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301" r:id="rId3"/>
    <p:sldId id="298" r:id="rId4"/>
    <p:sldId id="257" r:id="rId5"/>
    <p:sldId id="260" r:id="rId6"/>
    <p:sldId id="259" r:id="rId7"/>
    <p:sldId id="273" r:id="rId8"/>
    <p:sldId id="262" r:id="rId9"/>
    <p:sldId id="264" r:id="rId10"/>
    <p:sldId id="274" r:id="rId11"/>
    <p:sldId id="267" r:id="rId12"/>
    <p:sldId id="26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5" autoAdjust="0"/>
  </p:normalViewPr>
  <p:slideViewPr>
    <p:cSldViewPr snapToGrid="0">
      <p:cViewPr varScale="1">
        <p:scale>
          <a:sx n="63" d="100"/>
          <a:sy n="63" d="100"/>
        </p:scale>
        <p:origin x="-15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5F5EF0D-BB85-44C9-B219-42E9870A79F9}" type="datetime1">
              <a:rPr lang="en-US"/>
              <a:pPr>
                <a:defRPr/>
              </a:pPr>
              <a:t>6/29/2014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00C6E00-3817-471D-91A4-71B641F15D41}" type="slidenum">
              <a:rPr lang="en-US"/>
              <a:pPr>
                <a:defRPr/>
              </a:pPr>
              <a:t>‹#›</a:t>
            </a:fld>
            <a:endParaRPr lang="en-US"/>
          </a:p>
        </p:txBody>
      </p:sp>
    </p:spTree>
    <p:extLst>
      <p:ext uri="{BB962C8B-B14F-4D97-AF65-F5344CB8AC3E}">
        <p14:creationId xmlns:p14="http://schemas.microsoft.com/office/powerpoint/2010/main" val="23872912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p>
        </p:txBody>
      </p:sp>
      <p:sp>
        <p:nvSpPr>
          <p:cNvPr id="26628" name="Slide Number Placehold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bg1"/>
                </a:solidFill>
                <a:latin typeface="Arial" charset="0"/>
                <a:ea typeface="Microsoft YaHei" charset="-122"/>
              </a:defRPr>
            </a:lvl1pPr>
            <a:lvl2pPr eaLnBrk="0">
              <a:tabLst>
                <a:tab pos="634643" algn="l"/>
                <a:tab pos="1269286" algn="l"/>
                <a:tab pos="1903929" algn="l"/>
                <a:tab pos="2538573" algn="l"/>
              </a:tabLst>
              <a:defRPr>
                <a:solidFill>
                  <a:schemeClr val="bg1"/>
                </a:solidFill>
                <a:latin typeface="Arial" charset="0"/>
                <a:ea typeface="Microsoft YaHei" charset="-122"/>
              </a:defRPr>
            </a:lvl2pPr>
            <a:lvl3pPr eaLnBrk="0">
              <a:tabLst>
                <a:tab pos="634643" algn="l"/>
                <a:tab pos="1269286" algn="l"/>
                <a:tab pos="1903929" algn="l"/>
                <a:tab pos="2538573" algn="l"/>
              </a:tabLst>
              <a:defRPr>
                <a:solidFill>
                  <a:schemeClr val="bg1"/>
                </a:solidFill>
                <a:latin typeface="Arial" charset="0"/>
                <a:ea typeface="Microsoft YaHei" charset="-122"/>
              </a:defRPr>
            </a:lvl3pPr>
            <a:lvl4pPr eaLnBrk="0">
              <a:tabLst>
                <a:tab pos="634643" algn="l"/>
                <a:tab pos="1269286" algn="l"/>
                <a:tab pos="1903929" algn="l"/>
                <a:tab pos="2538573" algn="l"/>
              </a:tabLst>
              <a:defRPr>
                <a:solidFill>
                  <a:schemeClr val="bg1"/>
                </a:solidFill>
                <a:latin typeface="Arial" charset="0"/>
                <a:ea typeface="Microsoft YaHei" charset="-122"/>
              </a:defRPr>
            </a:lvl4pPr>
            <a:lvl5pPr eaLnBrk="0">
              <a:tabLst>
                <a:tab pos="634643" algn="l"/>
                <a:tab pos="1269286" algn="l"/>
                <a:tab pos="1903929" algn="l"/>
                <a:tab pos="2538573"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9pPr>
          </a:lstStyle>
          <a:p>
            <a:pPr eaLnBrk="1"/>
            <a:fld id="{9CE3C867-BAE5-4729-B0F0-E3F6BB36BC8D}" type="slidenum">
              <a:rPr lang="en-US" altLang="en-US">
                <a:solidFill>
                  <a:srgbClr val="000000"/>
                </a:solidFill>
                <a:latin typeface="Times New Roman" pitchFamily="16" charset="0"/>
              </a:rPr>
              <a:pPr eaLnBrk="1"/>
              <a:t>1</a:t>
            </a:fld>
            <a:endParaRPr lang="en-US" altLang="en-US">
              <a:solidFill>
                <a:srgbClr val="000000"/>
              </a:solidFill>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3676C04D-1B06-4BC1-ABEB-0D4F7E8B6686}" type="slidenum">
              <a:rPr/>
              <a:pPr algn="l" rtl="0" eaLnBrk="1" hangingPunct="1"/>
              <a:t>11</a:t>
            </a:fld>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33062367-4E85-477A-9C1D-C536D4001E55}" type="slidenum">
              <a:rPr/>
              <a:pPr algn="l" rtl="0" eaLnBrk="1" hangingPunct="1"/>
              <a:t>3</a:t>
            </a:fld>
            <a:endParaRPr 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FF55D596-B0E9-4DDA-9805-C7C114D3835E}" type="slidenum">
              <a:rPr/>
              <a:pPr algn="l" rtl="0" eaLnBrk="1" hangingPunct="1"/>
              <a:t>4</a:t>
            </a:fld>
            <a:endParaRPr 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8AD73D14-45C1-41E3-A66C-0735105D95F2}" type="slidenum">
              <a:rPr/>
              <a:pPr algn="l" rtl="0" eaLnBrk="1" hangingPunct="1"/>
              <a:t>5</a:t>
            </a:fld>
            <a:endParaRPr 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C25E6125-B5F1-439C-8824-6FF5B6326F47}" type="slidenum">
              <a:rPr/>
              <a:pPr algn="l" rtl="0" eaLnBrk="1" hangingPunct="1"/>
              <a:t>6</a:t>
            </a:fld>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s-AR" b="0" i="0" u="none">
                <a:ea typeface="ＭＳ Ｐゴシック" pitchFamily="34" charset="-128"/>
              </a:rPr>
              <a:t>El agua que sale del tubo ha permanecido en el filtro el tiempo suficiente para que los patógenos hayan sido consumidos o hayan perecido. Esta es la razón por la cual el período de pausa es importante: el agua que permanece en el filtro se trata durante ese período.</a:t>
            </a:r>
          </a:p>
          <a:p>
            <a:pPr marL="171450" indent="-171450" algn="l" rtl="0">
              <a:buFontTx/>
              <a:buChar char="•"/>
            </a:pPr>
            <a:r>
              <a:rPr lang="es-AR" b="0" i="0" u="none">
                <a:ea typeface="ＭＳ Ｐゴシック" pitchFamily="34" charset="-128"/>
              </a:rPr>
              <a:t>No es un problema si hay patógenos muertos en el agua porque se quedan atrapados en la arena.  El hecho de que haya patógenos muertos en el agua que sale del tubo no causa enfermedades.</a:t>
            </a:r>
            <a:endParaRPr lang="es-AR"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C472F84E-D044-4F3E-A86B-48CEF9E8B0A6}" type="slidenum">
              <a:rPr/>
              <a:pPr algn="l" rtl="0" eaLnBrk="1" hangingPunct="1"/>
              <a:t>7</a:t>
            </a:fld>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B1B8D8C6-E8A4-464C-B583-263C2E51D867}" type="slidenum">
              <a:rPr/>
              <a:pPr algn="l" rtl="0" eaLnBrk="1" hangingPunct="1"/>
              <a:t>8</a:t>
            </a:fld>
            <a:endParaRPr 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B4078792-8E74-4BFC-A567-088401B11802}" type="slidenum">
              <a:rPr/>
              <a:pPr algn="l" rtl="0" eaLnBrk="1" hangingPunct="1"/>
              <a:t>9</a:t>
            </a:fld>
            <a:endParaRPr 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s-AR" b="0" i="0" u="none">
                <a:ea typeface="ＭＳ Ｐゴシック" pitchFamily="34" charset="-128"/>
              </a:rPr>
              <a:t>Este puede ser un buen momento para explicar el efecto sifón. El nivel de agua estancada está a la misma altura que el extremo del tubo de salida. </a:t>
            </a:r>
          </a:p>
          <a:p>
            <a:pPr algn="l" rtl="0" eaLnBrk="1" hangingPunct="1">
              <a:spcBef>
                <a:spcPct val="0"/>
              </a:spcBef>
            </a:pPr>
            <a:r>
              <a:rPr lang="es-AR" b="0" i="0" u="none">
                <a:ea typeface="ＭＳ Ｐゴシック" pitchFamily="34" charset="-128"/>
              </a:rPr>
              <a:t>Puede hacer una demostración con una botella de plástico transparente y un tubo fino, para mostrar cómo el agua deja de fluir cuando está a la misma altura que el extremo del tubo de salida. </a:t>
            </a:r>
          </a:p>
          <a:p>
            <a:pPr algn="l" rtl="0" eaLnBrk="1" hangingPunct="1">
              <a:spcBef>
                <a:spcPct val="0"/>
              </a:spcBef>
            </a:pPr>
            <a:r>
              <a:rPr lang="es-AR" b="0" i="0" u="none">
                <a:ea typeface="ＭＳ Ｐゴシック" pitchFamily="34" charset="-128"/>
              </a:rPr>
              <a:t>También puede dibujar filtros de bioarena con tubos de salida de diferente longitud. Pregunte a los participantes dónde se encontrará el nivel de agua en cada uno y dibújelo (siempre estará a la misma altura que el extremo del tubo de salida).  En algunos casos, el nivel del agua se situará dentro de la arena si el tubo de salida es largo.</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fld id="{B480B837-6B97-4BF2-9003-288A626C0C56}" type="slidenum">
              <a:rPr/>
              <a:pPr algn="l" rtl="0" eaLnBrk="1" hangingPunct="1"/>
              <a:t>10</a:t>
            </a:fld>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F4A0D3-49AC-44EF-95BB-F2691EAA0A35}" type="slidenum">
              <a:rPr lang="en-US"/>
              <a:pPr>
                <a:defRPr/>
              </a:pPr>
              <a:t>‹#›</a:t>
            </a:fld>
            <a:endParaRPr lang="en-US"/>
          </a:p>
        </p:txBody>
      </p:sp>
    </p:spTree>
    <p:extLst>
      <p:ext uri="{BB962C8B-B14F-4D97-AF65-F5344CB8AC3E}">
        <p14:creationId xmlns:p14="http://schemas.microsoft.com/office/powerpoint/2010/main" val="16588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4002E-86C9-44ED-87F9-1F411B6162BC}" type="slidenum">
              <a:rPr lang="en-US"/>
              <a:pPr>
                <a:defRPr/>
              </a:pPr>
              <a:t>‹#›</a:t>
            </a:fld>
            <a:endParaRPr lang="en-US"/>
          </a:p>
        </p:txBody>
      </p:sp>
    </p:spTree>
    <p:extLst>
      <p:ext uri="{BB962C8B-B14F-4D97-AF65-F5344CB8AC3E}">
        <p14:creationId xmlns:p14="http://schemas.microsoft.com/office/powerpoint/2010/main" val="215624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F671B-94D5-417D-B581-502A79CB8B8F}" type="slidenum">
              <a:rPr lang="en-US"/>
              <a:pPr>
                <a:defRPr/>
              </a:pPr>
              <a:t>‹#›</a:t>
            </a:fld>
            <a:endParaRPr lang="en-US"/>
          </a:p>
        </p:txBody>
      </p:sp>
    </p:spTree>
    <p:extLst>
      <p:ext uri="{BB962C8B-B14F-4D97-AF65-F5344CB8AC3E}">
        <p14:creationId xmlns:p14="http://schemas.microsoft.com/office/powerpoint/2010/main" val="305434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C6A6E0B-8A9D-4387-9271-4ED03BF45EAC}" type="slidenum">
              <a:rPr lang="en-US"/>
              <a:pPr>
                <a:defRPr/>
              </a:pPr>
              <a:t>‹#›</a:t>
            </a:fld>
            <a:endParaRPr lang="en-US"/>
          </a:p>
        </p:txBody>
      </p:sp>
    </p:spTree>
    <p:extLst>
      <p:ext uri="{BB962C8B-B14F-4D97-AF65-F5344CB8AC3E}">
        <p14:creationId xmlns:p14="http://schemas.microsoft.com/office/powerpoint/2010/main" val="260907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EAB7B9EA-D63C-437C-9847-F1398B30F86F}" type="slidenum">
              <a:rPr lang="en-US"/>
              <a:pPr>
                <a:defRPr/>
              </a:pPr>
              <a:t>‹#›</a:t>
            </a:fld>
            <a:endParaRPr lang="en-US"/>
          </a:p>
        </p:txBody>
      </p:sp>
    </p:spTree>
    <p:extLst>
      <p:ext uri="{BB962C8B-B14F-4D97-AF65-F5344CB8AC3E}">
        <p14:creationId xmlns:p14="http://schemas.microsoft.com/office/powerpoint/2010/main" val="2931276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822065DA-B256-4158-9515-FA725A7A41F6}" type="slidenum">
              <a:rPr lang="en-US"/>
              <a:pPr>
                <a:defRPr/>
              </a:pPr>
              <a:t>‹#›</a:t>
            </a:fld>
            <a:endParaRPr lang="en-US"/>
          </a:p>
        </p:txBody>
      </p:sp>
    </p:spTree>
    <p:extLst>
      <p:ext uri="{BB962C8B-B14F-4D97-AF65-F5344CB8AC3E}">
        <p14:creationId xmlns:p14="http://schemas.microsoft.com/office/powerpoint/2010/main" val="177094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7B3EDB1-A3F4-4A1C-A70E-6D46611E3B2A}" type="slidenum">
              <a:rPr lang="en-US"/>
              <a:pPr>
                <a:defRPr/>
              </a:pPr>
              <a:t>‹#›</a:t>
            </a:fld>
            <a:endParaRPr lang="en-US"/>
          </a:p>
        </p:txBody>
      </p:sp>
    </p:spTree>
    <p:extLst>
      <p:ext uri="{BB962C8B-B14F-4D97-AF65-F5344CB8AC3E}">
        <p14:creationId xmlns:p14="http://schemas.microsoft.com/office/powerpoint/2010/main" val="327760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8"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B67A3DE-B535-4788-BF37-EDEE4C26B214}" type="slidenum">
              <a:rPr lang="en-US"/>
              <a:pPr>
                <a:defRPr/>
              </a:pPr>
              <a:t>‹#›</a:t>
            </a:fld>
            <a:endParaRPr lang="en-US"/>
          </a:p>
        </p:txBody>
      </p:sp>
    </p:spTree>
    <p:extLst>
      <p:ext uri="{BB962C8B-B14F-4D97-AF65-F5344CB8AC3E}">
        <p14:creationId xmlns:p14="http://schemas.microsoft.com/office/powerpoint/2010/main" val="190269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4"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41BF25C-2B83-42DC-A94F-79E7A93A04A8}" type="slidenum">
              <a:rPr lang="en-US"/>
              <a:pPr>
                <a:defRPr/>
              </a:pPr>
              <a:t>‹#›</a:t>
            </a:fld>
            <a:endParaRPr lang="en-US"/>
          </a:p>
        </p:txBody>
      </p:sp>
    </p:spTree>
    <p:extLst>
      <p:ext uri="{BB962C8B-B14F-4D97-AF65-F5344CB8AC3E}">
        <p14:creationId xmlns:p14="http://schemas.microsoft.com/office/powerpoint/2010/main" val="217762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3"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248B6EAB-DBC6-46EA-AD96-8AD9AE6F959C}" type="slidenum">
              <a:rPr lang="en-US"/>
              <a:pPr>
                <a:defRPr/>
              </a:pPr>
              <a:t>‹#›</a:t>
            </a:fld>
            <a:endParaRPr lang="en-US"/>
          </a:p>
        </p:txBody>
      </p:sp>
    </p:spTree>
    <p:extLst>
      <p:ext uri="{BB962C8B-B14F-4D97-AF65-F5344CB8AC3E}">
        <p14:creationId xmlns:p14="http://schemas.microsoft.com/office/powerpoint/2010/main" val="319733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3CB280B7-5964-47A5-A06B-B9EB20A19375}" type="slidenum">
              <a:rPr lang="en-US"/>
              <a:pPr>
                <a:defRPr/>
              </a:pPr>
              <a:t>‹#›</a:t>
            </a:fld>
            <a:endParaRPr lang="en-US"/>
          </a:p>
        </p:txBody>
      </p:sp>
    </p:spTree>
    <p:extLst>
      <p:ext uri="{BB962C8B-B14F-4D97-AF65-F5344CB8AC3E}">
        <p14:creationId xmlns:p14="http://schemas.microsoft.com/office/powerpoint/2010/main" val="305176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38CC1-4DBB-498F-8995-969B6EDCCCA6}" type="slidenum">
              <a:rPr lang="en-US"/>
              <a:pPr>
                <a:defRPr/>
              </a:pPr>
              <a:t>‹#›</a:t>
            </a:fld>
            <a:endParaRPr lang="en-US"/>
          </a:p>
        </p:txBody>
      </p:sp>
    </p:spTree>
    <p:extLst>
      <p:ext uri="{BB962C8B-B14F-4D97-AF65-F5344CB8AC3E}">
        <p14:creationId xmlns:p14="http://schemas.microsoft.com/office/powerpoint/2010/main" val="341825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914485B0-9CB1-4BEF-89FA-9165152CB8CC}" type="slidenum">
              <a:rPr lang="en-US"/>
              <a:pPr>
                <a:defRPr/>
              </a:pPr>
              <a:t>‹#›</a:t>
            </a:fld>
            <a:endParaRPr lang="en-US"/>
          </a:p>
        </p:txBody>
      </p:sp>
    </p:spTree>
    <p:extLst>
      <p:ext uri="{BB962C8B-B14F-4D97-AF65-F5344CB8AC3E}">
        <p14:creationId xmlns:p14="http://schemas.microsoft.com/office/powerpoint/2010/main" val="551749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A54A96EB-609D-4892-8054-FABBDCED9968}" type="slidenum">
              <a:rPr lang="en-US"/>
              <a:pPr>
                <a:defRPr/>
              </a:pPr>
              <a:t>‹#›</a:t>
            </a:fld>
            <a:endParaRPr lang="en-US"/>
          </a:p>
        </p:txBody>
      </p:sp>
    </p:spTree>
    <p:extLst>
      <p:ext uri="{BB962C8B-B14F-4D97-AF65-F5344CB8AC3E}">
        <p14:creationId xmlns:p14="http://schemas.microsoft.com/office/powerpoint/2010/main" val="411798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03762A8-0307-41D0-AD98-D9552695C820}" type="slidenum">
              <a:rPr lang="en-US"/>
              <a:pPr>
                <a:defRPr/>
              </a:pPr>
              <a:t>‹#›</a:t>
            </a:fld>
            <a:endParaRPr lang="en-US"/>
          </a:p>
        </p:txBody>
      </p:sp>
    </p:spTree>
    <p:extLst>
      <p:ext uri="{BB962C8B-B14F-4D97-AF65-F5344CB8AC3E}">
        <p14:creationId xmlns:p14="http://schemas.microsoft.com/office/powerpoint/2010/main" val="6918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F92D6FE-3950-4F88-AC75-64AC1E6FD6E2}" type="slidenum">
              <a:rPr lang="en-US"/>
              <a:pPr>
                <a:defRPr/>
              </a:pPr>
              <a:t>‹#›</a:t>
            </a:fld>
            <a:endParaRPr lang="en-US"/>
          </a:p>
        </p:txBody>
      </p:sp>
    </p:spTree>
    <p:extLst>
      <p:ext uri="{BB962C8B-B14F-4D97-AF65-F5344CB8AC3E}">
        <p14:creationId xmlns:p14="http://schemas.microsoft.com/office/powerpoint/2010/main" val="428554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0D56C-F5A5-44B2-978D-2F96176FF5C0}" type="slidenum">
              <a:rPr lang="en-US"/>
              <a:pPr>
                <a:defRPr/>
              </a:pPr>
              <a:t>‹#›</a:t>
            </a:fld>
            <a:endParaRPr lang="en-US"/>
          </a:p>
        </p:txBody>
      </p:sp>
    </p:spTree>
    <p:extLst>
      <p:ext uri="{BB962C8B-B14F-4D97-AF65-F5344CB8AC3E}">
        <p14:creationId xmlns:p14="http://schemas.microsoft.com/office/powerpoint/2010/main" val="307766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04BB2-4E07-4EE9-A0A8-58588EFF65E7}" type="slidenum">
              <a:rPr lang="en-US"/>
              <a:pPr>
                <a:defRPr/>
              </a:pPr>
              <a:t>‹#›</a:t>
            </a:fld>
            <a:endParaRPr lang="en-US"/>
          </a:p>
        </p:txBody>
      </p:sp>
    </p:spTree>
    <p:extLst>
      <p:ext uri="{BB962C8B-B14F-4D97-AF65-F5344CB8AC3E}">
        <p14:creationId xmlns:p14="http://schemas.microsoft.com/office/powerpoint/2010/main" val="22811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35E55-E013-408B-8B95-A51F308298D0}" type="slidenum">
              <a:rPr lang="en-US"/>
              <a:pPr>
                <a:defRPr/>
              </a:pPr>
              <a:t>‹#›</a:t>
            </a:fld>
            <a:endParaRPr lang="en-US"/>
          </a:p>
        </p:txBody>
      </p:sp>
    </p:spTree>
    <p:extLst>
      <p:ext uri="{BB962C8B-B14F-4D97-AF65-F5344CB8AC3E}">
        <p14:creationId xmlns:p14="http://schemas.microsoft.com/office/powerpoint/2010/main" val="375912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28322-B629-4F5D-A8D8-2B9E5D1C122B}" type="slidenum">
              <a:rPr lang="en-US"/>
              <a:pPr>
                <a:defRPr/>
              </a:pPr>
              <a:t>‹#›</a:t>
            </a:fld>
            <a:endParaRPr lang="en-US"/>
          </a:p>
        </p:txBody>
      </p:sp>
    </p:spTree>
    <p:extLst>
      <p:ext uri="{BB962C8B-B14F-4D97-AF65-F5344CB8AC3E}">
        <p14:creationId xmlns:p14="http://schemas.microsoft.com/office/powerpoint/2010/main" val="6823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C904EF-4379-4107-980F-5FC32C114BDE}" type="slidenum">
              <a:rPr lang="en-US"/>
              <a:pPr>
                <a:defRPr/>
              </a:pPr>
              <a:t>‹#›</a:t>
            </a:fld>
            <a:endParaRPr lang="en-US"/>
          </a:p>
        </p:txBody>
      </p:sp>
    </p:spTree>
    <p:extLst>
      <p:ext uri="{BB962C8B-B14F-4D97-AF65-F5344CB8AC3E}">
        <p14:creationId xmlns:p14="http://schemas.microsoft.com/office/powerpoint/2010/main" val="73039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2FF971-75E5-4693-8E60-8E3ED43FD004}" type="slidenum">
              <a:rPr lang="en-US"/>
              <a:pPr>
                <a:defRPr/>
              </a:pPr>
              <a:t>‹#›</a:t>
            </a:fld>
            <a:endParaRPr lang="en-US"/>
          </a:p>
        </p:txBody>
      </p:sp>
    </p:spTree>
    <p:extLst>
      <p:ext uri="{BB962C8B-B14F-4D97-AF65-F5344CB8AC3E}">
        <p14:creationId xmlns:p14="http://schemas.microsoft.com/office/powerpoint/2010/main" val="162169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09FF4-702A-4903-A9C7-361204A80882}" type="slidenum">
              <a:rPr lang="en-US"/>
              <a:pPr>
                <a:defRPr/>
              </a:pPr>
              <a:t>‹#›</a:t>
            </a:fld>
            <a:endParaRPr lang="en-US"/>
          </a:p>
        </p:txBody>
      </p:sp>
    </p:spTree>
    <p:extLst>
      <p:ext uri="{BB962C8B-B14F-4D97-AF65-F5344CB8AC3E}">
        <p14:creationId xmlns:p14="http://schemas.microsoft.com/office/powerpoint/2010/main" val="411369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8FA0E9A-5808-4C44-AF3F-519762A415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hangingPunct="1">
              <a:lnSpc>
                <a:spcPct val="100000"/>
              </a:lnSpc>
              <a:buClrTx/>
              <a:buSzTx/>
              <a:buFontTx/>
              <a:buNone/>
              <a:defRPr sz="1400">
                <a:solidFill>
                  <a:srgbClr val="000000"/>
                </a:solidFill>
                <a:latin typeface="Arial" pitchFamily="34" charset="0"/>
              </a:defRPr>
            </a:lvl1pPr>
          </a:lstStyle>
          <a:p>
            <a:pPr>
              <a:defRPr/>
            </a:pPr>
            <a:r>
              <a:rPr lang="en-US">
                <a:ea typeface="Microsoft YaHei" charset="-122"/>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hangingPunct="1">
              <a:lnSpc>
                <a:spcPct val="100000"/>
              </a:lnSpc>
              <a:buClrTx/>
              <a:buSzTx/>
              <a:buFontTx/>
              <a:buNone/>
              <a:defRPr sz="1400">
                <a:solidFill>
                  <a:srgbClr val="000000"/>
                </a:solidFill>
                <a:latin typeface="Arial" pitchFamily="34" charset="0"/>
              </a:defRPr>
            </a:lvl1pPr>
          </a:lstStyle>
          <a:p>
            <a:pPr>
              <a:defRPr/>
            </a:pPr>
            <a:endParaRPr lang="en-US">
              <a:ea typeface="Microsoft YaHei" charset="-122"/>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hangingPunct="1">
              <a:lnSpc>
                <a:spcPct val="100000"/>
              </a:lnSpc>
              <a:buClrTx/>
              <a:buSzTx/>
              <a:buFontTx/>
              <a:buNone/>
              <a:defRPr sz="1400">
                <a:solidFill>
                  <a:srgbClr val="000000"/>
                </a:solidFill>
                <a:latin typeface="Arial" pitchFamily="34" charset="0"/>
              </a:defRPr>
            </a:lvl1pPr>
          </a:lstStyle>
          <a:p>
            <a:pPr>
              <a:defRPr/>
            </a:pPr>
            <a:fld id="{6F34EED1-4E0D-4A3D-9CEA-48CAEEA599E0}" type="slidenum">
              <a:rPr lang="en-US">
                <a:ea typeface="Microsoft YaHei" charset="-122"/>
              </a:rPr>
              <a:pPr>
                <a:defRPr/>
              </a:pPr>
              <a:t>‹#›</a:t>
            </a:fld>
            <a:endParaRPr lang="en-US">
              <a:ea typeface="Microsoft YaHei" charset="-122"/>
            </a:endParaRPr>
          </a:p>
        </p:txBody>
      </p:sp>
    </p:spTree>
    <p:extLst>
      <p:ext uri="{BB962C8B-B14F-4D97-AF65-F5344CB8AC3E}">
        <p14:creationId xmlns:p14="http://schemas.microsoft.com/office/powerpoint/2010/main" val="2219824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a:defRPr/>
            </a:pP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12, 2916 – </a:t>
            </a:r>
            <a:r>
              <a:rPr lang="es-SV" sz="1100" dirty="0" err="1">
                <a:solidFill>
                  <a:srgbClr val="000000"/>
                </a:solidFill>
                <a:latin typeface="Arial"/>
                <a:ea typeface="Microsoft YaHei" charset="-122"/>
              </a:rPr>
              <a:t>5</a:t>
            </a:r>
            <a:r>
              <a:rPr lang="es-SV" sz="1100" baseline="30000" dirty="0" err="1">
                <a:solidFill>
                  <a:srgbClr val="000000"/>
                </a:solidFill>
                <a:latin typeface="Arial"/>
                <a:ea typeface="Microsoft YaHei" charset="-122"/>
              </a:rPr>
              <a:t>th</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Avenue</a:t>
            </a: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Calgary, Alberta, </a:t>
            </a:r>
            <a:r>
              <a:rPr lang="es-SV" sz="1100" dirty="0" err="1">
                <a:solidFill>
                  <a:srgbClr val="000000"/>
                </a:solidFill>
                <a:latin typeface="Arial"/>
                <a:ea typeface="Microsoft YaHei" charset="-122"/>
              </a:rPr>
              <a:t>T2A</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6K4</a:t>
            </a:r>
            <a:r>
              <a:rPr lang="es-SV" sz="1100" dirty="0">
                <a:solidFill>
                  <a:srgbClr val="000000"/>
                </a:solidFill>
                <a:latin typeface="Arial"/>
                <a:ea typeface="Microsoft YaHei" charset="-122"/>
              </a:rPr>
              <a:t>, Canadá</a:t>
            </a:r>
          </a:p>
          <a:p>
            <a:pPr algn="ctr">
              <a:tabLst>
                <a:tab pos="1196975" algn="l"/>
              </a:tabLst>
              <a:defRPr/>
            </a:pPr>
            <a:r>
              <a:rPr lang="es-SV" sz="1100" dirty="0">
                <a:solidFill>
                  <a:srgbClr val="000000"/>
                </a:solidFill>
                <a:latin typeface="Arial"/>
                <a:ea typeface="Microsoft YaHei" charset="-122"/>
              </a:rPr>
              <a:t>Teléfono: + 1 (403) 243-3285, fax: + 1 (403) 243-6199</a:t>
            </a:r>
          </a:p>
          <a:p>
            <a:pPr algn="ctr">
              <a:tabLst>
                <a:tab pos="1196975" algn="l"/>
              </a:tabLst>
              <a:defRPr/>
            </a:pPr>
            <a:r>
              <a:rPr lang="es-SV" sz="1100" dirty="0">
                <a:solidFill>
                  <a:srgbClr val="000000"/>
                </a:solidFill>
                <a:latin typeface="Arial"/>
                <a:ea typeface="Microsoft YaHei" charset="-122"/>
                <a:hlinkClick r:id="rId4"/>
              </a:rPr>
              <a:t>Correo electrónico: cawst@cawst.org, sitio web: </a:t>
            </a:r>
            <a:r>
              <a:rPr lang="es-SV" sz="1100" dirty="0">
                <a:solidFill>
                  <a:srgbClr val="000000"/>
                </a:solidFill>
                <a:latin typeface="Arial"/>
                <a:ea typeface="Microsoft YaHei" charset="-122"/>
              </a:rPr>
              <a:t>www.cawst.org</a:t>
            </a:r>
          </a:p>
          <a:p>
            <a:pPr algn="ctr">
              <a:tabLst>
                <a:tab pos="1196975" algn="l"/>
              </a:tabLst>
              <a:defRPr/>
            </a:pPr>
            <a:endParaRPr lang="es-SV" sz="1100" dirty="0">
              <a:solidFill>
                <a:srgbClr val="000000"/>
              </a:solidFill>
              <a:latin typeface="Arial"/>
              <a:ea typeface="Microsoft YaHei" charset="-122"/>
            </a:endParaRPr>
          </a:p>
          <a:p>
            <a:pPr>
              <a:defRPr/>
            </a:pPr>
            <a:r>
              <a:rPr lang="es-SV" sz="850" dirty="0">
                <a:solidFill>
                  <a:srgbClr val="000000"/>
                </a:solidFill>
                <a:latin typeface="Arial"/>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a:ea typeface="Microsoft YaHei" charset="-122"/>
              </a:rPr>
              <a:t>Second</a:t>
            </a:r>
            <a:r>
              <a:rPr lang="es-SV" sz="850" dirty="0">
                <a:solidFill>
                  <a:srgbClr val="000000"/>
                </a:solidFill>
                <a:latin typeface="Arial"/>
                <a:ea typeface="Microsoft YaHei" charset="-122"/>
              </a:rPr>
              <a:t> Street, Suite 300, San Francisco, California 94105, Estados Unidos. </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Usted es libre de:</a:t>
            </a:r>
          </a:p>
          <a:p>
            <a:pPr marL="2000250" lvl="4" indent="-171450">
              <a:buFont typeface="Arial" pitchFamily="34" charset="0"/>
              <a:buChar char="•"/>
              <a:defRPr/>
            </a:pPr>
            <a:r>
              <a:rPr lang="es-SV" sz="850" dirty="0">
                <a:solidFill>
                  <a:srgbClr val="000000"/>
                </a:solidFill>
                <a:latin typeface="Arial"/>
                <a:ea typeface="Microsoft YaHei" charset="-122"/>
              </a:rPr>
              <a:t>Compartir – copiar, distribuir y difundir este documento.</a:t>
            </a:r>
          </a:p>
          <a:p>
            <a:pPr marL="2000250" lvl="4" indent="-171450">
              <a:buFont typeface="Arial" pitchFamily="34" charset="0"/>
              <a:buChar char="•"/>
              <a:defRPr/>
            </a:pPr>
            <a:r>
              <a:rPr lang="es-SV" sz="850" dirty="0">
                <a:solidFill>
                  <a:srgbClr val="000000"/>
                </a:solidFill>
                <a:latin typeface="Arial"/>
                <a:ea typeface="Microsoft YaHei" charset="-122"/>
              </a:rPr>
              <a:t>Editar – adaptar este documento.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Bajo las siguientes condiciones:</a:t>
            </a:r>
          </a:p>
          <a:p>
            <a:pPr marL="2000250" lvl="4" indent="-171450">
              <a:buFont typeface="Arial" pitchFamily="34" charset="0"/>
              <a:buChar char="•"/>
              <a:defRPr/>
            </a:pPr>
            <a:r>
              <a:rPr lang="es-SV" sz="850" dirty="0">
                <a:solidFill>
                  <a:srgbClr val="000000"/>
                </a:solidFill>
                <a:latin typeface="Arial"/>
                <a:ea typeface="Microsoft YaHei" charset="-122"/>
              </a:rPr>
              <a:t>Atribución. Deberá atribuírsele a CAWST el crédito de ser la fuente original del documento. Por favor, incluya la dirección a nuestro sitio web: www.cawst.org.</a:t>
            </a:r>
          </a:p>
          <a:p>
            <a:pPr algn="ctr">
              <a:tabLst>
                <a:tab pos="1196975" algn="l"/>
              </a:tabLst>
              <a:defRPr/>
            </a:pPr>
            <a:endParaRPr lang="es-SV" sz="700" dirty="0">
              <a:solidFill>
                <a:srgbClr val="000000"/>
              </a:solidFill>
              <a:latin typeface="Arial"/>
              <a:ea typeface="Microsoft YaHei" charset="-122"/>
            </a:endParaRPr>
          </a:p>
          <a:p>
            <a:pPr>
              <a:tabLst>
                <a:tab pos="1196975" algn="l"/>
              </a:tabLst>
              <a:defRPr/>
            </a:pPr>
            <a:r>
              <a:rPr lang="es-SV" sz="850" dirty="0">
                <a:solidFill>
                  <a:srgbClr val="000000"/>
                </a:solidFill>
                <a:latin typeface="Arial"/>
                <a:ea typeface="Microsoft YaHei" charset="-122"/>
              </a:rPr>
              <a:t>CAWST actualizará este documento periódicamente. Por ese motivo, no se recomienda que lo almacene para descargarlo desde su sitio web.</a:t>
            </a:r>
          </a:p>
          <a:p>
            <a:pPr>
              <a:tabLst>
                <a:tab pos="1196975" algn="l"/>
              </a:tabLst>
              <a:defRPr/>
            </a:pPr>
            <a:endParaRPr lang="es-SV" sz="8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0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2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defRPr/>
            </a:pPr>
            <a:r>
              <a:rPr lang="es-SV" sz="900" b="1" dirty="0">
                <a:solidFill>
                  <a:srgbClr val="000000"/>
                </a:solidFill>
                <a:latin typeface="Arial"/>
                <a:ea typeface="Microsoft YaHei" charset="-122"/>
              </a:rPr>
              <a:t> </a:t>
            </a:r>
            <a:r>
              <a:rPr lang="es-SV" sz="900" dirty="0">
                <a:solidFill>
                  <a:srgbClr val="000000"/>
                </a:solidFill>
                <a:latin typeface="Arial"/>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a:defRPr/>
            </a:pPr>
            <a:r>
              <a:rPr b="1" dirty="0">
                <a:solidFill>
                  <a:srgbClr val="000000"/>
                </a:solidFill>
                <a:latin typeface="Arial"/>
                <a:ea typeface="Microsoft YaHei" charset="-122"/>
              </a:rPr>
              <a:t> </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Manténgase</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actualizado</a:t>
            </a:r>
            <a:r>
              <a:rPr sz="1100" b="1" dirty="0">
                <a:solidFill>
                  <a:srgbClr val="000000"/>
                </a:solidFill>
                <a:latin typeface="Arial"/>
                <a:ea typeface="Microsoft YaHei" charset="-122"/>
              </a:rPr>
              <a:t> y </a:t>
            </a:r>
            <a:r>
              <a:rPr sz="1100" b="1" dirty="0" err="1">
                <a:solidFill>
                  <a:srgbClr val="000000"/>
                </a:solidFill>
                <a:latin typeface="Arial"/>
                <a:ea typeface="Microsoft YaHei" charset="-122"/>
              </a:rPr>
              <a:t>obtenga</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apoyo</a:t>
            </a:r>
            <a:r>
              <a:rPr sz="1100" b="1"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Últimas</a:t>
            </a:r>
            <a:r>
              <a:rPr sz="1100" dirty="0">
                <a:solidFill>
                  <a:srgbClr val="000000"/>
                </a:solidFill>
                <a:latin typeface="Arial"/>
                <a:ea typeface="Microsoft YaHei" charset="-122"/>
              </a:rPr>
              <a:t> </a:t>
            </a:r>
            <a:r>
              <a:rPr sz="1100" dirty="0" err="1">
                <a:solidFill>
                  <a:srgbClr val="000000"/>
                </a:solidFill>
                <a:latin typeface="Arial"/>
                <a:ea typeface="Microsoft YaHei" charset="-122"/>
              </a:rPr>
              <a:t>actualizaciones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Otros</a:t>
            </a:r>
            <a:r>
              <a:rPr sz="1100" dirty="0">
                <a:solidFill>
                  <a:srgbClr val="000000"/>
                </a:solidFill>
                <a:latin typeface="Arial"/>
                <a:ea typeface="Microsoft YaHei" charset="-122"/>
              </a:rPr>
              <a:t> </a:t>
            </a:r>
            <a:r>
              <a:rPr sz="1100" dirty="0" err="1">
                <a:solidFill>
                  <a:srgbClr val="000000"/>
                </a:solidFill>
                <a:latin typeface="Arial"/>
                <a:ea typeface="Microsoft YaHei" charset="-122"/>
              </a:rPr>
              <a:t>talleres</a:t>
            </a:r>
            <a:r>
              <a:rPr sz="1100" dirty="0">
                <a:solidFill>
                  <a:srgbClr val="000000"/>
                </a:solidFill>
                <a:latin typeface="Arial"/>
                <a:ea typeface="Microsoft YaHei" charset="-122"/>
              </a:rPr>
              <a:t> y </a:t>
            </a:r>
            <a:r>
              <a:rPr sz="1100" dirty="0" err="1">
                <a:solidFill>
                  <a:srgbClr val="000000"/>
                </a:solidFill>
                <a:latin typeface="Arial"/>
                <a:ea typeface="Microsoft YaHei" charset="-122"/>
              </a:rPr>
              <a:t>recursos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capacitación</a:t>
            </a:r>
            <a:r>
              <a:rPr sz="1100" dirty="0">
                <a:solidFill>
                  <a:srgbClr val="000000"/>
                </a:solidFill>
                <a:latin typeface="Arial"/>
                <a:ea typeface="Microsoft YaHei" charset="-122"/>
              </a:rPr>
              <a:t> </a:t>
            </a:r>
            <a:r>
              <a:rPr sz="1100" dirty="0" err="1">
                <a:solidFill>
                  <a:srgbClr val="000000"/>
                </a:solidFill>
                <a:latin typeface="Arial"/>
                <a:ea typeface="Microsoft YaHei" charset="-122"/>
              </a:rPr>
              <a:t>relacionados</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Apoyo</a:t>
            </a:r>
            <a:r>
              <a:rPr sz="1100" dirty="0">
                <a:solidFill>
                  <a:srgbClr val="000000"/>
                </a:solidFill>
                <a:latin typeface="Arial"/>
                <a:ea typeface="Microsoft YaHei" charset="-122"/>
              </a:rPr>
              <a:t> </a:t>
            </a:r>
            <a:r>
              <a:rPr sz="1100" dirty="0" err="1">
                <a:solidFill>
                  <a:srgbClr val="000000"/>
                </a:solidFill>
                <a:latin typeface="Arial"/>
                <a:ea typeface="Microsoft YaHei" charset="-122"/>
              </a:rPr>
              <a:t>sobre</a:t>
            </a:r>
            <a:r>
              <a:rPr sz="1100" dirty="0">
                <a:solidFill>
                  <a:srgbClr val="000000"/>
                </a:solidFill>
                <a:latin typeface="Arial"/>
                <a:ea typeface="Microsoft YaHei" charset="-122"/>
              </a:rPr>
              <a:t> el </a:t>
            </a:r>
            <a:r>
              <a:rPr sz="1100" dirty="0" err="1">
                <a:solidFill>
                  <a:srgbClr val="000000"/>
                </a:solidFill>
                <a:latin typeface="Arial"/>
                <a:ea typeface="Microsoft YaHei" charset="-122"/>
              </a:rPr>
              <a:t>uso</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 para </a:t>
            </a:r>
            <a:r>
              <a:rPr sz="1100" dirty="0" err="1">
                <a:solidFill>
                  <a:srgbClr val="000000"/>
                </a:solidFill>
                <a:latin typeface="Arial"/>
                <a:ea typeface="Microsoft YaHei" charset="-122"/>
              </a:rPr>
              <a:t>su</a:t>
            </a:r>
            <a:r>
              <a:rPr sz="1100" dirty="0">
                <a:solidFill>
                  <a:srgbClr val="000000"/>
                </a:solidFill>
                <a:latin typeface="Arial"/>
                <a:ea typeface="Microsoft YaHei" charset="-122"/>
              </a:rPr>
              <a:t> </a:t>
            </a:r>
            <a:r>
              <a:rPr sz="1100" dirty="0" err="1">
                <a:solidFill>
                  <a:srgbClr val="000000"/>
                </a:solidFill>
                <a:latin typeface="Arial"/>
                <a:ea typeface="Microsoft YaHei" charset="-122"/>
              </a:rPr>
              <a:t>trabajo</a:t>
            </a:r>
            <a:r>
              <a:rPr sz="1100" dirty="0">
                <a:solidFill>
                  <a:srgbClr val="000000"/>
                </a:solidFill>
                <a:latin typeface="Arial"/>
                <a:ea typeface="Microsoft YaHei" charset="-122"/>
              </a:rPr>
              <a:t>.</a:t>
            </a:r>
          </a:p>
          <a:p>
            <a:pPr>
              <a:defRPr/>
            </a:pPr>
            <a:r>
              <a:rPr sz="1100" dirty="0">
                <a:solidFill>
                  <a:srgbClr val="000000"/>
                </a:solidFill>
                <a:latin typeface="Arial"/>
                <a:ea typeface="Microsoft YaHei" charset="-122"/>
              </a:rPr>
              <a:t> </a:t>
            </a:r>
          </a:p>
          <a:p>
            <a:pPr>
              <a:defRPr/>
            </a:pPr>
            <a:endParaRPr lang="en-GB"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CAWST </a:t>
            </a:r>
            <a:r>
              <a:rPr sz="1100" i="1" dirty="0" err="1">
                <a:solidFill>
                  <a:srgbClr val="000000"/>
                </a:solidFill>
                <a:latin typeface="Arial"/>
                <a:ea typeface="Microsoft YaHei" charset="-122"/>
              </a:rPr>
              <a:t>provee</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mentoría</a:t>
            </a:r>
            <a:r>
              <a:rPr sz="1100" i="1" dirty="0">
                <a:solidFill>
                  <a:srgbClr val="000000"/>
                </a:solidFill>
                <a:latin typeface="Arial"/>
                <a:ea typeface="Microsoft YaHei" charset="-122"/>
              </a:rPr>
              <a:t> y</a:t>
            </a:r>
          </a:p>
          <a:p>
            <a:pPr>
              <a:defRPr/>
            </a:pPr>
            <a:r>
              <a:rPr sz="1100" i="1" dirty="0" err="1">
                <a:solidFill>
                  <a:srgbClr val="000000"/>
                </a:solidFill>
                <a:latin typeface="Arial"/>
                <a:ea typeface="Microsoft YaHei" charset="-122"/>
              </a:rPr>
              <a:t>asesoramiento</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sobre</a:t>
            </a:r>
            <a:r>
              <a:rPr sz="1100" i="1" dirty="0">
                <a:solidFill>
                  <a:srgbClr val="000000"/>
                </a:solidFill>
                <a:latin typeface="Arial"/>
                <a:ea typeface="Microsoft YaHei" charset="-122"/>
              </a:rPr>
              <a:t> el </a:t>
            </a:r>
            <a:r>
              <a:rPr sz="1100" i="1" dirty="0" err="1">
                <a:solidFill>
                  <a:srgbClr val="000000"/>
                </a:solidFill>
                <a:latin typeface="Arial"/>
                <a:ea typeface="Microsoft YaHei" charset="-122"/>
              </a:rPr>
              <a:t>uso</a:t>
            </a:r>
            <a:r>
              <a:rPr sz="1100" i="1" dirty="0">
                <a:solidFill>
                  <a:srgbClr val="000000"/>
                </a:solidFill>
                <a:latin typeface="Arial"/>
                <a:ea typeface="Microsoft YaHei" charset="-122"/>
              </a:rPr>
              <a:t> de </a:t>
            </a:r>
            <a:r>
              <a:rPr sz="1100" i="1" dirty="0" err="1">
                <a:solidFill>
                  <a:srgbClr val="000000"/>
                </a:solidFill>
                <a:latin typeface="Arial"/>
                <a:ea typeface="Microsoft YaHei" charset="-122"/>
              </a:rPr>
              <a:t>sus</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materiales</a:t>
            </a:r>
            <a:endParaRPr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de </a:t>
            </a:r>
            <a:r>
              <a:rPr sz="1100" i="1" dirty="0" err="1">
                <a:solidFill>
                  <a:srgbClr val="000000"/>
                </a:solidFill>
                <a:latin typeface="Arial"/>
                <a:ea typeface="Microsoft YaHei" charset="-122"/>
              </a:rPr>
              <a:t>capacitación</a:t>
            </a:r>
            <a:r>
              <a:rPr sz="1100" i="1" dirty="0">
                <a:solidFill>
                  <a:srgbClr val="000000"/>
                </a:solidFill>
                <a:latin typeface="Arial"/>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4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lang="es-AR" b="1" i="0" u="none">
                <a:solidFill>
                  <a:schemeClr val="accent2"/>
                </a:solidFill>
              </a:rPr>
              <a:t>Revisión</a:t>
            </a:r>
            <a:r>
              <a:rPr lang="es-AR" b="0" i="0" u="none">
                <a:solidFill>
                  <a:schemeClr val="accent2"/>
                </a:solidFill>
              </a:rPr>
              <a:t>	</a:t>
            </a:r>
          </a:p>
        </p:txBody>
      </p:sp>
      <p:sp>
        <p:nvSpPr>
          <p:cNvPr id="14339" name="Rectangle 3"/>
          <p:cNvSpPr>
            <a:spLocks noGrp="1" noChangeArrowheads="1"/>
          </p:cNvSpPr>
          <p:nvPr>
            <p:ph type="body" idx="1"/>
          </p:nvPr>
        </p:nvSpPr>
        <p:spPr/>
        <p:txBody>
          <a:bodyPr/>
          <a:lstStyle/>
          <a:p>
            <a:pPr marL="514350" indent="-514350" algn="l" rtl="0" eaLnBrk="1" hangingPunct="1">
              <a:buFontTx/>
              <a:buAutoNum type="arabicPeriod"/>
              <a:defRPr/>
            </a:pPr>
            <a:r>
              <a:rPr lang="es-AR" b="0" i="0" u="none"/>
              <a:t>¿Por qué no sale el agua del filtro durante el período de pausa?</a:t>
            </a:r>
          </a:p>
          <a:p>
            <a:pPr algn="l" rtl="0" eaLnBrk="1" hangingPunct="1">
              <a:defRPr/>
            </a:pPr>
            <a:r>
              <a:rPr lang="es-AR" b="0" i="1" u="none"/>
              <a:t>No hay agua en el reservorio para empujar el agua hacia el tubo de salida.</a:t>
            </a:r>
          </a:p>
          <a:p>
            <a:pPr algn="l" rtl="0" eaLnBrk="1" hangingPunct="1">
              <a:defRPr/>
            </a:pPr>
            <a:r>
              <a:rPr lang="es-AR" b="0" i="1" u="none"/>
              <a:t>La superficie del agua se nivela en la capa de agua estancada.</a:t>
            </a:r>
          </a:p>
          <a:p>
            <a:pPr marL="514350" indent="-514350" algn="ctr" rtl="0" eaLnBrk="1" hangingPunct="1">
              <a:buFontTx/>
              <a:buNone/>
              <a:defRPr/>
            </a:pPr>
            <a:endParaRPr lang="es-AR" i="1" dirty="0" smtClean="0"/>
          </a:p>
          <a:p>
            <a:pPr marL="514350" indent="-514350" algn="l" rtl="0" eaLnBrk="1" hangingPunct="1">
              <a:buFontTx/>
              <a:buNone/>
              <a:defRPr/>
            </a:pPr>
            <a:endParaRPr lang="es-AR" dirty="0" smtClean="0"/>
          </a:p>
        </p:txBody>
      </p:sp>
      <p:pic>
        <p:nvPicPr>
          <p:cNvPr id="1126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slide(fromBottom)">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rtl="0" eaLnBrk="1" hangingPunct="1"/>
            <a:r>
              <a:rPr lang="es-AR" b="1" i="0" u="none">
                <a:solidFill>
                  <a:schemeClr val="accent2"/>
                </a:solidFill>
              </a:rPr>
              <a:t>Revisión</a:t>
            </a:r>
          </a:p>
        </p:txBody>
      </p:sp>
      <p:sp>
        <p:nvSpPr>
          <p:cNvPr id="14339" name="Rectangle 3"/>
          <p:cNvSpPr>
            <a:spLocks noGrp="1" noChangeArrowheads="1"/>
          </p:cNvSpPr>
          <p:nvPr>
            <p:ph type="body" idx="1"/>
          </p:nvPr>
        </p:nvSpPr>
        <p:spPr/>
        <p:txBody>
          <a:bodyPr/>
          <a:lstStyle/>
          <a:p>
            <a:pPr algn="l" rtl="0" eaLnBrk="1" hangingPunct="1">
              <a:buFontTx/>
              <a:buNone/>
              <a:defRPr/>
            </a:pPr>
            <a:r>
              <a:rPr lang="es-AR" b="0" i="0" u="none"/>
              <a:t>2 ¿Cómo se eliminan los patógenos del agua durante la fase de filtración?</a:t>
            </a:r>
          </a:p>
          <a:p>
            <a:pPr algn="l" rtl="0" eaLnBrk="1" hangingPunct="1">
              <a:buFontTx/>
              <a:buNone/>
              <a:defRPr/>
            </a:pPr>
            <a:endParaRPr lang="es-AR" dirty="0" smtClean="0"/>
          </a:p>
          <a:p>
            <a:pPr marL="514350" indent="-514350" algn="l" rtl="0" eaLnBrk="1" hangingPunct="1">
              <a:buFont typeface="+mj-lt"/>
              <a:buAutoNum type="arabicPeriod"/>
              <a:defRPr/>
            </a:pPr>
            <a:r>
              <a:rPr lang="es-AR" b="0" i="1" u="none"/>
              <a:t>Trampa mecánica (no pueden pasar)</a:t>
            </a:r>
          </a:p>
          <a:p>
            <a:pPr marL="514350" indent="-514350" algn="l" rtl="0" eaLnBrk="1" hangingPunct="1">
              <a:buFont typeface="+mj-lt"/>
              <a:buAutoNum type="arabicPeriod"/>
              <a:defRPr/>
            </a:pPr>
            <a:r>
              <a:rPr lang="es-AR" b="0" i="1" u="none"/>
              <a:t>Absorción (se adhieren a la arena)</a:t>
            </a:r>
          </a:p>
          <a:p>
            <a:pPr marL="514350" indent="-514350" algn="l" rtl="0" eaLnBrk="1" hangingPunct="1">
              <a:buFont typeface="+mj-lt"/>
              <a:buAutoNum type="arabicPeriod"/>
              <a:defRPr/>
            </a:pPr>
            <a:r>
              <a:rPr lang="es-AR" b="0" i="1" u="none"/>
              <a:t>Depredación (consumidos por microbios)</a:t>
            </a:r>
          </a:p>
          <a:p>
            <a:pPr marL="514350" indent="-514350" algn="l" rtl="0" eaLnBrk="1" hangingPunct="1">
              <a:buFont typeface="+mj-lt"/>
              <a:buAutoNum type="arabicPeriod"/>
              <a:defRPr/>
            </a:pPr>
            <a:r>
              <a:rPr lang="es-AR" b="0" i="1" u="none"/>
              <a:t>Muerte natural (mueren por falta de alimento, oxígeno o se acaba su ciclo vital)</a:t>
            </a:r>
          </a:p>
          <a:p>
            <a:pPr algn="l" rtl="0" eaLnBrk="1" hangingPunct="1">
              <a:buFontTx/>
              <a:buNone/>
              <a:defRPr/>
            </a:pPr>
            <a:endParaRPr lang="es-AR" dirty="0" smtClean="0"/>
          </a:p>
        </p:txBody>
      </p:sp>
      <p:pic>
        <p:nvPicPr>
          <p:cNvPr id="122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268413"/>
            <a:ext cx="7772400" cy="1470025"/>
          </a:xfrm>
        </p:spPr>
        <p:txBody>
          <a:bodyPr/>
          <a:lstStyle/>
          <a:p>
            <a:pPr rtl="0"/>
            <a:r>
              <a:rPr lang="es-AR" b="1" i="0" u="none">
                <a:solidFill>
                  <a:schemeClr val="accent2"/>
                </a:solidFill>
              </a:rPr>
              <a:t>El período de pausa</a:t>
            </a:r>
            <a:r>
              <a:rPr lang="es-AR" b="0" i="0" u="none">
                <a:solidFill>
                  <a:schemeClr val="accent2"/>
                </a:solidFill>
              </a:rPr>
              <a:t> </a:t>
            </a:r>
            <a:r>
              <a:rPr lang="es-AR" b="1" smtClean="0">
                <a:solidFill>
                  <a:schemeClr val="accent2"/>
                </a:solidFill>
              </a:rPr>
              <a:t/>
            </a:r>
            <a:br>
              <a:rPr lang="es-AR" b="1" smtClean="0">
                <a:solidFill>
                  <a:schemeClr val="accent2"/>
                </a:solidFill>
              </a:rPr>
            </a:br>
            <a:r>
              <a:rPr lang="es-AR" b="1" i="0" u="none">
                <a:solidFill>
                  <a:schemeClr val="accent2"/>
                </a:solidFill>
              </a:rPr>
              <a:t>y la filtración</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rtl="0" eaLnBrk="1" hangingPunct="1"/>
            <a:r>
              <a:rPr lang="es-AR" b="1" i="0" u="none">
                <a:solidFill>
                  <a:schemeClr val="accent2"/>
                </a:solidFill>
              </a:rPr>
              <a:t>Expectativas de aprendizaje</a:t>
            </a:r>
          </a:p>
        </p:txBody>
      </p:sp>
      <p:sp>
        <p:nvSpPr>
          <p:cNvPr id="14339" name="Rectangle 3"/>
          <p:cNvSpPr>
            <a:spLocks noGrp="1" noChangeArrowheads="1"/>
          </p:cNvSpPr>
          <p:nvPr>
            <p:ph type="body" idx="1"/>
          </p:nvPr>
        </p:nvSpPr>
        <p:spPr>
          <a:xfrm>
            <a:off x="431800" y="1541463"/>
            <a:ext cx="8229600" cy="4056062"/>
          </a:xfrm>
        </p:spPr>
        <p:txBody>
          <a:bodyPr/>
          <a:lstStyle/>
          <a:p>
            <a:pPr marL="514350" indent="-514350" algn="l" rtl="0">
              <a:buFontTx/>
              <a:buAutoNum type="arabicPeriod"/>
            </a:pPr>
            <a:r>
              <a:rPr lang="es-AR" sz="3000" b="0" i="0" u="none"/>
              <a:t>Describir cómo funcionan las diferentes piezas durante la filtración.</a:t>
            </a:r>
          </a:p>
          <a:p>
            <a:pPr marL="514350" indent="-514350" algn="l" rtl="0">
              <a:buFontTx/>
              <a:buAutoNum type="arabicPeriod"/>
            </a:pPr>
            <a:endParaRPr lang="es-AR" sz="3000" dirty="0" smtClean="0"/>
          </a:p>
          <a:p>
            <a:pPr marL="514350" indent="-514350" algn="l" rtl="0">
              <a:buFontTx/>
              <a:buAutoNum type="arabicPeriod"/>
            </a:pPr>
            <a:r>
              <a:rPr lang="es-AR" sz="3000" b="0" i="0" u="none"/>
              <a:t>Describir qué ocurre dentro del filtro durante el período de pausa y durante la filtración.</a:t>
            </a:r>
          </a:p>
          <a:p>
            <a:pPr marL="514350" indent="-514350" algn="l" rtl="0">
              <a:buFontTx/>
              <a:buNone/>
            </a:pPr>
            <a:endParaRPr lang="es-AR" dirty="0" smtClean="0"/>
          </a:p>
          <a:p>
            <a:pPr marL="514350" indent="-514350" algn="l" rtl="0" eaLnBrk="1" hangingPunct="1">
              <a:buFontTx/>
              <a:buNone/>
            </a:pPr>
            <a:endParaRPr lang="es-AR" dirty="0" smtClean="0"/>
          </a:p>
        </p:txBody>
      </p:sp>
      <p:pic>
        <p:nvPicPr>
          <p:cNvPr id="410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lang="es-AR" b="1" i="0" u="none">
                <a:solidFill>
                  <a:schemeClr val="accent2"/>
                </a:solidFill>
              </a:rPr>
              <a:t>Fases del filtro</a:t>
            </a:r>
          </a:p>
        </p:txBody>
      </p:sp>
      <p:sp>
        <p:nvSpPr>
          <p:cNvPr id="14339" name="Rectangle 3"/>
          <p:cNvSpPr>
            <a:spLocks noGrp="1" noChangeArrowheads="1"/>
          </p:cNvSpPr>
          <p:nvPr>
            <p:ph type="body" idx="1"/>
          </p:nvPr>
        </p:nvSpPr>
        <p:spPr>
          <a:xfrm>
            <a:off x="457200" y="1843088"/>
            <a:ext cx="8229600" cy="4283075"/>
          </a:xfrm>
        </p:spPr>
        <p:txBody>
          <a:bodyPr/>
          <a:lstStyle/>
          <a:p>
            <a:pPr algn="l" rtl="0" eaLnBrk="1" hangingPunct="1">
              <a:buFontTx/>
              <a:buNone/>
              <a:defRPr/>
            </a:pPr>
            <a:r>
              <a:rPr lang="es-AR" b="0" i="0" u="none"/>
              <a:t>El filtro tiene dos fases:</a:t>
            </a:r>
          </a:p>
          <a:p>
            <a:pPr algn="l" rtl="0" eaLnBrk="1" hangingPunct="1">
              <a:buFontTx/>
              <a:buNone/>
              <a:defRPr/>
            </a:pPr>
            <a:endParaRPr lang="es-AR" dirty="0" smtClean="0"/>
          </a:p>
          <a:p>
            <a:pPr algn="l" rtl="0" eaLnBrk="1" hangingPunct="1">
              <a:buFontTx/>
              <a:buAutoNum type="arabicPeriod"/>
              <a:defRPr/>
            </a:pPr>
            <a:r>
              <a:rPr lang="es-AR" b="0" i="0" u="none"/>
              <a:t> </a:t>
            </a:r>
            <a:r>
              <a:rPr lang="es-AR" b="1" i="1" u="none">
                <a:solidFill>
                  <a:schemeClr val="accent6"/>
                </a:solidFill>
              </a:rPr>
              <a:t>El período de pausa</a:t>
            </a:r>
            <a:r>
              <a:rPr lang="es-AR" b="0" i="0" u="none"/>
              <a:t>: el agua no fluye.</a:t>
            </a:r>
          </a:p>
          <a:p>
            <a:pPr algn="l" rtl="0" eaLnBrk="1" hangingPunct="1">
              <a:buFontTx/>
              <a:buAutoNum type="arabicPeriod"/>
              <a:defRPr/>
            </a:pPr>
            <a:endParaRPr lang="es-AR" dirty="0" smtClean="0"/>
          </a:p>
          <a:p>
            <a:pPr algn="l" rtl="0" eaLnBrk="1" hangingPunct="1">
              <a:buFontTx/>
              <a:buAutoNum type="arabicPeriod"/>
              <a:defRPr/>
            </a:pPr>
            <a:r>
              <a:rPr lang="es-AR" b="0" i="0" u="none"/>
              <a:t> </a:t>
            </a:r>
            <a:r>
              <a:rPr lang="es-AR" b="1" i="1" u="none">
                <a:solidFill>
                  <a:schemeClr val="accent6"/>
                </a:solidFill>
              </a:rPr>
              <a:t>Filtración</a:t>
            </a:r>
            <a:r>
              <a:rPr lang="es-AR" b="0" i="0" u="none"/>
              <a:t>: el agua fluye.</a:t>
            </a:r>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slide(fromBottom)">
                                      <p:cBhvr>
                                        <p:cTn id="7" dur="500"/>
                                        <p:tgtEl>
                                          <p:spTgt spid="1433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1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C:\Documents and Settings\Sandy\My Documents\CAWST_2011\BSF Technician Workshop\Participant Manual\Part 1 - drawings\Colour\P1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2354263"/>
            <a:ext cx="149383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rtl="0" eaLnBrk="1" hangingPunct="1"/>
            <a:r>
              <a:rPr lang="es-AR" sz="4000" b="1" i="0" u="none">
                <a:solidFill>
                  <a:schemeClr val="accent2"/>
                </a:solidFill>
              </a:rPr>
              <a:t>¿Qué ocurre durante el período de pausa?</a:t>
            </a:r>
          </a:p>
        </p:txBody>
      </p:sp>
      <p:sp>
        <p:nvSpPr>
          <p:cNvPr id="6148" name="Rectangle 3"/>
          <p:cNvSpPr>
            <a:spLocks noGrp="1" noChangeArrowheads="1"/>
          </p:cNvSpPr>
          <p:nvPr>
            <p:ph type="body" idx="1"/>
          </p:nvPr>
        </p:nvSpPr>
        <p:spPr>
          <a:xfrm>
            <a:off x="457200" y="1600200"/>
            <a:ext cx="4343400" cy="609600"/>
          </a:xfrm>
        </p:spPr>
        <p:txBody>
          <a:bodyPr/>
          <a:lstStyle/>
          <a:p>
            <a:pPr algn="l" rtl="0" eaLnBrk="1" hangingPunct="1">
              <a:buFontTx/>
              <a:buNone/>
            </a:pPr>
            <a:r>
              <a:rPr lang="es-AR" b="0" i="0" u="none"/>
              <a:t>El período de pausa:</a:t>
            </a:r>
          </a:p>
          <a:p>
            <a:pPr algn="l" rtl="0" eaLnBrk="1" hangingPunct="1">
              <a:buFontTx/>
              <a:buNone/>
            </a:pPr>
            <a:endParaRPr lang="es-AR" smtClean="0"/>
          </a:p>
          <a:p>
            <a:pPr algn="l" rtl="0" eaLnBrk="1" hangingPunct="1">
              <a:buFontTx/>
              <a:buNone/>
            </a:pPr>
            <a:endParaRPr lang="es-AR" smtClean="0"/>
          </a:p>
        </p:txBody>
      </p:sp>
      <p:sp>
        <p:nvSpPr>
          <p:cNvPr id="6" name="AutoShape 25"/>
          <p:cNvSpPr>
            <a:spLocks noChangeArrowheads="1"/>
          </p:cNvSpPr>
          <p:nvPr/>
        </p:nvSpPr>
        <p:spPr bwMode="auto">
          <a:xfrm>
            <a:off x="5734050" y="29718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s-AR"/>
          </a:p>
        </p:txBody>
      </p:sp>
      <p:sp>
        <p:nvSpPr>
          <p:cNvPr id="7" name="AutoShape 25"/>
          <p:cNvSpPr>
            <a:spLocks noChangeArrowheads="1"/>
          </p:cNvSpPr>
          <p:nvPr/>
        </p:nvSpPr>
        <p:spPr bwMode="auto">
          <a:xfrm>
            <a:off x="5734050" y="41148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s-AR"/>
          </a:p>
        </p:txBody>
      </p:sp>
      <p:sp>
        <p:nvSpPr>
          <p:cNvPr id="9" name="TextBox 8"/>
          <p:cNvSpPr txBox="1">
            <a:spLocks noChangeArrowheads="1"/>
          </p:cNvSpPr>
          <p:nvPr/>
        </p:nvSpPr>
        <p:spPr bwMode="auto">
          <a:xfrm>
            <a:off x="5429250" y="4114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2</a:t>
            </a:r>
          </a:p>
        </p:txBody>
      </p:sp>
      <p:sp>
        <p:nvSpPr>
          <p:cNvPr id="10" name="TextBox 9"/>
          <p:cNvSpPr txBox="1">
            <a:spLocks noChangeArrowheads="1"/>
          </p:cNvSpPr>
          <p:nvPr/>
        </p:nvSpPr>
        <p:spPr bwMode="auto">
          <a:xfrm>
            <a:off x="5353050" y="2971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3</a:t>
            </a:r>
          </a:p>
        </p:txBody>
      </p:sp>
      <p:sp>
        <p:nvSpPr>
          <p:cNvPr id="11" name="TextBox 10"/>
          <p:cNvSpPr txBox="1">
            <a:spLocks noChangeArrowheads="1"/>
          </p:cNvSpPr>
          <p:nvPr/>
        </p:nvSpPr>
        <p:spPr bwMode="auto">
          <a:xfrm>
            <a:off x="8023225" y="27066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1</a:t>
            </a:r>
          </a:p>
        </p:txBody>
      </p:sp>
      <p:sp>
        <p:nvSpPr>
          <p:cNvPr id="12" name="Rectangle 3"/>
          <p:cNvSpPr txBox="1">
            <a:spLocks noChangeArrowheads="1"/>
          </p:cNvSpPr>
          <p:nvPr/>
        </p:nvSpPr>
        <p:spPr bwMode="auto">
          <a:xfrm>
            <a:off x="533400" y="2971800"/>
            <a:ext cx="48958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pPr>
            <a:r>
              <a:rPr lang="es-AR" sz="3200" b="0" i="0" u="none"/>
              <a:t>2. La arena está llena de agua.  </a:t>
            </a:r>
          </a:p>
        </p:txBody>
      </p:sp>
      <p:sp>
        <p:nvSpPr>
          <p:cNvPr id="14" name="Rectangle 3"/>
          <p:cNvSpPr txBox="1">
            <a:spLocks noChangeArrowheads="1"/>
          </p:cNvSpPr>
          <p:nvPr/>
        </p:nvSpPr>
        <p:spPr bwMode="auto">
          <a:xfrm>
            <a:off x="533400" y="2286000"/>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buFontTx/>
              <a:buAutoNum type="arabicPeriod"/>
            </a:pPr>
            <a:r>
              <a:rPr lang="es-AR" sz="3200" b="0" i="0" u="none"/>
              <a:t>El agua no fluye</a:t>
            </a:r>
          </a:p>
        </p:txBody>
      </p:sp>
      <p:sp>
        <p:nvSpPr>
          <p:cNvPr id="8" name="AutoShape 25"/>
          <p:cNvSpPr>
            <a:spLocks noChangeArrowheads="1"/>
          </p:cNvSpPr>
          <p:nvPr/>
        </p:nvSpPr>
        <p:spPr bwMode="auto">
          <a:xfrm rot="10800000">
            <a:off x="7810500" y="2997200"/>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rot="10800000" wrap="none" anchor="ctr"/>
          <a:lstStyle/>
          <a:p>
            <a:endParaRPr lang="es-AR"/>
          </a:p>
        </p:txBody>
      </p:sp>
      <p:pic>
        <p:nvPicPr>
          <p:cNvPr id="6157"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525463" y="4114800"/>
            <a:ext cx="48958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pPr>
            <a:r>
              <a:rPr lang="es-AR" sz="3200" b="0" i="0" u="none"/>
              <a:t>3. El agua estancada está a 5 cm sobre el nivel de la arena.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4" grpId="0"/>
      <p:bldP spid="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328988"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7171" name="Text Box 3"/>
          <p:cNvSpPr txBox="1">
            <a:spLocks noChangeArrowheads="1"/>
          </p:cNvSpPr>
          <p:nvPr/>
        </p:nvSpPr>
        <p:spPr bwMode="auto">
          <a:xfrm>
            <a:off x="6118225" y="1430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endParaRPr lang="es-AR" sz="2400">
              <a:latin typeface="Times New Roman" pitchFamily="18" charset="0"/>
            </a:endParaRPr>
          </a:p>
        </p:txBody>
      </p:sp>
      <p:sp>
        <p:nvSpPr>
          <p:cNvPr id="7172" name="Text Box 7"/>
          <p:cNvSpPr txBox="1">
            <a:spLocks noChangeArrowheads="1"/>
          </p:cNvSpPr>
          <p:nvPr/>
        </p:nvSpPr>
        <p:spPr bwMode="auto">
          <a:xfrm>
            <a:off x="381000" y="142875"/>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pPr>
            <a:r>
              <a:rPr lang="es-AR" sz="4000" b="1" i="0" u="none">
                <a:solidFill>
                  <a:schemeClr val="accent2"/>
                </a:solidFill>
              </a:rPr>
              <a:t>¿Cómo mueren los patógenos durante el período de pausa?</a:t>
            </a:r>
            <a:endParaRPr lang="es-AR" sz="2400">
              <a:solidFill>
                <a:schemeClr val="accent2"/>
              </a:solidFill>
            </a:endParaRPr>
          </a:p>
        </p:txBody>
      </p:sp>
      <p:sp>
        <p:nvSpPr>
          <p:cNvPr id="7173" name="Freeform 9"/>
          <p:cNvSpPr>
            <a:spLocks/>
          </p:cNvSpPr>
          <p:nvPr/>
        </p:nvSpPr>
        <p:spPr bwMode="auto">
          <a:xfrm>
            <a:off x="4906963" y="6103938"/>
            <a:ext cx="82550" cy="141287"/>
          </a:xfrm>
          <a:custGeom>
            <a:avLst/>
            <a:gdLst>
              <a:gd name="T0" fmla="*/ 2147483647 w 52"/>
              <a:gd name="T1" fmla="*/ 2147483647 h 89"/>
              <a:gd name="T2" fmla="*/ 2147483647 w 52"/>
              <a:gd name="T3" fmla="*/ 2147483647 h 89"/>
              <a:gd name="T4" fmla="*/ 0 60000 65536"/>
              <a:gd name="T5" fmla="*/ 0 60000 65536"/>
              <a:gd name="T6" fmla="*/ 0 w 52"/>
              <a:gd name="T7" fmla="*/ 0 h 89"/>
              <a:gd name="T8" fmla="*/ 52 w 52"/>
              <a:gd name="T9" fmla="*/ 89 h 89"/>
            </a:gdLst>
            <a:ahLst/>
            <a:cxnLst>
              <a:cxn ang="T4">
                <a:pos x="T0" y="T1"/>
              </a:cxn>
              <a:cxn ang="T5">
                <a:pos x="T2" y="T3"/>
              </a:cxn>
            </a:cxnLst>
            <a:rect l="T6" t="T7" r="T8" b="T9"/>
            <a:pathLst>
              <a:path w="52" h="89">
                <a:moveTo>
                  <a:pt x="52" y="89"/>
                </a:moveTo>
                <a:cubicBezTo>
                  <a:pt x="45" y="67"/>
                  <a:pt x="0" y="0"/>
                  <a:pt x="52" y="89"/>
                </a:cubicBezTo>
                <a:close/>
              </a:path>
            </a:pathLst>
          </a:custGeom>
          <a:solidFill>
            <a:schemeClr val="accent1"/>
          </a:solidFill>
          <a:ln w="9525">
            <a:solidFill>
              <a:schemeClr val="bg1"/>
            </a:solidFill>
            <a:round/>
            <a:headEnd/>
            <a:tailEnd/>
          </a:ln>
        </p:spPr>
        <p:txBody>
          <a:bodyPr/>
          <a:lstStyle/>
          <a:p>
            <a:endParaRPr lang="es-AR"/>
          </a:p>
        </p:txBody>
      </p:sp>
      <p:sp>
        <p:nvSpPr>
          <p:cNvPr id="7174" name="Freeform 10"/>
          <p:cNvSpPr>
            <a:spLocks/>
          </p:cNvSpPr>
          <p:nvPr/>
        </p:nvSpPr>
        <p:spPr bwMode="auto">
          <a:xfrm>
            <a:off x="4856163" y="6180138"/>
            <a:ext cx="76200" cy="74612"/>
          </a:xfrm>
          <a:custGeom>
            <a:avLst/>
            <a:gdLst>
              <a:gd name="T0" fmla="*/ 2147483647 w 48"/>
              <a:gd name="T1" fmla="*/ 0 h 47"/>
              <a:gd name="T2" fmla="*/ 2147483647 w 48"/>
              <a:gd name="T3" fmla="*/ 2147483647 h 47"/>
              <a:gd name="T4" fmla="*/ 2147483647 w 48"/>
              <a:gd name="T5" fmla="*/ 2147483647 h 47"/>
              <a:gd name="T6" fmla="*/ 2147483647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2" y="0"/>
                </a:moveTo>
                <a:cubicBezTo>
                  <a:pt x="11" y="3"/>
                  <a:pt x="48" y="7"/>
                  <a:pt x="35" y="33"/>
                </a:cubicBezTo>
                <a:cubicBezTo>
                  <a:pt x="31" y="41"/>
                  <a:pt x="16" y="47"/>
                  <a:pt x="10" y="41"/>
                </a:cubicBezTo>
                <a:cubicBezTo>
                  <a:pt x="0" y="31"/>
                  <a:pt x="5" y="14"/>
                  <a:pt x="2" y="0"/>
                </a:cubicBezTo>
                <a:close/>
              </a:path>
            </a:pathLst>
          </a:custGeom>
          <a:solidFill>
            <a:schemeClr val="accent1"/>
          </a:solidFill>
          <a:ln w="9525">
            <a:solidFill>
              <a:schemeClr val="bg1"/>
            </a:solidFill>
            <a:round/>
            <a:headEnd/>
            <a:tailEnd/>
          </a:ln>
        </p:spPr>
        <p:txBody>
          <a:bodyPr/>
          <a:lstStyle/>
          <a:p>
            <a:endParaRPr lang="es-AR"/>
          </a:p>
        </p:txBody>
      </p:sp>
      <p:pic>
        <p:nvPicPr>
          <p:cNvPr id="7175" name="Picture 16" descr="C:\Documents and Settings\Sandy\My Documents\CAWST_2011\BSF Technician Workshop\Participant Manual\Part 1 - drawings\Colour\P1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055938"/>
            <a:ext cx="1493838"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7"/>
          <p:cNvSpPr txBox="1">
            <a:spLocks noChangeArrowheads="1"/>
          </p:cNvSpPr>
          <p:nvPr/>
        </p:nvSpPr>
        <p:spPr bwMode="auto">
          <a:xfrm>
            <a:off x="1436688" y="2757488"/>
            <a:ext cx="2667000"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200" b="0" i="0" u="none" dirty="0"/>
              <a:t>DEPREDACIÓN</a:t>
            </a:r>
          </a:p>
          <a:p>
            <a:pPr algn="l" rtl="0" eaLnBrk="1" hangingPunct="1"/>
            <a:r>
              <a:rPr lang="es-AR" sz="2200" b="0" i="0" u="none" dirty="0"/>
              <a:t>Los microbios de la capa biológica consumen a los patógenos.</a:t>
            </a:r>
            <a:endParaRPr lang="es-AR" sz="2200" dirty="0"/>
          </a:p>
        </p:txBody>
      </p:sp>
      <p:sp>
        <p:nvSpPr>
          <p:cNvPr id="8203" name="Line 14"/>
          <p:cNvSpPr>
            <a:spLocks noChangeShapeType="1"/>
          </p:cNvSpPr>
          <p:nvPr/>
        </p:nvSpPr>
        <p:spPr bwMode="auto">
          <a:xfrm>
            <a:off x="4103688" y="3779838"/>
            <a:ext cx="885825" cy="280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9" name="Text Box 5"/>
          <p:cNvSpPr txBox="1">
            <a:spLocks noChangeArrowheads="1"/>
          </p:cNvSpPr>
          <p:nvPr/>
        </p:nvSpPr>
        <p:spPr bwMode="auto">
          <a:xfrm>
            <a:off x="5859463" y="4033838"/>
            <a:ext cx="3200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400" b="0" i="0" u="none"/>
              <a:t>MUERTE  NATURAL</a:t>
            </a:r>
          </a:p>
          <a:p>
            <a:pPr algn="l" rtl="0" eaLnBrk="1" hangingPunct="1"/>
            <a:r>
              <a:rPr lang="es-AR" sz="2400" b="0" i="0" u="none"/>
              <a:t>Los patógenos se mueren por falta de alimento u oxígeno, o bien se acaba su ciclo vital.</a:t>
            </a:r>
            <a:endParaRPr lang="es-AR" sz="2400"/>
          </a:p>
        </p:txBody>
      </p:sp>
      <p:sp>
        <p:nvSpPr>
          <p:cNvPr id="20" name="Text Box 4"/>
          <p:cNvSpPr txBox="1">
            <a:spLocks noChangeArrowheads="1"/>
          </p:cNvSpPr>
          <p:nvPr/>
        </p:nvSpPr>
        <p:spPr bwMode="auto">
          <a:xfrm>
            <a:off x="1436688" y="4667250"/>
            <a:ext cx="2667000" cy="1755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400" b="0" i="0" u="none"/>
              <a:t>ADSORCIÓN</a:t>
            </a:r>
          </a:p>
          <a:p>
            <a:pPr algn="l" rtl="0" eaLnBrk="1" hangingPunct="1"/>
            <a:r>
              <a:rPr lang="es-AR" sz="2400" b="0" i="0" u="none"/>
              <a:t>Los patógenos se adhieren a los granos de arena.</a:t>
            </a:r>
            <a:endParaRPr lang="es-AR" sz="2400"/>
          </a:p>
        </p:txBody>
      </p:sp>
      <p:sp>
        <p:nvSpPr>
          <p:cNvPr id="21" name="Line 14"/>
          <p:cNvSpPr>
            <a:spLocks noChangeShapeType="1"/>
          </p:cNvSpPr>
          <p:nvPr/>
        </p:nvSpPr>
        <p:spPr bwMode="auto">
          <a:xfrm flipV="1">
            <a:off x="4103688" y="4300538"/>
            <a:ext cx="752475"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2" name="Line 14"/>
          <p:cNvSpPr>
            <a:spLocks noChangeShapeType="1"/>
          </p:cNvSpPr>
          <p:nvPr/>
        </p:nvSpPr>
        <p:spPr bwMode="auto">
          <a:xfrm flipH="1">
            <a:off x="4945063" y="475615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pic>
        <p:nvPicPr>
          <p:cNvPr id="718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3"/>
          <p:cNvSpPr txBox="1">
            <a:spLocks noChangeArrowheads="1"/>
          </p:cNvSpPr>
          <p:nvPr/>
        </p:nvSpPr>
        <p:spPr bwMode="auto">
          <a:xfrm>
            <a:off x="457200" y="1454150"/>
            <a:ext cx="8077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20000"/>
              </a:spcBef>
            </a:pPr>
            <a:r>
              <a:rPr lang="es-AR" sz="3200" b="0" i="0" u="none"/>
              <a:t>Los patógenos también se eliminan durante el período de pausa:</a:t>
            </a:r>
          </a:p>
        </p:txBody>
      </p:sp>
      <p:pic>
        <p:nvPicPr>
          <p:cNvPr id="17"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2967038"/>
            <a:ext cx="13906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59325"/>
            <a:ext cx="1395413"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2075" y="2674938"/>
            <a:ext cx="1347788"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71475" y="1350963"/>
            <a:ext cx="6011863" cy="5275262"/>
          </a:xfrm>
        </p:spPr>
        <p:txBody>
          <a:bodyPr/>
          <a:lstStyle/>
          <a:p>
            <a:pPr marL="450850" indent="-450850" algn="l" rtl="0" eaLnBrk="1" hangingPunct="1">
              <a:buFontTx/>
              <a:buNone/>
              <a:defRPr/>
            </a:pPr>
            <a:r>
              <a:rPr lang="es-AR" b="0" i="0" u="none"/>
              <a:t>2. Filtración: se vierte el agua contaminada. El agua empieza a fluir.</a:t>
            </a:r>
          </a:p>
          <a:p>
            <a:pPr algn="l" rtl="0" eaLnBrk="1" hangingPunct="1">
              <a:defRPr/>
            </a:pPr>
            <a:r>
              <a:rPr lang="es-AR" b="0" i="1" u="none">
                <a:solidFill>
                  <a:schemeClr val="accent2"/>
                </a:solidFill>
              </a:rPr>
              <a:t>El agua entrante empuja el agua depositada en la arena </a:t>
            </a:r>
            <a:r>
              <a:rPr lang="es-AR" b="0" i="1" u="none">
                <a:solidFill>
                  <a:schemeClr val="accent6"/>
                </a:solidFill>
              </a:rPr>
              <a:t>hacia el tubo de salida</a:t>
            </a:r>
            <a:r>
              <a:rPr lang="es-AR" b="0" i="1" u="none">
                <a:solidFill>
                  <a:schemeClr val="accent2"/>
                </a:solidFill>
              </a:rPr>
              <a:t>. </a:t>
            </a:r>
          </a:p>
          <a:p>
            <a:pPr algn="l" rtl="0" eaLnBrk="1" hangingPunct="1">
              <a:defRPr/>
            </a:pPr>
            <a:r>
              <a:rPr lang="es-AR" b="0" i="1" u="none">
                <a:solidFill>
                  <a:srgbClr val="FF0000"/>
                </a:solidFill>
              </a:rPr>
              <a:t>El agua que sale del tubo es el agua que se vertió la última vez.</a:t>
            </a:r>
          </a:p>
        </p:txBody>
      </p:sp>
      <p:pic>
        <p:nvPicPr>
          <p:cNvPr id="819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Documents and Settings\Sandy\My Documents\CAWST_2011\BSF Technician Workshop\Participant Manual\Part 1 - drawings\Colour\P1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685925"/>
            <a:ext cx="2154237"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Documents and Settings\Sandy\My Documents\CAWST_2011\BSF Technician Workshop\Participant Manual\Part 1 - drawings\Colour\P1_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075" y="2262188"/>
            <a:ext cx="15271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0" y="0"/>
            <a:ext cx="9144000" cy="1143000"/>
          </a:xfrm>
        </p:spPr>
        <p:txBody>
          <a:bodyPr/>
          <a:lstStyle/>
          <a:p>
            <a:pPr rtl="0" eaLnBrk="1" hangingPunct="1"/>
            <a:r>
              <a:rPr lang="es-AR" sz="4000" b="1" i="0" u="none">
                <a:solidFill>
                  <a:schemeClr val="accent2"/>
                </a:solidFill>
              </a:rPr>
              <a:t>¿Qué ocurre durante la filtración?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9" descr="C:\Documents and Settings\Sandy\My Documents\CAWST_2011\BSF Technician Workshop\Participant Manual\Part 1 - drawings\Colour\P1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878013"/>
            <a:ext cx="2154238"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C:\Documents and Settings\Sandy\My Documents\CAWST_2011\BSF Technician Workshop\Participant Manual\Part 1 - drawings\Colour\P1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525" y="2446338"/>
            <a:ext cx="15271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a:xfrm>
            <a:off x="0" y="15875"/>
            <a:ext cx="9144000" cy="1143000"/>
          </a:xfrm>
        </p:spPr>
        <p:txBody>
          <a:bodyPr/>
          <a:lstStyle/>
          <a:p>
            <a:pPr rtl="0" eaLnBrk="1" hangingPunct="1"/>
            <a:r>
              <a:rPr lang="es-AR" sz="4000" b="1" i="0" u="none">
                <a:solidFill>
                  <a:schemeClr val="accent2"/>
                </a:solidFill>
              </a:rPr>
              <a:t>¿Qué ocurre durante la filtración?</a:t>
            </a:r>
          </a:p>
        </p:txBody>
      </p:sp>
      <p:sp>
        <p:nvSpPr>
          <p:cNvPr id="9221" name="Rectangle 3"/>
          <p:cNvSpPr>
            <a:spLocks noGrp="1" noChangeArrowheads="1"/>
          </p:cNvSpPr>
          <p:nvPr>
            <p:ph type="body" idx="1"/>
          </p:nvPr>
        </p:nvSpPr>
        <p:spPr>
          <a:xfrm>
            <a:off x="419100" y="1433513"/>
            <a:ext cx="3122613" cy="685800"/>
          </a:xfrm>
        </p:spPr>
        <p:txBody>
          <a:bodyPr/>
          <a:lstStyle/>
          <a:p>
            <a:pPr algn="l" rtl="0" eaLnBrk="1" hangingPunct="1">
              <a:buFontTx/>
              <a:buNone/>
            </a:pPr>
            <a:r>
              <a:rPr lang="es-AR" b="0" i="0" u="none"/>
              <a:t>Filtración:</a:t>
            </a:r>
          </a:p>
        </p:txBody>
      </p:sp>
      <p:sp>
        <p:nvSpPr>
          <p:cNvPr id="6" name="Rectangle 3"/>
          <p:cNvSpPr txBox="1">
            <a:spLocks noChangeArrowheads="1"/>
          </p:cNvSpPr>
          <p:nvPr/>
        </p:nvSpPr>
        <p:spPr bwMode="auto">
          <a:xfrm>
            <a:off x="457200" y="1928813"/>
            <a:ext cx="5130800" cy="1143000"/>
          </a:xfrm>
          <a:prstGeom prst="rect">
            <a:avLst/>
          </a:prstGeom>
          <a:noFill/>
          <a:ln w="9525">
            <a:noFill/>
            <a:miter lim="800000"/>
            <a:headEnd/>
            <a:tailEnd/>
          </a:ln>
        </p:spPr>
        <p:txBody>
          <a:bodyPr/>
          <a:lstStyle/>
          <a:p>
            <a:pPr marL="450850" indent="-450850" algn="l" rtl="0">
              <a:spcBef>
                <a:spcPct val="20000"/>
              </a:spcBef>
              <a:defRPr/>
            </a:pPr>
            <a:r>
              <a:rPr lang="es-AR" sz="3200" b="0" i="0" u="none" kern="0">
                <a:latin typeface="+mn-lt"/>
                <a:cs typeface="+mn-cs"/>
              </a:rPr>
              <a:t>1 Se vierte el agua contaminada. </a:t>
            </a:r>
          </a:p>
        </p:txBody>
      </p:sp>
      <p:sp>
        <p:nvSpPr>
          <p:cNvPr id="7" name="Rectangle 3"/>
          <p:cNvSpPr txBox="1">
            <a:spLocks noChangeArrowheads="1"/>
          </p:cNvSpPr>
          <p:nvPr/>
        </p:nvSpPr>
        <p:spPr bwMode="auto">
          <a:xfrm>
            <a:off x="463550" y="2938463"/>
            <a:ext cx="5122863" cy="1676400"/>
          </a:xfrm>
          <a:prstGeom prst="rect">
            <a:avLst/>
          </a:prstGeom>
          <a:noFill/>
          <a:ln w="9525">
            <a:noFill/>
            <a:miter lim="800000"/>
            <a:headEnd/>
            <a:tailEnd/>
          </a:ln>
        </p:spPr>
        <p:txBody>
          <a:bodyPr/>
          <a:lstStyle/>
          <a:p>
            <a:pPr marL="450850" indent="-450850" algn="l" rtl="0">
              <a:spcBef>
                <a:spcPct val="20000"/>
              </a:spcBef>
              <a:defRPr/>
            </a:pPr>
            <a:r>
              <a:rPr lang="es-AR" sz="3200" b="0" i="0" u="none" kern="0">
                <a:latin typeface="+mn-lt"/>
                <a:cs typeface="+mn-cs"/>
              </a:rPr>
              <a:t>2 El agua filtrada empieza a salir por el tubo de salida.  </a:t>
            </a:r>
          </a:p>
        </p:txBody>
      </p:sp>
      <p:sp>
        <p:nvSpPr>
          <p:cNvPr id="8" name="Rectangle 3"/>
          <p:cNvSpPr txBox="1">
            <a:spLocks noChangeArrowheads="1"/>
          </p:cNvSpPr>
          <p:nvPr/>
        </p:nvSpPr>
        <p:spPr bwMode="auto">
          <a:xfrm>
            <a:off x="457200" y="4386263"/>
            <a:ext cx="5162550" cy="1219200"/>
          </a:xfrm>
          <a:prstGeom prst="rect">
            <a:avLst/>
          </a:prstGeom>
          <a:noFill/>
          <a:ln w="9525">
            <a:noFill/>
            <a:miter lim="800000"/>
            <a:headEnd/>
            <a:tailEnd/>
          </a:ln>
        </p:spPr>
        <p:txBody>
          <a:bodyPr/>
          <a:lstStyle/>
          <a:p>
            <a:pPr marL="450850" indent="-450850" algn="l" rtl="0">
              <a:spcBef>
                <a:spcPct val="20000"/>
              </a:spcBef>
              <a:defRPr/>
            </a:pPr>
            <a:r>
              <a:rPr lang="es-AR" sz="3200" b="0" i="0" u="none" kern="0">
                <a:latin typeface="+mn-lt"/>
                <a:cs typeface="+mn-cs"/>
              </a:rPr>
              <a:t>3 Las partículas y patógenos quedan atrapados en la arena. </a:t>
            </a:r>
          </a:p>
        </p:txBody>
      </p:sp>
      <p:sp>
        <p:nvSpPr>
          <p:cNvPr id="11" name="AutoShape 25"/>
          <p:cNvSpPr>
            <a:spLocks noChangeArrowheads="1"/>
          </p:cNvSpPr>
          <p:nvPr/>
        </p:nvSpPr>
        <p:spPr bwMode="auto">
          <a:xfrm>
            <a:off x="6111875" y="3770313"/>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s-AR"/>
          </a:p>
        </p:txBody>
      </p:sp>
      <p:pic>
        <p:nvPicPr>
          <p:cNvPr id="12" name="Picture 6" descr="arrow46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3494088"/>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arrow46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4027488"/>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8350250" y="32893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2</a:t>
            </a:r>
          </a:p>
        </p:txBody>
      </p:sp>
      <p:sp>
        <p:nvSpPr>
          <p:cNvPr id="15" name="TextBox 14"/>
          <p:cNvSpPr txBox="1">
            <a:spLocks noChangeArrowheads="1"/>
          </p:cNvSpPr>
          <p:nvPr/>
        </p:nvSpPr>
        <p:spPr bwMode="auto">
          <a:xfrm>
            <a:off x="5654675" y="26273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1</a:t>
            </a:r>
          </a:p>
        </p:txBody>
      </p:sp>
      <p:sp>
        <p:nvSpPr>
          <p:cNvPr id="16" name="TextBox 15"/>
          <p:cNvSpPr txBox="1">
            <a:spLocks noChangeArrowheads="1"/>
          </p:cNvSpPr>
          <p:nvPr/>
        </p:nvSpPr>
        <p:spPr bwMode="auto">
          <a:xfrm>
            <a:off x="5654675" y="3770313"/>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b="0" i="0" u="none"/>
              <a:t>3</a:t>
            </a:r>
          </a:p>
        </p:txBody>
      </p:sp>
      <p:sp>
        <p:nvSpPr>
          <p:cNvPr id="9" name="AutoShape 25"/>
          <p:cNvSpPr>
            <a:spLocks noChangeArrowheads="1"/>
          </p:cNvSpPr>
          <p:nvPr/>
        </p:nvSpPr>
        <p:spPr bwMode="auto">
          <a:xfrm>
            <a:off x="6111875" y="2627313"/>
            <a:ext cx="914400" cy="381000"/>
          </a:xfrm>
          <a:prstGeom prst="rightArrow">
            <a:avLst>
              <a:gd name="adj1" fmla="val 50000"/>
              <a:gd name="adj2" fmla="val 65000"/>
            </a:avLst>
          </a:prstGeom>
          <a:solidFill>
            <a:srgbClr val="FF0000"/>
          </a:solidFill>
          <a:ln w="9525">
            <a:solidFill>
              <a:srgbClr val="000000"/>
            </a:solidFill>
            <a:miter lim="800000"/>
            <a:headEnd/>
            <a:tailEnd/>
          </a:ln>
        </p:spPr>
        <p:txBody>
          <a:bodyPr wrap="none" anchor="ctr"/>
          <a:lstStyle/>
          <a:p>
            <a:endParaRPr lang="es-AR"/>
          </a:p>
        </p:txBody>
      </p:sp>
      <p:pic>
        <p:nvPicPr>
          <p:cNvPr id="9232" name="Picture 4"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4" grpId="0"/>
      <p:bldP spid="15" grpId="0"/>
      <p:bldP spid="1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9" descr="C:\Documents and Settings\Sandy\My Documents\CAWST_2011\BSF Technician Workshop\Participant Manual\Part 1 - drawings\Colour\P1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2155825"/>
            <a:ext cx="147478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3328988"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AR"/>
          </a:p>
        </p:txBody>
      </p:sp>
      <p:sp>
        <p:nvSpPr>
          <p:cNvPr id="10244" name="Text Box 4"/>
          <p:cNvSpPr txBox="1">
            <a:spLocks noChangeArrowheads="1"/>
          </p:cNvSpPr>
          <p:nvPr/>
        </p:nvSpPr>
        <p:spPr bwMode="auto">
          <a:xfrm>
            <a:off x="6400800" y="2560638"/>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endParaRPr lang="es-AR" sz="2400">
              <a:latin typeface="Times New Roman" pitchFamily="18" charset="0"/>
            </a:endParaRPr>
          </a:p>
        </p:txBody>
      </p:sp>
      <p:sp>
        <p:nvSpPr>
          <p:cNvPr id="24583" name="Text Box 5"/>
          <p:cNvSpPr txBox="1">
            <a:spLocks noChangeArrowheads="1"/>
          </p:cNvSpPr>
          <p:nvPr/>
        </p:nvSpPr>
        <p:spPr bwMode="auto">
          <a:xfrm>
            <a:off x="1436688" y="3157538"/>
            <a:ext cx="2667000"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s-AR" sz="2400" b="0" i="0" u="none"/>
              <a:t>TRAMPA:</a:t>
            </a:r>
            <a:r>
              <a:rPr lang="es-AR" sz="2400"/>
              <a:t/>
            </a:r>
            <a:br>
              <a:rPr lang="es-AR" sz="2400"/>
            </a:br>
            <a:r>
              <a:rPr lang="es-AR" sz="2400" b="0" i="0" u="none"/>
              <a:t>Los patógenos quedan atrapados en la arena.</a:t>
            </a:r>
            <a:endParaRPr lang="es-AR" sz="2400"/>
          </a:p>
        </p:txBody>
      </p:sp>
      <p:sp>
        <p:nvSpPr>
          <p:cNvPr id="10246" name="Rectangle 9"/>
          <p:cNvSpPr>
            <a:spLocks noGrp="1" noChangeArrowheads="1"/>
          </p:cNvSpPr>
          <p:nvPr>
            <p:ph type="title" idx="4294967295"/>
          </p:nvPr>
        </p:nvSpPr>
        <p:spPr>
          <a:xfrm>
            <a:off x="0" y="-182563"/>
            <a:ext cx="76200" cy="182563"/>
          </a:xfrm>
        </p:spPr>
        <p:txBody>
          <a:bodyPr/>
          <a:lstStyle/>
          <a:p>
            <a:pPr rtl="0" eaLnBrk="1" hangingPunct="1"/>
            <a:r>
              <a:rPr lang="es-AR" sz="200" b="0" i="0" u="none"/>
              <a:t>La filtración</a:t>
            </a:r>
            <a:endParaRPr lang="es-AR" sz="200" smtClean="0"/>
          </a:p>
        </p:txBody>
      </p:sp>
      <p:pic>
        <p:nvPicPr>
          <p:cNvPr id="10247"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1436688" y="1263650"/>
            <a:ext cx="2667000"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000" b="0" i="0" u="none" dirty="0"/>
              <a:t>DEPREDACIÓN</a:t>
            </a:r>
          </a:p>
          <a:p>
            <a:pPr algn="l" rtl="0" eaLnBrk="1" hangingPunct="1"/>
            <a:r>
              <a:rPr lang="es-AR" sz="2000" b="0" i="0" u="none" dirty="0"/>
              <a:t>Los microbios de la capa biológica se comen a los patógenos.</a:t>
            </a:r>
            <a:endParaRPr lang="es-AR" sz="2000" dirty="0"/>
          </a:p>
        </p:txBody>
      </p:sp>
      <p:sp>
        <p:nvSpPr>
          <p:cNvPr id="21" name="Line 14"/>
          <p:cNvSpPr>
            <a:spLocks noChangeShapeType="1"/>
          </p:cNvSpPr>
          <p:nvPr/>
        </p:nvSpPr>
        <p:spPr bwMode="auto">
          <a:xfrm>
            <a:off x="4103688" y="3327400"/>
            <a:ext cx="841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2" name="Text Box 5"/>
          <p:cNvSpPr txBox="1">
            <a:spLocks noChangeArrowheads="1"/>
          </p:cNvSpPr>
          <p:nvPr/>
        </p:nvSpPr>
        <p:spPr bwMode="auto">
          <a:xfrm>
            <a:off x="5859463" y="3327400"/>
            <a:ext cx="32004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400" b="0" i="0" u="none"/>
              <a:t>MUERTE  NATURAL</a:t>
            </a:r>
          </a:p>
          <a:p>
            <a:pPr algn="l" rtl="0" eaLnBrk="1" hangingPunct="1"/>
            <a:r>
              <a:rPr lang="es-AR" sz="2400" b="0" i="0" u="none"/>
              <a:t>Los patógenos mueren por falta de alimento u oxígeno, o bien se acaba su ciclo vital.</a:t>
            </a:r>
            <a:endParaRPr lang="es-AR" sz="2400"/>
          </a:p>
        </p:txBody>
      </p:sp>
      <p:sp>
        <p:nvSpPr>
          <p:cNvPr id="23" name="Text Box 4"/>
          <p:cNvSpPr txBox="1">
            <a:spLocks noChangeArrowheads="1"/>
          </p:cNvSpPr>
          <p:nvPr/>
        </p:nvSpPr>
        <p:spPr bwMode="auto">
          <a:xfrm>
            <a:off x="1436688" y="5068888"/>
            <a:ext cx="2667000" cy="1560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rtl="0" eaLnBrk="1" hangingPunct="1"/>
            <a:r>
              <a:rPr lang="es-AR" sz="2400" b="0" i="0" u="none"/>
              <a:t>ADSORCIÓN</a:t>
            </a:r>
          </a:p>
          <a:p>
            <a:pPr algn="l" rtl="0" eaLnBrk="1" hangingPunct="1"/>
            <a:r>
              <a:rPr lang="es-AR" sz="2400" b="0" i="0" u="none"/>
              <a:t>Los patógenos se adhieren a los granos de arena.</a:t>
            </a:r>
            <a:endParaRPr lang="es-AR" sz="2400"/>
          </a:p>
        </p:txBody>
      </p:sp>
      <p:sp>
        <p:nvSpPr>
          <p:cNvPr id="24" name="Line 14"/>
          <p:cNvSpPr>
            <a:spLocks noChangeShapeType="1"/>
          </p:cNvSpPr>
          <p:nvPr/>
        </p:nvSpPr>
        <p:spPr bwMode="auto">
          <a:xfrm flipV="1">
            <a:off x="4103688" y="3819525"/>
            <a:ext cx="841375" cy="1243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5" name="Line 14"/>
          <p:cNvSpPr>
            <a:spLocks noChangeShapeType="1"/>
          </p:cNvSpPr>
          <p:nvPr/>
        </p:nvSpPr>
        <p:spPr bwMode="auto">
          <a:xfrm flipH="1">
            <a:off x="4945063" y="4422775"/>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pic>
        <p:nvPicPr>
          <p:cNvPr id="2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81113"/>
            <a:ext cx="139065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5062538"/>
            <a:ext cx="1395413" cy="139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625" y="1947863"/>
            <a:ext cx="13462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57538"/>
            <a:ext cx="13446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4"/>
          <p:cNvSpPr>
            <a:spLocks noChangeShapeType="1"/>
          </p:cNvSpPr>
          <p:nvPr/>
        </p:nvSpPr>
        <p:spPr bwMode="auto">
          <a:xfrm>
            <a:off x="4103688" y="1524000"/>
            <a:ext cx="841375" cy="1633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0259" name="Rectangle 2"/>
          <p:cNvSpPr txBox="1">
            <a:spLocks noChangeArrowheads="1"/>
          </p:cNvSpPr>
          <p:nvPr/>
        </p:nvSpPr>
        <p:spPr bwMode="auto">
          <a:xfrm>
            <a:off x="0" y="-14288"/>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es-AR" sz="4000" b="1" i="0" u="none">
                <a:solidFill>
                  <a:schemeClr val="accent2"/>
                </a:solidFill>
              </a:rPr>
              <a:t>¿Cómo se eliminan los patógenos durante la filtración?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0" grpId="0" animBg="1"/>
      <p:bldP spid="21" grpId="0" animBg="1"/>
      <p:bldP spid="22" grpId="0" animBg="1"/>
      <p:bldP spid="23" grpId="0" animBg="1"/>
      <p:bldP spid="24" grpId="0" animBg="1"/>
      <p:bldP spid="25" grpId="0" animBg="1"/>
      <p:bldP spid="14" grpId="0" animBg="1"/>
    </p:bld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567</TotalTime>
  <Words>757</Words>
  <Application>Microsoft Office PowerPoint</Application>
  <PresentationFormat>On-screen Show (4:3)</PresentationFormat>
  <Paragraphs>119</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Template_PowerPoint Presentation</vt:lpstr>
      <vt:lpstr>Default Design</vt:lpstr>
      <vt:lpstr>PowerPoint Presentation</vt:lpstr>
      <vt:lpstr>El período de pausa  y la filtración</vt:lpstr>
      <vt:lpstr>Expectativas de aprendizaje</vt:lpstr>
      <vt:lpstr>Fases del filtro</vt:lpstr>
      <vt:lpstr>¿Qué ocurre durante el período de pausa?</vt:lpstr>
      <vt:lpstr>PowerPoint Presentation</vt:lpstr>
      <vt:lpstr>¿Qué ocurre durante la filtración?</vt:lpstr>
      <vt:lpstr>¿Qué ocurre durante la filtración?</vt:lpstr>
      <vt:lpstr>La filtración</vt:lpstr>
      <vt:lpstr>Revisión </vt:lpstr>
      <vt:lpstr>Revisión</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Roachita</cp:lastModifiedBy>
  <cp:revision>48</cp:revision>
  <dcterms:created xsi:type="dcterms:W3CDTF">2010-03-21T16:25:19Z</dcterms:created>
  <dcterms:modified xsi:type="dcterms:W3CDTF">2014-06-29T16:26:09Z</dcterms:modified>
</cp:coreProperties>
</file>