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48"/>
  </p:notesMasterIdLst>
  <p:sldIdLst>
    <p:sldId id="364" r:id="rId6"/>
    <p:sldId id="359" r:id="rId7"/>
    <p:sldId id="257" r:id="rId8"/>
    <p:sldId id="258" r:id="rId9"/>
    <p:sldId id="259" r:id="rId10"/>
    <p:sldId id="260" r:id="rId11"/>
    <p:sldId id="263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5" r:id="rId21"/>
    <p:sldId id="276" r:id="rId22"/>
    <p:sldId id="279" r:id="rId23"/>
    <p:sldId id="280" r:id="rId24"/>
    <p:sldId id="281" r:id="rId25"/>
    <p:sldId id="304" r:id="rId26"/>
    <p:sldId id="285" r:id="rId27"/>
    <p:sldId id="357" r:id="rId28"/>
    <p:sldId id="288" r:id="rId29"/>
    <p:sldId id="290" r:id="rId30"/>
    <p:sldId id="292" r:id="rId31"/>
    <p:sldId id="293" r:id="rId32"/>
    <p:sldId id="295" r:id="rId33"/>
    <p:sldId id="297" r:id="rId34"/>
    <p:sldId id="298" r:id="rId35"/>
    <p:sldId id="300" r:id="rId36"/>
    <p:sldId id="301" r:id="rId37"/>
    <p:sldId id="302" r:id="rId38"/>
    <p:sldId id="305" r:id="rId39"/>
    <p:sldId id="306" r:id="rId40"/>
    <p:sldId id="307" r:id="rId41"/>
    <p:sldId id="313" r:id="rId42"/>
    <p:sldId id="316" r:id="rId43"/>
    <p:sldId id="360" r:id="rId44"/>
    <p:sldId id="361" r:id="rId45"/>
    <p:sldId id="363" r:id="rId46"/>
    <p:sldId id="362" r:id="rId4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360ABAE-D849-4876-B769-0D7995ED86CD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540F2BB-A79D-4AA5-BAD9-5430E4C8E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16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Square shaped</a:t>
            </a:r>
            <a:r>
              <a:rPr lang="en-US" baseline="0" dirty="0" smtClean="0"/>
              <a:t> metal gutter with splashguard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0F2BB-A79D-4AA5-BAD9-5430E4C8E8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23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Long roof run and so put tank in the middle. 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Less run on the gutter makes it more stable.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0F2BB-A79D-4AA5-BAD9-5430E4C8E8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21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Notice</a:t>
            </a:r>
            <a:r>
              <a:rPr lang="en-US" baseline="0" dirty="0" smtClean="0"/>
              <a:t> how the gutters are connected to the downspout and how it bends around the house.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0F2BB-A79D-4AA5-BAD9-5430E4C8E89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4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Tx/>
              <a:buChar char="-"/>
            </a:pPr>
            <a:r>
              <a:rPr lang="en-US" baseline="0" dirty="0" smtClean="0"/>
              <a:t>Fascia board hung</a:t>
            </a:r>
          </a:p>
          <a:p>
            <a:pPr marL="181240" indent="-181240">
              <a:buFontTx/>
              <a:buChar char="-"/>
            </a:pPr>
            <a:r>
              <a:rPr lang="en-US" baseline="0" dirty="0" smtClean="0"/>
              <a:t>Gutter attached to fascia</a:t>
            </a:r>
          </a:p>
          <a:p>
            <a:pPr marL="181240" indent="-181240">
              <a:buFontTx/>
              <a:buChar char="-"/>
            </a:pPr>
            <a:r>
              <a:rPr lang="en-US" baseline="0" dirty="0" smtClean="0"/>
              <a:t>Held in place by brackets</a:t>
            </a:r>
          </a:p>
          <a:p>
            <a:pPr marL="181240" indent="-181240">
              <a:buFontTx/>
              <a:buChar char="-"/>
            </a:pPr>
            <a:r>
              <a:rPr lang="en-US" baseline="0" dirty="0" smtClean="0"/>
              <a:t>Supported by straps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0F2BB-A79D-4AA5-BAD9-5430E4C8E89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4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where fascia can be mounted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0F2BB-A79D-4AA5-BAD9-5430E4C8E89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96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465B-123D-4179-A563-02F19EF1CB69}" type="datetimeFigureOut">
              <a:rPr lang="en-US" smtClean="0"/>
              <a:pPr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BEC8F-21DA-448A-B277-D91B123DA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465B-123D-4179-A563-02F19EF1CB69}" type="datetimeFigureOut">
              <a:rPr lang="en-US" smtClean="0"/>
              <a:pPr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BEC8F-21DA-448A-B277-D91B123DA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465B-123D-4179-A563-02F19EF1CB69}" type="datetimeFigureOut">
              <a:rPr lang="en-US" smtClean="0"/>
              <a:pPr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BEC8F-21DA-448A-B277-D91B123DA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8FE81C-1BF8-4F34-A344-0F9C0D0D7C2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650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4" descr="CAWST Colour - no text 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1487488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70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A674979-EC48-41BA-A377-18B893688CC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15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08B727-11FE-4B81-8E9F-53EF06B8563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625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7201AE-EBDF-4F9E-BBA4-D83EE29AE10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277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6D6939-B8AB-415C-8E07-37773906FC3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12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C5138D-4C5F-48AF-A64F-FBCEEBACA0D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251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3F326D-2649-4216-BBC7-53F95C3158E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834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465B-123D-4179-A563-02F19EF1CB69}" type="datetimeFigureOut">
              <a:rPr lang="en-US" smtClean="0"/>
              <a:pPr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BEC8F-21DA-448A-B277-D91B123DA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2EDC0C-8AD2-419E-9BC8-59FCE3CF71E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641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9A2F44-FF70-4AA9-836B-F96FFABF057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23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646B1E-3940-4F26-87B5-87CDE4B7D11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91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LP6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B48DB-865E-4869-92CD-CC7B14E586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6459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LP6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01192-FE2A-45F7-AECE-DE2E3783254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887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LP6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4B9EC-FBF8-46E5-8944-3CA5B8C7B6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7038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LP6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98575-EE26-4035-A9DE-78500383FD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976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LP6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6235E-1E3E-4EE1-B2B8-C3D094C410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9336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LP6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C2559-5722-49B1-A75A-AA7B940FFE8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9887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LP6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BAEE1-6FED-426D-9B4B-C352ED78A79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732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465B-123D-4179-A563-02F19EF1CB69}" type="datetimeFigureOut">
              <a:rPr lang="en-US" smtClean="0"/>
              <a:pPr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BEC8F-21DA-448A-B277-D91B123DA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LP6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46D10-4E02-4892-875F-F082B1B0453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1441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LP6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61F31A-9A7D-42DC-8F2F-8BC1FD68E2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5918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LP6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4A6EA7-15FA-49D2-A5B9-5535902E4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51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LP6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A19A0-3447-4AF6-904F-19B50D766B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2046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LP6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B48DB-865E-4869-92CD-CC7B14E586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561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LP6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01192-FE2A-45F7-AECE-DE2E3783254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4607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LP6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4B9EC-FBF8-46E5-8944-3CA5B8C7B6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2221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LP6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98575-EE26-4035-A9DE-78500383FD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6003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LP6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6235E-1E3E-4EE1-B2B8-C3D094C410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4626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LP6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C2559-5722-49B1-A75A-AA7B940FFE8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994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465B-123D-4179-A563-02F19EF1CB69}" type="datetimeFigureOut">
              <a:rPr lang="en-US" smtClean="0"/>
              <a:pPr/>
              <a:t>7/14/2014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BEC8F-21DA-448A-B277-D91B123DA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LP6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BAEE1-6FED-426D-9B4B-C352ED78A79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3933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LP6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46D10-4E02-4892-875F-F082B1B0453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084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LP6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61F31A-9A7D-42DC-8F2F-8BC1FD68E2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8288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LP6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4A6EA7-15FA-49D2-A5B9-5535902E4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990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LP6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A19A0-3447-4AF6-904F-19B50D766B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8795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LP6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B48DB-865E-4869-92CD-CC7B14E586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6176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LP6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01192-FE2A-45F7-AECE-DE2E3783254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8878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LP6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4B9EC-FBF8-46E5-8944-3CA5B8C7B6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8372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LP6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98575-EE26-4035-A9DE-78500383FD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8042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LP6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6235E-1E3E-4EE1-B2B8-C3D094C410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913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465B-123D-4179-A563-02F19EF1CB69}" type="datetimeFigureOut">
              <a:rPr lang="en-US" smtClean="0"/>
              <a:pPr/>
              <a:t>7/14/2014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BEC8F-21DA-448A-B277-D91B123DA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LP6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C2559-5722-49B1-A75A-AA7B940FFE8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2891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LP6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BAEE1-6FED-426D-9B4B-C352ED78A79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0487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LP6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46D10-4E02-4892-875F-F082B1B0453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2993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LP6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61F31A-9A7D-42DC-8F2F-8BC1FD68E2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9082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LP6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4A6EA7-15FA-49D2-A5B9-5535902E4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8056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LP6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A19A0-3447-4AF6-904F-19B50D766B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526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465B-123D-4179-A563-02F19EF1CB69}" type="datetimeFigureOut">
              <a:rPr lang="en-US" smtClean="0"/>
              <a:pPr/>
              <a:t>7/14/2014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BEC8F-21DA-448A-B277-D91B123DA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465B-123D-4179-A563-02F19EF1CB69}" type="datetimeFigureOut">
              <a:rPr lang="en-US" smtClean="0"/>
              <a:pPr/>
              <a:t>7/14/2014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BEC8F-21DA-448A-B277-D91B123DA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465B-123D-4179-A563-02F19EF1CB69}" type="datetimeFigureOut">
              <a:rPr lang="en-US" smtClean="0"/>
              <a:pPr/>
              <a:t>7/14/2014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BEC8F-21DA-448A-B277-D91B123DA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465B-123D-4179-A563-02F19EF1CB69}" type="datetimeFigureOut">
              <a:rPr lang="en-US" smtClean="0"/>
              <a:pPr/>
              <a:t>7/14/2014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BEC8F-21DA-448A-B277-D91B123DA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3465B-123D-4179-A563-02F19EF1CB69}" type="datetimeFigureOut">
              <a:rPr lang="en-US" smtClean="0"/>
              <a:pPr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BEC8F-21DA-448A-B277-D91B123DA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1117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LP6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882068-C45F-457C-A1BF-296456DED43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578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LP6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882068-C45F-457C-A1BF-296456DED43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LP6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882068-C45F-457C-A1BF-296456DED43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139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cawst.org/resources" TargetMode="Externa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1600200"/>
            <a:ext cx="5715000" cy="3736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3200" kern="0" dirty="0">
                <a:solidFill>
                  <a:srgbClr val="000000"/>
                </a:solidFill>
              </a:rPr>
              <a:t>This presentation is used with Lesson </a:t>
            </a:r>
            <a:r>
              <a:rPr lang="en-US" sz="3200" kern="0" dirty="0" smtClean="0">
                <a:solidFill>
                  <a:srgbClr val="000000"/>
                </a:solidFill>
              </a:rPr>
              <a:t>Plan 12: Delivery System</a:t>
            </a:r>
            <a:r>
              <a:rPr lang="en-US" sz="3200" kern="0" dirty="0" smtClean="0">
                <a:solidFill>
                  <a:srgbClr val="FF0000"/>
                </a:solidFill>
              </a:rPr>
              <a:t> </a:t>
            </a:r>
            <a:r>
              <a:rPr lang="en-US" sz="3200" kern="0" dirty="0">
                <a:solidFill>
                  <a:srgbClr val="000000"/>
                </a:solidFill>
              </a:rPr>
              <a:t>in </a:t>
            </a:r>
            <a:r>
              <a:rPr lang="en-US" sz="3200" kern="0" dirty="0" smtClean="0">
                <a:solidFill>
                  <a:srgbClr val="000000"/>
                </a:solidFill>
              </a:rPr>
              <a:t>the Rainwater Harvesting Trainer Manual. </a:t>
            </a:r>
            <a:endParaRPr lang="en-US" sz="3200" kern="0" dirty="0">
              <a:solidFill>
                <a:srgbClr val="000000"/>
              </a:solidFill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endParaRPr lang="en-US" sz="3200" kern="0" dirty="0">
              <a:solidFill>
                <a:srgbClr val="000000"/>
              </a:solidFill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3200" kern="0" dirty="0">
                <a:solidFill>
                  <a:srgbClr val="000000"/>
                </a:solidFill>
              </a:rPr>
              <a:t>Available at </a:t>
            </a:r>
            <a:r>
              <a:rPr lang="en-US" sz="3200" kern="0" dirty="0">
                <a:solidFill>
                  <a:srgbClr val="000000"/>
                </a:solidFill>
                <a:hlinkClick r:id="rId2"/>
              </a:rPr>
              <a:t>www.cawst.org/resources</a:t>
            </a:r>
            <a:endParaRPr lang="en-US" sz="3200" kern="0" dirty="0">
              <a:solidFill>
                <a:srgbClr val="000000"/>
              </a:solidFill>
            </a:endParaRPr>
          </a:p>
        </p:txBody>
      </p:sp>
      <p:pic>
        <p:nvPicPr>
          <p:cNvPr id="3" name="Picture 4" descr="CAWST Colour - no text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1487488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428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200" y="0"/>
            <a:ext cx="85696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989" y="0"/>
            <a:ext cx="857402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268413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Delivery System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2781300"/>
            <a:ext cx="6400800" cy="1752600"/>
          </a:xfrm>
        </p:spPr>
        <p:txBody>
          <a:bodyPr/>
          <a:lstStyle/>
          <a:p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2052" name="Picture 4" descr="CAWST Colo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4724400"/>
            <a:ext cx="73914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68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445" y="0"/>
            <a:ext cx="857110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33400"/>
            <a:ext cx="74676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Rainwater</a:t>
            </a:r>
            <a:br>
              <a:rPr lang="en-US" sz="4000" b="1" dirty="0" smtClean="0">
                <a:latin typeface="Arial" pitchFamily="34" charset="0"/>
                <a:cs typeface="Arial" pitchFamily="34" charset="0"/>
              </a:rPr>
            </a:b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Harvesting</a:t>
            </a:r>
            <a:br>
              <a:rPr lang="en-US" sz="4000" b="1" dirty="0" smtClean="0">
                <a:latin typeface="Arial" pitchFamily="34" charset="0"/>
                <a:cs typeface="Arial" pitchFamily="34" charset="0"/>
              </a:rPr>
            </a:b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In</a:t>
            </a:r>
            <a:br>
              <a:rPr lang="en-US" sz="4000" b="1" dirty="0" smtClean="0">
                <a:latin typeface="Arial" pitchFamily="34" charset="0"/>
                <a:cs typeface="Arial" pitchFamily="34" charset="0"/>
              </a:rPr>
            </a:b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Masaka, Rwanda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4000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Mars Hill Bible Church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20Liters.org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14" y="0"/>
            <a:ext cx="857537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415" y="0"/>
            <a:ext cx="857117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440" y="0"/>
            <a:ext cx="857111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LP6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C9EDB-79CC-4AFD-AF4B-A7DFBB8F7F5F}" type="slidenum">
              <a:rPr lang="en-US">
                <a:solidFill>
                  <a:srgbClr val="000000"/>
                </a:solidFill>
              </a:rPr>
              <a:pPr/>
              <a:t>39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/>
              <a:t>Gutter with Splash Shield - Mexico</a:t>
            </a:r>
          </a:p>
        </p:txBody>
      </p:sp>
      <p:pic>
        <p:nvPicPr>
          <p:cNvPr id="6246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0113" y="1341438"/>
            <a:ext cx="7058025" cy="5294312"/>
          </a:xfr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5520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82" y="0"/>
            <a:ext cx="916536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LP6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12D8-80AC-4BF0-9B95-0ABB3C139424}" type="slidenum">
              <a:rPr lang="en-US">
                <a:solidFill>
                  <a:srgbClr val="000000"/>
                </a:solidFill>
              </a:rPr>
              <a:pPr/>
              <a:t>40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Splash Guards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Prevent runoff from overshooting the gutter and spilling onto the ground</a:t>
            </a:r>
          </a:p>
        </p:txBody>
      </p:sp>
      <p:pic>
        <p:nvPicPr>
          <p:cNvPr id="21508" name="Picture 4" descr="Splash Guard (Gould and Nissen-Petersen, 1999)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3213100"/>
            <a:ext cx="2951162" cy="206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Overshooting Gutter (Gould and Nissen-Petersen, 1999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3284538"/>
            <a:ext cx="3457575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403350" y="5516563"/>
            <a:ext cx="1800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Over shooting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6084888" y="5445125"/>
            <a:ext cx="18716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Splash guard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3059113" y="6021388"/>
            <a:ext cx="3025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</a:rPr>
              <a:t>(Gould and Nissen-Peterson, 1999)</a:t>
            </a:r>
          </a:p>
        </p:txBody>
      </p:sp>
    </p:spTree>
    <p:extLst>
      <p:ext uri="{BB962C8B-B14F-4D97-AF65-F5344CB8AC3E}">
        <p14:creationId xmlns:p14="http://schemas.microsoft.com/office/powerpoint/2010/main" val="12086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LP6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3E1D-DFCC-4C35-B173-78B866BFEF9C}" type="slidenum">
              <a:rPr lang="en-US">
                <a:solidFill>
                  <a:srgbClr val="000000"/>
                </a:solidFill>
              </a:rPr>
              <a:pPr/>
              <a:t>41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CA"/>
              <a:t>Filter on tank - Mexico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125538"/>
            <a:ext cx="7343775" cy="55086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4663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LP6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EAF4-7A66-4563-B04E-B3779D05375D}" type="slidenum">
              <a:rPr lang="en-US"/>
              <a:pPr/>
              <a:t>42</a:t>
            </a:fld>
            <a:endParaRPr 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333375"/>
            <a:ext cx="8229600" cy="1143000"/>
          </a:xfrm>
        </p:spPr>
        <p:txBody>
          <a:bodyPr/>
          <a:lstStyle/>
          <a:p>
            <a:r>
              <a:rPr lang="en-CA"/>
              <a:t>First Flush</a:t>
            </a:r>
          </a:p>
        </p:txBody>
      </p:sp>
      <p:pic>
        <p:nvPicPr>
          <p:cNvPr id="6451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2988" y="1052513"/>
            <a:ext cx="2484437" cy="5183187"/>
          </a:xfrm>
          <a:noFill/>
          <a:ln/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731669" y="1694656"/>
            <a:ext cx="2492375" cy="337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8" name="Line 6"/>
          <p:cNvSpPr>
            <a:spLocks noChangeShapeType="1"/>
          </p:cNvSpPr>
          <p:nvPr/>
        </p:nvSpPr>
        <p:spPr bwMode="auto">
          <a:xfrm flipV="1">
            <a:off x="2700338" y="3716338"/>
            <a:ext cx="3167062" cy="223361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0" name="Line 8"/>
          <p:cNvSpPr>
            <a:spLocks noChangeShapeType="1"/>
          </p:cNvSpPr>
          <p:nvPr/>
        </p:nvSpPr>
        <p:spPr bwMode="auto">
          <a:xfrm flipH="1">
            <a:off x="6804025" y="3429000"/>
            <a:ext cx="64770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5867400" y="5445125"/>
            <a:ext cx="24495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/>
              <a:t>Small drain hole at 9:00 o’clock position</a:t>
            </a:r>
          </a:p>
        </p:txBody>
      </p:sp>
    </p:spTree>
    <p:extLst>
      <p:ext uri="{BB962C8B-B14F-4D97-AF65-F5344CB8AC3E}">
        <p14:creationId xmlns:p14="http://schemas.microsoft.com/office/powerpoint/2010/main" val="990615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_Powerpoint Presentation_2010-11-29">
  <a:themeElements>
    <a:clrScheme name="Template_PowerPoint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PowerPoint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_PowerPoint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owerPoint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owerPoint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owerPoint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owerPoint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owerPoint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147</Words>
  <Application>Microsoft Office PowerPoint</Application>
  <PresentationFormat>On-screen Show (4:3)</PresentationFormat>
  <Paragraphs>39</Paragraphs>
  <Slides>42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Office Theme</vt:lpstr>
      <vt:lpstr>Template_Powerpoint Presentation_2010-11-29</vt:lpstr>
      <vt:lpstr>Default Design</vt:lpstr>
      <vt:lpstr>1_Default Design</vt:lpstr>
      <vt:lpstr>2_Default Design</vt:lpstr>
      <vt:lpstr>PowerPoint Presentation</vt:lpstr>
      <vt:lpstr>Delivery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Gutter with Splash Shield - Mexico</vt:lpstr>
      <vt:lpstr>Splash Guards</vt:lpstr>
      <vt:lpstr>Filter on tank - Mexico</vt:lpstr>
      <vt:lpstr>First Flush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Johnson</dc:creator>
  <cp:lastModifiedBy>Rebecca Brown</cp:lastModifiedBy>
  <cp:revision>11</cp:revision>
  <cp:lastPrinted>2011-12-09T22:08:57Z</cp:lastPrinted>
  <dcterms:created xsi:type="dcterms:W3CDTF">2011-03-23T00:05:14Z</dcterms:created>
  <dcterms:modified xsi:type="dcterms:W3CDTF">2014-07-14T20:59:03Z</dcterms:modified>
</cp:coreProperties>
</file>