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778" r:id="rId2"/>
    <p:sldId id="257" r:id="rId3"/>
    <p:sldId id="260" r:id="rId4"/>
    <p:sldId id="268" r:id="rId5"/>
    <p:sldId id="280" r:id="rId6"/>
    <p:sldId id="259" r:id="rId7"/>
    <p:sldId id="783" r:id="rId8"/>
    <p:sldId id="262" r:id="rId9"/>
    <p:sldId id="307" r:id="rId10"/>
    <p:sldId id="263" r:id="rId11"/>
    <p:sldId id="264" r:id="rId12"/>
    <p:sldId id="266" r:id="rId13"/>
    <p:sldId id="270" r:id="rId14"/>
    <p:sldId id="272" r:id="rId15"/>
    <p:sldId id="273" r:id="rId16"/>
    <p:sldId id="275" r:id="rId17"/>
    <p:sldId id="277" r:id="rId18"/>
    <p:sldId id="279" r:id="rId19"/>
    <p:sldId id="282" r:id="rId20"/>
    <p:sldId id="284" r:id="rId21"/>
    <p:sldId id="285" r:id="rId22"/>
    <p:sldId id="283" r:id="rId23"/>
    <p:sldId id="780" r:id="rId24"/>
    <p:sldId id="290" r:id="rId25"/>
    <p:sldId id="784" r:id="rId26"/>
    <p:sldId id="785" r:id="rId27"/>
    <p:sldId id="786" r:id="rId28"/>
    <p:sldId id="294" r:id="rId29"/>
    <p:sldId id="291" r:id="rId30"/>
    <p:sldId id="292" r:id="rId31"/>
    <p:sldId id="782" r:id="rId32"/>
    <p:sldId id="295" r:id="rId33"/>
    <p:sldId id="296" r:id="rId34"/>
    <p:sldId id="298" r:id="rId35"/>
    <p:sldId id="779"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67633" autoAdjust="0"/>
  </p:normalViewPr>
  <p:slideViewPr>
    <p:cSldViewPr>
      <p:cViewPr varScale="1">
        <p:scale>
          <a:sx n="50" d="100"/>
          <a:sy n="50" d="100"/>
        </p:scale>
        <p:origin x="38"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785D05-C6C1-4715-BBD5-550DAED0F516}" type="datetimeFigureOut">
              <a:rPr lang="en-US" smtClean="0"/>
              <a:t>8/16/2024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D47F0F-E21C-4B96-B1BD-9CAF8DB170DB}" type="slidenum">
              <a:rPr lang="en-US" smtClean="0"/>
              <a:t>‹#›</a:t>
            </a:fld>
            <a:endParaRPr lang="en-US"/>
          </a:p>
        </p:txBody>
      </p:sp>
    </p:spTree>
    <p:extLst>
      <p:ext uri="{BB962C8B-B14F-4D97-AF65-F5344CB8AC3E}">
        <p14:creationId xmlns:p14="http://schemas.microsoft.com/office/powerpoint/2010/main" val="1447387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15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Mangal" panose="02040503050203030202" pitchFamily="18" charset="0"/>
              </a:rPr>
              <a:t>Possible answer: Carrying luggage, buy ticket (heavy work or financial part) as a male partner and waiting for a male partner (looking after the luggage while male partner buy ticket) as a female partner</a:t>
            </a:r>
            <a:r>
              <a:rPr lang="en-US" sz="1800" u="sng">
                <a:solidFill>
                  <a:srgbClr val="008080"/>
                </a:solidFill>
                <a:effectLst/>
                <a:latin typeface="Calibri" panose="020F0502020204030204" pitchFamily="34" charset="0"/>
                <a:ea typeface="Calibri" panose="020F0502020204030204" pitchFamily="34" charset="0"/>
                <a:cs typeface="Mangal" panose="02040503050203030202" pitchFamily="18" charset="0"/>
              </a:rPr>
              <a:t>)</a:t>
            </a:r>
            <a:endParaRPr lang="en-US" sz="180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15000"/>
              </a:lnSpc>
              <a:spcBef>
                <a:spcPts val="0"/>
              </a:spcBef>
              <a:spcAft>
                <a:spcPts val="0"/>
              </a:spcAft>
              <a:buFont typeface="+mj-lt"/>
              <a:buAutoNum type="arabicPeriod"/>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Calibri" panose="020F0502020204030204" pitchFamily="34" charset="0"/>
              </a:rPr>
              <a:t>Point 2- Possible answer: male partner</a:t>
            </a:r>
            <a:endParaRPr lang="en-US" sz="1800" u="sng">
              <a:solidFill>
                <a:srgbClr val="00808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mj-lt"/>
              <a:buAutoNum type="arabicPeriod"/>
            </a:pPr>
            <a:endParaRPr lang="en-US" sz="1800" u="sng">
              <a:solidFill>
                <a:srgbClr val="00808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a:lnSpc>
                <a:spcPct val="115000"/>
              </a:lnSpc>
              <a:spcBef>
                <a:spcPts val="0"/>
              </a:spcBef>
              <a:spcAft>
                <a:spcPts val="0"/>
              </a:spcAft>
              <a:buFont typeface="+mj-lt"/>
              <a:buNone/>
            </a:pPr>
            <a:r>
              <a:rPr lang="en-US" sz="1800">
                <a:effectLst/>
                <a:latin typeface="Calibri" panose="020F0502020204030204" pitchFamily="34" charset="0"/>
                <a:ea typeface="Calibri" panose="020F0502020204030204" pitchFamily="34" charset="0"/>
              </a:rPr>
              <a:t>Linking with their answer, inform participants that basically, any heavy work or the payment related issues are directly pointed to male partners rather than other way out. Although, there is no such rule where male partners are to subjected for such activities. However, the society has formed and passed on such ideas through generations, relating to activities that a specific gender is entitled to</a:t>
            </a:r>
            <a:r>
              <a:rPr lang="en-US" sz="1800" u="sng">
                <a:solidFill>
                  <a:srgbClr val="008080"/>
                </a:solidFill>
                <a:effectLst/>
                <a:latin typeface="Calibri" panose="020F0502020204030204" pitchFamily="34" charset="0"/>
                <a:ea typeface="Calibri" panose="020F0502020204030204" pitchFamily="34" charset="0"/>
                <a:cs typeface="Calibri" panose="020F0502020204030204" pitchFamily="34" charset="0"/>
              </a:rPr>
              <a:t>.</a:t>
            </a:r>
            <a:endParaRPr lang="en-US" sz="1800">
              <a:effectLst/>
              <a:latin typeface="Calibri" panose="020F0502020204030204" pitchFamily="34" charset="0"/>
              <a:ea typeface="Calibri" panose="020F0502020204030204" pitchFamily="34" charset="0"/>
              <a:cs typeface="Mangal" panose="02040503050203030202" pitchFamily="18" charset="0"/>
            </a:endParaRPr>
          </a:p>
          <a:p>
            <a:endParaRPr lang="en-US"/>
          </a:p>
        </p:txBody>
      </p:sp>
      <p:sp>
        <p:nvSpPr>
          <p:cNvPr id="4" name="Slide Number Placeholder 3"/>
          <p:cNvSpPr>
            <a:spLocks noGrp="1"/>
          </p:cNvSpPr>
          <p:nvPr>
            <p:ph type="sldNum" sz="quarter" idx="5"/>
          </p:nvPr>
        </p:nvSpPr>
        <p:spPr/>
        <p:txBody>
          <a:bodyPr/>
          <a:lstStyle/>
          <a:p>
            <a:fld id="{C6D47F0F-E21C-4B96-B1BD-9CAF8DB170DB}" type="slidenum">
              <a:rPr lang="en-US" smtClean="0"/>
              <a:t>2</a:t>
            </a:fld>
            <a:endParaRPr lang="en-US"/>
          </a:p>
        </p:txBody>
      </p:sp>
    </p:spTree>
    <p:extLst>
      <p:ext uri="{BB962C8B-B14F-4D97-AF65-F5344CB8AC3E}">
        <p14:creationId xmlns:p14="http://schemas.microsoft.com/office/powerpoint/2010/main" val="3707421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47F0F-E21C-4B96-B1BD-9CAF8DB170DB}" type="slidenum">
              <a:rPr lang="en-US" smtClean="0"/>
              <a:t>13</a:t>
            </a:fld>
            <a:endParaRPr lang="en-US"/>
          </a:p>
        </p:txBody>
      </p:sp>
    </p:spTree>
    <p:extLst>
      <p:ext uri="{BB962C8B-B14F-4D97-AF65-F5344CB8AC3E}">
        <p14:creationId xmlns:p14="http://schemas.microsoft.com/office/powerpoint/2010/main" val="1410607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47F0F-E21C-4B96-B1BD-9CAF8DB170DB}" type="slidenum">
              <a:rPr lang="en-US" smtClean="0"/>
              <a:t>14</a:t>
            </a:fld>
            <a:endParaRPr lang="en-US"/>
          </a:p>
        </p:txBody>
      </p:sp>
    </p:spTree>
    <p:extLst>
      <p:ext uri="{BB962C8B-B14F-4D97-AF65-F5344CB8AC3E}">
        <p14:creationId xmlns:p14="http://schemas.microsoft.com/office/powerpoint/2010/main" val="1410607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47F0F-E21C-4B96-B1BD-9CAF8DB170DB}" type="slidenum">
              <a:rPr lang="en-US" smtClean="0"/>
              <a:t>15</a:t>
            </a:fld>
            <a:endParaRPr lang="en-US"/>
          </a:p>
        </p:txBody>
      </p:sp>
    </p:spTree>
    <p:extLst>
      <p:ext uri="{BB962C8B-B14F-4D97-AF65-F5344CB8AC3E}">
        <p14:creationId xmlns:p14="http://schemas.microsoft.com/office/powerpoint/2010/main" val="1410607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47F0F-E21C-4B96-B1BD-9CAF8DB170DB}" type="slidenum">
              <a:rPr lang="en-US" smtClean="0"/>
              <a:t>16</a:t>
            </a:fld>
            <a:endParaRPr lang="en-US"/>
          </a:p>
        </p:txBody>
      </p:sp>
    </p:spTree>
    <p:extLst>
      <p:ext uri="{BB962C8B-B14F-4D97-AF65-F5344CB8AC3E}">
        <p14:creationId xmlns:p14="http://schemas.microsoft.com/office/powerpoint/2010/main" val="1410607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47F0F-E21C-4B96-B1BD-9CAF8DB170DB}" type="slidenum">
              <a:rPr lang="en-US" smtClean="0"/>
              <a:t>17</a:t>
            </a:fld>
            <a:endParaRPr lang="en-US"/>
          </a:p>
        </p:txBody>
      </p:sp>
    </p:spTree>
    <p:extLst>
      <p:ext uri="{BB962C8B-B14F-4D97-AF65-F5344CB8AC3E}">
        <p14:creationId xmlns:p14="http://schemas.microsoft.com/office/powerpoint/2010/main" val="1410607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47F0F-E21C-4B96-B1BD-9CAF8DB170DB}" type="slidenum">
              <a:rPr lang="en-US" smtClean="0"/>
              <a:t>18</a:t>
            </a:fld>
            <a:endParaRPr lang="en-US"/>
          </a:p>
        </p:txBody>
      </p:sp>
    </p:spTree>
    <p:extLst>
      <p:ext uri="{BB962C8B-B14F-4D97-AF65-F5344CB8AC3E}">
        <p14:creationId xmlns:p14="http://schemas.microsoft.com/office/powerpoint/2010/main" val="1410607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47F0F-E21C-4B96-B1BD-9CAF8DB170DB}" type="slidenum">
              <a:rPr lang="en-US" smtClean="0"/>
              <a:t>19</a:t>
            </a:fld>
            <a:endParaRPr lang="en-US"/>
          </a:p>
        </p:txBody>
      </p:sp>
    </p:spTree>
    <p:extLst>
      <p:ext uri="{BB962C8B-B14F-4D97-AF65-F5344CB8AC3E}">
        <p14:creationId xmlns:p14="http://schemas.microsoft.com/office/powerpoint/2010/main" val="1410607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47F0F-E21C-4B96-B1BD-9CAF8DB170DB}" type="slidenum">
              <a:rPr lang="en-US" smtClean="0"/>
              <a:t>20</a:t>
            </a:fld>
            <a:endParaRPr lang="en-US"/>
          </a:p>
        </p:txBody>
      </p:sp>
    </p:spTree>
    <p:extLst>
      <p:ext uri="{BB962C8B-B14F-4D97-AF65-F5344CB8AC3E}">
        <p14:creationId xmlns:p14="http://schemas.microsoft.com/office/powerpoint/2010/main" val="1410607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47F0F-E21C-4B96-B1BD-9CAF8DB170DB}" type="slidenum">
              <a:rPr lang="en-US" smtClean="0"/>
              <a:t>21</a:t>
            </a:fld>
            <a:endParaRPr lang="en-US"/>
          </a:p>
        </p:txBody>
      </p:sp>
    </p:spTree>
    <p:extLst>
      <p:ext uri="{BB962C8B-B14F-4D97-AF65-F5344CB8AC3E}">
        <p14:creationId xmlns:p14="http://schemas.microsoft.com/office/powerpoint/2010/main" val="1410607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It aims to ensure everyone has equal access to resources, services, and decision-making, while also respecting their diverse backgrounds and needs. It acknowledges that certain groups, like women, people with disabilities, and marginalized communities, face barriers and discrimination that limit their full participation in society.</a:t>
            </a:r>
            <a:endParaRPr lang="en-US" dirty="0"/>
          </a:p>
        </p:txBody>
      </p:sp>
      <p:sp>
        <p:nvSpPr>
          <p:cNvPr id="4" name="Slide Number Placeholder 3"/>
          <p:cNvSpPr>
            <a:spLocks noGrp="1"/>
          </p:cNvSpPr>
          <p:nvPr>
            <p:ph type="sldNum" sz="quarter" idx="10"/>
          </p:nvPr>
        </p:nvSpPr>
        <p:spPr/>
        <p:txBody>
          <a:bodyPr/>
          <a:lstStyle/>
          <a:p>
            <a:fld id="{C6D47F0F-E21C-4B96-B1BD-9CAF8DB170DB}" type="slidenum">
              <a:rPr lang="en-US" smtClean="0"/>
              <a:t>22</a:t>
            </a:fld>
            <a:endParaRPr lang="en-US"/>
          </a:p>
        </p:txBody>
      </p:sp>
    </p:spTree>
    <p:extLst>
      <p:ext uri="{BB962C8B-B14F-4D97-AF65-F5344CB8AC3E}">
        <p14:creationId xmlns:p14="http://schemas.microsoft.com/office/powerpoint/2010/main" val="1410607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includes</a:t>
            </a:r>
          </a:p>
        </p:txBody>
      </p:sp>
      <p:sp>
        <p:nvSpPr>
          <p:cNvPr id="4" name="Slide Number Placeholder 3"/>
          <p:cNvSpPr>
            <a:spLocks noGrp="1"/>
          </p:cNvSpPr>
          <p:nvPr>
            <p:ph type="sldNum" sz="quarter" idx="5"/>
          </p:nvPr>
        </p:nvSpPr>
        <p:spPr/>
        <p:txBody>
          <a:bodyPr/>
          <a:lstStyle/>
          <a:p>
            <a:fld id="{54E446F5-5D89-44A1-BC27-F723F0C4E8A3}" type="slidenum">
              <a:rPr lang="en-US" smtClean="0"/>
              <a:t>5</a:t>
            </a:fld>
            <a:endParaRPr lang="en-US"/>
          </a:p>
        </p:txBody>
      </p:sp>
    </p:spTree>
    <p:extLst>
      <p:ext uri="{BB962C8B-B14F-4D97-AF65-F5344CB8AC3E}">
        <p14:creationId xmlns:p14="http://schemas.microsoft.com/office/powerpoint/2010/main" val="818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Gender Equality, </a:t>
            </a:r>
            <a:r>
              <a:rPr lang="en-US">
                <a:highlight>
                  <a:srgbClr val="FFFF00"/>
                </a:highlight>
              </a:rPr>
              <a:t>Disability</a:t>
            </a:r>
            <a:r>
              <a:rPr lang="en-US"/>
              <a:t>, Social Inclusion (GEDSI) aims to promote the fundamental principles of </a:t>
            </a:r>
            <a:r>
              <a:rPr lang="en-US" b="1"/>
              <a:t>equal access to resources, services, and decision-making processes for all individuals while valuing and addressing their diverse backgrounds and needs</a:t>
            </a:r>
          </a:p>
          <a:p>
            <a:endParaRPr lang="en-US"/>
          </a:p>
        </p:txBody>
      </p:sp>
      <p:sp>
        <p:nvSpPr>
          <p:cNvPr id="4" name="Slide Number Placeholder 3"/>
          <p:cNvSpPr>
            <a:spLocks noGrp="1"/>
          </p:cNvSpPr>
          <p:nvPr>
            <p:ph type="sldNum" sz="quarter" idx="5"/>
          </p:nvPr>
        </p:nvSpPr>
        <p:spPr/>
        <p:txBody>
          <a:bodyPr/>
          <a:lstStyle/>
          <a:p>
            <a:fld id="{C6D47F0F-E21C-4B96-B1BD-9CAF8DB170DB}" type="slidenum">
              <a:rPr lang="en-US" smtClean="0"/>
              <a:t>24</a:t>
            </a:fld>
            <a:endParaRPr lang="en-US"/>
          </a:p>
        </p:txBody>
      </p:sp>
    </p:spTree>
    <p:extLst>
      <p:ext uri="{BB962C8B-B14F-4D97-AF65-F5344CB8AC3E}">
        <p14:creationId xmlns:p14="http://schemas.microsoft.com/office/powerpoint/2010/main" val="2945911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3200"/>
              <a:t>GEDSI recognizes that certain segments of the population, including </a:t>
            </a:r>
          </a:p>
          <a:p>
            <a:pPr marL="1142971" lvl="1" indent="-609585">
              <a:buFont typeface="Courier New" pitchFamily="49" charset="0"/>
              <a:buChar char="o"/>
            </a:pPr>
            <a:r>
              <a:rPr lang="en-US" sz="3200"/>
              <a:t>women,</a:t>
            </a:r>
          </a:p>
          <a:p>
            <a:pPr marL="1142971" lvl="1" indent="-609585">
              <a:buFont typeface="Courier New" pitchFamily="49" charset="0"/>
              <a:buChar char="o"/>
            </a:pPr>
            <a:r>
              <a:rPr lang="en-US" sz="3200"/>
              <a:t>individuals with disabilities, and </a:t>
            </a:r>
          </a:p>
          <a:p>
            <a:pPr marL="1142971" lvl="1" indent="-609585">
              <a:buFont typeface="Courier New" pitchFamily="49" charset="0"/>
              <a:buChar char="o"/>
            </a:pPr>
            <a:r>
              <a:rPr lang="en-US" sz="3200"/>
              <a:t>marginalized communities, </a:t>
            </a:r>
          </a:p>
          <a:p>
            <a:pPr marL="533387" lvl="1" indent="0">
              <a:buNone/>
            </a:pPr>
            <a:endParaRPr lang="en-US" sz="3200"/>
          </a:p>
          <a:p>
            <a:pPr marL="0" indent="0">
              <a:buNone/>
            </a:pPr>
            <a:r>
              <a:rPr lang="en-US" sz="3200"/>
              <a:t>and encounter various obstacles and forms of discrimination that hinder their full participation in and integration into society and development. </a:t>
            </a:r>
          </a:p>
          <a:p>
            <a:endParaRPr lang="en-US" dirty="0"/>
          </a:p>
        </p:txBody>
      </p:sp>
      <p:sp>
        <p:nvSpPr>
          <p:cNvPr id="4" name="Slide Number Placeholder 3"/>
          <p:cNvSpPr>
            <a:spLocks noGrp="1"/>
          </p:cNvSpPr>
          <p:nvPr>
            <p:ph type="sldNum" sz="quarter" idx="5"/>
          </p:nvPr>
        </p:nvSpPr>
        <p:spPr/>
        <p:txBody>
          <a:bodyPr/>
          <a:lstStyle/>
          <a:p>
            <a:fld id="{C6D47F0F-E21C-4B96-B1BD-9CAF8DB170DB}" type="slidenum">
              <a:rPr lang="en-US" smtClean="0"/>
              <a:t>29</a:t>
            </a:fld>
            <a:endParaRPr lang="en-US"/>
          </a:p>
        </p:txBody>
      </p:sp>
    </p:spTree>
    <p:extLst>
      <p:ext uri="{BB962C8B-B14F-4D97-AF65-F5344CB8AC3E}">
        <p14:creationId xmlns:p14="http://schemas.microsoft.com/office/powerpoint/2010/main" val="2878793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800">
                <a:effectLst/>
                <a:latin typeface="Calibri" panose="020F0502020204030204" pitchFamily="34" charset="0"/>
                <a:ea typeface="Calibri" panose="020F0502020204030204" pitchFamily="34" charset="0"/>
              </a:rPr>
              <a:t>to have access in urban sanitation and facilities by all (marginalized group, disable people, LGBTIQA+ community members, male and female), mentioned in the constitution of Nepal as a basic human rights, etc.</a:t>
            </a:r>
            <a:endParaRPr lang="en-US"/>
          </a:p>
        </p:txBody>
      </p:sp>
      <p:sp>
        <p:nvSpPr>
          <p:cNvPr id="4" name="Slide Number Placeholder 3"/>
          <p:cNvSpPr>
            <a:spLocks noGrp="1"/>
          </p:cNvSpPr>
          <p:nvPr>
            <p:ph type="sldNum" sz="quarter" idx="5"/>
          </p:nvPr>
        </p:nvSpPr>
        <p:spPr/>
        <p:txBody>
          <a:bodyPr/>
          <a:lstStyle/>
          <a:p>
            <a:fld id="{C6D47F0F-E21C-4B96-B1BD-9CAF8DB170DB}" type="slidenum">
              <a:rPr lang="en-US" smtClean="0"/>
              <a:t>31</a:t>
            </a:fld>
            <a:endParaRPr lang="en-US"/>
          </a:p>
        </p:txBody>
      </p:sp>
    </p:spTree>
    <p:extLst>
      <p:ext uri="{BB962C8B-B14F-4D97-AF65-F5344CB8AC3E}">
        <p14:creationId xmlns:p14="http://schemas.microsoft.com/office/powerpoint/2010/main" val="2607106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Trainers’ </a:t>
            </a:r>
            <a:r>
              <a:rPr lang="en-US" sz="1200" kern="1200">
                <a:solidFill>
                  <a:schemeClr val="tx1"/>
                </a:solidFill>
                <a:effectLst/>
                <a:latin typeface="+mn-lt"/>
                <a:ea typeface="+mn-ea"/>
                <a:cs typeface="+mn-cs"/>
              </a:rPr>
              <a:t>Note: </a:t>
            </a:r>
            <a:r>
              <a:rPr lang="en-US" sz="1800">
                <a:effectLst/>
                <a:latin typeface="Calibri" panose="020F0502020204030204" pitchFamily="34" charset="0"/>
                <a:ea typeface="Calibri" panose="020F0502020204030204" pitchFamily="34" charset="0"/>
                <a:cs typeface="Calibri" panose="020F0502020204030204" pitchFamily="34" charset="0"/>
              </a:rPr>
              <a:t>to have access in urban sanitation and facilities by all (marginalized group, disable people, LGBTIQA+ community members, male and female), mentioned in the constitution of Nepal as a basic human rights, etc.</a:t>
            </a:r>
            <a:endParaRPr lang="en-US" sz="1800">
              <a:effectLst/>
              <a:latin typeface="Calibri" panose="020F0502020204030204" pitchFamily="34" charset="0"/>
              <a:ea typeface="Calibri" panose="020F0502020204030204" pitchFamily="34" charset="0"/>
              <a:cs typeface="Mangal" panose="02040503050203030202" pitchFamily="18" charset="0"/>
            </a:endParaRPr>
          </a:p>
          <a:p>
            <a:pPr lvl="0"/>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GEDSI is a about human rights and the health and well –being of individual</a:t>
            </a:r>
          </a:p>
          <a:p>
            <a:pPr marL="171450" lvl="0" indent="-171450">
              <a:buFont typeface="Arial" pitchFamily="34" charset="0"/>
              <a:buChar char="•"/>
            </a:pPr>
            <a:r>
              <a:rPr lang="en-US" sz="1200" kern="1200" dirty="0">
                <a:solidFill>
                  <a:schemeClr val="tx1"/>
                </a:solidFill>
                <a:effectLst/>
                <a:latin typeface="+mn-lt"/>
                <a:ea typeface="+mn-ea"/>
                <a:cs typeface="+mn-cs"/>
              </a:rPr>
              <a:t>Gender integration has mentioned in Constitution of Nepal (The Constitution of Nepal, 2015 lays a strong and comprehensive foundation for GEDSI in Nepal, with a clear vision of an inclusive state that guarantees the right to equality for all its citizens)</a:t>
            </a:r>
          </a:p>
          <a:p>
            <a:pPr marL="171450" lvl="0" indent="-171450">
              <a:buFont typeface="Arial" pitchFamily="34" charset="0"/>
              <a:buChar char="•"/>
            </a:pPr>
            <a:r>
              <a:rPr lang="en-US" sz="1200" kern="1200" dirty="0">
                <a:solidFill>
                  <a:schemeClr val="tx1"/>
                </a:solidFill>
                <a:effectLst/>
                <a:latin typeface="+mn-lt"/>
                <a:ea typeface="+mn-ea"/>
                <a:cs typeface="+mn-cs"/>
              </a:rPr>
              <a:t>Contribution in achieving Sustainable Development Goal (SDG)</a:t>
            </a:r>
          </a:p>
          <a:p>
            <a:pPr marL="171450" lvl="0" indent="-171450">
              <a:buFont typeface="Arial" pitchFamily="34" charset="0"/>
              <a:buChar char="•"/>
            </a:pPr>
            <a:r>
              <a:rPr lang="en-US" sz="1200" kern="1200" dirty="0">
                <a:solidFill>
                  <a:schemeClr val="tx1"/>
                </a:solidFill>
                <a:effectLst/>
                <a:latin typeface="+mn-lt"/>
                <a:ea typeface="+mn-ea"/>
                <a:cs typeface="+mn-cs"/>
              </a:rPr>
              <a:t>Promotes inclusive policies on increasing the power of excluded, women and poor</a:t>
            </a:r>
          </a:p>
          <a:p>
            <a:endParaRPr lang="en-US" dirty="0"/>
          </a:p>
        </p:txBody>
      </p:sp>
      <p:sp>
        <p:nvSpPr>
          <p:cNvPr id="4" name="Slide Number Placeholder 3"/>
          <p:cNvSpPr>
            <a:spLocks noGrp="1"/>
          </p:cNvSpPr>
          <p:nvPr>
            <p:ph type="sldNum" sz="quarter" idx="10"/>
          </p:nvPr>
        </p:nvSpPr>
        <p:spPr/>
        <p:txBody>
          <a:bodyPr/>
          <a:lstStyle/>
          <a:p>
            <a:fld id="{C6D47F0F-E21C-4B96-B1BD-9CAF8DB170DB}" type="slidenum">
              <a:rPr lang="en-US" smtClean="0"/>
              <a:t>32</a:t>
            </a:fld>
            <a:endParaRPr lang="en-US"/>
          </a:p>
        </p:txBody>
      </p:sp>
    </p:spTree>
    <p:extLst>
      <p:ext uri="{BB962C8B-B14F-4D97-AF65-F5344CB8AC3E}">
        <p14:creationId xmlns:p14="http://schemas.microsoft.com/office/powerpoint/2010/main" val="830523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r>
              <a:rPr lang="en-US" sz="1200" kern="1200" dirty="0">
                <a:solidFill>
                  <a:schemeClr val="tx1"/>
                </a:solidFill>
                <a:effectLst/>
                <a:latin typeface="+mn-lt"/>
                <a:ea typeface="+mn-ea"/>
                <a:cs typeface="+mn-cs"/>
              </a:rPr>
              <a:t>Trainers Note</a:t>
            </a:r>
          </a:p>
          <a:p>
            <a:pPr marL="171450" lvl="0" indent="-171450">
              <a:buFont typeface="Arial" pitchFamily="34" charset="0"/>
              <a:buChar char="•"/>
            </a:pPr>
            <a:r>
              <a:rPr lang="en-US" sz="1200" kern="1200" dirty="0">
                <a:solidFill>
                  <a:schemeClr val="tx1"/>
                </a:solidFill>
                <a:effectLst/>
                <a:latin typeface="+mn-lt"/>
                <a:ea typeface="+mn-ea"/>
                <a:cs typeface="+mn-cs"/>
              </a:rPr>
              <a:t>Eliminate existing barriers in order to increase access, enable decisions making and participation of marginalized populations. </a:t>
            </a:r>
          </a:p>
          <a:p>
            <a:pPr marL="171450" lvl="0" indent="-171450">
              <a:buFont typeface="Arial" pitchFamily="34" charset="0"/>
              <a:buChar char="•"/>
            </a:pPr>
            <a:r>
              <a:rPr lang="en-US" sz="1200" kern="1200" dirty="0">
                <a:solidFill>
                  <a:schemeClr val="tx1"/>
                </a:solidFill>
                <a:effectLst/>
                <a:latin typeface="+mn-lt"/>
                <a:ea typeface="+mn-ea"/>
                <a:cs typeface="+mn-cs"/>
              </a:rPr>
              <a:t>GEDSI supports in development and implementation of gender transformative developmental programs, policies, and services.</a:t>
            </a:r>
          </a:p>
          <a:p>
            <a:pPr marL="171450" lvl="0" indent="-171450">
              <a:buFont typeface="Arial" pitchFamily="34" charset="0"/>
              <a:buChar char="•"/>
            </a:pPr>
            <a:r>
              <a:rPr lang="en-US" sz="1200" kern="1200" dirty="0">
                <a:solidFill>
                  <a:schemeClr val="tx1"/>
                </a:solidFill>
                <a:effectLst/>
                <a:latin typeface="+mn-lt"/>
                <a:ea typeface="+mn-ea"/>
                <a:cs typeface="+mn-cs"/>
              </a:rPr>
              <a:t>Sustainable and inclusive development – realizing full potential to contribute to national, economic, political, social and cultural development</a:t>
            </a:r>
          </a:p>
          <a:p>
            <a:pPr marL="171450" lvl="0" indent="-171450">
              <a:buFont typeface="Arial" pitchFamily="34" charset="0"/>
              <a:buChar char="•"/>
            </a:pPr>
            <a:r>
              <a:rPr lang="en-US" sz="1200" kern="1200" dirty="0">
                <a:solidFill>
                  <a:schemeClr val="tx1"/>
                </a:solidFill>
                <a:effectLst/>
                <a:latin typeface="+mn-lt"/>
                <a:ea typeface="+mn-ea"/>
                <a:cs typeface="+mn-cs"/>
              </a:rPr>
              <a:t>Ensure respectful, safe and fair working environment at all level</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6D47F0F-E21C-4B96-B1BD-9CAF8DB170DB}" type="slidenum">
              <a:rPr lang="en-US" smtClean="0"/>
              <a:t>33</a:t>
            </a:fld>
            <a:endParaRPr lang="en-US"/>
          </a:p>
        </p:txBody>
      </p:sp>
    </p:spTree>
    <p:extLst>
      <p:ext uri="{BB962C8B-B14F-4D97-AF65-F5344CB8AC3E}">
        <p14:creationId xmlns:p14="http://schemas.microsoft.com/office/powerpoint/2010/main" val="3047171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D47F0F-E21C-4B96-B1BD-9CAF8DB170DB}" type="slidenum">
              <a:rPr lang="en-US" smtClean="0"/>
              <a:t>34</a:t>
            </a:fld>
            <a:endParaRPr lang="en-US"/>
          </a:p>
        </p:txBody>
      </p:sp>
    </p:spTree>
    <p:extLst>
      <p:ext uri="{BB962C8B-B14F-4D97-AF65-F5344CB8AC3E}">
        <p14:creationId xmlns:p14="http://schemas.microsoft.com/office/powerpoint/2010/main" val="3059658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D47F0F-E21C-4B96-B1BD-9CAF8DB170DB}" type="slidenum">
              <a:rPr lang="en-US" smtClean="0"/>
              <a:t>6</a:t>
            </a:fld>
            <a:endParaRPr lang="en-US"/>
          </a:p>
        </p:txBody>
      </p:sp>
    </p:spTree>
    <p:extLst>
      <p:ext uri="{BB962C8B-B14F-4D97-AF65-F5344CB8AC3E}">
        <p14:creationId xmlns:p14="http://schemas.microsoft.com/office/powerpoint/2010/main" val="1035511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D47F0F-E21C-4B96-B1BD-9CAF8DB170DB}" type="slidenum">
              <a:rPr lang="en-US" smtClean="0"/>
              <a:t>7</a:t>
            </a:fld>
            <a:endParaRPr lang="en-US"/>
          </a:p>
        </p:txBody>
      </p:sp>
    </p:spTree>
    <p:extLst>
      <p:ext uri="{BB962C8B-B14F-4D97-AF65-F5344CB8AC3E}">
        <p14:creationId xmlns:p14="http://schemas.microsoft.com/office/powerpoint/2010/main" val="1517383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Summarize the SG activity with the content in slides</a:t>
            </a:r>
          </a:p>
        </p:txBody>
      </p:sp>
      <p:sp>
        <p:nvSpPr>
          <p:cNvPr id="4" name="Slide Number Placeholder 3"/>
          <p:cNvSpPr>
            <a:spLocks noGrp="1"/>
          </p:cNvSpPr>
          <p:nvPr>
            <p:ph type="sldNum" sz="quarter" idx="5"/>
          </p:nvPr>
        </p:nvSpPr>
        <p:spPr/>
        <p:txBody>
          <a:bodyPr/>
          <a:lstStyle/>
          <a:p>
            <a:fld id="{C6D47F0F-E21C-4B96-B1BD-9CAF8DB170DB}" type="slidenum">
              <a:rPr lang="en-US" smtClean="0"/>
              <a:t>8</a:t>
            </a:fld>
            <a:endParaRPr lang="en-US"/>
          </a:p>
        </p:txBody>
      </p:sp>
    </p:spTree>
    <p:extLst>
      <p:ext uri="{BB962C8B-B14F-4D97-AF65-F5344CB8AC3E}">
        <p14:creationId xmlns:p14="http://schemas.microsoft.com/office/powerpoint/2010/main" val="134327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Tx/>
              <a:buNone/>
            </a:pPr>
            <a:r>
              <a:rPr lang="en-US" sz="1200">
                <a:effectLst/>
                <a:latin typeface="Calibri" panose="020F0502020204030204" pitchFamily="34" charset="0"/>
                <a:ea typeface="Calibri" panose="020F0502020204030204" pitchFamily="34" charset="0"/>
                <a:cs typeface="Arial" panose="020B0604020202020204" pitchFamily="34" charset="0"/>
              </a:rPr>
              <a:t>After the Sex and Gender Activity.</a:t>
            </a:r>
          </a:p>
          <a:p>
            <a:pPr marL="0" marR="0" lvl="0" indent="0">
              <a:lnSpc>
                <a:spcPct val="115000"/>
              </a:lnSpc>
              <a:spcBef>
                <a:spcPts val="0"/>
              </a:spcBef>
              <a:spcAft>
                <a:spcPts val="0"/>
              </a:spcAft>
              <a:buFontTx/>
              <a:buNone/>
            </a:pPr>
            <a:r>
              <a:rPr lang="en-US" sz="1200">
                <a:effectLst/>
                <a:latin typeface="Calibri" panose="020F0502020204030204" pitchFamily="34" charset="0"/>
                <a:ea typeface="Calibri" panose="020F0502020204030204" pitchFamily="34" charset="0"/>
                <a:cs typeface="Arial" panose="020B0604020202020204" pitchFamily="34" charset="0"/>
              </a:rPr>
              <a:t>Discussion on what differences between women and men are socially constructed and termed under gender, and what differences are biological and termed under sex. </a:t>
            </a:r>
            <a:endParaRPr lang="en-US" sz="120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sp>
        <p:nvSpPr>
          <p:cNvPr id="4" name="Slide Number Placeholder 3"/>
          <p:cNvSpPr>
            <a:spLocks noGrp="1"/>
          </p:cNvSpPr>
          <p:nvPr>
            <p:ph type="sldNum" sz="quarter" idx="5"/>
          </p:nvPr>
        </p:nvSpPr>
        <p:spPr/>
        <p:txBody>
          <a:bodyPr/>
          <a:lstStyle/>
          <a:p>
            <a:fld id="{C6D47F0F-E21C-4B96-B1BD-9CAF8DB170DB}" type="slidenum">
              <a:rPr lang="en-US" smtClean="0"/>
              <a:t>9</a:t>
            </a:fld>
            <a:endParaRPr lang="en-US"/>
          </a:p>
        </p:txBody>
      </p:sp>
    </p:spTree>
    <p:extLst>
      <p:ext uri="{BB962C8B-B14F-4D97-AF65-F5344CB8AC3E}">
        <p14:creationId xmlns:p14="http://schemas.microsoft.com/office/powerpoint/2010/main" val="1107242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a:t>Group Activity: ‘Match the appropriate terminologies’</a:t>
            </a:r>
          </a:p>
          <a:p>
            <a:r>
              <a:rPr lang="en-US"/>
              <a:t>3 terminologies in a group</a:t>
            </a:r>
          </a:p>
          <a:p>
            <a:r>
              <a:rPr lang="en-US"/>
              <a:t>Provide cut piece of terminologies and definition to match after group discussion and discuss about an example of that term in sanitation.</a:t>
            </a:r>
          </a:p>
          <a:p>
            <a:endParaRPr lang="en-US"/>
          </a:p>
        </p:txBody>
      </p:sp>
      <p:sp>
        <p:nvSpPr>
          <p:cNvPr id="4" name="Slide Number Placeholder 3"/>
          <p:cNvSpPr>
            <a:spLocks noGrp="1"/>
          </p:cNvSpPr>
          <p:nvPr>
            <p:ph type="sldNum" sz="quarter" idx="5"/>
          </p:nvPr>
        </p:nvSpPr>
        <p:spPr/>
        <p:txBody>
          <a:bodyPr/>
          <a:lstStyle/>
          <a:p>
            <a:fld id="{C6D47F0F-E21C-4B96-B1BD-9CAF8DB170DB}" type="slidenum">
              <a:rPr lang="en-US" smtClean="0"/>
              <a:t>10</a:t>
            </a:fld>
            <a:endParaRPr lang="en-US"/>
          </a:p>
        </p:txBody>
      </p:sp>
    </p:spTree>
    <p:extLst>
      <p:ext uri="{BB962C8B-B14F-4D97-AF65-F5344CB8AC3E}">
        <p14:creationId xmlns:p14="http://schemas.microsoft.com/office/powerpoint/2010/main" val="553908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Gender identity</a:t>
            </a:r>
            <a:r>
              <a:rPr lang="en-US"/>
              <a:t> is how someone feels about their own gender. It's about how you see yourself inside, not what others think you should be.</a:t>
            </a:r>
          </a:p>
          <a:p>
            <a:r>
              <a:rPr lang="en-US"/>
              <a:t>It can be:</a:t>
            </a:r>
          </a:p>
          <a:p>
            <a:pPr>
              <a:buFont typeface="Arial" panose="020B0604020202020204" pitchFamily="34" charset="0"/>
              <a:buChar char="•"/>
            </a:pPr>
            <a:r>
              <a:rPr lang="en-US"/>
              <a:t>A woman</a:t>
            </a:r>
          </a:p>
          <a:p>
            <a:pPr>
              <a:buFont typeface="Arial" panose="020B0604020202020204" pitchFamily="34" charset="0"/>
              <a:buChar char="•"/>
            </a:pPr>
            <a:r>
              <a:rPr lang="en-US"/>
              <a:t>A man</a:t>
            </a:r>
          </a:p>
          <a:p>
            <a:pPr>
              <a:buFont typeface="Arial" panose="020B0604020202020204" pitchFamily="34" charset="0"/>
              <a:buChar char="•"/>
            </a:pPr>
            <a:r>
              <a:rPr lang="en-US"/>
              <a:t>Both</a:t>
            </a:r>
          </a:p>
          <a:p>
            <a:pPr>
              <a:buFont typeface="Arial" panose="020B0604020202020204" pitchFamily="34" charset="0"/>
              <a:buChar char="•"/>
            </a:pPr>
            <a:r>
              <a:rPr lang="en-US"/>
              <a:t>Neither</a:t>
            </a:r>
          </a:p>
          <a:p>
            <a:pPr>
              <a:buFont typeface="Arial" panose="020B0604020202020204" pitchFamily="34" charset="0"/>
              <a:buChar char="•"/>
            </a:pPr>
            <a:r>
              <a:rPr lang="en-US"/>
              <a:t>Something else entirely</a:t>
            </a:r>
          </a:p>
          <a:p>
            <a:r>
              <a:rPr lang="en-US" b="1"/>
              <a:t>Important to remember:</a:t>
            </a:r>
            <a:endParaRPr lang="en-US"/>
          </a:p>
          <a:p>
            <a:pPr>
              <a:buFont typeface="Arial" panose="020B0604020202020204" pitchFamily="34" charset="0"/>
              <a:buChar char="•"/>
            </a:pPr>
            <a:r>
              <a:rPr lang="en-US"/>
              <a:t>Everyone's gender identity is different.</a:t>
            </a:r>
          </a:p>
          <a:p>
            <a:pPr>
              <a:buFont typeface="Arial" panose="020B0604020202020204" pitchFamily="34" charset="0"/>
              <a:buChar char="•"/>
            </a:pPr>
            <a:r>
              <a:rPr lang="en-US"/>
              <a:t>It doesn't always match the sex you were assigned at birth.</a:t>
            </a:r>
          </a:p>
          <a:p>
            <a:r>
              <a:rPr lang="en-US" b="1"/>
              <a:t>In short, gender identity is about how you feel inside.</a:t>
            </a:r>
            <a:endParaRPr lang="en-US"/>
          </a:p>
        </p:txBody>
      </p:sp>
      <p:sp>
        <p:nvSpPr>
          <p:cNvPr id="4" name="Slide Number Placeholder 3"/>
          <p:cNvSpPr>
            <a:spLocks noGrp="1"/>
          </p:cNvSpPr>
          <p:nvPr>
            <p:ph type="sldNum" sz="quarter" idx="5"/>
          </p:nvPr>
        </p:nvSpPr>
        <p:spPr/>
        <p:txBody>
          <a:bodyPr/>
          <a:lstStyle/>
          <a:p>
            <a:fld id="{C6D47F0F-E21C-4B96-B1BD-9CAF8DB170DB}" type="slidenum">
              <a:rPr lang="en-US" smtClean="0"/>
              <a:t>11</a:t>
            </a:fld>
            <a:endParaRPr lang="en-US"/>
          </a:p>
        </p:txBody>
      </p:sp>
    </p:spTree>
    <p:extLst>
      <p:ext uri="{BB962C8B-B14F-4D97-AF65-F5344CB8AC3E}">
        <p14:creationId xmlns:p14="http://schemas.microsoft.com/office/powerpoint/2010/main" val="2090747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a:t>Gender norms</a:t>
            </a:r>
            <a:r>
              <a:rPr lang="en-US"/>
              <a:t> are the rules society sets about how men and women should behave, dress, and act.</a:t>
            </a:r>
          </a:p>
          <a:p>
            <a:r>
              <a:rPr lang="en-US"/>
              <a:t>They're like unspoken guidelines about what's "normal" for boys and girls. For example, the idea that girls should like pink and dolls, while boys should like blue and trucks, is a gender norm.</a:t>
            </a:r>
          </a:p>
          <a:p>
            <a:r>
              <a:rPr lang="en-US"/>
              <a:t>These rules can be different in different places and change over time</a:t>
            </a:r>
          </a:p>
          <a:p>
            <a:endParaRPr lang="en-US"/>
          </a:p>
          <a:p>
            <a:r>
              <a:rPr lang="en-US"/>
              <a:t>Note</a:t>
            </a:r>
            <a:r>
              <a:rPr lang="en-US" dirty="0"/>
              <a:t>: Example</a:t>
            </a:r>
            <a:r>
              <a:rPr lang="en-US" baseline="0" dirty="0"/>
              <a:t> of gender norms can be linked with access to WASH facilities and services to women and men. </a:t>
            </a:r>
            <a:r>
              <a:rPr lang="en-US" sz="1200" kern="1200" dirty="0">
                <a:solidFill>
                  <a:schemeClr val="tx1"/>
                </a:solidFill>
                <a:effectLst/>
                <a:latin typeface="+mn-lt"/>
                <a:ea typeface="+mn-ea"/>
                <a:cs typeface="+mn-cs"/>
              </a:rPr>
              <a:t>Gender norms in some communities might dictate that it's inappropriate or unsafe for women to be outside of their homes after dark.  This can impact women's and girls' access to sanitation facilities, especially if they need to   use a toilet or washroom during the night. Such norms can lead to women and girls waiting until dark for privacy, which can have health </a:t>
            </a:r>
            <a:r>
              <a:rPr lang="en-US" sz="1200" kern="1200">
                <a:solidFill>
                  <a:schemeClr val="tx1"/>
                </a:solidFill>
                <a:effectLst/>
                <a:latin typeface="+mn-lt"/>
                <a:ea typeface="+mn-ea"/>
                <a:cs typeface="+mn-cs"/>
              </a:rPr>
              <a:t>implications.</a:t>
            </a:r>
          </a:p>
          <a:p>
            <a:endParaRPr lang="en-US" b="1"/>
          </a:p>
          <a:p>
            <a:endParaRPr lang="en-US"/>
          </a:p>
        </p:txBody>
      </p:sp>
      <p:sp>
        <p:nvSpPr>
          <p:cNvPr id="4" name="Slide Number Placeholder 3"/>
          <p:cNvSpPr>
            <a:spLocks noGrp="1"/>
          </p:cNvSpPr>
          <p:nvPr>
            <p:ph type="sldNum" sz="quarter" idx="10"/>
          </p:nvPr>
        </p:nvSpPr>
        <p:spPr/>
        <p:txBody>
          <a:bodyPr/>
          <a:lstStyle/>
          <a:p>
            <a:fld id="{C6D47F0F-E21C-4B96-B1BD-9CAF8DB170DB}" type="slidenum">
              <a:rPr lang="en-US" smtClean="0"/>
              <a:t>12</a:t>
            </a:fld>
            <a:endParaRPr lang="en-US"/>
          </a:p>
        </p:txBody>
      </p:sp>
    </p:spTree>
    <p:extLst>
      <p:ext uri="{BB962C8B-B14F-4D97-AF65-F5344CB8AC3E}">
        <p14:creationId xmlns:p14="http://schemas.microsoft.com/office/powerpoint/2010/main" val="1410607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normAutofit/>
          </a:bodyPr>
          <a:lstStyle>
            <a:lvl1pPr marL="0" indent="0" algn="ctr">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663229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24A27DBD-BAEE-4A07-A63A-E3BAC745AC56}" type="datetimeFigureOut">
              <a:rPr lang="en-US" smtClean="0"/>
              <a:t>8/16/2024</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1498D89-AC14-4E1F-947E-DC6C7DE9E7D9}" type="slidenum">
              <a:rPr lang="en-US" smtClean="0"/>
              <a:t>‹#›</a:t>
            </a:fld>
            <a:endParaRPr lang="en-US"/>
          </a:p>
        </p:txBody>
      </p:sp>
    </p:spTree>
    <p:extLst>
      <p:ext uri="{BB962C8B-B14F-4D97-AF65-F5344CB8AC3E}">
        <p14:creationId xmlns:p14="http://schemas.microsoft.com/office/powerpoint/2010/main" val="717528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52450" y="24236"/>
            <a:ext cx="8279098" cy="56195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24A27DBD-BAEE-4A07-A63A-E3BAC745AC56}" type="datetimeFigureOut">
              <a:rPr lang="en-US" smtClean="0"/>
              <a:t>8/16/2024</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1498D89-AC14-4E1F-947E-DC6C7DE9E7D9}" type="slidenum">
              <a:rPr lang="en-US" smtClean="0"/>
              <a:t>‹#›</a:t>
            </a:fld>
            <a:endParaRPr lang="en-US"/>
          </a:p>
        </p:txBody>
      </p:sp>
    </p:spTree>
    <p:extLst>
      <p:ext uri="{BB962C8B-B14F-4D97-AF65-F5344CB8AC3E}">
        <p14:creationId xmlns:p14="http://schemas.microsoft.com/office/powerpoint/2010/main" val="295272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24A27DBD-BAEE-4A07-A63A-E3BAC745AC56}" type="datetimeFigureOut">
              <a:rPr lang="en-US" smtClean="0"/>
              <a:t>8/16/2024</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1498D89-AC14-4E1F-947E-DC6C7DE9E7D9}" type="slidenum">
              <a:rPr lang="en-US" smtClean="0"/>
              <a:t>‹#›</a:t>
            </a:fld>
            <a:endParaRPr lang="en-US"/>
          </a:p>
        </p:txBody>
      </p:sp>
    </p:spTree>
    <p:extLst>
      <p:ext uri="{BB962C8B-B14F-4D97-AF65-F5344CB8AC3E}">
        <p14:creationId xmlns:p14="http://schemas.microsoft.com/office/powerpoint/2010/main" val="2644705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lumMod val="95000"/>
          </a:schemeClr>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A02C9CFA-2EDB-97D2-07C2-2881B8FC46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2"/>
            <a:ext cx="9144000" cy="5142896"/>
          </a:xfrm>
          <a:prstGeom prst="rect">
            <a:avLst/>
          </a:prstGeom>
        </p:spPr>
      </p:pic>
      <p:pic>
        <p:nvPicPr>
          <p:cNvPr id="35" name="Picture 34">
            <a:extLst>
              <a:ext uri="{FF2B5EF4-FFF2-40B4-BE49-F238E27FC236}">
                <a16:creationId xmlns:a16="http://schemas.microsoft.com/office/drawing/2014/main" id="{D8758D4E-5779-C8D0-B1EB-440B4854FF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95633" y="3630252"/>
            <a:ext cx="1785832" cy="906020"/>
          </a:xfrm>
          <a:prstGeom prst="rect">
            <a:avLst/>
          </a:prstGeom>
        </p:spPr>
      </p:pic>
      <p:sp>
        <p:nvSpPr>
          <p:cNvPr id="36" name="Title 1">
            <a:extLst>
              <a:ext uri="{FF2B5EF4-FFF2-40B4-BE49-F238E27FC236}">
                <a16:creationId xmlns:a16="http://schemas.microsoft.com/office/drawing/2014/main" id="{EED60F7C-EDA6-00B4-0089-14BDDEF3EA0A}"/>
              </a:ext>
            </a:extLst>
          </p:cNvPr>
          <p:cNvSpPr txBox="1">
            <a:spLocks/>
          </p:cNvSpPr>
          <p:nvPr userDrawn="1"/>
        </p:nvSpPr>
        <p:spPr>
          <a:xfrm>
            <a:off x="5014734" y="756074"/>
            <a:ext cx="4019320" cy="857251"/>
          </a:xfrm>
          <a:prstGeom prst="rect">
            <a:avLst/>
          </a:prstGeom>
        </p:spPr>
        <p:txBody>
          <a:bodyPr vert="horz" lIns="68580" tIns="34290" rIns="68580" bIns="3429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a:solidFill>
                  <a:schemeClr val="accent5"/>
                </a:solidFill>
                <a:latin typeface="+mn-lt"/>
              </a:rPr>
              <a:t>Gender and Social Inclusion in Sanitation</a:t>
            </a:r>
            <a:endParaRPr lang="en-US" sz="2400" b="1" dirty="0">
              <a:solidFill>
                <a:schemeClr val="accent5"/>
              </a:solidFill>
              <a:latin typeface="+mn-lt"/>
            </a:endParaRPr>
          </a:p>
          <a:p>
            <a:br>
              <a:rPr lang="en-US" sz="2400" b="1">
                <a:solidFill>
                  <a:schemeClr val="accent5"/>
                </a:solidFill>
                <a:latin typeface="+mn-lt"/>
              </a:rPr>
            </a:br>
            <a:endParaRPr lang="en-US" sz="2400" b="1" dirty="0">
              <a:solidFill>
                <a:schemeClr val="accent5"/>
              </a:solidFill>
              <a:latin typeface="+mn-lt"/>
            </a:endParaRPr>
          </a:p>
        </p:txBody>
      </p:sp>
      <p:pic>
        <p:nvPicPr>
          <p:cNvPr id="32" name="Picture 31">
            <a:extLst>
              <a:ext uri="{FF2B5EF4-FFF2-40B4-BE49-F238E27FC236}">
                <a16:creationId xmlns:a16="http://schemas.microsoft.com/office/drawing/2014/main" id="{BE040E8C-E1F4-55DB-D3E0-C85D7F7793F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42901" y="1310100"/>
            <a:ext cx="4680857" cy="2457450"/>
          </a:xfrm>
          <a:prstGeom prst="rect">
            <a:avLst/>
          </a:prstGeom>
        </p:spPr>
      </p:pic>
    </p:spTree>
    <p:extLst>
      <p:ext uri="{BB962C8B-B14F-4D97-AF65-F5344CB8AC3E}">
        <p14:creationId xmlns:p14="http://schemas.microsoft.com/office/powerpoint/2010/main" val="1410345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a:extLst>
              <a:ext uri="{FF2B5EF4-FFF2-40B4-BE49-F238E27FC236}">
                <a16:creationId xmlns:a16="http://schemas.microsoft.com/office/drawing/2014/main" id="{C82DAF8F-94AF-20D8-ED88-3CE59CCF5BF3}"/>
              </a:ext>
            </a:extLst>
          </p:cNvPr>
          <p:cNvSpPr>
            <a:spLocks noGrp="1"/>
          </p:cNvSpPr>
          <p:nvPr>
            <p:ph type="title"/>
          </p:nvPr>
        </p:nvSpPr>
        <p:spPr>
          <a:xfrm>
            <a:off x="552450" y="24236"/>
            <a:ext cx="8279098" cy="56195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68077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a:extLst>
              <a:ext uri="{FF2B5EF4-FFF2-40B4-BE49-F238E27FC236}">
                <a16:creationId xmlns:a16="http://schemas.microsoft.com/office/drawing/2014/main" id="{00722246-788A-6602-16F1-D428A758E3A4}"/>
              </a:ext>
            </a:extLst>
          </p:cNvPr>
          <p:cNvSpPr>
            <a:spLocks noGrp="1"/>
          </p:cNvSpPr>
          <p:nvPr>
            <p:ph type="title"/>
          </p:nvPr>
        </p:nvSpPr>
        <p:spPr>
          <a:xfrm>
            <a:off x="542925" y="24236"/>
            <a:ext cx="8288623" cy="56195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665331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no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C770C00B-F7F7-E720-AC2B-F5D8520819E7}"/>
              </a:ext>
            </a:extLst>
          </p:cNvPr>
          <p:cNvSpPr>
            <a:spLocks noGrp="1"/>
          </p:cNvSpPr>
          <p:nvPr>
            <p:ph type="title"/>
          </p:nvPr>
        </p:nvSpPr>
        <p:spPr>
          <a:xfrm>
            <a:off x="542925" y="24236"/>
            <a:ext cx="8288623" cy="56195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95270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a:lstStyle/>
          <a:p>
            <a:fld id="{24A27DBD-BAEE-4A07-A63A-E3BAC745AC56}" type="datetimeFigureOut">
              <a:rPr lang="en-US" smtClean="0"/>
              <a:t>8/16/2024</a:t>
            </a:fld>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01498D89-AC14-4E1F-947E-DC6C7DE9E7D9}" type="slidenum">
              <a:rPr lang="en-US" smtClean="0"/>
              <a:t>‹#›</a:t>
            </a:fld>
            <a:endParaRPr lang="en-US"/>
          </a:p>
        </p:txBody>
      </p:sp>
      <p:sp>
        <p:nvSpPr>
          <p:cNvPr id="6" name="Title Placeholder 1">
            <a:extLst>
              <a:ext uri="{FF2B5EF4-FFF2-40B4-BE49-F238E27FC236}">
                <a16:creationId xmlns:a16="http://schemas.microsoft.com/office/drawing/2014/main" id="{08920ED7-592B-C28B-AC76-3C4D38320FA2}"/>
              </a:ext>
            </a:extLst>
          </p:cNvPr>
          <p:cNvSpPr>
            <a:spLocks noGrp="1"/>
          </p:cNvSpPr>
          <p:nvPr>
            <p:ph type="title"/>
          </p:nvPr>
        </p:nvSpPr>
        <p:spPr>
          <a:xfrm>
            <a:off x="542925" y="24236"/>
            <a:ext cx="8288623" cy="56195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641072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a:extLst>
              <a:ext uri="{FF2B5EF4-FFF2-40B4-BE49-F238E27FC236}">
                <a16:creationId xmlns:a16="http://schemas.microsoft.com/office/drawing/2014/main" id="{C82DAF8F-94AF-20D8-ED88-3CE59CCF5BF3}"/>
              </a:ext>
            </a:extLst>
          </p:cNvPr>
          <p:cNvSpPr>
            <a:spLocks noGrp="1"/>
          </p:cNvSpPr>
          <p:nvPr>
            <p:ph type="title"/>
          </p:nvPr>
        </p:nvSpPr>
        <p:spPr>
          <a:xfrm>
            <a:off x="552450" y="24236"/>
            <a:ext cx="8279098" cy="56195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398441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a:extLst>
              <a:ext uri="{FF2B5EF4-FFF2-40B4-BE49-F238E27FC236}">
                <a16:creationId xmlns:a16="http://schemas.microsoft.com/office/drawing/2014/main" id="{C82DAF8F-94AF-20D8-ED88-3CE59CCF5BF3}"/>
              </a:ext>
            </a:extLst>
          </p:cNvPr>
          <p:cNvSpPr>
            <a:spLocks noGrp="1"/>
          </p:cNvSpPr>
          <p:nvPr>
            <p:ph type="title"/>
          </p:nvPr>
        </p:nvSpPr>
        <p:spPr>
          <a:xfrm>
            <a:off x="552450" y="24236"/>
            <a:ext cx="8279098" cy="56195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84732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normAutofit/>
          </a:bodyPr>
          <a:lstStyle>
            <a:lvl1pPr>
              <a:defRPr sz="2700"/>
            </a:lvl1pPr>
          </a:lstStyle>
          <a:p>
            <a:r>
              <a:rPr lang="en-US" dirty="0"/>
              <a:t>Click to edit Master title style</a:t>
            </a:r>
          </a:p>
        </p:txBody>
      </p:sp>
      <p:sp>
        <p:nvSpPr>
          <p:cNvPr id="3" name="Text Placeholder 2"/>
          <p:cNvSpPr>
            <a:spLocks noGrp="1"/>
          </p:cNvSpPr>
          <p:nvPr>
            <p:ph type="body" idx="1"/>
          </p:nvPr>
        </p:nvSpPr>
        <p:spPr>
          <a:xfrm>
            <a:off x="623888" y="3442098"/>
            <a:ext cx="7886700" cy="1125140"/>
          </a:xfrm>
        </p:spPr>
        <p:txBody>
          <a:bodyPr>
            <a:normAutofit/>
          </a:bodyPr>
          <a:lstStyle>
            <a:lvl1pPr marL="0" indent="0">
              <a:buNone/>
              <a:defRPr sz="21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387002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a:extLst>
              <a:ext uri="{FF2B5EF4-FFF2-40B4-BE49-F238E27FC236}">
                <a16:creationId xmlns:a16="http://schemas.microsoft.com/office/drawing/2014/main" id="{00722246-788A-6602-16F1-D428A758E3A4}"/>
              </a:ext>
            </a:extLst>
          </p:cNvPr>
          <p:cNvSpPr>
            <a:spLocks noGrp="1"/>
          </p:cNvSpPr>
          <p:nvPr>
            <p:ph type="title"/>
          </p:nvPr>
        </p:nvSpPr>
        <p:spPr>
          <a:xfrm>
            <a:off x="542925" y="24236"/>
            <a:ext cx="8288623" cy="56195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731252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no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C770C00B-F7F7-E720-AC2B-F5D8520819E7}"/>
              </a:ext>
            </a:extLst>
          </p:cNvPr>
          <p:cNvSpPr>
            <a:spLocks noGrp="1"/>
          </p:cNvSpPr>
          <p:nvPr>
            <p:ph type="title"/>
          </p:nvPr>
        </p:nvSpPr>
        <p:spPr>
          <a:xfrm>
            <a:off x="542925" y="24236"/>
            <a:ext cx="8288623" cy="56195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2281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a:lstStyle/>
          <a:p>
            <a:fld id="{24A27DBD-BAEE-4A07-A63A-E3BAC745AC56}" type="datetimeFigureOut">
              <a:rPr lang="en-US" smtClean="0"/>
              <a:t>8/16/2024</a:t>
            </a:fld>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01498D89-AC14-4E1F-947E-DC6C7DE9E7D9}" type="slidenum">
              <a:rPr lang="en-US" smtClean="0"/>
              <a:t>‹#›</a:t>
            </a:fld>
            <a:endParaRPr lang="en-US"/>
          </a:p>
        </p:txBody>
      </p:sp>
      <p:sp>
        <p:nvSpPr>
          <p:cNvPr id="6" name="Title Placeholder 1">
            <a:extLst>
              <a:ext uri="{FF2B5EF4-FFF2-40B4-BE49-F238E27FC236}">
                <a16:creationId xmlns:a16="http://schemas.microsoft.com/office/drawing/2014/main" id="{08920ED7-592B-C28B-AC76-3C4D38320FA2}"/>
              </a:ext>
            </a:extLst>
          </p:cNvPr>
          <p:cNvSpPr>
            <a:spLocks noGrp="1"/>
          </p:cNvSpPr>
          <p:nvPr>
            <p:ph type="title"/>
          </p:nvPr>
        </p:nvSpPr>
        <p:spPr>
          <a:xfrm>
            <a:off x="542925" y="24236"/>
            <a:ext cx="8288623" cy="56195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204440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3741CB0-882C-08DC-A7C7-43421138FAFA}"/>
              </a:ext>
            </a:extLst>
          </p:cNvPr>
          <p:cNvGrpSpPr/>
          <p:nvPr userDrawn="1"/>
        </p:nvGrpSpPr>
        <p:grpSpPr>
          <a:xfrm>
            <a:off x="0" y="0"/>
            <a:ext cx="9144000" cy="5143500"/>
            <a:chOff x="0" y="0"/>
            <a:chExt cx="12192000" cy="6858000"/>
          </a:xfrm>
        </p:grpSpPr>
        <p:pic>
          <p:nvPicPr>
            <p:cNvPr id="5" name="Picture 4">
              <a:extLst>
                <a:ext uri="{FF2B5EF4-FFF2-40B4-BE49-F238E27FC236}">
                  <a16:creationId xmlns:a16="http://schemas.microsoft.com/office/drawing/2014/main" id="{4CD1505D-8BE3-E856-D077-EF771F8CD7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D7867ED-7911-B097-F971-57F90CEA5E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509" y="5744511"/>
              <a:ext cx="1665190" cy="800572"/>
            </a:xfrm>
            <a:prstGeom prst="rect">
              <a:avLst/>
            </a:prstGeom>
          </p:spPr>
        </p:pic>
        <p:sp>
          <p:nvSpPr>
            <p:cNvPr id="7" name="Title 1">
              <a:extLst>
                <a:ext uri="{FF2B5EF4-FFF2-40B4-BE49-F238E27FC236}">
                  <a16:creationId xmlns:a16="http://schemas.microsoft.com/office/drawing/2014/main" id="{5838E7BC-DBBF-1B34-B84D-6732CFA2864C}"/>
                </a:ext>
              </a:extLst>
            </p:cNvPr>
            <p:cNvSpPr txBox="1">
              <a:spLocks/>
            </p:cNvSpPr>
            <p:nvPr/>
          </p:nvSpPr>
          <p:spPr>
            <a:xfrm>
              <a:off x="2127863" y="5832809"/>
              <a:ext cx="7936274" cy="10251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050" b="1" dirty="0">
                  <a:solidFill>
                    <a:srgbClr val="3399FF"/>
                  </a:solidFill>
                  <a:latin typeface="+mn-lt"/>
                </a:rPr>
                <a:t>110/25 - </a:t>
              </a:r>
              <a:r>
                <a:rPr lang="en-US" sz="1050" b="1" dirty="0" err="1">
                  <a:solidFill>
                    <a:srgbClr val="3399FF"/>
                  </a:solidFill>
                  <a:latin typeface="+mn-lt"/>
                </a:rPr>
                <a:t>Aadarsha</a:t>
              </a:r>
              <a:r>
                <a:rPr lang="en-US" sz="1050" b="1" dirty="0">
                  <a:solidFill>
                    <a:srgbClr val="3399FF"/>
                  </a:solidFill>
                  <a:latin typeface="+mn-lt"/>
                </a:rPr>
                <a:t> Marg, New </a:t>
              </a:r>
              <a:r>
                <a:rPr lang="en-US" sz="1050" b="1" dirty="0" err="1">
                  <a:solidFill>
                    <a:srgbClr val="3399FF"/>
                  </a:solidFill>
                  <a:latin typeface="+mn-lt"/>
                </a:rPr>
                <a:t>Baneshwor</a:t>
              </a:r>
              <a:r>
                <a:rPr lang="en-US" sz="1050" b="1" dirty="0">
                  <a:solidFill>
                    <a:srgbClr val="3399FF"/>
                  </a:solidFill>
                  <a:latin typeface="+mn-lt"/>
                </a:rPr>
                <a:t>, </a:t>
              </a:r>
              <a:r>
                <a:rPr lang="en-US" sz="1050" b="1" dirty="0" err="1">
                  <a:solidFill>
                    <a:srgbClr val="3399FF"/>
                  </a:solidFill>
                  <a:latin typeface="+mn-lt"/>
                </a:rPr>
                <a:t>P.O.Box</a:t>
              </a:r>
              <a:r>
                <a:rPr lang="en-US" sz="1050" b="1" dirty="0">
                  <a:solidFill>
                    <a:srgbClr val="3399FF"/>
                  </a:solidFill>
                  <a:latin typeface="+mn-lt"/>
                </a:rPr>
                <a:t> : 4102 Kathmandu, Nepal</a:t>
              </a:r>
            </a:p>
            <a:p>
              <a:r>
                <a:rPr lang="en-US" sz="1050" b="1" dirty="0">
                  <a:solidFill>
                    <a:srgbClr val="3399FF"/>
                  </a:solidFill>
                  <a:latin typeface="+mn-lt"/>
                </a:rPr>
                <a:t>Phone No, : +977 - 5244051, 5244641, 5244609, Fax: +977 - 01 - 5244376</a:t>
              </a:r>
            </a:p>
            <a:p>
              <a:r>
                <a:rPr lang="en-US" sz="1050" b="1" dirty="0">
                  <a:solidFill>
                    <a:srgbClr val="3399FF"/>
                  </a:solidFill>
                  <a:latin typeface="+mn-lt"/>
                </a:rPr>
                <a:t>email: enpho@enpho.org, website: www.enpho.org</a:t>
              </a:r>
            </a:p>
          </p:txBody>
        </p:sp>
      </p:grpSp>
    </p:spTree>
    <p:extLst>
      <p:ext uri="{BB962C8B-B14F-4D97-AF65-F5344CB8AC3E}">
        <p14:creationId xmlns:p14="http://schemas.microsoft.com/office/powerpoint/2010/main" val="2032928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176DB8-7515-90BD-BB7B-68E0B26BABCF}"/>
              </a:ext>
            </a:extLst>
          </p:cNvPr>
          <p:cNvSpPr/>
          <p:nvPr userDrawn="1"/>
        </p:nvSpPr>
        <p:spPr>
          <a:xfrm>
            <a:off x="0" y="0"/>
            <a:ext cx="9144000" cy="5143500"/>
          </a:xfrm>
          <a:prstGeom prst="rect">
            <a:avLst/>
          </a:prstGeom>
          <a:solidFill>
            <a:srgbClr val="E2F0D9"/>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64217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1" y="740569"/>
            <a:ext cx="4629150" cy="3655219"/>
          </a:xfrm>
        </p:spPr>
        <p:txBody>
          <a:bodyPr>
            <a:normAutofit/>
          </a:bodyPr>
          <a:lstStyle>
            <a:lvl1pPr>
              <a:defRPr sz="2100"/>
            </a:lvl1pPr>
            <a:lvl2pPr>
              <a:defRPr sz="2100"/>
            </a:lvl2pPr>
            <a:lvl3pPr>
              <a:defRPr sz="2100"/>
            </a:lvl3pPr>
            <a:lvl4pPr>
              <a:defRPr sz="2100"/>
            </a:lvl4pPr>
            <a:lvl5pPr>
              <a:defRPr sz="21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0"/>
            <a:ext cx="2949178" cy="2858691"/>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24A27DBD-BAEE-4A07-A63A-E3BAC745AC56}" type="datetimeFigureOut">
              <a:rPr lang="en-US" smtClean="0"/>
              <a:t>8/16/2024</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1498D89-AC14-4E1F-947E-DC6C7DE9E7D9}" type="slidenum">
              <a:rPr lang="en-US" smtClean="0"/>
              <a:t>‹#›</a:t>
            </a:fld>
            <a:endParaRPr lang="en-US"/>
          </a:p>
        </p:txBody>
      </p:sp>
    </p:spTree>
    <p:extLst>
      <p:ext uri="{BB962C8B-B14F-4D97-AF65-F5344CB8AC3E}">
        <p14:creationId xmlns:p14="http://schemas.microsoft.com/office/powerpoint/2010/main" val="209169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B3C131-68EF-6AB1-C01B-7CBB195ED770}"/>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302"/>
            <a:ext cx="9144000" cy="5142896"/>
          </a:xfrm>
          <a:prstGeom prst="rect">
            <a:avLst/>
          </a:prstGeom>
        </p:spPr>
      </p:pic>
      <p:sp>
        <p:nvSpPr>
          <p:cNvPr id="2" name="Title Placeholder 1"/>
          <p:cNvSpPr>
            <a:spLocks noGrp="1"/>
          </p:cNvSpPr>
          <p:nvPr>
            <p:ph type="title"/>
          </p:nvPr>
        </p:nvSpPr>
        <p:spPr>
          <a:xfrm>
            <a:off x="552450" y="24236"/>
            <a:ext cx="8279098" cy="56195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52450" y="800928"/>
            <a:ext cx="8247041" cy="42473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2780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685800" rtl="0" eaLnBrk="1" latinLnBrk="0" hangingPunct="1">
        <a:lnSpc>
          <a:spcPct val="90000"/>
        </a:lnSpc>
        <a:spcBef>
          <a:spcPct val="0"/>
        </a:spcBef>
        <a:buNone/>
        <a:defRPr sz="3200" b="1" kern="1200">
          <a:solidFill>
            <a:schemeClr val="accent5"/>
          </a:solidFill>
          <a:latin typeface="+mn-lt"/>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B96B2CAD-A060-99A6-49AB-E5DDEE8E5BD9}"/>
              </a:ext>
            </a:extLst>
          </p:cNvPr>
          <p:cNvSpPr/>
          <p:nvPr/>
        </p:nvSpPr>
        <p:spPr>
          <a:xfrm>
            <a:off x="5214483" y="1636752"/>
            <a:ext cx="3777115" cy="1107996"/>
          </a:xfrm>
          <a:prstGeom prst="rect">
            <a:avLst/>
          </a:prstGeom>
        </p:spPr>
        <p:txBody>
          <a:bodyPr wrap="square" anchor="b">
            <a:spAutoFit/>
          </a:bodyPr>
          <a:lstStyle/>
          <a:p>
            <a:pPr algn="ctr">
              <a:spcAft>
                <a:spcPts val="450"/>
              </a:spcAft>
            </a:pPr>
            <a:r>
              <a:rPr lang="en-GB" sz="3300" b="1">
                <a:solidFill>
                  <a:schemeClr val="accent5"/>
                </a:solidFill>
              </a:rPr>
              <a:t>Gender:Concept and its terminologies</a:t>
            </a:r>
            <a:endParaRPr lang="en-US" sz="3300" b="1" dirty="0">
              <a:solidFill>
                <a:schemeClr val="accent5"/>
              </a:solidFill>
              <a:cs typeface="Arial"/>
            </a:endParaRPr>
          </a:p>
        </p:txBody>
      </p:sp>
      <p:sp>
        <p:nvSpPr>
          <p:cNvPr id="38" name="Rectangle 37">
            <a:extLst>
              <a:ext uri="{FF2B5EF4-FFF2-40B4-BE49-F238E27FC236}">
                <a16:creationId xmlns:a16="http://schemas.microsoft.com/office/drawing/2014/main" id="{0A4F0E0C-82D4-D66B-DB41-F65EFAB5F87F}"/>
              </a:ext>
            </a:extLst>
          </p:cNvPr>
          <p:cNvSpPr/>
          <p:nvPr/>
        </p:nvSpPr>
        <p:spPr>
          <a:xfrm>
            <a:off x="5428976" y="2952750"/>
            <a:ext cx="3348130" cy="346249"/>
          </a:xfrm>
          <a:prstGeom prst="rect">
            <a:avLst/>
          </a:prstGeom>
        </p:spPr>
        <p:txBody>
          <a:bodyPr wrap="square" anchor="b">
            <a:spAutoFit/>
          </a:bodyPr>
          <a:lstStyle/>
          <a:p>
            <a:pPr algn="ctr">
              <a:spcAft>
                <a:spcPts val="450"/>
              </a:spcAft>
            </a:pPr>
            <a:r>
              <a:rPr lang="en-US" sz="1650" b="1">
                <a:solidFill>
                  <a:schemeClr val="accent5"/>
                </a:solidFill>
                <a:cs typeface="Arial"/>
              </a:rPr>
              <a:t>Resource Person</a:t>
            </a:r>
            <a:endParaRPr lang="en-US" sz="1650" b="1" dirty="0">
              <a:solidFill>
                <a:schemeClr val="accent5"/>
              </a:solidFill>
              <a:cs typeface="Arial"/>
            </a:endParaRPr>
          </a:p>
        </p:txBody>
      </p:sp>
    </p:spTree>
    <p:extLst>
      <p:ext uri="{BB962C8B-B14F-4D97-AF65-F5344CB8AC3E}">
        <p14:creationId xmlns:p14="http://schemas.microsoft.com/office/powerpoint/2010/main" val="756796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Gender terminologies - Group work</a:t>
            </a:r>
            <a:endParaRPr lang="en-US" dirty="0"/>
          </a:p>
        </p:txBody>
      </p:sp>
      <p:pic>
        <p:nvPicPr>
          <p:cNvPr id="4" name="Content Placeholder 4" descr="A picture containing clipart&#10;&#10;Description automatically generated">
            <a:extLst>
              <a:ext uri="{FF2B5EF4-FFF2-40B4-BE49-F238E27FC236}">
                <a16:creationId xmlns:a16="http://schemas.microsoft.com/office/drawing/2014/main" id="{AEDE07D0-49CB-3441-0A99-E8B8D7D0CF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1" y="971550"/>
            <a:ext cx="4724400" cy="352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10" descr="Clock with solid fill">
            <a:extLst>
              <a:ext uri="{FF2B5EF4-FFF2-40B4-BE49-F238E27FC236}">
                <a16:creationId xmlns:a16="http://schemas.microsoft.com/office/drawing/2014/main" id="{D6BAEA9D-956A-CD31-1E4B-568A781F86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9839" y="2266950"/>
            <a:ext cx="1486232" cy="14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a:extLst>
              <a:ext uri="{FF2B5EF4-FFF2-40B4-BE49-F238E27FC236}">
                <a16:creationId xmlns:a16="http://schemas.microsoft.com/office/drawing/2014/main" id="{C8DD2EE2-A86F-3BE0-F655-60E56D558F07}"/>
              </a:ext>
            </a:extLst>
          </p:cNvPr>
          <p:cNvSpPr txBox="1">
            <a:spLocks noChangeArrowheads="1"/>
          </p:cNvSpPr>
          <p:nvPr/>
        </p:nvSpPr>
        <p:spPr bwMode="auto">
          <a:xfrm>
            <a:off x="5715000" y="2571750"/>
            <a:ext cx="17746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ndara" panose="020E0502030303020204" pitchFamily="34" charset="0"/>
              </a:defRPr>
            </a:lvl2pPr>
            <a:lvl3pPr marL="1143000" indent="-228600">
              <a:lnSpc>
                <a:spcPct val="90000"/>
              </a:lnSpc>
              <a:spcBef>
                <a:spcPts val="500"/>
              </a:spcBef>
              <a:buFont typeface="Arial" panose="020B0604020202020204" pitchFamily="34" charset="0"/>
              <a:buChar char="•"/>
              <a:defRPr sz="2800">
                <a:solidFill>
                  <a:schemeClr val="tx1"/>
                </a:solidFill>
                <a:latin typeface="Candara" panose="020E0502030303020204" pitchFamily="34" charset="0"/>
              </a:defRPr>
            </a:lvl3pPr>
            <a:lvl4pPr marL="1600200" indent="-228600">
              <a:lnSpc>
                <a:spcPct val="90000"/>
              </a:lnSpc>
              <a:spcBef>
                <a:spcPts val="500"/>
              </a:spcBef>
              <a:buFont typeface="Arial" panose="020B0604020202020204" pitchFamily="34" charset="0"/>
              <a:buChar char="•"/>
              <a:defRPr sz="2800">
                <a:solidFill>
                  <a:schemeClr val="tx1"/>
                </a:solidFill>
                <a:latin typeface="Candara" panose="020E0502030303020204" pitchFamily="34" charset="0"/>
              </a:defRPr>
            </a:lvl4pPr>
            <a:lvl5pPr marL="2057400" indent="-228600">
              <a:lnSpc>
                <a:spcPct val="90000"/>
              </a:lnSpc>
              <a:spcBef>
                <a:spcPts val="500"/>
              </a:spcBef>
              <a:buFont typeface="Arial" panose="020B0604020202020204" pitchFamily="34" charset="0"/>
              <a:buChar char="•"/>
              <a:defRPr sz="2800">
                <a:solidFill>
                  <a:schemeClr val="tx1"/>
                </a:solidFill>
                <a:latin typeface="Candara" panose="020E0502030303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andara" panose="020E0502030303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andara" panose="020E0502030303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andara" panose="020E0502030303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andara" panose="020E0502030303020204" pitchFamily="34" charset="0"/>
              </a:defRPr>
            </a:lvl9pPr>
          </a:lstStyle>
          <a:p>
            <a:pPr>
              <a:lnSpc>
                <a:spcPct val="100000"/>
              </a:lnSpc>
              <a:spcBef>
                <a:spcPct val="0"/>
              </a:spcBef>
              <a:buFontTx/>
              <a:buNone/>
            </a:pPr>
            <a:r>
              <a:rPr lang="en-US" altLang="en-US" sz="2400">
                <a:latin typeface="+mn-lt"/>
              </a:rPr>
              <a:t>4 Groups</a:t>
            </a:r>
            <a:endParaRPr lang="en-US" altLang="en-US" sz="2400" dirty="0">
              <a:latin typeface="+mn-lt"/>
            </a:endParaRPr>
          </a:p>
          <a:p>
            <a:pPr>
              <a:lnSpc>
                <a:spcPct val="100000"/>
              </a:lnSpc>
              <a:spcBef>
                <a:spcPct val="0"/>
              </a:spcBef>
              <a:buFontTx/>
              <a:buNone/>
            </a:pPr>
            <a:r>
              <a:rPr lang="en-US" altLang="en-US" sz="2400">
                <a:latin typeface="+mn-lt"/>
              </a:rPr>
              <a:t>10 </a:t>
            </a:r>
            <a:r>
              <a:rPr lang="en-US" altLang="en-US" sz="2400" dirty="0">
                <a:latin typeface="+mn-lt"/>
              </a:rPr>
              <a:t>minutes</a:t>
            </a:r>
          </a:p>
        </p:txBody>
      </p:sp>
    </p:spTree>
    <p:extLst>
      <p:ext uri="{BB962C8B-B14F-4D97-AF65-F5344CB8AC3E}">
        <p14:creationId xmlns:p14="http://schemas.microsoft.com/office/powerpoint/2010/main" val="595851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Gender terminologies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83481493"/>
              </p:ext>
            </p:extLst>
          </p:nvPr>
        </p:nvGraphicFramePr>
        <p:xfrm>
          <a:off x="577199" y="895350"/>
          <a:ext cx="8229600" cy="2819400"/>
        </p:xfrm>
        <a:graphic>
          <a:graphicData uri="http://schemas.openxmlformats.org/drawingml/2006/table">
            <a:tbl>
              <a:tblPr firstRow="1" bandRow="1">
                <a:tableStyleId>{2D5ABB26-0587-4C30-8999-92F81FD0307C}</a:tableStyleId>
              </a:tblPr>
              <a:tblGrid>
                <a:gridCol w="2858428">
                  <a:extLst>
                    <a:ext uri="{9D8B030D-6E8A-4147-A177-3AD203B41FA5}">
                      <a16:colId xmlns:a16="http://schemas.microsoft.com/office/drawing/2014/main" val="20000"/>
                    </a:ext>
                  </a:extLst>
                </a:gridCol>
                <a:gridCol w="5371172">
                  <a:extLst>
                    <a:ext uri="{9D8B030D-6E8A-4147-A177-3AD203B41FA5}">
                      <a16:colId xmlns:a16="http://schemas.microsoft.com/office/drawing/2014/main" val="20001"/>
                    </a:ext>
                  </a:extLst>
                </a:gridCol>
              </a:tblGrid>
              <a:tr h="2819400">
                <a:tc>
                  <a:txBody>
                    <a:bodyPr/>
                    <a:lstStyle/>
                    <a:p>
                      <a:pPr marL="0" marR="0">
                        <a:lnSpc>
                          <a:spcPct val="115000"/>
                        </a:lnSpc>
                        <a:spcBef>
                          <a:spcPts val="0"/>
                        </a:spcBef>
                        <a:spcAft>
                          <a:spcPts val="0"/>
                        </a:spcAft>
                      </a:pPr>
                      <a:endParaRPr lang="en-US" sz="2400" dirty="0">
                        <a:effectLst/>
                      </a:endParaRPr>
                    </a:p>
                    <a:p>
                      <a:pPr marL="0" marR="0">
                        <a:lnSpc>
                          <a:spcPct val="115000"/>
                        </a:lnSpc>
                        <a:spcBef>
                          <a:spcPts val="0"/>
                        </a:spcBef>
                        <a:spcAft>
                          <a:spcPts val="0"/>
                        </a:spcAft>
                      </a:pPr>
                      <a:endParaRPr lang="en-US" sz="2400" dirty="0">
                        <a:effectLst/>
                      </a:endParaRPr>
                    </a:p>
                    <a:p>
                      <a:pPr marL="0" marR="0" algn="ctr">
                        <a:lnSpc>
                          <a:spcPct val="115000"/>
                        </a:lnSpc>
                        <a:spcBef>
                          <a:spcPts val="0"/>
                        </a:spcBef>
                        <a:spcAft>
                          <a:spcPts val="0"/>
                        </a:spcAft>
                      </a:pPr>
                      <a:r>
                        <a:rPr lang="en-US" sz="2400" b="1" dirty="0">
                          <a:effectLst/>
                        </a:rPr>
                        <a:t>Gender identity</a:t>
                      </a:r>
                      <a:endParaRPr lang="en-US" sz="2000" b="1"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120650" indent="0"/>
                      <a:r>
                        <a:rPr lang="en-US" sz="2400" b="0"/>
                        <a:t>It </a:t>
                      </a:r>
                      <a:r>
                        <a:rPr lang="en-US" sz="2400"/>
                        <a:t>is how someone feels about their own gender. It's about how you see yourself inside, not what others think you should be.</a:t>
                      </a:r>
                    </a:p>
                    <a:p>
                      <a:pPr marL="120650" indent="0"/>
                      <a:endParaRPr lang="en-US" sz="2400"/>
                    </a:p>
                    <a:p>
                      <a:pPr marL="120650" indent="0"/>
                      <a:r>
                        <a:rPr lang="en-US" sz="2400" kern="1200">
                          <a:solidFill>
                            <a:schemeClr val="tx1"/>
                          </a:solidFill>
                          <a:latin typeface="+mn-lt"/>
                          <a:ea typeface="+mn-ea"/>
                          <a:cs typeface="+mn-cs"/>
                        </a:rPr>
                        <a:t>In short, it is about how you feel inside regardless of external factors.</a:t>
                      </a:r>
                      <a:endParaRPr lang="en-US" sz="2400" kern="1200" dirty="0">
                        <a:solidFill>
                          <a:schemeClr val="tx1"/>
                        </a:solidFill>
                        <a:latin typeface="+mn-lt"/>
                        <a:ea typeface="+mn-ea"/>
                        <a:cs typeface="+mn-cs"/>
                      </a:endParaRPr>
                    </a:p>
                  </a:txBody>
                  <a:tcPr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bl>
          </a:graphicData>
        </a:graphic>
      </p:graphicFrame>
      <p:sp>
        <p:nvSpPr>
          <p:cNvPr id="5" name="TextBox 4"/>
          <p:cNvSpPr txBox="1"/>
          <p:nvPr/>
        </p:nvSpPr>
        <p:spPr>
          <a:xfrm>
            <a:off x="552450" y="3714750"/>
            <a:ext cx="8515350" cy="1200329"/>
          </a:xfrm>
          <a:prstGeom prst="rect">
            <a:avLst/>
          </a:prstGeom>
          <a:noFill/>
        </p:spPr>
        <p:txBody>
          <a:bodyPr wrap="square" rtlCol="0">
            <a:spAutoFit/>
          </a:bodyPr>
          <a:lstStyle/>
          <a:p>
            <a:r>
              <a:rPr lang="en-US" sz="2400" i="1">
                <a:solidFill>
                  <a:srgbClr val="00B050"/>
                </a:solidFill>
              </a:rPr>
              <a:t>Example</a:t>
            </a:r>
            <a:r>
              <a:rPr lang="en-US" sz="2400" i="1" dirty="0">
                <a:solidFill>
                  <a:srgbClr val="00B050"/>
                </a:solidFill>
              </a:rPr>
              <a:t>: Girls and women are generally expected to dress in typically feminine ways and be polite, accommodating, and nurturing.</a:t>
            </a:r>
          </a:p>
        </p:txBody>
      </p:sp>
    </p:spTree>
    <p:extLst>
      <p:ext uri="{BB962C8B-B14F-4D97-AF65-F5344CB8AC3E}">
        <p14:creationId xmlns:p14="http://schemas.microsoft.com/office/powerpoint/2010/main" val="2009606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Gender terminologies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51312065"/>
              </p:ext>
            </p:extLst>
          </p:nvPr>
        </p:nvGraphicFramePr>
        <p:xfrm>
          <a:off x="552450" y="742950"/>
          <a:ext cx="8229600" cy="3429001"/>
        </p:xfrm>
        <a:graphic>
          <a:graphicData uri="http://schemas.openxmlformats.org/drawingml/2006/table">
            <a:tbl>
              <a:tblPr firstRow="1" bandRow="1">
                <a:tableStyleId>{2D5ABB26-0587-4C30-8999-92F81FD0307C}</a:tableStyleId>
              </a:tblPr>
              <a:tblGrid>
                <a:gridCol w="2419350">
                  <a:extLst>
                    <a:ext uri="{9D8B030D-6E8A-4147-A177-3AD203B41FA5}">
                      <a16:colId xmlns:a16="http://schemas.microsoft.com/office/drawing/2014/main" val="20000"/>
                    </a:ext>
                  </a:extLst>
                </a:gridCol>
                <a:gridCol w="5810250">
                  <a:extLst>
                    <a:ext uri="{9D8B030D-6E8A-4147-A177-3AD203B41FA5}">
                      <a16:colId xmlns:a16="http://schemas.microsoft.com/office/drawing/2014/main" val="20001"/>
                    </a:ext>
                  </a:extLst>
                </a:gridCol>
              </a:tblGrid>
              <a:tr h="3429001">
                <a:tc>
                  <a:txBody>
                    <a:bodyPr/>
                    <a:lstStyle/>
                    <a:p>
                      <a:pPr marL="0" marR="0">
                        <a:lnSpc>
                          <a:spcPct val="115000"/>
                        </a:lnSpc>
                        <a:spcBef>
                          <a:spcPts val="0"/>
                        </a:spcBef>
                        <a:spcAft>
                          <a:spcPts val="0"/>
                        </a:spcAft>
                      </a:pPr>
                      <a:endParaRPr lang="en-US" sz="2400" dirty="0">
                        <a:effectLst/>
                      </a:endParaRPr>
                    </a:p>
                    <a:p>
                      <a:pPr marL="0" marR="0">
                        <a:lnSpc>
                          <a:spcPct val="115000"/>
                        </a:lnSpc>
                        <a:spcBef>
                          <a:spcPts val="0"/>
                        </a:spcBef>
                        <a:spcAft>
                          <a:spcPts val="0"/>
                        </a:spcAft>
                      </a:pPr>
                      <a:endParaRPr lang="en-US" sz="2400" dirty="0">
                        <a:effectLst/>
                      </a:endParaRPr>
                    </a:p>
                    <a:p>
                      <a:pPr marL="0" marR="0" algn="ctr">
                        <a:lnSpc>
                          <a:spcPct val="115000"/>
                        </a:lnSpc>
                        <a:spcBef>
                          <a:spcPts val="0"/>
                        </a:spcBef>
                        <a:spcAft>
                          <a:spcPts val="0"/>
                        </a:spcAft>
                      </a:pPr>
                      <a:r>
                        <a:rPr lang="en-US" sz="2400" b="1" kern="1200" dirty="0">
                          <a:solidFill>
                            <a:schemeClr val="tx1"/>
                          </a:solidFill>
                          <a:effectLst/>
                          <a:latin typeface="+mn-lt"/>
                          <a:ea typeface="+mn-ea"/>
                          <a:cs typeface="+mn-cs"/>
                        </a:rPr>
                        <a:t>Gender norms</a:t>
                      </a:r>
                      <a:endParaRPr lang="en-US" sz="24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r>
                        <a:rPr lang="en-US" sz="2400" b="0"/>
                        <a:t>They </a:t>
                      </a:r>
                      <a:r>
                        <a:rPr lang="en-US" sz="2400"/>
                        <a:t>are the rules society sets about how men and women should behave, dress, and act.</a:t>
                      </a:r>
                    </a:p>
                    <a:p>
                      <a:endParaRPr lang="en-US" sz="2400"/>
                    </a:p>
                    <a:p>
                      <a:r>
                        <a:rPr lang="en-US" sz="2400"/>
                        <a:t>They're like unspoken guidelines about what's "normal" for boys and girls. </a:t>
                      </a:r>
                    </a:p>
                    <a:p>
                      <a:endParaRPr lang="en-US" sz="2400"/>
                    </a:p>
                    <a:p>
                      <a:r>
                        <a:rPr lang="en-US" sz="2400"/>
                        <a:t>These rules can be different in different places and change over time</a:t>
                      </a:r>
                    </a:p>
                  </a:txBody>
                  <a:tcPr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bl>
          </a:graphicData>
        </a:graphic>
      </p:graphicFrame>
      <p:sp>
        <p:nvSpPr>
          <p:cNvPr id="5" name="Rectangle 4"/>
          <p:cNvSpPr/>
          <p:nvPr/>
        </p:nvSpPr>
        <p:spPr>
          <a:xfrm>
            <a:off x="685800" y="4171951"/>
            <a:ext cx="8077200" cy="830997"/>
          </a:xfrm>
          <a:prstGeom prst="rect">
            <a:avLst/>
          </a:prstGeom>
        </p:spPr>
        <p:txBody>
          <a:bodyPr wrap="square">
            <a:spAutoFit/>
          </a:bodyPr>
          <a:lstStyle/>
          <a:p>
            <a:r>
              <a:rPr lang="en-US" sz="2400" i="1">
                <a:solidFill>
                  <a:srgbClr val="00B050"/>
                </a:solidFill>
              </a:rPr>
              <a:t>Example</a:t>
            </a:r>
            <a:r>
              <a:rPr lang="en-US" sz="2400" i="1" dirty="0">
                <a:solidFill>
                  <a:srgbClr val="00B050"/>
                </a:solidFill>
              </a:rPr>
              <a:t>: It's inappropriate or unsafe for women to be outside of their homes after dark</a:t>
            </a:r>
          </a:p>
        </p:txBody>
      </p:sp>
    </p:spTree>
    <p:extLst>
      <p:ext uri="{BB962C8B-B14F-4D97-AF65-F5344CB8AC3E}">
        <p14:creationId xmlns:p14="http://schemas.microsoft.com/office/powerpoint/2010/main" val="1785063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Gender terminologies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33828094"/>
              </p:ext>
            </p:extLst>
          </p:nvPr>
        </p:nvGraphicFramePr>
        <p:xfrm>
          <a:off x="577199" y="1320053"/>
          <a:ext cx="8229600" cy="1531620"/>
        </p:xfrm>
        <a:graphic>
          <a:graphicData uri="http://schemas.openxmlformats.org/drawingml/2006/table">
            <a:tbl>
              <a:tblPr firstRow="1" bandRow="1">
                <a:tableStyleId>{2D5ABB26-0587-4C30-8999-92F81FD0307C}</a:tableStyleId>
              </a:tblPr>
              <a:tblGrid>
                <a:gridCol w="24384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1123950">
                <a:tc>
                  <a:txBody>
                    <a:bodyPr/>
                    <a:lstStyle/>
                    <a:p>
                      <a:pPr marL="0" marR="0">
                        <a:lnSpc>
                          <a:spcPct val="115000"/>
                        </a:lnSpc>
                        <a:spcBef>
                          <a:spcPts val="0"/>
                        </a:spcBef>
                        <a:spcAft>
                          <a:spcPts val="0"/>
                        </a:spcAft>
                      </a:pPr>
                      <a:endParaRPr lang="en-US" sz="2400" dirty="0">
                        <a:effectLst/>
                      </a:endParaRPr>
                    </a:p>
                    <a:p>
                      <a:pPr marL="0" marR="0" algn="ctr">
                        <a:lnSpc>
                          <a:spcPct val="115000"/>
                        </a:lnSpc>
                        <a:spcBef>
                          <a:spcPts val="0"/>
                        </a:spcBef>
                        <a:spcAft>
                          <a:spcPts val="0"/>
                        </a:spcAft>
                      </a:pPr>
                      <a:r>
                        <a:rPr lang="en-US" sz="2400" b="1" kern="1200" dirty="0">
                          <a:solidFill>
                            <a:schemeClr val="tx1"/>
                          </a:solidFill>
                          <a:effectLst/>
                          <a:latin typeface="+mn-lt"/>
                          <a:ea typeface="+mn-ea"/>
                          <a:cs typeface="+mn-cs"/>
                        </a:rPr>
                        <a:t>Gender roles</a:t>
                      </a:r>
                      <a:endParaRPr lang="en-US" sz="24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r>
                        <a:rPr lang="en-US" sz="2400" kern="1200">
                          <a:solidFill>
                            <a:schemeClr val="tx1"/>
                          </a:solidFill>
                          <a:effectLst/>
                          <a:latin typeface="+mn-lt"/>
                          <a:ea typeface="+mn-ea"/>
                          <a:cs typeface="+mn-cs"/>
                        </a:rPr>
                        <a:t>They are </a:t>
                      </a:r>
                      <a:r>
                        <a:rPr lang="en-US" sz="2400" b="1" kern="1200" dirty="0" err="1">
                          <a:solidFill>
                            <a:schemeClr val="tx1"/>
                          </a:solidFill>
                          <a:effectLst/>
                          <a:latin typeface="+mn-lt"/>
                          <a:ea typeface="+mn-ea"/>
                          <a:cs typeface="+mn-cs"/>
                        </a:rPr>
                        <a:t>behaviour</a:t>
                      </a:r>
                      <a:r>
                        <a:rPr lang="en-US" sz="2400" b="1" kern="1200" dirty="0">
                          <a:solidFill>
                            <a:schemeClr val="tx1"/>
                          </a:solidFill>
                          <a:effectLst/>
                          <a:latin typeface="+mn-lt"/>
                          <a:ea typeface="+mn-ea"/>
                          <a:cs typeface="+mn-cs"/>
                        </a:rPr>
                        <a:t>, attitudes, and actions that society feels are appropriate or inappropriate </a:t>
                      </a:r>
                      <a:r>
                        <a:rPr lang="en-US" sz="2400" kern="1200" dirty="0">
                          <a:solidFill>
                            <a:schemeClr val="tx1"/>
                          </a:solidFill>
                          <a:effectLst/>
                          <a:latin typeface="+mn-lt"/>
                          <a:ea typeface="+mn-ea"/>
                          <a:cs typeface="+mn-cs"/>
                        </a:rPr>
                        <a:t>for a man or woman, boy or girl, according to cultural and traditions. </a:t>
                      </a:r>
                    </a:p>
                  </a:txBody>
                  <a:tcPr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bl>
          </a:graphicData>
        </a:graphic>
      </p:graphicFrame>
      <p:sp>
        <p:nvSpPr>
          <p:cNvPr id="5" name="Rectangle 4"/>
          <p:cNvSpPr/>
          <p:nvPr/>
        </p:nvSpPr>
        <p:spPr>
          <a:xfrm>
            <a:off x="723900" y="3181350"/>
            <a:ext cx="8229600" cy="1200329"/>
          </a:xfrm>
          <a:prstGeom prst="rect">
            <a:avLst/>
          </a:prstGeom>
        </p:spPr>
        <p:txBody>
          <a:bodyPr wrap="square">
            <a:spAutoFit/>
          </a:bodyPr>
          <a:lstStyle/>
          <a:p>
            <a:r>
              <a:rPr lang="en-US" sz="2400" i="1">
                <a:solidFill>
                  <a:srgbClr val="00B050"/>
                </a:solidFill>
              </a:rPr>
              <a:t>Example</a:t>
            </a:r>
            <a:r>
              <a:rPr lang="en-US" sz="2400" i="1" dirty="0">
                <a:solidFill>
                  <a:srgbClr val="00B050"/>
                </a:solidFill>
              </a:rPr>
              <a:t>: Maintenance tasks, especially those requiring  physical strength or technical aspect (like ﬁxing a </a:t>
            </a:r>
            <a:r>
              <a:rPr lang="en-US" sz="2400" i="1" dirty="0" err="1">
                <a:solidFill>
                  <a:srgbClr val="00B050"/>
                </a:solidFill>
              </a:rPr>
              <a:t>handpump</a:t>
            </a:r>
            <a:r>
              <a:rPr lang="en-US" sz="2400" i="1" dirty="0">
                <a:solidFill>
                  <a:srgbClr val="00B050"/>
                </a:solidFill>
              </a:rPr>
              <a:t>), are often designated </a:t>
            </a:r>
            <a:r>
              <a:rPr lang="en-US" sz="2400" i="1">
                <a:solidFill>
                  <a:srgbClr val="00B050"/>
                </a:solidFill>
              </a:rPr>
              <a:t>as "</a:t>
            </a:r>
            <a:r>
              <a:rPr lang="en-US" sz="2400" i="1" dirty="0">
                <a:solidFill>
                  <a:srgbClr val="00B050"/>
                </a:solidFill>
              </a:rPr>
              <a:t>men's work" due to societal gender roles. </a:t>
            </a:r>
          </a:p>
        </p:txBody>
      </p:sp>
    </p:spTree>
    <p:extLst>
      <p:ext uri="{BB962C8B-B14F-4D97-AF65-F5344CB8AC3E}">
        <p14:creationId xmlns:p14="http://schemas.microsoft.com/office/powerpoint/2010/main" val="2743082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Gender terminologies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49217334"/>
              </p:ext>
            </p:extLst>
          </p:nvPr>
        </p:nvGraphicFramePr>
        <p:xfrm>
          <a:off x="552450" y="813182"/>
          <a:ext cx="8347710" cy="2263140"/>
        </p:xfrm>
        <a:graphic>
          <a:graphicData uri="http://schemas.openxmlformats.org/drawingml/2006/table">
            <a:tbl>
              <a:tblPr firstRow="1" bandRow="1">
                <a:tableStyleId>{2D5ABB26-0587-4C30-8999-92F81FD0307C}</a:tableStyleId>
              </a:tblPr>
              <a:tblGrid>
                <a:gridCol w="2114550">
                  <a:extLst>
                    <a:ext uri="{9D8B030D-6E8A-4147-A177-3AD203B41FA5}">
                      <a16:colId xmlns:a16="http://schemas.microsoft.com/office/drawing/2014/main" val="20000"/>
                    </a:ext>
                  </a:extLst>
                </a:gridCol>
                <a:gridCol w="6233160">
                  <a:extLst>
                    <a:ext uri="{9D8B030D-6E8A-4147-A177-3AD203B41FA5}">
                      <a16:colId xmlns:a16="http://schemas.microsoft.com/office/drawing/2014/main" val="20001"/>
                    </a:ext>
                  </a:extLst>
                </a:gridCol>
              </a:tblGrid>
              <a:tr h="2139567">
                <a:tc>
                  <a:txBody>
                    <a:bodyPr/>
                    <a:lstStyle/>
                    <a:p>
                      <a:pPr marL="0" marR="0" algn="ctr">
                        <a:lnSpc>
                          <a:spcPct val="115000"/>
                        </a:lnSpc>
                        <a:spcBef>
                          <a:spcPts val="0"/>
                        </a:spcBef>
                        <a:spcAft>
                          <a:spcPts val="0"/>
                        </a:spcAft>
                      </a:pPr>
                      <a:endParaRPr lang="en-US" sz="2400" b="0" kern="1200" dirty="0">
                        <a:solidFill>
                          <a:schemeClr val="tx1"/>
                        </a:solidFill>
                        <a:effectLst/>
                        <a:latin typeface="+mn-lt"/>
                        <a:ea typeface="+mn-ea"/>
                        <a:cs typeface="+mn-cs"/>
                      </a:endParaRPr>
                    </a:p>
                    <a:p>
                      <a:pPr marL="0" marR="0" algn="ctr">
                        <a:lnSpc>
                          <a:spcPct val="115000"/>
                        </a:lnSpc>
                        <a:spcBef>
                          <a:spcPts val="0"/>
                        </a:spcBef>
                        <a:spcAft>
                          <a:spcPts val="0"/>
                        </a:spcAft>
                      </a:pPr>
                      <a:r>
                        <a:rPr lang="en-US" sz="2400" b="1" kern="1200">
                          <a:solidFill>
                            <a:schemeClr val="tx1"/>
                          </a:solidFill>
                          <a:effectLst/>
                          <a:latin typeface="+mn-lt"/>
                          <a:ea typeface="+mn-ea"/>
                          <a:cs typeface="+mn-cs"/>
                        </a:rPr>
                        <a:t>Gender Equality</a:t>
                      </a:r>
                      <a:endParaRPr lang="en-US" sz="24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r>
                        <a:rPr lang="en-US" sz="2400" kern="1200">
                          <a:solidFill>
                            <a:schemeClr val="tx1"/>
                          </a:solidFill>
                          <a:effectLst/>
                          <a:latin typeface="+mn-lt"/>
                          <a:ea typeface="+mn-ea"/>
                          <a:cs typeface="+mn-cs"/>
                        </a:rPr>
                        <a:t>It means that everyone, no matter if they are a girl, boy, woman, man, or something else, has the same rights, chances, and responsibilities.</a:t>
                      </a:r>
                    </a:p>
                    <a:p>
                      <a:endParaRPr lang="en-US" sz="2400" kern="1200">
                        <a:solidFill>
                          <a:schemeClr val="tx1"/>
                        </a:solidFill>
                        <a:effectLst/>
                        <a:latin typeface="+mn-lt"/>
                        <a:ea typeface="+mn-ea"/>
                        <a:cs typeface="+mn-cs"/>
                      </a:endParaRPr>
                    </a:p>
                    <a:p>
                      <a:r>
                        <a:rPr lang="en-US" sz="2400" kern="1200">
                          <a:solidFill>
                            <a:schemeClr val="tx1"/>
                          </a:solidFill>
                          <a:effectLst/>
                          <a:latin typeface="+mn-lt"/>
                          <a:ea typeface="+mn-ea"/>
                          <a:cs typeface="+mn-cs"/>
                        </a:rPr>
                        <a:t>It's about being fair to everyone, no matter what their gender is.</a:t>
                      </a:r>
                      <a:endParaRPr lang="en-US" sz="2400" b="1" kern="1200" dirty="0">
                        <a:solidFill>
                          <a:schemeClr val="tx1"/>
                        </a:solidFill>
                        <a:effectLst/>
                        <a:latin typeface="+mn-lt"/>
                        <a:ea typeface="+mn-ea"/>
                        <a:cs typeface="+mn-cs"/>
                      </a:endParaRPr>
                    </a:p>
                  </a:txBody>
                  <a:tcPr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bl>
          </a:graphicData>
        </a:graphic>
      </p:graphicFrame>
      <p:sp>
        <p:nvSpPr>
          <p:cNvPr id="5" name="Rectangle 4"/>
          <p:cNvSpPr/>
          <p:nvPr/>
        </p:nvSpPr>
        <p:spPr>
          <a:xfrm>
            <a:off x="441960" y="3453512"/>
            <a:ext cx="8458200" cy="1569660"/>
          </a:xfrm>
          <a:prstGeom prst="rect">
            <a:avLst/>
          </a:prstGeom>
        </p:spPr>
        <p:txBody>
          <a:bodyPr wrap="square">
            <a:spAutoFit/>
          </a:bodyPr>
          <a:lstStyle/>
          <a:p>
            <a:r>
              <a:rPr lang="en-US" sz="2400" i="1">
                <a:solidFill>
                  <a:srgbClr val="00B050"/>
                </a:solidFill>
              </a:rPr>
              <a:t>Example</a:t>
            </a:r>
            <a:r>
              <a:rPr lang="en-US" sz="2400" i="1" dirty="0">
                <a:solidFill>
                  <a:srgbClr val="00B050"/>
                </a:solidFill>
              </a:rPr>
              <a:t>: A sanitation facility is being constructed where both women and men are included in planning and decision making process. This ensures preferences and views of both of the gender leading to widely accepted sanitation facility by entire community.</a:t>
            </a:r>
          </a:p>
        </p:txBody>
      </p:sp>
    </p:spTree>
    <p:extLst>
      <p:ext uri="{BB962C8B-B14F-4D97-AF65-F5344CB8AC3E}">
        <p14:creationId xmlns:p14="http://schemas.microsoft.com/office/powerpoint/2010/main" val="2353946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Gender terminologies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00335614"/>
              </p:ext>
            </p:extLst>
          </p:nvPr>
        </p:nvGraphicFramePr>
        <p:xfrm>
          <a:off x="485215" y="762796"/>
          <a:ext cx="8622926" cy="2125980"/>
        </p:xfrm>
        <a:graphic>
          <a:graphicData uri="http://schemas.openxmlformats.org/drawingml/2006/table">
            <a:tbl>
              <a:tblPr firstRow="1" bandRow="1">
                <a:tableStyleId>{2D5ABB26-0587-4C30-8999-92F81FD0307C}</a:tableStyleId>
              </a:tblPr>
              <a:tblGrid>
                <a:gridCol w="2659407">
                  <a:extLst>
                    <a:ext uri="{9D8B030D-6E8A-4147-A177-3AD203B41FA5}">
                      <a16:colId xmlns:a16="http://schemas.microsoft.com/office/drawing/2014/main" val="20000"/>
                    </a:ext>
                  </a:extLst>
                </a:gridCol>
                <a:gridCol w="5963519">
                  <a:extLst>
                    <a:ext uri="{9D8B030D-6E8A-4147-A177-3AD203B41FA5}">
                      <a16:colId xmlns:a16="http://schemas.microsoft.com/office/drawing/2014/main" val="20001"/>
                    </a:ext>
                  </a:extLst>
                </a:gridCol>
              </a:tblGrid>
              <a:tr h="2125980">
                <a:tc>
                  <a:txBody>
                    <a:bodyPr/>
                    <a:lstStyle/>
                    <a:p>
                      <a:pPr marL="0" marR="0">
                        <a:lnSpc>
                          <a:spcPct val="115000"/>
                        </a:lnSpc>
                        <a:spcBef>
                          <a:spcPts val="0"/>
                        </a:spcBef>
                        <a:spcAft>
                          <a:spcPts val="0"/>
                        </a:spcAft>
                      </a:pPr>
                      <a:endParaRPr lang="en-US" sz="2000" dirty="0">
                        <a:effectLst/>
                      </a:endParaRPr>
                    </a:p>
                    <a:p>
                      <a:pPr marL="0" marR="0" algn="ctr">
                        <a:lnSpc>
                          <a:spcPct val="115000"/>
                        </a:lnSpc>
                        <a:spcBef>
                          <a:spcPts val="0"/>
                        </a:spcBef>
                        <a:spcAft>
                          <a:spcPts val="0"/>
                        </a:spcAft>
                      </a:pPr>
                      <a:br>
                        <a:rPr lang="en-US" sz="2000" b="1" kern="1200" dirty="0">
                          <a:solidFill>
                            <a:schemeClr val="tx1"/>
                          </a:solidFill>
                          <a:effectLst/>
                          <a:latin typeface="+mn-lt"/>
                          <a:ea typeface="+mn-ea"/>
                          <a:cs typeface="+mn-cs"/>
                        </a:rPr>
                      </a:br>
                      <a:r>
                        <a:rPr lang="en-US" sz="2400" b="1" kern="1200">
                          <a:solidFill>
                            <a:schemeClr val="tx1"/>
                          </a:solidFill>
                          <a:effectLst/>
                          <a:latin typeface="+mn-lt"/>
                          <a:ea typeface="+mn-ea"/>
                          <a:cs typeface="+mn-cs"/>
                        </a:rPr>
                        <a:t>Gender Equity</a:t>
                      </a:r>
                      <a:endParaRPr lang="en-US" sz="20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kern="1200">
                          <a:solidFill>
                            <a:schemeClr val="tx1"/>
                          </a:solidFill>
                          <a:effectLst/>
                          <a:latin typeface="+mn-lt"/>
                          <a:ea typeface="+mn-ea"/>
                          <a:cs typeface="+mn-cs"/>
                        </a:rPr>
                        <a:t>Provision of fairness and justice in the distribution of benefits and responsibilities between women, men and others. </a:t>
                      </a:r>
                      <a:endParaRPr lang="en-US" sz="2400" kern="1200" dirty="0">
                        <a:solidFill>
                          <a:schemeClr val="tx1"/>
                        </a:solidFill>
                        <a:effectLst/>
                        <a:latin typeface="+mn-lt"/>
                        <a:ea typeface="+mn-ea"/>
                        <a:cs typeface="+mn-cs"/>
                      </a:endParaRPr>
                    </a:p>
                  </a:txBody>
                  <a:tcPr marT="34290" marB="3429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bl>
          </a:graphicData>
        </a:graphic>
      </p:graphicFrame>
      <p:sp>
        <p:nvSpPr>
          <p:cNvPr id="5" name="Rectangle 4"/>
          <p:cNvSpPr/>
          <p:nvPr/>
        </p:nvSpPr>
        <p:spPr>
          <a:xfrm>
            <a:off x="438806" y="3221317"/>
            <a:ext cx="8506385" cy="1938992"/>
          </a:xfrm>
          <a:prstGeom prst="rect">
            <a:avLst/>
          </a:prstGeom>
        </p:spPr>
        <p:txBody>
          <a:bodyPr wrap="square">
            <a:spAutoFit/>
          </a:bodyPr>
          <a:lstStyle/>
          <a:p>
            <a:r>
              <a:rPr lang="en-US" sz="2400" i="1">
                <a:solidFill>
                  <a:srgbClr val="00B050"/>
                </a:solidFill>
              </a:rPr>
              <a:t>Example</a:t>
            </a:r>
            <a:r>
              <a:rPr lang="en-US" sz="2400" i="1" dirty="0">
                <a:solidFill>
                  <a:srgbClr val="00B050"/>
                </a:solidFill>
              </a:rPr>
              <a:t>: A women are primarily responsible for fetching water in some communities, water points can be designed to consider the physical stature and strength of women. This might involve making </a:t>
            </a:r>
            <a:r>
              <a:rPr lang="en-US" sz="2400" i="1" dirty="0" err="1">
                <a:solidFill>
                  <a:srgbClr val="00B050"/>
                </a:solidFill>
              </a:rPr>
              <a:t>handpumps</a:t>
            </a:r>
            <a:r>
              <a:rPr lang="en-US" sz="2400" i="1" dirty="0">
                <a:solidFill>
                  <a:srgbClr val="00B050"/>
                </a:solidFill>
              </a:rPr>
              <a:t> easier to operate or piped-line water with tap connection in the kitchen.</a:t>
            </a:r>
          </a:p>
        </p:txBody>
      </p:sp>
    </p:spTree>
    <p:extLst>
      <p:ext uri="{BB962C8B-B14F-4D97-AF65-F5344CB8AC3E}">
        <p14:creationId xmlns:p14="http://schemas.microsoft.com/office/powerpoint/2010/main" val="1257466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Gender terminologies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71802788"/>
              </p:ext>
            </p:extLst>
          </p:nvPr>
        </p:nvGraphicFramePr>
        <p:xfrm>
          <a:off x="678147" y="1011282"/>
          <a:ext cx="8153400" cy="2080260"/>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1790700">
                <a:tc>
                  <a:txBody>
                    <a:bodyPr/>
                    <a:lstStyle/>
                    <a:p>
                      <a:pPr marL="0" marR="0">
                        <a:lnSpc>
                          <a:spcPct val="115000"/>
                        </a:lnSpc>
                        <a:spcBef>
                          <a:spcPts val="0"/>
                        </a:spcBef>
                        <a:spcAft>
                          <a:spcPts val="0"/>
                        </a:spcAft>
                      </a:pPr>
                      <a:endParaRPr lang="en-US" sz="2400" dirty="0">
                        <a:effectLst/>
                      </a:endParaRPr>
                    </a:p>
                    <a:p>
                      <a:pPr marL="0" marR="0">
                        <a:lnSpc>
                          <a:spcPct val="115000"/>
                        </a:lnSpc>
                        <a:spcBef>
                          <a:spcPts val="0"/>
                        </a:spcBef>
                        <a:spcAft>
                          <a:spcPts val="0"/>
                        </a:spcAft>
                      </a:pPr>
                      <a:endParaRPr lang="en-US" sz="1800" b="1" kern="1200" dirty="0">
                        <a:solidFill>
                          <a:schemeClr val="tx1"/>
                        </a:solidFill>
                        <a:effectLst/>
                        <a:latin typeface="+mn-lt"/>
                        <a:ea typeface="+mn-ea"/>
                        <a:cs typeface="+mn-cs"/>
                      </a:endParaRPr>
                    </a:p>
                    <a:p>
                      <a:pPr marL="0" marR="0">
                        <a:lnSpc>
                          <a:spcPct val="115000"/>
                        </a:lnSpc>
                        <a:spcBef>
                          <a:spcPts val="0"/>
                        </a:spcBef>
                        <a:spcAft>
                          <a:spcPts val="0"/>
                        </a:spcAft>
                      </a:pPr>
                      <a:r>
                        <a:rPr lang="en-US" sz="2400" b="1" kern="1200" dirty="0">
                          <a:solidFill>
                            <a:schemeClr val="tx1"/>
                          </a:solidFill>
                          <a:effectLst/>
                          <a:latin typeface="+mn-lt"/>
                          <a:ea typeface="+mn-ea"/>
                          <a:cs typeface="+mn-cs"/>
                        </a:rPr>
                        <a:t>Gender role stereotyping</a:t>
                      </a:r>
                      <a:endParaRPr lang="en-US" sz="24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endParaRPr lang="en-US" sz="1800"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A portrayal</a:t>
                      </a:r>
                      <a:r>
                        <a:rPr lang="en-US" sz="2400" kern="1200" dirty="0">
                          <a:solidFill>
                            <a:schemeClr val="tx1"/>
                          </a:solidFill>
                          <a:effectLst/>
                          <a:latin typeface="+mn-lt"/>
                          <a:ea typeface="+mn-ea"/>
                          <a:cs typeface="+mn-cs"/>
                        </a:rPr>
                        <a:t>, in media or books or conversations, of socially assigned gender roles as "normal" and "natural." </a:t>
                      </a:r>
                    </a:p>
                    <a:p>
                      <a:endParaRPr lang="en-US" sz="2400" kern="1200" dirty="0">
                        <a:solidFill>
                          <a:schemeClr val="tx1"/>
                        </a:solidFill>
                        <a:effectLst/>
                        <a:latin typeface="+mn-lt"/>
                        <a:ea typeface="+mn-ea"/>
                        <a:cs typeface="+mn-cs"/>
                      </a:endParaRPr>
                    </a:p>
                  </a:txBody>
                  <a:tcPr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5" name="Rectangle 4"/>
          <p:cNvSpPr/>
          <p:nvPr/>
        </p:nvSpPr>
        <p:spPr>
          <a:xfrm>
            <a:off x="552450" y="3333750"/>
            <a:ext cx="8279097" cy="1569660"/>
          </a:xfrm>
          <a:prstGeom prst="rect">
            <a:avLst/>
          </a:prstGeom>
        </p:spPr>
        <p:txBody>
          <a:bodyPr wrap="square">
            <a:spAutoFit/>
          </a:bodyPr>
          <a:lstStyle/>
          <a:p>
            <a:r>
              <a:rPr lang="en-US" sz="2400">
                <a:solidFill>
                  <a:srgbClr val="00B050"/>
                </a:solidFill>
              </a:rPr>
              <a:t>Example</a:t>
            </a:r>
            <a:r>
              <a:rPr lang="en-US" sz="2400" dirty="0">
                <a:solidFill>
                  <a:srgbClr val="00B050"/>
                </a:solidFill>
              </a:rPr>
              <a:t>: Society considered women to be weak, incompetent and only made for </a:t>
            </a:r>
            <a:r>
              <a:rPr lang="en-US" sz="2400">
                <a:solidFill>
                  <a:srgbClr val="00B050"/>
                </a:solidFill>
              </a:rPr>
              <a:t>household chores, and </a:t>
            </a:r>
            <a:r>
              <a:rPr lang="en-US" sz="2400" dirty="0">
                <a:solidFill>
                  <a:srgbClr val="00B050"/>
                </a:solidFill>
              </a:rPr>
              <a:t>men are considered to be strong, competent and work outside and manages household finances</a:t>
            </a:r>
          </a:p>
        </p:txBody>
      </p:sp>
    </p:spTree>
    <p:extLst>
      <p:ext uri="{BB962C8B-B14F-4D97-AF65-F5344CB8AC3E}">
        <p14:creationId xmlns:p14="http://schemas.microsoft.com/office/powerpoint/2010/main" val="883562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Gender terminologies</a:t>
            </a:r>
            <a:endParaRPr lang="en-US" dirty="0"/>
          </a:p>
        </p:txBody>
      </p:sp>
      <p:sp>
        <p:nvSpPr>
          <p:cNvPr id="5" name="Rectangle 4"/>
          <p:cNvSpPr/>
          <p:nvPr/>
        </p:nvSpPr>
        <p:spPr>
          <a:xfrm>
            <a:off x="400050" y="3545794"/>
            <a:ext cx="8667750" cy="1569660"/>
          </a:xfrm>
          <a:prstGeom prst="rect">
            <a:avLst/>
          </a:prstGeom>
        </p:spPr>
        <p:txBody>
          <a:bodyPr wrap="square">
            <a:spAutoFit/>
          </a:bodyPr>
          <a:lstStyle/>
          <a:p>
            <a:r>
              <a:rPr lang="en-US" sz="2400">
                <a:solidFill>
                  <a:srgbClr val="00B050"/>
                </a:solidFill>
              </a:rPr>
              <a:t>Example</a:t>
            </a:r>
            <a:r>
              <a:rPr lang="en-US" sz="2400" dirty="0">
                <a:solidFill>
                  <a:srgbClr val="00B050"/>
                </a:solidFill>
              </a:rPr>
              <a:t>: To data collection to understand the existing gender gaps, inequalities, speciﬁc needs, challenges, and to  implementation of policies, projects that ensures developmental benefit of development process integrating all gender. </a:t>
            </a:r>
          </a:p>
        </p:txBody>
      </p:sp>
      <p:graphicFrame>
        <p:nvGraphicFramePr>
          <p:cNvPr id="7" name="Table 6">
            <a:extLst>
              <a:ext uri="{FF2B5EF4-FFF2-40B4-BE49-F238E27FC236}">
                <a16:creationId xmlns:a16="http://schemas.microsoft.com/office/drawing/2014/main" id="{EB0609B6-A1D1-426E-0BCA-895E2D026D40}"/>
              </a:ext>
            </a:extLst>
          </p:cNvPr>
          <p:cNvGraphicFramePr>
            <a:graphicFrameLocks noGrp="1"/>
          </p:cNvGraphicFramePr>
          <p:nvPr>
            <p:extLst>
              <p:ext uri="{D42A27DB-BD31-4B8C-83A1-F6EECF244321}">
                <p14:modId xmlns:p14="http://schemas.microsoft.com/office/powerpoint/2010/main" val="214516759"/>
              </p:ext>
            </p:extLst>
          </p:nvPr>
        </p:nvGraphicFramePr>
        <p:xfrm>
          <a:off x="552450" y="819150"/>
          <a:ext cx="8362950" cy="2665879"/>
        </p:xfrm>
        <a:graphic>
          <a:graphicData uri="http://schemas.openxmlformats.org/drawingml/2006/table">
            <a:tbl>
              <a:tblPr firstRow="1" bandRow="1">
                <a:tableStyleId>{2D5ABB26-0587-4C30-8999-92F81FD0307C}</a:tableStyleId>
              </a:tblPr>
              <a:tblGrid>
                <a:gridCol w="2110277">
                  <a:extLst>
                    <a:ext uri="{9D8B030D-6E8A-4147-A177-3AD203B41FA5}">
                      <a16:colId xmlns:a16="http://schemas.microsoft.com/office/drawing/2014/main" val="20000"/>
                    </a:ext>
                  </a:extLst>
                </a:gridCol>
                <a:gridCol w="6252673">
                  <a:extLst>
                    <a:ext uri="{9D8B030D-6E8A-4147-A177-3AD203B41FA5}">
                      <a16:colId xmlns:a16="http://schemas.microsoft.com/office/drawing/2014/main" val="20001"/>
                    </a:ext>
                  </a:extLst>
                </a:gridCol>
              </a:tblGrid>
              <a:tr h="2665879">
                <a:tc>
                  <a:txBody>
                    <a:bodyPr/>
                    <a:lstStyle/>
                    <a:p>
                      <a:pPr marL="0" marR="0" algn="ctr">
                        <a:lnSpc>
                          <a:spcPct val="115000"/>
                        </a:lnSpc>
                        <a:spcBef>
                          <a:spcPts val="0"/>
                        </a:spcBef>
                        <a:spcAft>
                          <a:spcPts val="0"/>
                        </a:spcAft>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algn="ctr">
                        <a:lnSpc>
                          <a:spcPct val="115000"/>
                        </a:lnSpc>
                        <a:spcBef>
                          <a:spcPts val="0"/>
                        </a:spcBef>
                        <a:spcAft>
                          <a:spcPts val="0"/>
                        </a:spcAft>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Gender Mainstreaming</a:t>
                      </a:r>
                      <a:endParaRPr lang="en-US" sz="24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r>
                        <a:rPr lang="en-US" sz="2400" kern="1200">
                          <a:solidFill>
                            <a:schemeClr val="tx1"/>
                          </a:solidFill>
                          <a:effectLst/>
                          <a:latin typeface="+mn-lt"/>
                          <a:ea typeface="+mn-ea"/>
                          <a:cs typeface="+mn-cs"/>
                        </a:rPr>
                        <a:t>It is a process aimed at integrating a gender perspective into all aspects of projects, activities, and organizational processes. </a:t>
                      </a:r>
                    </a:p>
                    <a:p>
                      <a:r>
                        <a:rPr lang="en-US" sz="2400" kern="1200">
                          <a:solidFill>
                            <a:schemeClr val="tx1"/>
                          </a:solidFill>
                          <a:effectLst/>
                          <a:latin typeface="+mn-lt"/>
                          <a:ea typeface="+mn-ea"/>
                          <a:cs typeface="+mn-cs"/>
                        </a:rPr>
                        <a:t>This process ensures that women and men have equal access to and control over resources, development benefits, and decision-making at all stages of the development process.  </a:t>
                      </a:r>
                      <a:endParaRPr lang="en-US" sz="2400" kern="1200" dirty="0">
                        <a:solidFill>
                          <a:schemeClr val="tx1"/>
                        </a:solidFill>
                        <a:effectLst/>
                        <a:latin typeface="+mn-lt"/>
                        <a:ea typeface="+mn-ea"/>
                        <a:cs typeface="+mn-cs"/>
                      </a:endParaRPr>
                    </a:p>
                  </a:txBody>
                  <a:tcPr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30157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Gender terminologies</a:t>
            </a:r>
            <a:endParaRPr lang="en-US" dirty="0"/>
          </a:p>
        </p:txBody>
      </p:sp>
      <p:sp>
        <p:nvSpPr>
          <p:cNvPr id="5" name="Rectangle 4"/>
          <p:cNvSpPr/>
          <p:nvPr/>
        </p:nvSpPr>
        <p:spPr>
          <a:xfrm>
            <a:off x="441144" y="2876550"/>
            <a:ext cx="8591550" cy="1938992"/>
          </a:xfrm>
          <a:prstGeom prst="rect">
            <a:avLst/>
          </a:prstGeom>
        </p:spPr>
        <p:txBody>
          <a:bodyPr wrap="square">
            <a:spAutoFit/>
          </a:bodyPr>
          <a:lstStyle/>
          <a:p>
            <a:r>
              <a:rPr lang="en-US" sz="2400" i="1">
                <a:solidFill>
                  <a:srgbClr val="00B050"/>
                </a:solidFill>
              </a:rPr>
              <a:t>Example</a:t>
            </a:r>
            <a:r>
              <a:rPr lang="en-US" sz="2400" i="1" dirty="0">
                <a:solidFill>
                  <a:srgbClr val="00B050"/>
                </a:solidFill>
              </a:rPr>
              <a:t>, in relieving poverty or sickness or the needs of old age, an </a:t>
            </a:r>
            <a:r>
              <a:rPr lang="en-US" sz="2400" i="1" dirty="0" err="1">
                <a:solidFill>
                  <a:srgbClr val="00B050"/>
                </a:solidFill>
              </a:rPr>
              <a:t>organisation</a:t>
            </a:r>
            <a:r>
              <a:rPr lang="en-US" sz="2400" i="1" dirty="0">
                <a:solidFill>
                  <a:srgbClr val="00B050"/>
                </a:solidFill>
              </a:rPr>
              <a:t> might concentrate on building the capacity of people in poverty (or people who are sick or old) to enable them to be included in society as a means of relieving their needs and promoting social inclusion.</a:t>
            </a:r>
          </a:p>
        </p:txBody>
      </p:sp>
      <p:graphicFrame>
        <p:nvGraphicFramePr>
          <p:cNvPr id="7" name="Table 6">
            <a:extLst>
              <a:ext uri="{FF2B5EF4-FFF2-40B4-BE49-F238E27FC236}">
                <a16:creationId xmlns:a16="http://schemas.microsoft.com/office/drawing/2014/main" id="{D24BA324-5AAF-C58B-9F9E-41A504D869BB}"/>
              </a:ext>
            </a:extLst>
          </p:cNvPr>
          <p:cNvGraphicFramePr>
            <a:graphicFrameLocks noGrp="1"/>
          </p:cNvGraphicFramePr>
          <p:nvPr>
            <p:extLst>
              <p:ext uri="{D42A27DB-BD31-4B8C-83A1-F6EECF244321}">
                <p14:modId xmlns:p14="http://schemas.microsoft.com/office/powerpoint/2010/main" val="3928309509"/>
              </p:ext>
            </p:extLst>
          </p:nvPr>
        </p:nvGraphicFramePr>
        <p:xfrm>
          <a:off x="660219" y="971550"/>
          <a:ext cx="8153400" cy="1371599"/>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1371599">
                <a:tc>
                  <a:txBody>
                    <a:bodyPr/>
                    <a:lstStyle/>
                    <a:p>
                      <a:pPr marL="0" marR="0" algn="ctr">
                        <a:lnSpc>
                          <a:spcPct val="115000"/>
                        </a:lnSpc>
                        <a:spcBef>
                          <a:spcPts val="0"/>
                        </a:spcBef>
                        <a:spcAft>
                          <a:spcPts val="0"/>
                        </a:spcAft>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Social Inclusion</a:t>
                      </a:r>
                      <a:endParaRPr lang="en-US" sz="1800" dirty="0">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r>
                        <a:rPr lang="en-US" sz="2400" b="0" kern="1200">
                          <a:solidFill>
                            <a:schemeClr val="tx1"/>
                          </a:solidFill>
                          <a:effectLst/>
                          <a:latin typeface="+mn-lt"/>
                          <a:ea typeface="+mn-ea"/>
                          <a:cs typeface="+mn-cs"/>
                        </a:rPr>
                        <a:t>Improving the lives of disadvantaged people by giving them more opportunities, resources, and a voice.</a:t>
                      </a:r>
                      <a:endParaRPr lang="en-US" sz="2000" b="0" kern="1200" dirty="0">
                        <a:solidFill>
                          <a:schemeClr val="tx1"/>
                        </a:solidFill>
                        <a:effectLst/>
                        <a:latin typeface="+mn-lt"/>
                        <a:ea typeface="+mn-ea"/>
                        <a:cs typeface="+mn-cs"/>
                      </a:endParaRPr>
                    </a:p>
                  </a:txBody>
                  <a:tcPr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20727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Gender terminologies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88906303"/>
              </p:ext>
            </p:extLst>
          </p:nvPr>
        </p:nvGraphicFramePr>
        <p:xfrm>
          <a:off x="615299" y="971550"/>
          <a:ext cx="8153400" cy="1714500"/>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1714500">
                <a:tc>
                  <a:txBody>
                    <a:bodyPr/>
                    <a:lstStyle/>
                    <a:p>
                      <a:pPr marL="0" marR="0">
                        <a:lnSpc>
                          <a:spcPct val="115000"/>
                        </a:lnSpc>
                        <a:spcBef>
                          <a:spcPts val="0"/>
                        </a:spcBef>
                        <a:spcAft>
                          <a:spcPts val="0"/>
                        </a:spcAft>
                      </a:pPr>
                      <a:endParaRPr lang="en-US" sz="1800" dirty="0">
                        <a:effectLst/>
                      </a:endParaRPr>
                    </a:p>
                    <a:p>
                      <a:pPr marL="0" marR="0" algn="ctr">
                        <a:lnSpc>
                          <a:spcPct val="115000"/>
                        </a:lnSpc>
                        <a:spcBef>
                          <a:spcPts val="0"/>
                        </a:spcBef>
                        <a:spcAft>
                          <a:spcPts val="0"/>
                        </a:spcAft>
                      </a:pPr>
                      <a:r>
                        <a:rPr lang="en-US" sz="2400" b="1" kern="1200">
                          <a:solidFill>
                            <a:schemeClr val="tx1"/>
                          </a:solidFill>
                          <a:effectLst/>
                          <a:latin typeface="+mn-lt"/>
                          <a:ea typeface="+mn-ea"/>
                          <a:cs typeface="+mn-cs"/>
                        </a:rPr>
                        <a:t>Social </a:t>
                      </a:r>
                      <a:r>
                        <a:rPr lang="en-US" sz="2400" b="1" kern="1200" dirty="0">
                          <a:solidFill>
                            <a:schemeClr val="tx1"/>
                          </a:solidFill>
                          <a:effectLst/>
                          <a:latin typeface="+mn-lt"/>
                          <a:ea typeface="+mn-ea"/>
                          <a:cs typeface="+mn-cs"/>
                        </a:rPr>
                        <a:t>Exclusion</a:t>
                      </a:r>
                      <a:endParaRPr lang="en-US" sz="18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r>
                        <a:rPr lang="en-US" sz="2400" kern="1200">
                          <a:solidFill>
                            <a:schemeClr val="tx1"/>
                          </a:solidFill>
                          <a:effectLst/>
                          <a:latin typeface="+mn-lt"/>
                          <a:ea typeface="+mn-ea"/>
                          <a:cs typeface="+mn-cs"/>
                        </a:rPr>
                        <a:t>A </a:t>
                      </a:r>
                      <a:r>
                        <a:rPr lang="en-US" sz="2400" kern="1200" dirty="0">
                          <a:solidFill>
                            <a:schemeClr val="tx1"/>
                          </a:solidFill>
                          <a:effectLst/>
                          <a:latin typeface="+mn-lt"/>
                          <a:ea typeface="+mn-ea"/>
                          <a:cs typeface="+mn-cs"/>
                        </a:rPr>
                        <a:t>state in which individuals are </a:t>
                      </a:r>
                      <a:r>
                        <a:rPr lang="en-US" sz="2400" b="1" kern="1200" dirty="0">
                          <a:solidFill>
                            <a:schemeClr val="tx1"/>
                          </a:solidFill>
                          <a:effectLst/>
                          <a:latin typeface="+mn-lt"/>
                          <a:ea typeface="+mn-ea"/>
                          <a:cs typeface="+mn-cs"/>
                        </a:rPr>
                        <a:t>unable to participate fully </a:t>
                      </a:r>
                      <a:r>
                        <a:rPr lang="en-US" sz="2400" kern="1200" dirty="0">
                          <a:solidFill>
                            <a:schemeClr val="tx1"/>
                          </a:solidFill>
                          <a:effectLst/>
                          <a:latin typeface="+mn-lt"/>
                          <a:ea typeface="+mn-ea"/>
                          <a:cs typeface="+mn-cs"/>
                        </a:rPr>
                        <a:t>in economic, social, political and cultural life, as well as the process leading to and sustaining such a state</a:t>
                      </a:r>
                      <a:r>
                        <a:rPr lang="en-US" sz="2400" kern="120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txBody>
                  <a:tcPr marT="34290" marB="3429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bl>
          </a:graphicData>
        </a:graphic>
      </p:graphicFrame>
      <p:sp>
        <p:nvSpPr>
          <p:cNvPr id="5" name="Rectangle 4"/>
          <p:cNvSpPr/>
          <p:nvPr/>
        </p:nvSpPr>
        <p:spPr>
          <a:xfrm>
            <a:off x="615299" y="3635169"/>
            <a:ext cx="8216249" cy="830997"/>
          </a:xfrm>
          <a:prstGeom prst="rect">
            <a:avLst/>
          </a:prstGeom>
        </p:spPr>
        <p:txBody>
          <a:bodyPr wrap="square">
            <a:spAutoFit/>
          </a:bodyPr>
          <a:lstStyle/>
          <a:p>
            <a:r>
              <a:rPr lang="en-US" sz="2400" i="1">
                <a:solidFill>
                  <a:srgbClr val="00B050"/>
                </a:solidFill>
              </a:rPr>
              <a:t>Example</a:t>
            </a:r>
            <a:r>
              <a:rPr lang="en-US" sz="2400" i="1" dirty="0">
                <a:solidFill>
                  <a:srgbClr val="00B050"/>
                </a:solidFill>
              </a:rPr>
              <a:t>, people belonging to certain castes are excluded from equal opportunities.</a:t>
            </a:r>
          </a:p>
        </p:txBody>
      </p:sp>
    </p:spTree>
    <p:extLst>
      <p:ext uri="{BB962C8B-B14F-4D97-AF65-F5344CB8AC3E}">
        <p14:creationId xmlns:p14="http://schemas.microsoft.com/office/powerpoint/2010/main" val="1366083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95350"/>
            <a:ext cx="5257800" cy="3810000"/>
          </a:xfrm>
        </p:spPr>
        <p:txBody>
          <a:bodyPr>
            <a:normAutofit/>
          </a:bodyPr>
          <a:lstStyle/>
          <a:p>
            <a:r>
              <a:rPr lang="en-US" sz="2800"/>
              <a:t>What kind of work is expected from a male and female while travelling as a couple?</a:t>
            </a:r>
          </a:p>
          <a:p>
            <a:endParaRPr lang="en-US" sz="2800"/>
          </a:p>
          <a:p>
            <a:r>
              <a:rPr lang="en-US" sz="2800"/>
              <a:t>Who will pay your bills/ or the bill is presented to whom while doing grocery or sitting in a restaurant as a couple?  </a:t>
            </a:r>
            <a:endParaRPr lang="en-US" sz="2800" dirty="0"/>
          </a:p>
        </p:txBody>
      </p:sp>
      <p:sp>
        <p:nvSpPr>
          <p:cNvPr id="2" name="Title 1"/>
          <p:cNvSpPr>
            <a:spLocks noGrp="1"/>
          </p:cNvSpPr>
          <p:nvPr>
            <p:ph type="title"/>
          </p:nvPr>
        </p:nvSpPr>
        <p:spPr/>
        <p:txBody>
          <a:bodyPr>
            <a:normAutofit/>
          </a:bodyPr>
          <a:lstStyle/>
          <a:p>
            <a:r>
              <a:rPr lang="en-US" dirty="0"/>
              <a:t>Introduction</a:t>
            </a:r>
          </a:p>
        </p:txBody>
      </p:sp>
      <p:pic>
        <p:nvPicPr>
          <p:cNvPr id="5" name="Picture 4">
            <a:extLst>
              <a:ext uri="{FF2B5EF4-FFF2-40B4-BE49-F238E27FC236}">
                <a16:creationId xmlns:a16="http://schemas.microsoft.com/office/drawing/2014/main" id="{5CBEBE41-A719-4469-CF76-18387FD7A8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3517" y="3028950"/>
            <a:ext cx="3100494" cy="2066258"/>
          </a:xfrm>
          <a:prstGeom prst="rect">
            <a:avLst/>
          </a:prstGeom>
        </p:spPr>
      </p:pic>
      <p:pic>
        <p:nvPicPr>
          <p:cNvPr id="7" name="Picture 6">
            <a:extLst>
              <a:ext uri="{FF2B5EF4-FFF2-40B4-BE49-F238E27FC236}">
                <a16:creationId xmlns:a16="http://schemas.microsoft.com/office/drawing/2014/main" id="{4209983F-664B-DA36-EF78-651ECFFE70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3517" y="819150"/>
            <a:ext cx="3118423" cy="2076870"/>
          </a:xfrm>
          <a:prstGeom prst="rect">
            <a:avLst/>
          </a:prstGeom>
        </p:spPr>
      </p:pic>
    </p:spTree>
    <p:extLst>
      <p:ext uri="{BB962C8B-B14F-4D97-AF65-F5344CB8AC3E}">
        <p14:creationId xmlns:p14="http://schemas.microsoft.com/office/powerpoint/2010/main" val="192259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Gender terminologies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36915887"/>
              </p:ext>
            </p:extLst>
          </p:nvPr>
        </p:nvGraphicFramePr>
        <p:xfrm>
          <a:off x="533400" y="1276350"/>
          <a:ext cx="8305800" cy="190500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1905000">
                <a:tc>
                  <a:txBody>
                    <a:bodyPr/>
                    <a:lstStyle/>
                    <a:p>
                      <a:pPr marL="0" marR="0" algn="ctr">
                        <a:lnSpc>
                          <a:spcPct val="115000"/>
                        </a:lnSpc>
                        <a:spcBef>
                          <a:spcPts val="0"/>
                        </a:spcBef>
                        <a:spcAft>
                          <a:spcPts val="0"/>
                        </a:spcAft>
                      </a:pPr>
                      <a:endParaRPr lang="en-US" sz="2400" b="1" kern="1200">
                        <a:solidFill>
                          <a:schemeClr val="tx1"/>
                        </a:solidFill>
                        <a:effectLst/>
                        <a:latin typeface="+mn-lt"/>
                        <a:ea typeface="+mn-ea"/>
                        <a:cs typeface="+mn-cs"/>
                      </a:endParaRPr>
                    </a:p>
                    <a:p>
                      <a:pPr marL="0" marR="0" algn="ctr">
                        <a:lnSpc>
                          <a:spcPct val="115000"/>
                        </a:lnSpc>
                        <a:spcBef>
                          <a:spcPts val="0"/>
                        </a:spcBef>
                        <a:spcAft>
                          <a:spcPts val="0"/>
                        </a:spcAft>
                      </a:pPr>
                      <a:r>
                        <a:rPr lang="en-US" sz="2400" b="1" kern="1200">
                          <a:solidFill>
                            <a:schemeClr val="tx1"/>
                          </a:solidFill>
                          <a:effectLst/>
                          <a:latin typeface="+mn-lt"/>
                          <a:ea typeface="+mn-ea"/>
                          <a:cs typeface="+mn-cs"/>
                        </a:rPr>
                        <a:t>Data: Sex </a:t>
                      </a:r>
                      <a:r>
                        <a:rPr lang="en-US" sz="2400" b="1" kern="1200" dirty="0">
                          <a:solidFill>
                            <a:schemeClr val="tx1"/>
                          </a:solidFill>
                          <a:effectLst/>
                          <a:latin typeface="+mn-lt"/>
                          <a:ea typeface="+mn-ea"/>
                          <a:cs typeface="+mn-cs"/>
                        </a:rPr>
                        <a:t>or Gender Disaggregated</a:t>
                      </a:r>
                      <a:endParaRPr lang="en-US" sz="24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r>
                        <a:rPr lang="en-US" sz="2400" b="1" kern="1200">
                          <a:solidFill>
                            <a:schemeClr val="tx1"/>
                          </a:solidFill>
                          <a:effectLst/>
                          <a:latin typeface="+mn-lt"/>
                          <a:ea typeface="+mn-ea"/>
                          <a:cs typeface="+mn-cs"/>
                        </a:rPr>
                        <a:t>Information </a:t>
                      </a:r>
                      <a:r>
                        <a:rPr lang="en-US" sz="2400" b="1" kern="1200" dirty="0">
                          <a:solidFill>
                            <a:schemeClr val="tx1"/>
                          </a:solidFill>
                          <a:effectLst/>
                          <a:latin typeface="+mn-lt"/>
                          <a:ea typeface="+mn-ea"/>
                          <a:cs typeface="+mn-cs"/>
                        </a:rPr>
                        <a:t>differentiated </a:t>
                      </a:r>
                      <a:r>
                        <a:rPr lang="en-US" sz="2400" kern="1200" dirty="0">
                          <a:solidFill>
                            <a:schemeClr val="tx1"/>
                          </a:solidFill>
                          <a:effectLst/>
                          <a:latin typeface="+mn-lt"/>
                          <a:ea typeface="+mn-ea"/>
                          <a:cs typeface="+mn-cs"/>
                        </a:rPr>
                        <a:t>on the basis of what pertains to women and their roles and to men and their roles. More correctly termed sex-disaggregated when collected and analyzed for men and women</a:t>
                      </a:r>
                    </a:p>
                  </a:txBody>
                  <a:tcPr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bl>
          </a:graphicData>
        </a:graphic>
      </p:graphicFrame>
      <p:sp>
        <p:nvSpPr>
          <p:cNvPr id="5" name="Rectangle 4"/>
          <p:cNvSpPr/>
          <p:nvPr/>
        </p:nvSpPr>
        <p:spPr>
          <a:xfrm>
            <a:off x="552450" y="3714750"/>
            <a:ext cx="8439149" cy="1200329"/>
          </a:xfrm>
          <a:prstGeom prst="rect">
            <a:avLst/>
          </a:prstGeom>
        </p:spPr>
        <p:txBody>
          <a:bodyPr wrap="square">
            <a:spAutoFit/>
          </a:bodyPr>
          <a:lstStyle/>
          <a:p>
            <a:r>
              <a:rPr lang="en-US" sz="2400" i="1">
                <a:solidFill>
                  <a:srgbClr val="00B050"/>
                </a:solidFill>
              </a:rPr>
              <a:t>Example</a:t>
            </a:r>
            <a:r>
              <a:rPr lang="en-US" sz="2400" i="1" dirty="0">
                <a:solidFill>
                  <a:srgbClr val="00B050"/>
                </a:solidFill>
              </a:rPr>
              <a:t>, Data collected and tabulated separately for women and men. Data to gain insights into the specific needs and experiences of different groups within  a community.</a:t>
            </a:r>
          </a:p>
        </p:txBody>
      </p:sp>
    </p:spTree>
    <p:extLst>
      <p:ext uri="{BB962C8B-B14F-4D97-AF65-F5344CB8AC3E}">
        <p14:creationId xmlns:p14="http://schemas.microsoft.com/office/powerpoint/2010/main" val="836069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Gender terminologies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03769869"/>
              </p:ext>
            </p:extLst>
          </p:nvPr>
        </p:nvGraphicFramePr>
        <p:xfrm>
          <a:off x="533400" y="983040"/>
          <a:ext cx="8305800" cy="1897380"/>
        </p:xfrm>
        <a:graphic>
          <a:graphicData uri="http://schemas.openxmlformats.org/drawingml/2006/table">
            <a:tbl>
              <a:tblPr firstRow="1" bandRow="1">
                <a:tableStyleId>{2D5ABB26-0587-4C30-8999-92F81FD0307C}</a:tableStyleId>
              </a:tblPr>
              <a:tblGrid>
                <a:gridCol w="2561602">
                  <a:extLst>
                    <a:ext uri="{9D8B030D-6E8A-4147-A177-3AD203B41FA5}">
                      <a16:colId xmlns:a16="http://schemas.microsoft.com/office/drawing/2014/main" val="20000"/>
                    </a:ext>
                  </a:extLst>
                </a:gridCol>
                <a:gridCol w="5744198">
                  <a:extLst>
                    <a:ext uri="{9D8B030D-6E8A-4147-A177-3AD203B41FA5}">
                      <a16:colId xmlns:a16="http://schemas.microsoft.com/office/drawing/2014/main" val="20001"/>
                    </a:ext>
                  </a:extLst>
                </a:gridCol>
              </a:tblGrid>
              <a:tr h="1600200">
                <a:tc>
                  <a:txBody>
                    <a:bodyPr/>
                    <a:lstStyle/>
                    <a:p>
                      <a:pPr marL="0" marR="0">
                        <a:lnSpc>
                          <a:spcPct val="115000"/>
                        </a:lnSpc>
                        <a:spcBef>
                          <a:spcPts val="0"/>
                        </a:spcBef>
                        <a:spcAft>
                          <a:spcPts val="0"/>
                        </a:spcAft>
                      </a:pPr>
                      <a:endParaRPr lang="en-US" sz="1800" dirty="0">
                        <a:effectLst/>
                      </a:endParaRPr>
                    </a:p>
                    <a:p>
                      <a:pPr marL="0" marR="0" algn="ctr">
                        <a:lnSpc>
                          <a:spcPct val="115000"/>
                        </a:lnSpc>
                        <a:spcBef>
                          <a:spcPts val="0"/>
                        </a:spcBef>
                        <a:spcAft>
                          <a:spcPts val="0"/>
                        </a:spcAft>
                      </a:pPr>
                      <a:r>
                        <a:rPr lang="en-US" sz="2400" b="1" kern="1200">
                          <a:solidFill>
                            <a:schemeClr val="tx1"/>
                          </a:solidFill>
                          <a:effectLst/>
                          <a:latin typeface="+mn-lt"/>
                          <a:ea typeface="+mn-ea"/>
                          <a:cs typeface="+mn-cs"/>
                        </a:rPr>
                        <a:t>Gender </a:t>
                      </a:r>
                      <a:r>
                        <a:rPr lang="en-US" sz="2400" b="1" kern="1200" dirty="0">
                          <a:solidFill>
                            <a:schemeClr val="tx1"/>
                          </a:solidFill>
                          <a:effectLst/>
                          <a:latin typeface="+mn-lt"/>
                          <a:ea typeface="+mn-ea"/>
                          <a:cs typeface="+mn-cs"/>
                        </a:rPr>
                        <a:t>Analysis</a:t>
                      </a:r>
                      <a:endParaRPr lang="en-US" sz="2400" dirty="0">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r>
                        <a:rPr lang="en-US" sz="2400" b="0" kern="1200">
                          <a:solidFill>
                            <a:schemeClr val="tx1"/>
                          </a:solidFill>
                          <a:effectLst/>
                          <a:latin typeface="+mn-lt"/>
                          <a:ea typeface="+mn-ea"/>
                          <a:cs typeface="+mn-cs"/>
                        </a:rPr>
                        <a:t>Critical examination of how differences in gender roles, activities, needs, opportunities and rights/entitlements affect women, men, girls and boys in a given policy area, situation or context. </a:t>
                      </a:r>
                      <a:endParaRPr lang="en-US" sz="1800" b="0" kern="1200" dirty="0">
                        <a:solidFill>
                          <a:schemeClr val="tx1"/>
                        </a:solidFill>
                        <a:effectLst/>
                        <a:latin typeface="+mn-lt"/>
                        <a:ea typeface="+mn-ea"/>
                        <a:cs typeface="+mn-cs"/>
                      </a:endParaRPr>
                    </a:p>
                  </a:txBody>
                  <a:tcPr marT="34290" marB="3429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bl>
          </a:graphicData>
        </a:graphic>
      </p:graphicFrame>
      <p:sp>
        <p:nvSpPr>
          <p:cNvPr id="5" name="Rectangle 4"/>
          <p:cNvSpPr/>
          <p:nvPr/>
        </p:nvSpPr>
        <p:spPr>
          <a:xfrm>
            <a:off x="533400" y="3375630"/>
            <a:ext cx="8496300" cy="1569660"/>
          </a:xfrm>
          <a:prstGeom prst="rect">
            <a:avLst/>
          </a:prstGeom>
        </p:spPr>
        <p:txBody>
          <a:bodyPr wrap="square">
            <a:spAutoFit/>
          </a:bodyPr>
          <a:lstStyle/>
          <a:p>
            <a:r>
              <a:rPr lang="en-US" sz="2400" i="1">
                <a:solidFill>
                  <a:srgbClr val="00B050"/>
                </a:solidFill>
              </a:rPr>
              <a:t>Example</a:t>
            </a:r>
            <a:r>
              <a:rPr lang="en-US" sz="2400" i="1" dirty="0">
                <a:solidFill>
                  <a:srgbClr val="00B050"/>
                </a:solidFill>
              </a:rPr>
              <a:t>, Identify the speciﬁc needs, roles, and challenges of both men and women in the target community. This analysis will serve as the foundation for project design. </a:t>
            </a:r>
          </a:p>
          <a:p>
            <a:r>
              <a:rPr lang="en-US" sz="2400" dirty="0">
                <a:solidFill>
                  <a:srgbClr val="00B050"/>
                </a:solidFill>
              </a:rPr>
              <a:t> </a:t>
            </a:r>
          </a:p>
        </p:txBody>
      </p:sp>
    </p:spTree>
    <p:extLst>
      <p:ext uri="{BB962C8B-B14F-4D97-AF65-F5344CB8AC3E}">
        <p14:creationId xmlns:p14="http://schemas.microsoft.com/office/powerpoint/2010/main" val="3822286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Gender terminologies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53597630"/>
              </p:ext>
            </p:extLst>
          </p:nvPr>
        </p:nvGraphicFramePr>
        <p:xfrm>
          <a:off x="525748" y="876300"/>
          <a:ext cx="8305800" cy="2743200"/>
        </p:xfrm>
        <a:graphic>
          <a:graphicData uri="http://schemas.openxmlformats.org/drawingml/2006/table">
            <a:tbl>
              <a:tblPr firstRow="1" bandRow="1">
                <a:tableStyleId>{2D5ABB26-0587-4C30-8999-92F81FD0307C}</a:tableStyleId>
              </a:tblPr>
              <a:tblGrid>
                <a:gridCol w="2561602">
                  <a:extLst>
                    <a:ext uri="{9D8B030D-6E8A-4147-A177-3AD203B41FA5}">
                      <a16:colId xmlns:a16="http://schemas.microsoft.com/office/drawing/2014/main" val="20000"/>
                    </a:ext>
                  </a:extLst>
                </a:gridCol>
                <a:gridCol w="5744198">
                  <a:extLst>
                    <a:ext uri="{9D8B030D-6E8A-4147-A177-3AD203B41FA5}">
                      <a16:colId xmlns:a16="http://schemas.microsoft.com/office/drawing/2014/main" val="20001"/>
                    </a:ext>
                  </a:extLst>
                </a:gridCol>
              </a:tblGrid>
              <a:tr h="2743200">
                <a:tc>
                  <a:txBody>
                    <a:bodyPr/>
                    <a:lstStyle/>
                    <a:p>
                      <a:pPr marL="0" marR="0">
                        <a:lnSpc>
                          <a:spcPct val="115000"/>
                        </a:lnSpc>
                        <a:spcBef>
                          <a:spcPts val="0"/>
                        </a:spcBef>
                        <a:spcAft>
                          <a:spcPts val="0"/>
                        </a:spcAft>
                      </a:pPr>
                      <a:endParaRPr lang="en-US" sz="1800" dirty="0">
                        <a:effectLst/>
                      </a:endParaRPr>
                    </a:p>
                    <a:p>
                      <a:pPr marL="0" marR="0">
                        <a:lnSpc>
                          <a:spcPct val="115000"/>
                        </a:lnSpc>
                        <a:spcBef>
                          <a:spcPts val="0"/>
                        </a:spcBef>
                        <a:spcAft>
                          <a:spcPts val="0"/>
                        </a:spcAft>
                      </a:pPr>
                      <a:endParaRPr lang="en-US" sz="1800" b="1" kern="1200" dirty="0">
                        <a:solidFill>
                          <a:schemeClr val="tx1"/>
                        </a:solidFill>
                        <a:effectLst/>
                        <a:latin typeface="+mn-lt"/>
                        <a:ea typeface="+mn-ea"/>
                        <a:cs typeface="+mn-cs"/>
                      </a:endParaRPr>
                    </a:p>
                    <a:p>
                      <a:pPr marL="0" marR="0" algn="ctr">
                        <a:lnSpc>
                          <a:spcPct val="115000"/>
                        </a:lnSpc>
                        <a:spcBef>
                          <a:spcPts val="0"/>
                        </a:spcBef>
                        <a:spcAft>
                          <a:spcPts val="0"/>
                        </a:spcAft>
                      </a:pPr>
                      <a:r>
                        <a:rPr lang="en-US" sz="2400" b="1" kern="1200" dirty="0">
                          <a:solidFill>
                            <a:schemeClr val="tx1"/>
                          </a:solidFill>
                          <a:effectLst/>
                          <a:latin typeface="+mn-lt"/>
                          <a:ea typeface="+mn-ea"/>
                          <a:cs typeface="+mn-cs"/>
                        </a:rPr>
                        <a:t>Gender Equality, Disability, and Social Inclusion (GEDSI)</a:t>
                      </a:r>
                      <a:endParaRPr lang="en-US" sz="24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r>
                        <a:rPr lang="en-US" sz="2400" kern="1200">
                          <a:solidFill>
                            <a:schemeClr val="tx1"/>
                          </a:solidFill>
                          <a:effectLst/>
                          <a:latin typeface="+mn-lt"/>
                          <a:ea typeface="+mn-ea"/>
                          <a:cs typeface="+mn-cs"/>
                        </a:rPr>
                        <a:t>It's about making sure everyone, regardless of their background, has equal access to opportunities, while also understanding that some people face extra challenges that need to be addressed.</a:t>
                      </a:r>
                      <a:endParaRPr lang="en-US" sz="2000" kern="1200" dirty="0">
                        <a:solidFill>
                          <a:schemeClr val="tx1"/>
                        </a:solidFill>
                        <a:effectLst/>
                        <a:latin typeface="+mn-lt"/>
                        <a:ea typeface="+mn-ea"/>
                        <a:cs typeface="+mn-cs"/>
                      </a:endParaRPr>
                    </a:p>
                  </a:txBody>
                  <a:tcPr marT="34290" marB="3429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93150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14F36E-D3F4-4CCB-270E-B5CB6A4DB1BE}"/>
              </a:ext>
            </a:extLst>
          </p:cNvPr>
          <p:cNvSpPr txBox="1"/>
          <p:nvPr/>
        </p:nvSpPr>
        <p:spPr>
          <a:xfrm>
            <a:off x="381000" y="2310140"/>
            <a:ext cx="8382000" cy="523220"/>
          </a:xfrm>
          <a:prstGeom prst="rect">
            <a:avLst/>
          </a:prstGeom>
          <a:noFill/>
        </p:spPr>
        <p:txBody>
          <a:bodyPr wrap="square" rtlCol="0">
            <a:spAutoFit/>
          </a:bodyPr>
          <a:lstStyle/>
          <a:p>
            <a:pPr algn="ctr"/>
            <a:r>
              <a:rPr lang="en-US" sz="2800" b="1"/>
              <a:t>Gender Equality, Disability and Social Inclusion (GEDSI)</a:t>
            </a:r>
          </a:p>
        </p:txBody>
      </p:sp>
    </p:spTree>
    <p:extLst>
      <p:ext uri="{BB962C8B-B14F-4D97-AF65-F5344CB8AC3E}">
        <p14:creationId xmlns:p14="http://schemas.microsoft.com/office/powerpoint/2010/main" val="1314283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874514"/>
            <a:ext cx="8279098" cy="3983236"/>
          </a:xfrm>
        </p:spPr>
        <p:txBody>
          <a:bodyPr>
            <a:noAutofit/>
          </a:bodyPr>
          <a:lstStyle/>
          <a:p>
            <a:r>
              <a:rPr lang="en-US"/>
              <a:t>Gender Equality, Disability and Social </a:t>
            </a:r>
            <a:r>
              <a:rPr lang="en-US" dirty="0"/>
              <a:t>Inclusion (GEDSI) aims to promote the fundamental principles </a:t>
            </a:r>
            <a:r>
              <a:rPr lang="en-US"/>
              <a:t>of </a:t>
            </a:r>
            <a:r>
              <a:rPr lang="en-US">
                <a:solidFill>
                  <a:srgbClr val="FF0000"/>
                </a:solidFill>
              </a:rPr>
              <a:t>equal access of  all individuals </a:t>
            </a:r>
            <a:r>
              <a:rPr lang="en-US"/>
              <a:t>(while valuing and addressing their diverse backgrounds and needs)</a:t>
            </a:r>
            <a:r>
              <a:rPr lang="en-US">
                <a:solidFill>
                  <a:srgbClr val="FF0000"/>
                </a:solidFill>
              </a:rPr>
              <a:t> to:</a:t>
            </a:r>
            <a:endParaRPr lang="en-US" dirty="0">
              <a:solidFill>
                <a:srgbClr val="FF0000"/>
              </a:solidFill>
            </a:endParaRPr>
          </a:p>
          <a:p>
            <a:pPr marL="857250" lvl="1" indent="-457200">
              <a:buFont typeface="Courier New" pitchFamily="49" charset="0"/>
              <a:buChar char="o"/>
            </a:pPr>
            <a:r>
              <a:rPr lang="en-US"/>
              <a:t>resources</a:t>
            </a:r>
            <a:endParaRPr lang="en-US" dirty="0"/>
          </a:p>
          <a:p>
            <a:pPr marL="857250" lvl="1" indent="-457200">
              <a:buFont typeface="Courier New" pitchFamily="49" charset="0"/>
              <a:buChar char="o"/>
            </a:pPr>
            <a:r>
              <a:rPr lang="en-US"/>
              <a:t>services</a:t>
            </a:r>
            <a:endParaRPr lang="en-US" dirty="0"/>
          </a:p>
          <a:p>
            <a:pPr marL="857250" lvl="1" indent="-457200">
              <a:buFont typeface="Courier New" pitchFamily="49" charset="0"/>
              <a:buChar char="o"/>
            </a:pPr>
            <a:r>
              <a:rPr lang="en-US"/>
              <a:t>decision-making processes </a:t>
            </a:r>
            <a:endParaRPr lang="en-US" dirty="0"/>
          </a:p>
          <a:p>
            <a:endParaRPr lang="en-US"/>
          </a:p>
          <a:p>
            <a:r>
              <a:rPr lang="en-US"/>
              <a:t>GEDSI is previously called GESI</a:t>
            </a:r>
          </a:p>
        </p:txBody>
      </p:sp>
      <p:sp>
        <p:nvSpPr>
          <p:cNvPr id="2" name="Title 1"/>
          <p:cNvSpPr>
            <a:spLocks noGrp="1"/>
          </p:cNvSpPr>
          <p:nvPr>
            <p:ph type="title"/>
          </p:nvPr>
        </p:nvSpPr>
        <p:spPr/>
        <p:txBody>
          <a:bodyPr>
            <a:normAutofit/>
          </a:bodyPr>
          <a:lstStyle/>
          <a:p>
            <a:r>
              <a:rPr lang="en-US" dirty="0"/>
              <a:t>Concept of GEDSI</a:t>
            </a:r>
          </a:p>
        </p:txBody>
      </p:sp>
    </p:spTree>
    <p:extLst>
      <p:ext uri="{BB962C8B-B14F-4D97-AF65-F5344CB8AC3E}">
        <p14:creationId xmlns:p14="http://schemas.microsoft.com/office/powerpoint/2010/main" val="366586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01793E-5F01-2BFC-4E40-2C0569A16606}"/>
              </a:ext>
            </a:extLst>
          </p:cNvPr>
          <p:cNvSpPr>
            <a:spLocks noGrp="1"/>
          </p:cNvSpPr>
          <p:nvPr>
            <p:ph idx="1"/>
          </p:nvPr>
        </p:nvSpPr>
        <p:spPr/>
        <p:txBody>
          <a:bodyPr/>
          <a:lstStyle/>
          <a:p>
            <a:r>
              <a:rPr lang="en-US" b="1"/>
              <a:t>Gender Equality </a:t>
            </a:r>
            <a:r>
              <a:rPr lang="en-US"/>
              <a:t>is the state or condition that affords women and girls, men and boys, equal enjoyment of human rights, socially valued goods, opportunities, and resources. </a:t>
            </a:r>
          </a:p>
          <a:p>
            <a:endParaRPr lang="en-US"/>
          </a:p>
          <a:p>
            <a:r>
              <a:rPr lang="en-US"/>
              <a:t>It includes expanding freedoms and voice, improving power dynamics and relations, transforming gender roles and enhancing overall quality of life so that women and men could achieve their full potential.</a:t>
            </a:r>
          </a:p>
          <a:p>
            <a:endParaRPr lang="en-US"/>
          </a:p>
        </p:txBody>
      </p:sp>
      <p:sp>
        <p:nvSpPr>
          <p:cNvPr id="3" name="Title 2">
            <a:extLst>
              <a:ext uri="{FF2B5EF4-FFF2-40B4-BE49-F238E27FC236}">
                <a16:creationId xmlns:a16="http://schemas.microsoft.com/office/drawing/2014/main" id="{6DC521B4-FB9B-0484-E4F1-7961D661E442}"/>
              </a:ext>
            </a:extLst>
          </p:cNvPr>
          <p:cNvSpPr>
            <a:spLocks noGrp="1"/>
          </p:cNvSpPr>
          <p:nvPr>
            <p:ph type="title"/>
          </p:nvPr>
        </p:nvSpPr>
        <p:spPr>
          <a:xfrm>
            <a:off x="552450" y="24236"/>
            <a:ext cx="8591550" cy="561958"/>
          </a:xfrm>
        </p:spPr>
        <p:txBody>
          <a:bodyPr>
            <a:normAutofit fontScale="90000"/>
          </a:bodyPr>
          <a:lstStyle/>
          <a:p>
            <a:r>
              <a:rPr lang="en-US"/>
              <a:t>Gender Equality, Disability and Social Inclusion (GEDSI)</a:t>
            </a:r>
          </a:p>
        </p:txBody>
      </p:sp>
      <p:sp>
        <p:nvSpPr>
          <p:cNvPr id="5" name="Rectangle 4">
            <a:extLst>
              <a:ext uri="{FF2B5EF4-FFF2-40B4-BE49-F238E27FC236}">
                <a16:creationId xmlns:a16="http://schemas.microsoft.com/office/drawing/2014/main" id="{AAF1533D-1077-37CC-BE46-B907BE44FE6A}"/>
              </a:ext>
            </a:extLst>
          </p:cNvPr>
          <p:cNvSpPr/>
          <p:nvPr/>
        </p:nvSpPr>
        <p:spPr>
          <a:xfrm>
            <a:off x="6784256" y="4678918"/>
            <a:ext cx="2047292" cy="369332"/>
          </a:xfrm>
          <a:prstGeom prst="rect">
            <a:avLst/>
          </a:prstGeom>
        </p:spPr>
        <p:txBody>
          <a:bodyPr wrap="none">
            <a:spAutoFit/>
          </a:bodyPr>
          <a:lstStyle/>
          <a:p>
            <a:r>
              <a:rPr lang="en-US" dirty="0"/>
              <a:t>(</a:t>
            </a:r>
            <a:r>
              <a:rPr lang="en-US" dirty="0" err="1"/>
              <a:t>WorldVision</a:t>
            </a:r>
            <a:r>
              <a:rPr lang="en-US" dirty="0"/>
              <a:t>, 2023)</a:t>
            </a:r>
          </a:p>
        </p:txBody>
      </p:sp>
    </p:spTree>
    <p:extLst>
      <p:ext uri="{BB962C8B-B14F-4D97-AF65-F5344CB8AC3E}">
        <p14:creationId xmlns:p14="http://schemas.microsoft.com/office/powerpoint/2010/main" val="4172365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88B5EC-F2E2-AB8C-EDBE-EE12DB33C9E9}"/>
              </a:ext>
            </a:extLst>
          </p:cNvPr>
          <p:cNvSpPr>
            <a:spLocks noGrp="1"/>
          </p:cNvSpPr>
          <p:nvPr>
            <p:ph idx="1"/>
          </p:nvPr>
        </p:nvSpPr>
        <p:spPr/>
        <p:txBody>
          <a:bodyPr/>
          <a:lstStyle/>
          <a:p>
            <a:r>
              <a:rPr lang="en-US" b="1"/>
              <a:t>Social inclusion </a:t>
            </a:r>
            <a:r>
              <a:rPr lang="en-US"/>
              <a:t>seeks to address inequality and/or exclusion of vulnerable populations by improving terms of participation in society and enhancing opportunities, access to resources, voice and respect for human rights. </a:t>
            </a:r>
          </a:p>
          <a:p>
            <a:endParaRPr lang="en-US"/>
          </a:p>
          <a:p>
            <a:r>
              <a:rPr lang="en-US"/>
              <a:t>It seeks to promote empowerment and advance peaceful and inclusive societies and institutions.</a:t>
            </a:r>
          </a:p>
        </p:txBody>
      </p:sp>
      <p:sp>
        <p:nvSpPr>
          <p:cNvPr id="3" name="Title 2">
            <a:extLst>
              <a:ext uri="{FF2B5EF4-FFF2-40B4-BE49-F238E27FC236}">
                <a16:creationId xmlns:a16="http://schemas.microsoft.com/office/drawing/2014/main" id="{9F8F6869-193C-524A-1243-DECD2474E28D}"/>
              </a:ext>
            </a:extLst>
          </p:cNvPr>
          <p:cNvSpPr>
            <a:spLocks noGrp="1"/>
          </p:cNvSpPr>
          <p:nvPr>
            <p:ph type="title"/>
          </p:nvPr>
        </p:nvSpPr>
        <p:spPr>
          <a:xfrm>
            <a:off x="552450" y="24236"/>
            <a:ext cx="8591550" cy="561958"/>
          </a:xfrm>
        </p:spPr>
        <p:txBody>
          <a:bodyPr>
            <a:normAutofit fontScale="90000"/>
          </a:bodyPr>
          <a:lstStyle/>
          <a:p>
            <a:r>
              <a:rPr lang="en-US"/>
              <a:t>Gender Equality, Disability and Social Inclusion (GEDSI)</a:t>
            </a:r>
          </a:p>
        </p:txBody>
      </p:sp>
      <p:sp>
        <p:nvSpPr>
          <p:cNvPr id="4" name="Rectangle 3">
            <a:extLst>
              <a:ext uri="{FF2B5EF4-FFF2-40B4-BE49-F238E27FC236}">
                <a16:creationId xmlns:a16="http://schemas.microsoft.com/office/drawing/2014/main" id="{56559A42-51F5-71DA-95F2-8A25D744F9C6}"/>
              </a:ext>
            </a:extLst>
          </p:cNvPr>
          <p:cNvSpPr/>
          <p:nvPr/>
        </p:nvSpPr>
        <p:spPr>
          <a:xfrm>
            <a:off x="6544258" y="4476750"/>
            <a:ext cx="2047292" cy="369332"/>
          </a:xfrm>
          <a:prstGeom prst="rect">
            <a:avLst/>
          </a:prstGeom>
        </p:spPr>
        <p:txBody>
          <a:bodyPr wrap="none">
            <a:spAutoFit/>
          </a:bodyPr>
          <a:lstStyle/>
          <a:p>
            <a:r>
              <a:rPr lang="en-US" dirty="0"/>
              <a:t>(</a:t>
            </a:r>
            <a:r>
              <a:rPr lang="en-US" dirty="0" err="1"/>
              <a:t>WorldVision</a:t>
            </a:r>
            <a:r>
              <a:rPr lang="en-US" dirty="0"/>
              <a:t>, 2023)</a:t>
            </a:r>
          </a:p>
        </p:txBody>
      </p:sp>
    </p:spTree>
    <p:extLst>
      <p:ext uri="{BB962C8B-B14F-4D97-AF65-F5344CB8AC3E}">
        <p14:creationId xmlns:p14="http://schemas.microsoft.com/office/powerpoint/2010/main" val="3079558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E5F536-2095-7145-A497-23572903558D}"/>
              </a:ext>
            </a:extLst>
          </p:cNvPr>
          <p:cNvSpPr>
            <a:spLocks noGrp="1"/>
          </p:cNvSpPr>
          <p:nvPr>
            <p:ph idx="1"/>
          </p:nvPr>
        </p:nvSpPr>
        <p:spPr/>
        <p:txBody>
          <a:bodyPr/>
          <a:lstStyle/>
          <a:p>
            <a:r>
              <a:rPr lang="en-US" b="1"/>
              <a:t>Disability inclusion </a:t>
            </a:r>
            <a:r>
              <a:rPr lang="en-US"/>
              <a:t>is part of our overall gender equality and social inclusion approach, as a vital part of social inclusion programming. </a:t>
            </a:r>
          </a:p>
          <a:p>
            <a:endParaRPr lang="en-US"/>
          </a:p>
          <a:p>
            <a:r>
              <a:rPr lang="en-US"/>
              <a:t>Our work on disability inclusion also considers how intersectionality, gender and other social norms impact the situation for persons, children with disabilities.</a:t>
            </a:r>
          </a:p>
        </p:txBody>
      </p:sp>
      <p:sp>
        <p:nvSpPr>
          <p:cNvPr id="3" name="Title 2">
            <a:extLst>
              <a:ext uri="{FF2B5EF4-FFF2-40B4-BE49-F238E27FC236}">
                <a16:creationId xmlns:a16="http://schemas.microsoft.com/office/drawing/2014/main" id="{D0701A69-DC3D-D24B-5616-45460146C3BA}"/>
              </a:ext>
            </a:extLst>
          </p:cNvPr>
          <p:cNvSpPr>
            <a:spLocks noGrp="1"/>
          </p:cNvSpPr>
          <p:nvPr>
            <p:ph type="title"/>
          </p:nvPr>
        </p:nvSpPr>
        <p:spPr>
          <a:xfrm>
            <a:off x="552450" y="24236"/>
            <a:ext cx="8591550" cy="561958"/>
          </a:xfrm>
        </p:spPr>
        <p:txBody>
          <a:bodyPr>
            <a:normAutofit fontScale="90000"/>
          </a:bodyPr>
          <a:lstStyle/>
          <a:p>
            <a:r>
              <a:rPr lang="en-US"/>
              <a:t>Gender Equality, Disability and Social Inclusion (GEDSI)</a:t>
            </a:r>
          </a:p>
        </p:txBody>
      </p:sp>
      <p:sp>
        <p:nvSpPr>
          <p:cNvPr id="4" name="Rectangle 3">
            <a:extLst>
              <a:ext uri="{FF2B5EF4-FFF2-40B4-BE49-F238E27FC236}">
                <a16:creationId xmlns:a16="http://schemas.microsoft.com/office/drawing/2014/main" id="{5BD73F40-444E-6244-31B2-708361FD7403}"/>
              </a:ext>
            </a:extLst>
          </p:cNvPr>
          <p:cNvSpPr/>
          <p:nvPr/>
        </p:nvSpPr>
        <p:spPr>
          <a:xfrm>
            <a:off x="6752199" y="4552950"/>
            <a:ext cx="2047292" cy="369332"/>
          </a:xfrm>
          <a:prstGeom prst="rect">
            <a:avLst/>
          </a:prstGeom>
        </p:spPr>
        <p:txBody>
          <a:bodyPr wrap="none">
            <a:spAutoFit/>
          </a:bodyPr>
          <a:lstStyle/>
          <a:p>
            <a:r>
              <a:rPr lang="en-US" dirty="0"/>
              <a:t>(</a:t>
            </a:r>
            <a:r>
              <a:rPr lang="en-US" dirty="0" err="1"/>
              <a:t>WorldVision</a:t>
            </a:r>
            <a:r>
              <a:rPr lang="en-US" dirty="0"/>
              <a:t>, 2023)</a:t>
            </a:r>
          </a:p>
        </p:txBody>
      </p:sp>
    </p:spTree>
    <p:extLst>
      <p:ext uri="{BB962C8B-B14F-4D97-AF65-F5344CB8AC3E}">
        <p14:creationId xmlns:p14="http://schemas.microsoft.com/office/powerpoint/2010/main" val="1702612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533400" y="895350"/>
            <a:ext cx="7848600" cy="3505200"/>
          </a:xfrm>
          <a:prstGeom prst="rect">
            <a:avLst/>
          </a:prstGeom>
        </p:spPr>
      </p:pic>
      <p:sp>
        <p:nvSpPr>
          <p:cNvPr id="6" name="Rectangle 5"/>
          <p:cNvSpPr/>
          <p:nvPr/>
        </p:nvSpPr>
        <p:spPr>
          <a:xfrm>
            <a:off x="685800" y="4476750"/>
            <a:ext cx="2047292" cy="369332"/>
          </a:xfrm>
          <a:prstGeom prst="rect">
            <a:avLst/>
          </a:prstGeom>
        </p:spPr>
        <p:txBody>
          <a:bodyPr wrap="none">
            <a:spAutoFit/>
          </a:bodyPr>
          <a:lstStyle/>
          <a:p>
            <a:r>
              <a:rPr lang="en-US" dirty="0"/>
              <a:t>(</a:t>
            </a:r>
            <a:r>
              <a:rPr lang="en-US" dirty="0" err="1"/>
              <a:t>WorldVision</a:t>
            </a:r>
            <a:r>
              <a:rPr lang="en-US" dirty="0"/>
              <a:t>, 2023)</a:t>
            </a:r>
          </a:p>
        </p:txBody>
      </p:sp>
      <p:sp>
        <p:nvSpPr>
          <p:cNvPr id="7" name="Title 1"/>
          <p:cNvSpPr>
            <a:spLocks noGrp="1"/>
          </p:cNvSpPr>
          <p:nvPr>
            <p:ph type="title"/>
          </p:nvPr>
        </p:nvSpPr>
        <p:spPr>
          <a:xfrm>
            <a:off x="457200" y="-19050"/>
            <a:ext cx="8839200" cy="609600"/>
          </a:xfrm>
        </p:spPr>
        <p:txBody>
          <a:bodyPr>
            <a:normAutofit fontScale="90000"/>
          </a:bodyPr>
          <a:lstStyle/>
          <a:p>
            <a:r>
              <a:rPr lang="en-US"/>
              <a:t>Gender Equality, Disability and Social Inclusion (GEDSI) </a:t>
            </a:r>
            <a:endParaRPr lang="en-US" dirty="0"/>
          </a:p>
        </p:txBody>
      </p:sp>
    </p:spTree>
    <p:extLst>
      <p:ext uri="{BB962C8B-B14F-4D97-AF65-F5344CB8AC3E}">
        <p14:creationId xmlns:p14="http://schemas.microsoft.com/office/powerpoint/2010/main" val="3010772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819150"/>
            <a:ext cx="8279098" cy="3962400"/>
          </a:xfrm>
        </p:spPr>
        <p:txBody>
          <a:bodyPr>
            <a:normAutofit/>
          </a:bodyPr>
          <a:lstStyle/>
          <a:p>
            <a:pPr lvl="0"/>
            <a:r>
              <a:rPr lang="en-US"/>
              <a:t>GEDSI identifies obstacles and forms of discrimination to women, individuals with disabilities, marginalized communities</a:t>
            </a:r>
            <a:endParaRPr lang="en-US" dirty="0"/>
          </a:p>
          <a:p>
            <a:pPr lvl="0"/>
            <a:endParaRPr lang="en-US" dirty="0"/>
          </a:p>
          <a:p>
            <a:pPr lvl="0"/>
            <a:r>
              <a:rPr lang="en-US"/>
              <a:t>Identifies the hinderness for </a:t>
            </a:r>
            <a:r>
              <a:rPr lang="en-US" dirty="0"/>
              <a:t>full participation in and integration into society </a:t>
            </a:r>
            <a:r>
              <a:rPr lang="en-US"/>
              <a:t>and development</a:t>
            </a:r>
            <a:endParaRPr lang="en-US" dirty="0"/>
          </a:p>
          <a:p>
            <a:endParaRPr lang="en-US" sz="3200" dirty="0"/>
          </a:p>
        </p:txBody>
      </p:sp>
      <p:sp>
        <p:nvSpPr>
          <p:cNvPr id="5" name="Title 4">
            <a:extLst>
              <a:ext uri="{FF2B5EF4-FFF2-40B4-BE49-F238E27FC236}">
                <a16:creationId xmlns:a16="http://schemas.microsoft.com/office/drawing/2014/main" id="{54255601-BD83-E7EA-A2A1-B9C3F08AC388}"/>
              </a:ext>
            </a:extLst>
          </p:cNvPr>
          <p:cNvSpPr>
            <a:spLocks noGrp="1"/>
          </p:cNvSpPr>
          <p:nvPr>
            <p:ph type="title"/>
          </p:nvPr>
        </p:nvSpPr>
        <p:spPr/>
        <p:txBody>
          <a:bodyPr/>
          <a:lstStyle/>
          <a:p>
            <a:r>
              <a:rPr lang="en-US"/>
              <a:t>Concept of GEDSI</a:t>
            </a:r>
          </a:p>
        </p:txBody>
      </p:sp>
    </p:spTree>
    <p:extLst>
      <p:ext uri="{BB962C8B-B14F-4D97-AF65-F5344CB8AC3E}">
        <p14:creationId xmlns:p14="http://schemas.microsoft.com/office/powerpoint/2010/main" val="161836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106C14-88F6-E1BA-925C-4E99A2D7FE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94485" y="831476"/>
            <a:ext cx="2749515" cy="2909904"/>
          </a:xfrm>
          <a:prstGeom prst="rect">
            <a:avLst/>
          </a:prstGeom>
        </p:spPr>
      </p:pic>
      <p:sp>
        <p:nvSpPr>
          <p:cNvPr id="3" name="Content Placeholder 2"/>
          <p:cNvSpPr>
            <a:spLocks noGrp="1"/>
          </p:cNvSpPr>
          <p:nvPr>
            <p:ph idx="1"/>
          </p:nvPr>
        </p:nvSpPr>
        <p:spPr>
          <a:xfrm>
            <a:off x="552450" y="819150"/>
            <a:ext cx="6610350" cy="3886200"/>
          </a:xfrm>
        </p:spPr>
        <p:txBody>
          <a:bodyPr/>
          <a:lstStyle/>
          <a:p>
            <a:pPr lvl="0"/>
            <a:r>
              <a:rPr lang="en-US" sz="2800" dirty="0"/>
              <a:t>Clarify the concept of gender</a:t>
            </a:r>
          </a:p>
          <a:p>
            <a:pPr lvl="0"/>
            <a:endParaRPr lang="en-US" sz="2800"/>
          </a:p>
          <a:p>
            <a:pPr lvl="0"/>
            <a:r>
              <a:rPr lang="en-US" sz="2800"/>
              <a:t>Describe </a:t>
            </a:r>
            <a:r>
              <a:rPr lang="en-US" sz="2800" dirty="0"/>
              <a:t>gender related terminologies</a:t>
            </a:r>
          </a:p>
          <a:p>
            <a:pPr lvl="0"/>
            <a:endParaRPr lang="en-US" sz="2800"/>
          </a:p>
          <a:p>
            <a:pPr lvl="0"/>
            <a:r>
              <a:rPr lang="en-US" sz="2800"/>
              <a:t>Elaborate </a:t>
            </a:r>
            <a:r>
              <a:rPr lang="en-US" sz="2800" dirty="0"/>
              <a:t>the concept of Gender Equality, Disability and Social Inclusion (</a:t>
            </a:r>
            <a:r>
              <a:rPr lang="en-US" sz="2800"/>
              <a:t>GEDSI)</a:t>
            </a:r>
          </a:p>
          <a:p>
            <a:pPr lvl="0"/>
            <a:endParaRPr lang="en-US" sz="2800" dirty="0"/>
          </a:p>
          <a:p>
            <a:endParaRPr lang="en-US" dirty="0"/>
          </a:p>
        </p:txBody>
      </p:sp>
      <p:sp>
        <p:nvSpPr>
          <p:cNvPr id="2" name="Title 1"/>
          <p:cNvSpPr>
            <a:spLocks noGrp="1"/>
          </p:cNvSpPr>
          <p:nvPr>
            <p:ph type="title"/>
          </p:nvPr>
        </p:nvSpPr>
        <p:spPr/>
        <p:txBody>
          <a:bodyPr>
            <a:normAutofit/>
          </a:bodyPr>
          <a:lstStyle/>
          <a:p>
            <a:pPr algn="l"/>
            <a:r>
              <a:rPr lang="en-US" dirty="0"/>
              <a:t>Learning Outcome</a:t>
            </a:r>
          </a:p>
        </p:txBody>
      </p:sp>
    </p:spTree>
    <p:extLst>
      <p:ext uri="{BB962C8B-B14F-4D97-AF65-F5344CB8AC3E}">
        <p14:creationId xmlns:p14="http://schemas.microsoft.com/office/powerpoint/2010/main" val="3417014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71550"/>
            <a:ext cx="8153400" cy="3623073"/>
          </a:xfrm>
        </p:spPr>
        <p:txBody>
          <a:bodyPr>
            <a:normAutofit/>
          </a:bodyPr>
          <a:lstStyle/>
          <a:p>
            <a:pPr lvl="0"/>
            <a:r>
              <a:rPr lang="en-US"/>
              <a:t>highlights </a:t>
            </a:r>
            <a:r>
              <a:rPr lang="en-US" dirty="0"/>
              <a:t>the complex interactions between </a:t>
            </a:r>
          </a:p>
          <a:p>
            <a:pPr marL="857250" lvl="1" indent="-457200">
              <a:buFont typeface="Courier New" pitchFamily="49" charset="0"/>
              <a:buChar char="o"/>
            </a:pPr>
            <a:r>
              <a:rPr lang="en-US" dirty="0"/>
              <a:t>social, </a:t>
            </a:r>
          </a:p>
          <a:p>
            <a:pPr marL="857250" lvl="1" indent="-457200">
              <a:buFont typeface="Courier New" pitchFamily="49" charset="0"/>
              <a:buChar char="o"/>
            </a:pPr>
            <a:r>
              <a:rPr lang="en-US" dirty="0"/>
              <a:t>cultural, </a:t>
            </a:r>
          </a:p>
          <a:p>
            <a:pPr marL="857250" lvl="1" indent="-457200">
              <a:buFont typeface="Courier New" pitchFamily="49" charset="0"/>
              <a:buChar char="o"/>
            </a:pPr>
            <a:r>
              <a:rPr lang="en-US" dirty="0"/>
              <a:t>economic, </a:t>
            </a:r>
          </a:p>
          <a:p>
            <a:pPr marL="857250" lvl="1" indent="-457200">
              <a:buFont typeface="Courier New" pitchFamily="49" charset="0"/>
              <a:buChar char="o"/>
            </a:pPr>
            <a:r>
              <a:rPr lang="en-US" dirty="0"/>
              <a:t>and environmental elements</a:t>
            </a:r>
          </a:p>
          <a:p>
            <a:r>
              <a:rPr lang="en-US"/>
              <a:t>that influence equity and inclusion </a:t>
            </a:r>
          </a:p>
          <a:p>
            <a:r>
              <a:rPr lang="en-US"/>
              <a:t>It </a:t>
            </a:r>
            <a:r>
              <a:rPr lang="en-US" dirty="0"/>
              <a:t>aims to identify the underlying structures, institutions, </a:t>
            </a:r>
            <a:r>
              <a:rPr lang="en-US"/>
              <a:t>and norms</a:t>
            </a:r>
            <a:endParaRPr lang="en-US" dirty="0"/>
          </a:p>
          <a:p>
            <a:endParaRPr lang="en-US" dirty="0"/>
          </a:p>
        </p:txBody>
      </p:sp>
      <p:sp>
        <p:nvSpPr>
          <p:cNvPr id="5" name="Title 4">
            <a:extLst>
              <a:ext uri="{FF2B5EF4-FFF2-40B4-BE49-F238E27FC236}">
                <a16:creationId xmlns:a16="http://schemas.microsoft.com/office/drawing/2014/main" id="{FE17348B-6EFC-D9E1-26C2-31F3D5865E23}"/>
              </a:ext>
            </a:extLst>
          </p:cNvPr>
          <p:cNvSpPr>
            <a:spLocks noGrp="1"/>
          </p:cNvSpPr>
          <p:nvPr>
            <p:ph type="title"/>
          </p:nvPr>
        </p:nvSpPr>
        <p:spPr/>
        <p:txBody>
          <a:bodyPr/>
          <a:lstStyle/>
          <a:p>
            <a:r>
              <a:rPr lang="en-US"/>
              <a:t>Concept of GEDSI</a:t>
            </a:r>
          </a:p>
        </p:txBody>
      </p:sp>
    </p:spTree>
    <p:extLst>
      <p:ext uri="{BB962C8B-B14F-4D97-AF65-F5344CB8AC3E}">
        <p14:creationId xmlns:p14="http://schemas.microsoft.com/office/powerpoint/2010/main" val="1039612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Importance of GEDSI- Group work</a:t>
            </a:r>
            <a:endParaRPr lang="en-US" dirty="0"/>
          </a:p>
        </p:txBody>
      </p:sp>
      <p:pic>
        <p:nvPicPr>
          <p:cNvPr id="4" name="Content Placeholder 4" descr="A picture containing clipart&#10;&#10;Description automatically generated">
            <a:extLst>
              <a:ext uri="{FF2B5EF4-FFF2-40B4-BE49-F238E27FC236}">
                <a16:creationId xmlns:a16="http://schemas.microsoft.com/office/drawing/2014/main" id="{AEDE07D0-49CB-3441-0A99-E8B8D7D0CF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1" y="971550"/>
            <a:ext cx="4724400" cy="352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10" descr="Clock with solid fill">
            <a:extLst>
              <a:ext uri="{FF2B5EF4-FFF2-40B4-BE49-F238E27FC236}">
                <a16:creationId xmlns:a16="http://schemas.microsoft.com/office/drawing/2014/main" id="{D6BAEA9D-956A-CD31-1E4B-568A781F86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9839" y="2266950"/>
            <a:ext cx="1486232" cy="14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a:extLst>
              <a:ext uri="{FF2B5EF4-FFF2-40B4-BE49-F238E27FC236}">
                <a16:creationId xmlns:a16="http://schemas.microsoft.com/office/drawing/2014/main" id="{C8DD2EE2-A86F-3BE0-F655-60E56D558F07}"/>
              </a:ext>
            </a:extLst>
          </p:cNvPr>
          <p:cNvSpPr txBox="1">
            <a:spLocks noChangeArrowheads="1"/>
          </p:cNvSpPr>
          <p:nvPr/>
        </p:nvSpPr>
        <p:spPr bwMode="auto">
          <a:xfrm>
            <a:off x="5715000" y="2571750"/>
            <a:ext cx="17746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ndara" panose="020E0502030303020204" pitchFamily="34" charset="0"/>
              </a:defRPr>
            </a:lvl2pPr>
            <a:lvl3pPr marL="1143000" indent="-228600">
              <a:lnSpc>
                <a:spcPct val="90000"/>
              </a:lnSpc>
              <a:spcBef>
                <a:spcPts val="500"/>
              </a:spcBef>
              <a:buFont typeface="Arial" panose="020B0604020202020204" pitchFamily="34" charset="0"/>
              <a:buChar char="•"/>
              <a:defRPr sz="2800">
                <a:solidFill>
                  <a:schemeClr val="tx1"/>
                </a:solidFill>
                <a:latin typeface="Candara" panose="020E0502030303020204" pitchFamily="34" charset="0"/>
              </a:defRPr>
            </a:lvl3pPr>
            <a:lvl4pPr marL="1600200" indent="-228600">
              <a:lnSpc>
                <a:spcPct val="90000"/>
              </a:lnSpc>
              <a:spcBef>
                <a:spcPts val="500"/>
              </a:spcBef>
              <a:buFont typeface="Arial" panose="020B0604020202020204" pitchFamily="34" charset="0"/>
              <a:buChar char="•"/>
              <a:defRPr sz="2800">
                <a:solidFill>
                  <a:schemeClr val="tx1"/>
                </a:solidFill>
                <a:latin typeface="Candara" panose="020E0502030303020204" pitchFamily="34" charset="0"/>
              </a:defRPr>
            </a:lvl4pPr>
            <a:lvl5pPr marL="2057400" indent="-228600">
              <a:lnSpc>
                <a:spcPct val="90000"/>
              </a:lnSpc>
              <a:spcBef>
                <a:spcPts val="500"/>
              </a:spcBef>
              <a:buFont typeface="Arial" panose="020B0604020202020204" pitchFamily="34" charset="0"/>
              <a:buChar char="•"/>
              <a:defRPr sz="2800">
                <a:solidFill>
                  <a:schemeClr val="tx1"/>
                </a:solidFill>
                <a:latin typeface="Candara" panose="020E0502030303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andara" panose="020E0502030303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andara" panose="020E0502030303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andara" panose="020E0502030303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Candara" panose="020E0502030303020204" pitchFamily="34" charset="0"/>
              </a:defRPr>
            </a:lvl9pPr>
          </a:lstStyle>
          <a:p>
            <a:pPr>
              <a:lnSpc>
                <a:spcPct val="100000"/>
              </a:lnSpc>
              <a:spcBef>
                <a:spcPct val="0"/>
              </a:spcBef>
              <a:buFontTx/>
              <a:buNone/>
            </a:pPr>
            <a:r>
              <a:rPr lang="en-US" altLang="en-US" sz="2400">
                <a:latin typeface="+mn-lt"/>
              </a:rPr>
              <a:t>4 Groups</a:t>
            </a:r>
            <a:endParaRPr lang="en-US" altLang="en-US" sz="2400" dirty="0">
              <a:latin typeface="+mn-lt"/>
            </a:endParaRPr>
          </a:p>
          <a:p>
            <a:pPr>
              <a:lnSpc>
                <a:spcPct val="100000"/>
              </a:lnSpc>
              <a:spcBef>
                <a:spcPct val="0"/>
              </a:spcBef>
              <a:buFontTx/>
              <a:buNone/>
            </a:pPr>
            <a:r>
              <a:rPr lang="en-US" altLang="en-US" sz="2400">
                <a:latin typeface="+mn-lt"/>
              </a:rPr>
              <a:t>10 </a:t>
            </a:r>
            <a:r>
              <a:rPr lang="en-US" altLang="en-US" sz="2400" dirty="0">
                <a:latin typeface="+mn-lt"/>
              </a:rPr>
              <a:t>minutes</a:t>
            </a:r>
          </a:p>
        </p:txBody>
      </p:sp>
    </p:spTree>
    <p:extLst>
      <p:ext uri="{BB962C8B-B14F-4D97-AF65-F5344CB8AC3E}">
        <p14:creationId xmlns:p14="http://schemas.microsoft.com/office/powerpoint/2010/main" val="2401609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dirty="0"/>
              <a:t>Human rights</a:t>
            </a:r>
          </a:p>
          <a:p>
            <a:pPr lvl="0"/>
            <a:endParaRPr lang="en-US" dirty="0"/>
          </a:p>
          <a:p>
            <a:pPr lvl="0"/>
            <a:r>
              <a:rPr lang="en-US" dirty="0"/>
              <a:t>Gender integration has mentioned in Constitution of Nepal</a:t>
            </a:r>
          </a:p>
          <a:p>
            <a:pPr lvl="0"/>
            <a:endParaRPr lang="en-US" dirty="0"/>
          </a:p>
          <a:p>
            <a:pPr lvl="0"/>
            <a:r>
              <a:rPr lang="en-US" dirty="0"/>
              <a:t>Contribution in achieving Sustainable Development Goal (SDG)</a:t>
            </a:r>
          </a:p>
          <a:p>
            <a:pPr lvl="0"/>
            <a:endParaRPr lang="en-US" dirty="0"/>
          </a:p>
          <a:p>
            <a:pPr lvl="0"/>
            <a:r>
              <a:rPr lang="en-US" dirty="0"/>
              <a:t>Promotes inclusive policies on increasing the power of excluded, women and poor</a:t>
            </a:r>
          </a:p>
          <a:p>
            <a:endParaRPr lang="en-US" dirty="0"/>
          </a:p>
        </p:txBody>
      </p:sp>
      <p:sp>
        <p:nvSpPr>
          <p:cNvPr id="5" name="Title 4">
            <a:extLst>
              <a:ext uri="{FF2B5EF4-FFF2-40B4-BE49-F238E27FC236}">
                <a16:creationId xmlns:a16="http://schemas.microsoft.com/office/drawing/2014/main" id="{BACF3ADE-EA97-187F-C8F0-140DDC3B5446}"/>
              </a:ext>
            </a:extLst>
          </p:cNvPr>
          <p:cNvSpPr>
            <a:spLocks noGrp="1"/>
          </p:cNvSpPr>
          <p:nvPr>
            <p:ph type="title"/>
          </p:nvPr>
        </p:nvSpPr>
        <p:spPr/>
        <p:txBody>
          <a:bodyPr/>
          <a:lstStyle/>
          <a:p>
            <a:r>
              <a:rPr lang="en-US"/>
              <a:t>Importance of GEDSI</a:t>
            </a:r>
          </a:p>
        </p:txBody>
      </p:sp>
    </p:spTree>
    <p:extLst>
      <p:ext uri="{BB962C8B-B14F-4D97-AF65-F5344CB8AC3E}">
        <p14:creationId xmlns:p14="http://schemas.microsoft.com/office/powerpoint/2010/main" val="40667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666750"/>
            <a:ext cx="8591550" cy="4247322"/>
          </a:xfrm>
        </p:spPr>
        <p:txBody>
          <a:bodyPr>
            <a:noAutofit/>
          </a:bodyPr>
          <a:lstStyle/>
          <a:p>
            <a:pPr lvl="0"/>
            <a:r>
              <a:rPr lang="en-US" dirty="0"/>
              <a:t>Eliminate existing barriers </a:t>
            </a:r>
          </a:p>
          <a:p>
            <a:pPr lvl="0"/>
            <a:endParaRPr lang="en-US" dirty="0"/>
          </a:p>
          <a:p>
            <a:pPr lvl="0"/>
            <a:r>
              <a:rPr lang="en-US" dirty="0"/>
              <a:t>Support in development and implementation of gender transformative developmental programs, policies, </a:t>
            </a:r>
            <a:r>
              <a:rPr lang="en-US"/>
              <a:t>and services</a:t>
            </a:r>
            <a:endParaRPr lang="en-US" dirty="0"/>
          </a:p>
          <a:p>
            <a:pPr lvl="0"/>
            <a:endParaRPr lang="en-US" dirty="0"/>
          </a:p>
          <a:p>
            <a:pPr lvl="0"/>
            <a:r>
              <a:rPr lang="en-US" dirty="0"/>
              <a:t>Sustainable and inclusive development</a:t>
            </a:r>
          </a:p>
          <a:p>
            <a:pPr lvl="0"/>
            <a:endParaRPr lang="en-US" dirty="0"/>
          </a:p>
          <a:p>
            <a:pPr lvl="0"/>
            <a:r>
              <a:rPr lang="en-US" dirty="0"/>
              <a:t>Ensure respectful, safe and fair working environment at all level</a:t>
            </a:r>
          </a:p>
          <a:p>
            <a:endParaRPr lang="en-US" dirty="0"/>
          </a:p>
        </p:txBody>
      </p:sp>
      <p:sp>
        <p:nvSpPr>
          <p:cNvPr id="5" name="Title 4">
            <a:extLst>
              <a:ext uri="{FF2B5EF4-FFF2-40B4-BE49-F238E27FC236}">
                <a16:creationId xmlns:a16="http://schemas.microsoft.com/office/drawing/2014/main" id="{E071A011-73C8-7C23-F56C-D010C0DCDE30}"/>
              </a:ext>
            </a:extLst>
          </p:cNvPr>
          <p:cNvSpPr>
            <a:spLocks noGrp="1"/>
          </p:cNvSpPr>
          <p:nvPr>
            <p:ph type="title"/>
          </p:nvPr>
        </p:nvSpPr>
        <p:spPr/>
        <p:txBody>
          <a:bodyPr/>
          <a:lstStyle/>
          <a:p>
            <a:r>
              <a:rPr lang="en-US"/>
              <a:t>Importance of GEDSI</a:t>
            </a:r>
          </a:p>
        </p:txBody>
      </p:sp>
    </p:spTree>
    <p:extLst>
      <p:ext uri="{BB962C8B-B14F-4D97-AF65-F5344CB8AC3E}">
        <p14:creationId xmlns:p14="http://schemas.microsoft.com/office/powerpoint/2010/main" val="120653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9590A8-A62D-654E-5E9D-DAB50E6F38C2}"/>
              </a:ext>
            </a:extLst>
          </p:cNvPr>
          <p:cNvSpPr>
            <a:spLocks noGrp="1"/>
          </p:cNvSpPr>
          <p:nvPr>
            <p:ph idx="1"/>
          </p:nvPr>
        </p:nvSpPr>
        <p:spPr>
          <a:xfrm>
            <a:off x="487680" y="1200150"/>
            <a:ext cx="8229600" cy="3394472"/>
          </a:xfrm>
        </p:spPr>
        <p:txBody>
          <a:bodyPr/>
          <a:lstStyle/>
          <a:p>
            <a:r>
              <a:rPr lang="en-US"/>
              <a:t>Pair discussion </a:t>
            </a:r>
          </a:p>
          <a:p>
            <a:pPr lvl="1"/>
            <a:r>
              <a:rPr lang="en-US"/>
              <a:t>Why the concept of GEDSI is important in sanitation?</a:t>
            </a:r>
          </a:p>
          <a:p>
            <a:endParaRPr lang="en-US"/>
          </a:p>
          <a:p>
            <a:r>
              <a:rPr lang="en-US"/>
              <a:t>Allow 2-3 pairs to share</a:t>
            </a:r>
          </a:p>
        </p:txBody>
      </p:sp>
      <p:sp>
        <p:nvSpPr>
          <p:cNvPr id="2" name="Title 1">
            <a:extLst>
              <a:ext uri="{FF2B5EF4-FFF2-40B4-BE49-F238E27FC236}">
                <a16:creationId xmlns:a16="http://schemas.microsoft.com/office/drawing/2014/main" id="{45F71923-1428-5212-C5B7-C22A9F9433F3}"/>
              </a:ext>
            </a:extLst>
          </p:cNvPr>
          <p:cNvSpPr>
            <a:spLocks noGrp="1"/>
          </p:cNvSpPr>
          <p:nvPr>
            <p:ph type="title"/>
          </p:nvPr>
        </p:nvSpPr>
        <p:spPr/>
        <p:txBody>
          <a:bodyPr>
            <a:normAutofit/>
          </a:bodyPr>
          <a:lstStyle/>
          <a:p>
            <a:r>
              <a:rPr lang="en-US"/>
              <a:t>Review</a:t>
            </a:r>
          </a:p>
        </p:txBody>
      </p:sp>
    </p:spTree>
    <p:extLst>
      <p:ext uri="{BB962C8B-B14F-4D97-AF65-F5344CB8AC3E}">
        <p14:creationId xmlns:p14="http://schemas.microsoft.com/office/powerpoint/2010/main" val="1104417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615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7ECB8B-A35A-8AD5-9974-0BA09B0897A1}"/>
              </a:ext>
            </a:extLst>
          </p:cNvPr>
          <p:cNvPicPr>
            <a:picLocks noChangeAspect="1"/>
          </p:cNvPicPr>
          <p:nvPr/>
        </p:nvPicPr>
        <p:blipFill rotWithShape="1">
          <a:blip r:embed="rId2">
            <a:extLst>
              <a:ext uri="{28A0092B-C50C-407E-A947-70E740481C1C}">
                <a14:useLocalDpi xmlns:a14="http://schemas.microsoft.com/office/drawing/2010/main" val="0"/>
              </a:ext>
            </a:extLst>
          </a:blip>
          <a:srcRect l="6257" t="15079" r="39161" b="16409"/>
          <a:stretch/>
        </p:blipFill>
        <p:spPr>
          <a:xfrm>
            <a:off x="5299964" y="1123018"/>
            <a:ext cx="3844036" cy="3219554"/>
          </a:xfrm>
          <a:prstGeom prst="rect">
            <a:avLst/>
          </a:prstGeom>
        </p:spPr>
      </p:pic>
      <p:sp>
        <p:nvSpPr>
          <p:cNvPr id="3" name="Content Placeholder 2"/>
          <p:cNvSpPr>
            <a:spLocks noGrp="1"/>
          </p:cNvSpPr>
          <p:nvPr>
            <p:ph idx="1"/>
          </p:nvPr>
        </p:nvSpPr>
        <p:spPr>
          <a:xfrm>
            <a:off x="552451" y="800928"/>
            <a:ext cx="4857749" cy="4247322"/>
          </a:xfrm>
        </p:spPr>
        <p:txBody>
          <a:bodyPr/>
          <a:lstStyle/>
          <a:p>
            <a:r>
              <a:rPr lang="en-US" dirty="0"/>
              <a:t>Concept of gender</a:t>
            </a:r>
          </a:p>
          <a:p>
            <a:endParaRPr lang="en-US"/>
          </a:p>
          <a:p>
            <a:r>
              <a:rPr lang="en-US"/>
              <a:t>Terminologies </a:t>
            </a:r>
            <a:r>
              <a:rPr lang="en-US" dirty="0"/>
              <a:t>related to gender</a:t>
            </a:r>
          </a:p>
          <a:p>
            <a:endParaRPr lang="en-US"/>
          </a:p>
          <a:p>
            <a:r>
              <a:rPr lang="en-US"/>
              <a:t>Gender </a:t>
            </a:r>
            <a:r>
              <a:rPr lang="en-US" dirty="0"/>
              <a:t>Equality, Disability and Social Inclusion (GEDSI)</a:t>
            </a:r>
          </a:p>
        </p:txBody>
      </p:sp>
      <p:sp>
        <p:nvSpPr>
          <p:cNvPr id="2" name="Title 1"/>
          <p:cNvSpPr>
            <a:spLocks noGrp="1"/>
          </p:cNvSpPr>
          <p:nvPr>
            <p:ph type="title"/>
          </p:nvPr>
        </p:nvSpPr>
        <p:spPr/>
        <p:txBody>
          <a:bodyPr>
            <a:normAutofit/>
          </a:bodyPr>
          <a:lstStyle/>
          <a:p>
            <a:r>
              <a:rPr lang="en-US" dirty="0"/>
              <a:t>Presentation Outline</a:t>
            </a:r>
          </a:p>
        </p:txBody>
      </p:sp>
    </p:spTree>
    <p:extLst>
      <p:ext uri="{BB962C8B-B14F-4D97-AF65-F5344CB8AC3E}">
        <p14:creationId xmlns:p14="http://schemas.microsoft.com/office/powerpoint/2010/main" val="1198828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6FA5-A5CF-BD03-72C7-947AF9BCE405}"/>
              </a:ext>
            </a:extLst>
          </p:cNvPr>
          <p:cNvSpPr>
            <a:spLocks noGrp="1"/>
          </p:cNvSpPr>
          <p:nvPr>
            <p:ph type="title"/>
          </p:nvPr>
        </p:nvSpPr>
        <p:spPr/>
        <p:txBody>
          <a:bodyPr>
            <a:normAutofit/>
          </a:bodyPr>
          <a:lstStyle/>
          <a:p>
            <a:r>
              <a:rPr lang="en-US" dirty="0"/>
              <a:t>Training Structure</a:t>
            </a:r>
          </a:p>
        </p:txBody>
      </p:sp>
      <p:cxnSp>
        <p:nvCxnSpPr>
          <p:cNvPr id="17" name="Connecteur droit 9">
            <a:extLst>
              <a:ext uri="{FF2B5EF4-FFF2-40B4-BE49-F238E27FC236}">
                <a16:creationId xmlns:a16="http://schemas.microsoft.com/office/drawing/2014/main" id="{53A448EB-4804-4BF5-BFCF-754371F48D08}"/>
              </a:ext>
            </a:extLst>
          </p:cNvPr>
          <p:cNvCxnSpPr>
            <a:cxnSpLocks/>
          </p:cNvCxnSpPr>
          <p:nvPr/>
        </p:nvCxnSpPr>
        <p:spPr>
          <a:xfrm>
            <a:off x="381000" y="2787775"/>
            <a:ext cx="8713685" cy="0"/>
          </a:xfrm>
          <a:prstGeom prst="line">
            <a:avLst/>
          </a:prstGeom>
          <a:ln w="85725">
            <a:solidFill>
              <a:srgbClr val="005B8E"/>
            </a:solidFil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194FFD49-BBBB-B59A-4826-EA9BF3FC6D98}"/>
              </a:ext>
            </a:extLst>
          </p:cNvPr>
          <p:cNvGrpSpPr/>
          <p:nvPr/>
        </p:nvGrpSpPr>
        <p:grpSpPr>
          <a:xfrm>
            <a:off x="7167400" y="1719994"/>
            <a:ext cx="410652" cy="894899"/>
            <a:chOff x="10700270" y="2329903"/>
            <a:chExt cx="547536" cy="1193199"/>
          </a:xfrm>
        </p:grpSpPr>
        <p:sp>
          <p:nvSpPr>
            <p:cNvPr id="22" name="ZoneTexte 28">
              <a:extLst>
                <a:ext uri="{FF2B5EF4-FFF2-40B4-BE49-F238E27FC236}">
                  <a16:creationId xmlns:a16="http://schemas.microsoft.com/office/drawing/2014/main" id="{4AB857B4-466A-6D38-EBD0-946FACE414D7}"/>
                </a:ext>
              </a:extLst>
            </p:cNvPr>
            <p:cNvSpPr>
              <a:spLocks noChangeAspect="1"/>
            </p:cNvSpPr>
            <p:nvPr/>
          </p:nvSpPr>
          <p:spPr bwMode="auto">
            <a:xfrm>
              <a:off x="10770888" y="3152262"/>
              <a:ext cx="328510" cy="370840"/>
            </a:xfrm>
            <a:prstGeom prst="wedgeEllipseCallout">
              <a:avLst>
                <a:gd name="adj1" fmla="val -20833"/>
                <a:gd name="adj2" fmla="val 62500"/>
              </a:avLst>
            </a:prstGeom>
            <a:solidFill>
              <a:schemeClr val="bg1"/>
            </a:solidFill>
            <a:ln w="117475">
              <a:solidFill>
                <a:srgbClr val="31A3DD"/>
              </a:solidFill>
              <a:miter lim="800000"/>
              <a:headEnd/>
              <a:tailEnd/>
            </a:ln>
          </p:spPr>
          <p:txBody>
            <a:bodyPr lIns="180000" tIns="180000" rIns="180000" bIns="18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en-US" dirty="0">
                <a:solidFill>
                  <a:srgbClr val="FFFFFF"/>
                </a:solidFill>
                <a:latin typeface="+mn-lt"/>
                <a:ea typeface="Roboto Medium"/>
                <a:cs typeface="Arial" panose="020B0604020202020204" pitchFamily="34" charset="0"/>
              </a:endParaRPr>
            </a:p>
          </p:txBody>
        </p:sp>
        <p:sp>
          <p:nvSpPr>
            <p:cNvPr id="23" name="Rectangle 22">
              <a:extLst>
                <a:ext uri="{FF2B5EF4-FFF2-40B4-BE49-F238E27FC236}">
                  <a16:creationId xmlns:a16="http://schemas.microsoft.com/office/drawing/2014/main" id="{FF1F9DFC-2F2F-8B80-6A94-4372399D22E8}"/>
                </a:ext>
              </a:extLst>
            </p:cNvPr>
            <p:cNvSpPr/>
            <p:nvPr/>
          </p:nvSpPr>
          <p:spPr bwMode="auto">
            <a:xfrm>
              <a:off x="10700270" y="2329903"/>
              <a:ext cx="547536" cy="809428"/>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144000" anchor="ctr">
              <a:spAutoFit/>
            </a:bodyPr>
            <a:lstStyle/>
            <a:p>
              <a:pPr algn="ctr">
                <a:defRPr/>
              </a:pPr>
              <a:r>
                <a:rPr lang="fr-FR" sz="3000" dirty="0">
                  <a:solidFill>
                    <a:srgbClr val="005B8E"/>
                  </a:solidFill>
                  <a:cs typeface="Arial" panose="020B0604020202020204" pitchFamily="34" charset="0"/>
                </a:rPr>
                <a:t>6</a:t>
              </a:r>
            </a:p>
          </p:txBody>
        </p:sp>
      </p:grpSp>
      <p:grpSp>
        <p:nvGrpSpPr>
          <p:cNvPr id="3" name="Group 2">
            <a:extLst>
              <a:ext uri="{FF2B5EF4-FFF2-40B4-BE49-F238E27FC236}">
                <a16:creationId xmlns:a16="http://schemas.microsoft.com/office/drawing/2014/main" id="{DB8EE2A4-DFED-00E6-D6C0-A02C90B7DFE5}"/>
              </a:ext>
            </a:extLst>
          </p:cNvPr>
          <p:cNvGrpSpPr/>
          <p:nvPr/>
        </p:nvGrpSpPr>
        <p:grpSpPr>
          <a:xfrm>
            <a:off x="506015" y="1699344"/>
            <a:ext cx="636985" cy="895104"/>
            <a:chOff x="820509" y="2329631"/>
            <a:chExt cx="849313" cy="1193472"/>
          </a:xfrm>
        </p:grpSpPr>
        <p:sp>
          <p:nvSpPr>
            <p:cNvPr id="5" name="Rectangle 4">
              <a:extLst>
                <a:ext uri="{FF2B5EF4-FFF2-40B4-BE49-F238E27FC236}">
                  <a16:creationId xmlns:a16="http://schemas.microsoft.com/office/drawing/2014/main" id="{743244BC-58A6-D07E-0821-AB61B2BA4D94}"/>
                </a:ext>
              </a:extLst>
            </p:cNvPr>
            <p:cNvSpPr/>
            <p:nvPr/>
          </p:nvSpPr>
          <p:spPr>
            <a:xfrm>
              <a:off x="820509" y="2329631"/>
              <a:ext cx="849313" cy="809428"/>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144000" anchor="ctr">
              <a:spAutoFit/>
            </a:bodyPr>
            <a:lstStyle/>
            <a:p>
              <a:pPr algn="ctr">
                <a:defRPr/>
              </a:pPr>
              <a:r>
                <a:rPr lang="fr-FR" sz="3000" dirty="0">
                  <a:solidFill>
                    <a:srgbClr val="005B8E"/>
                  </a:solidFill>
                  <a:cs typeface="Arial" panose="020B0604020202020204" pitchFamily="34" charset="0"/>
                </a:rPr>
                <a:t>1</a:t>
              </a:r>
            </a:p>
          </p:txBody>
        </p:sp>
        <p:sp>
          <p:nvSpPr>
            <p:cNvPr id="29" name="ZoneTexte 28">
              <a:extLst>
                <a:ext uri="{FF2B5EF4-FFF2-40B4-BE49-F238E27FC236}">
                  <a16:creationId xmlns:a16="http://schemas.microsoft.com/office/drawing/2014/main" id="{80140C36-0E57-7071-3A16-2422F1BE2A11}"/>
                </a:ext>
              </a:extLst>
            </p:cNvPr>
            <p:cNvSpPr>
              <a:spLocks noChangeAspect="1"/>
            </p:cNvSpPr>
            <p:nvPr/>
          </p:nvSpPr>
          <p:spPr bwMode="auto">
            <a:xfrm>
              <a:off x="1103275" y="3152263"/>
              <a:ext cx="328510" cy="370840"/>
            </a:xfrm>
            <a:prstGeom prst="wedgeEllipseCallout">
              <a:avLst>
                <a:gd name="adj1" fmla="val -20833"/>
                <a:gd name="adj2" fmla="val 62500"/>
              </a:avLst>
            </a:prstGeom>
            <a:solidFill>
              <a:srgbClr val="C00000"/>
            </a:solidFill>
            <a:ln w="117475">
              <a:solidFill>
                <a:srgbClr val="31A3DD"/>
              </a:solidFill>
              <a:miter lim="800000"/>
              <a:headEnd/>
              <a:tailEnd/>
            </a:ln>
          </p:spPr>
          <p:txBody>
            <a:bodyPr lIns="180000" tIns="180000" rIns="180000" bIns="18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en-US" dirty="0">
                <a:solidFill>
                  <a:srgbClr val="FFFFFF"/>
                </a:solidFill>
                <a:latin typeface="+mn-lt"/>
                <a:ea typeface="Roboto Medium"/>
                <a:cs typeface="Arial" panose="020B0604020202020204" pitchFamily="34" charset="0"/>
              </a:endParaRPr>
            </a:p>
          </p:txBody>
        </p:sp>
      </p:grpSp>
      <p:sp>
        <p:nvSpPr>
          <p:cNvPr id="36" name="Rectangle 35">
            <a:extLst>
              <a:ext uri="{FF2B5EF4-FFF2-40B4-BE49-F238E27FC236}">
                <a16:creationId xmlns:a16="http://schemas.microsoft.com/office/drawing/2014/main" id="{6277A892-0F63-4122-B138-09B1E5461B54}"/>
              </a:ext>
            </a:extLst>
          </p:cNvPr>
          <p:cNvSpPr/>
          <p:nvPr/>
        </p:nvSpPr>
        <p:spPr>
          <a:xfrm>
            <a:off x="422081" y="2821431"/>
            <a:ext cx="720919" cy="607070"/>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27000" tIns="135000" rIns="27000" bIns="0" rtlCol="0" anchor="t" anchorCtr="0">
            <a:noAutofit/>
          </a:bodyPr>
          <a:lstStyle/>
          <a:p>
            <a:pPr algn="ctr"/>
            <a:r>
              <a:rPr lang="en-US" sz="1200" b="1" dirty="0">
                <a:solidFill>
                  <a:srgbClr val="31A3DD"/>
                </a:solidFill>
                <a:ea typeface="Roboto" panose="02000000000000000000" pitchFamily="2" charset="0"/>
                <a:cs typeface="Arial" panose="020B0604020202020204" pitchFamily="34" charset="0"/>
              </a:rPr>
              <a:t>Training Opening</a:t>
            </a:r>
          </a:p>
        </p:txBody>
      </p:sp>
      <p:sp>
        <p:nvSpPr>
          <p:cNvPr id="37" name="Rectangle 36">
            <a:extLst>
              <a:ext uri="{FF2B5EF4-FFF2-40B4-BE49-F238E27FC236}">
                <a16:creationId xmlns:a16="http://schemas.microsoft.com/office/drawing/2014/main" id="{8752102A-DEFE-80FF-2D2D-D800B46A5F9F}"/>
              </a:ext>
            </a:extLst>
          </p:cNvPr>
          <p:cNvSpPr/>
          <p:nvPr/>
        </p:nvSpPr>
        <p:spPr>
          <a:xfrm>
            <a:off x="1606117" y="2769035"/>
            <a:ext cx="1060883" cy="729039"/>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27000" tIns="135000" rIns="27000" bIns="0" rtlCol="0" anchor="t" anchorCtr="0">
            <a:noAutofit/>
          </a:bodyPr>
          <a:lstStyle/>
          <a:p>
            <a:pPr algn="ctr"/>
            <a:r>
              <a:rPr lang="en-US" sz="1200" b="1" dirty="0">
                <a:solidFill>
                  <a:srgbClr val="31A3DD"/>
                </a:solidFill>
                <a:ea typeface="Roboto" panose="02000000000000000000" pitchFamily="2" charset="0"/>
                <a:cs typeface="Arial" panose="020B0604020202020204" pitchFamily="34" charset="0"/>
              </a:rPr>
              <a:t>Gender: Concept and its terminologies</a:t>
            </a:r>
          </a:p>
        </p:txBody>
      </p:sp>
      <p:sp>
        <p:nvSpPr>
          <p:cNvPr id="38" name="Rectangle 37">
            <a:extLst>
              <a:ext uri="{FF2B5EF4-FFF2-40B4-BE49-F238E27FC236}">
                <a16:creationId xmlns:a16="http://schemas.microsoft.com/office/drawing/2014/main" id="{15E2DB06-1CE9-50A8-F7CD-96894BA0A732}"/>
              </a:ext>
            </a:extLst>
          </p:cNvPr>
          <p:cNvSpPr/>
          <p:nvPr/>
        </p:nvSpPr>
        <p:spPr>
          <a:xfrm>
            <a:off x="2893867" y="2800350"/>
            <a:ext cx="1068533" cy="691560"/>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27000" tIns="135000" rIns="27000" bIns="0" rtlCol="0" anchor="t" anchorCtr="0">
            <a:noAutofit/>
          </a:bodyPr>
          <a:lstStyle/>
          <a:p>
            <a:pPr algn="ctr"/>
            <a:r>
              <a:rPr lang="en-US" sz="1200" b="1" dirty="0">
                <a:solidFill>
                  <a:srgbClr val="31A3DD"/>
                </a:solidFill>
                <a:ea typeface="Roboto" panose="02000000000000000000" pitchFamily="2" charset="0"/>
                <a:cs typeface="Arial" panose="020B0604020202020204" pitchFamily="34" charset="0"/>
              </a:rPr>
              <a:t>Gender Mainstreaming</a:t>
            </a:r>
          </a:p>
        </p:txBody>
      </p:sp>
      <p:sp>
        <p:nvSpPr>
          <p:cNvPr id="39" name="Rectangle 38">
            <a:extLst>
              <a:ext uri="{FF2B5EF4-FFF2-40B4-BE49-F238E27FC236}">
                <a16:creationId xmlns:a16="http://schemas.microsoft.com/office/drawing/2014/main" id="{C9720CA1-B93B-2474-155A-60D10EC34345}"/>
              </a:ext>
            </a:extLst>
          </p:cNvPr>
          <p:cNvSpPr/>
          <p:nvPr/>
        </p:nvSpPr>
        <p:spPr>
          <a:xfrm>
            <a:off x="4164940" y="2800350"/>
            <a:ext cx="1169060" cy="691560"/>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27000" tIns="135000" rIns="27000" bIns="0" rtlCol="0" anchor="t" anchorCtr="0">
            <a:noAutofit/>
          </a:bodyPr>
          <a:lstStyle/>
          <a:p>
            <a:pPr algn="ctr"/>
            <a:r>
              <a:rPr lang="en-US" sz="1200" b="1" dirty="0">
                <a:solidFill>
                  <a:srgbClr val="31A3DD"/>
                </a:solidFill>
                <a:ea typeface="Roboto" panose="02000000000000000000" pitchFamily="2" charset="0"/>
                <a:cs typeface="Arial" panose="020B0604020202020204" pitchFamily="34" charset="0"/>
              </a:rPr>
              <a:t>Laws and Policies for gender mainstreaming</a:t>
            </a:r>
          </a:p>
        </p:txBody>
      </p:sp>
      <p:sp>
        <p:nvSpPr>
          <p:cNvPr id="40" name="Rectangle 39">
            <a:extLst>
              <a:ext uri="{FF2B5EF4-FFF2-40B4-BE49-F238E27FC236}">
                <a16:creationId xmlns:a16="http://schemas.microsoft.com/office/drawing/2014/main" id="{4469D5AE-A632-A2E6-B0CB-664D1B7DCFFD}"/>
              </a:ext>
            </a:extLst>
          </p:cNvPr>
          <p:cNvSpPr/>
          <p:nvPr/>
        </p:nvSpPr>
        <p:spPr>
          <a:xfrm>
            <a:off x="5486400" y="2800350"/>
            <a:ext cx="1060883" cy="691560"/>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27000" tIns="135000" rIns="27000" bIns="0" rtlCol="0" anchor="t" anchorCtr="0">
            <a:noAutofit/>
          </a:bodyPr>
          <a:lstStyle/>
          <a:p>
            <a:pPr algn="ctr"/>
            <a:r>
              <a:rPr lang="en-US" sz="1200" b="1" dirty="0">
                <a:solidFill>
                  <a:srgbClr val="31A3DD"/>
                </a:solidFill>
                <a:ea typeface="Roboto" panose="02000000000000000000" pitchFamily="2" charset="0"/>
                <a:cs typeface="Arial" panose="020B0604020202020204" pitchFamily="34" charset="0"/>
              </a:rPr>
              <a:t>Gender Perspective in WASH</a:t>
            </a:r>
          </a:p>
        </p:txBody>
      </p:sp>
      <p:sp>
        <p:nvSpPr>
          <p:cNvPr id="41" name="Rectangle 40">
            <a:extLst>
              <a:ext uri="{FF2B5EF4-FFF2-40B4-BE49-F238E27FC236}">
                <a16:creationId xmlns:a16="http://schemas.microsoft.com/office/drawing/2014/main" id="{F7334FE5-F29A-A66C-A89E-3201EDE9E5E2}"/>
              </a:ext>
            </a:extLst>
          </p:cNvPr>
          <p:cNvSpPr/>
          <p:nvPr/>
        </p:nvSpPr>
        <p:spPr>
          <a:xfrm>
            <a:off x="6948494" y="2825232"/>
            <a:ext cx="1355735" cy="691560"/>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27000" tIns="135000" rIns="27000" bIns="0" rtlCol="0" anchor="t" anchorCtr="0">
            <a:noAutofit/>
          </a:bodyPr>
          <a:lstStyle/>
          <a:p>
            <a:pPr algn="ctr"/>
            <a:endParaRPr lang="en-US" sz="1200" b="1" dirty="0">
              <a:solidFill>
                <a:srgbClr val="31A3DD"/>
              </a:solidFill>
              <a:ea typeface="Roboto" panose="02000000000000000000" pitchFamily="2" charset="0"/>
              <a:cs typeface="Arial" panose="020B0604020202020204" pitchFamily="34" charset="0"/>
            </a:endParaRPr>
          </a:p>
        </p:txBody>
      </p:sp>
      <p:sp>
        <p:nvSpPr>
          <p:cNvPr id="47" name="Rectangle 46">
            <a:extLst>
              <a:ext uri="{FF2B5EF4-FFF2-40B4-BE49-F238E27FC236}">
                <a16:creationId xmlns:a16="http://schemas.microsoft.com/office/drawing/2014/main" id="{6389FEA8-AF44-1AF5-EE55-3FF94DA36278}"/>
              </a:ext>
            </a:extLst>
          </p:cNvPr>
          <p:cNvSpPr/>
          <p:nvPr/>
        </p:nvSpPr>
        <p:spPr>
          <a:xfrm>
            <a:off x="6705600" y="2825232"/>
            <a:ext cx="1124954" cy="691560"/>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27000" tIns="135000" rIns="27000" bIns="0" rtlCol="0" anchor="t" anchorCtr="0">
            <a:noAutofit/>
          </a:bodyPr>
          <a:lstStyle/>
          <a:p>
            <a:pPr algn="ctr"/>
            <a:r>
              <a:rPr lang="en-US" sz="1200" b="1" dirty="0">
                <a:solidFill>
                  <a:srgbClr val="31A3DD"/>
                </a:solidFill>
                <a:ea typeface="Roboto" panose="02000000000000000000" pitchFamily="2" charset="0"/>
                <a:cs typeface="Arial" panose="020B0604020202020204" pitchFamily="34" charset="0"/>
              </a:rPr>
              <a:t>Mainstreaming Gender in Project Cycle</a:t>
            </a:r>
          </a:p>
        </p:txBody>
      </p:sp>
      <p:sp>
        <p:nvSpPr>
          <p:cNvPr id="33" name="Rectangle 32">
            <a:extLst>
              <a:ext uri="{FF2B5EF4-FFF2-40B4-BE49-F238E27FC236}">
                <a16:creationId xmlns:a16="http://schemas.microsoft.com/office/drawing/2014/main" id="{6389FEA8-AF44-1AF5-EE55-3FF94DA36278}"/>
              </a:ext>
            </a:extLst>
          </p:cNvPr>
          <p:cNvSpPr/>
          <p:nvPr/>
        </p:nvSpPr>
        <p:spPr>
          <a:xfrm>
            <a:off x="8153400" y="2800350"/>
            <a:ext cx="729296" cy="691560"/>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27000" tIns="135000" rIns="27000" bIns="0" rtlCol="0" anchor="t" anchorCtr="0">
            <a:noAutofit/>
          </a:bodyPr>
          <a:lstStyle/>
          <a:p>
            <a:pPr algn="ctr"/>
            <a:r>
              <a:rPr lang="en-US" sz="1200" b="1" dirty="0">
                <a:solidFill>
                  <a:srgbClr val="31A3DD"/>
                </a:solidFill>
                <a:ea typeface="Roboto" panose="02000000000000000000" pitchFamily="2" charset="0"/>
                <a:cs typeface="Arial" panose="020B0604020202020204" pitchFamily="34" charset="0"/>
              </a:rPr>
              <a:t>Training</a:t>
            </a:r>
          </a:p>
          <a:p>
            <a:pPr algn="ctr"/>
            <a:r>
              <a:rPr lang="en-US" sz="1200" b="1" dirty="0">
                <a:solidFill>
                  <a:srgbClr val="31A3DD"/>
                </a:solidFill>
                <a:ea typeface="Roboto" panose="02000000000000000000" pitchFamily="2" charset="0"/>
                <a:cs typeface="Arial" panose="020B0604020202020204" pitchFamily="34" charset="0"/>
              </a:rPr>
              <a:t> Closing</a:t>
            </a:r>
          </a:p>
        </p:txBody>
      </p:sp>
      <p:grpSp>
        <p:nvGrpSpPr>
          <p:cNvPr id="34" name="Group 33">
            <a:extLst>
              <a:ext uri="{FF2B5EF4-FFF2-40B4-BE49-F238E27FC236}">
                <a16:creationId xmlns:a16="http://schemas.microsoft.com/office/drawing/2014/main" id="{963DC4E9-E695-F830-4541-D9C166BE1EA7}"/>
              </a:ext>
            </a:extLst>
          </p:cNvPr>
          <p:cNvGrpSpPr/>
          <p:nvPr/>
        </p:nvGrpSpPr>
        <p:grpSpPr>
          <a:xfrm>
            <a:off x="1915539" y="1719994"/>
            <a:ext cx="552450" cy="894509"/>
            <a:chOff x="8633299" y="2330423"/>
            <a:chExt cx="736600" cy="1192679"/>
          </a:xfrm>
        </p:grpSpPr>
        <p:sp>
          <p:nvSpPr>
            <p:cNvPr id="35" name="ZoneTexte 28">
              <a:extLst>
                <a:ext uri="{FF2B5EF4-FFF2-40B4-BE49-F238E27FC236}">
                  <a16:creationId xmlns:a16="http://schemas.microsoft.com/office/drawing/2014/main" id="{A288FA37-CA9A-CFA0-26CD-BD4BC3E3CDD4}"/>
                </a:ext>
              </a:extLst>
            </p:cNvPr>
            <p:cNvSpPr>
              <a:spLocks noChangeAspect="1"/>
            </p:cNvSpPr>
            <p:nvPr/>
          </p:nvSpPr>
          <p:spPr bwMode="auto">
            <a:xfrm>
              <a:off x="8837502" y="3152263"/>
              <a:ext cx="328195" cy="370839"/>
            </a:xfrm>
            <a:prstGeom prst="wedgeEllipseCallout">
              <a:avLst>
                <a:gd name="adj1" fmla="val -20833"/>
                <a:gd name="adj2" fmla="val 62500"/>
              </a:avLst>
            </a:prstGeom>
            <a:solidFill>
              <a:srgbClr val="92D050"/>
            </a:solidFill>
            <a:ln w="117475">
              <a:solidFill>
                <a:srgbClr val="31A3DD"/>
              </a:solidFill>
              <a:miter lim="800000"/>
              <a:headEnd/>
              <a:tailEnd/>
            </a:ln>
          </p:spPr>
          <p:txBody>
            <a:bodyPr lIns="180000" tIns="180000" rIns="180000" bIns="18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en-US" dirty="0">
                <a:solidFill>
                  <a:srgbClr val="FFFFFF"/>
                </a:solidFill>
                <a:latin typeface="+mn-lt"/>
                <a:ea typeface="Roboto Medium"/>
                <a:cs typeface="Arial" panose="020B0604020202020204" pitchFamily="34" charset="0"/>
              </a:endParaRPr>
            </a:p>
          </p:txBody>
        </p:sp>
        <p:sp>
          <p:nvSpPr>
            <p:cNvPr id="42" name="Rectangle 41">
              <a:extLst>
                <a:ext uri="{FF2B5EF4-FFF2-40B4-BE49-F238E27FC236}">
                  <a16:creationId xmlns:a16="http://schemas.microsoft.com/office/drawing/2014/main" id="{17D3DF62-7614-1F34-343E-B70D60062542}"/>
                </a:ext>
              </a:extLst>
            </p:cNvPr>
            <p:cNvSpPr/>
            <p:nvPr/>
          </p:nvSpPr>
          <p:spPr bwMode="auto">
            <a:xfrm>
              <a:off x="8633299" y="2330423"/>
              <a:ext cx="736600" cy="809428"/>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144000" anchor="ctr">
              <a:spAutoFit/>
            </a:bodyPr>
            <a:lstStyle/>
            <a:p>
              <a:pPr algn="ctr">
                <a:defRPr/>
              </a:pPr>
              <a:r>
                <a:rPr lang="fr-FR" sz="3000" dirty="0">
                  <a:solidFill>
                    <a:srgbClr val="005B8E"/>
                  </a:solidFill>
                  <a:cs typeface="Arial" panose="020B0604020202020204" pitchFamily="34" charset="0"/>
                </a:rPr>
                <a:t>2</a:t>
              </a:r>
            </a:p>
          </p:txBody>
        </p:sp>
      </p:grpSp>
      <p:grpSp>
        <p:nvGrpSpPr>
          <p:cNvPr id="4" name="Group 3">
            <a:extLst>
              <a:ext uri="{FF2B5EF4-FFF2-40B4-BE49-F238E27FC236}">
                <a16:creationId xmlns:a16="http://schemas.microsoft.com/office/drawing/2014/main" id="{E8DDF232-A669-022B-AE22-0A0AC1E689BA}"/>
              </a:ext>
            </a:extLst>
          </p:cNvPr>
          <p:cNvGrpSpPr/>
          <p:nvPr/>
        </p:nvGrpSpPr>
        <p:grpSpPr>
          <a:xfrm>
            <a:off x="3240528" y="1703297"/>
            <a:ext cx="547688" cy="881248"/>
            <a:chOff x="2721926" y="1703297"/>
            <a:chExt cx="547688" cy="881248"/>
          </a:xfrm>
        </p:grpSpPr>
        <p:sp>
          <p:nvSpPr>
            <p:cNvPr id="16" name="Rectangle 15">
              <a:extLst>
                <a:ext uri="{FF2B5EF4-FFF2-40B4-BE49-F238E27FC236}">
                  <a16:creationId xmlns:a16="http://schemas.microsoft.com/office/drawing/2014/main" id="{697C93BF-3F62-5329-7B72-5FBE214265C5}"/>
                </a:ext>
              </a:extLst>
            </p:cNvPr>
            <p:cNvSpPr/>
            <p:nvPr/>
          </p:nvSpPr>
          <p:spPr>
            <a:xfrm>
              <a:off x="2721926" y="1703297"/>
              <a:ext cx="547688" cy="607071"/>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144000" anchor="ctr">
              <a:spAutoFit/>
            </a:bodyPr>
            <a:lstStyle/>
            <a:p>
              <a:pPr algn="ctr">
                <a:defRPr/>
              </a:pPr>
              <a:r>
                <a:rPr lang="fr-FR" sz="3000" dirty="0">
                  <a:solidFill>
                    <a:srgbClr val="005B8E"/>
                  </a:solidFill>
                  <a:cs typeface="Arial" panose="020B0604020202020204" pitchFamily="34" charset="0"/>
                </a:rPr>
                <a:t>3</a:t>
              </a:r>
            </a:p>
          </p:txBody>
        </p:sp>
        <p:sp>
          <p:nvSpPr>
            <p:cNvPr id="43" name="ZoneTexte 28">
              <a:extLst>
                <a:ext uri="{FF2B5EF4-FFF2-40B4-BE49-F238E27FC236}">
                  <a16:creationId xmlns:a16="http://schemas.microsoft.com/office/drawing/2014/main" id="{4AB857B4-466A-6D38-EBD0-946FACE414D7}"/>
                </a:ext>
              </a:extLst>
            </p:cNvPr>
            <p:cNvSpPr>
              <a:spLocks noChangeAspect="1"/>
            </p:cNvSpPr>
            <p:nvPr/>
          </p:nvSpPr>
          <p:spPr bwMode="auto">
            <a:xfrm>
              <a:off x="2872578" y="2306415"/>
              <a:ext cx="246383" cy="278130"/>
            </a:xfrm>
            <a:prstGeom prst="wedgeEllipseCallout">
              <a:avLst>
                <a:gd name="adj1" fmla="val -20833"/>
                <a:gd name="adj2" fmla="val 62500"/>
              </a:avLst>
            </a:prstGeom>
            <a:solidFill>
              <a:schemeClr val="bg1"/>
            </a:solidFill>
            <a:ln w="117475">
              <a:solidFill>
                <a:srgbClr val="31A3DD"/>
              </a:solidFill>
              <a:miter lim="800000"/>
              <a:headEnd/>
              <a:tailEnd/>
            </a:ln>
          </p:spPr>
          <p:txBody>
            <a:bodyPr lIns="180000" tIns="180000" rIns="180000" bIns="18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en-US" dirty="0">
                <a:solidFill>
                  <a:srgbClr val="FFFFFF"/>
                </a:solidFill>
                <a:latin typeface="+mn-lt"/>
                <a:ea typeface="Roboto Medium"/>
                <a:cs typeface="Arial" panose="020B0604020202020204" pitchFamily="34" charset="0"/>
              </a:endParaRPr>
            </a:p>
          </p:txBody>
        </p:sp>
      </p:grpSp>
      <p:grpSp>
        <p:nvGrpSpPr>
          <p:cNvPr id="8" name="Group 7">
            <a:extLst>
              <a:ext uri="{FF2B5EF4-FFF2-40B4-BE49-F238E27FC236}">
                <a16:creationId xmlns:a16="http://schemas.microsoft.com/office/drawing/2014/main" id="{97633506-C4DD-C4C4-669E-FFB7D6C15D1D}"/>
              </a:ext>
            </a:extLst>
          </p:cNvPr>
          <p:cNvGrpSpPr/>
          <p:nvPr/>
        </p:nvGrpSpPr>
        <p:grpSpPr>
          <a:xfrm>
            <a:off x="8350590" y="1666730"/>
            <a:ext cx="410652" cy="938464"/>
            <a:chOff x="8350590" y="1666730"/>
            <a:chExt cx="410652" cy="938464"/>
          </a:xfrm>
        </p:grpSpPr>
        <p:sp>
          <p:nvSpPr>
            <p:cNvPr id="31" name="Rectangle 30">
              <a:extLst>
                <a:ext uri="{FF2B5EF4-FFF2-40B4-BE49-F238E27FC236}">
                  <a16:creationId xmlns:a16="http://schemas.microsoft.com/office/drawing/2014/main" id="{743244BC-58A6-D07E-0821-AB61B2BA4D94}"/>
                </a:ext>
              </a:extLst>
            </p:cNvPr>
            <p:cNvSpPr/>
            <p:nvPr/>
          </p:nvSpPr>
          <p:spPr>
            <a:xfrm>
              <a:off x="8350590" y="1666730"/>
              <a:ext cx="410652" cy="607071"/>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144000" anchor="ctr">
              <a:spAutoFit/>
            </a:bodyPr>
            <a:lstStyle/>
            <a:p>
              <a:pPr algn="ctr">
                <a:defRPr/>
              </a:pPr>
              <a:r>
                <a:rPr lang="fr-FR" sz="3000" dirty="0">
                  <a:solidFill>
                    <a:srgbClr val="005B8E"/>
                  </a:solidFill>
                  <a:cs typeface="Arial" panose="020B0604020202020204" pitchFamily="34" charset="0"/>
                </a:rPr>
                <a:t>7</a:t>
              </a:r>
            </a:p>
          </p:txBody>
        </p:sp>
        <p:sp>
          <p:nvSpPr>
            <p:cNvPr id="46" name="ZoneTexte 28">
              <a:extLst>
                <a:ext uri="{FF2B5EF4-FFF2-40B4-BE49-F238E27FC236}">
                  <a16:creationId xmlns:a16="http://schemas.microsoft.com/office/drawing/2014/main" id="{4AB857B4-466A-6D38-EBD0-946FACE414D7}"/>
                </a:ext>
              </a:extLst>
            </p:cNvPr>
            <p:cNvSpPr>
              <a:spLocks noChangeAspect="1"/>
            </p:cNvSpPr>
            <p:nvPr/>
          </p:nvSpPr>
          <p:spPr bwMode="auto">
            <a:xfrm>
              <a:off x="8461355" y="2327064"/>
              <a:ext cx="246383" cy="278130"/>
            </a:xfrm>
            <a:prstGeom prst="wedgeEllipseCallout">
              <a:avLst>
                <a:gd name="adj1" fmla="val -20833"/>
                <a:gd name="adj2" fmla="val 62500"/>
              </a:avLst>
            </a:prstGeom>
            <a:solidFill>
              <a:schemeClr val="bg1"/>
            </a:solidFill>
            <a:ln w="117475">
              <a:solidFill>
                <a:srgbClr val="31A3DD"/>
              </a:solidFill>
              <a:miter lim="800000"/>
              <a:headEnd/>
              <a:tailEnd/>
            </a:ln>
          </p:spPr>
          <p:txBody>
            <a:bodyPr lIns="180000" tIns="180000" rIns="180000" bIns="18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en-US" dirty="0">
                <a:solidFill>
                  <a:srgbClr val="FFFFFF"/>
                </a:solidFill>
                <a:latin typeface="+mn-lt"/>
                <a:ea typeface="Roboto Medium"/>
                <a:cs typeface="Arial" panose="020B0604020202020204" pitchFamily="34" charset="0"/>
              </a:endParaRPr>
            </a:p>
          </p:txBody>
        </p:sp>
      </p:grpSp>
      <p:grpSp>
        <p:nvGrpSpPr>
          <p:cNvPr id="7" name="Group 6">
            <a:extLst>
              <a:ext uri="{FF2B5EF4-FFF2-40B4-BE49-F238E27FC236}">
                <a16:creationId xmlns:a16="http://schemas.microsoft.com/office/drawing/2014/main" id="{31F9B1B3-79BE-CDD0-325D-B429A043CD38}"/>
              </a:ext>
            </a:extLst>
          </p:cNvPr>
          <p:cNvGrpSpPr/>
          <p:nvPr/>
        </p:nvGrpSpPr>
        <p:grpSpPr>
          <a:xfrm>
            <a:off x="5842411" y="1649417"/>
            <a:ext cx="552450" cy="935128"/>
            <a:chOff x="5528934" y="1649417"/>
            <a:chExt cx="552450" cy="935128"/>
          </a:xfrm>
        </p:grpSpPr>
        <p:sp>
          <p:nvSpPr>
            <p:cNvPr id="12" name="Rectangle 11">
              <a:extLst>
                <a:ext uri="{FF2B5EF4-FFF2-40B4-BE49-F238E27FC236}">
                  <a16:creationId xmlns:a16="http://schemas.microsoft.com/office/drawing/2014/main" id="{17D3DF62-7614-1F34-343E-B70D60062542}"/>
                </a:ext>
              </a:extLst>
            </p:cNvPr>
            <p:cNvSpPr/>
            <p:nvPr/>
          </p:nvSpPr>
          <p:spPr bwMode="auto">
            <a:xfrm>
              <a:off x="5528934" y="1649417"/>
              <a:ext cx="552450" cy="607071"/>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144000" anchor="ctr">
              <a:spAutoFit/>
            </a:bodyPr>
            <a:lstStyle/>
            <a:p>
              <a:pPr algn="ctr">
                <a:defRPr/>
              </a:pPr>
              <a:r>
                <a:rPr lang="fr-FR" sz="3000" dirty="0">
                  <a:solidFill>
                    <a:srgbClr val="005B8E"/>
                  </a:solidFill>
                  <a:cs typeface="Arial" panose="020B0604020202020204" pitchFamily="34" charset="0"/>
                </a:rPr>
                <a:t>5</a:t>
              </a:r>
            </a:p>
          </p:txBody>
        </p:sp>
        <p:sp>
          <p:nvSpPr>
            <p:cNvPr id="53" name="ZoneTexte 28">
              <a:extLst>
                <a:ext uri="{FF2B5EF4-FFF2-40B4-BE49-F238E27FC236}">
                  <a16:creationId xmlns:a16="http://schemas.microsoft.com/office/drawing/2014/main" id="{4AB857B4-466A-6D38-EBD0-946FACE414D7}"/>
                </a:ext>
              </a:extLst>
            </p:cNvPr>
            <p:cNvSpPr>
              <a:spLocks noChangeAspect="1"/>
            </p:cNvSpPr>
            <p:nvPr/>
          </p:nvSpPr>
          <p:spPr bwMode="auto">
            <a:xfrm>
              <a:off x="5681968" y="2306415"/>
              <a:ext cx="246383" cy="278130"/>
            </a:xfrm>
            <a:prstGeom prst="wedgeEllipseCallout">
              <a:avLst>
                <a:gd name="adj1" fmla="val -20833"/>
                <a:gd name="adj2" fmla="val 62500"/>
              </a:avLst>
            </a:prstGeom>
            <a:solidFill>
              <a:schemeClr val="bg1"/>
            </a:solidFill>
            <a:ln w="117475">
              <a:solidFill>
                <a:srgbClr val="31A3DD"/>
              </a:solidFill>
              <a:miter lim="800000"/>
              <a:headEnd/>
              <a:tailEnd/>
            </a:ln>
          </p:spPr>
          <p:txBody>
            <a:bodyPr lIns="180000" tIns="180000" rIns="180000" bIns="18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en-US" dirty="0">
                <a:solidFill>
                  <a:srgbClr val="FFFFFF"/>
                </a:solidFill>
                <a:latin typeface="+mn-lt"/>
                <a:ea typeface="Roboto Medium"/>
                <a:cs typeface="Arial" panose="020B0604020202020204" pitchFamily="34" charset="0"/>
              </a:endParaRPr>
            </a:p>
          </p:txBody>
        </p:sp>
      </p:grpSp>
      <p:grpSp>
        <p:nvGrpSpPr>
          <p:cNvPr id="6" name="Group 5">
            <a:extLst>
              <a:ext uri="{FF2B5EF4-FFF2-40B4-BE49-F238E27FC236}">
                <a16:creationId xmlns:a16="http://schemas.microsoft.com/office/drawing/2014/main" id="{6CE3DC8F-78ED-BEC3-1081-B14A355769A0}"/>
              </a:ext>
            </a:extLst>
          </p:cNvPr>
          <p:cNvGrpSpPr/>
          <p:nvPr/>
        </p:nvGrpSpPr>
        <p:grpSpPr>
          <a:xfrm>
            <a:off x="4560755" y="1699345"/>
            <a:ext cx="509117" cy="911870"/>
            <a:chOff x="4205069" y="1699345"/>
            <a:chExt cx="509117" cy="911870"/>
          </a:xfrm>
        </p:grpSpPr>
        <p:sp>
          <p:nvSpPr>
            <p:cNvPr id="9" name="Rectangle 8">
              <a:extLst>
                <a:ext uri="{FF2B5EF4-FFF2-40B4-BE49-F238E27FC236}">
                  <a16:creationId xmlns:a16="http://schemas.microsoft.com/office/drawing/2014/main" id="{20982E9A-780F-1236-218B-5577BF717229}"/>
                </a:ext>
              </a:extLst>
            </p:cNvPr>
            <p:cNvSpPr/>
            <p:nvPr/>
          </p:nvSpPr>
          <p:spPr bwMode="auto">
            <a:xfrm>
              <a:off x="4205069" y="1699345"/>
              <a:ext cx="509117" cy="607071"/>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144000" anchor="ctr">
              <a:spAutoFit/>
            </a:bodyPr>
            <a:lstStyle/>
            <a:p>
              <a:pPr algn="ctr">
                <a:defRPr/>
              </a:pPr>
              <a:r>
                <a:rPr lang="fr-FR" sz="3000" dirty="0">
                  <a:solidFill>
                    <a:srgbClr val="005B8E"/>
                  </a:solidFill>
                  <a:cs typeface="Arial" panose="020B0604020202020204" pitchFamily="34" charset="0"/>
                </a:rPr>
                <a:t>4</a:t>
              </a:r>
            </a:p>
          </p:txBody>
        </p:sp>
        <p:sp>
          <p:nvSpPr>
            <p:cNvPr id="54" name="ZoneTexte 28">
              <a:extLst>
                <a:ext uri="{FF2B5EF4-FFF2-40B4-BE49-F238E27FC236}">
                  <a16:creationId xmlns:a16="http://schemas.microsoft.com/office/drawing/2014/main" id="{4AB857B4-466A-6D38-EBD0-946FACE414D7}"/>
                </a:ext>
              </a:extLst>
            </p:cNvPr>
            <p:cNvSpPr>
              <a:spLocks noChangeAspect="1"/>
            </p:cNvSpPr>
            <p:nvPr/>
          </p:nvSpPr>
          <p:spPr bwMode="auto">
            <a:xfrm>
              <a:off x="4345037" y="2333085"/>
              <a:ext cx="246383" cy="278130"/>
            </a:xfrm>
            <a:prstGeom prst="wedgeEllipseCallout">
              <a:avLst>
                <a:gd name="adj1" fmla="val -20833"/>
                <a:gd name="adj2" fmla="val 62500"/>
              </a:avLst>
            </a:prstGeom>
            <a:solidFill>
              <a:schemeClr val="bg1"/>
            </a:solidFill>
            <a:ln w="117475">
              <a:solidFill>
                <a:srgbClr val="31A3DD"/>
              </a:solidFill>
              <a:miter lim="800000"/>
              <a:headEnd/>
              <a:tailEnd/>
            </a:ln>
          </p:spPr>
          <p:txBody>
            <a:bodyPr lIns="180000" tIns="180000" rIns="180000" bIns="180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en-US" dirty="0">
                <a:solidFill>
                  <a:srgbClr val="FFFFFF"/>
                </a:solidFill>
                <a:latin typeface="+mn-lt"/>
                <a:ea typeface="Roboto Medium"/>
                <a:cs typeface="Arial" panose="020B0604020202020204" pitchFamily="34" charset="0"/>
              </a:endParaRPr>
            </a:p>
          </p:txBody>
        </p:sp>
      </p:grpSp>
    </p:spTree>
    <p:extLst>
      <p:ext uri="{BB962C8B-B14F-4D97-AF65-F5344CB8AC3E}">
        <p14:creationId xmlns:p14="http://schemas.microsoft.com/office/powerpoint/2010/main" val="913899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57" y="1967993"/>
            <a:ext cx="8166743" cy="3042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33400" y="845731"/>
            <a:ext cx="7620000" cy="3810914"/>
          </a:xfrm>
        </p:spPr>
        <p:txBody>
          <a:bodyPr>
            <a:normAutofit/>
          </a:bodyPr>
          <a:lstStyle/>
          <a:p>
            <a:r>
              <a:rPr lang="en-US" sz="2400" dirty="0"/>
              <a:t>Gender refers to </a:t>
            </a:r>
            <a:r>
              <a:rPr lang="en-US" sz="2400" b="1" dirty="0">
                <a:solidFill>
                  <a:srgbClr val="C00000"/>
                </a:solidFill>
              </a:rPr>
              <a:t>socially constructed </a:t>
            </a:r>
            <a:r>
              <a:rPr lang="en-US" sz="2400" dirty="0"/>
              <a:t>roles, </a:t>
            </a:r>
            <a:r>
              <a:rPr lang="en-US" sz="2400" dirty="0" err="1"/>
              <a:t>behaviours</a:t>
            </a:r>
            <a:r>
              <a:rPr lang="en-US" sz="2400" dirty="0"/>
              <a:t>, expression and identities of girls, women, boys, men and gender diverse people.</a:t>
            </a:r>
          </a:p>
          <a:p>
            <a:pPr marL="0" indent="0">
              <a:buNone/>
            </a:pPr>
            <a:endParaRPr lang="en-US" sz="2400"/>
          </a:p>
        </p:txBody>
      </p:sp>
      <p:sp>
        <p:nvSpPr>
          <p:cNvPr id="5" name="Title 4">
            <a:extLst>
              <a:ext uri="{FF2B5EF4-FFF2-40B4-BE49-F238E27FC236}">
                <a16:creationId xmlns:a16="http://schemas.microsoft.com/office/drawing/2014/main" id="{CBD3EF6C-3995-C1B3-0F5E-C8839DF7467F}"/>
              </a:ext>
            </a:extLst>
          </p:cNvPr>
          <p:cNvSpPr>
            <a:spLocks noGrp="1"/>
          </p:cNvSpPr>
          <p:nvPr>
            <p:ph type="title"/>
          </p:nvPr>
        </p:nvSpPr>
        <p:spPr/>
        <p:txBody>
          <a:bodyPr/>
          <a:lstStyle/>
          <a:p>
            <a:r>
              <a:rPr lang="en-US" sz="3200"/>
              <a:t>Gender</a:t>
            </a:r>
            <a:endParaRPr lang="en-US"/>
          </a:p>
        </p:txBody>
      </p:sp>
    </p:spTree>
    <p:extLst>
      <p:ext uri="{BB962C8B-B14F-4D97-AF65-F5344CB8AC3E}">
        <p14:creationId xmlns:p14="http://schemas.microsoft.com/office/powerpoint/2010/main" val="1585724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22ECCB-1F33-872C-9D0B-BE711BE9119C}"/>
              </a:ext>
            </a:extLst>
          </p:cNvPr>
          <p:cNvSpPr>
            <a:spLocks noGrp="1"/>
          </p:cNvSpPr>
          <p:nvPr>
            <p:ph idx="1"/>
          </p:nvPr>
        </p:nvSpPr>
        <p:spPr/>
        <p:txBody>
          <a:bodyPr/>
          <a:lstStyle/>
          <a:p>
            <a:r>
              <a:rPr lang="en-US" sz="2800"/>
              <a:t>Gender diverse people have been included – a community which is popularly called as LGBTIQA+</a:t>
            </a:r>
          </a:p>
          <a:p>
            <a:endParaRPr lang="en-US"/>
          </a:p>
          <a:p>
            <a:r>
              <a:rPr lang="en-US" b="1" i="0">
                <a:solidFill>
                  <a:srgbClr val="040C28"/>
                </a:solidFill>
                <a:effectLst/>
                <a:latin typeface="Google Sans"/>
              </a:rPr>
              <a:t>L</a:t>
            </a:r>
            <a:r>
              <a:rPr lang="en-US" b="0" i="0">
                <a:solidFill>
                  <a:srgbClr val="040C28"/>
                </a:solidFill>
                <a:effectLst/>
                <a:latin typeface="Google Sans"/>
              </a:rPr>
              <a:t>esbian, </a:t>
            </a:r>
            <a:r>
              <a:rPr lang="en-US" b="1" i="0">
                <a:solidFill>
                  <a:srgbClr val="040C28"/>
                </a:solidFill>
                <a:effectLst/>
                <a:latin typeface="Google Sans"/>
              </a:rPr>
              <a:t>G</a:t>
            </a:r>
            <a:r>
              <a:rPr lang="en-US" b="0" i="0">
                <a:solidFill>
                  <a:srgbClr val="040C28"/>
                </a:solidFill>
                <a:effectLst/>
                <a:latin typeface="Google Sans"/>
              </a:rPr>
              <a:t>ay, </a:t>
            </a:r>
            <a:r>
              <a:rPr lang="en-US" b="1" i="0">
                <a:solidFill>
                  <a:srgbClr val="040C28"/>
                </a:solidFill>
                <a:effectLst/>
                <a:latin typeface="Google Sans"/>
              </a:rPr>
              <a:t>B</a:t>
            </a:r>
            <a:r>
              <a:rPr lang="en-US" b="0" i="0">
                <a:solidFill>
                  <a:srgbClr val="040C28"/>
                </a:solidFill>
                <a:effectLst/>
                <a:latin typeface="Google Sans"/>
              </a:rPr>
              <a:t>isexual, </a:t>
            </a:r>
            <a:r>
              <a:rPr lang="en-US" b="1" i="0">
                <a:solidFill>
                  <a:srgbClr val="040C28"/>
                </a:solidFill>
                <a:effectLst/>
                <a:latin typeface="Google Sans"/>
              </a:rPr>
              <a:t>T</a:t>
            </a:r>
            <a:r>
              <a:rPr lang="en-US" b="0" i="0">
                <a:solidFill>
                  <a:srgbClr val="040C28"/>
                </a:solidFill>
                <a:effectLst/>
                <a:latin typeface="Google Sans"/>
              </a:rPr>
              <a:t>ransgender, </a:t>
            </a:r>
            <a:r>
              <a:rPr lang="en-US" b="1" i="0">
                <a:solidFill>
                  <a:srgbClr val="040C28"/>
                </a:solidFill>
                <a:effectLst/>
                <a:latin typeface="Google Sans"/>
              </a:rPr>
              <a:t>I</a:t>
            </a:r>
            <a:r>
              <a:rPr lang="en-US" b="0" i="0">
                <a:solidFill>
                  <a:srgbClr val="040C28"/>
                </a:solidFill>
                <a:effectLst/>
                <a:latin typeface="Google Sans"/>
              </a:rPr>
              <a:t>ntersex, </a:t>
            </a:r>
            <a:r>
              <a:rPr lang="en-US" b="1" i="0">
                <a:solidFill>
                  <a:srgbClr val="040C28"/>
                </a:solidFill>
                <a:effectLst/>
                <a:latin typeface="Google Sans"/>
              </a:rPr>
              <a:t>Q</a:t>
            </a:r>
            <a:r>
              <a:rPr lang="en-US" b="0" i="0">
                <a:solidFill>
                  <a:srgbClr val="040C28"/>
                </a:solidFill>
                <a:effectLst/>
                <a:latin typeface="Google Sans"/>
              </a:rPr>
              <a:t>ueer, </a:t>
            </a:r>
            <a:r>
              <a:rPr lang="en-US" b="1" i="0">
                <a:solidFill>
                  <a:srgbClr val="040C28"/>
                </a:solidFill>
                <a:effectLst/>
                <a:latin typeface="Google Sans"/>
              </a:rPr>
              <a:t>A</a:t>
            </a:r>
            <a:r>
              <a:rPr lang="en-US" b="0" i="0">
                <a:solidFill>
                  <a:srgbClr val="040C28"/>
                </a:solidFill>
                <a:effectLst/>
                <a:latin typeface="Google Sans"/>
              </a:rPr>
              <a:t>sexual and other sexually or gender diverse</a:t>
            </a:r>
            <a:r>
              <a:rPr lang="en-US" b="0" i="0">
                <a:solidFill>
                  <a:srgbClr val="1F1F1F"/>
                </a:solidFill>
                <a:effectLst/>
                <a:highlight>
                  <a:srgbClr val="FFFFFF"/>
                </a:highlight>
                <a:latin typeface="Google Sans"/>
              </a:rPr>
              <a:t> (LGBTIQA+)</a:t>
            </a:r>
          </a:p>
          <a:p>
            <a:endParaRPr lang="en-US" b="0" i="0">
              <a:solidFill>
                <a:srgbClr val="1F1F1F"/>
              </a:solidFill>
              <a:effectLst/>
              <a:highlight>
                <a:srgbClr val="FFFFFF"/>
              </a:highlight>
              <a:latin typeface="Google Sans"/>
            </a:endParaRPr>
          </a:p>
          <a:p>
            <a:r>
              <a:rPr lang="en-US" b="0" i="0">
                <a:solidFill>
                  <a:srgbClr val="1F1F1F"/>
                </a:solidFill>
                <a:effectLst/>
                <a:highlight>
                  <a:srgbClr val="FFFFFF"/>
                </a:highlight>
                <a:latin typeface="Google Sans"/>
              </a:rPr>
              <a:t>One people helps to ensure that services and organisations are inclusive and respectful</a:t>
            </a:r>
            <a:endParaRPr lang="en-US" sz="2800"/>
          </a:p>
          <a:p>
            <a:endParaRPr lang="en-US"/>
          </a:p>
        </p:txBody>
      </p:sp>
      <p:sp>
        <p:nvSpPr>
          <p:cNvPr id="3" name="Title 2">
            <a:extLst>
              <a:ext uri="{FF2B5EF4-FFF2-40B4-BE49-F238E27FC236}">
                <a16:creationId xmlns:a16="http://schemas.microsoft.com/office/drawing/2014/main" id="{084AE139-1534-C0D9-55B5-CE5031CFCCC4}"/>
              </a:ext>
            </a:extLst>
          </p:cNvPr>
          <p:cNvSpPr>
            <a:spLocks noGrp="1"/>
          </p:cNvSpPr>
          <p:nvPr>
            <p:ph type="title"/>
          </p:nvPr>
        </p:nvSpPr>
        <p:spPr/>
        <p:txBody>
          <a:bodyPr/>
          <a:lstStyle/>
          <a:p>
            <a:r>
              <a:rPr lang="en-US" sz="3200"/>
              <a:t>Gender</a:t>
            </a:r>
            <a:endParaRPr lang="en-US"/>
          </a:p>
        </p:txBody>
      </p:sp>
    </p:spTree>
    <p:extLst>
      <p:ext uri="{BB962C8B-B14F-4D97-AF65-F5344CB8AC3E}">
        <p14:creationId xmlns:p14="http://schemas.microsoft.com/office/powerpoint/2010/main" val="2368012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a:t>The physical state of being either male, female, or intersex</a:t>
            </a:r>
          </a:p>
          <a:p>
            <a:endParaRPr lang="en-US"/>
          </a:p>
          <a:p>
            <a:r>
              <a:rPr lang="en-US"/>
              <a:t>Sex generally refers to </a:t>
            </a:r>
            <a:r>
              <a:rPr lang="en-US">
                <a:solidFill>
                  <a:srgbClr val="C00000"/>
                </a:solidFill>
              </a:rPr>
              <a:t>the biological differences</a:t>
            </a:r>
            <a:r>
              <a:rPr lang="en-US"/>
              <a:t> that vary little over time and across cultures</a:t>
            </a:r>
          </a:p>
          <a:p>
            <a:endParaRPr lang="en-US"/>
          </a:p>
          <a:p>
            <a:r>
              <a:rPr lang="en-US"/>
              <a:t>Gender generally refers to </a:t>
            </a:r>
            <a:r>
              <a:rPr lang="en-US" b="1">
                <a:solidFill>
                  <a:srgbClr val="C00000"/>
                </a:solidFill>
              </a:rPr>
              <a:t>socially constructed differences</a:t>
            </a:r>
            <a:r>
              <a:rPr lang="en-US"/>
              <a:t> that can vary across time, societies, and cultures (and can be changed more easily). </a:t>
            </a:r>
            <a:endParaRPr lang="en-US" dirty="0"/>
          </a:p>
        </p:txBody>
      </p:sp>
      <p:sp>
        <p:nvSpPr>
          <p:cNvPr id="2" name="Title 1"/>
          <p:cNvSpPr>
            <a:spLocks noGrp="1"/>
          </p:cNvSpPr>
          <p:nvPr>
            <p:ph type="title"/>
          </p:nvPr>
        </p:nvSpPr>
        <p:spPr/>
        <p:txBody>
          <a:bodyPr>
            <a:normAutofit/>
          </a:bodyPr>
          <a:lstStyle/>
          <a:p>
            <a:r>
              <a:rPr lang="en-US"/>
              <a:t>Sex  and Gender</a:t>
            </a:r>
            <a:endParaRPr lang="en-US" dirty="0"/>
          </a:p>
        </p:txBody>
      </p:sp>
    </p:spTree>
    <p:extLst>
      <p:ext uri="{BB962C8B-B14F-4D97-AF65-F5344CB8AC3E}">
        <p14:creationId xmlns:p14="http://schemas.microsoft.com/office/powerpoint/2010/main" val="118175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Sex (S)/Gender (G) Activity – SG Activity</a:t>
            </a:r>
          </a:p>
        </p:txBody>
      </p:sp>
      <p:sp>
        <p:nvSpPr>
          <p:cNvPr id="4" name="Rectangle 3">
            <a:extLst>
              <a:ext uri="{FF2B5EF4-FFF2-40B4-BE49-F238E27FC236}">
                <a16:creationId xmlns:a16="http://schemas.microsoft.com/office/drawing/2014/main" id="{76CC2869-7304-8973-95CD-DA9EB59DAD8E}"/>
              </a:ext>
            </a:extLst>
          </p:cNvPr>
          <p:cNvSpPr/>
          <p:nvPr/>
        </p:nvSpPr>
        <p:spPr>
          <a:xfrm>
            <a:off x="552450" y="1664464"/>
            <a:ext cx="6000750" cy="381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Most long-distance truck drivers are men.</a:t>
            </a:r>
          </a:p>
        </p:txBody>
      </p:sp>
      <p:sp>
        <p:nvSpPr>
          <p:cNvPr id="5" name="Rectangle 4">
            <a:extLst>
              <a:ext uri="{FF2B5EF4-FFF2-40B4-BE49-F238E27FC236}">
                <a16:creationId xmlns:a16="http://schemas.microsoft.com/office/drawing/2014/main" id="{47E47C5C-362E-79BA-3E13-183654AE97C5}"/>
              </a:ext>
            </a:extLst>
          </p:cNvPr>
          <p:cNvSpPr/>
          <p:nvPr/>
        </p:nvSpPr>
        <p:spPr>
          <a:xfrm>
            <a:off x="552450" y="2103578"/>
            <a:ext cx="6000750" cy="381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Women are fragile whereas men are protectors.</a:t>
            </a:r>
          </a:p>
        </p:txBody>
      </p:sp>
      <p:sp>
        <p:nvSpPr>
          <p:cNvPr id="6" name="Rectangle 5">
            <a:extLst>
              <a:ext uri="{FF2B5EF4-FFF2-40B4-BE49-F238E27FC236}">
                <a16:creationId xmlns:a16="http://schemas.microsoft.com/office/drawing/2014/main" id="{45F19481-E4C1-8ACA-011E-4AFA552F2FD1}"/>
              </a:ext>
            </a:extLst>
          </p:cNvPr>
          <p:cNvSpPr/>
          <p:nvPr/>
        </p:nvSpPr>
        <p:spPr>
          <a:xfrm>
            <a:off x="552450" y="2542692"/>
            <a:ext cx="6000750" cy="381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Women are only responsible for doing household chores.</a:t>
            </a:r>
          </a:p>
        </p:txBody>
      </p:sp>
      <p:sp>
        <p:nvSpPr>
          <p:cNvPr id="7" name="Rectangle 6">
            <a:extLst>
              <a:ext uri="{FF2B5EF4-FFF2-40B4-BE49-F238E27FC236}">
                <a16:creationId xmlns:a16="http://schemas.microsoft.com/office/drawing/2014/main" id="{BC6B6BB0-8AC4-6D92-A65B-2ABEAD0346A8}"/>
              </a:ext>
            </a:extLst>
          </p:cNvPr>
          <p:cNvSpPr/>
          <p:nvPr/>
        </p:nvSpPr>
        <p:spPr>
          <a:xfrm>
            <a:off x="552450" y="2981806"/>
            <a:ext cx="6000750" cy="381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t>Women are weak, incompetent and emotional in comparison to men.</a:t>
            </a:r>
          </a:p>
        </p:txBody>
      </p:sp>
      <p:sp>
        <p:nvSpPr>
          <p:cNvPr id="8" name="Rectangle 7">
            <a:extLst>
              <a:ext uri="{FF2B5EF4-FFF2-40B4-BE49-F238E27FC236}">
                <a16:creationId xmlns:a16="http://schemas.microsoft.com/office/drawing/2014/main" id="{D221E2F5-4757-EDF0-67E4-A4AB8EE378F8}"/>
              </a:ext>
            </a:extLst>
          </p:cNvPr>
          <p:cNvSpPr/>
          <p:nvPr/>
        </p:nvSpPr>
        <p:spPr>
          <a:xfrm>
            <a:off x="552450" y="3420920"/>
            <a:ext cx="6000750" cy="381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Men are better leaders and administrators than women.</a:t>
            </a:r>
          </a:p>
        </p:txBody>
      </p:sp>
      <p:sp>
        <p:nvSpPr>
          <p:cNvPr id="9" name="Rectangle 8">
            <a:extLst>
              <a:ext uri="{FF2B5EF4-FFF2-40B4-BE49-F238E27FC236}">
                <a16:creationId xmlns:a16="http://schemas.microsoft.com/office/drawing/2014/main" id="{75BADD16-EBCA-1BBB-D9F6-17E586AFA7AC}"/>
              </a:ext>
            </a:extLst>
          </p:cNvPr>
          <p:cNvSpPr/>
          <p:nvPr/>
        </p:nvSpPr>
        <p:spPr>
          <a:xfrm>
            <a:off x="552450" y="3860034"/>
            <a:ext cx="6000750" cy="381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Women can </a:t>
            </a:r>
            <a:r>
              <a:rPr lang="en-US"/>
              <a:t>breastfeed babies.</a:t>
            </a:r>
            <a:endParaRPr lang="en-US" dirty="0"/>
          </a:p>
        </p:txBody>
      </p:sp>
      <p:sp>
        <p:nvSpPr>
          <p:cNvPr id="10" name="Rectangle 9">
            <a:extLst>
              <a:ext uri="{FF2B5EF4-FFF2-40B4-BE49-F238E27FC236}">
                <a16:creationId xmlns:a16="http://schemas.microsoft.com/office/drawing/2014/main" id="{438DFA66-564E-1EC3-7B0F-EBCF2C4EE4B5}"/>
              </a:ext>
            </a:extLst>
          </p:cNvPr>
          <p:cNvSpPr/>
          <p:nvPr/>
        </p:nvSpPr>
        <p:spPr>
          <a:xfrm>
            <a:off x="552450" y="4299148"/>
            <a:ext cx="6000750" cy="381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Men and women are born with different genitals.</a:t>
            </a:r>
          </a:p>
        </p:txBody>
      </p:sp>
      <p:sp>
        <p:nvSpPr>
          <p:cNvPr id="11" name="Rectangle 10">
            <a:extLst>
              <a:ext uri="{FF2B5EF4-FFF2-40B4-BE49-F238E27FC236}">
                <a16:creationId xmlns:a16="http://schemas.microsoft.com/office/drawing/2014/main" id="{7DA8862C-FAED-DFAB-6458-249953033019}"/>
              </a:ext>
            </a:extLst>
          </p:cNvPr>
          <p:cNvSpPr/>
          <p:nvPr/>
        </p:nvSpPr>
        <p:spPr>
          <a:xfrm>
            <a:off x="552450" y="4738264"/>
            <a:ext cx="6000750" cy="381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Women have uterus whereas men don’t.</a:t>
            </a:r>
          </a:p>
        </p:txBody>
      </p:sp>
      <p:sp>
        <p:nvSpPr>
          <p:cNvPr id="12" name="Rectangle 11">
            <a:extLst>
              <a:ext uri="{FF2B5EF4-FFF2-40B4-BE49-F238E27FC236}">
                <a16:creationId xmlns:a16="http://schemas.microsoft.com/office/drawing/2014/main" id="{867C2816-8119-B3CC-43D3-A7335C652428}"/>
              </a:ext>
            </a:extLst>
          </p:cNvPr>
          <p:cNvSpPr/>
          <p:nvPr/>
        </p:nvSpPr>
        <p:spPr>
          <a:xfrm>
            <a:off x="552450" y="1225350"/>
            <a:ext cx="6000750" cy="381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Girls are gentle, boys are rough.</a:t>
            </a:r>
          </a:p>
        </p:txBody>
      </p:sp>
      <p:sp>
        <p:nvSpPr>
          <p:cNvPr id="13" name="Rectangle 12">
            <a:extLst>
              <a:ext uri="{FF2B5EF4-FFF2-40B4-BE49-F238E27FC236}">
                <a16:creationId xmlns:a16="http://schemas.microsoft.com/office/drawing/2014/main" id="{134D3573-0D0D-08DE-92C1-A0B167FFDB2A}"/>
              </a:ext>
            </a:extLst>
          </p:cNvPr>
          <p:cNvSpPr/>
          <p:nvPr/>
        </p:nvSpPr>
        <p:spPr>
          <a:xfrm>
            <a:off x="552450" y="786236"/>
            <a:ext cx="6000750" cy="381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Women give birth to babies, men don’t .</a:t>
            </a:r>
            <a:endParaRPr lang="en-US" dirty="0"/>
          </a:p>
        </p:txBody>
      </p:sp>
      <p:sp>
        <p:nvSpPr>
          <p:cNvPr id="16" name="Rectangle 15">
            <a:extLst>
              <a:ext uri="{FF2B5EF4-FFF2-40B4-BE49-F238E27FC236}">
                <a16:creationId xmlns:a16="http://schemas.microsoft.com/office/drawing/2014/main" id="{6AC3A2DF-5936-6F02-5B53-445FDD19496A}"/>
              </a:ext>
            </a:extLst>
          </p:cNvPr>
          <p:cNvSpPr/>
          <p:nvPr/>
        </p:nvSpPr>
        <p:spPr>
          <a:xfrm>
            <a:off x="6639059" y="1674084"/>
            <a:ext cx="2276341" cy="381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Gender</a:t>
            </a:r>
            <a:endParaRPr lang="en-US" dirty="0"/>
          </a:p>
        </p:txBody>
      </p:sp>
      <p:sp>
        <p:nvSpPr>
          <p:cNvPr id="17" name="Rectangle 16">
            <a:extLst>
              <a:ext uri="{FF2B5EF4-FFF2-40B4-BE49-F238E27FC236}">
                <a16:creationId xmlns:a16="http://schemas.microsoft.com/office/drawing/2014/main" id="{12822335-62EE-235C-A081-30F5636971B3}"/>
              </a:ext>
            </a:extLst>
          </p:cNvPr>
          <p:cNvSpPr/>
          <p:nvPr/>
        </p:nvSpPr>
        <p:spPr>
          <a:xfrm>
            <a:off x="6639059" y="2118008"/>
            <a:ext cx="2276341" cy="381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Gender</a:t>
            </a:r>
            <a:endParaRPr lang="en-US" dirty="0"/>
          </a:p>
        </p:txBody>
      </p:sp>
      <p:sp>
        <p:nvSpPr>
          <p:cNvPr id="18" name="Rectangle 17">
            <a:extLst>
              <a:ext uri="{FF2B5EF4-FFF2-40B4-BE49-F238E27FC236}">
                <a16:creationId xmlns:a16="http://schemas.microsoft.com/office/drawing/2014/main" id="{A3699C24-C26C-1AB5-7767-7FABFAE056FC}"/>
              </a:ext>
            </a:extLst>
          </p:cNvPr>
          <p:cNvSpPr/>
          <p:nvPr/>
        </p:nvSpPr>
        <p:spPr>
          <a:xfrm>
            <a:off x="6639059" y="2561932"/>
            <a:ext cx="2276341" cy="381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Gender</a:t>
            </a:r>
            <a:endParaRPr lang="en-US" dirty="0"/>
          </a:p>
        </p:txBody>
      </p:sp>
      <p:sp>
        <p:nvSpPr>
          <p:cNvPr id="19" name="Rectangle 18">
            <a:extLst>
              <a:ext uri="{FF2B5EF4-FFF2-40B4-BE49-F238E27FC236}">
                <a16:creationId xmlns:a16="http://schemas.microsoft.com/office/drawing/2014/main" id="{86CC53AD-2567-D1DE-8C5B-BE6FD8C10C24}"/>
              </a:ext>
            </a:extLst>
          </p:cNvPr>
          <p:cNvSpPr/>
          <p:nvPr/>
        </p:nvSpPr>
        <p:spPr>
          <a:xfrm>
            <a:off x="6639059" y="3005856"/>
            <a:ext cx="2276341" cy="381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Gender</a:t>
            </a:r>
            <a:endParaRPr lang="en-US" dirty="0"/>
          </a:p>
        </p:txBody>
      </p:sp>
      <p:sp>
        <p:nvSpPr>
          <p:cNvPr id="20" name="Rectangle 19">
            <a:extLst>
              <a:ext uri="{FF2B5EF4-FFF2-40B4-BE49-F238E27FC236}">
                <a16:creationId xmlns:a16="http://schemas.microsoft.com/office/drawing/2014/main" id="{C96743C0-F78D-092A-01DF-F73903A64710}"/>
              </a:ext>
            </a:extLst>
          </p:cNvPr>
          <p:cNvSpPr/>
          <p:nvPr/>
        </p:nvSpPr>
        <p:spPr>
          <a:xfrm>
            <a:off x="6639059" y="3449780"/>
            <a:ext cx="2276341" cy="381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Gender</a:t>
            </a:r>
            <a:endParaRPr lang="en-US" dirty="0"/>
          </a:p>
        </p:txBody>
      </p:sp>
      <p:sp>
        <p:nvSpPr>
          <p:cNvPr id="21" name="Rectangle 20">
            <a:extLst>
              <a:ext uri="{FF2B5EF4-FFF2-40B4-BE49-F238E27FC236}">
                <a16:creationId xmlns:a16="http://schemas.microsoft.com/office/drawing/2014/main" id="{932568BF-AF68-7826-7F7C-6EB9353A53AD}"/>
              </a:ext>
            </a:extLst>
          </p:cNvPr>
          <p:cNvSpPr/>
          <p:nvPr/>
        </p:nvSpPr>
        <p:spPr>
          <a:xfrm>
            <a:off x="6639059" y="3893704"/>
            <a:ext cx="2276341" cy="381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Sex</a:t>
            </a:r>
          </a:p>
        </p:txBody>
      </p:sp>
      <p:sp>
        <p:nvSpPr>
          <p:cNvPr id="22" name="Rectangle 21">
            <a:extLst>
              <a:ext uri="{FF2B5EF4-FFF2-40B4-BE49-F238E27FC236}">
                <a16:creationId xmlns:a16="http://schemas.microsoft.com/office/drawing/2014/main" id="{67195A67-48F4-1BCB-DC6B-72227997173E}"/>
              </a:ext>
            </a:extLst>
          </p:cNvPr>
          <p:cNvSpPr/>
          <p:nvPr/>
        </p:nvSpPr>
        <p:spPr>
          <a:xfrm>
            <a:off x="6639059" y="4337628"/>
            <a:ext cx="2276341" cy="381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Sex</a:t>
            </a:r>
            <a:endParaRPr lang="en-US" dirty="0">
              <a:solidFill>
                <a:schemeClr val="tx1"/>
              </a:solidFill>
            </a:endParaRPr>
          </a:p>
        </p:txBody>
      </p:sp>
      <p:sp>
        <p:nvSpPr>
          <p:cNvPr id="23" name="Rectangle 22">
            <a:extLst>
              <a:ext uri="{FF2B5EF4-FFF2-40B4-BE49-F238E27FC236}">
                <a16:creationId xmlns:a16="http://schemas.microsoft.com/office/drawing/2014/main" id="{C203F861-28D6-53A7-F382-12CFABC8B4FB}"/>
              </a:ext>
            </a:extLst>
          </p:cNvPr>
          <p:cNvSpPr/>
          <p:nvPr/>
        </p:nvSpPr>
        <p:spPr>
          <a:xfrm>
            <a:off x="6639059" y="4781550"/>
            <a:ext cx="2276341" cy="381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Sex</a:t>
            </a:r>
          </a:p>
        </p:txBody>
      </p:sp>
      <p:sp>
        <p:nvSpPr>
          <p:cNvPr id="24" name="Rectangle 23">
            <a:extLst>
              <a:ext uri="{FF2B5EF4-FFF2-40B4-BE49-F238E27FC236}">
                <a16:creationId xmlns:a16="http://schemas.microsoft.com/office/drawing/2014/main" id="{2FE83A0D-27C3-B2FA-A995-335904BF1670}"/>
              </a:ext>
            </a:extLst>
          </p:cNvPr>
          <p:cNvSpPr/>
          <p:nvPr/>
        </p:nvSpPr>
        <p:spPr>
          <a:xfrm>
            <a:off x="6639059" y="1230160"/>
            <a:ext cx="2276341" cy="381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Gender</a:t>
            </a:r>
          </a:p>
        </p:txBody>
      </p:sp>
      <p:sp>
        <p:nvSpPr>
          <p:cNvPr id="25" name="Rectangle 24">
            <a:extLst>
              <a:ext uri="{FF2B5EF4-FFF2-40B4-BE49-F238E27FC236}">
                <a16:creationId xmlns:a16="http://schemas.microsoft.com/office/drawing/2014/main" id="{1820A92F-7820-38AB-696B-DBDBA661DA78}"/>
              </a:ext>
            </a:extLst>
          </p:cNvPr>
          <p:cNvSpPr/>
          <p:nvPr/>
        </p:nvSpPr>
        <p:spPr>
          <a:xfrm>
            <a:off x="6639059" y="786236"/>
            <a:ext cx="2276341" cy="381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Sex</a:t>
            </a:r>
          </a:p>
        </p:txBody>
      </p:sp>
    </p:spTree>
    <p:extLst>
      <p:ext uri="{BB962C8B-B14F-4D97-AF65-F5344CB8AC3E}">
        <p14:creationId xmlns:p14="http://schemas.microsoft.com/office/powerpoint/2010/main" val="278920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1068</TotalTime>
  <Words>2488</Words>
  <Application>Microsoft Office PowerPoint</Application>
  <PresentationFormat>On-screen Show (16:9)</PresentationFormat>
  <Paragraphs>281</Paragraphs>
  <Slides>35</Slides>
  <Notes>25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Courier New</vt:lpstr>
      <vt:lpstr>Google Sans</vt:lpstr>
      <vt:lpstr>Roboto</vt:lpstr>
      <vt:lpstr>2_Office Theme</vt:lpstr>
      <vt:lpstr>PowerPoint Presentation</vt:lpstr>
      <vt:lpstr>Introduction</vt:lpstr>
      <vt:lpstr>Learning Outcome</vt:lpstr>
      <vt:lpstr>Presentation Outline</vt:lpstr>
      <vt:lpstr>Training Structure</vt:lpstr>
      <vt:lpstr>Gender</vt:lpstr>
      <vt:lpstr>Gender</vt:lpstr>
      <vt:lpstr>Sex  and Gender</vt:lpstr>
      <vt:lpstr>Sex (S)/Gender (G) Activity – SG Activity</vt:lpstr>
      <vt:lpstr>Gender terminologies - Group work</vt:lpstr>
      <vt:lpstr>Gender terminologies</vt:lpstr>
      <vt:lpstr>Gender terminologies</vt:lpstr>
      <vt:lpstr>Gender terminologies</vt:lpstr>
      <vt:lpstr>Gender terminologies</vt:lpstr>
      <vt:lpstr>Gender terminologies</vt:lpstr>
      <vt:lpstr>Gender terminologies</vt:lpstr>
      <vt:lpstr>Gender terminologies</vt:lpstr>
      <vt:lpstr>Gender terminologies</vt:lpstr>
      <vt:lpstr>Gender terminologies</vt:lpstr>
      <vt:lpstr>Gender terminologies</vt:lpstr>
      <vt:lpstr>Gender terminologies</vt:lpstr>
      <vt:lpstr>Gender terminologies</vt:lpstr>
      <vt:lpstr>PowerPoint Presentation</vt:lpstr>
      <vt:lpstr>Concept of GEDSI</vt:lpstr>
      <vt:lpstr>Gender Equality, Disability and Social Inclusion (GEDSI)</vt:lpstr>
      <vt:lpstr>Gender Equality, Disability and Social Inclusion (GEDSI)</vt:lpstr>
      <vt:lpstr>Gender Equality, Disability and Social Inclusion (GEDSI)</vt:lpstr>
      <vt:lpstr>Gender Equality, Disability and Social Inclusion (GEDSI) </vt:lpstr>
      <vt:lpstr>Concept of GEDSI</vt:lpstr>
      <vt:lpstr>Concept of GEDSI</vt:lpstr>
      <vt:lpstr>Importance of GEDSI- Group work</vt:lpstr>
      <vt:lpstr>Importance of GEDSI</vt:lpstr>
      <vt:lpstr>Importance of GEDSI</vt:lpstr>
      <vt:lpstr>Review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Concept and its terminologies</dc:title>
  <dc:creator>MY-PC</dc:creator>
  <cp:lastModifiedBy>Rabina Milapati</cp:lastModifiedBy>
  <cp:revision>32</cp:revision>
  <dcterms:created xsi:type="dcterms:W3CDTF">2006-08-16T00:00:00Z</dcterms:created>
  <dcterms:modified xsi:type="dcterms:W3CDTF">2024-08-16T05:44:42Z</dcterms:modified>
</cp:coreProperties>
</file>