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3" r:id="rId2"/>
    <p:sldId id="334" r:id="rId3"/>
    <p:sldId id="256" r:id="rId4"/>
    <p:sldId id="257" r:id="rId5"/>
    <p:sldId id="312" r:id="rId6"/>
    <p:sldId id="313" r:id="rId7"/>
    <p:sldId id="315" r:id="rId8"/>
    <p:sldId id="316" r:id="rId9"/>
    <p:sldId id="317" r:id="rId10"/>
    <p:sldId id="318" r:id="rId11"/>
    <p:sldId id="319" r:id="rId12"/>
    <p:sldId id="320" r:id="rId13"/>
    <p:sldId id="269" r:id="rId14"/>
    <p:sldId id="270" r:id="rId15"/>
    <p:sldId id="275" r:id="rId16"/>
    <p:sldId id="325" r:id="rId17"/>
    <p:sldId id="276" r:id="rId18"/>
    <p:sldId id="277" r:id="rId19"/>
    <p:sldId id="278" r:id="rId20"/>
    <p:sldId id="287" r:id="rId21"/>
    <p:sldId id="288" r:id="rId22"/>
    <p:sldId id="321" r:id="rId23"/>
    <p:sldId id="33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6805" autoAdjust="0"/>
  </p:normalViewPr>
  <p:slideViewPr>
    <p:cSldViewPr>
      <p:cViewPr varScale="1">
        <p:scale>
          <a:sx n="57" d="100"/>
          <a:sy n="57" d="100"/>
        </p:scale>
        <p:origin x="1788" y="72"/>
      </p:cViewPr>
      <p:guideLst>
        <p:guide orient="horz" pos="2160"/>
        <p:guide pos="2880"/>
      </p:guideLst>
    </p:cSldViewPr>
  </p:slideViewPr>
  <p:outlineViewPr>
    <p:cViewPr>
      <p:scale>
        <a:sx n="33" d="100"/>
        <a:sy n="33" d="100"/>
      </p:scale>
      <p:origin x="0" y="187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06806C9-E9AF-4BCB-9840-72392037BCE9}" type="datetime1">
              <a:rPr lang="en-US"/>
              <a:pPr>
                <a:defRPr/>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BAD9FE-E89E-4B19-91A9-9577A7424B8B}" type="slidenum">
              <a:rPr lang="en-US"/>
              <a:pPr/>
              <a:t>‹#›</a:t>
            </a:fld>
            <a:endParaRPr lang="en-US"/>
          </a:p>
        </p:txBody>
      </p:sp>
    </p:spTree>
    <p:extLst>
      <p:ext uri="{BB962C8B-B14F-4D97-AF65-F5344CB8AC3E}">
        <p14:creationId xmlns:p14="http://schemas.microsoft.com/office/powerpoint/2010/main" val="2226373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youtube.com/watch?v=DY9DNWcqxI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ea typeface="ＭＳ Ｐゴシック" panose="020B0600070205080204" pitchFamily="34" charset="-128"/>
              </a:rPr>
              <a:t>This is a long PowerPoint presentation.</a:t>
            </a:r>
            <a:r>
              <a:rPr lang="en-CA" baseline="0" dirty="0" smtClean="0">
                <a:ea typeface="ＭＳ Ｐゴシック" panose="020B0600070205080204" pitchFamily="34" charset="-128"/>
              </a:rPr>
              <a:t> Choose the diseases that are more common in the country / region and present only those slides.</a:t>
            </a:r>
            <a:endParaRPr lang="en-CA" dirty="0" smtClean="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226CAF-8461-418F-9CF4-11072FB8E667}" type="slidenum">
              <a:rPr lang="en-US"/>
              <a:pPr eaLnBrk="1" hangingPunct="1"/>
              <a:t>3</a:t>
            </a:fld>
            <a:endParaRPr lang="en-US"/>
          </a:p>
        </p:txBody>
      </p:sp>
    </p:spTree>
    <p:extLst>
      <p:ext uri="{BB962C8B-B14F-4D97-AF65-F5344CB8AC3E}">
        <p14:creationId xmlns:p14="http://schemas.microsoft.com/office/powerpoint/2010/main" val="258218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CA0FE6-6A61-43DC-942D-ECD2DA99BB7E}" type="slidenum">
              <a:rPr lang="en-US" altLang="en-US"/>
              <a:pPr eaLnBrk="1" hangingPunct="1"/>
              <a:t>12</a:t>
            </a:fld>
            <a:endParaRPr lang="en-US" altLang="en-US"/>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Helminths, more commonly known as worms or flukes, require a host body to survive and are generally passed in human and animal feces. They spend part of their life in hosts that live in water before being transmitted to humans. Many types of worms can live for several years and weaken their host by using up their food.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For most </a:t>
            </a:r>
            <a:r>
              <a:rPr lang="en-CA" sz="1000" kern="1200" dirty="0" err="1" smtClean="0">
                <a:solidFill>
                  <a:schemeClr val="tx1"/>
                </a:solidFill>
                <a:effectLst/>
                <a:latin typeface="Arial" panose="020B0604020202020204" pitchFamily="34" charset="0"/>
                <a:ea typeface="+mn-ea"/>
                <a:cs typeface="Arial" panose="020B0604020202020204" pitchFamily="34" charset="0"/>
              </a:rPr>
              <a:t>helminths</a:t>
            </a:r>
            <a:r>
              <a:rPr lang="en-CA" sz="1000" kern="1200" dirty="0" smtClean="0">
                <a:solidFill>
                  <a:schemeClr val="tx1"/>
                </a:solidFill>
                <a:effectLst/>
                <a:latin typeface="Arial" panose="020B0604020202020204" pitchFamily="34" charset="0"/>
                <a:ea typeface="+mn-ea"/>
                <a:cs typeface="Arial" panose="020B0604020202020204" pitchFamily="34" charset="0"/>
              </a:rPr>
              <a:t>, drinking water is not a significant route of transmission. Helminths normally pass through people’s skin when they bathe or swim in contaminated water or are in contact</a:t>
            </a:r>
            <a:r>
              <a:rPr lang="en-CA" sz="1000" kern="1200" baseline="0" dirty="0" smtClean="0">
                <a:solidFill>
                  <a:schemeClr val="tx1"/>
                </a:solidFill>
                <a:effectLst/>
                <a:latin typeface="Arial" panose="020B0604020202020204" pitchFamily="34" charset="0"/>
                <a:ea typeface="+mn-ea"/>
                <a:cs typeface="Arial" panose="020B0604020202020204" pitchFamily="34" charset="0"/>
              </a:rPr>
              <a:t> with contaminated soil</a:t>
            </a:r>
            <a:r>
              <a:rPr lang="en-CA" sz="1000" kern="1200" dirty="0" smtClean="0">
                <a:solidFill>
                  <a:schemeClr val="tx1"/>
                </a:solidFill>
                <a:effectLst/>
                <a:latin typeface="Arial" panose="020B0604020202020204" pitchFamily="34" charset="0"/>
                <a:ea typeface="+mn-ea"/>
                <a:cs typeface="Arial" panose="020B0604020202020204" pitchFamily="34" charset="0"/>
              </a:rPr>
              <a:t>, and do not normally infect people by drinking water.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There are two exceptions: guinea worm and liver flukes. They both need intermediate hosts to complete their life cycles, but are transmitted through drinking water by different mechanisms.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Other helminths can be transmitted through water contact (e.g., </a:t>
            </a:r>
            <a:r>
              <a:rPr lang="en-CA" sz="1000" kern="1200" dirty="0" err="1" smtClean="0">
                <a:solidFill>
                  <a:schemeClr val="tx1"/>
                </a:solidFill>
                <a:effectLst/>
                <a:latin typeface="Arial" panose="020B0604020202020204" pitchFamily="34" charset="0"/>
                <a:ea typeface="+mn-ea"/>
                <a:cs typeface="Arial" panose="020B0604020202020204" pitchFamily="34" charset="0"/>
              </a:rPr>
              <a:t>schistosomiasis</a:t>
            </a:r>
            <a:r>
              <a:rPr lang="en-CA" sz="1000" kern="1200" dirty="0" smtClean="0">
                <a:solidFill>
                  <a:schemeClr val="tx1"/>
                </a:solidFill>
                <a:effectLst/>
                <a:latin typeface="Arial" panose="020B0604020202020204" pitchFamily="34" charset="0"/>
                <a:ea typeface="+mn-ea"/>
                <a:cs typeface="Arial" panose="020B0604020202020204" pitchFamily="34" charset="0"/>
              </a:rPr>
              <a:t> also called bilharzia) or soil (e.g., </a:t>
            </a:r>
            <a:r>
              <a:rPr lang="en-CA" sz="1000" kern="1200" dirty="0" err="1" smtClean="0">
                <a:solidFill>
                  <a:schemeClr val="tx1"/>
                </a:solidFill>
                <a:effectLst/>
                <a:latin typeface="Arial" panose="020B0604020202020204" pitchFamily="34" charset="0"/>
                <a:ea typeface="+mn-ea"/>
                <a:cs typeface="Arial" panose="020B0604020202020204" pitchFamily="34" charset="0"/>
              </a:rPr>
              <a:t>ascariasis</a:t>
            </a:r>
            <a:r>
              <a:rPr lang="en-CA" sz="1000" kern="1200" dirty="0" smtClean="0">
                <a:solidFill>
                  <a:schemeClr val="tx1"/>
                </a:solidFill>
                <a:effectLst/>
                <a:latin typeface="Arial" panose="020B0604020202020204" pitchFamily="34" charset="0"/>
                <a:ea typeface="+mn-ea"/>
                <a:cs typeface="Arial" panose="020B0604020202020204" pitchFamily="34" charset="0"/>
              </a:rPr>
              <a:t>, hookworm)</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20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F0E9A-1C72-4012-B80A-75AD5C3372E4}" type="slidenum">
              <a:rPr lang="en-US"/>
              <a:pPr eaLnBrk="1" hangingPunct="1"/>
              <a:t>13</a:t>
            </a:fld>
            <a:endParaRPr lang="en-US"/>
          </a:p>
        </p:txBody>
      </p:sp>
    </p:spTree>
    <p:extLst>
      <p:ext uri="{BB962C8B-B14F-4D97-AF65-F5344CB8AC3E}">
        <p14:creationId xmlns:p14="http://schemas.microsoft.com/office/powerpoint/2010/main" val="405844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A4A3F4-F947-47A5-9027-DBAB5CE71B55}" type="slidenum">
              <a:rPr lang="en-US"/>
              <a:pPr eaLnBrk="1" hangingPunct="1"/>
              <a:t>14</a:t>
            </a:fld>
            <a:endParaRPr lang="en-US"/>
          </a:p>
        </p:txBody>
      </p:sp>
    </p:spTree>
    <p:extLst>
      <p:ext uri="{BB962C8B-B14F-4D97-AF65-F5344CB8AC3E}">
        <p14:creationId xmlns:p14="http://schemas.microsoft.com/office/powerpoint/2010/main" val="334901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F8DA6-1820-4C93-B018-1BA4EC011989}" type="slidenum">
              <a:rPr lang="en-US"/>
              <a:pPr eaLnBrk="1" hangingPunct="1"/>
              <a:t>15</a:t>
            </a:fld>
            <a:endParaRPr lang="en-US"/>
          </a:p>
        </p:txBody>
      </p:sp>
    </p:spTree>
    <p:extLst>
      <p:ext uri="{BB962C8B-B14F-4D97-AF65-F5344CB8AC3E}">
        <p14:creationId xmlns:p14="http://schemas.microsoft.com/office/powerpoint/2010/main" val="3553765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ea typeface="ＭＳ Ｐゴシック" panose="020B0600070205080204" pitchFamily="34" charset="-128"/>
              </a:rPr>
              <a:t>Explain</a:t>
            </a:r>
            <a:r>
              <a:rPr lang="en-CA" baseline="0" dirty="0" smtClean="0">
                <a:ea typeface="ＭＳ Ｐゴシック" panose="020B0600070205080204" pitchFamily="34" charset="-128"/>
              </a:rPr>
              <a:t> that there are numerous diseases related to sanitation. Only some of them representing different sanitation transmission routes will be discussed in the following slides. </a:t>
            </a:r>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F8DA6-1820-4C93-B018-1BA4EC011989}" type="slidenum">
              <a:rPr lang="en-US"/>
              <a:pPr eaLnBrk="1" hangingPunct="1"/>
              <a:t>16</a:t>
            </a:fld>
            <a:endParaRPr lang="en-US"/>
          </a:p>
        </p:txBody>
      </p:sp>
    </p:spTree>
    <p:extLst>
      <p:ext uri="{BB962C8B-B14F-4D97-AF65-F5344CB8AC3E}">
        <p14:creationId xmlns:p14="http://schemas.microsoft.com/office/powerpoint/2010/main" val="221064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3C9A3-503E-4332-BACC-0B0BAD23BE5C}" type="slidenum">
              <a:rPr lang="en-US"/>
              <a:pPr eaLnBrk="1" hangingPunct="1"/>
              <a:t>17</a:t>
            </a:fld>
            <a:endParaRPr lang="en-US"/>
          </a:p>
        </p:txBody>
      </p:sp>
    </p:spTree>
    <p:extLst>
      <p:ext uri="{BB962C8B-B14F-4D97-AF65-F5344CB8AC3E}">
        <p14:creationId xmlns:p14="http://schemas.microsoft.com/office/powerpoint/2010/main" val="282131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eaLnBrk="1" hangingPunct="1">
              <a:lnSpc>
                <a:spcPct val="80000"/>
              </a:lnSpc>
              <a:buFont typeface="Arial" panose="020B0604020202020204" pitchFamily="34" charset="0"/>
              <a:buNone/>
            </a:pPr>
            <a:r>
              <a:rPr lang="en-CA" sz="1100" b="0" dirty="0" smtClean="0">
                <a:ea typeface="ＭＳ Ｐゴシック" panose="020B0600070205080204" pitchFamily="34" charset="-128"/>
              </a:rPr>
              <a:t>Scope of the Problem:</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Cholera is prevalent in countries that lack access to safe drinking water and sanitation. </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Globally, cholera incidence has increased steadily since 2005 with cholera outbreaks affecting several continents, including Sub-Saharan Africa, Asia, and more recently in the Caribbean (Haiti and the Dominican Republic). Cholera continues to pose a serious public health problem among developing world populations that have no access to adequate water and sanitation resources (WHO, 2013). </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Between 178,000-589,000 cholera cases were reported annually to the WHO from 2007-2011 (WHO, 2012). However, the true number of cholera cases is known to be much higher. These numbers are severely underestimated, as many countries do not report or underreport the number of cholera cases. The cases of cholera officially reported do not account for the estimated 500,000-700,000 cases that are called acute watery diarrhea instead of cholera. These cases occur in vast areas of Central and Southeast Asia, and in some African countries, leading to great underestimation of the global burden of this disease (WHO, 2013). </a:t>
            </a: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eaLnBrk="1" hangingPunct="1">
              <a:lnSpc>
                <a:spcPct val="80000"/>
              </a:lnSpc>
            </a:pPr>
            <a:endParaRPr lang="en-US" sz="1100" b="0" dirty="0" smtClean="0">
              <a:ea typeface="ＭＳ Ｐゴシック" panose="020B0600070205080204" pitchFamily="34" charset="-128"/>
            </a:endParaRPr>
          </a:p>
          <a:p>
            <a:pPr eaLnBrk="1" hangingPunct="1">
              <a:lnSpc>
                <a:spcPct val="80000"/>
              </a:lnSpc>
            </a:pPr>
            <a:r>
              <a:rPr lang="en-US" sz="1100" b="0" dirty="0" smtClean="0">
                <a:ea typeface="ＭＳ Ｐゴシック" panose="020B0600070205080204" pitchFamily="34" charset="-128"/>
              </a:rPr>
              <a:t>Symptoms:</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Cholera is an acute infection of the intestine, which begins suddenly with painless watery diarrhea, nausea and vomiting. Most people who become infected have very mild diarrhea or symptom-free infection.</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Malnourished people in particular experience more severe symptoms.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Severe cholera cases present with profuse diarrhea and vomiting.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Severe, untreated cholera can lead to rapid dehydration and death.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If untreated, 50% of people with severe cholera will die, but prompt and adequate treatment reduces this to less than 1% of cases.</a:t>
            </a:r>
          </a:p>
          <a:p>
            <a:pPr eaLnBrk="1" hangingPunct="1">
              <a:lnSpc>
                <a:spcPct val="80000"/>
              </a:lnSpc>
            </a:pPr>
            <a:endParaRPr lang="en-US" sz="1100" b="0" dirty="0" smtClean="0">
              <a:ea typeface="ＭＳ Ｐゴシック" panose="020B0600070205080204" pitchFamily="34" charset="-128"/>
            </a:endParaRPr>
          </a:p>
          <a:p>
            <a:pPr eaLnBrk="1" hangingPunct="1">
              <a:lnSpc>
                <a:spcPct val="80000"/>
              </a:lnSpc>
            </a:pPr>
            <a:r>
              <a:rPr lang="en-US" sz="1100" b="0" dirty="0" smtClean="0">
                <a:ea typeface="ＭＳ Ｐゴシック" panose="020B0600070205080204" pitchFamily="34" charset="-128"/>
              </a:rPr>
              <a:t>Cause:</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Cholera is caused by the bacterium Vibrio </a:t>
            </a:r>
            <a:r>
              <a:rPr lang="en-US" sz="1100" b="0" dirty="0" err="1" smtClean="0">
                <a:ea typeface="ＭＳ Ｐゴシック" panose="020B0600070205080204" pitchFamily="34" charset="-128"/>
              </a:rPr>
              <a:t>cholerae</a:t>
            </a:r>
            <a:r>
              <a:rPr lang="en-US" sz="1100" b="0" dirty="0" smtClean="0">
                <a:ea typeface="ＭＳ Ｐゴシック" panose="020B0600070205080204" pitchFamily="34" charset="-128"/>
              </a:rPr>
              <a:t>. </a:t>
            </a:r>
          </a:p>
          <a:p>
            <a:pPr eaLnBrk="1" hangingPunct="1">
              <a:lnSpc>
                <a:spcPct val="80000"/>
              </a:lnSpc>
            </a:pPr>
            <a:endParaRPr lang="en-US" sz="1100" b="0" dirty="0"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A86594-1311-4E3E-B770-071BA44AA165}" type="slidenum">
              <a:rPr lang="en-US"/>
              <a:pPr eaLnBrk="1" hangingPunct="1"/>
              <a:t>18</a:t>
            </a:fld>
            <a:endParaRPr lang="en-US"/>
          </a:p>
        </p:txBody>
      </p:sp>
    </p:spTree>
    <p:extLst>
      <p:ext uri="{BB962C8B-B14F-4D97-AF65-F5344CB8AC3E}">
        <p14:creationId xmlns:p14="http://schemas.microsoft.com/office/powerpoint/2010/main" val="71498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a typeface="ＭＳ Ｐゴシック" panose="020B0600070205080204" pitchFamily="34" charset="-128"/>
              </a:rPr>
              <a:t>Transmission:</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People become infected after eating food or drinking water that has been contaminated by the feces of infected persons. </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Raw or undercooked seafood may be a source of infection in areas where cholera is prevalent and sanitation is poor. </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Vegetables and fruit that have been washed with water contaminated by feces may also transmit the infection if </a:t>
            </a:r>
            <a:r>
              <a:rPr lang="en-CA" i="1" dirty="0" smtClean="0">
                <a:ea typeface="ＭＳ Ｐゴシック" panose="020B0600070205080204" pitchFamily="34" charset="-128"/>
              </a:rPr>
              <a:t>V. </a:t>
            </a:r>
            <a:r>
              <a:rPr lang="en-CA" i="1" dirty="0" err="1" smtClean="0">
                <a:ea typeface="ＭＳ Ｐゴシック" panose="020B0600070205080204" pitchFamily="34" charset="-128"/>
              </a:rPr>
              <a:t>cholerae</a:t>
            </a:r>
            <a:r>
              <a:rPr lang="en-CA" i="1" dirty="0" smtClean="0">
                <a:ea typeface="ＭＳ Ｐゴシック" panose="020B0600070205080204" pitchFamily="34" charset="-128"/>
              </a:rPr>
              <a:t> </a:t>
            </a:r>
            <a:r>
              <a:rPr lang="en-CA" dirty="0" smtClean="0">
                <a:ea typeface="ＭＳ Ｐゴシック" panose="020B0600070205080204" pitchFamily="34" charset="-128"/>
              </a:rPr>
              <a:t>is present.</a:t>
            </a:r>
          </a:p>
          <a:p>
            <a:pPr eaLnBrk="1" hangingPunct="1"/>
            <a:endParaRPr lang="en-US" dirty="0" smtClean="0">
              <a:ea typeface="ＭＳ Ｐゴシック" panose="020B0600070205080204" pitchFamily="34" charset="-128"/>
            </a:endParaRPr>
          </a:p>
          <a:p>
            <a:pPr eaLnBrk="1" hangingPunct="1"/>
            <a:r>
              <a:rPr lang="en-US" dirty="0" smtClean="0">
                <a:ea typeface="ＭＳ Ｐゴシック" panose="020B0600070205080204" pitchFamily="34" charset="-128"/>
              </a:rPr>
              <a:t>Prevention:</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Safe drinking water</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Proper personal hygiene</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Proper food hygiene</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Hygienic disposal of human excreta</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Treatment of cholera consists mainly in replacement of lost fluids and salts. The use of oral rehydration salts (ORS) is the quickest and most efficient way of doing this. Most people recover in 3 to 6 days. If the infected person becomes severely dehydrated, intravenous fluids can be given. </a:t>
            </a:r>
          </a:p>
          <a:p>
            <a:pPr marL="171450" indent="-171450" eaLnBrk="1" hangingPunct="1">
              <a:buFont typeface="Arial" panose="020B0604020202020204" pitchFamily="34" charset="0"/>
              <a:buChar char="•"/>
            </a:pPr>
            <a:endParaRPr lang="en-US" dirty="0" smtClean="0">
              <a:ea typeface="ＭＳ Ｐゴシック"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87BB7B-D2DD-4969-BD53-E56CD97D1371}" type="slidenum">
              <a:rPr lang="en-US"/>
              <a:pPr eaLnBrk="1" hangingPunct="1"/>
              <a:t>19</a:t>
            </a:fld>
            <a:endParaRPr lang="en-US"/>
          </a:p>
        </p:txBody>
      </p:sp>
    </p:spTree>
    <p:extLst>
      <p:ext uri="{BB962C8B-B14F-4D97-AF65-F5344CB8AC3E}">
        <p14:creationId xmlns:p14="http://schemas.microsoft.com/office/powerpoint/2010/main" val="379940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0" indent="0" eaLnBrk="1" hangingPunct="1">
              <a:lnSpc>
                <a:spcPct val="80000"/>
              </a:lnSpc>
              <a:buFont typeface="Arial" panose="020B0604020202020204" pitchFamily="34" charset="0"/>
              <a:buNone/>
            </a:pPr>
            <a:r>
              <a:rPr lang="en-CA" sz="1000" b="0" dirty="0" smtClean="0">
                <a:ea typeface="ＭＳ Ｐゴシック" panose="020B0600070205080204" pitchFamily="34" charset="-128"/>
              </a:rPr>
              <a:t>Scope of Problem:</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Also commonly known as Bilharzia.</a:t>
            </a:r>
          </a:p>
          <a:p>
            <a:pPr marL="171450" indent="-171450" eaLnBrk="1" hangingPunct="1">
              <a:lnSpc>
                <a:spcPct val="80000"/>
              </a:lnSpc>
              <a:buFont typeface="Arial" panose="020B0604020202020204" pitchFamily="34" charset="0"/>
              <a:buChar char="•"/>
            </a:pPr>
            <a:r>
              <a:rPr lang="en-CA" sz="1000" b="0" dirty="0" err="1" smtClean="0">
                <a:ea typeface="ＭＳ Ｐゴシック" panose="020B0600070205080204" pitchFamily="34" charset="-128"/>
              </a:rPr>
              <a:t>Schistosomiasis</a:t>
            </a:r>
            <a:r>
              <a:rPr lang="en-CA" sz="1000" b="0" dirty="0" smtClean="0">
                <a:ea typeface="ＭＳ Ｐゴシック" panose="020B0600070205080204" pitchFamily="34" charset="-128"/>
              </a:rPr>
              <a:t> is considered the second most important parasitic infection after malaria in terms of public health and economic impact.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Endemic in 76 countries, most of which are in Africa.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Other regions affected are: the Americas (Brazil, Suriname and Venezuela, as well as several Caribbean islands); the Eastern Mediterranean (Islamic Republic of Iran, Iraq, Saudi Arabia, Syrian Arab Republic and Yemen; and eastern Asia (Cambodia, China, Indonesia, Japan, Lao People's Democratic Republic and the Philippines.</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At least 600 million people are at risk of infection and 200 million are infected with </a:t>
            </a:r>
            <a:r>
              <a:rPr lang="en-CA" sz="1000" b="0" dirty="0" err="1" smtClean="0">
                <a:ea typeface="ＭＳ Ｐゴシック" panose="020B0600070205080204" pitchFamily="34" charset="-128"/>
              </a:rPr>
              <a:t>schistosomiasis</a:t>
            </a:r>
            <a:r>
              <a:rPr lang="en-CA" sz="10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Of these 20 million have severe disease and 120 million have symptoms.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An estimated 80% of transmission takes place in sub-Saharan Africa.</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Picture shows distended belly due to enlargement of spleen.</a:t>
            </a:r>
          </a:p>
          <a:p>
            <a:pPr marL="171450" indent="-171450" eaLnBrk="1" hangingPunct="1">
              <a:lnSpc>
                <a:spcPct val="80000"/>
              </a:lnSpc>
              <a:buFont typeface="Arial" panose="020B0604020202020204" pitchFamily="34" charset="0"/>
              <a:buChar char="•"/>
            </a:pPr>
            <a:endParaRPr lang="en-CA"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CA" sz="1000" b="0" dirty="0" smtClean="0">
                <a:ea typeface="ＭＳ Ｐゴシック" panose="020B0600070205080204" pitchFamily="34" charset="-128"/>
              </a:rPr>
              <a:t>Symptoms:</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Long term infection with flat worms living in the veins of the host.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Worms lay eggs which cause damage to various organs. Different strains affect different parts of the body including the liver, the digestive tract, and the urinary tract.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The signs following infection are rashes or itchy skin.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Two months after infection, fever, chills, cough and muscle aches may occur, as the parasites mature.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Untreated infections can result in blood in urine and stools, and enlarged liver and spleen.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In children there is a negative impact in terms of growth, nutritional status and cognitive development.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Chronic infection leads to diseases of the liver, kidneys and bladder.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Occasionally, the nervous system is affected causing seizures, paralysis or spinal cord inflammation.</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US" sz="1000" b="0" dirty="0" smtClean="0">
                <a:ea typeface="ＭＳ Ｐゴシック" panose="020B0600070205080204" pitchFamily="34" charset="-128"/>
              </a:rPr>
              <a:t>Pathogens:</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Schistosomiasis infection in humans</a:t>
            </a:r>
            <a:r>
              <a:rPr lang="en-US" sz="1000" b="0" baseline="0" dirty="0" smtClean="0">
                <a:ea typeface="ＭＳ Ｐゴシック" panose="020B0600070205080204" pitchFamily="34" charset="-128"/>
              </a:rPr>
              <a:t> </a:t>
            </a:r>
            <a:r>
              <a:rPr lang="en-US" sz="1000" b="0" dirty="0" smtClean="0">
                <a:ea typeface="ＭＳ Ｐゴシック" panose="020B0600070205080204" pitchFamily="34" charset="-128"/>
              </a:rPr>
              <a:t>is caused by three main species of flatworm, namely </a:t>
            </a:r>
            <a:r>
              <a:rPr lang="en-US" sz="1000" b="0" i="1" dirty="0" err="1" smtClean="0">
                <a:ea typeface="ＭＳ Ｐゴシック" panose="020B0600070205080204" pitchFamily="34" charset="-128"/>
              </a:rPr>
              <a:t>Schistosoma</a:t>
            </a:r>
            <a:r>
              <a:rPr lang="en-US" sz="1000" b="0" i="1" dirty="0" smtClean="0">
                <a:ea typeface="ＭＳ Ｐゴシック" panose="020B0600070205080204" pitchFamily="34" charset="-128"/>
              </a:rPr>
              <a:t> </a:t>
            </a:r>
            <a:r>
              <a:rPr lang="en-US" sz="1000" b="0" i="1" dirty="0" err="1" smtClean="0">
                <a:ea typeface="ＭＳ Ｐゴシック" panose="020B0600070205080204" pitchFamily="34" charset="-128"/>
              </a:rPr>
              <a:t>haematobium</a:t>
            </a:r>
            <a:r>
              <a:rPr lang="en-US" sz="1000" b="0" dirty="0" smtClean="0">
                <a:ea typeface="ＭＳ Ｐゴシック" panose="020B0600070205080204" pitchFamily="34" charset="-128"/>
              </a:rPr>
              <a:t>, </a:t>
            </a:r>
            <a:r>
              <a:rPr lang="en-US" sz="1000" b="0" i="1" dirty="0" smtClean="0">
                <a:ea typeface="ＭＳ Ｐゴシック" panose="020B0600070205080204" pitchFamily="34" charset="-128"/>
              </a:rPr>
              <a:t>S. </a:t>
            </a:r>
            <a:r>
              <a:rPr lang="en-US" sz="1000" b="0" i="1" dirty="0" err="1" smtClean="0">
                <a:ea typeface="ＭＳ Ｐゴシック" panose="020B0600070205080204" pitchFamily="34" charset="-128"/>
              </a:rPr>
              <a:t>japonicum</a:t>
            </a:r>
            <a:r>
              <a:rPr lang="en-US" sz="1000" b="0" dirty="0" smtClean="0">
                <a:ea typeface="ＭＳ Ｐゴシック" panose="020B0600070205080204" pitchFamily="34" charset="-128"/>
              </a:rPr>
              <a:t>, and </a:t>
            </a:r>
            <a:r>
              <a:rPr lang="en-US" sz="1000" b="0" i="1" dirty="0" smtClean="0">
                <a:ea typeface="ＭＳ Ｐゴシック" panose="020B0600070205080204" pitchFamily="34" charset="-128"/>
              </a:rPr>
              <a:t>S. </a:t>
            </a:r>
            <a:r>
              <a:rPr lang="en-US" sz="1000" b="0" i="1" dirty="0" err="1" smtClean="0">
                <a:ea typeface="ＭＳ Ｐゴシック" panose="020B0600070205080204" pitchFamily="34" charset="-128"/>
              </a:rPr>
              <a:t>mansoni</a:t>
            </a:r>
            <a:r>
              <a:rPr lang="en-US" sz="1000" b="0" dirty="0" smtClean="0">
                <a:ea typeface="ＭＳ Ｐゴシック" panose="020B0600070205080204" pitchFamily="34" charset="-128"/>
              </a:rPr>
              <a:t>.</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US" sz="1000" b="0" dirty="0" smtClean="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17091E-8771-4FE2-ABDE-97FF40E828D4}" type="slidenum">
              <a:rPr lang="en-US"/>
              <a:pPr eaLnBrk="1" hangingPunct="1"/>
              <a:t>20</a:t>
            </a:fld>
            <a:endParaRPr lang="en-US"/>
          </a:p>
        </p:txBody>
      </p:sp>
    </p:spTree>
    <p:extLst>
      <p:ext uri="{BB962C8B-B14F-4D97-AF65-F5344CB8AC3E}">
        <p14:creationId xmlns:p14="http://schemas.microsoft.com/office/powerpoint/2010/main" val="331228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80000"/>
              </a:lnSpc>
            </a:pPr>
            <a:r>
              <a:rPr lang="en-US" sz="900" b="0" dirty="0" smtClean="0">
                <a:ea typeface="ＭＳ Ｐゴシック" panose="020B0600070205080204" pitchFamily="34" charset="-128"/>
              </a:rPr>
              <a:t>Transmission:</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Infection occurs when free-swimming larvae penetrate human skin.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The larvae develop in fresh-water snails.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Humans are infected when they enter larvae-infested water for domestic, occupational and recreational purposes.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After skin penetration, the larvae transform and are carried by the blood to the veins draining the intestines or the bladder where they mature, mate and produce eggs.</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Eggs cause damage to various tissues, particularly the bladder and liver.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The reaction to the eggs in tissues causes inflammation and disease.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When infected humans excrete parasite eggs with feces or urine into water, the eggs hatch releasing larvae that in turn infect aquatic snails.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 the snail the parasite transforms and divides into second-generation larvae which are released into fresh water ready to infect humans.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Those who work in irrigation or fishing are at increased risk for </a:t>
            </a:r>
            <a:r>
              <a:rPr lang="en-US" sz="900" b="0" dirty="0" err="1" smtClean="0">
                <a:ea typeface="ＭＳ Ｐゴシック" panose="020B0600070205080204" pitchFamily="34" charset="-128"/>
              </a:rPr>
              <a:t>schistosomiasis</a:t>
            </a:r>
            <a:r>
              <a:rPr lang="en-US" sz="9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With the increase in wilderness or “off-track” tourism, more tourists are becoming infected.</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In Asia, cattle and water buffalo can be important reservoir hosts. </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Water resource schemes for power generation and irrigation have resulted in a tremendous increase in the transmission and outbreaks of </a:t>
            </a:r>
            <a:r>
              <a:rPr lang="en-CA" sz="900" b="0" dirty="0" err="1" smtClean="0">
                <a:ea typeface="ＭＳ Ｐゴシック" panose="020B0600070205080204" pitchFamily="34" charset="-128"/>
              </a:rPr>
              <a:t>schistosomiasis</a:t>
            </a:r>
            <a:r>
              <a:rPr lang="en-CA" sz="900" b="0" dirty="0" smtClean="0">
                <a:ea typeface="ＭＳ Ｐゴシック" panose="020B0600070205080204" pitchFamily="34" charset="-128"/>
              </a:rPr>
              <a:t> in several African countries. </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In northern Senegal, an area without intestinal </a:t>
            </a:r>
            <a:r>
              <a:rPr lang="en-CA" sz="900" b="0" dirty="0" err="1" smtClean="0">
                <a:ea typeface="ＭＳ Ｐゴシック" panose="020B0600070205080204" pitchFamily="34" charset="-128"/>
              </a:rPr>
              <a:t>schistosomiasis</a:t>
            </a:r>
            <a:r>
              <a:rPr lang="en-CA" sz="900" b="0" dirty="0" smtClean="0">
                <a:ea typeface="ＭＳ Ｐゴシック" panose="020B0600070205080204" pitchFamily="34" charset="-128"/>
              </a:rPr>
              <a:t> before the building of the </a:t>
            </a:r>
            <a:r>
              <a:rPr lang="en-CA" sz="900" b="0" dirty="0" err="1" smtClean="0">
                <a:ea typeface="ＭＳ Ｐゴシック" panose="020B0600070205080204" pitchFamily="34" charset="-128"/>
              </a:rPr>
              <a:t>Diama</a:t>
            </a:r>
            <a:r>
              <a:rPr lang="en-CA" sz="900" b="0" dirty="0" smtClean="0">
                <a:ea typeface="ＭＳ Ｐゴシック" panose="020B0600070205080204" pitchFamily="34" charset="-128"/>
              </a:rPr>
              <a:t> dam in 1986, virtually the whole population had become infected by 1994.</a:t>
            </a:r>
            <a:endParaRPr lang="en-US" sz="9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9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US" sz="900" b="0" dirty="0" smtClean="0">
                <a:ea typeface="ＭＳ Ｐゴシック" panose="020B0600070205080204" pitchFamily="34" charset="-128"/>
              </a:rPr>
              <a:t>Prevention:</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Improved sanitation and potable water minimizes contamination of and reduces contact with fresh water, thus limiting transmission.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Environmental modification preventing snail vectors and limiting human water contact offers long-term control of </a:t>
            </a:r>
            <a:r>
              <a:rPr lang="en-US" sz="900" b="0" dirty="0" err="1" smtClean="0">
                <a:ea typeface="ＭＳ Ｐゴシック" panose="020B0600070205080204" pitchFamily="34" charset="-128"/>
              </a:rPr>
              <a:t>schistosomiasis</a:t>
            </a:r>
            <a:r>
              <a:rPr lang="en-US" sz="9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Health education is a fundamental component that ensures community participation in control interventions.</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 areas of high prevalence and intensity of infection, chemotherapy with </a:t>
            </a:r>
            <a:r>
              <a:rPr lang="en-US" sz="900" b="0" dirty="0" err="1" smtClean="0">
                <a:ea typeface="ＭＳ Ｐゴシック" panose="020B0600070205080204" pitchFamily="34" charset="-128"/>
              </a:rPr>
              <a:t>praziquantel</a:t>
            </a:r>
            <a:r>
              <a:rPr lang="en-US" sz="900" b="0" dirty="0" smtClean="0">
                <a:ea typeface="ＭＳ Ｐゴシック" panose="020B0600070205080204" pitchFamily="34" charset="-128"/>
              </a:rPr>
              <a:t>, targeted at school-age children and high-risk groups, offers the most efficient way to achieve the recommended strategy for morbidity control.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Proper health impact assessment of new irrigation schemes and other water resources projects will provide a solid basis for the incorporation of health safeguards at design and construction plans.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4A4A4C-48BE-4B87-8CEB-61F07C171F7B}" type="slidenum">
              <a:rPr lang="en-US"/>
              <a:pPr eaLnBrk="1" hangingPunct="1"/>
              <a:t>21</a:t>
            </a:fld>
            <a:endParaRPr lang="en-US"/>
          </a:p>
        </p:txBody>
      </p:sp>
    </p:spTree>
    <p:extLst>
      <p:ext uri="{BB962C8B-B14F-4D97-AF65-F5344CB8AC3E}">
        <p14:creationId xmlns:p14="http://schemas.microsoft.com/office/powerpoint/2010/main" val="57003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5460D6-56D5-40CE-8821-10AB92705C3A}" type="slidenum">
              <a:rPr lang="en-US"/>
              <a:pPr eaLnBrk="1" hangingPunct="1"/>
              <a:t>4</a:t>
            </a:fld>
            <a:endParaRPr lang="en-US"/>
          </a:p>
        </p:txBody>
      </p:sp>
    </p:spTree>
    <p:extLst>
      <p:ext uri="{BB962C8B-B14F-4D97-AF65-F5344CB8AC3E}">
        <p14:creationId xmlns:p14="http://schemas.microsoft.com/office/powerpoint/2010/main" val="300279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Scope of Problem:</a:t>
            </a:r>
          </a:p>
          <a:p>
            <a:pPr marL="171450" indent="-171450">
              <a:buFont typeface="Arial" panose="020B0604020202020204" pitchFamily="34" charset="0"/>
              <a:buChar char="•"/>
            </a:pPr>
            <a:r>
              <a:rPr lang="en-CA" dirty="0" smtClean="0"/>
              <a:t>More than 1.5 billion people, or 24% of the world's population are infected with soil-transmitted </a:t>
            </a:r>
            <a:r>
              <a:rPr lang="en-CA" dirty="0" err="1" smtClean="0"/>
              <a:t>helminth</a:t>
            </a:r>
            <a:r>
              <a:rPr lang="en-CA" dirty="0" smtClean="0"/>
              <a:t> infections worldwide. Infections are widely distributed in tropical and subtropical areas, with the greatest numbers occurring in sub-Saharan Africa, the Americas, China and east Asia.</a:t>
            </a:r>
          </a:p>
          <a:p>
            <a:pPr marL="171450" indent="-171450">
              <a:buFont typeface="Arial" panose="020B0604020202020204" pitchFamily="34" charset="0"/>
              <a:buChar char="•"/>
            </a:pPr>
            <a:r>
              <a:rPr lang="en-CA" dirty="0" smtClean="0"/>
              <a:t>Over 270 million preschool-age children and over 600 million school-age children live in areas where these parasites are intensively transmitted, and are in need of treatment and preventive interventions..</a:t>
            </a:r>
          </a:p>
          <a:p>
            <a:endParaRPr lang="en-CA" dirty="0" smtClean="0"/>
          </a:p>
          <a:p>
            <a:r>
              <a:rPr lang="en-CA" dirty="0" smtClean="0"/>
              <a:t>Symptoms:</a:t>
            </a:r>
          </a:p>
          <a:p>
            <a:pPr marL="171450" indent="-171450">
              <a:buFont typeface="Arial" panose="020B0604020202020204" pitchFamily="34" charset="0"/>
              <a:buChar char="•"/>
            </a:pPr>
            <a:r>
              <a:rPr lang="en-CA" dirty="0" smtClean="0"/>
              <a:t>Infected children are physically, nutritionally and cognitively impaired.</a:t>
            </a:r>
          </a:p>
          <a:p>
            <a:pPr marL="171450" indent="-171450">
              <a:buFont typeface="Arial" panose="020B0604020202020204" pitchFamily="34" charset="0"/>
              <a:buChar char="•"/>
            </a:pPr>
            <a:r>
              <a:rPr lang="en-CA" dirty="0" smtClean="0"/>
              <a:t>The worms feed on host tissues, including blood, which leads to a loss of iron and protein.</a:t>
            </a:r>
          </a:p>
          <a:p>
            <a:pPr marL="171450" indent="-171450">
              <a:buFont typeface="Arial" panose="020B0604020202020204" pitchFamily="34" charset="0"/>
              <a:buChar char="•"/>
            </a:pPr>
            <a:r>
              <a:rPr lang="en-CA" dirty="0" smtClean="0"/>
              <a:t>The worms increase </a:t>
            </a:r>
            <a:r>
              <a:rPr lang="en-CA" dirty="0" err="1" smtClean="0"/>
              <a:t>malabsorption</a:t>
            </a:r>
            <a:r>
              <a:rPr lang="en-CA" dirty="0" smtClean="0"/>
              <a:t> of nutrients. In addition, roundworm may possibly compete for vitamin A in the intestine.</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Pathogen:</a:t>
            </a:r>
          </a:p>
          <a:p>
            <a:pPr marL="171450" indent="-171450">
              <a:buFont typeface="Arial" panose="020B0604020202020204" pitchFamily="34" charset="0"/>
              <a:buChar char="•"/>
            </a:pPr>
            <a:r>
              <a:rPr lang="en-CA" dirty="0" err="1" smtClean="0"/>
              <a:t>Helminth</a:t>
            </a:r>
            <a:r>
              <a:rPr lang="en-CA" dirty="0" smtClean="0"/>
              <a:t>,</a:t>
            </a:r>
            <a:r>
              <a:rPr lang="en-CA" baseline="0" dirty="0" smtClean="0"/>
              <a:t> roundworm (</a:t>
            </a:r>
            <a:r>
              <a:rPr lang="en-CA" i="1" baseline="0" dirty="0" smtClean="0"/>
              <a:t>Ascaris </a:t>
            </a:r>
            <a:r>
              <a:rPr lang="en-CA" i="1" baseline="0" dirty="0" err="1" smtClean="0"/>
              <a:t>lumbricoides</a:t>
            </a:r>
            <a:r>
              <a:rPr lang="en-CA" baseline="0" dirty="0" smtClean="0"/>
              <a:t>)</a:t>
            </a:r>
            <a:endParaRPr lang="en-CA" dirty="0" smtClean="0"/>
          </a:p>
          <a:p>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22</a:t>
            </a:fld>
            <a:endParaRPr lang="en-US"/>
          </a:p>
        </p:txBody>
      </p:sp>
    </p:spTree>
    <p:extLst>
      <p:ext uri="{BB962C8B-B14F-4D97-AF65-F5344CB8AC3E}">
        <p14:creationId xmlns:p14="http://schemas.microsoft.com/office/powerpoint/2010/main" val="166465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Transmission:</a:t>
            </a:r>
          </a:p>
          <a:p>
            <a:pPr marL="171450" indent="-171450">
              <a:buFont typeface="Arial" panose="020B0604020202020204" pitchFamily="34" charset="0"/>
              <a:buChar char="•"/>
            </a:pPr>
            <a:r>
              <a:rPr lang="en-CA" dirty="0" smtClean="0"/>
              <a:t>Transmitted by eggs that are passed in the feces of infected people. Adult worms live in the intestine where they produce thousands of eggs each day. In areas that lack adequate sanitation or</a:t>
            </a:r>
            <a:r>
              <a:rPr lang="en-CA" baseline="0" dirty="0" smtClean="0"/>
              <a:t> where raw human feces are used as fertilizer</a:t>
            </a:r>
            <a:r>
              <a:rPr lang="en-CA" dirty="0" smtClean="0"/>
              <a:t>, these eggs contaminate the soil. </a:t>
            </a:r>
          </a:p>
          <a:p>
            <a:pPr marL="171450" indent="-171450">
              <a:buFont typeface="Arial" panose="020B0604020202020204" pitchFamily="34" charset="0"/>
              <a:buChar char="•"/>
            </a:pPr>
            <a:r>
              <a:rPr lang="en-CA" dirty="0" smtClean="0"/>
              <a:t>Eggs that are attached to vegetables are ingested when the vegetables are not carefully cooked, washed or peeled.</a:t>
            </a:r>
          </a:p>
          <a:p>
            <a:pPr marL="171450" indent="-171450">
              <a:buFont typeface="Arial" panose="020B0604020202020204" pitchFamily="34" charset="0"/>
              <a:buChar char="•"/>
            </a:pPr>
            <a:r>
              <a:rPr lang="en-CA" dirty="0" smtClean="0"/>
              <a:t>Eggs are ingested from contaminated water sources</a:t>
            </a:r>
          </a:p>
          <a:p>
            <a:pPr marL="171450" indent="-171450">
              <a:buFont typeface="Arial" panose="020B0604020202020204" pitchFamily="34" charset="0"/>
              <a:buChar char="•"/>
            </a:pPr>
            <a:r>
              <a:rPr lang="en-CA" dirty="0" smtClean="0"/>
              <a:t>Eggs are ingested by children who play in soil and then put their hands in their mouths without washing them.</a:t>
            </a:r>
          </a:p>
          <a:p>
            <a:pPr marL="171450" indent="-171450">
              <a:buFont typeface="Arial" panose="020B0604020202020204" pitchFamily="34" charset="0"/>
              <a:buChar char="•"/>
            </a:pPr>
            <a:r>
              <a:rPr lang="en-CA" dirty="0" smtClean="0"/>
              <a:t>No transmission from fresh feces, because eggs passed in feces need about three weeks to mature in the soil before they become infective. </a:t>
            </a:r>
          </a:p>
          <a:p>
            <a:pPr marL="171450" indent="-171450">
              <a:buFont typeface="Arial" panose="020B0604020202020204" pitchFamily="34" charset="0"/>
              <a:buChar char="•"/>
            </a:pPr>
            <a:endParaRPr lang="en-CA" dirty="0" smtClean="0"/>
          </a:p>
          <a:p>
            <a:r>
              <a:rPr lang="en-CA" dirty="0" smtClean="0"/>
              <a:t>Prevention:</a:t>
            </a:r>
          </a:p>
          <a:p>
            <a:pPr marL="171450" indent="-171450">
              <a:buFont typeface="Arial" panose="020B0604020202020204" pitchFamily="34" charset="0"/>
              <a:buChar char="•"/>
            </a:pPr>
            <a:r>
              <a:rPr lang="en-CA" dirty="0" smtClean="0"/>
              <a:t>Health education to prevent reinfection</a:t>
            </a:r>
          </a:p>
          <a:p>
            <a:pPr marL="171450" indent="-171450">
              <a:buFont typeface="Arial" panose="020B0604020202020204" pitchFamily="34" charset="0"/>
              <a:buChar char="•"/>
            </a:pPr>
            <a:r>
              <a:rPr lang="en-CA" dirty="0" smtClean="0"/>
              <a:t>Improved sanitation to reduce soil contamination with infective eggs</a:t>
            </a:r>
          </a:p>
          <a:p>
            <a:pPr marL="171450" indent="-171450">
              <a:buFont typeface="Arial" panose="020B0604020202020204" pitchFamily="34" charset="0"/>
              <a:buChar char="•"/>
            </a:pPr>
            <a:r>
              <a:rPr lang="en-CA" dirty="0" smtClean="0"/>
              <a:t>Treatment of excreta before being used as agricultural fertilizer</a:t>
            </a: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23</a:t>
            </a:fld>
            <a:endParaRPr lang="en-US"/>
          </a:p>
        </p:txBody>
      </p:sp>
    </p:spTree>
    <p:extLst>
      <p:ext uri="{BB962C8B-B14F-4D97-AF65-F5344CB8AC3E}">
        <p14:creationId xmlns:p14="http://schemas.microsoft.com/office/powerpoint/2010/main" val="117417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Ask participants</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to explain a pathogen before showing the answer.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Living things that cause disease are also known as </a:t>
            </a:r>
            <a:r>
              <a:rPr lang="en-US" sz="1000" b="1" kern="1200" dirty="0" smtClean="0">
                <a:solidFill>
                  <a:schemeClr val="tx1"/>
                </a:solidFill>
                <a:effectLst/>
                <a:latin typeface="Arial" panose="020B0604020202020204" pitchFamily="34" charset="0"/>
                <a:ea typeface="+mn-ea"/>
                <a:cs typeface="Arial" panose="020B0604020202020204" pitchFamily="34" charset="0"/>
              </a:rPr>
              <a:t>pathogens</a:t>
            </a:r>
            <a:r>
              <a:rPr lang="en-US" sz="1000" kern="1200" dirty="0" smtClean="0">
                <a:solidFill>
                  <a:schemeClr val="tx1"/>
                </a:solidFill>
                <a:effectLst/>
                <a:latin typeface="Arial" panose="020B0604020202020204" pitchFamily="34" charset="0"/>
                <a:ea typeface="+mn-ea"/>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They are sometimes called other names, such as microorganisms, microbes or bugs, depending on the local language and country. </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C8DC47-A447-435D-B31E-09F486250D12}" type="slidenum">
              <a:rPr lang="en-CA" smtClean="0"/>
              <a:t>5</a:t>
            </a:fld>
            <a:endParaRPr lang="en-CA"/>
          </a:p>
        </p:txBody>
      </p:sp>
    </p:spTree>
    <p:extLst>
      <p:ext uri="{BB962C8B-B14F-4D97-AF65-F5344CB8AC3E}">
        <p14:creationId xmlns:p14="http://schemas.microsoft.com/office/powerpoint/2010/main" val="75596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8629CC-9E7B-4CC4-BF5E-628D2D5CF480}" type="slidenum">
              <a:rPr lang="en-US" altLang="en-US"/>
              <a:pPr eaLnBrk="1" hangingPunct="1"/>
              <a:t>6</a:t>
            </a:fld>
            <a:endParaRPr lang="en-US" altLang="en-US"/>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noFill/>
        </p:spPr>
        <p:txBody>
          <a:bodyPr/>
          <a:lstStyle/>
          <a:p>
            <a:pPr eaLnBrk="1" hangingPunct="1"/>
            <a:r>
              <a:rPr lang="en-US" altLang="en-US" sz="1000" b="1" dirty="0" smtClean="0">
                <a:latin typeface="Arial" panose="020B0604020202020204" pitchFamily="34" charset="0"/>
                <a:cs typeface="Arial" panose="020B0604020202020204" pitchFamily="34" charset="0"/>
              </a:rPr>
              <a:t>Examples of pathogens:</a:t>
            </a:r>
          </a:p>
          <a:p>
            <a:pPr eaLnBrk="1" hangingPunct="1"/>
            <a:endParaRPr lang="en-US" altLang="en-US" sz="1000" b="1"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Viruses, e.g. hepatitis A and</a:t>
            </a:r>
            <a:r>
              <a:rPr lang="en-US" altLang="en-US" sz="1000" baseline="0" dirty="0" smtClean="0">
                <a:latin typeface="Arial" panose="020B0604020202020204" pitchFamily="34" charset="0"/>
                <a:cs typeface="Arial" panose="020B0604020202020204" pitchFamily="34" charset="0"/>
              </a:rPr>
              <a:t> E</a:t>
            </a: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Bacteria, e.g. cholera, typhoid,</a:t>
            </a:r>
            <a:r>
              <a:rPr lang="en-US" altLang="en-US" sz="1000" baseline="0" dirty="0" smtClean="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shigellosis – diarrhea is the major symptom of </a:t>
            </a:r>
            <a:r>
              <a:rPr lang="en-CA" altLang="en-US" sz="1000" dirty="0" smtClean="0">
                <a:latin typeface="Arial" panose="020B0604020202020204" pitchFamily="34" charset="0"/>
                <a:cs typeface="Arial" panose="020B0604020202020204" pitchFamily="34" charset="0"/>
              </a:rPr>
              <a:t>most common water-related diseases caused by pathogenic bacteria</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Protozoa, e.g. Entamoeba </a:t>
            </a:r>
            <a:r>
              <a:rPr lang="en-US" altLang="en-US" sz="1000" dirty="0" err="1" smtClean="0">
                <a:latin typeface="Arial" panose="020B0604020202020204" pitchFamily="34" charset="0"/>
                <a:cs typeface="Arial" panose="020B0604020202020204" pitchFamily="34" charset="0"/>
              </a:rPr>
              <a:t>histolytica</a:t>
            </a:r>
            <a:r>
              <a:rPr lang="en-US" altLang="en-US" sz="1000" dirty="0" smtClean="0">
                <a:latin typeface="Arial" panose="020B0604020202020204" pitchFamily="34" charset="0"/>
                <a:cs typeface="Arial" panose="020B0604020202020204" pitchFamily="34" charset="0"/>
              </a:rPr>
              <a:t>,</a:t>
            </a:r>
            <a:r>
              <a:rPr lang="en-US" altLang="en-US" sz="1000" baseline="0" dirty="0" smtClean="0">
                <a:latin typeface="Arial" panose="020B0604020202020204" pitchFamily="34" charset="0"/>
                <a:cs typeface="Arial" panose="020B0604020202020204" pitchFamily="34" charset="0"/>
              </a:rPr>
              <a:t> C</a:t>
            </a:r>
            <a:r>
              <a:rPr lang="en-US" altLang="en-US" sz="1000" dirty="0" smtClean="0">
                <a:latin typeface="Arial" panose="020B0604020202020204" pitchFamily="34" charset="0"/>
                <a:cs typeface="Arial" panose="020B0604020202020204" pitchFamily="34" charset="0"/>
              </a:rPr>
              <a:t>ryptosporidium</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Helminths</a:t>
            </a:r>
            <a:r>
              <a:rPr lang="en-US" altLang="en-US" sz="1000" baseline="0" dirty="0" smtClean="0">
                <a:latin typeface="Arial" panose="020B0604020202020204" pitchFamily="34" charset="0"/>
                <a:cs typeface="Arial" panose="020B0604020202020204" pitchFamily="34" charset="0"/>
              </a:rPr>
              <a:t> </a:t>
            </a:r>
            <a:r>
              <a:rPr lang="en-CA" altLang="en-US" sz="1000" dirty="0" smtClean="0">
                <a:latin typeface="Arial" panose="020B0604020202020204" pitchFamily="34" charset="0"/>
                <a:cs typeface="Arial" panose="020B0604020202020204" pitchFamily="34" charset="0"/>
              </a:rPr>
              <a:t>normally pass through people’s skin when they bathe or swim in contaminated water, and do not normally infect people by drinking water. There are two exceptions: </a:t>
            </a:r>
            <a:r>
              <a:rPr lang="en-US" altLang="en-US" sz="1000" dirty="0" smtClean="0">
                <a:latin typeface="Arial" panose="020B0604020202020204" pitchFamily="34" charset="0"/>
                <a:cs typeface="Arial" panose="020B0604020202020204" pitchFamily="34" charset="0"/>
              </a:rPr>
              <a:t>e.g. </a:t>
            </a:r>
            <a:r>
              <a:rPr lang="en-US" altLang="en-US" sz="1000" dirty="0" err="1" smtClean="0">
                <a:latin typeface="Arial" panose="020B0604020202020204" pitchFamily="34" charset="0"/>
                <a:cs typeface="Arial" panose="020B0604020202020204" pitchFamily="34" charset="0"/>
              </a:rPr>
              <a:t>Dracunculus</a:t>
            </a:r>
            <a:r>
              <a:rPr lang="en-US" altLang="en-US" sz="1000" dirty="0" smtClean="0">
                <a:latin typeface="Arial" panose="020B0604020202020204" pitchFamily="34" charset="0"/>
                <a:cs typeface="Arial" panose="020B0604020202020204" pitchFamily="34" charset="0"/>
              </a:rPr>
              <a:t> </a:t>
            </a:r>
            <a:r>
              <a:rPr lang="en-US" altLang="en-US" sz="1000" dirty="0" err="1" smtClean="0">
                <a:latin typeface="Arial" panose="020B0604020202020204" pitchFamily="34" charset="0"/>
                <a:cs typeface="Arial" panose="020B0604020202020204" pitchFamily="34" charset="0"/>
              </a:rPr>
              <a:t>medinensis</a:t>
            </a:r>
            <a:r>
              <a:rPr lang="en-US" altLang="en-US" sz="1000" dirty="0" smtClean="0">
                <a:latin typeface="Arial" panose="020B0604020202020204" pitchFamily="34" charset="0"/>
                <a:cs typeface="Arial" panose="020B0604020202020204" pitchFamily="34" charset="0"/>
              </a:rPr>
              <a:t> (guinea worm) and </a:t>
            </a:r>
            <a:r>
              <a:rPr lang="en-US" altLang="en-US" sz="1000" dirty="0" err="1" smtClean="0">
                <a:latin typeface="Arial" panose="020B0604020202020204" pitchFamily="34" charset="0"/>
                <a:cs typeface="Arial" panose="020B0604020202020204" pitchFamily="34" charset="0"/>
              </a:rPr>
              <a:t>Fasciola</a:t>
            </a:r>
            <a:r>
              <a:rPr lang="en-US" altLang="en-US" sz="1000" dirty="0" smtClean="0">
                <a:latin typeface="Arial" panose="020B0604020202020204" pitchFamily="34" charset="0"/>
                <a:cs typeface="Arial" panose="020B0604020202020204" pitchFamily="34" charset="0"/>
              </a:rPr>
              <a:t> (liver flukes)</a:t>
            </a:r>
          </a:p>
        </p:txBody>
      </p:sp>
    </p:spTree>
    <p:extLst>
      <p:ext uri="{BB962C8B-B14F-4D97-AF65-F5344CB8AC3E}">
        <p14:creationId xmlns:p14="http://schemas.microsoft.com/office/powerpoint/2010/main" val="129934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A2593C-E103-441B-839A-2CFB67005E0C}" type="slidenum">
              <a:rPr lang="en-US" altLang="en-US"/>
              <a:pPr eaLnBrk="1" hangingPunct="1"/>
              <a:t>7</a:t>
            </a:fld>
            <a:endParaRPr lang="en-US" altLang="en-US"/>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altLang="en-US" dirty="0" smtClean="0"/>
              <a:t>Representation of the relative sizes of different pathogens.</a:t>
            </a:r>
          </a:p>
          <a:p>
            <a:pPr eaLnBrk="1" hangingPunct="1"/>
            <a:endParaRPr lang="en-CA" altLang="en-US" dirty="0" smtClean="0"/>
          </a:p>
        </p:txBody>
      </p:sp>
    </p:spTree>
    <p:extLst>
      <p:ext uri="{BB962C8B-B14F-4D97-AF65-F5344CB8AC3E}">
        <p14:creationId xmlns:p14="http://schemas.microsoft.com/office/powerpoint/2010/main" val="270676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4AF06C-85AF-411D-B045-16C1E41FD918}" type="slidenum">
              <a:rPr lang="en-US" altLang="en-US"/>
              <a:pPr eaLnBrk="1" hangingPunct="1"/>
              <a:t>8</a:t>
            </a:fld>
            <a:endParaRPr lang="en-US" altLang="en-US"/>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mn-lt"/>
                <a:ea typeface="+mn-ea"/>
                <a:cs typeface="+mn-cs"/>
              </a:rPr>
              <a:t>Viruses are unable to reproduce by themselves and must use another living thing (e.g., other microorganism, animal or human) to make more viruses. This disrupts the functions or causes the death of the living thing.</a:t>
            </a:r>
          </a:p>
          <a:p>
            <a:pPr marL="171450" indent="-171450" eaLnBrk="1" hangingPunct="1">
              <a:buFont typeface="Arial" panose="020B0604020202020204" pitchFamily="34" charset="0"/>
              <a:buChar char="•"/>
            </a:pPr>
            <a:endParaRPr lang="en-CA" sz="1000" kern="1200" dirty="0" smtClean="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It is difficult and expensive to study viruses, so we know less about them than other pathogens.</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Water cannot spread the human immunodeficiency virus (HIV) and influenza viruses. Water does not provide the environment needed for these viruses to survive.</a:t>
            </a:r>
          </a:p>
          <a:p>
            <a:pPr marL="0" indent="0" eaLnBrk="1" hangingPunct="1">
              <a:buFont typeface="Arial" panose="020B0604020202020204" pitchFamily="34" charset="0"/>
              <a:buNone/>
            </a:pPr>
            <a:endParaRPr lang="en-CA"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1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9A3FC-343C-42E5-9FD6-A922EBAEF307}" type="slidenum">
              <a:rPr lang="en-US" altLang="en-US"/>
              <a:pPr eaLnBrk="1" hangingPunct="1"/>
              <a:t>9</a:t>
            </a:fld>
            <a:endParaRPr lang="en-US" altLang="en-US"/>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Bacteria are very small, single-celled organisms that are present everywhere and are the most common living things found in human and animal feces. </a:t>
            </a: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Drinking water that contains feces is the main cause of water-related diseases. </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most common water-related diseases caused by pathogenic bacteria have diarrhea as a major symptom, including </a:t>
            </a:r>
            <a:r>
              <a:rPr lang="en-CA" sz="1000" b="1" kern="1200" dirty="0" smtClean="0">
                <a:solidFill>
                  <a:schemeClr val="tx1"/>
                </a:solidFill>
                <a:effectLst/>
                <a:latin typeface="Arial" panose="020B0604020202020204" pitchFamily="34" charset="0"/>
                <a:ea typeface="+mn-ea"/>
                <a:cs typeface="Arial" panose="020B0604020202020204" pitchFamily="34" charset="0"/>
              </a:rPr>
              <a:t>cholera, typhoid</a:t>
            </a:r>
            <a:r>
              <a:rPr lang="en-CA" sz="1000" kern="1200" dirty="0" smtClean="0">
                <a:solidFill>
                  <a:schemeClr val="tx1"/>
                </a:solidFill>
                <a:effectLst/>
                <a:latin typeface="Arial" panose="020B0604020202020204" pitchFamily="34" charset="0"/>
                <a:ea typeface="+mn-ea"/>
                <a:cs typeface="Arial" panose="020B0604020202020204" pitchFamily="34" charset="0"/>
              </a:rPr>
              <a:t>,</a:t>
            </a:r>
            <a:r>
              <a:rPr lang="en-CA" sz="1000" b="1" kern="1200" dirty="0" smtClean="0">
                <a:solidFill>
                  <a:schemeClr val="tx1"/>
                </a:solidFill>
                <a:effectLst/>
                <a:latin typeface="Arial" panose="020B0604020202020204" pitchFamily="34" charset="0"/>
                <a:ea typeface="+mn-ea"/>
                <a:cs typeface="Arial" panose="020B0604020202020204" pitchFamily="34" charset="0"/>
              </a:rPr>
              <a:t> </a:t>
            </a:r>
            <a:r>
              <a:rPr lang="en-CA" sz="1000" kern="1200" dirty="0" smtClean="0">
                <a:solidFill>
                  <a:schemeClr val="tx1"/>
                </a:solidFill>
                <a:effectLst/>
                <a:latin typeface="Arial" panose="020B0604020202020204" pitchFamily="34" charset="0"/>
                <a:ea typeface="+mn-ea"/>
                <a:cs typeface="Arial" panose="020B0604020202020204" pitchFamily="34" charset="0"/>
              </a:rPr>
              <a:t>and </a:t>
            </a:r>
            <a:r>
              <a:rPr lang="en-CA" sz="1000" b="1" kern="1200" dirty="0" smtClean="0">
                <a:solidFill>
                  <a:schemeClr val="tx1"/>
                </a:solidFill>
                <a:effectLst/>
                <a:latin typeface="Arial" panose="020B0604020202020204" pitchFamily="34" charset="0"/>
                <a:ea typeface="+mn-ea"/>
                <a:cs typeface="Arial" panose="020B0604020202020204" pitchFamily="34" charset="0"/>
              </a:rPr>
              <a:t>shigellosis (dysentery</a:t>
            </a:r>
            <a:r>
              <a:rPr lang="en-CA" sz="1000" kern="1200" dirty="0" smtClean="0">
                <a:solidFill>
                  <a:schemeClr val="tx1"/>
                </a:solidFill>
                <a:effectLst/>
                <a:latin typeface="Arial" panose="020B0604020202020204" pitchFamily="34" charset="0"/>
                <a:ea typeface="+mn-ea"/>
                <a:cs typeface="Arial" panose="020B0604020202020204" pitchFamily="34" charset="0"/>
              </a:rPr>
              <a:t>)</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Most of the organisms found in feces are bacteria. There are several billion bacteria in every gram of feces.</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The diseases they cause generally spread rapidly, and consequently bacteria have been responsible for most of the world’s major epidemics derived from water.</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E. coli bacteria have </a:t>
            </a:r>
            <a:r>
              <a:rPr lang="en-CA" sz="1200" b="0" i="1" kern="1200" dirty="0" smtClean="0">
                <a:solidFill>
                  <a:schemeClr val="tx1"/>
                </a:solidFill>
                <a:effectLst/>
                <a:latin typeface="+mn-lt"/>
                <a:ea typeface="+mn-ea"/>
                <a:cs typeface="+mn-cs"/>
              </a:rPr>
              <a:t>flagella </a:t>
            </a:r>
            <a:r>
              <a:rPr lang="en-CA" sz="1200" b="0" i="0" kern="1200" dirty="0" smtClean="0">
                <a:solidFill>
                  <a:schemeClr val="tx1"/>
                </a:solidFill>
                <a:effectLst/>
                <a:latin typeface="+mn-lt"/>
                <a:ea typeface="+mn-ea"/>
                <a:cs typeface="+mn-cs"/>
              </a:rPr>
              <a:t>(flagellum</a:t>
            </a:r>
            <a:r>
              <a:rPr lang="en-CA" sz="1200" b="0" i="0" kern="1200" baseline="0" dirty="0" smtClean="0">
                <a:solidFill>
                  <a:schemeClr val="tx1"/>
                </a:solidFill>
                <a:effectLst/>
                <a:latin typeface="+mn-lt"/>
                <a:ea typeface="+mn-ea"/>
                <a:cs typeface="+mn-cs"/>
              </a:rPr>
              <a:t> singular) whip like structures that allow them to move through their environment.</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There are many more bacteria that do not normally cause disease – e.g. yeasts, cheese, beer.  </a:t>
            </a:r>
          </a:p>
        </p:txBody>
      </p:sp>
    </p:spTree>
    <p:extLst>
      <p:ext uri="{BB962C8B-B14F-4D97-AF65-F5344CB8AC3E}">
        <p14:creationId xmlns:p14="http://schemas.microsoft.com/office/powerpoint/2010/main" val="22036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3F7D9-936A-4C88-AF24-DC3DE377A249}" type="slidenum">
              <a:rPr lang="en-US" altLang="en-US"/>
              <a:pPr eaLnBrk="1" hangingPunct="1"/>
              <a:t>10</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1450" indent="-171450" algn="l" eaLnBrk="1" hangingPunct="1">
              <a:buFont typeface="Arial" panose="020B0604020202020204" pitchFamily="34" charset="0"/>
              <a:buChar char="•"/>
            </a:pPr>
            <a:r>
              <a:rPr lang="en-US" altLang="en-US" b="0" dirty="0" smtClean="0">
                <a:solidFill>
                  <a:srgbClr val="FF0000"/>
                </a:solidFill>
              </a:rPr>
              <a:t>This slide is optional but is</a:t>
            </a:r>
            <a:r>
              <a:rPr lang="en-US" altLang="en-US" b="0" baseline="0" dirty="0" smtClean="0">
                <a:solidFill>
                  <a:srgbClr val="FF0000"/>
                </a:solidFill>
              </a:rPr>
              <a:t> a good visual for how bacteria reproduce</a:t>
            </a:r>
            <a:endParaRPr lang="en-US" altLang="en-US" b="0" dirty="0" smtClean="0">
              <a:solidFill>
                <a:srgbClr val="FF0000"/>
              </a:solidFill>
            </a:endParaRPr>
          </a:p>
          <a:p>
            <a:pPr marL="171450" indent="-171450" algn="l" eaLnBrk="1" hangingPunct="1">
              <a:buFont typeface="Arial" panose="020B0604020202020204" pitchFamily="34" charset="0"/>
              <a:buChar char="•"/>
            </a:pPr>
            <a:r>
              <a:rPr lang="en-US" altLang="en-US" b="0" dirty="0" smtClean="0">
                <a:solidFill>
                  <a:srgbClr val="FF0000"/>
                </a:solidFill>
              </a:rPr>
              <a:t>Th</a:t>
            </a:r>
            <a:r>
              <a:rPr lang="en-US" altLang="en-US" b="0" baseline="0" dirty="0" smtClean="0">
                <a:solidFill>
                  <a:srgbClr val="FF0000"/>
                </a:solidFill>
              </a:rPr>
              <a:t>is video is available online at </a:t>
            </a:r>
            <a:r>
              <a:rPr lang="en-US" sz="1200" u="sng" kern="1200" dirty="0" smtClean="0">
                <a:solidFill>
                  <a:schemeClr val="tx1"/>
                </a:solidFill>
                <a:effectLst/>
                <a:latin typeface="+mn-lt"/>
                <a:ea typeface="+mn-ea"/>
                <a:cs typeface="+mn-cs"/>
                <a:hlinkClick r:id="rId3"/>
              </a:rPr>
              <a:t>http://www.youtube.com/watch?v=DY9DNWcqxI4</a:t>
            </a:r>
            <a:endParaRPr lang="en-US" sz="1200" u="sng" kern="1200" dirty="0" smtClean="0">
              <a:solidFill>
                <a:schemeClr val="tx1"/>
              </a:solidFill>
              <a:effectLst/>
              <a:latin typeface="+mn-lt"/>
              <a:ea typeface="+mn-ea"/>
              <a:cs typeface="+mn-cs"/>
            </a:endParaRPr>
          </a:p>
          <a:p>
            <a:pPr marL="171450" indent="-171450" algn="l" eaLnBrk="1" hangingPunct="1">
              <a:buFont typeface="Arial" panose="020B0604020202020204" pitchFamily="34" charset="0"/>
              <a:buChar char="•"/>
            </a:pPr>
            <a:r>
              <a:rPr lang="en-US" altLang="en-US" b="0" dirty="0" smtClean="0">
                <a:solidFill>
                  <a:srgbClr val="FF0000"/>
                </a:solidFill>
              </a:rPr>
              <a:t>Alternatively, if you have access to the off line video, right</a:t>
            </a:r>
            <a:r>
              <a:rPr lang="en-US" altLang="en-US" b="0" baseline="0" dirty="0" smtClean="0">
                <a:solidFill>
                  <a:srgbClr val="FF0000"/>
                </a:solidFill>
              </a:rPr>
              <a:t> click on the link in the slide and left click on ‘Edit Hyperlink’, then find the correct link to the file</a:t>
            </a:r>
          </a:p>
          <a:p>
            <a:pPr marL="171450" indent="-171450" algn="l" eaLnBrk="1" hangingPunct="1">
              <a:buFont typeface="Arial" panose="020B0604020202020204" pitchFamily="34" charset="0"/>
              <a:buChar char="•"/>
            </a:pPr>
            <a:r>
              <a:rPr lang="en-US" altLang="en-US" b="0" baseline="0" dirty="0" smtClean="0">
                <a:solidFill>
                  <a:srgbClr val="FF0000"/>
                </a:solidFill>
              </a:rPr>
              <a:t>You will then be able to click on the link in slideshow mode to play the video </a:t>
            </a:r>
            <a:endParaRPr lang="en-US" altLang="en-US" b="0" dirty="0" smtClean="0">
              <a:solidFill>
                <a:srgbClr val="FF0000"/>
              </a:solidFill>
            </a:endParaRPr>
          </a:p>
        </p:txBody>
      </p:sp>
    </p:spTree>
    <p:extLst>
      <p:ext uri="{BB962C8B-B14F-4D97-AF65-F5344CB8AC3E}">
        <p14:creationId xmlns:p14="http://schemas.microsoft.com/office/powerpoint/2010/main" val="189361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8CF04-15BA-4D36-A059-3C2D73C4BBA9}" type="slidenum">
              <a:rPr lang="en-US" altLang="en-US"/>
              <a:pPr eaLnBrk="1" hangingPunct="1"/>
              <a:t>11</a:t>
            </a:fld>
            <a:endParaRPr lang="en-US" altLang="en-US"/>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US" altLang="en-US" dirty="0" smtClean="0"/>
              <a:t>Protozoa are larger than bacteria or viruses.</a:t>
            </a:r>
          </a:p>
          <a:p>
            <a:pPr marL="171450" indent="-171450" eaLnBrk="1" hangingPunct="1">
              <a:buFont typeface="Arial" panose="020B0604020202020204" pitchFamily="34" charset="0"/>
              <a:buChar char="•"/>
            </a:pPr>
            <a:r>
              <a:rPr lang="en-CA" altLang="en-US" dirty="0" smtClean="0">
                <a:cs typeface="Times New Roman" pitchFamily="18" charset="0"/>
              </a:rPr>
              <a:t>Some protozoa</a:t>
            </a:r>
            <a:r>
              <a:rPr lang="en-CA" altLang="en-US" baseline="0" dirty="0" smtClean="0">
                <a:cs typeface="Times New Roman" pitchFamily="18" charset="0"/>
              </a:rPr>
              <a:t> can</a:t>
            </a:r>
            <a:r>
              <a:rPr lang="en-CA" altLang="en-US" dirty="0" smtClean="0">
                <a:cs typeface="Times New Roman" pitchFamily="18" charset="0"/>
              </a:rPr>
              <a:t> form cysts which let them stay alive without a host and survive in harsh environments. The protozoa cysts become active once the environmental conditions are optimal for their development. The cysts are also highly resistant to disinfection methods used in water treatment</a:t>
            </a:r>
          </a:p>
          <a:p>
            <a:pPr marL="171450" indent="-171450" eaLnBrk="1" hangingPunct="1">
              <a:buFont typeface="Arial" panose="020B0604020202020204" pitchFamily="34" charset="0"/>
              <a:buChar char="•"/>
            </a:pPr>
            <a:r>
              <a:rPr lang="en-CA" altLang="en-US" dirty="0" smtClean="0">
                <a:cs typeface="Times New Roman" pitchFamily="18" charset="0"/>
              </a:rPr>
              <a:t>Most of the major waterborne disease epidemics in the North America over the last ten years are due to protozoa. This is because they can survive the chlorination process used in municipal water treatment plants.</a:t>
            </a:r>
          </a:p>
          <a:p>
            <a:pPr marL="171450" indent="-171450" eaLnBrk="1" hangingPunct="1">
              <a:buFont typeface="Arial" panose="020B0604020202020204" pitchFamily="34" charset="0"/>
              <a:buChar char="•"/>
            </a:pPr>
            <a:r>
              <a:rPr lang="en-CA" altLang="en-US" dirty="0" smtClean="0">
                <a:cs typeface="Times New Roman" pitchFamily="18" charset="0"/>
              </a:rPr>
              <a:t>Three of the more well known protozoa are Entamoeba </a:t>
            </a:r>
            <a:r>
              <a:rPr lang="en-CA" altLang="en-US" dirty="0" err="1" smtClean="0">
                <a:cs typeface="Times New Roman" pitchFamily="18" charset="0"/>
              </a:rPr>
              <a:t>histolytica</a:t>
            </a:r>
            <a:r>
              <a:rPr lang="en-CA" altLang="en-US" dirty="0" smtClean="0">
                <a:cs typeface="Times New Roman" pitchFamily="18" charset="0"/>
              </a:rPr>
              <a:t> ,</a:t>
            </a:r>
            <a:r>
              <a:rPr lang="en-CA" altLang="en-US" baseline="0" dirty="0" smtClean="0">
                <a:cs typeface="Times New Roman" pitchFamily="18" charset="0"/>
              </a:rPr>
              <a:t> </a:t>
            </a:r>
            <a:r>
              <a:rPr lang="en-CA" altLang="en-US" dirty="0" smtClean="0">
                <a:cs typeface="Times New Roman" pitchFamily="18" charset="0"/>
              </a:rPr>
              <a:t>Cryptosporidium and Giardia.</a:t>
            </a:r>
            <a:endParaRPr lang="en-US" altLang="en-US" dirty="0" smtClean="0"/>
          </a:p>
        </p:txBody>
      </p:sp>
    </p:spTree>
    <p:extLst>
      <p:ext uri="{BB962C8B-B14F-4D97-AF65-F5344CB8AC3E}">
        <p14:creationId xmlns:p14="http://schemas.microsoft.com/office/powerpoint/2010/main" val="46677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17F257-4E71-40FF-A9A7-534E9DF8F0CC}" type="slidenum">
              <a:rPr lang="en-US"/>
              <a:pPr/>
              <a:t>‹#›</a:t>
            </a:fld>
            <a:endParaRPr lang="en-US"/>
          </a:p>
        </p:txBody>
      </p:sp>
    </p:spTree>
    <p:extLst>
      <p:ext uri="{BB962C8B-B14F-4D97-AF65-F5344CB8AC3E}">
        <p14:creationId xmlns:p14="http://schemas.microsoft.com/office/powerpoint/2010/main" val="16687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F293CE-2059-4E42-A719-72B05EDDCB9E}" type="slidenum">
              <a:rPr lang="en-US"/>
              <a:pPr/>
              <a:t>‹#›</a:t>
            </a:fld>
            <a:endParaRPr lang="en-US"/>
          </a:p>
        </p:txBody>
      </p:sp>
    </p:spTree>
    <p:extLst>
      <p:ext uri="{BB962C8B-B14F-4D97-AF65-F5344CB8AC3E}">
        <p14:creationId xmlns:p14="http://schemas.microsoft.com/office/powerpoint/2010/main" val="30212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8A0C46-469D-4417-904D-645292C25043}" type="slidenum">
              <a:rPr lang="en-US"/>
              <a:pPr/>
              <a:t>‹#›</a:t>
            </a:fld>
            <a:endParaRPr lang="en-US"/>
          </a:p>
        </p:txBody>
      </p:sp>
    </p:spTree>
    <p:extLst>
      <p:ext uri="{BB962C8B-B14F-4D97-AF65-F5344CB8AC3E}">
        <p14:creationId xmlns:p14="http://schemas.microsoft.com/office/powerpoint/2010/main" val="12145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20272" y="6381328"/>
            <a:ext cx="2133600" cy="476250"/>
          </a:xfrm>
          <a:prstGeom prst="rect">
            <a:avLst/>
          </a:prstGeom>
          <a:ln/>
        </p:spPr>
        <p:txBody>
          <a:bodyPr/>
          <a:lstStyle>
            <a:lvl1pPr algn="r">
              <a:defRPr sz="1400"/>
            </a:lvl1pPr>
          </a:lstStyle>
          <a:p>
            <a:pPr>
              <a:defRPr/>
            </a:pPr>
            <a:fld id="{1F6ACB13-05F5-4B34-B95F-F3FF469C2A1B}" type="slidenum">
              <a:rPr lang="en-US" altLang="en-US" smtClean="0"/>
              <a:pPr>
                <a:defRPr/>
              </a:pPr>
              <a:t>‹#›</a:t>
            </a:fld>
            <a:endParaRPr lang="en-US" altLang="en-US"/>
          </a:p>
        </p:txBody>
      </p:sp>
    </p:spTree>
    <p:extLst>
      <p:ext uri="{BB962C8B-B14F-4D97-AF65-F5344CB8AC3E}">
        <p14:creationId xmlns:p14="http://schemas.microsoft.com/office/powerpoint/2010/main" val="1390061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5D9F0-EA4F-4294-BDF0-8D458164F937}" type="slidenum">
              <a:rPr lang="en-US"/>
              <a:pPr/>
              <a:t>‹#›</a:t>
            </a:fld>
            <a:endParaRPr lang="en-US"/>
          </a:p>
        </p:txBody>
      </p:sp>
    </p:spTree>
    <p:extLst>
      <p:ext uri="{BB962C8B-B14F-4D97-AF65-F5344CB8AC3E}">
        <p14:creationId xmlns:p14="http://schemas.microsoft.com/office/powerpoint/2010/main" val="208955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1321D3-4123-49E6-BBFC-BF48CB00F1C9}" type="slidenum">
              <a:rPr lang="en-US"/>
              <a:pPr/>
              <a:t>‹#›</a:t>
            </a:fld>
            <a:endParaRPr lang="en-US"/>
          </a:p>
        </p:txBody>
      </p:sp>
    </p:spTree>
    <p:extLst>
      <p:ext uri="{BB962C8B-B14F-4D97-AF65-F5344CB8AC3E}">
        <p14:creationId xmlns:p14="http://schemas.microsoft.com/office/powerpoint/2010/main" val="1036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5D855C-7320-46B3-AA25-9AEBDE6A108D}" type="slidenum">
              <a:rPr lang="en-US"/>
              <a:pPr/>
              <a:t>‹#›</a:t>
            </a:fld>
            <a:endParaRPr lang="en-US"/>
          </a:p>
        </p:txBody>
      </p:sp>
    </p:spTree>
    <p:extLst>
      <p:ext uri="{BB962C8B-B14F-4D97-AF65-F5344CB8AC3E}">
        <p14:creationId xmlns:p14="http://schemas.microsoft.com/office/powerpoint/2010/main" val="413194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D1F7A6-C874-45A3-89F6-01CACFD03EB1}" type="slidenum">
              <a:rPr lang="en-US"/>
              <a:pPr/>
              <a:t>‹#›</a:t>
            </a:fld>
            <a:endParaRPr lang="en-US"/>
          </a:p>
        </p:txBody>
      </p:sp>
    </p:spTree>
    <p:extLst>
      <p:ext uri="{BB962C8B-B14F-4D97-AF65-F5344CB8AC3E}">
        <p14:creationId xmlns:p14="http://schemas.microsoft.com/office/powerpoint/2010/main" val="263974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1B3671-4027-49FB-8FB9-A773A73558CB}" type="slidenum">
              <a:rPr lang="en-US"/>
              <a:pPr/>
              <a:t>‹#›</a:t>
            </a:fld>
            <a:endParaRPr lang="en-US"/>
          </a:p>
        </p:txBody>
      </p:sp>
    </p:spTree>
    <p:extLst>
      <p:ext uri="{BB962C8B-B14F-4D97-AF65-F5344CB8AC3E}">
        <p14:creationId xmlns:p14="http://schemas.microsoft.com/office/powerpoint/2010/main" val="233497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61665E-A566-4861-9FDE-56AEDD6E5609}" type="slidenum">
              <a:rPr lang="en-US"/>
              <a:pPr/>
              <a:t>‹#›</a:t>
            </a:fld>
            <a:endParaRPr lang="en-US"/>
          </a:p>
        </p:txBody>
      </p:sp>
    </p:spTree>
    <p:extLst>
      <p:ext uri="{BB962C8B-B14F-4D97-AF65-F5344CB8AC3E}">
        <p14:creationId xmlns:p14="http://schemas.microsoft.com/office/powerpoint/2010/main" val="407605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2FEC6A-9EE0-45B3-8992-F26669A29603}" type="slidenum">
              <a:rPr lang="en-US"/>
              <a:pPr/>
              <a:t>‹#›</a:t>
            </a:fld>
            <a:endParaRPr lang="en-US"/>
          </a:p>
        </p:txBody>
      </p:sp>
    </p:spTree>
    <p:extLst>
      <p:ext uri="{BB962C8B-B14F-4D97-AF65-F5344CB8AC3E}">
        <p14:creationId xmlns:p14="http://schemas.microsoft.com/office/powerpoint/2010/main" val="199268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0C766-3C04-48DE-8AF9-3E0C7EC01459}" type="slidenum">
              <a:rPr lang="en-US"/>
              <a:pPr/>
              <a:t>‹#›</a:t>
            </a:fld>
            <a:endParaRPr lang="en-US"/>
          </a:p>
        </p:txBody>
      </p:sp>
    </p:spTree>
    <p:extLst>
      <p:ext uri="{BB962C8B-B14F-4D97-AF65-F5344CB8AC3E}">
        <p14:creationId xmlns:p14="http://schemas.microsoft.com/office/powerpoint/2010/main" val="209311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DA8E0C-BA9C-47AF-96CA-8B7490183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Videos%20and%20Audio/Bacteria%20in%20Action.wm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ow%20big%20-%20cell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3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457200" y="2971800"/>
            <a:ext cx="8229600" cy="1143000"/>
          </a:xfrm>
        </p:spPr>
        <p:txBody>
          <a:bodyPr/>
          <a:lstStyle/>
          <a:p>
            <a:pPr eaLnBrk="1" hangingPunct="1"/>
            <a:r>
              <a:rPr lang="en-US" altLang="en-US" dirty="0" smtClean="0">
                <a:hlinkClick r:id="rId3" action="ppaction://hlinkfile"/>
              </a:rPr>
              <a:t>Bacteria in Action</a:t>
            </a:r>
            <a:endParaRPr lang="en-US" altLang="en-US" dirty="0" smtClean="0">
              <a:hlinkClick r:id="rId4" action="ppaction://hlinkfile"/>
            </a:endParaRPr>
          </a:p>
        </p:txBody>
      </p:sp>
      <p:pic>
        <p:nvPicPr>
          <p:cNvPr id="5"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68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CA" altLang="en-US" b="1" dirty="0" smtClean="0">
                <a:solidFill>
                  <a:schemeClr val="accent2"/>
                </a:solidFill>
              </a:rPr>
              <a:t>Protozoa</a:t>
            </a:r>
            <a:endParaRPr lang="en-US" altLang="en-US" sz="3400" dirty="0" smtClean="0">
              <a:solidFill>
                <a:schemeClr val="accent2"/>
              </a:solidFill>
            </a:endParaRPr>
          </a:p>
        </p:txBody>
      </p:sp>
      <p:sp>
        <p:nvSpPr>
          <p:cNvPr id="10245" name="Rectangle 3"/>
          <p:cNvSpPr>
            <a:spLocks noGrp="1" noChangeArrowheads="1"/>
          </p:cNvSpPr>
          <p:nvPr>
            <p:ph type="body" idx="4294967295"/>
          </p:nvPr>
        </p:nvSpPr>
        <p:spPr>
          <a:xfrm>
            <a:off x="2568700" y="1418626"/>
            <a:ext cx="6694438" cy="2449512"/>
          </a:xfrm>
        </p:spPr>
        <p:txBody>
          <a:bodyPr/>
          <a:lstStyle/>
          <a:p>
            <a:pPr eaLnBrk="1" hangingPunct="1"/>
            <a:r>
              <a:rPr lang="en-CA" altLang="en-US" sz="2800" dirty="0" smtClean="0"/>
              <a:t>Some need a host to survive</a:t>
            </a:r>
          </a:p>
          <a:p>
            <a:pPr eaLnBrk="1" hangingPunct="1"/>
            <a:r>
              <a:rPr lang="en-CA" altLang="en-US" sz="2800" dirty="0" smtClean="0"/>
              <a:t>Form cysts resistant to chlorine</a:t>
            </a:r>
          </a:p>
          <a:p>
            <a:pPr eaLnBrk="1" hangingPunct="1"/>
            <a:r>
              <a:rPr lang="en-CA" altLang="en-US" sz="2800" dirty="0" smtClean="0"/>
              <a:t>Some can stay alive outside of a host</a:t>
            </a:r>
          </a:p>
          <a:p>
            <a:r>
              <a:rPr lang="en-CA" altLang="en-US" sz="2800" i="1" dirty="0"/>
              <a:t>Entamoeba </a:t>
            </a:r>
            <a:r>
              <a:rPr lang="en-CA" altLang="en-US" sz="2800" i="1" dirty="0" err="1" smtClean="0"/>
              <a:t>histolytica</a:t>
            </a:r>
            <a:r>
              <a:rPr lang="en-CA" altLang="en-US" sz="2800" i="1" dirty="0" smtClean="0"/>
              <a:t>, Cryptosporidium, Giardia</a:t>
            </a:r>
          </a:p>
          <a:p>
            <a:pPr marL="0" indent="0">
              <a:buNone/>
            </a:pPr>
            <a:endParaRPr lang="en-CA" altLang="en-US" sz="2800" i="1" dirty="0"/>
          </a:p>
          <a:p>
            <a:pPr eaLnBrk="1" hangingPunct="1"/>
            <a:endParaRPr lang="en-CA" altLang="en-US" sz="2400" dirty="0" smtClean="0"/>
          </a:p>
        </p:txBody>
      </p:sp>
      <p:pic>
        <p:nvPicPr>
          <p:cNvPr id="10246" name="Picture 4" descr="cryp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6732" y="1334286"/>
            <a:ext cx="1967483" cy="1626527"/>
          </a:xfr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194" y="3531330"/>
            <a:ext cx="2360502" cy="17501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248" name="Rectangle 6"/>
          <p:cNvSpPr>
            <a:spLocks noChangeArrowheads="1"/>
          </p:cNvSpPr>
          <p:nvPr/>
        </p:nvSpPr>
        <p:spPr bwMode="auto">
          <a:xfrm>
            <a:off x="395288" y="4508500"/>
            <a:ext cx="410527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CA" altLang="en-US" sz="2400" i="1" dirty="0"/>
          </a:p>
        </p:txBody>
      </p:sp>
      <p:sp>
        <p:nvSpPr>
          <p:cNvPr id="2" name="TextBox 1"/>
          <p:cNvSpPr txBox="1"/>
          <p:nvPr/>
        </p:nvSpPr>
        <p:spPr>
          <a:xfrm>
            <a:off x="227952" y="3038134"/>
            <a:ext cx="2183506" cy="338554"/>
          </a:xfrm>
          <a:prstGeom prst="rect">
            <a:avLst/>
          </a:prstGeom>
          <a:noFill/>
        </p:spPr>
        <p:txBody>
          <a:bodyPr wrap="square" rtlCol="0">
            <a:spAutoFit/>
          </a:bodyPr>
          <a:lstStyle/>
          <a:p>
            <a:r>
              <a:rPr lang="en-CA" sz="1600" dirty="0" smtClean="0"/>
              <a:t>Cryptosporidium cyst</a:t>
            </a:r>
            <a:endParaRPr lang="en-CA" sz="1600" dirty="0"/>
          </a:p>
        </p:txBody>
      </p:sp>
      <p:sp>
        <p:nvSpPr>
          <p:cNvPr id="11" name="TextBox 10"/>
          <p:cNvSpPr txBox="1"/>
          <p:nvPr/>
        </p:nvSpPr>
        <p:spPr>
          <a:xfrm>
            <a:off x="283373" y="5332133"/>
            <a:ext cx="2183506" cy="553998"/>
          </a:xfrm>
          <a:prstGeom prst="rect">
            <a:avLst/>
          </a:prstGeom>
          <a:noFill/>
        </p:spPr>
        <p:txBody>
          <a:bodyPr wrap="square" rtlCol="0">
            <a:spAutoFit/>
          </a:bodyPr>
          <a:lstStyle/>
          <a:p>
            <a:r>
              <a:rPr lang="en-CA" sz="1600" dirty="0" smtClean="0"/>
              <a:t>Giardia (side view)</a:t>
            </a:r>
          </a:p>
          <a:p>
            <a:r>
              <a:rPr lang="en-CA" sz="1400" dirty="0" smtClean="0"/>
              <a:t>(Credit: CDC, 1982)</a:t>
            </a:r>
            <a:endParaRPr lang="en-CA" sz="1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200" y="4581128"/>
            <a:ext cx="2305232" cy="1732218"/>
          </a:xfrm>
          <a:prstGeom prst="rect">
            <a:avLst/>
          </a:prstGeom>
          <a:ln>
            <a:solidFill>
              <a:srgbClr val="000000"/>
            </a:solidFill>
          </a:ln>
        </p:spPr>
      </p:pic>
      <p:sp>
        <p:nvSpPr>
          <p:cNvPr id="13" name="TextBox 12"/>
          <p:cNvSpPr txBox="1"/>
          <p:nvPr/>
        </p:nvSpPr>
        <p:spPr>
          <a:xfrm>
            <a:off x="2927077" y="6309320"/>
            <a:ext cx="2797051" cy="553998"/>
          </a:xfrm>
          <a:prstGeom prst="rect">
            <a:avLst/>
          </a:prstGeom>
          <a:noFill/>
        </p:spPr>
        <p:txBody>
          <a:bodyPr wrap="square" rtlCol="0">
            <a:spAutoFit/>
          </a:bodyPr>
          <a:lstStyle/>
          <a:p>
            <a:r>
              <a:rPr lang="en-CA" sz="1600" dirty="0" smtClean="0"/>
              <a:t>Giardia (top view)</a:t>
            </a:r>
          </a:p>
          <a:p>
            <a:r>
              <a:rPr lang="en-CA" sz="1400" dirty="0" smtClean="0"/>
              <a:t>(Credit: Mount Sinai Hospital)</a:t>
            </a:r>
            <a:endParaRPr lang="en-CA" sz="1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275" y="4581128"/>
            <a:ext cx="2160178" cy="1732218"/>
          </a:xfrm>
          <a:prstGeom prst="rect">
            <a:avLst/>
          </a:prstGeom>
          <a:ln>
            <a:solidFill>
              <a:srgbClr val="000000"/>
            </a:solidFill>
          </a:ln>
        </p:spPr>
      </p:pic>
      <p:sp>
        <p:nvSpPr>
          <p:cNvPr id="6" name="Rectangle 5"/>
          <p:cNvSpPr/>
          <p:nvPr/>
        </p:nvSpPr>
        <p:spPr>
          <a:xfrm>
            <a:off x="5915919" y="6317289"/>
            <a:ext cx="2613216" cy="553998"/>
          </a:xfrm>
          <a:prstGeom prst="rect">
            <a:avLst/>
          </a:prstGeom>
        </p:spPr>
        <p:txBody>
          <a:bodyPr wrap="none">
            <a:spAutoFit/>
          </a:bodyPr>
          <a:lstStyle/>
          <a:p>
            <a:r>
              <a:rPr lang="en-CA" altLang="en-US" sz="1600" i="1" dirty="0" err="1"/>
              <a:t>Entamoeba</a:t>
            </a:r>
            <a:r>
              <a:rPr lang="en-CA" altLang="en-US" sz="1600" i="1" dirty="0"/>
              <a:t> </a:t>
            </a:r>
            <a:r>
              <a:rPr lang="en-CA" altLang="en-US" sz="1600" i="1" dirty="0" err="1" smtClean="0"/>
              <a:t>histolytica</a:t>
            </a:r>
            <a:endParaRPr lang="en-CA" altLang="en-US" sz="1600" i="1" dirty="0" smtClean="0"/>
          </a:p>
          <a:p>
            <a:r>
              <a:rPr lang="en-CA" altLang="en-US" sz="1400" dirty="0" smtClean="0"/>
              <a:t>(Credit: Science Photo Library)</a:t>
            </a:r>
            <a:endParaRPr lang="en-CA" altLang="en-US" sz="1400" dirty="0"/>
          </a:p>
        </p:txBody>
      </p:sp>
      <p:pic>
        <p:nvPicPr>
          <p:cNvPr id="15" name="Picture 4" descr="CAWST Colour - no tex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0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611" y="3573016"/>
            <a:ext cx="2981399" cy="2002245"/>
          </a:xfrm>
          <a:prstGeom prst="rect">
            <a:avLst/>
          </a:prstGeom>
          <a:ln>
            <a:solidFill>
              <a:srgbClr val="000000"/>
            </a:solidFill>
          </a:ln>
        </p:spPr>
      </p:pic>
      <p:sp>
        <p:nvSpPr>
          <p:cNvPr id="11268" name="Rectangle 2"/>
          <p:cNvSpPr>
            <a:spLocks noGrp="1" noChangeArrowheads="1"/>
          </p:cNvSpPr>
          <p:nvPr>
            <p:ph type="title"/>
          </p:nvPr>
        </p:nvSpPr>
        <p:spPr/>
        <p:txBody>
          <a:bodyPr/>
          <a:lstStyle/>
          <a:p>
            <a:pPr eaLnBrk="1" hangingPunct="1"/>
            <a:r>
              <a:rPr lang="en-US" altLang="en-US" sz="4000" b="1" smtClean="0">
                <a:solidFill>
                  <a:schemeClr val="accent2"/>
                </a:solidFill>
              </a:rPr>
              <a:t>Helminths </a:t>
            </a:r>
            <a:endParaRPr lang="en-US" altLang="en-US" sz="3400" smtClean="0">
              <a:solidFill>
                <a:schemeClr val="accent2"/>
              </a:solidFill>
            </a:endParaRPr>
          </a:p>
        </p:txBody>
      </p:sp>
      <p:sp>
        <p:nvSpPr>
          <p:cNvPr id="11269" name="Rectangle 3"/>
          <p:cNvSpPr>
            <a:spLocks noGrp="1" noChangeArrowheads="1"/>
          </p:cNvSpPr>
          <p:nvPr>
            <p:ph type="body" idx="4294967295"/>
          </p:nvPr>
        </p:nvSpPr>
        <p:spPr>
          <a:xfrm>
            <a:off x="251520" y="1556792"/>
            <a:ext cx="5374501" cy="3528703"/>
          </a:xfrm>
        </p:spPr>
        <p:txBody>
          <a:bodyPr/>
          <a:lstStyle/>
          <a:p>
            <a:pPr>
              <a:lnSpc>
                <a:spcPct val="90000"/>
              </a:lnSpc>
            </a:pPr>
            <a:r>
              <a:rPr lang="en-CA" altLang="en-US" sz="2800" dirty="0" err="1"/>
              <a:t>Schistosomiasis</a:t>
            </a:r>
            <a:r>
              <a:rPr lang="en-CA" altLang="en-US" sz="2800" dirty="0"/>
              <a:t> (bilharzia) </a:t>
            </a:r>
          </a:p>
          <a:p>
            <a:pPr>
              <a:lnSpc>
                <a:spcPct val="90000"/>
              </a:lnSpc>
            </a:pPr>
            <a:r>
              <a:rPr lang="en-CA" altLang="en-US" sz="2800" i="1" dirty="0" err="1" smtClean="0"/>
              <a:t>Dracunculus</a:t>
            </a:r>
            <a:r>
              <a:rPr lang="en-CA" altLang="en-US" sz="2800" i="1" dirty="0" smtClean="0"/>
              <a:t> </a:t>
            </a:r>
            <a:r>
              <a:rPr lang="en-CA" altLang="en-US" sz="2800" i="1" dirty="0" err="1"/>
              <a:t>medinensis</a:t>
            </a:r>
            <a:r>
              <a:rPr lang="en-CA" altLang="en-US" sz="2800" i="1" dirty="0"/>
              <a:t> </a:t>
            </a:r>
            <a:r>
              <a:rPr lang="en-CA" altLang="en-US" sz="2800" dirty="0"/>
              <a:t>(guinea worm) </a:t>
            </a:r>
            <a:endParaRPr lang="en-CA" altLang="en-US" sz="2800" dirty="0" smtClean="0"/>
          </a:p>
          <a:p>
            <a:pPr>
              <a:lnSpc>
                <a:spcPct val="90000"/>
              </a:lnSpc>
            </a:pPr>
            <a:r>
              <a:rPr lang="en-CA" altLang="en-US" sz="2800" i="1" dirty="0" err="1" smtClean="0"/>
              <a:t>Fasciola</a:t>
            </a:r>
            <a:r>
              <a:rPr lang="en-CA" altLang="en-US" sz="2800" i="1" dirty="0" smtClean="0"/>
              <a:t> </a:t>
            </a:r>
            <a:r>
              <a:rPr lang="en-CA" altLang="en-US" sz="2800" dirty="0"/>
              <a:t>(liver flukes</a:t>
            </a:r>
            <a:r>
              <a:rPr lang="en-CA" altLang="en-US" sz="2800" dirty="0" smtClean="0"/>
              <a:t>) </a:t>
            </a:r>
          </a:p>
          <a:p>
            <a:pPr eaLnBrk="1" hangingPunct="1">
              <a:lnSpc>
                <a:spcPct val="90000"/>
              </a:lnSpc>
            </a:pPr>
            <a:r>
              <a:rPr lang="en-CA" altLang="en-US" sz="2800" dirty="0" smtClean="0"/>
              <a:t>Round worm</a:t>
            </a:r>
          </a:p>
          <a:p>
            <a:pPr eaLnBrk="1" hangingPunct="1">
              <a:lnSpc>
                <a:spcPct val="90000"/>
              </a:lnSpc>
            </a:pPr>
            <a:r>
              <a:rPr lang="en-CA" altLang="en-US" sz="2800" dirty="0" smtClean="0"/>
              <a:t>Hook worm</a:t>
            </a:r>
          </a:p>
          <a:p>
            <a:pPr eaLnBrk="1" hangingPunct="1">
              <a:lnSpc>
                <a:spcPct val="90000"/>
              </a:lnSpc>
            </a:pPr>
            <a:r>
              <a:rPr lang="en-CA" altLang="en-US" sz="2800" dirty="0" smtClean="0"/>
              <a:t>Tape worm</a:t>
            </a:r>
          </a:p>
          <a:p>
            <a:pPr eaLnBrk="1" hangingPunct="1">
              <a:lnSpc>
                <a:spcPct val="90000"/>
              </a:lnSpc>
            </a:pPr>
            <a:endParaRPr lang="en-CA" altLang="en-US" sz="2800" dirty="0" smtClean="0"/>
          </a:p>
          <a:p>
            <a:pPr eaLnBrk="1" hangingPunct="1">
              <a:lnSpc>
                <a:spcPct val="90000"/>
              </a:lnSpc>
            </a:pPr>
            <a:endParaRPr lang="en-CA" altLang="en-US" sz="2800" dirty="0" smtClean="0"/>
          </a:p>
        </p:txBody>
      </p:sp>
      <p:sp>
        <p:nvSpPr>
          <p:cNvPr id="10" name="Rectangle 5"/>
          <p:cNvSpPr>
            <a:spLocks noChangeArrowheads="1"/>
          </p:cNvSpPr>
          <p:nvPr/>
        </p:nvSpPr>
        <p:spPr bwMode="auto">
          <a:xfrm>
            <a:off x="6084168" y="5569765"/>
            <a:ext cx="26845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600" dirty="0" smtClean="0">
                <a:cs typeface="Arial" charset="0"/>
              </a:rPr>
              <a:t>Guinea Worm</a:t>
            </a:r>
            <a:endParaRPr lang="en-CA" altLang="en-US" sz="1600" b="1" dirty="0">
              <a:cs typeface="Arial" charset="0"/>
            </a:endParaRPr>
          </a:p>
        </p:txBody>
      </p:sp>
      <p:sp>
        <p:nvSpPr>
          <p:cNvPr id="3" name="Rectangle 2"/>
          <p:cNvSpPr/>
          <p:nvPr/>
        </p:nvSpPr>
        <p:spPr>
          <a:xfrm>
            <a:off x="2917173" y="5874693"/>
            <a:ext cx="1932806" cy="523220"/>
          </a:xfrm>
          <a:prstGeom prst="rect">
            <a:avLst/>
          </a:prstGeom>
        </p:spPr>
        <p:txBody>
          <a:bodyPr wrap="square">
            <a:spAutoFit/>
          </a:bodyPr>
          <a:lstStyle/>
          <a:p>
            <a:r>
              <a:rPr lang="en-CA" sz="1400" dirty="0" smtClean="0"/>
              <a:t>(Credit: Houseman, BIODIDAC)</a:t>
            </a:r>
            <a:endParaRPr lang="en-CA" sz="1400" dirty="0"/>
          </a:p>
        </p:txBody>
      </p:sp>
      <p:sp>
        <p:nvSpPr>
          <p:cNvPr id="5" name="Rectangle 4"/>
          <p:cNvSpPr/>
          <p:nvPr/>
        </p:nvSpPr>
        <p:spPr>
          <a:xfrm>
            <a:off x="6084168" y="5885036"/>
            <a:ext cx="2592288" cy="523220"/>
          </a:xfrm>
          <a:prstGeom prst="rect">
            <a:avLst/>
          </a:prstGeom>
        </p:spPr>
        <p:txBody>
          <a:bodyPr wrap="square">
            <a:spAutoFit/>
          </a:bodyPr>
          <a:lstStyle/>
          <a:p>
            <a:r>
              <a:rPr lang="en-CA" sz="1400" dirty="0" smtClean="0"/>
              <a:t>(Credit: </a:t>
            </a:r>
            <a:r>
              <a:rPr lang="en-CA" sz="1400" dirty="0" err="1" smtClean="0"/>
              <a:t>Gubb</a:t>
            </a:r>
            <a:r>
              <a:rPr lang="en-CA" sz="1400" dirty="0" smtClean="0"/>
              <a:t>, The </a:t>
            </a:r>
            <a:r>
              <a:rPr lang="en-CA" sz="1400" dirty="0"/>
              <a:t>Carter </a:t>
            </a:r>
            <a:r>
              <a:rPr lang="en-CA" sz="1400" dirty="0" smtClean="0"/>
              <a:t>Center, Ghana</a:t>
            </a:r>
            <a:r>
              <a:rPr lang="en-CA" sz="1400" dirty="0"/>
              <a:t>, 2007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43779" y="1903147"/>
            <a:ext cx="4407007" cy="2926229"/>
          </a:xfrm>
          <a:prstGeom prst="rect">
            <a:avLst/>
          </a:prstGeom>
          <a:ln>
            <a:solidFill>
              <a:srgbClr val="000000"/>
            </a:solidFill>
          </a:ln>
        </p:spPr>
      </p:pic>
      <p:sp>
        <p:nvSpPr>
          <p:cNvPr id="15" name="Rectangle 5"/>
          <p:cNvSpPr>
            <a:spLocks noChangeArrowheads="1"/>
          </p:cNvSpPr>
          <p:nvPr/>
        </p:nvSpPr>
        <p:spPr bwMode="auto">
          <a:xfrm>
            <a:off x="2917173" y="5624248"/>
            <a:ext cx="2108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600" dirty="0" smtClean="0">
                <a:cs typeface="Arial" charset="0"/>
              </a:rPr>
              <a:t>Liver Fluke</a:t>
            </a:r>
            <a:endParaRPr lang="en-CA" altLang="en-US" sz="1600" b="1" dirty="0">
              <a:cs typeface="Arial" charset="0"/>
            </a:endParaRPr>
          </a:p>
        </p:txBody>
      </p:sp>
      <p:pic>
        <p:nvPicPr>
          <p:cNvPr id="13"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24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p:txBody>
          <a:bodyPr/>
          <a:lstStyle/>
          <a:p>
            <a:pPr marL="514350" indent="-514350" algn="ctr" eaLnBrk="1" hangingPunct="1">
              <a:buFontTx/>
              <a:buAutoNum type="arabicPeriod"/>
            </a:pPr>
            <a:r>
              <a:rPr lang="en-US" sz="4400" dirty="0" smtClean="0"/>
              <a:t>What is a pathogen?</a:t>
            </a:r>
          </a:p>
          <a:p>
            <a:pPr marL="514350" indent="-514350" algn="ctr" eaLnBrk="1" hangingPunct="1">
              <a:buFontTx/>
              <a:buNone/>
            </a:pPr>
            <a:endParaRPr lang="en-US" sz="4400" dirty="0" smtClean="0"/>
          </a:p>
          <a:p>
            <a:pPr marL="514350" indent="-514350" algn="ctr" eaLnBrk="1" hangingPunct="1">
              <a:buFontTx/>
              <a:buNone/>
            </a:pPr>
            <a:r>
              <a:rPr lang="en-CA" sz="4400" i="1" dirty="0"/>
              <a:t>Any living organism that </a:t>
            </a:r>
            <a:endParaRPr lang="en-CA" sz="4400" i="1" dirty="0" smtClean="0"/>
          </a:p>
          <a:p>
            <a:pPr marL="514350" indent="-514350" algn="ctr" eaLnBrk="1" hangingPunct="1">
              <a:buFontTx/>
              <a:buNone/>
            </a:pPr>
            <a:r>
              <a:rPr lang="en-CA" sz="4400" i="1" dirty="0" smtClean="0"/>
              <a:t>causes disease </a:t>
            </a:r>
            <a:endParaRPr lang="en-US" sz="4400" i="1" dirty="0" smtClean="0"/>
          </a:p>
        </p:txBody>
      </p:sp>
      <p:pic>
        <p:nvPicPr>
          <p:cNvPr id="1843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p:txBody>
          <a:bodyPr/>
          <a:lstStyle/>
          <a:p>
            <a:pPr algn="ctr" eaLnBrk="1" hangingPunct="1">
              <a:buFontTx/>
              <a:buNone/>
              <a:defRPr/>
            </a:pPr>
            <a:r>
              <a:rPr lang="en-US" sz="3600" dirty="0" smtClean="0"/>
              <a:t>2. What are the four types of pathogens in order from smallest to largest?</a:t>
            </a:r>
          </a:p>
          <a:p>
            <a:pPr eaLnBrk="1" hangingPunct="1">
              <a:buFontTx/>
              <a:buNone/>
              <a:defRPr/>
            </a:pPr>
            <a:endParaRPr lang="en-US" sz="3600" dirty="0" smtClean="0"/>
          </a:p>
          <a:p>
            <a:pPr marL="1314450" lvl="2" indent="-514350" eaLnBrk="1" hangingPunct="1">
              <a:buFont typeface="+mj-lt"/>
              <a:buAutoNum type="arabicPeriod"/>
              <a:defRPr/>
            </a:pPr>
            <a:r>
              <a:rPr lang="en-US" sz="3600" i="1" dirty="0" smtClean="0"/>
              <a:t>Viruses</a:t>
            </a:r>
          </a:p>
          <a:p>
            <a:pPr marL="1314450" lvl="2" indent="-514350" eaLnBrk="1" hangingPunct="1">
              <a:buFont typeface="+mj-lt"/>
              <a:buAutoNum type="arabicPeriod"/>
              <a:defRPr/>
            </a:pPr>
            <a:r>
              <a:rPr lang="en-US" sz="3600" i="1" dirty="0"/>
              <a:t>B</a:t>
            </a:r>
            <a:r>
              <a:rPr lang="en-US" sz="3600" i="1" dirty="0" smtClean="0"/>
              <a:t>acteria</a:t>
            </a:r>
          </a:p>
          <a:p>
            <a:pPr marL="1314450" lvl="2" indent="-514350" eaLnBrk="1" hangingPunct="1">
              <a:buFont typeface="+mj-lt"/>
              <a:buAutoNum type="arabicPeriod"/>
              <a:defRPr/>
            </a:pPr>
            <a:r>
              <a:rPr lang="en-US" sz="3600" i="1" dirty="0"/>
              <a:t>P</a:t>
            </a:r>
            <a:r>
              <a:rPr lang="en-US" sz="3600" i="1" dirty="0" smtClean="0"/>
              <a:t>rotozoa</a:t>
            </a:r>
          </a:p>
          <a:p>
            <a:pPr marL="1314450" lvl="2" indent="-514350" eaLnBrk="1" hangingPunct="1">
              <a:buFont typeface="+mj-lt"/>
              <a:buAutoNum type="arabicPeriod"/>
              <a:defRPr/>
            </a:pPr>
            <a:r>
              <a:rPr lang="en-US" sz="3600" i="1" dirty="0"/>
              <a:t>H</a:t>
            </a:r>
            <a:r>
              <a:rPr lang="en-US" sz="3600" i="1" dirty="0" smtClean="0"/>
              <a:t>elminths</a:t>
            </a:r>
          </a:p>
        </p:txBody>
      </p:sp>
      <p:pic>
        <p:nvPicPr>
          <p:cNvPr id="194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339">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14339">
                                            <p:txEl>
                                              <p:pRg st="2" end="2"/>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14339">
                                            <p:txEl>
                                              <p:pRg st="3" end="3"/>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p:cTn id="25"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14339">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14339">
                                            <p:txEl>
                                              <p:pRg st="4" end="4"/>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43000"/>
          </a:xfrm>
        </p:spPr>
        <p:txBody>
          <a:bodyPr/>
          <a:lstStyle/>
          <a:p>
            <a:pPr eaLnBrk="1" hangingPunct="1"/>
            <a:r>
              <a:rPr lang="en-US" b="1" dirty="0" smtClean="0">
                <a:solidFill>
                  <a:schemeClr val="accent2"/>
                </a:solidFill>
              </a:rPr>
              <a:t>Diseases Related to Sanitation </a:t>
            </a:r>
          </a:p>
        </p:txBody>
      </p:sp>
      <p:sp>
        <p:nvSpPr>
          <p:cNvPr id="23555" name="Rectangle 3"/>
          <p:cNvSpPr>
            <a:spLocks noGrp="1" noChangeArrowheads="1"/>
          </p:cNvSpPr>
          <p:nvPr>
            <p:ph type="body" idx="1"/>
          </p:nvPr>
        </p:nvSpPr>
        <p:spPr>
          <a:xfrm>
            <a:off x="457200" y="1740048"/>
            <a:ext cx="8229600" cy="4713288"/>
          </a:xfrm>
        </p:spPr>
        <p:txBody>
          <a:bodyPr/>
          <a:lstStyle/>
          <a:p>
            <a:pPr lvl="0"/>
            <a:r>
              <a:rPr lang="en-US" sz="2800" dirty="0"/>
              <a:t>Drinking water contaminated with </a:t>
            </a:r>
            <a:r>
              <a:rPr lang="en-US" sz="2800" dirty="0" smtClean="0"/>
              <a:t>fecal pathogens</a:t>
            </a:r>
          </a:p>
          <a:p>
            <a:pPr lvl="0"/>
            <a:r>
              <a:rPr lang="en-US" sz="2800" dirty="0" smtClean="0"/>
              <a:t>Washing </a:t>
            </a:r>
            <a:r>
              <a:rPr lang="en-US" sz="2800" dirty="0"/>
              <a:t>in water contaminated with </a:t>
            </a:r>
            <a:r>
              <a:rPr lang="en-US" sz="2800" dirty="0" smtClean="0"/>
              <a:t>fecal pathogens</a:t>
            </a:r>
          </a:p>
          <a:p>
            <a:pPr lvl="0"/>
            <a:r>
              <a:rPr lang="en-CA" sz="2800" dirty="0" smtClean="0"/>
              <a:t>Contact </a:t>
            </a:r>
            <a:r>
              <a:rPr lang="en-CA" sz="2800" dirty="0"/>
              <a:t>with soil contaminated with </a:t>
            </a:r>
            <a:r>
              <a:rPr lang="en-CA" sz="2800" dirty="0" smtClean="0"/>
              <a:t>fecal pathogens</a:t>
            </a:r>
            <a:endParaRPr lang="en-CA" sz="2800" dirty="0"/>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solidFill>
                  <a:schemeClr val="accent2"/>
                </a:solidFill>
              </a:rPr>
              <a:t>Diseases Related to </a:t>
            </a:r>
            <a:br>
              <a:rPr lang="en-US" b="1" dirty="0" smtClean="0">
                <a:solidFill>
                  <a:schemeClr val="accent2"/>
                </a:solidFill>
              </a:rPr>
            </a:br>
            <a:r>
              <a:rPr lang="en-US" b="1" dirty="0" smtClean="0">
                <a:solidFill>
                  <a:schemeClr val="accent2"/>
                </a:solidFill>
              </a:rPr>
              <a:t>Poor Sanitation</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447" y="2432345"/>
            <a:ext cx="3718783" cy="584775"/>
          </a:xfrm>
          <a:prstGeom prst="rect">
            <a:avLst/>
          </a:prstGeom>
          <a:noFill/>
        </p:spPr>
        <p:txBody>
          <a:bodyPr wrap="square" rtlCol="0">
            <a:spAutoFit/>
          </a:bodyPr>
          <a:lstStyle/>
          <a:p>
            <a:r>
              <a:rPr lang="en-CA" sz="3200" b="1" dirty="0" err="1"/>
              <a:t>Schistosomiasis</a:t>
            </a:r>
            <a:endParaRPr lang="en-CA" sz="3200" b="1" dirty="0"/>
          </a:p>
        </p:txBody>
      </p:sp>
      <p:sp>
        <p:nvSpPr>
          <p:cNvPr id="6" name="TextBox 5"/>
          <p:cNvSpPr txBox="1"/>
          <p:nvPr/>
        </p:nvSpPr>
        <p:spPr>
          <a:xfrm>
            <a:off x="4759126" y="3844653"/>
            <a:ext cx="2736304" cy="584775"/>
          </a:xfrm>
          <a:prstGeom prst="rect">
            <a:avLst/>
          </a:prstGeom>
          <a:noFill/>
        </p:spPr>
        <p:txBody>
          <a:bodyPr wrap="square" rtlCol="0">
            <a:spAutoFit/>
          </a:bodyPr>
          <a:lstStyle/>
          <a:p>
            <a:r>
              <a:rPr lang="en-CA" sz="3200" b="1" dirty="0" smtClean="0"/>
              <a:t>Typhoid</a:t>
            </a:r>
            <a:endParaRPr lang="en-CA" sz="3200" b="1" dirty="0"/>
          </a:p>
        </p:txBody>
      </p:sp>
      <p:sp>
        <p:nvSpPr>
          <p:cNvPr id="7" name="TextBox 6"/>
          <p:cNvSpPr txBox="1"/>
          <p:nvPr/>
        </p:nvSpPr>
        <p:spPr>
          <a:xfrm>
            <a:off x="1084403" y="3613421"/>
            <a:ext cx="2736304" cy="584775"/>
          </a:xfrm>
          <a:prstGeom prst="rect">
            <a:avLst/>
          </a:prstGeom>
          <a:noFill/>
        </p:spPr>
        <p:txBody>
          <a:bodyPr wrap="square" rtlCol="0">
            <a:spAutoFit/>
          </a:bodyPr>
          <a:lstStyle/>
          <a:p>
            <a:r>
              <a:rPr lang="en-CA" sz="3200" b="1" dirty="0" smtClean="0"/>
              <a:t>Dysentery</a:t>
            </a:r>
            <a:endParaRPr lang="en-CA" sz="3200" b="1" dirty="0"/>
          </a:p>
        </p:txBody>
      </p:sp>
      <p:sp>
        <p:nvSpPr>
          <p:cNvPr id="8" name="TextBox 7"/>
          <p:cNvSpPr txBox="1"/>
          <p:nvPr/>
        </p:nvSpPr>
        <p:spPr>
          <a:xfrm>
            <a:off x="3635896" y="3093867"/>
            <a:ext cx="2736304" cy="584775"/>
          </a:xfrm>
          <a:prstGeom prst="rect">
            <a:avLst/>
          </a:prstGeom>
          <a:noFill/>
        </p:spPr>
        <p:txBody>
          <a:bodyPr wrap="square" rtlCol="0">
            <a:spAutoFit/>
          </a:bodyPr>
          <a:lstStyle/>
          <a:p>
            <a:r>
              <a:rPr lang="en-CA" sz="3200" b="1" dirty="0" smtClean="0"/>
              <a:t>Giardiasis</a:t>
            </a:r>
            <a:endParaRPr lang="en-CA" sz="3200" b="1" dirty="0"/>
          </a:p>
        </p:txBody>
      </p:sp>
      <p:sp>
        <p:nvSpPr>
          <p:cNvPr id="9" name="TextBox 8"/>
          <p:cNvSpPr txBox="1"/>
          <p:nvPr/>
        </p:nvSpPr>
        <p:spPr>
          <a:xfrm>
            <a:off x="1106934" y="5569343"/>
            <a:ext cx="3672408" cy="584775"/>
          </a:xfrm>
          <a:prstGeom prst="rect">
            <a:avLst/>
          </a:prstGeom>
          <a:noFill/>
        </p:spPr>
        <p:txBody>
          <a:bodyPr wrap="square" rtlCol="0">
            <a:spAutoFit/>
          </a:bodyPr>
          <a:lstStyle/>
          <a:p>
            <a:r>
              <a:rPr lang="en-CA" sz="3200" b="1" dirty="0" smtClean="0"/>
              <a:t>Cryptosporidiosis</a:t>
            </a:r>
            <a:endParaRPr lang="en-CA" sz="3200" b="1" dirty="0"/>
          </a:p>
        </p:txBody>
      </p:sp>
      <p:sp>
        <p:nvSpPr>
          <p:cNvPr id="13" name="TextBox 12"/>
          <p:cNvSpPr txBox="1"/>
          <p:nvPr/>
        </p:nvSpPr>
        <p:spPr>
          <a:xfrm>
            <a:off x="5390855" y="4990413"/>
            <a:ext cx="2736304" cy="584775"/>
          </a:xfrm>
          <a:prstGeom prst="rect">
            <a:avLst/>
          </a:prstGeom>
          <a:noFill/>
        </p:spPr>
        <p:txBody>
          <a:bodyPr wrap="square" rtlCol="0">
            <a:spAutoFit/>
          </a:bodyPr>
          <a:lstStyle/>
          <a:p>
            <a:r>
              <a:rPr lang="en-CA" sz="3200" b="1" dirty="0"/>
              <a:t>Ascariasis </a:t>
            </a:r>
          </a:p>
        </p:txBody>
      </p:sp>
      <p:sp>
        <p:nvSpPr>
          <p:cNvPr id="14" name="TextBox 13"/>
          <p:cNvSpPr txBox="1"/>
          <p:nvPr/>
        </p:nvSpPr>
        <p:spPr>
          <a:xfrm>
            <a:off x="1970386" y="4494868"/>
            <a:ext cx="2736304" cy="584775"/>
          </a:xfrm>
          <a:prstGeom prst="rect">
            <a:avLst/>
          </a:prstGeom>
          <a:noFill/>
        </p:spPr>
        <p:txBody>
          <a:bodyPr wrap="square" rtlCol="0">
            <a:spAutoFit/>
          </a:bodyPr>
          <a:lstStyle/>
          <a:p>
            <a:r>
              <a:rPr lang="en-CA" sz="3200" b="1" dirty="0" smtClean="0"/>
              <a:t>Hook worm</a:t>
            </a:r>
            <a:endParaRPr lang="en-CA" sz="3200" b="1" dirty="0"/>
          </a:p>
        </p:txBody>
      </p:sp>
      <p:sp>
        <p:nvSpPr>
          <p:cNvPr id="16" name="TextBox 15"/>
          <p:cNvSpPr txBox="1"/>
          <p:nvPr/>
        </p:nvSpPr>
        <p:spPr>
          <a:xfrm>
            <a:off x="2784390" y="1731845"/>
            <a:ext cx="2736304" cy="584775"/>
          </a:xfrm>
          <a:prstGeom prst="rect">
            <a:avLst/>
          </a:prstGeom>
          <a:noFill/>
        </p:spPr>
        <p:txBody>
          <a:bodyPr wrap="square" rtlCol="0">
            <a:spAutoFit/>
          </a:bodyPr>
          <a:lstStyle/>
          <a:p>
            <a:r>
              <a:rPr lang="en-CA" sz="3200" b="1" dirty="0" smtClean="0"/>
              <a:t>Cholera</a:t>
            </a:r>
            <a:endParaRPr lang="en-CA" sz="3200" b="1" dirty="0"/>
          </a:p>
        </p:txBody>
      </p:sp>
      <p:sp>
        <p:nvSpPr>
          <p:cNvPr id="20" name="TextBox 19"/>
          <p:cNvSpPr txBox="1"/>
          <p:nvPr/>
        </p:nvSpPr>
        <p:spPr>
          <a:xfrm>
            <a:off x="5520694" y="2130179"/>
            <a:ext cx="2736304" cy="584775"/>
          </a:xfrm>
          <a:prstGeom prst="rect">
            <a:avLst/>
          </a:prstGeom>
          <a:noFill/>
        </p:spPr>
        <p:txBody>
          <a:bodyPr wrap="square" rtlCol="0">
            <a:spAutoFit/>
          </a:bodyPr>
          <a:lstStyle/>
          <a:p>
            <a:r>
              <a:rPr lang="en-CA" sz="3200" b="1" dirty="0" smtClean="0"/>
              <a:t>Shigellosis</a:t>
            </a:r>
            <a:endParaRPr lang="en-CA" sz="3200" b="1" dirty="0"/>
          </a:p>
        </p:txBody>
      </p:sp>
      <p:sp>
        <p:nvSpPr>
          <p:cNvPr id="21" name="TextBox 20"/>
          <p:cNvSpPr txBox="1"/>
          <p:nvPr/>
        </p:nvSpPr>
        <p:spPr>
          <a:xfrm>
            <a:off x="4799139" y="5957734"/>
            <a:ext cx="3919736" cy="584775"/>
          </a:xfrm>
          <a:prstGeom prst="rect">
            <a:avLst/>
          </a:prstGeom>
          <a:noFill/>
        </p:spPr>
        <p:txBody>
          <a:bodyPr wrap="square" rtlCol="0">
            <a:spAutoFit/>
          </a:bodyPr>
          <a:lstStyle/>
          <a:p>
            <a:r>
              <a:rPr lang="en-CA" sz="3200" b="1" dirty="0" smtClean="0"/>
              <a:t>Hepatitis A and E</a:t>
            </a:r>
            <a:endParaRPr lang="en-CA" sz="3200" b="1" dirty="0"/>
          </a:p>
        </p:txBody>
      </p:sp>
      <p:sp>
        <p:nvSpPr>
          <p:cNvPr id="23" name="TextBox 22"/>
          <p:cNvSpPr txBox="1"/>
          <p:nvPr/>
        </p:nvSpPr>
        <p:spPr>
          <a:xfrm>
            <a:off x="6084168" y="3017120"/>
            <a:ext cx="2897106" cy="584775"/>
          </a:xfrm>
          <a:prstGeom prst="rect">
            <a:avLst/>
          </a:prstGeom>
          <a:noFill/>
        </p:spPr>
        <p:txBody>
          <a:bodyPr wrap="square" rtlCol="0">
            <a:spAutoFit/>
          </a:bodyPr>
          <a:lstStyle/>
          <a:p>
            <a:r>
              <a:rPr lang="en-CA" sz="3200" b="1" dirty="0" smtClean="0"/>
              <a:t>Guinea worm</a:t>
            </a:r>
            <a:endParaRPr lang="en-CA" sz="3200" b="1" dirty="0"/>
          </a:p>
        </p:txBody>
      </p:sp>
    </p:spTree>
    <p:extLst>
      <p:ext uri="{BB962C8B-B14F-4D97-AF65-F5344CB8AC3E}">
        <p14:creationId xmlns:p14="http://schemas.microsoft.com/office/powerpoint/2010/main" val="1104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3" grpId="0"/>
      <p:bldP spid="14" grpId="0"/>
      <p:bldP spid="16" grpId="0"/>
      <p:bldP spid="20"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solidFill>
                  <a:schemeClr val="accent2"/>
                </a:solidFill>
              </a:rPr>
              <a:t>Questions</a:t>
            </a:r>
          </a:p>
        </p:txBody>
      </p:sp>
      <p:sp>
        <p:nvSpPr>
          <p:cNvPr id="24579" name="Rectangle 3"/>
          <p:cNvSpPr>
            <a:spLocks noGrp="1" noChangeArrowheads="1"/>
          </p:cNvSpPr>
          <p:nvPr>
            <p:ph type="body" idx="1"/>
          </p:nvPr>
        </p:nvSpPr>
        <p:spPr/>
        <p:txBody>
          <a:bodyPr/>
          <a:lstStyle/>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Symptoms?</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Pathogen?</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Transmission?</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Prevention?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000" dirty="0" smtClean="0"/>
          </a:p>
        </p:txBody>
      </p:sp>
      <p:pic>
        <p:nvPicPr>
          <p:cNvPr id="2458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5603" name="Rectangle 3"/>
          <p:cNvSpPr>
            <a:spLocks noGrp="1" noChangeArrowheads="1"/>
          </p:cNvSpPr>
          <p:nvPr>
            <p:ph type="body" idx="1"/>
          </p:nvPr>
        </p:nvSpPr>
        <p:spPr>
          <a:xfrm>
            <a:off x="457200" y="1600200"/>
            <a:ext cx="4186808" cy="4525963"/>
          </a:xfrm>
        </p:spPr>
        <p:txBody>
          <a:bodyPr/>
          <a:lstStyle/>
          <a:p>
            <a:pPr marL="514350" indent="-514350" eaLnBrk="1" hangingPunct="1">
              <a:buFontTx/>
              <a:buAutoNum type="arabicPeriod"/>
              <a:defRPr/>
            </a:pPr>
            <a:r>
              <a:rPr lang="en-US" dirty="0" smtClean="0"/>
              <a:t>Symptoms: </a:t>
            </a:r>
          </a:p>
          <a:p>
            <a:pPr eaLnBrk="1" hangingPunct="1">
              <a:defRPr/>
            </a:pPr>
            <a:r>
              <a:rPr lang="en-US" dirty="0"/>
              <a:t>W</a:t>
            </a:r>
            <a:r>
              <a:rPr lang="en-US" dirty="0" smtClean="0"/>
              <a:t>atery diarrhea</a:t>
            </a:r>
          </a:p>
          <a:p>
            <a:pPr eaLnBrk="1" hangingPunct="1">
              <a:defRPr/>
            </a:pPr>
            <a:r>
              <a:rPr lang="en-US" dirty="0" smtClean="0"/>
              <a:t>Nausea, vomiting</a:t>
            </a:r>
          </a:p>
          <a:p>
            <a:pPr eaLnBrk="1" hangingPunct="1">
              <a:defRPr/>
            </a:pPr>
            <a:r>
              <a:rPr lang="en-US" dirty="0" smtClean="0"/>
              <a:t>Can lead to death</a:t>
            </a:r>
          </a:p>
          <a:p>
            <a:pPr marL="0" indent="0" eaLnBrk="1" hangingPunct="1">
              <a:buNone/>
              <a:defRPr/>
            </a:pPr>
            <a:endParaRPr lang="en-US" dirty="0" smtClean="0"/>
          </a:p>
          <a:p>
            <a:pPr marL="514350" indent="-514350" eaLnBrk="1" hangingPunct="1">
              <a:buFontTx/>
              <a:buNone/>
              <a:defRPr/>
            </a:pPr>
            <a:r>
              <a:rPr lang="en-US" dirty="0" smtClean="0"/>
              <a:t>2. Pathogen: Bacteria</a:t>
            </a:r>
            <a:r>
              <a:rPr lang="en-US" i="1" dirty="0"/>
              <a:t> </a:t>
            </a:r>
            <a:r>
              <a:rPr lang="en-US" i="1" dirty="0" smtClean="0"/>
              <a:t>(Vibrio </a:t>
            </a:r>
            <a:r>
              <a:rPr lang="en-US" i="1" dirty="0" err="1" smtClean="0"/>
              <a:t>cholerae</a:t>
            </a:r>
            <a:r>
              <a:rPr lang="en-US" i="1" dirty="0" smtClean="0"/>
              <a:t>)</a:t>
            </a:r>
            <a:endParaRPr lang="en-US" dirty="0" smtClean="0"/>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112_chole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477792" cy="29374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6948264" y="4489362"/>
            <a:ext cx="2701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smtClean="0"/>
              <a:t>(Credit: Connect.in.com)</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6627" name="Rectangle 3"/>
          <p:cNvSpPr>
            <a:spLocks noGrp="1" noChangeArrowheads="1"/>
          </p:cNvSpPr>
          <p:nvPr>
            <p:ph type="body" idx="1"/>
          </p:nvPr>
        </p:nvSpPr>
        <p:spPr/>
        <p:txBody>
          <a:bodyPr/>
          <a:lstStyle/>
          <a:p>
            <a:pPr marL="514350" indent="-514350" eaLnBrk="1" hangingPunct="1">
              <a:buFontTx/>
              <a:buNone/>
              <a:defRPr/>
            </a:pPr>
            <a:r>
              <a:rPr lang="en-US" dirty="0" smtClean="0"/>
              <a:t>3. Transmission: </a:t>
            </a:r>
            <a:endParaRPr lang="en-US" dirty="0"/>
          </a:p>
          <a:p>
            <a:pPr eaLnBrk="1" hangingPunct="1">
              <a:defRPr/>
            </a:pPr>
            <a:r>
              <a:rPr lang="en-US" dirty="0" smtClean="0"/>
              <a:t>Water and food contaminated with feces</a:t>
            </a:r>
          </a:p>
          <a:p>
            <a:pPr marL="514350" indent="-514350" eaLnBrk="1" hangingPunct="1">
              <a:buFontTx/>
              <a:buNone/>
              <a:defRPr/>
            </a:pPr>
            <a:r>
              <a:rPr lang="en-US" dirty="0" smtClean="0"/>
              <a:t>4. Prevention: </a:t>
            </a:r>
          </a:p>
          <a:p>
            <a:pPr eaLnBrk="1" hangingPunct="1">
              <a:defRPr/>
            </a:pPr>
            <a:r>
              <a:rPr lang="en-US" dirty="0" smtClean="0"/>
              <a:t>Sanitation facilities (e.g., latrines)</a:t>
            </a:r>
          </a:p>
          <a:p>
            <a:pPr eaLnBrk="1" hangingPunct="1">
              <a:defRPr/>
            </a:pPr>
            <a:r>
              <a:rPr lang="en-US" dirty="0" smtClean="0"/>
              <a:t>Proper hygiene practices</a:t>
            </a:r>
          </a:p>
          <a:p>
            <a:pPr eaLnBrk="1" hangingPunct="1">
              <a:defRPr/>
            </a:pPr>
            <a:r>
              <a:rPr lang="en-US" dirty="0" smtClean="0"/>
              <a:t>Safe drinking water and food</a:t>
            </a:r>
          </a:p>
        </p:txBody>
      </p:sp>
      <p:pic>
        <p:nvPicPr>
          <p:cNvPr id="2765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484313"/>
            <a:ext cx="8352928" cy="2751522"/>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smtClean="0">
                <a:latin typeface="Arial"/>
                <a:ea typeface="+mn-ea"/>
                <a:cs typeface="Arial"/>
              </a:rPr>
              <a:t>5</a:t>
            </a:r>
            <a:r>
              <a:rPr lang="en-US" sz="3200" kern="0" dirty="0" smtClean="0">
                <a:solidFill>
                  <a:srgbClr val="000000"/>
                </a:solidFill>
                <a:latin typeface="Arial"/>
                <a:ea typeface="+mn-ea"/>
                <a:cs typeface="Arial"/>
              </a:rPr>
              <a:t>: Disease Transmission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Latrine Design and Construction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7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dirty="0" smtClean="0">
                <a:solidFill>
                  <a:schemeClr val="accent2"/>
                </a:solidFill>
              </a:rPr>
              <a:t>Schistosomiasis</a:t>
            </a:r>
          </a:p>
        </p:txBody>
      </p:sp>
      <p:sp>
        <p:nvSpPr>
          <p:cNvPr id="40963" name="Rectangle 3"/>
          <p:cNvSpPr>
            <a:spLocks noGrp="1" noChangeArrowheads="1"/>
          </p:cNvSpPr>
          <p:nvPr>
            <p:ph type="body" idx="1"/>
          </p:nvPr>
        </p:nvSpPr>
        <p:spPr>
          <a:xfrm>
            <a:off x="468313" y="1428750"/>
            <a:ext cx="5378747" cy="4525963"/>
          </a:xfrm>
        </p:spPr>
        <p:txBody>
          <a:bodyPr/>
          <a:lstStyle/>
          <a:p>
            <a:pPr marL="514350" indent="-514350" eaLnBrk="1" hangingPunct="1">
              <a:buFontTx/>
              <a:buAutoNum type="arabicPeriod"/>
              <a:defRPr/>
            </a:pPr>
            <a:r>
              <a:rPr lang="en-US" dirty="0" smtClean="0"/>
              <a:t>Symptoms: </a:t>
            </a:r>
          </a:p>
          <a:p>
            <a:pPr eaLnBrk="1" hangingPunct="1">
              <a:defRPr/>
            </a:pPr>
            <a:r>
              <a:rPr lang="en-US" dirty="0" smtClean="0"/>
              <a:t>Rashes and itchy skin </a:t>
            </a:r>
          </a:p>
          <a:p>
            <a:pPr eaLnBrk="1" hangingPunct="1">
              <a:defRPr/>
            </a:pPr>
            <a:r>
              <a:rPr lang="en-US" dirty="0" smtClean="0"/>
              <a:t>Fever, chills, cough, muscle aches</a:t>
            </a:r>
          </a:p>
          <a:p>
            <a:pPr eaLnBrk="1" hangingPunct="1">
              <a:defRPr/>
            </a:pPr>
            <a:r>
              <a:rPr lang="en-US" dirty="0" smtClean="0"/>
              <a:t>Blood in urine and stools</a:t>
            </a:r>
          </a:p>
          <a:p>
            <a:pPr marL="514350" indent="-514350" eaLnBrk="1" hangingPunct="1">
              <a:buFontTx/>
              <a:buNone/>
              <a:defRPr/>
            </a:pPr>
            <a:r>
              <a:rPr lang="en-US" dirty="0" smtClean="0"/>
              <a:t>2. Pathogen: </a:t>
            </a:r>
            <a:r>
              <a:rPr lang="en-US" dirty="0" err="1" smtClean="0">
                <a:solidFill>
                  <a:srgbClr val="000000"/>
                </a:solidFill>
              </a:rPr>
              <a:t>Helminth</a:t>
            </a:r>
            <a:r>
              <a:rPr lang="en-US" dirty="0" smtClean="0">
                <a:solidFill>
                  <a:srgbClr val="000000"/>
                </a:solidFill>
              </a:rPr>
              <a:t> (</a:t>
            </a:r>
            <a:r>
              <a:rPr lang="en-US" i="1" dirty="0" err="1" smtClean="0">
                <a:ea typeface="ＭＳ Ｐゴシック" pitchFamily="-109" charset="-128"/>
              </a:rPr>
              <a:t>Schistosoma</a:t>
            </a:r>
            <a:r>
              <a:rPr lang="en-US" i="1" dirty="0" smtClean="0">
                <a:ea typeface="ＭＳ Ｐゴシック" pitchFamily="-109" charset="-128"/>
              </a:rPr>
              <a:t> </a:t>
            </a:r>
            <a:r>
              <a:rPr lang="en-US" i="1" dirty="0" err="1" smtClean="0">
                <a:ea typeface="ＭＳ Ｐゴシック" pitchFamily="-109" charset="-128"/>
              </a:rPr>
              <a:t>haematobium</a:t>
            </a:r>
            <a:r>
              <a:rPr lang="en-US" i="1" dirty="0" smtClean="0">
                <a:ea typeface="ＭＳ Ｐゴシック" pitchFamily="-109" charset="-128"/>
              </a:rPr>
              <a:t>)</a:t>
            </a:r>
            <a:endParaRPr lang="en-US" dirty="0" smtClean="0"/>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502" y="1342831"/>
            <a:ext cx="2368486" cy="35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chistosomia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212" y="4869160"/>
            <a:ext cx="1759948" cy="175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6542426" y="4869160"/>
            <a:ext cx="22344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www.path.cam.ac.uk) </a:t>
            </a:r>
            <a:endParaRPr lang="en-US" sz="1200" dirty="0"/>
          </a:p>
        </p:txBody>
      </p:sp>
      <p:sp>
        <p:nvSpPr>
          <p:cNvPr id="8" name="Rectangle 10"/>
          <p:cNvSpPr>
            <a:spLocks noChangeArrowheads="1"/>
          </p:cNvSpPr>
          <p:nvPr/>
        </p:nvSpPr>
        <p:spPr bwMode="auto">
          <a:xfrm>
            <a:off x="5980510" y="6352109"/>
            <a:ext cx="3068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Natural </a:t>
            </a:r>
            <a:r>
              <a:rPr lang="en-US" sz="1200" dirty="0"/>
              <a:t>History Museum, </a:t>
            </a:r>
            <a:r>
              <a:rPr lang="en-US" sz="1200" dirty="0" smtClean="0"/>
              <a:t>London) </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dirty="0" smtClean="0">
                <a:solidFill>
                  <a:schemeClr val="accent2"/>
                </a:solidFill>
              </a:rPr>
              <a:t>Schistosomiasis</a:t>
            </a:r>
          </a:p>
        </p:txBody>
      </p:sp>
      <p:sp>
        <p:nvSpPr>
          <p:cNvPr id="41987" name="Rectangle 3"/>
          <p:cNvSpPr>
            <a:spLocks noGrp="1" noChangeArrowheads="1"/>
          </p:cNvSpPr>
          <p:nvPr>
            <p:ph type="body" idx="1"/>
          </p:nvPr>
        </p:nvSpPr>
        <p:spPr>
          <a:xfrm>
            <a:off x="457200" y="1600200"/>
            <a:ext cx="8579296" cy="4525963"/>
          </a:xfrm>
        </p:spPr>
        <p:txBody>
          <a:bodyPr/>
          <a:lstStyle/>
          <a:p>
            <a:pPr marL="514350" indent="-514350" eaLnBrk="1" hangingPunct="1">
              <a:buFontTx/>
              <a:buNone/>
              <a:defRPr/>
            </a:pPr>
            <a:r>
              <a:rPr lang="en-US" dirty="0" smtClean="0"/>
              <a:t>3. Transmission: </a:t>
            </a:r>
          </a:p>
          <a:p>
            <a:pPr eaLnBrk="1" hangingPunct="1">
              <a:defRPr/>
            </a:pPr>
            <a:r>
              <a:rPr lang="en-US" dirty="0" smtClean="0">
                <a:ea typeface="ＭＳ Ｐゴシック" pitchFamily="-109" charset="-128"/>
              </a:rPr>
              <a:t>Bathing or swimming in water contaminated with feces or urine</a:t>
            </a:r>
          </a:p>
          <a:p>
            <a:pPr marL="514350" indent="-514350" eaLnBrk="1" hangingPunct="1">
              <a:buFontTx/>
              <a:buNone/>
              <a:defRPr/>
            </a:pPr>
            <a:r>
              <a:rPr lang="en-US" dirty="0" smtClean="0"/>
              <a:t>4. Prevention: </a:t>
            </a:r>
          </a:p>
          <a:p>
            <a:pPr eaLnBrk="1" hangingPunct="1">
              <a:defRPr/>
            </a:pPr>
            <a:r>
              <a:rPr lang="en-US" dirty="0" smtClean="0"/>
              <a:t>Sanitation facilities</a:t>
            </a:r>
          </a:p>
          <a:p>
            <a:pPr eaLnBrk="1" hangingPunct="1">
              <a:defRPr/>
            </a:pPr>
            <a:r>
              <a:rPr lang="en-CA" dirty="0"/>
              <a:t>H</a:t>
            </a:r>
            <a:r>
              <a:rPr lang="en-CA" dirty="0" smtClean="0"/>
              <a:t>ygiene </a:t>
            </a:r>
            <a:r>
              <a:rPr lang="en-CA" dirty="0"/>
              <a:t>education and </a:t>
            </a:r>
            <a:r>
              <a:rPr lang="en-CA" dirty="0" smtClean="0"/>
              <a:t>practices</a:t>
            </a:r>
          </a:p>
          <a:p>
            <a:pPr eaLnBrk="1" hangingPunct="1">
              <a:defRPr/>
            </a:pPr>
            <a:r>
              <a:rPr lang="en-CA" dirty="0" smtClean="0"/>
              <a:t>Design of water resources projects</a:t>
            </a:r>
            <a:endParaRPr lang="en-CA" dirty="0"/>
          </a:p>
          <a:p>
            <a:pPr eaLnBrk="1" hangingPunct="1">
              <a:defRPr/>
            </a:pPr>
            <a:endParaRPr lang="en-US" dirty="0" smtClean="0"/>
          </a:p>
        </p:txBody>
      </p:sp>
      <p:pic>
        <p:nvPicPr>
          <p:cNvPr id="4301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2"/>
                </a:solidFill>
              </a:rPr>
              <a:t>Ascariasis </a:t>
            </a:r>
          </a:p>
        </p:txBody>
      </p:sp>
      <p:sp>
        <p:nvSpPr>
          <p:cNvPr id="3" name="Content Placeholder 2"/>
          <p:cNvSpPr>
            <a:spLocks noGrp="1"/>
          </p:cNvSpPr>
          <p:nvPr>
            <p:ph idx="1"/>
          </p:nvPr>
        </p:nvSpPr>
        <p:spPr>
          <a:xfrm>
            <a:off x="251520" y="1464277"/>
            <a:ext cx="5040560" cy="4525963"/>
          </a:xfrm>
        </p:spPr>
        <p:txBody>
          <a:bodyPr/>
          <a:lstStyle/>
          <a:p>
            <a:pPr marL="514350" indent="-514350">
              <a:buFont typeface="+mj-lt"/>
              <a:buAutoNum type="arabicPeriod"/>
            </a:pPr>
            <a:r>
              <a:rPr lang="en-CA" dirty="0" smtClean="0"/>
              <a:t>Symptoms:</a:t>
            </a:r>
          </a:p>
          <a:p>
            <a:r>
              <a:rPr lang="en-CA" dirty="0" smtClean="0"/>
              <a:t>Often no symptoms</a:t>
            </a:r>
          </a:p>
          <a:p>
            <a:r>
              <a:rPr lang="en-CA" dirty="0" smtClean="0"/>
              <a:t>Diarrhea</a:t>
            </a:r>
            <a:r>
              <a:rPr lang="en-CA" dirty="0"/>
              <a:t>, abdominal </a:t>
            </a:r>
            <a:r>
              <a:rPr lang="en-CA" dirty="0" smtClean="0"/>
              <a:t>pain, </a:t>
            </a:r>
            <a:r>
              <a:rPr lang="en-CA" dirty="0"/>
              <a:t>general </a:t>
            </a:r>
            <a:r>
              <a:rPr lang="en-CA" dirty="0" smtClean="0"/>
              <a:t>malaise, weakness</a:t>
            </a:r>
          </a:p>
          <a:p>
            <a:r>
              <a:rPr lang="en-CA" dirty="0" smtClean="0"/>
              <a:t>Impairs nutrition, growth, physical development</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71787"/>
            <a:ext cx="3168352" cy="3168352"/>
          </a:xfrm>
          <a:prstGeom prst="rect">
            <a:avLst/>
          </a:prstGeom>
          <a:ln>
            <a:solidFill>
              <a:schemeClr val="tx1"/>
            </a:solidFill>
          </a:ln>
        </p:spPr>
      </p:pic>
      <p:sp>
        <p:nvSpPr>
          <p:cNvPr id="6" name="Rectangle 10"/>
          <p:cNvSpPr>
            <a:spLocks noChangeArrowheads="1"/>
          </p:cNvSpPr>
          <p:nvPr/>
        </p:nvSpPr>
        <p:spPr bwMode="auto">
          <a:xfrm>
            <a:off x="5155372" y="4622018"/>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Adult female roundworm</a:t>
            </a:r>
          </a:p>
          <a:p>
            <a:r>
              <a:rPr lang="en-US" sz="1400" dirty="0" smtClean="0"/>
              <a:t>(Credit: CDC Division of Parasitic Diseases) </a:t>
            </a:r>
            <a:endParaRPr lang="en-US" sz="1400" dirty="0"/>
          </a:p>
        </p:txBody>
      </p:sp>
      <p:sp>
        <p:nvSpPr>
          <p:cNvPr id="8" name="Rectangle 7"/>
          <p:cNvSpPr/>
          <p:nvPr/>
        </p:nvSpPr>
        <p:spPr>
          <a:xfrm>
            <a:off x="251520" y="5405465"/>
            <a:ext cx="9533048" cy="584775"/>
          </a:xfrm>
          <a:prstGeom prst="rect">
            <a:avLst/>
          </a:prstGeom>
        </p:spPr>
        <p:txBody>
          <a:bodyPr wrap="square">
            <a:spAutoFit/>
          </a:bodyPr>
          <a:lstStyle/>
          <a:p>
            <a:pPr marL="0" indent="0">
              <a:buNone/>
            </a:pPr>
            <a:r>
              <a:rPr lang="en-CA" sz="3200" dirty="0" smtClean="0"/>
              <a:t>2. </a:t>
            </a:r>
            <a:r>
              <a:rPr lang="en-CA" sz="3200" dirty="0"/>
              <a:t>Pathogen: </a:t>
            </a:r>
            <a:r>
              <a:rPr lang="en-CA" sz="3200" dirty="0" smtClean="0"/>
              <a:t>Roundworm (</a:t>
            </a:r>
            <a:r>
              <a:rPr lang="en-CA" sz="3200" i="1" dirty="0"/>
              <a:t>Ascaris </a:t>
            </a:r>
            <a:r>
              <a:rPr lang="en-CA" sz="3200" i="1" dirty="0" err="1"/>
              <a:t>lumbricoides</a:t>
            </a:r>
            <a:r>
              <a:rPr lang="en-CA" sz="3200" i="1" dirty="0"/>
              <a:t>)</a:t>
            </a:r>
          </a:p>
        </p:txBody>
      </p:sp>
    </p:spTree>
    <p:extLst>
      <p:ext uri="{BB962C8B-B14F-4D97-AF65-F5344CB8AC3E}">
        <p14:creationId xmlns:p14="http://schemas.microsoft.com/office/powerpoint/2010/main" val="889719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2"/>
                </a:solidFill>
              </a:rPr>
              <a:t>Ascariasis </a:t>
            </a:r>
          </a:p>
        </p:txBody>
      </p:sp>
      <p:sp>
        <p:nvSpPr>
          <p:cNvPr id="3" name="Content Placeholder 2"/>
          <p:cNvSpPr>
            <a:spLocks noGrp="1"/>
          </p:cNvSpPr>
          <p:nvPr>
            <p:ph idx="1"/>
          </p:nvPr>
        </p:nvSpPr>
        <p:spPr>
          <a:xfrm>
            <a:off x="457200" y="1412776"/>
            <a:ext cx="8229600" cy="4525963"/>
          </a:xfrm>
        </p:spPr>
        <p:txBody>
          <a:bodyPr/>
          <a:lstStyle/>
          <a:p>
            <a:pPr marL="0" indent="0">
              <a:buNone/>
            </a:pPr>
            <a:r>
              <a:rPr lang="en-CA" dirty="0" smtClean="0"/>
              <a:t>3. Transmission:</a:t>
            </a:r>
          </a:p>
          <a:p>
            <a:r>
              <a:rPr lang="en-CA" dirty="0" smtClean="0"/>
              <a:t>Water or food contaminated with eggs</a:t>
            </a:r>
          </a:p>
          <a:p>
            <a:r>
              <a:rPr lang="en-CA" dirty="0" smtClean="0"/>
              <a:t>Children who play in contaminated soil and then put their hands in their mouths</a:t>
            </a:r>
          </a:p>
          <a:p>
            <a:pPr marL="0" indent="0">
              <a:buNone/>
            </a:pPr>
            <a:r>
              <a:rPr lang="en-CA" dirty="0" smtClean="0"/>
              <a:t>4. Prevention</a:t>
            </a:r>
          </a:p>
          <a:p>
            <a:r>
              <a:rPr lang="en-CA" dirty="0"/>
              <a:t>S</a:t>
            </a:r>
            <a:r>
              <a:rPr lang="en-CA" dirty="0" smtClean="0"/>
              <a:t>anitation to reduce soil contamination with infective eggs</a:t>
            </a:r>
          </a:p>
          <a:p>
            <a:r>
              <a:rPr lang="en-CA" dirty="0" smtClean="0"/>
              <a:t>Treating excreta before using as fertilizer</a:t>
            </a: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5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b="1" dirty="0" smtClean="0">
                <a:solidFill>
                  <a:schemeClr val="accent2"/>
                </a:solidFill>
              </a:rPr>
              <a:t>Disease Transmission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chemeClr val="accent2"/>
                </a:solidFill>
              </a:rPr>
              <a:t>Learning Outcomes</a:t>
            </a:r>
          </a:p>
        </p:txBody>
      </p:sp>
      <p:sp>
        <p:nvSpPr>
          <p:cNvPr id="14339" name="Rectangle 3"/>
          <p:cNvSpPr>
            <a:spLocks noGrp="1" noChangeArrowheads="1"/>
          </p:cNvSpPr>
          <p:nvPr>
            <p:ph type="body" idx="1"/>
          </p:nvPr>
        </p:nvSpPr>
        <p:spPr/>
        <p:txBody>
          <a:bodyPr/>
          <a:lstStyle/>
          <a:p>
            <a:pPr marL="514350" indent="-514350">
              <a:buFontTx/>
              <a:buAutoNum type="arabicPeriod"/>
            </a:pPr>
            <a:r>
              <a:rPr lang="en-US" dirty="0" smtClean="0"/>
              <a:t>Identify </a:t>
            </a:r>
            <a:r>
              <a:rPr lang="en-US" dirty="0"/>
              <a:t>different transmission routes of </a:t>
            </a:r>
            <a:r>
              <a:rPr lang="en-US" dirty="0" smtClean="0"/>
              <a:t>diseases.</a:t>
            </a:r>
          </a:p>
          <a:p>
            <a:pPr marL="514350" indent="-514350">
              <a:buFontTx/>
              <a:buAutoNum type="arabicPeriod"/>
            </a:pPr>
            <a:r>
              <a:rPr lang="en-US" dirty="0" smtClean="0"/>
              <a:t>Identify diseases related </a:t>
            </a:r>
            <a:r>
              <a:rPr lang="en-US" dirty="0"/>
              <a:t>to </a:t>
            </a:r>
            <a:r>
              <a:rPr lang="en-US" dirty="0" smtClean="0"/>
              <a:t>poor sanitation.</a:t>
            </a:r>
            <a:endParaRPr lang="en-CA" dirty="0"/>
          </a:p>
          <a:p>
            <a:pPr marL="514350" indent="-514350">
              <a:buFontTx/>
              <a:buAutoNum type="arabicPeriod"/>
            </a:pPr>
            <a:r>
              <a:rPr lang="en-US" dirty="0" smtClean="0"/>
              <a:t>Explain </a:t>
            </a:r>
            <a:r>
              <a:rPr lang="en-US" dirty="0"/>
              <a:t>how </a:t>
            </a:r>
            <a:r>
              <a:rPr lang="en-US" dirty="0" smtClean="0"/>
              <a:t>sanitation </a:t>
            </a:r>
            <a:r>
              <a:rPr lang="en-US" dirty="0"/>
              <a:t>can prevent the transmission of diseases.</a:t>
            </a:r>
            <a:endParaRPr lang="en-CA" dirty="0"/>
          </a:p>
          <a:p>
            <a:pPr marL="514350" indent="-514350">
              <a:buFontTx/>
              <a:buNone/>
            </a:pPr>
            <a:endParaRPr lang="en-US" dirty="0" smtClean="0"/>
          </a:p>
          <a:p>
            <a:pPr marL="514350" indent="-514350" eaLnBrk="1" hangingPunct="1">
              <a:buFontTx/>
              <a:buNone/>
            </a:pPr>
            <a:endParaRPr lang="en-US" dirty="0" smtClean="0"/>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What is a Pathogen?</a:t>
            </a:r>
            <a:endParaRPr lang="en-CA" b="1" dirty="0">
              <a:solidFill>
                <a:schemeClr val="accent2"/>
              </a:solidFill>
            </a:endParaRPr>
          </a:p>
        </p:txBody>
      </p:sp>
      <p:sp>
        <p:nvSpPr>
          <p:cNvPr id="6" name="Rectangle 3"/>
          <p:cNvSpPr txBox="1">
            <a:spLocks noChangeArrowheads="1"/>
          </p:cNvSpPr>
          <p:nvPr/>
        </p:nvSpPr>
        <p:spPr>
          <a:xfrm>
            <a:off x="457200" y="2348880"/>
            <a:ext cx="8229600" cy="219310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514350" indent="-514350" algn="ctr">
              <a:buFontTx/>
              <a:buNone/>
            </a:pPr>
            <a:r>
              <a:rPr lang="en-CA" sz="4400" i="1" dirty="0"/>
              <a:t>Any living </a:t>
            </a:r>
            <a:r>
              <a:rPr lang="en-CA" sz="4400" i="1" dirty="0" smtClean="0"/>
              <a:t>thing </a:t>
            </a:r>
            <a:r>
              <a:rPr lang="en-CA" sz="4400" i="1" dirty="0"/>
              <a:t>that </a:t>
            </a:r>
            <a:endParaRPr lang="en-CA" sz="4400" i="1" dirty="0" smtClean="0"/>
          </a:p>
          <a:p>
            <a:pPr marL="514350" indent="-514350" algn="ctr">
              <a:buFontTx/>
              <a:buNone/>
            </a:pPr>
            <a:r>
              <a:rPr lang="en-CA" sz="4400" i="1" dirty="0" smtClean="0"/>
              <a:t>causes disease </a:t>
            </a:r>
            <a:endParaRPr lang="en-US" sz="4400" i="1" kern="0" dirty="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en-US" sz="4000" b="1" dirty="0" smtClean="0">
                <a:solidFill>
                  <a:schemeClr val="accent2"/>
                </a:solidFill>
              </a:rPr>
              <a:t>Types of Pathogens</a:t>
            </a:r>
          </a:p>
        </p:txBody>
      </p:sp>
      <p:sp>
        <p:nvSpPr>
          <p:cNvPr id="110595" name="Rectangle 3"/>
          <p:cNvSpPr>
            <a:spLocks noGrp="1" noChangeArrowheads="1"/>
          </p:cNvSpPr>
          <p:nvPr>
            <p:ph type="body" idx="4294967295"/>
          </p:nvPr>
        </p:nvSpPr>
        <p:spPr>
          <a:xfrm>
            <a:off x="446856" y="1528787"/>
            <a:ext cx="8229600" cy="4708525"/>
          </a:xfrm>
        </p:spPr>
        <p:txBody>
          <a:bodyPr/>
          <a:lstStyle/>
          <a:p>
            <a:pPr marL="457200" indent="-457200">
              <a:lnSpc>
                <a:spcPct val="90000"/>
              </a:lnSpc>
              <a:buFont typeface="Wingdings" pitchFamily="2" charset="2"/>
              <a:buAutoNum type="arabicPeriod"/>
            </a:pPr>
            <a:r>
              <a:rPr lang="en-US" altLang="en-US" b="1" dirty="0" smtClean="0">
                <a:solidFill>
                  <a:schemeClr val="accent2"/>
                </a:solidFill>
              </a:rPr>
              <a:t>Viruses:</a:t>
            </a:r>
            <a:r>
              <a:rPr lang="en-US" altLang="en-US" dirty="0"/>
              <a:t> </a:t>
            </a:r>
            <a:r>
              <a:rPr lang="en-US" altLang="en-US" sz="2800" dirty="0" smtClean="0"/>
              <a:t>(0.02 – 0.2 microns), </a:t>
            </a:r>
            <a:r>
              <a:rPr lang="en-CA" altLang="en-US" sz="2800" dirty="0" smtClean="0"/>
              <a:t>unable </a:t>
            </a:r>
            <a:r>
              <a:rPr lang="en-CA" altLang="en-US" sz="2800" dirty="0"/>
              <a:t>to reproduce by </a:t>
            </a:r>
            <a:r>
              <a:rPr lang="en-CA" altLang="en-US" sz="2800" dirty="0" smtClean="0"/>
              <a:t>themselves</a:t>
            </a:r>
          </a:p>
          <a:p>
            <a:pPr marL="457200" indent="-457200">
              <a:lnSpc>
                <a:spcPct val="90000"/>
              </a:lnSpc>
              <a:buFont typeface="Wingdings" pitchFamily="2" charset="2"/>
              <a:buAutoNum type="arabicPeriod"/>
            </a:pPr>
            <a:r>
              <a:rPr lang="en-US" altLang="en-US" b="1" dirty="0" smtClean="0">
                <a:solidFill>
                  <a:schemeClr val="accent2"/>
                </a:solidFill>
              </a:rPr>
              <a:t>Bacteria:</a:t>
            </a:r>
            <a:r>
              <a:rPr lang="en-US" altLang="en-US" dirty="0" smtClean="0"/>
              <a:t> (</a:t>
            </a:r>
            <a:r>
              <a:rPr lang="en-US" altLang="en-US" sz="2800" dirty="0" smtClean="0"/>
              <a:t>0.2 – 5 microns), </a:t>
            </a:r>
            <a:r>
              <a:rPr lang="en-CA" altLang="en-US" sz="2800" dirty="0" smtClean="0"/>
              <a:t>most </a:t>
            </a:r>
            <a:r>
              <a:rPr lang="en-CA" altLang="en-US" sz="2800" dirty="0"/>
              <a:t>common living things found in human and animal </a:t>
            </a:r>
            <a:r>
              <a:rPr lang="en-CA" altLang="en-US" sz="2800" dirty="0" smtClean="0"/>
              <a:t>feces</a:t>
            </a:r>
          </a:p>
          <a:p>
            <a:pPr marL="457200" indent="-457200">
              <a:lnSpc>
                <a:spcPct val="90000"/>
              </a:lnSpc>
              <a:buFont typeface="Wingdings" pitchFamily="2" charset="2"/>
              <a:buAutoNum type="arabicPeriod"/>
            </a:pPr>
            <a:r>
              <a:rPr lang="en-US" altLang="en-US" b="1" dirty="0" smtClean="0">
                <a:solidFill>
                  <a:schemeClr val="accent2"/>
                </a:solidFill>
              </a:rPr>
              <a:t>Protozoa:</a:t>
            </a:r>
            <a:r>
              <a:rPr lang="en-US" altLang="en-US" dirty="0" smtClean="0"/>
              <a:t> </a:t>
            </a:r>
            <a:r>
              <a:rPr lang="en-US" altLang="en-US" sz="2800" dirty="0" smtClean="0"/>
              <a:t>(4 – 20 microns), may be able to form cysts </a:t>
            </a:r>
          </a:p>
          <a:p>
            <a:pPr marL="457200" indent="-457200">
              <a:lnSpc>
                <a:spcPct val="90000"/>
              </a:lnSpc>
              <a:buFont typeface="Wingdings" pitchFamily="2" charset="2"/>
              <a:buAutoNum type="arabicPeriod"/>
            </a:pPr>
            <a:r>
              <a:rPr lang="en-US" altLang="en-US" b="1" dirty="0" smtClean="0">
                <a:solidFill>
                  <a:schemeClr val="accent2"/>
                </a:solidFill>
              </a:rPr>
              <a:t>Helminths:</a:t>
            </a:r>
            <a:r>
              <a:rPr lang="en-US" altLang="en-US" sz="2800" dirty="0" smtClean="0"/>
              <a:t> (40 – 100 microns), </a:t>
            </a:r>
            <a:r>
              <a:rPr lang="en-US" altLang="en-US" dirty="0" smtClean="0"/>
              <a:t>w</a:t>
            </a:r>
            <a:r>
              <a:rPr lang="en-US" altLang="en-US" sz="2800" dirty="0" smtClean="0"/>
              <a:t>orms and flukes, </a:t>
            </a:r>
            <a:r>
              <a:rPr lang="en-CA" altLang="en-US" sz="2800" dirty="0"/>
              <a:t>require a host </a:t>
            </a:r>
            <a:r>
              <a:rPr lang="en-CA" altLang="en-US" sz="2800" dirty="0" smtClean="0"/>
              <a:t>and passed </a:t>
            </a:r>
            <a:r>
              <a:rPr lang="en-CA" altLang="en-US" sz="2800" dirty="0"/>
              <a:t>in human and animal feces</a:t>
            </a:r>
            <a:endParaRPr lang="en-US" altLang="en-US" sz="2800" dirty="0" smtClean="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9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CA" altLang="en-US" sz="4000" b="1" smtClean="0">
                <a:solidFill>
                  <a:schemeClr val="accent2"/>
                </a:solidFill>
              </a:rPr>
              <a:t>Size Comparison</a:t>
            </a:r>
          </a:p>
        </p:txBody>
      </p:sp>
      <p:sp>
        <p:nvSpPr>
          <p:cNvPr id="112643" name="Oval 3"/>
          <p:cNvSpPr>
            <a:spLocks noChangeArrowheads="1"/>
          </p:cNvSpPr>
          <p:nvPr/>
        </p:nvSpPr>
        <p:spPr bwMode="auto">
          <a:xfrm>
            <a:off x="4714875" y="1484313"/>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4" name="Text Box 4"/>
          <p:cNvSpPr txBox="1">
            <a:spLocks noChangeArrowheads="1"/>
          </p:cNvSpPr>
          <p:nvPr/>
        </p:nvSpPr>
        <p:spPr bwMode="auto">
          <a:xfrm>
            <a:off x="5291138" y="1341438"/>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a:cs typeface="Arial" charset="0"/>
              </a:rPr>
              <a:t>Virus (0.02 to 0.2 micron)</a:t>
            </a:r>
          </a:p>
        </p:txBody>
      </p:sp>
      <p:sp>
        <p:nvSpPr>
          <p:cNvPr id="112645" name="Oval 5"/>
          <p:cNvSpPr>
            <a:spLocks noChangeArrowheads="1"/>
          </p:cNvSpPr>
          <p:nvPr/>
        </p:nvSpPr>
        <p:spPr bwMode="auto">
          <a:xfrm>
            <a:off x="4354513" y="1773238"/>
            <a:ext cx="8636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6" name="Oval 6"/>
          <p:cNvSpPr>
            <a:spLocks noChangeArrowheads="1"/>
          </p:cNvSpPr>
          <p:nvPr/>
        </p:nvSpPr>
        <p:spPr bwMode="auto">
          <a:xfrm>
            <a:off x="754063" y="3357563"/>
            <a:ext cx="8064500"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7" name="Text Box 7"/>
          <p:cNvSpPr txBox="1">
            <a:spLocks noChangeArrowheads="1"/>
          </p:cNvSpPr>
          <p:nvPr/>
        </p:nvSpPr>
        <p:spPr bwMode="auto">
          <a:xfrm>
            <a:off x="6444208" y="4149725"/>
            <a:ext cx="2233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dirty="0" err="1">
                <a:cs typeface="Arial" charset="0"/>
              </a:rPr>
              <a:t>Helminth</a:t>
            </a:r>
            <a:endParaRPr lang="en-CA" altLang="en-US" dirty="0">
              <a:cs typeface="Arial" charset="0"/>
            </a:endParaRPr>
          </a:p>
          <a:p>
            <a:pPr eaLnBrk="1" hangingPunct="1"/>
            <a:r>
              <a:rPr lang="en-CA" altLang="en-US" dirty="0" smtClean="0">
                <a:cs typeface="Arial" charset="0"/>
              </a:rPr>
              <a:t>(40 </a:t>
            </a:r>
            <a:r>
              <a:rPr lang="en-CA" altLang="en-US" dirty="0">
                <a:cs typeface="Arial" charset="0"/>
              </a:rPr>
              <a:t>to 100 </a:t>
            </a:r>
            <a:r>
              <a:rPr lang="en-CA" altLang="en-US" dirty="0" smtClean="0">
                <a:cs typeface="Arial" charset="0"/>
              </a:rPr>
              <a:t>microns)</a:t>
            </a:r>
            <a:endParaRPr lang="en-CA" altLang="en-US" dirty="0">
              <a:cs typeface="Arial" charset="0"/>
            </a:endParaRPr>
          </a:p>
        </p:txBody>
      </p:sp>
      <p:sp>
        <p:nvSpPr>
          <p:cNvPr id="6156" name="Rectangle 10"/>
          <p:cNvSpPr>
            <a:spLocks noChangeArrowheads="1"/>
          </p:cNvSpPr>
          <p:nvPr/>
        </p:nvSpPr>
        <p:spPr bwMode="auto">
          <a:xfrm>
            <a:off x="-36513" y="765175"/>
            <a:ext cx="160972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600" b="1">
                <a:solidFill>
                  <a:srgbClr val="CC3300"/>
                </a:solidFill>
                <a:latin typeface="Tahoma" pitchFamily="34" charset="0"/>
                <a:cs typeface="Arial" charset="0"/>
              </a:rPr>
              <a:t>Smallest</a:t>
            </a:r>
            <a:endParaRPr lang="en-US" altLang="en-US" sz="2600" b="1">
              <a:solidFill>
                <a:srgbClr val="CC3300"/>
              </a:solidFill>
              <a:latin typeface="Tahoma" pitchFamily="34" charset="0"/>
              <a:cs typeface="Arial" charset="0"/>
            </a:endParaRPr>
          </a:p>
        </p:txBody>
      </p:sp>
      <p:pic>
        <p:nvPicPr>
          <p:cNvPr id="6157" name="Picture 11" descr="Frex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189038"/>
            <a:ext cx="514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12"/>
          <p:cNvSpPr>
            <a:spLocks noChangeArrowheads="1"/>
          </p:cNvSpPr>
          <p:nvPr/>
        </p:nvSpPr>
        <p:spPr bwMode="auto">
          <a:xfrm>
            <a:off x="34925" y="2708275"/>
            <a:ext cx="14255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600" b="1">
                <a:solidFill>
                  <a:srgbClr val="CC3300"/>
                </a:solidFill>
                <a:latin typeface="Tahoma" pitchFamily="34" charset="0"/>
                <a:cs typeface="Arial" charset="0"/>
              </a:rPr>
              <a:t>Largest</a:t>
            </a:r>
            <a:endParaRPr lang="en-US" altLang="en-US" sz="2600" b="1">
              <a:solidFill>
                <a:srgbClr val="CC3300"/>
              </a:solidFill>
              <a:latin typeface="Tahoma" pitchFamily="34" charset="0"/>
              <a:cs typeface="Arial" charset="0"/>
            </a:endParaRPr>
          </a:p>
        </p:txBody>
      </p:sp>
      <p:sp>
        <p:nvSpPr>
          <p:cNvPr id="6159" name="Rectangle 13"/>
          <p:cNvSpPr>
            <a:spLocks noChangeArrowheads="1"/>
          </p:cNvSpPr>
          <p:nvPr/>
        </p:nvSpPr>
        <p:spPr bwMode="auto">
          <a:xfrm>
            <a:off x="1258888" y="1484313"/>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Virus</a:t>
            </a:r>
          </a:p>
        </p:txBody>
      </p:sp>
      <p:sp>
        <p:nvSpPr>
          <p:cNvPr id="6160" name="Rectangle 14"/>
          <p:cNvSpPr>
            <a:spLocks noChangeArrowheads="1"/>
          </p:cNvSpPr>
          <p:nvPr/>
        </p:nvSpPr>
        <p:spPr bwMode="auto">
          <a:xfrm>
            <a:off x="1258888" y="1785938"/>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Bacteria</a:t>
            </a:r>
          </a:p>
        </p:txBody>
      </p:sp>
      <p:sp>
        <p:nvSpPr>
          <p:cNvPr id="6161" name="Rectangle 15"/>
          <p:cNvSpPr>
            <a:spLocks noChangeArrowheads="1"/>
          </p:cNvSpPr>
          <p:nvPr/>
        </p:nvSpPr>
        <p:spPr bwMode="auto">
          <a:xfrm>
            <a:off x="1258888" y="2089150"/>
            <a:ext cx="1238250" cy="211138"/>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Protozoa</a:t>
            </a:r>
          </a:p>
        </p:txBody>
      </p:sp>
      <p:sp>
        <p:nvSpPr>
          <p:cNvPr id="6162" name="Rectangle 16"/>
          <p:cNvSpPr>
            <a:spLocks noChangeArrowheads="1"/>
          </p:cNvSpPr>
          <p:nvPr/>
        </p:nvSpPr>
        <p:spPr bwMode="auto">
          <a:xfrm>
            <a:off x="1258888" y="2392363"/>
            <a:ext cx="1238250" cy="209550"/>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Helminth</a:t>
            </a:r>
          </a:p>
        </p:txBody>
      </p:sp>
      <p:sp>
        <p:nvSpPr>
          <p:cNvPr id="112657" name="Rectangle 17"/>
          <p:cNvSpPr>
            <a:spLocks noChangeArrowheads="1"/>
          </p:cNvSpPr>
          <p:nvPr/>
        </p:nvSpPr>
        <p:spPr bwMode="auto">
          <a:xfrm>
            <a:off x="5291138" y="19177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a:cs typeface="Arial" charset="0"/>
              </a:rPr>
              <a:t>Bacteria (0.2 to 5 microns)</a:t>
            </a:r>
          </a:p>
        </p:txBody>
      </p:sp>
      <p:sp>
        <p:nvSpPr>
          <p:cNvPr id="112658" name="Oval 18"/>
          <p:cNvSpPr>
            <a:spLocks noChangeArrowheads="1"/>
          </p:cNvSpPr>
          <p:nvPr/>
        </p:nvSpPr>
        <p:spPr bwMode="auto">
          <a:xfrm>
            <a:off x="2843213" y="2565400"/>
            <a:ext cx="4030662"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59" name="Text Box 19"/>
          <p:cNvSpPr txBox="1">
            <a:spLocks noChangeArrowheads="1"/>
          </p:cNvSpPr>
          <p:nvPr/>
        </p:nvSpPr>
        <p:spPr bwMode="auto">
          <a:xfrm>
            <a:off x="6877050" y="2636838"/>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dirty="0">
                <a:cs typeface="Arial" charset="0"/>
              </a:rPr>
              <a:t>Protozoa</a:t>
            </a:r>
          </a:p>
          <a:p>
            <a:pPr eaLnBrk="1" hangingPunct="1"/>
            <a:r>
              <a:rPr lang="en-CA" altLang="en-US" dirty="0" smtClean="0">
                <a:cs typeface="Arial" charset="0"/>
              </a:rPr>
              <a:t>(4 </a:t>
            </a:r>
            <a:r>
              <a:rPr lang="en-CA" altLang="en-US" dirty="0">
                <a:cs typeface="Arial" charset="0"/>
              </a:rPr>
              <a:t>to 20 </a:t>
            </a:r>
            <a:r>
              <a:rPr lang="en-CA" altLang="en-US" dirty="0" smtClean="0">
                <a:cs typeface="Arial" charset="0"/>
              </a:rPr>
              <a:t>microns)</a:t>
            </a:r>
            <a:endParaRPr lang="en-CA" altLang="en-US" dirty="0">
              <a:cs typeface="Arial" charset="0"/>
            </a:endParaRPr>
          </a:p>
        </p:txBody>
      </p:sp>
      <p:pic>
        <p:nvPicPr>
          <p:cNvPr id="2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2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p:bldP spid="112645" grpId="0" animBg="1"/>
      <p:bldP spid="112646" grpId="0" animBg="1"/>
      <p:bldP spid="112647" grpId="0"/>
      <p:bldP spid="112657" grpId="0"/>
      <p:bldP spid="112658" grpId="0" animBg="1"/>
      <p:bldP spid="1126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a:lstStyle/>
          <a:p>
            <a:pPr eaLnBrk="1" hangingPunct="1"/>
            <a:r>
              <a:rPr lang="en-US" altLang="en-US" b="1" dirty="0" smtClean="0">
                <a:solidFill>
                  <a:schemeClr val="accent2"/>
                </a:solidFill>
              </a:rPr>
              <a:t>Viruses</a:t>
            </a:r>
            <a:endParaRPr lang="en-US" altLang="en-US" sz="3400" dirty="0" smtClean="0">
              <a:solidFill>
                <a:schemeClr val="accent2"/>
              </a:solidFill>
            </a:endParaRPr>
          </a:p>
        </p:txBody>
      </p:sp>
      <p:sp>
        <p:nvSpPr>
          <p:cNvPr id="8198" name="Text Box 5"/>
          <p:cNvSpPr txBox="1">
            <a:spLocks noChangeArrowheads="1"/>
          </p:cNvSpPr>
          <p:nvPr/>
        </p:nvSpPr>
        <p:spPr bwMode="auto">
          <a:xfrm>
            <a:off x="6324370" y="3726234"/>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cs typeface="Arial" charset="0"/>
              </a:rPr>
              <a:t>Hepatitis A</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116" y="1249734"/>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8"/>
          <p:cNvSpPr>
            <a:spLocks noChangeArrowheads="1"/>
          </p:cNvSpPr>
          <p:nvPr/>
        </p:nvSpPr>
        <p:spPr bwMode="auto">
          <a:xfrm>
            <a:off x="518641" y="1249734"/>
            <a:ext cx="6573639"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20000"/>
              </a:spcBef>
              <a:buFontTx/>
              <a:buChar char="•"/>
            </a:pPr>
            <a:r>
              <a:rPr lang="en-CA" altLang="en-US" sz="3200" dirty="0" smtClean="0">
                <a:latin typeface="+mn-lt"/>
                <a:cs typeface="Times New Roman" pitchFamily="18" charset="0"/>
              </a:rPr>
              <a:t>Hepatitis A and E </a:t>
            </a:r>
          </a:p>
          <a:p>
            <a:pPr marL="342900" indent="-342900" eaLnBrk="1" hangingPunct="1">
              <a:spcBef>
                <a:spcPct val="20000"/>
              </a:spcBef>
              <a:buFontTx/>
              <a:buChar char="•"/>
            </a:pPr>
            <a:r>
              <a:rPr lang="en-CA" altLang="en-US" sz="3200" dirty="0" smtClean="0">
                <a:latin typeface="+mn-lt"/>
                <a:cs typeface="Times New Roman" pitchFamily="18" charset="0"/>
              </a:rPr>
              <a:t>Unable </a:t>
            </a:r>
            <a:r>
              <a:rPr lang="en-CA" altLang="en-US" sz="3200" dirty="0">
                <a:latin typeface="+mn-lt"/>
                <a:cs typeface="Times New Roman" pitchFamily="18" charset="0"/>
              </a:rPr>
              <a:t>to reproduce by </a:t>
            </a:r>
            <a:r>
              <a:rPr lang="en-CA" altLang="en-US" sz="3200" dirty="0" smtClean="0">
                <a:latin typeface="+mn-lt"/>
                <a:cs typeface="Times New Roman" pitchFamily="18" charset="0"/>
              </a:rPr>
              <a:t>themselves</a:t>
            </a:r>
          </a:p>
          <a:p>
            <a:pPr marL="342900" indent="-342900" eaLnBrk="1" hangingPunct="1">
              <a:spcBef>
                <a:spcPct val="20000"/>
              </a:spcBef>
              <a:buFontTx/>
              <a:buChar char="•"/>
            </a:pPr>
            <a:r>
              <a:rPr lang="en-CA" altLang="en-US" sz="3200" dirty="0">
                <a:latin typeface="+mn-lt"/>
                <a:cs typeface="Times New Roman" pitchFamily="18" charset="0"/>
              </a:rPr>
              <a:t>M</a:t>
            </a:r>
            <a:r>
              <a:rPr lang="en-CA" altLang="en-US" sz="3200" dirty="0" smtClean="0">
                <a:latin typeface="+mn-lt"/>
                <a:cs typeface="Times New Roman" pitchFamily="18" charset="0"/>
              </a:rPr>
              <a:t>ust </a:t>
            </a:r>
            <a:r>
              <a:rPr lang="en-CA" altLang="en-US" sz="3200" dirty="0">
                <a:latin typeface="+mn-lt"/>
                <a:cs typeface="Times New Roman" pitchFamily="18" charset="0"/>
              </a:rPr>
              <a:t>use another living thing </a:t>
            </a:r>
            <a:r>
              <a:rPr lang="en-CA" altLang="en-US" sz="3200" dirty="0" smtClean="0">
                <a:latin typeface="+mn-lt"/>
                <a:cs typeface="Times New Roman" pitchFamily="18" charset="0"/>
              </a:rPr>
              <a:t>called a host</a:t>
            </a:r>
          </a:p>
          <a:p>
            <a:pPr lvl="1" eaLnBrk="1" hangingPunct="1">
              <a:spcBef>
                <a:spcPct val="20000"/>
              </a:spcBef>
            </a:pPr>
            <a:r>
              <a:rPr lang="en-CA" altLang="en-US" sz="3200" dirty="0" smtClean="0">
                <a:latin typeface="+mn-lt"/>
                <a:cs typeface="Times New Roman" pitchFamily="18" charset="0"/>
              </a:rPr>
              <a:t>- Microorganism</a:t>
            </a:r>
            <a:r>
              <a:rPr lang="en-CA" altLang="en-US" sz="3200" dirty="0">
                <a:latin typeface="+mn-lt"/>
                <a:cs typeface="Times New Roman" pitchFamily="18" charset="0"/>
              </a:rPr>
              <a:t>, </a:t>
            </a:r>
            <a:r>
              <a:rPr lang="en-CA" altLang="en-US" sz="3200" dirty="0" smtClean="0">
                <a:latin typeface="+mn-lt"/>
                <a:cs typeface="Times New Roman" pitchFamily="18" charset="0"/>
              </a:rPr>
              <a:t>animal, human</a:t>
            </a:r>
          </a:p>
          <a:p>
            <a:pPr marL="342900" indent="-342900" eaLnBrk="1" hangingPunct="1">
              <a:spcBef>
                <a:spcPct val="20000"/>
              </a:spcBef>
              <a:buFontTx/>
              <a:buChar char="•"/>
            </a:pPr>
            <a:r>
              <a:rPr lang="en-GB" altLang="en-US" sz="3200" dirty="0" smtClean="0">
                <a:latin typeface="+mn-lt"/>
                <a:cs typeface="Times New Roman" pitchFamily="18" charset="0"/>
              </a:rPr>
              <a:t>Water cannot spread HIV or influenza viruses</a:t>
            </a:r>
            <a:endParaRPr lang="en-US" altLang="en-US" sz="3200" dirty="0">
              <a:latin typeface="+mn-lt"/>
              <a:cs typeface="Times New Roman" pitchFamily="18" charset="0"/>
            </a:endParaRPr>
          </a:p>
        </p:txBody>
      </p:sp>
      <p:pic>
        <p:nvPicPr>
          <p:cNvPr id="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118774"/>
            <a:ext cx="9144000" cy="838200"/>
          </a:xfrm>
        </p:spPr>
        <p:txBody>
          <a:bodyPr/>
          <a:lstStyle/>
          <a:p>
            <a:pPr eaLnBrk="1" hangingPunct="1"/>
            <a:r>
              <a:rPr lang="en-US" altLang="en-US" b="1" dirty="0" smtClean="0">
                <a:solidFill>
                  <a:schemeClr val="accent2"/>
                </a:solidFill>
              </a:rPr>
              <a:t>Bacteria</a:t>
            </a:r>
            <a:endParaRPr lang="en-US" altLang="en-US" sz="3600" dirty="0" smtClean="0">
              <a:solidFill>
                <a:schemeClr val="accent2"/>
              </a:solidFill>
            </a:endParaRPr>
          </a:p>
        </p:txBody>
      </p:sp>
      <p:sp>
        <p:nvSpPr>
          <p:cNvPr id="9222" name="Text Box 5"/>
          <p:cNvSpPr txBox="1">
            <a:spLocks noChangeArrowheads="1"/>
          </p:cNvSpPr>
          <p:nvPr/>
        </p:nvSpPr>
        <p:spPr bwMode="auto">
          <a:xfrm>
            <a:off x="5328694" y="3717762"/>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dirty="0" smtClean="0">
                <a:cs typeface="Arial" charset="0"/>
              </a:rPr>
              <a:t>Cholera</a:t>
            </a:r>
            <a:endParaRPr lang="en-US" altLang="en-US" dirty="0">
              <a:cs typeface="Arial" charset="0"/>
            </a:endParaRPr>
          </a:p>
        </p:txBody>
      </p:sp>
      <p:sp>
        <p:nvSpPr>
          <p:cNvPr id="9223" name="Rectangle 6"/>
          <p:cNvSpPr>
            <a:spLocks noChangeArrowheads="1"/>
          </p:cNvSpPr>
          <p:nvPr/>
        </p:nvSpPr>
        <p:spPr bwMode="auto">
          <a:xfrm>
            <a:off x="1341233" y="4437062"/>
            <a:ext cx="7802767"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r>
              <a:rPr lang="en-CA" altLang="en-US" sz="2800" dirty="0"/>
              <a:t>Most </a:t>
            </a:r>
            <a:r>
              <a:rPr lang="en-CA" altLang="en-US" sz="2800" dirty="0" smtClean="0"/>
              <a:t>common living thing found </a:t>
            </a:r>
            <a:r>
              <a:rPr lang="en-CA" altLang="en-US" sz="2800" dirty="0"/>
              <a:t>in </a:t>
            </a:r>
            <a:r>
              <a:rPr lang="en-CA" altLang="en-US" sz="2800" dirty="0" smtClean="0"/>
              <a:t>feces</a:t>
            </a:r>
            <a:r>
              <a:rPr lang="en-CA" altLang="en-US" sz="2800" dirty="0"/>
              <a:t> </a:t>
            </a:r>
            <a:r>
              <a:rPr lang="en-CA" altLang="en-US" sz="2800" dirty="0" smtClean="0"/>
              <a:t>      </a:t>
            </a:r>
          </a:p>
          <a:p>
            <a:pPr lvl="1" eaLnBrk="1" hangingPunct="1">
              <a:lnSpc>
                <a:spcPct val="90000"/>
              </a:lnSpc>
            </a:pPr>
            <a:r>
              <a:rPr lang="en-CA" altLang="en-US" sz="2400" dirty="0" smtClean="0"/>
              <a:t>1 gram </a:t>
            </a:r>
            <a:r>
              <a:rPr lang="en-CA" altLang="en-US" sz="2400" dirty="0"/>
              <a:t>= billions of </a:t>
            </a:r>
            <a:r>
              <a:rPr lang="en-CA" altLang="en-US" sz="2400" dirty="0" smtClean="0"/>
              <a:t>bacteria</a:t>
            </a:r>
          </a:p>
          <a:p>
            <a:pPr eaLnBrk="1" hangingPunct="1">
              <a:lnSpc>
                <a:spcPct val="90000"/>
              </a:lnSpc>
            </a:pPr>
            <a:r>
              <a:rPr lang="en-CA" altLang="en-US" sz="2800" dirty="0" smtClean="0"/>
              <a:t>Diarrhea is the major symptom of sanitation-related diseases</a:t>
            </a:r>
          </a:p>
          <a:p>
            <a:pPr lvl="1" eaLnBrk="1" hangingPunct="1">
              <a:lnSpc>
                <a:spcPct val="90000"/>
              </a:lnSpc>
            </a:pPr>
            <a:r>
              <a:rPr lang="en-CA" altLang="en-US" sz="2400" dirty="0" smtClean="0"/>
              <a:t>Cholera, typhoid, shigellosis</a:t>
            </a:r>
            <a:endParaRPr lang="en-CA" altLang="en-US" sz="2400" dirty="0"/>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34036"/>
            <a:ext cx="3313862" cy="2520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233" y="932488"/>
            <a:ext cx="2504543" cy="3052184"/>
          </a:xfrm>
          <a:prstGeom prst="rect">
            <a:avLst/>
          </a:prstGeom>
          <a:ln>
            <a:solidFill>
              <a:schemeClr val="tx1"/>
            </a:solidFill>
          </a:ln>
        </p:spPr>
      </p:pic>
      <p:sp>
        <p:nvSpPr>
          <p:cNvPr id="12" name="Text Box 5"/>
          <p:cNvSpPr txBox="1">
            <a:spLocks noChangeArrowheads="1"/>
          </p:cNvSpPr>
          <p:nvPr/>
        </p:nvSpPr>
        <p:spPr bwMode="auto">
          <a:xfrm>
            <a:off x="1585392" y="4026201"/>
            <a:ext cx="201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dirty="0" smtClean="0">
                <a:cs typeface="Arial" charset="0"/>
              </a:rPr>
              <a:t>Escherichia coli</a:t>
            </a:r>
            <a:endParaRPr lang="en-US" altLang="en-US" i="1" dirty="0">
              <a:cs typeface="Arial" charset="0"/>
            </a:endParaRPr>
          </a:p>
        </p:txBody>
      </p:sp>
      <p:pic>
        <p:nvPicPr>
          <p:cNvPr id="10"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5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1287</TotalTime>
  <Words>2928</Words>
  <Application>Microsoft Office PowerPoint</Application>
  <PresentationFormat>On-screen Show (4:3)</PresentationFormat>
  <Paragraphs>348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Tahoma</vt:lpstr>
      <vt:lpstr>Times New Roman</vt:lpstr>
      <vt:lpstr>Wingdings</vt:lpstr>
      <vt:lpstr>Template_PowerPoint Presentation</vt:lpstr>
      <vt:lpstr>PowerPoint Presentation</vt:lpstr>
      <vt:lpstr>PowerPoint Presentation</vt:lpstr>
      <vt:lpstr>Disease Transmission</vt:lpstr>
      <vt:lpstr>Learning Outcomes</vt:lpstr>
      <vt:lpstr>What is a Pathogen?</vt:lpstr>
      <vt:lpstr>Types of Pathogens</vt:lpstr>
      <vt:lpstr>Size Comparison</vt:lpstr>
      <vt:lpstr>Viruses</vt:lpstr>
      <vt:lpstr>Bacteria</vt:lpstr>
      <vt:lpstr>Bacteria in Action</vt:lpstr>
      <vt:lpstr>Protozoa</vt:lpstr>
      <vt:lpstr>Helminths </vt:lpstr>
      <vt:lpstr>Review</vt:lpstr>
      <vt:lpstr>Review</vt:lpstr>
      <vt:lpstr>Diseases Related to Sanitation </vt:lpstr>
      <vt:lpstr>Diseases Related to  Poor Sanitation</vt:lpstr>
      <vt:lpstr>Questions</vt:lpstr>
      <vt:lpstr>Cholera</vt:lpstr>
      <vt:lpstr>Cholera</vt:lpstr>
      <vt:lpstr>Schistosomiasis</vt:lpstr>
      <vt:lpstr>Schistosomiasis</vt:lpstr>
      <vt:lpstr>Ascariasis </vt:lpstr>
      <vt:lpstr>Ascariasis </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Schuelert</cp:lastModifiedBy>
  <cp:revision>109</cp:revision>
  <dcterms:created xsi:type="dcterms:W3CDTF">2010-03-20T15:20:53Z</dcterms:created>
  <dcterms:modified xsi:type="dcterms:W3CDTF">2015-04-13T08:51:56Z</dcterms:modified>
</cp:coreProperties>
</file>