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70" r:id="rId2"/>
    <p:sldId id="274" r:id="rId3"/>
    <p:sldId id="256" r:id="rId4"/>
    <p:sldId id="257" r:id="rId5"/>
    <p:sldId id="272" r:id="rId6"/>
    <p:sldId id="259" r:id="rId7"/>
    <p:sldId id="261" r:id="rId8"/>
    <p:sldId id="263" r:id="rId9"/>
    <p:sldId id="273" r:id="rId10"/>
    <p:sldId id="271" r:id="rId11"/>
    <p:sldId id="266" r:id="rId12"/>
    <p:sldId id="267" r:id="rId13"/>
    <p:sldId id="26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70018" autoAdjust="0"/>
  </p:normalViewPr>
  <p:slideViewPr>
    <p:cSldViewPr>
      <p:cViewPr varScale="1">
        <p:scale>
          <a:sx n="46" d="100"/>
          <a:sy n="46" d="100"/>
        </p:scale>
        <p:origin x="-199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0A559-7487-4D15-9CB0-3A69AA581CA9}" type="datetimeFigureOut">
              <a:rPr lang="en-US" smtClean="0"/>
              <a:t>10/5/2014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AEA86-A557-4C89-8350-6ED4D03115CE}" type="slidenum">
              <a:rPr lang="en-US" smtClean="0"/>
              <a:t>‹#›</a:t>
            </a:fld>
            <a:endParaRPr lang="en-US"/>
          </a:p>
        </p:txBody>
      </p:sp>
    </p:spTree>
    <p:extLst>
      <p:ext uri="{BB962C8B-B14F-4D97-AF65-F5344CB8AC3E}">
        <p14:creationId xmlns:p14="http://schemas.microsoft.com/office/powerpoint/2010/main" val="2811983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4AEA86-A557-4C89-8350-6ED4D03115CE}" type="slidenum">
              <a:rPr lang="en-US" smtClean="0"/>
              <a:t>4</a:t>
            </a:fld>
            <a:endParaRPr lang="en-US"/>
          </a:p>
        </p:txBody>
      </p:sp>
    </p:spTree>
    <p:extLst>
      <p:ext uri="{BB962C8B-B14F-4D97-AF65-F5344CB8AC3E}">
        <p14:creationId xmlns:p14="http://schemas.microsoft.com/office/powerpoint/2010/main" val="514887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With a partner, ask the participants to discuss whether or not they agree with the definitions of sanitation and environmental sanitation. </a:t>
            </a:r>
            <a:r>
              <a:rPr lang="en-US" sz="1200" kern="1200" dirty="0" smtClean="0">
                <a:solidFill>
                  <a:schemeClr val="tx1"/>
                </a:solidFill>
                <a:effectLst/>
                <a:latin typeface="+mn-lt"/>
                <a:ea typeface="+mn-ea"/>
                <a:cs typeface="+mn-cs"/>
              </a:rPr>
              <a:t>Ask participants to explain why or why not.</a:t>
            </a:r>
            <a:r>
              <a:rPr lang="en-US" dirty="0" smtClean="0">
                <a:effectLst/>
              </a:rPr>
              <a:t> </a:t>
            </a:r>
            <a:endParaRPr lang="en-CA" dirty="0" smtClean="0"/>
          </a:p>
        </p:txBody>
      </p:sp>
      <p:sp>
        <p:nvSpPr>
          <p:cNvPr id="4" name="Slide Number Placeholder 3"/>
          <p:cNvSpPr>
            <a:spLocks noGrp="1"/>
          </p:cNvSpPr>
          <p:nvPr>
            <p:ph type="sldNum" sz="quarter" idx="10"/>
          </p:nvPr>
        </p:nvSpPr>
        <p:spPr/>
        <p:txBody>
          <a:bodyPr/>
          <a:lstStyle/>
          <a:p>
            <a:fld id="{FF4AEA86-A557-4C89-8350-6ED4D03115CE}" type="slidenum">
              <a:rPr lang="en-US" smtClean="0"/>
              <a:t>13</a:t>
            </a:fld>
            <a:endParaRPr lang="en-US"/>
          </a:p>
        </p:txBody>
      </p:sp>
    </p:spTree>
    <p:extLst>
      <p:ext uri="{BB962C8B-B14F-4D97-AF65-F5344CB8AC3E}">
        <p14:creationId xmlns:p14="http://schemas.microsoft.com/office/powerpoint/2010/main" val="297053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Africa</a:t>
            </a:r>
            <a:endParaRPr lang="en-US" dirty="0"/>
          </a:p>
        </p:txBody>
      </p:sp>
      <p:sp>
        <p:nvSpPr>
          <p:cNvPr id="4" name="Slide Number Placeholder 3"/>
          <p:cNvSpPr>
            <a:spLocks noGrp="1"/>
          </p:cNvSpPr>
          <p:nvPr>
            <p:ph type="sldNum" sz="quarter" idx="10"/>
          </p:nvPr>
        </p:nvSpPr>
        <p:spPr/>
        <p:txBody>
          <a:bodyPr/>
          <a:lstStyle/>
          <a:p>
            <a:fld id="{FF4AEA86-A557-4C89-8350-6ED4D03115CE}" type="slidenum">
              <a:rPr lang="en-US" smtClean="0"/>
              <a:t>5</a:t>
            </a:fld>
            <a:endParaRPr lang="en-US"/>
          </a:p>
        </p:txBody>
      </p:sp>
    </p:spTree>
    <p:extLst>
      <p:ext uri="{BB962C8B-B14F-4D97-AF65-F5344CB8AC3E}">
        <p14:creationId xmlns:p14="http://schemas.microsoft.com/office/powerpoint/2010/main" val="86743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Caribbean</a:t>
            </a:r>
            <a:r>
              <a:rPr lang="en-US" baseline="0" dirty="0" smtClean="0"/>
              <a:t> - </a:t>
            </a:r>
            <a:r>
              <a:rPr lang="en-US" dirty="0" smtClean="0"/>
              <a:t>Haiti</a:t>
            </a:r>
            <a:endParaRPr lang="en-US" dirty="0"/>
          </a:p>
        </p:txBody>
      </p:sp>
      <p:sp>
        <p:nvSpPr>
          <p:cNvPr id="4" name="Slide Number Placeholder 3"/>
          <p:cNvSpPr>
            <a:spLocks noGrp="1"/>
          </p:cNvSpPr>
          <p:nvPr>
            <p:ph type="sldNum" sz="quarter" idx="10"/>
          </p:nvPr>
        </p:nvSpPr>
        <p:spPr/>
        <p:txBody>
          <a:bodyPr/>
          <a:lstStyle/>
          <a:p>
            <a:fld id="{FF4AEA86-A557-4C89-8350-6ED4D03115CE}" type="slidenum">
              <a:rPr lang="en-US" smtClean="0"/>
              <a:t>6</a:t>
            </a:fld>
            <a:endParaRPr lang="en-US"/>
          </a:p>
        </p:txBody>
      </p:sp>
    </p:spTree>
    <p:extLst>
      <p:ext uri="{BB962C8B-B14F-4D97-AF65-F5344CB8AC3E}">
        <p14:creationId xmlns:p14="http://schemas.microsoft.com/office/powerpoint/2010/main" val="39052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Latin America</a:t>
            </a:r>
          </a:p>
          <a:p>
            <a:endParaRPr lang="en-US" dirty="0"/>
          </a:p>
        </p:txBody>
      </p:sp>
      <p:sp>
        <p:nvSpPr>
          <p:cNvPr id="4" name="Slide Number Placeholder 3"/>
          <p:cNvSpPr>
            <a:spLocks noGrp="1"/>
          </p:cNvSpPr>
          <p:nvPr>
            <p:ph type="sldNum" sz="quarter" idx="10"/>
          </p:nvPr>
        </p:nvSpPr>
        <p:spPr/>
        <p:txBody>
          <a:bodyPr/>
          <a:lstStyle/>
          <a:p>
            <a:fld id="{FF4AEA86-A557-4C89-8350-6ED4D03115CE}" type="slidenum">
              <a:rPr lang="en-US" smtClean="0"/>
              <a:t>7</a:t>
            </a:fld>
            <a:endParaRPr lang="en-US"/>
          </a:p>
        </p:txBody>
      </p:sp>
    </p:spTree>
    <p:extLst>
      <p:ext uri="{BB962C8B-B14F-4D97-AF65-F5344CB8AC3E}">
        <p14:creationId xmlns:p14="http://schemas.microsoft.com/office/powerpoint/2010/main" val="240632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South Asia</a:t>
            </a:r>
            <a:endParaRPr lang="en-US" dirty="0"/>
          </a:p>
        </p:txBody>
      </p:sp>
      <p:sp>
        <p:nvSpPr>
          <p:cNvPr id="4" name="Slide Number Placeholder 3"/>
          <p:cNvSpPr>
            <a:spLocks noGrp="1"/>
          </p:cNvSpPr>
          <p:nvPr>
            <p:ph type="sldNum" sz="quarter" idx="10"/>
          </p:nvPr>
        </p:nvSpPr>
        <p:spPr/>
        <p:txBody>
          <a:bodyPr/>
          <a:lstStyle/>
          <a:p>
            <a:fld id="{FF4AEA86-A557-4C89-8350-6ED4D03115CE}" type="slidenum">
              <a:rPr lang="en-US" smtClean="0"/>
              <a:t>8</a:t>
            </a:fld>
            <a:endParaRPr lang="en-US"/>
          </a:p>
        </p:txBody>
      </p:sp>
    </p:spTree>
    <p:extLst>
      <p:ext uri="{BB962C8B-B14F-4D97-AF65-F5344CB8AC3E}">
        <p14:creationId xmlns:p14="http://schemas.microsoft.com/office/powerpoint/2010/main" val="165933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South East Asia</a:t>
            </a:r>
            <a:endParaRPr lang="en-US" dirty="0"/>
          </a:p>
        </p:txBody>
      </p:sp>
      <p:sp>
        <p:nvSpPr>
          <p:cNvPr id="4" name="Slide Number Placeholder 3"/>
          <p:cNvSpPr>
            <a:spLocks noGrp="1"/>
          </p:cNvSpPr>
          <p:nvPr>
            <p:ph type="sldNum" sz="quarter" idx="10"/>
          </p:nvPr>
        </p:nvSpPr>
        <p:spPr/>
        <p:txBody>
          <a:bodyPr/>
          <a:lstStyle/>
          <a:p>
            <a:fld id="{FF4AEA86-A557-4C89-8350-6ED4D03115CE}" type="slidenum">
              <a:rPr lang="en-US" smtClean="0"/>
              <a:t>9</a:t>
            </a:fld>
            <a:endParaRPr lang="en-US"/>
          </a:p>
        </p:txBody>
      </p:sp>
    </p:spTree>
    <p:extLst>
      <p:ext uri="{BB962C8B-B14F-4D97-AF65-F5344CB8AC3E}">
        <p14:creationId xmlns:p14="http://schemas.microsoft.com/office/powerpoint/2010/main" val="210408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South West Asia</a:t>
            </a:r>
            <a:endParaRPr lang="en-US" dirty="0"/>
          </a:p>
        </p:txBody>
      </p:sp>
      <p:sp>
        <p:nvSpPr>
          <p:cNvPr id="4" name="Slide Number Placeholder 3"/>
          <p:cNvSpPr>
            <a:spLocks noGrp="1"/>
          </p:cNvSpPr>
          <p:nvPr>
            <p:ph type="sldNum" sz="quarter" idx="10"/>
          </p:nvPr>
        </p:nvSpPr>
        <p:spPr/>
        <p:txBody>
          <a:bodyPr/>
          <a:lstStyle/>
          <a:p>
            <a:fld id="{FF4AEA86-A557-4C89-8350-6ED4D03115CE}" type="slidenum">
              <a:rPr lang="en-US" smtClean="0"/>
              <a:t>10</a:t>
            </a:fld>
            <a:endParaRPr lang="en-US"/>
          </a:p>
        </p:txBody>
      </p:sp>
    </p:spTree>
    <p:extLst>
      <p:ext uri="{BB962C8B-B14F-4D97-AF65-F5344CB8AC3E}">
        <p14:creationId xmlns:p14="http://schemas.microsoft.com/office/powerpoint/2010/main" val="1659338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Ask the participants to look at</a:t>
            </a:r>
            <a:r>
              <a:rPr lang="en-CA" baseline="0" dirty="0" smtClean="0"/>
              <a:t> one of </a:t>
            </a:r>
            <a:r>
              <a:rPr lang="en-CA" dirty="0" smtClean="0"/>
              <a:t>the Contamination Posters in the previous</a:t>
            </a:r>
            <a:r>
              <a:rPr lang="en-CA" baseline="0" dirty="0" smtClean="0"/>
              <a:t> slides for a few minutes. </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r>
              <a:rPr lang="en-CA" baseline="0" dirty="0" smtClean="0"/>
              <a:t>Di</a:t>
            </a:r>
            <a:r>
              <a:rPr lang="en-CA" dirty="0" smtClean="0"/>
              <a:t>scuss the issues they see with sanitation</a:t>
            </a:r>
            <a:r>
              <a:rPr lang="en-CA" baseline="0" dirty="0" smtClean="0"/>
              <a:t> and identify </a:t>
            </a:r>
            <a:r>
              <a:rPr lang="en-US" sz="1200" kern="1200" dirty="0" smtClean="0">
                <a:solidFill>
                  <a:schemeClr val="tx1"/>
                </a:solidFill>
                <a:effectLst/>
                <a:latin typeface="+mn-lt"/>
                <a:ea typeface="+mn-ea"/>
                <a:cs typeface="+mn-cs"/>
              </a:rPr>
              <a:t>as well as any issues that are not illustrated in the poster</a:t>
            </a:r>
            <a:r>
              <a:rPr lang="en-US" dirty="0" smtClean="0">
                <a:effectLst/>
              </a:rPr>
              <a:t> </a:t>
            </a:r>
          </a:p>
          <a:p>
            <a:pPr marL="0" indent="0">
              <a:buFont typeface="Arial" panose="020B0604020202020204" pitchFamily="34" charset="0"/>
              <a:buNone/>
            </a:pPr>
            <a:endParaRPr lang="en-CA" dirty="0" smtClean="0"/>
          </a:p>
          <a:p>
            <a:pPr marL="171450" indent="-171450">
              <a:buFont typeface="Arial" panose="020B0604020202020204" pitchFamily="34" charset="0"/>
              <a:buChar char="•"/>
            </a:pPr>
            <a:r>
              <a:rPr lang="en-CA" dirty="0" smtClean="0"/>
              <a:t>Show the definition</a:t>
            </a:r>
            <a:r>
              <a:rPr lang="en-CA" baseline="0" dirty="0" smtClean="0"/>
              <a:t> of environmental sanitation after the discussion.</a:t>
            </a:r>
            <a:endParaRPr lang="en-CA" dirty="0"/>
          </a:p>
        </p:txBody>
      </p:sp>
      <p:sp>
        <p:nvSpPr>
          <p:cNvPr id="4" name="Slide Number Placeholder 3"/>
          <p:cNvSpPr>
            <a:spLocks noGrp="1"/>
          </p:cNvSpPr>
          <p:nvPr>
            <p:ph type="sldNum" sz="quarter" idx="10"/>
          </p:nvPr>
        </p:nvSpPr>
        <p:spPr/>
        <p:txBody>
          <a:bodyPr/>
          <a:lstStyle/>
          <a:p>
            <a:fld id="{FF4AEA86-A557-4C89-8350-6ED4D03115CE}" type="slidenum">
              <a:rPr lang="en-US" smtClean="0"/>
              <a:t>11</a:t>
            </a:fld>
            <a:endParaRPr lang="en-US"/>
          </a:p>
        </p:txBody>
      </p:sp>
    </p:spTree>
    <p:extLst>
      <p:ext uri="{BB962C8B-B14F-4D97-AF65-F5344CB8AC3E}">
        <p14:creationId xmlns:p14="http://schemas.microsoft.com/office/powerpoint/2010/main" val="1985874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Ask participants what is the difference between sanitation and environmental sanitation?</a:t>
            </a:r>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r>
              <a:rPr lang="en-CA" dirty="0" smtClean="0"/>
              <a:t>Sanitation is specifically the management of human excreta,</a:t>
            </a:r>
            <a:r>
              <a:rPr lang="en-CA" baseline="0" dirty="0" smtClean="0"/>
              <a:t> and usually means latrines.</a:t>
            </a:r>
            <a:endParaRPr lang="en-CA" dirty="0" smtClean="0"/>
          </a:p>
          <a:p>
            <a:pPr marL="171450" indent="-171450">
              <a:buFont typeface="Arial" panose="020B0604020202020204" pitchFamily="34" charset="0"/>
              <a:buChar char="•"/>
            </a:pPr>
            <a:endParaRPr lang="en-CA" dirty="0" smtClean="0"/>
          </a:p>
          <a:p>
            <a:pPr marL="171450" indent="-171450">
              <a:buFont typeface="Arial" panose="020B0604020202020204" pitchFamily="34" charset="0"/>
              <a:buChar char="•"/>
            </a:pPr>
            <a:r>
              <a:rPr lang="en-CA" dirty="0" smtClean="0"/>
              <a:t>Environmental sanitation is a broader definition of sanitation and tries to include all aspects which may affect human health and well-being.</a:t>
            </a:r>
          </a:p>
        </p:txBody>
      </p:sp>
      <p:sp>
        <p:nvSpPr>
          <p:cNvPr id="4" name="Slide Number Placeholder 3"/>
          <p:cNvSpPr>
            <a:spLocks noGrp="1"/>
          </p:cNvSpPr>
          <p:nvPr>
            <p:ph type="sldNum" sz="quarter" idx="10"/>
          </p:nvPr>
        </p:nvSpPr>
        <p:spPr/>
        <p:txBody>
          <a:bodyPr/>
          <a:lstStyle/>
          <a:p>
            <a:fld id="{FF4AEA86-A557-4C89-8350-6ED4D03115CE}" type="slidenum">
              <a:rPr lang="en-US" smtClean="0"/>
              <a:t>12</a:t>
            </a:fld>
            <a:endParaRPr lang="en-US"/>
          </a:p>
        </p:txBody>
      </p:sp>
    </p:spTree>
    <p:extLst>
      <p:ext uri="{BB962C8B-B14F-4D97-AF65-F5344CB8AC3E}">
        <p14:creationId xmlns:p14="http://schemas.microsoft.com/office/powerpoint/2010/main" val="1865571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81366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19A2F44-FF70-4AA9-836B-F96FFABF0578}" type="slidenum">
              <a:rPr lang="en-US"/>
              <a:pPr/>
              <a:t>‹#›</a:t>
            </a:fld>
            <a:endParaRPr lang="en-US"/>
          </a:p>
        </p:txBody>
      </p:sp>
    </p:spTree>
    <p:extLst>
      <p:ext uri="{BB962C8B-B14F-4D97-AF65-F5344CB8AC3E}">
        <p14:creationId xmlns:p14="http://schemas.microsoft.com/office/powerpoint/2010/main" val="708992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646B1E-3940-4F26-87B5-87CDE4B7D119}" type="slidenum">
              <a:rPr lang="en-US"/>
              <a:pPr/>
              <a:t>‹#›</a:t>
            </a:fld>
            <a:endParaRPr lang="en-US"/>
          </a:p>
        </p:txBody>
      </p:sp>
    </p:spTree>
    <p:extLst>
      <p:ext uri="{BB962C8B-B14F-4D97-AF65-F5344CB8AC3E}">
        <p14:creationId xmlns:p14="http://schemas.microsoft.com/office/powerpoint/2010/main" val="251006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12"/>
          </p:nvPr>
        </p:nvSpPr>
        <p:spPr>
          <a:xfrm>
            <a:off x="6553200" y="6248400"/>
            <a:ext cx="21336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41512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A674979-EC48-41BA-A377-18B893688CC4}" type="slidenum">
              <a:rPr lang="en-US"/>
              <a:pPr/>
              <a:t>‹#›</a:t>
            </a:fld>
            <a:endParaRPr lang="en-US"/>
          </a:p>
        </p:txBody>
      </p:sp>
    </p:spTree>
    <p:extLst>
      <p:ext uri="{BB962C8B-B14F-4D97-AF65-F5344CB8AC3E}">
        <p14:creationId xmlns:p14="http://schemas.microsoft.com/office/powerpoint/2010/main" val="361179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208B727-11FE-4B81-8E9F-53EF06B85630}" type="slidenum">
              <a:rPr lang="en-US"/>
              <a:pPr/>
              <a:t>‹#›</a:t>
            </a:fld>
            <a:endParaRPr lang="en-US"/>
          </a:p>
        </p:txBody>
      </p:sp>
    </p:spTree>
    <p:extLst>
      <p:ext uri="{BB962C8B-B14F-4D97-AF65-F5344CB8AC3E}">
        <p14:creationId xmlns:p14="http://schemas.microsoft.com/office/powerpoint/2010/main" val="3072047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E7201AE-EBDF-4F9E-BBA4-D83EE29AE103}" type="slidenum">
              <a:rPr lang="en-US"/>
              <a:pPr/>
              <a:t>‹#›</a:t>
            </a:fld>
            <a:endParaRPr lang="en-US"/>
          </a:p>
        </p:txBody>
      </p:sp>
    </p:spTree>
    <p:extLst>
      <p:ext uri="{BB962C8B-B14F-4D97-AF65-F5344CB8AC3E}">
        <p14:creationId xmlns:p14="http://schemas.microsoft.com/office/powerpoint/2010/main" val="4141423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696D6939-B8AB-415C-8E07-37773906FC33}" type="slidenum">
              <a:rPr lang="en-US"/>
              <a:pPr/>
              <a:t>‹#›</a:t>
            </a:fld>
            <a:endParaRPr lang="en-US"/>
          </a:p>
        </p:txBody>
      </p:sp>
    </p:spTree>
    <p:extLst>
      <p:ext uri="{BB962C8B-B14F-4D97-AF65-F5344CB8AC3E}">
        <p14:creationId xmlns:p14="http://schemas.microsoft.com/office/powerpoint/2010/main" val="3673589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90C5138D-4C5F-48AF-A64F-FBCEEBACA0DF}" type="slidenum">
              <a:rPr lang="en-US"/>
              <a:pPr/>
              <a:t>‹#›</a:t>
            </a:fld>
            <a:endParaRPr lang="en-US"/>
          </a:p>
        </p:txBody>
      </p:sp>
    </p:spTree>
    <p:extLst>
      <p:ext uri="{BB962C8B-B14F-4D97-AF65-F5344CB8AC3E}">
        <p14:creationId xmlns:p14="http://schemas.microsoft.com/office/powerpoint/2010/main" val="3904167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73F326D-2649-4216-BBC7-53F95C3158E9}" type="slidenum">
              <a:rPr lang="en-US"/>
              <a:pPr/>
              <a:t>‹#›</a:t>
            </a:fld>
            <a:endParaRPr lang="en-US"/>
          </a:p>
        </p:txBody>
      </p:sp>
    </p:spTree>
    <p:extLst>
      <p:ext uri="{BB962C8B-B14F-4D97-AF65-F5344CB8AC3E}">
        <p14:creationId xmlns:p14="http://schemas.microsoft.com/office/powerpoint/2010/main" val="312240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2EDC0C-8AD2-419E-9BC8-59FCE3CF71E8}" type="slidenum">
              <a:rPr lang="en-US"/>
              <a:pPr/>
              <a:t>‹#›</a:t>
            </a:fld>
            <a:endParaRPr lang="en-US"/>
          </a:p>
        </p:txBody>
      </p:sp>
    </p:spTree>
    <p:extLst>
      <p:ext uri="{BB962C8B-B14F-4D97-AF65-F5344CB8AC3E}">
        <p14:creationId xmlns:p14="http://schemas.microsoft.com/office/powerpoint/2010/main" val="3507189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743200" y="0"/>
            <a:ext cx="3633122" cy="1143000"/>
          </a:xfrm>
          <a:prstGeom prst="rect">
            <a:avLst/>
          </a:prstGeom>
          <a:noFill/>
          <a:ln>
            <a:noFill/>
          </a:ln>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424 Aviation Road NE</a:t>
            </a:r>
          </a:p>
          <a:p>
            <a:pPr algn="ctr">
              <a:tabLst>
                <a:tab pos="1196975" algn="l"/>
              </a:tabLst>
            </a:pPr>
            <a:r>
              <a:rPr lang="en-US" sz="1100" dirty="0"/>
              <a:t>Calgary, Alberta, T2E 8H6, Canada</a:t>
            </a:r>
          </a:p>
          <a:p>
            <a:pPr algn="ctr">
              <a:tabLst>
                <a:tab pos="1196975" algn="l"/>
              </a:tabLst>
            </a:pPr>
            <a:r>
              <a:rPr lang="en-US" sz="1100" dirty="0"/>
              <a:t>Phone: + 1 (403) 243-3285, Fax: + 1 (403) 243-6199</a:t>
            </a:r>
          </a:p>
          <a:p>
            <a:pPr algn="ctr">
              <a:tabLst>
                <a:tab pos="1196975" algn="l"/>
              </a:tabLst>
            </a:pPr>
            <a:r>
              <a:rPr lang="en-US" sz="1100" dirty="0"/>
              <a:t>E-mail: resources@cawst.org, Website: www.cawst.org</a:t>
            </a:r>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92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0"/>
            <a:ext cx="5610224" cy="6858000"/>
          </a:xfrm>
          <a:prstGeom prst="rect">
            <a:avLst/>
          </a:prstGeom>
          <a:noFill/>
          <a:ln>
            <a:noFill/>
          </a:ln>
        </p:spPr>
      </p:pic>
    </p:spTree>
    <p:extLst>
      <p:ext uri="{BB962C8B-B14F-4D97-AF65-F5344CB8AC3E}">
        <p14:creationId xmlns:p14="http://schemas.microsoft.com/office/powerpoint/2010/main" val="3163372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What is </a:t>
            </a:r>
            <a:br>
              <a:rPr lang="en-CA" b="1" dirty="0" smtClean="0"/>
            </a:br>
            <a:r>
              <a:rPr lang="en-CA" b="1" dirty="0" smtClean="0"/>
              <a:t>Environmental Sanitation?</a:t>
            </a:r>
            <a:endParaRPr lang="en-CA" b="1" dirty="0"/>
          </a:p>
        </p:txBody>
      </p:sp>
      <p:sp>
        <p:nvSpPr>
          <p:cNvPr id="3" name="Content Placeholder 2"/>
          <p:cNvSpPr>
            <a:spLocks noGrp="1"/>
          </p:cNvSpPr>
          <p:nvPr>
            <p:ph idx="1"/>
          </p:nvPr>
        </p:nvSpPr>
        <p:spPr/>
        <p:txBody>
          <a:bodyPr/>
          <a:lstStyle/>
          <a:p>
            <a:r>
              <a:rPr lang="en-CA" dirty="0" smtClean="0"/>
              <a:t>Human and animal excreta </a:t>
            </a:r>
            <a:r>
              <a:rPr lang="en-CA" dirty="0"/>
              <a:t>(feces and urine) management</a:t>
            </a:r>
          </a:p>
          <a:p>
            <a:r>
              <a:rPr lang="en-CA" dirty="0" smtClean="0"/>
              <a:t>Household </a:t>
            </a:r>
            <a:r>
              <a:rPr lang="en-CA" dirty="0"/>
              <a:t>wastewater management</a:t>
            </a:r>
          </a:p>
          <a:p>
            <a:r>
              <a:rPr lang="en-CA" dirty="0" smtClean="0"/>
              <a:t>Solid </a:t>
            </a:r>
            <a:r>
              <a:rPr lang="en-CA" dirty="0"/>
              <a:t>waste management</a:t>
            </a:r>
          </a:p>
          <a:p>
            <a:r>
              <a:rPr lang="en-CA" dirty="0" smtClean="0"/>
              <a:t>Vector </a:t>
            </a:r>
            <a:r>
              <a:rPr lang="en-CA" dirty="0"/>
              <a:t>control</a:t>
            </a:r>
          </a:p>
          <a:p>
            <a:r>
              <a:rPr lang="en-CA" dirty="0" err="1" smtClean="0"/>
              <a:t>Stormwater</a:t>
            </a:r>
            <a:r>
              <a:rPr lang="en-CA" dirty="0" smtClean="0"/>
              <a:t> </a:t>
            </a:r>
            <a:r>
              <a:rPr lang="en-CA" dirty="0"/>
              <a:t>drainage</a:t>
            </a:r>
          </a:p>
          <a:p>
            <a:endParaRPr lang="en-CA" dirty="0"/>
          </a:p>
        </p:txBody>
      </p:sp>
    </p:spTree>
    <p:extLst>
      <p:ext uri="{BB962C8B-B14F-4D97-AF65-F5344CB8AC3E}">
        <p14:creationId xmlns:p14="http://schemas.microsoft.com/office/powerpoint/2010/main" val="316965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What is Sanitation?</a:t>
            </a:r>
            <a:endParaRPr lang="en-CA" b="1" dirty="0"/>
          </a:p>
        </p:txBody>
      </p:sp>
      <p:sp>
        <p:nvSpPr>
          <p:cNvPr id="3" name="Content Placeholder 2"/>
          <p:cNvSpPr>
            <a:spLocks noGrp="1"/>
          </p:cNvSpPr>
          <p:nvPr>
            <p:ph idx="1"/>
          </p:nvPr>
        </p:nvSpPr>
        <p:spPr/>
        <p:txBody>
          <a:bodyPr/>
          <a:lstStyle/>
          <a:p>
            <a:r>
              <a:rPr lang="en-CA" dirty="0" smtClean="0"/>
              <a:t>Human excreta </a:t>
            </a:r>
            <a:r>
              <a:rPr lang="en-CA" dirty="0"/>
              <a:t>(feces and urine) </a:t>
            </a:r>
            <a:r>
              <a:rPr lang="en-CA" dirty="0" smtClean="0"/>
              <a:t>management</a:t>
            </a:r>
            <a:endParaRPr lang="en-CA"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892107" y="2514600"/>
            <a:ext cx="3359785" cy="4133850"/>
          </a:xfrm>
          <a:prstGeom prst="rect">
            <a:avLst/>
          </a:prstGeom>
          <a:solidFill>
            <a:srgbClr val="FFFFFF">
              <a:alpha val="0"/>
            </a:srgbClr>
          </a:solidFill>
          <a:ln>
            <a:noFill/>
          </a:ln>
        </p:spPr>
      </p:pic>
    </p:spTree>
    <p:extLst>
      <p:ext uri="{BB962C8B-B14F-4D97-AF65-F5344CB8AC3E}">
        <p14:creationId xmlns:p14="http://schemas.microsoft.com/office/powerpoint/2010/main" val="22065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Review</a:t>
            </a:r>
            <a:endParaRPr lang="en-CA" b="1" dirty="0"/>
          </a:p>
        </p:txBody>
      </p:sp>
      <p:sp>
        <p:nvSpPr>
          <p:cNvPr id="3" name="Content Placeholder 2"/>
          <p:cNvSpPr>
            <a:spLocks noGrp="1"/>
          </p:cNvSpPr>
          <p:nvPr>
            <p:ph idx="1"/>
          </p:nvPr>
        </p:nvSpPr>
        <p:spPr/>
        <p:txBody>
          <a:bodyPr/>
          <a:lstStyle/>
          <a:p>
            <a:r>
              <a:rPr lang="en-CA" sz="4400" dirty="0" smtClean="0"/>
              <a:t>Discuss with a partner whether or not you agree with the definitions of sanitation and environmental sanitation.</a:t>
            </a:r>
            <a:endParaRPr lang="en-CA" sz="4400" dirty="0"/>
          </a:p>
        </p:txBody>
      </p:sp>
    </p:spTree>
    <p:extLst>
      <p:ext uri="{BB962C8B-B14F-4D97-AF65-F5344CB8AC3E}">
        <p14:creationId xmlns:p14="http://schemas.microsoft.com/office/powerpoint/2010/main" val="1816681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8888" y="1484313"/>
            <a:ext cx="6481762" cy="4228850"/>
          </a:xfrm>
          <a:prstGeom prst="rect">
            <a:avLst/>
          </a:prstGeom>
        </p:spPr>
        <p:txBody>
          <a:bodyPr>
            <a:spAutoFit/>
          </a:bodyPr>
          <a:lstStyle/>
          <a:p>
            <a:pPr algn="ctr">
              <a:spcBef>
                <a:spcPct val="20000"/>
              </a:spcBef>
              <a:defRPr/>
            </a:pPr>
            <a:r>
              <a:rPr lang="en-US" sz="3200" kern="0" dirty="0">
                <a:solidFill>
                  <a:srgbClr val="000000"/>
                </a:solidFill>
                <a:latin typeface="Arial"/>
                <a:ea typeface="+mn-ea"/>
                <a:cs typeface="Arial"/>
              </a:rPr>
              <a:t>This presentation is used with Lesson Plan </a:t>
            </a:r>
            <a:r>
              <a:rPr lang="en-US" sz="3200" kern="0" dirty="0">
                <a:latin typeface="Arial"/>
                <a:cs typeface="Arial"/>
              </a:rPr>
              <a:t>3</a:t>
            </a:r>
            <a:r>
              <a:rPr lang="en-US" sz="3200" kern="0" dirty="0" smtClean="0">
                <a:solidFill>
                  <a:srgbClr val="000000"/>
                </a:solidFill>
                <a:latin typeface="Arial"/>
                <a:ea typeface="+mn-ea"/>
                <a:cs typeface="Arial"/>
              </a:rPr>
              <a:t>: Introduction to Environmental Sanitation in </a:t>
            </a:r>
            <a:r>
              <a:rPr lang="en-US" sz="3200" kern="0" dirty="0">
                <a:solidFill>
                  <a:srgbClr val="000000"/>
                </a:solidFill>
                <a:latin typeface="Arial"/>
                <a:ea typeface="+mn-ea"/>
                <a:cs typeface="Arial"/>
              </a:rPr>
              <a:t>the </a:t>
            </a:r>
            <a:r>
              <a:rPr lang="en-US" sz="3200" kern="0" dirty="0" smtClean="0">
                <a:solidFill>
                  <a:srgbClr val="000000"/>
                </a:solidFill>
                <a:latin typeface="Arial"/>
                <a:ea typeface="+mn-ea"/>
                <a:cs typeface="Arial"/>
              </a:rPr>
              <a:t>Introduction to Environmental Sanitation Trainer </a:t>
            </a:r>
            <a:r>
              <a:rPr lang="en-US" sz="3200" kern="0" dirty="0">
                <a:solidFill>
                  <a:srgbClr val="000000"/>
                </a:solidFill>
                <a:latin typeface="Arial"/>
                <a:ea typeface="+mn-ea"/>
                <a:cs typeface="Arial"/>
              </a:rPr>
              <a:t>Manual. </a:t>
            </a:r>
          </a:p>
          <a:p>
            <a:pPr>
              <a:spcBef>
                <a:spcPct val="20000"/>
              </a:spcBef>
              <a:defRPr/>
            </a:pPr>
            <a:endParaRPr lang="en-US" sz="3200" kern="0" dirty="0">
              <a:solidFill>
                <a:srgbClr val="000000"/>
              </a:solidFill>
              <a:latin typeface="Arial"/>
              <a:ea typeface="+mn-ea"/>
              <a:cs typeface="Arial"/>
            </a:endParaRPr>
          </a:p>
          <a:p>
            <a:pPr algn="ctr">
              <a:spcBef>
                <a:spcPct val="20000"/>
              </a:spcBef>
              <a:defRPr/>
            </a:pPr>
            <a:r>
              <a:rPr lang="en-US" sz="3200" kern="0" dirty="0">
                <a:solidFill>
                  <a:srgbClr val="000000"/>
                </a:solidFill>
                <a:latin typeface="Arial"/>
                <a:ea typeface="+mn-ea"/>
                <a:cs typeface="Arial"/>
              </a:rPr>
              <a:t>Available at </a:t>
            </a:r>
            <a:r>
              <a:rPr lang="en-US" sz="3200" kern="0" dirty="0">
                <a:solidFill>
                  <a:srgbClr val="000000"/>
                </a:solidFill>
                <a:latin typeface="Arial"/>
                <a:ea typeface="+mn-ea"/>
                <a:cs typeface="Arial"/>
                <a:hlinkClick r:id="rId2"/>
              </a:rPr>
              <a:t>www.cawst.org/resources</a:t>
            </a:r>
            <a:endParaRPr lang="en-US" sz="3200" kern="0" dirty="0">
              <a:solidFill>
                <a:srgbClr val="000000"/>
              </a:solidFill>
              <a:latin typeface="Arial"/>
              <a:ea typeface="+mn-ea"/>
              <a:cs typeface="Arial"/>
            </a:endParaRPr>
          </a:p>
        </p:txBody>
      </p:sp>
      <p:pic>
        <p:nvPicPr>
          <p:cNvPr id="1433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712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9613" y="1905000"/>
            <a:ext cx="7772400" cy="1470025"/>
          </a:xfrm>
        </p:spPr>
        <p:txBody>
          <a:bodyPr/>
          <a:lstStyle/>
          <a:p>
            <a:r>
              <a:rPr lang="en-US" b="1" dirty="0" smtClean="0">
                <a:solidFill>
                  <a:schemeClr val="accent2"/>
                </a:solidFill>
              </a:rPr>
              <a:t>What is </a:t>
            </a:r>
            <a:br>
              <a:rPr lang="en-US" b="1" dirty="0" smtClean="0">
                <a:solidFill>
                  <a:schemeClr val="accent2"/>
                </a:solidFill>
              </a:rPr>
            </a:br>
            <a:r>
              <a:rPr lang="en-US" b="1" dirty="0" smtClean="0">
                <a:solidFill>
                  <a:schemeClr val="accent2"/>
                </a:solidFill>
              </a:rPr>
              <a:t>Environmental Sanitation?</a:t>
            </a:r>
            <a:endParaRPr lang="en-US" b="1" dirty="0">
              <a:solidFill>
                <a:schemeClr val="accent2"/>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4267200"/>
            <a:ext cx="7140358" cy="2428476"/>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chemeClr val="accent2"/>
                </a:solidFill>
              </a:rPr>
              <a:t>Learning Outcomes</a:t>
            </a:r>
            <a:endParaRPr lang="en-US" b="1" dirty="0">
              <a:solidFill>
                <a:schemeClr val="accent2"/>
              </a:solidFill>
            </a:endParaRPr>
          </a:p>
        </p:txBody>
      </p:sp>
      <p:sp>
        <p:nvSpPr>
          <p:cNvPr id="3075" name="Rectangle 3"/>
          <p:cNvSpPr>
            <a:spLocks noGrp="1" noChangeArrowheads="1"/>
          </p:cNvSpPr>
          <p:nvPr>
            <p:ph type="body" idx="1"/>
          </p:nvPr>
        </p:nvSpPr>
        <p:spPr/>
        <p:txBody>
          <a:bodyPr/>
          <a:lstStyle/>
          <a:p>
            <a:pPr marL="514350" lvl="0" indent="-514350">
              <a:buFont typeface="+mj-lt"/>
              <a:buAutoNum type="arabicPeriod"/>
            </a:pPr>
            <a:r>
              <a:rPr lang="en-US" dirty="0"/>
              <a:t>Identify the different aspects of environmental sanitation.</a:t>
            </a:r>
            <a:endParaRPr lang="en-CA" dirty="0"/>
          </a:p>
          <a:p>
            <a:pPr marL="514350" lvl="0" indent="-514350">
              <a:buFont typeface="+mj-lt"/>
              <a:buAutoNum type="arabicPeriod"/>
            </a:pPr>
            <a:r>
              <a:rPr lang="en-US" dirty="0"/>
              <a:t>Explain the difference between sanitation and environmental sanitation.</a:t>
            </a:r>
            <a:endParaRPr lang="en-CA" dirty="0"/>
          </a:p>
        </p:txBody>
      </p:sp>
      <p:pic>
        <p:nvPicPr>
          <p:cNvPr id="307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0"/>
            <a:ext cx="5486400" cy="6781800"/>
          </a:xfrm>
          <a:prstGeom prst="rect">
            <a:avLst/>
          </a:prstGeom>
          <a:noFill/>
          <a:ln>
            <a:noFill/>
          </a:ln>
        </p:spPr>
      </p:pic>
    </p:spTree>
    <p:extLst>
      <p:ext uri="{BB962C8B-B14F-4D97-AF65-F5344CB8AC3E}">
        <p14:creationId xmlns:p14="http://schemas.microsoft.com/office/powerpoint/2010/main" val="3363703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76200"/>
            <a:ext cx="5710237" cy="6695758"/>
          </a:xfrm>
          <a:prstGeom prst="rect">
            <a:avLst/>
          </a:prstGeom>
          <a:noFill/>
          <a:ln>
            <a:noFill/>
          </a:ln>
        </p:spPr>
      </p:pic>
    </p:spTree>
    <p:extLst>
      <p:ext uri="{BB962C8B-B14F-4D97-AF65-F5344CB8AC3E}">
        <p14:creationId xmlns:p14="http://schemas.microsoft.com/office/powerpoint/2010/main" val="3073011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49665"/>
            <a:ext cx="5634037" cy="6572568"/>
          </a:xfrm>
          <a:prstGeom prst="rect">
            <a:avLst/>
          </a:prstGeom>
          <a:noFill/>
          <a:ln>
            <a:noFill/>
          </a:ln>
        </p:spPr>
      </p:pic>
    </p:spTree>
    <p:extLst>
      <p:ext uri="{BB962C8B-B14F-4D97-AF65-F5344CB8AC3E}">
        <p14:creationId xmlns:p14="http://schemas.microsoft.com/office/powerpoint/2010/main" val="2788575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9546"/>
            <a:ext cx="5867400" cy="6828453"/>
          </a:xfrm>
          <a:prstGeom prst="rect">
            <a:avLst/>
          </a:prstGeom>
          <a:noFill/>
          <a:ln>
            <a:noFill/>
          </a:ln>
        </p:spPr>
      </p:pic>
    </p:spTree>
    <p:extLst>
      <p:ext uri="{BB962C8B-B14F-4D97-AF65-F5344CB8AC3E}">
        <p14:creationId xmlns:p14="http://schemas.microsoft.com/office/powerpoint/2010/main" val="67169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7776"/>
            <a:ext cx="5791200" cy="6865776"/>
          </a:xfrm>
          <a:prstGeom prst="rect">
            <a:avLst/>
          </a:prstGeom>
          <a:noFill/>
          <a:ln>
            <a:noFill/>
          </a:ln>
        </p:spPr>
      </p:pic>
    </p:spTree>
    <p:extLst>
      <p:ext uri="{BB962C8B-B14F-4D97-AF65-F5344CB8AC3E}">
        <p14:creationId xmlns:p14="http://schemas.microsoft.com/office/powerpoint/2010/main" val="3508005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 Presentation_2010-11-29">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Presentation_2010-11-29</Template>
  <TotalTime>156</TotalTime>
  <Words>329</Words>
  <Application>Microsoft Office PowerPoint</Application>
  <PresentationFormat>On-screen Show (4:3)</PresentationFormat>
  <Paragraphs>88</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Template_Powerpoint Presentation_2010-11-29</vt:lpstr>
      <vt:lpstr>PowerPoint Presentation</vt:lpstr>
      <vt:lpstr>PowerPoint Presentation</vt:lpstr>
      <vt:lpstr>What is  Environmental Sanitation?</vt:lpstr>
      <vt:lpstr>Learning Outcomes</vt:lpstr>
      <vt:lpstr>PowerPoint Presentation</vt:lpstr>
      <vt:lpstr>PowerPoint Presentation</vt:lpstr>
      <vt:lpstr>PowerPoint Presentation</vt:lpstr>
      <vt:lpstr>PowerPoint Presentation</vt:lpstr>
      <vt:lpstr>PowerPoint Presentation</vt:lpstr>
      <vt:lpstr>PowerPoint Presentation</vt:lpstr>
      <vt:lpstr>What is  Environmental Sanitation?</vt:lpstr>
      <vt:lpstr>What is Sanitation?</vt:lpstr>
      <vt:lpstr>Review</vt:lpstr>
    </vt:vector>
  </TitlesOfParts>
  <Company>CAWST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CAWST</dc:creator>
  <cp:lastModifiedBy>Melinda Foran</cp:lastModifiedBy>
  <cp:revision>18</cp:revision>
  <dcterms:created xsi:type="dcterms:W3CDTF">2010-12-14T21:01:02Z</dcterms:created>
  <dcterms:modified xsi:type="dcterms:W3CDTF">2014-10-05T18:21:11Z</dcterms:modified>
</cp:coreProperties>
</file>