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316" r:id="rId2"/>
    <p:sldId id="317" r:id="rId3"/>
    <p:sldId id="314" r:id="rId4"/>
    <p:sldId id="315" r:id="rId5"/>
    <p:sldId id="309" r:id="rId6"/>
    <p:sldId id="310" r:id="rId7"/>
    <p:sldId id="311" r:id="rId8"/>
    <p:sldId id="308" r:id="rId9"/>
    <p:sldId id="312" r:id="rId10"/>
    <p:sldId id="271" r:id="rId11"/>
    <p:sldId id="276" r:id="rId12"/>
    <p:sldId id="279" r:id="rId13"/>
    <p:sldId id="284" r:id="rId14"/>
    <p:sldId id="266" r:id="rId15"/>
    <p:sldId id="285" r:id="rId16"/>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8" autoAdjust="0"/>
    <p:restoredTop sz="81395" autoAdjust="0"/>
  </p:normalViewPr>
  <p:slideViewPr>
    <p:cSldViewPr>
      <p:cViewPr varScale="1">
        <p:scale>
          <a:sx n="64" d="100"/>
          <a:sy n="64"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EA45063-CF30-4056-BD38-5ABA6EB494E3}" type="slidenum">
              <a:rPr lang="en-CA"/>
              <a:pPr>
                <a:defRPr/>
              </a:pPr>
              <a:t>‹#›</a:t>
            </a:fld>
            <a:endParaRPr lang="en-CA"/>
          </a:p>
        </p:txBody>
      </p:sp>
    </p:spTree>
    <p:extLst>
      <p:ext uri="{BB962C8B-B14F-4D97-AF65-F5344CB8AC3E}">
        <p14:creationId xmlns:p14="http://schemas.microsoft.com/office/powerpoint/2010/main" val="4291769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2FE2FC-93B6-43E0-B185-BECBC3D315DF}"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1F5C34-A862-4859-BD48-8583A2D2E478}" type="slidenum">
              <a:rPr lang="en-CA" smtClean="0"/>
              <a:pPr eaLnBrk="1" hangingPunct="1"/>
              <a:t>13</a:t>
            </a:fld>
            <a:endParaRPr lang="en-CA" smtClean="0"/>
          </a:p>
        </p:txBody>
      </p:sp>
      <p:sp>
        <p:nvSpPr>
          <p:cNvPr id="27651"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eaLnBrk="1" hangingPunct="1">
              <a:defRPr/>
            </a:pPr>
            <a:r>
              <a:rPr lang="en-US" b="1" dirty="0" smtClean="0"/>
              <a:t>Why: </a:t>
            </a:r>
            <a:r>
              <a:rPr lang="en-US" dirty="0" smtClean="0"/>
              <a:t>Long term financing helps secure long term adoption</a:t>
            </a:r>
          </a:p>
          <a:p>
            <a:pPr eaLnBrk="1" hangingPunct="1">
              <a:defRPr/>
            </a:pPr>
            <a:endParaRPr lang="en-US" dirty="0" smtClean="0"/>
          </a:p>
          <a:p>
            <a:pPr eaLnBrk="1" hangingPunct="1">
              <a:defRPr/>
            </a:pPr>
            <a:r>
              <a:rPr lang="en-US" b="1" dirty="0" smtClean="0"/>
              <a:t>How:</a:t>
            </a:r>
          </a:p>
          <a:p>
            <a:pPr marL="171450" indent="-171450" eaLnBrk="1" hangingPunct="1">
              <a:buFont typeface="Arial" pitchFamily="34" charset="0"/>
              <a:buChar char="•"/>
              <a:defRPr/>
            </a:pPr>
            <a:r>
              <a:rPr lang="en-US" dirty="0" smtClean="0"/>
              <a:t>Determine program costs include planning, awareness and education, product manufacturing and distribution, monitoring and evaluation</a:t>
            </a:r>
          </a:p>
          <a:p>
            <a:pPr marL="171450" indent="-171450" eaLnBrk="1" hangingPunct="1">
              <a:buFont typeface="Arial" pitchFamily="34" charset="0"/>
              <a:buChar char="•"/>
              <a:defRPr/>
            </a:pPr>
            <a:r>
              <a:rPr lang="en-US" dirty="0" smtClean="0"/>
              <a:t>Determine how much individuals are able and willing to pay</a:t>
            </a:r>
          </a:p>
          <a:p>
            <a:pPr marL="171450" indent="-171450" eaLnBrk="1" hangingPunct="1">
              <a:buFont typeface="Arial" pitchFamily="34" charset="0"/>
              <a:buChar char="•"/>
              <a:defRPr/>
            </a:pPr>
            <a:r>
              <a:rPr lang="en-US" dirty="0" smtClean="0"/>
              <a:t>Determine the gap between that and actual costs</a:t>
            </a:r>
          </a:p>
          <a:p>
            <a:pPr marL="171450" indent="-171450" eaLnBrk="1" hangingPunct="1">
              <a:buFont typeface="Arial" pitchFamily="34" charset="0"/>
              <a:buChar char="•"/>
              <a:defRPr/>
            </a:pPr>
            <a:r>
              <a:rPr lang="en-US" dirty="0" smtClean="0"/>
              <a:t>Develop strategy to enable sustained access of finance, different funders can be used to cover the different costs</a:t>
            </a:r>
          </a:p>
          <a:p>
            <a:pPr marL="171450" indent="-171450" eaLnBrk="1" hangingPunct="1">
              <a:buFont typeface="Arial" pitchFamily="34" charset="0"/>
              <a:buChar char="•"/>
              <a:defRPr/>
            </a:pPr>
            <a:endParaRPr lang="en-US" dirty="0" smtClean="0"/>
          </a:p>
          <a:p>
            <a:pPr eaLnBrk="1" hangingPunct="1">
              <a:buFont typeface="Arial" pitchFamily="34" charset="0"/>
              <a:buNone/>
              <a:defRPr/>
            </a:pPr>
            <a:r>
              <a:rPr lang="en-US" b="1" dirty="0" smtClean="0"/>
              <a:t>Case Study: </a:t>
            </a:r>
            <a:r>
              <a:rPr lang="en-US" dirty="0" err="1" smtClean="0"/>
              <a:t>WaterGuard</a:t>
            </a:r>
            <a:r>
              <a:rPr lang="en-US" dirty="0" smtClean="0"/>
              <a:t>, PSI Myanmar</a:t>
            </a:r>
          </a:p>
          <a:p>
            <a:pPr eaLnBrk="1" hangingPunct="1">
              <a:buFont typeface="Arial" pitchFamily="34" charset="0"/>
              <a:buNone/>
              <a:defRPr/>
            </a:pPr>
            <a:endParaRPr lang="en-US" dirty="0" smtClean="0"/>
          </a:p>
          <a:p>
            <a:pPr eaLnBrk="1" hangingPunct="1">
              <a:buFont typeface="Arial" pitchFamily="34" charset="0"/>
              <a:buNone/>
              <a:defRPr/>
            </a:pPr>
            <a:r>
              <a:rPr lang="en-US" b="1" dirty="0" smtClean="0"/>
              <a:t>Key Points:</a:t>
            </a:r>
          </a:p>
          <a:p>
            <a:pPr marL="171450" indent="-171450" eaLnBrk="1" hangingPunct="1">
              <a:buFont typeface="Arial" pitchFamily="34" charset="0"/>
              <a:buChar char="•"/>
              <a:defRPr/>
            </a:pPr>
            <a:r>
              <a:rPr lang="en-US" dirty="0" smtClean="0"/>
              <a:t>Households pay for 70% of product cost in rural areas and 100% in urban and </a:t>
            </a:r>
            <a:r>
              <a:rPr lang="en-US" dirty="0" err="1" smtClean="0"/>
              <a:t>peri</a:t>
            </a:r>
            <a:r>
              <a:rPr lang="en-US" dirty="0" smtClean="0"/>
              <a:t>-urban areas</a:t>
            </a:r>
          </a:p>
          <a:p>
            <a:pPr marL="171450" indent="-171450" eaLnBrk="1" hangingPunct="1">
              <a:buFont typeface="Arial" pitchFamily="34" charset="0"/>
              <a:buChar char="•"/>
              <a:defRPr/>
            </a:pPr>
            <a:r>
              <a:rPr lang="en-US" dirty="0" smtClean="0"/>
              <a:t>International donor funding subsidizes: Manufacturing, Distribution, Retailing, Promotion and education</a:t>
            </a:r>
          </a:p>
          <a:p>
            <a:pPr marL="171450" indent="-171450" eaLnBrk="1" hangingPunct="1">
              <a:buFont typeface="Arial" pitchFamily="34" charset="0"/>
              <a:buChar char="•"/>
              <a:defRPr/>
            </a:pPr>
            <a:r>
              <a:rPr lang="en-US" dirty="0" smtClean="0"/>
              <a:t>Government provides lower rates for </a:t>
            </a:r>
            <a:r>
              <a:rPr lang="en-US" dirty="0" err="1" smtClean="0"/>
              <a:t>WaterGuard</a:t>
            </a:r>
            <a:r>
              <a:rPr lang="en-US" dirty="0" smtClean="0"/>
              <a:t> television commercials</a:t>
            </a:r>
          </a:p>
          <a:p>
            <a:pPr eaLnBrk="1" hangingPunct="1">
              <a:buFont typeface="Arial" pitchFamily="34" charset="0"/>
              <a:buNone/>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4739B5-1473-4D03-8356-5A9592213168}" type="slidenum">
              <a:rPr lang="en-CA" smtClean="0"/>
              <a:pPr eaLnBrk="1" hangingPunct="1"/>
              <a:t>14</a:t>
            </a:fld>
            <a:endParaRPr lang="en-CA"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A78214-2ABB-4689-8684-000677789091}" type="slidenum">
              <a:rPr lang="en-CA" smtClean="0"/>
              <a:pPr eaLnBrk="1" hangingPunct="1"/>
              <a:t>15</a:t>
            </a:fld>
            <a:endParaRPr lang="en-CA"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mtClean="0"/>
              <a:t>  Ask partners to discuss one aspect of the framework that was new or most interesting to them and why. </a:t>
            </a:r>
            <a:endParaRPr lang="en-CA" smtClean="0"/>
          </a:p>
          <a:p>
            <a:pPr>
              <a:buFontTx/>
              <a:buChar char="•"/>
            </a:pPr>
            <a:endParaRPr lang="en-CA" smtClean="0"/>
          </a:p>
          <a:p>
            <a:pPr>
              <a:buFontTx/>
              <a:buChar char="•"/>
            </a:pPr>
            <a:r>
              <a:rPr lang="en-CA" smtClean="0"/>
              <a:t>  Summary of key messages: </a:t>
            </a:r>
            <a:r>
              <a:rPr lang="en-GB" smtClean="0"/>
              <a:t>The approach an implementer uses needs to be well thought out. HWTS implementation is a complex process in which the effectiveness of a particular strategy can be highly dependent on the other choices that are made. Sometimes, strategies chosen by implementers may complement and reinforce one another, producing a highly effective program. Other times, the chosen strategies may contradict or cancel one another out, leading to ineffective implementation. </a:t>
            </a:r>
            <a:endParaRPr lang="en-US" smtClean="0"/>
          </a:p>
          <a:p>
            <a:pPr>
              <a:buFontTx/>
              <a:buChar char="•"/>
            </a:pPr>
            <a:endParaRPr lang="en-US" smtClean="0"/>
          </a:p>
          <a:p>
            <a:pPr>
              <a:buFontTx/>
              <a:buChar char="•"/>
            </a:pPr>
            <a:r>
              <a:rPr lang="en-US" smtClean="0"/>
              <a:t>  Review the learning expectations with the entire group. Ask participants whether or not the expectations have been met. If not, give options for participants to find the information they were looking for or identify next steps for follow up.</a:t>
            </a:r>
            <a:endParaRPr lang="en-CA" smtClean="0"/>
          </a:p>
          <a:p>
            <a:pPr eaLnBrk="1" hangingPunct="1"/>
            <a:endParaRPr lang="en-GB" smtClean="0"/>
          </a:p>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Point out the biosand filter that is not being used to treat water, rather it is a plant holder! Why is this?</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0A8C32-5047-4E54-8EE3-2D3AB5BFF1DE}" type="slidenum">
              <a:rPr lang="en-CA" smtClean="0"/>
              <a:pPr eaLnBrk="1" hangingPunct="1"/>
              <a:t>5</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CAWST review of current implementation practices coupled with years of experience working with implementers worldwide has shown that HWT implementation is being successfully carried out by a wide variety of organizations, using different HWT options and a diverse range of programs, from emergency response to long term development. </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63A02A-125E-49D7-9AD9-DFCF60901020}" type="slidenum">
              <a:rPr lang="en-CA" smtClean="0"/>
              <a:pPr eaLnBrk="1" hangingPunct="1"/>
              <a:t>6</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p:txBody>
          <a:bodyPr/>
          <a:lstStyle/>
          <a:p>
            <a:pPr marL="171450" indent="-171450">
              <a:spcBef>
                <a:spcPct val="0"/>
              </a:spcBef>
              <a:buFont typeface="Arial" pitchFamily="34" charset="0"/>
              <a:buChar char="•"/>
              <a:defRPr/>
            </a:pPr>
            <a:r>
              <a:rPr lang="en-US" sz="1100" b="1" dirty="0" smtClean="0"/>
              <a:t>Implementers include: </a:t>
            </a:r>
            <a:r>
              <a:rPr lang="en-US" sz="1100" dirty="0" smtClean="0"/>
              <a:t>Local entrepreneurs, service clubs, local NGO’s, National NGO’s, private companies, international NGO’s, governments and multilateral organizations</a:t>
            </a:r>
          </a:p>
          <a:p>
            <a:pPr marL="171450" indent="-171450">
              <a:spcBef>
                <a:spcPct val="0"/>
              </a:spcBef>
              <a:buFont typeface="Arial" pitchFamily="34" charset="0"/>
              <a:buChar char="•"/>
              <a:defRPr/>
            </a:pPr>
            <a:r>
              <a:rPr lang="en-US" sz="900" b="1" dirty="0" smtClean="0"/>
              <a:t>HWTS Options include: </a:t>
            </a:r>
            <a:r>
              <a:rPr lang="en-US" sz="900" dirty="0" smtClean="0"/>
              <a:t>Straining, Coagulants, </a:t>
            </a:r>
            <a:r>
              <a:rPr lang="en-US" sz="900" dirty="0" err="1" smtClean="0"/>
              <a:t>Biosand</a:t>
            </a:r>
            <a:r>
              <a:rPr lang="en-US" sz="900" dirty="0" smtClean="0"/>
              <a:t> filters, ceramic filters, membrane </a:t>
            </a:r>
            <a:r>
              <a:rPr lang="en-US" sz="900" dirty="0" err="1" smtClean="0"/>
              <a:t>filtiers</a:t>
            </a:r>
            <a:r>
              <a:rPr lang="en-US" sz="900" dirty="0" smtClean="0"/>
              <a:t>, boiling, SODIS, chlorine, UV</a:t>
            </a:r>
          </a:p>
          <a:p>
            <a:pPr marL="171450" indent="-171450">
              <a:spcBef>
                <a:spcPct val="0"/>
              </a:spcBef>
              <a:buFont typeface="Arial" pitchFamily="34" charset="0"/>
              <a:buChar char="•"/>
              <a:defRPr/>
            </a:pPr>
            <a:r>
              <a:rPr lang="en-US" sz="1100" b="1" dirty="0" smtClean="0"/>
              <a:t>Implementation methods include: </a:t>
            </a:r>
            <a:r>
              <a:rPr lang="en-US" sz="1100" dirty="0" smtClean="0"/>
              <a:t>Community construction, free distribution, full subsidies, commercial approaches, entrepreneur approaches, microcredit, women's groups, schools</a:t>
            </a:r>
          </a:p>
          <a:p>
            <a:pPr marL="171450" indent="-171450">
              <a:spcBef>
                <a:spcPct val="0"/>
              </a:spcBef>
              <a:buFont typeface="Arial" pitchFamily="34" charset="0"/>
              <a:buChar char="•"/>
              <a:defRPr/>
            </a:pPr>
            <a:r>
              <a:rPr lang="en-US" sz="1100" b="1" dirty="0" smtClean="0"/>
              <a:t>Objectives include: </a:t>
            </a:r>
            <a:r>
              <a:rPr lang="en-US" sz="1100" dirty="0" smtClean="0"/>
              <a:t>Emergency response, long term development, health, economic development, women's empowerment</a:t>
            </a:r>
          </a:p>
          <a:p>
            <a:pPr>
              <a:spcBef>
                <a:spcPct val="0"/>
              </a:spcBef>
              <a:buFont typeface="Arial" pitchFamily="34" charset="0"/>
              <a:buNone/>
              <a:defRPr/>
            </a:pPr>
            <a:endParaRPr lang="en-US" dirty="0" smtClean="0">
              <a:solidFill>
                <a:srgbClr val="FF0000"/>
              </a:solidFill>
            </a:endParaRPr>
          </a:p>
          <a:p>
            <a:pPr>
              <a:spcBef>
                <a:spcPct val="0"/>
              </a:spcBef>
              <a:buFont typeface="Arial" pitchFamily="34" charset="0"/>
              <a:buNone/>
              <a:defRPr/>
            </a:pPr>
            <a:r>
              <a:rPr lang="en-US" dirty="0" smtClean="0">
                <a:solidFill>
                  <a:srgbClr val="FF0000"/>
                </a:solidFill>
              </a:rPr>
              <a:t>A review of the diversity of implementation programs worldwide shows that there is no standard approach for getting HWTS into people’s home. </a:t>
            </a: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4113C0-A19A-424C-9798-8488988DEE72}" type="slidenum">
              <a:rPr lang="en-GB" smtClean="0">
                <a:latin typeface="Calibri" pitchFamily="34" charset="0"/>
              </a:rPr>
              <a:pPr eaLnBrk="1" hangingPunct="1"/>
              <a:t>7</a:t>
            </a:fld>
            <a:endParaRPr lang="en-GB"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E6E2FE-00E3-4E3C-87C4-3D35CE42039E}" type="slidenum">
              <a:rPr lang="en-CA" smtClean="0"/>
              <a:pPr eaLnBrk="1" hangingPunct="1"/>
              <a:t>8</a:t>
            </a:fld>
            <a:endParaRPr lang="en-CA"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Although there is a wide variety of implementing organizations using different approaches, many of the most successful programs have carefully considered and addressed the following components:</a:t>
            </a:r>
          </a:p>
          <a:p>
            <a:pPr eaLnBrk="1" hangingPunct="1"/>
            <a:endParaRPr lang="en-US" smtClean="0"/>
          </a:p>
          <a:p>
            <a:pPr eaLnBrk="1" hangingPunct="1"/>
            <a:r>
              <a:rPr lang="en-US" smtClean="0"/>
              <a:t>1. Creating demand for HWTS</a:t>
            </a:r>
          </a:p>
          <a:p>
            <a:pPr eaLnBrk="1" hangingPunct="1"/>
            <a:r>
              <a:rPr lang="en-US" smtClean="0"/>
              <a:t>2. Supplying the required HWTS products and services to meet the demand</a:t>
            </a:r>
          </a:p>
          <a:p>
            <a:pPr eaLnBrk="1" hangingPunct="1"/>
            <a:r>
              <a:rPr lang="en-US" smtClean="0"/>
              <a:t>3. Monitoring and continuous improvement of program implementation</a:t>
            </a:r>
          </a:p>
          <a:p>
            <a:pPr eaLnBrk="1" hangingPunct="1"/>
            <a:endParaRPr lang="en-US" smtClean="0"/>
          </a:p>
          <a:p>
            <a:pPr eaLnBrk="1" hangingPunct="1"/>
            <a:r>
              <a:rPr lang="en-US" smtClean="0"/>
              <a:t>The framework also integrates two support components which are essential for the successful planning and implementation of the program elements:</a:t>
            </a:r>
          </a:p>
          <a:p>
            <a:pPr eaLnBrk="1" hangingPunct="1"/>
            <a:r>
              <a:rPr lang="en-US" smtClean="0"/>
              <a:t>4. Building human capacity</a:t>
            </a:r>
          </a:p>
          <a:p>
            <a:pPr eaLnBrk="1" hangingPunct="1"/>
            <a:r>
              <a:rPr lang="en-US" smtClean="0"/>
              <a:t>5. Ensuring sustained program financing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a:spcBef>
                <a:spcPct val="0"/>
              </a:spcBef>
              <a:defRPr/>
            </a:pPr>
            <a:r>
              <a:rPr lang="en-US" b="1" dirty="0" smtClean="0"/>
              <a:t>Why:</a:t>
            </a:r>
            <a:r>
              <a:rPr lang="en-US" dirty="0" smtClean="0"/>
              <a:t> Essential for long term adoption of new behaviour.</a:t>
            </a:r>
          </a:p>
          <a:p>
            <a:pPr>
              <a:spcBef>
                <a:spcPct val="0"/>
              </a:spcBef>
              <a:defRPr/>
            </a:pPr>
            <a:endParaRPr lang="en-US" dirty="0" smtClean="0"/>
          </a:p>
          <a:p>
            <a:pPr>
              <a:spcBef>
                <a:spcPct val="0"/>
              </a:spcBef>
              <a:defRPr/>
            </a:pPr>
            <a:r>
              <a:rPr lang="en-US" dirty="0" smtClean="0"/>
              <a:t>Creating demand requires awareness and education to convince households of the need and benefits of HWTS so that it is desired and sought after. Demand exists when people need and want HWTS and have the opportunity and ability to bring it into their homes. It is critical that households actually want and value HWTS; this ensures it will be used over the long term.</a:t>
            </a:r>
          </a:p>
          <a:p>
            <a:pPr>
              <a:spcBef>
                <a:spcPct val="0"/>
              </a:spcBef>
              <a:defRPr/>
            </a:pPr>
            <a:r>
              <a:rPr lang="en-US" dirty="0" smtClean="0"/>
              <a:t> </a:t>
            </a:r>
          </a:p>
          <a:p>
            <a:pPr>
              <a:spcBef>
                <a:spcPct val="0"/>
              </a:spcBef>
              <a:defRPr/>
            </a:pPr>
            <a:r>
              <a:rPr lang="en-US" dirty="0" smtClean="0"/>
              <a:t>Ultimately all implementation programs want to make a change – an increase in the number of people who have safe drinking water. For anything to change, one has to start acting differently, such as treating water in their home. The challenge of changing people’s behaviour, and subsequently creating demand for HWTS, is significant for implementers – requiring time, sustained investment, and a range of strategies. </a:t>
            </a:r>
          </a:p>
          <a:p>
            <a:pPr>
              <a:spcBef>
                <a:spcPct val="0"/>
              </a:spcBef>
              <a:defRPr/>
            </a:pPr>
            <a:endParaRPr lang="en-US" dirty="0" smtClean="0"/>
          </a:p>
          <a:p>
            <a:pPr>
              <a:spcBef>
                <a:spcPct val="0"/>
              </a:spcBef>
              <a:defRPr/>
            </a:pPr>
            <a:r>
              <a:rPr lang="en-US" b="1" dirty="0" smtClean="0"/>
              <a:t>How: </a:t>
            </a:r>
            <a:r>
              <a:rPr lang="en-US" dirty="0" smtClean="0"/>
              <a:t>Pilot</a:t>
            </a:r>
            <a:r>
              <a:rPr lang="en-GB" dirty="0" smtClean="0"/>
              <a:t> -&gt; understand changes in the population -&gt; use results to create further demand and support users</a:t>
            </a:r>
          </a:p>
          <a:p>
            <a:pPr>
              <a:spcBef>
                <a:spcPct val="0"/>
              </a:spcBef>
              <a:defRPr/>
            </a:pPr>
            <a:endParaRPr lang="en-US" b="1" dirty="0" smtClean="0"/>
          </a:p>
          <a:p>
            <a:pPr>
              <a:spcBef>
                <a:spcPct val="0"/>
              </a:spcBef>
              <a:defRPr/>
            </a:pPr>
            <a:r>
              <a:rPr lang="en-US" b="1" dirty="0" smtClean="0"/>
              <a:t>Case Study: </a:t>
            </a:r>
            <a:r>
              <a:rPr lang="en-US" dirty="0" smtClean="0"/>
              <a:t>Thirst Aid Myanmar</a:t>
            </a:r>
          </a:p>
          <a:p>
            <a:pPr>
              <a:spcBef>
                <a:spcPct val="0"/>
              </a:spcBef>
              <a:defRPr/>
            </a:pPr>
            <a:endParaRPr lang="en-US" b="1" dirty="0" smtClean="0"/>
          </a:p>
          <a:p>
            <a:pPr>
              <a:spcBef>
                <a:spcPct val="0"/>
              </a:spcBef>
              <a:defRPr/>
            </a:pPr>
            <a:r>
              <a:rPr lang="en-US" b="1" dirty="0" smtClean="0"/>
              <a:t>Key Points: </a:t>
            </a:r>
          </a:p>
          <a:p>
            <a:pPr marL="171450" indent="-171450">
              <a:spcBef>
                <a:spcPct val="0"/>
              </a:spcBef>
              <a:buFont typeface="Arial" pitchFamily="34" charset="0"/>
              <a:buChar char="•"/>
              <a:defRPr/>
            </a:pPr>
            <a:r>
              <a:rPr lang="en-US" dirty="0" smtClean="0"/>
              <a:t>They use a marketing campaign that targets the population that can afford ceramic filters. </a:t>
            </a:r>
          </a:p>
          <a:p>
            <a:pPr marL="171450" indent="-171450">
              <a:spcBef>
                <a:spcPct val="0"/>
              </a:spcBef>
              <a:buFont typeface="Arial" pitchFamily="34" charset="0"/>
              <a:buChar char="•"/>
              <a:defRPr/>
            </a:pPr>
            <a:r>
              <a:rPr lang="en-US" dirty="0" smtClean="0"/>
              <a:t>There are two filter models, one for the middle class and one for the working poor. </a:t>
            </a:r>
          </a:p>
          <a:p>
            <a:pPr marL="171450" indent="-171450">
              <a:spcBef>
                <a:spcPct val="0"/>
              </a:spcBef>
              <a:buFont typeface="Arial" pitchFamily="34" charset="0"/>
              <a:buChar char="•"/>
              <a:defRPr/>
            </a:pPr>
            <a:r>
              <a:rPr lang="en-US" dirty="0" smtClean="0"/>
              <a:t>Thirst-Aid staff conducts awareness raising and education with a variety of target audiences, including women's groups, schools, monasteries, orphanages, community based organizations, NGOs and international NGOs. They meet and follow up with the different groups as often as necessary.  </a:t>
            </a:r>
          </a:p>
          <a:p>
            <a:pPr marL="171450" indent="-171450">
              <a:spcBef>
                <a:spcPct val="0"/>
              </a:spcBef>
              <a:buFont typeface="Arial" pitchFamily="34" charset="0"/>
              <a:buChar char="•"/>
              <a:defRPr/>
            </a:pPr>
            <a:r>
              <a:rPr lang="en-US" dirty="0" smtClean="0"/>
              <a:t>Their staff use a variety of education tools and communication methods, including billboards, posters, games, flip charts, hands on practice and videos. Thirst-Aid created most of their education materials, with contributions from UNICEF. The government supports the program by approving their education materials before use. </a:t>
            </a:r>
          </a:p>
          <a:p>
            <a:pPr marL="171450" indent="-171450">
              <a:spcBef>
                <a:spcPct val="0"/>
              </a:spcBef>
              <a:buFont typeface="Arial" pitchFamily="34" charset="0"/>
              <a:buChar char="•"/>
              <a:defRPr/>
            </a:pPr>
            <a:r>
              <a:rPr lang="en-US" dirty="0" smtClean="0"/>
              <a:t>Thirst-Aid provides the currency for community buy-in by issuing Certificates of Knowledge upon successful completion of their educational program.  These certificates serve as legal tender that can be later used for the purchase of household water treatment technologies.</a:t>
            </a:r>
          </a:p>
          <a:p>
            <a:pPr marL="171450" indent="-171450">
              <a:spcBef>
                <a:spcPct val="0"/>
              </a:spcBef>
              <a:buFont typeface="Arial" pitchFamily="34" charset="0"/>
              <a:buChar char="•"/>
              <a:defRPr/>
            </a:pPr>
            <a:r>
              <a:rPr lang="en-US" dirty="0" smtClean="0"/>
              <a:t>Thirst-Aid emphasizes that in order to create demand, the filters should not be viewed as a give-away product for the poor. They should be marketed as a desirable, easy to use and effective product for everyone who needs improved water.</a:t>
            </a:r>
          </a:p>
          <a:p>
            <a:pPr marL="171450" indent="-171450">
              <a:spcBef>
                <a:spcPct val="0"/>
              </a:spcBef>
              <a:buFont typeface="Arial" pitchFamily="34" charset="0"/>
              <a:buChar char="•"/>
              <a:defRPr/>
            </a:pPr>
            <a:endParaRPr lang="en-GB" dirty="0"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FD7AA0-3B75-4736-96E0-1BB48855E029}" type="slidenum">
              <a:rPr lang="en-GB" smtClean="0">
                <a:latin typeface="Calibri" pitchFamily="34" charset="0"/>
              </a:rPr>
              <a:pPr eaLnBrk="1" hangingPunct="1"/>
              <a:t>9</a:t>
            </a:fld>
            <a:endParaRPr lang="en-GB"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DBA0E3-349A-4A63-B148-809A34969003}" type="slidenum">
              <a:rPr lang="en-CA" smtClean="0"/>
              <a:pPr eaLnBrk="1" hangingPunct="1"/>
              <a:t>10</a:t>
            </a:fld>
            <a:endParaRPr lang="en-CA" smtClean="0"/>
          </a:p>
        </p:txBody>
      </p:sp>
      <p:sp>
        <p:nvSpPr>
          <p:cNvPr id="245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eaLnBrk="1" hangingPunct="1">
              <a:defRPr/>
            </a:pPr>
            <a:r>
              <a:rPr lang="en-CA" b="1" dirty="0" smtClean="0"/>
              <a:t>Why: </a:t>
            </a:r>
          </a:p>
          <a:p>
            <a:pPr marL="171450" indent="-171450" eaLnBrk="1" hangingPunct="1">
              <a:buFont typeface="Arial" pitchFamily="34" charset="0"/>
              <a:buChar char="•"/>
              <a:defRPr/>
            </a:pPr>
            <a:r>
              <a:rPr lang="en-CA" dirty="0" smtClean="0"/>
              <a:t>Households need both the HWTS product and support services to ensure its proper and consistent use over the long term. </a:t>
            </a:r>
            <a:r>
              <a:rPr lang="en-US" dirty="0" smtClean="0"/>
              <a:t>Households need a contact point for follow up service, purchase of replacement parts, and queries. </a:t>
            </a:r>
            <a:endParaRPr lang="en-CA" dirty="0" smtClean="0"/>
          </a:p>
          <a:p>
            <a:pPr marL="171450" indent="-171450" eaLnBrk="1" hangingPunct="1">
              <a:buFont typeface="Arial" pitchFamily="34" charset="0"/>
              <a:buChar char="•"/>
              <a:defRPr/>
            </a:pPr>
            <a:r>
              <a:rPr lang="en-CA" dirty="0" smtClean="0"/>
              <a:t>This requires significantly more effort on the service component or “software” than has traditionally been the case in the water and sanitation sector. </a:t>
            </a:r>
          </a:p>
          <a:p>
            <a:pPr eaLnBrk="1" hangingPunct="1">
              <a:defRPr/>
            </a:pPr>
            <a:r>
              <a:rPr lang="en-CA" dirty="0" smtClean="0"/>
              <a:t> </a:t>
            </a:r>
          </a:p>
          <a:p>
            <a:pPr eaLnBrk="1" hangingPunct="1">
              <a:defRPr/>
            </a:pPr>
            <a:r>
              <a:rPr lang="en-US" b="1" dirty="0" smtClean="0"/>
              <a:t>How: </a:t>
            </a:r>
          </a:p>
          <a:p>
            <a:pPr marL="171450" indent="-171450" eaLnBrk="1" hangingPunct="1">
              <a:buFont typeface="Arial" pitchFamily="34" charset="0"/>
              <a:buChar char="•"/>
              <a:defRPr/>
            </a:pPr>
            <a:r>
              <a:rPr lang="en-US" dirty="0" smtClean="0"/>
              <a:t>Determine demand for durables, consumables and services</a:t>
            </a:r>
          </a:p>
          <a:p>
            <a:pPr marL="171450" indent="-171450" eaLnBrk="1" hangingPunct="1">
              <a:buFont typeface="Arial" pitchFamily="34" charset="0"/>
              <a:buChar char="•"/>
              <a:defRPr/>
            </a:pPr>
            <a:r>
              <a:rPr lang="en-US" dirty="0" smtClean="0"/>
              <a:t>Work out how existing systems and networks can be utilized </a:t>
            </a:r>
          </a:p>
          <a:p>
            <a:pPr marL="171450" indent="-171450" eaLnBrk="1" hangingPunct="1">
              <a:buFont typeface="Arial" pitchFamily="34" charset="0"/>
              <a:buChar char="•"/>
              <a:defRPr/>
            </a:pPr>
            <a:r>
              <a:rPr lang="en-US" dirty="0" smtClean="0"/>
              <a:t>Set up new systems if necessary</a:t>
            </a:r>
          </a:p>
          <a:p>
            <a:pPr marL="171450" indent="-171450" eaLnBrk="1" hangingPunct="1">
              <a:buFont typeface="Arial" pitchFamily="34" charset="0"/>
              <a:buChar char="•"/>
              <a:defRPr/>
            </a:pPr>
            <a:r>
              <a:rPr lang="en-US" dirty="0" smtClean="0"/>
              <a:t>Many organizations choose to do a small pilot project to establish their processes, learn from experience and ensure quality control of product and service before scaling up their program. </a:t>
            </a:r>
          </a:p>
          <a:p>
            <a:pPr eaLnBrk="1" hangingPunct="1">
              <a:defRPr/>
            </a:pPr>
            <a:endParaRPr lang="en-US" b="1" dirty="0" smtClean="0"/>
          </a:p>
          <a:p>
            <a:pPr eaLnBrk="1" hangingPunct="1">
              <a:defRPr/>
            </a:pPr>
            <a:r>
              <a:rPr lang="en-US" b="1" dirty="0" smtClean="0"/>
              <a:t>Case Study: </a:t>
            </a:r>
            <a:r>
              <a:rPr lang="en-US" dirty="0" smtClean="0"/>
              <a:t>Clear Cambodia</a:t>
            </a:r>
          </a:p>
          <a:p>
            <a:pPr eaLnBrk="1" hangingPunct="1">
              <a:defRPr/>
            </a:pPr>
            <a:endParaRPr lang="en-US" dirty="0" smtClean="0"/>
          </a:p>
          <a:p>
            <a:pPr eaLnBrk="1" hangingPunct="1">
              <a:defRPr/>
            </a:pPr>
            <a:r>
              <a:rPr lang="en-CA" b="1" dirty="0" smtClean="0"/>
              <a:t>Key Points: </a:t>
            </a:r>
          </a:p>
          <a:p>
            <a:pPr marL="171450" indent="-171450" eaLnBrk="1" hangingPunct="1">
              <a:buFont typeface="Arial" pitchFamily="34" charset="0"/>
              <a:buChar char="•"/>
              <a:defRPr/>
            </a:pPr>
            <a:endParaRPr lang="en-CA" dirty="0" smtClean="0"/>
          </a:p>
          <a:p>
            <a:pPr marL="171450" indent="-171450" eaLnBrk="1" hangingPunct="1">
              <a:buFont typeface="Arial" pitchFamily="34" charset="0"/>
              <a:buChar char="•"/>
              <a:defRPr/>
            </a:pPr>
            <a:r>
              <a:rPr lang="en-US" dirty="0" smtClean="0"/>
              <a:t>Clear employs Cambodian staff to manufacture and distribute </a:t>
            </a:r>
            <a:r>
              <a:rPr lang="en-US" dirty="0" err="1" smtClean="0"/>
              <a:t>biosand</a:t>
            </a:r>
            <a:r>
              <a:rPr lang="en-US" dirty="0" smtClean="0"/>
              <a:t> filters. </a:t>
            </a:r>
          </a:p>
          <a:p>
            <a:pPr marL="171450" indent="-171450" eaLnBrk="1" hangingPunct="1">
              <a:buFont typeface="Arial" pitchFamily="34" charset="0"/>
              <a:buChar char="•"/>
              <a:defRPr/>
            </a:pPr>
            <a:r>
              <a:rPr lang="en-US" dirty="0" smtClean="0"/>
              <a:t>They use travelling teams that transport the molds and tools required to build the filters at temporary work sites in each village. The team includes staff to supervise construction and conduct the community outreach and health education. They will spend several weeks in the village until the demand has been satisfied before moving onto the next. </a:t>
            </a:r>
          </a:p>
          <a:p>
            <a:pPr marL="171450" indent="-171450" eaLnBrk="1" hangingPunct="1">
              <a:buFont typeface="Arial" pitchFamily="34" charset="0"/>
              <a:buChar char="•"/>
              <a:defRPr/>
            </a:pPr>
            <a:r>
              <a:rPr lang="en-US" dirty="0" smtClean="0"/>
              <a:t>Most construction materials are found locally, however filtration sand is transported by truck from a centralized source in one province to ensure quality control. </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endParaRPr lang="en-CA" dirty="0" smtClean="0"/>
          </a:p>
          <a:p>
            <a:pPr eaLnBrk="1" hangingPunct="1">
              <a:defRPr/>
            </a:pPr>
            <a:endParaRPr lang="en-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467A3E-EF87-411A-9548-3F28EA8305AA}" type="slidenum">
              <a:rPr lang="en-CA" smtClean="0"/>
              <a:pPr eaLnBrk="1" hangingPunct="1"/>
              <a:t>11</a:t>
            </a:fld>
            <a:endParaRPr lang="en-CA" smtClean="0"/>
          </a:p>
        </p:txBody>
      </p:sp>
      <p:sp>
        <p:nvSpPr>
          <p:cNvPr id="256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p:txBody>
          <a:bodyPr/>
          <a:lstStyle/>
          <a:p>
            <a:pPr eaLnBrk="1" hangingPunct="1">
              <a:defRPr/>
            </a:pPr>
            <a:r>
              <a:rPr lang="en-US" b="1" dirty="0" smtClean="0"/>
              <a:t>Why: </a:t>
            </a:r>
            <a:r>
              <a:rPr lang="en-US" dirty="0" smtClean="0"/>
              <a:t>Feedback loop is needed for on-going program improvement. Important to measure the impact success of a program, especially before scaling up</a:t>
            </a:r>
          </a:p>
          <a:p>
            <a:pPr eaLnBrk="1" hangingPunct="1">
              <a:defRPr/>
            </a:pPr>
            <a:endParaRPr lang="en-US" dirty="0" smtClean="0"/>
          </a:p>
          <a:p>
            <a:pPr eaLnBrk="1" hangingPunct="1">
              <a:defRPr/>
            </a:pPr>
            <a:r>
              <a:rPr lang="en-US" b="1" dirty="0" smtClean="0"/>
              <a:t>How: </a:t>
            </a:r>
          </a:p>
          <a:p>
            <a:pPr marL="171450" indent="-171450" eaLnBrk="1" hangingPunct="1">
              <a:buFont typeface="Arial" pitchFamily="34" charset="0"/>
              <a:buChar char="•"/>
              <a:defRPr/>
            </a:pPr>
            <a:r>
              <a:rPr lang="en-US" dirty="0" smtClean="0"/>
              <a:t>Monitor Process, Product and Impacts</a:t>
            </a:r>
          </a:p>
          <a:p>
            <a:pPr marL="171450" indent="-171450" eaLnBrk="1" hangingPunct="1">
              <a:buFont typeface="Arial" pitchFamily="34" charset="0"/>
              <a:buChar char="•"/>
              <a:defRPr/>
            </a:pPr>
            <a:r>
              <a:rPr lang="en-US" dirty="0" smtClean="0"/>
              <a:t>Ensure that information gathered gets processed and leads to change</a:t>
            </a:r>
          </a:p>
          <a:p>
            <a:pPr eaLnBrk="1" hangingPunct="1">
              <a:defRPr/>
            </a:pPr>
            <a:endParaRPr lang="en-US" dirty="0" smtClean="0"/>
          </a:p>
          <a:p>
            <a:pPr eaLnBrk="1" hangingPunct="1">
              <a:defRPr/>
            </a:pPr>
            <a:r>
              <a:rPr lang="en-US" b="1" dirty="0" smtClean="0"/>
              <a:t>Case Study: </a:t>
            </a:r>
            <a:r>
              <a:rPr lang="en-US" dirty="0" smtClean="0"/>
              <a:t>RDI, Cambodia</a:t>
            </a:r>
          </a:p>
          <a:p>
            <a:pPr eaLnBrk="1" hangingPunct="1">
              <a:defRPr/>
            </a:pPr>
            <a:endParaRPr lang="en-US" dirty="0" smtClean="0"/>
          </a:p>
          <a:p>
            <a:pPr marL="171450" indent="-171450">
              <a:buFont typeface="Arial" pitchFamily="34" charset="0"/>
              <a:buChar char="•"/>
              <a:defRPr/>
            </a:pPr>
            <a:r>
              <a:rPr lang="en-US" dirty="0" smtClean="0"/>
              <a:t>RDI has a monitoring program to ensure that they manufacture high quality filters. Flow rate tests are carried out on every filter to ensure it is within the tolerance range. The filter elements are also examined for cracks and other defects at every production step, and removed from the process if they do not meet requirements. Each filter is stamped with a with a date, serial number and manufacture’s name. </a:t>
            </a:r>
            <a:endParaRPr lang="en-CA" dirty="0" smtClean="0"/>
          </a:p>
          <a:p>
            <a:pPr marL="171450" indent="-171450">
              <a:buFont typeface="Arial" pitchFamily="34" charset="0"/>
              <a:buChar char="•"/>
              <a:defRPr/>
            </a:pPr>
            <a:r>
              <a:rPr lang="en-US" dirty="0" smtClean="0"/>
              <a:t>RDI also tracks the filters sold, and periodically goes back to the community and runs tests on the filters to verify that they are still functioning properly. </a:t>
            </a:r>
            <a:endParaRPr lang="en-CA" dirty="0" smtClean="0"/>
          </a:p>
          <a:p>
            <a:pPr marL="171450" indent="-171450">
              <a:buFont typeface="Arial" pitchFamily="34" charset="0"/>
              <a:buChar char="•"/>
              <a:defRPr/>
            </a:pPr>
            <a:r>
              <a:rPr lang="en-GB" dirty="0" smtClean="0"/>
              <a:t>Their manufacturing and education method has been developed over 3 years and is continually reviewed and improved. </a:t>
            </a:r>
          </a:p>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358FB0-F686-4231-B229-72B3EA22371C}" type="slidenum">
              <a:rPr lang="en-CA" smtClean="0"/>
              <a:pPr eaLnBrk="1" hangingPunct="1"/>
              <a:t>12</a:t>
            </a:fld>
            <a:endParaRPr lang="en-CA" smtClean="0"/>
          </a:p>
        </p:txBody>
      </p:sp>
      <p:sp>
        <p:nvSpPr>
          <p:cNvPr id="26627"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pPr eaLnBrk="1" hangingPunct="1">
              <a:defRPr/>
            </a:pPr>
            <a:r>
              <a:rPr lang="en-CA" dirty="0" smtClean="0"/>
              <a:t>Developing individual people’s knowledge and skills is part of building the overall organizational </a:t>
            </a:r>
            <a:r>
              <a:rPr lang="en-US" dirty="0" smtClean="0"/>
              <a:t>capacity required for implementation. A capacity building process with </a:t>
            </a:r>
            <a:r>
              <a:rPr lang="en-CA" dirty="0" smtClean="0"/>
              <a:t>competency validation can be used to increase both individual and organizational capacity. </a:t>
            </a:r>
            <a:r>
              <a:rPr lang="en-US" dirty="0" smtClean="0"/>
              <a:t>The ultimate objective of HWTS programs should be to build the capability of local populations to meet their own needs.</a:t>
            </a:r>
            <a:endParaRPr lang="en-CA" dirty="0" smtClean="0"/>
          </a:p>
          <a:p>
            <a:pPr eaLnBrk="1" hangingPunct="1">
              <a:defRPr/>
            </a:pPr>
            <a:r>
              <a:rPr lang="en-CA" dirty="0" smtClean="0"/>
              <a:t> </a:t>
            </a:r>
          </a:p>
          <a:p>
            <a:pPr eaLnBrk="1" hangingPunct="1">
              <a:defRPr/>
            </a:pPr>
            <a:r>
              <a:rPr lang="en-CA" dirty="0" smtClean="0"/>
              <a:t>A variety of roles are needed to implement HWTS programs. The following roles may be carried out within one organization or across multiple organizations:</a:t>
            </a:r>
          </a:p>
          <a:p>
            <a:pPr eaLnBrk="1" hangingPunct="1">
              <a:defRPr/>
            </a:pPr>
            <a:r>
              <a:rPr lang="en-CA" dirty="0" smtClean="0"/>
              <a:t> </a:t>
            </a:r>
          </a:p>
          <a:p>
            <a:pPr marL="171450" indent="-171450" eaLnBrk="1" hangingPunct="1">
              <a:buFont typeface="Arial" pitchFamily="34" charset="0"/>
              <a:buChar char="•"/>
              <a:defRPr/>
            </a:pPr>
            <a:r>
              <a:rPr lang="en-CA" b="1" dirty="0" smtClean="0"/>
              <a:t>Program Implementers:</a:t>
            </a:r>
            <a:r>
              <a:rPr lang="en-CA" dirty="0" smtClean="0"/>
              <a:t> Individual or organization who plans and implements a HWTS program. </a:t>
            </a:r>
          </a:p>
          <a:p>
            <a:pPr marL="171450" indent="-171450" eaLnBrk="1" hangingPunct="1">
              <a:buFont typeface="Arial" pitchFamily="34" charset="0"/>
              <a:buChar char="•"/>
              <a:defRPr/>
            </a:pPr>
            <a:r>
              <a:rPr lang="en-CA" b="1" dirty="0" smtClean="0"/>
              <a:t>Community Health Promoters:</a:t>
            </a:r>
            <a:r>
              <a:rPr lang="en-CA" dirty="0" smtClean="0"/>
              <a:t> Raise awareness and educate households about the need for safe water and HWTS solutions. </a:t>
            </a:r>
          </a:p>
          <a:p>
            <a:pPr marL="171450" indent="-171450" eaLnBrk="1" hangingPunct="1">
              <a:buFont typeface="Arial" pitchFamily="34" charset="0"/>
              <a:buChar char="•"/>
              <a:defRPr/>
            </a:pPr>
            <a:r>
              <a:rPr lang="en-CA" b="1" dirty="0" smtClean="0"/>
              <a:t>Product Manufacturers:</a:t>
            </a:r>
            <a:r>
              <a:rPr lang="en-CA" dirty="0" smtClean="0"/>
              <a:t> Construct and distribute the HWTS product.</a:t>
            </a:r>
          </a:p>
          <a:p>
            <a:pPr marL="171450" indent="-171450" eaLnBrk="1" hangingPunct="1">
              <a:buFont typeface="Arial" pitchFamily="34" charset="0"/>
              <a:buChar char="•"/>
              <a:defRPr/>
            </a:pPr>
            <a:r>
              <a:rPr lang="en-CA" b="1" dirty="0" smtClean="0"/>
              <a:t>Trainers: </a:t>
            </a:r>
            <a:r>
              <a:rPr lang="en-CA" dirty="0" smtClean="0"/>
              <a:t>Provide training and consulting to support implementers.</a:t>
            </a:r>
          </a:p>
          <a:p>
            <a:pPr marL="171450" indent="-171450" eaLnBrk="1" hangingPunct="1">
              <a:buFont typeface="Arial" pitchFamily="34" charset="0"/>
              <a:buChar char="•"/>
              <a:defRPr/>
            </a:pPr>
            <a:r>
              <a:rPr lang="en-CA" b="1" dirty="0" smtClean="0"/>
              <a:t>Other Stakeholders:</a:t>
            </a:r>
            <a:r>
              <a:rPr lang="en-CA" dirty="0" smtClean="0"/>
              <a:t> Donors, government, universities and education institutions</a:t>
            </a:r>
          </a:p>
          <a:p>
            <a:pPr eaLnBrk="1" hangingPunct="1">
              <a:defRPr/>
            </a:pPr>
            <a:r>
              <a:rPr lang="en-US" dirty="0" smtClean="0"/>
              <a:t> </a:t>
            </a:r>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C2380DE-40C4-4849-9A33-11F541CEE5EA}" type="slidenum">
              <a:rPr lang="en-CA"/>
              <a:pPr>
                <a:defRPr/>
              </a:pPr>
              <a:t>‹#›</a:t>
            </a:fld>
            <a:endParaRPr lang="en-CA"/>
          </a:p>
        </p:txBody>
      </p:sp>
    </p:spTree>
    <p:extLst>
      <p:ext uri="{BB962C8B-B14F-4D97-AF65-F5344CB8AC3E}">
        <p14:creationId xmlns:p14="http://schemas.microsoft.com/office/powerpoint/2010/main" val="11261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1A24ED4-77B3-42F4-8F79-41890EE8FA42}" type="slidenum">
              <a:rPr lang="en-CA"/>
              <a:pPr>
                <a:defRPr/>
              </a:pPr>
              <a:t>‹#›</a:t>
            </a:fld>
            <a:endParaRPr lang="en-CA"/>
          </a:p>
        </p:txBody>
      </p:sp>
    </p:spTree>
    <p:extLst>
      <p:ext uri="{BB962C8B-B14F-4D97-AF65-F5344CB8AC3E}">
        <p14:creationId xmlns:p14="http://schemas.microsoft.com/office/powerpoint/2010/main" val="247800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6166C40-1FD2-49B6-9420-DC57FA475C9A}" type="slidenum">
              <a:rPr lang="en-CA"/>
              <a:pPr>
                <a:defRPr/>
              </a:pPr>
              <a:t>‹#›</a:t>
            </a:fld>
            <a:endParaRPr lang="en-CA"/>
          </a:p>
        </p:txBody>
      </p:sp>
    </p:spTree>
    <p:extLst>
      <p:ext uri="{BB962C8B-B14F-4D97-AF65-F5344CB8AC3E}">
        <p14:creationId xmlns:p14="http://schemas.microsoft.com/office/powerpoint/2010/main" val="360824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043C2CC-6A5E-400D-BDC6-DE3946E7ACFD}" type="slidenum">
              <a:rPr lang="en-CA"/>
              <a:pPr>
                <a:defRPr/>
              </a:pPr>
              <a:t>‹#›</a:t>
            </a:fld>
            <a:endParaRPr lang="en-CA"/>
          </a:p>
        </p:txBody>
      </p:sp>
    </p:spTree>
    <p:extLst>
      <p:ext uri="{BB962C8B-B14F-4D97-AF65-F5344CB8AC3E}">
        <p14:creationId xmlns:p14="http://schemas.microsoft.com/office/powerpoint/2010/main" val="101675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728BA18-C603-4D81-9CD8-62067D6D7360}" type="slidenum">
              <a:rPr lang="en-CA"/>
              <a:pPr>
                <a:defRPr/>
              </a:pPr>
              <a:t>‹#›</a:t>
            </a:fld>
            <a:endParaRPr lang="en-CA"/>
          </a:p>
        </p:txBody>
      </p:sp>
    </p:spTree>
    <p:extLst>
      <p:ext uri="{BB962C8B-B14F-4D97-AF65-F5344CB8AC3E}">
        <p14:creationId xmlns:p14="http://schemas.microsoft.com/office/powerpoint/2010/main" val="17374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F74DFE2-2115-4E2D-9F45-99E1A52B96B3}" type="slidenum">
              <a:rPr lang="en-CA"/>
              <a:pPr>
                <a:defRPr/>
              </a:pPr>
              <a:t>‹#›</a:t>
            </a:fld>
            <a:endParaRPr lang="en-CA"/>
          </a:p>
        </p:txBody>
      </p:sp>
    </p:spTree>
    <p:extLst>
      <p:ext uri="{BB962C8B-B14F-4D97-AF65-F5344CB8AC3E}">
        <p14:creationId xmlns:p14="http://schemas.microsoft.com/office/powerpoint/2010/main" val="301323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AFF5356-E80F-455A-8151-9CFC27A54B08}" type="slidenum">
              <a:rPr lang="en-CA"/>
              <a:pPr>
                <a:defRPr/>
              </a:pPr>
              <a:t>‹#›</a:t>
            </a:fld>
            <a:endParaRPr lang="en-CA"/>
          </a:p>
        </p:txBody>
      </p:sp>
    </p:spTree>
    <p:extLst>
      <p:ext uri="{BB962C8B-B14F-4D97-AF65-F5344CB8AC3E}">
        <p14:creationId xmlns:p14="http://schemas.microsoft.com/office/powerpoint/2010/main" val="211391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8FB25627-BD89-4862-8B1B-D90D4BFD7D7D}" type="slidenum">
              <a:rPr lang="en-CA"/>
              <a:pPr>
                <a:defRPr/>
              </a:pPr>
              <a:t>‹#›</a:t>
            </a:fld>
            <a:endParaRPr lang="en-CA"/>
          </a:p>
        </p:txBody>
      </p:sp>
    </p:spTree>
    <p:extLst>
      <p:ext uri="{BB962C8B-B14F-4D97-AF65-F5344CB8AC3E}">
        <p14:creationId xmlns:p14="http://schemas.microsoft.com/office/powerpoint/2010/main" val="176779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086CEE02-5D25-461E-934F-B8AE21719529}" type="slidenum">
              <a:rPr lang="en-CA"/>
              <a:pPr>
                <a:defRPr/>
              </a:pPr>
              <a:t>‹#›</a:t>
            </a:fld>
            <a:endParaRPr lang="en-CA"/>
          </a:p>
        </p:txBody>
      </p:sp>
    </p:spTree>
    <p:extLst>
      <p:ext uri="{BB962C8B-B14F-4D97-AF65-F5344CB8AC3E}">
        <p14:creationId xmlns:p14="http://schemas.microsoft.com/office/powerpoint/2010/main" val="331515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62F230C3-9B6A-403D-AD54-2A27BD6D7499}" type="slidenum">
              <a:rPr lang="en-CA"/>
              <a:pPr>
                <a:defRPr/>
              </a:pPr>
              <a:t>‹#›</a:t>
            </a:fld>
            <a:endParaRPr lang="en-CA"/>
          </a:p>
        </p:txBody>
      </p:sp>
    </p:spTree>
    <p:extLst>
      <p:ext uri="{BB962C8B-B14F-4D97-AF65-F5344CB8AC3E}">
        <p14:creationId xmlns:p14="http://schemas.microsoft.com/office/powerpoint/2010/main" val="363498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31EEDB9-F1DE-49AF-A451-4E1C67B459F5}" type="slidenum">
              <a:rPr lang="en-CA"/>
              <a:pPr>
                <a:defRPr/>
              </a:pPr>
              <a:t>‹#›</a:t>
            </a:fld>
            <a:endParaRPr lang="en-CA"/>
          </a:p>
        </p:txBody>
      </p:sp>
    </p:spTree>
    <p:extLst>
      <p:ext uri="{BB962C8B-B14F-4D97-AF65-F5344CB8AC3E}">
        <p14:creationId xmlns:p14="http://schemas.microsoft.com/office/powerpoint/2010/main" val="47638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US"/>
              <a:t>Month-Year</a:t>
            </a: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E125448-BB1E-4EFB-B728-B240E81824D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83E445-F8A8-4049-8819-2A28EFFA7D1A}" type="slidenum">
              <a:rPr lang="en-CA" smtClean="0"/>
              <a:pPr eaLnBrk="1" hangingPunct="1"/>
              <a:t>10</a:t>
            </a:fld>
            <a:endParaRPr lang="en-CA" smtClean="0"/>
          </a:p>
        </p:txBody>
      </p:sp>
      <p:sp>
        <p:nvSpPr>
          <p:cNvPr id="10243" name="Rectangle 2"/>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rPr>
              <a:t>Supplying Products and Services</a:t>
            </a:r>
          </a:p>
        </p:txBody>
      </p:sp>
      <p:pic>
        <p:nvPicPr>
          <p:cNvPr id="10244" name="Picture 7" descr="Hagar_Community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357563"/>
            <a:ext cx="4427537"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355725"/>
            <a:ext cx="4184650"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Box 11"/>
          <p:cNvSpPr txBox="1">
            <a:spLocks noChangeArrowheads="1"/>
          </p:cNvSpPr>
          <p:nvPr/>
        </p:nvSpPr>
        <p:spPr bwMode="auto">
          <a:xfrm>
            <a:off x="152400" y="4498975"/>
            <a:ext cx="418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Building Biosand Filters </a:t>
            </a:r>
          </a:p>
          <a:p>
            <a:pPr eaLnBrk="1" hangingPunct="1"/>
            <a:r>
              <a:rPr lang="en-US" sz="1400"/>
              <a:t>(Credit: Clear Cambodia)</a:t>
            </a:r>
          </a:p>
        </p:txBody>
      </p:sp>
      <p:sp>
        <p:nvSpPr>
          <p:cNvPr id="10247" name="TextBox 12"/>
          <p:cNvSpPr txBox="1">
            <a:spLocks noChangeArrowheads="1"/>
          </p:cNvSpPr>
          <p:nvPr/>
        </p:nvSpPr>
        <p:spPr bwMode="auto">
          <a:xfrm>
            <a:off x="4587875" y="2570163"/>
            <a:ext cx="418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Learning about Biosand Filters </a:t>
            </a:r>
          </a:p>
          <a:p>
            <a:pPr eaLnBrk="1" hangingPunct="1"/>
            <a:r>
              <a:rPr lang="en-US" sz="1400"/>
              <a:t>(Credit: Clear Cambodia)</a:t>
            </a:r>
          </a:p>
        </p:txBody>
      </p:sp>
      <p:pic>
        <p:nvPicPr>
          <p:cNvPr id="9" name="Picture 5"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5FD303-9CFB-4C34-A2D7-77B21B889702}" type="slidenum">
              <a:rPr lang="en-CA" smtClean="0"/>
              <a:pPr eaLnBrk="1" hangingPunct="1"/>
              <a:t>11</a:t>
            </a:fld>
            <a:endParaRPr lang="en-CA" smtClean="0"/>
          </a:p>
        </p:txBody>
      </p:sp>
      <p:sp>
        <p:nvSpPr>
          <p:cNvPr id="11267" name="Rectangle 2"/>
          <p:cNvSpPr>
            <a:spLocks noGrp="1" noChangeArrowheads="1"/>
          </p:cNvSpPr>
          <p:nvPr>
            <p:ph type="title"/>
          </p:nvPr>
        </p:nvSpPr>
        <p:spPr>
          <a:xfrm>
            <a:off x="0" y="279400"/>
            <a:ext cx="9144000" cy="1143000"/>
          </a:xfrm>
        </p:spPr>
        <p:txBody>
          <a:bodyPr/>
          <a:lstStyle/>
          <a:p>
            <a:pPr eaLnBrk="1" hangingPunct="1"/>
            <a:r>
              <a:rPr lang="en-US" b="1" smtClean="0">
                <a:solidFill>
                  <a:schemeClr val="accent2"/>
                </a:solidFill>
              </a:rPr>
              <a:t>Monitoring and Improvement</a:t>
            </a:r>
          </a:p>
        </p:txBody>
      </p:sp>
      <p:pic>
        <p:nvPicPr>
          <p:cNvPr id="11268" name="Picture 6" descr="RDI_T Piece Measuring Flow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71725"/>
            <a:ext cx="2630488" cy="3095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976438"/>
            <a:ext cx="2441575" cy="3729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46275"/>
            <a:ext cx="2490788" cy="3948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1"/>
          <p:cNvSpPr txBox="1">
            <a:spLocks noChangeArrowheads="1"/>
          </p:cNvSpPr>
          <p:nvPr/>
        </p:nvSpPr>
        <p:spPr bwMode="auto">
          <a:xfrm>
            <a:off x="1162050" y="1422400"/>
            <a:ext cx="124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Process</a:t>
            </a:r>
          </a:p>
        </p:txBody>
      </p:sp>
      <p:sp>
        <p:nvSpPr>
          <p:cNvPr id="11272" name="TextBox 12"/>
          <p:cNvSpPr txBox="1">
            <a:spLocks noChangeArrowheads="1"/>
          </p:cNvSpPr>
          <p:nvPr/>
        </p:nvSpPr>
        <p:spPr bwMode="auto">
          <a:xfrm>
            <a:off x="4044950" y="1884363"/>
            <a:ext cx="124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Product</a:t>
            </a:r>
          </a:p>
        </p:txBody>
      </p:sp>
      <p:sp>
        <p:nvSpPr>
          <p:cNvPr id="11273" name="TextBox 13"/>
          <p:cNvSpPr txBox="1">
            <a:spLocks noChangeArrowheads="1"/>
          </p:cNvSpPr>
          <p:nvPr/>
        </p:nvSpPr>
        <p:spPr bwMode="auto">
          <a:xfrm>
            <a:off x="6997700" y="1422400"/>
            <a:ext cx="1046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Impact</a:t>
            </a:r>
          </a:p>
        </p:txBody>
      </p:sp>
      <p:sp>
        <p:nvSpPr>
          <p:cNvPr id="11274" name="TextBox 14"/>
          <p:cNvSpPr txBox="1">
            <a:spLocks noChangeArrowheads="1"/>
          </p:cNvSpPr>
          <p:nvPr/>
        </p:nvSpPr>
        <p:spPr bwMode="auto">
          <a:xfrm>
            <a:off x="2147888" y="5988050"/>
            <a:ext cx="736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Ceramic Pot Filters in Cambodia </a:t>
            </a:r>
            <a:r>
              <a:rPr lang="en-US" sz="1400"/>
              <a:t>(Credit: RDI Cambodia)</a:t>
            </a:r>
          </a:p>
        </p:txBody>
      </p:sp>
      <p:pic>
        <p:nvPicPr>
          <p:cNvPr id="12" name="Picture 5"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23FE60-26AA-4BD3-A251-A92936C6BD77}" type="slidenum">
              <a:rPr lang="en-CA" smtClean="0"/>
              <a:pPr eaLnBrk="1" hangingPunct="1"/>
              <a:t>12</a:t>
            </a:fld>
            <a:endParaRPr lang="en-CA" smtClean="0"/>
          </a:p>
        </p:txBody>
      </p:sp>
      <p:sp>
        <p:nvSpPr>
          <p:cNvPr id="12291" name="Rectangle 2"/>
          <p:cNvSpPr>
            <a:spLocks noGrp="1" noChangeArrowheads="1"/>
          </p:cNvSpPr>
          <p:nvPr>
            <p:ph type="title"/>
          </p:nvPr>
        </p:nvSpPr>
        <p:spPr/>
        <p:txBody>
          <a:bodyPr/>
          <a:lstStyle/>
          <a:p>
            <a:pPr eaLnBrk="1" hangingPunct="1"/>
            <a:r>
              <a:rPr lang="en-US" b="1" smtClean="0">
                <a:solidFill>
                  <a:schemeClr val="accent2"/>
                </a:solidFill>
              </a:rPr>
              <a:t>Capacity Building</a:t>
            </a:r>
          </a:p>
        </p:txBody>
      </p:sp>
      <p:sp>
        <p:nvSpPr>
          <p:cNvPr id="12292" name="Rectangle 3"/>
          <p:cNvSpPr>
            <a:spLocks noGrp="1" noChangeArrowheads="1"/>
          </p:cNvSpPr>
          <p:nvPr>
            <p:ph type="body" idx="1"/>
          </p:nvPr>
        </p:nvSpPr>
        <p:spPr>
          <a:xfrm>
            <a:off x="395288" y="1557338"/>
            <a:ext cx="8002587" cy="4924425"/>
          </a:xfrm>
        </p:spPr>
        <p:txBody>
          <a:bodyPr/>
          <a:lstStyle/>
          <a:p>
            <a:pPr eaLnBrk="1" hangingPunct="1"/>
            <a:r>
              <a:rPr lang="en-US" sz="2800" smtClean="0"/>
              <a:t>Build the capacity of local populations to meet their own needs</a:t>
            </a:r>
          </a:p>
          <a:p>
            <a:pPr eaLnBrk="1" hangingPunct="1"/>
            <a:r>
              <a:rPr lang="en-US" sz="2800" smtClean="0"/>
              <a:t>Learning is incremental and takes time</a:t>
            </a:r>
          </a:p>
          <a:p>
            <a:pPr eaLnBrk="1" hangingPunct="1"/>
            <a:r>
              <a:rPr lang="en-US" sz="2800" smtClean="0"/>
              <a:t>Various roles:</a:t>
            </a:r>
          </a:p>
          <a:p>
            <a:pPr lvl="1" eaLnBrk="1" hangingPunct="1"/>
            <a:endParaRPr lang="en-US" smtClean="0"/>
          </a:p>
        </p:txBody>
      </p:sp>
      <p:pic>
        <p:nvPicPr>
          <p:cNvPr id="12293" name="Picture 4" descr="Chlorine_Vietnam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3000375"/>
            <a:ext cx="3732212" cy="2798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66675" y="3429000"/>
            <a:ext cx="5111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buFontTx/>
              <a:buChar char="-"/>
            </a:pPr>
            <a:r>
              <a:rPr lang="en-US" sz="2400"/>
              <a:t>Program Implementer</a:t>
            </a:r>
          </a:p>
          <a:p>
            <a:pPr lvl="1" eaLnBrk="1" hangingPunct="1">
              <a:buFontTx/>
              <a:buChar char="-"/>
            </a:pPr>
            <a:r>
              <a:rPr lang="en-US" sz="2400"/>
              <a:t>Community Health Promoters</a:t>
            </a:r>
          </a:p>
          <a:p>
            <a:pPr lvl="1" eaLnBrk="1" hangingPunct="1">
              <a:buFontTx/>
              <a:buChar char="-"/>
            </a:pPr>
            <a:r>
              <a:rPr lang="en-US" sz="2400"/>
              <a:t>Product Manufacturer</a:t>
            </a:r>
          </a:p>
          <a:p>
            <a:pPr lvl="1" eaLnBrk="1" hangingPunct="1">
              <a:buFontTx/>
              <a:buChar char="-"/>
            </a:pPr>
            <a:r>
              <a:rPr lang="en-US" sz="2400"/>
              <a:t>Trainer</a:t>
            </a:r>
          </a:p>
          <a:p>
            <a:pPr lvl="1" eaLnBrk="1" hangingPunct="1">
              <a:buFontTx/>
              <a:buChar char="-"/>
            </a:pPr>
            <a:r>
              <a:rPr lang="en-US" sz="2400"/>
              <a:t>Other Stakeholders (Donors, Government, Researchers)</a:t>
            </a:r>
          </a:p>
        </p:txBody>
      </p:sp>
      <p:sp>
        <p:nvSpPr>
          <p:cNvPr id="12296" name="TextBox 7"/>
          <p:cNvSpPr txBox="1">
            <a:spLocks noChangeArrowheads="1"/>
          </p:cNvSpPr>
          <p:nvPr/>
        </p:nvSpPr>
        <p:spPr bwMode="auto">
          <a:xfrm>
            <a:off x="5072063" y="5857875"/>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Training in Vietnam </a:t>
            </a:r>
            <a:r>
              <a:rPr lang="en-US" sz="1400"/>
              <a:t>(Credit: CAWST)</a:t>
            </a:r>
          </a:p>
        </p:txBody>
      </p:sp>
      <p:pic>
        <p:nvPicPr>
          <p:cNvPr id="9"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BF7E48-88B3-4E9B-AE05-4D1A82FFA72F}" type="slidenum">
              <a:rPr lang="en-CA" smtClean="0"/>
              <a:pPr eaLnBrk="1" hangingPunct="1"/>
              <a:t>13</a:t>
            </a:fld>
            <a:endParaRPr lang="en-CA" smtClean="0"/>
          </a:p>
        </p:txBody>
      </p:sp>
      <p:sp>
        <p:nvSpPr>
          <p:cNvPr id="13315" name="Rectangle 2"/>
          <p:cNvSpPr>
            <a:spLocks noGrp="1" noChangeArrowheads="1"/>
          </p:cNvSpPr>
          <p:nvPr>
            <p:ph type="title"/>
          </p:nvPr>
        </p:nvSpPr>
        <p:spPr>
          <a:xfrm>
            <a:off x="454025" y="4763"/>
            <a:ext cx="8229600" cy="1143000"/>
          </a:xfrm>
        </p:spPr>
        <p:txBody>
          <a:bodyPr/>
          <a:lstStyle/>
          <a:p>
            <a:pPr eaLnBrk="1" hangingPunct="1"/>
            <a:r>
              <a:rPr lang="en-US" b="1" smtClean="0">
                <a:solidFill>
                  <a:schemeClr val="accent2"/>
                </a:solidFill>
              </a:rPr>
              <a:t>Program Financing</a:t>
            </a: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981075"/>
            <a:ext cx="7129463" cy="4737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Box 7"/>
          <p:cNvSpPr txBox="1">
            <a:spLocks noChangeArrowheads="1"/>
          </p:cNvSpPr>
          <p:nvPr/>
        </p:nvSpPr>
        <p:spPr bwMode="auto">
          <a:xfrm>
            <a:off x="1458913" y="5765800"/>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WaterGuard Chlorine in Myanmar </a:t>
            </a:r>
            <a:r>
              <a:rPr lang="en-US" sz="1400"/>
              <a:t>(Credit: PSI Myanmar)</a:t>
            </a:r>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83EEC2-EC20-4C09-A550-1CC03F09AB83}" type="slidenum">
              <a:rPr lang="en-CA" smtClean="0"/>
              <a:pPr eaLnBrk="1" hangingPunct="1"/>
              <a:t>14</a:t>
            </a:fld>
            <a:endParaRPr lang="en-CA" smtClean="0"/>
          </a:p>
        </p:txBody>
      </p:sp>
      <p:sp>
        <p:nvSpPr>
          <p:cNvPr id="14340" name="Rectangle 2"/>
          <p:cNvSpPr>
            <a:spLocks noGrp="1" noChangeArrowheads="1"/>
          </p:cNvSpPr>
          <p:nvPr>
            <p:ph type="title"/>
          </p:nvPr>
        </p:nvSpPr>
        <p:spPr/>
        <p:txBody>
          <a:bodyPr/>
          <a:lstStyle/>
          <a:p>
            <a:pPr eaLnBrk="1" hangingPunct="1"/>
            <a:r>
              <a:rPr lang="en-US" b="1" smtClean="0">
                <a:solidFill>
                  <a:schemeClr val="accent2"/>
                </a:solidFill>
              </a:rPr>
              <a:t>Putting It All Together</a:t>
            </a:r>
          </a:p>
        </p:txBody>
      </p:sp>
      <p:sp>
        <p:nvSpPr>
          <p:cNvPr id="6" name="Oval 5"/>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en-US" sz="1600" dirty="0" smtClean="0">
                <a:solidFill>
                  <a:schemeClr val="tx1"/>
                </a:solidFill>
              </a:rPr>
              <a:t>Program Financing</a:t>
            </a:r>
            <a:endParaRPr lang="en-CA" sz="1600" dirty="0">
              <a:solidFill>
                <a:schemeClr val="tx1"/>
              </a:solidFill>
            </a:endParaRPr>
          </a:p>
        </p:txBody>
      </p:sp>
      <p:sp>
        <p:nvSpPr>
          <p:cNvPr id="7" name="Oval 6"/>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Creating Demand</a:t>
            </a:r>
            <a:endParaRPr lang="en-CA" sz="1600" dirty="0">
              <a:solidFill>
                <a:schemeClr val="tx1"/>
              </a:solidFill>
            </a:endParaRPr>
          </a:p>
        </p:txBody>
      </p:sp>
      <p:sp>
        <p:nvSpPr>
          <p:cNvPr id="8" name="Oval 7"/>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Monitoring</a:t>
            </a:r>
          </a:p>
          <a:p>
            <a:pPr algn="ctr"/>
            <a:r>
              <a:rPr lang="en-US" sz="1600" dirty="0" smtClean="0">
                <a:solidFill>
                  <a:schemeClr val="tx1"/>
                </a:solidFill>
              </a:rPr>
              <a:t>&amp;</a:t>
            </a:r>
            <a:br>
              <a:rPr lang="en-US" sz="1600" dirty="0" smtClean="0">
                <a:solidFill>
                  <a:schemeClr val="tx1"/>
                </a:solidFill>
              </a:rPr>
            </a:br>
            <a:r>
              <a:rPr lang="en-US" sz="1600" dirty="0" smtClean="0">
                <a:solidFill>
                  <a:schemeClr val="tx1"/>
                </a:solidFill>
              </a:rPr>
              <a:t>Improvement</a:t>
            </a:r>
            <a:endParaRPr lang="en-CA" sz="1600" dirty="0">
              <a:solidFill>
                <a:schemeClr val="tx1"/>
              </a:solidFill>
            </a:endParaRPr>
          </a:p>
        </p:txBody>
      </p:sp>
      <p:sp>
        <p:nvSpPr>
          <p:cNvPr id="9" name="Oval 8"/>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Supplying</a:t>
            </a:r>
            <a:br>
              <a:rPr lang="en-US" sz="1600" dirty="0" smtClean="0">
                <a:solidFill>
                  <a:schemeClr val="tx1"/>
                </a:solidFill>
              </a:rPr>
            </a:br>
            <a:r>
              <a:rPr lang="en-US" sz="1600" dirty="0" smtClean="0">
                <a:solidFill>
                  <a:schemeClr val="tx1"/>
                </a:solidFill>
              </a:rPr>
              <a:t>Products &amp; Services</a:t>
            </a:r>
            <a:endParaRPr lang="en-CA" sz="1600" dirty="0">
              <a:solidFill>
                <a:schemeClr val="tx1"/>
              </a:solidFill>
            </a:endParaRPr>
          </a:p>
        </p:txBody>
      </p:sp>
      <p:sp>
        <p:nvSpPr>
          <p:cNvPr id="10" name="Oval 9"/>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Oval 10"/>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dirty="0" smtClean="0">
                <a:solidFill>
                  <a:schemeClr val="tx1"/>
                </a:solidFill>
              </a:rPr>
              <a:t>Building Human Capacity</a:t>
            </a:r>
            <a:endParaRPr lang="en-CA" dirty="0">
              <a:solidFill>
                <a:schemeClr val="tx1"/>
              </a:solidFill>
            </a:endParaRPr>
          </a:p>
        </p:txBody>
      </p:sp>
      <p:pic>
        <p:nvPicPr>
          <p:cNvPr id="12"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F0987B-90EB-4921-B2CB-B0E0F966E8C3}" type="slidenum">
              <a:rPr lang="en-CA" smtClean="0"/>
              <a:pPr eaLnBrk="1" hangingPunct="1"/>
              <a:t>15</a:t>
            </a:fld>
            <a:endParaRPr lang="en-CA" smtClean="0"/>
          </a:p>
        </p:txBody>
      </p:sp>
      <p:sp>
        <p:nvSpPr>
          <p:cNvPr id="15363"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5364" name="Rectangle 3"/>
          <p:cNvSpPr>
            <a:spLocks noGrp="1" noChangeArrowheads="1"/>
          </p:cNvSpPr>
          <p:nvPr>
            <p:ph type="body" idx="1"/>
          </p:nvPr>
        </p:nvSpPr>
        <p:spPr>
          <a:xfrm>
            <a:off x="457200" y="1600200"/>
            <a:ext cx="8229600" cy="4924425"/>
          </a:xfrm>
        </p:spPr>
        <p:txBody>
          <a:bodyPr/>
          <a:lstStyle/>
          <a:p>
            <a:pPr eaLnBrk="1" hangingPunct="1"/>
            <a:r>
              <a:rPr lang="en-CA" smtClean="0"/>
              <a:t>What is one aspect of the framework that is new or interesting to you?</a:t>
            </a:r>
          </a:p>
          <a:p>
            <a:pPr eaLnBrk="1" hangingPunct="1"/>
            <a:endParaRPr lang="en-US" smtClean="0"/>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6CEE02-5D25-461E-934F-B8AE21719529}" type="slidenum">
              <a:rPr lang="en-CA" smtClean="0"/>
              <a:pPr>
                <a:defRPr/>
              </a:pPr>
              <a:t>2</a:t>
            </a:fld>
            <a:endParaRPr lang="en-CA"/>
          </a:p>
        </p:txBody>
      </p:sp>
      <p:sp>
        <p:nvSpPr>
          <p:cNvPr id="3" name="Rectangle 2"/>
          <p:cNvSpPr/>
          <p:nvPr/>
        </p:nvSpPr>
        <p:spPr>
          <a:xfrm>
            <a:off x="1115616" y="1068354"/>
            <a:ext cx="6696744" cy="4228850"/>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38: HWTS Implementation Framework</a:t>
            </a:r>
            <a:r>
              <a:rPr lang="en-US" sz="3200" kern="0" dirty="0" smtClean="0">
                <a:solidFill>
                  <a:srgbClr val="FF0000"/>
                </a:solidFill>
                <a:latin typeface="Arial"/>
                <a:cs typeface="Arial"/>
              </a:rPr>
              <a:t> </a:t>
            </a:r>
            <a:r>
              <a:rPr lang="en-US" sz="3200" kern="0" dirty="0">
                <a:solidFill>
                  <a:srgbClr val="000000"/>
                </a:solidFill>
                <a:latin typeface="Arial"/>
                <a:cs typeface="Arial"/>
              </a:rPr>
              <a:t>in the </a:t>
            </a:r>
            <a:r>
              <a:rPr lang="en-US" sz="3200" kern="0" dirty="0" smtClean="0">
                <a:solidFill>
                  <a:srgbClr val="000000"/>
                </a:solidFill>
                <a:latin typeface="Arial"/>
                <a:cs typeface="Arial"/>
              </a:rPr>
              <a:t>Biosand Filter for Project Implementers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4"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9280"/>
            <a:ext cx="1455507"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5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eaLnBrk="1" hangingPunct="1"/>
            <a:r>
              <a:rPr lang="en-US" b="1" smtClean="0">
                <a:solidFill>
                  <a:schemeClr val="accent2"/>
                </a:solidFill>
              </a:rPr>
              <a:t>Implementation of Household Water Treatment and Safe Storage</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b="1" smtClean="0">
                <a:solidFill>
                  <a:schemeClr val="accent2"/>
                </a:solidFill>
              </a:rPr>
              <a:t>Learning Expectations</a:t>
            </a:r>
          </a:p>
        </p:txBody>
      </p:sp>
      <p:sp>
        <p:nvSpPr>
          <p:cNvPr id="3" name="Content Placeholder 2"/>
          <p:cNvSpPr>
            <a:spLocks noGrp="1"/>
          </p:cNvSpPr>
          <p:nvPr>
            <p:ph idx="1"/>
          </p:nvPr>
        </p:nvSpPr>
        <p:spPr/>
        <p:txBody>
          <a:bodyPr/>
          <a:lstStyle/>
          <a:p>
            <a:pPr marL="514350" indent="-514350">
              <a:buFontTx/>
              <a:buAutoNum type="arabicPeriod"/>
            </a:pPr>
            <a:r>
              <a:rPr lang="en-US" smtClean="0"/>
              <a:t>List the 5 components of the implementation framework.</a:t>
            </a:r>
          </a:p>
          <a:p>
            <a:pPr marL="514350" indent="-514350">
              <a:buFontTx/>
              <a:buAutoNum type="arabicPeriod"/>
            </a:pPr>
            <a:endParaRPr lang="en-CA" smtClean="0"/>
          </a:p>
          <a:p>
            <a:pPr marL="514350" indent="-514350">
              <a:buFontTx/>
              <a:buAutoNum type="arabicPeriod"/>
            </a:pPr>
            <a:r>
              <a:rPr lang="en-US" smtClean="0"/>
              <a:t>Apply the framework to a HWTS implementation scenario.</a:t>
            </a:r>
            <a:endParaRPr lang="en-CA" smtClean="0"/>
          </a:p>
          <a:p>
            <a:pPr marL="514350" indent="-514350">
              <a:buFontTx/>
              <a:buNone/>
            </a:pPr>
            <a:endParaRPr lang="en-CA" smtClean="0"/>
          </a:p>
        </p:txBody>
      </p:sp>
      <p:sp>
        <p:nvSpPr>
          <p:cNvPr id="41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C759D-88BF-4487-91AF-2A9F51ADE040}" type="slidenum">
              <a:rPr lang="en-CA" smtClean="0"/>
              <a:pPr eaLnBrk="1" hangingPunct="1"/>
              <a:t>4</a:t>
            </a:fld>
            <a:endParaRPr lang="en-CA" smtClean="0"/>
          </a:p>
        </p:txBody>
      </p:sp>
      <p:pic>
        <p:nvPicPr>
          <p:cNvPr id="6" name="Picture 5"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en-US" b="1" dirty="0" smtClean="0">
                <a:solidFill>
                  <a:schemeClr val="accent2"/>
                </a:solidFill>
              </a:rPr>
              <a:t>Why is Some HWTS Implementation </a:t>
            </a:r>
            <a:r>
              <a:rPr lang="en-US" b="1" dirty="0">
                <a:solidFill>
                  <a:schemeClr val="accent2"/>
                </a:solidFill>
              </a:rPr>
              <a:t>F</a:t>
            </a:r>
            <a:r>
              <a:rPr lang="en-US" b="1" dirty="0" smtClean="0">
                <a:solidFill>
                  <a:schemeClr val="accent2"/>
                </a:solidFill>
              </a:rPr>
              <a:t>ailing to Reach its Potential?</a:t>
            </a:r>
            <a:endParaRPr lang="en-GB" b="1" dirty="0" smtClean="0">
              <a:solidFill>
                <a:schemeClr val="accent2"/>
              </a:solidFill>
            </a:endParaRPr>
          </a:p>
        </p:txBody>
      </p:sp>
      <p:pic>
        <p:nvPicPr>
          <p:cNvPr id="512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1557338"/>
            <a:ext cx="6761163" cy="5070475"/>
          </a:xfrm>
          <a:ln>
            <a:solidFill>
              <a:schemeClr val="tx1"/>
            </a:solidFill>
            <a:miter lim="800000"/>
            <a:headEnd/>
            <a:tailEnd/>
          </a:ln>
        </p:spPr>
      </p:pic>
      <p:sp>
        <p:nvSpPr>
          <p:cNvPr id="512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3D9A5C-3BBF-4A80-BE51-583032980C44}" type="slidenum">
              <a:rPr lang="en-CA" smtClean="0"/>
              <a:pPr eaLnBrk="1" hangingPunct="1"/>
              <a:t>5</a:t>
            </a:fld>
            <a:endParaRPr lang="en-CA" smtClean="0"/>
          </a:p>
        </p:txBody>
      </p:sp>
      <p:pic>
        <p:nvPicPr>
          <p:cNvPr id="5"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chemeClr val="accent2"/>
                </a:solidFill>
              </a:rPr>
              <a:t>Look for the Bright Lights</a:t>
            </a:r>
            <a:endParaRPr lang="en-GB" b="1" smtClean="0">
              <a:solidFill>
                <a:schemeClr val="accent2"/>
              </a:solidFill>
            </a:endParaRPr>
          </a:p>
        </p:txBody>
      </p:sp>
      <p:pic>
        <p:nvPicPr>
          <p:cNvPr id="6147" name="Picture 5" descr="Country map 17x11updated August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5987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itle 1"/>
          <p:cNvSpPr txBox="1">
            <a:spLocks/>
          </p:cNvSpPr>
          <p:nvPr/>
        </p:nvSpPr>
        <p:spPr bwMode="auto">
          <a:xfrm>
            <a:off x="0" y="5072063"/>
            <a:ext cx="9144000" cy="1143000"/>
          </a:xfrm>
          <a:prstGeom prst="rect">
            <a:avLst/>
          </a:prstGeom>
          <a:noFill/>
          <a:ln>
            <a:noFill/>
          </a:ln>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latin typeface="+mn-lt"/>
              </a:rPr>
              <a:t>Review of CAWST’s 392 clients in 63 countries </a:t>
            </a:r>
            <a:endParaRPr lang="en-GB" sz="2800" dirty="0" smtClean="0">
              <a:latin typeface="+mn-lt"/>
            </a:endParaRPr>
          </a:p>
        </p:txBody>
      </p:sp>
      <p:sp>
        <p:nvSpPr>
          <p:cNvPr id="614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F9B65C-0E9C-4801-8714-880F21C96DB4}" type="slidenum">
              <a:rPr lang="en-CA" smtClean="0"/>
              <a:pPr eaLnBrk="1" hangingPunct="1"/>
              <a:t>6</a:t>
            </a:fld>
            <a:endParaRPr lang="en-CA" smtClean="0"/>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chemeClr val="accent2"/>
                </a:solidFill>
              </a:rPr>
              <a:t>What Have We Learnt?</a:t>
            </a:r>
            <a:endParaRPr lang="en-GB" b="1" smtClean="0">
              <a:solidFill>
                <a:schemeClr val="accent2"/>
              </a:solidFill>
            </a:endParaRPr>
          </a:p>
        </p:txBody>
      </p:sp>
      <p:sp>
        <p:nvSpPr>
          <p:cNvPr id="7171" name="Content Placeholder 2"/>
          <p:cNvSpPr>
            <a:spLocks noGrp="1"/>
          </p:cNvSpPr>
          <p:nvPr>
            <p:ph idx="1"/>
          </p:nvPr>
        </p:nvSpPr>
        <p:spPr>
          <a:xfrm>
            <a:off x="457200" y="1600200"/>
            <a:ext cx="8507413" cy="4525963"/>
          </a:xfrm>
        </p:spPr>
        <p:txBody>
          <a:bodyPr/>
          <a:lstStyle/>
          <a:p>
            <a:r>
              <a:rPr lang="en-US" smtClean="0"/>
              <a:t>HWTS implementation :</a:t>
            </a:r>
          </a:p>
          <a:p>
            <a:pPr lvl="1"/>
            <a:r>
              <a:rPr lang="en-US" smtClean="0"/>
              <a:t>Is carried out by a wide variety of Implementers</a:t>
            </a:r>
          </a:p>
          <a:p>
            <a:pPr lvl="1"/>
            <a:r>
              <a:rPr lang="en-US" smtClean="0"/>
              <a:t>Uses different HWTS options </a:t>
            </a:r>
          </a:p>
          <a:p>
            <a:pPr lvl="1"/>
            <a:r>
              <a:rPr lang="en-US" smtClean="0"/>
              <a:t>Uses different implementation approaches</a:t>
            </a:r>
          </a:p>
          <a:p>
            <a:pPr lvl="1"/>
            <a:r>
              <a:rPr lang="en-US" smtClean="0"/>
              <a:t>Have a diverse range of overall objectives</a:t>
            </a:r>
          </a:p>
          <a:p>
            <a:r>
              <a:rPr lang="en-US" b="1" smtClean="0"/>
              <a:t>No standard implementation model!</a:t>
            </a:r>
            <a:endParaRPr lang="en-GB" b="1" smtClean="0"/>
          </a:p>
        </p:txBody>
      </p:sp>
      <p:sp>
        <p:nvSpPr>
          <p:cNvPr id="717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825F75-48D1-4791-B144-64F046F10C4E}" type="slidenum">
              <a:rPr lang="en-CA" smtClean="0"/>
              <a:pPr eaLnBrk="1" hangingPunct="1"/>
              <a:t>7</a:t>
            </a:fld>
            <a:endParaRPr lang="en-CA" smtClean="0"/>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1F3FF1-AB6E-40C8-B99C-B75C04A20FEC}" type="slidenum">
              <a:rPr lang="en-CA" smtClean="0"/>
              <a:pPr eaLnBrk="1" hangingPunct="1"/>
              <a:t>8</a:t>
            </a:fld>
            <a:endParaRPr lang="en-CA" smtClean="0"/>
          </a:p>
        </p:txBody>
      </p:sp>
      <p:sp>
        <p:nvSpPr>
          <p:cNvPr id="8196" name="Rectangle 2"/>
          <p:cNvSpPr>
            <a:spLocks noGrp="1" noChangeArrowheads="1"/>
          </p:cNvSpPr>
          <p:nvPr>
            <p:ph type="title"/>
          </p:nvPr>
        </p:nvSpPr>
        <p:spPr/>
        <p:txBody>
          <a:bodyPr/>
          <a:lstStyle/>
          <a:p>
            <a:pPr eaLnBrk="1" hangingPunct="1"/>
            <a:r>
              <a:rPr lang="en-US" b="1" smtClean="0">
                <a:solidFill>
                  <a:schemeClr val="accent2"/>
                </a:solidFill>
              </a:rPr>
              <a:t>Implementation Framework</a:t>
            </a:r>
          </a:p>
        </p:txBody>
      </p:sp>
      <p:sp>
        <p:nvSpPr>
          <p:cNvPr id="6" name="Oval 5"/>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en-US" sz="1600" dirty="0" smtClean="0">
                <a:solidFill>
                  <a:schemeClr val="tx1"/>
                </a:solidFill>
              </a:rPr>
              <a:t>Program Financing</a:t>
            </a:r>
            <a:endParaRPr lang="en-CA" sz="1600" dirty="0">
              <a:solidFill>
                <a:schemeClr val="tx1"/>
              </a:solidFill>
            </a:endParaRPr>
          </a:p>
        </p:txBody>
      </p:sp>
      <p:sp>
        <p:nvSpPr>
          <p:cNvPr id="7" name="Oval 6"/>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Creating Demand</a:t>
            </a:r>
            <a:endParaRPr lang="en-CA" sz="1600" dirty="0">
              <a:solidFill>
                <a:schemeClr val="tx1"/>
              </a:solidFill>
            </a:endParaRPr>
          </a:p>
        </p:txBody>
      </p:sp>
      <p:sp>
        <p:nvSpPr>
          <p:cNvPr id="8" name="Oval 7"/>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Monitoring</a:t>
            </a:r>
          </a:p>
          <a:p>
            <a:pPr algn="ctr"/>
            <a:r>
              <a:rPr lang="en-US" sz="1600" dirty="0" smtClean="0">
                <a:solidFill>
                  <a:schemeClr val="tx1"/>
                </a:solidFill>
              </a:rPr>
              <a:t>&amp;</a:t>
            </a:r>
            <a:br>
              <a:rPr lang="en-US" sz="1600" dirty="0" smtClean="0">
                <a:solidFill>
                  <a:schemeClr val="tx1"/>
                </a:solidFill>
              </a:rPr>
            </a:br>
            <a:r>
              <a:rPr lang="en-US" sz="1600" dirty="0" smtClean="0">
                <a:solidFill>
                  <a:schemeClr val="tx1"/>
                </a:solidFill>
              </a:rPr>
              <a:t>Improvement</a:t>
            </a:r>
            <a:endParaRPr lang="en-CA" sz="1600" dirty="0">
              <a:solidFill>
                <a:schemeClr val="tx1"/>
              </a:solidFill>
            </a:endParaRPr>
          </a:p>
        </p:txBody>
      </p:sp>
      <p:sp>
        <p:nvSpPr>
          <p:cNvPr id="9" name="Oval 8"/>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Supplying</a:t>
            </a:r>
            <a:br>
              <a:rPr lang="en-US" sz="1600" dirty="0" smtClean="0">
                <a:solidFill>
                  <a:schemeClr val="tx1"/>
                </a:solidFill>
              </a:rPr>
            </a:br>
            <a:r>
              <a:rPr lang="en-US" sz="1600" dirty="0" smtClean="0">
                <a:solidFill>
                  <a:schemeClr val="tx1"/>
                </a:solidFill>
              </a:rPr>
              <a:t>Products &amp; Services</a:t>
            </a:r>
            <a:endParaRPr lang="en-CA" sz="1600" dirty="0">
              <a:solidFill>
                <a:schemeClr val="tx1"/>
              </a:solidFill>
            </a:endParaRPr>
          </a:p>
        </p:txBody>
      </p:sp>
      <p:sp>
        <p:nvSpPr>
          <p:cNvPr id="10" name="Oval 9"/>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Oval 10"/>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dirty="0" smtClean="0">
                <a:solidFill>
                  <a:schemeClr val="tx1"/>
                </a:solidFill>
              </a:rPr>
              <a:t>Building Human Capacity</a:t>
            </a:r>
            <a:endParaRPr lang="en-CA" dirty="0">
              <a:solidFill>
                <a:schemeClr val="tx1"/>
              </a:solidFill>
            </a:endParaRPr>
          </a:p>
        </p:txBody>
      </p:sp>
      <p:pic>
        <p:nvPicPr>
          <p:cNvPr id="12"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1143000"/>
          </a:xfrm>
        </p:spPr>
        <p:txBody>
          <a:bodyPr/>
          <a:lstStyle/>
          <a:p>
            <a:r>
              <a:rPr lang="en-US" b="1" smtClean="0">
                <a:solidFill>
                  <a:schemeClr val="accent2"/>
                </a:solidFill>
              </a:rPr>
              <a:t>Creating and Sustaining Demand</a:t>
            </a:r>
            <a:endParaRPr lang="en-GB" b="1" smtClean="0">
              <a:solidFill>
                <a:schemeClr val="accent2"/>
              </a:solidFill>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412875"/>
            <a:ext cx="6364287" cy="4779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Box 3"/>
          <p:cNvSpPr txBox="1">
            <a:spLocks noChangeArrowheads="1"/>
          </p:cNvSpPr>
          <p:nvPr/>
        </p:nvSpPr>
        <p:spPr bwMode="auto">
          <a:xfrm>
            <a:off x="2268538" y="6308725"/>
            <a:ext cx="626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Ceramic Pot Filters in Myanmar </a:t>
            </a:r>
            <a:r>
              <a:rPr lang="en-US" sz="1400"/>
              <a:t>(Credit: ThirstAid)</a:t>
            </a:r>
          </a:p>
        </p:txBody>
      </p:sp>
      <p:sp>
        <p:nvSpPr>
          <p:cNvPr id="922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615AF7-BCC0-43BE-8569-A595BF82B4FF}" type="slidenum">
              <a:rPr lang="en-CA" smtClean="0"/>
              <a:pPr eaLnBrk="1" hangingPunct="1"/>
              <a:t>9</a:t>
            </a:fld>
            <a:endParaRPr lang="en-CA" smtClean="0"/>
          </a:p>
        </p:txBody>
      </p:sp>
      <p:pic>
        <p:nvPicPr>
          <p:cNvPr id="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TotalTime>
  <Words>1272</Words>
  <Application>Microsoft Office PowerPoint</Application>
  <PresentationFormat>On-screen Show (4:3)</PresentationFormat>
  <Paragraphs>219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Implementation of Household Water Treatment and Safe Storage</vt:lpstr>
      <vt:lpstr>Learning Expectations</vt:lpstr>
      <vt:lpstr>Why is Some HWTS Implementation Failing to Reach its Potential?</vt:lpstr>
      <vt:lpstr>Look for the Bright Lights</vt:lpstr>
      <vt:lpstr>What Have We Learnt?</vt:lpstr>
      <vt:lpstr>Implementation Framework</vt:lpstr>
      <vt:lpstr>Creating and Sustaining Demand</vt:lpstr>
      <vt:lpstr>Supplying Products and Services</vt:lpstr>
      <vt:lpstr>Monitoring and Improvement</vt:lpstr>
      <vt:lpstr>Capacity Building</vt:lpstr>
      <vt:lpstr>Program Financing</vt:lpstr>
      <vt:lpstr>Putting It All Together</vt:lpstr>
      <vt:lpstr>Review</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Rebecca Brown</cp:lastModifiedBy>
  <cp:revision>122</cp:revision>
  <dcterms:created xsi:type="dcterms:W3CDTF">2009-05-30T22:06:59Z</dcterms:created>
  <dcterms:modified xsi:type="dcterms:W3CDTF">2014-07-11T20:33:13Z</dcterms:modified>
</cp:coreProperties>
</file>