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5"/>
  </p:notesMasterIdLst>
  <p:handoutMasterIdLst>
    <p:handoutMasterId r:id="rId26"/>
  </p:handoutMasterIdLst>
  <p:sldIdLst>
    <p:sldId id="363" r:id="rId5"/>
    <p:sldId id="387" r:id="rId6"/>
    <p:sldId id="399" r:id="rId7"/>
    <p:sldId id="400" r:id="rId8"/>
    <p:sldId id="406" r:id="rId9"/>
    <p:sldId id="414" r:id="rId10"/>
    <p:sldId id="415" r:id="rId11"/>
    <p:sldId id="416" r:id="rId12"/>
    <p:sldId id="417" r:id="rId13"/>
    <p:sldId id="418" r:id="rId14"/>
    <p:sldId id="419" r:id="rId15"/>
    <p:sldId id="398" r:id="rId16"/>
    <p:sldId id="357" r:id="rId17"/>
    <p:sldId id="391" r:id="rId18"/>
    <p:sldId id="410" r:id="rId19"/>
    <p:sldId id="411" r:id="rId20"/>
    <p:sldId id="412" r:id="rId21"/>
    <p:sldId id="394" r:id="rId22"/>
    <p:sldId id="403" r:id="rId23"/>
    <p:sldId id="413"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66"/>
    <a:srgbClr val="FFFF99"/>
    <a:srgbClr val="CC3300"/>
    <a:srgbClr val="A50021"/>
    <a:srgbClr val="FFCC00"/>
    <a:srgbClr val="FF3300"/>
    <a:srgbClr val="A82000"/>
    <a:srgbClr val="A22700"/>
    <a:srgbClr val="8A00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54" autoAdjust="0"/>
    <p:restoredTop sz="94026" autoAdjust="0"/>
  </p:normalViewPr>
  <p:slideViewPr>
    <p:cSldViewPr>
      <p:cViewPr varScale="1">
        <p:scale>
          <a:sx n="175" d="100"/>
          <a:sy n="175" d="100"/>
        </p:scale>
        <p:origin x="3912" y="1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AVERAGE ANNUAL P.L. 280 DISBURSEMENT PER TRIBE (2016-2023)</a:t>
            </a:r>
          </a:p>
        </c:rich>
      </c:tx>
      <c:layout>
        <c:manualLayout>
          <c:xMode val="edge"/>
          <c:yMode val="edge"/>
          <c:x val="0.11157629255989912"/>
          <c:y val="0"/>
        </c:manualLayout>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manualLayout>
          <c:layoutTarget val="inner"/>
          <c:xMode val="edge"/>
          <c:yMode val="edge"/>
          <c:x val="2.0313942751615882E-2"/>
          <c:y val="0.21484348352347793"/>
          <c:w val="0.95937211449676829"/>
          <c:h val="0.63066029381300381"/>
        </c:manualLayout>
      </c:layout>
      <c:barChart>
        <c:barDir val="bar"/>
        <c:grouping val="clustered"/>
        <c:varyColors val="0"/>
        <c:ser>
          <c:idx val="0"/>
          <c:order val="0"/>
          <c:tx>
            <c:strRef>
              <c:f>'Per Tribe'!$A$2</c:f>
              <c:strCache>
                <c:ptCount val="1"/>
                <c:pt idx="0">
                  <c:v>2016</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4366729678638945"/>
                  <c:y val="9.2592592592592587E-3"/>
                </c:manualLayout>
              </c:layout>
              <c:spPr>
                <a:noFill/>
                <a:ln>
                  <a:noFill/>
                </a:ln>
                <a:effectLst/>
              </c:spPr>
              <c:txPr>
                <a:bodyPr rot="0" spcFirstLastPara="1" vertOverflow="ellipsis" vert="horz" wrap="square" lIns="38100" tIns="19050" rIns="38100" bIns="19050" anchor="ctr" anchorCtr="0">
                  <a:spAutoFit/>
                </a:bodyPr>
                <a:lstStyle/>
                <a:p>
                  <a:pPr algn="ct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E98-4550-B427-3BAEDBCD066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val>
            <c:numRef>
              <c:f>'Per Tribe'!$B$2</c:f>
              <c:numCache>
                <c:formatCode>_("$"* #,##0.00_);_("$"* \(#,##0.00\);_("$"* "-"??_);_(@_)</c:formatCode>
                <c:ptCount val="1"/>
                <c:pt idx="0">
                  <c:v>30297.18</c:v>
                </c:pt>
              </c:numCache>
            </c:numRef>
          </c:val>
          <c:extLst>
            <c:ext xmlns:c16="http://schemas.microsoft.com/office/drawing/2014/chart" uri="{C3380CC4-5D6E-409C-BE32-E72D297353CC}">
              <c16:uniqueId val="{00000001-BE98-4550-B427-3BAEDBCD066B}"/>
            </c:ext>
          </c:extLst>
        </c:ser>
        <c:ser>
          <c:idx val="1"/>
          <c:order val="1"/>
          <c:tx>
            <c:strRef>
              <c:f>'Per Tribe'!$A$3</c:f>
              <c:strCache>
                <c:ptCount val="1"/>
                <c:pt idx="0">
                  <c:v>2017</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5374921235034655"/>
                  <c:y val="0"/>
                </c:manualLayout>
              </c:layout>
              <c:spPr>
                <a:noFill/>
                <a:ln>
                  <a:noFill/>
                </a:ln>
                <a:effectLst/>
              </c:spPr>
              <c:txPr>
                <a:bodyPr rot="0" spcFirstLastPara="1" vertOverflow="ellipsis" vert="horz" wrap="square" lIns="38100" tIns="19050" rIns="38100" bIns="19050" anchor="ctr" anchorCtr="0">
                  <a:spAutoFit/>
                </a:bodyPr>
                <a:lstStyle/>
                <a:p>
                  <a:pPr algn="ct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E98-4550-B427-3BAEDBCD066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val>
            <c:numRef>
              <c:f>'Per Tribe'!$B$3</c:f>
              <c:numCache>
                <c:formatCode>_("$"* #,##0.00_);_("$"* \(#,##0.00\);_("$"* "-"??_);_(@_)</c:formatCode>
                <c:ptCount val="1"/>
                <c:pt idx="0">
                  <c:v>31472.69</c:v>
                </c:pt>
              </c:numCache>
            </c:numRef>
          </c:val>
          <c:extLst>
            <c:ext xmlns:c16="http://schemas.microsoft.com/office/drawing/2014/chart" uri="{C3380CC4-5D6E-409C-BE32-E72D297353CC}">
              <c16:uniqueId val="{00000003-BE98-4550-B427-3BAEDBCD066B}"/>
            </c:ext>
          </c:extLst>
        </c:ser>
        <c:ser>
          <c:idx val="2"/>
          <c:order val="2"/>
          <c:tx>
            <c:strRef>
              <c:f>'Per Tribe'!$A$4</c:f>
              <c:strCache>
                <c:ptCount val="1"/>
                <c:pt idx="0">
                  <c:v>2018</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764335223692502"/>
                  <c:y val="9.259259259259173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E98-4550-B427-3BAEDBCD066B}"/>
                </c:ext>
              </c:extLst>
            </c:dLbl>
            <c:spPr>
              <a:noFill/>
              <a:ln>
                <a:noFill/>
              </a:ln>
              <a:effectLst/>
            </c:spPr>
            <c:txPr>
              <a:bodyPr rot="0" spcFirstLastPara="1" vertOverflow="ellipsis" vert="horz" wrap="square" lIns="38100" tIns="19050" rIns="38100" bIns="19050" anchor="ctr" anchorCtr="0">
                <a:spAutoFit/>
              </a:bodyPr>
              <a:lstStyle/>
              <a:p>
                <a:pPr algn="ct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val>
            <c:numRef>
              <c:f>'Per Tribe'!$B$4</c:f>
              <c:numCache>
                <c:formatCode>_("$"* #,##0.00_);_("$"* \(#,##0.00\);_("$"* "-"??_);_(@_)</c:formatCode>
                <c:ptCount val="1"/>
                <c:pt idx="0">
                  <c:v>37944.99</c:v>
                </c:pt>
              </c:numCache>
            </c:numRef>
          </c:val>
          <c:extLst>
            <c:ext xmlns:c16="http://schemas.microsoft.com/office/drawing/2014/chart" uri="{C3380CC4-5D6E-409C-BE32-E72D297353CC}">
              <c16:uniqueId val="{00000005-BE98-4550-B427-3BAEDBCD066B}"/>
            </c:ext>
          </c:extLst>
        </c:ser>
        <c:ser>
          <c:idx val="3"/>
          <c:order val="3"/>
          <c:tx>
            <c:strRef>
              <c:f>'Per Tribe'!$A$5</c:f>
              <c:strCache>
                <c:ptCount val="1"/>
                <c:pt idx="0">
                  <c:v>2019</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587901701323251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E98-4550-B427-3BAEDBCD066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val>
            <c:numRef>
              <c:f>'Per Tribe'!$B$5</c:f>
              <c:numCache>
                <c:formatCode>_("$"* #,##0.00_);_("$"* \(#,##0.00\);_("$"* "-"??_);_(@_)</c:formatCode>
                <c:ptCount val="1"/>
                <c:pt idx="0">
                  <c:v>35351.83</c:v>
                </c:pt>
              </c:numCache>
            </c:numRef>
          </c:val>
          <c:extLst>
            <c:ext xmlns:c16="http://schemas.microsoft.com/office/drawing/2014/chart" uri="{C3380CC4-5D6E-409C-BE32-E72D297353CC}">
              <c16:uniqueId val="{00000007-BE98-4550-B427-3BAEDBCD066B}"/>
            </c:ext>
          </c:extLst>
        </c:ser>
        <c:ser>
          <c:idx val="4"/>
          <c:order val="4"/>
          <c:tx>
            <c:strRef>
              <c:f>'Per Tribe'!$A$6</c:f>
              <c:strCache>
                <c:ptCount val="1"/>
                <c:pt idx="0">
                  <c:v>2020</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5879017013232513"/>
                  <c:y val="-4.6296296296296294E-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E98-4550-B427-3BAEDBCD066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val>
            <c:numRef>
              <c:f>'Per Tribe'!$B$6</c:f>
              <c:numCache>
                <c:formatCode>_("$"* #,##0.00_);_("$"* \(#,##0.00\);_("$"* "-"??_);_(@_)</c:formatCode>
                <c:ptCount val="1"/>
                <c:pt idx="0">
                  <c:v>41602.93</c:v>
                </c:pt>
              </c:numCache>
            </c:numRef>
          </c:val>
          <c:extLst>
            <c:ext xmlns:c16="http://schemas.microsoft.com/office/drawing/2014/chart" uri="{C3380CC4-5D6E-409C-BE32-E72D297353CC}">
              <c16:uniqueId val="{00000009-BE98-4550-B427-3BAEDBCD066B}"/>
            </c:ext>
          </c:extLst>
        </c:ser>
        <c:ser>
          <c:idx val="5"/>
          <c:order val="5"/>
          <c:tx>
            <c:strRef>
              <c:f>'Per Tribe'!$A$7</c:f>
              <c:strCache>
                <c:ptCount val="1"/>
                <c:pt idx="0">
                  <c:v>2021</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7391304347826098"/>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E98-4550-B427-3BAEDBCD066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val>
            <c:numRef>
              <c:f>'Per Tribe'!$B$7</c:f>
              <c:numCache>
                <c:formatCode>_("$"* #,##0.00_);_("$"* \(#,##0.00\);_("$"* "-"??_);_(@_)</c:formatCode>
                <c:ptCount val="1"/>
                <c:pt idx="0">
                  <c:v>47599.63</c:v>
                </c:pt>
              </c:numCache>
            </c:numRef>
          </c:val>
          <c:extLst>
            <c:ext xmlns:c16="http://schemas.microsoft.com/office/drawing/2014/chart" uri="{C3380CC4-5D6E-409C-BE32-E72D297353CC}">
              <c16:uniqueId val="{0000000B-BE98-4550-B427-3BAEDBCD066B}"/>
            </c:ext>
          </c:extLst>
        </c:ser>
        <c:ser>
          <c:idx val="6"/>
          <c:order val="6"/>
          <c:tx>
            <c:strRef>
              <c:f>'Per Tribe'!$A$8</c:f>
              <c:strCache>
                <c:ptCount val="1"/>
                <c:pt idx="0">
                  <c:v>2022</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688720856962824"/>
                  <c:y val="-4.629629629629671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E98-4550-B427-3BAEDBCD066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val>
            <c:numRef>
              <c:f>'Per Tribe'!$B$8</c:f>
              <c:numCache>
                <c:formatCode>_("$"* #,##0.00_);_("$"* \(#,##0.00\);_("$"* "-"??_);_(@_)</c:formatCode>
                <c:ptCount val="1"/>
                <c:pt idx="0">
                  <c:v>51996.02</c:v>
                </c:pt>
              </c:numCache>
            </c:numRef>
          </c:val>
          <c:extLst>
            <c:ext xmlns:c16="http://schemas.microsoft.com/office/drawing/2014/chart" uri="{C3380CC4-5D6E-409C-BE32-E72D297353CC}">
              <c16:uniqueId val="{0000000D-BE98-4550-B427-3BAEDBCD066B}"/>
            </c:ext>
          </c:extLst>
        </c:ser>
        <c:ser>
          <c:idx val="7"/>
          <c:order val="7"/>
          <c:tx>
            <c:strRef>
              <c:f>'Per Tribe'!$A$9</c:f>
              <c:strCache>
                <c:ptCount val="1"/>
                <c:pt idx="0">
                  <c:v>2023</c:v>
                </c:pt>
              </c:strCache>
            </c:strRef>
          </c:tx>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663516068052931"/>
                  <c:y val="-4.2437781360066642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E98-4550-B427-3BAEDBCD066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val>
            <c:numRef>
              <c:f>'Per Tribe'!$B$9</c:f>
              <c:numCache>
                <c:formatCode>_("$"* #,##0.00_);_("$"* \(#,##0.00\);_("$"* "-"??_);_(@_)</c:formatCode>
                <c:ptCount val="1"/>
                <c:pt idx="0">
                  <c:v>59606.69</c:v>
                </c:pt>
              </c:numCache>
            </c:numRef>
          </c:val>
          <c:extLst>
            <c:ext xmlns:c16="http://schemas.microsoft.com/office/drawing/2014/chart" uri="{C3380CC4-5D6E-409C-BE32-E72D297353CC}">
              <c16:uniqueId val="{0000000F-BE98-4550-B427-3BAEDBCD066B}"/>
            </c:ext>
          </c:extLst>
        </c:ser>
        <c:dLbls>
          <c:showLegendKey val="0"/>
          <c:showVal val="0"/>
          <c:showCatName val="0"/>
          <c:showSerName val="0"/>
          <c:showPercent val="0"/>
          <c:showBubbleSize val="0"/>
        </c:dLbls>
        <c:gapWidth val="115"/>
        <c:overlap val="-20"/>
        <c:axId val="1978655"/>
        <c:axId val="2006409312"/>
      </c:barChart>
      <c:catAx>
        <c:axId val="1978655"/>
        <c:scaling>
          <c:orientation val="minMax"/>
        </c:scaling>
        <c:delete val="1"/>
        <c:axPos val="l"/>
        <c:numFmt formatCode="General" sourceLinked="1"/>
        <c:majorTickMark val="none"/>
        <c:minorTickMark val="none"/>
        <c:tickLblPos val="nextTo"/>
        <c:crossAx val="2006409312"/>
        <c:crosses val="autoZero"/>
        <c:auto val="1"/>
        <c:lblAlgn val="ctr"/>
        <c:lblOffset val="100"/>
        <c:noMultiLvlLbl val="0"/>
      </c:catAx>
      <c:valAx>
        <c:axId val="2006409312"/>
        <c:scaling>
          <c:orientation val="minMax"/>
        </c:scaling>
        <c:delete val="1"/>
        <c:axPos val="b"/>
        <c:majorGridlines>
          <c:spPr>
            <a:ln w="9525" cap="flat" cmpd="sng" algn="ctr">
              <a:solidFill>
                <a:schemeClr val="lt1">
                  <a:lumMod val="95000"/>
                  <a:alpha val="10000"/>
                </a:schemeClr>
              </a:solidFill>
              <a:round/>
            </a:ln>
            <a:effectLst/>
          </c:spPr>
        </c:majorGridlines>
        <c:numFmt formatCode="_(&quot;$&quot;* #,##0.00_);_(&quot;$&quot;* \(#,##0.00\);_(&quot;$&quot;* &quot;-&quot;??_);_(@_)" sourceLinked="1"/>
        <c:majorTickMark val="none"/>
        <c:minorTickMark val="none"/>
        <c:tickLblPos val="nextTo"/>
        <c:crossAx val="19786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A</a:t>
            </a:r>
            <a:r>
              <a:rPr lang="en-US" sz="1800" b="1" baseline="0"/>
              <a:t> Total of 1,425 </a:t>
            </a:r>
            <a:r>
              <a:rPr lang="en-US" sz="1800" b="1"/>
              <a:t>Positions Funded From 2016 to Present in P.L. 280 </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'Chart of 2016-2023 Funded Pos'!$A$1:$A$8</c:f>
              <c:numCache>
                <c:formatCode>General</c:formatCode>
                <c:ptCount val="8"/>
                <c:pt idx="0">
                  <c:v>2016</c:v>
                </c:pt>
                <c:pt idx="1">
                  <c:v>2017</c:v>
                </c:pt>
                <c:pt idx="2">
                  <c:v>2018</c:v>
                </c:pt>
                <c:pt idx="3">
                  <c:v>2019</c:v>
                </c:pt>
                <c:pt idx="4">
                  <c:v>2020</c:v>
                </c:pt>
                <c:pt idx="5">
                  <c:v>2021</c:v>
                </c:pt>
                <c:pt idx="6">
                  <c:v>2022</c:v>
                </c:pt>
                <c:pt idx="7">
                  <c:v>2023</c:v>
                </c:pt>
              </c:numCache>
            </c:numRef>
          </c:cat>
          <c:val>
            <c:numRef>
              <c:f>'Chart of 2016-2023 Funded Pos'!$B$1:$B$8</c:f>
              <c:numCache>
                <c:formatCode>General</c:formatCode>
                <c:ptCount val="8"/>
                <c:pt idx="0">
                  <c:v>138</c:v>
                </c:pt>
                <c:pt idx="1">
                  <c:v>23</c:v>
                </c:pt>
                <c:pt idx="2">
                  <c:v>165</c:v>
                </c:pt>
                <c:pt idx="3">
                  <c:v>171</c:v>
                </c:pt>
                <c:pt idx="4">
                  <c:v>199</c:v>
                </c:pt>
                <c:pt idx="5">
                  <c:v>221</c:v>
                </c:pt>
                <c:pt idx="6">
                  <c:v>248</c:v>
                </c:pt>
                <c:pt idx="7">
                  <c:v>260</c:v>
                </c:pt>
              </c:numCache>
            </c:numRef>
          </c:val>
          <c:extLst>
            <c:ext xmlns:c16="http://schemas.microsoft.com/office/drawing/2014/chart" uri="{C3380CC4-5D6E-409C-BE32-E72D297353CC}">
              <c16:uniqueId val="{00000000-FED5-490D-9293-8C126623B9E1}"/>
            </c:ext>
          </c:extLst>
        </c:ser>
        <c:dLbls>
          <c:showLegendKey val="0"/>
          <c:showVal val="0"/>
          <c:showCatName val="0"/>
          <c:showSerName val="0"/>
          <c:showPercent val="0"/>
          <c:showBubbleSize val="0"/>
        </c:dLbls>
        <c:gapWidth val="219"/>
        <c:overlap val="-27"/>
        <c:axId val="1732084336"/>
        <c:axId val="1734251712"/>
      </c:barChart>
      <c:catAx>
        <c:axId val="1732084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72 Monospace" panose="020B0509030603020204" pitchFamily="49" charset="0"/>
                <a:ea typeface="+mn-ea"/>
                <a:cs typeface="72 Monospace" panose="020B0509030603020204" pitchFamily="49" charset="0"/>
              </a:defRPr>
            </a:pPr>
            <a:endParaRPr lang="en-US"/>
          </a:p>
        </c:txPr>
        <c:crossAx val="1734251712"/>
        <c:crosses val="autoZero"/>
        <c:auto val="1"/>
        <c:lblAlgn val="ctr"/>
        <c:lblOffset val="100"/>
        <c:noMultiLvlLbl val="0"/>
      </c:catAx>
      <c:valAx>
        <c:axId val="1734251712"/>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732084336"/>
        <c:crosses val="autoZero"/>
        <c:crossBetween val="between"/>
      </c:valAx>
      <c:spPr>
        <a:solidFill>
          <a:schemeClr val="accent4">
            <a:lumMod val="20000"/>
            <a:lumOff val="80000"/>
          </a:schemeClr>
        </a:solidFill>
        <a:ln>
          <a:noFill/>
        </a:ln>
        <a:effectLst/>
      </c:spPr>
    </c:plotArea>
    <c:plotVisOnly val="1"/>
    <c:dispBlanksAs val="gap"/>
    <c:showDLblsOverMax val="0"/>
  </c:chart>
  <c:spPr>
    <a:solidFill>
      <a:schemeClr val="accent4">
        <a:lumMod val="60000"/>
        <a:lumOff val="40000"/>
      </a:schemeClr>
    </a:soli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49"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134" y="0"/>
            <a:ext cx="3038648" cy="465138"/>
          </a:xfrm>
          <a:prstGeom prst="rect">
            <a:avLst/>
          </a:prstGeom>
        </p:spPr>
        <p:txBody>
          <a:bodyPr vert="horz" lIns="91440" tIns="45720" rIns="91440" bIns="45720" rtlCol="0"/>
          <a:lstStyle>
            <a:lvl1pPr algn="r">
              <a:defRPr sz="1200"/>
            </a:lvl1pPr>
          </a:lstStyle>
          <a:p>
            <a:fld id="{A6B05240-D717-443B-9D3C-662DBC264B4A}" type="datetimeFigureOut">
              <a:rPr lang="en-US" smtClean="0"/>
              <a:t>11/3/2023</a:t>
            </a:fld>
            <a:endParaRPr lang="en-US" dirty="0"/>
          </a:p>
        </p:txBody>
      </p:sp>
      <p:sp>
        <p:nvSpPr>
          <p:cNvPr id="4" name="Footer Placeholder 3"/>
          <p:cNvSpPr>
            <a:spLocks noGrp="1"/>
          </p:cNvSpPr>
          <p:nvPr>
            <p:ph type="ftr" sz="quarter" idx="2"/>
          </p:nvPr>
        </p:nvSpPr>
        <p:spPr>
          <a:xfrm>
            <a:off x="0" y="8829675"/>
            <a:ext cx="3038649"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134" y="8829675"/>
            <a:ext cx="3038648" cy="465138"/>
          </a:xfrm>
          <a:prstGeom prst="rect">
            <a:avLst/>
          </a:prstGeom>
        </p:spPr>
        <p:txBody>
          <a:bodyPr vert="horz" lIns="91440" tIns="45720" rIns="91440" bIns="45720" rtlCol="0" anchor="b"/>
          <a:lstStyle>
            <a:lvl1pPr algn="r">
              <a:defRPr sz="1200"/>
            </a:lvl1pPr>
          </a:lstStyle>
          <a:p>
            <a:fld id="{094F99B6-EB26-4EF8-978D-9625C86FBB8A}" type="slidenum">
              <a:rPr lang="en-US" smtClean="0"/>
              <a:t>‹#›</a:t>
            </a:fld>
            <a:endParaRPr lang="en-US" dirty="0"/>
          </a:p>
        </p:txBody>
      </p:sp>
    </p:spTree>
    <p:extLst>
      <p:ext uri="{BB962C8B-B14F-4D97-AF65-F5344CB8AC3E}">
        <p14:creationId xmlns:p14="http://schemas.microsoft.com/office/powerpoint/2010/main" val="9677900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1200"/>
            </a:lvl1pPr>
          </a:lstStyle>
          <a:p>
            <a:fld id="{9F87B09C-541F-4784-B83A-E12B8BA93A51}" type="datetimeFigureOut">
              <a:rPr lang="en-US" smtClean="0"/>
              <a:t>11/3/2023</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1200"/>
            </a:lvl1pPr>
          </a:lstStyle>
          <a:p>
            <a:fld id="{EAB18FFD-DF4E-409B-9C63-13DFDFA9C334}" type="slidenum">
              <a:rPr lang="en-US" smtClean="0"/>
              <a:t>‹#›</a:t>
            </a:fld>
            <a:endParaRPr lang="en-US" dirty="0"/>
          </a:p>
        </p:txBody>
      </p:sp>
    </p:spTree>
    <p:extLst>
      <p:ext uri="{BB962C8B-B14F-4D97-AF65-F5344CB8AC3E}">
        <p14:creationId xmlns:p14="http://schemas.microsoft.com/office/powerpoint/2010/main" val="2183476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a:t>
            </a:fld>
            <a:endParaRPr lang="en-US" dirty="0"/>
          </a:p>
        </p:txBody>
      </p:sp>
    </p:spTree>
    <p:extLst>
      <p:ext uri="{BB962C8B-B14F-4D97-AF65-F5344CB8AC3E}">
        <p14:creationId xmlns:p14="http://schemas.microsoft.com/office/powerpoint/2010/main" val="65165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19</a:t>
            </a:fld>
            <a:endParaRPr lang="en-US" dirty="0"/>
          </a:p>
        </p:txBody>
      </p:sp>
    </p:spTree>
    <p:extLst>
      <p:ext uri="{BB962C8B-B14F-4D97-AF65-F5344CB8AC3E}">
        <p14:creationId xmlns:p14="http://schemas.microsoft.com/office/powerpoint/2010/main" val="786545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2</a:t>
            </a:fld>
            <a:endParaRPr lang="en-US" dirty="0"/>
          </a:p>
        </p:txBody>
      </p:sp>
    </p:spTree>
    <p:extLst>
      <p:ext uri="{BB962C8B-B14F-4D97-AF65-F5344CB8AC3E}">
        <p14:creationId xmlns:p14="http://schemas.microsoft.com/office/powerpoint/2010/main" val="2712300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12</a:t>
            </a:fld>
            <a:endParaRPr lang="en-US" dirty="0"/>
          </a:p>
        </p:txBody>
      </p:sp>
    </p:spTree>
    <p:extLst>
      <p:ext uri="{BB962C8B-B14F-4D97-AF65-F5344CB8AC3E}">
        <p14:creationId xmlns:p14="http://schemas.microsoft.com/office/powerpoint/2010/main" val="1491871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13</a:t>
            </a:fld>
            <a:endParaRPr lang="en-US" dirty="0"/>
          </a:p>
        </p:txBody>
      </p:sp>
    </p:spTree>
    <p:extLst>
      <p:ext uri="{BB962C8B-B14F-4D97-AF65-F5344CB8AC3E}">
        <p14:creationId xmlns:p14="http://schemas.microsoft.com/office/powerpoint/2010/main" val="3763366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14</a:t>
            </a:fld>
            <a:endParaRPr lang="en-US" dirty="0"/>
          </a:p>
        </p:txBody>
      </p:sp>
    </p:spTree>
    <p:extLst>
      <p:ext uri="{BB962C8B-B14F-4D97-AF65-F5344CB8AC3E}">
        <p14:creationId xmlns:p14="http://schemas.microsoft.com/office/powerpoint/2010/main" val="3519600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15</a:t>
            </a:fld>
            <a:endParaRPr lang="en-US" dirty="0"/>
          </a:p>
        </p:txBody>
      </p:sp>
    </p:spTree>
    <p:extLst>
      <p:ext uri="{BB962C8B-B14F-4D97-AF65-F5344CB8AC3E}">
        <p14:creationId xmlns:p14="http://schemas.microsoft.com/office/powerpoint/2010/main" val="409715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16</a:t>
            </a:fld>
            <a:endParaRPr lang="en-US" dirty="0"/>
          </a:p>
        </p:txBody>
      </p:sp>
    </p:spTree>
    <p:extLst>
      <p:ext uri="{BB962C8B-B14F-4D97-AF65-F5344CB8AC3E}">
        <p14:creationId xmlns:p14="http://schemas.microsoft.com/office/powerpoint/2010/main" val="398815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17</a:t>
            </a:fld>
            <a:endParaRPr lang="en-US" dirty="0"/>
          </a:p>
        </p:txBody>
      </p:sp>
    </p:spTree>
    <p:extLst>
      <p:ext uri="{BB962C8B-B14F-4D97-AF65-F5344CB8AC3E}">
        <p14:creationId xmlns:p14="http://schemas.microsoft.com/office/powerpoint/2010/main" val="2311134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B18FFD-DF4E-409B-9C63-13DFDFA9C334}" type="slidenum">
              <a:rPr lang="en-US" smtClean="0"/>
              <a:t>18</a:t>
            </a:fld>
            <a:endParaRPr lang="en-US" dirty="0"/>
          </a:p>
        </p:txBody>
      </p:sp>
    </p:spTree>
    <p:extLst>
      <p:ext uri="{BB962C8B-B14F-4D97-AF65-F5344CB8AC3E}">
        <p14:creationId xmlns:p14="http://schemas.microsoft.com/office/powerpoint/2010/main" val="328099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7DE3DED-4594-4F6E-A3DB-5FAABB641D1F}" type="datetime1">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2683605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F8248D-0157-4D17-B76B-0FE9FA8EA817}" type="datetime1">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225343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3BEA50-5ADB-498B-98DA-254E55BB5233}" type="datetime1">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219584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A0FA60-689F-41F3-ABD3-F475AADEEC49}" type="datetime1">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2474903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0264DA-BFEF-4D6D-BA5F-2BC6FB900F2C}" type="datetime1">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2937912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8D47BA-C658-4D0A-A941-2C5E8D340E20}" type="datetime1">
              <a:rPr lang="en-US" smtClean="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2359615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E49A06C-4E82-4362-A4F5-3989ABAD0304}" type="datetime1">
              <a:rPr lang="en-US" smtClean="0"/>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3286796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4B06FE-9943-4066-8356-B576A19F836F}" type="datetime1">
              <a:rPr lang="en-US" smtClean="0"/>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1650574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2EF94C-3A89-44AB-B7F0-65599F100F9B}" type="datetime1">
              <a:rPr lang="en-US" smtClean="0"/>
              <a:t>11/3/2023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1612650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2D6F7E-6988-4402-A11B-86E1300F913B}" type="datetime1">
              <a:rPr lang="en-US" smtClean="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3080630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3CB0FD-70E5-4599-9989-292EB3104437}" type="datetime1">
              <a:rPr lang="en-US" smtClean="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191E063-C38C-4A96-885D-200709131EA3}" type="slidenum">
              <a:rPr lang="en-US" smtClean="0"/>
              <a:t>‹#›</a:t>
            </a:fld>
            <a:endParaRPr lang="en-US" dirty="0"/>
          </a:p>
        </p:txBody>
      </p:sp>
    </p:spTree>
    <p:extLst>
      <p:ext uri="{BB962C8B-B14F-4D97-AF65-F5344CB8AC3E}">
        <p14:creationId xmlns:p14="http://schemas.microsoft.com/office/powerpoint/2010/main" val="3386354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5B4DAC-CF2E-47F0-B447-3A0CF20A9D21}" type="datetime1">
              <a:rPr lang="en-US" smtClean="0"/>
              <a:t>11/3/2023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91E063-C38C-4A96-885D-200709131EA3}" type="slidenum">
              <a:rPr lang="en-US" smtClean="0"/>
              <a:t>‹#›</a:t>
            </a:fld>
            <a:endParaRPr lang="en-US" dirty="0"/>
          </a:p>
        </p:txBody>
      </p:sp>
    </p:spTree>
    <p:extLst>
      <p:ext uri="{BB962C8B-B14F-4D97-AF65-F5344CB8AC3E}">
        <p14:creationId xmlns:p14="http://schemas.microsoft.com/office/powerpoint/2010/main" val="1179434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Jennifer.Cross@bia.gov" TargetMode="External"/><Relationship Id="rId7" Type="http://schemas.openxmlformats.org/officeDocument/2006/relationships/hyperlink" Target="mailto:Whitney.Her@bia.gov" TargetMode="External"/><Relationship Id="rId2" Type="http://schemas.openxmlformats.org/officeDocument/2006/relationships/hyperlink" Target="mailto:Tricia.Tingle@bia.gov" TargetMode="External"/><Relationship Id="rId1" Type="http://schemas.openxmlformats.org/officeDocument/2006/relationships/slideLayout" Target="../slideLayouts/slideLayout2.xml"/><Relationship Id="rId6" Type="http://schemas.openxmlformats.org/officeDocument/2006/relationships/hyperlink" Target="mailto:Melissa.Lee@bia.gov" TargetMode="External"/><Relationship Id="rId5" Type="http://schemas.openxmlformats.org/officeDocument/2006/relationships/hyperlink" Target="mailto:Simone.Toya@bia.gov" TargetMode="External"/><Relationship Id="rId4" Type="http://schemas.openxmlformats.org/officeDocument/2006/relationships/hyperlink" Target="mailto:Bennie.Francisco@bia.gov"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1981200"/>
          </a:xfrm>
          <a:prstGeom prst="rect">
            <a:avLst/>
          </a:prstGeom>
          <a:gradFill flip="none" rotWithShape="1">
            <a:gsLst>
              <a:gs pos="85000">
                <a:schemeClr val="tx2">
                  <a:lumMod val="50000"/>
                </a:schemeClr>
              </a:gs>
              <a:gs pos="0">
                <a:schemeClr val="bg1">
                  <a:shade val="30000"/>
                  <a:satMod val="200000"/>
                </a:schemeClr>
              </a:gs>
            </a:gsLst>
            <a:path path="rect">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a:spLocks noChangeAspect="1"/>
          </p:cNvSpPr>
          <p:nvPr/>
        </p:nvSpPr>
        <p:spPr>
          <a:xfrm>
            <a:off x="6400800" y="-15240"/>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p:cNvSpPr>
            <a:spLocks noGrp="1"/>
          </p:cNvSpPr>
          <p:nvPr>
            <p:ph type="title"/>
          </p:nvPr>
        </p:nvSpPr>
        <p:spPr>
          <a:xfrm>
            <a:off x="2057400" y="457200"/>
            <a:ext cx="6629400" cy="960438"/>
          </a:xfrm>
        </p:spPr>
        <p:txBody>
          <a:bodyPr>
            <a:noAutofit/>
          </a:bodyPr>
          <a:lstStyle/>
          <a:p>
            <a:pPr algn="l"/>
            <a:r>
              <a:rPr lang="en-US" sz="3300" b="1" cap="small"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U.S. DEPARTMENT OF THE INTERIOR</a:t>
            </a:r>
            <a:br>
              <a:rPr lang="en-US" sz="33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sz="33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Bureau of Indian Affairs</a:t>
            </a:r>
            <a:br>
              <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endParaRPr lang="en-US" sz="3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 name="TextBox 1"/>
          <p:cNvSpPr txBox="1"/>
          <p:nvPr/>
        </p:nvSpPr>
        <p:spPr>
          <a:xfrm>
            <a:off x="228600" y="3505200"/>
            <a:ext cx="8686800" cy="869469"/>
          </a:xfrm>
          <a:prstGeom prst="rect">
            <a:avLst/>
          </a:prstGeom>
          <a:noFill/>
        </p:spPr>
        <p:txBody>
          <a:bodyPr wrap="square" rtlCol="0">
            <a:spAutoFit/>
          </a:bodyPr>
          <a:lstStyle/>
          <a:p>
            <a:pPr algn="ctr"/>
            <a:r>
              <a:rPr lang="en-US" sz="4000" b="1" cap="small" dirty="0">
                <a:ln w="9525">
                  <a:solidFill>
                    <a:schemeClr val="tx2">
                      <a:satMod val="155000"/>
                    </a:schemeClr>
                  </a:solidFill>
                  <a:prstDash val="solid"/>
                </a:ln>
                <a:solidFill>
                  <a:srgbClr val="CC3300"/>
                </a:solidFill>
                <a:effectLst>
                  <a:outerShdw blurRad="41275" dist="20320" dir="1800000" algn="tl" rotWithShape="0">
                    <a:srgbClr val="000000">
                      <a:alpha val="40000"/>
                    </a:srgbClr>
                  </a:outerShdw>
                </a:effectLst>
                <a:latin typeface="Cambria" panose="02040503050406030204" pitchFamily="18" charset="0"/>
                <a:ea typeface="Cambria" panose="02040503050406030204" pitchFamily="18" charset="0"/>
              </a:rPr>
              <a:t>TRIBAL JUSTICE SUPPORT</a:t>
            </a:r>
            <a:endParaRPr lang="en-US" sz="2000" b="1" cap="small" dirty="0">
              <a:ln w="9525">
                <a:solidFill>
                  <a:schemeClr val="tx2">
                    <a:satMod val="155000"/>
                  </a:schemeClr>
                </a:solidFill>
                <a:prstDash val="solid"/>
              </a:ln>
              <a:solidFill>
                <a:srgbClr val="CC3300"/>
              </a:solidFill>
              <a:effectLst>
                <a:outerShdw blurRad="41275" dist="20320" dir="1800000" algn="tl" rotWithShape="0">
                  <a:srgbClr val="000000">
                    <a:alpha val="40000"/>
                  </a:srgbClr>
                </a:outerShdw>
              </a:effectLst>
              <a:latin typeface="Cambria" panose="02040503050406030204" pitchFamily="18" charset="0"/>
              <a:ea typeface="Cambria" panose="02040503050406030204" pitchFamily="18" charset="0"/>
            </a:endParaRPr>
          </a:p>
          <a:p>
            <a:pPr algn="ctr"/>
            <a:endParaRPr lang="en-US" sz="1050" dirty="0">
              <a:ln w="12700">
                <a:solidFill>
                  <a:schemeClr val="tx2">
                    <a:satMod val="155000"/>
                  </a:schemeClr>
                </a:solidFill>
                <a:prstDash val="solid"/>
              </a:ln>
              <a:solidFill>
                <a:srgbClr val="000000"/>
              </a:solidFill>
              <a:effectLst>
                <a:outerShdw blurRad="41275" dist="20320" dir="1800000" algn="tl" rotWithShape="0">
                  <a:srgbClr val="000000">
                    <a:alpha val="40000"/>
                  </a:srgbClr>
                </a:outerShdw>
              </a:effectLst>
              <a:latin typeface="Cambria" panose="02040503050406030204" pitchFamily="18" charset="0"/>
              <a:ea typeface="Cambria" panose="02040503050406030204" pitchFamily="18" charset="0"/>
            </a:endParaRP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99419"/>
            <a:ext cx="1799252" cy="1792224"/>
          </a:xfrm>
          <a:prstGeom prst="rect">
            <a:avLst/>
          </a:prstGeom>
        </p:spPr>
      </p:pic>
      <p:sp>
        <p:nvSpPr>
          <p:cNvPr id="5" name="TextBox 4">
            <a:extLst>
              <a:ext uri="{FF2B5EF4-FFF2-40B4-BE49-F238E27FC236}">
                <a16:creationId xmlns:a16="http://schemas.microsoft.com/office/drawing/2014/main" id="{6A84911C-39E0-7E78-619B-C1FA5529B873}"/>
              </a:ext>
            </a:extLst>
          </p:cNvPr>
          <p:cNvSpPr txBox="1"/>
          <p:nvPr/>
        </p:nvSpPr>
        <p:spPr>
          <a:xfrm>
            <a:off x="228601" y="4374669"/>
            <a:ext cx="8823959" cy="400110"/>
          </a:xfrm>
          <a:prstGeom prst="rect">
            <a:avLst/>
          </a:prstGeom>
          <a:noFill/>
        </p:spPr>
        <p:txBody>
          <a:bodyPr wrap="square" rtlCol="0">
            <a:spAutoFit/>
          </a:bodyPr>
          <a:lstStyle/>
          <a:p>
            <a:pPr algn="ctr"/>
            <a:r>
              <a:rPr lang="en-US" sz="2000" dirty="0"/>
              <a:t>Overview of PL 280 Funding for Tribal Courts</a:t>
            </a:r>
          </a:p>
        </p:txBody>
      </p:sp>
    </p:spTree>
    <p:extLst>
      <p:ext uri="{BB962C8B-B14F-4D97-AF65-F5344CB8AC3E}">
        <p14:creationId xmlns:p14="http://schemas.microsoft.com/office/powerpoint/2010/main" val="35489023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A69E4-A372-AFBD-BB34-0D0CDE4C0E17}"/>
              </a:ext>
            </a:extLst>
          </p:cNvPr>
          <p:cNvSpPr>
            <a:spLocks noGrp="1"/>
          </p:cNvSpPr>
          <p:nvPr>
            <p:ph type="title"/>
          </p:nvPr>
        </p:nvSpPr>
        <p:spPr>
          <a:xfrm>
            <a:off x="457200" y="274638"/>
            <a:ext cx="8229600" cy="715962"/>
          </a:xfrm>
        </p:spPr>
        <p:txBody>
          <a:bodyPr/>
          <a:lstStyle/>
          <a:p>
            <a:r>
              <a:rPr kumimoji="0" lang="en-US" sz="3200" b="0" i="0" u="none" strike="noStrike" kern="1200" cap="none" spc="0" normalizeH="0" baseline="0" noProof="0" dirty="0">
                <a:ln>
                  <a:noFill/>
                </a:ln>
                <a:solidFill>
                  <a:prstClr val="black"/>
                </a:solidFill>
                <a:effectLst/>
                <a:uLnTx/>
                <a:uFillTx/>
                <a:latin typeface="Calibri"/>
                <a:ea typeface="+mj-ea"/>
                <a:cs typeface="+mj-cs"/>
              </a:rPr>
              <a:t>2022 &amp; 2023 P.L. 280 Total Funded Positions</a:t>
            </a:r>
            <a:r>
              <a:rPr lang="en-US" sz="3200" dirty="0">
                <a:solidFill>
                  <a:prstClr val="black"/>
                </a:solidFill>
                <a:latin typeface="Calibri"/>
              </a:rPr>
              <a:t>**</a:t>
            </a:r>
            <a:endParaRPr lang="en-US" dirty="0"/>
          </a:p>
        </p:txBody>
      </p:sp>
      <p:graphicFrame>
        <p:nvGraphicFramePr>
          <p:cNvPr id="4" name="Content Placeholder 3">
            <a:extLst>
              <a:ext uri="{FF2B5EF4-FFF2-40B4-BE49-F238E27FC236}">
                <a16:creationId xmlns:a16="http://schemas.microsoft.com/office/drawing/2014/main" id="{BF536641-21BE-2D26-3B5E-F7F692D8588C}"/>
              </a:ext>
            </a:extLst>
          </p:cNvPr>
          <p:cNvGraphicFramePr>
            <a:graphicFrameLocks noGrp="1"/>
          </p:cNvGraphicFramePr>
          <p:nvPr>
            <p:ph idx="1"/>
            <p:extLst>
              <p:ext uri="{D42A27DB-BD31-4B8C-83A1-F6EECF244321}">
                <p14:modId xmlns:p14="http://schemas.microsoft.com/office/powerpoint/2010/main" val="3484446891"/>
              </p:ext>
            </p:extLst>
          </p:nvPr>
        </p:nvGraphicFramePr>
        <p:xfrm>
          <a:off x="665106" y="1600206"/>
          <a:ext cx="7813788" cy="4901517"/>
        </p:xfrm>
        <a:graphic>
          <a:graphicData uri="http://schemas.openxmlformats.org/drawingml/2006/table">
            <a:tbl>
              <a:tblPr/>
              <a:tblGrid>
                <a:gridCol w="1664337">
                  <a:extLst>
                    <a:ext uri="{9D8B030D-6E8A-4147-A177-3AD203B41FA5}">
                      <a16:colId xmlns:a16="http://schemas.microsoft.com/office/drawing/2014/main" val="112229679"/>
                    </a:ext>
                  </a:extLst>
                </a:gridCol>
                <a:gridCol w="218786">
                  <a:extLst>
                    <a:ext uri="{9D8B030D-6E8A-4147-A177-3AD203B41FA5}">
                      <a16:colId xmlns:a16="http://schemas.microsoft.com/office/drawing/2014/main" val="1785346887"/>
                    </a:ext>
                  </a:extLst>
                </a:gridCol>
                <a:gridCol w="1773730">
                  <a:extLst>
                    <a:ext uri="{9D8B030D-6E8A-4147-A177-3AD203B41FA5}">
                      <a16:colId xmlns:a16="http://schemas.microsoft.com/office/drawing/2014/main" val="3594003923"/>
                    </a:ext>
                  </a:extLst>
                </a:gridCol>
                <a:gridCol w="218786">
                  <a:extLst>
                    <a:ext uri="{9D8B030D-6E8A-4147-A177-3AD203B41FA5}">
                      <a16:colId xmlns:a16="http://schemas.microsoft.com/office/drawing/2014/main" val="2987645568"/>
                    </a:ext>
                  </a:extLst>
                </a:gridCol>
                <a:gridCol w="1523689">
                  <a:extLst>
                    <a:ext uri="{9D8B030D-6E8A-4147-A177-3AD203B41FA5}">
                      <a16:colId xmlns:a16="http://schemas.microsoft.com/office/drawing/2014/main" val="1342460513"/>
                    </a:ext>
                  </a:extLst>
                </a:gridCol>
                <a:gridCol w="218786">
                  <a:extLst>
                    <a:ext uri="{9D8B030D-6E8A-4147-A177-3AD203B41FA5}">
                      <a16:colId xmlns:a16="http://schemas.microsoft.com/office/drawing/2014/main" val="2786762726"/>
                    </a:ext>
                  </a:extLst>
                </a:gridCol>
                <a:gridCol w="1976888">
                  <a:extLst>
                    <a:ext uri="{9D8B030D-6E8A-4147-A177-3AD203B41FA5}">
                      <a16:colId xmlns:a16="http://schemas.microsoft.com/office/drawing/2014/main" val="2767357322"/>
                    </a:ext>
                  </a:extLst>
                </a:gridCol>
                <a:gridCol w="218786">
                  <a:extLst>
                    <a:ext uri="{9D8B030D-6E8A-4147-A177-3AD203B41FA5}">
                      <a16:colId xmlns:a16="http://schemas.microsoft.com/office/drawing/2014/main" val="3895588149"/>
                    </a:ext>
                  </a:extLst>
                </a:gridCol>
              </a:tblGrid>
              <a:tr h="150865">
                <a:tc gridSpan="4">
                  <a:txBody>
                    <a:bodyPr/>
                    <a:lstStyle/>
                    <a:p>
                      <a:pPr algn="ctr" fontAlgn="b"/>
                      <a:r>
                        <a:rPr lang="en-US" sz="900" b="1" i="0" u="none" strike="noStrike">
                          <a:solidFill>
                            <a:srgbClr val="000000"/>
                          </a:solidFill>
                          <a:effectLst/>
                          <a:latin typeface="Calibri" panose="020F0502020204030204" pitchFamily="34" charset="0"/>
                        </a:rPr>
                        <a:t>2022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900" b="1" i="0" u="none" strike="noStrike">
                          <a:solidFill>
                            <a:srgbClr val="000000"/>
                          </a:solidFill>
                          <a:effectLst/>
                          <a:latin typeface="Calibri" panose="020F0502020204030204" pitchFamily="34" charset="0"/>
                        </a:rPr>
                        <a:t>2023</a:t>
                      </a:r>
                    </a:p>
                  </a:txBody>
                  <a:tcPr marL="5202" marR="5202" marT="520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2CC"/>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56162993"/>
                  </a:ext>
                </a:extLst>
              </a:tr>
              <a:tr h="150865">
                <a:tc>
                  <a:txBody>
                    <a:bodyPr/>
                    <a:lstStyle/>
                    <a:p>
                      <a:pPr algn="l" fontAlgn="b"/>
                      <a:r>
                        <a:rPr lang="en-US" sz="900" b="0" i="0" u="none" strike="noStrike">
                          <a:solidFill>
                            <a:srgbClr val="000000"/>
                          </a:solidFill>
                          <a:effectLst/>
                          <a:latin typeface="Calibri" panose="020F0502020204030204" pitchFamily="34" charset="0"/>
                        </a:rPr>
                        <a:t>Administrative Assistant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Guardian ad Litem</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Administrative Assistant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Law Clerk</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90444368"/>
                  </a:ext>
                </a:extLst>
              </a:tr>
              <a:tr h="150865">
                <a:tc>
                  <a:txBody>
                    <a:bodyPr/>
                    <a:lstStyle/>
                    <a:p>
                      <a:pPr algn="l" fontAlgn="b"/>
                      <a:r>
                        <a:rPr lang="en-US" sz="900" b="0" i="0" u="none" strike="noStrike">
                          <a:solidFill>
                            <a:srgbClr val="000000"/>
                          </a:solidFill>
                          <a:effectLst/>
                          <a:latin typeface="Calibri" panose="020F0502020204030204" pitchFamily="34" charset="0"/>
                        </a:rPr>
                        <a:t>Appellate 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4</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IT Support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Advocate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Law 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23578316"/>
                  </a:ext>
                </a:extLst>
              </a:tr>
              <a:tr h="150865">
                <a:tc>
                  <a:txBody>
                    <a:bodyPr/>
                    <a:lstStyle/>
                    <a:p>
                      <a:pPr algn="l" fontAlgn="b"/>
                      <a:r>
                        <a:rPr lang="en-US" sz="900" b="0" i="0" u="none" strike="noStrike">
                          <a:solidFill>
                            <a:srgbClr val="000000"/>
                          </a:solidFill>
                          <a:effectLst/>
                          <a:latin typeface="Calibri" panose="020F0502020204030204" pitchFamily="34" charset="0"/>
                        </a:rPr>
                        <a:t>Associate 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IT Tech</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Appellate 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5</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Legal Aid</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154706849"/>
                  </a:ext>
                </a:extLst>
              </a:tr>
              <a:tr h="150865">
                <a:tc>
                  <a:txBody>
                    <a:bodyPr/>
                    <a:lstStyle/>
                    <a:p>
                      <a:pPr algn="l" fontAlgn="b"/>
                      <a:r>
                        <a:rPr lang="en-US" sz="900" b="0" i="0" u="none" strike="noStrike">
                          <a:solidFill>
                            <a:srgbClr val="000000"/>
                          </a:solidFill>
                          <a:effectLst/>
                          <a:latin typeface="Calibri" panose="020F0502020204030204" pitchFamily="34" charset="0"/>
                        </a:rPr>
                        <a:t>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24</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Appointed Counsel</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Officer Manager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531967416"/>
                  </a:ext>
                </a:extLst>
              </a:tr>
              <a:tr h="150865">
                <a:tc>
                  <a:txBody>
                    <a:bodyPr/>
                    <a:lstStyle/>
                    <a:p>
                      <a:pPr algn="l" fontAlgn="b"/>
                      <a:r>
                        <a:rPr lang="en-US" sz="900" b="0" i="0" u="none" strike="noStrike">
                          <a:solidFill>
                            <a:srgbClr val="000000"/>
                          </a:solidFill>
                          <a:effectLst/>
                          <a:latin typeface="Calibri" panose="020F0502020204030204" pitchFamily="34" charset="0"/>
                        </a:rPr>
                        <a:t>Bailiff</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17</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Judicial Services</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Associate 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Parent Attorney Contracts</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90215077"/>
                  </a:ext>
                </a:extLst>
              </a:tr>
              <a:tr h="150865">
                <a:tc>
                  <a:txBody>
                    <a:bodyPr/>
                    <a:lstStyle/>
                    <a:p>
                      <a:pPr algn="l" fontAlgn="b"/>
                      <a:r>
                        <a:rPr lang="en-US" sz="900" b="0" i="0" u="none" strike="noStrike">
                          <a:solidFill>
                            <a:srgbClr val="000000"/>
                          </a:solidFill>
                          <a:effectLst/>
                          <a:latin typeface="Calibri" panose="020F0502020204030204" pitchFamily="34" charset="0"/>
                        </a:rPr>
                        <a:t>Bailiff/Court Services Director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Justice Department Director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Pro Se Navigator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21330088"/>
                  </a:ext>
                </a:extLst>
              </a:tr>
              <a:tr h="150865">
                <a:tc>
                  <a:txBody>
                    <a:bodyPr/>
                    <a:lstStyle/>
                    <a:p>
                      <a:pPr algn="l" fontAlgn="b"/>
                      <a:r>
                        <a:rPr lang="en-US" sz="900" b="0" i="0" u="none" strike="noStrike">
                          <a:solidFill>
                            <a:srgbClr val="000000"/>
                          </a:solidFill>
                          <a:effectLst/>
                          <a:latin typeface="Calibri" panose="020F0502020204030204" pitchFamily="34" charset="0"/>
                        </a:rPr>
                        <a:t>Chief Justice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Justice Policy Lead</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Bailiff</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10</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Pro Tem 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31239103"/>
                  </a:ext>
                </a:extLst>
              </a:tr>
              <a:tr h="150865">
                <a:tc>
                  <a:txBody>
                    <a:bodyPr/>
                    <a:lstStyle/>
                    <a:p>
                      <a:pPr algn="l" fontAlgn="b"/>
                      <a:r>
                        <a:rPr lang="en-US" sz="900" b="0" i="0" u="none" strike="noStrike">
                          <a:solidFill>
                            <a:srgbClr val="000000"/>
                          </a:solidFill>
                          <a:effectLst/>
                          <a:latin typeface="Calibri" panose="020F0502020204030204" pitchFamily="34" charset="0"/>
                        </a:rPr>
                        <a:t>Civil Legal Aid 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Juvenile Wellness Coordinator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Child Advocacy 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Probation Officer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038556884"/>
                  </a:ext>
                </a:extLst>
              </a:tr>
              <a:tr h="150865">
                <a:tc>
                  <a:txBody>
                    <a:bodyPr/>
                    <a:lstStyle/>
                    <a:p>
                      <a:pPr algn="l" fontAlgn="b"/>
                      <a:r>
                        <a:rPr lang="en-US" sz="900" b="0" i="0" u="none" strike="noStrike">
                          <a:solidFill>
                            <a:srgbClr val="000000"/>
                          </a:solidFill>
                          <a:effectLst/>
                          <a:latin typeface="Calibri" panose="020F0502020204030204" pitchFamily="34" charset="0"/>
                        </a:rPr>
                        <a:t>Clerk Assistant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Law Clerk</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Child Welfare 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Process Server/Victim Services Advocate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650879608"/>
                  </a:ext>
                </a:extLst>
              </a:tr>
              <a:tr h="150865">
                <a:tc>
                  <a:txBody>
                    <a:bodyPr/>
                    <a:lstStyle/>
                    <a:p>
                      <a:pPr algn="l" fontAlgn="b"/>
                      <a:r>
                        <a:rPr lang="en-US" sz="900" b="0" i="0" u="none" strike="noStrike">
                          <a:solidFill>
                            <a:srgbClr val="000000"/>
                          </a:solidFill>
                          <a:effectLst/>
                          <a:latin typeface="Calibri" panose="020F0502020204030204" pitchFamily="34" charset="0"/>
                        </a:rPr>
                        <a:t>Coalition Legal Director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Law Student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Clerk Assistant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Prosecutor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29979115"/>
                  </a:ext>
                </a:extLst>
              </a:tr>
              <a:tr h="150865">
                <a:tc>
                  <a:txBody>
                    <a:bodyPr/>
                    <a:lstStyle/>
                    <a:p>
                      <a:pPr algn="l" fontAlgn="b"/>
                      <a:r>
                        <a:rPr lang="en-US" sz="900" b="0" i="0" u="none" strike="noStrike">
                          <a:solidFill>
                            <a:srgbClr val="000000"/>
                          </a:solidFill>
                          <a:effectLst/>
                          <a:latin typeface="Calibri" panose="020F0502020204030204" pitchFamily="34" charset="0"/>
                        </a:rPr>
                        <a:t>Conservator Community Liaison</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Legal Secretary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Conflict 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Public Defender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64168475"/>
                  </a:ext>
                </a:extLst>
              </a:tr>
              <a:tr h="150865">
                <a:tc>
                  <a:txBody>
                    <a:bodyPr/>
                    <a:lstStyle/>
                    <a:p>
                      <a:pPr algn="l" fontAlgn="b"/>
                      <a:r>
                        <a:rPr lang="en-US" sz="900" b="0" i="0" u="none" strike="noStrike">
                          <a:solidFill>
                            <a:srgbClr val="000000"/>
                          </a:solidFill>
                          <a:effectLst/>
                          <a:latin typeface="Calibri" panose="020F0502020204030204" pitchFamily="34" charset="0"/>
                        </a:rPr>
                        <a:t>Consultant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Magistrate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Conservatee Counsel/GAL</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Receptionist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24056425"/>
                  </a:ext>
                </a:extLst>
              </a:tr>
              <a:tr h="150865">
                <a:tc>
                  <a:txBody>
                    <a:bodyPr/>
                    <a:lstStyle/>
                    <a:p>
                      <a:pPr algn="l" fontAlgn="b"/>
                      <a:r>
                        <a:rPr lang="en-US" sz="900" b="0" i="0" u="none" strike="noStrike">
                          <a:solidFill>
                            <a:srgbClr val="000000"/>
                          </a:solidFill>
                          <a:effectLst/>
                          <a:latin typeface="Calibri" panose="020F0502020204030204" pitchFamily="34" charset="0"/>
                        </a:rPr>
                        <a:t>Court Administrator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29</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Paralegal</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Consultants</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7</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Self-help 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815647387"/>
                  </a:ext>
                </a:extLst>
              </a:tr>
              <a:tr h="150865">
                <a:tc>
                  <a:txBody>
                    <a:bodyPr/>
                    <a:lstStyle/>
                    <a:p>
                      <a:pPr algn="l" fontAlgn="b"/>
                      <a:r>
                        <a:rPr lang="en-US" sz="900" b="0" i="0" u="none" strike="noStrike">
                          <a:solidFill>
                            <a:srgbClr val="000000"/>
                          </a:solidFill>
                          <a:effectLst/>
                          <a:latin typeface="Calibri" panose="020F0502020204030204" pitchFamily="34" charset="0"/>
                        </a:rPr>
                        <a:t>Court Administrator 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Presenting Officer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Contracted 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Success Coach</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4</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2444099"/>
                  </a:ext>
                </a:extLst>
              </a:tr>
              <a:tr h="150865">
                <a:tc>
                  <a:txBody>
                    <a:bodyPr/>
                    <a:lstStyle/>
                    <a:p>
                      <a:pPr algn="l" fontAlgn="b"/>
                      <a:r>
                        <a:rPr lang="en-US" sz="900" b="0" i="0" u="none" strike="noStrike">
                          <a:solidFill>
                            <a:srgbClr val="000000"/>
                          </a:solidFill>
                          <a:effectLst/>
                          <a:latin typeface="Calibri" panose="020F0502020204030204" pitchFamily="34" charset="0"/>
                        </a:rPr>
                        <a:t>Court Advocate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Pre-Trial Officer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Court Administrative 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dirty="0">
                          <a:solidFill>
                            <a:srgbClr val="000000"/>
                          </a:solidFill>
                          <a:effectLst/>
                          <a:latin typeface="Calibri" panose="020F0502020204030204" pitchFamily="34" charset="0"/>
                        </a:rPr>
                        <a:t>Success Officer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07357586"/>
                  </a:ext>
                </a:extLst>
              </a:tr>
              <a:tr h="150865">
                <a:tc>
                  <a:txBody>
                    <a:bodyPr/>
                    <a:lstStyle/>
                    <a:p>
                      <a:pPr algn="l" fontAlgn="b"/>
                      <a:r>
                        <a:rPr lang="en-US" sz="900" b="0" i="0" u="none" strike="noStrike">
                          <a:solidFill>
                            <a:srgbClr val="000000"/>
                          </a:solidFill>
                          <a:effectLst/>
                          <a:latin typeface="Calibri" panose="020F0502020204030204" pitchFamily="34" charset="0"/>
                        </a:rPr>
                        <a:t>Court Case Manager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Pro Se Navigator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Court Administrator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Training</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102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61772594"/>
                  </a:ext>
                </a:extLst>
              </a:tr>
              <a:tr h="150865">
                <a:tc>
                  <a:txBody>
                    <a:bodyPr/>
                    <a:lstStyle/>
                    <a:p>
                      <a:pPr algn="l" fontAlgn="b"/>
                      <a:r>
                        <a:rPr lang="en-US" sz="900" b="0" i="0" u="none" strike="noStrike">
                          <a:solidFill>
                            <a:srgbClr val="000000"/>
                          </a:solidFill>
                          <a:effectLst/>
                          <a:latin typeface="Calibri" panose="020F0502020204030204" pitchFamily="34" charset="0"/>
                        </a:rPr>
                        <a:t>Court Clerk</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38</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Pro Tem 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3</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Court Clerk</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29</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dirty="0">
                          <a:solidFill>
                            <a:srgbClr val="000000"/>
                          </a:solidFill>
                          <a:effectLst/>
                          <a:latin typeface="Calibri" panose="020F0502020204030204" pitchFamily="34" charset="0"/>
                        </a:rPr>
                        <a:t>Translator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9950478"/>
                  </a:ext>
                </a:extLst>
              </a:tr>
              <a:tr h="150865">
                <a:tc>
                  <a:txBody>
                    <a:bodyPr/>
                    <a:lstStyle/>
                    <a:p>
                      <a:pPr algn="l" fontAlgn="b"/>
                      <a:r>
                        <a:rPr lang="en-US" sz="900" b="0" i="0" u="none" strike="noStrike">
                          <a:solidFill>
                            <a:srgbClr val="000000"/>
                          </a:solidFill>
                          <a:effectLst/>
                          <a:latin typeface="Calibri" panose="020F0502020204030204" pitchFamily="34" charset="0"/>
                        </a:rPr>
                        <a:t>Court Coordinator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Probation Officer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Court Clerk/Wellness Director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Wellness Consultant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71695034"/>
                  </a:ext>
                </a:extLst>
              </a:tr>
              <a:tr h="150865">
                <a:tc>
                  <a:txBody>
                    <a:bodyPr/>
                    <a:lstStyle/>
                    <a:p>
                      <a:pPr algn="l" fontAlgn="b"/>
                      <a:r>
                        <a:rPr lang="en-US" sz="900" b="0" i="0" u="none" strike="noStrike">
                          <a:solidFill>
                            <a:srgbClr val="000000"/>
                          </a:solidFill>
                          <a:effectLst/>
                          <a:latin typeface="Calibri" panose="020F0502020204030204" pitchFamily="34" charset="0"/>
                        </a:rPr>
                        <a:t>Court Director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Project Planner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Court Development Manager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900" b="0" i="0" u="none" strike="noStrike">
                          <a:solidFill>
                            <a:srgbClr val="000000"/>
                          </a:solidFill>
                          <a:effectLst/>
                          <a:latin typeface="Calibri" panose="020F0502020204030204" pitchFamily="34" charset="0"/>
                        </a:rPr>
                        <a:t>Wellness Coordinator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713330643"/>
                  </a:ext>
                </a:extLst>
              </a:tr>
              <a:tr h="150865">
                <a:tc>
                  <a:txBody>
                    <a:bodyPr/>
                    <a:lstStyle/>
                    <a:p>
                      <a:pPr algn="l" fontAlgn="b"/>
                      <a:r>
                        <a:rPr lang="en-US" sz="900" b="0" i="0" u="none" strike="noStrike">
                          <a:solidFill>
                            <a:srgbClr val="000000"/>
                          </a:solidFill>
                          <a:effectLst/>
                          <a:latin typeface="Calibri" panose="020F0502020204030204" pitchFamily="34" charset="0"/>
                        </a:rPr>
                        <a:t>Court Manager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Prosecutor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4</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Court Director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b"/>
                      <a:r>
                        <a:rPr lang="en-US" sz="900" b="1" i="0" u="none" strike="noStrike">
                          <a:solidFill>
                            <a:srgbClr val="000000"/>
                          </a:solidFill>
                          <a:effectLst/>
                          <a:latin typeface="Calibri" panose="020F0502020204030204" pitchFamily="34" charset="0"/>
                        </a:rPr>
                        <a:t>GRAND TOTAL:</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1" i="0" u="none" strike="noStrike">
                          <a:solidFill>
                            <a:srgbClr val="000000"/>
                          </a:solidFill>
                          <a:effectLst/>
                          <a:latin typeface="Calibri" panose="020F0502020204030204" pitchFamily="34" charset="0"/>
                        </a:rPr>
                        <a:t>124</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07628830"/>
                  </a:ext>
                </a:extLst>
              </a:tr>
              <a:tr h="150865">
                <a:tc>
                  <a:txBody>
                    <a:bodyPr/>
                    <a:lstStyle/>
                    <a:p>
                      <a:pPr algn="l" fontAlgn="b"/>
                      <a:r>
                        <a:rPr lang="en-US" sz="900" b="0" i="0" u="none" strike="noStrike">
                          <a:solidFill>
                            <a:srgbClr val="000000"/>
                          </a:solidFill>
                          <a:effectLst/>
                          <a:latin typeface="Calibri" panose="020F0502020204030204" pitchFamily="34" charset="0"/>
                        </a:rPr>
                        <a:t>Court Security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Public Defender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Court Manager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gridSpan="2">
                  <a:txBody>
                    <a:bodyPr/>
                    <a:lstStyle/>
                    <a:p>
                      <a:pPr algn="ctr" fontAlgn="b"/>
                      <a:r>
                        <a:rPr lang="en-US" sz="900" b="1" i="0" u="none" strike="noStrike" dirty="0">
                          <a:solidFill>
                            <a:srgbClr val="000000"/>
                          </a:solidFill>
                          <a:effectLst/>
                          <a:latin typeface="Calibri" panose="020F0502020204030204" pitchFamily="34" charset="0"/>
                        </a:rPr>
                        <a:t>*NOTE: Fiscal Year 2023 is still a work in progress with some funds remaining to allocate.</a:t>
                      </a:r>
                    </a:p>
                    <a:p>
                      <a:pPr algn="ctr" fontAlgn="b"/>
                      <a:r>
                        <a:rPr lang="en-US" sz="900" b="1" i="0" u="none" strike="noStrike" dirty="0">
                          <a:solidFill>
                            <a:srgbClr val="000000"/>
                          </a:solidFill>
                          <a:effectLst/>
                          <a:latin typeface="Calibri" panose="020F0502020204030204" pitchFamily="34" charset="0"/>
                        </a:rPr>
                        <a:t>ICWA Attorneys representing Tribes in State Court is also funded through another appropriations line.</a:t>
                      </a:r>
                    </a:p>
                  </a:txBody>
                  <a:tcPr marL="5202" marR="5202" marT="5202"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rowSpan="3" hMerge="1">
                  <a:txBody>
                    <a:bodyPr/>
                    <a:lstStyle/>
                    <a:p>
                      <a:endParaRPr lang="en-US"/>
                    </a:p>
                  </a:txBody>
                  <a:tcPr/>
                </a:tc>
                <a:extLst>
                  <a:ext uri="{0D108BD9-81ED-4DB2-BD59-A6C34878D82A}">
                    <a16:rowId xmlns:a16="http://schemas.microsoft.com/office/drawing/2014/main" val="820766106"/>
                  </a:ext>
                </a:extLst>
              </a:tr>
              <a:tr h="150865">
                <a:tc>
                  <a:txBody>
                    <a:bodyPr/>
                    <a:lstStyle/>
                    <a:p>
                      <a:pPr algn="l" fontAlgn="b"/>
                      <a:r>
                        <a:rPr lang="en-US" sz="900" b="0" i="0" u="none" strike="noStrike">
                          <a:solidFill>
                            <a:srgbClr val="000000"/>
                          </a:solidFill>
                          <a:effectLst/>
                          <a:latin typeface="Calibri" panose="020F0502020204030204" pitchFamily="34" charset="0"/>
                        </a:rPr>
                        <a:t>Court Solicitor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Staff Attorney</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Data Entry Clerk</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730013527"/>
                  </a:ext>
                </a:extLst>
              </a:tr>
              <a:tr h="150865">
                <a:tc>
                  <a:txBody>
                    <a:bodyPr/>
                    <a:lstStyle/>
                    <a:p>
                      <a:pPr algn="l" fontAlgn="b"/>
                      <a:r>
                        <a:rPr lang="en-US" sz="900" b="0" i="0" u="none" strike="noStrike">
                          <a:solidFill>
                            <a:srgbClr val="000000"/>
                          </a:solidFill>
                          <a:effectLst/>
                          <a:latin typeface="Calibri" panose="020F0502020204030204" pitchFamily="34" charset="0"/>
                        </a:rPr>
                        <a:t>Data Clerk/Records Specialist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Success Officer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Drug Court Compliance Officer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4240516662"/>
                  </a:ext>
                </a:extLst>
              </a:tr>
              <a:tr h="150865">
                <a:tc>
                  <a:txBody>
                    <a:bodyPr/>
                    <a:lstStyle/>
                    <a:p>
                      <a:pPr algn="l" fontAlgn="b"/>
                      <a:r>
                        <a:rPr lang="en-US" sz="900" b="0" i="0" u="none" strike="noStrike">
                          <a:solidFill>
                            <a:srgbClr val="000000"/>
                          </a:solidFill>
                          <a:effectLst/>
                          <a:latin typeface="Calibri" panose="020F0502020204030204" pitchFamily="34" charset="0"/>
                        </a:rPr>
                        <a:t>Data Entry Clerk</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Training</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67</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Drug Court Coordinator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5202" marR="5202" marT="5202"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5202" marR="5202" marT="5202" marB="0" anchor="b">
                    <a:lnL>
                      <a:noFill/>
                    </a:lnL>
                    <a:lnR>
                      <a:noFill/>
                    </a:lnR>
                    <a:lnT>
                      <a:noFill/>
                    </a:lnT>
                    <a:lnB>
                      <a:noFill/>
                    </a:lnB>
                  </a:tcPr>
                </a:tc>
                <a:extLst>
                  <a:ext uri="{0D108BD9-81ED-4DB2-BD59-A6C34878D82A}">
                    <a16:rowId xmlns:a16="http://schemas.microsoft.com/office/drawing/2014/main" val="1535151338"/>
                  </a:ext>
                </a:extLst>
              </a:tr>
              <a:tr h="150865">
                <a:tc>
                  <a:txBody>
                    <a:bodyPr/>
                    <a:lstStyle/>
                    <a:p>
                      <a:pPr algn="l" fontAlgn="b"/>
                      <a:r>
                        <a:rPr lang="en-US" sz="900" b="0" i="0" u="none" strike="noStrike">
                          <a:solidFill>
                            <a:srgbClr val="000000"/>
                          </a:solidFill>
                          <a:effectLst/>
                          <a:latin typeface="Calibri" panose="020F0502020204030204" pitchFamily="34" charset="0"/>
                        </a:rPr>
                        <a:t>Defense Officer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Translator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Guardian ad Litem</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5</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dirty="0">
                          <a:solidFill>
                            <a:srgbClr val="000000"/>
                          </a:solidFill>
                          <a:effectLst/>
                          <a:latin typeface="Calibri" panose="020F0502020204030204" pitchFamily="34" charset="0"/>
                        </a:rPr>
                        <a:t> </a:t>
                      </a:r>
                    </a:p>
                  </a:txBody>
                  <a:tcPr marL="5202" marR="5202" marT="5202"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5202" marR="5202" marT="5202" marB="0" anchor="b">
                    <a:lnL>
                      <a:noFill/>
                    </a:lnL>
                    <a:lnR>
                      <a:noFill/>
                    </a:lnR>
                    <a:lnT>
                      <a:noFill/>
                    </a:lnT>
                    <a:lnB>
                      <a:noFill/>
                    </a:lnB>
                  </a:tcPr>
                </a:tc>
                <a:extLst>
                  <a:ext uri="{0D108BD9-81ED-4DB2-BD59-A6C34878D82A}">
                    <a16:rowId xmlns:a16="http://schemas.microsoft.com/office/drawing/2014/main" val="4037311113"/>
                  </a:ext>
                </a:extLst>
              </a:tr>
              <a:tr h="150865">
                <a:tc>
                  <a:txBody>
                    <a:bodyPr/>
                    <a:lstStyle/>
                    <a:p>
                      <a:pPr algn="l" fontAlgn="b"/>
                      <a:r>
                        <a:rPr lang="en-US" sz="900" b="0" i="0" u="none" strike="noStrike">
                          <a:solidFill>
                            <a:srgbClr val="000000"/>
                          </a:solidFill>
                          <a:effectLst/>
                          <a:latin typeface="Calibri" panose="020F0502020204030204" pitchFamily="34" charset="0"/>
                        </a:rPr>
                        <a:t>Development Specialist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Youth Healing to Wellness Specialist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IT Support</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6</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5202" marR="5202" marT="5202"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5202" marR="5202" marT="5202" marB="0" anchor="b">
                    <a:lnL>
                      <a:noFill/>
                    </a:lnL>
                    <a:lnR>
                      <a:noFill/>
                    </a:lnR>
                    <a:lnT>
                      <a:noFill/>
                    </a:lnT>
                    <a:lnB>
                      <a:noFill/>
                    </a:lnB>
                  </a:tcPr>
                </a:tc>
                <a:extLst>
                  <a:ext uri="{0D108BD9-81ED-4DB2-BD59-A6C34878D82A}">
                    <a16:rowId xmlns:a16="http://schemas.microsoft.com/office/drawing/2014/main" val="395389663"/>
                  </a:ext>
                </a:extLst>
              </a:tr>
              <a:tr h="150865">
                <a:tc>
                  <a:txBody>
                    <a:bodyPr/>
                    <a:lstStyle/>
                    <a:p>
                      <a:pPr algn="l" fontAlgn="b"/>
                      <a:r>
                        <a:rPr lang="en-US" sz="900" b="0" i="0" u="none" strike="noStrike">
                          <a:solidFill>
                            <a:srgbClr val="000000"/>
                          </a:solidFill>
                          <a:effectLst/>
                          <a:latin typeface="Calibri" panose="020F0502020204030204" pitchFamily="34" charset="0"/>
                        </a:rPr>
                        <a:t>Domestic Violence Advocate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a:solidFill>
                            <a:srgbClr val="000000"/>
                          </a:solidFill>
                          <a:effectLst/>
                          <a:latin typeface="Calibri" panose="020F0502020204030204" pitchFamily="34" charset="0"/>
                        </a:rPr>
                        <a:t>GRAND TOTAL:</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ACB9CA"/>
                    </a:solidFill>
                  </a:tcPr>
                </a:tc>
                <a:tc>
                  <a:txBody>
                    <a:bodyPr/>
                    <a:lstStyle/>
                    <a:p>
                      <a:pPr algn="ctr" fontAlgn="b"/>
                      <a:r>
                        <a:rPr lang="en-US" sz="900" b="1" i="0" u="none" strike="noStrike">
                          <a:solidFill>
                            <a:srgbClr val="000000"/>
                          </a:solidFill>
                          <a:effectLst/>
                          <a:latin typeface="Calibri" panose="020F0502020204030204" pitchFamily="34" charset="0"/>
                        </a:rPr>
                        <a:t>118</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ACB9CA"/>
                    </a:solidFill>
                  </a:tcPr>
                </a:tc>
                <a:tc>
                  <a:txBody>
                    <a:bodyPr/>
                    <a:lstStyle/>
                    <a:p>
                      <a:pPr algn="l" fontAlgn="b"/>
                      <a:r>
                        <a:rPr lang="en-US" sz="900" b="0" i="0" u="none" strike="noStrike">
                          <a:solidFill>
                            <a:srgbClr val="000000"/>
                          </a:solidFill>
                          <a:effectLst/>
                          <a:latin typeface="Calibri" panose="020F0502020204030204" pitchFamily="34" charset="0"/>
                        </a:rPr>
                        <a:t>IT Tech</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5202" marR="5202" marT="5202"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5202" marR="5202" marT="5202" marB="0" anchor="b">
                    <a:lnL>
                      <a:noFill/>
                    </a:lnL>
                    <a:lnR>
                      <a:noFill/>
                    </a:lnR>
                    <a:lnT>
                      <a:noFill/>
                    </a:lnT>
                    <a:lnB>
                      <a:noFill/>
                    </a:lnB>
                  </a:tcPr>
                </a:tc>
                <a:extLst>
                  <a:ext uri="{0D108BD9-81ED-4DB2-BD59-A6C34878D82A}">
                    <a16:rowId xmlns:a16="http://schemas.microsoft.com/office/drawing/2014/main" val="2134339505"/>
                  </a:ext>
                </a:extLst>
              </a:tr>
              <a:tr h="150865">
                <a:tc>
                  <a:txBody>
                    <a:bodyPr/>
                    <a:lstStyle/>
                    <a:p>
                      <a:pPr algn="l" fontAlgn="b"/>
                      <a:r>
                        <a:rPr lang="en-US" sz="900" b="0" i="0" u="none" strike="noStrike">
                          <a:solidFill>
                            <a:srgbClr val="000000"/>
                          </a:solidFill>
                          <a:effectLst/>
                          <a:latin typeface="Calibri" panose="020F0502020204030204" pitchFamily="34" charset="0"/>
                        </a:rPr>
                        <a:t>Executive Program Administrator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5202" marR="5202" marT="520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5202" marR="5202" marT="520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solidFill>
                            <a:srgbClr val="000000"/>
                          </a:solidFill>
                          <a:effectLst/>
                          <a:latin typeface="Calibri" panose="020F0502020204030204" pitchFamily="34" charset="0"/>
                        </a:rPr>
                        <a:t>Judge</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9</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5202" marR="5202" marT="5202"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5202" marR="5202" marT="5202" marB="0" anchor="b">
                    <a:lnL>
                      <a:noFill/>
                    </a:lnL>
                    <a:lnR>
                      <a:noFill/>
                    </a:lnR>
                    <a:lnT>
                      <a:noFill/>
                    </a:lnT>
                    <a:lnB>
                      <a:noFill/>
                    </a:lnB>
                  </a:tcPr>
                </a:tc>
                <a:extLst>
                  <a:ext uri="{0D108BD9-81ED-4DB2-BD59-A6C34878D82A}">
                    <a16:rowId xmlns:a16="http://schemas.microsoft.com/office/drawing/2014/main" val="3576866648"/>
                  </a:ext>
                </a:extLst>
              </a:tr>
              <a:tr h="150865">
                <a:tc>
                  <a:txBody>
                    <a:bodyPr/>
                    <a:lstStyle/>
                    <a:p>
                      <a:pPr algn="l" fontAlgn="b"/>
                      <a:r>
                        <a:rPr lang="en-US" sz="900" b="0" i="0" u="none" strike="noStrike" dirty="0">
                          <a:solidFill>
                            <a:srgbClr val="000000"/>
                          </a:solidFill>
                          <a:effectLst/>
                          <a:latin typeface="Calibri" panose="020F0502020204030204" pitchFamily="34" charset="0"/>
                        </a:rPr>
                        <a:t>Family Court Services Investigator</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900" b="0" i="0" u="none" strike="noStrike">
                          <a:solidFill>
                            <a:srgbClr val="000000"/>
                          </a:solidFill>
                          <a:effectLst/>
                          <a:latin typeface="Calibri" panose="020F0502020204030204" pitchFamily="34" charset="0"/>
                        </a:rPr>
                        <a:t>1</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5202" marR="5202" marT="520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5202" marR="5202" marT="520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solidFill>
                            <a:srgbClr val="000000"/>
                          </a:solidFill>
                          <a:effectLst/>
                          <a:latin typeface="Calibri" panose="020F0502020204030204" pitchFamily="34" charset="0"/>
                        </a:rPr>
                        <a:t>Judicial Services</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5202" marR="5202" marT="52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5202" marR="5202" marT="5202"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5202" marR="5202" marT="5202" marB="0" anchor="b">
                    <a:lnL>
                      <a:noFill/>
                    </a:lnL>
                    <a:lnR>
                      <a:noFill/>
                    </a:lnR>
                    <a:lnT>
                      <a:noFill/>
                    </a:lnT>
                    <a:lnB>
                      <a:noFill/>
                    </a:lnB>
                  </a:tcPr>
                </a:tc>
                <a:extLst>
                  <a:ext uri="{0D108BD9-81ED-4DB2-BD59-A6C34878D82A}">
                    <a16:rowId xmlns:a16="http://schemas.microsoft.com/office/drawing/2014/main" val="190070958"/>
                  </a:ext>
                </a:extLst>
              </a:tr>
            </a:tbl>
          </a:graphicData>
        </a:graphic>
      </p:graphicFrame>
    </p:spTree>
    <p:extLst>
      <p:ext uri="{BB962C8B-B14F-4D97-AF65-F5344CB8AC3E}">
        <p14:creationId xmlns:p14="http://schemas.microsoft.com/office/powerpoint/2010/main" val="2210132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4AF3CCC-3B00-9418-2442-2ACB6DB735AD}"/>
              </a:ext>
            </a:extLst>
          </p:cNvPr>
          <p:cNvGraphicFramePr>
            <a:graphicFrameLocks noGrp="1"/>
          </p:cNvGraphicFramePr>
          <p:nvPr/>
        </p:nvGraphicFramePr>
        <p:xfrm>
          <a:off x="304800" y="1524000"/>
          <a:ext cx="8534400" cy="5105457"/>
        </p:xfrm>
        <a:graphic>
          <a:graphicData uri="http://schemas.openxmlformats.org/drawingml/2006/table">
            <a:tbl>
              <a:tblPr>
                <a:tableStyleId>{5C22544A-7EE6-4342-B048-85BDC9FD1C3A}</a:tableStyleId>
              </a:tblPr>
              <a:tblGrid>
                <a:gridCol w="2044701">
                  <a:extLst>
                    <a:ext uri="{9D8B030D-6E8A-4147-A177-3AD203B41FA5}">
                      <a16:colId xmlns:a16="http://schemas.microsoft.com/office/drawing/2014/main" val="3648198666"/>
                    </a:ext>
                  </a:extLst>
                </a:gridCol>
                <a:gridCol w="302259">
                  <a:extLst>
                    <a:ext uri="{9D8B030D-6E8A-4147-A177-3AD203B41FA5}">
                      <a16:colId xmlns:a16="http://schemas.microsoft.com/office/drawing/2014/main" val="1290013104"/>
                    </a:ext>
                  </a:extLst>
                </a:gridCol>
                <a:gridCol w="1849120">
                  <a:extLst>
                    <a:ext uri="{9D8B030D-6E8A-4147-A177-3AD203B41FA5}">
                      <a16:colId xmlns:a16="http://schemas.microsoft.com/office/drawing/2014/main" val="3483558940"/>
                    </a:ext>
                  </a:extLst>
                </a:gridCol>
                <a:gridCol w="302259">
                  <a:extLst>
                    <a:ext uri="{9D8B030D-6E8A-4147-A177-3AD203B41FA5}">
                      <a16:colId xmlns:a16="http://schemas.microsoft.com/office/drawing/2014/main" val="3870471095"/>
                    </a:ext>
                  </a:extLst>
                </a:gridCol>
                <a:gridCol w="1689101">
                  <a:extLst>
                    <a:ext uri="{9D8B030D-6E8A-4147-A177-3AD203B41FA5}">
                      <a16:colId xmlns:a16="http://schemas.microsoft.com/office/drawing/2014/main" val="282615452"/>
                    </a:ext>
                  </a:extLst>
                </a:gridCol>
                <a:gridCol w="302259">
                  <a:extLst>
                    <a:ext uri="{9D8B030D-6E8A-4147-A177-3AD203B41FA5}">
                      <a16:colId xmlns:a16="http://schemas.microsoft.com/office/drawing/2014/main" val="3822001609"/>
                    </a:ext>
                  </a:extLst>
                </a:gridCol>
                <a:gridCol w="1617981">
                  <a:extLst>
                    <a:ext uri="{9D8B030D-6E8A-4147-A177-3AD203B41FA5}">
                      <a16:colId xmlns:a16="http://schemas.microsoft.com/office/drawing/2014/main" val="2673398059"/>
                    </a:ext>
                  </a:extLst>
                </a:gridCol>
                <a:gridCol w="426720">
                  <a:extLst>
                    <a:ext uri="{9D8B030D-6E8A-4147-A177-3AD203B41FA5}">
                      <a16:colId xmlns:a16="http://schemas.microsoft.com/office/drawing/2014/main" val="1166601960"/>
                    </a:ext>
                  </a:extLst>
                </a:gridCol>
              </a:tblGrid>
              <a:tr h="100107">
                <a:tc>
                  <a:txBody>
                    <a:bodyPr/>
                    <a:lstStyle/>
                    <a:p>
                      <a:pPr algn="ctr" fontAlgn="b"/>
                      <a:r>
                        <a:rPr lang="en-US" sz="500" u="none" strike="noStrike">
                          <a:effectLst/>
                        </a:rPr>
                        <a:t>POSITION</a:t>
                      </a:r>
                      <a:endParaRPr lang="en-US" sz="500" b="1"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TOTAL</a:t>
                      </a:r>
                      <a:endParaRPr lang="en-US" sz="500" b="1"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POSITION</a:t>
                      </a:r>
                      <a:endParaRPr lang="en-US" sz="500" b="1"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TOTAL</a:t>
                      </a:r>
                      <a:endParaRPr lang="en-US" sz="500" b="1"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POSITION</a:t>
                      </a:r>
                      <a:endParaRPr lang="en-US" sz="500" b="1"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TOTAL</a:t>
                      </a:r>
                      <a:endParaRPr lang="en-US" sz="500" b="1"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POSITION</a:t>
                      </a:r>
                      <a:endParaRPr lang="en-US" sz="500" b="1"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TOTAL</a:t>
                      </a:r>
                      <a:endParaRPr lang="en-US" sz="500" b="1"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988260524"/>
                  </a:ext>
                </a:extLst>
              </a:tr>
              <a:tr h="100107">
                <a:tc>
                  <a:txBody>
                    <a:bodyPr/>
                    <a:lstStyle/>
                    <a:p>
                      <a:pPr algn="l" fontAlgn="b"/>
                      <a:r>
                        <a:rPr lang="en-US" sz="500" u="none" strike="noStrike">
                          <a:effectLst/>
                        </a:rPr>
                        <a:t>Administrative Assistant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7</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Clerk</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216</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Legal Aid</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Translator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7</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4193495216"/>
                  </a:ext>
                </a:extLst>
              </a:tr>
              <a:tr h="100107">
                <a:tc>
                  <a:txBody>
                    <a:bodyPr/>
                    <a:lstStyle/>
                    <a:p>
                      <a:pPr algn="l" fontAlgn="b"/>
                      <a:r>
                        <a:rPr lang="en-US" sz="500" u="none" strike="noStrike">
                          <a:effectLst/>
                        </a:rPr>
                        <a:t>Adult Probation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Clerk/Wellness 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Legal Aid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Tribal Court 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4273015950"/>
                  </a:ext>
                </a:extLst>
              </a:tr>
              <a:tr h="100107">
                <a:tc>
                  <a:txBody>
                    <a:bodyPr/>
                    <a:lstStyle/>
                    <a:p>
                      <a:pPr algn="l" fontAlgn="b"/>
                      <a:r>
                        <a:rPr lang="en-US" sz="500" u="none" strike="noStrike">
                          <a:effectLst/>
                        </a:rPr>
                        <a:t>Advocate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Legal Counsel</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6</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Tribal Court Implementation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339656761"/>
                  </a:ext>
                </a:extLst>
              </a:tr>
              <a:tr h="100107">
                <a:tc>
                  <a:txBody>
                    <a:bodyPr/>
                    <a:lstStyle/>
                    <a:p>
                      <a:pPr algn="l" fontAlgn="b"/>
                      <a:r>
                        <a:rPr lang="en-US" sz="500" u="none" strike="noStrike">
                          <a:effectLst/>
                        </a:rPr>
                        <a:t>Appellate Judge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Development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Legal Secretary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Tribal Court Liaison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893239512"/>
                  </a:ext>
                </a:extLst>
              </a:tr>
              <a:tr h="100107">
                <a:tc>
                  <a:txBody>
                    <a:bodyPr/>
                    <a:lstStyle/>
                    <a:p>
                      <a:pPr algn="l" fontAlgn="b"/>
                      <a:r>
                        <a:rPr lang="en-US" sz="500" u="none" strike="noStrike">
                          <a:effectLst/>
                        </a:rPr>
                        <a:t>Appointed Counsel</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Development Planner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Licensed Contracted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Tribal Youth Mentor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949373012"/>
                  </a:ext>
                </a:extLst>
              </a:tr>
              <a:tr h="100107">
                <a:tc>
                  <a:txBody>
                    <a:bodyPr/>
                    <a:lstStyle/>
                    <a:p>
                      <a:pPr algn="l" fontAlgn="b"/>
                      <a:r>
                        <a:rPr lang="en-US" sz="500" u="none" strike="noStrike">
                          <a:effectLst/>
                        </a:rPr>
                        <a:t>Assistant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Magistrate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Truancy Prevention Specialist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220437654"/>
                  </a:ext>
                </a:extLst>
              </a:tr>
              <a:tr h="100107">
                <a:tc>
                  <a:txBody>
                    <a:bodyPr/>
                    <a:lstStyle/>
                    <a:p>
                      <a:pPr algn="l" fontAlgn="b"/>
                      <a:r>
                        <a:rPr lang="en-US" sz="500" u="none" strike="noStrike">
                          <a:effectLst/>
                        </a:rPr>
                        <a:t>Assistant Court Clerk</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Facilitator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Office Assistant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Victim Advocate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555686627"/>
                  </a:ext>
                </a:extLst>
              </a:tr>
              <a:tr h="100107">
                <a:tc>
                  <a:txBody>
                    <a:bodyPr/>
                    <a:lstStyle/>
                    <a:p>
                      <a:pPr algn="l" fontAlgn="b"/>
                      <a:r>
                        <a:rPr lang="en-US" sz="500" u="none" strike="noStrike">
                          <a:effectLst/>
                        </a:rPr>
                        <a:t>Associate Judge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15</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Liaison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Officer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Victim Assistant Advocate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458487658"/>
                  </a:ext>
                </a:extLst>
              </a:tr>
              <a:tr h="100107">
                <a:tc>
                  <a:txBody>
                    <a:bodyPr/>
                    <a:lstStyle/>
                    <a:p>
                      <a:pPr algn="l" fontAlgn="b"/>
                      <a:r>
                        <a:rPr lang="en-US" sz="500" u="none" strike="noStrike">
                          <a:effectLst/>
                        </a:rPr>
                        <a:t>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9</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6</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Operations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Victim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643850099"/>
                  </a:ext>
                </a:extLst>
              </a:tr>
              <a:tr h="100107">
                <a:tc>
                  <a:txBody>
                    <a:bodyPr/>
                    <a:lstStyle/>
                    <a:p>
                      <a:pPr algn="l" fontAlgn="b"/>
                      <a:r>
                        <a:rPr lang="en-US" sz="500" u="none" strike="noStrike">
                          <a:effectLst/>
                        </a:rPr>
                        <a:t>Attorney Services</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Planner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dirty="0">
                          <a:effectLst/>
                        </a:rPr>
                        <a:t>1</a:t>
                      </a:r>
                      <a:endParaRPr lang="en-US" sz="500" b="0" i="0" u="none" strike="noStrike" dirty="0">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Paralegal</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4</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Victim Specialist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282516166"/>
                  </a:ext>
                </a:extLst>
              </a:tr>
              <a:tr h="100107">
                <a:tc>
                  <a:txBody>
                    <a:bodyPr/>
                    <a:lstStyle/>
                    <a:p>
                      <a:pPr algn="l" fontAlgn="b"/>
                      <a:r>
                        <a:rPr lang="en-US" sz="500" u="none" strike="noStrike">
                          <a:effectLst/>
                        </a:rPr>
                        <a:t>Bailiff</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70</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Program 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Parent Attorney Contracts</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Wellness Consultant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784565197"/>
                  </a:ext>
                </a:extLst>
              </a:tr>
              <a:tr h="100107">
                <a:tc>
                  <a:txBody>
                    <a:bodyPr/>
                    <a:lstStyle/>
                    <a:p>
                      <a:pPr algn="l" fontAlgn="b"/>
                      <a:r>
                        <a:rPr lang="en-US" sz="500" u="none" strike="noStrike">
                          <a:effectLst/>
                        </a:rPr>
                        <a:t>Bailiff Clerk</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18</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Security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Presenting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Wellness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475038313"/>
                  </a:ext>
                </a:extLst>
              </a:tr>
              <a:tr h="100107">
                <a:tc>
                  <a:txBody>
                    <a:bodyPr/>
                    <a:lstStyle/>
                    <a:p>
                      <a:pPr algn="l" fontAlgn="b"/>
                      <a:r>
                        <a:rPr lang="en-US" sz="500" u="none" strike="noStrike">
                          <a:effectLst/>
                        </a:rPr>
                        <a:t>Bailiff/Court Services 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Court Solicitor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5</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Pre-Trial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Wellness/Drug Court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472405272"/>
                  </a:ext>
                </a:extLst>
              </a:tr>
              <a:tr h="100107">
                <a:tc>
                  <a:txBody>
                    <a:bodyPr/>
                    <a:lstStyle/>
                    <a:p>
                      <a:pPr algn="l" fontAlgn="b"/>
                      <a:r>
                        <a:rPr lang="en-US" sz="500" u="none" strike="noStrike">
                          <a:effectLst/>
                        </a:rPr>
                        <a:t>Bailiff/Probation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Data Clerk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Pre-Trial Services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Youth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276017188"/>
                  </a:ext>
                </a:extLst>
              </a:tr>
              <a:tr h="100107">
                <a:tc>
                  <a:txBody>
                    <a:bodyPr/>
                    <a:lstStyle/>
                    <a:p>
                      <a:pPr algn="l" fontAlgn="b"/>
                      <a:r>
                        <a:rPr lang="en-US" sz="500" u="none" strike="noStrike">
                          <a:effectLst/>
                        </a:rPr>
                        <a:t>Business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Data Clerk/Records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 Se Navigator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4</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Youth Healing to Wellness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301435943"/>
                  </a:ext>
                </a:extLst>
              </a:tr>
              <a:tr h="100107">
                <a:tc>
                  <a:txBody>
                    <a:bodyPr/>
                    <a:lstStyle/>
                    <a:p>
                      <a:pPr algn="l" fontAlgn="b"/>
                      <a:r>
                        <a:rPr lang="en-US" sz="500" u="none" strike="noStrike">
                          <a:effectLst/>
                        </a:rPr>
                        <a:t>CASA</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Data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 Tem Judge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r" fontAlgn="b"/>
                      <a:r>
                        <a:rPr lang="en-US" sz="500" u="none" strike="noStrike">
                          <a:effectLst/>
                        </a:rPr>
                        <a:t>GRAND TOTAL POSITIONS FUNDED:</a:t>
                      </a:r>
                      <a:endParaRPr lang="en-US" sz="500" b="1"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1425</a:t>
                      </a:r>
                      <a:endParaRPr lang="en-US" sz="500" b="1"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06875912"/>
                  </a:ext>
                </a:extLst>
              </a:tr>
              <a:tr h="100107">
                <a:tc>
                  <a:txBody>
                    <a:bodyPr/>
                    <a:lstStyle/>
                    <a:p>
                      <a:pPr algn="l" fontAlgn="b"/>
                      <a:r>
                        <a:rPr lang="en-US" sz="500" u="none" strike="noStrike">
                          <a:effectLst/>
                        </a:rPr>
                        <a:t>Case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Data Entry Clerk</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5</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Probation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5</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596114098"/>
                  </a:ext>
                </a:extLst>
              </a:tr>
              <a:tr h="100107">
                <a:tc>
                  <a:txBody>
                    <a:bodyPr/>
                    <a:lstStyle/>
                    <a:p>
                      <a:pPr algn="l" fontAlgn="b"/>
                      <a:r>
                        <a:rPr lang="en-US" sz="500" u="none" strike="noStrike">
                          <a:effectLst/>
                        </a:rPr>
                        <a:t>Chemical Dependency Professional</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Data Entry Clerk &amp; Compliance Coordinator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Probation/Case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269857504"/>
                  </a:ext>
                </a:extLst>
              </a:tr>
              <a:tr h="100107">
                <a:tc>
                  <a:txBody>
                    <a:bodyPr/>
                    <a:lstStyle/>
                    <a:p>
                      <a:pPr algn="l" fontAlgn="b"/>
                      <a:r>
                        <a:rPr lang="en-US" sz="500" u="none" strike="noStrike">
                          <a:effectLst/>
                        </a:rPr>
                        <a:t>Chief Justice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Defense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Process Server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461780226"/>
                  </a:ext>
                </a:extLst>
              </a:tr>
              <a:tr h="100107">
                <a:tc>
                  <a:txBody>
                    <a:bodyPr/>
                    <a:lstStyle/>
                    <a:p>
                      <a:pPr algn="l" fontAlgn="b"/>
                      <a:r>
                        <a:rPr lang="en-US" sz="500" u="none" strike="noStrike">
                          <a:effectLst/>
                        </a:rPr>
                        <a:t>Child Advocacy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Development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Process Server/Victim Services Advocate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120964519"/>
                  </a:ext>
                </a:extLst>
              </a:tr>
              <a:tr h="100107">
                <a:tc>
                  <a:txBody>
                    <a:bodyPr/>
                    <a:lstStyle/>
                    <a:p>
                      <a:pPr algn="l" fontAlgn="b"/>
                      <a:r>
                        <a:rPr lang="en-US" sz="500" u="none" strike="noStrike">
                          <a:effectLst/>
                        </a:rPr>
                        <a:t>Child Welfare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Domestic Violence Advocate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Program Analyst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07485823"/>
                  </a:ext>
                </a:extLst>
              </a:tr>
              <a:tr h="100107">
                <a:tc>
                  <a:txBody>
                    <a:bodyPr/>
                    <a:lstStyle/>
                    <a:p>
                      <a:pPr algn="l" fontAlgn="b"/>
                      <a:r>
                        <a:rPr lang="en-US" sz="500" u="none" strike="noStrike">
                          <a:effectLst/>
                        </a:rPr>
                        <a:t>Civil Legal Aid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Drug Court Compliance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Program Manager/Director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041820012"/>
                  </a:ext>
                </a:extLst>
              </a:tr>
              <a:tr h="100107">
                <a:tc>
                  <a:txBody>
                    <a:bodyPr/>
                    <a:lstStyle/>
                    <a:p>
                      <a:pPr algn="l" fontAlgn="b"/>
                      <a:r>
                        <a:rPr lang="en-US" sz="500" u="none" strike="noStrike">
                          <a:effectLst/>
                        </a:rPr>
                        <a:t>Clerk &amp; Records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Drug Court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Project Coordnator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610668503"/>
                  </a:ext>
                </a:extLst>
              </a:tr>
              <a:tr h="100107">
                <a:tc>
                  <a:txBody>
                    <a:bodyPr/>
                    <a:lstStyle/>
                    <a:p>
                      <a:pPr algn="l" fontAlgn="b"/>
                      <a:r>
                        <a:rPr lang="en-US" sz="500" u="none" strike="noStrike">
                          <a:effectLst/>
                        </a:rPr>
                        <a:t>Clerk Assistant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Executive Program Administrator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Project Planner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4080563427"/>
                  </a:ext>
                </a:extLst>
              </a:tr>
              <a:tr h="100107">
                <a:tc>
                  <a:txBody>
                    <a:bodyPr/>
                    <a:lstStyle/>
                    <a:p>
                      <a:pPr algn="l" fontAlgn="b"/>
                      <a:r>
                        <a:rPr lang="en-US" sz="500" u="none" strike="noStrike">
                          <a:effectLst/>
                        </a:rPr>
                        <a:t>Clerk Coordinaotr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Facilitator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Prosecuting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757061670"/>
                  </a:ext>
                </a:extLst>
              </a:tr>
              <a:tr h="100107">
                <a:tc>
                  <a:txBody>
                    <a:bodyPr/>
                    <a:lstStyle/>
                    <a:p>
                      <a:pPr algn="l" fontAlgn="b"/>
                      <a:r>
                        <a:rPr lang="en-US" sz="500" u="none" strike="noStrike">
                          <a:effectLst/>
                        </a:rPr>
                        <a:t>Coalition Legal 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Family Court Services Investigator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Prosecutor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8</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406950838"/>
                  </a:ext>
                </a:extLst>
              </a:tr>
              <a:tr h="100107">
                <a:tc>
                  <a:txBody>
                    <a:bodyPr/>
                    <a:lstStyle/>
                    <a:p>
                      <a:pPr algn="l" fontAlgn="b"/>
                      <a:r>
                        <a:rPr lang="en-US" sz="500" u="none" strike="noStrike">
                          <a:effectLst/>
                        </a:rPr>
                        <a:t>Co-Clerks</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Family Law Mediator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Public Defender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6</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936270183"/>
                  </a:ext>
                </a:extLst>
              </a:tr>
              <a:tr h="100107">
                <a:tc>
                  <a:txBody>
                    <a:bodyPr/>
                    <a:lstStyle/>
                    <a:p>
                      <a:pPr algn="l" fontAlgn="b"/>
                      <a:r>
                        <a:rPr lang="en-US" sz="500" u="none" strike="noStrike">
                          <a:effectLst/>
                        </a:rPr>
                        <a:t>Code Developer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Family Services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Records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250900558"/>
                  </a:ext>
                </a:extLst>
              </a:tr>
              <a:tr h="100107">
                <a:tc>
                  <a:txBody>
                    <a:bodyPr/>
                    <a:lstStyle/>
                    <a:p>
                      <a:pPr algn="l" fontAlgn="b"/>
                      <a:r>
                        <a:rPr lang="en-US" sz="500" u="none" strike="noStrike">
                          <a:effectLst/>
                        </a:rPr>
                        <a:t>Code Development Consultant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File Clerk</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5</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Records Technician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794708467"/>
                  </a:ext>
                </a:extLst>
              </a:tr>
              <a:tr h="100107">
                <a:tc>
                  <a:txBody>
                    <a:bodyPr/>
                    <a:lstStyle/>
                    <a:p>
                      <a:pPr algn="l" fontAlgn="b"/>
                      <a:r>
                        <a:rPr lang="en-US" sz="500" u="none" strike="noStrike">
                          <a:effectLst/>
                        </a:rPr>
                        <a:t>Community Service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Guardian ad Litem</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Re-Entry &amp; Diversion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544398506"/>
                  </a:ext>
                </a:extLst>
              </a:tr>
              <a:tr h="100107">
                <a:tc>
                  <a:txBody>
                    <a:bodyPr/>
                    <a:lstStyle/>
                    <a:p>
                      <a:pPr algn="l" fontAlgn="b"/>
                      <a:r>
                        <a:rPr lang="en-US" sz="500" u="none" strike="noStrike">
                          <a:effectLst/>
                        </a:rPr>
                        <a:t>Conflict Judge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Healing to Wellness Consultants</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Re-Entry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132949240"/>
                  </a:ext>
                </a:extLst>
              </a:tr>
              <a:tr h="100107">
                <a:tc>
                  <a:txBody>
                    <a:bodyPr/>
                    <a:lstStyle/>
                    <a:p>
                      <a:pPr algn="l" fontAlgn="b"/>
                      <a:r>
                        <a:rPr lang="en-US" sz="500" u="none" strike="noStrike">
                          <a:effectLst/>
                        </a:rPr>
                        <a:t>Conservatee Counsel/GAL</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Healing to Wellness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Re-Entry Wellness Case Worker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093116718"/>
                  </a:ext>
                </a:extLst>
              </a:tr>
              <a:tr h="100107">
                <a:tc>
                  <a:txBody>
                    <a:bodyPr/>
                    <a:lstStyle/>
                    <a:p>
                      <a:pPr algn="l" fontAlgn="b"/>
                      <a:r>
                        <a:rPr lang="en-US" sz="500" u="none" strike="noStrike">
                          <a:effectLst/>
                        </a:rPr>
                        <a:t>Conservator Community Liaison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ICWA Court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Research Assistant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556458024"/>
                  </a:ext>
                </a:extLst>
              </a:tr>
              <a:tr h="100107">
                <a:tc>
                  <a:txBody>
                    <a:bodyPr/>
                    <a:lstStyle/>
                    <a:p>
                      <a:pPr algn="l" fontAlgn="b"/>
                      <a:r>
                        <a:rPr lang="en-US" sz="500" u="none" strike="noStrike">
                          <a:effectLst/>
                        </a:rPr>
                        <a:t>Consultant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51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Indigent Defense Position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Resource Development Consultant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136034050"/>
                  </a:ext>
                </a:extLst>
              </a:tr>
              <a:tr h="100107">
                <a:tc>
                  <a:txBody>
                    <a:bodyPr/>
                    <a:lstStyle/>
                    <a:p>
                      <a:pPr algn="l" fontAlgn="b"/>
                      <a:r>
                        <a:rPr lang="en-US" sz="500" u="none" strike="noStrike">
                          <a:effectLst/>
                        </a:rPr>
                        <a:t>Contract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Intern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Resource Development Expert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148566853"/>
                  </a:ext>
                </a:extLst>
              </a:tr>
              <a:tr h="100107">
                <a:tc>
                  <a:txBody>
                    <a:bodyPr/>
                    <a:lstStyle/>
                    <a:p>
                      <a:pPr algn="l" fontAlgn="b"/>
                      <a:r>
                        <a:rPr lang="en-US" sz="500" u="none" strike="noStrike">
                          <a:effectLst/>
                        </a:rPr>
                        <a:t>Contract Position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10</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IT Support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Security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7</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825979242"/>
                  </a:ext>
                </a:extLst>
              </a:tr>
              <a:tr h="100107">
                <a:tc>
                  <a:txBody>
                    <a:bodyPr/>
                    <a:lstStyle/>
                    <a:p>
                      <a:pPr algn="l" fontAlgn="b"/>
                      <a:r>
                        <a:rPr lang="en-US" sz="500" u="none" strike="noStrike">
                          <a:effectLst/>
                        </a:rPr>
                        <a:t>Contract Support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IT Tech</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Security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420394220"/>
                  </a:ext>
                </a:extLst>
              </a:tr>
              <a:tr h="100107">
                <a:tc>
                  <a:txBody>
                    <a:bodyPr/>
                    <a:lstStyle/>
                    <a:p>
                      <a:pPr algn="l" fontAlgn="b"/>
                      <a:r>
                        <a:rPr lang="en-US" sz="500" u="none" strike="noStrike">
                          <a:effectLst/>
                        </a:rPr>
                        <a:t>Contracted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Judge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75</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Security Personnel</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860324617"/>
                  </a:ext>
                </a:extLst>
              </a:tr>
              <a:tr h="100107">
                <a:tc>
                  <a:txBody>
                    <a:bodyPr/>
                    <a:lstStyle/>
                    <a:p>
                      <a:pPr algn="l" fontAlgn="b"/>
                      <a:r>
                        <a:rPr lang="en-US" sz="500" u="none" strike="noStrike">
                          <a:effectLst/>
                        </a:rPr>
                        <a:t>Contracted Position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Judicial Administrative Assistant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Self Help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5</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4148381058"/>
                  </a:ext>
                </a:extLst>
              </a:tr>
              <a:tr h="100107">
                <a:tc>
                  <a:txBody>
                    <a:bodyPr/>
                    <a:lstStyle/>
                    <a:p>
                      <a:pPr algn="l" fontAlgn="b"/>
                      <a:r>
                        <a:rPr lang="en-US" sz="500" u="none" strike="noStrike">
                          <a:effectLst/>
                        </a:rPr>
                        <a:t>Contractual Tribal Court Development Personnel</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Judicial Judges</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Spokesperson</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820496561"/>
                  </a:ext>
                </a:extLst>
              </a:tr>
              <a:tr h="100107">
                <a:tc>
                  <a:txBody>
                    <a:bodyPr/>
                    <a:lstStyle/>
                    <a:p>
                      <a:pPr algn="l" fontAlgn="b"/>
                      <a:r>
                        <a:rPr lang="en-US" sz="500" u="none" strike="noStrike">
                          <a:effectLst/>
                        </a:rPr>
                        <a:t>Court Accountant/Administrator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Judicial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Staff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4</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515347160"/>
                  </a:ext>
                </a:extLst>
              </a:tr>
              <a:tr h="100107">
                <a:tc>
                  <a:txBody>
                    <a:bodyPr/>
                    <a:lstStyle/>
                    <a:p>
                      <a:pPr algn="l" fontAlgn="b"/>
                      <a:r>
                        <a:rPr lang="en-US" sz="500" u="none" strike="noStrike">
                          <a:effectLst/>
                        </a:rPr>
                        <a:t>Court Administrative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Judicial Services</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Strategic Plan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882363006"/>
                  </a:ext>
                </a:extLst>
              </a:tr>
              <a:tr h="100107">
                <a:tc>
                  <a:txBody>
                    <a:bodyPr/>
                    <a:lstStyle/>
                    <a:p>
                      <a:pPr algn="l" fontAlgn="b"/>
                      <a:r>
                        <a:rPr lang="en-US" sz="500" u="none" strike="noStrike">
                          <a:effectLst/>
                        </a:rPr>
                        <a:t>Court Administrator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145</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Judiciary Application Specialist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Subcontractor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868169523"/>
                  </a:ext>
                </a:extLst>
              </a:tr>
              <a:tr h="100107">
                <a:tc>
                  <a:txBody>
                    <a:bodyPr/>
                    <a:lstStyle/>
                    <a:p>
                      <a:pPr algn="l" fontAlgn="b"/>
                      <a:r>
                        <a:rPr lang="en-US" sz="500" u="none" strike="noStrike">
                          <a:effectLst/>
                        </a:rPr>
                        <a:t>Court Administrator Assistant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Justice Department 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Success Coach</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4</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4001121865"/>
                  </a:ext>
                </a:extLst>
              </a:tr>
              <a:tr h="100107">
                <a:tc>
                  <a:txBody>
                    <a:bodyPr/>
                    <a:lstStyle/>
                    <a:p>
                      <a:pPr algn="l" fontAlgn="b"/>
                      <a:r>
                        <a:rPr lang="en-US" sz="500" u="none" strike="noStrike">
                          <a:effectLst/>
                        </a:rPr>
                        <a:t>Court Administrator Attorney</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2</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Justice Operations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Success Officer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10</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589485789"/>
                  </a:ext>
                </a:extLst>
              </a:tr>
              <a:tr h="100107">
                <a:tc>
                  <a:txBody>
                    <a:bodyPr/>
                    <a:lstStyle/>
                    <a:p>
                      <a:pPr algn="l" fontAlgn="b"/>
                      <a:r>
                        <a:rPr lang="en-US" sz="500" u="none" strike="noStrike">
                          <a:effectLst/>
                        </a:rPr>
                        <a:t>Court Advocate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Justice Policy Lead</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Supervisory Attorney - Wellness Court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606256288"/>
                  </a:ext>
                </a:extLst>
              </a:tr>
              <a:tr h="100107">
                <a:tc>
                  <a:txBody>
                    <a:bodyPr/>
                    <a:lstStyle/>
                    <a:p>
                      <a:pPr algn="l" fontAlgn="b"/>
                      <a:r>
                        <a:rPr lang="en-US" sz="500" u="none" strike="noStrike">
                          <a:effectLst/>
                        </a:rPr>
                        <a:t>Court Assistant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Juvenile Wellness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Traditional Wellness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1487892864"/>
                  </a:ext>
                </a:extLst>
              </a:tr>
              <a:tr h="100107">
                <a:tc>
                  <a:txBody>
                    <a:bodyPr/>
                    <a:lstStyle/>
                    <a:p>
                      <a:pPr algn="l" fontAlgn="b"/>
                      <a:r>
                        <a:rPr lang="en-US" sz="500" u="none" strike="noStrike">
                          <a:effectLst/>
                        </a:rPr>
                        <a:t>Court Assistant Director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Law Clerk</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4</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Traditional Wellness Court Consultant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826639280"/>
                  </a:ext>
                </a:extLst>
              </a:tr>
              <a:tr h="100107">
                <a:tc>
                  <a:txBody>
                    <a:bodyPr/>
                    <a:lstStyle/>
                    <a:p>
                      <a:pPr algn="l" fontAlgn="b"/>
                      <a:r>
                        <a:rPr lang="en-US" sz="500" u="none" strike="noStrike">
                          <a:effectLst/>
                        </a:rPr>
                        <a:t>Court Case Manager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Law Judge</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3</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Training</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444</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2603739643"/>
                  </a:ext>
                </a:extLst>
              </a:tr>
              <a:tr h="100107">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Law Student</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Training Coordinator</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ctr" fontAlgn="b"/>
                      <a:r>
                        <a:rPr lang="en-US" sz="500" u="none" strike="noStrike">
                          <a:effectLst/>
                        </a:rPr>
                        <a:t>1</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3060" marR="3060" marT="3060" marB="0" anchor="b"/>
                </a:tc>
                <a:tc>
                  <a:txBody>
                    <a:bodyPr/>
                    <a:lstStyle/>
                    <a:p>
                      <a:pPr algn="l" fontAlgn="b"/>
                      <a:r>
                        <a:rPr lang="en-US" sz="500" u="none" strike="noStrike" dirty="0">
                          <a:effectLst/>
                        </a:rPr>
                        <a:t> </a:t>
                      </a:r>
                      <a:endParaRPr lang="en-US" sz="500" b="0" i="0" u="none" strike="noStrike" dirty="0">
                        <a:solidFill>
                          <a:srgbClr val="000000"/>
                        </a:solidFill>
                        <a:effectLst/>
                        <a:latin typeface="Calibri" panose="020F0502020204030204" pitchFamily="34" charset="0"/>
                      </a:endParaRPr>
                    </a:p>
                  </a:txBody>
                  <a:tcPr marL="3060" marR="3060" marT="3060" marB="0" anchor="b"/>
                </a:tc>
                <a:extLst>
                  <a:ext uri="{0D108BD9-81ED-4DB2-BD59-A6C34878D82A}">
                    <a16:rowId xmlns:a16="http://schemas.microsoft.com/office/drawing/2014/main" val="3721628724"/>
                  </a:ext>
                </a:extLst>
              </a:tr>
            </a:tbl>
          </a:graphicData>
        </a:graphic>
      </p:graphicFrame>
      <p:sp>
        <p:nvSpPr>
          <p:cNvPr id="4" name="Title 3">
            <a:extLst>
              <a:ext uri="{FF2B5EF4-FFF2-40B4-BE49-F238E27FC236}">
                <a16:creationId xmlns:a16="http://schemas.microsoft.com/office/drawing/2014/main" id="{BA350F55-B70F-D5DB-5002-D7E072862776}"/>
              </a:ext>
            </a:extLst>
          </p:cNvPr>
          <p:cNvSpPr>
            <a:spLocks noGrp="1"/>
          </p:cNvSpPr>
          <p:nvPr>
            <p:ph type="title"/>
          </p:nvPr>
        </p:nvSpPr>
        <p:spPr/>
        <p:txBody>
          <a:bodyPr>
            <a:normAutofit fontScale="90000"/>
          </a:bodyPr>
          <a:lstStyle/>
          <a:p>
            <a:r>
              <a:rPr lang="en-US" dirty="0"/>
              <a:t>OVERALL COMBINED FUNDED POSITIONS FROM 2016-2023</a:t>
            </a:r>
          </a:p>
        </p:txBody>
      </p:sp>
    </p:spTree>
    <p:extLst>
      <p:ext uri="{BB962C8B-B14F-4D97-AF65-F5344CB8AC3E}">
        <p14:creationId xmlns:p14="http://schemas.microsoft.com/office/powerpoint/2010/main" val="802671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spect="1"/>
          </p:cNvSpPr>
          <p:nvPr/>
        </p:nvSpPr>
        <p:spPr>
          <a:xfrm>
            <a:off x="6492240" y="0"/>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EBEBCDE-41AD-A6D5-0D4E-406A44184C90}"/>
              </a:ext>
            </a:extLst>
          </p:cNvPr>
          <p:cNvSpPr txBox="1"/>
          <p:nvPr/>
        </p:nvSpPr>
        <p:spPr>
          <a:xfrm>
            <a:off x="304800" y="245616"/>
            <a:ext cx="8534400" cy="584775"/>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Tribal Court Assessments</a:t>
            </a:r>
          </a:p>
        </p:txBody>
      </p:sp>
      <p:sp>
        <p:nvSpPr>
          <p:cNvPr id="4" name="TextBox 3">
            <a:extLst>
              <a:ext uri="{FF2B5EF4-FFF2-40B4-BE49-F238E27FC236}">
                <a16:creationId xmlns:a16="http://schemas.microsoft.com/office/drawing/2014/main" id="{65D6BBAA-1216-7760-2479-EB57B805E176}"/>
              </a:ext>
            </a:extLst>
          </p:cNvPr>
          <p:cNvSpPr txBox="1"/>
          <p:nvPr/>
        </p:nvSpPr>
        <p:spPr>
          <a:xfrm>
            <a:off x="914400" y="2136339"/>
            <a:ext cx="7315200" cy="3139321"/>
          </a:xfrm>
          <a:prstGeom prst="rect">
            <a:avLst/>
          </a:prstGeom>
          <a:noFill/>
        </p:spPr>
        <p:txBody>
          <a:bodyPr wrap="square" rtlCol="0">
            <a:spAutoFit/>
          </a:bodyPr>
          <a:lstStyle/>
          <a:p>
            <a:pPr marL="0" lvl="0" indent="0">
              <a:buNone/>
            </a:pPr>
            <a:r>
              <a:rPr lang="en-US" sz="1800" b="1" dirty="0">
                <a:solidFill>
                  <a:prstClr val="black"/>
                </a:solidFill>
              </a:rPr>
              <a:t>TRIBAL COURT ASSESSMENT STATUTE </a:t>
            </a:r>
          </a:p>
          <a:p>
            <a:pPr marL="0" lvl="0" indent="0">
              <a:buNone/>
            </a:pPr>
            <a:r>
              <a:rPr lang="en-US" sz="1800" dirty="0">
                <a:solidFill>
                  <a:prstClr val="black"/>
                </a:solidFill>
              </a:rPr>
              <a:t>25 USC 3602 (8)-Tribal Justice System</a:t>
            </a:r>
          </a:p>
          <a:p>
            <a:pPr marL="0" lvl="0" indent="0">
              <a:buNone/>
            </a:pPr>
            <a:endParaRPr lang="en-US" sz="1800" dirty="0">
              <a:solidFill>
                <a:prstClr val="black"/>
              </a:solidFill>
            </a:endParaRPr>
          </a:p>
          <a:p>
            <a:pPr marL="0" lvl="0" indent="0">
              <a:buNone/>
            </a:pPr>
            <a:r>
              <a:rPr lang="en-US" sz="1800" dirty="0">
                <a:solidFill>
                  <a:prstClr val="black"/>
                </a:solidFill>
              </a:rPr>
              <a:t>“Tribal Justice System” means the entire judicial branch, and employees thereof, of an Indian tribe, including (but not limited to) traditional methods and forums for dispute resolution, lower courts, appellate courts (including intertribal courts), alternative dispute resolution systems, established by inherent tribal authority whether or not they constitute a court of record. </a:t>
            </a:r>
          </a:p>
          <a:p>
            <a:pPr marL="0" lvl="0" indent="0">
              <a:buNone/>
            </a:pPr>
            <a:endParaRPr lang="en-US" dirty="0">
              <a:solidFill>
                <a:prstClr val="black"/>
              </a:solidFill>
            </a:endParaRPr>
          </a:p>
          <a:p>
            <a:pPr marL="0" lvl="0" indent="0">
              <a:buNone/>
            </a:pPr>
            <a:r>
              <a:rPr lang="en-US" sz="1800" dirty="0">
                <a:solidFill>
                  <a:prstClr val="black"/>
                </a:solidFill>
              </a:rPr>
              <a:t>Note, TJS also conducts tribal court assessments for Appellate Courts.</a:t>
            </a:r>
          </a:p>
          <a:p>
            <a:pPr lvl="0"/>
            <a:endParaRPr lang="en-US" dirty="0">
              <a:solidFill>
                <a:prstClr val="black"/>
              </a:solidFill>
            </a:endParaRPr>
          </a:p>
        </p:txBody>
      </p:sp>
    </p:spTree>
    <p:extLst>
      <p:ext uri="{BB962C8B-B14F-4D97-AF65-F5344CB8AC3E}">
        <p14:creationId xmlns:p14="http://schemas.microsoft.com/office/powerpoint/2010/main" val="15682528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spect="1"/>
          </p:cNvSpPr>
          <p:nvPr/>
        </p:nvSpPr>
        <p:spPr>
          <a:xfrm>
            <a:off x="6492240" y="-1772"/>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36B6568-2DF8-9DC4-4D2A-F4E8C31A533C}"/>
              </a:ext>
            </a:extLst>
          </p:cNvPr>
          <p:cNvSpPr txBox="1"/>
          <p:nvPr/>
        </p:nvSpPr>
        <p:spPr>
          <a:xfrm>
            <a:off x="304800" y="228600"/>
            <a:ext cx="8534400" cy="584775"/>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Tribal Court Assessments</a:t>
            </a:r>
          </a:p>
        </p:txBody>
      </p:sp>
      <p:sp>
        <p:nvSpPr>
          <p:cNvPr id="4" name="TextBox 3">
            <a:extLst>
              <a:ext uri="{FF2B5EF4-FFF2-40B4-BE49-F238E27FC236}">
                <a16:creationId xmlns:a16="http://schemas.microsoft.com/office/drawing/2014/main" id="{BD91682E-F903-8BB2-AF73-3B65D3604547}"/>
              </a:ext>
            </a:extLst>
          </p:cNvPr>
          <p:cNvSpPr txBox="1"/>
          <p:nvPr/>
        </p:nvSpPr>
        <p:spPr>
          <a:xfrm>
            <a:off x="914400" y="1397675"/>
            <a:ext cx="7315200" cy="3970318"/>
          </a:xfrm>
          <a:prstGeom prst="rect">
            <a:avLst/>
          </a:prstGeom>
          <a:noFill/>
        </p:spPr>
        <p:txBody>
          <a:bodyPr wrap="square" lIns="91440" tIns="45720" rIns="91440" bIns="45720" rtlCol="0" anchor="t">
            <a:spAutoFit/>
          </a:bodyPr>
          <a:lstStyle/>
          <a:p>
            <a:r>
              <a:rPr lang="en-US" b="1" dirty="0"/>
              <a:t>TRIBAL COURT ASSESSMENT STATUTE</a:t>
            </a:r>
          </a:p>
          <a:p>
            <a:r>
              <a:rPr lang="en-US" dirty="0"/>
              <a:t>25 U.S.C. §3612</a:t>
            </a:r>
          </a:p>
          <a:p>
            <a:pPr marL="285750" indent="-285750">
              <a:buFont typeface="Wingdings" panose="05000000000000000000" pitchFamily="2" charset="2"/>
              <a:buChar char="§"/>
            </a:pPr>
            <a:endParaRPr lang="en-US" dirty="0"/>
          </a:p>
          <a:p>
            <a:pPr marL="342900" indent="-342900">
              <a:buFont typeface="Wingdings" panose="05000000000000000000" pitchFamily="2" charset="2"/>
              <a:buChar char="§"/>
            </a:pPr>
            <a:r>
              <a:rPr lang="en-US" dirty="0"/>
              <a:t>Requires non-federal entity to conduct surveys of tribal judicial systems</a:t>
            </a:r>
          </a:p>
          <a:p>
            <a:pPr marL="285750" indent="-285750">
              <a:buFont typeface="Wingdings" panose="05000000000000000000" pitchFamily="2" charset="2"/>
              <a:buChar char="§"/>
            </a:pPr>
            <a:endParaRPr lang="en-US" dirty="0"/>
          </a:p>
          <a:p>
            <a:pPr marL="342900" indent="-342900">
              <a:buFont typeface="Wingdings" panose="05000000000000000000" pitchFamily="2" charset="2"/>
              <a:buChar char="§"/>
            </a:pPr>
            <a:r>
              <a:rPr lang="en-US" dirty="0"/>
              <a:t>Must document “local conditions” of Indian tribe. Local conditions includes: the population being served; geographical area; capacity, volume and complexity of court docket, facilities and program resources, funding sources, staff required, training and technical assistance needs</a:t>
            </a:r>
          </a:p>
          <a:p>
            <a:pPr marL="285750" indent="-285750">
              <a:buFont typeface="Wingdings" panose="05000000000000000000" pitchFamily="2" charset="2"/>
              <a:buChar char="§"/>
            </a:pPr>
            <a:endParaRPr lang="en-US" dirty="0"/>
          </a:p>
          <a:p>
            <a:pPr marL="342900" indent="-342900">
              <a:buFont typeface="Wingdings" panose="05000000000000000000" pitchFamily="2" charset="2"/>
              <a:buChar char="§"/>
            </a:pPr>
            <a:r>
              <a:rPr lang="en-US" dirty="0"/>
              <a:t>Prior to publishing the final report, the non-federal entity is mandated to review its findings with the tribe, and the tribe has the ability to make comments on the report, and the non-federal entity must include any of the tribe’s comments in the final published report</a:t>
            </a:r>
            <a:endParaRPr lang="en-US" dirty="0">
              <a:cs typeface="Calibri"/>
            </a:endParaRPr>
          </a:p>
        </p:txBody>
      </p:sp>
    </p:spTree>
    <p:extLst>
      <p:ext uri="{BB962C8B-B14F-4D97-AF65-F5344CB8AC3E}">
        <p14:creationId xmlns:p14="http://schemas.microsoft.com/office/powerpoint/2010/main" val="1785348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534400" cy="584775"/>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Tribal Court Assessments</a:t>
            </a:r>
          </a:p>
        </p:txBody>
      </p:sp>
      <p:sp>
        <p:nvSpPr>
          <p:cNvPr id="3" name="Rectangle 2"/>
          <p:cNvSpPr>
            <a:spLocks noChangeAspect="1"/>
          </p:cNvSpPr>
          <p:nvPr/>
        </p:nvSpPr>
        <p:spPr>
          <a:xfrm>
            <a:off x="6492240" y="-1772"/>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3FDBB1A0-021D-6E3B-E7A5-6A47DB93A2F3}"/>
              </a:ext>
            </a:extLst>
          </p:cNvPr>
          <p:cNvSpPr txBox="1"/>
          <p:nvPr/>
        </p:nvSpPr>
        <p:spPr>
          <a:xfrm>
            <a:off x="914400" y="1274088"/>
            <a:ext cx="7315200" cy="5355312"/>
          </a:xfrm>
          <a:prstGeom prst="rect">
            <a:avLst/>
          </a:prstGeom>
          <a:noFill/>
        </p:spPr>
        <p:txBody>
          <a:bodyPr wrap="square" lIns="91440" tIns="45720" rIns="91440" bIns="45720" rtlCol="0" anchor="t">
            <a:spAutoFit/>
          </a:bodyPr>
          <a:lstStyle/>
          <a:p>
            <a:r>
              <a:rPr lang="en-US" b="1" dirty="0"/>
              <a:t>Tribal Justice Support continues to fund and provide technical assistance to tribes regardless of an active court or not.</a:t>
            </a:r>
          </a:p>
          <a:p>
            <a:endParaRPr lang="en-US" dirty="0"/>
          </a:p>
          <a:p>
            <a:r>
              <a:rPr lang="en-US" dirty="0"/>
              <a:t>Tribes are encouraged to get re-assessed after 4-5 years after their initial assessment. On average, 4-6 tribes per year request a follow-up assessment. Of the 90 tribes who were initially assessed without a court in California and Alaska, 10 have requested a second assessment. </a:t>
            </a:r>
          </a:p>
          <a:p>
            <a:endParaRPr lang="en-US" dirty="0"/>
          </a:p>
          <a:p>
            <a:r>
              <a:rPr lang="en-US" dirty="0"/>
              <a:t>One example of a tribe that did not have a court prior to the initial assessment was the </a:t>
            </a:r>
            <a:r>
              <a:rPr lang="en-US" b="1" i="1" dirty="0"/>
              <a:t>Native Village of </a:t>
            </a:r>
            <a:r>
              <a:rPr lang="en-US" b="1" i="1" dirty="0" err="1"/>
              <a:t>Paimiut</a:t>
            </a:r>
            <a:r>
              <a:rPr lang="en-US" b="1" i="1" dirty="0"/>
              <a:t> </a:t>
            </a:r>
            <a:r>
              <a:rPr lang="en-US" dirty="0"/>
              <a:t>in Alaska. After the initial assessment in 2017, the tribe has requested approximately $200,000/year from TJS to support their court’s development and maintenance, with TJS funding </a:t>
            </a:r>
            <a:r>
              <a:rPr lang="en-US" dirty="0" err="1"/>
              <a:t>Paimiut</a:t>
            </a:r>
            <a:r>
              <a:rPr lang="en-US" dirty="0"/>
              <a:t> over </a:t>
            </a:r>
            <a:r>
              <a:rPr lang="en-US" b="1" i="1" dirty="0"/>
              <a:t>one million dollars</a:t>
            </a:r>
            <a:r>
              <a:rPr lang="en-US" i="1" dirty="0"/>
              <a:t> </a:t>
            </a:r>
            <a:r>
              <a:rPr lang="en-US" dirty="0"/>
              <a:t>to date.</a:t>
            </a:r>
          </a:p>
          <a:p>
            <a:endParaRPr lang="en-US" dirty="0"/>
          </a:p>
          <a:p>
            <a:r>
              <a:rPr lang="en-US" dirty="0"/>
              <a:t>In 2023, their second assessment was completed. The second assessment found that the tribe was able to establish their court in 2018, and the court had developed an extensive Tribal Code, including a Judicial Code, Tribal Regulatory Code, Clerk of Court Manual, Civil Code and a Domestic Relations Code.</a:t>
            </a:r>
          </a:p>
        </p:txBody>
      </p:sp>
    </p:spTree>
    <p:extLst>
      <p:ext uri="{BB962C8B-B14F-4D97-AF65-F5344CB8AC3E}">
        <p14:creationId xmlns:p14="http://schemas.microsoft.com/office/powerpoint/2010/main" val="39412516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534400" cy="1154162"/>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Tribal Court  Training</a:t>
            </a:r>
          </a:p>
          <a:p>
            <a:pPr algn="ctr">
              <a:spcAft>
                <a:spcPts val="600"/>
              </a:spcAft>
            </a:pPr>
            <a:r>
              <a:rPr lang="en-US" sz="3200" b="1" dirty="0">
                <a:solidFill>
                  <a:srgbClr val="C00000"/>
                </a:solidFill>
                <a:latin typeface="Cambria" panose="02040503050406030204" pitchFamily="18" charset="0"/>
              </a:rPr>
              <a:t>Focus on Peer-to-Peer Training</a:t>
            </a:r>
          </a:p>
        </p:txBody>
      </p:sp>
      <p:sp>
        <p:nvSpPr>
          <p:cNvPr id="3" name="Rectangle 2"/>
          <p:cNvSpPr>
            <a:spLocks noChangeAspect="1"/>
          </p:cNvSpPr>
          <p:nvPr/>
        </p:nvSpPr>
        <p:spPr>
          <a:xfrm>
            <a:off x="6492240" y="-1772"/>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4655C938-C81A-BB1A-986C-296E30B22B3F}"/>
              </a:ext>
            </a:extLst>
          </p:cNvPr>
          <p:cNvPicPr>
            <a:picLocks noChangeAspect="1"/>
          </p:cNvPicPr>
          <p:nvPr/>
        </p:nvPicPr>
        <p:blipFill>
          <a:blip r:embed="rId4"/>
          <a:stretch>
            <a:fillRect/>
          </a:stretch>
        </p:blipFill>
        <p:spPr>
          <a:xfrm>
            <a:off x="1600200" y="2463165"/>
            <a:ext cx="5943600" cy="1931670"/>
          </a:xfrm>
          <a:prstGeom prst="rect">
            <a:avLst/>
          </a:prstGeom>
        </p:spPr>
      </p:pic>
    </p:spTree>
    <p:extLst>
      <p:ext uri="{BB962C8B-B14F-4D97-AF65-F5344CB8AC3E}">
        <p14:creationId xmlns:p14="http://schemas.microsoft.com/office/powerpoint/2010/main" val="28128496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381000"/>
            <a:ext cx="8534400" cy="584775"/>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Tribal Court Funding  Examples</a:t>
            </a:r>
          </a:p>
        </p:txBody>
      </p:sp>
      <p:sp>
        <p:nvSpPr>
          <p:cNvPr id="3" name="Rectangle 2"/>
          <p:cNvSpPr>
            <a:spLocks noChangeAspect="1"/>
          </p:cNvSpPr>
          <p:nvPr/>
        </p:nvSpPr>
        <p:spPr>
          <a:xfrm>
            <a:off x="5849620" y="228600"/>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2" name="Table 1">
            <a:extLst>
              <a:ext uri="{FF2B5EF4-FFF2-40B4-BE49-F238E27FC236}">
                <a16:creationId xmlns:a16="http://schemas.microsoft.com/office/drawing/2014/main" id="{9490601F-EF78-4D57-A63B-6FD0CB969812}"/>
              </a:ext>
            </a:extLst>
          </p:cNvPr>
          <p:cNvGraphicFramePr>
            <a:graphicFrameLocks noGrp="1"/>
          </p:cNvGraphicFramePr>
          <p:nvPr>
            <p:extLst>
              <p:ext uri="{D42A27DB-BD31-4B8C-83A1-F6EECF244321}">
                <p14:modId xmlns:p14="http://schemas.microsoft.com/office/powerpoint/2010/main" val="1476708823"/>
              </p:ext>
            </p:extLst>
          </p:nvPr>
        </p:nvGraphicFramePr>
        <p:xfrm>
          <a:off x="1968500" y="2071846"/>
          <a:ext cx="5207000" cy="3582670"/>
        </p:xfrm>
        <a:graphic>
          <a:graphicData uri="http://schemas.openxmlformats.org/drawingml/2006/table">
            <a:tbl>
              <a:tblPr>
                <a:tableStyleId>{5C22544A-7EE6-4342-B048-85BDC9FD1C3A}</a:tableStyleId>
              </a:tblPr>
              <a:tblGrid>
                <a:gridCol w="4419600">
                  <a:extLst>
                    <a:ext uri="{9D8B030D-6E8A-4147-A177-3AD203B41FA5}">
                      <a16:colId xmlns:a16="http://schemas.microsoft.com/office/drawing/2014/main" val="1100970606"/>
                    </a:ext>
                  </a:extLst>
                </a:gridCol>
                <a:gridCol w="787400">
                  <a:extLst>
                    <a:ext uri="{9D8B030D-6E8A-4147-A177-3AD203B41FA5}">
                      <a16:colId xmlns:a16="http://schemas.microsoft.com/office/drawing/2014/main" val="2965124140"/>
                    </a:ext>
                  </a:extLst>
                </a:gridCol>
              </a:tblGrid>
              <a:tr h="176530">
                <a:tc>
                  <a:txBody>
                    <a:bodyPr/>
                    <a:lstStyle/>
                    <a:p>
                      <a:pPr algn="ctr" fontAlgn="ctr"/>
                      <a:r>
                        <a:rPr lang="en-US" sz="1100" u="none" strike="noStrike" dirty="0">
                          <a:effectLst/>
                        </a:rPr>
                        <a:t>DESCRIPTION</a:t>
                      </a:r>
                      <a:endParaRPr lang="en-US" sz="11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fontAlgn="ctr"/>
                      <a:endParaRPr lang="en-US" sz="11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673059006"/>
                  </a:ext>
                </a:extLst>
              </a:tr>
              <a:tr h="176530">
                <a:tc>
                  <a:txBody>
                    <a:bodyPr/>
                    <a:lstStyle/>
                    <a:p>
                      <a:pPr algn="l" fontAlgn="b"/>
                      <a:r>
                        <a:rPr lang="en-US" sz="1100" u="none" strike="noStrike">
                          <a:effectLst/>
                        </a:rPr>
                        <a:t>Chief Judge ( Measure 5.5 and 5.6) contracted </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3733006351"/>
                  </a:ext>
                </a:extLst>
              </a:tr>
              <a:tr h="176530">
                <a:tc>
                  <a:txBody>
                    <a:bodyPr/>
                    <a:lstStyle/>
                    <a:p>
                      <a:pPr algn="l" fontAlgn="b"/>
                      <a:r>
                        <a:rPr lang="en-US" sz="1100" u="none" strike="noStrike">
                          <a:effectLst/>
                        </a:rPr>
                        <a:t>Senior Court Clerk FT  Measure 5.6) </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134012643"/>
                  </a:ext>
                </a:extLst>
              </a:tr>
              <a:tr h="176530">
                <a:tc>
                  <a:txBody>
                    <a:bodyPr/>
                    <a:lstStyle/>
                    <a:p>
                      <a:pPr algn="l" fontAlgn="b"/>
                      <a:r>
                        <a:rPr lang="en-US" sz="1100" u="none" strike="noStrike">
                          <a:effectLst/>
                        </a:rPr>
                        <a:t>Fringe for Senior Court Clerk @ 22%</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3342925521"/>
                  </a:ext>
                </a:extLst>
              </a:tr>
              <a:tr h="176530">
                <a:tc>
                  <a:txBody>
                    <a:bodyPr/>
                    <a:lstStyle/>
                    <a:p>
                      <a:pPr algn="l" fontAlgn="b"/>
                      <a:r>
                        <a:rPr lang="en-US" sz="1100" u="none" strike="noStrike">
                          <a:effectLst/>
                        </a:rPr>
                        <a:t>Assistant Court Clerk</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354552044"/>
                  </a:ext>
                </a:extLst>
              </a:tr>
              <a:tr h="176530">
                <a:tc>
                  <a:txBody>
                    <a:bodyPr/>
                    <a:lstStyle/>
                    <a:p>
                      <a:pPr algn="l" fontAlgn="b"/>
                      <a:r>
                        <a:rPr lang="en-US" sz="1100" u="none" strike="noStrike">
                          <a:effectLst/>
                        </a:rPr>
                        <a:t>Fringe for Assistant Court Clerk @ 30.62%</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4088999627"/>
                  </a:ext>
                </a:extLst>
              </a:tr>
              <a:tr h="176530">
                <a:tc>
                  <a:txBody>
                    <a:bodyPr/>
                    <a:lstStyle/>
                    <a:p>
                      <a:pPr algn="l" fontAlgn="b"/>
                      <a:r>
                        <a:rPr lang="en-US" sz="1100" u="none" strike="noStrike">
                          <a:effectLst/>
                        </a:rPr>
                        <a:t>Bailiff Full-time</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06946282"/>
                  </a:ext>
                </a:extLst>
              </a:tr>
              <a:tr h="176530">
                <a:tc>
                  <a:txBody>
                    <a:bodyPr/>
                    <a:lstStyle/>
                    <a:p>
                      <a:pPr algn="l" fontAlgn="b"/>
                      <a:r>
                        <a:rPr lang="en-US" sz="1100" u="none" strike="noStrike">
                          <a:effectLst/>
                        </a:rPr>
                        <a:t>Fringe for Bailiff @ 25%</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4085467794"/>
                  </a:ext>
                </a:extLst>
              </a:tr>
              <a:tr h="183515">
                <a:tc>
                  <a:txBody>
                    <a:bodyPr/>
                    <a:lstStyle/>
                    <a:p>
                      <a:pPr algn="l" fontAlgn="b"/>
                      <a:r>
                        <a:rPr lang="en-US" sz="1100" u="none" strike="noStrike">
                          <a:effectLst/>
                        </a:rPr>
                        <a:t>Case Management Subscription (if refresher courses are allowed, $15,999.96</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609311163"/>
                  </a:ext>
                </a:extLst>
              </a:tr>
              <a:tr h="533400">
                <a:tc>
                  <a:txBody>
                    <a:bodyPr/>
                    <a:lstStyle/>
                    <a:p>
                      <a:pPr algn="l" fontAlgn="t"/>
                      <a:r>
                        <a:rPr lang="en-US" sz="1100" u="none" strike="noStrike">
                          <a:effectLst/>
                        </a:rPr>
                        <a:t>Computer tower, keyboards and mouse $1,382.92 x 7 = $9,680.44, one laptop $1,841.39, computer monitors $331.19 x 14 = $4,636.66, wireless mouse $23.32, 3 printers $2,479.08 = $18,660.89</a:t>
                      </a:r>
                      <a:endParaRPr lang="en-US" sz="1100" b="0" i="0" u="none" strike="noStrike">
                        <a:solidFill>
                          <a:srgbClr val="000000"/>
                        </a:solidFill>
                        <a:effectLst/>
                        <a:latin typeface="Times New Roman" panose="02020603050405020304" pitchFamily="18" charset="0"/>
                      </a:endParaRPr>
                    </a:p>
                  </a:txBody>
                  <a:tcPr marL="9525" marR="9525" marT="9525" marB="0"/>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3826636599"/>
                  </a:ext>
                </a:extLst>
              </a:tr>
              <a:tr h="350520">
                <a:tc>
                  <a:txBody>
                    <a:bodyPr/>
                    <a:lstStyle/>
                    <a:p>
                      <a:pPr algn="l" fontAlgn="b"/>
                      <a:r>
                        <a:rPr lang="en-US" sz="1100" u="none" strike="noStrike">
                          <a:effectLst/>
                        </a:rPr>
                        <a:t>Zoom webinar software $119.14 x 12 = $1,429.68, Seagate External Hardrives 5tb x 7 = $901.25 = $2,330.93</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1110659776"/>
                  </a:ext>
                </a:extLst>
              </a:tr>
              <a:tr h="526415">
                <a:tc>
                  <a:txBody>
                    <a:bodyPr/>
                    <a:lstStyle/>
                    <a:p>
                      <a:pPr algn="l" fontAlgn="b"/>
                      <a:r>
                        <a:rPr lang="en-US" sz="1100" u="none" strike="noStrike">
                          <a:effectLst/>
                        </a:rPr>
                        <a:t>Office Supplies: Furnishing director of judicial services office, assistant court clerk office, pens, paper, paper clips, toner/ink, file folders, labels, file tabs, disinfecting wipes</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4023557071"/>
                  </a:ext>
                </a:extLst>
              </a:tr>
              <a:tr h="571500">
                <a:tc>
                  <a:txBody>
                    <a:bodyPr/>
                    <a:lstStyle/>
                    <a:p>
                      <a:pPr algn="l" fontAlgn="t"/>
                      <a:r>
                        <a:rPr lang="en-US" sz="1100" u="none" strike="noStrike">
                          <a:effectLst/>
                        </a:rPr>
                        <a:t>NAICJA Training in Tulsa OK  10/22-27/2023 actual training days are 10/23-26/2023 Clerk and Bailiff Registration $1,300, airfare x2 =$1,323.26, Lodging x 2 = $1,348.32, per diem x 2 = $531.00 for a total of $4,503</a:t>
                      </a:r>
                      <a:endParaRPr lang="en-US" sz="1100" b="0" i="0" u="none" strike="noStrike">
                        <a:solidFill>
                          <a:srgbClr val="000000"/>
                        </a:solidFill>
                        <a:effectLst/>
                        <a:latin typeface="Times New Roman" panose="02020603050405020304" pitchFamily="18" charset="0"/>
                      </a:endParaRPr>
                    </a:p>
                  </a:txBody>
                  <a:tcPr marL="9525" marR="9525" marT="9525" marB="0"/>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4182141142"/>
                  </a:ext>
                </a:extLst>
              </a:tr>
            </a:tbl>
          </a:graphicData>
        </a:graphic>
      </p:graphicFrame>
    </p:spTree>
    <p:extLst>
      <p:ext uri="{BB962C8B-B14F-4D97-AF65-F5344CB8AC3E}">
        <p14:creationId xmlns:p14="http://schemas.microsoft.com/office/powerpoint/2010/main" val="24528816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534400" cy="1154162"/>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Tribal Court Funding </a:t>
            </a:r>
          </a:p>
          <a:p>
            <a:pPr algn="ctr">
              <a:spcAft>
                <a:spcPts val="600"/>
              </a:spcAft>
            </a:pPr>
            <a:r>
              <a:rPr lang="en-US" sz="3200" b="1" dirty="0">
                <a:solidFill>
                  <a:srgbClr val="C00000"/>
                </a:solidFill>
                <a:latin typeface="Cambria" panose="02040503050406030204" pitchFamily="18" charset="0"/>
              </a:rPr>
              <a:t>Examples </a:t>
            </a:r>
          </a:p>
        </p:txBody>
      </p:sp>
      <p:sp>
        <p:nvSpPr>
          <p:cNvPr id="3" name="Rectangle 2"/>
          <p:cNvSpPr>
            <a:spLocks noChangeAspect="1"/>
          </p:cNvSpPr>
          <p:nvPr/>
        </p:nvSpPr>
        <p:spPr>
          <a:xfrm>
            <a:off x="6321200" y="0"/>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le 3">
            <a:extLst>
              <a:ext uri="{FF2B5EF4-FFF2-40B4-BE49-F238E27FC236}">
                <a16:creationId xmlns:a16="http://schemas.microsoft.com/office/drawing/2014/main" id="{82AD4811-37A5-CE79-B5C5-72F29FF67DDA}"/>
              </a:ext>
            </a:extLst>
          </p:cNvPr>
          <p:cNvGraphicFramePr>
            <a:graphicFrameLocks noGrp="1"/>
          </p:cNvGraphicFramePr>
          <p:nvPr>
            <p:extLst>
              <p:ext uri="{D42A27DB-BD31-4B8C-83A1-F6EECF244321}">
                <p14:modId xmlns:p14="http://schemas.microsoft.com/office/powerpoint/2010/main" val="2089028924"/>
              </p:ext>
            </p:extLst>
          </p:nvPr>
        </p:nvGraphicFramePr>
        <p:xfrm>
          <a:off x="2236019" y="1676400"/>
          <a:ext cx="4671961" cy="4524078"/>
        </p:xfrm>
        <a:graphic>
          <a:graphicData uri="http://schemas.openxmlformats.org/drawingml/2006/table">
            <a:tbl>
              <a:tblPr>
                <a:tableStyleId>{5C22544A-7EE6-4342-B048-85BDC9FD1C3A}</a:tableStyleId>
              </a:tblPr>
              <a:tblGrid>
                <a:gridCol w="3622681">
                  <a:extLst>
                    <a:ext uri="{9D8B030D-6E8A-4147-A177-3AD203B41FA5}">
                      <a16:colId xmlns:a16="http://schemas.microsoft.com/office/drawing/2014/main" val="562904190"/>
                    </a:ext>
                  </a:extLst>
                </a:gridCol>
                <a:gridCol w="1049280">
                  <a:extLst>
                    <a:ext uri="{9D8B030D-6E8A-4147-A177-3AD203B41FA5}">
                      <a16:colId xmlns:a16="http://schemas.microsoft.com/office/drawing/2014/main" val="144567141"/>
                    </a:ext>
                  </a:extLst>
                </a:gridCol>
              </a:tblGrid>
              <a:tr h="69798">
                <a:tc>
                  <a:txBody>
                    <a:bodyPr/>
                    <a:lstStyle/>
                    <a:p>
                      <a:pPr algn="l" fontAlgn="b"/>
                      <a:r>
                        <a:rPr lang="en-US" sz="900" u="none" strike="noStrike">
                          <a:effectLst/>
                        </a:rPr>
                        <a:t>Court Clerk Salary </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2013609144"/>
                  </a:ext>
                </a:extLst>
              </a:tr>
              <a:tr h="145999">
                <a:tc>
                  <a:txBody>
                    <a:bodyPr/>
                    <a:lstStyle/>
                    <a:p>
                      <a:pPr algn="l" fontAlgn="b"/>
                      <a:r>
                        <a:rPr lang="en-US" sz="900" u="none" strike="noStrike">
                          <a:effectLst/>
                        </a:rPr>
                        <a:t>Court Clerk fringe at 40%</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3852567929"/>
                  </a:ext>
                </a:extLst>
              </a:tr>
              <a:tr h="145999">
                <a:tc>
                  <a:txBody>
                    <a:bodyPr/>
                    <a:lstStyle/>
                    <a:p>
                      <a:pPr algn="l" fontAlgn="b"/>
                      <a:r>
                        <a:rPr lang="pt-BR" sz="900" u="none" strike="noStrike">
                          <a:effectLst/>
                        </a:rPr>
                        <a:t>Tribal Judicial System Administrator Salary </a:t>
                      </a:r>
                      <a:endParaRPr lang="pt-BR"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468628654"/>
                  </a:ext>
                </a:extLst>
              </a:tr>
              <a:tr h="145999">
                <a:tc>
                  <a:txBody>
                    <a:bodyPr/>
                    <a:lstStyle/>
                    <a:p>
                      <a:pPr algn="l" fontAlgn="b"/>
                      <a:r>
                        <a:rPr lang="en-US" sz="900" u="none" strike="noStrike">
                          <a:effectLst/>
                        </a:rPr>
                        <a:t>Tribal Judicial System Administrator fringe at 40%</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1349615858"/>
                  </a:ext>
                </a:extLst>
              </a:tr>
              <a:tr h="145999">
                <a:tc>
                  <a:txBody>
                    <a:bodyPr/>
                    <a:lstStyle/>
                    <a:p>
                      <a:pPr algn="l" fontAlgn="b"/>
                      <a:r>
                        <a:rPr lang="en-US" sz="900" u="none" strike="noStrike">
                          <a:effectLst/>
                        </a:rPr>
                        <a:t>Judge Stipends (5 Judges at $500 )</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3135122804"/>
                  </a:ext>
                </a:extLst>
              </a:tr>
              <a:tr h="145999">
                <a:tc>
                  <a:txBody>
                    <a:bodyPr/>
                    <a:lstStyle/>
                    <a:p>
                      <a:pPr algn="l" fontAlgn="b"/>
                      <a:r>
                        <a:rPr lang="en-US" sz="900" u="none" strike="noStrike">
                          <a:effectLst/>
                        </a:rPr>
                        <a:t>Canva Pro (1 user)</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2402017669"/>
                  </a:ext>
                </a:extLst>
              </a:tr>
              <a:tr h="145999">
                <a:tc>
                  <a:txBody>
                    <a:bodyPr/>
                    <a:lstStyle/>
                    <a:p>
                      <a:pPr algn="l" fontAlgn="b"/>
                      <a:r>
                        <a:rPr lang="en-US" sz="900" u="none" strike="noStrike">
                          <a:effectLst/>
                        </a:rPr>
                        <a:t>Alarm Keychain ($400), Alchohol Tester ($200), Javs Recording Equipment </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663973773"/>
                  </a:ext>
                </a:extLst>
              </a:tr>
              <a:tr h="145999">
                <a:tc>
                  <a:txBody>
                    <a:bodyPr/>
                    <a:lstStyle/>
                    <a:p>
                      <a:pPr algn="l" fontAlgn="b"/>
                      <a:r>
                        <a:rPr lang="en-US" sz="900" u="none" strike="noStrike">
                          <a:effectLst/>
                        </a:rPr>
                        <a:t>Office Supplies : $300 per month x 12 months = $3,600 (see attachment)</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1618895970"/>
                  </a:ext>
                </a:extLst>
              </a:tr>
              <a:tr h="1605987">
                <a:tc>
                  <a:txBody>
                    <a:bodyPr/>
                    <a:lstStyle/>
                    <a:p>
                      <a:pPr algn="l" fontAlgn="b"/>
                      <a:r>
                        <a:rPr lang="en-US" sz="900" u="none" strike="noStrike">
                          <a:effectLst/>
                        </a:rPr>
                        <a:t>NAICJA Conference in Tulsa, Oklahoma Oct. 23-25, 2023</a:t>
                      </a:r>
                      <a:br>
                        <a:rPr lang="en-US" sz="900" u="none" strike="noStrike">
                          <a:effectLst/>
                        </a:rPr>
                      </a:br>
                      <a:r>
                        <a:rPr lang="en-US" sz="900" u="none" strike="noStrike">
                          <a:effectLst/>
                        </a:rPr>
                        <a:t>4 Court Staff</a:t>
                      </a:r>
                      <a:br>
                        <a:rPr lang="en-US" sz="900" u="none" strike="noStrike">
                          <a:effectLst/>
                        </a:rPr>
                      </a:br>
                      <a:r>
                        <a:rPr lang="en-US" sz="900" u="none" strike="noStrike">
                          <a:effectLst/>
                        </a:rPr>
                        <a:t>Conference fee $600 x 4 = $2,400</a:t>
                      </a:r>
                      <a:br>
                        <a:rPr lang="en-US" sz="900" u="none" strike="noStrike">
                          <a:effectLst/>
                        </a:rPr>
                      </a:br>
                      <a:r>
                        <a:rPr lang="en-US" sz="900" u="none" strike="noStrike">
                          <a:effectLst/>
                        </a:rPr>
                        <a:t>Airport Taxi $20 x 4 = $80</a:t>
                      </a:r>
                      <a:br>
                        <a:rPr lang="en-US" sz="900" u="none" strike="noStrike">
                          <a:effectLst/>
                        </a:rPr>
                      </a:br>
                      <a:r>
                        <a:rPr lang="en-US" sz="900" u="none" strike="noStrike">
                          <a:effectLst/>
                        </a:rPr>
                        <a:t>Airfare Alaska Airlines Round trip $1,047 x 4 = $4,188</a:t>
                      </a:r>
                      <a:br>
                        <a:rPr lang="en-US" sz="900" u="none" strike="noStrike">
                          <a:effectLst/>
                        </a:rPr>
                      </a:br>
                      <a:r>
                        <a:rPr lang="en-US" sz="900" u="none" strike="noStrike">
                          <a:effectLst/>
                        </a:rPr>
                        <a:t>Baggage Fees $60 x 4 = $240</a:t>
                      </a:r>
                      <a:br>
                        <a:rPr lang="en-US" sz="900" u="none" strike="noStrike">
                          <a:effectLst/>
                        </a:rPr>
                      </a:br>
                      <a:r>
                        <a:rPr lang="en-US" sz="900" u="none" strike="noStrike">
                          <a:effectLst/>
                        </a:rPr>
                        <a:t>Rental car $608 </a:t>
                      </a:r>
                      <a:br>
                        <a:rPr lang="en-US" sz="900" u="none" strike="noStrike">
                          <a:effectLst/>
                        </a:rPr>
                      </a:br>
                      <a:r>
                        <a:rPr lang="en-US" sz="900" u="none" strike="noStrike">
                          <a:effectLst/>
                        </a:rPr>
                        <a:t>Lodging $1,617 x 4 = $6,468</a:t>
                      </a:r>
                      <a:br>
                        <a:rPr lang="en-US" sz="900" u="none" strike="noStrike">
                          <a:effectLst/>
                        </a:rPr>
                      </a:br>
                      <a:r>
                        <a:rPr lang="en-US" sz="900" u="none" strike="noStrike">
                          <a:effectLst/>
                        </a:rPr>
                        <a:t>Per diem $354 x 4 = $ 1,416</a:t>
                      </a:r>
                      <a:br>
                        <a:rPr lang="en-US" sz="900" u="none" strike="noStrike">
                          <a:effectLst/>
                        </a:rPr>
                      </a:br>
                      <a:r>
                        <a:rPr lang="en-US" sz="900" u="none" strike="noStrike">
                          <a:effectLst/>
                        </a:rPr>
                        <a:t>Travel Buffer in case of emergency $3,000</a:t>
                      </a:r>
                      <a:br>
                        <a:rPr lang="en-US" sz="900" u="none" strike="noStrike">
                          <a:effectLst/>
                        </a:rPr>
                      </a:br>
                      <a:r>
                        <a:rPr lang="en-US" sz="900" u="none" strike="noStrike">
                          <a:effectLst/>
                        </a:rPr>
                        <a:t>Total $18,400</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658004308"/>
                  </a:ext>
                </a:extLst>
              </a:tr>
              <a:tr h="1751986">
                <a:tc>
                  <a:txBody>
                    <a:bodyPr/>
                    <a:lstStyle/>
                    <a:p>
                      <a:pPr algn="l" fontAlgn="b"/>
                      <a:r>
                        <a:rPr lang="en-US" sz="900" u="none" strike="noStrike">
                          <a:effectLst/>
                        </a:rPr>
                        <a:t>Tribal Healing to Wellness Court Enhancement Training  in Palm Springs California</a:t>
                      </a:r>
                      <a:br>
                        <a:rPr lang="en-US" sz="900" u="none" strike="noStrike">
                          <a:effectLst/>
                        </a:rPr>
                      </a:br>
                      <a:r>
                        <a:rPr lang="en-US" sz="900" u="none" strike="noStrike">
                          <a:effectLst/>
                        </a:rPr>
                        <a:t> Sept. 12 – 14, 2023 – 4 Court Staff</a:t>
                      </a:r>
                      <a:br>
                        <a:rPr lang="en-US" sz="900" u="none" strike="noStrike">
                          <a:effectLst/>
                        </a:rPr>
                      </a:br>
                      <a:r>
                        <a:rPr lang="en-US" sz="900" u="none" strike="noStrike">
                          <a:effectLst/>
                        </a:rPr>
                        <a:t>Airport Taxi $20 x 4 = $80</a:t>
                      </a:r>
                      <a:br>
                        <a:rPr lang="en-US" sz="900" u="none" strike="noStrike">
                          <a:effectLst/>
                        </a:rPr>
                      </a:br>
                      <a:r>
                        <a:rPr lang="en-US" sz="900" u="none" strike="noStrike">
                          <a:effectLst/>
                        </a:rPr>
                        <a:t>Airfare Alaska Airlines Round trip $1,047 x 4 = $4,188</a:t>
                      </a:r>
                      <a:br>
                        <a:rPr lang="en-US" sz="900" u="none" strike="noStrike">
                          <a:effectLst/>
                        </a:rPr>
                      </a:br>
                      <a:r>
                        <a:rPr lang="en-US" sz="900" u="none" strike="noStrike">
                          <a:effectLst/>
                        </a:rPr>
                        <a:t>Baggage Fees $60 x 4 = $240</a:t>
                      </a:r>
                      <a:br>
                        <a:rPr lang="en-US" sz="900" u="none" strike="noStrike">
                          <a:effectLst/>
                        </a:rPr>
                      </a:br>
                      <a:r>
                        <a:rPr lang="en-US" sz="900" u="none" strike="noStrike">
                          <a:effectLst/>
                        </a:rPr>
                        <a:t>Rental car $650</a:t>
                      </a:r>
                      <a:br>
                        <a:rPr lang="en-US" sz="900" u="none" strike="noStrike">
                          <a:effectLst/>
                        </a:rPr>
                      </a:br>
                      <a:r>
                        <a:rPr lang="en-US" sz="900" u="none" strike="noStrike">
                          <a:effectLst/>
                        </a:rPr>
                        <a:t>Lodging $1,500 x 4 = $6,000</a:t>
                      </a:r>
                      <a:br>
                        <a:rPr lang="en-US" sz="900" u="none" strike="noStrike">
                          <a:effectLst/>
                        </a:rPr>
                      </a:br>
                      <a:r>
                        <a:rPr lang="en-US" sz="900" u="none" strike="noStrike">
                          <a:effectLst/>
                        </a:rPr>
                        <a:t>Per diem $345 x 4 = $ 1,380</a:t>
                      </a:r>
                      <a:br>
                        <a:rPr lang="en-US" sz="900" u="none" strike="noStrike">
                          <a:effectLst/>
                        </a:rPr>
                      </a:br>
                      <a:r>
                        <a:rPr lang="en-US" sz="900" u="none" strike="noStrike">
                          <a:effectLst/>
                        </a:rPr>
                        <a:t>Travel Buffer in case of emergency $3,000</a:t>
                      </a:r>
                      <a:br>
                        <a:rPr lang="en-US" sz="900" u="none" strike="noStrike">
                          <a:effectLst/>
                        </a:rPr>
                      </a:br>
                      <a:r>
                        <a:rPr lang="en-US" sz="900" u="none" strike="noStrike">
                          <a:effectLst/>
                        </a:rPr>
                        <a:t>Total $15,538</a:t>
                      </a:r>
                      <a:endParaRPr lang="en-US" sz="900" b="0" i="0" u="none" strike="noStrike">
                        <a:solidFill>
                          <a:srgbClr val="000000"/>
                        </a:solidFill>
                        <a:effectLst/>
                        <a:latin typeface="Times New Roman" panose="02020603050405020304" pitchFamily="18" charset="0"/>
                      </a:endParaRPr>
                    </a:p>
                  </a:txBody>
                  <a:tcPr marL="6952" marR="6952" marT="6952" marB="0" anchor="b"/>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6952" marR="6952" marT="6952" marB="0" anchor="b"/>
                </a:tc>
                <a:extLst>
                  <a:ext uri="{0D108BD9-81ED-4DB2-BD59-A6C34878D82A}">
                    <a16:rowId xmlns:a16="http://schemas.microsoft.com/office/drawing/2014/main" val="151392598"/>
                  </a:ext>
                </a:extLst>
              </a:tr>
            </a:tbl>
          </a:graphicData>
        </a:graphic>
      </p:graphicFrame>
    </p:spTree>
    <p:extLst>
      <p:ext uri="{BB962C8B-B14F-4D97-AF65-F5344CB8AC3E}">
        <p14:creationId xmlns:p14="http://schemas.microsoft.com/office/powerpoint/2010/main" val="3150109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534400" cy="1077218"/>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Anecdotal Statement on the Tribal Court Assessments</a:t>
            </a:r>
          </a:p>
        </p:txBody>
      </p:sp>
      <p:sp>
        <p:nvSpPr>
          <p:cNvPr id="3" name="Rectangle 2"/>
          <p:cNvSpPr>
            <a:spLocks noChangeAspect="1"/>
          </p:cNvSpPr>
          <p:nvPr/>
        </p:nvSpPr>
        <p:spPr>
          <a:xfrm>
            <a:off x="6492240" y="-1772"/>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3AC47F4-5F80-4F88-0D15-34E20123B4C4}"/>
              </a:ext>
            </a:extLst>
          </p:cNvPr>
          <p:cNvSpPr txBox="1"/>
          <p:nvPr/>
        </p:nvSpPr>
        <p:spPr>
          <a:xfrm>
            <a:off x="914400" y="1219200"/>
            <a:ext cx="7315200" cy="5401479"/>
          </a:xfrm>
          <a:prstGeom prst="rect">
            <a:avLst/>
          </a:prstGeom>
          <a:noFill/>
        </p:spPr>
        <p:txBody>
          <a:bodyPr wrap="square" rtlCol="0">
            <a:spAutoFit/>
          </a:bodyPr>
          <a:lstStyle/>
          <a:p>
            <a:r>
              <a:rPr lang="en-US" sz="1500" b="1" dirty="0"/>
              <a:t>ANECDOTAL |  </a:t>
            </a:r>
            <a:r>
              <a:rPr lang="en-US" sz="1500" b="1" dirty="0" err="1"/>
              <a:t>Kawerek</a:t>
            </a:r>
            <a:r>
              <a:rPr lang="en-US" sz="1500" b="1" dirty="0"/>
              <a:t> Tribal Courts</a:t>
            </a:r>
          </a:p>
          <a:p>
            <a:endParaRPr lang="en-US" sz="1500" i="1" dirty="0"/>
          </a:p>
          <a:p>
            <a:r>
              <a:rPr lang="en-US" sz="1500" i="1" dirty="0"/>
              <a:t>“Tribal Court development is an important area of interest for the Tribes in the Bering Straits region and the </a:t>
            </a:r>
            <a:r>
              <a:rPr lang="en-US" sz="1500" i="1" dirty="0" err="1"/>
              <a:t>Kawerak</a:t>
            </a:r>
            <a:r>
              <a:rPr lang="en-US" sz="1500" i="1" dirty="0"/>
              <a:t> Tribal Legal Team. Though there were some Tribal Courts in the region that were relatively active in the 1980s &amp; 90s, many of those Tribal courts became more dormant in the couple of decades that followed. Now, thanks in part to the Tribal Court assessments and the availability of funding, there is a renewed interest in the Bering Straits region regarding Tribal Courts. Of the 19 sovereign Tribes in the </a:t>
            </a:r>
            <a:r>
              <a:rPr lang="en-US" sz="1500" i="1" dirty="0" err="1"/>
              <a:t>Kawerak</a:t>
            </a:r>
            <a:r>
              <a:rPr lang="en-US" sz="1500" i="1" dirty="0"/>
              <a:t> consortium, seven Tribes have completed Tribal Court assessments (King Island, Koyuk, Saint Michael, Solomon, Unalakleet, Wales, &amp; White Mountain). Five other Tribes are awaiting assessments or are currently being assessed (</a:t>
            </a:r>
            <a:r>
              <a:rPr lang="en-US" sz="1500" i="1" dirty="0" err="1"/>
              <a:t>Brevig</a:t>
            </a:r>
            <a:r>
              <a:rPr lang="en-US" sz="1500" i="1" dirty="0"/>
              <a:t> Mission, </a:t>
            </a:r>
            <a:r>
              <a:rPr lang="en-US" sz="1500" i="1" dirty="0" err="1"/>
              <a:t>Gambell</a:t>
            </a:r>
            <a:r>
              <a:rPr lang="en-US" sz="1500" i="1" dirty="0"/>
              <a:t>, </a:t>
            </a:r>
            <a:r>
              <a:rPr lang="en-US" sz="1500" i="1" dirty="0" err="1"/>
              <a:t>Golovin</a:t>
            </a:r>
            <a:r>
              <a:rPr lang="en-US" sz="1500" i="1" dirty="0"/>
              <a:t>, Mary’s Igloo, &amp; Teller). </a:t>
            </a:r>
          </a:p>
          <a:p>
            <a:r>
              <a:rPr lang="en-US" sz="1500" i="1" dirty="0"/>
              <a:t> </a:t>
            </a:r>
          </a:p>
          <a:p>
            <a:r>
              <a:rPr lang="en-US" sz="1500" i="1" dirty="0"/>
              <a:t>Since 2020, at least three Tribes have transferred child welfare proceedings from state courts to Tribal Courts, all of which were Tribes that have been assessed. Additionally, at least three Tribes have held domestic violence protection proceedings. This year alone, Tribes have done Youth Circle Sentencing for five youths in the region; sentencing recommendations are also being made regarding a tribal citizen involved in state court criminal proceedings. There are also ongoing discussions about potentially starting a sub-regional Tribal Court and/or Tribal Child Protection Team. The </a:t>
            </a:r>
            <a:r>
              <a:rPr lang="en-US" sz="1500" i="1" dirty="0" err="1"/>
              <a:t>Kawerak</a:t>
            </a:r>
            <a:r>
              <a:rPr lang="en-US" sz="1500" i="1" dirty="0"/>
              <a:t> legal team has also been assisting with code development, and, since 2016, at least nine Tribes in the region have updated one or more of their codes or policies.”  </a:t>
            </a:r>
          </a:p>
          <a:p>
            <a:r>
              <a:rPr lang="en-US" sz="1500" i="1" dirty="0"/>
              <a:t>						</a:t>
            </a:r>
            <a:r>
              <a:rPr lang="en-US" sz="1500" b="1" dirty="0"/>
              <a:t>- </a:t>
            </a:r>
            <a:r>
              <a:rPr lang="en-US" sz="1500" b="1" dirty="0" err="1"/>
              <a:t>Kawerek</a:t>
            </a:r>
            <a:r>
              <a:rPr lang="en-US" sz="1500" b="1" dirty="0"/>
              <a:t>, Inc.</a:t>
            </a:r>
          </a:p>
        </p:txBody>
      </p:sp>
    </p:spTree>
    <p:extLst>
      <p:ext uri="{BB962C8B-B14F-4D97-AF65-F5344CB8AC3E}">
        <p14:creationId xmlns:p14="http://schemas.microsoft.com/office/powerpoint/2010/main" val="2086942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534400" cy="1077218"/>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Anecdotal Statement on the Tribal Court Assessments</a:t>
            </a:r>
          </a:p>
        </p:txBody>
      </p:sp>
      <p:sp>
        <p:nvSpPr>
          <p:cNvPr id="3" name="Rectangle 2"/>
          <p:cNvSpPr>
            <a:spLocks noChangeAspect="1"/>
          </p:cNvSpPr>
          <p:nvPr/>
        </p:nvSpPr>
        <p:spPr>
          <a:xfrm>
            <a:off x="6492240" y="-1772"/>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3AC47F4-5F80-4F88-0D15-34E20123B4C4}"/>
              </a:ext>
            </a:extLst>
          </p:cNvPr>
          <p:cNvSpPr txBox="1"/>
          <p:nvPr/>
        </p:nvSpPr>
        <p:spPr>
          <a:xfrm>
            <a:off x="914400" y="1219200"/>
            <a:ext cx="7315200" cy="3941848"/>
          </a:xfrm>
          <a:prstGeom prst="rect">
            <a:avLst/>
          </a:prstGeom>
          <a:noFill/>
        </p:spPr>
        <p:txBody>
          <a:bodyPr wrap="square" rtlCol="0">
            <a:spAutoFit/>
          </a:bodyPr>
          <a:lstStyle/>
          <a:p>
            <a:pPr marL="0" marR="0">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The Sokaogon Chippewa Community Tribal Court is located on the Mole Lake Reservation within the geographic boundaries of Wisconsin, a PL 280 State. As such, we often have cases that are subject to concurrent jurisdiction with Wisconsin Circuit Courts. Cases transfer in from Circuit Court and we meet with the regional Tribal and State Judges. As a Judge coming on the bench upon the retirement of the previous Chief Judge, the Court Assessment conducted by Tribal Justice Support through the Office of Justice Services has been invaluable as we continue to improve the Court for the Sokaogon Community and provide services for citizens of the Tribe and the State.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Tish Keahna</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Chief Judge, Sokaogon Community Tribal Court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57074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spect="1"/>
          </p:cNvSpPr>
          <p:nvPr/>
        </p:nvSpPr>
        <p:spPr>
          <a:xfrm>
            <a:off x="6492240" y="0"/>
            <a:ext cx="2651760" cy="1944624"/>
          </a:xfrm>
          <a:prstGeom prst="rect">
            <a:avLst/>
          </a:prstGeom>
          <a:blipFill dpi="0" rotWithShape="1">
            <a:blip r:embed="rId3">
              <a:alphaModFix amt="16000"/>
            </a:blip>
            <a:srcRect/>
            <a:stretch>
              <a:fillRect l="-15000" t="-44000" r="-16000" b="-7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EBEBCDE-41AD-A6D5-0D4E-406A44184C90}"/>
              </a:ext>
            </a:extLst>
          </p:cNvPr>
          <p:cNvSpPr txBox="1"/>
          <p:nvPr/>
        </p:nvSpPr>
        <p:spPr>
          <a:xfrm>
            <a:off x="304800" y="245616"/>
            <a:ext cx="8534400" cy="584775"/>
          </a:xfrm>
          <a:prstGeom prst="rect">
            <a:avLst/>
          </a:prstGeom>
          <a:noFill/>
        </p:spPr>
        <p:txBody>
          <a:bodyPr wrap="square" rtlCol="0">
            <a:spAutoFit/>
          </a:bodyPr>
          <a:lstStyle/>
          <a:p>
            <a:pPr algn="ctr">
              <a:spcAft>
                <a:spcPts val="600"/>
              </a:spcAft>
            </a:pPr>
            <a:r>
              <a:rPr lang="en-US" sz="3200" b="1" dirty="0">
                <a:solidFill>
                  <a:srgbClr val="C00000"/>
                </a:solidFill>
                <a:latin typeface="Cambria" panose="02040503050406030204" pitchFamily="18" charset="0"/>
              </a:rPr>
              <a:t>Tribal Justice Support</a:t>
            </a:r>
          </a:p>
        </p:txBody>
      </p:sp>
      <p:sp>
        <p:nvSpPr>
          <p:cNvPr id="4" name="TextBox 3">
            <a:extLst>
              <a:ext uri="{FF2B5EF4-FFF2-40B4-BE49-F238E27FC236}">
                <a16:creationId xmlns:a16="http://schemas.microsoft.com/office/drawing/2014/main" id="{65D6BBAA-1216-7760-2479-EB57B805E176}"/>
              </a:ext>
            </a:extLst>
          </p:cNvPr>
          <p:cNvSpPr txBox="1"/>
          <p:nvPr/>
        </p:nvSpPr>
        <p:spPr>
          <a:xfrm>
            <a:off x="1066800" y="1295400"/>
            <a:ext cx="7315200" cy="4801314"/>
          </a:xfrm>
          <a:prstGeom prst="rect">
            <a:avLst/>
          </a:prstGeom>
          <a:noFill/>
        </p:spPr>
        <p:txBody>
          <a:bodyPr wrap="square" rtlCol="0">
            <a:spAutoFit/>
          </a:bodyPr>
          <a:lstStyle/>
          <a:p>
            <a:pPr lvl="0"/>
            <a:r>
              <a:rPr lang="en-US" b="1" dirty="0">
                <a:solidFill>
                  <a:prstClr val="black"/>
                </a:solidFill>
              </a:rPr>
              <a:t>STATUTORY MISSION</a:t>
            </a:r>
          </a:p>
          <a:p>
            <a:pPr lvl="0"/>
            <a:endParaRPr lang="en-US" b="1" dirty="0">
              <a:solidFill>
                <a:prstClr val="black"/>
              </a:solidFill>
            </a:endParaRPr>
          </a:p>
          <a:p>
            <a:r>
              <a:rPr lang="en-US" dirty="0"/>
              <a:t>The Office of Tribal Justice Support’s (TJS) statutory mission includes, conducting tribal court surveys ( assessments), as well as providing training and technical assistance. The current assessments include the statutorily required criteria. 25 U.S.C. 3612 (b). </a:t>
            </a:r>
          </a:p>
          <a:p>
            <a:endParaRPr lang="en-US" dirty="0"/>
          </a:p>
          <a:p>
            <a:r>
              <a:rPr lang="en-US" dirty="0"/>
              <a:t>To date, TJS has conducted </a:t>
            </a:r>
            <a:r>
              <a:rPr lang="en-US" sz="1800" dirty="0">
                <a:effectLst/>
                <a:latin typeface="Times New Roman" panose="02020603050405020304" pitchFamily="18" charset="0"/>
                <a:ea typeface="Calibri" panose="020F0502020204030204" pitchFamily="34" charset="0"/>
              </a:rPr>
              <a:t>492 overall total assessments, of which 287 tribal court assessments completed within P.L. 280 jurisdictions. TJS has </a:t>
            </a:r>
            <a:r>
              <a:rPr lang="en-US" dirty="0"/>
              <a:t>funded over $100,000,000.00 in one-time funding since 2016. This funding has provided almost 1,500 tribal court positions, in addition to equipment, training and technical assistance. </a:t>
            </a:r>
          </a:p>
          <a:p>
            <a:endParaRPr lang="en-US" dirty="0"/>
          </a:p>
          <a:p>
            <a:r>
              <a:rPr lang="en-US" dirty="0"/>
              <a:t>Moreover, included in the 287 Tribal Court Assessments, TJS has conducted </a:t>
            </a:r>
            <a:r>
              <a:rPr lang="en-US" b="1" dirty="0"/>
              <a:t>90 </a:t>
            </a:r>
            <a:r>
              <a:rPr lang="en-US" b="1" i="1" dirty="0"/>
              <a:t>Planning Assessment Reports for new Tribal Courts</a:t>
            </a:r>
            <a:r>
              <a:rPr lang="en-US" dirty="0"/>
              <a:t> and funded those tribes over </a:t>
            </a:r>
            <a:r>
              <a:rPr lang="en-US" b="1" dirty="0"/>
              <a:t>$24 Million dollars since 2016. (approximately 25% of the overall funding)</a:t>
            </a:r>
          </a:p>
        </p:txBody>
      </p:sp>
    </p:spTree>
    <p:extLst>
      <p:ext uri="{BB962C8B-B14F-4D97-AF65-F5344CB8AC3E}">
        <p14:creationId xmlns:p14="http://schemas.microsoft.com/office/powerpoint/2010/main" val="37853569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A1FA9-E259-F366-BCAA-D0D5176239B4}"/>
              </a:ext>
            </a:extLst>
          </p:cNvPr>
          <p:cNvSpPr>
            <a:spLocks noGrp="1"/>
          </p:cNvSpPr>
          <p:nvPr>
            <p:ph type="title"/>
          </p:nvPr>
        </p:nvSpPr>
        <p:spPr/>
        <p:txBody>
          <a:bodyPr/>
          <a:lstStyle/>
          <a:p>
            <a:r>
              <a:rPr lang="en-US" dirty="0"/>
              <a:t>TJS Staff</a:t>
            </a:r>
          </a:p>
        </p:txBody>
      </p:sp>
      <p:sp>
        <p:nvSpPr>
          <p:cNvPr id="3" name="Content Placeholder 2">
            <a:extLst>
              <a:ext uri="{FF2B5EF4-FFF2-40B4-BE49-F238E27FC236}">
                <a16:creationId xmlns:a16="http://schemas.microsoft.com/office/drawing/2014/main" id="{974B6434-0C93-2987-5332-E86302B4D114}"/>
              </a:ext>
            </a:extLst>
          </p:cNvPr>
          <p:cNvSpPr>
            <a:spLocks noGrp="1"/>
          </p:cNvSpPr>
          <p:nvPr>
            <p:ph idx="1"/>
          </p:nvPr>
        </p:nvSpPr>
        <p:spPr/>
        <p:txBody>
          <a:bodyPr>
            <a:normAutofit/>
          </a:bodyPr>
          <a:lstStyle/>
          <a:p>
            <a:r>
              <a:rPr lang="en-US" sz="2000" dirty="0"/>
              <a:t>Tricia Tingle-Associate Director Tribal Justice Support </a:t>
            </a:r>
            <a:r>
              <a:rPr lang="en-US" sz="2000" dirty="0">
                <a:hlinkClick r:id="rId2"/>
              </a:rPr>
              <a:t>Tricia.Tingle@bia.gov</a:t>
            </a:r>
            <a:endParaRPr lang="en-US" sz="2000" dirty="0"/>
          </a:p>
          <a:p>
            <a:r>
              <a:rPr lang="en-US" sz="2000" dirty="0"/>
              <a:t>Jennifer Cross-PL 280/ICWA Specialist    </a:t>
            </a:r>
            <a:r>
              <a:rPr lang="en-US" sz="2000" dirty="0">
                <a:hlinkClick r:id="rId3"/>
              </a:rPr>
              <a:t>Jennifer.Cross@bia.gov</a:t>
            </a:r>
            <a:endParaRPr lang="en-US" sz="2000" dirty="0"/>
          </a:p>
          <a:p>
            <a:r>
              <a:rPr lang="en-US" sz="1800" dirty="0"/>
              <a:t>Bennie Francisco-Tribal Court Assessment Director </a:t>
            </a:r>
            <a:r>
              <a:rPr lang="en-US" sz="1800" dirty="0">
                <a:hlinkClick r:id="rId4"/>
              </a:rPr>
              <a:t>Bennie.Francisco@bia.gov</a:t>
            </a:r>
            <a:endParaRPr lang="en-US" sz="1800" dirty="0"/>
          </a:p>
          <a:p>
            <a:r>
              <a:rPr lang="en-US" sz="1800" dirty="0"/>
              <a:t>Simone Toya- Staff Assistant for TJS  </a:t>
            </a:r>
            <a:r>
              <a:rPr lang="en-US" sz="1800" dirty="0">
                <a:hlinkClick r:id="rId5"/>
              </a:rPr>
              <a:t>Simone.Toya@bia.gov</a:t>
            </a:r>
            <a:endParaRPr lang="en-US" sz="1800" dirty="0"/>
          </a:p>
          <a:p>
            <a:r>
              <a:rPr lang="en-US" sz="1800" dirty="0"/>
              <a:t>Melissa Lee-Tribal Court Assessment Specialist </a:t>
            </a:r>
            <a:r>
              <a:rPr lang="en-US" sz="1800" dirty="0">
                <a:hlinkClick r:id="rId6"/>
              </a:rPr>
              <a:t>Melissa.Lee@bia.gov</a:t>
            </a:r>
            <a:endParaRPr lang="en-US" sz="1800" dirty="0"/>
          </a:p>
          <a:p>
            <a:r>
              <a:rPr lang="en-US" sz="1800" dirty="0"/>
              <a:t>Whitney Her  Alaska Funding Specialist   </a:t>
            </a:r>
            <a:r>
              <a:rPr lang="en-US" sz="1800" dirty="0">
                <a:hlinkClick r:id="rId7"/>
              </a:rPr>
              <a:t>Whitney.Her@bia.gov</a:t>
            </a:r>
            <a:r>
              <a:rPr lang="en-US" sz="1800" dirty="0"/>
              <a:t> </a:t>
            </a:r>
          </a:p>
          <a:p>
            <a:pPr marL="0" indent="0">
              <a:buNone/>
            </a:pPr>
            <a:endParaRPr lang="en-US" sz="2000" dirty="0"/>
          </a:p>
        </p:txBody>
      </p:sp>
    </p:spTree>
    <p:extLst>
      <p:ext uri="{BB962C8B-B14F-4D97-AF65-F5344CB8AC3E}">
        <p14:creationId xmlns:p14="http://schemas.microsoft.com/office/powerpoint/2010/main" val="191391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904C6-45C6-61F0-961A-759F9D5E0E5F}"/>
              </a:ext>
            </a:extLst>
          </p:cNvPr>
          <p:cNvSpPr>
            <a:spLocks noGrp="1"/>
          </p:cNvSpPr>
          <p:nvPr>
            <p:ph type="title"/>
          </p:nvPr>
        </p:nvSpPr>
        <p:spPr/>
        <p:txBody>
          <a:bodyPr>
            <a:normAutofit fontScale="90000"/>
          </a:bodyPr>
          <a:lstStyle/>
          <a:p>
            <a:r>
              <a:rPr lang="en-US" sz="2200" dirty="0"/>
              <a:t>2016-2023 Average Funds Distribution Per  Number of P.L. 280 Tribes</a:t>
            </a:r>
            <a:br>
              <a:rPr lang="en-US" sz="2200" dirty="0"/>
            </a:br>
            <a:r>
              <a:rPr lang="en-US" sz="2200" dirty="0"/>
              <a:t>TJS funding is one-time funding</a:t>
            </a:r>
            <a:br>
              <a:rPr lang="en-US" sz="3600" dirty="0"/>
            </a:br>
            <a:endParaRPr lang="en-US" sz="3600" dirty="0"/>
          </a:p>
        </p:txBody>
      </p:sp>
      <p:pic>
        <p:nvPicPr>
          <p:cNvPr id="5" name="Content Placeholder 4">
            <a:extLst>
              <a:ext uri="{FF2B5EF4-FFF2-40B4-BE49-F238E27FC236}">
                <a16:creationId xmlns:a16="http://schemas.microsoft.com/office/drawing/2014/main" id="{564D102C-F049-050E-6D7D-8894727E44B7}"/>
              </a:ext>
            </a:extLst>
          </p:cNvPr>
          <p:cNvPicPr>
            <a:picLocks noGrp="1" noChangeAspect="1"/>
          </p:cNvPicPr>
          <p:nvPr>
            <p:ph idx="1"/>
          </p:nvPr>
        </p:nvPicPr>
        <p:blipFill>
          <a:blip r:embed="rId2"/>
          <a:stretch>
            <a:fillRect/>
          </a:stretch>
        </p:blipFill>
        <p:spPr>
          <a:xfrm>
            <a:off x="129843" y="1682840"/>
            <a:ext cx="8884313" cy="1746160"/>
          </a:xfrm>
          <a:prstGeom prst="rect">
            <a:avLst/>
          </a:prstGeom>
        </p:spPr>
      </p:pic>
    </p:spTree>
    <p:extLst>
      <p:ext uri="{BB962C8B-B14F-4D97-AF65-F5344CB8AC3E}">
        <p14:creationId xmlns:p14="http://schemas.microsoft.com/office/powerpoint/2010/main" val="1244015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904C6-45C6-61F0-961A-759F9D5E0E5F}"/>
              </a:ext>
            </a:extLst>
          </p:cNvPr>
          <p:cNvSpPr>
            <a:spLocks noGrp="1"/>
          </p:cNvSpPr>
          <p:nvPr>
            <p:ph type="title"/>
          </p:nvPr>
        </p:nvSpPr>
        <p:spPr/>
        <p:txBody>
          <a:bodyPr>
            <a:normAutofit fontScale="90000"/>
          </a:bodyPr>
          <a:lstStyle/>
          <a:p>
            <a:r>
              <a:rPr lang="en-US" sz="3600" dirty="0"/>
              <a:t>2016-2023 average award for each of the PL 280 Tribes seeking funding for that year</a:t>
            </a:r>
          </a:p>
        </p:txBody>
      </p:sp>
      <p:sp>
        <p:nvSpPr>
          <p:cNvPr id="3" name="Content Placeholder 2">
            <a:extLst>
              <a:ext uri="{FF2B5EF4-FFF2-40B4-BE49-F238E27FC236}">
                <a16:creationId xmlns:a16="http://schemas.microsoft.com/office/drawing/2014/main" id="{976F335B-847A-037D-5E93-BC0B73161016}"/>
              </a:ext>
            </a:extLst>
          </p:cNvPr>
          <p:cNvSpPr>
            <a:spLocks noGrp="1"/>
          </p:cNvSpPr>
          <p:nvPr>
            <p:ph idx="1"/>
          </p:nvPr>
        </p:nvSpPr>
        <p:spPr>
          <a:xfrm>
            <a:off x="457200" y="1600200"/>
            <a:ext cx="7553325" cy="3426619"/>
          </a:xfrm>
        </p:spPr>
        <p:txBody>
          <a:bodyPr>
            <a:normAutofit/>
          </a:bodyPr>
          <a:lstStyle/>
          <a:p>
            <a:pPr marL="0" indent="0">
              <a:buNone/>
            </a:pPr>
            <a:endParaRPr lang="en-US" dirty="0"/>
          </a:p>
        </p:txBody>
      </p:sp>
      <p:graphicFrame>
        <p:nvGraphicFramePr>
          <p:cNvPr id="4" name="Chart 3">
            <a:extLst>
              <a:ext uri="{FF2B5EF4-FFF2-40B4-BE49-F238E27FC236}">
                <a16:creationId xmlns:a16="http://schemas.microsoft.com/office/drawing/2014/main" id="{2C80F165-B606-885C-96F6-C0755208F2CD}"/>
              </a:ext>
            </a:extLst>
          </p:cNvPr>
          <p:cNvGraphicFramePr>
            <a:graphicFrameLocks/>
          </p:cNvGraphicFramePr>
          <p:nvPr>
            <p:extLst>
              <p:ext uri="{D42A27DB-BD31-4B8C-83A1-F6EECF244321}">
                <p14:modId xmlns:p14="http://schemas.microsoft.com/office/powerpoint/2010/main" val="4182287881"/>
              </p:ext>
            </p:extLst>
          </p:nvPr>
        </p:nvGraphicFramePr>
        <p:xfrm>
          <a:off x="457200" y="1600200"/>
          <a:ext cx="8229600" cy="40385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06532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70DB1-0F34-8569-EE83-E3259DAFC065}"/>
              </a:ext>
            </a:extLst>
          </p:cNvPr>
          <p:cNvSpPr>
            <a:spLocks noGrp="1"/>
          </p:cNvSpPr>
          <p:nvPr>
            <p:ph type="title"/>
          </p:nvPr>
        </p:nvSpPr>
        <p:spPr/>
        <p:txBody>
          <a:bodyPr>
            <a:normAutofit fontScale="90000"/>
          </a:bodyPr>
          <a:lstStyle/>
          <a:p>
            <a:r>
              <a:rPr lang="en-US" dirty="0"/>
              <a:t>2016-2023 P.L. 280 Funds Distribution Per State</a:t>
            </a:r>
          </a:p>
        </p:txBody>
      </p:sp>
      <p:pic>
        <p:nvPicPr>
          <p:cNvPr id="4" name="Content Placeholder 3">
            <a:extLst>
              <a:ext uri="{FF2B5EF4-FFF2-40B4-BE49-F238E27FC236}">
                <a16:creationId xmlns:a16="http://schemas.microsoft.com/office/drawing/2014/main" id="{2E3396C6-D2F9-C54E-3913-042CB7EDCFF5}"/>
              </a:ext>
            </a:extLst>
          </p:cNvPr>
          <p:cNvPicPr>
            <a:picLocks noGrp="1" noChangeAspect="1"/>
          </p:cNvPicPr>
          <p:nvPr>
            <p:ph idx="1"/>
          </p:nvPr>
        </p:nvPicPr>
        <p:blipFill>
          <a:blip r:embed="rId2"/>
          <a:stretch>
            <a:fillRect/>
          </a:stretch>
        </p:blipFill>
        <p:spPr>
          <a:xfrm>
            <a:off x="457200" y="2427200"/>
            <a:ext cx="8229600" cy="2871962"/>
          </a:xfrm>
          <a:prstGeom prst="rect">
            <a:avLst/>
          </a:prstGeom>
        </p:spPr>
      </p:pic>
    </p:spTree>
    <p:extLst>
      <p:ext uri="{BB962C8B-B14F-4D97-AF65-F5344CB8AC3E}">
        <p14:creationId xmlns:p14="http://schemas.microsoft.com/office/powerpoint/2010/main" val="1315493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E0F7AD0-387D-64E9-5BC3-E09138E322DC}"/>
              </a:ext>
            </a:extLst>
          </p:cNvPr>
          <p:cNvGraphicFramePr>
            <a:graphicFrameLocks/>
          </p:cNvGraphicFramePr>
          <p:nvPr/>
        </p:nvGraphicFramePr>
        <p:xfrm>
          <a:off x="914400" y="685800"/>
          <a:ext cx="7239000" cy="5486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57182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9AA13-0035-9938-33B6-17BBBAD08376}"/>
              </a:ext>
            </a:extLst>
          </p:cNvPr>
          <p:cNvSpPr>
            <a:spLocks noGrp="1"/>
          </p:cNvSpPr>
          <p:nvPr>
            <p:ph type="title"/>
          </p:nvPr>
        </p:nvSpPr>
        <p:spPr/>
        <p:txBody>
          <a:bodyPr>
            <a:normAutofit fontScale="90000"/>
          </a:bodyPr>
          <a:lstStyle/>
          <a:p>
            <a:r>
              <a:rPr lang="en-US" dirty="0"/>
              <a:t>2016 &amp; 2017 P.L. 280 Total Funded Positions</a:t>
            </a:r>
          </a:p>
        </p:txBody>
      </p:sp>
      <p:graphicFrame>
        <p:nvGraphicFramePr>
          <p:cNvPr id="4" name="Content Placeholder 3">
            <a:extLst>
              <a:ext uri="{FF2B5EF4-FFF2-40B4-BE49-F238E27FC236}">
                <a16:creationId xmlns:a16="http://schemas.microsoft.com/office/drawing/2014/main" id="{428E8FBE-C5A4-A611-BB43-7232F145E7E2}"/>
              </a:ext>
            </a:extLst>
          </p:cNvPr>
          <p:cNvGraphicFramePr>
            <a:graphicFrameLocks noGrp="1"/>
          </p:cNvGraphicFramePr>
          <p:nvPr>
            <p:ph idx="1"/>
          </p:nvPr>
        </p:nvGraphicFramePr>
        <p:xfrm>
          <a:off x="1981200" y="1745457"/>
          <a:ext cx="5410201" cy="4837912"/>
        </p:xfrm>
        <a:graphic>
          <a:graphicData uri="http://schemas.openxmlformats.org/drawingml/2006/table">
            <a:tbl>
              <a:tblPr/>
              <a:tblGrid>
                <a:gridCol w="2777044">
                  <a:extLst>
                    <a:ext uri="{9D8B030D-6E8A-4147-A177-3AD203B41FA5}">
                      <a16:colId xmlns:a16="http://schemas.microsoft.com/office/drawing/2014/main" val="2273988059"/>
                    </a:ext>
                  </a:extLst>
                </a:gridCol>
                <a:gridCol w="402889">
                  <a:extLst>
                    <a:ext uri="{9D8B030D-6E8A-4147-A177-3AD203B41FA5}">
                      <a16:colId xmlns:a16="http://schemas.microsoft.com/office/drawing/2014/main" val="1911414847"/>
                    </a:ext>
                  </a:extLst>
                </a:gridCol>
                <a:gridCol w="1928103">
                  <a:extLst>
                    <a:ext uri="{9D8B030D-6E8A-4147-A177-3AD203B41FA5}">
                      <a16:colId xmlns:a16="http://schemas.microsoft.com/office/drawing/2014/main" val="2582903462"/>
                    </a:ext>
                  </a:extLst>
                </a:gridCol>
                <a:gridCol w="302165">
                  <a:extLst>
                    <a:ext uri="{9D8B030D-6E8A-4147-A177-3AD203B41FA5}">
                      <a16:colId xmlns:a16="http://schemas.microsoft.com/office/drawing/2014/main" val="1057830510"/>
                    </a:ext>
                  </a:extLst>
                </a:gridCol>
              </a:tblGrid>
              <a:tr h="210344">
                <a:tc gridSpan="2">
                  <a:txBody>
                    <a:bodyPr/>
                    <a:lstStyle/>
                    <a:p>
                      <a:pPr algn="ctr" fontAlgn="b"/>
                      <a:r>
                        <a:rPr lang="en-US" sz="1100" b="1" i="0" u="none" strike="noStrike">
                          <a:solidFill>
                            <a:srgbClr val="000000"/>
                          </a:solidFill>
                          <a:effectLst/>
                          <a:latin typeface="Calibri" panose="020F0502020204030204" pitchFamily="34" charset="0"/>
                        </a:rPr>
                        <a:t>2016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hMerge="1">
                  <a:txBody>
                    <a:bodyPr/>
                    <a:lstStyle/>
                    <a:p>
                      <a:endParaRPr lang="en-US"/>
                    </a:p>
                  </a:txBody>
                  <a:tcPr/>
                </a:tc>
                <a:tc gridSpan="2">
                  <a:txBody>
                    <a:bodyPr/>
                    <a:lstStyle/>
                    <a:p>
                      <a:pPr algn="ctr" fontAlgn="b"/>
                      <a:r>
                        <a:rPr lang="en-US" sz="1100" b="1" i="0" u="none" strike="noStrike">
                          <a:solidFill>
                            <a:srgbClr val="000000"/>
                          </a:solidFill>
                          <a:effectLst/>
                          <a:latin typeface="Calibri" panose="020F0502020204030204" pitchFamily="34" charset="0"/>
                        </a:rPr>
                        <a:t>2017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hMerge="1">
                  <a:txBody>
                    <a:bodyPr/>
                    <a:lstStyle/>
                    <a:p>
                      <a:endParaRPr lang="en-US"/>
                    </a:p>
                  </a:txBody>
                  <a:tcPr/>
                </a:tc>
                <a:extLst>
                  <a:ext uri="{0D108BD9-81ED-4DB2-BD59-A6C34878D82A}">
                    <a16:rowId xmlns:a16="http://schemas.microsoft.com/office/drawing/2014/main" val="2328555432"/>
                  </a:ext>
                </a:extLst>
              </a:tr>
              <a:tr h="210344">
                <a:tc>
                  <a:txBody>
                    <a:bodyPr/>
                    <a:lstStyle/>
                    <a:p>
                      <a:pPr algn="l" fontAlgn="b"/>
                      <a:r>
                        <a:rPr lang="en-US" sz="1100" b="0" i="0" u="none" strike="noStrike">
                          <a:solidFill>
                            <a:srgbClr val="000000"/>
                          </a:solidFill>
                          <a:effectLst/>
                          <a:latin typeface="Calibri" panose="020F0502020204030204" pitchFamily="34" charset="0"/>
                        </a:rPr>
                        <a:t>Attorney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Assistant Court Clerk</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443774198"/>
                  </a:ext>
                </a:extLst>
              </a:tr>
              <a:tr h="210344">
                <a:tc>
                  <a:txBody>
                    <a:bodyPr/>
                    <a:lstStyle/>
                    <a:p>
                      <a:pPr algn="l" fontAlgn="b"/>
                      <a:r>
                        <a:rPr lang="en-US" sz="1100" b="0" i="0" u="none" strike="noStrike">
                          <a:solidFill>
                            <a:srgbClr val="000000"/>
                          </a:solidFill>
                          <a:effectLst/>
                          <a:latin typeface="Calibri" panose="020F0502020204030204" pitchFamily="34" charset="0"/>
                        </a:rPr>
                        <a:t>Bailiff</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Bailiff</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048589717"/>
                  </a:ext>
                </a:extLst>
              </a:tr>
              <a:tr h="210344">
                <a:tc>
                  <a:txBody>
                    <a:bodyPr/>
                    <a:lstStyle/>
                    <a:p>
                      <a:pPr algn="l" fontAlgn="b"/>
                      <a:r>
                        <a:rPr lang="en-US" sz="1100" b="0" i="0" u="none" strike="noStrike">
                          <a:solidFill>
                            <a:srgbClr val="000000"/>
                          </a:solidFill>
                          <a:effectLst/>
                          <a:latin typeface="Calibri" panose="020F0502020204030204" pitchFamily="34" charset="0"/>
                        </a:rPr>
                        <a:t>CASA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Contract Position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246333506"/>
                  </a:ext>
                </a:extLst>
              </a:tr>
              <a:tr h="210344">
                <a:tc>
                  <a:txBody>
                    <a:bodyPr/>
                    <a:lstStyle/>
                    <a:p>
                      <a:pPr algn="l" fontAlgn="b"/>
                      <a:r>
                        <a:rPr lang="en-US" sz="1100" b="0" i="0" u="none" strike="noStrike">
                          <a:solidFill>
                            <a:srgbClr val="000000"/>
                          </a:solidFill>
                          <a:effectLst/>
                          <a:latin typeface="Calibri" panose="020F0502020204030204" pitchFamily="34" charset="0"/>
                        </a:rPr>
                        <a:t>Consultants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Court Clerk</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65806434"/>
                  </a:ext>
                </a:extLst>
              </a:tr>
              <a:tr h="210344">
                <a:tc>
                  <a:txBody>
                    <a:bodyPr/>
                    <a:lstStyle/>
                    <a:p>
                      <a:pPr algn="l" fontAlgn="b"/>
                      <a:r>
                        <a:rPr lang="en-US" sz="1100" b="0" i="0" u="none" strike="noStrike">
                          <a:solidFill>
                            <a:srgbClr val="000000"/>
                          </a:solidFill>
                          <a:effectLst/>
                          <a:latin typeface="Calibri" panose="020F0502020204030204" pitchFamily="34" charset="0"/>
                        </a:rPr>
                        <a:t>Contract Positions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Family Law Mediator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013459444"/>
                  </a:ext>
                </a:extLst>
              </a:tr>
              <a:tr h="210344">
                <a:tc>
                  <a:txBody>
                    <a:bodyPr/>
                    <a:lstStyle/>
                    <a:p>
                      <a:pPr algn="l" fontAlgn="b"/>
                      <a:r>
                        <a:rPr lang="en-US" sz="1100" b="0" i="0" u="none" strike="noStrike">
                          <a:solidFill>
                            <a:srgbClr val="000000"/>
                          </a:solidFill>
                          <a:effectLst/>
                          <a:latin typeface="Calibri" panose="020F0502020204030204" pitchFamily="34" charset="0"/>
                        </a:rPr>
                        <a:t>Court Administrator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Judge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572963236"/>
                  </a:ext>
                </a:extLst>
              </a:tr>
              <a:tr h="210344">
                <a:tc>
                  <a:txBody>
                    <a:bodyPr/>
                    <a:lstStyle/>
                    <a:p>
                      <a:pPr algn="l" fontAlgn="b"/>
                      <a:r>
                        <a:rPr lang="en-US" sz="1100" b="0" i="0" u="none" strike="noStrike">
                          <a:solidFill>
                            <a:srgbClr val="000000"/>
                          </a:solidFill>
                          <a:effectLst/>
                          <a:latin typeface="Calibri" panose="020F0502020204030204" pitchFamily="34" charset="0"/>
                        </a:rPr>
                        <a:t>Court Clerk</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Pro Tem Judge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58544641"/>
                  </a:ext>
                </a:extLst>
              </a:tr>
              <a:tr h="210344">
                <a:tc>
                  <a:txBody>
                    <a:bodyPr/>
                    <a:lstStyle/>
                    <a:p>
                      <a:pPr algn="l" fontAlgn="b"/>
                      <a:r>
                        <a:rPr lang="en-US" sz="1100" b="0" i="0" u="none" strike="noStrike">
                          <a:solidFill>
                            <a:srgbClr val="000000"/>
                          </a:solidFill>
                          <a:effectLst/>
                          <a:latin typeface="Calibri" panose="020F0502020204030204" pitchFamily="34" charset="0"/>
                        </a:rPr>
                        <a:t>Data Entry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Prosecutor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252043497"/>
                  </a:ext>
                </a:extLst>
              </a:tr>
              <a:tr h="210344">
                <a:tc>
                  <a:txBody>
                    <a:bodyPr/>
                    <a:lstStyle/>
                    <a:p>
                      <a:pPr algn="l" fontAlgn="b"/>
                      <a:r>
                        <a:rPr lang="en-US" sz="1100" b="0" i="0" u="none" strike="noStrike">
                          <a:solidFill>
                            <a:srgbClr val="000000"/>
                          </a:solidFill>
                          <a:effectLst/>
                          <a:latin typeface="Calibri" panose="020F0502020204030204" pitchFamily="34" charset="0"/>
                        </a:rPr>
                        <a:t>File Clerk</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Public Defender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145400426"/>
                  </a:ext>
                </a:extLst>
              </a:tr>
              <a:tr h="210344">
                <a:tc>
                  <a:txBody>
                    <a:bodyPr/>
                    <a:lstStyle/>
                    <a:p>
                      <a:pPr algn="l" fontAlgn="b"/>
                      <a:r>
                        <a:rPr lang="en-US" sz="1100" b="0" i="0" u="none" strike="noStrike">
                          <a:solidFill>
                            <a:srgbClr val="000000"/>
                          </a:solidFill>
                          <a:effectLst/>
                          <a:latin typeface="Calibri" panose="020F0502020204030204" pitchFamily="34" charset="0"/>
                        </a:rPr>
                        <a:t>Guardian ad Litem</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Records Technician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717906389"/>
                  </a:ext>
                </a:extLst>
              </a:tr>
              <a:tr h="210344">
                <a:tc>
                  <a:txBody>
                    <a:bodyPr/>
                    <a:lstStyle/>
                    <a:p>
                      <a:pPr algn="l" fontAlgn="b"/>
                      <a:r>
                        <a:rPr lang="en-US" sz="1100" b="0" i="0" u="none" strike="noStrike">
                          <a:solidFill>
                            <a:srgbClr val="000000"/>
                          </a:solidFill>
                          <a:effectLst/>
                          <a:latin typeface="Calibri" panose="020F0502020204030204" pitchFamily="34" charset="0"/>
                        </a:rPr>
                        <a:t>Indigent Defense Position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Subcontractor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078288640"/>
                  </a:ext>
                </a:extLst>
              </a:tr>
              <a:tr h="210344">
                <a:tc>
                  <a:txBody>
                    <a:bodyPr/>
                    <a:lstStyle/>
                    <a:p>
                      <a:pPr algn="l" fontAlgn="b"/>
                      <a:r>
                        <a:rPr lang="en-US" sz="1100" b="0" i="0" u="none" strike="noStrike">
                          <a:solidFill>
                            <a:srgbClr val="000000"/>
                          </a:solidFill>
                          <a:effectLst/>
                          <a:latin typeface="Calibri" panose="020F0502020204030204" pitchFamily="34" charset="0"/>
                        </a:rPr>
                        <a:t>Intern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r>
                        <a:rPr lang="en-US" sz="1100" b="0" i="0" u="none" strike="noStrike">
                          <a:solidFill>
                            <a:srgbClr val="000000"/>
                          </a:solidFill>
                          <a:effectLst/>
                          <a:latin typeface="Calibri" panose="020F0502020204030204" pitchFamily="34" charset="0"/>
                        </a:rPr>
                        <a:t>Training</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100" b="0" i="0" u="none" strike="noStrike">
                          <a:solidFill>
                            <a:srgbClr val="000000"/>
                          </a:solidFill>
                          <a:effectLst/>
                          <a:latin typeface="Calibri" panose="020F0502020204030204" pitchFamily="34" charset="0"/>
                        </a:rPr>
                        <a:t>10</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101079136"/>
                  </a:ext>
                </a:extLst>
              </a:tr>
              <a:tr h="210344">
                <a:tc>
                  <a:txBody>
                    <a:bodyPr/>
                    <a:lstStyle/>
                    <a:p>
                      <a:pPr algn="l" fontAlgn="b"/>
                      <a:r>
                        <a:rPr lang="en-US" sz="1100" b="0" i="0" u="none" strike="noStrike">
                          <a:solidFill>
                            <a:srgbClr val="000000"/>
                          </a:solidFill>
                          <a:effectLst/>
                          <a:latin typeface="Calibri" panose="020F0502020204030204" pitchFamily="34" charset="0"/>
                        </a:rPr>
                        <a:t>IT Support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r" fontAlgn="b"/>
                      <a:r>
                        <a:rPr lang="en-US" sz="1100" b="1" i="0" u="none" strike="noStrike">
                          <a:solidFill>
                            <a:srgbClr val="000000"/>
                          </a:solidFill>
                          <a:effectLst/>
                          <a:latin typeface="Calibri" panose="020F0502020204030204" pitchFamily="34" charset="0"/>
                        </a:rPr>
                        <a:t>GRAND TOTAL:</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en-US" sz="1100" b="1" i="0" u="none" strike="noStrike">
                          <a:solidFill>
                            <a:srgbClr val="000000"/>
                          </a:solidFill>
                          <a:effectLst/>
                          <a:latin typeface="Calibri" panose="020F0502020204030204" pitchFamily="34" charset="0"/>
                        </a:rPr>
                        <a:t>23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055647305"/>
                  </a:ext>
                </a:extLst>
              </a:tr>
              <a:tr h="210344">
                <a:tc>
                  <a:txBody>
                    <a:bodyPr/>
                    <a:lstStyle/>
                    <a:p>
                      <a:pPr algn="l" fontAlgn="b"/>
                      <a:r>
                        <a:rPr lang="en-US" sz="1100" b="0" i="0" u="none" strike="noStrike">
                          <a:solidFill>
                            <a:srgbClr val="000000"/>
                          </a:solidFill>
                          <a:effectLst/>
                          <a:latin typeface="Calibri" panose="020F0502020204030204" pitchFamily="34" charset="0"/>
                        </a:rPr>
                        <a:t>Judge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18964708"/>
                  </a:ext>
                </a:extLst>
              </a:tr>
              <a:tr h="210344">
                <a:tc>
                  <a:txBody>
                    <a:bodyPr/>
                    <a:lstStyle/>
                    <a:p>
                      <a:pPr algn="l" fontAlgn="b"/>
                      <a:r>
                        <a:rPr lang="en-US" sz="1100" b="0" i="0" u="none" strike="noStrike">
                          <a:solidFill>
                            <a:srgbClr val="000000"/>
                          </a:solidFill>
                          <a:effectLst/>
                          <a:latin typeface="Calibri" panose="020F0502020204030204" pitchFamily="34" charset="0"/>
                        </a:rPr>
                        <a:t>Judicial Services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2989990613"/>
                  </a:ext>
                </a:extLst>
              </a:tr>
              <a:tr h="210344">
                <a:tc>
                  <a:txBody>
                    <a:bodyPr/>
                    <a:lstStyle/>
                    <a:p>
                      <a:pPr algn="l" fontAlgn="b"/>
                      <a:r>
                        <a:rPr lang="en-US" sz="1100" b="0" i="0" u="none" strike="noStrike">
                          <a:solidFill>
                            <a:srgbClr val="000000"/>
                          </a:solidFill>
                          <a:effectLst/>
                          <a:latin typeface="Calibri" panose="020F0502020204030204" pitchFamily="34" charset="0"/>
                        </a:rPr>
                        <a:t>Office Assistant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3268881818"/>
                  </a:ext>
                </a:extLst>
              </a:tr>
              <a:tr h="210344">
                <a:tc>
                  <a:txBody>
                    <a:bodyPr/>
                    <a:lstStyle/>
                    <a:p>
                      <a:pPr algn="l" fontAlgn="b"/>
                      <a:r>
                        <a:rPr lang="en-US" sz="1100" b="0" i="0" u="none" strike="noStrike">
                          <a:solidFill>
                            <a:srgbClr val="000000"/>
                          </a:solidFill>
                          <a:effectLst/>
                          <a:latin typeface="Calibri" panose="020F0502020204030204" pitchFamily="34" charset="0"/>
                        </a:rPr>
                        <a:t>Probation/Case Manager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2402203831"/>
                  </a:ext>
                </a:extLst>
              </a:tr>
              <a:tr h="210344">
                <a:tc>
                  <a:txBody>
                    <a:bodyPr/>
                    <a:lstStyle/>
                    <a:p>
                      <a:pPr algn="l" fontAlgn="b"/>
                      <a:r>
                        <a:rPr lang="en-US" sz="1100" b="0" i="0" u="none" strike="noStrike">
                          <a:solidFill>
                            <a:srgbClr val="000000"/>
                          </a:solidFill>
                          <a:effectLst/>
                          <a:latin typeface="Calibri" panose="020F0502020204030204" pitchFamily="34" charset="0"/>
                        </a:rPr>
                        <a:t>Resource Development Expert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4067088256"/>
                  </a:ext>
                </a:extLst>
              </a:tr>
              <a:tr h="210344">
                <a:tc>
                  <a:txBody>
                    <a:bodyPr/>
                    <a:lstStyle/>
                    <a:p>
                      <a:pPr algn="l" fontAlgn="b"/>
                      <a:r>
                        <a:rPr lang="en-US" sz="1100" b="0" i="0" u="none" strike="noStrike">
                          <a:solidFill>
                            <a:srgbClr val="000000"/>
                          </a:solidFill>
                          <a:effectLst/>
                          <a:latin typeface="Calibri" panose="020F0502020204030204" pitchFamily="34" charset="0"/>
                        </a:rPr>
                        <a:t>Security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3920318134"/>
                  </a:ext>
                </a:extLst>
              </a:tr>
              <a:tr h="210344">
                <a:tc>
                  <a:txBody>
                    <a:bodyPr/>
                    <a:lstStyle/>
                    <a:p>
                      <a:pPr algn="l" fontAlgn="b"/>
                      <a:r>
                        <a:rPr lang="en-US" sz="1100" b="0" i="0" u="none" strike="noStrike">
                          <a:solidFill>
                            <a:srgbClr val="000000"/>
                          </a:solidFill>
                          <a:effectLst/>
                          <a:latin typeface="Calibri" panose="020F0502020204030204" pitchFamily="34" charset="0"/>
                        </a:rPr>
                        <a:t>Training</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57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2099932744"/>
                  </a:ext>
                </a:extLst>
              </a:tr>
              <a:tr h="210344">
                <a:tc>
                  <a:txBody>
                    <a:bodyPr/>
                    <a:lstStyle/>
                    <a:p>
                      <a:pPr algn="l" fontAlgn="b"/>
                      <a:r>
                        <a:rPr lang="en-US" sz="1100" b="0" i="0" u="none" strike="noStrike">
                          <a:solidFill>
                            <a:srgbClr val="000000"/>
                          </a:solidFill>
                          <a:effectLst/>
                          <a:latin typeface="Calibri" panose="020F0502020204030204" pitchFamily="34" charset="0"/>
                        </a:rPr>
                        <a:t>Victim Specialist Coordinator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4115373890"/>
                  </a:ext>
                </a:extLst>
              </a:tr>
              <a:tr h="210344">
                <a:tc>
                  <a:txBody>
                    <a:bodyPr/>
                    <a:lstStyle/>
                    <a:p>
                      <a:pPr algn="r" fontAlgn="b"/>
                      <a:r>
                        <a:rPr lang="en-US" sz="1100" b="1" i="0" u="none" strike="noStrike">
                          <a:solidFill>
                            <a:srgbClr val="000000"/>
                          </a:solidFill>
                          <a:effectLst/>
                          <a:latin typeface="Calibri" panose="020F0502020204030204" pitchFamily="34" charset="0"/>
                        </a:rPr>
                        <a:t>GRAND TOTAL:</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1100" b="1" i="0" u="none" strike="noStrike">
                          <a:solidFill>
                            <a:srgbClr val="000000"/>
                          </a:solidFill>
                          <a:effectLst/>
                          <a:latin typeface="Calibri" panose="020F0502020204030204" pitchFamily="34" charset="0"/>
                        </a:rPr>
                        <a:t>138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2340003563"/>
                  </a:ext>
                </a:extLst>
              </a:tr>
            </a:tbl>
          </a:graphicData>
        </a:graphic>
      </p:graphicFrame>
    </p:spTree>
    <p:extLst>
      <p:ext uri="{BB962C8B-B14F-4D97-AF65-F5344CB8AC3E}">
        <p14:creationId xmlns:p14="http://schemas.microsoft.com/office/powerpoint/2010/main" val="2537051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DE668-3667-D220-2C72-07E897E1EAAF}"/>
              </a:ext>
            </a:extLst>
          </p:cNvPr>
          <p:cNvSpPr>
            <a:spLocks noGrp="1"/>
          </p:cNvSpPr>
          <p:nvPr>
            <p:ph type="title"/>
          </p:nvPr>
        </p:nvSpPr>
        <p:spPr/>
        <p:txBody>
          <a:bodyPr>
            <a:normAutofit fontScale="90000"/>
          </a:bodyPr>
          <a:lstStyle/>
          <a:p>
            <a:r>
              <a:rPr lang="en-US" dirty="0"/>
              <a:t>2018 &amp; 2019 P.L. 280 Total Funded Positions</a:t>
            </a:r>
          </a:p>
        </p:txBody>
      </p:sp>
      <p:graphicFrame>
        <p:nvGraphicFramePr>
          <p:cNvPr id="4" name="Content Placeholder 3">
            <a:extLst>
              <a:ext uri="{FF2B5EF4-FFF2-40B4-BE49-F238E27FC236}">
                <a16:creationId xmlns:a16="http://schemas.microsoft.com/office/drawing/2014/main" id="{69D57AC9-9E70-1D04-5057-F84F13292EE8}"/>
              </a:ext>
            </a:extLst>
          </p:cNvPr>
          <p:cNvGraphicFramePr>
            <a:graphicFrameLocks noGrp="1"/>
          </p:cNvGraphicFramePr>
          <p:nvPr>
            <p:ph idx="1"/>
          </p:nvPr>
        </p:nvGraphicFramePr>
        <p:xfrm>
          <a:off x="1447800" y="1529632"/>
          <a:ext cx="6172199" cy="4911245"/>
        </p:xfrm>
        <a:graphic>
          <a:graphicData uri="http://schemas.openxmlformats.org/drawingml/2006/table">
            <a:tbl>
              <a:tblPr/>
              <a:tblGrid>
                <a:gridCol w="3080540">
                  <a:extLst>
                    <a:ext uri="{9D8B030D-6E8A-4147-A177-3AD203B41FA5}">
                      <a16:colId xmlns:a16="http://schemas.microsoft.com/office/drawing/2014/main" val="3300768036"/>
                    </a:ext>
                  </a:extLst>
                </a:gridCol>
                <a:gridCol w="311390">
                  <a:extLst>
                    <a:ext uri="{9D8B030D-6E8A-4147-A177-3AD203B41FA5}">
                      <a16:colId xmlns:a16="http://schemas.microsoft.com/office/drawing/2014/main" val="2259392250"/>
                    </a:ext>
                  </a:extLst>
                </a:gridCol>
                <a:gridCol w="2468879">
                  <a:extLst>
                    <a:ext uri="{9D8B030D-6E8A-4147-A177-3AD203B41FA5}">
                      <a16:colId xmlns:a16="http://schemas.microsoft.com/office/drawing/2014/main" val="3453635231"/>
                    </a:ext>
                  </a:extLst>
                </a:gridCol>
                <a:gridCol w="311390">
                  <a:extLst>
                    <a:ext uri="{9D8B030D-6E8A-4147-A177-3AD203B41FA5}">
                      <a16:colId xmlns:a16="http://schemas.microsoft.com/office/drawing/2014/main" val="4172385322"/>
                    </a:ext>
                  </a:extLst>
                </a:gridCol>
              </a:tblGrid>
              <a:tr h="136714">
                <a:tc gridSpan="2">
                  <a:txBody>
                    <a:bodyPr/>
                    <a:lstStyle/>
                    <a:p>
                      <a:pPr algn="ctr" fontAlgn="b"/>
                      <a:r>
                        <a:rPr lang="en-US" sz="800" b="1" i="0" u="none" strike="noStrike">
                          <a:solidFill>
                            <a:srgbClr val="000000"/>
                          </a:solidFill>
                          <a:effectLst/>
                          <a:latin typeface="Calibri" panose="020F0502020204030204" pitchFamily="34" charset="0"/>
                        </a:rPr>
                        <a:t>2018</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hMerge="1">
                  <a:txBody>
                    <a:bodyPr/>
                    <a:lstStyle/>
                    <a:p>
                      <a:endParaRPr lang="en-US"/>
                    </a:p>
                  </a:txBody>
                  <a:tcPr/>
                </a:tc>
                <a:tc gridSpan="2">
                  <a:txBody>
                    <a:bodyPr/>
                    <a:lstStyle/>
                    <a:p>
                      <a:pPr algn="ctr" fontAlgn="b"/>
                      <a:r>
                        <a:rPr lang="en-US" sz="800" b="1" i="0" u="none" strike="noStrike">
                          <a:solidFill>
                            <a:srgbClr val="000000"/>
                          </a:solidFill>
                          <a:effectLst/>
                          <a:latin typeface="Calibri" panose="020F0502020204030204" pitchFamily="34" charset="0"/>
                        </a:rPr>
                        <a:t>2019</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125248697"/>
                  </a:ext>
                </a:extLst>
              </a:tr>
              <a:tr h="136714">
                <a:tc>
                  <a:txBody>
                    <a:bodyPr/>
                    <a:lstStyle/>
                    <a:p>
                      <a:pPr algn="l" fontAlgn="b"/>
                      <a:r>
                        <a:rPr lang="en-US" sz="800" b="0" i="0" u="none" strike="noStrike">
                          <a:solidFill>
                            <a:srgbClr val="000000"/>
                          </a:solidFill>
                          <a:effectLst/>
                          <a:latin typeface="Calibri" panose="020F0502020204030204" pitchFamily="34" charset="0"/>
                        </a:rPr>
                        <a:t>Administrative Assistant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Administrative Assistant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939102764"/>
                  </a:ext>
                </a:extLst>
              </a:tr>
              <a:tr h="136714">
                <a:tc>
                  <a:txBody>
                    <a:bodyPr/>
                    <a:lstStyle/>
                    <a:p>
                      <a:pPr algn="l" fontAlgn="b"/>
                      <a:r>
                        <a:rPr lang="en-US" sz="800" b="0" i="0" u="none" strike="noStrike">
                          <a:solidFill>
                            <a:srgbClr val="000000"/>
                          </a:solidFill>
                          <a:effectLst/>
                          <a:latin typeface="Calibri" panose="020F0502020204030204" pitchFamily="34" charset="0"/>
                        </a:rPr>
                        <a:t>Appellate 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Adult Probation Officer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16773818"/>
                  </a:ext>
                </a:extLst>
              </a:tr>
              <a:tr h="136714">
                <a:tc>
                  <a:txBody>
                    <a:bodyPr/>
                    <a:lstStyle/>
                    <a:p>
                      <a:pPr algn="l" fontAlgn="b"/>
                      <a:r>
                        <a:rPr lang="en-US" sz="800" b="0" i="0" u="none" strike="noStrike">
                          <a:solidFill>
                            <a:srgbClr val="000000"/>
                          </a:solidFill>
                          <a:effectLst/>
                          <a:latin typeface="Calibri" panose="020F0502020204030204" pitchFamily="34" charset="0"/>
                        </a:rPr>
                        <a:t>Associate 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Appellate 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41573344"/>
                  </a:ext>
                </a:extLst>
              </a:tr>
              <a:tr h="136714">
                <a:tc>
                  <a:txBody>
                    <a:bodyPr/>
                    <a:lstStyle/>
                    <a:p>
                      <a:pPr algn="l" fontAlgn="b"/>
                      <a:r>
                        <a:rPr lang="en-US" sz="800" b="0" i="0" u="none" strike="noStrike">
                          <a:solidFill>
                            <a:srgbClr val="000000"/>
                          </a:solidFill>
                          <a:effectLst/>
                          <a:latin typeface="Calibri" panose="020F0502020204030204" pitchFamily="34" charset="0"/>
                        </a:rPr>
                        <a:t>Bailiff</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Bailiff </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040851902"/>
                  </a:ext>
                </a:extLst>
              </a:tr>
              <a:tr h="136714">
                <a:tc>
                  <a:txBody>
                    <a:bodyPr/>
                    <a:lstStyle/>
                    <a:p>
                      <a:pPr algn="l" fontAlgn="b"/>
                      <a:r>
                        <a:rPr lang="en-US" sz="800" b="0" i="0" u="none" strike="noStrike">
                          <a:solidFill>
                            <a:srgbClr val="000000"/>
                          </a:solidFill>
                          <a:effectLst/>
                          <a:latin typeface="Calibri" panose="020F0502020204030204" pitchFamily="34" charset="0"/>
                        </a:rPr>
                        <a:t>Co-Clerks</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Bailiff/Probation Officer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766226508"/>
                  </a:ext>
                </a:extLst>
              </a:tr>
              <a:tr h="88484">
                <a:tc>
                  <a:txBody>
                    <a:bodyPr/>
                    <a:lstStyle/>
                    <a:p>
                      <a:pPr algn="l" fontAlgn="b"/>
                      <a:r>
                        <a:rPr lang="en-US" sz="800" b="0" i="0" u="none" strike="noStrike">
                          <a:solidFill>
                            <a:srgbClr val="000000"/>
                          </a:solidFill>
                          <a:effectLst/>
                          <a:latin typeface="Calibri" panose="020F0502020204030204" pitchFamily="34" charset="0"/>
                        </a:rPr>
                        <a:t>Consultants</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7</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Chemical Dependency Professional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21185428"/>
                  </a:ext>
                </a:extLst>
              </a:tr>
              <a:tr h="136714">
                <a:tc>
                  <a:txBody>
                    <a:bodyPr/>
                    <a:lstStyle/>
                    <a:p>
                      <a:pPr algn="l" fontAlgn="b"/>
                      <a:r>
                        <a:rPr lang="en-US" sz="800" b="0" i="0" u="none" strike="noStrike">
                          <a:solidFill>
                            <a:srgbClr val="000000"/>
                          </a:solidFill>
                          <a:effectLst/>
                          <a:latin typeface="Calibri" panose="020F0502020204030204" pitchFamily="34" charset="0"/>
                        </a:rPr>
                        <a:t>Contracted Position</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Community Services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588277429"/>
                  </a:ext>
                </a:extLst>
              </a:tr>
              <a:tr h="136714">
                <a:tc>
                  <a:txBody>
                    <a:bodyPr/>
                    <a:lstStyle/>
                    <a:p>
                      <a:pPr algn="l" fontAlgn="b"/>
                      <a:r>
                        <a:rPr lang="en-US" sz="800" b="0" i="0" u="none" strike="noStrike">
                          <a:solidFill>
                            <a:srgbClr val="000000"/>
                          </a:solidFill>
                          <a:effectLst/>
                          <a:latin typeface="Calibri" panose="020F0502020204030204" pitchFamily="34" charset="0"/>
                        </a:rPr>
                        <a:t>Court Accountant/Administrator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Consultant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874315965"/>
                  </a:ext>
                </a:extLst>
              </a:tr>
              <a:tr h="136714">
                <a:tc>
                  <a:txBody>
                    <a:bodyPr/>
                    <a:lstStyle/>
                    <a:p>
                      <a:pPr algn="l" fontAlgn="b"/>
                      <a:r>
                        <a:rPr lang="en-US" sz="800" b="0" i="0" u="none" strike="noStrike">
                          <a:solidFill>
                            <a:srgbClr val="000000"/>
                          </a:solidFill>
                          <a:effectLst/>
                          <a:latin typeface="Calibri" panose="020F0502020204030204" pitchFamily="34" charset="0"/>
                        </a:rPr>
                        <a:t>Court Administrator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Contract Support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520005637"/>
                  </a:ext>
                </a:extLst>
              </a:tr>
              <a:tr h="136714">
                <a:tc>
                  <a:txBody>
                    <a:bodyPr/>
                    <a:lstStyle/>
                    <a:p>
                      <a:pPr algn="l" fontAlgn="b"/>
                      <a:r>
                        <a:rPr lang="en-US" sz="800" b="0" i="0" u="none" strike="noStrike">
                          <a:solidFill>
                            <a:srgbClr val="000000"/>
                          </a:solidFill>
                          <a:effectLst/>
                          <a:latin typeface="Calibri" panose="020F0502020204030204" pitchFamily="34" charset="0"/>
                        </a:rPr>
                        <a:t>Court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24</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Court Administrator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495261996"/>
                  </a:ext>
                </a:extLst>
              </a:tr>
              <a:tr h="136714">
                <a:tc>
                  <a:txBody>
                    <a:bodyPr/>
                    <a:lstStyle/>
                    <a:p>
                      <a:pPr algn="l" fontAlgn="b"/>
                      <a:r>
                        <a:rPr lang="en-US" sz="800" b="0" i="0" u="none" strike="noStrike">
                          <a:solidFill>
                            <a:srgbClr val="000000"/>
                          </a:solidFill>
                          <a:effectLst/>
                          <a:latin typeface="Calibri" panose="020F0502020204030204" pitchFamily="34" charset="0"/>
                        </a:rPr>
                        <a:t>Court Planner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Court Assistant Director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913675789"/>
                  </a:ext>
                </a:extLst>
              </a:tr>
              <a:tr h="136714">
                <a:tc>
                  <a:txBody>
                    <a:bodyPr/>
                    <a:lstStyle/>
                    <a:p>
                      <a:pPr algn="l" fontAlgn="b"/>
                      <a:r>
                        <a:rPr lang="en-US" sz="800" b="0" i="0" u="none" strike="noStrike">
                          <a:solidFill>
                            <a:srgbClr val="000000"/>
                          </a:solidFill>
                          <a:effectLst/>
                          <a:latin typeface="Calibri" panose="020F0502020204030204" pitchFamily="34" charset="0"/>
                        </a:rPr>
                        <a:t>Data Entry Clerk &amp; Compliance Coordinator </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Court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32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334774346"/>
                  </a:ext>
                </a:extLst>
              </a:tr>
              <a:tr h="136714">
                <a:tc>
                  <a:txBody>
                    <a:bodyPr/>
                    <a:lstStyle/>
                    <a:p>
                      <a:pPr algn="l" fontAlgn="b"/>
                      <a:r>
                        <a:rPr lang="en-US" sz="800" b="0" i="0" u="none" strike="noStrike">
                          <a:solidFill>
                            <a:srgbClr val="000000"/>
                          </a:solidFill>
                          <a:effectLst/>
                          <a:latin typeface="Calibri" panose="020F0502020204030204" pitchFamily="34" charset="0"/>
                        </a:rPr>
                        <a:t>Facilitator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Court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008559471"/>
                  </a:ext>
                </a:extLst>
              </a:tr>
              <a:tr h="136714">
                <a:tc>
                  <a:txBody>
                    <a:bodyPr/>
                    <a:lstStyle/>
                    <a:p>
                      <a:pPr algn="l" fontAlgn="b"/>
                      <a:r>
                        <a:rPr lang="en-US" sz="800" b="0" i="0" u="none" strike="noStrike">
                          <a:solidFill>
                            <a:srgbClr val="000000"/>
                          </a:solidFill>
                          <a:effectLst/>
                          <a:latin typeface="Calibri" panose="020F0502020204030204" pitchFamily="34" charset="0"/>
                        </a:rPr>
                        <a:t>Family Services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Court Facilitator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059196399"/>
                  </a:ext>
                </a:extLst>
              </a:tr>
              <a:tr h="136714">
                <a:tc>
                  <a:txBody>
                    <a:bodyPr/>
                    <a:lstStyle/>
                    <a:p>
                      <a:pPr algn="l" fontAlgn="b"/>
                      <a:r>
                        <a:rPr lang="en-US" sz="800" b="0" i="0" u="none" strike="noStrike">
                          <a:solidFill>
                            <a:srgbClr val="000000"/>
                          </a:solidFill>
                          <a:effectLst/>
                          <a:latin typeface="Calibri" panose="020F0502020204030204" pitchFamily="34" charset="0"/>
                        </a:rPr>
                        <a:t>File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Court Liaison</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158580039"/>
                  </a:ext>
                </a:extLst>
              </a:tr>
              <a:tr h="136714">
                <a:tc>
                  <a:txBody>
                    <a:bodyPr/>
                    <a:lstStyle/>
                    <a:p>
                      <a:pPr algn="l" fontAlgn="b"/>
                      <a:r>
                        <a:rPr lang="en-US" sz="800" b="0" i="0" u="none" strike="noStrike">
                          <a:solidFill>
                            <a:srgbClr val="000000"/>
                          </a:solidFill>
                          <a:effectLst/>
                          <a:latin typeface="Calibri" panose="020F0502020204030204" pitchFamily="34" charset="0"/>
                        </a:rPr>
                        <a:t>Guardian ad Litem</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Court Manager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3121085"/>
                  </a:ext>
                </a:extLst>
              </a:tr>
              <a:tr h="136714">
                <a:tc>
                  <a:txBody>
                    <a:bodyPr/>
                    <a:lstStyle/>
                    <a:p>
                      <a:pPr algn="l" fontAlgn="b"/>
                      <a:r>
                        <a:rPr lang="en-US" sz="800" b="0" i="0" u="none" strike="noStrike">
                          <a:solidFill>
                            <a:srgbClr val="000000"/>
                          </a:solidFill>
                          <a:effectLst/>
                          <a:latin typeface="Calibri" panose="020F0502020204030204" pitchFamily="34" charset="0"/>
                        </a:rPr>
                        <a:t>IT Support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Court Program Director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113329277"/>
                  </a:ext>
                </a:extLst>
              </a:tr>
              <a:tr h="136714">
                <a:tc>
                  <a:txBody>
                    <a:bodyPr/>
                    <a:lstStyle/>
                    <a:p>
                      <a:pPr algn="l" fontAlgn="b"/>
                      <a:r>
                        <a:rPr lang="en-US" sz="800" b="0" i="0" u="none" strike="noStrike">
                          <a:solidFill>
                            <a:srgbClr val="000000"/>
                          </a:solidFill>
                          <a:effectLst/>
                          <a:latin typeface="Calibri" panose="020F0502020204030204" pitchFamily="34" charset="0"/>
                        </a:rPr>
                        <a:t>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Healing to Wellness Consultants</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970780712"/>
                  </a:ext>
                </a:extLst>
              </a:tr>
              <a:tr h="136714">
                <a:tc>
                  <a:txBody>
                    <a:bodyPr/>
                    <a:lstStyle/>
                    <a:p>
                      <a:pPr algn="l" fontAlgn="b"/>
                      <a:r>
                        <a:rPr lang="en-US" sz="800" b="0" i="0" u="none" strike="noStrike">
                          <a:solidFill>
                            <a:srgbClr val="000000"/>
                          </a:solidFill>
                          <a:effectLst/>
                          <a:latin typeface="Calibri" panose="020F0502020204030204" pitchFamily="34" charset="0"/>
                        </a:rPr>
                        <a:t>Judicial Services</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ICWA Court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833638213"/>
                  </a:ext>
                </a:extLst>
              </a:tr>
              <a:tr h="136714">
                <a:tc>
                  <a:txBody>
                    <a:bodyPr/>
                    <a:lstStyle/>
                    <a:p>
                      <a:pPr algn="l" fontAlgn="b"/>
                      <a:r>
                        <a:rPr lang="en-US" sz="800" b="0" i="0" u="none" strike="noStrike">
                          <a:solidFill>
                            <a:srgbClr val="000000"/>
                          </a:solidFill>
                          <a:effectLst/>
                          <a:latin typeface="Calibri" panose="020F0502020204030204" pitchFamily="34" charset="0"/>
                        </a:rPr>
                        <a:t>Legal Aid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Intern</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281995615"/>
                  </a:ext>
                </a:extLst>
              </a:tr>
              <a:tr h="136714">
                <a:tc>
                  <a:txBody>
                    <a:bodyPr/>
                    <a:lstStyle/>
                    <a:p>
                      <a:pPr algn="l" fontAlgn="b"/>
                      <a:r>
                        <a:rPr lang="en-US" sz="800" b="0" i="0" u="none" strike="noStrike">
                          <a:solidFill>
                            <a:srgbClr val="000000"/>
                          </a:solidFill>
                          <a:effectLst/>
                          <a:latin typeface="Calibri" panose="020F0502020204030204" pitchFamily="34" charset="0"/>
                        </a:rPr>
                        <a:t>Licensed Contracted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IT Support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8</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054497759"/>
                  </a:ext>
                </a:extLst>
              </a:tr>
              <a:tr h="136714">
                <a:tc>
                  <a:txBody>
                    <a:bodyPr/>
                    <a:lstStyle/>
                    <a:p>
                      <a:pPr algn="l" fontAlgn="b"/>
                      <a:r>
                        <a:rPr lang="en-US" sz="800" b="0" i="0" u="none" strike="noStrike">
                          <a:solidFill>
                            <a:srgbClr val="000000"/>
                          </a:solidFill>
                          <a:effectLst/>
                          <a:latin typeface="Calibri" panose="020F0502020204030204" pitchFamily="34" charset="0"/>
                        </a:rPr>
                        <a:t>Operations Manager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430130201"/>
                  </a:ext>
                </a:extLst>
              </a:tr>
              <a:tr h="136714">
                <a:tc>
                  <a:txBody>
                    <a:bodyPr/>
                    <a:lstStyle/>
                    <a:p>
                      <a:pPr algn="l" fontAlgn="b"/>
                      <a:r>
                        <a:rPr lang="en-US" sz="800" b="0" i="0" u="none" strike="noStrike">
                          <a:solidFill>
                            <a:srgbClr val="000000"/>
                          </a:solidFill>
                          <a:effectLst/>
                          <a:latin typeface="Calibri" panose="020F0502020204030204" pitchFamily="34" charset="0"/>
                        </a:rPr>
                        <a:t>Paralegal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Justice Operations Manager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82872722"/>
                  </a:ext>
                </a:extLst>
              </a:tr>
              <a:tr h="136714">
                <a:tc>
                  <a:txBody>
                    <a:bodyPr/>
                    <a:lstStyle/>
                    <a:p>
                      <a:pPr algn="l" fontAlgn="b"/>
                      <a:r>
                        <a:rPr lang="en-US" sz="800" b="0" i="0" u="none" strike="noStrike">
                          <a:solidFill>
                            <a:srgbClr val="000000"/>
                          </a:solidFill>
                          <a:effectLst/>
                          <a:latin typeface="Calibri" panose="020F0502020204030204" pitchFamily="34" charset="0"/>
                        </a:rPr>
                        <a:t>Program Manager/Director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Legal Counsel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460036203"/>
                  </a:ext>
                </a:extLst>
              </a:tr>
              <a:tr h="136714">
                <a:tc>
                  <a:txBody>
                    <a:bodyPr/>
                    <a:lstStyle/>
                    <a:p>
                      <a:pPr algn="l" fontAlgn="b"/>
                      <a:r>
                        <a:rPr lang="en-US" sz="800" b="0" i="0" u="none" strike="noStrike">
                          <a:solidFill>
                            <a:srgbClr val="000000"/>
                          </a:solidFill>
                          <a:effectLst/>
                          <a:latin typeface="Calibri" panose="020F0502020204030204" pitchFamily="34" charset="0"/>
                        </a:rPr>
                        <a:t>Prosecuting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Pro Se Navigator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452833404"/>
                  </a:ext>
                </a:extLst>
              </a:tr>
              <a:tr h="136714">
                <a:tc>
                  <a:txBody>
                    <a:bodyPr/>
                    <a:lstStyle/>
                    <a:p>
                      <a:pPr algn="l" fontAlgn="b"/>
                      <a:r>
                        <a:rPr lang="en-US" sz="800" b="0" i="0" u="none" strike="noStrike">
                          <a:solidFill>
                            <a:srgbClr val="000000"/>
                          </a:solidFill>
                          <a:effectLst/>
                          <a:latin typeface="Calibri" panose="020F0502020204030204" pitchFamily="34" charset="0"/>
                        </a:rPr>
                        <a:t>Research Assistant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Pro Tem 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870005524"/>
                  </a:ext>
                </a:extLst>
              </a:tr>
              <a:tr h="136714">
                <a:tc>
                  <a:txBody>
                    <a:bodyPr/>
                    <a:lstStyle/>
                    <a:p>
                      <a:pPr algn="l" fontAlgn="b"/>
                      <a:r>
                        <a:rPr lang="en-US" sz="800" b="0" i="0" u="none" strike="noStrike">
                          <a:solidFill>
                            <a:srgbClr val="000000"/>
                          </a:solidFill>
                          <a:effectLst/>
                          <a:latin typeface="Calibri" panose="020F0502020204030204" pitchFamily="34" charset="0"/>
                        </a:rPr>
                        <a:t>Security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Process Server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96519826"/>
                  </a:ext>
                </a:extLst>
              </a:tr>
              <a:tr h="136714">
                <a:tc>
                  <a:txBody>
                    <a:bodyPr/>
                    <a:lstStyle/>
                    <a:p>
                      <a:pPr algn="l" fontAlgn="b"/>
                      <a:r>
                        <a:rPr lang="en-US" sz="800" b="0" i="0" u="none" strike="noStrike">
                          <a:solidFill>
                            <a:srgbClr val="000000"/>
                          </a:solidFill>
                          <a:effectLst/>
                          <a:latin typeface="Calibri" panose="020F0502020204030204" pitchFamily="34" charset="0"/>
                        </a:rPr>
                        <a:t>Strategic Plan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Re-Entry &amp; Diversion Manager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99193368"/>
                  </a:ext>
                </a:extLst>
              </a:tr>
              <a:tr h="136714">
                <a:tc>
                  <a:txBody>
                    <a:bodyPr/>
                    <a:lstStyle/>
                    <a:p>
                      <a:pPr algn="l" fontAlgn="b"/>
                      <a:r>
                        <a:rPr lang="en-US" sz="800" b="0" i="0" u="none" strike="noStrike">
                          <a:solidFill>
                            <a:srgbClr val="000000"/>
                          </a:solidFill>
                          <a:effectLst/>
                          <a:latin typeface="Calibri" panose="020F0502020204030204" pitchFamily="34" charset="0"/>
                        </a:rPr>
                        <a:t>Training</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55</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Security Personnel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45458296"/>
                  </a:ext>
                </a:extLst>
              </a:tr>
              <a:tr h="136714">
                <a:tc>
                  <a:txBody>
                    <a:bodyPr/>
                    <a:lstStyle/>
                    <a:p>
                      <a:pPr algn="l" fontAlgn="b"/>
                      <a:r>
                        <a:rPr lang="en-US" sz="800" b="0" i="0" u="none" strike="noStrike">
                          <a:solidFill>
                            <a:srgbClr val="000000"/>
                          </a:solidFill>
                          <a:effectLst/>
                          <a:latin typeface="Calibri" panose="020F0502020204030204" pitchFamily="34" charset="0"/>
                        </a:rPr>
                        <a:t>Tribal Youth Mentor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Traditional Wellness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097942579"/>
                  </a:ext>
                </a:extLst>
              </a:tr>
              <a:tr h="136714">
                <a:tc>
                  <a:txBody>
                    <a:bodyPr/>
                    <a:lstStyle/>
                    <a:p>
                      <a:pPr algn="l" fontAlgn="b"/>
                      <a:r>
                        <a:rPr lang="en-US" sz="800" b="0" i="0" u="none" strike="noStrike">
                          <a:solidFill>
                            <a:srgbClr val="000000"/>
                          </a:solidFill>
                          <a:effectLst/>
                          <a:latin typeface="Calibri" panose="020F0502020204030204" pitchFamily="34" charset="0"/>
                        </a:rPr>
                        <a:t>Truancy Prevention Specialist </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Training</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57</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623311642"/>
                  </a:ext>
                </a:extLst>
              </a:tr>
              <a:tr h="136714">
                <a:tc>
                  <a:txBody>
                    <a:bodyPr/>
                    <a:lstStyle/>
                    <a:p>
                      <a:pPr algn="l" fontAlgn="b"/>
                      <a:r>
                        <a:rPr lang="en-US" sz="800" b="0" i="0" u="none" strike="noStrike">
                          <a:solidFill>
                            <a:srgbClr val="000000"/>
                          </a:solidFill>
                          <a:effectLst/>
                          <a:latin typeface="Calibri" panose="020F0502020204030204" pitchFamily="34" charset="0"/>
                        </a:rPr>
                        <a:t>Victim Assistant Advocate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Victim Advocate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1344137"/>
                  </a:ext>
                </a:extLst>
              </a:tr>
              <a:tr h="136714">
                <a:tc>
                  <a:txBody>
                    <a:bodyPr/>
                    <a:lstStyle/>
                    <a:p>
                      <a:pPr algn="l" fontAlgn="b"/>
                      <a:r>
                        <a:rPr lang="en-US" sz="800" b="0" i="0" u="none" strike="noStrike">
                          <a:solidFill>
                            <a:srgbClr val="000000"/>
                          </a:solidFill>
                          <a:effectLst/>
                          <a:latin typeface="Calibri" panose="020F0502020204030204" pitchFamily="34" charset="0"/>
                        </a:rPr>
                        <a:t>Victim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Victim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751414797"/>
                  </a:ext>
                </a:extLst>
              </a:tr>
              <a:tr h="136714">
                <a:tc>
                  <a:txBody>
                    <a:bodyPr/>
                    <a:lstStyle/>
                    <a:p>
                      <a:pPr algn="r" fontAlgn="b"/>
                      <a:r>
                        <a:rPr lang="en-US" sz="800" b="1" i="0" u="none" strike="noStrike">
                          <a:solidFill>
                            <a:srgbClr val="000000"/>
                          </a:solidFill>
                          <a:effectLst/>
                          <a:latin typeface="Calibri" panose="020F0502020204030204" pitchFamily="34" charset="0"/>
                        </a:rPr>
                        <a:t>GRAND TOTAL: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1" i="0" u="none" strike="noStrike">
                          <a:solidFill>
                            <a:srgbClr val="000000"/>
                          </a:solidFill>
                          <a:effectLst/>
                          <a:latin typeface="Calibri" panose="020F0502020204030204" pitchFamily="34" charset="0"/>
                        </a:rPr>
                        <a:t>165</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800" b="0" i="0" u="none" strike="noStrike">
                          <a:solidFill>
                            <a:srgbClr val="000000"/>
                          </a:solidFill>
                          <a:effectLst/>
                          <a:latin typeface="Calibri" panose="020F0502020204030204" pitchFamily="34" charset="0"/>
                        </a:rPr>
                        <a:t>Wellness/Drug Court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940840223"/>
                  </a:ext>
                </a:extLst>
              </a:tr>
              <a:tr h="136714">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800" b="1" i="0" u="none" strike="noStrike">
                          <a:solidFill>
                            <a:srgbClr val="000000"/>
                          </a:solidFill>
                          <a:effectLst/>
                          <a:latin typeface="Calibri" panose="020F0502020204030204" pitchFamily="34" charset="0"/>
                        </a:rPr>
                        <a:t>GRAND TOTAL: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US" sz="800" b="1" i="0" u="none" strike="noStrike" dirty="0">
                          <a:solidFill>
                            <a:srgbClr val="000000"/>
                          </a:solidFill>
                          <a:effectLst/>
                          <a:latin typeface="Calibri" panose="020F0502020204030204" pitchFamily="34" charset="0"/>
                        </a:rPr>
                        <a:t>171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701484788"/>
                  </a:ext>
                </a:extLst>
              </a:tr>
            </a:tbl>
          </a:graphicData>
        </a:graphic>
      </p:graphicFrame>
    </p:spTree>
    <p:extLst>
      <p:ext uri="{BB962C8B-B14F-4D97-AF65-F5344CB8AC3E}">
        <p14:creationId xmlns:p14="http://schemas.microsoft.com/office/powerpoint/2010/main" val="261111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86F5C-08FA-2AD4-BBC5-AE9F67B10DF0}"/>
              </a:ext>
            </a:extLst>
          </p:cNvPr>
          <p:cNvSpPr>
            <a:spLocks noGrp="1"/>
          </p:cNvSpPr>
          <p:nvPr>
            <p:ph type="title"/>
          </p:nvPr>
        </p:nvSpPr>
        <p:spPr>
          <a:xfrm>
            <a:off x="381000" y="274638"/>
            <a:ext cx="8305800" cy="715962"/>
          </a:xfrm>
        </p:spPr>
        <p:txBody>
          <a:bodyPr>
            <a:normAutofit/>
          </a:bodyPr>
          <a:lstStyle/>
          <a:p>
            <a:r>
              <a:rPr lang="en-US" sz="3200" dirty="0"/>
              <a:t>2020 &amp; 2021 P.L. 280 Total Funded Positions</a:t>
            </a:r>
          </a:p>
        </p:txBody>
      </p:sp>
      <p:graphicFrame>
        <p:nvGraphicFramePr>
          <p:cNvPr id="7" name="Content Placeholder 6">
            <a:extLst>
              <a:ext uri="{FF2B5EF4-FFF2-40B4-BE49-F238E27FC236}">
                <a16:creationId xmlns:a16="http://schemas.microsoft.com/office/drawing/2014/main" id="{A8418704-A673-4BD8-F149-6CD55276080D}"/>
              </a:ext>
            </a:extLst>
          </p:cNvPr>
          <p:cNvGraphicFramePr>
            <a:graphicFrameLocks noGrp="1"/>
          </p:cNvGraphicFramePr>
          <p:nvPr>
            <p:ph idx="1"/>
          </p:nvPr>
        </p:nvGraphicFramePr>
        <p:xfrm>
          <a:off x="1143000" y="1143000"/>
          <a:ext cx="6781799" cy="5114698"/>
        </p:xfrm>
        <a:graphic>
          <a:graphicData uri="http://schemas.openxmlformats.org/drawingml/2006/table">
            <a:tbl>
              <a:tblPr/>
              <a:tblGrid>
                <a:gridCol w="2290441">
                  <a:extLst>
                    <a:ext uri="{9D8B030D-6E8A-4147-A177-3AD203B41FA5}">
                      <a16:colId xmlns:a16="http://schemas.microsoft.com/office/drawing/2014/main" val="3550101716"/>
                    </a:ext>
                  </a:extLst>
                </a:gridCol>
                <a:gridCol w="208901">
                  <a:extLst>
                    <a:ext uri="{9D8B030D-6E8A-4147-A177-3AD203B41FA5}">
                      <a16:colId xmlns:a16="http://schemas.microsoft.com/office/drawing/2014/main" val="3516101948"/>
                    </a:ext>
                  </a:extLst>
                </a:gridCol>
                <a:gridCol w="1798035">
                  <a:extLst>
                    <a:ext uri="{9D8B030D-6E8A-4147-A177-3AD203B41FA5}">
                      <a16:colId xmlns:a16="http://schemas.microsoft.com/office/drawing/2014/main" val="2385172891"/>
                    </a:ext>
                  </a:extLst>
                </a:gridCol>
                <a:gridCol w="208901">
                  <a:extLst>
                    <a:ext uri="{9D8B030D-6E8A-4147-A177-3AD203B41FA5}">
                      <a16:colId xmlns:a16="http://schemas.microsoft.com/office/drawing/2014/main" val="305925698"/>
                    </a:ext>
                  </a:extLst>
                </a:gridCol>
                <a:gridCol w="1798035">
                  <a:extLst>
                    <a:ext uri="{9D8B030D-6E8A-4147-A177-3AD203B41FA5}">
                      <a16:colId xmlns:a16="http://schemas.microsoft.com/office/drawing/2014/main" val="1413679224"/>
                    </a:ext>
                  </a:extLst>
                </a:gridCol>
                <a:gridCol w="477486">
                  <a:extLst>
                    <a:ext uri="{9D8B030D-6E8A-4147-A177-3AD203B41FA5}">
                      <a16:colId xmlns:a16="http://schemas.microsoft.com/office/drawing/2014/main" val="247334727"/>
                    </a:ext>
                  </a:extLst>
                </a:gridCol>
              </a:tblGrid>
              <a:tr h="134841">
                <a:tc gridSpan="2">
                  <a:txBody>
                    <a:bodyPr/>
                    <a:lstStyle/>
                    <a:p>
                      <a:pPr algn="ctr" fontAlgn="b"/>
                      <a:r>
                        <a:rPr lang="en-US" sz="800" b="1" i="0" u="none" strike="noStrike">
                          <a:solidFill>
                            <a:srgbClr val="000000"/>
                          </a:solidFill>
                          <a:effectLst/>
                          <a:latin typeface="Calibri" panose="020F0502020204030204" pitchFamily="34" charset="0"/>
                        </a:rPr>
                        <a:t>2020</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hMerge="1">
                  <a:txBody>
                    <a:bodyPr/>
                    <a:lstStyle/>
                    <a:p>
                      <a:endParaRPr lang="en-US"/>
                    </a:p>
                  </a:txBody>
                  <a:tcPr/>
                </a:tc>
                <a:tc gridSpan="4">
                  <a:txBody>
                    <a:bodyPr/>
                    <a:lstStyle/>
                    <a:p>
                      <a:pPr algn="ctr" fontAlgn="b"/>
                      <a:r>
                        <a:rPr lang="en-US" sz="800" b="1" i="0" u="none" strike="noStrike">
                          <a:solidFill>
                            <a:srgbClr val="000000"/>
                          </a:solidFill>
                          <a:effectLst/>
                          <a:latin typeface="Calibri" panose="020F0502020204030204" pitchFamily="34" charset="0"/>
                        </a:rPr>
                        <a:t>2021</a:t>
                      </a:r>
                    </a:p>
                  </a:txBody>
                  <a:tcPr marL="4335" marR="4335" marT="433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8CBAD"/>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6078824"/>
                  </a:ext>
                </a:extLst>
              </a:tr>
              <a:tr h="134841">
                <a:tc>
                  <a:txBody>
                    <a:bodyPr/>
                    <a:lstStyle/>
                    <a:p>
                      <a:pPr algn="l" fontAlgn="b"/>
                      <a:r>
                        <a:rPr lang="en-US" sz="800" b="0" i="0" u="none" strike="noStrike">
                          <a:solidFill>
                            <a:srgbClr val="000000"/>
                          </a:solidFill>
                          <a:effectLst/>
                          <a:latin typeface="Calibri" panose="020F0502020204030204" pitchFamily="34" charset="0"/>
                        </a:rPr>
                        <a:t>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Assistant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Project Coordnator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521155750"/>
                  </a:ext>
                </a:extLst>
              </a:tr>
              <a:tr h="134841">
                <a:tc>
                  <a:txBody>
                    <a:bodyPr/>
                    <a:lstStyle/>
                    <a:p>
                      <a:pPr algn="l" fontAlgn="b"/>
                      <a:r>
                        <a:rPr lang="en-US" sz="800" b="0" i="0" u="none" strike="noStrike">
                          <a:solidFill>
                            <a:srgbClr val="000000"/>
                          </a:solidFill>
                          <a:effectLst/>
                          <a:latin typeface="Calibri" panose="020F0502020204030204" pitchFamily="34" charset="0"/>
                        </a:rPr>
                        <a:t>Bailiff</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16</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Associate 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Prosecutor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943749170"/>
                  </a:ext>
                </a:extLst>
              </a:tr>
              <a:tr h="134841">
                <a:tc>
                  <a:txBody>
                    <a:bodyPr/>
                    <a:lstStyle/>
                    <a:p>
                      <a:pPr algn="l" fontAlgn="b"/>
                      <a:r>
                        <a:rPr lang="en-US" sz="800" b="0" i="0" u="none" strike="noStrike">
                          <a:solidFill>
                            <a:srgbClr val="000000"/>
                          </a:solidFill>
                          <a:effectLst/>
                          <a:latin typeface="Calibri" panose="020F0502020204030204" pitchFamily="34" charset="0"/>
                        </a:rPr>
                        <a:t>Case Manager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Attorney Services</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Records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456916740"/>
                  </a:ext>
                </a:extLst>
              </a:tr>
              <a:tr h="134841">
                <a:tc>
                  <a:txBody>
                    <a:bodyPr/>
                    <a:lstStyle/>
                    <a:p>
                      <a:pPr algn="l" fontAlgn="b"/>
                      <a:r>
                        <a:rPr lang="en-US" sz="800" b="0" i="0" u="none" strike="noStrike">
                          <a:solidFill>
                            <a:srgbClr val="000000"/>
                          </a:solidFill>
                          <a:effectLst/>
                          <a:latin typeface="Calibri" panose="020F0502020204030204" pitchFamily="34" charset="0"/>
                        </a:rPr>
                        <a:t>Clerk &amp; Records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Bailiff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18</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Re-Entry Wellness Case Worker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574092837"/>
                  </a:ext>
                </a:extLst>
              </a:tr>
              <a:tr h="134841">
                <a:tc>
                  <a:txBody>
                    <a:bodyPr/>
                    <a:lstStyle/>
                    <a:p>
                      <a:pPr algn="l" fontAlgn="b"/>
                      <a:r>
                        <a:rPr lang="en-US" sz="800" b="0" i="0" u="none" strike="noStrike">
                          <a:solidFill>
                            <a:srgbClr val="000000"/>
                          </a:solidFill>
                          <a:effectLst/>
                          <a:latin typeface="Calibri" panose="020F0502020204030204" pitchFamily="34" charset="0"/>
                        </a:rPr>
                        <a:t>Clerk Coordinaotr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Business Manager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Resource Development Consultant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090500846"/>
                  </a:ext>
                </a:extLst>
              </a:tr>
              <a:tr h="134841">
                <a:tc>
                  <a:txBody>
                    <a:bodyPr/>
                    <a:lstStyle/>
                    <a:p>
                      <a:pPr algn="l" fontAlgn="b"/>
                      <a:r>
                        <a:rPr lang="en-US" sz="800" b="0" i="0" u="none" strike="noStrike">
                          <a:solidFill>
                            <a:srgbClr val="000000"/>
                          </a:solidFill>
                          <a:effectLst/>
                          <a:latin typeface="Calibri" panose="020F0502020204030204" pitchFamily="34" charset="0"/>
                        </a:rPr>
                        <a:t>Code Developer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Community Service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Security Officer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447940347"/>
                  </a:ext>
                </a:extLst>
              </a:tr>
              <a:tr h="134841">
                <a:tc>
                  <a:txBody>
                    <a:bodyPr/>
                    <a:lstStyle/>
                    <a:p>
                      <a:pPr algn="l" fontAlgn="b"/>
                      <a:r>
                        <a:rPr lang="en-US" sz="800" b="0" i="0" u="none" strike="noStrike">
                          <a:solidFill>
                            <a:srgbClr val="000000"/>
                          </a:solidFill>
                          <a:effectLst/>
                          <a:latin typeface="Calibri" panose="020F0502020204030204" pitchFamily="34" charset="0"/>
                        </a:rPr>
                        <a:t>Code Development Consultant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Consultant  </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Self Help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98420750"/>
                  </a:ext>
                </a:extLst>
              </a:tr>
              <a:tr h="134841">
                <a:tc>
                  <a:txBody>
                    <a:bodyPr/>
                    <a:lstStyle/>
                    <a:p>
                      <a:pPr algn="l" fontAlgn="b"/>
                      <a:r>
                        <a:rPr lang="en-US" sz="800" b="0" i="0" u="none" strike="noStrike">
                          <a:solidFill>
                            <a:srgbClr val="000000"/>
                          </a:solidFill>
                          <a:effectLst/>
                          <a:latin typeface="Calibri" panose="020F0502020204030204" pitchFamily="34" charset="0"/>
                        </a:rPr>
                        <a:t>Consultants</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Contract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Spokesperson</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659524954"/>
                  </a:ext>
                </a:extLst>
              </a:tr>
              <a:tr h="265052">
                <a:tc>
                  <a:txBody>
                    <a:bodyPr/>
                    <a:lstStyle/>
                    <a:p>
                      <a:pPr algn="l" fontAlgn="b"/>
                      <a:r>
                        <a:rPr lang="en-US" sz="800" b="0" i="0" u="none" strike="noStrike">
                          <a:solidFill>
                            <a:srgbClr val="000000"/>
                          </a:solidFill>
                          <a:effectLst/>
                          <a:latin typeface="Calibri" panose="020F0502020204030204" pitchFamily="34" charset="0"/>
                        </a:rPr>
                        <a:t>Contractual Tribal Court Development Personnel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Administrative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Staff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860163520"/>
                  </a:ext>
                </a:extLst>
              </a:tr>
              <a:tr h="134841">
                <a:tc>
                  <a:txBody>
                    <a:bodyPr/>
                    <a:lstStyle/>
                    <a:p>
                      <a:pPr algn="l" fontAlgn="b"/>
                      <a:r>
                        <a:rPr lang="en-US" sz="800" b="0" i="0" u="none" strike="noStrike">
                          <a:solidFill>
                            <a:srgbClr val="000000"/>
                          </a:solidFill>
                          <a:effectLst/>
                          <a:latin typeface="Calibri" panose="020F0502020204030204" pitchFamily="34" charset="0"/>
                        </a:rPr>
                        <a:t>Court Administrator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30</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Administrator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28</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Success Officer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6</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624319684"/>
                  </a:ext>
                </a:extLst>
              </a:tr>
              <a:tr h="265052">
                <a:tc>
                  <a:txBody>
                    <a:bodyPr/>
                    <a:lstStyle/>
                    <a:p>
                      <a:pPr algn="l" fontAlgn="b"/>
                      <a:r>
                        <a:rPr lang="en-US" sz="800" b="0" i="0" u="none" strike="noStrike">
                          <a:solidFill>
                            <a:srgbClr val="000000"/>
                          </a:solidFill>
                          <a:effectLst/>
                          <a:latin typeface="Calibri" panose="020F0502020204030204" pitchFamily="34" charset="0"/>
                        </a:rPr>
                        <a:t>Court Advocate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Administrator Assistant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Supervisory Attorney - Wellness Court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666460048"/>
                  </a:ext>
                </a:extLst>
              </a:tr>
              <a:tr h="134841">
                <a:tc>
                  <a:txBody>
                    <a:bodyPr/>
                    <a:lstStyle/>
                    <a:p>
                      <a:pPr algn="l" fontAlgn="b"/>
                      <a:r>
                        <a:rPr lang="en-US" sz="800" b="0" i="0" u="none" strike="noStrike">
                          <a:solidFill>
                            <a:srgbClr val="000000"/>
                          </a:solidFill>
                          <a:effectLst/>
                          <a:latin typeface="Calibri" panose="020F0502020204030204" pitchFamily="34" charset="0"/>
                        </a:rPr>
                        <a:t>Court Clerk </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38</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Assistant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Training</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43</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536739621"/>
                  </a:ext>
                </a:extLst>
              </a:tr>
              <a:tr h="134841">
                <a:tc>
                  <a:txBody>
                    <a:bodyPr/>
                    <a:lstStyle/>
                    <a:p>
                      <a:pPr algn="l" fontAlgn="b"/>
                      <a:r>
                        <a:rPr lang="en-US" sz="800" b="0" i="0" u="none" strike="noStrike">
                          <a:solidFill>
                            <a:srgbClr val="000000"/>
                          </a:solidFill>
                          <a:effectLst/>
                          <a:latin typeface="Calibri" panose="020F0502020204030204" pitchFamily="34" charset="0"/>
                        </a:rPr>
                        <a:t>Court Program Director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37</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Translator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362921304"/>
                  </a:ext>
                </a:extLst>
              </a:tr>
              <a:tr h="134841">
                <a:tc>
                  <a:txBody>
                    <a:bodyPr/>
                    <a:lstStyle/>
                    <a:p>
                      <a:pPr algn="l" fontAlgn="b"/>
                      <a:r>
                        <a:rPr lang="en-US" sz="800" b="0" i="0" u="none" strike="noStrike">
                          <a:solidFill>
                            <a:srgbClr val="000000"/>
                          </a:solidFill>
                          <a:effectLst/>
                          <a:latin typeface="Calibri" panose="020F0502020204030204" pitchFamily="34" charset="0"/>
                        </a:rPr>
                        <a:t>Court Solicitor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Tribal Court Liaison</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250810721"/>
                  </a:ext>
                </a:extLst>
              </a:tr>
              <a:tr h="134841">
                <a:tc>
                  <a:txBody>
                    <a:bodyPr/>
                    <a:lstStyle/>
                    <a:p>
                      <a:pPr algn="l" fontAlgn="b"/>
                      <a:r>
                        <a:rPr lang="en-US" sz="800" b="0" i="0" u="none" strike="noStrike">
                          <a:solidFill>
                            <a:srgbClr val="000000"/>
                          </a:solidFill>
                          <a:effectLst/>
                          <a:latin typeface="Calibri" panose="020F0502020204030204" pitchFamily="34" charset="0"/>
                        </a:rPr>
                        <a:t>Data Entry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Development Planner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en-US" sz="800" b="0" i="0" u="none" strike="noStrike">
                          <a:solidFill>
                            <a:srgbClr val="000000"/>
                          </a:solidFill>
                          <a:effectLst/>
                          <a:latin typeface="Calibri" panose="020F0502020204030204" pitchFamily="34" charset="0"/>
                        </a:rPr>
                        <a:t>Victim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082394121"/>
                  </a:ext>
                </a:extLst>
              </a:tr>
              <a:tr h="134841">
                <a:tc>
                  <a:txBody>
                    <a:bodyPr/>
                    <a:lstStyle/>
                    <a:p>
                      <a:pPr algn="l" fontAlgn="b"/>
                      <a:r>
                        <a:rPr lang="en-US" sz="800" b="0" i="0" u="none" strike="noStrike">
                          <a:solidFill>
                            <a:srgbClr val="000000"/>
                          </a:solidFill>
                          <a:effectLst/>
                          <a:latin typeface="Calibri" panose="020F0502020204030204" pitchFamily="34" charset="0"/>
                        </a:rPr>
                        <a:t>IT Support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Manager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en-US" sz="800" b="1" i="0" u="none" strike="noStrike">
                          <a:solidFill>
                            <a:srgbClr val="000000"/>
                          </a:solidFill>
                          <a:effectLst/>
                          <a:latin typeface="Calibri" panose="020F0502020204030204" pitchFamily="34" charset="0"/>
                        </a:rPr>
                        <a:t>GRAND TOTAL: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1" i="0" u="none" strike="noStrike">
                          <a:solidFill>
                            <a:srgbClr val="000000"/>
                          </a:solidFill>
                          <a:effectLst/>
                          <a:latin typeface="Calibri" panose="020F0502020204030204" pitchFamily="34" charset="0"/>
                        </a:rPr>
                        <a:t>156</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666680111"/>
                  </a:ext>
                </a:extLst>
              </a:tr>
              <a:tr h="134841">
                <a:tc>
                  <a:txBody>
                    <a:bodyPr/>
                    <a:lstStyle/>
                    <a:p>
                      <a:pPr algn="l" fontAlgn="b"/>
                      <a:r>
                        <a:rPr lang="en-US" sz="800" b="0" i="0" u="none" strike="noStrike">
                          <a:solidFill>
                            <a:srgbClr val="000000"/>
                          </a:solidFill>
                          <a:effectLst/>
                          <a:latin typeface="Calibri" panose="020F0502020204030204" pitchFamily="34" charset="0"/>
                        </a:rPr>
                        <a:t>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Court Solicitor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195187088"/>
                  </a:ext>
                </a:extLst>
              </a:tr>
              <a:tr h="134841">
                <a:tc>
                  <a:txBody>
                    <a:bodyPr/>
                    <a:lstStyle/>
                    <a:p>
                      <a:pPr algn="l" fontAlgn="b"/>
                      <a:r>
                        <a:rPr lang="en-US" sz="800" b="0" i="0" u="none" strike="noStrike">
                          <a:solidFill>
                            <a:srgbClr val="000000"/>
                          </a:solidFill>
                          <a:effectLst/>
                          <a:latin typeface="Calibri" panose="020F0502020204030204" pitchFamily="34" charset="0"/>
                        </a:rPr>
                        <a:t>Law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Data Clerk </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134108464"/>
                  </a:ext>
                </a:extLst>
              </a:tr>
              <a:tr h="134841">
                <a:tc>
                  <a:txBody>
                    <a:bodyPr/>
                    <a:lstStyle/>
                    <a:p>
                      <a:pPr algn="l" fontAlgn="b"/>
                      <a:r>
                        <a:rPr lang="en-US" sz="800" b="0" i="0" u="none" strike="noStrike">
                          <a:solidFill>
                            <a:srgbClr val="000000"/>
                          </a:solidFill>
                          <a:effectLst/>
                          <a:latin typeface="Calibri" panose="020F0502020204030204" pitchFamily="34" charset="0"/>
                        </a:rPr>
                        <a:t>Legal Aid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Data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3806078858"/>
                  </a:ext>
                </a:extLst>
              </a:tr>
              <a:tr h="134841">
                <a:tc>
                  <a:txBody>
                    <a:bodyPr/>
                    <a:lstStyle/>
                    <a:p>
                      <a:pPr algn="l" fontAlgn="b"/>
                      <a:r>
                        <a:rPr lang="en-US" sz="800" b="0" i="0" u="none" strike="noStrike">
                          <a:solidFill>
                            <a:srgbClr val="000000"/>
                          </a:solidFill>
                          <a:effectLst/>
                          <a:latin typeface="Calibri" panose="020F0502020204030204" pitchFamily="34" charset="0"/>
                        </a:rPr>
                        <a:t>Legal Counsel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Development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2366129935"/>
                  </a:ext>
                </a:extLst>
              </a:tr>
              <a:tr h="134841">
                <a:tc>
                  <a:txBody>
                    <a:bodyPr/>
                    <a:lstStyle/>
                    <a:p>
                      <a:pPr algn="l" fontAlgn="b"/>
                      <a:r>
                        <a:rPr lang="en-US" sz="800" b="0" i="0" u="none" strike="noStrike">
                          <a:solidFill>
                            <a:srgbClr val="000000"/>
                          </a:solidFill>
                          <a:effectLst/>
                          <a:latin typeface="Calibri" panose="020F0502020204030204" pitchFamily="34" charset="0"/>
                        </a:rPr>
                        <a:t>Legal Secretary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Filing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3882232652"/>
                  </a:ext>
                </a:extLst>
              </a:tr>
              <a:tr h="134841">
                <a:tc>
                  <a:txBody>
                    <a:bodyPr/>
                    <a:lstStyle/>
                    <a:p>
                      <a:pPr algn="l" fontAlgn="b"/>
                      <a:r>
                        <a:rPr lang="en-US" sz="800" b="0" i="0" u="none" strike="noStrike">
                          <a:solidFill>
                            <a:srgbClr val="000000"/>
                          </a:solidFill>
                          <a:effectLst/>
                          <a:latin typeface="Calibri" panose="020F0502020204030204" pitchFamily="34" charset="0"/>
                        </a:rPr>
                        <a:t>Pro Tem Judge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Healing to Wellness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1773575280"/>
                  </a:ext>
                </a:extLst>
              </a:tr>
              <a:tr h="134841">
                <a:tc>
                  <a:txBody>
                    <a:bodyPr/>
                    <a:lstStyle/>
                    <a:p>
                      <a:pPr algn="l" fontAlgn="b"/>
                      <a:r>
                        <a:rPr lang="en-US" sz="800" b="0" i="0" u="none" strike="noStrike">
                          <a:solidFill>
                            <a:srgbClr val="000000"/>
                          </a:solidFill>
                          <a:effectLst/>
                          <a:latin typeface="Calibri" panose="020F0502020204030204" pitchFamily="34" charset="0"/>
                        </a:rPr>
                        <a:t>Program Analyst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IT Support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3189932974"/>
                  </a:ext>
                </a:extLst>
              </a:tr>
              <a:tr h="134841">
                <a:tc>
                  <a:txBody>
                    <a:bodyPr/>
                    <a:lstStyle/>
                    <a:p>
                      <a:pPr algn="l" fontAlgn="b"/>
                      <a:r>
                        <a:rPr lang="en-US" sz="800" b="0" i="0" u="none" strike="noStrike">
                          <a:solidFill>
                            <a:srgbClr val="000000"/>
                          </a:solidFill>
                          <a:effectLst/>
                          <a:latin typeface="Calibri" panose="020F0502020204030204" pitchFamily="34" charset="0"/>
                        </a:rPr>
                        <a:t>Re-Entry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Judicial Administrative Assistant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2839574789"/>
                  </a:ext>
                </a:extLst>
              </a:tr>
              <a:tr h="134841">
                <a:tc>
                  <a:txBody>
                    <a:bodyPr/>
                    <a:lstStyle/>
                    <a:p>
                      <a:pPr algn="l" fontAlgn="b"/>
                      <a:r>
                        <a:rPr lang="en-US" sz="800" b="0" i="0" u="none" strike="noStrike">
                          <a:solidFill>
                            <a:srgbClr val="000000"/>
                          </a:solidFill>
                          <a:effectLst/>
                          <a:latin typeface="Calibri" panose="020F0502020204030204" pitchFamily="34" charset="0"/>
                        </a:rPr>
                        <a:t>Self-Help Attorney</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Judicial Judges</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22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1728922663"/>
                  </a:ext>
                </a:extLst>
              </a:tr>
              <a:tr h="134841">
                <a:tc>
                  <a:txBody>
                    <a:bodyPr/>
                    <a:lstStyle/>
                    <a:p>
                      <a:pPr algn="l" fontAlgn="b"/>
                      <a:r>
                        <a:rPr lang="en-US" sz="800" b="0" i="0" u="none" strike="noStrike">
                          <a:solidFill>
                            <a:srgbClr val="000000"/>
                          </a:solidFill>
                          <a:effectLst/>
                          <a:latin typeface="Calibri" panose="020F0502020204030204" pitchFamily="34" charset="0"/>
                        </a:rPr>
                        <a:t>Success Officer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Judicial Officer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3680963278"/>
                  </a:ext>
                </a:extLst>
              </a:tr>
              <a:tr h="134841">
                <a:tc>
                  <a:txBody>
                    <a:bodyPr/>
                    <a:lstStyle/>
                    <a:p>
                      <a:pPr algn="l" fontAlgn="b"/>
                      <a:r>
                        <a:rPr lang="en-US" sz="800" b="0" i="0" u="none" strike="noStrike">
                          <a:solidFill>
                            <a:srgbClr val="000000"/>
                          </a:solidFill>
                          <a:effectLst/>
                          <a:latin typeface="Calibri" panose="020F0502020204030204" pitchFamily="34" charset="0"/>
                        </a:rPr>
                        <a:t>Traditional Wellness Court Consultant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Judicial Services</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636358114"/>
                  </a:ext>
                </a:extLst>
              </a:tr>
              <a:tr h="134841">
                <a:tc>
                  <a:txBody>
                    <a:bodyPr/>
                    <a:lstStyle/>
                    <a:p>
                      <a:pPr algn="l" fontAlgn="b"/>
                      <a:r>
                        <a:rPr lang="en-US" sz="800" b="0" i="0" u="none" strike="noStrike">
                          <a:solidFill>
                            <a:srgbClr val="000000"/>
                          </a:solidFill>
                          <a:effectLst/>
                          <a:latin typeface="Calibri" panose="020F0502020204030204" pitchFamily="34" charset="0"/>
                        </a:rPr>
                        <a:t>Training  </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53</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Judiciary Application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2208189753"/>
                  </a:ext>
                </a:extLst>
              </a:tr>
              <a:tr h="134841">
                <a:tc>
                  <a:txBody>
                    <a:bodyPr/>
                    <a:lstStyle/>
                    <a:p>
                      <a:pPr algn="l" fontAlgn="b"/>
                      <a:r>
                        <a:rPr lang="en-US" sz="800" b="0" i="0" u="none" strike="noStrike">
                          <a:solidFill>
                            <a:srgbClr val="000000"/>
                          </a:solidFill>
                          <a:effectLst/>
                          <a:latin typeface="Calibri" panose="020F0502020204030204" pitchFamily="34" charset="0"/>
                        </a:rPr>
                        <a:t>Training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Law Clerk</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1750162154"/>
                  </a:ext>
                </a:extLst>
              </a:tr>
              <a:tr h="134841">
                <a:tc>
                  <a:txBody>
                    <a:bodyPr/>
                    <a:lstStyle/>
                    <a:p>
                      <a:pPr algn="l" fontAlgn="b"/>
                      <a:r>
                        <a:rPr lang="en-US" sz="800" b="0" i="0" u="none" strike="noStrike">
                          <a:solidFill>
                            <a:srgbClr val="000000"/>
                          </a:solidFill>
                          <a:effectLst/>
                          <a:latin typeface="Calibri" panose="020F0502020204030204" pitchFamily="34" charset="0"/>
                        </a:rPr>
                        <a:t>Translator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Legal Counsel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3113268941"/>
                  </a:ext>
                </a:extLst>
              </a:tr>
              <a:tr h="134841">
                <a:tc>
                  <a:txBody>
                    <a:bodyPr/>
                    <a:lstStyle/>
                    <a:p>
                      <a:pPr algn="l" fontAlgn="b"/>
                      <a:r>
                        <a:rPr lang="en-US" sz="800" b="0" i="0" u="none" strike="noStrike">
                          <a:solidFill>
                            <a:srgbClr val="000000"/>
                          </a:solidFill>
                          <a:effectLst/>
                          <a:latin typeface="Calibri" panose="020F0502020204030204" pitchFamily="34" charset="0"/>
                        </a:rPr>
                        <a:t>Tribal Court Director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Magistrate</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3118306299"/>
                  </a:ext>
                </a:extLst>
              </a:tr>
              <a:tr h="134841">
                <a:tc>
                  <a:txBody>
                    <a:bodyPr/>
                    <a:lstStyle/>
                    <a:p>
                      <a:pPr algn="l" fontAlgn="b"/>
                      <a:r>
                        <a:rPr lang="en-US" sz="800" b="0" i="0" u="none" strike="noStrike">
                          <a:solidFill>
                            <a:srgbClr val="000000"/>
                          </a:solidFill>
                          <a:effectLst/>
                          <a:latin typeface="Calibri" panose="020F0502020204030204" pitchFamily="34" charset="0"/>
                        </a:rPr>
                        <a:t>Tribal Court Implementation Specialist</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Paralegal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345628051"/>
                  </a:ext>
                </a:extLst>
              </a:tr>
              <a:tr h="134841">
                <a:tc>
                  <a:txBody>
                    <a:bodyPr/>
                    <a:lstStyle/>
                    <a:p>
                      <a:pPr algn="l" fontAlgn="b"/>
                      <a:r>
                        <a:rPr lang="en-US" sz="800" b="0" i="0" u="none" strike="noStrike">
                          <a:solidFill>
                            <a:srgbClr val="000000"/>
                          </a:solidFill>
                          <a:effectLst/>
                          <a:latin typeface="Calibri" panose="020F0502020204030204" pitchFamily="34" charset="0"/>
                        </a:rPr>
                        <a:t>Tribal Court Liaison</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Pre-Trial Services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377342464"/>
                  </a:ext>
                </a:extLst>
              </a:tr>
              <a:tr h="134841">
                <a:tc>
                  <a:txBody>
                    <a:bodyPr/>
                    <a:lstStyle/>
                    <a:p>
                      <a:pPr algn="l" fontAlgn="b"/>
                      <a:r>
                        <a:rPr lang="en-US" sz="800" b="0" i="0" u="none" strike="noStrike">
                          <a:solidFill>
                            <a:srgbClr val="000000"/>
                          </a:solidFill>
                          <a:effectLst/>
                          <a:latin typeface="Calibri" panose="020F0502020204030204" pitchFamily="34" charset="0"/>
                        </a:rPr>
                        <a:t>Youth Coordinator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Pro Se Navigator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1822556547"/>
                  </a:ext>
                </a:extLst>
              </a:tr>
              <a:tr h="134841">
                <a:tc>
                  <a:txBody>
                    <a:bodyPr/>
                    <a:lstStyle/>
                    <a:p>
                      <a:pPr algn="r" fontAlgn="b"/>
                      <a:r>
                        <a:rPr lang="en-US" sz="800" b="1" i="0" u="none" strike="noStrike">
                          <a:solidFill>
                            <a:srgbClr val="000000"/>
                          </a:solidFill>
                          <a:effectLst/>
                          <a:latin typeface="Calibri" panose="020F0502020204030204" pitchFamily="34" charset="0"/>
                        </a:rPr>
                        <a:t>GRAND TOTAL:</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1" i="0" u="none" strike="noStrike">
                          <a:solidFill>
                            <a:srgbClr val="000000"/>
                          </a:solidFill>
                          <a:effectLst/>
                          <a:latin typeface="Calibri" panose="020F0502020204030204" pitchFamily="34" charset="0"/>
                        </a:rPr>
                        <a:t>199</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n-US" sz="800" b="0" i="0" u="none" strike="noStrike">
                          <a:solidFill>
                            <a:srgbClr val="000000"/>
                          </a:solidFill>
                          <a:effectLst/>
                          <a:latin typeface="Calibri" panose="020F0502020204030204" pitchFamily="34" charset="0"/>
                        </a:rPr>
                        <a:t>Probation Officer</a:t>
                      </a:r>
                    </a:p>
                  </a:txBody>
                  <a:tcPr marL="4335" marR="4335" marT="43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4335" marR="4335" marT="433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4335" marR="4335" marT="433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335" marR="4335" marT="4335" marB="0" anchor="b">
                    <a:lnL>
                      <a:noFill/>
                    </a:lnL>
                    <a:lnR>
                      <a:noFill/>
                    </a:lnR>
                    <a:lnT>
                      <a:noFill/>
                    </a:lnT>
                    <a:lnB>
                      <a:noFill/>
                    </a:lnB>
                  </a:tcPr>
                </a:tc>
                <a:extLst>
                  <a:ext uri="{0D108BD9-81ED-4DB2-BD59-A6C34878D82A}">
                    <a16:rowId xmlns:a16="http://schemas.microsoft.com/office/drawing/2014/main" val="868747784"/>
                  </a:ext>
                </a:extLst>
              </a:tr>
            </a:tbl>
          </a:graphicData>
        </a:graphic>
      </p:graphicFrame>
    </p:spTree>
    <p:extLst>
      <p:ext uri="{BB962C8B-B14F-4D97-AF65-F5344CB8AC3E}">
        <p14:creationId xmlns:p14="http://schemas.microsoft.com/office/powerpoint/2010/main" val="696737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F8A129DC94A09489C16F8454BEAE7D1" ma:contentTypeVersion="3" ma:contentTypeDescription="Create a new document." ma:contentTypeScope="" ma:versionID="7470636d78d3d51a7056e6ed88819215">
  <xsd:schema xmlns:xsd="http://www.w3.org/2001/XMLSchema" xmlns:xs="http://www.w3.org/2001/XMLSchema" xmlns:p="http://schemas.microsoft.com/office/2006/metadata/properties" xmlns:ns3="5566c0c8-0bf2-4b63-89d5-5bae1aba6c0d" targetNamespace="http://schemas.microsoft.com/office/2006/metadata/properties" ma:root="true" ma:fieldsID="38edc051131317dbcb65145ed0ffe152" ns3:_="">
    <xsd:import namespace="5566c0c8-0bf2-4b63-89d5-5bae1aba6c0d"/>
    <xsd:element name="properties">
      <xsd:complexType>
        <xsd:sequence>
          <xsd:element name="documentManagement">
            <xsd:complexType>
              <xsd:all>
                <xsd:element ref="ns3:MediaServiceMetadata" minOccurs="0"/>
                <xsd:element ref="ns3:MediaServiceFastMetadata"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66c0c8-0bf2-4b63-89d5-5bae1aba6c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5CDE08-7411-468D-BEFC-2BC476511DD7}">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5566c0c8-0bf2-4b63-89d5-5bae1aba6c0d"/>
    <ds:schemaRef ds:uri="http://purl.org/dc/dcmitype/"/>
    <ds:schemaRef ds:uri="http://purl.org/dc/terms/"/>
  </ds:schemaRefs>
</ds:datastoreItem>
</file>

<file path=customXml/itemProps2.xml><?xml version="1.0" encoding="utf-8"?>
<ds:datastoreItem xmlns:ds="http://schemas.openxmlformats.org/officeDocument/2006/customXml" ds:itemID="{C769054B-5AE5-4F17-A2E0-144CFCB55CF9}">
  <ds:schemaRefs>
    <ds:schemaRef ds:uri="http://schemas.microsoft.com/sharepoint/v3/contenttype/forms"/>
  </ds:schemaRefs>
</ds:datastoreItem>
</file>

<file path=customXml/itemProps3.xml><?xml version="1.0" encoding="utf-8"?>
<ds:datastoreItem xmlns:ds="http://schemas.openxmlformats.org/officeDocument/2006/customXml" ds:itemID="{19C5277E-E2E2-4266-8C2D-27EBC52635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66c0c8-0bf2-4b63-89d5-5bae1aba6c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12676</TotalTime>
  <Words>3388</Words>
  <Application>Microsoft Office PowerPoint</Application>
  <PresentationFormat>On-screen Show (4:3)</PresentationFormat>
  <Paragraphs>1124</Paragraphs>
  <Slides>20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Cambria</vt:lpstr>
      <vt:lpstr>Times New Roman</vt:lpstr>
      <vt:lpstr>Wingdings</vt:lpstr>
      <vt:lpstr>Office Theme</vt:lpstr>
      <vt:lpstr>U.S. DEPARTMENT OF THE INTERIOR Bureau of Indian Affairs </vt:lpstr>
      <vt:lpstr>PowerPoint Presentation</vt:lpstr>
      <vt:lpstr>2016-2023 Average Funds Distribution Per  Number of P.L. 280 Tribes TJS funding is one-time funding </vt:lpstr>
      <vt:lpstr>2016-2023 average award for each of the PL 280 Tribes seeking funding for that year</vt:lpstr>
      <vt:lpstr>2016-2023 P.L. 280 Funds Distribution Per State</vt:lpstr>
      <vt:lpstr>PowerPoint Presentation</vt:lpstr>
      <vt:lpstr>2016 &amp; 2017 P.L. 280 Total Funded Positions</vt:lpstr>
      <vt:lpstr>2018 &amp; 2019 P.L. 280 Total Funded Positions</vt:lpstr>
      <vt:lpstr>2020 &amp; 2021 P.L. 280 Total Funded Positions</vt:lpstr>
      <vt:lpstr>2022 &amp; 2023 P.L. 280 Total Funded Positions**</vt:lpstr>
      <vt:lpstr>OVERALL COMBINED FUNDED POSITIONS FROM 2016-2023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TJS Staff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Natasha Anderson</dc:creator>
  <cp:lastModifiedBy>Tingle, Tricia</cp:lastModifiedBy>
  <cp:revision>496</cp:revision>
  <cp:lastPrinted>2020-02-03T22:26:41Z</cp:lastPrinted>
  <dcterms:created xsi:type="dcterms:W3CDTF">2015-07-24T17:13:50Z</dcterms:created>
  <dcterms:modified xsi:type="dcterms:W3CDTF">2023-11-03T20:29:36Z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0x010100CF8A129DC94A09489C16F8454BEAE7D1</vt:lpwstr>
  </property>
</Properties>
</file>