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0" r:id="rId2"/>
    <p:sldMasterId id="2147483702" r:id="rId3"/>
  </p:sldMasterIdLst>
  <p:notesMasterIdLst>
    <p:notesMasterId r:id="rId14"/>
  </p:notesMasterIdLst>
  <p:sldIdLst>
    <p:sldId id="256" r:id="rId4"/>
    <p:sldId id="257" r:id="rId5"/>
    <p:sldId id="430" r:id="rId6"/>
    <p:sldId id="351" r:id="rId7"/>
    <p:sldId id="372" r:id="rId8"/>
    <p:sldId id="368" r:id="rId9"/>
    <p:sldId id="429" r:id="rId10"/>
    <p:sldId id="390" r:id="rId11"/>
    <p:sldId id="360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68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48878-08B0-45C4-BDCD-D3005AF075E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AF918-1876-4D3C-9FB7-2F3429564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02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89770-3298-45D1-91CE-74EDCD7049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179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89770-3298-45D1-91CE-74EDCD7049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804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89770-3298-45D1-91CE-74EDCD7049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464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89770-3298-45D1-91CE-74EDCD7049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669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69139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093464" y="404622"/>
            <a:ext cx="4005579" cy="4857750"/>
          </a:xfrm>
          <a:custGeom>
            <a:avLst/>
            <a:gdLst/>
            <a:ahLst/>
            <a:cxnLst/>
            <a:rect l="l" t="t" r="r" b="b"/>
            <a:pathLst>
              <a:path w="4005579" h="4857750">
                <a:moveTo>
                  <a:pt x="0" y="4857750"/>
                </a:moveTo>
                <a:lnTo>
                  <a:pt x="4005072" y="4857750"/>
                </a:lnTo>
                <a:lnTo>
                  <a:pt x="4005072" y="0"/>
                </a:lnTo>
                <a:lnTo>
                  <a:pt x="0" y="0"/>
                </a:lnTo>
                <a:lnTo>
                  <a:pt x="0" y="4857750"/>
                </a:lnTo>
                <a:close/>
              </a:path>
            </a:pathLst>
          </a:custGeom>
          <a:solidFill>
            <a:srgbClr val="0064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0" y="2065781"/>
            <a:ext cx="12192000" cy="3973829"/>
          </a:xfrm>
          <a:custGeom>
            <a:avLst/>
            <a:gdLst/>
            <a:ahLst/>
            <a:cxnLst/>
            <a:rect l="l" t="t" r="r" b="b"/>
            <a:pathLst>
              <a:path w="12192000" h="3973829">
                <a:moveTo>
                  <a:pt x="12192000" y="3196590"/>
                </a:moveTo>
                <a:lnTo>
                  <a:pt x="0" y="3196590"/>
                </a:lnTo>
                <a:lnTo>
                  <a:pt x="0" y="3973830"/>
                </a:lnTo>
                <a:lnTo>
                  <a:pt x="12192000" y="3973830"/>
                </a:lnTo>
                <a:lnTo>
                  <a:pt x="12192000" y="3196590"/>
                </a:lnTo>
                <a:close/>
              </a:path>
              <a:path w="12192000" h="3973829">
                <a:moveTo>
                  <a:pt x="12192000" y="0"/>
                </a:moveTo>
                <a:lnTo>
                  <a:pt x="4922520" y="0"/>
                </a:lnTo>
                <a:lnTo>
                  <a:pt x="4922520" y="201168"/>
                </a:lnTo>
                <a:lnTo>
                  <a:pt x="12192000" y="201168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BD2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29528" y="564895"/>
            <a:ext cx="1404352" cy="140278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32553" y="578358"/>
            <a:ext cx="1393697" cy="13715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032279" y="2572056"/>
            <a:ext cx="2127440" cy="1717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888CF-53CE-485F-A68B-96681E32AE96}" type="datetime1">
              <a:rPr lang="en-US" smtClean="0"/>
              <a:t>11/3/2023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292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F4FC-B961-4ED7-B1A8-9B074484F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B685-B467-4E32-A61B-8BB8FC3C8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95504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297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F4FC-B961-4ED7-B1A8-9B074484F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B685-B467-4E32-A61B-8BB8FC3C8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95504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3817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F4FC-B961-4ED7-B1A8-9B074484F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B685-B467-4E32-A61B-8BB8FC3C8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059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1" y="1371600"/>
            <a:ext cx="44174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371601"/>
            <a:ext cx="6815667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1" y="2514601"/>
            <a:ext cx="4417484" cy="3611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F4FC-B961-4ED7-B1A8-9B074484F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B685-B467-4E32-A61B-8BB8FC3C8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420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71600"/>
            <a:ext cx="7315200" cy="3355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F4FC-B961-4ED7-B1A8-9B074484F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B685-B467-4E32-A61B-8BB8FC3C8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54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F4FC-B961-4ED7-B1A8-9B074484F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B685-B467-4E32-A61B-8BB8FC3C8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95504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5457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F4FC-B961-4ED7-B1A8-9B074484F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B685-B467-4E32-A61B-8BB8FC3C8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30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258F-FFE4-4558-98E5-F92C192EB5DA}" type="datetime1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D3A3-716F-44E4-BD7E-08C32B49D6D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-1" y="0"/>
            <a:ext cx="12192001" cy="1676400"/>
            <a:chOff x="-1" y="0"/>
            <a:chExt cx="9144001" cy="1676400"/>
          </a:xfrm>
        </p:grpSpPr>
        <p:pic>
          <p:nvPicPr>
            <p:cNvPr id="19" name="Picture 6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1247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0" y="1219200"/>
              <a:ext cx="9144000" cy="2286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1447800"/>
              <a:ext cx="9144000" cy="228600"/>
            </a:xfrm>
            <a:prstGeom prst="rect">
              <a:avLst/>
            </a:prstGeom>
            <a:solidFill>
              <a:srgbClr val="F9E2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22" name="TextBox 7"/>
            <p:cNvSpPr txBox="1">
              <a:spLocks noChangeArrowheads="1"/>
            </p:cNvSpPr>
            <p:nvPr userDrawn="1"/>
          </p:nvSpPr>
          <p:spPr bwMode="auto">
            <a:xfrm>
              <a:off x="2895600" y="323850"/>
              <a:ext cx="58674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F4F3E0"/>
                  </a:solidFill>
                </a:rPr>
                <a:t>US Department of the Interior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663300"/>
                  </a:solidFill>
                </a:rPr>
                <a:t>Indian Affairs</a:t>
              </a:r>
            </a:p>
          </p:txBody>
        </p:sp>
        <p:pic>
          <p:nvPicPr>
            <p:cNvPr id="23" name="Picture 17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163080"/>
              <a:ext cx="9144001" cy="20852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1809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9B63-6170-45B4-BB4D-655C6F59CC71}" type="datetime1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D3A3-716F-44E4-BD7E-08C32B49D6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857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3EE2-300A-4A31-87B9-7B55F6BC1364}" type="datetime1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D3A3-716F-44E4-BD7E-08C32B49D6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5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6499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F9AE2-8621-4381-B33F-8E76D7C9F6BE}" type="datetime1">
              <a:rPr lang="en-US" smtClean="0"/>
              <a:t>11/3/2023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5380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859A-29FC-4588-B62F-11789466D5FA}" type="datetime1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D3A3-716F-44E4-BD7E-08C32B49D6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00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2B4F-A0C1-4613-8DE6-41FD3107C6C1}" type="datetime1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D3A3-716F-44E4-BD7E-08C32B49D6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207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A6C5-A795-4881-9E95-84FAE62294C3}" type="datetime1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D3A3-716F-44E4-BD7E-08C32B49D6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17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D61F-26D3-4656-A157-2FC8B07AF0A9}" type="datetime1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D3A3-716F-44E4-BD7E-08C32B49D6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23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328D-0691-4332-A4B1-7ADFF2CCEA41}" type="datetime1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D3A3-716F-44E4-BD7E-08C32B49D6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762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4739-51E7-4C10-999F-FFB9ACFDD51C}" type="datetime1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D3A3-716F-44E4-BD7E-08C32B49D6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592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B3BA-7A50-44A6-81AB-CF1D34C4E41F}" type="datetime1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D3A3-716F-44E4-BD7E-08C32B49D6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505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2B25-8F97-40F9-BCF1-4A22642A731E}" type="datetime1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D3A3-716F-44E4-BD7E-08C32B49D6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9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700783"/>
            <a:ext cx="4210050" cy="201295"/>
          </a:xfrm>
          <a:custGeom>
            <a:avLst/>
            <a:gdLst/>
            <a:ahLst/>
            <a:cxnLst/>
            <a:rect l="l" t="t" r="r" b="b"/>
            <a:pathLst>
              <a:path w="4210050" h="201294">
                <a:moveTo>
                  <a:pt x="4210050" y="0"/>
                </a:moveTo>
                <a:lnTo>
                  <a:pt x="0" y="0"/>
                </a:lnTo>
                <a:lnTo>
                  <a:pt x="0" y="201167"/>
                </a:lnTo>
                <a:lnTo>
                  <a:pt x="4210050" y="201167"/>
                </a:lnTo>
                <a:lnTo>
                  <a:pt x="4210050" y="0"/>
                </a:lnTo>
                <a:close/>
              </a:path>
            </a:pathLst>
          </a:custGeom>
          <a:solidFill>
            <a:srgbClr val="FFBD2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945" y="6169152"/>
            <a:ext cx="1835658" cy="5577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6499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0AC3F-A577-4608-90D2-BCF1CCDC9EBD}" type="datetime1">
              <a:rPr lang="en-US" smtClean="0"/>
              <a:t>11/3/2023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794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9516" y="0"/>
            <a:ext cx="7682482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08481" y="2839973"/>
            <a:ext cx="5951220" cy="3535679"/>
          </a:xfrm>
          <a:custGeom>
            <a:avLst/>
            <a:gdLst/>
            <a:ahLst/>
            <a:cxnLst/>
            <a:rect l="l" t="t" r="r" b="b"/>
            <a:pathLst>
              <a:path w="5951220" h="3535679">
                <a:moveTo>
                  <a:pt x="5951220" y="0"/>
                </a:moveTo>
                <a:lnTo>
                  <a:pt x="0" y="0"/>
                </a:lnTo>
                <a:lnTo>
                  <a:pt x="0" y="3535679"/>
                </a:lnTo>
                <a:lnTo>
                  <a:pt x="5951220" y="3535679"/>
                </a:lnTo>
                <a:lnTo>
                  <a:pt x="5951220" y="0"/>
                </a:lnTo>
                <a:close/>
              </a:path>
            </a:pathLst>
          </a:custGeom>
          <a:solidFill>
            <a:srgbClr val="0064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1265681" y="4956809"/>
            <a:ext cx="10926445" cy="201295"/>
          </a:xfrm>
          <a:custGeom>
            <a:avLst/>
            <a:gdLst/>
            <a:ahLst/>
            <a:cxnLst/>
            <a:rect l="l" t="t" r="r" b="b"/>
            <a:pathLst>
              <a:path w="10926445" h="201295">
                <a:moveTo>
                  <a:pt x="10926318" y="0"/>
                </a:moveTo>
                <a:lnTo>
                  <a:pt x="0" y="0"/>
                </a:lnTo>
                <a:lnTo>
                  <a:pt x="0" y="201168"/>
                </a:lnTo>
                <a:lnTo>
                  <a:pt x="10926318" y="201168"/>
                </a:lnTo>
                <a:lnTo>
                  <a:pt x="10926318" y="0"/>
                </a:lnTo>
                <a:close/>
              </a:path>
            </a:pathLst>
          </a:custGeom>
          <a:solidFill>
            <a:srgbClr val="FFBD2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6531" y="242316"/>
            <a:ext cx="1835658" cy="5577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6499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EF6D6-0929-43AE-986F-622C8C0F34D1}" type="datetime1">
              <a:rPr lang="en-US" smtClean="0"/>
              <a:t>11/3/2023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444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343150" y="404622"/>
            <a:ext cx="7086600" cy="6251575"/>
          </a:xfrm>
          <a:custGeom>
            <a:avLst/>
            <a:gdLst/>
            <a:ahLst/>
            <a:cxnLst/>
            <a:rect l="l" t="t" r="r" b="b"/>
            <a:pathLst>
              <a:path w="7086600" h="6251575">
                <a:moveTo>
                  <a:pt x="7086600" y="0"/>
                </a:moveTo>
                <a:lnTo>
                  <a:pt x="0" y="0"/>
                </a:lnTo>
                <a:lnTo>
                  <a:pt x="0" y="6251448"/>
                </a:lnTo>
                <a:lnTo>
                  <a:pt x="7086600" y="6251448"/>
                </a:lnTo>
                <a:lnTo>
                  <a:pt x="7086600" y="0"/>
                </a:lnTo>
                <a:close/>
              </a:path>
            </a:pathLst>
          </a:custGeom>
          <a:solidFill>
            <a:srgbClr val="0064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0" y="5095494"/>
            <a:ext cx="7269480" cy="201295"/>
          </a:xfrm>
          <a:custGeom>
            <a:avLst/>
            <a:gdLst/>
            <a:ahLst/>
            <a:cxnLst/>
            <a:rect l="l" t="t" r="r" b="b"/>
            <a:pathLst>
              <a:path w="7269480" h="201295">
                <a:moveTo>
                  <a:pt x="7269480" y="0"/>
                </a:moveTo>
                <a:lnTo>
                  <a:pt x="0" y="0"/>
                </a:lnTo>
                <a:lnTo>
                  <a:pt x="0" y="201167"/>
                </a:lnTo>
                <a:lnTo>
                  <a:pt x="7269480" y="201167"/>
                </a:lnTo>
                <a:lnTo>
                  <a:pt x="7269480" y="0"/>
                </a:lnTo>
                <a:close/>
              </a:path>
            </a:pathLst>
          </a:custGeom>
          <a:solidFill>
            <a:srgbClr val="FFBD2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1303" y="561848"/>
            <a:ext cx="1403603" cy="1402788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4922520" y="2164842"/>
            <a:ext cx="7269480" cy="201295"/>
          </a:xfrm>
          <a:custGeom>
            <a:avLst/>
            <a:gdLst/>
            <a:ahLst/>
            <a:cxnLst/>
            <a:rect l="l" t="t" r="r" b="b"/>
            <a:pathLst>
              <a:path w="7269480" h="201294">
                <a:moveTo>
                  <a:pt x="7269480" y="0"/>
                </a:moveTo>
                <a:lnTo>
                  <a:pt x="0" y="0"/>
                </a:lnTo>
                <a:lnTo>
                  <a:pt x="0" y="201167"/>
                </a:lnTo>
                <a:lnTo>
                  <a:pt x="7269480" y="201167"/>
                </a:lnTo>
                <a:lnTo>
                  <a:pt x="7269480" y="0"/>
                </a:lnTo>
                <a:close/>
              </a:path>
            </a:pathLst>
          </a:custGeom>
          <a:solidFill>
            <a:srgbClr val="FFBD2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63567" y="575309"/>
            <a:ext cx="1393697" cy="13715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0A093-55E0-44E6-A554-6C4C3B9604FB}" type="datetime1">
              <a:rPr lang="en-US" smtClean="0"/>
              <a:t>11/3/2023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1062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F4FC-B961-4ED7-B1A8-9B074484F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B685-B467-4E32-A61B-8BB8FC3C8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74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95504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F4FC-B961-4ED7-B1A8-9B074484F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B685-B467-4E32-A61B-8BB8FC3C8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0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F4FC-B961-4ED7-B1A8-9B074484F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B685-B467-4E32-A61B-8BB8FC3C8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30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F4FC-B961-4ED7-B1A8-9B074484F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B685-B467-4E32-A61B-8BB8FC3C8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95504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366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5500" y="390999"/>
            <a:ext cx="4873625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6499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3443" y="2112336"/>
            <a:ext cx="10385112" cy="3827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FF41A-5AAA-4D9A-8F67-1E240FC94DEB}" type="datetime1">
              <a:rPr lang="en-US" smtClean="0"/>
              <a:t>11/3/2023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327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6F4FC-B961-4ED7-B1A8-9B074484F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5B685-B467-4E32-A61B-8BB8FC3C8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365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-1" y="-38100"/>
            <a:ext cx="12192001" cy="1428750"/>
            <a:chOff x="-1" y="0"/>
            <a:chExt cx="9144001" cy="1485900"/>
          </a:xfrm>
        </p:grpSpPr>
        <p:sp>
          <p:nvSpPr>
            <p:cNvPr id="9" name="Title 1"/>
            <p:cNvSpPr txBox="1">
              <a:spLocks/>
            </p:cNvSpPr>
            <p:nvPr userDrawn="1"/>
          </p:nvSpPr>
          <p:spPr>
            <a:xfrm>
              <a:off x="457200" y="427038"/>
              <a:ext cx="8229600" cy="411162"/>
            </a:xfrm>
            <a:prstGeom prst="rect">
              <a:avLst/>
            </a:prstGeom>
          </p:spPr>
          <p:txBody>
            <a:bodyPr rtlCol="0">
              <a:normAutofit fontScale="52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sz="4400" dirty="0">
                  <a:solidFill>
                    <a:srgbClr val="3E1F00"/>
                  </a:solidFill>
                </a:rPr>
                <a:t>Title</a:t>
              </a:r>
            </a:p>
          </p:txBody>
        </p:sp>
        <p:sp>
          <p:nvSpPr>
            <p:cNvPr id="10" name="Rectangle 5"/>
            <p:cNvSpPr>
              <a:spLocks noChangeArrowheads="1"/>
            </p:cNvSpPr>
            <p:nvPr userDrawn="1"/>
          </p:nvSpPr>
          <p:spPr bwMode="auto">
            <a:xfrm rot="5400000">
              <a:off x="3886198" y="-3886198"/>
              <a:ext cx="1371604" cy="9144000"/>
            </a:xfrm>
            <a:prstGeom prst="rect">
              <a:avLst/>
            </a:prstGeom>
            <a:gradFill flip="none" rotWithShape="1">
              <a:gsLst>
                <a:gs pos="29000">
                  <a:schemeClr val="accent6">
                    <a:lumMod val="7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  <a:gs pos="16000">
                  <a:schemeClr val="accent6">
                    <a:lumMod val="50000"/>
                  </a:schemeClr>
                </a:gs>
                <a:gs pos="63000">
                  <a:schemeClr val="bg1"/>
                </a:gs>
                <a:gs pos="94000">
                  <a:schemeClr val="bg1">
                    <a:alpha val="60000"/>
                  </a:schemeClr>
                </a:gs>
                <a:gs pos="42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pic>
          <p:nvPicPr>
            <p:cNvPr id="11" name="Picture 12" descr="http://ts2.mm.bing.net/th?id=HN.608052551864549985&amp;pid=1.7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90600" y="279400"/>
              <a:ext cx="609600" cy="6350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http://homepages.se.edu/library/files/2012/08/indianBureau_of_indian_affairs_seal_n11288.gif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3038" y="249238"/>
              <a:ext cx="688975" cy="685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 userDrawn="1"/>
          </p:nvSpPr>
          <p:spPr>
            <a:xfrm rot="10800000">
              <a:off x="0" y="1066800"/>
              <a:ext cx="9144000" cy="1508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1371600"/>
              <a:ext cx="9144000" cy="114300"/>
            </a:xfrm>
            <a:prstGeom prst="rect">
              <a:avLst/>
            </a:prstGeom>
            <a:solidFill>
              <a:srgbClr val="F9E2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17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163080"/>
              <a:ext cx="9144001" cy="20852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643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05381-E94D-46E6-AE97-86708AC3BF79}" type="datetime1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4D3A3-716F-44E4-BD7E-08C32B49D6D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-1" y="0"/>
            <a:ext cx="12192001" cy="1485900"/>
            <a:chOff x="-1" y="0"/>
            <a:chExt cx="9144001" cy="1485900"/>
          </a:xfrm>
        </p:grpSpPr>
        <p:sp>
          <p:nvSpPr>
            <p:cNvPr id="13" name="Title 1"/>
            <p:cNvSpPr txBox="1">
              <a:spLocks/>
            </p:cNvSpPr>
            <p:nvPr userDrawn="1"/>
          </p:nvSpPr>
          <p:spPr>
            <a:xfrm>
              <a:off x="457200" y="427038"/>
              <a:ext cx="8229600" cy="411162"/>
            </a:xfrm>
            <a:prstGeom prst="rect">
              <a:avLst/>
            </a:prstGeom>
          </p:spPr>
          <p:txBody>
            <a:bodyPr rtlCol="0">
              <a:normAutofit fontScale="52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sz="4400" dirty="0">
                  <a:solidFill>
                    <a:srgbClr val="3E1F00"/>
                  </a:solidFill>
                </a:rPr>
                <a:t>Title</a:t>
              </a:r>
            </a:p>
          </p:txBody>
        </p:sp>
        <p:sp>
          <p:nvSpPr>
            <p:cNvPr id="14" name="Rectangle 5"/>
            <p:cNvSpPr>
              <a:spLocks noChangeArrowheads="1"/>
            </p:cNvSpPr>
            <p:nvPr userDrawn="1"/>
          </p:nvSpPr>
          <p:spPr bwMode="auto">
            <a:xfrm rot="5400000">
              <a:off x="3886198" y="-3886198"/>
              <a:ext cx="1371604" cy="9144000"/>
            </a:xfrm>
            <a:prstGeom prst="rect">
              <a:avLst/>
            </a:prstGeom>
            <a:gradFill flip="none" rotWithShape="1">
              <a:gsLst>
                <a:gs pos="29000">
                  <a:schemeClr val="accent6">
                    <a:lumMod val="7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  <a:gs pos="16000">
                  <a:schemeClr val="accent6">
                    <a:lumMod val="50000"/>
                  </a:schemeClr>
                </a:gs>
                <a:gs pos="63000">
                  <a:schemeClr val="bg1"/>
                </a:gs>
                <a:gs pos="94000">
                  <a:schemeClr val="bg1">
                    <a:alpha val="60000"/>
                  </a:schemeClr>
                </a:gs>
                <a:gs pos="42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+mn-lt"/>
                <a:cs typeface="+mn-cs"/>
              </a:endParaRPr>
            </a:p>
          </p:txBody>
        </p:sp>
        <p:pic>
          <p:nvPicPr>
            <p:cNvPr id="15" name="Picture 12" descr="http://ts2.mm.bing.net/th?id=HN.608052551864549985&amp;pid=1.7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90600" y="279400"/>
              <a:ext cx="609600" cy="6350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http://homepages.se.edu/library/files/2012/08/indianBureau_of_indian_affairs_seal_n11288.gif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3038" y="249238"/>
              <a:ext cx="688975" cy="685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 userDrawn="1"/>
          </p:nvSpPr>
          <p:spPr>
            <a:xfrm rot="10800000">
              <a:off x="0" y="1066800"/>
              <a:ext cx="9144000" cy="1508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1371600"/>
              <a:ext cx="9144000" cy="114300"/>
            </a:xfrm>
            <a:prstGeom prst="rect">
              <a:avLst/>
            </a:prstGeom>
            <a:solidFill>
              <a:srgbClr val="F9E2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pic>
          <p:nvPicPr>
            <p:cNvPr id="19" name="Picture 17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163080"/>
              <a:ext cx="9144001" cy="20852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712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a.gov/as-ia/ofpsm/brpl/105lp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95600" y="2424379"/>
            <a:ext cx="5867400" cy="2278188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065" marR="5080" lvl="0" indent="1270" algn="ctr">
              <a:lnSpc>
                <a:spcPts val="4490"/>
              </a:lnSpc>
              <a:spcBef>
                <a:spcPts val="905"/>
              </a:spcBef>
            </a:pPr>
            <a:r>
              <a:rPr lang="en-US" sz="3000" spc="-50" dirty="0">
                <a:solidFill>
                  <a:srgbClr val="FFFFFF"/>
                </a:solidFill>
                <a:cs typeface="Calibri Light"/>
              </a:rPr>
              <a:t>Public Safety and Justice Facilities</a:t>
            </a:r>
          </a:p>
          <a:p>
            <a:pPr marL="12065" marR="5080" lvl="0" indent="1270" algn="ctr">
              <a:lnSpc>
                <a:spcPts val="4490"/>
              </a:lnSpc>
              <a:spcBef>
                <a:spcPts val="905"/>
              </a:spcBef>
            </a:pPr>
            <a:r>
              <a:rPr lang="en-US" sz="3000" spc="-50" dirty="0">
                <a:solidFill>
                  <a:srgbClr val="FFFFFF"/>
                </a:solidFill>
                <a:cs typeface="Calibri Light"/>
              </a:rPr>
              <a:t>TIBC OJS Subcommittee</a:t>
            </a:r>
          </a:p>
          <a:p>
            <a:pPr marL="69850" marR="0" lvl="0" indent="0" algn="ctr" defTabSz="914400" rtl="0" eaLnBrk="1" fontAlgn="auto" latinLnBrk="0" hangingPunct="1">
              <a:lnSpc>
                <a:spcPct val="100000"/>
              </a:lnSpc>
              <a:spcBef>
                <a:spcPts val="35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spc="-15" dirty="0">
                <a:solidFill>
                  <a:srgbClr val="FFFFFF"/>
                </a:solidFill>
                <a:latin typeface="Calibri"/>
                <a:cs typeface="Calibri"/>
              </a:rPr>
              <a:t>November 6</a:t>
            </a:r>
            <a:r>
              <a:rPr kumimoji="0" lang="en-US" sz="2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2279" y="2572056"/>
            <a:ext cx="2125345" cy="1717039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293370" marR="5080" indent="-281305">
              <a:lnSpc>
                <a:spcPts val="6120"/>
              </a:lnSpc>
              <a:spcBef>
                <a:spcPts val="1205"/>
              </a:spcBef>
            </a:pPr>
            <a:r>
              <a:rPr sz="6000" b="0" spc="-55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6000" b="0" spc="-70" dirty="0">
                <a:solidFill>
                  <a:srgbClr val="FFFFFF"/>
                </a:solidFill>
                <a:latin typeface="Calibri Light"/>
                <a:cs typeface="Calibri Light"/>
              </a:rPr>
              <a:t>H</a:t>
            </a:r>
            <a:r>
              <a:rPr sz="6000" b="0" spc="-6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6000" b="0" spc="-75" dirty="0">
                <a:solidFill>
                  <a:srgbClr val="FFFFFF"/>
                </a:solidFill>
                <a:latin typeface="Calibri Light"/>
                <a:cs typeface="Calibri Light"/>
              </a:rPr>
              <a:t>NK  </a:t>
            </a:r>
            <a:r>
              <a:rPr sz="6000" b="0" spc="-110" dirty="0">
                <a:solidFill>
                  <a:srgbClr val="FFFFFF"/>
                </a:solidFill>
                <a:latin typeface="Calibri Light"/>
                <a:cs typeface="Calibri Light"/>
              </a:rPr>
              <a:t>YOU!</a:t>
            </a:r>
            <a:endParaRPr sz="6000" dirty="0">
              <a:latin typeface="Calibri Light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7E6535-0782-4B84-9E0F-8C4E294F877B}"/>
              </a:ext>
            </a:extLst>
          </p:cNvPr>
          <p:cNvSpPr txBox="1"/>
          <p:nvPr/>
        </p:nvSpPr>
        <p:spPr>
          <a:xfrm>
            <a:off x="637953" y="5401340"/>
            <a:ext cx="10653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Michael Wischnewski: Deputy Director, Office of Facilities, Property and Safety Management</a:t>
            </a:r>
          </a:p>
          <a:p>
            <a:pPr algn="ctr"/>
            <a:r>
              <a:rPr lang="en-US" sz="2000" dirty="0"/>
              <a:t>Michael.Wischnewski@bia.gov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>
            <a:normAutofit/>
          </a:bodyPr>
          <a:lstStyle/>
          <a:p>
            <a:r>
              <a:rPr lang="en-US" sz="2400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6422"/>
            <a:ext cx="10515600" cy="50402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80 IAM 9 - Construction FI&amp;R Funding Allocation Methodology Overview</a:t>
            </a: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80 IAM 12 -  PS&amp;J Construction Site Assessment and Capital Investment (SA-CI) Program</a:t>
            </a: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PS&amp;J - Construction Updates</a:t>
            </a: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PS&amp;J SA-CI Status</a:t>
            </a: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PS&amp;J SA-CI FY 2022 and FY2023 Project List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7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324463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414" y="0"/>
            <a:ext cx="10745585" cy="914400"/>
          </a:xfrm>
        </p:spPr>
        <p:txBody>
          <a:bodyPr>
            <a:normAutofit/>
          </a:bodyPr>
          <a:lstStyle/>
          <a:p>
            <a:r>
              <a:rPr lang="en-US" sz="2400" dirty="0"/>
              <a:t>80 IAM 9 - Construction FI&amp;R Funding Allocation Methodology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97" y="1760838"/>
            <a:ext cx="11267303" cy="50258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FI&amp;R program prioritizes funding for projects to improve the conditions of facilities that are necessary to provide safe and functional facilities.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The amount of (FY12X – FY23X) PS&amp;J FI&amp;R funding currently available is $27.5M.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There are a lot </a:t>
            </a: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of PS&amp;J FI&amp;R funds, but PS&amp;J New Construction funds are much more limited.  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Your respective Agency and/or Region identifies, approves, and funds potential projects for Federally funded facilities. 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The Branch of PS&amp;J Construction/FI&amp;R has been established to build internal capacity so that we can focus on PS&amp;J FI&amp;R projects. </a:t>
            </a:r>
            <a:endParaRPr lang="en-US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7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505566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35116-E37B-4EE9-8503-82CC4EB8B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36526"/>
            <a:ext cx="8534400" cy="930275"/>
          </a:xfrm>
        </p:spPr>
        <p:txBody>
          <a:bodyPr/>
          <a:lstStyle/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80 IAM 12 -  PS&amp;J Construction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Site Assessment and Capital Investment (SA-CI) Program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2A77D-7E8A-4EB2-99B7-99CC30932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r>
              <a:rPr lang="en-US" sz="1800" b="1" dirty="0"/>
              <a:t>Identifying eligible facilities</a:t>
            </a:r>
          </a:p>
          <a:p>
            <a:pPr marL="0" indent="0" algn="ctr">
              <a:buNone/>
            </a:pPr>
            <a:endParaRPr lang="en-US" sz="1800" b="1" dirty="0"/>
          </a:p>
          <a:p>
            <a:r>
              <a:rPr lang="en-US" sz="1800" dirty="0"/>
              <a:t>All BIA PS&amp;J facilities will be considered</a:t>
            </a:r>
          </a:p>
          <a:p>
            <a:r>
              <a:rPr lang="en-US" sz="1800" dirty="0"/>
              <a:t>In the first quarter of each fiscal year (FY), OFPSM/DFMC will identify all PS&amp;J facilities that have their Facility Condition Index (FCI) rated in “poor” condition.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	Poor condition = FCI &gt; 0.15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	FCI = 	Total DM / CRV. </a:t>
            </a:r>
          </a:p>
          <a:p>
            <a:pPr marL="0" indent="0">
              <a:buNone/>
            </a:pPr>
            <a:r>
              <a:rPr lang="en-US" sz="1800" dirty="0"/>
              <a:t>		DM = deferred maintenance for the asset.</a:t>
            </a:r>
          </a:p>
          <a:p>
            <a:pPr marL="0" indent="0">
              <a:buNone/>
            </a:pPr>
            <a:r>
              <a:rPr lang="en-US" sz="1800" dirty="0"/>
              <a:t>		CRV = current replacement value for the asset. </a:t>
            </a:r>
            <a:r>
              <a:rPr lang="en-US" sz="2100" dirty="0"/>
              <a:t>	</a:t>
            </a:r>
            <a:endParaRPr lang="en-US" sz="2100" dirty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1CC40-D163-4ADA-AE5B-D50FD016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D3A3-716F-44E4-BD7E-08C32B49D6DD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1109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35116-E37B-4EE9-8503-82CC4EB8B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80 IAM 12 -  PS&amp;J Construction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Site Assessment and Capital Investment (SA-CI) Program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2A77D-7E8A-4EB2-99B7-99CC30932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04086"/>
            <a:ext cx="8229600" cy="462687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6400" dirty="0">
              <a:ea typeface="Calibri" panose="020F0502020204030204" pitchFamily="34" charset="0"/>
            </a:endParaRPr>
          </a:p>
          <a:p>
            <a:r>
              <a:rPr lang="en-US" sz="7200" dirty="0"/>
              <a:t>Ranking criteria for eligible facilities are considered in the order below:</a:t>
            </a:r>
          </a:p>
          <a:p>
            <a:pPr marL="0" indent="0">
              <a:buNone/>
            </a:pPr>
            <a:r>
              <a:rPr lang="en-US" sz="7200" dirty="0"/>
              <a:t>	1) the age of the facility</a:t>
            </a:r>
          </a:p>
          <a:p>
            <a:pPr marL="0" indent="0">
              <a:buNone/>
            </a:pPr>
            <a:r>
              <a:rPr lang="en-US" sz="7200" dirty="0"/>
              <a:t>	2) adherence to space requirements</a:t>
            </a:r>
          </a:p>
          <a:p>
            <a:pPr marL="0" indent="0">
              <a:buNone/>
            </a:pPr>
            <a:r>
              <a:rPr lang="en-US" sz="7200" dirty="0"/>
              <a:t>	3) operational impacts due to life safety and health issues</a:t>
            </a:r>
          </a:p>
          <a:p>
            <a:pPr marL="0" indent="0">
              <a:buNone/>
            </a:pPr>
            <a:r>
              <a:rPr lang="en-US" sz="7200" dirty="0"/>
              <a:t>	4) if the facilities were a re-use or renovation</a:t>
            </a:r>
          </a:p>
          <a:p>
            <a:pPr marL="0" indent="0">
              <a:buNone/>
            </a:pPr>
            <a:endParaRPr lang="en-US" sz="7200" dirty="0"/>
          </a:p>
          <a:p>
            <a:r>
              <a:rPr lang="en-US" sz="7200" dirty="0"/>
              <a:t>Subsequently, the ranking criteria for Detention Center facilities only will also be considered in the order below: </a:t>
            </a:r>
          </a:p>
          <a:p>
            <a:pPr marL="0" indent="0">
              <a:buNone/>
            </a:pPr>
            <a:r>
              <a:rPr lang="en-US" sz="7200" dirty="0"/>
              <a:t>	5) inmate population and number of admissions</a:t>
            </a:r>
          </a:p>
          <a:p>
            <a:pPr marL="0" indent="0">
              <a:buNone/>
            </a:pPr>
            <a:r>
              <a:rPr lang="en-US" sz="7200" dirty="0"/>
              <a:t>	6) proximity to services</a:t>
            </a:r>
          </a:p>
          <a:p>
            <a:pPr marL="0" indent="0">
              <a:buNone/>
            </a:pPr>
            <a:endParaRPr lang="en-US" sz="7200" dirty="0"/>
          </a:p>
          <a:p>
            <a:r>
              <a:rPr lang="en-US" sz="7200" dirty="0"/>
              <a:t>All facilities that are already being funded in a Replacement or Major FI&amp;R project will be excluded from ranking in the SA-CI Program.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1CC40-D163-4ADA-AE5B-D50FD016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D3A3-716F-44E4-BD7E-08C32B49D6DD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8408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35116-E37B-4EE9-8503-82CC4EB8B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80 IAM 12 -  PS&amp;J Construction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Site Assessment and Capital Investment (SA-CI) Program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2A77D-7E8A-4EB2-99B7-99CC30932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13721"/>
            <a:ext cx="10972800" cy="412436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rgbClr val="000000"/>
                </a:solidFill>
              </a:rPr>
              <a:t>        The site project plans will result in one of four recommendations: 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rgbClr val="000000"/>
                </a:solidFill>
              </a:rPr>
              <a:t>a) Replace the facility; 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rgbClr val="000000"/>
                </a:solidFill>
              </a:rPr>
              <a:t>b) Replace/consolidate a limited number of buildings; 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rgbClr val="000000"/>
                </a:solidFill>
              </a:rPr>
              <a:t>c) Initiate a major renovation and/or focused facilities improvement &amp; repair (FI&amp;R); or 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rgbClr val="000000"/>
                </a:solidFill>
              </a:rPr>
              <a:t>d) Execute a combination of b &amp; c above. 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rgbClr val="000000"/>
                </a:solidFill>
              </a:rPr>
              <a:t>The SA-CI program is a tool to assess the condition of facilities, the FY of the assessment is not associated with funding.  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rgbClr val="000000"/>
                </a:solidFill>
              </a:rPr>
              <a:t>Sites are still able to receive funding for FI&amp;R projects without impacting their place on the SA-CI project list. 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rgbClr val="000000"/>
                </a:solidFill>
              </a:rPr>
              <a:t>105(l) Facility Lease Program may be an option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</a:rPr>
              <a:t>Link to the 105(l) Technical Assistance Guidebook </a:t>
            </a:r>
            <a:r>
              <a:rPr lang="en-US" sz="18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https://www.bia.gov/as-ia/ofpsm/brpl/105lp</a:t>
            </a:r>
            <a:endParaRPr lang="en-US" sz="1800" dirty="0">
              <a:solidFill>
                <a:srgbClr val="000000"/>
              </a:solidFill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sz="1800" dirty="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1CC40-D163-4ADA-AE5B-D50FD016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D3A3-716F-44E4-BD7E-08C32B49D6DD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7516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057"/>
            <a:ext cx="12192000" cy="950617"/>
          </a:xfrm>
        </p:spPr>
        <p:txBody>
          <a:bodyPr>
            <a:normAutofit/>
          </a:bodyPr>
          <a:lstStyle/>
          <a:p>
            <a:r>
              <a:rPr lang="en-US" sz="2400" dirty="0"/>
              <a:t>PS&amp;J - Construction Status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7A2DEAE-6E40-4500-8CD7-99D9267E3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633580"/>
              </p:ext>
            </p:extLst>
          </p:nvPr>
        </p:nvGraphicFramePr>
        <p:xfrm>
          <a:off x="189780" y="1876690"/>
          <a:ext cx="11662912" cy="402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794">
                  <a:extLst>
                    <a:ext uri="{9D8B030D-6E8A-4147-A177-3AD203B41FA5}">
                      <a16:colId xmlns:a16="http://schemas.microsoft.com/office/drawing/2014/main" val="363659555"/>
                    </a:ext>
                  </a:extLst>
                </a:gridCol>
                <a:gridCol w="2530503">
                  <a:extLst>
                    <a:ext uri="{9D8B030D-6E8A-4147-A177-3AD203B41FA5}">
                      <a16:colId xmlns:a16="http://schemas.microsoft.com/office/drawing/2014/main" val="2267069909"/>
                    </a:ext>
                  </a:extLst>
                </a:gridCol>
                <a:gridCol w="722510">
                  <a:extLst>
                    <a:ext uri="{9D8B030D-6E8A-4147-A177-3AD203B41FA5}">
                      <a16:colId xmlns:a16="http://schemas.microsoft.com/office/drawing/2014/main" val="683030213"/>
                    </a:ext>
                  </a:extLst>
                </a:gridCol>
                <a:gridCol w="691495">
                  <a:extLst>
                    <a:ext uri="{9D8B030D-6E8A-4147-A177-3AD203B41FA5}">
                      <a16:colId xmlns:a16="http://schemas.microsoft.com/office/drawing/2014/main" val="3966413120"/>
                    </a:ext>
                  </a:extLst>
                </a:gridCol>
                <a:gridCol w="802071">
                  <a:extLst>
                    <a:ext uri="{9D8B030D-6E8A-4147-A177-3AD203B41FA5}">
                      <a16:colId xmlns:a16="http://schemas.microsoft.com/office/drawing/2014/main" val="27632337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48868897"/>
                    </a:ext>
                  </a:extLst>
                </a:gridCol>
                <a:gridCol w="1599424">
                  <a:extLst>
                    <a:ext uri="{9D8B030D-6E8A-4147-A177-3AD203B41FA5}">
                      <a16:colId xmlns:a16="http://schemas.microsoft.com/office/drawing/2014/main" val="50203802"/>
                    </a:ext>
                  </a:extLst>
                </a:gridCol>
                <a:gridCol w="632773">
                  <a:extLst>
                    <a:ext uri="{9D8B030D-6E8A-4147-A177-3AD203B41FA5}">
                      <a16:colId xmlns:a16="http://schemas.microsoft.com/office/drawing/2014/main" val="2674100856"/>
                    </a:ext>
                  </a:extLst>
                </a:gridCol>
                <a:gridCol w="4201062">
                  <a:extLst>
                    <a:ext uri="{9D8B030D-6E8A-4147-A177-3AD203B41FA5}">
                      <a16:colId xmlns:a16="http://schemas.microsoft.com/office/drawing/2014/main" val="323590450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Project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Phase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ECD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Status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9876668"/>
                  </a:ext>
                </a:extLst>
              </a:tr>
              <a:tr h="4572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effectLst/>
                        </a:rPr>
                        <a:t>Detention Center  Replacement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Hopi Detention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AZ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FAR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Design-Build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FY24 Q4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Awarded March 2021, 66% complete. </a:t>
                      </a:r>
                      <a:endParaRPr lang="en-US" sz="11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4912546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Blackfeet Detention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MT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FAR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Design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FY26 Q3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The design was awarded August 2022, the design is 64% complete. </a:t>
                      </a:r>
                      <a:endParaRPr lang="en-US" sz="11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0342712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Mescalero Detention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NM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FAR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Design-Build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FY24 Q4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Awarded April 2022, 47% complete.</a:t>
                      </a:r>
                      <a:endParaRPr lang="en-US" sz="11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177782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Sisseton</a:t>
                      </a:r>
                      <a:r>
                        <a:rPr lang="en-US" sz="1100" u="none" strike="noStrike" baseline="0" dirty="0">
                          <a:effectLst/>
                          <a:latin typeface="+mn-lt"/>
                        </a:rPr>
                        <a:t>-Wahpeton Oyate Detention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SD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 93-638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Construction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FY25 Q3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The Design-Build Construction was awarded September 30, 2023, 11% complete. </a:t>
                      </a:r>
                      <a:endParaRPr lang="en-US" sz="11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5933960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Turtle Mountain</a:t>
                      </a:r>
                      <a:r>
                        <a:rPr lang="en-US" sz="1100" u="none" strike="noStrike" baseline="0" dirty="0">
                          <a:effectLst/>
                          <a:latin typeface="+mn-lt"/>
                        </a:rPr>
                        <a:t> Detention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 93-638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Construction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FY26 Q1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Awarded September 2020, 37% complete. </a:t>
                      </a:r>
                      <a:endParaRPr lang="en-US" sz="11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0180410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Quinault Detention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WA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FAR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Design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FY27 Q2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design was awarded July 2020, 40% design complete.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0892935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Window Rock Detention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FAR</a:t>
                      </a:r>
                    </a:p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Pre-Planning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1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The Planning and 20% Design are still to be awarded.</a:t>
                      </a:r>
                      <a:endParaRPr lang="en-US" sz="1100" u="non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6734693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Warm Springs Detention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Planning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FY28 Q2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Planning was awarded August 2022, 45% complete. 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7403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713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107"/>
            <a:ext cx="12192000" cy="986828"/>
          </a:xfrm>
        </p:spPr>
        <p:txBody>
          <a:bodyPr>
            <a:normAutofit/>
          </a:bodyPr>
          <a:lstStyle/>
          <a:p>
            <a:r>
              <a:rPr lang="en-US" sz="2400" dirty="0"/>
              <a:t>PS&amp;J SA-CI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902" y="1615911"/>
            <a:ext cx="11632676" cy="14423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dirty="0"/>
              <a:t>The PS&amp;J Site Assessment - Capital Investment (SA-CI) program is a pilot program, initiated in FY2022, and modeled after the Education SA-CI program. The program coordinates New Construction, FI&amp;R, and Quarters funding by generating site-level project plans. The SA-CI selection process considers the Facility Condition Index (FCI), age, detainee capacity and other factors. Once selected, locations are notified and provided an orientation, third-party assessment, DFMC led site visit, FIRB presentation and decision, which leads to the execution of the project.                                                                            </a:t>
            </a:r>
          </a:p>
          <a:p>
            <a:pPr marL="0" indent="0" algn="ctr">
              <a:buNone/>
            </a:pPr>
            <a:r>
              <a:rPr lang="en-US" sz="1800" b="1" dirty="0"/>
              <a:t> All FY2022 Final Condition Assessments have been received from the contractor. Award of FY2023 Condition Assessments contract is anticipated by FY2024 Q2.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23309" y="3925537"/>
          <a:ext cx="9345381" cy="16772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4274">
                  <a:extLst>
                    <a:ext uri="{9D8B030D-6E8A-4147-A177-3AD203B41FA5}">
                      <a16:colId xmlns:a16="http://schemas.microsoft.com/office/drawing/2014/main" val="363659555"/>
                    </a:ext>
                  </a:extLst>
                </a:gridCol>
                <a:gridCol w="1728577">
                  <a:extLst>
                    <a:ext uri="{9D8B030D-6E8A-4147-A177-3AD203B41FA5}">
                      <a16:colId xmlns:a16="http://schemas.microsoft.com/office/drawing/2014/main" val="2267069909"/>
                    </a:ext>
                  </a:extLst>
                </a:gridCol>
                <a:gridCol w="1044872">
                  <a:extLst>
                    <a:ext uri="{9D8B030D-6E8A-4147-A177-3AD203B41FA5}">
                      <a16:colId xmlns:a16="http://schemas.microsoft.com/office/drawing/2014/main" val="683030213"/>
                    </a:ext>
                  </a:extLst>
                </a:gridCol>
                <a:gridCol w="1401425">
                  <a:extLst>
                    <a:ext uri="{9D8B030D-6E8A-4147-A177-3AD203B41FA5}">
                      <a16:colId xmlns:a16="http://schemas.microsoft.com/office/drawing/2014/main" val="3966413120"/>
                    </a:ext>
                  </a:extLst>
                </a:gridCol>
                <a:gridCol w="1441278">
                  <a:extLst>
                    <a:ext uri="{9D8B030D-6E8A-4147-A177-3AD203B41FA5}">
                      <a16:colId xmlns:a16="http://schemas.microsoft.com/office/drawing/2014/main" val="276323375"/>
                    </a:ext>
                  </a:extLst>
                </a:gridCol>
                <a:gridCol w="949781">
                  <a:extLst>
                    <a:ext uri="{9D8B030D-6E8A-4147-A177-3AD203B41FA5}">
                      <a16:colId xmlns:a16="http://schemas.microsoft.com/office/drawing/2014/main" val="50203802"/>
                    </a:ext>
                  </a:extLst>
                </a:gridCol>
                <a:gridCol w="2175174">
                  <a:extLst>
                    <a:ext uri="{9D8B030D-6E8A-4147-A177-3AD203B41FA5}">
                      <a16:colId xmlns:a16="http://schemas.microsoft.com/office/drawing/2014/main" val="2674100856"/>
                    </a:ext>
                  </a:extLst>
                </a:gridCol>
              </a:tblGrid>
              <a:tr h="7120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Sites Selected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Orientations Completed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Third</a:t>
                      </a:r>
                      <a:r>
                        <a:rPr lang="en-US" sz="1200" baseline="0" dirty="0"/>
                        <a:t> Party Assessments Completed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DFMC Site-visit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FIRB Presentation and Decision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9876668"/>
                  </a:ext>
                </a:extLst>
              </a:tr>
              <a:tr h="482627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FY 2022 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5933960"/>
                  </a:ext>
                </a:extLst>
              </a:tr>
              <a:tr h="482627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FY 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3475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464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107"/>
            <a:ext cx="12192000" cy="986828"/>
          </a:xfrm>
        </p:spPr>
        <p:txBody>
          <a:bodyPr>
            <a:normAutofit/>
          </a:bodyPr>
          <a:lstStyle/>
          <a:p>
            <a:r>
              <a:rPr lang="en-US" sz="2400" dirty="0"/>
              <a:t>PS&amp;J SA-CI FY 2022 and FY2023 Project List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42F230A-39C5-42A6-A31A-03F94451E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381102"/>
              </p:ext>
            </p:extLst>
          </p:nvPr>
        </p:nvGraphicFramePr>
        <p:xfrm>
          <a:off x="2651460" y="4368309"/>
          <a:ext cx="6889077" cy="910795"/>
        </p:xfrm>
        <a:graphic>
          <a:graphicData uri="http://schemas.openxmlformats.org/drawingml/2006/table">
            <a:tbl>
              <a:tblPr/>
              <a:tblGrid>
                <a:gridCol w="4715316">
                  <a:extLst>
                    <a:ext uri="{9D8B030D-6E8A-4147-A177-3AD203B41FA5}">
                      <a16:colId xmlns:a16="http://schemas.microsoft.com/office/drawing/2014/main" val="3806980220"/>
                    </a:ext>
                  </a:extLst>
                </a:gridCol>
                <a:gridCol w="1015224">
                  <a:extLst>
                    <a:ext uri="{9D8B030D-6E8A-4147-A177-3AD203B41FA5}">
                      <a16:colId xmlns:a16="http://schemas.microsoft.com/office/drawing/2014/main" val="84723656"/>
                    </a:ext>
                  </a:extLst>
                </a:gridCol>
                <a:gridCol w="1158537">
                  <a:extLst>
                    <a:ext uri="{9D8B030D-6E8A-4147-A177-3AD203B41FA5}">
                      <a16:colId xmlns:a16="http://schemas.microsoft.com/office/drawing/2014/main" val="2986967340"/>
                    </a:ext>
                  </a:extLst>
                </a:gridCol>
              </a:tblGrid>
              <a:tr h="1668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effectLst/>
                          <a:latin typeface="Arial" panose="020B0604020202020204" pitchFamily="34" charset="0"/>
                        </a:rPr>
                        <a:t>SA-CI (PS&amp;J) - FY 2023</a:t>
                      </a:r>
                    </a:p>
                  </a:txBody>
                  <a:tcPr marL="9525" marR="9525" marT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Region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State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767488"/>
                  </a:ext>
                </a:extLst>
              </a:tr>
              <a:tr h="3355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1.  Northern Cheyenne (Lame Deer Detention Center)</a:t>
                      </a:r>
                    </a:p>
                  </a:txBody>
                  <a:tcPr marL="9525" marR="9525" marT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Rocky Mountain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MT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34396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2.  Wind River Adult Detention Center</a:t>
                      </a:r>
                    </a:p>
                  </a:txBody>
                  <a:tcPr marL="9525" marR="9525" marT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Rocky Mountain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WY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371464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D2BFDED8-9527-485B-8BF1-D20071E61561}"/>
              </a:ext>
            </a:extLst>
          </p:cNvPr>
          <p:cNvSpPr/>
          <p:nvPr/>
        </p:nvSpPr>
        <p:spPr>
          <a:xfrm>
            <a:off x="2651459" y="4368309"/>
            <a:ext cx="6889077" cy="9031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2D413E-A502-2E1A-98A0-289437168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461" y="2746189"/>
            <a:ext cx="6889077" cy="13656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77E4E2-DC32-F911-7858-9B96A6F11EA7}"/>
              </a:ext>
            </a:extLst>
          </p:cNvPr>
          <p:cNvSpPr/>
          <p:nvPr/>
        </p:nvSpPr>
        <p:spPr>
          <a:xfrm>
            <a:off x="2674085" y="2770414"/>
            <a:ext cx="6868886" cy="1317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9016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1258</TotalTime>
  <Words>1002</Words>
  <Application>Microsoft Office PowerPoint</Application>
  <PresentationFormat>Widescreen</PresentationFormat>
  <Paragraphs>171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1_Office Theme</vt:lpstr>
      <vt:lpstr>2_Office Theme</vt:lpstr>
      <vt:lpstr>Theme2</vt:lpstr>
      <vt:lpstr>PowerPoint Presentation</vt:lpstr>
      <vt:lpstr>Agenda</vt:lpstr>
      <vt:lpstr>80 IAM 9 - Construction FI&amp;R Funding Allocation Methodology Overview</vt:lpstr>
      <vt:lpstr>80 IAM 12 -  PS&amp;J Construction  Site Assessment and Capital Investment (SA-CI) Program</vt:lpstr>
      <vt:lpstr>80 IAM 12 -  PS&amp;J Construction  Site Assessment and Capital Investment (SA-CI) Program</vt:lpstr>
      <vt:lpstr>80 IAM 12 -  PS&amp;J Construction  Site Assessment and Capital Investment (SA-CI) Program</vt:lpstr>
      <vt:lpstr>PS&amp;J - Construction Status</vt:lpstr>
      <vt:lpstr>PS&amp;J SA-CI Status</vt:lpstr>
      <vt:lpstr>PS&amp;J SA-CI FY 2022 and FY2023 Project List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Wilson, Judith</dc:creator>
  <cp:lastModifiedBy>Wischnewski, Michael P</cp:lastModifiedBy>
  <cp:revision>33</cp:revision>
  <dcterms:created xsi:type="dcterms:W3CDTF">2021-06-04T13:15:26Z</dcterms:created>
  <dcterms:modified xsi:type="dcterms:W3CDTF">2023-11-03T12:35:54Z</dcterms:modified>
</cp:coreProperties>
</file>