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85" r:id="rId6"/>
    <p:sldId id="291" r:id="rId7"/>
    <p:sldId id="260" r:id="rId8"/>
    <p:sldId id="259" r:id="rId9"/>
    <p:sldId id="265" r:id="rId10"/>
    <p:sldId id="290" r:id="rId11"/>
    <p:sldId id="275" r:id="rId12"/>
    <p:sldId id="29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F4A"/>
    <a:srgbClr val="057A8D"/>
    <a:srgbClr val="07516F"/>
    <a:srgbClr val="053A50"/>
    <a:srgbClr val="013E5B"/>
    <a:srgbClr val="165E30"/>
    <a:srgbClr val="5D91BB"/>
    <a:srgbClr val="E2AD6C"/>
    <a:srgbClr val="E3DACB"/>
    <a:srgbClr val="013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08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nathpo-my.sharepoint.com/personal/valerie_nathpo_org/Documents/Documents/Congress/HPF/HPF%20FY%202014%20to%20FY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b="0">
                <a:solidFill>
                  <a:srgbClr val="757575"/>
                </a:solidFill>
                <a:latin typeface="+mn-lt"/>
              </a:defRPr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HPF Appropriations History</a:t>
            </a:r>
          </a:p>
        </c:rich>
      </c:tx>
      <c:overlay val="0"/>
    </c:title>
    <c:autoTitleDeleted val="0"/>
    <c:plotArea>
      <c:layout/>
      <c:lineChart>
        <c:grouping val="standard"/>
        <c:varyColors val="1"/>
        <c:ser>
          <c:idx val="0"/>
          <c:order val="0"/>
          <c:tx>
            <c:strRef>
              <c:f>'[HPF FY 2014 to FY 2023.xlsx]Sheet2'!$A$18</c:f>
              <c:strCache>
                <c:ptCount val="1"/>
                <c:pt idx="0">
                  <c:v>HPF</c:v>
                </c:pt>
              </c:strCache>
            </c:strRef>
          </c:tx>
          <c:spPr>
            <a:ln cmpd="sng">
              <a:solidFill>
                <a:srgbClr val="EDAF4A"/>
              </a:solidFill>
            </a:ln>
          </c:spPr>
          <c:marker>
            <c:symbol val="none"/>
          </c:marker>
          <c:cat>
            <c:numRef>
              <c:f>'[HPF FY 2014 to FY 2023.xlsx]Sheet2'!$B$17:$K$17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'[HPF FY 2014 to FY 2023.xlsx]Sheet2'!$B$18:$K$18</c:f>
              <c:numCache>
                <c:formatCode>"$"#,##0</c:formatCode>
                <c:ptCount val="10"/>
                <c:pt idx="0">
                  <c:v>59</c:v>
                </c:pt>
                <c:pt idx="1">
                  <c:v>56.41</c:v>
                </c:pt>
                <c:pt idx="2">
                  <c:v>65.41</c:v>
                </c:pt>
                <c:pt idx="3">
                  <c:v>80.91</c:v>
                </c:pt>
                <c:pt idx="4">
                  <c:v>96.91</c:v>
                </c:pt>
                <c:pt idx="5">
                  <c:v>102.6</c:v>
                </c:pt>
                <c:pt idx="6">
                  <c:v>118.6</c:v>
                </c:pt>
                <c:pt idx="7">
                  <c:v>144.30000000000001</c:v>
                </c:pt>
                <c:pt idx="8">
                  <c:v>173.07</c:v>
                </c:pt>
                <c:pt idx="9">
                  <c:v>204.52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F3-4D28-9C16-6EA4A00C1EED}"/>
            </c:ext>
          </c:extLst>
        </c:ser>
        <c:ser>
          <c:idx val="1"/>
          <c:order val="1"/>
          <c:tx>
            <c:strRef>
              <c:f>'[HPF FY 2014 to FY 2023.xlsx]Sheet2'!$A$19</c:f>
              <c:strCache>
                <c:ptCount val="1"/>
                <c:pt idx="0">
                  <c:v>THPOs</c:v>
                </c:pt>
              </c:strCache>
            </c:strRef>
          </c:tx>
          <c:spPr>
            <a:ln cmpd="sng">
              <a:solidFill>
                <a:srgbClr val="165E30"/>
              </a:solidFill>
            </a:ln>
          </c:spPr>
          <c:marker>
            <c:symbol val="none"/>
          </c:marker>
          <c:cat>
            <c:numRef>
              <c:f>'[HPF FY 2014 to FY 2023.xlsx]Sheet2'!$B$17:$K$17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'[HPF FY 2014 to FY 2023.xlsx]Sheet2'!$B$19:$K$19</c:f>
              <c:numCache>
                <c:formatCode>"$"#,##0</c:formatCode>
                <c:ptCount val="10"/>
                <c:pt idx="0">
                  <c:v>8.9849999999999994</c:v>
                </c:pt>
                <c:pt idx="1">
                  <c:v>8.9849999999999994</c:v>
                </c:pt>
                <c:pt idx="2">
                  <c:v>9.9849999999999994</c:v>
                </c:pt>
                <c:pt idx="3">
                  <c:v>10.49</c:v>
                </c:pt>
                <c:pt idx="4">
                  <c:v>11.49</c:v>
                </c:pt>
                <c:pt idx="5">
                  <c:v>11.734999999999999</c:v>
                </c:pt>
                <c:pt idx="6">
                  <c:v>13.74</c:v>
                </c:pt>
                <c:pt idx="7">
                  <c:v>15</c:v>
                </c:pt>
                <c:pt idx="8">
                  <c:v>16</c:v>
                </c:pt>
                <c:pt idx="9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F3-4D28-9C16-6EA4A00C1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6231785"/>
        <c:axId val="1008355877"/>
      </c:lineChart>
      <c:catAx>
        <c:axId val="40623178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1008355877"/>
        <c:crosses val="autoZero"/>
        <c:auto val="1"/>
        <c:lblAlgn val="ctr"/>
        <c:lblOffset val="100"/>
        <c:noMultiLvlLbl val="1"/>
      </c:catAx>
      <c:valAx>
        <c:axId val="1008355877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r>
                  <a:rPr lang="en-US" b="0">
                    <a:solidFill>
                      <a:srgbClr val="000000"/>
                    </a:solidFill>
                    <a:latin typeface="+mn-lt"/>
                  </a:rPr>
                  <a:t>(Millions)</a:t>
                </a:r>
              </a:p>
            </c:rich>
          </c:tx>
          <c:overlay val="0"/>
        </c:title>
        <c:numFmt formatCode="&quot;$&quot;#,##0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406231785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36485752377884"/>
          <c:y val="0.63528098836598834"/>
          <c:w val="0.12042790779671791"/>
          <c:h val="9.9030215140493649E-2"/>
        </c:manualLayout>
      </c:layout>
      <c:overlay val="0"/>
      <c:txPr>
        <a:bodyPr/>
        <a:lstStyle/>
        <a:p>
          <a:pPr lvl="0">
            <a:defRPr b="0">
              <a:solidFill>
                <a:srgbClr val="1A1A1A"/>
              </a:solidFill>
              <a:latin typeface="+mn-lt"/>
            </a:defRPr>
          </a:pPr>
          <a:endParaRPr lang="en-US"/>
        </a:p>
      </c:txPr>
    </c:legend>
    <c:plotVisOnly val="1"/>
    <c:dispBlanksAs val="zero"/>
    <c:showDLblsOverMax val="1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4465B-055E-4BA4-8B71-7A11EBA12B8E}"/>
              </a:ext>
            </a:extLst>
          </p:cNvPr>
          <p:cNvSpPr/>
          <p:nvPr userDrawn="1"/>
        </p:nvSpPr>
        <p:spPr>
          <a:xfrm>
            <a:off x="947683" y="6374258"/>
            <a:ext cx="11247120" cy="27432"/>
          </a:xfrm>
          <a:prstGeom prst="rect">
            <a:avLst/>
          </a:prstGeom>
          <a:solidFill>
            <a:srgbClr val="013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9F14356-70D6-4397-983E-DAE3898C3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9102" y="6459785"/>
            <a:ext cx="9566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013E5B"/>
                </a:solidFill>
                <a:latin typeface="Futura Md BT" panose="020B0602020204020303" pitchFamily="34" charset="0"/>
              </a:defRPr>
            </a:lvl1pPr>
          </a:lstStyle>
          <a:p>
            <a:pPr algn="l"/>
            <a:r>
              <a:rPr lang="en-US" dirty="0"/>
              <a:t>PROTECTING NATIVE PLACES														NATHPO.ORG</a:t>
            </a:r>
          </a:p>
        </p:txBody>
      </p:sp>
    </p:spTree>
    <p:extLst>
      <p:ext uri="{BB962C8B-B14F-4D97-AF65-F5344CB8AC3E}">
        <p14:creationId xmlns:p14="http://schemas.microsoft.com/office/powerpoint/2010/main" val="210518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1" y="4455620"/>
            <a:ext cx="100916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13E5B"/>
                </a:solidFill>
                <a:latin typeface="Futura Md BT" panose="020B0602020204020303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1066800" y="4332732"/>
            <a:ext cx="774283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E033D5F5-0E62-44A6-AE5E-C5A1DD03CB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66800" y="6459785"/>
            <a:ext cx="11125200" cy="365125"/>
          </a:xfrm>
        </p:spPr>
        <p:txBody>
          <a:bodyPr/>
          <a:lstStyle>
            <a:lvl1pPr>
              <a:defRPr>
                <a:solidFill>
                  <a:srgbClr val="013E5B"/>
                </a:solidFill>
              </a:defRPr>
            </a:lvl1pPr>
          </a:lstStyle>
          <a:p>
            <a:pPr algn="l"/>
            <a:r>
              <a:rPr lang="en-US" dirty="0"/>
              <a:t>National association of tribal historic preservation officers						          </a:t>
            </a:r>
            <a:r>
              <a:rPr lang="en-US" sz="1400" i="1" dirty="0"/>
              <a:t>PROTECTING NATIVE PLACES</a:t>
            </a:r>
          </a:p>
        </p:txBody>
      </p:sp>
    </p:spTree>
    <p:extLst>
      <p:ext uri="{BB962C8B-B14F-4D97-AF65-F5344CB8AC3E}">
        <p14:creationId xmlns:p14="http://schemas.microsoft.com/office/powerpoint/2010/main" val="579907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Sacred Land Protections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89102" y="1845733"/>
            <a:ext cx="9566577" cy="4470429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13E5B"/>
              </a:buClr>
              <a:buSzPct val="100000"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lvl="0"/>
            <a:r>
              <a:rPr lang="en-US" dirty="0"/>
              <a:t>FCC court ruling</a:t>
            </a:r>
          </a:p>
          <a:p>
            <a:pPr lvl="0"/>
            <a:r>
              <a:rPr lang="en-US" dirty="0"/>
              <a:t>NEPA rulemaking</a:t>
            </a:r>
          </a:p>
          <a:p>
            <a:pPr lvl="0"/>
            <a:r>
              <a:rPr lang="en-US" dirty="0"/>
              <a:t>EO 13990 (Bears Ears, KXL, ANWR)</a:t>
            </a:r>
          </a:p>
          <a:p>
            <a:pPr lvl="0"/>
            <a:r>
              <a:rPr lang="en-US" dirty="0"/>
              <a:t>Biden Administration actions and priorities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STOP Act</a:t>
            </a:r>
          </a:p>
          <a:p>
            <a:pPr lvl="0"/>
            <a:r>
              <a:rPr lang="en-US" dirty="0"/>
              <a:t>Greater Chaco Region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Oak Flat</a:t>
            </a:r>
          </a:p>
          <a:p>
            <a:pPr lvl="0"/>
            <a:r>
              <a:rPr lang="en-US" dirty="0"/>
              <a:t>Effigy Mounds</a:t>
            </a:r>
          </a:p>
          <a:p>
            <a:pPr lvl="0"/>
            <a:r>
              <a:rPr lang="en-US" dirty="0"/>
              <a:t>NHPA National Register rulemaking</a:t>
            </a:r>
          </a:p>
          <a:p>
            <a:pPr lvl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1CA8A-AB83-4F99-B314-8F0DC633E3F0}"/>
              </a:ext>
            </a:extLst>
          </p:cNvPr>
          <p:cNvSpPr/>
          <p:nvPr userDrawn="1"/>
        </p:nvSpPr>
        <p:spPr>
          <a:xfrm>
            <a:off x="947683" y="6374258"/>
            <a:ext cx="11247120" cy="27432"/>
          </a:xfrm>
          <a:prstGeom prst="rect">
            <a:avLst/>
          </a:prstGeom>
          <a:solidFill>
            <a:srgbClr val="013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6106A3-103B-46EF-B2E8-2622F64C6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9102" y="6459785"/>
            <a:ext cx="9566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013E5B"/>
                </a:solidFill>
                <a:latin typeface="Futura Md BT" panose="020B0602020204020303" pitchFamily="34" charset="0"/>
              </a:defRPr>
            </a:lvl1pPr>
          </a:lstStyle>
          <a:p>
            <a:pPr algn="l"/>
            <a:r>
              <a:rPr lang="en-US" dirty="0"/>
              <a:t>PROTECTING NATIVE PLACES														NATHPO.ORG </a:t>
            </a:r>
          </a:p>
        </p:txBody>
      </p:sp>
    </p:spTree>
    <p:extLst>
      <p:ext uri="{BB962C8B-B14F-4D97-AF65-F5344CB8AC3E}">
        <p14:creationId xmlns:p14="http://schemas.microsoft.com/office/powerpoint/2010/main" val="378177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2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4420" y="446074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rgbClr val="013E5B"/>
                </a:solidFill>
                <a:latin typeface="Futura Md BT" panose="020B06020202040203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1070498" y="4343400"/>
            <a:ext cx="767771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2075DD19-218C-4F42-B4CB-81B9A7680A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66800" y="6459785"/>
            <a:ext cx="11125200" cy="365125"/>
          </a:xfrm>
        </p:spPr>
        <p:txBody>
          <a:bodyPr/>
          <a:lstStyle>
            <a:lvl1pPr>
              <a:defRPr>
                <a:solidFill>
                  <a:srgbClr val="013E5B"/>
                </a:solidFill>
              </a:defRPr>
            </a:lvl1pPr>
          </a:lstStyle>
          <a:p>
            <a:pPr algn="l"/>
            <a:r>
              <a:rPr lang="en-US" dirty="0"/>
              <a:t>National association of tribal historic preservation officers						          </a:t>
            </a:r>
            <a:r>
              <a:rPr lang="en-US" sz="1400" i="1" dirty="0"/>
              <a:t>PROTECTING NATIVE PLACES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92A1C41-6D3A-41A5-A0E1-90D34B9986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761" y="3341053"/>
            <a:ext cx="2967250" cy="29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99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9103" y="1845734"/>
            <a:ext cx="4445936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B32D4-6803-4EA2-8D92-A07A2A84D810}"/>
              </a:ext>
            </a:extLst>
          </p:cNvPr>
          <p:cNvSpPr/>
          <p:nvPr userDrawn="1"/>
        </p:nvSpPr>
        <p:spPr>
          <a:xfrm>
            <a:off x="947683" y="6374258"/>
            <a:ext cx="11247120" cy="27432"/>
          </a:xfrm>
          <a:prstGeom prst="rect">
            <a:avLst/>
          </a:prstGeom>
          <a:solidFill>
            <a:srgbClr val="013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9A7D642-1831-47F6-878B-ACA80E7D2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9102" y="6459785"/>
            <a:ext cx="9566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013E5B"/>
                </a:solidFill>
                <a:latin typeface="Futura Md BT" panose="020B0602020204020303" pitchFamily="34" charset="0"/>
              </a:defRPr>
            </a:lvl1pPr>
          </a:lstStyle>
          <a:p>
            <a:pPr algn="l"/>
            <a:r>
              <a:rPr lang="en-US" dirty="0"/>
              <a:t>PROTECTING NATIVE PLACES														NATHPO.ORG</a:t>
            </a:r>
          </a:p>
        </p:txBody>
      </p:sp>
    </p:spTree>
    <p:extLst>
      <p:ext uri="{BB962C8B-B14F-4D97-AF65-F5344CB8AC3E}">
        <p14:creationId xmlns:p14="http://schemas.microsoft.com/office/powerpoint/2010/main" val="157454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9102" y="1846052"/>
            <a:ext cx="4445937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9102" y="2582334"/>
            <a:ext cx="4445937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B4B27F-1CB8-4678-A419-323AF93A236F}"/>
              </a:ext>
            </a:extLst>
          </p:cNvPr>
          <p:cNvSpPr/>
          <p:nvPr userDrawn="1"/>
        </p:nvSpPr>
        <p:spPr>
          <a:xfrm>
            <a:off x="947683" y="6374258"/>
            <a:ext cx="11247120" cy="27432"/>
          </a:xfrm>
          <a:prstGeom prst="rect">
            <a:avLst/>
          </a:prstGeom>
          <a:solidFill>
            <a:srgbClr val="013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1B310F4-50EF-45C0-AC76-285CB9F070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89102" y="6459785"/>
            <a:ext cx="9566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013E5B"/>
                </a:solidFill>
                <a:latin typeface="Futura Md BT" panose="020B0602020204020303" pitchFamily="34" charset="0"/>
              </a:defRPr>
            </a:lvl1pPr>
          </a:lstStyle>
          <a:p>
            <a:pPr algn="l"/>
            <a:r>
              <a:rPr lang="en-US" dirty="0"/>
              <a:t>PROTECTING NATIVE PLACES														NATHPO.ORG</a:t>
            </a:r>
          </a:p>
        </p:txBody>
      </p:sp>
    </p:spTree>
    <p:extLst>
      <p:ext uri="{BB962C8B-B14F-4D97-AF65-F5344CB8AC3E}">
        <p14:creationId xmlns:p14="http://schemas.microsoft.com/office/powerpoint/2010/main" val="203326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1D405C51-50E0-43C7-B5EB-835643B67808}"/>
              </a:ext>
            </a:extLst>
          </p:cNvPr>
          <p:cNvGrpSpPr/>
          <p:nvPr userDrawn="1"/>
        </p:nvGrpSpPr>
        <p:grpSpPr>
          <a:xfrm>
            <a:off x="-10" y="1745453"/>
            <a:ext cx="900751" cy="5109286"/>
            <a:chOff x="4773014" y="2663234"/>
            <a:chExt cx="760572" cy="4314156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57AF742E-EF17-48A5-B6BD-4D291BC8BB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14" t="18535" b="18558"/>
            <a:stretch/>
          </p:blipFill>
          <p:spPr>
            <a:xfrm flipH="1">
              <a:off x="4773014" y="2663234"/>
              <a:ext cx="760307" cy="4314154"/>
            </a:xfrm>
            <a:prstGeom prst="rect">
              <a:avLst/>
            </a:prstGeom>
          </p:spPr>
        </p:pic>
        <p:sp>
          <p:nvSpPr>
            <p:cNvPr id="38" name="Right Triangle 37">
              <a:extLst>
                <a:ext uri="{FF2B5EF4-FFF2-40B4-BE49-F238E27FC236}">
                  <a16:creationId xmlns:a16="http://schemas.microsoft.com/office/drawing/2014/main" id="{6172532F-FA70-4A25-81B9-9DD0780A7BBA}"/>
                </a:ext>
              </a:extLst>
            </p:cNvPr>
            <p:cNvSpPr/>
            <p:nvPr userDrawn="1"/>
          </p:nvSpPr>
          <p:spPr>
            <a:xfrm flipV="1">
              <a:off x="4773014" y="2663234"/>
              <a:ext cx="760307" cy="2162382"/>
            </a:xfrm>
            <a:prstGeom prst="rtTriangle">
              <a:avLst/>
            </a:prstGeom>
            <a:solidFill>
              <a:srgbClr val="013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ight Triangle 38">
              <a:extLst>
                <a:ext uri="{FF2B5EF4-FFF2-40B4-BE49-F238E27FC236}">
                  <a16:creationId xmlns:a16="http://schemas.microsoft.com/office/drawing/2014/main" id="{3FC55082-DA55-4C9C-833F-FBBDAFA1B530}"/>
                </a:ext>
              </a:extLst>
            </p:cNvPr>
            <p:cNvSpPr/>
            <p:nvPr userDrawn="1"/>
          </p:nvSpPr>
          <p:spPr>
            <a:xfrm>
              <a:off x="4773279" y="4815008"/>
              <a:ext cx="760307" cy="2162382"/>
            </a:xfrm>
            <a:prstGeom prst="rtTriangle">
              <a:avLst/>
            </a:prstGeom>
            <a:solidFill>
              <a:srgbClr val="013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952208" y="6400800"/>
            <a:ext cx="11247120" cy="457200"/>
          </a:xfrm>
          <a:prstGeom prst="rect">
            <a:avLst/>
          </a:prstGeom>
          <a:gradFill flip="none" rotWithShape="1">
            <a:gsLst>
              <a:gs pos="15000">
                <a:schemeClr val="bg2"/>
              </a:gs>
              <a:gs pos="100000">
                <a:srgbClr val="013E5B">
                  <a:lumMod val="100000"/>
                  <a:alpha val="2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47683" y="6374258"/>
            <a:ext cx="11247120" cy="27432"/>
          </a:xfrm>
          <a:prstGeom prst="rect">
            <a:avLst/>
          </a:prstGeom>
          <a:solidFill>
            <a:srgbClr val="013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9102" y="1845734"/>
            <a:ext cx="9566577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9102" y="6459785"/>
            <a:ext cx="9566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013E5B"/>
                </a:solidFill>
                <a:latin typeface="Futura Md BT" panose="020B0602020204020303" pitchFamily="34" charset="0"/>
              </a:defRPr>
            </a:lvl1pPr>
          </a:lstStyle>
          <a:p>
            <a:pPr algn="l"/>
            <a:r>
              <a:rPr lang="en-US" dirty="0"/>
              <a:t>PROTECTING NATIVE PLACES														NATHPO.ORG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737845"/>
            <a:ext cx="11160492" cy="0"/>
          </a:xfrm>
          <a:prstGeom prst="line">
            <a:avLst/>
          </a:prstGeom>
          <a:ln w="19050">
            <a:solidFill>
              <a:srgbClr val="013E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A4125F0-EA84-40D1-B4E8-B3BEEDA433FC}"/>
              </a:ext>
            </a:extLst>
          </p:cNvPr>
          <p:cNvSpPr/>
          <p:nvPr userDrawn="1"/>
        </p:nvSpPr>
        <p:spPr>
          <a:xfrm>
            <a:off x="26359" y="1772950"/>
            <a:ext cx="900437" cy="5056632"/>
          </a:xfrm>
          <a:prstGeom prst="rect">
            <a:avLst/>
          </a:prstGeom>
          <a:noFill/>
          <a:ln w="57150">
            <a:solidFill>
              <a:srgbClr val="013E5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9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13E5B"/>
          </a:solidFill>
          <a:latin typeface="Futura Md BT" panose="020B0602020204020303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200" b="0" kern="1200">
          <a:solidFill>
            <a:schemeClr val="tx1">
              <a:lumMod val="75000"/>
              <a:lumOff val="25000"/>
            </a:schemeClr>
          </a:solidFill>
          <a:latin typeface="Futura Md BT" panose="020B0602020204020303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b="0" kern="1200">
          <a:solidFill>
            <a:schemeClr val="tx1">
              <a:lumMod val="75000"/>
              <a:lumOff val="25000"/>
            </a:schemeClr>
          </a:solidFill>
          <a:latin typeface="Futura Md BT" panose="020B0602020204020303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b="0" kern="1200">
          <a:solidFill>
            <a:schemeClr val="tx1">
              <a:lumMod val="75000"/>
              <a:lumOff val="25000"/>
            </a:schemeClr>
          </a:solidFill>
          <a:latin typeface="Futura Md BT" panose="020B0602020204020303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b="0" kern="1200">
          <a:solidFill>
            <a:schemeClr val="tx1">
              <a:lumMod val="75000"/>
              <a:lumOff val="25000"/>
            </a:schemeClr>
          </a:solidFill>
          <a:latin typeface="Futura Md BT" panose="020B0602020204020303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b="0" kern="1200">
          <a:solidFill>
            <a:schemeClr val="tx1">
              <a:lumMod val="75000"/>
              <a:lumOff val="25000"/>
            </a:schemeClr>
          </a:solidFill>
          <a:latin typeface="Futura Md BT" panose="020B0602020204020303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 userDrawn="1">
          <p15:clr>
            <a:srgbClr val="F26B43"/>
          </p15:clr>
        </p15:guide>
        <p15:guide id="2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1D641F-2D00-41B0-AC02-633009FAF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2688421"/>
            <a:ext cx="10091650" cy="3368711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</a:pPr>
            <a:r>
              <a:rPr lang="en-US" cap="small" dirty="0"/>
              <a:t>Valerie J. Grussing, PhD</a:t>
            </a:r>
          </a:p>
          <a:p>
            <a:pPr>
              <a:lnSpc>
                <a:spcPct val="75000"/>
              </a:lnSpc>
            </a:pPr>
            <a:r>
              <a:rPr lang="en-US" dirty="0" err="1"/>
              <a:t>Nathpo</a:t>
            </a:r>
            <a:r>
              <a:rPr lang="en-US" cap="small" dirty="0"/>
              <a:t> Executive Director</a:t>
            </a:r>
          </a:p>
          <a:p>
            <a:pPr>
              <a:lnSpc>
                <a:spcPct val="75000"/>
              </a:lnSpc>
            </a:pPr>
            <a:r>
              <a:rPr lang="en-US" sz="1800" cap="none" dirty="0"/>
              <a:t>valerie@nathpo.org</a:t>
            </a:r>
          </a:p>
          <a:p>
            <a:pPr>
              <a:lnSpc>
                <a:spcPct val="75000"/>
              </a:lnSpc>
            </a:pPr>
            <a:endParaRPr lang="en-US" sz="1800" cap="none" dirty="0"/>
          </a:p>
          <a:p>
            <a:pPr>
              <a:lnSpc>
                <a:spcPct val="75000"/>
              </a:lnSpc>
            </a:pPr>
            <a:endParaRPr lang="en-US" sz="1800" cap="none" dirty="0"/>
          </a:p>
          <a:p>
            <a:pPr>
              <a:lnSpc>
                <a:spcPct val="75000"/>
              </a:lnSpc>
            </a:pPr>
            <a:r>
              <a:rPr lang="en-US" cap="small" dirty="0"/>
              <a:t>Shasta C. </a:t>
            </a:r>
            <a:r>
              <a:rPr lang="en-US" cap="small" dirty="0" err="1"/>
              <a:t>Gaughen</a:t>
            </a:r>
            <a:r>
              <a:rPr lang="en-US" cap="small" dirty="0"/>
              <a:t>, PhD</a:t>
            </a:r>
          </a:p>
          <a:p>
            <a:pPr>
              <a:lnSpc>
                <a:spcPct val="75000"/>
              </a:lnSpc>
            </a:pPr>
            <a:r>
              <a:rPr lang="en-US" dirty="0" err="1"/>
              <a:t>Nathpo</a:t>
            </a:r>
            <a:r>
              <a:rPr lang="en-US" cap="small" dirty="0"/>
              <a:t> Board Chair</a:t>
            </a:r>
          </a:p>
          <a:p>
            <a:pPr>
              <a:lnSpc>
                <a:spcPct val="75000"/>
              </a:lnSpc>
            </a:pPr>
            <a:r>
              <a:rPr lang="en-US" sz="1800" cap="none" dirty="0"/>
              <a:t>sgaughen@palatribe.com</a:t>
            </a:r>
          </a:p>
          <a:p>
            <a:pPr>
              <a:lnSpc>
                <a:spcPct val="75000"/>
              </a:lnSpc>
            </a:pPr>
            <a:endParaRPr lang="en-US" sz="1800" cap="none" dirty="0"/>
          </a:p>
        </p:txBody>
      </p:sp>
      <p:sp>
        <p:nvSpPr>
          <p:cNvPr id="4" name="Footer Placeholder 20">
            <a:extLst>
              <a:ext uri="{FF2B5EF4-FFF2-40B4-BE49-F238E27FC236}">
                <a16:creationId xmlns:a16="http://schemas.microsoft.com/office/drawing/2014/main" id="{1E30B13A-6BFC-4605-AE18-8A82FBFF3B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66800" y="6459785"/>
            <a:ext cx="11125200" cy="365125"/>
          </a:xfrm>
        </p:spPr>
        <p:txBody>
          <a:bodyPr/>
          <a:lstStyle>
            <a:lvl1pPr>
              <a:defRPr>
                <a:solidFill>
                  <a:srgbClr val="013E5B"/>
                </a:solidFill>
              </a:defRPr>
            </a:lvl1pPr>
          </a:lstStyle>
          <a:p>
            <a:pPr algn="l"/>
            <a:r>
              <a:rPr lang="en-US" dirty="0"/>
              <a:t>National association of tribal historic preservation officers						          </a:t>
            </a:r>
            <a:r>
              <a:rPr lang="en-US" sz="1400" i="1" dirty="0"/>
              <a:t>PROTECTING NATIVE PLACES</a:t>
            </a:r>
          </a:p>
        </p:txBody>
      </p:sp>
      <p:pic>
        <p:nvPicPr>
          <p:cNvPr id="6" name="Picture 5" descr="A logo with a group of people in a circle&#10;&#10;Description automatically generated">
            <a:extLst>
              <a:ext uri="{FF2B5EF4-FFF2-40B4-BE49-F238E27FC236}">
                <a16:creationId xmlns:a16="http://schemas.microsoft.com/office/drawing/2014/main" id="{BB32542C-3DFC-7D29-44C7-6A9F09CCF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25" y="1675225"/>
            <a:ext cx="4761905" cy="476190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777E597-E1CA-4966-BA6A-A2FEC6605F30}"/>
              </a:ext>
            </a:extLst>
          </p:cNvPr>
          <p:cNvSpPr txBox="1">
            <a:spLocks/>
          </p:cNvSpPr>
          <p:nvPr/>
        </p:nvSpPr>
        <p:spPr>
          <a:xfrm>
            <a:off x="1049153" y="286603"/>
            <a:ext cx="1050116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Futura Md BT" panose="020B0602020204020303" pitchFamily="34" charset="0"/>
                <a:ea typeface="+mj-ea"/>
                <a:cs typeface="+mj-cs"/>
              </a:defRPr>
            </a:lvl1pPr>
          </a:lstStyle>
          <a:p>
            <a:r>
              <a:rPr lang="en-US" sz="4800" dirty="0"/>
              <a:t>Tribal Historic Preservation Officers</a:t>
            </a:r>
          </a:p>
        </p:txBody>
      </p:sp>
    </p:spTree>
    <p:extLst>
      <p:ext uri="{BB962C8B-B14F-4D97-AF65-F5344CB8AC3E}">
        <p14:creationId xmlns:p14="http://schemas.microsoft.com/office/powerpoint/2010/main" val="365151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3FD8-B91F-425D-B763-10FAF6198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153" y="286603"/>
            <a:ext cx="10501163" cy="1450757"/>
          </a:xfrm>
        </p:spPr>
        <p:txBody>
          <a:bodyPr>
            <a:normAutofit/>
          </a:bodyPr>
          <a:lstStyle/>
          <a:p>
            <a:r>
              <a:rPr lang="en-US" dirty="0"/>
              <a:t>Where They Come From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6434D-C33F-4125-ADD0-4305984B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201" y="1850988"/>
            <a:ext cx="6155505" cy="4470429"/>
          </a:xfrm>
        </p:spPr>
        <p:txBody>
          <a:bodyPr>
            <a:normAutofit fontScale="62500" lnSpcReduction="20000"/>
          </a:bodyPr>
          <a:lstStyle/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13E5B"/>
              </a:buClr>
              <a:buFont typeface="Symbol" panose="05050102010706020507" pitchFamily="18" charset="2"/>
              <a:buChar char=""/>
            </a:pPr>
            <a:r>
              <a:rPr lang="en-US" sz="4500" dirty="0">
                <a:ea typeface="Calibri" panose="020F0502020204030204" pitchFamily="34" charset="0"/>
                <a:cs typeface="Times New Roman" panose="02020603050405020304" pitchFamily="18" charset="0"/>
              </a:rPr>
              <a:t>NHPA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13E5B"/>
              </a:buClr>
              <a:buFont typeface="Symbol" panose="05050102010706020507" pitchFamily="18" charset="2"/>
              <a:buChar char=""/>
            </a:pPr>
            <a:r>
              <a:rPr lang="en-US" sz="4500" dirty="0">
                <a:ea typeface="Calibri" panose="020F0502020204030204" pitchFamily="34" charset="0"/>
                <a:cs typeface="Times New Roman" panose="02020603050405020304" pitchFamily="18" charset="0"/>
              </a:rPr>
              <a:t>With approved NPS application, assume SHPO duties on Tribal land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13E5B"/>
              </a:buClr>
              <a:buFont typeface="Symbol" panose="05050102010706020507" pitchFamily="18" charset="2"/>
              <a:buChar char=""/>
            </a:pPr>
            <a:r>
              <a:rPr lang="en-US" sz="4500" dirty="0">
                <a:ea typeface="Calibri" panose="020F0502020204030204" pitchFamily="34" charset="0"/>
                <a:cs typeface="Times New Roman" panose="02020603050405020304" pitchFamily="18" charset="0"/>
              </a:rPr>
              <a:t>Sovereignty &amp; self-determination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13E5B"/>
              </a:buClr>
              <a:buFont typeface="Symbol" panose="05050102010706020507" pitchFamily="18" charset="2"/>
              <a:buChar char=""/>
            </a:pPr>
            <a:r>
              <a:rPr lang="en-US" sz="4500" dirty="0">
                <a:ea typeface="Calibri" panose="020F0502020204030204" pitchFamily="34" charset="0"/>
                <a:cs typeface="Times New Roman" panose="02020603050405020304" pitchFamily="18" charset="0"/>
              </a:rPr>
              <a:t>Historic Preservation Fund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13E5B"/>
              </a:buClr>
              <a:buFont typeface="Symbol" panose="05050102010706020507" pitchFamily="18" charset="2"/>
              <a:buChar char=""/>
            </a:pPr>
            <a:r>
              <a:rPr lang="en-US" sz="4500" dirty="0">
                <a:ea typeface="Calibri" panose="020F0502020204030204" pitchFamily="34" charset="0"/>
                <a:cs typeface="Times New Roman" panose="02020603050405020304" pitchFamily="18" charset="0"/>
              </a:rPr>
              <a:t>NPS manages program &amp; grants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8BAB56-7DF2-41E5-A155-CB5ACDA2A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9102" y="6459785"/>
            <a:ext cx="9566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013E5B"/>
                </a:solidFill>
                <a:latin typeface="Futura Md BT" panose="020B0602020204020303" pitchFamily="34" charset="0"/>
              </a:defRPr>
            </a:lvl1pPr>
          </a:lstStyle>
          <a:p>
            <a:pPr algn="l"/>
            <a:r>
              <a:rPr lang="en-US" dirty="0"/>
              <a:t>PROTECTING NATIVE PLACES														NATHPO.ORG</a:t>
            </a:r>
          </a:p>
        </p:txBody>
      </p:sp>
      <p:pic>
        <p:nvPicPr>
          <p:cNvPr id="5" name="Picture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415781FD-6940-CAE3-FD96-2D56F541B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3" r="20063"/>
          <a:stretch/>
        </p:blipFill>
        <p:spPr>
          <a:xfrm>
            <a:off x="7422706" y="1785259"/>
            <a:ext cx="4721182" cy="455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7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3FD8-B91F-425D-B763-10FAF6198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153" y="286603"/>
            <a:ext cx="10501163" cy="1450757"/>
          </a:xfrm>
        </p:spPr>
        <p:txBody>
          <a:bodyPr>
            <a:normAutofit/>
          </a:bodyPr>
          <a:lstStyle/>
          <a:p>
            <a:r>
              <a:rPr lang="en-US" dirty="0"/>
              <a:t>What They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6434D-C33F-4125-ADD0-4305984B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201" y="1850988"/>
            <a:ext cx="6652344" cy="4470429"/>
          </a:xfrm>
        </p:spPr>
        <p:txBody>
          <a:bodyPr>
            <a:normAutofit fontScale="47500" lnSpcReduction="20000"/>
          </a:bodyPr>
          <a:lstStyle/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13E5B"/>
              </a:buClr>
              <a:buFont typeface="Symbol" panose="05050102010706020507" pitchFamily="18" charset="2"/>
              <a:buChar char=""/>
            </a:pPr>
            <a:r>
              <a:rPr lang="en-US" sz="4500" dirty="0">
                <a:ea typeface="Calibri" panose="020F0502020204030204" pitchFamily="34" charset="0"/>
                <a:cs typeface="Times New Roman" panose="02020603050405020304" pitchFamily="18" charset="0"/>
              </a:rPr>
              <a:t>Sacred &amp; foundational work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13E5B"/>
              </a:buClr>
              <a:buFont typeface="Symbol" panose="05050102010706020507" pitchFamily="18" charset="2"/>
              <a:buChar char=""/>
            </a:pPr>
            <a:r>
              <a:rPr lang="en-US" sz="4500" dirty="0">
                <a:ea typeface="Calibri" panose="020F0502020204030204" pitchFamily="34" charset="0"/>
                <a:cs typeface="Times New Roman" panose="02020603050405020304" pitchFamily="18" charset="0"/>
              </a:rPr>
              <a:t>Wear many hats: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3E5B"/>
              </a:buClr>
              <a:buFont typeface="Courier New" panose="02070309020205020404" pitchFamily="49" charset="0"/>
              <a:buChar char="o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Review federal projects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3E5B"/>
              </a:buClr>
              <a:buFont typeface="Courier New" panose="02070309020205020404" pitchFamily="49" charset="0"/>
              <a:buChar char="o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National Register of Historic Places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3E5B"/>
              </a:buClr>
              <a:buFont typeface="Courier New" panose="02070309020205020404" pitchFamily="49" charset="0"/>
              <a:buChar char="o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Inventories of Tribal cultural resources &amp; places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3E5B"/>
              </a:buClr>
              <a:buFont typeface="Courier New" panose="02070309020205020404" pitchFamily="49" charset="0"/>
              <a:buChar char="o"/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Revitalization of cultural traditions &amp; languages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3E5B"/>
              </a:buClr>
              <a:buFont typeface="Courier New" panose="02070309020205020404" pitchFamily="49" charset="0"/>
              <a:buChar char="o"/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Repatriation &amp; NAGPRA duties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3E5B"/>
              </a:buClr>
              <a:buFont typeface="Courier New" panose="02070309020205020404" pitchFamily="49" charset="0"/>
              <a:buChar char="o"/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Natural resources &amp; ecosystem conservation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3E5B"/>
              </a:buClr>
              <a:buFont typeface="Courier New" panose="02070309020205020404" pitchFamily="49" charset="0"/>
              <a:buChar char="o"/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Tribal museums, cultural centers, oral history programs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8BAB56-7DF2-41E5-A155-CB5ACDA2A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9102" y="6459785"/>
            <a:ext cx="9566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013E5B"/>
                </a:solidFill>
                <a:latin typeface="Futura Md BT" panose="020B0602020204020303" pitchFamily="34" charset="0"/>
              </a:defRPr>
            </a:lvl1pPr>
          </a:lstStyle>
          <a:p>
            <a:pPr algn="l"/>
            <a:r>
              <a:rPr lang="en-US" dirty="0"/>
              <a:t>PROTECTING NATIVE PLACES														NATHPO.ORG</a:t>
            </a:r>
          </a:p>
        </p:txBody>
      </p:sp>
      <p:pic>
        <p:nvPicPr>
          <p:cNvPr id="1026" name="Picture 2" descr="woman spinning plates on sticks">
            <a:extLst>
              <a:ext uri="{FF2B5EF4-FFF2-40B4-BE49-F238E27FC236}">
                <a16:creationId xmlns:a16="http://schemas.microsoft.com/office/drawing/2014/main" id="{72EF6F68-B6AD-AB73-EEE6-F64390F65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62" y="1914429"/>
            <a:ext cx="4884993" cy="325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19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8BAB56-7DF2-41E5-A155-CB5ACDA2A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9102" y="6459785"/>
            <a:ext cx="9566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013E5B"/>
                </a:solidFill>
                <a:latin typeface="Futura Md BT" panose="020B0602020204020303" pitchFamily="34" charset="0"/>
              </a:defRPr>
            </a:lvl1pPr>
          </a:lstStyle>
          <a:p>
            <a:pPr algn="l"/>
            <a:r>
              <a:rPr lang="en-US" dirty="0"/>
              <a:t>PROTECTING NATIVE PLACES														NATHPO.ORG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C57C4D05-EA3B-42AF-28DA-AEEEF631F8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t="29801" r="33121" b="12073"/>
          <a:stretch/>
        </p:blipFill>
        <p:spPr>
          <a:xfrm>
            <a:off x="954167" y="1272210"/>
            <a:ext cx="10634863" cy="5585788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DD6B1099-AB32-4BE0-8B4A-65D541B24F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9" t="89272" r="33811" b="1117"/>
          <a:stretch/>
        </p:blipFill>
        <p:spPr>
          <a:xfrm>
            <a:off x="10646650" y="6168927"/>
            <a:ext cx="467139" cy="6559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4E32E1-F8B5-DC95-177B-AADB29868113}"/>
              </a:ext>
            </a:extLst>
          </p:cNvPr>
          <p:cNvSpPr txBox="1"/>
          <p:nvPr/>
        </p:nvSpPr>
        <p:spPr>
          <a:xfrm>
            <a:off x="156948" y="293152"/>
            <a:ext cx="1193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are some of the main Tribal cultural resource management issues you face?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098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A9E9296-5479-B826-85ED-D2698D24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t="3094" r="5962" b="4539"/>
          <a:stretch>
            <a:fillRect/>
          </a:stretch>
        </p:blipFill>
        <p:spPr bwMode="auto">
          <a:xfrm>
            <a:off x="1330626" y="0"/>
            <a:ext cx="10176884" cy="6867455"/>
          </a:xfrm>
          <a:prstGeom prst="rect">
            <a:avLst/>
          </a:prstGeom>
          <a:noFill/>
          <a:ln w="12700" algn="ctr">
            <a:solidFill>
              <a:srgbClr val="013E5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8BAB56-7DF2-41E5-A155-CB5ACDA2A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9102" y="6459785"/>
            <a:ext cx="9566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013E5B"/>
                </a:solidFill>
                <a:latin typeface="Futura Md BT" panose="020B0602020204020303" pitchFamily="34" charset="0"/>
              </a:defRPr>
            </a:lvl1pPr>
          </a:lstStyle>
          <a:p>
            <a:pPr algn="l"/>
            <a:r>
              <a:rPr lang="en-US" dirty="0"/>
              <a:t>PROTECTING NATIVE PLACES														NATHPO.ORG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7B4F129-D480-45FA-855E-B23D48D8A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416" y="6187010"/>
            <a:ext cx="9363681" cy="6165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18288" tIns="18288" rIns="18288" bIns="1828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DAF4A"/>
                </a:solidFill>
                <a:effectLst/>
                <a:latin typeface="Calibri" panose="020F0502020204030204" pitchFamily="34" charset="0"/>
              </a:rPr>
              <a:t>number of THPOs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increases each year. 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For 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D14B5C"/>
                </a:solidFill>
                <a:effectLst/>
                <a:latin typeface="Calibri" panose="020F0502020204030204" pitchFamily="34" charset="0"/>
              </a:rPr>
              <a:t>average apportionment per THPO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to actually increase, the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165E30"/>
                </a:solidFill>
                <a:effectLst/>
                <a:latin typeface="Calibri" panose="020F0502020204030204" pitchFamily="34" charset="0"/>
              </a:rPr>
              <a:t>HPF Tribal appropriation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must begin to keep pace.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84A59E2-0B3E-866B-909F-C30C404266DD}"/>
              </a:ext>
            </a:extLst>
          </p:cNvPr>
          <p:cNvSpPr txBox="1">
            <a:spLocks noChangeArrowheads="1"/>
          </p:cNvSpPr>
          <p:nvPr/>
        </p:nvSpPr>
        <p:spPr bwMode="auto">
          <a:xfrm rot="21600000">
            <a:off x="8295077" y="1537330"/>
            <a:ext cx="1902662" cy="65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DA8F16"/>
                </a:solidFill>
                <a:effectLst/>
                <a:latin typeface="Calibri" panose="020F0502020204030204" pitchFamily="34" charset="0"/>
              </a:rPr>
              <a:t>Number of THPOs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DA8F16"/>
                </a:solidFill>
                <a:effectLst/>
                <a:latin typeface="Calibri" panose="020F0502020204030204" pitchFamily="34" charset="0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DA8F16"/>
                </a:solidFill>
                <a:effectLst/>
                <a:latin typeface="Calibri" panose="020F0502020204030204" pitchFamily="34" charset="0"/>
              </a:rPr>
              <a:t>= 222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1B11656-B19C-4905-F5DF-CE07DD3650E6}"/>
              </a:ext>
            </a:extLst>
          </p:cNvPr>
          <p:cNvSpPr txBox="1">
            <a:spLocks noChangeArrowheads="1"/>
          </p:cNvSpPr>
          <p:nvPr/>
        </p:nvSpPr>
        <p:spPr bwMode="auto">
          <a:xfrm rot="21600000">
            <a:off x="8770879" y="2268329"/>
            <a:ext cx="1466341" cy="9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165E30"/>
                </a:solidFill>
                <a:effectLst/>
                <a:latin typeface="Calibri" panose="020F0502020204030204" pitchFamily="34" charset="0"/>
              </a:rPr>
              <a:t>HPF Tribal 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165E30"/>
                </a:solidFill>
                <a:effectLst/>
                <a:latin typeface="Calibri" panose="020F0502020204030204" pitchFamily="34" charset="0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165E30"/>
                </a:solidFill>
                <a:effectLst/>
                <a:latin typeface="Calibri" panose="020F0502020204030204" pitchFamily="34" charset="0"/>
              </a:rPr>
              <a:t>Appropriation = $23 mil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15D80C4-5382-7603-01BE-3D0E000DC20B}"/>
              </a:ext>
            </a:extLst>
          </p:cNvPr>
          <p:cNvSpPr txBox="1">
            <a:spLocks noChangeArrowheads="1"/>
          </p:cNvSpPr>
          <p:nvPr/>
        </p:nvSpPr>
        <p:spPr bwMode="auto">
          <a:xfrm rot="21600000">
            <a:off x="9187410" y="4586637"/>
            <a:ext cx="1575177" cy="80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42E3E"/>
                </a:solidFill>
                <a:effectLst/>
                <a:latin typeface="Calibri" panose="020F0502020204030204" pitchFamily="34" charset="0"/>
              </a:rPr>
              <a:t>Average THPO apportionment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42E3E"/>
                </a:solidFill>
                <a:effectLst/>
                <a:latin typeface="Calibri" panose="020F0502020204030204" pitchFamily="34" charset="0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42E3E"/>
                </a:solidFill>
                <a:effectLst/>
                <a:latin typeface="Calibri" panose="020F0502020204030204" pitchFamily="34" charset="0"/>
              </a:rPr>
              <a:t>= $104,000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3E47E912-A8D3-D836-7D42-FA2C8AC7A98D}"/>
              </a:ext>
            </a:extLst>
          </p:cNvPr>
          <p:cNvSpPr txBox="1">
            <a:spLocks noChangeArrowheads="1"/>
          </p:cNvSpPr>
          <p:nvPr/>
        </p:nvSpPr>
        <p:spPr bwMode="auto">
          <a:xfrm rot="21600000">
            <a:off x="5612532" y="851335"/>
            <a:ext cx="1066792" cy="4855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DA8F16"/>
                </a:solidFill>
                <a:effectLst/>
                <a:latin typeface="Calibri" panose="020F0502020204030204" pitchFamily="34" charset="0"/>
              </a:rPr>
              <a:t># THPOs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1A2BE245-F11A-3265-CFE4-6C650198E0B3}"/>
              </a:ext>
            </a:extLst>
          </p:cNvPr>
          <p:cNvSpPr txBox="1">
            <a:spLocks noChangeArrowheads="1"/>
          </p:cNvSpPr>
          <p:nvPr/>
        </p:nvSpPr>
        <p:spPr bwMode="auto">
          <a:xfrm rot="21600000">
            <a:off x="2277579" y="851336"/>
            <a:ext cx="2667591" cy="3993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165E30"/>
                </a:solidFill>
                <a:effectLst/>
                <a:latin typeface="Calibri" panose="020F0502020204030204" pitchFamily="34" charset="0"/>
              </a:rPr>
              <a:t>HPF Tribal Appropriation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8CD33C41-E323-6FBB-82DC-C48C68772FAD}"/>
              </a:ext>
            </a:extLst>
          </p:cNvPr>
          <p:cNvSpPr txBox="1">
            <a:spLocks noChangeArrowheads="1"/>
          </p:cNvSpPr>
          <p:nvPr/>
        </p:nvSpPr>
        <p:spPr bwMode="auto">
          <a:xfrm rot="21600000">
            <a:off x="7278370" y="855566"/>
            <a:ext cx="3746982" cy="4124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B42E3E"/>
                </a:solidFill>
                <a:effectLst/>
                <a:latin typeface="Calibri" panose="020F0502020204030204" pitchFamily="34" charset="0"/>
              </a:rPr>
              <a:t>Average apportionment (x1000)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9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3FD8-B91F-425D-B763-10FAF619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2025 &amp; HPF Reauthorization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6434D-C33F-4125-ADD0-4305984B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462" y="1893028"/>
            <a:ext cx="5142359" cy="44704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$34 million for THPO line of HPF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44% increase in FY23 brings it up to 11% of total HPF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221 THPOs (would avg $154k)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Increasing reviews for infrastructure, energy, broadband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20% minimum set aside &amp; NPS report on increasing # of THPOs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8BAB56-7DF2-41E5-A155-CB5ACDA2A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9102" y="6459785"/>
            <a:ext cx="9566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013E5B"/>
                </a:solidFill>
                <a:latin typeface="Futura Md BT" panose="020B0602020204020303" pitchFamily="34" charset="0"/>
              </a:defRPr>
            </a:lvl1pPr>
          </a:lstStyle>
          <a:p>
            <a:pPr algn="l"/>
            <a:r>
              <a:rPr lang="en-US" dirty="0"/>
              <a:t>PROTECTING NATIVE PLACES														NATHPO.ORG</a:t>
            </a:r>
          </a:p>
        </p:txBody>
      </p:sp>
      <p:graphicFrame>
        <p:nvGraphicFramePr>
          <p:cNvPr id="5" name="Chart 4" title="Chart">
            <a:extLst>
              <a:ext uri="{FF2B5EF4-FFF2-40B4-BE49-F238E27FC236}">
                <a16:creationId xmlns:a16="http://schemas.microsoft.com/office/drawing/2014/main" id="{00000000-0008-0000-0000-00003DA51D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150401"/>
              </p:ext>
            </p:extLst>
          </p:nvPr>
        </p:nvGraphicFramePr>
        <p:xfrm>
          <a:off x="6433927" y="1725418"/>
          <a:ext cx="5989982" cy="463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157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F818C-D3AF-F7CF-70EE-868C1B87E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6BAC1-2CE4-E9AC-2A7A-5E5EEB75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55C78-A84A-EBC4-B1D7-1603276B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462" y="1893028"/>
            <a:ext cx="5389695" cy="447042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Requirements vs best practices &amp; good faith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Making meaningful mean something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Strengthening nation-to-nation relationship has two parts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Rebuilding foundations of culture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Healing, power balance &amp; consent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5D124D-4E0B-7221-8343-7802E0A1B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9102" y="6459785"/>
            <a:ext cx="9566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013E5B"/>
                </a:solidFill>
                <a:latin typeface="Futura Md BT" panose="020B0602020204020303" pitchFamily="34" charset="0"/>
              </a:defRPr>
            </a:lvl1pPr>
          </a:lstStyle>
          <a:p>
            <a:pPr algn="l"/>
            <a:r>
              <a:rPr lang="en-US" dirty="0"/>
              <a:t>PROTECTING NATIVE PLACES														NATHPO.ORG</a:t>
            </a:r>
          </a:p>
        </p:txBody>
      </p:sp>
      <p:pic>
        <p:nvPicPr>
          <p:cNvPr id="1026" name="Picture 2" descr="General Motors to Invest $650 Million in Thacker Pass Lithium Mine |  Environment">
            <a:extLst>
              <a:ext uri="{FF2B5EF4-FFF2-40B4-BE49-F238E27FC236}">
                <a16:creationId xmlns:a16="http://schemas.microsoft.com/office/drawing/2014/main" id="{5DE515AD-45C0-33CE-6CEC-E6F7C23E5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/>
          <a:stretch/>
        </p:blipFill>
        <p:spPr bwMode="auto">
          <a:xfrm>
            <a:off x="6669157" y="1997673"/>
            <a:ext cx="5396272" cy="399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3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3FD8-B91F-425D-B763-10FAF619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Seat at the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6434D-C33F-4125-ADD0-4305984B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672" y="1908793"/>
            <a:ext cx="6033527" cy="447042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Same language, definitions &amp; cultural understandings?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Grown-up table – complete with meal and utensils.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013E5B"/>
              </a:buClr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Which tribes, where &amp; how?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013E5B"/>
              </a:buClr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Tribal capacity:</a:t>
            </a:r>
          </a:p>
          <a:p>
            <a:pPr lvl="3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013E5B"/>
              </a:buClr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Funding/staffing</a:t>
            </a:r>
          </a:p>
          <a:p>
            <a:pPr lvl="3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013E5B"/>
              </a:buClr>
              <a:buFont typeface="Courier New" panose="02070309020205020404" pitchFamily="49" charset="0"/>
              <a:buChar char="o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Knowledge/tools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8BAB56-7DF2-41E5-A155-CB5ACDA2A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9102" y="6459785"/>
            <a:ext cx="9566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013E5B"/>
                </a:solidFill>
                <a:latin typeface="Futura Md BT" panose="020B0602020204020303" pitchFamily="34" charset="0"/>
              </a:defRPr>
            </a:lvl1pPr>
          </a:lstStyle>
          <a:p>
            <a:pPr algn="l"/>
            <a:r>
              <a:rPr lang="en-US" dirty="0"/>
              <a:t>PROTECTING NATIVE PLACES														NATHPO.ORG</a:t>
            </a:r>
          </a:p>
        </p:txBody>
      </p:sp>
      <p:pic>
        <p:nvPicPr>
          <p:cNvPr id="7" name="Picture 6" descr="Top view of roundtable with chairs">
            <a:extLst>
              <a:ext uri="{FF2B5EF4-FFF2-40B4-BE49-F238E27FC236}">
                <a16:creationId xmlns:a16="http://schemas.microsoft.com/office/drawing/2014/main" id="{8AA56943-8BC6-A751-AC1A-28EDD3571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0"/>
          <a:stretch/>
        </p:blipFill>
        <p:spPr>
          <a:xfrm>
            <a:off x="7454349" y="1797521"/>
            <a:ext cx="4290391" cy="447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35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3FD8-B91F-425D-B763-10FAF619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Issues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6434D-C33F-4125-ADD0-4305984B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672" y="1779586"/>
            <a:ext cx="5675719" cy="447042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Requirements for federal recognition &amp; Tribal/trust land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Duties beyond NHPA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Placement of program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NPS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Funding from HPF + source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Amount of ancestral area on which </a:t>
            </a:r>
            <a:b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they consult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Systemic challenges with Section 106 (ACHP’s purview)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Lack of protection for places &amp; resources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8BAB56-7DF2-41E5-A155-CB5ACDA2A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9102" y="6459785"/>
            <a:ext cx="9566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013E5B"/>
                </a:solidFill>
                <a:latin typeface="Futura Md BT" panose="020B0602020204020303" pitchFamily="34" charset="0"/>
              </a:defRPr>
            </a:lvl1pPr>
          </a:lstStyle>
          <a:p>
            <a:pPr algn="l"/>
            <a:r>
              <a:rPr lang="en-US" dirty="0"/>
              <a:t>PROTECTING NATIVE PLACES														NATHPO.ORG</a:t>
            </a:r>
          </a:p>
        </p:txBody>
      </p:sp>
      <p:pic>
        <p:nvPicPr>
          <p:cNvPr id="5" name="Picture 4" descr="Two women sitting on chairs&#10;&#10;Description automatically generated with low confidence">
            <a:extLst>
              <a:ext uri="{FF2B5EF4-FFF2-40B4-BE49-F238E27FC236}">
                <a16:creationId xmlns:a16="http://schemas.microsoft.com/office/drawing/2014/main" id="{66B84369-0489-7AAD-D218-8D206F3138E2}"/>
              </a:ext>
            </a:extLst>
          </p:cNvPr>
          <p:cNvPicPr/>
          <p:nvPr/>
        </p:nvPicPr>
        <p:blipFill>
          <a:blip r:embed="rId2"/>
          <a:srcRect l="17628" t="11161" r="16987"/>
          <a:stretch>
            <a:fillRect/>
          </a:stretch>
        </p:blipFill>
        <p:spPr>
          <a:xfrm>
            <a:off x="8718885" y="150775"/>
            <a:ext cx="3348321" cy="3250522"/>
          </a:xfrm>
          <a:prstGeom prst="rect">
            <a:avLst/>
          </a:prstGeom>
          <a:ln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F54FBB-5641-D2D1-4E18-D9186C3FD5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" b="1"/>
          <a:stretch/>
        </p:blipFill>
        <p:spPr bwMode="auto">
          <a:xfrm>
            <a:off x="6899912" y="2920627"/>
            <a:ext cx="3532155" cy="33657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7526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4D6C31"/>
      </a:accent1>
      <a:accent2>
        <a:srgbClr val="8AB761"/>
      </a:accent2>
      <a:accent3>
        <a:srgbClr val="CFE5CD"/>
      </a:accent3>
      <a:accent4>
        <a:srgbClr val="029676"/>
      </a:accent4>
      <a:accent5>
        <a:srgbClr val="BA6906"/>
      </a:accent5>
      <a:accent6>
        <a:srgbClr val="E7F0DF"/>
      </a:accent6>
      <a:hlink>
        <a:srgbClr val="8AB761"/>
      </a:hlink>
      <a:folHlink>
        <a:srgbClr val="BA690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HPO Template" id="{468B77D3-2390-4868-8ED7-4B583738C0F7}" vid="{EF5FB5F5-C161-44E4-92E2-C52F4EBBC4D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6AB1DAB188434B837C64199C431B25" ma:contentTypeVersion="9" ma:contentTypeDescription="Create a new document." ma:contentTypeScope="" ma:versionID="f04aafa89e0ed5483d389a9eb6156137">
  <xsd:schema xmlns:xsd="http://www.w3.org/2001/XMLSchema" xmlns:xs="http://www.w3.org/2001/XMLSchema" xmlns:p="http://schemas.microsoft.com/office/2006/metadata/properties" xmlns:ns2="ce209d7b-cfaf-4e65-85ea-f889d8c5c49a" targetNamespace="http://schemas.microsoft.com/office/2006/metadata/properties" ma:root="true" ma:fieldsID="176e91e471211c56928c9348ad0891fc" ns2:_="">
    <xsd:import namespace="ce209d7b-cfaf-4e65-85ea-f889d8c5c4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09d7b-cfaf-4e65-85ea-f889d8c5c4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E3AD3F-340D-4587-AE2F-2A582E052F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940905-E0E8-441B-950C-4C1D6E21B44B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e209d7b-cfaf-4e65-85ea-f889d8c5c49a"/>
  </ds:schemaRefs>
</ds:datastoreItem>
</file>

<file path=customXml/itemProps3.xml><?xml version="1.0" encoding="utf-8"?>
<ds:datastoreItem xmlns:ds="http://schemas.openxmlformats.org/officeDocument/2006/customXml" ds:itemID="{3567B23A-A4BB-4596-9053-B6413BFD2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209d7b-cfaf-4e65-85ea-f889d8c5c4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VJG slides for virtual conference</Template>
  <TotalTime>7915</TotalTime>
  <Words>537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Futura Md BT</vt:lpstr>
      <vt:lpstr>Symbol</vt:lpstr>
      <vt:lpstr>Times New Roman</vt:lpstr>
      <vt:lpstr>Retrospect</vt:lpstr>
      <vt:lpstr>PowerPoint Presentation</vt:lpstr>
      <vt:lpstr>Where They Come From</vt:lpstr>
      <vt:lpstr>What They Do</vt:lpstr>
      <vt:lpstr>PowerPoint Presentation</vt:lpstr>
      <vt:lpstr>PowerPoint Presentation</vt:lpstr>
      <vt:lpstr>FY 2025 &amp; HPF Reauthorization</vt:lpstr>
      <vt:lpstr>Consultation</vt:lpstr>
      <vt:lpstr>A Seat at the Table</vt:lpstr>
      <vt:lpstr>Structural Issues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Equity &amp; Inclusion for Tribal Communities</dc:title>
  <dc:creator>Valerie Grussing</dc:creator>
  <cp:lastModifiedBy>Shasta Gaughen</cp:lastModifiedBy>
  <cp:revision>18</cp:revision>
  <dcterms:created xsi:type="dcterms:W3CDTF">2021-03-03T05:14:18Z</dcterms:created>
  <dcterms:modified xsi:type="dcterms:W3CDTF">2024-08-02T16:29:31Z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0x010100826AB1DAB188434B837C64199C431B25</vt:lpwstr>
  </property>
</Properties>
</file>