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350261" y="4937125"/>
          <a:ext cx="1870710" cy="442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430"/>
                <a:gridCol w="631825"/>
                <a:gridCol w="516255"/>
              </a:tblGrid>
              <a:tr h="295275"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5,226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4,363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2,633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2,391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9,589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5,024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52.40%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4403" y="2299969"/>
          <a:ext cx="8820785" cy="4538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/>
                <a:gridCol w="647700"/>
                <a:gridCol w="629920"/>
                <a:gridCol w="516254"/>
                <a:gridCol w="2242185"/>
                <a:gridCol w="1611629"/>
                <a:gridCol w="508000"/>
                <a:gridCol w="417829"/>
              </a:tblGrid>
              <a:tr h="147955">
                <a:tc gridSpan="5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I:</a:t>
                      </a:r>
                      <a:r>
                        <a:rPr dirty="0" sz="8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Per</a:t>
                      </a:r>
                      <a:r>
                        <a:rPr dirty="0" sz="8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2000</a:t>
                      </a:r>
                      <a:r>
                        <a:rPr dirty="0" sz="8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Census,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Source:</a:t>
                      </a:r>
                      <a:r>
                        <a:rPr dirty="0" sz="8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US</a:t>
                      </a:r>
                      <a:r>
                        <a:rPr dirty="0" sz="8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Bureau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Census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Per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2001</a:t>
                      </a:r>
                      <a:r>
                        <a:rPr dirty="0" sz="8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Census,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Source:</a:t>
                      </a:r>
                      <a:r>
                        <a:rPr dirty="0" sz="8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Dept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Interior,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BIA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320">
                <a:tc gridSpan="8">
                  <a:txBody>
                    <a:bodyPr/>
                    <a:lstStyle/>
                    <a:p>
                      <a:pPr algn="ctr" marL="196468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85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Yr.</a:t>
                      </a:r>
                      <a:r>
                        <a:rPr dirty="0" sz="8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Avg</a:t>
                      </a:r>
                      <a:r>
                        <a:rPr dirty="0" sz="850" spc="18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85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Yr.</a:t>
                      </a:r>
                      <a:r>
                        <a:rPr dirty="0" sz="8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Avg.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1145">
                <a:tc gridSpan="5">
                  <a:txBody>
                    <a:bodyPr/>
                    <a:lstStyle/>
                    <a:p>
                      <a:pPr algn="r" marR="45720">
                        <a:lnSpc>
                          <a:spcPts val="855"/>
                        </a:lnSpc>
                        <a:tabLst>
                          <a:tab pos="705485" algn="l"/>
                          <a:tab pos="2581910" algn="l"/>
                          <a:tab pos="3005455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Aggv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#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Per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r" marR="26034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952500" algn="l"/>
                          <a:tab pos="1390015" algn="l"/>
                          <a:tab pos="1962785" algn="l"/>
                          <a:tab pos="2699385" algn="l"/>
                          <a:tab pos="3270885" algn="l"/>
                          <a:tab pos="3743325" algn="l"/>
                          <a:tab pos="4711065" algn="l"/>
                          <a:tab pos="5171440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Metro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%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Pop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Income</a:t>
                      </a:r>
                      <a:r>
                        <a:rPr dirty="0" sz="850" spc="17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Poverty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Rape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Assault</a:t>
                      </a:r>
                      <a:r>
                        <a:rPr dirty="0" sz="850" spc="30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Home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639570">
                        <a:lnSpc>
                          <a:spcPts val="855"/>
                        </a:lnSpc>
                        <a:tabLst>
                          <a:tab pos="2240280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Res.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751205" algn="l"/>
                          <a:tab pos="1778635" algn="l"/>
                          <a:tab pos="2160905" algn="l"/>
                        </a:tabLst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Tribe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Non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Pov</a:t>
                      </a:r>
                      <a:r>
                        <a:rPr dirty="0" sz="850" spc="4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Poverty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3032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tabLst>
                          <a:tab pos="1151890" algn="l"/>
                          <a:tab pos="1863725" algn="l"/>
                          <a:tab pos="2404745" algn="l"/>
                          <a:tab pos="3084830" algn="l"/>
                          <a:tab pos="3616960" algn="l"/>
                          <a:tab pos="4057015" algn="l"/>
                          <a:tab pos="600202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San</a:t>
                      </a:r>
                      <a:r>
                        <a:rPr dirty="0" sz="8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Marcos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64,242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0.80%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514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50.40%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259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45,908</a:t>
                      </a:r>
                      <a:r>
                        <a:rPr dirty="0" sz="850" spc="2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12.00%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3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124585" algn="l"/>
                          <a:tab pos="1863725" algn="l"/>
                          <a:tab pos="2362200" algn="l"/>
                          <a:tab pos="3084830" algn="l"/>
                          <a:tab pos="3616960" algn="l"/>
                          <a:tab pos="4057015" algn="l"/>
                          <a:tab pos="5029200" algn="l"/>
                          <a:tab pos="5515610" algn="l"/>
                          <a:tab pos="5960745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Escondido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136,559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1.20%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1,639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50.40%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826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42,567</a:t>
                      </a:r>
                      <a:r>
                        <a:rPr dirty="0" sz="850" spc="2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13.40%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210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3.3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151890" algn="l"/>
                          <a:tab pos="1863725" algn="l"/>
                          <a:tab pos="2404745" algn="l"/>
                          <a:tab pos="3084830" algn="l"/>
                          <a:tab pos="3616960" algn="l"/>
                          <a:tab pos="4057015" algn="l"/>
                          <a:tab pos="5960745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Vista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91,813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1.00%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918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50.00%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459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42,594</a:t>
                      </a:r>
                      <a:r>
                        <a:rPr dirty="0" sz="850" spc="2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14.20%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3.3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124585" algn="l"/>
                          <a:tab pos="1863725" algn="l"/>
                          <a:tab pos="2362200" algn="l"/>
                          <a:tab pos="3084830" algn="l"/>
                          <a:tab pos="3616960" algn="l"/>
                          <a:tab pos="4057015" algn="l"/>
                          <a:tab pos="5029200" algn="l"/>
                          <a:tab pos="5515610" algn="l"/>
                          <a:tab pos="5960745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Oceanside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167,082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0.90%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1,504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50.50%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759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46,301</a:t>
                      </a:r>
                      <a:r>
                        <a:rPr dirty="0" sz="850" spc="2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11.60%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59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311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2.8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151890" algn="l"/>
                          <a:tab pos="1863725" algn="l"/>
                          <a:tab pos="2404745" algn="l"/>
                          <a:tab pos="3084830" algn="l"/>
                          <a:tab pos="3616960" algn="l"/>
                          <a:tab pos="4057015" algn="l"/>
                          <a:tab pos="4525010" algn="l"/>
                          <a:tab pos="5029200" algn="l"/>
                          <a:tab pos="5515610" algn="l"/>
                          <a:tab pos="5932170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Carlsbad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87,372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0.40%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349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51.10%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179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31,521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5.90%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103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2.46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151890" algn="l"/>
                          <a:tab pos="1863725" algn="l"/>
                          <a:tab pos="2404745" algn="l"/>
                          <a:tab pos="3084830" algn="l"/>
                          <a:tab pos="3616960" algn="l"/>
                          <a:tab pos="4057015" algn="l"/>
                          <a:tab pos="4525010" algn="l"/>
                          <a:tab pos="5960745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Encinitas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60,340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0.50%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302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50.20%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151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63,954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7.30%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2.5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151890" algn="l"/>
                          <a:tab pos="1863725" algn="l"/>
                          <a:tab pos="2461260" algn="l"/>
                          <a:tab pos="3141345" algn="l"/>
                          <a:tab pos="3672840" algn="l"/>
                          <a:tab pos="4310380" algn="l"/>
                          <a:tab pos="4525010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Poway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48,044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0.00%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50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0.00%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50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0.00%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862330" algn="l"/>
                          <a:tab pos="1787525" algn="l"/>
                          <a:tab pos="224917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San</a:t>
                      </a:r>
                      <a:r>
                        <a:rPr dirty="0" sz="8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Pasqual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430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430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236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862330" algn="l"/>
                          <a:tab pos="1787525" algn="l"/>
                          <a:tab pos="2249170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Rincon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550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550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301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311910" algn="l"/>
                          <a:tab pos="1787525" algn="l"/>
                          <a:tab pos="224917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Jolla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700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700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384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311910" algn="l"/>
                          <a:tab pos="1787525" algn="l"/>
                          <a:tab pos="224917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Mesa</a:t>
                      </a:r>
                      <a:r>
                        <a:rPr dirty="0" sz="8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Grande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616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616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338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311910" algn="l"/>
                          <a:tab pos="1787525" algn="l"/>
                          <a:tab pos="224917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Santa</a:t>
                      </a:r>
                      <a:r>
                        <a:rPr dirty="0" sz="8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Ysabel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657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657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360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311910" algn="l"/>
                          <a:tab pos="1787525" algn="l"/>
                          <a:tab pos="224917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Coyotes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290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290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159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862330" algn="l"/>
                          <a:tab pos="1787525" algn="l"/>
                          <a:tab pos="2249170" algn="l"/>
                        </a:tabLst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Pauma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200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200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110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862330" algn="l"/>
                          <a:tab pos="1787525" algn="l"/>
                          <a:tab pos="2249170" algn="l"/>
                        </a:tabLst>
                      </a:pPr>
                      <a:r>
                        <a:rPr dirty="0" sz="850" spc="-20">
                          <a:latin typeface="Calibri"/>
                          <a:cs typeface="Calibri"/>
                        </a:rPr>
                        <a:t>Pala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900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900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493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341120" algn="l"/>
                          <a:tab pos="1814830" algn="l"/>
                          <a:tab pos="227838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jaja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11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320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124585" algn="l"/>
                          <a:tab pos="1859280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Metro: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655,452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0.80%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5,226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50.43%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2,633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146175" algn="l"/>
                          <a:tab pos="1661160" algn="l"/>
                          <a:tab pos="1973580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272,845</a:t>
                      </a:r>
                      <a:r>
                        <a:rPr dirty="0" sz="85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10.73%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101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624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17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833119" algn="l"/>
                          <a:tab pos="1284605" algn="l"/>
                        </a:tabLst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Total: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2080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2283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20" b="1">
                          <a:latin typeface="Calibri"/>
                          <a:cs typeface="Calibri"/>
                        </a:rPr>
                        <a:t>4363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2,391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49225">
                <a:tc gridSpan="5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082040" algn="l"/>
                          <a:tab pos="1863725" algn="l"/>
                          <a:tab pos="2334895" algn="l"/>
                          <a:tab pos="3084830" algn="l"/>
                          <a:tab pos="3575685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85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85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N.</a:t>
                      </a:r>
                      <a:r>
                        <a:rPr dirty="0" sz="8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County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1,400,000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1.00%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14,000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50.43%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7,061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778510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Total: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47.67%</a:t>
                      </a:r>
                      <a:r>
                        <a:rPr dirty="0" sz="850" spc="280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52.33%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33144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Combined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Above</a:t>
                      </a:r>
                      <a:r>
                        <a:rPr dirty="0" sz="85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Totals,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US</a:t>
                      </a:r>
                      <a:r>
                        <a:rPr dirty="0" sz="85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Census/BIA: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22059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4843780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spc="4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spc="280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85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Rez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Rapes</a:t>
                      </a:r>
                      <a:r>
                        <a:rPr dirty="0" sz="85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Trafficking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05473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5147310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US</a:t>
                      </a:r>
                      <a:r>
                        <a:rPr dirty="0" sz="85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Census: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797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8261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Dept</a:t>
                      </a:r>
                      <a:r>
                        <a:rPr dirty="0" sz="85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Interior,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BIA: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r" marR="2895600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3013075" algn="l"/>
                          <a:tab pos="3831590" algn="l"/>
                        </a:tabLst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Totals: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MMIW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573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r" marR="289560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343660" algn="l"/>
                          <a:tab pos="4014470" algn="l"/>
                          <a:tab pos="4613275" algn="l"/>
                        </a:tabLst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DOJ</a:t>
                      </a:r>
                      <a:r>
                        <a:rPr dirty="0" sz="8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MMIW</a:t>
                      </a:r>
                      <a:r>
                        <a:rPr dirty="0" sz="8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8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Trafficking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UCR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2,743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189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9225">
                <a:tc gridSpan="8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II: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Actual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based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Census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Source: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US</a:t>
                      </a:r>
                      <a:r>
                        <a:rPr dirty="0" sz="85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Bureau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Census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2000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69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46990">
                        <a:lnSpc>
                          <a:spcPct val="100000"/>
                        </a:lnSpc>
                        <a:tabLst>
                          <a:tab pos="705485" algn="l"/>
                          <a:tab pos="2581910" algn="l"/>
                          <a:tab pos="3005455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Aggv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#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Per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r" marR="2730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793750" algn="l"/>
                          <a:tab pos="1231265" algn="l"/>
                          <a:tab pos="1804035" algn="l"/>
                          <a:tab pos="2540635" algn="l"/>
                          <a:tab pos="3112135" algn="l"/>
                          <a:tab pos="3584575" algn="l"/>
                          <a:tab pos="4552315" algn="l"/>
                          <a:tab pos="5012690" algn="l"/>
                        </a:tabLst>
                      </a:pPr>
                      <a:r>
                        <a:rPr dirty="0" sz="850" spc="-2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%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Pop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Income</a:t>
                      </a:r>
                      <a:r>
                        <a:rPr dirty="0" sz="850" spc="17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Poverty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Rape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Assault</a:t>
                      </a:r>
                      <a:r>
                        <a:rPr dirty="0" sz="850" spc="30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Home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320">
                <a:tc gridSpan="3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334895" algn="l"/>
                          <a:tab pos="3080385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8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County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10,199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68.00%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6,935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466090" algn="l"/>
                          <a:tab pos="920115" algn="l"/>
                          <a:tab pos="1435735" algn="l"/>
                          <a:tab pos="1818005" algn="l"/>
                        </a:tabLst>
                      </a:pPr>
                      <a:r>
                        <a:rPr dirty="0" sz="850" spc="-20" b="1">
                          <a:latin typeface="Calibri"/>
                          <a:cs typeface="Calibri"/>
                        </a:rPr>
                        <a:t>9453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49%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3,400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4,080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8.6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9225">
                <a:tc gridSpan="8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III: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Population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given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Indian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Health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Ctr.,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Indian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Health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Clinic,</a:t>
                      </a:r>
                      <a:r>
                        <a:rPr dirty="0" sz="85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85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Indian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Human</a:t>
                      </a:r>
                      <a:r>
                        <a:rPr dirty="0" sz="8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Resource</a:t>
                      </a:r>
                      <a:r>
                        <a:rPr dirty="0" sz="85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Center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8765">
                <a:tc gridSpan="5">
                  <a:txBody>
                    <a:bodyPr/>
                    <a:lstStyle/>
                    <a:p>
                      <a:pPr algn="r" marR="46990">
                        <a:lnSpc>
                          <a:spcPts val="915"/>
                        </a:lnSpc>
                        <a:tabLst>
                          <a:tab pos="705485" algn="l"/>
                          <a:tab pos="2581910" algn="l"/>
                          <a:tab pos="3005455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Aggv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#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Per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r" marR="2730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793750" algn="l"/>
                          <a:tab pos="1231265" algn="l"/>
                          <a:tab pos="1804035" algn="l"/>
                          <a:tab pos="2540635" algn="l"/>
                          <a:tab pos="3112135" algn="l"/>
                          <a:tab pos="3584575" algn="l"/>
                          <a:tab pos="4552315" algn="l"/>
                          <a:tab pos="5012690" algn="l"/>
                        </a:tabLst>
                      </a:pPr>
                      <a:r>
                        <a:rPr dirty="0" sz="850" spc="-2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POP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%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Pop</a:t>
                      </a:r>
                      <a:r>
                        <a:rPr dirty="0" sz="8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Indians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Income</a:t>
                      </a:r>
                      <a:r>
                        <a:rPr dirty="0" sz="850" spc="17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Poverty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Rape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Assault</a:t>
                      </a:r>
                      <a:r>
                        <a:rPr dirty="0" sz="850" spc="30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Home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320">
                <a:tc gridSpan="3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080135" algn="l"/>
                          <a:tab pos="1859280" algn="l"/>
                          <a:tab pos="2334895" algn="l"/>
                          <a:tab pos="3080385" algn="l"/>
                        </a:tabLst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8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County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1,400,000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2.08%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29,156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68.00%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19,826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466090" algn="l"/>
                          <a:tab pos="920115" algn="l"/>
                          <a:tab pos="1464310" algn="l"/>
                          <a:tab pos="1818005" algn="l"/>
                        </a:tabLst>
                      </a:pPr>
                      <a:r>
                        <a:rPr dirty="0" sz="850" spc="-20" b="1">
                          <a:latin typeface="Calibri"/>
                          <a:cs typeface="Calibri"/>
                        </a:rPr>
                        <a:t>9453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49%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6,608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2600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8.6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1228648" y="6994855"/>
            <a:ext cx="525780" cy="149860"/>
          </a:xfrm>
          <a:custGeom>
            <a:avLst/>
            <a:gdLst/>
            <a:ahLst/>
            <a:cxnLst/>
            <a:rect l="l" t="t" r="r" b="b"/>
            <a:pathLst>
              <a:path w="525780" h="149859">
                <a:moveTo>
                  <a:pt x="525780" y="0"/>
                </a:moveTo>
                <a:lnTo>
                  <a:pt x="0" y="0"/>
                </a:lnTo>
                <a:lnTo>
                  <a:pt x="0" y="149352"/>
                </a:lnTo>
                <a:lnTo>
                  <a:pt x="525780" y="149352"/>
                </a:lnTo>
                <a:lnTo>
                  <a:pt x="525780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72288" y="209194"/>
            <a:ext cx="5448300" cy="9131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43250" marR="5080" indent="-635">
              <a:lnSpc>
                <a:spcPct val="114100"/>
              </a:lnSpc>
              <a:spcBef>
                <a:spcPts val="95"/>
              </a:spcBef>
            </a:pPr>
            <a:r>
              <a:rPr dirty="0" sz="850" b="1">
                <a:latin typeface="Calibri"/>
                <a:cs typeface="Calibri"/>
              </a:rPr>
              <a:t>Pauma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Yuma</a:t>
            </a:r>
            <a:r>
              <a:rPr dirty="0" sz="850" spc="5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Band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Luiseno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Indians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spc="-10" b="1">
                <a:latin typeface="Calibri"/>
                <a:cs typeface="Calibri"/>
              </a:rPr>
              <a:t>(SHNWC)</a:t>
            </a:r>
            <a:r>
              <a:rPr dirty="0" sz="850" spc="50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Protect</a:t>
            </a:r>
            <a:r>
              <a:rPr dirty="0" sz="850" spc="4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and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Enhance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the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Safety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Native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spc="-20" b="1">
                <a:latin typeface="Calibri"/>
                <a:cs typeface="Calibri"/>
              </a:rPr>
              <a:t>Women</a:t>
            </a:r>
            <a:r>
              <a:rPr dirty="0" sz="850" spc="50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OVW</a:t>
            </a:r>
            <a:r>
              <a:rPr dirty="0" sz="850" spc="3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OVC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spc="-20" b="1">
                <a:latin typeface="Calibri"/>
                <a:cs typeface="Calibri"/>
              </a:rPr>
              <a:t>TNLC</a:t>
            </a:r>
            <a:endParaRPr sz="850">
              <a:latin typeface="Calibri"/>
              <a:cs typeface="Calibri"/>
            </a:endParaRPr>
          </a:p>
          <a:p>
            <a:pPr algn="ctr" marL="3132455">
              <a:lnSpc>
                <a:spcPct val="100000"/>
              </a:lnSpc>
              <a:spcBef>
                <a:spcPts val="145"/>
              </a:spcBef>
            </a:pPr>
            <a:r>
              <a:rPr dirty="0" sz="850" b="1">
                <a:latin typeface="Calibri"/>
                <a:cs typeface="Calibri"/>
              </a:rPr>
              <a:t>Summary</a:t>
            </a:r>
            <a:r>
              <a:rPr dirty="0" sz="850" spc="6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Data</a:t>
            </a:r>
            <a:r>
              <a:rPr dirty="0" sz="850" spc="55" b="1">
                <a:latin typeface="Calibri"/>
                <a:cs typeface="Calibri"/>
              </a:rPr>
              <a:t> </a:t>
            </a:r>
            <a:r>
              <a:rPr dirty="0" sz="850" spc="-10" b="1">
                <a:latin typeface="Calibri"/>
                <a:cs typeface="Calibri"/>
              </a:rPr>
              <a:t>Sheet</a:t>
            </a:r>
            <a:endParaRPr sz="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50" b="1">
                <a:latin typeface="Calibri"/>
                <a:cs typeface="Calibri"/>
              </a:rPr>
              <a:t>Authorized</a:t>
            </a:r>
            <a:r>
              <a:rPr dirty="0" sz="850" spc="3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Official:</a:t>
            </a:r>
            <a:r>
              <a:rPr dirty="0" sz="850" spc="434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Juana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Majel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Dixon,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Tribal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spc="-10" b="1">
                <a:latin typeface="Calibri"/>
                <a:cs typeface="Calibri"/>
              </a:rPr>
              <a:t>Justice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719696" y="1406397"/>
            <a:ext cx="55244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-50" b="1">
                <a:latin typeface="Calibri"/>
                <a:cs typeface="Calibri"/>
              </a:rPr>
              <a:t>.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7276" y="1244244"/>
            <a:ext cx="6165850" cy="9124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2150" marR="4000500">
              <a:lnSpc>
                <a:spcPct val="114100"/>
              </a:lnSpc>
              <a:spcBef>
                <a:spcPts val="95"/>
              </a:spcBef>
            </a:pPr>
            <a:r>
              <a:rPr dirty="0" sz="850" b="1">
                <a:latin typeface="Calibri"/>
                <a:cs typeface="Calibri"/>
              </a:rPr>
              <a:t>1010</a:t>
            </a:r>
            <a:r>
              <a:rPr dirty="0" sz="850" spc="7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Pauma</a:t>
            </a:r>
            <a:r>
              <a:rPr dirty="0" sz="850" spc="7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Reseravation</a:t>
            </a:r>
            <a:r>
              <a:rPr dirty="0" sz="850" spc="65" b="1">
                <a:latin typeface="Calibri"/>
                <a:cs typeface="Calibri"/>
              </a:rPr>
              <a:t> </a:t>
            </a:r>
            <a:r>
              <a:rPr dirty="0" sz="850" spc="-20" b="1">
                <a:latin typeface="Calibri"/>
                <a:cs typeface="Calibri"/>
              </a:rPr>
              <a:t>Road</a:t>
            </a:r>
            <a:r>
              <a:rPr dirty="0" sz="850" spc="50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Pauma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Valley</a:t>
            </a:r>
            <a:r>
              <a:rPr dirty="0" sz="850" spc="5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CA</a:t>
            </a:r>
            <a:r>
              <a:rPr dirty="0" sz="850" spc="40" b="1">
                <a:latin typeface="Calibri"/>
                <a:cs typeface="Calibri"/>
              </a:rPr>
              <a:t> </a:t>
            </a:r>
            <a:r>
              <a:rPr dirty="0" sz="850" spc="-20" b="1">
                <a:latin typeface="Calibri"/>
                <a:cs typeface="Calibri"/>
              </a:rPr>
              <a:t>92061</a:t>
            </a:r>
            <a:endParaRPr sz="850">
              <a:latin typeface="Calibri"/>
              <a:cs typeface="Calibri"/>
            </a:endParaRPr>
          </a:p>
          <a:p>
            <a:pPr marL="91440" marR="4361180" indent="-59690">
              <a:lnSpc>
                <a:spcPct val="114100"/>
              </a:lnSpc>
            </a:pPr>
            <a:r>
              <a:rPr dirty="0" sz="850" b="1">
                <a:latin typeface="Calibri"/>
                <a:cs typeface="Calibri"/>
              </a:rPr>
              <a:t>Agency</a:t>
            </a:r>
            <a:r>
              <a:rPr dirty="0" sz="850" spc="5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Type:</a:t>
            </a:r>
            <a:r>
              <a:rPr dirty="0" sz="850" spc="22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Non-Profit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spc="-10" b="1">
                <a:latin typeface="Calibri"/>
                <a:cs typeface="Calibri"/>
              </a:rPr>
              <a:t>Organization</a:t>
            </a:r>
            <a:r>
              <a:rPr dirty="0" sz="850" spc="50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Application:</a:t>
            </a:r>
            <a:r>
              <a:rPr dirty="0" sz="850" spc="210" b="1">
                <a:latin typeface="Calibri"/>
                <a:cs typeface="Calibri"/>
              </a:rPr>
              <a:t> </a:t>
            </a:r>
            <a:r>
              <a:rPr dirty="0" sz="850" spc="-25" b="1">
                <a:latin typeface="Calibri"/>
                <a:cs typeface="Calibri"/>
              </a:rPr>
              <a:t>New</a:t>
            </a:r>
            <a:endParaRPr sz="85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  <a:spcBef>
                <a:spcPts val="145"/>
              </a:spcBef>
              <a:tabLst>
                <a:tab pos="817244" algn="l"/>
              </a:tabLst>
            </a:pPr>
            <a:r>
              <a:rPr dirty="0" sz="850" spc="-10" b="1">
                <a:latin typeface="Calibri"/>
                <a:cs typeface="Calibri"/>
              </a:rPr>
              <a:t>State:</a:t>
            </a:r>
            <a:r>
              <a:rPr dirty="0" sz="850" b="1">
                <a:latin typeface="Calibri"/>
                <a:cs typeface="Calibri"/>
              </a:rPr>
              <a:t>	</a:t>
            </a:r>
            <a:r>
              <a:rPr dirty="0" sz="850" spc="-10" b="1">
                <a:latin typeface="Calibri"/>
                <a:cs typeface="Calibri"/>
              </a:rPr>
              <a:t>Rural</a:t>
            </a: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b="1">
                <a:latin typeface="Calibri"/>
                <a:cs typeface="Calibri"/>
              </a:rPr>
              <a:t>Areas</a:t>
            </a:r>
            <a:r>
              <a:rPr dirty="0" sz="850" spc="4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Served:</a:t>
            </a:r>
            <a:r>
              <a:rPr dirty="0" sz="850" spc="204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The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Boundaries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the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Service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Area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include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the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Majority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144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square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miles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North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County's</a:t>
            </a:r>
            <a:r>
              <a:rPr dirty="0" sz="850" spc="4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of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San</a:t>
            </a:r>
            <a:r>
              <a:rPr dirty="0" sz="850" spc="4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Diego,</a:t>
            </a:r>
            <a:r>
              <a:rPr dirty="0" sz="850" spc="50" b="1">
                <a:latin typeface="Calibri"/>
                <a:cs typeface="Calibri"/>
              </a:rPr>
              <a:t> </a:t>
            </a:r>
            <a:r>
              <a:rPr dirty="0" sz="850" spc="-10" b="1">
                <a:latin typeface="Calibri"/>
                <a:cs typeface="Calibri"/>
              </a:rPr>
              <a:t>California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97612" y="6835850"/>
            <a:ext cx="941069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>
                <a:latin typeface="Calibri"/>
                <a:cs typeface="Calibri"/>
              </a:rPr>
              <a:t>MMIW</a:t>
            </a:r>
            <a:r>
              <a:rPr dirty="0" sz="850" spc="40">
                <a:latin typeface="Calibri"/>
                <a:cs typeface="Calibri"/>
              </a:rPr>
              <a:t> </a:t>
            </a:r>
            <a:r>
              <a:rPr dirty="0" sz="850">
                <a:latin typeface="Calibri"/>
                <a:cs typeface="Calibri"/>
              </a:rPr>
              <a:t>&amp;</a:t>
            </a:r>
            <a:r>
              <a:rPr dirty="0" sz="850" spc="40">
                <a:latin typeface="Calibri"/>
                <a:cs typeface="Calibri"/>
              </a:rPr>
              <a:t> </a:t>
            </a:r>
            <a:r>
              <a:rPr dirty="0" sz="850" spc="-10">
                <a:latin typeface="Calibri"/>
                <a:cs typeface="Calibri"/>
              </a:rPr>
              <a:t>Trafficking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535548" y="6835850"/>
            <a:ext cx="53403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>
                <a:latin typeface="Calibri"/>
                <a:cs typeface="Calibri"/>
              </a:rPr>
              <a:t>Total</a:t>
            </a:r>
            <a:r>
              <a:rPr dirty="0" sz="850" spc="35">
                <a:latin typeface="Calibri"/>
                <a:cs typeface="Calibri"/>
              </a:rPr>
              <a:t> </a:t>
            </a:r>
            <a:r>
              <a:rPr dirty="0" sz="850" spc="-10">
                <a:latin typeface="Calibri"/>
                <a:cs typeface="Calibri"/>
              </a:rPr>
              <a:t>2,980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61489" y="6821525"/>
            <a:ext cx="2792730" cy="321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291465">
              <a:lnSpc>
                <a:spcPct val="100000"/>
              </a:lnSpc>
              <a:spcBef>
                <a:spcPts val="235"/>
              </a:spcBef>
              <a:tabLst>
                <a:tab pos="2044064" algn="l"/>
              </a:tabLst>
            </a:pPr>
            <a:r>
              <a:rPr dirty="0" sz="850" spc="-10">
                <a:latin typeface="Calibri"/>
                <a:cs typeface="Calibri"/>
              </a:rPr>
              <a:t>0.70%</a:t>
            </a:r>
            <a:r>
              <a:rPr dirty="0" sz="850">
                <a:latin typeface="Calibri"/>
                <a:cs typeface="Calibri"/>
              </a:rPr>
              <a:t>	</a:t>
            </a:r>
            <a:r>
              <a:rPr dirty="0" sz="850" spc="-25">
                <a:latin typeface="Calibri"/>
                <a:cs typeface="Calibri"/>
              </a:rPr>
              <a:t>237</a:t>
            </a: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850" b="1">
                <a:latin typeface="Calibri"/>
                <a:cs typeface="Calibri"/>
              </a:rPr>
              <a:t>:Totals</a:t>
            </a:r>
            <a:r>
              <a:rPr dirty="0" sz="850" spc="5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Female</a:t>
            </a:r>
            <a:r>
              <a:rPr dirty="0" sz="850" spc="6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Native</a:t>
            </a:r>
            <a:r>
              <a:rPr dirty="0" sz="850" spc="6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American</a:t>
            </a:r>
            <a:r>
              <a:rPr dirty="0" sz="850" spc="55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Population,</a:t>
            </a:r>
            <a:r>
              <a:rPr dirty="0" sz="850" spc="60" b="1">
                <a:latin typeface="Calibri"/>
                <a:cs typeface="Calibri"/>
              </a:rPr>
              <a:t> </a:t>
            </a:r>
            <a:r>
              <a:rPr dirty="0" sz="850" b="1">
                <a:latin typeface="Calibri"/>
                <a:cs typeface="Calibri"/>
              </a:rPr>
              <a:t>various</a:t>
            </a:r>
            <a:r>
              <a:rPr dirty="0" sz="850" spc="60" b="1">
                <a:latin typeface="Calibri"/>
                <a:cs typeface="Calibri"/>
              </a:rPr>
              <a:t> </a:t>
            </a:r>
            <a:r>
              <a:rPr dirty="0" sz="850" spc="-10" b="1">
                <a:latin typeface="Calibri"/>
                <a:cs typeface="Calibri"/>
              </a:rPr>
              <a:t>sources</a:t>
            </a:r>
            <a:endParaRPr sz="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escruggs</dc:creator>
  <dcterms:created xsi:type="dcterms:W3CDTF">2024-07-29T21:12:27Z</dcterms:created>
  <dcterms:modified xsi:type="dcterms:W3CDTF">2024-07-29T21:12:27Z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2024-07-29T00:00:00Z</vt:filetime>
  </property>
  <property fmtid="{D5CDD505-2E9C-101B-9397-08002B2CF9AE}" pid="3" name="LastSaved">
    <vt:filetime>2024-07-29T00:00:00Z</vt:filetime>
  </property>
</Properties>
</file>