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61" r:id="rId4"/>
  </p:sldMasterIdLst>
  <p:notesMasterIdLst>
    <p:notesMasterId r:id="rId20"/>
  </p:notesMasterIdLst>
  <p:handoutMasterIdLst>
    <p:handoutMasterId r:id="rId21"/>
  </p:handoutMasterIdLst>
  <p:sldIdLst>
    <p:sldId id="1451" r:id="rId5"/>
    <p:sldId id="554" r:id="rId6"/>
    <p:sldId id="348" r:id="rId7"/>
    <p:sldId id="540" r:id="rId8"/>
    <p:sldId id="545" r:id="rId9"/>
    <p:sldId id="532" r:id="rId10"/>
    <p:sldId id="519" r:id="rId11"/>
    <p:sldId id="536" r:id="rId12"/>
    <p:sldId id="543" r:id="rId13"/>
    <p:sldId id="544" r:id="rId14"/>
    <p:sldId id="548" r:id="rId15"/>
    <p:sldId id="1450" r:id="rId16"/>
    <p:sldId id="555" r:id="rId17"/>
    <p:sldId id="1449" r:id="rId18"/>
    <p:sldId id="268" r:id="rId19"/>
  </p:sldIdLst>
  <p:sldSz cx="12192000" cy="6858000"/>
  <p:notesSz cx="7102475" cy="9388475"/>
  <p:embeddedFontLst>
    <p:embeddedFont>
      <p:font typeface="Source Sans Pro" panose="020B0503030403020204" pitchFamily="34" charset="0"/>
      <p:regular r:id="rId22"/>
      <p:bold r:id="rId22"/>
      <p:italic r:id="rId22"/>
      <p:boldItalic r:id="rId22"/>
    </p:embeddedFont>
    <p:embeddedFont>
      <p:font typeface="Trebuchet MS" panose="020B0603020202020204" pitchFamily="34" charset="0"/>
      <p:regular r:id="rId23"/>
      <p:bold r:id="rId24"/>
      <p:italic r:id="rId25"/>
      <p:boldItalic r:id="rId26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39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E831D"/>
    <a:srgbClr val="AE431C"/>
    <a:srgbClr val="C12F00"/>
    <a:srgbClr val="FFBE2E"/>
    <a:srgbClr val="000000"/>
    <a:srgbClr val="002D2D"/>
    <a:srgbClr val="7BCCCA"/>
    <a:srgbClr val="038581"/>
    <a:srgbClr val="E66E0F"/>
    <a:srgbClr val="376C7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451C678-55D4-4D95-8C11-54A4E6F6592B}" v="11" dt="2025-07-30T19:02:25.38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04" autoAdjust="0"/>
    <p:restoredTop sz="92494" autoAdjust="0"/>
  </p:normalViewPr>
  <p:slideViewPr>
    <p:cSldViewPr snapToGrid="0">
      <p:cViewPr varScale="1">
        <p:scale>
          <a:sx n="102" d="100"/>
          <a:sy n="102" d="100"/>
        </p:scale>
        <p:origin x="942" y="108"/>
      </p:cViewPr>
      <p:guideLst>
        <p:guide orient="horz" pos="1392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5" d="100"/>
          <a:sy n="85" d="100"/>
        </p:scale>
        <p:origin x="3846" y="10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4.fntdata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3.fntdata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2.fntdata"/><Relationship Id="rId32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1.fntdata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NUL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Ward, Douglas E" userId="999be756-5e98-4c5a-a215-5f06dc8dbfbf" providerId="ADAL" clId="{8451C678-55D4-4D95-8C11-54A4E6F6592B}"/>
    <pc:docChg chg="custSel modSld">
      <pc:chgData name="Ward, Douglas E" userId="999be756-5e98-4c5a-a215-5f06dc8dbfbf" providerId="ADAL" clId="{8451C678-55D4-4D95-8C11-54A4E6F6592B}" dt="2025-07-30T19:11:04.072" v="635" actId="255"/>
      <pc:docMkLst>
        <pc:docMk/>
      </pc:docMkLst>
      <pc:sldChg chg="delSp mod">
        <pc:chgData name="Ward, Douglas E" userId="999be756-5e98-4c5a-a215-5f06dc8dbfbf" providerId="ADAL" clId="{8451C678-55D4-4D95-8C11-54A4E6F6592B}" dt="2025-07-30T15:17:05.693" v="201" actId="478"/>
        <pc:sldMkLst>
          <pc:docMk/>
          <pc:sldMk cId="3786474030" sldId="519"/>
        </pc:sldMkLst>
        <pc:spChg chg="del">
          <ac:chgData name="Ward, Douglas E" userId="999be756-5e98-4c5a-a215-5f06dc8dbfbf" providerId="ADAL" clId="{8451C678-55D4-4D95-8C11-54A4E6F6592B}" dt="2025-07-30T15:17:05.693" v="201" actId="478"/>
          <ac:spMkLst>
            <pc:docMk/>
            <pc:sldMk cId="3786474030" sldId="519"/>
            <ac:spMk id="4" creationId="{593E6604-F563-F776-A859-BB59C0D2554A}"/>
          </ac:spMkLst>
        </pc:spChg>
      </pc:sldChg>
      <pc:sldChg chg="modSp mod">
        <pc:chgData name="Ward, Douglas E" userId="999be756-5e98-4c5a-a215-5f06dc8dbfbf" providerId="ADAL" clId="{8451C678-55D4-4D95-8C11-54A4E6F6592B}" dt="2025-07-30T14:44:54.354" v="146" actId="20577"/>
        <pc:sldMkLst>
          <pc:docMk/>
          <pc:sldMk cId="4040549086" sldId="532"/>
        </pc:sldMkLst>
        <pc:spChg chg="mod">
          <ac:chgData name="Ward, Douglas E" userId="999be756-5e98-4c5a-a215-5f06dc8dbfbf" providerId="ADAL" clId="{8451C678-55D4-4D95-8C11-54A4E6F6592B}" dt="2025-07-30T14:44:54.354" v="146" actId="20577"/>
          <ac:spMkLst>
            <pc:docMk/>
            <pc:sldMk cId="4040549086" sldId="532"/>
            <ac:spMk id="5" creationId="{11850F8F-9518-4A18-7137-3B7AC018A991}"/>
          </ac:spMkLst>
        </pc:spChg>
      </pc:sldChg>
      <pc:sldChg chg="delSp mod">
        <pc:chgData name="Ward, Douglas E" userId="999be756-5e98-4c5a-a215-5f06dc8dbfbf" providerId="ADAL" clId="{8451C678-55D4-4D95-8C11-54A4E6F6592B}" dt="2025-07-30T15:16:52.077" v="200" actId="478"/>
        <pc:sldMkLst>
          <pc:docMk/>
          <pc:sldMk cId="4124614766" sldId="536"/>
        </pc:sldMkLst>
        <pc:spChg chg="del">
          <ac:chgData name="Ward, Douglas E" userId="999be756-5e98-4c5a-a215-5f06dc8dbfbf" providerId="ADAL" clId="{8451C678-55D4-4D95-8C11-54A4E6F6592B}" dt="2025-07-30T15:16:52.077" v="200" actId="478"/>
          <ac:spMkLst>
            <pc:docMk/>
            <pc:sldMk cId="4124614766" sldId="536"/>
            <ac:spMk id="4" creationId="{71B595A5-8E5C-C68E-C9D1-1CF2969078A3}"/>
          </ac:spMkLst>
        </pc:spChg>
      </pc:sldChg>
      <pc:sldChg chg="delSp mod">
        <pc:chgData name="Ward, Douglas E" userId="999be756-5e98-4c5a-a215-5f06dc8dbfbf" providerId="ADAL" clId="{8451C678-55D4-4D95-8C11-54A4E6F6592B}" dt="2025-07-30T15:18:41.302" v="297" actId="478"/>
        <pc:sldMkLst>
          <pc:docMk/>
          <pc:sldMk cId="1760174289" sldId="540"/>
        </pc:sldMkLst>
        <pc:spChg chg="del">
          <ac:chgData name="Ward, Douglas E" userId="999be756-5e98-4c5a-a215-5f06dc8dbfbf" providerId="ADAL" clId="{8451C678-55D4-4D95-8C11-54A4E6F6592B}" dt="2025-07-30T15:18:41.302" v="297" actId="478"/>
          <ac:spMkLst>
            <pc:docMk/>
            <pc:sldMk cId="1760174289" sldId="540"/>
            <ac:spMk id="4" creationId="{8083657A-C84F-771B-6FA1-FF3265B637B7}"/>
          </ac:spMkLst>
        </pc:spChg>
      </pc:sldChg>
      <pc:sldChg chg="delSp mod">
        <pc:chgData name="Ward, Douglas E" userId="999be756-5e98-4c5a-a215-5f06dc8dbfbf" providerId="ADAL" clId="{8451C678-55D4-4D95-8C11-54A4E6F6592B}" dt="2025-07-30T15:16:45.004" v="199" actId="478"/>
        <pc:sldMkLst>
          <pc:docMk/>
          <pc:sldMk cId="437355189" sldId="543"/>
        </pc:sldMkLst>
        <pc:spChg chg="del">
          <ac:chgData name="Ward, Douglas E" userId="999be756-5e98-4c5a-a215-5f06dc8dbfbf" providerId="ADAL" clId="{8451C678-55D4-4D95-8C11-54A4E6F6592B}" dt="2025-07-30T15:16:45.004" v="199" actId="478"/>
          <ac:spMkLst>
            <pc:docMk/>
            <pc:sldMk cId="437355189" sldId="543"/>
            <ac:spMk id="4" creationId="{74511CC6-2F7F-2EB9-EDB9-09B75365BADE}"/>
          </ac:spMkLst>
        </pc:spChg>
      </pc:sldChg>
      <pc:sldChg chg="addSp modSp mod">
        <pc:chgData name="Ward, Douglas E" userId="999be756-5e98-4c5a-a215-5f06dc8dbfbf" providerId="ADAL" clId="{8451C678-55D4-4D95-8C11-54A4E6F6592B}" dt="2025-07-30T15:16:24.123" v="198" actId="20577"/>
        <pc:sldMkLst>
          <pc:docMk/>
          <pc:sldMk cId="1699829528" sldId="544"/>
        </pc:sldMkLst>
        <pc:spChg chg="add mod">
          <ac:chgData name="Ward, Douglas E" userId="999be756-5e98-4c5a-a215-5f06dc8dbfbf" providerId="ADAL" clId="{8451C678-55D4-4D95-8C11-54A4E6F6592B}" dt="2025-07-30T15:16:24.123" v="198" actId="20577"/>
          <ac:spMkLst>
            <pc:docMk/>
            <pc:sldMk cId="1699829528" sldId="544"/>
            <ac:spMk id="3" creationId="{FED8CC20-90D0-2D0A-9FB0-38DAD90907D7}"/>
          </ac:spMkLst>
        </pc:spChg>
      </pc:sldChg>
      <pc:sldChg chg="delSp modSp mod">
        <pc:chgData name="Ward, Douglas E" userId="999be756-5e98-4c5a-a215-5f06dc8dbfbf" providerId="ADAL" clId="{8451C678-55D4-4D95-8C11-54A4E6F6592B}" dt="2025-07-30T15:18:23.630" v="296" actId="14100"/>
        <pc:sldMkLst>
          <pc:docMk/>
          <pc:sldMk cId="3967574280" sldId="545"/>
        </pc:sldMkLst>
        <pc:spChg chg="del">
          <ac:chgData name="Ward, Douglas E" userId="999be756-5e98-4c5a-a215-5f06dc8dbfbf" providerId="ADAL" clId="{8451C678-55D4-4D95-8C11-54A4E6F6592B}" dt="2025-07-30T15:17:15.317" v="202" actId="478"/>
          <ac:spMkLst>
            <pc:docMk/>
            <pc:sldMk cId="3967574280" sldId="545"/>
            <ac:spMk id="4" creationId="{04E6D15F-795B-F3E8-CCED-432D4B992D0F}"/>
          </ac:spMkLst>
        </pc:spChg>
        <pc:spChg chg="mod">
          <ac:chgData name="Ward, Douglas E" userId="999be756-5e98-4c5a-a215-5f06dc8dbfbf" providerId="ADAL" clId="{8451C678-55D4-4D95-8C11-54A4E6F6592B}" dt="2025-07-30T15:18:23.630" v="296" actId="14100"/>
          <ac:spMkLst>
            <pc:docMk/>
            <pc:sldMk cId="3967574280" sldId="545"/>
            <ac:spMk id="11" creationId="{8277A835-5EF6-7F97-2809-0DA447065DB7}"/>
          </ac:spMkLst>
        </pc:spChg>
      </pc:sldChg>
      <pc:sldChg chg="delSp mod">
        <pc:chgData name="Ward, Douglas E" userId="999be756-5e98-4c5a-a215-5f06dc8dbfbf" providerId="ADAL" clId="{8451C678-55D4-4D95-8C11-54A4E6F6592B}" dt="2025-07-30T15:15:59.173" v="179" actId="478"/>
        <pc:sldMkLst>
          <pc:docMk/>
          <pc:sldMk cId="2347017486" sldId="548"/>
        </pc:sldMkLst>
        <pc:spChg chg="del">
          <ac:chgData name="Ward, Douglas E" userId="999be756-5e98-4c5a-a215-5f06dc8dbfbf" providerId="ADAL" clId="{8451C678-55D4-4D95-8C11-54A4E6F6592B}" dt="2025-07-30T15:15:59.173" v="179" actId="478"/>
          <ac:spMkLst>
            <pc:docMk/>
            <pc:sldMk cId="2347017486" sldId="548"/>
            <ac:spMk id="2" creationId="{0BE37168-5571-B893-18A6-DC063EA31AA9}"/>
          </ac:spMkLst>
        </pc:spChg>
      </pc:sldChg>
      <pc:sldChg chg="delSp modSp mod">
        <pc:chgData name="Ward, Douglas E" userId="999be756-5e98-4c5a-a215-5f06dc8dbfbf" providerId="ADAL" clId="{8451C678-55D4-4D95-8C11-54A4E6F6592B}" dt="2025-07-30T18:55:12.524" v="312" actId="6549"/>
        <pc:sldMkLst>
          <pc:docMk/>
          <pc:sldMk cId="2959729010" sldId="554"/>
        </pc:sldMkLst>
        <pc:spChg chg="mod">
          <ac:chgData name="Ward, Douglas E" userId="999be756-5e98-4c5a-a215-5f06dc8dbfbf" providerId="ADAL" clId="{8451C678-55D4-4D95-8C11-54A4E6F6592B}" dt="2025-07-30T18:55:12.524" v="312" actId="6549"/>
          <ac:spMkLst>
            <pc:docMk/>
            <pc:sldMk cId="2959729010" sldId="554"/>
            <ac:spMk id="3" creationId="{B6A861A3-63C8-ABCE-BB4C-CCC051F939D5}"/>
          </ac:spMkLst>
        </pc:spChg>
        <pc:spChg chg="del mod">
          <ac:chgData name="Ward, Douglas E" userId="999be756-5e98-4c5a-a215-5f06dc8dbfbf" providerId="ADAL" clId="{8451C678-55D4-4D95-8C11-54A4E6F6592B}" dt="2025-07-30T15:18:50.603" v="299" actId="478"/>
          <ac:spMkLst>
            <pc:docMk/>
            <pc:sldMk cId="2959729010" sldId="554"/>
            <ac:spMk id="5" creationId="{E361A6B1-17DF-1D5A-AFBB-2A4DDC9566E7}"/>
          </ac:spMkLst>
        </pc:spChg>
      </pc:sldChg>
      <pc:sldChg chg="delSp modSp mod">
        <pc:chgData name="Ward, Douglas E" userId="999be756-5e98-4c5a-a215-5f06dc8dbfbf" providerId="ADAL" clId="{8451C678-55D4-4D95-8C11-54A4E6F6592B}" dt="2025-07-30T19:08:05.538" v="589" actId="113"/>
        <pc:sldMkLst>
          <pc:docMk/>
          <pc:sldMk cId="3802550151" sldId="555"/>
        </pc:sldMkLst>
        <pc:spChg chg="mod">
          <ac:chgData name="Ward, Douglas E" userId="999be756-5e98-4c5a-a215-5f06dc8dbfbf" providerId="ADAL" clId="{8451C678-55D4-4D95-8C11-54A4E6F6592B}" dt="2025-07-30T19:08:05.538" v="589" actId="113"/>
          <ac:spMkLst>
            <pc:docMk/>
            <pc:sldMk cId="3802550151" sldId="555"/>
            <ac:spMk id="5" creationId="{2DCB4AC7-3556-BE6C-8677-E3F14EDB3603}"/>
          </ac:spMkLst>
        </pc:spChg>
        <pc:spChg chg="del">
          <ac:chgData name="Ward, Douglas E" userId="999be756-5e98-4c5a-a215-5f06dc8dbfbf" providerId="ADAL" clId="{8451C678-55D4-4D95-8C11-54A4E6F6592B}" dt="2025-07-30T15:15:50.726" v="178" actId="478"/>
          <ac:spMkLst>
            <pc:docMk/>
            <pc:sldMk cId="3802550151" sldId="555"/>
            <ac:spMk id="6" creationId="{B81E3D70-8333-8829-4FBD-2EFB217D21E4}"/>
          </ac:spMkLst>
        </pc:spChg>
      </pc:sldChg>
      <pc:sldChg chg="modSp mod">
        <pc:chgData name="Ward, Douglas E" userId="999be756-5e98-4c5a-a215-5f06dc8dbfbf" providerId="ADAL" clId="{8451C678-55D4-4D95-8C11-54A4E6F6592B}" dt="2025-07-30T19:11:04.072" v="635" actId="255"/>
        <pc:sldMkLst>
          <pc:docMk/>
          <pc:sldMk cId="3717664170" sldId="1449"/>
        </pc:sldMkLst>
        <pc:spChg chg="mod">
          <ac:chgData name="Ward, Douglas E" userId="999be756-5e98-4c5a-a215-5f06dc8dbfbf" providerId="ADAL" clId="{8451C678-55D4-4D95-8C11-54A4E6F6592B}" dt="2025-07-30T19:11:04.072" v="635" actId="255"/>
          <ac:spMkLst>
            <pc:docMk/>
            <pc:sldMk cId="3717664170" sldId="1449"/>
            <ac:spMk id="2" creationId="{A91DF9CB-A359-D221-96C6-7A0CADEDD676}"/>
          </ac:spMkLst>
        </pc:spChg>
        <pc:spChg chg="mod">
          <ac:chgData name="Ward, Douglas E" userId="999be756-5e98-4c5a-a215-5f06dc8dbfbf" providerId="ADAL" clId="{8451C678-55D4-4D95-8C11-54A4E6F6592B}" dt="2025-07-30T19:08:49.028" v="606" actId="20577"/>
          <ac:spMkLst>
            <pc:docMk/>
            <pc:sldMk cId="3717664170" sldId="1449"/>
            <ac:spMk id="7" creationId="{9A0F5062-9DFF-ACC7-D142-89DCE5AB5AA3}"/>
          </ac:spMkLst>
        </pc:spChg>
      </pc:sldChg>
      <pc:sldChg chg="modSp mod">
        <pc:chgData name="Ward, Douglas E" userId="999be756-5e98-4c5a-a215-5f06dc8dbfbf" providerId="ADAL" clId="{8451C678-55D4-4D95-8C11-54A4E6F6592B}" dt="2025-07-30T14:44:28.490" v="145" actId="1076"/>
        <pc:sldMkLst>
          <pc:docMk/>
          <pc:sldMk cId="4152122082" sldId="1450"/>
        </pc:sldMkLst>
        <pc:spChg chg="mod">
          <ac:chgData name="Ward, Douglas E" userId="999be756-5e98-4c5a-a215-5f06dc8dbfbf" providerId="ADAL" clId="{8451C678-55D4-4D95-8C11-54A4E6F6592B}" dt="2025-07-30T14:44:28.490" v="145" actId="1076"/>
          <ac:spMkLst>
            <pc:docMk/>
            <pc:sldMk cId="4152122082" sldId="1450"/>
            <ac:spMk id="3" creationId="{19A34972-8802-60BC-7A71-D0BDA8352CCC}"/>
          </ac:spMkLst>
        </pc:spChg>
        <pc:graphicFrameChg chg="modGraphic">
          <ac:chgData name="Ward, Douglas E" userId="999be756-5e98-4c5a-a215-5f06dc8dbfbf" providerId="ADAL" clId="{8451C678-55D4-4D95-8C11-54A4E6F6592B}" dt="2025-07-30T14:44:05.352" v="143" actId="255"/>
          <ac:graphicFrameMkLst>
            <pc:docMk/>
            <pc:sldMk cId="4152122082" sldId="1450"/>
            <ac:graphicFrameMk id="8" creationId="{D330BBA6-EDBB-51DA-D561-B8CE43D0A404}"/>
          </ac:graphicFrameMkLst>
        </pc:graphicFrameChg>
      </pc:sldChg>
      <pc:sldChg chg="modSp mod">
        <pc:chgData name="Ward, Douglas E" userId="999be756-5e98-4c5a-a215-5f06dc8dbfbf" providerId="ADAL" clId="{8451C678-55D4-4D95-8C11-54A4E6F6592B}" dt="2025-07-30T15:26:07.020" v="303" actId="20577"/>
        <pc:sldMkLst>
          <pc:docMk/>
          <pc:sldMk cId="936392693" sldId="1451"/>
        </pc:sldMkLst>
        <pc:spChg chg="mod">
          <ac:chgData name="Ward, Douglas E" userId="999be756-5e98-4c5a-a215-5f06dc8dbfbf" providerId="ADAL" clId="{8451C678-55D4-4D95-8C11-54A4E6F6592B}" dt="2025-07-30T14:37:31.365" v="6" actId="20577"/>
          <ac:spMkLst>
            <pc:docMk/>
            <pc:sldMk cId="936392693" sldId="1451"/>
            <ac:spMk id="5" creationId="{63252990-DB6E-F73B-EF75-E66F320E7955}"/>
          </ac:spMkLst>
        </pc:spChg>
        <pc:spChg chg="mod">
          <ac:chgData name="Ward, Douglas E" userId="999be756-5e98-4c5a-a215-5f06dc8dbfbf" providerId="ADAL" clId="{8451C678-55D4-4D95-8C11-54A4E6F6592B}" dt="2025-07-30T15:26:07.020" v="303" actId="20577"/>
          <ac:spMkLst>
            <pc:docMk/>
            <pc:sldMk cId="936392693" sldId="1451"/>
            <ac:spMk id="7" creationId="{240BE320-8DAF-A04B-0381-E791C776BDA6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2.xml"/><Relationship Id="rId1" Type="http://schemas.microsoft.com/office/2011/relationships/chartStyle" Target="style2.xml"/><Relationship Id="rId5" Type="http://schemas.openxmlformats.org/officeDocument/2006/relationships/chartUserShapes" Target="../drawings/drawing1.xml"/><Relationship Id="rId4" Type="http://schemas.openxmlformats.org/officeDocument/2006/relationships/oleObject" Target="../embeddings/oleObject1.bin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4120526312742232E-4"/>
          <c:y val="2.0919725978163603E-3"/>
          <c:w val="0.96010155966630395"/>
          <c:h val="0.7605551910177894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'2025 Summary'!$B$13</c:f>
              <c:strCache>
                <c:ptCount val="1"/>
                <c:pt idx="0">
                  <c:v> Operation of Indian Education Programs </c:v>
                </c:pt>
              </c:strCache>
            </c:strRef>
          </c:tx>
          <c:spPr>
            <a:solidFill>
              <a:srgbClr val="FFBE2E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CE831D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66C2-494D-904A-23A112BF0C62}"/>
              </c:ext>
            </c:extLst>
          </c:dPt>
          <c:dPt>
            <c:idx val="1"/>
            <c:invertIfNegative val="0"/>
            <c:bubble3D val="0"/>
            <c:spPr>
              <a:solidFill>
                <a:srgbClr val="CE831D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66C2-494D-904A-23A112BF0C62}"/>
              </c:ext>
            </c:extLst>
          </c:dPt>
          <c:dPt>
            <c:idx val="2"/>
            <c:invertIfNegative val="0"/>
            <c:bubble3D val="0"/>
            <c:spPr>
              <a:solidFill>
                <a:srgbClr val="CE831D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66C2-494D-904A-23A112BF0C62}"/>
              </c:ext>
            </c:extLst>
          </c:dPt>
          <c:dPt>
            <c:idx val="3"/>
            <c:invertIfNegative val="0"/>
            <c:bubble3D val="0"/>
            <c:spPr>
              <a:solidFill>
                <a:srgbClr val="CE831D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66C2-494D-904A-23A112BF0C62}"/>
              </c:ext>
            </c:extLst>
          </c:dPt>
          <c:dPt>
            <c:idx val="4"/>
            <c:invertIfNegative val="0"/>
            <c:bubble3D val="0"/>
            <c:spPr>
              <a:solidFill>
                <a:srgbClr val="CE831D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66C2-494D-904A-23A112BF0C62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tx2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'2025 Summary'!$C$12:$G$12</c:f>
              <c:strCache>
                <c:ptCount val="5"/>
                <c:pt idx="0">
                  <c:v>FY 2021        Enacted </c:v>
                </c:pt>
                <c:pt idx="1">
                  <c:v>FY 2022 
Enacted </c:v>
                </c:pt>
                <c:pt idx="2">
                  <c:v>FY 2023 
Enacted </c:v>
                </c:pt>
                <c:pt idx="3">
                  <c:v>FY 2024 
Enacted </c:v>
                </c:pt>
                <c:pt idx="4">
                  <c:v>FY 2025 
Enacted  </c:v>
                </c:pt>
              </c:strCache>
            </c:strRef>
          </c:cat>
          <c:val>
            <c:numRef>
              <c:f>'2025 Summary'!$C$13:$G$13</c:f>
              <c:numCache>
                <c:formatCode>"$"#,##0_);[Red]\("$"#,##0\)</c:formatCode>
                <c:ptCount val="5"/>
                <c:pt idx="0">
                  <c:v>973092000</c:v>
                </c:pt>
                <c:pt idx="1">
                  <c:v>1017601000</c:v>
                </c:pt>
                <c:pt idx="2">
                  <c:v>1133552000</c:v>
                </c:pt>
                <c:pt idx="3">
                  <c:v>1131617000</c:v>
                </c:pt>
                <c:pt idx="4">
                  <c:v>1131617000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F20-4327-845D-F5DC1C11C59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616825840"/>
        <c:axId val="616826320"/>
      </c:barChart>
      <c:catAx>
        <c:axId val="6168258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616826320"/>
        <c:crosses val="autoZero"/>
        <c:auto val="1"/>
        <c:lblAlgn val="ctr"/>
        <c:lblOffset val="100"/>
        <c:noMultiLvlLbl val="0"/>
      </c:catAx>
      <c:valAx>
        <c:axId val="6168263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&quot;$&quot;#,##0_);[Red]\(&quot;$&quot;#,##0\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6168258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b="1"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16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en-US" b="1" dirty="0">
                <a:solidFill>
                  <a:schemeClr val="tx1"/>
                </a:solidFill>
              </a:rPr>
              <a:t>TGSC</a:t>
            </a:r>
            <a:r>
              <a:rPr lang="en-US" b="1" baseline="0" dirty="0">
                <a:solidFill>
                  <a:schemeClr val="tx1"/>
                </a:solidFill>
              </a:rPr>
              <a:t> Funding </a:t>
            </a:r>
            <a:r>
              <a:rPr lang="en-US" b="1" dirty="0">
                <a:solidFill>
                  <a:schemeClr val="tx1"/>
                </a:solidFill>
              </a:rPr>
              <a:t>2021 to 2025 </a:t>
            </a:r>
          </a:p>
        </c:rich>
      </c:tx>
      <c:layout>
        <c:manualLayout>
          <c:xMode val="edge"/>
          <c:yMode val="edge"/>
          <c:x val="0.31009526450038821"/>
          <c:y val="4.566045141793665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6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1.7760060941036597E-2"/>
          <c:y val="0.1105968619941043"/>
          <c:w val="0.96447987811792679"/>
          <c:h val="0.7930385799681372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ED7D31"/>
            </a:solidFill>
            <a:ln>
              <a:noFill/>
            </a:ln>
            <a:effectLst/>
          </c:spPr>
          <c:invertIfNegative val="0"/>
          <c:dPt>
            <c:idx val="4"/>
            <c:invertIfNegative val="0"/>
            <c:bubble3D val="0"/>
            <c:spPr>
              <a:solidFill>
                <a:srgbClr val="ED7D3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F40F-4F5E-8A01-6B89D13432EF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/>
                      <a:t>$86,884,000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6-F40F-4F5E-8A01-6B89D13432EF}"/>
                </c:ext>
              </c:extLst>
            </c:dLbl>
            <c:dLbl>
              <c:idx val="1"/>
              <c:layout>
                <c:manualLayout>
                  <c:x val="0"/>
                  <c:y val="-8.5386433642062762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$89,450,000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7-F40F-4F5E-8A01-6B89D13432EF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dirty="0"/>
                      <a:t>$95,822,000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4-F40F-4F5E-8A01-6B89D13432EF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 dirty="0"/>
                      <a:t>$95,822,000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F40F-4F5E-8A01-6B89D13432EF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 dirty="0"/>
                      <a:t>$95,822,000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F40F-4F5E-8A01-6B89D13432E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exp"/>
            <c:dispRSqr val="0"/>
            <c:dispEq val="0"/>
          </c:trendline>
          <c:cat>
            <c:strRef>
              <c:f>'[TIBC Workbook Fall 2024.xlsx]TCUs '!$E$4:$I$4</c:f>
              <c:strCache>
                <c:ptCount val="5"/>
                <c:pt idx="0">
                  <c:v>2021 Enacted </c:v>
                </c:pt>
                <c:pt idx="1">
                  <c:v>2022 Enacted </c:v>
                </c:pt>
                <c:pt idx="2">
                  <c:v>2023 Enacted </c:v>
                </c:pt>
                <c:pt idx="3">
                  <c:v>2024 Enacted </c:v>
                </c:pt>
                <c:pt idx="4">
                  <c:v>2025 Request </c:v>
                </c:pt>
              </c:strCache>
            </c:strRef>
          </c:cat>
          <c:val>
            <c:numRef>
              <c:f>'[TIBC Workbook Fall 2024.xlsx]TCUs '!$E$5:$I$5</c:f>
              <c:numCache>
                <c:formatCode>_("$"* #,##0_);_("$"* \(#,##0\);_("$"* "-"??_);_(@_)</c:formatCode>
                <c:ptCount val="5"/>
                <c:pt idx="0">
                  <c:v>76510000</c:v>
                </c:pt>
                <c:pt idx="1">
                  <c:v>76510000</c:v>
                </c:pt>
                <c:pt idx="2">
                  <c:v>87926000</c:v>
                </c:pt>
                <c:pt idx="3">
                  <c:v>87926000</c:v>
                </c:pt>
                <c:pt idx="4">
                  <c:v>87926000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40F-4F5E-8A01-6B89D13432E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467750767"/>
        <c:axId val="1467750287"/>
      </c:barChart>
      <c:catAx>
        <c:axId val="1467750767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467750287"/>
        <c:crosses val="autoZero"/>
        <c:auto val="1"/>
        <c:lblAlgn val="ctr"/>
        <c:lblOffset val="100"/>
        <c:noMultiLvlLbl val="0"/>
      </c:catAx>
      <c:valAx>
        <c:axId val="1467750287"/>
        <c:scaling>
          <c:orientation val="minMax"/>
        </c:scaling>
        <c:delete val="1"/>
        <c:axPos val="l"/>
        <c:numFmt formatCode="_(&quot;$&quot;* #,##0_);_(&quot;$&quot;* \(#,##0\);_(&quot;$&quot;* &quot;-&quot;??_);_(@_)" sourceLinked="1"/>
        <c:majorTickMark val="none"/>
        <c:minorTickMark val="none"/>
        <c:tickLblPos val="nextTo"/>
        <c:crossAx val="146775076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38100">
      <a:solidFill>
        <a:srgbClr val="FF0000"/>
      </a:solidFill>
    </a:ln>
    <a:effectLst/>
  </c:spPr>
  <c:txPr>
    <a:bodyPr/>
    <a:lstStyle/>
    <a:p>
      <a:pPr>
        <a:defRPr sz="1800"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4">
    <c:autoUpdate val="0"/>
  </c:externalData>
  <c:userShapes r:id="rId5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0.03366</cdr:x>
      <cdr:y>0.89222</cdr:y>
    </cdr:from>
    <cdr:to>
      <cdr:x>0.96634</cdr:x>
      <cdr:y>1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B51896B7-7FE3-B876-8448-73B2368B1658}"/>
            </a:ext>
          </a:extLst>
        </cdr:cNvPr>
        <cdr:cNvSpPr txBox="1"/>
      </cdr:nvSpPr>
      <cdr:spPr>
        <a:xfrm xmlns:a="http://schemas.openxmlformats.org/drawingml/2006/main">
          <a:off x="264754" y="3057239"/>
          <a:ext cx="7336455" cy="3693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 2021 Enacted             2022 Enacted	2023 Enacted	2024 Enacted          2025 Enacted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CA084D3-3D0E-8AEE-78A9-FCAC1C3F039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383" cy="471348"/>
          </a:xfrm>
          <a:prstGeom prst="rect">
            <a:avLst/>
          </a:prstGeom>
        </p:spPr>
        <p:txBody>
          <a:bodyPr vert="horz" lIns="92464" tIns="46232" rIns="92464" bIns="46232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7A8CD9-4A63-3EE0-E903-E60D2408200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022485" y="0"/>
            <a:ext cx="3078383" cy="471348"/>
          </a:xfrm>
          <a:prstGeom prst="rect">
            <a:avLst/>
          </a:prstGeom>
        </p:spPr>
        <p:txBody>
          <a:bodyPr vert="horz" lIns="92464" tIns="46232" rIns="92464" bIns="46232" rtlCol="0"/>
          <a:lstStyle>
            <a:lvl1pPr algn="r">
              <a:defRPr sz="1200"/>
            </a:lvl1pPr>
          </a:lstStyle>
          <a:p>
            <a:fld id="{95160FA5-39BE-A24E-9B46-1285E617C6FB}" type="datetimeFigureOut">
              <a:rPr lang="en-US" smtClean="0"/>
              <a:t>7/30/2025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2433B56-6D25-F3B6-28A8-9D1FE81600B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917128"/>
            <a:ext cx="3078383" cy="471348"/>
          </a:xfrm>
          <a:prstGeom prst="rect">
            <a:avLst/>
          </a:prstGeom>
        </p:spPr>
        <p:txBody>
          <a:bodyPr vert="horz" lIns="92464" tIns="46232" rIns="92464" bIns="46232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9250C2-2E59-D0B5-8C1D-0B776F6A1E0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022485" y="8917128"/>
            <a:ext cx="3078383" cy="471348"/>
          </a:xfrm>
          <a:prstGeom prst="rect">
            <a:avLst/>
          </a:prstGeom>
        </p:spPr>
        <p:txBody>
          <a:bodyPr vert="horz" lIns="92464" tIns="46232" rIns="92464" bIns="46232" rtlCol="0" anchor="b"/>
          <a:lstStyle>
            <a:lvl1pPr algn="r">
              <a:defRPr sz="1200"/>
            </a:lvl1pPr>
          </a:lstStyle>
          <a:p>
            <a:fld id="{83D1A780-9805-C648-97A2-FF48A484621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252231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383" cy="471348"/>
          </a:xfrm>
          <a:prstGeom prst="rect">
            <a:avLst/>
          </a:prstGeom>
        </p:spPr>
        <p:txBody>
          <a:bodyPr vert="horz" lIns="92464" tIns="46232" rIns="92464" bIns="46232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2485" y="0"/>
            <a:ext cx="3078383" cy="471348"/>
          </a:xfrm>
          <a:prstGeom prst="rect">
            <a:avLst/>
          </a:prstGeom>
        </p:spPr>
        <p:txBody>
          <a:bodyPr vert="horz" lIns="92464" tIns="46232" rIns="92464" bIns="46232" rtlCol="0"/>
          <a:lstStyle>
            <a:lvl1pPr algn="r">
              <a:defRPr sz="1200"/>
            </a:lvl1pPr>
          </a:lstStyle>
          <a:p>
            <a:fld id="{B839D628-82C3-E342-8D89-127D6A761A7C}" type="datetimeFigureOut">
              <a:rPr lang="en-US" smtClean="0"/>
              <a:t>7/30/2025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64" tIns="46232" rIns="92464" bIns="46232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891" y="4517883"/>
            <a:ext cx="5680693" cy="3697033"/>
          </a:xfrm>
          <a:prstGeom prst="rect">
            <a:avLst/>
          </a:prstGeom>
        </p:spPr>
        <p:txBody>
          <a:bodyPr vert="horz" lIns="92464" tIns="46232" rIns="92464" bIns="46232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7128"/>
            <a:ext cx="3078383" cy="471348"/>
          </a:xfrm>
          <a:prstGeom prst="rect">
            <a:avLst/>
          </a:prstGeom>
        </p:spPr>
        <p:txBody>
          <a:bodyPr vert="horz" lIns="92464" tIns="46232" rIns="92464" bIns="46232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2485" y="8917128"/>
            <a:ext cx="3078383" cy="471348"/>
          </a:xfrm>
          <a:prstGeom prst="rect">
            <a:avLst/>
          </a:prstGeom>
        </p:spPr>
        <p:txBody>
          <a:bodyPr vert="horz" lIns="92464" tIns="46232" rIns="92464" bIns="46232" rtlCol="0" anchor="b"/>
          <a:lstStyle>
            <a:lvl1pPr algn="r">
              <a:defRPr sz="1200"/>
            </a:lvl1pPr>
          </a:lstStyle>
          <a:p>
            <a:fld id="{1C800F16-4368-3343-9C32-0042F6ADDD0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910753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09683F-BE33-697A-44B5-1BF5839EF3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1177712-4B30-C385-AFBA-1E4B1D1D2FB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807C3F7-EAF1-2E12-6BF2-9D803563835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DF0136-CB89-1EBC-DD24-E4C220EFE8D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800F16-4368-3343-9C32-0042F6ADDD01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87564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CA96FC-2C89-5F03-63BD-24843FB7209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800F16-4368-3343-9C32-0042F6ADDD01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35847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5FF9E7-F6D0-C518-978A-7A67076FDD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E40E5E4-65A6-EDDF-5B7A-AB40AD813AE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A5ECF8B-FF05-F1F1-2F54-0705F720A2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B3B232-134F-DDCE-3991-513D3DF1B53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800F16-4368-3343-9C32-0042F6ADDD01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34358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3067CE-B4F5-F2DE-3884-5129B62CE3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AA71BA2-5B84-0DDC-3656-E48BFF84FD4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2153F75-8ADB-AAA3-CDF7-206783511E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34D1C9-0635-C89C-A0EB-ECF72C1BCF1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800F16-4368-3343-9C32-0042F6ADDD01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262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E3EDF4-EEAC-EBD1-2F75-94671E82AD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222EFC1-ED71-2221-1245-FBA47050DDC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4BEBC66-4B96-5B11-22ED-1E3656D9F1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981C1C-AC77-E922-A57E-E4E9DDEABBA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800F16-4368-3343-9C32-0042F6ADDD01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7024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87ACD8-D7DD-25E0-EC8E-AB069A9F2B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7F86549-9B0E-C34A-F31B-B29215C1447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F44B40B-884D-03DB-4922-A65B2B2608D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F25085-B8E9-B42D-BBDE-994742DD2BE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800F16-4368-3343-9C32-0042F6ADDD01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00389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E2977B-AFE1-387C-CE7D-1C15DFACD0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9574AEB-5060-BF21-B2E9-782175545B7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D812ABA-4250-C405-6B49-662297E8A8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1D106C-E030-C64F-2050-4A77361DF3B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800F16-4368-3343-9C32-0042F6ADDD01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44379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F76881-352F-B202-3FBA-2EB60B2611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6C07768-DD7F-93EE-FBC8-B2CD325B741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C782CFB-AA91-252A-C799-B011306763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F192A5-5E10-9D22-EE85-67BFBA8DBB3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800F16-4368-3343-9C32-0042F6ADDD01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64471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4A03E6-0797-A840-42D6-248C17F3766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800F16-4368-3343-9C32-0042F6ADDD01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43309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8.jpeg"/><Relationship Id="rId5" Type="http://schemas.openxmlformats.org/officeDocument/2006/relationships/image" Target="../media/image27.emf"/><Relationship Id="rId4" Type="http://schemas.openxmlformats.org/officeDocument/2006/relationships/image" Target="../media/image26.emf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emf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5.png"/><Relationship Id="rId4" Type="http://schemas.openxmlformats.org/officeDocument/2006/relationships/image" Target="../media/image32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5.png"/><Relationship Id="rId4" Type="http://schemas.openxmlformats.org/officeDocument/2006/relationships/image" Target="../media/image32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3.png"/><Relationship Id="rId5" Type="http://schemas.openxmlformats.org/officeDocument/2006/relationships/image" Target="../media/image34.png"/><Relationship Id="rId4" Type="http://schemas.openxmlformats.org/officeDocument/2006/relationships/image" Target="../media/image32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4.png"/><Relationship Id="rId5" Type="http://schemas.openxmlformats.org/officeDocument/2006/relationships/image" Target="../media/image38.png"/><Relationship Id="rId4" Type="http://schemas.openxmlformats.org/officeDocument/2006/relationships/image" Target="../media/image32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4.png"/><Relationship Id="rId5" Type="http://schemas.openxmlformats.org/officeDocument/2006/relationships/image" Target="../media/image38.png"/><Relationship Id="rId4" Type="http://schemas.openxmlformats.org/officeDocument/2006/relationships/image" Target="../media/image32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4.png"/><Relationship Id="rId5" Type="http://schemas.openxmlformats.org/officeDocument/2006/relationships/image" Target="../media/image40.png"/><Relationship Id="rId4" Type="http://schemas.openxmlformats.org/officeDocument/2006/relationships/image" Target="../media/image32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4.png"/><Relationship Id="rId5" Type="http://schemas.openxmlformats.org/officeDocument/2006/relationships/image" Target="../media/image40.png"/><Relationship Id="rId4" Type="http://schemas.openxmlformats.org/officeDocument/2006/relationships/image" Target="../media/image32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28.jpeg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7.emf"/><Relationship Id="rId5" Type="http://schemas.openxmlformats.org/officeDocument/2006/relationships/image" Target="../media/image43.png"/><Relationship Id="rId4" Type="http://schemas.openxmlformats.org/officeDocument/2006/relationships/image" Target="../media/image32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3.png"/><Relationship Id="rId5" Type="http://schemas.openxmlformats.org/officeDocument/2006/relationships/image" Target="../media/image45.emf"/><Relationship Id="rId4" Type="http://schemas.openxmlformats.org/officeDocument/2006/relationships/image" Target="../media/image32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3.png"/><Relationship Id="rId5" Type="http://schemas.openxmlformats.org/officeDocument/2006/relationships/image" Target="../media/image45.emf"/><Relationship Id="rId4" Type="http://schemas.openxmlformats.org/officeDocument/2006/relationships/image" Target="../media/image32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5.emf"/><Relationship Id="rId7" Type="http://schemas.openxmlformats.org/officeDocument/2006/relationships/image" Target="../media/image49.png"/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5" Type="http://schemas.openxmlformats.org/officeDocument/2006/relationships/image" Target="../media/image11.png"/><Relationship Id="rId10" Type="http://schemas.openxmlformats.org/officeDocument/2006/relationships/image" Target="../media/image52.png"/><Relationship Id="rId4" Type="http://schemas.openxmlformats.org/officeDocument/2006/relationships/image" Target="../media/image16.emf"/><Relationship Id="rId9" Type="http://schemas.openxmlformats.org/officeDocument/2006/relationships/image" Target="../media/image51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5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emf"/><Relationship Id="rId5" Type="http://schemas.openxmlformats.org/officeDocument/2006/relationships/image" Target="../media/image10.emf"/><Relationship Id="rId4" Type="http://schemas.openxmlformats.org/officeDocument/2006/relationships/image" Target="../media/image9.emf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png"/><Relationship Id="rId4" Type="http://schemas.openxmlformats.org/officeDocument/2006/relationships/image" Target="../media/image5.emf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emf"/><Relationship Id="rId3" Type="http://schemas.openxmlformats.org/officeDocument/2006/relationships/image" Target="../media/image10.emf"/><Relationship Id="rId7" Type="http://schemas.openxmlformats.org/officeDocument/2006/relationships/image" Target="../media/image13.emf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emf"/><Relationship Id="rId5" Type="http://schemas.openxmlformats.org/officeDocument/2006/relationships/image" Target="../media/image11.png"/><Relationship Id="rId4" Type="http://schemas.openxmlformats.org/officeDocument/2006/relationships/image" Target="../media/image5.emf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6.emf"/><Relationship Id="rId4" Type="http://schemas.openxmlformats.org/officeDocument/2006/relationships/image" Target="../media/image13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logo&#10;&#10;Description automatically generated with low confidence">
            <a:extLst>
              <a:ext uri="{FF2B5EF4-FFF2-40B4-BE49-F238E27FC236}">
                <a16:creationId xmlns:a16="http://schemas.microsoft.com/office/drawing/2014/main" id="{68B0E1E0-70CC-B195-23A7-0FAD0E7CE1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268200" cy="6900863"/>
          </a:xfrm>
          <a:prstGeom prst="rect">
            <a:avLst/>
          </a:prstGeom>
        </p:spPr>
      </p:pic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F3DD67FD-62B2-4C7C-C2D3-B2D14B382FAA}"/>
              </a:ext>
            </a:extLst>
          </p:cNvPr>
          <p:cNvSpPr/>
          <p:nvPr userDrawn="1"/>
        </p:nvSpPr>
        <p:spPr>
          <a:xfrm>
            <a:off x="854764" y="2087217"/>
            <a:ext cx="8855766" cy="2971800"/>
          </a:xfrm>
          <a:prstGeom prst="roundRect">
            <a:avLst/>
          </a:prstGeom>
          <a:solidFill>
            <a:srgbClr val="002D2D">
              <a:alpha val="74892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EE38A48-5C7A-6572-E3E8-76F006211D9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60463" y="2609271"/>
            <a:ext cx="8139654" cy="602282"/>
          </a:xfrm>
        </p:spPr>
        <p:txBody>
          <a:bodyPr>
            <a:noAutofit/>
          </a:bodyPr>
          <a:lstStyle>
            <a:lvl1pPr marL="0" indent="0">
              <a:buNone/>
              <a:defRPr sz="4000" b="1">
                <a:solidFill>
                  <a:schemeClr val="bg1"/>
                </a:solidFill>
              </a:defRPr>
            </a:lvl1pPr>
            <a:lvl2pPr marL="457200" indent="0">
              <a:buNone/>
              <a:defRPr sz="4000" b="1">
                <a:solidFill>
                  <a:schemeClr val="bg1"/>
                </a:solidFill>
              </a:defRPr>
            </a:lvl2pPr>
            <a:lvl3pPr marL="914400" indent="0">
              <a:buNone/>
              <a:defRPr sz="4000" b="1">
                <a:solidFill>
                  <a:schemeClr val="bg1"/>
                </a:solidFill>
              </a:defRPr>
            </a:lvl3pPr>
            <a:lvl4pPr marL="1371600" indent="0">
              <a:buNone/>
              <a:defRPr sz="4000" b="1">
                <a:solidFill>
                  <a:schemeClr val="bg1"/>
                </a:solidFill>
              </a:defRPr>
            </a:lvl4pPr>
            <a:lvl5pPr marL="1828800" indent="0">
              <a:buNone/>
              <a:defRPr sz="4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Presentation Title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33F63F9F-D1CD-DD07-1DDA-CA4461B0598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60463" y="3311912"/>
            <a:ext cx="8139654" cy="434898"/>
          </a:xfrm>
        </p:spPr>
        <p:txBody>
          <a:bodyPr>
            <a:noAutofit/>
          </a:bodyPr>
          <a:lstStyle>
            <a:lvl1pPr marL="0" indent="0">
              <a:buNone/>
              <a:defRPr sz="2800" b="0">
                <a:solidFill>
                  <a:schemeClr val="bg1"/>
                </a:solidFill>
              </a:defRPr>
            </a:lvl1pPr>
            <a:lvl2pPr marL="457200" indent="0">
              <a:buNone/>
              <a:defRPr sz="4000" b="1">
                <a:solidFill>
                  <a:schemeClr val="bg1"/>
                </a:solidFill>
              </a:defRPr>
            </a:lvl2pPr>
            <a:lvl3pPr marL="914400" indent="0">
              <a:buNone/>
              <a:defRPr sz="4000" b="1">
                <a:solidFill>
                  <a:schemeClr val="bg1"/>
                </a:solidFill>
              </a:defRPr>
            </a:lvl3pPr>
            <a:lvl4pPr marL="1371600" indent="0">
              <a:buNone/>
              <a:defRPr sz="4000" b="1">
                <a:solidFill>
                  <a:schemeClr val="bg1"/>
                </a:solidFill>
              </a:defRPr>
            </a:lvl4pPr>
            <a:lvl5pPr marL="1828800" indent="0">
              <a:buNone/>
              <a:defRPr sz="4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Name of Presenter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9D1F2894-FD46-B98E-6BC1-75FEBEB29E8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60463" y="3769112"/>
            <a:ext cx="8139654" cy="434898"/>
          </a:xfrm>
        </p:spPr>
        <p:txBody>
          <a:bodyPr>
            <a:noAutofit/>
          </a:bodyPr>
          <a:lstStyle>
            <a:lvl1pPr marL="0" indent="0">
              <a:buNone/>
              <a:defRPr sz="2800" b="0">
                <a:solidFill>
                  <a:schemeClr val="bg1"/>
                </a:solidFill>
              </a:defRPr>
            </a:lvl1pPr>
            <a:lvl2pPr marL="457200" indent="0">
              <a:buNone/>
              <a:defRPr sz="4000" b="1">
                <a:solidFill>
                  <a:schemeClr val="bg1"/>
                </a:solidFill>
              </a:defRPr>
            </a:lvl2pPr>
            <a:lvl3pPr marL="914400" indent="0">
              <a:buNone/>
              <a:defRPr sz="4000" b="1">
                <a:solidFill>
                  <a:schemeClr val="bg1"/>
                </a:solidFill>
              </a:defRPr>
            </a:lvl3pPr>
            <a:lvl4pPr marL="1371600" indent="0">
              <a:buNone/>
              <a:defRPr sz="4000" b="1">
                <a:solidFill>
                  <a:schemeClr val="bg1"/>
                </a:solidFill>
              </a:defRPr>
            </a:lvl4pPr>
            <a:lvl5pPr marL="1828800" indent="0">
              <a:buNone/>
              <a:defRPr sz="4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Organization</a:t>
            </a: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5E681047-6CCB-D367-E2AA-4C3D5E7486E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60463" y="4233747"/>
            <a:ext cx="8139654" cy="434898"/>
          </a:xfrm>
        </p:spPr>
        <p:txBody>
          <a:bodyPr>
            <a:noAutofit/>
          </a:bodyPr>
          <a:lstStyle>
            <a:lvl1pPr marL="0" indent="0">
              <a:buNone/>
              <a:defRPr sz="2800" b="0">
                <a:solidFill>
                  <a:schemeClr val="bg1"/>
                </a:solidFill>
              </a:defRPr>
            </a:lvl1pPr>
            <a:lvl2pPr marL="457200" indent="0">
              <a:buNone/>
              <a:defRPr sz="4000" b="1">
                <a:solidFill>
                  <a:schemeClr val="bg1"/>
                </a:solidFill>
              </a:defRPr>
            </a:lvl2pPr>
            <a:lvl3pPr marL="914400" indent="0">
              <a:buNone/>
              <a:defRPr sz="4000" b="1">
                <a:solidFill>
                  <a:schemeClr val="bg1"/>
                </a:solidFill>
              </a:defRPr>
            </a:lvl3pPr>
            <a:lvl4pPr marL="1371600" indent="0">
              <a:buNone/>
              <a:defRPr sz="4000" b="1">
                <a:solidFill>
                  <a:schemeClr val="bg1"/>
                </a:solidFill>
              </a:defRPr>
            </a:lvl4pPr>
            <a:lvl5pPr marL="1828800" indent="0">
              <a:buNone/>
              <a:defRPr sz="4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4235557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ganic Content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8F19E84-845F-E0AC-4177-41FB00961F2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253" t="1866" b="1866"/>
          <a:stretch/>
        </p:blipFill>
        <p:spPr>
          <a:xfrm>
            <a:off x="0" y="0"/>
            <a:ext cx="2461846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18830B0-E83E-E422-A7B5-69BDCBB83DA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50474" y="4723514"/>
            <a:ext cx="330758" cy="231530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6062BB8-07D6-DB6A-64C6-7F3E6D79A34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657912" y="203064"/>
            <a:ext cx="846640" cy="846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5917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rawing, blurry&#10;&#10;Description automatically generated">
            <a:extLst>
              <a:ext uri="{FF2B5EF4-FFF2-40B4-BE49-F238E27FC236}">
                <a16:creationId xmlns:a16="http://schemas.microsoft.com/office/drawing/2014/main" id="{EB4FD835-C387-F81D-C1D7-AFE2FA04BD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399264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06E2DAE-463C-D8C5-5383-645B0A1FD1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2224216" cy="685800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8A74085-6781-BAD0-BE8E-7EC1D8E2E906}"/>
              </a:ext>
            </a:extLst>
          </p:cNvPr>
          <p:cNvSpPr/>
          <p:nvPr userDrawn="1"/>
        </p:nvSpPr>
        <p:spPr>
          <a:xfrm>
            <a:off x="4035287" y="2638168"/>
            <a:ext cx="8358810" cy="1581665"/>
          </a:xfrm>
          <a:prstGeom prst="rect">
            <a:avLst/>
          </a:prstGeom>
          <a:solidFill>
            <a:srgbClr val="C12F00">
              <a:alpha val="802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ysClr val="windowText" lastClr="000000"/>
              </a:solidFill>
            </a:endParaRPr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DAF7CFCA-09CB-BC9E-CE07-DE96ED68BE6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841" y="1360192"/>
            <a:ext cx="4137617" cy="413761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DC2EC313-9774-B902-3076-239D1DDAC4D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02646" y="3169202"/>
            <a:ext cx="6687979" cy="519596"/>
          </a:xfrm>
        </p:spPr>
        <p:txBody>
          <a:bodyPr>
            <a:noAutofit/>
          </a:bodyPr>
          <a:lstStyle>
            <a:lvl1pPr marL="0" indent="0" algn="ctr">
              <a:buNone/>
              <a:defRPr sz="4000" b="1" spc="300">
                <a:solidFill>
                  <a:schemeClr val="bg1"/>
                </a:solidFill>
                <a:latin typeface="Trebuchet MS" panose="020B0703020202090204" pitchFamily="34" charset="0"/>
              </a:defRPr>
            </a:lvl1pPr>
            <a:lvl2pPr marL="457200" indent="0" algn="ctr">
              <a:buNone/>
              <a:defRPr sz="4000" b="1">
                <a:solidFill>
                  <a:schemeClr val="bg1"/>
                </a:solidFill>
                <a:latin typeface="Trebuchet MS" panose="020B0703020202090204" pitchFamily="34" charset="0"/>
              </a:defRPr>
            </a:lvl2pPr>
            <a:lvl3pPr marL="914400" indent="0" algn="ctr">
              <a:buNone/>
              <a:defRPr sz="4000" b="1">
                <a:solidFill>
                  <a:schemeClr val="bg1"/>
                </a:solidFill>
                <a:latin typeface="Trebuchet MS" panose="020B0703020202090204" pitchFamily="34" charset="0"/>
              </a:defRPr>
            </a:lvl3pPr>
            <a:lvl4pPr marL="1371600" indent="0" algn="ctr">
              <a:buNone/>
              <a:defRPr sz="4000" b="1">
                <a:solidFill>
                  <a:schemeClr val="bg1"/>
                </a:solidFill>
                <a:latin typeface="Trebuchet MS" panose="020B0703020202090204" pitchFamily="34" charset="0"/>
              </a:defRPr>
            </a:lvl4pPr>
            <a:lvl5pPr marL="1828800" indent="0" algn="ctr">
              <a:buNone/>
              <a:defRPr sz="4000" b="1">
                <a:solidFill>
                  <a:schemeClr val="bg1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24054351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rawing, blurry&#10;&#10;Description automatically generated">
            <a:extLst>
              <a:ext uri="{FF2B5EF4-FFF2-40B4-BE49-F238E27FC236}">
                <a16:creationId xmlns:a16="http://schemas.microsoft.com/office/drawing/2014/main" id="{EB4FD835-C387-F81D-C1D7-AFE2FA04BD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024743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F2922CA-3C28-2BDE-7DC8-F68E8D8FCE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05232" y="-1"/>
            <a:ext cx="518984" cy="6858001"/>
          </a:xfrm>
          <a:prstGeom prst="rect">
            <a:avLst/>
          </a:prstGeom>
        </p:spPr>
      </p:pic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B3B87CA3-E62C-EF2E-454C-23B687AB8E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6200" y="365129"/>
            <a:ext cx="9017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AE431C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B2DC5C0F-47FE-EF8C-0395-5940DFEA4E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16200" y="1825625"/>
            <a:ext cx="90170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6E46B3F-440F-3B72-F3E5-ED2F7FF36FC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22908" y="2704901"/>
            <a:ext cx="1448198" cy="144819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943141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ket 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room&#10;&#10;Description automatically generated">
            <a:extLst>
              <a:ext uri="{FF2B5EF4-FFF2-40B4-BE49-F238E27FC236}">
                <a16:creationId xmlns:a16="http://schemas.microsoft.com/office/drawing/2014/main" id="{BBE17DCB-0840-45BA-DDBB-9453158D6B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719"/>
            <a:ext cx="12192000" cy="685528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DE21D2F-B39C-C207-6EC6-D9410E8C019F}"/>
              </a:ext>
            </a:extLst>
          </p:cNvPr>
          <p:cNvSpPr/>
          <p:nvPr userDrawn="1"/>
        </p:nvSpPr>
        <p:spPr>
          <a:xfrm>
            <a:off x="0" y="2738364"/>
            <a:ext cx="12192000" cy="1581665"/>
          </a:xfrm>
          <a:prstGeom prst="rect">
            <a:avLst/>
          </a:prstGeom>
          <a:solidFill>
            <a:schemeClr val="tx1">
              <a:alpha val="7069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8ED788C-02AF-8B43-EE42-4B5C8CE498DA}"/>
              </a:ext>
            </a:extLst>
          </p:cNvPr>
          <p:cNvSpPr/>
          <p:nvPr userDrawn="1"/>
        </p:nvSpPr>
        <p:spPr>
          <a:xfrm rot="5400000">
            <a:off x="3188894" y="-726826"/>
            <a:ext cx="134222" cy="6858000"/>
          </a:xfrm>
          <a:prstGeom prst="rect">
            <a:avLst/>
          </a:prstGeom>
          <a:solidFill>
            <a:srgbClr val="7BCC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4897B01-DE60-2578-2518-E05C0F2F4827}"/>
              </a:ext>
            </a:extLst>
          </p:cNvPr>
          <p:cNvSpPr/>
          <p:nvPr userDrawn="1"/>
        </p:nvSpPr>
        <p:spPr>
          <a:xfrm rot="5400000">
            <a:off x="8832451" y="1018402"/>
            <a:ext cx="111438" cy="6607661"/>
          </a:xfrm>
          <a:prstGeom prst="rect">
            <a:avLst/>
          </a:prstGeom>
          <a:solidFill>
            <a:srgbClr val="7BCC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41D3D5-C92B-FA9B-D6D5-B0A4772B991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76300" y="3187700"/>
            <a:ext cx="9969500" cy="660400"/>
          </a:xfrm>
        </p:spPr>
        <p:txBody>
          <a:bodyPr>
            <a:noAutofit/>
          </a:bodyPr>
          <a:lstStyle>
            <a:lvl1pPr marL="0" indent="0" algn="ctr">
              <a:buNone/>
              <a:defRPr sz="4000" b="1" spc="300">
                <a:solidFill>
                  <a:schemeClr val="bg1"/>
                </a:solidFill>
                <a:latin typeface="Trebuchet MS" panose="020B0703020202090204" pitchFamily="34" charset="0"/>
              </a:defRPr>
            </a:lvl1pPr>
            <a:lvl2pPr marL="457200" indent="0" algn="ctr">
              <a:buNone/>
              <a:defRPr sz="4000" b="1">
                <a:solidFill>
                  <a:schemeClr val="bg1"/>
                </a:solidFill>
                <a:latin typeface="Trebuchet MS" panose="020B0703020202090204" pitchFamily="34" charset="0"/>
              </a:defRPr>
            </a:lvl2pPr>
            <a:lvl3pPr marL="914400" indent="0" algn="ctr">
              <a:buNone/>
              <a:defRPr sz="4000" b="1">
                <a:solidFill>
                  <a:schemeClr val="bg1"/>
                </a:solidFill>
                <a:latin typeface="Trebuchet MS" panose="020B0703020202090204" pitchFamily="34" charset="0"/>
              </a:defRPr>
            </a:lvl3pPr>
            <a:lvl4pPr marL="1371600" indent="0" algn="ctr">
              <a:buNone/>
              <a:defRPr sz="4000" b="1">
                <a:solidFill>
                  <a:schemeClr val="bg1"/>
                </a:solidFill>
                <a:latin typeface="Trebuchet MS" panose="020B0703020202090204" pitchFamily="34" charset="0"/>
              </a:defRPr>
            </a:lvl4pPr>
            <a:lvl5pPr marL="1828800" indent="0" algn="ctr">
              <a:buNone/>
              <a:defRPr sz="4000" b="1">
                <a:solidFill>
                  <a:schemeClr val="bg1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29229380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room&#10;&#10;Description automatically generated">
            <a:extLst>
              <a:ext uri="{FF2B5EF4-FFF2-40B4-BE49-F238E27FC236}">
                <a16:creationId xmlns:a16="http://schemas.microsoft.com/office/drawing/2014/main" id="{B76C0DBF-603F-B900-294C-28E6154AF7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719"/>
            <a:ext cx="2024743" cy="685528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BA359F5-78AC-9FD4-970B-4183E82E8E80}"/>
              </a:ext>
            </a:extLst>
          </p:cNvPr>
          <p:cNvSpPr/>
          <p:nvPr userDrawn="1"/>
        </p:nvSpPr>
        <p:spPr>
          <a:xfrm>
            <a:off x="1804087" y="0"/>
            <a:ext cx="245370" cy="6858000"/>
          </a:xfrm>
          <a:prstGeom prst="rect">
            <a:avLst/>
          </a:prstGeom>
          <a:solidFill>
            <a:srgbClr val="7BCC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D70E11C0-79F9-4ED5-B218-B290675A49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6200" y="365129"/>
            <a:ext cx="9017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="1">
                <a:solidFill>
                  <a:srgbClr val="AE431C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2F009391-9476-16AE-8980-3D7D334302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16200" y="1825625"/>
            <a:ext cx="90170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lnSpc>
                <a:spcPct val="100000"/>
              </a:lnSpc>
              <a:defRPr sz="2800">
                <a:solidFill>
                  <a:srgbClr val="002D2D"/>
                </a:solidFill>
              </a:defRPr>
            </a:lvl1pPr>
            <a:lvl2pPr>
              <a:lnSpc>
                <a:spcPct val="100000"/>
              </a:lnSpc>
              <a:defRPr sz="2800">
                <a:solidFill>
                  <a:srgbClr val="002D2D"/>
                </a:solidFill>
              </a:defRPr>
            </a:lvl2pPr>
            <a:lvl3pPr>
              <a:lnSpc>
                <a:spcPct val="100000"/>
              </a:lnSpc>
              <a:defRPr sz="2800">
                <a:solidFill>
                  <a:srgbClr val="002D2D"/>
                </a:solidFill>
              </a:defRPr>
            </a:lvl3pPr>
            <a:lvl4pPr>
              <a:lnSpc>
                <a:spcPct val="100000"/>
              </a:lnSpc>
              <a:defRPr sz="2800">
                <a:solidFill>
                  <a:srgbClr val="002D2D"/>
                </a:solidFill>
              </a:defRPr>
            </a:lvl4pPr>
            <a:lvl5pPr>
              <a:lnSpc>
                <a:spcPct val="100000"/>
              </a:lnSpc>
              <a:defRPr sz="2800">
                <a:solidFill>
                  <a:srgbClr val="002D2D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83069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2071A8B-DFE3-CD47-B415-E77A27801CE6}"/>
              </a:ext>
            </a:extLst>
          </p:cNvPr>
          <p:cNvSpPr/>
          <p:nvPr userDrawn="1"/>
        </p:nvSpPr>
        <p:spPr>
          <a:xfrm>
            <a:off x="-1150583" y="1026169"/>
            <a:ext cx="61774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400" b="1" dirty="0">
                <a:solidFill>
                  <a:schemeClr val="bg1"/>
                </a:solidFill>
                <a:latin typeface="Source Sans Pro" panose="020B0503030403020204" pitchFamily="34" charset="0"/>
              </a:rPr>
              <a:t>U.S. Department of the Interior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5932163-B90A-9B44-F03F-C0C22335F257}"/>
              </a:ext>
            </a:extLst>
          </p:cNvPr>
          <p:cNvSpPr/>
          <p:nvPr userDrawn="1"/>
        </p:nvSpPr>
        <p:spPr>
          <a:xfrm>
            <a:off x="1" y="0"/>
            <a:ext cx="12192000" cy="631371"/>
          </a:xfrm>
          <a:prstGeom prst="rect">
            <a:avLst/>
          </a:prstGeom>
          <a:solidFill>
            <a:srgbClr val="CE83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136AD68-5E7E-C6BC-E300-26F9C937E3E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64008" y="453355"/>
            <a:ext cx="12326111" cy="4158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A1CE7E4-2FD6-87B0-B2D9-387288389C4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773295" y="78331"/>
            <a:ext cx="1126431" cy="1126431"/>
          </a:xfrm>
          <a:prstGeom prst="rect">
            <a:avLst/>
          </a:prstGeom>
        </p:spPr>
      </p:pic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1E3611C1-331C-7B44-7404-552E6C00C7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0978" y="1180039"/>
            <a:ext cx="9017000" cy="7150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lnSpc>
                <a:spcPct val="100000"/>
              </a:lnSpc>
              <a:defRPr sz="4000" b="1">
                <a:solidFill>
                  <a:srgbClr val="AE431C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C6198C9D-D799-0EAF-FB22-B0DBD8B689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0978" y="2097867"/>
            <a:ext cx="90170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lnSpc>
                <a:spcPct val="100000"/>
              </a:lnSpc>
              <a:defRPr sz="2800">
                <a:solidFill>
                  <a:srgbClr val="002D2D"/>
                </a:solidFill>
              </a:defRPr>
            </a:lvl1pPr>
            <a:lvl2pPr>
              <a:lnSpc>
                <a:spcPct val="100000"/>
              </a:lnSpc>
              <a:defRPr sz="2800">
                <a:solidFill>
                  <a:srgbClr val="002D2D"/>
                </a:solidFill>
              </a:defRPr>
            </a:lvl2pPr>
            <a:lvl3pPr>
              <a:lnSpc>
                <a:spcPct val="100000"/>
              </a:lnSpc>
              <a:defRPr sz="2800">
                <a:solidFill>
                  <a:srgbClr val="002D2D"/>
                </a:solidFill>
              </a:defRPr>
            </a:lvl3pPr>
            <a:lvl4pPr>
              <a:lnSpc>
                <a:spcPct val="100000"/>
              </a:lnSpc>
              <a:defRPr sz="2800">
                <a:solidFill>
                  <a:srgbClr val="002D2D"/>
                </a:solidFill>
              </a:defRPr>
            </a:lvl4pPr>
            <a:lvl5pPr>
              <a:lnSpc>
                <a:spcPct val="100000"/>
              </a:lnSpc>
              <a:defRPr sz="2800">
                <a:solidFill>
                  <a:srgbClr val="002D2D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592304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2071A8B-DFE3-CD47-B415-E77A27801CE6}"/>
              </a:ext>
            </a:extLst>
          </p:cNvPr>
          <p:cNvSpPr/>
          <p:nvPr userDrawn="1"/>
        </p:nvSpPr>
        <p:spPr>
          <a:xfrm>
            <a:off x="-1150583" y="1026169"/>
            <a:ext cx="61774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400" b="1" dirty="0">
                <a:solidFill>
                  <a:schemeClr val="bg1"/>
                </a:solidFill>
                <a:latin typeface="Source Sans Pro" panose="020B0503030403020204" pitchFamily="34" charset="0"/>
              </a:rPr>
              <a:t>U.S. Department of the Interior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5932163-B90A-9B44-F03F-C0C22335F257}"/>
              </a:ext>
            </a:extLst>
          </p:cNvPr>
          <p:cNvSpPr/>
          <p:nvPr userDrawn="1"/>
        </p:nvSpPr>
        <p:spPr>
          <a:xfrm>
            <a:off x="1" y="-20898"/>
            <a:ext cx="12192000" cy="713356"/>
          </a:xfrm>
          <a:prstGeom prst="rect">
            <a:avLst/>
          </a:prstGeom>
          <a:solidFill>
            <a:srgbClr val="376C7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136AD68-5E7E-C6BC-E300-26F9C937E3E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62144" y="453355"/>
            <a:ext cx="12348839" cy="4158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6062BB8-07D6-DB6A-64C6-7F3E6D79A34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773295" y="78331"/>
            <a:ext cx="1126431" cy="1126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8952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AEDFDAE-A1EA-66FE-F31A-B32AD84F1D5F}"/>
              </a:ext>
            </a:extLst>
          </p:cNvPr>
          <p:cNvSpPr/>
          <p:nvPr userDrawn="1"/>
        </p:nvSpPr>
        <p:spPr>
          <a:xfrm>
            <a:off x="11425364" y="-215900"/>
            <a:ext cx="1007936" cy="7327900"/>
          </a:xfrm>
          <a:prstGeom prst="rect">
            <a:avLst/>
          </a:prstGeom>
          <a:solidFill>
            <a:srgbClr val="CE83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5513183-2F81-5658-4900-85D3D1F0C2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 rot="5400000">
            <a:off x="6099178" y="3434227"/>
            <a:ext cx="10652370" cy="35358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4FC1ADB-24F5-04D9-91CE-AE9BE2CA6F0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849546" y="164644"/>
            <a:ext cx="1107203" cy="1107203"/>
          </a:xfrm>
          <a:prstGeom prst="rect">
            <a:avLst/>
          </a:prstGeom>
        </p:spPr>
      </p:pic>
      <p:sp>
        <p:nvSpPr>
          <p:cNvPr id="2" name="Picture Placeholder 7">
            <a:extLst>
              <a:ext uri="{FF2B5EF4-FFF2-40B4-BE49-F238E27FC236}">
                <a16:creationId xmlns:a16="http://schemas.microsoft.com/office/drawing/2014/main" id="{38755A5E-E16D-CBB7-272A-78ADF3F159A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508353" y="2195182"/>
            <a:ext cx="2462486" cy="3292391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latin typeface="Source Sans Pro" panose="020B0503030403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add picture</a:t>
            </a:r>
          </a:p>
        </p:txBody>
      </p:sp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8388D049-A94B-01F6-EDD8-3BA99B552AD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245247" y="2195182"/>
            <a:ext cx="2462486" cy="3265818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latin typeface="Source Sans Pro" panose="020B0503030403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add picture</a:t>
            </a:r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D83E31C4-8BA5-682E-D166-D5FA0E4FD13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508353" y="5772204"/>
            <a:ext cx="2462486" cy="801165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600" b="1">
                <a:latin typeface="Trebuchet MS" panose="020B0703020202090204" pitchFamily="34" charset="0"/>
              </a:defRPr>
            </a:lvl1pPr>
            <a:lvl2pPr marL="0" indent="0">
              <a:lnSpc>
                <a:spcPct val="80000"/>
              </a:lnSpc>
              <a:buNone/>
              <a:defRPr sz="1600">
                <a:solidFill>
                  <a:schemeClr val="tx1"/>
                </a:solidFill>
                <a:latin typeface="Trebuchet MS" panose="020B0703020202090204" pitchFamily="34" charset="0"/>
              </a:defRPr>
            </a:lvl2pPr>
          </a:lstStyle>
          <a:p>
            <a:pPr lvl="0"/>
            <a:r>
              <a:rPr lang="en-US"/>
              <a:t>Name</a:t>
            </a:r>
          </a:p>
          <a:p>
            <a:pPr lvl="1"/>
            <a:r>
              <a:rPr lang="en-US"/>
              <a:t>Organization</a:t>
            </a:r>
          </a:p>
          <a:p>
            <a:pPr lvl="1"/>
            <a:r>
              <a:rPr lang="en-US"/>
              <a:t>Position/Title</a:t>
            </a: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74F10B29-4777-A1AF-BCFF-98E12DBC992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21163" y="5774652"/>
            <a:ext cx="2486570" cy="801165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600" b="1">
                <a:latin typeface="Trebuchet MS" panose="020B0703020202090204" pitchFamily="34" charset="0"/>
              </a:defRPr>
            </a:lvl1pPr>
            <a:lvl2pPr marL="0" indent="0">
              <a:lnSpc>
                <a:spcPct val="80000"/>
              </a:lnSpc>
              <a:buNone/>
              <a:defRPr sz="1600">
                <a:solidFill>
                  <a:schemeClr val="tx1"/>
                </a:solidFill>
                <a:latin typeface="Trebuchet MS" panose="020B0703020202090204" pitchFamily="34" charset="0"/>
              </a:defRPr>
            </a:lvl2pPr>
          </a:lstStyle>
          <a:p>
            <a:pPr lvl="0"/>
            <a:r>
              <a:rPr lang="en-US"/>
              <a:t>Name</a:t>
            </a:r>
          </a:p>
          <a:p>
            <a:pPr lvl="1"/>
            <a:r>
              <a:rPr lang="en-US"/>
              <a:t>Organization</a:t>
            </a:r>
          </a:p>
          <a:p>
            <a:pPr lvl="1"/>
            <a:r>
              <a:rPr lang="en-US"/>
              <a:t>Position/Title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8B836C80-CE9E-28A2-2041-87193A4730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76823"/>
            <a:ext cx="8869533" cy="813867"/>
          </a:xfrm>
        </p:spPr>
        <p:txBody>
          <a:bodyPr/>
          <a:lstStyle>
            <a:lvl1pPr>
              <a:defRPr>
                <a:latin typeface="Trebuchet MS" panose="020B070302020209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956928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Map_Intro">
    <p:bg>
      <p:bgPr>
        <a:solidFill>
          <a:srgbClr val="F8F4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408E50B-5E73-449C-3DC0-7645FFFC8B6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323" y="536338"/>
            <a:ext cx="11570677" cy="639105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FAB8C3A-7310-07C7-4018-8585AC56E8FD}"/>
              </a:ext>
            </a:extLst>
          </p:cNvPr>
          <p:cNvSpPr txBox="1"/>
          <p:nvPr userDrawn="1"/>
        </p:nvSpPr>
        <p:spPr>
          <a:xfrm>
            <a:off x="5911703" y="4725041"/>
            <a:ext cx="617295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0" i="0" dirty="0">
                <a:solidFill>
                  <a:srgbClr val="F8F4E8"/>
                </a:solidFill>
                <a:effectLst/>
                <a:latin typeface="+mn-lt"/>
              </a:rPr>
              <a:t>Currently, there are 183 Bureau-funded </a:t>
            </a:r>
            <a:r>
              <a:rPr lang="en-US" sz="2200" b="1" i="0" u="sng" dirty="0">
                <a:solidFill>
                  <a:srgbClr val="F8F4E8"/>
                </a:solidFill>
                <a:effectLst/>
                <a:latin typeface="+mn-lt"/>
              </a:rPr>
              <a:t>elementary and secondary schools</a:t>
            </a:r>
            <a:r>
              <a:rPr lang="en-US" sz="2200" b="0" i="0" dirty="0">
                <a:solidFill>
                  <a:srgbClr val="F8F4E8"/>
                </a:solidFill>
                <a:effectLst/>
                <a:latin typeface="+mn-lt"/>
              </a:rPr>
              <a:t>, located on 64 reservations in 23 states. BIE also funds  </a:t>
            </a:r>
            <a:r>
              <a:rPr lang="en-US" sz="2200" b="1" i="0" u="sng" dirty="0">
                <a:solidFill>
                  <a:srgbClr val="F8F4E8"/>
                </a:solidFill>
                <a:effectLst/>
                <a:latin typeface="+mn-lt"/>
              </a:rPr>
              <a:t>early childhood and post-secondary programs</a:t>
            </a:r>
            <a:r>
              <a:rPr lang="en-US" sz="2200" b="1" i="0" dirty="0">
                <a:solidFill>
                  <a:srgbClr val="F8F4E8"/>
                </a:solidFill>
                <a:effectLst/>
                <a:latin typeface="+mn-lt"/>
              </a:rPr>
              <a:t> </a:t>
            </a:r>
            <a:endParaRPr lang="en-US" sz="2200" b="1" dirty="0">
              <a:solidFill>
                <a:srgbClr val="F8F4E8"/>
              </a:solidFill>
              <a:latin typeface="+mn-lt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0D369C1-EA31-45E1-E642-6D3DFFDC90B8}"/>
              </a:ext>
            </a:extLst>
          </p:cNvPr>
          <p:cNvGrpSpPr/>
          <p:nvPr userDrawn="1"/>
        </p:nvGrpSpPr>
        <p:grpSpPr>
          <a:xfrm>
            <a:off x="6008079" y="293682"/>
            <a:ext cx="4744294" cy="3135318"/>
            <a:chOff x="9033566" y="267428"/>
            <a:chExt cx="2220977" cy="1393329"/>
          </a:xfrm>
        </p:grpSpPr>
        <p:pic>
          <p:nvPicPr>
            <p:cNvPr id="5" name="Picture 4" descr="A picture containing text, queen, vector graphics, sign&#10;&#10;Description automatically generated">
              <a:extLst>
                <a:ext uri="{FF2B5EF4-FFF2-40B4-BE49-F238E27FC236}">
                  <a16:creationId xmlns:a16="http://schemas.microsoft.com/office/drawing/2014/main" id="{2D12255F-BDD1-B5CF-2431-0081946D4FE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512415" y="267428"/>
              <a:ext cx="1263278" cy="1265635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41CD344-2C5D-9517-297A-94A5181BE31E}"/>
                </a:ext>
              </a:extLst>
            </p:cNvPr>
            <p:cNvSpPr txBox="1"/>
            <p:nvPr userDrawn="1"/>
          </p:nvSpPr>
          <p:spPr>
            <a:xfrm>
              <a:off x="9033566" y="1552944"/>
              <a:ext cx="2220977" cy="1078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/>
                <a:t>www.bie.edu/schools/directory</a:t>
              </a: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C177E781-EC98-A43E-104A-200273583E9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6746116" cy="207498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030610-58E5-C8ED-E667-66A95F14748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715255" y="1148312"/>
            <a:ext cx="2028856" cy="81430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04AC830-BF95-E3E4-C6BA-6EFCDCD4F15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988240" y="1945888"/>
            <a:ext cx="965200" cy="381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EB96831-9558-8B81-D47F-B0BC991D029A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/>
        </p:blipFill>
        <p:spPr>
          <a:xfrm>
            <a:off x="1465355" y="2304397"/>
            <a:ext cx="4004205" cy="28479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812473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Map_1">
    <p:bg>
      <p:bgPr>
        <a:solidFill>
          <a:srgbClr val="F8F4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25BE471-5DB3-E49D-616F-A4E4A2FAF38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2873"/>
            <a:ext cx="9034945" cy="626473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6F034F6-27CF-8D60-DC8C-89A2262D05B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5187" y="6177571"/>
            <a:ext cx="12442373" cy="413001"/>
          </a:xfrm>
          <a:prstGeom prst="rect">
            <a:avLst/>
          </a:prstGeom>
        </p:spPr>
      </p:pic>
      <p:pic>
        <p:nvPicPr>
          <p:cNvPr id="18" name="Picture 17" descr="Logo&#10;&#10;Description automatically generated">
            <a:extLst>
              <a:ext uri="{FF2B5EF4-FFF2-40B4-BE49-F238E27FC236}">
                <a16:creationId xmlns:a16="http://schemas.microsoft.com/office/drawing/2014/main" id="{9D67CD5C-5A5D-C904-B0DB-33466DBD48A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231" y="5841499"/>
            <a:ext cx="882316" cy="88231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95186E8-9AA5-756F-A16E-88EACF49215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96085" y="2376768"/>
            <a:ext cx="1394883" cy="331946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CB5F7EB-86D5-1B63-E129-8FBE4BCB51DE}"/>
              </a:ext>
            </a:extLst>
          </p:cNvPr>
          <p:cNvSpPr/>
          <p:nvPr userDrawn="1"/>
        </p:nvSpPr>
        <p:spPr>
          <a:xfrm>
            <a:off x="10777086" y="3519638"/>
            <a:ext cx="89836" cy="45719"/>
          </a:xfrm>
          <a:prstGeom prst="rect">
            <a:avLst/>
          </a:prstGeom>
          <a:solidFill>
            <a:srgbClr val="F9F5E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358BBEA-DE0F-2233-8B87-9C868089E4C3}"/>
              </a:ext>
            </a:extLst>
          </p:cNvPr>
          <p:cNvSpPr/>
          <p:nvPr userDrawn="1"/>
        </p:nvSpPr>
        <p:spPr>
          <a:xfrm>
            <a:off x="10178715" y="5224912"/>
            <a:ext cx="65773" cy="97858"/>
          </a:xfrm>
          <a:prstGeom prst="rect">
            <a:avLst/>
          </a:prstGeom>
          <a:solidFill>
            <a:srgbClr val="F9F5E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C7F919F-1A76-B8BA-A6EB-FC476FE8AB6B}"/>
              </a:ext>
            </a:extLst>
          </p:cNvPr>
          <p:cNvGrpSpPr/>
          <p:nvPr userDrawn="1"/>
        </p:nvGrpSpPr>
        <p:grpSpPr>
          <a:xfrm>
            <a:off x="9180444" y="419828"/>
            <a:ext cx="2491187" cy="1552576"/>
            <a:chOff x="8952200" y="267428"/>
            <a:chExt cx="2491187" cy="1552576"/>
          </a:xfrm>
        </p:grpSpPr>
        <p:pic>
          <p:nvPicPr>
            <p:cNvPr id="7" name="Picture 6" descr="A picture containing text, queen, vector graphics, sign&#10;&#10;Description automatically generated">
              <a:extLst>
                <a:ext uri="{FF2B5EF4-FFF2-40B4-BE49-F238E27FC236}">
                  <a16:creationId xmlns:a16="http://schemas.microsoft.com/office/drawing/2014/main" id="{D9F5B3E9-2CF4-17F6-210E-0B17F3B99F0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566154" y="267428"/>
              <a:ext cx="1263278" cy="1265635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373BE0A-5DEF-6932-C2B0-F9F1E1260874}"/>
                </a:ext>
              </a:extLst>
            </p:cNvPr>
            <p:cNvSpPr txBox="1"/>
            <p:nvPr userDrawn="1"/>
          </p:nvSpPr>
          <p:spPr>
            <a:xfrm>
              <a:off x="8952200" y="1543005"/>
              <a:ext cx="249118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/>
                <a:t>www.bie.edu/schools/directory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047553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A40E86B8-6F76-AF42-BFFA-A09D0607EE3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573"/>
            <a:ext cx="12192000" cy="744100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ECA9916-67B1-FDB3-755D-B2410511617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61433" y="3893426"/>
            <a:ext cx="2470104" cy="24701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F924D99-3C41-1BEE-47C1-83E5939DDE9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2088" y="535971"/>
            <a:ext cx="5779766" cy="122927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7457061-C285-E8AA-B616-A9D5EB1B895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07651" y="4542693"/>
            <a:ext cx="330758" cy="2315307"/>
          </a:xfrm>
          <a:prstGeom prst="rect">
            <a:avLst/>
          </a:prstGeom>
        </p:spPr>
      </p:pic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49BECFBC-56B8-F728-4AB7-42D53779894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60463" y="2341641"/>
            <a:ext cx="8139654" cy="602282"/>
          </a:xfrm>
        </p:spPr>
        <p:txBody>
          <a:bodyPr>
            <a:noAutofit/>
          </a:bodyPr>
          <a:lstStyle>
            <a:lvl1pPr marL="0" indent="0">
              <a:buNone/>
              <a:defRPr sz="4000" b="1">
                <a:solidFill>
                  <a:schemeClr val="bg1"/>
                </a:solidFill>
              </a:defRPr>
            </a:lvl1pPr>
            <a:lvl2pPr marL="457200" indent="0">
              <a:buNone/>
              <a:defRPr sz="4000" b="1">
                <a:solidFill>
                  <a:schemeClr val="bg1"/>
                </a:solidFill>
              </a:defRPr>
            </a:lvl2pPr>
            <a:lvl3pPr marL="914400" indent="0">
              <a:buNone/>
              <a:defRPr sz="4000" b="1">
                <a:solidFill>
                  <a:schemeClr val="bg1"/>
                </a:solidFill>
              </a:defRPr>
            </a:lvl3pPr>
            <a:lvl4pPr marL="1371600" indent="0">
              <a:buNone/>
              <a:defRPr sz="4000" b="1">
                <a:solidFill>
                  <a:schemeClr val="bg1"/>
                </a:solidFill>
              </a:defRPr>
            </a:lvl4pPr>
            <a:lvl5pPr marL="1828800" indent="0">
              <a:buNone/>
              <a:defRPr sz="4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Presentation Title</a:t>
            </a: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8EDD5EBC-C78A-EA96-EFC2-744A9FE0833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60463" y="3044282"/>
            <a:ext cx="8139654" cy="434898"/>
          </a:xfrm>
        </p:spPr>
        <p:txBody>
          <a:bodyPr>
            <a:noAutofit/>
          </a:bodyPr>
          <a:lstStyle>
            <a:lvl1pPr marL="0" indent="0">
              <a:buNone/>
              <a:defRPr sz="2800" b="0">
                <a:solidFill>
                  <a:schemeClr val="bg1"/>
                </a:solidFill>
              </a:defRPr>
            </a:lvl1pPr>
            <a:lvl2pPr marL="457200" indent="0">
              <a:buNone/>
              <a:defRPr sz="4000" b="1">
                <a:solidFill>
                  <a:schemeClr val="bg1"/>
                </a:solidFill>
              </a:defRPr>
            </a:lvl2pPr>
            <a:lvl3pPr marL="914400" indent="0">
              <a:buNone/>
              <a:defRPr sz="4000" b="1">
                <a:solidFill>
                  <a:schemeClr val="bg1"/>
                </a:solidFill>
              </a:defRPr>
            </a:lvl3pPr>
            <a:lvl4pPr marL="1371600" indent="0">
              <a:buNone/>
              <a:defRPr sz="4000" b="1">
                <a:solidFill>
                  <a:schemeClr val="bg1"/>
                </a:solidFill>
              </a:defRPr>
            </a:lvl4pPr>
            <a:lvl5pPr marL="1828800" indent="0">
              <a:buNone/>
              <a:defRPr sz="4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Name of Presenter</a:t>
            </a:r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AD24DC56-7A3E-6733-30EE-E7A3E35B65D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60463" y="3501482"/>
            <a:ext cx="8139654" cy="434898"/>
          </a:xfrm>
        </p:spPr>
        <p:txBody>
          <a:bodyPr>
            <a:noAutofit/>
          </a:bodyPr>
          <a:lstStyle>
            <a:lvl1pPr marL="0" indent="0">
              <a:buNone/>
              <a:defRPr sz="2800" b="0">
                <a:solidFill>
                  <a:schemeClr val="bg1"/>
                </a:solidFill>
              </a:defRPr>
            </a:lvl1pPr>
            <a:lvl2pPr marL="457200" indent="0">
              <a:buNone/>
              <a:defRPr sz="4000" b="1">
                <a:solidFill>
                  <a:schemeClr val="bg1"/>
                </a:solidFill>
              </a:defRPr>
            </a:lvl2pPr>
            <a:lvl3pPr marL="914400" indent="0">
              <a:buNone/>
              <a:defRPr sz="4000" b="1">
                <a:solidFill>
                  <a:schemeClr val="bg1"/>
                </a:solidFill>
              </a:defRPr>
            </a:lvl3pPr>
            <a:lvl4pPr marL="1371600" indent="0">
              <a:buNone/>
              <a:defRPr sz="4000" b="1">
                <a:solidFill>
                  <a:schemeClr val="bg1"/>
                </a:solidFill>
              </a:defRPr>
            </a:lvl4pPr>
            <a:lvl5pPr marL="1828800" indent="0">
              <a:buNone/>
              <a:defRPr sz="4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Organization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5F9644DC-0EA9-BA16-BF7E-7617648FADC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60463" y="3966117"/>
            <a:ext cx="8139654" cy="434898"/>
          </a:xfrm>
        </p:spPr>
        <p:txBody>
          <a:bodyPr>
            <a:noAutofit/>
          </a:bodyPr>
          <a:lstStyle>
            <a:lvl1pPr marL="0" indent="0">
              <a:buNone/>
              <a:defRPr sz="2800" b="0">
                <a:solidFill>
                  <a:schemeClr val="bg1"/>
                </a:solidFill>
              </a:defRPr>
            </a:lvl1pPr>
            <a:lvl2pPr marL="457200" indent="0">
              <a:buNone/>
              <a:defRPr sz="4000" b="1">
                <a:solidFill>
                  <a:schemeClr val="bg1"/>
                </a:solidFill>
              </a:defRPr>
            </a:lvl2pPr>
            <a:lvl3pPr marL="914400" indent="0">
              <a:buNone/>
              <a:defRPr sz="4000" b="1">
                <a:solidFill>
                  <a:schemeClr val="bg1"/>
                </a:solidFill>
              </a:defRPr>
            </a:lvl3pPr>
            <a:lvl4pPr marL="1371600" indent="0">
              <a:buNone/>
              <a:defRPr sz="4000" b="1">
                <a:solidFill>
                  <a:schemeClr val="bg1"/>
                </a:solidFill>
              </a:defRPr>
            </a:lvl4pPr>
            <a:lvl5pPr marL="1828800" indent="0">
              <a:buNone/>
              <a:defRPr sz="4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28631546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Map_2">
    <p:bg>
      <p:bgPr>
        <a:solidFill>
          <a:srgbClr val="F8F4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25BE471-5DB3-E49D-616F-A4E4A2FAF38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2873"/>
            <a:ext cx="9034945" cy="626473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6F034F6-27CF-8D60-DC8C-89A2262D05B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5187" y="6177571"/>
            <a:ext cx="12442373" cy="413001"/>
          </a:xfrm>
          <a:prstGeom prst="rect">
            <a:avLst/>
          </a:prstGeom>
        </p:spPr>
      </p:pic>
      <p:pic>
        <p:nvPicPr>
          <p:cNvPr id="18" name="Picture 17" descr="Logo&#10;&#10;Description automatically generated">
            <a:extLst>
              <a:ext uri="{FF2B5EF4-FFF2-40B4-BE49-F238E27FC236}">
                <a16:creationId xmlns:a16="http://schemas.microsoft.com/office/drawing/2014/main" id="{9D67CD5C-5A5D-C904-B0DB-33466DBD48A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231" y="5841499"/>
            <a:ext cx="882316" cy="88231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FAB8C3A-7310-07C7-4018-8585AC56E8FD}"/>
              </a:ext>
            </a:extLst>
          </p:cNvPr>
          <p:cNvSpPr txBox="1"/>
          <p:nvPr userDrawn="1"/>
        </p:nvSpPr>
        <p:spPr>
          <a:xfrm>
            <a:off x="4690298" y="7236820"/>
            <a:ext cx="38686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 i="0" dirty="0">
                <a:solidFill>
                  <a:srgbClr val="F8F4E8"/>
                </a:solidFill>
                <a:effectLst/>
                <a:latin typeface="Calibri" panose="020F0502020204030204" pitchFamily="34" charset="0"/>
              </a:rPr>
              <a:t>Currently, there are 183 Bureau-funded elementary and secondary schools, located on 64 reservations in 23 states, serving approximately 45,000 </a:t>
            </a:r>
            <a:r>
              <a:rPr lang="en-US" sz="1400" b="0" i="0" dirty="0">
                <a:solidFill>
                  <a:srgbClr val="F8F4E8"/>
                </a:solidFill>
                <a:effectLst/>
                <a:latin typeface="+mn-lt"/>
              </a:rPr>
              <a:t>Indigenous </a:t>
            </a:r>
            <a:r>
              <a:rPr lang="en-US" sz="1400" b="0" i="0" dirty="0">
                <a:solidFill>
                  <a:srgbClr val="F8F4E8"/>
                </a:solidFill>
                <a:effectLst/>
                <a:latin typeface="Calibri" panose="020F0502020204030204" pitchFamily="34" charset="0"/>
              </a:rPr>
              <a:t>students. </a:t>
            </a:r>
            <a:endParaRPr lang="en-US" sz="1400" b="1" dirty="0">
              <a:solidFill>
                <a:srgbClr val="F8F4E8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5D4A31E-7019-05C6-47BE-B570B21C48B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34946" y="120447"/>
            <a:ext cx="2941263" cy="602958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1ED3A06-04BD-5478-6778-56EFD38E89DF}"/>
              </a:ext>
            </a:extLst>
          </p:cNvPr>
          <p:cNvSpPr/>
          <p:nvPr userDrawn="1"/>
        </p:nvSpPr>
        <p:spPr>
          <a:xfrm>
            <a:off x="10959966" y="1378819"/>
            <a:ext cx="58553" cy="64970"/>
          </a:xfrm>
          <a:prstGeom prst="rect">
            <a:avLst/>
          </a:prstGeom>
          <a:solidFill>
            <a:srgbClr val="F9F5E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2C17A61-0590-FD4A-BC02-8B8B70E089ED}"/>
              </a:ext>
            </a:extLst>
          </p:cNvPr>
          <p:cNvSpPr/>
          <p:nvPr userDrawn="1"/>
        </p:nvSpPr>
        <p:spPr>
          <a:xfrm>
            <a:off x="9585157" y="1368392"/>
            <a:ext cx="49732" cy="97858"/>
          </a:xfrm>
          <a:prstGeom prst="rect">
            <a:avLst/>
          </a:prstGeom>
          <a:solidFill>
            <a:srgbClr val="F9F5E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48682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Map_3">
    <p:bg>
      <p:bgPr>
        <a:solidFill>
          <a:srgbClr val="F8F4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25BE471-5DB3-E49D-616F-A4E4A2FAF38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2873"/>
            <a:ext cx="9034945" cy="626473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6F034F6-27CF-8D60-DC8C-89A2262D05B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5187" y="6177571"/>
            <a:ext cx="12442373" cy="413001"/>
          </a:xfrm>
          <a:prstGeom prst="rect">
            <a:avLst/>
          </a:prstGeom>
        </p:spPr>
      </p:pic>
      <p:pic>
        <p:nvPicPr>
          <p:cNvPr id="18" name="Picture 17" descr="Logo&#10;&#10;Description automatically generated">
            <a:extLst>
              <a:ext uri="{FF2B5EF4-FFF2-40B4-BE49-F238E27FC236}">
                <a16:creationId xmlns:a16="http://schemas.microsoft.com/office/drawing/2014/main" id="{9D67CD5C-5A5D-C904-B0DB-33466DBD48A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231" y="5841499"/>
            <a:ext cx="882316" cy="88231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D0253D2-3C9C-5388-B86E-B4987BD8A83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34946" y="120447"/>
            <a:ext cx="2941263" cy="602958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9234C95-085E-9219-C27C-D46FFC269539}"/>
              </a:ext>
            </a:extLst>
          </p:cNvPr>
          <p:cNvSpPr/>
          <p:nvPr userDrawn="1"/>
        </p:nvSpPr>
        <p:spPr>
          <a:xfrm>
            <a:off x="10959966" y="1378819"/>
            <a:ext cx="58553" cy="64970"/>
          </a:xfrm>
          <a:prstGeom prst="rect">
            <a:avLst/>
          </a:prstGeom>
          <a:solidFill>
            <a:srgbClr val="F9F5E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507E41B-AD4E-6E53-09E7-F9EEC5AEC3E1}"/>
              </a:ext>
            </a:extLst>
          </p:cNvPr>
          <p:cNvSpPr/>
          <p:nvPr userDrawn="1"/>
        </p:nvSpPr>
        <p:spPr>
          <a:xfrm>
            <a:off x="9585157" y="1368392"/>
            <a:ext cx="49732" cy="97858"/>
          </a:xfrm>
          <a:prstGeom prst="rect">
            <a:avLst/>
          </a:prstGeom>
          <a:solidFill>
            <a:srgbClr val="F9F5E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1925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Map_4">
    <p:bg>
      <p:bgPr>
        <a:solidFill>
          <a:srgbClr val="F8F4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0E1D546-D5C4-09BE-81DB-1A26A6D3D3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2873"/>
            <a:ext cx="9034945" cy="626473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6F034F6-27CF-8D60-DC8C-89A2262D05B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5187" y="6177571"/>
            <a:ext cx="12442373" cy="413001"/>
          </a:xfrm>
          <a:prstGeom prst="rect">
            <a:avLst/>
          </a:prstGeom>
        </p:spPr>
      </p:pic>
      <p:pic>
        <p:nvPicPr>
          <p:cNvPr id="18" name="Picture 17" descr="Logo&#10;&#10;Description automatically generated">
            <a:extLst>
              <a:ext uri="{FF2B5EF4-FFF2-40B4-BE49-F238E27FC236}">
                <a16:creationId xmlns:a16="http://schemas.microsoft.com/office/drawing/2014/main" id="{9D67CD5C-5A5D-C904-B0DB-33466DBD48A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231" y="5841499"/>
            <a:ext cx="882316" cy="882316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0A8CA5CF-E36E-233B-0F71-EAD45216087A}"/>
              </a:ext>
            </a:extLst>
          </p:cNvPr>
          <p:cNvGrpSpPr/>
          <p:nvPr userDrawn="1"/>
        </p:nvGrpSpPr>
        <p:grpSpPr>
          <a:xfrm>
            <a:off x="9180444" y="419828"/>
            <a:ext cx="2491187" cy="1552576"/>
            <a:chOff x="8952200" y="267428"/>
            <a:chExt cx="2491187" cy="1552576"/>
          </a:xfrm>
        </p:grpSpPr>
        <p:pic>
          <p:nvPicPr>
            <p:cNvPr id="8" name="Picture 7" descr="A picture containing text, queen, vector graphics, sign&#10;&#10;Description automatically generated">
              <a:extLst>
                <a:ext uri="{FF2B5EF4-FFF2-40B4-BE49-F238E27FC236}">
                  <a16:creationId xmlns:a16="http://schemas.microsoft.com/office/drawing/2014/main" id="{A4AA46EE-F49D-F701-26CB-ECAF1490517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566154" y="267428"/>
              <a:ext cx="1263278" cy="1265635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D87EC9E-CBB4-F7BA-11BE-2A7DD8AC909B}"/>
                </a:ext>
              </a:extLst>
            </p:cNvPr>
            <p:cNvSpPr txBox="1"/>
            <p:nvPr userDrawn="1"/>
          </p:nvSpPr>
          <p:spPr>
            <a:xfrm>
              <a:off x="8952200" y="1543005"/>
              <a:ext cx="249118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/>
                <a:t>www.bie.edu/schools/directory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20985C82-E768-02AB-623F-75DBB628289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96085" y="2376768"/>
            <a:ext cx="1394883" cy="331946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6C05FC5-439A-CD2B-3B60-3CE0F5C5B16A}"/>
              </a:ext>
            </a:extLst>
          </p:cNvPr>
          <p:cNvSpPr/>
          <p:nvPr userDrawn="1"/>
        </p:nvSpPr>
        <p:spPr>
          <a:xfrm>
            <a:off x="10777086" y="3519638"/>
            <a:ext cx="89836" cy="45719"/>
          </a:xfrm>
          <a:prstGeom prst="rect">
            <a:avLst/>
          </a:prstGeom>
          <a:solidFill>
            <a:srgbClr val="F9F5E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1EA1DBC-83B7-2809-49ED-1B9704AB1879}"/>
              </a:ext>
            </a:extLst>
          </p:cNvPr>
          <p:cNvSpPr/>
          <p:nvPr userDrawn="1"/>
        </p:nvSpPr>
        <p:spPr>
          <a:xfrm>
            <a:off x="10178715" y="5224912"/>
            <a:ext cx="65773" cy="97858"/>
          </a:xfrm>
          <a:prstGeom prst="rect">
            <a:avLst/>
          </a:prstGeom>
          <a:solidFill>
            <a:srgbClr val="F9F5E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387677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Map_5">
    <p:bg>
      <p:bgPr>
        <a:solidFill>
          <a:srgbClr val="F8F4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25BE471-5DB3-E49D-616F-A4E4A2FAF38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50" r="50"/>
          <a:stretch/>
        </p:blipFill>
        <p:spPr>
          <a:xfrm>
            <a:off x="16903" y="-1298"/>
            <a:ext cx="8703764" cy="627048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6F034F6-27CF-8D60-DC8C-89A2262D05B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5187" y="6177571"/>
            <a:ext cx="12442373" cy="413001"/>
          </a:xfrm>
          <a:prstGeom prst="rect">
            <a:avLst/>
          </a:prstGeom>
        </p:spPr>
      </p:pic>
      <p:pic>
        <p:nvPicPr>
          <p:cNvPr id="18" name="Picture 17" descr="Logo&#10;&#10;Description automatically generated">
            <a:extLst>
              <a:ext uri="{FF2B5EF4-FFF2-40B4-BE49-F238E27FC236}">
                <a16:creationId xmlns:a16="http://schemas.microsoft.com/office/drawing/2014/main" id="{9D67CD5C-5A5D-C904-B0DB-33466DBD48A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231" y="5841499"/>
            <a:ext cx="882316" cy="88231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4C4CCC0-466D-934A-9730-AB6DC62128C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09265" y="3241565"/>
            <a:ext cx="2220977" cy="244307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5266986-7949-0601-04F5-263A28EEFCE9}"/>
              </a:ext>
            </a:extLst>
          </p:cNvPr>
          <p:cNvSpPr/>
          <p:nvPr userDrawn="1"/>
        </p:nvSpPr>
        <p:spPr>
          <a:xfrm>
            <a:off x="10964779" y="4878403"/>
            <a:ext cx="107482" cy="97858"/>
          </a:xfrm>
          <a:prstGeom prst="rect">
            <a:avLst/>
          </a:prstGeom>
          <a:solidFill>
            <a:srgbClr val="F9F5E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40D21FF-8168-FEFE-54A8-F69681B5BF51}"/>
              </a:ext>
            </a:extLst>
          </p:cNvPr>
          <p:cNvGrpSpPr/>
          <p:nvPr userDrawn="1"/>
        </p:nvGrpSpPr>
        <p:grpSpPr>
          <a:xfrm>
            <a:off x="9180444" y="419828"/>
            <a:ext cx="2491187" cy="1552576"/>
            <a:chOff x="8952200" y="267428"/>
            <a:chExt cx="2491187" cy="1552576"/>
          </a:xfrm>
        </p:grpSpPr>
        <p:pic>
          <p:nvPicPr>
            <p:cNvPr id="6" name="Picture 5" descr="A picture containing text, queen, vector graphics, sign&#10;&#10;Description automatically generated">
              <a:extLst>
                <a:ext uri="{FF2B5EF4-FFF2-40B4-BE49-F238E27FC236}">
                  <a16:creationId xmlns:a16="http://schemas.microsoft.com/office/drawing/2014/main" id="{3A1D13C0-DF7F-6C7B-682B-6953CF70A21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566154" y="267428"/>
              <a:ext cx="1263278" cy="1265635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189CFCD-506B-CB4B-DADF-F60323DCFA48}"/>
                </a:ext>
              </a:extLst>
            </p:cNvPr>
            <p:cNvSpPr txBox="1"/>
            <p:nvPr userDrawn="1"/>
          </p:nvSpPr>
          <p:spPr>
            <a:xfrm>
              <a:off x="8952200" y="1543005"/>
              <a:ext cx="249118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/>
                <a:t>www.bie.edu/schools/directory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179414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Map_6">
    <p:bg>
      <p:bgPr>
        <a:solidFill>
          <a:srgbClr val="F8F4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25BE471-5DB3-E49D-616F-A4E4A2FAF38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1877" r="1877"/>
          <a:stretch/>
        </p:blipFill>
        <p:spPr>
          <a:xfrm>
            <a:off x="16903" y="-1298"/>
            <a:ext cx="8703764" cy="627048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6F034F6-27CF-8D60-DC8C-89A2262D05B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5187" y="6177571"/>
            <a:ext cx="12442373" cy="413001"/>
          </a:xfrm>
          <a:prstGeom prst="rect">
            <a:avLst/>
          </a:prstGeom>
        </p:spPr>
      </p:pic>
      <p:pic>
        <p:nvPicPr>
          <p:cNvPr id="18" name="Picture 17" descr="Logo&#10;&#10;Description automatically generated">
            <a:extLst>
              <a:ext uri="{FF2B5EF4-FFF2-40B4-BE49-F238E27FC236}">
                <a16:creationId xmlns:a16="http://schemas.microsoft.com/office/drawing/2014/main" id="{9D67CD5C-5A5D-C904-B0DB-33466DBD48A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231" y="5841499"/>
            <a:ext cx="882316" cy="88231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4C4CCC0-466D-934A-9730-AB6DC62128C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09265" y="3241565"/>
            <a:ext cx="2220977" cy="244307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87EFBDA-D2A7-667C-7287-023996C0C608}"/>
              </a:ext>
            </a:extLst>
          </p:cNvPr>
          <p:cNvSpPr/>
          <p:nvPr userDrawn="1"/>
        </p:nvSpPr>
        <p:spPr>
          <a:xfrm>
            <a:off x="10964779" y="4878403"/>
            <a:ext cx="107482" cy="97858"/>
          </a:xfrm>
          <a:prstGeom prst="rect">
            <a:avLst/>
          </a:prstGeom>
          <a:solidFill>
            <a:srgbClr val="F9F5E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62E574B-D07D-9B12-F431-BB9A42ACCE7B}"/>
              </a:ext>
            </a:extLst>
          </p:cNvPr>
          <p:cNvGrpSpPr/>
          <p:nvPr userDrawn="1"/>
        </p:nvGrpSpPr>
        <p:grpSpPr>
          <a:xfrm>
            <a:off x="9180444" y="419828"/>
            <a:ext cx="2491187" cy="1552576"/>
            <a:chOff x="8952200" y="267428"/>
            <a:chExt cx="2491187" cy="1552576"/>
          </a:xfrm>
        </p:grpSpPr>
        <p:pic>
          <p:nvPicPr>
            <p:cNvPr id="6" name="Picture 5" descr="A picture containing text, queen, vector graphics, sign&#10;&#10;Description automatically generated">
              <a:extLst>
                <a:ext uri="{FF2B5EF4-FFF2-40B4-BE49-F238E27FC236}">
                  <a16:creationId xmlns:a16="http://schemas.microsoft.com/office/drawing/2014/main" id="{491ED365-C1E7-9A12-6374-CAF7F14DEAD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566154" y="267428"/>
              <a:ext cx="1263278" cy="1265635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BCAA61F-B4EE-6D47-8E35-60DD3757329C}"/>
                </a:ext>
              </a:extLst>
            </p:cNvPr>
            <p:cNvSpPr txBox="1"/>
            <p:nvPr userDrawn="1"/>
          </p:nvSpPr>
          <p:spPr>
            <a:xfrm>
              <a:off x="8952200" y="1543005"/>
              <a:ext cx="249118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/>
                <a:t>www.bie.edu/schools/directory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7415769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Map_7">
    <p:bg>
      <p:bgPr>
        <a:solidFill>
          <a:srgbClr val="F8F4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25BE471-5DB3-E49D-616F-A4E4A2FAF38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" r="50"/>
          <a:stretch/>
        </p:blipFill>
        <p:spPr>
          <a:xfrm>
            <a:off x="0" y="0"/>
            <a:ext cx="8652964" cy="627048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6F034F6-27CF-8D60-DC8C-89A2262D05B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5187" y="6177571"/>
            <a:ext cx="12442373" cy="413001"/>
          </a:xfrm>
          <a:prstGeom prst="rect">
            <a:avLst/>
          </a:prstGeom>
        </p:spPr>
      </p:pic>
      <p:pic>
        <p:nvPicPr>
          <p:cNvPr id="18" name="Picture 17" descr="Logo&#10;&#10;Description automatically generated">
            <a:extLst>
              <a:ext uri="{FF2B5EF4-FFF2-40B4-BE49-F238E27FC236}">
                <a16:creationId xmlns:a16="http://schemas.microsoft.com/office/drawing/2014/main" id="{9D67CD5C-5A5D-C904-B0DB-33466DBD48A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231" y="5841499"/>
            <a:ext cx="882316" cy="8823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8D0FA27-5021-4E0F-5AD5-879AE0D8233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61810" y="3079930"/>
            <a:ext cx="2220977" cy="244307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66E3A35-2B5B-9DE0-F0A4-BF3A3F943674}"/>
              </a:ext>
            </a:extLst>
          </p:cNvPr>
          <p:cNvSpPr/>
          <p:nvPr userDrawn="1"/>
        </p:nvSpPr>
        <p:spPr>
          <a:xfrm>
            <a:off x="9880332" y="4817443"/>
            <a:ext cx="107482" cy="97858"/>
          </a:xfrm>
          <a:prstGeom prst="rect">
            <a:avLst/>
          </a:prstGeom>
          <a:solidFill>
            <a:srgbClr val="F9F5E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29D76A5-36FA-B2F2-D9E3-6FCB01F74DC4}"/>
              </a:ext>
            </a:extLst>
          </p:cNvPr>
          <p:cNvGrpSpPr/>
          <p:nvPr userDrawn="1"/>
        </p:nvGrpSpPr>
        <p:grpSpPr>
          <a:xfrm>
            <a:off x="9180444" y="419828"/>
            <a:ext cx="2491187" cy="1552576"/>
            <a:chOff x="8952200" y="267428"/>
            <a:chExt cx="2491187" cy="1552576"/>
          </a:xfrm>
        </p:grpSpPr>
        <p:pic>
          <p:nvPicPr>
            <p:cNvPr id="9" name="Picture 8" descr="A picture containing text, queen, vector graphics, sign&#10;&#10;Description automatically generated">
              <a:extLst>
                <a:ext uri="{FF2B5EF4-FFF2-40B4-BE49-F238E27FC236}">
                  <a16:creationId xmlns:a16="http://schemas.microsoft.com/office/drawing/2014/main" id="{BE5800DA-5D92-95EF-14C3-A86EB90A8F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566154" y="267428"/>
              <a:ext cx="1263278" cy="1265635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5368441-5715-D049-1600-69E3AE8D895A}"/>
                </a:ext>
              </a:extLst>
            </p:cNvPr>
            <p:cNvSpPr txBox="1"/>
            <p:nvPr userDrawn="1"/>
          </p:nvSpPr>
          <p:spPr>
            <a:xfrm>
              <a:off x="8952200" y="1543005"/>
              <a:ext cx="249118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/>
                <a:t>www.bie.edu/schools/directory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8573792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Map_8">
    <p:bg>
      <p:bgPr>
        <a:solidFill>
          <a:srgbClr val="F8F4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25BE471-5DB3-E49D-616F-A4E4A2FAF38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" r="50"/>
          <a:stretch/>
        </p:blipFill>
        <p:spPr>
          <a:xfrm>
            <a:off x="3048" y="-1298"/>
            <a:ext cx="8652964" cy="627048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6F034F6-27CF-8D60-DC8C-89A2262D05B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5187" y="6177571"/>
            <a:ext cx="12442373" cy="413001"/>
          </a:xfrm>
          <a:prstGeom prst="rect">
            <a:avLst/>
          </a:prstGeom>
        </p:spPr>
      </p:pic>
      <p:pic>
        <p:nvPicPr>
          <p:cNvPr id="18" name="Picture 17" descr="Logo&#10;&#10;Description automatically generated">
            <a:extLst>
              <a:ext uri="{FF2B5EF4-FFF2-40B4-BE49-F238E27FC236}">
                <a16:creationId xmlns:a16="http://schemas.microsoft.com/office/drawing/2014/main" id="{9D67CD5C-5A5D-C904-B0DB-33466DBD48A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231" y="5841499"/>
            <a:ext cx="882316" cy="8823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8D0FA27-5021-4E0F-5AD5-879AE0D8233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61810" y="3079930"/>
            <a:ext cx="2220977" cy="244307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726F646-4AF4-98D7-AB59-FC178CB975E8}"/>
              </a:ext>
            </a:extLst>
          </p:cNvPr>
          <p:cNvSpPr/>
          <p:nvPr userDrawn="1"/>
        </p:nvSpPr>
        <p:spPr>
          <a:xfrm>
            <a:off x="9880332" y="4817443"/>
            <a:ext cx="107482" cy="97858"/>
          </a:xfrm>
          <a:prstGeom prst="rect">
            <a:avLst/>
          </a:prstGeom>
          <a:solidFill>
            <a:srgbClr val="F9F5E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3F34A5F-D0A2-E96E-1B65-5346E7D55BD3}"/>
              </a:ext>
            </a:extLst>
          </p:cNvPr>
          <p:cNvGrpSpPr/>
          <p:nvPr userDrawn="1"/>
        </p:nvGrpSpPr>
        <p:grpSpPr>
          <a:xfrm>
            <a:off x="9180444" y="419828"/>
            <a:ext cx="2491187" cy="1552576"/>
            <a:chOff x="8952200" y="267428"/>
            <a:chExt cx="2491187" cy="1552576"/>
          </a:xfrm>
        </p:grpSpPr>
        <p:pic>
          <p:nvPicPr>
            <p:cNvPr id="9" name="Picture 8" descr="A picture containing text, queen, vector graphics, sign&#10;&#10;Description automatically generated">
              <a:extLst>
                <a:ext uri="{FF2B5EF4-FFF2-40B4-BE49-F238E27FC236}">
                  <a16:creationId xmlns:a16="http://schemas.microsoft.com/office/drawing/2014/main" id="{DD77731E-50CA-7FF3-A8D7-7724E6BC5AB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566154" y="267428"/>
              <a:ext cx="1263278" cy="1265635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9D76D90-969A-2426-4220-8721DD2529D0}"/>
                </a:ext>
              </a:extLst>
            </p:cNvPr>
            <p:cNvSpPr txBox="1"/>
            <p:nvPr userDrawn="1"/>
          </p:nvSpPr>
          <p:spPr>
            <a:xfrm>
              <a:off x="8952200" y="1543005"/>
              <a:ext cx="249118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/>
                <a:t>www.bie.edu/schools/directory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5259621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Map_9">
    <p:bg>
      <p:bgPr>
        <a:solidFill>
          <a:srgbClr val="F8F4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25BE471-5DB3-E49D-616F-A4E4A2FAF38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124" r="124"/>
          <a:stretch/>
        </p:blipFill>
        <p:spPr>
          <a:xfrm>
            <a:off x="16904" y="-1298"/>
            <a:ext cx="8602163" cy="627048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6F034F6-27CF-8D60-DC8C-89A2262D05B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5187" y="6177571"/>
            <a:ext cx="12442373" cy="413001"/>
          </a:xfrm>
          <a:prstGeom prst="rect">
            <a:avLst/>
          </a:prstGeom>
        </p:spPr>
      </p:pic>
      <p:pic>
        <p:nvPicPr>
          <p:cNvPr id="18" name="Picture 17" descr="Logo&#10;&#10;Description automatically generated">
            <a:extLst>
              <a:ext uri="{FF2B5EF4-FFF2-40B4-BE49-F238E27FC236}">
                <a16:creationId xmlns:a16="http://schemas.microsoft.com/office/drawing/2014/main" id="{9D67CD5C-5A5D-C904-B0DB-33466DBD48A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231" y="5841499"/>
            <a:ext cx="882316" cy="882316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DA4865FF-B963-EA08-5233-A677F6356F58}"/>
              </a:ext>
            </a:extLst>
          </p:cNvPr>
          <p:cNvGrpSpPr/>
          <p:nvPr userDrawn="1"/>
        </p:nvGrpSpPr>
        <p:grpSpPr>
          <a:xfrm>
            <a:off x="9029734" y="1002208"/>
            <a:ext cx="2804895" cy="3087128"/>
            <a:chOff x="8727917" y="-1257185"/>
            <a:chExt cx="2804895" cy="3087128"/>
          </a:xfrm>
        </p:grpSpPr>
        <p:pic>
          <p:nvPicPr>
            <p:cNvPr id="14" name="Picture 13" descr="A picture containing text, queen, vector graphics, sign&#10;&#10;Description automatically generated">
              <a:extLst>
                <a:ext uri="{FF2B5EF4-FFF2-40B4-BE49-F238E27FC236}">
                  <a16:creationId xmlns:a16="http://schemas.microsoft.com/office/drawing/2014/main" id="{4571DF7F-07F4-3063-DFAC-B50A72FD1EE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27917" y="-1257185"/>
              <a:ext cx="2804895" cy="2810129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8902A0A-D88B-EAC2-CEAA-3E9177BF2143}"/>
                </a:ext>
              </a:extLst>
            </p:cNvPr>
            <p:cNvSpPr txBox="1"/>
            <p:nvPr userDrawn="1"/>
          </p:nvSpPr>
          <p:spPr>
            <a:xfrm>
              <a:off x="8778256" y="1552944"/>
              <a:ext cx="270421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/>
                <a:t>www.bie.edu/schools/directory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E49C91A4-8884-4D98-86A9-2BA7C4D4C6D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9169211" y="4631891"/>
            <a:ext cx="2451848" cy="9840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4C2923B-7C1A-0917-E030-9B645B3B0D0A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01842" y="5596916"/>
            <a:ext cx="965200" cy="3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7917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Map_10">
    <p:bg>
      <p:bgPr>
        <a:solidFill>
          <a:srgbClr val="F8F4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25BE471-5DB3-E49D-616F-A4E4A2FAF38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98" r="98"/>
          <a:stretch/>
        </p:blipFill>
        <p:spPr>
          <a:xfrm>
            <a:off x="16905" y="-1298"/>
            <a:ext cx="8581258" cy="627048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6F034F6-27CF-8D60-DC8C-89A2262D05B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5187" y="6177571"/>
            <a:ext cx="12442373" cy="413001"/>
          </a:xfrm>
          <a:prstGeom prst="rect">
            <a:avLst/>
          </a:prstGeom>
        </p:spPr>
      </p:pic>
      <p:pic>
        <p:nvPicPr>
          <p:cNvPr id="18" name="Picture 17" descr="Logo&#10;&#10;Description automatically generated">
            <a:extLst>
              <a:ext uri="{FF2B5EF4-FFF2-40B4-BE49-F238E27FC236}">
                <a16:creationId xmlns:a16="http://schemas.microsoft.com/office/drawing/2014/main" id="{9D67CD5C-5A5D-C904-B0DB-33466DBD48A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231" y="5841499"/>
            <a:ext cx="882316" cy="88231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886BBD6-7911-DB21-F870-D29D78B3D97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890120" y="4809603"/>
            <a:ext cx="3111500" cy="6477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6F80BEC9-F4C6-54F3-6603-4F6ACAF0D9E5}"/>
              </a:ext>
            </a:extLst>
          </p:cNvPr>
          <p:cNvGrpSpPr/>
          <p:nvPr userDrawn="1"/>
        </p:nvGrpSpPr>
        <p:grpSpPr>
          <a:xfrm>
            <a:off x="9029734" y="1002208"/>
            <a:ext cx="2804895" cy="3087128"/>
            <a:chOff x="8727917" y="-1257185"/>
            <a:chExt cx="2804895" cy="3087128"/>
          </a:xfrm>
        </p:grpSpPr>
        <p:pic>
          <p:nvPicPr>
            <p:cNvPr id="7" name="Picture 6" descr="A picture containing text, queen, vector graphics, sign&#10;&#10;Description automatically generated">
              <a:extLst>
                <a:ext uri="{FF2B5EF4-FFF2-40B4-BE49-F238E27FC236}">
                  <a16:creationId xmlns:a16="http://schemas.microsoft.com/office/drawing/2014/main" id="{A2238B9D-18B0-EEA2-75D2-99B50B36D3B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27917" y="-1257185"/>
              <a:ext cx="2804895" cy="2810129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B7FD43D-893F-0B77-732E-769341442C93}"/>
                </a:ext>
              </a:extLst>
            </p:cNvPr>
            <p:cNvSpPr txBox="1"/>
            <p:nvPr userDrawn="1"/>
          </p:nvSpPr>
          <p:spPr>
            <a:xfrm>
              <a:off x="8778256" y="1552944"/>
              <a:ext cx="270421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/>
                <a:t>www.bie.edu/schools/directory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4569382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Map_11">
    <p:bg>
      <p:bgPr>
        <a:solidFill>
          <a:srgbClr val="F8F4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25BE471-5DB3-E49D-616F-A4E4A2FAF38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98" r="98"/>
          <a:stretch/>
        </p:blipFill>
        <p:spPr>
          <a:xfrm>
            <a:off x="16905" y="-1298"/>
            <a:ext cx="8581258" cy="627048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6F034F6-27CF-8D60-DC8C-89A2262D05B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5187" y="6177571"/>
            <a:ext cx="12442373" cy="413001"/>
          </a:xfrm>
          <a:prstGeom prst="rect">
            <a:avLst/>
          </a:prstGeom>
        </p:spPr>
      </p:pic>
      <p:pic>
        <p:nvPicPr>
          <p:cNvPr id="18" name="Picture 17" descr="Logo&#10;&#10;Description automatically generated">
            <a:extLst>
              <a:ext uri="{FF2B5EF4-FFF2-40B4-BE49-F238E27FC236}">
                <a16:creationId xmlns:a16="http://schemas.microsoft.com/office/drawing/2014/main" id="{9D67CD5C-5A5D-C904-B0DB-33466DBD48A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231" y="5841499"/>
            <a:ext cx="882316" cy="88231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886BBD6-7911-DB21-F870-D29D78B3D97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890120" y="4809603"/>
            <a:ext cx="3111500" cy="6477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F947BE51-1A1A-C9E5-15E9-09AAA85F7A38}"/>
              </a:ext>
            </a:extLst>
          </p:cNvPr>
          <p:cNvGrpSpPr/>
          <p:nvPr userDrawn="1"/>
        </p:nvGrpSpPr>
        <p:grpSpPr>
          <a:xfrm>
            <a:off x="9029734" y="1002208"/>
            <a:ext cx="2804895" cy="3087128"/>
            <a:chOff x="8727917" y="-1257185"/>
            <a:chExt cx="2804895" cy="3087128"/>
          </a:xfrm>
        </p:grpSpPr>
        <p:pic>
          <p:nvPicPr>
            <p:cNvPr id="7" name="Picture 6" descr="A picture containing text, queen, vector graphics, sign&#10;&#10;Description automatically generated">
              <a:extLst>
                <a:ext uri="{FF2B5EF4-FFF2-40B4-BE49-F238E27FC236}">
                  <a16:creationId xmlns:a16="http://schemas.microsoft.com/office/drawing/2014/main" id="{4CC273F3-CE10-CC4A-EA59-F2C9DF03C82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27917" y="-1257185"/>
              <a:ext cx="2804895" cy="2810129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12E4699-2E8F-11A0-9E79-0AEF9277CCCC}"/>
                </a:ext>
              </a:extLst>
            </p:cNvPr>
            <p:cNvSpPr txBox="1"/>
            <p:nvPr userDrawn="1"/>
          </p:nvSpPr>
          <p:spPr>
            <a:xfrm>
              <a:off x="8778256" y="1552944"/>
              <a:ext cx="270421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/>
                <a:t>www.bie.edu/schools/directory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385643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161CB577-E0BF-A781-D94B-C301B0D237D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8A532ECD-D0F9-5B07-29DA-07DCD7E052A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60463" y="2609271"/>
            <a:ext cx="8139654" cy="602282"/>
          </a:xfrm>
        </p:spPr>
        <p:txBody>
          <a:bodyPr>
            <a:noAutofit/>
          </a:bodyPr>
          <a:lstStyle>
            <a:lvl1pPr marL="0" indent="0">
              <a:buNone/>
              <a:defRPr sz="4000" b="1">
                <a:solidFill>
                  <a:schemeClr val="bg1"/>
                </a:solidFill>
              </a:defRPr>
            </a:lvl1pPr>
            <a:lvl2pPr marL="457200" indent="0">
              <a:buNone/>
              <a:defRPr sz="4000" b="1">
                <a:solidFill>
                  <a:schemeClr val="bg1"/>
                </a:solidFill>
              </a:defRPr>
            </a:lvl2pPr>
            <a:lvl3pPr marL="914400" indent="0">
              <a:buNone/>
              <a:defRPr sz="4000" b="1">
                <a:solidFill>
                  <a:schemeClr val="bg1"/>
                </a:solidFill>
              </a:defRPr>
            </a:lvl3pPr>
            <a:lvl4pPr marL="1371600" indent="0">
              <a:buNone/>
              <a:defRPr sz="4000" b="1">
                <a:solidFill>
                  <a:schemeClr val="bg1"/>
                </a:solidFill>
              </a:defRPr>
            </a:lvl4pPr>
            <a:lvl5pPr marL="1828800" indent="0">
              <a:buNone/>
              <a:defRPr sz="4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Presentation Title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F7F6257-57AF-77D2-5A3A-501A1786B42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60463" y="3311912"/>
            <a:ext cx="8139654" cy="434898"/>
          </a:xfrm>
        </p:spPr>
        <p:txBody>
          <a:bodyPr>
            <a:noAutofit/>
          </a:bodyPr>
          <a:lstStyle>
            <a:lvl1pPr marL="0" indent="0">
              <a:buNone/>
              <a:defRPr sz="2800" b="0">
                <a:solidFill>
                  <a:schemeClr val="bg1"/>
                </a:solidFill>
              </a:defRPr>
            </a:lvl1pPr>
            <a:lvl2pPr marL="457200" indent="0">
              <a:buNone/>
              <a:defRPr sz="4000" b="1">
                <a:solidFill>
                  <a:schemeClr val="bg1"/>
                </a:solidFill>
              </a:defRPr>
            </a:lvl2pPr>
            <a:lvl3pPr marL="914400" indent="0">
              <a:buNone/>
              <a:defRPr sz="4000" b="1">
                <a:solidFill>
                  <a:schemeClr val="bg1"/>
                </a:solidFill>
              </a:defRPr>
            </a:lvl3pPr>
            <a:lvl4pPr marL="1371600" indent="0">
              <a:buNone/>
              <a:defRPr sz="4000" b="1">
                <a:solidFill>
                  <a:schemeClr val="bg1"/>
                </a:solidFill>
              </a:defRPr>
            </a:lvl4pPr>
            <a:lvl5pPr marL="1828800" indent="0">
              <a:buNone/>
              <a:defRPr sz="4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Name of Presenter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6AF9B9FF-9893-1C1D-0099-4BF3FDA5312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60463" y="3769112"/>
            <a:ext cx="8139654" cy="434898"/>
          </a:xfrm>
        </p:spPr>
        <p:txBody>
          <a:bodyPr>
            <a:noAutofit/>
          </a:bodyPr>
          <a:lstStyle>
            <a:lvl1pPr marL="0" indent="0">
              <a:buNone/>
              <a:defRPr sz="2800" b="0">
                <a:solidFill>
                  <a:schemeClr val="bg1"/>
                </a:solidFill>
              </a:defRPr>
            </a:lvl1pPr>
            <a:lvl2pPr marL="457200" indent="0">
              <a:buNone/>
              <a:defRPr sz="4000" b="1">
                <a:solidFill>
                  <a:schemeClr val="bg1"/>
                </a:solidFill>
              </a:defRPr>
            </a:lvl2pPr>
            <a:lvl3pPr marL="914400" indent="0">
              <a:buNone/>
              <a:defRPr sz="4000" b="1">
                <a:solidFill>
                  <a:schemeClr val="bg1"/>
                </a:solidFill>
              </a:defRPr>
            </a:lvl3pPr>
            <a:lvl4pPr marL="1371600" indent="0">
              <a:buNone/>
              <a:defRPr sz="4000" b="1">
                <a:solidFill>
                  <a:schemeClr val="bg1"/>
                </a:solidFill>
              </a:defRPr>
            </a:lvl4pPr>
            <a:lvl5pPr marL="1828800" indent="0">
              <a:buNone/>
              <a:defRPr sz="4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Organization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BCFB7765-1C7C-B5AD-D7B0-0812A92875B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60463" y="4233747"/>
            <a:ext cx="8139654" cy="434898"/>
          </a:xfrm>
        </p:spPr>
        <p:txBody>
          <a:bodyPr>
            <a:noAutofit/>
          </a:bodyPr>
          <a:lstStyle>
            <a:lvl1pPr marL="0" indent="0">
              <a:buNone/>
              <a:defRPr sz="2800" b="0">
                <a:solidFill>
                  <a:schemeClr val="bg1"/>
                </a:solidFill>
              </a:defRPr>
            </a:lvl1pPr>
            <a:lvl2pPr marL="457200" indent="0">
              <a:buNone/>
              <a:defRPr sz="4000" b="1">
                <a:solidFill>
                  <a:schemeClr val="bg1"/>
                </a:solidFill>
              </a:defRPr>
            </a:lvl2pPr>
            <a:lvl3pPr marL="914400" indent="0">
              <a:buNone/>
              <a:defRPr sz="4000" b="1">
                <a:solidFill>
                  <a:schemeClr val="bg1"/>
                </a:solidFill>
              </a:defRPr>
            </a:lvl3pPr>
            <a:lvl4pPr marL="1371600" indent="0">
              <a:buNone/>
              <a:defRPr sz="4000" b="1">
                <a:solidFill>
                  <a:schemeClr val="bg1"/>
                </a:solidFill>
              </a:defRPr>
            </a:lvl4pPr>
            <a:lvl5pPr marL="1828800" indent="0">
              <a:buNone/>
              <a:defRPr sz="4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117669573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Map Info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DDBC0DC-114B-1E7A-4047-711D7ED011F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090" y="0"/>
            <a:ext cx="12191994" cy="6857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61195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nect with Us!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8F19E84-845F-E0AC-4177-41FB00961F2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253" t="1866" b="1866"/>
          <a:stretch/>
        </p:blipFill>
        <p:spPr>
          <a:xfrm>
            <a:off x="0" y="0"/>
            <a:ext cx="4425494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18830B0-E83E-E422-A7B5-69BDCBB83DA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50474" y="4723514"/>
            <a:ext cx="330758" cy="231530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B419D05-F7BA-9A84-35B0-CC80C3F08F4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-184464" y="6018104"/>
            <a:ext cx="3064329" cy="5002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6062BB8-07D6-DB6A-64C6-7F3E6D79A34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257920" y="278122"/>
            <a:ext cx="1356769" cy="1356769"/>
          </a:xfrm>
          <a:prstGeom prst="rect">
            <a:avLst/>
          </a:prstGeom>
        </p:spPr>
      </p:pic>
      <p:pic>
        <p:nvPicPr>
          <p:cNvPr id="2" name="Picture 1" descr="Logo, icon&#10;&#10;Description automatically generated">
            <a:extLst>
              <a:ext uri="{FF2B5EF4-FFF2-40B4-BE49-F238E27FC236}">
                <a16:creationId xmlns:a16="http://schemas.microsoft.com/office/drawing/2014/main" id="{67726634-A0E7-F082-4614-C15C4909309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89849" y="4769288"/>
            <a:ext cx="457200" cy="457200"/>
          </a:xfrm>
          <a:prstGeom prst="rect">
            <a:avLst/>
          </a:prstGeom>
        </p:spPr>
      </p:pic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B863C11C-9C05-FDE0-E0FA-B9B73123EE2B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3311" y="3659033"/>
            <a:ext cx="457200" cy="457200"/>
          </a:xfrm>
          <a:prstGeom prst="rect">
            <a:avLst/>
          </a:prstGeom>
        </p:spPr>
      </p:pic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5AEDCC0A-297A-61F5-3CC5-C2F41A8F53B3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4485" y="3653179"/>
            <a:ext cx="457200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60B7CFB-9BA9-3007-38F6-E84F750462BE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47970" y="2237978"/>
            <a:ext cx="992009" cy="992009"/>
          </a:xfrm>
          <a:prstGeom prst="rect">
            <a:avLst/>
          </a:prstGeom>
        </p:spPr>
      </p:pic>
      <p:sp>
        <p:nvSpPr>
          <p:cNvPr id="8" name="Title 39">
            <a:extLst>
              <a:ext uri="{FF2B5EF4-FFF2-40B4-BE49-F238E27FC236}">
                <a16:creationId xmlns:a16="http://schemas.microsoft.com/office/drawing/2014/main" id="{AE54F90F-9144-9A1F-F116-CC2313FB85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27563" y="585651"/>
            <a:ext cx="7860146" cy="1105037"/>
          </a:xfrm>
        </p:spPr>
        <p:txBody>
          <a:bodyPr>
            <a:normAutofit/>
          </a:bodyPr>
          <a:lstStyle>
            <a:lvl1pPr>
              <a:defRPr sz="5400" b="1">
                <a:latin typeface="Trebuchet MS" panose="020B0703020202090204" pitchFamily="34" charset="0"/>
              </a:defRPr>
            </a:lvl1pPr>
          </a:lstStyle>
          <a:p>
            <a:r>
              <a:rPr lang="en-US" dirty="0"/>
              <a:t>Connect With Us!</a:t>
            </a:r>
          </a:p>
        </p:txBody>
      </p:sp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C7C03086-A2C8-679C-A09D-DF9061DE5502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email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6563" y="4769288"/>
            <a:ext cx="457200" cy="4572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7EFF8AD-3F6D-0E33-DEE0-D60F01E1538F}"/>
              </a:ext>
            </a:extLst>
          </p:cNvPr>
          <p:cNvSpPr/>
          <p:nvPr userDrawn="1"/>
        </p:nvSpPr>
        <p:spPr>
          <a:xfrm rot="20435240">
            <a:off x="561868" y="2147385"/>
            <a:ext cx="2340194" cy="4196338"/>
          </a:xfrm>
          <a:prstGeom prst="rect">
            <a:avLst/>
          </a:prstGeom>
          <a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1125" r="-1125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03065817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678E35D6-9E25-2748-8592-0D4EE4C5EE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84017" y="2151125"/>
            <a:ext cx="8823966" cy="459326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DFA8DF1-EA73-2F2E-C8EF-6F08C8BA259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71021" y="442082"/>
            <a:ext cx="12366424" cy="413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0153172-CED2-5533-0CBB-4C378AF7653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0624456" y="156912"/>
            <a:ext cx="1091541" cy="1091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27496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Slid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2071A8B-DFE3-CD47-B415-E77A27801CE6}"/>
              </a:ext>
            </a:extLst>
          </p:cNvPr>
          <p:cNvSpPr/>
          <p:nvPr userDrawn="1"/>
        </p:nvSpPr>
        <p:spPr>
          <a:xfrm>
            <a:off x="-1150583" y="1026169"/>
            <a:ext cx="61774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400" b="1">
                <a:solidFill>
                  <a:schemeClr val="bg1"/>
                </a:solidFill>
                <a:latin typeface="Source Sans Pro" panose="020B0503030403020204" pitchFamily="34" charset="0"/>
              </a:rPr>
              <a:t>U.S. Department of the Interior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5932163-B90A-9B44-F03F-C0C22335F257}"/>
              </a:ext>
            </a:extLst>
          </p:cNvPr>
          <p:cNvSpPr/>
          <p:nvPr userDrawn="1"/>
        </p:nvSpPr>
        <p:spPr>
          <a:xfrm>
            <a:off x="-167396" y="-20898"/>
            <a:ext cx="12526791" cy="631371"/>
          </a:xfrm>
          <a:prstGeom prst="rect">
            <a:avLst/>
          </a:prstGeom>
          <a:solidFill>
            <a:srgbClr val="376C7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136AD68-5E7E-C6BC-E300-26F9C937E3E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67368" y="453355"/>
            <a:ext cx="12526737" cy="4158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6062BB8-07D6-DB6A-64C6-7F3E6D79A34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73295" y="78331"/>
            <a:ext cx="1126431" cy="1126431"/>
          </a:xfrm>
          <a:prstGeom prst="rect">
            <a:avLst/>
          </a:prstGeom>
        </p:spPr>
      </p:pic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72F221A0-6D54-3A19-7257-CBA2F1F446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0978" y="1180039"/>
            <a:ext cx="9017000" cy="7150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4000" b="1">
                <a:solidFill>
                  <a:srgbClr val="376C73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3B5FBC99-D5F7-8E50-B565-2477028D6D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0978" y="2097867"/>
            <a:ext cx="90170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2800">
                <a:solidFill>
                  <a:srgbClr val="AE431C"/>
                </a:solidFill>
              </a:defRPr>
            </a:lvl1pPr>
            <a:lvl2pPr>
              <a:defRPr sz="2800">
                <a:solidFill>
                  <a:srgbClr val="AE431C"/>
                </a:solidFill>
              </a:defRPr>
            </a:lvl2pPr>
            <a:lvl3pPr>
              <a:defRPr sz="2800">
                <a:solidFill>
                  <a:srgbClr val="AE431C"/>
                </a:solidFill>
              </a:defRPr>
            </a:lvl3pPr>
            <a:lvl4pPr>
              <a:defRPr sz="2800">
                <a:solidFill>
                  <a:srgbClr val="AE431C"/>
                </a:solidFill>
              </a:defRPr>
            </a:lvl4pPr>
            <a:lvl5pPr>
              <a:defRPr sz="2800">
                <a:solidFill>
                  <a:srgbClr val="AE431C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700707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lkboard 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logo&#10;&#10;Description automatically generated with low confidence">
            <a:extLst>
              <a:ext uri="{FF2B5EF4-FFF2-40B4-BE49-F238E27FC236}">
                <a16:creationId xmlns:a16="http://schemas.microsoft.com/office/drawing/2014/main" id="{68B0E1E0-70CC-B195-23A7-0FAD0E7CE1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268200" cy="6900863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F3DD67FD-62B2-4C7C-C2D3-B2D14B382FAA}"/>
              </a:ext>
            </a:extLst>
          </p:cNvPr>
          <p:cNvSpPr/>
          <p:nvPr userDrawn="1"/>
        </p:nvSpPr>
        <p:spPr>
          <a:xfrm>
            <a:off x="101600" y="2933700"/>
            <a:ext cx="12090400" cy="1054100"/>
          </a:xfrm>
          <a:prstGeom prst="rect">
            <a:avLst/>
          </a:prstGeom>
          <a:solidFill>
            <a:srgbClr val="002D2D">
              <a:alpha val="74892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AC14074-0D32-BE6B-6970-6BE30F8A6C3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17612" y="3182939"/>
            <a:ext cx="7956776" cy="627062"/>
          </a:xfrm>
        </p:spPr>
        <p:txBody>
          <a:bodyPr>
            <a:noAutofit/>
          </a:bodyPr>
          <a:lstStyle>
            <a:lvl1pPr marL="0" indent="0" algn="ctr">
              <a:buNone/>
              <a:defRPr sz="4000" b="1" spc="300">
                <a:solidFill>
                  <a:schemeClr val="bg1"/>
                </a:solidFill>
                <a:latin typeface="Trebuchet MS" panose="020B0703020202090204" pitchFamily="34" charset="0"/>
              </a:defRPr>
            </a:lvl1pPr>
            <a:lvl2pPr marL="457200" indent="0">
              <a:buNone/>
              <a:defRPr sz="4000">
                <a:solidFill>
                  <a:schemeClr val="bg1"/>
                </a:solidFill>
                <a:latin typeface="Trebuchet MS" panose="020B0703020202090204" pitchFamily="34" charset="0"/>
              </a:defRPr>
            </a:lvl2pPr>
            <a:lvl3pPr marL="914400" indent="0">
              <a:buNone/>
              <a:defRPr sz="4000">
                <a:solidFill>
                  <a:schemeClr val="bg1"/>
                </a:solidFill>
                <a:latin typeface="Trebuchet MS" panose="020B0703020202090204" pitchFamily="34" charset="0"/>
              </a:defRPr>
            </a:lvl3pPr>
            <a:lvl4pPr marL="1371600" indent="0">
              <a:buNone/>
              <a:defRPr sz="4000">
                <a:solidFill>
                  <a:schemeClr val="bg1"/>
                </a:solidFill>
                <a:latin typeface="Trebuchet MS" panose="020B0703020202090204" pitchFamily="34" charset="0"/>
              </a:defRPr>
            </a:lvl4pPr>
            <a:lvl5pPr marL="1828800" indent="0">
              <a:buNone/>
              <a:defRPr sz="4000">
                <a:solidFill>
                  <a:schemeClr val="bg1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B04D21E-DFF4-E775-7AE9-28010774C81C}"/>
              </a:ext>
            </a:extLst>
          </p:cNvPr>
          <p:cNvSpPr/>
          <p:nvPr userDrawn="1"/>
        </p:nvSpPr>
        <p:spPr>
          <a:xfrm>
            <a:off x="0" y="2774373"/>
            <a:ext cx="3251200" cy="115455"/>
          </a:xfrm>
          <a:prstGeom prst="rect">
            <a:avLst/>
          </a:prstGeom>
          <a:solidFill>
            <a:srgbClr val="FFBE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90802BE-BEFA-DF39-AFFB-B4D3AEEAAB9F}"/>
              </a:ext>
            </a:extLst>
          </p:cNvPr>
          <p:cNvSpPr/>
          <p:nvPr userDrawn="1"/>
        </p:nvSpPr>
        <p:spPr>
          <a:xfrm>
            <a:off x="9304482" y="4051300"/>
            <a:ext cx="2955636" cy="127000"/>
          </a:xfrm>
          <a:prstGeom prst="rect">
            <a:avLst/>
          </a:prstGeom>
          <a:solidFill>
            <a:srgbClr val="FFBE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91484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E Mission or Oth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Background pattern&#10;&#10;Description automatically generated">
            <a:extLst>
              <a:ext uri="{FF2B5EF4-FFF2-40B4-BE49-F238E27FC236}">
                <a16:creationId xmlns:a16="http://schemas.microsoft.com/office/drawing/2014/main" id="{9B4968C2-183D-5874-F284-766DDF18F3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6CC2000-6309-EE93-4CA1-B7523486A0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6516913" y="-24444"/>
            <a:ext cx="5797737" cy="652699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E740BC5-9F9D-F0EB-508E-39144409CF0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366466" y="5362326"/>
            <a:ext cx="1809750" cy="18097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9C6B381-BAFB-F07F-34D1-10DD85D5CBB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 flipH="1">
            <a:off x="2033341" y="4466255"/>
            <a:ext cx="513498" cy="38341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8030BD3-CCB2-0BD7-B925-6597B49F95DD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07651" y="4542693"/>
            <a:ext cx="330758" cy="2315307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308738F-30DB-AE45-011C-C452269D09A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66775" y="1154447"/>
            <a:ext cx="5165725" cy="690395"/>
          </a:xfrm>
        </p:spPr>
        <p:txBody>
          <a:bodyPr>
            <a:normAutofit/>
          </a:bodyPr>
          <a:lstStyle>
            <a:lvl1pPr marL="0" indent="0" algn="l">
              <a:buNone/>
              <a:defRPr sz="4400" b="1">
                <a:solidFill>
                  <a:schemeClr val="bg1"/>
                </a:solidFill>
                <a:latin typeface="Trebuchet MS" panose="020B0703020202090204" pitchFamily="34" charset="0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A1D27FF-C289-6D1D-DDA4-5623ACB6451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66775" y="1957388"/>
            <a:ext cx="5310188" cy="3240254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800">
                <a:solidFill>
                  <a:schemeClr val="bg1"/>
                </a:solidFill>
                <a:latin typeface="Trebuchet MS" panose="020B070302020209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Trebuchet MS" panose="020B0703020202090204" pitchFamily="3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Trebuchet MS" panose="020B0703020202090204" pitchFamily="3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Trebuchet MS" panose="020B0703020202090204" pitchFamily="3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748322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ometric Content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5DBAA72-9569-7E2A-8130-A6290200485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80843" y="5645289"/>
            <a:ext cx="1809750" cy="18097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22E1B24-F6AA-F9E4-E0ED-74D7A8F6923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57481" y="3552376"/>
            <a:ext cx="428672" cy="320075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43CBC93-3894-C750-D4E9-DFE2190C90A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50474" y="4723514"/>
            <a:ext cx="330758" cy="231530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98F44EE-571B-8BA0-8962-67FB39C65AE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750474" y="5609431"/>
            <a:ext cx="929485" cy="929485"/>
          </a:xfrm>
          <a:prstGeom prst="rect">
            <a:avLst/>
          </a:prstGeom>
        </p:spPr>
      </p:pic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12502B4E-0A3B-B2BF-0004-AFC2A1C02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7500" y="812291"/>
            <a:ext cx="9017000" cy="7150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lnSpc>
                <a:spcPct val="100000"/>
              </a:lnSpc>
              <a:defRPr sz="4000" b="1">
                <a:solidFill>
                  <a:srgbClr val="376C7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2092BE2B-0F06-44E1-CAC5-A27A12EA0F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87500" y="1730119"/>
            <a:ext cx="9017000" cy="38854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lnSpc>
                <a:spcPct val="100000"/>
              </a:lnSpc>
              <a:defRPr sz="2800">
                <a:solidFill>
                  <a:srgbClr val="002D2D"/>
                </a:solidFill>
              </a:defRPr>
            </a:lvl1pPr>
            <a:lvl2pPr>
              <a:lnSpc>
                <a:spcPct val="100000"/>
              </a:lnSpc>
              <a:defRPr sz="2800">
                <a:solidFill>
                  <a:srgbClr val="002D2D"/>
                </a:solidFill>
              </a:defRPr>
            </a:lvl2pPr>
            <a:lvl3pPr>
              <a:lnSpc>
                <a:spcPct val="100000"/>
              </a:lnSpc>
              <a:defRPr sz="2800">
                <a:solidFill>
                  <a:srgbClr val="002D2D"/>
                </a:solidFill>
              </a:defRPr>
            </a:lvl3pPr>
            <a:lvl4pPr>
              <a:lnSpc>
                <a:spcPct val="100000"/>
              </a:lnSpc>
              <a:defRPr sz="2800">
                <a:solidFill>
                  <a:srgbClr val="002D2D"/>
                </a:solidFill>
              </a:defRPr>
            </a:lvl4pPr>
            <a:lvl5pPr>
              <a:lnSpc>
                <a:spcPct val="100000"/>
              </a:lnSpc>
              <a:defRPr sz="2800">
                <a:solidFill>
                  <a:srgbClr val="002D2D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183617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ometric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0014A30-E267-B4BB-7B07-3C30C2D53FC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80843" y="5645289"/>
            <a:ext cx="1809750" cy="18097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A5119D1-6EE8-9D98-FA71-F5A39D44DE2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57481" y="3552376"/>
            <a:ext cx="428672" cy="320075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8C2E4B4-7455-FD83-178C-D341709A72E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50474" y="4723514"/>
            <a:ext cx="330758" cy="23153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B1385E1-4EA0-B40D-A7B4-3D669246C0B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750474" y="5609431"/>
            <a:ext cx="929485" cy="929485"/>
          </a:xfrm>
          <a:prstGeom prst="rect">
            <a:avLst/>
          </a:prstGeom>
        </p:spPr>
      </p:pic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7F920F07-22AA-9B22-B087-E6F361455E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7500" y="901743"/>
            <a:ext cx="9017000" cy="7150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4000" b="1">
                <a:solidFill>
                  <a:srgbClr val="376C7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6F903601-CF7C-6D21-923D-F4EF630E50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87500" y="1819571"/>
            <a:ext cx="9017000" cy="38457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2800">
                <a:solidFill>
                  <a:srgbClr val="002D2D"/>
                </a:solidFill>
              </a:defRPr>
            </a:lvl1pPr>
            <a:lvl2pPr>
              <a:defRPr sz="2800">
                <a:solidFill>
                  <a:srgbClr val="002D2D"/>
                </a:solidFill>
              </a:defRPr>
            </a:lvl2pPr>
            <a:lvl3pPr>
              <a:defRPr sz="2800">
                <a:solidFill>
                  <a:srgbClr val="002D2D"/>
                </a:solidFill>
              </a:defRPr>
            </a:lvl3pPr>
            <a:lvl4pPr>
              <a:defRPr sz="2800">
                <a:solidFill>
                  <a:srgbClr val="002D2D"/>
                </a:solidFill>
              </a:defRPr>
            </a:lvl4pPr>
            <a:lvl5pPr>
              <a:defRPr sz="2800">
                <a:solidFill>
                  <a:srgbClr val="002D2D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68D461C-48AC-AAC0-1509-97878A61C2E5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638695" y="-386862"/>
            <a:ext cx="1735015" cy="17350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1A57531-554F-9DCF-9DE2-AB0FDD75C798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 rot="5400000">
            <a:off x="10391338" y="760974"/>
            <a:ext cx="2649317" cy="112736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A5729B9-DF95-3388-84A4-69DE55F6875B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 flipV="1">
            <a:off x="8727710" y="221794"/>
            <a:ext cx="2167793" cy="141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4135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70E526E-C25E-0D4F-A4CC-2B7B6FD280C0}"/>
              </a:ext>
            </a:extLst>
          </p:cNvPr>
          <p:cNvSpPr/>
          <p:nvPr userDrawn="1"/>
        </p:nvSpPr>
        <p:spPr>
          <a:xfrm>
            <a:off x="541014" y="1484181"/>
            <a:ext cx="575510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3600" b="1" dirty="0">
                <a:solidFill>
                  <a:schemeClr val="bg1"/>
                </a:solidFill>
                <a:latin typeface="Source Sans Pro" panose="020B0503030403020204" pitchFamily="34" charset="0"/>
              </a:rPr>
              <a:t>Bureau of Indian Education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2071A8B-DFE3-CD47-B415-E77A27801CE6}"/>
              </a:ext>
            </a:extLst>
          </p:cNvPr>
          <p:cNvSpPr/>
          <p:nvPr userDrawn="1"/>
        </p:nvSpPr>
        <p:spPr>
          <a:xfrm>
            <a:off x="-1150583" y="1026169"/>
            <a:ext cx="61774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400" b="1" dirty="0">
                <a:solidFill>
                  <a:schemeClr val="bg1"/>
                </a:solidFill>
                <a:latin typeface="Source Sans Pro" panose="020B0503030403020204" pitchFamily="34" charset="0"/>
              </a:rPr>
              <a:t>U.S. Department of the Interior</a:t>
            </a:r>
          </a:p>
        </p:txBody>
      </p:sp>
    </p:spTree>
    <p:extLst>
      <p:ext uri="{BB962C8B-B14F-4D97-AF65-F5344CB8AC3E}">
        <p14:creationId xmlns:p14="http://schemas.microsoft.com/office/powerpoint/2010/main" val="20716264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ganic Content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1A40FC8-45EC-8B0D-BE45-87D9E28A17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253" t="1866" b="1866"/>
          <a:stretch/>
        </p:blipFill>
        <p:spPr>
          <a:xfrm flipH="1">
            <a:off x="9215351" y="0"/>
            <a:ext cx="3064330" cy="6858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6C08748-EDD1-6F3C-55A2-863244281D7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H="1">
            <a:off x="10059870" y="4508978"/>
            <a:ext cx="562524" cy="39376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E294A74-CDB1-E67D-C451-B9498B707EE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5400000">
            <a:off x="10391338" y="760974"/>
            <a:ext cx="2649317" cy="112736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6885471-031D-E901-24D4-4DBF72126B9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9158520" y="3913357"/>
            <a:ext cx="6242320" cy="1019155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DA880F2-2AA8-CF65-C790-E53C654CE6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4751" y="623447"/>
            <a:ext cx="9017000" cy="7150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4000" b="1">
                <a:solidFill>
                  <a:srgbClr val="376C7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0E4B9C-16A8-7646-EEFB-FC82557FDD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4751" y="1541275"/>
            <a:ext cx="90170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2800">
                <a:solidFill>
                  <a:srgbClr val="002D2D"/>
                </a:solidFill>
              </a:defRPr>
            </a:lvl1pPr>
            <a:lvl2pPr>
              <a:defRPr sz="2800">
                <a:solidFill>
                  <a:srgbClr val="002D2D"/>
                </a:solidFill>
              </a:defRPr>
            </a:lvl2pPr>
            <a:lvl3pPr>
              <a:defRPr sz="2800">
                <a:solidFill>
                  <a:srgbClr val="002D2D"/>
                </a:solidFill>
              </a:defRPr>
            </a:lvl3pPr>
            <a:lvl4pPr>
              <a:defRPr sz="2800">
                <a:solidFill>
                  <a:srgbClr val="002D2D"/>
                </a:solidFill>
              </a:defRPr>
            </a:lvl4pPr>
            <a:lvl5pPr>
              <a:defRPr sz="2800">
                <a:solidFill>
                  <a:srgbClr val="002D2D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014971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950155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9501554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68547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685" r:id="rId2"/>
    <p:sldLayoutId id="2147483689" r:id="rId3"/>
    <p:sldLayoutId id="2147483687" r:id="rId4"/>
    <p:sldLayoutId id="2147483684" r:id="rId5"/>
    <p:sldLayoutId id="2147483742" r:id="rId6"/>
    <p:sldLayoutId id="2147483696" r:id="rId7"/>
    <p:sldLayoutId id="2147483712" r:id="rId8"/>
    <p:sldLayoutId id="2147483716" r:id="rId9"/>
    <p:sldLayoutId id="2147483713" r:id="rId10"/>
    <p:sldLayoutId id="2147483727" r:id="rId11"/>
    <p:sldLayoutId id="2147483744" r:id="rId12"/>
    <p:sldLayoutId id="2147483733" r:id="rId13"/>
    <p:sldLayoutId id="2147483743" r:id="rId14"/>
    <p:sldLayoutId id="2147483710" r:id="rId15"/>
    <p:sldLayoutId id="2147483711" r:id="rId16"/>
    <p:sldLayoutId id="2147483678" r:id="rId17"/>
    <p:sldLayoutId id="2147483694" r:id="rId18"/>
    <p:sldLayoutId id="2147483725" r:id="rId19"/>
    <p:sldLayoutId id="2147483737" r:id="rId20"/>
    <p:sldLayoutId id="2147483740" r:id="rId21"/>
    <p:sldLayoutId id="2147483741" r:id="rId22"/>
    <p:sldLayoutId id="2147483720" r:id="rId23"/>
    <p:sldLayoutId id="2147483738" r:id="rId24"/>
    <p:sldLayoutId id="2147483721" r:id="rId25"/>
    <p:sldLayoutId id="2147483739" r:id="rId26"/>
    <p:sldLayoutId id="2147483724" r:id="rId27"/>
    <p:sldLayoutId id="2147483729" r:id="rId28"/>
    <p:sldLayoutId id="2147483736" r:id="rId29"/>
    <p:sldLayoutId id="2147483732" r:id="rId30"/>
    <p:sldLayoutId id="2147483718" r:id="rId31"/>
    <p:sldLayoutId id="2147483679" r:id="rId32"/>
    <p:sldLayoutId id="2147483746" r:id="rId3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Trebuchet MS" panose="020B070302020209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Trebuchet MS" panose="020B070302020209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rebuchet MS" panose="020B070302020209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rebuchet MS" panose="020B070302020209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rebuchet MS" panose="020B070302020209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rebuchet MS" panose="020B070302020209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62.e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8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829CC2-ABD2-64B9-2684-B42DFD6DAE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0BD0FA-DAEF-36AA-3878-8A4A87A64336}"/>
              </a:ext>
            </a:extLst>
          </p:cNvPr>
          <p:cNvSpPr txBox="1">
            <a:spLocks/>
          </p:cNvSpPr>
          <p:nvPr/>
        </p:nvSpPr>
        <p:spPr>
          <a:xfrm>
            <a:off x="2271057" y="1963200"/>
            <a:ext cx="7329364" cy="657489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Tribal-Interior Budget Council</a:t>
            </a:r>
          </a:p>
        </p:txBody>
      </p:sp>
      <p:sp>
        <p:nvSpPr>
          <p:cNvPr id="4" name="object 8">
            <a:extLst>
              <a:ext uri="{FF2B5EF4-FFF2-40B4-BE49-F238E27FC236}">
                <a16:creationId xmlns:a16="http://schemas.microsoft.com/office/drawing/2014/main" id="{F2C89473-08A7-6408-DC96-75EB112D3473}"/>
              </a:ext>
            </a:extLst>
          </p:cNvPr>
          <p:cNvSpPr/>
          <p:nvPr/>
        </p:nvSpPr>
        <p:spPr>
          <a:xfrm>
            <a:off x="2567109" y="2708934"/>
            <a:ext cx="6558353" cy="45719"/>
          </a:xfrm>
          <a:custGeom>
            <a:avLst/>
            <a:gdLst/>
            <a:ahLst/>
            <a:cxnLst/>
            <a:rect l="l" t="t" r="r" b="b"/>
            <a:pathLst>
              <a:path w="6765925" h="4444">
                <a:moveTo>
                  <a:pt x="6765671" y="3937"/>
                </a:moveTo>
                <a:lnTo>
                  <a:pt x="0" y="0"/>
                </a:lnTo>
              </a:path>
            </a:pathLst>
          </a:custGeom>
          <a:ln w="76199">
            <a:solidFill>
              <a:schemeClr val="bg1"/>
            </a:solidFill>
            <a:prstDash val="dot"/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12">
            <a:extLst>
              <a:ext uri="{FF2B5EF4-FFF2-40B4-BE49-F238E27FC236}">
                <a16:creationId xmlns:a16="http://schemas.microsoft.com/office/drawing/2014/main" id="{63252990-DB6E-F73B-EF75-E66F320E7955}"/>
              </a:ext>
            </a:extLst>
          </p:cNvPr>
          <p:cNvSpPr txBox="1"/>
          <p:nvPr/>
        </p:nvSpPr>
        <p:spPr>
          <a:xfrm>
            <a:off x="634916" y="3989659"/>
            <a:ext cx="7362898" cy="841897"/>
          </a:xfrm>
          <a:prstGeom prst="rect">
            <a:avLst/>
          </a:prstGeom>
        </p:spPr>
        <p:txBody>
          <a:bodyPr vert="horz" wrap="square" lIns="0" tIns="64135" rIns="0" bIns="0" rtlCol="0">
            <a:spAutoFit/>
          </a:bodyPr>
          <a:lstStyle/>
          <a:p>
            <a:pPr marL="12700">
              <a:lnSpc>
                <a:spcPct val="100000"/>
              </a:lnSpc>
              <a:spcAft>
                <a:spcPts val="300"/>
              </a:spcAft>
            </a:pPr>
            <a:r>
              <a:rPr 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Sharon Pinto, Deputy Bureau Director</a:t>
            </a:r>
          </a:p>
          <a:p>
            <a:pPr marL="12700">
              <a:lnSpc>
                <a:spcPct val="100000"/>
              </a:lnSpc>
              <a:spcAft>
                <a:spcPts val="300"/>
              </a:spcAft>
            </a:pPr>
            <a:r>
              <a:rPr 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Doug Ward, Supervisory Budget Officer</a:t>
            </a:r>
          </a:p>
        </p:txBody>
      </p:sp>
      <p:sp>
        <p:nvSpPr>
          <p:cNvPr id="6" name="object 14">
            <a:extLst>
              <a:ext uri="{FF2B5EF4-FFF2-40B4-BE49-F238E27FC236}">
                <a16:creationId xmlns:a16="http://schemas.microsoft.com/office/drawing/2014/main" id="{9C9A1243-BC9A-D215-7703-A1BA5ECDCBDC}"/>
              </a:ext>
            </a:extLst>
          </p:cNvPr>
          <p:cNvSpPr txBox="1"/>
          <p:nvPr/>
        </p:nvSpPr>
        <p:spPr>
          <a:xfrm>
            <a:off x="5671090" y="5850991"/>
            <a:ext cx="3091898" cy="764312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US" sz="2400" b="1" spc="-10" dirty="0">
                <a:solidFill>
                  <a:schemeClr val="bg1"/>
                </a:solidFill>
                <a:latin typeface="Times New Roman"/>
                <a:cs typeface="Times New Roman"/>
              </a:rPr>
              <a:t>Tulsa, Oklahoma</a:t>
            </a:r>
          </a:p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US" sz="2400" b="1" spc="-10" dirty="0">
                <a:solidFill>
                  <a:schemeClr val="bg1"/>
                </a:solidFill>
                <a:latin typeface="Times New Roman"/>
                <a:cs typeface="Times New Roman"/>
              </a:rPr>
              <a:t>August 4, 2025</a:t>
            </a:r>
            <a:endParaRPr sz="3200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40BE320-8DAF-A04B-0381-E791C776BDA6}"/>
              </a:ext>
            </a:extLst>
          </p:cNvPr>
          <p:cNvSpPr txBox="1">
            <a:spLocks/>
          </p:cNvSpPr>
          <p:nvPr/>
        </p:nvSpPr>
        <p:spPr>
          <a:xfrm>
            <a:off x="1429128" y="2802335"/>
            <a:ext cx="8834313" cy="657489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i="1">
                <a:solidFill>
                  <a:srgbClr val="FFBE2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Education </a:t>
            </a:r>
            <a:r>
              <a:rPr lang="en-US" sz="4000" b="1" i="1" dirty="0">
                <a:solidFill>
                  <a:srgbClr val="FFBE2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Subcommittee Update </a:t>
            </a:r>
            <a:endParaRPr lang="en-US" sz="3600" b="1" i="1" u="sng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63926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ADBD5B-1B20-0A33-B6DA-3F486F5878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Bureau of Indian Education</a:t>
            </a:r>
            <a:br>
              <a:rPr lang="en-US" sz="3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FY 2026 House vs Senate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17785A2A-E801-2C62-55C1-81774898C2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4204284"/>
              </p:ext>
            </p:extLst>
          </p:nvPr>
        </p:nvGraphicFramePr>
        <p:xfrm>
          <a:off x="3214540" y="1921210"/>
          <a:ext cx="7418896" cy="2298213"/>
        </p:xfrm>
        <a:graphic>
          <a:graphicData uri="http://schemas.openxmlformats.org/drawingml/2006/table">
            <a:tbl>
              <a:tblPr/>
              <a:tblGrid>
                <a:gridCol w="4177631">
                  <a:extLst>
                    <a:ext uri="{9D8B030D-6E8A-4147-A177-3AD203B41FA5}">
                      <a16:colId xmlns:a16="http://schemas.microsoft.com/office/drawing/2014/main" val="310834245"/>
                    </a:ext>
                  </a:extLst>
                </a:gridCol>
                <a:gridCol w="117864">
                  <a:extLst>
                    <a:ext uri="{9D8B030D-6E8A-4147-A177-3AD203B41FA5}">
                      <a16:colId xmlns:a16="http://schemas.microsoft.com/office/drawing/2014/main" val="2345146742"/>
                    </a:ext>
                  </a:extLst>
                </a:gridCol>
                <a:gridCol w="942913">
                  <a:extLst>
                    <a:ext uri="{9D8B030D-6E8A-4147-A177-3AD203B41FA5}">
                      <a16:colId xmlns:a16="http://schemas.microsoft.com/office/drawing/2014/main" val="357948076"/>
                    </a:ext>
                  </a:extLst>
                </a:gridCol>
                <a:gridCol w="147331">
                  <a:extLst>
                    <a:ext uri="{9D8B030D-6E8A-4147-A177-3AD203B41FA5}">
                      <a16:colId xmlns:a16="http://schemas.microsoft.com/office/drawing/2014/main" val="308380282"/>
                    </a:ext>
                  </a:extLst>
                </a:gridCol>
                <a:gridCol w="942913">
                  <a:extLst>
                    <a:ext uri="{9D8B030D-6E8A-4147-A177-3AD203B41FA5}">
                      <a16:colId xmlns:a16="http://schemas.microsoft.com/office/drawing/2014/main" val="394197266"/>
                    </a:ext>
                  </a:extLst>
                </a:gridCol>
                <a:gridCol w="147331">
                  <a:extLst>
                    <a:ext uri="{9D8B030D-6E8A-4147-A177-3AD203B41FA5}">
                      <a16:colId xmlns:a16="http://schemas.microsoft.com/office/drawing/2014/main" val="980268285"/>
                    </a:ext>
                  </a:extLst>
                </a:gridCol>
                <a:gridCol w="942913">
                  <a:extLst>
                    <a:ext uri="{9D8B030D-6E8A-4147-A177-3AD203B41FA5}">
                      <a16:colId xmlns:a16="http://schemas.microsoft.com/office/drawing/2014/main" val="1656148613"/>
                    </a:ext>
                  </a:extLst>
                </a:gridCol>
              </a:tblGrid>
              <a:tr h="1189635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ACCOUNT</a:t>
                      </a:r>
                      <a:b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ACTIVITY</a:t>
                      </a:r>
                      <a:b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2025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NOTIONAL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2026</a:t>
                      </a:r>
                      <a:b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HOUSE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Markup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2026</a:t>
                      </a:r>
                      <a:b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SENATE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Markup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85562421"/>
                  </a:ext>
                </a:extLst>
              </a:tr>
              <a:tr h="36952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BUREAU </a:t>
                      </a: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OF</a:t>
                      </a: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INDIAN EDUCATION, TOTAL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$  1,366,342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$  1,530,883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$  1,366,342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8336870"/>
                  </a:ext>
                </a:extLst>
              </a:tr>
              <a:tr h="36952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OPERATION OF INDIAN EDUCATION PROGRAMS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$  1,131,617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$  1,235,516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$  1,131,617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06474405"/>
                  </a:ext>
                </a:extLst>
              </a:tr>
              <a:tr h="36952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EDUCATION CONSTRUCTION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$     234,725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$     295,367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$     234,725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14325713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FED8CC20-90D0-2D0A-9FB0-38DAD90907D7}"/>
              </a:ext>
            </a:extLst>
          </p:cNvPr>
          <p:cNvSpPr txBox="1"/>
          <p:nvPr/>
        </p:nvSpPr>
        <p:spPr>
          <a:xfrm>
            <a:off x="3214540" y="4441440"/>
            <a:ext cx="75131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FY2026 appropriation language reflects forward funded budget lines being available on June 1</a:t>
            </a: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instead of July 1</a:t>
            </a: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98295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94A6DB8-6079-1D96-5EEC-FDE45D99066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616200" y="629589"/>
            <a:ext cx="9017000" cy="5355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u="sng" dirty="0">
                <a:solidFill>
                  <a:srgbClr val="C12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Tribal Grant Support Costs (TGSC) 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3C5670F5-F8B6-78DB-0657-F6EB1A11C8A6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2616200" y="1427468"/>
          <a:ext cx="9017000" cy="31234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Subtitle 2">
            <a:extLst>
              <a:ext uri="{FF2B5EF4-FFF2-40B4-BE49-F238E27FC236}">
                <a16:creationId xmlns:a16="http://schemas.microsoft.com/office/drawing/2014/main" id="{516784E0-02CE-5D87-CEE9-2B4028B0494D}"/>
              </a:ext>
            </a:extLst>
          </p:cNvPr>
          <p:cNvSpPr txBox="1">
            <a:spLocks/>
          </p:cNvSpPr>
          <p:nvPr/>
        </p:nvSpPr>
        <p:spPr>
          <a:xfrm>
            <a:off x="3532995" y="4909133"/>
            <a:ext cx="7586346" cy="15576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2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TGSC increased +10% 2021-2025</a:t>
            </a:r>
          </a:p>
          <a:p>
            <a:pPr marL="342900" indent="-34290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Future need estimates based on BIE Budget requests</a:t>
            </a:r>
          </a:p>
          <a:p>
            <a:pPr marL="342900" indent="-34290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Increased funds managed = Increased TGSC resources</a:t>
            </a:r>
          </a:p>
        </p:txBody>
      </p:sp>
    </p:spTree>
    <p:extLst>
      <p:ext uri="{BB962C8B-B14F-4D97-AF65-F5344CB8AC3E}">
        <p14:creationId xmlns:p14="http://schemas.microsoft.com/office/powerpoint/2010/main" val="23470174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03EB2-266F-B8D5-0084-9F6AA868B1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Bureau of Indian Education </a:t>
            </a:r>
            <a:br>
              <a:rPr lang="en-US" sz="3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TCS Salary and Benefits Pay Actuals</a:t>
            </a:r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D330BBA6-EDBB-51DA-D561-B8CE43D0A40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07285643"/>
              </p:ext>
            </p:extLst>
          </p:nvPr>
        </p:nvGraphicFramePr>
        <p:xfrm>
          <a:off x="3018278" y="2837205"/>
          <a:ext cx="7709423" cy="1325564"/>
        </p:xfrm>
        <a:graphic>
          <a:graphicData uri="http://schemas.openxmlformats.org/drawingml/2006/table">
            <a:tbl>
              <a:tblPr/>
              <a:tblGrid>
                <a:gridCol w="3436512">
                  <a:extLst>
                    <a:ext uri="{9D8B030D-6E8A-4147-A177-3AD203B41FA5}">
                      <a16:colId xmlns:a16="http://schemas.microsoft.com/office/drawing/2014/main" val="3916465155"/>
                    </a:ext>
                  </a:extLst>
                </a:gridCol>
                <a:gridCol w="1109139">
                  <a:extLst>
                    <a:ext uri="{9D8B030D-6E8A-4147-A177-3AD203B41FA5}">
                      <a16:colId xmlns:a16="http://schemas.microsoft.com/office/drawing/2014/main" val="4084221506"/>
                    </a:ext>
                  </a:extLst>
                </a:gridCol>
                <a:gridCol w="981860">
                  <a:extLst>
                    <a:ext uri="{9D8B030D-6E8A-4147-A177-3AD203B41FA5}">
                      <a16:colId xmlns:a16="http://schemas.microsoft.com/office/drawing/2014/main" val="3087405638"/>
                    </a:ext>
                  </a:extLst>
                </a:gridCol>
                <a:gridCol w="872765">
                  <a:extLst>
                    <a:ext uri="{9D8B030D-6E8A-4147-A177-3AD203B41FA5}">
                      <a16:colId xmlns:a16="http://schemas.microsoft.com/office/drawing/2014/main" val="2253426884"/>
                    </a:ext>
                  </a:extLst>
                </a:gridCol>
                <a:gridCol w="1309147">
                  <a:extLst>
                    <a:ext uri="{9D8B030D-6E8A-4147-A177-3AD203B41FA5}">
                      <a16:colId xmlns:a16="http://schemas.microsoft.com/office/drawing/2014/main" val="3345424477"/>
                    </a:ext>
                  </a:extLst>
                </a:gridCol>
              </a:tblGrid>
              <a:tr h="530225">
                <a:tc>
                  <a:txBody>
                    <a:bodyPr/>
                    <a:lstStyle/>
                    <a:p>
                      <a:pPr algn="l" fontAlgn="ctr"/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Submitted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Not Received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Total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Participation Rate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6985411"/>
                  </a:ext>
                </a:extLst>
              </a:tr>
              <a:tr h="265113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49%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09083718"/>
                  </a:ext>
                </a:extLst>
              </a:tr>
              <a:tr h="265113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Tribally Controlled Schools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34%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28848940"/>
                  </a:ext>
                </a:extLst>
              </a:tr>
              <a:tr h="265113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Tribally Controlled Schools -Navajo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02678922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5DC181AF-35FA-0D15-085E-32A562A9890D}"/>
              </a:ext>
            </a:extLst>
          </p:cNvPr>
          <p:cNvSpPr txBox="1"/>
          <p:nvPr/>
        </p:nvSpPr>
        <p:spPr>
          <a:xfrm>
            <a:off x="3018278" y="2080485"/>
            <a:ext cx="770942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FY 2024 Employee Pay Actuals </a:t>
            </a:r>
            <a:br>
              <a:rPr lang="en-US" sz="16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</a:br>
            <a:r>
              <a:rPr lang="en-US" sz="1200" b="0" i="1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(1 October 2023 to 30 September 2024)</a:t>
            </a:r>
            <a:r>
              <a:rPr lang="en-US" sz="2800" dirty="0"/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9A34972-8802-60BC-7A71-D0BDA8352CCC}"/>
              </a:ext>
            </a:extLst>
          </p:cNvPr>
          <p:cNvSpPr txBox="1"/>
          <p:nvPr/>
        </p:nvSpPr>
        <p:spPr>
          <a:xfrm>
            <a:off x="3018278" y="4356599"/>
            <a:ext cx="77094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Pay Parity for Tribally Controlled </a:t>
            </a:r>
            <a:r>
              <a:rPr lang="en-US" sz="24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Schools</a:t>
            </a:r>
          </a:p>
          <a:p>
            <a:endParaRPr lang="en-US" sz="24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21220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35AE599-5D70-01CB-48C6-3BDACEBF03B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616200" y="550852"/>
            <a:ext cx="9017000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What is WebET 2.0?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sng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ISEP Student Transportation Reporting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DCB4AC7-3556-BE6C-8677-E3F14EDB3603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2616200" y="1825625"/>
            <a:ext cx="9017000" cy="35609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 web-based reporting program for BIE ISEP </a:t>
            </a:r>
            <a:r>
              <a:rPr lang="en-US" altLang="en-US" sz="26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kumimoji="0" lang="en-US" altLang="en-US" sz="26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tudent</a:t>
            </a:r>
            <a:r>
              <a:rPr kumimoji="0" lang="en-US" altLang="en-US" sz="2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kumimoji="0" lang="en-US" altLang="en-US" sz="26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ransportation</a:t>
            </a:r>
            <a:endParaRPr kumimoji="0" lang="en-US" altLang="en-US" sz="26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en-US" sz="26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Became a</a:t>
            </a:r>
            <a:r>
              <a:rPr kumimoji="0" lang="en-US" altLang="en-US" sz="26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vailable</a:t>
            </a:r>
            <a:r>
              <a:rPr kumimoji="0" lang="en-US" altLang="en-US" sz="2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for all Bureau Operated and Tribally Controlled Schools in </a:t>
            </a:r>
            <a:r>
              <a:rPr lang="en-US" altLang="en-US" sz="26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Fall</a:t>
            </a:r>
            <a:r>
              <a:rPr kumimoji="0" lang="en-US" altLang="en-US" sz="2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2025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en-US" sz="26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altLang="en-US" sz="2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Used to submit </a:t>
            </a:r>
            <a:r>
              <a:rPr kumimoji="0" lang="en-US" altLang="en-US" sz="26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two required reports:</a:t>
            </a:r>
            <a:endParaRPr lang="en-US" altLang="en-US" sz="2600" b="1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  <a:buFont typeface="Courier New" panose="02070309020205020404" pitchFamily="49" charset="0"/>
              <a:buChar char="o"/>
              <a:defRPr/>
            </a:pPr>
            <a:r>
              <a:rPr kumimoji="0" lang="en-US" altLang="en-US" sz="2000" b="1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Count Week Report</a:t>
            </a:r>
            <a:r>
              <a:rPr lang="en-US" altLang="en-US" sz="20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kumimoji="0" lang="en-US" altLang="en-US" sz="20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ISEP Student Transportation Funding                  </a:t>
            </a:r>
            <a:r>
              <a:rPr lang="en-US" altLang="en-US" sz="2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09/22/2025 – 09/26/2025 </a:t>
            </a:r>
            <a:r>
              <a:rPr lang="en-US" altLang="en-US" sz="20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(to and from school)</a:t>
            </a: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  <a:buFont typeface="Courier New" panose="02070309020205020404" pitchFamily="49" charset="0"/>
              <a:buChar char="o"/>
              <a:defRPr/>
            </a:pPr>
            <a:r>
              <a:rPr kumimoji="0" lang="en-US" altLang="en-US" sz="2000" b="1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Annual Report</a:t>
            </a:r>
            <a:r>
              <a:rPr kumimoji="0" lang="en-US" altLang="en-US" sz="20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kumimoji="0" lang="en-US" altLang="en-US" sz="2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Collect actual expense data incurred by schools for all types of student transport activity </a:t>
            </a:r>
            <a:r>
              <a:rPr lang="en-US" altLang="en-US" sz="2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due </a:t>
            </a:r>
            <a:r>
              <a:rPr lang="en-US" sz="2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August 1st</a:t>
            </a:r>
          </a:p>
        </p:txBody>
      </p:sp>
    </p:spTree>
    <p:extLst>
      <p:ext uri="{BB962C8B-B14F-4D97-AF65-F5344CB8AC3E}">
        <p14:creationId xmlns:p14="http://schemas.microsoft.com/office/powerpoint/2010/main" val="38025501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1DF9CB-A359-D221-96C6-7A0CADEDD6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74" y="1193291"/>
            <a:ext cx="11149074" cy="715004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en-US" dirty="0">
                <a:latin typeface="Trebuchet MS"/>
              </a:rPr>
              <a:t>Expanding Educational Opportunities</a:t>
            </a:r>
            <a:br>
              <a:rPr lang="en-US" dirty="0">
                <a:latin typeface="Trebuchet MS"/>
              </a:rPr>
            </a:br>
            <a:r>
              <a:rPr lang="en-US" sz="2200" dirty="0">
                <a:latin typeface="Trebuchet MS"/>
              </a:rPr>
              <a:t>Executive Order 14191</a:t>
            </a:r>
            <a:r>
              <a:rPr lang="en-US" dirty="0">
                <a:latin typeface="Trebuchet MS"/>
              </a:rPr>
              <a:t> </a:t>
            </a:r>
            <a:endParaRPr lang="en-US" dirty="0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F7016EE6-A95F-E168-49CD-09C7AC2DE840}"/>
              </a:ext>
            </a:extLst>
          </p:cNvPr>
          <p:cNvGrpSpPr/>
          <p:nvPr/>
        </p:nvGrpSpPr>
        <p:grpSpPr>
          <a:xfrm>
            <a:off x="1027528" y="2275031"/>
            <a:ext cx="2632701" cy="3959006"/>
            <a:chOff x="572474" y="2175640"/>
            <a:chExt cx="2632701" cy="3959006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A0F5062-9DFF-ACC7-D142-89DCE5AB5AA3}"/>
                </a:ext>
              </a:extLst>
            </p:cNvPr>
            <p:cNvSpPr txBox="1"/>
            <p:nvPr/>
          </p:nvSpPr>
          <p:spPr>
            <a:xfrm>
              <a:off x="572474" y="3795544"/>
              <a:ext cx="2632701" cy="233910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006460"/>
                  </a:solidFill>
                </a:rPr>
                <a:t>Flexible Funding</a:t>
              </a:r>
            </a:p>
            <a:p>
              <a:pPr algn="ctr"/>
              <a:endParaRPr lang="en-US" dirty="0">
                <a:solidFill>
                  <a:srgbClr val="006460"/>
                </a:solidFill>
              </a:endParaRPr>
            </a:p>
            <a:p>
              <a:pPr algn="ctr"/>
              <a:r>
                <a:rPr lang="en-US" dirty="0">
                  <a:solidFill>
                    <a:srgbClr val="006460"/>
                  </a:solidFill>
                </a:rPr>
                <a:t>Reserved $1.3M from ESEA Sec. 1003A to support direct student services—advanced courses, tutoring, CTE, dual enrollment, etc. </a:t>
              </a: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4BC63459-B0B8-7D34-1D70-3833F7154F6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46485" y="2175640"/>
              <a:ext cx="1371027" cy="1371027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F56C93A-FBD6-5B37-3EE4-C506F6D310C4}"/>
              </a:ext>
            </a:extLst>
          </p:cNvPr>
          <p:cNvGrpSpPr/>
          <p:nvPr/>
        </p:nvGrpSpPr>
        <p:grpSpPr>
          <a:xfrm>
            <a:off x="4299990" y="2194490"/>
            <a:ext cx="3357769" cy="3522693"/>
            <a:chOff x="3600110" y="2175640"/>
            <a:chExt cx="3357769" cy="3522693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140DB30-E5D1-A4E5-0094-13E27FC6B835}"/>
                </a:ext>
              </a:extLst>
            </p:cNvPr>
            <p:cNvSpPr txBox="1"/>
            <p:nvPr/>
          </p:nvSpPr>
          <p:spPr>
            <a:xfrm>
              <a:off x="3600110" y="3913229"/>
              <a:ext cx="3357769" cy="1785104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 algn="ctr"/>
              <a:r>
                <a:rPr lang="en-US" sz="2000" b="1">
                  <a:solidFill>
                    <a:srgbClr val="006460"/>
                  </a:solidFill>
                  <a:latin typeface="+mj-lt"/>
                </a:rPr>
                <a:t>Tribal Authority</a:t>
              </a:r>
            </a:p>
            <a:p>
              <a:pPr algn="ctr"/>
              <a:endParaRPr lang="en-US" b="1">
                <a:solidFill>
                  <a:srgbClr val="006460"/>
                </a:solidFill>
                <a:latin typeface="+mj-lt"/>
              </a:endParaRPr>
            </a:p>
            <a:p>
              <a:pPr algn="ctr"/>
              <a:r>
                <a:rPr lang="en-US">
                  <a:solidFill>
                    <a:srgbClr val="006460"/>
                  </a:solidFill>
                </a:rPr>
                <a:t>Supporting Tribes exercising authority with technical assistance for transition planning.</a:t>
              </a: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23563F7D-D6EA-28E8-46F6-FD09FF7F3A4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38870" y="2175640"/>
              <a:ext cx="1371027" cy="1371027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2E00B9B8-CA5B-5D19-B0AB-B39BFF65316B}"/>
              </a:ext>
            </a:extLst>
          </p:cNvPr>
          <p:cNvGrpSpPr/>
          <p:nvPr/>
        </p:nvGrpSpPr>
        <p:grpSpPr>
          <a:xfrm>
            <a:off x="8428216" y="2214368"/>
            <a:ext cx="2874064" cy="3799692"/>
            <a:chOff x="7402996" y="2175640"/>
            <a:chExt cx="2874064" cy="3799692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8F7ADE5-6770-E488-AD38-2C3219875BEF}"/>
                </a:ext>
              </a:extLst>
            </p:cNvPr>
            <p:cNvSpPr txBox="1"/>
            <p:nvPr/>
          </p:nvSpPr>
          <p:spPr>
            <a:xfrm>
              <a:off x="7402996" y="3913229"/>
              <a:ext cx="2874064" cy="206210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000" b="1">
                  <a:solidFill>
                    <a:srgbClr val="006460"/>
                  </a:solidFill>
                  <a:latin typeface="+mj-lt"/>
                </a:rPr>
                <a:t>TED Expansion</a:t>
              </a:r>
            </a:p>
            <a:p>
              <a:pPr algn="ctr"/>
              <a:endParaRPr lang="en-US" b="1">
                <a:solidFill>
                  <a:srgbClr val="006460"/>
                </a:solidFill>
                <a:latin typeface="+mj-lt"/>
              </a:endParaRPr>
            </a:p>
            <a:p>
              <a:pPr algn="ctr"/>
              <a:r>
                <a:rPr lang="en-US">
                  <a:solidFill>
                    <a:srgbClr val="006460"/>
                  </a:solidFill>
                </a:rPr>
                <a:t>Increasing Tribal Education Department (TED) grants ahead of SY 2025–26 to boost local control of education.</a:t>
              </a: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02C23641-4555-50C5-ADDE-3B9ED5ED12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003513" y="2175640"/>
              <a:ext cx="1458539" cy="13710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176641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36916109-832B-0540-A848-7F52169F24E3}"/>
              </a:ext>
            </a:extLst>
          </p:cNvPr>
          <p:cNvSpPr txBox="1"/>
          <p:nvPr/>
        </p:nvSpPr>
        <p:spPr>
          <a:xfrm>
            <a:off x="12649200" y="-6299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BB4B987-5265-D96A-B16F-0CD914F9C7CF}"/>
              </a:ext>
            </a:extLst>
          </p:cNvPr>
          <p:cNvSpPr txBox="1"/>
          <p:nvPr/>
        </p:nvSpPr>
        <p:spPr>
          <a:xfrm>
            <a:off x="3708070" y="1206632"/>
            <a:ext cx="47758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AE43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Questions and Answers</a:t>
            </a:r>
          </a:p>
        </p:txBody>
      </p:sp>
    </p:spTree>
    <p:extLst>
      <p:ext uri="{BB962C8B-B14F-4D97-AF65-F5344CB8AC3E}">
        <p14:creationId xmlns:p14="http://schemas.microsoft.com/office/powerpoint/2010/main" val="419933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AC390E-98BA-4165-95AA-983AF92783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A861A3-63C8-ABCE-BB4C-CCC051F939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16200" y="1505107"/>
            <a:ext cx="9017000" cy="4351338"/>
          </a:xfrm>
        </p:spPr>
        <p:txBody>
          <a:bodyPr>
            <a:normAutofit/>
          </a:bodyPr>
          <a:lstStyle/>
          <a:p>
            <a:pPr marL="457200" marR="0" lvl="0" indent="-45720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79646">
                  <a:lumMod val="75000"/>
                </a:srgbClr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Per Pupil Spending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marL="457200" marR="0" lvl="0" indent="-45720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79646">
                  <a:lumMod val="75000"/>
                </a:srgbClr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BIE Overview</a:t>
            </a:r>
          </a:p>
          <a:p>
            <a:pPr marL="457200" marR="0" lvl="0" indent="-45720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79646">
                  <a:lumMod val="75000"/>
                </a:srgbClr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Budget Status</a:t>
            </a:r>
          </a:p>
          <a:p>
            <a:pPr marL="457200" marR="0" lvl="0" indent="-45720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79646">
                  <a:lumMod val="75000"/>
                </a:srgbClr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Tribal Grant Support Cost</a:t>
            </a:r>
          </a:p>
          <a:p>
            <a:pPr marL="457200" marR="0" lvl="0" indent="-45720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79646">
                  <a:lumMod val="75000"/>
                </a:srgbClr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TCS Pay Actuals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marR="0" lvl="0" indent="-45720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79646">
                  <a:lumMod val="75000"/>
                </a:srgbClr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WebET 2.0 Student Transportation Reporting Program</a:t>
            </a:r>
            <a:endParaRPr lang="en-US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marR="0" lvl="0" indent="-45720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79646">
                  <a:lumMod val="75000"/>
                </a:srgbClr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Expanding Educational Opportunities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97290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D91EC5-6DC1-FA64-DF7E-D1E307DCD6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p&#10;&#10;AI-generated content may be incorrect.">
            <a:extLst>
              <a:ext uri="{FF2B5EF4-FFF2-40B4-BE49-F238E27FC236}">
                <a16:creationId xmlns:a16="http://schemas.microsoft.com/office/drawing/2014/main" id="{51D87770-7971-3926-BCA6-260385C707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9" y="0"/>
            <a:ext cx="121846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1800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F778CB-9F76-225A-C56C-E3BB96D24E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17F9D0D-75FF-27F1-D0F6-877CC7E520AA}"/>
              </a:ext>
            </a:extLst>
          </p:cNvPr>
          <p:cNvSpPr txBox="1"/>
          <p:nvPr/>
        </p:nvSpPr>
        <p:spPr>
          <a:xfrm>
            <a:off x="3896528" y="405752"/>
            <a:ext cx="693487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u="sng" dirty="0">
                <a:solidFill>
                  <a:srgbClr val="AE43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Bureau of Indian Education Overview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86B6DE5-3833-FA51-F958-410E95CDF161}"/>
              </a:ext>
            </a:extLst>
          </p:cNvPr>
          <p:cNvSpPr txBox="1"/>
          <p:nvPr/>
        </p:nvSpPr>
        <p:spPr>
          <a:xfrm>
            <a:off x="2828937" y="1234963"/>
            <a:ext cx="8666378" cy="47705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en-US" sz="1200" b="0" i="0" u="none" strike="noStrike" baseline="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1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The Bureau of Indian Education (BIE) provides elementary and secondary education services (K-12) to approximately 40,000 students in 23 States. 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1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Currently 128 or approximately 70 percent of BIE-funded schools are Tribally controlled and operate under the direction of Tribal governments. 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1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BIE provides funding to 33 Tribal Colleges and Universities (TCUs). These colleges are primarily located on reservations in States and serve American Indian communities with limited access to other post-secondary institutions.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1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BIE annually records approximately 13 million miles in transporting (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</a:rPr>
              <a:t>school bus routes) students to and from 169 schools across Indian Country.   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</a:rPr>
              <a:t>73% of all BIE forward funding allocated is provided pursuant to formulas outlined in 25 CFR Part 39.</a:t>
            </a:r>
            <a:endParaRPr lang="en-US" sz="2100" b="0" i="0" u="none" strike="noStrike" baseline="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01742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311ED8-723D-3A16-64E1-22D03B6A0C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832DE22-D8C4-A38A-0674-F5DAAEFA69E3}"/>
              </a:ext>
            </a:extLst>
          </p:cNvPr>
          <p:cNvSpPr txBox="1"/>
          <p:nvPr/>
        </p:nvSpPr>
        <p:spPr>
          <a:xfrm>
            <a:off x="3814605" y="320744"/>
            <a:ext cx="657806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u="sng" dirty="0">
                <a:solidFill>
                  <a:srgbClr val="AE43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Budget Status – FY2021 - Present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8277A835-5EF6-7F97-2809-0DA447065DB7}"/>
              </a:ext>
            </a:extLst>
          </p:cNvPr>
          <p:cNvSpPr txBox="1">
            <a:spLocks/>
          </p:cNvSpPr>
          <p:nvPr/>
        </p:nvSpPr>
        <p:spPr>
          <a:xfrm>
            <a:off x="3067780" y="5511950"/>
            <a:ext cx="8463181" cy="9165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2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BIE OIEP funding has remained flat since FY 2023</a:t>
            </a:r>
          </a:p>
          <a:p>
            <a:pPr marL="342900" indent="-34290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Fixed Costs were applied to the FY 2023 enacted budget</a:t>
            </a:r>
          </a:p>
          <a:p>
            <a:pPr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endParaRPr lang="en-US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6D19E8E-5765-1C50-838B-DC32313DB460}"/>
              </a:ext>
            </a:extLst>
          </p:cNvPr>
          <p:cNvSpPr txBox="1"/>
          <p:nvPr/>
        </p:nvSpPr>
        <p:spPr>
          <a:xfrm>
            <a:off x="3907981" y="953389"/>
            <a:ext cx="66504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Operation of Indian Education Programs (OIEP)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F3218A7D-F243-5B8F-67D6-2D236949415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90283372"/>
              </p:ext>
            </p:extLst>
          </p:nvPr>
        </p:nvGraphicFramePr>
        <p:xfrm>
          <a:off x="3067781" y="1638657"/>
          <a:ext cx="8463181" cy="38007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9675742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9FF4B9-E40C-D2B3-B179-225C504F15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B68A793-617D-94D5-15CC-90C76BD61613}"/>
              </a:ext>
            </a:extLst>
          </p:cNvPr>
          <p:cNvSpPr txBox="1"/>
          <p:nvPr/>
        </p:nvSpPr>
        <p:spPr>
          <a:xfrm>
            <a:off x="4729006" y="411365"/>
            <a:ext cx="463605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u="sng" dirty="0">
                <a:solidFill>
                  <a:srgbClr val="AE43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Current Budget Status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DF073A1-50EC-8D0E-5F03-E0FDFEC6CA73}"/>
              </a:ext>
            </a:extLst>
          </p:cNvPr>
          <p:cNvSpPr txBox="1"/>
          <p:nvPr/>
        </p:nvSpPr>
        <p:spPr>
          <a:xfrm>
            <a:off x="11349088" y="5966284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B835B171-C15D-7F47-675A-55910A55F2AD}"/>
              </a:ext>
            </a:extLst>
          </p:cNvPr>
          <p:cNvSpPr txBox="1">
            <a:spLocks/>
          </p:cNvSpPr>
          <p:nvPr/>
        </p:nvSpPr>
        <p:spPr>
          <a:xfrm>
            <a:off x="2942458" y="2894350"/>
            <a:ext cx="8209152" cy="3256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2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BIE forward funds are available 01 July (2025) approximately $833 million</a:t>
            </a:r>
          </a:p>
          <a:p>
            <a:pPr marL="342900" indent="-34290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2025-2026 funds successfully distributed to schools via July 01 allocation.</a:t>
            </a:r>
          </a:p>
          <a:p>
            <a:pPr marL="342900" indent="-34290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Priority is focused on processing all allocations</a:t>
            </a:r>
          </a:p>
          <a:p>
            <a:pPr marL="457200" indent="-45720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ü"/>
            </a:pPr>
            <a:endParaRPr lang="en-US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5A5F350-11C1-9552-7838-8B963C1C7D3A}"/>
              </a:ext>
            </a:extLst>
          </p:cNvPr>
          <p:cNvSpPr txBox="1"/>
          <p:nvPr/>
        </p:nvSpPr>
        <p:spPr>
          <a:xfrm>
            <a:off x="3907981" y="1044871"/>
            <a:ext cx="66504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Operation of Indian Education Programs (OIEP)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1850F8F-9518-4A18-7137-3B7AC018A991}"/>
              </a:ext>
            </a:extLst>
          </p:cNvPr>
          <p:cNvSpPr txBox="1"/>
          <p:nvPr/>
        </p:nvSpPr>
        <p:spPr>
          <a:xfrm>
            <a:off x="3567254" y="1682803"/>
            <a:ext cx="763593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Full-Year Continuing Resolution for FY 2025</a:t>
            </a:r>
          </a:p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$1,131,617,000</a:t>
            </a:r>
          </a:p>
        </p:txBody>
      </p:sp>
    </p:spTree>
    <p:extLst>
      <p:ext uri="{BB962C8B-B14F-4D97-AF65-F5344CB8AC3E}">
        <p14:creationId xmlns:p14="http://schemas.microsoft.com/office/powerpoint/2010/main" val="40405490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6125F4-3CDA-33DE-D404-A7175FF65E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A4FDC04-DA06-E9B2-3679-2376C316A582}"/>
              </a:ext>
            </a:extLst>
          </p:cNvPr>
          <p:cNvSpPr txBox="1"/>
          <p:nvPr/>
        </p:nvSpPr>
        <p:spPr>
          <a:xfrm>
            <a:off x="3726456" y="122244"/>
            <a:ext cx="705678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u="sng" dirty="0">
                <a:solidFill>
                  <a:srgbClr val="AE43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BIE Core Funding Methodologies 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8BBA5D1-2865-ECB3-2ADF-4BD46729079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9072458"/>
              </p:ext>
            </p:extLst>
          </p:nvPr>
        </p:nvGraphicFramePr>
        <p:xfrm>
          <a:off x="2582739" y="1235955"/>
          <a:ext cx="9215009" cy="1898981"/>
        </p:xfrm>
        <a:graphic>
          <a:graphicData uri="http://schemas.openxmlformats.org/drawingml/2006/table">
            <a:tbl>
              <a:tblPr/>
              <a:tblGrid>
                <a:gridCol w="2540939">
                  <a:extLst>
                    <a:ext uri="{9D8B030D-6E8A-4147-A177-3AD203B41FA5}">
                      <a16:colId xmlns:a16="http://schemas.microsoft.com/office/drawing/2014/main" val="4102086160"/>
                    </a:ext>
                  </a:extLst>
                </a:gridCol>
                <a:gridCol w="1586672">
                  <a:extLst>
                    <a:ext uri="{9D8B030D-6E8A-4147-A177-3AD203B41FA5}">
                      <a16:colId xmlns:a16="http://schemas.microsoft.com/office/drawing/2014/main" val="1948242551"/>
                    </a:ext>
                  </a:extLst>
                </a:gridCol>
                <a:gridCol w="3990307">
                  <a:extLst>
                    <a:ext uri="{9D8B030D-6E8A-4147-A177-3AD203B41FA5}">
                      <a16:colId xmlns:a16="http://schemas.microsoft.com/office/drawing/2014/main" val="3513900365"/>
                    </a:ext>
                  </a:extLst>
                </a:gridCol>
                <a:gridCol w="1097091">
                  <a:extLst>
                    <a:ext uri="{9D8B030D-6E8A-4147-A177-3AD203B41FA5}">
                      <a16:colId xmlns:a16="http://schemas.microsoft.com/office/drawing/2014/main" val="1445695480"/>
                    </a:ext>
                  </a:extLst>
                </a:gridCol>
              </a:tblGrid>
              <a:tr h="355052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Key Budget Lines 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BE2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2024 Enacted  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BE2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Allocation Funding Factors 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BE2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Formula 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BE2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3908289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ISEP Formula Funds 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$  481,636,000 </a:t>
                      </a:r>
                    </a:p>
                  </a:txBody>
                  <a:tcPr marL="2743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l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Student Counts  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Yes  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7982408"/>
                  </a:ext>
                </a:extLst>
              </a:tr>
              <a:tr h="261259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Tribal Grant Support Costs  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$    95,822,000 </a:t>
                      </a:r>
                    </a:p>
                  </a:txBody>
                  <a:tcPr marL="2743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l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School Funds Managed 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Yes  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2993508"/>
                  </a:ext>
                </a:extLst>
              </a:tr>
              <a:tr h="72555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Facilities Operations  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$    80,888,000 </a:t>
                      </a:r>
                    </a:p>
                  </a:txBody>
                  <a:tcPr marL="2743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l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Actual facilities &amp; conditions by location 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Yes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4708683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Facilities Maintenance  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$    73,544,000 </a:t>
                      </a:r>
                    </a:p>
                  </a:txBody>
                  <a:tcPr marL="2743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l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Facility Real Assets,. etc.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Yes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5483360"/>
                  </a:ext>
                </a:extLst>
              </a:tr>
              <a:tr h="276830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Student Transportation  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$    70,007,000 </a:t>
                      </a:r>
                    </a:p>
                  </a:txBody>
                  <a:tcPr marL="2743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l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Mileage &amp; Commercial Transportation 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Yes  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1870667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Total Funding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$  801,897,000 </a:t>
                      </a:r>
                    </a:p>
                  </a:txBody>
                  <a:tcPr marL="2743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l" rtl="0" fontAlgn="b"/>
                      <a:r>
                        <a:rPr lang="en-US" sz="1600" b="1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3973545"/>
                  </a:ext>
                </a:extLst>
              </a:tr>
            </a:tbl>
          </a:graphicData>
        </a:graphic>
      </p:graphicFrame>
      <p:sp>
        <p:nvSpPr>
          <p:cNvPr id="6" name="Subtitle 2">
            <a:extLst>
              <a:ext uri="{FF2B5EF4-FFF2-40B4-BE49-F238E27FC236}">
                <a16:creationId xmlns:a16="http://schemas.microsoft.com/office/drawing/2014/main" id="{793102C5-759F-A519-394F-912E487F7ECB}"/>
              </a:ext>
            </a:extLst>
          </p:cNvPr>
          <p:cNvSpPr txBox="1">
            <a:spLocks/>
          </p:cNvSpPr>
          <p:nvPr/>
        </p:nvSpPr>
        <p:spPr>
          <a:xfrm>
            <a:off x="3672508" y="689522"/>
            <a:ext cx="6947452" cy="39591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2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Elementary and Secondary Programs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88A73DC2-D11A-FF6B-D67E-624BCFE13B08}"/>
              </a:ext>
            </a:extLst>
          </p:cNvPr>
          <p:cNvSpPr txBox="1">
            <a:spLocks/>
          </p:cNvSpPr>
          <p:nvPr/>
        </p:nvSpPr>
        <p:spPr>
          <a:xfrm>
            <a:off x="4224130" y="3285455"/>
            <a:ext cx="5565912" cy="3549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2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Post Secondary Programs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842D9203-C760-7481-F587-5936209685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3118635"/>
              </p:ext>
            </p:extLst>
          </p:nvPr>
        </p:nvGraphicFramePr>
        <p:xfrm>
          <a:off x="2524539" y="3790971"/>
          <a:ext cx="9273209" cy="2339340"/>
        </p:xfrm>
        <a:graphic>
          <a:graphicData uri="http://schemas.openxmlformats.org/drawingml/2006/table">
            <a:tbl>
              <a:tblPr/>
              <a:tblGrid>
                <a:gridCol w="3059883">
                  <a:extLst>
                    <a:ext uri="{9D8B030D-6E8A-4147-A177-3AD203B41FA5}">
                      <a16:colId xmlns:a16="http://schemas.microsoft.com/office/drawing/2014/main" val="1865340086"/>
                    </a:ext>
                  </a:extLst>
                </a:gridCol>
                <a:gridCol w="1427636">
                  <a:extLst>
                    <a:ext uri="{9D8B030D-6E8A-4147-A177-3AD203B41FA5}">
                      <a16:colId xmlns:a16="http://schemas.microsoft.com/office/drawing/2014/main" val="2901868052"/>
                    </a:ext>
                  </a:extLst>
                </a:gridCol>
                <a:gridCol w="3538330">
                  <a:extLst>
                    <a:ext uri="{9D8B030D-6E8A-4147-A177-3AD203B41FA5}">
                      <a16:colId xmlns:a16="http://schemas.microsoft.com/office/drawing/2014/main" val="2438596747"/>
                    </a:ext>
                  </a:extLst>
                </a:gridCol>
                <a:gridCol w="1247360">
                  <a:extLst>
                    <a:ext uri="{9D8B030D-6E8A-4147-A177-3AD203B41FA5}">
                      <a16:colId xmlns:a16="http://schemas.microsoft.com/office/drawing/2014/main" val="54102659"/>
                    </a:ext>
                  </a:extLst>
                </a:gridCol>
              </a:tblGrid>
              <a:tr h="32766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Key Budget Lines 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BE2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2024 Enacted  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BE2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Allocation Funding Factors 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BE2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Formula 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BE2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459606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Tribal Colleges and Universities 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$87,926,000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Student Count 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Yes  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3257713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Scholarships and Adult Education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$43,549,000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Applicants  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Application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6283299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Haskell and SIPI  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$30,325,000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Historical 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Yes  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5891850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Tribal Technical Colleges 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$9,156,000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Student Count 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Yes  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2029420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Science Post Graduate Scholarships 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$6,450,000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Applicants  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Application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5511509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Special Higher Ed Scholarships 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$4,992,000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Applicants  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Application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5640799"/>
                  </a:ext>
                </a:extLst>
              </a:tr>
              <a:tr h="220980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TCU Supplements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$1,220,000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Historical 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Yes  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3570812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Total Funding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$183,618,000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rtl="0" fontAlgn="b"/>
                      <a:endParaRPr lang="en-US" sz="16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76528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864740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11573C-504A-0FC3-F91E-CFAD7CC208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4DA4254-DB8F-97DD-C55E-7A9B42A2C378}"/>
              </a:ext>
            </a:extLst>
          </p:cNvPr>
          <p:cNvSpPr txBox="1"/>
          <p:nvPr/>
        </p:nvSpPr>
        <p:spPr>
          <a:xfrm>
            <a:off x="2489367" y="225812"/>
            <a:ext cx="890554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u="sng" dirty="0">
                <a:solidFill>
                  <a:srgbClr val="AE43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Bureau of Indian Education</a:t>
            </a:r>
          </a:p>
          <a:p>
            <a:pPr algn="ctr"/>
            <a:r>
              <a:rPr lang="en-US" sz="3200" b="1" u="sng" dirty="0">
                <a:solidFill>
                  <a:srgbClr val="AE43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OIEP Summary</a:t>
            </a:r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2435ADD5-5555-8AA5-FE23-29AE15C7701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90182833"/>
              </p:ext>
            </p:extLst>
          </p:nvPr>
        </p:nvGraphicFramePr>
        <p:xfrm>
          <a:off x="2986088" y="1725613"/>
          <a:ext cx="7912100" cy="3992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3" imgW="6095898" imgH="4248286" progId="Excel.Sheet.12">
                  <p:embed/>
                </p:oleObj>
              </mc:Choice>
              <mc:Fallback>
                <p:oleObj name="Worksheet" r:id="rId3" imgW="6095898" imgH="4248286" progId="Excel.Sheet.12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2435ADD5-5555-8AA5-FE23-29AE15C7701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986088" y="1725613"/>
                        <a:ext cx="7912100" cy="39925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246147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91BCE7-1035-A654-AA5B-21D0B5F81C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2D9472D-A225-EDDE-5D5E-6BDA12057BE4}"/>
              </a:ext>
            </a:extLst>
          </p:cNvPr>
          <p:cNvSpPr txBox="1"/>
          <p:nvPr/>
        </p:nvSpPr>
        <p:spPr>
          <a:xfrm>
            <a:off x="2472612" y="225812"/>
            <a:ext cx="927462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u="sng" dirty="0">
                <a:solidFill>
                  <a:srgbClr val="AE43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Bureau of Indian Education</a:t>
            </a:r>
          </a:p>
          <a:p>
            <a:pPr algn="ctr"/>
            <a:r>
              <a:rPr lang="en-US" sz="3200" b="1" u="sng" dirty="0">
                <a:solidFill>
                  <a:srgbClr val="AE43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Education Construction</a:t>
            </a:r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6A7300EA-2506-8F3A-F2DF-C3024988AB9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39112143"/>
              </p:ext>
            </p:extLst>
          </p:nvPr>
        </p:nvGraphicFramePr>
        <p:xfrm>
          <a:off x="3243263" y="2122488"/>
          <a:ext cx="7356475" cy="3363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3" imgW="5705367" imgH="2609714" progId="Excel.Sheet.12">
                  <p:embed/>
                </p:oleObj>
              </mc:Choice>
              <mc:Fallback>
                <p:oleObj name="Worksheet" r:id="rId3" imgW="5705367" imgH="2609714" progId="Excel.Sheet.12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6A7300EA-2506-8F3A-F2DF-C3024988AB9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243263" y="2122488"/>
                        <a:ext cx="7356475" cy="33639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373551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rebuchet MS">
      <a:maj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IE SLIDE 4.3, TCS AND NAVAJO V2" id="{653D91FF-99A5-2343-AAC5-38E24BEA0CE8}" vid="{DA78FFA6-AC0C-4149-8399-EE4B470B79E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  <a:fontScheme name="Office">
    <a:majorFont>
      <a:latin typeface="Aptos Display" panose="0211000402020202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Aptos Narrow" panose="0211000402020202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  <a:ln w="2540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D1A0A5DF31A164FB52ECB7681BB9615" ma:contentTypeVersion="13" ma:contentTypeDescription="Create a new document." ma:contentTypeScope="" ma:versionID="802f4fab868fa354c8f054e8ed327189">
  <xsd:schema xmlns:xsd="http://www.w3.org/2001/XMLSchema" xmlns:xs="http://www.w3.org/2001/XMLSchema" xmlns:p="http://schemas.microsoft.com/office/2006/metadata/properties" xmlns:ns3="56b4d434-97dd-4344-83c0-80b8aeb7c3a5" xmlns:ns4="c51c6ac4-63f9-4051-8773-f475b726697b" targetNamespace="http://schemas.microsoft.com/office/2006/metadata/properties" ma:root="true" ma:fieldsID="69279272afcad83da8e33bd224f02aa1" ns3:_="" ns4:_="">
    <xsd:import namespace="56b4d434-97dd-4344-83c0-80b8aeb7c3a5"/>
    <xsd:import namespace="c51c6ac4-63f9-4051-8773-f475b726697b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ServiceAutoTags" minOccurs="0"/>
                <xsd:element ref="ns3:MediaLengthInSeconds" minOccurs="0"/>
                <xsd:element ref="ns3:_activity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6b4d434-97dd-4344-83c0-80b8aeb7c3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_activity" ma:index="18" nillable="true" ma:displayName="_activity" ma:hidden="true" ma:internalName="_activity">
      <xsd:simpleType>
        <xsd:restriction base="dms:Note"/>
      </xsd:simpleType>
    </xsd:element>
    <xsd:element name="MediaServiceObjectDetectorVersions" ma:index="1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0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51c6ac4-63f9-4051-8773-f475b726697b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c51c6ac4-63f9-4051-8773-f475b726697b">
      <UserInfo>
        <DisplayName>Rachel Parks</DisplayName>
        <AccountId>12</AccountId>
        <AccountType/>
      </UserInfo>
      <UserInfo>
        <DisplayName>Ginny Underwood</DisplayName>
        <AccountId>9</AccountId>
        <AccountType/>
      </UserInfo>
    </SharedWithUsers>
    <_activity xmlns="56b4d434-97dd-4344-83c0-80b8aeb7c3a5" xsi:nil="true"/>
  </documentManagement>
</p:properties>
</file>

<file path=customXml/itemProps1.xml><?xml version="1.0" encoding="utf-8"?>
<ds:datastoreItem xmlns:ds="http://schemas.openxmlformats.org/officeDocument/2006/customXml" ds:itemID="{8EE3AC7A-0391-4043-83C5-61A32163701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6b4d434-97dd-4344-83c0-80b8aeb7c3a5"/>
    <ds:schemaRef ds:uri="c51c6ac4-63f9-4051-8773-f475b726697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A44C022-8C72-4288-8CCF-F85774D9E65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A44EE3B-9156-41ED-8E7E-DA25985F46D1}">
  <ds:schemaRefs>
    <ds:schemaRef ds:uri="http://schemas.microsoft.com/office/2006/documentManagement/types"/>
    <ds:schemaRef ds:uri="56b4d434-97dd-4344-83c0-80b8aeb7c3a5"/>
    <ds:schemaRef ds:uri="http://schemas.microsoft.com/office/infopath/2007/PartnerControls"/>
    <ds:schemaRef ds:uri="http://www.w3.org/XML/1998/namespace"/>
    <ds:schemaRef ds:uri="http://purl.org/dc/elements/1.1/"/>
    <ds:schemaRef ds:uri="http://purl.org/dc/terms/"/>
    <ds:schemaRef ds:uri="http://schemas.openxmlformats.org/package/2006/metadata/core-properties"/>
    <ds:schemaRef ds:uri="c51c6ac4-63f9-4051-8773-f475b726697b"/>
    <ds:schemaRef ds:uri="http://schemas.microsoft.com/office/2006/metadata/properties"/>
    <ds:schemaRef ds:uri="http://purl.org/dc/dcmitype/"/>
  </ds:schemaRefs>
</ds:datastoreItem>
</file>

<file path=docMetadata/LabelInfo.xml><?xml version="1.0" encoding="utf-8"?>
<clbl:labelList xmlns:clbl="http://schemas.microsoft.com/office/2020/mipLabelMetadata">
  <clbl:label id="{0693b5ba-4b18-4d7b-9341-f32f400a5494}" enabled="0" method="" siteId="{0693b5ba-4b18-4d7b-9341-f32f400a5494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63582</TotalTime>
  <Words>818</Words>
  <Application>Microsoft Office PowerPoint</Application>
  <PresentationFormat>Widescreen</PresentationFormat>
  <Paragraphs>180</Paragraphs>
  <Slides>15</Slides>
  <Notes>9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Courier New</vt:lpstr>
      <vt:lpstr>Source Sans Pro</vt:lpstr>
      <vt:lpstr>Wingdings</vt:lpstr>
      <vt:lpstr>Times New Roman</vt:lpstr>
      <vt:lpstr>Arial</vt:lpstr>
      <vt:lpstr>Trebuchet MS</vt:lpstr>
      <vt:lpstr>Calibri</vt:lpstr>
      <vt:lpstr>Office Theme</vt:lpstr>
      <vt:lpstr>Worksheet</vt:lpstr>
      <vt:lpstr>PowerPoint Presentation</vt:lpstr>
      <vt:lpstr>Overview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Bureau of Indian Education FY 2026 House vs Senate</vt:lpstr>
      <vt:lpstr>Tribal Grant Support Costs (TGSC) </vt:lpstr>
      <vt:lpstr>Bureau of Indian Education  TCS Salary and Benefits Pay Actuals</vt:lpstr>
      <vt:lpstr>What is WebET 2.0? ISEP Student Transportation Reporting</vt:lpstr>
      <vt:lpstr>Expanding Educational Opportunities Executive Order 14191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Kevin McMillan</dc:creator>
  <cp:lastModifiedBy>Ward, Douglas E</cp:lastModifiedBy>
  <cp:revision>416</cp:revision>
  <cp:lastPrinted>2025-03-07T16:53:16Z</cp:lastPrinted>
  <dcterms:created xsi:type="dcterms:W3CDTF">2022-12-15T23:30:08Z</dcterms:created>
  <dcterms:modified xsi:type="dcterms:W3CDTF">2025-07-30T19:11:06Z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0x010100AD1A0A5DF31A164FB52ECB7681BB9615</vt:lpwstr>
  </property>
  <property fmtid="{D5CDD505-2E9C-101B-9397-08002B2CF9AE}" pid="3" name="MediaServiceImageTags">
    <vt:lpwstr/>
  </property>
</Properties>
</file>