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331" r:id="rId6"/>
    <p:sldId id="333" r:id="rId7"/>
    <p:sldId id="320" r:id="rId8"/>
    <p:sldId id="674" r:id="rId9"/>
    <p:sldId id="677" r:id="rId10"/>
    <p:sldId id="676" r:id="rId11"/>
    <p:sldId id="335" r:id="rId12"/>
    <p:sldId id="328" r:id="rId13"/>
    <p:sldId id="327" r:id="rId14"/>
    <p:sldId id="321" r:id="rId15"/>
    <p:sldId id="672" r:id="rId16"/>
    <p:sldId id="673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0ED501-A36C-1435-291C-8007711B4193}" name="Omps, Sharon P" initials="OP" userId="S::sharon.omps@indianaffairs.gov::06e086ff-1be2-4eba-8ee4-89f98eef93a6" providerId="AD"/>
  <p188:author id="{04948311-C527-F61E-9915-6C596C909A78}" name="Brooks, Jeannine" initials="BJ" userId="S::jeannine.brooks@indianaffairs.gov::6212ddfc-e159-4ee4-a4af-7b5b7c33189d" providerId="AD"/>
  <p188:author id="{C037662E-8FA0-DF71-8D8F-D2C3BA9A3363}" name="Fortney, Melissa" initials="FM" userId="S::melissa.fortney@indianaffairs.gov::b9a7df7c-416b-4309-ab0c-b4b6916502c1" providerId="AD"/>
  <p188:author id="{EE437478-630F-B4D4-DCCA-5A02E30B85E1}" name="Segovia, Julia" initials="SJ" userId="S::julia.segovia@indianaffairs.gov::6a858037-8605-41ab-89d3-0f1835ff69f3" providerId="AD"/>
  <p188:author id="{E4363879-34CF-28C3-A6F0-0E57CAB45154}" name="Sullivan, Jack" initials="SJ" userId="S::jack.sullivan@indianaffairs.gov::a7b36286-f413-4907-a9c9-941aefa2f611" providerId="AD"/>
  <p188:author id="{D5EB7BE4-2E78-6E0E-7F5C-ADD8DE074518}" name="Lane, Veronica" initials="LV" userId="S::veronica.lane@indianaffairs.gov::d1346f55-a2eb-491a-963d-e6988eb8472e" providerId="AD"/>
  <p188:author id="{420506FC-465B-BCF6-3E30-819A761173FD}" name="Ross, John R" initials="RR" userId="S::john.ross@indianaffairs.gov::0eabaa91-408d-4f3a-b007-ceb6357130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der, Vanessa P" initials="SVP" lastIdx="5" clrIdx="0">
    <p:extLst>
      <p:ext uri="{19B8F6BF-5375-455C-9EA6-DF929625EA0E}">
        <p15:presenceInfo xmlns:p15="http://schemas.microsoft.com/office/powerpoint/2012/main" userId="S::vanessa.snider@indianaffairs.gov::78624090-d4a3-4653-90a0-5e48a2ea00ab" providerId="AD"/>
      </p:ext>
    </p:extLst>
  </p:cmAuthor>
  <p:cmAuthor id="2" name="Omps, Sharon P" initials="OP" lastIdx="9" clrIdx="1">
    <p:extLst>
      <p:ext uri="{19B8F6BF-5375-455C-9EA6-DF929625EA0E}">
        <p15:presenceInfo xmlns:p15="http://schemas.microsoft.com/office/powerpoint/2012/main" userId="S::sharon.omps@indianaffairs.gov::06e086ff-1be2-4eba-8ee4-89f98eef93a6" providerId="AD"/>
      </p:ext>
    </p:extLst>
  </p:cmAuthor>
  <p:cmAuthor id="3" name="Freihage, Jason E" initials="FE" lastIdx="4" clrIdx="2">
    <p:extLst>
      <p:ext uri="{19B8F6BF-5375-455C-9EA6-DF929625EA0E}">
        <p15:presenceInfo xmlns:p15="http://schemas.microsoft.com/office/powerpoint/2012/main" userId="S::jason.freihage@indianaffairs.gov::c89d4119-ac9d-4854-a92d-e0d93b28da22" providerId="AD"/>
      </p:ext>
    </p:extLst>
  </p:cmAuthor>
  <p:cmAuthor id="4" name="Fortney, Melissa" initials="FM" lastIdx="4" clrIdx="3">
    <p:extLst>
      <p:ext uri="{19B8F6BF-5375-455C-9EA6-DF929625EA0E}">
        <p15:presenceInfo xmlns:p15="http://schemas.microsoft.com/office/powerpoint/2012/main" userId="S::melissa.fortney@indianaffairs.gov::b9a7df7c-416b-4309-ab0c-b4b6916502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3"/>
    <a:srgbClr val="FF9900"/>
    <a:srgbClr val="0064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ED9AF-64D1-B6B2-8A71-0A4C98EFF8AD}" v="1" dt="2024-07-26T14:03:26.112"/>
    <p1510:client id="{8902E2CF-81CE-2A77-B60F-17BB27C57B6E}" v="6" dt="2024-07-24T16:20:00.7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378" autoAdjust="0"/>
  </p:normalViewPr>
  <p:slideViewPr>
    <p:cSldViewPr snapToGrid="0">
      <p:cViewPr varScale="1">
        <p:scale>
          <a:sx n="63" d="100"/>
          <a:sy n="63" d="100"/>
        </p:scale>
        <p:origin x="1166" y="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ACEAE-B5A0-4DD9-9FFC-BAF5BE92EF7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3" csCatId="accent1" phldr="1"/>
      <dgm:spPr/>
    </dgm:pt>
    <dgm:pt modelId="{AA854CA1-7B72-4F7A-8CDD-52559ACFB59D}">
      <dgm:prSet phldrT="[Text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3200" b="1" dirty="0"/>
            <a:t>Evaluation Officer</a:t>
          </a:r>
        </a:p>
      </dgm:t>
    </dgm:pt>
    <dgm:pt modelId="{6C367A23-5843-4CF8-B1B2-3430AB249165}" type="parTrans" cxnId="{5B6DE37B-9AC1-4CB2-8343-6EA056728121}">
      <dgm:prSet/>
      <dgm:spPr/>
      <dgm:t>
        <a:bodyPr/>
        <a:lstStyle/>
        <a:p>
          <a:endParaRPr lang="en-US" sz="1800" b="1"/>
        </a:p>
      </dgm:t>
    </dgm:pt>
    <dgm:pt modelId="{B856EFA0-0F49-4F82-8C40-E6895DD74529}" type="sibTrans" cxnId="{5B6DE37B-9AC1-4CB2-8343-6EA056728121}">
      <dgm:prSet/>
      <dgm:spPr/>
      <dgm:t>
        <a:bodyPr/>
        <a:lstStyle/>
        <a:p>
          <a:endParaRPr lang="en-US" sz="1800" b="1"/>
        </a:p>
      </dgm:t>
    </dgm:pt>
    <dgm:pt modelId="{68F9AE77-F2A0-4E4C-A69F-C75327BFA262}">
      <dgm:prSet phldrT="[Text]" custT="1"/>
      <dgm:spPr/>
      <dgm:t>
        <a:bodyPr/>
        <a:lstStyle/>
        <a:p>
          <a:r>
            <a:rPr lang="en-US" sz="3200" b="1" dirty="0"/>
            <a:t>Statistical Official</a:t>
          </a:r>
        </a:p>
      </dgm:t>
    </dgm:pt>
    <dgm:pt modelId="{427BF408-8609-45E5-B1F2-BC0139009346}" type="parTrans" cxnId="{D110EDF5-5EBB-4D79-B916-51A059119BD0}">
      <dgm:prSet/>
      <dgm:spPr/>
      <dgm:t>
        <a:bodyPr/>
        <a:lstStyle/>
        <a:p>
          <a:endParaRPr lang="en-US" sz="1800" b="1"/>
        </a:p>
      </dgm:t>
    </dgm:pt>
    <dgm:pt modelId="{E99DB4D1-096E-4B4E-95A3-7D190CB43B3A}" type="sibTrans" cxnId="{D110EDF5-5EBB-4D79-B916-51A059119BD0}">
      <dgm:prSet/>
      <dgm:spPr/>
      <dgm:t>
        <a:bodyPr/>
        <a:lstStyle/>
        <a:p>
          <a:endParaRPr lang="en-US" sz="1800" b="1"/>
        </a:p>
      </dgm:t>
    </dgm:pt>
    <dgm:pt modelId="{5ED49430-299E-44BD-B183-A4EE6BE8699B}">
      <dgm:prSet phldrT="[Text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3200" b="1" dirty="0"/>
            <a:t>Chief Data Officer</a:t>
          </a:r>
        </a:p>
      </dgm:t>
    </dgm:pt>
    <dgm:pt modelId="{88DE6A4A-548C-458C-AF3C-3B2CB62C4EB6}" type="parTrans" cxnId="{C6919BF9-B93D-41CF-9890-A7D329082002}">
      <dgm:prSet/>
      <dgm:spPr/>
      <dgm:t>
        <a:bodyPr/>
        <a:lstStyle/>
        <a:p>
          <a:endParaRPr lang="en-US" sz="1800" b="1"/>
        </a:p>
      </dgm:t>
    </dgm:pt>
    <dgm:pt modelId="{DA610B6B-9F4E-4A6F-AA48-505699046C01}" type="sibTrans" cxnId="{C6919BF9-B93D-41CF-9890-A7D329082002}">
      <dgm:prSet/>
      <dgm:spPr/>
      <dgm:t>
        <a:bodyPr/>
        <a:lstStyle/>
        <a:p>
          <a:endParaRPr lang="en-US" sz="1800" b="1"/>
        </a:p>
      </dgm:t>
    </dgm:pt>
    <dgm:pt modelId="{CC40EDFD-E9C8-42BB-8D1E-3AF03C2C876D}" type="pres">
      <dgm:prSet presAssocID="{7BDACEAE-B5A0-4DD9-9FFC-BAF5BE92EF72}" presName="Name0" presStyleCnt="0">
        <dgm:presLayoutVars>
          <dgm:chMax val="7"/>
          <dgm:dir/>
          <dgm:resizeHandles val="exact"/>
        </dgm:presLayoutVars>
      </dgm:prSet>
      <dgm:spPr/>
    </dgm:pt>
    <dgm:pt modelId="{5763522D-DD16-45AA-8D87-2731003E403A}" type="pres">
      <dgm:prSet presAssocID="{7BDACEAE-B5A0-4DD9-9FFC-BAF5BE92EF72}" presName="ellipse1" presStyleLbl="vennNode1" presStyleIdx="0" presStyleCnt="3">
        <dgm:presLayoutVars>
          <dgm:bulletEnabled val="1"/>
        </dgm:presLayoutVars>
      </dgm:prSet>
      <dgm:spPr/>
    </dgm:pt>
    <dgm:pt modelId="{B7C09377-11B1-4F9A-9B19-43B6CFDFC9FA}" type="pres">
      <dgm:prSet presAssocID="{7BDACEAE-B5A0-4DD9-9FFC-BAF5BE92EF72}" presName="ellipse2" presStyleLbl="vennNode1" presStyleIdx="1" presStyleCnt="3" custLinFactNeighborX="-752" custLinFactNeighborY="2252">
        <dgm:presLayoutVars>
          <dgm:bulletEnabled val="1"/>
        </dgm:presLayoutVars>
      </dgm:prSet>
      <dgm:spPr/>
    </dgm:pt>
    <dgm:pt modelId="{10C9FBF2-657A-4DA4-A660-4886DA5838AB}" type="pres">
      <dgm:prSet presAssocID="{7BDACEAE-B5A0-4DD9-9FFC-BAF5BE92EF72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3D1CAC1B-A44B-45E1-8DF4-B1A9D2CAD44F}" type="presOf" srcId="{AA854CA1-7B72-4F7A-8CDD-52559ACFB59D}" destId="{5763522D-DD16-45AA-8D87-2731003E403A}" srcOrd="0" destOrd="0" presId="urn:microsoft.com/office/officeart/2005/8/layout/rings+Icon"/>
    <dgm:cxn modelId="{52DC0228-6EE2-45B1-9A4B-5A0FEE0C20E8}" type="presOf" srcId="{68F9AE77-F2A0-4E4C-A69F-C75327BFA262}" destId="{B7C09377-11B1-4F9A-9B19-43B6CFDFC9FA}" srcOrd="0" destOrd="0" presId="urn:microsoft.com/office/officeart/2005/8/layout/rings+Icon"/>
    <dgm:cxn modelId="{2C654C4E-790C-4F25-8718-7D3DBEC10354}" type="presOf" srcId="{7BDACEAE-B5A0-4DD9-9FFC-BAF5BE92EF72}" destId="{CC40EDFD-E9C8-42BB-8D1E-3AF03C2C876D}" srcOrd="0" destOrd="0" presId="urn:microsoft.com/office/officeart/2005/8/layout/rings+Icon"/>
    <dgm:cxn modelId="{5B6DE37B-9AC1-4CB2-8343-6EA056728121}" srcId="{7BDACEAE-B5A0-4DD9-9FFC-BAF5BE92EF72}" destId="{AA854CA1-7B72-4F7A-8CDD-52559ACFB59D}" srcOrd="0" destOrd="0" parTransId="{6C367A23-5843-4CF8-B1B2-3430AB249165}" sibTransId="{B856EFA0-0F49-4F82-8C40-E6895DD74529}"/>
    <dgm:cxn modelId="{381F91DD-F9EC-4F2C-B56A-5B9D2BAED2A6}" type="presOf" srcId="{5ED49430-299E-44BD-B183-A4EE6BE8699B}" destId="{10C9FBF2-657A-4DA4-A660-4886DA5838AB}" srcOrd="0" destOrd="0" presId="urn:microsoft.com/office/officeart/2005/8/layout/rings+Icon"/>
    <dgm:cxn modelId="{D110EDF5-5EBB-4D79-B916-51A059119BD0}" srcId="{7BDACEAE-B5A0-4DD9-9FFC-BAF5BE92EF72}" destId="{68F9AE77-F2A0-4E4C-A69F-C75327BFA262}" srcOrd="1" destOrd="0" parTransId="{427BF408-8609-45E5-B1F2-BC0139009346}" sibTransId="{E99DB4D1-096E-4B4E-95A3-7D190CB43B3A}"/>
    <dgm:cxn modelId="{C6919BF9-B93D-41CF-9890-A7D329082002}" srcId="{7BDACEAE-B5A0-4DD9-9FFC-BAF5BE92EF72}" destId="{5ED49430-299E-44BD-B183-A4EE6BE8699B}" srcOrd="2" destOrd="0" parTransId="{88DE6A4A-548C-458C-AF3C-3B2CB62C4EB6}" sibTransId="{DA610B6B-9F4E-4A6F-AA48-505699046C01}"/>
    <dgm:cxn modelId="{7782BBAC-DE4B-4388-A695-432266FD5A8F}" type="presParOf" srcId="{CC40EDFD-E9C8-42BB-8D1E-3AF03C2C876D}" destId="{5763522D-DD16-45AA-8D87-2731003E403A}" srcOrd="0" destOrd="0" presId="urn:microsoft.com/office/officeart/2005/8/layout/rings+Icon"/>
    <dgm:cxn modelId="{C7B81F44-759C-45C2-A1DF-F286BEB71DD2}" type="presParOf" srcId="{CC40EDFD-E9C8-42BB-8D1E-3AF03C2C876D}" destId="{B7C09377-11B1-4F9A-9B19-43B6CFDFC9FA}" srcOrd="1" destOrd="0" presId="urn:microsoft.com/office/officeart/2005/8/layout/rings+Icon"/>
    <dgm:cxn modelId="{E0F25800-3EA5-461B-B132-A4DADE56923C}" type="presParOf" srcId="{CC40EDFD-E9C8-42BB-8D1E-3AF03C2C876D}" destId="{10C9FBF2-657A-4DA4-A660-4886DA5838AB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3522D-DD16-45AA-8D87-2731003E403A}">
      <dsp:nvSpPr>
        <dsp:cNvPr id="0" name=""/>
        <dsp:cNvSpPr/>
      </dsp:nvSpPr>
      <dsp:spPr>
        <a:xfrm>
          <a:off x="968048" y="0"/>
          <a:ext cx="3159300" cy="3159255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Evaluation Officer</a:t>
          </a:r>
        </a:p>
      </dsp:txBody>
      <dsp:txXfrm>
        <a:off x="1430717" y="462662"/>
        <a:ext cx="2233962" cy="2233931"/>
      </dsp:txXfrm>
    </dsp:sp>
    <dsp:sp modelId="{B7C09377-11B1-4F9A-9B19-43B6CFDFC9FA}">
      <dsp:nvSpPr>
        <dsp:cNvPr id="0" name=""/>
        <dsp:cNvSpPr/>
      </dsp:nvSpPr>
      <dsp:spPr>
        <a:xfrm>
          <a:off x="2570410" y="2107047"/>
          <a:ext cx="3159300" cy="3159255"/>
        </a:xfrm>
        <a:prstGeom prst="ellipse">
          <a:avLst/>
        </a:prstGeom>
        <a:solidFill>
          <a:schemeClr val="accent1">
            <a:shade val="80000"/>
            <a:alpha val="5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Statistical Official</a:t>
          </a:r>
        </a:p>
      </dsp:txBody>
      <dsp:txXfrm>
        <a:off x="3033079" y="2569709"/>
        <a:ext cx="2233962" cy="2233931"/>
      </dsp:txXfrm>
    </dsp:sp>
    <dsp:sp modelId="{10C9FBF2-657A-4DA4-A660-4886DA5838AB}">
      <dsp:nvSpPr>
        <dsp:cNvPr id="0" name=""/>
        <dsp:cNvSpPr/>
      </dsp:nvSpPr>
      <dsp:spPr>
        <a:xfrm>
          <a:off x="4218365" y="0"/>
          <a:ext cx="3159300" cy="3159255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Chief Data Officer</a:t>
          </a:r>
        </a:p>
      </dsp:txBody>
      <dsp:txXfrm>
        <a:off x="4681034" y="462662"/>
        <a:ext cx="2233962" cy="223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07FA-48E2-45EB-B7EC-B8B6A478D73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0FC38-D6EC-4F4B-9288-423E877B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0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2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1" u="none" strike="noStrike" baseline="0" dirty="0">
              <a:solidFill>
                <a:srgbClr val="22242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3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283BE-6FDB-D5F9-F83B-04C1E589B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D5B46-5E71-D6F7-E435-B628F54BD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4E634-056A-049F-4991-D458D5ABA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28444-7B51-B079-EDB0-145832FB6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1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0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2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8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6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913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93464" y="404622"/>
            <a:ext cx="4005579" cy="4857750"/>
          </a:xfrm>
          <a:custGeom>
            <a:avLst/>
            <a:gdLst/>
            <a:ahLst/>
            <a:cxnLst/>
            <a:rect l="l" t="t" r="r" b="b"/>
            <a:pathLst>
              <a:path w="4005579" h="4857750">
                <a:moveTo>
                  <a:pt x="0" y="4857750"/>
                </a:moveTo>
                <a:lnTo>
                  <a:pt x="4005072" y="4857750"/>
                </a:lnTo>
                <a:lnTo>
                  <a:pt x="4005072" y="0"/>
                </a:lnTo>
                <a:lnTo>
                  <a:pt x="0" y="0"/>
                </a:lnTo>
                <a:lnTo>
                  <a:pt x="0" y="485775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65781"/>
            <a:ext cx="12192000" cy="3973829"/>
          </a:xfrm>
          <a:custGeom>
            <a:avLst/>
            <a:gdLst/>
            <a:ahLst/>
            <a:cxnLst/>
            <a:rect l="l" t="t" r="r" b="b"/>
            <a:pathLst>
              <a:path w="12192000" h="3973829">
                <a:moveTo>
                  <a:pt x="12192000" y="3196590"/>
                </a:moveTo>
                <a:lnTo>
                  <a:pt x="0" y="3196590"/>
                </a:lnTo>
                <a:lnTo>
                  <a:pt x="0" y="3973830"/>
                </a:lnTo>
                <a:lnTo>
                  <a:pt x="12192000" y="3973830"/>
                </a:lnTo>
                <a:lnTo>
                  <a:pt x="12192000" y="3196590"/>
                </a:lnTo>
                <a:close/>
              </a:path>
              <a:path w="12192000" h="3973829">
                <a:moveTo>
                  <a:pt x="12192000" y="0"/>
                </a:moveTo>
                <a:lnTo>
                  <a:pt x="4922520" y="0"/>
                </a:lnTo>
                <a:lnTo>
                  <a:pt x="4922520" y="201168"/>
                </a:lnTo>
                <a:lnTo>
                  <a:pt x="12192000" y="2011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1243" y="493828"/>
            <a:ext cx="1404352" cy="1402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731" y="528147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32279" y="2572056"/>
            <a:ext cx="2127440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88CF-53CE-485F-A68B-96681E32AE96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FF1B5-D0FC-497E-8755-71B2799046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71282" y="520323"/>
            <a:ext cx="1408298" cy="14082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390999"/>
            <a:ext cx="4873625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6499"/>
                </a:solidFill>
                <a:latin typeface="+mn-l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9AE2-8621-4381-B33F-8E76D7C9F6BE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00783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AC3F-A577-4608-90D2-BCF1CCDC9EBD}" type="datetime1">
              <a:rPr lang="en-US" smtClean="0"/>
              <a:t>7/26/2024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9516" y="0"/>
            <a:ext cx="768248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8481" y="2839973"/>
            <a:ext cx="5951220" cy="3535679"/>
          </a:xfrm>
          <a:custGeom>
            <a:avLst/>
            <a:gdLst/>
            <a:ahLst/>
            <a:cxnLst/>
            <a:rect l="l" t="t" r="r" b="b"/>
            <a:pathLst>
              <a:path w="5951220" h="3535679">
                <a:moveTo>
                  <a:pt x="5951220" y="0"/>
                </a:moveTo>
                <a:lnTo>
                  <a:pt x="0" y="0"/>
                </a:lnTo>
                <a:lnTo>
                  <a:pt x="0" y="3535679"/>
                </a:lnTo>
                <a:lnTo>
                  <a:pt x="5951220" y="3535679"/>
                </a:lnTo>
                <a:lnTo>
                  <a:pt x="595122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5681" y="4956809"/>
            <a:ext cx="10926445" cy="201295"/>
          </a:xfrm>
          <a:custGeom>
            <a:avLst/>
            <a:gdLst/>
            <a:ahLst/>
            <a:cxnLst/>
            <a:rect l="l" t="t" r="r" b="b"/>
            <a:pathLst>
              <a:path w="10926445" h="201295">
                <a:moveTo>
                  <a:pt x="10926318" y="0"/>
                </a:moveTo>
                <a:lnTo>
                  <a:pt x="0" y="0"/>
                </a:lnTo>
                <a:lnTo>
                  <a:pt x="0" y="201168"/>
                </a:lnTo>
                <a:lnTo>
                  <a:pt x="10926318" y="201168"/>
                </a:lnTo>
                <a:lnTo>
                  <a:pt x="10926318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242316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F6D6-0929-43AE-986F-622C8C0F34D1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>
                <a:moveTo>
                  <a:pt x="7086600" y="0"/>
                </a:moveTo>
                <a:lnTo>
                  <a:pt x="0" y="0"/>
                </a:lnTo>
                <a:lnTo>
                  <a:pt x="0" y="6251448"/>
                </a:lnTo>
                <a:lnTo>
                  <a:pt x="7086600" y="6251448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785" y="561848"/>
            <a:ext cx="1403603" cy="14027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922520" y="2164842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4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9049" y="575309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A093-55E0-44E6-A554-6C4C3B9604FB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274D4-D91F-4C8B-A005-B4B1153BFB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5015" y="575309"/>
            <a:ext cx="1408298" cy="14082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390999"/>
            <a:ext cx="48736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443" y="2112336"/>
            <a:ext cx="10385112" cy="3827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F41A-5AAA-4D9A-8F67-1E240FC94DEB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ca.Lane@bi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i.gov/sites/default/files/documents/2024-01/imt-strategic-plan-508-compliant-final-fin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396322" y="2752257"/>
            <a:ext cx="7038109" cy="36790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149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5080" lvl="0" indent="1270" algn="ctr" defTabSz="914400" rtl="0" eaLnBrk="1" fontAlgn="auto" latinLnBrk="0" hangingPunct="1">
              <a:lnSpc>
                <a:spcPct val="103935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spc="-50" dirty="0">
                <a:solidFill>
                  <a:srgbClr val="FFFFFF"/>
                </a:solidFill>
                <a:latin typeface="+mj-lt"/>
                <a:ea typeface="+mn-ea"/>
              </a:rPr>
              <a:t>Defining Data</a:t>
            </a:r>
            <a:b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</a:b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TIBC Data Management Subcommittee Meeting</a:t>
            </a:r>
            <a:br>
              <a:rPr lang="en-US" sz="3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</a:br>
            <a:br>
              <a:rPr lang="en-US" sz="3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</a:br>
            <a:b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July 30</a:t>
            </a:r>
            <a:r>
              <a:rPr lang="en-US" sz="36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, 2024</a:t>
            </a:r>
            <a:endParaRPr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5168" y="5795127"/>
            <a:ext cx="1571965" cy="47765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39864" y="5973922"/>
            <a:ext cx="2401342" cy="184495"/>
          </a:xfrm>
        </p:spPr>
        <p:txBody>
          <a:bodyPr/>
          <a:lstStyle/>
          <a:p>
            <a:pPr defTabSz="777240">
              <a:spcAft>
                <a:spcPts val="600"/>
              </a:spcAft>
            </a:pPr>
            <a:fld id="{B6F15528-21DE-4FAA-801E-634DDDAF4B2B}" type="slidenum">
              <a:rPr lang="en-US" sz="11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77240">
                <a:spcAft>
                  <a:spcPts val="600"/>
                </a:spcAft>
              </a:pPr>
              <a:t>10</a:t>
            </a:fld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765584" y="1614495"/>
            <a:ext cx="9919552" cy="37497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45820" lvl="1" indent="-457200" defTabSz="777240">
              <a:spcBef>
                <a:spcPts val="510"/>
              </a:spcBef>
              <a:spcAft>
                <a:spcPts val="510"/>
              </a:spcAft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rgbClr val="006499"/>
                </a:solidFill>
                <a:latin typeface="+mn-lt"/>
                <a:ea typeface="+mn-lt"/>
                <a:cs typeface="+mn-lt"/>
              </a:rPr>
              <a:t>Established an Internal IA Data Governance Body</a:t>
            </a:r>
          </a:p>
          <a:p>
            <a:pPr marL="1234440" lvl="2" indent="-457200" defTabSz="777240">
              <a:spcBef>
                <a:spcPts val="510"/>
              </a:spcBef>
              <a:spcAft>
                <a:spcPts val="510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rgbClr val="006499"/>
                </a:solidFill>
                <a:latin typeface="+mn-lt"/>
                <a:ea typeface="+mn-lt"/>
                <a:cs typeface="+mn-lt"/>
              </a:rPr>
              <a:t>People, Policies, Processes, and Technology</a:t>
            </a:r>
          </a:p>
          <a:p>
            <a:pPr marL="777240" lvl="1" indent="-457200" defTabSz="777240">
              <a:spcBef>
                <a:spcPts val="510"/>
              </a:spcBef>
              <a:spcAft>
                <a:spcPts val="510"/>
              </a:spcAft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rgbClr val="006499"/>
                </a:solidFill>
                <a:latin typeface="+mn-lt"/>
                <a:ea typeface="+mn-lt"/>
                <a:cs typeface="+mn-lt"/>
              </a:rPr>
              <a:t>IA Programs are focusing on Evidence Building Activities</a:t>
            </a:r>
          </a:p>
          <a:p>
            <a:pPr marL="1234440" lvl="2" indent="-457200" defTabSz="777240">
              <a:spcBef>
                <a:spcPts val="510"/>
              </a:spcBef>
              <a:spcAft>
                <a:spcPts val="510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rgbClr val="006499"/>
                </a:solidFill>
                <a:latin typeface="+mn-lt"/>
                <a:ea typeface="+mn-lt"/>
                <a:cs typeface="+mn-lt"/>
              </a:rPr>
              <a:t>Articulating </a:t>
            </a:r>
            <a:r>
              <a:rPr lang="en-US" sz="2800" dirty="0">
                <a:solidFill>
                  <a:srgbClr val="006499"/>
                </a:solidFill>
                <a:ea typeface="+mn-lt"/>
                <a:cs typeface="+mn-lt"/>
              </a:rPr>
              <a:t>key mission objectives and goals </a:t>
            </a:r>
          </a:p>
          <a:p>
            <a:pPr marL="1234440" lvl="2" indent="-457200" defTabSz="777240">
              <a:spcBef>
                <a:spcPts val="510"/>
              </a:spcBef>
              <a:spcAft>
                <a:spcPts val="510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rgbClr val="006499"/>
                </a:solidFill>
                <a:latin typeface="+mn-lt"/>
                <a:ea typeface="+mn-lt"/>
                <a:cs typeface="+mn-lt"/>
              </a:rPr>
              <a:t>Tracking progress and identifying performance measures</a:t>
            </a:r>
          </a:p>
          <a:p>
            <a:pPr marL="1234440" lvl="2" indent="-457200" defTabSz="777240">
              <a:spcBef>
                <a:spcPts val="510"/>
              </a:spcBef>
              <a:spcAft>
                <a:spcPts val="51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6499"/>
                </a:solidFill>
                <a:ea typeface="+mn-lt"/>
                <a:cs typeface="+mn-lt"/>
              </a:rPr>
              <a:t>Aligning and integrating data collections to mission outcomes</a:t>
            </a:r>
            <a:endParaRPr lang="en-US" sz="2800" kern="1200" dirty="0">
              <a:solidFill>
                <a:srgbClr val="006499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C6D6-B352-1132-E825-706826BD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99583"/>
            <a:ext cx="9581243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Data Updates Across Indian Affairs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4C389-A9D2-3F30-DD56-F2B8C5AC36C5}"/>
              </a:ext>
            </a:extLst>
          </p:cNvPr>
          <p:cNvSpPr/>
          <p:nvPr/>
        </p:nvSpPr>
        <p:spPr>
          <a:xfrm>
            <a:off x="841248" y="0"/>
            <a:ext cx="10506456" cy="18828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6F42877-5414-7D58-2E7D-A73D98AEAD93}"/>
              </a:ext>
            </a:extLst>
          </p:cNvPr>
          <p:cNvSpPr/>
          <p:nvPr/>
        </p:nvSpPr>
        <p:spPr>
          <a:xfrm>
            <a:off x="-1" y="0"/>
            <a:ext cx="4091095" cy="683793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836" y="6346612"/>
            <a:ext cx="1056605" cy="3210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957810" y="4927641"/>
            <a:ext cx="1614075" cy="124010"/>
          </a:xfrm>
        </p:spPr>
        <p:txBody>
          <a:bodyPr/>
          <a:lstStyle/>
          <a:p>
            <a:pPr defTabSz="521208">
              <a:spcAft>
                <a:spcPts val="600"/>
              </a:spcAft>
            </a:pPr>
            <a:fld id="{B6F15528-21DE-4FAA-801E-634DDDAF4B2B}" type="slidenum">
              <a:rPr lang="en-US" sz="7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21208">
                <a:spcAft>
                  <a:spcPts val="600"/>
                </a:spcAft>
              </a:pPr>
              <a:t>11</a:t>
            </a:fld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B3B27A-1524-6431-2263-C6A79468C086}"/>
              </a:ext>
            </a:extLst>
          </p:cNvPr>
          <p:cNvGrpSpPr/>
          <p:nvPr/>
        </p:nvGrpSpPr>
        <p:grpSpPr>
          <a:xfrm rot="5400000">
            <a:off x="288097" y="4574326"/>
            <a:ext cx="1254760" cy="1813100"/>
            <a:chOff x="3618556" y="307042"/>
            <a:chExt cx="401301" cy="5697140"/>
          </a:xfrm>
        </p:grpSpPr>
        <p:sp>
          <p:nvSpPr>
            <p:cNvPr id="2" name="object 2"/>
            <p:cNvSpPr/>
            <p:nvPr/>
          </p:nvSpPr>
          <p:spPr>
            <a:xfrm rot="5400000">
              <a:off x="1102632" y="3086956"/>
              <a:ext cx="5697140" cy="137311"/>
            </a:xfrm>
            <a:custGeom>
              <a:avLst/>
              <a:gdLst/>
              <a:ahLst/>
              <a:cxnLst/>
              <a:rect l="l" t="t" r="r" b="b"/>
              <a:pathLst>
                <a:path w="4210050" h="201294">
                  <a:moveTo>
                    <a:pt x="421005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4210050" y="201167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B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F6650698-1EB8-E85F-A64A-D5BF7BF6C66C}"/>
                </a:ext>
              </a:extLst>
            </p:cNvPr>
            <p:cNvSpPr/>
            <p:nvPr/>
          </p:nvSpPr>
          <p:spPr>
            <a:xfrm rot="5400000">
              <a:off x="1784125" y="3087686"/>
              <a:ext cx="4067439" cy="135852"/>
            </a:xfrm>
            <a:custGeom>
              <a:avLst/>
              <a:gdLst/>
              <a:ahLst/>
              <a:cxnLst/>
              <a:rect l="l" t="t" r="r" b="b"/>
              <a:pathLst>
                <a:path w="4210050" h="201294">
                  <a:moveTo>
                    <a:pt x="421005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4210050" y="201167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B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916399EE-E887-4B9B-4578-8BB314C03D98}"/>
                </a:ext>
              </a:extLst>
            </p:cNvPr>
            <p:cNvSpPr/>
            <p:nvPr/>
          </p:nvSpPr>
          <p:spPr>
            <a:xfrm rot="5400000">
              <a:off x="2495309" y="3079934"/>
              <a:ext cx="2382345" cy="135852"/>
            </a:xfrm>
            <a:custGeom>
              <a:avLst/>
              <a:gdLst/>
              <a:ahLst/>
              <a:cxnLst/>
              <a:rect l="l" t="t" r="r" b="b"/>
              <a:pathLst>
                <a:path w="4210050" h="201294">
                  <a:moveTo>
                    <a:pt x="421005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4210050" y="201167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B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822B6B-0386-011F-85E9-35073061A194}"/>
              </a:ext>
            </a:extLst>
          </p:cNvPr>
          <p:cNvGrpSpPr/>
          <p:nvPr/>
        </p:nvGrpSpPr>
        <p:grpSpPr>
          <a:xfrm rot="5400000">
            <a:off x="2483511" y="4570067"/>
            <a:ext cx="1254760" cy="1813100"/>
            <a:chOff x="3618556" y="307042"/>
            <a:chExt cx="401301" cy="5697140"/>
          </a:xfrm>
        </p:grpSpPr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B71F7883-D43E-78D3-1D90-E470B7691E5F}"/>
                </a:ext>
              </a:extLst>
            </p:cNvPr>
            <p:cNvSpPr/>
            <p:nvPr/>
          </p:nvSpPr>
          <p:spPr>
            <a:xfrm rot="5400000">
              <a:off x="1102632" y="3086956"/>
              <a:ext cx="5697140" cy="137311"/>
            </a:xfrm>
            <a:custGeom>
              <a:avLst/>
              <a:gdLst/>
              <a:ahLst/>
              <a:cxnLst/>
              <a:rect l="l" t="t" r="r" b="b"/>
              <a:pathLst>
                <a:path w="4210050" h="201294">
                  <a:moveTo>
                    <a:pt x="421005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4210050" y="201167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B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DDCEBCE0-1CF3-E1D3-D581-4E3FD48C00C5}"/>
                </a:ext>
              </a:extLst>
            </p:cNvPr>
            <p:cNvSpPr/>
            <p:nvPr/>
          </p:nvSpPr>
          <p:spPr>
            <a:xfrm rot="5400000">
              <a:off x="1784125" y="3087686"/>
              <a:ext cx="4067439" cy="135852"/>
            </a:xfrm>
            <a:custGeom>
              <a:avLst/>
              <a:gdLst/>
              <a:ahLst/>
              <a:cxnLst/>
              <a:rect l="l" t="t" r="r" b="b"/>
              <a:pathLst>
                <a:path w="4210050" h="201294">
                  <a:moveTo>
                    <a:pt x="421005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4210050" y="201167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B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1622660B-4D3C-69E5-256D-F88F8DF86FA0}"/>
                </a:ext>
              </a:extLst>
            </p:cNvPr>
            <p:cNvSpPr/>
            <p:nvPr/>
          </p:nvSpPr>
          <p:spPr>
            <a:xfrm rot="5400000">
              <a:off x="2495309" y="3079934"/>
              <a:ext cx="2382345" cy="135852"/>
            </a:xfrm>
            <a:custGeom>
              <a:avLst/>
              <a:gdLst/>
              <a:ahLst/>
              <a:cxnLst/>
              <a:rect l="l" t="t" r="r" b="b"/>
              <a:pathLst>
                <a:path w="4210050" h="201294">
                  <a:moveTo>
                    <a:pt x="421005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4210050" y="201167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B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E4EBAE9-38F7-EEBF-9D89-A708F7CC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32" y="1527463"/>
            <a:ext cx="3491941" cy="1846659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Data</a:t>
            </a:r>
            <a:br>
              <a:rPr lang="en-US" sz="6000" b="1" dirty="0">
                <a:solidFill>
                  <a:schemeClr val="bg1"/>
                </a:solidFill>
                <a:latin typeface="+mj-lt"/>
              </a:rPr>
            </a:br>
            <a:r>
              <a:rPr lang="en-US" sz="6000" b="1" dirty="0">
                <a:solidFill>
                  <a:schemeClr val="bg1"/>
                </a:solidFill>
                <a:latin typeface="+mj-lt"/>
              </a:rPr>
              <a:t>Lifecycle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4A26CA-7BF0-22F1-2BE3-BDF63EE343AA}"/>
              </a:ext>
            </a:extLst>
          </p:cNvPr>
          <p:cNvGrpSpPr/>
          <p:nvPr/>
        </p:nvGrpSpPr>
        <p:grpSpPr>
          <a:xfrm>
            <a:off x="4971154" y="-206532"/>
            <a:ext cx="6811814" cy="7161308"/>
            <a:chOff x="5052098" y="-175844"/>
            <a:chExt cx="6204140" cy="65224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4C22CF-4177-F1C4-FF0F-34718D24E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36" t="3147" r="2062" b="1788"/>
            <a:stretch/>
          </p:blipFill>
          <p:spPr>
            <a:xfrm>
              <a:off x="5052098" y="118686"/>
              <a:ext cx="6204140" cy="622792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515D9A-7BB7-C738-95B7-FDCA1C6CEB74}"/>
                </a:ext>
              </a:extLst>
            </p:cNvPr>
            <p:cNvSpPr txBox="1"/>
            <p:nvPr/>
          </p:nvSpPr>
          <p:spPr>
            <a:xfrm rot="17510011">
              <a:off x="3928514" y="1278905"/>
              <a:ext cx="3494274" cy="58477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en-US" sz="5000" b="1" dirty="0"/>
                <a:t>Data Use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0696F6E-0CF3-82A2-3061-B0032828075F}"/>
                </a:ext>
              </a:extLst>
            </p:cNvPr>
            <p:cNvSpPr/>
            <p:nvPr/>
          </p:nvSpPr>
          <p:spPr>
            <a:xfrm rot="17282217">
              <a:off x="4677002" y="1941786"/>
              <a:ext cx="2066118" cy="607864"/>
            </a:xfrm>
            <a:custGeom>
              <a:avLst/>
              <a:gdLst>
                <a:gd name="connsiteX0" fmla="*/ 0 w 1550430"/>
                <a:gd name="connsiteY0" fmla="*/ 147755 h 546410"/>
                <a:gd name="connsiteX1" fmla="*/ 1277225 w 1550430"/>
                <a:gd name="connsiteY1" fmla="*/ 147755 h 546410"/>
                <a:gd name="connsiteX2" fmla="*/ 1277225 w 1550430"/>
                <a:gd name="connsiteY2" fmla="*/ 0 h 546410"/>
                <a:gd name="connsiteX3" fmla="*/ 1550430 w 1550430"/>
                <a:gd name="connsiteY3" fmla="*/ 273205 h 546410"/>
                <a:gd name="connsiteX4" fmla="*/ 1277225 w 1550430"/>
                <a:gd name="connsiteY4" fmla="*/ 546410 h 546410"/>
                <a:gd name="connsiteX5" fmla="*/ 1277225 w 1550430"/>
                <a:gd name="connsiteY5" fmla="*/ 398655 h 546410"/>
                <a:gd name="connsiteX6" fmla="*/ 0 w 1550430"/>
                <a:gd name="connsiteY6" fmla="*/ 398655 h 546410"/>
                <a:gd name="connsiteX7" fmla="*/ 0 w 1550430"/>
                <a:gd name="connsiteY7" fmla="*/ 147755 h 546410"/>
                <a:gd name="connsiteX0" fmla="*/ 0 w 1676198"/>
                <a:gd name="connsiteY0" fmla="*/ 147755 h 546410"/>
                <a:gd name="connsiteX1" fmla="*/ 1277225 w 1676198"/>
                <a:gd name="connsiteY1" fmla="*/ 147755 h 546410"/>
                <a:gd name="connsiteX2" fmla="*/ 1277225 w 1676198"/>
                <a:gd name="connsiteY2" fmla="*/ 0 h 546410"/>
                <a:gd name="connsiteX3" fmla="*/ 1676198 w 1676198"/>
                <a:gd name="connsiteY3" fmla="*/ 443346 h 546410"/>
                <a:gd name="connsiteX4" fmla="*/ 1277225 w 1676198"/>
                <a:gd name="connsiteY4" fmla="*/ 546410 h 546410"/>
                <a:gd name="connsiteX5" fmla="*/ 1277225 w 1676198"/>
                <a:gd name="connsiteY5" fmla="*/ 398655 h 546410"/>
                <a:gd name="connsiteX6" fmla="*/ 0 w 1676198"/>
                <a:gd name="connsiteY6" fmla="*/ 398655 h 546410"/>
                <a:gd name="connsiteX7" fmla="*/ 0 w 1676198"/>
                <a:gd name="connsiteY7" fmla="*/ 147755 h 546410"/>
                <a:gd name="connsiteX0" fmla="*/ 0 w 1676198"/>
                <a:gd name="connsiteY0" fmla="*/ 147755 h 638158"/>
                <a:gd name="connsiteX1" fmla="*/ 1277225 w 1676198"/>
                <a:gd name="connsiteY1" fmla="*/ 147755 h 638158"/>
                <a:gd name="connsiteX2" fmla="*/ 1277225 w 1676198"/>
                <a:gd name="connsiteY2" fmla="*/ 0 h 638158"/>
                <a:gd name="connsiteX3" fmla="*/ 1676198 w 1676198"/>
                <a:gd name="connsiteY3" fmla="*/ 443346 h 638158"/>
                <a:gd name="connsiteX4" fmla="*/ 1230551 w 1676198"/>
                <a:gd name="connsiteY4" fmla="*/ 638158 h 638158"/>
                <a:gd name="connsiteX5" fmla="*/ 1277225 w 1676198"/>
                <a:gd name="connsiteY5" fmla="*/ 398655 h 638158"/>
                <a:gd name="connsiteX6" fmla="*/ 0 w 1676198"/>
                <a:gd name="connsiteY6" fmla="*/ 398655 h 638158"/>
                <a:gd name="connsiteX7" fmla="*/ 0 w 1676198"/>
                <a:gd name="connsiteY7" fmla="*/ 147755 h 638158"/>
                <a:gd name="connsiteX0" fmla="*/ 0 w 1676198"/>
                <a:gd name="connsiteY0" fmla="*/ 74028 h 564431"/>
                <a:gd name="connsiteX1" fmla="*/ 1277225 w 1676198"/>
                <a:gd name="connsiteY1" fmla="*/ 74028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378433 w 1676198"/>
                <a:gd name="connsiteY1" fmla="*/ 208524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330142 w 1676198"/>
                <a:gd name="connsiteY5" fmla="*/ 369893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302580 w 1676198"/>
                <a:gd name="connsiteY5" fmla="*/ 402790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2066118"/>
                <a:gd name="connsiteY0" fmla="*/ 81389 h 564431"/>
                <a:gd name="connsiteX1" fmla="*/ 1850941 w 2066118"/>
                <a:gd name="connsiteY1" fmla="*/ 124219 h 564431"/>
                <a:gd name="connsiteX2" fmla="*/ 1925586 w 2066118"/>
                <a:gd name="connsiteY2" fmla="*/ 0 h 564431"/>
                <a:gd name="connsiteX3" fmla="*/ 2066118 w 2066118"/>
                <a:gd name="connsiteY3" fmla="*/ 369619 h 564431"/>
                <a:gd name="connsiteX4" fmla="*/ 1620471 w 2066118"/>
                <a:gd name="connsiteY4" fmla="*/ 564431 h 564431"/>
                <a:gd name="connsiteX5" fmla="*/ 1692500 w 2066118"/>
                <a:gd name="connsiteY5" fmla="*/ 402790 h 564431"/>
                <a:gd name="connsiteX6" fmla="*/ 389920 w 2066118"/>
                <a:gd name="connsiteY6" fmla="*/ 324928 h 564431"/>
                <a:gd name="connsiteX7" fmla="*/ 0 w 2066118"/>
                <a:gd name="connsiteY7" fmla="*/ 81389 h 564431"/>
                <a:gd name="connsiteX0" fmla="*/ 0 w 2066118"/>
                <a:gd name="connsiteY0" fmla="*/ 81389 h 564431"/>
                <a:gd name="connsiteX1" fmla="*/ 1850941 w 2066118"/>
                <a:gd name="connsiteY1" fmla="*/ 124219 h 564431"/>
                <a:gd name="connsiteX2" fmla="*/ 1925586 w 2066118"/>
                <a:gd name="connsiteY2" fmla="*/ 0 h 564431"/>
                <a:gd name="connsiteX3" fmla="*/ 2066118 w 2066118"/>
                <a:gd name="connsiteY3" fmla="*/ 369619 h 564431"/>
                <a:gd name="connsiteX4" fmla="*/ 1620471 w 2066118"/>
                <a:gd name="connsiteY4" fmla="*/ 564431 h 564431"/>
                <a:gd name="connsiteX5" fmla="*/ 1692500 w 2066118"/>
                <a:gd name="connsiteY5" fmla="*/ 402790 h 564431"/>
                <a:gd name="connsiteX6" fmla="*/ 101807 w 2066118"/>
                <a:gd name="connsiteY6" fmla="*/ 380472 h 564431"/>
                <a:gd name="connsiteX7" fmla="*/ 0 w 2066118"/>
                <a:gd name="connsiteY7" fmla="*/ 81389 h 564431"/>
                <a:gd name="connsiteX0" fmla="*/ 0 w 2066118"/>
                <a:gd name="connsiteY0" fmla="*/ 81389 h 564431"/>
                <a:gd name="connsiteX1" fmla="*/ 1166089 w 2066118"/>
                <a:gd name="connsiteY1" fmla="*/ 11592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1389 h 564431"/>
                <a:gd name="connsiteX1" fmla="*/ 1460336 w 2066118"/>
                <a:gd name="connsiteY1" fmla="*/ 575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1389 h 564431"/>
                <a:gd name="connsiteX1" fmla="*/ 1460336 w 2066118"/>
                <a:gd name="connsiteY1" fmla="*/ 575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8764 h 571806"/>
                <a:gd name="connsiteX1" fmla="*/ 1010055 w 2066118"/>
                <a:gd name="connsiteY1" fmla="*/ 11438 h 571806"/>
                <a:gd name="connsiteX2" fmla="*/ 1460336 w 2066118"/>
                <a:gd name="connsiteY2" fmla="*/ 13127 h 571806"/>
                <a:gd name="connsiteX3" fmla="*/ 1850941 w 2066118"/>
                <a:gd name="connsiteY3" fmla="*/ 131594 h 571806"/>
                <a:gd name="connsiteX4" fmla="*/ 1925586 w 2066118"/>
                <a:gd name="connsiteY4" fmla="*/ 7375 h 571806"/>
                <a:gd name="connsiteX5" fmla="*/ 2066118 w 2066118"/>
                <a:gd name="connsiteY5" fmla="*/ 376994 h 571806"/>
                <a:gd name="connsiteX6" fmla="*/ 1620471 w 2066118"/>
                <a:gd name="connsiteY6" fmla="*/ 571806 h 571806"/>
                <a:gd name="connsiteX7" fmla="*/ 1692500 w 2066118"/>
                <a:gd name="connsiteY7" fmla="*/ 410165 h 571806"/>
                <a:gd name="connsiteX8" fmla="*/ 101807 w 2066118"/>
                <a:gd name="connsiteY8" fmla="*/ 387847 h 571806"/>
                <a:gd name="connsiteX9" fmla="*/ 0 w 2066118"/>
                <a:gd name="connsiteY9" fmla="*/ 88764 h 571806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1807 w 2066118"/>
                <a:gd name="connsiteY8" fmla="*/ 423905 h 607864"/>
                <a:gd name="connsiteX9" fmla="*/ 0 w 2066118"/>
                <a:gd name="connsiteY9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24560 w 2066118"/>
                <a:gd name="connsiteY8" fmla="*/ 444660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1200804 w 2066118"/>
                <a:gd name="connsiteY9" fmla="*/ 339425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592381 w 2066118"/>
                <a:gd name="connsiteY8" fmla="*/ 32225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592381 w 2066118"/>
                <a:gd name="connsiteY8" fmla="*/ 32225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59665 w 2066118"/>
                <a:gd name="connsiteY8" fmla="*/ 361463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71570 w 2066118"/>
                <a:gd name="connsiteY3" fmla="*/ 304465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855668 w 2066118"/>
                <a:gd name="connsiteY7" fmla="*/ 359601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719763 w 2066118"/>
                <a:gd name="connsiteY7" fmla="*/ 45648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118" h="607864">
                  <a:moveTo>
                    <a:pt x="0" y="124822"/>
                  </a:moveTo>
                  <a:cubicBezTo>
                    <a:pt x="151375" y="62087"/>
                    <a:pt x="493639" y="15047"/>
                    <a:pt x="737028" y="2441"/>
                  </a:cubicBezTo>
                  <a:cubicBezTo>
                    <a:pt x="980417" y="-10165"/>
                    <a:pt x="1320188" y="29159"/>
                    <a:pt x="1460336" y="49185"/>
                  </a:cubicBezTo>
                  <a:cubicBezTo>
                    <a:pt x="1645988" y="76720"/>
                    <a:pt x="1774807" y="172936"/>
                    <a:pt x="1852349" y="171977"/>
                  </a:cubicBezTo>
                  <a:lnTo>
                    <a:pt x="1925586" y="43433"/>
                  </a:lnTo>
                  <a:lnTo>
                    <a:pt x="2066118" y="413052"/>
                  </a:lnTo>
                  <a:lnTo>
                    <a:pt x="1620471" y="607864"/>
                  </a:lnTo>
                  <a:lnTo>
                    <a:pt x="1719763" y="456483"/>
                  </a:lnTo>
                  <a:cubicBezTo>
                    <a:pt x="1626295" y="415416"/>
                    <a:pt x="1343918" y="354054"/>
                    <a:pt x="1160565" y="333392"/>
                  </a:cubicBezTo>
                  <a:cubicBezTo>
                    <a:pt x="977212" y="312730"/>
                    <a:pt x="752024" y="311845"/>
                    <a:pt x="592381" y="322252"/>
                  </a:cubicBezTo>
                  <a:lnTo>
                    <a:pt x="101807" y="423905"/>
                  </a:lnTo>
                  <a:lnTo>
                    <a:pt x="0" y="124822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Right 14">
              <a:extLst>
                <a:ext uri="{FF2B5EF4-FFF2-40B4-BE49-F238E27FC236}">
                  <a16:creationId xmlns:a16="http://schemas.microsoft.com/office/drawing/2014/main" id="{6F806EF3-9D75-883E-C224-4C88A95B58E9}"/>
                </a:ext>
              </a:extLst>
            </p:cNvPr>
            <p:cNvSpPr/>
            <p:nvPr/>
          </p:nvSpPr>
          <p:spPr>
            <a:xfrm rot="20045956">
              <a:off x="6074965" y="511273"/>
              <a:ext cx="2066118" cy="607864"/>
            </a:xfrm>
            <a:custGeom>
              <a:avLst/>
              <a:gdLst>
                <a:gd name="connsiteX0" fmla="*/ 0 w 1550430"/>
                <a:gd name="connsiteY0" fmla="*/ 147755 h 546410"/>
                <a:gd name="connsiteX1" fmla="*/ 1277225 w 1550430"/>
                <a:gd name="connsiteY1" fmla="*/ 147755 h 546410"/>
                <a:gd name="connsiteX2" fmla="*/ 1277225 w 1550430"/>
                <a:gd name="connsiteY2" fmla="*/ 0 h 546410"/>
                <a:gd name="connsiteX3" fmla="*/ 1550430 w 1550430"/>
                <a:gd name="connsiteY3" fmla="*/ 273205 h 546410"/>
                <a:gd name="connsiteX4" fmla="*/ 1277225 w 1550430"/>
                <a:gd name="connsiteY4" fmla="*/ 546410 h 546410"/>
                <a:gd name="connsiteX5" fmla="*/ 1277225 w 1550430"/>
                <a:gd name="connsiteY5" fmla="*/ 398655 h 546410"/>
                <a:gd name="connsiteX6" fmla="*/ 0 w 1550430"/>
                <a:gd name="connsiteY6" fmla="*/ 398655 h 546410"/>
                <a:gd name="connsiteX7" fmla="*/ 0 w 1550430"/>
                <a:gd name="connsiteY7" fmla="*/ 147755 h 546410"/>
                <a:gd name="connsiteX0" fmla="*/ 0 w 1676198"/>
                <a:gd name="connsiteY0" fmla="*/ 147755 h 546410"/>
                <a:gd name="connsiteX1" fmla="*/ 1277225 w 1676198"/>
                <a:gd name="connsiteY1" fmla="*/ 147755 h 546410"/>
                <a:gd name="connsiteX2" fmla="*/ 1277225 w 1676198"/>
                <a:gd name="connsiteY2" fmla="*/ 0 h 546410"/>
                <a:gd name="connsiteX3" fmla="*/ 1676198 w 1676198"/>
                <a:gd name="connsiteY3" fmla="*/ 443346 h 546410"/>
                <a:gd name="connsiteX4" fmla="*/ 1277225 w 1676198"/>
                <a:gd name="connsiteY4" fmla="*/ 546410 h 546410"/>
                <a:gd name="connsiteX5" fmla="*/ 1277225 w 1676198"/>
                <a:gd name="connsiteY5" fmla="*/ 398655 h 546410"/>
                <a:gd name="connsiteX6" fmla="*/ 0 w 1676198"/>
                <a:gd name="connsiteY6" fmla="*/ 398655 h 546410"/>
                <a:gd name="connsiteX7" fmla="*/ 0 w 1676198"/>
                <a:gd name="connsiteY7" fmla="*/ 147755 h 546410"/>
                <a:gd name="connsiteX0" fmla="*/ 0 w 1676198"/>
                <a:gd name="connsiteY0" fmla="*/ 147755 h 638158"/>
                <a:gd name="connsiteX1" fmla="*/ 1277225 w 1676198"/>
                <a:gd name="connsiteY1" fmla="*/ 147755 h 638158"/>
                <a:gd name="connsiteX2" fmla="*/ 1277225 w 1676198"/>
                <a:gd name="connsiteY2" fmla="*/ 0 h 638158"/>
                <a:gd name="connsiteX3" fmla="*/ 1676198 w 1676198"/>
                <a:gd name="connsiteY3" fmla="*/ 443346 h 638158"/>
                <a:gd name="connsiteX4" fmla="*/ 1230551 w 1676198"/>
                <a:gd name="connsiteY4" fmla="*/ 638158 h 638158"/>
                <a:gd name="connsiteX5" fmla="*/ 1277225 w 1676198"/>
                <a:gd name="connsiteY5" fmla="*/ 398655 h 638158"/>
                <a:gd name="connsiteX6" fmla="*/ 0 w 1676198"/>
                <a:gd name="connsiteY6" fmla="*/ 398655 h 638158"/>
                <a:gd name="connsiteX7" fmla="*/ 0 w 1676198"/>
                <a:gd name="connsiteY7" fmla="*/ 147755 h 638158"/>
                <a:gd name="connsiteX0" fmla="*/ 0 w 1676198"/>
                <a:gd name="connsiteY0" fmla="*/ 74028 h 564431"/>
                <a:gd name="connsiteX1" fmla="*/ 1277225 w 1676198"/>
                <a:gd name="connsiteY1" fmla="*/ 74028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378433 w 1676198"/>
                <a:gd name="connsiteY1" fmla="*/ 208524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330142 w 1676198"/>
                <a:gd name="connsiteY5" fmla="*/ 369893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302580 w 1676198"/>
                <a:gd name="connsiteY5" fmla="*/ 402790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2066118"/>
                <a:gd name="connsiteY0" fmla="*/ 81389 h 564431"/>
                <a:gd name="connsiteX1" fmla="*/ 1850941 w 2066118"/>
                <a:gd name="connsiteY1" fmla="*/ 124219 h 564431"/>
                <a:gd name="connsiteX2" fmla="*/ 1925586 w 2066118"/>
                <a:gd name="connsiteY2" fmla="*/ 0 h 564431"/>
                <a:gd name="connsiteX3" fmla="*/ 2066118 w 2066118"/>
                <a:gd name="connsiteY3" fmla="*/ 369619 h 564431"/>
                <a:gd name="connsiteX4" fmla="*/ 1620471 w 2066118"/>
                <a:gd name="connsiteY4" fmla="*/ 564431 h 564431"/>
                <a:gd name="connsiteX5" fmla="*/ 1692500 w 2066118"/>
                <a:gd name="connsiteY5" fmla="*/ 402790 h 564431"/>
                <a:gd name="connsiteX6" fmla="*/ 389920 w 2066118"/>
                <a:gd name="connsiteY6" fmla="*/ 324928 h 564431"/>
                <a:gd name="connsiteX7" fmla="*/ 0 w 2066118"/>
                <a:gd name="connsiteY7" fmla="*/ 81389 h 564431"/>
                <a:gd name="connsiteX0" fmla="*/ 0 w 2066118"/>
                <a:gd name="connsiteY0" fmla="*/ 81389 h 564431"/>
                <a:gd name="connsiteX1" fmla="*/ 1850941 w 2066118"/>
                <a:gd name="connsiteY1" fmla="*/ 124219 h 564431"/>
                <a:gd name="connsiteX2" fmla="*/ 1925586 w 2066118"/>
                <a:gd name="connsiteY2" fmla="*/ 0 h 564431"/>
                <a:gd name="connsiteX3" fmla="*/ 2066118 w 2066118"/>
                <a:gd name="connsiteY3" fmla="*/ 369619 h 564431"/>
                <a:gd name="connsiteX4" fmla="*/ 1620471 w 2066118"/>
                <a:gd name="connsiteY4" fmla="*/ 564431 h 564431"/>
                <a:gd name="connsiteX5" fmla="*/ 1692500 w 2066118"/>
                <a:gd name="connsiteY5" fmla="*/ 402790 h 564431"/>
                <a:gd name="connsiteX6" fmla="*/ 101807 w 2066118"/>
                <a:gd name="connsiteY6" fmla="*/ 380472 h 564431"/>
                <a:gd name="connsiteX7" fmla="*/ 0 w 2066118"/>
                <a:gd name="connsiteY7" fmla="*/ 81389 h 564431"/>
                <a:gd name="connsiteX0" fmla="*/ 0 w 2066118"/>
                <a:gd name="connsiteY0" fmla="*/ 81389 h 564431"/>
                <a:gd name="connsiteX1" fmla="*/ 1166089 w 2066118"/>
                <a:gd name="connsiteY1" fmla="*/ 11592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1389 h 564431"/>
                <a:gd name="connsiteX1" fmla="*/ 1460336 w 2066118"/>
                <a:gd name="connsiteY1" fmla="*/ 575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1389 h 564431"/>
                <a:gd name="connsiteX1" fmla="*/ 1460336 w 2066118"/>
                <a:gd name="connsiteY1" fmla="*/ 575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8764 h 571806"/>
                <a:gd name="connsiteX1" fmla="*/ 1010055 w 2066118"/>
                <a:gd name="connsiteY1" fmla="*/ 11438 h 571806"/>
                <a:gd name="connsiteX2" fmla="*/ 1460336 w 2066118"/>
                <a:gd name="connsiteY2" fmla="*/ 13127 h 571806"/>
                <a:gd name="connsiteX3" fmla="*/ 1850941 w 2066118"/>
                <a:gd name="connsiteY3" fmla="*/ 131594 h 571806"/>
                <a:gd name="connsiteX4" fmla="*/ 1925586 w 2066118"/>
                <a:gd name="connsiteY4" fmla="*/ 7375 h 571806"/>
                <a:gd name="connsiteX5" fmla="*/ 2066118 w 2066118"/>
                <a:gd name="connsiteY5" fmla="*/ 376994 h 571806"/>
                <a:gd name="connsiteX6" fmla="*/ 1620471 w 2066118"/>
                <a:gd name="connsiteY6" fmla="*/ 571806 h 571806"/>
                <a:gd name="connsiteX7" fmla="*/ 1692500 w 2066118"/>
                <a:gd name="connsiteY7" fmla="*/ 410165 h 571806"/>
                <a:gd name="connsiteX8" fmla="*/ 101807 w 2066118"/>
                <a:gd name="connsiteY8" fmla="*/ 387847 h 571806"/>
                <a:gd name="connsiteX9" fmla="*/ 0 w 2066118"/>
                <a:gd name="connsiteY9" fmla="*/ 88764 h 571806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1807 w 2066118"/>
                <a:gd name="connsiteY8" fmla="*/ 423905 h 607864"/>
                <a:gd name="connsiteX9" fmla="*/ 0 w 2066118"/>
                <a:gd name="connsiteY9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24560 w 2066118"/>
                <a:gd name="connsiteY8" fmla="*/ 444660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1200804 w 2066118"/>
                <a:gd name="connsiteY9" fmla="*/ 339425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592381 w 2066118"/>
                <a:gd name="connsiteY8" fmla="*/ 32225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592381 w 2066118"/>
                <a:gd name="connsiteY8" fmla="*/ 32225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59665 w 2066118"/>
                <a:gd name="connsiteY8" fmla="*/ 361463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71570 w 2066118"/>
                <a:gd name="connsiteY3" fmla="*/ 304465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855668 w 2066118"/>
                <a:gd name="connsiteY7" fmla="*/ 359601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719763 w 2066118"/>
                <a:gd name="connsiteY7" fmla="*/ 45648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118" h="607864">
                  <a:moveTo>
                    <a:pt x="0" y="124822"/>
                  </a:moveTo>
                  <a:cubicBezTo>
                    <a:pt x="151375" y="62087"/>
                    <a:pt x="493639" y="15047"/>
                    <a:pt x="737028" y="2441"/>
                  </a:cubicBezTo>
                  <a:cubicBezTo>
                    <a:pt x="980417" y="-10165"/>
                    <a:pt x="1320188" y="29159"/>
                    <a:pt x="1460336" y="49185"/>
                  </a:cubicBezTo>
                  <a:cubicBezTo>
                    <a:pt x="1645988" y="76720"/>
                    <a:pt x="1774807" y="172936"/>
                    <a:pt x="1852349" y="171977"/>
                  </a:cubicBezTo>
                  <a:lnTo>
                    <a:pt x="1925586" y="43433"/>
                  </a:lnTo>
                  <a:lnTo>
                    <a:pt x="2066118" y="413052"/>
                  </a:lnTo>
                  <a:lnTo>
                    <a:pt x="1620471" y="607864"/>
                  </a:lnTo>
                  <a:lnTo>
                    <a:pt x="1719763" y="456483"/>
                  </a:lnTo>
                  <a:cubicBezTo>
                    <a:pt x="1626295" y="415416"/>
                    <a:pt x="1343918" y="354054"/>
                    <a:pt x="1160565" y="333392"/>
                  </a:cubicBezTo>
                  <a:cubicBezTo>
                    <a:pt x="977212" y="312730"/>
                    <a:pt x="752024" y="311845"/>
                    <a:pt x="592381" y="322252"/>
                  </a:cubicBezTo>
                  <a:lnTo>
                    <a:pt x="101807" y="423905"/>
                  </a:lnTo>
                  <a:lnTo>
                    <a:pt x="0" y="124822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4">
              <a:extLst>
                <a:ext uri="{FF2B5EF4-FFF2-40B4-BE49-F238E27FC236}">
                  <a16:creationId xmlns:a16="http://schemas.microsoft.com/office/drawing/2014/main" id="{6AB59871-3312-2DCA-84A6-CFAB10CDEE05}"/>
                </a:ext>
              </a:extLst>
            </p:cNvPr>
            <p:cNvSpPr/>
            <p:nvPr/>
          </p:nvSpPr>
          <p:spPr>
            <a:xfrm rot="14655754">
              <a:off x="4675278" y="3988910"/>
              <a:ext cx="2066118" cy="609947"/>
            </a:xfrm>
            <a:custGeom>
              <a:avLst/>
              <a:gdLst>
                <a:gd name="connsiteX0" fmla="*/ 0 w 1550430"/>
                <a:gd name="connsiteY0" fmla="*/ 147755 h 546410"/>
                <a:gd name="connsiteX1" fmla="*/ 1277225 w 1550430"/>
                <a:gd name="connsiteY1" fmla="*/ 147755 h 546410"/>
                <a:gd name="connsiteX2" fmla="*/ 1277225 w 1550430"/>
                <a:gd name="connsiteY2" fmla="*/ 0 h 546410"/>
                <a:gd name="connsiteX3" fmla="*/ 1550430 w 1550430"/>
                <a:gd name="connsiteY3" fmla="*/ 273205 h 546410"/>
                <a:gd name="connsiteX4" fmla="*/ 1277225 w 1550430"/>
                <a:gd name="connsiteY4" fmla="*/ 546410 h 546410"/>
                <a:gd name="connsiteX5" fmla="*/ 1277225 w 1550430"/>
                <a:gd name="connsiteY5" fmla="*/ 398655 h 546410"/>
                <a:gd name="connsiteX6" fmla="*/ 0 w 1550430"/>
                <a:gd name="connsiteY6" fmla="*/ 398655 h 546410"/>
                <a:gd name="connsiteX7" fmla="*/ 0 w 1550430"/>
                <a:gd name="connsiteY7" fmla="*/ 147755 h 546410"/>
                <a:gd name="connsiteX0" fmla="*/ 0 w 1676198"/>
                <a:gd name="connsiteY0" fmla="*/ 147755 h 546410"/>
                <a:gd name="connsiteX1" fmla="*/ 1277225 w 1676198"/>
                <a:gd name="connsiteY1" fmla="*/ 147755 h 546410"/>
                <a:gd name="connsiteX2" fmla="*/ 1277225 w 1676198"/>
                <a:gd name="connsiteY2" fmla="*/ 0 h 546410"/>
                <a:gd name="connsiteX3" fmla="*/ 1676198 w 1676198"/>
                <a:gd name="connsiteY3" fmla="*/ 443346 h 546410"/>
                <a:gd name="connsiteX4" fmla="*/ 1277225 w 1676198"/>
                <a:gd name="connsiteY4" fmla="*/ 546410 h 546410"/>
                <a:gd name="connsiteX5" fmla="*/ 1277225 w 1676198"/>
                <a:gd name="connsiteY5" fmla="*/ 398655 h 546410"/>
                <a:gd name="connsiteX6" fmla="*/ 0 w 1676198"/>
                <a:gd name="connsiteY6" fmla="*/ 398655 h 546410"/>
                <a:gd name="connsiteX7" fmla="*/ 0 w 1676198"/>
                <a:gd name="connsiteY7" fmla="*/ 147755 h 546410"/>
                <a:gd name="connsiteX0" fmla="*/ 0 w 1676198"/>
                <a:gd name="connsiteY0" fmla="*/ 147755 h 638158"/>
                <a:gd name="connsiteX1" fmla="*/ 1277225 w 1676198"/>
                <a:gd name="connsiteY1" fmla="*/ 147755 h 638158"/>
                <a:gd name="connsiteX2" fmla="*/ 1277225 w 1676198"/>
                <a:gd name="connsiteY2" fmla="*/ 0 h 638158"/>
                <a:gd name="connsiteX3" fmla="*/ 1676198 w 1676198"/>
                <a:gd name="connsiteY3" fmla="*/ 443346 h 638158"/>
                <a:gd name="connsiteX4" fmla="*/ 1230551 w 1676198"/>
                <a:gd name="connsiteY4" fmla="*/ 638158 h 638158"/>
                <a:gd name="connsiteX5" fmla="*/ 1277225 w 1676198"/>
                <a:gd name="connsiteY5" fmla="*/ 398655 h 638158"/>
                <a:gd name="connsiteX6" fmla="*/ 0 w 1676198"/>
                <a:gd name="connsiteY6" fmla="*/ 398655 h 638158"/>
                <a:gd name="connsiteX7" fmla="*/ 0 w 1676198"/>
                <a:gd name="connsiteY7" fmla="*/ 147755 h 638158"/>
                <a:gd name="connsiteX0" fmla="*/ 0 w 1676198"/>
                <a:gd name="connsiteY0" fmla="*/ 74028 h 564431"/>
                <a:gd name="connsiteX1" fmla="*/ 1277225 w 1676198"/>
                <a:gd name="connsiteY1" fmla="*/ 74028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378433 w 1676198"/>
                <a:gd name="connsiteY1" fmla="*/ 208524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277225 w 1676198"/>
                <a:gd name="connsiteY5" fmla="*/ 324928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330142 w 1676198"/>
                <a:gd name="connsiteY5" fmla="*/ 369893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1676198"/>
                <a:gd name="connsiteY0" fmla="*/ 74028 h 564431"/>
                <a:gd name="connsiteX1" fmla="*/ 1461021 w 1676198"/>
                <a:gd name="connsiteY1" fmla="*/ 124219 h 564431"/>
                <a:gd name="connsiteX2" fmla="*/ 1535666 w 1676198"/>
                <a:gd name="connsiteY2" fmla="*/ 0 h 564431"/>
                <a:gd name="connsiteX3" fmla="*/ 1676198 w 1676198"/>
                <a:gd name="connsiteY3" fmla="*/ 369619 h 564431"/>
                <a:gd name="connsiteX4" fmla="*/ 1230551 w 1676198"/>
                <a:gd name="connsiteY4" fmla="*/ 564431 h 564431"/>
                <a:gd name="connsiteX5" fmla="*/ 1302580 w 1676198"/>
                <a:gd name="connsiteY5" fmla="*/ 402790 h 564431"/>
                <a:gd name="connsiteX6" fmla="*/ 0 w 1676198"/>
                <a:gd name="connsiteY6" fmla="*/ 324928 h 564431"/>
                <a:gd name="connsiteX7" fmla="*/ 0 w 1676198"/>
                <a:gd name="connsiteY7" fmla="*/ 74028 h 564431"/>
                <a:gd name="connsiteX0" fmla="*/ 0 w 2066118"/>
                <a:gd name="connsiteY0" fmla="*/ 81389 h 564431"/>
                <a:gd name="connsiteX1" fmla="*/ 1850941 w 2066118"/>
                <a:gd name="connsiteY1" fmla="*/ 124219 h 564431"/>
                <a:gd name="connsiteX2" fmla="*/ 1925586 w 2066118"/>
                <a:gd name="connsiteY2" fmla="*/ 0 h 564431"/>
                <a:gd name="connsiteX3" fmla="*/ 2066118 w 2066118"/>
                <a:gd name="connsiteY3" fmla="*/ 369619 h 564431"/>
                <a:gd name="connsiteX4" fmla="*/ 1620471 w 2066118"/>
                <a:gd name="connsiteY4" fmla="*/ 564431 h 564431"/>
                <a:gd name="connsiteX5" fmla="*/ 1692500 w 2066118"/>
                <a:gd name="connsiteY5" fmla="*/ 402790 h 564431"/>
                <a:gd name="connsiteX6" fmla="*/ 389920 w 2066118"/>
                <a:gd name="connsiteY6" fmla="*/ 324928 h 564431"/>
                <a:gd name="connsiteX7" fmla="*/ 0 w 2066118"/>
                <a:gd name="connsiteY7" fmla="*/ 81389 h 564431"/>
                <a:gd name="connsiteX0" fmla="*/ 0 w 2066118"/>
                <a:gd name="connsiteY0" fmla="*/ 81389 h 564431"/>
                <a:gd name="connsiteX1" fmla="*/ 1850941 w 2066118"/>
                <a:gd name="connsiteY1" fmla="*/ 124219 h 564431"/>
                <a:gd name="connsiteX2" fmla="*/ 1925586 w 2066118"/>
                <a:gd name="connsiteY2" fmla="*/ 0 h 564431"/>
                <a:gd name="connsiteX3" fmla="*/ 2066118 w 2066118"/>
                <a:gd name="connsiteY3" fmla="*/ 369619 h 564431"/>
                <a:gd name="connsiteX4" fmla="*/ 1620471 w 2066118"/>
                <a:gd name="connsiteY4" fmla="*/ 564431 h 564431"/>
                <a:gd name="connsiteX5" fmla="*/ 1692500 w 2066118"/>
                <a:gd name="connsiteY5" fmla="*/ 402790 h 564431"/>
                <a:gd name="connsiteX6" fmla="*/ 101807 w 2066118"/>
                <a:gd name="connsiteY6" fmla="*/ 380472 h 564431"/>
                <a:gd name="connsiteX7" fmla="*/ 0 w 2066118"/>
                <a:gd name="connsiteY7" fmla="*/ 81389 h 564431"/>
                <a:gd name="connsiteX0" fmla="*/ 0 w 2066118"/>
                <a:gd name="connsiteY0" fmla="*/ 81389 h 564431"/>
                <a:gd name="connsiteX1" fmla="*/ 1166089 w 2066118"/>
                <a:gd name="connsiteY1" fmla="*/ 11592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1389 h 564431"/>
                <a:gd name="connsiteX1" fmla="*/ 1460336 w 2066118"/>
                <a:gd name="connsiteY1" fmla="*/ 575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1389 h 564431"/>
                <a:gd name="connsiteX1" fmla="*/ 1460336 w 2066118"/>
                <a:gd name="connsiteY1" fmla="*/ 5752 h 564431"/>
                <a:gd name="connsiteX2" fmla="*/ 1850941 w 2066118"/>
                <a:gd name="connsiteY2" fmla="*/ 124219 h 564431"/>
                <a:gd name="connsiteX3" fmla="*/ 1925586 w 2066118"/>
                <a:gd name="connsiteY3" fmla="*/ 0 h 564431"/>
                <a:gd name="connsiteX4" fmla="*/ 2066118 w 2066118"/>
                <a:gd name="connsiteY4" fmla="*/ 369619 h 564431"/>
                <a:gd name="connsiteX5" fmla="*/ 1620471 w 2066118"/>
                <a:gd name="connsiteY5" fmla="*/ 564431 h 564431"/>
                <a:gd name="connsiteX6" fmla="*/ 1692500 w 2066118"/>
                <a:gd name="connsiteY6" fmla="*/ 402790 h 564431"/>
                <a:gd name="connsiteX7" fmla="*/ 101807 w 2066118"/>
                <a:gd name="connsiteY7" fmla="*/ 380472 h 564431"/>
                <a:gd name="connsiteX8" fmla="*/ 0 w 2066118"/>
                <a:gd name="connsiteY8" fmla="*/ 81389 h 564431"/>
                <a:gd name="connsiteX0" fmla="*/ 0 w 2066118"/>
                <a:gd name="connsiteY0" fmla="*/ 88764 h 571806"/>
                <a:gd name="connsiteX1" fmla="*/ 1010055 w 2066118"/>
                <a:gd name="connsiteY1" fmla="*/ 11438 h 571806"/>
                <a:gd name="connsiteX2" fmla="*/ 1460336 w 2066118"/>
                <a:gd name="connsiteY2" fmla="*/ 13127 h 571806"/>
                <a:gd name="connsiteX3" fmla="*/ 1850941 w 2066118"/>
                <a:gd name="connsiteY3" fmla="*/ 131594 h 571806"/>
                <a:gd name="connsiteX4" fmla="*/ 1925586 w 2066118"/>
                <a:gd name="connsiteY4" fmla="*/ 7375 h 571806"/>
                <a:gd name="connsiteX5" fmla="*/ 2066118 w 2066118"/>
                <a:gd name="connsiteY5" fmla="*/ 376994 h 571806"/>
                <a:gd name="connsiteX6" fmla="*/ 1620471 w 2066118"/>
                <a:gd name="connsiteY6" fmla="*/ 571806 h 571806"/>
                <a:gd name="connsiteX7" fmla="*/ 1692500 w 2066118"/>
                <a:gd name="connsiteY7" fmla="*/ 410165 h 571806"/>
                <a:gd name="connsiteX8" fmla="*/ 101807 w 2066118"/>
                <a:gd name="connsiteY8" fmla="*/ 387847 h 571806"/>
                <a:gd name="connsiteX9" fmla="*/ 0 w 2066118"/>
                <a:gd name="connsiteY9" fmla="*/ 88764 h 571806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1807 w 2066118"/>
                <a:gd name="connsiteY8" fmla="*/ 423905 h 607864"/>
                <a:gd name="connsiteX9" fmla="*/ 0 w 2066118"/>
                <a:gd name="connsiteY9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24560 w 2066118"/>
                <a:gd name="connsiteY8" fmla="*/ 444660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1200804 w 2066118"/>
                <a:gd name="connsiteY9" fmla="*/ 339425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206538 w 2066118"/>
                <a:gd name="connsiteY8" fmla="*/ 34234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592381 w 2066118"/>
                <a:gd name="connsiteY8" fmla="*/ 32225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592381 w 2066118"/>
                <a:gd name="connsiteY8" fmla="*/ 322252 h 607864"/>
                <a:gd name="connsiteX9" fmla="*/ 101807 w 2066118"/>
                <a:gd name="connsiteY9" fmla="*/ 423905 h 607864"/>
                <a:gd name="connsiteX10" fmla="*/ 0 w 2066118"/>
                <a:gd name="connsiteY10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059665 w 2066118"/>
                <a:gd name="connsiteY8" fmla="*/ 361463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0941 w 2066118"/>
                <a:gd name="connsiteY3" fmla="*/ 167652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71570 w 2066118"/>
                <a:gd name="connsiteY3" fmla="*/ 304465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692500 w 2066118"/>
                <a:gd name="connsiteY7" fmla="*/ 44622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855668 w 2066118"/>
                <a:gd name="connsiteY7" fmla="*/ 359601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7864"/>
                <a:gd name="connsiteX1" fmla="*/ 737028 w 2066118"/>
                <a:gd name="connsiteY1" fmla="*/ 2441 h 607864"/>
                <a:gd name="connsiteX2" fmla="*/ 1460336 w 2066118"/>
                <a:gd name="connsiteY2" fmla="*/ 49185 h 607864"/>
                <a:gd name="connsiteX3" fmla="*/ 1852349 w 2066118"/>
                <a:gd name="connsiteY3" fmla="*/ 171977 h 607864"/>
                <a:gd name="connsiteX4" fmla="*/ 1925586 w 2066118"/>
                <a:gd name="connsiteY4" fmla="*/ 43433 h 607864"/>
                <a:gd name="connsiteX5" fmla="*/ 2066118 w 2066118"/>
                <a:gd name="connsiteY5" fmla="*/ 413052 h 607864"/>
                <a:gd name="connsiteX6" fmla="*/ 1620471 w 2066118"/>
                <a:gd name="connsiteY6" fmla="*/ 607864 h 607864"/>
                <a:gd name="connsiteX7" fmla="*/ 1719763 w 2066118"/>
                <a:gd name="connsiteY7" fmla="*/ 456483 h 607864"/>
                <a:gd name="connsiteX8" fmla="*/ 1160565 w 2066118"/>
                <a:gd name="connsiteY8" fmla="*/ 333392 h 607864"/>
                <a:gd name="connsiteX9" fmla="*/ 592381 w 2066118"/>
                <a:gd name="connsiteY9" fmla="*/ 322252 h 607864"/>
                <a:gd name="connsiteX10" fmla="*/ 101807 w 2066118"/>
                <a:gd name="connsiteY10" fmla="*/ 423905 h 607864"/>
                <a:gd name="connsiteX11" fmla="*/ 0 w 2066118"/>
                <a:gd name="connsiteY11" fmla="*/ 124822 h 607864"/>
                <a:gd name="connsiteX0" fmla="*/ 0 w 2066118"/>
                <a:gd name="connsiteY0" fmla="*/ 124822 h 609947"/>
                <a:gd name="connsiteX1" fmla="*/ 737028 w 2066118"/>
                <a:gd name="connsiteY1" fmla="*/ 2441 h 609947"/>
                <a:gd name="connsiteX2" fmla="*/ 1460336 w 2066118"/>
                <a:gd name="connsiteY2" fmla="*/ 49185 h 609947"/>
                <a:gd name="connsiteX3" fmla="*/ 1852349 w 2066118"/>
                <a:gd name="connsiteY3" fmla="*/ 171977 h 609947"/>
                <a:gd name="connsiteX4" fmla="*/ 1925586 w 2066118"/>
                <a:gd name="connsiteY4" fmla="*/ 43433 h 609947"/>
                <a:gd name="connsiteX5" fmla="*/ 2066118 w 2066118"/>
                <a:gd name="connsiteY5" fmla="*/ 413052 h 609947"/>
                <a:gd name="connsiteX6" fmla="*/ 1687646 w 2066118"/>
                <a:gd name="connsiteY6" fmla="*/ 609947 h 609947"/>
                <a:gd name="connsiteX7" fmla="*/ 1719763 w 2066118"/>
                <a:gd name="connsiteY7" fmla="*/ 456483 h 609947"/>
                <a:gd name="connsiteX8" fmla="*/ 1160565 w 2066118"/>
                <a:gd name="connsiteY8" fmla="*/ 333392 h 609947"/>
                <a:gd name="connsiteX9" fmla="*/ 592381 w 2066118"/>
                <a:gd name="connsiteY9" fmla="*/ 322252 h 609947"/>
                <a:gd name="connsiteX10" fmla="*/ 101807 w 2066118"/>
                <a:gd name="connsiteY10" fmla="*/ 423905 h 609947"/>
                <a:gd name="connsiteX11" fmla="*/ 0 w 2066118"/>
                <a:gd name="connsiteY11" fmla="*/ 124822 h 609947"/>
                <a:gd name="connsiteX0" fmla="*/ 0 w 2066118"/>
                <a:gd name="connsiteY0" fmla="*/ 124822 h 609947"/>
                <a:gd name="connsiteX1" fmla="*/ 737028 w 2066118"/>
                <a:gd name="connsiteY1" fmla="*/ 2441 h 609947"/>
                <a:gd name="connsiteX2" fmla="*/ 1460336 w 2066118"/>
                <a:gd name="connsiteY2" fmla="*/ 49185 h 609947"/>
                <a:gd name="connsiteX3" fmla="*/ 1852349 w 2066118"/>
                <a:gd name="connsiteY3" fmla="*/ 171977 h 609947"/>
                <a:gd name="connsiteX4" fmla="*/ 1946770 w 2066118"/>
                <a:gd name="connsiteY4" fmla="*/ 30919 h 609947"/>
                <a:gd name="connsiteX5" fmla="*/ 2066118 w 2066118"/>
                <a:gd name="connsiteY5" fmla="*/ 413052 h 609947"/>
                <a:gd name="connsiteX6" fmla="*/ 1687646 w 2066118"/>
                <a:gd name="connsiteY6" fmla="*/ 609947 h 609947"/>
                <a:gd name="connsiteX7" fmla="*/ 1719763 w 2066118"/>
                <a:gd name="connsiteY7" fmla="*/ 456483 h 609947"/>
                <a:gd name="connsiteX8" fmla="*/ 1160565 w 2066118"/>
                <a:gd name="connsiteY8" fmla="*/ 333392 h 609947"/>
                <a:gd name="connsiteX9" fmla="*/ 592381 w 2066118"/>
                <a:gd name="connsiteY9" fmla="*/ 322252 h 609947"/>
                <a:gd name="connsiteX10" fmla="*/ 101807 w 2066118"/>
                <a:gd name="connsiteY10" fmla="*/ 423905 h 609947"/>
                <a:gd name="connsiteX11" fmla="*/ 0 w 2066118"/>
                <a:gd name="connsiteY11" fmla="*/ 124822 h 609947"/>
                <a:gd name="connsiteX0" fmla="*/ 0 w 2066118"/>
                <a:gd name="connsiteY0" fmla="*/ 124822 h 609947"/>
                <a:gd name="connsiteX1" fmla="*/ 737028 w 2066118"/>
                <a:gd name="connsiteY1" fmla="*/ 2441 h 609947"/>
                <a:gd name="connsiteX2" fmla="*/ 1460336 w 2066118"/>
                <a:gd name="connsiteY2" fmla="*/ 49185 h 609947"/>
                <a:gd name="connsiteX3" fmla="*/ 1852349 w 2066118"/>
                <a:gd name="connsiteY3" fmla="*/ 171977 h 609947"/>
                <a:gd name="connsiteX4" fmla="*/ 1946770 w 2066118"/>
                <a:gd name="connsiteY4" fmla="*/ 30919 h 609947"/>
                <a:gd name="connsiteX5" fmla="*/ 2066118 w 2066118"/>
                <a:gd name="connsiteY5" fmla="*/ 413052 h 609947"/>
                <a:gd name="connsiteX6" fmla="*/ 1687646 w 2066118"/>
                <a:gd name="connsiteY6" fmla="*/ 609947 h 609947"/>
                <a:gd name="connsiteX7" fmla="*/ 1719763 w 2066118"/>
                <a:gd name="connsiteY7" fmla="*/ 456483 h 609947"/>
                <a:gd name="connsiteX8" fmla="*/ 1160565 w 2066118"/>
                <a:gd name="connsiteY8" fmla="*/ 333392 h 609947"/>
                <a:gd name="connsiteX9" fmla="*/ 592381 w 2066118"/>
                <a:gd name="connsiteY9" fmla="*/ 322252 h 609947"/>
                <a:gd name="connsiteX10" fmla="*/ 111577 w 2066118"/>
                <a:gd name="connsiteY10" fmla="*/ 466493 h 609947"/>
                <a:gd name="connsiteX11" fmla="*/ 0 w 2066118"/>
                <a:gd name="connsiteY11" fmla="*/ 124822 h 609947"/>
                <a:gd name="connsiteX0" fmla="*/ 0 w 2066118"/>
                <a:gd name="connsiteY0" fmla="*/ 124822 h 609947"/>
                <a:gd name="connsiteX1" fmla="*/ 737028 w 2066118"/>
                <a:gd name="connsiteY1" fmla="*/ 2441 h 609947"/>
                <a:gd name="connsiteX2" fmla="*/ 1460336 w 2066118"/>
                <a:gd name="connsiteY2" fmla="*/ 49185 h 609947"/>
                <a:gd name="connsiteX3" fmla="*/ 1852349 w 2066118"/>
                <a:gd name="connsiteY3" fmla="*/ 171977 h 609947"/>
                <a:gd name="connsiteX4" fmla="*/ 1946770 w 2066118"/>
                <a:gd name="connsiteY4" fmla="*/ 30919 h 609947"/>
                <a:gd name="connsiteX5" fmla="*/ 2066118 w 2066118"/>
                <a:gd name="connsiteY5" fmla="*/ 413052 h 609947"/>
                <a:gd name="connsiteX6" fmla="*/ 1687646 w 2066118"/>
                <a:gd name="connsiteY6" fmla="*/ 609947 h 609947"/>
                <a:gd name="connsiteX7" fmla="*/ 1719763 w 2066118"/>
                <a:gd name="connsiteY7" fmla="*/ 456483 h 609947"/>
                <a:gd name="connsiteX8" fmla="*/ 1160565 w 2066118"/>
                <a:gd name="connsiteY8" fmla="*/ 333392 h 609947"/>
                <a:gd name="connsiteX9" fmla="*/ 592821 w 2066118"/>
                <a:gd name="connsiteY9" fmla="*/ 352767 h 609947"/>
                <a:gd name="connsiteX10" fmla="*/ 111577 w 2066118"/>
                <a:gd name="connsiteY10" fmla="*/ 466493 h 609947"/>
                <a:gd name="connsiteX11" fmla="*/ 0 w 2066118"/>
                <a:gd name="connsiteY11" fmla="*/ 124822 h 60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118" h="609947">
                  <a:moveTo>
                    <a:pt x="0" y="124822"/>
                  </a:moveTo>
                  <a:cubicBezTo>
                    <a:pt x="151375" y="62087"/>
                    <a:pt x="493639" y="15047"/>
                    <a:pt x="737028" y="2441"/>
                  </a:cubicBezTo>
                  <a:cubicBezTo>
                    <a:pt x="980417" y="-10165"/>
                    <a:pt x="1320188" y="29159"/>
                    <a:pt x="1460336" y="49185"/>
                  </a:cubicBezTo>
                  <a:cubicBezTo>
                    <a:pt x="1645988" y="76720"/>
                    <a:pt x="1774807" y="172936"/>
                    <a:pt x="1852349" y="171977"/>
                  </a:cubicBezTo>
                  <a:lnTo>
                    <a:pt x="1946770" y="30919"/>
                  </a:lnTo>
                  <a:lnTo>
                    <a:pt x="2066118" y="413052"/>
                  </a:lnTo>
                  <a:lnTo>
                    <a:pt x="1687646" y="609947"/>
                  </a:lnTo>
                  <a:lnTo>
                    <a:pt x="1719763" y="456483"/>
                  </a:lnTo>
                  <a:cubicBezTo>
                    <a:pt x="1626295" y="415416"/>
                    <a:pt x="1343918" y="354054"/>
                    <a:pt x="1160565" y="333392"/>
                  </a:cubicBezTo>
                  <a:cubicBezTo>
                    <a:pt x="977212" y="312730"/>
                    <a:pt x="752464" y="342360"/>
                    <a:pt x="592821" y="352767"/>
                  </a:cubicBezTo>
                  <a:lnTo>
                    <a:pt x="111577" y="466493"/>
                  </a:lnTo>
                  <a:lnTo>
                    <a:pt x="0" y="124822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95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2369E9-52B5-A400-0D56-383C9995B7C8}"/>
              </a:ext>
            </a:extLst>
          </p:cNvPr>
          <p:cNvSpPr/>
          <p:nvPr/>
        </p:nvSpPr>
        <p:spPr>
          <a:xfrm>
            <a:off x="242371" y="311449"/>
            <a:ext cx="4426820" cy="62606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3025" cmpd="thinThick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C6D6-B352-1132-E825-706826BD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Evidence Building</a:t>
            </a:r>
          </a:p>
        </p:txBody>
      </p:sp>
      <p:pic>
        <p:nvPicPr>
          <p:cNvPr id="3" name="Content Placeholder 4" descr="A circular diagram of a diagram&#10;&#10;Description automatically generated">
            <a:extLst>
              <a:ext uri="{FF2B5EF4-FFF2-40B4-BE49-F238E27FC236}">
                <a16:creationId xmlns:a16="http://schemas.microsoft.com/office/drawing/2014/main" id="{CF0CAA39-DC5A-DF69-D149-5FD557C98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7" t="4575" r="2823" b="1738"/>
          <a:stretch/>
        </p:blipFill>
        <p:spPr>
          <a:xfrm>
            <a:off x="4838367" y="69850"/>
            <a:ext cx="6859475" cy="67877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/>
              <a:pPr>
                <a:spcAft>
                  <a:spcPts val="600"/>
                </a:spcAft>
              </a:pPr>
              <a:t>12</a:t>
            </a:fld>
            <a:endParaRPr lang="en-US" sz="1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91E98A-D44E-1D1A-C415-F4F11F75C9A0}"/>
              </a:ext>
            </a:extLst>
          </p:cNvPr>
          <p:cNvSpPr txBox="1">
            <a:spLocks/>
          </p:cNvSpPr>
          <p:nvPr/>
        </p:nvSpPr>
        <p:spPr>
          <a:xfrm>
            <a:off x="832104" y="1786181"/>
            <a:ext cx="10515600" cy="395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59F3F-7858-C6ED-F165-CD9C935F74C7}"/>
              </a:ext>
            </a:extLst>
          </p:cNvPr>
          <p:cNvSpPr txBox="1"/>
          <p:nvPr/>
        </p:nvSpPr>
        <p:spPr>
          <a:xfrm>
            <a:off x="336884" y="5775072"/>
            <a:ext cx="4332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https://www.whitehouse.gov/wp-content/uploads/2019/07/m-19-23.pdf</a:t>
            </a:r>
          </a:p>
        </p:txBody>
      </p:sp>
    </p:spTree>
    <p:extLst>
      <p:ext uri="{BB962C8B-B14F-4D97-AF65-F5344CB8AC3E}">
        <p14:creationId xmlns:p14="http://schemas.microsoft.com/office/powerpoint/2010/main" val="146898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6173" y="2249638"/>
            <a:ext cx="4439653" cy="903709"/>
          </a:xfrm>
          <a:prstGeom prst="rect">
            <a:avLst/>
          </a:prstGeom>
        </p:spPr>
        <p:txBody>
          <a:bodyPr vert="horz" wrap="square" lIns="0" tIns="153035" rIns="0" bIns="0" rtlCol="0" anchor="t">
            <a:spAutoFit/>
          </a:bodyPr>
          <a:lstStyle/>
          <a:p>
            <a:pPr marL="293370" marR="5080" indent="-281305" algn="ctr">
              <a:lnSpc>
                <a:spcPct val="106250"/>
              </a:lnSpc>
              <a:spcBef>
                <a:spcPts val="1205"/>
              </a:spcBef>
            </a:pPr>
            <a:r>
              <a:rPr lang="en-US" sz="4800" spc="-110" dirty="0">
                <a:solidFill>
                  <a:srgbClr val="FFFFFF"/>
                </a:solidFill>
                <a:latin typeface="Calibri Light"/>
                <a:cs typeface="Calibri Light"/>
              </a:rPr>
              <a:t>Questions?</a:t>
            </a:r>
            <a:endParaRPr lang="en-US" sz="4800" dirty="0">
              <a:latin typeface="Calibri Light"/>
              <a:cs typeface="Calibri Ligh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0FE22EE-9DA7-7AA0-D5C0-5EBCAC88562B}"/>
              </a:ext>
            </a:extLst>
          </p:cNvPr>
          <p:cNvSpPr txBox="1"/>
          <p:nvPr/>
        </p:nvSpPr>
        <p:spPr>
          <a:xfrm>
            <a:off x="4218614" y="3412777"/>
            <a:ext cx="3952263" cy="1685974"/>
          </a:xfrm>
          <a:prstGeom prst="rect">
            <a:avLst/>
          </a:prstGeom>
        </p:spPr>
        <p:txBody>
          <a:bodyPr vert="horz" wrap="square" lIns="0" tIns="153035" rIns="0" bIns="0" rtlCol="0" anchor="t">
            <a:spAutoFit/>
          </a:bodyPr>
          <a:lstStyle/>
          <a:p>
            <a:pPr marR="5080" indent="-281305" algn="ctr">
              <a:lnSpc>
                <a:spcPct val="106250"/>
              </a:lnSpc>
            </a:pPr>
            <a:r>
              <a:rPr lang="en-US" sz="4800" i="1" spc="-55" dirty="0" err="1">
                <a:solidFill>
                  <a:srgbClr val="FFFFFF"/>
                </a:solidFill>
                <a:cs typeface="Calibri Light"/>
              </a:rPr>
              <a:t>Ahéhee</a:t>
            </a:r>
            <a:r>
              <a:rPr lang="en-US" sz="4800" spc="-55" dirty="0">
                <a:solidFill>
                  <a:srgbClr val="FFFFFF"/>
                </a:solidFill>
                <a:latin typeface="Calibri Light"/>
                <a:cs typeface="Calibri Light"/>
              </a:rPr>
              <a:t>’ </a:t>
            </a:r>
            <a:endParaRPr lang="en-US"/>
          </a:p>
          <a:p>
            <a:pPr marR="5080" indent="-281305" algn="ctr">
              <a:lnSpc>
                <a:spcPct val="106250"/>
              </a:lnSpc>
            </a:pPr>
            <a:r>
              <a:rPr lang="en-US" sz="4800" spc="-55" dirty="0">
                <a:solidFill>
                  <a:srgbClr val="FFFFFF"/>
                </a:solidFill>
                <a:cs typeface="Calibri Light"/>
              </a:rPr>
              <a:t>(Thank you!)</a:t>
            </a:r>
            <a:endParaRPr sz="4800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352EE-C168-96EF-90A1-DCDC7411EA30}"/>
              </a:ext>
            </a:extLst>
          </p:cNvPr>
          <p:cNvSpPr txBox="1"/>
          <p:nvPr/>
        </p:nvSpPr>
        <p:spPr>
          <a:xfrm>
            <a:off x="8170877" y="2483807"/>
            <a:ext cx="3952263" cy="2210862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solidFill>
              <a:srgbClr val="17375E">
                <a:alpha val="74118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spc="-15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/>
              </a:rPr>
              <a:t>Veronica Lane</a:t>
            </a:r>
            <a:r>
              <a:rPr lang="en-US" spc="-15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/>
              </a:rPr>
              <a:t>, Ph.D. </a:t>
            </a:r>
          </a:p>
          <a:p>
            <a:r>
              <a:rPr lang="en-US" spc="-15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/>
              </a:rPr>
              <a:t>Chief Data Officer</a:t>
            </a:r>
          </a:p>
          <a:p>
            <a:r>
              <a:rPr lang="en-US" spc="-15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/>
              </a:rPr>
              <a:t>Office of Budget and Performance Management</a:t>
            </a:r>
          </a:p>
          <a:p>
            <a:endParaRPr lang="en-US" sz="500" spc="-15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Calibri"/>
            </a:endParaRPr>
          </a:p>
          <a:p>
            <a:r>
              <a:rPr lang="en-US" spc="-15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/>
              </a:rPr>
              <a:t>Office of the Assistant Secretary for Indian Affairs</a:t>
            </a:r>
          </a:p>
          <a:p>
            <a:pPr marL="69850">
              <a:spcBef>
                <a:spcPts val="800"/>
              </a:spcBef>
            </a:pPr>
            <a:r>
              <a:rPr lang="en-US" b="1" spc="-15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veronica.lane@bia.gov</a:t>
            </a:r>
            <a:endParaRPr lang="en-US" b="1" spc="-15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8274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AA17DA-4555-4794-8FC4-B97789B3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92" y="225994"/>
            <a:ext cx="4873625" cy="615553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Definitions</a:t>
            </a:r>
            <a:endParaRPr 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2</a:t>
            </a:fld>
            <a:endParaRPr lang="en-US" sz="14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31F1753-B77E-0E37-1FA0-50A27A829706}"/>
              </a:ext>
            </a:extLst>
          </p:cNvPr>
          <p:cNvSpPr/>
          <p:nvPr/>
        </p:nvSpPr>
        <p:spPr>
          <a:xfrm>
            <a:off x="522992" y="1585912"/>
            <a:ext cx="11140688" cy="44999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recorded information, regardless of form or the media on which the data is recorded. (Source: 44 USC § 3502[16]). </a:t>
            </a:r>
            <a:endParaRPr lang="en-US" sz="6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3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08BFA-9C02-15C9-7412-DEEBF1179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ECBC7E-D6E5-C0D5-DE4F-A8F8EF5DBFBA}"/>
              </a:ext>
            </a:extLst>
          </p:cNvPr>
          <p:cNvSpPr/>
          <p:nvPr/>
        </p:nvSpPr>
        <p:spPr>
          <a:xfrm>
            <a:off x="0" y="1018274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7B17BE2-EE4B-C57D-57FD-051B2D8E95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7D38BF2-9837-FE6E-58AA-F10F6937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92" y="225994"/>
            <a:ext cx="4873625" cy="615553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Definitions</a:t>
            </a:r>
            <a:endParaRPr 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EA8A0-012C-7057-2329-6F6D8C08A0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3</a:t>
            </a:fld>
            <a:endParaRPr lang="en-US" sz="14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41ECC1C-FD71-2C98-5DAE-9F13D02AE467}"/>
              </a:ext>
            </a:extLst>
          </p:cNvPr>
          <p:cNvSpPr/>
          <p:nvPr/>
        </p:nvSpPr>
        <p:spPr>
          <a:xfrm>
            <a:off x="522992" y="1585912"/>
            <a:ext cx="11364208" cy="4499928"/>
          </a:xfrm>
          <a:prstGeom prst="roundRect">
            <a:avLst/>
          </a:prstGeom>
          <a:solidFill>
            <a:srgbClr val="FFDA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457200" marR="0" indent="-228600">
              <a:spcBef>
                <a:spcPts val="0"/>
              </a:spcBef>
              <a:spcAft>
                <a:spcPts val="1200"/>
              </a:spcAft>
            </a:pPr>
            <a:r>
              <a:rPr lang="en-US" sz="6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Asset:</a:t>
            </a:r>
            <a:r>
              <a:rPr lang="en-US" sz="6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collection of data elements or data sets that may be grouped together. (Source: 44 U.S.C§ 3502[17])</a:t>
            </a:r>
          </a:p>
        </p:txBody>
      </p:sp>
    </p:spTree>
    <p:extLst>
      <p:ext uri="{BB962C8B-B14F-4D97-AF65-F5344CB8AC3E}">
        <p14:creationId xmlns:p14="http://schemas.microsoft.com/office/powerpoint/2010/main" val="253596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0707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2D323296-F5C4-01C0-A974-604A1253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5" y="527714"/>
            <a:ext cx="11252455" cy="553998"/>
          </a:xfrm>
        </p:spPr>
        <p:txBody>
          <a:bodyPr/>
          <a:lstStyle/>
          <a:p>
            <a:pPr algn="l"/>
            <a:r>
              <a:rPr lang="en-US" sz="3600" b="1" dirty="0">
                <a:latin typeface="+mj-lt"/>
              </a:rPr>
              <a:t>Foundations for Evidence-Based Policymaking Act of 2018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34957-0451-5FCC-6012-140C22851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468" y="1752558"/>
            <a:ext cx="11252455" cy="5001369"/>
          </a:xfrm>
          <a:solidFill>
            <a:schemeClr val="bg1"/>
          </a:solidFill>
        </p:spPr>
        <p:txBody>
          <a:bodyPr/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6499"/>
                </a:solidFill>
                <a:ea typeface="+mn-lt"/>
                <a:cs typeface="+mn-lt"/>
              </a:rPr>
              <a:t>“Evidence Act of 2018” </a:t>
            </a:r>
            <a:r>
              <a:rPr lang="en-US" sz="3200" dirty="0">
                <a:solidFill>
                  <a:srgbClr val="006499"/>
                </a:solidFill>
                <a:ea typeface="+mn-lt"/>
                <a:cs typeface="+mn-lt"/>
              </a:rPr>
              <a:t>(P.L. 115-435) </a:t>
            </a:r>
            <a:r>
              <a:rPr lang="en-US" sz="2800" dirty="0">
                <a:solidFill>
                  <a:srgbClr val="006499"/>
                </a:solidFill>
                <a:ea typeface="+mn-lt"/>
                <a:cs typeface="+mn-lt"/>
              </a:rPr>
              <a:t>establishes processes for the federal government to modernize data management practices, evidence-building, and statistical efficiency.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499"/>
                </a:solidFill>
                <a:ea typeface="+mn-lt"/>
                <a:cs typeface="+mn-lt"/>
              </a:rPr>
              <a:t>Title I – Federal Evidence-Building Activities. 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6499"/>
                </a:solidFill>
                <a:ea typeface="+mn-lt"/>
                <a:cs typeface="+mn-lt"/>
              </a:rPr>
              <a:t>Requires agencies to develop and implement evidence-based policies and programs. 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6499"/>
                </a:solidFill>
                <a:ea typeface="+mn-lt"/>
                <a:cs typeface="+mn-lt"/>
              </a:rPr>
              <a:t>Data the agency intends to collect, use, or acquire to facilitate the use of evidence for policymaking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6499"/>
                </a:solidFill>
                <a:ea typeface="+mn-lt"/>
                <a:cs typeface="+mn-lt"/>
              </a:rPr>
              <a:t>Evaluation Officer and Statistical Official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7615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0707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2D323296-F5C4-01C0-A974-604A1253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5" y="527714"/>
            <a:ext cx="11252455" cy="553998"/>
          </a:xfrm>
        </p:spPr>
        <p:txBody>
          <a:bodyPr/>
          <a:lstStyle/>
          <a:p>
            <a:pPr algn="l"/>
            <a:r>
              <a:rPr lang="en-US" sz="3600" b="1" dirty="0">
                <a:latin typeface="+mj-lt"/>
              </a:rPr>
              <a:t>Foundations for Evidence-Based Policymaking Act of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5</a:t>
            </a:fld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C1CA9C-769D-9D4D-3D06-65914DA2D06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-102742" y="2157573"/>
            <a:ext cx="11685142" cy="5339923"/>
          </a:xfrm>
        </p:spPr>
        <p:txBody>
          <a:bodyPr/>
          <a:lstStyle/>
          <a:p>
            <a:pPr marL="1031875" lvl="2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6499"/>
                </a:solidFill>
                <a:ea typeface="+mn-lt"/>
                <a:cs typeface="+mn-lt"/>
              </a:rPr>
              <a:t>(P.L. 115-435, Title II) – OPEN Government Data Act </a:t>
            </a:r>
            <a:r>
              <a:rPr lang="en-US" sz="3200" dirty="0">
                <a:solidFill>
                  <a:srgbClr val="006499"/>
                </a:solidFill>
                <a:ea typeface="+mn-lt"/>
                <a:cs typeface="+mn-lt"/>
              </a:rPr>
              <a:t>requires government data to be open by default unless restricted by law.</a:t>
            </a:r>
          </a:p>
          <a:p>
            <a:pPr marL="1317625" lvl="3" indent="-457200" algn="l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6499"/>
                </a:solidFill>
                <a:ea typeface="+mn-lt"/>
                <a:cs typeface="+mn-lt"/>
              </a:rPr>
              <a:t>Establishes role of Chief Data Officer and CDOC</a:t>
            </a:r>
          </a:p>
          <a:p>
            <a:pPr marL="1774825" lvl="4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499"/>
                </a:solidFill>
                <a:ea typeface="+mn-lt"/>
                <a:cs typeface="+mn-lt"/>
              </a:rPr>
              <a:t>Best practices, data sharing agreements, producing evidence for policymaking.</a:t>
            </a:r>
          </a:p>
          <a:p>
            <a:pPr marL="1317625" lvl="3" indent="-457200" algn="l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6499"/>
                </a:solidFill>
                <a:ea typeface="+mn-lt"/>
                <a:cs typeface="+mn-lt"/>
              </a:rPr>
              <a:t>Comprehensive Data Inventory</a:t>
            </a:r>
          </a:p>
          <a:p>
            <a:pPr marL="1317625" lvl="3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006499"/>
              </a:solidFill>
              <a:ea typeface="+mn-lt"/>
              <a:cs typeface="+mn-lt"/>
            </a:endParaRPr>
          </a:p>
          <a:p>
            <a:pPr marL="1317625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6499"/>
              </a:solidFill>
              <a:ea typeface="+mn-lt"/>
              <a:cs typeface="+mn-lt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54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0707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2D323296-F5C4-01C0-A974-604A1253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5" y="527714"/>
            <a:ext cx="11252455" cy="553998"/>
          </a:xfrm>
        </p:spPr>
        <p:txBody>
          <a:bodyPr/>
          <a:lstStyle/>
          <a:p>
            <a:pPr algn="l"/>
            <a:r>
              <a:rPr lang="en-US" sz="3600" b="1" dirty="0">
                <a:latin typeface="+mj-lt"/>
              </a:rPr>
              <a:t>Foundations for Evidence-Based Policymaking Act of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6</a:t>
            </a:fld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C1CA9C-769D-9D4D-3D06-65914DA2D06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-102742" y="2157573"/>
            <a:ext cx="11685142" cy="4878259"/>
          </a:xfrm>
        </p:spPr>
        <p:txBody>
          <a:bodyPr/>
          <a:lstStyle/>
          <a:p>
            <a:pPr marL="1031875" lvl="2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6499"/>
                </a:solidFill>
                <a:ea typeface="+mn-lt"/>
                <a:cs typeface="+mn-lt"/>
              </a:rPr>
              <a:t>(P.L. 115-435, Title III) – Confidential Information Protection and Statistical Efficiency Act </a:t>
            </a:r>
          </a:p>
          <a:p>
            <a:pPr marL="1489075" lvl="3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6499"/>
                </a:solidFill>
                <a:ea typeface="+mn-lt"/>
                <a:cs typeface="+mn-lt"/>
              </a:rPr>
              <a:t>Modernizes and streamlines the legal framework for protecting confidential statistical information, and establishes new safeguards to protect the privacy of individuals and organizations that provide data to federal statistical agencies. </a:t>
            </a:r>
          </a:p>
          <a:p>
            <a:pPr marL="1317625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6499"/>
              </a:solidFill>
              <a:ea typeface="+mn-lt"/>
              <a:cs typeface="+mn-lt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7</a:t>
            </a:fld>
            <a:endParaRPr lang="en-US" sz="140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8F3151C-B399-3AD3-0ABB-B131E2C8503D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1744514425"/>
              </p:ext>
            </p:extLst>
          </p:nvPr>
        </p:nvGraphicFramePr>
        <p:xfrm>
          <a:off x="1834605" y="902019"/>
          <a:ext cx="8345715" cy="526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 useBgFill="1">
        <p:nvSpPr>
          <p:cNvPr id="13" name="Title 4">
            <a:extLst>
              <a:ext uri="{FF2B5EF4-FFF2-40B4-BE49-F238E27FC236}">
                <a16:creationId xmlns:a16="http://schemas.microsoft.com/office/drawing/2014/main" id="{52A09E26-D1B4-0F98-BEBF-4C4D9417D8EA}"/>
              </a:ext>
            </a:extLst>
          </p:cNvPr>
          <p:cNvSpPr txBox="1">
            <a:spLocks/>
          </p:cNvSpPr>
          <p:nvPr/>
        </p:nvSpPr>
        <p:spPr>
          <a:xfrm>
            <a:off x="177545" y="243212"/>
            <a:ext cx="1125245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l"/>
            <a:r>
              <a:rPr lang="en-US" sz="3600" b="1" kern="0" dirty="0">
                <a:latin typeface="+mj-lt"/>
              </a:rPr>
              <a:t>Foundations for Evidence-Based Policymaking Act of 2018</a:t>
            </a:r>
          </a:p>
        </p:txBody>
      </p:sp>
    </p:spTree>
    <p:extLst>
      <p:ext uri="{BB962C8B-B14F-4D97-AF65-F5344CB8AC3E}">
        <p14:creationId xmlns:p14="http://schemas.microsoft.com/office/powerpoint/2010/main" val="138764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779C-C5A4-FA66-0C76-182123A2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49" y="137160"/>
            <a:ext cx="8511005" cy="553998"/>
          </a:xfrm>
        </p:spPr>
        <p:txBody>
          <a:bodyPr/>
          <a:lstStyle/>
          <a:p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Federal Data Strategy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CB1CA-7EED-FA9B-191D-8B4B5B70E1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D3B85-1284-38F3-3BBD-023DB0F1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85" y="867913"/>
            <a:ext cx="9315829" cy="56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53" y="1235342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AA17DA-4555-4794-8FC4-B97789B3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39" y="169010"/>
            <a:ext cx="11527240" cy="1015663"/>
          </a:xfrm>
        </p:spPr>
        <p:txBody>
          <a:bodyPr/>
          <a:lstStyle/>
          <a:p>
            <a:r>
              <a:rPr lang="en-US" sz="3600" b="1" dirty="0">
                <a:latin typeface="+mj-lt"/>
              </a:rPr>
              <a:t>DOI Data Strategic Plan – </a:t>
            </a:r>
            <a:r>
              <a:rPr lang="en-US" sz="3000" dirty="0">
                <a:latin typeface="+mj-lt"/>
              </a:rPr>
              <a:t>Information Management and Technology Strategic Plan (Goal 5)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9</a:t>
            </a:fld>
            <a:endParaRPr lang="en-US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39BF90-7EFE-B447-45F1-28B972DE7014}"/>
              </a:ext>
            </a:extLst>
          </p:cNvPr>
          <p:cNvGrpSpPr/>
          <p:nvPr/>
        </p:nvGrpSpPr>
        <p:grpSpPr>
          <a:xfrm>
            <a:off x="886246" y="1501561"/>
            <a:ext cx="10696154" cy="4610442"/>
            <a:chOff x="5285976" y="487140"/>
            <a:chExt cx="6249091" cy="563886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1F1753-B77E-0E37-1FA0-50A27A829706}"/>
                </a:ext>
              </a:extLst>
            </p:cNvPr>
            <p:cNvSpPr/>
            <p:nvPr/>
          </p:nvSpPr>
          <p:spPr>
            <a:xfrm>
              <a:off x="5285977" y="487140"/>
              <a:ext cx="2812428" cy="172889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5.1)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Align data collections to the achievement of shared mission outcomes across business functions.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A28A024-AA7B-213B-59C7-E1E35145871D}"/>
                </a:ext>
              </a:extLst>
            </p:cNvPr>
            <p:cNvSpPr/>
            <p:nvPr/>
          </p:nvSpPr>
          <p:spPr>
            <a:xfrm>
              <a:off x="8722639" y="487140"/>
              <a:ext cx="2812428" cy="172889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5.2) DOI employees can easily find priority DOI data assets that help inform their decisions. Measures and information are provided as required in the DOI Strategic Plan.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8DB2A0-3E3E-03CE-A155-938B289350BC}"/>
                </a:ext>
              </a:extLst>
            </p:cNvPr>
            <p:cNvSpPr/>
            <p:nvPr/>
          </p:nvSpPr>
          <p:spPr>
            <a:xfrm>
              <a:off x="5285976" y="2381824"/>
              <a:ext cx="2812428" cy="172889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5.3)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Lower barriers to effectively use DOI data assets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FCD6E4-151D-8BA8-E269-8473CE3C1671}"/>
                </a:ext>
              </a:extLst>
            </p:cNvPr>
            <p:cNvSpPr/>
            <p:nvPr/>
          </p:nvSpPr>
          <p:spPr>
            <a:xfrm>
              <a:off x="8722639" y="2401592"/>
              <a:ext cx="2812428" cy="170912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5.4) DOI employees have dat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a literacy, AI, and evidence-based decision-making skills for their roles and responsibilities.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E31972-94E8-5BDD-736F-6E2B866D2CFC}"/>
                </a:ext>
              </a:extLst>
            </p:cNvPr>
            <p:cNvSpPr/>
            <p:nvPr/>
          </p:nvSpPr>
          <p:spPr>
            <a:xfrm>
              <a:off x="7039052" y="4296276"/>
              <a:ext cx="3509643" cy="1829729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5.5)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Increase transparency and public trust by publishing priority DOI data for the benefit of all as defined by the Evidence Act.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8BBD14-9E2A-AF12-E571-2D78BE6EED85}"/>
              </a:ext>
            </a:extLst>
          </p:cNvPr>
          <p:cNvSpPr txBox="1"/>
          <p:nvPr/>
        </p:nvSpPr>
        <p:spPr>
          <a:xfrm>
            <a:off x="1796061" y="6338854"/>
            <a:ext cx="10395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https://www.doi.gov/sites/default/files/documents/2024-01/imt-strategic-plan-508-compliant-final-final.pdf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7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826184-66db-4642-af45-f20114aa0de8">
      <UserInfo>
        <DisplayName>Performance Management Group (OBPM) Members</DisplayName>
        <AccountId>7</AccountId>
        <AccountType/>
      </UserInfo>
      <UserInfo>
        <DisplayName>Geoffrey Hoyt-SA</DisplayName>
        <AccountId>25</AccountId>
        <AccountType/>
      </UserInfo>
      <UserInfo>
        <DisplayName>Abdirahman, Ismael A</DisplayName>
        <AccountId>17</AccountId>
        <AccountType/>
      </UserInfo>
      <UserInfo>
        <DisplayName>Ismael Abdirahman-SA</DisplayName>
        <AccountId>23</AccountId>
        <AccountType/>
      </UserInfo>
      <UserInfo>
        <DisplayName>Lane, Veronica</DisplayName>
        <AccountId>35</AccountId>
        <AccountType/>
      </UserInfo>
      <UserInfo>
        <DisplayName>Garriott, Wizipan</DisplayName>
        <AccountId>51</AccountId>
        <AccountType/>
      </UserInfo>
      <UserInfo>
        <DisplayName>Brooks, Jeannine</DisplayName>
        <AccountId>34</AccountId>
        <AccountType/>
      </UserInfo>
      <UserInfo>
        <DisplayName>svc.ecs migration3</DisplayName>
        <AccountId>29</AccountId>
        <AccountType/>
      </UserInfo>
      <UserInfo>
        <DisplayName>Pham, Tam A</DisplayName>
        <AccountId>15</AccountId>
        <AccountType/>
      </UserInfo>
      <UserInfo>
        <DisplayName>Jones, Phillip B</DisplayName>
        <AccountId>16</AccountId>
        <AccountType/>
      </UserInfo>
      <UserInfo>
        <DisplayName>SVC SPO Azure-SA</DisplayName>
        <AccountId>13</AccountId>
        <AccountType/>
      </UserInfo>
      <UserInfo>
        <DisplayName>Tariq Ullah-SA</DisplayName>
        <AccountId>24</AccountId>
        <AccountType/>
      </UserInfo>
      <UserInfo>
        <DisplayName>Green, Keno K</DisplayName>
        <AccountId>14</AccountId>
        <AccountType/>
      </UserInfo>
      <UserInfo>
        <DisplayName>Mahooty, David N</DisplayName>
        <AccountId>36</AccountId>
        <AccountType/>
      </UserInfo>
      <UserInfo>
        <DisplayName>Bruce Jones-SA</DisplayName>
        <AccountId>22</AccountId>
        <AccountType/>
      </UserInfo>
      <UserInfo>
        <DisplayName>Scott, Barbara E</DisplayName>
        <AccountId>33</AccountId>
        <AccountType/>
      </UserInfo>
      <UserInfo>
        <DisplayName>SharingLinks.ea20a1a8-d548-4941-87bd-2eee5de39f56.Flexible.57d20414-38a1-46ce-8736-46dff55d674a</DisplayName>
        <AccountId>39</AccountId>
        <AccountType/>
      </UserInfo>
      <UserInfo>
        <DisplayName>Limited Access System Group For Web ad826184-66db-4642-af45-f20114aa0de8</DisplayName>
        <AccountId>41</AccountId>
        <AccountType/>
      </UserInfo>
      <UserInfo>
        <DisplayName>Freihage, Jason E</DisplayName>
        <AccountId>38</AccountId>
        <AccountType/>
      </UserInfo>
      <UserInfo>
        <DisplayName>Limited Access System Group For List 6fe66969-9bac-449d-8461-1b938ee26198</DisplayName>
        <AccountId>40</AccountId>
        <AccountType/>
      </UserInfo>
      <UserInfo>
        <DisplayName>Snider, Vanessa P</DisplayName>
        <AccountId>42</AccountId>
        <AccountType/>
      </UserInfo>
      <UserInfo>
        <DisplayName>Bowers, Clint J</DisplayName>
        <AccountId>52</AccountId>
        <AccountType/>
      </UserInfo>
      <UserInfo>
        <DisplayName>Newland, Bryan</DisplayName>
        <AccountId>53</AccountId>
        <AccountType/>
      </UserInfo>
      <UserInfo>
        <DisplayName>Rodman, Anthony M</DisplayName>
        <AccountId>54</AccountId>
        <AccountType/>
      </UserInfo>
      <UserInfo>
        <DisplayName>Thompson, Heather Dawn</DisplayName>
        <AccountId>57</AccountId>
        <AccountType/>
      </UserInfo>
      <UserInfo>
        <DisplayName>Goodluck, Tracy L</DisplayName>
        <AccountId>60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0B0552CAC2F44B9781CE252E62375" ma:contentTypeVersion="4" ma:contentTypeDescription="Create a new document." ma:contentTypeScope="" ma:versionID="0341906635f1b88ea0697b1f2990915d">
  <xsd:schema xmlns:xsd="http://www.w3.org/2001/XMLSchema" xmlns:xs="http://www.w3.org/2001/XMLSchema" xmlns:p="http://schemas.microsoft.com/office/2006/metadata/properties" xmlns:ns2="6fe66969-9bac-449d-8461-1b938ee26198" xmlns:ns3="ad826184-66db-4642-af45-f20114aa0de8" targetNamespace="http://schemas.microsoft.com/office/2006/metadata/properties" ma:root="true" ma:fieldsID="5887a6d2a992b990a4203d3d52519fc3" ns2:_="" ns3:_="">
    <xsd:import namespace="6fe66969-9bac-449d-8461-1b938ee26198"/>
    <xsd:import namespace="ad826184-66db-4642-af45-f20114aa0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6969-9bac-449d-8461-1b938ee261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26184-66db-4642-af45-f20114aa0d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CA63CE-0B1C-48DB-80F5-BC940C78EC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D6C5A6-715A-4001-ACE8-5065418001D9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d826184-66db-4642-af45-f20114aa0de8"/>
    <ds:schemaRef ds:uri="http://purl.org/dc/dcmitype/"/>
    <ds:schemaRef ds:uri="http://purl.org/dc/terms/"/>
    <ds:schemaRef ds:uri="http://purl.org/dc/elements/1.1/"/>
    <ds:schemaRef ds:uri="6fe66969-9bac-449d-8461-1b938ee2619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47892F-E073-4937-9FDB-2830D3BFD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66969-9bac-449d-8461-1b938ee26198"/>
    <ds:schemaRef ds:uri="ad826184-66db-4642-af45-f20114aa0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5851</TotalTime>
  <Words>555</Words>
  <Application>Microsoft Office PowerPoint</Application>
  <PresentationFormat>Widescreen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Office Theme</vt:lpstr>
      <vt:lpstr>Defining Data TIBC Data Management Subcommittee Meeting   July 30, 2024</vt:lpstr>
      <vt:lpstr>Definitions</vt:lpstr>
      <vt:lpstr>Definitions</vt:lpstr>
      <vt:lpstr>Foundations for Evidence-Based Policymaking Act of 2018</vt:lpstr>
      <vt:lpstr>Foundations for Evidence-Based Policymaking Act of 2018</vt:lpstr>
      <vt:lpstr>Foundations for Evidence-Based Policymaking Act of 2018</vt:lpstr>
      <vt:lpstr>PowerPoint Presentation</vt:lpstr>
      <vt:lpstr>Federal Data Strategy</vt:lpstr>
      <vt:lpstr>DOI Data Strategic Plan – Information Management and Technology Strategic Plan (Goal 5)</vt:lpstr>
      <vt:lpstr>Data Updates Across Indian Affairs</vt:lpstr>
      <vt:lpstr>Data Lifecycle</vt:lpstr>
      <vt:lpstr>Evidence Building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Data Priorities Consultation Summary</dc:title>
  <dc:subject>American Rescue Plan Tribal Consultation</dc:subject>
  <dc:creator>Indian Affairs - Office of the Deputy Assistant Secretary for Management</dc:creator>
  <cp:keywords>TIBC</cp:keywords>
  <cp:lastModifiedBy>Lane, Veronica</cp:lastModifiedBy>
  <cp:revision>36</cp:revision>
  <dcterms:created xsi:type="dcterms:W3CDTF">2021-03-25T13:23:26Z</dcterms:created>
  <dcterms:modified xsi:type="dcterms:W3CDTF">2024-07-26T14:25:40Z</dcterms:modified>
  <cp:category>TIBC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2021-03-25T00:00:00Z</vt:filetime>
  </property>
  <property fmtid="{D5CDD505-2E9C-101B-9397-08002B2CF9AE}" pid="5" name="ContentTypeId">
    <vt:lpwstr>0x0101009060B0552CAC2F44B9781CE252E62375</vt:lpwstr>
  </property>
  <property fmtid="{D5CDD505-2E9C-101B-9397-08002B2CF9AE}" pid="6" name="MediaServiceImageTags">
    <vt:lpwstr/>
  </property>
</Properties>
</file>