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17"/>
  </p:notesMasterIdLst>
  <p:sldIdLst>
    <p:sldId id="256" r:id="rId6"/>
    <p:sldId id="286" r:id="rId7"/>
    <p:sldId id="259" r:id="rId8"/>
    <p:sldId id="279" r:id="rId9"/>
    <p:sldId id="285" r:id="rId10"/>
    <p:sldId id="289" r:id="rId11"/>
    <p:sldId id="262" r:id="rId12"/>
    <p:sldId id="287" r:id="rId13"/>
    <p:sldId id="283" r:id="rId14"/>
    <p:sldId id="288"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247CF6-2028-37F0-5AE0-45CAB3BA8D46}" name="Lords, Douglas" initials="LD" userId="S::douglas_lords@ost.doi.gov::524c2d57-9985-4f02-b92a-bc0368f617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E3"/>
    <a:srgbClr val="162E51"/>
    <a:srgbClr val="FFF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CBCB2-5CE9-2D5E-1E59-0BA3D9369FCC}" v="237" dt="2024-07-26T12:54:51.808"/>
    <p1510:client id="{54880CA3-EC38-7450-2A19-8D0BAA4A80E9}" v="71" dt="2024-07-26T15:02:00.858"/>
    <p1510:client id="{ACF3F7ED-05C1-11C1-E8CA-A668CCD4B738}" v="160" dt="2024-07-26T14:08:47.728"/>
    <p1510:client id="{E7AC888F-F3B0-53C7-B05F-F6156DCA51FE}" v="3" dt="2024-07-26T13:38:41.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12AA8D-D643-411B-90DD-8E8C326B4367}" type="datetimeFigureOut">
              <a:rPr lang="en-US" smtClean="0"/>
              <a:t>7/26/2024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63B84-FD24-418C-AEEB-4298A3BDCFE9}" type="slidenum">
              <a:rPr lang="en-US" smtClean="0"/>
              <a:t>‹#›</a:t>
            </a:fld>
            <a:endParaRPr lang="en-US"/>
          </a:p>
        </p:txBody>
      </p:sp>
    </p:spTree>
    <p:extLst>
      <p:ext uri="{BB962C8B-B14F-4D97-AF65-F5344CB8AC3E}">
        <p14:creationId xmlns:p14="http://schemas.microsoft.com/office/powerpoint/2010/main" val="3807674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85A7F7-C045-41E2-8BBB-59627CB20383}" type="slidenum">
              <a:rPr lang="en-US" smtClean="0"/>
              <a:t>11</a:t>
            </a:fld>
            <a:endParaRPr lang="en-US"/>
          </a:p>
        </p:txBody>
      </p:sp>
    </p:spTree>
    <p:extLst>
      <p:ext uri="{BB962C8B-B14F-4D97-AF65-F5344CB8AC3E}">
        <p14:creationId xmlns:p14="http://schemas.microsoft.com/office/powerpoint/2010/main" val="2566754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894602"/>
            <a:ext cx="12192000" cy="913827"/>
          </a:xfrm>
        </p:spPr>
        <p:txBody>
          <a:bodyPr anchor="t"/>
          <a:lstStyle>
            <a:lvl1pPr algn="ctr">
              <a:defRPr sz="6000"/>
            </a:lvl1pPr>
          </a:lstStyle>
          <a:p>
            <a:r>
              <a:rPr lang="en-US"/>
              <a:t>Presentation Title</a:t>
            </a:r>
          </a:p>
        </p:txBody>
      </p:sp>
      <p:sp>
        <p:nvSpPr>
          <p:cNvPr id="3" name="Subtitle 2"/>
          <p:cNvSpPr>
            <a:spLocks noGrp="1"/>
          </p:cNvSpPr>
          <p:nvPr>
            <p:ph type="subTitle" idx="1" hasCustomPrompt="1"/>
          </p:nvPr>
        </p:nvSpPr>
        <p:spPr>
          <a:xfrm>
            <a:off x="0" y="4163701"/>
            <a:ext cx="12192000" cy="427349"/>
          </a:xfrm>
        </p:spPr>
        <p:txBody>
          <a:bodyPr>
            <a:normAutofit/>
          </a:bodyPr>
          <a:lstStyle>
            <a:lvl1pPr marL="0" indent="0" algn="ctr">
              <a:buNone/>
              <a:defRPr sz="2800" baseline="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NAME</a:t>
            </a:r>
          </a:p>
        </p:txBody>
      </p:sp>
      <p:sp>
        <p:nvSpPr>
          <p:cNvPr id="9" name="Text Placeholder 8"/>
          <p:cNvSpPr>
            <a:spLocks noGrp="1"/>
          </p:cNvSpPr>
          <p:nvPr>
            <p:ph type="body" sz="quarter" idx="10" hasCustomPrompt="1"/>
          </p:nvPr>
        </p:nvSpPr>
        <p:spPr>
          <a:xfrm>
            <a:off x="0" y="4591050"/>
            <a:ext cx="12192000" cy="584265"/>
          </a:xfrm>
        </p:spPr>
        <p:txBody>
          <a:bodyPr>
            <a:normAutofit/>
          </a:bodyPr>
          <a:lstStyle>
            <a:lvl1pPr marL="0" indent="0" algn="ctr">
              <a:buNone/>
              <a:defRPr sz="1800" baseline="0">
                <a:latin typeface="Times New Roman" panose="02020603050405020304" pitchFamily="18" charset="0"/>
                <a:cs typeface="Times New Roman" panose="02020603050405020304" pitchFamily="18" charset="0"/>
              </a:defRPr>
            </a:lvl1pPr>
          </a:lstStyle>
          <a:p>
            <a:pPr lvl="0"/>
            <a:r>
              <a:rPr lang="en-US"/>
              <a:t>Month, Day Year</a:t>
            </a:r>
          </a:p>
        </p:txBody>
      </p:sp>
    </p:spTree>
    <p:extLst>
      <p:ext uri="{BB962C8B-B14F-4D97-AF65-F5344CB8AC3E}">
        <p14:creationId xmlns:p14="http://schemas.microsoft.com/office/powerpoint/2010/main" val="375948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Footer - 1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0512" y="537904"/>
            <a:ext cx="11642102" cy="1281472"/>
          </a:xfrm>
        </p:spPr>
        <p:txBody>
          <a:bodyPr anchor="t"/>
          <a:lstStyle>
            <a:lvl1pPr algn="l">
              <a:defRPr sz="6000"/>
            </a:lvl1pPr>
          </a:lstStyle>
          <a:p>
            <a:r>
              <a:rPr lang="en-US"/>
              <a:t>Click to edit title</a:t>
            </a:r>
          </a:p>
        </p:txBody>
      </p:sp>
      <p:sp>
        <p:nvSpPr>
          <p:cNvPr id="4" name="Text Placeholder 3"/>
          <p:cNvSpPr>
            <a:spLocks noGrp="1"/>
          </p:cNvSpPr>
          <p:nvPr>
            <p:ph type="body" sz="quarter" idx="10"/>
          </p:nvPr>
        </p:nvSpPr>
        <p:spPr>
          <a:xfrm>
            <a:off x="320675" y="1931988"/>
            <a:ext cx="11642725" cy="3441700"/>
          </a:xfrm>
        </p:spPr>
        <p:txBody>
          <a:bodyPr>
            <a:normAutofit/>
          </a:bodyPr>
          <a:lstStyle>
            <a:lvl1pPr>
              <a:defRPr sz="2000"/>
            </a:lvl1pPr>
          </a:lstStyle>
          <a:p>
            <a:pPr lvl="0"/>
            <a:r>
              <a:rPr lang="en-US"/>
              <a:t>Edit Master text styles</a:t>
            </a:r>
          </a:p>
        </p:txBody>
      </p:sp>
    </p:spTree>
    <p:extLst>
      <p:ext uri="{BB962C8B-B14F-4D97-AF65-F5344CB8AC3E}">
        <p14:creationId xmlns:p14="http://schemas.microsoft.com/office/powerpoint/2010/main" val="91978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footer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0512" y="537904"/>
            <a:ext cx="11642102" cy="1281472"/>
          </a:xfrm>
        </p:spPr>
        <p:txBody>
          <a:bodyPr anchor="t"/>
          <a:lstStyle>
            <a:lvl1pPr algn="l">
              <a:defRPr sz="6000"/>
            </a:lvl1pPr>
          </a:lstStyle>
          <a:p>
            <a:r>
              <a:rPr lang="en-US"/>
              <a:t>Click to edit title</a:t>
            </a:r>
          </a:p>
        </p:txBody>
      </p:sp>
      <p:sp>
        <p:nvSpPr>
          <p:cNvPr id="5" name="Text Placeholder 4"/>
          <p:cNvSpPr>
            <a:spLocks noGrp="1"/>
          </p:cNvSpPr>
          <p:nvPr>
            <p:ph type="body" sz="quarter" idx="11"/>
          </p:nvPr>
        </p:nvSpPr>
        <p:spPr>
          <a:xfrm>
            <a:off x="320675" y="2024063"/>
            <a:ext cx="5627688" cy="3414712"/>
          </a:xfrm>
        </p:spPr>
        <p:txBody>
          <a:bodyPr>
            <a:normAutofit/>
          </a:bodyPr>
          <a:lstStyle>
            <a:lvl1pPr>
              <a:defRPr sz="1800"/>
            </a:lvl1pPr>
          </a:lstStyle>
          <a:p>
            <a:pPr lvl="0"/>
            <a:r>
              <a:rPr lang="en-US"/>
              <a:t>Edit Master text styles</a:t>
            </a:r>
          </a:p>
        </p:txBody>
      </p:sp>
      <p:sp>
        <p:nvSpPr>
          <p:cNvPr id="8" name="Text Placeholder 7"/>
          <p:cNvSpPr>
            <a:spLocks noGrp="1"/>
          </p:cNvSpPr>
          <p:nvPr>
            <p:ph type="body" sz="quarter" idx="12"/>
          </p:nvPr>
        </p:nvSpPr>
        <p:spPr>
          <a:xfrm>
            <a:off x="6221413" y="2024063"/>
            <a:ext cx="5741987" cy="3414712"/>
          </a:xfrm>
        </p:spPr>
        <p:txBody>
          <a:bodyPr>
            <a:normAutofit/>
          </a:bodyPr>
          <a:lstStyle>
            <a:lvl1pPr>
              <a:defRPr sz="1800"/>
            </a:lvl1pPr>
          </a:lstStyle>
          <a:p>
            <a:pPr lvl="0"/>
            <a:r>
              <a:rPr lang="en-US"/>
              <a:t>Edit Master text styles</a:t>
            </a:r>
          </a:p>
        </p:txBody>
      </p:sp>
    </p:spTree>
    <p:extLst>
      <p:ext uri="{BB962C8B-B14F-4D97-AF65-F5344CB8AC3E}">
        <p14:creationId xmlns:p14="http://schemas.microsoft.com/office/powerpoint/2010/main" val="1755320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footer -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507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footer - 2 columns">
    <p:spTree>
      <p:nvGrpSpPr>
        <p:cNvPr id="1" name=""/>
        <p:cNvGrpSpPr/>
        <p:nvPr/>
      </p:nvGrpSpPr>
      <p:grpSpPr>
        <a:xfrm>
          <a:off x="0" y="0"/>
          <a:ext cx="0" cy="0"/>
          <a:chOff x="0" y="0"/>
          <a:chExt cx="0" cy="0"/>
        </a:xfrm>
      </p:grpSpPr>
      <p:sp>
        <p:nvSpPr>
          <p:cNvPr id="2" name="Title 1"/>
          <p:cNvSpPr>
            <a:spLocks noGrp="1"/>
          </p:cNvSpPr>
          <p:nvPr>
            <p:ph type="title"/>
          </p:nvPr>
        </p:nvSpPr>
        <p:spPr>
          <a:xfrm>
            <a:off x="319726" y="537770"/>
            <a:ext cx="11558047" cy="1325563"/>
          </a:xfrm>
        </p:spPr>
        <p:txBody>
          <a:bodyPr/>
          <a:lstStyle/>
          <a:p>
            <a:r>
              <a:rPr lang="en-US"/>
              <a:t>Click to edit Master title style</a:t>
            </a:r>
          </a:p>
        </p:txBody>
      </p:sp>
      <p:sp>
        <p:nvSpPr>
          <p:cNvPr id="11" name="Text Placeholder 10"/>
          <p:cNvSpPr>
            <a:spLocks noGrp="1"/>
          </p:cNvSpPr>
          <p:nvPr>
            <p:ph type="body" sz="quarter" idx="11"/>
          </p:nvPr>
        </p:nvSpPr>
        <p:spPr>
          <a:xfrm>
            <a:off x="319088" y="2005013"/>
            <a:ext cx="5619750" cy="4351337"/>
          </a:xfrm>
        </p:spPr>
        <p:txBody>
          <a:bodyPr>
            <a:normAutofit/>
          </a:bodyPr>
          <a:lstStyle>
            <a:lvl1pPr>
              <a:defRPr sz="1800"/>
            </a:lvl1pPr>
          </a:lstStyle>
          <a:p>
            <a:pPr lvl="0"/>
            <a:r>
              <a:rPr lang="en-US"/>
              <a:t>Edit Master text styles</a:t>
            </a:r>
          </a:p>
        </p:txBody>
      </p:sp>
      <p:sp>
        <p:nvSpPr>
          <p:cNvPr id="13" name="Text Placeholder 12"/>
          <p:cNvSpPr>
            <a:spLocks noGrp="1"/>
          </p:cNvSpPr>
          <p:nvPr>
            <p:ph type="body" sz="quarter" idx="12"/>
          </p:nvPr>
        </p:nvSpPr>
        <p:spPr>
          <a:xfrm>
            <a:off x="6269136" y="2005013"/>
            <a:ext cx="5608637" cy="4351337"/>
          </a:xfrm>
        </p:spPr>
        <p:txBody>
          <a:bodyPr>
            <a:normAutofit/>
          </a:bodyPr>
          <a:lstStyle>
            <a:lvl1pPr>
              <a:defRPr sz="1800"/>
            </a:lvl1pPr>
          </a:lstStyle>
          <a:p>
            <a:pPr lvl="0"/>
            <a:r>
              <a:rPr lang="en-US"/>
              <a:t>Edit Master text styles</a:t>
            </a:r>
          </a:p>
        </p:txBody>
      </p:sp>
    </p:spTree>
    <p:extLst>
      <p:ext uri="{BB962C8B-B14F-4D97-AF65-F5344CB8AC3E}">
        <p14:creationId xmlns:p14="http://schemas.microsoft.com/office/powerpoint/2010/main" val="61450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a:t>
            </a:r>
          </a:p>
        </p:txBody>
      </p:sp>
      <p:sp>
        <p:nvSpPr>
          <p:cNvPr id="9" name="Text Placeholder 8"/>
          <p:cNvSpPr>
            <a:spLocks noGrp="1"/>
          </p:cNvSpPr>
          <p:nvPr>
            <p:ph type="body" sz="quarter" idx="10"/>
          </p:nvPr>
        </p:nvSpPr>
        <p:spPr>
          <a:xfrm>
            <a:off x="357432" y="1771650"/>
            <a:ext cx="11529768" cy="4600870"/>
          </a:xfrm>
        </p:spPr>
        <p:txBody>
          <a:bodyPr/>
          <a:lstStyle/>
          <a:p>
            <a:pPr lvl="0"/>
            <a:r>
              <a:rPr lang="en-US"/>
              <a:t>Edit Master text styles</a:t>
            </a:r>
          </a:p>
        </p:txBody>
      </p:sp>
    </p:spTree>
    <p:extLst>
      <p:ext uri="{BB962C8B-B14F-4D97-AF65-F5344CB8AC3E}">
        <p14:creationId xmlns:p14="http://schemas.microsoft.com/office/powerpoint/2010/main" val="68387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667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7432" y="537328"/>
            <a:ext cx="11529767" cy="1109187"/>
          </a:xfrm>
        </p:spPr>
        <p:txBody>
          <a:bodyPr anchor="t"/>
          <a:lstStyle>
            <a:lvl1pPr>
              <a:defRPr/>
            </a:lvl1pPr>
          </a:lstStyle>
          <a:p>
            <a:r>
              <a:rPr lang="en-US"/>
              <a:t>Click to edit title</a:t>
            </a:r>
          </a:p>
        </p:txBody>
      </p:sp>
      <p:sp>
        <p:nvSpPr>
          <p:cNvPr id="11" name="Text Placeholder 10"/>
          <p:cNvSpPr>
            <a:spLocks noGrp="1"/>
          </p:cNvSpPr>
          <p:nvPr>
            <p:ph type="body" sz="quarter" idx="10"/>
          </p:nvPr>
        </p:nvSpPr>
        <p:spPr>
          <a:xfrm>
            <a:off x="357188" y="1762125"/>
            <a:ext cx="5600700" cy="4705350"/>
          </a:xfrm>
        </p:spPr>
        <p:txBody>
          <a:bodyPr>
            <a:normAutofit/>
          </a:bodyPr>
          <a:lstStyle>
            <a:lvl1pPr>
              <a:defRPr sz="1800"/>
            </a:lvl1pPr>
          </a:lstStyle>
          <a:p>
            <a:pPr lvl="0"/>
            <a:r>
              <a:rPr lang="en-US"/>
              <a:t>Edit Master text styles</a:t>
            </a:r>
          </a:p>
        </p:txBody>
      </p:sp>
      <p:sp>
        <p:nvSpPr>
          <p:cNvPr id="13" name="Text Placeholder 12"/>
          <p:cNvSpPr>
            <a:spLocks noGrp="1"/>
          </p:cNvSpPr>
          <p:nvPr>
            <p:ph type="body" sz="quarter" idx="11"/>
          </p:nvPr>
        </p:nvSpPr>
        <p:spPr>
          <a:xfrm>
            <a:off x="6221413" y="1762125"/>
            <a:ext cx="5665787" cy="4705350"/>
          </a:xfrm>
        </p:spPr>
        <p:txBody>
          <a:bodyPr>
            <a:normAutofit/>
          </a:bodyPr>
          <a:lstStyle>
            <a:lvl1pPr>
              <a:defRPr sz="1800"/>
            </a:lvl1pPr>
          </a:lstStyle>
          <a:p>
            <a:pPr lvl="0"/>
            <a:r>
              <a:rPr lang="en-US"/>
              <a:t>Edit Master text styles</a:t>
            </a:r>
          </a:p>
        </p:txBody>
      </p:sp>
    </p:spTree>
    <p:extLst>
      <p:ext uri="{BB962C8B-B14F-4D97-AF65-F5344CB8AC3E}">
        <p14:creationId xmlns:p14="http://schemas.microsoft.com/office/powerpoint/2010/main" val="352493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text, 1/2 art">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6099175" y="0"/>
            <a:ext cx="6092825" cy="6858000"/>
          </a:xfrm>
          <a:noFill/>
        </p:spPr>
        <p:txBody>
          <a:bodyPr/>
          <a:lstStyle>
            <a:lvl1pPr marL="0" indent="0">
              <a:buNone/>
              <a:defRPr/>
            </a:lvl1pPr>
          </a:lstStyle>
          <a:p>
            <a:pPr lvl="0"/>
            <a:r>
              <a:rPr lang="en-US"/>
              <a:t>Photo</a:t>
            </a:r>
          </a:p>
        </p:txBody>
      </p:sp>
      <p:sp>
        <p:nvSpPr>
          <p:cNvPr id="10" name="Rectangle 9"/>
          <p:cNvSpPr/>
          <p:nvPr userDrawn="1"/>
        </p:nvSpPr>
        <p:spPr>
          <a:xfrm>
            <a:off x="0" y="0"/>
            <a:ext cx="6099175" cy="6858000"/>
          </a:xfrm>
          <a:prstGeom prst="rect">
            <a:avLst/>
          </a:prstGeom>
          <a:solidFill>
            <a:srgbClr val="16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58216" y="537327"/>
            <a:ext cx="5458119" cy="1809947"/>
          </a:xfrm>
        </p:spPr>
        <p:txBody>
          <a:bodyPr anchor="t"/>
          <a:lstStyle>
            <a:lvl1pPr>
              <a:defRPr baseline="0"/>
            </a:lvl1pPr>
          </a:lstStyle>
          <a:p>
            <a:r>
              <a:rPr lang="en-US"/>
              <a:t>Click to edit title</a:t>
            </a:r>
          </a:p>
        </p:txBody>
      </p:sp>
      <p:sp>
        <p:nvSpPr>
          <p:cNvPr id="12" name="Text Placeholder 11"/>
          <p:cNvSpPr>
            <a:spLocks noGrp="1"/>
          </p:cNvSpPr>
          <p:nvPr>
            <p:ph type="body" sz="quarter" idx="11"/>
          </p:nvPr>
        </p:nvSpPr>
        <p:spPr>
          <a:xfrm>
            <a:off x="358775" y="2508250"/>
            <a:ext cx="5457825" cy="4109366"/>
          </a:xfrm>
        </p:spPr>
        <p:txBody>
          <a:bodyPr>
            <a:normAutofit/>
          </a:bodyPr>
          <a:lstStyle>
            <a:lvl1pPr>
              <a:defRPr sz="1800"/>
            </a:lvl1pPr>
          </a:lstStyle>
          <a:p>
            <a:pPr lvl="0"/>
            <a:r>
              <a:rPr lang="en-US"/>
              <a:t>Edit Master text styles</a:t>
            </a:r>
          </a:p>
        </p:txBody>
      </p:sp>
    </p:spTree>
    <p:extLst>
      <p:ext uri="{BB962C8B-B14F-4D97-AF65-F5344CB8AC3E}">
        <p14:creationId xmlns:p14="http://schemas.microsoft.com/office/powerpoint/2010/main" val="412958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text, 2/3 art">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279769" y="0"/>
            <a:ext cx="7912231" cy="6858000"/>
          </a:xfrm>
          <a:noFill/>
        </p:spPr>
        <p:txBody>
          <a:bodyPr/>
          <a:lstStyle>
            <a:lvl1pPr marL="0" indent="0">
              <a:buNone/>
              <a:defRPr/>
            </a:lvl1pPr>
          </a:lstStyle>
          <a:p>
            <a:pPr lvl="0"/>
            <a:r>
              <a:rPr lang="en-US"/>
              <a:t>Photo</a:t>
            </a:r>
          </a:p>
        </p:txBody>
      </p:sp>
      <p:sp>
        <p:nvSpPr>
          <p:cNvPr id="10" name="Rectangle 9"/>
          <p:cNvSpPr/>
          <p:nvPr userDrawn="1"/>
        </p:nvSpPr>
        <p:spPr>
          <a:xfrm>
            <a:off x="0" y="0"/>
            <a:ext cx="4279769" cy="6858000"/>
          </a:xfrm>
          <a:prstGeom prst="rect">
            <a:avLst/>
          </a:prstGeom>
          <a:solidFill>
            <a:srgbClr val="16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58216" y="537327"/>
            <a:ext cx="3657603" cy="1809947"/>
          </a:xfrm>
        </p:spPr>
        <p:txBody>
          <a:bodyPr anchor="t"/>
          <a:lstStyle>
            <a:lvl1pPr>
              <a:defRPr baseline="0"/>
            </a:lvl1pPr>
          </a:lstStyle>
          <a:p>
            <a:r>
              <a:rPr lang="en-US"/>
              <a:t>Click to edit title</a:t>
            </a:r>
          </a:p>
        </p:txBody>
      </p:sp>
      <p:sp>
        <p:nvSpPr>
          <p:cNvPr id="4" name="Text Placeholder 3"/>
          <p:cNvSpPr>
            <a:spLocks noGrp="1"/>
          </p:cNvSpPr>
          <p:nvPr>
            <p:ph type="body" sz="quarter" idx="11"/>
          </p:nvPr>
        </p:nvSpPr>
        <p:spPr>
          <a:xfrm>
            <a:off x="358775" y="2516188"/>
            <a:ext cx="3657044" cy="4176712"/>
          </a:xfrm>
        </p:spPr>
        <p:txBody>
          <a:bodyPr>
            <a:normAutofit/>
          </a:bodyPr>
          <a:lstStyle>
            <a:lvl1pPr>
              <a:defRPr sz="1800"/>
            </a:lvl1pPr>
          </a:lstStyle>
          <a:p>
            <a:pPr lvl="0"/>
            <a:r>
              <a:rPr lang="en-US"/>
              <a:t>Edit Master text styles</a:t>
            </a:r>
          </a:p>
        </p:txBody>
      </p:sp>
    </p:spTree>
    <p:extLst>
      <p:ext uri="{BB962C8B-B14F-4D97-AF65-F5344CB8AC3E}">
        <p14:creationId xmlns:p14="http://schemas.microsoft.com/office/powerpoint/2010/main" val="267937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 text, 1/3 art">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7927942" y="0"/>
            <a:ext cx="4264058" cy="6858000"/>
          </a:xfrm>
          <a:noFill/>
        </p:spPr>
        <p:txBody>
          <a:bodyPr/>
          <a:lstStyle>
            <a:lvl1pPr marL="0" indent="0">
              <a:buNone/>
              <a:defRPr/>
            </a:lvl1pPr>
          </a:lstStyle>
          <a:p>
            <a:pPr lvl="0"/>
            <a:r>
              <a:rPr lang="en-US"/>
              <a:t>Photo</a:t>
            </a:r>
          </a:p>
        </p:txBody>
      </p:sp>
      <p:sp>
        <p:nvSpPr>
          <p:cNvPr id="10" name="Rectangle 9"/>
          <p:cNvSpPr/>
          <p:nvPr userDrawn="1"/>
        </p:nvSpPr>
        <p:spPr>
          <a:xfrm>
            <a:off x="1" y="0"/>
            <a:ext cx="7927941" cy="6858000"/>
          </a:xfrm>
          <a:prstGeom prst="rect">
            <a:avLst/>
          </a:prstGeom>
          <a:solidFill>
            <a:srgbClr val="16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58216" y="537327"/>
            <a:ext cx="7296348" cy="1809947"/>
          </a:xfrm>
        </p:spPr>
        <p:txBody>
          <a:bodyPr anchor="t"/>
          <a:lstStyle>
            <a:lvl1pPr>
              <a:defRPr baseline="0"/>
            </a:lvl1pPr>
          </a:lstStyle>
          <a:p>
            <a:r>
              <a:rPr lang="en-US"/>
              <a:t>Click to edit title</a:t>
            </a:r>
          </a:p>
        </p:txBody>
      </p:sp>
      <p:sp>
        <p:nvSpPr>
          <p:cNvPr id="4" name="Text Placeholder 3"/>
          <p:cNvSpPr>
            <a:spLocks noGrp="1"/>
          </p:cNvSpPr>
          <p:nvPr>
            <p:ph type="body" sz="quarter" idx="11"/>
          </p:nvPr>
        </p:nvSpPr>
        <p:spPr>
          <a:xfrm>
            <a:off x="358775" y="2507858"/>
            <a:ext cx="7296150" cy="4148138"/>
          </a:xfrm>
        </p:spPr>
        <p:txBody>
          <a:bodyPr>
            <a:normAutofit/>
          </a:bodyPr>
          <a:lstStyle>
            <a:lvl1pPr>
              <a:defRPr sz="1800"/>
            </a:lvl1pPr>
          </a:lstStyle>
          <a:p>
            <a:pPr lvl="0"/>
            <a:r>
              <a:rPr lang="en-US"/>
              <a:t>Edit Master text styles</a:t>
            </a:r>
          </a:p>
        </p:txBody>
      </p:sp>
    </p:spTree>
    <p:extLst>
      <p:ext uri="{BB962C8B-B14F-4D97-AF65-F5344CB8AC3E}">
        <p14:creationId xmlns:p14="http://schemas.microsoft.com/office/powerpoint/2010/main" val="206889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51AB67-634A-44DE-BA77-36B27F4A064F}"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0905B-E1BC-46C9-8779-889D55F27FC5}" type="slidenum">
              <a:rPr lang="en-US" smtClean="0"/>
              <a:t>‹#›</a:t>
            </a:fld>
            <a:endParaRPr lang="en-US"/>
          </a:p>
        </p:txBody>
      </p:sp>
    </p:spTree>
    <p:extLst>
      <p:ext uri="{BB962C8B-B14F-4D97-AF65-F5344CB8AC3E}">
        <p14:creationId xmlns:p14="http://schemas.microsoft.com/office/powerpoint/2010/main" val="139089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60947" y="528477"/>
            <a:ext cx="9429947" cy="1281472"/>
          </a:xfrm>
        </p:spPr>
        <p:txBody>
          <a:bodyPr anchor="t"/>
          <a:lstStyle>
            <a:lvl1pPr algn="l">
              <a:defRPr sz="6000"/>
            </a:lvl1pPr>
          </a:lstStyle>
          <a:p>
            <a:r>
              <a:rPr lang="en-US"/>
              <a:t>Click to edit title</a:t>
            </a:r>
          </a:p>
        </p:txBody>
      </p:sp>
      <p:sp>
        <p:nvSpPr>
          <p:cNvPr id="11" name="Text Placeholder 10"/>
          <p:cNvSpPr>
            <a:spLocks noGrp="1"/>
          </p:cNvSpPr>
          <p:nvPr>
            <p:ph type="body" sz="quarter" idx="10"/>
          </p:nvPr>
        </p:nvSpPr>
        <p:spPr>
          <a:xfrm>
            <a:off x="2560638" y="1922463"/>
            <a:ext cx="9429750" cy="4686300"/>
          </a:xfrm>
        </p:spPr>
        <p:txBody>
          <a:bodyPr/>
          <a:lstStyle/>
          <a:p>
            <a:pPr lvl="0"/>
            <a:r>
              <a:rPr lang="en-US"/>
              <a:t>Edit Master text styles</a:t>
            </a:r>
          </a:p>
        </p:txBody>
      </p:sp>
    </p:spTree>
    <p:extLst>
      <p:ext uri="{BB962C8B-B14F-4D97-AF65-F5344CB8AC3E}">
        <p14:creationId xmlns:p14="http://schemas.microsoft.com/office/powerpoint/2010/main" val="322279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432" y="537328"/>
            <a:ext cx="11529767" cy="1109187"/>
          </a:xfrm>
          <a:prstGeom prst="rect">
            <a:avLst/>
          </a:prstGeom>
        </p:spPr>
        <p:txBody>
          <a:bodyPr vert="horz" lIns="91440" tIns="45720" rIns="91440" bIns="45720" rtlCol="0" anchor="t">
            <a:normAutofit/>
          </a:bodyPr>
          <a:lstStyle/>
          <a:p>
            <a:r>
              <a:rPr lang="en-US"/>
              <a:t>Click to edit title</a:t>
            </a:r>
          </a:p>
        </p:txBody>
      </p:sp>
      <p:sp>
        <p:nvSpPr>
          <p:cNvPr id="3" name="Text Placeholder 2"/>
          <p:cNvSpPr>
            <a:spLocks noGrp="1"/>
          </p:cNvSpPr>
          <p:nvPr>
            <p:ph type="body" idx="1"/>
          </p:nvPr>
        </p:nvSpPr>
        <p:spPr>
          <a:xfrm>
            <a:off x="357433" y="1778491"/>
            <a:ext cx="11529766" cy="4584602"/>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4238667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2" r:id="rId4"/>
    <p:sldLayoutId id="2147483654" r:id="rId5"/>
    <p:sldLayoutId id="2147483670" r:id="rId6"/>
    <p:sldLayoutId id="2147483671" r:id="rId7"/>
    <p:sldLayoutId id="2147483676" r:id="rId8"/>
  </p:sldLayoutIdLst>
  <p:txStyles>
    <p:titleStyle>
      <a:lvl1pPr algn="l" defTabSz="914400" rtl="0" eaLnBrk="1" latinLnBrk="0" hangingPunct="1">
        <a:lnSpc>
          <a:spcPct val="90000"/>
        </a:lnSpc>
        <a:spcBef>
          <a:spcPct val="0"/>
        </a:spcBef>
        <a:buNone/>
        <a:defRPr sz="6000" kern="1200">
          <a:solidFill>
            <a:srgbClr val="00BDE3"/>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726" y="537770"/>
            <a:ext cx="11642888" cy="132556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319726" y="2005012"/>
            <a:ext cx="11642888" cy="4351338"/>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575145527"/>
      </p:ext>
    </p:extLst>
  </p:cSld>
  <p:clrMap bg1="lt1" tx1="dk1" bg2="lt2" tx2="dk2" accent1="accent1" accent2="accent2" accent3="accent3" accent4="accent4" accent5="accent5" accent6="accent6" hlink="hlink" folHlink="folHlink"/>
  <p:sldLayoutIdLst>
    <p:sldLayoutId id="2147483659" r:id="rId1"/>
    <p:sldLayoutId id="2147483673" r:id="rId2"/>
    <p:sldLayoutId id="2147483674" r:id="rId3"/>
    <p:sldLayoutId id="2147483675" r:id="rId4"/>
    <p:sldLayoutId id="2147483662" r:id="rId5"/>
  </p:sldLayoutIdLst>
  <p:txStyles>
    <p:titleStyle>
      <a:lvl1pPr algn="l" defTabSz="914400" rtl="0" eaLnBrk="1" latinLnBrk="0" hangingPunct="1">
        <a:lnSpc>
          <a:spcPct val="90000"/>
        </a:lnSpc>
        <a:spcBef>
          <a:spcPct val="0"/>
        </a:spcBef>
        <a:buNone/>
        <a:defRPr sz="6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52601-3414-4056-A1AE-9891359C67DE}"/>
              </a:ext>
            </a:extLst>
          </p:cNvPr>
          <p:cNvSpPr>
            <a:spLocks noGrp="1"/>
          </p:cNvSpPr>
          <p:nvPr>
            <p:ph type="ctrTitle"/>
          </p:nvPr>
        </p:nvSpPr>
        <p:spPr/>
        <p:txBody>
          <a:bodyPr>
            <a:normAutofit fontScale="90000"/>
          </a:bodyPr>
          <a:lstStyle/>
          <a:p>
            <a:r>
              <a:rPr lang="en-US"/>
              <a:t>Budget Strategy</a:t>
            </a:r>
          </a:p>
        </p:txBody>
      </p:sp>
      <p:sp>
        <p:nvSpPr>
          <p:cNvPr id="3" name="Subtitle 2">
            <a:extLst>
              <a:ext uri="{FF2B5EF4-FFF2-40B4-BE49-F238E27FC236}">
                <a16:creationId xmlns:a16="http://schemas.microsoft.com/office/drawing/2014/main" id="{58D2DF09-2836-48CA-B1A1-5202EB2B8291}"/>
              </a:ext>
            </a:extLst>
          </p:cNvPr>
          <p:cNvSpPr>
            <a:spLocks noGrp="1"/>
          </p:cNvSpPr>
          <p:nvPr>
            <p:ph type="subTitle" idx="1"/>
          </p:nvPr>
        </p:nvSpPr>
        <p:spPr>
          <a:xfrm>
            <a:off x="0" y="3817338"/>
            <a:ext cx="12192000" cy="773712"/>
          </a:xfrm>
        </p:spPr>
        <p:txBody>
          <a:bodyPr vert="horz" lIns="91440" tIns="45720" rIns="91440" bIns="45720" rtlCol="0" anchor="t">
            <a:normAutofit fontScale="85000" lnSpcReduction="20000"/>
          </a:bodyPr>
          <a:lstStyle/>
          <a:p>
            <a:r>
              <a:rPr lang="en-US">
                <a:latin typeface="Times New Roman"/>
                <a:cs typeface="Times New Roman"/>
              </a:rPr>
              <a:t>Dani McQuillen</a:t>
            </a:r>
            <a:endParaRPr lang="en-US"/>
          </a:p>
          <a:p>
            <a:r>
              <a:rPr lang="en-US">
                <a:latin typeface="Times New Roman"/>
                <a:cs typeface="Times New Roman"/>
              </a:rPr>
              <a:t>Principal Deputy Bureau Director, Trust Operations Management</a:t>
            </a:r>
            <a:endParaRPr lang="en-US"/>
          </a:p>
        </p:txBody>
      </p:sp>
      <p:sp>
        <p:nvSpPr>
          <p:cNvPr id="4" name="Text Placeholder 3">
            <a:extLst>
              <a:ext uri="{FF2B5EF4-FFF2-40B4-BE49-F238E27FC236}">
                <a16:creationId xmlns:a16="http://schemas.microsoft.com/office/drawing/2014/main" id="{584ED092-2CA2-4BCD-9E7E-A3589F3EAA42}"/>
              </a:ext>
            </a:extLst>
          </p:cNvPr>
          <p:cNvSpPr>
            <a:spLocks noGrp="1"/>
          </p:cNvSpPr>
          <p:nvPr>
            <p:ph type="body" sz="quarter" idx="10"/>
          </p:nvPr>
        </p:nvSpPr>
        <p:spPr/>
        <p:txBody>
          <a:bodyPr>
            <a:normAutofit/>
          </a:bodyPr>
          <a:lstStyle/>
          <a:p>
            <a:r>
              <a:rPr lang="en-US" sz="2400"/>
              <a:t>August 2, 2024</a:t>
            </a:r>
          </a:p>
        </p:txBody>
      </p:sp>
    </p:spTree>
    <p:extLst>
      <p:ext uri="{BB962C8B-B14F-4D97-AF65-F5344CB8AC3E}">
        <p14:creationId xmlns:p14="http://schemas.microsoft.com/office/powerpoint/2010/main" val="1195120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3155-CDDA-CEEF-D5DB-427E96DCE339}"/>
              </a:ext>
            </a:extLst>
          </p:cNvPr>
          <p:cNvSpPr>
            <a:spLocks noGrp="1"/>
          </p:cNvSpPr>
          <p:nvPr>
            <p:ph type="title"/>
          </p:nvPr>
        </p:nvSpPr>
        <p:spPr/>
        <p:txBody>
          <a:bodyPr/>
          <a:lstStyle/>
          <a:p>
            <a:r>
              <a:rPr lang="en-US">
                <a:latin typeface="Times New Roman"/>
                <a:cs typeface="Times New Roman"/>
              </a:rPr>
              <a:t>Future Expenses</a:t>
            </a:r>
            <a:endParaRPr lang="en-US"/>
          </a:p>
        </p:txBody>
      </p:sp>
      <p:sp>
        <p:nvSpPr>
          <p:cNvPr id="3" name="Text Placeholder 2">
            <a:extLst>
              <a:ext uri="{FF2B5EF4-FFF2-40B4-BE49-F238E27FC236}">
                <a16:creationId xmlns:a16="http://schemas.microsoft.com/office/drawing/2014/main" id="{DEE84C3C-5611-7306-AB8E-C8B13D5B032D}"/>
              </a:ext>
            </a:extLst>
          </p:cNvPr>
          <p:cNvSpPr>
            <a:spLocks noGrp="1"/>
          </p:cNvSpPr>
          <p:nvPr>
            <p:ph type="body" sz="quarter" idx="10"/>
          </p:nvPr>
        </p:nvSpPr>
        <p:spPr/>
        <p:txBody>
          <a:bodyPr vert="horz" lIns="91440" tIns="45720" rIns="91440" bIns="45720" rtlCol="0" anchor="t">
            <a:normAutofit/>
          </a:bodyPr>
          <a:lstStyle/>
          <a:p>
            <a:r>
              <a:rPr lang="en-US" sz="3600"/>
              <a:t>Trust Fund Accounting System – FY2028</a:t>
            </a:r>
            <a:endParaRPr lang="en-US" sz="3600">
              <a:cs typeface="Calibri Light"/>
            </a:endParaRPr>
          </a:p>
          <a:p>
            <a:r>
              <a:rPr lang="en-US" sz="3600">
                <a:cs typeface="Calibri Light"/>
              </a:rPr>
              <a:t>Increased leasing costs for records storage</a:t>
            </a:r>
          </a:p>
          <a:p>
            <a:r>
              <a:rPr lang="en-US" sz="3600"/>
              <a:t>Digitization of trust records – Ongoing</a:t>
            </a:r>
            <a:endParaRPr lang="en-US" sz="3600">
              <a:cs typeface="Calibri Light"/>
            </a:endParaRPr>
          </a:p>
          <a:p>
            <a:r>
              <a:rPr lang="en-US" sz="3600">
                <a:cs typeface="Calibri Light"/>
              </a:rPr>
              <a:t>Discovery requests in Tribal litigation</a:t>
            </a:r>
            <a:r>
              <a:rPr lang="en-US" sz="3600"/>
              <a:t> –</a:t>
            </a:r>
            <a:r>
              <a:rPr lang="en-US" sz="3600">
                <a:cs typeface="Calibri Light"/>
              </a:rPr>
              <a:t> Ongoing</a:t>
            </a:r>
          </a:p>
          <a:p>
            <a:r>
              <a:rPr lang="en-US" sz="3600"/>
              <a:t>Beneficiary Services Improvements – Ongoing</a:t>
            </a:r>
            <a:endParaRPr lang="en-US" sz="3600">
              <a:cs typeface="Calibri Light"/>
            </a:endParaRPr>
          </a:p>
        </p:txBody>
      </p:sp>
    </p:spTree>
    <p:extLst>
      <p:ext uri="{BB962C8B-B14F-4D97-AF65-F5344CB8AC3E}">
        <p14:creationId xmlns:p14="http://schemas.microsoft.com/office/powerpoint/2010/main" val="3542849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956" y="365125"/>
            <a:ext cx="11537244" cy="1325563"/>
          </a:xfrm>
        </p:spPr>
        <p:txBody>
          <a:bodyPr>
            <a:normAutofit/>
          </a:bodyPr>
          <a:lstStyle/>
          <a:p>
            <a:r>
              <a:rPr lang="en-US" sz="6000">
                <a:solidFill>
                  <a:srgbClr val="00BDE3"/>
                </a:solidFill>
                <a:latin typeface="Times New Roman" panose="02020603050405020304" pitchFamily="18" charset="0"/>
                <a:cs typeface="Times New Roman" panose="02020603050405020304" pitchFamily="18" charset="0"/>
              </a:rPr>
              <a:t>Thank you.</a:t>
            </a:r>
            <a:endParaRPr lang="en-US" sz="6000">
              <a:solidFill>
                <a:schemeClr val="bg1"/>
              </a:solidFill>
              <a:latin typeface="Times New Roman" panose="02020603050405020304" pitchFamily="18" charset="0"/>
              <a:cs typeface="Times New Roman" panose="02020603050405020304" pitchFamily="18" charset="0"/>
            </a:endParaRPr>
          </a:p>
        </p:txBody>
      </p:sp>
      <p:sp>
        <p:nvSpPr>
          <p:cNvPr id="8" name="AutoShape 2" descr="data:image/jpg;base64,%20/9j/4AAQSkZJRgABAQEAYABgAAD/2wBDAAUDBAQEAwUEBAQFBQUGBwwIBwcHBw8LCwkMEQ8SEhEPERETFhwXExQaFRERGCEYGh0dHx8fExciJCIeJBweHx7/2wBDAQUFBQcGBw4ICA4eFBEUHh4eHh4eHh4eHh4eHh4eHh4eHh4eHh4eHh4eHh4eHh4eHh4eHh4eHh4eHh4eHh4eHh7/wAARCAGwA2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IJx3x9aZ5seM+Yoz2LCsT4hSSw+B9Zkt5XilW0kKOpwVO08ivhTSvGPioPF53iTV2K4/5embNdeFwbxCbTMatVQP0G86P/nrHn2YUvnRf89I/wDvoV8FaxrXiO9ge4s/EusLOv8AAlywzXLTeMPGUV0yv4j1lQhAZTctxzU4nCzoaslV0z9HhNF/z0j/AO+hQJYR/wAtU/76FfnBeeMPFZ3GHxTrGxucm6YH8s01PFni+Nt0vifWsA8/6U3FcUZqSuy1VP0hM0I/5ax/99Ck82M8LJH/AN9CvzvtPEXibUI2j/4SzWY+fkP2pvmJ7day5fFvjK3vHibxTrYKn7v2p8gj8a6HSfLdE+2P0l86IkYkTn/aoLx9TIgGfWvzo8K+OvFiagWm8U6kFlDkGe4Y4XHbJ6ite08Z622vW01/4m1qTSwVXal2wMi9yfQ+9Yc/Qr2p9/mRASPMQHHc80pkj5+dD9GFfBnjbxR4iltC2k+JtTgFnP5cxN8ztICu4EN9CBWI3i7xbe6b56+J9VhSJIxMBeMGyT0p81h+0P0O82L/AJ6IR3+YUCRMD94me/zCvzjufGPirIWHxVrQOMEG5Y5PbvU9v4w8WGMPL4o1cSKflH2tgGocgVRH6LGSPOPMXr/eFJ5kfaVM+m4V+dl1448ViZpJPFGsKQvO24bg9uM9PerGheLPEkflXmpeLNZC5J2idueuB161POPnP0M82LtIn/fQpPNi/wCeqf8AfQr85R4s8WmddvifWPlJyPtbYoj8X+LTujPijWFJJwTct/jS9oS6h+jPmxZH7yP/AL6FL5sfXzl5/wBoV+eGm+J/FcjyXlx4p1UrGmPL+1sMmo7XxL4xubOa5HizVkRTnH2psgegGeff0quYPaH6KCSI/wDLRPX71J5sec+amPrX592nj3XotLtFTxDq7TFj5wNyxwM8AVFceLPFran5beJtWQDgqJ2PXv1pOZXOfoT5sRH+sjPr8woEsf8Az0T/AL6HNfnvD4z8UW5lX/hJdSYMyxx5uG3E+/PQVY0nxh4r+w68Rr2pXX+hY8x7th5B3r8y+/b8aOcPaH6AebF3kT/voU4SR/8APRfzr8/bPxB4sksnuo/EWsvsdTh7lhkZro7XxR4mkQO2uaoM4G37Q2Qah1gU7n2/5kf99Pzo8xP764+tfEbeI/FDlvK13UztHObhsA1JD4q8RC0ZG1zUWfrxO1Htirn2x5kf/PRf++hRvj/56L+dfEo8TeIhy+taomR189quR694h+xNIde1PJ+6fPbFHthpn2bvj/vp+dIZEz/rE/OvipPE3iKFSsuv6gWyCcztwKup4r1yXQjt1m9b/Sx+++0nP3fu/TvT9ugPsgSR7vvL/wB9DpS+ZH2kT/vqviOfxfrCDH/CQakX3chbhifpj0pf+Es8RzALDrGpY9TcNzS9sgPtzzI/76/99CjzE/vL/wB9Cvi1PEHiMlidc1IAd/tDYpy+IPEZIB17UQP+vhqPbAfaHmR/89F/76FHmJ/fX/voV8ZS+IdeBwNe1NvpO1MufEPiBlQR69qSkDn/AEhqPbAfaHmR/wB9f++hSeZH/wA9F9fvCviuXXvEjRlV17UskcH7Q3WoIPEfibJDa/qIITGDcNzzR7YD7c8xP+ei/wDfQo8xP76/99V8Uv4o8Q7N/wDb2okYzxcNUcniTxBLATF4g1QH/ru1HtgPtrzI/wDnon50GSP/AJ6J+dfDQ8TeItgX/hI9ULD/AKeG5qtqnizxVFAGi17VWOeguGp+1J5j7saSP++n/fVIJI8f6xSB33Cvgey8Y+K52Pna5q8Y75nbmtm08ReKCs0a61qblhkg3LDaBzmj2wlO+h9wiWPH+sT/AL6FHmR/30/76FfCb+KPESrvbxDqgx1C3DH6Ypw8WeIJFATxDqmc9rls/jR7VBzo+6S8ZHLr+dAkjzjzFz9a+FbnxZ4pEDJDr2pNJ2/0pqpHxd4kVw8niLVlfGGQ3Ddfal7bUUqiR98CRMZ8xPzo81P+eifnXwX/AMJZ4k2Fk8RasfY3LVJF4s8SPF/yMGqhu4+0tVe1XQFUTPvDzI/+ei/nR5kf/PRfzr4X0/xVrxuD9p8Q6r5eP+flqq6n4s8RedM9v4h1YR7gF/0pqPag52PvLzI/+eiZ/wB6kMseeJFPr8wr89R4t8WR6if+Km1dg2Bg3LcfrUUvirxauU/4SjVlAJ/5em/M+3tTUyfan6HrJGBzIv4sKXzov+eif99Cvz31zxX4igktRa+ItfhQ2sbSfaLhwWkP3mXP8J7Vn/8ACYeLjCVHifVCe+LxsgU+YPan6MebF/z0T/voUebF/wA9E/76FfnCvjLxaJf+Ro1ggf8AT01WV8ZeKG+74o1fJ7G7b/GjmD2p+ivmxf8APRP++hR5sP8Az1T/AL6FfnRceK/GSZz4n1UL6/bGqo3izxcXAPinWM/9fbUKQe1P0i82L/non/fQo82L/nqn/fQr84W8X+LmBX/hKNYGCB/x9NQnjHxYpy/ijWOP+ntqfMP2p+jvmw5/1qf99Cl8yP8A56J/30K/OJfGHiv5T/wlGr8/9PbcU6Txd4vDHy/FOsP8va6b/GjnD2p+jRlhx/rUx/vCl82Lj94n/fQr817/AMaeLYYhG3ijWQSR832pqrnxx4wAXHirWPvY/wCPpv8AGtIxurk+2P0w82L/AJ6J/wB9CjzYscSJ/wB9Cvzi/wCEx8WLG6r4o1gtgAn7W3FL/wAJh4uWNFHijWCwHX7W3NZORXtj9HPNi/56J/30KTzY/wDnpH/30K/OiLxb4u2/8jTq7MRnH2puP1pieMvFnMbeJ9YB9ftTcUucXtT9G/Ni/wCeif8AfQo82L/non/fQr854/FvixJBjxVq7j/r6b/Glk8aeK8sv/CTasD2xdNzS9oHtT9FzLF/z0T/AL6FAli/56J/30K/OQ+MPFpP/I0auSB0F01Obxd4v8sFvE2sAHj/AI+mo9oHtT9GfNi/56J/30KPNi/56J/30K/OZfF/ixgGHijVxg4/4+2pZvGPizLL/wAJNrGQCc/amo9oHtT9GPNi/wCeif8AfQo8yL/nqv8A30K/OSPxX4xMZb/hKdXzxx9ranp4s8XhwZPE+sA+n2pqPaD9qfox5sX/AD0X/voUNLHj/WJ+LCvzsh8Y+KSct4p1cZDD/j6bilfxd4swM+JdXyvTN02DT9oP2h+iJlj/AOeif99Cl82LH+sT/voV+fVz4u8WyTx+d4i1FWCBhsuWwQahfxd4rB+XxHqxGf8An6aj2ge0P0L8yP8A56J/30KPOiH/AC0T/voV+faeM/E8cbxt4h1bp1+0tVe78YeJnG2LxLq+7gY+1MKXtA9ofoZ5sf8Az0T/AL6FHmxf89E/76FfnN/wmniyLO/xJrOc8D7W1Pfxb4tUbv8AhJ9XPcD7U1PnJ9qfot5sf/PRP++hR5kf/PRP++hX50Dxl4waMn/hItXBGP8Al6aj/hLvGJRgvibVlbt/pTcj1p84/an6LmSL/non/fQpPOi/56R/99CvznPjPxiBu/4STV5CFyCl0x60tj4q8YNCGufE+rp82QDdNk0cwe1P0X82LGfMT/voUCSPH+sTP+8K/PGXxd4px5a+JtXUZzn7U1NuvGPilgRH4o1cE/8ATy3H60c4van6I+bF/wA9E/76FIZYv+eqf99Cvzmh8XeLvMKN4o1nPb/SWoPi3xeYpF/4SjVw2Tj/AElv8aOcPan6MiWL/nqn/fQpfNi/56J/30K/OJPFvjNZFX/hJtXbaFyftTUXnjPxd56MvirVVU9R9qbP86OYPbH6OeZFnIkT/voUGWL/AJ6pn/eFfnOPGPi3cobxRqyDcB/x9NzUWqeLvGHmjZ4l1hFRw2ftTZYelHOP2p+jvmRZ/wBYn/fQpTNF/wA9I/8AvoV+cMfjLxWEf/iqNYJJ4/0tuKZJ4w8XBv8AkaNY/wDApqOddQ9qfpB5sf8Az0T/AL6FHmx/89E/OvzktvFnjCa4WNfE2sEkcYumrqdJ8Q+KobdvN8Saqzns1w1dmGwsq+qZEsRY+8/Mj6+Yn50eZH/z0X86+Fx4k8SDk+IdVyR/z9NT4/E3iVVG7xBqjnPe4au3+yX/ADGf1uPY+5fMj/56J+dHmR/89F/A18ODxV4iDktrupH2+0NWJq/jHxpDN/o+v6lGvvMxzUzyxwW4/raeyPv7zFbChwT7Hmm+ZH/ff8q+M/gX428R3/xR0Ow1DVb24WWRwwa4OPunqK+0q8+pBwdjopz5lc5z4kAHwHrX/XnJ/wCgmvz1tWaDbJGwXjnNfoX8SP8AkRNa/wCvKT/0E1+ekfMahepAr1csXuSsc+Isa2kXhJMnmY55X1pfEOlxXUJuPmUjOMdW+tZkDMo3bc4NdFZ3EbKvmYXIwQ3rXpTpqrGzOQ4MhoJF3wkMpyqt1q9FPapGsjiSYxKS4bgOSMfpn9K6TXNHh1KMNlUnj+771ylxY3FlMI7gZz94t0r57F4B05XibwlYZaTzRpEIzu8tlfA74q9fKdTSK4idEud2Jm7keoH6VmHEc+YtgBH3Vp3m7kMXmEF2weOgrmhiOT3WJ6l6+8PTlgyxjKHMa7jkD1P1rLurmaVXi2FdhOSeAp/wrVt9bmge1EzKQ7bWBGfLHrXZPoU89p/aMFlDNbzKUGJVwR3J54NdVSlCcOaA1o9Tgm1eCRpy8MmxyoYdlIA5Hr0p1xfJeAt5XLruYrwGI7cV1174Vm1FgFtYIlJGALhBjA781n3vh2Sw822t7eB52OVk+0pge/XrXmap6mjTOejmeN1ZwNpH6VLbSrLujkhLRgjOOq88YrTHhnW/L3fZYflUksLqPK+/Xv1qGLw/ryndHb2+GP3jdR9B+PrTumCVtyveszTSLDtk8kYII5J9DUl9GX0SCeSOUSbsbRWhLoGueczG3hnB2lw1zHyW6961bPw3rU2gTgQ2j3LH5Slyg24+p9KWpotjkEcBTKnKg4yfWpGKsGz8uFzk963E8I6ssR8wWaSMScG5TnA6dain8L65IImVLUEjAAuUHH50rakysjF/cvaFfnVmfcxz97jrSLG7RsSzRmJM4U/ez1NbsHhfVFVDNDahmBKMtymFHvzTIfD2rO8rCGNjtJwLhDle3fpT5tbEamTYrGLZvtDCWMD5Yz8pU+xHWrdhcyQl5Zm86ONTliB8/HBzV+18M31xZTK0cAljG9NtymG9utQSeHdWVl2fZmGNxX7SmSPQ80pbjuU2aC+gVlQhhh5EHUL3x9a0/C0cF1rjWd00dvHdwmNSGOI+43e/H61HY6HrBuQvk2sYbr+/Qkk9utPGgatGk2Y7ZZ9+cLOuQPbmi40WtP1D+z5ZrG5gnEgk2lGA4IPetw3aTOjxkljwQo5+tR6H4W1rUz56pZozbYZIhKpYknAfrz15rt3j0Pw60FrpFotxd2y7Zru4G4+b/F5eOgBz1zXDjcZSwseaoz18synEZhU5KSOSj8xYzKsU+CMfcOMepqa1UY6DIJH5V2P/AAm3ikr5cmqv5OMeVtUrj06VHpsOna9LJYyafDa38iE280Hyq0n9xs9STxmvNw+d0K01DY9rFcJ4yjSc1Z2OfiwFZJE3ZHU9KSRitrs2koOTjpWnPo2p2YaG6t4Y5FO1w0qgg/nUB02+x5QW2J6geevI/OvatrY+bjFXszEv7eO6jcxsfLkjAz3HHNQw6DaLHG8bXYlEoKgH92Vx3565rfOiah5e6OFcd185cY/Or8Ol6mNH8sG3DJcjEQlXJG372c0+UfKzm00VIS7K0YK9c9fxp9tZF3M6AlU64rqtL8Npb2z3/itXt7D/AJYJHIPOuT7egHuKifV9NjYxWuiwGz7ef80hX3IPWvPxOZ4bDNKT1PXwOR4rGxcqcdDmfOKuE/hzn/631psLhJ3aQnax+Unp+FdzBpOgeIrZotGhnttTX5jBcSLtlX0T09ea5u50LURK1uYFjVHwQ0qg59SM5FdNDEU60eaL0PPxmCq4SfJWVmUMIQjKW+9ziknuISR0BA6d6lfQ9UTcoSPhuP3y/wCNMfw/qHLFYi3/AF3X/GtuVnK97FdbiORiOY2/hJ6ZpbiJkIPynPQ1eTRb9oURooc9SPPT/Go20bUFARktypO7yzOpA/XrTSEZqLGjfKcjrilk/wBYzKwUEcL71el0C+8susUILAbSZ049e9EWhahHKMxQsCAf9ev+NGgGOCG4jwpx0pG/1u1R06ZrVufD+oD5oUt+vOZ1/wAaj/sjUnY4ijzj/numOPxoSbM7Nma7D7jYPHQDmpbERNIyXBndDGxxH94nHH4VcTQ9SYbpIbcsfW4Qf1q5pGi6hHf7lmt4P3UiB2mUg/KeOvehCsc1OvmQBQF5wMtwM/hXYweCbXRLO1uPEVyY5pl3pZwcyAer56Ungfw3dy6wJLuGEw2cTXUiCVWDKmM8A9OafdzXWpajJMzS3M0jHopZ2HbGPbivFzfMJYVKNP4nsfVcM5HDHSlOo/diX1uPBqqIz4ItpvWZ7yVSfwBrMl8KaTrlxI+hG5iv1UyR2bqChA/gVupP1rsdG8B3+oeA73XVtrhbm3lISB0IJUfeOOpOK5GFrzTbuGdRNazxt5kbMpRgfxrxlmmOw7jKvsz6eWR5TjYzp4fSS8zjbiMFGTI8wNjGMbSO1RIhVlB4J5Nd747059WSw17TbWBZbqLF8odUXzxnJAJ6YxXItoepY3eXCDk/8vCf419jRqqtBTj1PzHE4eWHqypy6FJlGFZ+WztqpdSqUaHaQQOorcXRdTYbljiYoNzHzlJx788VRudB1L7QzqsJOOn2hP8AGtF57mEjmWVnutqluxzSTIVVmzvAOCT9K2pPDOqPlo4oQcjJFwn+NRP4a1lozhIFx/08J/jVpESTW5D4q0bWmt7S+vC91aGxhCTDA8tcHamB6Vz4ia33SFlb5cDHpXYiXZ4iisZGZc6T9nPzhgH2kYBHFcuYTjyQR+7JU++O1WmDTRTGN24fdNTIFyW2jAGc1FNFsYZ+bjAHpSSRS4VSoIxnINOwmmSrcMU5XcM06ULIQwXa1NhKjh0+QVFOzKVaMnFCQWLGxlx65p5wyndFmomd9obIJFTLJHgB15akwIvMiVNhUZNOH7uMlcluuBUkwEa7QS2c1CQqrySKQMbf27XSIqsnAHB65qg9ncGdQyqPWtBCARJj6VKw3thSSxGWrSNS2hmNl2yO5VRxgHH0pjKy4O3qKGZUJXaSTyaI9pZFJIAqHuWrMdGrblYnHOKfJGIWbawYn+E0243eaF3ZQcimN82ZGJzjipuMW1wWY45HJX1p4V5CrBVXqcGq/wA/BXOdu3NT5ZVUZz2H5UWJAfL87YBIpplbb83TtRHIsiqVUY96d8ojLEDcelIY1uXOEPrmnsjMNwbPqtME0kayHbz0FPjx5abBtYfePvSAeJOBtXafQ1GzkvtGSGHXsKAxV8csf4s96faogOZHy+CAKBpjWcFDHgByCoxU1sWuPvjcAAMetVzGIwe/bP8AKnQytbhZE8xACAzAcZzQFzSv5IjeKY4WhCIEYN3PeoLiaPyCY2yAeBUV8yPfzlZJJgX5Y/8ALQetQBxltqjj09KAuTtK5H3wAR0pjSSMMlQGxkGoNzDG7gHoadJIzkfNjFA7j9xIAZQTnJpGby5wi/MenPSmqzkehqWBPnGTuZq0sIhCyNKzLIuO4z0oGVkLCQABctJ2X2q2yIEYByCTgiomClJFbBVhn+lBRXiyIRIrbWHG1e49atR7pY/MaRTjt3qCIfOB2xgfQVI2djbGxmgVxzyGQlTx61EJF37Qu4daYeD8pJPc0/a2NsY+dgfwqSQBAky+PYZpTGzBmGV5GKWW32kIQSpA/FqhDfJ8zUNhYlEjRuqIwDOerdKpzW267kaVtzPyCvQD1qUnyisnJwcirEyxtls/MB0+tWhkFqymVEY7vLI5PWr7RAyE56qeDVIwmJBJwAe9LHcmIlWwxPQ1DC5XdEVx1JPOKe/+6c9quW1t583mbXPritu10uyaEFoXL7s813UMC6quZuSRj+HIy2pI7ZGK7HLM27gelVoLOztT5m1IR/eB5+lUr/WoonCQL5hB617lBUcHT95mTdzW2n+KgpJgbTjNctda5fupbzzGM8YHamHVdRDKY76XP+zx/Ooea00PlZ1RR87W5NNfDZ3YYdK5iPWNSVy8k+R3D8k/lW9pd9HfJtKgSjGK1pY2lXdhcp13wU02FfjBoN1GSCJHyP8AgJr7d3V8afBHn4o6K2Od7/8AoJr7LrzcypqFRWO6g/dOd+JP/Iha1/15Sf8AoJr884/lijI9K/Qv4lf8iDrf/XlJ/wCgmvzziX9zGevFdGVfBIjECl5I23L0PUVdsriNQGXMrddr1UOOuKRV2SCRQWJr1knoct9DqdMuPtEbB1BOfy/GnXltBeRtHcRiRCMbu4rLsL51OxVVWHX0rUtbmO4yUBQD7xPTNEoqS1A5fUdFazd5IIfMixwAPmrF8uRXUNuC5+ZfQ9ga9FVm8wT7gGhG+MkZww6EjvWLqOq6Lq7YvtL+xXG795c2zE7/AHKngGvBx+Cpr4S4XZzEX2fE8UwO9xlfWuh8Jtf2uhyPaGbULiaZbeG0QEqrPnDMP73HHrzSjw3pt9tez8QWKAHhbxikjD22g16n8PfD8PhfwzqXiNryG5uZ5YorVYhlFcAgOM91/rXnzmsFRlWk9EjtwmEni60aEV8TOV0TwLftK0niG8h0VX+cpt82VHxjDR8EDHNWH+GPhpXa6sfF8mpXPlN+4ubH7NG7kfKd5Y4Ga1J5Zbid5ppHllc5LE5LGrutaReaT9k+2R7RdWyTr6YP8P1FfB1eIsRVlKcY+6j9KhwbgIKNOpP3mcFrGj6xpdrb2+p6TbF7kYimtcPFJjjaWHBrlrbS7iG9RJ4TEUGPLYdgc8D+te06XZ2fiG2/4RnUZpIYbmQNa3Cnm3nH3W/3eua818QfarDWZPtsufs8hiYMPmHYf419DlmPWMpe06o+NznJ5ZZXVLddGU0drhzb2NqrCRgY/lyS56gHv9K9H8EeGdH8OaXI3i+ze71J/wB5Fp0TbPLU93bsfbHesz4OeTZ6zqGo36xXP2BBNbqB8omOSjfgRW7Bb6nruoStDBJeXEjGR1U/McmuDOcynhkqVL4mevw7klLFp1sR8CNGTxFZSL5beFfD32T+FDYp5gHb5uua5vxP4K0nxReW9/4XRbC8A2zadLJ8jns0bev+yB3r0t/hXrieCRqv2WWTVN+fsagbwhxx9etcJqFjqGlXSxXtvLaXCncFf5WH5dK8aOPx+EmnW2fc+jqZTlGY05U8NbmXY8l1i3lsZXhmtWiUEowIwQR7fWodP3rfFo7qK2DWzrvbofl+7+PSu++MWmzDUY9Qjf8Ad31mL5E2jAUN5ZH5gmuM8O20k1wxitEuilrOTG5wFAT7w9xX2dGopxjU7o/LMTSlQqum+jsUbSPbNaT7AkbA+Zs7YOORRdQwNpiLbxqyLcNiYfebjO00gHlWcksnQKEYA9CeQaWNVjtEXc4kaULlR+7HTn6kcVokYIjgfb+8RP3nHX+dPuGM0vm52yMu07epqZ4EeaeNX8raSqgc5Irb8JeCNW8TTyQ6ZGsaRDfcXVw22KEerEc/lSclFXk9DWEXLSK1Op+BVmLddf16VxI2l2wjjDndh5spnHb61u6DpV5rmpJp9myNdSgjEr7Qx9j61P4P03QvCkOs2N3qj3j6rFHHO9kA0SlGLAqWwSMmtTTdBjS5g1LT9Yt5be3kEk+xiJYFH8ZAHSvjc4qQxWIjyO8Vufp3DtCpgcFNVE4Sls2d/d/Ci+k+Httbxw28etwuZZMOMN2wX+nNeRanZ3Wk6hJayTILiFhhoZNwRh7jvXuM3xl0CQyaebW88sxGNZ8D723G7r0rw4wzXmrC2tj581zMUiJ/jJPBNc+aRwn7v6s/e2O7I5Y7968amo7m34n+z6vLZ6hNEg+0wDzPUlAFJP5VgQ6PafaRNkBkJwCOi1ueJGjtr4aTaMssdpGI2k7Fjy4/Bsis3dIs4LiJlccbWORivr8K5QpR5uyv6n53jeSWIm4PS7sRCPZIZE+ZA2Tj+76Vc8PWUE3iC2WVBsLFhjpwCeR36VCGA+Xd5xfnaeMH04qxoE6xa/aJj5S7AH/gBrSo3FN/cZ04xdSCb06lbU77UPEGrvN5ck0rkmKGNdwRfRR6Cuq8OfDfW9R8N6hqs1pPbzQDdbQOhDS+vFcZpuoXWl30d9aSeXPA2VOP0r6p0TxTYNpWljUr22gv7yFWWLdjeSB0r43K8LRx1SUsRLVH6RnmPxOW0qccLBWf36bnyzdWOqaU6yXFrdWMoOUeRCpDexq74thM1nY6y2GF3EIy+eXlQfOSe55FavxU8QajrXia4hvlSKK1kKRxJ0+uazPE7xf8IfoGlNn7RDNPcYH92Tbj+VdOSqMMbKnBtxSZw8SylWy2FarFKba+45+MIXYy5wF6Y61WkiaZkjtkLyO4UKOvJqTbPHC0syN5WcCun8AadbCS+1y6Uva6fAJBH3LuSq/kcGvqak+SDnI+Co0pVaiglu7DtP0vQ9AX7TrR/tC/H3bKI/Inuz9iO64qwPF247f+Ee0Iwd1Fkm/H+961iWtpfazqDx21u91dysZHRO+TzXbL8LfEf/CHnVjZudQ8zJtMYcx46Aeuf0r4+WOx+Lm5UNkfo8cqynLYRjXacnbc5zUdJ0HXIXuNC8y1viu5tPkG4EDqVb+mK5SSIiznjWFgyyAbm/hIH3frW2yahoWrQyTQvbXdu4kRH4KkHv7cVc+INnak22sWu6KDWF85oh90SLw5/Fia9jJ8zliE4VF7yPmuJMkp4RxrUX7kjktOsry9kW3s7fzZnHyqR19T+Aras/CdqGZtc8Q29hHxsNpGLkn2wCMVvK0PhrwxFBCobU9VgEssp/5d4t2Ai++Rz7GsTR9Pm1TVbbT7ZQZriQRqSOBk9axzHN6lGt7Ggrvqb5Pw1TxGH+sYl8q/QfqPhPSJQjaJ4hjvXA5F3bfZx+ZJrnNT0u+0y9NnqlnJay7dwWQYDL2I9veuo8U6Lc6Brs+k320zQFeR0ORnNWbua68R+FpNPn/fXmnHzLWVuXKH7yk9wACaMBnM51vY1lZ/qGb8MUaeF+s4WV4rX5GV8MrqC21zUbebg32my2cX97e+MD9Km0m7vtN1OGe0kaO5jkABXoecflXLW089jqMF7asvnxSBlJ/hx3PtXZWUWn+KXkbQFeHUAN7WEj4d/Ux88jPPJFPPMFVq8laktieE8xoUIzw9Z2Uj6X0zxlokdrZWupatZw37wqZI/MAw2OQR2r5x8f311qHi2/nupDL++Kx91C9sfUVlXNpfpeFJracT9wykn866nwv4NurvULNtSwHkBeOzdz5soHc46L79eleVicZXzJRpcmx9JgsvwmTylX57tr+rGVqnhy6uvD1hbLLarcSsbkRyyhG2kbQAPqOlecavYT6ddvZ3cDQzofmjYYIruNfvbrUNZuLu+HlXG/GxThY8cACjxXZ2+u+F214MU1XTNkFwOonjPCt9QAc/WvVyrMouf1eeltEfOcQ5JNU/r8XdvdHCaKscl29vJJLFFKhRjGMlu+GHccVRaMeW64AkHUDnNavhuV01e3mSaGJlzh5ug4PJqjGMK6nIJ6cc19H6nwn+IZAYY4fMVeGwD9alsdN1LVpfL0XR59RmUZcQxllX3bHQVe8I+HJvEmtrp1qUQbd80rMQkKDq5rujqCaVpQ0Hw/JJBYxcSS42SzvnlmYcj0wDjpXn4/MKeCjebuz2MmyOvmk7Q+FbnE6Z4N163v4bhrW0keGVXECTDcxBzjFVfGOgCx1s+ZDJpwnBkaC6Xy2Unk7c9RnvXYf6Sv8ApQaVckjePXvzV2e60/W9H/sbxLbtdQn/AI97tTuuLdvVSfvD2JrysNxH7SfLWVkfR5hwQ6NFyw0+Z9jyo+HdRuIFntbVrpSShNv+8GRzzjpWfPpl1a+YlwEtzxjzpNu31zmtHWYr/wAP67e6K11KogkKHyXKgnGc8VkXLm4cGRneTu7tuyPxr6mEk0nfc+BceWTjLRokns7i2EbOpMMgyjkffHqPUVTcgnY2Bk5966TTZoNTtLbSr/yrdreNhBeOxGxck7cdOtUItKj1GG4fTnd5oBvaGUAPIvcrj06n2qhGQxVZW25ORz6ClWPcq+ZIEOOD1zT4YZp5ligikMsjBUVVyc+n0q7qum3+lRwPdQhBIPu9Sjeh98UMCjbAhtu5m4PWluVZ3Rl+537nNPQA/dbJxUsZiWMszOAvUqM80RTbIbItqt6gdADxWldLFb2cCRqTdSEfKBk4pbGzm16OOHSdPZpGmPzMSABgcD/69b+ieGbGHWvJ/tq2vdXKkLCrZRCOqZ/vjp6V6VDBKTuzJs5hdF1OZWfy0UsOAz4IpreH9QhiJfa7kgAI+7H1rtriGS1naC4idJUO1geoNJt5ZjwOnA5r145fSaQ1Kxxl3oWpW4ZsLJHGu4nPJ9sVmDa27c55+7XocvLpu44IJ7VwV7GIbuWNiN0TkDHfNeZj8IqWxdOVxRGoQ/vDnOcUxQFcNu3Y6ClG9lHPOMGhPlBUcmvJLYKoAXauMdqc2Su7gAHniosuZMChiwU4bvyKXKBYnYGPPTJ6013O0iPGSc1GxZkG4cULxjFHKBKXym4gF/b1pfLcjdFyw46dB3qF1IJZePrVyC+mW6SYBNuwjGKliAoqg7VLrggAVs297bXWijTQbe1dWChpcAkZz3rnDM3mYLZXOTg9TTixfyiVB54GM4pFRdjf1eCxivZjb3UE5UcqjDaPasrUntrm6/cBIQI1BA9QOajkT/TZooYvKBbaqN1GOx96iuIljfy2BD8ZIpA9WP8AJLxZzkJzSrHG+1if0pbZiyy4YjAwBjrQJ2jGXiww6VSGiEq+8sy4xx9aVrjByqj0Az1pzKWZpV3Nnn2zQsM0O2RlQr2Bqh3G+e29VAB45xzUcsginJkyRj7o9KdJJGikiMhj3HaoraM+fvExcs3O4dBiqHfQSO4Z9w24G0bSaswsioFB3euagktovPLb8HHyYPalWPMRLNtxxSZnckKs52oQpByPepLKTZd+YWVHyAN5wAabGQEjLfMVHGKiR2aZvlDAnvUsfMWb3VI7e7a3uIiY2+YSqMrn/ZPp61GkaXUAnidW8wblAqvPbR3iqs6uRC2VycY9uKsyTL5UCxRKghGMDjI9KroJsrSpJGFEg6+gzUkbD524LdMVYvbm2uYEijjaORT909PzqoFY7gAm5TzgnNTe4rk3nSeWF2r9D3NT6faG4cbgAG6HFVRDvVEwwLH7o5/GultVg0iyWS6CvNjKIDwtdmDoqT557ImTLttax2luHkAiCnrnlvwqvqOrxwjZbqdz9Cx5/Kse/wBVa4zuIMhHLA8A+uPpVJ5iVQhgQRjPWuutmPJ7tFaGdu5Le30kx/euyeoPeqrfNllO1cetTSyRSW6xtjg9T61WJZjjKjHavKnUlN+8zRJIAgVBteVh3yOBT3jHkK4ck7uRntTQznKjdg8UqIVcA8qeCKjlklsPmQ6VV8sMV6Hj0qfTXuBqtrJDwpcBhnHFROrMyKVyrOFX2rpdO0RIZYp5HLEHIAr0cvw83NMib0PR/gl/yVHRcdd75/75NfZVfG/wTXb8UdG4x+8f/wBBNfZFd2av34+h1Yf4TnviT/yIetf9eUn/AKCa/PFP9Un0r9DviV/yIWt/9eUn/oJr88IT+7T6VrlPwyJxRKox2qVcAZf8KYGxSq2c7vwr2HscY+FUdm4Ofb1rRjuGijSMKw3ff3VlRSGOTr3rrPh3po17xnp1hhpBI5d93I2oN5/QGsqk+SDb6FwjzNRXU6vwxo2iJoJ1bX1uWE2VtLZPlMuOrNkdOlVjbeHWHPhPSGGTgvGxJ/I1q+I77+2PEUrwhRA0vl2kXQJGD8oH0rr/AAt8MdevrDUbi7t/IY2xFsWOC0mQRj2xmvxzH5zj8zxUo0HZK5+uYLJstyvCwli0nKVtzzyHwz4Q1xmtbu1GhzPgW9zZcRq//TQHJI+lbJ0e80T4Z6Rpd0yPLaX12JpYzw4aQeW30IBIqDxB4d1fQdq6taG28wlU5rsdCW11v4by2TyIl3DOsW9xjzJGz5Q3egANctHHV8RRnhK7d7G1TLcJhcRTx1Be7exB8FbfRdR8S/2Vq+kQXhkw0MjqTsI/pxXrnxfs9Ch8IzajeaTb3sloAluG58tm4zxXz/DJrnhK8Z1EllLKhSOXHDDPOw/1qE+ItaeCazm1S4uYZ8B4pZC4J/HvWWGzCOGoPDzp+8zTG5RLGYtYunVtBW/4JTshPNqMP2dds7SjYE+tcd8btUZvi3ro0/AtvtC7GTBGdig13j6lB4GtJNW1qM2+otCRpltIuH8w/dcr/dx3968gKxSD7XNMZGlkLbg2X59a9nh/C1aNKU5ac3T0PmeMswpV68KcH8P6noXwusZrgapYMmXktBdIe7bASR9eela2i6jfaXqMF5p9y8NwrjaRwcZ5BzWN4SmudHaG6srne0ab1Zjk5PSus1YWeuSpqto1pp0k6jzba4kEf70cfu89c9ePWss8wVSUo16e6O3hfM6NOm8NX+GXU+kE8WaSbX7CNTtTqX2YsEDfLuwe/wDSvmTxXqd7qeu3Vxqk5llVyhbPAAOMD2rS0Pwr4ifWLOSXR75YTOu6doTswSOc1rNc6pZ6/NdXJ0ufSoNQ+zGyk0JVUjJGWu88HjpisZxxGbpQqLkt+JvTqYTIJyqQfO5draHnXxauGnvND0vBH9n6f9mmI75cvyfoa4lPL0/UiGhnFvJBOsXkjLbtvy5x/D6179qFr4iuPGEVjJ4l8MSWNxZi+ZW8LI7qnmbBHu3c/wC9WX4cuZNd8Salp8fjTwVYT22oXFt/ZKaFEboW8eMnfuyAQTzivq6OH9lTUX00+4+Cxc1ia0pJb6/efPGp7SkcG4pJwXVuhOO9SwO9zo21Zlk8mbd5BHz8gDcP8K9c+I/hRrzSLlpdKitbqzl8wSxw7ftFvn749cZArcm0W60uGP8Asv8AsqK0tdNS4dW8NrcPKxYj5p8/u/yq3Gz12ZyQhzXXU8M0dJLjW7bTdoDXkiwo/fJ4I/xr2TU5rGytxomjIbawhKsxz80sgGGZz35yB7VNFp1lNrb3U1nYwi3n0q5ja3hAw025nww6jgV2FnpyaXq9pHfaZbXVrOzLeSNECIJCxKZPYFcce9eNnWFr1XGhTdr7n1XDNfC4ZzxFeN2tEcXoOhahrMF5Lp8Bkjs4vMmYDhRz3/CqelX9xp15Hd2cpjkXoc9T6fSvfLXS/FV1PNL4Ru9H0DS7WVobnTn01Z2vWUZYeZkbQQQM4NcD4kvrW58YeJfC66fo1jfwmyXTolt1zFJLGWcsf4gGryXw3UjFOE/eSuz6WnxdTrVJQqQ9x7GFPoE2sWlvrVmLCyt50JuczqirJk5CqxyeOazp9R0fSbfb4ekk1HUFwrX5G2FCeoRT824evSt3xJd20OoNpeofEDwRoi2l2kUOn3uhxSzysVXMgy4IByV6VN4FXxJr2s3cTX+lwaXaa5JYCCLwisivEjgZ88N8mQfTivWweRUqUVVnq1v5HgZhxFia6dGm7R6d7eZysUjdZJULyfMzZzz3piqskYlOSQeADgiuv0JPEGoX814+o6VaadFeyxfZx4RWVdiuy/6/dyeAelVPM8RAaydS8V+HZLHT5DHti8LpFJMCOMOHyvWvVVO9op+Z87OXLe/Q5U3LKzIgRm3Fs45X2qIs32hZQ+0o4dGz0PqfbtXQeH7fWLnTIJNG0WO8YTG6umaDf/o0Z+dB/tMDx9K2ryA297LY6XNo2kQwWJvby/1KzWdEy2BHtYjHUc54pqk2lfYXOr2Zh30Vjr1pJqOnokWpQ/8AH9a5AVgekkXqDzxyRisl11KaVJXju3YAKjGNsgDpj0xXbwfb7jQvDuoaDd6JZ3t884mubLSV1VPkUEeWoI2g57U68ufEI8W2mm6ldNeWUljI15eQW/2RoZMrtcxgnaoGc814GKyCNWq3Slb/AIB9dgOK54eioVo81tmctptkt3NPq3iGaaGxi+a4kPEjnoFC9TngcCsrWr631DUFuo3MEaoqRRt96NB90H1P0ruraPU5NEE1xf2MN22ovaxXd1Yi4WBBHu3GMkbs/XvUE9o0lrp+p3i6Ze20EskWpvBp6xmSI4CTqoJ2Y5JHavQwGVU8GtHq+p5GaZ3VzF66RWyONW9ia0KyzBYSeRIOKl+FerNrc/ijRDsihurVfsygbTI0TF25PHQVb8RaWn9kJ/afkIz3HmQ28cYDJBzt3n+LcMH8azbRVgkjureEWslvJvjRBt+oJ9xwfauutSU6bps83DVXSqxqR6O5o+Dr690/xHY3FlMsM7SKoJHAB6g+1fT7eKtFQGx/tO1F79mMhTeMZx1z069q+adQtrDU7hL7RL1I5pvmmt5z5ZSU9RHn7wJzjFQnwr4nyJv7D1AgnLS+QxX65r5DDV8TljlBQbuz9DxuGwedqFZ1FGyKniC6vL/Wbqe8lM9y0p+71Jz0FafxBzDouiaH5sbNYRFpl/izKQ4H5VBa/ZdFebULu8tZruJD9nggcSnzuxfH3dpwfesC5nmuLaW4u9008soZ5yOjHqPYZ6V25Lg5xc61RWb2PJ4nzOlUpwwtLVR/Q2vFG8ap5jZETxr5BP8Acx2/HNen/s8nSLy9uPO0m2S8tEBjuwPmIPXP5V5tY3dvr3hy20u5dY9XsP3dqSOJ4uyZ9ckmqsN7q+itcWUcs+nyyEeavMcnHY+lefWU8BjvbTTa3PZw0qea5VHDwlyyR7D+0HJodnDDN/Y8FxqV4uFumGdoHHUV5n8N4ZJvEM8UKq8kthcxIrHgyGJgnPTqRWXLqmsarbQ6XJcy3v73dEjks270H+FXNC8U+F/BOspB4gnN1JNu+1RWfzyWgQbkLAcgk8FarDueYZhCtCNoqxOJpwynKp4erO8mn/wDy7QrLxhrSXsdhp1oJtNla1uTcXCIXmBxtTJG7oemas+BrPxH4r1xpNBsrVYrG7jSV7idYyWDDdjJHbNVNK1Twlq17JqWsajqVkdN1qa+sRDaGUXMckhchgCNjdMde9P+F3xC0nwxPqE+qWdvdQ3mou0iNbiTbEybQyn+FwcH8K+89mmj8xjJJpo9n8e6/wCJ9O8W6pZWutX1taCcmCFdoCp2xkV6f8C49F1HSpde/suKDVV/dXN4c5lHryfbmvAND1qHxlEbG11FtQv7GRobZrg7bi9tl/1bgHlmPOa0F1zW7KxXR47y4s4onO+OPKMG9Gr4ieIq5fjZSrpuPQ/SKeBoZpl8I0JKM9L/APBPQv2gbbR9P1aC3sdJt4by6TzprtVIJB4/pXmtmGGj6wzAiBbVlb0LkfKasS3WueJJYrRmuNRnj+6Dl3A/wqj4y1e303QI/DFmytcPL5uoyryCQf3aA+3IIrLBxljcesRFWih5pUhleUvC1J80np95w8CKCoycgAlfT6VZ1Nv9NacMh89fM2oOPcVSMhDMpU9Ow5H41ZnT/R4Zg2Q/yKNuBx79zX2atbU/LZNLodP4Anks9J1m6hO2WQLbF/WNwcj9BW/4NsdH1LWYrPWbuW1t5cDzU7HPQ1k/BuFb/WNV0y5kSKGfTZXVpOFSQYCnP4mp7izuNK1cW99FIskMilxj7wBBz78V8fnsWsTGo1eKtofpnCFSM8unSg7T116n0bc/DDwxN4Sj0USTxQI3nfaFYCQnvk4xg4rwDxjp+k6Xr89no93JeW0JwZGPcdQPxr0BfjFLJcS2NxYp/ZUkJhAX7+MYz/8AWrzO2s5tS1V7ewhaZnkLAIMgJnvWOa4jC4hQWHirnoZFhMdhZVJYyT5enbU5z412ccOsaBfRoQ+oaQlzOxHDyF2BP1wBXn+1C+5eVHH1Nex/HV4bnwHotxHsL2+qzW0JXqYFiBGPbcTXjsEDSj5eD19vpX1+Dl/s8H5H5dmkFHGVF5jJ1kjXcvI9BS2s9xb3EdxBI8UyAPGVOCPerAhQKp8wmQ9u1V7lxkoEG3I3ZGDmurmtHzPPXkXP7a1T53tXitnlz5zxjBkJ65z3PtVW31W4W2Fu0SXEG8uEl5w2OtVn5RmyTg46fdFbOkaKLh/OuPkQYK/N1P0rpw+HnWfLILsrW94iyru020kz1AQ9+3XrW/o+i6TfWkt5qEN5DDHJtVIXVSxxnnPUVetrG2jCwxRJyck4/iP8qvahdC5htrfyIYktlKAqBlsnJJPc17dDLlFamTZxg8Ra+8D6ZoMJ0y2c7TFEuAR0JYnvitTRdFt9PhzkmZjl2zz71q4bawiRcseB04+tVbu+trRwLiUBumByfyrvjSVBaiNqPUPO8uG7hiuIkG0OR86r6A/rUmoaQEhS80+f7VaP6MN6N3DDqceo4rnLbWLGeQQoZQ59UwCavwySQzF45Gik77TtH/1q2Uoys4CaE2gyMzIOAQUNYev6VbXKpcrIsLnrvPDe9duZrDVo1F0y2t4g+Vo4/kkx3/2frWJqukssCT6hbCS2LYWcHMbn2PQmoxEI1FaQlpscjDoF65UjYVbPzg8Y7VQuY/Jla3JywOCa7qNQgSFcLEucAD06VxGowzQXr+cpBZztJ714eOwapR90tNkJH3tvY00KzbvXtTlJZdy8g9KcCqg+teOWIFdf9Y3FNYr6kDPSpG28Nkmmv86nbtqrjGuyqnTNMJPklenzZxQIycEsMVIY8Et1GKloBI/LJJ5zVhYZXUGPgZGT6c1XV9gGVFWtKvFiuP3gyjHpmpsAt5Lt1KfY7TLvOGYctx1qsXLMXDEkDpWrq6tNLNMvlblkIJT7p9MVnjYrPIcfdweO9CQEauVZcHHGammeN4wJHINV2aMtHIDgqaSdjJIF4IHcCqsO4gMisUjbj1ppdwSGkJHemrKMk8jHtT9+N23B+ooEIjMAcPkelLFIFDbhkGmKSCd2D9KcrZyFXJzwKVwuOOCyspwPSpVC5IMmVx0qByFYb+PYU8RtjLYCdRTuFySPIByqjjimfMiEcE5xTmEe3gnnpQ5BVmK96mTFcRCAfm470krBsZNMO7nvgUrqpzu4PWkFxVckH5jgChQxXpkGnlgke5lAUqRVy2tpGhQ7cgjjHc0FNXiRaZ5iX8ZhVS2CTnsMVPfSJJM+6YuqjLlu1RSxLZo4V/35IDDPK+v4VLDpt5NaG8WONothc/N8xUHBOPQVt7RxhYyVyLTrW1nuAk1x9miwfMkKlj07YoP9mLbIFS6aQP3YBWXtx1zViG3ms7mUK6+cqbVjxuyT2H51RlglilMU6MkqnaVcYbPvWCvbUbRdWzsJ0WdtRgtt0gTyGiYtGMfeJHBH+NJerY2r/ZbeWG9wd3nohXI9Bmq8QQRfO2JSefaoJQyOwPyDccg+v9KEO5YspIEnMsis6D+F6249OsL6BZ4z5K5y2elc+OI1J69CD/npU5uHEJjZpBFnt3Fd2GxMaV/aK5BvWn9k2amPzBLMjbg2OMVa026muo5WZdqhvl+lc9ZW3mXEcKk5Ztr8/wAI75rroIVQLAqjAwFIP3q9vAVfaLmSshOx2PwU/wCSp6L/AL7f+gmvsnFfHPwaiMPxX0iMsjESvko24fcPevsaubNf4i9Dswvws5z4lf8AIha3/wBeUn/oJr88oP8AVr9BX6GfEsH/AIQHW/8Aryk/9BNfnlbkrboPatsqfuyFiSWlzzTQc0N06163Mcdgb5SGI4z1rrfhdrUOhfEHSdSlVxGjvCU/66IUz/49XJBgF5NPWYM6RAfN131nWp+0g49yqcuSSl2PWte0+TSNYu7ByT5MhCP6rnhgfQ1714Q+IWj6R4X0m01zVFe9dNr45MYzwW/DFeC+CNTtfGaR6Lql+LfWbeIR2U0n3LhAP9Wfcds+tSalo2p2N09vcW/zqdpKMH/UV+M4jD4nIsTPljdPY/X6VXB8Q4anGpO0o7o6j42anJqPi8zC+S4tPKDWxU/KIzn9etZizNpPgSOON9lzqN0txGByUEJIzz67uKNE8PWfnxTeI75LO1c7Y40bc8zeg67fqeKzNVafUNekt4IVYb/IhjXnAHCjI4zjvXlznVcpVpaOelj1qdKjGnHCxd1T1vbTQ6HxB/wkVrY3HiTSobbU9LvLAXcWkXJJLSKwRgjdRwC2ARXLReOJX+G6eMdF8L2GkNLJPEl1byG4Fs0aggSLJnBYnAwDzVL4qfEfWPDHiay0TQYbW5ttBgMbSyAsJWdTuxg9MOR9RXl+h+KL/RrW+ttN0GwthfJJFuTPCyjaVIJxxnj0r72hhaU6UZVIJyPy/FZjVhVlThUfJr1Or8M+A/FXxDk8Ja1daldXQ8Ttcm4umAZbMxSFdvPQHGcCofDfw11bVfD1vr154gsdJikkdViucrLJGpI3ooGDkjHNdF8BfE+sWGi6fFK7RWXhiKe3s0TpPczP5itJ6gAMOMVq6vqV1qV3JeX0waRiSSOn0AFebm+bxwX7umvePXyHh7+0X7Ws7Q/MxtE8Jx29w8dp4oK5XYDfqEiIH8WVyayviimq+Dooln1aLVpp3VbYMm3cpGTNCQOVX7vzYOa7fWdD1DSbDT727i2QXyeZCehxwf60lnPZ6hZJoPiC3S80h5PMCkZeCTaQHjPZucenJrzcHn81NRxUdz2Mw4WoyoOpgpbdL9tzntKvNR0nxZ4Kt7XxDrGpHVrOHVFivZSkMcLsR8+09V2k4rpvE3xD02HwP4gjhV5dKXWWguZ0O6VpXdsbVPG3g4PXFcJqEXiH/hLbTcLe3vPDWmxabYnGUmSNmb94B6hsdqyvEFn4g1jRbvTDptjpNtc3H2yeG24E84JK5yTgDJr65+zbjLqfBpy5nHoe2aheajp2oahqlxC7x6LoEHluF4u43nTDLjrgvj6g1etIYfDuk6wNRTT7O91We4mjJt0+2RxzDB+bGcY6c1h/D7WvEun/AA51ebxGlpNHeslnp8BU7oQoVsZzynBP1rnbq4murh5riZpbiRssx5Ynv+NeDnGd/VX7Kmrye59TkHD311OvVdo7LzN+x0TwSs0TeG2m026e2NrdPqV/NIlwCQTwxYLkjoMUzxJ8Q5PC813o2taPPZTXOnm1lZz0Q5G5BnBGD3rK1ewuNLu/s95GY28tXAfuGGc/rVpNKt/GmkzaBqUzfbLeBn02Yn5kKgsUJ7ggHHua4sBntWrUVHEHVnHC1Ojh3icG72363M/wv8QvDGn3XkDTRf281vY2sZu3MZRrdSqv8vrnNa+oxeDfFNpeeK7i3vbm+u7hVd4b2VfsMqDCo0attOVUHJB4NeETIYWaCXcGRihj6EEdSfpXT+Ctc1jSYL6XSb23tAlv/pSN/wAvS5Hyn9Pyr6TEqpWV6bsz4vAYmNKr+9jzRe6Pe7T4jXNvaSQxjJnLSSuzENFIwwxTH3hgDrWbZ30WseI9cmsvMe/1QWf2e6MSlrdoYypdiexzmvNNP8YazKVWTQfDyb4PPjJic7kOcZ+bviqMnjLVNQsrjSf9D0s3f7mYWSlQ6n+E5J4ryqdPMva/vJo+krY7KFC9GD5ux6B48+I2nafd3kVlY6df3TXyO+oPZRSoyqqghWYZHIP40/wR8UtL0KWWzktxdQ3ury6j5jzNGyGRgSAq8EDHevKNQ067sraCx8hriNGBeTP3R/ex60abYrBq5F5Gs0E5JSVzggHofavaU2ouPc+Z5nzcx7H4e8V2N9rlr4FsrOC8e+uZpYLia7kjADMznIXjvWDLquq3vw98YeIrTT447Wz1JYZopWO+STco2p69R1rjlvh4W8e6PrZsJ7qztg27ySOvbFTXHxFfVtA1vR9P0G5iN7BbtAnG0XiTbnlf6qFH4VcIx08lYUrO7fU7TX10O28PLrHiPw+NUksrS3ludNtNVuLa5soZFzvZY2AbIHOScYrUtvEcOiaxo8n9mhxfaM6CK4HmW88JcsNzHJ3AYH4V5Xr3jGObSdUXT/Dt+niXWLVNP1B5HDWsaKpVmRRzls5HJp+h+ONXt5L63v8AQbm+0hwi2IkXLWc4jCbl/wBkjP51quVOyeg+jPVtE8feFtN8C2esWOtaLLHZSTyy2gd4WVplC+WNg4IxxUVz4zii8IxfEiTTgmgaqG0qW3WRnmjJOC5z2+X1rwea31qz0vUNJ/suSS8uG89ZVGUC5z+ddTH4m14+GZtH/wCEUE2g3lh9jUiMtOkxA3SADpyD271GjdxKPuqMUeu+HLzU9M8L+GWu4V1Vb4zalDcXHyxy4RwYpNvRgq549qy9E8YXV54HvfG1jZxDQ53ltGhP+tDScHYvQoncntXFaV8QtT0u2sbOfw9qjaVbaNJZGKZdvl3J3/vUyP7rAVh+HPGOu6T4attIs/DkM2jRWL2lw8qEzGSddsrLzjsMHFOVrIFFJvud9r2pDU9TjuuMmKNV3dMBABVdPM2MFP3+S3XB9KZoMJm0W2+0KYnC7Pn5KAfdBx7YqeJZEDxkE8HayEAfrXC3d6nVbaxRupWYbRHG0idCpII/wNIr3yl9+oaj15T7ZJtxj0zV1LWNEWeaRRyPlxzVWdg78qEDHIPrTUmS1pylV7ZUja4EYAIyWB6/Woo5Ga3zI75duI8cEVPN5qFkO1VK447+1RwOz2DruUgSqNrfeHB6e1NMyl5Fe5RiY3jkbMZzlDjB9jXR2HjTUBAtrrljaa9CgAiW4/dOn/A05b8TXPEnHXHODTboRqQY2wKznTjUVpq5dOtOk705NM6R/HGoR6pptn4f0XTtFF3cGGQwsZmb5GIwZPunIHSuY8Q6J4k8QeGvDOn+MI4dP8VX2qzxySlEjmax2L88gTgqBvIJ5JFVL+1iuo0WdS4VtykHBVvWjRPBi69riQ2SyyXjg5meXb5aY5JJ4xjNbUvZUIu0Uh1K1fES96Tk/PU1fiHaaQ3ibwjN4evtLv8ATLK6j029Nn0LJ8qM+QMsQpPpUtpb+E7ubwR9iS1TwQNQnj1F7kBbj+0QshQS46KfkAAOOlWr3wZ4F0VBZwxPq14hzLMDiDeOmF65HPNRWPhnwJdBrTVNGks4HOTJZvtVX/vMDkn8K4pZ7hIzVNy1/A9iHDePnRVXk07dfuOV+KUvjK3h0m98TW6aR4ht9SuHtWs4kj2RrtI+5jKema7PQvHt7rHxAsvCmt6No+sPObdDfXMzW+0PFuLN5Y7Vg+KfBsPh28hkhuf7UsZ4R5F2SSGX+7g8gjvmuWOi2JlMgj2u5++Sd30rsk6OIgpOPMjxVWrYSckm4y+49G+JHjiOG0tYvCOp6TDpF3dvZy/2ZIzuCq5+Z2AYHPHBxXEjA27hl+hYsSf/AK/1qiui6bC0RW2AEZyoU8Z9frWievYA9qFTp017isYV8RUrS5qkm2QSLg9uBzz1q4/kHQrUqwN39ocPyeFwMcdBVSXGDjBB6jHU1ZN1cvpEFm0CGKOZpA+PmBYAdffFHS5hrdl7wprn/CO+JLfUpIBPAg2zw54kjP3l/GvQdUu9Mks7dZle8tJozJZahGxMpiJPykHg4bIyeeK8ivjJbov3RzkIOcH1rV0TxXqum6WLPyoLyzD744LpCyxN3xivPzDByxMHGO57eRZrHA171E+V/edcLjQ2kACa3nsRBHjH51pW2pTG0/sXQIJY/tZ2yzBf38o/u/7P1B7VgJ408GiBWu/C3iIXG35vs93CIsnqQCM4rE1L4h6lBG//AAj9qmjxOpRZk5uCp6gnp+leHRyTE8+tku6Pr8VxVgJUnyNyfZi/FTXo7u/s/Dtmim00ePyWYH/Wy/xOPbBA/CuKfe7FkzGvQqKSFWd2clmJY5Y/408RurNl1+bO3PIHpX1lOHs4qC2R+a4itOvVdSXUZLgIE54/Op/D2i33iHWrfStNjdpZ32gnpjuzHsB1qKMM77WDtzyQOTXqHw6isdD8N3mq2Fws2o3Y8hJChVrf/nonPcg4JqcRXhQpTqS6G+XYOeOxEKEerLmkaR4b8JyPb/2bHrepQt81xMxCI44+UDhh9RXQwePtZDFbq10q6iI2+SLONRt+oXNY2gaBq2uSNDpVqLmVSNw8wDn8a9E8W/CfULTw7pr6NZm7vwP9Mw4X3zz+VfGwxeaYlSq0ZOy7H6o8Fk+AlGhUSbff+tDiprDT/EiyPpfl6fcWaPcLp7jCPgZba33mPHeuEMZeRty4JJ4HY104W60XWYxdIEltpgzLnIyDyDiuN+KSXmh+NdQ0tbl9g8uZQo/56IH/APZq+24a4irV6UqeI+KJ8TxbktHAzjVoP3ZFXWNZWwH2eBRLN0I/u+9c/Ckl9fJDIxbc3zSEDA9gahm2udzM25juOeppkowpVdy7hkKO/wBa9Orjp1Kl3sfHI7S1s4bSNVhRPr1NS7SSV4C561xljqF5ZIvkzE7uCh7fSuxt5ori1jnVkIYAYzzmvdweJp1I2iJ3GzNkMqna3QMOwq9puoy2cLQSATWkpAkhk5XHr/s8+lU7jyYwxadEwRwTzWUfENnHuADsBxx3NbzrUov3mNI6uDTIdUkdtLm3TDIFvJwzZ6bPUfWuI8dFo7i3spLd1lUlsn+EjjFSXPiG6cp9hgTf6ucGtXxQX1nwdBrd5bqb+E+TPKoycdiQPbAzXDXr05xkilc4hOH+RgfaiRizD9ac0DxqG8uRV29SOvvTUKf7pxkH1FfMbF7C7WBzjIqNm5KjGe/0p5PykoWJApmDuHH8IzVXQx25QmQAQO1KJGdyNu0YphVWU5yPpViK2cuSqDGOvc00NIr45IZvpSR9SMgFe5pF3idkljKEdM1IEwSxODQwaNW6ZH0aG7sbRoYY1WGZ9xJMoPzMQfXIrKLMU5zjPccmrlnKsYkhlLmKYbXQEYJH3c/Q81BLazWsrRTkowAL7jng9CPwqWxEKMP7nXpmnBcOT/KnMy529CF4x0IpqZVSM0rhcYPuFdvY9aFRt7rxipMZX3pFGw+x9aTkLQUxnHBWmkjnkbs8EUgWfzxuHye1TThc+WoJ9c0AMYAgEkFuaeHKhd0ZOBUanYvy/wAXWpNu5OvNNAB2nZlD+FNkZVPCNjOKVFw2CvJ4+vvUlpE0kihgSA3U96TGivhljy3G48Ujq5C8ZHrV/wCzxEloyFMbcIR976VZhihjxJcKSpOSg7n3pXEZ9lbvebxnaicH6Vsz3ENhAFjO+Yr8n09ajlZIbZpYkVFb7qAdD2rLLSzPl3Xe5AY0XLurFvS7RLqaS5vmcW8XzzlfvOD0ArQXxF/xNpbz7Ej2ctv9ka3HAMXHAx0PA5qtrVxFAiaTZxNCqAC6kblpZR/7KO1ZQYhSBxk9M8n609TKUuxvxeILfTYR/ZenpHORta6k+d2Hpg8DHqKsWzJ4pIW6nRNRghZlkK4WWNB047j175rmslkO3AGPlz/Kum8KtGBdsi5lNjMD/s/LQxq7MBlaFuqnB4JHX2FaHg7wxqnjHxSNB0VrcXRgkmH2hiFbapbYMfxHH61kmRtg3N8w6Ma1PB/iX/hE9fk1YQzszWkscRhYAxyshCt+BINVTszSCVxl74b1qw1DQLK++x28utXMtsu92xA0bBW38ccntUvibw/c6GbV/wC0dO1K2uoTLDLZOzKoDlSrbgOcg1a13x8utax4D1K/0+5WbQZC+oumM3DMQS4/2jgk+5qfx94q0vxLNpw0mDUTFp1s0Mk18yl2LSFsLtA+X5q0klFaG04wsY/hy6WO7czQMSWCRj29fwrubhPsOnRXG6LfdBtrA/OoBxjHQZrz+wYx3EUu7KKfu11XiKSHzIHMMlvbtEJCAeCQOxr3MFiOSjtscco6ncfAuRJvidojRElN79R/smvsuviP9nS8WT4iaHFJIscolfKnqflPT2r7a/A1z4+qqsk0deH0ic98Sv8AkQ9b/wCvKT/0E1+d8J/dr9BX6IfEr/kQdb/68pP/AEE1+d0P+qX6V1ZX8MicSSE8elB6daQGhOuK9Q5GORgAcilijywDcLT0Az2qWSZAmAvNV0EWbeH51eOdoHRgwdGww+h9a9Wtdbsda0qC4h1CXTNUVRHcQyDZC4HAcN0BwBn1JzXlunbZp1VvnyBuzwBW9t42n0wF6/jXmZnldHMKXJVWvQ9LLsyrZfU9pSep01xHZs5ebxFohcD5mbUFLfn/AErWexuLHw+02lbjqd4pSK6k/c20MZ6tHJ0d+mMcivPfCfhGy8T6/ql1qSpBpOlFZbsoMPLuOAijpyeD6ZrsdY1A38qxorw2MKLFb2wYlYkUYUfXHevyzMcLh8qq780+zP0XLMXjc8puEvch1aOIu/h54jm+d7/STuzu/wCJgpLHNcr4u8Oax4bmt4NUjKpcKXjkj5Rv91u9evXWn3UFhBfSw7Ybkfu3I4OOP6VYiX/hIdEfwfelWhu2UWTuoLQzZ+UhuoUnGR6VphOIJTqqnWjY48x4MpQoOrhp3aOT+E9tNb/D/U2lDqs+oRFCx5wFbkmvU/hFqOgw62mna1pEV2lw48tzGGMZ9x3FeR/Dm8tvDuq33g/xM00ED3LRm45KxzqSoY5/gPPT2rvE+3+E/EqSSRxy3FsSyMPuMCOGB7jmufNoVKGNWI5bx0O7h+rSxeWSwl7TV/I+lviAPD1l4YkutV0yG5t7VdsMflAlT2A9BxXy7qN1Fe6w1zb262sTSArHFxsXNan/AAmOvNDqEN1dtcRX6nzI5DnBPdfTrVfRtNgjsTrOqSNFYwttjjH+suH67VHf1/CuPMsasfOPsY2tuepk+XSyqnP28r32/wCGL93p/hTSvEOo6hqEl1qtzdylmtIgYFh4HHmc5/KmMngbUYnRYb7RJSeJGc3QJ9+mKoafZXnibxKlvbQt5t5LzgHCjufyq1468MXXhfXX0yRmkQIrLLt4bIrR5pjre0S9xaGCyLLHL2M3apLXcu+NLOS08L+GERxNaxWjRmZDuVpfMYgZ9duK639n4aDqF1PpmpaTb3F6pMsUzxBs/j2x2rh/Cd1JdRS+GpV8y3vM+WHP+rkAzuX0JAxj3qLw/ruseE7m8S1U293IBG7MvzxY6gDoayhjl9ajipLR7nRVwEvqUsBTlZrbWx9B/FSHw5YeGbnVNS0i2uZUXZExhBYHHAz2FfOPhnzX8Sac0SnP2pHOB0TcN34YzWlL421640O60e+uhdWs+fv9UJPUGsPUtbXwLop1ye0eTU7uN4NOiY4ChlIMrf7OCce4ror1lmmLh7GNrbnJhqMsjwNX6zO7e2vkeafEJYLj4keJmtE3Qvqs5jKfd2lzjFYcNsssiKGdneT5gF6dqgSa4T9/JKZHJG915JJ/iI9609MMk95HbWXnyPJKABtAZsjnFfaWPyhatnU29utvxK6yNbWW3CHI6HH41i6LFa3N/ErOYVTMrORgg9xWlqUNvFqV5pYmIEEEcTzA8GTJyP5ViPY3M1yBIpjBHlhEPUD+KqWh0R06Gz4U+3TX0moTzTSwRM3mpJk/KeB9ecVnXLT3GtDzJEWCOby1G7hhn+L2q9Z6leWZMFlDCYk/dzjcSGU/w5/HOalgtdOvtftrSzV4IYWLzq/O/byRn0pO/Ust6N/aEmsSxklbYjaof7oX1HtRFA2m+JfOSUmC5h/0gA/KrZOD+PFb2htHDaNb+W0+HZUfjlSSQtZerBfs99JunilQjCbARgHkVN7FOOhC9xa6POPOaeQysXjYZKq3ufSt+31CSS3SaMg5+/joV/8A11gFG1fTbW4tFXMTAhH/AIgOx961LWzSxtY4nfdKG3fL931xTbvZdyU1pY6zw5bQXc8k+pSm20+3jQzyouSTnhQvqfXtU2reKZZJPs+k20djZLxEyJiRh6s3Uk/pUnidvsPhXQ9NVFEt1AL+Zh/F5nAH4ba2PAnwx1bxClpqQubQaZJJ++y53lR1xx1r5LMcViq+I+r0OnY/QckwOBwWDWNxW8trnN6X4mvbdit9HHqlu4w6XS+Zx6An7p966TRvCPhjVITrFlrlzZwfektBbmUW3qHbPT0JFanxE+FV5ptzdatYXFsmmBdxSVipTjtjrXEeDL97S+msyxMN/A9u4B4LMMA/hmuWlicXl9X2VW9n3OzE5fl+a0Pb4f4lv/ka17L4G0+XKm/1g4KyJGxtkPPUHnNRpP4N1CJ0hju9DnIOwSuZ1Y9snjaPesrwv4fuNa8UQaLAWj8yUxs+3hVGef0o8ZeHbrw3r1xpd0rsqcrIFJDjsap5vjkva/YvbYqPD+V8yw7fv2vv/SKWvadq2n7PtUUaiRSYXBykijup71lzrceXHJCokx9/PGPpXUabqEl74bvNFuvmS2jN1ayNy0e3lkX2OR+Vc4spfYGXcG5Zc4xX0mBxaxVJVEfD5rlzwGIdHp09Cu7L5W5c+ZjkMakSJTpsmIyW8xT5uPbpVSd1jlFvJks7/KF7+9WoTGbOZGlberDKL90D3PrXceU0U02kAKwwe/Y00jcMEH72AMdanCWytMxZwoOIzgZP4dqAdP8ANjLPchQp8wqoJDdse1OxJXckDcuAMcD1rsUtU0fwPadVvtUbzXOeRb/w/mQa5Bo4ChG6USbueBgDsR713PijZeeGfDWpQiQ28NktiSVw3mJlicenzCvKzmU4YWXJ1PoOGKNOpmMPaFDw/wCHtW1u6gjsdOuZIZZAhljiJRR3JNafjDwTrWhatNbjT7me3QDbOkZKkY7ntXffs6a5cwxahp9wYlsYB5vmscGMnnH410fxp8RKfAAn0W6hnju5PKaRWztHUkflXgUcsw9TAe2cve3Pr8RnOMhmawyguW9v+CeL+EPs2opd+G75FeK9iIt9w5juAPk2+mWxmvNNSgms7iW3mA8y3lZJPZlODXo3gSFpfFdlMMlLR/tkn+5H8zH8hXEeIprW88RapcwtIyT3EssfH3tzEgH25r1uHqkp4dqXQ+a4yo06eLUoLVrUy2XYqkgjPUdhUum2k1/fR2lnC81xIwVUXnn/AAp7/YVEHmPP5ZX96QASp9q7fwxaWug+GF1lXkbUNSMsFv8AKB5ES8Mx9CcjH0r18TXjQpOpPofNZdgp4zERowW5i/8ACArMvl6x4ki0kFsZtU+0tjuCoI2nNRXXw40+SG5XR/iFcTBFZ4obizMIdwOFZi3TNaUMT3FykKKzySsFwOpJ/wA5q/4n0W60DVTp2obfNVQeOhB6V8v/AKwYp/vFH3T9CXCGBg1RlP3zjbH4Xam2oaNp+veIX0t9Q0+6vpJduUiMTKAAcjKndWJeeCdb07xFomj6jqzQ3GqMwkZDujQDJDD1BABr1vSpLvVNB1XTEWK4vo9NmSza4Y4VTjcgPXJOMfSvJ7nWNdkk8OQXscEreH4JLeNnc7pFYt989eC36CvrMvx0cZSVWK9T4fN8ueXYl0Z7Fi8+H2rWl1oNtqGrTwtrGvf2WrbCA0W9VWdeeQdxPviq/i3wfpWl/EjTPCdr4oms7S7nkgvNQ1KDykg2MRuG48g4/WtS88b+Jriw8J2eoQ6fcHwzqa3ltLvbMiKylYjx0G3r15qlqupxXXjqHxTa+HNPhG+V7uymuZJ0uS7FjnfnYOf4a7Lw7aHl3gRa14RstG14WVz4ov4fDy2i3dxeS2BSVQzFV2ITlwSMZz3rMudO8LW2rWN4/ijU5vC91bymK7FkwmEqY3IUznAJxnPNdDqHii5udYsy3h3TW0i0sfsP9mtcySJNHliGMjfOCCxI57Vz/ieFNaggtdP0q10eyt0KWtnFM8iAt95izc5bANF49BXgaUvhbS5viTp/hvQ/FF+unPEGv9QuLcxm13DcCATyMEd+9dx4R0C6sY9f8MXF015c2Ev22xkYYe8tnOPNA9MKSfpXn1rq+u6Rr95rdh5MV9dWa2pJQSLCVxgqrDDcL39a0V8ceKZ/EOmeI7ySBtQ023S085F2iaJc/IygYAOSOPWubG0qdehKD6nZl+NWCrxqw6Ho3gi+ex8T6dOLtrSITAyurbV2+/tXuXiX4heH9V8O6jYaZqzWt6Iv3cj/ALvJH9014BpN/oHi2aSSy1Gz0vUJmJaxunKiRj2ixnP44rXfwVrtuvm6hbx2Fsoy1xcSL5YHrwSa+MorHYBSoxhdPqfo2JqZXm0oYiVVRcf61MS1WS/1GKOSQySzyBWd2yWJPf3rjvifqX9vePL7VLXMm4xW6xg/OTGgQ4X0+Wum1fxho3h37baaOY9Y1AxPCt4eIIywwTGepYe4ryxGka4aZpD5jfNv6EN3Oa9nJMBPDKVSt8Uj5Pi7N6GNlClQ1jHqS3aTwTPDdQvDKpwVkXayn6VHhiVLs3PUgdver0etXkUM9lvEkE7AzCZAzsRznceR+FTWi2OpX8Vsi/2e8zouCxMY9WJPIFe607HxiRmiSKMbtm7DfKcdqQy/NshkdUzwR2NPu4XhlKvjcGIBH3SAcZFJ5edw27VYnJp0ak4P3BtEDq5fMkskj9y571KVUJnjj+7UG0KpKk7gflHWtr+xrrcZGmjVCPmLcBRjOK6lQr1tWxIyZ0yF3cFuB9Ks6beXVnKnkXErKeHhdtyOPRh3FX7Oz02+OyPUMyBTnYMjA+tZl7B9luPs5ZAv8L5/WtauCq0optgmdAJZtYtL2PyUaXy8oiJtwF5YgfSuWTbIjmEl1jAGdnPvXTeGodQs7mHUbd4pTsZGBPGGGD+YrobO31FPDeo3Uun2s9sDtghgUbon5wzHGSPzp08BKWoSZ5rIdsjbgqrx/HTwqNKVTDEjjmte/v8Aa3l3Gl2+GHzKcgmsa8t47i6Elrm3DAfKpzjH1oqYVRBMmChRt+UnHIzz+FT2t99n3qkRcd2btVNEka6tordg8UmQ0r8YOa2H0C+6+WuOQNpzwBmsYYWpNXiVzFBnWS43S5II44pl3NbqNqRyFh94gU6VXixGeHX5mB6gVEN7KXbdjOcgdawcZU3aQ+YtaHouo6/BdzaTHDFaWCqb67u32RRbjgZJ4JNdFYfDvx3rBto9O0+y1lryNprO9t7wPAYYuHUkDAYEj5e1N+Hupadc+D/FPw91G/g0ebXpIZrXUbokW6tG+8pIRkjOMDA713/wz8V+FPAmq+HPBjeKrW8SCG7W81G2kb7JHJM4ZVU4Bx1ycdqtKL1OqEE0eX6p4B8d6RoVrr2p+HJ4tPuJDGrR5aRTnGGTHGT0+oqO98K+LLOeG3u/CmuW800byRJJZOpdVGWI+g6+lekz6rpOqfDXQNPb4h2VvN4f1aQ34a4dnukdm2mMEYYDevXpg1r+IfGHh7weNKls9e0vU5oNY33S2moT3LG3kZd+TJ90lQcgcU+SIOlE8GijupJbWOOyu3kvCwtlWIkybThsfQgg1ek0nXI9EGvzaDqkej5H+nSWrCDk4zu6YzxXsGua18O7HRdcg0/WYJbzw2slxokijm5Ny3nMi+6lyv4VJPqXhFvhlLJ/wl+m6q02jiCOG4uXS4WUFmMXkKPKwM53daTpxE6KPEXYZVw3GNw29CO2Ka7fvWYk89cjpUWnh2tLZsfdhQEenFSgeajEfwnJzWLVjkk0mNkUs4Kg7fWhVfk8jHtUj7hEvTb1qW2tZJpU2gbGxnmpuC1Es9Ok1DVNL077QYVv7lYTLjO0E12uqfDe6074zR/C9dVcxs6yi+MeCsRPzHGew7ZrnBd2+mavpN9JCxt7O9SSYryQgINejav8XfCF5rz+IBpupDV4Nalkt5Cg2yWMrjIY5yCqjgdOa2gkzqpRjY4S98N6lp/ibWtFtbm0uLTTbpYRe3kwgQsRkKGOfmPpU1t4M8ZNHJKdFMccV4bSRrmXYDMADtGRznIx6k03xF4k8N+JG1+xvpNRs7O91iHU4J44lOfLjKbDk9Tmuu1T4veHrzwxb6atvqytF4kj1FWlUB3gUx8tz975D+lXyxK5YHBSaF4im0TVdauprK0OlahHZPp0jhZS5LAg9wcrwO9Ty+FfFFn4mGjzaKjXaW63siCX5YojjDSNj5ByOtT+J/GGg6xqPjW4K36Jq+tQalYt5a4IjZztbng/MK7a2+LGj2vj/wAVeKJNO1CfQtcs4dPEixqZYXWNM8E425Q0csRuMDzrUtI1wa1cLe29raSGJbjz7m4CW5jfIRlkPBBIOD3rZi+H3k/DLxnr+v2l3b63pM9qLPy5iImjliLhsdHB4INaVz8T9Gv9dubu8juWittPhstNme2jZEEZbcuw/KwwRtyOtafxG+LnhnxF4M8VaXYQ3/2nVUsVtw8YXmGDY2QDxz0Ao5UTyQSPK4mR41yMKVGQvSug8GM0d/eADK/YZv8A0GsSFV8tC2F+QYArZ8JSsbm+X5R/oE5/Jea529TlfxGXcYLAYB9/WoG2LxjnNODnajZByKF2Nw5+bPFJIXURVfH3iAOcGkj+Zm2qSO5NEzSrIEVfcsfSnRfMeeQPvEdKLtaDuwgyGOVJ+Q4AFdHFeWt5oK6bdXDC9XEcRc4jUNzj0rAhm8lsxorL0BJrQGhP5N3dT3MNuIVU7JWO59wyNnqa6cPiHTlZ7DUT0H4B6f8AZ/i3o0u1Zl814hMnzR5CE4B7Gvt3FfD/AOzfqrW3xH0exjaRvtRYTbkG1SATx6fWvt7y09/zNdFVxveJ00loc98S/wDkQtb/AOvKT/0E1+d8PMa/Sv0Q+Jf/ACIOt/8AXlJ/6Ca/O6Ijy0+leplfwyMsTuSN6ZpUP8VMIy3FKAc+1eoc9h4bLUu7dMMUxuKVAQQfWqCxsaJGWZ2b5QoratQGC9wOprK0WSLynBBJJ61sWw5DLx3IPcUpSsnYVtzc8NsV8OX/AJJx9pvSs/uoAIz+Ndf8LtP0PVPEJsNdj22zISJTIFCY7knjFec/DvxNpVrq+raPrDm307UoVVLhulvIrZBPsTgE9q6zyPsNnq0d5c2doGsWKXEyh4ApHEhB4ZT196/JM5wkv7XjUkrptH6ZkWYQWS1KcHacb+p9Iax4Y8GarocNnJLZm0sV+QxTpiMepOeM5/WvHH8CXk3iVpdOuLDT7GOXMcr3kbmLB4JwetXvAF9DJd3FnF4h8L+NEnso1kbSbGO3hQbl/duqMwZu+TzjtVfxDHplo+qDTNK0yeRdYQQ25ZYkmO8fIWx8oPTPauzG4TB1qkeZWa7Hm5dj8fQpy5JXTT3/ADLHjXwd4VuNcuNW1Kzu73NuivJb3sIijKgAy4PIJPP41RvdEk+xJaaJPa6lHZx7Vsr9syQL14YEBhz2zUljHJqVz5ereDbbSI/tyy3Vtpd4NRE1uoIcMFUbQCRx3rK8q1ttStpLWaQx2fmWuZ18t/ulvmB6cHFGKk6VNTkrxva36jwNKFWpyxfLO17lKGz1pJEW70HQArMEGxW+bd0VTuxmtXxD4b1fULPT7v8A0eNooWRoZLhEMXzdME1Z1Wyt9Kh8LslyZdM1DVdPnjGc/ZZA2ZMn0YkY+lX7zWPDEWr61pXiRtJ+2SuZbcTMpuXfdhQinlhjnIrSvlmHqUbwVk106mOHzjFUMTapK9u50/wRbUtMaSy1g6bBAigR77iPzUP90jOa3fixf309ilvoEmkTSnInMlxH5iY/u814ZnVIb3xAk3huwe0fUUF1rklyPOtG3LkCPGWGMc5GOtdZFpOn3+oT/wBn2NrfyLbNtnjiDM4GPnz79aFhlSwsaGuqB4mWIxrxNkmnt0Oa0bRdTsvEVq00aBm8wrIJFILbTjJzxzUseheOJrKKe/j0jULhYl2DUblPNRf7vDDI9DVm6j8QLpl4bXxto1pZSTLssm0FZpFUYyPO3DB4PaofGWoaZb+Md7eOvCmiBtNtP9E1LS47mWXlvuMzArTy7KKNKDjLVPUWbZ5VxNaM4e643WhVj0TxotndzzaD4XSRGX7OI7hd/T039a8y8TeGPG3iHxTc3Xilzcz7igYyq3lIoyVwPugDJ5r1dbu4jhvli8J6HeadK8atrv8AaKrLGCMmRYNuSB0HNCX1rp+u/ETWDCt1aNfXNvcbFy0QNqu2QL6FiAa9ClhKVKT9nGx5VbFVsV71aVzw638F6xcX7R2lukkG5NuxgN6n7hyeOldW/wAN9ftbSG61GytbiFCcpFexFsYPYNnNdb8PpLOPRrIiaHLWmm7lZhgfKcFfSmW9xos3hTxHp2mT6ZP4hkul+zwRFTdK+8fNgcgbc81pKHLU5bnN7JRenU4fTvB+rSWcMltaxXEMyy4huHCvuVc5wSCWHXNX5PDusNbXlrb2UiztHBEqvIpIZ0zk4+6DjvXq/iFfD8+u6hcPcSi+tmhS2MNtvWExNumIIPG5eCfSqVuurah4x8YXfh/xdo+j2koscRXOjreNIzQkqQxYbeM1ThZyV9hcrVrnlvhbwB4mvkt5FgtDG05LCa5RQwA68nkZH51u+I9AXTrhraHTfLv7uMgyo4KZYcc11Hge50XTfDOlXGu3GmRIdGaOKe+VVgL/AGpt2CeAxGeKtq9ubawub9kFrb39zfRKvPnQLtaEAehwcU6tFQ6kU6jly6bnnthouuaBo8q3OnNLcI4W3iB3kMecnHT8al8T+GfE9ppJ1E2dl+8+dmW6jZmB65UNnIr1HwRqljFfNp93JN9q1WOW5Wa4h8v99u/dRAnr8h/SuaudU0stFpltovhu9kRXLzR6yiXts+DnfBt3Yx1yelZ+y3Rbeljy6KS+0+wt7e3uI0eRmZuORk8EU3TdXuL27aKdtkAOCW/iP+PerV5pMtzfSXbalpksKKX3x3SgBR1A+lSW8GmoiW95PAWaM4lRwUD54LN244qFHa/QUb20PRdanh1Xwjoupwtuezj/ALPlUH7qoPlY+xLGus+CfiaHw5b6pPqWoyJZRAbLbOQ7kZ4FeVeAPM03WYI4gNW0m6Qx3lv5mDjHDjr0JzXTap4djt7uQ2eo2Qtusf2mcRtt9MHuPWvlsfhq+Gxf1mir3PvMqx2FxmA+pYl2a/I9D+KnjrS/FfgmJdMu3ikE3+kW7cEjHA9+xrznwfZrNeTX0oCwWMLzF+il1GVUe5NJa+HZppGb7dYtFEm+UwTCVkTP3tg6+mavyX+j6hpkmiwzPZRW+1rSVl2LcN/EZR27Yz05ry67rYmr7aurNLRdz3cNDD4Sh7DCu6e73tc9J+BPii5v5b2HUUto7eFd4uCArKT0Uk/Wpfj/AOIpYNOs4NO+yyJdFg8y4YgY6ZFeN3tnrek2xW5ivLe1l+ZjyI5fcHoabY2OtatAYbWC8ubeD5iefLiHck9BWrzGtLCvDezd31Mv7HwyxyxjqLl7D/Dh2vfMNxP2Cbk/QVjBdqkqwG8YJxyK6LW59P03Qo9F0u7guL+8Ie6ulcYjA+7GD6EHk98VzV4jrBA3mLuZ9oAbnPr9K+gyjDPDUEp7nx/EeOhjMXzU9loKvlCGSFYwWbnzCPm3UxLaS307E0igSPkj+I1dkVljePdArxnG4kZb6etWJ4Qmm25ljjcvnEgbdznp7V6qT3PnuZLUwX24cKpGD1PWmLGzgndg5HzH0q3Kqxh3DAqW78mmbl8oFlzz+tDT0DZLQ6DwrpFjHpV34g1TDRRMIbW2P3riUjPP+zjNaNtrg1XbpWt3Hkae+Ftiq5S2fttA554BrN1Bt2g6Lt/54yE88E7zXc/B7wVpWvahb6hLqySG2IeSy2dT2PXkV8ni69bGYz2MNj9Cy3C4TAZd9aqfE9U7bHG6lputaLLcab+98uTax8jLLMMcE46fSq1vb6vKPskMdztlIyrgqhP49K9g+NPg+2gd9bg8SNosZj+W1hbYHI9MHqa8z+H7z3PiRbG71C+uLeaGbes0xbO2Nm6H6VxV8vVLErDzb1PUw+ayr4GWKgldb6dTN8SXsnhezfRtPuYpNQuo8X0iMG8lD/ArDjnkGuET5n6gYGKk0xb6/wBIOq2Oi6pLYFSWnS0byzj36VnR6lDJMkMdrfGWVWdEFucsoOCR9DX2uGwscPFQitD8tx+NrYyvKtVerLc0Y8tmLDgHiu3ulk/snS2BLW5tVCHtuAG7HvXBwtFeW0c8DFkkG5SeMiu88Jalb6h4bPhq6ZEuI5PN0+RjgZP30J/2uMVwZzhpVsM4rpqenwzjYYTMIups1Y9M/Z9t9H1DU5ob7SYHu7RfPhuiMsO35811Px5g0K00UapLo9vdahcfuY7g8mMD15968US61zw7JLZq91pk8o+bblHI/wAKG1nWr6y/sea6uL2OVxiNiZGDZ4x6V83SzKFPC/VnT94+5rZPKtj/AK4qvuLUu/DbK+N9MY/LEswab0Mfcn0H1ryzUY1e9u5F5Xz5OPbca7/V7qXwto17bPJHHq96vkNCrZeKE/eLD+FumK85PmK3y/ifWvfyLDzoUG56Nnx3F2NhicYlTd0iMEcBRlAelOXZ5paTdtbofShgm7cuQe9K6ghVEny969k+RsxjttfJ+YMO3SkjEe0lpMAcgH37in+ZHCATkDptxkU65tSWjlTDKYiuPf19qYyDWWLSGbdIwYBtzjBbjHPr+FQW1uWUbnwj8sKvXseW2/aHnVFGwuc/gKx5tRt45XjEqllO04Pf0oQnqI8GJXRT8mflOcGkaCOHmR5mz2MjEfzplzd2beU3ngbs/iajub6xdljN1H125D5G70z60+RkpTWxO+3YASRTPu4wvPrSSS2vlrsuFK7tu4twT6CklvrEJhLhDtbazFuAfTPrRyyDlkK7KQeOWNRox3lF5I6k0+8vtN3xrA247M47t71BDfWTyD98gUY3ZPQn19KFGQuWRsRbprSOI27eYpLeax/h9PpV/QtJ+32U97OuYIMbizBQM8DGe9UdL1TTtz2NzqgitZ12vKkPnEL1+UZ9RUupavHq91Z6Xa7YbOKJItqfKLgr95z6kivRwNNKWoTizUttE+z3cpmt18pwvlhCJABjuV4yak1X/jx2SJvDNyB19M1paXELeHdGwWxV1WS3jl2M4xzgfzrEu9cV7+7RUiWKMYVh39MV9GlClHUh6jrTT003Tp1SZVdiSu7rg1zVwDIxN1GGIfbx1Iqw1zJcwsbh2dtxwq88fWoxGzSB1ZcY43NyDXg4/F88rRBItaZqEmnhljVjDuwFfpg11elao0TrNZ3HlSFCGTdww75HpXCxFvlEm4hW+Yk549qvW5ZZ1nWNSqkhXzyfQUYTHTjJQewSR3Een6brcqslulpqYP7pVYCKT256HvknFYep6LGskkbR+TOXw23pn1+lXIv3lvGQDgD58jBJ96u6nuJt5SThoQC3bI6ivopUqbXqZuXQ4iz025stXELRJsjPmBzyCfp+NdbF/qy3mKzA9QpGPz/Ks3XrWS6sd9uzieM5GxsEj29KraHqMUdtsvLlhPngSNnPbFZUuXD+53DmK/jKJI5rVlUItxkSAdBj1rD27cgSK+fTsK7jUYYbq0lglUYdSM7eVPtXDS2f2O6e2WRNmMq2ckivJzLDW95GiYtwiTReU43Cq32eDYI/JGwdKswLuVuTvHtTdvfceBXiXsXdkAs7TaT5HSnLZWuxsQfN61OAyv8AM2QTTpCVYqc9QKLg2S2NtpyshMMZdTkeYMqT71di0nQrlIDJiKZ5P3xjB2IPXFZe3azbSBzwuM5qzYgxyjzFbGPmweKXNYSlLqbelaf4bl00/an1j7ZdXE9vp81rj7NGY2wPOBBOGyMHIAwc1Wjt9Ps3e3ZRcXHmDkD5SuOfxz36YqqGlBaOG8u7eI7v3UcpSOQHrle9XY4ZriYRWdu802MkRpuZV6c+lNyui3ZomsdPstSe7VNNOREzokThApUZOd3X8KXwsNLuNf0uw1WWW00ya4RbqVR80cfcrS2VrdacfMka2kViUeN7gK6/UdjUM0K732zWpGCVLSg4qVuKL5WegfG3w/4R0XVtPt/Ct0twrWwkkj8xXUcnkkcZ9q84vCFi/wBWhDccCrMFptt/NJtUVn2NscYJ6496rX1s/wAzLLb4U/KDKBTdxyncrW6iSTyxtA2Ht3zVaZWDspUbu5xz7VZg0+dXy9xbAZB3CYHj0rQsvIs1u71prSWSJB5UTMH3knB49utSmySt4Y0uXUdZtbOWF4oHcNNIRtCp3bJ4xTvFDGHUpNO/dRw2x2xxIwZWHqSOCak1LVL4eF7GAq6Q3DzLJKTxKNw+VfQDpWvoHgrTPEHwp1a9tDOviWLVEh0+IEgTp5YLIq9yBlvwrSKuXBc+hxE6x7k24Bz8w6jH+NPZVyHkAAHfj8K9D8SfDa3Pj7wl4b0K3uyl5psN3qZ8wnei5aVl9CVBwKZrfgfQ7f462Xh61t9Rh8OXiq9rDcOyythfm689av2UjT2LOAjaNkzn6kn9KtWt81ncCaLynzGY2V+hVux9q9S8I/DHwjq1h4Ql33T38+h3l/qtuZiAYk84RSKfXeigj0Feb+EjoVv8MYNU1TS7XUL67kuYxJPqotyuzG3ahB3HmhUmDodyDVkiDRSRqsfmplkUfKD7VTydqjac+hOMVu6DfaJqGiW2nanbyRzx7khuUfiNSSfm9TnArL/s28S7nt7iJw8OQxbofcH0x3op0nUdomEnZlaV2dxGv0IqYCaTbFGC27+EDrT9PbS1Dedewqw44IJ9vw962kvtD0/dGLxI3AG5uo/PtXZQwF5XlIl37GY9kbO3W5u2xI/3R1x7YqK7vL29KG5m+WMYiVeAPzq/quv6Yz7ITFJIcYJxyD3X1rKkuNNuH3JdBpXO0LtwoPcZ9ayxVOlF+4Uk+x3v7O6O3xe0Fo43CiR8+h+U19559q+Df2frkp8Y/D8LT7QZXwoPH3D0r7z/ABrCm9DqpbHN/Ez/AJEHW/8Aryk/9BNfnZG2YkVfQV+ifxM/5EHW/wDryk/9BNfnapXyF9cDFe9lj91mOJ3H9GC0A/WhseXuP3qUqcc16vU5hGK/pT43+ZVNRn9KQtnGKoDe0KNFDKdxO6t7/lmO2AaytABMXzACr15N5VrLKvPloTion8DF1OBvmxvhZvlc/MSOMA1618NviFqGn6JHp9/pdlqdtGpSGS5XJiT2GMMPY8V400rTrulX74PFdXpjyL4SZ1UiRUYKK+JxkVOT5uh24erKk+aDsexeDfiZpVz4/wBL05bKO1QyvzDaRwRq3lsATsAzz60ia/qmleIWnu1gnlt5sypIgwxB9MdfevAEvJY5ILqDck8ZDA994ORXtdrdSeLNBi8TwywzXU7eXqESMPNWYfebZ1KnPXFfOZ1hqkYKpS9T7bhfMKVatKjidmrI+qvBF3Z6l4ft9VhsbexluFJMYUD689SK8R+N2vM/i6XT7S1hto7R9xdUGXYjlj68cVyN14n8QbbaJtQntxaY8hQcbCOmB602Y6t4i1ZZrvfLLLgSTSfKNo5LbjxwK87FZrLGUVh6UXfS572AyCOBxLxNaS5dbakmqeItXs/Cb3haNmmuY1tlKAgFDyQO2Miubm8d+IrPy3uYbKWXJX7Q1pG8iZ5+8RkVX8Z6lJrd+mi2yiPSdLZktTFIN0rn70rf72Aa5pxdW8E9vdTGWXG4biGyPfFfVYClOjhowk7s+HzXFU8TipzgtDoJfid4m04NHpV95bXEheYm2jlVyfUMDVO++JHjrWv9BvNakUbSBFBaxwMF9igBx7Vz8d5LBaR3cdpaJGXCuVPPX0z1qbTWuG157+FVEm3Oz0rpZ5zba1Z1eieLtSjntftxZ5ojsjxGu3GO47n610tz4/v0tby/urXSJ2tFTyzPp8UkkiknaAWU9K5iKOzkWPzEceYfvY+6a0306xuNOk+0SRjy3UxRlCzynPTihSa16goLdlO38R+Jr4XV488MaPHuSNYVCovXkYxWAnjvXzeSXZu0WS4YifbEu2Q4xyMYPHrW7IjRRmIx7I5AQy7SCPauBMPl3Mts5OyJt+9Ryc9qpTdyZNnTWXiDUbO7e6EscbyooJMa/wAPTAxgY7Ctybx9rjwDyXsLaZiEFwtjEkmevLhc/rXFwZmieMkuxP7pfr0pblZipsmTeEG6fj7o/r26VL3uON3udvpN7qdw76tcX+6dpHWNEUBeRglvUmrP/CXa7/aEFtqDW8JDq63KQquSnCKwA54qlosdtaaJDDIwe5IJQddp9ac9tb6xJZWtwxgvVY+Y5OF256/WkpdDTl7G8PE2qw3ZVU017PJkFnJbJIi8dAGHHPNZ2p65f6jd/arW4WK4dBHgxrsT2AxgfSqMlnNJp3kshju7WbDyZ5I/wp/2OcRTx2s/2eOY7pUh4GR05NLm1Eo2Kp1rXIYxqMd4zRW9yrNKEVgJACABnp36VeTxnrzakY4beyeRIS9zK1hCjfMCOXVdxz71y2q2D20Mi2Y3SKp3M2TjJyfrWXpuoSWl/wCcPOUPCyMoHXg81pHm1MnbY1LnxjqsEVysa2cQZSnlNax4CnrjioZjJdZuJHt1aYD5AoCkY6YxWTNp1vdbVhvjI80Y5VSAuR3z3q7DZbRGHkOYk2qc9WqW7scdDc8FM9hrkUzQpsK5AV2wCexr0iGO61qXdIlqsbKV3Mudv6V5xpS3PkKtupacsNxYjoOa9C8OT3lz5VoWEYUEttPrWNTvbQ3gpWsaL6WNOs0vLDU0truPiOdI1bjPTaeGH1rlNe8btp9xMmpeC9G1a5Uf8fL3MkTSD1KJ8oP0rtLizt9L0iV1HnrAQ53nOSxxj9a4jxzplreWrzpCsUkUfmRnsSO1ZOnTm0pRvY29vWpK9OTV+zKemfE/X72VP7Mv/wCz4NpxavCk6x89vMBNaV3r2vawirqmqyyqvO2CJYAR7hMZ/GuBsBZza/ps1vEsU9zGVlQKcAg4zj8K7+ys3yY26nPP0FayhHmTsZKpOS1Zl3lvE0btgAtlQwHT3ptwwMkZKjp83+0QO1Xbi3EYUN1Y1TkjZkxjBBwKenUhrRnNazeyQTb5XZnLAInc+pFelWem2uk6Pp9/4ijed7lfMgsVbHy+rY5GeK5zQdDtJvFFhcXSiYQkzOjdCF5IrW1a7utd1+SYEPLK/lwqWwNo4Uc9MDAryM3zCWFgow+J7H0fDuUwxtWVSp8MdzXbx1q8Q8vT7bT7O1X5VhFrHIR7ZYZqte6no+vbF1SxTT7ndj7ZbDhj/tL0A+ldt4L+FOoXOj6hda1Z+VOY8Wke8Es3XcSPyrgNf8M634fQHWbP7IW4A3g5P4V4Mq2ZYaKrSbsz62OGyfGzlhqaV126/wCZf1zw7dWuiRqskdx/Zn7t2jPDI/ziQf7IyAfepPhv4rj8I6jdX72pnmljCRAHC8Hv7Vm3d1qFr4e0TVbG4eN01D+zZojytxEyNLsYd+QKo+G9W8La/wCG7LVNTS98M3l3etYqJoWliklXByiKNwHzDk121Mvr1uXGYXd/mefSzPC0Izy/GbLZ+R1/xF8dx+M9LtkubD7NeQSZ+Q5Tafr3qj4RSPQYR4o1OPdbOHgtoejS7lIJ/wB3BIzVS4i8KaNqunWV1canrst9cNBGLK1eONHVsNvZlxtBpPF015qWshI7OaK1twIreNUISNfQfjXDiKOJpz+s1vje1j0MHVwden9Uwz9zrft2RJofiy48MaONG8IWsWjaYD/qCTOGPc/vM1r2Pjy2uo44PEmg2V5EqshnhhWOVAeuNoA961fhh8MrzU9Sa68Q2ZTTwp8s+Yrbyfp6VzPjjwXrPh29uZri0EdgJSIZC4xtJ4wOtX9YzSlTWIk3YUcPktas8Lyq66/8Huc94y+H1r4b8P2+peHr+S/0dxneyjdCCejY9ziuM2nymWNsAfMpJwy/TFeyfDqZbjRdS066+ezynmwtyrmRgi5+hII968q1+wGleI9T01dxS0ung565U4r6bLsa8VR53ufn2e5csvxLhF6Gno/jzVbKyNjrFnba9aIP3UV0xV0+jr8x/E1oRfEG5M1vb6B4d0/RZJZFRmikaYkE4Iy/TPr1FcNONsufWpLIxLcQFlZh5q7lT7xGe3vXU8NS5uZwVzzVmGJUORTdu3Qk1hZW1a8ebd54mcSMXLc56ZPJx2qkR2zirV0UN3OUEix+a+A/VRnofeq0mOtaWT3OO7uNZQMfMKYWQArjJo2k/Skcbfu1QbCRsMhSAw96sCVih6oB2HUj2qILtXcFAY0jdAp/E0iS1Kj6lKGtInkuX4eIAAKAOo/Ktr4XNouh6ZP4y1q3tbqz8PXksl3byqMyi6AjT/vkgmucGEIaNjG/98d6rXWjx6lZXjN5SGIK0iFsG4Geh55x1rSEkioSS3NjxX9hPxYt9OsobZtPitPtcOxVwRcASYP0ziug021vpPgoLeHTtLXSjpLPcXQjQxyv5zYZ5CN6S9BheMAV5s+m2ihQYGWTA+ZiR8uOB9Krz6fDs8iMSeWx3CPcdmfXFa+1XY1dWPY9C0qPxj/wiojs9L0mbwn/AMIw7yy3kaJEs/lHLLIo8zzs/dXoT1rdhs9N/wCECaFLXTD4DPh15I7rau83m5d2X+/5gO8AdMZryRbaFYVt90ptg25oQx2E/SrMOkWjWcyunybw4i3nbnHXFHtUNVInc/Di08L66fCukzfZ7HWrTSJbqCeUDZdx7X/dt7gAkHqSau2cWo/8KsuIdN0qyTT9uovdXUMMciSDeP8AXO3zxle2z3rzVdJtQ3nIpDINqkEjavoKvRaNp8VqyKzhnIaSMOcSD/aHeh1Eh86N74Lmzt/Gng2Wa3tpohpFyZEdFKkbpOTnvjpW58RNP03T/D/w6l0n7NJb3a3M8JiA3+WyLhWPXcK8/j0mzyJbeNoPL4UKcYXuB7Vu6BpOn201vcGCRxblmRAeEGOcA9K9HBUnVfMjGrVVrWNvULOWxaGydVEsa7tynOQ43Y+orgfkluC/lqTksAP48nGK6/UtQjtoXuWmGXb9383I9BXE/alMzFOCpI46CujMqvLFJHNGLLarHbTvtBVQASPSmD+NvlPcUkG+4jX5gT0k3Hj/ACaindUnKxsvTB57eleDqzSzGFvkdskANxUlq0mViUkgksF9KfDEvlhWZVO7JGecVLbWvm3wRM7VcYYnHHsa3w0ZOomxNHYW5Pkx7mDb1BJH5YrUuVEvhu32/wDLCeQufQHG0fnWYdpfYskYBAC7j82K09MXzdJ1O3j2s7eW42nspJb9K+ujOLikYOOpmRH58xoCerAniuN1eNpNVuYbayubpYpOJII9wU9cV1F/KsdmIw7IZD1HULVHRvFXijwnLaR+HPEN5psd3qEQuYodu2UllBzkHqOK8vM63JJWNaUU3Yis9cYtFYahY3Vo86ERtMm0MB1INYt3osdtcyBbxHP39wfOBnp9a6/WdW1jxn8QPEJ8UX8+tw+H1vpNOsp1BVGH3UAUAleBmul8NeC/CupeApPF19oUtvdf8I5NfSabysccy3AQMinkDb6nvXBUryqRs2dPsF3PLdiM6DzVDP6d6SZBG7KpB9cmu9vPC/h+1Xwha2+gvcjX9LN7c3rAsbRyrYSNhwoUjPOa6HwX8O/Cd/J4M0m7077S+uNfpc3mf3n7qUKrKemcGuHku7h7E8Tiu4ZZREki7vcYz9KtAbgcEOMZr1jxRo+malZ/DLSZNFtktLiwuzJcRRMHJikm2pu6YOwZHXmuAMdpqPgmPXP7AGhX0d2YNkMTRwzRkgAYbksO596HT0uEqVluYpiHZu2RUlvMzFU3Dcev0q0qwojBnUEds9quaLaac6y30qvJBGv7xU+RmY8AAnjrjI9Kn2bauYWH6bpxv7aW8luUtrSA/PIw5cjoi/7VP1vWpZbdbWyAsrRCNscP3unOX+8STzjOKqalczTKkckaWtvF9yJDwAeuPUnvWPczFj7bqxVxEguWBc7fMZh8xJySOxpV3NsXChSarswUGnR4Yr8/PcVpYlluKG4vbvT9K0+GWe8upGZI1+6cKe/rxUkeieItRAki0eZF+0NaDzCB++U4ZevYkVDMb63tINU0+YLNZXgmtsfeDKASD7EZFaHxg8VR+LY7eHSwY7BbdtTuIUBXbf3AzOPoCorWKVjopxi1qHirwz4i8Ly29n4h0t7J5QNnzA5B59ailiePwpFKLeII166tN/y0OFHy49K1vHmpaJr3xF1bWIJprq3/ALJsYraZc7TMlvGrKQewIb8q5y4ud8SRqo2hQGI/iOetZysZzsnoLeosljZok8zMS5MTj5Ixnjb9e9WNN1nxBpJtk0nUPs6212byH5QSkpjMZ6/7JNJM902kWu94vIjdxEB94ZPOaqsGI+Vct3qVLlJUrGnfeLPFmqT27S6yySW1ithHNGoVkhAIIyOehPNUNM1TxBp2oadfW+rSzTaWHW0lnPmMNxyeTkmokZUUtjDYxVa9mNvaF8Zwcg+9VGc5bFe1kbemeKvFWm6jpl3Y6kI303TZNNgJQYFu5csp455kY1D4Y1zWtB8PN4etWsprXLsGmtY5ChfrgsCR+FYIum8tQ2S/bFdJoujC4tRLdyEbxuAHv2ruo4StUE60jIs7VzKI0JLbstJj5ck11erXrOhtvJf9zpxi8xvvOQGyafp1rHbptijAjHY9TVoxRyRneNwI2sD6ele3QwKpK/UyT1ubfhmz8L67qCRL9ksdb0bw4JpI3Vdl9G0and7MmMe+easfDG3t38NeHo7WzsJ/CdxZ3TeMJpkVmiug0nlgufmTgR4C+1eUappcUF5JIqtE5BVVBPKVU+xp5boryKr8lAxAJrwsSnSbudiro73wP4e0DxR4Ni8RySxW8vhLz5rzfgGZFXNqMd8srA1oeEPBOnav8Mrq31DUdOtfEHimWTVNJsi2LhJI2KhBxgIwYnr6V5lHCrJKq7kRgFlQEgPjpVuw05r2/t5IpJ1aEjbJu5A9B6Coox9tokOVdWOu/ZmkNz8fvCjSbCyPOpV+FLCJgce9foBuf/pn+Zr4q+BWg6fb/FTw7JDGQsEr+Xz3KHJr7aravh/YtIqk7o5z4mn/AIt/rh/6cpP/AEE1+c0cqlYzwML61+jHxP5+Huuf9eMn/oJr84Awht1dlVhgDk8g16OW/C/UzxBfZvMU7SM9qC+TjOKriRYX2s4ByAN3HJGalUIzhlNeq9zlsP8A4aMA7V6EmlPyk0g5kU1cZCN/TC0QCqSc+9aOonZp0jMOSuDVPQk8wbuuzmn+KLlY7QR8hpgSuPQcVjiJctNkrc4a4z5jqgO7PGBWjp13LFEqGZigDAgjFZds/kyoPMzuY/Me1a15aSQ2S3O4PwWLdufT1r42bvK50xT6GZqMsjD90QhZgofsMnGR+dd7eWGk6VoOrWuhx6pYeJtFsorhtWS7bbcFs7wyY4XC8c9689K71dJG+UjBz3HtXR3PiPxDrHhhfB9zqcQ0zy1UskKiSVE5RWkxuOPrzmqg19rY6KMlFXi9T2T4ieL9Q8IeGN1jb6DvjsrB0ury2S7mmmngWQqynlMknB9BXFfFvxBNMum6WZDBNeyQpObTU9oKswyBbgfL19a5m7uta8SajPbXuoB2v4IIG3RLjECCOMjjqFGK6PxVB4i1TSLOw1C9tNtvKqrLHaxicMuCpLYz6d6ShQi78v4Hb7etJayb+Znava6NfalHpHhq1udFuE1RdJnuGvTPvVm2CRlwPLPUj1q5470DRbfw3qV5oK6rYXegajDYXEt3cM/20Mm5jz0bPQc8c1N4rt9f1m2S01jUYzHAokL2tskTvJ2kZlAJIPPNSajaeIPF+mWljr3iBpraNllCpbpGXkQbVd9oGSBxzWilEycX2KHjLwPp2m6LruvaRePeabbvaIi+dl7W5aUCSNl7jaRg+9aVlYQNH9oij8uQxD5TwenJrI1DQ9Z0631Bp9Xnlg1qaGS+hSMbZSjhgV9ORXRLE8E0kzB/JMS7F/Cs6kovYuERdGuMlra4C5UZH1q5tjUs0l59kypk80DkMOVA9MmqVsqMTJtKmUAA+2a3dJiZr+9t4Y4Z2a2l5m+6gVeSP9r0rKxU9EY6Tu6ndP5iMMiRuSx78/WuU8VRuusOsS7V8sFdi4yc966OKKQukZkMiniIkAbfXpV6S3guLoNsAA+XBHXFC3MnG+pw+mXiWr2kEtndtJfTGK3ZYSfOdTgqnqcmtPxDJNYao639je6UZEEpF3AYyyD5SVB6jPH1qpr+o2L3vgK0GoRRS2WuXbXBBI+zq0iYZvQHB5HpVnW7TTb7U9B8La341sb/AG3clxdX0czyJaW4ZnETMwzljjA963VO5GqII9btrWRZHS7t2bY0EckRDMrnCnHfJq/e69a3elXV9LDdwQW0ot3ujARGspzhGbs3BwPaqPxP1zwv4p8S+H/HOjTyWNv9vjs5dLuF2yQ28TKwkIGRtOTg5zxXdeENS8G674du9P0+KC0WHxdb6nc2zOXa4t4zJvkAbj+IfnRKEYRcnsbQUpyUY7lrwza6nqU9tfXWlXumf6OPtE+owGCKTnjBbg8Yps2h3/nT20d/pX2JpGkWQ3a7gD2/CrPjDxDNr1/uVpY7KMbIIWc4C9sjpmqH9kXjaM2sfZ82gk8svjjd6V8dic/mqjjRhdI+8w3CdGVJSxE+Vsytf0zUNN8u5uQv2TOEuYzujkHpu6E1iT/YtSjjFpJjyDkMo5OeMYru9C1pbW0n0rULVL/R7tdk9rIcAE91PVT9K4bVdPbQfGN1Y2jFtu4KzABCuM8V7OXZjDGR7SPls8yWpls9/dexkarGum3ci2bqIsLhD8wDfxD86nsL6MRslwil5F/dgJnB/pThJZXCqt1siLfKJCehb73H9a3PAPh83+uXGozbFstLQXU7HkOowoC+vJHFehOoqcXKWx5VKE6k4xjuy3pug6pqWkDULWI2MUgzFNdt5SSf7hPWug8K6Pqdso+26vpKkn7wul/LNQeINavdavTPeMiJ0jgXhIR6BRxUN9pt5ZW9rNcxYW5UtAzLgECvkq3EFRVH7ON4o/QsNwlRVOPtptSkdR4ks7izsRHcNKiXONjE7kkIOeD36Vl6hPHLYmFkXhSmT6ml8Oah9riOgajcs1pcsBBIxz9nkzwQT69PxrJ8X20ejX9zo9zrllLfoxDwKxzuHTt0r2suxkcXDnjv1Pmc1yueXzVOWz2Oc0e0DaulysZUKTlx1GDiuzgkMcYZ+GONv48Vy1hf6Laxhv7atSQMONx+Rs8jpWtPrmkLHP52tWW9cD5W/wBUOynjrmvRaZ490ie43NclXU/KeKrvGz5CsOO1MOtaSpjFxqlukkgG1C3LehrWktYFnEySgZUMAvIIoaKViPwn5MeswLdMESQNCXboNwwTVbV7KbTNWmtZ42jeJ/kz8o25+Vh9RzU84IXcI+GbPzcVp3uoWWr2dlDq0z21xBmOO8ZflK54EnsOMHnivGznL5YqnGUPiR9Jw5mkcDOVOo7RkexeEPiL4d0nwzpNlquqNNd+UFkcDd82e5ryD4oalJqXi66kXUGvbctugG/cqA+gqJ/A3iEvutbRL2IjPnQuNhHqM4qSx8LomoRWd1cR3d2TuNlaHdIAOu/0X1wa8PFYjF4qkqEo2SPpcDhcuwVaWIpVLt9PxKl/od/rHw5gsNMn8q+OojUIDG37wbEZCQvU9TWB4O8LzW+oQ+JPEutahd2GnO5t4Y3KKZSMFU9D0z7Vr6nq94+um+hUWUkLbIYYT8sYXgj3zjmt74jamt1peiRRwRW6z24v5Fj+6ZHypPt90V20c4+rYWVOG8dDzsXkKxOPp1W9J6tdvIx9W8TatqF1ujnltIQMJBASu38up9T3qpFrGr29wC17cSFTnZK5YH2YHrXZ/CjwInieSHUv7QiVLaYedDnLYroPiz8OrOze98SR38dtbkAmEjGTgDivMeBxlek8S22e5HMsuw+JWDSS+XXsbfww+IOmnw3cz6gkkVxa8zRQpkY/vIo6D19K4X4s6pL4q8TW40e9e+s54w0cCPwhA53L2rmPAl0bbxTaR4yLp/skig8BX+U/zrW8Q6avg6G4tdpXUb5pUyh/1UAbAGR0JGDW88dWxODUJfCupw0sto4TMXOn8T2Xrv8AcS+Em0rQra9XWdUSNrhosC2Xz8eW4cZAPqK53xVoOl6xrWoato3iIXEt5dPO0V1F5AUscnDE1nWdtJeXsNtCu+WZwqlfUnFXPEekXOhaxLpd9jz4uTt9DWWDzSthqfuQ903zLIcLjqr9tO82jkNe0jUNIuxb6lavbuw3IWGA6/3ge4qjaqFvIW3mFllAEh/g5616potrY+K9En0fWZrjzbJPOs7hAGdBnBjGeo5J5rh9V06Dw/rMUM8iXSYFzbz9pY88ce+CK+twOMhiYKSep+b5rlVXL6rhL4ejMO9/4/Z/3om+dt0meH5+9+NVmHGOv+FaFxLY3N/Jcnz40kZn2KgwhJ+6PaqjC3KooaTcG+fI4x7V3Lc8ZkI6Y6Htn0phXJHpVqVLZUcbpt24beB92iNbHzX3POFK8ZUdfamMpdTgMfb0qUglQMZ9/Wp447HenmSTgY+fCjAPtQzQbPlMu/d0wMbfUe9BJAvEZ3Lhh+lV5/L2gtHvPQFuSR2q/OLf5xul5HycDn60hhsVZNzXPl7eTtGQfQe1Ih7lZUju9NujMlxJeJtdXwWCwqMNn07VRjITaD831HGK0VkhgjfybmWFpgYZiyjb5Z6j9BWXJIsiKFBCRnC5/rQDHvHuLMuF9OePypV+WH6dRnrSI2/G5S2PSpxG0kijy/lxxRoJMmtlBySowRnHaknjxP8AaiwB2gDntUkWFwp4yCKLjEgVDjaq4osmzRNi2Q33tpv5ikcq3cdCa1NQ+azlVZXi3BtzocdRwAewNZ2kQNJcdCYY1+VR2fPX8q6JraW68O6iqvEjhY1UnqAScbR/OvqsupNYd8u5hK3Nqb1h8LfDt58TtLS9N6PC01jBmIzHe960QIjB/wBr5j+FedR+FdLuPD2j3ObhJLnXLi3uSsp+aGOMvsA9eMZrQ1LxJ4zsGsNYOueYdPuoZokEa4EkSFEJGPQmuZW812SxtbT+0ii2l+17CBGOJmHJ9x7V5GIjKEv3h2RqQsalinhXxH8QPBljo+iatpOnahrS2N5BPOzCWIOq5DkD58E5HatfxB4F0vSvAj6o0yTXZ8Ytp6SQXfmBLbbIQrY6N8orJ1LXfFGra9o+v32oQJf6NcLdWnlW6RosoIJYqoAJJAqKOXXZ9Lk0f+01Fo2qnVseWvzXJDZY8f7R46Vzc8UP2kB+iaboNh4h8ST6vYz6jaWVzHBb2xvDDsDMFLM+D2PHvW38PPAv/CWeMtTtBb6gmg6XHIyGOQswlk5hQt34B+b2rE0C/wBY0TW73VLHUYJLy/bdd+dAkkcmOV4YEcHnpSapqPiW4sJ7P/hIJ4kvbpbmc24ETSSKTt+7jgZOBTVSO6Y+eBD4J0GXxLqviXR727ntNYsbH/QBPKY1EvngYYnplM49yK7TRdPPhzxFPpc8dxDILHbNFMx3JKwIIOa4vVE1rUtc1PWr7VNl3qSRrO8UaqDs27cY7/KK6/wuuoa1qlzquuagbu68tmklcYyUGQOO5r0svqOVTVmNWUGtDM1hRCAOfMXIAPpXOahZvdQInmGJkkEkbjqrA5zXSavMlxcDa37zO75ugHpWfKfUL9a5MzqOVWxhHQox291bzm/t9RuINQYs0l1GSrybvvA+oNKJvEl1LPD/AMJTqEn2m3NvKryNt8osGKYzwMgGrwaOV9rYPA6VBYzC2u5rgKCMbRXDTm27G0ZyNhPCXjm18INe2+pa3DoRjCqoLlAp4/dn+FT04rD08+KLQ2Dadrt9C2nbvsR3keVuOWCnPcjmvTdK8d65L4Cg8GXjW406OMYuNx81Y0+bZt6f/rrl7zxnawxomlWMcMHRmC7zIe2d3T8K9ahQi1eZU6jsc5BaeJ2sbe0m8T38cFtI0kEYlJ8ljnOzngEk8e5qXUIPEFy8by69JqSxLgQTsTGpPVlUngnua2h40vcNtjMvHQW6U+DxjK0ayS3MEGcja1sg/pXbGhh7bmDqyZzlpo2oX+rWi+Xbxpu2uNoBNafj1n82zttOjijsIPlJEePMbvIR69vwq9P4t3RN/wATG3cEH5UiUfrjNcne391elXIKQjkIf6VhifZRp2iK4ySeOV1t2xtXjPv3rPuAQ5XrzxinKm6bdnK56VJOpJEixlQPWvAT1GQJnknH0Jp8SEMG6E0xyu75gee4p8HIZA3ParbEzTtJVTRXHk5JmI34z26VlwqqylOcEdOxq6IRBp7xzSSeYWDRgdCfeoNrXFyFRcs3ygL1qdRXaJpD9j0sRkRxC4behVsZUcHj696oGS1+XMyAZ3fersrDw74e16W90u+EukXsl9b2umys5KQuYtzeZk8IxBPGeSKu694D0Oy1jxtpV+kWlnTdNt3SWRyVhkMpDN+IrVU7nTGjdXOQtZYZtNusKkh8xMSIcheuB+NQWrTLG8rKQoPp2rsPil4d0fQdb0m00OIiGbQrO4d42JSZmiBaT8Sc/jWFp9nLdKI3yiL+prahhvaz5TGceUy1EkzBreF5NzDqMYzVqDRLl0ka6USLu4XOMV0sMcflKqKE2Yxx1qc5bIOAT6d6+go5dCCMWzF0rRre3jV5og7n9K1hHgBeijoBxTl6nadobkA0DO7NejCnyLQm44fqvQ0rDK47E549aXvjFKG+Uriq5m9wMHxXHukjcDJKkZFYPzgYx068dK7LUYVnjRTGkjbhjJIwKxZdCuzJhtqpnkA9q8PHYJ1ZBcz7S3kuSkcER2k43egrrreCO2hjhjRUZRyy8bh70yztYbWMQxRjgZPNWdoxu/h/lXfg8FGlEG9Dr/gjk/FTRmZdreY/A/3TX2Vz618bfBLP/C0dFzz+8fn/AICa+yq87Nf4iO3DfCc18Txn4e64Mn/jyl/9BNfm5FbwyRBWlcBQGP1HSv0l+JQ/4oHXOv8Ax5S/+gmvziWPbtdehXJp5cvdkOvuP8mCSJFmDEg7i36Ux42ttnlFiWOQD/dqeJ96q54JXBP41GLlpJ92wsEBVc9xXqX0RzkyOzfeQAdiKcM465FAMjfKcBQvao7d+oxirIZ0/htv3MnzYBOKp+KbmNr2OMEYj4J74puhyfvFjAIXdk1W8X28f2uPy2+Z+M+prjzFv2QLcxpUhVnDfMxwVA+7jPert9em4skh85VwAQqcAAVneTIqcNubeE+Xke/1q3DpbXF+truVN5Cq3Y+vNfKHVFaFOQKuYx8wI4wp5rX0FYiBGFjCeWxLEe1P8QWTacqx7vlAwDUOmyRLp0O5Bu81iW7EcfLQXBGpprtZ3kVxHELho1PlZ6Ix6fWu98FR3PiOW9jmjQQW8Pm+Ynykv36+1cRDbLD/AKTBdhVb5ljY8Iat2usalpOtu1rchEnUhxn5H45P1oOqGh2UQRhI1zvYCPauBjNV/miiRoY36ZCj1z0qLT9Ygv1t7OOYyjbuZsdKtm/jl8xY+Ug4G37zmk2a7i6hdSGOBJHCpFnDdCABz1rNiuHu7mXdvNkEySh5A9f/AK1XvE8SXmiRzxqrbCdw6E46H86fomiSW2iWUs0wRrktNP8A7IU8H8j0qLmlhgbfCkCqRHHwrH17GnaQJBJP9sEtxKIpD8hxnj7x9hSDMeYo2EkOcjJy2c0y6H2eK5+03M1oDE5Dxg7myOF+h6UxSiQeFrzzX+y30K+SWPlSg/Nn2rT1Fpre4ZFhDnH7t1/rXNaVY7bdZjJJgjIB/h+lb+mzS+W7AmQLwNxzTJt0MqTSNJupvOm01GuJARIwHBPv71DPoukIXtk02ABcM27rmujhdYlzIMGRsKoP8XY1mapp0tzeHErKi9SOc+2aLsiS5SlLoml3KNJJp0EgQBVfHRe1bXhDS9Ns7+/ktLe3WX+zJFJA+btVJJJLaP7Oq74z0PrVjwrJDZ67Kb9XW2ngaOVkGXWM4yQP6Vhi4upRlFbnRl9VU8RCc9kzZ8JNpK61BHrUE0tnKQjlCNyEnr9K+mJvCvhtfBjaS0GzSgvnMQvJxzn618xavYtpGownzUngYrNbyociWMH+WRj610X/AAsfxI2qG6e6JtcFPsucRmM9sdzjvXx+X4yngeenXjqz9FzfL6+ZunVws/dXn/WpheKW0g65ONER0sEbavmdeKy/idFA/iDw1uUtI+hLJPs7vufOfwArT0zTZ9au7m5TyrazhLTXE0zbYoRnPJPGa47xFqEmo+L7jUFMqwEMtsAv3YtuAPbnNduQU5upOolozyOLatNUaVHmvJbmCYWNzFGoSZ37SdNh/rXqfhmxWw+FmoyW29ZpdUVJnbkmHys4+m7Fec2Hly6tbrNHhcJEfqa9h8MW8v8AZ+oWVwqpDcwCElzgocgh8fgB+NfQY+EqmHlBbtHy2U1YUMVCo1omVvhjZ6DqXiVdP19ZPKuhiIqMgN6Ee9e9+M/CXhh/DC/2ja4t9MiJiZfvKB6V87afJfeD/FCzXVmRdW24rG/AJPRvcfzrUPxI8TSC/jvLlbi3vQVkicY2j0X+7XyeBxlDCUJUa0feZ+gZpluLx2JhXw9T3Vbr99vkcvcPE2pNJZxmKMy/ufbB4Bq7r+keDda0FbHXDbWmr6jcTSG/34mjljwRH14DE45FSeGbGGa4OqXu9NOtJBI7AZLNnhAPXOPw5qPxT4N8NeI9cvNbv7W4864kaYpFIVWInn8/516XDlOVNyqy2Z5HF+IhPkoxd2tzjfiNYeHjqujNbabpdmW0Obz44JAVMqShQ5wT85Az+JqP4V+H/Buu+FrKK/ktIdagM06GaQAXibPuMc4BXBIzitu9+H/g+1tYWkhu3JOS285PtVDWvh3os1vBc6bbsGdyzKrYA47DtX1Xt4nw/s2V9O8OaNqGjaRHo6+H4GuJrxdSvdQJYxlXAiQKGBxjOD04q/8ADi6lXwtF9pYSPHvjVyeGAkIBHt6VykGk6KdTmt9QsJYZoiFIRtu9ff1rtLG4sIrHyLS3UwRADy8bQvPYVFSopIqMWjUuLuORNzyOhU/Njv8ASluZoP7HQpdb8ScR45255zVXak0hWPAUruwP4fepzAW0y3D2sILMf3uRlue4rBN2NFuhfFVnanxPdloTjzFI2uRn5RnvXufwM0rwjcWo1fR7WSK/jXZMsnJQnqAfQ14/qdiNXspta0+TzJogPt1r/Eh6B1HdenP1pNK8W6ppGgHSdKlNqxkMkk8bYZ/QA+lfHU6zwGMk8Qro/Rq+HWaZfFYV2f8AW52vxz03wtot75NhZldSusyMB9xBnn8c1xd5INU8K2rqrNe6b+6lULnFv/AfzJqv4i17UvE09n9sVZbuOPydyjmTJznHrWiZz4MBt4Zop9Ulx9shIEkaIf4D/tdcjtmohF5hiJumrQZc6qyjB0/byvNPv/Whb+F3iqy8Iy39/KHmujGFtol6Nkd+3FaPj34jR+MPCkdndWzW15BL5gKH5JOMfh+Ncbq114duJ2ugt3pSuOYIYTMA3cgjHHoKqW914b84f6ZqE6qctAbQxhx9c8VusLmVOm8NFe6c7x2TVaixkn7+/wDwDU8K/ZbDz/EGoSJHb2UbNbl/vTXGPkA+jYz9ai8VvJPdW+oYYQXUQmQ5yHY/6wf99E1jeK9RbWrmKODT47LTLUf6Pb79zBj1YnuTxWv4dvP7Y0O38LzKsd3buTp8pfqCctGfTJ5z7V118plTwPs46s83DcRQq5oqstIbHpf7PNvo9/cXEl1pVq15YDfFdkEEKeOp49a1vj7BoFvpS6lHpVvc314fLW8HIQD6HrzxXjn2zWtDFzpm+508yf6+PlHI9/akTVdYvtOj0ITS3UDODHCAWYN2ArzIZlGGE+quHvdz255NOpjljVUtHR28jU+F8csvjC1Kjcio5mPQbdpGT+OKs3Fp4Zj0Wzg8RXU0mq2kzNGlkR5gjP8AAXIKkdagvLe98J6RNCZUTUdSQJLsfPlxemezZArntKs5NQ1K10+AfPPIsa+gyfvVlQxFTBWp017z3OrEYHD5k5Vq+lO1l526ly68OeBdW8xdO1PUtHuCSwa/IlRj/d+QVxHiPQ9R0S4X7ZH+7fmGZfmR/oR0Psea7/xz4ZvvCmsHTr5lYlQ0cuMLIO/5U7QpbfVNKuvC2pkC1uAZLaU8m3mA+8o9wMY969XB5xWhWVLErW58zmfC2GqYR4nBSvZbeR5aH3ZzjOcnFIxxuNSzwNbyPA4KvG5Vx6NUbKSCvHvjnAr6htdD8/s1oxAD82MU/jjjBqFSDna3XpnipO4XqcUdDOVwYmmlhgqzHFOjG59rEDPvQAqq2cEZxmpuybEcJ3zRLhUAfqemPWqQt5GZm3BxnsMVbcd0I459a0f+Qvcbm8iG6P8AqhGAiOAPu49aoRjNbyrjDYAx0qWGaKJ0jb7Q8sjbUSJC7ufQKBk1daO3F15FxLNDgESAx/Oj/wB3bXTfCeOS11XxRqulQC71vT/Ds0+mIRlkkEqDevowBNVFXZcI8zscbfyyW18ljcWd5DdSHMcL2zxs4HOQGHNMt7qCS8VFDvIzFBEo5z3yO2K7LwTrXibxHZeFdT8RxS6nbQapcxw6vdXB+0yHyhugweSoByDnvW/Y+DfB3iV9O8XaPpuo6Iz61PY3lv8AbjIZmEmBIGwNvQnHvW/sUnc6FSRwOlXlhN9oNtcRqG+dQ5wcj5SMVqQ3FrJ5kTiNpnUBP3gBXHXiszStN8G2OnaTo954T1vW9Y1+O5uYrqyvGEkOyZ0CrEAS/wB0E8+tdFL4M8IWehw6HNZ3lv4sk0X+1mvW1AuVKqzfNFj5M7emeK9jDZgqMOWxhPD3ZjXLWcsLQXM0SqwIfLj5R2IFYNpHnBaRDvHzL5ikgZwMV3o8BeDLefVPDdzpupXesWfhb+2W1drw+U7yCNwvlYwMb8decVgz6R4Jj1W78CWfhvU012wgMw137eWjZlXeSYscKR8vXrXLjcTGvZ2KWHsc/cxvHcyR4yF5Oew7VYtflCc8YOaz7S8mmEc03zPLGGP9a0I2/iBXH1ryZIztYSD7KN6x5DdzTbgW6lFSTkr8tMmmijDfLgk9RTLaFXkEqYbbwFz60LYIsls5GkRW+8Oc5rorGZ7Hwi4R/wB9fzlfeNUwc/jmodP0M3UaRwbI2JIZpG2qvfJNV7qeGSYW8ZaRbcBA+MBiO+K2hUlTXMga1KbBY33E4bHX1pkuw2yFsliaU+YtzgrmUnIB6AVejsn2M7gKx/hPOK1p4erWXNbczehSWE4aTCAKM5P8qbAwXcflVCew5IqefT7xozHEx3kjA7k/Stvwt4X1K6nP26JbLzOFM52+ZgdVB+ldNPLbP3g5zn9PuBbahHdRwzSMr58raSGXuMd8+1XPFNhFZ3MrQqsSSgTLGOMF+dpB6Yzir994k03TYfs+l2xlvI8p9ql42j/ZXsR61x1zPcXkjyXFxLNIzbi0hzn3J71niY8miKvodD4E8NW/iy08TLPqV1b3VhDG9kEICM5dQQ/HPBOMd8Vpan4P0vSfHF3o90dVu7O10uG8aL7RHDK0jhsgM4wMY6GuPstQ1jSLfVINLuY449QEZlJTLKUdWGD25UVtX3jXxJqPi658U6tb6ZqNzdWyW88VxbK0bKucHB43cmsY1LG8XTtqXfD3hXRPEH2/7FPqenzWmq26SQy3Ec2y0aEl5NyDGd+0Z7Zqn4m8JSeE9Etk1e8uG1ubUZ4jC7DZ9lEQMbj33k81m2viDWtP1bWdS0iLT9OXWLE2M9rbW4WJEJU7lUcBsqOfc07xNrmueJtSstQ8Q3UNxJZWS2UPlR4+VSTlvU80TmmOTp9A8N+HbO48H3HiPUdRntLWxhuFu8MMtdD/AI94wP8Abw35Vtp4S0k6fpmhTahqjeJ9VsHvoZlYLZwYJwjKRub5R1BxmuRnnvDo11oyuhsLy5huZgyfNuiztx+ZrTXxP4mXwyPD7XFrNGkRgtr+SEG7giLbiiydQM1KcbCjOBteBfB2h678P59a1U6vDcJb3M322K4jEELxx7o1aPG8hmGMio/FXw8XRfCjeJ11KU2sthb+SnmqZHuZYwxZlHIiByOR6c1z2g654g0K2NrZy20ls9tNayRSQhldZEKkkdyM5B7Gi/1bXL+d5biWDbJpi6YyKgAMQVVB/wB7CjmhuDKlKDRNpwmk0u/VpomZbdfMyM7vmH3ff+lUtIWJ9VsluZJIomlUMyKd6rnqo7n0qbSpJNJ0G+aSFJmmj8iOYn5kYHdnH04zXS6B4d8Wf2p4NuLd9O26wCbOeSEMLfbt3FvUjIxWajfYwUG3ocfri/abqeJr6d7c3Ql+c8lkyFcjrkCrV9farqo1WbUdXvbiTUIkhuy7gmZVOVB47Gtzwx4b1nxN4u1zwwt5plvNaSSXEt7LEoEjKcbVPbOc4rJg1S+iuLlbrT7OG5/495YzbgCMg9h2PvVe9E0fPFaluKbxDc3EUt9dXEz/AGFLKP7Q6hlt1UKEGccYxWwtnHZnyLe586NMESEfe46H6dPwrnLlb+5uYJJXadjgRbzuwq8Y+gretI5UtvLmIZ8ZY+v417uVQ0uc1Rtksfze2O1PA96iTgnuSacDzjpXumQq8qM9aTIHTrQM4U9qViMZ/pTTsAi7ic7aX5vSmbm7ZoXdnvSauA5vM547VIN25m9ajUt3HXNP5I+UEn0pOKC1xQFA3HigsvTBI9c1Bd3UNtHvmkBXuB1rFl1R7pmWBNsX96ocrD5T0/4JSR/8LV0VA4++/f8A2TX2XivhX4AfN8XtBxn/AFr85/2DX3ZXhZm/3iO7Dx905v4mHHgDWz/05S/+gmvzqX/j3jPYrzX6K/Ev/kQNbH/TlJ/6Ca/Ou2jEnlr0AGTWuW6xkTiH7xWaU+SVQdB/WmK7R7EODjOadfD/AEkRwjKfxUsqrJL8g5Su+xiyUTrs6FSaWMBJF96FhONxYDHanAfNnvWqMzoNDjHk7hjJNL4m0m81LyRp8DTTKPlVepf/APVUGisPKJ3YNauqRSzaKwjYhs9j2rLFQ5qQRepzzafNHoi3F1ZzBzKUfGAEf069aZZ2+sI5jksnH2cAkkj5FPQmsuJ52nj+0SHEWcgmrFskkztGsm1snBJ9elfITjyyaOtSNyTR/EGuSxQSaXPJI/KyAjDxj+Lr68Va0rw5fp5UTaXNLb+a6K4xgPx8nXrVrwjGbdLlbvmdE2kbuDn+KqlnqjabZzWYuN4S4Z0iOeh6YqTeMbGrcaNcrIftVk6/Y5FLhcYQ44B9TUF7oN5LrH2RreeSQKGThRhSeWP4ZFN0bWre7jmmmYiVmClG/hAq3blbq8S58p1hjO7HJ3DoP1oNVsXv+Eev7bxDDBBYzeRNb/ufLAySBz37cVs2elXFnbPdTw4EI2Mwx8hPrWP4fjbULvxQ8k8sM9vZq0Drk/IA25fx4rRubOPfELeQmN4k+Qt1+UZP51LZpFEkmn6lunVbZwI4RKwbGFAJP9Kn1SbVPN02OKweVrqH5AMbQDjJPtUcd/Lb25S3gEt20QVIsE5B4zU1np95eeVJNHI0zRlCeh3DjHtUGoLoepx6b580BaRJtm5MYPfFaWk6ZqlxJdzTWkYkht3D+djCrj+fpWZrchsdNtoyCJJlPlrzljkgmo9GV0sXWTeucck8n2NNMHqK+izbbRY7dg04Pkrn/WVRsC8WoFmhP2d2+zh88F/QfnV2JZirqTgIflJNYawSSX8hm/hGRzVXJe5093ps6wXG63bNmu+dgR+7X1NV9PtNYuC8f9kzbvL82IEjlP7x56Vzz2U02qKzNL5RKlgCcFR1zW4sciW3mWDmQTtsVSSQq/06UXE1fcz7bStWn1EzNaPJbyE+UFPX1xVi00e8uI9S1Kb93bxukG12x5Zwe457Vd0mOSG5WOS5aLzImQSICctjp+PrTfDujteNOtxDIyo5UqwOCR396lu6QrbG5bx61HDc6YbNLuygw4tWABUYHRuoHfANZd29/CI8eEdOcSqWgAupCdo/iPtXQPpel2miW15eXbIJJDGq5PLelcxq9reGxmu4yTBbTOjMx5bPTA9BXNVweHqy5pQVzuo5jiaC5ac2kUvG1zrlxplto4hFrYswKRW5+SWQ88k8t34PFQ+FYLvUItRZbXy5bKQ28zyYxGoAIB9yTWJrNxJdyRqyhQ6/dB+4Rxmtjw1G1tpsEq2xdblpGkGfvYT7x/KuqlThTjaKsedKU683Ko7sqeFNNW51hlutyJ9ozuPfB6CvTo4vOkwNylRg7jjIrG8J6XBepbzxnKfeY+prqCzZZJirtEcxMKxqTsdEYSSs9jP1C6ur1YtPurNL2KCPdEsxKsB7uPmP50zS9JhuoWuJND01YV6qLmQsfpV6JoRqkcsgxCR8xP8AdpkKNDd3FnayGQOxeP2B5Fcs8Jh5u8oanXRzHE0o8sJtJGlcpNdWot43j+zw8RRvGEVfckdT7msPTfD8K6hdqTKklwp8yQudox0x6VqNM12phVnWRW+b34rIl1byIpbC5ZlZmKg/Xoa0prl91KyMJuUpc0nuZ17pWo26i28yKeNX2oSxypPOTUOg2eoQuI75IuHLK6scBcdK17hp49PzOw83rHIh5bH/ANauXtPEunQ3dzDcXTROZPKRDySwrZIxciTxbpNtPcecuPNOCWA6e1Yemqtqt0LiNnzIFBH0rppm3ae0ty3mHfuDN1HsPYVkww7+chUDbm/2jVCJkh8tJJUQhQMinfbLNrKOJlcSHJJJ461LMzEllwV27T7e9R3CA6dBtkV+TiMD7vPWqsS2LaXF5p80V9Y3DpKmRgAEFSOVI7j605NSEpMn/CPWDE5JMk8in8hWYiTW8oYSk+q1ZSdZJGO/BPb09ayr4elXd6kbm+Gx2Jw1/ZTaualhqz29u11Y6baWV1yFkjdpMfg1Ypk81yd5L5+cyH5ifUnvVplVm2QShl7DtXHva+KNXutYuNFuU2adNHELYKSzK7BSwHfbnJ9hVYfDQhpTVkRicVWrvmqSu/M6RmZiV4A6Agmo/KChM5LEdfWmWfgzXDqutWWoeMmtodJjtnaZYWcyGZCwGAM4GMVk/Drw9rHjLT9Qu08ZJp/2a+eztfMhd/NdU39hxkV0+wOdyvua4jf5vmKt2xzVaZG6lisoPLqxBX3GKqeC9B1nxTHi88U/2Tdm7exhRbSR4g6EAs7KCFHPJJFZlta+Kryz8QavHcxGy8NyNBOyci8kU4+T1BwTT9i7mdz0Tw34ujdU0nxk0t3aR/Lb3aRgyxf75/iX3OTXT2+l+IGtmbwitreWkoIFxZlW+U+74II9q8b8NWl14v0u91WHxPBpMcMjww232aSaSRkTeWcIDgHpngVQbwz4ql8L/wDCUTag8el+XIHmUsqpKv3IlHq3PPQY5rgxGU0675rWl3PWwedYrDR5G+aPZns3jWxuLDQvD9tc5E8VvIs7btzFzISAT3OK634A6or6ydJutNtpFQFxckDdHxXjvwTMuveENc/tW7W0t7J1kjc5JMmAM5/u4OD71tr/AGxpMUjW7SxQzLh5YTmORfQMOP1r5rGUKmAxirWuj7bL8RRzXLnheblke9/HjVY9O8NRXEFnaXM0sgjErqGMYPcV4BpMM1zq0KQAmUtkgeg5NOil1XULYafbyXlzb7gyxqC4VvXHUVNfanB4T0ScRyL/AMJDeZjTy2DfZI+7ZH8R5GPesXKpmmLVSEbJFtUMiy+dOclKX4/ccF4tn/4mmrXULADzJGQ9cjtVfwvpEup3ZN5rUtrptrpkmq6jcLGpljgRwhCL0Jyw61FcxGa2miHBkQrg84zVXRdR8SaTcx3kNtaSFLZrKeylBMV3bMwLI4ByQSAeo6V91T5UkmflfMnJt9TW1Lw1dtc2f9g6tc3Vpq2mDUtKeWFBMwywKSKOAflJ4z1q74z8I/8ACO+BbvxP/wAJFLcJBDYjyxEvzXMyEyRk9RsYYqjp/iXxRaeLNN8Y2dtY202jxNa6dpkQxbwwkH5QCenzN3rC8Sah4s17TX0q+it/scl/LqMscZwHZ23beT26CtrwK906LVNAm0rwtoevDUpLqS5l+yalbmMBbSdlMiKD1OUwefWqCrkbFKkM1Vr/AFjxhqUb219diayukXFucbbVkwodf9raMfQ1YbcW+VsYrnqW6GM7dBrx+W7KxGR93HrUYj3Mf4ccg5wAfY1Iw+cnduJxwafHBNJjYrlXO3dn5QfSs09DNIVre4msprtEXyoGUTy7yzMX6HnvxUWmX2paXq1trGlahJZX9uT5UyAEEehB4Yexq3qjRw262Ag8qRDmZt2SxP8ADkcYHaqD7SAo4I5NNMpaGlrfiTxVrer2WoX2tbp7Ld9nEFrHFEm4YJ2KAuSO+M0/Rdc8T6dpq6fp+vPFBFeNeophQkTFsk9O5NZI6gk5zVvT9vmGNlyeqnI4qnN9yots6HwddfEy206TRfCZvL+3jjeaaW3sYXktQzEsBI3zLnJOAe9WZdZ8X3XgW+09fEkfl29kLRUewh86SN8rs83bv45zz3pvgfxl4p8JC+t9FurJI7skyRXUbMpJGNw29Djis/8Ate3i057O8tZ2uVuvMaRWALKSMg+/pXp4SrTcGpIdSUlsTWXxQ1bTvh4/hH+ybifUJ7FtPZp4VEccRx86yj52PA+VuBWRL4u8WTeFv+EbuNajax8sRSlbKJZnQHOzzQN+M985qO5l0ZzcsI9RV2fdbM0ikIO4bjnn0pzQaJJIGjW6EYj+YbhuLdvwrkrzXN7olUbRlGOPYuIiqqgRQOwHSlKsqE8LWjH/AGbi1VvPQ5P2hyRgj/ZHWp00u1ktzeLc7YRciLDISORnNcjdzOxkxqGcbgCp61Zj3QzfuEQrld59KvSR2UbXREhMa48jjlvXNT2q6Rm4ndLl4zAFhTcMiXHU/wCzntVwim9y7Gnq+oeXpdosNv5UV5DufdwxwcfzFYMBkkl8m2RI8dWb+93zWq2srdWf2bVizKBtjnPLQ+wx29qtaSmg6fYCe4vU1CXJkWNFKqCehbPUe1ezhaEHa7MZS1Keh6GHmeVrj5U+aeeT7gHtV66m09J2EEHmxDhXmbaWHrgVSvNXa6XabrzOSVRVwq+wrmL++kmkZFBwGr0ZYqlho2RDTO0TxHcQ6Zei3a3WKMBQNgLEH0JGa57+3Jb68tvtMs88PIZFch+nAWsyDY2n3JNu0jkKBID9yqRbaF3DbgbQPX3ryK+YOp8IrFqLSdQzdyG3kP2TidTjKE9AaG0XW5bmKEabPveIzBRtyYx1Yc+4rLaU7nO5sE88nmiJism4NJn/AHjXnyqOT1YI010rUwIHNm+y6JWE5GHI/wD1UHT7xIZXkhk2xPsmPGEb0+tZvnHj5nznjnpSxTS78NI2G7ZqAsma7aHqSzOrWEykRiR8EfIn948+4pIdA1dlt/8AiXy5uQWhwR+8A6nr7VSS4KttZ2IPUZPNNE25fMLsF6Y3Hj6UAWp9OviqTC1cp5vk54+/nGKqXYuLOZrW6hKSqeQe1OZRsYAthemD61LHIJtLltXSIlGEyuQfM9NoPp3oAzmnKqMY6mprb7m9jyKidFlbbGN7cZP+FWFiEUOW6Z4o0RSV0TRWf26x8iObZcSSkYfhAu3rXUeDvFvivRp7BY/DMeq2tjJFHZyeYQv7o/vdvPRxjNZfhjQo/EmtWttqmqXEOl21s9zcpa8SqihiApweSRj6GqWijwhqXxA8Pw6cNdOhaq6wS2ckgWWKRiBuDkbWUZ7VtCL3OqlFpE2m69r9vqGsapa+H1jbUdT83c0hCxnn92PWpPFC69f+ILzVNW0Y6bdX9ybh7eMg5baMke2BmqHxDXQbPxBfWPhi01O1t7HfDO91Mr+bIG4ZdvTj1rsj4I0P/hB7XWBJrFhfZtES7a6R4bxpZgksewDcpCHPNDvLcpqUtDkI7yTzYisuZEyMgdA1a1tfPNpcc5R3ck5CjoRxzWH4is49B8Va1ptnJIbewuSkPmHJ25PH6VY02a4+xyLbxs8Dchh1U969PLqzp6M5Kisb9tKJ4ElC/fGal2rk1Q0OOSKyKyb/AL2RnuD/AIVe/Ee59a+jpy51cxE4VVxz7UiqWPPFPQAfM1K7ZHHStAFCKO/NIQlIv+1xQevHNJuwIHK4OOuKw9f1aWxYQW/+uYZBrXmkEcTOeAmS1cLLM11ezXMhz82E+lc9WokXFE0bS3DGa4kJb07ZqfzGVdqkD1AqpHMQDnimNL/tVEVcpo9I/Z+kP/C4fD/b94//AKAa+8vxr4C/Z3kz8Z/Dwzn96/8A6Aa+/q8fMv4iOyh8JzPxOO34fa4f+nKX/wBBNfnRYytJAoAweBmv0X+J3/JPtc7/AOgy/wDoJr85LOTYqhUx8v61rl3wszxHxCSMyzTMvQ/L+NFruHzMce/rSTplvvY3Nn8asW8Y8vHavTgjFjxtkHOfrSquD1pUCD7r8+lOUZPzrW6My5ph2kqw5PSuit5DHYytMp2oh4rmbMqsqyb/AJgeBXSXk6porszBi3UfhWWIlyUmC3OCuQJ3cgkENgj1watJII4kzHtG4E+pAqvI6tukRc5fbVuzmkhIHyudpVcjO3FfH1XeTOqC6mqNSLRNLbrGXaPDbn5rJlu45JFm5BUKox6Cnokly7JLtJboFGMn8KdPY3FqHkmhGzcpQfU8msjZy5jU0uJXuVVocpOw3MByK1o7q803UVt45DcW+0NtVckLnFZdldt5JW3hAYsDyeoHWr2mzRNPI/kSnaoA2nkjPSm0dEdjpPAdzJb+K9ZWI/Lf6ZKgEn3V+XoPfmrlkrRxsLn91KI8FO2P7v49aq6faWs7n+z5ALu3t2nbziV2hRnjHX6Vqabp+ta0bi88pXaAIV4wG4H9KiS0N4rQ6v4c6AbzWbLUJM/Z/LPOMMVUZIz9KtyXK3/jG/v4WMGm2zKUiQcsF6k1r33iLR9L0y10nSIGE8CFWcdiRhq5TSJriHT9RS1s0ZpH5kdzwDnOKxGV9fV7ya3e7tcRQg+XIBg4JJH86pXEdxPpsnkxlWwOSMDPenStcPBcOu5XgI2BmyMEgEfqavwzWcqDTDI4k3ER+57U0Oxz+orI1kGmYxvtAJTkKRVewiWa5a435QLgjHWtwxs9ldQPtzGD5q9+DVO1tY444lEmN6k5HamJoEtR9pEwkMa7fu54I96TS2Gkyy78eS4JAXnA9qoa7qEjFtHtYyZCEJkH8I710eo6PpknhmKya68u78tcMW+/8wJFBK1LHhLyYybpfLk3TGOOGU42g+56EZr0rS4LGLTTeiHzHV8MAuOBxXH+H9HtL7xJ/ZNrapKy3DMju5UcAcnHpXoOhQw2iS6U7bwkjGUnuCfmqhtHnnxF0G2j8HG3guj9qExuYEPO3jkj9a81sfE8d9Ymym/17Q+WCRhc46n3r1bxPdM3jEWtoRHMGIgDgEKm35iQeOma858Z+HLXS9dsNas54zp90+HAH+rC/eJ9M54pXOare+hy+sW32fUmBbMnyICOhBXJrY8Ny/8AEla3uZCoTeiMD8w49Ky/GJew1uA+ajRXTgjHO5ccH2qt9q1KPVbe0tY9lw2Y4SBkMHG38evWnuKF7HV6PrF1p1lDpmlwNPdyqyIqfMST6CvS9L0S9jt411G90u3mZQdk90scg9flNcirXHgqGHSbGaJ9R8lRdXPlqxRmH3ASOCvTPWsNvtV5LJIxmuZcbpDksceue1fPY3PIUZ+zpxuz7bLeFqmJgqlafKnsdV4y0zVLGIySJm0MhWKWF96FfqKn06V7i0hurUlXQBS2OoHGK53Rte1DS96h/tNtMm2W2lO5GHoM/dPuK6X+0LrSZ4LqOZU0u5jU24Ma/uyBhl98HjJ5rqy7MaeNvG1mefm+SVMufM3eLNaIxJvk37WJyMjBx/WuD8fTQmUzLJ86dVAyT9BXRaxqt1penxssyOyuWjygPynv71w3inXtabR55bNYmlkkDSKYlPGeucZH4V6cIWWp4c5NXMjRfGkk8rafcKirsKRS78gNnv6Vz3imOzh1pLpJBKJ3VvMV+AQcn8cVZuNW1C91FZJvKR2QQkJboMZHpj9etbOkw+Zo8cK5H2GRvs5eFDg47+v41skcvM2dLbYa0Webc6GMNGrjYAhHp/EfeqVncSSQzeZGiPu+XJ/h+lcy3i7xA5bTXmSJFlR3Qxgl3/hK8cA88dK6fTfEF3Kwkmy8kg2SYtxwPypSsjWHM9kSpIDlEbk8HJ4+lXXhf+zojHDFFycybuW56YqyLu4aSKQeWskKbUUxADH5cmnebObRE88YV/MCFB972/PpU3LaMqeNuC8YGT94HOaryQhty7cZHyn+dab6pPClwAY2EvUlB1H8vwqnNql8yrNLFGpxtUbR8w/xoEVNptyskMi7F56/zrC0bUPEHhvXpdY0kWpZ7kTbnlGSmRvjK+jLke2a6dWhkg8uaPcEUldv8J/2qx22hzsUKM85AJq4ycXoZy1NC98Yzap4h8SXt54cmjt9c+zYhstUMLweUhUAOF5BzWP8NdQbwlps9vNoTXyjUWv7Yx6p5exjHs2ucHeO9T5cBtmwKe+OKz1t2MbiPK9zmrVeRkyTQNf8XaNrEd9DEn2aa/nudQtI7jZFdxTYDxFeg4BAPvWpoPjPU9CtdN0fTvDGmJosd1cz39tKyu90JJGZFV8fJsVtucHOKw4priCPy3wyHvSzt+7DbuetHtpEOVhnw+uh4RF1OdDnnvmlleKWDUjACjqV8uQAfvFGc81HPruvT6ONHlgH9m+Rco1sLn90JJcYkC9AVxx9acJGadW6hl6VCWYnbt+XdzR7WTZPtHfU2fB3jPVPDuh6N4fs/D+mzaVbW0sGqxylTLflixDByMpjI456VH4K8QeJvDGiQ2Nnewy268paXi/aIkGeynis3AV9vcdcVZhSJrZmlOCBgVE3z/Eio1ZrVM6geOvEd7J5cmoWekKSAz6ZYiBiO4JU81yU8YhuJQZHZ95JZuGYnufekLMEzz2I96t+IZnudcnlKMhbaQrqAfugc4qIxXRWHWqVKr5ZSuUsbQVbIPUjoaSY7hu/ix1HGKY+VAC7mB9RQ3Kd6bt0OeyRDuOegx9KQSbGH1yD/ntQ2dwV8qKCmXxzgD0osybkqyblGFBGdx4600KWLZI5qIRzDLKTtzxxRuk+8cCizBNAs0i6pbWsNutxLKCdhl2ZUdRu7UXl7qNro9pf3MCw2l7Ab6BI5NwIDGPkdj8pqrLdDT9csr2aGWSAKyExrkhj0qxrGreG9Q+HGnWr3mp2+u6dYtai3SBTFLmVm5J5HDVvGCcTeKi0QNPdOtojwItxeGF4UMvDCU/Llu1JZnUrrTZ9Qh00fZYNSXS5HMvSdgSB0+7gHmptQv8Awmuk+HtQs9R1Z9Ss1sluLN7dBEvln58NndT/AIdeN4fDkerWuoaVPf6ZqWrLdXdvsGVhGfnX0YcVahEpRibEXhfxD/b2r6TLaafaPoswtrye6vRFB5jYwqORhj8w49654tqFs+qj+zfm0yYRXO2TJJOcbOPmBwcGuo8T+NfDPibXfE0GsRava6HqOs/2pp91bRKzs21AY5FJwBhOOvJrk9S8RC8PiCNtPula/aEWagYLRxggFj2YgjpRyQGlFM6LxXo2veGLWG71yGxjjMyQyx294JZYHZA6iRAMqdpB59aoXU264MiSGQE5VpOC/uferPj3XtB8XWmnR6XDreoeIjcRvNPdRLEqQogUowU4ZsjhiCcd6ivm33U0+PLDNu2Y4UnsKxqLl2M6jSKgUu+G+6Ofxp68xn17H1p+FZiAcZxSqFTYveoMkJFBNKwQgEnnJ7VppxpzQ/aZEYSgi2K5U8ffz2PaqsJfcTnDCtBJVTQ5f9JHnm7VvL2g5Tactnr14xSGUXjDfeb6npUZXy8bWwM8kcjFPMh8shTwOeByaj0u11HW9YubDT5bSyt7K3N1qF9dsVitohzzgHnB9KrlcthpXGISd2cE/wANVZAonD7ztzkL0/P2pniiz8Q6FcanZ3a2cv2K1W8W4hZjHdRFgoMZxkjJ9u9VIotan1my08fZ0kvNNGoqxzhUKk7enXitI+1jpcPYu5qx3bRQCKODcHYn1/H2rPn3RzFW6k5bjpWtZeGfEb+H4tUkutMtbq4jkm0/S5JG+0XaI21ioxjr05rLtbi1u7dJ4g29l5RvXvRNT66kyg0TRLsidPtEke7G1FGQ/wBfSqFxGzMsgPHQ5rYspZ5LC4SLyhFGBvLDk/SssR5Q7mOT6elZpEETQsIscEk9aqySpbzCPbJLJjJVFztrQRRu2Ak10HgbXNO8N2mu39/qGo2GZ7eNJbKxhupCxVsLtl4CnuRWsUmVCKk7HEJewSt+5EsnclFzimHU7ffuDOoJ2oSnU+letfC3UJr3QvHWr6Ho0pnmmzHbw20TyRjaoLYfgA8nj1NVPgxYaJqtrp2k+J2is7i519pIrqVFDJPG6lYyOm1icGtPZo2VGJ5ob+zZT5jyBz8rEpjn0+tSwYuFeSF/3atjaeoPuK9t1D+w4NS17R9WsNOaC98VWtuLgAD7M3kv8646jjp05rzLx/GsXxQ8U29qsawLqBCeWAFxsX04qZxSInSSMoXCxQqqLjdkMTS2EM890PIwvljczOfkUepPpSpEbkFlXn7uPpV+bTpINJkvGQGEyCANvIOcZ6dx9az2MbDtSu9PvLmOaBI7W5kCqURNkTOTyfRRWXcRyQzvDcGPcHI4fK/UHvUUrRKrSTxs2FO1ccdOCK9s1f4Zz+HfhVZeJLTxDHLeXbQTNavBG0aEoSG3EbuAenSiMOc1jC6PMIr7UtB8Q6dNotzZDULKNvMkQieC4VgQUYdGGD+dWb+38Ral4is/EV2umaVcaYI57O08tYIUVOQUToScVWaW6sbeW3nvbIGc7pGWMAufbA4/CoVjuL4MPMlbHyq0pLYHYDPavRo0GS6rjoZuoRx395e3F5qgSa9kMsrpF8qsT0Az09637S/8Rw29xplveWlzY3BgZQ8IwrRSCRXX+6xIAJ7jim22g2PPm/OcDdnp+FasapHEERAFAwPXFerRwEGrsz9tLoY+o6VealqN/qeqSxteXs3myCNML1JP86mtdOurKNFtJgfmPHQdK0x8v3Q340irypwfWuyGEpIylJyepHaectrGkxy6jGffvTlxjGAMUq9AOetKejDFdMI8qEKaaetO6KxpE+Z1yODmquAc4GKTv7DqaX5dud2Otc/4k1o26fZrI5kPWonOxUUUfEutO87WduCV+6zVj2+VTa3WmANuMjMC5OW+tPYjcGFcnJdmjBn4Ze/rUe6mM3zNUYatFZCPRf2dGz8a/Dv/AF1f/wBANfoPX55/s5N/xezw5/11f/0A1+hleLmP8RHZQ+E5j4nts+HuutjOLKXp/umvzbi1BfJUiKQNjsK/SX4oY/4V5rv/AF5S/wDoJr82IgPKUruHA/irfLleMiK/xDxqA6mMyH3FPW/fqtvTArDk5/Ong16aRz3FS/uXcbYcCtK1k86dY8cnrVBOlWYJGgcPHyxrVEs2DabF7H0o1OaZbKNipYIdrD2qCxulfLXEgXB45q0lxHczeTISEPyggcY9a5sVFzhyiS1OfsWaRZN8RZcFs/ypYSpRo5EKsWXaPb+IVcuLd9LvFh3/ALiU7g305xinyw8/blUMuSVzxzXylWnySszrpa6Gxptpax20E9rtaXf909V9qm1+Nbi3YhWOzMnljofQVF4JEcj3c0mCSeg5yfatPU13W81rD8sxTMZzyWHasZNHVyxWhx8c2IQgj2kAk464/wDrVqaHcItxDdXH+pRv3oQ43Z4GaxreQ2u5rhc3LZUg+vt61d0Wxu9W1Gz0zT4XmllcZhQdR6n6dT7VTlZK7IU22lFHsNnoFz/ZYnt7RNUjuIZRFEjjem4cMfZauSas1jJpdjHdCJ47cxvGp583PBI69OKi8Jx2Pg+/le81C41KdDse3t3MSIe4DjO5aivbfwPf65HrC6VqVhdKCplN8Zxyc/dwK8qrm2EjNw57H0tPIcwnBSVPQvy2INlvd/ltwPNLdWfNVdRZ20aaCCII0wHAzuHvW7q1oy+FZtQs7i3ubaRXkDrjcGRdwDj+E5xXm3hLwh4p8Rw6bqEPiWcWN/JL9tkiUlrSXP7tevRhn8q7qSVb34u55VWMqUuWa1Os1S0ezvVijjZkngDKBwSfU1b82xt9GEtvHnUIkXy3Iywk7j8OK8/m0LXP+Ff2/i6bxJfXElzHKWBcqE2SMgAOf9nP41SttJvp/Bs3iseLLhdDsbCO4mkEZEn2yUECHOecMACfet/q7MfbHoOnO0djc3moDbeTxkAdWZ88fSm2llJHcwpv8uF4FZ8cgHcefrXB2+m+IoPAsXjRfEElzqkCeff6ayZEVt0Dh889V7d6vwaRq9jpqalZ+J7i4vY9Ji1e5s5Yz5bxPKU2Bs8EYJ6Uvq8ugOrodl4QtdOivdU1PUVDLGZBBkZ3t/iKsS3mlNe39/FpsNxPYoogRwSrE4O7HtkiuFtLHVL/AMNnxhY65LFMsrXUmjbCUW0By0m7PJx7Vq2Oq7oL3UrdhE+oTJEoYcQjywcge+P1qJQcdxwkmd94O1CKHXn1YtK/nIXKRDCxsR1x1wK9ItriK605r4yo6FeXU/eNeF2eqLodgiXt463V3ZycRJyzbTtGPc969R8E6pp2l+HNNsdQjLXFzHGxQDPJXkfrSTsUlcwPFqsmtLqUJE0EsBy4PIJyM15ytrq1zpbWtnO5kiulEwJ4lAPy9fTnNdzrFwsUhsY7eRJGlaCJcfcGN2a44pqtrb3MaA7YyzPIByGqWxSgZHjHTJ2haXcJGjTOxjkhs9qp+Cm+0eM7PO5PK3TIG/jwuV/UVY8T6jPHNZYQjcvJxnr7VR0e4W112zuzgyWsiiSMnqmeQPXvRJXg0Z0pKFRNnXNMt1qpuNRaRVmmL3DKeRk819FfDvwH4Zs9Ce7sJJL6PUIsNLKQflPZfTmvAPE8FqL46jYSJJp98zSRdtpz8yY/2c4Ndvo/xZvNE0PTtH0vTEEdqMSO5/1nOcAdq+NwFWhg8TP61HU/Ts2oYnMMJSlgZO3VXsv6uZXxR8MeHfDFwtnpepXN3d7j5kcpB8seucVmiKS8+GMgwrSW2qQxQluyOGLAexIFV/HGsQ+I/Eb6pa2rQm4AJiByfMPX8+Kg8W6olhodl4ZRjHcQyC4umAxuZuVH1AODW+VRVXMHUoq0NTizyUsPlMKVeV6jtv0MjU79o2SSZv3JbAx0ArK1bWooZUii8kq4ZtxGelWNVuIXs4oIlR40Q7geD61w90yXt0s1rEYmCgbTzgHrX1tr6M/PJS7F7ULm0mtriW1ZjI+G4GApHFJZ6hqFvZxvGGmt5nKB+5cjA/XFWrLTeDMzbLaRhGo6gHHJNdD8K9Phv/FH/CPSqDEgkugSOA0S+YOPTK1cna5FGKlNJ9XY3NM0jRfC+kROFXUvEk6B5riRfktM/wACg87h079Klj13W9n7vUJBjuFHH6VHZQHW9cCNMIXvJd29zhVLHrnsK9l8N/CQx+GdTs9RuInursDyZo1zsHByPyr4ZSxeaVHKk9Efqbjl+SUIQqK8n+v+R5fouuR3cx0/Xlhmhn+VLtl+eFv4SMds9fauf8SXk/h2+eHXrGS2si+2G+BzHOT93BHqK2PGXhyTw1qH9nz3cE82CXWMghPr6GsH4mS6dq/w40WPxHq17a6ZpmppCyxRmXJkJYNtz2xivRyTF1fbPDVmeTxJluHlh1jMMt9yDTby01CVhFMzOgBaPBDLz6Ht71d1F9ipuAByAG/hFX/jJ4d03UPjxpnh/wAH6pJp2u6nbpDLGLXbCkITduJzgnGTiqyfC+C/1HVtG8L+KtdvNd0QM0n2+zdLS8KfeCsTgdODz1r6p0D4bn0MqZmjiuLqSV44xHztH3uQAv4nFQm11bS9SSw13Rbiwlmj3xiZgS49RiptO8O6O3g3SfGHjjxNqOmPq999lsdPs4jIqtHIVbfgjI3IeterftJyWafEfQDdQSTo1mwUK+3s2DTdJcpNzyRX828NjbW9ze3ONyx28LSbB/tYBx+NQarMdOcLqVndacTxm4gZFJ9ASME16N8D9Vt7fSvGfhbSdWtNH8Y6gFawnncAS8HYFY4zjIFZXxX1bxhZeC9L8GfGjQzJDJfKYfEFo/nBMdBtA5Y/XoapUlYlnA/aLe+/dK3AG7BQqT+fWq01rLvDBWCdxXfftO2fh3TX8HnSNQ/s27mtolRzb7YmiOMyOc4zjnB61j6N8PtL8Qw6jZeEfFut3euWNm18Z7i0ZLK5AxlUJO3v+lL2Jm4XOUe6tTLiSVVKkIWAO1T6E9M1LdxSKx+VuRx3ArrPCmn+BJv2WPEV/qOoXW7+083lytmWlhnBT5F5yV4HPuag0X4Y2beGND1rxR4t1lV15vK0qLT7NpPLTgLJIQfcHBo9kT7Kxz0KYyJFzx0IyVoHOFG/OeMd/wAK7uD4DeJ28X3HhfUPFRjsbewOoQ3sEGZ7qIMF27QcqcnHU9KxfC3h/wAMW3iq0u9H8T30s9sXkm0PVrcxz7oxu3AsckZHTHaoqQ5YuXY1pUXUmoR6mhoPhaytYTqHi/7RDGVBt7KBgJZgejHqFH1x1reHiLRocQWvg3RpIVXy/MuUZpin1BxWPcy3+vapNdpFNcXE7l2VASdpPAHsOgrstB+GOr6l4SvdVaGWC9jb9xbyR4MiD/Jr4meY43Fzaw2iV9j9Ko5FleXUovF2bffuzlNX0fT9agS48KSXFtqKDBsJnUKynr5R6DHoSTXnV79stpWtLjzY3jcmSNlwQQe+a7q5tdS06WNrq1urOQNuj81CjBh3GfSqHxOkfUruw1p1CT31ufNA4BaMhAfxAr1cozKpiZeyq/Ej53ibh+lhILE4b4GcdcT3D72eQsXwWGPvEd6k+33QlL+ewkMe0MB29KbgsIwO+cmm7Rvzkghfzr3EfErvYLW9u1hT/SHzGxKDH3aWS4mYFGkYAt5hAH3j6moIxjjJBbkH1qUvtAO1uR2HP/1qY7F2+nkbTLRnhjQOWYSqQWfB7jt+NZy7VZlwrD1xzWh5MM2lw3UduweJilxL2LHlR9cVmDc5BCkHdyapbDQsYDF/lXoe1WMKqhFA5HPFRpGyucdCOtSmNlVH/vHH0pXKuKCot2Ty1Jz6U1MBT8pbacscdB6UrDMRbcQabGzLkochhjrQtQRY0uTT31ONri7FvFzudSAycHH64qms8LSBpZk6/N84qr4U0DTdU8e+DbC/81rTVYp5L7bJgkqZMH2ACiuwvvhno+k+HPCV/dQ3Eh1jxJJFFKZCvn2JMflnHYkFq2VG6L9lc5wyQyEvG0bLvH8Qx+NKZkxCRtbP3csAM+1SeJNG8O33iTTG0WxuNJ0+fWJdPns3ujI02x2UOrYGB8vP1rS8BfD8+KLTW9Qmtr+Sw0pXtbAQkkPcr853EdtpFDoD9lYzSdrn94gcctuYcH39qvxTH+w2Zmt/spuBliw3b9vQc9KyvC/hay8WaXa2091PZ+KLieaOGNnIS4ERG+L2Y5AA71veGPhumv8AjLWtNks79NK0G3HmxxuWMlyVBCe3U/lQqIezMiSTaPu8fp9Ki0bUotN1LVoNS0+S/wBG1q1+y3QgIWaE4wHXPcc9qr6abmFbjTdQj2X9jKYJ1Y8hh3/WrSjHzDII79zUawZCvFjfFHinVLy9vLvSNNutOt005dO0kF1aWJQ4Ylz0OcH86z5/EN9c+LdO1nULO4uHttEXT58uuTJtILDHbmth2haxEfRt3NZk6IoV165wWFWqrG6zRr2njWz+wadqF5ol2vijR4ZIbC4hkUW8gZsgyKeSQOOMVymmRSRWotmbc4zvZeACTn+tXisUhyxPv/jimof3mxVyWO0AdD6UnO5lKbkasUYPhpBN/wAs5W8jYcsSTzu9qr5haNv3eJOnHAzVuRnuZJrbTbc286xRwyW6Dc8rqMMV/GqEUNwsPmPDJtR/KZiOA/8Adz61NiGVrlREg9TVSW3D4d4xJIT8vtWg9nfNcS+dYXA+zH98CpzGOxb0qefS9WF1CtvpN6XmiMsS+Ucug6sPbkc00Cv0MmWOOO4cwgoW4bYxGfyqOGzh88p9lLjr948H1rROmagfKuFsZ1juH2wkofnbuB79an1GzutNtXWWKSIRsFmZhjyyegPoad2NORmNpolyrRoi7h8xYkk/nVqKwht43WPc0jNnPJyaePssdvFJLdqUkyyMW4OK0vDfnatrEem6c0VxOykqN3AA6sfQAfyqJSUVzS2NIxnKSUVqUJWVHVbdjGwXntz+NSW+4RyxzL5rTgBd3AR/735cV2LeGtGguT9tkl1N8csj+UoPsecj0NaVvY+G47uGSPTZ0CD70kxmUf8AAcc/SvKlnWFjPl5j6KnwnmM6aqRhp6nnrrcWU7i6SNZIyAACCGP171ek1y7/ALJmtL63S4giU3GcncCOgBzjHNSePdJudNuYroCO4srl90NxEu1Pdcfwkf3azZm8zQ9TfBVPKwCx4zX0GXpVbyg7o8CpCpQn7OasyfV7XxDoOg6Zq2qaLBHba2FGmOhysjl8bTzx61fiXUrK+vNL1LTZ4tQtGPnw2kDSoijudoOB+NdtfeKvCV54d8DeD9evIW0250mErdxMHOm3S3JbcR2yoCnpwa7TTfEXhldQ1my0jxFplvrNtrIub2RtSW1jvbZXyqeZ/GuM5X0NdsMTUg9C5UYS3PEbfUrS6eIW4uJPPJEflW7nOOoHHJ4qte67ax2QlgaRnkO2MNGVB9eT6dTXaeDviToWgnxV4keCzE2n3xGiWUbAoGckuyeq8sciuX+Ll9ol540s49Buop9BisfORAchZJNyt9DXXHMKslblMnQhEkj0nx0dSTTjpVr50ln/AGhHciQC3NsACW3E4yARxnNU9F1Ga80pr6ayuzFG7JJJDaSPFkH7wYAj9aavja8l+AuqeDzcRedY6hFBZylv3sltPuMiepUbVFdt8MdTvLPTPCuq2vi/TdN8H6bp81vrOlXF+EeaQl8D7OT855XB9Kx+vVqb5tyvYwaOd0PR9W8Xa1a6PotxJp7S2s139subSTyykabsBsYOcY4rI0XU91vFa6lIUu5JZYtwQhZdjbcgnr0r2HQPG2lp8SvAFi2uwReHY/CUwnhFwFVJDC3yN6N0wK8n+MmuaPq/iPTdY8OtBDorLJb2lmpG+0ZWw5Yf7bAtnvWlHHVJ1btClQiok891DEN0sqg9xmsh9egAkjjO/k4Nc28dxISZZiRnjmnCLyY/lAJUdT3zXqOTZzchbvdYvrjKwnZH3NZyRsCWkfOetPnlXyURY3XPJOOKqhs5wwx9eazG1YkdlzuHao5GzTfMTcRyAB3FNJwRnJycVaQhH5WouacwwxGaaTjijcD0X9m3/ktvhv8A66yf+gGv0Nr87/2bc/8AC7vDf/XWT/0A1+h9ePmPxo66HwnNfE//AJJ7rv8A15S/+gmvzch2iJe/Ar9I/if/AMk913/ryl/9BNfmxGMQocDpXTlfwyIxG5IW3HGOKFFNBCjOKkDKy8V6TOUenSpYkbzODUCcVYic44FUmBM27Ox3G0DOMVpaBGkj712oPTOc+/NYshcEq3HFXNMcQXaSMTtPykCpXxDLfjhUhW0ZckqBkVVFxMbXcqholIPsv1rR8UGO602GeNWYIdpIqrpaw/YGSN9wZxuUjoK+czKm1PmSNqL941/h83kXrGQxPGz/ADNngAj/ABrs9H8KaprV7NeForHTrSYrNdznCKR/CO+fTtXNfCnQ/wC2PFlvaxzKIVcveSkHESAE4/HAH4133iXUor7UpEswYdPRittFnAVB0/Gvlc0zBYNLS7Z9ZkOSyzOo23aK3ZT1rwV8Pb+4y/iHXY7grt3x2kXlE/XOav6D4esfh/o8t/puoQ6hqWpMY4bsDmK3x6dnJyD7VXi0m+m0WXWI4GNpHIIzJjjJB/TirOpxNN4e07UISWhjX7OzKPl3jkj24NfO1M4xc6bUlb5H2OH4cy2hXjOD2eut9TLtbea6uIre3jd3kYRqACck+/vXRePfC83hnULW1O9zNAJTleO2QMd811X7P2qvaeIbizneIWBiMjNLj92R0wT3NeifFDxRFD4MubvQZrS8nU7GYEMyKe4pYbLaFXByrTn7xePznFUcwjh6dP3f8/yPDPBUkdxdXWh3RZbPU7d4W7EOVOxgPXcRWb4X0P4i+CdXlsdL1LT2QW8iNBJ9yRRgZPHDj/Grngy2uL7xfp4Xc0iziZ2BA4U7mJ/AV1niSK4udWv7nTWSZZ5nRwGwSGJ+7mvW4erVPYNX0R4fF1GH1uMratHjV9omt3Gl6d4W1G2tZ1gZo7WYXUiYDuWJKrweWPWofEPhDW7Hw5/wryDVYv7NkvJJvLHLSyjB546DjFd14ojjhuo1jVmmihBlk6hMnGBjvVvwLDo/2rUdSluNzabFGtsZeWBOdzH9K+iVWR8n7NHJapceNLHQU0NtXtpIb+BdPks0tk8sxcZ/eY3k/KM0txpXiy6sb7w+8tjY20Vimm3WoxMWM0KtvRORx8zdRV/UriU2dtFEVl1BppZYCp+5lyQfbg1Pod5cNDZW7zF7ZXJv3cYDN2+vOKPbT7h7NGXZ/wDCe2OkTaHp+r2T20em/ZZIBbptlhK4ID7d24gVXMb2Wlad58LJci8Tcp74XGMfStrVbh7HxxHHYgwwToNzdnDdRVOCK2k18WFwS5XUFkKqM4XZ/jTc29wUUjudPj0y88drarBZvM9swtw7EgptOce+K079Le0tr7W48/bLG2LWsa8/NHgDAPH+NYXgq808/EHVYbjSVa7gD+TIvWOMjAH4c1a1SJWucRsPsUgO9x/rM55/CsJFIy9Y8V2Gis17ryzPBdEeSI0BkMoG7Arl9V+KmkXuwWdjd/6TIPM2xDGc8r9RXR/F2SHTJfB8Co0yW073d44jJEasjRrx16kV5f42n/s34dw2UMoTUv7WvblBDhyqPt2MWHAJxwDXTThFrUyqT1saNz4m0uTxAstwtxYJHbOxS4jA3jI6Vg6brmmrr6aldQy/Zo5TvhI+fp6eneum+IF1oPiv4xaZbalfQDTDb2D3F+wwsMa2yiRRjr+8xketWPHF74UufHug+LdMvYL21ksZrTVEWFoxNMsbHJVuckFRnpWns4mKvc6DQfGnh3WR/wAI/pFut75+6a2ikG2N2HUBhzkZ5pJdW8H2kCf27Z+JNPuXYjyrWCORMg4+Us2ccVg+BdQ0TVdc8F/2Fo76Slut75tvty0eWTBbHrXoPi/wedWsJI4pgm5/u9wOvBrzcVgsNUk24ps9bCZhjKMeWnNpHJv4pFrc+f4Q0eR7hR8lzcLmRQf4tnK1k+LNA1iJ21m6uJbyabZLK4A5JGTx9a7vS9CtfDehyzQ3K3V2I9sZAzs9QK5i98QRf2nAs0ohmYqjqgzk471eGoU6CtTVjHFYmtiHerK5z2p2ltb6ML+aRykijKKfmPPasvULuwWGJ7K1aPgrk9VPv7Vu+PbHV4b+KPS0k+yPDumKD5BzndXIWdhqjhro2LTW6BpGkWVd5Qcs4T7xGOc4rpjFs8yV1saNzqF1ZRfZYWSWKNQ7OfuhiM4/Wr/w81i40nxdpmo2riR7xGtpcDP3wVOc9ODWa6z3WiLdrpVybQoWNwCFaRQcbgh+ZgOnAqK21q3uIPPs7fCoTHHMR8rFRkge+Kc6bcLGlJqDTfQ9D1SD7HqVxbjI8qVgOSCQDxXs1h8WdP0Sw07So45r1EiC3Fweoz6fSvHNO8VW97pEdp4tsvsESQq0GquweaJcceYi/MY/fHA6mrcuhyfYBqdre211p3k+cblTtxHuxvKH5gue+K+NlhMZl05fV43TP0iGNy3N6cVipWcfMj8T3SX3iPUby2Z3SWdnQvySp6ZrE+P1vYab8J9K0j7VHLq9xqUN1c2i/wCsVBnaeO2CK3dR1bw34T8PReITdT6nJLvW3njiZYYXA5JyOTyMEcZrnbrU1juo9Q8Q6TJZvOiP9oldZCd67kZlHK5HPOK9HJ8tqUarxFZas8niHOqNajHB4d3iup2XxH1Twlo/xY8I/GCz8Rw6hC4SCWyX70IKbSxwOgz+ldj458Z2um6Xq/iOw+MdqNOuIJDY2lrp8BkeQj5Uztyecck14zb3GnrE8n9ghIMZ+0GRSwBOMmP7wH4Vo22i2XE0NpHx8yt2/KvpZVWuh8coGn4Si8L+PfhLoEXifxONB1nwxePPKsiANKryNICV6c7h0rc+PniXQPEXj7RJNB1W21JIbYrKYSTt4Ncoum2Mtw8lxZRTuU5LcAUy1062gk3WscaZ9O1S6t1awcupS8EeFvhxrcmr6L4v1abw/wCKHn8zS9UMzLlWJIVecDHFdb8bNc0XR/glbeA/+Ew/4TLXRco8bBQZIEU5J4HI4Iyeea5++0+3uCxuIkkwMZI5qtBZ2Vqxkht4o/cdSPTJoVWy2BxNz4r6h4A8SaL4B8Y3mtQXlpZfZrXUNLBO9VyA+e4KgnNep2vizwzpesahN/wsnRV8P3mmGPSdHjtUQw/KOS6ruP0J714KLTRjKrYsy7E87x19Dzyail07Td3yx2wbqyhvmx/QVXtX2JL3wTtfD3ir4CeNPA+peIIdFu5tSe8QyfxICpB59dtenfDTxtpGtfDXStC0v4gWfhrUtCc203m2scplhTAEi71OMgZGK8Zmt9MbYubQ9gd2No9OtQzWuntIsflwNIuBsVucdqaqvsJnqFn450PVPjZNJN8VrlTZaebXT9ZNrGkTuWBMW0Da3OTyO1dH4j1zwoYtPsNb1TSfEPjlkuDDfafEF8qMx878AZyMgdea8La3td32doYn28mPjK+9N0+RdL1SO7sGhiuYmDrzkkg/nj1FZV26lNwtuVQreyqxnbZnb6Nqd5o+ow6hZymKePodoIHtg19R6F4mtf7M06HVby1h1S5h3CFW+8eelfNVxcaX4nhXUtJ8u3v2x9us5JAgEn99CeCG5OOcVBJpuvSTeY9nfzOpyZFjZl9sEcflXxOHqYjKpyjyN3P0vF0sFnlKFRTUGt+5p/EvWtQ1bxXei+lDrbXDxRBQMKAf1rkPHjMdO0FdpOyCUkdP+WldHZ2tjp9w2o+J5QlvGC5gEoaSd+yYHK56c1x3xB1K51TX5Lq7jig+VfKSM5RUx8q8e2M+9duT4WtKvLE1NLnj8UZjh4YSGCotO1r2MFf9WNzYxQeh2tk/0qSOQb1LYxzTJiucqcDHavpVsfn12lYikUFgd33Thae5kVgOQ3T61E8Zby9rBWH8ZqUTqsbE4ZgfvUaCuiVp7iG38h0Z4DIHkiBxnHf6024jeOK3kLxvHKedp5Q/3T71HLKjqrNMpLcc9QfWpI7e4uLaSKGANKrblctjAx7076AhjH5mXHAOKcC3G05K8gUfZ7z7MsrQZUrneOgHqfTPvQoYMmzOP0/CkUOaPbG5Y/PuAxTFU7WyMtnketEaM5G7qwyalVdxwvBHWhCuU9OstQg1ix1CxvZVudNhdbVkjU+UjE7hg9fvHrVyTVvEkejaZYjXbiWy0a7+1WCtEreXJkHqew2jjpVrTfs32oQ3V09vFKCrOvYYyM/jWdJBMpnEuRGV+VG6j3NWqkg52iHxHrmq63q1nrOqamou7V2kgaO3SMIzHLHaoAOTzVq2vtYaytbW28RXccdrc/a1SECMGb+82MbuMcHisfb5mnskYyVfNXNKieC2kJYbm7UOpISqSuN1WPVX1O31galP9uivpb6Joo1XZPIwLMAOOSBx0rWvL7V7vRDE/ie8+0XmoJfXMMSiIvMilQxZcE8dulZZuWYyByVLD93k9fp6VsadfLbaKIbm00+VWb5ZSpMqc8454pqox+0ZQ1g3V1r99qmoXjXV9qEm+5l8tUyfXC8VICFjDZHAx+Hc07UFt21Ca+shKunySYh3sCy/7Jqhfs2JHDAjGAR0xU3uS5Nk1zdRxozLgisgTyOsaJIAXJbmpdoe0GG+Zmxj0X1FNk3LGWt1VmVQI+2fc00RqSQN5koXdufH8IqVlhsZUYiG8WaLeyo5BibJ4PvVrTfDvjyU3MFjoaG4iliifDgbjKm9ByeQV5qCDwz4ol0y71Xybb7NDdvayP8AezIqhmHB9DWqhoa+zkUY5ZRdLJHI6yE5BViCM+h61PcPMoMKyNtY+ZjccbvX6+9RjQ/FcegDxNJpcY0llk8uYyqPMCfexzwRxweTQunaxN4cOtedZC3LhSd43hiMhcZ64p8hLps3dS+1SfYZby+KwyWMYkkjPITJwG/vN161RbUUhnMdvJd3ECgLG08zK6j04PGfQVn2t3cSWsVtIWK53LH15P8Aj6VbtLVf7RUXiultGymcIfnAPYVmydjUgfULdbWVrpPs2PLa1jcs1vznDZ6N3yOxqe1t7PVPHmkWN0st1Yz3cXmwSuQZgWGN1Y0d95eWtWYS7jsYHn05/CrVtLDcyhtQvLqPyEHlTQMAyMv3O3TNEXZlwdmdzrXgrwPDYeNrrT7A3SNYS3WjB5222yRSLHMRzziQkc1fs9H0XRPh/oV1p1iLXUb63AuJFJ3SRjJDA9snjivLho19b6MdQXVLpra5jlgIEo+ZGfcykdcMRmvUYH+3fDbwrqEbHZZ239mNnksyEuSfwavOz2tOODlyH1PC8aVbMaaqbL8x/h7Q77V721htbOV45ZVjMqDIUZ71r+OfBup6BrU0MdnLJZoAySgfK3HP612X7PWtSWLajaXckCabEPMLSf8ALNuTwfeum+MHii1u/ALT+H76GdZ5vLkKkbguOfpyK+Wo5fhp4L2zl7259tis2xlPM1QjD3dvLU8N0w2Vzp2oaTq0e+zkt5ZkC9VmVSV2+5IGa81M2o6VbxQ61ozWsV3byTwyN1kRCAeOncV6RotjPqF3LHbpueG2lueBx8ilv6VzXxbv/C/izUvDNtpWsXWnwQ6bLHd3D27ssVw5UlXAGSuQenpX03CGIrexkkro+Y41w9BYtNfEc5YaNthhTVNC+xR6ha/arbeSRLBvKhh6HcDUsnh/SZYwjWKZUEAZOSD1ya6HxDqVnqV/otnp10by10XR1077WImjSZxIzlgrDIGGxz6VyPiTV2RxBbvnB6ivv6HK6fvx1Pg6l1sytrVnaJJGn2eHEa4jxwB7H1rKtreGN9sY8tCckdRilaV5yGcnNSDgVUKULXsTzOw02NsJBNt/eZzz0pJ7GykYtJbhsnJ5OCalV9wp6t1zxWyowfQd2iD+zbUZzGMEckMeKj+yWysrLGAEqV5CSQppg64JpexppaIfMx248LgMDTHZm+XqOOtMkbaSKjabjAq20BHIxx80jKAeB2qD5WGfunPanSMzHkcDmmvkp8vBrNoTYsqbkIzniiZoobZ5WmHyDgVCPMH3qa6BsblyKEIerLJCr5ySM00c0owBtXAFOjjZ2+Uhue9VcTPQf2bv+S3eG/8ArrJ/6Aa/Q+vzx/ZzKxfHXw5EZFJ81+B/uGv0Prxsxfvo7KHwnMfFHn4ea7j/AJ8Zf/QTX5pRxSiNDuOMCv0t+KP/ACTvXf8Arxl/9BNfmvEx8pOf4RXRli0kRiNwCHHJzT1GKBjGQaXFetY5Ry5x61YgJUZJ5qsPlPWnk981KAfM5ZwT/OpFkVT/ABfhUK4bGRT1DZIUZ9RRcDp/DqiaEwyrmBznGaqXmnz6XcmSJS0Ly/xHGAaz9Muja3iMC4ToRXX6ifO0tZFBZMjtmuPGYVVYM0i9Tq/g/GI7zxQsWzzbrRgINh6uJVJ/HANanhK7s7PX7WbULNLy2L4kiZc53cZFcF4L8WPo2sR6jBHmS1+Vo2GBIp4I/I131/HHDPZ65pcL/YZyJoR18s9TGfcd/rX5dxHhqkakK1tI6H6NwfjKdTD1MK3aT2Pqyz0zRm0FLSPTLZLGSMMbfyhswRnkV88+KPEGl/8ACQ6npcOlraaPIPKaGL5djg580Ad+gx6Cs5viJ4ubUo74amyMi+WiKg2hPcdD0FZtraX3iXWZ7p40KEma6lJ2hVA5P6Vx4zMo4lQhRg7+m56eW5LLA89XFTTVtNXox2paFq2n2gu03T6bcICk8B+Rh23Y6H2qhpdvql1vt9Nt7qbedkscCk5HuBXK+I/H/iOz8Vfb9CvjBbKFtreAIHiaFOFYq3G4jviuuuPG+p6vaG3uddkQJDukNvbRxE59SoB74ro/1ebalzWT6HF/ri1FxdNNrqW79P7A0y/tLa+DapIgjmMHzfZkJ+bDDqSMgirdutnDaQ2dvqNwyJAji4Zjkcc89jWF4Pks7lZ9Duo7wSrE8isFBV3IOPnJyTn1qwttJbvFp9xDLHOgSRCehIHINe7h8LDDw9lDY+axmOqYyr7Wo9f0NeZLW/tJ/s53O0fkSSo38ec7vris228N39lpU+jxstxNfurGUjBESnP48Guj02xNtKSlxH5LN5ksW3BDbcVeWzkmu47q1lCjyEhUZ554P5VpzHOebRafIL57u3kQAuLdSTlVK8dfwrs9H0OK71OHR1YSmI5myvAY9qj1dLHw7pcdvcRiQy3O9M/3wTzVa81+8stMn1a2t1XU7i48pQvsAQaq4i1rs9uvj2bRore3njsoYgZjj5XArntHslh8Y3t1PKqLNL+5cnhjt/xrc0DS5Z9Ou9avbhftpV57tAOVK84/nWN4kS3NoNSa4/0eKVWQDjkj/wCvVJiNLw3f2Kpe3lwxg1WGMi7KDJyuSF/HpWi99bQXemXBkt90sDXE0e8ZcHBA/DPSuLtLae31y8TT50fzlkbzJuBJGV+Y/XGcU7w/p1zqt1bNNbtttwY45CSNyE//AFhRJXBbm/f6w0mnT398qzTOMEL82EJwB9K86to7V9evFS2jjSIMzWoTHmFeQT6muu8SQ3sV42n2kSsi/wAY6EDmuQaGRru51RQVZiEODwGfgnPWtEmZtalKPQ5taijuFs7cIodjF5Y+Ubv7tev+E/D+i3nh2ymm06yeVl+Z5Ygzkjpk9q821TV5NNElpZQkz7VWRQPUZyK7P4aa5qv2d47yIFpE+RXXH3eRxUzk0OlFHcwadpujXQms7C3huGQeZMqAMR/dzVC+1VrfP8bEHgDOOapaVrupaxpEs15HGtwk8ibRxwD8tUrma2a3Ju5Crd+2DXLyu56l4RpmJ4/1a50+ztr61XZvc4RTtx/wGuT16wnmB16xikWTy182Nxg4I+Zh+NdpqEtlqmnrbDZPKW3467Mc0skYlif7NdRu0UQ8xW47dK6I6Hn1Euhzmj+L01LQ5NME0kU8aOqljgOrKVA/M1wmpWto9xBN/wAJJf6VqFppiad5cNuWaR1XaFyCP3bHjPTFbF1HY/bVvbNAJeRg8A80HTvtlzNqE5MXyqylVBzj39q1pzszkZpQ+KNMTWvD2rXkmoC90axe2bS2tyQzN2VvQ/ePHWuU8LzabZ+E/suoXgtr221Oa4NsUzuUqMYPueMVuW8jyanb3ixrOYOXZl5PYGn6bp2m3+oSWc1uWup5C4k2g7VHIrX2grJ6Mx7u+0m6v9S1y11S7vbnUNJexW0ktiskbMoG08/dXGM11WoeOPD918L4/D+mrPZ6w2iCwvbww7hMvnhzAP7v97d7YxVvxjoFtpUttqcMKqiRIJTtALce1ZF7Ouh6rFdWcME0NwqllaMFVyfp1o9t2Q1FdCbxZ4s0zUPhpc+FvJvVsTp1vZWkn2c+X5tuWbevYF9wBPtVrxLqWn+I9SvxoPn6le6zodjpy25gKrbvFAiNIzexUj8a7aCOzvYxmKEo0Y2KYlwpPoKlu7eTTMzWdvbK2wAsiBWx+ArOWJXYv2Wmh5PbfYh44vNXW+vZL+7UQNp32Yghtu0qzZ+6PvZxXounxyaZaW9vMokMaKjYfOcVcEdw8JvIdMgTccb3QBs9znrUd9DfSiPyY4FDcbQSSTWU6rkXGFhtxDE8uW3AMuQFGcfWsvbJGxK4U9jW5HNc28skN1FFBmLaCOQ3t9ay3kiYr8pBXtUj6kE80hwOvAzWJ4yd08N3bKSr7QAVHIywrVa6jaRlVhkHFQa1aRX9jJays4SVcFk6j3q4tX1IkzA+KHhPQfCHg/SNRtY5ZbjV7GCQzJPvWwYcu7D1kzgdMEVJ4q8Ippfwng1yO31OLW12LeXbMwiubd/mDKegIG0H1q1e2Oo32m3WlXmtyy2t1bQW0yNAmCkJJT/dIyeR171Ru9KubpJYZdf1CSKa2FpMhOUaNcADaThSNo5FdCnCxk0dPcfDTws+h6lq1kt4fsmirLJE0xIS6ycyn0UjAx6iuIt4fDX/AAgceoafZ3Da/aW8d1PPcX5SY8ZYiEjLR+jZxit6O58QR2+oKviScrf2q2V0ogTEsSnIHsfcc1XuV1Q+HI9C/tOM2aIIf+PSPzCgGApkxuIx70+eBJD4i8Eax4c+GVj43eG8k1m4P2m+358qKA5Crjoc5U1DZaX4euvh9FqVhZXH9v2yW8l1cSaiVdZJH2viDGXQjvnHWrV3da/fS6rNdeJLuU6taJZXaMilDCgUBVT7q/cXkAGiK61VfD0Ph8amG0tFRQgtIw5VDlQZMb8A+9J1IktrqVJ40LhWAYryvoD7GtGPxF4qgiW2h8Ta5FbgYEaXrhQPTFVbjJBYgbe2OpqOEqQfmbFcvKr3ZkpyjsyKZ5JLh5HLPPJy0r/MzH1Y96i8TXUlrpVt4hTTSui3ji2jk83c3mj5SCMcZIJHtUk4y4C5Iz0zjNT+FvGWiafplt4X8V6Zd32lW7S3bRIgybrefLOf7u0mtaUU9Gxx965m+I21Tw/e6nZ6lp0KS6UiSXIWbcArkAY4689K0da0XX9O8Lr4juLPT1tfJjnMK3gNyIpBlHMWM7SOc1z/AI48SR+ItQ8S3kdvcPJq8UUcIK8blcEg/gBWr4j8SeG9X+HcGl3EOt3fiCCCO2gR0WNLfYMN8ynLr0wGzitvZw6Mbp01bUdr2jarpulR6hdtpsiu6RvbW96slxGzgFd0Y5AII596Z4v0HXPC2jtqGp2lsYoyFuobe6Ektmx6CdQMxk9BmrHiDxH4d1DS9NudPi1K/wDEkEkTS+fAkSRxoAMHYfm5HU03xr4n0bWtH8T2vh231J9R8YTxXGqx3qgLZvE29RGQSWBPHzUcsA5IGfHpeq3Et9H/AGfARYWCX8xNwABE6hhg45OGFa3iPSfEPhGWA3zabeiW6S0eK2vBKYZHUFQ+Pu8MOtLP4s8L2ekX9zax6xPrupabFplxbyQqIIURArMCDnJ25FU/iF4303xDdF7OzmtY49ZhvchBm4jWONTn3yp/KnyRDlibl7c3dlZ3uh3CxxXQuWivFjO4fIflw3fvWQrnb8o6DANWReWfibXNf1KznECz3bz28U3DzKxzge9VGzGNoXBAII9DnpXNNJMyla4krlGcKOcDB/GpAxCo+Mbjg5/Woy2JGLLyFqUy7kUldpx2/nUkj9kCIZ5pHWRGDQJ5eVdvr2pl3dG4mmkk+aWb5iMYJ9TitLUIPN1NNPsZzd26ALDNsAypXcf1yKx5YZDqAZl3yDEYRO+eKAZm27pBNIjZIbOABU6QzSXCQ2qPI8p2qo7n2q6+mR6brDxa/b3S7FDJEgHz5GRk59KnjW302GDUBPHP5w2wqjHfAwOfm9OKb2I6kUpuLa1k0t7WJZ2ci4E0H7xCOwY8j6VRu7pZrlZGWJXICkRptHHHSp7m6kMkl2gaQuSXZjksfXJpthHFIcumCxyD/OhAOs7mXT5oZ444nQHcscq7kOepIPWjWLvTVnWZ7NsMWaVFkwjZ5+UfwgVLP5eRGzLtB2ise+cPKY1jL+Wdue1JIiROdU0u30hNOfTzHPI4xOZc4YnA7fKuKpXktrZpqdq19DJJFvgXylDxysRgsjeg65rT8LahYaf4tsLjVLeKaylJguInGVYOpRSD2wxH5Vr6npUOg/FG18Jr9nls9K0udCxVSHm2Hc2e56V1QhodNOGlzcj+N2n2t7ouqWmhzgW1kiX5KkpLcRII43HHOFzmuR8P+OU034cT6E2qSWNw2qTXMk32P7RHIrpgKGyMHNdvpuoWcHwE0TSVijnvrzTNVlS1+zxlLjbd4AaT76sM8Adqj+HGlalq/g2x0ucXFt4fm0Caa5uIbK3eIXKCRgJHf51PyqBt9q1Wh0s8+sfFem2vg+50g3V+8ctrMv2G4jM0JmYcTx54jOeeK5vT7+3j0VdNZWYvqMd15iDdwItpH1r0dbi30+z8Jal9htLo2/h+4nkhdQFkZUQhWxzz+db+j6X4ZS78D6poLW0ljquovcG2lA327eTIGjb/AIFkjPbFG4pK55mbiwtxF5d2XWYt5excPnHysR25q2Yri1s186ZpWlO52LYP513Pw98P6JY+A9Ql1XU9Kg1rxGZYbSC5P70RIN0Pl8EAsxI7V50LiWa2is7sFZ7ZzbzLnqynB/lWFSNjmqQaVya1gcbpGABkONo/hFWYAtxcQWassavKqySdAFJ6+4qIybId+cgnbu/2ahiZhuZV/wBZ8wJ6D3rNGUWauprcoiWckDRW0RZYmPHmLn73vXQ/C7xJYWqyaBrs0y6ZdybhIgJELHgMB7nAPtXLi8kuI3Fx/pB2gIzMf3Z9QPpT5rKEagI7K4NxbtECjY+ZFHIDjs2f6VUaMKylTlqmdFDEzw1RVabs0esX+i6pZSS29hI+oWcmCJLM+ZG69t2O/t2qCDRdaY+QtncRJIcPuQrGR7151pUniZVlgs5LyEAGQrHJgbfXrW5Y3+tJZpO+vpMZPlaFJWLL/vA8CvApcJKtVtCeh9tDjmapa0059zsvEF4nhfTX0fT72Ge/uVP2ueBgwVT/AAKw/HPrmuHZyiBjyq9ff2pMZJO456gnvWZ4g1FrW1KpgyNwRX6Nl+X0Mvo+xhHY+Jx2YVsfWdWo9StrmurawmO3/eTN8v4Vyyht7SPy8nJqYrtIlY7n5pAjBRuOema6H7zujlvYSNXXHFT4z2pI/vYpkrhTwa1a0JSGg+XIB60szc8Gq8sgwp7800uSM0qcimShuRgU2Vtrg0wuexprNnrzVNiGu25iwqPFNZucjgd6XORxWYxHamg80jGmbqpIGS9+aazY44pFbLUhHNJoQjY9vyqOWN2GY2K/SpHHFKD0xSEzuv2ZLNU+Ofh2WRizmV+Sf9g1+jFfnd+zcp/4Xj4cO7/lq/8A6Aa/RDmvGzH40dtD4Tmfilz8Ote/68Zf/QTX5pWynyl/3RX6XfFL/knmvf8AXjL/AOgmvzUj/wBTH24HNdOWaRZniSzYW897eRWlqm+aQ7UFdTb/AA98U3JAt7EyfMVBzgEjtuPB/CszwA6x+NNOaThRIenb5TXt/hXX7g6TBbzeOdD1WzS/bZoNtEkd5bk4xIXDFsL1Ix2rbF4udKpGMepnTpqUW2eTR/DrxVI3lLp8vmFtuzym4P8AT602D4feJ7qOOS10+SZJCVQqh2H/AIF0r3Xw54nvPJuWl1p2ka+MRYy8snzY/CqPhrxd9l+HOh2uyaO5jsnFqBqRKyl5nTLJjjGc/hUVMTVgroUYRvY8A1XQtS0lh9uhVFMrw5Vg2ZF6jj61sW3gvX5IHl+ylQm0yZ6ICMjc3QZGOten/ETw/bt4fbTbx9Kt7+C2SRDa3ayieWMZnYkdGPHFXNJ1qL+wvFmhP5C22q3NjbfannB2P9nU8x9xhT3pvFSVPmtqHIuax5RL4L8UxRTtLpu3y13MokXdt9VGckVreGvDniNrOORoSIjgqWYYUHoW/uj616zrN19uuV8Q6YthJYaI/wBhkla6CSSxEAO+zuMMfyqDUtV0W00G80uHUrONrkZe2dwst7A3+qEY6sQvXHrWdPGSn0saTopK5w+o+EdQinc3NnH56OInYc4cruAwOvGDxV/w/ovjLR44praO4WKdmWRZF2JIy8/dbnBzzXYeK9Qit/EytbCN5I9eg2Q+d5f/AC5rwT2/xq54i8Rtrml3UNtJOl6z3sUSS3Rm2SFAF2se2egrw698TTdSS62OqmvZVFysxJNV1trPMHhHwu0y5G6WF/mI67W3YJ9hWE0niLV441umkaKZS628SkqgHoo528d66OHVrKW38O6bDeW8zWzx+bp6kefbzhcPK6dVUtk575FWfCupTaV4xtpLO3juXbR23I9z5JUb374OcntXJ9VpQtZHXPFV6r5ZS0PN/EPw+1pWguRBII7tS0QQb+nXAHI61B4X8Ia1b3yLdwzw2+CXVUJkkQHuOoGfavXNZ1qexTw1Po/xE8O+FbieK8aSXU4UljDHZuhG5hgr0qza+JtNs7ma/wBY8UaVPd3duWt9TjuVt7SeNflZFkyQCWH3a6/Zq1zlaszzy20DXZNXN1DZLFYOzPCquOoHJzn0rorbTdUNhElnbR3upbmaJpG+ZcnOUOfmH0zXS3lza33hHSm0uCO1a6sJ3Fuk3mEKYzkKe+R3pNC1TTdW1rwPZ6FcW813pphM6RY32cKgeakuPuljjg9cGs1FO5q5aGdYabqtvqsuuX0r3elSKCgRwY8Y2kH/AIFmn2tjdQXhjZ3i3lnSHeNxjHJIHqBV60kTRfCd2sBN1oWq3O5kU5+wy+d1A7IcfmaseKZ7m91e98UaNp9lLaaJcC1kna5CSbIz/pGExyCvT1rFUY39TTnbjfsUL6xjn06Tz48hUK7nIOwk5H44qi9xpuk3LSXLRyrEAVXGQrHjml1XWPDeo22sWUPi7QtOuJriC4jtrq9SKVlaPIAUnJ6iqmh6KqQ302q3WnSbh50gknA2x9mx6cUTp8rsOnPnV5FGKbUP7dugkwSzuULvg4Vh6D65qnqt1BBpkVqWKJeT5Dup+QjPQfhXSNaWN9EjWV5YXKWsYnCQThyI25DYHsKzNQ0ma9kjmumTyLdSyDPIB7479ahXRpozmvt8N94kN01ml1bpauUt0OCrbThvoOtSnxTNFp8CeaUdWUho8KRx71t6L4a0+4uZbjT/ADY5tp/eIvJ45X8eh9qp33g2S+eK6NmURZAMAcE/3c1QuVnK+Ktbu726gWG4njdVPmjcOetGkSWkMEVtJIGWcKu1uTk9/wAK3dT8MSefMG0+eOOJ/ncIcrx3pYtAW0hilexkMkKidQU5KDkv9DTvoJ0/e1A28lh4me5YCQSoieeyZ2gADp+FdeDHPdw3FiInUKqvxgqc9cU7SdNuNVhsriRD587bo1C8FB396omK4XUHubW0vVFq7RzP5BCE445+prGpK51UaVjR161jabdafIqEeY+OMjr9a4HxXZXt41uYS4Vn2shYD8QK72D+0LpRDcW9wsUex5h5ZBVT6+nvRfaUbzVYito7SOAIRjG4eorGM7O51ToqUeU4W38OSafevdWXnRFx0btWleeD5b69jv8AV9Qj0FAqlmVtzyjHA2rkjI55FemQafDZ773UG823tFLMSvDkdE/HpXl2uag+qapPfyBU81vkA6oo+6ufYcVwZlmv1VLlV5M9LKciWNk3NtRQ9/D/AMNWuVYN4iEoBHnCePywe+V25qlq3hWaxsZptBu01XTUiLbwdsqDHQqeSR6gVtp4Yv8A/hDZfFBG20STbgj76/3h68msrTbtrK9hvIyCEIJUHG9e6n1FeZSzrFUqiVeOjPXrcNYCvCTw8tV+Z59NcSCFfm8tVGGTuwPP51veFLyG4tZoIY447wYKsQQ2wc8HpzzV34k+FZdMvP7QsoZLnT52E8cypxgj5l/Bjj8Ko+GrK+h8Q/vdKu/LWH97G0ZGxTn5/p719fCcakeZdT88lCUajjLodWZjd+G7zIWWdULxRsM5A6iuU0mSJW+yanb26xMvnRuw5Q5xiuw0LR9Rs7j7ZNa3BjkDeQm0/OnbH4Vwviu3muNXaRIZDGH8lfl+Xd12+59qSvYbtZHo2mSWeoRRXFsVKq207emR0FXppNsTtOnzc5U9ueK878OX8mhalLGIbl4IcG7URn9x7n0r0IyTakkTRWtxJ5kJkiDREM6f3senvWckaKWhTXU/OkK7mKkA7R/Krc8z+SoSNRnoe9ZkENwiwYs5UaX5Yzt4f/dPc1JObxBKZreVREQrnaflJ6Z9KhIrmEXfJ9oYqJH2Ywx6e9ZLTFhJbspU9m9K1fscizyLNHeLKqbigjPT1PoPeqM9veTRwrDYzu1w37rahPmDuV9a0RnJGPLaRrHlWy3JPuaRMtGknmfMONlXZLK+3O/2WZAj+WSUOA3ofQ+1H9lz27yCe2dZYhulyOUB6Ejt2q7mTKgabk7AlVTA5LMz9a1jY38ksKLZXDySruRQhO5fUVFPpmoP5bR2k5WV/LjIQ4Zu6j1PHSi5NjP8gYEe/I6mo3EYBjK5Aq2dPvkFy8trMn2fCyZU/IfQ+lNuLK62oiW0u8x+b90/c7t9Pep5rMGuzKJNskB/5Ztjj1+lW7Hw7rOoWq3VnZYgc5DSSLGD9N2M1v8AhDw1YXCQ674meS30mNsoAuXuyOyj09/bFa3iG70nVr7zm1WSK2QBLe3S1+SJOwUZrzMxzOGE92Osj2soyCePfPUbUe/c4648H+JDHj7Hbk9v9Kj/AMax72xu7Bvst7BJDPjJVuhX1B7/AIV3c+iJJYPf6bcfboYjiVdm1099v933qaKfT/EOkDRdbPlzJzY3/wDFEf8Anm3qp9PU1xYXOnOqoV42vsz0cfwrTjSdTDzu49GeZShWjB3H29cf41Y1gXD3pa4SHzDGikRj5cbRjPvip7vS9RtppUazmJjlMPyISGccYB9aj19VtNTaMWz2bCNAYJeqnaMk/U19DGz6HxMo2bRjsP8ASI12jgelJLCvksseGYnnirZjJVZOm7pUNy0MUHnRSc87s96r0RlvsVpB5cAWFRv78VA2fN3DjavPFWVdRKN3GRzTLhl5Hltz8p4/WkKxXuWUORGwYFQTxTYiIt3yjrnpUb25jkOM8HjPepNx/iXJ64/pVBqWBIxvElhkwOGbbwKv6pLImnxyRNCzxvwO5B55PpWTaQvNIRGCoJwecAe1dHpdqt1bXWmx29s011bmGN55AojbIO8E9+MfjQUjKW6OHWRDuONpHb2q5ol01zqMMK2a3Me8bo24DexPQVIbO3gjVLq4xJ5QICru56EH0p1+Y7XSbKKBogcv5kqPguGPCsPbp70rDLN7qt0bxbjIjmjYhSn8HbH5VRn1xIzI1xcjzCgjC5GQB61nyNJCytEzOG5UMeK634Tabo+oaD4putRtLae9hvLc2AmiDiS4Mn7uMk9mbAI71cI82hcYqWhxkWpIVZXldyD8m7Jx7VL9ssJoXjlmjQrypJ712HgpNbt/CeuXC6PF/arauY7lRof2zym+fKBcjYB0H0rR8G6b4X1bwd4U0nWNKtrXWrq8muLe7a3Cb2CNujk9FwDjPetHSRboo88sb6yktWR5doz2UnH1qVdR082vlidUIzya6jwfrVxovhf4hNa6VokzafqiG0NzYrKY97NkEnqvAwKdDoZ1rwV8NtU0/Q470r9rOsy21t8iOZZColx04xgHtil7FC9iji7/AFKyjtkWOaJ2x1Jzx/ePpVD7XbIAVmzvI5z+ZFd58LdMkX4b6fcaB4T0/wARXd9qd3BrH2hAxgt0jDLuYg+SASSG71o6ZonhAeEtNnmtbb+3xb6p/ZdlgNDPIsqhP3vSQr0VcfNmqVJCWHTPMmms5F8piCccoere9aWm/wBnzBrSazNyJATA6yYZJD0OT2JxmtPwrrmkS+DJo7rSLR/Efh6Nmtp1gBWaF2Kssnqys5xn0FZUUwsdGTQ4FhnRnDtcGLErHsAeoHtQ1YmceQq6jpL2UkazW4j252bGyrZ64IOMZ61Ey2qQ/Z9u1SfuK5A+uM1oRlTEI7t5QsIIhAPCEnJGKBcWlrrFjqcGmibyrkpIHbcrRyDZjHtknNESIScnYp2sejvII7iVRH912yTsB9MdvaoWGnh2ZWXy4zw+48ehHpxXpGsaVofhvXdA8EW9laXdy00moX1wIw2YpiGgjz/sjcKb+z3FYzHVNMmg0mZp9ckjFtd2KzGdRC58tHP3Dxnv0q+U39mecPJprtFGoQGMAFg3KDt9BT/Oso5dsbKqjJG05JP9Sa9MOmSw+DNIh8NeE7S60e+0WafVL1rETyx3ioxaJpOqbcKQPeub+DGm6fdX/wAMvtFjBMLnXvLmLoD5i7j8re1Q6dwdK5zJvLYs371dnQY6E1bV7Qw72nRck7ckYavTfF/hrQrT4feH9SsLKxe11LxXctAUjBdYRA48tvT5lJx9DXP/AAV8PaZqE/iF9d/siCwu2bTrBr+ZUVZHyrOgbqy5B4o9kL2Jx2/LhkkJB6DtWjoLFdV2DIWYtlT/AHdtUzpNxo+oT6LfhhPYTNGH6B0ydrfQjBrQsY44bwXEsgVV3DryvHFXhUlW1MJxHBRJqZGDsXChgfStqOIKudu0nrWdpcRdjM2B83bnNai5ZVUnkHoe1fS4OgoXkYN9CveXENvA0rttwDj3NcczNcTtcSSZDHgVpeL5z5kEAyCPmIrDG7d147CtpzLirFh1y26msATTdx7g0HnPaiLSCQxH4dqhlcsu6jdtRl9agJyaptMEKy7huY4ph4PXNOc4+7UbVlsx8w8cUjNximjtTZKsQ1jzSbqRulNAoYDiaaaM0GgAUDNOJFNFOIoATNIKX8KXbxxSYHoX7Nn/ACW/w5/11f8A9ANfohX53fs2jHxu8Nn/AKayf+gGv0Qrxsx+NHZQ+E5r4pf8k817/rxl/wDQTX5px/6lPTaK/Sv4pf8AJOte/wCvGX/0E1+aUTfuV4/hFb5Z8LM8RuWbK6mtLuK5t22TI25TXW3PxL8WXNu1u02nQh1KmSHToUlYEcgsFByfrXFoSyE+lOXOfavQlTUndo502tDctPFOuWtolrDeBY1k80Dy1JDeuTyetP8A+Eu143MTrdIPKj8tcQrwuc4Ax6nNYXqaF9arkT3Q0zZtvEutKssLXIw/mMxKBsB/vcnkE1al8Uay0UUX2mMrHIsq5iUZYLtBPHPHrWBHnnFSqemRTUIroTd3udBb+JvECyKy3iHCFMFAAyn2xg/jWra+P/E8USQJc2kixrsR3sYmdB6KxXIxXIxOBSu6hTg8mh04y3RSm73Oik8beJSXnN2JJN5mJ8lDl9u3OcenFalp4ntNJ0iBZvEd/bazc2p1ONPs0bWvzDIj3n59xxjpXHaVLFbM5uSxSQFfl681pTavO3h06UvhnSri5jhNta6q8beekGMBOuOBnHHevNxlDlVoo1oz7s7K38XeNdU+G174wLQRpDcxx+UljGry220+bIZAu75WAHXvUPhzxZ4gb7Mq6pG8N1paXIdoE3LmUqFU4yQMZrH0vxp4rSzt9Is7O2GjQWRs30sr+6mR8GRm75LDPXvRZX95pvh+0sbnwbpN9PDF5Vvduf3kabiwHDcYJrxJxSep2Ra6HY+G/F/iCefVrDVJpNUtNOaPy0t9HtZpWaXOSRIMDGO3Wiy8fC30a71nW9WuItK+3rY2Nimi2jy7iuS7Iw2KoII+WuOsdI8WzTySFbeCPU5oHuXifJjSMnAOD/Fk5+lacon0SO406Pw7puvaPLMJ/IvAT9nnAwGXBHufxo54rQbN/wANX+s6x4o1LTNY1/Vh9i1GOztX02xhOC7KN7A4CqNwyBxwav3+rfECz8P+J9R0TxFYXOoaFeywPHb2MKNNbozK85YKCxXAyOetcBo+qeOdDvdQ16yFrvubgXN0QPlcZG6M89CBj8ax4tb8SSXi6nodnHp2L17qIQHjc7bimCTlM+tNSgG+h6LN4t8WaRZ+IdQGvNOmlPHCIHtIwlxvRXwRjg7m/Stq21nxHpmp+FG8QamJ5PEtq8xt2gSNIXdRlDgcnnHNcRdweOJ0vbu40qyli1u4S7fDjEbIFABGehKfrVrxMvj3VNia68F0dTvo7q1lxzpYRgzKg9CMA9elRJwS0NIqWh7LJcXE8wj+w6RNLCNpZ9NhZyg44bbnjpVK2ubm0WW1BtszcOJ4lLbf7vTp7VkWtxd6dqpeGYSuI1WY4OHBAyaZ4q8Oy6ppD6lpt7JLdxSl96AqDx0wea5OZvqdFkWPE17PY2k/liCICJIUa3gVS24fKpwOgqNNa0i1i/4nN1FakosQEhIMmQOmKy/By3es3lhoGv6i2nWtwztcXrEBoimPkDHgE54J9KLu1s2ufHumyOmoxaV4cYWt4/PnHz0PmA9MgHbmtFByFzqJ1NvO+k4s9DRHBilH2iQ8AbeefX0rl/Di37akhvNSmlgJLFQ2BntXG/D64fxTeQ2V1qWqLo2laWkz2+nTKjSMd3BdgVXOBndWjqfhe38P/Em50/UdS1m60n+zI9QtYIrqOOXdIgYRtKw2ADOPfFVGg9mxOudhqmr6THbyXM2pC3XdtLvIdjj+prkPGvidbKO1UXmIrgrhyx5h7ge2KyfEPh+3t7zUV0+4vpl0nUIpLeO8O6UxME3hiAAwwzcjirl94Sl0w+NvFV9bxx2V2Vg8OpI3yOt2WUGP2HFEKD1dwqV9NEen6QJJdOtbi1ufNi8sBDvwFBHbFacv+j2T+ZeFlwDIme/9frXmnijwVbeCfB13b6b4r1ay1/RbOC5mEt1G0N4kiqWSNANwILgc+lJPY6FeS+INB07VvFaa/oAto7i5luEeC4MkiqWRAu4HDd/Ssp4STejOiGNjGNram7q95NY3onFzcPatiYoHy5UdiO49c11mktHeWsGpwuxG3cgL8qP6V5j8Q/Cn9leGTq+i63r0D2eoQadevdzpMZjMSN6Igyu3aflPPNOudPsdDk0nVvDl54gjkGoJZ3SXNwk8FyrR7ixCD5OezYNE8I+XQcMZyz949M1tprjQdStIyzSOFlUg8YBy36Vw/ha+k0/WLa4W3W4G8B4pI8h1Pau81bUofDM8t5ceXNfspjhsOqKpGCX/AAPTrXES+JdU+0ie3dLYK24RQrhF9ue1fF5pOlHERmpardH3+SU68sJODhpLZn1WYbIaL5ZtrYxrDv8AI2rt6ZxivlHxdqDah4gurlrWK0G8qsUa4AA7Cuhh8UTa83l3Vwum6ooxBfwkgMf7r565rMs9DuzrSza68VtCJfMneWRW8znnAHJz69KvMcZHHQhGmjLJcA8qnUnXettv8u5V+I/mw6V4Us5J2LRWcqzJuwDuk3AkfTFcF4mmm0nUQ32qf541IxKx7/dPr9K6T4lW+pf2heyXFneXN87KtuYomciPHy8AdNuKjTSbHU5NPj1ax1C3njTmWa3dMkc4yRivr8PBRpRS6H5/i6inXk7btjtU8SanL4Me4Er+UsBVSrHfFx1FcXokssgkWedzJwzZc/K3Y/XHeui8c3q6TZtY2Cjyp0IMZHU98Vyvh+xurgxeSuCvLE9Bz1razRyt3tY7PQ/D8iC41G8lmYzrlocnJH+16mrcESZhlgmvZEX5QHlZdq91BB6e1blrcR/ZYv3qs3c565qLYqzMj9F+7x97PaobubJWQQbfNhU3M2IeU3McIfarWq3nlSti5ec4Bd8cE/7QqBo2EWWULju3as+fUpoJZopJvtCyKFZwPvD0/CkLVFqW7MqPJvkD7cOwc5Yf4VXleTbEEkmURcr85G0f7OOlQS6iWdGSUqu3aBjqPSnW9xcNGixzMqq3CntSQO5I1xJMCqyPsLZHzHJPqaWZpdzM00zyEYJPO4eh9agS8ulaVGlIUsd7Y9OlLPdXBQzvM2cYJHcelOzJZE9xcxssnnShl4BVzkL7e1RNdGRdqT3AZG3JhyBn29DU2s3IgitprmZAogXAU8bewPvWXJcRzRLJHOigsDGgPH0FPlYaWZf+0SASIZZMM2JdzZ3H39TVrw5ax3Ost9s8+W1iiaZ03EFkTrHkdjWxpdjp+hWX2zxFpi3mpSH9xZyMCoXH35AOfw4NT6Xq11qFxeW6RRwwPZyhbeBfkU46KOv4V42MzWlRvTjrI+hyzIa9eKrVFaBl6/rF1rVzHJNiOGFfLtoIxhY07ACr9jpWn2vh865qzF2eUx29p0MxGPmPovParngzT5tL1e2vNT+xw24IGy6G7eCf7o5B+tRfE+SObxze2tsqpHbyfZ44zwox/LrXyrjL2brzd23ax97GpF1I4WjpFK91+RDaeMtV01WTSVt7BCMNiJZMj0+Yc0xvES3d3FcaxplteSIw/eY8o4zydqYGa7j4T/De9udU+3eINOjbTWgYRfvFZWc4weD2rkfG/gnWPDd5c/aogLIyHyZfMXLL7L1rSdDGUsPCvLa+xlDFZdWxUsPFrmtv38rk3irwr4RN0b1fEGvQjUz9qgIiTyIy3JGc5yOM1598StF1DTNRi1aa5XWNNnCrHfwjIJUY2H34/Suntpnl8M6hHJIfKiki8oHojMTuP48VDo2sXelzq9syNDuAeBxuSQdDkV6lDP5qcVJaM+fxnB1GpTm6Umpr8TzDULx1jVY1IUoCeOhzVQ/OgaZWPynCAdvWuk8a2E2ieK74I7fZJ386BeMSIe/55rPh1GS5aR5Z2ilI2DGMbfSvq4SUleOx+bVafs5uL3RRGGCNtO5Pu8dalhhwjSSAkMRihL6e2KB7hiVyEK4+Si3upjGIzOzpu3DkcGqIuitcW0hQyKxwCRS2NnNcjC53j5s47VKby8+0Sr5kmZBhsY6VsLPeWSRym4bcq4TpyD2FK4JJsjtLaBEKckMu4kd2PerEVpczxfuYWkXO3cvY1o2PmxaVIb61uJhIc27qMhW+vp04qG+Waz0OCSGVkluGLswBBTBxgZ60X0NLJGfq0ckc0YlKsyIB8g6c9D71nXNqkkbL5oIPduAtWpr9xamKS+jfa2cFxyfWqUt+xEv+lIzOmH+YfOPSqV2RJPoXVtrfT5YtOvGn+0IR5wYDauRkFT1PBFB0bTgbh4dSngJnSQLE5Cu4OQ/1B5rFEsahmeWM9NrF8mnSzFThZVCtgD5gQD3p6kLmR0kdnLbC8k0/xY9uZgJJDLMymZ8deOp5NZLaHGzWrNr0Z6vG/nNiE98+hP8AWo90MJWKaeOVyhOdw4HpVe7aNhtSRWz2Vhx+FO8iuaQ2LSYdkyR6qiwzz/6RGJGzIQeHI7jrU8FnLbJfWdh4hW1gKgvHHcuqXPT7oHf/AOvVaRo44Y445Iyzp8xz09M1G0kO0YljDJ1O4cmi7FzSL1voclqHtNI1vZ9qizMlrcuq47hsYzS6f4Wkljs5JNUS1jtyxtt0rfI+edvpk1n2ZMxbymDMT/CenuavQxSMoRyFIPc0+Zi5pkb6DaRmRtPDq0S7bht53TktnJHTqRVyDRdW+0SW4092m8vznxj5F67qSC0WQhYt5I+ZtoJOKdN5kkbpbxuEVN29n2kg9MZ6g0czC7e48aHqjrCtvp9xI8wJjk+XBHfvUUmlap9jLPaGODeI36YD9gPfpRdzW9jHJZwNDdlgjfaAGBUleVGT2PX6Vno247pHZgT2JwKT0BaE9xoOoie4maO8a6gVTI5fLIo6c56CmWPhTVYZYTbwXUU0jG4gaOXBY4ILgg9eSKmkFzIyWljbz3VyVLhEOTtHU+/0qpBcTPHDKlndtHcMUg2AlpXBwVAHPBB/KqTkaLmfU0rTQ9cg0lltJ9ShtbuXa8a3DBJHPXgHqelU4/Dt7p8m6Nbu2bTpN67JMC3b169aku7TVLSe3huLCaOS4YJbqJQ6yP3G8fKCPTqKkubHWYJxBcaaNzsVUm8jKBgcctnAPsafvA/aEL6BqYt1sFe9Aic3SQeccISMFwM4HGahi8Majc2lpGtrdS2skzPaKG4aQ43MOfpzSa2upWGpwabdWBjupFLLEk6uSAM5ODxxTraW5udHtr6G3lFhPLJHDdFuGkjxvA+mRU3mC57GidF1KEXEtzDPNIHWOWWR8lSBgAnPpRBaalHeX9lPpbFrYbmBbnae/WqSMJMM79+5PNPMtrG0hEhEj/MCDzRFvmuStTf0yKaLTopJIdkbf6vnrnrVhlD/AHclieDWH4YukYzRs5YucqCa3fusNy19dganNRuYTXvHJeJJTLq7DhvLUKTWUHy+AOat3UiHUbnAHDmqm752+XFVH4i3sOLMB2qN5Timl6jc81s4ohsSY5PFRkHFKxpueKVgEJ5ph5NLSnAqHESQ0gg8UjDPWgNzQzDOKCiM9MUwlt42ipcjcRSHFFx2GHOcmjpQzfN0pfvCkIF9aXPNKMdPamDgmmIcRmmlipxS7uc0MVNA2eh/s3/8lu8N/wDXV/8A0A1+h9fnb+zYf+L4eGx/01f/ANANfonXjZj8aOyh8JzHxRGfh3rv/XjL/wCgmvzTiR8J8wChRzX6WfFL/knWvf8AXjL/AOgmvzRiPmRIobsM1vlrtGRniNyUcjjpSoMduKgLSCUx4wFqQF/WvSUjmHnGeuPalTnoKbt3d6fGGXpVDFj3q2M4qdScA4qAZMu4+lS7jsHNWmKxN8o60gZSwyMioGBb+KnD5U+9zUS8ilYWWUSMVjyAMZrqtKkWa3VgzbSfXp9K5JdioSe/U1s6HJl0/ebV7LRFX3E0kbNwklneJc22GyPmHcn69q2dHkh1NJIvKEU231wG+tVDGghLhgFHJZu1VbC6gmuZTZz73CYQoO9eNmWETd4nRSm7nX+HrOW0S4hXzBuTdtXqWHStK4jtbW1iluIl3YPH+1/tVyXhrWp0vWt7xm27MAg8qfWvQo9Jt9WsxI8haUf8t0IO4Y6bema+cejsd6V0clIsQ8N3dxGA0LsFAPPBOOlY3gyzaJ423IGhaRhC5yWQHoDXR3ep6fpunm2u4ZIrbdgb1HzkdTxWN4ZjMesQ3elx3E8RuCA5VSuHOcc0xqOp6p4Y0S3XRo5b1ljaa1KbJBt2/OSD71W13TpbaC0eFhNIuELl8438Fh64rdutKFxIly1zslwCBu+VePTpVTUo4zJGjXTCJUJDYHLf0rK7OxLQoW9okdgrXE+2dScPIMBhmr10txY3ziNg8FzgyLHPjCDn+lYmr+NvDWm33/CPazLHNfKqx5TJEauNwz2z0rReSd/D66hNbyRSW7iKFMDMg67j7c07NLQhNSHatHpi6DcXjxRSWk5KrDIgYs3+0K5+w/tzRni1Dw1b6bcWU1i2n3EV5bCSJkZ95yp4wCMVu/aZobeSwFvGzT4mfPK88kCraWbSaO9xbXEkaCIymHYMlwduwjsMc1cKjiKUE9jkZZPEnhy6n8SQ2ek2NvqCDT5dL0rw+s0d5t5UmFSASC2aq6xJr13dS+PtSDXlmLZdPvdOXw75ywooCgyW+f3eAuMnpXX67qUejeGPDt5qOtJpBttWYTXuwsIQNvOMHP5U6+1Td4E8XajY3j3djdFvIvT8hvAxJdto9+n1rop1G7mEqdrXOMhlkkuLrxH4ki8TT3XiBza21vD4feOTiPjy4c5CbR296ta94W8Q+LfA3h/TtZ1S4sNI0tjY6fFdacba5d2AWMlScnBA5rt9Y1Br/wAReBIotZuLKWO9k/0hAHZB9lbgA8Vm+Lb7XtQ1RY/C93ot3Z6FbbzLrdzJHJLcuOqhAQWBUYHTmtpaSsjKLul+Rw3iex8Waj4I1S28QXWkNHpMYjutRi0tZb2VEICqHzuJAA/Kup0/UtQm8KavE1rfWuovHahNTuvC509mZJQwkllJPmdBwfSqetanZXfgfxTew3iK17bR+YsRJZZl2h8A+4Ndpr1zfSWMHhzw/qdtrV7rDbrh9blaKBIwgwCUzg5Bxijn5dxxSlvocd8VF8XTaJb6XrF5EP7Tuob6Gbw/oXmXNzJHk+awQ5PLZz707ydVki8MzaxqVrp+jXmon/RrTShbTXN0sTAG5AOVO1e+e1dHpTa5JrfhDSdX1C20rV9Pa6gkm00mWNIAyiMKXHPA6mn+Klguk8Kaebhrm9n8Ryf2gXXDK6wyMvA4GVUfnURblJwTv5m1OLjOLsYa+HtQ1W/tpr67K3mpGaSHcM7/ACl3MSfpW34a8J6HPJN4bv8AU1XxHf2r3WnwsMJtXAJz3OWHFWfDep/25q1n4puraTTxJbXtvaWcgwYkWL72PVs4/CprFdJv/FunNLIh1ay083FjPnHlSgLtUnuDk8HivmaOU4WFd+110f3n1GIz7HVKf7jRXWyONvfDM1np0t9dNcSwxXBt/Js4DLNJIBnCRjljjmrmu6bZ3PhrTfFFzD4hntY1NnOsGlPLcQeXgHfGDlOvetzwt4osW8OWviTVZZtNtk1iaa4mmXBtgYtm4gds9/erN14it5/C8g0rW3vrCaS4aO6UbBcBscnoT+NV/ZeEoR5r6adS4Z1j8TNJu0tenQpX/i6/1Kxa60rTvEejW0CJGrz6M8d1cEKMCMk5fI5wKzrfxFq1vpEmtapqWo3FlDNFDLbaxaN5qNI4VcxscqCSOa73VZ4xpVjrF7qZi0y0ureS4uAxYWsYhwWYdhn09axPiPdaP4t8NX+u6FOt5ok8llaG6VTiVluAWZc8ng9TXVHBwrfvE2l6nEswlRfsnFN+h5l8bPCcd3q8Wq2FxJDM1rJKbER5RFjwHZX79R2qloekJpJ/s+8s/El5dbFL/wBnaO9xGgbBG51PHUGvSXklvvixYeE9UtSsUem3Vra3SjKTwyFduD/eUAZ9zVq8mtLTxVrUX9vajZwxzxp5NooIkIRRlieg4xxXfTqfDBu+h5FemrucVbyOM1HS7fTdIjupIdUm8y5e2jjs9PaadnTGfkHOORV6wspbu2jm+zatalYmuPK1Gwa2fah2k7W9zW5quu2eiaLpepTeIotDSPWrzF5IhcJlUxng8Gp7rx54VuBaX2uePdLubO40+5tl1Eh/Ld2kUhfu5HQ9u1dDprmaOOM5OKfqc3fTWFhq8Wk3kOsz3TQLdE22mtNBDGW25kcHCjI6mq2vaP8AZ9XE0awLDMqlGjYMjqejL9a3U8XeFtK8cXyT+ILVotS8LLFYkbyt25lbCrx1+tU9ZW2tvD+jWuqXCWE0Fum5JM7kyBhTj0pOFqcWWp3nJdjlTpvlX8hncMu7IwMYOKWMfMMjlTz2rbvrexiLu+tWBxIqEKWJJK5A6elYt0rIP3Sr/tEnr6VhfU06DXjCsZpDwTkr61XvWV4nkyBzx6CpAzNEd9VXUOzIrYPb0pp2MpIi1rSLPVNX3ajbXQ07SdI+3TWVvIUa7IUkHcOg+Xk4NXfh54Ls7zVNP8fQ2csXhFbZrsafLc+Y0NwpAVC+PnDZJ6cVX1FZotRsNV0nVJ7e+t7XyS4QONpGGRlbgjHHNehWuoXN5caZ4ZvblNlxBsmkWNYl3P8AMp2rhRgcVjjsZHD4d/zPRHpZXgfrWJV9lq/Q5YC+1/xAx8xJby6kJ3FsZOMDJ+mBXeWnhi58BeGLvxBq4iTUnIis40bcUJz8x9e1ebyrcWNy6kSQzwueOhBB6ivRPifqN1qHgrwuz3Qn/cnzmJ/iwu3Pv1r4fC8qhUqVPiR+kY5VOahRpu1OW555PdXFzem8uZHlnLiR2fksQe1avjctc68+oujL/aEYulDD5grcD+Vbvwd0/wAOax4j/svXdNa5aUgwSCRgFYfQ9K9S+MPhvw//AMI8NQvIxBFa4jEkQ+aLccA+6jv6Ct8JltTE4aVTm8znxuc0MFj40uRrS1/LyOP+F3j+x8K+FRHqd1NcPLLiKAfN5Sjrn0zXN/GHxFaeJddtr+xuJJbX7NgKw5jbd0I7Vlr4P1S7HnaHJb63AfuyWbZP4hsUr+G4dHTzfE16LNiMrZxjdPKfp0x+NKdTGVKCoSXurqFKhl1DEvFRleb6evkdh8DdFhmttW1XVrFLrT0i4SRNyyMuc8HuK4Txjf2Ooa7NLpunx2FqDtSFf1Oe3NXbPxrrNjMi6bN9ktFQxrbbQVCHg59SR3qnoultqk1zqN9MtlptuTLeXUnCxrnOAO56VnOUatOnh6Ku0+xvTh9Xr1cbiJWTWiv+hy3xukVr7w7FEPmh0ONLjA5D+Y/H8q833NGu3BEnuO1dZ4t1pdU1m41AQOd5Ijj/ALijpWRBGlwplkUI+MAHvX3dCm6dNRe9j8bxc41q86kerK4njcAAIV78d6SMqJi6j5eMgDr71bitVXMflrg96cLf96qrgA8ZrRnMoljT4d8wnDg46YHT61dn8pplMoO5fu+n4VUtCtq8kew4BG4+pNTtIrXKAZOBUstKxcs7q+kENpHdXKxtKCUDnb1649ah1O+u76GO1kmUQQLJDCW6rlsnP41LbxhrKYR25mmABjYMQIx3yR3rNl2oSpLtxkEr19apeZTdi1HbeEtK+EJ1LUPCs13rEd3LYNP9v2qzhARJjb/tdPapfiLovg/w98PdPFvYRDWbnTop2lfUAJA7IDkRYyRzXN6pNdXGjvpbXrDTXuTdNDsGN7AAkN17CtfWNa17VvDi6PqN5DPZxwCKMfY4/MWNRhVD43dPet4Tii41InYXfwo0FLLxVrFvFPJp2m6HAyt5hBhvmaMlfcFGJ/GsaX4c6De2Y1XRbicxWGgtc6rZSyndHOUby5VPcFh07YrDj8S+Kli1aM69P5esQpDeKYl2Sqm0Lx2ICgZHPFV4p9Wt757qHWLhJ5rI2c2YwFaEgjaR06E80+eIe0gNtYfC9v8ABGx1C6s45ddvUuCJ2v8AY6ssmFZYsfNge9bT+HfCF94HvbnQ9Luv7S01YGvJjqJ+1DfIqt/o2MnIOAM1k215q1v4MHhRJopdLRHjRXs4zIA7bmw+Nw575q7qHiPxAugHSTrCeXIEEhjso1kcIwZQzgbjggHr2o54h7SBX+IuieEYbHT7rwfZ39vAl39kvZbu6LTF8gFZIyMxn0B61q+I9J8Ejxv4c8P2GnRRo0sbXpXUg7MvlEkMMfJzWL4i1nxD4oit4dV1FJlhPm7ktUiy/wDebaBub3NXdT1zXru4sNQudQtxcae6yQuljErEqu0BiFywx60/aRH7WBU1+48Nx+I0j0G3t7SAQ5lEF8LgMecZIAxUcpYRQyzBUjmJ2seTt9cVNql5davNBqGrJE9ygBggjtI4I5E7ligB9ay5d0txJJtITJ2R5JC5/hBrKTTZzzmr6FizuJBG0trdTQzklWRMqNn+9/SoL6aTdGkjMypGI4y53YUdAPYVEPMzt3FR9MGtCPTzNMtvLdW9s4hEgM5IDD+6Md6m+gtylEsayo0jbmPYVPIYLOFPMkVI2OcHqa1YdGjzbsl9aXE0rYEcbEtH7tkdKLfTLBfDPiDxFc6XHq17p8kcMULSsqxAuo34HXOStNRuXCF2VdM8RN4X1uHxBay7Zre1mFq2N6+aQNoPtkV0h+JXg6DxB4O8RadazwJp00lxqNkq/wCqd0dW2H+IFn3fjXO/DPQrjX/iC+l6v4bYabBA15Jp4lO0cZVd5OefrXT6L4D0XQ/HnjLRdf8AsMVppemrc2dxdyFUj8x0OMrndjft710JWVjpjGxg6b4r8O6P4Y0DQBf3Gqx2OuTalcXLQmNVWQINg5OT8uD9aofFDxV4T17w/Ha+HNIl0oG8nlu7Vm8wTuXzHKGwOgzx2zWpN4e0KzPj3U7fQ0vzol7BBBZNKwQLJIEJ4OTkHHtVf4ieFdC0HVdXt9Pt9sMFhZXUSBy3kNLDvkUeuG45p2KbsZNlr+jWPxOg8UOgnslkIKOOXHkbcEfWulvfGWh+JfAXhfRdL0+PTb2yvr6a4s0X5URwm1/xwfyrO8P6JoN94BsdauLFLmaXxa1rI7MVLwC0D7MDp83erXjjwhoem+EdV8ZeFI2ksru4tobGMyHfbXG4+dCOcsoyoyetJq8bEtXRgkwSXaqjISSVZc8g1DcLEdoWPDgH5q7f4ifDY+D/AAVo+vQI5uYpYob6TeG8/wA9DLuxn5dn3OK4ENIvytKrkjOe/wBKx5GpWMGuTUfpkkkdzFLjCq3PbNdq5ZoRyR8hI965S2gmuSu2P93kHcO2K2vEOpDTdPZoyJJhgL+VfRZfzRhZnPLV3OQcj7TIrZZixJpoDKT83HpUFnJIV8yQfPKdze1TSbOzc+ldsdwbI2ODTWah+tMY1uQB5pO2KQsKXqualsBEPB4ppHNJuC1HJJmhTQ0Ejc8U0tUZJzR3zSYxwb5w3rTt3NNA+VTSDFSkMUsSelOj6/NTe9KKYh5YbuBQUOaaPvCpWPHWpQEZXimKp3dfrUhxTSpLZzgU2JnoP7NwH/C8vDZQ7h5r8/8AADX6JV+d37NZK/G7w4qrlfNk/wDQDX6I8142Y/GjsofCcz8Uv+Sea9/14y/+gmvzQgBWNSP7or9MPil/yTzXf+vGX/0E1+aJysK9uBW2WL3ZEYjccAfvN3pyqCtIp3RBt34U5/ljyOa9RJHOJj3pysaYigjccinD2FPlCxIG5p2c9aYq/Nye1Kd3ZaLDsKWGac3yjrUab2+8uKd944pEslVQ0ZJwQO1WNNmFtdo0q5ib73sKqHb91GPvUqpjDBskVSQjpdXvLZ9FuVjYsWjIVc8ke9XvEU9ppUujNC8cEkuixADIDF2lZQf89q5WOHKPbjcPNUkNnmvRtP8AFGqNoFrpsum+FLw21sbeG4udGjknRef4yc5Gcg+tcGMpVKk04I6Kc4xRH4i8L+H4dIvbDRb3Wx4t0nTl1O5ubiRTbygqWkjRQMjGMDJq54n0ew0LwQ+teH9Y8Qy6jYxQyyXEsqmCXzFVmDR7d6YLYy2Bx71Q1fXfEuteHl8P3F5psSiKOGW8t7ER3UkaDCq0oOSMZpdd1/xRqXhefw7cX2mra3Kot3NBZCOe6RQAqySA5YAAdfQV5EsJNKzR0qsrGn8LtQvLzxDf63dafZazaab5FuEm+WJxK+yY8kfMqHNaEXw/0rQNV+IU+rXurR6RpGzULKPTJkXfDKGcKCwIyBgVx0dpNF4Uh8MDVEFgbuS7KRL5cpd1AO6QHJAwCBWsl942uvDdz4Z0uaXW4L+2NtOttp5lnWFRgZYHIwOhrncfZ7otSTNQaW41XWr258Ra9/wh2lacmqi2WZDeOGIjCbsbeC2c4robfwPa3EEGtrq3ia70GTRrO8gsPtsUU91JNu3fO42/LgEj3rg/hzrXiCP4mWSapADZ3FobGRTa7omjTLYlj6N079Dz2rufGfiFteu4I44oraxs4/Js7eMYWNAMDHpXj5pmcMDTTS1eyPfyTJ55lVsvhW7J9L8MeG9O8OeL9HHjaFZfEAiNs9zbPJLa7VAKuwGCR0yvpWb4w8M3djYWcvhDxL4jWxS6jtdRuZpUnNxASo81I0XcvJPUdqk0nw9faloOoa1bqPstgB5rfh29ah0DWb/Q79dR02ZonU5cfwsPQjuK8OHEVeEo+2h7jPo6nCOGnGf1ao+ZCz+HvsXifSrrwtea5c2S3ssGqHUJ0kia2jYBp1KgbWxzsJ3e1bfiPxleXF28Wi40yyVsDyRhpccb2zW5441eQeAdPhtIrS1ttWuJLqaO0txFtkBBbOOpJPJ71j/DbwOvjOaZBqq2bwnJTy9zFfXrSzXHVMXVjQwul/xHkuXUcHh54rF9HbvYx4vE/iGIhk1OZec42jH1wRW3qWrw+KdDJZfsusWSF9sS/u7hO52j+PpXoviz4O2M9jbT2eqG0+x2wjlJTd5gXJz14rxjTbltG8Rw3Fuwm+yXGQSMbwDj8jXJGWLyyvFVnozulHAZ3h5vDq0onHap4juo9Qt5k1iSVQ27KEc9jn+Vber+JNJnsFmbUEZyQxEbDPtx61qafpOi+D/GnxChvILWKysUt/sUs9iLrasskZOFOOrORnsDXBQ2Ucd58RrjT9HtWv7PWbM2UZhDAOZWwqD+6cAbR1r7qFO8U2fmjnZu5a169t96HTdSJM6gLuYKSe4Oa0/B/jeOO1NjeakimTgMT0A6Y9qx/jj/AG3ZS6JoPibRLGxETRy3eoWmnCBJZJBuWNWHoDgj1Bre1nS/tnh3Uh4n8N6fpS6dqllF4elitBC11umjEiFv+Wg2EnFX7NEqqk72OvtfGWltAsaa9E8zDapJAII9+1XbLxdayXa2a6xE1wPmChgSD6iuZ+JOl+G/+FefEHW7DRrG0vbfUrS18qOMZhMfmKGUfw7+pHfFVNT0HTYPh9bvavov9teFokvQ9rMrXVxE4GVlUc5Bk6nsKy+rWu7nT9b1SaPQtXupNatdi3axanbriOWPgXKHqrejAdTxnNczJp+vqcvNCHAzt+1Rgkfnms3QtZt72zV4GVNx3F1OPwxU+rXVnJCZDp9rH5Qy0skYLMO5zXiYvKIV5c92j38Fn9TCQ5IxTRv+HpodJujqPiDUh5cA/d2yDzBI3vjIwOv4U7xbenxFpNr4j03znVXeKcED5AMbWAHRTzj071wkuoW0VpJLZKW8yMOUUcYzjGK3tB1nUdJtIHW1VoriN0aHHyMjDH48dPSieUwWG9jF6k0s9qPGLESS9DofhP4it9G8TT6hrF44tVtju3fN5nIwMV03xH8faZ4m8IMmkvJZTQy4a2YACReOemK4iPR9F1KJWtNUTTrkqSILsbYBz2lPB+mOKa/h7T7GH7TrHiPTTDnaBYSrdMx9NoPH1rx40sypUnhoxumfQzq5PiKyxkp2kug7wXfXw1uK8eeWaOxUz8juvRc+tJLcXlxcTGWcsjSE8+pOajvdZn0yOPR7PT/s9pIyyks26RyPukt2Bz0osi17vVsoc7j9fb1r28twcsPSUZvU+bzjMKeNruVOOhdi1DUYTj7Q67hn5gCPwyKhGq6xGhdbpgnIOUX+WKlSCeVW3HlAeCM/r2qpN5iwJht+4kbSOld/NrueY+VK1iY61rDTj/iY7FO0KSi/Jz16dKydSvp/t1xI160svmEGYDhznqKkZf38YjUNl1+V+5z0PtVXV7WZtQuyypFIJmDRp91DnoB6VV3YxaXQdFfXhhffdMxJyVwKpzNNvD7ht6kDrUK/aY5yFkDZ/wA4qyzYmOFBcp06YpGSRVh8x2dUO5SSeeopUjGG3cDocinKBskkIKyJ0GetNklzASWJY9QvFO9tS+UnvlnR4g0scw8hMBR91e2fetzXYTd6Hp+uQNvJQxXRU8xupwgI9wM1z9ncw/u7Z1G1CWO3hmz2J71o6XefY5LlVg8y2niKyxNLjzBn+E9m964sfhPrNHkvqellWLeAxHtGtNn6Gi0keu6arXt3FFqUB2rK6nNynYE9mB79MVY0Sx1B9PvdGuJLQQTDzI910hKyr90deASeahOi6Lex7rHXLK0mKhnt7yYIkYPYSH735VCdL8PeHLiLUtU1LSL2WAiSO1sitwZz2VyOin1r5qnl2JlVtOJ9nWzfBRoOVKqu6T6PyI9OvtZ8K6hJcRRfZrl49iysOAM9VPf61NL4v8Q3FncWt7qk13DcH95HKQQT2Iq/qmpKdKhvrGRb/SrgnMNz88lk5/5ZBj90dSB6Vj2mrWtlKJ7HTIRJn5DcgSr+RrjrwnhZulz2R6GGqQxtNV/ZqUu5a8PW8Wjk61qkDJ5Sn7HG2V3zfwkr1x15qn4i1e/0r4bWt9Z3bQXs2uOGXqJIvKzg57ZqS4fVvFeuhkSW5u3UKEGdsYH90dlrkvihcI2pxaLZ3QubbT08vzk+5LJ1LD6Zx+Fetk1OTre7rBfqfP8AFFeNHDNylapJrRdLDb/4q6pb6a0n/CL+FVlRceakEnmk9v4sZNZvxPsfGdh4S8P+ItZu9QH2vMd/C3+qtpJG3QhAB0MfJznmuWuIwJ7eU7d9tOko3ruVipyMjuK39c8R+LtX0m8h1TWGubPUgCIpU3JGU4BjUn92QBjivrKNGjD3oo/P3jqtSPLUm2aHivwtottYQm2ttVsHjv4LU3TXUciXhd0DqAvKEK2fmrI+L/hqLwQ4trea6kubm7l+z/vVcRxRtgZx1ZgRwPSs/wC3aurXbNexmO7u47tkMOVWVCpDKM8E7QD6irl5rWsajdNcXklnO63wv0Y2o/dyZLEL6KT1HfAro54Mx54LZGv4y8DT6EPC1xHPqL2WpqkOpPJ8vl3DHcFXI/uc1c+LPw+0/wAK6J4q1fQ9Yury20+4gisWZs+W7Ph424+8owfxrnr3xL4pu1eK+1+e9hW5W6SK6UyJHIBgbAT8oxxipbjVNe13Qdb0u41OEQavei9uYlhwPMyDlTn5TxT5ojUolzXtJ0Wz8GJqWk3Gtvq0KW7mWSZHhuGdMupjUb0IPALYGKPiN4am8EaJoZE98L+8CWuovKuViuGO8mPjkbCOmakn8Ra1HoAsYzpVuqNEsrR6eqzTBFwod85YY61X1U+ItW09LPWNevLxHnW5iNypcRsMYeIk/L0A49KXPEblEs+LdO0nQdHs7rw/qWtNOlzFDctcSK0NwGON4UDdER12vzzWbcapfCYSLMZXUELuHQVp+ItS1fVNOSwv7qwSCOdbic21kIpLuRTkPKwPznPr61ztzuYux3HgkYHNZTaZjUkiU3MzW4jkmyoIKjH8Wa0NOupH121hmuZ47eWRVnaEfPt79uTVKGOOZoI5MLtGT7HtzU1pM1tqsd4kyxS258xWPZh2/GpRkLE8TRyQGVpIoZWaPPDdTg1Ist1JM6vIAZPmkP8AfHaqPnDzZZjtMjMW+78xz7UlvdSyqVZFBAxuA6A0ai1NeW6uoUZobgNKkeAw9PSsi3kvfKhZrl2EJLBccqfapHtmQErMd5HbvSnMKrDG2526t70XGi5q17cxysPIjgWe3jZowwIY4Pz5Hc+lZ2oXFx5IdJ38yXCuR3X0p0tuvkwCRH+Zm+b+Eio7vdmBVRSBleB0oC1yQ6zen7Or3Tk20eyAEDKL6CoYbi8leOOWUi3Mm4AcEHufrTEh6ttyN3pUskRZz1zj8KA5S1qLSyXJwHCqvlMHIYyL1+Yjgn6UsK28UJ5Jf3qfRZYd/wBkuJVt7aTLMxXJUgcEflis4yiZzg7mwSSOenXNA7MZNIzytuYqMcAHBpbKZ7SU3lrdXNvcPhGMLAEqDnHPFQW1rrOrG5m0nQNS1K3tMCae2hZ0Q4zgkdD7U/RtM1/WLOa90Lw7qGoWcORLPHExRSBll6feA5PtWiUkVGMkWIrOxeO/aTUL1Zbtw7Rq/E+M8ufUZ9utTS2emtIYX1zUnge38nazg5GQdnTpkZ/CsvTf7YuYLWaz0O6uIL25FpayLGcSTZx5eO5zxV/TNF8Ta3p89zp3hi9nigkZJJEBIjZSQwPHGCDTtI098dDp13p99LfRX91FduoLTo4LOp6Bu351B5l1Y3jT2N/cW87gi5kVgWkJ/vZo0/V9Yso47V9EmP8AaAHlh4yxl28/L71Eshks5bryHVjIyFXXoVOCD70NyjqyZOaWpE8cjxFG1C7aPzzcbAwx5pXbv6dccVFbwqITHbXtxCVdJShb5S6nO7HrUsO2cqu8oD2Hp/StrR9JiZfPmwwbOB79q3wuHnXlYzlVaMf7Hfu9yzXl9MlxjzgZM+b7kH06VoafpcD3BdkIQdC3c+ldBCixoq7eFBGe4/GkbbHE5YAAj8zXvUctjTfNIwdVshuZYbO0eTCptXJ964O7uJb+9M7t8gbIrW8X30kwtYuArNhh6ispY1ijVfY/zrplbZbFICVBJFV93JpXPPBwKhZ/mrRLQGK7DdTc0jc89KYmSx54FClYRKDxSO4FRGT+7zUTyE9KXMCQsrAmozTSSTTgPWpS1GA60tAHNFaAOwcAGmgDd1p3Pemn5T61LGOJoo3Ud6YgLCnhuKYQMUAH1/CoWgx+4mgHjGKArEE0EsqdOatq9iD0P9mxyPjd4bX/AKayf+gGv0PzX53fs1c/G7w3zz5r/wDoBr9EcV4mZfxEd1D4Tmviidvw710/9OUv/oJr80t+6FcjqK/S34pf8k713/ryl/8AQTX5obWljQ4xgDFbZc/dZGIH4VV2gUDceBwKVY8Yp4TC16TizAjfzMABhjvRJJgBqf06c03hl+ai9gGwSZBzkkUv2iQFuOhxT4Y1849uKidcSeq0XEPeRy4HTNTJwPvZNVol+fzD06VaZtwXG0VUWDHQ7NxbP1qaCVTnAyKo3W5Y/vEJnkgd6limC4Clc9u34c0+ZLcVmXxK0fzfMzBDtq5oYd4gVmcPnLDPSsqJ9nEj5Jb5cdfpVrTJkhuVXhTn5lPeml2E+x0cUbPvVZGAxnOetZqxXBnbdM237uNxrWZo1n3SlUjYbgxYAH2qDVb7TjEsxcKCNu4DOG9qyko7gk7Mna1jba3zq/Y54H1rqvhz461b4f3t/NpFvZyG4CCSO5dgrED7ysORj06GuGt5pLm5SSKZ9qr1A5NWY1n81mkV2VsD7wBrnr4eE7abmkZOKuekeE52uvFFhfpKsxm8150UDAJVjSaPdR2N9DdT263UanLwngkVxnh64k0nWYNShT7py43ZJU8ED8M13ep2tpdQtq2i+bNpUjsqgL81sR1R/cevQ9q/OeK8trUJQrRV0tz9D4KzCjaeHm7OR9SeGbTRJfC0C2tnDBa3UIZ4SACcjJBHevm/4k32l3fiOaPSdNNjBCxTB6sR3IqlN4o1yS6tbgajKr2qqsCqcKoAojtdQ8S399qWxI41zNcy/wAES45PueOg5rwsZj/r1ONKlDVeR9BlmUyyytPEV6l4+v8AVzqZNPj1P4RWEYkRtTt7ieaKNjgvFkFj+WKyvhVrVj4f8Uf2pqU7xRQxnhD985+7jvV2wu9K1XTbXUNIu1nSxVMkoykMo+SXaedp5OKzvElrocwTUoJn03zTidDG0iGT1UKMqD15rsxOX1oKFal8UUjzMLnGFre2w9Z2hNtp+p3+ufFLSvEvh/U9KnhuNPd1byDnG4DoCc9TXlng+xS/160juUYWqMGuT6Rjqc0ttpmnXMrQwa5G0g+bZ9lkBPqMkYNdJaSxQ2q6Zo1o1vC/M1xIQZ5nHbPQJ14Iz0qY4TF4+rCeIWxtUxmAyyhKGEd+YwPEuiaP4k1nUdQnt5VvbnHmAzOBJggLxnHQA4pkHgHwt4dT+1ta8yaZ9siWC3Lh5nXlZHIOQM8iun0NzqnieO3k+SYlpAuOu1Sefyrk7r7VrniG4e1iZ5bqYtGmcHk8da9PNcxq4WKUN2eLkmU0sbVlOs7Rjqw1TVX1DZHJAhtUbekEx85VPrl8n8ai1TRvDXi7Tksnt7nTtZi+a1uPtckkTuOeVY4QnoCo64r0bw58JdWufDl/LqVuLTUePsiswIPHfFef6/4c1rQSkeq2RtXZiq/MCT78fzrw1iMywjVad2mfTPC5NmMXQpWTXbT/AIc841vw/LpDz2Gqx3SyysJLmJpnJdx0ZhnB6nms6/0izW0lubQyrMyASOJGBYehOefoa9h1todS0jS72+2te7XhEjDKmOPAGfoK4nUtCmjvRJEy4c5BB+Vx7HoK+yw2I+sU1PufnuLwksNUlT7M5DTry4jUW6TMD1GwY49a63wRpWm+Jtc8SWWuXEsqw6MWtJvNZFglwuHIBwQOetZkmnwjLSw7WlkZiSN2MjgcdKTxPpOurc3E2ks9tb3ditrepGww0eB0/KumEVfU5HzM6bV/Cek6H4/0vTE0kMp0MXEttcXUqxvJvYbmZTkcAHiszwdZ6f4ivPEFjdWqQXVpdWc8EdpeSskVsrMbjG4gkbcZ9Kw31vxkmsW/iaXxLI+o21uLWCU8v5Y6Dp0rV8PaH4i1XWpPER8RG01W9tpbW5kQf8snGGXA9RWjlAiKbdmdPb+Dbbw1cW1tdSSz3VzrKXFnJLKWUWBjYsu0nBG8rz1rAm0C41jRtR1fS951Kw8SNDdpHxutGCKAF6cZY5FdD4c0G/tbyLVvE3iCXU4tHtmtrJAD+6jJ3H9aoaR4T8WG5n17w1r72IuppXWFuf8AWJsdvT7tYqcOe9jflnyWuU9Z0uwsPjbqGi28C3Wm2uhC7it7q8lCNJsB3llJb6Ck8AaDD428T+I9HeZdBk06MXkc1tdyPC6gDMIMnPPX1rA1OPxP4Z8cf2pF4i83U0tFtDcFDlolAG3n2ArQbw94g8SySXeqeIXBlnW4byxt/eAAAn14A4rXmgtkYq4/wRZQ65ZazcNLfWpfW7K2iAnYvBBLNseMAnBO3jmszxh4kgTUL7SNC0W50GW01Q2C3azySrJCGYNu8w8O20Hjgc81vTeA9fRLzzfEsgtr+4S5uvLGGadWyjgY7HmtbUPDOta9AsPjHxDLqtpFGfs6bQHDD7rnjkip54LoUqcyraLpd5Za/dWOkT6Vd+GZ7d1m+0SP9vSR0QoQ5wCNxb5a6XU1j/tC4KqViaRtqMfnUZ6GsBdL8Q3k9guv+JpbvTbBxJbwbcKz9NzcckDH5Vs35827mmW4E5LEmQDG/wB6xqyjbQ3w8W3qMliThAoOOmO1V54wG+Xluhb0q2JB5QY5zVeVXVGdRy3rXPFmk42KF0DlXU5H8XvUcBCq0gGTjOKJJfLLLt+bHWmRylRtIzjuK0Od3FtmVy8zR4J4psgkK5z+73cZPNWE5i3A7GzndVUys0hdmUxjg+9NX2BvuN8zbHLCsSOsg+bcoOPzqG2uPKt5IDFEI2UrnYOvrnrx6VHPISWEDjYe3pVVRI8ql2AQ9eab1Rzysbmja61rIq6farbTSIY5nlO6JXzxLg5B446d60bLxhbpO9lqfhjQ7+cEKNSa6lSN27sQvAH0FcvBFJFu8xgMAkVDDDMlgeN0YLb/AK4rKdCjUd5QTNKeNxNFWpza9GdBf+JLqYFZrtLK0MpQ2+ncyBAeWVzgkHqMmufkbS1juYra3u5FZv8AR5JlAOzqQ2D1zmoi2I06kHGOKZuc4dVyo6dquEIQVoqxy1q1StJzqO78wjFlqEsix2UWmyIoWONmLLK464J7nsOlUNSt7q3htoPskySHdvU85OeB7cVK6XG/IUEcnBcVHb6ld2N2klk7wyE4PzA8d61MFuQSqGjijUANtJbPaqVwfLUxxS5Vl+bFauryeYl1MqGMCYrHk4I4BINYsgjbEuSDjlT1qeVCkPgt1u7mytmkaFJplRnHJwTg9a9PX4QW1p498R6U/iOdNJsNON5ZzKoL3DlWwnpkEAn615Zvmt7i3vIHjZ4pQ6o3TiunsviJ4ottYfU/JsJUae+mETA4DXUQjYdegAyK6Ictjany2MibR8yeDftWr3EcfiCaeK9fYuYljk2hl98V1Y8N6TdeI7TTx4o1uz00WRuTbT28f2ssGI8uEZKkHGfmI6muatP7an/4RtmXTgNFaaSJJUYrN5j7iHweQOnGK208QatLqEctloHh6LTUtvscml+U/kzJuL5f5s5ycjBHaqvA0fKzPt9Ej1Lxrqui2+o6lHZWfh671eEXESCZJY4y4iYA4xkY603W/Del6f8AD+31y38SXt7qklutxITEotATj90rD5s885HY1DPrGqaf4rvdbttP0y2F3o0+jraRo2yKGRNmRz1weKj1PxVrV14XbRZNN0iK5ltltZ9Sjibz5oVxhSc442r27Ufuw9wvap4b0yz8F2+sWviDU5dUUQly0CfZpzI4RhGR83AOeQKPCPhvT7zV9ch1e41a5tNPCbY7KNGlYsDz8xA4x61Uu/F2sXHhmXRU0nSLZ7vyRqF+kTeddCJw6E84HzDnAFU2bWpINSd44Gt9UZGndAR5YQEYHPGc07wEnTO1t/h5o1m+v/2hquratHpt/FaW72EcZbZJEsm5skD5S2D9K5ODQEFp48vP7Umm/wCEavbS3thtAEySylCWx0IA7VShkvW8LXPhOzWNLGe8F28zMS4ITbgnPIpNGurrRdF13RLeOFrTV3tWnkbJYGGQuMfUmpbgTzQaLDuySDkoAOCe9AJw3yNuzyfan6kxmvS8jLEvlrt/L+dVp5ZZBsB+43AP8XHesHa5z3Vyz8zWUbfaCRvY+Xj7p7fnSRcsm5sHdVzRpZv7D1KGKOJwWSRmf7y7c5A9qyx5e/zB8snUCgpM0gPKKxPgnJqvLIwBccAHmieZjAPMx5h+63YVTWXdIPmJVT8+fX1FBVxXctIGchT1GfSrLNaXlotwl6h1HzChtyAoI/h246+9ZOseatpJuYRglVLA8qpIBP612WuWMUfhi+02y8BpLa6XbW8tlrcDeVJvJPzMzHDh8Dhea0jC5SjzE3wa1bT9P06bT9a8YQadpgvjJqmlzuYpDgMBJCyDLkZxtYgc1j+HRDqWi6TcWnjyz8PDTZWF1Y3FxJEZ1Vi29QowxcfLzXT+OfBOn6N8FLWFbbT5PEdqU1G+1KOZTJLDIN3lFM7hjcBkjHFWL/RvDd18Ip5brRtLJghtUims4mW7tZHnUM8jE7ShU44HWt1ojojsN+H/AIq8NTW2nteazZ6KujeKDrRgu2KtLAZd+2IAEFsDocCuDs/EKw6J4x+z6tc2p1CSeW2RZ3XeGm3DABx0NbPiVI7vw/4h0a48D2WkWWkxj7HrEcDpJJtB25cna3mY5x6VmfGTSbfStfto7XSpLOyntrVgUgYRsxRMkMeMk570XYHU6F428P6fpfg+wm+xXMkKyC4mkkbdbEpXMeHZbGa6u3vyJdLlv52JDc4LnDD3r0Dwb4V8I6lpx0+80iCO+ufGCw21w3/LOONomeM+zKSAPeo/B/h/w+vxt8YHUtFs7nQtOuprdbGSZYU3sx2EFiBwAeKuFnuROLkjjLzT4beF7mHLIG3LwPu5rWikjktopIRhCAVFRW1v9jmvdGmIaWxmaOUKcjk7lA9cAipAVhUbePavo8NCMaalFbnnVG07DywVcscDuKzryVnbBfCdqmnmaUE9AelZOtP5Ni+D82OK6pT0syYoxNRmF1qpGMxxLj8agnO5gOi9qitiY4meT7zmkd8Dd61gkaohkLLwvIqM89akZ+aiZq0BjJXKjGaRmKpj1pshyR7UwnLMagEByvC96MbaKMUmDAbc8daBnPPSlFLTEIcjpR1AzSYpyrVAOHtRtJ7UopcjBoHcYFOaUdKVc0AMWxiqENPSh8rggdOtPYDO1qCqhgrN17Vk2MbuLMCOlS7l6jle5ojVfLKbTjPWnKqrzitFsQd/+zcoX43eG9vTzZOf+AGv0Pr89P2cOfjd4bP/AE1k/wDQDX6E14eY61EdtD4Tm/ikM/DrXf8Arxl/9BNfmrBHP5SKfmG0YxX6VfFLn4d67/14y/8AoJr82LaSS1hEn3jsGAa1y52iycQOII57Ck3bjjj86jgeQwvJNwzHgU8rg8kZr03PUwuOXaN2COlV3LZOfwFTFW4Jxj2pqqG+997NTuFwD7V9SaY7KYyvc1LiLBGeaZs6HtTEESrsPfmpY8L0AqMALu5qQtGqD1qo7gxJmdkMaAA9frXo+ieDdFvvh1F4j0/SP7enWN/7TSLUdtxbFRncsIBO0cknvXnDYzyrZI4cdRXY+DPH+n+HNLx/whlvda1FE0Ntqgu5Y2CkY+eJTsbHuDnvXn46NT7JvSkupq/Cv4Yr470I3Njr8kWoOJWtLVLHzFTa2As0uf3ZI5GRyKk8EfDzw/rN9oVlq/jK4stc1u3a4tLJNNM0ZCMwIaTcMZ2HtVn4cfGzUPBum2cM/hDT9QvbeaUrdpK8TOsrFm3ouFOCeM9BXJaH40vdL8Y+GNeXTN50C0ktgrEgy72dt3tjf+lcLeItbU1tTbuez2eoWsF5ceH9R0G0nWwmigWRtBBtlGSDvuegbj05rp9GsYtU8b2vh6x0nwzZ6dLAZWjbSUnKuD2fjOR/OvNrH4ieHY3urm817xJcWWosJL7QlsofIlbrxLneOp6VLZfF+1g8a2PifTdBksrawtmtYLGNiyyAnOXJOcis1RrdUxucNfQ9A8KrpOt3utaC2reC7fVLLU5oLfSlsIkuGt41VmbOcjjd27VnHwTbeMRcQrNHoVxIZGsFWz3LJFEdrtnIzkkHPauKtPiVYafpeqxw+G92raneTXI1MQJ58CSqFaMHvwCOveul+HHizwtHYWOt6hqMGkDS1bFwbh3mmQfegaNvlBfA5HpWnPVhO0r26CSTha6uXfAmhx2fmacZdMW6g057hnuLBZt0iuRtyT8owM103w4tL+40C+1XTZLCxDWsVzfRSWgljmBychcgDGDgV5VofxLsb/S0N0up6JrcayW/9q6fAk/2i3Z2YK6SHaDz1AzWppXjLTYbWPT9N8Qaz4fWFBH9ot7aOZp1XoHWT5QfpUexq1Yv2i08y1UUZLlZ1+q3do3/AAj1wNNs2GorMbgJAEDbZNoKj+Hiu40qCS5ZtH0caZaWotfMZG09ZhM+T15H515Nc+JdE1O101LfxPrmh3OllzFcxWEEpuNx3H5X+UEnsK1vDPiWLWL63tbT4ha7Y3yxiG4uV023zdrknay9E69Vrx1hqNOfOopHdLGYipBRnJtF8a5aeHfF2k6fdap4a8O2d/DeC7ub61jxJJFtAVSxGBycLWrBZ6xrvhnTL7TrG2tNXvDLLdBrcFBbo7AOE/2gq4/3qq+LbXw7ba1Y3N9byXf2C0mhSKe2SSNxKBuY7s4b5eorR8NWdheWMH9p3t9qUtnCYEXf5I2s24AFCMgA459K39rCEXzIzjCblpsVYL+4ute8Iw6Jb2VhDraXE0v2iwE0ibY8hVzjHIqTTbr7RF9oENrb6mt1JFNM8AaLYrEbvL6A1d1rwhZzNpup6D4y1bw9LpUsslusNrFOyrIoUx/vM8YHX3qLybGbQ30uzur/AEqWOYyx6oIUkmMpJLMUb5Tk846VCnBqN3buP2c05NadixZWscWvza7cz2zT2Fy1uTDAIlmVouPlHu1Y/h/V9MuNQtLOHxJ4Wn1OO/SE6Xawxi7jUMAxODu+UdTirNo8VrFcyarqVzf2sCG4vLyaJIpLpz8g+VPlU9OB6Vk6LrHhKeO2+zW6afqtpcC4W5+yRrLcAnLIH6knGDk96462Jw1ObVS1+h6eDweLnFTp3t1Z2vw7+IWs3sukrr01rJbahLe2qSJEFKzxzssSn6opOa5b4k+LdTs7nwxf3cIvU1e6uBIlvo322dIVjJVEjByfmGSfQ1gw2N5D4bm0X7PqkSG4murS6CIJYJXkLZAzjoxFXrm3j1T+ypJvFmo+Eb/Srl/sEsMEcruJUEZAD5Hc/nWazKjWahJfedU8qq4dyqxfpYuDX9Kjewh1jW/Dnh61nheSIa5paWrvnGQI3Py47+tYcs2ktqWm6VcWLF73fMkkcO2EkZ2gDoAwAP41oapeWmla02n+KLyXxVqKxmFZtR06DmPoCABgcdx1qlYTR3Uc0E0l1LFHCVRxEoaIbs4HoO1d6VNU4q6PEfM6jlK92WY9LnstMu7vV9ItY5Hslv7dEthGi+ZkLC397aVznvmn6o9m2nfYLnxB4VN4LBZZNLgSOK6QsoIIAOe/pUukX3h+73mZbpT5ckb2zTM/mKy4x8x4x1GKjk0nQ7e7guLrxFdapM1uVsg2m26NaKuAE8xRufHT5ielaurG+hHJOLuzxx/C1y8808v/AB6s3yhRyq9jn611PgbS5rOBhISzo5CvnGR/DXcS6ZC1r5cGtahD+6VMi0iJ3B9xOD6jio2tra4vrmG1kxkbl3DBwPauZyTZsqezIIoFm0p7GN45chiyAfNnPc10XwsksLXwxf6bqEaNNFMyREjOMgVzccC6fEkkOT5ZLyvnnGal8OG4K6ncNF8skxkRh0KnAB/OsHLU6OXQ8n+MFteWXjeKOS2dbUDcs4O7d/hXVeDt81uyrED0ZN46r649c11kttBqDYvoVlznlxnbUeo6NDJahbSTyZIhu8xOhI7flWyldHO4NMRZU87ywhznBLHn8PSk1KNFlTydwfHaqlnqEV2uxeZlIDfUVbZ2C5lcIcHk1DRonZGeIC0iQRr5jKRtV+5J6H/GobqNor+5jmijhdHIdFPyg9wParNnhrlJmZnJYLsX72KfqlvHHdzO0Mgidm2q5+YfX3pyWhUWosoupABCjZiqV28jyLz8g7CrkUjFfL2naO1R33kFQE+UjrRFCqSuZt7brNC0qHp/D3NRNCot0CnKsOoNSROY2BZuhP4iqly77xJCu2MdF9aswRLMYFgZMsDjpmqKJut8KQATzmni7WWLJh2tnGTVXzD8yFCeeopowqSKlyCjnCgheuKfCPMgXaigbs80txayFlKP8p+8PahiqIE2kAHimc7ZZijaS3lecdWCjnoKs3UkNvbNbR4xOSmf9oc5rPE3mAJGSWB+Ye9I7GSP515J5P8AdNAmV7gTKsfkFWKdQR+dUZLpoiUflccjHQ1PLIwYLyI8ld3r61XmZWuEjYAoR8ze9CMWVRv2FuATycjt6VXRl4ZsA7vTirw+R9oIYD1qG5JG7KJtBqhI1dZ1qbyRN5VhcFXMchFsNhG3hv8Aez3rHgvJM2uba2JtmZ1LRglyez/3h7VbJHm3NrPEsYY8IOgOKynZ03eYy5UMOKCJFqe9me1miktbICWQSkrAAykdlPYe1aNjqs2oT3DNY6ZGZoRCwFooAUZ5Udm561hNIMA7s8itjTWjaAybhlSQuO9VoVE1/tJMtjGYbdo7dPLjXaF3Z6hj3qlM1xb3M0X2fbIozInpz0plvcSf2isDRtIMfMgHftUOvLE0sM0eoiaWeHfJtPzRtuxsb8BUW0KbILpfNWSeTPLYx6AdOaz23So2QFA7CtJRGtq378FtvK/TpWZvUHfnBPb1ppGTFnZY7Z3boqlm57itfxFpvizwrpGjJqUFutp4kgFzZlZA2VAG3d6cNWFqEnk+Q3lNJGJ42lA5zGGG79M12Pivx/b654bfS7zwl9itkvI5tKulmeQtHESCpDH5M5GQOK2hFM2pxi0c1rNrfaFqV3pt8sS3du6IwjbKkuoI/wDQhUlzoWuWHiu38LajFbW+pTxR3EDvMPK8pj97d07GtzxbqPgfVviFaa99r1e50y5lSTUbR4UXbshAAQg5PzKvXtVzVviFo/ie60TU9W8Py6TqlhPIhktB5qvasAEB3nqvJx05q+SNzSNOJyPjK3ufDd3Et7cWGorKjGCeynEsb7WAYZHAIPFTPo+vReMm8GXFrGusMyiM+Z8jggEEHv1xWxdat4Tbxr4cuGg1DVdG0ZppZzNbpEbhnfcE2ocY/wAKm8TePbHXr7Q/EDaHNpWt6W01ri3JdTB5bGN9zHJbew69hQ4RDlgZeneHPEjaV4ovntIUi8NymC+Rp9rNIcj5f72CpyKr3Wja9a+CtH8dXFrAuiarP9mt2EgL7xnOV7D5TXT3nxG0m/8Ah3qWlzabdQazd2CRSyqBtmn2kPI3PJJOary/EKyfwxdeEH8K+XpslgkEFz5jGSGX5SzhCdq5IPI9aHCKQ2o2OWBaRCuMnjr0qWSGOBVbd87dV/uipIHaRgjoI/l5+tOure5a7t5JgojjHze+elc73MXuU3RbgNC6B45BliRzU89xqkulW2i3OualJpluQYbbz28tSv3RjpgdqfM43eWqY7f1qKNWZRIqkgEZqlJrYFJrYht9OhfUJbq9nuJWuU8m5YSlWli/uZ9OB+VPuYdUsLWa3/tS4aK9hWGeNZS0csStlQfXB5q08qLCzRsvm5wM9iaa8UkmipJHaMRBMQ10GyNhHCY+pzTvJh7SRU1XU9d1XR4dBvte1K706IKqW0k7FAF+6Meg7VeubvXvEelw6Nqet3txbWzKUjkcsq4GBinafYtNOpMZCA8tjFdBFDDCSsagKep9a9TB4OU7OREqrMyLSbxEiJ1e9Xy7r7YuJSMT8fOPfgflUF74fivpLuTU766uftk32i43yHMkgzhifxNbZbGc8iqzyNKxXoBXuLA0kjL20irp1qtm1wyzTSyTsGeSRskkAAfoKsMfmG+hhwcHpUTN8vzda3jBJcqM3ruDtglccdqxNXk85zGDkCtDULgQW7MzfN2rCt96AtIdzHrUy1HErSBTu7egqnLxV+ZcgsFrPmDd1pJFkLAiozUrFfSoW74okMZ3PpQ3WkGcUVFgEo+ajFLRYBAGPelAYd80vNB+tNIBKX5qQU/cMYqrCEpdvvSdKVOc5o5QHdF+9Qo4xu/GkZVK9aEwDxUgIxVTjkn1oSONm3PkEc5zSnl85FTR7WkGUJHely2AltojMMKSPTnrRONkhQ4GK3NOksbW0WW4dIxtyM9a5ma5+1ajKyj93u4PqKJT0Eekfs4/L8b/AA53Hmyf+gGv0Kr89P2cSp+OHhzb/wA9ZP8A0A1+hdePmHxo7KHwnN/FEgfDzXSf+fGX/wBBNfmojCVE9gMZr9Kvih/yTzXf+vGX/wBBNfmp1jiHVgoxgVtlvwyJxBKuZN3y4IqIRO0u8sG+UVLGzckj8qEVOGHPUda9CxzkTXEYkCBiW9MVIkRNwsh+UYp8ca7s7UHYmgZ809wBT5QuI4iVzn1qOaRQDg981H0zuBZm7elSrFGUJbkn9KdgGqysTtXJKilAZWAPTHSpdqxFdg5xihgd4fPNCAY7MFC9cc/SgMs0Z5wO31pJTiN0H3m70yFEXCbunQ+tJgSLHLJ0PIpw3Rv+8bk1Iny4IbH9aULvky3X1qkA1txb5OKt2U7wkJ13cVCuS56YoKkbdrbSDnNUI34ZvIiY7eCKi2NqETS+WBt4qGx1BGYxzx5HrmpY5thZ4C3ldSMVLswHWr5nijj5Krg1qLuJ2uwCr1HvWVFGVHm52Nnk+9PSUrIWkk++3SrSTg0I3rSeSSAfvNrQXC8eqkGuh0eNbbXU1LTbWaWzgG6VAw4NcxpzLIguEUbg4ZxnoBxW9aXH9j3KtBdFrdjtkA/iz1NfKY+g4TPVw1RPRnsVl4gsNX03bfxJ+6hMvmf30Izt/Cq6X1r4Y1EtqC/Yra8UOhB3KB0G0DkVj+CNLjv9JnvbW5SeC2k+YbckofvD2HFY/wAYWuH1e2tpVIhEAaEBug+tcmHwzxE/Zs6atZUoXPZNKMc9t5scySRFd6y5yuz3PauM+JJ8Qabf2kmgxYiuGUCVXDKxPQcdq8w0zxNq+naVLpFpdMbWSLaVJzW94U8cHR4jZ64Zbm32o0DKm8xEDjjt9a66uTTp+9HoZLMYzsjtvHiN/wAICnk26xt9v3T7P7vljk/8Crm/hj/Ys3iW3sdd08Xsd0wjReyk8CutivtP1zQbplbzLK7AjmwcNE2QRx69PwrgEa88LeIg+wCe2l3QFh8rjPDD1H86+CzinVo4qNacdEfoWRVaeJwNTDxfvM+kPF/hDwZ/YMkmraFbTWtmm5RhsrgcYwa+YdRa3m1OZtNh8iAy/wCjxE52jsK6z/hZ3imSS5F3cRXEN0NssRTgD/ZHasPwzp7S3DavdIY9Msn8yWdh8m4HKqD35xxWWYYuGY1YU8OrG+VZfUymjUq4qV+2ps+P9QK63ZwiJJXXT7VTu6A7Pnz+NZQnuBqTLanZayKAVH+emazda+wa5rE15/bk0c1zIZEC2+Vjwfu9enNaUUOnrdqz6pcpNEoyotThz7c9K+uUJRgovsfBTqe0m3HYx9YlvxrGntEquVldZNpwo4HNdi13EJFjmCCVyuMMMDjrWXqNjo11MrRarKCyFjtgwDx6ZqC2stImu7Bl1C5EaxPMCYSd2wgNzn1NU0ZqWpuwPcJG18022KNwrZGfm9PyrS0iCzur+5uEu0Msg8sYQ9+lVJZLaLTptPhmNwZ5RIQI/mUcdqfp1xY2txcN5xjdCFXA6n+EkdjUWNk7E+jaH9mLNcTRuHLIMKeOT1qa3s1s7G2ij2TxoNsjOpwzd1b29K6PRPK1TSFvbZlKqTHKq/3qytYmextVCRjymkCvEW3EnPU+tRYcpmJGyw+fE9vb4kYsuVOYx6D2rY0q5W4vpIXtrZPtFqYY02nCN13fpVHUVguLJbyNvM8iXaWHUH0NUbyYQ2guN7xSg7kI5z/gK0RLdzN0N4ba5WIWFoZYflldVPzsO55rXuA1xb828S/vN7HBxt9BVRI7X7Rb6okgxJH+8XH8R65q3dXEccO6Nnx1KngD6Cl1JKctzBZXs1wtvbgtjy+DiP8A3aiuWa6nkupsP5nLn371ZvoLWQh1kQsFyP8A9VVhbyRW7SFtylOnQc02O5nzQPhmjAIxwTWbc2sy2xmmZcA9K2Ngwkc0hDMM5HTFZ2owqISnm5GemaEZORi3EW5A0LA8enOaz/DX2/Xry9t9N05JxYNtnV7yKI9OuHIJ61ou3ls8TFgDjp3rl/E66Xpn2m7ltis92nkiSOPLOeuDWsEm9TGTNi1h1TVnuYbfToF+xzGOWRtQgRC3oGLYb8KpQR65Np6ahb6MzWMkkkZuFuEKoUYqwY5wOQcZ61F4Nk8JWnh9tH8QS29gSscyifTxOvJ5xkjB9ag8Oa94b0nwFrXhUatdyN4hmlZ3WArDZBWIQ7c4ORg9sZxXQqcTFu5HpurSahoF7r9rplzJpensq3k3mKPJLMFHHU8kdKvi11i40CTxJbaYJNJAlZLiS6jVpBF/rCIydxC5HQc5ql8P/Fnh/wAP+FF0C/sJ9QstXDyapL91bYkFUXZ32kK1Ja6r4bk+Gk/h271e5uLrT/tS6bF/ZhE0hkx5bCbOSjY+ZMYHFN04E2F0uaO5EN3bSFopBnkfeq1dfMNyPtXn5fes/wALyf8AEot4mURyphJBtxg4/Srt4WS3KqB83T6VyuyZk9zPkllZgGcAA9MVWunZSwC5zyD6VbnZvK8gRAkDO7HJqAbvL3FeHHOfWhGUiBp/M2+WmDjBFRShj8rtio4i3nESkJzw1R3VyI5uvmD1qiUXbuHbBHqdqsj2rP5QJPAcclR+FRCKK8kk2nDBDlfeo0lke2NqGmYB98EaZKbv4ifTjvUG+SGbzIcknPbsKYiPG1irL04xWhpJmW8QpHkfeIHYUxVt7q3LgsblRvKAfpVyxkFpaRy3DeV5o3YHJA9KGUjWWSK1dtQ+0LBOilog6E+cw6AY9K5WJpWnO5wW3lmGOBntV3XL1JJobe3mZrSLBiJHOW5b9ao2vMsaltjZJGDzQnoJslky0iqTjANK0YIDNyPSnyKrOcn94M4HqPWiHaz43YUdzQIjcGJhuAJbgD0qzfwxR6TZSLC6yO0od2+6+0jGKrXOGl3btxxVy6l8zQ7KFrre8DPtgI+6GPXNAJGdHtwTznrUgkXcWAOKYmHnMeGV/wCEY61PKqB2CZ2gD8TQOzGR/eOXCk9BUn2d8FsqDUMIikyzfw9/Srsdn+7LrL1xxmgEiC3t42vIUupRFEXAd8Z2gnk4qzqFncQfZb2/1iytpdSV3soJkJeaONimSw4XpxnFWIYY4M3EihyhDAMfSp5NctbW4tF1PwjFqd7Y20kKNL+8hmSRt4IUjCEZAz7VrCzNYJGdaxXVx4GTxhLcwWmnSXs1pAjW0krySRIGIynCggjk1JDb3V3siku7KPULi2E8emsrFnQgFSGHy8g8Cp/Dnim60n4UXHgWbTbkyvqFzd/aIiWDCSMKEx2AxWZZ6lbQXdpqc3h27fWbW2ihiZZyseUXCuRjHGOR3qrRNHGJor4e1geH9O1aSa1Ml7YvfQ2mxg5gWRozl/ug7lPWqCWzm3T/AIm1jbTzWR1CKzkBVmhwWzvPy5IBwOtal78Qb+4+H+m+DJNHCW9tpclnLdBczGVp2l3K2M7cHG38aqaD4m02z0aRL/wZbareTaX/AGcouQHVNqkJKpI+RlLZx3xTSiHLEiTR9d1G+8N2SQW7XHiNH+wIgIHytjLHP61dGl6no+vXegyzK89lIP3kTfI2MHePXnj8Kg0/xpcW1x4bZNFm+16NZzW9ufMI3SO4YP04AGRVi1vrzU9fguP7ONnbw2Ygl3Pv3vuLbgcc9a6MLRVWaRnUUVE2nd5HaR3LyOxaRj1Ynqaacc0pyBnjj0qO4O0e7Cvq4wUVY4mRXMpKbcVGFfZwOKNwOeaUyDbgHtTJIguMZbn0psvzMz9qUtz61HO2xQf4cdKXQEYWsO0l1Gg6J1pvQHH3elRl908sh5O7kVHKx3iNTkd6zjsaDpHXHrVa7XIBAqQhR/FSMythW4oQzMnJB6VXPNXLqL5+ORVTo2KdxpjAcCmnPWnvwaQdDSuA0FsU5enNAFBHpQJC8dqDQBQaQxppR0pDQtUIeKdgkg02jpQSOduwHNKucDimluMbefWlHT7xqWNCc789qnhfbKrBd3ovqahPbjAqVG2n5TimDGXCzXl213dL8+PLROy4pY4zGCF/GpiwKA85Bz1prSN0GKjkG9jvv2azj44eHBnnzJP/AEA1+h1fnh+zarD44+HCef3sn/oBr9D8V5GY/GjrofCc18UR/wAW81z/AK8Zf/QTX5qYkCIIlJyozX6V/FH/AJJ5rvT/AI8Zev8AumvzXQBoo90in5RgKa2yxe7InEbjtoLApuU/xZpzqSE2MoAPNMDIq9ju7ZoLFguW7GvT0Oa4/bGWGWzz2ocqCVj61Vfd5qtubaB0xUguFPLZI9MU+YCVQzAEqKUeWoPUkn8qb5isMKjZ96ap5P3c+lS5IZKzKrZLYzTJeMFWpgaMP8y7j6GmTY88HAGO1TzIY5SwYM4yM4pyxsFO1clTtzUZkeacLHtQDr71MyyY27h5Y+cj3pXuIkWNmQK3WpAoUY71GJCzFl6EUcs+MkGtUguOb60q7mkVe3rSTqI7cvJIqDPA9ahjklmG2JSgYZLHsfSlIRoRJECzM/A7e9WIrhlTcrA/7NZccXJUEk56+vvVpAFZAQOR0PepSYGms0LIPn3N2HqPWklRWC4XPPJz0qhuimtm2/u5Aflx6UvluDGfMYAqCDmrvZg3odHoriPcp+46kMPfPArfmkWSFNkSxsTsBPQCuFjlZQPMkOSc59cV1/h25Y2MzOqyK6jAfqH/AM4rz8woOrSuuhrhp2kdN4D1RtI8QW1tAszW13lJ1U/KPTNbXxUuLaSysb5FczfafspJ6MmCePyrn9LjmjihkRWMxdVkyRkfQVu+NbpZtCiafDRhvkbH3D6n0rwMJNxro9KvFSpnFLlWflQgHbrSx/KxwzEkjhx2qFn5OecdSOmKk3YI4z0+Ud6+2spRWp4K0lc9J+F3lw+GLyFQ8q7/ADGP+10/lVy5mup4ZbizaO9iVgBBOgww7jd94Y9q4Pwlrsui6pF+8xazPtueCcg9sfWu8vJrK3vWjsVPluJCYs45I4r4jNcNy1Xzq6PpMBiZxh7jsyhd6jb29tuXwXpkEhH+tW7lb5vxrL1RrzUbXbPdEoFBEa/JH1/ujgn3NXLO+to3T7RJvErEIMdMdf1qlfKs2iSSqGJichq82FGnTleMUjsrYmtVVqk2/VnK3zLbX6wpwD0PQKT1zVlbq+ubuC68zbHC22XHQcdKzrw/aI1QOHfoueOlPSU7XhKsMkce4FdKba1OJS5XodDe3UVrdtJ5ixxom3BPTPA/Op9BurXS4by38xJJXKkSyE48thl0HYZOOnpXJ3Li6sJ3jznO3mn6pqnmadBpMlwixjY7hUOVIHU0+XQE0md9PLcSSLJbOjOxAXBwNo56im2rebLezSblEhX7/YjOK5DwddzYZmmYN/Bz26V1lrbpbRLephlVj5hzxj1rNo6ItNHYeCdSXTdM1Dy5ginDNGf4D03f59adrEMdq8zNefaDPiaFiemT2/KuYtLyFBLPMCbYDJI6lT2NVdUm33sUnzbIm+QA8Kh6VNhGncfbLG5+2RwvNA7D7REfuzDvj3qRo2vY4ZNMkMtojHzYXH7yFff2zVjTvNksZwykRIpZZP7p7VJozDFzNbllmRdxP99e9DYrWMeW8kitJowqBEBC++e9crJr10l7Ojz/AGgMqjAHC4FdDcL/AGdfyzSAPa3/AO9gJORtP+NZtxp6yWrSW2MI+5hjlhQkS2dB4fnj1HT/ADJFVZAOMVotNsthu2/KNoU9B7muZ0a8LaQ1pCqoA+SX4I+lTjzij4n3LuxkHtSC5Yu7rMhVlUkj7w6Vj6hIFY4wQRWhw0MjsC7KcAgVlXqNFmTZ988g1SM5IofNuUsCwY8GoLoI48uSPcQ+VJUHH51aYYuBIu5lUfw9vwqu5LyNhss3c1aMmZ91HbSyZliicKflLKCf/wBVVnt4Gfb5Me5m+YGNR9KsXEjBiGUkDg4qMfd2qQAOQW9ad2Q2inPDHGH8uKDJxkbeG59KmRU2I8aRLMv3coMg0rwNvUTMrbu47UgjVb6EKvG75vdaXM7mdyaGJYXyQG3nc5HrUEzF28s/e2YA9DUt3dxLlVUgE44qFFMK5RQ28jBPahWM5MhVBE4Mz4baFrOupRnbM+0A8AVp3rfN+8wzKCQBWP5O+e5nRW3soJYnnP8A+qhGbVypNghjyR94H60xVQYLLkU+NiA8eCxY5OVPfpRFCxlMe1mI6becH1quuhnboTaTcW63RnN4LbyoiS5X1yMAHg1UnuoWjRvNKDJJcqQDjrXUePdKu18PeF9dkt7V9AOj2kN7Mk6b41FyxZdgO7OD6V03xNvUm8B+IV1W60+TQJltB4Vjt3R3UBWwAq/Mv8O7dXQqOmpuqStueW22o28c/mB/LdeSCOo9TWudQsXukj3Kyt98BWOzPUHjitLxJo93De634qmFkuj6naWlvaSi4jLSyKYsjYDuH3W5x2rv7C8u5PHXj6w0GZobq6e3KXlndwRNCVcnJMnDKf8AZo9lfqV7Jdzye61RGke3WaJoC6rv8oDAxwOnFMTV2cyzSzRhHHzExADHQEHH8q6WaC5u/C/jbT7rULGfU5tWs182N1CufLfJ9z6kcZp3xavdB1LQ9EsvDOo213baDcxWahUKMsHDEnP3vnZqSpC9mu5zR1RTtSGZfMQAbvL+76Z4/nUuq3em3eoltMCRQbFwvJDMANxyffNerah/YOpeGfHd7pd9ZLfNZW1nLZuyhg6BwJFPQhie3THNch45bQofh3pOg+H9Utb648M7Li5wu2RkkXc/zHhsO+MCm6YpUlbc4mcqG8xSSWPQVrJBLcaWxhWJ44pEyw++S3aqUk9uzQkQk+YNyg8k+1adpFDHpUqmGT7Q0qlX3cKvORj+VaRwspLQ5vaJOxmwOlrepK9p9qVX+ZXYqMdOo5rTmns1tbm3k0y3a5FwWSYStkJ/dx0x79ai0qGVYwskBdwTgeozUupafPcSRpZxfZIUYsQWBzmrWCqMv2iK7XSubgJp0K+ftUAsfk47U19QVbiBvs0ahEK7dx+c+v1qxc6beyxjbKqbMfN61TurG7hh2yR7xGeGBpvAzSuw50WIr6Rfs6Aj92xIyoJJ96s39xNdTPc29uwjchVKnvjkViT3Bil8sDlV659aga5G3aM7ya42rOw00a1wbn5lWJ1Kcy/7Ip5inkxD5e2RlDqobnb/AHjWbJMiRoq53sPmOaZDKyyRllY/MRnNS1JD5ia6tb0qkhgYJK+IwOrYHUflVUxzfaI0IKhnCgc4yfetQ+ZFKssYZGVvkkTqOKSw1KZVk0/UJpWsnkMrx5GPM7N69aWoyqbKUCSZbyHekgTySf3hPqPaursopLazSGRWjcdQ/Y+9cuiQzvJNJsjXJCbf8966TSTvsVy+5RXtZTbnZnU2LHvyPaql4/zgZ/hq0T8xOMcVl3LFnNfQXdznSCL7ik96djtQi/IOaeAB71dgZHj5qjv1xbOO4FWBjNJIoYEHuKJLSwjk+dj4696qeYwG7u1aWrQvbzsUBKv0xWPPHcAM7W7BQOtZJWRoSopBwzc08jdj0FZ0EpKhjyalYttGDSQi5PGMA5rNkjIk9aePMLCpJBv69RQ0O5VcfNTDwTUz8VEy0nohpjcnPFOWkNJ3NJPQY4nmkph5NPpgHNKM0Clp3EFFFGaCQpeNvvSHk04UmhpgMkdaQ7gKR+mKXAAHPWkpDaLHAhGajK5YbRil+6oGcimFQ5bJq3LQTeh6J+zb/wAlv8ODd0lk/wDQDX6H1+dn7NgK/G/w4O3mv/6Aa/ROvCzH+Ijtw/wnMfFPn4c68Op+wy/+gmvzPijKxRsEXdtHHrX6YfFL/kneu+v2GX/0E1+aUOf3PXjGT6Vvlr92RniNxpV/N8xogvt6VYjUbxtO4Ypx2eb877g69Pxpf3eQEBHFemo3OYYVkLEBggFNmiygO4g9yKQNh2BzinGTkLGcih6DGiEKmRKw+ppvkoHDJnf0zmlVZBw471PGAr4A70cqHcrmHBDs5Zj2FTxx4x0OeuR0pZGVcYGTTQcjHOTRyoLiuiRttQBj1zTz+8O0ALnr9KRVRQeCfUU8YChuox09KcUhXJEQDpgKBio2D7/lYDnrjPFMZmbCjIzU0agKR3ArRAQfZ4JbpVldpOc496tzSImUXGB0A7VWDfvNyrz61KBHt3dWqGtQJbb5i8hG30qMBQ6u+S2eBUgIx8zbVxx9aeUZLRpuCAOvpTbSAZH/AKs/L06YqxZqGK28m4nHUnoKofaJyn7gp+NH2i48wPJIq8cfhU3BmrLbbX2/eSNgV5rX0m5ZUkVEO5SCinsc9q5vTbu8mfy5VDLnt1NbdmV8zKsysBnd6NSkub3QXuu56c8VtLa2OqQTnzm2/aFDYKuOn4da00Fn4h0sfaCkYyY7iJT8pXPXHc5xXn+m3DqrSRSmOUqucnOWHTj0rf0W8Xe4ePnGCc4yf730zxXz+Ky+dGbmj0qGIUo8rMrxDp76NK0e2RbUNugbOflPAU+p96NJtftkirJcJa4XzJZCM+XGOrY7muykEmpabbLKquC5WaMrnaD159q5HU9KXQfFcK6hOz6XeQPDG8f3ogSOeeCfrXRhcyfJyPdGVXCxRalttOksLu+0W/nvk05lmn32xjIhJCiQ8nGXO3H412+nfZdVs7TU7VQZzhJoz/AT2+tcTfC1Ol3E0LPYG5RYYLKEbmnUMDvmz0TjjGecUeD9ak0jVbhXgmeKVk+fHyhs8/jWWOjKtR5pbhhpck+U6LxJatbXAtRb7DG25HHIwetLApEexN+3kyHPDmuqli/tDTmfyw+8cHvjrWFqVpOp3W64jWUYUddvGa+evd2PXcbo8+1S3KXDt5ZJSQkL02gmo0lI1DzG/wBXgHA/KupvLb/idzRqAV2tkH+P+7XJXkZgvNjtmMZCMvQfWtr6HDU91k0ypapcKG8xJZtygemelZcMcn9p3U0bIPJhNziTkMF4x79anW43uq7h+7PJ7GiKRTDfE2rTsImBYH7qnqauLJ5jP0W8uo7jy2G1GBw3613Gjak4tXsZiCY4FYrj7+8cfyrhNPaMXsbXETTW4T5lU8gmul0ny5Nf2wIfs62+3cx5HHT8KUjalJnSRapHIsdjNsjSZMFvYGlnlaGQW8RL7H2k+qmsUWcdzpaK5O5S+wg8g7qt6BMWsblZgZJYSFB9Rms2joueg2txImmfZ4oyS0eNuepHSqFrqNxa3TMqJteMq6evatA2sFzocEsczpdCLlR29DWJpUN03mNMxDwHahAB3g1IpE9xYSan4at41j2z2J3RHP8ArV7r7YA/Wq1pYEsY3uvKaZdxj3Yb6Vr6Rd3NnLLFdRiODG5Gb1Pc1mW0Npq2syTQOlpexghFDEpIc9Rnv7dKpEJE50W1hSGyDAlY/wB65+Yg5qSHT7W3j8uCRVZSPN8w7VGfSoNbke019IDHM7TnY2B/qzj9RTtbij0m0tYrhsTXU4ZS54UA8Z+uakGzS0ttLmjmgaZo3j4JEW4MfrUWraLb3qNHZXTSXK8rE8WzePY1yepXzadqKXMU3lpK2FB/iNX21dblDKzkT9iGwSPUVRnJmPq8LWd1IQJEnChCAMAexFc/LftFBtij3HPOOx6Zrt4Bb6pZyRyXAN6M+S3aX/ZPvXKalZQq0gjb7hxx39aaMZMwrjUJoWaHy97Bxk5xnJqW0DeSWmA7thjnvVlLG3eZZJNxH8wP8Kge2Qv5asWY5wc9s07kMZJdKyjy0yDxtHaiBZNjTuxDD5VXHQVct2ht4nVYgXJ2gmorreYgwwCDyKTZHQqyqzMu3GOuD1p0pKQ7t2X/ALvYVJHpGtatFqs2j3MNuukacdQmVxlpFDhdo4PPzVSsdN17UfBj+Olmi+wQXi2b2gUh5GLAZHHvWkaTauRy3LCkoUZmUMwzytdd8KfC+n+KfGM+i3l+ljEln5yy7cmZy2CgHqB830FchqP9pWstva3Gi38Ut5KEtYmRS0rnoowazn1OUxLfGzv7aBZvs7SoSuyb+5kHO7HanGFgsaet6aum63qlnHcB4rW+lt4ZSOJVQ/e/Gq9uohTzIiEmz82xeSKu2fh3xZ4g1a10LTNIkhvZkd0kvTtX5RknIzzUGmWutA3Wn3Xh67lvLOQx3fk4KqR05J7jniuilh1UfvOxMlLdIoX/AIbhbSLe4aGaK3muWUyGUsucA+Xt7ev41Vt/DdvbzCSGFQY84QjhSepA7ZrobOe/vrUvZ6Jql3apIy7o0BQOBzwT1A/GltLmG6iMkLbgCVYY5Vh1U+4r1qWX0pqyndmcqs1ujmZdGsgR50LSIOiE8KfUelPbRdPjZPKhlMvJ8zzMNz1GfSumMMXIZMk0nkx9NuCO9RLKpLZh7c46TQrPzA0BeM53FFbGXHT696e2jWMiBYldI1bawB5/H8a6PUIrWJFOw7uqsOu6sebzACFbG45wOtebVw1SmwU2ynHYaVGHE9vMWCldyyYLAdM+tV002zaCOPyWTJPKn5mGf4j3q7GJ5pE24EjAg5ra063a1k3TQeZuXr6VdKjP4mW56FYaYFuLaWMsWAG5fSt7apPROn93k1FE0L5lQMA3OfSopbu3h3b5M56V9HhoxUNTjUW2W4/kB4WoJH/eAdGHWsq41yOMbIULueM+lPtmmuCATkHvXUknsVZI1UbkdCCKdMoZCjDeD14qFVCKF3cipA2BweoocU9GibnM+ILLy9RX7PGSjLknHSqNvZzXE4WNTkdyK7YqhAZlBGMc0JEqncqIPcVwSyyDnzFczMe20KEx7Z2LyN36bazNQtJLJzCznYPut9a6w9/lz6YqrqdulzZSRuN0mPl9jTxOAhyaDjM5y3kn+zld5JXAAHHek1Ff3zSMgyW+Yntmq8M0sELtIuD90/XNahtBOkLM24mP5vcgc18vVpypy1OhO5nXSbZQqgc4PvjFb/h6RWtDECQc8VzN1IzTu20jOFX2XufzrW0KTZcbGbhQCT/eHp9a7MuqclYiotDo5ceWcddvNZMo4B/Otdydq5Aw1Zl0pWQjtmvqnquY50OQfKKXvSKeBRnmtIvQGKvBpOo9zSbuaTPIxRcRXvljSFnlI2p82TXE3mtyXjSW0OVUn72ciuh8ZSFdEmBYgsOMVyUEKRxjb8vHPqa5Zt3NIokiHlgADnuam3ZFQ/dHXNOT3q1e2oNkm7+71qVSOrYqClCnPWquIJ0zyvSoG6VcGMYqGRcnpUy2KRXNNanuhzTSOalLQY3bS4NBNJk0rBceKX8aYCeKfxTSJYUmPmpePWmksPu072AVefalBw1MJbcB0ocfOMHmhMaQ8gE8nFDnHTn0ofGzB600fK+08ioloMepDL8/BpxKgGmuF6r96k38bWFUthNHov7NhDfG7w3j/nq//oBr9Ea/Oz9m3avxw8Nhf+er/wDoBr9E68XMP4iOyh8JzHxR/wCSea7/ANeMv/oJr81osmBVJ5IBH4V+lPxS/wCSd68e32GX/wBBNfmlbzkwJtXkDFb5a/dZniNyVV2gsTyvFEjHeAmMYqMrIdxIznrRF9/LRlRXpPVnOJHGclt2WzU6svCqMNnmljRFIbacnmgsqt93DZ61YDsgnLGmMxPTpT2HPPH4U1cMCMgDNO9wEdflHenR4U84oJ2lFBHPegoN/Uk0WEx5Zem3AodgExik2nPLDAoHzA5oFcRMqAcZolYLg4NHmHoME/WkaN2G4uM+lSwEcEkFWx60+H5GOWJyKXyz/EwJ9qHcBsAcgelFgbHvjj3HWm3l55enMgTDOMA0KxlADDPPGKLiDzrVt3AQ8VLXMOLCCLhQ2OgqyY45JAGUHHNQWwYRBuGGOuKdLJtfbkHntWiSQwml+zOsuNvPatWw1CM3CJ5i4l6sRWHcEg/MwOegNP0dUmmCy7vlPAzU6p6Bfoei2MAjAkXgdNw71LkRssija0b5UnkZ9wKoWc0/2REx+93Dhj1T1rRRc5wFLkcgHhfx7Vvyqa1Ju4O6Op8L3ryWd0r3DR3aZ8yNT2I5I9sVQ8RySeLrcaHLIouI1Dw4GFbaMKrexHWqvhm3WbxJp9swmEDiVdyZyTt43ewNaV3osunazujd/wB1lllPc9xmvkMbTjQquUT2KL9tTMXTtcudEhTwxIbOwuYiIzdxws9xcqTzEpGQqc9x171vajcxro8lrPf29ibWb9zo6xMzIM/K28cbz/Fz2FQeJ7OzbTrm8RdmsoihZIzgY3D8jXP2caR6fda1ql0xhjlxFFnLzsfvtntt4PvXdh4Rqw945avuM9N8Iavcal4d+zRqgvbRvniHdDz8tSXgaFVZ5E+RS7MeuD3HvmuCvrqTwr4iIs7t1d4YyjyLsLCRQ+Cv44z3rYn1pdb0recRXMmRIqn7pAzgDsK87HYFxd6Z24XEpxsyG+u7aO/gl81iHVsnqfauS16X7WGjVTGsbZAU8t9a3r9LSLw5HePEwIcRfe5Unrz3rC1K3dfPn3AbwNvv06VwJPZk1rbozreb7LcBfKXa6YIA4p1i/wDpbq29UmBRtp5A9MelVb1m4bd+8jHBB7VbEkVjq4jZGuG8hZUb/VkMQDyO/X8a0TOaMivpcfnanLa7huaTKZ4wPUV0ltCVlu5Yctu2pKYmAZdueeetcmLspe+ZKnlrzlgOa1dD1SKO+nVlKARAoxPDD6etEtTpizW0hoCZfLluJEhb/VkclvSrOgFI76SG4heGSY4WPPBJ7mksrpIJft8O1i+GZPU4xV5IEluhcPKGEhbMh7ccYqGjVM6vT7yXm2uAvm2wAYqc7lHpUNjJ9m1CW6XHkseVP8A68Vi2DXFrCZ41LXA6Z53D61bFxJc2j28qqHgO+QLxjPf361JojW126bUlE0J2ho8Kq9sdBWNZwXkJaaKUrNGM+59amWaf5I0twMFssrccVd0CO41K6mhaSK0CEFpJP7uOcUrlGj4f16SWyKrNDJcSDc0bIcRv0DH36Vz/AI9tW1iye2vLiZLu3dZHkB++46VettLuf7Svb4MqBASiIuAxA6D1qvqN1/bejSJND5M8sa/OnXKjp7UJ3ZkzjtQtJltrGM3Jm+yqZHZ253Z4H5Gsprtj82+QyMednCgVreNLf7Da2xQM8ikIzZxuyM81maJHNPHtaJgxYDIHXnpWjOSb946nQp1tfs7KxLK4IYdam8UaS1jcpcwkNBcJvG7+HnpTLOH7Om+ZdgDbQBz+Oa0BJJqeny6bG3nBD5sGRlnboR+WTipLtoctPE8loW5VQT06j2+lUfKMQ8yZu3AU962dQgW3tE5c479D+XpWXceWYwZI8qeBt459aCJbDJJC0KtjGBkc055FW2UsfvVGI18pVVSAw4zTNpldYCvAHWkzDqbngHxlZ+D7zxJqE11FBeSaE0NgroWWSYyqdv5A1reHPjBY3Xw1MPi6+t49TTU1kWOG2bKx7lxJgDtyfwrhLjT1dnR4Y5WHMYkGf/1VCtlGUH+iwmQjDNgEgema7MOpT0QOqo7mx4X17Q/DHii31C88SR6tBL4qttXLR28n7u3TfuY5HB+ccVa8Ta94asfh/caXpXiWy1C+l8UnUlItZAscJQdQRk88cVkWelWloreVBG3mjDjHBH0py2FirDZp9suP4ggB/OvZpZZKau2ZvFR7HZaT408A6V410HXI9Zlt2kmum1G2gic2kZlChJlGCwyQSQTniuH8QSaLqWlx6PZ+M7e0ksdSlvHlNvJtuFeRnDDucBtuKsR2FkoeNbOAI33lEY+b6019P0/YqmyhAX7v7scVbyt/zAsUn0OztPiN4TeTw/MuqiJYvFUt3cL5LDbAYEUMRjoSDxXHC7ttQ8T+JtRsXElnda1dTWzgYDRtISpA7cUx9Ps2LM9lbHf947Bk/jU0UUUESpBGsYJ+6i4FdWGwLoyUrkVK3OrWJsr1pAFpp67c84zThuwDxgivSOewu5CCrLlTUZhhfLNH83QUpbkDnByMgd6Xc3zZ4ZRyPSspQg3qF7ELR20S+YUwR3okmV4NscuC/wDKmXc8awmM8tg/rWZED5h3kquOKylCFrD3Ev7x4x5Me4qp61mTNvLFsk1YutykgNwGx9aqyMMNyKjkSKRFGjs6gfLzXVWzRxxoiFQ2OTXL5GOScjoalTVprdQDEso9elaU20EjqsqQOaere1Y9hqcdxHlWVW/uk1ejuDgZ/StucjkLqgmndKiil3LkU4c1SYh/bg0MOhAyRQKXOOaGrsOhleIoF/smeWParAgkY96yopWxG0RwSF3oe471vatg2LRsoLOwGBWRKY2kbdgfLtjK8A47183m1lI1oy7i31rBPdM6Q4BUBfaql1HNC8S7NpxndU8BuYI28xy4VCwOO2elPvrg3cjMy7Lf17j6+leNTk4zudDsaehXgurfypPvg4ApbxSvB4Izmq+iQiKcFSDvUMjE4z7Vc1Hkc8nOMivsMHNzpHLUWpWT7o/3RSv2oUZjU8/dH4fWkdhXan0JaQ1ulI3yn6U7jGe1MdlVhlsmktxGZ4lh83Rbj/YXcfpXHhSR7dq7nU8mynUrkNGQR61wdrIXgBx3NYzXvGsdiQDFKuKQEEc0vfgVTJJQe1Ke1MXNPbjilYBCeetNdh2NI9MZaTAdwRzUL9ae2VFRHnrQihKWkxg0tKwWGnrTlHINGMmhOW+lNgP/AIqcN1R85oL8Y9KOYdgcnJLelMDLgcYNOKDBfOcdqU8oGxx6VLVwsIWXBPRs0u47+VqFOGZvfoakY7X65Oahodick4Py1GcgfdyKQv8ALw3WgO7EKg69c1fNZCex6J+zUf8Ai9/hv082T/0A1+ilfnV+zVx8cvDanr5smf8Avg1+ileLmLvUR10PhOY+KS7/AId66g72Mo/8cNfmrawiKJC/90D8q/Sz4njPw810f9OUv/oJr80o/lQHrgDINb5d8LM8RuSM/wC6cDvSFlVQu1j3qLG98ldg9qsLIoUMvBr0b3ZzkZkZnyhKg+tOYFHGfmpHlV3A2ncTUigRgZ457Vo0wE6nJJH1pw2gbd6nPXFRlhgt90Zp6rtG4ck9MUm7AOJjDNghdtIG4znLHpTJFCsF5y1JL50cXmb1+X7tHMAsrZZQVIPepFKAbQcGq1tGp/eTnd5p5x2qzHF8vmO3PYelTcTQqptUsdue1H7ssoVsk9RSCSLb83z4PSiJlMhVeB1xTuBL8oA4I9aaJIndsnagHPvTZJiAd4wOgNQLJFuMOR/eyaUpDUSa1bKs4U7QeKklbCMcHB5INQ/bMKI41AI4zUH2gLuLNuPpQ5Kw+UcWk81ViVmJ7joKsiYQuQ6qx9arB5JArrwM9Knjt8yF2POOlEbsGw8zzpwSoA7U1DJE/mqehq2I12fMKgeFghZF71ZKOm0/VYbm1CzSeXMowGHpXZ6bpf8AalnHJZarYpLtG8SMQd3oePSvKIN0DpKY9zdx6e9dRouuRzPt2FHjIwoOMH/PNY1XUt7pcUm9T17QNJvPCmsxz6hZPqVtLAslncQfdMpzvz9Bg13Osxwz6d5zorNMokcFQMcfpXK/DvXNL1LUWgfUHNwQrSxMp2RtnkK3T8q6h9ThvvEL6dboSS23GduR+PavjsZGr7T3j2cM4RR5vNqn2rWNTZYVV5UMaqVHHFcVpsl5Z3SWP2qKzRpl8yaZA4UZ5OCCK9B8UeH207UX1ZpF2REl0zyWPHI9MVyN5LFqtg1paqPtHml7UepHXP6V3YHEKNosxxNLm1QuseLCs76Tolq92rMC19dQq1xORxkLyFUdsY4xWTcLqOk+UGf7NLJk72GQ2a1fA7XlvY6tp2j/AGeLxXdTrGDK6xmO12/Ph3+VTux1rPsVkt/DOo6bNC9xcJc+YSkiuITkZcY65xjI4r3YyjPQ81NxNa1+03/h++tZJllSJEaPaOrkGsyW2ma2tssxYId5/unNJ4b1NrO7mEmfs8wAZe/FaX2qKVTHFIsiSn5lIwwX8a8PHYR06l1sdVGpz6M5C8QM0oXO44wx7ipZxHLpNtcR28qyRsVupScgtn5MH6ZrZ1mzXyhKoRY8fKTzWRG9uuyEyOVcY2oMhm7ZHcV54paMa22ZFOwBiOM+vrT4rdTHiQ/vA3y49f8A69VC7RKqssqHfwSp4P0q2zSl+SrHOQD1x6000bQZrWv2iEwLFA0gU7iMDmt9REoSOOQEFPuHsa5u0uAjLLbbi0Y5rX0Nri5sZmG15Ul79Qnf+tKRuma1hJN50Xl5O7IYn7q1qXkM8iFrJAxaMK3v83NY9teLasI1LBHbeqHoR9a09InY2pUyhVBOztuJ7VmaoZfSBbiTTItzNkEKvQA+prS8KWtxPa3Nneq22RW2yHhgB2FVIl8i9gmdSbhWLKT/ABgdBWj4Umvrya9by2JkLNDH33g9BSuWjQ8O6tbRSw299tMckbLhuCRgjK+9QeKF0jQb6wWAqsEsSbkY89OT9aWXQ5UNre3ipBsfKKzD7/p9apfEz7HcaTaXF1YzyZMjBV+fDjHPHSl1Jasc541so7qTEMqPBINynPSudsrLU9Iv7ZY7iKaGY7T/ALP+1XY319p+oeAjPZxi5mZgrYI3oAMYx26VU8OWzXWhQl2EV4iBolcZ2r61VzmlG7FcG5spEc4kjfarH+IHqadaRKnLTPA8aFhIvUGpL+5js72OwuZUMk0RdZCpCjpn8eeKdrTR2dyLG2SeDKCRklYE/hjt3oGxuqWl9qWmW91HagXWNrxKeWH9/HvXO7DHLJ9oiYBBgqR0NdBaNM6SSWzIGtdrFW67x1Iqt4gDTXEjMMNIFeQ+gxzTM/iOdnKqCiPk/eU0y3ClR8/7zAzVg2i7SVxj0PYelQttW6VlYYC4xQtUZ8lhusTPbQo6ssjSHa4HVRTbWLyY/Lb8qkltsz2/mIFO0sD+NOkZnJZiCTzX0mU4ePJzM4az1DcgGWyMVRudQRPlRC/vTL25Y/IvJFUdzHc2AfrXsuXLojMvQ3js3ZeO/ala9ZIy29JOemaomZQDzt+Wq9xKAcs/DEfypKbGkzZju942kgYoluUVSfOUVnSSYjMQxGxO/eB1FVZZ1JAjyVPcjrVOTHZmit9uVGZsA55pFv22fK+QD/OslpBycBS520SS7nCq/wAoGD/vd6nmGawu3G8vJtGNin3Peqb3VzK4O5hg4Lf3hWb525yJD935R9TU9nKwULJ6/N9Km4cty/K7L90ZLDqahmlAKxNJ855qvPqCeV5cKscNjdVNGxIWyck96dkFrFueXcCoGT61TCtzk96s5LJtxULBuMU1EBrf3aaTn5R+tPwxJpMYPzCrUUJsjbaflA2n1Wnw3d1asNrF1zzmkbg9KQ47jgUnEm51enTrcQrJG3XqKvrXM+HrkRsYW4UndXUD7qN/CacQY7NAznjH40wNzjbT1H1rTqJIoyXMk961rY6fdX89uDJL5QG1ARjkkj1rDtbhmRYbq3ltQ0rpE8gGCUxuXPqM1raVf6Pbaj4g0/VtPN9JeoFtozxluOc9O1VL6Gxn+Hek6YNSt4L/AEu8vmmtnQ5KuqhTnv0NfL5gpVKj00O2lTjYIbiZrVtQGn3b2C5WSfYPLAHBz3x9BVWzivH01tQXTL6ew5kW4VQUKfnkj8K6PU/E+hX2pWOvjVt1rZ6WLJtJMDBhIFUFRxg7iC2aXwX4t8I6X4XVLdpLXxXHoUlvbXVwpe2yxffGVHO7YxwenIrz1BWNuWJz+nX13/aVpZLp939qaP7TDCFGXhbkMMnoRV7VNSjify7q3uIbnftEEi4kJPoBwaTxBq+j6t4y0022oolsPBFrprylDhLgQbSv1B71uaD4l8HWd/4KuNW1SO/fwfpcwmc277LydpiVjxjJwrdeny134fFyox5TOVGLe5mWZSeA/KUljJWSNj80TDqGHrQ0ZweMkDPTtWf4k1SxbxXqN/pN/wDb49ViF5KdhUQTEnchB9gOazbS91CQM6zHfgYB6V79Cupw5meZiasaDszbkztz0J6CokO6TbjP9KiOoMAGuo/lIxvXsaGuomQyRMr46jvWsZpsinWjUVyS62LDNlshENeeabt+zlN3OT/Ou21K+S3t5CyMibeciuLtXWYFlACDoaiUlzHXHYmKhWx1pR60o+XqeKdxt4qyegqrkClkK5xTo+BUJ+8e9IQx8ZoZhxSSdKSs5FJBIeKiPWpG6Uxu3Wl0GhDRRRQmMQ077tNHX1px4GelXclITGR96kjTLHmnKzdeDmlDBW5rOxaFY/OwX05pCGwGH3B1ppkYg4TgdTTJklmQIGADdKNRgdvzN70Db5gkILAHoPpTUg8sru58v5fzpIgVdg69+1ADkYKOoXPPNPEm3aw+cHuKbw2OOhpzkqdzcmkxM9F/ZsdV+OfhtAOfNkOf+AGv0Ur86f2a2x8cvDQ/6ayf+gGv0Wrx8evfR1UfhOa+KOf+Fd67t6/Ypf8A0E1+aKRloF3cE46d6/S34on/AIt1r3H/AC4y/wDoJr80rVmMcLeldOW25ZGeIHjau1ec+9IBuBG0D3zSSSEzjkMPapFdAv8AqyC1eldHMgztXaqjj+KnpjYPnGfU03new4wAOtJv2xhm24quYYTKGQpuB6YNNjJXI3ZAGM5o5WNnkdVXnCfWmtGxth0Df0rNsY75XkyScIOuetOdvOXytv0OKhUcMOgA5qVGZovlHA6GgY0KwzGB0/nU42/fLY2/eFFptkOJGEfPJPenpIss0skCq0IJYt6gc0JCZAiq67kRhvPFTfZVVAwBVu/NNNywg3W6gqTk+1SKzZZ2br3qoxIZFJbxSjaxc8euKhlsULL8zDBx96roIK4DBjio+QgJHNE4IpSK0dkFzhm69zUttZRq5LDcevNTudvbFIpzg5o5FYOYeBHvCgYxUioGcktioIwd5NPbB+6TWkFoRYW4kJOxVNOtwCpDMQKY4XG5c7qXIBHpUsqOoPIygKegbIPrinQId7FSsbE8e9Efk5P2gnGDimLNDI7rGjEDoRQmy9jo9E1Ca3SO1aWVYX5Bjk2bWr0jQvF91paRyfZYru/jZcTSPkGP0I7npzXk9lOgQxybcBs8966nTb5JIAoYCVf9WAOtYzwUaq1RcazgeiaJqX/CVWOotqGI55id6jg5HTb7cVxCW82m6jJdsqqI3+UDqAPvc9iaLeRoJ1lhLl8YBViBGfU1srqH9u3ENjqNqkZ+VUlXgTMvfjua8PFZd7P3onZRxHN7rOW1HT7e+1G+nV8zXCCchvnDBcDFdjBNo+p6Zp50pUe+mtt00dpbfZ49Pi5B85xxJjBIBxzWR/x46htWHaEm2uCPvLzWPBeR6dqt3FbxnYkhg8pmKq5P3WJHUAnOParwdVzVuxniIJO5PqdrYwrJdaPfJd2VtIkBupv3clxIe6Rnqq45bPGRSWjBbiO6ljEpQbfl53Cty4a6sdNlt7aJNd1ZowG1KzhUxWjY4jVDgHP8RxkYGK54TSify3i8mfgSA8BW78V61OKxEXGRyNuLuaG1dW3W5jkth1HzcMO/FZdlaWtneTzNdeU1spa3wmS8nZfoa3dIaGPWIvOiWaOJW8wsxAyRwePSs3xDeCQTN5asInxGFUYwfevnMdSjSqcqOpe9G5U1K6nb7VJNcwliiscr82cj5V9PWsxp1djPtw5+9z/WmedJHKt1wWQ8qwycf54qaa0W5vf9GuLdROnmlEYkRd9hz/FXHGwoS1JLB5EY+bJsRuw4zW34bvCsc0MSybE+aaRecL71ysc3ltIjbty/wt96rsV0bO0wGdJLj74H3Wj7HP1zVtaHRGWp3OhWi6i523KTK2fJhxg7fY+vtV2wmj+1GCVQAHwqtwVIrlvDO+1QyQszO6kwgH+IfyNdE14PMgETp97ezMBkNjvWTidKkdbYwJfazb7oy/ltuLlsDjrit7S4Y4bu4hjheGOItNBIrYYEnOc/jXK6fqiYLXG5WibeWAx16fnXTaTq8MnlsbyLzHJMqkdV7CsmrGikQ67PHdGz023/ANJJleRSeSXC5wfXOK5rSta1DVJprW2jW2yzIysuQkp6oPbNdjNayQwQ21lgzi7M3mbR8sZXAGfrXGW+l6zo8mrzahBJbrdagZLVmUbSxY7gD+VUkDdyzBbjw/A0X2aw3+YXuJIYB+8Uggqcd8kHPtXKeHdTvY9UudKupoIbkA/Z3TEiuP4cH1zV60uL6GWLULpTGzSMvz8pLycg+hxV/W7fwuupWg0No7W8ugfIjhYyPbpjJbDdT1oIkiuNK1LWphHr0flmMhRPGmEUjpn3rB8U3bX2uaffwPMXAMJLHqVzjK/hXekajZwJCJGnjQDfct3z0BHTca8z1m1lbVp/ImlilLeY6uBlZPT24qkc0zotOmjh0+5jvDsluIwwdV3MX9PaptYhl8u3mUkmSILNxkI+PlUn3HNcZpWp3E2pSW90rQunLFv5121tJeT2b3Fj5Cs0ip5BJbfx9/n6frTsRTkYDmQRsGTeM8Ed6pzqEB8uE+Z16fpXYWy29xGkd0sdldSkhJH/ANVJ9fT8KzLrTrxboxLASqnGam9kxt3MKS7e4WAyKI5EPlnv70SdCqgdOD60azHMI38mHa4bP40hyo55PSvq8pleiedXXvGJeny3baPn71VdX2jc2c+hxVq+Zvtj7VyWwBUFy3lTiMoW4r1GZoEG44KgKFPJNVp5bSaRFKNhWGcd6oXN/N5kkQwVIPHpVeK6lt4lZU85iCeO1Yt6lrY15HdQZDIcAhVB9KV5vlYKVPtjpWQdQkIzLbPnsKWyvNsZ81fLeTJy1VcLlqV9pDBgcDpjpSRFGRhGfmPzHPrS/u5RkMu3HLVDIQzbIR1O7d7Gk5ABCPKCwORnI9+1PkuWRJIxjcRjiprW2uLx/JsYZLmZBuZYwDgetZskdxBPNHd27xTo2CjdQfSlGSuFyS2dsiJclRznux9qnQ/xHBH50630+9azt7n7PKYriQxwyqOHcfeUe4yKJ45baZ7e4iaKaM/MjDkVfMgJY8BDuOPxppwPqRkAelLbRyzyCG3j8yZ+QKgkMkbSRuux1bDj0I7VVwJ1IxlTxUbndmowduVPBpFYAU7iYoGPWj2zzSk5pD06UE2BmZfmV8MBxXYaHI8umxmZtxx1rjAD9a6vw1IHslUnkA0Jj2RpruBxuzTyfr+FN/ipxrXpcljVgtnnWSaJCQOXK8g1zvii0jinWXyYCZBtLuADn610h2spB6HrUd1bpcxiOVVb03DgDua5cTQVSFluVCTizEn02ON0mZo5B5Qy4TJHH96q4020mhEccce8s3Ozjpn/ACaeoW0hvIZ5CyxzKYhk/MmOf1xUK3Em1WQ+WM8V8hXpSpzZ0wk2V4tPtILVI5FRUZhztzzW02m2tvBAVhicrEXDFR61nrGZpY4W5VztA9DW5qrLG1tBH/AnksfrzXZl/NKdmrlS21Kxsbf7LvWKFCVKvIAMk+/rVOCGODLR4IjwCx9PpWnJPb2tgZpx8sYHH941Qjksb1ZHt/3jSjLAHpX0dSl7tkjyq9FVH75DPdWM0nlhiwX04GarwWnmX8kcCiLcCynryKnayESH5gq46YqDTC8d1IZpP3nDRD271zWcDnq0HCyiReILs29rLFfxK+EwARgmuRsQRAo4AJ44rU8e30uqeIDFGNkaIu4fgKpgAEBfur0rSjeWp6FO/LZjs54o74pMjNOHXNdK2KWw88DFQbsZp0zc1WZ+cdaTY7DywY9aT+Km/wAQ+WlyM9KhlWHE8U0mhiMUw0dAHE8UhpBS0kAdORSN+8wDQSMU0UWYhwwCRzjtTT1GefansflwByKRMD58ZOKVyh/ztHsyADTYo9p2sxOOlJETk7jgmpFbkhvwNO5LEfIH3S2OT9aqWrsryFskseM9qsvz91m96rmMFwASMHNZzkWPB3YyDwalyq/e4HY1HE23tnmmBmlY7x+7GeKaegHpP7NBDfHLw0SBnzZO/wDsGv0Wr85/2Ztv/C7/AA0wUqDLIMH/AHDX6MV5OYfGjpo/Cf/Z"/>
          <p:cNvSpPr>
            <a:spLocks noChangeAspect="1" noChangeArrowheads="1"/>
          </p:cNvSpPr>
          <p:nvPr/>
        </p:nvSpPr>
        <p:spPr bwMode="auto">
          <a:xfrm>
            <a:off x="2164771" y="3420243"/>
            <a:ext cx="6852705" cy="43148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Content Placeholder 2"/>
          <p:cNvSpPr>
            <a:spLocks noGrp="1"/>
          </p:cNvSpPr>
          <p:nvPr>
            <p:ph idx="1"/>
          </p:nvPr>
        </p:nvSpPr>
        <p:spPr>
          <a:xfrm>
            <a:off x="1906731" y="2472152"/>
            <a:ext cx="8378537" cy="1591382"/>
          </a:xfrm>
        </p:spPr>
        <p:txBody>
          <a:bodyPr>
            <a:noAutofit/>
          </a:bodyPr>
          <a:lstStyle/>
          <a:p>
            <a:pPr marL="0" indent="0" algn="ctr">
              <a:buNone/>
            </a:pPr>
            <a:r>
              <a:rPr lang="en-US" sz="3600">
                <a:cs typeface="Times New Roman" panose="02020603050405020304" pitchFamily="18" charset="0"/>
              </a:rPr>
              <a:t>Danelle "Dani" </a:t>
            </a:r>
            <a:r>
              <a:rPr lang="en-US" sz="3600" err="1">
                <a:cs typeface="Times New Roman" panose="02020603050405020304" pitchFamily="18" charset="0"/>
              </a:rPr>
              <a:t>McQuillen</a:t>
            </a:r>
            <a:endParaRPr lang="en-US" sz="3600">
              <a:cs typeface="Times New Roman" panose="02020603050405020304" pitchFamily="18" charset="0"/>
            </a:endParaRPr>
          </a:p>
          <a:p>
            <a:pPr marL="0" indent="0" algn="ctr">
              <a:buNone/>
            </a:pPr>
            <a:r>
              <a:rPr lang="en-US" sz="3600">
                <a:cs typeface="Times New Roman" panose="02020603050405020304" pitchFamily="18" charset="0"/>
              </a:rPr>
              <a:t>Deputy Bureau Director</a:t>
            </a:r>
          </a:p>
          <a:p>
            <a:pPr marL="0" indent="0" algn="ctr">
              <a:buNone/>
            </a:pPr>
            <a:r>
              <a:rPr lang="en-US" sz="3600">
                <a:cs typeface="Times New Roman" panose="02020603050405020304" pitchFamily="18" charset="0"/>
              </a:rPr>
              <a:t>605-850-4158</a:t>
            </a:r>
          </a:p>
          <a:p>
            <a:pPr marL="0" indent="0" algn="ctr">
              <a:buNone/>
            </a:pPr>
            <a:r>
              <a:rPr lang="en-US" sz="3600">
                <a:cs typeface="Times New Roman" panose="02020603050405020304" pitchFamily="18" charset="0"/>
              </a:rPr>
              <a:t>danelle_mcquillen@btfa.gov</a:t>
            </a:r>
            <a:endParaRPr lang="en-US" sz="360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748492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3155-CDDA-CEEF-D5DB-427E96DCE339}"/>
              </a:ext>
            </a:extLst>
          </p:cNvPr>
          <p:cNvSpPr>
            <a:spLocks noGrp="1"/>
          </p:cNvSpPr>
          <p:nvPr>
            <p:ph type="title"/>
          </p:nvPr>
        </p:nvSpPr>
        <p:spPr/>
        <p:txBody>
          <a:bodyPr>
            <a:normAutofit fontScale="90000"/>
          </a:bodyPr>
          <a:lstStyle/>
          <a:p>
            <a:r>
              <a:rPr lang="en-US">
                <a:latin typeface="Times New Roman"/>
                <a:cs typeface="Times New Roman"/>
              </a:rPr>
              <a:t>Meet </a:t>
            </a:r>
            <a:r>
              <a:rPr lang="en-US"/>
              <a:t>Danelle “Dani” </a:t>
            </a:r>
            <a:r>
              <a:rPr lang="en-US" err="1"/>
              <a:t>McQuillen</a:t>
            </a:r>
            <a:br>
              <a:rPr lang="en-US"/>
            </a:br>
            <a:endParaRPr lang="en-US"/>
          </a:p>
        </p:txBody>
      </p:sp>
      <p:sp>
        <p:nvSpPr>
          <p:cNvPr id="3" name="Text Placeholder 2">
            <a:extLst>
              <a:ext uri="{FF2B5EF4-FFF2-40B4-BE49-F238E27FC236}">
                <a16:creationId xmlns:a16="http://schemas.microsoft.com/office/drawing/2014/main" id="{DEE84C3C-5611-7306-AB8E-C8B13D5B032D}"/>
              </a:ext>
            </a:extLst>
          </p:cNvPr>
          <p:cNvSpPr>
            <a:spLocks noGrp="1"/>
          </p:cNvSpPr>
          <p:nvPr>
            <p:ph type="body" sz="quarter" idx="10"/>
          </p:nvPr>
        </p:nvSpPr>
        <p:spPr/>
        <p:txBody>
          <a:bodyPr vert="horz" lIns="91440" tIns="45720" rIns="91440" bIns="45720" rtlCol="0" anchor="t">
            <a:normAutofit/>
          </a:bodyPr>
          <a:lstStyle/>
          <a:p>
            <a:r>
              <a:rPr lang="en-US" sz="3200">
                <a:cs typeface="Calibri Light"/>
              </a:rPr>
              <a:t>Onieda Nation of Wisconsin; grew up on Pine Ridge Reservation</a:t>
            </a:r>
          </a:p>
          <a:p>
            <a:r>
              <a:rPr lang="en-US" sz="3200">
                <a:cs typeface="Calibri Light"/>
              </a:rPr>
              <a:t>Joined BTFA on detail in 2021; permanent since 2022</a:t>
            </a:r>
          </a:p>
          <a:p>
            <a:r>
              <a:rPr lang="en-US" sz="3200">
                <a:cs typeface="Calibri Light"/>
              </a:rPr>
              <a:t>Key member of the Boarding School Initiative team</a:t>
            </a:r>
          </a:p>
          <a:p>
            <a:r>
              <a:rPr lang="en-US" sz="3200">
                <a:cs typeface="Calibri Light"/>
              </a:rPr>
              <a:t>Currently Principal Deputy Bureau Director, Trust Operations Management; most recently acting as Deputy Bureau Director for Trust - Field Operations</a:t>
            </a:r>
          </a:p>
          <a:p>
            <a:r>
              <a:rPr lang="en-US" sz="3200">
                <a:cs typeface="Calibri Light"/>
              </a:rPr>
              <a:t>Transferred from BIA Great Plains Region, </a:t>
            </a:r>
            <a:r>
              <a:rPr lang="en-US" sz="3200" i="1">
                <a:cs typeface="Calibri Light"/>
              </a:rPr>
              <a:t>Deputy Regional Director for Indian Services</a:t>
            </a:r>
          </a:p>
        </p:txBody>
      </p:sp>
    </p:spTree>
    <p:extLst>
      <p:ext uri="{BB962C8B-B14F-4D97-AF65-F5344CB8AC3E}">
        <p14:creationId xmlns:p14="http://schemas.microsoft.com/office/powerpoint/2010/main" val="228181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3DCA7-1713-4343-A131-E34B85AE8EDC}"/>
              </a:ext>
            </a:extLst>
          </p:cNvPr>
          <p:cNvSpPr>
            <a:spLocks noGrp="1"/>
          </p:cNvSpPr>
          <p:nvPr>
            <p:ph type="title"/>
          </p:nvPr>
        </p:nvSpPr>
        <p:spPr/>
        <p:txBody>
          <a:bodyPr/>
          <a:lstStyle/>
          <a:p>
            <a:r>
              <a:rPr lang="en-US"/>
              <a:t>Beneficiaries</a:t>
            </a:r>
          </a:p>
        </p:txBody>
      </p:sp>
      <p:sp>
        <p:nvSpPr>
          <p:cNvPr id="3" name="Text Placeholder 2">
            <a:extLst>
              <a:ext uri="{FF2B5EF4-FFF2-40B4-BE49-F238E27FC236}">
                <a16:creationId xmlns:a16="http://schemas.microsoft.com/office/drawing/2014/main" id="{CB6325C7-3022-4008-9460-EB97C1C17E4D}"/>
              </a:ext>
            </a:extLst>
          </p:cNvPr>
          <p:cNvSpPr>
            <a:spLocks noGrp="1"/>
          </p:cNvSpPr>
          <p:nvPr>
            <p:ph type="body" sz="quarter" idx="10"/>
          </p:nvPr>
        </p:nvSpPr>
        <p:spPr>
          <a:xfrm>
            <a:off x="202374" y="1771650"/>
            <a:ext cx="11684826" cy="4600870"/>
          </a:xfrm>
        </p:spPr>
        <p:txBody>
          <a:bodyPr vert="horz" lIns="91440" tIns="45720" rIns="91440" bIns="45720" rtlCol="0" anchor="t">
            <a:normAutofit/>
          </a:bodyPr>
          <a:lstStyle/>
          <a:p>
            <a:r>
              <a:rPr lang="en-US" sz="2400"/>
              <a:t>$8.8 billion under management</a:t>
            </a:r>
            <a:endParaRPr lang="en-US" sz="2400">
              <a:cs typeface="Calibri Light"/>
            </a:endParaRPr>
          </a:p>
          <a:p>
            <a:r>
              <a:rPr lang="en-US" sz="2400"/>
              <a:t>411,000+ IIM accounts</a:t>
            </a:r>
            <a:endParaRPr lang="en-US" sz="2400">
              <a:cs typeface="Calibri Light"/>
            </a:endParaRPr>
          </a:p>
          <a:p>
            <a:r>
              <a:rPr lang="en-US" sz="2400"/>
              <a:t>4,200+ Tribal accounts</a:t>
            </a:r>
            <a:endParaRPr lang="en-US" sz="2400">
              <a:cs typeface="Calibri Light"/>
            </a:endParaRPr>
          </a:p>
          <a:p>
            <a:endParaRPr lang="en-US" sz="2400"/>
          </a:p>
          <a:p>
            <a:endParaRPr lang="en-US" sz="2400">
              <a:cs typeface="Calibri Light" panose="020F0302020204030204"/>
            </a:endParaRPr>
          </a:p>
          <a:p>
            <a:endParaRPr lang="en-US" sz="2400">
              <a:cs typeface="Calibri Light" panose="020F0302020204030204"/>
            </a:endParaRPr>
          </a:p>
          <a:p>
            <a:endParaRPr lang="en-US" sz="2400"/>
          </a:p>
          <a:p>
            <a:endParaRPr lang="en-US" sz="2400"/>
          </a:p>
          <a:p>
            <a:endParaRPr lang="en-US" sz="2400"/>
          </a:p>
          <a:p>
            <a:pPr marL="0" indent="0">
              <a:buNone/>
            </a:pPr>
            <a:r>
              <a:rPr lang="en-US" sz="1400"/>
              <a:t>*</a:t>
            </a:r>
            <a:r>
              <a:rPr lang="en-US" sz="1400" i="1"/>
              <a:t>Audited figures as of September 30, 2023</a:t>
            </a:r>
            <a:endParaRPr lang="en-US" sz="1400" i="1">
              <a:cs typeface="Calibri Light"/>
            </a:endParaRPr>
          </a:p>
        </p:txBody>
      </p:sp>
      <p:pic>
        <p:nvPicPr>
          <p:cNvPr id="5" name="Picture 4">
            <a:extLst>
              <a:ext uri="{FF2B5EF4-FFF2-40B4-BE49-F238E27FC236}">
                <a16:creationId xmlns:a16="http://schemas.microsoft.com/office/drawing/2014/main" id="{82795E8B-22D4-45B0-8190-118F469210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3805" y="1771650"/>
            <a:ext cx="7385128" cy="4483828"/>
          </a:xfrm>
          <a:prstGeom prst="rect">
            <a:avLst/>
          </a:prstGeom>
        </p:spPr>
      </p:pic>
    </p:spTree>
    <p:extLst>
      <p:ext uri="{BB962C8B-B14F-4D97-AF65-F5344CB8AC3E}">
        <p14:creationId xmlns:p14="http://schemas.microsoft.com/office/powerpoint/2010/main" val="3361398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956" y="534811"/>
            <a:ext cx="11537244" cy="1325563"/>
          </a:xfrm>
        </p:spPr>
        <p:txBody>
          <a:bodyPr>
            <a:normAutofit/>
          </a:bodyPr>
          <a:lstStyle/>
          <a:p>
            <a:r>
              <a:rPr lang="en-US"/>
              <a:t>Staff</a:t>
            </a:r>
            <a:endParaRPr lang="en-US" sz="600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9957" y="1797344"/>
            <a:ext cx="3430192" cy="4351338"/>
          </a:xfrm>
        </p:spPr>
        <p:txBody>
          <a:bodyPr vert="horz" lIns="91440" tIns="45720" rIns="91440" bIns="45720" rtlCol="0" anchor="t">
            <a:normAutofit/>
          </a:bodyPr>
          <a:lstStyle/>
          <a:p>
            <a:r>
              <a:rPr lang="en-US" sz="2400">
                <a:latin typeface="+mj-lt"/>
              </a:rPr>
              <a:t>423 Federal Employees</a:t>
            </a:r>
            <a:endParaRPr lang="en-US" sz="2400">
              <a:latin typeface="+mj-lt"/>
              <a:cs typeface="Calibri Light"/>
            </a:endParaRPr>
          </a:p>
          <a:p>
            <a:r>
              <a:rPr lang="en-US" sz="2400"/>
              <a:t>120</a:t>
            </a:r>
            <a:r>
              <a:rPr lang="en-US" sz="2400">
                <a:latin typeface="+mj-lt"/>
              </a:rPr>
              <a:t> Contractors</a:t>
            </a:r>
            <a:endParaRPr lang="en-US" sz="2400">
              <a:latin typeface="+mj-lt"/>
              <a:cs typeface="Calibri Light"/>
            </a:endParaRPr>
          </a:p>
          <a:p>
            <a:r>
              <a:rPr lang="en-US" sz="2400"/>
              <a:t>57 Field Offices</a:t>
            </a:r>
            <a:endParaRPr lang="en-US" sz="2400">
              <a:latin typeface="+mj-lt"/>
              <a:cs typeface="Calibri Light" panose="020F0302020204030204" pitchFamily="34" charset="0"/>
            </a:endParaRPr>
          </a:p>
          <a:p>
            <a:endParaRPr lang="en-US" sz="1800">
              <a:latin typeface="+mj-lt"/>
              <a:cs typeface="Calibri Light" panose="020F0302020204030204" pitchFamily="34" charset="0"/>
            </a:endParaRPr>
          </a:p>
        </p:txBody>
      </p:sp>
      <p:sp>
        <p:nvSpPr>
          <p:cNvPr id="8" name="AutoShape 2" descr="data:image/jpg;base64,%20/9j/4AAQSkZJRgABAQEAYABgAAD/2wBDAAUDBAQEAwUEBAQFBQUGBwwIBwcHBw8LCwkMEQ8SEhEPERETFhwXExQaFRERGCEYGh0dHx8fExciJCIeJBweHx7/2wBDAQUFBQcGBw4ICA4eFBEUHh4eHh4eHh4eHh4eHh4eHh4eHh4eHh4eHh4eHh4eHh4eHh4eHh4eHh4eHh4eHh4eHh7/wAARCAGwA2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IJx3x9aZ5seM+Yoz2LCsT4hSSw+B9Zkt5XilW0kKOpwVO08ivhTSvGPioPF53iTV2K4/5embNdeFwbxCbTMatVQP0G86P/nrHn2YUvnRf89I/wDvoV8FaxrXiO9ge4s/EusLOv8AAlywzXLTeMPGUV0yv4j1lQhAZTctxzU4nCzoaslV0z9HhNF/z0j/AO+hQJYR/wAtU/76FfnBeeMPFZ3GHxTrGxucm6YH8s01PFni+Nt0vifWsA8/6U3FcUZqSuy1VP0hM0I/5ax/99Ck82M8LJH/AN9CvzvtPEXibUI2j/4SzWY+fkP2pvmJ7day5fFvjK3vHibxTrYKn7v2p8gj8a6HSfLdE+2P0l86IkYkTn/aoLx9TIgGfWvzo8K+OvFiagWm8U6kFlDkGe4Y4XHbJ6ite08Z622vW01/4m1qTSwVXal2wMi9yfQ+9Yc/Qr2p9/mRASPMQHHc80pkj5+dD9GFfBnjbxR4iltC2k+JtTgFnP5cxN8ztICu4EN9CBWI3i7xbe6b56+J9VhSJIxMBeMGyT0p81h+0P0O82L/AJ6IR3+YUCRMD94me/zCvzjufGPirIWHxVrQOMEG5Y5PbvU9v4w8WGMPL4o1cSKflH2tgGocgVRH6LGSPOPMXr/eFJ5kfaVM+m4V+dl1448ViZpJPFGsKQvO24bg9uM9PerGheLPEkflXmpeLNZC5J2idueuB161POPnP0M82LtIn/fQpPNi/wCeqf8AfQr85R4s8WmddvifWPlJyPtbYoj8X+LTujPijWFJJwTct/jS9oS6h+jPmxZH7yP/AL6FL5sfXzl5/wBoV+eGm+J/FcjyXlx4p1UrGmPL+1sMmo7XxL4xubOa5HizVkRTnH2psgegGeff0quYPaH6KCSI/wDLRPX71J5sec+amPrX592nj3XotLtFTxDq7TFj5wNyxwM8AVFceLPFran5beJtWQDgqJ2PXv1pOZXOfoT5sRH+sjPr8woEsf8Az0T/AL6HNfnvD4z8UW5lX/hJdSYMyxx5uG3E+/PQVY0nxh4r+w68Rr2pXX+hY8x7th5B3r8y+/b8aOcPaH6AebF3kT/voU4SR/8APRfzr8/bPxB4sksnuo/EWsvsdTh7lhkZro7XxR4mkQO2uaoM4G37Q2Qah1gU7n2/5kf99Pzo8xP764+tfEbeI/FDlvK13UztHObhsA1JD4q8RC0ZG1zUWfrxO1Htirn2x5kf/PRf++hRvj/56L+dfEo8TeIhy+taomR189quR694h+xNIde1PJ+6fPbFHthpn2bvj/vp+dIZEz/rE/OvipPE3iKFSsuv6gWyCcztwKup4r1yXQjt1m9b/Sx+++0nP3fu/TvT9ugPsgSR7vvL/wB9DpS+ZH2kT/vqviOfxfrCDH/CQakX3chbhifpj0pf+Es8RzALDrGpY9TcNzS9sgPtzzI/76/99CjzE/vL/wB9Cvi1PEHiMlidc1IAd/tDYpy+IPEZIB17UQP+vhqPbAfaHmR/89F/76FHmJ/fX/voV8ZS+IdeBwNe1NvpO1MufEPiBlQR69qSkDn/AEhqPbAfaHmR/wB9f++hSeZH/wA9F9fvCviuXXvEjRlV17UskcH7Q3WoIPEfibJDa/qIITGDcNzzR7YD7c8xP+ei/wDfQo8xP76/99V8Uv4o8Q7N/wDb2okYzxcNUcniTxBLATF4g1QH/ru1HtgPtrzI/wDnon50GSP/AJ6J+dfDQ8TeItgX/hI9ULD/AKeG5qtqnizxVFAGi17VWOeguGp+1J5j7saSP++n/fVIJI8f6xSB33Cvgey8Y+K52Pna5q8Y75nbmtm08ReKCs0a61qblhkg3LDaBzmj2wlO+h9wiWPH+sT/AL6FHmR/30/76FfCb+KPESrvbxDqgx1C3DH6Ypw8WeIJFATxDqmc9rls/jR7VBzo+6S8ZHLr+dAkjzjzFz9a+FbnxZ4pEDJDr2pNJ2/0pqpHxd4kVw8niLVlfGGQ3Ddfal7bUUqiR98CRMZ8xPzo81P+eifnXwX/AMJZ4k2Fk8RasfY3LVJF4s8SPF/yMGqhu4+0tVe1XQFUTPvDzI/+ei/nR5kf/PRfzr4X0/xVrxuD9p8Q6r5eP+flqq6n4s8RedM9v4h1YR7gF/0pqPag52PvLzI/+eiZ/wB6kMseeJFPr8wr89R4t8WR6if+Km1dg2Bg3LcfrUUvirxauU/4SjVlAJ/5em/M+3tTUyfan6HrJGBzIv4sKXzov+eif99Cvz31zxX4igktRa+ItfhQ2sbSfaLhwWkP3mXP8J7Vn/8ACYeLjCVHifVCe+LxsgU+YPan6MebF/z0T/voUebF/wA9E/76FfnCvjLxaJf+Ro1ggf8AT01WV8ZeKG+74o1fJ7G7b/GjmD2p+ivmxf8APRP++hR5sP8Az1T/AL6FfnRceK/GSZz4n1UL6/bGqo3izxcXAPinWM/9fbUKQe1P0i82L/non/fQo82L/nqn/fQr84W8X+LmBX/hKNYGCB/x9NQnjHxYpy/ijWOP+ntqfMP2p+jvmw5/1qf99Cl8yP8A56J/30K/OJfGHiv5T/wlGr8/9PbcU6Txd4vDHy/FOsP8va6b/GjnD2p+jRlhx/rUx/vCl82Lj94n/fQr817/AMaeLYYhG3ijWQSR832pqrnxx4wAXHirWPvY/wCPpv8AGtIxurk+2P0w82L/AJ6J/wB9CjzYscSJ/wB9Cvzi/wCEx8WLG6r4o1gtgAn7W3FL/wAJh4uWNFHijWCwHX7W3NZORXtj9HPNi/56J/30KTzY/wDnpH/30K/OiLxb4u2/8jTq7MRnH2puP1pieMvFnMbeJ9YB9ftTcUucXtT9G/Ni/wCeif8AfQo82L/non/fQr854/FvixJBjxVq7j/r6b/Glk8aeK8sv/CTasD2xdNzS9oHtT9FzLF/z0T/AL6FAli/56J/30K/OQ+MPFpP/I0auSB0F01Obxd4v8sFvE2sAHj/AI+mo9oHtT9GfNi/56J/30KPNi/56J/30K/OZfF/ixgGHijVxg4/4+2pZvGPizLL/wAJNrGQCc/amo9oHtT9GPNi/wCeif8AfQo8yL/nqv8A30K/OSPxX4xMZb/hKdXzxx9ranp4s8XhwZPE+sA+n2pqPaD9qfox5sX/AD0X/voUNLHj/WJ+LCvzsh8Y+KSct4p1cZDD/j6bilfxd4swM+JdXyvTN02DT9oP2h+iJlj/AOeif99Cl82LH+sT/voV+fVz4u8WyTx+d4i1FWCBhsuWwQahfxd4rB+XxHqxGf8An6aj2ge0P0L8yP8A56J/30KPOiH/AC0T/voV+faeM/E8cbxt4h1bp1+0tVe78YeJnG2LxLq+7gY+1MKXtA9ofoZ5sf8Az0T/AL6FHmxf89E/76FfnN/wmniyLO/xJrOc8D7W1Pfxb4tUbv8AhJ9XPcD7U1PnJ9qfot5sf/PRP++hR5kf/PRP++hX50Dxl4waMn/hItXBGP8Al6aj/hLvGJRgvibVlbt/pTcj1p84/an6LmSL/non/fQpPOi/56R/99CvznPjPxiBu/4STV5CFyCl0x60tj4q8YNCGufE+rp82QDdNk0cwe1P0X82LGfMT/voUCSPH+sTP+8K/PGXxd4px5a+JtXUZzn7U1NuvGPilgRH4o1cE/8ATy3H60c4van6I+bF/wA9E/76FIZYv+eqf99Cvzmh8XeLvMKN4o1nPb/SWoPi3xeYpF/4SjVw2Tj/AElv8aOcPan6MiWL/nqn/fQpfNi/56J/30K/OJPFvjNZFX/hJtXbaFyftTUXnjPxd56MvirVVU9R9qbP86OYPbH6OeZFnIkT/voUGWL/AJ6pn/eFfnOPGPi3cobxRqyDcB/x9NzUWqeLvGHmjZ4l1hFRw2ftTZYelHOP2p+jvmRZ/wBYn/fQpTNF/wA9I/8AvoV+cMfjLxWEf/iqNYJJ4/0tuKZJ4w8XBv8AkaNY/wDApqOddQ9qfpB5sf8Az0T/AL6FHmx/89E/OvzktvFnjCa4WNfE2sEkcYumrqdJ8Q+KobdvN8Saqzns1w1dmGwsq+qZEsRY+8/Mj6+Yn50eZH/z0X86+Fx4k8SDk+IdVyR/z9NT4/E3iVVG7xBqjnPe4au3+yX/ADGf1uPY+5fMj/56J+dHmR/89F/A18ODxV4iDktrupH2+0NWJq/jHxpDN/o+v6lGvvMxzUzyxwW4/raeyPv7zFbChwT7Hmm+ZH/ff8q+M/gX428R3/xR0Ow1DVb24WWRwwa4OPunqK+0q8+pBwdjopz5lc5z4kAHwHrX/XnJ/wCgmvz1tWaDbJGwXjnNfoX8SP8AkRNa/wCvKT/0E1+ekfMahepAr1csXuSsc+Isa2kXhJMnmY55X1pfEOlxXUJuPmUjOMdW+tZkDMo3bc4NdFZ3EbKvmYXIwQ3rXpTpqrGzOQ4MhoJF3wkMpyqt1q9FPapGsjiSYxKS4bgOSMfpn9K6TXNHh1KMNlUnj+771ylxY3FlMI7gZz94t0r57F4B05XibwlYZaTzRpEIzu8tlfA74q9fKdTSK4idEud2Jm7keoH6VmHEc+YtgBH3Vp3m7kMXmEF2weOgrmhiOT3WJ6l6+8PTlgyxjKHMa7jkD1P1rLurmaVXi2FdhOSeAp/wrVt9bmge1EzKQ7bWBGfLHrXZPoU89p/aMFlDNbzKUGJVwR3J54NdVSlCcOaA1o9Tgm1eCRpy8MmxyoYdlIA5Hr0p1xfJeAt5XLruYrwGI7cV1174Vm1FgFtYIlJGALhBjA781n3vh2Sw822t7eB52OVk+0pge/XrXmap6mjTOejmeN1ZwNpH6VLbSrLujkhLRgjOOq88YrTHhnW/L3fZYflUksLqPK+/Xv1qGLw/ryndHb2+GP3jdR9B+PrTumCVtyveszTSLDtk8kYII5J9DUl9GX0SCeSOUSbsbRWhLoGueczG3hnB2lw1zHyW6961bPw3rU2gTgQ2j3LH5Slyg24+p9KWpotjkEcBTKnKg4yfWpGKsGz8uFzk963E8I6ssR8wWaSMScG5TnA6dain8L65IImVLUEjAAuUHH50rakysjF/cvaFfnVmfcxz97jrSLG7RsSzRmJM4U/ez1NbsHhfVFVDNDahmBKMtymFHvzTIfD2rO8rCGNjtJwLhDle3fpT5tbEamTYrGLZvtDCWMD5Yz8pU+xHWrdhcyQl5Zm86ONTliB8/HBzV+18M31xZTK0cAljG9NtymG9utQSeHdWVl2fZmGNxX7SmSPQ80pbjuU2aC+gVlQhhh5EHUL3x9a0/C0cF1rjWd00dvHdwmNSGOI+43e/H61HY6HrBuQvk2sYbr+/Qkk9utPGgatGk2Y7ZZ9+cLOuQPbmi40WtP1D+z5ZrG5gnEgk2lGA4IPetw3aTOjxkljwQo5+tR6H4W1rUz56pZozbYZIhKpYknAfrz15rt3j0Pw60FrpFotxd2y7Zru4G4+b/F5eOgBz1zXDjcZSwseaoz18synEZhU5KSOSj8xYzKsU+CMfcOMepqa1UY6DIJH5V2P/AAm3ikr5cmqv5OMeVtUrj06VHpsOna9LJYyafDa38iE280Hyq0n9xs9STxmvNw+d0K01DY9rFcJ4yjSc1Z2OfiwFZJE3ZHU9KSRitrs2koOTjpWnPo2p2YaG6t4Y5FO1w0qgg/nUB02+x5QW2J6geevI/OvatrY+bjFXszEv7eO6jcxsfLkjAz3HHNQw6DaLHG8bXYlEoKgH92Vx3565rfOiah5e6OFcd185cY/Or8Ol6mNH8sG3DJcjEQlXJG372c0+UfKzm00VIS7K0YK9c9fxp9tZF3M6AlU64rqtL8Npb2z3/itXt7D/AJYJHIPOuT7egHuKifV9NjYxWuiwGz7ef80hX3IPWvPxOZ4bDNKT1PXwOR4rGxcqcdDmfOKuE/hzn/631psLhJ3aQnax+Unp+FdzBpOgeIrZotGhnttTX5jBcSLtlX0T09ea5u50LURK1uYFjVHwQ0qg59SM5FdNDEU60eaL0PPxmCq4SfJWVmUMIQjKW+9ziknuISR0BA6d6lfQ9UTcoSPhuP3y/wCNMfw/qHLFYi3/AF3X/GtuVnK97FdbiORiOY2/hJ6ZpbiJkIPynPQ1eTRb9oURooc9SPPT/Go20bUFARktypO7yzOpA/XrTSEZqLGjfKcjrilk/wBYzKwUEcL71el0C+8susUILAbSZ049e9EWhahHKMxQsCAf9ev+NGgGOCG4jwpx0pG/1u1R06ZrVufD+oD5oUt+vOZ1/wAaj/sjUnY4ijzj/numOPxoSbM7Nma7D7jYPHQDmpbERNIyXBndDGxxH94nHH4VcTQ9SYbpIbcsfW4Qf1q5pGi6hHf7lmt4P3UiB2mUg/KeOvehCsc1OvmQBQF5wMtwM/hXYweCbXRLO1uPEVyY5pl3pZwcyAer56Ungfw3dy6wJLuGEw2cTXUiCVWDKmM8A9OafdzXWpajJMzS3M0jHopZ2HbGPbivFzfMJYVKNP4nsfVcM5HDHSlOo/diX1uPBqqIz4ItpvWZ7yVSfwBrMl8KaTrlxI+hG5iv1UyR2bqChA/gVupP1rsdG8B3+oeA73XVtrhbm3lISB0IJUfeOOpOK5GFrzTbuGdRNazxt5kbMpRgfxrxlmmOw7jKvsz6eWR5TjYzp4fSS8zjbiMFGTI8wNjGMbSO1RIhVlB4J5Nd747059WSw17TbWBZbqLF8odUXzxnJAJ6YxXItoepY3eXCDk/8vCf419jRqqtBTj1PzHE4eWHqypy6FJlGFZ+WztqpdSqUaHaQQOorcXRdTYbljiYoNzHzlJx788VRudB1L7QzqsJOOn2hP8AGtF57mEjmWVnutqluxzSTIVVmzvAOCT9K2pPDOqPlo4oQcjJFwn+NRP4a1lozhIFx/08J/jVpESTW5D4q0bWmt7S+vC91aGxhCTDA8tcHamB6Vz4ia33SFlb5cDHpXYiXZ4iisZGZc6T9nPzhgH2kYBHFcuYTjyQR+7JU++O1WmDTRTGN24fdNTIFyW2jAGc1FNFsYZ+bjAHpSSRS4VSoIxnINOwmmSrcMU5XcM06ULIQwXa1NhKjh0+QVFOzKVaMnFCQWLGxlx65p5wyndFmomd9obIJFTLJHgB15akwIvMiVNhUZNOH7uMlcluuBUkwEa7QS2c1CQqrySKQMbf27XSIqsnAHB65qg9ncGdQyqPWtBCARJj6VKw3thSSxGWrSNS2hmNl2yO5VRxgHH0pjKy4O3qKGZUJXaSTyaI9pZFJIAqHuWrMdGrblYnHOKfJGIWbawYn+E0243eaF3ZQcimN82ZGJzjipuMW1wWY45HJX1p4V5CrBVXqcGq/wA/BXOdu3NT5ZVUZz2H5UWJAfL87YBIpplbb83TtRHIsiqVUY96d8ojLEDcelIY1uXOEPrmnsjMNwbPqtME0kayHbz0FPjx5abBtYfePvSAeJOBtXafQ1GzkvtGSGHXsKAxV8csf4s96faogOZHy+CAKBpjWcFDHgByCoxU1sWuPvjcAAMetVzGIwe/bP8AKnQytbhZE8xACAzAcZzQFzSv5IjeKY4WhCIEYN3PeoLiaPyCY2yAeBUV8yPfzlZJJgX5Y/8ALQetQBxltqjj09KAuTtK5H3wAR0pjSSMMlQGxkGoNzDG7gHoadJIzkfNjFA7j9xIAZQTnJpGby5wi/MenPSmqzkehqWBPnGTuZq0sIhCyNKzLIuO4z0oGVkLCQABctJ2X2q2yIEYByCTgiomClJFbBVhn+lBRXiyIRIrbWHG1e49atR7pY/MaRTjt3qCIfOB2xgfQVI2djbGxmgVxzyGQlTx61EJF37Qu4daYeD8pJPc0/a2NsY+dgfwqSQBAky+PYZpTGzBmGV5GKWW32kIQSpA/FqhDfJ8zUNhYlEjRuqIwDOerdKpzW267kaVtzPyCvQD1qUnyisnJwcirEyxtls/MB0+tWhkFqymVEY7vLI5PWr7RAyE56qeDVIwmJBJwAe9LHcmIlWwxPQ1DC5XdEVx1JPOKe/+6c9quW1t583mbXPritu10uyaEFoXL7s813UMC6quZuSRj+HIy2pI7ZGK7HLM27gelVoLOztT5m1IR/eB5+lUr/WoonCQL5hB617lBUcHT95mTdzW2n+KgpJgbTjNctda5fupbzzGM8YHamHVdRDKY76XP+zx/Ooea00PlZ1RR87W5NNfDZ3YYdK5iPWNSVy8k+R3D8k/lW9pd9HfJtKgSjGK1pY2lXdhcp13wU02FfjBoN1GSCJHyP8AgJr7d3V8afBHn4o6K2Od7/8AoJr7LrzcypqFRWO6g/dOd+JP/Iha1/15Sf8AoJr884/lijI9K/Qv4lf8iDrf/XlJ/wCgmvzziX9zGevFdGVfBIjECl5I23L0PUVdsriNQGXMrddr1UOOuKRV2SCRQWJr1knoct9DqdMuPtEbB1BOfy/GnXltBeRtHcRiRCMbu4rLsL51OxVVWHX0rUtbmO4yUBQD7xPTNEoqS1A5fUdFazd5IIfMixwAPmrF8uRXUNuC5+ZfQ9ga9FVm8wT7gGhG+MkZww6EjvWLqOq6Lq7YvtL+xXG795c2zE7/AHKngGvBx+Cpr4S4XZzEX2fE8UwO9xlfWuh8Jtf2uhyPaGbULiaZbeG0QEqrPnDMP73HHrzSjw3pt9tez8QWKAHhbxikjD22g16n8PfD8PhfwzqXiNryG5uZ5YorVYhlFcAgOM91/rXnzmsFRlWk9EjtwmEni60aEV8TOV0TwLftK0niG8h0VX+cpt82VHxjDR8EDHNWH+GPhpXa6sfF8mpXPlN+4ubH7NG7kfKd5Y4Ga1J5Zbid5ppHllc5LE5LGrutaReaT9k+2R7RdWyTr6YP8P1FfB1eIsRVlKcY+6j9KhwbgIKNOpP3mcFrGj6xpdrb2+p6TbF7kYimtcPFJjjaWHBrlrbS7iG9RJ4TEUGPLYdgc8D+te06XZ2fiG2/4RnUZpIYbmQNa3Cnm3nH3W/3eua818QfarDWZPtsufs8hiYMPmHYf419DlmPWMpe06o+NznJ5ZZXVLddGU0drhzb2NqrCRgY/lyS56gHv9K9H8EeGdH8OaXI3i+ze71J/wB5Fp0TbPLU93bsfbHesz4OeTZ6zqGo36xXP2BBNbqB8omOSjfgRW7Bb6nruoStDBJeXEjGR1U/McmuDOcynhkqVL4mevw7klLFp1sR8CNGTxFZSL5beFfD32T+FDYp5gHb5uua5vxP4K0nxReW9/4XRbC8A2zadLJ8jns0bev+yB3r0t/hXrieCRqv2WWTVN+fsagbwhxx9etcJqFjqGlXSxXtvLaXCncFf5WH5dK8aOPx+EmnW2fc+jqZTlGY05U8NbmXY8l1i3lsZXhmtWiUEowIwQR7fWodP3rfFo7qK2DWzrvbofl+7+PSu++MWmzDUY9Qjf8Ad31mL5E2jAUN5ZH5gmuM8O20k1wxitEuilrOTG5wFAT7w9xX2dGopxjU7o/LMTSlQqum+jsUbSPbNaT7AkbA+Zs7YOORRdQwNpiLbxqyLcNiYfebjO00gHlWcksnQKEYA9CeQaWNVjtEXc4kaULlR+7HTn6kcVokYIjgfb+8RP3nHX+dPuGM0vm52yMu07epqZ4EeaeNX8raSqgc5Irb8JeCNW8TTyQ6ZGsaRDfcXVw22KEerEc/lSclFXk9DWEXLSK1Op+BVmLddf16VxI2l2wjjDndh5spnHb61u6DpV5rmpJp9myNdSgjEr7Qx9j61P4P03QvCkOs2N3qj3j6rFHHO9kA0SlGLAqWwSMmtTTdBjS5g1LT9Yt5be3kEk+xiJYFH8ZAHSvjc4qQxWIjyO8Vufp3DtCpgcFNVE4Sls2d/d/Ci+k+Httbxw28etwuZZMOMN2wX+nNeRanZ3Wk6hJayTILiFhhoZNwRh7jvXuM3xl0CQyaebW88sxGNZ8D723G7r0rw4wzXmrC2tj581zMUiJ/jJPBNc+aRwn7v6s/e2O7I5Y7968amo7m34n+z6vLZ6hNEg+0wDzPUlAFJP5VgQ6PafaRNkBkJwCOi1ueJGjtr4aTaMssdpGI2k7Fjy4/Bsis3dIs4LiJlccbWORivr8K5QpR5uyv6n53jeSWIm4PS7sRCPZIZE+ZA2Tj+76Vc8PWUE3iC2WVBsLFhjpwCeR36VCGA+Xd5xfnaeMH04qxoE6xa/aJj5S7AH/gBrSo3FN/cZ04xdSCb06lbU77UPEGrvN5ck0rkmKGNdwRfRR6Cuq8OfDfW9R8N6hqs1pPbzQDdbQOhDS+vFcZpuoXWl30d9aSeXPA2VOP0r6p0TxTYNpWljUr22gv7yFWWLdjeSB0r43K8LRx1SUsRLVH6RnmPxOW0qccLBWf36bnyzdWOqaU6yXFrdWMoOUeRCpDexq74thM1nY6y2GF3EIy+eXlQfOSe55FavxU8QajrXia4hvlSKK1kKRxJ0+uazPE7xf8IfoGlNn7RDNPcYH92Tbj+VdOSqMMbKnBtxSZw8SylWy2FarFKba+45+MIXYy5wF6Y61WkiaZkjtkLyO4UKOvJqTbPHC0syN5WcCun8AadbCS+1y6Uva6fAJBH3LuSq/kcGvqak+SDnI+Co0pVaiglu7DtP0vQ9AX7TrR/tC/H3bKI/Inuz9iO64qwPF247f+Ee0Iwd1Fkm/H+961iWtpfazqDx21u91dysZHRO+TzXbL8LfEf/CHnVjZudQ8zJtMYcx46Aeuf0r4+WOx+Lm5UNkfo8cqynLYRjXacnbc5zUdJ0HXIXuNC8y1viu5tPkG4EDqVb+mK5SSIiznjWFgyyAbm/hIH3frW2yahoWrQyTQvbXdu4kRH4KkHv7cVc+INnak22sWu6KDWF85oh90SLw5/Fia9jJ8zliE4VF7yPmuJMkp4RxrUX7kjktOsry9kW3s7fzZnHyqR19T+Aras/CdqGZtc8Q29hHxsNpGLkn2wCMVvK0PhrwxFBCobU9VgEssp/5d4t2Ai++Rz7GsTR9Pm1TVbbT7ZQZriQRqSOBk9axzHN6lGt7Ggrvqb5Pw1TxGH+sYl8q/QfqPhPSJQjaJ4hjvXA5F3bfZx+ZJrnNT0u+0y9NnqlnJay7dwWQYDL2I9veuo8U6Lc6Brs+k320zQFeR0ORnNWbua68R+FpNPn/fXmnHzLWVuXKH7yk9wACaMBnM51vY1lZ/qGb8MUaeF+s4WV4rX5GV8MrqC21zUbebg32my2cX97e+MD9Km0m7vtN1OGe0kaO5jkABXoecflXLW089jqMF7asvnxSBlJ/hx3PtXZWUWn+KXkbQFeHUAN7WEj4d/Ux88jPPJFPPMFVq8laktieE8xoUIzw9Z2Uj6X0zxlokdrZWupatZw37wqZI/MAw2OQR2r5x8f311qHi2/nupDL++Kx91C9sfUVlXNpfpeFJracT9wykn866nwv4NurvULNtSwHkBeOzdz5soHc46L79eleVicZXzJRpcmx9JgsvwmTylX57tr+rGVqnhy6uvD1hbLLarcSsbkRyyhG2kbQAPqOlecavYT6ddvZ3cDQzofmjYYIruNfvbrUNZuLu+HlXG/GxThY8cACjxXZ2+u+F214MU1XTNkFwOonjPCt9QAc/WvVyrMouf1eeltEfOcQ5JNU/r8XdvdHCaKscl29vJJLFFKhRjGMlu+GHccVRaMeW64AkHUDnNavhuV01e3mSaGJlzh5ug4PJqjGMK6nIJ6cc19H6nwn+IZAYY4fMVeGwD9alsdN1LVpfL0XR59RmUZcQxllX3bHQVe8I+HJvEmtrp1qUQbd80rMQkKDq5rujqCaVpQ0Hw/JJBYxcSS42SzvnlmYcj0wDjpXn4/MKeCjebuz2MmyOvmk7Q+FbnE6Z4N163v4bhrW0keGVXECTDcxBzjFVfGOgCx1s+ZDJpwnBkaC6Xy2Unk7c9RnvXYf6Sv8ApQaVckjePXvzV2e60/W9H/sbxLbtdQn/AI97tTuuLdvVSfvD2JrysNxH7SfLWVkfR5hwQ6NFyw0+Z9jyo+HdRuIFntbVrpSShNv+8GRzzjpWfPpl1a+YlwEtzxjzpNu31zmtHWYr/wAP67e6K11KogkKHyXKgnGc8VkXLm4cGRneTu7tuyPxr6mEk0nfc+BceWTjLRokns7i2EbOpMMgyjkffHqPUVTcgnY2Bk5966TTZoNTtLbSr/yrdreNhBeOxGxck7cdOtUItKj1GG4fTnd5oBvaGUAPIvcrj06n2qhGQxVZW25ORz6ClWPcq+ZIEOOD1zT4YZp5ligikMsjBUVVyc+n0q7qum3+lRwPdQhBIPu9Sjeh98UMCjbAhtu5m4PWluVZ3Rl+537nNPQA/dbJxUsZiWMszOAvUqM80RTbIbItqt6gdADxWldLFb2cCRqTdSEfKBk4pbGzm16OOHSdPZpGmPzMSABgcD/69b+ieGbGHWvJ/tq2vdXKkLCrZRCOqZ/vjp6V6VDBKTuzJs5hdF1OZWfy0UsOAz4IpreH9QhiJfa7kgAI+7H1rtriGS1naC4idJUO1geoNJt5ZjwOnA5r145fSaQ1Kxxl3oWpW4ZsLJHGu4nPJ9sVmDa27c55+7XocvLpu44IJ7VwV7GIbuWNiN0TkDHfNeZj8IqWxdOVxRGoQ/vDnOcUxQFcNu3Y6ClG9lHPOMGhPlBUcmvJLYKoAXauMdqc2Su7gAHniosuZMChiwU4bvyKXKBYnYGPPTJ6013O0iPGSc1GxZkG4cULxjFHKBKXym4gF/b1pfLcjdFyw46dB3qF1IJZePrVyC+mW6SYBNuwjGKliAoqg7VLrggAVs297bXWijTQbe1dWChpcAkZz3rnDM3mYLZXOTg9TTixfyiVB54GM4pFRdjf1eCxivZjb3UE5UcqjDaPasrUntrm6/cBIQI1BA9QOajkT/TZooYvKBbaqN1GOx96iuIljfy2BD8ZIpA9WP8AJLxZzkJzSrHG+1if0pbZiyy4YjAwBjrQJ2jGXiww6VSGiEq+8sy4xx9aVrjByqj0Az1pzKWZpV3Nnn2zQsM0O2RlQr2Bqh3G+e29VAB45xzUcsginJkyRj7o9KdJJGikiMhj3HaoraM+fvExcs3O4dBiqHfQSO4Z9w24G0bSaswsioFB3euagktovPLb8HHyYPalWPMRLNtxxSZnckKs52oQpByPepLKTZd+YWVHyAN5wAabGQEjLfMVHGKiR2aZvlDAnvUsfMWb3VI7e7a3uIiY2+YSqMrn/ZPp61GkaXUAnidW8wblAqvPbR3iqs6uRC2VycY9uKsyTL5UCxRKghGMDjI9KroJsrSpJGFEg6+gzUkbD524LdMVYvbm2uYEijjaORT909PzqoFY7gAm5TzgnNTe4rk3nSeWF2r9D3NT6faG4cbgAG6HFVRDvVEwwLH7o5/GultVg0iyWS6CvNjKIDwtdmDoqT557ImTLttax2luHkAiCnrnlvwqvqOrxwjZbqdz9Cx5/Kse/wBVa4zuIMhHLA8A+uPpVJ5iVQhgQRjPWuutmPJ7tFaGdu5Le30kx/euyeoPeqrfNllO1cetTSyRSW6xtjg9T61WJZjjKjHavKnUlN+8zRJIAgVBteVh3yOBT3jHkK4ck7uRntTQznKjdg8UqIVcA8qeCKjlklsPmQ6VV8sMV6Hj0qfTXuBqtrJDwpcBhnHFROrMyKVyrOFX2rpdO0RIZYp5HLEHIAr0cvw83NMib0PR/gl/yVHRcdd75/75NfZVfG/wTXb8UdG4x+8f/wBBNfZFd2av34+h1Yf4TnviT/yIetf9eUn/AKCa/PFP9Un0r9DviV/yIWt/9eUn/oJr88IT+7T6VrlPwyJxRKox2qVcAZf8KYGxSq2c7vwr2HscY+FUdm4Ofb1rRjuGijSMKw3ff3VlRSGOTr3rrPh3po17xnp1hhpBI5d93I2oN5/QGsqk+SDb6FwjzNRXU6vwxo2iJoJ1bX1uWE2VtLZPlMuOrNkdOlVjbeHWHPhPSGGTgvGxJ/I1q+I77+2PEUrwhRA0vl2kXQJGD8oH0rr/AAt8MdevrDUbi7t/IY2xFsWOC0mQRj2xmvxzH5zj8zxUo0HZK5+uYLJstyvCwli0nKVtzzyHwz4Q1xmtbu1GhzPgW9zZcRq//TQHJI+lbJ0e80T4Z6Rpd0yPLaX12JpYzw4aQeW30IBIqDxB4d1fQdq6taG28wlU5rsdCW11v4by2TyIl3DOsW9xjzJGz5Q3egANctHHV8RRnhK7d7G1TLcJhcRTx1Be7exB8FbfRdR8S/2Vq+kQXhkw0MjqTsI/pxXrnxfs9Ch8IzajeaTb3sloAluG58tm4zxXz/DJrnhK8Z1EllLKhSOXHDDPOw/1qE+ItaeCazm1S4uYZ8B4pZC4J/HvWWGzCOGoPDzp+8zTG5RLGYtYunVtBW/4JTshPNqMP2dds7SjYE+tcd8btUZvi3ro0/AtvtC7GTBGdig13j6lB4GtJNW1qM2+otCRpltIuH8w/dcr/dx3968gKxSD7XNMZGlkLbg2X59a9nh/C1aNKU5ac3T0PmeMswpV68KcH8P6noXwusZrgapYMmXktBdIe7bASR9eela2i6jfaXqMF5p9y8NwrjaRwcZ5BzWN4SmudHaG6srne0ab1Zjk5PSus1YWeuSpqto1pp0k6jzba4kEf70cfu89c9ePWss8wVSUo16e6O3hfM6NOm8NX+GXU+kE8WaSbX7CNTtTqX2YsEDfLuwe/wDSvmTxXqd7qeu3Vxqk5llVyhbPAAOMD2rS0Pwr4ifWLOSXR75YTOu6doTswSOc1rNc6pZ6/NdXJ0ufSoNQ+zGyk0JVUjJGWu88HjpisZxxGbpQqLkt+JvTqYTIJyqQfO5draHnXxauGnvND0vBH9n6f9mmI75cvyfoa4lPL0/UiGhnFvJBOsXkjLbtvy5x/D6179qFr4iuPGEVjJ4l8MSWNxZi+ZW8LI7qnmbBHu3c/wC9WX4cuZNd8Salp8fjTwVYT22oXFt/ZKaFEboW8eMnfuyAQTzivq6OH9lTUX00+4+Cxc1ia0pJb6/efPGp7SkcG4pJwXVuhOO9SwO9zo21Zlk8mbd5BHz8gDcP8K9c+I/hRrzSLlpdKitbqzl8wSxw7ftFvn749cZArcm0W60uGP8Asv8AsqK0tdNS4dW8NrcPKxYj5p8/u/yq3Gz12ZyQhzXXU8M0dJLjW7bTdoDXkiwo/fJ4I/xr2TU5rGytxomjIbawhKsxz80sgGGZz35yB7VNFp1lNrb3U1nYwi3n0q5ja3hAw025nww6jgV2FnpyaXq9pHfaZbXVrOzLeSNECIJCxKZPYFcce9eNnWFr1XGhTdr7n1XDNfC4ZzxFeN2tEcXoOhahrMF5Lp8Bkjs4vMmYDhRz3/CqelX9xp15Hd2cpjkXoc9T6fSvfLXS/FV1PNL4Ru9H0DS7WVobnTn01Z2vWUZYeZkbQQQM4NcD4kvrW58YeJfC66fo1jfwmyXTolt1zFJLGWcsf4gGryXw3UjFOE/eSuz6WnxdTrVJQqQ9x7GFPoE2sWlvrVmLCyt50JuczqirJk5CqxyeOazp9R0fSbfb4ekk1HUFwrX5G2FCeoRT824evSt3xJd20OoNpeofEDwRoi2l2kUOn3uhxSzysVXMgy4IByV6VN4FXxJr2s3cTX+lwaXaa5JYCCLwisivEjgZ88N8mQfTivWweRUqUVVnq1v5HgZhxFia6dGm7R6d7eZysUjdZJULyfMzZzz3piqskYlOSQeADgiuv0JPEGoX814+o6VaadFeyxfZx4RWVdiuy/6/dyeAelVPM8RAaydS8V+HZLHT5DHti8LpFJMCOMOHyvWvVVO9op+Z87OXLe/Q5U3LKzIgRm3Fs45X2qIs32hZQ+0o4dGz0PqfbtXQeH7fWLnTIJNG0WO8YTG6umaDf/o0Z+dB/tMDx9K2ryA297LY6XNo2kQwWJvby/1KzWdEy2BHtYjHUc54pqk2lfYXOr2Zh30Vjr1pJqOnokWpQ/8AH9a5AVgekkXqDzxyRisl11KaVJXju3YAKjGNsgDpj0xXbwfb7jQvDuoaDd6JZ3t884mubLSV1VPkUEeWoI2g57U68ufEI8W2mm6ldNeWUljI15eQW/2RoZMrtcxgnaoGc814GKyCNWq3Slb/AIB9dgOK54eioVo81tmctptkt3NPq3iGaaGxi+a4kPEjnoFC9TngcCsrWr631DUFuo3MEaoqRRt96NB90H1P0ruraPU5NEE1xf2MN22ovaxXd1Yi4WBBHu3GMkbs/XvUE9o0lrp+p3i6Ze20EskWpvBp6xmSI4CTqoJ2Y5JHavQwGVU8GtHq+p5GaZ3VzF66RWyONW9ia0KyzBYSeRIOKl+FerNrc/ijRDsihurVfsygbTI0TF25PHQVb8RaWn9kJ/afkIz3HmQ28cYDJBzt3n+LcMH8azbRVgkjureEWslvJvjRBt+oJ9xwfauutSU6bps83DVXSqxqR6O5o+Dr690/xHY3FlMsM7SKoJHAB6g+1fT7eKtFQGx/tO1F79mMhTeMZx1z069q+adQtrDU7hL7RL1I5pvmmt5z5ZSU9RHn7wJzjFQnwr4nyJv7D1AgnLS+QxX65r5DDV8TljlBQbuz9DxuGwedqFZ1FGyKniC6vL/Wbqe8lM9y0p+71Jz0FafxBzDouiaH5sbNYRFpl/izKQ4H5VBa/ZdFebULu8tZruJD9nggcSnzuxfH3dpwfesC5nmuLaW4u9008soZ5yOjHqPYZ6V25Lg5xc61RWb2PJ4nzOlUpwwtLVR/Q2vFG8ap5jZETxr5BP8Acx2/HNen/s8nSLy9uPO0m2S8tEBjuwPmIPXP5V5tY3dvr3hy20u5dY9XsP3dqSOJ4uyZ9ckmqsN7q+itcWUcs+nyyEeavMcnHY+lefWU8BjvbTTa3PZw0qea5VHDwlyyR7D+0HJodnDDN/Y8FxqV4uFumGdoHHUV5n8N4ZJvEM8UKq8kthcxIrHgyGJgnPTqRWXLqmsarbQ6XJcy3v73dEjks270H+FXNC8U+F/BOspB4gnN1JNu+1RWfzyWgQbkLAcgk8FarDueYZhCtCNoqxOJpwynKp4erO8mn/wDy7QrLxhrSXsdhp1oJtNla1uTcXCIXmBxtTJG7oemas+BrPxH4r1xpNBsrVYrG7jSV7idYyWDDdjJHbNVNK1Twlq17JqWsajqVkdN1qa+sRDaGUXMckhchgCNjdMde9P+F3xC0nwxPqE+qWdvdQ3mou0iNbiTbEybQyn+FwcH8K+89mmj8xjJJpo9n8e6/wCJ9O8W6pZWutX1taCcmCFdoCp2xkV6f8C49F1HSpde/suKDVV/dXN4c5lHryfbmvAND1qHxlEbG11FtQv7GRobZrg7bi9tl/1bgHlmPOa0F1zW7KxXR47y4s4onO+OPKMG9Gr4ieIq5fjZSrpuPQ/SKeBoZpl8I0JKM9L/APBPQv2gbbR9P1aC3sdJt4by6TzprtVIJB4/pXmtmGGj6wzAiBbVlb0LkfKasS3WueJJYrRmuNRnj+6Dl3A/wqj4y1e303QI/DFmytcPL5uoyryCQf3aA+3IIrLBxljcesRFWih5pUhleUvC1J80np95w8CKCoycgAlfT6VZ1Nv9NacMh89fM2oOPcVSMhDMpU9Ow5H41ZnT/R4Zg2Q/yKNuBx79zX2atbU/LZNLodP4Anks9J1m6hO2WQLbF/WNwcj9BW/4NsdH1LWYrPWbuW1t5cDzU7HPQ1k/BuFb/WNV0y5kSKGfTZXVpOFSQYCnP4mp7izuNK1cW99FIskMilxj7wBBz78V8fnsWsTGo1eKtofpnCFSM8unSg7T116n0bc/DDwxN4Sj0USTxQI3nfaFYCQnvk4xg4rwDxjp+k6Xr89no93JeW0JwZGPcdQPxr0BfjFLJcS2NxYp/ZUkJhAX7+MYz/8AWrzO2s5tS1V7ewhaZnkLAIMgJnvWOa4jC4hQWHirnoZFhMdhZVJYyT5enbU5z412ccOsaBfRoQ+oaQlzOxHDyF2BP1wBXn+1C+5eVHH1Nex/HV4bnwHotxHsL2+qzW0JXqYFiBGPbcTXjsEDSj5eD19vpX1+Dl/s8H5H5dmkFHGVF5jJ1kjXcvI9BS2s9xb3EdxBI8UyAPGVOCPerAhQKp8wmQ9u1V7lxkoEG3I3ZGDmurmtHzPPXkXP7a1T53tXitnlz5zxjBkJ65z3PtVW31W4W2Fu0SXEG8uEl5w2OtVn5RmyTg46fdFbOkaKLh/OuPkQYK/N1P0rpw+HnWfLILsrW94iyru020kz1AQ9+3XrW/o+i6TfWkt5qEN5DDHJtVIXVSxxnnPUVetrG2jCwxRJyck4/iP8qvahdC5htrfyIYktlKAqBlsnJJPc17dDLlFamTZxg8Ra+8D6ZoMJ0y2c7TFEuAR0JYnvitTRdFt9PhzkmZjl2zz71q4bawiRcseB04+tVbu+trRwLiUBumByfyrvjSVBaiNqPUPO8uG7hiuIkG0OR86r6A/rUmoaQEhS80+f7VaP6MN6N3DDqceo4rnLbWLGeQQoZQ59UwCavwySQzF45Gik77TtH/1q2Uoys4CaE2gyMzIOAQUNYev6VbXKpcrIsLnrvPDe9duZrDVo1F0y2t4g+Vo4/kkx3/2frWJqukssCT6hbCS2LYWcHMbn2PQmoxEI1FaQlpscjDoF65UjYVbPzg8Y7VQuY/Jla3JywOCa7qNQgSFcLEucAD06VxGowzQXr+cpBZztJ714eOwapR90tNkJH3tvY00KzbvXtTlJZdy8g9KcCqg+teOWIFdf9Y3FNYr6kDPSpG28Nkmmv86nbtqrjGuyqnTNMJPklenzZxQIycEsMVIY8Et1GKloBI/LJJ5zVhYZXUGPgZGT6c1XV9gGVFWtKvFiuP3gyjHpmpsAt5Lt1KfY7TLvOGYctx1qsXLMXDEkDpWrq6tNLNMvlblkIJT7p9MVnjYrPIcfdweO9CQEauVZcHHGammeN4wJHINV2aMtHIDgqaSdjJIF4IHcCqsO4gMisUjbj1ppdwSGkJHemrKMk8jHtT9+N23B+ooEIjMAcPkelLFIFDbhkGmKSCd2D9KcrZyFXJzwKVwuOOCyspwPSpVC5IMmVx0qByFYb+PYU8RtjLYCdRTuFySPIByqjjimfMiEcE5xTmEe3gnnpQ5BVmK96mTFcRCAfm470krBsZNMO7nvgUrqpzu4PWkFxVckH5jgChQxXpkGnlgke5lAUqRVy2tpGhQ7cgjjHc0FNXiRaZ5iX8ZhVS2CTnsMVPfSJJM+6YuqjLlu1RSxLZo4V/35IDDPK+v4VLDpt5NaG8WONothc/N8xUHBOPQVt7RxhYyVyLTrW1nuAk1x9miwfMkKlj07YoP9mLbIFS6aQP3YBWXtx1zViG3ms7mUK6+cqbVjxuyT2H51RlglilMU6MkqnaVcYbPvWCvbUbRdWzsJ0WdtRgtt0gTyGiYtGMfeJHBH+NJerY2r/ZbeWG9wd3nohXI9Bmq8QQRfO2JSefaoJQyOwPyDccg+v9KEO5YspIEnMsis6D+F6249OsL6BZ4z5K5y2elc+OI1J69CD/npU5uHEJjZpBFnt3Fd2GxMaV/aK5BvWn9k2amPzBLMjbg2OMVa026muo5WZdqhvl+lc9ZW3mXEcKk5Ztr8/wAI75rroIVQLAqjAwFIP3q9vAVfaLmSshOx2PwU/wCSp6L/AL7f+gmvsnFfHPwaiMPxX0iMsjESvko24fcPevsaubNf4i9Dswvws5z4lf8AIha3/wBeUn/oJr88oP8AVr9BX6GfEsH/AIQHW/8Aryk/9BNfnlbkrboPatsqfuyFiSWlzzTQc0N06163Mcdgb5SGI4z1rrfhdrUOhfEHSdSlVxGjvCU/66IUz/49XJBgF5NPWYM6RAfN131nWp+0g49yqcuSSl2PWte0+TSNYu7ByT5MhCP6rnhgfQ1714Q+IWj6R4X0m01zVFe9dNr45MYzwW/DFeC+CNTtfGaR6Lql+LfWbeIR2U0n3LhAP9Wfcds+tSalo2p2N09vcW/zqdpKMH/UV+M4jD4nIsTPljdPY/X6VXB8Q4anGpO0o7o6j42anJqPi8zC+S4tPKDWxU/KIzn9etZizNpPgSOON9lzqN0txGByUEJIzz67uKNE8PWfnxTeI75LO1c7Y40bc8zeg67fqeKzNVafUNekt4IVYb/IhjXnAHCjI4zjvXlznVcpVpaOelj1qdKjGnHCxd1T1vbTQ6HxB/wkVrY3HiTSobbU9LvLAXcWkXJJLSKwRgjdRwC2ARXLReOJX+G6eMdF8L2GkNLJPEl1byG4Fs0aggSLJnBYnAwDzVL4qfEfWPDHiay0TQYbW5ttBgMbSyAsJWdTuxg9MOR9RXl+h+KL/RrW+ttN0GwthfJJFuTPCyjaVIJxxnj0r72hhaU6UZVIJyPy/FZjVhVlThUfJr1Or8M+A/FXxDk8Ja1daldXQ8Ttcm4umAZbMxSFdvPQHGcCofDfw11bVfD1vr154gsdJikkdViucrLJGpI3ooGDkjHNdF8BfE+sWGi6fFK7RWXhiKe3s0TpPczP5itJ6gAMOMVq6vqV1qV3JeX0waRiSSOn0AFebm+bxwX7umvePXyHh7+0X7Ws7Q/MxtE8Jx29w8dp4oK5XYDfqEiIH8WVyayviimq+Dooln1aLVpp3VbYMm3cpGTNCQOVX7vzYOa7fWdD1DSbDT727i2QXyeZCehxwf60lnPZ6hZJoPiC3S80h5PMCkZeCTaQHjPZucenJrzcHn81NRxUdz2Mw4WoyoOpgpbdL9tzntKvNR0nxZ4Kt7XxDrGpHVrOHVFivZSkMcLsR8+09V2k4rpvE3xD02HwP4gjhV5dKXWWguZ0O6VpXdsbVPG3g4PXFcJqEXiH/hLbTcLe3vPDWmxabYnGUmSNmb94B6hsdqyvEFn4g1jRbvTDptjpNtc3H2yeG24E84JK5yTgDJr65+zbjLqfBpy5nHoe2aheajp2oahqlxC7x6LoEHluF4u43nTDLjrgvj6g1etIYfDuk6wNRTT7O91We4mjJt0+2RxzDB+bGcY6c1h/D7WvEun/AA51ebxGlpNHeslnp8BU7oQoVsZzynBP1rnbq4murh5riZpbiRssx5Ynv+NeDnGd/VX7Kmrye59TkHD311OvVdo7LzN+x0TwSs0TeG2m026e2NrdPqV/NIlwCQTwxYLkjoMUzxJ8Q5PC813o2taPPZTXOnm1lZz0Q5G5BnBGD3rK1ewuNLu/s95GY28tXAfuGGc/rVpNKt/GmkzaBqUzfbLeBn02Yn5kKgsUJ7ggHHua4sBntWrUVHEHVnHC1Ojh3icG72363M/wv8QvDGn3XkDTRf281vY2sZu3MZRrdSqv8vrnNa+oxeDfFNpeeK7i3vbm+u7hVd4b2VfsMqDCo0attOVUHJB4NeETIYWaCXcGRihj6EEdSfpXT+Ctc1jSYL6XSb23tAlv/pSN/wAvS5Hyn9Pyr6TEqpWV6bsz4vAYmNKr+9jzRe6Pe7T4jXNvaSQxjJnLSSuzENFIwwxTH3hgDrWbZ30WseI9cmsvMe/1QWf2e6MSlrdoYypdiexzmvNNP8YazKVWTQfDyb4PPjJic7kOcZ+bviqMnjLVNQsrjSf9D0s3f7mYWSlQ6n+E5J4ryqdPMva/vJo+krY7KFC9GD5ux6B48+I2nafd3kVlY6df3TXyO+oPZRSoyqqghWYZHIP40/wR8UtL0KWWzktxdQ3ury6j5jzNGyGRgSAq8EDHevKNQ067sraCx8hriNGBeTP3R/ex60abYrBq5F5Gs0E5JSVzggHofavaU2ouPc+Z5nzcx7H4e8V2N9rlr4FsrOC8e+uZpYLia7kjADMznIXjvWDLquq3vw98YeIrTT447Wz1JYZopWO+STco2p69R1rjlvh4W8e6PrZsJ7qztg27ySOvbFTXHxFfVtA1vR9P0G5iN7BbtAnG0XiTbnlf6qFH4VcIx08lYUrO7fU7TX10O28PLrHiPw+NUksrS3ludNtNVuLa5soZFzvZY2AbIHOScYrUtvEcOiaxo8n9mhxfaM6CK4HmW88JcsNzHJ3AYH4V5Xr3jGObSdUXT/Dt+niXWLVNP1B5HDWsaKpVmRRzls5HJp+h+ONXt5L63v8AQbm+0hwi2IkXLWc4jCbl/wBkjP51quVOyeg+jPVtE8feFtN8C2esWOtaLLHZSTyy2gd4WVplC+WNg4IxxUVz4zii8IxfEiTTgmgaqG0qW3WRnmjJOC5z2+X1rwea31qz0vUNJ/suSS8uG89ZVGUC5z+ddTH4m14+GZtH/wCEUE2g3lh9jUiMtOkxA3SADpyD271GjdxKPuqMUeu+HLzU9M8L+GWu4V1Vb4zalDcXHyxy4RwYpNvRgq549qy9E8YXV54HvfG1jZxDQ53ltGhP+tDScHYvQoncntXFaV8QtT0u2sbOfw9qjaVbaNJZGKZdvl3J3/vUyP7rAVh+HPGOu6T4attIs/DkM2jRWL2lw8qEzGSddsrLzjsMHFOVrIFFJvud9r2pDU9TjuuMmKNV3dMBABVdPM2MFP3+S3XB9KZoMJm0W2+0KYnC7Pn5KAfdBx7YqeJZEDxkE8HayEAfrXC3d6nVbaxRupWYbRHG0idCpII/wNIr3yl9+oaj15T7ZJtxj0zV1LWNEWeaRRyPlxzVWdg78qEDHIPrTUmS1pylV7ZUja4EYAIyWB6/Woo5Ga3zI75duI8cEVPN5qFkO1VK447+1RwOz2DruUgSqNrfeHB6e1NMyl5Fe5RiY3jkbMZzlDjB9jXR2HjTUBAtrrljaa9CgAiW4/dOn/A05b8TXPEnHXHODTboRqQY2wKznTjUVpq5dOtOk705NM6R/HGoR6pptn4f0XTtFF3cGGQwsZmb5GIwZPunIHSuY8Q6J4k8QeGvDOn+MI4dP8VX2qzxySlEjmax2L88gTgqBvIJ5JFVL+1iuo0WdS4VtykHBVvWjRPBi69riQ2SyyXjg5meXb5aY5JJ4xjNbUvZUIu0Uh1K1fES96Tk/PU1fiHaaQ3ibwjN4evtLv8ATLK6j029Nn0LJ8qM+QMsQpPpUtpb+E7ubwR9iS1TwQNQnj1F7kBbj+0QshQS46KfkAAOOlWr3wZ4F0VBZwxPq14hzLMDiDeOmF65HPNRWPhnwJdBrTVNGks4HOTJZvtVX/vMDkn8K4pZ7hIzVNy1/A9iHDePnRVXk07dfuOV+KUvjK3h0m98TW6aR4ht9SuHtWs4kj2RrtI+5jKema7PQvHt7rHxAsvCmt6No+sPObdDfXMzW+0PFuLN5Y7Vg+KfBsPh28hkhuf7UsZ4R5F2SSGX+7g8gjvmuWOi2JlMgj2u5++Sd30rsk6OIgpOPMjxVWrYSckm4y+49G+JHjiOG0tYvCOp6TDpF3dvZy/2ZIzuCq5+Z2AYHPHBxXEjA27hl+hYsSf/AK/1qiui6bC0RW2AEZyoU8Z9frWievYA9qFTp017isYV8RUrS5qkm2QSLg9uBzz1q4/kHQrUqwN39ocPyeFwMcdBVSXGDjBB6jHU1ZN1cvpEFm0CGKOZpA+PmBYAdffFHS5hrdl7wprn/CO+JLfUpIBPAg2zw54kjP3l/GvQdUu9Mks7dZle8tJozJZahGxMpiJPykHg4bIyeeK8ivjJbov3RzkIOcH1rV0TxXqum6WLPyoLyzD744LpCyxN3xivPzDByxMHGO57eRZrHA171E+V/edcLjQ2kACa3nsRBHjH51pW2pTG0/sXQIJY/tZ2yzBf38o/u/7P1B7VgJ408GiBWu/C3iIXG35vs93CIsnqQCM4rE1L4h6lBG//AAj9qmjxOpRZk5uCp6gnp+leHRyTE8+tku6Pr8VxVgJUnyNyfZi/FTXo7u/s/Dtmim00ePyWYH/Wy/xOPbBA/CuKfe7FkzGvQqKSFWd2clmJY5Y/408RurNl1+bO3PIHpX1lOHs4qC2R+a4itOvVdSXUZLgIE54/Op/D2i33iHWrfStNjdpZ32gnpjuzHsB1qKMM77WDtzyQOTXqHw6isdD8N3mq2Fws2o3Y8hJChVrf/nonPcg4JqcRXhQpTqS6G+XYOeOxEKEerLmkaR4b8JyPb/2bHrepQt81xMxCI44+UDhh9RXQwePtZDFbq10q6iI2+SLONRt+oXNY2gaBq2uSNDpVqLmVSNw8wDn8a9E8W/CfULTw7pr6NZm7vwP9Mw4X3zz+VfGwxeaYlSq0ZOy7H6o8Fk+AlGhUSbff+tDiprDT/EiyPpfl6fcWaPcLp7jCPgZba33mPHeuEMZeRty4JJ4HY104W60XWYxdIEltpgzLnIyDyDiuN+KSXmh+NdQ0tbl9g8uZQo/56IH/APZq+24a4irV6UqeI+KJ8TxbktHAzjVoP3ZFXWNZWwH2eBRLN0I/u+9c/Ckl9fJDIxbc3zSEDA9gahm2udzM25juOeppkowpVdy7hkKO/wBa9Orjp1Kl3sfHI7S1s4bSNVhRPr1NS7SSV4C561xljqF5ZIvkzE7uCh7fSuxt5ori1jnVkIYAYzzmvdweJp1I2iJ3GzNkMqna3QMOwq9puoy2cLQSATWkpAkhk5XHr/s8+lU7jyYwxadEwRwTzWUfENnHuADsBxx3NbzrUov3mNI6uDTIdUkdtLm3TDIFvJwzZ6bPUfWuI8dFo7i3spLd1lUlsn+EjjFSXPiG6cp9hgTf6ucGtXxQX1nwdBrd5bqb+E+TPKoycdiQPbAzXDXr05xkilc4hOH+RgfaiRizD9ac0DxqG8uRV29SOvvTUKf7pxkH1FfMbF7C7WBzjIqNm5KjGe/0p5PykoWJApmDuHH8IzVXQx25QmQAQO1KJGdyNu0YphVWU5yPpViK2cuSqDGOvc00NIr45IZvpSR9SMgFe5pF3idkljKEdM1IEwSxODQwaNW6ZH0aG7sbRoYY1WGZ9xJMoPzMQfXIrKLMU5zjPccmrlnKsYkhlLmKYbXQEYJH3c/Q81BLazWsrRTkowAL7jng9CPwqWxEKMP7nXpmnBcOT/KnMy529CF4x0IpqZVSM0rhcYPuFdvY9aFRt7rxipMZX3pFGw+x9aTkLQUxnHBWmkjnkbs8EUgWfzxuHye1TThc+WoJ9c0AMYAgEkFuaeHKhd0ZOBUanYvy/wAXWpNu5OvNNAB2nZlD+FNkZVPCNjOKVFw2CvJ4+vvUlpE0kihgSA3U96TGivhljy3G48Ujq5C8ZHrV/wCzxEloyFMbcIR976VZhihjxJcKSpOSg7n3pXEZ9lbvebxnaicH6Vsz3ENhAFjO+Yr8n09ajlZIbZpYkVFb7qAdD2rLLSzPl3Xe5AY0XLurFvS7RLqaS5vmcW8XzzlfvOD0ArQXxF/xNpbz7Ej2ctv9ka3HAMXHAx0PA5qtrVxFAiaTZxNCqAC6kblpZR/7KO1ZQYhSBxk9M8n609TKUuxvxeILfTYR/ZenpHORta6k+d2Hpg8DHqKsWzJ4pIW6nRNRghZlkK4WWNB047j175rmslkO3AGPlz/Kum8KtGBdsi5lNjMD/s/LQxq7MBlaFuqnB4JHX2FaHg7wxqnjHxSNB0VrcXRgkmH2hiFbapbYMfxHH61kmRtg3N8w6Ma1PB/iX/hE9fk1YQzszWkscRhYAxyshCt+BINVTszSCVxl74b1qw1DQLK++x28utXMtsu92xA0bBW38ccntUvibw/c6GbV/wC0dO1K2uoTLDLZOzKoDlSrbgOcg1a13x8utax4D1K/0+5WbQZC+oumM3DMQS4/2jgk+5qfx94q0vxLNpw0mDUTFp1s0Mk18yl2LSFsLtA+X5q0klFaG04wsY/hy6WO7czQMSWCRj29fwrubhPsOnRXG6LfdBtrA/OoBxjHQZrz+wYx3EUu7KKfu11XiKSHzIHMMlvbtEJCAeCQOxr3MFiOSjtscco6ncfAuRJvidojRElN79R/smvsuviP9nS8WT4iaHFJIscolfKnqflPT2r7a/A1z4+qqsk0deH0ic98Sv8AkQ9b/wCvKT/0E1+d8J/dr9BX6IfEr/kQdb/68pP/AEE1+d0P+qX6V1ZX8MicSSE8elB6daQGhOuK9Q5GORgAcilijywDcLT0Az2qWSZAmAvNV0EWbeH51eOdoHRgwdGww+h9a9Wtdbsda0qC4h1CXTNUVRHcQyDZC4HAcN0BwBn1JzXlunbZp1VvnyBuzwBW9t42n0wF6/jXmZnldHMKXJVWvQ9LLsyrZfU9pSep01xHZs5ebxFohcD5mbUFLfn/AErWexuLHw+02lbjqd4pSK6k/c20MZ6tHJ0d+mMcivPfCfhGy8T6/ql1qSpBpOlFZbsoMPLuOAijpyeD6ZrsdY1A38qxorw2MKLFb2wYlYkUYUfXHevyzMcLh8qq780+zP0XLMXjc8puEvch1aOIu/h54jm+d7/STuzu/wCJgpLHNcr4u8Oax4bmt4NUjKpcKXjkj5Rv91u9evXWn3UFhBfSw7Ybkfu3I4OOP6VYiX/hIdEfwfelWhu2UWTuoLQzZ+UhuoUnGR6VphOIJTqqnWjY48x4MpQoOrhp3aOT+E9tNb/D/U2lDqs+oRFCx5wFbkmvU/hFqOgw62mna1pEV2lw48tzGGMZ9x3FeR/Dm8tvDuq33g/xM00ED3LRm45KxzqSoY5/gPPT2rvE+3+E/EqSSRxy3FsSyMPuMCOGB7jmufNoVKGNWI5bx0O7h+rSxeWSwl7TV/I+lviAPD1l4YkutV0yG5t7VdsMflAlT2A9BxXy7qN1Fe6w1zb262sTSArHFxsXNan/AAmOvNDqEN1dtcRX6nzI5DnBPdfTrVfRtNgjsTrOqSNFYwttjjH+suH67VHf1/CuPMsasfOPsY2tuepk+XSyqnP28r32/wCGL93p/hTSvEOo6hqEl1qtzdylmtIgYFh4HHmc5/KmMngbUYnRYb7RJSeJGc3QJ9+mKoafZXnibxKlvbQt5t5LzgHCjufyq1468MXXhfXX0yRmkQIrLLt4bIrR5pjre0S9xaGCyLLHL2M3apLXcu+NLOS08L+GERxNaxWjRmZDuVpfMYgZ9duK639n4aDqF1PpmpaTb3F6pMsUzxBs/j2x2rh/Cd1JdRS+GpV8y3vM+WHP+rkAzuX0JAxj3qLw/ruseE7m8S1U293IBG7MvzxY6gDoayhjl9ajipLR7nRVwEvqUsBTlZrbWx9B/FSHw5YeGbnVNS0i2uZUXZExhBYHHAz2FfOPhnzX8Sac0SnP2pHOB0TcN34YzWlL421640O60e+uhdWs+fv9UJPUGsPUtbXwLop1ye0eTU7uN4NOiY4ChlIMrf7OCce4ror1lmmLh7GNrbnJhqMsjwNX6zO7e2vkeafEJYLj4keJmtE3Qvqs5jKfd2lzjFYcNsssiKGdneT5gF6dqgSa4T9/JKZHJG915JJ/iI9609MMk95HbWXnyPJKABtAZsjnFfaWPyhatnU29utvxK6yNbWW3CHI6HH41i6LFa3N/ErOYVTMrORgg9xWlqUNvFqV5pYmIEEEcTzA8GTJyP5ViPY3M1yBIpjBHlhEPUD+KqWh0R06Gz4U+3TX0moTzTSwRM3mpJk/KeB9ecVnXLT3GtDzJEWCOby1G7hhn+L2q9Z6leWZMFlDCYk/dzjcSGU/w5/HOalgtdOvtftrSzV4IYWLzq/O/byRn0pO/Ust6N/aEmsSxklbYjaof7oX1HtRFA2m+JfOSUmC5h/0gA/KrZOD+PFb2htHDaNb+W0+HZUfjlSSQtZerBfs99JunilQjCbARgHkVN7FOOhC9xa6POPOaeQysXjYZKq3ufSt+31CSS3SaMg5+/joV/8A11gFG1fTbW4tFXMTAhH/AIgOx961LWzSxtY4nfdKG3fL931xTbvZdyU1pY6zw5bQXc8k+pSm20+3jQzyouSTnhQvqfXtU2reKZZJPs+k20djZLxEyJiRh6s3Uk/pUnidvsPhXQ9NVFEt1AL+Zh/F5nAH4ba2PAnwx1bxClpqQubQaZJJ++y53lR1xx1r5LMcViq+I+r0OnY/QckwOBwWDWNxW8trnN6X4mvbdit9HHqlu4w6XS+Zx6An7p966TRvCPhjVITrFlrlzZwfektBbmUW3qHbPT0JFanxE+FV5ptzdatYXFsmmBdxSVipTjtjrXEeDL97S+msyxMN/A9u4B4LMMA/hmuWlicXl9X2VW9n3OzE5fl+a0Pb4f4lv/ka17L4G0+XKm/1g4KyJGxtkPPUHnNRpP4N1CJ0hju9DnIOwSuZ1Y9snjaPesrwv4fuNa8UQaLAWj8yUxs+3hVGef0o8ZeHbrw3r1xpd0rsqcrIFJDjsap5vjkva/YvbYqPD+V8yw7fv2vv/SKWvadq2n7PtUUaiRSYXBykijup71lzrceXHJCokx9/PGPpXUabqEl74bvNFuvmS2jN1ayNy0e3lkX2OR+Vc4spfYGXcG5Zc4xX0mBxaxVJVEfD5rlzwGIdHp09Cu7L5W5c+ZjkMakSJTpsmIyW8xT5uPbpVSd1jlFvJks7/KF7+9WoTGbOZGlberDKL90D3PrXceU0U02kAKwwe/Y00jcMEH72AMdanCWytMxZwoOIzgZP4dqAdP8ANjLPchQp8wqoJDdse1OxJXckDcuAMcD1rsUtU0fwPadVvtUbzXOeRb/w/mQa5Bo4ChG6USbueBgDsR713PijZeeGfDWpQiQ28NktiSVw3mJlicenzCvKzmU4YWXJ1PoOGKNOpmMPaFDw/wCHtW1u6gjsdOuZIZZAhljiJRR3JNafjDwTrWhatNbjT7me3QDbOkZKkY7ntXffs6a5cwxahp9wYlsYB5vmscGMnnH410fxp8RKfAAn0W6hnju5PKaRWztHUkflXgUcsw9TAe2cve3Pr8RnOMhmawyguW9v+CeL+EPs2opd+G75FeK9iIt9w5juAPk2+mWxmvNNSgms7iW3mA8y3lZJPZlODXo3gSFpfFdlMMlLR/tkn+5H8zH8hXEeIprW88RapcwtIyT3EssfH3tzEgH25r1uHqkp4dqXQ+a4yo06eLUoLVrUy2XYqkgjPUdhUum2k1/fR2lnC81xIwVUXnn/AAp7/YVEHmPP5ZX96QASp9q7fwxaWug+GF1lXkbUNSMsFv8AKB5ES8Mx9CcjH0r18TXjQpOpPofNZdgp4zERowW5i/8ACArMvl6x4ki0kFsZtU+0tjuCoI2nNRXXw40+SG5XR/iFcTBFZ4obizMIdwOFZi3TNaUMT3FykKKzySsFwOpJ/wA5q/4n0W60DVTp2obfNVQeOhB6V8v/AKwYp/vFH3T9CXCGBg1RlP3zjbH4Xam2oaNp+veIX0t9Q0+6vpJduUiMTKAAcjKndWJeeCdb07xFomj6jqzQ3GqMwkZDujQDJDD1BABr1vSpLvVNB1XTEWK4vo9NmSza4Y4VTjcgPXJOMfSvJ7nWNdkk8OQXscEreH4JLeNnc7pFYt989eC36CvrMvx0cZSVWK9T4fN8ueXYl0Z7Fi8+H2rWl1oNtqGrTwtrGvf2WrbCA0W9VWdeeQdxPviq/i3wfpWl/EjTPCdr4oms7S7nkgvNQ1KDykg2MRuG48g4/WtS88b+Jriw8J2eoQ6fcHwzqa3ltLvbMiKylYjx0G3r15qlqupxXXjqHxTa+HNPhG+V7uymuZJ0uS7FjnfnYOf4a7Lw7aHl3gRa14RstG14WVz4ov4fDy2i3dxeS2BSVQzFV2ITlwSMZz3rMudO8LW2rWN4/ijU5vC91bymK7FkwmEqY3IUznAJxnPNdDqHii5udYsy3h3TW0i0sfsP9mtcySJNHliGMjfOCCxI57Vz/ieFNaggtdP0q10eyt0KWtnFM8iAt95izc5bANF49BXgaUvhbS5viTp/hvQ/FF+unPEGv9QuLcxm13DcCATyMEd+9dx4R0C6sY9f8MXF015c2Ev22xkYYe8tnOPNA9MKSfpXn1rq+u6Rr95rdh5MV9dWa2pJQSLCVxgqrDDcL39a0V8ceKZ/EOmeI7ySBtQ023S085F2iaJc/IygYAOSOPWubG0qdehKD6nZl+NWCrxqw6Ho3gi+ex8T6dOLtrSITAyurbV2+/tXuXiX4heH9V8O6jYaZqzWt6Iv3cj/ALvJH9014BpN/oHi2aSSy1Gz0vUJmJaxunKiRj2ixnP44rXfwVrtuvm6hbx2Fsoy1xcSL5YHrwSa+MorHYBSoxhdPqfo2JqZXm0oYiVVRcf61MS1WS/1GKOSQySzyBWd2yWJPf3rjvifqX9vePL7VLXMm4xW6xg/OTGgQ4X0+Wum1fxho3h37baaOY9Y1AxPCt4eIIywwTGepYe4ryxGka4aZpD5jfNv6EN3Oa9nJMBPDKVSt8Uj5Pi7N6GNlClQ1jHqS3aTwTPDdQvDKpwVkXayn6VHhiVLs3PUgdver0etXkUM9lvEkE7AzCZAzsRznceR+FTWi2OpX8Vsi/2e8zouCxMY9WJPIFe607HxiRmiSKMbtm7DfKcdqQy/NshkdUzwR2NPu4XhlKvjcGIBH3SAcZFJ5edw27VYnJp0ak4P3BtEDq5fMkskj9y571KVUJnjj+7UG0KpKk7gflHWtr+xrrcZGmjVCPmLcBRjOK6lQr1tWxIyZ0yF3cFuB9Ks6beXVnKnkXErKeHhdtyOPRh3FX7Oz02+OyPUMyBTnYMjA+tZl7B9luPs5ZAv8L5/WtauCq0optgmdAJZtYtL2PyUaXy8oiJtwF5YgfSuWTbIjmEl1jAGdnPvXTeGodQs7mHUbd4pTsZGBPGGGD+YrobO31FPDeo3Uun2s9sDtghgUbon5wzHGSPzp08BKWoSZ5rIdsjbgqrx/HTwqNKVTDEjjmte/v8Aa3l3Gl2+GHzKcgmsa8t47i6Elrm3DAfKpzjH1oqYVRBMmChRt+UnHIzz+FT2t99n3qkRcd2btVNEka6tordg8UmQ0r8YOa2H0C+6+WuOQNpzwBmsYYWpNXiVzFBnWS43S5II44pl3NbqNqRyFh94gU6VXixGeHX5mB6gVEN7KXbdjOcgdawcZU3aQ+YtaHouo6/BdzaTHDFaWCqb67u32RRbjgZJ4JNdFYfDvx3rBto9O0+y1lryNprO9t7wPAYYuHUkDAYEj5e1N+Hupadc+D/FPw91G/g0ebXpIZrXUbokW6tG+8pIRkjOMDA713/wz8V+FPAmq+HPBjeKrW8SCG7W81G2kb7JHJM4ZVU4Bx1ycdqtKL1OqEE0eX6p4B8d6RoVrr2p+HJ4tPuJDGrR5aRTnGGTHGT0+oqO98K+LLOeG3u/CmuW800byRJJZOpdVGWI+g6+lekz6rpOqfDXQNPb4h2VvN4f1aQ34a4dnukdm2mMEYYDevXpg1r+IfGHh7weNKls9e0vU5oNY33S2moT3LG3kZd+TJ90lQcgcU+SIOlE8GijupJbWOOyu3kvCwtlWIkybThsfQgg1ek0nXI9EGvzaDqkej5H+nSWrCDk4zu6YzxXsGua18O7HRdcg0/WYJbzw2slxokijm5Ny3nMi+6lyv4VJPqXhFvhlLJ/wl+m6q02jiCOG4uXS4WUFmMXkKPKwM53daTpxE6KPEXYZVw3GNw29CO2Ka7fvWYk89cjpUWnh2tLZsfdhQEenFSgeajEfwnJzWLVjkk0mNkUs4Kg7fWhVfk8jHtUj7hEvTb1qW2tZJpU2gbGxnmpuC1Es9Ok1DVNL077QYVv7lYTLjO0E12uqfDe6074zR/C9dVcxs6yi+MeCsRPzHGew7ZrnBd2+mavpN9JCxt7O9SSYryQgINejav8XfCF5rz+IBpupDV4Nalkt5Cg2yWMrjIY5yCqjgdOa2gkzqpRjY4S98N6lp/ibWtFtbm0uLTTbpYRe3kwgQsRkKGOfmPpU1t4M8ZNHJKdFMccV4bSRrmXYDMADtGRznIx6k03xF4k8N+JG1+xvpNRs7O91iHU4J44lOfLjKbDk9Tmuu1T4veHrzwxb6atvqytF4kj1FWlUB3gUx8tz975D+lXyxK5YHBSaF4im0TVdauprK0OlahHZPp0jhZS5LAg9wcrwO9Ty+FfFFn4mGjzaKjXaW63siCX5YojjDSNj5ByOtT+J/GGg6xqPjW4K36Jq+tQalYt5a4IjZztbng/MK7a2+LGj2vj/wAVeKJNO1CfQtcs4dPEixqZYXWNM8E425Q0csRuMDzrUtI1wa1cLe29raSGJbjz7m4CW5jfIRlkPBBIOD3rZi+H3k/DLxnr+v2l3b63pM9qLPy5iImjliLhsdHB4INaVz8T9Gv9dubu8juWittPhstNme2jZEEZbcuw/KwwRtyOtafxG+LnhnxF4M8VaXYQ3/2nVUsVtw8YXmGDY2QDxz0Ao5UTyQSPK4mR41yMKVGQvSug8GM0d/eADK/YZv8A0GsSFV8tC2F+QYArZ8JSsbm+X5R/oE5/Jea529TlfxGXcYLAYB9/WoG2LxjnNODnajZByKF2Nw5+bPFJIXURVfH3iAOcGkj+Zm2qSO5NEzSrIEVfcsfSnRfMeeQPvEdKLtaDuwgyGOVJ+Q4AFdHFeWt5oK6bdXDC9XEcRc4jUNzj0rAhm8lsxorL0BJrQGhP5N3dT3MNuIVU7JWO59wyNnqa6cPiHTlZ7DUT0H4B6f8AZ/i3o0u1Zl814hMnzR5CE4B7Gvt3FfD/AOzfqrW3xH0exjaRvtRYTbkG1SATx6fWvt7y09/zNdFVxveJ00loc98S/wDkQtb/AOvKT/0E1+d8PMa/Sv0Q+Jf/ACIOt/8AXlJ/6Ca/O6Ijy0+leplfwyMsTuSN6ZpUP8VMIy3FKAc+1eoc9h4bLUu7dMMUxuKVAQQfWqCxsaJGWZ2b5QoratQGC9wOprK0WSLynBBJJ61sWw5DLx3IPcUpSsnYVtzc8NsV8OX/AJJx9pvSs/uoAIz+Ndf8LtP0PVPEJsNdj22zISJTIFCY7knjFec/DvxNpVrq+raPrDm307UoVVLhulvIrZBPsTgE9q6zyPsNnq0d5c2doGsWKXEyh4ApHEhB4ZT196/JM5wkv7XjUkrptH6ZkWYQWS1KcHacb+p9Iax4Y8GarocNnJLZm0sV+QxTpiMepOeM5/WvHH8CXk3iVpdOuLDT7GOXMcr3kbmLB4JwetXvAF9DJd3FnF4h8L+NEnso1kbSbGO3hQbl/duqMwZu+TzjtVfxDHplo+qDTNK0yeRdYQQ25ZYkmO8fIWx8oPTPauzG4TB1qkeZWa7Hm5dj8fQpy5JXTT3/ADLHjXwd4VuNcuNW1Kzu73NuivJb3sIijKgAy4PIJPP41RvdEk+xJaaJPa6lHZx7Vsr9syQL14YEBhz2zUljHJqVz5ereDbbSI/tyy3Vtpd4NRE1uoIcMFUbQCRx3rK8q1ttStpLWaQx2fmWuZ18t/ulvmB6cHFGKk6VNTkrxva36jwNKFWpyxfLO17lKGz1pJEW70HQArMEGxW+bd0VTuxmtXxD4b1fULPT7v8A0eNooWRoZLhEMXzdME1Z1Wyt9Kh8LslyZdM1DVdPnjGc/ZZA2ZMn0YkY+lX7zWPDEWr61pXiRtJ+2SuZbcTMpuXfdhQinlhjnIrSvlmHqUbwVk106mOHzjFUMTapK9u50/wRbUtMaSy1g6bBAigR77iPzUP90jOa3fixf309ilvoEmkTSnInMlxH5iY/u814ZnVIb3xAk3huwe0fUUF1rklyPOtG3LkCPGWGMc5GOtdZFpOn3+oT/wBn2NrfyLbNtnjiDM4GPnz79aFhlSwsaGuqB4mWIxrxNkmnt0Oa0bRdTsvEVq00aBm8wrIJFILbTjJzxzUseheOJrKKe/j0jULhYl2DUblPNRf7vDDI9DVm6j8QLpl4bXxto1pZSTLssm0FZpFUYyPO3DB4PaofGWoaZb+Md7eOvCmiBtNtP9E1LS47mWXlvuMzArTy7KKNKDjLVPUWbZ5VxNaM4e643WhVj0TxotndzzaD4XSRGX7OI7hd/T039a8y8TeGPG3iHxTc3Xilzcz7igYyq3lIoyVwPugDJ5r1dbu4jhvli8J6HeadK8atrv8AaKrLGCMmRYNuSB0HNCX1rp+u/ETWDCt1aNfXNvcbFy0QNqu2QL6FiAa9ClhKVKT9nGx5VbFVsV71aVzw638F6xcX7R2lukkG5NuxgN6n7hyeOldW/wAN9ftbSG61GytbiFCcpFexFsYPYNnNdb8PpLOPRrIiaHLWmm7lZhgfKcFfSmW9xos3hTxHp2mT6ZP4hkul+zwRFTdK+8fNgcgbc81pKHLU5bnN7JRenU4fTvB+rSWcMltaxXEMyy4huHCvuVc5wSCWHXNX5PDusNbXlrb2UiztHBEqvIpIZ0zk4+6DjvXq/iFfD8+u6hcPcSi+tmhS2MNtvWExNumIIPG5eCfSqVuurah4x8YXfh/xdo+j2koscRXOjreNIzQkqQxYbeM1ThZyV9hcrVrnlvhbwB4mvkt5FgtDG05LCa5RQwA68nkZH51u+I9AXTrhraHTfLv7uMgyo4KZYcc11Hge50XTfDOlXGu3GmRIdGaOKe+VVgL/AGpt2CeAxGeKtq9ubawub9kFrb39zfRKvPnQLtaEAehwcU6tFQ6kU6jly6bnnthouuaBo8q3OnNLcI4W3iB3kMecnHT8al8T+GfE9ppJ1E2dl+8+dmW6jZmB65UNnIr1HwRqljFfNp93JN9q1WOW5Wa4h8v99u/dRAnr8h/SuaudU0stFpltovhu9kRXLzR6yiXts+DnfBt3Yx1yelZ+y3Rbeljy6KS+0+wt7e3uI0eRmZuORk8EU3TdXuL27aKdtkAOCW/iP+PerV5pMtzfSXbalpksKKX3x3SgBR1A+lSW8GmoiW95PAWaM4lRwUD54LN244qFHa/QUb20PRdanh1Xwjoupwtuezj/ALPlUH7qoPlY+xLGus+CfiaHw5b6pPqWoyJZRAbLbOQ7kZ4FeVeAPM03WYI4gNW0m6Qx3lv5mDjHDjr0JzXTap4djt7uQ2eo2Qtusf2mcRtt9MHuPWvlsfhq+Gxf1mir3PvMqx2FxmA+pYl2a/I9D+KnjrS/FfgmJdMu3ikE3+kW7cEjHA9+xrznwfZrNeTX0oCwWMLzF+il1GVUe5NJa+HZppGb7dYtFEm+UwTCVkTP3tg6+mavyX+j6hpkmiwzPZRW+1rSVl2LcN/EZR27Yz05ry67rYmr7aurNLRdz3cNDD4Sh7DCu6e73tc9J+BPii5v5b2HUUto7eFd4uCArKT0Uk/Wpfj/AOIpYNOs4NO+yyJdFg8y4YgY6ZFeN3tnrek2xW5ivLe1l+ZjyI5fcHoabY2OtatAYbWC8ubeD5iefLiHck9BWrzGtLCvDezd31Mv7HwyxyxjqLl7D/Dh2vfMNxP2Cbk/QVjBdqkqwG8YJxyK6LW59P03Qo9F0u7guL+8Ie6ulcYjA+7GD6EHk98VzV4jrBA3mLuZ9oAbnPr9K+gyjDPDUEp7nx/EeOhjMXzU9loKvlCGSFYwWbnzCPm3UxLaS307E0igSPkj+I1dkVljePdArxnG4kZb6etWJ4Qmm25ljjcvnEgbdznp7V6qT3PnuZLUwX24cKpGD1PWmLGzgndg5HzH0q3Kqxh3DAqW78mmbl8oFlzz+tDT0DZLQ6DwrpFjHpV34g1TDRRMIbW2P3riUjPP+zjNaNtrg1XbpWt3Hkae+Ftiq5S2fttA554BrN1Bt2g6Lt/54yE88E7zXc/B7wVpWvahb6hLqySG2IeSy2dT2PXkV8ni69bGYz2MNj9Cy3C4TAZd9aqfE9U7bHG6lputaLLcab+98uTax8jLLMMcE46fSq1vb6vKPskMdztlIyrgqhP49K9g+NPg+2gd9bg8SNosZj+W1hbYHI9MHqa8z+H7z3PiRbG71C+uLeaGbes0xbO2Nm6H6VxV8vVLErDzb1PUw+ayr4GWKgldb6dTN8SXsnhezfRtPuYpNQuo8X0iMG8lD/ArDjnkGuET5n6gYGKk0xb6/wBIOq2Oi6pLYFSWnS0byzj36VnR6lDJMkMdrfGWVWdEFucsoOCR9DX2uGwscPFQitD8tx+NrYyvKtVerLc0Y8tmLDgHiu3ulk/snS2BLW5tVCHtuAG7HvXBwtFeW0c8DFkkG5SeMiu88Jalb6h4bPhq6ZEuI5PN0+RjgZP30J/2uMVwZzhpVsM4rpqenwzjYYTMIups1Y9M/Z9t9H1DU5ob7SYHu7RfPhuiMsO35811Px5g0K00UapLo9vdahcfuY7g8mMD15968US61zw7JLZq91pk8o+bblHI/wAKG1nWr6y/sea6uL2OVxiNiZGDZ4x6V83SzKFPC/VnT94+5rZPKtj/AK4qvuLUu/DbK+N9MY/LEswab0Mfcn0H1ryzUY1e9u5F5Xz5OPbca7/V7qXwto17bPJHHq96vkNCrZeKE/eLD+FumK85PmK3y/ifWvfyLDzoUG56Nnx3F2NhicYlTd0iMEcBRlAelOXZ5paTdtbofShgm7cuQe9K6ghVEny969k+RsxjttfJ+YMO3SkjEe0lpMAcgH37in+ZHCATkDptxkU65tSWjlTDKYiuPf19qYyDWWLSGbdIwYBtzjBbjHPr+FQW1uWUbnwj8sKvXseW2/aHnVFGwuc/gKx5tRt45XjEqllO04Pf0oQnqI8GJXRT8mflOcGkaCOHmR5mz2MjEfzplzd2beU3ngbs/iajub6xdljN1H125D5G70z60+RkpTWxO+3YASRTPu4wvPrSSS2vlrsuFK7tu4twT6CklvrEJhLhDtbazFuAfTPrRyyDlkK7KQeOWNRox3lF5I6k0+8vtN3xrA247M47t71BDfWTyD98gUY3ZPQn19KFGQuWRsRbprSOI27eYpLeax/h9PpV/QtJ+32U97OuYIMbizBQM8DGe9UdL1TTtz2NzqgitZ12vKkPnEL1+UZ9RUupavHq91Z6Xa7YbOKJItqfKLgr95z6kivRwNNKWoTizUttE+z3cpmt18pwvlhCJABjuV4yak1X/jx2SJvDNyB19M1paXELeHdGwWxV1WS3jl2M4xzgfzrEu9cV7+7RUiWKMYVh39MV9GlClHUh6jrTT003Tp1SZVdiSu7rg1zVwDIxN1GGIfbx1Iqw1zJcwsbh2dtxwq88fWoxGzSB1ZcY43NyDXg4/F88rRBItaZqEmnhljVjDuwFfpg11elao0TrNZ3HlSFCGTdww75HpXCxFvlEm4hW+Yk549qvW5ZZ1nWNSqkhXzyfQUYTHTjJQewSR3Een6brcqslulpqYP7pVYCKT256HvknFYep6LGskkbR+TOXw23pn1+lXIv3lvGQDgD58jBJ96u6nuJt5SThoQC3bI6ivopUqbXqZuXQ4iz025stXELRJsjPmBzyCfp+NdbF/qy3mKzA9QpGPz/Ks3XrWS6sd9uzieM5GxsEj29KraHqMUdtsvLlhPngSNnPbFZUuXD+53DmK/jKJI5rVlUItxkSAdBj1rD27cgSK+fTsK7jUYYbq0lglUYdSM7eVPtXDS2f2O6e2WRNmMq2ckivJzLDW95GiYtwiTReU43Cq32eDYI/JGwdKswLuVuTvHtTdvfceBXiXsXdkAs7TaT5HSnLZWuxsQfN61OAyv8AM2QTTpCVYqc9QKLg2S2NtpyshMMZdTkeYMqT71di0nQrlIDJiKZ5P3xjB2IPXFZe3azbSBzwuM5qzYgxyjzFbGPmweKXNYSlLqbelaf4bl00/an1j7ZdXE9vp81rj7NGY2wPOBBOGyMHIAwc1Wjt9Ps3e3ZRcXHmDkD5SuOfxz36YqqGlBaOG8u7eI7v3UcpSOQHrle9XY4ZriYRWdu802MkRpuZV6c+lNyui3ZomsdPstSe7VNNOREzokThApUZOd3X8KXwsNLuNf0uw1WWW00ya4RbqVR80cfcrS2VrdacfMka2kViUeN7gK6/UdjUM0K732zWpGCVLSg4qVuKL5WegfG3w/4R0XVtPt/Ct0twrWwkkj8xXUcnkkcZ9q84vCFi/wBWhDccCrMFptt/NJtUVn2NscYJ6496rX1s/wAzLLb4U/KDKBTdxyncrW6iSTyxtA2Ht3zVaZWDspUbu5xz7VZg0+dXy9xbAZB3CYHj0rQsvIs1u71prSWSJB5UTMH3knB49utSmySt4Y0uXUdZtbOWF4oHcNNIRtCp3bJ4xTvFDGHUpNO/dRw2x2xxIwZWHqSOCak1LVL4eF7GAq6Q3DzLJKTxKNw+VfQDpWvoHgrTPEHwp1a9tDOviWLVEh0+IEgTp5YLIq9yBlvwrSKuXBc+hxE6x7k24Bz8w6jH+NPZVyHkAAHfj8K9D8SfDa3Pj7wl4b0K3uyl5psN3qZ8wnei5aVl9CVBwKZrfgfQ7f462Xh61t9Rh8OXiq9rDcOyythfm689av2UjT2LOAjaNkzn6kn9KtWt81ncCaLynzGY2V+hVux9q9S8I/DHwjq1h4Ql33T38+h3l/qtuZiAYk84RSKfXeigj0Feb+EjoVv8MYNU1TS7XUL67kuYxJPqotyuzG3ahB3HmhUmDodyDVkiDRSRqsfmplkUfKD7VTydqjac+hOMVu6DfaJqGiW2nanbyRzx7khuUfiNSSfm9TnArL/s28S7nt7iJw8OQxbofcH0x3op0nUdomEnZlaV2dxGv0IqYCaTbFGC27+EDrT9PbS1Dedewqw44IJ9vw962kvtD0/dGLxI3AG5uo/PtXZQwF5XlIl37GY9kbO3W5u2xI/3R1x7YqK7vL29KG5m+WMYiVeAPzq/quv6Yz7ITFJIcYJxyD3X1rKkuNNuH3JdBpXO0LtwoPcZ9ayxVOlF+4Uk+x3v7O6O3xe0Fo43CiR8+h+U19559q+Df2frkp8Y/D8LT7QZXwoPH3D0r7z/ABrCm9DqpbHN/Ez/AJEHW/8Aryk/9BNfnZG2YkVfQV+ifxM/5EHW/wDryk/9BNfnapXyF9cDFe9lj91mOJ3H9GC0A/WhseXuP3qUqcc16vU5hGK/pT43+ZVNRn9KQtnGKoDe0KNFDKdxO6t7/lmO2AaytABMXzACr15N5VrLKvPloTion8DF1OBvmxvhZvlc/MSOMA1618NviFqGn6JHp9/pdlqdtGpSGS5XJiT2GMMPY8V400rTrulX74PFdXpjyL4SZ1UiRUYKK+JxkVOT5uh24erKk+aDsexeDfiZpVz4/wBL05bKO1QyvzDaRwRq3lsATsAzz60ia/qmleIWnu1gnlt5sypIgwxB9MdfevAEvJY5ILqDck8ZDA994ORXtdrdSeLNBi8TwywzXU7eXqESMPNWYfebZ1KnPXFfOZ1hqkYKpS9T7bhfMKVatKjidmrI+qvBF3Z6l4ft9VhsbexluFJMYUD689SK8R+N2vM/i6XT7S1hto7R9xdUGXYjlj68cVyN14n8QbbaJtQntxaY8hQcbCOmB602Y6t4i1ZZrvfLLLgSTSfKNo5LbjxwK87FZrLGUVh6UXfS572AyCOBxLxNaS5dbakmqeItXs/Cb3haNmmuY1tlKAgFDyQO2Miubm8d+IrPy3uYbKWXJX7Q1pG8iZ5+8RkVX8Z6lJrd+mi2yiPSdLZktTFIN0rn70rf72Aa5pxdW8E9vdTGWXG4biGyPfFfVYClOjhowk7s+HzXFU8TipzgtDoJfid4m04NHpV95bXEheYm2jlVyfUMDVO++JHjrWv9BvNakUbSBFBaxwMF9igBx7Vz8d5LBaR3cdpaJGXCuVPPX0z1qbTWuG157+FVEm3Oz0rpZ5zba1Z1eieLtSjntftxZ5ojsjxGu3GO47n610tz4/v0tby/urXSJ2tFTyzPp8UkkiknaAWU9K5iKOzkWPzEceYfvY+6a0306xuNOk+0SRjy3UxRlCzynPTihSa16goLdlO38R+Jr4XV488MaPHuSNYVCovXkYxWAnjvXzeSXZu0WS4YifbEu2Q4xyMYPHrW7IjRRmIx7I5AQy7SCPauBMPl3Mts5OyJt+9Ryc9qpTdyZNnTWXiDUbO7e6EscbyooJMa/wAPTAxgY7Ctybx9rjwDyXsLaZiEFwtjEkmevLhc/rXFwZmieMkuxP7pfr0pblZipsmTeEG6fj7o/r26VL3uON3udvpN7qdw76tcX+6dpHWNEUBeRglvUmrP/CXa7/aEFtqDW8JDq63KQquSnCKwA54qlosdtaaJDDIwe5IJQddp9ac9tb6xJZWtwxgvVY+Y5OF256/WkpdDTl7G8PE2qw3ZVU017PJkFnJbJIi8dAGHHPNZ2p65f6jd/arW4WK4dBHgxrsT2AxgfSqMlnNJp3kshju7WbDyZ5I/wp/2OcRTx2s/2eOY7pUh4GR05NLm1Eo2Kp1rXIYxqMd4zRW9yrNKEVgJACABnp36VeTxnrzakY4beyeRIS9zK1hCjfMCOXVdxz71y2q2D20Mi2Y3SKp3M2TjJyfrWXpuoSWl/wCcPOUPCyMoHXg81pHm1MnbY1LnxjqsEVysa2cQZSnlNax4CnrjioZjJdZuJHt1aYD5AoCkY6YxWTNp1vdbVhvjI80Y5VSAuR3z3q7DZbRGHkOYk2qc9WqW7scdDc8FM9hrkUzQpsK5AV2wCexr0iGO61qXdIlqsbKV3Mudv6V5xpS3PkKtupacsNxYjoOa9C8OT3lz5VoWEYUEttPrWNTvbQ3gpWsaL6WNOs0vLDU0truPiOdI1bjPTaeGH1rlNe8btp9xMmpeC9G1a5Uf8fL3MkTSD1KJ8oP0rtLizt9L0iV1HnrAQ53nOSxxj9a4jxzplreWrzpCsUkUfmRnsSO1ZOnTm0pRvY29vWpK9OTV+zKemfE/X72VP7Mv/wCz4NpxavCk6x89vMBNaV3r2vawirqmqyyqvO2CJYAR7hMZ/GuBsBZza/ps1vEsU9zGVlQKcAg4zj8K7+ys3yY26nPP0FayhHmTsZKpOS1Zl3lvE0btgAtlQwHT3ptwwMkZKjp83+0QO1Xbi3EYUN1Y1TkjZkxjBBwKenUhrRnNazeyQTb5XZnLAInc+pFelWem2uk6Pp9/4ijed7lfMgsVbHy+rY5GeK5zQdDtJvFFhcXSiYQkzOjdCF5IrW1a7utd1+SYEPLK/lwqWwNo4Uc9MDAryM3zCWFgow+J7H0fDuUwxtWVSp8MdzXbx1q8Q8vT7bT7O1X5VhFrHIR7ZYZqte6no+vbF1SxTT7ndj7ZbDhj/tL0A+ldt4L+FOoXOj6hda1Z+VOY8Wke8Es3XcSPyrgNf8M634fQHWbP7IW4A3g5P4V4Mq2ZYaKrSbsz62OGyfGzlhqaV126/wCZf1zw7dWuiRqskdx/Zn7t2jPDI/ziQf7IyAfepPhv4rj8I6jdX72pnmljCRAHC8Hv7Vm3d1qFr4e0TVbG4eN01D+zZojytxEyNLsYd+QKo+G9W8La/wCG7LVNTS98M3l3etYqJoWliklXByiKNwHzDk121Mvr1uXGYXd/mefSzPC0Izy/GbLZ+R1/xF8dx+M9LtkubD7NeQSZ+Q5Tafr3qj4RSPQYR4o1OPdbOHgtoejS7lIJ/wB3BIzVS4i8KaNqunWV1canrst9cNBGLK1eONHVsNvZlxtBpPF015qWshI7OaK1twIreNUISNfQfjXDiKOJpz+s1vje1j0MHVwden9Uwz9zrft2RJofiy48MaONG8IWsWjaYD/qCTOGPc/vM1r2Pjy2uo44PEmg2V5EqshnhhWOVAeuNoA961fhh8MrzU9Sa68Q2ZTTwp8s+Yrbyfp6VzPjjwXrPh29uZri0EdgJSIZC4xtJ4wOtX9YzSlTWIk3YUcPktas8Lyq66/8Huc94y+H1r4b8P2+peHr+S/0dxneyjdCCejY9ziuM2nymWNsAfMpJwy/TFeyfDqZbjRdS066+ezynmwtyrmRgi5+hII968q1+wGleI9T01dxS0ung565U4r6bLsa8VR53ufn2e5csvxLhF6Gno/jzVbKyNjrFnba9aIP3UV0xV0+jr8x/E1oRfEG5M1vb6B4d0/RZJZFRmikaYkE4Iy/TPr1FcNONsufWpLIxLcQFlZh5q7lT7xGe3vXU8NS5uZwVzzVmGJUORTdu3Qk1hZW1a8ebd54mcSMXLc56ZPJx2qkR2zirV0UN3OUEix+a+A/VRnofeq0mOtaWT3OO7uNZQMfMKYWQArjJo2k/Skcbfu1QbCRsMhSAw96sCVih6oB2HUj2qILtXcFAY0jdAp/E0iS1Kj6lKGtInkuX4eIAAKAOo/Ktr4XNouh6ZP4y1q3tbqz8PXksl3byqMyi6AjT/vkgmucGEIaNjG/98d6rXWjx6lZXjN5SGIK0iFsG4Geh55x1rSEkioSS3NjxX9hPxYt9OsobZtPitPtcOxVwRcASYP0ziug021vpPgoLeHTtLXSjpLPcXQjQxyv5zYZ5CN6S9BheMAV5s+m2ihQYGWTA+ZiR8uOB9Krz6fDs8iMSeWx3CPcdmfXFa+1XY1dWPY9C0qPxj/wiojs9L0mbwn/AMIw7yy3kaJEs/lHLLIo8zzs/dXoT1rdhs9N/wCECaFLXTD4DPh15I7rau83m5d2X+/5gO8AdMZryRbaFYVt90ptg25oQx2E/SrMOkWjWcyunybw4i3nbnHXFHtUNVInc/Di08L66fCukzfZ7HWrTSJbqCeUDZdx7X/dt7gAkHqSau2cWo/8KsuIdN0qyTT9uovdXUMMciSDeP8AXO3zxle2z3rzVdJtQ3nIpDINqkEjavoKvRaNp8VqyKzhnIaSMOcSD/aHeh1Eh86N74Lmzt/Gng2Wa3tpohpFyZEdFKkbpOTnvjpW58RNP03T/D/w6l0n7NJb3a3M8JiA3+WyLhWPXcK8/j0mzyJbeNoPL4UKcYXuB7Vu6BpOn201vcGCRxblmRAeEGOcA9K9HBUnVfMjGrVVrWNvULOWxaGydVEsa7tynOQ43Y+orgfkluC/lqTksAP48nGK6/UtQjtoXuWmGXb9383I9BXE/alMzFOCpI46CujMqvLFJHNGLLarHbTvtBVQASPSmD+NvlPcUkG+4jX5gT0k3Hj/ACaindUnKxsvTB57eleDqzSzGFvkdskANxUlq0mViUkgksF9KfDEvlhWZVO7JGecVLbWvm3wRM7VcYYnHHsa3w0ZOomxNHYW5Pkx7mDb1BJH5YrUuVEvhu32/wDLCeQufQHG0fnWYdpfYskYBAC7j82K09MXzdJ1O3j2s7eW42nspJb9K+ujOLikYOOpmRH58xoCerAniuN1eNpNVuYbayubpYpOJII9wU9cV1F/KsdmIw7IZD1HULVHRvFXijwnLaR+HPEN5psd3qEQuYodu2UllBzkHqOK8vM63JJWNaUU3Yis9cYtFYahY3Vo86ERtMm0MB1INYt3osdtcyBbxHP39wfOBnp9a6/WdW1jxn8QPEJ8UX8+tw+H1vpNOsp1BVGH3UAUAleBmul8NeC/CupeApPF19oUtvdf8I5NfSabysccy3AQMinkDb6nvXBUryqRs2dPsF3PLdiM6DzVDP6d6SZBG7KpB9cmu9vPC/h+1Xwha2+gvcjX9LN7c3rAsbRyrYSNhwoUjPOa6HwX8O/Cd/J4M0m7077S+uNfpc3mf3n7qUKrKemcGuHku7h7E8Tiu4ZZREki7vcYz9KtAbgcEOMZr1jxRo+malZ/DLSZNFtktLiwuzJcRRMHJikm2pu6YOwZHXmuAMdpqPgmPXP7AGhX0d2YNkMTRwzRkgAYbksO596HT0uEqVluYpiHZu2RUlvMzFU3Dcev0q0qwojBnUEds9quaLaac6y30qvJBGv7xU+RmY8AAnjrjI9Kn2bauYWH6bpxv7aW8luUtrSA/PIw5cjoi/7VP1vWpZbdbWyAsrRCNscP3unOX+8STzjOKqalczTKkckaWtvF9yJDwAeuPUnvWPczFj7bqxVxEguWBc7fMZh8xJySOxpV3NsXChSarswUGnR4Yr8/PcVpYlluKG4vbvT9K0+GWe8upGZI1+6cKe/rxUkeieItRAki0eZF+0NaDzCB++U4ZevYkVDMb63tINU0+YLNZXgmtsfeDKASD7EZFaHxg8VR+LY7eHSwY7BbdtTuIUBXbf3AzOPoCorWKVjopxi1qHirwz4i8Ly29n4h0t7J5QNnzA5B59ailiePwpFKLeII166tN/y0OFHy49K1vHmpaJr3xF1bWIJprq3/ALJsYraZc7TMlvGrKQewIb8q5y4ud8SRqo2hQGI/iOetZysZzsnoLeosljZok8zMS5MTj5Ixnjb9e9WNN1nxBpJtk0nUPs6212byH5QSkpjMZ6/7JNJM902kWu94vIjdxEB94ZPOaqsGI+Vct3qVLlJUrGnfeLPFmqT27S6yySW1ithHNGoVkhAIIyOehPNUNM1TxBp2oadfW+rSzTaWHW0lnPmMNxyeTkmokZUUtjDYxVa9mNvaF8Zwcg+9VGc5bFe1kbemeKvFWm6jpl3Y6kI303TZNNgJQYFu5csp455kY1D4Y1zWtB8PN4etWsprXLsGmtY5ChfrgsCR+FYIum8tQ2S/bFdJoujC4tRLdyEbxuAHv2ruo4StUE60jIs7VzKI0JLbstJj5ck11erXrOhtvJf9zpxi8xvvOQGyafp1rHbptijAjHY9TVoxRyRneNwI2sD6ele3QwKpK/UyT1ubfhmz8L67qCRL9ksdb0bw4JpI3Vdl9G0and7MmMe+easfDG3t38NeHo7WzsJ/CdxZ3TeMJpkVmiug0nlgufmTgR4C+1eUappcUF5JIqtE5BVVBPKVU+xp5boryKr8lAxAJrwsSnSbudiro73wP4e0DxR4Ni8RySxW8vhLz5rzfgGZFXNqMd8srA1oeEPBOnav8Mrq31DUdOtfEHimWTVNJsi2LhJI2KhBxgIwYnr6V5lHCrJKq7kRgFlQEgPjpVuw05r2/t5IpJ1aEjbJu5A9B6Coox9tokOVdWOu/ZmkNz8fvCjSbCyPOpV+FLCJgce9foBuf/pn+Zr4q+BWg6fb/FTw7JDGQsEr+Xz3KHJr7aravh/YtIqk7o5z4mn/AIt/rh/6cpP/AEE1+c0cqlYzwML61+jHxP5+Huuf9eMn/oJr84Awht1dlVhgDk8g16OW/C/UzxBfZvMU7SM9qC+TjOKriRYX2s4ByAN3HJGalUIzhlNeq9zlsP8A4aMA7V6EmlPyk0g5kU1cZCN/TC0QCqSc+9aOonZp0jMOSuDVPQk8wbuuzmn+KLlY7QR8hpgSuPQcVjiJctNkrc4a4z5jqgO7PGBWjp13LFEqGZigDAgjFZds/kyoPMzuY/Me1a15aSQ2S3O4PwWLdufT1r42bvK50xT6GZqMsjD90QhZgofsMnGR+dd7eWGk6VoOrWuhx6pYeJtFsorhtWS7bbcFs7wyY4XC8c9689K71dJG+UjBz3HtXR3PiPxDrHhhfB9zqcQ0zy1UskKiSVE5RWkxuOPrzmqg19rY6KMlFXi9T2T4ieL9Q8IeGN1jb6DvjsrB0ury2S7mmmngWQqynlMknB9BXFfFvxBNMum6WZDBNeyQpObTU9oKswyBbgfL19a5m7uta8SajPbXuoB2v4IIG3RLjECCOMjjqFGK6PxVB4i1TSLOw1C9tNtvKqrLHaxicMuCpLYz6d6ShQi78v4Hb7etJayb+Znava6NfalHpHhq1udFuE1RdJnuGvTPvVm2CRlwPLPUj1q5470DRbfw3qV5oK6rYXegajDYXEt3cM/20Mm5jz0bPQc8c1N4rt9f1m2S01jUYzHAokL2tskTvJ2kZlAJIPPNSajaeIPF+mWljr3iBpraNllCpbpGXkQbVd9oGSBxzWilEycX2KHjLwPp2m6LruvaRePeabbvaIi+dl7W5aUCSNl7jaRg+9aVlYQNH9oij8uQxD5TwenJrI1DQ9Z0631Bp9Xnlg1qaGS+hSMbZSjhgV9ORXRLE8E0kzB/JMS7F/Cs6kovYuERdGuMlra4C5UZH1q5tjUs0l59kypk80DkMOVA9MmqVsqMTJtKmUAA+2a3dJiZr+9t4Y4Z2a2l5m+6gVeSP9r0rKxU9EY6Tu6ndP5iMMiRuSx78/WuU8VRuusOsS7V8sFdi4yc966OKKQukZkMiniIkAbfXpV6S3guLoNsAA+XBHXFC3MnG+pw+mXiWr2kEtndtJfTGK3ZYSfOdTgqnqcmtPxDJNYao639je6UZEEpF3AYyyD5SVB6jPH1qpr+o2L3vgK0GoRRS2WuXbXBBI+zq0iYZvQHB5HpVnW7TTb7U9B8La341sb/AG3clxdX0czyJaW4ZnETMwzljjA963VO5GqII9btrWRZHS7t2bY0EckRDMrnCnHfJq/e69a3elXV9LDdwQW0ot3ujARGspzhGbs3BwPaqPxP1zwv4p8S+H/HOjTyWNv9vjs5dLuF2yQ28TKwkIGRtOTg5zxXdeENS8G674du9P0+KC0WHxdb6nc2zOXa4t4zJvkAbj+IfnRKEYRcnsbQUpyUY7lrwza6nqU9tfXWlXumf6OPtE+owGCKTnjBbg8Yps2h3/nT20d/pX2JpGkWQ3a7gD2/CrPjDxDNr1/uVpY7KMbIIWc4C9sjpmqH9kXjaM2sfZ82gk8svjjd6V8dic/mqjjRhdI+8w3CdGVJSxE+Vsytf0zUNN8u5uQv2TOEuYzujkHpu6E1iT/YtSjjFpJjyDkMo5OeMYru9C1pbW0n0rULVL/R7tdk9rIcAE91PVT9K4bVdPbQfGN1Y2jFtu4KzABCuM8V7OXZjDGR7SPls8yWpls9/dexkarGum3ci2bqIsLhD8wDfxD86nsL6MRslwil5F/dgJnB/pThJZXCqt1siLfKJCehb73H9a3PAPh83+uXGozbFstLQXU7HkOowoC+vJHFehOoqcXKWx5VKE6k4xjuy3pug6pqWkDULWI2MUgzFNdt5SSf7hPWug8K6Pqdso+26vpKkn7wul/LNQeINavdavTPeMiJ0jgXhIR6BRxUN9pt5ZW9rNcxYW5UtAzLgECvkq3EFRVH7ON4o/QsNwlRVOPtptSkdR4ks7izsRHcNKiXONjE7kkIOeD36Vl6hPHLYmFkXhSmT6ml8Oah9riOgajcs1pcsBBIxz9nkzwQT69PxrJ8X20ejX9zo9zrllLfoxDwKxzuHTt0r2suxkcXDnjv1Pmc1yueXzVOWz2Oc0e0DaulysZUKTlx1GDiuzgkMcYZ+GONv48Vy1hf6Laxhv7atSQMONx+Rs8jpWtPrmkLHP52tWW9cD5W/wBUOynjrmvRaZ490ie43NclXU/KeKrvGz5CsOO1MOtaSpjFxqlukkgG1C3LehrWktYFnEySgZUMAvIIoaKViPwn5MeswLdMESQNCXboNwwTVbV7KbTNWmtZ42jeJ/kz8o25+Vh9RzU84IXcI+GbPzcVp3uoWWr2dlDq0z21xBmOO8ZflK54EnsOMHnivGznL5YqnGUPiR9Jw5mkcDOVOo7RkexeEPiL4d0nwzpNlquqNNd+UFkcDd82e5ryD4oalJqXi66kXUGvbctugG/cqA+gqJ/A3iEvutbRL2IjPnQuNhHqM4qSx8LomoRWd1cR3d2TuNlaHdIAOu/0X1wa8PFYjF4qkqEo2SPpcDhcuwVaWIpVLt9PxKl/od/rHw5gsNMn8q+OojUIDG37wbEZCQvU9TWB4O8LzW+oQ+JPEutahd2GnO5t4Y3KKZSMFU9D0z7Vr6nq94+um+hUWUkLbIYYT8sYXgj3zjmt74jamt1peiRRwRW6z24v5Fj+6ZHypPt90V20c4+rYWVOG8dDzsXkKxOPp1W9J6tdvIx9W8TatqF1ujnltIQMJBASu38up9T3qpFrGr29wC17cSFTnZK5YH2YHrXZ/CjwInieSHUv7QiVLaYedDnLYroPiz8OrOze98SR38dtbkAmEjGTgDivMeBxlek8S22e5HMsuw+JWDSS+XXsbfww+IOmnw3cz6gkkVxa8zRQpkY/vIo6D19K4X4s6pL4q8TW40e9e+s54w0cCPwhA53L2rmPAl0bbxTaR4yLp/skig8BX+U/zrW8Q6avg6G4tdpXUb5pUyh/1UAbAGR0JGDW88dWxODUJfCupw0sto4TMXOn8T2Xrv8AcS+Em0rQra9XWdUSNrhosC2Xz8eW4cZAPqK53xVoOl6xrWoato3iIXEt5dPO0V1F5AUscnDE1nWdtJeXsNtCu+WZwqlfUnFXPEekXOhaxLpd9jz4uTt9DWWDzSthqfuQ903zLIcLjqr9tO82jkNe0jUNIuxb6lavbuw3IWGA6/3ge4qjaqFvIW3mFllAEh/g5616potrY+K9En0fWZrjzbJPOs7hAGdBnBjGeo5J5rh9V06Dw/rMUM8iXSYFzbz9pY88ce+CK+twOMhiYKSep+b5rlVXL6rhL4ejMO9/4/Z/3om+dt0meH5+9+NVmHGOv+FaFxLY3N/Jcnz40kZn2KgwhJ+6PaqjC3KooaTcG+fI4x7V3Lc8ZkI6Y6Htn0phXJHpVqVLZUcbpt24beB92iNbHzX3POFK8ZUdfamMpdTgMfb0qUglQMZ9/Wp447HenmSTgY+fCjAPtQzQbPlMu/d0wMbfUe9BJAvEZ3Lhh+lV5/L2gtHvPQFuSR2q/OLf5xul5HycDn60hhsVZNzXPl7eTtGQfQe1Ih7lZUju9NujMlxJeJtdXwWCwqMNn07VRjITaD831HGK0VkhgjfybmWFpgYZiyjb5Z6j9BWXJIsiKFBCRnC5/rQDHvHuLMuF9OePypV+WH6dRnrSI2/G5S2PSpxG0kijy/lxxRoJMmtlBySowRnHaknjxP8AaiwB2gDntUkWFwp4yCKLjEgVDjaq4osmzRNi2Q33tpv5ikcq3cdCa1NQ+azlVZXi3BtzocdRwAewNZ2kQNJcdCYY1+VR2fPX8q6JraW68O6iqvEjhY1UnqAScbR/OvqsupNYd8u5hK3Nqb1h8LfDt58TtLS9N6PC01jBmIzHe960QIjB/wBr5j+FedR+FdLuPD2j3ObhJLnXLi3uSsp+aGOMvsA9eMZrQ1LxJ4zsGsNYOueYdPuoZokEa4EkSFEJGPQmuZW812SxtbT+0ii2l+17CBGOJmHJ9x7V5GIjKEv3h2RqQsalinhXxH8QPBljo+iatpOnahrS2N5BPOzCWIOq5DkD58E5HatfxB4F0vSvAj6o0yTXZ8Ytp6SQXfmBLbbIQrY6N8orJ1LXfFGra9o+v32oQJf6NcLdWnlW6RosoIJYqoAJJAqKOXXZ9Lk0f+01Fo2qnVseWvzXJDZY8f7R46Vzc8UP2kB+iaboNh4h8ST6vYz6jaWVzHBb2xvDDsDMFLM+D2PHvW38PPAv/CWeMtTtBb6gmg6XHIyGOQswlk5hQt34B+b2rE0C/wBY0TW73VLHUYJLy/bdd+dAkkcmOV4YEcHnpSapqPiW4sJ7P/hIJ4kvbpbmc24ETSSKTt+7jgZOBTVSO6Y+eBD4J0GXxLqviXR727ntNYsbH/QBPKY1EvngYYnplM49yK7TRdPPhzxFPpc8dxDILHbNFMx3JKwIIOa4vVE1rUtc1PWr7VNl3qSRrO8UaqDs27cY7/KK6/wuuoa1qlzquuagbu68tmklcYyUGQOO5r0svqOVTVmNWUGtDM1hRCAOfMXIAPpXOahZvdQInmGJkkEkbjqrA5zXSavMlxcDa37zO75ugHpWfKfUL9a5MzqOVWxhHQox291bzm/t9RuINQYs0l1GSrybvvA+oNKJvEl1LPD/AMJTqEn2m3NvKryNt8osGKYzwMgGrwaOV9rYPA6VBYzC2u5rgKCMbRXDTm27G0ZyNhPCXjm18INe2+pa3DoRjCqoLlAp4/dn+FT04rD08+KLQ2Dadrt9C2nbvsR3keVuOWCnPcjmvTdK8d65L4Cg8GXjW406OMYuNx81Y0+bZt6f/rrl7zxnawxomlWMcMHRmC7zIe2d3T8K9ahQi1eZU6jsc5BaeJ2sbe0m8T38cFtI0kEYlJ8ljnOzngEk8e5qXUIPEFy8by69JqSxLgQTsTGpPVlUngnua2h40vcNtjMvHQW6U+DxjK0ayS3MEGcja1sg/pXbGhh7bmDqyZzlpo2oX+rWi+Xbxpu2uNoBNafj1n82zttOjijsIPlJEePMbvIR69vwq9P4t3RN/wATG3cEH5UiUfrjNcne391elXIKQjkIf6VhifZRp2iK4ySeOV1t2xtXjPv3rPuAQ5XrzxinKm6bdnK56VJOpJEixlQPWvAT1GQJnknH0Jp8SEMG6E0xyu75gee4p8HIZA3ParbEzTtJVTRXHk5JmI34z26VlwqqylOcEdOxq6IRBp7xzSSeYWDRgdCfeoNrXFyFRcs3ygL1qdRXaJpD9j0sRkRxC4behVsZUcHj696oGS1+XMyAZ3fersrDw74e16W90u+EukXsl9b2umys5KQuYtzeZk8IxBPGeSKu694D0Oy1jxtpV+kWlnTdNt3SWRyVhkMpDN+IrVU7nTGjdXOQtZYZtNusKkh8xMSIcheuB+NQWrTLG8rKQoPp2rsPil4d0fQdb0m00OIiGbQrO4d42JSZmiBaT8Sc/jWFp9nLdKI3yiL+prahhvaz5TGceUy1EkzBreF5NzDqMYzVqDRLl0ka6USLu4XOMV0sMcflKqKE2Yxx1qc5bIOAT6d6+go5dCCMWzF0rRre3jV5og7n9K1hHgBeijoBxTl6nadobkA0DO7NejCnyLQm44fqvQ0rDK47E549aXvjFKG+Uriq5m9wMHxXHukjcDJKkZFYPzgYx068dK7LUYVnjRTGkjbhjJIwKxZdCuzJhtqpnkA9q8PHYJ1ZBcz7S3kuSkcER2k43egrrreCO2hjhjRUZRyy8bh70yztYbWMQxRjgZPNWdoxu/h/lXfg8FGlEG9Dr/gjk/FTRmZdreY/A/3TX2Vz618bfBLP/C0dFzz+8fn/AICa+yq87Nf4iO3DfCc18Txn4e64Mn/jyl/9BNfm5FbwyRBWlcBQGP1HSv0l+JQ/4oHXOv8Ax5S/+gmvziWPbtdehXJp5cvdkOvuP8mCSJFmDEg7i36Ux42ttnlFiWOQD/dqeJ96q54JXBP41GLlpJ92wsEBVc9xXqX0RzkyOzfeQAdiKcM465FAMjfKcBQvao7d+oxirIZ0/htv3MnzYBOKp+KbmNr2OMEYj4J74puhyfvFjAIXdk1W8X28f2uPy2+Z+M+prjzFv2QLcxpUhVnDfMxwVA+7jPert9em4skh85VwAQqcAAVneTIqcNubeE+Xke/1q3DpbXF+truVN5Cq3Y+vNfKHVFaFOQKuYx8wI4wp5rX0FYiBGFjCeWxLEe1P8QWTacqx7vlAwDUOmyRLp0O5Bu81iW7EcfLQXBGpprtZ3kVxHELho1PlZ6Ix6fWu98FR3PiOW9jmjQQW8Pm+Ynykv36+1cRDbLD/AKTBdhVb5ljY8Iat2usalpOtu1rchEnUhxn5H45P1oOqGh2UQRhI1zvYCPauBjNV/miiRoY36ZCj1z0qLT9Ygv1t7OOYyjbuZsdKtm/jl8xY+Ug4G37zmk2a7i6hdSGOBJHCpFnDdCABz1rNiuHu7mXdvNkEySh5A9f/AK1XvE8SXmiRzxqrbCdw6E46H86fomiSW2iWUs0wRrktNP8A7IU8H8j0qLmlhgbfCkCqRHHwrH17GnaQJBJP9sEtxKIpD8hxnj7x9hSDMeYo2EkOcjJy2c0y6H2eK5+03M1oDE5Dxg7myOF+h6UxSiQeFrzzX+y30K+SWPlSg/Nn2rT1Fpre4ZFhDnH7t1/rXNaVY7bdZjJJgjIB/h+lb+mzS+W7AmQLwNxzTJt0MqTSNJupvOm01GuJARIwHBPv71DPoukIXtk02ABcM27rmujhdYlzIMGRsKoP8XY1mapp0tzeHErKi9SOc+2aLsiS5SlLoml3KNJJp0EgQBVfHRe1bXhDS9Ns7+/ktLe3WX+zJFJA+btVJJJLaP7Oq74z0PrVjwrJDZ67Kb9XW2ngaOVkGXWM4yQP6Vhi4upRlFbnRl9VU8RCc9kzZ8JNpK61BHrUE0tnKQjlCNyEnr9K+mJvCvhtfBjaS0GzSgvnMQvJxzn618xavYtpGownzUngYrNbyociWMH+WRj610X/AAsfxI2qG6e6JtcFPsucRmM9sdzjvXx+X4yngeenXjqz9FzfL6+ZunVws/dXn/WpheKW0g65ONER0sEbavmdeKy/idFA/iDw1uUtI+hLJPs7vufOfwArT0zTZ9au7m5TyrazhLTXE0zbYoRnPJPGa47xFqEmo+L7jUFMqwEMtsAv3YtuAPbnNduQU5upOolozyOLatNUaVHmvJbmCYWNzFGoSZ37SdNh/rXqfhmxWw+FmoyW29ZpdUVJnbkmHys4+m7Fec2Hly6tbrNHhcJEfqa9h8MW8v8AZ+oWVwqpDcwCElzgocgh8fgB+NfQY+EqmHlBbtHy2U1YUMVCo1omVvhjZ6DqXiVdP19ZPKuhiIqMgN6Ee9e9+M/CXhh/DC/2ja4t9MiJiZfvKB6V87afJfeD/FCzXVmRdW24rG/AJPRvcfzrUPxI8TSC/jvLlbi3vQVkicY2j0X+7XyeBxlDCUJUa0feZ+gZpluLx2JhXw9T3Vbr99vkcvcPE2pNJZxmKMy/ufbB4Bq7r+keDda0FbHXDbWmr6jcTSG/34mjljwRH14DE45FSeGbGGa4OqXu9NOtJBI7AZLNnhAPXOPw5qPxT4N8NeI9cvNbv7W4864kaYpFIVWInn8/516XDlOVNyqy2Z5HF+IhPkoxd2tzjfiNYeHjqujNbabpdmW0Obz44JAVMqShQ5wT85Az+JqP4V+H/Buu+FrKK/ktIdagM06GaQAXibPuMc4BXBIzitu9+H/g+1tYWkhu3JOS285PtVDWvh3os1vBc6bbsGdyzKrYA47DtX1Xt4nw/s2V9O8OaNqGjaRHo6+H4GuJrxdSvdQJYxlXAiQKGBxjOD04q/8ADi6lXwtF9pYSPHvjVyeGAkIBHt6VykGk6KdTmt9QsJYZoiFIRtu9ff1rtLG4sIrHyLS3UwRADy8bQvPYVFSopIqMWjUuLuORNzyOhU/Njv8ASluZoP7HQpdb8ScR45255zVXak0hWPAUruwP4fepzAW0y3D2sILMf3uRlue4rBN2NFuhfFVnanxPdloTjzFI2uRn5RnvXufwM0rwjcWo1fR7WSK/jXZMsnJQnqAfQ14/qdiNXspta0+TzJogPt1r/Eh6B1HdenP1pNK8W6ppGgHSdKlNqxkMkk8bYZ/QA+lfHU6zwGMk8Qro/Rq+HWaZfFYV2f8AW52vxz03wtot75NhZldSusyMB9xBnn8c1xd5INU8K2rqrNe6b+6lULnFv/AfzJqv4i17UvE09n9sVZbuOPydyjmTJznHrWiZz4MBt4Zop9Ulx9shIEkaIf4D/tdcjtmohF5hiJumrQZc6qyjB0/byvNPv/Whb+F3iqy8Iy39/KHmujGFtol6Nkd+3FaPj34jR+MPCkdndWzW15BL5gKH5JOMfh+Ncbq114duJ2ugt3pSuOYIYTMA3cgjHHoKqW914b84f6ZqE6qctAbQxhx9c8VusLmVOm8NFe6c7x2TVaixkn7+/wDwDU8K/ZbDz/EGoSJHb2UbNbl/vTXGPkA+jYz9ai8VvJPdW+oYYQXUQmQ5yHY/6wf99E1jeK9RbWrmKODT47LTLUf6Pb79zBj1YnuTxWv4dvP7Y0O38LzKsd3buTp8pfqCctGfTJ5z7V118plTwPs46s83DcRQq5oqstIbHpf7PNvo9/cXEl1pVq15YDfFdkEEKeOp49a1vj7BoFvpS6lHpVvc314fLW8HIQD6HrzxXjn2zWtDFzpm+508yf6+PlHI9/akTVdYvtOj0ITS3UDODHCAWYN2ArzIZlGGE+quHvdz255NOpjljVUtHR28jU+F8csvjC1Kjcio5mPQbdpGT+OKs3Fp4Zj0Wzg8RXU0mq2kzNGlkR5gjP8AAXIKkdagvLe98J6RNCZUTUdSQJLsfPlxemezZArntKs5NQ1K10+AfPPIsa+gyfvVlQxFTBWp017z3OrEYHD5k5Vq+lO1l526ly68OeBdW8xdO1PUtHuCSwa/IlRj/d+QVxHiPQ9R0S4X7ZH+7fmGZfmR/oR0Psea7/xz4ZvvCmsHTr5lYlQ0cuMLIO/5U7QpbfVNKuvC2pkC1uAZLaU8m3mA+8o9wMY969XB5xWhWVLErW58zmfC2GqYR4nBSvZbeR5aH3ZzjOcnFIxxuNSzwNbyPA4KvG5Vx6NUbKSCvHvjnAr6htdD8/s1oxAD82MU/jjjBqFSDna3XpnipO4XqcUdDOVwYmmlhgqzHFOjG59rEDPvQAqq2cEZxmpuybEcJ3zRLhUAfqemPWqQt5GZm3BxnsMVbcd0I459a0f+Qvcbm8iG6P8AqhGAiOAPu49aoRjNbyrjDYAx0qWGaKJ0jb7Q8sjbUSJC7ufQKBk1daO3F15FxLNDgESAx/Oj/wB3bXTfCeOS11XxRqulQC71vT/Ds0+mIRlkkEqDevowBNVFXZcI8zscbfyyW18ljcWd5DdSHMcL2zxs4HOQGHNMt7qCS8VFDvIzFBEo5z3yO2K7LwTrXibxHZeFdT8RxS6nbQapcxw6vdXB+0yHyhugweSoByDnvW/Y+DfB3iV9O8XaPpuo6Iz61PY3lv8AbjIZmEmBIGwNvQnHvW/sUnc6FSRwOlXlhN9oNtcRqG+dQ5wcj5SMVqQ3FrJ5kTiNpnUBP3gBXHXiszStN8G2OnaTo954T1vW9Y1+O5uYrqyvGEkOyZ0CrEAS/wB0E8+tdFL4M8IWehw6HNZ3lv4sk0X+1mvW1AuVKqzfNFj5M7emeK9jDZgqMOWxhPD3ZjXLWcsLQXM0SqwIfLj5R2IFYNpHnBaRDvHzL5ikgZwMV3o8BeDLefVPDdzpupXesWfhb+2W1drw+U7yCNwvlYwMb8decVgz6R4Jj1W78CWfhvU012wgMw137eWjZlXeSYscKR8vXrXLjcTGvZ2KWHsc/cxvHcyR4yF5Oew7VYtflCc8YOaz7S8mmEc03zPLGGP9a0I2/iBXH1ryZIztYSD7KN6x5DdzTbgW6lFSTkr8tMmmijDfLgk9RTLaFXkEqYbbwFz60LYIsls5GkRW+8Oc5rorGZ7Hwi4R/wB9fzlfeNUwc/jmodP0M3UaRwbI2JIZpG2qvfJNV7qeGSYW8ZaRbcBA+MBiO+K2hUlTXMga1KbBY33E4bHX1pkuw2yFsliaU+YtzgrmUnIB6AVejsn2M7gKx/hPOK1p4erWXNbczehSWE4aTCAKM5P8qbAwXcflVCew5IqefT7xozHEx3kjA7k/Stvwt4X1K6nP26JbLzOFM52+ZgdVB+ldNPLbP3g5zn9PuBbahHdRwzSMr58raSGXuMd8+1XPFNhFZ3MrQqsSSgTLGOMF+dpB6Yzir994k03TYfs+l2xlvI8p9ql42j/ZXsR61x1zPcXkjyXFxLNIzbi0hzn3J71niY8miKvodD4E8NW/iy08TLPqV1b3VhDG9kEICM5dQQ/HPBOMd8Vpan4P0vSfHF3o90dVu7O10uG8aL7RHDK0jhsgM4wMY6GuPstQ1jSLfVINLuY449QEZlJTLKUdWGD25UVtX3jXxJqPi658U6tb6ZqNzdWyW88VxbK0bKucHB43cmsY1LG8XTtqXfD3hXRPEH2/7FPqenzWmq26SQy3Ec2y0aEl5NyDGd+0Z7Zqn4m8JSeE9Etk1e8uG1ubUZ4jC7DZ9lEQMbj33k81m2viDWtP1bWdS0iLT9OXWLE2M9rbW4WJEJU7lUcBsqOfc07xNrmueJtSstQ8Q3UNxJZWS2UPlR4+VSTlvU80TmmOTp9A8N+HbO48H3HiPUdRntLWxhuFu8MMtdD/AI94wP8Abw35Vtp4S0k6fpmhTahqjeJ9VsHvoZlYLZwYJwjKRub5R1BxmuRnnvDo11oyuhsLy5huZgyfNuiztx+ZrTXxP4mXwyPD7XFrNGkRgtr+SEG7giLbiiydQM1KcbCjOBteBfB2h678P59a1U6vDcJb3M322K4jEELxx7o1aPG8hmGMio/FXw8XRfCjeJ11KU2sthb+SnmqZHuZYwxZlHIiByOR6c1z2g654g0K2NrZy20ls9tNayRSQhldZEKkkdyM5B7Gi/1bXL+d5biWDbJpi6YyKgAMQVVB/wB7CjmhuDKlKDRNpwmk0u/VpomZbdfMyM7vmH3ff+lUtIWJ9VsluZJIomlUMyKd6rnqo7n0qbSpJNJ0G+aSFJmmj8iOYn5kYHdnH04zXS6B4d8Wf2p4NuLd9O26wCbOeSEMLfbt3FvUjIxWajfYwUG3ocfri/abqeJr6d7c3Ql+c8lkyFcjrkCrV9farqo1WbUdXvbiTUIkhuy7gmZVOVB47Gtzwx4b1nxN4u1zwwt5plvNaSSXEt7LEoEjKcbVPbOc4rJg1S+iuLlbrT7OG5/495YzbgCMg9h2PvVe9E0fPFaluKbxDc3EUt9dXEz/AGFLKP7Q6hlt1UKEGccYxWwtnHZnyLe586NMESEfe46H6dPwrnLlb+5uYJJXadjgRbzuwq8Y+gretI5UtvLmIZ8ZY+v417uVQ0uc1Rtksfze2O1PA96iTgnuSacDzjpXumQq8qM9aTIHTrQM4U9qViMZ/pTTsAi7ic7aX5vSmbm7ZoXdnvSauA5vM547VIN25m9ajUt3HXNP5I+UEn0pOKC1xQFA3HigsvTBI9c1Bd3UNtHvmkBXuB1rFl1R7pmWBNsX96ocrD5T0/4JSR/8LV0VA4++/f8A2TX2XivhX4AfN8XtBxn/AFr85/2DX3ZXhZm/3iO7Dx905v4mHHgDWz/05S/+gmvzqX/j3jPYrzX6K/Ev/kQNbH/TlJ/6Ca/Ou2jEnlr0AGTWuW6xkTiH7xWaU+SVQdB/WmK7R7EODjOadfD/AEkRwjKfxUsqrJL8g5Su+xiyUTrs6FSaWMBJF96FhONxYDHanAfNnvWqMzoNDjHk7hjJNL4m0m81LyRp8DTTKPlVepf/APVUGisPKJ3YNauqRSzaKwjYhs9j2rLFQ5qQRepzzafNHoi3F1ZzBzKUfGAEf069aZZ2+sI5jksnH2cAkkj5FPQmsuJ52nj+0SHEWcgmrFskkztGsm1snBJ9elfITjyyaOtSNyTR/EGuSxQSaXPJI/KyAjDxj+Lr68Va0rw5fp5UTaXNLb+a6K4xgPx8nXrVrwjGbdLlbvmdE2kbuDn+KqlnqjabZzWYuN4S4Z0iOeh6YqTeMbGrcaNcrIftVk6/Y5FLhcYQ44B9TUF7oN5LrH2RreeSQKGThRhSeWP4ZFN0bWre7jmmmYiVmClG/hAq3blbq8S58p1hjO7HJ3DoP1oNVsXv+Eev7bxDDBBYzeRNb/ufLAySBz37cVs2elXFnbPdTw4EI2Mwx8hPrWP4fjbULvxQ8k8sM9vZq0Drk/IA25fx4rRubOPfELeQmN4k+Qt1+UZP51LZpFEkmn6lunVbZwI4RKwbGFAJP9Kn1SbVPN02OKweVrqH5AMbQDjJPtUcd/Lb25S3gEt20QVIsE5B4zU1np95eeVJNHI0zRlCeh3DjHtUGoLoepx6b580BaRJtm5MYPfFaWk6ZqlxJdzTWkYkht3D+djCrj+fpWZrchsdNtoyCJJlPlrzljkgmo9GV0sXWTeucck8n2NNMHqK+izbbRY7dg04Pkrn/WVRsC8WoFmhP2d2+zh88F/QfnV2JZirqTgIflJNYawSSX8hm/hGRzVXJe5093ps6wXG63bNmu+dgR+7X1NV9PtNYuC8f9kzbvL82IEjlP7x56Vzz2U02qKzNL5RKlgCcFR1zW4sciW3mWDmQTtsVSSQq/06UXE1fcz7bStWn1EzNaPJbyE+UFPX1xVi00e8uI9S1Kb93bxukG12x5Zwe457Vd0mOSG5WOS5aLzImQSICctjp+PrTfDujteNOtxDIyo5UqwOCR396lu6QrbG5bx61HDc6YbNLuygw4tWABUYHRuoHfANZd29/CI8eEdOcSqWgAupCdo/iPtXQPpel2miW15eXbIJJDGq5PLelcxq9reGxmu4yTBbTOjMx5bPTA9BXNVweHqy5pQVzuo5jiaC5ac2kUvG1zrlxplto4hFrYswKRW5+SWQ88k8t34PFQ+FYLvUItRZbXy5bKQ28zyYxGoAIB9yTWJrNxJdyRqyhQ6/dB+4Rxmtjw1G1tpsEq2xdblpGkGfvYT7x/KuqlThTjaKsedKU683Ko7sqeFNNW51hlutyJ9ozuPfB6CvTo4vOkwNylRg7jjIrG8J6XBepbzxnKfeY+prqCzZZJirtEcxMKxqTsdEYSSs9jP1C6ur1YtPurNL2KCPdEsxKsB7uPmP50zS9JhuoWuJND01YV6qLmQsfpV6JoRqkcsgxCR8xP8AdpkKNDd3FnayGQOxeP2B5Fcs8Jh5u8oanXRzHE0o8sJtJGlcpNdWot43j+zw8RRvGEVfckdT7msPTfD8K6hdqTKklwp8yQudox0x6VqNM12phVnWRW+b34rIl1byIpbC5ZlZmKg/Xoa0prl91KyMJuUpc0nuZ17pWo26i28yKeNX2oSxypPOTUOg2eoQuI75IuHLK6scBcdK17hp49PzOw83rHIh5bH/ANauXtPEunQ3dzDcXTROZPKRDySwrZIxciTxbpNtPcecuPNOCWA6e1Yemqtqt0LiNnzIFBH0rppm3ae0ty3mHfuDN1HsPYVkww7+chUDbm/2jVCJkh8tJJUQhQMinfbLNrKOJlcSHJJJ461LMzEllwV27T7e9R3CA6dBtkV+TiMD7vPWqsS2LaXF5p80V9Y3DpKmRgAEFSOVI7j605NSEpMn/CPWDE5JMk8in8hWYiTW8oYSk+q1ZSdZJGO/BPb09ayr4elXd6kbm+Gx2Jw1/ZTaualhqz29u11Y6baWV1yFkjdpMfg1Ypk81yd5L5+cyH5ifUnvVplVm2QShl7DtXHva+KNXutYuNFuU2adNHELYKSzK7BSwHfbnJ9hVYfDQhpTVkRicVWrvmqSu/M6RmZiV4A6Agmo/KChM5LEdfWmWfgzXDqutWWoeMmtodJjtnaZYWcyGZCwGAM4GMVk/Drw9rHjLT9Qu08ZJp/2a+eztfMhd/NdU39hxkV0+wOdyvua4jf5vmKt2xzVaZG6lisoPLqxBX3GKqeC9B1nxTHi88U/2Tdm7exhRbSR4g6EAs7KCFHPJJFZlta+Kryz8QavHcxGy8NyNBOyci8kU4+T1BwTT9i7mdz0Tw34ujdU0nxk0t3aR/Lb3aRgyxf75/iX3OTXT2+l+IGtmbwitreWkoIFxZlW+U+74II9q8b8NWl14v0u91WHxPBpMcMjww232aSaSRkTeWcIDgHpngVQbwz4ql8L/wDCUTag8el+XIHmUsqpKv3IlHq3PPQY5rgxGU0675rWl3PWwedYrDR5G+aPZns3jWxuLDQvD9tc5E8VvIs7btzFzISAT3OK634A6or6ydJutNtpFQFxckDdHxXjvwTMuveENc/tW7W0t7J1kjc5JMmAM5/u4OD71tr/AGxpMUjW7SxQzLh5YTmORfQMOP1r5rGUKmAxirWuj7bL8RRzXLnheblke9/HjVY9O8NRXEFnaXM0sgjErqGMYPcV4BpMM1zq0KQAmUtkgeg5NOil1XULYafbyXlzb7gyxqC4VvXHUVNfanB4T0ScRyL/AMJDeZjTy2DfZI+7ZH8R5GPesXKpmmLVSEbJFtUMiy+dOclKX4/ccF4tn/4mmrXULADzJGQ9cjtVfwvpEup3ZN5rUtrptrpkmq6jcLGpljgRwhCL0Jyw61FcxGa2miHBkQrg84zVXRdR8SaTcx3kNtaSFLZrKeylBMV3bMwLI4ByQSAeo6V91T5UkmflfMnJt9TW1Lw1dtc2f9g6tc3Vpq2mDUtKeWFBMwywKSKOAflJ4z1q74z8I/8ACO+BbvxP/wAJFLcJBDYjyxEvzXMyEyRk9RsYYqjp/iXxRaeLNN8Y2dtY202jxNa6dpkQxbwwkH5QCenzN3rC8Sah4s17TX0q+it/scl/LqMscZwHZ23beT26CtrwK906LVNAm0rwtoevDUpLqS5l+yalbmMBbSdlMiKD1OUwefWqCrkbFKkM1Vr/AFjxhqUb219diayukXFucbbVkwodf9raMfQ1YbcW+VsYrnqW6GM7dBrx+W7KxGR93HrUYj3Mf4ccg5wAfY1Iw+cnduJxwafHBNJjYrlXO3dn5QfSs09DNIVre4msprtEXyoGUTy7yzMX6HnvxUWmX2paXq1trGlahJZX9uT5UyAEEehB4Yexq3qjRw262Ag8qRDmZt2SxP8ADkcYHaqD7SAo4I5NNMpaGlrfiTxVrer2WoX2tbp7Ld9nEFrHFEm4YJ2KAuSO+M0/Rdc8T6dpq6fp+vPFBFeNeophQkTFsk9O5NZI6gk5zVvT9vmGNlyeqnI4qnN9yots6HwddfEy206TRfCZvL+3jjeaaW3sYXktQzEsBI3zLnJOAe9WZdZ8X3XgW+09fEkfl29kLRUewh86SN8rs83bv45zz3pvgfxl4p8JC+t9FurJI7skyRXUbMpJGNw29Djis/8Ate3i057O8tZ2uVuvMaRWALKSMg+/pXp4SrTcGpIdSUlsTWXxQ1bTvh4/hH+ybifUJ7FtPZp4VEccRx86yj52PA+VuBWRL4u8WTeFv+EbuNajax8sRSlbKJZnQHOzzQN+M985qO5l0ZzcsI9RV2fdbM0ikIO4bjnn0pzQaJJIGjW6EYj+YbhuLdvwrkrzXN7olUbRlGOPYuIiqqgRQOwHSlKsqE8LWjH/AGbi1VvPQ5P2hyRgj/ZHWp00u1ktzeLc7YRciLDISORnNcjdzOxkxqGcbgCp61Zj3QzfuEQrld59KvSR2UbXREhMa48jjlvXNT2q6Rm4ndLl4zAFhTcMiXHU/wCzntVwim9y7Gnq+oeXpdosNv5UV5DufdwxwcfzFYMBkkl8m2RI8dWb+93zWq2srdWf2bVizKBtjnPLQ+wx29qtaSmg6fYCe4vU1CXJkWNFKqCehbPUe1ezhaEHa7MZS1Keh6GHmeVrj5U+aeeT7gHtV66m09J2EEHmxDhXmbaWHrgVSvNXa6XabrzOSVRVwq+wrmL++kmkZFBwGr0ZYqlho2RDTO0TxHcQ6Zei3a3WKMBQNgLEH0JGa57+3Jb68tvtMs88PIZFch+nAWsyDY2n3JNu0jkKBID9yqRbaF3DbgbQPX3ryK+YOp8IrFqLSdQzdyG3kP2TidTjKE9AaG0XW5bmKEabPveIzBRtyYx1Yc+4rLaU7nO5sE88nmiJism4NJn/AHjXnyqOT1YI010rUwIHNm+y6JWE5GHI/wD1UHT7xIZXkhk2xPsmPGEb0+tZvnHj5nznjnpSxTS78NI2G7ZqAsma7aHqSzOrWEykRiR8EfIn948+4pIdA1dlt/8AiXy5uQWhwR+8A6nr7VSS4KttZ2IPUZPNNE25fMLsF6Y3Hj6UAWp9OviqTC1cp5vk54+/nGKqXYuLOZrW6hKSqeQe1OZRsYAthemD61LHIJtLltXSIlGEyuQfM9NoPp3oAzmnKqMY6mprb7m9jyKidFlbbGN7cZP+FWFiEUOW6Z4o0RSV0TRWf26x8iObZcSSkYfhAu3rXUeDvFvivRp7BY/DMeq2tjJFHZyeYQv7o/vdvPRxjNZfhjQo/EmtWttqmqXEOl21s9zcpa8SqihiApweSRj6GqWijwhqXxA8Pw6cNdOhaq6wS2ckgWWKRiBuDkbWUZ7VtCL3OqlFpE2m69r9vqGsapa+H1jbUdT83c0hCxnn92PWpPFC69f+ILzVNW0Y6bdX9ybh7eMg5baMke2BmqHxDXQbPxBfWPhi01O1t7HfDO91Mr+bIG4ZdvTj1rsj4I0P/hB7XWBJrFhfZtES7a6R4bxpZgksewDcpCHPNDvLcpqUtDkI7yTzYisuZEyMgdA1a1tfPNpcc5R3ck5CjoRxzWH4is49B8Va1ptnJIbewuSkPmHJ25PH6VY02a4+xyLbxs8Dchh1U969PLqzp6M5Kisb9tKJ4ElC/fGal2rk1Q0OOSKyKyb/AL2RnuD/AIVe/Ee59a+jpy51cxE4VVxz7UiqWPPFPQAfM1K7ZHHStAFCKO/NIQlIv+1xQevHNJuwIHK4OOuKw9f1aWxYQW/+uYZBrXmkEcTOeAmS1cLLM11ezXMhz82E+lc9WokXFE0bS3DGa4kJb07ZqfzGVdqkD1AqpHMQDnimNL/tVEVcpo9I/Z+kP/C4fD/b94//AKAa+8vxr4C/Z3kz8Z/Dwzn96/8A6Aa+/q8fMv4iOyh8JzPxOO34fa4f+nKX/wBBNfnRYytJAoAweBmv0X+J3/JPtc7/AOgy/wDoJr85LOTYqhUx8v61rl3wszxHxCSMyzTMvQ/L+NFruHzMce/rSTplvvY3Nn8asW8Y8vHavTgjFjxtkHOfrSquD1pUCD7r8+lOUZPzrW6My5ph2kqw5PSuit5DHYytMp2oh4rmbMqsqyb/AJgeBXSXk6porszBi3UfhWWIlyUmC3OCuQJ3cgkENgj1watJII4kzHtG4E+pAqvI6tukRc5fbVuzmkhIHyudpVcjO3FfH1XeTOqC6mqNSLRNLbrGXaPDbn5rJlu45JFm5BUKox6Cnokly7JLtJboFGMn8KdPY3FqHkmhGzcpQfU8msjZy5jU0uJXuVVocpOw3MByK1o7q803UVt45DcW+0NtVckLnFZdldt5JW3hAYsDyeoHWr2mzRNPI/kSnaoA2nkjPSm0dEdjpPAdzJb+K9ZWI/Lf6ZKgEn3V+XoPfmrlkrRxsLn91KI8FO2P7v49aq6faWs7n+z5ALu3t2nbziV2hRnjHX6Vqabp+ta0bi88pXaAIV4wG4H9KiS0N4rQ6v4c6AbzWbLUJM/Z/LPOMMVUZIz9KtyXK3/jG/v4WMGm2zKUiQcsF6k1r33iLR9L0y10nSIGE8CFWcdiRhq5TSJriHT9RS1s0ZpH5kdzwDnOKxGV9fV7ya3e7tcRQg+XIBg4JJH86pXEdxPpsnkxlWwOSMDPenStcPBcOu5XgI2BmyMEgEfqavwzWcqDTDI4k3ER+57U0Oxz+orI1kGmYxvtAJTkKRVewiWa5a435QLgjHWtwxs9ldQPtzGD5q9+DVO1tY444lEmN6k5HamJoEtR9pEwkMa7fu54I96TS2Gkyy78eS4JAXnA9qoa7qEjFtHtYyZCEJkH8I710eo6PpknhmKya68u78tcMW+/8wJFBK1LHhLyYybpfLk3TGOOGU42g+56EZr0rS4LGLTTeiHzHV8MAuOBxXH+H9HtL7xJ/ZNrapKy3DMju5UcAcnHpXoOhQw2iS6U7bwkjGUnuCfmqhtHnnxF0G2j8HG3guj9qExuYEPO3jkj9a81sfE8d9Ymym/17Q+WCRhc46n3r1bxPdM3jEWtoRHMGIgDgEKm35iQeOma858Z+HLXS9dsNas54zp90+HAH+rC/eJ9M54pXOare+hy+sW32fUmBbMnyICOhBXJrY8Ny/8AEla3uZCoTeiMD8w49Ky/GJew1uA+ajRXTgjHO5ccH2qt9q1KPVbe0tY9lw2Y4SBkMHG38evWnuKF7HV6PrF1p1lDpmlwNPdyqyIqfMST6CvS9L0S9jt411G90u3mZQdk90scg9flNcirXHgqGHSbGaJ9R8lRdXPlqxRmH3ASOCvTPWsNvtV5LJIxmuZcbpDksceue1fPY3PIUZ+zpxuz7bLeFqmJgqlafKnsdV4y0zVLGIySJm0MhWKWF96FfqKn06V7i0hurUlXQBS2OoHGK53Rte1DS96h/tNtMm2W2lO5GHoM/dPuK6X+0LrSZ4LqOZU0u5jU24Ma/uyBhl98HjJ5rqy7MaeNvG1mefm+SVMufM3eLNaIxJvk37WJyMjBx/WuD8fTQmUzLJ86dVAyT9BXRaxqt1penxssyOyuWjygPynv71w3inXtabR55bNYmlkkDSKYlPGeucZH4V6cIWWp4c5NXMjRfGkk8rafcKirsKRS78gNnv6Vz3imOzh1pLpJBKJ3VvMV+AQcn8cVZuNW1C91FZJvKR2QQkJboMZHpj9etbOkw+Zo8cK5H2GRvs5eFDg47+v41skcvM2dLbYa0Webc6GMNGrjYAhHp/EfeqVncSSQzeZGiPu+XJ/h+lcy3i7xA5bTXmSJFlR3Qxgl3/hK8cA88dK6fTfEF3Kwkmy8kg2SYtxwPypSsjWHM9kSpIDlEbk8HJ4+lXXhf+zojHDFFycybuW56YqyLu4aSKQeWskKbUUxADH5cmnebObRE88YV/MCFB972/PpU3LaMqeNuC8YGT94HOaryQhty7cZHyn+dab6pPClwAY2EvUlB1H8vwqnNql8yrNLFGpxtUbR8w/xoEVNptyskMi7F56/zrC0bUPEHhvXpdY0kWpZ7kTbnlGSmRvjK+jLke2a6dWhkg8uaPcEUldv8J/2qx22hzsUKM85AJq4ycXoZy1NC98Yzap4h8SXt54cmjt9c+zYhstUMLweUhUAOF5BzWP8NdQbwlps9vNoTXyjUWv7Yx6p5exjHs2ucHeO9T5cBtmwKe+OKz1t2MbiPK9zmrVeRkyTQNf8XaNrEd9DEn2aa/nudQtI7jZFdxTYDxFeg4BAPvWpoPjPU9CtdN0fTvDGmJosd1cz39tKyu90JJGZFV8fJsVtucHOKw4priCPy3wyHvSzt+7DbuetHtpEOVhnw+uh4RF1OdDnnvmlleKWDUjACjqV8uQAfvFGc81HPruvT6ONHlgH9m+Rco1sLn90JJcYkC9AVxx9acJGadW6hl6VCWYnbt+XdzR7WTZPtHfU2fB3jPVPDuh6N4fs/D+mzaVbW0sGqxylTLflixDByMpjI456VH4K8QeJvDGiQ2Nnewy268paXi/aIkGeynis3AV9vcdcVZhSJrZmlOCBgVE3z/Eio1ZrVM6geOvEd7J5cmoWekKSAz6ZYiBiO4JU81yU8YhuJQZHZ95JZuGYnufekLMEzz2I96t+IZnudcnlKMhbaQrqAfugc4qIxXRWHWqVKr5ZSuUsbQVbIPUjoaSY7hu/ix1HGKY+VAC7mB9RQ3Kd6bt0OeyRDuOegx9KQSbGH1yD/ntQ2dwV8qKCmXxzgD0osybkqyblGFBGdx4600KWLZI5qIRzDLKTtzxxRuk+8cCizBNAs0i6pbWsNutxLKCdhl2ZUdRu7UXl7qNro9pf3MCw2l7Ab6BI5NwIDGPkdj8pqrLdDT9csr2aGWSAKyExrkhj0qxrGreG9Q+HGnWr3mp2+u6dYtai3SBTFLmVm5J5HDVvGCcTeKi0QNPdOtojwItxeGF4UMvDCU/Llu1JZnUrrTZ9Qh00fZYNSXS5HMvSdgSB0+7gHmptQv8Awmuk+HtQs9R1Z9Ss1sluLN7dBEvln58NndT/AIdeN4fDkerWuoaVPf6ZqWrLdXdvsGVhGfnX0YcVahEpRibEXhfxD/b2r6TLaafaPoswtrye6vRFB5jYwqORhj8w49654tqFs+qj+zfm0yYRXO2TJJOcbOPmBwcGuo8T+NfDPibXfE0GsRava6HqOs/2pp91bRKzs21AY5FJwBhOOvJrk9S8RC8PiCNtPula/aEWagYLRxggFj2YgjpRyQGlFM6LxXo2veGLWG71yGxjjMyQyx294JZYHZA6iRAMqdpB59aoXU264MiSGQE5VpOC/uferPj3XtB8XWmnR6XDreoeIjcRvNPdRLEqQogUowU4ZsjhiCcd6ivm33U0+PLDNu2Y4UnsKxqLl2M6jSKgUu+G+6Ofxp68xn17H1p+FZiAcZxSqFTYveoMkJFBNKwQgEnnJ7VppxpzQ/aZEYSgi2K5U8ffz2PaqsJfcTnDCtBJVTQ5f9JHnm7VvL2g5Tactnr14xSGUXjDfeb6npUZXy8bWwM8kcjFPMh8shTwOeByaj0u11HW9YubDT5bSyt7K3N1qF9dsVitohzzgHnB9KrlcthpXGISd2cE/wANVZAonD7ztzkL0/P2pniiz8Q6FcanZ3a2cv2K1W8W4hZjHdRFgoMZxkjJ9u9VIotan1my08fZ0kvNNGoqxzhUKk7enXitI+1jpcPYu5qx3bRQCKODcHYn1/H2rPn3RzFW6k5bjpWtZeGfEb+H4tUkutMtbq4jkm0/S5JG+0XaI21ioxjr05rLtbi1u7dJ4g29l5RvXvRNT66kyg0TRLsidPtEke7G1FGQ/wBfSqFxGzMsgPHQ5rYspZ5LC4SLyhFGBvLDk/SssR5Q7mOT6elZpEETQsIscEk9aqySpbzCPbJLJjJVFztrQRRu2Ak10HgbXNO8N2mu39/qGo2GZ7eNJbKxhupCxVsLtl4CnuRWsUmVCKk7HEJewSt+5EsnclFzimHU7ffuDOoJ2oSnU+letfC3UJr3QvHWr6Ho0pnmmzHbw20TyRjaoLYfgA8nj1NVPgxYaJqtrp2k+J2is7i519pIrqVFDJPG6lYyOm1icGtPZo2VGJ5ob+zZT5jyBz8rEpjn0+tSwYuFeSF/3atjaeoPuK9t1D+w4NS17R9WsNOaC98VWtuLgAD7M3kv8646jjp05rzLx/GsXxQ8U29qsawLqBCeWAFxsX04qZxSInSSMoXCxQqqLjdkMTS2EM890PIwvljczOfkUepPpSpEbkFlXn7uPpV+bTpINJkvGQGEyCANvIOcZ6dx9az2MbDtSu9PvLmOaBI7W5kCqURNkTOTyfRRWXcRyQzvDcGPcHI4fK/UHvUUrRKrSTxs2FO1ccdOCK9s1f4Zz+HfhVZeJLTxDHLeXbQTNavBG0aEoSG3EbuAenSiMOc1jC6PMIr7UtB8Q6dNotzZDULKNvMkQieC4VgQUYdGGD+dWb+38Ral4is/EV2umaVcaYI57O08tYIUVOQUToScVWaW6sbeW3nvbIGc7pGWMAufbA4/CoVjuL4MPMlbHyq0pLYHYDPavRo0GS6rjoZuoRx395e3F5qgSa9kMsrpF8qsT0Az09637S/8Rw29xplveWlzY3BgZQ8IwrRSCRXX+6xIAJ7jim22g2PPm/OcDdnp+FasapHEERAFAwPXFerRwEGrsz9tLoY+o6VealqN/qeqSxteXs3myCNML1JP86mtdOurKNFtJgfmPHQdK0x8v3Q340irypwfWuyGEpIylJyepHaectrGkxy6jGffvTlxjGAMUq9AOetKejDFdMI8qEKaaetO6KxpE+Z1yODmquAc4GKTv7DqaX5dud2Otc/4k1o26fZrI5kPWonOxUUUfEutO87WduCV+6zVj2+VTa3WmANuMjMC5OW+tPYjcGFcnJdmjBn4Ze/rUe6mM3zNUYatFZCPRf2dGz8a/Dv/AF1f/wBANfoPX55/s5N/xezw5/11f/0A1+hleLmP8RHZQ+E5j4nts+HuutjOLKXp/umvzbi1BfJUiKQNjsK/SX4oY/4V5rv/AF5S/wDoJr82IgPKUruHA/irfLleMiK/xDxqA6mMyH3FPW/fqtvTArDk5/Ong16aRz3FS/uXcbYcCtK1k86dY8cnrVBOlWYJGgcPHyxrVEs2DabF7H0o1OaZbKNipYIdrD2qCxulfLXEgXB45q0lxHczeTISEPyggcY9a5sVFzhyiS1OfsWaRZN8RZcFs/ypYSpRo5EKsWXaPb+IVcuLd9LvFh3/ALiU7g305xinyw8/blUMuSVzxzXylWnySszrpa6Gxptpax20E9rtaXf909V9qm1+Nbi3YhWOzMnljofQVF4JEcj3c0mCSeg5yfatPU13W81rD8sxTMZzyWHasZNHVyxWhx8c2IQgj2kAk464/wDrVqaHcItxDdXH+pRv3oQ43Z4GaxreQ2u5rhc3LZUg+vt61d0Wxu9W1Gz0zT4XmllcZhQdR6n6dT7VTlZK7IU22lFHsNnoFz/ZYnt7RNUjuIZRFEjjem4cMfZauSas1jJpdjHdCJ47cxvGp583PBI69OKi8Jx2Pg+/le81C41KdDse3t3MSIe4DjO5aivbfwPf65HrC6VqVhdKCplN8Zxyc/dwK8qrm2EjNw57H0tPIcwnBSVPQvy2INlvd/ltwPNLdWfNVdRZ20aaCCII0wHAzuHvW7q1oy+FZtQs7i3ubaRXkDrjcGRdwDj+E5xXm3hLwh4p8Rw6bqEPiWcWN/JL9tkiUlrSXP7tevRhn8q7qSVb34u55VWMqUuWa1Os1S0ezvVijjZkngDKBwSfU1b82xt9GEtvHnUIkXy3Iywk7j8OK8/m0LXP+Ff2/i6bxJfXElzHKWBcqE2SMgAOf9nP41SttJvp/Bs3iseLLhdDsbCO4mkEZEn2yUECHOecMACfet/q7MfbHoOnO0djc3moDbeTxkAdWZ88fSm2llJHcwpv8uF4FZ8cgHcefrXB2+m+IoPAsXjRfEElzqkCeff6ayZEVt0Dh889V7d6vwaRq9jpqalZ+J7i4vY9Ji1e5s5Yz5bxPKU2Bs8EYJ6Uvq8ugOrodl4QtdOivdU1PUVDLGZBBkZ3t/iKsS3mlNe39/FpsNxPYoogRwSrE4O7HtkiuFtLHVL/AMNnxhY65LFMsrXUmjbCUW0By0m7PJx7Vq2Oq7oL3UrdhE+oTJEoYcQjywcge+P1qJQcdxwkmd94O1CKHXn1YtK/nIXKRDCxsR1x1wK9ItriK605r4yo6FeXU/eNeF2eqLodgiXt463V3ZycRJyzbTtGPc969R8E6pp2l+HNNsdQjLXFzHGxQDPJXkfrSTsUlcwPFqsmtLqUJE0EsBy4PIJyM15ytrq1zpbWtnO5kiulEwJ4lAPy9fTnNdzrFwsUhsY7eRJGlaCJcfcGN2a44pqtrb3MaA7YyzPIByGqWxSgZHjHTJ2haXcJGjTOxjkhs9qp+Cm+0eM7PO5PK3TIG/jwuV/UVY8T6jPHNZYQjcvJxnr7VR0e4W112zuzgyWsiiSMnqmeQPXvRJXg0Z0pKFRNnXNMt1qpuNRaRVmmL3DKeRk819FfDvwH4Zs9Ce7sJJL6PUIsNLKQflPZfTmvAPE8FqL46jYSJJp98zSRdtpz8yY/2c4Ndvo/xZvNE0PTtH0vTEEdqMSO5/1nOcAdq+NwFWhg8TP61HU/Ts2oYnMMJSlgZO3VXsv6uZXxR8MeHfDFwtnpepXN3d7j5kcpB8seucVmiKS8+GMgwrSW2qQxQluyOGLAexIFV/HGsQ+I/Eb6pa2rQm4AJiByfMPX8+Kg8W6olhodl4ZRjHcQyC4umAxuZuVH1AODW+VRVXMHUoq0NTizyUsPlMKVeV6jtv0MjU79o2SSZv3JbAx0ArK1bWooZUii8kq4ZtxGelWNVuIXs4oIlR40Q7geD61w90yXt0s1rEYmCgbTzgHrX1tr6M/PJS7F7ULm0mtriW1ZjI+G4GApHFJZ6hqFvZxvGGmt5nKB+5cjA/XFWrLTeDMzbLaRhGo6gHHJNdD8K9Phv/FH/CPSqDEgkugSOA0S+YOPTK1cna5FGKlNJ9XY3NM0jRfC+kROFXUvEk6B5riRfktM/wACg87h079Klj13W9n7vUJBjuFHH6VHZQHW9cCNMIXvJd29zhVLHrnsK9l8N/CQx+GdTs9RuInursDyZo1zsHByPyr4ZSxeaVHKk9Efqbjl+SUIQqK8n+v+R5fouuR3cx0/Xlhmhn+VLtl+eFv4SMds9fauf8SXk/h2+eHXrGS2si+2G+BzHOT93BHqK2PGXhyTw1qH9nz3cE82CXWMghPr6GsH4mS6dq/w40WPxHq17a6ZpmppCyxRmXJkJYNtz2xivRyTF1fbPDVmeTxJluHlh1jMMt9yDTby01CVhFMzOgBaPBDLz6Ht71d1F9ipuAByAG/hFX/jJ4d03UPjxpnh/wAH6pJp2u6nbpDLGLXbCkITduJzgnGTiqyfC+C/1HVtG8L+KtdvNd0QM0n2+zdLS8KfeCsTgdODz1r6p0D4bn0MqZmjiuLqSV44xHztH3uQAv4nFQm11bS9SSw13Rbiwlmj3xiZgS49RiptO8O6O3g3SfGHjjxNqOmPq999lsdPs4jIqtHIVbfgjI3IeterftJyWafEfQDdQSTo1mwUK+3s2DTdJcpNzyRX828NjbW9ze3ONyx28LSbB/tYBx+NQarMdOcLqVndacTxm4gZFJ9ASME16N8D9Vt7fSvGfhbSdWtNH8Y6gFawnncAS8HYFY4zjIFZXxX1bxhZeC9L8GfGjQzJDJfKYfEFo/nBMdBtA5Y/XoapUlYlnA/aLe+/dK3AG7BQqT+fWq01rLvDBWCdxXfftO2fh3TX8HnSNQ/s27mtolRzb7YmiOMyOc4zjnB61j6N8PtL8Qw6jZeEfFut3euWNm18Z7i0ZLK5AxlUJO3v+lL2Jm4XOUe6tTLiSVVKkIWAO1T6E9M1LdxSKx+VuRx3ArrPCmn+BJv2WPEV/qOoXW7+083lytmWlhnBT5F5yV4HPuag0X4Y2beGND1rxR4t1lV15vK0qLT7NpPLTgLJIQfcHBo9kT7Kxz0KYyJFzx0IyVoHOFG/OeMd/wAK7uD4DeJ28X3HhfUPFRjsbewOoQ3sEGZ7qIMF27QcqcnHU9KxfC3h/wAMW3iq0u9H8T30s9sXkm0PVrcxz7oxu3AsckZHTHaoqQ5YuXY1pUXUmoR6mhoPhaytYTqHi/7RDGVBt7KBgJZgejHqFH1x1reHiLRocQWvg3RpIVXy/MuUZpin1BxWPcy3+vapNdpFNcXE7l2VASdpPAHsOgrstB+GOr6l4SvdVaGWC9jb9xbyR4MiD/Jr4meY43Fzaw2iV9j9Ko5FleXUovF2bffuzlNX0fT9agS48KSXFtqKDBsJnUKynr5R6DHoSTXnV79stpWtLjzY3jcmSNlwQQe+a7q5tdS06WNrq1urOQNuj81CjBh3GfSqHxOkfUruw1p1CT31ufNA4BaMhAfxAr1cozKpiZeyq/Ej53ibh+lhILE4b4GcdcT3D72eQsXwWGPvEd6k+33QlL+ewkMe0MB29KbgsIwO+cmm7Rvzkghfzr3EfErvYLW9u1hT/SHzGxKDH3aWS4mYFGkYAt5hAH3j6moIxjjJBbkH1qUvtAO1uR2HP/1qY7F2+nkbTLRnhjQOWYSqQWfB7jt+NZy7VZlwrD1xzWh5MM2lw3UduweJilxL2LHlR9cVmDc5BCkHdyapbDQsYDF/lXoe1WMKqhFA5HPFRpGyucdCOtSmNlVH/vHH0pXKuKCot2Ty1Jz6U1MBT8pbacscdB6UrDMRbcQabGzLkochhjrQtQRY0uTT31ONri7FvFzudSAycHH64qms8LSBpZk6/N84qr4U0DTdU8e+DbC/81rTVYp5L7bJgkqZMH2ACiuwvvhno+k+HPCV/dQ3Eh1jxJJFFKZCvn2JMflnHYkFq2VG6L9lc5wyQyEvG0bLvH8Qx+NKZkxCRtbP3csAM+1SeJNG8O33iTTG0WxuNJ0+fWJdPns3ujI02x2UOrYGB8vP1rS8BfD8+KLTW9Qmtr+Sw0pXtbAQkkPcr853EdtpFDoD9lYzSdrn94gcctuYcH39qvxTH+w2Zmt/spuBliw3b9vQc9KyvC/hay8WaXa2091PZ+KLieaOGNnIS4ERG+L2Y5AA71veGPhumv8AjLWtNks79NK0G3HmxxuWMlyVBCe3U/lQqIezMiSTaPu8fp9Ki0bUotN1LVoNS0+S/wBG1q1+y3QgIWaE4wHXPcc9qr6abmFbjTdQj2X9jKYJ1Y8hh3/WrSjHzDII79zUawZCvFjfFHinVLy9vLvSNNutOt005dO0kF1aWJQ4Ylz0OcH86z5/EN9c+LdO1nULO4uHttEXT58uuTJtILDHbmth2haxEfRt3NZk6IoV165wWFWqrG6zRr2njWz+wadqF5ol2vijR4ZIbC4hkUW8gZsgyKeSQOOMVymmRSRWotmbc4zvZeACTn+tXisUhyxPv/jimof3mxVyWO0AdD6UnO5lKbkasUYPhpBN/wAs5W8jYcsSTzu9qr5haNv3eJOnHAzVuRnuZJrbTbc286xRwyW6Dc8rqMMV/GqEUNwsPmPDJtR/KZiOA/8Adz61NiGVrlREg9TVSW3D4d4xJIT8vtWg9nfNcS+dYXA+zH98CpzGOxb0qefS9WF1CtvpN6XmiMsS+Ucug6sPbkc00Cv0MmWOOO4cwgoW4bYxGfyqOGzh88p9lLjr948H1rROmagfKuFsZ1juH2wkofnbuB79an1GzutNtXWWKSIRsFmZhjyyegPoad2NORmNpolyrRoi7h8xYkk/nVqKwht43WPc0jNnPJyaePssdvFJLdqUkyyMW4OK0vDfnatrEem6c0VxOykqN3AA6sfQAfyqJSUVzS2NIxnKSUVqUJWVHVbdjGwXntz+NSW+4RyxzL5rTgBd3AR/735cV2LeGtGguT9tkl1N8csj+UoPsecj0NaVvY+G47uGSPTZ0CD70kxmUf8AAcc/SvKlnWFjPl5j6KnwnmM6aqRhp6nnrrcWU7i6SNZIyAACCGP171ek1y7/ALJmtL63S4giU3GcncCOgBzjHNSePdJudNuYroCO4srl90NxEu1Pdcfwkf3azZm8zQ9TfBVPKwCx4zX0GXpVbyg7o8CpCpQn7OasyfV7XxDoOg6Zq2qaLBHba2FGmOhysjl8bTzx61fiXUrK+vNL1LTZ4tQtGPnw2kDSoijudoOB+NdtfeKvCV54d8DeD9evIW0250mErdxMHOm3S3JbcR2yoCnpwa7TTfEXhldQ1my0jxFplvrNtrIub2RtSW1jvbZXyqeZ/GuM5X0NdsMTUg9C5UYS3PEbfUrS6eIW4uJPPJEflW7nOOoHHJ4qte67ax2QlgaRnkO2MNGVB9eT6dTXaeDviToWgnxV4keCzE2n3xGiWUbAoGckuyeq8sciuX+Ll9ol540s49Buop9BisfORAchZJNyt9DXXHMKslblMnQhEkj0nx0dSTTjpVr50ln/AGhHciQC3NsACW3E4yARxnNU9F1Ga80pr6ayuzFG7JJJDaSPFkH7wYAj9aavja8l+AuqeDzcRedY6hFBZylv3sltPuMiepUbVFdt8MdTvLPTPCuq2vi/TdN8H6bp81vrOlXF+EeaQl8D7OT855XB9Kx+vVqb5tyvYwaOd0PR9W8Xa1a6PotxJp7S2s139subSTyykabsBsYOcY4rI0XU91vFa6lIUu5JZYtwQhZdjbcgnr0r2HQPG2lp8SvAFi2uwReHY/CUwnhFwFVJDC3yN6N0wK8n+MmuaPq/iPTdY8OtBDorLJb2lmpG+0ZWw5Yf7bAtnvWlHHVJ1btClQiok891DEN0sqg9xmsh9egAkjjO/k4Nc28dxISZZiRnjmnCLyY/lAJUdT3zXqOTZzchbvdYvrjKwnZH3NZyRsCWkfOetPnlXyURY3XPJOOKqhs5wwx9eazG1YkdlzuHao5GzTfMTcRyAB3FNJwRnJycVaQhH5WouacwwxGaaTjijcD0X9m3/ktvhv8A66yf+gGv0Nr87/2bc/8AC7vDf/XWT/0A1+h9ePmPxo66HwnNfE//AJJ7rv8A15S/+gmvzch2iJe/Ar9I/if/AMk913/ryl/9BNfmxGMQocDpXTlfwyIxG5IW3HGOKFFNBCjOKkDKy8V6TOUenSpYkbzODUCcVYic44FUmBM27Ox3G0DOMVpaBGkj712oPTOc+/NYshcEq3HFXNMcQXaSMTtPykCpXxDLfjhUhW0ZckqBkVVFxMbXcqholIPsv1rR8UGO602GeNWYIdpIqrpaw/YGSN9wZxuUjoK+czKm1PmSNqL941/h83kXrGQxPGz/ADNngAj/ABrs9H8KaprV7NeForHTrSYrNdznCKR/CO+fTtXNfCnQ/wC2PFlvaxzKIVcveSkHESAE4/HAH4133iXUor7UpEswYdPRittFnAVB0/Gvlc0zBYNLS7Z9ZkOSyzOo23aK3ZT1rwV8Pb+4y/iHXY7grt3x2kXlE/XOav6D4esfh/o8t/puoQ6hqWpMY4bsDmK3x6dnJyD7VXi0m+m0WXWI4GNpHIIzJjjJB/TirOpxNN4e07UISWhjX7OzKPl3jkj24NfO1M4xc6bUlb5H2OH4cy2hXjOD2eut9TLtbea6uIre3jd3kYRqACck+/vXRePfC83hnULW1O9zNAJTleO2QMd811X7P2qvaeIbizneIWBiMjNLj92R0wT3NeifFDxRFD4MubvQZrS8nU7GYEMyKe4pYbLaFXByrTn7xePznFUcwjh6dP3f8/yPDPBUkdxdXWh3RZbPU7d4W7EOVOxgPXcRWb4X0P4i+CdXlsdL1LT2QW8iNBJ9yRRgZPHDj/Grngy2uL7xfp4Xc0iziZ2BA4U7mJ/AV1niSK4udWv7nTWSZZ5nRwGwSGJ+7mvW4erVPYNX0R4fF1GH1uMratHjV9omt3Gl6d4W1G2tZ1gZo7WYXUiYDuWJKrweWPWofEPhDW7Hw5/wryDVYv7NkvJJvLHLSyjB546DjFd14ojjhuo1jVmmihBlk6hMnGBjvVvwLDo/2rUdSluNzabFGtsZeWBOdzH9K+iVWR8n7NHJapceNLHQU0NtXtpIb+BdPks0tk8sxcZ/eY3k/KM0txpXiy6sb7w+8tjY20Vimm3WoxMWM0KtvRORx8zdRV/UriU2dtFEVl1BppZYCp+5lyQfbg1Pod5cNDZW7zF7ZXJv3cYDN2+vOKPbT7h7NGXZ/wDCe2OkTaHp+r2T20em/ZZIBbptlhK4ID7d24gVXMb2Wlad58LJci8Tcp74XGMfStrVbh7HxxHHYgwwToNzdnDdRVOCK2k18WFwS5XUFkKqM4XZ/jTc29wUUjudPj0y88drarBZvM9swtw7EgptOce+K079Le0tr7W48/bLG2LWsa8/NHgDAPH+NYXgq808/EHVYbjSVa7gD+TIvWOMjAH4c1a1SJWucRsPsUgO9x/rM55/CsJFIy9Y8V2Gis17ryzPBdEeSI0BkMoG7Arl9V+KmkXuwWdjd/6TIPM2xDGc8r9RXR/F2SHTJfB8Co0yW073d44jJEasjRrx16kV5f42n/s34dw2UMoTUv7WvblBDhyqPt2MWHAJxwDXTThFrUyqT1saNz4m0uTxAstwtxYJHbOxS4jA3jI6Vg6brmmrr6aldQy/Zo5TvhI+fp6eneum+IF1oPiv4xaZbalfQDTDb2D3F+wwsMa2yiRRjr+8xketWPHF74UufHug+LdMvYL21ksZrTVEWFoxNMsbHJVuckFRnpWns4mKvc6DQfGnh3WR/wAI/pFut75+6a2ikG2N2HUBhzkZ5pJdW8H2kCf27Z+JNPuXYjyrWCORMg4+Us2ccVg+BdQ0TVdc8F/2Fo76Slut75tvty0eWTBbHrXoPi/wedWsJI4pgm5/u9wOvBrzcVgsNUk24ps9bCZhjKMeWnNpHJv4pFrc+f4Q0eR7hR8lzcLmRQf4tnK1k+LNA1iJ21m6uJbyabZLK4A5JGTx9a7vS9CtfDehyzQ3K3V2I9sZAzs9QK5i98QRf2nAs0ohmYqjqgzk471eGoU6CtTVjHFYmtiHerK5z2p2ltb6ML+aRykijKKfmPPasvULuwWGJ7K1aPgrk9VPv7Vu+PbHV4b+KPS0k+yPDumKD5BzndXIWdhqjhro2LTW6BpGkWVd5Qcs4T7xGOc4rpjFs8yV1saNzqF1ZRfZYWSWKNQ7OfuhiM4/Wr/w81i40nxdpmo2riR7xGtpcDP3wVOc9ODWa6z3WiLdrpVybQoWNwCFaRQcbgh+ZgOnAqK21q3uIPPs7fCoTHHMR8rFRkge+Kc6bcLGlJqDTfQ9D1SD7HqVxbjI8qVgOSCQDxXs1h8WdP0Sw07So45r1EiC3Fweoz6fSvHNO8VW97pEdp4tsvsESQq0GquweaJcceYi/MY/fHA6mrcuhyfYBqdre211p3k+cblTtxHuxvKH5gue+K+NlhMZl05fV43TP0iGNy3N6cVipWcfMj8T3SX3iPUby2Z3SWdnQvySp6ZrE+P1vYab8J9K0j7VHLq9xqUN1c2i/wCsVBnaeO2CK3dR1bw34T8PReITdT6nJLvW3njiZYYXA5JyOTyMEcZrnbrU1juo9Q8Q6TJZvOiP9oldZCd67kZlHK5HPOK9HJ8tqUarxFZas8niHOqNajHB4d3iup2XxH1Twlo/xY8I/GCz8Rw6hC4SCWyX70IKbSxwOgz+ldj458Z2um6Xq/iOw+MdqNOuIJDY2lrp8BkeQj5Uztyecck14zb3GnrE8n9ghIMZ+0GRSwBOMmP7wH4Vo22i2XE0NpHx8yt2/KvpZVWuh8coGn4Si8L+PfhLoEXifxONB1nwxePPKsiANKryNICV6c7h0rc+PniXQPEXj7RJNB1W21JIbYrKYSTt4Ncoum2Mtw8lxZRTuU5LcAUy1062gk3WscaZ9O1S6t1awcupS8EeFvhxrcmr6L4v1abw/wCKHn8zS9UMzLlWJIVecDHFdb8bNc0XR/glbeA/+Ew/4TLXRco8bBQZIEU5J4HI4Iyeea5++0+3uCxuIkkwMZI5qtBZ2Vqxkht4o/cdSPTJoVWy2BxNz4r6h4A8SaL4B8Y3mtQXlpZfZrXUNLBO9VyA+e4KgnNep2vizwzpesahN/wsnRV8P3mmGPSdHjtUQw/KOS6ruP0J714KLTRjKrYsy7E87x19Dzyail07Td3yx2wbqyhvmx/QVXtX2JL3wTtfD3ir4CeNPA+peIIdFu5tSe8QyfxICpB59dtenfDTxtpGtfDXStC0v4gWfhrUtCc203m2scplhTAEi71OMgZGK8Zmt9MbYubQ9gd2No9OtQzWuntIsflwNIuBsVucdqaqvsJnqFn450PVPjZNJN8VrlTZaebXT9ZNrGkTuWBMW0Da3OTyO1dH4j1zwoYtPsNb1TSfEPjlkuDDfafEF8qMx878AZyMgdea8La3td32doYn28mPjK+9N0+RdL1SO7sGhiuYmDrzkkg/nj1FZV26lNwtuVQreyqxnbZnb6Nqd5o+ow6hZymKePodoIHtg19R6F4mtf7M06HVby1h1S5h3CFW+8eelfNVxcaX4nhXUtJ8u3v2x9us5JAgEn99CeCG5OOcVBJpuvSTeY9nfzOpyZFjZl9sEcflXxOHqYjKpyjyN3P0vF0sFnlKFRTUGt+5p/EvWtQ1bxXei+lDrbXDxRBQMKAf1rkPHjMdO0FdpOyCUkdP+WldHZ2tjp9w2o+J5QlvGC5gEoaSd+yYHK56c1x3xB1K51TX5Lq7jig+VfKSM5RUx8q8e2M+9duT4WtKvLE1NLnj8UZjh4YSGCotO1r2MFf9WNzYxQeh2tk/0qSOQb1LYxzTJiucqcDHavpVsfn12lYikUFgd33Thae5kVgOQ3T61E8Zby9rBWH8ZqUTqsbE4ZgfvUaCuiVp7iG38h0Z4DIHkiBxnHf6024jeOK3kLxvHKedp5Q/3T71HLKjqrNMpLcc9QfWpI7e4uLaSKGANKrblctjAx7076AhjH5mXHAOKcC3G05K8gUfZ7z7MsrQZUrneOgHqfTPvQoYMmzOP0/CkUOaPbG5Y/PuAxTFU7WyMtnketEaM5G7qwyalVdxwvBHWhCuU9OstQg1ix1CxvZVudNhdbVkjU+UjE7hg9fvHrVyTVvEkejaZYjXbiWy0a7+1WCtEreXJkHqew2jjpVrTfs32oQ3V09vFKCrOvYYyM/jWdJBMpnEuRGV+VG6j3NWqkg52iHxHrmq63q1nrOqamou7V2kgaO3SMIzHLHaoAOTzVq2vtYaytbW28RXccdrc/a1SECMGb+82MbuMcHisfb5mnskYyVfNXNKieC2kJYbm7UOpISqSuN1WPVX1O31galP9uivpb6Joo1XZPIwLMAOOSBx0rWvL7V7vRDE/ie8+0XmoJfXMMSiIvMilQxZcE8dulZZuWYyByVLD93k9fp6VsadfLbaKIbm00+VWb5ZSpMqc8454pqox+0ZQ1g3V1r99qmoXjXV9qEm+5l8tUyfXC8VICFjDZHAx+Hc07UFt21Ca+shKunySYh3sCy/7Jqhfs2JHDAjGAR0xU3uS5Nk1zdRxozLgisgTyOsaJIAXJbmpdoe0GG+Zmxj0X1FNk3LGWt1VmVQI+2fc00RqSQN5koXdufH8IqVlhsZUYiG8WaLeyo5BibJ4PvVrTfDvjyU3MFjoaG4iliifDgbjKm9ByeQV5qCDwz4ol0y71Xybb7NDdvayP8AezIqhmHB9DWqhoa+zkUY5ZRdLJHI6yE5BViCM+h61PcPMoMKyNtY+ZjccbvX6+9RjQ/FcegDxNJpcY0llk8uYyqPMCfexzwRxweTQunaxN4cOtedZC3LhSd43hiMhcZ64p8hLps3dS+1SfYZby+KwyWMYkkjPITJwG/vN161RbUUhnMdvJd3ECgLG08zK6j04PGfQVn2t3cSWsVtIWK53LH15P8Aj6VbtLVf7RUXiultGymcIfnAPYVmydjUgfULdbWVrpPs2PLa1jcs1vznDZ6N3yOxqe1t7PVPHmkWN0st1Yz3cXmwSuQZgWGN1Y0d95eWtWYS7jsYHn05/CrVtLDcyhtQvLqPyEHlTQMAyMv3O3TNEXZlwdmdzrXgrwPDYeNrrT7A3SNYS3WjB5222yRSLHMRzziQkc1fs9H0XRPh/oV1p1iLXUb63AuJFJ3SRjJDA9snjivLho19b6MdQXVLpra5jlgIEo+ZGfcykdcMRmvUYH+3fDbwrqEbHZZ239mNnksyEuSfwavOz2tOODlyH1PC8aVbMaaqbL8x/h7Q77V721htbOV45ZVjMqDIUZ71r+OfBup6BrU0MdnLJZoAySgfK3HP612X7PWtSWLajaXckCabEPMLSf8ALNuTwfeum+MHii1u/ALT+H76GdZ5vLkKkbguOfpyK+Wo5fhp4L2zl7259tis2xlPM1QjD3dvLU8N0w2Vzp2oaTq0e+zkt5ZkC9VmVSV2+5IGa81M2o6VbxQ61ozWsV3byTwyN1kRCAeOncV6RotjPqF3LHbpueG2lueBx8ilv6VzXxbv/C/izUvDNtpWsXWnwQ6bLHd3D27ssVw5UlXAGSuQenpX03CGIrexkkro+Y41w9BYtNfEc5YaNthhTVNC+xR6ha/arbeSRLBvKhh6HcDUsnh/SZYwjWKZUEAZOSD1ya6HxDqVnqV/otnp10by10XR1077WImjSZxIzlgrDIGGxz6VyPiTV2RxBbvnB6ivv6HK6fvx1Pg6l1sytrVnaJJGn2eHEa4jxwB7H1rKtreGN9sY8tCckdRilaV5yGcnNSDgVUKULXsTzOw02NsJBNt/eZzz0pJ7GykYtJbhsnJ5OCalV9wp6t1zxWyowfQd2iD+zbUZzGMEckMeKj+yWysrLGAEqV5CSQppg64JpexppaIfMx248LgMDTHZm+XqOOtMkbaSKjabjAq20BHIxx80jKAeB2qD5WGfunPanSMzHkcDmmvkp8vBrNoTYsqbkIzniiZoobZ5WmHyDgVCPMH3qa6BsblyKEIerLJCr5ySM00c0owBtXAFOjjZ2+Uhue9VcTPQf2bv+S3eG/8ArrJ/6Aa/Q+vzx/ZzKxfHXw5EZFJ81+B/uGv0Prxsxfvo7KHwnMfFHn4ea7j/AJ8Zf/QTX5pRxSiNDuOMCv0t+KP/ACTvXf8Arxl/9BNfmvEx8pOf4RXRli0kRiNwCHHJzT1GKBjGQaXFetY5Ry5x61YgJUZJ5qsPlPWnk981KAfM5ZwT/OpFkVT/ABfhUK4bGRT1DZIUZ9RRcDp/DqiaEwyrmBznGaqXmnz6XcmSJS0Ly/xHGAaz9Muja3iMC4ToRXX6ifO0tZFBZMjtmuPGYVVYM0i9Tq/g/GI7zxQsWzzbrRgINh6uJVJ/HANanhK7s7PX7WbULNLy2L4kiZc53cZFcF4L8WPo2sR6jBHmS1+Vo2GBIp4I/I131/HHDPZ65pcL/YZyJoR18s9TGfcd/rX5dxHhqkakK1tI6H6NwfjKdTD1MK3aT2Pqyz0zRm0FLSPTLZLGSMMbfyhswRnkV88+KPEGl/8ACQ6npcOlraaPIPKaGL5djg580Ad+gx6Cs5viJ4ubUo74amyMi+WiKg2hPcdD0FZtraX3iXWZ7p40KEma6lJ2hVA5P6Vx4zMo4lQhRg7+m56eW5LLA89XFTTVtNXox2paFq2n2gu03T6bcICk8B+Rh23Y6H2qhpdvql1vt9Nt7qbedkscCk5HuBXK+I/H/iOz8Vfb9CvjBbKFtreAIHiaFOFYq3G4jviuuuPG+p6vaG3uddkQJDukNvbRxE59SoB74ro/1ebalzWT6HF/ri1FxdNNrqW79P7A0y/tLa+DapIgjmMHzfZkJ+bDDqSMgirdutnDaQ2dvqNwyJAji4Zjkcc89jWF4Pks7lZ9Duo7wSrE8isFBV3IOPnJyTn1qwttJbvFp9xDLHOgSRCehIHINe7h8LDDw9lDY+axmOqYyr7Wo9f0NeZLW/tJ/s53O0fkSSo38ec7vris228N39lpU+jxstxNfurGUjBESnP48Guj02xNtKSlxH5LN5ksW3BDbcVeWzkmu47q1lCjyEhUZ554P5VpzHOebRafIL57u3kQAuLdSTlVK8dfwrs9H0OK71OHR1YSmI5myvAY9qj1dLHw7pcdvcRiQy3O9M/3wTzVa81+8stMn1a2t1XU7i48pQvsAQaq4i1rs9uvj2bRore3njsoYgZjj5XArntHslh8Y3t1PKqLNL+5cnhjt/xrc0DS5Z9Ou9avbhftpV57tAOVK84/nWN4kS3NoNSa4/0eKVWQDjkj/wCvVJiNLw3f2Kpe3lwxg1WGMi7KDJyuSF/HpWi99bQXemXBkt90sDXE0e8ZcHBA/DPSuLtLae31y8TT50fzlkbzJuBJGV+Y/XGcU7w/p1zqt1bNNbtttwY45CSNyE//AFhRJXBbm/f6w0mnT398qzTOMEL82EJwB9K86to7V9evFS2jjSIMzWoTHmFeQT6muu8SQ3sV42n2kSsi/wAY6EDmuQaGRru51RQVZiEODwGfgnPWtEmZtalKPQ5taijuFs7cIodjF5Y+Ubv7tev+E/D+i3nh2ymm06yeVl+Z5Ygzkjpk9q821TV5NNElpZQkz7VWRQPUZyK7P4aa5qv2d47yIFpE+RXXH3eRxUzk0OlFHcwadpujXQms7C3huGQeZMqAMR/dzVC+1VrfP8bEHgDOOapaVrupaxpEs15HGtwk8ibRxwD8tUrma2a3Ju5Crd+2DXLyu56l4RpmJ4/1a50+ztr61XZvc4RTtx/wGuT16wnmB16xikWTy182Nxg4I+Zh+NdpqEtlqmnrbDZPKW3467Mc0skYlif7NdRu0UQ8xW47dK6I6Hn1Euhzmj+L01LQ5NME0kU8aOqljgOrKVA/M1wmpWto9xBN/wAJJf6VqFppiad5cNuWaR1XaFyCP3bHjPTFbF1HY/bVvbNAJeRg8A80HTvtlzNqE5MXyqylVBzj39q1pzszkZpQ+KNMTWvD2rXkmoC90axe2bS2tyQzN2VvQ/ePHWuU8LzabZ+E/suoXgtr221Oa4NsUzuUqMYPueMVuW8jyanb3ixrOYOXZl5PYGn6bp2m3+oSWc1uWup5C4k2g7VHIrX2grJ6Mx7u+0m6v9S1y11S7vbnUNJexW0ktiskbMoG08/dXGM11WoeOPD918L4/D+mrPZ6w2iCwvbww7hMvnhzAP7v97d7YxVvxjoFtpUttqcMKqiRIJTtALce1ZF7Ouh6rFdWcME0NwqllaMFVyfp1o9t2Q1FdCbxZ4s0zUPhpc+FvJvVsTp1vZWkn2c+X5tuWbevYF9wBPtVrxLqWn+I9SvxoPn6le6zodjpy25gKrbvFAiNIzexUj8a7aCOzvYxmKEo0Y2KYlwpPoKlu7eTTMzWdvbK2wAsiBWx+ArOWJXYv2Wmh5PbfYh44vNXW+vZL+7UQNp32Yghtu0qzZ+6PvZxXounxyaZaW9vMokMaKjYfOcVcEdw8JvIdMgTccb3QBs9znrUd9DfSiPyY4FDcbQSSTWU6rkXGFhtxDE8uW3AMuQFGcfWsvbJGxK4U9jW5HNc28skN1FFBmLaCOQ3t9ay3kiYr8pBXtUj6kE80hwOvAzWJ4yd08N3bKSr7QAVHIywrVa6jaRlVhkHFQa1aRX9jJays4SVcFk6j3q4tX1IkzA+KHhPQfCHg/SNRtY5ZbjV7GCQzJPvWwYcu7D1kzgdMEVJ4q8Ippfwng1yO31OLW12LeXbMwiubd/mDKegIG0H1q1e2Oo32m3WlXmtyy2t1bQW0yNAmCkJJT/dIyeR171Ru9KubpJYZdf1CSKa2FpMhOUaNcADaThSNo5FdCnCxk0dPcfDTws+h6lq1kt4fsmirLJE0xIS6ycyn0UjAx6iuIt4fDX/AAgceoafZ3Da/aW8d1PPcX5SY8ZYiEjLR+jZxit6O58QR2+oKviScrf2q2V0ogTEsSnIHsfcc1XuV1Q+HI9C/tOM2aIIf+PSPzCgGApkxuIx70+eBJD4i8Eax4c+GVj43eG8k1m4P2m+358qKA5Crjoc5U1DZaX4euvh9FqVhZXH9v2yW8l1cSaiVdZJH2viDGXQjvnHWrV3da/fS6rNdeJLuU6taJZXaMilDCgUBVT7q/cXkAGiK61VfD0Ph8amG0tFRQgtIw5VDlQZMb8A+9J1IktrqVJ40LhWAYryvoD7GtGPxF4qgiW2h8Ta5FbgYEaXrhQPTFVbjJBYgbe2OpqOEqQfmbFcvKr3ZkpyjsyKZ5JLh5HLPPJy0r/MzH1Y96i8TXUlrpVt4hTTSui3ji2jk83c3mj5SCMcZIJHtUk4y4C5Iz0zjNT+FvGWiafplt4X8V6Zd32lW7S3bRIgybrefLOf7u0mtaUU9Gxx965m+I21Tw/e6nZ6lp0KS6UiSXIWbcArkAY4689K0da0XX9O8Lr4juLPT1tfJjnMK3gNyIpBlHMWM7SOc1z/AI48SR+ItQ8S3kdvcPJq8UUcIK8blcEg/gBWr4j8SeG9X+HcGl3EOt3fiCCCO2gR0WNLfYMN8ynLr0wGzitvZw6Mbp01bUdr2jarpulR6hdtpsiu6RvbW96slxGzgFd0Y5AII596Z4v0HXPC2jtqGp2lsYoyFuobe6Ektmx6CdQMxk9BmrHiDxH4d1DS9NudPi1K/wDEkEkTS+fAkSRxoAMHYfm5HU03xr4n0bWtH8T2vh231J9R8YTxXGqx3qgLZvE29RGQSWBPHzUcsA5IGfHpeq3Et9H/AGfARYWCX8xNwABE6hhg45OGFa3iPSfEPhGWA3zabeiW6S0eK2vBKYZHUFQ+Pu8MOtLP4s8L2ekX9zax6xPrupabFplxbyQqIIURArMCDnJ25FU/iF4303xDdF7OzmtY49ZhvchBm4jWONTn3yp/KnyRDlibl7c3dlZ3uh3CxxXQuWivFjO4fIflw3fvWQrnb8o6DANWReWfibXNf1KznECz3bz28U3DzKxzge9VGzGNoXBAII9DnpXNNJMyla4krlGcKOcDB/GpAxCo+Mbjg5/Woy2JGLLyFqUy7kUldpx2/nUkj9kCIZ5pHWRGDQJ5eVdvr2pl3dG4mmkk+aWb5iMYJ9TitLUIPN1NNPsZzd26ALDNsAypXcf1yKx5YZDqAZl3yDEYRO+eKAZm27pBNIjZIbOABU6QzSXCQ2qPI8p2qo7n2q6+mR6brDxa/b3S7FDJEgHz5GRk59KnjW302GDUBPHP5w2wqjHfAwOfm9OKb2I6kUpuLa1k0t7WJZ2ci4E0H7xCOwY8j6VRu7pZrlZGWJXICkRptHHHSp7m6kMkl2gaQuSXZjksfXJpthHFIcumCxyD/OhAOs7mXT5oZ444nQHcscq7kOepIPWjWLvTVnWZ7NsMWaVFkwjZ5+UfwgVLP5eRGzLtB2ise+cPKY1jL+Wdue1JIiROdU0u30hNOfTzHPI4xOZc4YnA7fKuKpXktrZpqdq19DJJFvgXylDxysRgsjeg65rT8LahYaf4tsLjVLeKaylJguInGVYOpRSD2wxH5Vr6npUOg/FG18Jr9nls9K0udCxVSHm2Hc2e56V1QhodNOGlzcj+N2n2t7ouqWmhzgW1kiX5KkpLcRII43HHOFzmuR8P+OU034cT6E2qSWNw2qTXMk32P7RHIrpgKGyMHNdvpuoWcHwE0TSVijnvrzTNVlS1+zxlLjbd4AaT76sM8Adqj+HGlalq/g2x0ucXFt4fm0Caa5uIbK3eIXKCRgJHf51PyqBt9q1Wh0s8+sfFem2vg+50g3V+8ctrMv2G4jM0JmYcTx54jOeeK5vT7+3j0VdNZWYvqMd15iDdwItpH1r0dbi30+z8Jal9htLo2/h+4nkhdQFkZUQhWxzz+db+j6X4ZS78D6poLW0ljquovcG2lA327eTIGjb/AIFkjPbFG4pK55mbiwtxF5d2XWYt5excPnHysR25q2Yri1s186ZpWlO52LYP513Pw98P6JY+A9Ql1XU9Kg1rxGZYbSC5P70RIN0Pl8EAsxI7V50LiWa2is7sFZ7ZzbzLnqynB/lWFSNjmqQaVya1gcbpGABkONo/hFWYAtxcQWassavKqySdAFJ6+4qIybId+cgnbu/2ahiZhuZV/wBZ8wJ6D3rNGUWauprcoiWckDRW0RZYmPHmLn73vXQ/C7xJYWqyaBrs0y6ZdybhIgJELHgMB7nAPtXLi8kuI3Fx/pB2gIzMf3Z9QPpT5rKEagI7K4NxbtECjY+ZFHIDjs2f6VUaMKylTlqmdFDEzw1RVabs0esX+i6pZSS29hI+oWcmCJLM+ZG69t2O/t2qCDRdaY+QtncRJIcPuQrGR7151pUniZVlgs5LyEAGQrHJgbfXrW5Y3+tJZpO+vpMZPlaFJWLL/vA8CvApcJKtVtCeh9tDjmapa0059zsvEF4nhfTX0fT72Ge/uVP2ueBgwVT/AAKw/HPrmuHZyiBjyq9ff2pMZJO456gnvWZ4g1FrW1KpgyNwRX6Nl+X0Mvo+xhHY+Jx2YVsfWdWo9StrmurawmO3/eTN8v4Vyyht7SPy8nJqYrtIlY7n5pAjBRuOema6H7zujlvYSNXXHFT4z2pI/vYpkrhTwa1a0JSGg+XIB60szc8Gq8sgwp7800uSM0qcimShuRgU2Vtrg0wuexprNnrzVNiGu25iwqPFNZucjgd6XORxWYxHamg80jGmbqpIGS9+aazY44pFbLUhHNJoQjY9vyqOWN2GY2K/SpHHFKD0xSEzuv2ZLNU+Ofh2WRizmV+Sf9g1+jFfnd+zcp/4Xj4cO7/lq/8A6Aa/RDmvGzH40dtD4Tmfilz8Ote/68Zf/QTX5pWynyl/3RX6XfFL/knmvf8AXjL/AOgmvzUj/wBTH24HNdOWaRZniSzYW897eRWlqm+aQ7UFdTb/AA98U3JAt7EyfMVBzgEjtuPB/CszwA6x+NNOaThRIenb5TXt/hXX7g6TBbzeOdD1WzS/bZoNtEkd5bk4xIXDFsL1Ix2rbF4udKpGMepnTpqUW2eTR/DrxVI3lLp8vmFtuzym4P8AT602D4feJ7qOOS10+SZJCVQqh2H/AIF0r3Xw54nvPJuWl1p2ka+MRYy8snzY/CqPhrxd9l+HOh2uyaO5jsnFqBqRKyl5nTLJjjGc/hUVMTVgroUYRvY8A1XQtS0lh9uhVFMrw5Vg2ZF6jj61sW3gvX5IHl+ylQm0yZ6ICMjc3QZGOten/ETw/bt4fbTbx9Kt7+C2SRDa3ayieWMZnYkdGPHFXNJ1qL+wvFmhP5C22q3NjbfannB2P9nU8x9xhT3pvFSVPmtqHIuax5RL4L8UxRTtLpu3y13MokXdt9VGckVreGvDniNrOORoSIjgqWYYUHoW/uj616zrN19uuV8Q6YthJYaI/wBhkla6CSSxEAO+zuMMfyqDUtV0W00G80uHUrONrkZe2dwst7A3+qEY6sQvXHrWdPGSn0saTopK5w+o+EdQinc3NnH56OInYc4cruAwOvGDxV/w/ovjLR44praO4WKdmWRZF2JIy8/dbnBzzXYeK9Qit/EytbCN5I9eg2Q+d5f/AC5rwT2/xq54i8Rtrml3UNtJOl6z3sUSS3Rm2SFAF2se2egrw698TTdSS62OqmvZVFysxJNV1trPMHhHwu0y5G6WF/mI67W3YJ9hWE0niLV441umkaKZS628SkqgHoo528d66OHVrKW38O6bDeW8zWzx+bp6kefbzhcPK6dVUtk575FWfCupTaV4xtpLO3juXbR23I9z5JUb374OcntXJ9VpQtZHXPFV6r5ZS0PN/EPw+1pWguRBII7tS0QQb+nXAHI61B4X8Ia1b3yLdwzw2+CXVUJkkQHuOoGfavXNZ1qexTw1Po/xE8O+FbieK8aSXU4UljDHZuhG5hgr0qza+JtNs7ma/wBY8UaVPd3duWt9TjuVt7SeNflZFkyQCWH3a6/Zq1zlaszzy20DXZNXN1DZLFYOzPCquOoHJzn0rorbTdUNhElnbR3upbmaJpG+ZcnOUOfmH0zXS3lza33hHSm0uCO1a6sJ3Fuk3mEKYzkKe+R3pNC1TTdW1rwPZ6FcW813pphM6RY32cKgeakuPuljjg9cGs1FO5q5aGdYabqtvqsuuX0r3elSKCgRwY8Y2kH/AIFmn2tjdQXhjZ3i3lnSHeNxjHJIHqBV60kTRfCd2sBN1oWq3O5kU5+wy+d1A7IcfmaseKZ7m91e98UaNp9lLaaJcC1kna5CSbIz/pGExyCvT1rFUY39TTnbjfsUL6xjn06Tz48hUK7nIOwk5H44qi9xpuk3LSXLRyrEAVXGQrHjml1XWPDeo22sWUPi7QtOuJriC4jtrq9SKVlaPIAUnJ6iqmh6KqQ302q3WnSbh50gknA2x9mx6cUTp8rsOnPnV5FGKbUP7dugkwSzuULvg4Vh6D65qnqt1BBpkVqWKJeT5Dup+QjPQfhXSNaWN9EjWV5YXKWsYnCQThyI25DYHsKzNQ0ma9kjmumTyLdSyDPIB7479ahXRpozmvt8N94kN01ml1bpauUt0OCrbThvoOtSnxTNFp8CeaUdWUho8KRx71t6L4a0+4uZbjT/ADY5tp/eIvJ45X8eh9qp33g2S+eK6NmURZAMAcE/3c1QuVnK+Ktbu726gWG4njdVPmjcOetGkSWkMEVtJIGWcKu1uTk9/wAK3dT8MSefMG0+eOOJ/ncIcrx3pYtAW0hilexkMkKidQU5KDkv9DTvoJ0/e1A28lh4me5YCQSoieeyZ2gADp+FdeDHPdw3FiInUKqvxgqc9cU7SdNuNVhsriRD587bo1C8FB396omK4XUHubW0vVFq7RzP5BCE445+prGpK51UaVjR161jabdafIqEeY+OMjr9a4HxXZXt41uYS4Vn2shYD8QK72D+0LpRDcW9wsUex5h5ZBVT6+nvRfaUbzVYito7SOAIRjG4eorGM7O51ToqUeU4W38OSafevdWXnRFx0btWleeD5b69jv8AV9Qj0FAqlmVtzyjHA2rkjI55FemQafDZ773UG823tFLMSvDkdE/HpXl2uag+qapPfyBU81vkA6oo+6ufYcVwZlmv1VLlV5M9LKciWNk3NtRQ9/D/AMNWuVYN4iEoBHnCePywe+V25qlq3hWaxsZptBu01XTUiLbwdsqDHQqeSR6gVtp4Yv8A/hDZfFBG20STbgj76/3h68msrTbtrK9hvIyCEIJUHG9e6n1FeZSzrFUqiVeOjPXrcNYCvCTw8tV+Z59NcSCFfm8tVGGTuwPP51veFLyG4tZoIY447wYKsQQ2wc8HpzzV34k+FZdMvP7QsoZLnT52E8cypxgj5l/Bjj8Ko+GrK+h8Q/vdKu/LWH97G0ZGxTn5/p719fCcakeZdT88lCUajjLodWZjd+G7zIWWdULxRsM5A6iuU0mSJW+yanb26xMvnRuw5Q5xiuw0LR9Rs7j7ZNa3BjkDeQm0/OnbH4Vwviu3muNXaRIZDGH8lfl+Xd12+59qSvYbtZHo2mSWeoRRXFsVKq207emR0FXppNsTtOnzc5U9ueK878OX8mhalLGIbl4IcG7URn9x7n0r0IyTakkTRWtxJ5kJkiDREM6f3senvWckaKWhTXU/OkK7mKkA7R/Krc8z+SoSNRnoe9ZkENwiwYs5UaX5Yzt4f/dPc1JObxBKZreVREQrnaflJ6Z9KhIrmEXfJ9oYqJH2Ywx6e9ZLTFhJbspU9m9K1fscizyLNHeLKqbigjPT1PoPeqM9veTRwrDYzu1w37rahPmDuV9a0RnJGPLaRrHlWy3JPuaRMtGknmfMONlXZLK+3O/2WZAj+WSUOA3ofQ+1H9lz27yCe2dZYhulyOUB6Ejt2q7mTKgabk7AlVTA5LMz9a1jY38ksKLZXDySruRQhO5fUVFPpmoP5bR2k5WV/LjIQ4Zu6j1PHSi5NjP8gYEe/I6mo3EYBjK5Aq2dPvkFy8trMn2fCyZU/IfQ+lNuLK62oiW0u8x+b90/c7t9Pep5rMGuzKJNskB/5Ztjj1+lW7Hw7rOoWq3VnZYgc5DSSLGD9N2M1v8AhDw1YXCQ674meS30mNsoAuXuyOyj09/bFa3iG70nVr7zm1WSK2QBLe3S1+SJOwUZrzMxzOGE92Osj2soyCePfPUbUe/c4648H+JDHj7Hbk9v9Kj/AMax72xu7Bvst7BJDPjJVuhX1B7/AIV3c+iJJYPf6bcfboYjiVdm1099v933qaKfT/EOkDRdbPlzJzY3/wDFEf8Anm3qp9PU1xYXOnOqoV42vsz0cfwrTjSdTDzu49GeZShWjB3H29cf41Y1gXD3pa4SHzDGikRj5cbRjPvip7vS9RtppUazmJjlMPyISGccYB9aj19VtNTaMWz2bCNAYJeqnaMk/U19DGz6HxMo2bRjsP8ASI12jgelJLCvksseGYnnirZjJVZOm7pUNy0MUHnRSc87s96r0RlvsVpB5cAWFRv78VA2fN3DjavPFWVdRKN3GRzTLhl5Hltz8p4/WkKxXuWUORGwYFQTxTYiIt3yjrnpUb25jkOM8HjPepNx/iXJ64/pVBqWBIxvElhkwOGbbwKv6pLImnxyRNCzxvwO5B55PpWTaQvNIRGCoJwecAe1dHpdqt1bXWmx29s011bmGN55AojbIO8E9+MfjQUjKW6OHWRDuONpHb2q5ol01zqMMK2a3Me8bo24DexPQVIbO3gjVLq4xJ5QICru56EH0p1+Y7XSbKKBogcv5kqPguGPCsPbp70rDLN7qt0bxbjIjmjYhSn8HbH5VRn1xIzI1xcjzCgjC5GQB61nyNJCytEzOG5UMeK634Tabo+oaD4putRtLae9hvLc2AmiDiS4Mn7uMk9mbAI71cI82hcYqWhxkWpIVZXldyD8m7Jx7VL9ssJoXjlmjQrypJ712HgpNbt/CeuXC6PF/arauY7lRof2zym+fKBcjYB0H0rR8G6b4X1bwd4U0nWNKtrXWrq8muLe7a3Cb2CNujk9FwDjPetHSRboo88sb6yktWR5doz2UnH1qVdR082vlidUIzya6jwfrVxovhf4hNa6VokzafqiG0NzYrKY97NkEnqvAwKdDoZ1rwV8NtU0/Q470r9rOsy21t8iOZZColx04xgHtil7FC9iji7/AFKyjtkWOaJ2x1Jzx/ePpVD7XbIAVmzvI5z+ZFd58LdMkX4b6fcaB4T0/wARXd9qd3BrH2hAxgt0jDLuYg+SASSG71o6ZonhAeEtNnmtbb+3xb6p/ZdlgNDPIsqhP3vSQr0VcfNmqVJCWHTPMmms5F8piCccoere9aWm/wBnzBrSazNyJATA6yYZJD0OT2JxmtPwrrmkS+DJo7rSLR/Efh6Nmtp1gBWaF2Kssnqys5xn0FZUUwsdGTQ4FhnRnDtcGLErHsAeoHtQ1YmceQq6jpL2UkazW4j252bGyrZ64IOMZ61Ey2qQ/Z9u1SfuK5A+uM1oRlTEI7t5QsIIhAPCEnJGKBcWlrrFjqcGmibyrkpIHbcrRyDZjHtknNESIScnYp2sejvII7iVRH912yTsB9MdvaoWGnh2ZWXy4zw+48ehHpxXpGsaVofhvXdA8EW9laXdy00moX1wIw2YpiGgjz/sjcKb+z3FYzHVNMmg0mZp9ckjFtd2KzGdRC58tHP3Dxnv0q+U39mecPJprtFGoQGMAFg3KDt9BT/Oso5dsbKqjJG05JP9Sa9MOmSw+DNIh8NeE7S60e+0WafVL1rETyx3ioxaJpOqbcKQPeub+DGm6fdX/wAMvtFjBMLnXvLmLoD5i7j8re1Q6dwdK5zJvLYs371dnQY6E1bV7Qw72nRck7ckYavTfF/hrQrT4feH9SsLKxe11LxXctAUjBdYRA48tvT5lJx9DXP/AAV8PaZqE/iF9d/siCwu2bTrBr+ZUVZHyrOgbqy5B4o9kL2Jx2/LhkkJB6DtWjoLFdV2DIWYtlT/AHdtUzpNxo+oT6LfhhPYTNGH6B0ydrfQjBrQsY44bwXEsgVV3DryvHFXhUlW1MJxHBRJqZGDsXChgfStqOIKudu0nrWdpcRdjM2B83bnNai5ZVUnkHoe1fS4OgoXkYN9CveXENvA0rttwDj3NcczNcTtcSSZDHgVpeL5z5kEAyCPmIrDG7d147CtpzLirFh1y26msATTdx7g0HnPaiLSCQxH4dqhlcsu6jdtRl9agJyaptMEKy7huY4ph4PXNOc4+7UbVlsx8w8cUjNximjtTZKsQ1jzSbqRulNAoYDiaaaM0GgAUDNOJFNFOIoATNIKX8KXbxxSYHoX7Nn/ACW/w5/11f8A9ANfohX53fs2jHxu8Nn/AKayf+gGv0Qrxsx+NHZQ+E5r4pf8k817/rxl/wDQTX5px/6lPTaK/Sv4pf8AJOte/wCvGX/0E1+aUTfuV4/hFb5Z8LM8RuWbK6mtLuK5t22TI25TXW3PxL8WXNu1u02nQh1KmSHToUlYEcgsFByfrXFoSyE+lOXOfavQlTUndo502tDctPFOuWtolrDeBY1k80Dy1JDeuTyetP8A+Eu143MTrdIPKj8tcQrwuc4Ax6nNYXqaF9arkT3Q0zZtvEutKssLXIw/mMxKBsB/vcnkE1al8Uay0UUX2mMrHIsq5iUZYLtBPHPHrWBHnnFSqemRTUIroTd3udBb+JvECyKy3iHCFMFAAyn2xg/jWra+P/E8USQJc2kixrsR3sYmdB6KxXIxXIxOBSu6hTg8mh04y3RSm73Oik8beJSXnN2JJN5mJ8lDl9u3OcenFalp4ntNJ0iBZvEd/bazc2p1ONPs0bWvzDIj3n59xxjpXHaVLFbM5uSxSQFfl681pTavO3h06UvhnSri5jhNta6q8beekGMBOuOBnHHevNxlDlVoo1oz7s7K38XeNdU+G174wLQRpDcxx+UljGry220+bIZAu75WAHXvUPhzxZ4gb7Mq6pG8N1paXIdoE3LmUqFU4yQMZrH0vxp4rSzt9Is7O2GjQWRs30sr+6mR8GRm75LDPXvRZX95pvh+0sbnwbpN9PDF5Vvduf3kabiwHDcYJrxJxSep2Ra6HY+G/F/iCefVrDVJpNUtNOaPy0t9HtZpWaXOSRIMDGO3Wiy8fC30a71nW9WuItK+3rY2Nimi2jy7iuS7Iw2KoII+WuOsdI8WzTySFbeCPU5oHuXifJjSMnAOD/Fk5+lacon0SO406Pw7puvaPLMJ/IvAT9nnAwGXBHufxo54rQbN/wANX+s6x4o1LTNY1/Vh9i1GOztX02xhOC7KN7A4CqNwyBxwav3+rfECz8P+J9R0TxFYXOoaFeywPHb2MKNNbozK85YKCxXAyOetcBo+qeOdDvdQ16yFrvubgXN0QPlcZG6M89CBj8ax4tb8SSXi6nodnHp2L17qIQHjc7bimCTlM+tNSgG+h6LN4t8WaRZ+IdQGvNOmlPHCIHtIwlxvRXwRjg7m/Stq21nxHpmp+FG8QamJ5PEtq8xt2gSNIXdRlDgcnnHNcRdweOJ0vbu40qyli1u4S7fDjEbIFABGehKfrVrxMvj3VNia68F0dTvo7q1lxzpYRgzKg9CMA9elRJwS0NIqWh7LJcXE8wj+w6RNLCNpZ9NhZyg44bbnjpVK2ubm0WW1BtszcOJ4lLbf7vTp7VkWtxd6dqpeGYSuI1WY4OHBAyaZ4q8Oy6ppD6lpt7JLdxSl96AqDx0wea5OZvqdFkWPE17PY2k/liCICJIUa3gVS24fKpwOgqNNa0i1i/4nN1FakosQEhIMmQOmKy/By3es3lhoGv6i2nWtwztcXrEBoimPkDHgE54J9KLu1s2ufHumyOmoxaV4cYWt4/PnHz0PmA9MgHbmtFByFzqJ1NvO+k4s9DRHBilH2iQ8AbeefX0rl/Di37akhvNSmlgJLFQ2BntXG/D64fxTeQ2V1qWqLo2laWkz2+nTKjSMd3BdgVXOBndWjqfhe38P/Em50/UdS1m60n+zI9QtYIrqOOXdIgYRtKw2ADOPfFVGg9mxOudhqmr6THbyXM2pC3XdtLvIdjj+prkPGvidbKO1UXmIrgrhyx5h7ge2KyfEPh+3t7zUV0+4vpl0nUIpLeO8O6UxME3hiAAwwzcjirl94Sl0w+NvFV9bxx2V2Vg8OpI3yOt2WUGP2HFEKD1dwqV9NEen6QJJdOtbi1ufNi8sBDvwFBHbFacv+j2T+ZeFlwDIme/9frXmnijwVbeCfB13b6b4r1ay1/RbOC5mEt1G0N4kiqWSNANwILgc+lJPY6FeS+INB07VvFaa/oAto7i5luEeC4MkiqWRAu4HDd/Ssp4STejOiGNjGNram7q95NY3onFzcPatiYoHy5UdiO49c11mktHeWsGpwuxG3cgL8qP6V5j8Q/Cn9leGTq+i63r0D2eoQadevdzpMZjMSN6Igyu3aflPPNOudPsdDk0nVvDl54gjkGoJZ3SXNwk8FyrR7ixCD5OezYNE8I+XQcMZyz949M1tprjQdStIyzSOFlUg8YBy36Vw/ha+k0/WLa4W3W4G8B4pI8h1Pau81bUofDM8t5ceXNfspjhsOqKpGCX/AAPTrXES+JdU+0ie3dLYK24RQrhF9ue1fF5pOlHERmpardH3+SU68sJODhpLZn1WYbIaL5ZtrYxrDv8AI2rt6ZxivlHxdqDah4gurlrWK0G8qsUa4AA7Cuhh8UTa83l3Vwum6ooxBfwkgMf7r565rMs9DuzrSza68VtCJfMneWRW8znnAHJz69KvMcZHHQhGmjLJcA8qnUnXettv8u5V+I/mw6V4Us5J2LRWcqzJuwDuk3AkfTFcF4mmm0nUQ32qf541IxKx7/dPr9K6T4lW+pf2heyXFneXN87KtuYomciPHy8AdNuKjTSbHU5NPj1ax1C3njTmWa3dMkc4yRivr8PBRpRS6H5/i6inXk7btjtU8SanL4Me4Er+UsBVSrHfFx1FcXokssgkWedzJwzZc/K3Y/XHeui8c3q6TZtY2Cjyp0IMZHU98Vyvh+xurgxeSuCvLE9Bz1razRyt3tY7PQ/D8iC41G8lmYzrlocnJH+16mrcESZhlgmvZEX5QHlZdq91BB6e1blrcR/ZYv3qs3c565qLYqzMj9F+7x97PaobubJWQQbfNhU3M2IeU3McIfarWq3nlSti5ec4Bd8cE/7QqBo2EWWULju3as+fUpoJZopJvtCyKFZwPvD0/CkLVFqW7MqPJvkD7cOwc5Yf4VXleTbEEkmURcr85G0f7OOlQS6iWdGSUqu3aBjqPSnW9xcNGixzMqq3CntSQO5I1xJMCqyPsLZHzHJPqaWZpdzM00zyEYJPO4eh9agS8ulaVGlIUsd7Y9OlLPdXBQzvM2cYJHcelOzJZE9xcxssnnShl4BVzkL7e1RNdGRdqT3AZG3JhyBn29DU2s3IgitprmZAogXAU8bewPvWXJcRzRLJHOigsDGgPH0FPlYaWZf+0SASIZZMM2JdzZ3H39TVrw5ax3Ost9s8+W1iiaZ03EFkTrHkdjWxpdjp+hWX2zxFpi3mpSH9xZyMCoXH35AOfw4NT6Xq11qFxeW6RRwwPZyhbeBfkU46KOv4V42MzWlRvTjrI+hyzIa9eKrVFaBl6/rF1rVzHJNiOGFfLtoIxhY07ACr9jpWn2vh865qzF2eUx29p0MxGPmPovParngzT5tL1e2vNT+xw24IGy6G7eCf7o5B+tRfE+SObxze2tsqpHbyfZ44zwox/LrXyrjL2brzd23ax97GpF1I4WjpFK91+RDaeMtV01WTSVt7BCMNiJZMj0+Yc0xvES3d3FcaxplteSIw/eY8o4zydqYGa7j4T/De9udU+3eINOjbTWgYRfvFZWc4weD2rkfG/gnWPDd5c/aogLIyHyZfMXLL7L1rSdDGUsPCvLa+xlDFZdWxUsPFrmtv38rk3irwr4RN0b1fEGvQjUz9qgIiTyIy3JGc5yOM1598StF1DTNRi1aa5XWNNnCrHfwjIJUY2H34/Suntpnl8M6hHJIfKiki8oHojMTuP48VDo2sXelzq9syNDuAeBxuSQdDkV6lDP5qcVJaM+fxnB1GpTm6Umpr8TzDULx1jVY1IUoCeOhzVQ/OgaZWPynCAdvWuk8a2E2ieK74I7fZJ386BeMSIe/55rPh1GS5aR5Z2ilI2DGMbfSvq4SUleOx+bVafs5uL3RRGGCNtO5Pu8dalhhwjSSAkMRihL6e2KB7hiVyEK4+Si3upjGIzOzpu3DkcGqIuitcW0hQyKxwCRS2NnNcjC53j5s47VKby8+0Sr5kmZBhsY6VsLPeWSRym4bcq4TpyD2FK4JJsjtLaBEKckMu4kd2PerEVpczxfuYWkXO3cvY1o2PmxaVIb61uJhIc27qMhW+vp04qG+Waz0OCSGVkluGLswBBTBxgZ60X0NLJGfq0ckc0YlKsyIB8g6c9D71nXNqkkbL5oIPduAtWpr9xamKS+jfa2cFxyfWqUt+xEv+lIzOmH+YfOPSqV2RJPoXVtrfT5YtOvGn+0IR5wYDauRkFT1PBFB0bTgbh4dSngJnSQLE5Cu4OQ/1B5rFEsahmeWM9NrF8mnSzFThZVCtgD5gQD3p6kLmR0kdnLbC8k0/xY9uZgJJDLMymZ8deOp5NZLaHGzWrNr0Z6vG/nNiE98+hP8AWo90MJWKaeOVyhOdw4HpVe7aNhtSRWz2Vhx+FO8iuaQ2LSYdkyR6qiwzz/6RGJGzIQeHI7jrU8FnLbJfWdh4hW1gKgvHHcuqXPT7oHf/AOvVaRo44Y445Iyzp8xz09M1G0kO0YljDJ1O4cmi7FzSL1voclqHtNI1vZ9qizMlrcuq47hsYzS6f4Wkljs5JNUS1jtyxtt0rfI+edvpk1n2ZMxbymDMT/CenuavQxSMoRyFIPc0+Zi5pkb6DaRmRtPDq0S7bht53TktnJHTqRVyDRdW+0SW4092m8vznxj5F67qSC0WQhYt5I+ZtoJOKdN5kkbpbxuEVN29n2kg9MZ6g0czC7e48aHqjrCtvp9xI8wJjk+XBHfvUUmlap9jLPaGODeI36YD9gPfpRdzW9jHJZwNDdlgjfaAGBUleVGT2PX6Vno247pHZgT2JwKT0BaE9xoOoie4maO8a6gVTI5fLIo6c56CmWPhTVYZYTbwXUU0jG4gaOXBY4ILgg9eSKmkFzIyWljbz3VyVLhEOTtHU+/0qpBcTPHDKlndtHcMUg2AlpXBwVAHPBB/KqTkaLmfU0rTQ9cg0lltJ9ShtbuXa8a3DBJHPXgHqelU4/Dt7p8m6Nbu2bTpN67JMC3b169aku7TVLSe3huLCaOS4YJbqJQ6yP3G8fKCPTqKkubHWYJxBcaaNzsVUm8jKBgcctnAPsafvA/aEL6BqYt1sFe9Aic3SQeccISMFwM4HGahi8Majc2lpGtrdS2skzPaKG4aQ43MOfpzSa2upWGpwabdWBjupFLLEk6uSAM5ODxxTraW5udHtr6G3lFhPLJHDdFuGkjxvA+mRU3mC57GidF1KEXEtzDPNIHWOWWR8lSBgAnPpRBaalHeX9lPpbFrYbmBbnae/WqSMJMM79+5PNPMtrG0hEhEj/MCDzRFvmuStTf0yKaLTopJIdkbf6vnrnrVhlD/AHclieDWH4YukYzRs5YucqCa3fusNy19dganNRuYTXvHJeJJTLq7DhvLUKTWUHy+AOat3UiHUbnAHDmqm752+XFVH4i3sOLMB2qN5Timl6jc81s4ohsSY5PFRkHFKxpueKVgEJ5ph5NLSnAqHESQ0gg8UjDPWgNzQzDOKCiM9MUwlt42ipcjcRSHFFx2GHOcmjpQzfN0pfvCkIF9aXPNKMdPamDgmmIcRmmlipxS7uc0MVNA2eh/s3/8lu8N/wDXV/8A0A1+h9fnb+zYf+L4eGx/01f/ANANfonXjZj8aOyh8JzHxRGfh3rv/XjL/wCgmvzTiR8J8wChRzX6WfFL/knWvf8AXjL/AOgmvzRiPmRIobsM1vlrtGRniNyUcjjpSoMduKgLSCUx4wFqQF/WvSUjmHnGeuPalTnoKbt3d6fGGXpVDFj3q2M4qdScA4qAZMu4+lS7jsHNWmKxN8o60gZSwyMioGBb+KnD5U+9zUS8ilYWWUSMVjyAMZrqtKkWa3VgzbSfXp9K5JdioSe/U1s6HJl0/ebV7LRFX3E0kbNwklneJc22GyPmHcn69q2dHkh1NJIvKEU231wG+tVDGghLhgFHJZu1VbC6gmuZTZz73CYQoO9eNmWETd4nRSm7nX+HrOW0S4hXzBuTdtXqWHStK4jtbW1iluIl3YPH+1/tVyXhrWp0vWt7xm27MAg8qfWvQo9Jt9WsxI8haUf8t0IO4Y6bema+cejsd6V0clIsQ8N3dxGA0LsFAPPBOOlY3gyzaJ423IGhaRhC5yWQHoDXR3ep6fpunm2u4ZIrbdgb1HzkdTxWN4ZjMesQ3elx3E8RuCA5VSuHOcc0xqOp6p4Y0S3XRo5b1ljaa1KbJBt2/OSD71W13TpbaC0eFhNIuELl8438Fh64rdutKFxIly1zslwCBu+VePTpVTUo4zJGjXTCJUJDYHLf0rK7OxLQoW9okdgrXE+2dScPIMBhmr10txY3ziNg8FzgyLHPjCDn+lYmr+NvDWm33/CPazLHNfKqx5TJEauNwz2z0rReSd/D66hNbyRSW7iKFMDMg67j7c07NLQhNSHatHpi6DcXjxRSWk5KrDIgYs3+0K5+w/tzRni1Dw1b6bcWU1i2n3EV5bCSJkZ95yp4wCMVu/aZobeSwFvGzT4mfPK88kCraWbSaO9xbXEkaCIymHYMlwduwjsMc1cKjiKUE9jkZZPEnhy6n8SQ2ek2NvqCDT5dL0rw+s0d5t5UmFSASC2aq6xJr13dS+PtSDXlmLZdPvdOXw75ywooCgyW+f3eAuMnpXX67qUejeGPDt5qOtJpBttWYTXuwsIQNvOMHP5U6+1Td4E8XajY3j3djdFvIvT8hvAxJdto9+n1rop1G7mEqdrXOMhlkkuLrxH4ki8TT3XiBza21vD4feOTiPjy4c5CbR296ta94W8Q+LfA3h/TtZ1S4sNI0tjY6fFdacba5d2AWMlScnBA5rt9Y1Br/wAReBIotZuLKWO9k/0hAHZB9lbgA8Vm+Lb7XtQ1RY/C93ot3Z6FbbzLrdzJHJLcuOqhAQWBUYHTmtpaSsjKLul+Rw3iex8Waj4I1S28QXWkNHpMYjutRi0tZb2VEICqHzuJAA/Kup0/UtQm8KavE1rfWuovHahNTuvC509mZJQwkllJPmdBwfSqetanZXfgfxTew3iK17bR+YsRJZZl2h8A+4Ndpr1zfSWMHhzw/qdtrV7rDbrh9blaKBIwgwCUzg5Bxijn5dxxSlvocd8VF8XTaJb6XrF5EP7Tuob6Gbw/oXmXNzJHk+awQ5PLZz707ydVki8MzaxqVrp+jXmon/RrTShbTXN0sTAG5AOVO1e+e1dHpTa5JrfhDSdX1C20rV9Pa6gkm00mWNIAyiMKXHPA6mn+Klguk8Kaebhrm9n8Ryf2gXXDK6wyMvA4GVUfnURblJwTv5m1OLjOLsYa+HtQ1W/tpr67K3mpGaSHcM7/ACl3MSfpW34a8J6HPJN4bv8AU1XxHf2r3WnwsMJtXAJz3OWHFWfDep/25q1n4puraTTxJbXtvaWcgwYkWL72PVs4/CprFdJv/FunNLIh1ay083FjPnHlSgLtUnuDk8HivmaOU4WFd+110f3n1GIz7HVKf7jRXWyONvfDM1np0t9dNcSwxXBt/Js4DLNJIBnCRjljjmrmu6bZ3PhrTfFFzD4hntY1NnOsGlPLcQeXgHfGDlOvetzwt4osW8OWviTVZZtNtk1iaa4mmXBtgYtm4gds9/erN14it5/C8g0rW3vrCaS4aO6UbBcBscnoT+NV/ZeEoR5r6adS4Z1j8TNJu0tenQpX/i6/1Kxa60rTvEejW0CJGrz6M8d1cEKMCMk5fI5wKzrfxFq1vpEmtapqWo3FlDNFDLbaxaN5qNI4VcxscqCSOa73VZ4xpVjrF7qZi0y0ureS4uAxYWsYhwWYdhn09axPiPdaP4t8NX+u6FOt5ok8llaG6VTiVluAWZc8ng9TXVHBwrfvE2l6nEswlRfsnFN+h5l8bPCcd3q8Wq2FxJDM1rJKbER5RFjwHZX79R2qloekJpJ/s+8s/El5dbFL/wBnaO9xGgbBG51PHUGvSXklvvixYeE9UtSsUem3Vra3SjKTwyFduD/eUAZ9zVq8mtLTxVrUX9vajZwxzxp5NooIkIRRlieg4xxXfTqfDBu+h5FemrucVbyOM1HS7fTdIjupIdUm8y5e2jjs9PaadnTGfkHOORV6wspbu2jm+zatalYmuPK1Gwa2fah2k7W9zW5quu2eiaLpepTeIotDSPWrzF5IhcJlUxng8Gp7rx54VuBaX2uePdLubO40+5tl1Eh/Ld2kUhfu5HQ9u1dDprmaOOM5OKfqc3fTWFhq8Wk3kOsz3TQLdE22mtNBDGW25kcHCjI6mq2vaP8AZ9XE0awLDMqlGjYMjqejL9a3U8XeFtK8cXyT+ILVotS8LLFYkbyt25lbCrx1+tU9ZW2tvD+jWuqXCWE0Fum5JM7kyBhTj0pOFqcWWp3nJdjlTpvlX8hncMu7IwMYOKWMfMMjlTz2rbvrexiLu+tWBxIqEKWJJK5A6elYt0rIP3Sr/tEnr6VhfU06DXjCsZpDwTkr61XvWV4nkyBzx6CpAzNEd9VXUOzIrYPb0pp2MpIi1rSLPVNX3ajbXQ07SdI+3TWVvIUa7IUkHcOg+Xk4NXfh54Ls7zVNP8fQ2csXhFbZrsafLc+Y0NwpAVC+PnDZJ6cVX1FZotRsNV0nVJ7e+t7XyS4QONpGGRlbgjHHNehWuoXN5caZ4ZvblNlxBsmkWNYl3P8AMp2rhRgcVjjsZHD4d/zPRHpZXgfrWJV9lq/Q5YC+1/xAx8xJby6kJ3FsZOMDJ+mBXeWnhi58BeGLvxBq4iTUnIis40bcUJz8x9e1ebyrcWNy6kSQzwueOhBB6ivRPifqN1qHgrwuz3Qn/cnzmJ/iwu3Pv1r4fC8qhUqVPiR+kY5VOahRpu1OW555PdXFzem8uZHlnLiR2fksQe1avjctc68+oujL/aEYulDD5grcD+Vbvwd0/wAOax4j/svXdNa5aUgwSCRgFYfQ9K9S+MPhvw//AMI8NQvIxBFa4jEkQ+aLccA+6jv6Ct8JltTE4aVTm8znxuc0MFj40uRrS1/LyOP+F3j+x8K+FRHqd1NcPLLiKAfN5Sjrn0zXN/GHxFaeJddtr+xuJJbX7NgKw5jbd0I7Vlr4P1S7HnaHJb63AfuyWbZP4hsUr+G4dHTzfE16LNiMrZxjdPKfp0x+NKdTGVKCoSXurqFKhl1DEvFRleb6evkdh8DdFhmttW1XVrFLrT0i4SRNyyMuc8HuK4Txjf2Ooa7NLpunx2FqDtSFf1Oe3NXbPxrrNjMi6bN9ktFQxrbbQVCHg59SR3qnoultqk1zqN9MtlptuTLeXUnCxrnOAO56VnOUatOnh6Ku0+xvTh9Xr1cbiJWTWiv+hy3xukVr7w7FEPmh0ONLjA5D+Y/H8q833NGu3BEnuO1dZ4t1pdU1m41AQOd5Ijj/ALijpWRBGlwplkUI+MAHvX3dCm6dNRe9j8bxc41q86kerK4njcAAIV78d6SMqJi6j5eMgDr71bitVXMflrg96cLf96qrgA8ZrRnMoljT4d8wnDg46YHT61dn8pplMoO5fu+n4VUtCtq8kew4BG4+pNTtIrXKAZOBUstKxcs7q+kENpHdXKxtKCUDnb1649ah1O+u76GO1kmUQQLJDCW6rlsnP41LbxhrKYR25mmABjYMQIx3yR3rNl2oSpLtxkEr19apeZTdi1HbeEtK+EJ1LUPCs13rEd3LYNP9v2qzhARJjb/tdPapfiLovg/w98PdPFvYRDWbnTop2lfUAJA7IDkRYyRzXN6pNdXGjvpbXrDTXuTdNDsGN7AAkN17CtfWNa17VvDi6PqN5DPZxwCKMfY4/MWNRhVD43dPet4Tii41InYXfwo0FLLxVrFvFPJp2m6HAyt5hBhvmaMlfcFGJ/GsaX4c6De2Y1XRbicxWGgtc6rZSyndHOUby5VPcFh07YrDj8S+Kli1aM69P5esQpDeKYl2Sqm0Lx2ICgZHPFV4p9Wt757qHWLhJ5rI2c2YwFaEgjaR06E80+eIe0gNtYfC9v8ABGx1C6s45ddvUuCJ2v8AY6ssmFZYsfNge9bT+HfCF94HvbnQ9Luv7S01YGvJjqJ+1DfIqt/o2MnIOAM1k215q1v4MHhRJopdLRHjRXs4zIA7bmw+Nw575q7qHiPxAugHSTrCeXIEEhjso1kcIwZQzgbjggHr2o54h7SBX+IuieEYbHT7rwfZ39vAl39kvZbu6LTF8gFZIyMxn0B61q+I9J8Ejxv4c8P2GnRRo0sbXpXUg7MvlEkMMfJzWL4i1nxD4oit4dV1FJlhPm7ktUiy/wDebaBub3NXdT1zXru4sNQudQtxcae6yQuljErEqu0BiFywx60/aRH7WBU1+48Nx+I0j0G3t7SAQ5lEF8LgMecZIAxUcpYRQyzBUjmJ2seTt9cVNql5davNBqGrJE9ygBggjtI4I5E7ligB9ay5d0txJJtITJ2R5JC5/hBrKTTZzzmr6FizuJBG0trdTQzklWRMqNn+9/SoL6aTdGkjMypGI4y53YUdAPYVEPMzt3FR9MGtCPTzNMtvLdW9s4hEgM5IDD+6Md6m+gtylEsayo0jbmPYVPIYLOFPMkVI2OcHqa1YdGjzbsl9aXE0rYEcbEtH7tkdKLfTLBfDPiDxFc6XHq17p8kcMULSsqxAuo34HXOStNRuXCF2VdM8RN4X1uHxBay7Zre1mFq2N6+aQNoPtkV0h+JXg6DxB4O8RadazwJp00lxqNkq/wCqd0dW2H+IFn3fjXO/DPQrjX/iC+l6v4bYabBA15Jp4lO0cZVd5OefrXT6L4D0XQ/HnjLRdf8AsMVppemrc2dxdyFUj8x0OMrndjft710JWVjpjGxg6b4r8O6P4Y0DQBf3Gqx2OuTalcXLQmNVWQINg5OT8uD9aofFDxV4T17w/Ha+HNIl0oG8nlu7Vm8wTuXzHKGwOgzx2zWpN4e0KzPj3U7fQ0vzol7BBBZNKwQLJIEJ4OTkHHtVf4ieFdC0HVdXt9Pt9sMFhZXUSBy3kNLDvkUeuG45p2KbsZNlr+jWPxOg8UOgnslkIKOOXHkbcEfWulvfGWh+JfAXhfRdL0+PTb2yvr6a4s0X5URwm1/xwfyrO8P6JoN94BsdauLFLmaXxa1rI7MVLwC0D7MDp83erXjjwhoem+EdV8ZeFI2ksru4tobGMyHfbXG4+dCOcsoyoyetJq8bEtXRgkwSXaqjISSVZc8g1DcLEdoWPDgH5q7f4ifDY+D/AAVo+vQI5uYpYob6TeG8/wA9DLuxn5dn3OK4ENIvytKrkjOe/wBKx5GpWMGuTUfpkkkdzFLjCq3PbNdq5ZoRyR8hI965S2gmuSu2P93kHcO2K2vEOpDTdPZoyJJhgL+VfRZfzRhZnPLV3OQcj7TIrZZixJpoDKT83HpUFnJIV8yQfPKdze1TSbOzc+ldsdwbI2ODTWah+tMY1uQB5pO2KQsKXqualsBEPB4ppHNJuC1HJJmhTQ0Ejc8U0tUZJzR3zSYxwb5w3rTt3NNA+VTSDFSkMUsSelOj6/NTe9KKYh5YbuBQUOaaPvCpWPHWpQEZXimKp3dfrUhxTSpLZzgU2JnoP7NwH/C8vDZQ7h5r8/8AADX6JV+d37NZK/G7w4qrlfNk/wDQDX6I8142Y/GjsofCcz8Uv+Sea9/14y/+gmvzQgBWNSP7or9MPil/yTzXf+vGX/0E1+aJysK9uBW2WL3ZEYjccAfvN3pyqCtIp3RBt34U5/ljyOa9RJHOJj3pysaYigjccinD2FPlCxIG5p2c9aYq/Nye1Kd3ZaLDsKWGac3yjrUab2+8uKd944pEslVQ0ZJwQO1WNNmFtdo0q5ib73sKqHb91GPvUqpjDBskVSQjpdXvLZ9FuVjYsWjIVc8ke9XvEU9ppUujNC8cEkuixADIDF2lZQf89q5WOHKPbjcPNUkNnmvRtP8AFGqNoFrpsum+FLw21sbeG4udGjknRef4yc5Gcg+tcGMpVKk04I6Kc4xRH4i8L+H4dIvbDRb3Wx4t0nTl1O5ubiRTbygqWkjRQMjGMDJq54n0ew0LwQ+teH9Y8Qy6jYxQyyXEsqmCXzFVmDR7d6YLYy2Bx71Q1fXfEuteHl8P3F5psSiKOGW8t7ER3UkaDCq0oOSMZpdd1/xRqXhefw7cX2mra3Kot3NBZCOe6RQAqySA5YAAdfQV5EsJNKzR0qsrGn8LtQvLzxDf63dafZazaab5FuEm+WJxK+yY8kfMqHNaEXw/0rQNV+IU+rXurR6RpGzULKPTJkXfDKGcKCwIyBgVx0dpNF4Uh8MDVEFgbuS7KRL5cpd1AO6QHJAwCBWsl942uvDdz4Z0uaXW4L+2NtOttp5lnWFRgZYHIwOhrncfZ7otSTNQaW41XWr258Ra9/wh2lacmqi2WZDeOGIjCbsbeC2c4robfwPa3EEGtrq3ia70GTRrO8gsPtsUU91JNu3fO42/LgEj3rg/hzrXiCP4mWSapADZ3FobGRTa7omjTLYlj6N079Dz2rufGfiFteu4I44oraxs4/Js7eMYWNAMDHpXj5pmcMDTTS1eyPfyTJ55lVsvhW7J9L8MeG9O8OeL9HHjaFZfEAiNs9zbPJLa7VAKuwGCR0yvpWb4w8M3djYWcvhDxL4jWxS6jtdRuZpUnNxASo81I0XcvJPUdqk0nw9faloOoa1bqPstgB5rfh29ah0DWb/Q79dR02ZonU5cfwsPQjuK8OHEVeEo+2h7jPo6nCOGnGf1ao+ZCz+HvsXifSrrwtea5c2S3ssGqHUJ0kia2jYBp1KgbWxzsJ3e1bfiPxleXF28Wi40yyVsDyRhpccb2zW5441eQeAdPhtIrS1ttWuJLqaO0txFtkBBbOOpJPJ71j/DbwOvjOaZBqq2bwnJTy9zFfXrSzXHVMXVjQwul/xHkuXUcHh54rF9HbvYx4vE/iGIhk1OZec42jH1wRW3qWrw+KdDJZfsusWSF9sS/u7hO52j+PpXoviz4O2M9jbT2eqG0+x2wjlJTd5gXJz14rxjTbltG8Rw3Fuwm+yXGQSMbwDj8jXJGWLyyvFVnozulHAZ3h5vDq0onHap4juo9Qt5k1iSVQ27KEc9jn+Vber+JNJnsFmbUEZyQxEbDPtx61qafpOi+D/GnxChvILWKysUt/sUs9iLrasskZOFOOrORnsDXBQ2Ucd58RrjT9HtWv7PWbM2UZhDAOZWwqD+6cAbR1r7qFO8U2fmjnZu5a169t96HTdSJM6gLuYKSe4Oa0/B/jeOO1NjeakimTgMT0A6Y9qx/jj/AG3ZS6JoPibRLGxETRy3eoWmnCBJZJBuWNWHoDgj1Bre1nS/tnh3Uh4n8N6fpS6dqllF4elitBC11umjEiFv+Wg2EnFX7NEqqk72OvtfGWltAsaa9E8zDapJAII9+1XbLxdayXa2a6xE1wPmChgSD6iuZ+JOl+G/+FefEHW7DRrG0vbfUrS18qOMZhMfmKGUfw7+pHfFVNT0HTYPh9bvavov9teFokvQ9rMrXVxE4GVlUc5Bk6nsKy+rWu7nT9b1SaPQtXupNatdi3axanbriOWPgXKHqrejAdTxnNczJp+vqcvNCHAzt+1Rgkfnms3QtZt72zV4GVNx3F1OPwxU+rXVnJCZDp9rH5Qy0skYLMO5zXiYvKIV5c92j38Fn9TCQ5IxTRv+HpodJujqPiDUh5cA/d2yDzBI3vjIwOv4U7xbenxFpNr4j03znVXeKcED5AMbWAHRTzj071wkuoW0VpJLZKW8yMOUUcYzjGK3tB1nUdJtIHW1VoriN0aHHyMjDH48dPSieUwWG9jF6k0s9qPGLESS9DofhP4it9G8TT6hrF44tVtju3fN5nIwMV03xH8faZ4m8IMmkvJZTQy4a2YACReOemK4iPR9F1KJWtNUTTrkqSILsbYBz2lPB+mOKa/h7T7GH7TrHiPTTDnaBYSrdMx9NoPH1rx40sypUnhoxumfQzq5PiKyxkp2kug7wXfXw1uK8eeWaOxUz8juvRc+tJLcXlxcTGWcsjSE8+pOajvdZn0yOPR7PT/s9pIyyks26RyPukt2Bz0osi17vVsoc7j9fb1r28twcsPSUZvU+bzjMKeNruVOOhdi1DUYTj7Q67hn5gCPwyKhGq6xGhdbpgnIOUX+WKlSCeVW3HlAeCM/r2qpN5iwJht+4kbSOld/NrueY+VK1iY61rDTj/iY7FO0KSi/Jz16dKydSvp/t1xI160svmEGYDhznqKkZf38YjUNl1+V+5z0PtVXV7WZtQuyypFIJmDRp91DnoB6VV3YxaXQdFfXhhffdMxJyVwKpzNNvD7ht6kDrUK/aY5yFkDZ/wA4qyzYmOFBcp06YpGSRVh8x2dUO5SSeeopUjGG3cDocinKBskkIKyJ0GetNklzASWJY9QvFO9tS+UnvlnR4g0scw8hMBR91e2fetzXYTd6Hp+uQNvJQxXRU8xupwgI9wM1z9ncw/u7Z1G1CWO3hmz2J71o6XefY5LlVg8y2niKyxNLjzBn+E9m964sfhPrNHkvqellWLeAxHtGtNn6Gi0keu6arXt3FFqUB2rK6nNynYE9mB79MVY0Sx1B9PvdGuJLQQTDzI910hKyr90deASeahOi6Lex7rHXLK0mKhnt7yYIkYPYSH735VCdL8PeHLiLUtU1LSL2WAiSO1sitwZz2VyOin1r5qnl2JlVtOJ9nWzfBRoOVKqu6T6PyI9OvtZ8K6hJcRRfZrl49iysOAM9VPf61NL4v8Q3FncWt7qk13DcH95HKQQT2Iq/qmpKdKhvrGRb/SrgnMNz88lk5/5ZBj90dSB6Vj2mrWtlKJ7HTIRJn5DcgSr+RrjrwnhZulz2R6GGqQxtNV/ZqUu5a8PW8Wjk61qkDJ5Sn7HG2V3zfwkr1x15qn4i1e/0r4bWt9Z3bQXs2uOGXqJIvKzg57ZqS4fVvFeuhkSW5u3UKEGdsYH90dlrkvihcI2pxaLZ3QubbT08vzk+5LJ1LD6Zx+Fetk1OTre7rBfqfP8AFFeNHDNylapJrRdLDb/4q6pb6a0n/CL+FVlRceakEnmk9v4sZNZvxPsfGdh4S8P+ItZu9QH2vMd/C3+qtpJG3QhAB0MfJznmuWuIwJ7eU7d9tOko3ruVipyMjuK39c8R+LtX0m8h1TWGubPUgCIpU3JGU4BjUn92QBjivrKNGjD3oo/P3jqtSPLUm2aHivwtottYQm2ttVsHjv4LU3TXUciXhd0DqAvKEK2fmrI+L/hqLwQ4trea6kubm7l+z/vVcRxRtgZx1ZgRwPSs/wC3aurXbNexmO7u47tkMOVWVCpDKM8E7QD6irl5rWsajdNcXklnO63wv0Y2o/dyZLEL6KT1HfAro54Mx54LZGv4y8DT6EPC1xHPqL2WpqkOpPJ8vl3DHcFXI/uc1c+LPw+0/wAK6J4q1fQ9Yury20+4gisWZs+W7Ph424+8owfxrnr3xL4pu1eK+1+e9hW5W6SK6UyJHIBgbAT8oxxipbjVNe13Qdb0u41OEQavei9uYlhwPMyDlTn5TxT5ojUolzXtJ0Wz8GJqWk3Gtvq0KW7mWSZHhuGdMupjUb0IPALYGKPiN4am8EaJoZE98L+8CWuovKuViuGO8mPjkbCOmakn8Ra1HoAsYzpVuqNEsrR6eqzTBFwod85YY61X1U+ItW09LPWNevLxHnW5iNypcRsMYeIk/L0A49KXPEblEs+LdO0nQdHs7rw/qWtNOlzFDctcSK0NwGON4UDdER12vzzWbcapfCYSLMZXUELuHQVp+ItS1fVNOSwv7qwSCOdbic21kIpLuRTkPKwPznPr61ztzuYux3HgkYHNZTaZjUkiU3MzW4jkmyoIKjH8Wa0NOupH121hmuZ47eWRVnaEfPt79uTVKGOOZoI5MLtGT7HtzU1pM1tqsd4kyxS258xWPZh2/GpRkLE8TRyQGVpIoZWaPPDdTg1Ist1JM6vIAZPmkP8AfHaqPnDzZZjtMjMW+78xz7UlvdSyqVZFBAxuA6A0ai1NeW6uoUZobgNKkeAw9PSsi3kvfKhZrl2EJLBccqfapHtmQErMd5HbvSnMKrDG2526t70XGi5q17cxysPIjgWe3jZowwIY4Pz5Hc+lZ2oXFx5IdJ38yXCuR3X0p0tuvkwCRH+Zm+b+Eio7vdmBVRSBleB0oC1yQ6zen7Or3Tk20eyAEDKL6CoYbi8leOOWUi3Mm4AcEHufrTEh6ttyN3pUskRZz1zj8KA5S1qLSyXJwHCqvlMHIYyL1+Yjgn6UsK28UJ5Jf3qfRZYd/wBkuJVt7aTLMxXJUgcEflis4yiZzg7mwSSOenXNA7MZNIzytuYqMcAHBpbKZ7SU3lrdXNvcPhGMLAEqDnHPFQW1rrOrG5m0nQNS1K3tMCae2hZ0Q4zgkdD7U/RtM1/WLOa90Lw7qGoWcORLPHExRSBll6feA5PtWiUkVGMkWIrOxeO/aTUL1Zbtw7Rq/E+M8ufUZ9utTS2emtIYX1zUnge38nazg5GQdnTpkZ/CsvTf7YuYLWaz0O6uIL25FpayLGcSTZx5eO5zxV/TNF8Ta3p89zp3hi9nigkZJJEBIjZSQwPHGCDTtI098dDp13p99LfRX91FduoLTo4LOp6Bu351B5l1Y3jT2N/cW87gi5kVgWkJ/vZo0/V9Yso47V9EmP8AaAHlh4yxl28/L71Eshks5bryHVjIyFXXoVOCD70NyjqyZOaWpE8cjxFG1C7aPzzcbAwx5pXbv6dccVFbwqITHbXtxCVdJShb5S6nO7HrUsO2cqu8oD2Hp/StrR9JiZfPmwwbOB79q3wuHnXlYzlVaMf7Hfu9yzXl9MlxjzgZM+b7kH06VoafpcD3BdkIQdC3c+ldBCixoq7eFBGe4/GkbbHE5YAAj8zXvUctjTfNIwdVshuZYbO0eTCptXJ964O7uJb+9M7t8gbIrW8X30kwtYuArNhh6ispY1ijVfY/zrplbZbFICVBJFV93JpXPPBwKhZ/mrRLQGK7DdTc0jc89KYmSx54FClYRKDxSO4FRGT+7zUTyE9KXMCQsrAmozTSSTTgPWpS1GA60tAHNFaAOwcAGmgDd1p3Pemn5T61LGOJoo3Ud6YgLCnhuKYQMUAH1/CoWgx+4mgHjGKArEE0EsqdOatq9iD0P9mxyPjd4bX/AKayf+gGv0PzX53fs1c/G7w3zz5r/wDoBr9EcV4mZfxEd1D4Tmviidvw710/9OUv/oJr80t+6FcjqK/S34pf8k713/ryl/8AQTX5obWljQ4xgDFbZc/dZGIH4VV2gUDceBwKVY8Yp4TC16TizAjfzMABhjvRJJgBqf06c03hl+ai9gGwSZBzkkUv2iQFuOhxT4Y1849uKidcSeq0XEPeRy4HTNTJwPvZNVol+fzD06VaZtwXG0VUWDHQ7NxbP1qaCVTnAyKo3W5Y/vEJnkgd6limC4Clc9u34c0+ZLcVmXxK0fzfMzBDtq5oYd4gVmcPnLDPSsqJ9nEj5Jb5cdfpVrTJkhuVXhTn5lPeml2E+x0cUbPvVZGAxnOetZqxXBnbdM237uNxrWZo1n3SlUjYbgxYAH2qDVb7TjEsxcKCNu4DOG9qyko7gk7Mna1jba3zq/Y54H1rqvhz461b4f3t/NpFvZyG4CCSO5dgrED7ysORj06GuGt5pLm5SSKZ9qr1A5NWY1n81mkV2VsD7wBrnr4eE7abmkZOKuekeE52uvFFhfpKsxm8150UDAJVjSaPdR2N9DdT263UanLwngkVxnh64k0nWYNShT7py43ZJU8ED8M13ep2tpdQtq2i+bNpUjsqgL81sR1R/cevQ9q/OeK8trUJQrRV0tz9D4KzCjaeHm7OR9SeGbTRJfC0C2tnDBa3UIZ4SACcjJBHevm/4k32l3fiOaPSdNNjBCxTB6sR3IqlN4o1yS6tbgajKr2qqsCqcKoAojtdQ8S399qWxI41zNcy/wAES45PueOg5rwsZj/r1ONKlDVeR9BlmUyyytPEV6l4+v8AVzqZNPj1P4RWEYkRtTt7ieaKNjgvFkFj+WKyvhVrVj4f8Uf2pqU7xRQxnhD985+7jvV2wu9K1XTbXUNIu1nSxVMkoykMo+SXaedp5OKzvElrocwTUoJn03zTidDG0iGT1UKMqD15rsxOX1oKFal8UUjzMLnGFre2w9Z2hNtp+p3+ufFLSvEvh/U9KnhuNPd1byDnG4DoCc9TXlng+xS/160juUYWqMGuT6Rjqc0ttpmnXMrQwa5G0g+bZ9lkBPqMkYNdJaSxQ2q6Zo1o1vC/M1xIQZ5nHbPQJ14Iz0qY4TF4+rCeIWxtUxmAyyhKGEd+YwPEuiaP4k1nUdQnt5VvbnHmAzOBJggLxnHQA4pkHgHwt4dT+1ta8yaZ9siWC3Lh5nXlZHIOQM8iun0NzqnieO3k+SYlpAuOu1Sefyrk7r7VrniG4e1iZ5bqYtGmcHk8da9PNcxq4WKUN2eLkmU0sbVlOs7Rjqw1TVX1DZHJAhtUbekEx85VPrl8n8ai1TRvDXi7Tksnt7nTtZi+a1uPtckkTuOeVY4QnoCo64r0bw58JdWufDl/LqVuLTUePsiswIPHfFef6/4c1rQSkeq2RtXZiq/MCT78fzrw1iMywjVad2mfTPC5NmMXQpWTXbT/AIc841vw/LpDz2Gqx3SyysJLmJpnJdx0ZhnB6nms6/0izW0lubQyrMyASOJGBYehOefoa9h1todS0jS72+2te7XhEjDKmOPAGfoK4nUtCmjvRJEy4c5BB+Vx7HoK+yw2I+sU1PufnuLwksNUlT7M5DTry4jUW6TMD1GwY49a63wRpWm+Jtc8SWWuXEsqw6MWtJvNZFglwuHIBwQOetZkmnwjLSw7WlkZiSN2MjgcdKTxPpOurc3E2ks9tb3ditrepGww0eB0/KumEVfU5HzM6bV/Cek6H4/0vTE0kMp0MXEttcXUqxvJvYbmZTkcAHiszwdZ6f4ivPEFjdWqQXVpdWc8EdpeSskVsrMbjG4gkbcZ9Kw31vxkmsW/iaXxLI+o21uLWCU8v5Y6Dp0rV8PaH4i1XWpPER8RG01W9tpbW5kQf8snGGXA9RWjlAiKbdmdPb+Dbbw1cW1tdSSz3VzrKXFnJLKWUWBjYsu0nBG8rz1rAm0C41jRtR1fS951Kw8SNDdpHxutGCKAF6cZY5FdD4c0G/tbyLVvE3iCXU4tHtmtrJAD+6jJ3H9aoaR4T8WG5n17w1r72IuppXWFuf8AWJsdvT7tYqcOe9jflnyWuU9Z0uwsPjbqGi28C3Wm2uhC7it7q8lCNJsB3llJb6Ck8AaDD428T+I9HeZdBk06MXkc1tdyPC6gDMIMnPPX1rA1OPxP4Z8cf2pF4i83U0tFtDcFDlolAG3n2ArQbw94g8SySXeqeIXBlnW4byxt/eAAAn14A4rXmgtkYq4/wRZQ65ZazcNLfWpfW7K2iAnYvBBLNseMAnBO3jmszxh4kgTUL7SNC0W50GW01Q2C3azySrJCGYNu8w8O20Hjgc81vTeA9fRLzzfEsgtr+4S5uvLGGadWyjgY7HmtbUPDOta9AsPjHxDLqtpFGfs6bQHDD7rnjkip54LoUqcyraLpd5Za/dWOkT6Vd+GZ7d1m+0SP9vSR0QoQ5wCNxb5a6XU1j/tC4KqViaRtqMfnUZ6GsBdL8Q3k9guv+JpbvTbBxJbwbcKz9NzcckDH5Vs35827mmW4E5LEmQDG/wB6xqyjbQ3w8W3qMliThAoOOmO1V54wG+Xluhb0q2JB5QY5zVeVXVGdRy3rXPFmk42KF0DlXU5H8XvUcBCq0gGTjOKJJfLLLt+bHWmRylRtIzjuK0Od3FtmVy8zR4J4psgkK5z+73cZPNWE5i3A7GzndVUys0hdmUxjg+9NX2BvuN8zbHLCsSOsg+bcoOPzqG2uPKt5IDFEI2UrnYOvrnrx6VHPISWEDjYe3pVVRI8ql2AQ9eab1Rzysbmja61rIq6farbTSIY5nlO6JXzxLg5B446d60bLxhbpO9lqfhjQ7+cEKNSa6lSN27sQvAH0FcvBFJFu8xgMAkVDDDMlgeN0YLb/AK4rKdCjUd5QTNKeNxNFWpza9GdBf+JLqYFZrtLK0MpQ2+ncyBAeWVzgkHqMmufkbS1juYra3u5FZv8AR5JlAOzqQ2D1zmoi2I06kHGOKZuc4dVyo6dquEIQVoqxy1q1StJzqO78wjFlqEsix2UWmyIoWONmLLK464J7nsOlUNSt7q3htoPskySHdvU85OeB7cVK6XG/IUEcnBcVHb6ld2N2klk7wyE4PzA8d61MFuQSqGjijUANtJbPaqVwfLUxxS5Vl+bFauryeYl1MqGMCYrHk4I4BINYsgjbEuSDjlT1qeVCkPgt1u7mytmkaFJplRnHJwTg9a9PX4QW1p498R6U/iOdNJsNON5ZzKoL3DlWwnpkEAn615Zvmt7i3vIHjZ4pQ6o3TiunsviJ4ottYfU/JsJUae+mETA4DXUQjYdegAyK6Ictjany2MibR8yeDftWr3EcfiCaeK9fYuYljk2hl98V1Y8N6TdeI7TTx4o1uz00WRuTbT28f2ssGI8uEZKkHGfmI6muatP7an/4RtmXTgNFaaSJJUYrN5j7iHweQOnGK208QatLqEctloHh6LTUtvscml+U/kzJuL5f5s5ycjBHaqvA0fKzPt9Ej1Lxrqui2+o6lHZWfh671eEXESCZJY4y4iYA4xkY603W/Del6f8AD+31y38SXt7qklutxITEotATj90rD5s885HY1DPrGqaf4rvdbttP0y2F3o0+jraRo2yKGRNmRz1weKj1PxVrV14XbRZNN0iK5ltltZ9Sjibz5oVxhSc442r27Ufuw9wvap4b0yz8F2+sWviDU5dUUQly0CfZpzI4RhGR83AOeQKPCPhvT7zV9ch1e41a5tNPCbY7KNGlYsDz8xA4x61Uu/F2sXHhmXRU0nSLZ7vyRqF+kTeddCJw6E84HzDnAFU2bWpINSd44Gt9UZGndAR5YQEYHPGc07wEnTO1t/h5o1m+v/2hquratHpt/FaW72EcZbZJEsm5skD5S2D9K5ODQEFp48vP7Umm/wCEavbS3thtAEySylCWx0IA7VShkvW8LXPhOzWNLGe8F28zMS4ITbgnPIpNGurrRdF13RLeOFrTV3tWnkbJYGGQuMfUmpbgTzQaLDuySDkoAOCe9AJw3yNuzyfan6kxmvS8jLEvlrt/L+dVp5ZZBsB+43AP8XHesHa5z3Vyz8zWUbfaCRvY+Xj7p7fnSRcsm5sHdVzRpZv7D1KGKOJwWSRmf7y7c5A9qyx5e/zB8snUCgpM0gPKKxPgnJqvLIwBccAHmieZjAPMx5h+63YVTWXdIPmJVT8+fX1FBVxXctIGchT1GfSrLNaXlotwl6h1HzChtyAoI/h246+9ZOseatpJuYRglVLA8qpIBP612WuWMUfhi+02y8BpLa6XbW8tlrcDeVJvJPzMzHDh8Dhea0jC5SjzE3wa1bT9P06bT9a8YQadpgvjJqmlzuYpDgMBJCyDLkZxtYgc1j+HRDqWi6TcWnjyz8PDTZWF1Y3FxJEZ1Vi29QowxcfLzXT+OfBOn6N8FLWFbbT5PEdqU1G+1KOZTJLDIN3lFM7hjcBkjHFWL/RvDd18Ip5brRtLJghtUims4mW7tZHnUM8jE7ShU44HWt1ojojsN+H/AIq8NTW2nteazZ6KujeKDrRgu2KtLAZd+2IAEFsDocCuDs/EKw6J4x+z6tc2p1CSeW2RZ3XeGm3DABx0NbPiVI7vw/4h0a48D2WkWWkxj7HrEcDpJJtB25cna3mY5x6VmfGTSbfStfto7XSpLOyntrVgUgYRsxRMkMeMk570XYHU6F428P6fpfg+wm+xXMkKyC4mkkbdbEpXMeHZbGa6u3vyJdLlv52JDc4LnDD3r0Dwb4V8I6lpx0+80iCO+ufGCw21w3/LOONomeM+zKSAPeo/B/h/w+vxt8YHUtFs7nQtOuprdbGSZYU3sx2EFiBwAeKuFnuROLkjjLzT4beF7mHLIG3LwPu5rWikjktopIRhCAVFRW1v9jmvdGmIaWxmaOUKcjk7lA9cAipAVhUbePavo8NCMaalFbnnVG07DywVcscDuKzryVnbBfCdqmnmaUE9AelZOtP5Ni+D82OK6pT0syYoxNRmF1qpGMxxLj8agnO5gOi9qitiY4meT7zmkd8Dd61gkaohkLLwvIqM89akZ+aiZq0BjJXKjGaRmKpj1pshyR7UwnLMagEByvC96MbaKMUmDAbc8daBnPPSlFLTEIcjpR1AzSYpyrVAOHtRtJ7UopcjBoHcYFOaUdKVc0AMWxiqENPSh8rggdOtPYDO1qCqhgrN17Vk2MbuLMCOlS7l6jle5ojVfLKbTjPWnKqrzitFsQd/+zcoX43eG9vTzZOf+AGv0Pr89P2cOfjd4bP/AE1k/wDQDX6E14eY61EdtD4Tm/ikM/DrXf8Arxl/9BNfmrBHP5SKfmG0YxX6VfFLn4d67/14y/8AoJr82LaSS1hEn3jsGAa1y52iycQOII57Ck3bjjj86jgeQwvJNwzHgU8rg8kZr03PUwuOXaN2COlV3LZOfwFTFW4Jxj2pqqG+997NTuFwD7V9SaY7KYyvc1LiLBGeaZs6HtTEESrsPfmpY8L0AqMALu5qQtGqD1qo7gxJmdkMaAA9frXo+ieDdFvvh1F4j0/SP7enWN/7TSLUdtxbFRncsIBO0cknvXnDYzyrZI4cdRXY+DPH+n+HNLx/whlvda1FE0Ntqgu5Y2CkY+eJTsbHuDnvXn46NT7JvSkupq/Cv4Yr470I3Njr8kWoOJWtLVLHzFTa2As0uf3ZI5GRyKk8EfDzw/rN9oVlq/jK4stc1u3a4tLJNNM0ZCMwIaTcMZ2HtVn4cfGzUPBum2cM/hDT9QvbeaUrdpK8TOsrFm3ouFOCeM9BXJaH40vdL8Y+GNeXTN50C0ktgrEgy72dt3tjf+lcLeItbU1tTbuez2eoWsF5ceH9R0G0nWwmigWRtBBtlGSDvuegbj05rp9GsYtU8b2vh6x0nwzZ6dLAZWjbSUnKuD2fjOR/OvNrH4ieHY3urm817xJcWWosJL7QlsofIlbrxLneOp6VLZfF+1g8a2PifTdBksrawtmtYLGNiyyAnOXJOcis1RrdUxucNfQ9A8KrpOt3utaC2reC7fVLLU5oLfSlsIkuGt41VmbOcjjd27VnHwTbeMRcQrNHoVxIZGsFWz3LJFEdrtnIzkkHPauKtPiVYafpeqxw+G92raneTXI1MQJ58CSqFaMHvwCOveul+HHizwtHYWOt6hqMGkDS1bFwbh3mmQfegaNvlBfA5HpWnPVhO0r26CSTha6uXfAmhx2fmacZdMW6g057hnuLBZt0iuRtyT8owM103w4tL+40C+1XTZLCxDWsVzfRSWgljmBychcgDGDgV5VofxLsb/S0N0up6JrcayW/9q6fAk/2i3Z2YK6SHaDz1AzWppXjLTYbWPT9N8Qaz4fWFBH9ot7aOZp1XoHWT5QfpUexq1Yv2i08y1UUZLlZ1+q3do3/AAj1wNNs2GorMbgJAEDbZNoKj+Hiu40qCS5ZtH0caZaWotfMZG09ZhM+T15H515Nc+JdE1O101LfxPrmh3OllzFcxWEEpuNx3H5X+UEnsK1vDPiWLWL63tbT4ha7Y3yxiG4uV023zdrknay9E69Vrx1hqNOfOopHdLGYipBRnJtF8a5aeHfF2k6fdap4a8O2d/DeC7ub61jxJJFtAVSxGBycLWrBZ6xrvhnTL7TrG2tNXvDLLdBrcFBbo7AOE/2gq4/3qq+LbXw7ba1Y3N9byXf2C0mhSKe2SSNxKBuY7s4b5eorR8NWdheWMH9p3t9qUtnCYEXf5I2s24AFCMgA459K39rCEXzIzjCblpsVYL+4ute8Iw6Jb2VhDraXE0v2iwE0ibY8hVzjHIqTTbr7RF9oENrb6mt1JFNM8AaLYrEbvL6A1d1rwhZzNpup6D4y1bw9LpUsslusNrFOyrIoUx/vM8YHX3qLybGbQ30uzur/AEqWOYyx6oIUkmMpJLMUb5Tk846VCnBqN3buP2c05NadixZWscWvza7cz2zT2Fy1uTDAIlmVouPlHu1Y/h/V9MuNQtLOHxJ4Wn1OO/SE6Xawxi7jUMAxODu+UdTirNo8VrFcyarqVzf2sCG4vLyaJIpLpz8g+VPlU9OB6Vk6LrHhKeO2+zW6afqtpcC4W5+yRrLcAnLIH6knGDk96462Jw1ObVS1+h6eDweLnFTp3t1Z2vw7+IWs3sukrr01rJbahLe2qSJEFKzxzssSn6opOa5b4k+LdTs7nwxf3cIvU1e6uBIlvo322dIVjJVEjByfmGSfQ1gw2N5D4bm0X7PqkSG4murS6CIJYJXkLZAzjoxFXrm3j1T+ypJvFmo+Eb/Srl/sEsMEcruJUEZAD5Hc/nWazKjWahJfedU8qq4dyqxfpYuDX9Kjewh1jW/Dnh61nheSIa5paWrvnGQI3Py47+tYcs2ktqWm6VcWLF73fMkkcO2EkZ2gDoAwAP41oapeWmla02n+KLyXxVqKxmFZtR06DmPoCABgcdx1qlYTR3Uc0E0l1LFHCVRxEoaIbs4HoO1d6VNU4q6PEfM6jlK92WY9LnstMu7vV9ItY5Hslv7dEthGi+ZkLC397aVznvmn6o9m2nfYLnxB4VN4LBZZNLgSOK6QsoIIAOe/pUukX3h+73mZbpT5ckb2zTM/mKy4x8x4x1GKjk0nQ7e7guLrxFdapM1uVsg2m26NaKuAE8xRufHT5ielaurG+hHJOLuzxx/C1y8808v/AB6s3yhRyq9jn611PgbS5rOBhISzo5CvnGR/DXcS6ZC1r5cGtahD+6VMi0iJ3B9xOD6jio2tra4vrmG1kxkbl3DBwPauZyTZsqezIIoFm0p7GN45chiyAfNnPc10XwsksLXwxf6bqEaNNFMyREjOMgVzccC6fEkkOT5ZLyvnnGal8OG4K6ncNF8skxkRh0KnAB/OsHLU6OXQ8n+MFteWXjeKOS2dbUDcs4O7d/hXVeDt81uyrED0ZN46r649c11kttBqDYvoVlznlxnbUeo6NDJahbSTyZIhu8xOhI7flWyldHO4NMRZU87ywhznBLHn8PSk1KNFlTydwfHaqlnqEV2uxeZlIDfUVbZ2C5lcIcHk1DRonZGeIC0iQRr5jKRtV+5J6H/GobqNor+5jmijhdHIdFPyg9wParNnhrlJmZnJYLsX72KfqlvHHdzO0Mgidm2q5+YfX3pyWhUWosoupABCjZiqV28jyLz8g7CrkUjFfL2naO1R33kFQE+UjrRFCqSuZt7brNC0qHp/D3NRNCot0CnKsOoNSROY2BZuhP4iqly77xJCu2MdF9aswRLMYFgZMsDjpmqKJut8KQATzmni7WWLJh2tnGTVXzD8yFCeeopowqSKlyCjnCgheuKfCPMgXaigbs80txayFlKP8p+8PahiqIE2kAHimc7ZZijaS3lecdWCjnoKs3UkNvbNbR4xOSmf9oc5rPE3mAJGSWB+Ye9I7GSP515J5P8AdNAmV7gTKsfkFWKdQR+dUZLpoiUflccjHQ1PLIwYLyI8ld3r61XmZWuEjYAoR8ze9CMWVRv2FuATycjt6VXRl4ZsA7vTirw+R9oIYD1qG5JG7KJtBqhI1dZ1qbyRN5VhcFXMchFsNhG3hv8Aez3rHgvJM2uba2JtmZ1LRglyez/3h7VbJHm3NrPEsYY8IOgOKynZ03eYy5UMOKCJFqe9me1miktbICWQSkrAAykdlPYe1aNjqs2oT3DNY6ZGZoRCwFooAUZ5Udm561hNIMA7s8itjTWjaAybhlSQuO9VoVE1/tJMtjGYbdo7dPLjXaF3Z6hj3qlM1xb3M0X2fbIozInpz0plvcSf2isDRtIMfMgHftUOvLE0sM0eoiaWeHfJtPzRtuxsb8BUW0KbILpfNWSeTPLYx6AdOaz23So2QFA7CtJRGtq378FtvK/TpWZvUHfnBPb1ppGTFnZY7Z3boqlm57itfxFpvizwrpGjJqUFutp4kgFzZlZA2VAG3d6cNWFqEnk+Q3lNJGJ42lA5zGGG79M12Pivx/b654bfS7zwl9itkvI5tKulmeQtHESCpDH5M5GQOK2hFM2pxi0c1rNrfaFqV3pt8sS3du6IwjbKkuoI/wDQhUlzoWuWHiu38LajFbW+pTxR3EDvMPK8pj97d07GtzxbqPgfVviFaa99r1e50y5lSTUbR4UXbshAAQg5PzKvXtVzVviFo/ie60TU9W8Py6TqlhPIhktB5qvasAEB3nqvJx05q+SNzSNOJyPjK3ufDd3Et7cWGorKjGCeynEsb7WAYZHAIPFTPo+vReMm8GXFrGusMyiM+Z8jggEEHv1xWxdat4Tbxr4cuGg1DVdG0ZppZzNbpEbhnfcE2ocY/wAKm8TePbHXr7Q/EDaHNpWt6W01ri3JdTB5bGN9zHJbew69hQ4RDlgZeneHPEjaV4ovntIUi8NymC+Rp9rNIcj5f72CpyKr3Wja9a+CtH8dXFrAuiarP9mt2EgL7xnOV7D5TXT3nxG0m/8Ah3qWlzabdQazd2CRSyqBtmn2kPI3PJJOary/EKyfwxdeEH8K+XpslgkEFz5jGSGX5SzhCdq5IPI9aHCKQ2o2OWBaRCuMnjr0qWSGOBVbd87dV/uipIHaRgjoI/l5+tOure5a7t5JgojjHze+elc73MXuU3RbgNC6B45BliRzU89xqkulW2i3OualJpluQYbbz28tSv3RjpgdqfM43eWqY7f1qKNWZRIqkgEZqlJrYFJrYht9OhfUJbq9nuJWuU8m5YSlWli/uZ9OB+VPuYdUsLWa3/tS4aK9hWGeNZS0csStlQfXB5q08qLCzRsvm5wM9iaa8UkmipJHaMRBMQ10GyNhHCY+pzTvJh7SRU1XU9d1XR4dBvte1K706IKqW0k7FAF+6Meg7VeubvXvEelw6Nqet3txbWzKUjkcsq4GBinafYtNOpMZCA8tjFdBFDDCSsagKep9a9TB4OU7OREqrMyLSbxEiJ1e9Xy7r7YuJSMT8fOPfgflUF74fivpLuTU766uftk32i43yHMkgzhifxNbZbGc8iqzyNKxXoBXuLA0kjL20irp1qtm1wyzTSyTsGeSRskkAAfoKsMfmG+hhwcHpUTN8vzda3jBJcqM3ruDtglccdqxNXk85zGDkCtDULgQW7MzfN2rCt96AtIdzHrUy1HErSBTu7egqnLxV+ZcgsFrPmDd1pJFkLAiozUrFfSoW74okMZ3PpQ3WkGcUVFgEo+ajFLRYBAGPelAYd80vNB+tNIBKX5qQU/cMYqrCEpdvvSdKVOc5o5QHdF+9Qo4xu/GkZVK9aEwDxUgIxVTjkn1oSONm3PkEc5zSnl85FTR7WkGUJHely2AltojMMKSPTnrRONkhQ4GK3NOksbW0WW4dIxtyM9a5ma5+1ajKyj93u4PqKJT0Eekfs4/L8b/AA53Hmyf+gGv0Kr89P2cSp+OHhzb/wA9ZP8A0A1+hdePmHxo7KHwnN/FEgfDzXSf+fGX/wBBNfmojCVE9gMZr9Kvih/yTzXf+vGX/wBBNfmp1jiHVgoxgVtlvwyJxBKuZN3y4IqIRO0u8sG+UVLGzckj8qEVOGHPUda9CxzkTXEYkCBiW9MVIkRNwsh+UYp8ca7s7UHYmgZ809wBT5QuI4iVzn1qOaRQDg981H0zuBZm7elSrFGUJbkn9KdgGqysTtXJKilAZWAPTHSpdqxFdg5xihgd4fPNCAY7MFC9cc/SgMs0Z5wO31pJTiN0H3m70yFEXCbunQ+tJgSLHLJ0PIpw3Rv+8bk1Iny4IbH9aULvky3X1qkA1txb5OKt2U7wkJ13cVCuS56YoKkbdrbSDnNUI34ZvIiY7eCKi2NqETS+WBt4qGx1BGYxzx5HrmpY5thZ4C3ldSMVLswHWr5nijj5Krg1qLuJ2uwCr1HvWVFGVHm52Nnk+9PSUrIWkk++3SrSTg0I3rSeSSAfvNrQXC8eqkGuh0eNbbXU1LTbWaWzgG6VAw4NcxpzLIguEUbg4ZxnoBxW9aXH9j3KtBdFrdjtkA/iz1NfKY+g4TPVw1RPRnsVl4gsNX03bfxJ+6hMvmf30Izt/Cq6X1r4Y1EtqC/Yra8UOhB3KB0G0DkVj+CNLjv9JnvbW5SeC2k+YbckofvD2HFY/wAYWuH1e2tpVIhEAaEBug+tcmHwzxE/Zs6atZUoXPZNKMc9t5scySRFd6y5yuz3PauM+JJ8Qabf2kmgxYiuGUCVXDKxPQcdq8w0zxNq+naVLpFpdMbWSLaVJzW94U8cHR4jZ64Zbm32o0DKm8xEDjjt9a66uTTp+9HoZLMYzsjtvHiN/wAICnk26xt9v3T7P7vljk/8Crm/hj/Ys3iW3sdd08Xsd0wjReyk8CutivtP1zQbplbzLK7AjmwcNE2QRx69PwrgEa88LeIg+wCe2l3QFh8rjPDD1H86+CzinVo4qNacdEfoWRVaeJwNTDxfvM+kPF/hDwZ/YMkmraFbTWtmm5RhsrgcYwa+YdRa3m1OZtNh8iAy/wCjxE52jsK6z/hZ3imSS5F3cRXEN0NssRTgD/ZHasPwzp7S3DavdIY9Msn8yWdh8m4HKqD35xxWWYYuGY1YU8OrG+VZfUymjUq4qV+2ps+P9QK63ZwiJJXXT7VTu6A7Pnz+NZQnuBqTLanZayKAVH+emazda+wa5rE15/bk0c1zIZEC2+Vjwfu9enNaUUOnrdqz6pcpNEoyotThz7c9K+uUJRgovsfBTqe0m3HYx9YlvxrGntEquVldZNpwo4HNdi13EJFjmCCVyuMMMDjrWXqNjo11MrRarKCyFjtgwDx6ZqC2stImu7Bl1C5EaxPMCYSd2wgNzn1NU0ZqWpuwPcJG18022KNwrZGfm9PyrS0iCzur+5uEu0Msg8sYQ9+lVJZLaLTptPhmNwZ5RIQI/mUcdqfp1xY2txcN5xjdCFXA6n+EkdjUWNk7E+jaH9mLNcTRuHLIMKeOT1qa3s1s7G2ij2TxoNsjOpwzd1b29K6PRPK1TSFvbZlKqTHKq/3qytYmextVCRjymkCvEW3EnPU+tRYcpmJGyw+fE9vb4kYsuVOYx6D2rY0q5W4vpIXtrZPtFqYY02nCN13fpVHUVguLJbyNvM8iXaWHUH0NUbyYQ2guN7xSg7kI5z/gK0RLdzN0N4ba5WIWFoZYflldVPzsO55rXuA1xb828S/vN7HBxt9BVRI7X7Rb6okgxJH+8XH8R65q3dXEccO6Nnx1KngD6Cl1JKctzBZXs1wtvbgtjy+DiP8A3aiuWa6nkupsP5nLn371ZvoLWQh1kQsFyP8A9VVhbyRW7SFtylOnQc02O5nzQPhmjAIxwTWbc2sy2xmmZcA9K2Ngwkc0hDMM5HTFZ2owqISnm5GemaEZORi3EW5A0LA8enOaz/DX2/Xry9t9N05JxYNtnV7yKI9OuHIJ61ou3ls8TFgDjp3rl/E66Xpn2m7ltis92nkiSOPLOeuDWsEm9TGTNi1h1TVnuYbfToF+xzGOWRtQgRC3oGLYb8KpQR65Np6ahb6MzWMkkkZuFuEKoUYqwY5wOQcZ61F4Nk8JWnh9tH8QS29gSscyifTxOvJ5xkjB9ag8Oa94b0nwFrXhUatdyN4hmlZ3WArDZBWIQ7c4ORg9sZxXQqcTFu5HpurSahoF7r9rplzJpensq3k3mKPJLMFHHU8kdKvi11i40CTxJbaYJNJAlZLiS6jVpBF/rCIydxC5HQc5ql8P/Fnh/wAP+FF0C/sJ9QstXDyapL91bYkFUXZ32kK1Ja6r4bk+Gk/h271e5uLrT/tS6bF/ZhE0hkx5bCbOSjY+ZMYHFN04E2F0uaO5EN3bSFopBnkfeq1dfMNyPtXn5fes/wALyf8AEot4mURyphJBtxg4/Srt4WS3KqB83T6VyuyZk9zPkllZgGcAA9MVWunZSwC5zyD6VbnZvK8gRAkDO7HJqAbvL3FeHHOfWhGUiBp/M2+WmDjBFRShj8rtio4i3nESkJzw1R3VyI5uvmD1qiUXbuHbBHqdqsj2rP5QJPAcclR+FRCKK8kk2nDBDlfeo0lke2NqGmYB98EaZKbv4ifTjvUG+SGbzIcknPbsKYiPG1irL04xWhpJmW8QpHkfeIHYUxVt7q3LgsblRvKAfpVyxkFpaRy3DeV5o3YHJA9KGUjWWSK1dtQ+0LBOilog6E+cw6AY9K5WJpWnO5wW3lmGOBntV3XL1JJobe3mZrSLBiJHOW5b9ao2vMsaltjZJGDzQnoJslky0iqTjANK0YIDNyPSnyKrOcn94M4HqPWiHaz43YUdzQIjcGJhuAJbgD0qzfwxR6TZSLC6yO0od2+6+0jGKrXOGl3btxxVy6l8zQ7KFrre8DPtgI+6GPXNAJGdHtwTznrUgkXcWAOKYmHnMeGV/wCEY61PKqB2CZ2gD8TQOzGR/eOXCk9BUn2d8FsqDUMIikyzfw9/Srsdn+7LrL1xxmgEiC3t42vIUupRFEXAd8Z2gnk4qzqFncQfZb2/1iytpdSV3soJkJeaONimSw4XpxnFWIYY4M3EihyhDAMfSp5NctbW4tF1PwjFqd7Y20kKNL+8hmSRt4IUjCEZAz7VrCzNYJGdaxXVx4GTxhLcwWmnSXs1pAjW0krySRIGIynCggjk1JDb3V3siku7KPULi2E8emsrFnQgFSGHy8g8Cp/Dnim60n4UXHgWbTbkyvqFzd/aIiWDCSMKEx2AxWZZ6lbQXdpqc3h27fWbW2ihiZZyseUXCuRjHGOR3qrRNHGJor4e1geH9O1aSa1Ml7YvfQ2mxg5gWRozl/ug7lPWqCWzm3T/AIm1jbTzWR1CKzkBVmhwWzvPy5IBwOtal78Qb+4+H+m+DJNHCW9tpclnLdBczGVp2l3K2M7cHG38aqaD4m02z0aRL/wZbareTaX/AGcouQHVNqkJKpI+RlLZx3xTSiHLEiTR9d1G+8N2SQW7XHiNH+wIgIHytjLHP61dGl6no+vXegyzK89lIP3kTfI2MHePXnj8Kg0/xpcW1x4bZNFm+16NZzW9ufMI3SO4YP04AGRVi1vrzU9fguP7ONnbw2Ygl3Pv3vuLbgcc9a6MLRVWaRnUUVE2nd5HaR3LyOxaRj1Ynqaacc0pyBnjj0qO4O0e7Cvq4wUVY4mRXMpKbcVGFfZwOKNwOeaUyDbgHtTJIguMZbn0psvzMz9qUtz61HO2xQf4cdKXQEYWsO0l1Gg6J1pvQHH3elRl908sh5O7kVHKx3iNTkd6zjsaDpHXHrVa7XIBAqQhR/FSMythW4oQzMnJB6VXPNXLqL5+ORVTo2KdxpjAcCmnPWnvwaQdDSuA0FsU5enNAFBHpQJC8dqDQBQaQxppR0pDQtUIeKdgkg02jpQSOduwHNKucDimluMbefWlHT7xqWNCc789qnhfbKrBd3ovqahPbjAqVG2n5TimDGXCzXl213dL8+PLROy4pY4zGCF/GpiwKA85Bz1prSN0GKjkG9jvv2azj44eHBnnzJP/AEA1+h1fnh+zarD44+HCef3sn/oBr9D8V5GY/GjrofCc18UR/wAW81z/AK8Zf/QTX5qYkCIIlJyozX6V/FH/AJJ5rvT/AI8Zev8AumvzXQBoo90in5RgKa2yxe7InEbjtoLApuU/xZpzqSE2MoAPNMDIq9ju7ZoLFguW7GvT0Oa4/bGWGWzz2ocqCVj61Vfd5qtubaB0xUguFPLZI9MU+YCVQzAEqKUeWoPUkn8qb5isMKjZ96ap5P3c+lS5IZKzKrZLYzTJeMFWpgaMP8y7j6GmTY88HAGO1TzIY5SwYM4yM4pyxsFO1clTtzUZkeacLHtQDr71MyyY27h5Y+cj3pXuIkWNmQK3WpAoUY71GJCzFl6EUcs+MkGtUguOb60q7mkVe3rSTqI7cvJIqDPA9ahjklmG2JSgYZLHsfSlIRoRJECzM/A7e9WIrhlTcrA/7NZccXJUEk56+vvVpAFZAQOR0PepSYGms0LIPn3N2HqPWklRWC4XPPJz0qhuimtm2/u5Aflx6UvluDGfMYAqCDmrvZg3odHoriPcp+46kMPfPArfmkWSFNkSxsTsBPQCuFjlZQPMkOSc59cV1/h25Y2MzOqyK6jAfqH/AM4rz8woOrSuuhrhp2kdN4D1RtI8QW1tAszW13lJ1U/KPTNbXxUuLaSysb5FczfafspJ6MmCePyrn9LjmjihkRWMxdVkyRkfQVu+NbpZtCiafDRhvkbH3D6n0rwMJNxro9KvFSpnFLlWflQgHbrSx/KxwzEkjhx2qFn5OecdSOmKk3YI4z0+Ud6+2spRWp4K0lc9J+F3lw+GLyFQ8q7/ADGP+10/lVy5mup4ZbizaO9iVgBBOgww7jd94Y9q4Pwlrsui6pF+8xazPtueCcg9sfWu8vJrK3vWjsVPluJCYs45I4r4jNcNy1Xzq6PpMBiZxh7jsyhd6jb29tuXwXpkEhH+tW7lb5vxrL1RrzUbXbPdEoFBEa/JH1/ujgn3NXLO+to3T7RJvErEIMdMdf1qlfKs2iSSqGJichq82FGnTleMUjsrYmtVVqk2/VnK3zLbX6wpwD0PQKT1zVlbq+ubuC68zbHC22XHQcdKzrw/aI1QOHfoueOlPSU7XhKsMkce4FdKba1OJS5XodDe3UVrdtJ5ixxom3BPTPA/Op9BurXS4by38xJJXKkSyE48thl0HYZOOnpXJ3Li6sJ3jznO3mn6pqnmadBpMlwixjY7hUOVIHU0+XQE0md9PLcSSLJbOjOxAXBwNo56im2rebLezSblEhX7/YjOK5DwddzYZmmYN/Bz26V1lrbpbRLephlVj5hzxj1rNo6ItNHYeCdSXTdM1Dy5ginDNGf4D03f59adrEMdq8zNefaDPiaFiemT2/KuYtLyFBLPMCbYDJI6lT2NVdUm33sUnzbIm+QA8Kh6VNhGncfbLG5+2RwvNA7D7REfuzDvj3qRo2vY4ZNMkMtojHzYXH7yFff2zVjTvNksZwykRIpZZP7p7VJozDFzNbllmRdxP99e9DYrWMeW8kitJowqBEBC++e9crJr10l7Ojz/AGgMqjAHC4FdDcL/AGdfyzSAPa3/AO9gJORtP+NZtxp6yWrSW2MI+5hjlhQkS2dB4fnj1HT/ADJFVZAOMVotNsthu2/KNoU9B7muZ0a8LaQ1pCqoA+SX4I+lTjzij4n3LuxkHtSC5Yu7rMhVlUkj7w6Vj6hIFY4wQRWhw0MjsC7KcAgVlXqNFmTZ988g1SM5IofNuUsCwY8GoLoI48uSPcQ+VJUHH51aYYuBIu5lUfw9vwqu5LyNhss3c1aMmZ91HbSyZliicKflLKCf/wBVVnt4Gfb5Me5m+YGNR9KsXEjBiGUkDg4qMfd2qQAOQW9ad2Q2inPDHGH8uKDJxkbeG59KmRU2I8aRLMv3coMg0rwNvUTMrbu47UgjVb6EKvG75vdaXM7mdyaGJYXyQG3nc5HrUEzF28s/e2YA9DUt3dxLlVUgE44qFFMK5RQ28jBPahWM5MhVBE4Mz4baFrOupRnbM+0A8AVp3rfN+8wzKCQBWP5O+e5nRW3soJYnnP8A+qhGbVypNghjyR94H60xVQYLLkU+NiA8eCxY5OVPfpRFCxlMe1mI6becH1quuhnboTaTcW63RnN4LbyoiS5X1yMAHg1UnuoWjRvNKDJJcqQDjrXUePdKu18PeF9dkt7V9AOj2kN7Mk6b41FyxZdgO7OD6V03xNvUm8B+IV1W60+TQJltB4Vjt3R3UBWwAq/Mv8O7dXQqOmpuqStueW22o28c/mB/LdeSCOo9TWudQsXukj3Kyt98BWOzPUHjitLxJo93De634qmFkuj6naWlvaSi4jLSyKYsjYDuH3W5x2rv7C8u5PHXj6w0GZobq6e3KXlndwRNCVcnJMnDKf8AZo9lfqV7Jdzye61RGke3WaJoC6rv8oDAxwOnFMTV2cyzSzRhHHzExADHQEHH8q6WaC5u/C/jbT7rULGfU5tWs182N1CufLfJ9z6kcZp3xavdB1LQ9EsvDOo213baDcxWahUKMsHDEnP3vnZqSpC9mu5zR1RTtSGZfMQAbvL+76Z4/nUuq3em3eoltMCRQbFwvJDMANxyffNerah/YOpeGfHd7pd9ZLfNZW1nLZuyhg6BwJFPQhie3THNch45bQofh3pOg+H9Utb648M7Li5wu2RkkXc/zHhsO+MCm6YpUlbc4mcqG8xSSWPQVrJBLcaWxhWJ44pEyw++S3aqUk9uzQkQk+YNyg8k+1adpFDHpUqmGT7Q0qlX3cKvORj+VaRwspLQ5vaJOxmwOlrepK9p9qVX+ZXYqMdOo5rTmns1tbm3k0y3a5FwWSYStkJ/dx0x79ai0qGVYwskBdwTgeozUupafPcSRpZxfZIUYsQWBzmrWCqMv2iK7XSubgJp0K+ftUAsfk47U19QVbiBvs0ahEK7dx+c+v1qxc6beyxjbKqbMfN61TurG7hh2yR7xGeGBpvAzSuw50WIr6Rfs6Aj92xIyoJJ96s39xNdTPc29uwjchVKnvjkViT3Bil8sDlV659aga5G3aM7ya42rOw00a1wbn5lWJ1Kcy/7Ip5inkxD5e2RlDqobnb/AHjWbJMiRoq53sPmOaZDKyyRllY/MRnNS1JD5ia6tb0qkhgYJK+IwOrYHUflVUxzfaI0IKhnCgc4yfetQ+ZFKssYZGVvkkTqOKSw1KZVk0/UJpWsnkMrx5GPM7N69aWoyqbKUCSZbyHekgTySf3hPqPaursopLazSGRWjcdQ/Y+9cuiQzvJNJsjXJCbf8966TSTvsVy+5RXtZTbnZnU2LHvyPaql4/zgZ/hq0T8xOMcVl3LFnNfQXdznSCL7ik96djtQi/IOaeAB71dgZHj5qjv1xbOO4FWBjNJIoYEHuKJLSwjk+dj4696qeYwG7u1aWrQvbzsUBKv0xWPPHcAM7W7BQOtZJWRoSopBwzc08jdj0FZ0EpKhjyalYttGDSQi5PGMA5rNkjIk9aePMLCpJBv69RQ0O5VcfNTDwTUz8VEy0nohpjcnPFOWkNJ3NJPQY4nmkph5NPpgHNKM0Clp3EFFFGaCQpeNvvSHk04UmhpgMkdaQ7gKR+mKXAAHPWkpDaLHAhGajK5YbRil+6oGcimFQ5bJq3LQTeh6J+zb/wAlv8ODd0lk/wDQDX6H1+dn7NgK/G/w4O3mv/6Aa/ROvCzH+Ijtw/wnMfFPn4c68Op+wy/+gmvzPijKxRsEXdtHHrX6YfFL/kneu+v2GX/0E1+aUOf3PXjGT6Vvlr92RniNxpV/N8xogvt6VYjUbxtO4Ypx2eb877g69Pxpf3eQEBHFemo3OYYVkLEBggFNmiygO4g9yKQNh2BzinGTkLGcih6DGiEKmRKw+ppvkoHDJnf0zmlVZBw471PGAr4A70cqHcrmHBDs5Zj2FTxx4x0OeuR0pZGVcYGTTQcjHOTRyoLiuiRttQBj1zTz+8O0ALnr9KRVRQeCfUU8YChuox09KcUhXJEQDpgKBio2D7/lYDnrjPFMZmbCjIzU0agKR3ArRAQfZ4JbpVldpOc496tzSImUXGB0A7VWDfvNyrz61KBHt3dWqGtQJbb5i8hG30qMBQ6u+S2eBUgIx8zbVxx9aeUZLRpuCAOvpTbSAZH/AKs/L06YqxZqGK28m4nHUnoKofaJyn7gp+NH2i48wPJIq8cfhU3BmrLbbX2/eSNgV5rX0m5ZUkVEO5SCinsc9q5vTbu8mfy5VDLnt1NbdmV8zKsysBnd6NSkub3QXuu56c8VtLa2OqQTnzm2/aFDYKuOn4da00Fn4h0sfaCkYyY7iJT8pXPXHc5xXn+m3DqrSRSmOUqucnOWHTj0rf0W8Xe4ePnGCc4yf730zxXz+Ky+dGbmj0qGIUo8rMrxDp76NK0e2RbUNugbOflPAU+p96NJtftkirJcJa4XzJZCM+XGOrY7muykEmpabbLKquC5WaMrnaD159q5HU9KXQfFcK6hOz6XeQPDG8f3ogSOeeCfrXRhcyfJyPdGVXCxRalttOksLu+0W/nvk05lmn32xjIhJCiQ8nGXO3H412+nfZdVs7TU7VQZzhJoz/AT2+tcTfC1Ol3E0LPYG5RYYLKEbmnUMDvmz0TjjGecUeD9ak0jVbhXgmeKVk+fHyhs8/jWWOjKtR5pbhhpck+U6LxJatbXAtRb7DG25HHIwetLApEexN+3kyHPDmuqli/tDTmfyw+8cHvjrWFqVpOp3W64jWUYUddvGa+evd2PXcbo8+1S3KXDt5ZJSQkL02gmo0lI1DzG/wBXgHA/KupvLb/idzRqAV2tkH+P+7XJXkZgvNjtmMZCMvQfWtr6HDU91k0ypapcKG8xJZtygemelZcMcn9p3U0bIPJhNziTkMF4x79anW43uq7h+7PJ7GiKRTDfE2rTsImBYH7qnqauLJ5jP0W8uo7jy2G1GBw3613Gjak4tXsZiCY4FYrj7+8cfyrhNPaMXsbXETTW4T5lU8gmul0ny5Nf2wIfs62+3cx5HHT8KUjalJnSRapHIsdjNsjSZMFvYGlnlaGQW8RL7H2k+qmsUWcdzpaK5O5S+wg8g7qt6BMWsblZgZJYSFB9Rms2joueg2txImmfZ4oyS0eNuepHSqFrqNxa3TMqJteMq6evatA2sFzocEsczpdCLlR29DWJpUN03mNMxDwHahAB3g1IpE9xYSan4at41j2z2J3RHP8ArV7r7YA/Wq1pYEsY3uvKaZdxj3Yb6Vr6Rd3NnLLFdRiODG5Gb1Pc1mW0Npq2syTQOlpexghFDEpIc9Rnv7dKpEJE50W1hSGyDAlY/wB65+Yg5qSHT7W3j8uCRVZSPN8w7VGfSoNbke019IDHM7TnY2B/qzj9RTtbij0m0tYrhsTXU4ZS54UA8Z+uakGzS0ttLmjmgaZo3j4JEW4MfrUWraLb3qNHZXTSXK8rE8WzePY1yepXzadqKXMU3lpK2FB/iNX21dblDKzkT9iGwSPUVRnJmPq8LWd1IQJEnChCAMAexFc/LftFBtij3HPOOx6Zrt4Bb6pZyRyXAN6M+S3aX/ZPvXKalZQq0gjb7hxx39aaMZMwrjUJoWaHy97Bxk5xnJqW0DeSWmA7thjnvVlLG3eZZJNxH8wP8Kge2Qv5asWY5wc9s07kMZJdKyjy0yDxtHaiBZNjTuxDD5VXHQVct2ht4nVYgXJ2gmorreYgwwCDyKTZHQqyqzMu3GOuD1p0pKQ7t2X/ALvYVJHpGtatFqs2j3MNuukacdQmVxlpFDhdo4PPzVSsdN17UfBj+Olmi+wQXi2b2gUh5GLAZHHvWkaTauRy3LCkoUZmUMwzytdd8KfC+n+KfGM+i3l+ljEln5yy7cmZy2CgHqB830FchqP9pWstva3Gi38Ut5KEtYmRS0rnoowazn1OUxLfGzv7aBZvs7SoSuyb+5kHO7HanGFgsaet6aum63qlnHcB4rW+lt4ZSOJVQ/e/Gq9uohTzIiEmz82xeSKu2fh3xZ4g1a10LTNIkhvZkd0kvTtX5RknIzzUGmWutA3Wn3Xh67lvLOQx3fk4KqR05J7jniuilh1UfvOxMlLdIoX/AIbhbSLe4aGaK3muWUyGUsucA+Xt7ev41Vt/DdvbzCSGFQY84QjhSepA7ZrobOe/vrUvZ6Jql3apIy7o0BQOBzwT1A/GltLmG6iMkLbgCVYY5Vh1U+4r1qWX0pqyndmcqs1ujmZdGsgR50LSIOiE8KfUelPbRdPjZPKhlMvJ8zzMNz1GfSumMMXIZMk0nkx9NuCO9RLKpLZh7c46TQrPzA0BeM53FFbGXHT696e2jWMiBYldI1bawB5/H8a6PUIrWJFOw7uqsOu6sebzACFbG45wOtebVw1SmwU2ynHYaVGHE9vMWCldyyYLAdM+tV002zaCOPyWTJPKn5mGf4j3q7GJ5pE24EjAg5ra063a1k3TQeZuXr6VdKjP4mW56FYaYFuLaWMsWAG5fSt7apPROn93k1FE0L5lQMA3OfSopbu3h3b5M56V9HhoxUNTjUW2W4/kB4WoJH/eAdGHWsq41yOMbIULueM+lPtmmuCATkHvXUknsVZI1UbkdCCKdMoZCjDeD14qFVCKF3cipA2BweoocU9GibnM+ILLy9RX7PGSjLknHSqNvZzXE4WNTkdyK7YqhAZlBGMc0JEqncqIPcVwSyyDnzFczMe20KEx7Z2LyN36bazNQtJLJzCznYPut9a6w9/lz6YqrqdulzZSRuN0mPl9jTxOAhyaDjM5y3kn+zld5JXAAHHek1Ff3zSMgyW+Yntmq8M0sELtIuD90/XNahtBOkLM24mP5vcgc18vVpypy1OhO5nXSbZQqgc4PvjFb/h6RWtDECQc8VzN1IzTu20jOFX2XufzrW0KTZcbGbhQCT/eHp9a7MuqclYiotDo5ceWcddvNZMo4B/Otdydq5Aw1Zl0pWQjtmvqnquY50OQfKKXvSKeBRnmtIvQGKvBpOo9zSbuaTPIxRcRXvljSFnlI2p82TXE3mtyXjSW0OVUn72ciuh8ZSFdEmBYgsOMVyUEKRxjb8vHPqa5Zt3NIokiHlgADnuam3ZFQ/dHXNOT3q1e2oNkm7+71qVSOrYqClCnPWquIJ0zyvSoG6VcGMYqGRcnpUy2KRXNNanuhzTSOalLQY3bS4NBNJk0rBceKX8aYCeKfxTSJYUmPmpePWmksPu072AVefalBw1MJbcB0ocfOMHmhMaQ8gE8nFDnHTn0ofGzB600fK+08ioloMepDL8/BpxKgGmuF6r96k38bWFUthNHov7NhDfG7w3j/nq//oBr9Ea/Oz9m3avxw8Nhf+er/wDoBr9E68XMP4iOyh8JzHxR/wCSea7/ANeMv/oJr81osmBVJ5IBH4V+lPxS/wCSd68e32GX/wBBNfmlbzkwJtXkDFb5a/dZniNyVV2gsTyvFEjHeAmMYqMrIdxIznrRF9/LRlRXpPVnOJHGclt2WzU6svCqMNnmljRFIbacnmgsqt93DZ61YDsgnLGmMxPTpT2HPPH4U1cMCMgDNO9wEdflHenR4U84oJ2lFBHPegoN/Uk0WEx5Zem3AodgExik2nPLDAoHzA5oFcRMqAcZolYLg4NHmHoME/WkaN2G4uM+lSwEcEkFWx60+H5GOWJyKXyz/EwJ9qHcBsAcgelFgbHvjj3HWm3l55enMgTDOMA0KxlADDPPGKLiDzrVt3AQ8VLXMOLCCLhQ2OgqyY45JAGUHHNQWwYRBuGGOuKdLJtfbkHntWiSQwml+zOsuNvPatWw1CM3CJ5i4l6sRWHcEg/MwOegNP0dUmmCy7vlPAzU6p6Bfoei2MAjAkXgdNw71LkRssija0b5UnkZ9wKoWc0/2REx+93Dhj1T1rRRc5wFLkcgHhfx7Vvyqa1Ju4O6Op8L3ryWd0r3DR3aZ8yNT2I5I9sVQ8RySeLrcaHLIouI1Dw4GFbaMKrexHWqvhm3WbxJp9swmEDiVdyZyTt43ewNaV3osunazujd/wB1lllPc9xmvkMbTjQquUT2KL9tTMXTtcudEhTwxIbOwuYiIzdxws9xcqTzEpGQqc9x171vajcxro8lrPf29ibWb9zo6xMzIM/K28cbz/Fz2FQeJ7OzbTrm8RdmsoihZIzgY3D8jXP2caR6fda1ql0xhjlxFFnLzsfvtntt4PvXdh4Rqw945avuM9N8Iavcal4d+zRqgvbRvniHdDz8tSXgaFVZ5E+RS7MeuD3HvmuCvrqTwr4iIs7t1d4YyjyLsLCRQ+Cv44z3rYn1pdb0recRXMmRIqn7pAzgDsK87HYFxd6Z24XEpxsyG+u7aO/gl81iHVsnqfauS16X7WGjVTGsbZAU8t9a3r9LSLw5HePEwIcRfe5Unrz3rC1K3dfPn3AbwNvv06VwJPZk1rbozreb7LcBfKXa6YIA4p1i/wDpbq29UmBRtp5A9MelVb1m4bd+8jHBB7VbEkVjq4jZGuG8hZUb/VkMQDyO/X8a0TOaMivpcfnanLa7huaTKZ4wPUV0ltCVlu5Yctu2pKYmAZdueeetcmLspe+ZKnlrzlgOa1dD1SKO+nVlKARAoxPDD6etEtTpizW0hoCZfLluJEhb/VkclvSrOgFI76SG4heGSY4WPPBJ7mksrpIJft8O1i+GZPU4xV5IEluhcPKGEhbMh7ccYqGjVM6vT7yXm2uAvm2wAYqc7lHpUNjJ9m1CW6XHkseVP8A68Vi2DXFrCZ41LXA6Z53D61bFxJc2j28qqHgO+QLxjPf361JojW126bUlE0J2ho8Kq9sdBWNZwXkJaaKUrNGM+59amWaf5I0twMFssrccVd0CO41K6mhaSK0CEFpJP7uOcUrlGj4f16SWyKrNDJcSDc0bIcRv0DH36Vz/AI9tW1iye2vLiZLu3dZHkB++46VettLuf7Svb4MqBASiIuAxA6D1qvqN1/bejSJND5M8sa/OnXKjp7UJ3ZkzjtQtJltrGM3Jm+yqZHZ253Z4H5Gsprtj82+QyMednCgVreNLf7Da2xQM8ikIzZxuyM81maJHNPHtaJgxYDIHXnpWjOSb946nQp1tfs7KxLK4IYdam8UaS1jcpcwkNBcJvG7+HnpTLOH7Om+ZdgDbQBz+Oa0BJJqeny6bG3nBD5sGRlnboR+WTipLtoctPE8loW5VQT06j2+lUfKMQ8yZu3AU962dQgW3tE5c479D+XpWXceWYwZI8qeBt459aCJbDJJC0KtjGBkc055FW2UsfvVGI18pVVSAw4zTNpldYCvAHWkzDqbngHxlZ+D7zxJqE11FBeSaE0NgroWWSYyqdv5A1reHPjBY3Xw1MPi6+t49TTU1kWOG2bKx7lxJgDtyfwrhLjT1dnR4Y5WHMYkGf/1VCtlGUH+iwmQjDNgEgema7MOpT0QOqo7mx4X17Q/DHii31C88SR6tBL4qttXLR28n7u3TfuY5HB+ccVa8Ta94asfh/caXpXiWy1C+l8UnUlItZAscJQdQRk88cVkWelWloreVBG3mjDjHBH0py2FirDZp9suP4ggB/OvZpZZKau2ZvFR7HZaT408A6V410HXI9Zlt2kmum1G2gic2kZlChJlGCwyQSQTniuH8QSaLqWlx6PZ+M7e0ksdSlvHlNvJtuFeRnDDucBtuKsR2FkoeNbOAI33lEY+b6019P0/YqmyhAX7v7scVbyt/zAsUn0OztPiN4TeTw/MuqiJYvFUt3cL5LDbAYEUMRjoSDxXHC7ttQ8T+JtRsXElnda1dTWzgYDRtISpA7cUx9Ps2LM9lbHf947Bk/jU0UUUESpBGsYJ+6i4FdWGwLoyUrkVK3OrWJsr1pAFpp67c84zThuwDxgivSOewu5CCrLlTUZhhfLNH83QUpbkDnByMgd6Xc3zZ4ZRyPSspQg3qF7ELR20S+YUwR3okmV4NscuC/wDKmXc8awmM8tg/rWZED5h3kquOKylCFrD3Ev7x4x5Me4qp61mTNvLFsk1YutykgNwGx9aqyMMNyKjkSKRFGjs6gfLzXVWzRxxoiFQ2OTXL5GOScjoalTVprdQDEso9elaU20EjqsqQOaere1Y9hqcdxHlWVW/uk1ejuDgZ/StucjkLqgmndKiil3LkU4c1SYh/bg0MOhAyRQKXOOaGrsOhleIoF/smeWParAgkY96yopWxG0RwSF3oe471vatg2LRsoLOwGBWRKY2kbdgfLtjK8A47183m1lI1oy7i31rBPdM6Q4BUBfaql1HNC8S7NpxndU8BuYI28xy4VCwOO2elPvrg3cjMy7Lf17j6+leNTk4zudDsaehXgurfypPvg4ApbxSvB4Izmq+iQiKcFSDvUMjE4z7Vc1Hkc8nOMivsMHNzpHLUWpWT7o/3RSv2oUZjU8/dH4fWkdhXan0JaQ1ulI3yn6U7jGe1MdlVhlsmktxGZ4lh83Rbj/YXcfpXHhSR7dq7nU8mynUrkNGQR61wdrIXgBx3NYzXvGsdiQDFKuKQEEc0vfgVTJJQe1Ke1MXNPbjilYBCeetNdh2NI9MZaTAdwRzUL9ae2VFRHnrQihKWkxg0tKwWGnrTlHINGMmhOW+lNgP/AIqcN1R85oL8Y9KOYdgcnJLelMDLgcYNOKDBfOcdqU8oGxx6VLVwsIWXBPRs0u47+VqFOGZvfoakY7X65Oahodick4Py1GcgfdyKQv8ALw3WgO7EKg69c1fNZCex6J+zUf8Ai9/hv082T/0A1+ilfnV+zVx8cvDanr5smf8Avg1+ileLmLvUR10PhOY+KS7/AId66g72Mo/8cNfmrawiKJC/90D8q/Sz4njPw810f9OUv/oJr80o/lQHrgDINb5d8LM8RuSM/wC6cDvSFlVQu1j3qLG98ldg9qsLIoUMvBr0b3ZzkZkZnyhKg+tOYFHGfmpHlV3A2ncTUigRgZ457Vo0wE6nJJH1pw2gbd6nPXFRlhgt90Zp6rtG4ck9MUm7AOJjDNghdtIG4znLHpTJFCsF5y1JL50cXmb1+X7tHMAsrZZQVIPepFKAbQcGq1tGp/eTnd5p5x2qzHF8vmO3PYelTcTQqptUsdue1H7ssoVsk9RSCSLb83z4PSiJlMhVeB1xTuBL8oA4I9aaJIndsnagHPvTZJiAd4wOgNQLJFuMOR/eyaUpDUSa1bKs4U7QeKklbCMcHB5INQ/bMKI41AI4zUH2gLuLNuPpQ5Kw+UcWk81ViVmJ7joKsiYQuQ6qx9arB5JArrwM9Knjt8yF2POOlEbsGw8zzpwSoA7U1DJE/mqehq2I12fMKgeFghZF71ZKOm0/VYbm1CzSeXMowGHpXZ6bpf8AalnHJZarYpLtG8SMQd3oePSvKIN0DpKY9zdx6e9dRouuRzPt2FHjIwoOMH/PNY1XUt7pcUm9T17QNJvPCmsxz6hZPqVtLAslncQfdMpzvz9Bg13Osxwz6d5zorNMokcFQMcfpXK/DvXNL1LUWgfUHNwQrSxMp2RtnkK3T8q6h9ThvvEL6dboSS23GduR+PavjsZGr7T3j2cM4RR5vNqn2rWNTZYVV5UMaqVHHFcVpsl5Z3SWP2qKzRpl8yaZA4UZ5OCCK9B8UeH207UX1ZpF2REl0zyWPHI9MVyN5LFqtg1paqPtHml7UepHXP6V3YHEKNosxxNLm1QuseLCs76Tolq92rMC19dQq1xORxkLyFUdsY4xWTcLqOk+UGf7NLJk72GQ2a1fA7XlvY6tp2j/AGeLxXdTrGDK6xmO12/Ph3+VTux1rPsVkt/DOo6bNC9xcJc+YSkiuITkZcY65xjI4r3YyjPQ81NxNa1+03/h++tZJllSJEaPaOrkGsyW2ma2tssxYId5/unNJ4b1NrO7mEmfs8wAZe/FaX2qKVTHFIsiSn5lIwwX8a8PHYR06l1sdVGpz6M5C8QM0oXO44wx7ipZxHLpNtcR28qyRsVupScgtn5MH6ZrZ1mzXyhKoRY8fKTzWRG9uuyEyOVcY2oMhm7ZHcV54paMa22ZFOwBiOM+vrT4rdTHiQ/vA3y49f8A69VC7RKqssqHfwSp4P0q2zSl+SrHOQD1x6000bQZrWv2iEwLFA0gU7iMDmt9REoSOOQEFPuHsa5u0uAjLLbbi0Y5rX0Nri5sZmG15Ul79Qnf+tKRuma1hJN50Xl5O7IYn7q1qXkM8iFrJAxaMK3v83NY9teLasI1LBHbeqHoR9a09InY2pUyhVBOztuJ7VmaoZfSBbiTTItzNkEKvQA+prS8KWtxPa3Nneq22RW2yHhgB2FVIl8i9gmdSbhWLKT/ABgdBWj4Umvrya9by2JkLNDH33g9BSuWjQ8O6tbRSw299tMckbLhuCRgjK+9QeKF0jQb6wWAqsEsSbkY89OT9aWXQ5UNre3ipBsfKKzD7/p9apfEz7HcaTaXF1YzyZMjBV+fDjHPHSl1Jasc541so7qTEMqPBINynPSudsrLU9Iv7ZY7iKaGY7T/ALP+1XY319p+oeAjPZxi5mZgrYI3oAMYx26VU8OWzXWhQl2EV4iBolcZ2r61VzmlG7FcG5spEc4kjfarH+IHqadaRKnLTPA8aFhIvUGpL+5js72OwuZUMk0RdZCpCjpn8eeKdrTR2dyLG2SeDKCRklYE/hjt3oGxuqWl9qWmW91HagXWNrxKeWH9/HvXO7DHLJ9oiYBBgqR0NdBaNM6SSWzIGtdrFW67x1Iqt4gDTXEjMMNIFeQ+gxzTM/iOdnKqCiPk/eU0y3ClR8/7zAzVg2i7SVxj0PYelQttW6VlYYC4xQtUZ8lhusTPbQo6ssjSHa4HVRTbWLyY/Lb8qkltsz2/mIFO0sD+NOkZnJZiCTzX0mU4ePJzM4az1DcgGWyMVRudQRPlRC/vTL25Y/IvJFUdzHc2AfrXsuXLojMvQ3js3ZeO/ala9ZIy29JOemaomZQDzt+Wq9xKAcs/DEfypKbGkzZju942kgYoluUVSfOUVnSSYjMQxGxO/eB1FVZZ1JAjyVPcjrVOTHZmit9uVGZsA55pFv22fK+QD/OslpBycBS520SS7nCq/wAoGD/vd6nmGawu3G8vJtGNin3Peqb3VzK4O5hg4Lf3hWb525yJD935R9TU9nKwULJ6/N9Km4cty/K7L90ZLDqahmlAKxNJ855qvPqCeV5cKscNjdVNGxIWyck96dkFrFueXcCoGT61TCtzk96s5LJtxULBuMU1EBrf3aaTn5R+tPwxJpMYPzCrUUJsjbaflA2n1Wnw3d1asNrF1zzmkbg9KQ47jgUnEm51enTrcQrJG3XqKvrXM+HrkRsYW4UndXUD7qN/CacQY7NAznjH40wNzjbT1H1rTqJIoyXMk961rY6fdX89uDJL5QG1ARjkkj1rDtbhmRYbq3ltQ0rpE8gGCUxuXPqM1raVf6Pbaj4g0/VtPN9JeoFtozxluOc9O1VL6Gxn+Hek6YNSt4L/AEu8vmmtnQ5KuqhTnv0NfL5gpVKj00O2lTjYIbiZrVtQGn3b2C5WSfYPLAHBz3x9BVWzivH01tQXTL6ew5kW4VQUKfnkj8K6PU/E+hX2pWOvjVt1rZ6WLJtJMDBhIFUFRxg7iC2aXwX4t8I6X4XVLdpLXxXHoUlvbXVwpe2yxffGVHO7YxwenIrz1BWNuWJz+nX13/aVpZLp939qaP7TDCFGXhbkMMnoRV7VNSjify7q3uIbnftEEi4kJPoBwaTxBq+j6t4y0022oolsPBFrprylDhLgQbSv1B71uaD4l8HWd/4KuNW1SO/fwfpcwmc277LydpiVjxjJwrdeny134fFyox5TOVGLe5mWZSeA/KUljJWSNj80TDqGHrQ0ZweMkDPTtWf4k1SxbxXqN/pN/wDb49ViF5KdhUQTEnchB9gOazbS91CQM6zHfgYB6V79Cupw5meZiasaDszbkztz0J6CokO6TbjP9KiOoMAGuo/lIxvXsaGuomQyRMr46jvWsZpsinWjUVyS62LDNlshENeeabt+zlN3OT/Ou21K+S3t5CyMibeciuLtXWYFlACDoaiUlzHXHYmKhWx1pR60o+XqeKdxt4qyegqrkClkK5xTo+BUJ+8e9IQx8ZoZhxSSdKSs5FJBIeKiPWpG6Uxu3Wl0GhDRRRQmMQ077tNHX1px4GelXclITGR96kjTLHmnKzdeDmlDBW5rOxaFY/OwX05pCGwGH3B1ppkYg4TgdTTJklmQIGADdKNRgdvzN70Db5gkILAHoPpTUg8sru58v5fzpIgVdg69+1ADkYKOoXPPNPEm3aw+cHuKbw2OOhpzkqdzcmkxM9F/ZsdV+OfhtAOfNkOf+AGv0Ur86f2a2x8cvDQ/6ayf+gGv0Wrx8evfR1UfhOa+KOf+Fd67t6/Ypf8A0E1+aKRloF3cE46d6/S34on/AIt1r3H/AC4y/wDoJr80rVmMcLeldOW25ZGeIHjau1ec+9IBuBG0D3zSSSEzjkMPapFdAv8AqyC1eldHMgztXaqjj+KnpjYPnGfU03new4wAOtJv2xhm24quYYTKGQpuB6YNNjJXI3ZAGM5o5WNnkdVXnCfWmtGxth0Df0rNsY75XkyScIOuetOdvOXytv0OKhUcMOgA5qVGZovlHA6GgY0KwzGB0/nU42/fLY2/eFFptkOJGEfPJPenpIss0skCq0IJYt6gc0JCZAiq67kRhvPFTfZVVAwBVu/NNNywg3W6gqTk+1SKzZZ2br3qoxIZFJbxSjaxc8euKhlsULL8zDBx96roIK4DBjio+QgJHNE4IpSK0dkFzhm69zUttZRq5LDcevNTudvbFIpzg5o5FYOYeBHvCgYxUioGcktioIwd5NPbB+6TWkFoRYW4kJOxVNOtwCpDMQKY4XG5c7qXIBHpUsqOoPIygKegbIPrinQId7FSsbE8e9Efk5P2gnGDimLNDI7rGjEDoRQmy9jo9E1Ca3SO1aWVYX5Bjk2bWr0jQvF91paRyfZYru/jZcTSPkGP0I7npzXk9lOgQxybcBs8966nTb5JIAoYCVf9WAOtYzwUaq1RcazgeiaJqX/CVWOotqGI55id6jg5HTb7cVxCW82m6jJdsqqI3+UDqAPvc9iaLeRoJ1lhLl8YBViBGfU1srqH9u3ENjqNqkZ+VUlXgTMvfjua8PFZd7P3onZRxHN7rOW1HT7e+1G+nV8zXCCchvnDBcDFdjBNo+p6Zp50pUe+mtt00dpbfZ49Pi5B85xxJjBIBxzWR/x46htWHaEm2uCPvLzWPBeR6dqt3FbxnYkhg8pmKq5P3WJHUAnOParwdVzVuxniIJO5PqdrYwrJdaPfJd2VtIkBupv3clxIe6Rnqq45bPGRSWjBbiO6ljEpQbfl53Cty4a6sdNlt7aJNd1ZowG1KzhUxWjY4jVDgHP8RxkYGK54TSify3i8mfgSA8BW78V61OKxEXGRyNuLuaG1dW3W5jkth1HzcMO/FZdlaWtneTzNdeU1spa3wmS8nZfoa3dIaGPWIvOiWaOJW8wsxAyRwePSs3xDeCQTN5asInxGFUYwfevnMdSjSqcqOpe9G5U1K6nb7VJNcwliiscr82cj5V9PWsxp1djPtw5+9z/WmedJHKt1wWQ8qwycf54qaa0W5vf9GuLdROnmlEYkRd9hz/FXHGwoS1JLB5EY+bJsRuw4zW34bvCsc0MSybE+aaRecL71ysc3ltIjbty/wt96rsV0bO0wGdJLj74H3Wj7HP1zVtaHRGWp3OhWi6i523KTK2fJhxg7fY+vtV2wmj+1GCVQAHwqtwVIrlvDO+1QyQszO6kwgH+IfyNdE14PMgETp97ezMBkNjvWTidKkdbYwJfazb7oy/ltuLlsDjrit7S4Y4bu4hjheGOItNBIrYYEnOc/jXK6fqiYLXG5WibeWAx16fnXTaTq8MnlsbyLzHJMqkdV7CsmrGikQ67PHdGz023/ANJJleRSeSXC5wfXOK5rSta1DVJprW2jW2yzIysuQkp6oPbNdjNayQwQ21lgzi7M3mbR8sZXAGfrXGW+l6zo8mrzahBJbrdagZLVmUbSxY7gD+VUkDdyzBbjw/A0X2aw3+YXuJIYB+8Uggqcd8kHPtXKeHdTvY9UudKupoIbkA/Z3TEiuP4cH1zV60uL6GWLULpTGzSMvz8pLycg+hxV/W7fwuupWg0No7W8ugfIjhYyPbpjJbDdT1oIkiuNK1LWphHr0flmMhRPGmEUjpn3rB8U3bX2uaffwPMXAMJLHqVzjK/hXekajZwJCJGnjQDfct3z0BHTca8z1m1lbVp/ImlilLeY6uBlZPT24qkc0zotOmjh0+5jvDsluIwwdV3MX9PaptYhl8u3mUkmSILNxkI+PlUn3HNcZpWp3E2pSW90rQunLFv5121tJeT2b3Fj5Cs0ip5BJbfx9/n6frTsRTkYDmQRsGTeM8Ed6pzqEB8uE+Z16fpXYWy29xGkd0sdldSkhJH/ANVJ9fT8KzLrTrxboxLASqnGam9kxt3MKS7e4WAyKI5EPlnv70SdCqgdOD60azHMI38mHa4bP40hyo55PSvq8pleiedXXvGJeny3baPn71VdX2jc2c+hxVq+Zvtj7VyWwBUFy3lTiMoW4r1GZoEG44KgKFPJNVp5bSaRFKNhWGcd6oXN/N5kkQwVIPHpVeK6lt4lZU85iCeO1Yt6lrY15HdQZDIcAhVB9KV5vlYKVPtjpWQdQkIzLbPnsKWyvNsZ81fLeTJy1VcLlqV9pDBgcDpjpSRFGRhGfmPzHPrS/u5RkMu3HLVDIQzbIR1O7d7Gk5ABCPKCwORnI9+1PkuWRJIxjcRjiprW2uLx/JsYZLmZBuZYwDgetZskdxBPNHd27xTo2CjdQfSlGSuFyS2dsiJclRznux9qnQ/xHBH50630+9azt7n7PKYriQxwyqOHcfeUe4yKJ45baZ7e4iaKaM/MjDkVfMgJY8BDuOPxppwPqRkAelLbRyzyCG3j8yZ+QKgkMkbSRuux1bDj0I7VVwJ1IxlTxUbndmowduVPBpFYAU7iYoGPWj2zzSk5pD06UE2BmZfmV8MBxXYaHI8umxmZtxx1rjAD9a6vw1IHslUnkA0Jj2RpruBxuzTyfr+FN/ipxrXpcljVgtnnWSaJCQOXK8g1zvii0jinWXyYCZBtLuADn610h2spB6HrUd1bpcxiOVVb03DgDua5cTQVSFluVCTizEn02ON0mZo5B5Qy4TJHH96q4020mhEccce8s3Ozjpn/ACaeoW0hvIZ5CyxzKYhk/MmOf1xUK3Em1WQ+WM8V8hXpSpzZ0wk2V4tPtILVI5FRUZhztzzW02m2tvBAVhicrEXDFR61nrGZpY4W5VztA9DW5qrLG1tBH/AnksfrzXZl/NKdmrlS21Kxsbf7LvWKFCVKvIAMk+/rVOCGODLR4IjwCx9PpWnJPb2tgZpx8sYHH941Qjksb1ZHt/3jSjLAHpX0dSl7tkjyq9FVH75DPdWM0nlhiwX04GarwWnmX8kcCiLcCynryKnayESH5gq46YqDTC8d1IZpP3nDRD271zWcDnq0HCyiReILs29rLFfxK+EwARgmuRsQRAo4AJ44rU8e30uqeIDFGNkaIu4fgKpgAEBfur0rSjeWp6FO/LZjs54o74pMjNOHXNdK2KWw88DFQbsZp0zc1WZ+cdaTY7DywY9aT+Km/wAQ+WlyM9KhlWHE8U0mhiMUw0dAHE8UhpBS0kAdORSN+8wDQSMU0UWYhwwCRzjtTT1GefansflwByKRMD58ZOKVyh/ztHsyADTYo9p2sxOOlJETk7jgmpFbkhvwNO5LEfIH3S2OT9aqWrsryFskseM9qsvz91m96rmMFwASMHNZzkWPB3YyDwalyq/e4HY1HE23tnmmBmlY7x+7GeKaegHpP7NBDfHLw0SBnzZO/wDsGv0Wr85/2Ztv/C7/AA0wUqDLIMH/AHDX6MV5OYfGjpo/Cf/Z"/>
          <p:cNvSpPr>
            <a:spLocks noChangeAspect="1" noChangeArrowheads="1"/>
          </p:cNvSpPr>
          <p:nvPr/>
        </p:nvSpPr>
        <p:spPr bwMode="auto">
          <a:xfrm>
            <a:off x="3997546" y="1967142"/>
            <a:ext cx="6852705" cy="43148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ABF1A39B-0D28-4BEC-911E-9EAA1684F7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9573" y="379502"/>
            <a:ext cx="7967626" cy="6040366"/>
          </a:xfrm>
          <a:prstGeom prst="rect">
            <a:avLst/>
          </a:prstGeom>
        </p:spPr>
      </p:pic>
    </p:spTree>
    <p:extLst>
      <p:ext uri="{BB962C8B-B14F-4D97-AF65-F5344CB8AC3E}">
        <p14:creationId xmlns:p14="http://schemas.microsoft.com/office/powerpoint/2010/main" val="80528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0C4B-F74A-657A-3962-660694768C3B}"/>
              </a:ext>
            </a:extLst>
          </p:cNvPr>
          <p:cNvSpPr>
            <a:spLocks noGrp="1"/>
          </p:cNvSpPr>
          <p:nvPr>
            <p:ph type="title"/>
          </p:nvPr>
        </p:nvSpPr>
        <p:spPr/>
        <p:txBody>
          <a:bodyPr/>
          <a:lstStyle/>
          <a:p>
            <a:r>
              <a:rPr lang="en-US">
                <a:latin typeface="Times New Roman"/>
                <a:cs typeface="Times New Roman"/>
              </a:rPr>
              <a:t>Bureau Status FY2025</a:t>
            </a:r>
            <a:endParaRPr lang="en-US"/>
          </a:p>
        </p:txBody>
      </p:sp>
      <p:sp>
        <p:nvSpPr>
          <p:cNvPr id="3" name="Text Placeholder 2">
            <a:extLst>
              <a:ext uri="{FF2B5EF4-FFF2-40B4-BE49-F238E27FC236}">
                <a16:creationId xmlns:a16="http://schemas.microsoft.com/office/drawing/2014/main" id="{EA3AD706-9E1E-5056-3CF3-AE9F84076184}"/>
              </a:ext>
            </a:extLst>
          </p:cNvPr>
          <p:cNvSpPr>
            <a:spLocks noGrp="1"/>
          </p:cNvSpPr>
          <p:nvPr>
            <p:ph type="body" sz="quarter" idx="10"/>
          </p:nvPr>
        </p:nvSpPr>
        <p:spPr>
          <a:xfrm>
            <a:off x="357432" y="1490913"/>
            <a:ext cx="11529768" cy="4600870"/>
          </a:xfrm>
        </p:spPr>
        <p:txBody>
          <a:bodyPr vert="horz" lIns="91440" tIns="45720" rIns="91440" bIns="45720" rtlCol="0" anchor="t">
            <a:normAutofit/>
          </a:bodyPr>
          <a:lstStyle/>
          <a:p>
            <a:r>
              <a:rPr lang="en-US" sz="2600" dirty="0"/>
              <a:t>The House Appropriation Sub-Committee released its initial 2025 proposed mark up for the </a:t>
            </a:r>
            <a:r>
              <a:rPr lang="en-US" sz="2600" u="sng" dirty="0"/>
              <a:t>Bureau of Trust Funds Administration, $105,227,000</a:t>
            </a:r>
            <a:r>
              <a:rPr lang="en-US" sz="2600" dirty="0"/>
              <a:t> </a:t>
            </a:r>
            <a:endParaRPr lang="en-US" sz="2600" dirty="0">
              <a:cs typeface="Calibri Light"/>
            </a:endParaRPr>
          </a:p>
          <a:p>
            <a:pPr lvl="1"/>
            <a:r>
              <a:rPr lang="en-US" sz="2600" dirty="0"/>
              <a:t>Providing</a:t>
            </a:r>
            <a:r>
              <a:rPr lang="en-US" sz="2600" b="0" i="0" dirty="0">
                <a:effectLst/>
              </a:rPr>
              <a:t> $</a:t>
            </a:r>
            <a:r>
              <a:rPr lang="en-US" sz="2600" dirty="0"/>
              <a:t>105.2</a:t>
            </a:r>
            <a:r>
              <a:rPr lang="en-US" sz="2600" b="0" i="0" dirty="0">
                <a:effectLst/>
              </a:rPr>
              <a:t> million, which is -$6.0 million (-</a:t>
            </a:r>
            <a:r>
              <a:rPr lang="en-US" sz="2600" dirty="0"/>
              <a:t>5.4%)</a:t>
            </a:r>
            <a:r>
              <a:rPr lang="en-US" sz="2600" b="0" i="0" dirty="0">
                <a:effectLst/>
              </a:rPr>
              <a:t> below the request and $</a:t>
            </a:r>
            <a:r>
              <a:rPr lang="en-US" sz="2600" dirty="0"/>
              <a:t>5.2</a:t>
            </a:r>
            <a:r>
              <a:rPr lang="en-US" sz="2600" b="0" i="0" dirty="0">
                <a:effectLst/>
              </a:rPr>
              <a:t> million (+</a:t>
            </a:r>
            <a:r>
              <a:rPr lang="en-US" sz="2600" dirty="0"/>
              <a:t>5.3%)</a:t>
            </a:r>
            <a:r>
              <a:rPr lang="en-US" sz="2600" b="0" i="0" dirty="0">
                <a:effectLst/>
              </a:rPr>
              <a:t> above 2024 Enacted</a:t>
            </a:r>
            <a:endParaRPr lang="en-US" sz="2600" dirty="0">
              <a:cs typeface="Calibri Light" panose="020F0302020204030204"/>
            </a:endParaRPr>
          </a:p>
          <a:p>
            <a:r>
              <a:rPr lang="en-US" sz="2600" dirty="0">
                <a:cs typeface="Calibri Light" panose="020F0302020204030204"/>
              </a:rPr>
              <a:t>The Senate Mark up for the </a:t>
            </a:r>
            <a:r>
              <a:rPr lang="en-US" sz="2600" u="sng" dirty="0">
                <a:cs typeface="Calibri Light"/>
              </a:rPr>
              <a:t>Bureau of Trust Funds Administration, $100,472,000</a:t>
            </a:r>
            <a:endParaRPr lang="en-US" sz="2600" dirty="0">
              <a:cs typeface="Calibri Light"/>
            </a:endParaRPr>
          </a:p>
          <a:p>
            <a:pPr lvl="1"/>
            <a:r>
              <a:rPr lang="en-US" sz="2600" dirty="0">
                <a:cs typeface="Calibri Light"/>
              </a:rPr>
              <a:t>Providing $100.4 million, which is –$10,805 million (-10%) below the request and +$463,000 (0%) above the 2024 Enacted </a:t>
            </a:r>
          </a:p>
          <a:p>
            <a:pPr marL="914400" lvl="2" indent="0">
              <a:buNone/>
            </a:pPr>
            <a:endParaRPr lang="en-US">
              <a:cs typeface="Calibri Light" panose="020F0302020204030204"/>
            </a:endParaRPr>
          </a:p>
        </p:txBody>
      </p:sp>
      <p:pic>
        <p:nvPicPr>
          <p:cNvPr id="4" name="Picture 3">
            <a:extLst>
              <a:ext uri="{FF2B5EF4-FFF2-40B4-BE49-F238E27FC236}">
                <a16:creationId xmlns:a16="http://schemas.microsoft.com/office/drawing/2014/main" id="{05ECC931-9DD4-AFA7-2493-9B2255AC10D2}"/>
              </a:ext>
            </a:extLst>
          </p:cNvPr>
          <p:cNvPicPr>
            <a:picLocks noChangeAspect="1"/>
          </p:cNvPicPr>
          <p:nvPr/>
        </p:nvPicPr>
        <p:blipFill>
          <a:blip r:embed="rId2"/>
          <a:stretch>
            <a:fillRect/>
          </a:stretch>
        </p:blipFill>
        <p:spPr>
          <a:xfrm>
            <a:off x="734428" y="4508584"/>
            <a:ext cx="10763250" cy="1590675"/>
          </a:xfrm>
          <a:prstGeom prst="rect">
            <a:avLst/>
          </a:prstGeom>
        </p:spPr>
      </p:pic>
    </p:spTree>
    <p:extLst>
      <p:ext uri="{BB962C8B-B14F-4D97-AF65-F5344CB8AC3E}">
        <p14:creationId xmlns:p14="http://schemas.microsoft.com/office/powerpoint/2010/main" val="2069592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0C4B-F74A-657A-3962-660694768C3B}"/>
              </a:ext>
            </a:extLst>
          </p:cNvPr>
          <p:cNvSpPr>
            <a:spLocks noGrp="1"/>
          </p:cNvSpPr>
          <p:nvPr>
            <p:ph type="title"/>
          </p:nvPr>
        </p:nvSpPr>
        <p:spPr>
          <a:xfrm>
            <a:off x="357432" y="289926"/>
            <a:ext cx="11529767" cy="931056"/>
          </a:xfrm>
        </p:spPr>
        <p:txBody>
          <a:bodyPr/>
          <a:lstStyle/>
          <a:p>
            <a:r>
              <a:rPr lang="en-US">
                <a:latin typeface="Times New Roman"/>
                <a:cs typeface="Times New Roman"/>
              </a:rPr>
              <a:t>Bureau Status FY2024</a:t>
            </a:r>
            <a:endParaRPr lang="en-US"/>
          </a:p>
        </p:txBody>
      </p:sp>
      <p:sp>
        <p:nvSpPr>
          <p:cNvPr id="3" name="Text Placeholder 2">
            <a:extLst>
              <a:ext uri="{FF2B5EF4-FFF2-40B4-BE49-F238E27FC236}">
                <a16:creationId xmlns:a16="http://schemas.microsoft.com/office/drawing/2014/main" id="{EA3AD706-9E1E-5056-3CF3-AE9F84076184}"/>
              </a:ext>
            </a:extLst>
          </p:cNvPr>
          <p:cNvSpPr>
            <a:spLocks noGrp="1"/>
          </p:cNvSpPr>
          <p:nvPr>
            <p:ph type="body" sz="quarter" idx="10"/>
          </p:nvPr>
        </p:nvSpPr>
        <p:spPr>
          <a:xfrm>
            <a:off x="357432" y="1712274"/>
            <a:ext cx="3791015" cy="4660246"/>
          </a:xfrm>
        </p:spPr>
        <p:txBody>
          <a:bodyPr vert="horz" lIns="91440" tIns="45720" rIns="91440" bIns="45720" rtlCol="0" anchor="t">
            <a:normAutofit/>
          </a:bodyPr>
          <a:lstStyle/>
          <a:p>
            <a:r>
              <a:rPr lang="en-US" sz="2800"/>
              <a:t>Reduced operating budget by $4 Million due to budget cuts</a:t>
            </a:r>
            <a:endParaRPr lang="en-US" sz="2800">
              <a:cs typeface="Calibri Light"/>
            </a:endParaRPr>
          </a:p>
        </p:txBody>
      </p:sp>
      <p:pic>
        <p:nvPicPr>
          <p:cNvPr id="4" name="Picture 3">
            <a:extLst>
              <a:ext uri="{FF2B5EF4-FFF2-40B4-BE49-F238E27FC236}">
                <a16:creationId xmlns:a16="http://schemas.microsoft.com/office/drawing/2014/main" id="{9EA7FDA3-A1A7-18C4-3B7A-4293B3FFFAAE}"/>
              </a:ext>
            </a:extLst>
          </p:cNvPr>
          <p:cNvPicPr>
            <a:picLocks noChangeAspect="1"/>
          </p:cNvPicPr>
          <p:nvPr/>
        </p:nvPicPr>
        <p:blipFill>
          <a:blip r:embed="rId2"/>
          <a:stretch>
            <a:fillRect/>
          </a:stretch>
        </p:blipFill>
        <p:spPr>
          <a:xfrm>
            <a:off x="4489058" y="1936296"/>
            <a:ext cx="7172325" cy="3638550"/>
          </a:xfrm>
          <a:prstGeom prst="rect">
            <a:avLst/>
          </a:prstGeom>
        </p:spPr>
      </p:pic>
    </p:spTree>
    <p:extLst>
      <p:ext uri="{BB962C8B-B14F-4D97-AF65-F5344CB8AC3E}">
        <p14:creationId xmlns:p14="http://schemas.microsoft.com/office/powerpoint/2010/main" val="2777057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CC10D-E1F1-3849-04E4-8AC41E4FAE7C}"/>
              </a:ext>
            </a:extLst>
          </p:cNvPr>
          <p:cNvSpPr>
            <a:spLocks noGrp="1"/>
          </p:cNvSpPr>
          <p:nvPr>
            <p:ph type="title"/>
          </p:nvPr>
        </p:nvSpPr>
        <p:spPr/>
        <p:txBody>
          <a:bodyPr>
            <a:normAutofit/>
          </a:bodyPr>
          <a:lstStyle/>
          <a:p>
            <a:r>
              <a:rPr lang="en-US"/>
              <a:t>Managing a $4 Million Cut</a:t>
            </a:r>
          </a:p>
        </p:txBody>
      </p:sp>
      <p:sp>
        <p:nvSpPr>
          <p:cNvPr id="3" name="Text Placeholder 2">
            <a:extLst>
              <a:ext uri="{FF2B5EF4-FFF2-40B4-BE49-F238E27FC236}">
                <a16:creationId xmlns:a16="http://schemas.microsoft.com/office/drawing/2014/main" id="{900FA0B0-29AA-60A8-1DDE-D5F37427CC37}"/>
              </a:ext>
            </a:extLst>
          </p:cNvPr>
          <p:cNvSpPr>
            <a:spLocks noGrp="1"/>
          </p:cNvSpPr>
          <p:nvPr>
            <p:ph type="body" sz="quarter" idx="10"/>
          </p:nvPr>
        </p:nvSpPr>
        <p:spPr/>
        <p:txBody>
          <a:bodyPr vert="horz" lIns="91440" tIns="45720" rIns="91440" bIns="45720" rtlCol="0" anchor="t">
            <a:normAutofit/>
          </a:bodyPr>
          <a:lstStyle/>
          <a:p>
            <a:r>
              <a:rPr lang="en-US" sz="3600"/>
              <a:t>Most vacancies will remain unfilled</a:t>
            </a:r>
            <a:endParaRPr lang="en-US" sz="3600">
              <a:cs typeface="Calibri Light"/>
            </a:endParaRPr>
          </a:p>
          <a:p>
            <a:r>
              <a:rPr lang="en-US" sz="3600"/>
              <a:t>Fund some expenses with rollover/carryover </a:t>
            </a:r>
            <a:endParaRPr lang="en-US" sz="3600">
              <a:cs typeface="Calibri Light"/>
            </a:endParaRPr>
          </a:p>
          <a:p>
            <a:r>
              <a:rPr lang="en-US" sz="3600"/>
              <a:t>Restrict travel </a:t>
            </a:r>
            <a:endParaRPr lang="en-US" sz="3600">
              <a:cs typeface="Calibri Light"/>
            </a:endParaRPr>
          </a:p>
          <a:p>
            <a:r>
              <a:rPr lang="en-US" sz="3600"/>
              <a:t>Reduce office space</a:t>
            </a:r>
            <a:endParaRPr lang="en-US" sz="3600">
              <a:cs typeface="Calibri Light"/>
            </a:endParaRPr>
          </a:p>
          <a:p>
            <a:r>
              <a:rPr lang="en-US" sz="3600"/>
              <a:t>Reduce hours at Trust Beneficiary Call Center</a:t>
            </a:r>
          </a:p>
        </p:txBody>
      </p:sp>
    </p:spTree>
    <p:extLst>
      <p:ext uri="{BB962C8B-B14F-4D97-AF65-F5344CB8AC3E}">
        <p14:creationId xmlns:p14="http://schemas.microsoft.com/office/powerpoint/2010/main" val="286905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CC10D-E1F1-3849-04E4-8AC41E4FAE7C}"/>
              </a:ext>
            </a:extLst>
          </p:cNvPr>
          <p:cNvSpPr>
            <a:spLocks noGrp="1"/>
          </p:cNvSpPr>
          <p:nvPr>
            <p:ph type="title"/>
          </p:nvPr>
        </p:nvSpPr>
        <p:spPr/>
        <p:txBody>
          <a:bodyPr/>
          <a:lstStyle/>
          <a:p>
            <a:r>
              <a:rPr lang="en-US"/>
              <a:t>Current Modernization Efforts</a:t>
            </a:r>
          </a:p>
        </p:txBody>
      </p:sp>
      <p:sp>
        <p:nvSpPr>
          <p:cNvPr id="3" name="Text Placeholder 2">
            <a:extLst>
              <a:ext uri="{FF2B5EF4-FFF2-40B4-BE49-F238E27FC236}">
                <a16:creationId xmlns:a16="http://schemas.microsoft.com/office/drawing/2014/main" id="{900FA0B0-29AA-60A8-1DDE-D5F37427CC37}"/>
              </a:ext>
            </a:extLst>
          </p:cNvPr>
          <p:cNvSpPr>
            <a:spLocks noGrp="1"/>
          </p:cNvSpPr>
          <p:nvPr>
            <p:ph type="body" sz="quarter" idx="10"/>
          </p:nvPr>
        </p:nvSpPr>
        <p:spPr/>
        <p:txBody>
          <a:bodyPr vert="horz" lIns="91440" tIns="45720" rIns="91440" bIns="45720" rtlCol="0" anchor="t">
            <a:normAutofit lnSpcReduction="10000"/>
          </a:bodyPr>
          <a:lstStyle/>
          <a:p>
            <a:pPr marL="0" indent="0" fontAlgn="base">
              <a:buNone/>
            </a:pPr>
            <a:r>
              <a:rPr lang="en-US" sz="2800"/>
              <a:t>As a High Impact Service Provider, BTFA must meet the requirements of Section 7 of the December 13, 2021 Executive Order requiring agencies to:  </a:t>
            </a:r>
          </a:p>
          <a:p>
            <a:pPr lvl="1" fontAlgn="base"/>
            <a:r>
              <a:rPr lang="en-US" i="1"/>
              <a:t>(e) </a:t>
            </a:r>
            <a:r>
              <a:rPr lang="en-US" b="1" i="1"/>
              <a:t>improve the digital customer experience for their respective agencies’ customers </a:t>
            </a:r>
            <a:r>
              <a:rPr lang="en-US" i="1"/>
              <a:t>by modernizing agency websites, using human-centered design methodologies, digitizing agency services and forms, modernizing records management, updating network infrastructure and mobility capabilities, and accelerating the use of electronic signatures when aligned with policy priorities, as required by … (44 U.S.C. 3501) </a:t>
            </a:r>
          </a:p>
          <a:p>
            <a:pPr lvl="1"/>
            <a:endParaRPr lang="en-US" i="1"/>
          </a:p>
          <a:p>
            <a:pPr marL="0" indent="0" fontAlgn="base">
              <a:buNone/>
            </a:pPr>
            <a:r>
              <a:rPr lang="en-US" sz="2400"/>
              <a:t>BTFA is currently undergoing four major modernization efforts to fulfill these requirements: </a:t>
            </a:r>
            <a:endParaRPr lang="en-US" sz="2400">
              <a:cs typeface="Calibri Light"/>
            </a:endParaRPr>
          </a:p>
          <a:p>
            <a:pPr lvl="1" fontAlgn="base"/>
            <a:r>
              <a:rPr lang="en-US"/>
              <a:t>Cloud Customer Service Management System </a:t>
            </a:r>
            <a:endParaRPr lang="en-US">
              <a:cs typeface="Calibri Light"/>
            </a:endParaRPr>
          </a:p>
          <a:p>
            <a:pPr lvl="1"/>
            <a:r>
              <a:rPr lang="en-US">
                <a:cs typeface="Calibri Light"/>
              </a:rPr>
              <a:t>Online Account Access </a:t>
            </a:r>
            <a:endParaRPr lang="en-US"/>
          </a:p>
          <a:p>
            <a:pPr lvl="1" fontAlgn="base"/>
            <a:r>
              <a:rPr lang="en-US"/>
              <a:t>Electronic Records Management Project</a:t>
            </a:r>
            <a:endParaRPr lang="en-US">
              <a:cs typeface="Calibri Light"/>
            </a:endParaRPr>
          </a:p>
          <a:p>
            <a:pPr lvl="1"/>
            <a:r>
              <a:rPr lang="en-US">
                <a:cs typeface="Calibri Light"/>
              </a:rPr>
              <a:t>Virtual Call Center and Interactive Voice Response </a:t>
            </a:r>
          </a:p>
        </p:txBody>
      </p:sp>
    </p:spTree>
    <p:extLst>
      <p:ext uri="{BB962C8B-B14F-4D97-AF65-F5344CB8AC3E}">
        <p14:creationId xmlns:p14="http://schemas.microsoft.com/office/powerpoint/2010/main" val="3699086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3155-CDDA-CEEF-D5DB-427E96DCE339}"/>
              </a:ext>
            </a:extLst>
          </p:cNvPr>
          <p:cNvSpPr>
            <a:spLocks noGrp="1"/>
          </p:cNvSpPr>
          <p:nvPr>
            <p:ph type="title"/>
          </p:nvPr>
        </p:nvSpPr>
        <p:spPr>
          <a:xfrm>
            <a:off x="357432" y="250341"/>
            <a:ext cx="11529767" cy="1059706"/>
          </a:xfrm>
        </p:spPr>
        <p:txBody>
          <a:bodyPr/>
          <a:lstStyle/>
          <a:p>
            <a:r>
              <a:rPr lang="en-US">
                <a:latin typeface="Times New Roman"/>
                <a:cs typeface="Times New Roman"/>
              </a:rPr>
              <a:t>Modernization Project Updates</a:t>
            </a:r>
            <a:endParaRPr lang="en-US"/>
          </a:p>
        </p:txBody>
      </p:sp>
      <p:sp>
        <p:nvSpPr>
          <p:cNvPr id="3" name="Text Placeholder 2">
            <a:extLst>
              <a:ext uri="{FF2B5EF4-FFF2-40B4-BE49-F238E27FC236}">
                <a16:creationId xmlns:a16="http://schemas.microsoft.com/office/drawing/2014/main" id="{DEE84C3C-5611-7306-AB8E-C8B13D5B032D}"/>
              </a:ext>
            </a:extLst>
          </p:cNvPr>
          <p:cNvSpPr>
            <a:spLocks noGrp="1"/>
          </p:cNvSpPr>
          <p:nvPr>
            <p:ph type="body" sz="quarter" idx="10"/>
          </p:nvPr>
        </p:nvSpPr>
        <p:spPr>
          <a:xfrm>
            <a:off x="357432" y="1158092"/>
            <a:ext cx="11529768" cy="5214428"/>
          </a:xfrm>
        </p:spPr>
        <p:txBody>
          <a:bodyPr vert="horz" lIns="91440" tIns="45720" rIns="91440" bIns="45720" rtlCol="0" anchor="t">
            <a:normAutofit fontScale="92500"/>
          </a:bodyPr>
          <a:lstStyle/>
          <a:p>
            <a:r>
              <a:rPr lang="en-US" sz="2400">
                <a:cs typeface="Calibri Light"/>
              </a:rPr>
              <a:t>Cloud Customer Service Management</a:t>
            </a:r>
          </a:p>
          <a:p>
            <a:pPr lvl="1"/>
            <a:r>
              <a:rPr lang="en-US">
                <a:cs typeface="Calibri Light"/>
              </a:rPr>
              <a:t>Launched July 2024</a:t>
            </a:r>
          </a:p>
          <a:p>
            <a:pPr lvl="1"/>
            <a:r>
              <a:rPr lang="en-US">
                <a:cs typeface="Calibri Light"/>
              </a:rPr>
              <a:t>Tracks all beneficiary contacts and requests </a:t>
            </a:r>
          </a:p>
          <a:p>
            <a:pPr lvl="1"/>
            <a:r>
              <a:rPr lang="en-US">
                <a:cs typeface="Calibri Light"/>
              </a:rPr>
              <a:t>Improved case management from creation to resolution</a:t>
            </a:r>
          </a:p>
          <a:p>
            <a:r>
              <a:rPr lang="en-US" sz="2400">
                <a:cs typeface="Calibri Light"/>
              </a:rPr>
              <a:t>Online account access </a:t>
            </a:r>
          </a:p>
          <a:p>
            <a:pPr lvl="1"/>
            <a:r>
              <a:rPr lang="en-US">
                <a:cs typeface="Calibri Light"/>
              </a:rPr>
              <a:t>View account balance/statements, download account transaction activity</a:t>
            </a:r>
          </a:p>
          <a:p>
            <a:pPr lvl="1"/>
            <a:r>
              <a:rPr lang="en-US">
                <a:cs typeface="Calibri Light"/>
              </a:rPr>
              <a:t>2024 piloting with 6 tribes (Crow, Chickasaw, Choctaw, CSKT, Fort Berthold/MHA/TAT, Rosebud)</a:t>
            </a:r>
          </a:p>
          <a:p>
            <a:pPr lvl="1"/>
            <a:r>
              <a:rPr lang="en-US">
                <a:cs typeface="Calibri Light"/>
              </a:rPr>
              <a:t>Access to all beneficiaries – in FY2025</a:t>
            </a:r>
          </a:p>
          <a:p>
            <a:r>
              <a:rPr lang="en-US" sz="2400">
                <a:cs typeface="Calibri Light"/>
              </a:rPr>
              <a:t>Electronic Records Management</a:t>
            </a:r>
          </a:p>
          <a:p>
            <a:pPr lvl="1"/>
            <a:r>
              <a:rPr lang="en-US">
                <a:cs typeface="Calibri Light"/>
              </a:rPr>
              <a:t>Digitizing the collection at the American Indian Records Repository, transitioning from paper-based records management to electronic  </a:t>
            </a:r>
            <a:r>
              <a:rPr lang="en-US" sz="2800">
                <a:cs typeface="Calibri Light"/>
              </a:rPr>
              <a:t> </a:t>
            </a:r>
          </a:p>
          <a:p>
            <a:r>
              <a:rPr lang="en-US" sz="2400">
                <a:cs typeface="Calibri Light"/>
              </a:rPr>
              <a:t>V24 hour voice response at Call Center (via Cloud Based Virtual Call Center launched August 2023)</a:t>
            </a:r>
          </a:p>
          <a:p>
            <a:pPr lvl="1"/>
            <a:r>
              <a:rPr lang="en-US">
                <a:cs typeface="Calibri Light"/>
              </a:rPr>
              <a:t>Currently piloting; launching Aug. 2024 – self-service balance and last distribution information</a:t>
            </a:r>
          </a:p>
        </p:txBody>
      </p:sp>
    </p:spTree>
    <p:extLst>
      <p:ext uri="{BB962C8B-B14F-4D97-AF65-F5344CB8AC3E}">
        <p14:creationId xmlns:p14="http://schemas.microsoft.com/office/powerpoint/2010/main" val="2622854776"/>
      </p:ext>
    </p:extLst>
  </p:cSld>
  <p:clrMapOvr>
    <a:masterClrMapping/>
  </p:clrMapOvr>
</p:sld>
</file>

<file path=ppt/theme/theme1.xml><?xml version="1.0" encoding="utf-8"?>
<a:theme xmlns:a="http://schemas.openxmlformats.org/drawingml/2006/main" name="Blue Layouts">
  <a:themeElements>
    <a:clrScheme name="BTFA">
      <a:dk1>
        <a:sysClr val="windowText" lastClr="000000"/>
      </a:dk1>
      <a:lt1>
        <a:sysClr val="window" lastClr="FFFFFF"/>
      </a:lt1>
      <a:dk2>
        <a:srgbClr val="44546A"/>
      </a:dk2>
      <a:lt2>
        <a:srgbClr val="E7E6E6"/>
      </a:lt2>
      <a:accent1>
        <a:srgbClr val="00B0F0"/>
      </a:accent1>
      <a:accent2>
        <a:srgbClr val="ED7D31"/>
      </a:accent2>
      <a:accent3>
        <a:srgbClr val="A5A5A5"/>
      </a:accent3>
      <a:accent4>
        <a:srgbClr val="FFC000"/>
      </a:accent4>
      <a:accent5>
        <a:srgbClr val="4472C4"/>
      </a:accent5>
      <a:accent6>
        <a:srgbClr val="70AD47"/>
      </a:accent6>
      <a:hlink>
        <a:srgbClr val="00B0F0"/>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1A96C7A-840B-46C0-98F5-6A7F6B0AC846}" vid="{C67CDF66-506C-41AA-A45D-1F629EF2AE6B}"/>
    </a:ext>
  </a:extLst>
</a:theme>
</file>

<file path=ppt/theme/theme2.xml><?xml version="1.0" encoding="utf-8"?>
<a:theme xmlns:a="http://schemas.openxmlformats.org/drawingml/2006/main" name="Yellow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1A96C7A-840B-46C0-98F5-6A7F6B0AC846}" vid="{FAF1A740-D53D-47BB-9E7E-4D3BD5D80D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767B180028C245AC4EC787220939CB" ma:contentTypeVersion="14" ma:contentTypeDescription="Create a new document." ma:contentTypeScope="" ma:versionID="b699e3f6f32a672767b9ef4bf09607be">
  <xsd:schema xmlns:xsd="http://www.w3.org/2001/XMLSchema" xmlns:xs="http://www.w3.org/2001/XMLSchema" xmlns:p="http://schemas.microsoft.com/office/2006/metadata/properties" xmlns:ns2="015cd0c5-186f-4ca5-9646-ccb554ff1700" xmlns:ns3="83ec9222-e631-40f7-ba17-08a08f6fdd58" xmlns:ns4="31062a0d-ede8-4112-b4bb-00a9c1bc8e16" targetNamespace="http://schemas.microsoft.com/office/2006/metadata/properties" ma:root="true" ma:fieldsID="6cb263bb1b8566dfb4cbd13270fbf90e" ns2:_="" ns3:_="" ns4:_="">
    <xsd:import namespace="015cd0c5-186f-4ca5-9646-ccb554ff1700"/>
    <xsd:import namespace="83ec9222-e631-40f7-ba17-08a08f6fdd58"/>
    <xsd:import namespace="31062a0d-ede8-4112-b4bb-00a9c1bc8e1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5cd0c5-186f-4ca5-9646-ccb554ff17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ec9222-e631-40f7-ba17-08a08f6fdd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55e5b45-1853-424c-8111-00ca8ae78aa2}" ma:internalName="TaxCatchAll" ma:showField="CatchAllData" ma:web="015cd0c5-186f-4ca5-9646-ccb554ff17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ec9222-e631-40f7-ba17-08a08f6fdd58">
      <Terms xmlns="http://schemas.microsoft.com/office/infopath/2007/PartnerControls"/>
    </lcf76f155ced4ddcb4097134ff3c332f>
    <TaxCatchAll xmlns="31062a0d-ede8-4112-b4bb-00a9c1bc8e16" xsi:nil="true"/>
  </documentManagement>
</p:properties>
</file>

<file path=customXml/itemProps1.xml><?xml version="1.0" encoding="utf-8"?>
<ds:datastoreItem xmlns:ds="http://schemas.openxmlformats.org/officeDocument/2006/customXml" ds:itemID="{D0530300-9A0C-4BA8-A86C-3A3FEA37FC4C}">
  <ds:schemaRefs>
    <ds:schemaRef ds:uri="015cd0c5-186f-4ca5-9646-ccb554ff1700"/>
    <ds:schemaRef ds:uri="31062a0d-ede8-4112-b4bb-00a9c1bc8e16"/>
    <ds:schemaRef ds:uri="83ec9222-e631-40f7-ba17-08a08f6fdd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CFEAC7B-177A-45E4-9774-09BF742B3DEE}">
  <ds:schemaRefs>
    <ds:schemaRef ds:uri="http://schemas.microsoft.com/sharepoint/v3/contenttype/forms"/>
  </ds:schemaRefs>
</ds:datastoreItem>
</file>

<file path=customXml/itemProps3.xml><?xml version="1.0" encoding="utf-8"?>
<ds:datastoreItem xmlns:ds="http://schemas.openxmlformats.org/officeDocument/2006/customXml" ds:itemID="{2663FBC8-B396-4D49-BF9A-C0A645F9B777}">
  <ds:schemaRefs>
    <ds:schemaRef ds:uri="2d1731cc-5a1a-4cfa-b189-1516f251bbdd"/>
    <ds:schemaRef ds:uri="31062a0d-ede8-4112-b4bb-00a9c1bc8e16"/>
    <ds:schemaRef ds:uri="5765a69f-081d-4615-8717-dd0af7451b62"/>
    <ds:schemaRef ds:uri="83ec9222-e631-40f7-ba17-08a08f6fdd5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BTFA-PowerPoint-Template</Template>
  <Application>Microsoft Office PowerPoint</Application>
  <PresentationFormat>Widescreen</PresentationFormat>
  <Slides>11</Slides>
  <Notes>1</Notes>
  <HiddenSlides>0</HiddenSlide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Blue Layouts</vt:lpstr>
      <vt:lpstr>Yellow Layouts</vt:lpstr>
      <vt:lpstr>Budget Strategy</vt:lpstr>
      <vt:lpstr>Meet Danelle “Dani” McQuillen </vt:lpstr>
      <vt:lpstr>Beneficiaries</vt:lpstr>
      <vt:lpstr>Staff</vt:lpstr>
      <vt:lpstr>Bureau Status FY2025</vt:lpstr>
      <vt:lpstr>Bureau Status FY2024</vt:lpstr>
      <vt:lpstr>Managing a $4 Million Cut</vt:lpstr>
      <vt:lpstr>Current Modernization Efforts</vt:lpstr>
      <vt:lpstr>Modernization Project Updates</vt:lpstr>
      <vt:lpstr>Future Expenses</vt:lpstr>
      <vt:lpstr>Thank you.</vt:lpstr>
    </vt:vector>
  </TitlesOfParts>
  <Company>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Herbert, Neal D</dc:creator>
  <cp:revision>11</cp:revision>
  <dcterms:created xsi:type="dcterms:W3CDTF">2024-03-05T14:54:44Z</dcterms:created>
  <dcterms:modified xsi:type="dcterms:W3CDTF">2024-07-26T15:04:11Z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0x01010048767B180028C245AC4EC787220939CB</vt:lpwstr>
  </property>
  <property fmtid="{D5CDD505-2E9C-101B-9397-08002B2CF9AE}" pid="3" name="MediaServiceImageTags">
    <vt:lpwstr/>
  </property>
</Properties>
</file>