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56" r:id="rId2"/>
    <p:sldId id="278" r:id="rId3"/>
    <p:sldId id="301" r:id="rId4"/>
    <p:sldId id="258" r:id="rId5"/>
    <p:sldId id="260" r:id="rId6"/>
    <p:sldId id="279" r:id="rId7"/>
    <p:sldId id="281" r:id="rId8"/>
    <p:sldId id="286" r:id="rId9"/>
    <p:sldId id="287" r:id="rId10"/>
    <p:sldId id="288" r:id="rId11"/>
    <p:sldId id="291" r:id="rId12"/>
    <p:sldId id="292" r:id="rId13"/>
    <p:sldId id="299" r:id="rId14"/>
    <p:sldId id="259" r:id="rId15"/>
    <p:sldId id="262" r:id="rId16"/>
    <p:sldId id="263" r:id="rId17"/>
    <p:sldId id="264" r:id="rId18"/>
    <p:sldId id="266" r:id="rId19"/>
    <p:sldId id="267" r:id="rId20"/>
    <p:sldId id="302" r:id="rId21"/>
    <p:sldId id="265" r:id="rId22"/>
    <p:sldId id="268" r:id="rId23"/>
    <p:sldId id="300" r:id="rId24"/>
    <p:sldId id="270" r:id="rId25"/>
    <p:sldId id="271" r:id="rId26"/>
    <p:sldId id="269" r:id="rId27"/>
    <p:sldId id="272" r:id="rId28"/>
    <p:sldId id="273" r:id="rId29"/>
    <p:sldId id="274" r:id="rId30"/>
    <p:sldId id="276" r:id="rId31"/>
    <p:sldId id="275" r:id="rId32"/>
    <p:sldId id="277" r:id="rId33"/>
    <p:sldId id="303" r:id="rId3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7" d="100"/>
          <a:sy n="107" d="100"/>
        </p:scale>
        <p:origin x="1242" y="3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D2E42FFA-E619-8E4A-B68E-B7068ABF2C91}" type="datetimeFigureOut">
              <a:rPr lang="en-US" smtClean="0"/>
              <a:pPr/>
              <a:t>7/29/2024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5AB8D7C-2102-8048-A4EC-956BAF1B9B4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0F820DF-1AA0-498E-88CC-10EB5D61271F}" type="datetimeFigureOut">
              <a:rPr lang="en-US" smtClean="0"/>
              <a:pPr/>
              <a:t>7/29/2024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3472786-E346-4121-A50A-8BBF147D94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OJP,</a:t>
            </a:r>
            <a:r>
              <a:rPr lang="en-US" baseline="0"/>
              <a:t> BJS statistics…data from FBI and Bureau of Census. The National Crime Victimization Survey is working on being more inclusive of current native American data by working with the Tribes. </a:t>
            </a:r>
            <a:endParaRPr lang="en-US"/>
          </a:p>
        </p:txBody>
      </p:sp>
      <p:sp>
        <p:nvSpPr>
          <p:cNvPr id="4" name="Slide Number Placeholder 3"/>
          <p:cNvSpPr>
            <a:spLocks noGrp="1"/>
          </p:cNvSpPr>
          <p:nvPr>
            <p:ph type="sldNum" sz="quarter" idx="10"/>
          </p:nvPr>
        </p:nvSpPr>
        <p:spPr/>
        <p:txBody>
          <a:bodyPr/>
          <a:lstStyle/>
          <a:p>
            <a:fld id="{B3472786-E346-4121-A50A-8BBF147D940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Deadline of plan submissions to Congress: July 29, 2011</a:t>
            </a:r>
          </a:p>
        </p:txBody>
      </p:sp>
      <p:sp>
        <p:nvSpPr>
          <p:cNvPr id="4" name="Slide Number Placeholder 3"/>
          <p:cNvSpPr>
            <a:spLocks noGrp="1"/>
          </p:cNvSpPr>
          <p:nvPr>
            <p:ph type="sldNum" sz="quarter" idx="10"/>
          </p:nvPr>
        </p:nvSpPr>
        <p:spPr/>
        <p:txBody>
          <a:bodyPr/>
          <a:lstStyle/>
          <a:p>
            <a:fld id="{B3472786-E346-4121-A50A-8BBF147D940E}"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472786-E346-4121-A50A-8BBF147D940E}"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a:t>
            </a:r>
            <a:r>
              <a:rPr lang="en-US" baseline="0"/>
              <a:t> Confusion (b) declinations and lack of federal and state response and </a:t>
            </a:r>
            <a:r>
              <a:rPr lang="en-US" sz="1200"/>
              <a:t>Low police presence</a:t>
            </a:r>
            <a:r>
              <a:rPr lang="en-US" baseline="0"/>
              <a:t> (c and d) no </a:t>
            </a:r>
            <a:r>
              <a:rPr lang="en-US"/>
              <a:t>felony jurisdiction.</a:t>
            </a:r>
            <a:r>
              <a:rPr lang="en-US" baseline="0"/>
              <a:t> and federal sentencing guidelines ignore tribal court convictions, limited or no funding for programs, training. Difficulties with recruitment and retention.  Less than 3000 bia and tribal law enforcement patrol more than 56 million acres of Indian Lands in 35 states!!!!!!</a:t>
            </a:r>
            <a:endParaRPr lang="en-US"/>
          </a:p>
        </p:txBody>
      </p:sp>
      <p:sp>
        <p:nvSpPr>
          <p:cNvPr id="4" name="Slide Number Placeholder 3"/>
          <p:cNvSpPr>
            <a:spLocks noGrp="1"/>
          </p:cNvSpPr>
          <p:nvPr>
            <p:ph type="sldNum" sz="quarter" idx="10"/>
          </p:nvPr>
        </p:nvSpPr>
        <p:spPr/>
        <p:txBody>
          <a:bodyPr/>
          <a:lstStyle/>
          <a:p>
            <a:fld id="{B3472786-E346-4121-A50A-8BBF147D940E}"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Jurisdiction depends on the location of the crime, type of crime, status of perpetrator and status of victim. Feds have jurisdiction to prosecute all crimes that are federal no matter where they occur. jurisdiction over non </a:t>
            </a:r>
            <a:r>
              <a:rPr lang="en-US" err="1"/>
              <a:t>indians</a:t>
            </a:r>
            <a:r>
              <a:rPr lang="en-US"/>
              <a:t> against </a:t>
            </a:r>
            <a:r>
              <a:rPr lang="en-US" err="1"/>
              <a:t>indian</a:t>
            </a:r>
            <a:r>
              <a:rPr lang="en-US"/>
              <a:t> for any offense. The above is premised on location!!!!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10"/>
          </p:nvPr>
        </p:nvSpPr>
        <p:spPr/>
        <p:txBody>
          <a:bodyPr/>
          <a:lstStyle/>
          <a:p>
            <a:fld id="{B3472786-E346-4121-A50A-8BBF147D940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 Extended federal criminal laws for federal enclaves to Indian country;</a:t>
            </a:r>
            <a:r>
              <a:rPr lang="en-US" baseline="0"/>
              <a:t> E</a:t>
            </a:r>
            <a:r>
              <a:rPr lang="en-US"/>
              <a:t>xtends the Assimilative Crimes Act to Indian Country, making state laws punishable in federal court. Excluded</a:t>
            </a:r>
            <a:r>
              <a:rPr lang="en-US" baseline="0"/>
              <a:t> crimes 1 </a:t>
            </a:r>
            <a:r>
              <a:rPr lang="en-US" baseline="0" err="1"/>
              <a:t>na</a:t>
            </a:r>
            <a:r>
              <a:rPr lang="en-US" baseline="0"/>
              <a:t> against another and crimes where </a:t>
            </a:r>
            <a:r>
              <a:rPr lang="en-US" baseline="0" err="1"/>
              <a:t>na</a:t>
            </a:r>
            <a:r>
              <a:rPr lang="en-US" baseline="0"/>
              <a:t> punished by law of tribe (b) </a:t>
            </a:r>
            <a:r>
              <a:rPr lang="en-US"/>
              <a:t>Currently, the list includes more than 30 offenses. </a:t>
            </a:r>
          </a:p>
          <a:p>
            <a:endParaRPr lang="en-US"/>
          </a:p>
        </p:txBody>
      </p:sp>
      <p:sp>
        <p:nvSpPr>
          <p:cNvPr id="28676" name="Slide Number Placeholder 3"/>
          <p:cNvSpPr>
            <a:spLocks noGrp="1"/>
          </p:cNvSpPr>
          <p:nvPr>
            <p:ph type="sldNum" sz="quarter" idx="5"/>
          </p:nvPr>
        </p:nvSpPr>
        <p:spPr>
          <a:noFill/>
        </p:spPr>
        <p:txBody>
          <a:bodyPr/>
          <a:lstStyle/>
          <a:p>
            <a:fld id="{8C1ED428-3A0C-4D1D-84F2-FCC79C03CF9B}"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a:t>Other states – AZ, FL, ID, IA, MT, NV, UT and WA</a:t>
            </a:r>
          </a:p>
        </p:txBody>
      </p:sp>
      <p:sp>
        <p:nvSpPr>
          <p:cNvPr id="31748" name="Slide Number Placeholder 3"/>
          <p:cNvSpPr>
            <a:spLocks noGrp="1"/>
          </p:cNvSpPr>
          <p:nvPr>
            <p:ph type="sldNum" sz="quarter" idx="5"/>
          </p:nvPr>
        </p:nvSpPr>
        <p:spPr>
          <a:noFill/>
        </p:spPr>
        <p:txBody>
          <a:bodyPr/>
          <a:lstStyle/>
          <a:p>
            <a:fld id="{EC79D9D6-E1E0-46CC-937F-CC47B73F0726}"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a:t>But as a practical matter seldom exericise it</a:t>
            </a:r>
          </a:p>
        </p:txBody>
      </p:sp>
      <p:sp>
        <p:nvSpPr>
          <p:cNvPr id="32772" name="Slide Number Placeholder 3"/>
          <p:cNvSpPr>
            <a:spLocks noGrp="1"/>
          </p:cNvSpPr>
          <p:nvPr>
            <p:ph type="sldNum" sz="quarter" idx="5"/>
          </p:nvPr>
        </p:nvSpPr>
        <p:spPr>
          <a:noFill/>
        </p:spPr>
        <p:txBody>
          <a:bodyPr/>
          <a:lstStyle/>
          <a:p>
            <a:fld id="{6241635E-1BA0-4245-ADE4-071601E26396}"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a:t>Left open the possibility of further constitutional challenges to jurisdiction over nonmembers on grounds of due process or equal protection.</a:t>
            </a:r>
          </a:p>
        </p:txBody>
      </p:sp>
      <p:sp>
        <p:nvSpPr>
          <p:cNvPr id="33796" name="Slide Number Placeholder 3"/>
          <p:cNvSpPr>
            <a:spLocks noGrp="1"/>
          </p:cNvSpPr>
          <p:nvPr>
            <p:ph type="sldNum" sz="quarter" idx="5"/>
          </p:nvPr>
        </p:nvSpPr>
        <p:spPr>
          <a:noFill/>
        </p:spPr>
        <p:txBody>
          <a:bodyPr/>
          <a:lstStyle/>
          <a:p>
            <a:fld id="{4193AA1E-8542-4AEC-AF83-380D39025F59}"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24FD1FD-7423-4D03-9091-1CBA3E10D37A}" type="slidenum">
              <a:rPr lang="en-US" smtClean="0"/>
              <a:pPr/>
              <a:t>13</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a:t>Although the court had concluded that inherent sovereign powers of the Tribe presumptively did not extend to regulation of nonmember hunting and fishing on nontribal land, the Court identified TWO EXCEPTIONs.  Tribes have inherent power to protect members’ members' health and safety by implementing zoning and regulating activities affecting environmental quality on tribal </a:t>
            </a:r>
          </a:p>
          <a:p>
            <a:pPr eaLnBrk="1" hangingPunct="1"/>
            <a:r>
              <a:rPr lang="en-US"/>
              <a:t>lands.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00F6B45-1741-4086-A939-D152B198E20E}" type="datetimeFigureOut">
              <a:rPr lang="en-US" smtClean="0"/>
              <a:pPr/>
              <a:t>7/29/2024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bwMode="auto">
          <a:xfrm>
            <a:off x="1325544" y="4928702"/>
            <a:ext cx="609600" cy="517524"/>
          </a:xfrm>
        </p:spPr>
        <p:txBody>
          <a:bodyPr/>
          <a:lstStyle/>
          <a:p>
            <a:fld id="{5D9F245F-5F40-4DE9-A39C-080CA8A2B5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F6B45-1741-4086-A939-D152B198E20E}" type="datetimeFigureOut">
              <a:rPr lang="en-US" smtClean="0"/>
              <a:pPr/>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F245F-5F40-4DE9-A39C-080CA8A2B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F6B45-1741-4086-A939-D152B198E20E}" type="datetimeFigureOut">
              <a:rPr lang="en-US" smtClean="0"/>
              <a:pPr/>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F245F-5F40-4DE9-A39C-080CA8A2B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C00F6B45-1741-4086-A939-D152B198E20E}" type="datetimeFigureOut">
              <a:rPr lang="en-US" smtClean="0"/>
              <a:pPr/>
              <a:t>7/29/2024</a:t>
            </a:fld>
            <a:endParaRPr lang="en-US"/>
          </a:p>
        </p:txBody>
      </p:sp>
      <p:sp>
        <p:nvSpPr>
          <p:cNvPr id="9" name="Slide Number Placeholder 8"/>
          <p:cNvSpPr>
            <a:spLocks noGrp="1"/>
          </p:cNvSpPr>
          <p:nvPr>
            <p:ph type="sldNum" sz="quarter" idx="15"/>
          </p:nvPr>
        </p:nvSpPr>
        <p:spPr/>
        <p:txBody>
          <a:bodyPr rtlCol="0"/>
          <a:lstStyle/>
          <a:p>
            <a:fld id="{5D9F245F-5F40-4DE9-A39C-080CA8A2B59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00F6B45-1741-4086-A939-D152B198E20E}" type="datetimeFigureOut">
              <a:rPr lang="en-US" smtClean="0"/>
              <a:pPr/>
              <a:t>7/29/2024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9F245F-5F40-4DE9-A39C-080CA8A2B5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00F6B45-1741-4086-A939-D152B198E20E}" type="datetimeFigureOut">
              <a:rPr lang="en-US" smtClean="0"/>
              <a:pPr/>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F245F-5F40-4DE9-A39C-080CA8A2B59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C00F6B45-1741-4086-A939-D152B198E20E}" type="datetimeFigureOut">
              <a:rPr lang="en-US" smtClean="0"/>
              <a:pPr/>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F245F-5F40-4DE9-A39C-080CA8A2B59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00F6B45-1741-4086-A939-D152B198E20E}" type="datetimeFigureOut">
              <a:rPr lang="en-US" smtClean="0"/>
              <a:pPr/>
              <a:t>7/29/2024</a:t>
            </a:fld>
            <a:endParaRPr lang="en-US"/>
          </a:p>
        </p:txBody>
      </p:sp>
      <p:sp>
        <p:nvSpPr>
          <p:cNvPr id="7" name="Slide Number Placeholder 6"/>
          <p:cNvSpPr>
            <a:spLocks noGrp="1"/>
          </p:cNvSpPr>
          <p:nvPr>
            <p:ph type="sldNum" sz="quarter" idx="11"/>
          </p:nvPr>
        </p:nvSpPr>
        <p:spPr/>
        <p:txBody>
          <a:bodyPr rtlCol="0"/>
          <a:lstStyle/>
          <a:p>
            <a:fld id="{5D9F245F-5F40-4DE9-A39C-080CA8A2B59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F6B45-1741-4086-A939-D152B198E20E}" type="datetimeFigureOut">
              <a:rPr lang="en-US" smtClean="0"/>
              <a:pPr/>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F245F-5F40-4DE9-A39C-080CA8A2B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C00F6B45-1741-4086-A939-D152B198E20E}" type="datetimeFigureOut">
              <a:rPr lang="en-US" smtClean="0"/>
              <a:pPr/>
              <a:t>7/29/2024</a:t>
            </a:fld>
            <a:endParaRPr lang="en-US"/>
          </a:p>
        </p:txBody>
      </p:sp>
      <p:sp>
        <p:nvSpPr>
          <p:cNvPr id="22" name="Slide Number Placeholder 21"/>
          <p:cNvSpPr>
            <a:spLocks noGrp="1"/>
          </p:cNvSpPr>
          <p:nvPr>
            <p:ph type="sldNum" sz="quarter" idx="15"/>
          </p:nvPr>
        </p:nvSpPr>
        <p:spPr/>
        <p:txBody>
          <a:bodyPr rtlCol="0"/>
          <a:lstStyle/>
          <a:p>
            <a:fld id="{5D9F245F-5F40-4DE9-A39C-080CA8A2B59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ate Placeholder 16"/>
          <p:cNvSpPr>
            <a:spLocks noGrp="1"/>
          </p:cNvSpPr>
          <p:nvPr>
            <p:ph type="dt" sz="half" idx="10"/>
          </p:nvPr>
        </p:nvSpPr>
        <p:spPr/>
        <p:txBody>
          <a:bodyPr rtlCol="0"/>
          <a:lstStyle/>
          <a:p>
            <a:fld id="{C00F6B45-1741-4086-A939-D152B198E20E}" type="datetimeFigureOut">
              <a:rPr lang="en-US" smtClean="0"/>
              <a:pPr/>
              <a:t>7/29/2024</a:t>
            </a:fld>
            <a:endParaRPr lang="en-US"/>
          </a:p>
        </p:txBody>
      </p:sp>
      <p:sp>
        <p:nvSpPr>
          <p:cNvPr id="18" name="Slide Number Placeholder 17"/>
          <p:cNvSpPr>
            <a:spLocks noGrp="1"/>
          </p:cNvSpPr>
          <p:nvPr>
            <p:ph type="sldNum" sz="quarter" idx="11"/>
          </p:nvPr>
        </p:nvSpPr>
        <p:spPr/>
        <p:txBody>
          <a:bodyPr rtlCol="0"/>
          <a:lstStyle/>
          <a:p>
            <a:fld id="{5D9F245F-5F40-4DE9-A39C-080CA8A2B59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00F6B45-1741-4086-A939-D152B198E20E}" type="datetimeFigureOut">
              <a:rPr lang="en-US" smtClean="0"/>
              <a:pPr/>
              <a:t>7/29/2024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9F245F-5F40-4DE9-A39C-080CA8A2B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10327"/>
            <a:ext cx="6172200" cy="1894362"/>
          </a:xfrm>
        </p:spPr>
        <p:txBody>
          <a:bodyPr/>
          <a:lstStyle/>
          <a:p>
            <a:r>
              <a:rPr lang="en-US"/>
              <a:t>Addressing Violent Crime in Indian Country</a:t>
            </a:r>
          </a:p>
        </p:txBody>
      </p:sp>
      <p:sp>
        <p:nvSpPr>
          <p:cNvPr id="4" name="Subtitle 3"/>
          <p:cNvSpPr>
            <a:spLocks noGrp="1"/>
          </p:cNvSpPr>
          <p:nvPr>
            <p:ph type="subTitle" idx="1"/>
          </p:nvPr>
        </p:nvSpPr>
        <p:spPr>
          <a:xfrm>
            <a:off x="2204032" y="3136270"/>
            <a:ext cx="6172200" cy="1444461"/>
          </a:xfrm>
        </p:spPr>
        <p:txBody>
          <a:bodyPr vert="horz" lIns="91440" tIns="45720" rIns="91440" bIns="45720" anchor="t">
            <a:normAutofit/>
          </a:bodyPr>
          <a:lstStyle/>
          <a:p>
            <a:r>
              <a:rPr lang="en-US" sz="3800" b="1"/>
              <a:t>JUANA MAJEL DIXON</a:t>
            </a:r>
          </a:p>
          <a:p>
            <a:r>
              <a:rPr lang="en-US"/>
              <a:t>Traditional Tribal Justice, Counsel, PAUMA BAND OF MISSION INDIANS</a:t>
            </a:r>
          </a:p>
        </p:txBody>
      </p:sp>
      <p:pic>
        <p:nvPicPr>
          <p:cNvPr id="3" name="Picture 2" descr="A compass with a mountain and a river&#10;&#10;Description automatically generated">
            <a:extLst>
              <a:ext uri="{FF2B5EF4-FFF2-40B4-BE49-F238E27FC236}">
                <a16:creationId xmlns:a16="http://schemas.microsoft.com/office/drawing/2014/main" id="{7FBD036A-9BC2-B786-22D7-393F40306A25}"/>
              </a:ext>
            </a:extLst>
          </p:cNvPr>
          <p:cNvPicPr>
            <a:picLocks noChangeAspect="1"/>
          </p:cNvPicPr>
          <p:nvPr/>
        </p:nvPicPr>
        <p:blipFill>
          <a:blip r:embed="rId2"/>
          <a:stretch>
            <a:fillRect/>
          </a:stretch>
        </p:blipFill>
        <p:spPr>
          <a:xfrm>
            <a:off x="4229555" y="4786484"/>
            <a:ext cx="2388005" cy="16475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t>1968 – Indian Civil Rights Act</a:t>
            </a:r>
          </a:p>
        </p:txBody>
      </p:sp>
      <p:sp>
        <p:nvSpPr>
          <p:cNvPr id="11267" name="Content Placeholder 2"/>
          <p:cNvSpPr>
            <a:spLocks noGrp="1"/>
          </p:cNvSpPr>
          <p:nvPr>
            <p:ph sz="quarter" idx="1"/>
          </p:nvPr>
        </p:nvSpPr>
        <p:spPr/>
        <p:txBody>
          <a:bodyPr/>
          <a:lstStyle/>
          <a:p>
            <a:r>
              <a:rPr lang="en-US"/>
              <a:t>Codifies most of the guarantees found in the Bill or Rights and applies them to Tribes. </a:t>
            </a:r>
          </a:p>
          <a:p>
            <a:r>
              <a:rPr lang="en-US"/>
              <a:t>Limited tribal court sentencing to a maximum of one year in jail or a $5,000 fine. Which is now 5 years in prison and up to $25,000 in fines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1990 – Duro v Reina</a:t>
            </a:r>
          </a:p>
        </p:txBody>
      </p:sp>
      <p:sp>
        <p:nvSpPr>
          <p:cNvPr id="15363" name="Content Placeholder 2"/>
          <p:cNvSpPr>
            <a:spLocks noGrp="1"/>
          </p:cNvSpPr>
          <p:nvPr>
            <p:ph sz="quarter" idx="1"/>
          </p:nvPr>
        </p:nvSpPr>
        <p:spPr/>
        <p:txBody>
          <a:bodyPr/>
          <a:lstStyle/>
          <a:p>
            <a:r>
              <a:rPr lang="en-US"/>
              <a:t>Supreme Court holds that an Indian Tribe may not assert criminal jurisdiction over a nonmember Indian. Unless they agree to be govern by our laws, </a:t>
            </a:r>
          </a:p>
          <a:p>
            <a:r>
              <a:rPr lang="en-US"/>
              <a:t>1991 – </a:t>
            </a:r>
            <a:r>
              <a:rPr lang="en-US" err="1"/>
              <a:t>Duro</a:t>
            </a:r>
            <a:r>
              <a:rPr lang="en-US"/>
              <a:t> Fix – Congress responds by amending the Indian Civil Rights Act to restore and affirm tribal inherent sovereign authority.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t>2004 – U.S. v. Lara</a:t>
            </a:r>
          </a:p>
        </p:txBody>
      </p:sp>
      <p:sp>
        <p:nvSpPr>
          <p:cNvPr id="16387" name="Content Placeholder 2"/>
          <p:cNvSpPr>
            <a:spLocks noGrp="1"/>
          </p:cNvSpPr>
          <p:nvPr>
            <p:ph sz="quarter" idx="1"/>
          </p:nvPr>
        </p:nvSpPr>
        <p:spPr/>
        <p:txBody>
          <a:bodyPr/>
          <a:lstStyle/>
          <a:p>
            <a:r>
              <a:rPr lang="en-US"/>
              <a:t>Supreme Court affirmed tribal jurisdiction over nonmember Indians and affirmed the authority of Congress to restore tribal jurisdiction via legislation.</a:t>
            </a:r>
          </a:p>
          <a:p>
            <a:r>
              <a:rPr lang="en-US"/>
              <a:t>Held that separate trial and federal prosecutors do not violate double jeopardy because a tribe is a separate sovereign.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en-US"/>
              <a:t>Tribal Civil Regulation</a:t>
            </a:r>
            <a:br>
              <a:rPr lang="en-US"/>
            </a:br>
            <a:endParaRPr lang="en-US"/>
          </a:p>
        </p:txBody>
      </p:sp>
      <p:sp>
        <p:nvSpPr>
          <p:cNvPr id="25603" name="Rectangle 3"/>
          <p:cNvSpPr>
            <a:spLocks noGrp="1" noChangeArrowheads="1"/>
          </p:cNvSpPr>
          <p:nvPr>
            <p:ph sz="quarter" idx="1"/>
          </p:nvPr>
        </p:nvSpPr>
        <p:spPr>
          <a:xfrm>
            <a:off x="457200" y="949533"/>
            <a:ext cx="7467600" cy="5633829"/>
          </a:xfrm>
        </p:spPr>
        <p:txBody>
          <a:bodyPr vert="horz" lIns="91440" tIns="45720" rIns="91440" bIns="45720" anchor="t">
            <a:normAutofit/>
          </a:bodyPr>
          <a:lstStyle/>
          <a:p>
            <a:pPr>
              <a:lnSpc>
                <a:spcPct val="90000"/>
              </a:lnSpc>
              <a:buNone/>
            </a:pPr>
            <a:r>
              <a:rPr lang="en-US" sz="2400"/>
              <a:t>● Inherent Authority</a:t>
            </a:r>
            <a:r>
              <a:rPr lang="en-US"/>
              <a:t>   </a:t>
            </a:r>
            <a:endParaRPr lang="en-US" sz="2400"/>
          </a:p>
          <a:p>
            <a:pPr eaLnBrk="1" hangingPunct="1">
              <a:lnSpc>
                <a:spcPct val="90000"/>
              </a:lnSpc>
              <a:buFontTx/>
              <a:buNone/>
            </a:pPr>
            <a:r>
              <a:rPr lang="en-US" sz="2400"/>
              <a:t>●Two Exceptions under </a:t>
            </a:r>
            <a:r>
              <a:rPr lang="en-US" sz="2400" err="1"/>
              <a:t>under</a:t>
            </a:r>
            <a:r>
              <a:rPr lang="en-US" sz="2400"/>
              <a:t> </a:t>
            </a:r>
            <a:r>
              <a:rPr lang="en-US" sz="2400" u="sng"/>
              <a:t>Montana v. United States,</a:t>
            </a:r>
            <a:r>
              <a:rPr lang="en-US" sz="2400"/>
              <a:t> (450 U.S. 544, 547 (1981)):</a:t>
            </a:r>
          </a:p>
          <a:p>
            <a:pPr eaLnBrk="1" hangingPunct="1">
              <a:lnSpc>
                <a:spcPct val="90000"/>
              </a:lnSpc>
              <a:buFontTx/>
              <a:buNone/>
            </a:pPr>
            <a:r>
              <a:rPr lang="en-US" sz="2400"/>
              <a:t>	*May regulate activities of nonmembers who enter into consensual relationships with the tribe or its members, through commercial dealing, contracts, leases or other arrangements; and</a:t>
            </a:r>
          </a:p>
          <a:p>
            <a:pPr>
              <a:lnSpc>
                <a:spcPct val="90000"/>
              </a:lnSpc>
              <a:buNone/>
            </a:pPr>
            <a:r>
              <a:rPr lang="en-US"/>
              <a:t>   </a:t>
            </a:r>
            <a:r>
              <a:rPr lang="en-US" sz="2400"/>
              <a:t> *May retain inherent power to exercise civil and or criminal upon agree and consent authority over the conduct of nonmembers on fee lands within its reservation when that conduct threatens or has some direct </a:t>
            </a:r>
            <a:r>
              <a:rPr lang="en-US"/>
              <a:t>impact </a:t>
            </a:r>
            <a:r>
              <a:rPr lang="en-US" sz="2400"/>
              <a:t>on the political integrity, the economic security, or the health and welfare of the Tribe.</a:t>
            </a:r>
            <a:r>
              <a:rPr lang="en-US"/>
              <a:t>  </a:t>
            </a:r>
            <a:endParaRPr lang="en-US" sz="2400"/>
          </a:p>
          <a:p>
            <a:pPr>
              <a:lnSpc>
                <a:spcPct val="90000"/>
              </a:lnSpc>
              <a:buNone/>
            </a:pPr>
            <a:r>
              <a:rPr lang="en-US"/>
              <a:t>     </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TRIBAL LAW AND ORDER ACT</a:t>
            </a:r>
          </a:p>
        </p:txBody>
      </p:sp>
      <p:sp>
        <p:nvSpPr>
          <p:cNvPr id="4" name="Subtitle 3"/>
          <p:cNvSpPr>
            <a:spLocks noGrp="1"/>
          </p:cNvSpPr>
          <p:nvPr>
            <p:ph sz="quarter" idx="1"/>
          </p:nvPr>
        </p:nvSpPr>
        <p:spPr/>
        <p:txBody>
          <a:bodyPr>
            <a:normAutofit/>
          </a:bodyPr>
          <a:lstStyle/>
          <a:p>
            <a:r>
              <a:rPr lang="en-US"/>
              <a:t>Senator Dorgan introduced TLOA on April 2, 2009</a:t>
            </a:r>
          </a:p>
          <a:p>
            <a:r>
              <a:rPr lang="en-US"/>
              <a:t>Signed into law on July 29, 2010</a:t>
            </a:r>
          </a:p>
          <a:p>
            <a:r>
              <a:rPr lang="en-US"/>
              <a:t>Comprehensive approach to reforming system</a:t>
            </a:r>
          </a:p>
          <a:p>
            <a:r>
              <a:rPr lang="en-US"/>
              <a:t>Which included the Department of Justice, Department of Interior. </a:t>
            </a:r>
          </a:p>
          <a:p>
            <a:r>
              <a:rPr lang="en-US"/>
              <a:t>Included jurisdiction over the victim, and child or children and the perpetrator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Key Provisions of the Tribal Law and Order Act</a:t>
            </a:r>
          </a:p>
        </p:txBody>
      </p:sp>
      <p:sp>
        <p:nvSpPr>
          <p:cNvPr id="3" name="Content Placeholder 2"/>
          <p:cNvSpPr>
            <a:spLocks noGrp="1"/>
          </p:cNvSpPr>
          <p:nvPr>
            <p:ph sz="quarter" idx="1"/>
          </p:nvPr>
        </p:nvSpPr>
        <p:spPr/>
        <p:txBody>
          <a:bodyPr/>
          <a:lstStyle/>
          <a:p>
            <a:r>
              <a:rPr lang="en-US"/>
              <a:t>Title I: Federal Accountability &amp; Coordination</a:t>
            </a:r>
          </a:p>
          <a:p>
            <a:r>
              <a:rPr lang="en-US"/>
              <a:t>Title II: State Coordination</a:t>
            </a:r>
          </a:p>
          <a:p>
            <a:r>
              <a:rPr lang="en-US"/>
              <a:t>Title III: Empowering Tribal Justice Systems</a:t>
            </a:r>
          </a:p>
          <a:p>
            <a:r>
              <a:rPr lang="en-US"/>
              <a:t>Title IV: Program Reauthorizations</a:t>
            </a:r>
          </a:p>
          <a:p>
            <a:r>
              <a:rPr lang="en-US"/>
              <a:t>Title V: Indian Country Crime Data Collection &amp; Information Sharing</a:t>
            </a:r>
          </a:p>
          <a:p>
            <a:r>
              <a:rPr lang="en-US"/>
              <a:t>Title VI: Domestic Violence &amp; Sexual Assault Investigation, Prosecution &amp; Prevention</a:t>
            </a:r>
          </a:p>
          <a:p>
            <a:r>
              <a:rPr lang="en-US"/>
              <a:t>All as amended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Expanding Tribal Court Authority</a:t>
            </a:r>
          </a:p>
        </p:txBody>
      </p:sp>
      <p:sp>
        <p:nvSpPr>
          <p:cNvPr id="3" name="Content Placeholder 2"/>
          <p:cNvSpPr>
            <a:spLocks noGrp="1"/>
          </p:cNvSpPr>
          <p:nvPr>
            <p:ph sz="quarter" idx="1"/>
          </p:nvPr>
        </p:nvSpPr>
        <p:spPr/>
        <p:txBody>
          <a:bodyPr vert="horz" lIns="91440" tIns="45720" rIns="91440" bIns="45720" anchor="t">
            <a:normAutofit fontScale="62500" lnSpcReduction="20000"/>
          </a:bodyPr>
          <a:lstStyle/>
          <a:p>
            <a:endParaRPr lang="en-US"/>
          </a:p>
          <a:p>
            <a:pPr algn="just">
              <a:buNone/>
            </a:pPr>
            <a:r>
              <a:rPr lang="en-US" sz="3100" b="1"/>
              <a:t>Issue: Limited tribal authority to combat crime</a:t>
            </a:r>
          </a:p>
          <a:p>
            <a:pPr algn="just">
              <a:buNone/>
            </a:pPr>
            <a:r>
              <a:rPr lang="en-US" sz="3100" b="1"/>
              <a:t>Sec. 304. Tribal Court Sentencing (amending ICRA)</a:t>
            </a:r>
          </a:p>
          <a:p>
            <a:pPr algn="just">
              <a:buNone/>
            </a:pPr>
            <a:r>
              <a:rPr lang="en-US" sz="3100" i="1"/>
              <a:t>       </a:t>
            </a:r>
          </a:p>
          <a:p>
            <a:pPr lvl="1" algn="just"/>
            <a:r>
              <a:rPr lang="en-US" sz="3100"/>
              <a:t>Enhanced tribal court sentencing authority, 1-3 years imprisonment, $15,000 fine, or both (as amended)</a:t>
            </a:r>
          </a:p>
          <a:p>
            <a:pPr lvl="1" algn="just"/>
            <a:r>
              <a:rPr lang="en-US" sz="3100"/>
              <a:t>9‐year cap on stacked sentencing</a:t>
            </a:r>
          </a:p>
          <a:p>
            <a:pPr lvl="1" algn="just"/>
            <a:r>
              <a:rPr lang="en-US" sz="3100"/>
              <a:t>Protections for accused where subjecting D to 1+ year ( has been amended)</a:t>
            </a:r>
          </a:p>
          <a:p>
            <a:pPr lvl="1" algn="just"/>
            <a:r>
              <a:rPr lang="en-US" sz="3100"/>
              <a:t>Licensed counsel for indigent defendants</a:t>
            </a:r>
          </a:p>
          <a:p>
            <a:pPr lvl="1" algn="just"/>
            <a:r>
              <a:rPr lang="en-US" sz="3100"/>
              <a:t>Licensed / law trained judges</a:t>
            </a:r>
          </a:p>
          <a:p>
            <a:pPr lvl="1" algn="just"/>
            <a:r>
              <a:rPr lang="en-US" sz="3100"/>
              <a:t>Trial must be recorded (audio or video)</a:t>
            </a:r>
          </a:p>
          <a:p>
            <a:pPr lvl="1" algn="just"/>
            <a:r>
              <a:rPr lang="en-US" sz="3100"/>
              <a:t>Must publish laws, rules of evidence/procedure</a:t>
            </a:r>
          </a:p>
          <a:p>
            <a:pPr lvl="1" algn="just"/>
            <a:r>
              <a:rPr lang="en-US" sz="3100"/>
              <a:t>Sentencing options: tribal, BOP, state, alternatives</a:t>
            </a:r>
          </a:p>
          <a:p>
            <a:pPr lvl="1"/>
            <a:endParaRPr lang="en-US"/>
          </a:p>
          <a:p>
            <a:pPr lvl="1"/>
            <a:endParaRPr lang="en-US"/>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168"/>
            <a:ext cx="7467600" cy="634274"/>
          </a:xfrm>
        </p:spPr>
        <p:txBody>
          <a:bodyPr/>
          <a:lstStyle/>
          <a:p>
            <a:r>
              <a:rPr lang="en-US"/>
              <a:t>Empowering Tribal Police</a:t>
            </a:r>
          </a:p>
        </p:txBody>
      </p:sp>
      <p:sp>
        <p:nvSpPr>
          <p:cNvPr id="3" name="Content Placeholder 2"/>
          <p:cNvSpPr>
            <a:spLocks noGrp="1"/>
          </p:cNvSpPr>
          <p:nvPr>
            <p:ph sz="quarter" idx="1"/>
          </p:nvPr>
        </p:nvSpPr>
        <p:spPr>
          <a:xfrm>
            <a:off x="457200" y="800442"/>
            <a:ext cx="7467600" cy="5673510"/>
          </a:xfrm>
        </p:spPr>
        <p:txBody>
          <a:bodyPr>
            <a:normAutofit fontScale="40000" lnSpcReduction="20000"/>
          </a:bodyPr>
          <a:lstStyle/>
          <a:p>
            <a:endParaRPr lang="en-US"/>
          </a:p>
          <a:p>
            <a:pPr>
              <a:buNone/>
            </a:pPr>
            <a:r>
              <a:rPr lang="en-US" sz="6000" b="1"/>
              <a:t>Issue: Limited tribal police authority, training/ recruitment</a:t>
            </a:r>
          </a:p>
          <a:p>
            <a:pPr>
              <a:buNone/>
            </a:pPr>
            <a:r>
              <a:rPr lang="en-US" sz="6000" b="1"/>
              <a:t>Sec. 301. Tribal Police Officers</a:t>
            </a:r>
          </a:p>
          <a:p>
            <a:pPr lvl="1"/>
            <a:r>
              <a:rPr lang="en-US" sz="5100"/>
              <a:t>Enhances Special Law Enforcement Commission (SLEC) program</a:t>
            </a:r>
          </a:p>
          <a:p>
            <a:pPr lvl="1"/>
            <a:r>
              <a:rPr lang="en-US" sz="5100"/>
              <a:t>MOA procedures and minimum requirements (deadline: Jan. 25, 2011)</a:t>
            </a:r>
          </a:p>
          <a:p>
            <a:pPr lvl="1"/>
            <a:r>
              <a:rPr lang="en-US" sz="5100"/>
              <a:t>Model MOA must acknowledge certified officer as federal officer with FTCA protection</a:t>
            </a:r>
          </a:p>
          <a:p>
            <a:pPr lvl="1"/>
            <a:r>
              <a:rPr lang="en-US" sz="5100"/>
              <a:t>MOA must be signed 60 days after Tribe meets minimum requirements</a:t>
            </a:r>
          </a:p>
          <a:p>
            <a:pPr lvl="1"/>
            <a:r>
              <a:rPr lang="en-US" sz="5100"/>
              <a:t>BIA must conduct regional trainings to educate/certify candidates for SLECs</a:t>
            </a:r>
          </a:p>
          <a:p>
            <a:pPr lvl="1"/>
            <a:r>
              <a:rPr lang="en-US" sz="5100"/>
              <a:t>Mandates training options: tribal or local colleges, state academies </a:t>
            </a:r>
          </a:p>
          <a:p>
            <a:pPr lvl="1"/>
            <a:r>
              <a:rPr lang="en-US" sz="5100"/>
              <a:t>Raises age level to 47 (from 37) for incoming officer candidates</a:t>
            </a:r>
          </a:p>
          <a:p>
            <a:pPr lvl="1"/>
            <a:r>
              <a:rPr lang="en-US" sz="5100"/>
              <a:t>Expedites background checks (60 days) this has been amended to be 35 age </a:t>
            </a:r>
          </a:p>
          <a:p>
            <a:endParaRPr lang="en-US"/>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995"/>
            <a:ext cx="7467600" cy="468105"/>
          </a:xfrm>
        </p:spPr>
        <p:txBody>
          <a:bodyPr>
            <a:normAutofit fontScale="90000"/>
          </a:bodyPr>
          <a:lstStyle/>
          <a:p>
            <a:r>
              <a:rPr lang="en-US"/>
              <a:t>Federal Accountability</a:t>
            </a:r>
          </a:p>
        </p:txBody>
      </p:sp>
      <p:sp>
        <p:nvSpPr>
          <p:cNvPr id="3" name="Content Placeholder 2"/>
          <p:cNvSpPr>
            <a:spLocks noGrp="1"/>
          </p:cNvSpPr>
          <p:nvPr>
            <p:ph sz="quarter" idx="1"/>
          </p:nvPr>
        </p:nvSpPr>
        <p:spPr>
          <a:xfrm>
            <a:off x="457200" y="747757"/>
            <a:ext cx="7467600" cy="5726195"/>
          </a:xfrm>
        </p:spPr>
        <p:txBody>
          <a:bodyPr>
            <a:normAutofit fontScale="85000" lnSpcReduction="20000"/>
          </a:bodyPr>
          <a:lstStyle/>
          <a:p>
            <a:endParaRPr lang="en-US"/>
          </a:p>
          <a:p>
            <a:pPr>
              <a:buNone/>
            </a:pPr>
            <a:r>
              <a:rPr lang="en-US" sz="3100" b="1"/>
              <a:t>Issue: High declination rates for alleged IC crimes</a:t>
            </a:r>
          </a:p>
          <a:p>
            <a:r>
              <a:rPr lang="en-US" sz="3100"/>
              <a:t>Sec. 102. Disposition Reports –ILERA section 2809U.S. Attorneys &amp; Federal LE officials must coordinate with tribal justice officials when terminating investigations or declining to prosecute reservation crimes (status &amp; evidence)</a:t>
            </a:r>
          </a:p>
          <a:p>
            <a:r>
              <a:rPr lang="en-US" sz="3100"/>
              <a:t>LE and U.S. Attorneys required to maintain data, by Field Division and District: type of crime, suspect, victim, reason for declination</a:t>
            </a:r>
          </a:p>
          <a:p>
            <a:r>
              <a:rPr lang="en-US" sz="3100"/>
              <a:t>Attorney General must submit annual report to Congress containing investigation &amp; prosecution data on federal declinations in Indian Country</a:t>
            </a:r>
          </a:p>
          <a:p>
            <a:endParaRPr lang="en-US"/>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7993641" cy="1143000"/>
          </a:xfrm>
        </p:spPr>
        <p:txBody>
          <a:bodyPr>
            <a:normAutofit/>
          </a:bodyPr>
          <a:lstStyle/>
          <a:p>
            <a:r>
              <a:rPr lang="en-US"/>
              <a:t>Alternatives for Tribes in PL-280 States</a:t>
            </a:r>
          </a:p>
        </p:txBody>
      </p:sp>
      <p:sp>
        <p:nvSpPr>
          <p:cNvPr id="3" name="Content Placeholder 2"/>
          <p:cNvSpPr>
            <a:spLocks noGrp="1"/>
          </p:cNvSpPr>
          <p:nvPr>
            <p:ph sz="quarter" idx="1"/>
          </p:nvPr>
        </p:nvSpPr>
        <p:spPr>
          <a:xfrm>
            <a:off x="457200" y="1293738"/>
            <a:ext cx="7467600" cy="5180214"/>
          </a:xfrm>
        </p:spPr>
        <p:txBody>
          <a:bodyPr vert="horz" lIns="91440" tIns="45720" rIns="91440" bIns="45720" anchor="t">
            <a:normAutofit fontScale="92500"/>
          </a:bodyPr>
          <a:lstStyle/>
          <a:p>
            <a:pPr>
              <a:buNone/>
            </a:pPr>
            <a:r>
              <a:rPr lang="en-US" b="1"/>
              <a:t>Issue: Some state and local governments cannot or choose not to meet their obligation to investigate/prosecute reservation crimes such as MMIP or Trafficking pursuant to P.L. 83‐280</a:t>
            </a:r>
          </a:p>
          <a:p>
            <a:pPr>
              <a:buNone/>
            </a:pPr>
            <a:r>
              <a:rPr lang="en-US"/>
              <a:t>Sec. 201‐202. State Criminal Jurisdiction &amp; Resources </a:t>
            </a:r>
          </a:p>
          <a:p>
            <a:r>
              <a:rPr lang="en-US"/>
              <a:t>Authorizes tribes to request federal investigation/prosecution of alleged violations of General and Major Crimes Act</a:t>
            </a:r>
          </a:p>
          <a:p>
            <a:r>
              <a:rPr lang="en-US"/>
              <a:t>Tribal requests subject to consultation and consent by U.S. Attorney General/local U.S. Attorney</a:t>
            </a:r>
          </a:p>
          <a:p>
            <a:r>
              <a:rPr lang="en-US"/>
              <a:t>Amendment to ICRA (25 USC 1321) applies to all PL 280 jurisdictions</a:t>
            </a:r>
          </a:p>
          <a:p>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a:t>Violent Crime in Indian Country</a:t>
            </a:r>
          </a:p>
        </p:txBody>
      </p:sp>
      <p:sp>
        <p:nvSpPr>
          <p:cNvPr id="3" name="Content Placeholder 2"/>
          <p:cNvSpPr>
            <a:spLocks noGrp="1"/>
          </p:cNvSpPr>
          <p:nvPr>
            <p:ph sz="quarter" idx="1"/>
          </p:nvPr>
        </p:nvSpPr>
        <p:spPr/>
        <p:txBody>
          <a:bodyPr vert="horz" lIns="91440" tIns="45720" rIns="91440" bIns="45720" anchor="t">
            <a:normAutofit/>
          </a:bodyPr>
          <a:lstStyle/>
          <a:p>
            <a:r>
              <a:rPr lang="en-US"/>
              <a:t>Longstanding violence and related problems: Epidemic domestic and sexual violence</a:t>
            </a:r>
          </a:p>
          <a:p>
            <a:r>
              <a:rPr lang="en-US"/>
              <a:t>American Indians are more likely than people of other races to experience violence at the hands of someone of a different race.</a:t>
            </a:r>
          </a:p>
          <a:p>
            <a:r>
              <a:rPr lang="en-US"/>
              <a:t>American Indians suffer from violent crime at a rate ten times that of the U.S Population overall and much higher than any other minority group.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6857"/>
          </a:xfrm>
        </p:spPr>
        <p:txBody>
          <a:bodyPr>
            <a:normAutofit fontScale="90000"/>
          </a:bodyPr>
          <a:lstStyle/>
          <a:p>
            <a:r>
              <a:rPr lang="en-US"/>
              <a:t>Expanding Tribal Court Authority</a:t>
            </a:r>
          </a:p>
        </p:txBody>
      </p:sp>
      <p:sp>
        <p:nvSpPr>
          <p:cNvPr id="3" name="Content Placeholder 2"/>
          <p:cNvSpPr>
            <a:spLocks noGrp="1"/>
          </p:cNvSpPr>
          <p:nvPr>
            <p:ph sz="quarter" idx="1"/>
          </p:nvPr>
        </p:nvSpPr>
        <p:spPr>
          <a:xfrm>
            <a:off x="457200" y="878318"/>
            <a:ext cx="7467600" cy="5595634"/>
          </a:xfrm>
        </p:spPr>
        <p:txBody>
          <a:bodyPr vert="horz" lIns="91440" tIns="45720" rIns="91440" bIns="45720" anchor="t">
            <a:normAutofit fontScale="70000" lnSpcReduction="20000"/>
          </a:bodyPr>
          <a:lstStyle/>
          <a:p>
            <a:endParaRPr lang="en-US"/>
          </a:p>
          <a:p>
            <a:pPr algn="just">
              <a:buNone/>
            </a:pPr>
            <a:r>
              <a:rPr lang="en-US" sz="3100" b="1"/>
              <a:t>Issue: Limited tribal authority to combat crime</a:t>
            </a:r>
          </a:p>
          <a:p>
            <a:pPr algn="just">
              <a:buNone/>
            </a:pPr>
            <a:r>
              <a:rPr lang="en-US" sz="3100" b="1"/>
              <a:t>Sec. 304. Tribal Court Sentencing (amending ICRA)</a:t>
            </a:r>
          </a:p>
          <a:p>
            <a:pPr algn="just">
              <a:buNone/>
            </a:pPr>
            <a:r>
              <a:rPr lang="en-US" sz="3100" i="1"/>
              <a:t>       </a:t>
            </a:r>
          </a:p>
          <a:p>
            <a:pPr lvl="1" algn="just"/>
            <a:r>
              <a:rPr lang="en-US" sz="3100"/>
              <a:t>Enhanced tribal court sentencing authority, 1-3 years imprisonment, $15,000 fine, or both (as amended)</a:t>
            </a:r>
          </a:p>
          <a:p>
            <a:pPr lvl="1" algn="just"/>
            <a:r>
              <a:rPr lang="en-US" sz="3100"/>
              <a:t>9‐year cap on stacked sentencing</a:t>
            </a:r>
          </a:p>
          <a:p>
            <a:pPr lvl="1" algn="just"/>
            <a:r>
              <a:rPr lang="en-US" sz="3100"/>
              <a:t>Protections for accused where subjecting D to 1+ year ( has been amended)</a:t>
            </a:r>
          </a:p>
          <a:p>
            <a:pPr lvl="1" algn="just"/>
            <a:r>
              <a:rPr lang="en-US" sz="3100"/>
              <a:t>Licensed counsel for indigent defendants</a:t>
            </a:r>
          </a:p>
          <a:p>
            <a:pPr lvl="1" algn="just"/>
            <a:r>
              <a:rPr lang="en-US" sz="3100"/>
              <a:t>Licensed / law trained judges</a:t>
            </a:r>
          </a:p>
          <a:p>
            <a:pPr lvl="1" algn="just"/>
            <a:r>
              <a:rPr lang="en-US" sz="3100"/>
              <a:t>Trial must be recorded (audio or video)</a:t>
            </a:r>
          </a:p>
          <a:p>
            <a:pPr lvl="1" algn="just"/>
            <a:r>
              <a:rPr lang="en-US" sz="3100"/>
              <a:t>Must publish laws, rules of evidence/procedure</a:t>
            </a:r>
          </a:p>
          <a:p>
            <a:pPr lvl="1" algn="just"/>
            <a:r>
              <a:rPr lang="en-US" sz="3100"/>
              <a:t>Sentencing options: tribal, BOP, state, alternatives</a:t>
            </a:r>
          </a:p>
          <a:p>
            <a:pPr lvl="1"/>
            <a:endParaRPr lang="en-US"/>
          </a:p>
          <a:p>
            <a:pPr lvl="1"/>
            <a:endParaRPr lang="en-US"/>
          </a:p>
          <a:p>
            <a:endParaRPr lang="en-US"/>
          </a:p>
        </p:txBody>
      </p:sp>
    </p:spTree>
    <p:extLst>
      <p:ext uri="{BB962C8B-B14F-4D97-AF65-F5344CB8AC3E}">
        <p14:creationId xmlns:p14="http://schemas.microsoft.com/office/powerpoint/2010/main" val="2918107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74950" cy="520596"/>
          </a:xfrm>
        </p:spPr>
        <p:txBody>
          <a:bodyPr>
            <a:normAutofit fontScale="90000"/>
          </a:bodyPr>
          <a:lstStyle/>
          <a:p>
            <a:r>
              <a:rPr lang="en-US"/>
              <a:t>Information Sharing/Data Collection</a:t>
            </a:r>
          </a:p>
        </p:txBody>
      </p:sp>
      <p:sp>
        <p:nvSpPr>
          <p:cNvPr id="3" name="Content Placeholder 2"/>
          <p:cNvSpPr>
            <a:spLocks noGrp="1"/>
          </p:cNvSpPr>
          <p:nvPr>
            <p:ph sz="quarter" idx="1"/>
          </p:nvPr>
        </p:nvSpPr>
        <p:spPr>
          <a:xfrm>
            <a:off x="457200" y="795234"/>
            <a:ext cx="7467600" cy="5922710"/>
          </a:xfrm>
        </p:spPr>
        <p:txBody>
          <a:bodyPr>
            <a:normAutofit fontScale="25000" lnSpcReduction="20000"/>
          </a:bodyPr>
          <a:lstStyle/>
          <a:p>
            <a:endParaRPr lang="en-US"/>
          </a:p>
          <a:p>
            <a:pPr>
              <a:buNone/>
            </a:pPr>
            <a:r>
              <a:rPr lang="en-US" sz="6400" b="1" i="1"/>
              <a:t>Issue: Outdated and inconsistent data on reservation crime</a:t>
            </a:r>
          </a:p>
          <a:p>
            <a:pPr>
              <a:buNone/>
            </a:pPr>
            <a:r>
              <a:rPr lang="en-US" sz="6400" b="1" i="1"/>
              <a:t>Sec. 101. BIA‐OJS Responsibilities (25 U.S.C. 2802); TA and training for NCIC and other national crime information databases</a:t>
            </a:r>
          </a:p>
          <a:p>
            <a:r>
              <a:rPr lang="en-US" sz="6400" i="1"/>
              <a:t>Coordinating with DOJ to report national IC crime data annually </a:t>
            </a:r>
          </a:p>
          <a:p>
            <a:r>
              <a:rPr lang="en-US" sz="6400" i="1"/>
              <a:t>Sharing data with DOJ on tribe‐by‐tribe basis to ensure eligibility for DOJ programs </a:t>
            </a:r>
          </a:p>
          <a:p>
            <a:endParaRPr lang="en-US" sz="6400" i="1"/>
          </a:p>
          <a:p>
            <a:pPr>
              <a:buNone/>
            </a:pPr>
            <a:r>
              <a:rPr lang="en-US" sz="6400" b="1" i="1"/>
              <a:t>Sec. 303. Access to National Criminal Information Databases</a:t>
            </a:r>
          </a:p>
          <a:p>
            <a:r>
              <a:rPr lang="en-US" sz="6400" i="1"/>
              <a:t>Grants tribal law enforcement agencies the right to ACCESS and ENTER information from federal criminal info databases</a:t>
            </a:r>
          </a:p>
          <a:p>
            <a:r>
              <a:rPr lang="en-US" sz="6400" i="1"/>
              <a:t>Tribal justice official = an authorized law enforcement official for purposes of NCIC access </a:t>
            </a:r>
          </a:p>
          <a:p>
            <a:endParaRPr lang="en-US" sz="6400" i="1"/>
          </a:p>
          <a:p>
            <a:pPr>
              <a:buNone/>
            </a:pPr>
            <a:r>
              <a:rPr lang="en-US" sz="6400" b="1" i="1"/>
              <a:t>Sec. 501‐502. Indian Country Crime Reporting‐Data Collection</a:t>
            </a:r>
          </a:p>
          <a:p>
            <a:r>
              <a:rPr lang="en-US" sz="6400" i="1"/>
              <a:t>Requires BJS with OJS and FBI in consultation with Tribes to report Indian Country criminal data to Congress annually (no later than July 29, 2011)</a:t>
            </a:r>
          </a:p>
          <a:p>
            <a:r>
              <a:rPr lang="en-US" sz="6400" i="1"/>
              <a:t>Requires direct tribal LE access to National Gang Intelligence Database</a:t>
            </a:r>
          </a:p>
          <a:p>
            <a:r>
              <a:rPr lang="en-US" sz="6400" i="1"/>
              <a:t>Tribes directly eligible for federal grants that promote data collection and crime reporting (Criminal History Record Improvement Program grants)</a:t>
            </a:r>
          </a:p>
          <a:p>
            <a:endParaRPr lang="en-US" sz="6400"/>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7969903" cy="1143000"/>
          </a:xfrm>
        </p:spPr>
        <p:txBody>
          <a:bodyPr>
            <a:normAutofit/>
          </a:bodyPr>
          <a:lstStyle/>
          <a:p>
            <a:r>
              <a:rPr lang="en-US"/>
              <a:t>Long Term Plans for Tribal Detention Programs</a:t>
            </a:r>
          </a:p>
        </p:txBody>
      </p:sp>
      <p:sp>
        <p:nvSpPr>
          <p:cNvPr id="3" name="Content Placeholder 2"/>
          <p:cNvSpPr>
            <a:spLocks noGrp="1"/>
          </p:cNvSpPr>
          <p:nvPr>
            <p:ph sz="quarter" idx="1"/>
          </p:nvPr>
        </p:nvSpPr>
        <p:spPr>
          <a:xfrm>
            <a:off x="457199" y="1327208"/>
            <a:ext cx="7467600" cy="5256153"/>
          </a:xfrm>
        </p:spPr>
        <p:txBody>
          <a:bodyPr>
            <a:noAutofit/>
          </a:bodyPr>
          <a:lstStyle/>
          <a:p>
            <a:pPr lvl="1">
              <a:buNone/>
            </a:pPr>
            <a:r>
              <a:rPr lang="en-US" sz="1800" b="1"/>
              <a:t>Sec. 101. BIA‐OJS Responsibilities</a:t>
            </a:r>
          </a:p>
          <a:p>
            <a:pPr lvl="1"/>
            <a:r>
              <a:rPr lang="en-US" sz="1800"/>
              <a:t>Consult with tribal leaders and tribal justice officials</a:t>
            </a:r>
          </a:p>
          <a:p>
            <a:pPr lvl="1"/>
            <a:r>
              <a:rPr lang="en-US" sz="1800"/>
              <a:t>Coordinate with DOJ</a:t>
            </a:r>
          </a:p>
          <a:p>
            <a:pPr lvl="1"/>
            <a:r>
              <a:rPr lang="en-US" sz="1800"/>
              <a:t>BIA-OJS long-term plan for incarceration in Indian Country</a:t>
            </a:r>
          </a:p>
          <a:p>
            <a:pPr lvl="1"/>
            <a:endParaRPr lang="en-US" sz="1800"/>
          </a:p>
          <a:p>
            <a:pPr lvl="1">
              <a:buNone/>
            </a:pPr>
            <a:r>
              <a:rPr lang="en-US" sz="1800" b="1"/>
              <a:t>Sec. 401. IASA Reauthorization Coordination among DOI (OJS/BIE)‐DOJ‐HHS (IHS) </a:t>
            </a:r>
          </a:p>
          <a:p>
            <a:pPr lvl="1"/>
            <a:r>
              <a:rPr lang="en-US" sz="1800"/>
              <a:t>Consult with tribal and BIA juvenile detention centers</a:t>
            </a:r>
          </a:p>
          <a:p>
            <a:pPr lvl="1"/>
            <a:r>
              <a:rPr lang="en-US" sz="1800"/>
              <a:t>long‐term plan for juvenile centers and alternatives</a:t>
            </a:r>
          </a:p>
          <a:p>
            <a:pPr lvl="1">
              <a:buNone/>
            </a:pPr>
            <a:endParaRPr lang="en-US" sz="1800"/>
          </a:p>
          <a:p>
            <a:pPr lvl="1">
              <a:buNone/>
            </a:pPr>
            <a:r>
              <a:rPr lang="en-US" sz="1800" b="1"/>
              <a:t>Sec. 404. Tribal Jails Program</a:t>
            </a:r>
          </a:p>
          <a:p>
            <a:pPr lvl="1"/>
            <a:r>
              <a:rPr lang="en-US" sz="1800"/>
              <a:t>Consult with tribal leaders and tribal justice officials</a:t>
            </a:r>
          </a:p>
          <a:p>
            <a:pPr lvl="1"/>
            <a:r>
              <a:rPr lang="en-US" sz="1800"/>
              <a:t>DOJ long-term plan for incarceration in Indian Country</a:t>
            </a:r>
          </a:p>
          <a:p>
            <a:pPr lvl="1"/>
            <a:r>
              <a:rPr lang="en-US" sz="1800"/>
              <a:t>Coordinate with BIA-OJS, HIS, BIE</a:t>
            </a:r>
          </a:p>
          <a:p>
            <a:pPr lvl="1"/>
            <a:endParaRPr lang="en-US" sz="1600"/>
          </a:p>
          <a:p>
            <a:pPr lvl="1"/>
            <a:endParaRPr lang="en-US" sz="1600"/>
          </a:p>
          <a:p>
            <a:pPr>
              <a:buNone/>
            </a:pPr>
            <a:endParaRPr lang="en-US" sz="1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32465"/>
          </a:xfrm>
        </p:spPr>
        <p:txBody>
          <a:bodyPr>
            <a:normAutofit fontScale="90000"/>
          </a:bodyPr>
          <a:lstStyle/>
          <a:p>
            <a:r>
              <a:rPr lang="en-US"/>
              <a:t>Protecting Indian Women</a:t>
            </a:r>
          </a:p>
        </p:txBody>
      </p:sp>
      <p:sp>
        <p:nvSpPr>
          <p:cNvPr id="3" name="Content Placeholder 2"/>
          <p:cNvSpPr>
            <a:spLocks noGrp="1"/>
          </p:cNvSpPr>
          <p:nvPr>
            <p:ph sz="quarter" idx="1"/>
          </p:nvPr>
        </p:nvSpPr>
        <p:spPr>
          <a:xfrm>
            <a:off x="639544" y="807103"/>
            <a:ext cx="7467600" cy="5872419"/>
          </a:xfrm>
        </p:spPr>
        <p:txBody>
          <a:bodyPr>
            <a:normAutofit/>
          </a:bodyPr>
          <a:lstStyle/>
          <a:p>
            <a:pPr>
              <a:buNone/>
            </a:pPr>
            <a:r>
              <a:rPr lang="en-US" sz="2800"/>
              <a:t>Sec. 603. Testimony by Federal Employees</a:t>
            </a:r>
          </a:p>
          <a:p>
            <a:pPr>
              <a:buNone/>
            </a:pPr>
            <a:r>
              <a:rPr lang="en-US" sz="2800"/>
              <a:t>	-Requires OJS/IHS to approve tribal court subpoenas to testify unless testimony would violate Department impartiality policy</a:t>
            </a:r>
          </a:p>
          <a:p>
            <a:pPr>
              <a:buNone/>
            </a:pPr>
            <a:r>
              <a:rPr lang="en-US" sz="2800"/>
              <a:t>Sec. 605. Sexual Assault Protocol</a:t>
            </a:r>
          </a:p>
          <a:p>
            <a:pPr>
              <a:buNone/>
            </a:pPr>
            <a:r>
              <a:rPr lang="en-US" sz="2800"/>
              <a:t>	-Requires IHS Director to establish/implement standardized SA protocol</a:t>
            </a:r>
          </a:p>
          <a:p>
            <a:pPr>
              <a:buNone/>
            </a:pPr>
            <a:r>
              <a:rPr lang="en-US" sz="2800"/>
              <a:t>Sec. 606. GAO study of IHS response capabilities</a:t>
            </a:r>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Agency Responsibilities</a:t>
            </a:r>
          </a:p>
        </p:txBody>
      </p:sp>
      <p:sp>
        <p:nvSpPr>
          <p:cNvPr id="3" name="Content Placeholder 2"/>
          <p:cNvSpPr>
            <a:spLocks noGrp="1"/>
          </p:cNvSpPr>
          <p:nvPr>
            <p:ph sz="quarter" idx="1"/>
          </p:nvPr>
        </p:nvSpPr>
        <p:spPr/>
        <p:txBody>
          <a:bodyPr/>
          <a:lstStyle/>
          <a:p>
            <a:r>
              <a:rPr lang="en-US"/>
              <a:t>KEY to successful implementation:</a:t>
            </a:r>
          </a:p>
          <a:p>
            <a:r>
              <a:rPr lang="en-US"/>
              <a:t>Federal –Tribal government‐to‐government consultation at every step of implementation process</a:t>
            </a:r>
          </a:p>
          <a:p>
            <a:r>
              <a:rPr lang="en-US"/>
              <a:t>Active Tribal input/participation</a:t>
            </a:r>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Department of Interior</a:t>
            </a:r>
          </a:p>
        </p:txBody>
      </p:sp>
      <p:sp>
        <p:nvSpPr>
          <p:cNvPr id="3" name="Content Placeholder 2"/>
          <p:cNvSpPr>
            <a:spLocks noGrp="1"/>
          </p:cNvSpPr>
          <p:nvPr>
            <p:ph sz="quarter" idx="1"/>
          </p:nvPr>
        </p:nvSpPr>
        <p:spPr/>
        <p:txBody>
          <a:bodyPr>
            <a:normAutofit/>
          </a:bodyPr>
          <a:lstStyle/>
          <a:p>
            <a:pPr>
              <a:buNone/>
            </a:pPr>
            <a:r>
              <a:rPr lang="en-US" sz="3600"/>
              <a:t>Department of Interior, </a:t>
            </a:r>
            <a:r>
              <a:rPr lang="en-US"/>
              <a:t>Bureau of Indian Affairs ‐Office of Justice Services (BIA‐OJS)</a:t>
            </a:r>
          </a:p>
          <a:p>
            <a:pPr lvl="1"/>
            <a:r>
              <a:rPr lang="en-US"/>
              <a:t>Sec. 101. ILERA Responsibilities</a:t>
            </a:r>
          </a:p>
          <a:p>
            <a:pPr lvl="2"/>
            <a:r>
              <a:rPr lang="en-US"/>
              <a:t>Developing emergency, dispatch, 911 services</a:t>
            </a:r>
          </a:p>
          <a:p>
            <a:pPr lvl="2"/>
            <a:r>
              <a:rPr lang="en-US"/>
              <a:t>Increased communication, consultation to direct service tribes</a:t>
            </a:r>
          </a:p>
          <a:p>
            <a:pPr lvl="2"/>
            <a:r>
              <a:rPr lang="en-US"/>
              <a:t>TA for NCIC other criminal history databases</a:t>
            </a:r>
          </a:p>
          <a:p>
            <a:pPr lvl="1"/>
            <a:r>
              <a:rPr lang="en-US"/>
              <a:t>Sec. 301. Police training, recruitment, authority</a:t>
            </a:r>
          </a:p>
          <a:p>
            <a:pPr lvl="1"/>
            <a:r>
              <a:rPr lang="en-US"/>
              <a:t>Sec. 304. ICRA enhanced sentencing</a:t>
            </a:r>
          </a:p>
          <a:p>
            <a:pPr lvl="1"/>
            <a:endParaRPr lang="en-US"/>
          </a:p>
          <a:p>
            <a:pPr lvl="1"/>
            <a:endParaRPr lang="en-US"/>
          </a:p>
          <a:p>
            <a:pPr lvl="1"/>
            <a:endParaRPr lang="en-US"/>
          </a:p>
          <a:p>
            <a:pPr>
              <a:buNone/>
            </a:pPr>
            <a:endParaRPr lang="en-US"/>
          </a:p>
          <a:p>
            <a:pPr lvl="1"/>
            <a:endParaRPr lang="en-US"/>
          </a:p>
          <a:p>
            <a:pPr lvl="1"/>
            <a:endParaRPr lang="en-US"/>
          </a:p>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a:t>Protecting Indian Women</a:t>
            </a:r>
          </a:p>
        </p:txBody>
      </p:sp>
      <p:sp>
        <p:nvSpPr>
          <p:cNvPr id="3" name="Content Placeholder 2"/>
          <p:cNvSpPr>
            <a:spLocks noGrp="1"/>
          </p:cNvSpPr>
          <p:nvPr>
            <p:ph sz="quarter" idx="1"/>
          </p:nvPr>
        </p:nvSpPr>
        <p:spPr>
          <a:xfrm>
            <a:off x="457200" y="838200"/>
            <a:ext cx="8229600" cy="5181600"/>
          </a:xfrm>
        </p:spPr>
        <p:txBody>
          <a:bodyPr>
            <a:normAutofit fontScale="92500" lnSpcReduction="20000"/>
          </a:bodyPr>
          <a:lstStyle/>
          <a:p>
            <a:pPr>
              <a:buNone/>
            </a:pPr>
            <a:r>
              <a:rPr lang="en-US" sz="2900"/>
              <a:t>Sec. 102, 103 and 304.  Enhanced Federal and Tribal Prosecutions </a:t>
            </a:r>
          </a:p>
          <a:p>
            <a:pPr>
              <a:buNone/>
            </a:pPr>
            <a:r>
              <a:rPr lang="en-US" sz="2900"/>
              <a:t>Sec. 301. Enhanced Tribal Law Enforcement Authority </a:t>
            </a:r>
          </a:p>
          <a:p>
            <a:pPr>
              <a:buNone/>
            </a:pPr>
            <a:r>
              <a:rPr lang="en-US" sz="2900"/>
              <a:t>Sec. 601. Notification of Tribal Governments</a:t>
            </a:r>
          </a:p>
          <a:p>
            <a:pPr>
              <a:buNone/>
            </a:pPr>
            <a:r>
              <a:rPr lang="en-US" sz="2900"/>
              <a:t>	-Requires Bureau of Prisons &amp; Office of U.S. Courts to notify tribal justice officials of released offenders that will live or work in Indian Country</a:t>
            </a:r>
          </a:p>
          <a:p>
            <a:pPr>
              <a:buNone/>
            </a:pPr>
            <a:r>
              <a:rPr lang="en-US" sz="2900"/>
              <a:t>Sec. 602. Domestic &amp; Sexual Violence Training</a:t>
            </a:r>
          </a:p>
          <a:p>
            <a:pPr>
              <a:buNone/>
            </a:pPr>
            <a:r>
              <a:rPr lang="en-US" sz="2900"/>
              <a:t>	-Requires BIA‐OJS to develop trainings for BIA/tribal officers to improve survivor/witness interviews and evidence collection and preservation</a:t>
            </a:r>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284" y="0"/>
            <a:ext cx="7467600" cy="776703"/>
          </a:xfrm>
        </p:spPr>
        <p:txBody>
          <a:bodyPr/>
          <a:lstStyle/>
          <a:p>
            <a:r>
              <a:rPr lang="en-US"/>
              <a:t>Department of Interior</a:t>
            </a:r>
          </a:p>
        </p:txBody>
      </p:sp>
      <p:sp>
        <p:nvSpPr>
          <p:cNvPr id="3" name="Content Placeholder 2"/>
          <p:cNvSpPr>
            <a:spLocks noGrp="1"/>
          </p:cNvSpPr>
          <p:nvPr>
            <p:ph sz="quarter" idx="1"/>
          </p:nvPr>
        </p:nvSpPr>
        <p:spPr>
          <a:xfrm>
            <a:off x="457200" y="913925"/>
            <a:ext cx="7467600" cy="5560027"/>
          </a:xfrm>
        </p:spPr>
        <p:txBody>
          <a:bodyPr>
            <a:normAutofit/>
          </a:bodyPr>
          <a:lstStyle/>
          <a:p>
            <a:endParaRPr lang="en-US"/>
          </a:p>
          <a:p>
            <a:pPr>
              <a:buNone/>
            </a:pPr>
            <a:r>
              <a:rPr lang="en-US"/>
              <a:t>BIA‐OJS </a:t>
            </a:r>
          </a:p>
          <a:p>
            <a:r>
              <a:rPr lang="en-US"/>
              <a:t>Sec. 305. Indian Law and Order Commission</a:t>
            </a:r>
          </a:p>
          <a:p>
            <a:r>
              <a:rPr lang="en-US"/>
              <a:t>Sec. 401. Indian Alcohol and Substance Abuse</a:t>
            </a:r>
          </a:p>
          <a:p>
            <a:endParaRPr lang="en-US"/>
          </a:p>
          <a:p>
            <a:pPr>
              <a:buNone/>
            </a:pPr>
            <a:r>
              <a:rPr lang="en-US"/>
              <a:t>Bureau of Indian Education (BIE)</a:t>
            </a:r>
          </a:p>
          <a:p>
            <a:r>
              <a:rPr lang="en-US"/>
              <a:t>Sec. 401. IASA –coordination on long‐term plan for juvenile centers and provision of services to BIA and tribal juveniles in custody</a:t>
            </a:r>
          </a:p>
          <a:p>
            <a:endParaRPr lang="en-US"/>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234"/>
            <a:ext cx="7467600" cy="622404"/>
          </a:xfrm>
        </p:spPr>
        <p:txBody>
          <a:bodyPr/>
          <a:lstStyle/>
          <a:p>
            <a:r>
              <a:rPr lang="en-US"/>
              <a:t>Department of Justice</a:t>
            </a:r>
          </a:p>
        </p:txBody>
      </p:sp>
      <p:sp>
        <p:nvSpPr>
          <p:cNvPr id="3" name="Content Placeholder 2"/>
          <p:cNvSpPr>
            <a:spLocks noGrp="1"/>
          </p:cNvSpPr>
          <p:nvPr>
            <p:ph sz="quarter" idx="1"/>
          </p:nvPr>
        </p:nvSpPr>
        <p:spPr>
          <a:xfrm>
            <a:off x="457200" y="1519252"/>
            <a:ext cx="7467600" cy="5338748"/>
          </a:xfrm>
        </p:spPr>
        <p:txBody>
          <a:bodyPr>
            <a:normAutofit fontScale="85000" lnSpcReduction="10000"/>
          </a:bodyPr>
          <a:lstStyle/>
          <a:p>
            <a:endParaRPr lang="en-US"/>
          </a:p>
          <a:p>
            <a:r>
              <a:rPr lang="en-US" sz="3100"/>
              <a:t>Department of Justice - Establishes Office of Tribal Justice to guide policy</a:t>
            </a:r>
          </a:p>
          <a:p>
            <a:r>
              <a:rPr lang="en-US" sz="3100"/>
              <a:t>Native American Issues Coordinator to coordinate EOUSA (NAIS)</a:t>
            </a:r>
          </a:p>
          <a:p>
            <a:pPr lvl="1"/>
            <a:r>
              <a:rPr lang="en-US" sz="3100"/>
              <a:t>Federal Bureau of Investigation</a:t>
            </a:r>
          </a:p>
          <a:p>
            <a:pPr lvl="1"/>
            <a:r>
              <a:rPr lang="en-US" sz="3100"/>
              <a:t>Case termination / evidence coordination</a:t>
            </a:r>
          </a:p>
          <a:p>
            <a:pPr lvl="1"/>
            <a:r>
              <a:rPr lang="en-US" sz="3100"/>
              <a:t>Data collection</a:t>
            </a:r>
          </a:p>
          <a:p>
            <a:pPr lvl="1"/>
            <a:endParaRPr lang="en-US" sz="3100"/>
          </a:p>
          <a:p>
            <a:pPr lvl="1"/>
            <a:r>
              <a:rPr lang="en-US" sz="3100"/>
              <a:t>Executive Office for U.S. Attorneys</a:t>
            </a:r>
          </a:p>
          <a:p>
            <a:pPr lvl="1"/>
            <a:r>
              <a:rPr lang="en-US" sz="3100"/>
              <a:t>Declinations / evidence coordination</a:t>
            </a:r>
          </a:p>
          <a:p>
            <a:pPr lvl="1"/>
            <a:r>
              <a:rPr lang="en-US" sz="3100"/>
              <a:t>Tribal Liaisons</a:t>
            </a:r>
          </a:p>
          <a:p>
            <a:pPr lvl="1"/>
            <a:endParaRPr lang="en-US"/>
          </a:p>
          <a:p>
            <a:pPr lvl="1"/>
            <a:endParaRPr lang="en-US"/>
          </a:p>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63080" cy="532465"/>
          </a:xfrm>
        </p:spPr>
        <p:txBody>
          <a:bodyPr>
            <a:normAutofit fontScale="90000"/>
          </a:bodyPr>
          <a:lstStyle/>
          <a:p>
            <a:r>
              <a:rPr lang="en-US"/>
              <a:t>Department of Justice</a:t>
            </a:r>
          </a:p>
        </p:txBody>
      </p:sp>
      <p:sp>
        <p:nvSpPr>
          <p:cNvPr id="3" name="Content Placeholder 2"/>
          <p:cNvSpPr>
            <a:spLocks noGrp="1"/>
          </p:cNvSpPr>
          <p:nvPr>
            <p:ph sz="quarter" idx="1"/>
          </p:nvPr>
        </p:nvSpPr>
        <p:spPr>
          <a:xfrm>
            <a:off x="457200" y="807103"/>
            <a:ext cx="7467600" cy="5666849"/>
          </a:xfrm>
        </p:spPr>
        <p:txBody>
          <a:bodyPr vert="horz" lIns="91440" tIns="45720" rIns="91440" bIns="45720" anchor="t">
            <a:normAutofit fontScale="92500" lnSpcReduction="10000"/>
          </a:bodyPr>
          <a:lstStyle/>
          <a:p>
            <a:endParaRPr lang="en-US"/>
          </a:p>
          <a:p>
            <a:r>
              <a:rPr lang="fr-FR"/>
              <a:t>Sec. 302 Drug </a:t>
            </a:r>
            <a:r>
              <a:rPr lang="en-US"/>
              <a:t>Enforcement </a:t>
            </a:r>
            <a:r>
              <a:rPr lang="fr-FR"/>
              <a:t>Administration</a:t>
            </a:r>
          </a:p>
          <a:p>
            <a:pPr>
              <a:buNone/>
            </a:pPr>
            <a:endParaRPr lang="en-US"/>
          </a:p>
          <a:p>
            <a:pPr>
              <a:buNone/>
            </a:pPr>
            <a:r>
              <a:rPr lang="en-US"/>
              <a:t>Bureau of Prisons,</a:t>
            </a:r>
          </a:p>
          <a:p>
            <a:r>
              <a:rPr lang="en-US"/>
              <a:t>Sec. 304. BOP Pilot Project (deadline Nov. 26, 2010)</a:t>
            </a:r>
          </a:p>
          <a:p>
            <a:r>
              <a:rPr lang="en-US"/>
              <a:t>Sec. 601. Prisoner release and reentry –notify tribes</a:t>
            </a:r>
          </a:p>
          <a:p>
            <a:endParaRPr lang="en-US"/>
          </a:p>
          <a:p>
            <a:pPr>
              <a:buNone/>
            </a:pPr>
            <a:r>
              <a:rPr lang="en-US"/>
              <a:t>Office of Justice Programs</a:t>
            </a:r>
          </a:p>
          <a:p>
            <a:r>
              <a:rPr lang="en-US"/>
              <a:t>Sec. 401. Community Oriented Policing Services – removes 3‐5 year grant limit and matching requirement, permits indirect costs</a:t>
            </a:r>
          </a:p>
          <a:p>
            <a:r>
              <a:rPr lang="en-US"/>
              <a:t>Sec. 402. Tribal Courts Assistance</a:t>
            </a:r>
          </a:p>
          <a:p>
            <a:r>
              <a:rPr lang="en-US"/>
              <a:t>Sec. 404. Tribal Jails –removes matching requirement, provides that “AG shall reserve $35M” for FY 2011‐2015</a:t>
            </a:r>
          </a:p>
          <a:p>
            <a:endParaRPr lang="en-US"/>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A001A-FE54-26F1-EB9E-B705B2DE6B36}"/>
              </a:ext>
            </a:extLst>
          </p:cNvPr>
          <p:cNvSpPr>
            <a:spLocks noGrp="1"/>
          </p:cNvSpPr>
          <p:nvPr>
            <p:ph type="title"/>
          </p:nvPr>
        </p:nvSpPr>
        <p:spPr>
          <a:xfrm>
            <a:off x="350377" y="106823"/>
            <a:ext cx="8124203" cy="598666"/>
          </a:xfrm>
        </p:spPr>
        <p:txBody>
          <a:bodyPr/>
          <a:lstStyle/>
          <a:p>
            <a:r>
              <a:rPr lang="en-US"/>
              <a:t>Missing and Murdered TRIBAL PEOPLE</a:t>
            </a:r>
          </a:p>
        </p:txBody>
      </p:sp>
      <p:sp>
        <p:nvSpPr>
          <p:cNvPr id="3" name="Content Placeholder 2">
            <a:extLst>
              <a:ext uri="{FF2B5EF4-FFF2-40B4-BE49-F238E27FC236}">
                <a16:creationId xmlns:a16="http://schemas.microsoft.com/office/drawing/2014/main" id="{0036393B-1119-3B22-C9CB-E602639A6426}"/>
              </a:ext>
            </a:extLst>
          </p:cNvPr>
          <p:cNvSpPr>
            <a:spLocks noGrp="1"/>
          </p:cNvSpPr>
          <p:nvPr>
            <p:ph sz="quarter" idx="1"/>
          </p:nvPr>
        </p:nvSpPr>
        <p:spPr>
          <a:xfrm>
            <a:off x="457200" y="705489"/>
            <a:ext cx="7467600" cy="6152511"/>
          </a:xfrm>
        </p:spPr>
        <p:txBody>
          <a:bodyPr vert="horz" lIns="91440" tIns="45720" rIns="91440" bIns="45720" anchor="t">
            <a:normAutofit/>
          </a:bodyPr>
          <a:lstStyle/>
          <a:p>
            <a:r>
              <a:rPr lang="en-US" i="1"/>
              <a:t>Since contact MMIP has been apart of our ancestors to now</a:t>
            </a:r>
          </a:p>
          <a:p>
            <a:r>
              <a:rPr lang="en-US"/>
              <a:t>Before contact with what is USA</a:t>
            </a:r>
          </a:p>
          <a:p>
            <a:r>
              <a:rPr lang="en-US"/>
              <a:t>Currently there are 2/3 tribal women are reported missing and or murdered. </a:t>
            </a:r>
          </a:p>
          <a:p>
            <a:r>
              <a:rPr lang="en-US"/>
              <a:t>In our 144 sq. mile footprint our tribal relatives have been reported  Missing and or Trafficked. Murdered has join the outcome of over 2000 + MMIP since 2020. </a:t>
            </a:r>
          </a:p>
          <a:p>
            <a:r>
              <a:rPr lang="en-US"/>
              <a:t>759 of our tribal relatives have been trafficked as well.</a:t>
            </a:r>
          </a:p>
          <a:p>
            <a:r>
              <a:rPr lang="en-US"/>
              <a:t>We as tribal women have carried the work</a:t>
            </a:r>
          </a:p>
        </p:txBody>
      </p:sp>
    </p:spTree>
    <p:extLst>
      <p:ext uri="{BB962C8B-B14F-4D97-AF65-F5344CB8AC3E}">
        <p14:creationId xmlns:p14="http://schemas.microsoft.com/office/powerpoint/2010/main" val="3055881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68" y="274638"/>
            <a:ext cx="8296542" cy="615549"/>
          </a:xfrm>
        </p:spPr>
        <p:txBody>
          <a:bodyPr>
            <a:normAutofit/>
          </a:bodyPr>
          <a:lstStyle/>
          <a:p>
            <a:r>
              <a:rPr lang="en-US"/>
              <a:t>Department of Health &amp; Human Services</a:t>
            </a:r>
          </a:p>
        </p:txBody>
      </p:sp>
      <p:sp>
        <p:nvSpPr>
          <p:cNvPr id="3" name="Content Placeholder 2"/>
          <p:cNvSpPr>
            <a:spLocks noGrp="1"/>
          </p:cNvSpPr>
          <p:nvPr>
            <p:ph sz="quarter" idx="1"/>
          </p:nvPr>
        </p:nvSpPr>
        <p:spPr>
          <a:xfrm>
            <a:off x="457200" y="890187"/>
            <a:ext cx="7467600" cy="5583765"/>
          </a:xfrm>
        </p:spPr>
        <p:txBody>
          <a:bodyPr>
            <a:normAutofit/>
          </a:bodyPr>
          <a:lstStyle/>
          <a:p>
            <a:pPr lvl="1">
              <a:buNone/>
            </a:pPr>
            <a:r>
              <a:rPr lang="en-US" i="1"/>
              <a:t>Indian Health Service</a:t>
            </a:r>
          </a:p>
          <a:p>
            <a:pPr lvl="1"/>
            <a:r>
              <a:rPr lang="en-US" sz="2000"/>
              <a:t>Sec. 401. IASA</a:t>
            </a:r>
          </a:p>
          <a:p>
            <a:pPr lvl="1"/>
            <a:r>
              <a:rPr lang="pt-BR" sz="2000"/>
              <a:t>Secs. 603‐606. Testimony, protocols, GAO report</a:t>
            </a:r>
          </a:p>
          <a:p>
            <a:pPr lvl="1"/>
            <a:endParaRPr lang="en-US"/>
          </a:p>
          <a:p>
            <a:pPr lvl="1">
              <a:buNone/>
            </a:pPr>
            <a:r>
              <a:rPr lang="en-US" sz="3200"/>
              <a:t>Substance Abuse &amp; Mental Health Services Administration (SAMHSA)</a:t>
            </a:r>
          </a:p>
          <a:p>
            <a:pPr lvl="1"/>
            <a:r>
              <a:rPr lang="en-US" sz="2000"/>
              <a:t>Sec. 401. IASA –Establishes coordinating role, Office of Indian Alcohol and Substance Abuse, youth programs and services</a:t>
            </a:r>
          </a:p>
          <a:p>
            <a:pPr lvl="1"/>
            <a:endParaRPr lang="en-US"/>
          </a:p>
          <a:p>
            <a:pPr lvl="1"/>
            <a:endParaRPr lang="en-US"/>
          </a:p>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467" y="0"/>
            <a:ext cx="8047289" cy="878318"/>
          </a:xfrm>
        </p:spPr>
        <p:txBody>
          <a:bodyPr>
            <a:normAutofit fontScale="90000"/>
          </a:bodyPr>
          <a:lstStyle/>
          <a:p>
            <a:r>
              <a:rPr lang="en-US"/>
              <a:t>Congressional Implementation </a:t>
            </a:r>
            <a:br>
              <a:rPr lang="en-US"/>
            </a:br>
            <a:r>
              <a:rPr lang="en-US" sz="2200"/>
              <a:t>Appointment of Indian Law &amp; Order Commission</a:t>
            </a:r>
          </a:p>
        </p:txBody>
      </p:sp>
      <p:sp>
        <p:nvSpPr>
          <p:cNvPr id="3" name="Content Placeholder 2"/>
          <p:cNvSpPr>
            <a:spLocks noGrp="1"/>
          </p:cNvSpPr>
          <p:nvPr>
            <p:ph sz="quarter" idx="1"/>
          </p:nvPr>
        </p:nvSpPr>
        <p:spPr>
          <a:xfrm>
            <a:off x="457200" y="878318"/>
            <a:ext cx="7467600" cy="5595634"/>
          </a:xfrm>
        </p:spPr>
        <p:txBody>
          <a:bodyPr>
            <a:normAutofit/>
          </a:bodyPr>
          <a:lstStyle/>
          <a:p>
            <a:pPr>
              <a:buNone/>
            </a:pPr>
            <a:r>
              <a:rPr lang="en-US" sz="2800" i="1"/>
              <a:t>Sec. 305. Indian Law &amp; Order </a:t>
            </a:r>
            <a:r>
              <a:rPr lang="en-US" sz="2800"/>
              <a:t>Commission</a:t>
            </a:r>
          </a:p>
          <a:p>
            <a:r>
              <a:rPr lang="en-US" sz="2100"/>
              <a:t>Establishes commission of experts in the field</a:t>
            </a:r>
          </a:p>
          <a:p>
            <a:r>
              <a:rPr lang="en-US" sz="2100"/>
              <a:t>Appointments made within 60 days of enactment (Sept. 27, 2010): President (3)</a:t>
            </a:r>
          </a:p>
          <a:p>
            <a:pPr lvl="1"/>
            <a:r>
              <a:rPr lang="en-US" sz="2100"/>
              <a:t>Majority &amp; Minority Leader of the Senate (3)</a:t>
            </a:r>
          </a:p>
          <a:p>
            <a:pPr lvl="1"/>
            <a:r>
              <a:rPr lang="en-US" sz="2100"/>
              <a:t>Speaker of the House &amp; Minority Leader of the House (3)</a:t>
            </a:r>
          </a:p>
          <a:p>
            <a:pPr lvl="1"/>
            <a:r>
              <a:rPr lang="en-US" sz="2100"/>
              <a:t>9 Member Commission (selects Chair by October 12, 2010)</a:t>
            </a:r>
          </a:p>
          <a:p>
            <a:pPr lvl="1"/>
            <a:endParaRPr lang="en-US" sz="2100"/>
          </a:p>
          <a:p>
            <a:r>
              <a:rPr lang="en-US" sz="2100"/>
              <a:t>Tasked with reviewing current justice system on Indian lands (jurisdiction, juvenile justice, detention/alternatives) &amp; providing recommendations in 2 years (July 29, 2012)</a:t>
            </a:r>
          </a:p>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68" y="274638"/>
            <a:ext cx="8379626" cy="829194"/>
          </a:xfrm>
        </p:spPr>
        <p:txBody>
          <a:bodyPr>
            <a:normAutofit fontScale="90000"/>
          </a:bodyPr>
          <a:lstStyle/>
          <a:p>
            <a:r>
              <a:rPr lang="en-US"/>
              <a:t>Congressional Implementation</a:t>
            </a:r>
            <a:br>
              <a:rPr lang="en-US"/>
            </a:br>
            <a:r>
              <a:rPr lang="en-US" sz="2200"/>
              <a:t>Appropriations</a:t>
            </a:r>
          </a:p>
        </p:txBody>
      </p:sp>
      <p:sp>
        <p:nvSpPr>
          <p:cNvPr id="3" name="Content Placeholder 2"/>
          <p:cNvSpPr>
            <a:spLocks noGrp="1"/>
          </p:cNvSpPr>
          <p:nvPr>
            <p:ph sz="quarter" idx="1"/>
          </p:nvPr>
        </p:nvSpPr>
        <p:spPr>
          <a:xfrm>
            <a:off x="457199" y="1020748"/>
            <a:ext cx="7969903" cy="5453204"/>
          </a:xfrm>
        </p:spPr>
        <p:txBody>
          <a:bodyPr>
            <a:normAutofit fontScale="92500"/>
          </a:bodyPr>
          <a:lstStyle/>
          <a:p>
            <a:endParaRPr lang="en-US"/>
          </a:p>
          <a:p>
            <a:r>
              <a:rPr lang="en-US"/>
              <a:t>Longstanding / severe unmet funding needs for tribal police, courts, detention, alternative to incarceration, treatment, juvenile justice</a:t>
            </a:r>
          </a:p>
          <a:p>
            <a:r>
              <a:rPr lang="en-US"/>
              <a:t>DOJ tribal justice funding fluctuated between a high of $91M in FY 2000 to a low of $42M in FY 2006</a:t>
            </a:r>
          </a:p>
          <a:p>
            <a:r>
              <a:rPr lang="en-US"/>
              <a:t>Recent increases give hope, but we need stabile funding: </a:t>
            </a:r>
          </a:p>
          <a:p>
            <a:pPr>
              <a:buNone/>
            </a:pPr>
            <a:r>
              <a:rPr lang="en-US"/>
              <a:t>	- FY2011 DOJ Budget Request: $448.8 million</a:t>
            </a:r>
          </a:p>
          <a:p>
            <a:pPr>
              <a:buNone/>
            </a:pPr>
            <a:r>
              <a:rPr lang="en-US"/>
              <a:t>	- Proposed 7% OJP set‐aside offers stability</a:t>
            </a:r>
          </a:p>
          <a:p>
            <a:pPr>
              <a:buNone/>
            </a:pPr>
            <a:r>
              <a:rPr lang="en-US"/>
              <a:t>	- House FY 2011 CJS Appropriations Subcommittee: $342 million</a:t>
            </a:r>
          </a:p>
          <a:p>
            <a:pPr>
              <a:buNone/>
            </a:pPr>
            <a:r>
              <a:rPr lang="en-US"/>
              <a:t>	- Senate FY 2011 CJS Appropriations Subcommittee: No increase</a:t>
            </a:r>
          </a:p>
          <a:p>
            <a:pPr>
              <a:buNone/>
            </a:pPr>
            <a:r>
              <a:rPr lang="en-US"/>
              <a:t>	- TLO reauthorizations begin in FY 2011</a:t>
            </a:r>
          </a:p>
          <a:p>
            <a:endParaRPr lang="en-US"/>
          </a:p>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838272F-E4AD-2085-5CA8-43E2A58ED922}"/>
              </a:ext>
            </a:extLst>
          </p:cNvPr>
          <p:cNvPicPr>
            <a:picLocks noGrp="1" noChangeAspect="1"/>
          </p:cNvPicPr>
          <p:nvPr>
            <p:ph sz="quarter" idx="1"/>
          </p:nvPr>
        </p:nvPicPr>
        <p:blipFill>
          <a:blip r:embed="rId2"/>
          <a:stretch>
            <a:fillRect/>
          </a:stretch>
        </p:blipFill>
        <p:spPr>
          <a:xfrm>
            <a:off x="192494" y="139884"/>
            <a:ext cx="8510831" cy="6466097"/>
          </a:xfrm>
        </p:spPr>
      </p:pic>
    </p:spTree>
    <p:extLst>
      <p:ext uri="{BB962C8B-B14F-4D97-AF65-F5344CB8AC3E}">
        <p14:creationId xmlns:p14="http://schemas.microsoft.com/office/powerpoint/2010/main" val="174323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910"/>
            <a:ext cx="7467600" cy="610535"/>
          </a:xfrm>
        </p:spPr>
        <p:txBody>
          <a:bodyPr>
            <a:normAutofit/>
          </a:bodyPr>
          <a:lstStyle/>
          <a:p>
            <a:r>
              <a:rPr lang="en-US"/>
              <a:t>Violent Crime in Indian Country</a:t>
            </a:r>
          </a:p>
        </p:txBody>
      </p:sp>
      <p:sp>
        <p:nvSpPr>
          <p:cNvPr id="3" name="Content Placeholder 2"/>
          <p:cNvSpPr>
            <a:spLocks noGrp="1"/>
          </p:cNvSpPr>
          <p:nvPr>
            <p:ph sz="quarter" idx="1"/>
          </p:nvPr>
        </p:nvSpPr>
        <p:spPr>
          <a:xfrm>
            <a:off x="324076" y="818972"/>
            <a:ext cx="7467600" cy="5637850"/>
          </a:xfrm>
        </p:spPr>
        <p:txBody>
          <a:bodyPr vert="horz" lIns="91440" tIns="45720" rIns="91440" bIns="45720" anchor="t">
            <a:normAutofit fontScale="77500" lnSpcReduction="20000"/>
          </a:bodyPr>
          <a:lstStyle/>
          <a:p>
            <a:endParaRPr lang="en-US"/>
          </a:p>
          <a:p>
            <a:r>
              <a:rPr lang="en-US" sz="3600"/>
              <a:t>American Indian women suffer from violent crime at a rate of three and a half times greater than national average.</a:t>
            </a:r>
          </a:p>
          <a:p>
            <a:r>
              <a:rPr lang="en-US" sz="3600"/>
              <a:t>The criminal perpetrator is more likely to have consumed alcohol and or drugs preceding the offense.</a:t>
            </a:r>
          </a:p>
          <a:p>
            <a:r>
              <a:rPr lang="en-US" sz="3600"/>
              <a:t>The disparity in the rates of violence affecting American Indians occurs across all age groups, housing locations, income groups and sexes.</a:t>
            </a:r>
          </a:p>
          <a:p>
            <a:r>
              <a:rPr lang="en-US" sz="3500"/>
              <a:t>Non‐Indian gangs/drug trafficking organizations target reservations for drug smuggling and other crimes</a:t>
            </a:r>
          </a:p>
          <a:p>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0"/>
            <a:ext cx="7993641" cy="890187"/>
          </a:xfrm>
        </p:spPr>
        <p:txBody>
          <a:bodyPr>
            <a:normAutofit fontScale="90000"/>
          </a:bodyPr>
          <a:lstStyle/>
          <a:p>
            <a:pPr lvl="1" algn="ctr" rtl="0">
              <a:spcBef>
                <a:spcPct val="0"/>
              </a:spcBef>
            </a:pPr>
            <a:r>
              <a:rPr lang="en-US" sz="3200">
                <a:latin typeface="+mj-lt"/>
              </a:rPr>
              <a:t>Primary Causes of Indian Country Violence</a:t>
            </a:r>
            <a:br>
              <a:rPr lang="en-US" sz="3200">
                <a:latin typeface="+mj-lt"/>
              </a:rPr>
            </a:br>
            <a:endParaRPr lang="en-US">
              <a:latin typeface="+mj-lt"/>
            </a:endParaRPr>
          </a:p>
        </p:txBody>
      </p:sp>
      <p:sp>
        <p:nvSpPr>
          <p:cNvPr id="3" name="Content Placeholder 2"/>
          <p:cNvSpPr>
            <a:spLocks noGrp="1"/>
          </p:cNvSpPr>
          <p:nvPr>
            <p:ph sz="quarter" idx="1"/>
          </p:nvPr>
        </p:nvSpPr>
        <p:spPr>
          <a:xfrm>
            <a:off x="457200" y="890187"/>
            <a:ext cx="7622628" cy="6077009"/>
          </a:xfrm>
        </p:spPr>
        <p:txBody>
          <a:bodyPr>
            <a:normAutofit fontScale="92500" lnSpcReduction="10000"/>
          </a:bodyPr>
          <a:lstStyle/>
          <a:p>
            <a:pPr lvl="1"/>
            <a:r>
              <a:rPr lang="en-US" sz="3600"/>
              <a:t>Jurisdictional Issues</a:t>
            </a:r>
          </a:p>
          <a:p>
            <a:pPr lvl="1"/>
            <a:r>
              <a:rPr lang="en-US" sz="3600"/>
              <a:t>Lack of coordination and federal accountability</a:t>
            </a:r>
          </a:p>
          <a:p>
            <a:pPr lvl="1"/>
            <a:r>
              <a:rPr lang="en-US" sz="3600"/>
              <a:t>Limited tribal authority to combat crime. Cannot rely on the state.  Due to lack, of knowledge of our sovereignty in which we did not give our authority to the state on tribal lands. </a:t>
            </a:r>
          </a:p>
          <a:p>
            <a:pPr lvl="1"/>
            <a:r>
              <a:rPr lang="en-US" sz="3600"/>
              <a:t>Underfunded tribal justice systems</a:t>
            </a:r>
          </a:p>
          <a:p>
            <a:pPr lvl="1"/>
            <a:r>
              <a:rPr lang="en-US" sz="3600"/>
              <a:t>Alcohol and Substance abuse</a:t>
            </a:r>
          </a:p>
          <a:p>
            <a:pPr>
              <a:buNone/>
            </a:pPr>
            <a:endParaRPr lang="en-US"/>
          </a:p>
          <a:p>
            <a:pPr>
              <a:buNone/>
            </a:pP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46"/>
            <a:ext cx="7467600" cy="622404"/>
          </a:xfrm>
        </p:spPr>
        <p:txBody>
          <a:bodyPr/>
          <a:lstStyle/>
          <a:p>
            <a:r>
              <a:rPr lang="en-US" b="1"/>
              <a:t>Conflicting Jurisdiction</a:t>
            </a:r>
          </a:p>
        </p:txBody>
      </p:sp>
      <p:sp>
        <p:nvSpPr>
          <p:cNvPr id="3" name="Content Placeholder 2"/>
          <p:cNvSpPr>
            <a:spLocks noGrp="1"/>
          </p:cNvSpPr>
          <p:nvPr>
            <p:ph sz="quarter" idx="1"/>
          </p:nvPr>
        </p:nvSpPr>
        <p:spPr>
          <a:xfrm>
            <a:off x="457200" y="695250"/>
            <a:ext cx="7467600" cy="5778702"/>
          </a:xfrm>
        </p:spPr>
        <p:txBody>
          <a:bodyPr vert="horz" lIns="91440" tIns="45720" rIns="91440" bIns="45720" anchor="t">
            <a:normAutofit fontScale="47500" lnSpcReduction="20000"/>
          </a:bodyPr>
          <a:lstStyle/>
          <a:p>
            <a:r>
              <a:rPr lang="en-US" sz="4000" b="1"/>
              <a:t>Tribal – Jurisdiction</a:t>
            </a:r>
            <a:r>
              <a:rPr lang="en-US" sz="4000"/>
              <a:t> over tribal members/non-tribal members with activities in Indian Country. No jurisdiction over non-Indians. Only in or by custom and tradition if a tribal member of another tribe or non- Indian agree to be govern by our laws can they live on our lands. </a:t>
            </a:r>
          </a:p>
          <a:p>
            <a:r>
              <a:rPr lang="en-US" sz="4000" b="1"/>
              <a:t>Federal - Jurisdiction</a:t>
            </a:r>
            <a:r>
              <a:rPr lang="en-US" sz="4000"/>
              <a:t> over tribal members, non-tribal members and non-Indians if activities occur in Indian Country.</a:t>
            </a:r>
          </a:p>
          <a:p>
            <a:r>
              <a:rPr lang="en-US" sz="4000" b="1"/>
              <a:t>State – Jurisdiction</a:t>
            </a:r>
            <a:r>
              <a:rPr lang="en-US" sz="4000"/>
              <a:t> over non-Indians in Indian Country. Only of a full faith and credit relationship exist, or to a measure Memorandum of agreement. </a:t>
            </a:r>
          </a:p>
          <a:p>
            <a:r>
              <a:rPr lang="en-US" sz="4000" b="1" i="1"/>
              <a:t>Our sovereignty or our sovereign relationship doesn’t end due to state relationships. Also due to the lack of implementation of PL-280 since 1953. To this day in the public school systems we are not taught to their young. Nor to systems of authority on limited bases. </a:t>
            </a:r>
          </a:p>
          <a:p>
            <a:r>
              <a:rPr lang="en-US" sz="4000" b="1">
                <a:solidFill>
                  <a:srgbClr val="FF0000"/>
                </a:solidFill>
              </a:rPr>
              <a:t>The federal government created PL-280 without tribal government input. We as tribes rejected it. </a:t>
            </a:r>
          </a:p>
          <a:p>
            <a:endParaRPr 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14400" y="228600"/>
            <a:ext cx="7772400" cy="519157"/>
          </a:xfrm>
        </p:spPr>
        <p:txBody>
          <a:bodyPr>
            <a:normAutofit fontScale="90000"/>
          </a:bodyPr>
          <a:lstStyle/>
          <a:p>
            <a:r>
              <a:rPr lang="en-US" b="1"/>
              <a:t>Applicable Statues</a:t>
            </a:r>
          </a:p>
        </p:txBody>
      </p:sp>
      <p:sp>
        <p:nvSpPr>
          <p:cNvPr id="5123" name="Content Placeholder 2"/>
          <p:cNvSpPr>
            <a:spLocks noGrp="1"/>
          </p:cNvSpPr>
          <p:nvPr>
            <p:ph sz="quarter" idx="1"/>
          </p:nvPr>
        </p:nvSpPr>
        <p:spPr>
          <a:xfrm>
            <a:off x="457200" y="747757"/>
            <a:ext cx="8229600" cy="5729243"/>
          </a:xfrm>
        </p:spPr>
        <p:txBody>
          <a:bodyPr>
            <a:normAutofit/>
          </a:bodyPr>
          <a:lstStyle/>
          <a:p>
            <a:pPr>
              <a:buNone/>
            </a:pPr>
            <a:r>
              <a:rPr lang="en-US" b="1"/>
              <a:t>Indian Country Crimes Act (aka General Crimes Act) - </a:t>
            </a:r>
            <a:r>
              <a:rPr lang="en-US"/>
              <a:t>Extended federal criminal laws for federal enclaves to Indian country.</a:t>
            </a:r>
          </a:p>
          <a:p>
            <a:pPr>
              <a:buNone/>
            </a:pPr>
            <a:r>
              <a:rPr lang="en-US" b="1"/>
              <a:t>Major Crimes Act - </a:t>
            </a:r>
            <a:r>
              <a:rPr lang="en-US"/>
              <a:t>Congressional action to enact the Major Crimes Act making Indians subject to federal prosecution for 7 major felonies.</a:t>
            </a:r>
            <a:endParaRPr lang="en-US" b="1"/>
          </a:p>
          <a:p>
            <a:pPr>
              <a:buNone/>
            </a:pPr>
            <a:endParaRPr lang="en-US" b="1"/>
          </a:p>
          <a:p>
            <a:pPr>
              <a:buNone/>
            </a:pPr>
            <a:r>
              <a:rPr lang="en-US" b="1"/>
              <a:t>Questions you should ask:</a:t>
            </a:r>
          </a:p>
          <a:p>
            <a:pPr>
              <a:buNone/>
            </a:pPr>
            <a:r>
              <a:rPr lang="en-US"/>
              <a:t>Did the crime occur in Indian Country?</a:t>
            </a:r>
          </a:p>
          <a:p>
            <a:pPr>
              <a:buNone/>
            </a:pPr>
            <a:r>
              <a:rPr lang="en-US"/>
              <a:t>Is the suspect or defendant Indian or non-Indian?</a:t>
            </a:r>
          </a:p>
          <a:p>
            <a:pPr>
              <a:buNone/>
            </a:pPr>
            <a:r>
              <a:rPr lang="en-US"/>
              <a:t>Is the victim Indian or Indian or non-Indian?</a:t>
            </a:r>
          </a:p>
          <a:p>
            <a:pPr>
              <a:buNone/>
            </a:pPr>
            <a:r>
              <a:rPr lang="en-US"/>
              <a:t>What type of crime is involved?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t>1953 – Public Law 280</a:t>
            </a:r>
          </a:p>
        </p:txBody>
      </p:sp>
      <p:sp>
        <p:nvSpPr>
          <p:cNvPr id="9219" name="Content Placeholder 2"/>
          <p:cNvSpPr>
            <a:spLocks noGrp="1"/>
          </p:cNvSpPr>
          <p:nvPr>
            <p:ph sz="quarter" idx="1"/>
          </p:nvPr>
        </p:nvSpPr>
        <p:spPr/>
        <p:txBody>
          <a:bodyPr vert="horz" lIns="91440" tIns="45720" rIns="91440" bIns="45720" anchor="t">
            <a:normAutofit/>
          </a:bodyPr>
          <a:lstStyle/>
          <a:p>
            <a:r>
              <a:rPr lang="en-US"/>
              <a:t>Delegated criminal (and some civil jurisdiction) over Indian Country to six states (CA, MN, NE, OR, WI and AK)</a:t>
            </a:r>
          </a:p>
          <a:p>
            <a:r>
              <a:rPr lang="en-US"/>
              <a:t>Permitted other states to opt in</a:t>
            </a:r>
          </a:p>
          <a:p>
            <a:r>
              <a:rPr lang="en-US" b="1"/>
              <a:t>1968 Amendments permitted retrocession by states and prevented future assumption of jurisdiction without tribal consent</a:t>
            </a:r>
          </a:p>
          <a:p>
            <a:r>
              <a:rPr lang="en-US"/>
              <a:t>Concurrent tribal jurisdiction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Public Law 280</a:t>
            </a:r>
          </a:p>
        </p:txBody>
      </p:sp>
      <p:sp>
        <p:nvSpPr>
          <p:cNvPr id="10243" name="Content Placeholder 2"/>
          <p:cNvSpPr>
            <a:spLocks noGrp="1"/>
          </p:cNvSpPr>
          <p:nvPr>
            <p:ph sz="quarter" idx="1"/>
          </p:nvPr>
        </p:nvSpPr>
        <p:spPr/>
        <p:txBody>
          <a:bodyPr vert="horz" lIns="91440" tIns="45720" rIns="91440" bIns="45720" anchor="t">
            <a:normAutofit/>
          </a:bodyPr>
          <a:lstStyle/>
          <a:p>
            <a:r>
              <a:rPr lang="en-US"/>
              <a:t>PL 280 states have same criminal jurisdiction inside and out of Indian country</a:t>
            </a:r>
          </a:p>
          <a:p>
            <a:r>
              <a:rPr lang="en-US"/>
              <a:t>Federal criminal statutes do not in mandatory PL 280 states (MCA, GCA)</a:t>
            </a:r>
          </a:p>
          <a:p>
            <a:r>
              <a:rPr lang="en-US"/>
              <a:t>Tribes have concurrent jurisdiction with the state (unless PL 280 stripped tribes of jurisdiction)</a:t>
            </a:r>
          </a:p>
          <a:p>
            <a:pPr>
              <a:buFontTx/>
              <a:buNone/>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7</TotalTime>
  <Words>2936</Words>
  <Application>Microsoft Office PowerPoint</Application>
  <PresentationFormat>On-screen Show (4:3)</PresentationFormat>
  <Paragraphs>272</Paragraphs>
  <Slides>33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Century Schoolbook</vt:lpstr>
      <vt:lpstr>Wingdings</vt:lpstr>
      <vt:lpstr>Wingdings 2</vt:lpstr>
      <vt:lpstr>Oriel</vt:lpstr>
      <vt:lpstr>Addressing Violent Crime in Indian Country</vt:lpstr>
      <vt:lpstr>Violent Crime in Indian Country</vt:lpstr>
      <vt:lpstr>Missing and Murdered TRIBAL PEOPLE</vt:lpstr>
      <vt:lpstr>Violent Crime in Indian Country</vt:lpstr>
      <vt:lpstr>Primary Causes of Indian Country Violence </vt:lpstr>
      <vt:lpstr>Conflicting Jurisdiction</vt:lpstr>
      <vt:lpstr>Applicable Statues</vt:lpstr>
      <vt:lpstr>1953 – Public Law 280</vt:lpstr>
      <vt:lpstr>Public Law 280</vt:lpstr>
      <vt:lpstr>1968 – Indian Civil Rights Act</vt:lpstr>
      <vt:lpstr>1990 – Duro v Reina</vt:lpstr>
      <vt:lpstr>2004 – U.S. v. Lara</vt:lpstr>
      <vt:lpstr>Tribal Civil Regulation </vt:lpstr>
      <vt:lpstr>TRIBAL LAW AND ORDER ACT</vt:lpstr>
      <vt:lpstr>Key Provisions of the Tribal Law and Order Act</vt:lpstr>
      <vt:lpstr>Expanding Tribal Court Authority</vt:lpstr>
      <vt:lpstr>Empowering Tribal Police</vt:lpstr>
      <vt:lpstr>Federal Accountability</vt:lpstr>
      <vt:lpstr>Alternatives for Tribes in PL-280 States</vt:lpstr>
      <vt:lpstr>Expanding Tribal Court Authority</vt:lpstr>
      <vt:lpstr>Information Sharing/Data Collection</vt:lpstr>
      <vt:lpstr>Long Term Plans for Tribal Detention Programs</vt:lpstr>
      <vt:lpstr>Protecting Indian Women</vt:lpstr>
      <vt:lpstr>Agency Responsibilities</vt:lpstr>
      <vt:lpstr>Department of Interior</vt:lpstr>
      <vt:lpstr>Protecting Indian Women</vt:lpstr>
      <vt:lpstr>Department of Interior</vt:lpstr>
      <vt:lpstr>Department of Justice</vt:lpstr>
      <vt:lpstr>Department of Justice</vt:lpstr>
      <vt:lpstr>Department of Health &amp; Human Services</vt:lpstr>
      <vt:lpstr>Congressional Implementation  Appointment of Indian Law &amp; Order Commission</vt:lpstr>
      <vt:lpstr>Congressional Implementation Appropriations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Violent Crime in Indian Country</dc:title>
  <dc:creator>FXMIT</dc:creator>
  <cp:lastModifiedBy>Matthew Vogel</cp:lastModifiedBy>
  <cp:revision>5</cp:revision>
  <cp:lastPrinted>2011-01-06T18:24:47Z</cp:lastPrinted>
  <dcterms:created xsi:type="dcterms:W3CDTF">2011-05-12T17:41:54Z</dcterms:created>
  <dcterms:modified xsi:type="dcterms:W3CDTF">2024-07-29T21:15:58Z</dcterms:modified>
</cp:coreProperties>
</file>