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4" r:id="rId7"/>
    <p:sldId id="265" r:id="rId8"/>
    <p:sldId id="266" r:id="rId9"/>
    <p:sldId id="267"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BC92FE-4521-4D0B-9D2B-7BDA256C5052}" v="4" dt="2025-08-04T11:08:44.8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4660"/>
  </p:normalViewPr>
  <p:slideViewPr>
    <p:cSldViewPr snapToGrid="0">
      <p:cViewPr varScale="1">
        <p:scale>
          <a:sx n="73" d="100"/>
          <a:sy n="73" d="100"/>
        </p:scale>
        <p:origin x="95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shi, LeRoy" userId="c5d7f097-2cd0-4feb-9d74-9849c60c818b" providerId="ADAL" clId="{14BC92FE-4521-4D0B-9D2B-7BDA256C5052}"/>
    <pc:docChg chg="addSld modSld sldOrd">
      <pc:chgData name="Gishi, LeRoy" userId="c5d7f097-2cd0-4feb-9d74-9849c60c818b" providerId="ADAL" clId="{14BC92FE-4521-4D0B-9D2B-7BDA256C5052}" dt="2025-08-04T15:39:30.821" v="247" actId="20577"/>
      <pc:docMkLst>
        <pc:docMk/>
      </pc:docMkLst>
      <pc:sldChg chg="setBg">
        <pc:chgData name="Gishi, LeRoy" userId="c5d7f097-2cd0-4feb-9d74-9849c60c818b" providerId="ADAL" clId="{14BC92FE-4521-4D0B-9D2B-7BDA256C5052}" dt="2025-08-04T11:07:42.930" v="7"/>
        <pc:sldMkLst>
          <pc:docMk/>
          <pc:sldMk cId="3602749286" sldId="256"/>
        </pc:sldMkLst>
      </pc:sldChg>
      <pc:sldChg chg="addSp modSp mod setBg">
        <pc:chgData name="Gishi, LeRoy" userId="c5d7f097-2cd0-4feb-9d74-9849c60c818b" providerId="ADAL" clId="{14BC92FE-4521-4D0B-9D2B-7BDA256C5052}" dt="2025-08-04T15:34:05.574" v="163" actId="20577"/>
        <pc:sldMkLst>
          <pc:docMk/>
          <pc:sldMk cId="950931993" sldId="257"/>
        </pc:sldMkLst>
        <pc:spChg chg="mod">
          <ac:chgData name="Gishi, LeRoy" userId="c5d7f097-2cd0-4feb-9d74-9849c60c818b" providerId="ADAL" clId="{14BC92FE-4521-4D0B-9D2B-7BDA256C5052}" dt="2025-08-04T15:34:05.574" v="163" actId="20577"/>
          <ac:spMkLst>
            <pc:docMk/>
            <pc:sldMk cId="950931993" sldId="257"/>
            <ac:spMk id="3" creationId="{88145302-D573-C59A-CB9B-6636E3727356}"/>
          </ac:spMkLst>
        </pc:spChg>
        <pc:inkChg chg="add">
          <ac:chgData name="Gishi, LeRoy" userId="c5d7f097-2cd0-4feb-9d74-9849c60c818b" providerId="ADAL" clId="{14BC92FE-4521-4D0B-9D2B-7BDA256C5052}" dt="2025-08-04T11:03:22.958" v="0" actId="9405"/>
          <ac:inkMkLst>
            <pc:docMk/>
            <pc:sldMk cId="950931993" sldId="257"/>
            <ac:inkMk id="4" creationId="{8C0DF398-EDCE-4928-FDC0-BD7DF16FCB0F}"/>
          </ac:inkMkLst>
        </pc:inkChg>
        <pc:inkChg chg="add">
          <ac:chgData name="Gishi, LeRoy" userId="c5d7f097-2cd0-4feb-9d74-9849c60c818b" providerId="ADAL" clId="{14BC92FE-4521-4D0B-9D2B-7BDA256C5052}" dt="2025-08-04T11:03:39.381" v="2" actId="9405"/>
          <ac:inkMkLst>
            <pc:docMk/>
            <pc:sldMk cId="950931993" sldId="257"/>
            <ac:inkMk id="5" creationId="{CFE2C765-C755-B4C6-D68A-579AC4C30E01}"/>
          </ac:inkMkLst>
        </pc:inkChg>
      </pc:sldChg>
      <pc:sldChg chg="modSp mod setBg">
        <pc:chgData name="Gishi, LeRoy" userId="c5d7f097-2cd0-4feb-9d74-9849c60c818b" providerId="ADAL" clId="{14BC92FE-4521-4D0B-9D2B-7BDA256C5052}" dt="2025-08-04T12:03:21.965" v="137" actId="20577"/>
        <pc:sldMkLst>
          <pc:docMk/>
          <pc:sldMk cId="1013736812" sldId="258"/>
        </pc:sldMkLst>
        <pc:spChg chg="mod">
          <ac:chgData name="Gishi, LeRoy" userId="c5d7f097-2cd0-4feb-9d74-9849c60c818b" providerId="ADAL" clId="{14BC92FE-4521-4D0B-9D2B-7BDA256C5052}" dt="2025-08-04T12:03:21.965" v="137" actId="20577"/>
          <ac:spMkLst>
            <pc:docMk/>
            <pc:sldMk cId="1013736812" sldId="258"/>
            <ac:spMk id="3" creationId="{7A820412-D5CC-D199-66F6-C45D1CDF3470}"/>
          </ac:spMkLst>
        </pc:spChg>
      </pc:sldChg>
      <pc:sldChg chg="addSp mod setBg">
        <pc:chgData name="Gishi, LeRoy" userId="c5d7f097-2cd0-4feb-9d74-9849c60c818b" providerId="ADAL" clId="{14BC92FE-4521-4D0B-9D2B-7BDA256C5052}" dt="2025-08-04T11:08:17.058" v="8"/>
        <pc:sldMkLst>
          <pc:docMk/>
          <pc:sldMk cId="2763906805" sldId="259"/>
        </pc:sldMkLst>
        <pc:inkChg chg="add">
          <ac:chgData name="Gishi, LeRoy" userId="c5d7f097-2cd0-4feb-9d74-9849c60c818b" providerId="ADAL" clId="{14BC92FE-4521-4D0B-9D2B-7BDA256C5052}" dt="2025-08-04T11:03:30.794" v="1" actId="9405"/>
          <ac:inkMkLst>
            <pc:docMk/>
            <pc:sldMk cId="2763906805" sldId="259"/>
            <ac:inkMk id="4" creationId="{141B8DE9-5091-F12A-B8A6-AF61B8911ABA}"/>
          </ac:inkMkLst>
        </pc:inkChg>
        <pc:inkChg chg="add">
          <ac:chgData name="Gishi, LeRoy" userId="c5d7f097-2cd0-4feb-9d74-9849c60c818b" providerId="ADAL" clId="{14BC92FE-4521-4D0B-9D2B-7BDA256C5052}" dt="2025-08-04T11:03:43.665" v="3" actId="9405"/>
          <ac:inkMkLst>
            <pc:docMk/>
            <pc:sldMk cId="2763906805" sldId="259"/>
            <ac:inkMk id="5" creationId="{4C97E97F-62E0-36EE-6387-F6C1ED21D7F7}"/>
          </ac:inkMkLst>
        </pc:inkChg>
      </pc:sldChg>
      <pc:sldChg chg="modSp mod setBg">
        <pc:chgData name="Gishi, LeRoy" userId="c5d7f097-2cd0-4feb-9d74-9849c60c818b" providerId="ADAL" clId="{14BC92FE-4521-4D0B-9D2B-7BDA256C5052}" dt="2025-08-04T11:21:49.313" v="119" actId="20577"/>
        <pc:sldMkLst>
          <pc:docMk/>
          <pc:sldMk cId="2079695722" sldId="260"/>
        </pc:sldMkLst>
        <pc:spChg chg="mod">
          <ac:chgData name="Gishi, LeRoy" userId="c5d7f097-2cd0-4feb-9d74-9849c60c818b" providerId="ADAL" clId="{14BC92FE-4521-4D0B-9D2B-7BDA256C5052}" dt="2025-08-04T11:21:49.313" v="119" actId="20577"/>
          <ac:spMkLst>
            <pc:docMk/>
            <pc:sldMk cId="2079695722" sldId="260"/>
            <ac:spMk id="3" creationId="{75B58B59-EAF7-CB05-9EAB-1D0147774621}"/>
          </ac:spMkLst>
        </pc:spChg>
      </pc:sldChg>
      <pc:sldChg chg="setBg">
        <pc:chgData name="Gishi, LeRoy" userId="c5d7f097-2cd0-4feb-9d74-9849c60c818b" providerId="ADAL" clId="{14BC92FE-4521-4D0B-9D2B-7BDA256C5052}" dt="2025-08-04T11:08:44.806" v="9"/>
        <pc:sldMkLst>
          <pc:docMk/>
          <pc:sldMk cId="3154535619" sldId="261"/>
        </pc:sldMkLst>
      </pc:sldChg>
      <pc:sldChg chg="modSp add mod ord setBg">
        <pc:chgData name="Gishi, LeRoy" userId="c5d7f097-2cd0-4feb-9d74-9849c60c818b" providerId="ADAL" clId="{14BC92FE-4521-4D0B-9D2B-7BDA256C5052}" dt="2025-08-04T12:07:59.333" v="155" actId="6549"/>
        <pc:sldMkLst>
          <pc:docMk/>
          <pc:sldMk cId="2413714000" sldId="263"/>
        </pc:sldMkLst>
        <pc:spChg chg="mod">
          <ac:chgData name="Gishi, LeRoy" userId="c5d7f097-2cd0-4feb-9d74-9849c60c818b" providerId="ADAL" clId="{14BC92FE-4521-4D0B-9D2B-7BDA256C5052}" dt="2025-08-04T12:07:59.333" v="155" actId="6549"/>
          <ac:spMkLst>
            <pc:docMk/>
            <pc:sldMk cId="2413714000" sldId="263"/>
            <ac:spMk id="3" creationId="{86A70889-BAC1-DCFD-43D1-03B5C5C2EC9C}"/>
          </ac:spMkLst>
        </pc:spChg>
      </pc:sldChg>
      <pc:sldChg chg="modSp add mod ord setBg">
        <pc:chgData name="Gishi, LeRoy" userId="c5d7f097-2cd0-4feb-9d74-9849c60c818b" providerId="ADAL" clId="{14BC92FE-4521-4D0B-9D2B-7BDA256C5052}" dt="2025-08-04T15:37:27.002" v="178" actId="20577"/>
        <pc:sldMkLst>
          <pc:docMk/>
          <pc:sldMk cId="2152116234" sldId="264"/>
        </pc:sldMkLst>
        <pc:spChg chg="mod">
          <ac:chgData name="Gishi, LeRoy" userId="c5d7f097-2cd0-4feb-9d74-9849c60c818b" providerId="ADAL" clId="{14BC92FE-4521-4D0B-9D2B-7BDA256C5052}" dt="2025-08-04T15:37:27.002" v="178" actId="20577"/>
          <ac:spMkLst>
            <pc:docMk/>
            <pc:sldMk cId="2152116234" sldId="264"/>
            <ac:spMk id="3" creationId="{ECDB27E1-83B9-9222-E004-1D957032BA81}"/>
          </ac:spMkLst>
        </pc:spChg>
      </pc:sldChg>
      <pc:sldChg chg="modSp add mod ord setBg">
        <pc:chgData name="Gishi, LeRoy" userId="c5d7f097-2cd0-4feb-9d74-9849c60c818b" providerId="ADAL" clId="{14BC92FE-4521-4D0B-9D2B-7BDA256C5052}" dt="2025-08-04T15:39:05.317" v="245" actId="20577"/>
        <pc:sldMkLst>
          <pc:docMk/>
          <pc:sldMk cId="3555063134" sldId="265"/>
        </pc:sldMkLst>
        <pc:spChg chg="mod">
          <ac:chgData name="Gishi, LeRoy" userId="c5d7f097-2cd0-4feb-9d74-9849c60c818b" providerId="ADAL" clId="{14BC92FE-4521-4D0B-9D2B-7BDA256C5052}" dt="2025-08-04T15:39:05.317" v="245" actId="20577"/>
          <ac:spMkLst>
            <pc:docMk/>
            <pc:sldMk cId="3555063134" sldId="265"/>
            <ac:spMk id="3" creationId="{D8BEE774-D0AC-EF7B-EA2B-A08C22E44F0A}"/>
          </ac:spMkLst>
        </pc:spChg>
      </pc:sldChg>
      <pc:sldChg chg="add ord setBg">
        <pc:chgData name="Gishi, LeRoy" userId="c5d7f097-2cd0-4feb-9d74-9849c60c818b" providerId="ADAL" clId="{14BC92FE-4521-4D0B-9D2B-7BDA256C5052}" dt="2025-08-04T11:08:17.058" v="8"/>
        <pc:sldMkLst>
          <pc:docMk/>
          <pc:sldMk cId="2547308424" sldId="266"/>
        </pc:sldMkLst>
      </pc:sldChg>
      <pc:sldChg chg="modSp add mod ord setBg">
        <pc:chgData name="Gishi, LeRoy" userId="c5d7f097-2cd0-4feb-9d74-9849c60c818b" providerId="ADAL" clId="{14BC92FE-4521-4D0B-9D2B-7BDA256C5052}" dt="2025-08-04T15:39:30.821" v="247" actId="20577"/>
        <pc:sldMkLst>
          <pc:docMk/>
          <pc:sldMk cId="4052169027" sldId="267"/>
        </pc:sldMkLst>
        <pc:spChg chg="mod">
          <ac:chgData name="Gishi, LeRoy" userId="c5d7f097-2cd0-4feb-9d74-9849c60c818b" providerId="ADAL" clId="{14BC92FE-4521-4D0B-9D2B-7BDA256C5052}" dt="2025-08-04T15:39:30.821" v="247" actId="20577"/>
          <ac:spMkLst>
            <pc:docMk/>
            <pc:sldMk cId="4052169027" sldId="267"/>
            <ac:spMk id="3" creationId="{D32C6CBA-069F-5AAE-435D-2A0F950368A7}"/>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04T11:03:22.956"/>
    </inkml:context>
    <inkml:brush xml:id="br0">
      <inkml:brushProperty name="width" value="0.035" units="cm"/>
      <inkml:brushProperty name="height" value="0.035" units="cm"/>
      <inkml:brushProperty name="color" value="#E71224"/>
    </inkml:brush>
  </inkml:definitions>
  <inkml:trace contextRef="#ctx0" brushRef="#br0">3244 149 24575,'-6'0'0,"-1"-1"0,1 0 0,-1 0 0,1-1 0,-1 0 0,1 0 0,0 0 0,0-1 0,-7-3 0,-53-38 0,22 15 0,30 21 0,0 0 0,-1 2 0,0 0 0,0 0 0,0 1 0,-28-4 0,10 5 0,-1 1 0,-40 2 0,-167 4-5026,-124-3 8501,178 0-1924,164 1-1551,0 0 0,0 2 0,0 1 0,-27 8 0,-85 34 0,50-15 0,-122 29 0,73-23 0,102-26 0,2 2 0,-57 31 0,64-30 0,-1-2 0,0 0 0,0-2 0,-2 0 0,-32 7 0,-234 42 0,211-43 0,48-11 0,0 2 0,0 1 0,-53 20 0,-99 57 0,177-80 0,0-1 0,0 1 0,1 1 0,-1-1 0,1 1 0,1 0 0,-1 1 0,1 0 0,0 0 0,1 0 0,-1 1 0,1 0 0,-7 15 0,5-5 0,0 0 0,1 0 0,0 1 0,2 0 0,-4 27 0,3-14 0,-2-1 0,-12 31 0,-4 19 0,13-37 0,3-21 0,2 0 0,1 1 0,-2 37 0,5-11 0,4 193 0,-1-227 0,0-1 0,2 1 0,0-1 0,0 0 0,2 0 0,0 0 0,13 23 0,6 3 0,37 45 0,-35-51 0,40 71 0,-52-79 0,2-1 0,0 0 0,2-2 0,0 0 0,2-1 0,37 33 0,-14-20 0,2-2 0,84 47 0,-108-69 0,1-2 0,0-1 0,0-1 0,1-1 0,27 5 0,128 13 0,-124-19 0,103 13 0,378 33 0,93-47 0,-329-8 0,-205 5 0,77-2 0,-145-2 0,0 0 0,0-2 0,0-2 0,31-9 0,-16 2 0,68-9 0,-68 14 0,72-21 0,2-5 0,-85 27 0,0-2 0,-1-1 0,0-1 0,0-1 0,35-22 0,-4-9 0,-2-3 0,-2-2 0,-3-3 0,81-96 0,-127 137 0,0-1 0,0-1 0,-2 1 0,1-1 0,-1 0 0,4-14 0,22-81 0,-12 32 0,3 2 0,-3-1 0,-3 0 0,6-79 0,-11 56 0,-5 45 0,2-61 0,-9 100 0,-5-142 0,3 132 0,-2 0 0,0 0 0,-1 1 0,-15-38 0,10 38 0,0 0 0,-2 1 0,0 0 0,-1 1 0,-20-23 0,24 32 0,-1 1 0,0-1 0,-1 2 0,0-1 0,-1 2 0,0-1 0,0 2 0,0-1 0,-1 2 0,-15-6 0,-22-2 0,-86-14 0,83 19 0,-75-22 0,82 19-1365,26 8-5461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04T11:03:39.380"/>
    </inkml:context>
    <inkml:brush xml:id="br0">
      <inkml:brushProperty name="width" value="0.035" units="cm"/>
      <inkml:brushProperty name="height" value="0.035" units="cm"/>
      <inkml:brushProperty name="color" value="#E71224"/>
    </inkml:brush>
  </inkml:definitions>
  <inkml:trace contextRef="#ctx0" brushRef="#br0">1 263 24575,'195'-15'0,"-13"1"0,628 13 0,-387 2 0,-403-2 0,1-1 0,38-9 0,6-2 0,-2 5-166,121-17-3143,252-2 0,-303 29 4116,354-4 5170,-331-13-5977,49-1 0,2227 17 0,-2395-3 0,0-2 0,0-1 0,43-13 0,-33 7 0,51-5 0,10 2 0,-61 6 0,75-2 0,-82 8 0,50-9 0,16-1 0,57 8-1365,-119 4-5461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04T11:03:30.793"/>
    </inkml:context>
    <inkml:brush xml:id="br0">
      <inkml:brushProperty name="width" value="0.035" units="cm"/>
      <inkml:brushProperty name="height" value="0.035" units="cm"/>
      <inkml:brushProperty name="color" value="#E71224"/>
    </inkml:brush>
  </inkml:definitions>
  <inkml:trace contextRef="#ctx0" brushRef="#br0">2458 32 24575,'-5'0'0,"-66"1"0,-100-14 0,25-1 0,-252 8 0,223 8 0,120-1 0,0 2 0,-61 11 0,65-5 0,-168 25 0,177-27 0,0 3 0,0 0 0,-68 29 0,-3 1 0,82-30 0,2 2 0,0 1 0,0 2 0,1 0 0,1 2 0,-35 29 0,-136 136 0,186-167 0,0 0 0,1 1 0,0 1 0,1 0 0,2 0 0,-13 31 0,-16 33 0,21-47 0,1 2 0,2-1 0,2 1 0,-11 55 0,15-40 0,2-1 0,2 1 0,6 75 0,-1-23 0,-2-90 0,1-1 0,0 1 0,0 0 0,1-1 0,7 22 0,-6-26 0,0 0 0,1 0 0,0-1 0,1 0 0,-1 1 0,2-1 0,-1-1 0,1 1 0,8 7 0,4 1 0,1 0 0,39 22 0,-33-22 0,28 22 0,-25-19 0,1 0 0,0-2 0,1-1 0,0-1 0,62 18 0,-13-4 0,37 8 0,6 2 0,-42-11 0,93 19 0,-19-7 0,164 37 0,-125-49 0,-31-6 0,-25-6 0,-46-7 0,531 10 0,-421-20 0,-177 2 0,161-4 0,-146 1 0,0-2 0,67-18 0,-73 14 0,121-40 0,-136 42 0,-1-1 0,1-1 0,-2 0 0,1-1 0,-1-1 0,19-17 0,-30 23 0,0-1 0,0 0 0,-1 0 0,1 0 0,-1 0 0,-1-1 0,1 0 0,4-12 0,14-64 0,-17 59 0,13-34 0,2 10 0,31-85 0,-45 112 0,-1 0 0,0 0 0,-2 0 0,2-36 0,-7-470 0,1 509 0,-1 0 0,0-1 0,-7-20 0,4 18 0,-4-39 0,6 36 0,-1 1 0,0 1 0,-2-1 0,-1 1 0,0 0 0,-2 0 0,-22-40 0,22 48 0,0 1 0,-1 0 0,-1 0 0,0 1 0,-1 0 0,0 1 0,-1 0 0,0 1 0,-1 1 0,0 0 0,-16-7 0,-16-5 0,-1 2 0,-62-15 0,86 27 0,-14-5 0,6 2 0,-1 1 0,0 1 0,-59-6 0,-86-10 0,135 16 0,-56-11-563,-85-11-7906,103 24 8349,51 6 1081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04T11:03:43.664"/>
    </inkml:context>
    <inkml:brush xml:id="br0">
      <inkml:brushProperty name="width" value="0.035" units="cm"/>
      <inkml:brushProperty name="height" value="0.035" units="cm"/>
      <inkml:brushProperty name="color" value="#E71224"/>
    </inkml:brush>
  </inkml:definitions>
  <inkml:trace contextRef="#ctx0" brushRef="#br0">0 0 24575,'0'3'0,"0"-1"0,0 0 0,1 0 0,-1 0 0,0 0 0,1 0 0,0 0 0,-1 0 0,1 0 0,0 0 0,0 0 0,0 0 0,0 0 0,1 0 0,-1-1 0,0 1 0,1 0 0,-1-1 0,1 1 0,0-1 0,-1 0 0,1 1 0,4 1 0,2 1 0,1 0 0,0-1 0,1 0 0,11 2 0,7 2 0,79 34 0,-67-23 0,56 14 0,-6-8 0,168 21 0,-137-31 0,-57-5 0,75 0 0,735-11 0,-849 1 0,-1-1 0,37-9 0,-33 6 0,42-4 0,427 6 0,-254 6 0,236 14 0,-383-8 0,430 25 0,-25-35 1800,670 0-8610,-533 2 11820,-603-3-5010,66-12 0,-63 8 0,54-3 0,231 8 66,-166 2-1497,-112 0-5395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C9D0-5013-EA98-6CFF-FC1219F529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7C32B-4298-9FD5-E5EE-AC1A58423F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A70035-683E-4A7F-DA7B-46DD440DC90D}"/>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1575FE96-0ACB-7BE1-2B70-BE6A798703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4E7E96-2E24-85A0-3B8D-F4D09EE207CD}"/>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942343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6703-B7D3-2368-E998-F0F6A36944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487C2-EE83-D6DB-D79D-5933930696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72A52-0244-3863-0952-07832F35BDAB}"/>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E0B2EF0F-C5EB-7362-2B85-3363FCF26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4C757-5D6F-7643-6DC6-157345C1203E}"/>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416515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8A2894-98A5-B7C2-9684-ECF7EC51D7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26C75E-FF17-E137-1921-97C531AAA0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EA45DC-3D18-6D4A-5E68-A8417BEB6715}"/>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7ADB40F1-6C95-3F03-6971-E5089005B3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C0AAB-BCA3-55E1-DE23-777F519E79FA}"/>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120941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59AC1-202D-9F09-73B2-A7EFCC58D1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DD65EA-09D7-0FA8-55A1-91FD0604A3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5D4EBA-486E-AB9B-7BDF-706D50D5040E}"/>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2D19C416-1A7A-2F6A-B4C4-06D5C2106A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20DA7E-FC1B-C9DA-C5C4-8B7EEF821989}"/>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2890471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BBE4-31E8-19D4-A424-CE19B60D17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E16C09-CACF-94A9-89C2-88C16C292B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4DB688-1FEB-E429-BC37-3EA6C1317EE5}"/>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1F830E59-B094-380C-7602-954AFF821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16F8DA-DE6B-4B4F-5C25-81A3AC497A39}"/>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297812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45673-78E5-E383-6656-2C5C7AD95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B09806-4809-4D5D-0C5E-3685ED74A9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448A79-71E9-E758-A91E-8C145C79E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4624AD-2437-5659-6D7A-F184A722CA35}"/>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6" name="Footer Placeholder 5">
            <a:extLst>
              <a:ext uri="{FF2B5EF4-FFF2-40B4-BE49-F238E27FC236}">
                <a16:creationId xmlns:a16="http://schemas.microsoft.com/office/drawing/2014/main" id="{5F64FD98-FC1B-CBBC-1ACB-CE01D3D41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F675AA-7FBF-0107-6EB0-1E74999C1BE2}"/>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3387654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1C084-546A-8DBD-917A-CD73B6A7EF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03E068-1657-BD4B-A228-3FEB9F7EFE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37E924-9ABB-C374-9CB5-ECD167E6AF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9EC567-0715-8C2D-D2D7-503EBB5F98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C3583E-53BC-E347-C890-77913365EB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45BA12-6EC1-70C6-4575-32959A7B983B}"/>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8" name="Footer Placeholder 7">
            <a:extLst>
              <a:ext uri="{FF2B5EF4-FFF2-40B4-BE49-F238E27FC236}">
                <a16:creationId xmlns:a16="http://schemas.microsoft.com/office/drawing/2014/main" id="{0885BAB1-38E5-0174-4472-6B2CE832ED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903F9D-D878-745B-873B-45AB7B62FFA5}"/>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301142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5FC1D-6CC8-7A39-C603-52B36A2A7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90A3E0-1CC3-4CD8-DEC8-D2BAF3E37A4A}"/>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4" name="Footer Placeholder 3">
            <a:extLst>
              <a:ext uri="{FF2B5EF4-FFF2-40B4-BE49-F238E27FC236}">
                <a16:creationId xmlns:a16="http://schemas.microsoft.com/office/drawing/2014/main" id="{64DC3FED-822A-B4E3-282E-C99229A4CA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E5F37F-EE40-3B04-F61A-81EEC19D3813}"/>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2590368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89AF77-E18D-31F7-C4CE-B8BEF862AA39}"/>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3" name="Footer Placeholder 2">
            <a:extLst>
              <a:ext uri="{FF2B5EF4-FFF2-40B4-BE49-F238E27FC236}">
                <a16:creationId xmlns:a16="http://schemas.microsoft.com/office/drawing/2014/main" id="{8E84EBFD-2AC4-B21A-9FAA-DDD4EE3034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C0A392-2F62-527F-CB7D-3B7D5A9D8534}"/>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406182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BFE59-4A39-C4A3-45B9-3D5B1ED5A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B79C26-E0B3-2FD9-1A9C-F499D1210E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A161ED-41B1-7238-63A3-75763C8B7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DA6D31-143A-9255-01EE-D45F2124E7F1}"/>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6" name="Footer Placeholder 5">
            <a:extLst>
              <a:ext uri="{FF2B5EF4-FFF2-40B4-BE49-F238E27FC236}">
                <a16:creationId xmlns:a16="http://schemas.microsoft.com/office/drawing/2014/main" id="{85833501-863B-721C-7C53-CFB0A2BC9A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86D0C0-62E5-09BC-14BC-094202D1EFF5}"/>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405213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61720-3E61-B558-AFD0-14045CC01B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3E47C6-8556-DF66-D5B1-E753A8F626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DC0623-1015-FD2B-11CE-EADCF70E6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7F3980-B676-B8A2-CEF0-92C212E28DF0}"/>
              </a:ext>
            </a:extLst>
          </p:cNvPr>
          <p:cNvSpPr>
            <a:spLocks noGrp="1"/>
          </p:cNvSpPr>
          <p:nvPr>
            <p:ph type="dt" sz="half" idx="10"/>
          </p:nvPr>
        </p:nvSpPr>
        <p:spPr/>
        <p:txBody>
          <a:bodyPr/>
          <a:lstStyle/>
          <a:p>
            <a:fld id="{DB4D2718-6BA2-483D-9C83-BB4146074520}" type="datetimeFigureOut">
              <a:rPr lang="en-US" smtClean="0"/>
              <a:t>8/4/2025</a:t>
            </a:fld>
            <a:endParaRPr lang="en-US"/>
          </a:p>
        </p:txBody>
      </p:sp>
      <p:sp>
        <p:nvSpPr>
          <p:cNvPr id="6" name="Footer Placeholder 5">
            <a:extLst>
              <a:ext uri="{FF2B5EF4-FFF2-40B4-BE49-F238E27FC236}">
                <a16:creationId xmlns:a16="http://schemas.microsoft.com/office/drawing/2014/main" id="{ECB1186D-3380-301C-7986-D0570535AD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66DC6B-50AC-5755-A137-D6D055E93279}"/>
              </a:ext>
            </a:extLst>
          </p:cNvPr>
          <p:cNvSpPr>
            <a:spLocks noGrp="1"/>
          </p:cNvSpPr>
          <p:nvPr>
            <p:ph type="sldNum" sz="quarter" idx="12"/>
          </p:nvPr>
        </p:nvSpPr>
        <p:spPr/>
        <p:txBody>
          <a:bodyPr/>
          <a:lstStyle/>
          <a:p>
            <a:fld id="{0D9EA486-5A8C-4ED6-B990-775199217D24}" type="slidenum">
              <a:rPr lang="en-US" smtClean="0"/>
              <a:t>‹#›</a:t>
            </a:fld>
            <a:endParaRPr lang="en-US"/>
          </a:p>
        </p:txBody>
      </p:sp>
    </p:spTree>
    <p:extLst>
      <p:ext uri="{BB962C8B-B14F-4D97-AF65-F5344CB8AC3E}">
        <p14:creationId xmlns:p14="http://schemas.microsoft.com/office/powerpoint/2010/main" val="190051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902403-E061-9023-099D-8C86E2A47B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59D2A8-1E08-16E5-D667-934F3F93EC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B69D9F-8A7A-14F9-B704-38537750C6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4D2718-6BA2-483D-9C83-BB4146074520}" type="datetimeFigureOut">
              <a:rPr lang="en-US" smtClean="0"/>
              <a:t>8/4/2025</a:t>
            </a:fld>
            <a:endParaRPr lang="en-US"/>
          </a:p>
        </p:txBody>
      </p:sp>
      <p:sp>
        <p:nvSpPr>
          <p:cNvPr id="5" name="Footer Placeholder 4">
            <a:extLst>
              <a:ext uri="{FF2B5EF4-FFF2-40B4-BE49-F238E27FC236}">
                <a16:creationId xmlns:a16="http://schemas.microsoft.com/office/drawing/2014/main" id="{B3D57D6E-F6F0-A9DD-2549-341F2DF0E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A1314F-D34A-51B2-3907-BD6D3CFF75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9EA486-5A8C-4ED6-B990-775199217D24}" type="slidenum">
              <a:rPr lang="en-US" smtClean="0"/>
              <a:t>‹#›</a:t>
            </a:fld>
            <a:endParaRPr lang="en-US"/>
          </a:p>
        </p:txBody>
      </p:sp>
    </p:spTree>
    <p:extLst>
      <p:ext uri="{BB962C8B-B14F-4D97-AF65-F5344CB8AC3E}">
        <p14:creationId xmlns:p14="http://schemas.microsoft.com/office/powerpoint/2010/main" val="483733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ustomXml" Target="../ink/ink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60A-53A0-8F3B-F3D7-66AC8732B016}"/>
              </a:ext>
            </a:extLst>
          </p:cNvPr>
          <p:cNvSpPr>
            <a:spLocks noGrp="1"/>
          </p:cNvSpPr>
          <p:nvPr>
            <p:ph type="ctrTitle"/>
          </p:nvPr>
        </p:nvSpPr>
        <p:spPr/>
        <p:txBody>
          <a:bodyPr>
            <a:normAutofit/>
          </a:bodyPr>
          <a:lstStyle/>
          <a:p>
            <a:r>
              <a:rPr lang="en-US" dirty="0"/>
              <a:t>BIADOT Transportation Program Update</a:t>
            </a:r>
          </a:p>
        </p:txBody>
      </p:sp>
      <p:sp>
        <p:nvSpPr>
          <p:cNvPr id="3" name="Subtitle 2">
            <a:extLst>
              <a:ext uri="{FF2B5EF4-FFF2-40B4-BE49-F238E27FC236}">
                <a16:creationId xmlns:a16="http://schemas.microsoft.com/office/drawing/2014/main" id="{B5361DA5-B8BF-A356-316C-FFA6528C5623}"/>
              </a:ext>
            </a:extLst>
          </p:cNvPr>
          <p:cNvSpPr>
            <a:spLocks noGrp="1"/>
          </p:cNvSpPr>
          <p:nvPr>
            <p:ph type="subTitle" idx="1"/>
          </p:nvPr>
        </p:nvSpPr>
        <p:spPr/>
        <p:txBody>
          <a:bodyPr/>
          <a:lstStyle/>
          <a:p>
            <a:r>
              <a:rPr lang="en-US" dirty="0"/>
              <a:t>TIBC Subcommittee</a:t>
            </a:r>
          </a:p>
          <a:p>
            <a:r>
              <a:rPr lang="en-US" dirty="0"/>
              <a:t>August 4, 2025</a:t>
            </a:r>
          </a:p>
        </p:txBody>
      </p:sp>
    </p:spTree>
    <p:extLst>
      <p:ext uri="{BB962C8B-B14F-4D97-AF65-F5344CB8AC3E}">
        <p14:creationId xmlns:p14="http://schemas.microsoft.com/office/powerpoint/2010/main" val="360274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1FE8-9615-E93F-D7E1-9AB81BE56441}"/>
              </a:ext>
            </a:extLst>
          </p:cNvPr>
          <p:cNvSpPr>
            <a:spLocks noGrp="1"/>
          </p:cNvSpPr>
          <p:nvPr>
            <p:ph type="title"/>
          </p:nvPr>
        </p:nvSpPr>
        <p:spPr/>
        <p:txBody>
          <a:bodyPr/>
          <a:lstStyle/>
          <a:p>
            <a:r>
              <a:rPr lang="en-US" dirty="0"/>
              <a:t>FY2025 Road Maintenance Program	</a:t>
            </a:r>
          </a:p>
        </p:txBody>
      </p:sp>
      <p:sp>
        <p:nvSpPr>
          <p:cNvPr id="3" name="Content Placeholder 2">
            <a:extLst>
              <a:ext uri="{FF2B5EF4-FFF2-40B4-BE49-F238E27FC236}">
                <a16:creationId xmlns:a16="http://schemas.microsoft.com/office/drawing/2014/main" id="{75B58B59-EAF7-CB05-9EAB-1D0147774621}"/>
              </a:ext>
            </a:extLst>
          </p:cNvPr>
          <p:cNvSpPr>
            <a:spLocks noGrp="1"/>
          </p:cNvSpPr>
          <p:nvPr>
            <p:ph idx="1"/>
          </p:nvPr>
        </p:nvSpPr>
        <p:spPr/>
        <p:txBody>
          <a:bodyPr/>
          <a:lstStyle/>
          <a:p>
            <a:r>
              <a:rPr lang="en-US" dirty="0"/>
              <a:t>Full year CR</a:t>
            </a:r>
          </a:p>
          <a:p>
            <a:r>
              <a:rPr lang="en-US" dirty="0"/>
              <a:t>Appropriated:	$39,190,000.00</a:t>
            </a:r>
          </a:p>
          <a:p>
            <a:pPr lvl="1"/>
            <a:r>
              <a:rPr lang="en-US" dirty="0"/>
              <a:t>Includes $1.0 M for NATIVE Act Implementation</a:t>
            </a:r>
          </a:p>
          <a:p>
            <a:pPr lvl="1"/>
            <a:r>
              <a:rPr lang="en-US" dirty="0"/>
              <a:t>Includes $2.5 M for Unpaved School Bus Routes</a:t>
            </a:r>
          </a:p>
          <a:p>
            <a:r>
              <a:rPr lang="en-US" dirty="0"/>
              <a:t>As of Aug. 1, 2025:   $24,167,000 allocated to field</a:t>
            </a:r>
          </a:p>
          <a:p>
            <a:r>
              <a:rPr lang="en-US" dirty="0"/>
              <a:t>Remaining amount expected:  $15,023,000</a:t>
            </a:r>
          </a:p>
          <a:p>
            <a:pPr marL="0" indent="0">
              <a:buNone/>
            </a:pPr>
            <a:endParaRPr lang="en-US" dirty="0"/>
          </a:p>
          <a:p>
            <a:endParaRPr lang="en-US" dirty="0"/>
          </a:p>
        </p:txBody>
      </p:sp>
    </p:spTree>
    <p:extLst>
      <p:ext uri="{BB962C8B-B14F-4D97-AF65-F5344CB8AC3E}">
        <p14:creationId xmlns:p14="http://schemas.microsoft.com/office/powerpoint/2010/main" val="2079695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9B800-4BD4-301E-DB38-BDFE06056DC7}"/>
              </a:ext>
            </a:extLst>
          </p:cNvPr>
          <p:cNvSpPr>
            <a:spLocks noGrp="1"/>
          </p:cNvSpPr>
          <p:nvPr>
            <p:ph type="title"/>
          </p:nvPr>
        </p:nvSpPr>
        <p:spPr/>
        <p:txBody>
          <a:bodyPr/>
          <a:lstStyle/>
          <a:p>
            <a:r>
              <a:rPr lang="en-US" dirty="0"/>
              <a:t>Priorities for FY2025	</a:t>
            </a:r>
          </a:p>
        </p:txBody>
      </p:sp>
      <p:sp>
        <p:nvSpPr>
          <p:cNvPr id="3" name="Content Placeholder 2">
            <a:extLst>
              <a:ext uri="{FF2B5EF4-FFF2-40B4-BE49-F238E27FC236}">
                <a16:creationId xmlns:a16="http://schemas.microsoft.com/office/drawing/2014/main" id="{BAD87067-61F9-4A20-320E-F8EE5BD55B75}"/>
              </a:ext>
            </a:extLst>
          </p:cNvPr>
          <p:cNvSpPr>
            <a:spLocks noGrp="1"/>
          </p:cNvSpPr>
          <p:nvPr>
            <p:ph idx="1"/>
          </p:nvPr>
        </p:nvSpPr>
        <p:spPr/>
        <p:txBody>
          <a:bodyPr/>
          <a:lstStyle/>
          <a:p>
            <a:r>
              <a:rPr lang="en-US" dirty="0"/>
              <a:t>Road Maintenance Study</a:t>
            </a:r>
          </a:p>
          <a:p>
            <a:pPr lvl="1"/>
            <a:r>
              <a:rPr lang="en-US" dirty="0"/>
              <a:t>Final Draft Report on background</a:t>
            </a:r>
          </a:p>
          <a:p>
            <a:pPr lvl="1"/>
            <a:r>
              <a:rPr lang="en-US" dirty="0"/>
              <a:t>Schedule Outreach Mtgs in Field</a:t>
            </a:r>
          </a:p>
          <a:p>
            <a:r>
              <a:rPr lang="en-US" dirty="0"/>
              <a:t>Geo RIFDS</a:t>
            </a:r>
          </a:p>
          <a:p>
            <a:pPr lvl="1"/>
            <a:r>
              <a:rPr lang="en-US" dirty="0"/>
              <a:t>Statement of work revised, pending action on services</a:t>
            </a:r>
          </a:p>
          <a:p>
            <a:r>
              <a:rPr lang="en-US" dirty="0"/>
              <a:t>Changes in staff</a:t>
            </a:r>
          </a:p>
          <a:p>
            <a:pPr lvl="1"/>
            <a:r>
              <a:rPr lang="en-US" dirty="0"/>
              <a:t>Retirements of key staff</a:t>
            </a:r>
          </a:p>
        </p:txBody>
      </p:sp>
    </p:spTree>
    <p:extLst>
      <p:ext uri="{BB962C8B-B14F-4D97-AF65-F5344CB8AC3E}">
        <p14:creationId xmlns:p14="http://schemas.microsoft.com/office/powerpoint/2010/main" val="315453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E44F1-07DF-111B-FBF9-8E6246BD11C1}"/>
              </a:ext>
            </a:extLst>
          </p:cNvPr>
          <p:cNvSpPr>
            <a:spLocks noGrp="1"/>
          </p:cNvSpPr>
          <p:nvPr>
            <p:ph type="title"/>
          </p:nvPr>
        </p:nvSpPr>
        <p:spPr/>
        <p:txBody>
          <a:bodyPr/>
          <a:lstStyle/>
          <a:p>
            <a:r>
              <a:rPr lang="en-US" dirty="0"/>
              <a:t>FY2024 Overview</a:t>
            </a:r>
          </a:p>
        </p:txBody>
      </p:sp>
      <p:sp>
        <p:nvSpPr>
          <p:cNvPr id="3" name="Content Placeholder 2">
            <a:extLst>
              <a:ext uri="{FF2B5EF4-FFF2-40B4-BE49-F238E27FC236}">
                <a16:creationId xmlns:a16="http://schemas.microsoft.com/office/drawing/2014/main" id="{88145302-D573-C59A-CB9B-6636E3727356}"/>
              </a:ext>
            </a:extLst>
          </p:cNvPr>
          <p:cNvSpPr>
            <a:spLocks noGrp="1"/>
          </p:cNvSpPr>
          <p:nvPr>
            <p:ph idx="1"/>
          </p:nvPr>
        </p:nvSpPr>
        <p:spPr/>
        <p:txBody>
          <a:bodyPr/>
          <a:lstStyle/>
          <a:p>
            <a:r>
              <a:rPr lang="en-US" dirty="0"/>
              <a:t>Authorized amount of Tribal Transportation Program funding:</a:t>
            </a:r>
          </a:p>
          <a:p>
            <a:pPr lvl="1"/>
            <a:r>
              <a:rPr lang="en-US" dirty="0"/>
              <a:t>$602,460,000</a:t>
            </a:r>
          </a:p>
          <a:p>
            <a:r>
              <a:rPr lang="en-US" dirty="0"/>
              <a:t>Obligation Limitation Reduction: 13.2%</a:t>
            </a:r>
          </a:p>
          <a:p>
            <a:r>
              <a:rPr lang="en-US" dirty="0"/>
              <a:t>After reduction:</a:t>
            </a:r>
          </a:p>
          <a:p>
            <a:pPr lvl="1"/>
            <a:r>
              <a:rPr lang="en-US" dirty="0"/>
              <a:t>$602,460,000 X 0.868 = $522,935,280.00 </a:t>
            </a:r>
          </a:p>
          <a:p>
            <a:r>
              <a:rPr lang="en-US" dirty="0"/>
              <a:t>Formula:</a:t>
            </a:r>
          </a:p>
          <a:p>
            <a:pPr lvl="1"/>
            <a:r>
              <a:rPr lang="en-US" dirty="0"/>
              <a:t>A:  $69,339,515.60</a:t>
            </a:r>
          </a:p>
          <a:p>
            <a:pPr lvl="1"/>
            <a:r>
              <a:rPr lang="en-US" dirty="0"/>
              <a:t>B:  $334,417,384.40</a:t>
            </a:r>
          </a:p>
          <a:p>
            <a:pPr lvl="1"/>
            <a:r>
              <a:rPr lang="en-US" dirty="0"/>
              <a:t>C:  $123,432,500.00</a:t>
            </a:r>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8C0DF398-EDCE-4928-FDC0-BD7DF16FCB0F}"/>
                  </a:ext>
                </a:extLst>
              </p14:cNvPr>
              <p14:cNvContentPartPr/>
              <p14:nvPr/>
            </p14:nvContentPartPr>
            <p14:xfrm>
              <a:off x="6052721" y="2489785"/>
              <a:ext cx="1546920" cy="864000"/>
            </p14:xfrm>
          </p:contentPart>
        </mc:Choice>
        <mc:Fallback>
          <p:pic>
            <p:nvPicPr>
              <p:cNvPr id="4" name="Ink 3">
                <a:extLst>
                  <a:ext uri="{FF2B5EF4-FFF2-40B4-BE49-F238E27FC236}">
                    <a16:creationId xmlns:a16="http://schemas.microsoft.com/office/drawing/2014/main" id="{8C0DF398-EDCE-4928-FDC0-BD7DF16FCB0F}"/>
                  </a:ext>
                </a:extLst>
              </p:cNvPr>
              <p:cNvPicPr/>
              <p:nvPr/>
            </p:nvPicPr>
            <p:blipFill>
              <a:blip r:embed="rId3"/>
              <a:stretch>
                <a:fillRect/>
              </a:stretch>
            </p:blipFill>
            <p:spPr>
              <a:xfrm>
                <a:off x="6046601" y="2483665"/>
                <a:ext cx="1559160" cy="8762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CFE2C765-C755-B4C6-D68A-579AC4C30E01}"/>
                  </a:ext>
                </a:extLst>
              </p14:cNvPr>
              <p14:cNvContentPartPr/>
              <p14:nvPr/>
            </p14:nvContentPartPr>
            <p14:xfrm>
              <a:off x="1250321" y="2574745"/>
              <a:ext cx="2494080" cy="95040"/>
            </p14:xfrm>
          </p:contentPart>
        </mc:Choice>
        <mc:Fallback>
          <p:pic>
            <p:nvPicPr>
              <p:cNvPr id="5" name="Ink 4">
                <a:extLst>
                  <a:ext uri="{FF2B5EF4-FFF2-40B4-BE49-F238E27FC236}">
                    <a16:creationId xmlns:a16="http://schemas.microsoft.com/office/drawing/2014/main" id="{CFE2C765-C755-B4C6-D68A-579AC4C30E01}"/>
                  </a:ext>
                </a:extLst>
              </p:cNvPr>
              <p:cNvPicPr/>
              <p:nvPr/>
            </p:nvPicPr>
            <p:blipFill>
              <a:blip r:embed="rId5"/>
              <a:stretch>
                <a:fillRect/>
              </a:stretch>
            </p:blipFill>
            <p:spPr>
              <a:xfrm>
                <a:off x="1244201" y="2568625"/>
                <a:ext cx="2506320" cy="107280"/>
              </a:xfrm>
              <a:prstGeom prst="rect">
                <a:avLst/>
              </a:prstGeom>
            </p:spPr>
          </p:pic>
        </mc:Fallback>
      </mc:AlternateContent>
    </p:spTree>
    <p:extLst>
      <p:ext uri="{BB962C8B-B14F-4D97-AF65-F5344CB8AC3E}">
        <p14:creationId xmlns:p14="http://schemas.microsoft.com/office/powerpoint/2010/main" val="95093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a:extLst>
            <a:ext uri="{FF2B5EF4-FFF2-40B4-BE49-F238E27FC236}">
              <a16:creationId xmlns:a16="http://schemas.microsoft.com/office/drawing/2014/main" id="{20A68290-9CA3-53BE-550D-C396D778A0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2A3A6-45B9-AA79-67AD-2908B64C6FF9}"/>
              </a:ext>
            </a:extLst>
          </p:cNvPr>
          <p:cNvSpPr>
            <a:spLocks noGrp="1"/>
          </p:cNvSpPr>
          <p:nvPr>
            <p:ph type="title"/>
          </p:nvPr>
        </p:nvSpPr>
        <p:spPr/>
        <p:txBody>
          <a:bodyPr/>
          <a:lstStyle/>
          <a:p>
            <a:r>
              <a:rPr lang="en-US" dirty="0"/>
              <a:t>FY2025 TTP </a:t>
            </a:r>
          </a:p>
        </p:txBody>
      </p:sp>
      <p:sp>
        <p:nvSpPr>
          <p:cNvPr id="3" name="Content Placeholder 2">
            <a:extLst>
              <a:ext uri="{FF2B5EF4-FFF2-40B4-BE49-F238E27FC236}">
                <a16:creationId xmlns:a16="http://schemas.microsoft.com/office/drawing/2014/main" id="{5771A092-92EC-9781-3F13-91468B9A802A}"/>
              </a:ext>
            </a:extLst>
          </p:cNvPr>
          <p:cNvSpPr>
            <a:spLocks noGrp="1"/>
          </p:cNvSpPr>
          <p:nvPr>
            <p:ph idx="1"/>
          </p:nvPr>
        </p:nvSpPr>
        <p:spPr/>
        <p:txBody>
          <a:bodyPr/>
          <a:lstStyle/>
          <a:p>
            <a:r>
              <a:rPr lang="en-US" dirty="0"/>
              <a:t>Authorized amount of Tribal Transportation Program funding:</a:t>
            </a:r>
          </a:p>
          <a:p>
            <a:pPr lvl="1"/>
            <a:r>
              <a:rPr lang="en-US" dirty="0"/>
              <a:t>$612,960,000</a:t>
            </a:r>
          </a:p>
          <a:p>
            <a:r>
              <a:rPr lang="en-US" dirty="0"/>
              <a:t>Obligation Limitation Reduction: 12.0%</a:t>
            </a:r>
          </a:p>
          <a:p>
            <a:r>
              <a:rPr lang="en-US" dirty="0"/>
              <a:t>After reduction:</a:t>
            </a:r>
          </a:p>
          <a:p>
            <a:pPr lvl="1"/>
            <a:r>
              <a:rPr lang="en-US" dirty="0"/>
              <a:t>$612,960,000 X 0.88 = $539,404,800.00</a:t>
            </a:r>
          </a:p>
          <a:p>
            <a:r>
              <a:rPr lang="en-US" dirty="0"/>
              <a:t>Formula:</a:t>
            </a:r>
          </a:p>
          <a:p>
            <a:r>
              <a:rPr lang="en-US" dirty="0"/>
              <a:t>A:  $69,339,515.60</a:t>
            </a:r>
          </a:p>
          <a:p>
            <a:r>
              <a:rPr lang="en-US" dirty="0"/>
              <a:t>B:  $342,449,884.40</a:t>
            </a:r>
          </a:p>
          <a:p>
            <a:r>
              <a:rPr lang="en-US" dirty="0"/>
              <a:t>C:  $124,745,000.00</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41B8DE9-5091-F12A-B8A6-AF61B8911ABA}"/>
                  </a:ext>
                </a:extLst>
              </p14:cNvPr>
              <p14:cNvContentPartPr/>
              <p14:nvPr/>
            </p14:nvContentPartPr>
            <p14:xfrm>
              <a:off x="6146681" y="2553145"/>
              <a:ext cx="1379520" cy="758520"/>
            </p14:xfrm>
          </p:contentPart>
        </mc:Choice>
        <mc:Fallback>
          <p:pic>
            <p:nvPicPr>
              <p:cNvPr id="4" name="Ink 3">
                <a:extLst>
                  <a:ext uri="{FF2B5EF4-FFF2-40B4-BE49-F238E27FC236}">
                    <a16:creationId xmlns:a16="http://schemas.microsoft.com/office/drawing/2014/main" id="{141B8DE9-5091-F12A-B8A6-AF61B8911ABA}"/>
                  </a:ext>
                </a:extLst>
              </p:cNvPr>
              <p:cNvPicPr/>
              <p:nvPr/>
            </p:nvPicPr>
            <p:blipFill>
              <a:blip r:embed="rId3"/>
              <a:stretch>
                <a:fillRect/>
              </a:stretch>
            </p:blipFill>
            <p:spPr>
              <a:xfrm>
                <a:off x="6140561" y="2547025"/>
                <a:ext cx="1391760" cy="770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4C97E97F-62E0-36EE-6387-F6C1ED21D7F7}"/>
                  </a:ext>
                </a:extLst>
              </p14:cNvPr>
              <p14:cNvContentPartPr/>
              <p14:nvPr/>
            </p14:nvContentPartPr>
            <p14:xfrm>
              <a:off x="1208921" y="2648545"/>
              <a:ext cx="2539080" cy="106200"/>
            </p14:xfrm>
          </p:contentPart>
        </mc:Choice>
        <mc:Fallback>
          <p:pic>
            <p:nvPicPr>
              <p:cNvPr id="5" name="Ink 4">
                <a:extLst>
                  <a:ext uri="{FF2B5EF4-FFF2-40B4-BE49-F238E27FC236}">
                    <a16:creationId xmlns:a16="http://schemas.microsoft.com/office/drawing/2014/main" id="{4C97E97F-62E0-36EE-6387-F6C1ED21D7F7}"/>
                  </a:ext>
                </a:extLst>
              </p:cNvPr>
              <p:cNvPicPr/>
              <p:nvPr/>
            </p:nvPicPr>
            <p:blipFill>
              <a:blip r:embed="rId5"/>
              <a:stretch>
                <a:fillRect/>
              </a:stretch>
            </p:blipFill>
            <p:spPr>
              <a:xfrm>
                <a:off x="1202801" y="2642425"/>
                <a:ext cx="2551320" cy="118440"/>
              </a:xfrm>
              <a:prstGeom prst="rect">
                <a:avLst/>
              </a:prstGeom>
            </p:spPr>
          </p:pic>
        </mc:Fallback>
      </mc:AlternateContent>
    </p:spTree>
    <p:extLst>
      <p:ext uri="{BB962C8B-B14F-4D97-AF65-F5344CB8AC3E}">
        <p14:creationId xmlns:p14="http://schemas.microsoft.com/office/powerpoint/2010/main" val="276390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6F6EF-351B-0861-B658-8C25A161375F}"/>
              </a:ext>
            </a:extLst>
          </p:cNvPr>
          <p:cNvSpPr>
            <a:spLocks noGrp="1"/>
          </p:cNvSpPr>
          <p:nvPr>
            <p:ph type="title"/>
          </p:nvPr>
        </p:nvSpPr>
        <p:spPr/>
        <p:txBody>
          <a:bodyPr/>
          <a:lstStyle/>
          <a:p>
            <a:r>
              <a:rPr lang="en-US" dirty="0"/>
              <a:t>FY2025 TTP  </a:t>
            </a:r>
            <a:r>
              <a:rPr lang="en-US"/>
              <a:t>(cont.)</a:t>
            </a:r>
            <a:endParaRPr lang="en-US" dirty="0"/>
          </a:p>
        </p:txBody>
      </p:sp>
      <p:sp>
        <p:nvSpPr>
          <p:cNvPr id="3" name="Content Placeholder 2">
            <a:extLst>
              <a:ext uri="{FF2B5EF4-FFF2-40B4-BE49-F238E27FC236}">
                <a16:creationId xmlns:a16="http://schemas.microsoft.com/office/drawing/2014/main" id="{7A820412-D5CC-D199-66F6-C45D1CDF3470}"/>
              </a:ext>
            </a:extLst>
          </p:cNvPr>
          <p:cNvSpPr>
            <a:spLocks noGrp="1"/>
          </p:cNvSpPr>
          <p:nvPr>
            <p:ph idx="1"/>
          </p:nvPr>
        </p:nvSpPr>
        <p:spPr/>
        <p:txBody>
          <a:bodyPr/>
          <a:lstStyle/>
          <a:p>
            <a:r>
              <a:rPr lang="en-US" dirty="0"/>
              <a:t>Authorized amount of Tribal Transportation Program funding:</a:t>
            </a:r>
          </a:p>
          <a:p>
            <a:pPr lvl="1"/>
            <a:r>
              <a:rPr lang="en-US" dirty="0"/>
              <a:t>$613 M  (authorized), after </a:t>
            </a:r>
            <a:r>
              <a:rPr lang="en-US" b="1" dirty="0">
                <a:solidFill>
                  <a:srgbClr val="FF0000"/>
                </a:solidFill>
              </a:rPr>
              <a:t>Ob. Lim reduction ($539,404,800.00)</a:t>
            </a:r>
          </a:p>
          <a:p>
            <a:pPr lvl="1"/>
            <a:r>
              <a:rPr lang="en-US" b="1" dirty="0">
                <a:solidFill>
                  <a:srgbClr val="FF0000"/>
                </a:solidFill>
              </a:rPr>
              <a:t>Reduction:  $73,555,200.00</a:t>
            </a:r>
          </a:p>
          <a:p>
            <a:r>
              <a:rPr lang="en-US" dirty="0"/>
              <a:t>Tribal shares (formula):  </a:t>
            </a:r>
            <a:r>
              <a:rPr lang="en-US" dirty="0">
                <a:solidFill>
                  <a:srgbClr val="FF0000"/>
                </a:solidFill>
              </a:rPr>
              <a:t>($472,140,272.00)</a:t>
            </a:r>
          </a:p>
          <a:p>
            <a:r>
              <a:rPr lang="en-US" dirty="0"/>
              <a:t>2% Planning (formula):  </a:t>
            </a:r>
            <a:r>
              <a:rPr lang="en-US" dirty="0">
                <a:solidFill>
                  <a:srgbClr val="FF0000"/>
                </a:solidFill>
              </a:rPr>
              <a:t>($10,788,096.00)</a:t>
            </a:r>
          </a:p>
          <a:p>
            <a:r>
              <a:rPr lang="en-US" dirty="0"/>
              <a:t>Program Management and Oversight:  </a:t>
            </a:r>
            <a:r>
              <a:rPr lang="en-US" dirty="0">
                <a:solidFill>
                  <a:srgbClr val="FF0000"/>
                </a:solidFill>
              </a:rPr>
              <a:t>($26,970,240.00)</a:t>
            </a:r>
          </a:p>
          <a:p>
            <a:r>
              <a:rPr lang="en-US" dirty="0"/>
              <a:t>Safety:  </a:t>
            </a:r>
            <a:r>
              <a:rPr lang="en-US" dirty="0">
                <a:solidFill>
                  <a:srgbClr val="FF0000"/>
                </a:solidFill>
              </a:rPr>
              <a:t>($21,576,192.00)</a:t>
            </a:r>
          </a:p>
          <a:p>
            <a:r>
              <a:rPr lang="en-US" dirty="0"/>
              <a:t>High Priority Program ($9 M):  </a:t>
            </a:r>
            <a:r>
              <a:rPr lang="en-US" dirty="0">
                <a:solidFill>
                  <a:srgbClr val="FF0000"/>
                </a:solidFill>
              </a:rPr>
              <a:t>($7,920,000.00)</a:t>
            </a:r>
          </a:p>
          <a:p>
            <a:endParaRPr lang="en-US" dirty="0"/>
          </a:p>
        </p:txBody>
      </p:sp>
    </p:spTree>
    <p:extLst>
      <p:ext uri="{BB962C8B-B14F-4D97-AF65-F5344CB8AC3E}">
        <p14:creationId xmlns:p14="http://schemas.microsoft.com/office/powerpoint/2010/main" val="1013736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D1C15-5CE3-7617-905A-EEBE129F6E11}"/>
              </a:ext>
            </a:extLst>
          </p:cNvPr>
          <p:cNvSpPr>
            <a:spLocks noGrp="1"/>
          </p:cNvSpPr>
          <p:nvPr>
            <p:ph type="title"/>
          </p:nvPr>
        </p:nvSpPr>
        <p:spPr/>
        <p:txBody>
          <a:bodyPr/>
          <a:lstStyle/>
          <a:p>
            <a:r>
              <a:rPr lang="en-US" b="1" dirty="0"/>
              <a:t>Funding Alert: FY2025</a:t>
            </a:r>
          </a:p>
        </p:txBody>
      </p:sp>
      <p:sp>
        <p:nvSpPr>
          <p:cNvPr id="3" name="Content Placeholder 2">
            <a:extLst>
              <a:ext uri="{FF2B5EF4-FFF2-40B4-BE49-F238E27FC236}">
                <a16:creationId xmlns:a16="http://schemas.microsoft.com/office/drawing/2014/main" id="{86A70889-BAC1-DCFD-43D1-03B5C5C2EC9C}"/>
              </a:ext>
            </a:extLst>
          </p:cNvPr>
          <p:cNvSpPr>
            <a:spLocks noGrp="1"/>
          </p:cNvSpPr>
          <p:nvPr>
            <p:ph idx="1"/>
          </p:nvPr>
        </p:nvSpPr>
        <p:spPr/>
        <p:txBody>
          <a:bodyPr/>
          <a:lstStyle/>
          <a:p>
            <a:r>
              <a:rPr lang="en-US" dirty="0"/>
              <a:t>July 21, 2025</a:t>
            </a:r>
          </a:p>
          <a:p>
            <a:r>
              <a:rPr lang="en-US" dirty="0"/>
              <a:t>Notification of additional funding for FY2025</a:t>
            </a:r>
          </a:p>
          <a:p>
            <a:r>
              <a:rPr lang="en-US" dirty="0"/>
              <a:t>Amount: </a:t>
            </a:r>
            <a:r>
              <a:rPr lang="en-US" dirty="0">
                <a:solidFill>
                  <a:srgbClr val="FF0000"/>
                </a:solidFill>
              </a:rPr>
              <a:t>$150 M </a:t>
            </a:r>
            <a:r>
              <a:rPr lang="en-US" dirty="0"/>
              <a:t>for entire program</a:t>
            </a:r>
          </a:p>
          <a:p>
            <a:r>
              <a:rPr lang="en-US" dirty="0"/>
              <a:t>Source:  Budget Year (BY) 2025 Highway Infrastructure Programs – Tribal Transportation Program</a:t>
            </a:r>
          </a:p>
          <a:p>
            <a:r>
              <a:rPr lang="en-US" dirty="0"/>
              <a:t>PL 119-4, Title I, Section 1101(12) and Title XIII, Section 11301(4), which point to the Highway Infrastructure Programs from the FY2024 Annual Appropriations at the same funding levels.</a:t>
            </a:r>
          </a:p>
          <a:p>
            <a:r>
              <a:rPr lang="en-US" dirty="0"/>
              <a:t>Same as FY2024 ($150M)</a:t>
            </a:r>
          </a:p>
        </p:txBody>
      </p:sp>
    </p:spTree>
    <p:extLst>
      <p:ext uri="{BB962C8B-B14F-4D97-AF65-F5344CB8AC3E}">
        <p14:creationId xmlns:p14="http://schemas.microsoft.com/office/powerpoint/2010/main" val="241371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DB801-E074-99F8-08BE-A305F5AD4B1F}"/>
              </a:ext>
            </a:extLst>
          </p:cNvPr>
          <p:cNvSpPr>
            <a:spLocks noGrp="1"/>
          </p:cNvSpPr>
          <p:nvPr>
            <p:ph type="title"/>
          </p:nvPr>
        </p:nvSpPr>
        <p:spPr/>
        <p:txBody>
          <a:bodyPr/>
          <a:lstStyle/>
          <a:p>
            <a:r>
              <a:rPr lang="en-US" dirty="0"/>
              <a:t>Criteria for funding allocation</a:t>
            </a:r>
          </a:p>
        </p:txBody>
      </p:sp>
      <p:sp>
        <p:nvSpPr>
          <p:cNvPr id="3" name="Content Placeholder 2">
            <a:extLst>
              <a:ext uri="{FF2B5EF4-FFF2-40B4-BE49-F238E27FC236}">
                <a16:creationId xmlns:a16="http://schemas.microsoft.com/office/drawing/2014/main" id="{ECDB27E1-83B9-9222-E004-1D957032BA81}"/>
              </a:ext>
            </a:extLst>
          </p:cNvPr>
          <p:cNvSpPr>
            <a:spLocks noGrp="1"/>
          </p:cNvSpPr>
          <p:nvPr>
            <p:ph idx="1"/>
          </p:nvPr>
        </p:nvSpPr>
        <p:spPr/>
        <p:txBody>
          <a:bodyPr/>
          <a:lstStyle/>
          <a:p>
            <a:r>
              <a:rPr lang="en-US" dirty="0"/>
              <a:t>Not subject to Aug Redistribution</a:t>
            </a:r>
          </a:p>
          <a:p>
            <a:r>
              <a:rPr lang="en-US" dirty="0"/>
              <a:t>Not subject to obligation limitation reduction </a:t>
            </a:r>
          </a:p>
          <a:p>
            <a:r>
              <a:rPr lang="en-US" dirty="0"/>
              <a:t>All funds to be provided to tribes based on the formula found in 23 USC 202(b)(3)(B), except provisions 23 USC (a)(6), USC 202 (b)(3)(C), 23 USC 202(c), (e), and IIJA Section 11128 are not applicable.</a:t>
            </a:r>
          </a:p>
          <a:p>
            <a:pPr lvl="1"/>
            <a:r>
              <a:rPr lang="en-US" dirty="0"/>
              <a:t>Means there is No Set asides:   BIA/FHWA Admin., Tribal planning, Tribal Safety, High Priority Program; and Tribal Supplemental.</a:t>
            </a:r>
          </a:p>
        </p:txBody>
      </p:sp>
    </p:spTree>
    <p:extLst>
      <p:ext uri="{BB962C8B-B14F-4D97-AF65-F5344CB8AC3E}">
        <p14:creationId xmlns:p14="http://schemas.microsoft.com/office/powerpoint/2010/main" val="2152116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8482-5CD5-2876-1F67-935337DCF7B1}"/>
              </a:ext>
            </a:extLst>
          </p:cNvPr>
          <p:cNvSpPr>
            <a:spLocks noGrp="1"/>
          </p:cNvSpPr>
          <p:nvPr>
            <p:ph type="title"/>
          </p:nvPr>
        </p:nvSpPr>
        <p:spPr/>
        <p:txBody>
          <a:bodyPr/>
          <a:lstStyle/>
          <a:p>
            <a:r>
              <a:rPr lang="en-US" dirty="0"/>
              <a:t>Tribal Shares</a:t>
            </a:r>
          </a:p>
        </p:txBody>
      </p:sp>
      <p:sp>
        <p:nvSpPr>
          <p:cNvPr id="3" name="Content Placeholder 2">
            <a:extLst>
              <a:ext uri="{FF2B5EF4-FFF2-40B4-BE49-F238E27FC236}">
                <a16:creationId xmlns:a16="http://schemas.microsoft.com/office/drawing/2014/main" id="{D8BEE774-D0AC-EF7B-EA2B-A08C22E44F0A}"/>
              </a:ext>
            </a:extLst>
          </p:cNvPr>
          <p:cNvSpPr>
            <a:spLocks noGrp="1"/>
          </p:cNvSpPr>
          <p:nvPr>
            <p:ph idx="1"/>
          </p:nvPr>
        </p:nvSpPr>
        <p:spPr>
          <a:xfrm>
            <a:off x="838200" y="1825625"/>
            <a:ext cx="10866120" cy="4351338"/>
          </a:xfrm>
        </p:spPr>
        <p:txBody>
          <a:bodyPr/>
          <a:lstStyle/>
          <a:p>
            <a:r>
              <a:rPr lang="en-US" dirty="0"/>
              <a:t>Total Amount:  $150,000,000.00</a:t>
            </a:r>
          </a:p>
          <a:p>
            <a:pPr lvl="1"/>
            <a:r>
              <a:rPr lang="en-US" dirty="0"/>
              <a:t>Share for Tribes with Direct Agreement with FHWA:        $63,570,851.86</a:t>
            </a:r>
          </a:p>
          <a:p>
            <a:pPr lvl="1"/>
            <a:r>
              <a:rPr lang="en-US" dirty="0"/>
              <a:t>Share for Tribes with TTP, and Self-Determination </a:t>
            </a:r>
          </a:p>
          <a:p>
            <a:pPr marL="914400" lvl="2" indent="0">
              <a:buNone/>
            </a:pPr>
            <a:r>
              <a:rPr lang="en-US" sz="2400" dirty="0"/>
              <a:t>Agreements at BIA/DOI  :                                                           $86,429,148.14</a:t>
            </a:r>
          </a:p>
          <a:p>
            <a:pPr lvl="1"/>
            <a:endParaRPr lang="en-US" dirty="0"/>
          </a:p>
          <a:p>
            <a:pPr lvl="1"/>
            <a:endParaRPr lang="en-US" dirty="0"/>
          </a:p>
        </p:txBody>
      </p:sp>
    </p:spTree>
    <p:extLst>
      <p:ext uri="{BB962C8B-B14F-4D97-AF65-F5344CB8AC3E}">
        <p14:creationId xmlns:p14="http://schemas.microsoft.com/office/powerpoint/2010/main" val="355506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DA113-CF5F-61BB-A0BE-C60F9720CAF2}"/>
              </a:ext>
            </a:extLst>
          </p:cNvPr>
          <p:cNvSpPr>
            <a:spLocks noGrp="1"/>
          </p:cNvSpPr>
          <p:nvPr>
            <p:ph type="title"/>
          </p:nvPr>
        </p:nvSpPr>
        <p:spPr/>
        <p:txBody>
          <a:bodyPr/>
          <a:lstStyle/>
          <a:p>
            <a:r>
              <a:rPr lang="en-US" dirty="0"/>
              <a:t>Funds available upon receipt at BIA	</a:t>
            </a:r>
          </a:p>
        </p:txBody>
      </p:sp>
      <p:sp>
        <p:nvSpPr>
          <p:cNvPr id="3" name="Content Placeholder 2">
            <a:extLst>
              <a:ext uri="{FF2B5EF4-FFF2-40B4-BE49-F238E27FC236}">
                <a16:creationId xmlns:a16="http://schemas.microsoft.com/office/drawing/2014/main" id="{98BAFF46-FB83-EC9E-AD68-BBC9C37CBF0F}"/>
              </a:ext>
            </a:extLst>
          </p:cNvPr>
          <p:cNvSpPr>
            <a:spLocks noGrp="1"/>
          </p:cNvSpPr>
          <p:nvPr>
            <p:ph idx="1"/>
          </p:nvPr>
        </p:nvSpPr>
        <p:spPr/>
        <p:txBody>
          <a:bodyPr/>
          <a:lstStyle/>
          <a:p>
            <a:r>
              <a:rPr lang="en-US" dirty="0"/>
              <a:t>Suballocate to Regions, and OSG</a:t>
            </a:r>
          </a:p>
          <a:p>
            <a:r>
              <a:rPr lang="en-US" dirty="0"/>
              <a:t>Available 4 years (FY2025-2028)</a:t>
            </a:r>
          </a:p>
          <a:p>
            <a:r>
              <a:rPr lang="en-US" dirty="0"/>
              <a:t>Unobligated amount during period of availability will be “restated” by FHWA in the following </a:t>
            </a:r>
          </a:p>
          <a:p>
            <a:r>
              <a:rPr lang="en-US" dirty="0"/>
              <a:t>Eligibility for use of funds – same as regular TTP funds (23 USC 202, 25 CFR 170, Chapter 1 of Title 23 funding.</a:t>
            </a:r>
          </a:p>
          <a:p>
            <a:r>
              <a:rPr lang="en-US" dirty="0"/>
              <a:t>Tribal specific funding amounts have already been computed according to formula found in 23 USC 202(b)(3).</a:t>
            </a:r>
          </a:p>
          <a:p>
            <a:r>
              <a:rPr lang="en-US" dirty="0"/>
              <a:t>Break out sent to all BIA Region Engineers</a:t>
            </a:r>
          </a:p>
        </p:txBody>
      </p:sp>
    </p:spTree>
    <p:extLst>
      <p:ext uri="{BB962C8B-B14F-4D97-AF65-F5344CB8AC3E}">
        <p14:creationId xmlns:p14="http://schemas.microsoft.com/office/powerpoint/2010/main" val="2547308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0A5A-DE3C-CA60-8E13-F77EE0B5496B}"/>
              </a:ext>
            </a:extLst>
          </p:cNvPr>
          <p:cNvSpPr>
            <a:spLocks noGrp="1"/>
          </p:cNvSpPr>
          <p:nvPr>
            <p:ph type="title"/>
          </p:nvPr>
        </p:nvSpPr>
        <p:spPr/>
        <p:txBody>
          <a:bodyPr/>
          <a:lstStyle/>
          <a:p>
            <a:r>
              <a:rPr lang="en-US" dirty="0"/>
              <a:t>Distribution	of FY2025 Special $150 M (TTP)</a:t>
            </a:r>
          </a:p>
        </p:txBody>
      </p:sp>
      <p:sp>
        <p:nvSpPr>
          <p:cNvPr id="3" name="Content Placeholder 2">
            <a:extLst>
              <a:ext uri="{FF2B5EF4-FFF2-40B4-BE49-F238E27FC236}">
                <a16:creationId xmlns:a16="http://schemas.microsoft.com/office/drawing/2014/main" id="{D32C6CBA-069F-5AAE-435D-2A0F950368A7}"/>
              </a:ext>
            </a:extLst>
          </p:cNvPr>
          <p:cNvSpPr>
            <a:spLocks noGrp="1"/>
          </p:cNvSpPr>
          <p:nvPr>
            <p:ph idx="1"/>
          </p:nvPr>
        </p:nvSpPr>
        <p:spPr/>
        <p:txBody>
          <a:bodyPr/>
          <a:lstStyle/>
          <a:p>
            <a:r>
              <a:rPr lang="en-US" dirty="0"/>
              <a:t>Available at Regions:  ~ Aug15, 2025</a:t>
            </a:r>
          </a:p>
          <a:p>
            <a:r>
              <a:rPr lang="en-US" dirty="0"/>
              <a:t>Notification of tribes of their tribal shares</a:t>
            </a:r>
          </a:p>
          <a:p>
            <a:r>
              <a:rPr lang="en-US" dirty="0"/>
              <a:t>Subject to Close out procedures of BIA</a:t>
            </a:r>
          </a:p>
          <a:p>
            <a:endParaRPr lang="en-US" dirty="0"/>
          </a:p>
          <a:p>
            <a:endParaRPr lang="en-US" dirty="0"/>
          </a:p>
        </p:txBody>
      </p:sp>
    </p:spTree>
    <p:extLst>
      <p:ext uri="{BB962C8B-B14F-4D97-AF65-F5344CB8AC3E}">
        <p14:creationId xmlns:p14="http://schemas.microsoft.com/office/powerpoint/2010/main" val="4052169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0693b5ba-4b18-4d7b-9341-f32f400a5494}" enabled="0" method="" siteId="{0693b5ba-4b18-4d7b-9341-f32f400a5494}" removed="1"/>
</clbl:labelList>
</file>

<file path=docProps/app.xml><?xml version="1.0" encoding="utf-8"?>
<Properties xmlns="http://schemas.openxmlformats.org/officeDocument/2006/extended-properties" xmlns:vt="http://schemas.openxmlformats.org/officeDocument/2006/docPropsVTypes">
  <TotalTime>478</TotalTime>
  <Words>583</Words>
  <Application>Microsoft Office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BIADOT Transportation Program Update</vt:lpstr>
      <vt:lpstr>FY2024 Overview</vt:lpstr>
      <vt:lpstr>FY2025 TTP </vt:lpstr>
      <vt:lpstr>FY2025 TTP  (cont.)</vt:lpstr>
      <vt:lpstr>Funding Alert: FY2025</vt:lpstr>
      <vt:lpstr>Criteria for funding allocation</vt:lpstr>
      <vt:lpstr>Tribal Shares</vt:lpstr>
      <vt:lpstr>Funds available upon receipt at BIA </vt:lpstr>
      <vt:lpstr>Distribution of FY2025 Special $150 M (TTP)</vt:lpstr>
      <vt:lpstr>FY2025 Road Maintenance Program </vt:lpstr>
      <vt:lpstr>Priorities for FY2025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Gishi, LeRoy</dc:creator>
  <cp:lastModifiedBy>Gishi, LeRoy</cp:lastModifiedBy>
  <cp:revision>2</cp:revision>
  <dcterms:created xsi:type="dcterms:W3CDTF">2025-07-21T14:40:33Z</dcterms:created>
  <dcterms:modified xsi:type="dcterms:W3CDTF">2025-08-04T15:39:39Z</dcterms:modified>
</cp:coreProperties>
</file>