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6858000" cx="12192000"/>
  <p:notesSz cx="12192000" cy="6858000"/>
  <p:embeddedFontLst>
    <p:embeddedFont>
      <p:font typeface="IBM Plex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25" roundtripDataSignature="AMtx7mginQxX/68HY1C7EcNmnuEO6Ojfo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B90BE3D-D142-4633-A9FC-04751E30E998}">
  <a:tblStyle styleId="{8B90BE3D-D142-4633-A9FC-04751E30E998}"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25400">
              <a:solidFill>
                <a:schemeClr val="dk1"/>
              </a:solidFill>
              <a:prstDash val="solid"/>
              <a:round/>
              <a:headEnd len="sm" w="sm" type="none"/>
              <a:tailEnd len="sm" w="sm" type="none"/>
            </a:ln>
          </a:top>
          <a:bottom>
            <a:ln cap="flat" cmpd="sng" w="25400">
              <a:solidFill>
                <a:schemeClr val="dk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lt1"/>
          </a:solidFill>
        </a:fill>
      </a:tcStyle>
    </a:wholeTbl>
    <a:band1H>
      <a:tcTxStyle/>
      <a:tcStyle>
        <a:fill>
          <a:solidFill>
            <a:srgbClr val="E6E6E6"/>
          </a:solidFill>
        </a:fill>
      </a:tcStyle>
    </a:band1H>
    <a:band2H>
      <a:tcTxStyle/>
    </a:band2H>
    <a:band1V>
      <a:tcTxStyle/>
      <a:tcStyle>
        <a:fill>
          <a:solidFill>
            <a:srgbClr val="E6E6E6"/>
          </a:solidFill>
        </a:fill>
      </a:tcStyle>
    </a:band1V>
    <a:band2V>
      <a:tcTxStyle/>
    </a:band2V>
    <a:lastCol>
      <a:tcTxStyle b="on" i="off">
        <a:font>
          <a:latin typeface="Calibri"/>
          <a:ea typeface="Calibri"/>
          <a:cs typeface="Calibri"/>
        </a:font>
        <a:schemeClr val="lt1"/>
      </a:tcTxStyle>
      <a:tcStyle>
        <a:fill>
          <a:solidFill>
            <a:schemeClr val="accent6"/>
          </a:solidFill>
        </a:fill>
      </a:tcStyle>
    </a:lastCol>
    <a:firstCol>
      <a:tcTxStyle b="on" i="off">
        <a:font>
          <a:latin typeface="Calibri"/>
          <a:ea typeface="Calibri"/>
          <a:cs typeface="Calibri"/>
        </a:font>
        <a:schemeClr val="lt1"/>
      </a:tcTxStyle>
      <a:tcStyle>
        <a:fill>
          <a:solidFill>
            <a:schemeClr val="accent6"/>
          </a:solidFill>
        </a:fill>
      </a:tcStyle>
    </a:firstCol>
    <a:lastRow>
      <a:tcTxStyle b="on" i="off"/>
      <a:tcStyle>
        <a:tcBdr>
          <a:top>
            <a:ln cap="flat" cmpd="sng" w="50800">
              <a:solidFill>
                <a:schemeClr val="dk1"/>
              </a:solidFill>
              <a:prstDash val="solid"/>
              <a:round/>
              <a:headEnd len="sm" w="sm" type="none"/>
              <a:tailEnd len="sm" w="sm" type="none"/>
            </a:ln>
          </a:top>
        </a:tcBdr>
        <a:fill>
          <a:solidFill>
            <a:schemeClr val="lt1"/>
          </a:solidFill>
        </a:fill>
      </a:tcStyle>
    </a:lastRow>
    <a:seCell>
      <a:tcTxStyle b="on" i="off">
        <a:font>
          <a:latin typeface="Calibri"/>
          <a:ea typeface="Calibri"/>
          <a:cs typeface="Calibri"/>
        </a:font>
        <a:schemeClr val="dk1"/>
      </a:tcTxStyle>
    </a:seCell>
    <a:swCell>
      <a:tcTxStyle b="on" i="off">
        <a:font>
          <a:latin typeface="Calibri"/>
          <a:ea typeface="Calibri"/>
          <a:cs typeface="Calibri"/>
        </a:font>
        <a:schemeClr val="dk1"/>
      </a:tcTxStyle>
    </a:swCell>
    <a:firstRow>
      <a:tcTxStyle b="on" i="off">
        <a:font>
          <a:latin typeface="Calibri"/>
          <a:ea typeface="Calibri"/>
          <a:cs typeface="Calibri"/>
        </a:font>
        <a:schemeClr val="lt1"/>
      </a:tcTxStyle>
      <a:tcStyle>
        <a:tcBdr>
          <a:bottom>
            <a:ln cap="flat" cmpd="sng" w="25400">
              <a:solidFill>
                <a:schemeClr val="dk1"/>
              </a:solidFill>
              <a:prstDash val="solid"/>
              <a:round/>
              <a:headEnd len="sm" w="sm" type="none"/>
              <a:tailEnd len="sm" w="sm" type="none"/>
            </a:ln>
          </a:bottom>
        </a:tcBdr>
        <a:fill>
          <a:solidFill>
            <a:schemeClr val="accent6"/>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IBMPlexSans-bold.fntdata"/><Relationship Id="rId21" Type="http://schemas.openxmlformats.org/officeDocument/2006/relationships/font" Target="fonts/IBMPlexSans-regular.fntdata"/><Relationship Id="rId24" Type="http://schemas.openxmlformats.org/officeDocument/2006/relationships/font" Target="fonts/IBMPlexSans-boldItalic.fntdata"/><Relationship Id="rId23" Type="http://schemas.openxmlformats.org/officeDocument/2006/relationships/font" Target="fonts/IBMPlexSans-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5"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5283200" cy="344488"/>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 name="Google Shape;4;n"/>
          <p:cNvSpPr txBox="1"/>
          <p:nvPr>
            <p:ph idx="10" type="dt"/>
          </p:nvPr>
        </p:nvSpPr>
        <p:spPr>
          <a:xfrm>
            <a:off x="6905625" y="0"/>
            <a:ext cx="5283200" cy="344488"/>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 name="Google Shape;5;n"/>
          <p:cNvSpPr/>
          <p:nvPr>
            <p:ph idx="3"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1219200" y="3300413"/>
            <a:ext cx="9753600" cy="270033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6513513"/>
            <a:ext cx="5283200" cy="34448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1200"/>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n"/>
          <p:cNvSpPr txBox="1"/>
          <p:nvPr>
            <p:ph idx="12" type="sldNum"/>
          </p:nvPr>
        </p:nvSpPr>
        <p:spPr>
          <a:xfrm>
            <a:off x="6905625" y="6513513"/>
            <a:ext cx="5283200" cy="3444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sz="1200"/>
              <a:t>‹#›</a:t>
            </a:fld>
            <a:endParaRPr sz="1200"/>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politico.com/live-updates/2024/06/28/congress/new-request-for-key-bridge-disaster-money-biden-00165769" TargetMode="External"/><Relationship Id="rId3" Type="http://schemas.openxmlformats.org/officeDocument/2006/relationships/hyperlink" Target="https://www.whitehouse.gov/briefing-room/statements-releases/2023/10/25/fact-sheet-white-house-calls-on-congress-to-support-critical-domestic-needs/"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3: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 name="Google Shape;46;p3: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2: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12: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3: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 name="Google Shape;112;p13: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4: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14: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5: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15: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6: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16: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4: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 name="Google Shape;52;p4:notes"/>
          <p:cNvSpPr txBox="1"/>
          <p:nvPr>
            <p:ph idx="1" type="body"/>
          </p:nvPr>
        </p:nvSpPr>
        <p:spPr>
          <a:xfrm>
            <a:off x="1219200" y="3300413"/>
            <a:ext cx="9753600" cy="270033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600"/>
              <a:t>Appropriations leaders – including Senate Committee on Appropriations Chair Patty Murray (D-WA) and Vice Chair Susan Collins (R-ME) and House of Representatives Committee on Appropriations Chair Tom Cole (R-OK) and Ranking Member Rosa DeLauro (D-CT) – have voiced support for finalizing the FY25 spending bills before December 20 but will need to reach a topline spending agreement before Congress adjourns for the Thanksgiving break at the end of next week. However, due to the lack of time before the current Congress concludes, appropriators are restricted from moving an “omnibus” spending bill, which would include all 12 annual federal spending bills combined into one package. House Speaker Mike Johnson (R-LA) has in the past opposed omnibus spending measures and is instead working with the newly elected incoming Senate Majority Leader John Thune (R-SD) and President-elect Donald Trump to strategize on Republicans’ path forward. Speaker Johnson and soon-to-be Majority Leader Thune have floated the idea of passing a year-long CR instead of enacting a new FY25 spending bill. </a:t>
            </a:r>
            <a:endParaRPr/>
          </a:p>
          <a:p>
            <a:pPr indent="0" lvl="0" marL="0" rtl="0" algn="l">
              <a:spcBef>
                <a:spcPts val="0"/>
              </a:spcBef>
              <a:spcAft>
                <a:spcPts val="0"/>
              </a:spcAft>
              <a:buNone/>
            </a:pPr>
            <a:r>
              <a:t/>
            </a:r>
            <a:endParaRPr sz="1600"/>
          </a:p>
          <a:p>
            <a:pPr indent="0" lvl="0" marL="0" rtl="0" algn="l">
              <a:spcBef>
                <a:spcPts val="0"/>
              </a:spcBef>
              <a:spcAft>
                <a:spcPts val="0"/>
              </a:spcAft>
              <a:buNone/>
            </a:pPr>
            <a:r>
              <a:rPr b="0" i="0" lang="en-US" sz="1600">
                <a:solidFill>
                  <a:srgbClr val="363636"/>
                </a:solidFill>
                <a:latin typeface="IBM Plex Sans"/>
                <a:ea typeface="IBM Plex Sans"/>
                <a:cs typeface="IBM Plex Sans"/>
                <a:sym typeface="IBM Plex Sans"/>
              </a:rPr>
              <a:t>CRs maintain spending levels from the previous fiscal year, this can be a double-edged sword due. On the upside funding levels remain flat lined at best, which can be a trade off to any proposed cuts to programs funding. On the other side, flat line funding is not able to be adjusted for inflationary cost increases which reduces overall purchasing power that these levels once had in the previous fiscal year. </a:t>
            </a:r>
            <a:endParaRPr/>
          </a:p>
          <a:p>
            <a:pPr indent="0" lvl="0" marL="0" rtl="0" algn="l">
              <a:spcBef>
                <a:spcPts val="0"/>
              </a:spcBef>
              <a:spcAft>
                <a:spcPts val="0"/>
              </a:spcAft>
              <a:buNone/>
            </a:pPr>
            <a:r>
              <a:t/>
            </a:r>
            <a:endParaRPr b="0" i="0" sz="1600">
              <a:solidFill>
                <a:srgbClr val="363636"/>
              </a:solidFill>
              <a:latin typeface="IBM Plex Sans"/>
              <a:ea typeface="IBM Plex Sans"/>
              <a:cs typeface="IBM Plex Sans"/>
              <a:sym typeface="IBM Plex Sans"/>
            </a:endParaRPr>
          </a:p>
          <a:p>
            <a:pPr indent="0" lvl="0" marL="0" marR="0" rtl="0" algn="l">
              <a:lnSpc>
                <a:spcPct val="100000"/>
              </a:lnSpc>
              <a:spcBef>
                <a:spcPts val="0"/>
              </a:spcBef>
              <a:spcAft>
                <a:spcPts val="0"/>
              </a:spcAft>
              <a:buClr>
                <a:srgbClr val="363636"/>
              </a:buClr>
              <a:buSzPts val="1600"/>
              <a:buFont typeface="IBM Plex Sans"/>
              <a:buNone/>
            </a:pPr>
            <a:r>
              <a:rPr b="0" i="0" lang="en-US" sz="1600">
                <a:solidFill>
                  <a:srgbClr val="363636"/>
                </a:solidFill>
                <a:latin typeface="IBM Plex Sans"/>
                <a:ea typeface="IBM Plex Sans"/>
                <a:cs typeface="IBM Plex Sans"/>
                <a:sym typeface="IBM Plex Sans"/>
              </a:rPr>
              <a:t>It currently remains unlikely that a short-term CR will be considered, and so a long-term CR has been the most popular path forward. A short-term CR has been viewed less likely since it places excessive burden on the incoming administration and is believed that this approach would burden President elect Trump’s ability to put forward his FY 26 Congressional Budget Request and </a:t>
            </a:r>
            <a:r>
              <a:rPr b="0" i="0" lang="en-US" sz="1600">
                <a:solidFill>
                  <a:srgbClr val="000000"/>
                </a:solidFill>
                <a:latin typeface="Georgia"/>
                <a:ea typeface="Georgia"/>
                <a:cs typeface="Georgia"/>
                <a:sym typeface="Georgia"/>
              </a:rPr>
              <a:t>avoid an extra distraction next year as they work to enact policy that defines their first 100 days in control of Congress and the White House.</a:t>
            </a:r>
            <a:endParaRPr b="0" i="0" sz="1100">
              <a:solidFill>
                <a:srgbClr val="363636"/>
              </a:solidFill>
              <a:latin typeface="IBM Plex Sans"/>
              <a:ea typeface="IBM Plex Sans"/>
              <a:cs typeface="IBM Plex Sans"/>
              <a:sym typeface="IBM Plex Sans"/>
            </a:endParaRPr>
          </a:p>
          <a:p>
            <a:pPr indent="0" lvl="0" marL="0" rtl="0" algn="l">
              <a:spcBef>
                <a:spcPts val="0"/>
              </a:spcBef>
              <a:spcAft>
                <a:spcPts val="0"/>
              </a:spcAft>
              <a:buNone/>
            </a:pPr>
            <a:r>
              <a:t/>
            </a:r>
            <a:endParaRPr b="0" i="0" sz="1600">
              <a:solidFill>
                <a:srgbClr val="363636"/>
              </a:solidFill>
              <a:latin typeface="IBM Plex Sans"/>
              <a:ea typeface="IBM Plex Sans"/>
              <a:cs typeface="IBM Plex Sans"/>
              <a:sym typeface="IBM Plex Sans"/>
            </a:endParaRPr>
          </a:p>
          <a:p>
            <a:pPr indent="0" lvl="0" marL="0" rtl="0" algn="l">
              <a:spcBef>
                <a:spcPts val="0"/>
              </a:spcBef>
              <a:spcAft>
                <a:spcPts val="0"/>
              </a:spcAft>
              <a:buNone/>
            </a:pPr>
            <a:r>
              <a:rPr b="0" i="0" lang="en-US" sz="2400">
                <a:solidFill>
                  <a:srgbClr val="000000"/>
                </a:solidFill>
                <a:latin typeface="Georgia"/>
                <a:ea typeface="Georgia"/>
                <a:cs typeface="Georgia"/>
                <a:sym typeface="Georgia"/>
              </a:rPr>
              <a:t>While Democrats are eager to cut a deal that updates federal agencies' funding through next September, congressional Republicans are divided on the decision</a:t>
            </a:r>
            <a:endParaRPr b="0" i="0">
              <a:solidFill>
                <a:srgbClr val="363636"/>
              </a:solidFill>
              <a:latin typeface="IBM Plex Sans"/>
              <a:ea typeface="IBM Plex Sans"/>
              <a:cs typeface="IBM Plex Sans"/>
              <a:sym typeface="IBM Plex Sans"/>
            </a:endParaRPr>
          </a:p>
          <a:p>
            <a:pPr indent="0" lvl="0" marL="0" rtl="0" algn="l">
              <a:spcBef>
                <a:spcPts val="0"/>
              </a:spcBef>
              <a:spcAft>
                <a:spcPts val="0"/>
              </a:spcAft>
              <a:buNone/>
            </a:pPr>
            <a:r>
              <a:t/>
            </a:r>
            <a:endParaRPr/>
          </a:p>
        </p:txBody>
      </p:sp>
      <p:sp>
        <p:nvSpPr>
          <p:cNvPr id="53" name="Google Shape;53;p4:notes"/>
          <p:cNvSpPr txBox="1"/>
          <p:nvPr>
            <p:ph idx="12" type="sldNum"/>
          </p:nvPr>
        </p:nvSpPr>
        <p:spPr>
          <a:xfrm>
            <a:off x="6905625" y="6513513"/>
            <a:ext cx="5283200" cy="3444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5: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9" name="Google Shape;59;p5:notes"/>
          <p:cNvSpPr txBox="1"/>
          <p:nvPr>
            <p:ph idx="1" type="body"/>
          </p:nvPr>
        </p:nvSpPr>
        <p:spPr>
          <a:xfrm>
            <a:off x="1219200" y="3300413"/>
            <a:ext cx="9753600" cy="270033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0" i="0" lang="en-US">
                <a:solidFill>
                  <a:srgbClr val="000000"/>
                </a:solidFill>
                <a:latin typeface="Georgia"/>
                <a:ea typeface="Georgia"/>
                <a:cs typeface="Georgia"/>
                <a:sym typeface="Georgia"/>
              </a:rPr>
              <a:t>Congress hasn’t cleared a comprehensive disaster aid package since 2022. Historicaly, congressional Republicans have continually ignored the Biden administration’s requests for disaster assistance. That includes a </a:t>
            </a:r>
            <a:r>
              <a:rPr b="0" i="0" lang="en-US" u="sng" strike="noStrike">
                <a:solidFill>
                  <a:srgbClr val="007BC7"/>
                </a:solidFill>
                <a:latin typeface="Georgia"/>
                <a:ea typeface="Georgia"/>
                <a:cs typeface="Georgia"/>
                <a:sym typeface="Georgia"/>
                <a:hlinkClick r:id="rId2">
                  <a:extLst>
                    <a:ext uri="{A12FA001-AC4F-418D-AE19-62706E023703}">
                      <ahyp:hlinkClr val="tx"/>
                    </a:ext>
                  </a:extLst>
                </a:hlinkClick>
              </a:rPr>
              <a:t>$4 billion proposal last summer</a:t>
            </a:r>
            <a:r>
              <a:rPr b="0" i="0" lang="en-US">
                <a:solidFill>
                  <a:srgbClr val="000000"/>
                </a:solidFill>
                <a:latin typeface="Georgia"/>
                <a:ea typeface="Georgia"/>
                <a:cs typeface="Georgia"/>
                <a:sym typeface="Georgia"/>
              </a:rPr>
              <a:t> seeking funding to rebuild the Francis Scott Key Bridge in Baltimore, as well as a </a:t>
            </a:r>
            <a:r>
              <a:rPr b="0" i="0" lang="en-US" u="sng" strike="noStrike">
                <a:solidFill>
                  <a:srgbClr val="007BC7"/>
                </a:solidFill>
                <a:latin typeface="Georgia"/>
                <a:ea typeface="Georgia"/>
                <a:cs typeface="Georgia"/>
                <a:sym typeface="Georgia"/>
                <a:hlinkClick r:id="rId3">
                  <a:extLst>
                    <a:ext uri="{A12FA001-AC4F-418D-AE19-62706E023703}">
                      <ahyp:hlinkClr val="tx"/>
                    </a:ext>
                  </a:extLst>
                </a:hlinkClick>
              </a:rPr>
              <a:t>$56 billion request last year</a:t>
            </a:r>
            <a:r>
              <a:rPr b="0" i="0" lang="en-US">
                <a:solidFill>
                  <a:srgbClr val="000000"/>
                </a:solidFill>
                <a:latin typeface="Georgia"/>
                <a:ea typeface="Georgia"/>
                <a:cs typeface="Georgia"/>
                <a:sym typeface="Georgia"/>
              </a:rPr>
              <a:t> that also sought emergency cash for other priorities, including schools, child care providers and nutrition assistance.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Homeland Security</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Agriculture- This aims to provide assistance to farmers that experienced crop or livestock losses due to natural disasters, assist communities with debris removal, support rural infrastructure and rehabilitation. Statutory Language to support permanent comprehensive pay reform for federal wildland firefighters. Support grants to Special Supplemental Nutrition Programs for Woman, Infants, and Children Program State Agencies and The Emergency Food Assistance Program (including food banks) with increased infrastructure needs resulting from Hurricanes Helene and Milton.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HUD- For Community Development Block Grant- Disaster Recovery funding to address damages from Helene and Milton. And remaining unmet disaster recovery needs in more than 20 States and territories for major disasters during 2023 &amp; 2024.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Transportation- To rebuild, repair, and re-construct federal-aid highways, bridges and federally-owned roads in more than 40 states and territories that have been seriously damaged by natural disasters or catastrophic failures from external causes.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EPA- For long-term water system upgrades that would improve system performance and mitigate further damage from natural disasters. Also for disaster recovery activities such as hazardous waste and debris clean-up, air monitor repair, and underground storage tank repair.  </a:t>
            </a:r>
            <a:endParaRPr/>
          </a:p>
        </p:txBody>
      </p:sp>
      <p:sp>
        <p:nvSpPr>
          <p:cNvPr id="60" name="Google Shape;60;p5:notes"/>
          <p:cNvSpPr txBox="1"/>
          <p:nvPr>
            <p:ph idx="12" type="sldNum"/>
          </p:nvPr>
        </p:nvSpPr>
        <p:spPr>
          <a:xfrm>
            <a:off x="6905625" y="6513513"/>
            <a:ext cx="5283200" cy="3444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6: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 name="Google Shape;67;p6:notes"/>
          <p:cNvSpPr txBox="1"/>
          <p:nvPr>
            <p:ph idx="1" type="body"/>
          </p:nvPr>
        </p:nvSpPr>
        <p:spPr>
          <a:xfrm>
            <a:off x="1219200" y="3300413"/>
            <a:ext cx="9753600" cy="270033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HHS- To support response and recovery efforts for Helene and Milton and continue access to quality health care services and social supports in effected areas.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Commerce- To fund flexible economic development grants to bolster economic recovery in disaster effected regions experiencing economic distress. Funding to the Delta Regional Authority for disaster recovery activities. Acquire three new hurricane hunter aircraft.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SBA-  Low interest disaster loans to help businesses, homeowners, renters, and eligible nonprofit orgs recover from disasters.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Education- Aid to Restart School operation and assistance to institutions of Higher Education programs to help K-12 schools and Higher Education restart school. And assist with staffing shortages, replace school equipment , and provide mental health support in the wake of natural disasters.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Energy – Funding to support grid rebuilding, modernization, and future hardening efforts in areas hardest hit by Helene and Milton. Implement energy recovery efforts in communities affected by Maui wildfires. </a:t>
            </a:r>
            <a:endParaRPr/>
          </a:p>
          <a:p>
            <a:pPr indent="0" lvl="0" marL="0" rtl="0" algn="l">
              <a:spcBef>
                <a:spcPts val="0"/>
              </a:spcBef>
              <a:spcAft>
                <a:spcPts val="0"/>
              </a:spcAft>
              <a:buNone/>
            </a:pPr>
            <a:r>
              <a:t/>
            </a:r>
            <a:endParaRPr/>
          </a:p>
        </p:txBody>
      </p:sp>
      <p:sp>
        <p:nvSpPr>
          <p:cNvPr id="68" name="Google Shape;68;p6:notes"/>
          <p:cNvSpPr txBox="1"/>
          <p:nvPr>
            <p:ph idx="12" type="sldNum"/>
          </p:nvPr>
        </p:nvSpPr>
        <p:spPr>
          <a:xfrm>
            <a:off x="6905625" y="6513513"/>
            <a:ext cx="5283200" cy="3444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7: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5" name="Google Shape;75;p7:notes"/>
          <p:cNvSpPr txBox="1"/>
          <p:nvPr>
            <p:ph idx="1" type="body"/>
          </p:nvPr>
        </p:nvSpPr>
        <p:spPr>
          <a:xfrm>
            <a:off x="1219200" y="3300413"/>
            <a:ext cx="9753600" cy="270033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US Army Corps- Reimburse certain costs incurred for wreckage removal activities in Baltimore Harbor and Channels, Maryland. Increased dredging in the Mississippi River due to low water levels, and repairs to eligible projects that sustained significant damage from Helene and Milton.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State- To prevent and reduce sewage flows and contamination at the South Bay International Waste water Treatment Plant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Interior- For Statutory language to support permanent, comprehensive pay reform for Federal wildland firefighters, mapping and modeling hazard impacts, restoring cultural resources. Repairing siphons on the St. Mary Canal in Montana. Support tribal and Native Hawaiian communities’ recovery in response to flooding, landslide, mudslide, and wildfire disasters.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Labor- </a:t>
            </a:r>
            <a:endParaRPr/>
          </a:p>
        </p:txBody>
      </p:sp>
      <p:sp>
        <p:nvSpPr>
          <p:cNvPr id="76" name="Google Shape;76;p7:notes"/>
          <p:cNvSpPr txBox="1"/>
          <p:nvPr>
            <p:ph idx="12" type="sldNum"/>
          </p:nvPr>
        </p:nvSpPr>
        <p:spPr>
          <a:xfrm>
            <a:off x="6905625" y="6513513"/>
            <a:ext cx="5283200" cy="3444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8: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 name="Google Shape;82;p8: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9: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9: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0: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10: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1:notes"/>
          <p:cNvSpPr txBox="1"/>
          <p:nvPr>
            <p:ph idx="1" type="body"/>
          </p:nvPr>
        </p:nvSpPr>
        <p:spPr>
          <a:xfrm>
            <a:off x="1219200" y="3300413"/>
            <a:ext cx="9753600" cy="2700337"/>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11:notes"/>
          <p:cNvSpPr/>
          <p:nvPr>
            <p:ph idx="2" type="sldImg"/>
          </p:nvPr>
        </p:nvSpPr>
        <p:spPr>
          <a:xfrm>
            <a:off x="4038600" y="857250"/>
            <a:ext cx="41148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showMasterSp="0" type="obj">
  <p:cSld name="OBJECT">
    <p:bg>
      <p:bgPr>
        <a:solidFill>
          <a:schemeClr val="lt1"/>
        </a:solidFill>
      </p:bgPr>
    </p:bg>
    <p:spTree>
      <p:nvGrpSpPr>
        <p:cNvPr id="16" name="Shape 16"/>
        <p:cNvGrpSpPr/>
        <p:nvPr/>
      </p:nvGrpSpPr>
      <p:grpSpPr>
        <a:xfrm>
          <a:off x="0" y="0"/>
          <a:ext cx="0" cy="0"/>
          <a:chOff x="0" y="0"/>
          <a:chExt cx="0" cy="0"/>
        </a:xfrm>
      </p:grpSpPr>
      <p:sp>
        <p:nvSpPr>
          <p:cNvPr id="17" name="Google Shape;17;p18"/>
          <p:cNvSpPr txBox="1"/>
          <p:nvPr>
            <p:ph type="title"/>
          </p:nvPr>
        </p:nvSpPr>
        <p:spPr>
          <a:xfrm>
            <a:off x="890270" y="442087"/>
            <a:ext cx="10411459" cy="605155"/>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38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8"/>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8"/>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18"/>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1" name="Shape 21"/>
        <p:cNvGrpSpPr/>
        <p:nvPr/>
      </p:nvGrpSpPr>
      <p:grpSpPr>
        <a:xfrm>
          <a:off x="0" y="0"/>
          <a:ext cx="0" cy="0"/>
          <a:chOff x="0" y="0"/>
          <a:chExt cx="0" cy="0"/>
        </a:xfrm>
      </p:grpSpPr>
      <p:sp>
        <p:nvSpPr>
          <p:cNvPr id="22" name="Google Shape;22;p19"/>
          <p:cNvSpPr txBox="1"/>
          <p:nvPr>
            <p:ph type="title"/>
          </p:nvPr>
        </p:nvSpPr>
        <p:spPr>
          <a:xfrm>
            <a:off x="890270" y="442087"/>
            <a:ext cx="10411459" cy="605155"/>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38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9"/>
          <p:cNvSpPr txBox="1"/>
          <p:nvPr>
            <p:ph idx="1" type="body"/>
          </p:nvPr>
        </p:nvSpPr>
        <p:spPr>
          <a:xfrm>
            <a:off x="916939" y="1793493"/>
            <a:ext cx="6516370" cy="2304415"/>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b="0" i="0" sz="2800">
                <a:solidFill>
                  <a:schemeClr val="dk1"/>
                </a:solidFill>
                <a:latin typeface="Calibri"/>
                <a:ea typeface="Calibri"/>
                <a:cs typeface="Calibri"/>
                <a:sym typeface="Calibri"/>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4" name="Google Shape;24;p19"/>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9"/>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19"/>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7" name="Shape 27"/>
        <p:cNvGrpSpPr/>
        <p:nvPr/>
      </p:nvGrpSpPr>
      <p:grpSpPr>
        <a:xfrm>
          <a:off x="0" y="0"/>
          <a:ext cx="0" cy="0"/>
          <a:chOff x="0" y="0"/>
          <a:chExt cx="0" cy="0"/>
        </a:xfrm>
      </p:grpSpPr>
      <p:sp>
        <p:nvSpPr>
          <p:cNvPr id="28" name="Google Shape;28;p20"/>
          <p:cNvSpPr txBox="1"/>
          <p:nvPr>
            <p:ph type="ctrTitle"/>
          </p:nvPr>
        </p:nvSpPr>
        <p:spPr>
          <a:xfrm>
            <a:off x="914400" y="2125980"/>
            <a:ext cx="10363200" cy="144018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38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0"/>
          <p:cNvSpPr txBox="1"/>
          <p:nvPr>
            <p:ph idx="1" type="subTitle"/>
          </p:nvPr>
        </p:nvSpPr>
        <p:spPr>
          <a:xfrm>
            <a:off x="1828800" y="3840480"/>
            <a:ext cx="8534400" cy="17145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2800">
                <a:solidFill>
                  <a:schemeClr val="dk1"/>
                </a:solidFill>
                <a:latin typeface="Calibri"/>
                <a:ea typeface="Calibri"/>
                <a:cs typeface="Calibri"/>
                <a:sym typeface="Calibri"/>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0"/>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20"/>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20"/>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3" name="Shape 33"/>
        <p:cNvGrpSpPr/>
        <p:nvPr/>
      </p:nvGrpSpPr>
      <p:grpSpPr>
        <a:xfrm>
          <a:off x="0" y="0"/>
          <a:ext cx="0" cy="0"/>
          <a:chOff x="0" y="0"/>
          <a:chExt cx="0" cy="0"/>
        </a:xfrm>
      </p:grpSpPr>
      <p:sp>
        <p:nvSpPr>
          <p:cNvPr id="34" name="Google Shape;34;p21"/>
          <p:cNvSpPr txBox="1"/>
          <p:nvPr>
            <p:ph type="title"/>
          </p:nvPr>
        </p:nvSpPr>
        <p:spPr>
          <a:xfrm>
            <a:off x="890270" y="442087"/>
            <a:ext cx="10411459" cy="605155"/>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b="0" i="0" sz="38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1"/>
          <p:cNvSpPr txBox="1"/>
          <p:nvPr>
            <p:ph idx="1" type="body"/>
          </p:nvPr>
        </p:nvSpPr>
        <p:spPr>
          <a:xfrm>
            <a:off x="609600" y="1577340"/>
            <a:ext cx="5303520" cy="452628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6" name="Google Shape;36;p21"/>
          <p:cNvSpPr txBox="1"/>
          <p:nvPr>
            <p:ph idx="2" type="body"/>
          </p:nvPr>
        </p:nvSpPr>
        <p:spPr>
          <a:xfrm>
            <a:off x="6278880" y="1577340"/>
            <a:ext cx="5303520" cy="4526280"/>
          </a:xfrm>
          <a:prstGeom prst="rect">
            <a:avLst/>
          </a:prstGeom>
          <a:noFill/>
          <a:ln>
            <a:noFill/>
          </a:ln>
        </p:spPr>
        <p:txBody>
          <a:bodyPr anchorCtr="0" anchor="t" bIns="0" lIns="0" spcFirstLastPara="1" rIns="0" wrap="square" tIns="0">
            <a:sp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7" name="Google Shape;37;p21"/>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1"/>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1"/>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40" name="Shape 40"/>
        <p:cNvGrpSpPr/>
        <p:nvPr/>
      </p:nvGrpSpPr>
      <p:grpSpPr>
        <a:xfrm>
          <a:off x="0" y="0"/>
          <a:ext cx="0" cy="0"/>
          <a:chOff x="0" y="0"/>
          <a:chExt cx="0" cy="0"/>
        </a:xfrm>
      </p:grpSpPr>
      <p:sp>
        <p:nvSpPr>
          <p:cNvPr id="41" name="Google Shape;41;p22"/>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2"/>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a:solidFill>
                  <a:srgbClr val="888888"/>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22"/>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algn="r">
              <a:spcBef>
                <a:spcPts val="0"/>
              </a:spcBef>
              <a:buNone/>
              <a:defRPr>
                <a:solidFill>
                  <a:srgbClr val="888888"/>
                </a:solidFill>
              </a:defRPr>
            </a:lvl1pPr>
            <a:lvl2pPr indent="0" lvl="1" algn="r">
              <a:spcBef>
                <a:spcPts val="0"/>
              </a:spcBef>
              <a:buNone/>
              <a:defRPr>
                <a:solidFill>
                  <a:srgbClr val="888888"/>
                </a:solidFill>
              </a:defRPr>
            </a:lvl2pPr>
            <a:lvl3pPr indent="0" lvl="2" algn="r">
              <a:spcBef>
                <a:spcPts val="0"/>
              </a:spcBef>
              <a:buNone/>
              <a:defRPr>
                <a:solidFill>
                  <a:srgbClr val="888888"/>
                </a:solidFill>
              </a:defRPr>
            </a:lvl3pPr>
            <a:lvl4pPr indent="0" lvl="3" algn="r">
              <a:spcBef>
                <a:spcPts val="0"/>
              </a:spcBef>
              <a:buNone/>
              <a:defRPr>
                <a:solidFill>
                  <a:srgbClr val="888888"/>
                </a:solidFill>
              </a:defRPr>
            </a:lvl4pPr>
            <a:lvl5pPr indent="0" lvl="4" algn="r">
              <a:spcBef>
                <a:spcPts val="0"/>
              </a:spcBef>
              <a:buNone/>
              <a:defRPr>
                <a:solidFill>
                  <a:srgbClr val="888888"/>
                </a:solidFill>
              </a:defRPr>
            </a:lvl5pPr>
            <a:lvl6pPr indent="0" lvl="5" algn="r">
              <a:spcBef>
                <a:spcPts val="0"/>
              </a:spcBef>
              <a:buNone/>
              <a:defRPr>
                <a:solidFill>
                  <a:srgbClr val="888888"/>
                </a:solidFill>
              </a:defRPr>
            </a:lvl6pPr>
            <a:lvl7pPr indent="0" lvl="6" algn="r">
              <a:spcBef>
                <a:spcPts val="0"/>
              </a:spcBef>
              <a:buNone/>
              <a:defRPr>
                <a:solidFill>
                  <a:srgbClr val="888888"/>
                </a:solidFill>
              </a:defRPr>
            </a:lvl7pPr>
            <a:lvl8pPr indent="0" lvl="7" algn="r">
              <a:spcBef>
                <a:spcPts val="0"/>
              </a:spcBef>
              <a:buNone/>
              <a:defRPr>
                <a:solidFill>
                  <a:srgbClr val="888888"/>
                </a:solidFill>
              </a:defRPr>
            </a:lvl8pPr>
            <a:lvl9pPr indent="0" lvl="8"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7"/>
          <p:cNvSpPr/>
          <p:nvPr/>
        </p:nvSpPr>
        <p:spPr>
          <a:xfrm>
            <a:off x="0" y="315468"/>
            <a:ext cx="12192000" cy="906780"/>
          </a:xfrm>
          <a:custGeom>
            <a:rect b="b" l="l" r="r" t="t"/>
            <a:pathLst>
              <a:path extrusionOk="0" h="906780" w="12192000">
                <a:moveTo>
                  <a:pt x="12192000" y="0"/>
                </a:moveTo>
                <a:lnTo>
                  <a:pt x="0" y="0"/>
                </a:lnTo>
                <a:lnTo>
                  <a:pt x="0" y="906779"/>
                </a:lnTo>
                <a:lnTo>
                  <a:pt x="12192000" y="906779"/>
                </a:lnTo>
                <a:lnTo>
                  <a:pt x="12192000" y="0"/>
                </a:lnTo>
                <a:close/>
              </a:path>
            </a:pathLst>
          </a:custGeom>
          <a:solidFill>
            <a:srgbClr val="CD6C18"/>
          </a:solidFill>
          <a:ln>
            <a:noFill/>
          </a:ln>
        </p:spPr>
        <p:txBody>
          <a:bodyPr anchorCtr="0" anchor="t" bIns="0" lIns="0" spcFirstLastPara="1" rIns="0" wrap="square" tIns="0">
            <a:noAutofit/>
          </a:bodyPr>
          <a:lstStyle/>
          <a:p>
            <a:pPr indent="0" lvl="0" marL="0" rtl="0" algn="l">
              <a:spcBef>
                <a:spcPts val="0"/>
              </a:spcBef>
              <a:spcAft>
                <a:spcPts val="0"/>
              </a:spcAft>
              <a:buNone/>
            </a:pPr>
            <a:r>
              <a:t/>
            </a:r>
            <a:endParaRPr sz="1800"/>
          </a:p>
        </p:txBody>
      </p:sp>
      <p:sp>
        <p:nvSpPr>
          <p:cNvPr id="11" name="Google Shape;11;p17"/>
          <p:cNvSpPr txBox="1"/>
          <p:nvPr>
            <p:ph type="title"/>
          </p:nvPr>
        </p:nvSpPr>
        <p:spPr>
          <a:xfrm>
            <a:off x="890270" y="442087"/>
            <a:ext cx="10411459" cy="605155"/>
          </a:xfrm>
          <a:prstGeom prst="rect">
            <a:avLst/>
          </a:prstGeom>
          <a:noFill/>
          <a:ln>
            <a:noFill/>
          </a:ln>
        </p:spPr>
        <p:txBody>
          <a:bodyPr anchorCtr="0" anchor="t" bIns="0" lIns="0" spcFirstLastPara="1" rIns="0" wrap="square" tIns="0">
            <a:spAutoFit/>
          </a:bodyPr>
          <a:lstStyle>
            <a:lvl1pPr lvl="0" marR="0" rtl="0" algn="l">
              <a:spcBef>
                <a:spcPts val="0"/>
              </a:spcBef>
              <a:spcAft>
                <a:spcPts val="0"/>
              </a:spcAft>
              <a:buSzPts val="1400"/>
              <a:buNone/>
              <a:defRPr b="0" i="0" sz="3800" u="none" cap="none" strike="noStrik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7"/>
          <p:cNvSpPr txBox="1"/>
          <p:nvPr>
            <p:ph idx="1" type="body"/>
          </p:nvPr>
        </p:nvSpPr>
        <p:spPr>
          <a:xfrm>
            <a:off x="916939" y="1793493"/>
            <a:ext cx="6516370" cy="2304415"/>
          </a:xfrm>
          <a:prstGeom prst="rect">
            <a:avLst/>
          </a:prstGeom>
          <a:noFill/>
          <a:ln>
            <a:noFill/>
          </a:ln>
        </p:spPr>
        <p:txBody>
          <a:bodyPr anchorCtr="0" anchor="t" bIns="0" lIns="0" spcFirstLastPara="1" rIns="0" wrap="square" tIns="0">
            <a:spAutoFit/>
          </a:bodyPr>
          <a:lstStyle>
            <a:lvl1pPr indent="-228600" lvl="0" marL="457200" marR="0" rtl="0" algn="l">
              <a:spcBef>
                <a:spcPts val="0"/>
              </a:spcBef>
              <a:spcAft>
                <a:spcPts val="0"/>
              </a:spcAft>
              <a:buSzPts val="1400"/>
              <a:buNone/>
              <a:defRPr b="0" i="0" sz="28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800" u="none" cap="none" strike="noStrike">
                <a:latin typeface="Calibri"/>
                <a:ea typeface="Calibri"/>
                <a:cs typeface="Calibri"/>
                <a:sym typeface="Calibri"/>
              </a:defRPr>
            </a:lvl2pPr>
            <a:lvl3pPr indent="-228600" lvl="2" marL="1371600" marR="0" rtl="0" algn="l">
              <a:spcBef>
                <a:spcPts val="0"/>
              </a:spcBef>
              <a:spcAft>
                <a:spcPts val="0"/>
              </a:spcAft>
              <a:buSzPts val="1400"/>
              <a:buNone/>
              <a:defRPr b="0" i="0" sz="1800" u="none" cap="none" strike="noStrike">
                <a:latin typeface="Calibri"/>
                <a:ea typeface="Calibri"/>
                <a:cs typeface="Calibri"/>
                <a:sym typeface="Calibri"/>
              </a:defRPr>
            </a:lvl3pPr>
            <a:lvl4pPr indent="-228600" lvl="3" marL="1828800" marR="0" rtl="0" algn="l">
              <a:spcBef>
                <a:spcPts val="0"/>
              </a:spcBef>
              <a:spcAft>
                <a:spcPts val="0"/>
              </a:spcAft>
              <a:buSzPts val="1400"/>
              <a:buNone/>
              <a:defRPr b="0" i="0" sz="1800" u="none" cap="none" strike="noStrike">
                <a:latin typeface="Calibri"/>
                <a:ea typeface="Calibri"/>
                <a:cs typeface="Calibri"/>
                <a:sym typeface="Calibri"/>
              </a:defRPr>
            </a:lvl4pPr>
            <a:lvl5pPr indent="-228600" lvl="4" marL="2286000" marR="0" rtl="0" algn="l">
              <a:spcBef>
                <a:spcPts val="0"/>
              </a:spcBef>
              <a:spcAft>
                <a:spcPts val="0"/>
              </a:spcAft>
              <a:buSzPts val="1400"/>
              <a:buNone/>
              <a:defRPr b="0" i="0" sz="1800" u="none" cap="none" strike="noStrike">
                <a:latin typeface="Calibri"/>
                <a:ea typeface="Calibri"/>
                <a:cs typeface="Calibri"/>
                <a:sym typeface="Calibri"/>
              </a:defRPr>
            </a:lvl5pPr>
            <a:lvl6pPr indent="-228600" lvl="5" marL="2743200" marR="0" rtl="0" algn="l">
              <a:spcBef>
                <a:spcPts val="0"/>
              </a:spcBef>
              <a:spcAft>
                <a:spcPts val="0"/>
              </a:spcAft>
              <a:buSzPts val="1400"/>
              <a:buNone/>
              <a:defRPr b="0" i="0" sz="1800" u="none" cap="none" strike="noStrike">
                <a:latin typeface="Calibri"/>
                <a:ea typeface="Calibri"/>
                <a:cs typeface="Calibri"/>
                <a:sym typeface="Calibri"/>
              </a:defRPr>
            </a:lvl6pPr>
            <a:lvl7pPr indent="-228600" lvl="6" marL="3200400" marR="0" rtl="0" algn="l">
              <a:spcBef>
                <a:spcPts val="0"/>
              </a:spcBef>
              <a:spcAft>
                <a:spcPts val="0"/>
              </a:spcAft>
              <a:buSzPts val="1400"/>
              <a:buNone/>
              <a:defRPr b="0" i="0" sz="1800" u="none" cap="none" strike="noStrike">
                <a:latin typeface="Calibri"/>
                <a:ea typeface="Calibri"/>
                <a:cs typeface="Calibri"/>
                <a:sym typeface="Calibri"/>
              </a:defRPr>
            </a:lvl7pPr>
            <a:lvl8pPr indent="-228600" lvl="7" marL="3657600" marR="0" rtl="0" algn="l">
              <a:spcBef>
                <a:spcPts val="0"/>
              </a:spcBef>
              <a:spcAft>
                <a:spcPts val="0"/>
              </a:spcAft>
              <a:buSzPts val="1400"/>
              <a:buNone/>
              <a:defRPr b="0" i="0" sz="1800" u="none" cap="none" strike="noStrike">
                <a:latin typeface="Calibri"/>
                <a:ea typeface="Calibri"/>
                <a:cs typeface="Calibri"/>
                <a:sym typeface="Calibri"/>
              </a:defRPr>
            </a:lvl8pPr>
            <a:lvl9pPr indent="-228600" lvl="8" marL="4114800" marR="0" rtl="0" algn="l">
              <a:spcBef>
                <a:spcPts val="0"/>
              </a:spcBef>
              <a:spcAft>
                <a:spcPts val="0"/>
              </a:spcAft>
              <a:buSzPts val="1400"/>
              <a:buNone/>
              <a:defRPr b="0" i="0" sz="1800" u="none" cap="none" strike="noStrike">
                <a:latin typeface="Calibri"/>
                <a:ea typeface="Calibri"/>
                <a:cs typeface="Calibri"/>
                <a:sym typeface="Calibri"/>
              </a:defRPr>
            </a:lvl9pPr>
          </a:lstStyle>
          <a:p/>
        </p:txBody>
      </p:sp>
      <p:sp>
        <p:nvSpPr>
          <p:cNvPr id="13" name="Google Shape;13;p17"/>
          <p:cNvSpPr txBox="1"/>
          <p:nvPr>
            <p:ph idx="11" type="ftr"/>
          </p:nvPr>
        </p:nvSpPr>
        <p:spPr>
          <a:xfrm>
            <a:off x="4145280" y="6377940"/>
            <a:ext cx="3901440" cy="342900"/>
          </a:xfrm>
          <a:prstGeom prst="rect">
            <a:avLst/>
          </a:prstGeom>
          <a:noFill/>
          <a:ln>
            <a:noFill/>
          </a:ln>
        </p:spPr>
        <p:txBody>
          <a:bodyPr anchorCtr="0" anchor="t" bIns="0" lIns="0" spcFirstLastPara="1" rIns="0" wrap="square" tIns="0">
            <a:spAutoFit/>
          </a:bodyPr>
          <a:lstStyle>
            <a:lvl1pPr lvl="0" algn="ctr">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17"/>
          <p:cNvSpPr txBox="1"/>
          <p:nvPr>
            <p:ph idx="10" type="dt"/>
          </p:nvPr>
        </p:nvSpPr>
        <p:spPr>
          <a:xfrm>
            <a:off x="609600" y="6377940"/>
            <a:ext cx="2804160" cy="342900"/>
          </a:xfrm>
          <a:prstGeom prst="rect">
            <a:avLst/>
          </a:prstGeom>
          <a:noFill/>
          <a:ln>
            <a:noFill/>
          </a:ln>
        </p:spPr>
        <p:txBody>
          <a:bodyPr anchorCtr="0" anchor="t" bIns="0" lIns="0" spcFirstLastPara="1" rIns="0" wrap="square" tIns="0">
            <a:spAutoFit/>
          </a:bodyPr>
          <a:lstStyle>
            <a:lvl1pPr lvl="0" algn="l">
              <a:spcBef>
                <a:spcPts val="0"/>
              </a:spcBef>
              <a:spcAft>
                <a:spcPts val="0"/>
              </a:spcAft>
              <a:buSzPts val="1400"/>
              <a:buNone/>
              <a:defRPr sz="1800">
                <a:solidFill>
                  <a:srgbClr val="888888"/>
                </a:solidFi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5" name="Google Shape;15;p17"/>
          <p:cNvSpPr txBox="1"/>
          <p:nvPr>
            <p:ph idx="12" type="sldNum"/>
          </p:nvPr>
        </p:nvSpPr>
        <p:spPr>
          <a:xfrm>
            <a:off x="8778240" y="6377940"/>
            <a:ext cx="2804160" cy="342900"/>
          </a:xfrm>
          <a:prstGeom prst="rect">
            <a:avLst/>
          </a:prstGeom>
          <a:noFill/>
          <a:ln>
            <a:noFill/>
          </a:ln>
        </p:spPr>
        <p:txBody>
          <a:bodyPr anchorCtr="0" anchor="t" bIns="0" lIns="0" spcFirstLastPara="1" rIns="0" wrap="square" tIns="0">
            <a:spAutoFit/>
          </a:bodyPr>
          <a:lstStyle>
            <a:lvl1pPr indent="0" lvl="0" algn="r">
              <a:spcBef>
                <a:spcPts val="0"/>
              </a:spcBef>
              <a:buNone/>
              <a:defRPr sz="1800">
                <a:solidFill>
                  <a:srgbClr val="888888"/>
                </a:solidFill>
              </a:defRPr>
            </a:lvl1pPr>
            <a:lvl2pPr indent="0" lvl="1" algn="r">
              <a:spcBef>
                <a:spcPts val="0"/>
              </a:spcBef>
              <a:buNone/>
              <a:defRPr sz="1800">
                <a:solidFill>
                  <a:srgbClr val="888888"/>
                </a:solidFill>
              </a:defRPr>
            </a:lvl2pPr>
            <a:lvl3pPr indent="0" lvl="2" algn="r">
              <a:spcBef>
                <a:spcPts val="0"/>
              </a:spcBef>
              <a:buNone/>
              <a:defRPr sz="1800">
                <a:solidFill>
                  <a:srgbClr val="888888"/>
                </a:solidFill>
              </a:defRPr>
            </a:lvl3pPr>
            <a:lvl4pPr indent="0" lvl="3" algn="r">
              <a:spcBef>
                <a:spcPts val="0"/>
              </a:spcBef>
              <a:buNone/>
              <a:defRPr sz="1800">
                <a:solidFill>
                  <a:srgbClr val="888888"/>
                </a:solidFill>
              </a:defRPr>
            </a:lvl4pPr>
            <a:lvl5pPr indent="0" lvl="4" algn="r">
              <a:spcBef>
                <a:spcPts val="0"/>
              </a:spcBef>
              <a:buNone/>
              <a:defRPr sz="1800">
                <a:solidFill>
                  <a:srgbClr val="888888"/>
                </a:solidFill>
              </a:defRPr>
            </a:lvl5pPr>
            <a:lvl6pPr indent="0" lvl="5" algn="r">
              <a:spcBef>
                <a:spcPts val="0"/>
              </a:spcBef>
              <a:buNone/>
              <a:defRPr sz="1800">
                <a:solidFill>
                  <a:srgbClr val="888888"/>
                </a:solidFill>
              </a:defRPr>
            </a:lvl6pPr>
            <a:lvl7pPr indent="0" lvl="6" algn="r">
              <a:spcBef>
                <a:spcPts val="0"/>
              </a:spcBef>
              <a:buNone/>
              <a:defRPr sz="1800">
                <a:solidFill>
                  <a:srgbClr val="888888"/>
                </a:solidFill>
              </a:defRPr>
            </a:lvl7pPr>
            <a:lvl8pPr indent="0" lvl="7" algn="r">
              <a:spcBef>
                <a:spcPts val="0"/>
              </a:spcBef>
              <a:buNone/>
              <a:defRPr sz="1800">
                <a:solidFill>
                  <a:srgbClr val="888888"/>
                </a:solidFill>
              </a:defRPr>
            </a:lvl8pPr>
            <a:lvl9pPr indent="0" lvl="8" algn="r">
              <a:spcBef>
                <a:spcPts val="0"/>
              </a:spcBef>
              <a:buNone/>
              <a:defRPr sz="1800">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mailto:mvogel@ncai.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 name="Shape 47"/>
        <p:cNvGrpSpPr/>
        <p:nvPr/>
      </p:nvGrpSpPr>
      <p:grpSpPr>
        <a:xfrm>
          <a:off x="0" y="0"/>
          <a:ext cx="0" cy="0"/>
          <a:chOff x="0" y="0"/>
          <a:chExt cx="0" cy="0"/>
        </a:xfrm>
      </p:grpSpPr>
      <p:sp>
        <p:nvSpPr>
          <p:cNvPr id="48" name="Google Shape;48;p3"/>
          <p:cNvSpPr txBox="1"/>
          <p:nvPr>
            <p:ph type="title"/>
          </p:nvPr>
        </p:nvSpPr>
        <p:spPr>
          <a:xfrm>
            <a:off x="890270" y="442087"/>
            <a:ext cx="10411500" cy="598500"/>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ADMINISTRATIVE</a:t>
            </a:r>
            <a:r>
              <a:rPr lang="en-US"/>
              <a:t>/LEGISLATIVE UPDATE</a:t>
            </a:r>
            <a:endParaRPr/>
          </a:p>
        </p:txBody>
      </p:sp>
      <p:sp>
        <p:nvSpPr>
          <p:cNvPr id="49" name="Google Shape;49;p3"/>
          <p:cNvSpPr txBox="1"/>
          <p:nvPr/>
        </p:nvSpPr>
        <p:spPr>
          <a:xfrm>
            <a:off x="900661" y="1295400"/>
            <a:ext cx="8379462" cy="5363007"/>
          </a:xfrm>
          <a:prstGeom prst="rect">
            <a:avLst/>
          </a:prstGeom>
          <a:noFill/>
          <a:ln>
            <a:noFill/>
          </a:ln>
        </p:spPr>
        <p:txBody>
          <a:bodyPr anchorCtr="0" anchor="t" bIns="0" lIns="0" spcFirstLastPara="1" rIns="0" wrap="square" tIns="48250">
            <a:spAutoFit/>
          </a:bodyPr>
          <a:lstStyle/>
          <a:p>
            <a:pPr indent="0" lvl="0" marL="12700" rtl="0" algn="l">
              <a:lnSpc>
                <a:spcPct val="100000"/>
              </a:lnSpc>
              <a:spcBef>
                <a:spcPts val="0"/>
              </a:spcBef>
              <a:spcAft>
                <a:spcPts val="0"/>
              </a:spcAft>
              <a:buNone/>
            </a:pPr>
            <a:r>
              <a:rPr lang="en-US" sz="2800" u="sng">
                <a:latin typeface="Calibri"/>
                <a:ea typeface="Calibri"/>
                <a:cs typeface="Calibri"/>
                <a:sym typeface="Calibri"/>
              </a:rPr>
              <a:t>Agenda</a:t>
            </a:r>
            <a:endParaRPr/>
          </a:p>
          <a:p>
            <a:pPr indent="0" lvl="0" marL="12700" rtl="0" algn="l">
              <a:lnSpc>
                <a:spcPct val="100000"/>
              </a:lnSpc>
              <a:spcBef>
                <a:spcPts val="380"/>
              </a:spcBef>
              <a:spcAft>
                <a:spcPts val="0"/>
              </a:spcAft>
              <a:buNone/>
            </a:pPr>
            <a:r>
              <a:rPr lang="en-US" sz="2000">
                <a:latin typeface="Calibri"/>
                <a:ea typeface="Calibri"/>
                <a:cs typeface="Calibri"/>
                <a:sym typeface="Calibri"/>
              </a:rPr>
              <a:t>FY 2025 Regular Appropriations</a:t>
            </a:r>
            <a:endParaRPr sz="2000">
              <a:latin typeface="Calibri"/>
              <a:ea typeface="Calibri"/>
              <a:cs typeface="Calibri"/>
              <a:sym typeface="Calibri"/>
            </a:endParaRPr>
          </a:p>
          <a:p>
            <a:pPr indent="0" lvl="0" marL="12700" rtl="0" algn="l">
              <a:lnSpc>
                <a:spcPct val="100000"/>
              </a:lnSpc>
              <a:spcBef>
                <a:spcPts val="380"/>
              </a:spcBef>
              <a:spcAft>
                <a:spcPts val="0"/>
              </a:spcAft>
              <a:buNone/>
            </a:pPr>
            <a:r>
              <a:rPr lang="en-US" sz="2000">
                <a:latin typeface="Calibri"/>
                <a:ea typeface="Calibri"/>
                <a:cs typeface="Calibri"/>
                <a:sym typeface="Calibri"/>
              </a:rPr>
              <a:t>	-Continuing Resolution (CR)</a:t>
            </a:r>
            <a:endParaRPr sz="2000">
              <a:latin typeface="Calibri"/>
              <a:ea typeface="Calibri"/>
              <a:cs typeface="Calibri"/>
              <a:sym typeface="Calibri"/>
            </a:endParaRPr>
          </a:p>
          <a:p>
            <a:pPr indent="0" lvl="0" marL="12700" rtl="0" algn="l">
              <a:lnSpc>
                <a:spcPct val="100000"/>
              </a:lnSpc>
              <a:spcBef>
                <a:spcPts val="380"/>
              </a:spcBef>
              <a:spcAft>
                <a:spcPts val="0"/>
              </a:spcAft>
              <a:buNone/>
            </a:pPr>
            <a:r>
              <a:rPr lang="en-US" sz="2000">
                <a:latin typeface="Calibri"/>
                <a:ea typeface="Calibri"/>
                <a:cs typeface="Calibri"/>
                <a:sym typeface="Calibri"/>
              </a:rPr>
              <a:t>	-Funding Forecast</a:t>
            </a:r>
            <a:endParaRPr/>
          </a:p>
          <a:p>
            <a:pPr indent="0" lvl="0" marL="12700" rtl="0" algn="l">
              <a:lnSpc>
                <a:spcPct val="100000"/>
              </a:lnSpc>
              <a:spcBef>
                <a:spcPts val="380"/>
              </a:spcBef>
              <a:spcAft>
                <a:spcPts val="0"/>
              </a:spcAft>
              <a:buNone/>
            </a:pPr>
            <a:r>
              <a:rPr lang="en-US" sz="2000">
                <a:latin typeface="Calibri"/>
                <a:ea typeface="Calibri"/>
                <a:cs typeface="Calibri"/>
                <a:sym typeface="Calibri"/>
              </a:rPr>
              <a:t>	-105(l)/CSC Mandatory Proposal</a:t>
            </a:r>
            <a:endParaRPr sz="2000">
              <a:latin typeface="Calibri"/>
              <a:ea typeface="Calibri"/>
              <a:cs typeface="Calibri"/>
              <a:sym typeface="Calibri"/>
            </a:endParaRPr>
          </a:p>
          <a:p>
            <a:pPr indent="0" lvl="0" marL="12700" rtl="0" algn="l">
              <a:lnSpc>
                <a:spcPct val="100000"/>
              </a:lnSpc>
              <a:spcBef>
                <a:spcPts val="0"/>
              </a:spcBef>
              <a:spcAft>
                <a:spcPts val="0"/>
              </a:spcAft>
              <a:buNone/>
            </a:pPr>
            <a:r>
              <a:rPr lang="en-US" sz="2000">
                <a:latin typeface="Calibri"/>
                <a:ea typeface="Calibri"/>
                <a:cs typeface="Calibri"/>
                <a:sym typeface="Calibri"/>
              </a:rPr>
              <a:t>Supplemental Appropriations 		</a:t>
            </a:r>
            <a:endParaRPr/>
          </a:p>
          <a:p>
            <a:pPr indent="0" lvl="0" marL="12700" rtl="0" algn="l">
              <a:lnSpc>
                <a:spcPct val="100000"/>
              </a:lnSpc>
              <a:spcBef>
                <a:spcPts val="0"/>
              </a:spcBef>
              <a:spcAft>
                <a:spcPts val="0"/>
              </a:spcAft>
              <a:buNone/>
            </a:pPr>
            <a:r>
              <a:rPr lang="en-US" sz="2000">
                <a:latin typeface="Calibri"/>
                <a:ea typeface="Calibri"/>
                <a:cs typeface="Calibri"/>
                <a:sym typeface="Calibri"/>
              </a:rPr>
              <a:t>	-Disaster Relief bill</a:t>
            </a:r>
            <a:endParaRPr sz="2000">
              <a:latin typeface="Calibri"/>
              <a:ea typeface="Calibri"/>
              <a:cs typeface="Calibri"/>
              <a:sym typeface="Calibri"/>
            </a:endParaRPr>
          </a:p>
          <a:p>
            <a:pPr indent="0" lvl="0" marL="12700" rtl="0" algn="l">
              <a:lnSpc>
                <a:spcPct val="100000"/>
              </a:lnSpc>
              <a:spcBef>
                <a:spcPts val="0"/>
              </a:spcBef>
              <a:spcAft>
                <a:spcPts val="0"/>
              </a:spcAft>
              <a:buNone/>
            </a:pPr>
            <a:r>
              <a:t/>
            </a:r>
            <a:endParaRPr sz="2000">
              <a:latin typeface="Calibri"/>
              <a:ea typeface="Calibri"/>
              <a:cs typeface="Calibri"/>
              <a:sym typeface="Calibri"/>
            </a:endParaRPr>
          </a:p>
          <a:p>
            <a:pPr indent="0" lvl="0" marL="12700" rtl="0" algn="l">
              <a:lnSpc>
                <a:spcPct val="100000"/>
              </a:lnSpc>
              <a:spcBef>
                <a:spcPts val="0"/>
              </a:spcBef>
              <a:spcAft>
                <a:spcPts val="0"/>
              </a:spcAft>
              <a:buNone/>
            </a:pPr>
            <a:r>
              <a:rPr lang="en-US" sz="2000">
                <a:latin typeface="Calibri"/>
                <a:ea typeface="Calibri"/>
                <a:cs typeface="Calibri"/>
                <a:sym typeface="Calibri"/>
              </a:rPr>
              <a:t>Administrative Update</a:t>
            </a:r>
            <a:endParaRPr/>
          </a:p>
          <a:p>
            <a:pPr indent="0" lvl="0" marL="12700" rtl="0" algn="l">
              <a:lnSpc>
                <a:spcPct val="100000"/>
              </a:lnSpc>
              <a:spcBef>
                <a:spcPts val="0"/>
              </a:spcBef>
              <a:spcAft>
                <a:spcPts val="0"/>
              </a:spcAft>
              <a:buNone/>
            </a:pPr>
            <a:r>
              <a:rPr lang="en-US" sz="2000">
                <a:latin typeface="Calibri"/>
                <a:ea typeface="Calibri"/>
                <a:cs typeface="Calibri"/>
                <a:sym typeface="Calibri"/>
              </a:rPr>
              <a:t>	-Obligation/Expenditure of Funds </a:t>
            </a:r>
            <a:endParaRPr/>
          </a:p>
          <a:p>
            <a:pPr indent="0" lvl="0" marL="12700" rtl="0" algn="l">
              <a:lnSpc>
                <a:spcPct val="100000"/>
              </a:lnSpc>
              <a:spcBef>
                <a:spcPts val="0"/>
              </a:spcBef>
              <a:spcAft>
                <a:spcPts val="0"/>
              </a:spcAft>
              <a:buNone/>
            </a:pPr>
            <a:r>
              <a:rPr lang="en-US" sz="2000">
                <a:latin typeface="Calibri"/>
                <a:ea typeface="Calibri"/>
                <a:cs typeface="Calibri"/>
                <a:sym typeface="Calibri"/>
              </a:rPr>
              <a:t>	-SES Vacancies</a:t>
            </a:r>
            <a:endParaRPr/>
          </a:p>
          <a:p>
            <a:pPr indent="0" lvl="0" marL="12700" rtl="0" algn="l">
              <a:lnSpc>
                <a:spcPct val="100000"/>
              </a:lnSpc>
              <a:spcBef>
                <a:spcPts val="0"/>
              </a:spcBef>
              <a:spcAft>
                <a:spcPts val="0"/>
              </a:spcAft>
              <a:buNone/>
            </a:pPr>
            <a:r>
              <a:t/>
            </a:r>
            <a:endParaRPr sz="2000">
              <a:latin typeface="Calibri"/>
              <a:ea typeface="Calibri"/>
              <a:cs typeface="Calibri"/>
              <a:sym typeface="Calibri"/>
            </a:endParaRPr>
          </a:p>
          <a:p>
            <a:pPr indent="0" lvl="0" marL="12700" rtl="0" algn="l">
              <a:lnSpc>
                <a:spcPct val="100000"/>
              </a:lnSpc>
              <a:spcBef>
                <a:spcPts val="0"/>
              </a:spcBef>
              <a:spcAft>
                <a:spcPts val="0"/>
              </a:spcAft>
              <a:buNone/>
            </a:pPr>
            <a:r>
              <a:rPr lang="en-US" sz="2000">
                <a:latin typeface="Calibri"/>
                <a:ea typeface="Calibri"/>
                <a:cs typeface="Calibri"/>
                <a:sym typeface="Calibri"/>
              </a:rPr>
              <a:t>119</a:t>
            </a:r>
            <a:r>
              <a:rPr baseline="30000" lang="en-US" sz="2000">
                <a:latin typeface="Calibri"/>
                <a:ea typeface="Calibri"/>
                <a:cs typeface="Calibri"/>
                <a:sym typeface="Calibri"/>
              </a:rPr>
              <a:t>th</a:t>
            </a:r>
            <a:r>
              <a:rPr lang="en-US" sz="2000">
                <a:latin typeface="Calibri"/>
                <a:ea typeface="Calibri"/>
                <a:cs typeface="Calibri"/>
                <a:sym typeface="Calibri"/>
              </a:rPr>
              <a:t> Congressional Update</a:t>
            </a:r>
            <a:endParaRPr/>
          </a:p>
          <a:p>
            <a:pPr indent="0" lvl="0" marL="12700" rtl="0" algn="l">
              <a:lnSpc>
                <a:spcPct val="100000"/>
              </a:lnSpc>
              <a:spcBef>
                <a:spcPts val="0"/>
              </a:spcBef>
              <a:spcAft>
                <a:spcPts val="0"/>
              </a:spcAft>
              <a:buNone/>
            </a:pPr>
            <a:r>
              <a:rPr lang="en-US" sz="2000">
                <a:latin typeface="Calibri"/>
                <a:ea typeface="Calibri"/>
                <a:cs typeface="Calibri"/>
                <a:sym typeface="Calibri"/>
              </a:rPr>
              <a:t>	- Senate </a:t>
            </a:r>
            <a:endParaRPr/>
          </a:p>
          <a:p>
            <a:pPr indent="0" lvl="0" marL="12700" rtl="0" algn="l">
              <a:lnSpc>
                <a:spcPct val="100000"/>
              </a:lnSpc>
              <a:spcBef>
                <a:spcPts val="0"/>
              </a:spcBef>
              <a:spcAft>
                <a:spcPts val="0"/>
              </a:spcAft>
              <a:buNone/>
            </a:pPr>
            <a:r>
              <a:rPr lang="en-US" sz="2000">
                <a:latin typeface="Calibri"/>
                <a:ea typeface="Calibri"/>
                <a:cs typeface="Calibri"/>
                <a:sym typeface="Calibri"/>
              </a:rPr>
              <a:t>	- House </a:t>
            </a:r>
            <a:endParaRPr/>
          </a:p>
          <a:p>
            <a:pPr indent="0" lvl="0" marL="12700" rtl="0" algn="l">
              <a:lnSpc>
                <a:spcPct val="100000"/>
              </a:lnSpc>
              <a:spcBef>
                <a:spcPts val="0"/>
              </a:spcBef>
              <a:spcAft>
                <a:spcPts val="0"/>
              </a:spcAft>
              <a:buNone/>
            </a:pPr>
            <a:r>
              <a:rPr lang="en-US" sz="2400">
                <a:latin typeface="Calibri"/>
                <a:ea typeface="Calibri"/>
                <a:cs typeface="Calibri"/>
                <a:sym typeface="Calibri"/>
              </a:rPr>
              <a:t>	</a:t>
            </a:r>
            <a:r>
              <a:rPr lang="en-US" sz="2000">
                <a:latin typeface="Calibri"/>
                <a:ea typeface="Calibri"/>
                <a:cs typeface="Calibri"/>
                <a:sym typeface="Calibri"/>
              </a:rPr>
              <a:t>- 47</a:t>
            </a:r>
            <a:r>
              <a:rPr baseline="30000" lang="en-US" sz="2000">
                <a:latin typeface="Calibri"/>
                <a:ea typeface="Calibri"/>
                <a:cs typeface="Calibri"/>
                <a:sym typeface="Calibri"/>
              </a:rPr>
              <a:t>th</a:t>
            </a:r>
            <a:r>
              <a:rPr lang="en-US" sz="2000">
                <a:latin typeface="Calibri"/>
                <a:ea typeface="Calibri"/>
                <a:cs typeface="Calibri"/>
                <a:sym typeface="Calibri"/>
              </a:rPr>
              <a:t> Presidential Nominations (potential)</a:t>
            </a:r>
            <a:endParaRPr sz="24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2"/>
          <p:cNvSpPr txBox="1"/>
          <p:nvPr>
            <p:ph type="title"/>
          </p:nvPr>
        </p:nvSpPr>
        <p:spPr>
          <a:xfrm>
            <a:off x="890270" y="442087"/>
            <a:ext cx="10411500" cy="490500"/>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sz="3100"/>
              <a:t>LEGISLATIVE UPDATE: 47</a:t>
            </a:r>
            <a:r>
              <a:rPr baseline="30000" lang="en-US" sz="3100"/>
              <a:t>th</a:t>
            </a:r>
            <a:r>
              <a:rPr lang="en-US" sz="3100"/>
              <a:t> Presidential Appointments (Potential) </a:t>
            </a:r>
            <a:endParaRPr sz="3100"/>
          </a:p>
        </p:txBody>
      </p:sp>
      <p:sp>
        <p:nvSpPr>
          <p:cNvPr id="109" name="Google Shape;109;p12"/>
          <p:cNvSpPr txBox="1"/>
          <p:nvPr/>
        </p:nvSpPr>
        <p:spPr>
          <a:xfrm>
            <a:off x="228600" y="1524000"/>
            <a:ext cx="11028045" cy="4685898"/>
          </a:xfrm>
          <a:prstGeom prst="rect">
            <a:avLst/>
          </a:prstGeom>
          <a:noFill/>
          <a:ln>
            <a:noFill/>
          </a:ln>
        </p:spPr>
        <p:txBody>
          <a:bodyPr anchorCtr="0" anchor="t" bIns="0" lIns="0" spcFirstLastPara="1" rIns="0" wrap="square" tIns="48250">
            <a:spAutoFit/>
          </a:bodyPr>
          <a:lstStyle/>
          <a:p>
            <a:pPr indent="-227965" lvl="0" marL="240665" rtl="0" algn="l">
              <a:lnSpc>
                <a:spcPct val="100000"/>
              </a:lnSpc>
              <a:spcBef>
                <a:spcPts val="0"/>
              </a:spcBef>
              <a:spcAft>
                <a:spcPts val="0"/>
              </a:spcAft>
              <a:buSzPts val="2800"/>
              <a:buFont typeface="Arial"/>
              <a:buChar char="•"/>
            </a:pPr>
            <a:r>
              <a:rPr lang="en-US" sz="2800" u="sng">
                <a:latin typeface="Calibri"/>
                <a:ea typeface="Calibri"/>
                <a:cs typeface="Calibri"/>
                <a:sym typeface="Calibri"/>
              </a:rPr>
              <a:t>Potential Political Appointees  </a:t>
            </a:r>
            <a:endParaRPr/>
          </a:p>
          <a:p>
            <a:pPr indent="0" lvl="1" marL="12700" rtl="0" algn="l">
              <a:spcBef>
                <a:spcPts val="380"/>
              </a:spcBef>
              <a:spcAft>
                <a:spcPts val="0"/>
              </a:spcAft>
              <a:buNone/>
            </a:pPr>
            <a:r>
              <a:rPr lang="en-US" sz="2400">
                <a:latin typeface="Calibri"/>
                <a:ea typeface="Calibri"/>
                <a:cs typeface="Calibri"/>
                <a:sym typeface="Calibri"/>
              </a:rPr>
              <a:t>National Security Adviser: Michael Waltz</a:t>
            </a:r>
            <a:endParaRPr/>
          </a:p>
          <a:p>
            <a:pPr indent="0" lvl="1" marL="12700" rtl="0" algn="l">
              <a:spcBef>
                <a:spcPts val="380"/>
              </a:spcBef>
              <a:spcAft>
                <a:spcPts val="0"/>
              </a:spcAft>
              <a:buNone/>
            </a:pPr>
            <a:r>
              <a:rPr lang="en-US" sz="2400">
                <a:latin typeface="Calibri"/>
                <a:ea typeface="Calibri"/>
                <a:cs typeface="Calibri"/>
                <a:sym typeface="Calibri"/>
              </a:rPr>
              <a:t>Interior Secretary: Doug Burgum </a:t>
            </a:r>
            <a:endParaRPr/>
          </a:p>
          <a:p>
            <a:pPr indent="0" lvl="1" marL="12700" rtl="0" algn="l">
              <a:spcBef>
                <a:spcPts val="380"/>
              </a:spcBef>
              <a:spcAft>
                <a:spcPts val="0"/>
              </a:spcAft>
              <a:buNone/>
            </a:pPr>
            <a:r>
              <a:rPr lang="en-US" sz="2400">
                <a:latin typeface="Calibri"/>
                <a:ea typeface="Calibri"/>
                <a:cs typeface="Calibri"/>
                <a:sym typeface="Calibri"/>
              </a:rPr>
              <a:t>Secretary of Energy: Chris Wright</a:t>
            </a:r>
            <a:endParaRPr/>
          </a:p>
          <a:p>
            <a:pPr indent="0" lvl="1" marL="12700" rtl="0" algn="l">
              <a:spcBef>
                <a:spcPts val="380"/>
              </a:spcBef>
              <a:spcAft>
                <a:spcPts val="0"/>
              </a:spcAft>
              <a:buNone/>
            </a:pPr>
            <a:r>
              <a:rPr lang="en-US" sz="2400">
                <a:latin typeface="Calibri"/>
                <a:ea typeface="Calibri"/>
                <a:cs typeface="Calibri"/>
                <a:sym typeface="Calibri"/>
              </a:rPr>
              <a:t>Secretary of Transportation: Sean Duffy </a:t>
            </a:r>
            <a:endParaRPr/>
          </a:p>
          <a:p>
            <a:pPr indent="0" lvl="1" marL="12700" rtl="0" algn="l">
              <a:spcBef>
                <a:spcPts val="380"/>
              </a:spcBef>
              <a:spcAft>
                <a:spcPts val="0"/>
              </a:spcAft>
              <a:buNone/>
            </a:pPr>
            <a:r>
              <a:rPr lang="en-US" sz="2400">
                <a:latin typeface="Calibri"/>
                <a:ea typeface="Calibri"/>
                <a:cs typeface="Calibri"/>
                <a:sym typeface="Calibri"/>
              </a:rPr>
              <a:t>Secretary of Commerce: Howard Lutnick </a:t>
            </a:r>
            <a:endParaRPr/>
          </a:p>
          <a:p>
            <a:pPr indent="0" lvl="1" marL="12700" rtl="0" algn="l">
              <a:spcBef>
                <a:spcPts val="380"/>
              </a:spcBef>
              <a:spcAft>
                <a:spcPts val="0"/>
              </a:spcAft>
              <a:buNone/>
            </a:pPr>
            <a:r>
              <a:rPr lang="en-US" sz="2400">
                <a:latin typeface="Calibri"/>
                <a:ea typeface="Calibri"/>
                <a:cs typeface="Calibri"/>
                <a:sym typeface="Calibri"/>
              </a:rPr>
              <a:t>Secretary of Education: Linda McMahon</a:t>
            </a:r>
            <a:endParaRPr/>
          </a:p>
          <a:p>
            <a:pPr indent="0" lvl="1" marL="12700" rtl="0" algn="l">
              <a:spcBef>
                <a:spcPts val="380"/>
              </a:spcBef>
              <a:spcAft>
                <a:spcPts val="0"/>
              </a:spcAft>
              <a:buNone/>
            </a:pPr>
            <a:r>
              <a:rPr lang="en-US" sz="2400">
                <a:latin typeface="Calibri"/>
                <a:ea typeface="Calibri"/>
                <a:cs typeface="Calibri"/>
                <a:sym typeface="Calibri"/>
              </a:rPr>
              <a:t>White House Counsel: William McGinley</a:t>
            </a:r>
            <a:endParaRPr/>
          </a:p>
          <a:p>
            <a:pPr indent="0" lvl="1" marL="12700" rtl="0" algn="l">
              <a:spcBef>
                <a:spcPts val="380"/>
              </a:spcBef>
              <a:spcAft>
                <a:spcPts val="0"/>
              </a:spcAft>
              <a:buNone/>
            </a:pPr>
            <a:r>
              <a:rPr lang="en-US" sz="2400">
                <a:latin typeface="Calibri"/>
                <a:ea typeface="Calibri"/>
                <a:cs typeface="Calibri"/>
                <a:sym typeface="Calibri"/>
              </a:rPr>
              <a:t>Solicitor General: Dean John Sauer</a:t>
            </a:r>
            <a:endParaRPr/>
          </a:p>
          <a:p>
            <a:pPr indent="0" lvl="1" marL="12700" rtl="0" algn="l">
              <a:spcBef>
                <a:spcPts val="380"/>
              </a:spcBef>
              <a:spcAft>
                <a:spcPts val="0"/>
              </a:spcAft>
              <a:buNone/>
            </a:pPr>
            <a:r>
              <a:rPr lang="en-US" sz="2400">
                <a:latin typeface="Calibri"/>
                <a:ea typeface="Calibri"/>
                <a:cs typeface="Calibri"/>
                <a:sym typeface="Calibri"/>
              </a:rPr>
              <a:t>Secretary of Homeland Security: Kristi Noem </a:t>
            </a:r>
            <a:endParaRPr/>
          </a:p>
          <a:p>
            <a:pPr indent="0" lvl="1" marL="12700" rtl="0" algn="l">
              <a:spcBef>
                <a:spcPts val="380"/>
              </a:spcBef>
              <a:spcAft>
                <a:spcPts val="0"/>
              </a:spcAft>
              <a:buNone/>
            </a:pPr>
            <a:r>
              <a:t/>
            </a:r>
            <a:endParaRPr sz="240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3"/>
          <p:cNvSpPr txBox="1"/>
          <p:nvPr>
            <p:ph type="title"/>
          </p:nvPr>
        </p:nvSpPr>
        <p:spPr>
          <a:xfrm>
            <a:off x="890270" y="442087"/>
            <a:ext cx="10411500" cy="490500"/>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sz="3100"/>
              <a:t>LEGISLATIVE UPDATE: 47</a:t>
            </a:r>
            <a:r>
              <a:rPr baseline="30000" lang="en-US" sz="3100"/>
              <a:t>th</a:t>
            </a:r>
            <a:r>
              <a:rPr lang="en-US" sz="3100"/>
              <a:t> Presidential Appointments (Potential) </a:t>
            </a:r>
            <a:endParaRPr sz="3100"/>
          </a:p>
        </p:txBody>
      </p:sp>
      <p:sp>
        <p:nvSpPr>
          <p:cNvPr id="115" name="Google Shape;115;p13"/>
          <p:cNvSpPr txBox="1"/>
          <p:nvPr/>
        </p:nvSpPr>
        <p:spPr>
          <a:xfrm>
            <a:off x="304801" y="1600200"/>
            <a:ext cx="10951844" cy="4842972"/>
          </a:xfrm>
          <a:prstGeom prst="rect">
            <a:avLst/>
          </a:prstGeom>
          <a:noFill/>
          <a:ln>
            <a:noFill/>
          </a:ln>
        </p:spPr>
        <p:txBody>
          <a:bodyPr anchorCtr="0" anchor="t" bIns="0" lIns="0" spcFirstLastPara="1" rIns="0" wrap="square" tIns="48250">
            <a:spAutoFit/>
          </a:bodyPr>
          <a:lstStyle/>
          <a:p>
            <a:pPr indent="-227965" lvl="0" marL="240665" rtl="0" algn="l">
              <a:lnSpc>
                <a:spcPct val="100000"/>
              </a:lnSpc>
              <a:spcBef>
                <a:spcPts val="0"/>
              </a:spcBef>
              <a:spcAft>
                <a:spcPts val="0"/>
              </a:spcAft>
              <a:buSzPts val="2800"/>
              <a:buFont typeface="Arial"/>
              <a:buChar char="•"/>
            </a:pPr>
            <a:r>
              <a:rPr lang="en-US" sz="2800" u="sng">
                <a:latin typeface="Calibri"/>
                <a:ea typeface="Calibri"/>
                <a:cs typeface="Calibri"/>
                <a:sym typeface="Calibri"/>
              </a:rPr>
              <a:t>Potential Political Appointees</a:t>
            </a:r>
            <a:endParaRPr/>
          </a:p>
          <a:p>
            <a:pPr indent="0" lvl="1" marL="12700" rtl="0" algn="l">
              <a:spcBef>
                <a:spcPts val="380"/>
              </a:spcBef>
              <a:spcAft>
                <a:spcPts val="0"/>
              </a:spcAft>
              <a:buNone/>
            </a:pPr>
            <a:r>
              <a:rPr lang="en-US" sz="2400">
                <a:latin typeface="Calibri"/>
                <a:ea typeface="Calibri"/>
                <a:cs typeface="Calibri"/>
                <a:sym typeface="Calibri"/>
              </a:rPr>
              <a:t>White House Chief of Staff: Susie Wiles</a:t>
            </a:r>
            <a:endParaRPr/>
          </a:p>
          <a:p>
            <a:pPr indent="0" lvl="1" marL="12700" rtl="0" algn="l">
              <a:spcBef>
                <a:spcPts val="380"/>
              </a:spcBef>
              <a:spcAft>
                <a:spcPts val="0"/>
              </a:spcAft>
              <a:buNone/>
            </a:pPr>
            <a:r>
              <a:rPr lang="en-US" sz="2400">
                <a:latin typeface="Calibri"/>
                <a:ea typeface="Calibri"/>
                <a:cs typeface="Calibri"/>
                <a:sym typeface="Calibri"/>
              </a:rPr>
              <a:t>Secretary of State: Marco Rubio</a:t>
            </a:r>
            <a:endParaRPr/>
          </a:p>
          <a:p>
            <a:pPr indent="0" lvl="1" marL="12700" rtl="0" algn="l">
              <a:spcBef>
                <a:spcPts val="380"/>
              </a:spcBef>
              <a:spcAft>
                <a:spcPts val="0"/>
              </a:spcAft>
              <a:buNone/>
            </a:pPr>
            <a:r>
              <a:rPr lang="en-US" sz="2400">
                <a:latin typeface="Calibri"/>
                <a:ea typeface="Calibri"/>
                <a:cs typeface="Calibri"/>
                <a:sym typeface="Calibri"/>
              </a:rPr>
              <a:t>Attorney General: Matt Gaetz</a:t>
            </a:r>
            <a:endParaRPr/>
          </a:p>
          <a:p>
            <a:pPr indent="0" lvl="1" marL="12700" rtl="0" algn="l">
              <a:spcBef>
                <a:spcPts val="380"/>
              </a:spcBef>
              <a:spcAft>
                <a:spcPts val="0"/>
              </a:spcAft>
              <a:buNone/>
            </a:pPr>
            <a:r>
              <a:rPr lang="en-US" sz="2400">
                <a:latin typeface="Calibri"/>
                <a:ea typeface="Calibri"/>
                <a:cs typeface="Calibri"/>
                <a:sym typeface="Calibri"/>
              </a:rPr>
              <a:t>Deputy Attorney General: Todd Blanche </a:t>
            </a:r>
            <a:endParaRPr/>
          </a:p>
          <a:p>
            <a:pPr indent="0" lvl="1" marL="12700" rtl="0" algn="l">
              <a:spcBef>
                <a:spcPts val="380"/>
              </a:spcBef>
              <a:spcAft>
                <a:spcPts val="0"/>
              </a:spcAft>
              <a:buNone/>
            </a:pPr>
            <a:r>
              <a:rPr lang="en-US" sz="2400">
                <a:latin typeface="Calibri"/>
                <a:ea typeface="Calibri"/>
                <a:cs typeface="Calibri"/>
                <a:sym typeface="Calibri"/>
              </a:rPr>
              <a:t>HHS Secretary: Robert F. Kennedy Jr. </a:t>
            </a:r>
            <a:endParaRPr/>
          </a:p>
          <a:p>
            <a:pPr indent="0" lvl="1" marL="12700" rtl="0" algn="l">
              <a:spcBef>
                <a:spcPts val="380"/>
              </a:spcBef>
              <a:spcAft>
                <a:spcPts val="0"/>
              </a:spcAft>
              <a:buNone/>
            </a:pPr>
            <a:r>
              <a:rPr lang="en-US" sz="2400">
                <a:latin typeface="Calibri"/>
                <a:ea typeface="Calibri"/>
                <a:cs typeface="Calibri"/>
                <a:sym typeface="Calibri"/>
              </a:rPr>
              <a:t>Office of Management and Budget Director: Russ Vought</a:t>
            </a:r>
            <a:endParaRPr/>
          </a:p>
          <a:p>
            <a:pPr indent="0" lvl="1" marL="12700" rtl="0" algn="l">
              <a:spcBef>
                <a:spcPts val="380"/>
              </a:spcBef>
              <a:spcAft>
                <a:spcPts val="0"/>
              </a:spcAft>
              <a:buNone/>
            </a:pPr>
            <a:r>
              <a:rPr lang="en-US" sz="2400">
                <a:latin typeface="Calibri"/>
                <a:ea typeface="Calibri"/>
                <a:cs typeface="Calibri"/>
                <a:sym typeface="Calibri"/>
              </a:rPr>
              <a:t>U.N. Ambassador: Elise Stefanik</a:t>
            </a:r>
            <a:endParaRPr/>
          </a:p>
          <a:p>
            <a:pPr indent="0" lvl="1" marL="12700" rtl="0" algn="l">
              <a:spcBef>
                <a:spcPts val="380"/>
              </a:spcBef>
              <a:spcAft>
                <a:spcPts val="0"/>
              </a:spcAft>
              <a:buNone/>
            </a:pPr>
            <a:r>
              <a:rPr lang="en-US" sz="2400">
                <a:latin typeface="Calibri"/>
                <a:ea typeface="Calibri"/>
                <a:cs typeface="Calibri"/>
                <a:sym typeface="Calibri"/>
              </a:rPr>
              <a:t>Defense Secretary: Pete Hegseth </a:t>
            </a:r>
            <a:endParaRPr/>
          </a:p>
          <a:p>
            <a:pPr indent="0" lvl="1" marL="12700" rtl="0" algn="l">
              <a:spcBef>
                <a:spcPts val="380"/>
              </a:spcBef>
              <a:spcAft>
                <a:spcPts val="0"/>
              </a:spcAft>
              <a:buNone/>
            </a:pPr>
            <a:r>
              <a:rPr lang="en-US" sz="2400">
                <a:latin typeface="Calibri"/>
                <a:ea typeface="Calibri"/>
                <a:cs typeface="Calibri"/>
                <a:sym typeface="Calibri"/>
              </a:rPr>
              <a:t>Secretary of Veterans Affairs: Doug Collins</a:t>
            </a:r>
            <a:endParaRPr/>
          </a:p>
          <a:p>
            <a:pPr indent="0" lvl="1" marL="12700" rtl="0" algn="l">
              <a:spcBef>
                <a:spcPts val="380"/>
              </a:spcBef>
              <a:spcAft>
                <a:spcPts val="0"/>
              </a:spcAft>
              <a:buNone/>
            </a:pPr>
            <a:r>
              <a:t/>
            </a:r>
            <a:endParaRPr sz="24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4"/>
          <p:cNvSpPr txBox="1"/>
          <p:nvPr>
            <p:ph type="title"/>
          </p:nvPr>
        </p:nvSpPr>
        <p:spPr>
          <a:xfrm>
            <a:off x="890270" y="442087"/>
            <a:ext cx="10411500" cy="490500"/>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sz="3100"/>
              <a:t>LEGISLATIVE UPDATE: 47</a:t>
            </a:r>
            <a:r>
              <a:rPr baseline="30000" lang="en-US" sz="3100"/>
              <a:t>th</a:t>
            </a:r>
            <a:r>
              <a:rPr lang="en-US" sz="3100"/>
              <a:t> Presidential Appointments (Potential) </a:t>
            </a:r>
            <a:endParaRPr sz="3100"/>
          </a:p>
        </p:txBody>
      </p:sp>
      <p:sp>
        <p:nvSpPr>
          <p:cNvPr id="121" name="Google Shape;121;p14"/>
          <p:cNvSpPr txBox="1"/>
          <p:nvPr/>
        </p:nvSpPr>
        <p:spPr>
          <a:xfrm>
            <a:off x="228601" y="1757274"/>
            <a:ext cx="11028044" cy="5106526"/>
          </a:xfrm>
          <a:prstGeom prst="rect">
            <a:avLst/>
          </a:prstGeom>
          <a:noFill/>
          <a:ln>
            <a:noFill/>
          </a:ln>
        </p:spPr>
        <p:txBody>
          <a:bodyPr anchorCtr="0" anchor="t" bIns="0" lIns="0" spcFirstLastPara="1" rIns="0" wrap="square" tIns="48250">
            <a:spAutoFit/>
          </a:bodyPr>
          <a:lstStyle/>
          <a:p>
            <a:pPr indent="-227965" lvl="0" marL="240665" rtl="0" algn="l">
              <a:lnSpc>
                <a:spcPct val="100000"/>
              </a:lnSpc>
              <a:spcBef>
                <a:spcPts val="0"/>
              </a:spcBef>
              <a:spcAft>
                <a:spcPts val="0"/>
              </a:spcAft>
              <a:buSzPts val="2800"/>
              <a:buFont typeface="Arial"/>
              <a:buChar char="•"/>
            </a:pPr>
            <a:r>
              <a:rPr lang="en-US" sz="2800" u="sng">
                <a:latin typeface="Calibri"/>
                <a:ea typeface="Calibri"/>
                <a:cs typeface="Calibri"/>
                <a:sym typeface="Calibri"/>
              </a:rPr>
              <a:t>Potential Political Appointees  </a:t>
            </a:r>
            <a:endParaRPr/>
          </a:p>
          <a:p>
            <a:pPr indent="0" lvl="1" marL="12700" rtl="0" algn="l">
              <a:spcBef>
                <a:spcPts val="380"/>
              </a:spcBef>
              <a:spcAft>
                <a:spcPts val="0"/>
              </a:spcAft>
              <a:buNone/>
            </a:pPr>
            <a:r>
              <a:rPr lang="en-US" sz="2400">
                <a:latin typeface="Calibri"/>
                <a:ea typeface="Calibri"/>
                <a:cs typeface="Calibri"/>
                <a:sym typeface="Calibri"/>
              </a:rPr>
              <a:t>U.S. Ambassador to NATO: Matthew Whitaker </a:t>
            </a:r>
            <a:endParaRPr/>
          </a:p>
          <a:p>
            <a:pPr indent="0" lvl="1" marL="12700" rtl="0" algn="l">
              <a:spcBef>
                <a:spcPts val="380"/>
              </a:spcBef>
              <a:spcAft>
                <a:spcPts val="0"/>
              </a:spcAft>
              <a:buNone/>
            </a:pPr>
            <a:r>
              <a:rPr lang="en-US" sz="2400">
                <a:latin typeface="Calibri"/>
                <a:ea typeface="Calibri"/>
                <a:cs typeface="Calibri"/>
                <a:sym typeface="Calibri"/>
              </a:rPr>
              <a:t>CIA Director: John Ratcliffe</a:t>
            </a:r>
            <a:endParaRPr/>
          </a:p>
          <a:p>
            <a:pPr indent="0" lvl="1" marL="12700" rtl="0" algn="l">
              <a:spcBef>
                <a:spcPts val="380"/>
              </a:spcBef>
              <a:spcAft>
                <a:spcPts val="0"/>
              </a:spcAft>
              <a:buNone/>
            </a:pPr>
            <a:r>
              <a:rPr lang="en-US" sz="2400">
                <a:latin typeface="Calibri"/>
                <a:ea typeface="Calibri"/>
                <a:cs typeface="Calibri"/>
                <a:sym typeface="Calibri"/>
              </a:rPr>
              <a:t>Director of National Intelligence: Tulsi Gabbard</a:t>
            </a:r>
            <a:endParaRPr/>
          </a:p>
          <a:p>
            <a:pPr indent="0" lvl="1" marL="12700" rtl="0" algn="l">
              <a:spcBef>
                <a:spcPts val="380"/>
              </a:spcBef>
              <a:spcAft>
                <a:spcPts val="0"/>
              </a:spcAft>
              <a:buNone/>
            </a:pPr>
            <a:r>
              <a:rPr lang="en-US" sz="2400">
                <a:latin typeface="Calibri"/>
                <a:ea typeface="Calibri"/>
                <a:cs typeface="Calibri"/>
                <a:sym typeface="Calibri"/>
              </a:rPr>
              <a:t>EPA Administrator: Lee Zeldin</a:t>
            </a:r>
            <a:endParaRPr/>
          </a:p>
          <a:p>
            <a:pPr indent="0" lvl="1" marL="12700" rtl="0" algn="l">
              <a:spcBef>
                <a:spcPts val="380"/>
              </a:spcBef>
              <a:spcAft>
                <a:spcPts val="0"/>
              </a:spcAft>
              <a:buNone/>
            </a:pPr>
            <a:r>
              <a:rPr lang="en-US" sz="2400">
                <a:latin typeface="Calibri"/>
                <a:ea typeface="Calibri"/>
                <a:cs typeface="Calibri"/>
                <a:sym typeface="Calibri"/>
              </a:rPr>
              <a:t>FCC Chairman: Brendan Carr </a:t>
            </a:r>
            <a:endParaRPr/>
          </a:p>
          <a:p>
            <a:pPr indent="0" lvl="1" marL="12700" rtl="0" algn="l">
              <a:spcBef>
                <a:spcPts val="380"/>
              </a:spcBef>
              <a:spcAft>
                <a:spcPts val="0"/>
              </a:spcAft>
              <a:buNone/>
            </a:pPr>
            <a:r>
              <a:rPr lang="en-US" sz="2400">
                <a:latin typeface="Calibri"/>
                <a:ea typeface="Calibri"/>
                <a:cs typeface="Calibri"/>
                <a:sym typeface="Calibri"/>
              </a:rPr>
              <a:t>Centers for Medicare and Medicaid Services Administrator: Dr. Mehmet Oz</a:t>
            </a:r>
            <a:endParaRPr/>
          </a:p>
          <a:p>
            <a:pPr indent="0" lvl="1" marL="12700" rtl="0" algn="l">
              <a:spcBef>
                <a:spcPts val="380"/>
              </a:spcBef>
              <a:spcAft>
                <a:spcPts val="0"/>
              </a:spcAft>
              <a:buNone/>
            </a:pPr>
            <a:r>
              <a:rPr lang="en-US" sz="2400">
                <a:latin typeface="Calibri"/>
                <a:ea typeface="Calibri"/>
                <a:cs typeface="Calibri"/>
                <a:sym typeface="Calibri"/>
              </a:rPr>
              <a:t>"Border Czar": Tom Homan </a:t>
            </a:r>
            <a:endParaRPr/>
          </a:p>
          <a:p>
            <a:pPr indent="0" lvl="1" marL="12700" rtl="0" algn="l">
              <a:spcBef>
                <a:spcPts val="380"/>
              </a:spcBef>
              <a:spcAft>
                <a:spcPts val="0"/>
              </a:spcAft>
              <a:buNone/>
            </a:pPr>
            <a:r>
              <a:rPr lang="en-US" sz="2400">
                <a:latin typeface="Calibri"/>
                <a:ea typeface="Calibri"/>
                <a:cs typeface="Calibri"/>
                <a:sym typeface="Calibri"/>
              </a:rPr>
              <a:t>Deputy Chief of Staff: Dan Scavino</a:t>
            </a:r>
            <a:endParaRPr sz="2400">
              <a:latin typeface="Calibri"/>
              <a:ea typeface="Calibri"/>
              <a:cs typeface="Calibri"/>
              <a:sym typeface="Calibri"/>
            </a:endParaRPr>
          </a:p>
          <a:p>
            <a:pPr indent="0" lvl="1" marL="12700" rtl="0" algn="l">
              <a:spcBef>
                <a:spcPts val="380"/>
              </a:spcBef>
              <a:spcAft>
                <a:spcPts val="0"/>
              </a:spcAft>
              <a:buNone/>
            </a:pPr>
            <a:r>
              <a:rPr lang="en-US" sz="2400">
                <a:latin typeface="Calibri"/>
                <a:ea typeface="Calibri"/>
                <a:cs typeface="Calibri"/>
                <a:sym typeface="Calibri"/>
              </a:rPr>
              <a:t>Deputy Chief of Staff for Policy and Homeland Security Adviser: Stephen Miller</a:t>
            </a:r>
            <a:endParaRPr/>
          </a:p>
          <a:p>
            <a:pPr indent="0" lvl="1" marL="12700" rtl="0" algn="l">
              <a:spcBef>
                <a:spcPts val="380"/>
              </a:spcBef>
              <a:spcAft>
                <a:spcPts val="0"/>
              </a:spcAft>
              <a:buNone/>
            </a:pPr>
            <a:r>
              <a:rPr lang="en-US" sz="2400">
                <a:latin typeface="Calibri"/>
                <a:ea typeface="Calibri"/>
                <a:cs typeface="Calibri"/>
                <a:sym typeface="Calibri"/>
              </a:rPr>
              <a:t>Deputy Chief of Staff for Legislative, Political and Public Affairs: James Blair</a:t>
            </a:r>
            <a:endParaRPr/>
          </a:p>
          <a:p>
            <a:pPr indent="0" lvl="1" marL="12700" rtl="0" algn="l">
              <a:spcBef>
                <a:spcPts val="380"/>
              </a:spcBef>
              <a:spcAft>
                <a:spcPts val="0"/>
              </a:spcAft>
              <a:buNone/>
            </a:pPr>
            <a:r>
              <a:t/>
            </a:r>
            <a:endParaRPr sz="2400">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5"/>
          <p:cNvSpPr txBox="1"/>
          <p:nvPr>
            <p:ph type="title"/>
          </p:nvPr>
        </p:nvSpPr>
        <p:spPr>
          <a:xfrm>
            <a:off x="890270" y="442087"/>
            <a:ext cx="10411500" cy="490500"/>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sz="3100"/>
              <a:t>LEGISLATIVE UPDATE: 47</a:t>
            </a:r>
            <a:r>
              <a:rPr baseline="30000" lang="en-US" sz="3100"/>
              <a:t>th</a:t>
            </a:r>
            <a:r>
              <a:rPr lang="en-US" sz="3100"/>
              <a:t> Presidential Appointments (Potential) </a:t>
            </a:r>
            <a:endParaRPr sz="3100"/>
          </a:p>
        </p:txBody>
      </p:sp>
      <p:sp>
        <p:nvSpPr>
          <p:cNvPr id="127" name="Google Shape;127;p15"/>
          <p:cNvSpPr txBox="1"/>
          <p:nvPr/>
        </p:nvSpPr>
        <p:spPr>
          <a:xfrm>
            <a:off x="228601" y="1757274"/>
            <a:ext cx="11028044" cy="3844642"/>
          </a:xfrm>
          <a:prstGeom prst="rect">
            <a:avLst/>
          </a:prstGeom>
          <a:noFill/>
          <a:ln>
            <a:noFill/>
          </a:ln>
        </p:spPr>
        <p:txBody>
          <a:bodyPr anchorCtr="0" anchor="t" bIns="0" lIns="0" spcFirstLastPara="1" rIns="0" wrap="square" tIns="48250">
            <a:spAutoFit/>
          </a:bodyPr>
          <a:lstStyle/>
          <a:p>
            <a:pPr indent="-227965" lvl="0" marL="240665" rtl="0" algn="l">
              <a:lnSpc>
                <a:spcPct val="100000"/>
              </a:lnSpc>
              <a:spcBef>
                <a:spcPts val="0"/>
              </a:spcBef>
              <a:spcAft>
                <a:spcPts val="0"/>
              </a:spcAft>
              <a:buSzPts val="2800"/>
              <a:buFont typeface="Arial"/>
              <a:buChar char="•"/>
            </a:pPr>
            <a:r>
              <a:rPr lang="en-US" sz="2800" u="sng">
                <a:latin typeface="Calibri"/>
                <a:ea typeface="Calibri"/>
                <a:cs typeface="Calibri"/>
                <a:sym typeface="Calibri"/>
              </a:rPr>
              <a:t>Potential Political Appointees</a:t>
            </a:r>
            <a:endParaRPr/>
          </a:p>
          <a:p>
            <a:pPr indent="0" lvl="1" marL="12700" rtl="0" algn="l">
              <a:spcBef>
                <a:spcPts val="380"/>
              </a:spcBef>
              <a:spcAft>
                <a:spcPts val="0"/>
              </a:spcAft>
              <a:buNone/>
            </a:pPr>
            <a:r>
              <a:rPr lang="en-US" sz="2400">
                <a:latin typeface="Calibri"/>
                <a:ea typeface="Calibri"/>
                <a:cs typeface="Calibri"/>
                <a:sym typeface="Calibri"/>
              </a:rPr>
              <a:t>Deputy Chief of Staff for Communications and Personnel: Taylor Budowich</a:t>
            </a:r>
            <a:endParaRPr sz="2400">
              <a:latin typeface="Calibri"/>
              <a:ea typeface="Calibri"/>
              <a:cs typeface="Calibri"/>
              <a:sym typeface="Calibri"/>
            </a:endParaRPr>
          </a:p>
          <a:p>
            <a:pPr indent="0" lvl="1" marL="12700" rtl="0" algn="l">
              <a:spcBef>
                <a:spcPts val="380"/>
              </a:spcBef>
              <a:spcAft>
                <a:spcPts val="0"/>
              </a:spcAft>
              <a:buNone/>
            </a:pPr>
            <a:r>
              <a:rPr lang="en-US" sz="2400">
                <a:latin typeface="Calibri"/>
                <a:ea typeface="Calibri"/>
                <a:cs typeface="Calibri"/>
                <a:sym typeface="Calibri"/>
              </a:rPr>
              <a:t>Presidential Personnel Office Head: Sergio Gor</a:t>
            </a:r>
            <a:endParaRPr/>
          </a:p>
          <a:p>
            <a:pPr indent="0" lvl="1" marL="12700" rtl="0" algn="l">
              <a:spcBef>
                <a:spcPts val="380"/>
              </a:spcBef>
              <a:spcAft>
                <a:spcPts val="0"/>
              </a:spcAft>
              <a:buNone/>
            </a:pPr>
            <a:r>
              <a:rPr lang="en-US" sz="2400">
                <a:latin typeface="Calibri"/>
                <a:ea typeface="Calibri"/>
                <a:cs typeface="Calibri"/>
                <a:sym typeface="Calibri"/>
              </a:rPr>
              <a:t>White House Communications Director: Steven Cheung</a:t>
            </a:r>
            <a:endParaRPr/>
          </a:p>
          <a:p>
            <a:pPr indent="0" lvl="1" marL="12700" rtl="0" algn="l">
              <a:spcBef>
                <a:spcPts val="380"/>
              </a:spcBef>
              <a:spcAft>
                <a:spcPts val="0"/>
              </a:spcAft>
              <a:buNone/>
            </a:pPr>
            <a:r>
              <a:rPr lang="en-US" sz="2400">
                <a:latin typeface="Calibri"/>
                <a:ea typeface="Calibri"/>
                <a:cs typeface="Calibri"/>
                <a:sym typeface="Calibri"/>
              </a:rPr>
              <a:t>White House Press Secretary: Karoline Leavitt </a:t>
            </a:r>
            <a:endParaRPr/>
          </a:p>
          <a:p>
            <a:pPr indent="0" lvl="1" marL="12700" rtl="0" algn="l">
              <a:spcBef>
                <a:spcPts val="380"/>
              </a:spcBef>
              <a:spcAft>
                <a:spcPts val="0"/>
              </a:spcAft>
              <a:buNone/>
            </a:pPr>
            <a:r>
              <a:rPr lang="en-US" sz="2400">
                <a:latin typeface="Calibri"/>
                <a:ea typeface="Calibri"/>
                <a:cs typeface="Calibri"/>
                <a:sym typeface="Calibri"/>
              </a:rPr>
              <a:t>Department of Government Efficiency: Elon Musk and Vivek Ramaswamy</a:t>
            </a:r>
            <a:endParaRPr/>
          </a:p>
          <a:p>
            <a:pPr indent="0" lvl="1" marL="12700" rtl="0" algn="l">
              <a:spcBef>
                <a:spcPts val="380"/>
              </a:spcBef>
              <a:spcAft>
                <a:spcPts val="0"/>
              </a:spcAft>
              <a:buNone/>
            </a:pPr>
            <a:r>
              <a:rPr lang="en-US" sz="2400">
                <a:latin typeface="Calibri"/>
                <a:ea typeface="Calibri"/>
                <a:cs typeface="Calibri"/>
                <a:sym typeface="Calibri"/>
              </a:rPr>
              <a:t>U.S. Ambassador to Israel: Mike Huckabee</a:t>
            </a:r>
            <a:endParaRPr/>
          </a:p>
          <a:p>
            <a:pPr indent="0" lvl="1" marL="12700" rtl="0" algn="l">
              <a:spcBef>
                <a:spcPts val="380"/>
              </a:spcBef>
              <a:spcAft>
                <a:spcPts val="0"/>
              </a:spcAft>
              <a:buNone/>
            </a:pPr>
            <a:r>
              <a:rPr lang="en-US" sz="2400">
                <a:latin typeface="Calibri"/>
                <a:ea typeface="Calibri"/>
                <a:cs typeface="Calibri"/>
                <a:sym typeface="Calibri"/>
              </a:rPr>
              <a:t>U.S. Attorney for the Southern District of New York: Jay Clayton</a:t>
            </a:r>
            <a:endParaRPr/>
          </a:p>
          <a:p>
            <a:pPr indent="0" lvl="1" marL="12700" rtl="0" algn="l">
              <a:spcBef>
                <a:spcPts val="380"/>
              </a:spcBef>
              <a:spcAft>
                <a:spcPts val="0"/>
              </a:spcAft>
              <a:buNone/>
            </a:pPr>
            <a:r>
              <a:t/>
            </a:r>
            <a:endParaRPr sz="2400">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6"/>
          <p:cNvSpPr txBox="1"/>
          <p:nvPr>
            <p:ph idx="1" type="body"/>
          </p:nvPr>
        </p:nvSpPr>
        <p:spPr>
          <a:xfrm>
            <a:off x="916939" y="1793493"/>
            <a:ext cx="6516370" cy="2288191"/>
          </a:xfrm>
          <a:prstGeom prst="rect">
            <a:avLst/>
          </a:prstGeom>
          <a:noFill/>
          <a:ln>
            <a:noFill/>
          </a:ln>
        </p:spPr>
        <p:txBody>
          <a:bodyPr anchorCtr="0" anchor="t" bIns="0" lIns="0" spcFirstLastPara="1" rIns="0" wrap="square" tIns="12050">
            <a:spAutoFit/>
          </a:bodyPr>
          <a:lstStyle/>
          <a:p>
            <a:pPr indent="0" lvl="0" marL="12700" rtl="0" algn="l">
              <a:lnSpc>
                <a:spcPct val="100000"/>
              </a:lnSpc>
              <a:spcBef>
                <a:spcPts val="0"/>
              </a:spcBef>
              <a:spcAft>
                <a:spcPts val="0"/>
              </a:spcAft>
              <a:buNone/>
            </a:pPr>
            <a:r>
              <a:rPr lang="en-US"/>
              <a:t>Contact Information:</a:t>
            </a:r>
            <a:endParaRPr/>
          </a:p>
          <a:p>
            <a:pPr indent="0" lvl="0" marL="469900" rtl="0" algn="l">
              <a:lnSpc>
                <a:spcPct val="100000"/>
              </a:lnSpc>
              <a:spcBef>
                <a:spcPts val="2430"/>
              </a:spcBef>
              <a:spcAft>
                <a:spcPts val="0"/>
              </a:spcAft>
              <a:buNone/>
            </a:pPr>
            <a:r>
              <a:rPr lang="en-US" sz="2400"/>
              <a:t>Matthew Vogel </a:t>
            </a:r>
            <a:endParaRPr sz="2400"/>
          </a:p>
          <a:p>
            <a:pPr indent="0" lvl="0" marL="469900" marR="5080" rtl="0" algn="l">
              <a:lnSpc>
                <a:spcPct val="107300"/>
              </a:lnSpc>
              <a:spcBef>
                <a:spcPts val="5"/>
              </a:spcBef>
              <a:spcAft>
                <a:spcPts val="0"/>
              </a:spcAft>
              <a:buNone/>
            </a:pPr>
            <a:r>
              <a:rPr lang="en-US" sz="2400"/>
              <a:t>Policy Lead </a:t>
            </a:r>
            <a:endParaRPr sz="2400"/>
          </a:p>
          <a:p>
            <a:pPr indent="0" lvl="0" marL="469900" marR="5080" rtl="0" algn="l">
              <a:lnSpc>
                <a:spcPct val="107300"/>
              </a:lnSpc>
              <a:spcBef>
                <a:spcPts val="5"/>
              </a:spcBef>
              <a:spcAft>
                <a:spcPts val="0"/>
              </a:spcAft>
              <a:buNone/>
            </a:pPr>
            <a:r>
              <a:rPr lang="en-US" sz="2400"/>
              <a:t>National Congress of American Indians </a:t>
            </a:r>
            <a:endParaRPr sz="2400" u="sng">
              <a:solidFill>
                <a:srgbClr val="0462C1"/>
              </a:solidFill>
            </a:endParaRPr>
          </a:p>
          <a:p>
            <a:pPr indent="0" lvl="0" marL="469900" marR="5080" rtl="0" algn="l">
              <a:lnSpc>
                <a:spcPct val="107300"/>
              </a:lnSpc>
              <a:spcBef>
                <a:spcPts val="5"/>
              </a:spcBef>
              <a:spcAft>
                <a:spcPts val="0"/>
              </a:spcAft>
              <a:buNone/>
            </a:pPr>
            <a:r>
              <a:rPr lang="en-US" sz="2400" u="sng">
                <a:solidFill>
                  <a:schemeClr val="hlink"/>
                </a:solidFill>
                <a:hlinkClick r:id="rId3"/>
              </a:rPr>
              <a:t>mvogel@ncai.org</a:t>
            </a:r>
            <a:r>
              <a:rPr lang="en-US" sz="2400"/>
              <a:t> </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4"/>
          <p:cNvSpPr txBox="1"/>
          <p:nvPr>
            <p:ph type="title"/>
          </p:nvPr>
        </p:nvSpPr>
        <p:spPr>
          <a:xfrm>
            <a:off x="890270" y="442087"/>
            <a:ext cx="10411500" cy="582900"/>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sz="3700"/>
              <a:t>LEGISLATIVE UPDATE: FY 2025 Regular Appropriations</a:t>
            </a:r>
            <a:endParaRPr sz="3700"/>
          </a:p>
        </p:txBody>
      </p:sp>
      <p:sp>
        <p:nvSpPr>
          <p:cNvPr id="56" name="Google Shape;56;p4"/>
          <p:cNvSpPr txBox="1"/>
          <p:nvPr/>
        </p:nvSpPr>
        <p:spPr>
          <a:xfrm>
            <a:off x="228600" y="1447800"/>
            <a:ext cx="11430000" cy="424731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2800"/>
              <a:t>FY 2025 Appropriations are currently funded through a Continuing Resolution (CR). </a:t>
            </a:r>
            <a:endParaRPr/>
          </a:p>
          <a:p>
            <a:pPr indent="0" lvl="0" marL="0" rtl="0" algn="l">
              <a:spcBef>
                <a:spcPts val="0"/>
              </a:spcBef>
              <a:spcAft>
                <a:spcPts val="0"/>
              </a:spcAft>
              <a:buNone/>
            </a:pPr>
            <a:r>
              <a:rPr lang="en-US" sz="2800"/>
              <a:t>	- Current CR funds the Government through December 20, 2024.</a:t>
            </a:r>
            <a:endParaRPr/>
          </a:p>
          <a:p>
            <a:pPr indent="0" lvl="0" marL="0" rtl="0" algn="l">
              <a:spcBef>
                <a:spcPts val="0"/>
              </a:spcBef>
              <a:spcAft>
                <a:spcPts val="0"/>
              </a:spcAft>
              <a:buNone/>
            </a:pPr>
            <a:r>
              <a:t/>
            </a:r>
            <a:endParaRPr sz="2800"/>
          </a:p>
          <a:p>
            <a:pPr indent="0" lvl="0" marL="0" rtl="0" algn="l">
              <a:spcBef>
                <a:spcPts val="0"/>
              </a:spcBef>
              <a:spcAft>
                <a:spcPts val="0"/>
              </a:spcAft>
              <a:buNone/>
            </a:pPr>
            <a:r>
              <a:rPr lang="en-US" sz="2800"/>
              <a:t>Next Steps to funding the remainder of FY 2025</a:t>
            </a:r>
            <a:endParaRPr/>
          </a:p>
          <a:p>
            <a:pPr indent="0" lvl="0" marL="0" rtl="0" algn="l">
              <a:spcBef>
                <a:spcPts val="0"/>
              </a:spcBef>
              <a:spcAft>
                <a:spcPts val="0"/>
              </a:spcAft>
              <a:buNone/>
            </a:pPr>
            <a:r>
              <a:rPr lang="en-US" sz="2800"/>
              <a:t>	- Topline Spending Amounts</a:t>
            </a:r>
            <a:endParaRPr/>
          </a:p>
          <a:p>
            <a:pPr indent="0" lvl="0" marL="0" rtl="0" algn="l">
              <a:spcBef>
                <a:spcPts val="0"/>
              </a:spcBef>
              <a:spcAft>
                <a:spcPts val="0"/>
              </a:spcAft>
              <a:buNone/>
            </a:pPr>
            <a:r>
              <a:rPr lang="en-US" sz="2800"/>
              <a:t>	- Omnibus (12 annual spending bills) </a:t>
            </a:r>
            <a:endParaRPr/>
          </a:p>
          <a:p>
            <a:pPr indent="0" lvl="0" marL="0" rtl="0" algn="l">
              <a:spcBef>
                <a:spcPts val="0"/>
              </a:spcBef>
              <a:spcAft>
                <a:spcPts val="0"/>
              </a:spcAft>
              <a:buNone/>
            </a:pPr>
            <a:r>
              <a:rPr lang="en-US" sz="2800"/>
              <a:t>	- Year-long CR </a:t>
            </a:r>
            <a:endParaRPr/>
          </a:p>
          <a:p>
            <a:pPr indent="0" lvl="0" marL="0" rtl="0" algn="l">
              <a:spcBef>
                <a:spcPts val="0"/>
              </a:spcBef>
              <a:spcAft>
                <a:spcPts val="0"/>
              </a:spcAft>
              <a:buNone/>
            </a:pPr>
            <a:r>
              <a:rPr lang="en-US" sz="2800"/>
              <a:t>	- Short Term CR</a:t>
            </a:r>
            <a:endParaRPr/>
          </a:p>
          <a:p>
            <a:pPr indent="0" lvl="0" marL="0" rtl="0" algn="l">
              <a:spcBef>
                <a:spcPts val="0"/>
              </a:spcBef>
              <a:spcAft>
                <a:spcPts val="0"/>
              </a:spcAft>
              <a:buNone/>
            </a:pPr>
            <a:r>
              <a:rPr lang="en-US" sz="1800"/>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5"/>
          <p:cNvSpPr txBox="1"/>
          <p:nvPr>
            <p:ph type="title"/>
          </p:nvPr>
        </p:nvSpPr>
        <p:spPr>
          <a:xfrm>
            <a:off x="890270" y="442087"/>
            <a:ext cx="10411459" cy="605155"/>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LEGISLATIVE UPDATE: Supplemental Appropriations</a:t>
            </a:r>
            <a:endParaRPr/>
          </a:p>
        </p:txBody>
      </p:sp>
      <p:sp>
        <p:nvSpPr>
          <p:cNvPr id="63" name="Google Shape;63;p5"/>
          <p:cNvSpPr txBox="1"/>
          <p:nvPr/>
        </p:nvSpPr>
        <p:spPr>
          <a:xfrm>
            <a:off x="381000" y="1447800"/>
            <a:ext cx="11353800" cy="369332"/>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1800"/>
              <a:t>Disaster Aid Bill - $100 Billion Request from White House</a:t>
            </a:r>
            <a:endParaRPr/>
          </a:p>
        </p:txBody>
      </p:sp>
      <p:graphicFrame>
        <p:nvGraphicFramePr>
          <p:cNvPr id="64" name="Google Shape;64;p5"/>
          <p:cNvGraphicFramePr/>
          <p:nvPr/>
        </p:nvGraphicFramePr>
        <p:xfrm>
          <a:off x="457200" y="1945640"/>
          <a:ext cx="3000000" cy="3000000"/>
        </p:xfrm>
        <a:graphic>
          <a:graphicData uri="http://schemas.openxmlformats.org/drawingml/2006/table">
            <a:tbl>
              <a:tblPr bandRow="1" firstRow="1">
                <a:noFill/>
                <a:tableStyleId>{8B90BE3D-D142-4633-A9FC-04751E30E998}</a:tableStyleId>
              </a:tblPr>
              <a:tblGrid>
                <a:gridCol w="3759200"/>
                <a:gridCol w="3759200"/>
                <a:gridCol w="3759200"/>
              </a:tblGrid>
              <a:tr h="480700">
                <a:tc>
                  <a:txBody>
                    <a:bodyPr/>
                    <a:lstStyle/>
                    <a:p>
                      <a:pPr indent="0" lvl="0" marL="0" marR="0" rtl="0" algn="l">
                        <a:spcBef>
                          <a:spcPts val="0"/>
                        </a:spcBef>
                        <a:spcAft>
                          <a:spcPts val="0"/>
                        </a:spcAft>
                        <a:buNone/>
                      </a:pPr>
                      <a:r>
                        <a:rPr lang="en-US" sz="1800" u="none" cap="none" strike="noStrike"/>
                        <a:t>Department </a:t>
                      </a:r>
                      <a:endParaRPr/>
                    </a:p>
                  </a:txBody>
                  <a:tcPr marT="45725" marB="45725" marR="91450" marL="91450"/>
                </a:tc>
                <a:tc>
                  <a:txBody>
                    <a:bodyPr/>
                    <a:lstStyle/>
                    <a:p>
                      <a:pPr indent="0" lvl="0" marL="0" marR="0" rtl="0" algn="l">
                        <a:spcBef>
                          <a:spcPts val="0"/>
                        </a:spcBef>
                        <a:spcAft>
                          <a:spcPts val="0"/>
                        </a:spcAft>
                        <a:buNone/>
                      </a:pPr>
                      <a:r>
                        <a:rPr lang="en-US" sz="1800"/>
                        <a:t>Funding (Billions) </a:t>
                      </a:r>
                      <a:endParaRPr/>
                    </a:p>
                  </a:txBody>
                  <a:tcPr marT="45725" marB="45725" marR="91450" marL="91450"/>
                </a:tc>
                <a:tc>
                  <a:txBody>
                    <a:bodyPr/>
                    <a:lstStyle/>
                    <a:p>
                      <a:pPr indent="0" lvl="0" marL="0" marR="0" rtl="0" algn="l">
                        <a:spcBef>
                          <a:spcPts val="0"/>
                        </a:spcBef>
                        <a:spcAft>
                          <a:spcPts val="0"/>
                        </a:spcAft>
                        <a:buNone/>
                      </a:pPr>
                      <a:r>
                        <a:rPr lang="en-US" sz="1800"/>
                        <a:t>Purpose/Description</a:t>
                      </a:r>
                      <a:endParaRPr/>
                    </a:p>
                  </a:txBody>
                  <a:tcPr marT="45725" marB="45725" marR="91450" marL="91450"/>
                </a:tc>
              </a:tr>
              <a:tr h="480700">
                <a:tc>
                  <a:txBody>
                    <a:bodyPr/>
                    <a:lstStyle/>
                    <a:p>
                      <a:pPr indent="0" lvl="0" marL="0" marR="0" rtl="0" algn="l">
                        <a:spcBef>
                          <a:spcPts val="0"/>
                        </a:spcBef>
                        <a:spcAft>
                          <a:spcPts val="0"/>
                        </a:spcAft>
                        <a:buNone/>
                      </a:pPr>
                      <a:r>
                        <a:rPr lang="en-US" sz="1800"/>
                        <a:t>Homeland Security </a:t>
                      </a:r>
                      <a:endParaRPr/>
                    </a:p>
                  </a:txBody>
                  <a:tcPr marT="45725" marB="45725" marR="91450" marL="91450"/>
                </a:tc>
                <a:tc>
                  <a:txBody>
                    <a:bodyPr/>
                    <a:lstStyle/>
                    <a:p>
                      <a:pPr indent="0" lvl="0" marL="0" marR="0" rtl="0" algn="l">
                        <a:spcBef>
                          <a:spcPts val="0"/>
                        </a:spcBef>
                        <a:spcAft>
                          <a:spcPts val="0"/>
                        </a:spcAft>
                        <a:buNone/>
                      </a:pPr>
                      <a:r>
                        <a:rPr lang="en-US" sz="1800"/>
                        <a:t>$40 </a:t>
                      </a:r>
                      <a:endParaRPr/>
                    </a:p>
                  </a:txBody>
                  <a:tcPr marT="45725" marB="45725" marR="91450" marL="91450"/>
                </a:tc>
                <a:tc>
                  <a:txBody>
                    <a:bodyPr/>
                    <a:lstStyle/>
                    <a:p>
                      <a:pPr indent="0" lvl="0" marL="0" marR="0" rtl="0" algn="l">
                        <a:spcBef>
                          <a:spcPts val="0"/>
                        </a:spcBef>
                        <a:spcAft>
                          <a:spcPts val="0"/>
                        </a:spcAft>
                        <a:buNone/>
                      </a:pPr>
                      <a:r>
                        <a:rPr lang="en-US" sz="1800"/>
                        <a:t>Ensure FEMA Disaster Relief Fund is funded to address FY25 Distaster Costs</a:t>
                      </a:r>
                      <a:endParaRPr/>
                    </a:p>
                  </a:txBody>
                  <a:tcPr marT="45725" marB="45725" marR="91450" marL="91450"/>
                </a:tc>
              </a:tr>
              <a:tr h="480700">
                <a:tc>
                  <a:txBody>
                    <a:bodyPr/>
                    <a:lstStyle/>
                    <a:p>
                      <a:pPr indent="0" lvl="0" marL="0" marR="0" rtl="0" algn="l">
                        <a:spcBef>
                          <a:spcPts val="0"/>
                        </a:spcBef>
                        <a:spcAft>
                          <a:spcPts val="0"/>
                        </a:spcAft>
                        <a:buNone/>
                      </a:pPr>
                      <a:r>
                        <a:rPr lang="en-US" sz="1800"/>
                        <a:t>Agriculture </a:t>
                      </a:r>
                      <a:endParaRPr/>
                    </a:p>
                  </a:txBody>
                  <a:tcPr marT="45725" marB="45725" marR="91450" marL="91450"/>
                </a:tc>
                <a:tc>
                  <a:txBody>
                    <a:bodyPr/>
                    <a:lstStyle/>
                    <a:p>
                      <a:pPr indent="0" lvl="0" marL="0" marR="0" rtl="0" algn="l">
                        <a:spcBef>
                          <a:spcPts val="0"/>
                        </a:spcBef>
                        <a:spcAft>
                          <a:spcPts val="0"/>
                        </a:spcAft>
                        <a:buNone/>
                      </a:pPr>
                      <a:r>
                        <a:rPr lang="en-US" sz="1800"/>
                        <a:t>$24</a:t>
                      </a:r>
                      <a:endParaRPr/>
                    </a:p>
                  </a:txBody>
                  <a:tcPr marT="45725" marB="45725" marR="91450" marL="91450"/>
                </a:tc>
                <a:tc>
                  <a:txBody>
                    <a:bodyPr/>
                    <a:lstStyle/>
                    <a:p>
                      <a:pPr indent="0" lvl="0" marL="0" marR="0" rtl="0" algn="l">
                        <a:spcBef>
                          <a:spcPts val="0"/>
                        </a:spcBef>
                        <a:spcAft>
                          <a:spcPts val="0"/>
                        </a:spcAft>
                        <a:buNone/>
                      </a:pPr>
                      <a:r>
                        <a:rPr lang="en-US" sz="1800"/>
                        <a:t>Assistance to Farmers, Assist Communities, Rural Infrastructure, Support Firefighters, Support WIC, TEFAP distribution</a:t>
                      </a:r>
                      <a:endParaRPr/>
                    </a:p>
                  </a:txBody>
                  <a:tcPr marT="45725" marB="45725" marR="91450" marL="91450"/>
                </a:tc>
              </a:tr>
              <a:tr h="480700">
                <a:tc>
                  <a:txBody>
                    <a:bodyPr/>
                    <a:lstStyle/>
                    <a:p>
                      <a:pPr indent="0" lvl="0" marL="0" marR="0" rtl="0" algn="l">
                        <a:spcBef>
                          <a:spcPts val="0"/>
                        </a:spcBef>
                        <a:spcAft>
                          <a:spcPts val="0"/>
                        </a:spcAft>
                        <a:buNone/>
                      </a:pPr>
                      <a:r>
                        <a:rPr lang="en-US" sz="1800"/>
                        <a:t>Housing and Urban Development </a:t>
                      </a:r>
                      <a:endParaRPr/>
                    </a:p>
                  </a:txBody>
                  <a:tcPr marT="45725" marB="45725" marR="91450" marL="91450"/>
                </a:tc>
                <a:tc>
                  <a:txBody>
                    <a:bodyPr/>
                    <a:lstStyle/>
                    <a:p>
                      <a:pPr indent="0" lvl="0" marL="0" marR="0" rtl="0" algn="l">
                        <a:spcBef>
                          <a:spcPts val="0"/>
                        </a:spcBef>
                        <a:spcAft>
                          <a:spcPts val="0"/>
                        </a:spcAft>
                        <a:buNone/>
                      </a:pPr>
                      <a:r>
                        <a:rPr lang="en-US" sz="1800"/>
                        <a:t>$12 </a:t>
                      </a:r>
                      <a:endParaRPr/>
                    </a:p>
                  </a:txBody>
                  <a:tcPr marT="45725" marB="45725" marR="91450" marL="91450"/>
                </a:tc>
                <a:tc>
                  <a:txBody>
                    <a:bodyPr/>
                    <a:lstStyle/>
                    <a:p>
                      <a:pPr indent="0" lvl="0" marL="0" marR="0" rtl="0" algn="l">
                        <a:spcBef>
                          <a:spcPts val="0"/>
                        </a:spcBef>
                        <a:spcAft>
                          <a:spcPts val="0"/>
                        </a:spcAft>
                        <a:buNone/>
                      </a:pPr>
                      <a:r>
                        <a:rPr lang="en-US" sz="1800"/>
                        <a:t>CDGB-Disaster Recovery Funds </a:t>
                      </a:r>
                      <a:endParaRPr/>
                    </a:p>
                  </a:txBody>
                  <a:tcPr marT="45725" marB="45725" marR="91450" marL="91450"/>
                </a:tc>
              </a:tr>
              <a:tr h="480700">
                <a:tc>
                  <a:txBody>
                    <a:bodyPr/>
                    <a:lstStyle/>
                    <a:p>
                      <a:pPr indent="0" lvl="0" marL="0" marR="0" rtl="0" algn="l">
                        <a:spcBef>
                          <a:spcPts val="0"/>
                        </a:spcBef>
                        <a:spcAft>
                          <a:spcPts val="0"/>
                        </a:spcAft>
                        <a:buNone/>
                      </a:pPr>
                      <a:r>
                        <a:rPr lang="en-US" sz="1800"/>
                        <a:t>Transportation </a:t>
                      </a:r>
                      <a:endParaRPr/>
                    </a:p>
                  </a:txBody>
                  <a:tcPr marT="45725" marB="45725" marR="91450" marL="91450"/>
                </a:tc>
                <a:tc>
                  <a:txBody>
                    <a:bodyPr/>
                    <a:lstStyle/>
                    <a:p>
                      <a:pPr indent="0" lvl="0" marL="0" marR="0" rtl="0" algn="l">
                        <a:spcBef>
                          <a:spcPts val="0"/>
                        </a:spcBef>
                        <a:spcAft>
                          <a:spcPts val="0"/>
                        </a:spcAft>
                        <a:buNone/>
                      </a:pPr>
                      <a:r>
                        <a:rPr lang="en-US" sz="1800"/>
                        <a:t>$12 </a:t>
                      </a:r>
                      <a:endParaRPr/>
                    </a:p>
                  </a:txBody>
                  <a:tcPr marT="45725" marB="45725" marR="91450" marL="91450"/>
                </a:tc>
                <a:tc>
                  <a:txBody>
                    <a:bodyPr/>
                    <a:lstStyle/>
                    <a:p>
                      <a:pPr indent="0" lvl="0" marL="0" marR="0" rtl="0" algn="l">
                        <a:spcBef>
                          <a:spcPts val="0"/>
                        </a:spcBef>
                        <a:spcAft>
                          <a:spcPts val="0"/>
                        </a:spcAft>
                        <a:buNone/>
                      </a:pPr>
                      <a:r>
                        <a:rPr lang="en-US" sz="1800"/>
                        <a:t>Rebuild, repair, and re-construct Federal-aid highways, bridges, roads</a:t>
                      </a:r>
                      <a:endParaRPr/>
                    </a:p>
                  </a:txBody>
                  <a:tcPr marT="45725" marB="45725" marR="91450" marL="91450"/>
                </a:tc>
              </a:tr>
              <a:tr h="480700">
                <a:tc>
                  <a:txBody>
                    <a:bodyPr/>
                    <a:lstStyle/>
                    <a:p>
                      <a:pPr indent="0" lvl="0" marL="0" marR="0" rtl="0" algn="l">
                        <a:spcBef>
                          <a:spcPts val="0"/>
                        </a:spcBef>
                        <a:spcAft>
                          <a:spcPts val="0"/>
                        </a:spcAft>
                        <a:buNone/>
                      </a:pPr>
                      <a:r>
                        <a:rPr lang="en-US" sz="1800"/>
                        <a:t>Environmental Protection Agency</a:t>
                      </a:r>
                      <a:endParaRPr/>
                    </a:p>
                  </a:txBody>
                  <a:tcPr marT="45725" marB="45725" marR="91450" marL="91450"/>
                </a:tc>
                <a:tc>
                  <a:txBody>
                    <a:bodyPr/>
                    <a:lstStyle/>
                    <a:p>
                      <a:pPr indent="0" lvl="0" marL="0" marR="0" rtl="0" algn="l">
                        <a:spcBef>
                          <a:spcPts val="0"/>
                        </a:spcBef>
                        <a:spcAft>
                          <a:spcPts val="0"/>
                        </a:spcAft>
                        <a:buNone/>
                      </a:pPr>
                      <a:r>
                        <a:rPr lang="en-US" sz="1800"/>
                        <a:t>$4</a:t>
                      </a:r>
                      <a:endParaRPr/>
                    </a:p>
                  </a:txBody>
                  <a:tcPr marT="45725" marB="45725" marR="91450" marL="91450"/>
                </a:tc>
                <a:tc>
                  <a:txBody>
                    <a:bodyPr/>
                    <a:lstStyle/>
                    <a:p>
                      <a:pPr indent="0" lvl="0" marL="0" marR="0" rtl="0" algn="l">
                        <a:spcBef>
                          <a:spcPts val="0"/>
                        </a:spcBef>
                        <a:spcAft>
                          <a:spcPts val="0"/>
                        </a:spcAft>
                        <a:buNone/>
                      </a:pPr>
                      <a:r>
                        <a:rPr lang="en-US" sz="1800"/>
                        <a:t>Long-term Water System Upgrades, Recovery Activities </a:t>
                      </a:r>
                      <a:endParaRPr/>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6"/>
          <p:cNvSpPr txBox="1"/>
          <p:nvPr>
            <p:ph type="title"/>
          </p:nvPr>
        </p:nvSpPr>
        <p:spPr>
          <a:xfrm>
            <a:off x="890270" y="442087"/>
            <a:ext cx="10411459" cy="605155"/>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LEGISLATIVE UPDATE: Supplemental Appropriations</a:t>
            </a:r>
            <a:endParaRPr/>
          </a:p>
        </p:txBody>
      </p:sp>
      <p:sp>
        <p:nvSpPr>
          <p:cNvPr id="71" name="Google Shape;71;p6"/>
          <p:cNvSpPr txBox="1"/>
          <p:nvPr/>
        </p:nvSpPr>
        <p:spPr>
          <a:xfrm>
            <a:off x="381000" y="1447800"/>
            <a:ext cx="11353800" cy="369332"/>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None/>
            </a:pPr>
            <a:r>
              <a:rPr lang="en-US" sz="1800"/>
              <a:t>Disaster Aid Bill - $100 Billion Request from White House</a:t>
            </a:r>
            <a:endParaRPr/>
          </a:p>
        </p:txBody>
      </p:sp>
      <p:graphicFrame>
        <p:nvGraphicFramePr>
          <p:cNvPr id="72" name="Google Shape;72;p6"/>
          <p:cNvGraphicFramePr/>
          <p:nvPr/>
        </p:nvGraphicFramePr>
        <p:xfrm>
          <a:off x="457200" y="1945640"/>
          <a:ext cx="3000000" cy="3000000"/>
        </p:xfrm>
        <a:graphic>
          <a:graphicData uri="http://schemas.openxmlformats.org/drawingml/2006/table">
            <a:tbl>
              <a:tblPr bandRow="1" firstRow="1">
                <a:noFill/>
                <a:tableStyleId>{8B90BE3D-D142-4633-A9FC-04751E30E998}</a:tableStyleId>
              </a:tblPr>
              <a:tblGrid>
                <a:gridCol w="3759200"/>
                <a:gridCol w="3759200"/>
                <a:gridCol w="3759200"/>
              </a:tblGrid>
              <a:tr h="480700">
                <a:tc>
                  <a:txBody>
                    <a:bodyPr/>
                    <a:lstStyle/>
                    <a:p>
                      <a:pPr indent="0" lvl="0" marL="0" marR="0" rtl="0" algn="l">
                        <a:spcBef>
                          <a:spcPts val="0"/>
                        </a:spcBef>
                        <a:spcAft>
                          <a:spcPts val="0"/>
                        </a:spcAft>
                        <a:buNone/>
                      </a:pPr>
                      <a:r>
                        <a:rPr lang="en-US" sz="1800"/>
                        <a:t>Department </a:t>
                      </a:r>
                      <a:endParaRPr/>
                    </a:p>
                  </a:txBody>
                  <a:tcPr marT="45725" marB="45725" marR="91450" marL="91450"/>
                </a:tc>
                <a:tc>
                  <a:txBody>
                    <a:bodyPr/>
                    <a:lstStyle/>
                    <a:p>
                      <a:pPr indent="0" lvl="0" marL="0" marR="0" rtl="0" algn="l">
                        <a:spcBef>
                          <a:spcPts val="0"/>
                        </a:spcBef>
                        <a:spcAft>
                          <a:spcPts val="0"/>
                        </a:spcAft>
                        <a:buNone/>
                      </a:pPr>
                      <a:r>
                        <a:rPr lang="en-US" sz="1800"/>
                        <a:t>Funding (Billions) </a:t>
                      </a:r>
                      <a:endParaRPr/>
                    </a:p>
                  </a:txBody>
                  <a:tcPr marT="45725" marB="45725" marR="91450" marL="91450"/>
                </a:tc>
                <a:tc>
                  <a:txBody>
                    <a:bodyPr/>
                    <a:lstStyle/>
                    <a:p>
                      <a:pPr indent="0" lvl="0" marL="0" marR="0" rtl="0" algn="l">
                        <a:spcBef>
                          <a:spcPts val="0"/>
                        </a:spcBef>
                        <a:spcAft>
                          <a:spcPts val="0"/>
                        </a:spcAft>
                        <a:buNone/>
                      </a:pPr>
                      <a:r>
                        <a:rPr lang="en-US" sz="1800"/>
                        <a:t>Purpose/Description</a:t>
                      </a:r>
                      <a:endParaRPr/>
                    </a:p>
                  </a:txBody>
                  <a:tcPr marT="45725" marB="45725" marR="91450" marL="91450"/>
                </a:tc>
              </a:tr>
              <a:tr h="480700">
                <a:tc>
                  <a:txBody>
                    <a:bodyPr/>
                    <a:lstStyle/>
                    <a:p>
                      <a:pPr indent="0" lvl="0" marL="0" marR="0" rtl="0" algn="l">
                        <a:spcBef>
                          <a:spcPts val="0"/>
                        </a:spcBef>
                        <a:spcAft>
                          <a:spcPts val="0"/>
                        </a:spcAft>
                        <a:buNone/>
                      </a:pPr>
                      <a:r>
                        <a:rPr lang="en-US" sz="1800"/>
                        <a:t>Health and Human Services </a:t>
                      </a:r>
                      <a:endParaRPr/>
                    </a:p>
                  </a:txBody>
                  <a:tcPr marT="45725" marB="45725" marR="91450" marL="91450"/>
                </a:tc>
                <a:tc>
                  <a:txBody>
                    <a:bodyPr/>
                    <a:lstStyle/>
                    <a:p>
                      <a:pPr indent="0" lvl="0" marL="0" marR="0" rtl="0" algn="l">
                        <a:spcBef>
                          <a:spcPts val="0"/>
                        </a:spcBef>
                        <a:spcAft>
                          <a:spcPts val="0"/>
                        </a:spcAft>
                        <a:buNone/>
                      </a:pPr>
                      <a:r>
                        <a:rPr lang="en-US" sz="1800"/>
                        <a:t>$3 </a:t>
                      </a:r>
                      <a:endParaRPr/>
                    </a:p>
                  </a:txBody>
                  <a:tcPr marT="45725" marB="45725" marR="91450" marL="91450"/>
                </a:tc>
                <a:tc>
                  <a:txBody>
                    <a:bodyPr/>
                    <a:lstStyle/>
                    <a:p>
                      <a:pPr indent="0" lvl="0" marL="0" marR="0" rtl="0" algn="l">
                        <a:spcBef>
                          <a:spcPts val="0"/>
                        </a:spcBef>
                        <a:spcAft>
                          <a:spcPts val="0"/>
                        </a:spcAft>
                        <a:buNone/>
                      </a:pPr>
                      <a:r>
                        <a:rPr lang="en-US" sz="1800"/>
                        <a:t>Continue access to health care and social supports in disaster affected areas. </a:t>
                      </a:r>
                      <a:endParaRPr/>
                    </a:p>
                  </a:txBody>
                  <a:tcPr marT="45725" marB="45725" marR="91450" marL="91450"/>
                </a:tc>
              </a:tr>
              <a:tr h="480700">
                <a:tc>
                  <a:txBody>
                    <a:bodyPr/>
                    <a:lstStyle/>
                    <a:p>
                      <a:pPr indent="0" lvl="0" marL="0" marR="0" rtl="0" algn="l">
                        <a:spcBef>
                          <a:spcPts val="0"/>
                        </a:spcBef>
                        <a:spcAft>
                          <a:spcPts val="0"/>
                        </a:spcAft>
                        <a:buNone/>
                      </a:pPr>
                      <a:r>
                        <a:rPr lang="en-US" sz="1800"/>
                        <a:t>Commerce  </a:t>
                      </a:r>
                      <a:endParaRPr/>
                    </a:p>
                  </a:txBody>
                  <a:tcPr marT="45725" marB="45725" marR="91450" marL="91450"/>
                </a:tc>
                <a:tc>
                  <a:txBody>
                    <a:bodyPr/>
                    <a:lstStyle/>
                    <a:p>
                      <a:pPr indent="0" lvl="0" marL="0" marR="0" rtl="0" algn="l">
                        <a:spcBef>
                          <a:spcPts val="0"/>
                        </a:spcBef>
                        <a:spcAft>
                          <a:spcPts val="0"/>
                        </a:spcAft>
                        <a:buNone/>
                      </a:pPr>
                      <a:r>
                        <a:rPr lang="en-US" sz="1800"/>
                        <a:t>$2</a:t>
                      </a:r>
                      <a:endParaRPr/>
                    </a:p>
                  </a:txBody>
                  <a:tcPr marT="45725" marB="45725" marR="91450" marL="91450"/>
                </a:tc>
                <a:tc>
                  <a:txBody>
                    <a:bodyPr/>
                    <a:lstStyle/>
                    <a:p>
                      <a:pPr indent="0" lvl="0" marL="0" marR="0" rtl="0" algn="l">
                        <a:spcBef>
                          <a:spcPts val="0"/>
                        </a:spcBef>
                        <a:spcAft>
                          <a:spcPts val="0"/>
                        </a:spcAft>
                        <a:buNone/>
                      </a:pPr>
                      <a:r>
                        <a:rPr lang="en-US" sz="1800"/>
                        <a:t>Economic Development Grants, Delta Regional Authority, Hurricane Aircraft</a:t>
                      </a:r>
                      <a:endParaRPr/>
                    </a:p>
                  </a:txBody>
                  <a:tcPr marT="45725" marB="45725" marR="91450" marL="91450"/>
                </a:tc>
              </a:tr>
              <a:tr h="480700">
                <a:tc>
                  <a:txBody>
                    <a:bodyPr/>
                    <a:lstStyle/>
                    <a:p>
                      <a:pPr indent="0" lvl="0" marL="0" marR="0" rtl="0" algn="l">
                        <a:spcBef>
                          <a:spcPts val="0"/>
                        </a:spcBef>
                        <a:spcAft>
                          <a:spcPts val="0"/>
                        </a:spcAft>
                        <a:buNone/>
                      </a:pPr>
                      <a:r>
                        <a:rPr lang="en-US" sz="1800"/>
                        <a:t>Small Business Administration</a:t>
                      </a:r>
                      <a:endParaRPr/>
                    </a:p>
                  </a:txBody>
                  <a:tcPr marT="45725" marB="45725" marR="91450" marL="91450"/>
                </a:tc>
                <a:tc>
                  <a:txBody>
                    <a:bodyPr/>
                    <a:lstStyle/>
                    <a:p>
                      <a:pPr indent="0" lvl="0" marL="0" marR="0" rtl="0" algn="l">
                        <a:spcBef>
                          <a:spcPts val="0"/>
                        </a:spcBef>
                        <a:spcAft>
                          <a:spcPts val="0"/>
                        </a:spcAft>
                        <a:buNone/>
                      </a:pPr>
                      <a:r>
                        <a:rPr lang="en-US" sz="1800"/>
                        <a:t>$2</a:t>
                      </a:r>
                      <a:endParaRPr/>
                    </a:p>
                  </a:txBody>
                  <a:tcPr marT="45725" marB="45725" marR="91450" marL="91450"/>
                </a:tc>
                <a:tc>
                  <a:txBody>
                    <a:bodyPr/>
                    <a:lstStyle/>
                    <a:p>
                      <a:pPr indent="0" lvl="0" marL="0" marR="0" rtl="0" algn="l">
                        <a:spcBef>
                          <a:spcPts val="0"/>
                        </a:spcBef>
                        <a:spcAft>
                          <a:spcPts val="0"/>
                        </a:spcAft>
                        <a:buNone/>
                      </a:pPr>
                      <a:r>
                        <a:rPr lang="en-US" sz="1800"/>
                        <a:t>Low-interest disaster loans</a:t>
                      </a:r>
                      <a:endParaRPr/>
                    </a:p>
                  </a:txBody>
                  <a:tcPr marT="45725" marB="45725" marR="91450" marL="91450"/>
                </a:tc>
              </a:tr>
              <a:tr h="480700">
                <a:tc>
                  <a:txBody>
                    <a:bodyPr/>
                    <a:lstStyle/>
                    <a:p>
                      <a:pPr indent="0" lvl="0" marL="0" marR="0" rtl="0" algn="l">
                        <a:spcBef>
                          <a:spcPts val="0"/>
                        </a:spcBef>
                        <a:spcAft>
                          <a:spcPts val="0"/>
                        </a:spcAft>
                        <a:buNone/>
                      </a:pPr>
                      <a:r>
                        <a:rPr lang="en-US" sz="1800"/>
                        <a:t>Education </a:t>
                      </a:r>
                      <a:endParaRPr/>
                    </a:p>
                  </a:txBody>
                  <a:tcPr marT="45725" marB="45725" marR="91450" marL="91450"/>
                </a:tc>
                <a:tc>
                  <a:txBody>
                    <a:bodyPr/>
                    <a:lstStyle/>
                    <a:p>
                      <a:pPr indent="0" lvl="0" marL="0" marR="0" rtl="0" algn="l">
                        <a:spcBef>
                          <a:spcPts val="0"/>
                        </a:spcBef>
                        <a:spcAft>
                          <a:spcPts val="0"/>
                        </a:spcAft>
                        <a:buNone/>
                      </a:pPr>
                      <a:r>
                        <a:rPr lang="en-US" sz="1800"/>
                        <a:t>$1</a:t>
                      </a:r>
                      <a:endParaRPr/>
                    </a:p>
                  </a:txBody>
                  <a:tcPr marT="45725" marB="45725" marR="91450" marL="91450"/>
                </a:tc>
                <a:tc>
                  <a:txBody>
                    <a:bodyPr/>
                    <a:lstStyle/>
                    <a:p>
                      <a:pPr indent="0" lvl="0" marL="0" marR="0" rtl="0" algn="l">
                        <a:spcBef>
                          <a:spcPts val="0"/>
                        </a:spcBef>
                        <a:spcAft>
                          <a:spcPts val="0"/>
                        </a:spcAft>
                        <a:buNone/>
                      </a:pPr>
                      <a:r>
                        <a:rPr lang="en-US" sz="1800"/>
                        <a:t>Restart school operations</a:t>
                      </a:r>
                      <a:endParaRPr/>
                    </a:p>
                  </a:txBody>
                  <a:tcPr marT="45725" marB="45725" marR="91450" marL="91450"/>
                </a:tc>
              </a:tr>
              <a:tr h="480700">
                <a:tc>
                  <a:txBody>
                    <a:bodyPr/>
                    <a:lstStyle/>
                    <a:p>
                      <a:pPr indent="0" lvl="0" marL="0" marR="0" rtl="0" algn="l">
                        <a:spcBef>
                          <a:spcPts val="0"/>
                        </a:spcBef>
                        <a:spcAft>
                          <a:spcPts val="0"/>
                        </a:spcAft>
                        <a:buNone/>
                      </a:pPr>
                      <a:r>
                        <a:rPr lang="en-US" sz="1800"/>
                        <a:t>Energy </a:t>
                      </a:r>
                      <a:endParaRPr/>
                    </a:p>
                  </a:txBody>
                  <a:tcPr marT="45725" marB="45725" marR="91450" marL="91450"/>
                </a:tc>
                <a:tc>
                  <a:txBody>
                    <a:bodyPr/>
                    <a:lstStyle/>
                    <a:p>
                      <a:pPr indent="0" lvl="0" marL="0" marR="0" rtl="0" algn="l">
                        <a:spcBef>
                          <a:spcPts val="0"/>
                        </a:spcBef>
                        <a:spcAft>
                          <a:spcPts val="0"/>
                        </a:spcAft>
                        <a:buNone/>
                      </a:pPr>
                      <a:r>
                        <a:rPr lang="en-US" sz="1800"/>
                        <a:t>$1</a:t>
                      </a:r>
                      <a:endParaRPr/>
                    </a:p>
                  </a:txBody>
                  <a:tcPr marT="45725" marB="45725" marR="91450" marL="91450"/>
                </a:tc>
                <a:tc>
                  <a:txBody>
                    <a:bodyPr/>
                    <a:lstStyle/>
                    <a:p>
                      <a:pPr indent="0" lvl="0" marL="0" marR="0" rtl="0" algn="l">
                        <a:spcBef>
                          <a:spcPts val="0"/>
                        </a:spcBef>
                        <a:spcAft>
                          <a:spcPts val="0"/>
                        </a:spcAft>
                        <a:buNone/>
                      </a:pPr>
                      <a:r>
                        <a:rPr lang="en-US" sz="1800"/>
                        <a:t>Support grid rebuilding, modernization and hardening efforts. Energy recovery efforts for Maui wildfire affected communities </a:t>
                      </a:r>
                      <a:endParaRPr/>
                    </a:p>
                  </a:txBody>
                  <a:tcPr marT="45725" marB="45725" marR="91450" marL="9145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7"/>
          <p:cNvSpPr txBox="1"/>
          <p:nvPr>
            <p:ph type="title"/>
          </p:nvPr>
        </p:nvSpPr>
        <p:spPr>
          <a:xfrm>
            <a:off x="890270" y="442087"/>
            <a:ext cx="10411459" cy="605155"/>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LEGISLATIVE UPDATE: Supplemental Appropriations</a:t>
            </a:r>
            <a:endParaRPr/>
          </a:p>
        </p:txBody>
      </p:sp>
      <p:graphicFrame>
        <p:nvGraphicFramePr>
          <p:cNvPr id="79" name="Google Shape;79;p7"/>
          <p:cNvGraphicFramePr/>
          <p:nvPr/>
        </p:nvGraphicFramePr>
        <p:xfrm>
          <a:off x="457199" y="1219200"/>
          <a:ext cx="3000000" cy="3000000"/>
        </p:xfrm>
        <a:graphic>
          <a:graphicData uri="http://schemas.openxmlformats.org/drawingml/2006/table">
            <a:tbl>
              <a:tblPr bandRow="1" firstRow="1">
                <a:noFill/>
                <a:tableStyleId>{8B90BE3D-D142-4633-A9FC-04751E30E998}</a:tableStyleId>
              </a:tblPr>
              <a:tblGrid>
                <a:gridCol w="3759200"/>
                <a:gridCol w="3759200"/>
                <a:gridCol w="3759200"/>
              </a:tblGrid>
              <a:tr h="381000">
                <a:tc>
                  <a:txBody>
                    <a:bodyPr/>
                    <a:lstStyle/>
                    <a:p>
                      <a:pPr indent="0" lvl="0" marL="0" marR="0" rtl="0" algn="l">
                        <a:spcBef>
                          <a:spcPts val="0"/>
                        </a:spcBef>
                        <a:spcAft>
                          <a:spcPts val="0"/>
                        </a:spcAft>
                        <a:buNone/>
                      </a:pPr>
                      <a:r>
                        <a:rPr lang="en-US" sz="1800"/>
                        <a:t>Department </a:t>
                      </a:r>
                      <a:endParaRPr/>
                    </a:p>
                  </a:txBody>
                  <a:tcPr marT="45725" marB="45725" marR="91450" marL="91450"/>
                </a:tc>
                <a:tc>
                  <a:txBody>
                    <a:bodyPr/>
                    <a:lstStyle/>
                    <a:p>
                      <a:pPr indent="0" lvl="0" marL="0" marR="0" rtl="0" algn="l">
                        <a:spcBef>
                          <a:spcPts val="0"/>
                        </a:spcBef>
                        <a:spcAft>
                          <a:spcPts val="0"/>
                        </a:spcAft>
                        <a:buNone/>
                      </a:pPr>
                      <a:r>
                        <a:rPr lang="en-US" sz="1800"/>
                        <a:t>Funding (Billions) </a:t>
                      </a:r>
                      <a:endParaRPr/>
                    </a:p>
                  </a:txBody>
                  <a:tcPr marT="45725" marB="45725" marR="91450" marL="91450"/>
                </a:tc>
                <a:tc>
                  <a:txBody>
                    <a:bodyPr/>
                    <a:lstStyle/>
                    <a:p>
                      <a:pPr indent="0" lvl="0" marL="0" marR="0" rtl="0" algn="l">
                        <a:spcBef>
                          <a:spcPts val="0"/>
                        </a:spcBef>
                        <a:spcAft>
                          <a:spcPts val="0"/>
                        </a:spcAft>
                        <a:buNone/>
                      </a:pPr>
                      <a:r>
                        <a:rPr lang="en-US" sz="1800"/>
                        <a:t>Purpose/Description</a:t>
                      </a:r>
                      <a:endParaRPr/>
                    </a:p>
                  </a:txBody>
                  <a:tcPr marT="45725" marB="45725" marR="91450" marL="91450"/>
                </a:tc>
              </a:tr>
              <a:tr h="480700">
                <a:tc>
                  <a:txBody>
                    <a:bodyPr/>
                    <a:lstStyle/>
                    <a:p>
                      <a:pPr indent="0" lvl="0" marL="0" marR="0" rtl="0" algn="l">
                        <a:spcBef>
                          <a:spcPts val="0"/>
                        </a:spcBef>
                        <a:spcAft>
                          <a:spcPts val="0"/>
                        </a:spcAft>
                        <a:buNone/>
                      </a:pPr>
                      <a:r>
                        <a:rPr lang="en-US" sz="1800"/>
                        <a:t>US Army Corps of Engineers  </a:t>
                      </a:r>
                      <a:endParaRPr/>
                    </a:p>
                  </a:txBody>
                  <a:tcPr marT="45725" marB="45725" marR="91450" marL="91450"/>
                </a:tc>
                <a:tc>
                  <a:txBody>
                    <a:bodyPr/>
                    <a:lstStyle/>
                    <a:p>
                      <a:pPr indent="0" lvl="0" marL="0" marR="0" rtl="0" algn="l">
                        <a:spcBef>
                          <a:spcPts val="0"/>
                        </a:spcBef>
                        <a:spcAft>
                          <a:spcPts val="0"/>
                        </a:spcAft>
                        <a:buNone/>
                      </a:pPr>
                      <a:r>
                        <a:rPr lang="en-US" sz="1800"/>
                        <a:t>$0.5</a:t>
                      </a:r>
                      <a:endParaRPr/>
                    </a:p>
                  </a:txBody>
                  <a:tcPr marT="45725" marB="45725" marR="91450" marL="91450"/>
                </a:tc>
                <a:tc>
                  <a:txBody>
                    <a:bodyPr/>
                    <a:lstStyle/>
                    <a:p>
                      <a:pPr indent="0" lvl="0" marL="0" marR="0" rtl="0" algn="l">
                        <a:spcBef>
                          <a:spcPts val="0"/>
                        </a:spcBef>
                        <a:spcAft>
                          <a:spcPts val="0"/>
                        </a:spcAft>
                        <a:buNone/>
                      </a:pPr>
                      <a:r>
                        <a:rPr lang="en-US" sz="1800"/>
                        <a:t>Baltimore Harbor and Channels, Maryland. Mississippi River, Hurricane related repairs </a:t>
                      </a:r>
                      <a:endParaRPr/>
                    </a:p>
                  </a:txBody>
                  <a:tcPr marT="45725" marB="45725" marR="91450" marL="91450"/>
                </a:tc>
              </a:tr>
              <a:tr h="480700">
                <a:tc>
                  <a:txBody>
                    <a:bodyPr/>
                    <a:lstStyle/>
                    <a:p>
                      <a:pPr indent="0" lvl="0" marL="0" marR="0" rtl="0" algn="l">
                        <a:spcBef>
                          <a:spcPts val="0"/>
                        </a:spcBef>
                        <a:spcAft>
                          <a:spcPts val="0"/>
                        </a:spcAft>
                        <a:buNone/>
                      </a:pPr>
                      <a:r>
                        <a:rPr lang="en-US" sz="1800"/>
                        <a:t>State Department</a:t>
                      </a:r>
                      <a:endParaRPr/>
                    </a:p>
                  </a:txBody>
                  <a:tcPr marT="45725" marB="45725" marR="91450" marL="91450"/>
                </a:tc>
                <a:tc>
                  <a:txBody>
                    <a:bodyPr/>
                    <a:lstStyle/>
                    <a:p>
                      <a:pPr indent="0" lvl="0" marL="0" marR="0" rtl="0" algn="l">
                        <a:spcBef>
                          <a:spcPts val="0"/>
                        </a:spcBef>
                        <a:spcAft>
                          <a:spcPts val="0"/>
                        </a:spcAft>
                        <a:buNone/>
                      </a:pPr>
                      <a:r>
                        <a:rPr lang="en-US" sz="1800"/>
                        <a:t>$0.3</a:t>
                      </a:r>
                      <a:endParaRPr/>
                    </a:p>
                  </a:txBody>
                  <a:tcPr marT="45725" marB="45725" marR="91450" marL="91450"/>
                </a:tc>
                <a:tc>
                  <a:txBody>
                    <a:bodyPr/>
                    <a:lstStyle/>
                    <a:p>
                      <a:pPr indent="0" lvl="0" marL="0" marR="0" rtl="0" algn="l">
                        <a:spcBef>
                          <a:spcPts val="0"/>
                        </a:spcBef>
                        <a:spcAft>
                          <a:spcPts val="0"/>
                        </a:spcAft>
                        <a:buNone/>
                      </a:pPr>
                      <a:r>
                        <a:rPr lang="en-US" sz="1800"/>
                        <a:t>Water infrastructure at South Bay International Wastewater Treatment Plant</a:t>
                      </a:r>
                      <a:endParaRPr/>
                    </a:p>
                  </a:txBody>
                  <a:tcPr marT="45725" marB="45725" marR="91450" marL="91450"/>
                </a:tc>
              </a:tr>
              <a:tr h="480700">
                <a:tc>
                  <a:txBody>
                    <a:bodyPr/>
                    <a:lstStyle/>
                    <a:p>
                      <a:pPr indent="0" lvl="0" marL="0" marR="0" rtl="0" algn="l">
                        <a:spcBef>
                          <a:spcPts val="0"/>
                        </a:spcBef>
                        <a:spcAft>
                          <a:spcPts val="0"/>
                        </a:spcAft>
                        <a:buNone/>
                      </a:pPr>
                      <a:r>
                        <a:rPr lang="en-US" sz="1800"/>
                        <a:t>Interior</a:t>
                      </a:r>
                      <a:endParaRPr/>
                    </a:p>
                  </a:txBody>
                  <a:tcPr marT="45725" marB="45725" marR="91450" marL="91450"/>
                </a:tc>
                <a:tc>
                  <a:txBody>
                    <a:bodyPr/>
                    <a:lstStyle/>
                    <a:p>
                      <a:pPr indent="0" lvl="0" marL="0" marR="0" rtl="0" algn="l">
                        <a:spcBef>
                          <a:spcPts val="0"/>
                        </a:spcBef>
                        <a:spcAft>
                          <a:spcPts val="0"/>
                        </a:spcAft>
                        <a:buNone/>
                      </a:pPr>
                      <a:r>
                        <a:rPr lang="en-US" sz="1800"/>
                        <a:t>$0.2</a:t>
                      </a:r>
                      <a:endParaRPr/>
                    </a:p>
                  </a:txBody>
                  <a:tcPr marT="45725" marB="45725" marR="91450" marL="91450"/>
                </a:tc>
                <a:tc>
                  <a:txBody>
                    <a:bodyPr/>
                    <a:lstStyle/>
                    <a:p>
                      <a:pPr indent="0" lvl="0" marL="0" marR="0" rtl="0" algn="l">
                        <a:spcBef>
                          <a:spcPts val="0"/>
                        </a:spcBef>
                        <a:spcAft>
                          <a:spcPts val="0"/>
                        </a:spcAft>
                        <a:buNone/>
                      </a:pPr>
                      <a:r>
                        <a:rPr lang="en-US" sz="1800"/>
                        <a:t>Permanent Support for Federal Firefighters, restoring cultural resources, St. Mary Canal in MT. Tribal and Native Hawaiian communities' recovery to disasters</a:t>
                      </a:r>
                      <a:endParaRPr/>
                    </a:p>
                  </a:txBody>
                  <a:tcPr marT="45725" marB="45725" marR="91450" marL="91450"/>
                </a:tc>
              </a:tr>
              <a:tr h="480700">
                <a:tc>
                  <a:txBody>
                    <a:bodyPr/>
                    <a:lstStyle/>
                    <a:p>
                      <a:pPr indent="0" lvl="0" marL="0" marR="0" rtl="0" algn="l">
                        <a:spcBef>
                          <a:spcPts val="0"/>
                        </a:spcBef>
                        <a:spcAft>
                          <a:spcPts val="0"/>
                        </a:spcAft>
                        <a:buNone/>
                      </a:pPr>
                      <a:r>
                        <a:rPr lang="en-US" sz="1800"/>
                        <a:t>Labor </a:t>
                      </a:r>
                      <a:endParaRPr/>
                    </a:p>
                  </a:txBody>
                  <a:tcPr marT="45725" marB="45725" marR="91450" marL="91450"/>
                </a:tc>
                <a:tc>
                  <a:txBody>
                    <a:bodyPr/>
                    <a:lstStyle/>
                    <a:p>
                      <a:pPr indent="0" lvl="0" marL="0" marR="0" rtl="0" algn="l">
                        <a:spcBef>
                          <a:spcPts val="0"/>
                        </a:spcBef>
                        <a:spcAft>
                          <a:spcPts val="0"/>
                        </a:spcAft>
                        <a:buNone/>
                      </a:pPr>
                      <a:r>
                        <a:rPr lang="en-US" sz="1800"/>
                        <a:t>$0.2</a:t>
                      </a:r>
                      <a:endParaRPr/>
                    </a:p>
                  </a:txBody>
                  <a:tcPr marT="45725" marB="45725" marR="91450" marL="91450"/>
                </a:tc>
                <a:tc>
                  <a:txBody>
                    <a:bodyPr/>
                    <a:lstStyle/>
                    <a:p>
                      <a:pPr indent="0" lvl="0" marL="0" marR="0" rtl="0" algn="l">
                        <a:spcBef>
                          <a:spcPts val="0"/>
                        </a:spcBef>
                        <a:spcAft>
                          <a:spcPts val="0"/>
                        </a:spcAft>
                        <a:buNone/>
                      </a:pPr>
                      <a:r>
                        <a:rPr lang="en-US" sz="1800"/>
                        <a:t>Dislocated Worker National Reserve, disaster relief jobs as well as job training and employment services. </a:t>
                      </a:r>
                      <a:endParaRPr/>
                    </a:p>
                  </a:txBody>
                  <a:tcPr marT="45725" marB="45725" marR="91450" marL="91450"/>
                </a:tc>
              </a:tr>
              <a:tr h="480700">
                <a:tc>
                  <a:txBody>
                    <a:bodyPr/>
                    <a:lstStyle/>
                    <a:p>
                      <a:pPr indent="0" lvl="0" marL="0" marR="0" rtl="0" algn="l">
                        <a:spcBef>
                          <a:spcPts val="0"/>
                        </a:spcBef>
                        <a:spcAft>
                          <a:spcPts val="0"/>
                        </a:spcAft>
                        <a:buNone/>
                      </a:pPr>
                      <a:r>
                        <a:rPr lang="en-US" sz="1800"/>
                        <a:t>Legal Services Corporation &amp; AmeriCorps</a:t>
                      </a:r>
                      <a:endParaRPr/>
                    </a:p>
                  </a:txBody>
                  <a:tcPr marT="45725" marB="45725" marR="91450" marL="91450"/>
                </a:tc>
                <a:tc>
                  <a:txBody>
                    <a:bodyPr/>
                    <a:lstStyle/>
                    <a:p>
                      <a:pPr indent="0" lvl="0" marL="0" marR="0" rtl="0" algn="l">
                        <a:spcBef>
                          <a:spcPts val="0"/>
                        </a:spcBef>
                        <a:spcAft>
                          <a:spcPts val="0"/>
                        </a:spcAft>
                        <a:buNone/>
                      </a:pPr>
                      <a:r>
                        <a:rPr lang="en-US" sz="1800"/>
                        <a:t>$0.1 each</a:t>
                      </a:r>
                      <a:endParaRPr/>
                    </a:p>
                  </a:txBody>
                  <a:tcPr marT="45725" marB="45725" marR="91450" marL="91450"/>
                </a:tc>
                <a:tc>
                  <a:txBody>
                    <a:bodyPr/>
                    <a:lstStyle/>
                    <a:p>
                      <a:pPr indent="0" lvl="0" marL="0" marR="0" rtl="0" algn="l">
                        <a:spcBef>
                          <a:spcPts val="0"/>
                        </a:spcBef>
                        <a:spcAft>
                          <a:spcPts val="0"/>
                        </a:spcAft>
                        <a:buNone/>
                      </a:pPr>
                      <a:r>
                        <a:rPr lang="en-US" sz="1800"/>
                        <a:t>Civil legal services for Low-income disaster survivors. Recovery related projects </a:t>
                      </a:r>
                      <a:endParaRPr/>
                    </a:p>
                  </a:txBody>
                  <a:tcPr marT="45725" marB="45725" marR="91450" marL="9145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8"/>
          <p:cNvSpPr txBox="1"/>
          <p:nvPr>
            <p:ph type="title"/>
          </p:nvPr>
        </p:nvSpPr>
        <p:spPr>
          <a:xfrm>
            <a:off x="890270" y="442087"/>
            <a:ext cx="10411459" cy="605155"/>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LEGISLATIVE UPDATE: Administrative Priorities </a:t>
            </a:r>
            <a:endParaRPr/>
          </a:p>
        </p:txBody>
      </p:sp>
      <p:sp>
        <p:nvSpPr>
          <p:cNvPr id="85" name="Google Shape;85;p8"/>
          <p:cNvSpPr txBox="1"/>
          <p:nvPr/>
        </p:nvSpPr>
        <p:spPr>
          <a:xfrm>
            <a:off x="916939" y="1759966"/>
            <a:ext cx="9655175" cy="2035429"/>
          </a:xfrm>
          <a:prstGeom prst="rect">
            <a:avLst/>
          </a:prstGeom>
          <a:noFill/>
          <a:ln>
            <a:noFill/>
          </a:ln>
        </p:spPr>
        <p:txBody>
          <a:bodyPr anchorCtr="0" anchor="t" bIns="0" lIns="0" spcFirstLastPara="1" rIns="0" wrap="square" tIns="97150">
            <a:spAutoFit/>
          </a:bodyPr>
          <a:lstStyle/>
          <a:p>
            <a:pPr indent="-227965" lvl="0" marL="240029" marR="352425" rtl="0" algn="l">
              <a:lnSpc>
                <a:spcPct val="80000"/>
              </a:lnSpc>
              <a:spcBef>
                <a:spcPts val="0"/>
              </a:spcBef>
              <a:spcAft>
                <a:spcPts val="0"/>
              </a:spcAft>
              <a:buSzPts val="2800"/>
              <a:buFont typeface="Arial"/>
              <a:buChar char="•"/>
            </a:pPr>
            <a:r>
              <a:rPr lang="en-US" sz="2800">
                <a:latin typeface="Calibri"/>
                <a:ea typeface="Calibri"/>
                <a:cs typeface="Calibri"/>
                <a:sym typeface="Calibri"/>
              </a:rPr>
              <a:t>The administration is prioritizing the obligation and expenditure of existing funds within the Federal Budget. </a:t>
            </a:r>
            <a:endParaRPr/>
          </a:p>
          <a:p>
            <a:pPr indent="-50164" lvl="0" marL="240029" marR="352425" rtl="0" algn="l">
              <a:lnSpc>
                <a:spcPct val="80000"/>
              </a:lnSpc>
              <a:spcBef>
                <a:spcPts val="765"/>
              </a:spcBef>
              <a:spcAft>
                <a:spcPts val="0"/>
              </a:spcAft>
              <a:buSzPts val="2800"/>
              <a:buFont typeface="Arial"/>
              <a:buNone/>
            </a:pPr>
            <a:r>
              <a:t/>
            </a:r>
            <a:endParaRPr sz="2800">
              <a:latin typeface="Calibri"/>
              <a:ea typeface="Calibri"/>
              <a:cs typeface="Calibri"/>
              <a:sym typeface="Calibri"/>
            </a:endParaRPr>
          </a:p>
          <a:p>
            <a:pPr indent="-227965" lvl="0" marL="240029" marR="352425" rtl="0" algn="l">
              <a:lnSpc>
                <a:spcPct val="80000"/>
              </a:lnSpc>
              <a:spcBef>
                <a:spcPts val="765"/>
              </a:spcBef>
              <a:spcAft>
                <a:spcPts val="0"/>
              </a:spcAft>
              <a:buSzPts val="2800"/>
              <a:buFont typeface="Arial"/>
              <a:buChar char="•"/>
            </a:pPr>
            <a:r>
              <a:rPr lang="en-US" sz="2800">
                <a:latin typeface="Calibri"/>
                <a:ea typeface="Calibri"/>
                <a:cs typeface="Calibri"/>
                <a:sym typeface="Calibri"/>
              </a:rPr>
              <a:t>There has been a strong effort to fill as many SES positions as possible in the remaining days of the current administration. </a:t>
            </a:r>
            <a:endParaRPr sz="2800">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9"/>
          <p:cNvSpPr txBox="1"/>
          <p:nvPr>
            <p:ph type="title"/>
          </p:nvPr>
        </p:nvSpPr>
        <p:spPr>
          <a:xfrm>
            <a:off x="890270" y="442087"/>
            <a:ext cx="10411459" cy="605155"/>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LEGISLATIVE UPDATE: 119</a:t>
            </a:r>
            <a:r>
              <a:rPr baseline="30000" lang="en-US"/>
              <a:t>th</a:t>
            </a:r>
            <a:r>
              <a:rPr lang="en-US"/>
              <a:t> Congress Updates </a:t>
            </a:r>
            <a:endParaRPr/>
          </a:p>
        </p:txBody>
      </p:sp>
      <p:sp>
        <p:nvSpPr>
          <p:cNvPr id="91" name="Google Shape;91;p9"/>
          <p:cNvSpPr txBox="1"/>
          <p:nvPr/>
        </p:nvSpPr>
        <p:spPr>
          <a:xfrm>
            <a:off x="533400" y="1143000"/>
            <a:ext cx="11353800" cy="5415585"/>
          </a:xfrm>
          <a:prstGeom prst="rect">
            <a:avLst/>
          </a:prstGeom>
          <a:noFill/>
          <a:ln>
            <a:noFill/>
          </a:ln>
        </p:spPr>
        <p:txBody>
          <a:bodyPr anchorCtr="0" anchor="t" bIns="0" lIns="0" spcFirstLastPara="1" rIns="0" wrap="square" tIns="133350">
            <a:spAutoFit/>
          </a:bodyPr>
          <a:lstStyle/>
          <a:p>
            <a:pPr indent="0" lvl="0" marL="12700" rtl="0" algn="l">
              <a:lnSpc>
                <a:spcPct val="100000"/>
              </a:lnSpc>
              <a:spcBef>
                <a:spcPts val="0"/>
              </a:spcBef>
              <a:spcAft>
                <a:spcPts val="0"/>
              </a:spcAft>
              <a:buNone/>
            </a:pPr>
            <a:r>
              <a:rPr lang="en-US" sz="1600">
                <a:latin typeface="Calibri"/>
                <a:ea typeface="Calibri"/>
                <a:cs typeface="Calibri"/>
                <a:sym typeface="Calibri"/>
              </a:rPr>
              <a:t>Notable Congressional Leadership Changes</a:t>
            </a:r>
            <a:endParaRPr/>
          </a:p>
          <a:p>
            <a:pPr indent="-457200" lvl="3" marL="469900" rtl="0" algn="l">
              <a:spcBef>
                <a:spcPts val="1050"/>
              </a:spcBef>
              <a:spcAft>
                <a:spcPts val="0"/>
              </a:spcAft>
              <a:buSzPts val="1600"/>
              <a:buFont typeface="Arial"/>
              <a:buChar char="•"/>
            </a:pPr>
            <a:r>
              <a:rPr lang="en-US" sz="1600">
                <a:latin typeface="Calibri"/>
                <a:ea typeface="Calibri"/>
                <a:cs typeface="Calibri"/>
                <a:sym typeface="Calibri"/>
              </a:rPr>
              <a:t>Senate </a:t>
            </a:r>
            <a:endParaRPr/>
          </a:p>
          <a:p>
            <a:pPr indent="0" lvl="4" marL="12700" rtl="0" algn="l">
              <a:spcBef>
                <a:spcPts val="1050"/>
              </a:spcBef>
              <a:spcAft>
                <a:spcPts val="0"/>
              </a:spcAft>
              <a:buNone/>
            </a:pPr>
            <a:r>
              <a:rPr lang="en-US" sz="1600">
                <a:latin typeface="Calibri"/>
                <a:ea typeface="Calibri"/>
                <a:cs typeface="Calibri"/>
                <a:sym typeface="Calibri"/>
              </a:rPr>
              <a:t>	- </a:t>
            </a:r>
            <a:r>
              <a:rPr lang="en-US" sz="1600" u="sng">
                <a:latin typeface="Calibri"/>
                <a:ea typeface="Calibri"/>
                <a:cs typeface="Calibri"/>
                <a:sym typeface="Calibri"/>
              </a:rPr>
              <a:t>Leadership</a:t>
            </a:r>
            <a:r>
              <a:rPr lang="en-US" sz="1600">
                <a:latin typeface="Calibri"/>
                <a:ea typeface="Calibri"/>
                <a:cs typeface="Calibri"/>
                <a:sym typeface="Calibri"/>
              </a:rPr>
              <a:t> </a:t>
            </a:r>
            <a:endParaRPr/>
          </a:p>
          <a:p>
            <a:pPr indent="0" lvl="4" marL="12700" rtl="0" algn="l">
              <a:spcBef>
                <a:spcPts val="1050"/>
              </a:spcBef>
              <a:spcAft>
                <a:spcPts val="0"/>
              </a:spcAft>
              <a:buNone/>
            </a:pPr>
            <a:r>
              <a:rPr lang="en-US" sz="1600">
                <a:latin typeface="Calibri"/>
                <a:ea typeface="Calibri"/>
                <a:cs typeface="Calibri"/>
                <a:sym typeface="Calibri"/>
              </a:rPr>
              <a:t>		- John Thune (R-SD), Republican Leader (Majority) </a:t>
            </a:r>
            <a:endParaRPr/>
          </a:p>
          <a:p>
            <a:pPr indent="0" lvl="4" marL="12700" rtl="0" algn="l">
              <a:spcBef>
                <a:spcPts val="1050"/>
              </a:spcBef>
              <a:spcAft>
                <a:spcPts val="0"/>
              </a:spcAft>
              <a:buNone/>
            </a:pPr>
            <a:r>
              <a:rPr lang="en-US" sz="1600">
                <a:latin typeface="Calibri"/>
                <a:ea typeface="Calibri"/>
                <a:cs typeface="Calibri"/>
                <a:sym typeface="Calibri"/>
              </a:rPr>
              <a:t>		- Charles Schumer (D-NY) Democratic Leader (Minority) </a:t>
            </a:r>
            <a:endParaRPr/>
          </a:p>
          <a:p>
            <a:pPr indent="0" lvl="4" marL="12700" rtl="0" algn="l">
              <a:spcBef>
                <a:spcPts val="1050"/>
              </a:spcBef>
              <a:spcAft>
                <a:spcPts val="0"/>
              </a:spcAft>
              <a:buNone/>
            </a:pPr>
            <a:r>
              <a:rPr lang="en-US" sz="1600">
                <a:latin typeface="Calibri"/>
                <a:ea typeface="Calibri"/>
                <a:cs typeface="Calibri"/>
                <a:sym typeface="Calibri"/>
              </a:rPr>
              <a:t>	- </a:t>
            </a:r>
            <a:r>
              <a:rPr lang="en-US" sz="1600" u="sng">
                <a:latin typeface="Calibri"/>
                <a:ea typeface="Calibri"/>
                <a:cs typeface="Calibri"/>
                <a:sym typeface="Calibri"/>
              </a:rPr>
              <a:t>Senate Committee on Indian Affairs (SCIA) </a:t>
            </a:r>
            <a:endParaRPr/>
          </a:p>
          <a:p>
            <a:pPr indent="0" lvl="4" marL="12700" rtl="0" algn="l">
              <a:spcBef>
                <a:spcPts val="1050"/>
              </a:spcBef>
              <a:spcAft>
                <a:spcPts val="0"/>
              </a:spcAft>
              <a:buNone/>
            </a:pPr>
            <a:r>
              <a:rPr lang="en-US" sz="1600">
                <a:latin typeface="Calibri"/>
                <a:ea typeface="Calibri"/>
                <a:cs typeface="Calibri"/>
                <a:sym typeface="Calibri"/>
              </a:rPr>
              <a:t>		- Lisa Murkowski (R-AK), Chair</a:t>
            </a:r>
            <a:endParaRPr/>
          </a:p>
          <a:p>
            <a:pPr indent="0" lvl="4" marL="12700" rtl="0" algn="l">
              <a:spcBef>
                <a:spcPts val="1050"/>
              </a:spcBef>
              <a:spcAft>
                <a:spcPts val="0"/>
              </a:spcAft>
              <a:buNone/>
            </a:pPr>
            <a:r>
              <a:rPr lang="en-US" sz="1600">
                <a:latin typeface="Calibri"/>
                <a:ea typeface="Calibri"/>
                <a:cs typeface="Calibri"/>
                <a:sym typeface="Calibri"/>
              </a:rPr>
              <a:t>		- Brian Shatz (D-HI), Vice Chair </a:t>
            </a:r>
            <a:endParaRPr/>
          </a:p>
          <a:p>
            <a:pPr indent="0" lvl="4" marL="12700" rtl="0" algn="l">
              <a:spcBef>
                <a:spcPts val="1050"/>
              </a:spcBef>
              <a:spcAft>
                <a:spcPts val="0"/>
              </a:spcAft>
              <a:buNone/>
            </a:pPr>
            <a:r>
              <a:rPr lang="en-US" sz="1600">
                <a:latin typeface="Calibri"/>
                <a:ea typeface="Calibri"/>
                <a:cs typeface="Calibri"/>
                <a:sym typeface="Calibri"/>
              </a:rPr>
              <a:t>	-  </a:t>
            </a:r>
            <a:r>
              <a:rPr lang="en-US" sz="1600" u="sng">
                <a:latin typeface="Calibri"/>
                <a:ea typeface="Calibri"/>
                <a:cs typeface="Calibri"/>
                <a:sym typeface="Calibri"/>
              </a:rPr>
              <a:t>Senate Appropriations Committee </a:t>
            </a:r>
            <a:endParaRPr/>
          </a:p>
          <a:p>
            <a:pPr indent="0" lvl="4" marL="12700" rtl="0" algn="l">
              <a:spcBef>
                <a:spcPts val="1050"/>
              </a:spcBef>
              <a:spcAft>
                <a:spcPts val="0"/>
              </a:spcAft>
              <a:buNone/>
            </a:pPr>
            <a:r>
              <a:rPr lang="en-US" sz="1600">
                <a:latin typeface="Calibri"/>
                <a:ea typeface="Calibri"/>
                <a:cs typeface="Calibri"/>
                <a:sym typeface="Calibri"/>
              </a:rPr>
              <a:t>		- Susan Collins (R-ME) Chair </a:t>
            </a:r>
            <a:endParaRPr/>
          </a:p>
          <a:p>
            <a:pPr indent="0" lvl="4" marL="12700" rtl="0" algn="l">
              <a:spcBef>
                <a:spcPts val="1050"/>
              </a:spcBef>
              <a:spcAft>
                <a:spcPts val="0"/>
              </a:spcAft>
              <a:buNone/>
            </a:pPr>
            <a:r>
              <a:rPr lang="en-US" sz="1600">
                <a:latin typeface="Calibri"/>
                <a:ea typeface="Calibri"/>
                <a:cs typeface="Calibri"/>
                <a:sym typeface="Calibri"/>
              </a:rPr>
              <a:t>		- Patty Murray (D-WA) Vice Chair</a:t>
            </a:r>
            <a:endParaRPr/>
          </a:p>
          <a:p>
            <a:pPr indent="0" lvl="4" marL="12700" rtl="0" algn="l">
              <a:spcBef>
                <a:spcPts val="1050"/>
              </a:spcBef>
              <a:spcAft>
                <a:spcPts val="0"/>
              </a:spcAft>
              <a:buNone/>
            </a:pPr>
            <a:r>
              <a:rPr lang="en-US" sz="1600">
                <a:latin typeface="Calibri"/>
                <a:ea typeface="Calibri"/>
                <a:cs typeface="Calibri"/>
                <a:sym typeface="Calibri"/>
              </a:rPr>
              <a:t>	- </a:t>
            </a:r>
            <a:r>
              <a:rPr lang="en-US" sz="1600" u="sng">
                <a:latin typeface="Calibri"/>
                <a:ea typeface="Calibri"/>
                <a:cs typeface="Calibri"/>
                <a:sym typeface="Calibri"/>
              </a:rPr>
              <a:t>Appropriations Subcommittee on Interior, Environment, and Related Agencies</a:t>
            </a:r>
            <a:endParaRPr/>
          </a:p>
          <a:p>
            <a:pPr indent="0" lvl="4" marL="12700" rtl="0" algn="l">
              <a:spcBef>
                <a:spcPts val="1050"/>
              </a:spcBef>
              <a:spcAft>
                <a:spcPts val="0"/>
              </a:spcAft>
              <a:buNone/>
            </a:pPr>
            <a:r>
              <a:rPr lang="en-US" sz="1600">
                <a:latin typeface="Calibri"/>
                <a:ea typeface="Calibri"/>
                <a:cs typeface="Calibri"/>
                <a:sym typeface="Calibri"/>
              </a:rPr>
              <a:t>		- Lisa Murkowski (R-AK) Chair </a:t>
            </a:r>
            <a:endParaRPr/>
          </a:p>
          <a:p>
            <a:pPr indent="0" lvl="4" marL="12700" rtl="0" algn="l">
              <a:spcBef>
                <a:spcPts val="1050"/>
              </a:spcBef>
              <a:spcAft>
                <a:spcPts val="0"/>
              </a:spcAft>
              <a:buNone/>
            </a:pPr>
            <a:r>
              <a:rPr lang="en-US" sz="1600">
                <a:latin typeface="Calibri"/>
                <a:ea typeface="Calibri"/>
                <a:cs typeface="Calibri"/>
                <a:sym typeface="Calibri"/>
              </a:rPr>
              <a:t>		- Jeff Merkley (D-OR) Ranking Member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0"/>
          <p:cNvSpPr txBox="1"/>
          <p:nvPr>
            <p:ph type="title"/>
          </p:nvPr>
        </p:nvSpPr>
        <p:spPr>
          <a:xfrm>
            <a:off x="890270" y="442087"/>
            <a:ext cx="10411459" cy="605155"/>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LEGISLATIVE UPDATE: 119</a:t>
            </a:r>
            <a:r>
              <a:rPr baseline="30000" lang="en-US"/>
              <a:t>th</a:t>
            </a:r>
            <a:r>
              <a:rPr lang="en-US"/>
              <a:t> Congress Updates </a:t>
            </a:r>
            <a:endParaRPr/>
          </a:p>
        </p:txBody>
      </p:sp>
      <p:sp>
        <p:nvSpPr>
          <p:cNvPr id="97" name="Google Shape;97;p10"/>
          <p:cNvSpPr txBox="1"/>
          <p:nvPr/>
        </p:nvSpPr>
        <p:spPr>
          <a:xfrm>
            <a:off x="533400" y="1143000"/>
            <a:ext cx="11353800" cy="4641014"/>
          </a:xfrm>
          <a:prstGeom prst="rect">
            <a:avLst/>
          </a:prstGeom>
          <a:noFill/>
          <a:ln>
            <a:noFill/>
          </a:ln>
        </p:spPr>
        <p:txBody>
          <a:bodyPr anchorCtr="0" anchor="t" bIns="0" lIns="0" spcFirstLastPara="1" rIns="0" wrap="square" tIns="133350">
            <a:spAutoFit/>
          </a:bodyPr>
          <a:lstStyle/>
          <a:p>
            <a:pPr indent="-285750" lvl="3" marL="298450" rtl="0" algn="l">
              <a:spcBef>
                <a:spcPts val="0"/>
              </a:spcBef>
              <a:spcAft>
                <a:spcPts val="0"/>
              </a:spcAft>
              <a:buSzPts val="1600"/>
              <a:buFont typeface="Arial"/>
              <a:buChar char="•"/>
            </a:pPr>
            <a:r>
              <a:rPr lang="en-US" sz="1600">
                <a:latin typeface="Calibri"/>
                <a:ea typeface="Calibri"/>
                <a:cs typeface="Calibri"/>
                <a:sym typeface="Calibri"/>
              </a:rPr>
              <a:t>House of Representatives </a:t>
            </a:r>
            <a:endParaRPr/>
          </a:p>
          <a:p>
            <a:pPr indent="0" lvl="4" marL="12700" rtl="0" algn="l">
              <a:spcBef>
                <a:spcPts val="1050"/>
              </a:spcBef>
              <a:spcAft>
                <a:spcPts val="0"/>
              </a:spcAft>
              <a:buNone/>
            </a:pPr>
            <a:r>
              <a:rPr lang="en-US" sz="1600">
                <a:latin typeface="Calibri"/>
                <a:ea typeface="Calibri"/>
                <a:cs typeface="Calibri"/>
                <a:sym typeface="Calibri"/>
              </a:rPr>
              <a:t>	- </a:t>
            </a:r>
            <a:r>
              <a:rPr lang="en-US" sz="1600" u="sng">
                <a:latin typeface="Calibri"/>
                <a:ea typeface="Calibri"/>
                <a:cs typeface="Calibri"/>
                <a:sym typeface="Calibri"/>
              </a:rPr>
              <a:t>Leadership</a:t>
            </a:r>
            <a:r>
              <a:rPr lang="en-US" sz="1600">
                <a:latin typeface="Calibri"/>
                <a:ea typeface="Calibri"/>
                <a:cs typeface="Calibri"/>
                <a:sym typeface="Calibri"/>
              </a:rPr>
              <a:t> </a:t>
            </a:r>
            <a:endParaRPr/>
          </a:p>
          <a:p>
            <a:pPr indent="0" lvl="4" marL="12700" rtl="0" algn="l">
              <a:spcBef>
                <a:spcPts val="1050"/>
              </a:spcBef>
              <a:spcAft>
                <a:spcPts val="0"/>
              </a:spcAft>
              <a:buNone/>
            </a:pPr>
            <a:r>
              <a:rPr lang="en-US" sz="1600">
                <a:latin typeface="Calibri"/>
                <a:ea typeface="Calibri"/>
                <a:cs typeface="Calibri"/>
                <a:sym typeface="Calibri"/>
              </a:rPr>
              <a:t>		- Mike Johnson (R-LA), Speaker of the House </a:t>
            </a:r>
            <a:endParaRPr/>
          </a:p>
          <a:p>
            <a:pPr indent="0" lvl="4" marL="12700" rtl="0" algn="l">
              <a:spcBef>
                <a:spcPts val="1050"/>
              </a:spcBef>
              <a:spcAft>
                <a:spcPts val="0"/>
              </a:spcAft>
              <a:buNone/>
            </a:pPr>
            <a:r>
              <a:rPr lang="en-US" sz="1600">
                <a:latin typeface="Calibri"/>
                <a:ea typeface="Calibri"/>
                <a:cs typeface="Calibri"/>
                <a:sym typeface="Calibri"/>
              </a:rPr>
              <a:t>		- Steve Scalise (R-LA) House Majority Leader </a:t>
            </a:r>
            <a:endParaRPr/>
          </a:p>
          <a:p>
            <a:pPr indent="0" lvl="4" marL="12700" rtl="0" algn="l">
              <a:spcBef>
                <a:spcPts val="1050"/>
              </a:spcBef>
              <a:spcAft>
                <a:spcPts val="0"/>
              </a:spcAft>
              <a:buNone/>
            </a:pPr>
            <a:r>
              <a:rPr lang="en-US" sz="1600">
                <a:latin typeface="Calibri"/>
                <a:ea typeface="Calibri"/>
                <a:cs typeface="Calibri"/>
                <a:sym typeface="Calibri"/>
              </a:rPr>
              <a:t>		- Hakeem Jeffries (D-NY) Democratic Leader  </a:t>
            </a:r>
            <a:endParaRPr/>
          </a:p>
          <a:p>
            <a:pPr indent="0" lvl="4" marL="12700" rtl="0" algn="l">
              <a:spcBef>
                <a:spcPts val="1050"/>
              </a:spcBef>
              <a:spcAft>
                <a:spcPts val="0"/>
              </a:spcAft>
              <a:buNone/>
            </a:pPr>
            <a:r>
              <a:rPr lang="en-US" sz="1600">
                <a:latin typeface="Calibri"/>
                <a:ea typeface="Calibri"/>
                <a:cs typeface="Calibri"/>
                <a:sym typeface="Calibri"/>
              </a:rPr>
              <a:t>	- </a:t>
            </a:r>
            <a:r>
              <a:rPr lang="en-US" sz="1600" u="sng">
                <a:latin typeface="Calibri"/>
                <a:ea typeface="Calibri"/>
                <a:cs typeface="Calibri"/>
                <a:sym typeface="Calibri"/>
              </a:rPr>
              <a:t>House Committee on Natural Resources </a:t>
            </a:r>
            <a:endParaRPr/>
          </a:p>
          <a:p>
            <a:pPr indent="0" lvl="4" marL="12700" rtl="0" algn="l">
              <a:spcBef>
                <a:spcPts val="1050"/>
              </a:spcBef>
              <a:spcAft>
                <a:spcPts val="0"/>
              </a:spcAft>
              <a:buNone/>
            </a:pPr>
            <a:r>
              <a:rPr lang="en-US" sz="1600">
                <a:latin typeface="Calibri"/>
                <a:ea typeface="Calibri"/>
                <a:cs typeface="Calibri"/>
                <a:sym typeface="Calibri"/>
              </a:rPr>
              <a:t>		- Bruce Westerman (R-AK), Chair</a:t>
            </a:r>
            <a:endParaRPr/>
          </a:p>
          <a:p>
            <a:pPr indent="0" lvl="4" marL="12700" rtl="0" algn="l">
              <a:spcBef>
                <a:spcPts val="1050"/>
              </a:spcBef>
              <a:spcAft>
                <a:spcPts val="0"/>
              </a:spcAft>
              <a:buNone/>
            </a:pPr>
            <a:r>
              <a:rPr lang="en-US" sz="1600">
                <a:latin typeface="Calibri"/>
                <a:ea typeface="Calibri"/>
                <a:cs typeface="Calibri"/>
                <a:sym typeface="Calibri"/>
              </a:rPr>
              <a:t>		- Raúl Grijalva (D-AZ), Ranking Member </a:t>
            </a:r>
            <a:endParaRPr/>
          </a:p>
          <a:p>
            <a:pPr indent="0" lvl="4" marL="12700" rtl="0" algn="l">
              <a:spcBef>
                <a:spcPts val="1050"/>
              </a:spcBef>
              <a:spcAft>
                <a:spcPts val="0"/>
              </a:spcAft>
              <a:buNone/>
            </a:pPr>
            <a:r>
              <a:rPr lang="en-US" sz="1600">
                <a:latin typeface="Calibri"/>
                <a:ea typeface="Calibri"/>
                <a:cs typeface="Calibri"/>
                <a:sym typeface="Calibri"/>
              </a:rPr>
              <a:t>	-  </a:t>
            </a:r>
            <a:r>
              <a:rPr lang="en-US" sz="1600" u="sng">
                <a:latin typeface="Calibri"/>
                <a:ea typeface="Calibri"/>
                <a:cs typeface="Calibri"/>
                <a:sym typeface="Calibri"/>
              </a:rPr>
              <a:t>Subcommittee on Indian and Insular Affairs </a:t>
            </a:r>
            <a:endParaRPr/>
          </a:p>
          <a:p>
            <a:pPr indent="0" lvl="4" marL="12700" rtl="0" algn="l">
              <a:spcBef>
                <a:spcPts val="1050"/>
              </a:spcBef>
              <a:spcAft>
                <a:spcPts val="0"/>
              </a:spcAft>
              <a:buNone/>
            </a:pPr>
            <a:r>
              <a:rPr lang="en-US" sz="1600">
                <a:latin typeface="Calibri"/>
                <a:ea typeface="Calibri"/>
                <a:cs typeface="Calibri"/>
                <a:sym typeface="Calibri"/>
              </a:rPr>
              <a:t>		- Harriet Hageman (R-WY) Chair </a:t>
            </a:r>
            <a:endParaRPr/>
          </a:p>
          <a:p>
            <a:pPr indent="0" lvl="4" marL="12700" rtl="0" algn="l">
              <a:spcBef>
                <a:spcPts val="1050"/>
              </a:spcBef>
              <a:spcAft>
                <a:spcPts val="0"/>
              </a:spcAft>
              <a:buNone/>
            </a:pPr>
            <a:r>
              <a:rPr lang="en-US" sz="1600">
                <a:latin typeface="Calibri"/>
                <a:ea typeface="Calibri"/>
                <a:cs typeface="Calibri"/>
                <a:sym typeface="Calibri"/>
              </a:rPr>
              <a:t>		- Teressa Leger Fernandez (D-NM) Vice Chair</a:t>
            </a:r>
            <a:endParaRPr/>
          </a:p>
          <a:p>
            <a:pPr indent="0" lvl="4" marL="12700" rtl="0" algn="l">
              <a:spcBef>
                <a:spcPts val="1050"/>
              </a:spcBef>
              <a:spcAft>
                <a:spcPts val="0"/>
              </a:spcAft>
              <a:buNone/>
            </a:pPr>
            <a:r>
              <a:rPr lang="en-US" sz="1600">
                <a:latin typeface="Calibri"/>
                <a:ea typeface="Calibri"/>
                <a:cs typeface="Calibri"/>
                <a:sym typeface="Calibri"/>
              </a:rPr>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1"/>
          <p:cNvSpPr txBox="1"/>
          <p:nvPr>
            <p:ph type="title"/>
          </p:nvPr>
        </p:nvSpPr>
        <p:spPr>
          <a:xfrm>
            <a:off x="890270" y="442087"/>
            <a:ext cx="10411459" cy="605155"/>
          </a:xfrm>
          <a:prstGeom prst="rect">
            <a:avLst/>
          </a:prstGeom>
          <a:noFill/>
          <a:ln>
            <a:noFill/>
          </a:ln>
        </p:spPr>
        <p:txBody>
          <a:bodyPr anchorCtr="0" anchor="t" bIns="0" lIns="0" spcFirstLastPara="1" rIns="0" wrap="square" tIns="13325">
            <a:spAutoFit/>
          </a:bodyPr>
          <a:lstStyle/>
          <a:p>
            <a:pPr indent="0" lvl="0" marL="38735" rtl="0" algn="l">
              <a:lnSpc>
                <a:spcPct val="100000"/>
              </a:lnSpc>
              <a:spcBef>
                <a:spcPts val="0"/>
              </a:spcBef>
              <a:spcAft>
                <a:spcPts val="0"/>
              </a:spcAft>
              <a:buNone/>
            </a:pPr>
            <a:r>
              <a:rPr lang="en-US"/>
              <a:t>LEGISLATIVE UPDATE: 119</a:t>
            </a:r>
            <a:r>
              <a:rPr baseline="30000" lang="en-US"/>
              <a:t>th</a:t>
            </a:r>
            <a:r>
              <a:rPr lang="en-US"/>
              <a:t> Congress Updates </a:t>
            </a:r>
            <a:endParaRPr/>
          </a:p>
        </p:txBody>
      </p:sp>
      <p:sp>
        <p:nvSpPr>
          <p:cNvPr id="103" name="Google Shape;103;p11"/>
          <p:cNvSpPr txBox="1"/>
          <p:nvPr/>
        </p:nvSpPr>
        <p:spPr>
          <a:xfrm>
            <a:off x="533400" y="1143000"/>
            <a:ext cx="11353800" cy="3522759"/>
          </a:xfrm>
          <a:prstGeom prst="rect">
            <a:avLst/>
          </a:prstGeom>
          <a:noFill/>
          <a:ln>
            <a:noFill/>
          </a:ln>
        </p:spPr>
        <p:txBody>
          <a:bodyPr anchorCtr="0" anchor="t" bIns="0" lIns="0" spcFirstLastPara="1" rIns="0" wrap="square" tIns="133350">
            <a:spAutoFit/>
          </a:bodyPr>
          <a:lstStyle/>
          <a:p>
            <a:pPr indent="-285750" lvl="0" marL="298450" rtl="0" algn="l">
              <a:lnSpc>
                <a:spcPct val="100000"/>
              </a:lnSpc>
              <a:spcBef>
                <a:spcPts val="0"/>
              </a:spcBef>
              <a:spcAft>
                <a:spcPts val="0"/>
              </a:spcAft>
              <a:buSzPts val="2000"/>
              <a:buFont typeface="Arial"/>
              <a:buChar char="•"/>
            </a:pPr>
            <a:r>
              <a:rPr lang="en-US" sz="2000">
                <a:latin typeface="Calibri"/>
                <a:ea typeface="Calibri"/>
                <a:cs typeface="Calibri"/>
                <a:sym typeface="Calibri"/>
              </a:rPr>
              <a:t>House of Representatives </a:t>
            </a:r>
            <a:endParaRPr/>
          </a:p>
          <a:p>
            <a:pPr indent="0" lvl="4" marL="12700" rtl="0" algn="l">
              <a:spcBef>
                <a:spcPts val="1050"/>
              </a:spcBef>
              <a:spcAft>
                <a:spcPts val="0"/>
              </a:spcAft>
              <a:buNone/>
            </a:pPr>
            <a:r>
              <a:rPr lang="en-US" sz="2000">
                <a:latin typeface="Calibri"/>
                <a:ea typeface="Calibri"/>
                <a:cs typeface="Calibri"/>
                <a:sym typeface="Calibri"/>
              </a:rPr>
              <a:t>	- </a:t>
            </a:r>
            <a:r>
              <a:rPr lang="en-US" sz="2000" u="sng">
                <a:latin typeface="Calibri"/>
                <a:ea typeface="Calibri"/>
                <a:cs typeface="Calibri"/>
                <a:sym typeface="Calibri"/>
              </a:rPr>
              <a:t>House Committee on Appropriations</a:t>
            </a:r>
            <a:r>
              <a:rPr lang="en-US" sz="2000">
                <a:latin typeface="Calibri"/>
                <a:ea typeface="Calibri"/>
                <a:cs typeface="Calibri"/>
                <a:sym typeface="Calibri"/>
              </a:rPr>
              <a:t> </a:t>
            </a:r>
            <a:endParaRPr/>
          </a:p>
          <a:p>
            <a:pPr indent="0" lvl="4" marL="12700" rtl="0" algn="l">
              <a:spcBef>
                <a:spcPts val="1050"/>
              </a:spcBef>
              <a:spcAft>
                <a:spcPts val="0"/>
              </a:spcAft>
              <a:buNone/>
            </a:pPr>
            <a:r>
              <a:rPr lang="en-US" sz="2000">
                <a:latin typeface="Calibri"/>
                <a:ea typeface="Calibri"/>
                <a:cs typeface="Calibri"/>
                <a:sym typeface="Calibri"/>
              </a:rPr>
              <a:t>		- Tom Cole (R-OK), Chair</a:t>
            </a:r>
            <a:endParaRPr/>
          </a:p>
          <a:p>
            <a:pPr indent="0" lvl="4" marL="12700" rtl="0" algn="l">
              <a:spcBef>
                <a:spcPts val="1050"/>
              </a:spcBef>
              <a:spcAft>
                <a:spcPts val="0"/>
              </a:spcAft>
              <a:buNone/>
            </a:pPr>
            <a:r>
              <a:rPr lang="en-US" sz="2000">
                <a:latin typeface="Calibri"/>
                <a:ea typeface="Calibri"/>
                <a:cs typeface="Calibri"/>
                <a:sym typeface="Calibri"/>
              </a:rPr>
              <a:t>		- Rosa DeLauro (D-CT) Ranking Member</a:t>
            </a:r>
            <a:endParaRPr/>
          </a:p>
          <a:p>
            <a:pPr indent="0" lvl="4" marL="12700" rtl="0" algn="l">
              <a:spcBef>
                <a:spcPts val="1050"/>
              </a:spcBef>
              <a:spcAft>
                <a:spcPts val="0"/>
              </a:spcAft>
              <a:buNone/>
            </a:pPr>
            <a:r>
              <a:rPr lang="en-US" sz="2000">
                <a:latin typeface="Calibri"/>
                <a:ea typeface="Calibri"/>
                <a:cs typeface="Calibri"/>
                <a:sym typeface="Calibri"/>
              </a:rPr>
              <a:t>	-  </a:t>
            </a:r>
            <a:r>
              <a:rPr lang="en-US" sz="2000" u="sng">
                <a:latin typeface="Calibri"/>
                <a:ea typeface="Calibri"/>
                <a:cs typeface="Calibri"/>
                <a:sym typeface="Calibri"/>
              </a:rPr>
              <a:t>Subcommittee on Interior, Environment, and Related Agencies </a:t>
            </a:r>
            <a:endParaRPr/>
          </a:p>
          <a:p>
            <a:pPr indent="0" lvl="4" marL="12700" rtl="0" algn="l">
              <a:spcBef>
                <a:spcPts val="1050"/>
              </a:spcBef>
              <a:spcAft>
                <a:spcPts val="0"/>
              </a:spcAft>
              <a:buNone/>
            </a:pPr>
            <a:r>
              <a:rPr lang="en-US" sz="2000">
                <a:latin typeface="Calibri"/>
                <a:ea typeface="Calibri"/>
                <a:cs typeface="Calibri"/>
                <a:sym typeface="Calibri"/>
              </a:rPr>
              <a:t>		- Mike Simpson (R-ID) Chair </a:t>
            </a:r>
            <a:endParaRPr/>
          </a:p>
          <a:p>
            <a:pPr indent="0" lvl="4" marL="12700" rtl="0" algn="l">
              <a:spcBef>
                <a:spcPts val="1050"/>
              </a:spcBef>
              <a:spcAft>
                <a:spcPts val="0"/>
              </a:spcAft>
              <a:buNone/>
            </a:pPr>
            <a:r>
              <a:rPr lang="en-US" sz="2000">
                <a:latin typeface="Calibri"/>
                <a:ea typeface="Calibri"/>
                <a:cs typeface="Calibri"/>
                <a:sym typeface="Calibri"/>
              </a:rPr>
              <a:t>		- Chellie Pingree (D-ME) Ranking Member </a:t>
            </a:r>
            <a:endParaRPr/>
          </a:p>
          <a:p>
            <a:pPr indent="0" lvl="4" marL="12700" rtl="0" algn="l">
              <a:spcBef>
                <a:spcPts val="1050"/>
              </a:spcBef>
              <a:spcAft>
                <a:spcPts val="0"/>
              </a:spcAft>
              <a:buNone/>
            </a:pPr>
            <a:r>
              <a:rPr lang="en-US" sz="1600">
                <a:latin typeface="Calibri"/>
                <a:ea typeface="Calibri"/>
                <a:cs typeface="Calibri"/>
                <a:sym typeface="Calibri"/>
              </a:rPr>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2023-11-09T02:42:20Z</dcterms:created>
  <dc:creator>Tyler Scribner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2021-09-22T00:00:00Z</vt:filetime>
  </property>
  <property fmtid="{D5CDD505-2E9C-101B-9397-08002B2CF9AE}" pid="3" name="Creator">
    <vt:lpwstr>Microsoft® PowerPoint® 2016</vt:lpwstr>
  </property>
  <property fmtid="{D5CDD505-2E9C-101B-9397-08002B2CF9AE}" pid="4" name="LastSaved">
    <vt:filetime>2023-11-09T00:00:00Z</vt:filetime>
  </property>
  <property fmtid="{D5CDD505-2E9C-101B-9397-08002B2CF9AE}" pid="5" name="Producer">
    <vt:lpwstr>Microsoft® PowerPoint® 2016</vt:lpwstr>
  </property>
</Properties>
</file>