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0" r:id="rId5"/>
  </p:sldMasterIdLst>
  <p:notesMasterIdLst>
    <p:notesMasterId r:id="rId10"/>
  </p:notesMasterIdLst>
  <p:sldIdLst>
    <p:sldId id="282" r:id="rId6"/>
    <p:sldId id="418" r:id="rId7"/>
    <p:sldId id="433" r:id="rId8"/>
    <p:sldId id="437" r:id="rId9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370AE7-1B1F-47C5-A59D-E9FD5B81D60E}" name="Cain, Caleb" initials="CC" userId="S::caleb.cain@indianaffairs.gov::177cbcd5-bbf2-4705-8d00-426ef90027ab" providerId="AD"/>
  <p188:author id="{90B8A9EC-3806-64F2-7DDC-E09D3916ECEE}" name="Holmes, Stacie" initials="SH" userId="S::Stacie.Holmes@indianaffairs.gov::23017af6-13a9-4324-bfce-b12b31206e3f" providerId="AD"/>
  <p188:author id="{68B1B1F1-C251-4039-1BF3-4F5E82729593}" name="Kresse, Madison D" initials="MK" userId="S::madison.kresse@indianaffairs.gov::deb57ba1-315d-4162-934b-387a5f2a652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EA55C"/>
    <a:srgbClr val="A9F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DBD508-4211-4241-B6DC-ED32DEE9D049}" v="2" dt="2025-07-29T16:22:57.3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keland, Peter M" userId="4e0a95a6-bbdf-4eb2-8d44-ae4bf2d3cf81" providerId="ADAL" clId="{D111DC3F-2E91-4716-94CD-E44480F8B662}"/>
    <pc:docChg chg="delSld">
      <pc:chgData name="Wakeland, Peter M" userId="4e0a95a6-bbdf-4eb2-8d44-ae4bf2d3cf81" providerId="ADAL" clId="{D111DC3F-2E91-4716-94CD-E44480F8B662}" dt="2025-07-29T20:18:16.307" v="3" actId="2696"/>
      <pc:docMkLst>
        <pc:docMk/>
      </pc:docMkLst>
      <pc:sldChg chg="del">
        <pc:chgData name="Wakeland, Peter M" userId="4e0a95a6-bbdf-4eb2-8d44-ae4bf2d3cf81" providerId="ADAL" clId="{D111DC3F-2E91-4716-94CD-E44480F8B662}" dt="2025-07-29T20:18:05.158" v="0" actId="2696"/>
        <pc:sldMkLst>
          <pc:docMk/>
          <pc:sldMk cId="718680605" sldId="256"/>
        </pc:sldMkLst>
      </pc:sldChg>
      <pc:sldChg chg="del">
        <pc:chgData name="Wakeland, Peter M" userId="4e0a95a6-bbdf-4eb2-8d44-ae4bf2d3cf81" providerId="ADAL" clId="{D111DC3F-2E91-4716-94CD-E44480F8B662}" dt="2025-07-29T20:18:09.480" v="1" actId="2696"/>
        <pc:sldMkLst>
          <pc:docMk/>
          <pc:sldMk cId="1697923395" sldId="259"/>
        </pc:sldMkLst>
      </pc:sldChg>
      <pc:sldChg chg="del">
        <pc:chgData name="Wakeland, Peter M" userId="4e0a95a6-bbdf-4eb2-8d44-ae4bf2d3cf81" providerId="ADAL" clId="{D111DC3F-2E91-4716-94CD-E44480F8B662}" dt="2025-07-29T20:18:12.828" v="2" actId="2696"/>
        <pc:sldMkLst>
          <pc:docMk/>
          <pc:sldMk cId="14997137" sldId="261"/>
        </pc:sldMkLst>
      </pc:sldChg>
      <pc:sldChg chg="del">
        <pc:chgData name="Wakeland, Peter M" userId="4e0a95a6-bbdf-4eb2-8d44-ae4bf2d3cf81" providerId="ADAL" clId="{D111DC3F-2E91-4716-94CD-E44480F8B662}" dt="2025-07-29T20:18:16.307" v="3" actId="2696"/>
        <pc:sldMkLst>
          <pc:docMk/>
          <pc:sldMk cId="3911952733" sldId="262"/>
        </pc:sldMkLst>
      </pc:sldChg>
    </pc:docChg>
  </pc:docChgLst>
  <pc:docChgLst>
    <pc:chgData name="Cain, Caleb" userId="177cbcd5-bbf2-4705-8d00-426ef90027ab" providerId="ADAL" clId="{64DBD508-4211-4241-B6DC-ED32DEE9D049}"/>
    <pc:docChg chg="delSld modSld">
      <pc:chgData name="Cain, Caleb" userId="177cbcd5-bbf2-4705-8d00-426ef90027ab" providerId="ADAL" clId="{64DBD508-4211-4241-B6DC-ED32DEE9D049}" dt="2025-07-29T16:22:57.307" v="33" actId="1076"/>
      <pc:docMkLst>
        <pc:docMk/>
      </pc:docMkLst>
      <pc:sldChg chg="modSp mod">
        <pc:chgData name="Cain, Caleb" userId="177cbcd5-bbf2-4705-8d00-426ef90027ab" providerId="ADAL" clId="{64DBD508-4211-4241-B6DC-ED32DEE9D049}" dt="2025-07-29T16:22:57.307" v="33" actId="1076"/>
        <pc:sldMkLst>
          <pc:docMk/>
          <pc:sldMk cId="1969797758" sldId="282"/>
        </pc:sldMkLst>
        <pc:spChg chg="mod">
          <ac:chgData name="Cain, Caleb" userId="177cbcd5-bbf2-4705-8d00-426ef90027ab" providerId="ADAL" clId="{64DBD508-4211-4241-B6DC-ED32DEE9D049}" dt="2025-07-29T16:22:57.307" v="33" actId="1076"/>
          <ac:spMkLst>
            <pc:docMk/>
            <pc:sldMk cId="1969797758" sldId="282"/>
            <ac:spMk id="2" creationId="{00000000-0000-0000-0000-000000000000}"/>
          </ac:spMkLst>
        </pc:spChg>
      </pc:sldChg>
      <pc:sldChg chg="del">
        <pc:chgData name="Cain, Caleb" userId="177cbcd5-bbf2-4705-8d00-426ef90027ab" providerId="ADAL" clId="{64DBD508-4211-4241-B6DC-ED32DEE9D049}" dt="2025-07-29T16:20:37.872" v="3" actId="47"/>
        <pc:sldMkLst>
          <pc:docMk/>
          <pc:sldMk cId="107956613" sldId="413"/>
        </pc:sldMkLst>
      </pc:sldChg>
      <pc:sldChg chg="del">
        <pc:chgData name="Cain, Caleb" userId="177cbcd5-bbf2-4705-8d00-426ef90027ab" providerId="ADAL" clId="{64DBD508-4211-4241-B6DC-ED32DEE9D049}" dt="2025-07-29T16:19:50.553" v="0" actId="47"/>
        <pc:sldMkLst>
          <pc:docMk/>
          <pc:sldMk cId="3747771788" sldId="419"/>
        </pc:sldMkLst>
      </pc:sldChg>
      <pc:sldChg chg="del">
        <pc:chgData name="Cain, Caleb" userId="177cbcd5-bbf2-4705-8d00-426ef90027ab" providerId="ADAL" clId="{64DBD508-4211-4241-B6DC-ED32DEE9D049}" dt="2025-07-29T16:20:45.619" v="4" actId="47"/>
        <pc:sldMkLst>
          <pc:docMk/>
          <pc:sldMk cId="1065989994" sldId="429"/>
        </pc:sldMkLst>
      </pc:sldChg>
      <pc:sldChg chg="del">
        <pc:chgData name="Cain, Caleb" userId="177cbcd5-bbf2-4705-8d00-426ef90027ab" providerId="ADAL" clId="{64DBD508-4211-4241-B6DC-ED32DEE9D049}" dt="2025-07-29T16:20:09.744" v="2" actId="47"/>
        <pc:sldMkLst>
          <pc:docMk/>
          <pc:sldMk cId="264088422" sldId="434"/>
        </pc:sldMkLst>
      </pc:sldChg>
      <pc:sldChg chg="del">
        <pc:chgData name="Cain, Caleb" userId="177cbcd5-bbf2-4705-8d00-426ef90027ab" providerId="ADAL" clId="{64DBD508-4211-4241-B6DC-ED32DEE9D049}" dt="2025-07-29T16:19:52.468" v="1" actId="47"/>
        <pc:sldMkLst>
          <pc:docMk/>
          <pc:sldMk cId="1381183829" sldId="436"/>
        </pc:sldMkLst>
      </pc:sldChg>
      <pc:sldMasterChg chg="delSldLayout">
        <pc:chgData name="Cain, Caleb" userId="177cbcd5-bbf2-4705-8d00-426ef90027ab" providerId="ADAL" clId="{64DBD508-4211-4241-B6DC-ED32DEE9D049}" dt="2025-07-29T16:19:52.468" v="1" actId="47"/>
        <pc:sldMasterMkLst>
          <pc:docMk/>
          <pc:sldMasterMk cId="1997775089" sldId="2147483680"/>
        </pc:sldMasterMkLst>
        <pc:sldLayoutChg chg="del">
          <pc:chgData name="Cain, Caleb" userId="177cbcd5-bbf2-4705-8d00-426ef90027ab" providerId="ADAL" clId="{64DBD508-4211-4241-B6DC-ED32DEE9D049}" dt="2025-07-29T16:19:52.468" v="1" actId="47"/>
          <pc:sldLayoutMkLst>
            <pc:docMk/>
            <pc:sldMasterMk cId="1997775089" sldId="2147483680"/>
            <pc:sldLayoutMk cId="4153701931" sldId="214748369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06F88108-D54F-464E-82D9-A080E46C6236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194306BF-3A37-431F-9FA1-F45BB76CF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05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E2915-E2A9-4ADD-8AE4-E595EC58740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155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</p:grpSp>
      <p:sp>
        <p:nvSpPr>
          <p:cNvPr id="9320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320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8ABCDB-1953-4854-BBEF-23214C8A274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76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66E9C-D2B0-4A63-B0D8-8A9E1413329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9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EF3D4-A2C8-4850-A606-3BAECD6AF903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00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876B4-7F53-46D9-AD69-1E00C348BF2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118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54A71-FD5C-497D-9EA8-8137CE33B50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120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AC011-625B-4C5F-8F78-3FC620C1A120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612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2CBC5-9E43-42D4-AA05-856EA80A60E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784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9E5D3-7F0B-43CD-A080-8DE7313CAC5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589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44DCC-333B-46F9-9560-59076E242614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27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A10B3-D487-493E-B271-2B7B7D93D420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839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1AB54-91EB-41DA-A9C2-1E162B21076B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3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6AFD4-3A26-4966-B4CE-608C40E53F6C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39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</p:grpSp>
      <p:sp>
        <p:nvSpPr>
          <p:cNvPr id="9320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320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8ABCDB-1953-4854-BBEF-23214C8A274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180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6AFD4-3A26-4966-B4CE-608C40E53F6C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17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E5B94-BD10-49AF-95E8-E984E09D3D33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320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3972F-1CDC-4BCC-8410-75B287359BB2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5524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F9D26-65F0-4DA3-BC16-8DF17B33F0C5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626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5DA5E-FA8C-4224-B435-2FD5E947171C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184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54301-F87A-4F1B-89FD-53BDB8299179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65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90F81-4AD4-4B1A-AA4E-7C9E69DE2D59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8439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BCC2D-CCE3-413C-BD59-C438232FA3B3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82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66E9C-D2B0-4A63-B0D8-8A9E1413329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26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E5B94-BD10-49AF-95E8-E984E09D3D33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831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EF3D4-A2C8-4850-A606-3BAECD6AF903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63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876B4-7F53-46D9-AD69-1E00C348BF2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806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54A71-FD5C-497D-9EA8-8137CE33B50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749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AC011-625B-4C5F-8F78-3FC620C1A120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283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2CBC5-9E43-42D4-AA05-856EA80A60E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49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9E5D3-7F0B-43CD-A080-8DE7313CAC5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906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44DCC-333B-46F9-9560-59076E242614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669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A10B3-D487-493E-B271-2B7B7D93D420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0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3972F-1CDC-4BCC-8410-75B287359BB2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5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F9D26-65F0-4DA3-BC16-8DF17B33F0C5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87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5DA5E-FA8C-4224-B435-2FD5E947171C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1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54301-F87A-4F1B-89FD-53BDB8299179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7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90F81-4AD4-4B1A-AA4E-7C9E69DE2D59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4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BCC2D-CCE3-413C-BD59-C438232FA3B3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1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92164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92165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92166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92167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92168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92169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92170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92171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92172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92173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92174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92175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92176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92177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</p:grpSp>
      <p:sp>
        <p:nvSpPr>
          <p:cNvPr id="9217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7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EAEAEA"/>
              </a:solidFill>
              <a:latin typeface="Verdana" pitchFamily="34" charset="0"/>
            </a:endParaRPr>
          </a:p>
        </p:txBody>
      </p:sp>
      <p:sp>
        <p:nvSpPr>
          <p:cNvPr id="9218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EAEAEA"/>
              </a:solidFill>
              <a:latin typeface="Verdana" pitchFamily="34" charset="0"/>
            </a:endParaRPr>
          </a:p>
        </p:txBody>
      </p:sp>
      <p:sp>
        <p:nvSpPr>
          <p:cNvPr id="9218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D2E65D-1B0F-4674-9545-8631BAFCB6F0}" type="slidenum">
              <a:rPr lang="en-US" altLang="en-US">
                <a:solidFill>
                  <a:srgbClr val="EAEAEA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EAEAEA"/>
              </a:solidFill>
              <a:latin typeface="Verdana" pitchFamily="34" charset="0"/>
            </a:endParaRPr>
          </a:p>
        </p:txBody>
      </p:sp>
      <p:sp>
        <p:nvSpPr>
          <p:cNvPr id="9218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58382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92164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92165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92166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92167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92168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92169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92170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92171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92172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92173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92174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92175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92176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92177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Verdana" pitchFamily="34" charset="0"/>
              </a:endParaRPr>
            </a:p>
          </p:txBody>
        </p:sp>
      </p:grpSp>
      <p:sp>
        <p:nvSpPr>
          <p:cNvPr id="9217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7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EAEAEA"/>
              </a:solidFill>
              <a:latin typeface="Verdana" pitchFamily="34" charset="0"/>
            </a:endParaRPr>
          </a:p>
        </p:txBody>
      </p:sp>
      <p:sp>
        <p:nvSpPr>
          <p:cNvPr id="9218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EAEAEA"/>
              </a:solidFill>
              <a:latin typeface="Verdana" pitchFamily="34" charset="0"/>
            </a:endParaRPr>
          </a:p>
        </p:txBody>
      </p:sp>
      <p:sp>
        <p:nvSpPr>
          <p:cNvPr id="9218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D2E65D-1B0F-4674-9545-8631BAFCB6F0}" type="slidenum">
              <a:rPr lang="en-US" altLang="en-US">
                <a:solidFill>
                  <a:srgbClr val="EAEAEA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EAEAEA"/>
              </a:solidFill>
              <a:latin typeface="Verdana" pitchFamily="34" charset="0"/>
            </a:endParaRPr>
          </a:p>
        </p:txBody>
      </p:sp>
      <p:sp>
        <p:nvSpPr>
          <p:cNvPr id="9218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77750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3170" y="995423"/>
            <a:ext cx="4719484" cy="1210368"/>
          </a:xfrm>
        </p:spPr>
        <p:txBody>
          <a:bodyPr>
            <a:noAutofit/>
          </a:bodyPr>
          <a:lstStyle/>
          <a:p>
            <a:r>
              <a:rPr lang="en-US" sz="3200" dirty="0">
                <a:effectLst/>
              </a:rPr>
              <a:t>BIA - Division of Forestry</a:t>
            </a:r>
            <a:br>
              <a:rPr lang="en-US" sz="3600" dirty="0">
                <a:effectLst/>
              </a:rPr>
            </a:br>
            <a:r>
              <a:rPr lang="en-US" sz="3200" dirty="0">
                <a:effectLst/>
                <a:cs typeface="Calibri"/>
              </a:rPr>
              <a:t>Caleb Cain</a:t>
            </a:r>
            <a:endParaRPr lang="en-US" sz="1800" dirty="0">
              <a:effectLst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2921454" y="5095671"/>
            <a:ext cx="3315122" cy="1083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EAEA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25501" y="3513011"/>
            <a:ext cx="4385101" cy="3272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 descr="A picture containing tree, outdoor, person, orange&#10;&#10;AI-generated content may be incorrect.">
            <a:extLst>
              <a:ext uri="{FF2B5EF4-FFF2-40B4-BE49-F238E27FC236}">
                <a16:creationId xmlns:a16="http://schemas.microsoft.com/office/drawing/2014/main" id="{F2D96E44-8F96-9BFB-5FB6-0292B00AD2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495" y="3492265"/>
            <a:ext cx="4273004" cy="3204753"/>
          </a:xfrm>
          <a:prstGeom prst="rect">
            <a:avLst/>
          </a:prstGeom>
        </p:spPr>
      </p:pic>
      <p:pic>
        <p:nvPicPr>
          <p:cNvPr id="8" name="Picture 7" descr="A group of men standing in front of a rock formation&#10;&#10;AI-generated content may be incorrect.">
            <a:extLst>
              <a:ext uri="{FF2B5EF4-FFF2-40B4-BE49-F238E27FC236}">
                <a16:creationId xmlns:a16="http://schemas.microsoft.com/office/drawing/2014/main" id="{4377FC80-67DA-3BE4-4A5B-643626F46D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4" y="184854"/>
            <a:ext cx="4385101" cy="307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97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C31F8-C5A4-3C27-F012-20E491C52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Timber Team Accomplishments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E1ACB-2767-4D9C-BED8-6F718D7E61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v"/>
            </a:pPr>
            <a:endParaRPr lang="en-US">
              <a:cs typeface="Calibri"/>
            </a:endParaRPr>
          </a:p>
          <a:p>
            <a:pPr marL="342900" indent="-342900">
              <a:buFont typeface="Arial" pitchFamily="2" charset="2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65C5E-DA42-9039-71FB-E24CF7C220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,Sans-Serif" pitchFamily="2" charset="2"/>
              <a:buChar char="v"/>
            </a:pPr>
            <a:endParaRPr lang="en-US" sz="1800" b="1">
              <a:cs typeface="Calibri"/>
            </a:endParaRPr>
          </a:p>
          <a:p>
            <a:pPr>
              <a:buFont typeface="Wingdings,Sans-Serif" pitchFamily="2" charset="2"/>
              <a:buChar char="v"/>
            </a:pPr>
            <a:endParaRPr lang="en-US" sz="1800" b="1">
              <a:cs typeface="Calibri"/>
            </a:endParaRPr>
          </a:p>
          <a:p>
            <a:pPr>
              <a:buFont typeface="Wingdings,Sans-Serif" pitchFamily="2" charset="2"/>
              <a:buChar char="v"/>
            </a:pPr>
            <a:endParaRPr lang="en-US" sz="1800" b="1"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3CDAAD-05C3-1CCA-EFD1-53728DC3294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,Sans-Serif" pitchFamily="2" charset="2"/>
              <a:buChar char="v"/>
            </a:pPr>
            <a:r>
              <a:rPr lang="en-US" sz="2000">
                <a:ea typeface="+mn-lt"/>
                <a:cs typeface="+mn-lt"/>
              </a:rPr>
              <a:t>84 CFI plots measured</a:t>
            </a:r>
          </a:p>
          <a:p>
            <a:pPr>
              <a:buFont typeface="Wingdings,Sans-Serif" pitchFamily="2" charset="2"/>
              <a:buChar char="v"/>
            </a:pPr>
            <a:r>
              <a:rPr lang="en-US" sz="2000">
                <a:ea typeface="+mn-lt"/>
                <a:cs typeface="+mn-lt"/>
              </a:rPr>
              <a:t>311 stand exams completed</a:t>
            </a:r>
          </a:p>
          <a:p>
            <a:pPr>
              <a:buFont typeface="Wingdings,Sans-Serif" pitchFamily="2" charset="2"/>
              <a:buChar char="v"/>
            </a:pPr>
            <a:r>
              <a:rPr lang="en-US" sz="2000">
                <a:ea typeface="+mn-lt"/>
                <a:cs typeface="+mn-lt"/>
              </a:rPr>
              <a:t>123 Cruise Plots taken</a:t>
            </a:r>
          </a:p>
          <a:p>
            <a:pPr>
              <a:buFont typeface="Wingdings,Sans-Serif" pitchFamily="2" charset="2"/>
              <a:buChar char="v"/>
            </a:pPr>
            <a:r>
              <a:rPr lang="en-US" sz="2000">
                <a:ea typeface="+mn-lt"/>
                <a:cs typeface="+mn-lt"/>
              </a:rPr>
              <a:t>3,128 acres of timber sale units prepped (layout, marking, GPS)</a:t>
            </a:r>
          </a:p>
          <a:p>
            <a:pPr>
              <a:buFont typeface="Wingdings,Sans-Serif" pitchFamily="2" charset="2"/>
              <a:buChar char="v"/>
            </a:pPr>
            <a:r>
              <a:rPr lang="en-US" sz="2000">
                <a:ea typeface="+mn-lt"/>
                <a:cs typeface="+mn-lt"/>
              </a:rPr>
              <a:t>2,037 woodland species inventoried</a:t>
            </a:r>
          </a:p>
          <a:p>
            <a:pPr>
              <a:buFont typeface="Wingdings,Sans-Serif" pitchFamily="2" charset="2"/>
              <a:buChar char="v"/>
            </a:pPr>
            <a:r>
              <a:rPr lang="en-US" sz="2000">
                <a:ea typeface="+mn-lt"/>
                <a:cs typeface="+mn-lt"/>
              </a:rPr>
              <a:t>154,525 GIS acres of Forest Cover Types updated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BFDA1D0F-6131-5FDE-B161-A2ABBF9FA7F7}"/>
              </a:ext>
            </a:extLst>
          </p:cNvPr>
          <p:cNvSpPr txBox="1">
            <a:spLocks/>
          </p:cNvSpPr>
          <p:nvPr/>
        </p:nvSpPr>
        <p:spPr bwMode="auto">
          <a:xfrm>
            <a:off x="391559" y="2293776"/>
            <a:ext cx="4128164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u"/>
              <a:defRPr sz="1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Font typeface="Wingdings,Sans-Serif" pitchFamily="2" charset="2"/>
              <a:buChar char="v"/>
            </a:pPr>
            <a:r>
              <a:rPr lang="en-US" sz="2000" b="1" kern="0">
                <a:cs typeface="Calibri"/>
              </a:rPr>
              <a:t>Weeks Traveled: </a:t>
            </a:r>
            <a:r>
              <a:rPr lang="en-US" sz="2000" kern="0">
                <a:cs typeface="Calibri"/>
              </a:rPr>
              <a:t>24</a:t>
            </a:r>
            <a:endParaRPr lang="en-US" sz="2000" kern="0">
              <a:ea typeface="Calibri"/>
              <a:cs typeface="Calibri"/>
            </a:endParaRPr>
          </a:p>
          <a:p>
            <a:pPr>
              <a:buFont typeface="Wingdings,Sans-Serif" pitchFamily="2" charset="2"/>
              <a:buChar char="v"/>
            </a:pPr>
            <a:r>
              <a:rPr lang="en-US" sz="2000" b="1" kern="0">
                <a:cs typeface="Calibri"/>
              </a:rPr>
              <a:t>Tribes/Agencies Served: </a:t>
            </a:r>
            <a:r>
              <a:rPr lang="en-US" sz="2000" kern="0">
                <a:cs typeface="Calibri"/>
              </a:rPr>
              <a:t>14</a:t>
            </a:r>
            <a:endParaRPr lang="en-US" sz="2000" kern="0">
              <a:ea typeface="Calibri"/>
              <a:cs typeface="Calibri"/>
            </a:endParaRPr>
          </a:p>
          <a:p>
            <a:pPr>
              <a:buFont typeface="Wingdings,Sans-Serif" pitchFamily="2" charset="2"/>
              <a:buChar char="v"/>
            </a:pPr>
            <a:r>
              <a:rPr lang="en-US" sz="2000" b="1" kern="0">
                <a:cs typeface="Calibri"/>
              </a:rPr>
              <a:t>States Visited: </a:t>
            </a:r>
            <a:r>
              <a:rPr lang="en-US" sz="2000" kern="0">
                <a:cs typeface="Calibri"/>
              </a:rPr>
              <a:t>Arizona, Montana</a:t>
            </a:r>
            <a:r>
              <a:rPr lang="en-US" sz="2000" kern="0">
                <a:ea typeface="+mn-lt"/>
                <a:cs typeface="+mn-lt"/>
              </a:rPr>
              <a:t>, Washington, Oregon, Oklahoma, North Carolina, New Mexico, and Alaska</a:t>
            </a:r>
          </a:p>
          <a:p>
            <a:pPr>
              <a:buFont typeface="Wingdings,Sans-Serif" pitchFamily="2" charset="2"/>
              <a:buChar char="v"/>
            </a:pPr>
            <a:r>
              <a:rPr lang="en-US" sz="2000" b="1" kern="0">
                <a:cs typeface="Calibri"/>
              </a:rPr>
              <a:t>Remaining FY 25 Schedule:</a:t>
            </a:r>
            <a:r>
              <a:rPr lang="en-US" sz="2000" kern="0">
                <a:cs typeface="Calibri"/>
              </a:rPr>
              <a:t> Uintah and Ouray, Metlakatla, Wind River, Yakama, Navajo Nation, &amp; Quinault</a:t>
            </a:r>
            <a:endParaRPr lang="en-US" sz="2000" kern="0">
              <a:ea typeface="Calibri"/>
              <a:cs typeface="Calibri"/>
            </a:endParaRPr>
          </a:p>
          <a:p>
            <a:pPr marL="0" indent="0">
              <a:buNone/>
            </a:pPr>
            <a:endParaRPr lang="en-US" sz="1800" kern="0">
              <a:cs typeface="Calibri"/>
            </a:endParaRPr>
          </a:p>
          <a:p>
            <a:pPr>
              <a:buFont typeface="Wingdings,Sans-Serif" pitchFamily="2" charset="2"/>
              <a:buChar char="v"/>
            </a:pPr>
            <a:endParaRPr lang="en-US" sz="1800" kern="0">
              <a:cs typeface="Calibri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6B83EB-1ABE-42FA-AB8D-4193E4313C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6406" y="1516875"/>
            <a:ext cx="4041775" cy="639762"/>
          </a:xfrm>
        </p:spPr>
        <p:txBody>
          <a:bodyPr/>
          <a:lstStyle/>
          <a:p>
            <a:r>
              <a:rPr lang="en-US"/>
              <a:t>Travel Overview May 2024 – May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5EB4E1-74EA-4881-8808-A1F29F52512C}"/>
              </a:ext>
            </a:extLst>
          </p:cNvPr>
          <p:cNvSpPr txBox="1"/>
          <p:nvPr/>
        </p:nvSpPr>
        <p:spPr>
          <a:xfrm>
            <a:off x="4645025" y="1341921"/>
            <a:ext cx="382054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Overview May 2024 - 2025</a:t>
            </a:r>
          </a:p>
        </p:txBody>
      </p:sp>
    </p:spTree>
    <p:extLst>
      <p:ext uri="{BB962C8B-B14F-4D97-AF65-F5344CB8AC3E}">
        <p14:creationId xmlns:p14="http://schemas.microsoft.com/office/powerpoint/2010/main" val="3852585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A1F85-49B5-75B6-1BDE-6A4CB1F6A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Tribal Forestry Summer Youth Camps – 2024 &amp; 2025</a:t>
            </a:r>
            <a:endParaRPr lang="en-US"/>
          </a:p>
        </p:txBody>
      </p:sp>
      <p:pic>
        <p:nvPicPr>
          <p:cNvPr id="5" name="Online Image Placeholder 4">
            <a:extLst>
              <a:ext uri="{FF2B5EF4-FFF2-40B4-BE49-F238E27FC236}">
                <a16:creationId xmlns:a16="http://schemas.microsoft.com/office/drawing/2014/main" id="{B0EC45D6-F84F-ABD6-A1AB-9EEED2D7E808}"/>
              </a:ext>
            </a:extLst>
          </p:cNvPr>
          <p:cNvPicPr>
            <a:picLocks noGrp="1" noChangeAspect="1"/>
          </p:cNvPicPr>
          <p:nvPr>
            <p:ph type="clipArt"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923222"/>
            <a:ext cx="4038600" cy="188468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EF840-37DE-24EF-D4B8-C57873C52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$812,423 supporting 24 camps</a:t>
            </a:r>
            <a:endParaRPr lang="en-US"/>
          </a:p>
          <a:p>
            <a:r>
              <a:rPr lang="en-US">
                <a:ea typeface="Calibri"/>
                <a:cs typeface="Calibri"/>
              </a:rPr>
              <a:t>Over 600 students participating</a:t>
            </a:r>
          </a:p>
          <a:p>
            <a:r>
              <a:rPr lang="en-US">
                <a:ea typeface="Calibri"/>
                <a:cs typeface="Calibri"/>
              </a:rPr>
              <a:t>Inspiring the next generation of Tribal Foresters!</a:t>
            </a: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81FE3F-E170-672C-1E55-4BFF68567874}"/>
              </a:ext>
            </a:extLst>
          </p:cNvPr>
          <p:cNvSpPr txBox="1"/>
          <p:nvPr/>
        </p:nvSpPr>
        <p:spPr>
          <a:xfrm>
            <a:off x="417245" y="5133385"/>
            <a:ext cx="407130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Calibri"/>
                <a:cs typeface="Calibri"/>
              </a:rPr>
              <a:t>2024 CTCLUSI Forestry Field Camp participants</a:t>
            </a:r>
          </a:p>
        </p:txBody>
      </p:sp>
    </p:spTree>
    <p:extLst>
      <p:ext uri="{BB962C8B-B14F-4D97-AF65-F5344CB8AC3E}">
        <p14:creationId xmlns:p14="http://schemas.microsoft.com/office/powerpoint/2010/main" val="1151539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FDF4D-462F-64FB-64C2-8A030CC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Opportunities 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DCD2A-14CC-0278-2D0E-37B3099D00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Co-Management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B72023-9D52-AD89-4165-5F7DDC29E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358016"/>
          </a:xfrm>
        </p:spPr>
        <p:txBody>
          <a:bodyPr/>
          <a:lstStyle/>
          <a:p>
            <a:r>
              <a:rPr lang="en-US">
                <a:ea typeface="Calibri"/>
                <a:cs typeface="Calibri"/>
              </a:rPr>
              <a:t>GNA</a:t>
            </a:r>
            <a:endParaRPr lang="en-US"/>
          </a:p>
          <a:p>
            <a:r>
              <a:rPr lang="en-US">
                <a:ea typeface="Calibri"/>
                <a:cs typeface="Calibri"/>
              </a:rPr>
              <a:t>FOFA</a:t>
            </a:r>
          </a:p>
          <a:p>
            <a:r>
              <a:rPr lang="en-US">
                <a:ea typeface="Calibri"/>
                <a:cs typeface="Calibri"/>
              </a:rPr>
              <a:t>TFPA</a:t>
            </a:r>
          </a:p>
          <a:p>
            <a:r>
              <a:rPr lang="en-US">
                <a:ea typeface="Calibri"/>
                <a:cs typeface="Calibri"/>
              </a:rPr>
              <a:t>Draft Bills</a:t>
            </a:r>
          </a:p>
          <a:p>
            <a:r>
              <a:rPr lang="en-US">
                <a:ea typeface="Calibri"/>
                <a:cs typeface="Calibri"/>
              </a:rPr>
              <a:t>Nurseries/Seed Banks</a:t>
            </a:r>
          </a:p>
          <a:p>
            <a:r>
              <a:rPr lang="en-US">
                <a:ea typeface="Calibri"/>
                <a:cs typeface="Calibri"/>
              </a:rPr>
              <a:t>Restoration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9D6C0A-9A6A-501D-3124-D2A95F4394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Demonstration Projects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CAC045-B043-FDC5-E7C1-7E0607D14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157125"/>
          </a:xfrm>
        </p:spPr>
        <p:txBody>
          <a:bodyPr/>
          <a:lstStyle/>
          <a:p>
            <a:r>
              <a:rPr lang="en-US">
                <a:ea typeface="Calibri"/>
                <a:cs typeface="Calibri"/>
              </a:rPr>
              <a:t>White Oak (5 pilot projects)</a:t>
            </a:r>
          </a:p>
          <a:p>
            <a:r>
              <a:rPr lang="en-US">
                <a:ea typeface="Calibri"/>
                <a:cs typeface="Calibri"/>
              </a:rPr>
              <a:t>Biomass</a:t>
            </a:r>
          </a:p>
          <a:p>
            <a:r>
              <a:rPr lang="en-US">
                <a:ea typeface="Calibri"/>
                <a:cs typeface="Calibri"/>
              </a:rPr>
              <a:t>Biochar</a:t>
            </a:r>
          </a:p>
          <a:p>
            <a:r>
              <a:rPr lang="en-US">
                <a:ea typeface="Calibri"/>
                <a:cs typeface="Calibri"/>
              </a:rPr>
              <a:t>Tribal Sawmill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6585A0-F531-490C-A76A-B46D0DB20190}"/>
              </a:ext>
            </a:extLst>
          </p:cNvPr>
          <p:cNvSpPr txBox="1"/>
          <p:nvPr/>
        </p:nvSpPr>
        <p:spPr>
          <a:xfrm>
            <a:off x="712021" y="4801855"/>
            <a:ext cx="8118763" cy="24468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FFFFCC"/>
                </a:solidFill>
                <a:ea typeface="Calibri"/>
                <a:cs typeface="Calibri"/>
              </a:rPr>
              <a:t>EO-14225 Immediate Expansion of American Timber Production</a:t>
            </a:r>
          </a:p>
          <a:p>
            <a:pPr algn="ctr"/>
            <a:r>
              <a:rPr lang="en-US" sz="2000">
                <a:solidFill>
                  <a:srgbClr val="FFFFCC"/>
                </a:solidFill>
                <a:ea typeface="Calibri"/>
                <a:cs typeface="Calibri"/>
              </a:rPr>
              <a:t>Wood For Life</a:t>
            </a:r>
            <a:endParaRPr lang="en-US" sz="2000">
              <a:ea typeface="Calibri"/>
              <a:cs typeface="Calibri"/>
            </a:endParaRPr>
          </a:p>
          <a:p>
            <a:pPr algn="ctr"/>
            <a:r>
              <a:rPr lang="en-US" sz="2000">
                <a:solidFill>
                  <a:srgbClr val="FFFFCC"/>
                </a:solidFill>
                <a:ea typeface="Calibri"/>
                <a:cs typeface="Calibri"/>
              </a:rPr>
              <a:t>NASP</a:t>
            </a:r>
          </a:p>
          <a:p>
            <a:pPr algn="ctr"/>
            <a:r>
              <a:rPr lang="en-US" sz="2000">
                <a:solidFill>
                  <a:srgbClr val="FFFFCC"/>
                </a:solidFill>
                <a:ea typeface="Calibri"/>
                <a:cs typeface="Calibri"/>
              </a:rPr>
              <a:t>Youth Camps</a:t>
            </a:r>
          </a:p>
          <a:p>
            <a:pPr algn="ctr"/>
            <a:r>
              <a:rPr lang="en-US" sz="2000">
                <a:solidFill>
                  <a:srgbClr val="FFFFCC"/>
                </a:solidFill>
                <a:ea typeface="Calibri"/>
                <a:cs typeface="Calibri"/>
              </a:rPr>
              <a:t>AI</a:t>
            </a:r>
          </a:p>
          <a:p>
            <a:pPr algn="ctr"/>
            <a:r>
              <a:rPr lang="en-US" sz="2000">
                <a:solidFill>
                  <a:srgbClr val="FFFFCC"/>
                </a:solidFill>
                <a:ea typeface="Calibri"/>
                <a:cs typeface="Calibri"/>
              </a:rPr>
              <a:t>Portable/Small Infrastructure</a:t>
            </a:r>
          </a:p>
          <a:p>
            <a:pPr algn="ctr"/>
            <a:endParaRPr lang="en-US" sz="3300">
              <a:solidFill>
                <a:srgbClr val="FFFFCC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6928351"/>
      </p:ext>
    </p:extLst>
  </p:cSld>
  <p:clrMapOvr>
    <a:masterClrMapping/>
  </p:clrMapOvr>
</p:sld>
</file>

<file path=ppt/theme/theme1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cc930ce-d91b-4627-b1fd-c467f65fad10">
      <Terms xmlns="http://schemas.microsoft.com/office/infopath/2007/PartnerControls"/>
    </lcf76f155ced4ddcb4097134ff3c332f>
    <TaxCatchAll xmlns="c66d85cb-6c62-42c7-b5f9-abded60ffd9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8C4634DCC67C41A6CCD95F17D5F368" ma:contentTypeVersion="11" ma:contentTypeDescription="Create a new document." ma:contentTypeScope="" ma:versionID="f8d51caf53670d3a8bb9f5474469cd50">
  <xsd:schema xmlns:xsd="http://www.w3.org/2001/XMLSchema" xmlns:xs="http://www.w3.org/2001/XMLSchema" xmlns:p="http://schemas.microsoft.com/office/2006/metadata/properties" xmlns:ns2="3cc930ce-d91b-4627-b1fd-c467f65fad10" xmlns:ns3="c66d85cb-6c62-42c7-b5f9-abded60ffd9d" targetNamespace="http://schemas.microsoft.com/office/2006/metadata/properties" ma:root="true" ma:fieldsID="abee43638abd55743f201373f7ad8a22" ns2:_="" ns3:_="">
    <xsd:import namespace="3cc930ce-d91b-4627-b1fd-c467f65fad10"/>
    <xsd:import namespace="c66d85cb-6c62-42c7-b5f9-abded60ffd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c930ce-d91b-4627-b1fd-c467f65fad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c5df3ad-b4e5-45d1-88c9-23db5f1fe6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6d85cb-6c62-42c7-b5f9-abded60ffd9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df1f6f3-5861-4950-8a2d-afe1af3ee4e2}" ma:internalName="TaxCatchAll" ma:showField="CatchAllData" ma:web="c66d85cb-6c62-42c7-b5f9-abded60ffd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66A5C7-B618-49A1-BAEA-D137E6207D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10130F-38B3-43EE-9482-9B1C816D3041}">
  <ds:schemaRefs>
    <ds:schemaRef ds:uri="3cc930ce-d91b-4627-b1fd-c467f65fad10"/>
    <ds:schemaRef ds:uri="c66d85cb-6c62-42c7-b5f9-abded60ffd9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8E0D820-D635-430D-BA87-58D0CA396B71}">
  <ds:schemaRefs>
    <ds:schemaRef ds:uri="3cc930ce-d91b-4627-b1fd-c467f65fad10"/>
    <ds:schemaRef ds:uri="c66d85cb-6c62-42c7-b5f9-abded60ffd9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190</Words>
  <Application>Microsoft Office PowerPoint</Application>
  <PresentationFormat>On-screen Show (4:3)</PresentationFormat>
  <Paragraphs>40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Verdana</vt:lpstr>
      <vt:lpstr>Wingdings</vt:lpstr>
      <vt:lpstr>Wingdings,Sans-Serif</vt:lpstr>
      <vt:lpstr>Cliff</vt:lpstr>
      <vt:lpstr>1_Cliff</vt:lpstr>
      <vt:lpstr>BIA - Division of Forestry Caleb Cain</vt:lpstr>
      <vt:lpstr>Timber Team Accomplishments</vt:lpstr>
      <vt:lpstr>Tribal Forestry Summer Youth Camps – 2024 &amp; 2025</vt:lpstr>
      <vt:lpstr>Opportunities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Chief’s Report</dc:title>
  <dc:creator>Caleb Cain</dc:creator>
  <cp:lastModifiedBy>Wakeland, Peter M</cp:lastModifiedBy>
  <cp:revision>11</cp:revision>
  <cp:lastPrinted>2017-06-15T11:42:34Z</cp:lastPrinted>
  <dcterms:created xsi:type="dcterms:W3CDTF">2016-03-09T20:13:26Z</dcterms:created>
  <dcterms:modified xsi:type="dcterms:W3CDTF">2025-07-29T20:18:24Z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0x010100508C4634DCC67C41A6CCD95F17D5F368</vt:lpwstr>
  </property>
  <property fmtid="{D5CDD505-2E9C-101B-9397-08002B2CF9AE}" pid="3" name="MediaServiceImageTags">
    <vt:lpwstr/>
  </property>
</Properties>
</file>