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" y="761"/>
            <a:ext cx="12188951" cy="68564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9476" y="1223771"/>
            <a:ext cx="9484232" cy="1105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7550" y="3422650"/>
            <a:ext cx="8216900" cy="1482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bell@bie.edu" TargetMode="External"/><Relationship Id="rId2" Type="http://schemas.openxmlformats.org/officeDocument/2006/relationships/hyperlink" Target="mailto:Stuart.ott@bia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" y="761"/>
            <a:ext cx="12188951" cy="68564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7691" y="2320544"/>
            <a:ext cx="10787380" cy="11068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4029"/>
              </a:lnSpc>
              <a:spcBef>
                <a:spcPts val="605"/>
              </a:spcBef>
            </a:pPr>
            <a:r>
              <a:rPr sz="3700" spc="-20" dirty="0"/>
              <a:t>Technology</a:t>
            </a:r>
            <a:r>
              <a:rPr sz="3700" spc="-55" dirty="0"/>
              <a:t> </a:t>
            </a:r>
            <a:r>
              <a:rPr sz="3700" dirty="0"/>
              <a:t>Modernization</a:t>
            </a:r>
            <a:r>
              <a:rPr sz="3700" spc="-55" dirty="0"/>
              <a:t> </a:t>
            </a:r>
            <a:r>
              <a:rPr sz="3700" dirty="0"/>
              <a:t>Fund</a:t>
            </a:r>
            <a:r>
              <a:rPr sz="3700" spc="-135" dirty="0"/>
              <a:t> </a:t>
            </a:r>
            <a:r>
              <a:rPr sz="3700" dirty="0"/>
              <a:t>TIBC</a:t>
            </a:r>
            <a:r>
              <a:rPr sz="3700" spc="-40" dirty="0"/>
              <a:t> </a:t>
            </a:r>
            <a:r>
              <a:rPr sz="3700" dirty="0"/>
              <a:t>Brief</a:t>
            </a:r>
            <a:r>
              <a:rPr sz="3700" spc="-40" dirty="0"/>
              <a:t> </a:t>
            </a:r>
            <a:r>
              <a:rPr sz="3700" dirty="0"/>
              <a:t>–</a:t>
            </a:r>
            <a:r>
              <a:rPr sz="3700" spc="-50" dirty="0"/>
              <a:t> </a:t>
            </a:r>
            <a:r>
              <a:rPr sz="3700" spc="-20" dirty="0"/>
              <a:t>July 2024</a:t>
            </a:r>
            <a:endParaRPr sz="3700" dirty="0"/>
          </a:p>
        </p:txBody>
      </p:sp>
      <p:sp>
        <p:nvSpPr>
          <p:cNvPr id="4" name="object 4"/>
          <p:cNvSpPr txBox="1"/>
          <p:nvPr/>
        </p:nvSpPr>
        <p:spPr>
          <a:xfrm>
            <a:off x="1702116" y="3657600"/>
            <a:ext cx="8787765" cy="638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ts val="3120"/>
              </a:lnSpc>
              <a:spcBef>
                <a:spcPts val="120"/>
              </a:spcBef>
            </a:pPr>
            <a:r>
              <a:rPr sz="2650" dirty="0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sz="26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50" dirty="0">
                <a:solidFill>
                  <a:srgbClr val="FFFFFF"/>
                </a:solidFill>
                <a:latin typeface="Trebuchet MS"/>
                <a:cs typeface="Trebuchet MS"/>
              </a:rPr>
              <a:t>Website</a:t>
            </a:r>
            <a:r>
              <a:rPr sz="265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50" dirty="0">
                <a:solidFill>
                  <a:srgbClr val="FFFFFF"/>
                </a:solidFill>
                <a:latin typeface="Trebuchet MS"/>
                <a:cs typeface="Trebuchet MS"/>
              </a:rPr>
              <a:t>Installation</a:t>
            </a:r>
            <a:r>
              <a:rPr sz="265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5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6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50" dirty="0">
                <a:solidFill>
                  <a:srgbClr val="FFFFFF"/>
                </a:solidFill>
                <a:latin typeface="Trebuchet MS"/>
                <a:cs typeface="Trebuchet MS"/>
              </a:rPr>
              <a:t>Maintenance</a:t>
            </a:r>
            <a:r>
              <a:rPr sz="26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50" spc="-10" dirty="0">
                <a:solidFill>
                  <a:srgbClr val="FFFFFF"/>
                </a:solidFill>
                <a:latin typeface="Trebuchet MS"/>
                <a:cs typeface="Trebuchet MS"/>
              </a:rPr>
              <a:t>Services</a:t>
            </a:r>
            <a:endParaRPr sz="2650" dirty="0">
              <a:latin typeface="Trebuchet MS"/>
              <a:cs typeface="Trebuchet MS"/>
            </a:endParaRPr>
          </a:p>
          <a:p>
            <a:pPr marL="25400">
              <a:lnSpc>
                <a:spcPts val="1680"/>
              </a:lnSpc>
            </a:pP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Modernizing</a:t>
            </a:r>
            <a:r>
              <a:rPr sz="145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Bureau</a:t>
            </a:r>
            <a:r>
              <a:rPr sz="14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Indian</a:t>
            </a:r>
            <a:r>
              <a:rPr sz="14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sz="14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funded</a:t>
            </a:r>
            <a:r>
              <a:rPr sz="14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sz="14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websites</a:t>
            </a:r>
            <a:r>
              <a:rPr sz="14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5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5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21</a:t>
            </a:r>
            <a:r>
              <a:rPr sz="1425" baseline="26315" dirty="0">
                <a:solidFill>
                  <a:srgbClr val="FFFFFF"/>
                </a:solidFill>
                <a:latin typeface="Trebuchet MS"/>
                <a:cs typeface="Trebuchet MS"/>
              </a:rPr>
              <a:t>st</a:t>
            </a:r>
            <a:r>
              <a:rPr sz="1425" spc="292" baseline="26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Century</a:t>
            </a:r>
            <a:r>
              <a:rPr sz="14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IDEA</a:t>
            </a:r>
            <a:r>
              <a:rPr sz="145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digital</a:t>
            </a:r>
            <a:r>
              <a:rPr sz="14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experience</a:t>
            </a:r>
            <a:endParaRPr sz="14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1175" y="2269091"/>
            <a:ext cx="7692683" cy="406985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56971"/>
            <a:ext cx="12192000" cy="1091565"/>
            <a:chOff x="0" y="156971"/>
            <a:chExt cx="12192000" cy="10915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87849"/>
              <a:ext cx="12191999" cy="3212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24565" y="156971"/>
              <a:ext cx="1091183" cy="109118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95600" y="1223771"/>
            <a:ext cx="6338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  <a:latin typeface="Times New Roman"/>
                <a:cs typeface="Times New Roman"/>
              </a:rPr>
              <a:t>Questions</a:t>
            </a:r>
            <a:r>
              <a:rPr sz="36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36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C00000"/>
                </a:solidFill>
                <a:latin typeface="Times New Roman"/>
                <a:cs typeface="Times New Roman"/>
              </a:rPr>
              <a:t>Discussion</a:t>
            </a:r>
            <a:r>
              <a:rPr sz="36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spc="-50" dirty="0">
                <a:solidFill>
                  <a:srgbClr val="C00000"/>
                </a:solidFill>
                <a:latin typeface="Times New Roman"/>
                <a:cs typeface="Times New Roman"/>
              </a:rPr>
              <a:t>Topics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2021" rIns="0" bIns="0" rtlCol="0">
            <a:spAutoFit/>
          </a:bodyPr>
          <a:lstStyle/>
          <a:p>
            <a:pPr marL="1767839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Problem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1258" y="3071424"/>
            <a:ext cx="5554980" cy="2550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14999"/>
              </a:lnSpc>
              <a:spcBef>
                <a:spcPts val="100"/>
              </a:spcBef>
              <a:buSzPct val="112500"/>
              <a:buFont typeface="Arial"/>
              <a:buChar char="●"/>
              <a:tabLst>
                <a:tab pos="469900" algn="l"/>
              </a:tabLst>
            </a:pPr>
            <a:r>
              <a:rPr sz="1600" dirty="0">
                <a:latin typeface="Trebuchet MS"/>
                <a:cs typeface="Trebuchet MS"/>
              </a:rPr>
              <a:t>Many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BIE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funded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school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websites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are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archaic,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often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ill- </a:t>
            </a:r>
            <a:r>
              <a:rPr sz="1600" dirty="0">
                <a:latin typeface="Trebuchet MS"/>
                <a:cs typeface="Trebuchet MS"/>
              </a:rPr>
              <a:t>managed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and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do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not offer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up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to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date,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relevant information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to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school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communities.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Most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do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not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adhere </a:t>
            </a:r>
            <a:r>
              <a:rPr sz="1600" dirty="0">
                <a:latin typeface="Trebuchet MS"/>
                <a:cs typeface="Trebuchet MS"/>
              </a:rPr>
              <a:t>to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GWDS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or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Section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508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Requirements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0"/>
              </a:spcBef>
              <a:buFont typeface="Arial"/>
              <a:buChar char="●"/>
            </a:pPr>
            <a:endParaRPr sz="1600">
              <a:latin typeface="Trebuchet MS"/>
              <a:cs typeface="Trebuchet MS"/>
            </a:endParaRPr>
          </a:p>
          <a:p>
            <a:pPr marL="469900" marR="187960" indent="-457834">
              <a:lnSpc>
                <a:spcPct val="114999"/>
              </a:lnSpc>
              <a:buSzPct val="112500"/>
              <a:buFont typeface="Arial"/>
              <a:buChar char="●"/>
              <a:tabLst>
                <a:tab pos="469900" algn="l"/>
              </a:tabLst>
            </a:pPr>
            <a:r>
              <a:rPr sz="1600" dirty="0">
                <a:latin typeface="Trebuchet MS"/>
                <a:cs typeface="Trebuchet MS"/>
              </a:rPr>
              <a:t>As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anchor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institutions,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BIE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schools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support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the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BIE’s </a:t>
            </a:r>
            <a:r>
              <a:rPr sz="1600" dirty="0">
                <a:latin typeface="Trebuchet MS"/>
                <a:cs typeface="Trebuchet MS"/>
              </a:rPr>
              <a:t>mission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to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provide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quality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education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to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Tribal </a:t>
            </a:r>
            <a:r>
              <a:rPr sz="1600" dirty="0">
                <a:latin typeface="Trebuchet MS"/>
                <a:cs typeface="Trebuchet MS"/>
              </a:rPr>
              <a:t>communities.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Outreach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and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communication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is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critical </a:t>
            </a:r>
            <a:r>
              <a:rPr sz="1600" dirty="0">
                <a:latin typeface="Trebuchet MS"/>
                <a:cs typeface="Trebuchet MS"/>
              </a:rPr>
              <a:t>to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success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of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each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student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in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the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school</a:t>
            </a:r>
            <a:r>
              <a:rPr sz="1600" spc="-10" dirty="0">
                <a:latin typeface="Trebuchet MS"/>
                <a:cs typeface="Trebuchet MS"/>
              </a:rPr>
              <a:t> system.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258" y="5875838"/>
            <a:ext cx="5584825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15100"/>
              </a:lnSpc>
              <a:spcBef>
                <a:spcPts val="100"/>
              </a:spcBef>
              <a:buSzPct val="112500"/>
              <a:buFont typeface="Arial"/>
              <a:buChar char="●"/>
              <a:tabLst>
                <a:tab pos="469900" algn="l"/>
              </a:tabLst>
            </a:pPr>
            <a:r>
              <a:rPr sz="1600" dirty="0">
                <a:latin typeface="Trebuchet MS"/>
                <a:cs typeface="Trebuchet MS"/>
              </a:rPr>
              <a:t>Schools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have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used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variety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of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platforms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and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services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in </a:t>
            </a:r>
            <a:r>
              <a:rPr sz="1600" dirty="0">
                <a:latin typeface="Trebuchet MS"/>
                <a:cs typeface="Trebuchet MS"/>
              </a:rPr>
              <a:t>an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uncoordinated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manner.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Facebook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sites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are</a:t>
            </a:r>
            <a:r>
              <a:rPr sz="1600" spc="50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commonly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used.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3864" y="3155442"/>
            <a:ext cx="4479798" cy="294513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153902" y="628650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237" y="2595370"/>
            <a:ext cx="6094475" cy="42603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2021" rIns="0" bIns="0" rtlCol="0">
            <a:spAutoFit/>
          </a:bodyPr>
          <a:lstStyle/>
          <a:p>
            <a:pPr marL="1767839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Solution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5995" y="3033811"/>
            <a:ext cx="6314440" cy="261874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210"/>
              </a:spcBef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Trebuchet MS"/>
                <a:cs typeface="Trebuchet MS"/>
              </a:rPr>
              <a:t>Provide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common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hosting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platform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for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all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BIE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Schools,</a:t>
            </a:r>
            <a:endParaRPr sz="18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latin typeface="Trebuchet MS"/>
                <a:cs typeface="Trebuchet MS"/>
              </a:rPr>
              <a:t>adhering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to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common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core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standards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–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GWDS,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Section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508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8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sz="1800" spc="-10" dirty="0">
                <a:latin typeface="Trebuchet MS"/>
                <a:cs typeface="Trebuchet MS"/>
              </a:rPr>
              <a:t>Provide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for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Cybersecurity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capabilities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across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all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websites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85"/>
              </a:spcBef>
              <a:buFont typeface="Arial"/>
              <a:buChar char="●"/>
            </a:pPr>
            <a:endParaRPr sz="18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Trebuchet MS"/>
                <a:cs typeface="Trebuchet MS"/>
              </a:rPr>
              <a:t>School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access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to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manage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update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content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85"/>
              </a:spcBef>
              <a:buFont typeface="Arial"/>
              <a:buChar char="●"/>
            </a:pPr>
            <a:endParaRPr sz="18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Arial"/>
              <a:buChar char="●"/>
              <a:tabLst>
                <a:tab pos="469265" algn="l"/>
              </a:tabLst>
            </a:pPr>
            <a:r>
              <a:rPr sz="1800" dirty="0">
                <a:latin typeface="Trebuchet MS"/>
                <a:cs typeface="Trebuchet MS"/>
              </a:rPr>
              <a:t>Solution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builds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upon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existing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capability,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line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with</a:t>
            </a:r>
            <a:r>
              <a:rPr sz="1800" spc="-25" dirty="0">
                <a:latin typeface="Trebuchet MS"/>
                <a:cs typeface="Trebuchet MS"/>
              </a:rPr>
              <a:t> the</a:t>
            </a:r>
            <a:endParaRPr sz="18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Trebuchet MS"/>
                <a:cs typeface="Trebuchet MS"/>
              </a:rPr>
              <a:t>BIE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Director’s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Strategic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Transformation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Education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Plan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87202" y="615162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761"/>
            <a:ext cx="12189460" cy="6856730"/>
            <a:chOff x="1524" y="761"/>
            <a:chExt cx="1218946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761"/>
              <a:ext cx="12188951" cy="68564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757" y="2872738"/>
              <a:ext cx="5018532" cy="39136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2021" rIns="0" bIns="0" rtlCol="0">
            <a:spAutoFit/>
          </a:bodyPr>
          <a:lstStyle/>
          <a:p>
            <a:pPr marL="1767839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Taos</a:t>
            </a:r>
            <a:r>
              <a:rPr spc="-120" dirty="0"/>
              <a:t> </a:t>
            </a:r>
            <a:r>
              <a:rPr dirty="0"/>
              <a:t>Day</a:t>
            </a:r>
            <a:r>
              <a:rPr spc="-114" dirty="0"/>
              <a:t> </a:t>
            </a:r>
            <a:r>
              <a:rPr dirty="0"/>
              <a:t>School</a:t>
            </a:r>
            <a:r>
              <a:rPr spc="-100" dirty="0"/>
              <a:t> </a:t>
            </a:r>
            <a:r>
              <a:rPr dirty="0"/>
              <a:t>–</a:t>
            </a:r>
            <a:r>
              <a:rPr spc="-120" dirty="0"/>
              <a:t> </a:t>
            </a:r>
            <a:r>
              <a:rPr spc="-10" dirty="0"/>
              <a:t>tds.bie.edu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500878" y="2872739"/>
            <a:ext cx="6517640" cy="3676650"/>
            <a:chOff x="5500878" y="2872739"/>
            <a:chExt cx="6517640" cy="36766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0878" y="2872739"/>
              <a:ext cx="6009132" cy="36766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3698" y="4516373"/>
              <a:ext cx="3004566" cy="149352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289792" y="6291071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4728" y="2490978"/>
            <a:ext cx="6364985" cy="42489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2021" rIns="0" bIns="0" rtlCol="0">
            <a:spAutoFit/>
          </a:bodyPr>
          <a:lstStyle/>
          <a:p>
            <a:pPr marL="1767839">
              <a:lnSpc>
                <a:spcPct val="100000"/>
              </a:lnSpc>
              <a:spcBef>
                <a:spcPts val="95"/>
              </a:spcBef>
            </a:pPr>
            <a:r>
              <a:rPr dirty="0"/>
              <a:t>Community</a:t>
            </a:r>
            <a:r>
              <a:rPr spc="-250" dirty="0"/>
              <a:t> </a:t>
            </a:r>
            <a:r>
              <a:rPr dirty="0"/>
              <a:t>Facing</a:t>
            </a:r>
            <a:r>
              <a:rPr spc="-275" dirty="0"/>
              <a:t> </a:t>
            </a:r>
            <a:r>
              <a:rPr spc="-10" dirty="0"/>
              <a:t>Impact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816380"/>
            <a:ext cx="7828915" cy="3858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5080" indent="-381000">
              <a:lnSpc>
                <a:spcPct val="108800"/>
              </a:lnSpc>
              <a:spcBef>
                <a:spcPts val="95"/>
              </a:spcBef>
              <a:buFont typeface="Arial"/>
              <a:buChar char="•"/>
              <a:tabLst>
                <a:tab pos="393700" algn="l"/>
              </a:tabLst>
            </a:pPr>
            <a:r>
              <a:rPr sz="2100" dirty="0">
                <a:latin typeface="Trebuchet MS"/>
                <a:cs typeface="Trebuchet MS"/>
              </a:rPr>
              <a:t>Schools</a:t>
            </a:r>
            <a:r>
              <a:rPr sz="2100" spc="3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will</a:t>
            </a:r>
            <a:r>
              <a:rPr sz="2100" spc="3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be</a:t>
            </a:r>
            <a:r>
              <a:rPr sz="2100" spc="4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able</a:t>
            </a:r>
            <a:r>
              <a:rPr sz="2100" spc="4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to</a:t>
            </a:r>
            <a:r>
              <a:rPr sz="2100" spc="5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communicate</a:t>
            </a:r>
            <a:r>
              <a:rPr sz="2100" spc="6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and</a:t>
            </a:r>
            <a:r>
              <a:rPr sz="2100" spc="4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maintain</a:t>
            </a:r>
            <a:r>
              <a:rPr sz="2100" spc="6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continuity </a:t>
            </a:r>
            <a:r>
              <a:rPr sz="2100" dirty="0">
                <a:latin typeface="Trebuchet MS"/>
                <a:cs typeface="Trebuchet MS"/>
              </a:rPr>
              <a:t>for</a:t>
            </a:r>
            <a:r>
              <a:rPr sz="2100" spc="5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school</a:t>
            </a:r>
            <a:r>
              <a:rPr sz="2100" spc="4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activities</a:t>
            </a:r>
            <a:r>
              <a:rPr sz="2100" spc="8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and</a:t>
            </a:r>
            <a:r>
              <a:rPr sz="2100" spc="5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information</a:t>
            </a:r>
            <a:r>
              <a:rPr sz="2100" spc="8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to</a:t>
            </a:r>
            <a:r>
              <a:rPr sz="2100" spc="6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tribal</a:t>
            </a:r>
            <a:r>
              <a:rPr sz="2100" spc="6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community </a:t>
            </a:r>
            <a:r>
              <a:rPr sz="2100" dirty="0">
                <a:latin typeface="Trebuchet MS"/>
                <a:cs typeface="Trebuchet MS"/>
              </a:rPr>
              <a:t>members,</a:t>
            </a:r>
            <a:r>
              <a:rPr sz="2100" spc="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including</a:t>
            </a:r>
            <a:r>
              <a:rPr sz="2100" spc="6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school</a:t>
            </a:r>
            <a:r>
              <a:rPr sz="2100" spc="6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staff,</a:t>
            </a:r>
            <a:r>
              <a:rPr sz="2100" spc="7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parents,</a:t>
            </a:r>
            <a:r>
              <a:rPr sz="2100" spc="6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guardians,</a:t>
            </a:r>
            <a:r>
              <a:rPr sz="2100" spc="85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and </a:t>
            </a:r>
            <a:r>
              <a:rPr sz="2100" spc="-10" dirty="0">
                <a:latin typeface="Trebuchet MS"/>
                <a:cs typeface="Trebuchet MS"/>
              </a:rPr>
              <a:t>students.</a:t>
            </a:r>
            <a:endParaRPr sz="2100">
              <a:latin typeface="Trebuchet MS"/>
              <a:cs typeface="Trebuchet MS"/>
            </a:endParaRPr>
          </a:p>
          <a:p>
            <a:pPr marL="1002665" lvl="1" indent="-38036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1002665" algn="l"/>
              </a:tabLst>
            </a:pPr>
            <a:r>
              <a:rPr sz="1850" dirty="0">
                <a:latin typeface="Trebuchet MS"/>
                <a:cs typeface="Trebuchet MS"/>
              </a:rPr>
              <a:t>Contact</a:t>
            </a:r>
            <a:r>
              <a:rPr sz="1850" spc="-35" dirty="0">
                <a:latin typeface="Trebuchet MS"/>
                <a:cs typeface="Trebuchet MS"/>
              </a:rPr>
              <a:t> </a:t>
            </a:r>
            <a:r>
              <a:rPr sz="1850" spc="-25" dirty="0">
                <a:latin typeface="Trebuchet MS"/>
                <a:cs typeface="Trebuchet MS"/>
              </a:rPr>
              <a:t>Us</a:t>
            </a:r>
            <a:endParaRPr sz="1850">
              <a:latin typeface="Trebuchet MS"/>
              <a:cs typeface="Trebuchet MS"/>
            </a:endParaRPr>
          </a:p>
          <a:p>
            <a:pPr marL="1002665" lvl="1" indent="-38036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1002665" algn="l"/>
              </a:tabLst>
            </a:pPr>
            <a:r>
              <a:rPr sz="1850" dirty="0">
                <a:latin typeface="Trebuchet MS"/>
                <a:cs typeface="Trebuchet MS"/>
              </a:rPr>
              <a:t>School</a:t>
            </a:r>
            <a:r>
              <a:rPr sz="1850" spc="60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History</a:t>
            </a:r>
            <a:endParaRPr sz="1850">
              <a:latin typeface="Trebuchet MS"/>
              <a:cs typeface="Trebuchet MS"/>
            </a:endParaRPr>
          </a:p>
          <a:p>
            <a:pPr marL="1002665" lvl="1" indent="-38036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1002665" algn="l"/>
              </a:tabLst>
            </a:pPr>
            <a:r>
              <a:rPr sz="1850" spc="-10" dirty="0">
                <a:latin typeface="Trebuchet MS"/>
                <a:cs typeface="Trebuchet MS"/>
              </a:rPr>
              <a:t>Enrollment</a:t>
            </a:r>
            <a:endParaRPr sz="1850">
              <a:latin typeface="Trebuchet MS"/>
              <a:cs typeface="Trebuchet MS"/>
            </a:endParaRPr>
          </a:p>
          <a:p>
            <a:pPr marL="1002665" lvl="1" indent="-380365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1002665" algn="l"/>
              </a:tabLst>
            </a:pPr>
            <a:r>
              <a:rPr sz="1850" dirty="0">
                <a:latin typeface="Trebuchet MS"/>
                <a:cs typeface="Trebuchet MS"/>
              </a:rPr>
              <a:t>Learning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Mgmt Systems</a:t>
            </a:r>
            <a:r>
              <a:rPr sz="1850" spc="-5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Linkage</a:t>
            </a:r>
            <a:endParaRPr sz="1850">
              <a:latin typeface="Trebuchet MS"/>
              <a:cs typeface="Trebuchet MS"/>
            </a:endParaRPr>
          </a:p>
          <a:p>
            <a:pPr marL="1002665" lvl="1" indent="-38036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1002665" algn="l"/>
              </a:tabLst>
            </a:pPr>
            <a:r>
              <a:rPr sz="1850" dirty="0">
                <a:latin typeface="Trebuchet MS"/>
                <a:cs typeface="Trebuchet MS"/>
              </a:rPr>
              <a:t>NASIS</a:t>
            </a:r>
            <a:r>
              <a:rPr sz="1850" spc="55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Linkage</a:t>
            </a:r>
            <a:endParaRPr sz="1850">
              <a:latin typeface="Trebuchet MS"/>
              <a:cs typeface="Trebuchet MS"/>
            </a:endParaRPr>
          </a:p>
          <a:p>
            <a:pPr marL="1002665" lvl="1" indent="-380365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1002665" algn="l"/>
              </a:tabLst>
            </a:pPr>
            <a:r>
              <a:rPr sz="1850" dirty="0">
                <a:latin typeface="Trebuchet MS"/>
                <a:cs typeface="Trebuchet MS"/>
              </a:rPr>
              <a:t>After</a:t>
            </a:r>
            <a:r>
              <a:rPr sz="1850" spc="1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School</a:t>
            </a:r>
            <a:r>
              <a:rPr sz="1850" spc="20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Programs</a:t>
            </a:r>
            <a:endParaRPr sz="1850">
              <a:latin typeface="Trebuchet MS"/>
              <a:cs typeface="Trebuchet MS"/>
            </a:endParaRPr>
          </a:p>
          <a:p>
            <a:pPr marL="1002665" lvl="1" indent="-38036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1002665" algn="l"/>
              </a:tabLst>
            </a:pPr>
            <a:r>
              <a:rPr sz="1850" spc="-10" dirty="0">
                <a:latin typeface="Trebuchet MS"/>
                <a:cs typeface="Trebuchet MS"/>
              </a:rPr>
              <a:t>Athletics</a:t>
            </a:r>
            <a:endParaRPr sz="1850">
              <a:latin typeface="Trebuchet MS"/>
              <a:cs typeface="Trebuchet MS"/>
            </a:endParaRPr>
          </a:p>
          <a:p>
            <a:pPr marL="1002665" lvl="1" indent="-38036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1002665" algn="l"/>
              </a:tabLst>
            </a:pPr>
            <a:r>
              <a:rPr sz="1850" dirty="0">
                <a:latin typeface="Trebuchet MS"/>
                <a:cs typeface="Trebuchet MS"/>
              </a:rPr>
              <a:t>Special</a:t>
            </a:r>
            <a:r>
              <a:rPr sz="1850" spc="-15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Education</a:t>
            </a:r>
            <a:r>
              <a:rPr sz="1850" spc="5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Services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68050" y="631367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2021" rIns="0" bIns="0" rtlCol="0">
            <a:spAutoFit/>
          </a:bodyPr>
          <a:lstStyle/>
          <a:p>
            <a:pPr marL="169926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Overall</a:t>
            </a:r>
            <a:r>
              <a:rPr spc="-170" dirty="0"/>
              <a:t> </a:t>
            </a:r>
            <a:r>
              <a:rPr dirty="0"/>
              <a:t>TMF</a:t>
            </a:r>
            <a:r>
              <a:rPr spc="-120" dirty="0"/>
              <a:t> </a:t>
            </a:r>
            <a:r>
              <a:rPr spc="-10" dirty="0"/>
              <a:t>Investment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2804541"/>
          <a:ext cx="10516866" cy="3933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87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4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052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Current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(Baseline)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Projected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Actual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(Future)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85">
                <a:tc gridSpan="3"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spc="-25" dirty="0"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sz="15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Combined</a:t>
                      </a:r>
                      <a:r>
                        <a:rPr sz="15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Investment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$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1,522,000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$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5,868,000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$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 gridSpan="3"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Agency</a:t>
                      </a:r>
                      <a:r>
                        <a:rPr sz="15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Investment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$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1,522,000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$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$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885">
                <a:tc gridSpan="3"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TMF</a:t>
                      </a:r>
                      <a:r>
                        <a:rPr sz="15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Investment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$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5,868,000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$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 gridSpan="3"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Savings</a:t>
                      </a:r>
                      <a:r>
                        <a:rPr sz="15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(Cost</a:t>
                      </a:r>
                      <a:r>
                        <a:rPr sz="15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Increase)</a:t>
                      </a:r>
                      <a:r>
                        <a:rPr sz="15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5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Baseline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$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(4,346,000)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$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1,522,000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885">
                <a:tc gridSpan="3"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spc="-10" dirty="0">
                          <a:latin typeface="Trebuchet MS"/>
                          <a:cs typeface="Trebuchet MS"/>
                        </a:rPr>
                        <a:t>Return</a:t>
                      </a:r>
                      <a:r>
                        <a:rPr sz="15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5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Investment</a:t>
                      </a:r>
                      <a:r>
                        <a:rPr sz="15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20" dirty="0">
                          <a:latin typeface="Trebuchet MS"/>
                          <a:cs typeface="Trebuchet MS"/>
                        </a:rPr>
                        <a:t>(ROI)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25" dirty="0">
                          <a:latin typeface="Trebuchet MS"/>
                          <a:cs typeface="Trebuchet MS"/>
                        </a:rPr>
                        <a:t>74%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spc="-25" dirty="0">
                          <a:latin typeface="Trebuchet MS"/>
                          <a:cs typeface="Trebuchet MS"/>
                        </a:rPr>
                        <a:t>0%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 gridSpan="3"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Net</a:t>
                      </a:r>
                      <a:r>
                        <a:rPr sz="15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Present</a:t>
                      </a:r>
                      <a:r>
                        <a:rPr sz="15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Value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(NPV</a:t>
                      </a:r>
                      <a:r>
                        <a:rPr sz="11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7%</a:t>
                      </a:r>
                      <a:r>
                        <a:rPr sz="11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Discount Rate,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sz="11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OMB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A-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94)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$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(3,335,896.07)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$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1,422,429.91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485">
                <a:tc gridSpan="3"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Internal</a:t>
                      </a:r>
                      <a:r>
                        <a:rPr sz="15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Rate</a:t>
                      </a:r>
                      <a:r>
                        <a:rPr sz="15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5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Return</a:t>
                      </a:r>
                      <a:r>
                        <a:rPr sz="15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20" dirty="0">
                          <a:latin typeface="Trebuchet MS"/>
                          <a:cs typeface="Trebuchet MS"/>
                        </a:rPr>
                        <a:t>(IRR)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$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0" dirty="0">
                          <a:latin typeface="Trebuchet MS"/>
                          <a:cs typeface="Trebuchet MS"/>
                        </a:rPr>
                        <a:t>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No</a:t>
                      </a:r>
                      <a:r>
                        <a:rPr sz="15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25" dirty="0">
                          <a:latin typeface="Trebuchet MS"/>
                          <a:cs typeface="Trebuchet MS"/>
                        </a:rPr>
                        <a:t>IRR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85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Repayment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Schedule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15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50%</a:t>
                      </a:r>
                      <a:r>
                        <a:rPr sz="15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5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Investment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4940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FY</a:t>
                      </a:r>
                      <a:r>
                        <a:rPr sz="11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dirty="0">
                          <a:latin typeface="Trebuchet MS"/>
                          <a:cs typeface="Trebuchet MS"/>
                        </a:rPr>
                        <a:t>2025 </a:t>
                      </a: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Q3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940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FY</a:t>
                      </a:r>
                      <a:r>
                        <a:rPr sz="11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dirty="0">
                          <a:latin typeface="Trebuchet MS"/>
                          <a:cs typeface="Trebuchet MS"/>
                        </a:rPr>
                        <a:t>2026 </a:t>
                      </a: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Q3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940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FY</a:t>
                      </a:r>
                      <a:r>
                        <a:rPr sz="11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dirty="0">
                          <a:latin typeface="Trebuchet MS"/>
                          <a:cs typeface="Trebuchet MS"/>
                        </a:rPr>
                        <a:t>2027 </a:t>
                      </a: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Q3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940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FY</a:t>
                      </a:r>
                      <a:r>
                        <a:rPr sz="11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dirty="0">
                          <a:latin typeface="Trebuchet MS"/>
                          <a:cs typeface="Trebuchet MS"/>
                        </a:rPr>
                        <a:t>2028 </a:t>
                      </a: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Q3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b="1" dirty="0">
                          <a:latin typeface="Trebuchet MS"/>
                          <a:cs typeface="Trebuchet MS"/>
                        </a:rPr>
                        <a:t>FY</a:t>
                      </a:r>
                      <a:r>
                        <a:rPr sz="11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dirty="0">
                          <a:latin typeface="Trebuchet MS"/>
                          <a:cs typeface="Trebuchet MS"/>
                        </a:rPr>
                        <a:t>2029 </a:t>
                      </a: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Q3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b="1" spc="-20" dirty="0">
                          <a:latin typeface="Trebuchet MS"/>
                          <a:cs typeface="Trebuchet MS"/>
                        </a:rPr>
                        <a:t>Total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80391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$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586,800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6233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586,800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6233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586,800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6296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586,800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6296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586,800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436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$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2,934,000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534902" y="627811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2021" rIns="0" bIns="0" rtlCol="0">
            <a:spAutoFit/>
          </a:bodyPr>
          <a:lstStyle/>
          <a:p>
            <a:pPr marL="1767839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Tribal</a:t>
            </a:r>
            <a:r>
              <a:rPr spc="-215" dirty="0"/>
              <a:t> </a:t>
            </a:r>
            <a:r>
              <a:rPr dirty="0"/>
              <a:t>School</a:t>
            </a:r>
            <a:r>
              <a:rPr spc="-200" dirty="0"/>
              <a:t> </a:t>
            </a:r>
            <a:r>
              <a:rPr spc="-10" dirty="0"/>
              <a:t>Opportunities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934969"/>
            <a:ext cx="10218420" cy="34931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41300" marR="75565" indent="-228600">
              <a:lnSpc>
                <a:spcPts val="25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Trebuchet MS"/>
                <a:cs typeface="Trebuchet MS"/>
              </a:rPr>
              <a:t>Tribally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Controlled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Schools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can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request</a:t>
            </a:r>
            <a:r>
              <a:rPr sz="2600" spc="-8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Website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Services</a:t>
            </a:r>
            <a:r>
              <a:rPr sz="2600" spc="-8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at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no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cost </a:t>
            </a:r>
            <a:r>
              <a:rPr sz="2600" dirty="0">
                <a:latin typeface="Trebuchet MS"/>
                <a:cs typeface="Trebuchet MS"/>
              </a:rPr>
              <a:t>to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include:</a:t>
            </a:r>
            <a:endParaRPr sz="2600">
              <a:latin typeface="Trebuchet MS"/>
              <a:cs typeface="Trebuchet MS"/>
            </a:endParaRPr>
          </a:p>
          <a:p>
            <a:pPr marL="697865" lvl="1" indent="-227965">
              <a:lnSpc>
                <a:spcPts val="2620"/>
              </a:lnSpc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Trebuchet MS"/>
                <a:cs typeface="Trebuchet MS"/>
              </a:rPr>
              <a:t>Drupal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Hosting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and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Environment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Setup</a:t>
            </a:r>
            <a:endParaRPr sz="2200">
              <a:latin typeface="Trebuchet MS"/>
              <a:cs typeface="Trebuchet MS"/>
            </a:endParaRPr>
          </a:p>
          <a:p>
            <a:pPr marL="697865" lvl="1" indent="-227965">
              <a:lnSpc>
                <a:spcPts val="2615"/>
              </a:lnSpc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Trebuchet MS"/>
                <a:cs typeface="Trebuchet MS"/>
              </a:rPr>
              <a:t>Content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Support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and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Custom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Branding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and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Design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Services</a:t>
            </a:r>
            <a:endParaRPr sz="2200">
              <a:latin typeface="Trebuchet MS"/>
              <a:cs typeface="Trebuchet MS"/>
            </a:endParaRPr>
          </a:p>
          <a:p>
            <a:pPr marL="698500" marR="567055" lvl="1" indent="-228600">
              <a:lnSpc>
                <a:spcPct val="8000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</a:tabLst>
            </a:pPr>
            <a:r>
              <a:rPr sz="2200" dirty="0">
                <a:latin typeface="Trebuchet MS"/>
                <a:cs typeface="Trebuchet MS"/>
              </a:rPr>
              <a:t>100%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control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and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management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of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school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content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within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the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SiteFactory Framework</a:t>
            </a:r>
            <a:endParaRPr sz="2200">
              <a:latin typeface="Trebuchet MS"/>
              <a:cs typeface="Trebuchet MS"/>
            </a:endParaRPr>
          </a:p>
          <a:p>
            <a:pPr marL="697865" lvl="1" indent="-227965">
              <a:lnSpc>
                <a:spcPts val="2610"/>
              </a:lnSpc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Trebuchet MS"/>
                <a:cs typeface="Trebuchet MS"/>
              </a:rPr>
              <a:t>Website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Security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Services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across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all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sites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200" i="1" dirty="0">
                <a:latin typeface="Trebuchet MS"/>
                <a:cs typeface="Trebuchet MS"/>
              </a:rPr>
              <a:t>24</a:t>
            </a:r>
            <a:r>
              <a:rPr sz="2200" i="1" spc="-2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BOS</a:t>
            </a:r>
            <a:r>
              <a:rPr sz="2200" i="1" spc="-1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Schools</a:t>
            </a:r>
            <a:r>
              <a:rPr sz="2200" i="1" spc="-4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have</a:t>
            </a:r>
            <a:r>
              <a:rPr sz="2200" i="1" spc="-2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completed</a:t>
            </a:r>
            <a:r>
              <a:rPr sz="2200" i="1" spc="-2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with</a:t>
            </a:r>
            <a:r>
              <a:rPr sz="2200" i="1" spc="-2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8</a:t>
            </a:r>
            <a:r>
              <a:rPr sz="2200" i="1" spc="-30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more</a:t>
            </a:r>
            <a:r>
              <a:rPr sz="2200" i="1" spc="-35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scheduled</a:t>
            </a:r>
            <a:r>
              <a:rPr sz="2200" i="1" spc="-20" dirty="0">
                <a:latin typeface="Trebuchet MS"/>
                <a:cs typeface="Trebuchet MS"/>
              </a:rPr>
              <a:t> </a:t>
            </a:r>
            <a:r>
              <a:rPr sz="2200" i="1" dirty="0">
                <a:latin typeface="Trebuchet MS"/>
                <a:cs typeface="Trebuchet MS"/>
              </a:rPr>
              <a:t>to</a:t>
            </a:r>
            <a:r>
              <a:rPr sz="2200" i="1" spc="-35" dirty="0">
                <a:latin typeface="Trebuchet MS"/>
                <a:cs typeface="Trebuchet MS"/>
              </a:rPr>
              <a:t> </a:t>
            </a:r>
            <a:r>
              <a:rPr sz="2200" i="1" spc="-10" dirty="0">
                <a:latin typeface="Trebuchet MS"/>
                <a:cs typeface="Trebuchet MS"/>
              </a:rPr>
              <a:t>launch</a:t>
            </a:r>
            <a:endParaRPr sz="22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735"/>
              </a:spcBef>
            </a:pPr>
            <a:r>
              <a:rPr sz="1800" spc="-5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5123" y="1633727"/>
            <a:ext cx="25558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90" dirty="0"/>
              <a:t> </a:t>
            </a:r>
            <a:r>
              <a:rPr spc="-120" dirty="0"/>
              <a:t>Team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498" y="2831592"/>
            <a:ext cx="44297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Trebuchet MS"/>
                <a:cs typeface="Trebuchet MS"/>
              </a:rPr>
              <a:t>Technical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Unit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–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Stuart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Ott,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Senior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Sponsor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(OIT)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9555" y="2836925"/>
            <a:ext cx="45186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rebuchet MS"/>
                <a:cs typeface="Trebuchet MS"/>
              </a:rPr>
              <a:t>Content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Unit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–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Jennifer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Bell,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Senior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Sponsor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(BIE)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3433" y="3323716"/>
          <a:ext cx="5642610" cy="1664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565">
                <a:tc>
                  <a:txBody>
                    <a:bodyPr/>
                    <a:lstStyle/>
                    <a:p>
                      <a:pPr marL="114935" marR="12065" algn="ctr">
                        <a:lnSpc>
                          <a:spcPts val="1495"/>
                        </a:lnSpc>
                      </a:pPr>
                      <a:r>
                        <a:rPr sz="1300" spc="-20" dirty="0">
                          <a:latin typeface="Trebuchet MS"/>
                          <a:cs typeface="Trebuchet MS"/>
                        </a:rPr>
                        <a:t>Name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14935" algn="ctr">
                        <a:lnSpc>
                          <a:spcPts val="1495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Title</a:t>
                      </a:r>
                      <a:r>
                        <a:rPr sz="13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13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latin typeface="Trebuchet MS"/>
                          <a:cs typeface="Trebuchet MS"/>
                        </a:rPr>
                        <a:t>Role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734">
                <a:tc>
                  <a:txBody>
                    <a:bodyPr/>
                    <a:lstStyle/>
                    <a:p>
                      <a:pPr marL="205104" marR="12065">
                        <a:lnSpc>
                          <a:spcPts val="1515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George</a:t>
                      </a:r>
                      <a:r>
                        <a:rPr sz="13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‘Tony’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205104" marR="120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spc="-10" dirty="0">
                          <a:latin typeface="Trebuchet MS"/>
                          <a:cs typeface="Trebuchet MS"/>
                        </a:rPr>
                        <a:t>Morris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1515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Acting</a:t>
                      </a:r>
                      <a:r>
                        <a:rPr sz="13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Supervisory</a:t>
                      </a:r>
                      <a:r>
                        <a:rPr sz="13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sz="13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Specialist</a:t>
                      </a:r>
                      <a:r>
                        <a:rPr sz="13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(Inet)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34">
                <a:tc>
                  <a:txBody>
                    <a:bodyPr/>
                    <a:lstStyle/>
                    <a:p>
                      <a:pPr marL="205104" marR="12065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Trebuchet MS"/>
                          <a:cs typeface="Trebuchet MS"/>
                        </a:rPr>
                        <a:t>Fermin</a:t>
                      </a:r>
                      <a:r>
                        <a:rPr sz="13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Aguilar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184785" algn="r">
                        <a:lnSpc>
                          <a:spcPts val="1515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Web</a:t>
                      </a:r>
                      <a:r>
                        <a:rPr sz="13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Developer</a:t>
                      </a:r>
                      <a:r>
                        <a:rPr sz="13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(Contractor</a:t>
                      </a:r>
                      <a:r>
                        <a:rPr sz="13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3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Goldbelt</a:t>
                      </a:r>
                      <a:r>
                        <a:rPr sz="13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Hawk)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34">
                <a:tc>
                  <a:txBody>
                    <a:bodyPr/>
                    <a:lstStyle/>
                    <a:p>
                      <a:pPr marL="205104" marR="12065">
                        <a:lnSpc>
                          <a:spcPts val="1515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Melinda</a:t>
                      </a:r>
                      <a:r>
                        <a:rPr sz="13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Hardin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84785" algn="r">
                        <a:lnSpc>
                          <a:spcPts val="1515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Web</a:t>
                      </a:r>
                      <a:r>
                        <a:rPr sz="13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Developer</a:t>
                      </a:r>
                      <a:r>
                        <a:rPr sz="13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(Contractor</a:t>
                      </a:r>
                      <a:r>
                        <a:rPr sz="13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3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Goldbelt</a:t>
                      </a:r>
                      <a:r>
                        <a:rPr sz="13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Hawk)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121285">
                        <a:lnSpc>
                          <a:spcPts val="1495"/>
                        </a:lnSpc>
                      </a:pPr>
                      <a:r>
                        <a:rPr sz="2400" spc="-419" baseline="5208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300" spc="-715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2400" spc="-270" baseline="5208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300" spc="-560" dirty="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2400" spc="-457" baseline="5208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spc="-21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2400" spc="-1687" baseline="5208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300" spc="-5" dirty="0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300" spc="-30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2400" spc="-547" baseline="5208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300" spc="-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300" spc="-600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2400" spc="-382" baseline="5208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spc="-475" dirty="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2400" spc="-254" baseline="5208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300" spc="-57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2400" spc="-494" baseline="5208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300" spc="-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3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spc="-682" baseline="5208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300" spc="-30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400" spc="-832" baseline="5208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ll</a:t>
                      </a:r>
                      <a:r>
                        <a:rPr sz="1300" spc="-42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2400" spc="-690" baseline="5208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300" spc="-240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2400" spc="7" baseline="5208" dirty="0">
                          <a:latin typeface="Trebuchet MS"/>
                          <a:cs typeface="Trebuchet MS"/>
                        </a:rPr>
                        <a:t>lace</a:t>
                      </a:r>
                      <a:endParaRPr sz="2400" baseline="5208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430"/>
                        </a:lnSpc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600" spc="-47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950" spc="-270" baseline="-6410" dirty="0">
                          <a:latin typeface="Trebuchet MS"/>
                          <a:cs typeface="Trebuchet MS"/>
                        </a:rPr>
                        <a:t>W</a:t>
                      </a:r>
                      <a:r>
                        <a:rPr sz="1600" spc="-1230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950" spc="-22" baseline="-64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950" spc="-330" baseline="-6410" dirty="0">
                          <a:latin typeface="Trebuchet MS"/>
                          <a:cs typeface="Trebuchet MS"/>
                        </a:rPr>
                        <a:t>b</a:t>
                      </a:r>
                      <a:r>
                        <a:rPr sz="1600" spc="-24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950" spc="-869" baseline="-6410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600" spc="-260" dirty="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sz="1950" spc="-719" baseline="-64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600" spc="-42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950" spc="-7" baseline="-6410" dirty="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950" spc="-697" baseline="-64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600" spc="-445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950" spc="-7" baseline="-6410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950" spc="-997" baseline="-64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600" spc="-86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950" spc="-7" baseline="-6410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950" spc="-914" baseline="-64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600" spc="-220" dirty="0"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950" spc="-457" baseline="-641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ress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 quickly</a:t>
                      </a:r>
                      <a:r>
                        <a:rPr sz="16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–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additional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8977" y="4961128"/>
            <a:ext cx="4912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rebuchet MS"/>
                <a:cs typeface="Trebuchet MS"/>
              </a:rPr>
              <a:t>BIE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Content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team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members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may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be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recruited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through </a:t>
            </a:r>
            <a:r>
              <a:rPr sz="1600" dirty="0">
                <a:latin typeface="Trebuchet MS"/>
                <a:cs typeface="Trebuchet MS"/>
              </a:rPr>
              <a:t>existing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IDIQ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contract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or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new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vehicle,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as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required.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014084" y="3323716"/>
          <a:ext cx="6062345" cy="3140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0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565">
                <a:tc>
                  <a:txBody>
                    <a:bodyPr/>
                    <a:lstStyle/>
                    <a:p>
                      <a:pPr marL="114300" algn="ctr">
                        <a:lnSpc>
                          <a:spcPts val="1495"/>
                        </a:lnSpc>
                      </a:pPr>
                      <a:r>
                        <a:rPr sz="1300" spc="-20" dirty="0">
                          <a:latin typeface="Trebuchet MS"/>
                          <a:cs typeface="Trebuchet MS"/>
                        </a:rPr>
                        <a:t>Name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14935" algn="ctr">
                        <a:lnSpc>
                          <a:spcPts val="1495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Title</a:t>
                      </a:r>
                      <a:r>
                        <a:rPr sz="13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13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latin typeface="Trebuchet MS"/>
                          <a:cs typeface="Trebuchet MS"/>
                        </a:rPr>
                        <a:t>Role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205740">
                        <a:lnSpc>
                          <a:spcPts val="1495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Susann</a:t>
                      </a:r>
                      <a:r>
                        <a:rPr sz="13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Konkus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1495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Web</a:t>
                      </a:r>
                      <a:r>
                        <a:rPr sz="13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Content</a:t>
                      </a:r>
                      <a:r>
                        <a:rPr sz="13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Manager</a:t>
                      </a:r>
                      <a:r>
                        <a:rPr sz="13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(Contractor)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34">
                <a:tc>
                  <a:txBody>
                    <a:bodyPr/>
                    <a:lstStyle/>
                    <a:p>
                      <a:pPr marL="205740">
                        <a:lnSpc>
                          <a:spcPts val="1515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Glen</a:t>
                      </a:r>
                      <a:r>
                        <a:rPr sz="13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Perry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1515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Creative</a:t>
                      </a:r>
                      <a:r>
                        <a:rPr sz="13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Communications</a:t>
                      </a:r>
                      <a:r>
                        <a:rPr sz="13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Manager</a:t>
                      </a:r>
                      <a:r>
                        <a:rPr sz="13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3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latin typeface="Trebuchet MS"/>
                          <a:cs typeface="Trebuchet MS"/>
                        </a:rPr>
                        <a:t>STEP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2057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spc="-10" dirty="0">
                          <a:latin typeface="Trebuchet MS"/>
                          <a:cs typeface="Trebuchet MS"/>
                        </a:rPr>
                        <a:t>(Contractor)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205740">
                        <a:lnSpc>
                          <a:spcPts val="1495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Rhonelle</a:t>
                      </a:r>
                      <a:r>
                        <a:rPr sz="13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Shallow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1495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Senior</a:t>
                      </a:r>
                      <a:r>
                        <a:rPr sz="13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Web</a:t>
                      </a:r>
                      <a:r>
                        <a:rPr sz="13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Manager</a:t>
                      </a:r>
                      <a:r>
                        <a:rPr sz="13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(Contractor)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205740">
                        <a:lnSpc>
                          <a:spcPts val="1495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Krysten</a:t>
                      </a:r>
                      <a:r>
                        <a:rPr sz="13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Bevilaqua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1495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Senior</a:t>
                      </a:r>
                      <a:r>
                        <a:rPr sz="13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Graphic</a:t>
                      </a:r>
                      <a:r>
                        <a:rPr sz="13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Designer/Illustrator</a:t>
                      </a:r>
                      <a:r>
                        <a:rPr sz="13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(Contractor)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205740">
                        <a:lnSpc>
                          <a:spcPts val="1495"/>
                        </a:lnSpc>
                      </a:pPr>
                      <a:r>
                        <a:rPr sz="1300" spc="-10" dirty="0">
                          <a:latin typeface="Trebuchet MS"/>
                          <a:cs typeface="Trebuchet MS"/>
                        </a:rPr>
                        <a:t>Kendra</a:t>
                      </a:r>
                      <a:r>
                        <a:rPr sz="13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latin typeface="Trebuchet MS"/>
                          <a:cs typeface="Trebuchet MS"/>
                        </a:rPr>
                        <a:t>Long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1495"/>
                        </a:lnSpc>
                      </a:pPr>
                      <a:r>
                        <a:rPr sz="1300" spc="-10" dirty="0">
                          <a:latin typeface="Trebuchet MS"/>
                          <a:cs typeface="Trebuchet MS"/>
                        </a:rPr>
                        <a:t>Digital</a:t>
                      </a:r>
                      <a:r>
                        <a:rPr sz="13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Asset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 Manager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34">
                <a:tc>
                  <a:txBody>
                    <a:bodyPr/>
                    <a:lstStyle/>
                    <a:p>
                      <a:pPr marL="205740">
                        <a:lnSpc>
                          <a:spcPts val="1515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William</a:t>
                      </a:r>
                      <a:r>
                        <a:rPr sz="13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‘Billy’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2057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spc="-10" dirty="0">
                          <a:latin typeface="Trebuchet MS"/>
                          <a:cs typeface="Trebuchet MS"/>
                        </a:rPr>
                        <a:t>Person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1515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Creative</a:t>
                      </a:r>
                      <a:r>
                        <a:rPr sz="13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Content</a:t>
                      </a:r>
                      <a:r>
                        <a:rPr sz="13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Writer</a:t>
                      </a:r>
                      <a:r>
                        <a:rPr sz="13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(Contractor)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9050">
                <a:tc>
                  <a:txBody>
                    <a:bodyPr/>
                    <a:lstStyle/>
                    <a:p>
                      <a:pPr marL="205740">
                        <a:lnSpc>
                          <a:spcPts val="152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Additional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Personnel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057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spc="-40" dirty="0">
                          <a:latin typeface="Calibri"/>
                          <a:cs typeface="Calibri"/>
                        </a:rPr>
                        <a:t>(To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Recruited)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1520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2x</a:t>
                      </a:r>
                      <a:r>
                        <a:rPr sz="13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Content</a:t>
                      </a:r>
                      <a:r>
                        <a:rPr sz="13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Manager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205740" marR="2063750">
                        <a:lnSpc>
                          <a:spcPct val="106900"/>
                        </a:lnSpc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Communications</a:t>
                      </a:r>
                      <a:r>
                        <a:rPr sz="13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Manager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Graphic</a:t>
                      </a:r>
                      <a:r>
                        <a:rPr sz="13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Designer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205740" marR="2372995">
                        <a:lnSpc>
                          <a:spcPct val="106900"/>
                        </a:lnSpc>
                      </a:pPr>
                      <a:r>
                        <a:rPr sz="1300" spc="-10" dirty="0">
                          <a:latin typeface="Trebuchet MS"/>
                          <a:cs typeface="Trebuchet MS"/>
                        </a:rPr>
                        <a:t>Digital</a:t>
                      </a:r>
                      <a:r>
                        <a:rPr sz="13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Asset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 Manager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Creative</a:t>
                      </a:r>
                      <a:r>
                        <a:rPr sz="13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Writer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205740">
                        <a:lnSpc>
                          <a:spcPts val="1775"/>
                        </a:lnSpc>
                        <a:tabLst>
                          <a:tab pos="3508375" algn="l"/>
                        </a:tabLst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Social</a:t>
                      </a:r>
                      <a:r>
                        <a:rPr sz="13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Media</a:t>
                      </a:r>
                      <a:r>
                        <a:rPr sz="13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latin typeface="Trebuchet MS"/>
                          <a:cs typeface="Trebuchet MS"/>
                        </a:rPr>
                        <a:t>Manager</a:t>
                      </a:r>
                      <a:r>
                        <a:rPr sz="13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2700" spc="-75" baseline="7716" dirty="0">
                          <a:latin typeface="Times New Roman"/>
                          <a:cs typeface="Times New Roman"/>
                        </a:rPr>
                        <a:t>8</a:t>
                      </a:r>
                      <a:endParaRPr sz="2700" baseline="771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2021" rIns="0" bIns="0" rtlCol="0">
            <a:spAutoFit/>
          </a:bodyPr>
          <a:lstStyle/>
          <a:p>
            <a:pPr marL="1767839">
              <a:lnSpc>
                <a:spcPct val="100000"/>
              </a:lnSpc>
              <a:spcBef>
                <a:spcPts val="95"/>
              </a:spcBef>
            </a:pPr>
            <a:r>
              <a:rPr dirty="0"/>
              <a:t>Contact</a:t>
            </a:r>
            <a:r>
              <a:rPr spc="-60" dirty="0"/>
              <a:t> </a:t>
            </a:r>
            <a:r>
              <a:rPr dirty="0"/>
              <a:t>for</a:t>
            </a:r>
            <a:r>
              <a:rPr spc="-70" dirty="0"/>
              <a:t> </a:t>
            </a:r>
            <a:r>
              <a:rPr dirty="0"/>
              <a:t>more</a:t>
            </a:r>
            <a:r>
              <a:rPr spc="-70" dirty="0"/>
              <a:t> </a:t>
            </a:r>
            <a:r>
              <a:rPr spc="-1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25650" y="3422650"/>
          <a:ext cx="812800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Technical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Content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4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rebuchet MS"/>
                          <a:cs typeface="Trebuchet MS"/>
                          <a:hlinkClick r:id="rId2"/>
                        </a:rPr>
                        <a:t>stuart.ott@bia.gov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4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rebuchet MS"/>
                          <a:cs typeface="Trebuchet MS"/>
                          <a:hlinkClick r:id="rId3"/>
                        </a:rPr>
                        <a:t>jennifer.bell@bie.edu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400" spc="-20" dirty="0">
                          <a:latin typeface="Trebuchet MS"/>
                          <a:cs typeface="Trebuchet MS"/>
                        </a:rPr>
                        <a:t>703-909-3065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3144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20" dirty="0">
                          <a:latin typeface="Trebuchet MS"/>
                          <a:cs typeface="Trebuchet MS"/>
                        </a:rPr>
                        <a:t>202-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941-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0789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915650" y="616127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imes New Roman"/>
                <a:cs typeface="Times New Roman"/>
              </a:rPr>
              <a:t>9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614</Words>
  <Application>Microsoft Office PowerPoint</Application>
  <PresentationFormat>Widescreen</PresentationFormat>
  <Paragraphs>130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Office Theme</vt:lpstr>
      <vt:lpstr>Technology Modernization Fund TIBC Brief – July 2024</vt:lpstr>
      <vt:lpstr>The Problem</vt:lpstr>
      <vt:lpstr>The Solution</vt:lpstr>
      <vt:lpstr>Taos Day School – tds.bie.edu</vt:lpstr>
      <vt:lpstr>Community Facing Impact</vt:lpstr>
      <vt:lpstr>Overall TMF Investment</vt:lpstr>
      <vt:lpstr>Tribal School Opportunities</vt:lpstr>
      <vt:lpstr>The Team</vt:lpstr>
      <vt:lpstr>Contact for more information</vt:lpstr>
      <vt:lpstr>Questions and Discussion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McMillan</dc:creator>
  <cp:lastModifiedBy>Carolina Wasinger</cp:lastModifiedBy>
  <cp:revision>2</cp:revision>
  <dcterms:created xsi:type="dcterms:W3CDTF">2024-07-31T15:06:34Z</dcterms:created>
  <dcterms:modified xsi:type="dcterms:W3CDTF">2024-07-31T16:13:46Z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2024-07-30T00:00:00Z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2024-07-31T00:00:00Z</vt:filetime>
  </property>
  <property fmtid="{D5CDD505-2E9C-101B-9397-08002B2CF9AE}" pid="5" name="Producer">
    <vt:lpwstr>Microsoft® PowerPoint® for Microsoft 365</vt:lpwstr>
  </property>
</Properties>
</file>