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0"/>
  </p:notesMasterIdLst>
  <p:sldIdLst>
    <p:sldId id="258" r:id="rId3"/>
    <p:sldId id="329" r:id="rId4"/>
    <p:sldId id="332" r:id="rId5"/>
    <p:sldId id="333" r:id="rId6"/>
    <p:sldId id="331" r:id="rId7"/>
    <p:sldId id="334" r:id="rId8"/>
    <p:sldId id="33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3" roundtripDataSignature="AMtx7miLGBwnR425V0iqttGm39AdKLJ9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143C14-EADF-4975-9DDF-15D034FB3BC6}">
  <a:tblStyle styleId="{23143C14-EADF-4975-9DDF-15D034FB3B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C891DB-DCFF-4C0F-9CFD-73FA9595773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5F2AEF-3D17-49A3-96E8-40E2B7B388E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3" autoAdjust="0"/>
  </p:normalViewPr>
  <p:slideViewPr>
    <p:cSldViewPr snapToGrid="0">
      <p:cViewPr>
        <p:scale>
          <a:sx n="54" d="100"/>
          <a:sy n="54" d="100"/>
        </p:scale>
        <p:origin x="2256" y="1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124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23" Type="http://customschemas.google.com/relationships/presentationmetadata" Target="metadata"/><Relationship Id="rId5" Type="http://schemas.openxmlformats.org/officeDocument/2006/relationships/slide" Target="slides/slide3.xml"/><Relationship Id="rId127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2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bee99243280d7c2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76" name="Google Shape;1176;g1bee99243280d7c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63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6E1EDC54-BF22-A2C4-072B-C0903751D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>
            <a:extLst>
              <a:ext uri="{FF2B5EF4-FFF2-40B4-BE49-F238E27FC236}">
                <a16:creationId xmlns:a16="http://schemas.microsoft.com/office/drawing/2014/main" id="{6BFB4DA8-5CE4-9854-7C85-0757EA840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3:notes">
            <a:extLst>
              <a:ext uri="{FF2B5EF4-FFF2-40B4-BE49-F238E27FC236}">
                <a16:creationId xmlns:a16="http://schemas.microsoft.com/office/drawing/2014/main" id="{E974C6D6-62DC-7AC7-79C5-DEA86953C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1269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3FBA3840-2044-F0D6-CF46-50D4132C0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>
            <a:extLst>
              <a:ext uri="{FF2B5EF4-FFF2-40B4-BE49-F238E27FC236}">
                <a16:creationId xmlns:a16="http://schemas.microsoft.com/office/drawing/2014/main" id="{6817F317-FAAC-1BC5-1567-EA47FEE4C8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3:notes">
            <a:extLst>
              <a:ext uri="{FF2B5EF4-FFF2-40B4-BE49-F238E27FC236}">
                <a16:creationId xmlns:a16="http://schemas.microsoft.com/office/drawing/2014/main" id="{6CBF1E38-9846-CE7A-D867-FF8706FAC4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83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49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9F164FA0-7A33-5E4E-CFA9-460A53F5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>
            <a:extLst>
              <a:ext uri="{FF2B5EF4-FFF2-40B4-BE49-F238E27FC236}">
                <a16:creationId xmlns:a16="http://schemas.microsoft.com/office/drawing/2014/main" id="{7FF4CBEA-A389-AD8D-3974-BF87B54151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3:notes">
            <a:extLst>
              <a:ext uri="{FF2B5EF4-FFF2-40B4-BE49-F238E27FC236}">
                <a16:creationId xmlns:a16="http://schemas.microsoft.com/office/drawing/2014/main" id="{4C99E051-51D8-3741-2E3F-876AB3C00B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31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3569EE0F-F83D-851D-F0E8-92021BCF3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>
            <a:extLst>
              <a:ext uri="{FF2B5EF4-FFF2-40B4-BE49-F238E27FC236}">
                <a16:creationId xmlns:a16="http://schemas.microsoft.com/office/drawing/2014/main" id="{844B2EA6-9AFC-B9C6-3308-DC4DEE0BF5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60;p3:notes">
            <a:extLst>
              <a:ext uri="{FF2B5EF4-FFF2-40B4-BE49-F238E27FC236}">
                <a16:creationId xmlns:a16="http://schemas.microsoft.com/office/drawing/2014/main" id="{C567EFC8-6063-45CE-E635-A1188F8CC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32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OBJECT_1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25df6ec4d31_0_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g25df6ec4d31_0_253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 extrusionOk="0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g25df6ec4d31_0_253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 extrusionOk="0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Google Shape;72;g25df6ec4d31_0_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6785" y="561848"/>
            <a:ext cx="1403603" cy="140278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g25df6ec4d31_0_253"/>
          <p:cNvSpPr/>
          <p:nvPr/>
        </p:nvSpPr>
        <p:spPr>
          <a:xfrm>
            <a:off x="4922520" y="2164842"/>
            <a:ext cx="7269480" cy="201294"/>
          </a:xfrm>
          <a:custGeom>
            <a:avLst/>
            <a:gdLst/>
            <a:ahLst/>
            <a:cxnLst/>
            <a:rect l="l" t="t" r="r" b="b"/>
            <a:pathLst>
              <a:path w="7269480" h="201294" extrusionOk="0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g25df6ec4d31_0_2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049" y="575309"/>
            <a:ext cx="1393697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25df6ec4d31_0_25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g25df6ec4d31_0_25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g25df6ec4d31_0_25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/>
          </a:p>
        </p:txBody>
      </p:sp>
      <p:pic>
        <p:nvPicPr>
          <p:cNvPr id="78" name="Google Shape;78;g25df6ec4d31_0_2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5015" y="575309"/>
            <a:ext cx="1408298" cy="14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df6ec4d31_0_264"/>
          <p:cNvSpPr txBox="1">
            <a:spLocks noGrp="1"/>
          </p:cNvSpPr>
          <p:nvPr>
            <p:ph type="title"/>
          </p:nvPr>
        </p:nvSpPr>
        <p:spPr>
          <a:xfrm>
            <a:off x="825500" y="390999"/>
            <a:ext cx="48735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0" i="0">
                <a:solidFill>
                  <a:srgbClr val="0064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25df6ec4d31_0_264"/>
          <p:cNvSpPr txBox="1">
            <a:spLocks noGrp="1"/>
          </p:cNvSpPr>
          <p:nvPr>
            <p:ph type="body" idx="1"/>
          </p:nvPr>
        </p:nvSpPr>
        <p:spPr>
          <a:xfrm>
            <a:off x="903443" y="2112336"/>
            <a:ext cx="10385100" cy="3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400" b="1" i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5df6ec4d31_0_26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g25df6ec4d31_0_26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g25df6ec4d31_0_26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 1">
  <p:cSld name="Two Content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df6ec4d31_0_270"/>
          <p:cNvSpPr/>
          <p:nvPr/>
        </p:nvSpPr>
        <p:spPr>
          <a:xfrm>
            <a:off x="0" y="1700783"/>
            <a:ext cx="4210050" cy="201294"/>
          </a:xfrm>
          <a:custGeom>
            <a:avLst/>
            <a:gdLst/>
            <a:ahLst/>
            <a:cxnLst/>
            <a:rect l="l" t="t" r="r" b="b"/>
            <a:pathLst>
              <a:path w="4210050" h="201294" extrusionOk="0">
                <a:moveTo>
                  <a:pt x="4210050" y="0"/>
                </a:moveTo>
                <a:lnTo>
                  <a:pt x="0" y="0"/>
                </a:lnTo>
                <a:lnTo>
                  <a:pt x="0" y="201167"/>
                </a:lnTo>
                <a:lnTo>
                  <a:pt x="4210050" y="201167"/>
                </a:lnTo>
                <a:lnTo>
                  <a:pt x="421005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g25df6ec4d31_0_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45" y="6169152"/>
            <a:ext cx="1835659" cy="55778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5df6ec4d31_0_270"/>
          <p:cNvSpPr txBox="1">
            <a:spLocks noGrp="1"/>
          </p:cNvSpPr>
          <p:nvPr>
            <p:ph type="title"/>
          </p:nvPr>
        </p:nvSpPr>
        <p:spPr>
          <a:xfrm>
            <a:off x="825500" y="390999"/>
            <a:ext cx="48735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0" i="0">
                <a:solidFill>
                  <a:srgbClr val="0064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5df6ec4d31_0_27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5df6ec4d31_0_27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400" cy="45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g25df6ec4d31_0_27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g25df6ec4d31_0_27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g25df6ec4d31_0_27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2">
  <p:cSld name="OBJECT_2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39a103fd06_0_7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g239a103fd06_0_717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 extrusionOk="0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39a103fd06_0_717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 extrusionOk="0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239a103fd06_0_7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6785" y="561848"/>
            <a:ext cx="1403603" cy="140278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39a103fd06_0_717"/>
          <p:cNvSpPr/>
          <p:nvPr/>
        </p:nvSpPr>
        <p:spPr>
          <a:xfrm>
            <a:off x="4922520" y="2164842"/>
            <a:ext cx="7269480" cy="201294"/>
          </a:xfrm>
          <a:custGeom>
            <a:avLst/>
            <a:gdLst/>
            <a:ahLst/>
            <a:cxnLst/>
            <a:rect l="l" t="t" r="r" b="b"/>
            <a:pathLst>
              <a:path w="7269480" h="201294" extrusionOk="0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239a103fd06_0_7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9049" y="575309"/>
            <a:ext cx="1393697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39a103fd06_0_7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g239a103fd06_0_7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g239a103fd06_0_7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/>
          </a:p>
        </p:txBody>
      </p:sp>
      <p:pic>
        <p:nvPicPr>
          <p:cNvPr id="104" name="Google Shape;104;g239a103fd06_0_7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5015" y="575309"/>
            <a:ext cx="1408298" cy="14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0" name="Google Shape;11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6" name="Google Shape;12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1" name="Google Shape;13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3" name="Google Shape;13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5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9" name="Google Shape;13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1" name="Google Shape;15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2" name="Google Shape;15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916939" y="1793493"/>
            <a:ext cx="6516370" cy="230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169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814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4796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709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3">
  <p:cSld name="OBJECT_3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2979862da14_0_6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979862da14_0_680"/>
          <p:cNvSpPr/>
          <p:nvPr/>
        </p:nvSpPr>
        <p:spPr>
          <a:xfrm>
            <a:off x="2343150" y="404622"/>
            <a:ext cx="7086600" cy="6251575"/>
          </a:xfrm>
          <a:custGeom>
            <a:avLst/>
            <a:gdLst/>
            <a:ahLst/>
            <a:cxnLst/>
            <a:rect l="l" t="t" r="r" b="b"/>
            <a:pathLst>
              <a:path w="7086600" h="6251575" extrusionOk="0">
                <a:moveTo>
                  <a:pt x="7086600" y="0"/>
                </a:moveTo>
                <a:lnTo>
                  <a:pt x="0" y="0"/>
                </a:lnTo>
                <a:lnTo>
                  <a:pt x="0" y="6251448"/>
                </a:lnTo>
                <a:lnTo>
                  <a:pt x="7086600" y="6251448"/>
                </a:lnTo>
                <a:lnTo>
                  <a:pt x="7086600" y="0"/>
                </a:lnTo>
                <a:close/>
              </a:path>
            </a:pathLst>
          </a:custGeom>
          <a:solidFill>
            <a:srgbClr val="0064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g2979862da14_0_680"/>
          <p:cNvSpPr/>
          <p:nvPr/>
        </p:nvSpPr>
        <p:spPr>
          <a:xfrm>
            <a:off x="0" y="5095494"/>
            <a:ext cx="7269480" cy="201295"/>
          </a:xfrm>
          <a:custGeom>
            <a:avLst/>
            <a:gdLst/>
            <a:ahLst/>
            <a:cxnLst/>
            <a:rect l="l" t="t" r="r" b="b"/>
            <a:pathLst>
              <a:path w="7269480" h="201295" extrusionOk="0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g2979862da14_0_6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303" y="561848"/>
            <a:ext cx="1403603" cy="14027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2979862da14_0_680"/>
          <p:cNvSpPr/>
          <p:nvPr/>
        </p:nvSpPr>
        <p:spPr>
          <a:xfrm>
            <a:off x="4922520" y="2164842"/>
            <a:ext cx="7269480" cy="201294"/>
          </a:xfrm>
          <a:custGeom>
            <a:avLst/>
            <a:gdLst/>
            <a:ahLst/>
            <a:cxnLst/>
            <a:rect l="l" t="t" r="r" b="b"/>
            <a:pathLst>
              <a:path w="7269480" h="201294" extrusionOk="0">
                <a:moveTo>
                  <a:pt x="7269480" y="0"/>
                </a:moveTo>
                <a:lnTo>
                  <a:pt x="0" y="0"/>
                </a:lnTo>
                <a:lnTo>
                  <a:pt x="0" y="201167"/>
                </a:lnTo>
                <a:lnTo>
                  <a:pt x="7269480" y="201167"/>
                </a:lnTo>
                <a:lnTo>
                  <a:pt x="726948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g2979862da14_0_6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3567" y="575309"/>
            <a:ext cx="1393697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979862da14_0_68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g2979862da14_0_68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g2979862da14_0_68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25df6ec4d31_0_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913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5df6ec4d31_0_279"/>
          <p:cNvSpPr/>
          <p:nvPr/>
        </p:nvSpPr>
        <p:spPr>
          <a:xfrm>
            <a:off x="4093464" y="404622"/>
            <a:ext cx="4005579" cy="4857750"/>
          </a:xfrm>
          <a:custGeom>
            <a:avLst/>
            <a:gdLst/>
            <a:ahLst/>
            <a:cxnLst/>
            <a:rect l="l" t="t" r="r" b="b"/>
            <a:pathLst>
              <a:path w="4005579" h="4857750" extrusionOk="0">
                <a:moveTo>
                  <a:pt x="0" y="4857750"/>
                </a:moveTo>
                <a:lnTo>
                  <a:pt x="4005072" y="4857750"/>
                </a:lnTo>
                <a:lnTo>
                  <a:pt x="4005072" y="0"/>
                </a:lnTo>
                <a:lnTo>
                  <a:pt x="0" y="0"/>
                </a:lnTo>
                <a:lnTo>
                  <a:pt x="0" y="4857750"/>
                </a:lnTo>
                <a:close/>
              </a:path>
            </a:pathLst>
          </a:custGeom>
          <a:solidFill>
            <a:srgbClr val="0064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g25df6ec4d31_0_279"/>
          <p:cNvSpPr/>
          <p:nvPr/>
        </p:nvSpPr>
        <p:spPr>
          <a:xfrm>
            <a:off x="0" y="2065781"/>
            <a:ext cx="12192000" cy="3973829"/>
          </a:xfrm>
          <a:custGeom>
            <a:avLst/>
            <a:gdLst/>
            <a:ahLst/>
            <a:cxnLst/>
            <a:rect l="l" t="t" r="r" b="b"/>
            <a:pathLst>
              <a:path w="12192000" h="3973829" extrusionOk="0">
                <a:moveTo>
                  <a:pt x="12192000" y="3196590"/>
                </a:moveTo>
                <a:lnTo>
                  <a:pt x="0" y="3196590"/>
                </a:lnTo>
                <a:lnTo>
                  <a:pt x="0" y="3973830"/>
                </a:lnTo>
                <a:lnTo>
                  <a:pt x="12192000" y="3973830"/>
                </a:lnTo>
                <a:lnTo>
                  <a:pt x="12192000" y="3196590"/>
                </a:lnTo>
                <a:close/>
              </a:path>
              <a:path w="12192000" h="3973829" extrusionOk="0">
                <a:moveTo>
                  <a:pt x="12192000" y="0"/>
                </a:moveTo>
                <a:lnTo>
                  <a:pt x="4922520" y="0"/>
                </a:lnTo>
                <a:lnTo>
                  <a:pt x="4922520" y="201168"/>
                </a:lnTo>
                <a:lnTo>
                  <a:pt x="12192000" y="201168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BD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g25df6ec4d31_0_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1243" y="493828"/>
            <a:ext cx="1404352" cy="140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g25df6ec4d31_0_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2731" y="528147"/>
            <a:ext cx="1393697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25df6ec4d31_0_279"/>
          <p:cNvSpPr txBox="1">
            <a:spLocks noGrp="1"/>
          </p:cNvSpPr>
          <p:nvPr>
            <p:ph type="ctrTitle"/>
          </p:nvPr>
        </p:nvSpPr>
        <p:spPr>
          <a:xfrm>
            <a:off x="5032279" y="2572056"/>
            <a:ext cx="2127300" cy="17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5df6ec4d31_0_27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5df6ec4d31_0_27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g25df6ec4d31_0_27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g25df6ec4d31_0_27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 dirty="0"/>
          </a:p>
        </p:txBody>
      </p:sp>
      <p:pic>
        <p:nvPicPr>
          <p:cNvPr id="48" name="Google Shape;48;g25df6ec4d31_0_2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1282" y="520323"/>
            <a:ext cx="1408298" cy="140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97af9a74a5_0_162"/>
          <p:cNvSpPr txBox="1">
            <a:spLocks noGrp="1"/>
          </p:cNvSpPr>
          <p:nvPr>
            <p:ph type="subTitle" idx="1"/>
          </p:nvPr>
        </p:nvSpPr>
        <p:spPr>
          <a:xfrm>
            <a:off x="495300" y="1970532"/>
            <a:ext cx="11201400" cy="11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297af9a74a5_0_162"/>
          <p:cNvSpPr txBox="1">
            <a:spLocks noGrp="1"/>
          </p:cNvSpPr>
          <p:nvPr>
            <p:ph type="title"/>
          </p:nvPr>
        </p:nvSpPr>
        <p:spPr>
          <a:xfrm>
            <a:off x="495300" y="443483"/>
            <a:ext cx="112014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and Content">
  <p:cSld name="Title, Subtitle,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7af9a74a5_0_16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4" name="Google Shape;64;g297af9a74a5_0_166"/>
          <p:cNvSpPr txBox="1">
            <a:spLocks noGrp="1"/>
          </p:cNvSpPr>
          <p:nvPr>
            <p:ph type="title"/>
          </p:nvPr>
        </p:nvSpPr>
        <p:spPr>
          <a:xfrm>
            <a:off x="805866" y="46208"/>
            <a:ext cx="11081400" cy="7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97af9a74a5_0_166"/>
          <p:cNvSpPr txBox="1">
            <a:spLocks noGrp="1"/>
          </p:cNvSpPr>
          <p:nvPr>
            <p:ph type="body" idx="1"/>
          </p:nvPr>
        </p:nvSpPr>
        <p:spPr>
          <a:xfrm>
            <a:off x="839788" y="999279"/>
            <a:ext cx="10515600" cy="823800"/>
          </a:xfrm>
          <a:prstGeom prst="rect">
            <a:avLst/>
          </a:prstGeom>
          <a:solidFill>
            <a:srgbClr val="F3F4F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None/>
              <a:defRPr sz="28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g297af9a74a5_0_166"/>
          <p:cNvSpPr txBox="1">
            <a:spLocks noGrp="1"/>
          </p:cNvSpPr>
          <p:nvPr>
            <p:ph type="body" idx="2"/>
          </p:nvPr>
        </p:nvSpPr>
        <p:spPr>
          <a:xfrm>
            <a:off x="839788" y="1989878"/>
            <a:ext cx="10515600" cy="4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433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1980"/>
              <a:buChar char="•"/>
              <a:defRPr sz="22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3pPr>
            <a:lvl4pPr marL="1828800" lvl="3" indent="-33146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297af9a74a5_0_16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315468"/>
            <a:ext cx="12192000" cy="906780"/>
          </a:xfrm>
          <a:custGeom>
            <a:avLst/>
            <a:gdLst/>
            <a:ahLst/>
            <a:cxnLst/>
            <a:rect l="l" t="t" r="r" b="b"/>
            <a:pathLst>
              <a:path w="12192000" h="906780" extrusionOk="0">
                <a:moveTo>
                  <a:pt x="12192000" y="0"/>
                </a:moveTo>
                <a:lnTo>
                  <a:pt x="0" y="0"/>
                </a:lnTo>
                <a:lnTo>
                  <a:pt x="0" y="906779"/>
                </a:lnTo>
                <a:lnTo>
                  <a:pt x="12192000" y="906779"/>
                </a:lnTo>
                <a:lnTo>
                  <a:pt x="12192000" y="0"/>
                </a:lnTo>
                <a:close/>
              </a:path>
            </a:pathLst>
          </a:custGeom>
          <a:solidFill>
            <a:srgbClr val="CD6C1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916939" y="1793493"/>
            <a:ext cx="6516370" cy="230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5" name="Google Shape;15;p1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321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bee99243280d7c2_7"/>
          <p:cNvSpPr/>
          <p:nvPr/>
        </p:nvSpPr>
        <p:spPr>
          <a:xfrm>
            <a:off x="0" y="2877563"/>
            <a:ext cx="12192000" cy="1386600"/>
          </a:xfrm>
          <a:prstGeom prst="rect">
            <a:avLst/>
          </a:prstGeom>
          <a:solidFill>
            <a:srgbClr val="CD6D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9" name="Google Shape;1179;g1bee99243280d7c2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462" y="673685"/>
            <a:ext cx="1769075" cy="1770255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g1bee99243280d7c2_7"/>
          <p:cNvSpPr txBox="1">
            <a:spLocks noGrp="1"/>
          </p:cNvSpPr>
          <p:nvPr>
            <p:ph type="ctrTitle"/>
          </p:nvPr>
        </p:nvSpPr>
        <p:spPr>
          <a:xfrm>
            <a:off x="0" y="2877563"/>
            <a:ext cx="121920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4400" b="1" dirty="0">
                <a:solidFill>
                  <a:schemeClr val="lt1"/>
                </a:solidFill>
              </a:rPr>
              <a:t>Transportation Subcommittee Field Session </a:t>
            </a:r>
            <a:br>
              <a:rPr lang="en-US" sz="4400" b="1" dirty="0">
                <a:solidFill>
                  <a:schemeClr val="lt1"/>
                </a:solidFill>
              </a:rPr>
            </a:br>
            <a:r>
              <a:rPr lang="en-US" sz="2700" b="1" dirty="0">
                <a:solidFill>
                  <a:schemeClr val="lt1"/>
                </a:solidFill>
              </a:rPr>
              <a:t>October 7, 2024</a:t>
            </a:r>
            <a:br>
              <a:rPr lang="en-US" sz="2700" b="1" dirty="0">
                <a:solidFill>
                  <a:schemeClr val="lt1"/>
                </a:solidFill>
              </a:rPr>
            </a:br>
            <a:r>
              <a:rPr lang="en-US" sz="2700" b="1" dirty="0">
                <a:solidFill>
                  <a:schemeClr val="lt1"/>
                </a:solidFill>
              </a:rPr>
              <a:t>Rapid City, SD</a:t>
            </a:r>
            <a:endParaRPr sz="27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7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Transportation Subcommittee Field Session Report Out </a:t>
            </a:r>
            <a:endParaRPr sz="3200" dirty="0"/>
          </a:p>
        </p:txBody>
      </p:sp>
      <p:sp>
        <p:nvSpPr>
          <p:cNvPr id="63" name="Google Shape;63;p3"/>
          <p:cNvSpPr txBox="1"/>
          <p:nvPr/>
        </p:nvSpPr>
        <p:spPr>
          <a:xfrm>
            <a:off x="347918" y="1757274"/>
            <a:ext cx="11501182" cy="472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kern="1200" dirty="0">
                <a:solidFill>
                  <a:prstClr val="black"/>
                </a:solidFill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</a:rPr>
              <a:t>Transportation Funding Formula Presentations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: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SemiBold" panose="020B0502020104020203" pitchFamily="34" charset="-79"/>
              <a:ea typeface="+mn-ea"/>
              <a:cs typeface="Gill Sans SemiBold" panose="020B0502020104020203" pitchFamily="34" charset="-79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Historical Formulas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SemiBold" panose="020B0502020104020203" pitchFamily="34" charset="-79"/>
              <a:cs typeface="Gill Sans SemiBold" panose="020B0502020104020203" pitchFamily="34" charset="-79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	Indian Reservation Roads Program (IRR)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1982-1991: 	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1/3 Pop</a:t>
            </a: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ulation, 1/3 BIA Road Miles, 1/3 Indian Trust Land</a:t>
            </a:r>
          </a:p>
          <a:p>
            <a:pPr lvl="7"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	- Population is based on the BIA Labor Force Report</a:t>
            </a:r>
          </a:p>
          <a:p>
            <a:pPr lvl="7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1992: Relative Needs Formula (RNF)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2/3 IRR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1/3 RNF</a:t>
            </a:r>
          </a:p>
          <a:p>
            <a:pPr lvl="7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1993: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1/2 IRR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1/2 RNF </a:t>
            </a:r>
          </a:p>
          <a:p>
            <a:pPr lvl="7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1994: 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1/3 IRR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2/3 RNF 	</a:t>
            </a:r>
          </a:p>
        </p:txBody>
      </p:sp>
    </p:spTree>
    <p:extLst>
      <p:ext uri="{BB962C8B-B14F-4D97-AF65-F5344CB8AC3E}">
        <p14:creationId xmlns:p14="http://schemas.microsoft.com/office/powerpoint/2010/main" val="85107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515F1031-7CE6-BA22-29A3-5F1ABC5E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FE5AD68F-5A9F-B70D-401C-74713D6470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7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Transportation Subcommittee Field Session Report Out </a:t>
            </a:r>
            <a:endParaRPr sz="3200" dirty="0"/>
          </a:p>
        </p:txBody>
      </p:sp>
      <p:sp>
        <p:nvSpPr>
          <p:cNvPr id="63" name="Google Shape;63;p3">
            <a:extLst>
              <a:ext uri="{FF2B5EF4-FFF2-40B4-BE49-F238E27FC236}">
                <a16:creationId xmlns:a16="http://schemas.microsoft.com/office/drawing/2014/main" id="{404F9B7A-7B0E-019B-9870-3C4B2412F0E3}"/>
              </a:ext>
            </a:extLst>
          </p:cNvPr>
          <p:cNvSpPr txBox="1"/>
          <p:nvPr/>
        </p:nvSpPr>
        <p:spPr>
          <a:xfrm>
            <a:off x="347918" y="1757274"/>
            <a:ext cx="11501182" cy="318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kern="1200" dirty="0">
                <a:solidFill>
                  <a:prstClr val="black"/>
                </a:solidFill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</a:rPr>
              <a:t>Transportation Funding Formula Presentations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: 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SemiBold" panose="020B0502020104020203" pitchFamily="34" charset="-79"/>
              <a:ea typeface="+mn-ea"/>
              <a:cs typeface="Gill Sans SemiBold" panose="020B0502020104020203" pitchFamily="34" charset="-79"/>
              <a:sym typeface="Arial"/>
            </a:endParaRPr>
          </a:p>
          <a:p>
            <a:pPr lvl="7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199</a:t>
            </a:r>
            <a:r>
              <a:rPr lang="en-US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5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: Relative Needs Distribution Factor Formula</a:t>
            </a:r>
            <a:r>
              <a:rPr lang="en-US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(RNDF)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SemiBold" panose="020B0502020104020203" pitchFamily="34" charset="-79"/>
              <a:cs typeface="Gill Sans SemiBold" panose="020B0502020104020203" pitchFamily="34" charset="-79"/>
              <a:sym typeface="Arial"/>
            </a:endParaRP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100 % RNDF </a:t>
            </a:r>
          </a:p>
          <a:p>
            <a:pPr lvl="7">
              <a:defRPr/>
            </a:pPr>
            <a:r>
              <a:rPr lang="en-US" sz="20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2004 – 2012: RNDF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SemiBold" panose="020B0502020104020203" pitchFamily="34" charset="-79"/>
                <a:cs typeface="Gill Sans SemiBold" panose="020B0502020104020203" pitchFamily="34" charset="-79"/>
                <a:sym typeface="Arial"/>
              </a:rPr>
              <a:t> (Established through Negotiated Rule Making Committee) 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50% Vehicle Miles Traveled (VMT)  </a:t>
            </a: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30% Cost to Construct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20% Population</a:t>
            </a:r>
          </a:p>
          <a:p>
            <a:pPr lvl="8">
              <a:defRPr/>
            </a:pP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	</a:t>
            </a:r>
            <a:r>
              <a:rPr lang="en-US" sz="1800" dirty="0">
                <a:latin typeface="Arial" panose="020B0604020202020204" pitchFamily="34" charset="0"/>
              </a:rPr>
              <a:t> Population Adjustment Factor - Seed money for small tribes based on the BIA labor force report data.</a:t>
            </a:r>
            <a:r>
              <a:rPr lang="en-US" sz="2000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</a:t>
            </a:r>
          </a:p>
          <a:p>
            <a:pPr lvl="8">
              <a:defRPr/>
            </a:pPr>
            <a:endParaRPr lang="en-US" sz="200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  <a:p>
            <a:pPr marL="342900" lvl="7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Gill Sans SemiBold" panose="020B0502020104020203" pitchFamily="34" charset="-79"/>
              <a:cs typeface="Gill Sans SemiBold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06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DE474517-6C78-69EF-7911-22D0D5CFF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B983767F-7BCF-CFDB-6C80-35C9DC2EA2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7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Transportation Subcommittee Field Session Report Out </a:t>
            </a:r>
            <a:endParaRPr sz="3200" dirty="0"/>
          </a:p>
        </p:txBody>
      </p:sp>
      <p:sp>
        <p:nvSpPr>
          <p:cNvPr id="63" name="Google Shape;63;p3">
            <a:extLst>
              <a:ext uri="{FF2B5EF4-FFF2-40B4-BE49-F238E27FC236}">
                <a16:creationId xmlns:a16="http://schemas.microsoft.com/office/drawing/2014/main" id="{3CE0379C-F0E8-6B09-2C52-73C2585E04A4}"/>
              </a:ext>
            </a:extLst>
          </p:cNvPr>
          <p:cNvSpPr txBox="1"/>
          <p:nvPr/>
        </p:nvSpPr>
        <p:spPr>
          <a:xfrm>
            <a:off x="418940" y="1455433"/>
            <a:ext cx="11501182" cy="515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201</a:t>
            </a:r>
            <a:r>
              <a:rPr lang="en-US" sz="2400" b="1" u="sng" kern="1200" dirty="0">
                <a:solidFill>
                  <a:prstClr val="black"/>
                </a:solidFill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</a:rPr>
              <a:t>2 – Current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: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 Tribal Transportation Program (TTP)</a:t>
            </a:r>
          </a:p>
          <a:p>
            <a:pPr rtl="0"/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Title 23- Sec. 202 </a:t>
            </a: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TTP Formula – Statutory Change, only Congress can change the provisions</a:t>
            </a: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3200" i="0" u="none" strike="noStrik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Population- NAHASDA- previous year data  </a:t>
            </a:r>
          </a:p>
          <a:p>
            <a:pPr marL="285750" lvl="1" indent="-28575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Miles - NTTFI </a:t>
            </a:r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Historical Data (A, C, and B3) </a:t>
            </a:r>
          </a:p>
          <a:p>
            <a:pPr rtl="0" fontAlgn="base"/>
            <a:br>
              <a:rPr lang="en-US" sz="3200" b="0" dirty="0">
                <a:effectLst/>
              </a:rPr>
            </a:br>
            <a:r>
              <a:rPr lang="en-US" sz="18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12% Set aside</a:t>
            </a:r>
            <a:endParaRPr lang="en-US" sz="3200" b="1" u="sng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5% Administrative Costs (BIA) </a:t>
            </a:r>
            <a:endParaRPr lang="en-US" sz="3200" b="0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4%- Safety </a:t>
            </a:r>
            <a:endParaRPr lang="en-US" sz="3200" b="0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2% - Planning </a:t>
            </a:r>
            <a:endParaRPr lang="en-US" sz="3200" b="0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$9 million HPP (high Priority Projects) </a:t>
            </a:r>
            <a:endParaRPr lang="en-US" sz="3200" b="0" dirty="0">
              <a:effectLst/>
            </a:endParaRPr>
          </a:p>
          <a:p>
            <a:pPr rtl="0"/>
            <a:br>
              <a:rPr lang="en-US" sz="32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federally recognized tribes are included in the TTP distribution. </a:t>
            </a:r>
            <a:endParaRPr lang="en-US" sz="3200" b="0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Locked in time (2011) with population being the only formula factor that changes over the years 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307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605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7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Transportation Subcommittee Field Session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F7D85-24E2-60F4-1422-0EFC5F661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09" y="1229520"/>
            <a:ext cx="9843125" cy="55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D4B82D86-548D-4929-3330-0FD5BDBA8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1EFEE78E-3285-4ACF-B4BA-A67250E44F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7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Transportation Subcommittee Field Session Report Out </a:t>
            </a:r>
            <a:endParaRPr sz="3200" dirty="0"/>
          </a:p>
        </p:txBody>
      </p:sp>
      <p:sp>
        <p:nvSpPr>
          <p:cNvPr id="63" name="Google Shape;63;p3">
            <a:extLst>
              <a:ext uri="{FF2B5EF4-FFF2-40B4-BE49-F238E27FC236}">
                <a16:creationId xmlns:a16="http://schemas.microsoft.com/office/drawing/2014/main" id="{9FD285BE-FF72-F14D-EE2F-D7167AF22391}"/>
              </a:ext>
            </a:extLst>
          </p:cNvPr>
          <p:cNvSpPr txBox="1"/>
          <p:nvPr/>
        </p:nvSpPr>
        <p:spPr>
          <a:xfrm>
            <a:off x="418940" y="1455433"/>
            <a:ext cx="11501182" cy="46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Field Session Formula Discussion Points: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Suggestion from attendees for a “needs based” formula.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Reconfigure the NTTFI - Update the inventory to reflect current year inventories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Inflationary Cost Adjustments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Separate out tribes that receive BIA Road maintenance funding in new formula methodology.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Reinstate PORT reporting for all Tribes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Request last PORT data for evaluation of distribution of TTP funding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are the needs of the tribes/region?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SemiBold" panose="020B0502020104020203" pitchFamily="34" charset="-79"/>
              <a:ea typeface="+mn-ea"/>
              <a:cs typeface="Gill Sans SemiBold" panose="020B0502020104020203" pitchFamily="34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64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2CE2F3C7-08BB-C18B-483C-10D58C60C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>
            <a:extLst>
              <a:ext uri="{FF2B5EF4-FFF2-40B4-BE49-F238E27FC236}">
                <a16:creationId xmlns:a16="http://schemas.microsoft.com/office/drawing/2014/main" id="{869B0F56-771D-213B-4689-6142C7B757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90270" y="442087"/>
            <a:ext cx="10411459" cy="5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873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Transportation Subcommittee Field Session Report Out </a:t>
            </a:r>
            <a:endParaRPr sz="3200" dirty="0"/>
          </a:p>
        </p:txBody>
      </p:sp>
      <p:sp>
        <p:nvSpPr>
          <p:cNvPr id="63" name="Google Shape;63;p3">
            <a:extLst>
              <a:ext uri="{FF2B5EF4-FFF2-40B4-BE49-F238E27FC236}">
                <a16:creationId xmlns:a16="http://schemas.microsoft.com/office/drawing/2014/main" id="{BED55BC4-6CF5-7935-E64D-4671E38E0A96}"/>
              </a:ext>
            </a:extLst>
          </p:cNvPr>
          <p:cNvSpPr txBox="1"/>
          <p:nvPr/>
        </p:nvSpPr>
        <p:spPr>
          <a:xfrm>
            <a:off x="418940" y="1295635"/>
            <a:ext cx="11501182" cy="5958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SemiBold" panose="020B0502020104020203" pitchFamily="34" charset="-79"/>
                <a:ea typeface="+mn-ea"/>
                <a:cs typeface="Gill Sans SemiBold" panose="020B0502020104020203" pitchFamily="34" charset="-79"/>
                <a:sym typeface="Arial"/>
              </a:rPr>
              <a:t>Field Session Discussion Points: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Start discussions with the last negotiated rule making formula.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goal of the TTP and is the current formula meeting the goal(s) of the TTP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Request </a:t>
            </a:r>
            <a:r>
              <a:rPr lang="en-US" sz="2800" dirty="0">
                <a:latin typeface="Arial" panose="020B0604020202020204" pitchFamily="34" charset="0"/>
              </a:rPr>
              <a:t>the subcommittee for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input all 12 Regions input and feedback on suggestive changes/updates/no change suggestions for the TTP Formula. 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Suggest brief presentation to the Budget subcommittee to bring attention of the TTP formula and the importance of the BIA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ROad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Maintenance program.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 the BIA Road Maintenance Pilot Project - Great Plains with specific attention to capturing additional Road Maintenance costs not included in the Deferred maintenance estimate.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SemiBold" panose="020B0502020104020203" pitchFamily="34" charset="-79"/>
              <a:ea typeface="+mn-ea"/>
              <a:cs typeface="Gill Sans SemiBold" panose="020B0502020104020203" pitchFamily="34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75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470</Words>
  <Application>Microsoft Office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Gill Sans SemiBold</vt:lpstr>
      <vt:lpstr>Office Theme</vt:lpstr>
      <vt:lpstr>1_Office Theme</vt:lpstr>
      <vt:lpstr>Transportation Subcommittee Field Session  October 7, 2024 Rapid City, SD</vt:lpstr>
      <vt:lpstr>Transportation Subcommittee Field Session Report Out </vt:lpstr>
      <vt:lpstr>Transportation Subcommittee Field Session Report Out </vt:lpstr>
      <vt:lpstr>Transportation Subcommittee Field Session Report Out </vt:lpstr>
      <vt:lpstr>Transportation Subcommittee Field Session</vt:lpstr>
      <vt:lpstr>Transportation Subcommittee Field Session Report Out </vt:lpstr>
      <vt:lpstr>Transportation Subcommittee Field Session Report Out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Tyler Scribner</dc:creator>
  <cp:lastModifiedBy>Matthew Vogel</cp:lastModifiedBy>
  <cp:revision>2</cp:revision>
  <dcterms:created xsi:type="dcterms:W3CDTF">2020-08-10T15:23:42Z</dcterms:created>
  <dcterms:modified xsi:type="dcterms:W3CDTF">2024-11-19T18:43:06Z</dcterms:modified>
</cp:coreProperties>
</file>