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56" r:id="rId5"/>
    <p:sldId id="334" r:id="rId6"/>
    <p:sldId id="341" r:id="rId7"/>
    <p:sldId id="340" r:id="rId8"/>
    <p:sldId id="310" r:id="rId9"/>
    <p:sldId id="343" r:id="rId10"/>
    <p:sldId id="280" r:id="rId11"/>
    <p:sldId id="311" r:id="rId12"/>
    <p:sldId id="337" r:id="rId13"/>
    <p:sldId id="295" r:id="rId14"/>
    <p:sldId id="327" r:id="rId15"/>
    <p:sldId id="315" r:id="rId16"/>
    <p:sldId id="342" r:id="rId17"/>
    <p:sldId id="283" r:id="rId18"/>
    <p:sldId id="317" r:id="rId19"/>
    <p:sldId id="338" r:id="rId20"/>
    <p:sldId id="330" r:id="rId21"/>
    <p:sldId id="268"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0ED501-A36C-1435-291C-8007711B4193}" name="Omps, Sharon P" initials="OP" userId="S::sharon.omps@indianaffairs.gov::06e086ff-1be2-4eba-8ee4-89f98eef93a6" providerId="AD"/>
  <p188:author id="{8B261927-35F2-9395-6813-320DA2164FDA}" name="Garriott, Wizipan" initials="GW" userId="S::wizipan.garriott@indianaffairs.gov::d6fd9055-625e-4080-838f-8a468de4d9f5" providerId="AD"/>
  <p188:author id="{EE437478-630F-B4D4-DCCA-5A02E30B85E1}" name="Segovia, Julia" initials="SJ" userId="S::julia.segovia@indianaffairs.gov::6a858037-8605-41ab-89d3-0f1835ff69f3" providerId="AD"/>
  <p188:author id="{E4363879-34CF-28C3-A6F0-0E57CAB45154}" name="Sullivan, Jack" initials="SJ" userId="S::jack.sullivan@indianaffairs.gov::a7b36286-f413-4907-a9c9-941aefa2f611" providerId="AD"/>
  <p188:author id="{7C6280C4-928C-9160-6749-FA399B28020E}" name="Mahooty, David N" initials="MN" userId="S::david.mahooty@indianaffairs.gov::46a5c943-ccb7-4a54-af9b-7d19b1e737b4" providerId="AD"/>
  <p188:author id="{420506FC-465B-BCF6-3E30-819A761173FD}" name="Ross, John R" initials="RR" userId="S::john.ross@indianaffairs.gov::0eabaa91-408d-4f3a-b007-ceb6357130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9"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4" clrIdx="2">
    <p:extLst>
      <p:ext uri="{19B8F6BF-5375-455C-9EA6-DF929625EA0E}">
        <p15:presenceInfo xmlns:p15="http://schemas.microsoft.com/office/powerpoint/2012/main" userId="S::jason.freihage@indianaffairs.gov::c89d4119-ac9d-4854-a92d-e0d93b28da22" providerId="AD"/>
      </p:ext>
    </p:extLst>
  </p:cmAuthor>
  <p:cmAuthor id="4" name="Fortney, Melissa" initials="FM" lastIdx="4" clrIdx="3">
    <p:extLst>
      <p:ext uri="{19B8F6BF-5375-455C-9EA6-DF929625EA0E}">
        <p15:presenceInfo xmlns:p15="http://schemas.microsoft.com/office/powerpoint/2012/main" userId="S::melissa.fortney@indianaffairs.gov::b9a7df7c-416b-4309-ab0c-b4b6916502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9"/>
    <a:srgbClr val="5F5F5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03" autoAdjust="0"/>
    <p:restoredTop sz="94660"/>
  </p:normalViewPr>
  <p:slideViewPr>
    <p:cSldViewPr snapToGrid="0">
      <p:cViewPr varScale="1">
        <p:scale>
          <a:sx n="104" d="100"/>
          <a:sy n="104" d="100"/>
        </p:scale>
        <p:origin x="144" y="54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57"/>
    </inkml:context>
    <inkml:brush xml:id="br0">
      <inkml:brushProperty name="width" value="0.1" units="cm"/>
      <inkml:brushProperty name="height" value="0.1" units="cm"/>
      <inkml:brushProperty name="color" value="#FFFFFF"/>
    </inkml:brush>
  </inkml:definitions>
  <inkml:trace contextRef="#ctx0" brushRef="#br0">29289 5900 16383 0 0,'0'6'0'0'0,"3"7"0"0"0,4 8 0 0 0,3 6 0 0 0,7 3 0 0 0,2 4 0 0 0,1 4 0 0 0,0 1 0 0 0,9 8 0 0 0,1 6 0 0 0,-1-4 0 0 0,-2-8 0 0 0,-6-7 0 0 0,-4-10 0 0 0,-5-6 0 0 0,-1-3 0 0 0,0-2 0 0 0,1 4 0 0 0,2 1 0 0 0,1 0 0 0 0,-3 1 0 0 0,1-1 0 0 0,-3 0 0 0 0,1 0 0 0 0,-3-1 0 0 0,-1 0 0 0 0,0-3 0 0 0,-1-4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7"/>
    </inkml:context>
    <inkml:brush xml:id="br0">
      <inkml:brushProperty name="width" value="0.1" units="cm"/>
      <inkml:brushProperty name="height" value="0.1" units="cm"/>
      <inkml:brushProperty name="color" value="#FFFFFF"/>
    </inkml:brush>
  </inkml:definitions>
  <inkml:trace contextRef="#ctx0" brushRef="#br0">37386 10821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8"/>
    </inkml:context>
    <inkml:brush xml:id="br0">
      <inkml:brushProperty name="width" value="0.1" units="cm"/>
      <inkml:brushProperty name="height" value="0.1" units="cm"/>
      <inkml:brushProperty name="color" value="#FFFFFF"/>
    </inkml:brush>
  </inkml:definitions>
  <inkml:trace contextRef="#ctx0" brushRef="#br0">33840 6085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35.963"/>
    </inkml:context>
    <inkml:brush xml:id="br0">
      <inkml:brushProperty name="width" value="0.1" units="cm"/>
      <inkml:brushProperty name="height" value="0.1" units="cm"/>
      <inkml:brushProperty name="color" value="#FFFFFF"/>
    </inkml:brush>
  </inkml:definitions>
  <inkml:trace contextRef="#ctx0" brushRef="#br0">46166 5689 16383 0 0,'-3'0'0'0'0,"-1"0"0"0"0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35.964"/>
    </inkml:context>
    <inkml:brush xml:id="br0">
      <inkml:brushProperty name="width" value="0.1" units="cm"/>
      <inkml:brushProperty name="height" value="0.1" units="cm"/>
      <inkml:brushProperty name="color" value="#FFFFFF"/>
    </inkml:brush>
  </inkml:definitions>
  <inkml:trace contextRef="#ctx0" brushRef="#br0">25962 5727 16383 0 0,'-3'0'0'0'0,"-3"0"0"0"0,-5 0 0 0 0,1-3 0 0 0,-2-1 0 0 0,-1-2 0 0 0,-1-1 0 0 0,1 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35.965"/>
    </inkml:context>
    <inkml:brush xml:id="br0">
      <inkml:brushProperty name="width" value="0.1" units="cm"/>
      <inkml:brushProperty name="height" value="0.1" units="cm"/>
      <inkml:brushProperty name="color" value="#FFFFFF"/>
    </inkml:brush>
  </inkml:definitions>
  <inkml:trace contextRef="#ctx0" brushRef="#br0">29051 8123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47.475"/>
    </inkml:context>
    <inkml:brush xml:id="br0">
      <inkml:brushProperty name="width" value="0.1" units="cm"/>
      <inkml:brushProperty name="height" value="0.1" units="cm"/>
      <inkml:brushProperty name="color" value="#FFFFFF"/>
    </inkml:brush>
  </inkml:definitions>
  <inkml:trace contextRef="#ctx0" brushRef="#br0">24474 17304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47.476"/>
    </inkml:context>
    <inkml:brush xml:id="br0">
      <inkml:brushProperty name="width" value="0.1" units="cm"/>
      <inkml:brushProperty name="height" value="0.1" units="cm"/>
      <inkml:brushProperty name="color" value="#FFFFFF"/>
    </inkml:brush>
  </inkml:definitions>
  <inkml:trace contextRef="#ctx0" brushRef="#br0">16854 7488 16383 0 0,'0'0'0'0'0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49.934"/>
    </inkml:context>
    <inkml:brush xml:id="br0">
      <inkml:brushProperty name="width" value="0.1" units="cm"/>
      <inkml:brushProperty name="height" value="0.1" units="cm"/>
      <inkml:brushProperty name="color" value="#FFFFFF"/>
    </inkml:brush>
  </inkml:definitions>
  <inkml:trace contextRef="#ctx0" brushRef="#br0">15637 9446 16383 0 0,'0'0'0'0'0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51.908"/>
    </inkml:context>
    <inkml:brush xml:id="br0">
      <inkml:brushProperty name="width" value="0.1" units="cm"/>
      <inkml:brushProperty name="height" value="0.1" units="cm"/>
      <inkml:brushProperty name="color" value="#FFFFFF"/>
    </inkml:brush>
  </inkml:definitions>
  <inkml:trace contextRef="#ctx0" brushRef="#br0">15637 9446 16383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53.535"/>
    </inkml:context>
    <inkml:brush xml:id="br0">
      <inkml:brushProperty name="width" value="0.1" units="cm"/>
      <inkml:brushProperty name="height" value="0.1" units="cm"/>
      <inkml:brushProperty name="color" value="#FFFFFF"/>
    </inkml:brush>
  </inkml:definitions>
  <inkml:trace contextRef="#ctx0" brushRef="#br0">10292 9128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59"/>
    </inkml:context>
    <inkml:brush xml:id="br0">
      <inkml:brushProperty name="width" value="0.1" units="cm"/>
      <inkml:brushProperty name="height" value="0.1" units="cm"/>
      <inkml:brushProperty name="color" value="#FFFFFF"/>
    </inkml:brush>
  </inkml:definitions>
  <inkml:trace contextRef="#ctx0" brushRef="#br0">30454 5318 16383 0 0,'0'0'0'0'0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54.103"/>
    </inkml:context>
    <inkml:brush xml:id="br0">
      <inkml:brushProperty name="width" value="0.1" units="cm"/>
      <inkml:brushProperty name="height" value="0.1" units="cm"/>
      <inkml:brushProperty name="color" value="#FFFFFF"/>
    </inkml:brush>
  </inkml:definitions>
  <inkml:trace contextRef="#ctx0" brushRef="#br0">16563 22066 16383 0 0,'0'0'0'0'0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56.280"/>
    </inkml:context>
    <inkml:brush xml:id="br0">
      <inkml:brushProperty name="width" value="0.1" units="cm"/>
      <inkml:brushProperty name="height" value="0.1" units="cm"/>
      <inkml:brushProperty name="color" value="#FFFFFF"/>
    </inkml:brush>
  </inkml:definitions>
  <inkml:trace contextRef="#ctx0" brushRef="#br0">6932 17591 16383 0 0,'0'-3'0'0'0,"0"-1"0"0"0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0:57.380"/>
    </inkml:context>
    <inkml:brush xml:id="br0">
      <inkml:brushProperty name="width" value="0.1" units="cm"/>
      <inkml:brushProperty name="height" value="0.1" units="cm"/>
      <inkml:brushProperty name="color" value="#FFFFFF"/>
    </inkml:brush>
  </inkml:definitions>
  <inkml:trace contextRef="#ctx0" brushRef="#br0">55563 12462 16383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21:02.696"/>
    </inkml:context>
    <inkml:brush xml:id="br0">
      <inkml:brushProperty name="width" value="0.1" units="cm"/>
      <inkml:brushProperty name="height" value="0.1" units="cm"/>
      <inkml:brushProperty name="color" value="#FFFFFF"/>
    </inkml:brush>
  </inkml:definitions>
  <inkml:trace contextRef="#ctx0" brushRef="#br0">50297 12912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0"/>
    </inkml:context>
    <inkml:brush xml:id="br0">
      <inkml:brushProperty name="width" value="0.1" units="cm"/>
      <inkml:brushProperty name="height" value="0.1" units="cm"/>
      <inkml:brushProperty name="color" value="#FFFFFF"/>
    </inkml:brush>
  </inkml:definitions>
  <inkml:trace contextRef="#ctx0" brushRef="#br0">28707 5768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1"/>
    </inkml:context>
    <inkml:brush xml:id="br0">
      <inkml:brushProperty name="width" value="0.1" units="cm"/>
      <inkml:brushProperty name="height" value="0.1" units="cm"/>
      <inkml:brushProperty name="color" value="#FFFFFF"/>
    </inkml:brush>
  </inkml:definitions>
  <inkml:trace contextRef="#ctx0" brushRef="#br0">30374 5794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2"/>
    </inkml:context>
    <inkml:brush xml:id="br0">
      <inkml:brushProperty name="width" value="0.1" units="cm"/>
      <inkml:brushProperty name="height" value="0.1" units="cm"/>
      <inkml:brushProperty name="color" value="#FFFFFF"/>
    </inkml:brush>
  </inkml:definitions>
  <inkml:trace contextRef="#ctx0" brushRef="#br0">27536 7095 16383 0 0,'0'-3'0'0'0,"-3"-1"0"0"0,-3-3 0 0 0,-5-2 0 0 0,-8-1 0 0 0,-1 2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3"/>
    </inkml:context>
    <inkml:brush xml:id="br0">
      <inkml:brushProperty name="width" value="0.1" units="cm"/>
      <inkml:brushProperty name="height" value="0.1" units="cm"/>
      <inkml:brushProperty name="color" value="#FFFFFF"/>
    </inkml:brush>
  </inkml:definitions>
  <inkml:trace contextRef="#ctx0" brushRef="#br0">25956 6535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4"/>
    </inkml:context>
    <inkml:brush xml:id="br0">
      <inkml:brushProperty name="width" value="0.1" units="cm"/>
      <inkml:brushProperty name="height" value="0.1" units="cm"/>
      <inkml:brushProperty name="color" value="#FFFFFF"/>
    </inkml:brush>
  </inkml:definitions>
  <inkml:trace contextRef="#ctx0" brushRef="#br0">26353 6059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5"/>
    </inkml:context>
    <inkml:brush xml:id="br0">
      <inkml:brushProperty name="width" value="0.1" units="cm"/>
      <inkml:brushProperty name="height" value="0.1" units="cm"/>
      <inkml:brushProperty name="color" value="#FFFFFF"/>
    </inkml:brush>
  </inkml:definitions>
  <inkml:trace contextRef="#ctx0" brushRef="#br0">26485 5821 16383 0 0,'0'3'0'0'0,"3"3"0"0"0,0 5 0 0 0,4-1 0 0 0,3 2 0 0 0,2 1 0 0 0,3-2 0 0 0,4 1 0 0 0,7 1 0 0 0,6-2 0 0 0,2 0 0 0 0,-4-2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29T18:07:29.866"/>
    </inkml:context>
    <inkml:brush xml:id="br0">
      <inkml:brushProperty name="width" value="0.1" units="cm"/>
      <inkml:brushProperty name="height" value="0.1" units="cm"/>
      <inkml:brushProperty name="color" value="#FFFFFF"/>
    </inkml:brush>
  </inkml:definitions>
  <inkml:trace contextRef="#ctx0" brushRef="#br0">32411 6641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0B2607FA-48E2-45EB-B7EC-B8B6A478D733}" type="datetimeFigureOut">
              <a:rPr lang="en-US" smtClean="0"/>
              <a:t>11/14/2024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a:t>
            </a:fld>
            <a:endParaRPr lang="en-US"/>
          </a:p>
        </p:txBody>
      </p:sp>
    </p:spTree>
    <p:extLst>
      <p:ext uri="{BB962C8B-B14F-4D97-AF65-F5344CB8AC3E}">
        <p14:creationId xmlns:p14="http://schemas.microsoft.com/office/powerpoint/2010/main" val="122147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29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5</a:t>
            </a:fld>
            <a:endParaRPr lang="en-US"/>
          </a:p>
        </p:txBody>
      </p:sp>
    </p:spTree>
    <p:extLst>
      <p:ext uri="{BB962C8B-B14F-4D97-AF65-F5344CB8AC3E}">
        <p14:creationId xmlns:p14="http://schemas.microsoft.com/office/powerpoint/2010/main" val="125699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6</a:t>
            </a:fld>
            <a:endParaRPr lang="en-US"/>
          </a:p>
        </p:txBody>
      </p:sp>
    </p:spTree>
    <p:extLst>
      <p:ext uri="{BB962C8B-B14F-4D97-AF65-F5344CB8AC3E}">
        <p14:creationId xmlns:p14="http://schemas.microsoft.com/office/powerpoint/2010/main" val="392979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7</a:t>
            </a:fld>
            <a:endParaRPr lang="en-US"/>
          </a:p>
        </p:txBody>
      </p:sp>
    </p:spTree>
    <p:extLst>
      <p:ext uri="{BB962C8B-B14F-4D97-AF65-F5344CB8AC3E}">
        <p14:creationId xmlns:p14="http://schemas.microsoft.com/office/powerpoint/2010/main" val="169565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8</a:t>
            </a:fld>
            <a:endParaRPr lang="en-US"/>
          </a:p>
        </p:txBody>
      </p:sp>
    </p:spTree>
    <p:extLst>
      <p:ext uri="{BB962C8B-B14F-4D97-AF65-F5344CB8AC3E}">
        <p14:creationId xmlns:p14="http://schemas.microsoft.com/office/powerpoint/2010/main" val="66596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10</a:t>
            </a:fld>
            <a:endParaRPr lang="en-US"/>
          </a:p>
        </p:txBody>
      </p:sp>
    </p:spTree>
    <p:extLst>
      <p:ext uri="{BB962C8B-B14F-4D97-AF65-F5344CB8AC3E}">
        <p14:creationId xmlns:p14="http://schemas.microsoft.com/office/powerpoint/2010/main" val="320259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11</a:t>
            </a:fld>
            <a:endParaRPr lang="en-US"/>
          </a:p>
        </p:txBody>
      </p:sp>
    </p:spTree>
    <p:extLst>
      <p:ext uri="{BB962C8B-B14F-4D97-AF65-F5344CB8AC3E}">
        <p14:creationId xmlns:p14="http://schemas.microsoft.com/office/powerpoint/2010/main" val="179756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Weighted Student Unit (WSU)</a:t>
            </a:r>
          </a:p>
          <a:p>
            <a:pPr marL="228600" indent="-228600">
              <a:buAutoNum type="arabicPeriod"/>
            </a:pPr>
            <a:r>
              <a:rPr lang="en-US">
                <a:cs typeface="Calibri"/>
              </a:rPr>
              <a:t>The measure of student membership adjusted </a:t>
            </a:r>
            <a:r>
              <a:rPr lang="en-US" err="1">
                <a:cs typeface="Calibri"/>
              </a:rPr>
              <a:t>bu</a:t>
            </a:r>
            <a:r>
              <a:rPr lang="en-US">
                <a:cs typeface="Calibri"/>
              </a:rPr>
              <a:t> the weight or ratios used as factors in the Indian School Equalization Formula; and</a:t>
            </a:r>
          </a:p>
          <a:p>
            <a:pPr marL="228600" indent="-228600">
              <a:buAutoNum type="arabicPeriod"/>
            </a:pPr>
            <a:r>
              <a:rPr lang="en-US">
                <a:cs typeface="Calibri"/>
              </a:rPr>
              <a:t>The factor used to adjust the weighted student count at any school as the result of the adjustments made under this part.</a:t>
            </a:r>
          </a:p>
          <a:p>
            <a:pPr marL="228600" indent="-228600">
              <a:buAutoNum type="arabicPeriod"/>
            </a:pPr>
            <a:r>
              <a:rPr lang="en-US">
                <a:cs typeface="Calibri"/>
              </a:rPr>
              <a:t>Based on the average per pupil funding in public schools, multiplied by the total WSU and accounts for 15 contingency fund. (Larry Palmer, BIE Budget Analyst)</a:t>
            </a:r>
          </a:p>
        </p:txBody>
      </p:sp>
      <p:sp>
        <p:nvSpPr>
          <p:cNvPr id="4" name="Slide Number Placeholder 3"/>
          <p:cNvSpPr>
            <a:spLocks noGrp="1"/>
          </p:cNvSpPr>
          <p:nvPr>
            <p:ph type="sldNum" sz="quarter" idx="5"/>
          </p:nvPr>
        </p:nvSpPr>
        <p:spPr/>
        <p:txBody>
          <a:bodyPr/>
          <a:lstStyle/>
          <a:p>
            <a:fld id="{6990FC38-D6EC-4F4B-9288-423E877B3CEF}" type="slidenum">
              <a:rPr lang="en-US" smtClean="0"/>
              <a:t>12</a:t>
            </a:fld>
            <a:endParaRPr lang="en-US"/>
          </a:p>
        </p:txBody>
      </p:sp>
    </p:spTree>
    <p:extLst>
      <p:ext uri="{BB962C8B-B14F-4D97-AF65-F5344CB8AC3E}">
        <p14:creationId xmlns:p14="http://schemas.microsoft.com/office/powerpoint/2010/main" val="1450998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Weighted Student Unit (WSU)</a:t>
            </a:r>
          </a:p>
          <a:p>
            <a:pPr marL="228600" indent="-228600">
              <a:buAutoNum type="arabicPeriod"/>
            </a:pPr>
            <a:r>
              <a:rPr lang="en-US">
                <a:cs typeface="Calibri"/>
              </a:rPr>
              <a:t>The measure of student membership adjusted </a:t>
            </a:r>
            <a:r>
              <a:rPr lang="en-US" err="1">
                <a:cs typeface="Calibri"/>
              </a:rPr>
              <a:t>bu</a:t>
            </a:r>
            <a:r>
              <a:rPr lang="en-US">
                <a:cs typeface="Calibri"/>
              </a:rPr>
              <a:t> the weight or ratios used as factors in the Indian School Equalization Formula; and</a:t>
            </a:r>
          </a:p>
          <a:p>
            <a:pPr marL="228600" indent="-228600">
              <a:buAutoNum type="arabicPeriod"/>
            </a:pPr>
            <a:r>
              <a:rPr lang="en-US">
                <a:cs typeface="Calibri"/>
              </a:rPr>
              <a:t>The factor used to adjust the weighted student count at any school as the result of the adjustments made under this part.</a:t>
            </a:r>
          </a:p>
          <a:p>
            <a:pPr marL="228600" indent="-228600">
              <a:buAutoNum type="arabicPeriod"/>
            </a:pPr>
            <a:r>
              <a:rPr lang="en-US">
                <a:cs typeface="Calibri"/>
              </a:rPr>
              <a:t>Based on the average per pupil funding in public schools, multiplied by the total WSU and accounts for 15 contingency fund. (Larry Palmer, BIE Budget Analyst)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61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361243" y="493828"/>
            <a:ext cx="1404352" cy="1402788"/>
          </a:xfrm>
          <a:prstGeom prst="rect">
            <a:avLst/>
          </a:prstGeom>
        </p:spPr>
      </p:pic>
      <p:pic>
        <p:nvPicPr>
          <p:cNvPr id="20" name="bg object 20"/>
          <p:cNvPicPr/>
          <p:nvPr/>
        </p:nvPicPr>
        <p:blipFill>
          <a:blip r:embed="rId4" cstate="print"/>
          <a:stretch>
            <a:fillRect/>
          </a:stretch>
        </p:blipFill>
        <p:spPr>
          <a:xfrm>
            <a:off x="3752731" y="528147"/>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11/14/2024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CB1FF1B5-D0FC-497E-8755-71B2799046C2}"/>
              </a:ext>
            </a:extLst>
          </p:cNvPr>
          <p:cNvPicPr>
            <a:picLocks noChangeAspect="1"/>
          </p:cNvPicPr>
          <p:nvPr userDrawn="1"/>
        </p:nvPicPr>
        <p:blipFill>
          <a:blip r:embed="rId5"/>
          <a:stretch>
            <a:fillRect/>
          </a:stretch>
        </p:blipFill>
        <p:spPr>
          <a:xfrm>
            <a:off x="6971282" y="520323"/>
            <a:ext cx="1408298" cy="1408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11/14/2024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11/14/2024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11/14/2024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206785"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3509049"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11/14/2024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a:extLst>
              <a:ext uri="{FF2B5EF4-FFF2-40B4-BE49-F238E27FC236}">
                <a16:creationId xmlns:a16="http://schemas.microsoft.com/office/drawing/2014/main" id="{EA5274D4-D91F-4C8B-A005-B4B1153BFB3C}"/>
              </a:ext>
            </a:extLst>
          </p:cNvPr>
          <p:cNvPicPr>
            <a:picLocks noChangeAspect="1"/>
          </p:cNvPicPr>
          <p:nvPr userDrawn="1"/>
        </p:nvPicPr>
        <p:blipFill>
          <a:blip r:embed="rId5"/>
          <a:stretch>
            <a:fillRect/>
          </a:stretch>
        </p:blipFill>
        <p:spPr>
          <a:xfrm>
            <a:off x="6895015" y="575309"/>
            <a:ext cx="1408298" cy="14082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11/14/2024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customXml" Target="../ink/ink11.xml"/><Relationship Id="rId26" Type="http://schemas.openxmlformats.org/officeDocument/2006/relationships/customXml" Target="../ink/ink17.xml"/><Relationship Id="rId3" Type="http://schemas.openxmlformats.org/officeDocument/2006/relationships/image" Target="../media/image8.png"/><Relationship Id="rId21" Type="http://schemas.openxmlformats.org/officeDocument/2006/relationships/customXml" Target="../ink/ink13.xml"/><Relationship Id="rId34"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customXml" Target="../ink/ink6.xml"/><Relationship Id="rId17" Type="http://schemas.openxmlformats.org/officeDocument/2006/relationships/customXml" Target="../ink/ink10.xml"/><Relationship Id="rId25" Type="http://schemas.openxmlformats.org/officeDocument/2006/relationships/customXml" Target="../ink/ink16.xml"/><Relationship Id="rId33" Type="http://schemas.openxmlformats.org/officeDocument/2006/relationships/customXml" Target="../ink/ink23.xml"/><Relationship Id="rId2" Type="http://schemas.openxmlformats.org/officeDocument/2006/relationships/image" Target="../media/image5.png"/><Relationship Id="rId16" Type="http://schemas.openxmlformats.org/officeDocument/2006/relationships/customXml" Target="../ink/ink9.xml"/><Relationship Id="rId20" Type="http://schemas.openxmlformats.org/officeDocument/2006/relationships/image" Target="../media/image32.png"/><Relationship Id="rId29"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0.png"/><Relationship Id="rId24" Type="http://schemas.openxmlformats.org/officeDocument/2006/relationships/customXml" Target="../ink/ink15.xml"/><Relationship Id="rId32" Type="http://schemas.openxmlformats.org/officeDocument/2006/relationships/customXml" Target="../ink/ink22.xml"/><Relationship Id="rId5" Type="http://schemas.openxmlformats.org/officeDocument/2006/relationships/image" Target="../media/image28.png"/><Relationship Id="rId15" Type="http://schemas.openxmlformats.org/officeDocument/2006/relationships/image" Target="../media/image31.png"/><Relationship Id="rId23" Type="http://schemas.openxmlformats.org/officeDocument/2006/relationships/customXml" Target="../ink/ink14.xml"/><Relationship Id="rId28" Type="http://schemas.openxmlformats.org/officeDocument/2006/relationships/customXml" Target="../ink/ink19.xml"/><Relationship Id="rId10" Type="http://schemas.openxmlformats.org/officeDocument/2006/relationships/customXml" Target="../ink/ink5.xml"/><Relationship Id="rId19" Type="http://schemas.openxmlformats.org/officeDocument/2006/relationships/customXml" Target="../ink/ink12.xml"/><Relationship Id="rId31" Type="http://schemas.openxmlformats.org/officeDocument/2006/relationships/image" Target="../media/image34.png"/><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8.xml"/><Relationship Id="rId22" Type="http://schemas.openxmlformats.org/officeDocument/2006/relationships/image" Target="../media/image33.png"/><Relationship Id="rId27" Type="http://schemas.openxmlformats.org/officeDocument/2006/relationships/customXml" Target="../ink/ink18.xml"/><Relationship Id="rId30" Type="http://schemas.openxmlformats.org/officeDocument/2006/relationships/customXml" Target="../ink/ink21.xml"/><Relationship Id="rId8" Type="http://schemas.openxmlformats.org/officeDocument/2006/relationships/customXml" Target="../ink/ink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file:///C:\Users\melvin.gilchrist\Desktop\PROJECTS\IA%20Funding\Benckmark%20Report\LATEST%20AS%20OF%2010.17.23\LATEST\Revisions_05.16.24\Trust%20Services\Land%20Consolidation\Indian%20Land%20Consolidation%20Benchmark%20Report_5.16.2024.docx#_ftnref1"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600" y="2743200"/>
            <a:ext cx="6172200" cy="3093924"/>
          </a:xfrm>
          <a:prstGeom prst="rect">
            <a:avLst/>
          </a:prstGeom>
        </p:spPr>
        <p:txBody>
          <a:bodyPr vert="horz" wrap="square" lIns="0" tIns="114935" rIns="0" bIns="0" rtlCol="0" anchor="t">
            <a:spAutoFit/>
          </a:bodyPr>
          <a:lstStyle/>
          <a:p>
            <a:pPr marL="12065" marR="5080" indent="1270" algn="ctr">
              <a:lnSpc>
                <a:spcPts val="4490"/>
              </a:lnSpc>
              <a:spcBef>
                <a:spcPts val="905"/>
              </a:spcBef>
            </a:pPr>
            <a:r>
              <a:rPr lang="en-US" sz="4400" b="1" spc="-50" dirty="0">
                <a:solidFill>
                  <a:srgbClr val="FFFFFF"/>
                </a:solidFill>
                <a:latin typeface="Calibri Light"/>
                <a:cs typeface="Calibri Light"/>
              </a:rPr>
              <a:t>Technical Assistance for Tribes on Cost of Federal Programs</a:t>
            </a:r>
          </a:p>
          <a:p>
            <a:pPr marL="12065" marR="5080" indent="1270" algn="ctr">
              <a:lnSpc>
                <a:spcPts val="0"/>
              </a:lnSpc>
              <a:spcBef>
                <a:spcPts val="905"/>
              </a:spcBef>
            </a:pPr>
            <a:endParaRPr lang="en-US" sz="2800" spc="-50" dirty="0">
              <a:solidFill>
                <a:srgbClr val="FFFFFF"/>
              </a:solidFill>
              <a:latin typeface="Calibri Light"/>
              <a:cs typeface="Calibri Light"/>
            </a:endParaRPr>
          </a:p>
          <a:p>
            <a:pPr marL="12065" marR="5080" indent="1270" algn="ctr">
              <a:lnSpc>
                <a:spcPts val="0"/>
              </a:lnSpc>
              <a:spcBef>
                <a:spcPts val="905"/>
              </a:spcBef>
            </a:pPr>
            <a:endParaRPr lang="en-US" sz="2800" spc="-50" dirty="0">
              <a:solidFill>
                <a:srgbClr val="FFFFFF"/>
              </a:solidFill>
              <a:latin typeface="Calibri Light"/>
              <a:cs typeface="Calibri Light"/>
            </a:endParaRPr>
          </a:p>
          <a:p>
            <a:pPr marL="69850" algn="r">
              <a:spcBef>
                <a:spcPts val="3559"/>
              </a:spcBef>
            </a:pPr>
            <a:r>
              <a:rPr lang="en-US" sz="3600" spc="-15" dirty="0">
                <a:solidFill>
                  <a:srgbClr val="FFFFFF"/>
                </a:solidFill>
                <a:latin typeface="Calibri"/>
                <a:cs typeface="Calibri"/>
              </a:rPr>
              <a:t>November 2024</a:t>
            </a:r>
            <a:endParaRPr sz="3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65899"/>
            <a:ext cx="9860351" cy="143786"/>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10</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6" y="360905"/>
            <a:ext cx="9617923"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a:t>Office of Justice Services – Tribal Law and Order Act</a:t>
            </a:r>
            <a:endParaRPr lang="en-US" sz="3600" b="1" kern="0"/>
          </a:p>
        </p:txBody>
      </p:sp>
      <p:sp>
        <p:nvSpPr>
          <p:cNvPr id="9" name="Rectangle 8">
            <a:extLst>
              <a:ext uri="{FF2B5EF4-FFF2-40B4-BE49-F238E27FC236}">
                <a16:creationId xmlns:a16="http://schemas.microsoft.com/office/drawing/2014/main" id="{BA0ECFF4-41EF-489B-9122-B98065096BC8}"/>
              </a:ext>
            </a:extLst>
          </p:cNvPr>
          <p:cNvSpPr/>
          <p:nvPr/>
        </p:nvSpPr>
        <p:spPr>
          <a:xfrm>
            <a:off x="135643" y="3465930"/>
            <a:ext cx="12022071" cy="181588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1600" b="1" i="1" dirty="0">
                <a:solidFill>
                  <a:srgbClr val="006499"/>
                </a:solidFill>
                <a:cs typeface="Calibri"/>
              </a:rPr>
              <a:t>Law Enforcement: </a:t>
            </a:r>
            <a:r>
              <a:rPr lang="en-US" sz="1600" i="1" dirty="0">
                <a:solidFill>
                  <a:srgbClr val="006499"/>
                </a:solidFill>
                <a:cs typeface="Calibri"/>
              </a:rPr>
              <a:t>Based on the FY2021 TLOA report, costs range from $856,000 for tribes with fewer than 600 residents to $7.5 million for tribes with service populations between 16,251 and 19,500. A standard law enforcement program includes officers, dispatchers, administrative services, and supplies and equipment.</a:t>
            </a:r>
          </a:p>
          <a:p>
            <a:pPr marL="342900" indent="-342900">
              <a:buFont typeface="Wingdings" panose="05000000000000000000" pitchFamily="2" charset="2"/>
              <a:buChar char="Ø"/>
            </a:pPr>
            <a:r>
              <a:rPr lang="en-US" sz="1600" b="1" i="1" dirty="0">
                <a:solidFill>
                  <a:srgbClr val="006499"/>
                </a:solidFill>
                <a:cs typeface="Calibri"/>
              </a:rPr>
              <a:t>Tribal Court Costs: </a:t>
            </a:r>
            <a:r>
              <a:rPr lang="en-US" sz="1600" i="1" dirty="0">
                <a:solidFill>
                  <a:srgbClr val="006499"/>
                </a:solidFill>
                <a:cs typeface="Calibri"/>
              </a:rPr>
              <a:t>Scaled by population, costs range from $818, 000 for part-time courts serving small tribes to $6.8 million for larger tribes with service populations of 16,251 to 19,500.</a:t>
            </a:r>
          </a:p>
          <a:p>
            <a:pPr marL="342900" indent="-342900">
              <a:buFont typeface="Wingdings" panose="05000000000000000000" pitchFamily="2" charset="2"/>
              <a:buChar char="Ø"/>
            </a:pPr>
            <a:r>
              <a:rPr lang="en-US" sz="1600" i="1" dirty="0">
                <a:solidFill>
                  <a:srgbClr val="006499"/>
                </a:solidFill>
                <a:cs typeface="Calibri"/>
              </a:rPr>
              <a:t>Detention/Correction Costs: Based on facility-specific staffing and operational needs estimated at $284.2 million, which apply to existing BIA-funded centers only.</a:t>
            </a:r>
          </a:p>
        </p:txBody>
      </p:sp>
      <p:pic>
        <p:nvPicPr>
          <p:cNvPr id="1026" name="Picture 2">
            <a:extLst>
              <a:ext uri="{FF2B5EF4-FFF2-40B4-BE49-F238E27FC236}">
                <a16:creationId xmlns:a16="http://schemas.microsoft.com/office/drawing/2014/main" id="{307220F8-E59E-4568-BD66-DE782BA75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8299" y="0"/>
            <a:ext cx="2074718" cy="1259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CC33B9-6AC7-11F1-534C-F1DC5ADE15BC}"/>
              </a:ext>
            </a:extLst>
          </p:cNvPr>
          <p:cNvPicPr>
            <a:picLocks noChangeAspect="1"/>
          </p:cNvPicPr>
          <p:nvPr/>
        </p:nvPicPr>
        <p:blipFill>
          <a:blip r:embed="rId5"/>
          <a:stretch>
            <a:fillRect/>
          </a:stretch>
        </p:blipFill>
        <p:spPr>
          <a:xfrm>
            <a:off x="296262" y="1468020"/>
            <a:ext cx="11286138" cy="1924050"/>
          </a:xfrm>
          <a:prstGeom prst="rect">
            <a:avLst/>
          </a:prstGeom>
        </p:spPr>
      </p:pic>
    </p:spTree>
    <p:extLst>
      <p:ext uri="{BB962C8B-B14F-4D97-AF65-F5344CB8AC3E}">
        <p14:creationId xmlns:p14="http://schemas.microsoft.com/office/powerpoint/2010/main" val="242666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48746"/>
            <a:ext cx="6165370" cy="115031"/>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11</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6321867"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a:t>Indian Water Rights Settlements</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323796" y="148072"/>
            <a:ext cx="5571443" cy="1001322"/>
          </a:xfrm>
          <a:prstGeom prst="rect">
            <a:avLst/>
          </a:prstGeom>
        </p:spPr>
      </p:pic>
      <p:sp>
        <p:nvSpPr>
          <p:cNvPr id="8" name="TextBox 1">
            <a:extLst>
              <a:ext uri="{FF2B5EF4-FFF2-40B4-BE49-F238E27FC236}">
                <a16:creationId xmlns:a16="http://schemas.microsoft.com/office/drawing/2014/main" id="{6137DFD1-E85D-C88D-D71A-B1CF8423C7FA}"/>
              </a:ext>
            </a:extLst>
          </p:cNvPr>
          <p:cNvSpPr txBox="1"/>
          <p:nvPr/>
        </p:nvSpPr>
        <p:spPr>
          <a:xfrm>
            <a:off x="2753706" y="6170492"/>
            <a:ext cx="629259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chemeClr val="tx2">
                    <a:lumMod val="60000"/>
                    <a:lumOff val="40000"/>
                  </a:schemeClr>
                </a:solidFill>
              </a:rPr>
              <a:t>* Estimate include $260M O&amp;M waiver.</a:t>
            </a:r>
            <a:endParaRPr kumimoji="0" lang="en-US" sz="1200" i="0" u="none" strike="noStrike" kern="0" cap="none" spc="0" normalizeH="0" baseline="0" noProof="0" dirty="0">
              <a:ln>
                <a:noFill/>
              </a:ln>
              <a:solidFill>
                <a:schemeClr val="tx2">
                  <a:lumMod val="60000"/>
                  <a:lumOff val="40000"/>
                </a:schemeClr>
              </a:solidFill>
              <a:effectLst/>
              <a:uLnTx/>
              <a:uFillTx/>
            </a:endParaRPr>
          </a:p>
        </p:txBody>
      </p:sp>
      <p:sp>
        <p:nvSpPr>
          <p:cNvPr id="15" name="TextBox 14">
            <a:extLst>
              <a:ext uri="{FF2B5EF4-FFF2-40B4-BE49-F238E27FC236}">
                <a16:creationId xmlns:a16="http://schemas.microsoft.com/office/drawing/2014/main" id="{3D4E46C9-0D19-0653-FFD5-D94488FF87C8}"/>
              </a:ext>
            </a:extLst>
          </p:cNvPr>
          <p:cNvSpPr txBox="1"/>
          <p:nvPr/>
        </p:nvSpPr>
        <p:spPr>
          <a:xfrm>
            <a:off x="465122" y="3437936"/>
            <a:ext cx="9200086" cy="2862322"/>
          </a:xfrm>
          <a:prstGeom prst="rect">
            <a:avLst/>
          </a:prstGeom>
          <a:noFill/>
        </p:spPr>
        <p:txBody>
          <a:bodyPr wrap="square">
            <a:spAutoFit/>
          </a:bodyPr>
          <a:lstStyle/>
          <a:p>
            <a:pPr marL="285750" indent="-285750">
              <a:buFont typeface="Wingdings" panose="05000000000000000000" pitchFamily="2" charset="2"/>
              <a:buChar char="Ø"/>
            </a:pPr>
            <a:r>
              <a:rPr lang="en-US" sz="1800" i="1" dirty="0">
                <a:solidFill>
                  <a:srgbClr val="006499"/>
                </a:solidFill>
                <a:cs typeface="Calibri"/>
              </a:rPr>
              <a:t>Federal contributions for Indian Water Rights Settlements are estimated at $6 billion, including allocations from the Bipartisan Infrastructure Law ($2.5 billion) and the Reclamation Water Settlements Fund ($1.2 billion). However, these funds are insufficient to meet the financial obligations of existing and future settlements. Since 2021, additional settlements have been enacted, and several more are under congressional review. To address funding gaps, the Department of the Interior proposed a mandatory fund for recent and future IWRS obligations, but this proposal has not been enacted.</a:t>
            </a:r>
          </a:p>
          <a:p>
            <a:pPr marL="285750" indent="-285750">
              <a:buFont typeface="Wingdings" panose="05000000000000000000" pitchFamily="2" charset="2"/>
              <a:buChar char="Ø"/>
            </a:pPr>
            <a:endParaRPr lang="en-US" sz="1800" dirty="0">
              <a:solidFill>
                <a:srgbClr val="006499"/>
              </a:solidFill>
              <a:cs typeface="Calibri"/>
            </a:endParaRPr>
          </a:p>
          <a:p>
            <a:endParaRPr lang="en-US" b="1" dirty="0">
              <a:solidFill>
                <a:srgbClr val="006499"/>
              </a:solidFill>
              <a:cs typeface="Calibri"/>
            </a:endParaRPr>
          </a:p>
          <a:p>
            <a:endParaRPr lang="en-US" sz="1800" dirty="0">
              <a:solidFill>
                <a:srgbClr val="006499"/>
              </a:solidFill>
              <a:cs typeface="Calibri"/>
            </a:endParaRPr>
          </a:p>
        </p:txBody>
      </p:sp>
      <p:pic>
        <p:nvPicPr>
          <p:cNvPr id="5" name="Picture 4">
            <a:extLst>
              <a:ext uri="{FF2B5EF4-FFF2-40B4-BE49-F238E27FC236}">
                <a16:creationId xmlns:a16="http://schemas.microsoft.com/office/drawing/2014/main" id="{40F3ABB9-EB7C-5CB9-666A-955481A37C61}"/>
              </a:ext>
            </a:extLst>
          </p:cNvPr>
          <p:cNvPicPr>
            <a:picLocks noChangeAspect="1"/>
          </p:cNvPicPr>
          <p:nvPr/>
        </p:nvPicPr>
        <p:blipFill>
          <a:blip r:embed="rId5"/>
          <a:stretch>
            <a:fillRect/>
          </a:stretch>
        </p:blipFill>
        <p:spPr>
          <a:xfrm>
            <a:off x="606339" y="1599591"/>
            <a:ext cx="10041341" cy="1673409"/>
          </a:xfrm>
          <a:prstGeom prst="rect">
            <a:avLst/>
          </a:prstGeom>
        </p:spPr>
      </p:pic>
    </p:spTree>
    <p:extLst>
      <p:ext uri="{BB962C8B-B14F-4D97-AF65-F5344CB8AC3E}">
        <p14:creationId xmlns:p14="http://schemas.microsoft.com/office/powerpoint/2010/main" val="82649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3408"/>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815310" y="6402653"/>
            <a:ext cx="2804160" cy="215444"/>
          </a:xfrm>
        </p:spPr>
        <p:txBody>
          <a:bodyPr/>
          <a:lstStyle/>
          <a:p>
            <a:fld id="{B6F15528-21DE-4FAA-801E-634DDDAF4B2B}" type="slidenum">
              <a:rPr lang="en-US" sz="1400" smtClean="0"/>
              <a:t>12</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7" y="360905"/>
            <a:ext cx="8067992"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Bureau of Indian Education</a:t>
            </a:r>
            <a:endParaRPr lang="en-US" sz="3600" b="1" kern="0" dirty="0"/>
          </a:p>
        </p:txBody>
      </p:sp>
      <p:pic>
        <p:nvPicPr>
          <p:cNvPr id="17" name="Picture 16">
            <a:extLst>
              <a:ext uri="{FF2B5EF4-FFF2-40B4-BE49-F238E27FC236}">
                <a16:creationId xmlns:a16="http://schemas.microsoft.com/office/drawing/2014/main" id="{A5586629-CE3C-4F5C-A0F5-AAC977D8D903}"/>
              </a:ext>
            </a:extLst>
          </p:cNvPr>
          <p:cNvPicPr>
            <a:picLocks noChangeAspect="1"/>
          </p:cNvPicPr>
          <p:nvPr/>
        </p:nvPicPr>
        <p:blipFill>
          <a:blip r:embed="rId4"/>
          <a:stretch>
            <a:fillRect/>
          </a:stretch>
        </p:blipFill>
        <p:spPr>
          <a:xfrm>
            <a:off x="9944100" y="13455"/>
            <a:ext cx="2247900" cy="1311248"/>
          </a:xfrm>
          <a:prstGeom prst="rect">
            <a:avLst/>
          </a:prstGeom>
        </p:spPr>
      </p:pic>
      <p:sp>
        <p:nvSpPr>
          <p:cNvPr id="9" name="Rectangle 8">
            <a:extLst>
              <a:ext uri="{FF2B5EF4-FFF2-40B4-BE49-F238E27FC236}">
                <a16:creationId xmlns:a16="http://schemas.microsoft.com/office/drawing/2014/main" id="{BA0ECFF4-41EF-489B-9122-B98065096BC8}"/>
              </a:ext>
            </a:extLst>
          </p:cNvPr>
          <p:cNvSpPr/>
          <p:nvPr/>
        </p:nvSpPr>
        <p:spPr>
          <a:xfrm>
            <a:off x="0" y="3125660"/>
            <a:ext cx="11717813" cy="1846659"/>
          </a:xfrm>
          <a:prstGeom prst="rect">
            <a:avLst/>
          </a:prstGeom>
        </p:spPr>
        <p:txBody>
          <a:bodyPr wrap="square" lIns="91440" tIns="45720" rIns="91440" bIns="45720" anchor="t">
            <a:spAutoFit/>
          </a:bodyPr>
          <a:lstStyle/>
          <a:p>
            <a:pPr marL="342900" indent="-342900">
              <a:buFont typeface="Wingdings,Sans-Serif" panose="05000000000000000000" pitchFamily="2" charset="2"/>
              <a:buChar char="Ø"/>
            </a:pPr>
            <a:r>
              <a:rPr lang="en-US" sz="1600" b="1" i="1" dirty="0">
                <a:solidFill>
                  <a:srgbClr val="006499"/>
                </a:solidFill>
                <a:ea typeface="+mn-lt"/>
                <a:cs typeface="+mn-lt"/>
              </a:rPr>
              <a:t>Indian Student Equalization Program (ISEP) Funding per Student: </a:t>
            </a:r>
            <a:r>
              <a:rPr lang="en-US" sz="1600" i="1" dirty="0">
                <a:solidFill>
                  <a:srgbClr val="006499"/>
                </a:solidFill>
                <a:ea typeface="+mn-lt"/>
                <a:cs typeface="+mn-lt"/>
              </a:rPr>
              <a:t>BIE’s per-pupil expenditure is $16, 021, which exceeds some state spending but is significantly lower than Department of Defense Education Agency (DODEA) expenditures. Funding includes Indian School Equalization Program (ISEP) and additional support for transportation, and Tribal Grant Costs. Residential settings also increase BIE costs.</a:t>
            </a:r>
            <a:endParaRPr lang="en-US" sz="1600" b="1" i="1" dirty="0">
              <a:solidFill>
                <a:srgbClr val="006499"/>
              </a:solidFill>
              <a:cs typeface="Calibri"/>
            </a:endParaRPr>
          </a:p>
          <a:p>
            <a:pPr marL="342900" indent="-342900">
              <a:buFont typeface="Wingdings,Sans-Serif" panose="05000000000000000000" pitchFamily="2" charset="2"/>
              <a:buChar char="Ø"/>
            </a:pPr>
            <a:endParaRPr lang="en-US" sz="1600" i="1" dirty="0">
              <a:solidFill>
                <a:srgbClr val="006499"/>
              </a:solidFill>
              <a:ea typeface="+mn-lt"/>
              <a:cs typeface="+mn-lt"/>
            </a:endParaRPr>
          </a:p>
          <a:p>
            <a:pPr marL="342900" indent="-342900">
              <a:buFont typeface="Wingdings,Sans-Serif" panose="05000000000000000000" pitchFamily="2" charset="2"/>
              <a:buChar char="Ø"/>
            </a:pPr>
            <a:endParaRPr lang="en-US" sz="1600" dirty="0">
              <a:solidFill>
                <a:srgbClr val="006499"/>
              </a:solidFill>
              <a:ea typeface="+mn-lt"/>
              <a:cs typeface="+mn-lt"/>
            </a:endParaRPr>
          </a:p>
          <a:p>
            <a:endParaRPr lang="en-US" i="1" dirty="0">
              <a:solidFill>
                <a:srgbClr val="006499"/>
              </a:solidFill>
              <a:cs typeface="Calibri"/>
            </a:endParaRPr>
          </a:p>
        </p:txBody>
      </p:sp>
      <p:pic>
        <p:nvPicPr>
          <p:cNvPr id="5" name="Picture 4">
            <a:extLst>
              <a:ext uri="{FF2B5EF4-FFF2-40B4-BE49-F238E27FC236}">
                <a16:creationId xmlns:a16="http://schemas.microsoft.com/office/drawing/2014/main" id="{4E6BDB96-74E9-2137-4D0B-DD9620F2E504}"/>
              </a:ext>
            </a:extLst>
          </p:cNvPr>
          <p:cNvPicPr>
            <a:picLocks noChangeAspect="1"/>
          </p:cNvPicPr>
          <p:nvPr/>
        </p:nvPicPr>
        <p:blipFill>
          <a:blip r:embed="rId5"/>
          <a:stretch>
            <a:fillRect/>
          </a:stretch>
        </p:blipFill>
        <p:spPr>
          <a:xfrm>
            <a:off x="139440" y="1695326"/>
            <a:ext cx="11193703" cy="1352550"/>
          </a:xfrm>
          <a:prstGeom prst="rect">
            <a:avLst/>
          </a:prstGeom>
        </p:spPr>
      </p:pic>
    </p:spTree>
    <p:extLst>
      <p:ext uri="{BB962C8B-B14F-4D97-AF65-F5344CB8AC3E}">
        <p14:creationId xmlns:p14="http://schemas.microsoft.com/office/powerpoint/2010/main" val="330343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3408"/>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815310" y="640265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6" y="360905"/>
            <a:ext cx="8838143" cy="443711"/>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800" b="1" i="0" u="none" strike="noStrike" kern="0" cap="none" spc="-25" normalizeH="0" baseline="0" noProof="0" dirty="0">
                <a:ln>
                  <a:noFill/>
                </a:ln>
                <a:solidFill>
                  <a:srgbClr val="006499"/>
                </a:solidFill>
                <a:effectLst/>
                <a:uLnTx/>
                <a:uFillTx/>
                <a:latin typeface="Calibri Light"/>
                <a:ea typeface="+mj-ea"/>
                <a:cs typeface="Calibri Light"/>
              </a:rPr>
              <a:t>Bureau of Indian Education – IT Staff &amp; Modernization</a:t>
            </a:r>
            <a:endParaRPr kumimoji="0" lang="en-US" sz="2800" b="1" i="0" u="none" strike="noStrike" kern="0" cap="none" spc="0" normalizeH="0" baseline="0" noProof="0" dirty="0">
              <a:ln>
                <a:noFill/>
              </a:ln>
              <a:solidFill>
                <a:srgbClr val="006499"/>
              </a:solidFill>
              <a:effectLst/>
              <a:uLnTx/>
              <a:uFillTx/>
              <a:latin typeface="Calibri Light"/>
              <a:ea typeface="+mj-ea"/>
              <a:cs typeface="Calibri Light"/>
            </a:endParaRPr>
          </a:p>
        </p:txBody>
      </p:sp>
      <p:pic>
        <p:nvPicPr>
          <p:cNvPr id="17" name="Picture 16">
            <a:extLst>
              <a:ext uri="{FF2B5EF4-FFF2-40B4-BE49-F238E27FC236}">
                <a16:creationId xmlns:a16="http://schemas.microsoft.com/office/drawing/2014/main" id="{A5586629-CE3C-4F5C-A0F5-AAC977D8D903}"/>
              </a:ext>
            </a:extLst>
          </p:cNvPr>
          <p:cNvPicPr>
            <a:picLocks noChangeAspect="1"/>
          </p:cNvPicPr>
          <p:nvPr/>
        </p:nvPicPr>
        <p:blipFill>
          <a:blip r:embed="rId4"/>
          <a:stretch>
            <a:fillRect/>
          </a:stretch>
        </p:blipFill>
        <p:spPr>
          <a:xfrm>
            <a:off x="9944100" y="13455"/>
            <a:ext cx="2247900" cy="1311248"/>
          </a:xfrm>
          <a:prstGeom prst="rect">
            <a:avLst/>
          </a:prstGeom>
        </p:spPr>
      </p:pic>
      <p:sp>
        <p:nvSpPr>
          <p:cNvPr id="9" name="Rectangle 8">
            <a:extLst>
              <a:ext uri="{FF2B5EF4-FFF2-40B4-BE49-F238E27FC236}">
                <a16:creationId xmlns:a16="http://schemas.microsoft.com/office/drawing/2014/main" id="{BA0ECFF4-41EF-489B-9122-B98065096BC8}"/>
              </a:ext>
            </a:extLst>
          </p:cNvPr>
          <p:cNvSpPr/>
          <p:nvPr/>
        </p:nvSpPr>
        <p:spPr>
          <a:xfrm>
            <a:off x="237093" y="3401568"/>
            <a:ext cx="11717813" cy="1846659"/>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Sans-Serif" panose="05000000000000000000" pitchFamily="2" charset="2"/>
              <a:buChar char="Ø"/>
              <a:tabLst/>
              <a:defRPr/>
            </a:pPr>
            <a:r>
              <a:rPr kumimoji="0" lang="en-US" sz="1600" b="1" i="1" u="none" strike="noStrike" kern="1200" cap="none" spc="0" normalizeH="0" baseline="0" noProof="0" dirty="0">
                <a:ln>
                  <a:noFill/>
                </a:ln>
                <a:solidFill>
                  <a:srgbClr val="006499"/>
                </a:solidFill>
                <a:effectLst/>
                <a:uLnTx/>
                <a:uFillTx/>
                <a:latin typeface="Calibri"/>
                <a:ea typeface="+mn-lt"/>
                <a:cs typeface="Calibri"/>
              </a:rPr>
              <a:t>IT Staff &amp; Modernization: </a:t>
            </a:r>
            <a:r>
              <a:rPr kumimoji="0" lang="en-US" sz="1600" i="1" u="none" strike="noStrike" kern="1200" cap="none" spc="0" normalizeH="0" baseline="0" noProof="0" dirty="0">
                <a:ln>
                  <a:noFill/>
                </a:ln>
                <a:solidFill>
                  <a:srgbClr val="006499"/>
                </a:solidFill>
                <a:effectLst/>
                <a:uLnTx/>
                <a:uFillTx/>
                <a:latin typeface="Calibri"/>
                <a:ea typeface="+mn-lt"/>
                <a:cs typeface="Calibri"/>
              </a:rPr>
              <a:t>The per capita cost is $2,369 for 11,771 users across 55 BIE-operated schools with 50% allocated to telecommunications infrastructure, 26% to IT staffing, 22% to equipment</a:t>
            </a:r>
            <a:r>
              <a:rPr lang="en-US" sz="1600" i="1" dirty="0">
                <a:solidFill>
                  <a:srgbClr val="006499"/>
                </a:solidFill>
                <a:latin typeface="Calibri"/>
                <a:ea typeface="+mn-lt"/>
                <a:cs typeface="Calibri"/>
              </a:rPr>
              <a:t> and services, and 2% to administrative costs. Compared to broader education IT spending, BIE focuses heavily on basic connectivity, with limited resources for advanced IT services like cyber security </a:t>
            </a:r>
            <a:endParaRPr kumimoji="0" lang="en-US" sz="1600" i="1" u="none" strike="noStrike" kern="1200" cap="none" spc="0" normalizeH="0" baseline="0" noProof="0" dirty="0">
              <a:ln>
                <a:noFill/>
              </a:ln>
              <a:solidFill>
                <a:srgbClr val="006499"/>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Sans-Serif" panose="05000000000000000000" pitchFamily="2" charset="2"/>
              <a:buChar char="Ø"/>
              <a:tabLst/>
              <a:defRPr/>
            </a:pPr>
            <a:endParaRPr kumimoji="0" lang="en-US" sz="1600" b="0" i="1" u="none" strike="noStrike" kern="1200" cap="none" spc="0" normalizeH="0" baseline="0" noProof="0" dirty="0">
              <a:ln>
                <a:noFill/>
              </a:ln>
              <a:solidFill>
                <a:srgbClr val="006499"/>
              </a:solidFill>
              <a:effectLst/>
              <a:uLnTx/>
              <a:uFillTx/>
              <a:latin typeface="Calibri"/>
              <a:ea typeface="+mn-lt"/>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Sans-Serif" panose="05000000000000000000" pitchFamily="2" charset="2"/>
              <a:buChar char="Ø"/>
              <a:tabLst/>
              <a:defRPr/>
            </a:pPr>
            <a:endParaRPr kumimoji="0" lang="en-US" sz="1600" b="0" i="0" u="none" strike="noStrike" kern="1200" cap="none" spc="0" normalizeH="0" baseline="0" noProof="0" dirty="0">
              <a:ln>
                <a:noFill/>
              </a:ln>
              <a:solidFill>
                <a:srgbClr val="006499"/>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6499"/>
              </a:solidFill>
              <a:effectLst/>
              <a:uLnTx/>
              <a:uFillTx/>
              <a:latin typeface="Calibri"/>
              <a:ea typeface="+mn-ea"/>
              <a:cs typeface="Calibri"/>
            </a:endParaRPr>
          </a:p>
        </p:txBody>
      </p:sp>
      <p:pic>
        <p:nvPicPr>
          <p:cNvPr id="4" name="Picture 3">
            <a:extLst>
              <a:ext uri="{FF2B5EF4-FFF2-40B4-BE49-F238E27FC236}">
                <a16:creationId xmlns:a16="http://schemas.microsoft.com/office/drawing/2014/main" id="{7F846D94-C04B-FAA7-1BBF-71F4255B20C5}"/>
              </a:ext>
            </a:extLst>
          </p:cNvPr>
          <p:cNvPicPr>
            <a:picLocks noChangeAspect="1"/>
          </p:cNvPicPr>
          <p:nvPr/>
        </p:nvPicPr>
        <p:blipFill>
          <a:blip r:embed="rId5"/>
          <a:stretch>
            <a:fillRect/>
          </a:stretch>
        </p:blipFill>
        <p:spPr>
          <a:xfrm>
            <a:off x="326177" y="1858635"/>
            <a:ext cx="8563823" cy="1387326"/>
          </a:xfrm>
          <a:prstGeom prst="rect">
            <a:avLst/>
          </a:prstGeom>
        </p:spPr>
      </p:pic>
    </p:spTree>
    <p:extLst>
      <p:ext uri="{BB962C8B-B14F-4D97-AF65-F5344CB8AC3E}">
        <p14:creationId xmlns:p14="http://schemas.microsoft.com/office/powerpoint/2010/main" val="412997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34124"/>
            <a:ext cx="8660130" cy="996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14</a:t>
            </a:fld>
            <a:endParaRPr lang="en-US" sz="1400"/>
          </a:p>
        </p:txBody>
      </p:sp>
      <p:sp>
        <p:nvSpPr>
          <p:cNvPr id="10" name="Rectangle 9">
            <a:extLst>
              <a:ext uri="{FF2B5EF4-FFF2-40B4-BE49-F238E27FC236}">
                <a16:creationId xmlns:a16="http://schemas.microsoft.com/office/drawing/2014/main" id="{48547ACF-6805-442A-8F1A-D1DA6756E286}"/>
              </a:ext>
            </a:extLst>
          </p:cNvPr>
          <p:cNvSpPr/>
          <p:nvPr/>
        </p:nvSpPr>
        <p:spPr>
          <a:xfrm>
            <a:off x="196714" y="3601891"/>
            <a:ext cx="11848265" cy="830997"/>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sz="1600" b="1" i="1" dirty="0">
                <a:solidFill>
                  <a:srgbClr val="006499"/>
                </a:solidFill>
                <a:ea typeface="+mn-lt"/>
                <a:cs typeface="+mn-lt"/>
              </a:rPr>
              <a:t>Deferred Maintenance Backlog: </a:t>
            </a:r>
            <a:r>
              <a:rPr lang="en-US" sz="1600" i="1" dirty="0">
                <a:solidFill>
                  <a:srgbClr val="006499"/>
                </a:solidFill>
                <a:ea typeface="+mn-lt"/>
                <a:cs typeface="+mn-lt"/>
              </a:rPr>
              <a:t>Deferred maintenance costs and school replacements are estimated based on recent project data, averaging $1,200 per square foot for comprehensive construction costs, totaling $107 billion. Replacing 94 schools in poor condition would require $7.9 billion. </a:t>
            </a: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4" y="198036"/>
            <a:ext cx="8179055" cy="1133644"/>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Infrastructure</a:t>
            </a:r>
          </a:p>
          <a:p>
            <a:pPr marL="12700">
              <a:spcBef>
                <a:spcPts val="100"/>
              </a:spcBef>
            </a:pPr>
            <a:r>
              <a:rPr lang="en-US" sz="3600" b="1" kern="0" spc="-25" dirty="0"/>
              <a:t>Bureau of Indian Education School Facilities</a:t>
            </a:r>
            <a:endParaRPr lang="en-US" sz="3600" b="1" kern="0" dirty="0"/>
          </a:p>
        </p:txBody>
      </p:sp>
      <p:pic>
        <p:nvPicPr>
          <p:cNvPr id="8" name="Picture 7">
            <a:extLst>
              <a:ext uri="{FF2B5EF4-FFF2-40B4-BE49-F238E27FC236}">
                <a16:creationId xmlns:a16="http://schemas.microsoft.com/office/drawing/2014/main" id="{3F3FD5DB-C788-4FB2-9E7D-4E8538330202}"/>
              </a:ext>
            </a:extLst>
          </p:cNvPr>
          <p:cNvPicPr>
            <a:picLocks noChangeAspect="1"/>
          </p:cNvPicPr>
          <p:nvPr/>
        </p:nvPicPr>
        <p:blipFill>
          <a:blip r:embed="rId3"/>
          <a:stretch>
            <a:fillRect/>
          </a:stretch>
        </p:blipFill>
        <p:spPr>
          <a:xfrm>
            <a:off x="10223500" y="1"/>
            <a:ext cx="1968500" cy="1502952"/>
          </a:xfrm>
          <a:prstGeom prst="rect">
            <a:avLst/>
          </a:prstGeom>
        </p:spPr>
      </p:pic>
      <p:pic>
        <p:nvPicPr>
          <p:cNvPr id="4" name="Picture 3">
            <a:extLst>
              <a:ext uri="{FF2B5EF4-FFF2-40B4-BE49-F238E27FC236}">
                <a16:creationId xmlns:a16="http://schemas.microsoft.com/office/drawing/2014/main" id="{60218497-983E-AB95-C764-6BA00C7C3738}"/>
              </a:ext>
            </a:extLst>
          </p:cNvPr>
          <p:cNvPicPr>
            <a:picLocks noChangeAspect="1"/>
          </p:cNvPicPr>
          <p:nvPr/>
        </p:nvPicPr>
        <p:blipFill>
          <a:blip r:embed="rId4"/>
          <a:stretch>
            <a:fillRect/>
          </a:stretch>
        </p:blipFill>
        <p:spPr>
          <a:xfrm>
            <a:off x="329944" y="1634695"/>
            <a:ext cx="9372856" cy="1621413"/>
          </a:xfrm>
          <a:prstGeom prst="rect">
            <a:avLst/>
          </a:prstGeom>
        </p:spPr>
      </p:pic>
    </p:spTree>
    <p:extLst>
      <p:ext uri="{BB962C8B-B14F-4D97-AF65-F5344CB8AC3E}">
        <p14:creationId xmlns:p14="http://schemas.microsoft.com/office/powerpoint/2010/main" val="3872642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03644"/>
            <a:ext cx="4982210" cy="17081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15</a:t>
            </a:fld>
            <a:endParaRPr lang="en-US" sz="1400"/>
          </a:p>
        </p:txBody>
      </p:sp>
      <p:sp>
        <p:nvSpPr>
          <p:cNvPr id="10" name="Rectangle 9">
            <a:extLst>
              <a:ext uri="{FF2B5EF4-FFF2-40B4-BE49-F238E27FC236}">
                <a16:creationId xmlns:a16="http://schemas.microsoft.com/office/drawing/2014/main" id="{48547ACF-6805-442A-8F1A-D1DA6756E286}"/>
              </a:ext>
            </a:extLst>
          </p:cNvPr>
          <p:cNvSpPr/>
          <p:nvPr/>
        </p:nvSpPr>
        <p:spPr>
          <a:xfrm>
            <a:off x="171867" y="4460605"/>
            <a:ext cx="11848265" cy="1554272"/>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sz="1600" b="1" i="1" dirty="0">
                <a:solidFill>
                  <a:srgbClr val="006499"/>
                </a:solidFill>
                <a:ea typeface="+mn-lt"/>
                <a:cs typeface="+mn-lt"/>
              </a:rPr>
              <a:t>Administrative Buildings &amp; Quarters: </a:t>
            </a:r>
            <a:r>
              <a:rPr lang="en-US" sz="1600" i="1" dirty="0">
                <a:solidFill>
                  <a:srgbClr val="006499"/>
                </a:solidFill>
                <a:ea typeface="+mn-lt"/>
                <a:cs typeface="+mn-lt"/>
              </a:rPr>
              <a:t>Total estimated need of $570 million, including deferred maintenance for 91 facilities and 1, 000 quarter units.</a:t>
            </a:r>
          </a:p>
          <a:p>
            <a:pPr marL="342900" indent="-342900">
              <a:spcAft>
                <a:spcPts val="600"/>
              </a:spcAft>
              <a:buFont typeface="Wingdings" panose="05000000000000000000" pitchFamily="2" charset="2"/>
              <a:buChar char="Ø"/>
            </a:pPr>
            <a:r>
              <a:rPr lang="en-US" sz="1600" b="1" i="1" dirty="0">
                <a:solidFill>
                  <a:srgbClr val="006499"/>
                </a:solidFill>
                <a:ea typeface="+mn-lt"/>
                <a:cs typeface="+mn-lt"/>
              </a:rPr>
              <a:t>PS&amp;J Facilities: </a:t>
            </a:r>
            <a:r>
              <a:rPr lang="en-US" sz="1600" i="1" dirty="0">
                <a:solidFill>
                  <a:srgbClr val="006499"/>
                </a:solidFill>
                <a:ea typeface="+mn-lt"/>
                <a:cs typeface="+mn-lt"/>
              </a:rPr>
              <a:t>$805 million needed for replacement/construction, with deferred maintenance for 65 sites totaling $64.7 million. </a:t>
            </a:r>
          </a:p>
          <a:p>
            <a:pPr marL="342900" indent="-342900">
              <a:spcAft>
                <a:spcPts val="600"/>
              </a:spcAft>
              <a:buFont typeface="Wingdings" panose="05000000000000000000" pitchFamily="2" charset="2"/>
              <a:buChar char="Ø"/>
            </a:pPr>
            <a:r>
              <a:rPr lang="en-US" sz="1600" b="1" i="1" dirty="0">
                <a:solidFill>
                  <a:srgbClr val="006499"/>
                </a:solidFill>
                <a:ea typeface="+mn-lt"/>
                <a:cs typeface="+mn-lt"/>
              </a:rPr>
              <a:t>Road Maintenance: </a:t>
            </a:r>
            <a:r>
              <a:rPr lang="en-US" sz="1600" i="1" dirty="0">
                <a:solidFill>
                  <a:srgbClr val="006499"/>
                </a:solidFill>
                <a:ea typeface="+mn-lt"/>
                <a:cs typeface="+mn-lt"/>
              </a:rPr>
              <a:t>An unmet need of $400 million for maintaining 29,100 miles of roads and 1,070 bridges.</a:t>
            </a:r>
          </a:p>
          <a:p>
            <a:pPr marL="342900" indent="-342900">
              <a:spcAft>
                <a:spcPts val="600"/>
              </a:spcAft>
              <a:buFont typeface="Wingdings" panose="05000000000000000000" pitchFamily="2" charset="2"/>
              <a:buChar char="Ø"/>
            </a:pPr>
            <a:r>
              <a:rPr lang="en-US" sz="1600" b="1" i="1" dirty="0">
                <a:solidFill>
                  <a:srgbClr val="006499"/>
                </a:solidFill>
                <a:ea typeface="+mn-lt"/>
                <a:cs typeface="+mn-lt"/>
              </a:rPr>
              <a:t>Irrigation Systems &amp; Dams: </a:t>
            </a:r>
            <a:r>
              <a:rPr lang="en-US" sz="1600" i="1" dirty="0">
                <a:solidFill>
                  <a:srgbClr val="006499"/>
                </a:solidFill>
                <a:ea typeface="+mn-lt"/>
                <a:cs typeface="+mn-lt"/>
              </a:rPr>
              <a:t>Estimated deferred maintenance needs are $2.2 billion and $1.4 billion. </a:t>
            </a: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4" y="198036"/>
            <a:ext cx="8179055" cy="1133644"/>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Infrastructure</a:t>
            </a:r>
          </a:p>
          <a:p>
            <a:pPr marL="12700">
              <a:spcBef>
                <a:spcPts val="100"/>
              </a:spcBef>
            </a:pPr>
            <a:r>
              <a:rPr lang="en-US" sz="3600" b="1" kern="0" spc="-25" dirty="0"/>
              <a:t>Bureau of Indian Affairs</a:t>
            </a:r>
            <a:endParaRPr lang="en-US" sz="3600" b="1" kern="0" dirty="0"/>
          </a:p>
        </p:txBody>
      </p:sp>
      <p:pic>
        <p:nvPicPr>
          <p:cNvPr id="9" name="Picture 8">
            <a:extLst>
              <a:ext uri="{FF2B5EF4-FFF2-40B4-BE49-F238E27FC236}">
                <a16:creationId xmlns:a16="http://schemas.microsoft.com/office/drawing/2014/main" id="{FEB55699-DA52-47D0-83FD-397600F94902}"/>
              </a:ext>
            </a:extLst>
          </p:cNvPr>
          <p:cNvPicPr>
            <a:picLocks noChangeAspect="1"/>
          </p:cNvPicPr>
          <p:nvPr/>
        </p:nvPicPr>
        <p:blipFill>
          <a:blip r:embed="rId3"/>
          <a:stretch>
            <a:fillRect/>
          </a:stretch>
        </p:blipFill>
        <p:spPr>
          <a:xfrm>
            <a:off x="6638487" y="-514"/>
            <a:ext cx="5687984" cy="1001322"/>
          </a:xfrm>
          <a:prstGeom prst="rect">
            <a:avLst/>
          </a:prstGeom>
        </p:spPr>
      </p:pic>
      <mc:AlternateContent xmlns:mc="http://schemas.openxmlformats.org/markup-compatibility/2006" xmlns:p14="http://schemas.microsoft.com/office/powerpoint/2010/main">
        <mc:Choice Requires="p14">
          <p:contentPart p14:bwMode="auto" r:id="rId4">
            <p14:nvContentPartPr>
              <p14:cNvPr id="38" name="Ink 37">
                <a:extLst>
                  <a:ext uri="{FF2B5EF4-FFF2-40B4-BE49-F238E27FC236}">
                    <a16:creationId xmlns:a16="http://schemas.microsoft.com/office/drawing/2014/main" id="{9CDD6E23-448A-D7A0-C8CA-CB3EF7FE5BCC}"/>
                  </a:ext>
                </a:extLst>
              </p14:cNvPr>
              <p14:cNvContentPartPr/>
              <p14:nvPr/>
            </p14:nvContentPartPr>
            <p14:xfrm>
              <a:off x="5827776" y="1304543"/>
              <a:ext cx="142984" cy="246943"/>
            </p14:xfrm>
          </p:contentPart>
        </mc:Choice>
        <mc:Fallback xmlns="">
          <p:pic>
            <p:nvPicPr>
              <p:cNvPr id="38" name="Ink 37">
                <a:extLst>
                  <a:ext uri="{FF2B5EF4-FFF2-40B4-BE49-F238E27FC236}">
                    <a16:creationId xmlns:a16="http://schemas.microsoft.com/office/drawing/2014/main" id="{9CDD6E23-448A-D7A0-C8CA-CB3EF7FE5BCC}"/>
                  </a:ext>
                </a:extLst>
              </p:cNvPr>
              <p:cNvPicPr/>
              <p:nvPr/>
            </p:nvPicPr>
            <p:blipFill>
              <a:blip r:embed="rId5"/>
              <a:stretch>
                <a:fillRect/>
              </a:stretch>
            </p:blipFill>
            <p:spPr>
              <a:xfrm>
                <a:off x="5809858" y="1286570"/>
                <a:ext cx="178461" cy="28252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a:extLst>
                  <a:ext uri="{FF2B5EF4-FFF2-40B4-BE49-F238E27FC236}">
                    <a16:creationId xmlns:a16="http://schemas.microsoft.com/office/drawing/2014/main" id="{D8FB449C-40C9-2364-8D3D-48997003809B}"/>
                  </a:ext>
                </a:extLst>
              </p14:cNvPr>
              <p14:cNvContentPartPr/>
              <p14:nvPr/>
            </p14:nvContentPartPr>
            <p14:xfrm>
              <a:off x="6096000" y="1170432"/>
              <a:ext cx="6096" cy="6096"/>
            </p14:xfrm>
          </p:contentPart>
        </mc:Choice>
        <mc:Fallback xmlns="">
          <p:pic>
            <p:nvPicPr>
              <p:cNvPr id="65" name="Ink 64">
                <a:extLst>
                  <a:ext uri="{FF2B5EF4-FFF2-40B4-BE49-F238E27FC236}">
                    <a16:creationId xmlns:a16="http://schemas.microsoft.com/office/drawing/2014/main" id="{D8FB449C-40C9-2364-8D3D-48997003809B}"/>
                  </a:ext>
                </a:extLst>
              </p:cNvPr>
              <p:cNvPicPr/>
              <p:nvPr/>
            </p:nvPicPr>
            <p:blipFill>
              <a:blip r:embed="rId7"/>
              <a:stretch>
                <a:fillRect/>
              </a:stretch>
            </p:blipFill>
            <p:spPr>
              <a:xfrm>
                <a:off x="5791200" y="865632"/>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3EC6642C-47C0-5304-74B6-C7CC4983CAEA}"/>
                  </a:ext>
                </a:extLst>
              </p14:cNvPr>
              <p14:cNvContentPartPr/>
              <p14:nvPr/>
            </p14:nvContentPartPr>
            <p14:xfrm>
              <a:off x="5693663" y="1274064"/>
              <a:ext cx="6096" cy="6096"/>
            </p14:xfrm>
          </p:contentPart>
        </mc:Choice>
        <mc:Fallback xmlns="">
          <p:pic>
            <p:nvPicPr>
              <p:cNvPr id="66" name="Ink 65">
                <a:extLst>
                  <a:ext uri="{FF2B5EF4-FFF2-40B4-BE49-F238E27FC236}">
                    <a16:creationId xmlns:a16="http://schemas.microsoft.com/office/drawing/2014/main" id="{3EC6642C-47C0-5304-74B6-C7CC4983CAEA}"/>
                  </a:ext>
                </a:extLst>
              </p:cNvPr>
              <p:cNvPicPr/>
              <p:nvPr/>
            </p:nvPicPr>
            <p:blipFill>
              <a:blip r:embed="rId7"/>
              <a:stretch>
                <a:fillRect/>
              </a:stretch>
            </p:blipFill>
            <p:spPr>
              <a:xfrm>
                <a:off x="5388863" y="969264"/>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8" name="Ink 67">
                <a:extLst>
                  <a:ext uri="{FF2B5EF4-FFF2-40B4-BE49-F238E27FC236}">
                    <a16:creationId xmlns:a16="http://schemas.microsoft.com/office/drawing/2014/main" id="{58922B24-D026-4A66-F825-38F18EBF2215}"/>
                  </a:ext>
                </a:extLst>
              </p14:cNvPr>
              <p14:cNvContentPartPr/>
              <p14:nvPr/>
            </p14:nvContentPartPr>
            <p14:xfrm>
              <a:off x="6077712" y="1280160"/>
              <a:ext cx="6096" cy="6096"/>
            </p14:xfrm>
          </p:contentPart>
        </mc:Choice>
        <mc:Fallback xmlns="">
          <p:pic>
            <p:nvPicPr>
              <p:cNvPr id="68" name="Ink 67">
                <a:extLst>
                  <a:ext uri="{FF2B5EF4-FFF2-40B4-BE49-F238E27FC236}">
                    <a16:creationId xmlns:a16="http://schemas.microsoft.com/office/drawing/2014/main" id="{58922B24-D026-4A66-F825-38F18EBF2215}"/>
                  </a:ext>
                </a:extLst>
              </p:cNvPr>
              <p:cNvPicPr/>
              <p:nvPr/>
            </p:nvPicPr>
            <p:blipFill>
              <a:blip r:embed="rId7"/>
              <a:stretch>
                <a:fillRect/>
              </a:stretch>
            </p:blipFill>
            <p:spPr>
              <a:xfrm>
                <a:off x="5772912" y="975360"/>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9" name="Ink 68">
                <a:extLst>
                  <a:ext uri="{FF2B5EF4-FFF2-40B4-BE49-F238E27FC236}">
                    <a16:creationId xmlns:a16="http://schemas.microsoft.com/office/drawing/2014/main" id="{787EDE3B-CCFD-AD1E-F2E4-974AE213683B}"/>
                  </a:ext>
                </a:extLst>
              </p14:cNvPr>
              <p14:cNvContentPartPr/>
              <p14:nvPr/>
            </p14:nvContentPartPr>
            <p14:xfrm>
              <a:off x="5410231" y="1570429"/>
              <a:ext cx="21304" cy="14530"/>
            </p14:xfrm>
          </p:contentPart>
        </mc:Choice>
        <mc:Fallback xmlns="">
          <p:pic>
            <p:nvPicPr>
              <p:cNvPr id="69" name="Ink 68">
                <a:extLst>
                  <a:ext uri="{FF2B5EF4-FFF2-40B4-BE49-F238E27FC236}">
                    <a16:creationId xmlns:a16="http://schemas.microsoft.com/office/drawing/2014/main" id="{787EDE3B-CCFD-AD1E-F2E4-974AE213683B}"/>
                  </a:ext>
                </a:extLst>
              </p:cNvPr>
              <p:cNvPicPr/>
              <p:nvPr/>
            </p:nvPicPr>
            <p:blipFill>
              <a:blip r:embed="rId11"/>
              <a:stretch>
                <a:fillRect/>
              </a:stretch>
            </p:blipFill>
            <p:spPr>
              <a:xfrm>
                <a:off x="5392478" y="1553131"/>
                <a:ext cx="56456" cy="4877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0" name="Ink 69">
                <a:extLst>
                  <a:ext uri="{FF2B5EF4-FFF2-40B4-BE49-F238E27FC236}">
                    <a16:creationId xmlns:a16="http://schemas.microsoft.com/office/drawing/2014/main" id="{7D933A20-1B58-6766-673A-7C7DAC780877}"/>
                  </a:ext>
                </a:extLst>
              </p14:cNvPr>
              <p14:cNvContentPartPr/>
              <p14:nvPr/>
            </p14:nvContentPartPr>
            <p14:xfrm>
              <a:off x="5059680" y="1450848"/>
              <a:ext cx="6096" cy="6096"/>
            </p14:xfrm>
          </p:contentPart>
        </mc:Choice>
        <mc:Fallback xmlns="">
          <p:pic>
            <p:nvPicPr>
              <p:cNvPr id="70" name="Ink 69">
                <a:extLst>
                  <a:ext uri="{FF2B5EF4-FFF2-40B4-BE49-F238E27FC236}">
                    <a16:creationId xmlns:a16="http://schemas.microsoft.com/office/drawing/2014/main" id="{7D933A20-1B58-6766-673A-7C7DAC780877}"/>
                  </a:ext>
                </a:extLst>
              </p:cNvPr>
              <p:cNvPicPr/>
              <p:nvPr/>
            </p:nvPicPr>
            <p:blipFill>
              <a:blip r:embed="rId7"/>
              <a:stretch>
                <a:fillRect/>
              </a:stretch>
            </p:blipFill>
            <p:spPr>
              <a:xfrm>
                <a:off x="4754880" y="1146048"/>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 name="Ink 70">
                <a:extLst>
                  <a:ext uri="{FF2B5EF4-FFF2-40B4-BE49-F238E27FC236}">
                    <a16:creationId xmlns:a16="http://schemas.microsoft.com/office/drawing/2014/main" id="{3B6F268E-F355-C551-BB3A-F7294D355239}"/>
                  </a:ext>
                </a:extLst>
              </p14:cNvPr>
              <p14:cNvContentPartPr/>
              <p14:nvPr/>
            </p14:nvContentPartPr>
            <p14:xfrm>
              <a:off x="5151119" y="1341120"/>
              <a:ext cx="6096" cy="6096"/>
            </p14:xfrm>
          </p:contentPart>
        </mc:Choice>
        <mc:Fallback xmlns="">
          <p:pic>
            <p:nvPicPr>
              <p:cNvPr id="71" name="Ink 70">
                <a:extLst>
                  <a:ext uri="{FF2B5EF4-FFF2-40B4-BE49-F238E27FC236}">
                    <a16:creationId xmlns:a16="http://schemas.microsoft.com/office/drawing/2014/main" id="{3B6F268E-F355-C551-BB3A-F7294D355239}"/>
                  </a:ext>
                </a:extLst>
              </p:cNvPr>
              <p:cNvPicPr/>
              <p:nvPr/>
            </p:nvPicPr>
            <p:blipFill>
              <a:blip r:embed="rId7"/>
              <a:stretch>
                <a:fillRect/>
              </a:stretch>
            </p:blipFill>
            <p:spPr>
              <a:xfrm>
                <a:off x="4846319" y="1036320"/>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 name="Ink 71">
                <a:extLst>
                  <a:ext uri="{FF2B5EF4-FFF2-40B4-BE49-F238E27FC236}">
                    <a16:creationId xmlns:a16="http://schemas.microsoft.com/office/drawing/2014/main" id="{261474AF-576B-EC19-E159-28B9D32DD9AD}"/>
                  </a:ext>
                </a:extLst>
              </p14:cNvPr>
              <p14:cNvContentPartPr/>
              <p14:nvPr/>
            </p14:nvContentPartPr>
            <p14:xfrm>
              <a:off x="5181600" y="1286255"/>
              <a:ext cx="68990" cy="44143"/>
            </p14:xfrm>
          </p:contentPart>
        </mc:Choice>
        <mc:Fallback xmlns="">
          <p:pic>
            <p:nvPicPr>
              <p:cNvPr id="72" name="Ink 71">
                <a:extLst>
                  <a:ext uri="{FF2B5EF4-FFF2-40B4-BE49-F238E27FC236}">
                    <a16:creationId xmlns:a16="http://schemas.microsoft.com/office/drawing/2014/main" id="{261474AF-576B-EC19-E159-28B9D32DD9AD}"/>
                  </a:ext>
                </a:extLst>
              </p:cNvPr>
              <p:cNvPicPr/>
              <p:nvPr/>
            </p:nvPicPr>
            <p:blipFill>
              <a:blip r:embed="rId15"/>
              <a:stretch>
                <a:fillRect/>
              </a:stretch>
            </p:blipFill>
            <p:spPr>
              <a:xfrm>
                <a:off x="5163634" y="1268311"/>
                <a:ext cx="104563" cy="7967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 name="Ink 72">
                <a:extLst>
                  <a:ext uri="{FF2B5EF4-FFF2-40B4-BE49-F238E27FC236}">
                    <a16:creationId xmlns:a16="http://schemas.microsoft.com/office/drawing/2014/main" id="{C6604687-F02D-F951-08D3-8FB6CF91A506}"/>
                  </a:ext>
                </a:extLst>
              </p14:cNvPr>
              <p14:cNvContentPartPr/>
              <p14:nvPr/>
            </p14:nvContentPartPr>
            <p14:xfrm>
              <a:off x="6547104" y="1475232"/>
              <a:ext cx="6096" cy="6096"/>
            </p14:xfrm>
          </p:contentPart>
        </mc:Choice>
        <mc:Fallback xmlns="">
          <p:pic>
            <p:nvPicPr>
              <p:cNvPr id="73" name="Ink 72">
                <a:extLst>
                  <a:ext uri="{FF2B5EF4-FFF2-40B4-BE49-F238E27FC236}">
                    <a16:creationId xmlns:a16="http://schemas.microsoft.com/office/drawing/2014/main" id="{C6604687-F02D-F951-08D3-8FB6CF91A506}"/>
                  </a:ext>
                </a:extLst>
              </p:cNvPr>
              <p:cNvPicPr/>
              <p:nvPr/>
            </p:nvPicPr>
            <p:blipFill>
              <a:blip r:embed="rId7"/>
              <a:stretch>
                <a:fillRect/>
              </a:stretch>
            </p:blipFill>
            <p:spPr>
              <a:xfrm>
                <a:off x="6242304" y="1170432"/>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4" name="Ink 73">
                <a:extLst>
                  <a:ext uri="{FF2B5EF4-FFF2-40B4-BE49-F238E27FC236}">
                    <a16:creationId xmlns:a16="http://schemas.microsoft.com/office/drawing/2014/main" id="{C88038E9-005E-5F41-D746-0EDE0E65C419}"/>
                  </a:ext>
                </a:extLst>
              </p14:cNvPr>
              <p14:cNvContentPartPr/>
              <p14:nvPr/>
            </p14:nvContentPartPr>
            <p14:xfrm>
              <a:off x="7693152" y="2438400"/>
              <a:ext cx="6096" cy="6096"/>
            </p14:xfrm>
          </p:contentPart>
        </mc:Choice>
        <mc:Fallback xmlns="">
          <p:pic>
            <p:nvPicPr>
              <p:cNvPr id="74" name="Ink 73">
                <a:extLst>
                  <a:ext uri="{FF2B5EF4-FFF2-40B4-BE49-F238E27FC236}">
                    <a16:creationId xmlns:a16="http://schemas.microsoft.com/office/drawing/2014/main" id="{C88038E9-005E-5F41-D746-0EDE0E65C419}"/>
                  </a:ext>
                </a:extLst>
              </p:cNvPr>
              <p:cNvPicPr/>
              <p:nvPr/>
            </p:nvPicPr>
            <p:blipFill>
              <a:blip r:embed="rId7"/>
              <a:stretch>
                <a:fillRect/>
              </a:stretch>
            </p:blipFill>
            <p:spPr>
              <a:xfrm>
                <a:off x="7388352" y="2133600"/>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6" name="Ink 75">
                <a:extLst>
                  <a:ext uri="{FF2B5EF4-FFF2-40B4-BE49-F238E27FC236}">
                    <a16:creationId xmlns:a16="http://schemas.microsoft.com/office/drawing/2014/main" id="{71E383C7-B9E5-6B4D-B6A3-60F9BBAFDAFC}"/>
                  </a:ext>
                </a:extLst>
              </p14:cNvPr>
              <p14:cNvContentPartPr/>
              <p14:nvPr/>
            </p14:nvContentPartPr>
            <p14:xfrm>
              <a:off x="6876288" y="1347216"/>
              <a:ext cx="6096" cy="6096"/>
            </p14:xfrm>
          </p:contentPart>
        </mc:Choice>
        <mc:Fallback xmlns="">
          <p:pic>
            <p:nvPicPr>
              <p:cNvPr id="76" name="Ink 75">
                <a:extLst>
                  <a:ext uri="{FF2B5EF4-FFF2-40B4-BE49-F238E27FC236}">
                    <a16:creationId xmlns:a16="http://schemas.microsoft.com/office/drawing/2014/main" id="{71E383C7-B9E5-6B4D-B6A3-60F9BBAFDAFC}"/>
                  </a:ext>
                </a:extLst>
              </p:cNvPr>
              <p:cNvPicPr/>
              <p:nvPr/>
            </p:nvPicPr>
            <p:blipFill>
              <a:blip r:embed="rId7"/>
              <a:stretch>
                <a:fillRect/>
              </a:stretch>
            </p:blipFill>
            <p:spPr>
              <a:xfrm>
                <a:off x="6571488" y="1042416"/>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a:extLst>
                  <a:ext uri="{FF2B5EF4-FFF2-40B4-BE49-F238E27FC236}">
                    <a16:creationId xmlns:a16="http://schemas.microsoft.com/office/drawing/2014/main" id="{F773FEA0-0C7A-9003-BF68-7FB88DAC74E2}"/>
                  </a:ext>
                </a:extLst>
              </p14:cNvPr>
              <p14:cNvContentPartPr/>
              <p14:nvPr/>
            </p14:nvContentPartPr>
            <p14:xfrm>
              <a:off x="9714609" y="1255776"/>
              <a:ext cx="6096" cy="6096"/>
            </p14:xfrm>
          </p:contentPart>
        </mc:Choice>
        <mc:Fallback xmlns="">
          <p:pic>
            <p:nvPicPr>
              <p:cNvPr id="77" name="Ink 76">
                <a:extLst>
                  <a:ext uri="{FF2B5EF4-FFF2-40B4-BE49-F238E27FC236}">
                    <a16:creationId xmlns:a16="http://schemas.microsoft.com/office/drawing/2014/main" id="{F773FEA0-0C7A-9003-BF68-7FB88DAC74E2}"/>
                  </a:ext>
                </a:extLst>
              </p:cNvPr>
              <p:cNvPicPr/>
              <p:nvPr/>
            </p:nvPicPr>
            <p:blipFill>
              <a:blip r:embed="rId20"/>
              <a:stretch>
                <a:fillRect/>
              </a:stretch>
            </p:blipFill>
            <p:spPr>
              <a:xfrm>
                <a:off x="9676509" y="950976"/>
                <a:ext cx="81534"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Ink 77">
                <a:extLst>
                  <a:ext uri="{FF2B5EF4-FFF2-40B4-BE49-F238E27FC236}">
                    <a16:creationId xmlns:a16="http://schemas.microsoft.com/office/drawing/2014/main" id="{90AFF104-5C2E-2511-C30C-98E061AF77A5}"/>
                  </a:ext>
                </a:extLst>
              </p14:cNvPr>
              <p14:cNvContentPartPr/>
              <p14:nvPr/>
            </p14:nvContentPartPr>
            <p14:xfrm>
              <a:off x="5042307" y="1258696"/>
              <a:ext cx="29564" cy="9271"/>
            </p14:xfrm>
          </p:contentPart>
        </mc:Choice>
        <mc:Fallback xmlns="">
          <p:pic>
            <p:nvPicPr>
              <p:cNvPr id="78" name="Ink 77">
                <a:extLst>
                  <a:ext uri="{FF2B5EF4-FFF2-40B4-BE49-F238E27FC236}">
                    <a16:creationId xmlns:a16="http://schemas.microsoft.com/office/drawing/2014/main" id="{90AFF104-5C2E-2511-C30C-98E061AF77A5}"/>
                  </a:ext>
                </a:extLst>
              </p:cNvPr>
              <p:cNvPicPr/>
              <p:nvPr/>
            </p:nvPicPr>
            <p:blipFill>
              <a:blip r:embed="rId22"/>
              <a:stretch>
                <a:fillRect/>
              </a:stretch>
            </p:blipFill>
            <p:spPr>
              <a:xfrm>
                <a:off x="5024497" y="1241527"/>
                <a:ext cx="64827" cy="4326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a:extLst>
                  <a:ext uri="{FF2B5EF4-FFF2-40B4-BE49-F238E27FC236}">
                    <a16:creationId xmlns:a16="http://schemas.microsoft.com/office/drawing/2014/main" id="{D022BE91-6601-5621-9FB2-D166F8B2B671}"/>
                  </a:ext>
                </a:extLst>
              </p14:cNvPr>
              <p14:cNvContentPartPr/>
              <p14:nvPr/>
            </p14:nvContentPartPr>
            <p14:xfrm>
              <a:off x="5772912" y="1816608"/>
              <a:ext cx="6096" cy="6096"/>
            </p14:xfrm>
          </p:contentPart>
        </mc:Choice>
        <mc:Fallback xmlns="">
          <p:pic>
            <p:nvPicPr>
              <p:cNvPr id="79" name="Ink 78">
                <a:extLst>
                  <a:ext uri="{FF2B5EF4-FFF2-40B4-BE49-F238E27FC236}">
                    <a16:creationId xmlns:a16="http://schemas.microsoft.com/office/drawing/2014/main" id="{D022BE91-6601-5621-9FB2-D166F8B2B671}"/>
                  </a:ext>
                </a:extLst>
              </p:cNvPr>
              <p:cNvPicPr/>
              <p:nvPr/>
            </p:nvPicPr>
            <p:blipFill>
              <a:blip r:embed="rId7"/>
              <a:stretch>
                <a:fillRect/>
              </a:stretch>
            </p:blipFill>
            <p:spPr>
              <a:xfrm>
                <a:off x="5468112" y="1511808"/>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a:extLst>
                  <a:ext uri="{FF2B5EF4-FFF2-40B4-BE49-F238E27FC236}">
                    <a16:creationId xmlns:a16="http://schemas.microsoft.com/office/drawing/2014/main" id="{AB4480FF-BA18-59ED-9018-5E84B95D60FA}"/>
                  </a:ext>
                </a:extLst>
              </p14:cNvPr>
              <p14:cNvContentPartPr/>
              <p14:nvPr/>
            </p14:nvContentPartPr>
            <p14:xfrm>
              <a:off x="4718304" y="3931919"/>
              <a:ext cx="6096" cy="6096"/>
            </p14:xfrm>
          </p:contentPart>
        </mc:Choice>
        <mc:Fallback xmlns="">
          <p:pic>
            <p:nvPicPr>
              <p:cNvPr id="4" name="Ink 3">
                <a:extLst>
                  <a:ext uri="{FF2B5EF4-FFF2-40B4-BE49-F238E27FC236}">
                    <a16:creationId xmlns:a16="http://schemas.microsoft.com/office/drawing/2014/main" id="{AB4480FF-BA18-59ED-9018-5E84B95D60FA}"/>
                  </a:ext>
                </a:extLst>
              </p:cNvPr>
              <p:cNvPicPr/>
              <p:nvPr/>
            </p:nvPicPr>
            <p:blipFill>
              <a:blip r:embed="rId7"/>
              <a:stretch>
                <a:fillRect/>
              </a:stretch>
            </p:blipFill>
            <p:spPr>
              <a:xfrm>
                <a:off x="4413504" y="3627119"/>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Ink 7">
                <a:extLst>
                  <a:ext uri="{FF2B5EF4-FFF2-40B4-BE49-F238E27FC236}">
                    <a16:creationId xmlns:a16="http://schemas.microsoft.com/office/drawing/2014/main" id="{ABBD9279-A4DD-B5CA-91D1-9475997C9EBA}"/>
                  </a:ext>
                </a:extLst>
              </p14:cNvPr>
              <p14:cNvContentPartPr/>
              <p14:nvPr/>
            </p14:nvContentPartPr>
            <p14:xfrm>
              <a:off x="2962656" y="1670304"/>
              <a:ext cx="6096" cy="6096"/>
            </p14:xfrm>
          </p:contentPart>
        </mc:Choice>
        <mc:Fallback xmlns="">
          <p:pic>
            <p:nvPicPr>
              <p:cNvPr id="8" name="Ink 7">
                <a:extLst>
                  <a:ext uri="{FF2B5EF4-FFF2-40B4-BE49-F238E27FC236}">
                    <a16:creationId xmlns:a16="http://schemas.microsoft.com/office/drawing/2014/main" id="{ABBD9279-A4DD-B5CA-91D1-9475997C9EBA}"/>
                  </a:ext>
                </a:extLst>
              </p:cNvPr>
              <p:cNvPicPr/>
              <p:nvPr/>
            </p:nvPicPr>
            <p:blipFill>
              <a:blip r:embed="rId7"/>
              <a:stretch>
                <a:fillRect/>
              </a:stretch>
            </p:blipFill>
            <p:spPr>
              <a:xfrm>
                <a:off x="2657856" y="1365504"/>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2E9E5118-5054-CD0C-5A34-D577A41527D2}"/>
                  </a:ext>
                </a:extLst>
              </p14:cNvPr>
              <p14:cNvContentPartPr/>
              <p14:nvPr/>
            </p14:nvContentPartPr>
            <p14:xfrm>
              <a:off x="2682240" y="2121408"/>
              <a:ext cx="6096" cy="6096"/>
            </p14:xfrm>
          </p:contentPart>
        </mc:Choice>
        <mc:Fallback xmlns="">
          <p:pic>
            <p:nvPicPr>
              <p:cNvPr id="12" name="Ink 11">
                <a:extLst>
                  <a:ext uri="{FF2B5EF4-FFF2-40B4-BE49-F238E27FC236}">
                    <a16:creationId xmlns:a16="http://schemas.microsoft.com/office/drawing/2014/main" id="{2E9E5118-5054-CD0C-5A34-D577A41527D2}"/>
                  </a:ext>
                </a:extLst>
              </p:cNvPr>
              <p:cNvPicPr/>
              <p:nvPr/>
            </p:nvPicPr>
            <p:blipFill>
              <a:blip r:embed="rId7"/>
              <a:stretch>
                <a:fillRect/>
              </a:stretch>
            </p:blipFill>
            <p:spPr>
              <a:xfrm>
                <a:off x="2377440" y="1816608"/>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5A88EA9A-D61B-6344-5384-C810E69C6363}"/>
                  </a:ext>
                </a:extLst>
              </p14:cNvPr>
              <p14:cNvContentPartPr/>
              <p14:nvPr/>
            </p14:nvContentPartPr>
            <p14:xfrm>
              <a:off x="2682240" y="2121408"/>
              <a:ext cx="6096" cy="6096"/>
            </p14:xfrm>
          </p:contentPart>
        </mc:Choice>
        <mc:Fallback xmlns="">
          <p:pic>
            <p:nvPicPr>
              <p:cNvPr id="14" name="Ink 13">
                <a:extLst>
                  <a:ext uri="{FF2B5EF4-FFF2-40B4-BE49-F238E27FC236}">
                    <a16:creationId xmlns:a16="http://schemas.microsoft.com/office/drawing/2014/main" id="{5A88EA9A-D61B-6344-5384-C810E69C6363}"/>
                  </a:ext>
                </a:extLst>
              </p:cNvPr>
              <p:cNvPicPr/>
              <p:nvPr/>
            </p:nvPicPr>
            <p:blipFill>
              <a:blip r:embed="rId7"/>
              <a:stretch>
                <a:fillRect/>
              </a:stretch>
            </p:blipFill>
            <p:spPr>
              <a:xfrm>
                <a:off x="2377440" y="1816608"/>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C56DCA2D-DFD5-4585-B69E-A3B30852C16D}"/>
                  </a:ext>
                </a:extLst>
              </p14:cNvPr>
              <p14:cNvContentPartPr/>
              <p14:nvPr/>
            </p14:nvContentPartPr>
            <p14:xfrm>
              <a:off x="1450848" y="2048256"/>
              <a:ext cx="6096" cy="6096"/>
            </p14:xfrm>
          </p:contentPart>
        </mc:Choice>
        <mc:Fallback xmlns="">
          <p:pic>
            <p:nvPicPr>
              <p:cNvPr id="17" name="Ink 16">
                <a:extLst>
                  <a:ext uri="{FF2B5EF4-FFF2-40B4-BE49-F238E27FC236}">
                    <a16:creationId xmlns:a16="http://schemas.microsoft.com/office/drawing/2014/main" id="{C56DCA2D-DFD5-4585-B69E-A3B30852C16D}"/>
                  </a:ext>
                </a:extLst>
              </p:cNvPr>
              <p:cNvPicPr/>
              <p:nvPr/>
            </p:nvPicPr>
            <p:blipFill>
              <a:blip r:embed="rId7"/>
              <a:stretch>
                <a:fillRect/>
              </a:stretch>
            </p:blipFill>
            <p:spPr>
              <a:xfrm>
                <a:off x="1146048" y="1743456"/>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E7CD1122-2FA0-9E9E-6006-B9BD269B8AC3}"/>
                  </a:ext>
                </a:extLst>
              </p14:cNvPr>
              <p14:cNvContentPartPr/>
              <p14:nvPr/>
            </p14:nvContentPartPr>
            <p14:xfrm>
              <a:off x="2895600" y="5029200"/>
              <a:ext cx="6096" cy="6096"/>
            </p14:xfrm>
          </p:contentPart>
        </mc:Choice>
        <mc:Fallback xmlns="">
          <p:pic>
            <p:nvPicPr>
              <p:cNvPr id="18" name="Ink 17">
                <a:extLst>
                  <a:ext uri="{FF2B5EF4-FFF2-40B4-BE49-F238E27FC236}">
                    <a16:creationId xmlns:a16="http://schemas.microsoft.com/office/drawing/2014/main" id="{E7CD1122-2FA0-9E9E-6006-B9BD269B8AC3}"/>
                  </a:ext>
                </a:extLst>
              </p:cNvPr>
              <p:cNvPicPr/>
              <p:nvPr/>
            </p:nvPicPr>
            <p:blipFill>
              <a:blip r:embed="rId7"/>
              <a:stretch>
                <a:fillRect/>
              </a:stretch>
            </p:blipFill>
            <p:spPr>
              <a:xfrm>
                <a:off x="2590800" y="4724400"/>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E2DF39A-CCC4-CB44-E4F1-F8FA1B8AF161}"/>
                  </a:ext>
                </a:extLst>
              </p14:cNvPr>
              <p14:cNvContentPartPr/>
              <p14:nvPr/>
            </p14:nvContentPartPr>
            <p14:xfrm>
              <a:off x="676656" y="3996561"/>
              <a:ext cx="6096" cy="6096"/>
            </p14:xfrm>
          </p:contentPart>
        </mc:Choice>
        <mc:Fallback xmlns="">
          <p:pic>
            <p:nvPicPr>
              <p:cNvPr id="19" name="Ink 18">
                <a:extLst>
                  <a:ext uri="{FF2B5EF4-FFF2-40B4-BE49-F238E27FC236}">
                    <a16:creationId xmlns:a16="http://schemas.microsoft.com/office/drawing/2014/main" id="{AE2DF39A-CCC4-CB44-E4F1-F8FA1B8AF161}"/>
                  </a:ext>
                </a:extLst>
              </p:cNvPr>
              <p:cNvPicPr/>
              <p:nvPr/>
            </p:nvPicPr>
            <p:blipFill>
              <a:blip r:embed="rId31"/>
              <a:stretch>
                <a:fillRect/>
              </a:stretch>
            </p:blipFill>
            <p:spPr>
              <a:xfrm>
                <a:off x="371856" y="3958461"/>
                <a:ext cx="609600" cy="8153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B276DC7-59AA-1758-122D-7418956F9134}"/>
                  </a:ext>
                </a:extLst>
              </p14:cNvPr>
              <p14:cNvContentPartPr/>
              <p14:nvPr/>
            </p14:nvContentPartPr>
            <p14:xfrm>
              <a:off x="11881104" y="2816352"/>
              <a:ext cx="6096" cy="6096"/>
            </p14:xfrm>
          </p:contentPart>
        </mc:Choice>
        <mc:Fallback xmlns="">
          <p:pic>
            <p:nvPicPr>
              <p:cNvPr id="20" name="Ink 19">
                <a:extLst>
                  <a:ext uri="{FF2B5EF4-FFF2-40B4-BE49-F238E27FC236}">
                    <a16:creationId xmlns:a16="http://schemas.microsoft.com/office/drawing/2014/main" id="{2B276DC7-59AA-1758-122D-7418956F9134}"/>
                  </a:ext>
                </a:extLst>
              </p:cNvPr>
              <p:cNvPicPr/>
              <p:nvPr/>
            </p:nvPicPr>
            <p:blipFill>
              <a:blip r:embed="rId7"/>
              <a:stretch>
                <a:fillRect/>
              </a:stretch>
            </p:blipFill>
            <p:spPr>
              <a:xfrm>
                <a:off x="11576304" y="2511552"/>
                <a:ext cx="609600" cy="60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1E1D3035-5D83-7E69-86F4-E4D0C08E32A2}"/>
                  </a:ext>
                </a:extLst>
              </p14:cNvPr>
              <p14:cNvContentPartPr/>
              <p14:nvPr/>
            </p14:nvContentPartPr>
            <p14:xfrm>
              <a:off x="10668000" y="2919984"/>
              <a:ext cx="6096" cy="6096"/>
            </p14:xfrm>
          </p:contentPart>
        </mc:Choice>
        <mc:Fallback xmlns="">
          <p:pic>
            <p:nvPicPr>
              <p:cNvPr id="21" name="Ink 20">
                <a:extLst>
                  <a:ext uri="{FF2B5EF4-FFF2-40B4-BE49-F238E27FC236}">
                    <a16:creationId xmlns:a16="http://schemas.microsoft.com/office/drawing/2014/main" id="{1E1D3035-5D83-7E69-86F4-E4D0C08E32A2}"/>
                  </a:ext>
                </a:extLst>
              </p:cNvPr>
              <p:cNvPicPr/>
              <p:nvPr/>
            </p:nvPicPr>
            <p:blipFill>
              <a:blip r:embed="rId7"/>
              <a:stretch>
                <a:fillRect/>
              </a:stretch>
            </p:blipFill>
            <p:spPr>
              <a:xfrm>
                <a:off x="10363200" y="2615184"/>
                <a:ext cx="609600" cy="609600"/>
              </a:xfrm>
              <a:prstGeom prst="rect">
                <a:avLst/>
              </a:prstGeom>
            </p:spPr>
          </p:pic>
        </mc:Fallback>
      </mc:AlternateContent>
      <p:pic>
        <p:nvPicPr>
          <p:cNvPr id="5" name="Picture 4">
            <a:extLst>
              <a:ext uri="{FF2B5EF4-FFF2-40B4-BE49-F238E27FC236}">
                <a16:creationId xmlns:a16="http://schemas.microsoft.com/office/drawing/2014/main" id="{FFBD33EA-2DEC-1883-1A7C-9DCDA8C44733}"/>
              </a:ext>
            </a:extLst>
          </p:cNvPr>
          <p:cNvPicPr>
            <a:picLocks noChangeAspect="1"/>
          </p:cNvPicPr>
          <p:nvPr/>
        </p:nvPicPr>
        <p:blipFill>
          <a:blip r:embed="rId34"/>
          <a:stretch>
            <a:fillRect/>
          </a:stretch>
        </p:blipFill>
        <p:spPr>
          <a:xfrm>
            <a:off x="304800" y="1684900"/>
            <a:ext cx="11189240" cy="2597862"/>
          </a:xfrm>
          <a:prstGeom prst="rect">
            <a:avLst/>
          </a:prstGeom>
        </p:spPr>
      </p:pic>
    </p:spTree>
    <p:extLst>
      <p:ext uri="{BB962C8B-B14F-4D97-AF65-F5344CB8AC3E}">
        <p14:creationId xmlns:p14="http://schemas.microsoft.com/office/powerpoint/2010/main" val="252052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5283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5766056" cy="1120820"/>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3600" b="1" kern="0" spc="-25" dirty="0"/>
              <a:t>Bureau of Trust Funds Administration (BTFA)</a:t>
            </a:r>
            <a:endParaRPr kumimoji="0" lang="en-US" sz="3600" b="1" i="0" u="none" strike="noStrike" kern="0" cap="none" spc="0" normalizeH="0" baseline="0" noProof="0" dirty="0">
              <a:ln>
                <a:noFill/>
              </a:ln>
              <a:solidFill>
                <a:srgbClr val="006499"/>
              </a:solidFill>
              <a:effectLst/>
              <a:uLnTx/>
              <a:uFillTx/>
              <a:latin typeface="Calibri Light"/>
              <a:ea typeface="+mj-ea"/>
              <a:cs typeface="Calibri Light"/>
            </a:endParaRPr>
          </a:p>
        </p:txBody>
      </p:sp>
      <p:sp>
        <p:nvSpPr>
          <p:cNvPr id="4" name="Rectangle 3">
            <a:extLst>
              <a:ext uri="{FF2B5EF4-FFF2-40B4-BE49-F238E27FC236}">
                <a16:creationId xmlns:a16="http://schemas.microsoft.com/office/drawing/2014/main" id="{8999CE98-04A0-4A81-A594-BCD598E0269F}"/>
              </a:ext>
            </a:extLst>
          </p:cNvPr>
          <p:cNvSpPr/>
          <p:nvPr/>
        </p:nvSpPr>
        <p:spPr>
          <a:xfrm>
            <a:off x="461158" y="3406914"/>
            <a:ext cx="11269683" cy="173586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ct val="20000"/>
              </a:spcBef>
              <a:spcAft>
                <a:spcPts val="0"/>
              </a:spcAft>
              <a:buClrTx/>
              <a:buSzTx/>
              <a:buFontTx/>
              <a:buNone/>
              <a:tabLst>
                <a:tab pos="876935" algn="l"/>
              </a:tabLst>
              <a:defRPr/>
            </a:pPr>
            <a:endParaRPr kumimoji="0" lang="en-US" sz="1800" b="0" i="1" u="none" strike="noStrike" kern="1200" cap="none" spc="0" normalizeH="0" baseline="0" noProof="0" dirty="0">
              <a:ln>
                <a:noFill/>
              </a:ln>
              <a:solidFill>
                <a:srgbClr val="006499"/>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tab pos="876935" algn="l"/>
              </a:tabLst>
              <a:defRPr/>
            </a:pPr>
            <a:r>
              <a:rPr kumimoji="0" lang="en-US" sz="1600" b="1" i="1" u="none" strike="noStrike" kern="1200" cap="none" spc="0" normalizeH="0" baseline="0" noProof="0" dirty="0">
                <a:ln>
                  <a:noFill/>
                </a:ln>
                <a:solidFill>
                  <a:srgbClr val="006499"/>
                </a:solidFill>
                <a:effectLst/>
                <a:uLnTx/>
                <a:uFillTx/>
                <a:latin typeface="Calibri"/>
                <a:ea typeface="+mn-ea"/>
                <a:cs typeface="Calibri"/>
              </a:rPr>
              <a:t>Electronic Records Management Program (ERMP): </a:t>
            </a:r>
            <a:r>
              <a:rPr kumimoji="0" lang="en-US" sz="1600" b="0" i="1" u="none" strike="noStrike" kern="1200" cap="none" spc="0" normalizeH="0" baseline="0" noProof="0" dirty="0">
                <a:ln>
                  <a:noFill/>
                </a:ln>
                <a:solidFill>
                  <a:srgbClr val="006499"/>
                </a:solidFill>
                <a:effectLst/>
                <a:uLnTx/>
                <a:uFillTx/>
                <a:latin typeface="Calibri"/>
                <a:ea typeface="+mn-ea"/>
                <a:cs typeface="Calibri"/>
              </a:rPr>
              <a:t>To comply with federal mandates from the Office of Management and Budget &amp; National Archives and Record Administration for  electronic records, BTFA has requested $36.1 million for the first year to implement an ERMP. This transition involves digitizing extensive IA records, including historical documents from the 1700s, to streamline management and ensure long-term preservation.</a:t>
            </a:r>
          </a:p>
          <a:p>
            <a:pPr marL="0" marR="0" lvl="0" indent="0" algn="l" defTabSz="914400" rtl="0" eaLnBrk="1" fontAlgn="auto" latinLnBrk="0" hangingPunct="1">
              <a:lnSpc>
                <a:spcPct val="100000"/>
              </a:lnSpc>
              <a:spcBef>
                <a:spcPct val="20000"/>
              </a:spcBef>
              <a:spcAft>
                <a:spcPts val="0"/>
              </a:spcAft>
              <a:buClrTx/>
              <a:buSzTx/>
              <a:buFontTx/>
              <a:buNone/>
              <a:tabLst>
                <a:tab pos="876935" algn="l"/>
              </a:tabLst>
              <a:defRPr/>
            </a:pPr>
            <a:endParaRPr kumimoji="0" lang="en-US" sz="1800" b="0" i="1" u="none" strike="noStrike" kern="1200" cap="none" spc="0" normalizeH="0" baseline="0" noProof="0" dirty="0">
              <a:ln>
                <a:noFill/>
              </a:ln>
              <a:solidFill>
                <a:srgbClr val="006499"/>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3"/>
          <a:stretch>
            <a:fillRect/>
          </a:stretch>
        </p:blipFill>
        <p:spPr>
          <a:xfrm>
            <a:off x="6207255" y="148072"/>
            <a:ext cx="5687984" cy="1001322"/>
          </a:xfrm>
          <a:prstGeom prst="rect">
            <a:avLst/>
          </a:prstGeom>
        </p:spPr>
      </p:pic>
      <p:pic>
        <p:nvPicPr>
          <p:cNvPr id="8" name="Picture 7">
            <a:extLst>
              <a:ext uri="{FF2B5EF4-FFF2-40B4-BE49-F238E27FC236}">
                <a16:creationId xmlns:a16="http://schemas.microsoft.com/office/drawing/2014/main" id="{DD4F1513-C6DA-FB3B-7EE3-7DEA04455724}"/>
              </a:ext>
            </a:extLst>
          </p:cNvPr>
          <p:cNvPicPr>
            <a:picLocks noChangeAspect="1"/>
          </p:cNvPicPr>
          <p:nvPr/>
        </p:nvPicPr>
        <p:blipFill>
          <a:blip r:embed="rId4"/>
          <a:stretch>
            <a:fillRect/>
          </a:stretch>
        </p:blipFill>
        <p:spPr>
          <a:xfrm>
            <a:off x="572413" y="1883340"/>
            <a:ext cx="10268307" cy="1450248"/>
          </a:xfrm>
          <a:prstGeom prst="rect">
            <a:avLst/>
          </a:prstGeom>
        </p:spPr>
      </p:pic>
    </p:spTree>
    <p:extLst>
      <p:ext uri="{BB962C8B-B14F-4D97-AF65-F5344CB8AC3E}">
        <p14:creationId xmlns:p14="http://schemas.microsoft.com/office/powerpoint/2010/main" val="297311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84871"/>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4" name="object 4"/>
          <p:cNvSpPr txBox="1">
            <a:spLocks noGrp="1"/>
          </p:cNvSpPr>
          <p:nvPr>
            <p:ph type="title"/>
          </p:nvPr>
        </p:nvSpPr>
        <p:spPr>
          <a:xfrm>
            <a:off x="145588" y="566155"/>
            <a:ext cx="4873625"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a:t>Office of Tribal Leases</a:t>
            </a:r>
            <a:endParaRPr sz="3600" b="1"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4259946-FA6E-4C21-A1C7-52FB093CAABE}"/>
              </a:ext>
            </a:extLst>
          </p:cNvPr>
          <p:cNvPicPr>
            <a:picLocks noChangeAspect="1"/>
          </p:cNvPicPr>
          <p:nvPr/>
        </p:nvPicPr>
        <p:blipFill>
          <a:blip r:embed="rId4"/>
          <a:stretch>
            <a:fillRect/>
          </a:stretch>
        </p:blipFill>
        <p:spPr>
          <a:xfrm>
            <a:off x="9372600" y="125666"/>
            <a:ext cx="2575413" cy="1447800"/>
          </a:xfrm>
          <a:prstGeom prst="rect">
            <a:avLst/>
          </a:prstGeom>
        </p:spPr>
      </p:pic>
      <p:sp>
        <p:nvSpPr>
          <p:cNvPr id="16" name="Rectangle 15">
            <a:extLst>
              <a:ext uri="{FF2B5EF4-FFF2-40B4-BE49-F238E27FC236}">
                <a16:creationId xmlns:a16="http://schemas.microsoft.com/office/drawing/2014/main" id="{AD0F0864-3C5F-4550-8AB8-0554BA327F13}"/>
              </a:ext>
            </a:extLst>
          </p:cNvPr>
          <p:cNvSpPr/>
          <p:nvPr/>
        </p:nvSpPr>
        <p:spPr>
          <a:xfrm>
            <a:off x="0" y="1725360"/>
            <a:ext cx="11802426" cy="1569660"/>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b="1" i="1" dirty="0">
                <a:solidFill>
                  <a:srgbClr val="006499"/>
                </a:solidFill>
                <a:latin typeface="Calibri"/>
                <a:cs typeface="Calibri"/>
              </a:rPr>
              <a:t>Challenges and Current Resources</a:t>
            </a:r>
            <a:r>
              <a:rPr kumimoji="0" lang="en-US" sz="1600" b="1" i="1" u="none" strike="noStrike" kern="1200" cap="none" spc="0" normalizeH="0" baseline="0" noProof="0" dirty="0">
                <a:ln>
                  <a:noFill/>
                </a:ln>
                <a:solidFill>
                  <a:srgbClr val="006499"/>
                </a:solidFill>
                <a:effectLst/>
                <a:uLnTx/>
                <a:uFillTx/>
                <a:latin typeface="Calibri"/>
                <a:ea typeface="+mn-ea"/>
                <a:cs typeface="Calibri"/>
              </a:rPr>
              <a:t>:  </a:t>
            </a:r>
            <a:r>
              <a:rPr kumimoji="0" lang="en-US" sz="1600" b="0" i="1" u="none" strike="noStrike" kern="1200" cap="none" spc="0" normalizeH="0" baseline="0" noProof="0" dirty="0">
                <a:ln>
                  <a:noFill/>
                </a:ln>
                <a:solidFill>
                  <a:srgbClr val="006499"/>
                </a:solidFill>
                <a:effectLst/>
                <a:uLnTx/>
                <a:uFillTx/>
                <a:latin typeface="Calibri"/>
                <a:ea typeface="+mn-ea"/>
                <a:cs typeface="Calibri"/>
              </a:rPr>
              <a:t>The current budget allocates $2.2 million for salary and benefits, supporting only 28 staff members, which strains the workforce. </a:t>
            </a:r>
            <a:r>
              <a:rPr lang="en-US" sz="1600" i="1" dirty="0">
                <a:solidFill>
                  <a:srgbClr val="006499"/>
                </a:solidFill>
                <a:latin typeface="Calibri"/>
                <a:cs typeface="Calibri"/>
              </a:rPr>
              <a:t>Staff also face significant travel demands, with $117,271 allocated to travel expenses.</a:t>
            </a:r>
            <a:r>
              <a:rPr kumimoji="0" lang="en-US" sz="1600" b="0" i="1" u="none" strike="noStrike" kern="1200" cap="none" spc="0" normalizeH="0" baseline="0" noProof="0" dirty="0">
                <a:ln>
                  <a:noFill/>
                </a:ln>
                <a:solidFill>
                  <a:srgbClr val="006499"/>
                </a:solidFill>
                <a:effectLst/>
                <a:uLnTx/>
                <a:uFillTx/>
                <a:latin typeface="Calibri"/>
                <a:ea typeface="+mn-ea"/>
                <a:cs typeface="Calibri"/>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1" u="none" strike="noStrike" kern="1200" cap="none" spc="0" normalizeH="0" baseline="0" noProof="0" dirty="0">
              <a:ln>
                <a:noFill/>
              </a:ln>
              <a:solidFill>
                <a:srgbClr val="006499"/>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1" u="none" strike="noStrike" kern="1200" cap="none" spc="0" normalizeH="0" baseline="0" noProof="0" dirty="0">
                <a:ln>
                  <a:noFill/>
                </a:ln>
                <a:solidFill>
                  <a:srgbClr val="006499"/>
                </a:solidFill>
                <a:effectLst/>
                <a:uLnTx/>
                <a:uFillTx/>
                <a:latin typeface="Calibri"/>
                <a:ea typeface="+mn-ea"/>
                <a:cs typeface="Calibri"/>
              </a:rPr>
              <a:t>Opportunities for Improvement:  </a:t>
            </a:r>
            <a:r>
              <a:rPr kumimoji="0" lang="en-US" sz="1600" i="1" u="none" strike="noStrike" kern="1200" cap="none" spc="0" normalizeH="0" baseline="0" noProof="0" dirty="0">
                <a:ln>
                  <a:noFill/>
                </a:ln>
                <a:solidFill>
                  <a:srgbClr val="006499"/>
                </a:solidFill>
                <a:effectLst/>
                <a:uLnTx/>
                <a:uFillTx/>
                <a:latin typeface="Calibri"/>
                <a:ea typeface="+mn-ea"/>
                <a:cs typeface="Calibri"/>
              </a:rPr>
              <a:t>Expanding the workforce would distribute responsibilities more equitably, reduce travel burdens, and enhance operational efficiency. Additional personnel would allow the office to optimize resources, improve service delivery, and ensure program sustainability without significantly increasing the budget.</a:t>
            </a:r>
          </a:p>
        </p:txBody>
      </p:sp>
    </p:spTree>
    <p:extLst>
      <p:ext uri="{BB962C8B-B14F-4D97-AF65-F5344CB8AC3E}">
        <p14:creationId xmlns:p14="http://schemas.microsoft.com/office/powerpoint/2010/main" val="266477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2279" y="2572056"/>
            <a:ext cx="2125345" cy="1717039"/>
          </a:xfrm>
          <a:prstGeom prst="rect">
            <a:avLst/>
          </a:prstGeom>
        </p:spPr>
        <p:txBody>
          <a:bodyPr vert="horz" wrap="square" lIns="0" tIns="153035" rIns="0" bIns="0" rtlCol="0">
            <a:spAutoFit/>
          </a:bodyPr>
          <a:lstStyle/>
          <a:p>
            <a:pPr marL="293370" marR="5080" indent="-281305">
              <a:lnSpc>
                <a:spcPts val="6120"/>
              </a:lnSpc>
              <a:spcBef>
                <a:spcPts val="1205"/>
              </a:spcBef>
            </a:pPr>
            <a:r>
              <a:rPr sz="6000" b="0" spc="-55">
                <a:solidFill>
                  <a:srgbClr val="FFFFFF"/>
                </a:solidFill>
                <a:latin typeface="Calibri Light"/>
                <a:cs typeface="Calibri Light"/>
              </a:rPr>
              <a:t>T</a:t>
            </a:r>
            <a:r>
              <a:rPr sz="6000" b="0" spc="-70">
                <a:solidFill>
                  <a:srgbClr val="FFFFFF"/>
                </a:solidFill>
                <a:latin typeface="Calibri Light"/>
                <a:cs typeface="Calibri Light"/>
              </a:rPr>
              <a:t>H</a:t>
            </a:r>
            <a:r>
              <a:rPr sz="6000" b="0" spc="-60">
                <a:solidFill>
                  <a:srgbClr val="FFFFFF"/>
                </a:solidFill>
                <a:latin typeface="Calibri Light"/>
                <a:cs typeface="Calibri Light"/>
              </a:rPr>
              <a:t>A</a:t>
            </a:r>
            <a:r>
              <a:rPr sz="6000" b="0" spc="-75">
                <a:solidFill>
                  <a:srgbClr val="FFFFFF"/>
                </a:solidFill>
                <a:latin typeface="Calibri Light"/>
                <a:cs typeface="Calibri Light"/>
              </a:rPr>
              <a:t>NK  </a:t>
            </a:r>
            <a:r>
              <a:rPr sz="6000" b="0" spc="-110">
                <a:solidFill>
                  <a:srgbClr val="FFFFFF"/>
                </a:solidFill>
                <a:latin typeface="Calibri Light"/>
                <a:cs typeface="Calibri Light"/>
              </a:rPr>
              <a:t>YOU!</a:t>
            </a:r>
            <a:endParaRPr sz="6000">
              <a:latin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48746"/>
            <a:ext cx="6165370" cy="115031"/>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2</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6321867"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Probate Case Log</a:t>
            </a:r>
            <a:endParaRPr lang="en-US" sz="2800" b="1" kern="0" spc="-25" dirty="0"/>
          </a:p>
        </p:txBody>
      </p:sp>
      <p:sp>
        <p:nvSpPr>
          <p:cNvPr id="4" name="Rectangle 3">
            <a:extLst>
              <a:ext uri="{FF2B5EF4-FFF2-40B4-BE49-F238E27FC236}">
                <a16:creationId xmlns:a16="http://schemas.microsoft.com/office/drawing/2014/main" id="{8999CE98-04A0-4A81-A594-BCD598E0269F}"/>
              </a:ext>
            </a:extLst>
          </p:cNvPr>
          <p:cNvSpPr/>
          <p:nvPr/>
        </p:nvSpPr>
        <p:spPr>
          <a:xfrm>
            <a:off x="183596" y="1502656"/>
            <a:ext cx="11398804" cy="4327338"/>
          </a:xfrm>
          <a:prstGeom prst="rect">
            <a:avLst/>
          </a:prstGeom>
        </p:spPr>
        <p:txBody>
          <a:bodyPr wrap="square" lIns="91440" tIns="45720" rIns="91440" bIns="45720" anchor="t">
            <a:spAutoFit/>
          </a:bodyPr>
          <a:lstStyle/>
          <a:p>
            <a:pPr marL="171450" indent="-171450">
              <a:buFont typeface="Wingdings" panose="05000000000000000000" pitchFamily="2" charset="2"/>
              <a:buChar char="Ø"/>
              <a:tabLst>
                <a:tab pos="876935" algn="l"/>
              </a:tabLst>
            </a:pPr>
            <a:r>
              <a:rPr lang="en-US" sz="1600" b="1" i="1" dirty="0">
                <a:solidFill>
                  <a:srgbClr val="006499"/>
                </a:solidFill>
                <a:ea typeface="+mn-lt"/>
                <a:cs typeface="+mn-lt"/>
              </a:rPr>
              <a:t>Key Funding Needs and Solutions: </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Alaska Region: $6 million annually for 52 FTEs to reduce the backlog to a 2–3-year timeframe. </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Nationally: An additional $35 million and 134 FTEs would enable a 2–3-year resolution timeline. Achieving a &lt;1-year backlog requires significantly more resources. </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Office of Hearings and Appeals: (OHA): $7.3 million and 60 FTEs to increase annual case processing from 3,000 to 7,000</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Bureau of Trust Funds Administration (BTFA): $4.8 million and 26 FTEs to handle 2,000 more cases annually and enhance efficiency through automation.</a:t>
            </a:r>
            <a:endParaRPr lang="en-US" sz="1600" dirty="0">
              <a:solidFill>
                <a:srgbClr val="006499"/>
              </a:solidFill>
              <a:cs typeface="Calibri"/>
            </a:endParaRPr>
          </a:p>
          <a:p>
            <a:pPr marL="171450" indent="-171450">
              <a:buFont typeface="Wingdings" panose="05000000000000000000" pitchFamily="2" charset="2"/>
              <a:buChar char="Ø"/>
              <a:tabLst>
                <a:tab pos="876935" algn="l"/>
              </a:tabLst>
            </a:pPr>
            <a:r>
              <a:rPr lang="en-US" sz="1600" b="1" i="1" dirty="0">
                <a:solidFill>
                  <a:srgbClr val="006499"/>
                </a:solidFill>
                <a:ea typeface="+mn-lt"/>
                <a:cs typeface="+mn-lt"/>
              </a:rPr>
              <a:t>Opportunities for Improvement: </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Centralized teams for death notice management and urban outreach to expedite documentation collection.</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Streamlined data entry into the Trust Asset Accounting Management System (TAAMS) to enhance case preparation and adjudication.</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Estate planning services remain underfunded, with an estimated need of $32 million to support wills and planning tools, through this will not necessarily reduce probate timelines</a:t>
            </a:r>
          </a:p>
          <a:p>
            <a:pPr marL="285750" indent="-285750">
              <a:buFont typeface="Wingdings" panose="05000000000000000000" pitchFamily="2" charset="2"/>
              <a:buChar char="Ø"/>
              <a:tabLst>
                <a:tab pos="876935" algn="l"/>
              </a:tabLst>
            </a:pPr>
            <a:r>
              <a:rPr lang="en-US" sz="1600" i="1" dirty="0">
                <a:solidFill>
                  <a:srgbClr val="006499"/>
                </a:solidFill>
                <a:ea typeface="+mn-lt"/>
                <a:cs typeface="+mn-lt"/>
              </a:rPr>
              <a:t> </a:t>
            </a:r>
            <a:r>
              <a:rPr lang="en-US" sz="1600" b="1" i="1" dirty="0">
                <a:solidFill>
                  <a:srgbClr val="006499"/>
                </a:solidFill>
                <a:ea typeface="+mn-lt"/>
                <a:cs typeface="+mn-lt"/>
              </a:rPr>
              <a:t>National Goal: </a:t>
            </a:r>
          </a:p>
          <a:p>
            <a:pPr marL="742950" lvl="1" indent="-285750">
              <a:buFont typeface="Wingdings" panose="05000000000000000000" pitchFamily="2" charset="2"/>
              <a:buChar char="v"/>
              <a:tabLst>
                <a:tab pos="876935" algn="l"/>
              </a:tabLst>
            </a:pPr>
            <a:r>
              <a:rPr lang="en-US" sz="1600" i="1" dirty="0">
                <a:solidFill>
                  <a:srgbClr val="006499"/>
                </a:solidFill>
                <a:ea typeface="+mn-lt"/>
                <a:cs typeface="+mn-lt"/>
              </a:rPr>
              <a:t>$30 million annually over 10 years is needed to process 500 probate cases per region, reducing the backlog effectively and improving trust asset distribution.</a:t>
            </a:r>
            <a:endParaRPr lang="en-US" sz="1600" dirty="0">
              <a:solidFill>
                <a:srgbClr val="006499"/>
              </a:solidFill>
              <a:ea typeface="+mn-lt"/>
              <a:cs typeface="+mn-lt"/>
            </a:endParaRPr>
          </a:p>
          <a:p>
            <a:pPr marL="342900" indent="-342900">
              <a:spcBef>
                <a:spcPct val="20000"/>
              </a:spcBef>
              <a:buFont typeface="Wingdings" panose="05000000000000000000" pitchFamily="2" charset="2"/>
              <a:buChar char="Ø"/>
              <a:tabLst>
                <a:tab pos="876935" algn="l"/>
              </a:tabLst>
            </a:pPr>
            <a:endParaRPr lang="en-US" sz="1600"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323796" y="148072"/>
            <a:ext cx="5571443" cy="1001322"/>
          </a:xfrm>
          <a:prstGeom prst="rect">
            <a:avLst/>
          </a:prstGeom>
        </p:spPr>
      </p:pic>
      <p:sp>
        <p:nvSpPr>
          <p:cNvPr id="8" name="TextBox 1">
            <a:extLst>
              <a:ext uri="{FF2B5EF4-FFF2-40B4-BE49-F238E27FC236}">
                <a16:creationId xmlns:a16="http://schemas.microsoft.com/office/drawing/2014/main" id="{6137DFD1-E85D-C88D-D71A-B1CF8423C7FA}"/>
              </a:ext>
            </a:extLst>
          </p:cNvPr>
          <p:cNvSpPr txBox="1"/>
          <p:nvPr/>
        </p:nvSpPr>
        <p:spPr>
          <a:xfrm>
            <a:off x="2753706" y="6170492"/>
            <a:ext cx="629259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a:solidFill>
                  <a:schemeClr val="tx2">
                    <a:lumMod val="60000"/>
                    <a:lumOff val="40000"/>
                  </a:schemeClr>
                </a:solidFill>
              </a:rPr>
              <a:t>* Estimate include $260M O&amp;M waiver.</a:t>
            </a:r>
            <a:endParaRPr kumimoji="0" lang="en-US" sz="1200" i="0" u="none" strike="noStrike" kern="0" cap="none" spc="0" normalizeH="0" baseline="0" noProof="0">
              <a:ln>
                <a:noFill/>
              </a:ln>
              <a:solidFill>
                <a:schemeClr val="tx2">
                  <a:lumMod val="60000"/>
                  <a:lumOff val="40000"/>
                </a:schemeClr>
              </a:solidFill>
              <a:effectLst/>
              <a:uLnTx/>
              <a:uFillTx/>
            </a:endParaRPr>
          </a:p>
        </p:txBody>
      </p:sp>
    </p:spTree>
    <p:extLst>
      <p:ext uri="{BB962C8B-B14F-4D97-AF65-F5344CB8AC3E}">
        <p14:creationId xmlns:p14="http://schemas.microsoft.com/office/powerpoint/2010/main" val="35482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5283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3</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5766056" cy="1133644"/>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Workforce Planning </a:t>
            </a:r>
          </a:p>
          <a:p>
            <a:pPr marL="12700">
              <a:spcBef>
                <a:spcPts val="100"/>
              </a:spcBef>
            </a:pPr>
            <a:endParaRPr lang="en-US" sz="3600" b="1"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218670" y="1653486"/>
            <a:ext cx="11269683" cy="4050340"/>
          </a:xfrm>
          <a:prstGeom prst="rect">
            <a:avLst/>
          </a:prstGeom>
        </p:spPr>
        <p:txBody>
          <a:bodyPr wrap="square" lIns="91440" tIns="45720" rIns="91440" bIns="45720" anchor="t">
            <a:spAutoFit/>
          </a:bodyPr>
          <a:lstStyle/>
          <a:p>
            <a:pPr>
              <a:spcBef>
                <a:spcPct val="20000"/>
              </a:spcBef>
              <a:tabLst>
                <a:tab pos="876935" algn="l"/>
              </a:tabLst>
            </a:pPr>
            <a:endParaRPr lang="en-US" i="1" dirty="0">
              <a:solidFill>
                <a:srgbClr val="006499"/>
              </a:solidFill>
              <a:cs typeface="Calibri"/>
            </a:endParaRPr>
          </a:p>
          <a:p>
            <a:pPr marL="342900" indent="-342900">
              <a:spcBef>
                <a:spcPct val="20000"/>
              </a:spcBef>
              <a:buFont typeface="Wingdings" panose="05000000000000000000" pitchFamily="2" charset="2"/>
              <a:buChar char="Ø"/>
              <a:tabLst>
                <a:tab pos="876935" algn="l"/>
              </a:tabLst>
            </a:pPr>
            <a:r>
              <a:rPr lang="en-US" sz="1600" b="1" i="1" dirty="0">
                <a:solidFill>
                  <a:srgbClr val="006499"/>
                </a:solidFill>
                <a:cs typeface="Calibri"/>
              </a:rPr>
              <a:t>Self-Determination (Regional): </a:t>
            </a:r>
          </a:p>
          <a:p>
            <a:pPr marL="800100" lvl="1" indent="-342900">
              <a:spcBef>
                <a:spcPct val="20000"/>
              </a:spcBef>
              <a:buFont typeface="Wingdings" panose="05000000000000000000" pitchFamily="2" charset="2"/>
              <a:buChar char="v"/>
              <a:tabLst>
                <a:tab pos="876935" algn="l"/>
              </a:tabLst>
            </a:pPr>
            <a:r>
              <a:rPr lang="en-US" sz="1600" i="1" dirty="0">
                <a:solidFill>
                  <a:srgbClr val="006499"/>
                </a:solidFill>
                <a:cs typeface="Calibri"/>
              </a:rPr>
              <a:t>Alaska Region: Manages 229 tribes with only 3 awarding officials and 4 vacancies, averaging 1,171 actions annually.</a:t>
            </a:r>
          </a:p>
          <a:p>
            <a:pPr marL="800100" lvl="1" indent="-342900">
              <a:spcBef>
                <a:spcPct val="20000"/>
              </a:spcBef>
              <a:buFont typeface="Wingdings" panose="05000000000000000000" pitchFamily="2" charset="2"/>
              <a:buChar char="v"/>
              <a:tabLst>
                <a:tab pos="876935" algn="l"/>
              </a:tabLst>
            </a:pPr>
            <a:r>
              <a:rPr lang="en-US" sz="1600" i="1" dirty="0">
                <a:solidFill>
                  <a:srgbClr val="006499"/>
                </a:solidFill>
                <a:cs typeface="Calibri"/>
              </a:rPr>
              <a:t>Eastern Region:  Oversees 35 tribes, with 4 vacancies, managing 632 actions annually</a:t>
            </a:r>
          </a:p>
          <a:p>
            <a:pPr marL="800100" lvl="1" indent="-342900">
              <a:spcBef>
                <a:spcPct val="20000"/>
              </a:spcBef>
              <a:buFont typeface="Wingdings" panose="05000000000000000000" pitchFamily="2" charset="2"/>
              <a:buChar char="v"/>
              <a:tabLst>
                <a:tab pos="876935" algn="l"/>
              </a:tabLst>
            </a:pPr>
            <a:r>
              <a:rPr lang="en-US" sz="1600" i="1" dirty="0">
                <a:solidFill>
                  <a:srgbClr val="006499"/>
                </a:solidFill>
                <a:cs typeface="Calibri"/>
              </a:rPr>
              <a:t>Other Regions (Eastern Oklahoma, Great Plains, Midwest, etc.) Varying workloads with notable vacancies and under-resourced staffing levels, highlighting a need for funding to fill positions and meet operational needs.</a:t>
            </a:r>
          </a:p>
          <a:p>
            <a:pPr marL="342900" indent="-342900">
              <a:spcBef>
                <a:spcPct val="20000"/>
              </a:spcBef>
              <a:buFont typeface="Wingdings" panose="05000000000000000000" pitchFamily="2" charset="2"/>
              <a:buChar char="Ø"/>
              <a:tabLst>
                <a:tab pos="876935" algn="l"/>
              </a:tabLst>
            </a:pPr>
            <a:r>
              <a:rPr lang="en-US" sz="1600" b="1" i="1" dirty="0">
                <a:solidFill>
                  <a:srgbClr val="006499"/>
                </a:solidFill>
                <a:cs typeface="Calibri"/>
              </a:rPr>
              <a:t>Estimated Unmet Need Funding: </a:t>
            </a:r>
            <a:r>
              <a:rPr lang="en-US" sz="1600" i="1" dirty="0">
                <a:solidFill>
                  <a:srgbClr val="006499"/>
                </a:solidFill>
                <a:cs typeface="Calibri"/>
              </a:rPr>
              <a:t>the total estimated funding need across all regions is approximately $20.7 million, factoring in costs to fill 59 vacant positions, hire 80 additional staff, and support operational expenses.</a:t>
            </a:r>
          </a:p>
          <a:p>
            <a:pPr marL="342900" indent="-342900">
              <a:spcBef>
                <a:spcPct val="20000"/>
              </a:spcBef>
              <a:buFont typeface="Wingdings" panose="05000000000000000000" pitchFamily="2" charset="2"/>
              <a:buChar char="Ø"/>
              <a:tabLst>
                <a:tab pos="876935" algn="l"/>
              </a:tabLst>
            </a:pPr>
            <a:r>
              <a:rPr lang="en-US" sz="1600" b="1" i="1" dirty="0">
                <a:solidFill>
                  <a:srgbClr val="006499"/>
                </a:solidFill>
                <a:cs typeface="Calibri"/>
              </a:rPr>
              <a:t>Opportunities for Improvement:</a:t>
            </a:r>
          </a:p>
          <a:p>
            <a:pPr marL="742950" lvl="1" indent="-285750">
              <a:spcBef>
                <a:spcPct val="20000"/>
              </a:spcBef>
              <a:buFont typeface="Wingdings" panose="05000000000000000000" pitchFamily="2" charset="2"/>
              <a:buChar char="v"/>
              <a:tabLst>
                <a:tab pos="876935" algn="l"/>
              </a:tabLst>
            </a:pPr>
            <a:r>
              <a:rPr lang="en-US" sz="1600" b="1" i="1" dirty="0">
                <a:solidFill>
                  <a:srgbClr val="006499"/>
                </a:solidFill>
                <a:cs typeface="Calibri"/>
              </a:rPr>
              <a:t>Increase Staffing Levels: </a:t>
            </a:r>
            <a:r>
              <a:rPr lang="en-US" sz="1600" i="1" dirty="0">
                <a:solidFill>
                  <a:srgbClr val="006499"/>
                </a:solidFill>
                <a:cs typeface="Calibri"/>
              </a:rPr>
              <a:t>Achieving a mid-term goal of 153 FTEs would reduce the average workload to 47 transactions per specialist, significantly improving work conditions. </a:t>
            </a:r>
          </a:p>
          <a:p>
            <a:pPr marL="742950" lvl="1" indent="-285750">
              <a:spcBef>
                <a:spcPct val="20000"/>
              </a:spcBef>
              <a:buFont typeface="Wingdings" panose="05000000000000000000" pitchFamily="2" charset="2"/>
              <a:buChar char="v"/>
              <a:tabLst>
                <a:tab pos="876935" algn="l"/>
              </a:tabLst>
            </a:pPr>
            <a:r>
              <a:rPr lang="en-US" sz="1600" b="1" i="1" dirty="0">
                <a:solidFill>
                  <a:srgbClr val="006499"/>
                </a:solidFill>
                <a:cs typeface="Calibri"/>
              </a:rPr>
              <a:t>Long-term Workforce Planning</a:t>
            </a:r>
            <a:r>
              <a:rPr lang="en-US" sz="1600" i="1" dirty="0">
                <a:solidFill>
                  <a:srgbClr val="006499"/>
                </a:solidFill>
                <a:cs typeface="Calibri"/>
              </a:rPr>
              <a:t>: An optimal workforce size of 200 FTEs would further align with sister agency workloads and enhance critical functions like technical assistance, contract oversight, and workforce development. </a:t>
            </a:r>
          </a:p>
          <a:p>
            <a:pPr>
              <a:spcBef>
                <a:spcPct val="20000"/>
              </a:spcBef>
              <a:tabLst>
                <a:tab pos="876935" algn="l"/>
              </a:tabLst>
            </a:pPr>
            <a:endParaRPr lang="en-US"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3"/>
          <a:stretch>
            <a:fillRect/>
          </a:stretch>
        </p:blipFill>
        <p:spPr>
          <a:xfrm>
            <a:off x="6207255" y="148072"/>
            <a:ext cx="5687984" cy="1001322"/>
          </a:xfrm>
          <a:prstGeom prst="rect">
            <a:avLst/>
          </a:prstGeom>
        </p:spPr>
      </p:pic>
    </p:spTree>
    <p:extLst>
      <p:ext uri="{BB962C8B-B14F-4D97-AF65-F5344CB8AC3E}">
        <p14:creationId xmlns:p14="http://schemas.microsoft.com/office/powerpoint/2010/main" val="427440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5283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4</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5766056"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Workforce Planning – cont’d</a:t>
            </a:r>
          </a:p>
        </p:txBody>
      </p:sp>
      <p:sp>
        <p:nvSpPr>
          <p:cNvPr id="4" name="Rectangle 3">
            <a:extLst>
              <a:ext uri="{FF2B5EF4-FFF2-40B4-BE49-F238E27FC236}">
                <a16:creationId xmlns:a16="http://schemas.microsoft.com/office/drawing/2014/main" id="{8999CE98-04A0-4A81-A594-BCD598E0269F}"/>
              </a:ext>
            </a:extLst>
          </p:cNvPr>
          <p:cNvSpPr/>
          <p:nvPr/>
        </p:nvSpPr>
        <p:spPr>
          <a:xfrm>
            <a:off x="228587" y="1703392"/>
            <a:ext cx="11269683" cy="3016210"/>
          </a:xfrm>
          <a:prstGeom prst="rect">
            <a:avLst/>
          </a:prstGeom>
        </p:spPr>
        <p:txBody>
          <a:bodyPr wrap="square" lIns="91440" tIns="45720" rIns="91440" bIns="45720" anchor="t">
            <a:spAutoFit/>
          </a:bodyPr>
          <a:lstStyle/>
          <a:p>
            <a:pPr>
              <a:spcBef>
                <a:spcPct val="20000"/>
              </a:spcBef>
              <a:tabLst>
                <a:tab pos="876935" algn="l"/>
              </a:tabLst>
            </a:pPr>
            <a:endParaRPr lang="en-US" i="1" dirty="0">
              <a:solidFill>
                <a:srgbClr val="006499"/>
              </a:solidFill>
              <a:cs typeface="Calibri"/>
            </a:endParaRPr>
          </a:p>
          <a:p>
            <a:pPr marL="342900" indent="-342900">
              <a:spcBef>
                <a:spcPct val="20000"/>
              </a:spcBef>
              <a:buFont typeface="Wingdings" panose="05000000000000000000" pitchFamily="2" charset="2"/>
              <a:buChar char="Ø"/>
              <a:tabLst>
                <a:tab pos="876935" algn="l"/>
              </a:tabLst>
            </a:pPr>
            <a:r>
              <a:rPr lang="en-US" sz="1600" b="1" i="1" dirty="0">
                <a:solidFill>
                  <a:srgbClr val="006499"/>
                </a:solidFill>
                <a:cs typeface="Calibri"/>
              </a:rPr>
              <a:t>Overall Business Operations Need: </a:t>
            </a:r>
            <a:r>
              <a:rPr lang="en-US" sz="1600" i="1" dirty="0">
                <a:solidFill>
                  <a:srgbClr val="006499"/>
                </a:solidFill>
                <a:cs typeface="Calibri"/>
              </a:rPr>
              <a:t>To support program delivery, investments in HR, IT, finance, procurement, facilities, and safety management are necessary. The estimated additional funding across these areas include:</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HR:</a:t>
            </a:r>
            <a:r>
              <a:rPr lang="en-US" sz="1600" i="1" dirty="0">
                <a:solidFill>
                  <a:srgbClr val="006499"/>
                </a:solidFill>
                <a:cs typeface="Calibri"/>
              </a:rPr>
              <a:t> $6.75 million for 50 FTEs</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IT:</a:t>
            </a:r>
            <a:r>
              <a:rPr lang="en-US" sz="1600" i="1" dirty="0">
                <a:solidFill>
                  <a:srgbClr val="006499"/>
                </a:solidFill>
                <a:cs typeface="Calibri"/>
              </a:rPr>
              <a:t> $12.92 million for 75 FTEs and infrastructure</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Finance:</a:t>
            </a:r>
            <a:r>
              <a:rPr lang="en-US" sz="1600" i="1" dirty="0">
                <a:solidFill>
                  <a:srgbClr val="006499"/>
                </a:solidFill>
                <a:cs typeface="Calibri"/>
              </a:rPr>
              <a:t> $4.05 million for 30 FTEs</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Procurement:</a:t>
            </a:r>
            <a:r>
              <a:rPr lang="en-US" sz="1600" i="1" dirty="0">
                <a:solidFill>
                  <a:srgbClr val="006499"/>
                </a:solidFill>
                <a:cs typeface="Calibri"/>
              </a:rPr>
              <a:t> $3.38 million for 25 FTEs</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Facilities: </a:t>
            </a:r>
            <a:r>
              <a:rPr lang="en-US" sz="1600" i="1" dirty="0">
                <a:solidFill>
                  <a:srgbClr val="006499"/>
                </a:solidFill>
                <a:cs typeface="Calibri"/>
              </a:rPr>
              <a:t>$20.4 million for 20 FTEs and equipment</a:t>
            </a:r>
          </a:p>
          <a:p>
            <a:pPr marL="800100" lvl="1" indent="-342900">
              <a:spcBef>
                <a:spcPct val="20000"/>
              </a:spcBef>
              <a:buFont typeface="Wingdings" panose="05000000000000000000" pitchFamily="2" charset="2"/>
              <a:buChar char="v"/>
              <a:tabLst>
                <a:tab pos="876935" algn="l"/>
              </a:tabLst>
            </a:pPr>
            <a:r>
              <a:rPr lang="en-US" sz="1600" b="1" i="1" dirty="0">
                <a:solidFill>
                  <a:srgbClr val="006499"/>
                </a:solidFill>
                <a:cs typeface="Calibri"/>
              </a:rPr>
              <a:t>Safety: </a:t>
            </a:r>
            <a:r>
              <a:rPr lang="en-US" sz="1600" i="1" dirty="0">
                <a:solidFill>
                  <a:srgbClr val="006499"/>
                </a:solidFill>
                <a:cs typeface="Calibri"/>
              </a:rPr>
              <a:t>$10.7 million for 20 FTEs and equipment</a:t>
            </a:r>
          </a:p>
          <a:p>
            <a:pPr>
              <a:spcBef>
                <a:spcPct val="20000"/>
              </a:spcBef>
              <a:tabLst>
                <a:tab pos="876935" algn="l"/>
              </a:tabLst>
            </a:pPr>
            <a:endParaRPr lang="en-US"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3"/>
          <a:stretch>
            <a:fillRect/>
          </a:stretch>
        </p:blipFill>
        <p:spPr>
          <a:xfrm>
            <a:off x="6207255" y="148072"/>
            <a:ext cx="5687984" cy="1001322"/>
          </a:xfrm>
          <a:prstGeom prst="rect">
            <a:avLst/>
          </a:prstGeom>
        </p:spPr>
      </p:pic>
    </p:spTree>
    <p:extLst>
      <p:ext uri="{BB962C8B-B14F-4D97-AF65-F5344CB8AC3E}">
        <p14:creationId xmlns:p14="http://schemas.microsoft.com/office/powerpoint/2010/main" val="10073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329945" y="6169152"/>
            <a:ext cx="1835658" cy="557783"/>
          </a:xfrm>
          <a:prstGeom prst="rect">
            <a:avLst/>
          </a:prstGeom>
        </p:spPr>
      </p:pic>
      <p:sp>
        <p:nvSpPr>
          <p:cNvPr id="4" name="object 4"/>
          <p:cNvSpPr txBox="1">
            <a:spLocks noGrp="1"/>
          </p:cNvSpPr>
          <p:nvPr>
            <p:ph type="title"/>
          </p:nvPr>
        </p:nvSpPr>
        <p:spPr>
          <a:xfrm>
            <a:off x="145587" y="911396"/>
            <a:ext cx="4873625"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a:t>Human Services</a:t>
            </a:r>
            <a:endParaRPr sz="3600" b="1"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fld id="{B6F15528-21DE-4FAA-801E-634DDDAF4B2B}" type="slidenum">
              <a:rPr lang="en-US" sz="1400" smtClean="0"/>
              <a:t>5</a:t>
            </a:fld>
            <a:endParaRPr lang="en-US" sz="1400"/>
          </a:p>
        </p:txBody>
      </p:sp>
      <p:sp>
        <p:nvSpPr>
          <p:cNvPr id="9" name="Rectangle 8">
            <a:extLst>
              <a:ext uri="{FF2B5EF4-FFF2-40B4-BE49-F238E27FC236}">
                <a16:creationId xmlns:a16="http://schemas.microsoft.com/office/drawing/2014/main" id="{2CD48214-0BEE-45CA-ADC2-C93A91AADB28}"/>
              </a:ext>
            </a:extLst>
          </p:cNvPr>
          <p:cNvSpPr/>
          <p:nvPr/>
        </p:nvSpPr>
        <p:spPr>
          <a:xfrm>
            <a:off x="145587" y="4026456"/>
            <a:ext cx="12046413" cy="1846659"/>
          </a:xfrm>
          <a:prstGeom prst="rect">
            <a:avLst/>
          </a:prstGeom>
          <a:solidFill>
            <a:schemeClr val="bg1"/>
          </a:solidFill>
        </p:spPr>
        <p:txBody>
          <a:bodyPr wrap="square" lIns="91440" tIns="45720" rIns="91440" bIns="45720" anchor="t">
            <a:spAutoFit/>
          </a:bodyPr>
          <a:lstStyle/>
          <a:p>
            <a:pPr marL="342900" indent="-342900">
              <a:buFont typeface="Wingdings" panose="05000000000000000000" pitchFamily="2" charset="2"/>
              <a:buChar char="Ø"/>
            </a:pPr>
            <a:r>
              <a:rPr lang="en-US" sz="1600" b="1" i="1" dirty="0">
                <a:solidFill>
                  <a:srgbClr val="006499"/>
                </a:solidFill>
                <a:cs typeface="Calibri"/>
              </a:rPr>
              <a:t>Welfare Assistance:  </a:t>
            </a:r>
            <a:r>
              <a:rPr lang="en-US" sz="1600" i="1" dirty="0">
                <a:solidFill>
                  <a:srgbClr val="006499"/>
                </a:solidFill>
                <a:cs typeface="Calibri"/>
              </a:rPr>
              <a:t> The total estimated need for Welfare Assistance is $106.9 million. This estimate is based on 2022 reported need for welfare services from tribes that filled out the BIA Financial Assistance and Social Services Report. </a:t>
            </a:r>
          </a:p>
          <a:p>
            <a:pPr marL="342900" indent="-342900">
              <a:buFont typeface="Wingdings" panose="05000000000000000000" pitchFamily="2" charset="2"/>
              <a:buChar char="Ø"/>
            </a:pPr>
            <a:r>
              <a:rPr lang="en-US" sz="1600" b="1" i="1" dirty="0">
                <a:solidFill>
                  <a:srgbClr val="006499"/>
                </a:solidFill>
                <a:cs typeface="Calibri"/>
              </a:rPr>
              <a:t>Social Services</a:t>
            </a:r>
            <a:r>
              <a:rPr lang="en-US" sz="1600" i="1" dirty="0">
                <a:solidFill>
                  <a:srgbClr val="006499"/>
                </a:solidFill>
                <a:cs typeface="Calibri"/>
              </a:rPr>
              <a:t>: The estimated funding requirement is $106.9 million, based on recommendations from the Child Welfare League of America, which advises limiting caseloads to 12-15 children per social worker and 12 or fewer cases for family centered casework</a:t>
            </a:r>
          </a:p>
          <a:p>
            <a:pPr marL="342900" indent="-342900">
              <a:buFont typeface="Wingdings" panose="05000000000000000000" pitchFamily="2" charset="2"/>
              <a:buChar char="Ø"/>
            </a:pPr>
            <a:r>
              <a:rPr lang="en-US" sz="1600" b="1" i="1" dirty="0">
                <a:solidFill>
                  <a:srgbClr val="006499"/>
                </a:solidFill>
                <a:cs typeface="Calibri"/>
              </a:rPr>
              <a:t>Housing Improvement Program: </a:t>
            </a:r>
            <a:r>
              <a:rPr lang="en-US" sz="1600" i="1" dirty="0">
                <a:solidFill>
                  <a:srgbClr val="006499"/>
                </a:solidFill>
                <a:cs typeface="Calibri"/>
              </a:rPr>
              <a:t>the estimated need of $1.1028 billion is based on unfunded eligible Tribal applications submitted to BIA regions.</a:t>
            </a:r>
            <a:endParaRPr lang="en-US" sz="1600" i="1" dirty="0">
              <a:cs typeface="Calibri"/>
            </a:endParaRPr>
          </a:p>
          <a:p>
            <a:pPr lvl="1"/>
            <a:endParaRPr lang="en-US" i="1" dirty="0">
              <a:solidFill>
                <a:srgbClr val="006499"/>
              </a:solidFill>
              <a:cs typeface="Calibri"/>
            </a:endParaRPr>
          </a:p>
        </p:txBody>
      </p:sp>
      <p:pic>
        <p:nvPicPr>
          <p:cNvPr id="8" name="Picture 7">
            <a:extLst>
              <a:ext uri="{FF2B5EF4-FFF2-40B4-BE49-F238E27FC236}">
                <a16:creationId xmlns:a16="http://schemas.microsoft.com/office/drawing/2014/main" id="{11FDE57C-4B91-481F-B207-611B212B4D74}"/>
              </a:ext>
            </a:extLst>
          </p:cNvPr>
          <p:cNvPicPr>
            <a:picLocks noChangeAspect="1"/>
          </p:cNvPicPr>
          <p:nvPr/>
        </p:nvPicPr>
        <p:blipFill>
          <a:blip r:embed="rId4"/>
          <a:stretch>
            <a:fillRect/>
          </a:stretch>
        </p:blipFill>
        <p:spPr>
          <a:xfrm>
            <a:off x="6658841" y="6997"/>
            <a:ext cx="5533159" cy="1523233"/>
          </a:xfrm>
          <a:prstGeom prst="rect">
            <a:avLst/>
          </a:prstGeom>
        </p:spPr>
      </p:pic>
      <p:pic>
        <p:nvPicPr>
          <p:cNvPr id="6" name="Picture 5">
            <a:extLst>
              <a:ext uri="{FF2B5EF4-FFF2-40B4-BE49-F238E27FC236}">
                <a16:creationId xmlns:a16="http://schemas.microsoft.com/office/drawing/2014/main" id="{305A342A-F4F8-1ECC-B22A-6E1A33995718}"/>
              </a:ext>
            </a:extLst>
          </p:cNvPr>
          <p:cNvPicPr>
            <a:picLocks noChangeAspect="1"/>
          </p:cNvPicPr>
          <p:nvPr/>
        </p:nvPicPr>
        <p:blipFill>
          <a:blip r:embed="rId5"/>
          <a:stretch>
            <a:fillRect/>
          </a:stretch>
        </p:blipFill>
        <p:spPr>
          <a:xfrm>
            <a:off x="248662" y="2058712"/>
            <a:ext cx="11333738" cy="1915732"/>
          </a:xfrm>
          <a:prstGeom prst="rect">
            <a:avLst/>
          </a:prstGeom>
        </p:spPr>
      </p:pic>
    </p:spTree>
    <p:extLst>
      <p:ext uri="{BB962C8B-B14F-4D97-AF65-F5344CB8AC3E}">
        <p14:creationId xmlns:p14="http://schemas.microsoft.com/office/powerpoint/2010/main" val="368310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6</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7" y="286629"/>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Indian Land Consolidation</a:t>
            </a:r>
            <a:endParaRPr lang="en-US" sz="3600" b="1" kern="0" dirty="0"/>
          </a:p>
        </p:txBody>
      </p:sp>
      <p:pic>
        <p:nvPicPr>
          <p:cNvPr id="4" name="Picture 3">
            <a:extLst>
              <a:ext uri="{FF2B5EF4-FFF2-40B4-BE49-F238E27FC236}">
                <a16:creationId xmlns:a16="http://schemas.microsoft.com/office/drawing/2014/main" id="{27B9CC89-02DF-418C-8298-164CDE440219}"/>
              </a:ext>
            </a:extLst>
          </p:cNvPr>
          <p:cNvPicPr>
            <a:picLocks noChangeAspect="1"/>
          </p:cNvPicPr>
          <p:nvPr/>
        </p:nvPicPr>
        <p:blipFill>
          <a:blip r:embed="rId4"/>
          <a:stretch>
            <a:fillRect/>
          </a:stretch>
        </p:blipFill>
        <p:spPr>
          <a:xfrm>
            <a:off x="10410614" y="1"/>
            <a:ext cx="1810119" cy="1140752"/>
          </a:xfrm>
          <a:prstGeom prst="rect">
            <a:avLst/>
          </a:prstGeom>
        </p:spPr>
      </p:pic>
      <p:sp>
        <p:nvSpPr>
          <p:cNvPr id="9" name="Rectangle 8">
            <a:extLst>
              <a:ext uri="{FF2B5EF4-FFF2-40B4-BE49-F238E27FC236}">
                <a16:creationId xmlns:a16="http://schemas.microsoft.com/office/drawing/2014/main" id="{C71D1BF0-59F9-4C3A-A7F8-B38CA16FA213}"/>
              </a:ext>
            </a:extLst>
          </p:cNvPr>
          <p:cNvSpPr/>
          <p:nvPr/>
        </p:nvSpPr>
        <p:spPr>
          <a:xfrm>
            <a:off x="411222" y="3286577"/>
            <a:ext cx="11802426" cy="1107996"/>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1600" b="1" i="1" dirty="0">
                <a:solidFill>
                  <a:srgbClr val="006499"/>
                </a:solidFill>
                <a:cs typeface="Calibri"/>
              </a:rPr>
              <a:t>Indian Land Consolidation:  </a:t>
            </a:r>
            <a:r>
              <a:rPr lang="en-US" sz="1600" i="1" dirty="0">
                <a:solidFill>
                  <a:srgbClr val="006499"/>
                </a:solidFill>
                <a:cs typeface="Calibri"/>
              </a:rPr>
              <a:t>An estimated $150 million annually is required to sustain land consolidation, based on experiences from the Buy-Back Program. </a:t>
            </a:r>
          </a:p>
          <a:p>
            <a:pPr marL="342900" indent="-342900">
              <a:buFont typeface="Wingdings" panose="05000000000000000000" pitchFamily="2" charset="2"/>
              <a:buChar char="Ø"/>
            </a:pPr>
            <a:endParaRPr lang="en-US" sz="1600" i="1" dirty="0">
              <a:solidFill>
                <a:srgbClr val="006499"/>
              </a:solidFill>
              <a:cs typeface="Calibri"/>
            </a:endParaRPr>
          </a:p>
          <a:p>
            <a:r>
              <a:rPr lang="en-US" sz="1800" b="1" u="sng" kern="10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[1]</a:t>
            </a:r>
            <a:endParaRPr lang="en-US" sz="1600" i="1" dirty="0">
              <a:solidFill>
                <a:srgbClr val="006499"/>
              </a:solidFill>
              <a:cs typeface="Calibri"/>
            </a:endParaRPr>
          </a:p>
        </p:txBody>
      </p:sp>
      <p:sp>
        <p:nvSpPr>
          <p:cNvPr id="10" name="TextBox 9">
            <a:extLst>
              <a:ext uri="{FF2B5EF4-FFF2-40B4-BE49-F238E27FC236}">
                <a16:creationId xmlns:a16="http://schemas.microsoft.com/office/drawing/2014/main" id="{B86F3BF0-A210-E618-FCA9-8CA850C69C10}"/>
              </a:ext>
            </a:extLst>
          </p:cNvPr>
          <p:cNvSpPr txBox="1"/>
          <p:nvPr/>
        </p:nvSpPr>
        <p:spPr>
          <a:xfrm>
            <a:off x="-810361" y="6957152"/>
            <a:ext cx="2984177" cy="923330"/>
          </a:xfrm>
          <a:prstGeom prst="rect">
            <a:avLst/>
          </a:prstGeom>
          <a:noFill/>
        </p:spPr>
        <p:txBody>
          <a:bodyPr wrap="square" rtlCol="0">
            <a:spAutoFit/>
          </a:bodyPr>
          <a:lstStyle/>
          <a:p>
            <a:r>
              <a:rPr lang="en-US"/>
              <a:t>TCR</a:t>
            </a:r>
          </a:p>
          <a:p>
            <a:r>
              <a:rPr lang="en-US"/>
              <a:t>   BIL = $216M, $43,200 x 5yrs</a:t>
            </a:r>
          </a:p>
          <a:p>
            <a:r>
              <a:rPr lang="en-US"/>
              <a:t>   IRA = $220M</a:t>
            </a:r>
          </a:p>
        </p:txBody>
      </p:sp>
      <p:pic>
        <p:nvPicPr>
          <p:cNvPr id="5" name="Picture 4">
            <a:extLst>
              <a:ext uri="{FF2B5EF4-FFF2-40B4-BE49-F238E27FC236}">
                <a16:creationId xmlns:a16="http://schemas.microsoft.com/office/drawing/2014/main" id="{42F53D81-6AD8-3931-23DC-EC853478F80F}"/>
              </a:ext>
            </a:extLst>
          </p:cNvPr>
          <p:cNvPicPr>
            <a:picLocks noChangeAspect="1"/>
          </p:cNvPicPr>
          <p:nvPr/>
        </p:nvPicPr>
        <p:blipFill>
          <a:blip r:embed="rId6"/>
          <a:stretch>
            <a:fillRect/>
          </a:stretch>
        </p:blipFill>
        <p:spPr>
          <a:xfrm>
            <a:off x="411222" y="1264574"/>
            <a:ext cx="9999392" cy="1898182"/>
          </a:xfrm>
          <a:prstGeom prst="rect">
            <a:avLst/>
          </a:prstGeom>
        </p:spPr>
      </p:pic>
    </p:spTree>
    <p:extLst>
      <p:ext uri="{BB962C8B-B14F-4D97-AF65-F5344CB8AC3E}">
        <p14:creationId xmlns:p14="http://schemas.microsoft.com/office/powerpoint/2010/main" val="24352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7</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6177" y="286629"/>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a:t>Natural Resources</a:t>
            </a:r>
            <a:endParaRPr lang="en-US" sz="3600" b="1" kern="0"/>
          </a:p>
        </p:txBody>
      </p:sp>
      <p:pic>
        <p:nvPicPr>
          <p:cNvPr id="4" name="Picture 3">
            <a:extLst>
              <a:ext uri="{FF2B5EF4-FFF2-40B4-BE49-F238E27FC236}">
                <a16:creationId xmlns:a16="http://schemas.microsoft.com/office/drawing/2014/main" id="{27B9CC89-02DF-418C-8298-164CDE440219}"/>
              </a:ext>
            </a:extLst>
          </p:cNvPr>
          <p:cNvPicPr>
            <a:picLocks noChangeAspect="1"/>
          </p:cNvPicPr>
          <p:nvPr/>
        </p:nvPicPr>
        <p:blipFill>
          <a:blip r:embed="rId4"/>
          <a:stretch>
            <a:fillRect/>
          </a:stretch>
        </p:blipFill>
        <p:spPr>
          <a:xfrm>
            <a:off x="10410614" y="1"/>
            <a:ext cx="1810119" cy="1140752"/>
          </a:xfrm>
          <a:prstGeom prst="rect">
            <a:avLst/>
          </a:prstGeom>
        </p:spPr>
      </p:pic>
      <p:sp>
        <p:nvSpPr>
          <p:cNvPr id="9" name="Rectangle 8">
            <a:extLst>
              <a:ext uri="{FF2B5EF4-FFF2-40B4-BE49-F238E27FC236}">
                <a16:creationId xmlns:a16="http://schemas.microsoft.com/office/drawing/2014/main" id="{C71D1BF0-59F9-4C3A-A7F8-B38CA16FA213}"/>
              </a:ext>
            </a:extLst>
          </p:cNvPr>
          <p:cNvSpPr/>
          <p:nvPr/>
        </p:nvSpPr>
        <p:spPr>
          <a:xfrm>
            <a:off x="194787" y="3687683"/>
            <a:ext cx="11802426" cy="1569660"/>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1600" b="1" i="1" dirty="0">
                <a:solidFill>
                  <a:srgbClr val="006499"/>
                </a:solidFill>
                <a:cs typeface="Calibri"/>
              </a:rPr>
              <a:t>Tribal Climate Resilience in Alaska:  </a:t>
            </a:r>
            <a:r>
              <a:rPr lang="en-US" sz="1600" i="1" dirty="0">
                <a:solidFill>
                  <a:srgbClr val="006499"/>
                </a:solidFill>
                <a:cs typeface="Calibri"/>
              </a:rPr>
              <a:t>The total estimated need for Tribal Climate Resilience totals $9.14 billion. In Alaska, $4.3 billion over the next 50 years is needed to protect 144 Alaska Native villages from flooding, erosion, and permafrost degradation, with an additional $833 million for hub communities. In the Lower 48, $4.84 billion is required, including $1.6 for unmet needs, with $372.3 million for relocation planning. These figures are based on analysis by Indian Affairs and the Institute of Tribal Environmental Professionals. </a:t>
            </a:r>
          </a:p>
          <a:p>
            <a:pPr marL="342900" indent="-342900">
              <a:buFont typeface="Wingdings" panose="05000000000000000000" pitchFamily="2" charset="2"/>
              <a:buChar char="Ø"/>
            </a:pPr>
            <a:r>
              <a:rPr lang="en-US" sz="1600" i="1" dirty="0">
                <a:solidFill>
                  <a:srgbClr val="006499"/>
                </a:solidFill>
                <a:cs typeface="Calibri"/>
              </a:rPr>
              <a:t>An additional $96 million is needed for Forestry programs, as identified in the IFMAT IV report. For FY2024, BIA Forestry received $52.8 million for 306 programs, falling short due to inflation, stagnant funding and a growing gap compared to federal forest management. </a:t>
            </a:r>
          </a:p>
        </p:txBody>
      </p:sp>
      <p:sp>
        <p:nvSpPr>
          <p:cNvPr id="10" name="TextBox 9">
            <a:extLst>
              <a:ext uri="{FF2B5EF4-FFF2-40B4-BE49-F238E27FC236}">
                <a16:creationId xmlns:a16="http://schemas.microsoft.com/office/drawing/2014/main" id="{B86F3BF0-A210-E618-FCA9-8CA850C69C10}"/>
              </a:ext>
            </a:extLst>
          </p:cNvPr>
          <p:cNvSpPr txBox="1"/>
          <p:nvPr/>
        </p:nvSpPr>
        <p:spPr>
          <a:xfrm>
            <a:off x="-810361" y="6957152"/>
            <a:ext cx="2984177" cy="923330"/>
          </a:xfrm>
          <a:prstGeom prst="rect">
            <a:avLst/>
          </a:prstGeom>
          <a:noFill/>
        </p:spPr>
        <p:txBody>
          <a:bodyPr wrap="square" rtlCol="0">
            <a:spAutoFit/>
          </a:bodyPr>
          <a:lstStyle/>
          <a:p>
            <a:r>
              <a:rPr lang="en-US"/>
              <a:t>TCR</a:t>
            </a:r>
          </a:p>
          <a:p>
            <a:r>
              <a:rPr lang="en-US"/>
              <a:t>   BIL = $216M, $43,200 x 5yrs</a:t>
            </a:r>
          </a:p>
          <a:p>
            <a:r>
              <a:rPr lang="en-US"/>
              <a:t>   IRA = $220M</a:t>
            </a:r>
          </a:p>
        </p:txBody>
      </p:sp>
      <p:pic>
        <p:nvPicPr>
          <p:cNvPr id="8" name="Picture 7">
            <a:extLst>
              <a:ext uri="{FF2B5EF4-FFF2-40B4-BE49-F238E27FC236}">
                <a16:creationId xmlns:a16="http://schemas.microsoft.com/office/drawing/2014/main" id="{33D58666-E0FE-9107-2255-B2BC0A11D04A}"/>
              </a:ext>
            </a:extLst>
          </p:cNvPr>
          <p:cNvPicPr>
            <a:picLocks noChangeAspect="1"/>
          </p:cNvPicPr>
          <p:nvPr/>
        </p:nvPicPr>
        <p:blipFill>
          <a:blip r:embed="rId5"/>
          <a:stretch>
            <a:fillRect/>
          </a:stretch>
        </p:blipFill>
        <p:spPr>
          <a:xfrm>
            <a:off x="303289" y="1600657"/>
            <a:ext cx="11012384" cy="2154643"/>
          </a:xfrm>
          <a:prstGeom prst="rect">
            <a:avLst/>
          </a:prstGeom>
        </p:spPr>
      </p:pic>
    </p:spTree>
    <p:extLst>
      <p:ext uri="{BB962C8B-B14F-4D97-AF65-F5344CB8AC3E}">
        <p14:creationId xmlns:p14="http://schemas.microsoft.com/office/powerpoint/2010/main" val="42769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9457"/>
            <a:ext cx="5770991" cy="129409"/>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8</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276581"/>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a:t>Natural Resources Cont’d</a:t>
            </a:r>
            <a:endParaRPr lang="en-US" sz="3600" b="1" kern="0"/>
          </a:p>
        </p:txBody>
      </p:sp>
      <p:pic>
        <p:nvPicPr>
          <p:cNvPr id="4" name="Picture 3">
            <a:extLst>
              <a:ext uri="{FF2B5EF4-FFF2-40B4-BE49-F238E27FC236}">
                <a16:creationId xmlns:a16="http://schemas.microsoft.com/office/drawing/2014/main" id="{27B9CC89-02DF-418C-8298-164CDE440219}"/>
              </a:ext>
            </a:extLst>
          </p:cNvPr>
          <p:cNvPicPr>
            <a:picLocks noChangeAspect="1"/>
          </p:cNvPicPr>
          <p:nvPr/>
        </p:nvPicPr>
        <p:blipFill>
          <a:blip r:embed="rId4"/>
          <a:stretch>
            <a:fillRect/>
          </a:stretch>
        </p:blipFill>
        <p:spPr>
          <a:xfrm>
            <a:off x="10381881" y="1"/>
            <a:ext cx="1810119" cy="1140752"/>
          </a:xfrm>
          <a:prstGeom prst="rect">
            <a:avLst/>
          </a:prstGeom>
        </p:spPr>
      </p:pic>
      <p:sp>
        <p:nvSpPr>
          <p:cNvPr id="10" name="Rectangle 9">
            <a:extLst>
              <a:ext uri="{FF2B5EF4-FFF2-40B4-BE49-F238E27FC236}">
                <a16:creationId xmlns:a16="http://schemas.microsoft.com/office/drawing/2014/main" id="{703EEE6C-58D5-4829-BDE6-FCB4D3F31FC4}"/>
              </a:ext>
            </a:extLst>
          </p:cNvPr>
          <p:cNvSpPr/>
          <p:nvPr/>
        </p:nvSpPr>
        <p:spPr>
          <a:xfrm>
            <a:off x="194787" y="1323438"/>
            <a:ext cx="11802426"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b="1" i="1" dirty="0">
                <a:solidFill>
                  <a:srgbClr val="006499"/>
                </a:solidFill>
                <a:cs typeface="Calibri"/>
              </a:rPr>
              <a:t>Tribal Climate Resilience in the Lower 48:  </a:t>
            </a:r>
            <a:r>
              <a:rPr lang="en-US" i="1" dirty="0">
                <a:solidFill>
                  <a:srgbClr val="006499"/>
                </a:solidFill>
                <a:cs typeface="Calibri"/>
              </a:rPr>
              <a:t>The total estimated need for Tribal Climate Resilience in the Lower 48 States is $1.365 billion. Approximately $1.909 Billion is required for planning and implementation costs for infrastructure estimated needs in Tribal Communities across the Contiguous 48 States. </a:t>
            </a:r>
          </a:p>
          <a:p>
            <a:pPr marL="800100" lvl="1" indent="-342900">
              <a:buFont typeface="Wingdings" panose="05000000000000000000" pitchFamily="2" charset="2"/>
              <a:buChar char="v"/>
            </a:pPr>
            <a:r>
              <a:rPr lang="en-US" sz="1600" i="1" dirty="0">
                <a:solidFill>
                  <a:srgbClr val="006499"/>
                </a:solidFill>
                <a:cs typeface="Calibri"/>
              </a:rPr>
              <a:t>This value consists of planning costs of approximately $463 million and implementation costs of approximately $1.446 billion. </a:t>
            </a:r>
          </a:p>
          <a:p>
            <a:pPr marL="800100" lvl="1" indent="-342900">
              <a:buFont typeface="Wingdings" panose="05000000000000000000" pitchFamily="2" charset="2"/>
              <a:buChar char="v"/>
            </a:pPr>
            <a:r>
              <a:rPr lang="en-US" sz="1600" i="1" dirty="0">
                <a:solidFill>
                  <a:srgbClr val="006499"/>
                </a:solidFill>
                <a:cs typeface="Calibri"/>
              </a:rPr>
              <a:t>Roughly $543 million in annually funded programs was already identified as available resources for all Tribes in the U.S. (including Alaska). The estimated need ($1.365 billion) is the difference between Total Need ($1.909 billion) and Existing Support ($543 million) </a:t>
            </a:r>
          </a:p>
          <a:p>
            <a:pPr marL="800100" lvl="1" indent="-342900">
              <a:buFont typeface="Wingdings" panose="05000000000000000000" pitchFamily="2" charset="2"/>
              <a:buChar char="v"/>
            </a:pPr>
            <a:r>
              <a:rPr lang="en-US" sz="1600" i="1" dirty="0">
                <a:solidFill>
                  <a:srgbClr val="006499"/>
                </a:solidFill>
                <a:cs typeface="Calibri"/>
              </a:rPr>
              <a:t>Note that the $543 million value of available multi-program Existing Support is an estimation of overall program availability and includes funding that is also available to Alaska Communities, not just the communities in the lower 48, so it is actually an overestimation of funding. </a:t>
            </a:r>
          </a:p>
          <a:p>
            <a:pPr marL="800100" lvl="1" indent="-342900">
              <a:buFont typeface="Wingdings" panose="05000000000000000000" pitchFamily="2" charset="2"/>
              <a:buChar char="v"/>
            </a:pPr>
            <a:endParaRPr lang="en-US" sz="1600" i="1" dirty="0">
              <a:solidFill>
                <a:srgbClr val="006499"/>
              </a:solidFill>
              <a:cs typeface="Calibri"/>
            </a:endParaRPr>
          </a:p>
          <a:p>
            <a:pPr marL="800100" lvl="1" indent="-342900">
              <a:buFont typeface="Wingdings" panose="05000000000000000000" pitchFamily="2" charset="2"/>
              <a:buChar char="v"/>
            </a:pPr>
            <a:endParaRPr lang="en-US" sz="1600" i="1" dirty="0">
              <a:solidFill>
                <a:srgbClr val="006499"/>
              </a:solidFill>
              <a:cs typeface="Calibri"/>
            </a:endParaRPr>
          </a:p>
          <a:p>
            <a:pPr marL="0" marR="0">
              <a:spcBef>
                <a:spcPts val="0"/>
              </a:spcBef>
              <a:spcAft>
                <a:spcPts val="0"/>
              </a:spcAft>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lvl="1"/>
            <a:endParaRPr lang="en-US" sz="1600" i="1" dirty="0">
              <a:solidFill>
                <a:srgbClr val="006499"/>
              </a:solidFill>
              <a:cs typeface="Calibri"/>
            </a:endParaRPr>
          </a:p>
          <a:p>
            <a:pPr marL="800100" lvl="1" indent="-342900">
              <a:buFont typeface="Wingdings" panose="05000000000000000000" pitchFamily="2" charset="2"/>
              <a:buChar char="v"/>
            </a:pPr>
            <a:endParaRPr lang="en-US" sz="1600" i="1" dirty="0">
              <a:solidFill>
                <a:srgbClr val="006499"/>
              </a:solidFill>
              <a:cs typeface="Calibri"/>
            </a:endParaRPr>
          </a:p>
        </p:txBody>
      </p:sp>
    </p:spTree>
    <p:extLst>
      <p:ext uri="{BB962C8B-B14F-4D97-AF65-F5344CB8AC3E}">
        <p14:creationId xmlns:p14="http://schemas.microsoft.com/office/powerpoint/2010/main" val="297769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5283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9</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5766056" cy="1059264"/>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b="1" kern="0" spc="-25" dirty="0"/>
              <a:t>Fish Hatcheries – </a:t>
            </a:r>
            <a:r>
              <a:rPr lang="en-US" b="1" kern="0" spc="-25" dirty="0"/>
              <a:t>Operations &amp; Maintenance</a:t>
            </a:r>
          </a:p>
        </p:txBody>
      </p:sp>
      <p:sp>
        <p:nvSpPr>
          <p:cNvPr id="4" name="Rectangle 3">
            <a:extLst>
              <a:ext uri="{FF2B5EF4-FFF2-40B4-BE49-F238E27FC236}">
                <a16:creationId xmlns:a16="http://schemas.microsoft.com/office/drawing/2014/main" id="{8999CE98-04A0-4A81-A594-BCD598E0269F}"/>
              </a:ext>
            </a:extLst>
          </p:cNvPr>
          <p:cNvSpPr/>
          <p:nvPr/>
        </p:nvSpPr>
        <p:spPr>
          <a:xfrm>
            <a:off x="572413" y="3480474"/>
            <a:ext cx="11269683" cy="1489639"/>
          </a:xfrm>
          <a:prstGeom prst="rect">
            <a:avLst/>
          </a:prstGeom>
        </p:spPr>
        <p:txBody>
          <a:bodyPr wrap="square" lIns="91440" tIns="45720" rIns="91440" bIns="45720" anchor="t">
            <a:spAutoFit/>
          </a:bodyPr>
          <a:lstStyle/>
          <a:p>
            <a:pPr>
              <a:spcBef>
                <a:spcPct val="20000"/>
              </a:spcBef>
              <a:tabLst>
                <a:tab pos="876935" algn="l"/>
              </a:tabLst>
            </a:pPr>
            <a:endParaRPr lang="en-US" i="1" dirty="0">
              <a:solidFill>
                <a:srgbClr val="006499"/>
              </a:solidFill>
              <a:cs typeface="Calibri"/>
            </a:endParaRPr>
          </a:p>
          <a:p>
            <a:pPr marL="342900" indent="-342900">
              <a:spcBef>
                <a:spcPct val="20000"/>
              </a:spcBef>
              <a:buFont typeface="Wingdings" panose="05000000000000000000" pitchFamily="2" charset="2"/>
              <a:buChar char="Ø"/>
              <a:tabLst>
                <a:tab pos="876935" algn="l"/>
              </a:tabLst>
            </a:pPr>
            <a:r>
              <a:rPr lang="en-US" sz="1600" i="1" dirty="0">
                <a:solidFill>
                  <a:srgbClr val="006499"/>
                </a:solidFill>
                <a:cs typeface="Calibri"/>
              </a:rPr>
              <a:t>Currently, 65 hatcheries lack operational funding, with an estimated $400 million required per hatchery to meet basic needs (staff, utilities, fish food). Maintenance funding, currently at $7 million annually, needs to be increased to $14 million. Large-scale renovations or replacements range from $2 to 10 million per project, with an additional $4 million proposed for these upgrades.</a:t>
            </a:r>
          </a:p>
          <a:p>
            <a:pPr>
              <a:spcBef>
                <a:spcPct val="20000"/>
              </a:spcBef>
              <a:tabLst>
                <a:tab pos="876935" algn="l"/>
              </a:tabLst>
            </a:pPr>
            <a:endParaRPr lang="en-US"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3"/>
          <a:stretch>
            <a:fillRect/>
          </a:stretch>
        </p:blipFill>
        <p:spPr>
          <a:xfrm>
            <a:off x="6207255" y="148072"/>
            <a:ext cx="5687984" cy="1001322"/>
          </a:xfrm>
          <a:prstGeom prst="rect">
            <a:avLst/>
          </a:prstGeom>
        </p:spPr>
      </p:pic>
      <p:pic>
        <p:nvPicPr>
          <p:cNvPr id="8" name="Picture 7">
            <a:extLst>
              <a:ext uri="{FF2B5EF4-FFF2-40B4-BE49-F238E27FC236}">
                <a16:creationId xmlns:a16="http://schemas.microsoft.com/office/drawing/2014/main" id="{F9D01FDF-9F38-A5A4-DCE0-8ACADD760347}"/>
              </a:ext>
            </a:extLst>
          </p:cNvPr>
          <p:cNvPicPr>
            <a:picLocks noChangeAspect="1"/>
          </p:cNvPicPr>
          <p:nvPr/>
        </p:nvPicPr>
        <p:blipFill>
          <a:blip r:embed="rId4"/>
          <a:stretch>
            <a:fillRect/>
          </a:stretch>
        </p:blipFill>
        <p:spPr>
          <a:xfrm>
            <a:off x="663853" y="2003724"/>
            <a:ext cx="10430867" cy="1637413"/>
          </a:xfrm>
          <a:prstGeom prst="rect">
            <a:avLst/>
          </a:prstGeom>
        </p:spPr>
      </p:pic>
    </p:spTree>
    <p:extLst>
      <p:ext uri="{BB962C8B-B14F-4D97-AF65-F5344CB8AC3E}">
        <p14:creationId xmlns:p14="http://schemas.microsoft.com/office/powerpoint/2010/main" val="88816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DC44AF1D2C14291FB88B76F777881" ma:contentTypeVersion="6" ma:contentTypeDescription="Create a new document." ma:contentTypeScope="" ma:versionID="e214c8016e05d839dcf8eb686ccfee27">
  <xsd:schema xmlns:xsd="http://www.w3.org/2001/XMLSchema" xmlns:xs="http://www.w3.org/2001/XMLSchema" xmlns:p="http://schemas.microsoft.com/office/2006/metadata/properties" xmlns:ns3="087b091f-576f-4504-bd9e-12392a4645c3" xmlns:ns4="5ffd0ef9-efec-4121-93ca-feccc25f774a" targetNamespace="http://schemas.microsoft.com/office/2006/metadata/properties" ma:root="true" ma:fieldsID="c2a4abc9c65b97d8b05b532820390fbc" ns3:_="" ns4:_="">
    <xsd:import namespace="087b091f-576f-4504-bd9e-12392a4645c3"/>
    <xsd:import namespace="5ffd0ef9-efec-4121-93ca-feccc25f77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b091f-576f-4504-bd9e-12392a464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d0ef9-efec-4121-93ca-feccc25f77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ffd0ef9-efec-4121-93ca-feccc25f774a">
      <UserInfo>
        <DisplayName>Freihage, Jason E</DisplayName>
        <AccountId>7</AccountId>
        <AccountType/>
      </UserInfo>
      <UserInfo>
        <DisplayName>Brooks, Jeannine</DisplayName>
        <AccountId>25</AccountId>
        <AccountType/>
      </UserInfo>
      <UserInfo>
        <DisplayName>Bearpaw, George W</DisplayName>
        <AccountId>17</AccountId>
        <AccountType/>
      </UserInfo>
      <UserInfo>
        <DisplayName>Omps, Sharon P</DisplayName>
        <AccountId>23</AccountId>
        <AccountType/>
      </UserInfo>
      <UserInfo>
        <DisplayName>Sullivan, Jack</DisplayName>
        <AccountId>111</AccountId>
        <AccountType/>
      </UserInfo>
      <UserInfo>
        <DisplayName>Henning, Stephanie H</DisplayName>
        <AccountId>35</AccountId>
        <AccountType/>
      </UserInfo>
      <UserInfo>
        <DisplayName>LaCounte, Darryl</DisplayName>
        <AccountId>144</AccountId>
        <AccountType/>
      </UserInfo>
      <UserInfo>
        <DisplayName>Dearman, Tony L</DisplayName>
        <AccountId>191</AccountId>
        <AccountType/>
      </UserInfo>
      <UserInfo>
        <DisplayName>Gidner, Jerold L</DisplayName>
        <AccountId>276</AccountId>
        <AccountType/>
      </UserInfo>
      <UserInfo>
        <DisplayName>Freeman, Sharee</DisplayName>
        <AccountId>127</AccountId>
        <AccountType/>
      </UserInfo>
      <UserInfo>
        <DisplayName>Appel, Elizabeth K</DisplayName>
        <AccountId>94</AccountId>
        <AccountType/>
      </UserInfo>
      <UserInfo>
        <DisplayName>Rodman, Anthony M</DisplayName>
        <AccountId>51</AccountId>
        <AccountType/>
      </UserInfo>
      <UserInfo>
        <DisplayName>Conrad, David F</DisplayName>
        <AccountId>259</AccountId>
        <AccountType/>
      </UserInfo>
      <UserInfo>
        <DisplayName>Myers, Richard G</DisplayName>
        <AccountId>243</AccountId>
        <AccountType/>
      </UserInfo>
      <UserInfo>
        <DisplayName>Stevens, Bartholomew S</DisplayName>
        <AccountId>62</AccountId>
        <AccountType/>
      </UserInfo>
      <UserInfo>
        <DisplayName>Bowers, Clint J</DisplayName>
        <AccountId>34</AccountId>
        <AccountType/>
      </UserInfo>
      <UserInfo>
        <DisplayName>Giaccardo, Genevieve I</DisplayName>
        <AccountId>29</AccountId>
        <AccountType/>
      </UserInfo>
      <UserInfo>
        <DisplayName>Lords, Douglas</DisplayName>
        <AccountId>115</AccountId>
        <AccountType/>
      </UserInfo>
      <UserInfo>
        <DisplayName>Anaya, Cecilia E</DisplayName>
        <AccountId>116</AccountId>
        <AccountType/>
      </UserInfo>
      <UserInfo>
        <DisplayName>Kelly, Matthew</DisplayName>
        <AccountId>95</AccountId>
        <AccountType/>
      </UserInfo>
      <UserInfo>
        <DisplayName>Anderton, James B</DisplayName>
        <AccountId>15</AccountId>
        <AccountType/>
      </UserInfo>
      <UserInfo>
        <DisplayName>Pierre-Louis, Alesia J</DisplayName>
        <AccountId>16</AccountId>
        <AccountType/>
      </UserInfo>
      <UserInfo>
        <DisplayName>Wilson, Judith</DisplayName>
        <AccountId>13</AccountId>
        <AccountType/>
      </UserInfo>
      <UserInfo>
        <DisplayName>Downs, Bruce M</DisplayName>
        <AccountId>307</AccountId>
        <AccountType/>
      </UserInfo>
      <UserInfo>
        <DisplayName>Pinto, Sharon</DisplayName>
        <AccountId>123</AccountId>
        <AccountType/>
      </UserInfo>
      <UserInfo>
        <DisplayName>Palmer, Lawrence L</DisplayName>
        <AccountId>126</AccountId>
        <AccountType/>
      </UserInfo>
      <UserInfo>
        <DisplayName>SharingLinks.e5050f44-4436-4d21-b95c-5ea379655a3b.OrganizationView.2b75c724-58be-40f0-857a-c29a59bd99f6</DisplayName>
        <AccountId>175</AccountId>
        <AccountType/>
      </UserInfo>
      <UserInfo>
        <DisplayName>Kracher, Christina T</DisplayName>
        <AccountId>24</AccountId>
        <AccountType/>
      </UserInfo>
      <UserInfo>
        <DisplayName>Austin, Joseph</DisplayName>
        <AccountId>14</AccountId>
        <AccountType/>
      </UserInfo>
      <UserInfo>
        <DisplayName>SharingLinks.15ef5b49-52ad-4c98-a8f2-25c90bebcf86.Flexible.d77b87e2-21ff-4d67-88c7-a9b8041a5509</DisplayName>
        <AccountId>36</AccountId>
        <AccountType/>
      </UserInfo>
      <UserInfo>
        <DisplayName>SharingLinks.47941891-43c2-4c6b-a104-8935ddd6aa00.OrganizationEdit.a348df27-1250-4145-ab62-10fe41e51624</DisplayName>
        <AccountId>22</AccountId>
        <AccountType/>
      </UserInfo>
      <UserInfo>
        <DisplayName>SharingLinks.b160b0fe-363b-4ba4-8af2-7569352d6a76.Flexible.553b0980-5569-4a67-80da-7965fc26ced2</DisplayName>
        <AccountId>33</AccountId>
        <AccountType/>
      </UserInfo>
      <UserInfo>
        <DisplayName>Bohling, Leroy N</DisplayName>
        <AccountId>100</AccountId>
        <AccountType/>
      </UserInfo>
      <UserInfo>
        <DisplayName>Sweeney, Tara M</DisplayName>
        <AccountId>97</AccountId>
        <AccountType/>
      </UserInfo>
      <UserInfo>
        <DisplayName>Fry, Ashley D</DisplayName>
        <AccountId>328</AccountId>
        <AccountType/>
      </UserInfo>
      <UserInfo>
        <DisplayName>Barr, Jingru</DisplayName>
        <AccountId>327</AccountId>
        <AccountType/>
      </UserInfo>
      <UserInfo>
        <DisplayName>Gibbs, Richard C</DisplayName>
        <AccountId>330</AccountId>
        <AccountType/>
      </UserInfo>
      <UserInfo>
        <DisplayName>SharingLinks.ee2a3e2a-be26-4660-9165-1afd8d4303e7.Flexible.804296e2-aab9-4835-abbb-c6e3f125064b</DisplayName>
        <AccountId>39</AccountId>
        <AccountType/>
      </UserInfo>
      <UserInfo>
        <DisplayName>Addington, Charles</DisplayName>
        <AccountId>41</AccountId>
        <AccountType/>
      </UserInfo>
      <UserInfo>
        <DisplayName>SharingLinks.9ce5d8c5-7234-433c-b5cb-c5777f56b606.Flexible.1a0cf373-18a0-4963-8d85-0f081588f79b</DisplayName>
        <AccountId>38</AccountId>
        <AccountType/>
      </UserInfo>
      <UserInfo>
        <DisplayName>Tafua, Colette</DisplayName>
        <AccountId>340</AccountId>
        <AccountType/>
      </UserInfo>
      <UserInfo>
        <DisplayName>SharingLinks.bafd24fe-175f-4e2d-88ba-6f91fa5e5751.OrganizationEdit.e58ab771-eb02-4521-a5e0-e23b1674aa32</DisplayName>
        <AccountId>40</AccountId>
        <AccountType/>
      </UserInfo>
      <UserInfo>
        <DisplayName>SharingLinks.77dc9ca1-aca6-4536-ad13-ef694176afa3.OrganizationEdit.0fb4e1f6-ec50-400d-bc43-4eea54b26160</DisplayName>
        <AccountId>42</AccountId>
        <AccountType/>
      </UserInfo>
      <UserInfo>
        <DisplayName>Mahooty, David N</DisplayName>
        <AccountId>1020</AccountId>
        <AccountType/>
      </UserInfo>
      <UserInfo>
        <DisplayName>Snider, Vanessa P</DisplayName>
        <AccountId>12</AccountId>
        <AccountType/>
      </UserInfo>
      <UserInfo>
        <DisplayName>Marand, Kelsey A</DisplayName>
        <AccountId>664</AccountId>
        <AccountType/>
      </UserInfo>
      <UserInfo>
        <DisplayName>Clark, Travis G</DisplayName>
        <AccountId>353</AccountId>
        <AccountType/>
      </UserInfo>
      <UserInfo>
        <DisplayName>Garriott, Wizipan</DisplayName>
        <AccountId>802</AccountId>
        <AccountType/>
      </UserInfo>
      <UserInfo>
        <DisplayName>Newland, Bryan</DisplayName>
        <AccountId>348</AccountId>
        <AccountType/>
      </UserInfo>
      <UserInfo>
        <DisplayName>Goodluck, Tracy L</DisplayName>
        <AccountId>937</AccountId>
        <AccountType/>
      </UserInfo>
      <UserInfo>
        <DisplayName>Isom-Clause, Kathryn C</DisplayName>
        <AccountId>633</AccountId>
        <AccountType/>
      </UserInfo>
      <UserInfo>
        <DisplayName>LeBeau, Onna M</DisplayName>
        <AccountId>957</AccountId>
        <AccountType/>
      </UserInfo>
      <UserInfo>
        <DisplayName>Greenberger, Sarah D</DisplayName>
        <AccountId>1147</AccountId>
        <AccountType/>
      </UserInfo>
      <UserInfo>
        <DisplayName>Beaudreau, Tommy P</DisplayName>
        <AccountId>1148</AccountId>
        <AccountType/>
      </UserInfo>
      <UserInfo>
        <DisplayName>Kelly, Katherine P</DisplayName>
        <AccountId>689</AccountId>
        <AccountType/>
      </UserInfo>
      <UserInfo>
        <DisplayName>Taylor, Rachael S</DisplayName>
        <AccountId>640</AccountId>
        <AccountType/>
      </UserInfo>
      <UserInfo>
        <DisplayName>Todacheene, Heidi J</DisplayName>
        <AccountId>555</AccountId>
        <AccountType/>
      </UserInfo>
      <UserInfo>
        <DisplayName>Gleeson, Philip M</DisplayName>
        <AccountId>107</AccountId>
        <AccountType/>
      </UserInfo>
    </SharedWithUsers>
    <_activity xmlns="087b091f-576f-4504-bd9e-12392a4645c3" xsi:nil="true"/>
  </documentManagement>
</p:properties>
</file>

<file path=customXml/itemProps1.xml><?xml version="1.0" encoding="utf-8"?>
<ds:datastoreItem xmlns:ds="http://schemas.openxmlformats.org/officeDocument/2006/customXml" ds:itemID="{5B2CF48C-ED6F-4E1E-A3CE-452C2659E787}">
  <ds:schemaRefs>
    <ds:schemaRef ds:uri="087b091f-576f-4504-bd9e-12392a4645c3"/>
    <ds:schemaRef ds:uri="5ffd0ef9-efec-4121-93ca-feccc25f7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CA63CE-0B1C-48DB-80F5-BC940C78EC6D}">
  <ds:schemaRefs>
    <ds:schemaRef ds:uri="http://schemas.microsoft.com/sharepoint/v3/contenttype/forms"/>
  </ds:schemaRefs>
</ds:datastoreItem>
</file>

<file path=customXml/itemProps3.xml><?xml version="1.0" encoding="utf-8"?>
<ds:datastoreItem xmlns:ds="http://schemas.openxmlformats.org/officeDocument/2006/customXml" ds:itemID="{D3D6C5A6-715A-4001-ACE8-5065418001D9}">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087b091f-576f-4504-bd9e-12392a4645c3"/>
    <ds:schemaRef ds:uri="5ffd0ef9-efec-4121-93ca-feccc25f774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21091</TotalTime>
  <Words>1969</Words>
  <Application>Microsoft Office PowerPoint</Application>
  <PresentationFormat>Widescreen</PresentationFormat>
  <Paragraphs>129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Calibri</vt:lpstr>
      <vt:lpstr>Calibri Light</vt:lpstr>
      <vt:lpstr>Times New Roman</vt:lpstr>
      <vt:lpstr>Wingdings</vt:lpstr>
      <vt:lpstr>Wingdings,Sans-Serif</vt:lpstr>
      <vt:lpstr>Office Theme</vt:lpstr>
      <vt:lpstr>PowerPoint Presentation</vt:lpstr>
      <vt:lpstr>PowerPoint Presentation</vt:lpstr>
      <vt:lpstr>PowerPoint Presentation</vt:lpstr>
      <vt:lpstr>PowerPoint Presentation</vt:lpstr>
      <vt:lpstr>Human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Tribal Leases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Gilchrist, Melvin L</cp:lastModifiedBy>
  <cp:revision>240</cp:revision>
  <cp:lastPrinted>2024-02-13T16:03:04Z</cp:lastPrinted>
  <dcterms:created xsi:type="dcterms:W3CDTF">2021-03-25T13:23:26Z</dcterms:created>
  <dcterms:modified xsi:type="dcterms:W3CDTF">2024-11-14T23:21:29Z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0x0101000B6DC44AF1D2C14291FB88B76F777881</vt:lpwstr>
  </property>
  <property fmtid="{D5CDD505-2E9C-101B-9397-08002B2CF9AE}" pid="6" name="MediaServiceImageTags">
    <vt:lpwstr/>
  </property>
</Properties>
</file>