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343150" y="404622"/>
            <a:ext cx="7086600" cy="6251575"/>
          </a:xfrm>
          <a:custGeom>
            <a:avLst/>
            <a:gdLst/>
            <a:ahLst/>
            <a:cxnLst/>
            <a:rect l="l" t="t" r="r" b="b"/>
            <a:pathLst>
              <a:path w="7086600" h="6251575">
                <a:moveTo>
                  <a:pt x="7086600" y="0"/>
                </a:moveTo>
                <a:lnTo>
                  <a:pt x="0" y="0"/>
                </a:lnTo>
                <a:lnTo>
                  <a:pt x="0" y="6251321"/>
                </a:lnTo>
                <a:lnTo>
                  <a:pt x="7086600" y="6251321"/>
                </a:lnTo>
                <a:lnTo>
                  <a:pt x="7086600" y="0"/>
                </a:lnTo>
                <a:close/>
              </a:path>
            </a:pathLst>
          </a:custGeom>
          <a:solidFill>
            <a:srgbClr val="006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5095494"/>
            <a:ext cx="7269480" cy="201295"/>
          </a:xfrm>
          <a:custGeom>
            <a:avLst/>
            <a:gdLst/>
            <a:ahLst/>
            <a:cxnLst/>
            <a:rect l="l" t="t" r="r" b="b"/>
            <a:pathLst>
              <a:path w="7269480" h="201295">
                <a:moveTo>
                  <a:pt x="7269480" y="0"/>
                </a:moveTo>
                <a:lnTo>
                  <a:pt x="0" y="0"/>
                </a:lnTo>
                <a:lnTo>
                  <a:pt x="0" y="201040"/>
                </a:lnTo>
                <a:lnTo>
                  <a:pt x="7269480" y="201040"/>
                </a:lnTo>
                <a:lnTo>
                  <a:pt x="7269480" y="0"/>
                </a:lnTo>
                <a:close/>
              </a:path>
            </a:pathLst>
          </a:custGeom>
          <a:solidFill>
            <a:srgbClr val="FFB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6746" y="561594"/>
            <a:ext cx="1403603" cy="140284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922520" y="2164842"/>
            <a:ext cx="7269480" cy="201295"/>
          </a:xfrm>
          <a:custGeom>
            <a:avLst/>
            <a:gdLst/>
            <a:ahLst/>
            <a:cxnLst/>
            <a:rect l="l" t="t" r="r" b="b"/>
            <a:pathLst>
              <a:path w="7269480" h="201294">
                <a:moveTo>
                  <a:pt x="7269480" y="0"/>
                </a:moveTo>
                <a:lnTo>
                  <a:pt x="0" y="0"/>
                </a:lnTo>
                <a:lnTo>
                  <a:pt x="0" y="201040"/>
                </a:lnTo>
                <a:lnTo>
                  <a:pt x="7269480" y="201040"/>
                </a:lnTo>
                <a:lnTo>
                  <a:pt x="7269480" y="0"/>
                </a:lnTo>
                <a:close/>
              </a:path>
            </a:pathLst>
          </a:custGeom>
          <a:solidFill>
            <a:srgbClr val="FFB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9009" y="575309"/>
            <a:ext cx="1393697" cy="137159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95338" y="575309"/>
            <a:ext cx="1408175" cy="14081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49521" y="2782950"/>
            <a:ext cx="3878579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6399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rgbClr val="00639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74369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040"/>
                </a:lnTo>
                <a:lnTo>
                  <a:pt x="4210050" y="201040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7" cy="5577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399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rgbClr val="00639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399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399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741" y="78431"/>
            <a:ext cx="561530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6399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" y="1370697"/>
            <a:ext cx="5735955" cy="4697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rgbClr val="00639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363706" y="6398196"/>
            <a:ext cx="269240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>
                <a:solidFill>
                  <a:srgbClr val="FFFFFF"/>
                </a:solidFill>
              </a:rPr>
              <a:t>IA</a:t>
            </a:r>
            <a:r>
              <a:rPr dirty="0" sz="4400" spc="-155">
                <a:solidFill>
                  <a:srgbClr val="FFFFFF"/>
                </a:solidFill>
              </a:rPr>
              <a:t> </a:t>
            </a:r>
            <a:r>
              <a:rPr dirty="0" sz="4400" spc="-65">
                <a:solidFill>
                  <a:srgbClr val="FFFFFF"/>
                </a:solidFill>
              </a:rPr>
              <a:t>Budget</a:t>
            </a:r>
            <a:r>
              <a:rPr dirty="0" sz="4400" spc="-145">
                <a:solidFill>
                  <a:srgbClr val="FFFFFF"/>
                </a:solidFill>
              </a:rPr>
              <a:t> </a:t>
            </a:r>
            <a:r>
              <a:rPr dirty="0" sz="4400" spc="-35">
                <a:solidFill>
                  <a:srgbClr val="FFFFFF"/>
                </a:solidFill>
              </a:rPr>
              <a:t>Update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4634738" y="3916807"/>
            <a:ext cx="27647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solidFill>
                  <a:srgbClr val="FFFFFF"/>
                </a:solidFill>
                <a:latin typeface="Calibri"/>
                <a:cs typeface="Calibri"/>
              </a:rPr>
              <a:t>August</a:t>
            </a:r>
            <a:r>
              <a:rPr dirty="0" sz="3600" spc="-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1,</a:t>
            </a:r>
            <a:r>
              <a:rPr dirty="0" sz="3600" spc="-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2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3227" y="705568"/>
            <a:ext cx="10869930" cy="4088129"/>
          </a:xfrm>
          <a:prstGeom prst="rect">
            <a:avLst/>
          </a:prstGeom>
        </p:spPr>
        <p:txBody>
          <a:bodyPr wrap="square" lIns="0" tIns="200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dirty="0" sz="2400" spc="-10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endParaRPr sz="240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spcBef>
                <a:spcPts val="1230"/>
              </a:spcBef>
              <a:buFont typeface="Wingdings"/>
              <a:buChar char=""/>
              <a:tabLst>
                <a:tab pos="812165" algn="l"/>
              </a:tabLst>
            </a:pPr>
            <a:r>
              <a:rPr dirty="0" sz="2000">
                <a:solidFill>
                  <a:srgbClr val="006399"/>
                </a:solidFill>
                <a:latin typeface="Calibri"/>
                <a:cs typeface="Calibri"/>
              </a:rPr>
              <a:t>Highlights</a:t>
            </a:r>
            <a:r>
              <a:rPr dirty="0" sz="2000" spc="-105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marL="1383665">
              <a:lnSpc>
                <a:spcPct val="100000"/>
              </a:lnSpc>
              <a:spcBef>
                <a:spcPts val="1200"/>
              </a:spcBef>
              <a:tabLst>
                <a:tab pos="1726564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+$13.1M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Detentions/Corrections.</a:t>
            </a:r>
            <a:endParaRPr sz="2000">
              <a:latin typeface="Calibri"/>
              <a:cs typeface="Calibri"/>
            </a:endParaRPr>
          </a:p>
          <a:p>
            <a:pPr marL="1383665">
              <a:lnSpc>
                <a:spcPct val="100000"/>
              </a:lnSpc>
              <a:spcBef>
                <a:spcPts val="1200"/>
              </a:spcBef>
              <a:tabLst>
                <a:tab pos="1726564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+$924K for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Inspections/Internal</a:t>
            </a:r>
            <a:r>
              <a:rPr dirty="0" sz="2000" spc="-2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Affairs.</a:t>
            </a:r>
            <a:endParaRPr sz="2000">
              <a:latin typeface="Calibri"/>
              <a:cs typeface="Calibri"/>
            </a:endParaRPr>
          </a:p>
          <a:p>
            <a:pPr marL="1727200" marR="5080" indent="-343535">
              <a:lnSpc>
                <a:spcPct val="100000"/>
              </a:lnSpc>
              <a:spcBef>
                <a:spcPts val="1200"/>
              </a:spcBef>
              <a:tabLst>
                <a:tab pos="1726564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+14.7M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Law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Enforcement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Special</a:t>
            </a:r>
            <a:r>
              <a:rPr dirty="0" sz="20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Initiatives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which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+$13.5m</a:t>
            </a:r>
            <a:r>
              <a:rPr dirty="0" sz="2000" spc="-2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supports</a:t>
            </a:r>
            <a:r>
              <a:rPr dirty="0" sz="2000" spc="-5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Missing</a:t>
            </a:r>
            <a:r>
              <a:rPr dirty="0" sz="20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5" b="1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2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Murdered</a:t>
            </a:r>
            <a:r>
              <a:rPr dirty="0" sz="2000" spc="-7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Indigenous</a:t>
            </a:r>
            <a:r>
              <a:rPr dirty="0" sz="2000" spc="-7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Women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Initiative.</a:t>
            </a:r>
            <a:endParaRPr sz="2000">
              <a:latin typeface="Calibri"/>
              <a:cs typeface="Calibri"/>
            </a:endParaRPr>
          </a:p>
          <a:p>
            <a:pPr marL="1383665">
              <a:lnSpc>
                <a:spcPct val="100000"/>
              </a:lnSpc>
              <a:spcBef>
                <a:spcPts val="1200"/>
              </a:spcBef>
              <a:tabLst>
                <a:tab pos="1726564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+$3M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5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2000" spc="-6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Justice</a:t>
            </a:r>
            <a:r>
              <a:rPr dirty="0" sz="2000" spc="-5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Support</a:t>
            </a:r>
            <a:r>
              <a:rPr dirty="0" sz="2000" spc="-7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fund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Healing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Wellness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courts.</a:t>
            </a:r>
            <a:endParaRPr sz="2000">
              <a:latin typeface="Calibri"/>
              <a:cs typeface="Calibri"/>
            </a:endParaRPr>
          </a:p>
          <a:p>
            <a:pPr marL="1383665">
              <a:lnSpc>
                <a:spcPct val="100000"/>
              </a:lnSpc>
              <a:spcBef>
                <a:spcPts val="1200"/>
              </a:spcBef>
              <a:tabLst>
                <a:tab pos="1726564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+1.8M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Facilities</a:t>
            </a:r>
            <a:r>
              <a:rPr dirty="0" sz="2000" spc="-6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b="1" i="1">
                <a:solidFill>
                  <a:srgbClr val="006399"/>
                </a:solidFill>
                <a:latin typeface="Calibri"/>
                <a:cs typeface="Calibri"/>
              </a:rPr>
              <a:t>O&amp;M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1200"/>
              </a:spcBef>
              <a:tabLst>
                <a:tab pos="12693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+$9M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2000" spc="-5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Courts</a:t>
            </a:r>
            <a:r>
              <a:rPr dirty="0" sz="2000" spc="-6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(TPA).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7252" y="147828"/>
            <a:ext cx="5688317" cy="10012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BIA</a:t>
            </a:r>
            <a:r>
              <a:rPr dirty="0" spc="-150"/>
              <a:t> </a:t>
            </a:r>
            <a:r>
              <a:rPr dirty="0" spc="-30"/>
              <a:t>Committee</a:t>
            </a:r>
            <a:r>
              <a:rPr dirty="0" spc="-140"/>
              <a:t> </a:t>
            </a:r>
            <a:r>
              <a:rPr dirty="0"/>
              <a:t>Mark</a:t>
            </a:r>
            <a:r>
              <a:rPr dirty="0" spc="-145"/>
              <a:t> </a:t>
            </a:r>
            <a:r>
              <a:rPr dirty="0" spc="-10"/>
              <a:t>Overview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3227" y="714977"/>
            <a:ext cx="11181080" cy="5001895"/>
          </a:xfrm>
          <a:prstGeom prst="rect">
            <a:avLst/>
          </a:prstGeom>
        </p:spPr>
        <p:txBody>
          <a:bodyPr wrap="square" lIns="0" tIns="200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dirty="0" sz="2400" spc="-10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endParaRPr sz="240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spcBef>
                <a:spcPts val="1230"/>
              </a:spcBef>
              <a:buFont typeface="Wingdings"/>
              <a:buChar char=""/>
              <a:tabLst>
                <a:tab pos="812165" algn="l"/>
              </a:tabLst>
            </a:pPr>
            <a:r>
              <a:rPr dirty="0" sz="2000">
                <a:solidFill>
                  <a:srgbClr val="006399"/>
                </a:solidFill>
                <a:latin typeface="Calibri"/>
                <a:cs typeface="Calibri"/>
              </a:rPr>
              <a:t>Highlights</a:t>
            </a:r>
            <a:r>
              <a:rPr dirty="0" sz="2000" spc="-105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marL="1269365" marR="227329" indent="-342900">
              <a:lnSpc>
                <a:spcPct val="100000"/>
              </a:lnSpc>
              <a:spcBef>
                <a:spcPts val="1200"/>
              </a:spcBef>
              <a:tabLst>
                <a:tab pos="12693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+$2M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Economic</a:t>
            </a:r>
            <a:r>
              <a:rPr dirty="0" sz="20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Development</a:t>
            </a:r>
            <a:r>
              <a:rPr dirty="0" sz="2000" spc="-5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Projects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fund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business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incubators.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Requested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increase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Native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Language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was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not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funded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maintains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2024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enacted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level.</a:t>
            </a:r>
            <a:endParaRPr sz="2000">
              <a:latin typeface="Calibri"/>
              <a:cs typeface="Calibri"/>
            </a:endParaRPr>
          </a:p>
          <a:p>
            <a:pPr lvl="1" marL="1269365" marR="24257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1269365" algn="l"/>
              </a:tabLst>
            </a:pP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Executive</a:t>
            </a:r>
            <a:r>
              <a:rPr dirty="0" sz="2000" spc="-2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Direction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maintained</a:t>
            </a:r>
            <a:r>
              <a:rPr dirty="0" sz="2000" spc="-5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at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2024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enacted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level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does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not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include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requested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increases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for: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Office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Strategic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Partnerships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($300K);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Secretary’s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Advisory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Committee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($350K);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White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Council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on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Native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American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Affairs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($500K);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Experience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Effort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($200K);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Executive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Order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14112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Implementation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($1.5m);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105(l)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Leasing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&amp;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Realty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Staff/Budget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Support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Staff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($2.2m);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Human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Resources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($340K)</a:t>
            </a:r>
            <a:endParaRPr sz="2000">
              <a:latin typeface="Calibri"/>
              <a:cs typeface="Calibri"/>
            </a:endParaRPr>
          </a:p>
          <a:p>
            <a:pPr lvl="1" marL="1269365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1269365" algn="l"/>
              </a:tabLst>
            </a:pP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Transfers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$11.1M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Office</a:t>
            </a:r>
            <a:r>
              <a:rPr dirty="0" sz="2000" spc="-2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Subsistence</a:t>
            </a:r>
            <a:r>
              <a:rPr dirty="0" sz="20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Management</a:t>
            </a:r>
            <a:r>
              <a:rPr dirty="0" sz="20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from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Office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Secretary.</a:t>
            </a:r>
            <a:endParaRPr sz="2000">
              <a:latin typeface="Calibri"/>
              <a:cs typeface="Calibri"/>
            </a:endParaRPr>
          </a:p>
          <a:p>
            <a:pPr marL="1269365" marR="5080" indent="-342900">
              <a:lnSpc>
                <a:spcPct val="100000"/>
              </a:lnSpc>
              <a:spcBef>
                <a:spcPts val="1200"/>
              </a:spcBef>
              <a:tabLst>
                <a:tab pos="12693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+$32.3M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Indian</a:t>
            </a:r>
            <a:r>
              <a:rPr dirty="0" sz="2000" spc="-5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Land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Water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Claim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Settlements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Miscellaneous</a:t>
            </a:r>
            <a:r>
              <a:rPr dirty="0" sz="2000" spc="-5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Payments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Indians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provi</a:t>
            </a:r>
            <a:r>
              <a:rPr dirty="0" sz="2000">
                <a:solidFill>
                  <a:srgbClr val="006399"/>
                </a:solidFill>
                <a:latin typeface="Calibri"/>
                <a:cs typeface="Calibri"/>
              </a:rPr>
              <a:t>des</a:t>
            </a:r>
            <a:r>
              <a:rPr dirty="0" sz="2000" spc="-45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$31.4M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initial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payment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Hualapai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Tribe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Water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Rights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Settlement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Act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1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2022.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7252" y="147828"/>
            <a:ext cx="5688317" cy="10012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BIA</a:t>
            </a:r>
            <a:r>
              <a:rPr dirty="0" spc="-150"/>
              <a:t> </a:t>
            </a:r>
            <a:r>
              <a:rPr dirty="0" spc="-30"/>
              <a:t>Committee</a:t>
            </a:r>
            <a:r>
              <a:rPr dirty="0" spc="-140"/>
              <a:t> </a:t>
            </a:r>
            <a:r>
              <a:rPr dirty="0"/>
              <a:t>Mark</a:t>
            </a:r>
            <a:r>
              <a:rPr dirty="0" spc="-145"/>
              <a:t> </a:t>
            </a:r>
            <a:r>
              <a:rPr dirty="0" spc="-10"/>
              <a:t>Overview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3227" y="714977"/>
            <a:ext cx="10908030" cy="5459730"/>
          </a:xfrm>
          <a:prstGeom prst="rect">
            <a:avLst/>
          </a:prstGeom>
        </p:spPr>
        <p:txBody>
          <a:bodyPr wrap="square" lIns="0" tIns="200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dirty="0" sz="2400" spc="-10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endParaRPr sz="240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spcBef>
                <a:spcPts val="1230"/>
              </a:spcBef>
              <a:buFont typeface="Wingdings"/>
              <a:buChar char=""/>
              <a:tabLst>
                <a:tab pos="812165" algn="l"/>
              </a:tabLst>
            </a:pPr>
            <a:r>
              <a:rPr dirty="0" sz="2000">
                <a:solidFill>
                  <a:srgbClr val="006399"/>
                </a:solidFill>
                <a:latin typeface="Calibri"/>
                <a:cs typeface="Calibri"/>
              </a:rPr>
              <a:t>Highlights</a:t>
            </a:r>
            <a:r>
              <a:rPr dirty="0" sz="2000" spc="-105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lvl="1" marL="1269365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1269365" algn="l"/>
              </a:tabLst>
            </a:pP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Does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not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fund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Indian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Land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Consolidation,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-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$4M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below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enacted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-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$11M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below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request.</a:t>
            </a:r>
            <a:endParaRPr sz="2000">
              <a:latin typeface="Calibri"/>
              <a:cs typeface="Calibri"/>
            </a:endParaRPr>
          </a:p>
          <a:p>
            <a:pPr lvl="1" marL="1269365" indent="-342900">
              <a:lnSpc>
                <a:spcPts val="2400"/>
              </a:lnSpc>
              <a:spcBef>
                <a:spcPts val="1200"/>
              </a:spcBef>
              <a:buFont typeface="Wingdings"/>
              <a:buChar char=""/>
              <a:tabLst>
                <a:tab pos="1269365" algn="l"/>
              </a:tabLst>
            </a:pP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Recommends</a:t>
            </a:r>
            <a:r>
              <a:rPr dirty="0" sz="20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an</a:t>
            </a:r>
            <a:r>
              <a:rPr dirty="0" sz="2000" spc="-6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indefinite</a:t>
            </a:r>
            <a:r>
              <a:rPr dirty="0" sz="2000" spc="-6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appropriation</a:t>
            </a:r>
            <a:r>
              <a:rPr dirty="0" sz="2000" spc="-9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18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Payments</a:t>
            </a:r>
            <a:r>
              <a:rPr dirty="0" sz="2000" spc="-7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5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2000" spc="-7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Leases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6399"/>
                </a:solidFill>
                <a:latin typeface="Calibri"/>
                <a:cs typeface="Calibri"/>
              </a:rPr>
              <a:t>estimated</a:t>
            </a:r>
            <a:r>
              <a:rPr dirty="0" sz="2000" spc="-25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60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06399"/>
                </a:solidFill>
                <a:latin typeface="Calibri"/>
                <a:cs typeface="Calibri"/>
              </a:rPr>
              <a:t>be</a:t>
            </a:r>
            <a:endParaRPr sz="2000">
              <a:latin typeface="Calibri"/>
              <a:cs typeface="Calibri"/>
            </a:endParaRPr>
          </a:p>
          <a:p>
            <a:pPr marL="1270000">
              <a:lnSpc>
                <a:spcPct val="100000"/>
              </a:lnSpc>
            </a:pPr>
            <a:r>
              <a:rPr dirty="0" sz="2000" spc="-10">
                <a:solidFill>
                  <a:srgbClr val="006399"/>
                </a:solidFill>
                <a:latin typeface="Calibri"/>
                <a:cs typeface="Calibri"/>
              </a:rPr>
              <a:t>$69M.</a:t>
            </a:r>
            <a:endParaRPr sz="2000">
              <a:latin typeface="Calibri"/>
              <a:cs typeface="Calibri"/>
            </a:endParaRPr>
          </a:p>
          <a:p>
            <a:pPr lvl="1" marL="12700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1270000" algn="l"/>
              </a:tabLst>
            </a:pP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Construction</a:t>
            </a:r>
            <a:r>
              <a:rPr dirty="0" sz="2000" spc="-7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includes</a:t>
            </a:r>
            <a:r>
              <a:rPr dirty="0" sz="2000" spc="-7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increases</a:t>
            </a:r>
            <a:r>
              <a:rPr dirty="0" sz="2000" spc="-6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above</a:t>
            </a:r>
            <a:r>
              <a:rPr dirty="0" sz="2000" spc="-6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enacted</a:t>
            </a:r>
            <a:r>
              <a:rPr dirty="0" sz="2000" spc="-6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b="1" i="1">
                <a:solidFill>
                  <a:srgbClr val="006399"/>
                </a:solidFill>
                <a:latin typeface="Calibri"/>
                <a:cs typeface="Calibri"/>
              </a:rPr>
              <a:t>for:</a:t>
            </a:r>
            <a:endParaRPr sz="2000">
              <a:latin typeface="Calibri"/>
              <a:cs typeface="Calibri"/>
            </a:endParaRPr>
          </a:p>
          <a:p>
            <a:pPr lvl="2" marL="1727200" marR="38735" indent="-3435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1727200" algn="l"/>
              </a:tabLst>
            </a:pP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PS&amp;J</a:t>
            </a:r>
            <a:r>
              <a:rPr dirty="0" sz="2000" spc="-6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Construction</a:t>
            </a:r>
            <a:r>
              <a:rPr dirty="0" sz="2000" spc="-7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-</a:t>
            </a:r>
            <a:r>
              <a:rPr dirty="0" sz="2000" spc="3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Employee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Housing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(+$1M);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Facilities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Improvement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&amp;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Repair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(+$3M);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Fire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Protection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(+$1M).</a:t>
            </a:r>
            <a:endParaRPr sz="2000">
              <a:latin typeface="Calibri"/>
              <a:cs typeface="Calibri"/>
            </a:endParaRPr>
          </a:p>
          <a:p>
            <a:pPr lvl="2" marL="1727200" marR="232410" indent="-3429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1727200" algn="l"/>
              </a:tabLst>
            </a:pP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Resources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Management</a:t>
            </a:r>
            <a:r>
              <a:rPr dirty="0" sz="2000" spc="-5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Construction</a:t>
            </a:r>
            <a:r>
              <a:rPr dirty="0" sz="20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-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Safety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Dams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(+$2M);</a:t>
            </a:r>
            <a:r>
              <a:rPr dirty="0" sz="2000" spc="-1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Dam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Maintenance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(+$3M).</a:t>
            </a:r>
            <a:endParaRPr sz="2000">
              <a:latin typeface="Calibri"/>
              <a:cs typeface="Calibri"/>
            </a:endParaRPr>
          </a:p>
          <a:p>
            <a:pPr lvl="2" marL="17272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1727200" algn="l"/>
              </a:tabLst>
            </a:pP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Other</a:t>
            </a:r>
            <a:r>
              <a:rPr dirty="0" sz="2000" spc="-5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Program</a:t>
            </a:r>
            <a:r>
              <a:rPr dirty="0" sz="2000" spc="-5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Construction</a:t>
            </a:r>
            <a:r>
              <a:rPr dirty="0" sz="2000" spc="-6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399"/>
                </a:solidFill>
                <a:latin typeface="Calibri"/>
                <a:cs typeface="Calibri"/>
              </a:rPr>
              <a:t>-</a:t>
            </a:r>
            <a:r>
              <a:rPr dirty="0" sz="2000" spc="-50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399"/>
                </a:solidFill>
                <a:latin typeface="Calibri"/>
                <a:cs typeface="Calibri"/>
              </a:rPr>
              <a:t>+$2M</a:t>
            </a:r>
            <a:r>
              <a:rPr dirty="0" sz="2000" spc="-45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45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006399"/>
                </a:solidFill>
                <a:latin typeface="Calibri"/>
                <a:cs typeface="Calibri"/>
              </a:rPr>
              <a:t>Telecommunications </a:t>
            </a:r>
            <a:r>
              <a:rPr dirty="0" sz="2000" spc="-10">
                <a:solidFill>
                  <a:srgbClr val="006399"/>
                </a:solidFill>
                <a:latin typeface="Calibri"/>
                <a:cs typeface="Calibri"/>
              </a:rPr>
              <a:t>Improvement</a:t>
            </a:r>
            <a:r>
              <a:rPr dirty="0" sz="2000" spc="-30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399"/>
                </a:solidFill>
                <a:latin typeface="Calibri"/>
                <a:cs typeface="Calibri"/>
              </a:rPr>
              <a:t>&amp;</a:t>
            </a:r>
            <a:r>
              <a:rPr dirty="0" sz="2000" spc="-45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6399"/>
                </a:solidFill>
                <a:latin typeface="Calibri"/>
                <a:cs typeface="Calibri"/>
              </a:rPr>
              <a:t>Repair.</a:t>
            </a:r>
            <a:endParaRPr sz="2000">
              <a:latin typeface="Calibri"/>
              <a:cs typeface="Calibri"/>
            </a:endParaRPr>
          </a:p>
          <a:p>
            <a:pPr lvl="1" marL="1270000" marR="13208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1270000" algn="l"/>
              </a:tabLst>
            </a:pP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$20M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2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Indian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Guaranteed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Loan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Program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Account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,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increase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+$6.7M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above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2024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enacted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level.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assumes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estimated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loan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ceiling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$399.1M</a:t>
            </a:r>
            <a:r>
              <a:rPr dirty="0" sz="2000" spc="-10">
                <a:solidFill>
                  <a:srgbClr val="006399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7252" y="147828"/>
            <a:ext cx="5688317" cy="10012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BIA</a:t>
            </a:r>
            <a:r>
              <a:rPr dirty="0" spc="-150"/>
              <a:t> </a:t>
            </a:r>
            <a:r>
              <a:rPr dirty="0" spc="-30"/>
              <a:t>Committee</a:t>
            </a:r>
            <a:r>
              <a:rPr dirty="0" spc="-140"/>
              <a:t> </a:t>
            </a:r>
            <a:r>
              <a:rPr dirty="0"/>
              <a:t>Mark</a:t>
            </a:r>
            <a:r>
              <a:rPr dirty="0" spc="-145"/>
              <a:t> </a:t>
            </a:r>
            <a:r>
              <a:rPr dirty="0" spc="-10"/>
              <a:t>Overview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3227" y="707283"/>
            <a:ext cx="10935970" cy="3326129"/>
          </a:xfrm>
          <a:prstGeom prst="rect">
            <a:avLst/>
          </a:prstGeom>
        </p:spPr>
        <p:txBody>
          <a:bodyPr wrap="square" lIns="0" tIns="200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dirty="0" sz="2400" spc="-10" i="1">
                <a:solidFill>
                  <a:srgbClr val="006399"/>
                </a:solidFill>
                <a:latin typeface="Calibri"/>
                <a:cs typeface="Calibri"/>
              </a:rPr>
              <a:t>SENATE</a:t>
            </a:r>
            <a:endParaRPr sz="240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spcBef>
                <a:spcPts val="1230"/>
              </a:spcBef>
              <a:buFont typeface="Wingdings"/>
              <a:buChar char=""/>
              <a:tabLst>
                <a:tab pos="812165" algn="l"/>
              </a:tabLst>
            </a:pPr>
            <a:r>
              <a:rPr dirty="0" sz="2000">
                <a:solidFill>
                  <a:srgbClr val="006399"/>
                </a:solidFill>
                <a:latin typeface="Calibri"/>
                <a:cs typeface="Calibri"/>
              </a:rPr>
              <a:t>Highlights</a:t>
            </a:r>
            <a:r>
              <a:rPr dirty="0" sz="2000" spc="-105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50">
                <a:solidFill>
                  <a:srgbClr val="006399"/>
                </a:solidFill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1200"/>
              </a:spcBef>
              <a:tabLst>
                <a:tab pos="12693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+$8.7M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raise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minimum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funding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level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eligible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Small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Tribes.</a:t>
            </a:r>
            <a:endParaRPr sz="20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1200"/>
              </a:spcBef>
              <a:tabLst>
                <a:tab pos="12693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+$1M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emergency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road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maintenance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critical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repairs.</a:t>
            </a:r>
            <a:endParaRPr sz="20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1200"/>
              </a:spcBef>
              <a:tabLst>
                <a:tab pos="12693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+$1M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additional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awarding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officials.</a:t>
            </a:r>
            <a:endParaRPr sz="20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1200"/>
              </a:spcBef>
              <a:tabLst>
                <a:tab pos="12693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+$1M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Social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Services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(TPA)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support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child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protection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child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abuse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treatment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activities.</a:t>
            </a:r>
            <a:endParaRPr sz="2000">
              <a:latin typeface="Calibri"/>
              <a:cs typeface="Calibri"/>
            </a:endParaRPr>
          </a:p>
          <a:p>
            <a:pPr lvl="1" marL="1269365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1269365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+$1.5M</a:t>
            </a:r>
            <a:r>
              <a:rPr dirty="0" sz="2000" spc="3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ICWA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grants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off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reservation.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7252" y="147828"/>
            <a:ext cx="5688317" cy="10012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BIA</a:t>
            </a:r>
            <a:r>
              <a:rPr dirty="0" spc="-150"/>
              <a:t> </a:t>
            </a:r>
            <a:r>
              <a:rPr dirty="0" spc="-30"/>
              <a:t>Committee</a:t>
            </a:r>
            <a:r>
              <a:rPr dirty="0" spc="-140"/>
              <a:t> </a:t>
            </a:r>
            <a:r>
              <a:rPr dirty="0"/>
              <a:t>Mark</a:t>
            </a:r>
            <a:r>
              <a:rPr dirty="0" spc="-145"/>
              <a:t> </a:t>
            </a:r>
            <a:r>
              <a:rPr dirty="0" spc="-10"/>
              <a:t>Overview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6411" y="654853"/>
            <a:ext cx="11379835" cy="5459730"/>
          </a:xfrm>
          <a:prstGeom prst="rect">
            <a:avLst/>
          </a:prstGeom>
        </p:spPr>
        <p:txBody>
          <a:bodyPr wrap="square" lIns="0" tIns="200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dirty="0" sz="2400" spc="-10" i="1">
                <a:solidFill>
                  <a:srgbClr val="006399"/>
                </a:solidFill>
                <a:latin typeface="Calibri"/>
                <a:cs typeface="Calibri"/>
              </a:rPr>
              <a:t>SENATE</a:t>
            </a:r>
            <a:endParaRPr sz="240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spcBef>
                <a:spcPts val="1230"/>
              </a:spcBef>
              <a:buFont typeface="Wingdings"/>
              <a:buChar char=""/>
              <a:tabLst>
                <a:tab pos="812165" algn="l"/>
              </a:tabLst>
            </a:pPr>
            <a:r>
              <a:rPr dirty="0" sz="2000">
                <a:solidFill>
                  <a:srgbClr val="006399"/>
                </a:solidFill>
                <a:latin typeface="Calibri"/>
                <a:cs typeface="Calibri"/>
              </a:rPr>
              <a:t>Highlights</a:t>
            </a:r>
            <a:r>
              <a:rPr dirty="0" sz="2000" spc="-105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50">
                <a:solidFill>
                  <a:srgbClr val="006399"/>
                </a:solidFill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1200"/>
              </a:spcBef>
              <a:tabLst>
                <a:tab pos="12693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+1M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Indian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Youth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Service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Corps.</a:t>
            </a:r>
            <a:endParaRPr sz="20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1200"/>
              </a:spcBef>
              <a:tabLst>
                <a:tab pos="12693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+$500K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Rights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Protection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Implementation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general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program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increase.</a:t>
            </a:r>
            <a:endParaRPr sz="20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1200"/>
              </a:spcBef>
              <a:tabLst>
                <a:tab pos="12693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+$250K</a:t>
            </a:r>
            <a:r>
              <a:rPr dirty="0" sz="2000" spc="-7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7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Management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Development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Program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expand</a:t>
            </a:r>
            <a:r>
              <a:rPr dirty="0" sz="2000" spc="-7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capacity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participation.</a:t>
            </a:r>
            <a:endParaRPr sz="20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1200"/>
              </a:spcBef>
              <a:tabLst>
                <a:tab pos="12693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+$3M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Climate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Resilience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7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adaptation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7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relocation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grants.</a:t>
            </a:r>
            <a:endParaRPr sz="20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1200"/>
              </a:spcBef>
              <a:tabLst>
                <a:tab pos="12693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+$2M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address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spread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invasive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European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Green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Crab.</a:t>
            </a:r>
            <a:endParaRPr sz="2000">
              <a:latin typeface="Calibri"/>
              <a:cs typeface="Calibri"/>
            </a:endParaRPr>
          </a:p>
          <a:p>
            <a:pPr lvl="1" marL="1269365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1269365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+$500K</a:t>
            </a:r>
            <a:r>
              <a:rPr dirty="0" sz="2000" spc="-9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Forestry</a:t>
            </a:r>
            <a:r>
              <a:rPr dirty="0" sz="2000" spc="-8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Projects.</a:t>
            </a:r>
            <a:endParaRPr sz="2000">
              <a:latin typeface="Calibri"/>
              <a:cs typeface="Calibri"/>
            </a:endParaRPr>
          </a:p>
          <a:p>
            <a:pPr lvl="1" marL="1269365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1269365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+$1M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O&amp;M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fish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hatcheries.</a:t>
            </a:r>
            <a:endParaRPr sz="20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1200"/>
              </a:spcBef>
              <a:tabLst>
                <a:tab pos="12693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+$750K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Probate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TPA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help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reduce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probate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backlog.</a:t>
            </a:r>
            <a:endParaRPr sz="2000">
              <a:latin typeface="Calibri"/>
              <a:cs typeface="Calibri"/>
            </a:endParaRPr>
          </a:p>
          <a:p>
            <a:pPr lvl="1" marL="1269365" marR="5080" indent="-342900">
              <a:lnSpc>
                <a:spcPct val="100000"/>
              </a:lnSpc>
              <a:spcBef>
                <a:spcPts val="1205"/>
              </a:spcBef>
              <a:buFont typeface="Wingdings"/>
              <a:buChar char=""/>
              <a:tabLst>
                <a:tab pos="1269365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+$2M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Real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Estate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Services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Oversight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help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process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lands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records,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rights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way,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other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real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estate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functions.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7252" y="147828"/>
            <a:ext cx="5688317" cy="10012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BIA</a:t>
            </a:r>
            <a:r>
              <a:rPr dirty="0" spc="-150"/>
              <a:t> </a:t>
            </a:r>
            <a:r>
              <a:rPr dirty="0" spc="-30"/>
              <a:t>Committee</a:t>
            </a:r>
            <a:r>
              <a:rPr dirty="0" spc="-140"/>
              <a:t> </a:t>
            </a:r>
            <a:r>
              <a:rPr dirty="0"/>
              <a:t>Mark</a:t>
            </a:r>
            <a:r>
              <a:rPr dirty="0" spc="-145"/>
              <a:t> </a:t>
            </a:r>
            <a:r>
              <a:rPr dirty="0" spc="-10"/>
              <a:t>Overview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3227" y="707283"/>
            <a:ext cx="10869295" cy="5307330"/>
          </a:xfrm>
          <a:prstGeom prst="rect">
            <a:avLst/>
          </a:prstGeom>
        </p:spPr>
        <p:txBody>
          <a:bodyPr wrap="square" lIns="0" tIns="200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dirty="0" sz="2400" spc="-10" i="1">
                <a:solidFill>
                  <a:srgbClr val="006399"/>
                </a:solidFill>
                <a:latin typeface="Calibri"/>
                <a:cs typeface="Calibri"/>
              </a:rPr>
              <a:t>SENATE</a:t>
            </a:r>
            <a:endParaRPr sz="240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spcBef>
                <a:spcPts val="1230"/>
              </a:spcBef>
              <a:buFont typeface="Wingdings"/>
              <a:buChar char=""/>
              <a:tabLst>
                <a:tab pos="812165" algn="l"/>
              </a:tabLst>
            </a:pPr>
            <a:r>
              <a:rPr dirty="0" sz="2000">
                <a:solidFill>
                  <a:srgbClr val="006399"/>
                </a:solidFill>
                <a:latin typeface="Calibri"/>
                <a:cs typeface="Calibri"/>
              </a:rPr>
              <a:t>Highlights</a:t>
            </a:r>
            <a:r>
              <a:rPr dirty="0" sz="2000" spc="-105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50">
                <a:solidFill>
                  <a:srgbClr val="006399"/>
                </a:solidFill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lvl="1" marL="1269365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1269365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+$11.5M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Law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Enforcement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programs.</a:t>
            </a:r>
            <a:endParaRPr sz="2000">
              <a:latin typeface="Calibri"/>
              <a:cs typeface="Calibri"/>
            </a:endParaRPr>
          </a:p>
          <a:p>
            <a:pPr marL="1383665">
              <a:lnSpc>
                <a:spcPct val="100000"/>
              </a:lnSpc>
              <a:spcBef>
                <a:spcPts val="1200"/>
              </a:spcBef>
              <a:tabLst>
                <a:tab pos="1726564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+$6M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additional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boots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on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ground.</a:t>
            </a:r>
            <a:endParaRPr sz="2000">
              <a:latin typeface="Calibri"/>
              <a:cs typeface="Calibri"/>
            </a:endParaRPr>
          </a:p>
          <a:p>
            <a:pPr marL="1383665">
              <a:lnSpc>
                <a:spcPct val="100000"/>
              </a:lnSpc>
              <a:spcBef>
                <a:spcPts val="1200"/>
              </a:spcBef>
              <a:tabLst>
                <a:tab pos="1726564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+$4M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Detentions/Corrections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additional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personnel,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equipment,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technology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needs</a:t>
            </a:r>
            <a:endParaRPr sz="2000">
              <a:latin typeface="Calibri"/>
              <a:cs typeface="Calibri"/>
            </a:endParaRPr>
          </a:p>
          <a:p>
            <a:pPr marL="1726564" marR="232410" indent="-342900">
              <a:lnSpc>
                <a:spcPct val="100000"/>
              </a:lnSpc>
              <a:spcBef>
                <a:spcPts val="1200"/>
              </a:spcBef>
              <a:tabLst>
                <a:tab pos="1726564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+$750K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LE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Special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Initiatives,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including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$250K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Missing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Murdered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indigenous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persons</a:t>
            </a:r>
            <a:endParaRPr sz="2000">
              <a:latin typeface="Calibri"/>
              <a:cs typeface="Calibri"/>
            </a:endParaRPr>
          </a:p>
          <a:p>
            <a:pPr marL="1383665">
              <a:lnSpc>
                <a:spcPct val="100000"/>
              </a:lnSpc>
              <a:spcBef>
                <a:spcPts val="1200"/>
              </a:spcBef>
              <a:tabLst>
                <a:tab pos="1726564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+$700K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Justice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Support</a:t>
            </a:r>
            <a:endParaRPr sz="2000">
              <a:latin typeface="Calibri"/>
              <a:cs typeface="Calibri"/>
            </a:endParaRPr>
          </a:p>
          <a:p>
            <a:pPr marL="1269365" marR="572770" indent="-342900">
              <a:lnSpc>
                <a:spcPct val="100000"/>
              </a:lnSpc>
              <a:spcBef>
                <a:spcPts val="1200"/>
              </a:spcBef>
              <a:tabLst>
                <a:tab pos="12693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+$1M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Economic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Development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Projects,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$500K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each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support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Native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Act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Native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Languages</a:t>
            </a:r>
            <a:endParaRPr sz="20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1200"/>
              </a:spcBef>
              <a:tabLst>
                <a:tab pos="12693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+$5.8M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Special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Initiatives</a:t>
            </a:r>
            <a:endParaRPr sz="2000">
              <a:latin typeface="Calibri"/>
              <a:cs typeface="Calibri"/>
            </a:endParaRPr>
          </a:p>
          <a:p>
            <a:pPr lvl="1" marL="1269365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1269365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+$12.1M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Construction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7252" y="147828"/>
            <a:ext cx="5688317" cy="10012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BIA</a:t>
            </a:r>
            <a:r>
              <a:rPr dirty="0" spc="-150"/>
              <a:t> </a:t>
            </a:r>
            <a:r>
              <a:rPr dirty="0" spc="-30"/>
              <a:t>Committee</a:t>
            </a:r>
            <a:r>
              <a:rPr dirty="0" spc="-140"/>
              <a:t> </a:t>
            </a:r>
            <a:r>
              <a:rPr dirty="0"/>
              <a:t>Mark</a:t>
            </a:r>
            <a:r>
              <a:rPr dirty="0" spc="-145"/>
              <a:t> </a:t>
            </a:r>
            <a:r>
              <a:rPr dirty="0" spc="-10"/>
              <a:t>Overview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3127" y="705568"/>
            <a:ext cx="11169650" cy="4849495"/>
          </a:xfrm>
          <a:prstGeom prst="rect">
            <a:avLst/>
          </a:prstGeom>
        </p:spPr>
        <p:txBody>
          <a:bodyPr wrap="square" lIns="0" tIns="200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r>
              <a:rPr dirty="0" sz="24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4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spc="-10" i="1">
                <a:solidFill>
                  <a:srgbClr val="006399"/>
                </a:solidFill>
                <a:latin typeface="Calibri"/>
                <a:cs typeface="Calibri"/>
              </a:rPr>
              <a:t>SENATE:</a:t>
            </a:r>
            <a:endParaRPr sz="2400">
              <a:latin typeface="Calibri"/>
              <a:cs typeface="Calibri"/>
            </a:endParaRPr>
          </a:p>
          <a:p>
            <a:pPr marL="1270000" marR="916305" indent="-342900">
              <a:lnSpc>
                <a:spcPct val="100000"/>
              </a:lnSpc>
              <a:spcBef>
                <a:spcPts val="1230"/>
              </a:spcBef>
              <a:buFont typeface="Wingdings"/>
              <a:buChar char=""/>
              <a:tabLst>
                <a:tab pos="1270000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Does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not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address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Administration’s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 proposal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reclassify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Contract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Support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Costs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Payments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Leases</a:t>
            </a:r>
            <a:r>
              <a:rPr dirty="0" sz="2000" spc="-7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as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mandatory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funding</a:t>
            </a:r>
            <a:endParaRPr sz="2000">
              <a:latin typeface="Calibri"/>
              <a:cs typeface="Calibri"/>
            </a:endParaRPr>
          </a:p>
          <a:p>
            <a:pPr marL="1270000" marR="635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1270000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Does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not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address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proposed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amendments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Indian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Reorganization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Act</a:t>
            </a:r>
            <a:r>
              <a:rPr dirty="0" sz="2000" spc="-1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clarify</a:t>
            </a:r>
            <a:r>
              <a:rPr dirty="0" sz="2000" spc="-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eligibility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federally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recognized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Tribes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purposes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taking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land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into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Trust.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(ref: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Carcieri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vs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Salazar).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endParaRPr sz="2000">
              <a:latin typeface="Calibri"/>
              <a:cs typeface="Calibri"/>
            </a:endParaRPr>
          </a:p>
          <a:p>
            <a:pPr marL="1270000" marR="5080" indent="-34353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1270000" algn="l"/>
                <a:tab pos="1327150" algn="l"/>
              </a:tabLst>
            </a:pP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On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decisions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made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consultation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with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Tribes,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Committee</a:t>
            </a:r>
            <a:r>
              <a:rPr dirty="0" sz="2000" spc="-1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directs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agencies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funded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this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bill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publish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decision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rationale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context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reasonable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detail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input</a:t>
            </a:r>
            <a:r>
              <a:rPr dirty="0" sz="2000" spc="50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received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during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consultation.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SENATE</a:t>
            </a:r>
            <a:endParaRPr sz="2000">
              <a:latin typeface="Calibri"/>
              <a:cs typeface="Calibri"/>
            </a:endParaRPr>
          </a:p>
          <a:p>
            <a:pPr marL="812800" marR="78105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812800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Continues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language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that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allows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IA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contract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services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support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management,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operation,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maintenance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Power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Division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San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Carlos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Irrigation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Project.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7252" y="147828"/>
            <a:ext cx="5688317" cy="10012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Bill</a:t>
            </a:r>
            <a:r>
              <a:rPr dirty="0" spc="-155"/>
              <a:t> </a:t>
            </a:r>
            <a:r>
              <a:rPr dirty="0" spc="-25"/>
              <a:t>Language</a:t>
            </a:r>
            <a:r>
              <a:rPr dirty="0" spc="-140"/>
              <a:t> </a:t>
            </a:r>
            <a:r>
              <a:rPr dirty="0" spc="-10"/>
              <a:t>Overview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7" cy="557783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708659"/>
            <a:ext cx="4210050" cy="161925"/>
          </a:xfrm>
          <a:custGeom>
            <a:avLst/>
            <a:gdLst/>
            <a:ahLst/>
            <a:cxnLst/>
            <a:rect l="l" t="t" r="r" b="b"/>
            <a:pathLst>
              <a:path w="4210050" h="161925">
                <a:moveTo>
                  <a:pt x="4210050" y="0"/>
                </a:moveTo>
                <a:lnTo>
                  <a:pt x="0" y="0"/>
                </a:lnTo>
                <a:lnTo>
                  <a:pt x="0" y="161442"/>
                </a:lnTo>
                <a:lnTo>
                  <a:pt x="4210050" y="161442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4743" y="121250"/>
            <a:ext cx="55822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BIE</a:t>
            </a:r>
            <a:r>
              <a:rPr dirty="0" spc="-145"/>
              <a:t> </a:t>
            </a:r>
            <a:r>
              <a:rPr dirty="0" spc="-30"/>
              <a:t>Committee</a:t>
            </a:r>
            <a:r>
              <a:rPr dirty="0" spc="-135"/>
              <a:t> </a:t>
            </a:r>
            <a:r>
              <a:rPr dirty="0"/>
              <a:t>Mark</a:t>
            </a:r>
            <a:r>
              <a:rPr dirty="0" spc="-140"/>
              <a:t> </a:t>
            </a:r>
            <a:r>
              <a:rPr dirty="0" spc="-10"/>
              <a:t>Overview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1401806" y="6410896"/>
            <a:ext cx="1803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400" spc="-35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494537" y="3358896"/>
            <a:ext cx="5510530" cy="3126105"/>
          </a:xfrm>
          <a:custGeom>
            <a:avLst/>
            <a:gdLst/>
            <a:ahLst/>
            <a:cxnLst/>
            <a:rect l="l" t="t" r="r" b="b"/>
            <a:pathLst>
              <a:path w="5510530" h="3126104">
                <a:moveTo>
                  <a:pt x="5510022" y="0"/>
                </a:moveTo>
                <a:lnTo>
                  <a:pt x="0" y="0"/>
                </a:lnTo>
                <a:lnTo>
                  <a:pt x="0" y="3125724"/>
                </a:lnTo>
                <a:lnTo>
                  <a:pt x="5510022" y="3125724"/>
                </a:lnTo>
                <a:lnTo>
                  <a:pt x="5510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94778" y="3530323"/>
            <a:ext cx="459867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Operation</a:t>
            </a:r>
            <a:r>
              <a:rPr dirty="0" sz="2000" spc="-6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Indian</a:t>
            </a:r>
            <a:r>
              <a:rPr dirty="0" sz="2000" spc="-6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Education</a:t>
            </a:r>
            <a:r>
              <a:rPr dirty="0" sz="2000" spc="-6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Programs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51774" y="3834818"/>
            <a:ext cx="4822190" cy="23114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is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$1.198B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95"/>
              </a:spcBef>
              <a:tabLst>
                <a:tab pos="8121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+$66.6M</a:t>
            </a:r>
            <a:r>
              <a:rPr dirty="0" sz="2000" spc="-2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above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FY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2024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Enacted.</a:t>
            </a:r>
            <a:endParaRPr sz="20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812165" algn="l"/>
              </a:tabLst>
            </a:pP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-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$12.5M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below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President’s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budget.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Senate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is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$1.156B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  <a:tabLst>
                <a:tab pos="8121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+25.2M</a:t>
            </a:r>
            <a:r>
              <a:rPr dirty="0" sz="2000" spc="-2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above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FY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2024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Enacted.</a:t>
            </a:r>
            <a:endParaRPr sz="20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spcBef>
                <a:spcPts val="595"/>
              </a:spcBef>
              <a:buFont typeface="Wingdings"/>
              <a:buChar char=""/>
              <a:tabLst>
                <a:tab pos="812165" algn="l"/>
              </a:tabLst>
            </a:pP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-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$53.8M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below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President’s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budget.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72600" y="125730"/>
            <a:ext cx="2575559" cy="144779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7" cy="557783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6438138" y="3392423"/>
            <a:ext cx="5510530" cy="3126105"/>
          </a:xfrm>
          <a:custGeom>
            <a:avLst/>
            <a:gdLst/>
            <a:ahLst/>
            <a:cxnLst/>
            <a:rect l="l" t="t" r="r" b="b"/>
            <a:pathLst>
              <a:path w="5510530" h="3126104">
                <a:moveTo>
                  <a:pt x="5510021" y="0"/>
                </a:moveTo>
                <a:lnTo>
                  <a:pt x="0" y="0"/>
                </a:lnTo>
                <a:lnTo>
                  <a:pt x="0" y="3125724"/>
                </a:lnTo>
                <a:lnTo>
                  <a:pt x="5510021" y="3125724"/>
                </a:lnTo>
                <a:lnTo>
                  <a:pt x="5510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6438541" y="3563367"/>
            <a:ext cx="279209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Education</a:t>
            </a:r>
            <a:r>
              <a:rPr dirty="0" sz="2000" spc="-10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Construction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895284" y="3867862"/>
            <a:ext cx="4829810" cy="23114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355600" algn="l"/>
              </a:tabLst>
            </a:pP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is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$270.9M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95"/>
              </a:spcBef>
              <a:tabLst>
                <a:tab pos="812800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+$36.1M</a:t>
            </a:r>
            <a:r>
              <a:rPr dirty="0" sz="2000" spc="-2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above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FY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2024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Enacted.</a:t>
            </a:r>
            <a:endParaRPr sz="2000">
              <a:latin typeface="Calibri"/>
              <a:cs typeface="Calibri"/>
            </a:endParaRPr>
          </a:p>
          <a:p>
            <a:pPr lvl="1" marL="8128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812800" algn="l"/>
              </a:tabLst>
            </a:pPr>
            <a:r>
              <a:rPr dirty="0" sz="2000" spc="-20" b="1" i="1">
                <a:solidFill>
                  <a:srgbClr val="006399"/>
                </a:solidFill>
                <a:latin typeface="Calibri"/>
                <a:cs typeface="Calibri"/>
              </a:rPr>
              <a:t>-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$39.4M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below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President’s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Budget.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Senate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is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$264.8M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  <a:tabLst>
                <a:tab pos="8121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+$30.1M</a:t>
            </a:r>
            <a:r>
              <a:rPr dirty="0" sz="2000" spc="-2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above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FY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2024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Enacted.</a:t>
            </a:r>
            <a:endParaRPr sz="20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spcBef>
                <a:spcPts val="595"/>
              </a:spcBef>
              <a:buFont typeface="Wingdings"/>
              <a:buChar char=""/>
              <a:tabLst>
                <a:tab pos="812165" algn="l"/>
              </a:tabLst>
            </a:pPr>
            <a:r>
              <a:rPr dirty="0" sz="2000" spc="-20" b="1" i="1">
                <a:solidFill>
                  <a:srgbClr val="006399"/>
                </a:solidFill>
                <a:latin typeface="Calibri"/>
                <a:cs typeface="Calibri"/>
              </a:rPr>
              <a:t>-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$45.5M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below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President’s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budget.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174664" y="1677511"/>
          <a:ext cx="11852910" cy="1736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8305"/>
                <a:gridCol w="825499"/>
                <a:gridCol w="825500"/>
                <a:gridCol w="802004"/>
                <a:gridCol w="683895"/>
                <a:gridCol w="683895"/>
                <a:gridCol w="683895"/>
                <a:gridCol w="683895"/>
                <a:gridCol w="895984"/>
                <a:gridCol w="683895"/>
                <a:gridCol w="683895"/>
                <a:gridCol w="683895"/>
                <a:gridCol w="683895"/>
              </a:tblGrid>
              <a:tr h="1099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ts val="1315"/>
                        </a:lnSpc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BUREAU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66040">
                        <a:lnSpc>
                          <a:spcPts val="1315"/>
                        </a:lnSpc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ACCOUNT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Narrow"/>
                          <a:cs typeface="Arial Narrow"/>
                        </a:rPr>
                        <a:t>2024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Narrow"/>
                          <a:cs typeface="Arial Narrow"/>
                        </a:rPr>
                        <a:t>Enacted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Narrow"/>
                          <a:cs typeface="Arial Narrow"/>
                        </a:rPr>
                        <a:t>2025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algn="ctr" marL="106045" marR="9842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Narrow"/>
                          <a:cs typeface="Arial Narrow"/>
                        </a:rPr>
                        <a:t>President's Budget Request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2255">
                        <a:lnSpc>
                          <a:spcPct val="100000"/>
                        </a:lnSpc>
                      </a:pPr>
                      <a:r>
                        <a:rPr dirty="0" sz="1200" spc="-20" b="1">
                          <a:latin typeface="Arial Narrow"/>
                          <a:cs typeface="Arial Narrow"/>
                        </a:rPr>
                        <a:t>2025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 Narrow"/>
                          <a:cs typeface="Arial Narrow"/>
                        </a:rPr>
                        <a:t>HOUSE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9690" marR="52705" indent="246379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Arial Narrow"/>
                          <a:cs typeface="Arial Narrow"/>
                        </a:rPr>
                        <a:t>$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Change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from</a:t>
                      </a:r>
                      <a:r>
                        <a:rPr dirty="0" sz="12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2024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Narrow"/>
                          <a:cs typeface="Arial Narrow"/>
                        </a:rPr>
                        <a:t>Enacted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200" spc="-50">
                          <a:latin typeface="Arial Narrow"/>
                          <a:cs typeface="Arial Narrow"/>
                        </a:rPr>
                        <a:t>%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algn="ctr" marL="123189" marR="11620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Narrow"/>
                          <a:cs typeface="Arial Narrow"/>
                        </a:rPr>
                        <a:t>Change from 2024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Narrow"/>
                          <a:cs typeface="Arial Narrow"/>
                        </a:rPr>
                        <a:t>Enacted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869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9690" marR="52705" indent="246379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Arial Narrow"/>
                          <a:cs typeface="Arial Narrow"/>
                        </a:rPr>
                        <a:t>$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Change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from</a:t>
                      </a:r>
                      <a:r>
                        <a:rPr dirty="0" sz="12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2025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Narrow"/>
                          <a:cs typeface="Arial Narrow"/>
                        </a:rPr>
                        <a:t>Request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200" spc="-50">
                          <a:latin typeface="Arial Narrow"/>
                          <a:cs typeface="Arial Narrow"/>
                        </a:rPr>
                        <a:t>%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algn="ctr" marL="123189" marR="11620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Narrow"/>
                          <a:cs typeface="Arial Narrow"/>
                        </a:rPr>
                        <a:t>Change from 2025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Narrow"/>
                          <a:cs typeface="Arial Narrow"/>
                        </a:rPr>
                        <a:t>Request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869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0" b="1">
                          <a:latin typeface="Arial Narrow"/>
                          <a:cs typeface="Arial Narrow"/>
                        </a:rPr>
                        <a:t>2025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 Narrow"/>
                          <a:cs typeface="Arial Narrow"/>
                        </a:rPr>
                        <a:t>SENATE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1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9690" marR="52705" indent="246379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Arial Narrow"/>
                          <a:cs typeface="Arial Narrow"/>
                        </a:rPr>
                        <a:t>$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Change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from</a:t>
                      </a:r>
                      <a:r>
                        <a:rPr dirty="0" sz="12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2024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Narrow"/>
                          <a:cs typeface="Arial Narrow"/>
                        </a:rPr>
                        <a:t>Enacted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200" spc="-50">
                          <a:latin typeface="Arial Narrow"/>
                          <a:cs typeface="Arial Narrow"/>
                        </a:rPr>
                        <a:t>%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algn="ctr" marL="123189" marR="11620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Narrow"/>
                          <a:cs typeface="Arial Narrow"/>
                        </a:rPr>
                        <a:t>Change from 2024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Narrow"/>
                          <a:cs typeface="Arial Narrow"/>
                        </a:rPr>
                        <a:t>Enacted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869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9690" marR="52705" indent="246379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Arial Narrow"/>
                          <a:cs typeface="Arial Narrow"/>
                        </a:rPr>
                        <a:t>$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Change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from</a:t>
                      </a:r>
                      <a:r>
                        <a:rPr dirty="0" sz="12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2025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Narrow"/>
                          <a:cs typeface="Arial Narrow"/>
                        </a:rPr>
                        <a:t>Request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200" spc="-50">
                          <a:latin typeface="Arial Narrow"/>
                          <a:cs typeface="Arial Narrow"/>
                        </a:rPr>
                        <a:t>%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algn="ctr" marL="123189" marR="11620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Narrow"/>
                          <a:cs typeface="Arial Narrow"/>
                        </a:rPr>
                        <a:t>Change from 2025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Narrow"/>
                          <a:cs typeface="Arial Narrow"/>
                        </a:rPr>
                        <a:t>Request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869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2540">
                        <a:lnSpc>
                          <a:spcPts val="1235"/>
                        </a:lnSpc>
                        <a:spcBef>
                          <a:spcPts val="340"/>
                        </a:spcBef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BUREAU</a:t>
                      </a:r>
                      <a:r>
                        <a:rPr dirty="0" sz="1100" spc="-3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100" spc="-4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INDIAN</a:t>
                      </a:r>
                      <a:r>
                        <a:rPr dirty="0" sz="1100" spc="-3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EDUCATION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340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1,366,342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340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1,520,926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340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1,469,083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340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+102,741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340"/>
                        </a:spcBef>
                      </a:pP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+8%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340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-51,843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340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3%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340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1,421,628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340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+55,286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340"/>
                        </a:spcBef>
                      </a:pP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+4%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340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-99,298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340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7%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OPERATION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INDIAN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EDUCATION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PROGRAMS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1,131,617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1,210,690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1,198,216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+66,599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25">
                          <a:latin typeface="Arial Narrow"/>
                          <a:cs typeface="Arial Narrow"/>
                        </a:rPr>
                        <a:t>+6%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-12,474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100" spc="-25">
                          <a:latin typeface="Arial Narrow"/>
                          <a:cs typeface="Arial Narrow"/>
                        </a:rPr>
                        <a:t>1%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1,156,853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+25,236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25">
                          <a:latin typeface="Arial Narrow"/>
                          <a:cs typeface="Arial Narrow"/>
                        </a:rPr>
                        <a:t>+2%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-53,837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100" spc="-25">
                          <a:latin typeface="Arial Narrow"/>
                          <a:cs typeface="Arial Narrow"/>
                        </a:rPr>
                        <a:t>4%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2545"/>
                </a:tc>
              </a:tr>
              <a:tr h="186055">
                <a:tc>
                  <a:txBody>
                    <a:bodyPr/>
                    <a:lstStyle/>
                    <a:p>
                      <a:pPr marL="65405">
                        <a:lnSpc>
                          <a:spcPts val="1235"/>
                        </a:lnSpc>
                        <a:spcBef>
                          <a:spcPts val="13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EDUCATION</a:t>
                      </a:r>
                      <a:r>
                        <a:rPr dirty="0" sz="1100" spc="-6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CONSTRUCTION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135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234,725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135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310,236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135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270,867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135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+36,142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135"/>
                        </a:spcBef>
                      </a:pPr>
                      <a:r>
                        <a:rPr dirty="0" sz="1100" spc="-20">
                          <a:latin typeface="Arial Narrow"/>
                          <a:cs typeface="Arial Narrow"/>
                        </a:rPr>
                        <a:t>+15%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135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-39,369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135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100" spc="-25">
                          <a:latin typeface="Arial Narrow"/>
                          <a:cs typeface="Arial Narrow"/>
                        </a:rPr>
                        <a:t>13%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135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264,775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135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+30,050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135"/>
                        </a:spcBef>
                      </a:pPr>
                      <a:r>
                        <a:rPr dirty="0" sz="1100" spc="-20">
                          <a:latin typeface="Arial Narrow"/>
                          <a:cs typeface="Arial Narrow"/>
                        </a:rPr>
                        <a:t>+13%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135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-45,461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35"/>
                        </a:lnSpc>
                        <a:spcBef>
                          <a:spcPts val="135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100" spc="-25">
                          <a:latin typeface="Arial Narrow"/>
                          <a:cs typeface="Arial Narrow"/>
                        </a:rPr>
                        <a:t>15%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427" y="682467"/>
            <a:ext cx="4803140" cy="557403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00"/>
              </a:spcBef>
              <a:buClr>
                <a:srgbClr val="006399"/>
              </a:buClr>
              <a:buFont typeface="Wingdings"/>
              <a:buChar char=""/>
              <a:tabLst>
                <a:tab pos="354965" algn="l"/>
              </a:tabLst>
            </a:pP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r>
              <a:rPr dirty="0" sz="18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Highlights</a:t>
            </a:r>
            <a:r>
              <a:rPr dirty="0" sz="18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50" i="1">
                <a:solidFill>
                  <a:srgbClr val="006399"/>
                </a:solidFill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  <a:tabLst>
                <a:tab pos="812165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+$3M</a:t>
            </a:r>
            <a:r>
              <a:rPr dirty="0" sz="18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18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ISEP</a:t>
            </a:r>
            <a:r>
              <a:rPr dirty="0" sz="18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fixed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costs</a:t>
            </a:r>
            <a:r>
              <a:rPr dirty="0" sz="18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20" i="1">
                <a:solidFill>
                  <a:srgbClr val="006399"/>
                </a:solidFill>
                <a:latin typeface="Calibri"/>
                <a:cs typeface="Calibri"/>
              </a:rPr>
              <a:t>only.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  <a:tabLst>
                <a:tab pos="812165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+$1M</a:t>
            </a:r>
            <a:r>
              <a:rPr dirty="0" sz="18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Grant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Support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Costs.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  <a:tabLst>
                <a:tab pos="812165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+$5M</a:t>
            </a:r>
            <a:r>
              <a:rPr dirty="0" sz="18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25" i="1">
                <a:solidFill>
                  <a:srgbClr val="006399"/>
                </a:solidFill>
                <a:latin typeface="Calibri"/>
                <a:cs typeface="Calibri"/>
              </a:rPr>
              <a:t>JOM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  <a:tabLst>
                <a:tab pos="812165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+$7M</a:t>
            </a:r>
            <a:r>
              <a:rPr dirty="0" sz="1800" spc="-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20" i="1">
                <a:solidFill>
                  <a:srgbClr val="006399"/>
                </a:solidFill>
                <a:latin typeface="Calibri"/>
                <a:cs typeface="Calibri"/>
              </a:rPr>
              <a:t>TCUs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  <a:tabLst>
                <a:tab pos="812165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+$343K</a:t>
            </a:r>
            <a:r>
              <a:rPr dirty="0" sz="18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Scholarships</a:t>
            </a:r>
            <a:r>
              <a:rPr dirty="0" sz="18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&amp;</a:t>
            </a:r>
            <a:r>
              <a:rPr dirty="0" sz="18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Adult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25" i="1">
                <a:solidFill>
                  <a:srgbClr val="006399"/>
                </a:solidFill>
                <a:latin typeface="Calibri"/>
                <a:cs typeface="Calibri"/>
              </a:rPr>
              <a:t>Ed.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5"/>
              </a:spcBef>
              <a:tabLst>
                <a:tab pos="812165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+$7.6M</a:t>
            </a:r>
            <a:r>
              <a:rPr dirty="0" sz="1800" spc="-7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Education</a:t>
            </a:r>
            <a:r>
              <a:rPr dirty="0" sz="18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Program</a:t>
            </a:r>
            <a:r>
              <a:rPr dirty="0" sz="1800" spc="-7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Management.</a:t>
            </a:r>
            <a:endParaRPr sz="1800">
              <a:latin typeface="Calibri"/>
              <a:cs typeface="Calibri"/>
            </a:endParaRPr>
          </a:p>
          <a:p>
            <a:pPr lvl="1" marL="812165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812165" algn="l"/>
              </a:tabLst>
            </a:pP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-$44.1M</a:t>
            </a:r>
            <a:r>
              <a:rPr dirty="0" sz="18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Replacement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School</a:t>
            </a:r>
            <a:r>
              <a:rPr dirty="0" sz="18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Construction.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  <a:tabLst>
                <a:tab pos="812165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+$1.3M</a:t>
            </a:r>
            <a:r>
              <a:rPr dirty="0" sz="18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Replacement</a:t>
            </a:r>
            <a:r>
              <a:rPr dirty="0" sz="18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Facility</a:t>
            </a:r>
            <a:r>
              <a:rPr dirty="0" sz="18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Construction.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  <a:tabLst>
                <a:tab pos="812165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+$1M</a:t>
            </a:r>
            <a:r>
              <a:rPr dirty="0" sz="18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Employee</a:t>
            </a:r>
            <a:r>
              <a:rPr dirty="0" sz="18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Housing</a:t>
            </a:r>
            <a:r>
              <a:rPr dirty="0" sz="18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Construction.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  <a:tabLst>
                <a:tab pos="812165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+$14.7M</a:t>
            </a:r>
            <a:r>
              <a:rPr dirty="0" sz="1800" spc="-7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Employee</a:t>
            </a:r>
            <a:r>
              <a:rPr dirty="0" sz="18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Housing</a:t>
            </a:r>
            <a:r>
              <a:rPr dirty="0" sz="1800" spc="-7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Repair.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  <a:tabLst>
                <a:tab pos="812165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+$60.1M</a:t>
            </a:r>
            <a:r>
              <a:rPr dirty="0" sz="18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each</a:t>
            </a:r>
            <a:r>
              <a:rPr dirty="0" sz="18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18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20" i="1">
                <a:solidFill>
                  <a:srgbClr val="006399"/>
                </a:solidFill>
                <a:latin typeface="Calibri"/>
                <a:cs typeface="Calibri"/>
              </a:rPr>
              <a:t>FI&amp;R.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  <a:tabLst>
                <a:tab pos="812165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+$3M</a:t>
            </a:r>
            <a:r>
              <a:rPr dirty="0" sz="18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18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College</a:t>
            </a:r>
            <a:r>
              <a:rPr dirty="0" sz="18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FI&amp;R.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7252" y="147828"/>
            <a:ext cx="5688317" cy="10012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BIE</a:t>
            </a:r>
            <a:r>
              <a:rPr dirty="0" spc="-145"/>
              <a:t> </a:t>
            </a:r>
            <a:r>
              <a:rPr dirty="0" spc="-30"/>
              <a:t>Committee</a:t>
            </a:r>
            <a:r>
              <a:rPr dirty="0" spc="-135"/>
              <a:t> </a:t>
            </a:r>
            <a:r>
              <a:rPr dirty="0"/>
              <a:t>Mark</a:t>
            </a:r>
            <a:r>
              <a:rPr dirty="0" spc="-140"/>
              <a:t> </a:t>
            </a:r>
            <a:r>
              <a:rPr dirty="0" spc="-10"/>
              <a:t>Overview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427" y="745978"/>
            <a:ext cx="5175250" cy="459803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00"/>
              </a:spcBef>
              <a:buClr>
                <a:srgbClr val="006399"/>
              </a:buClr>
              <a:buFont typeface="Wingdings"/>
              <a:buChar char=""/>
              <a:tabLst>
                <a:tab pos="354965" algn="l"/>
              </a:tabLst>
            </a:pP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SENATE</a:t>
            </a:r>
            <a:r>
              <a:rPr dirty="0" sz="2000" spc="-9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Highlights</a:t>
            </a:r>
            <a:r>
              <a:rPr dirty="0" sz="2000" spc="-8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  <a:tabLst>
                <a:tab pos="8121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+$5M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ISEP.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  <a:tabLst>
                <a:tab pos="8121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+$1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Grant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Support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Costs</a:t>
            </a:r>
            <a:endParaRPr sz="20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812165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+$1M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JOM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  <a:tabLst>
                <a:tab pos="8121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+$750K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Colleges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Universities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  <a:tabLst>
                <a:tab pos="8121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+$493K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Scholarships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&amp;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Adult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Ed</a:t>
            </a:r>
            <a:endParaRPr sz="20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812165" algn="l"/>
              </a:tabLst>
            </a:pP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-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$13.7M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Replacement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School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Construction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  <a:tabLst>
                <a:tab pos="8121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+$9.7M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Employee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Housing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Repair</a:t>
            </a:r>
            <a:endParaRPr sz="20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812165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+$55.1M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FI&amp;R</a:t>
            </a:r>
            <a:endParaRPr sz="20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spcBef>
                <a:spcPts val="1205"/>
              </a:spcBef>
              <a:buFont typeface="Wingdings"/>
              <a:buChar char=""/>
              <a:tabLst>
                <a:tab pos="812165" algn="l"/>
              </a:tabLst>
            </a:pP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-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$2M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College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FI&amp;R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7252" y="147828"/>
            <a:ext cx="5688317" cy="10012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BIE</a:t>
            </a:r>
            <a:r>
              <a:rPr dirty="0" spc="-145"/>
              <a:t> </a:t>
            </a:r>
            <a:r>
              <a:rPr dirty="0" spc="-30"/>
              <a:t>Committee</a:t>
            </a:r>
            <a:r>
              <a:rPr dirty="0" spc="-135"/>
              <a:t> </a:t>
            </a:r>
            <a:r>
              <a:rPr dirty="0"/>
              <a:t>Mark</a:t>
            </a:r>
            <a:r>
              <a:rPr dirty="0" spc="-140"/>
              <a:t> </a:t>
            </a:r>
            <a:r>
              <a:rPr dirty="0" spc="-10"/>
              <a:t>Overview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756410"/>
            <a:ext cx="8522970" cy="201295"/>
          </a:xfrm>
          <a:custGeom>
            <a:avLst/>
            <a:gdLst/>
            <a:ahLst/>
            <a:cxnLst/>
            <a:rect l="l" t="t" r="r" b="b"/>
            <a:pathLst>
              <a:path w="8522970" h="201294">
                <a:moveTo>
                  <a:pt x="8522970" y="0"/>
                </a:moveTo>
                <a:lnTo>
                  <a:pt x="0" y="0"/>
                </a:lnTo>
                <a:lnTo>
                  <a:pt x="0" y="201040"/>
                </a:lnTo>
                <a:lnTo>
                  <a:pt x="8522970" y="201040"/>
                </a:lnTo>
                <a:lnTo>
                  <a:pt x="8522970" y="0"/>
                </a:lnTo>
                <a:close/>
              </a:path>
            </a:pathLst>
          </a:custGeom>
          <a:solidFill>
            <a:srgbClr val="FFB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1352276" y="6246876"/>
            <a:ext cx="840105" cy="201295"/>
          </a:xfrm>
          <a:custGeom>
            <a:avLst/>
            <a:gdLst/>
            <a:ahLst/>
            <a:cxnLst/>
            <a:rect l="l" t="t" r="r" b="b"/>
            <a:pathLst>
              <a:path w="840104" h="201295">
                <a:moveTo>
                  <a:pt x="839724" y="0"/>
                </a:moveTo>
                <a:lnTo>
                  <a:pt x="0" y="0"/>
                </a:lnTo>
                <a:lnTo>
                  <a:pt x="0" y="201041"/>
                </a:lnTo>
                <a:lnTo>
                  <a:pt x="839724" y="201041"/>
                </a:lnTo>
                <a:lnTo>
                  <a:pt x="839724" y="0"/>
                </a:lnTo>
                <a:close/>
              </a:path>
            </a:pathLst>
          </a:custGeom>
          <a:solidFill>
            <a:srgbClr val="FFB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7" cy="5577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252" y="878387"/>
            <a:ext cx="1840864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0"/>
              <a:t>Agenda</a:t>
            </a:r>
            <a:endParaRPr sz="4800"/>
          </a:p>
        </p:txBody>
      </p:sp>
      <p:sp>
        <p:nvSpPr>
          <p:cNvPr id="6" name="object 6" descr=""/>
          <p:cNvSpPr txBox="1"/>
          <p:nvPr/>
        </p:nvSpPr>
        <p:spPr>
          <a:xfrm>
            <a:off x="6141575" y="2362051"/>
            <a:ext cx="3716020" cy="1800860"/>
          </a:xfrm>
          <a:prstGeom prst="rect">
            <a:avLst/>
          </a:prstGeom>
        </p:spPr>
        <p:txBody>
          <a:bodyPr wrap="square" lIns="0" tIns="177800" rIns="0" bIns="0" rtlCol="0" vert="horz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400"/>
              </a:spcBef>
              <a:buFont typeface="Wingdings"/>
              <a:buChar char=""/>
              <a:tabLst>
                <a:tab pos="583565" algn="l"/>
              </a:tabLst>
            </a:pPr>
            <a:r>
              <a:rPr dirty="0" sz="2800" b="1">
                <a:solidFill>
                  <a:srgbClr val="006399"/>
                </a:solidFill>
                <a:latin typeface="Calibri"/>
                <a:cs typeface="Calibri"/>
              </a:rPr>
              <a:t>FY</a:t>
            </a:r>
            <a:r>
              <a:rPr dirty="0" sz="2800" spc="-80" b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399"/>
                </a:solidFill>
                <a:latin typeface="Calibri"/>
                <a:cs typeface="Calibri"/>
              </a:rPr>
              <a:t>2025</a:t>
            </a:r>
            <a:r>
              <a:rPr dirty="0" sz="2800" spc="-70" b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6399"/>
                </a:solidFill>
                <a:latin typeface="Calibri"/>
                <a:cs typeface="Calibri"/>
              </a:rPr>
              <a:t>Update</a:t>
            </a:r>
            <a:endParaRPr sz="28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1300"/>
              </a:spcBef>
              <a:buFont typeface="Wingdings"/>
              <a:buChar char=""/>
              <a:tabLst>
                <a:tab pos="583565" algn="l"/>
              </a:tabLst>
            </a:pPr>
            <a:r>
              <a:rPr dirty="0" sz="2800" b="1">
                <a:solidFill>
                  <a:srgbClr val="006399"/>
                </a:solidFill>
                <a:latin typeface="Calibri"/>
                <a:cs typeface="Calibri"/>
              </a:rPr>
              <a:t>FY</a:t>
            </a:r>
            <a:r>
              <a:rPr dirty="0" sz="2800" spc="-80" b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399"/>
                </a:solidFill>
                <a:latin typeface="Calibri"/>
                <a:cs typeface="Calibri"/>
              </a:rPr>
              <a:t>2026</a:t>
            </a:r>
            <a:r>
              <a:rPr dirty="0" sz="2800" spc="-70" b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6399"/>
                </a:solidFill>
                <a:latin typeface="Calibri"/>
                <a:cs typeface="Calibri"/>
              </a:rPr>
              <a:t>Schedule</a:t>
            </a:r>
            <a:endParaRPr sz="28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1300"/>
              </a:spcBef>
              <a:buFont typeface="Wingdings"/>
              <a:buChar char=""/>
              <a:tabLst>
                <a:tab pos="583565" algn="l"/>
              </a:tabLst>
            </a:pPr>
            <a:r>
              <a:rPr dirty="0" sz="2800" b="1">
                <a:solidFill>
                  <a:srgbClr val="006399"/>
                </a:solidFill>
                <a:latin typeface="Calibri"/>
                <a:cs typeface="Calibri"/>
              </a:rPr>
              <a:t>FY</a:t>
            </a:r>
            <a:r>
              <a:rPr dirty="0" sz="2800" spc="-85" b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399"/>
                </a:solidFill>
                <a:latin typeface="Calibri"/>
                <a:cs typeface="Calibri"/>
              </a:rPr>
              <a:t>2027</a:t>
            </a:r>
            <a:r>
              <a:rPr dirty="0" sz="2800" spc="-75" b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6399"/>
                </a:solidFill>
                <a:latin typeface="Calibri"/>
                <a:cs typeface="Calibri"/>
              </a:rPr>
              <a:t>Ranking</a:t>
            </a:r>
            <a:r>
              <a:rPr dirty="0" sz="2800" spc="-85" b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6399"/>
                </a:solidFill>
                <a:latin typeface="Calibri"/>
                <a:cs typeface="Calibri"/>
              </a:rPr>
              <a:t>Tool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945" y="0"/>
            <a:ext cx="4477499" cy="586892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1616181" y="6468299"/>
            <a:ext cx="11557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z="1400" spc="-5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797813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040"/>
                </a:lnTo>
                <a:lnTo>
                  <a:pt x="4210050" y="201040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7" cy="55778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64527" y="1167649"/>
            <a:ext cx="10721975" cy="142748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r>
              <a:rPr dirty="0" sz="24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4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spc="-10" i="1">
                <a:solidFill>
                  <a:srgbClr val="006399"/>
                </a:solidFill>
                <a:latin typeface="Calibri"/>
                <a:cs typeface="Calibri"/>
              </a:rPr>
              <a:t>SENATE: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  <a:tab pos="423545" algn="l"/>
              </a:tabLst>
            </a:pPr>
            <a:r>
              <a:rPr dirty="0" sz="24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400" spc="-7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bill</a:t>
            </a:r>
            <a:r>
              <a:rPr dirty="0" sz="2400" spc="-7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includes</a:t>
            </a:r>
            <a:r>
              <a:rPr dirty="0" sz="24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language</a:t>
            </a:r>
            <a:r>
              <a:rPr dirty="0" sz="2400" spc="-7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shifting</a:t>
            </a:r>
            <a:r>
              <a:rPr dirty="0" sz="24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400" spc="-7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availability</a:t>
            </a:r>
            <a:r>
              <a:rPr dirty="0" sz="2400" spc="-7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4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forward</a:t>
            </a:r>
            <a:r>
              <a:rPr dirty="0" sz="24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funded</a:t>
            </a:r>
            <a:r>
              <a:rPr dirty="0" sz="24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spc="-10" i="1">
                <a:solidFill>
                  <a:srgbClr val="006399"/>
                </a:solidFill>
                <a:latin typeface="Calibri"/>
                <a:cs typeface="Calibri"/>
              </a:rPr>
              <a:t>appropriations</a:t>
            </a:r>
            <a:r>
              <a:rPr dirty="0" sz="2400" spc="-1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from</a:t>
            </a:r>
            <a:r>
              <a:rPr dirty="0" sz="24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July</a:t>
            </a:r>
            <a:r>
              <a:rPr dirty="0" sz="24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1</a:t>
            </a:r>
            <a:r>
              <a:rPr dirty="0" sz="24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4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June</a:t>
            </a:r>
            <a:r>
              <a:rPr dirty="0" sz="24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spc="-25" i="1">
                <a:solidFill>
                  <a:srgbClr val="006399"/>
                </a:solidFill>
                <a:latin typeface="Calibri"/>
                <a:cs typeface="Calibri"/>
              </a:rPr>
              <a:t>1.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7252" y="147828"/>
            <a:ext cx="5688317" cy="100126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4743" y="121250"/>
            <a:ext cx="41973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Bill</a:t>
            </a:r>
            <a:r>
              <a:rPr dirty="0" spc="-155"/>
              <a:t> </a:t>
            </a:r>
            <a:r>
              <a:rPr dirty="0" spc="-25"/>
              <a:t>Language</a:t>
            </a:r>
            <a:r>
              <a:rPr dirty="0" spc="-140"/>
              <a:t> </a:t>
            </a:r>
            <a:r>
              <a:rPr dirty="0" spc="-10"/>
              <a:t>Overview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7" cy="557783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848105"/>
            <a:ext cx="4210050" cy="162560"/>
          </a:xfrm>
          <a:custGeom>
            <a:avLst/>
            <a:gdLst/>
            <a:ahLst/>
            <a:cxnLst/>
            <a:rect l="l" t="t" r="r" b="b"/>
            <a:pathLst>
              <a:path w="4210050" h="162559">
                <a:moveTo>
                  <a:pt x="4210050" y="0"/>
                </a:moveTo>
                <a:lnTo>
                  <a:pt x="0" y="0"/>
                </a:lnTo>
                <a:lnTo>
                  <a:pt x="0" y="162204"/>
                </a:lnTo>
                <a:lnTo>
                  <a:pt x="4210050" y="162204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4743" y="255407"/>
            <a:ext cx="65906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BTFA</a:t>
            </a:r>
            <a:r>
              <a:rPr dirty="0" spc="-125"/>
              <a:t> </a:t>
            </a:r>
            <a:r>
              <a:rPr dirty="0" spc="-30"/>
              <a:t>Committee</a:t>
            </a:r>
            <a:r>
              <a:rPr dirty="0" spc="-120"/>
              <a:t> </a:t>
            </a:r>
            <a:r>
              <a:rPr dirty="0" spc="-40"/>
              <a:t>Mark-</a:t>
            </a:r>
            <a:r>
              <a:rPr dirty="0"/>
              <a:t>Up</a:t>
            </a:r>
            <a:r>
              <a:rPr dirty="0" spc="-120"/>
              <a:t> </a:t>
            </a:r>
            <a:r>
              <a:rPr dirty="0" spc="-10"/>
              <a:t>Overview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097078" y="3624803"/>
            <a:ext cx="9744710" cy="1143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bill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funds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Bureau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Trust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Funds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Administration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at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$105.3M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,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+$5.3M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above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2024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Enacted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-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$6M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below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President’s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budget.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60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Senate</a:t>
            </a:r>
            <a:r>
              <a:rPr dirty="0" sz="20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funds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BTFA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at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$100.5M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72600" y="125730"/>
            <a:ext cx="2575559" cy="1447799"/>
          </a:xfrm>
          <a:prstGeom prst="rect">
            <a:avLst/>
          </a:prstGeom>
        </p:spPr>
      </p:pic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96775" y="2357627"/>
          <a:ext cx="11988165" cy="684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935"/>
                <a:gridCol w="848994"/>
                <a:gridCol w="848995"/>
                <a:gridCol w="480695"/>
                <a:gridCol w="699135"/>
                <a:gridCol w="699135"/>
                <a:gridCol w="699134"/>
                <a:gridCol w="699134"/>
                <a:gridCol w="495300"/>
                <a:gridCol w="848995"/>
                <a:gridCol w="848995"/>
                <a:gridCol w="848995"/>
                <a:gridCol w="848995"/>
              </a:tblGrid>
              <a:tr h="173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"/>
                        </a:spcBef>
                      </a:pPr>
                      <a:r>
                        <a:rPr dirty="0" sz="1050" spc="-20">
                          <a:latin typeface="Arial Narrow"/>
                          <a:cs typeface="Arial Narrow"/>
                        </a:rPr>
                        <a:t>2025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$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$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AE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$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ts val="1240"/>
                        </a:lnSpc>
                        <a:spcBef>
                          <a:spcPts val="2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$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ts val="1240"/>
                        </a:lnSpc>
                        <a:spcBef>
                          <a:spcPts val="2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BFFEB"/>
                    </a:solidFill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15875">
                        <a:lnSpc>
                          <a:spcPts val="1110"/>
                        </a:lnSpc>
                        <a:spcBef>
                          <a:spcPts val="135"/>
                        </a:spcBef>
                      </a:pPr>
                      <a:r>
                        <a:rPr dirty="0" sz="950" spc="-10" b="1">
                          <a:latin typeface="Arial Narrow"/>
                          <a:cs typeface="Arial Narrow"/>
                        </a:rPr>
                        <a:t>BUREAU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 spc="-20">
                          <a:latin typeface="Arial Narrow"/>
                          <a:cs typeface="Arial Narrow"/>
                        </a:rPr>
                        <a:t>2024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President's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 spc="-20">
                          <a:latin typeface="Arial Narrow"/>
                          <a:cs typeface="Arial Narrow"/>
                        </a:rPr>
                        <a:t>2025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>
                          <a:latin typeface="Arial Narrow"/>
                          <a:cs typeface="Arial Narrow"/>
                        </a:rPr>
                        <a:t>Change</a:t>
                      </a:r>
                      <a:r>
                        <a:rPr dirty="0" sz="105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 spc="-20">
                          <a:latin typeface="Arial Narrow"/>
                          <a:cs typeface="Arial Narrow"/>
                        </a:rPr>
                        <a:t>from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>
                          <a:latin typeface="Arial Narrow"/>
                          <a:cs typeface="Arial Narrow"/>
                        </a:rPr>
                        <a:t>Change</a:t>
                      </a:r>
                      <a:r>
                        <a:rPr dirty="0" sz="105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 spc="-20">
                          <a:latin typeface="Arial Narrow"/>
                          <a:cs typeface="Arial Narrow"/>
                        </a:rPr>
                        <a:t>from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>
                          <a:latin typeface="Arial Narrow"/>
                          <a:cs typeface="Arial Narrow"/>
                        </a:rPr>
                        <a:t>Change</a:t>
                      </a:r>
                      <a:r>
                        <a:rPr dirty="0" sz="105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 spc="-20">
                          <a:latin typeface="Arial Narrow"/>
                          <a:cs typeface="Arial Narrow"/>
                        </a:rPr>
                        <a:t>from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>
                          <a:latin typeface="Arial Narrow"/>
                          <a:cs typeface="Arial Narrow"/>
                        </a:rPr>
                        <a:t>Change</a:t>
                      </a:r>
                      <a:r>
                        <a:rPr dirty="0" sz="105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 spc="-20">
                          <a:latin typeface="Arial Narrow"/>
                          <a:cs typeface="Arial Narrow"/>
                        </a:rPr>
                        <a:t>from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 spc="-20">
                          <a:latin typeface="Arial Narrow"/>
                          <a:cs typeface="Arial Narrow"/>
                        </a:rPr>
                        <a:t>2025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AE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>
                          <a:latin typeface="Arial Narrow"/>
                          <a:cs typeface="Arial Narrow"/>
                        </a:rPr>
                        <a:t>Change</a:t>
                      </a:r>
                      <a:r>
                        <a:rPr dirty="0" sz="105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 spc="-20">
                          <a:latin typeface="Arial Narrow"/>
                          <a:cs typeface="Arial Narrow"/>
                        </a:rPr>
                        <a:t>from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>
                          <a:latin typeface="Arial Narrow"/>
                          <a:cs typeface="Arial Narrow"/>
                        </a:rPr>
                        <a:t>Change</a:t>
                      </a:r>
                      <a:r>
                        <a:rPr dirty="0" sz="105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 spc="-20">
                          <a:latin typeface="Arial Narrow"/>
                          <a:cs typeface="Arial Narrow"/>
                        </a:rPr>
                        <a:t>from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>
                          <a:latin typeface="Arial Narrow"/>
                          <a:cs typeface="Arial Narrow"/>
                        </a:rPr>
                        <a:t>Change</a:t>
                      </a:r>
                      <a:r>
                        <a:rPr dirty="0" sz="105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 spc="-20">
                          <a:latin typeface="Arial Narrow"/>
                          <a:cs typeface="Arial Narrow"/>
                        </a:rPr>
                        <a:t>from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>
                          <a:latin typeface="Arial Narrow"/>
                          <a:cs typeface="Arial Narrow"/>
                        </a:rPr>
                        <a:t>Change</a:t>
                      </a:r>
                      <a:r>
                        <a:rPr dirty="0" sz="105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 spc="-20">
                          <a:latin typeface="Arial Narrow"/>
                          <a:cs typeface="Arial Narrow"/>
                        </a:rPr>
                        <a:t>from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BFFEB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74295">
                        <a:lnSpc>
                          <a:spcPts val="1135"/>
                        </a:lnSpc>
                      </a:pPr>
                      <a:r>
                        <a:rPr dirty="0" sz="950" spc="-10">
                          <a:latin typeface="Arial Narrow"/>
                          <a:cs typeface="Arial Narrow"/>
                        </a:rPr>
                        <a:t>ACCOUNT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Enacted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Budget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HOUSE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 spc="-20">
                          <a:latin typeface="Arial Narrow"/>
                          <a:cs typeface="Arial Narrow"/>
                        </a:rPr>
                        <a:t>2024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 spc="-20">
                          <a:latin typeface="Arial Narrow"/>
                          <a:cs typeface="Arial Narrow"/>
                        </a:rPr>
                        <a:t>2024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 spc="-20">
                          <a:latin typeface="Arial Narrow"/>
                          <a:cs typeface="Arial Narrow"/>
                        </a:rPr>
                        <a:t>2025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 spc="-20">
                          <a:latin typeface="Arial Narrow"/>
                          <a:cs typeface="Arial Narrow"/>
                        </a:rPr>
                        <a:t>2025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SENATE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AE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 spc="-20">
                          <a:latin typeface="Arial Narrow"/>
                          <a:cs typeface="Arial Narrow"/>
                        </a:rPr>
                        <a:t>2024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 spc="-20">
                          <a:latin typeface="Arial Narrow"/>
                          <a:cs typeface="Arial Narrow"/>
                        </a:rPr>
                        <a:t>2024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 spc="-20">
                          <a:latin typeface="Arial Narrow"/>
                          <a:cs typeface="Arial Narrow"/>
                        </a:rPr>
                        <a:t>2025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10"/>
                        </a:spcBef>
                      </a:pPr>
                      <a:r>
                        <a:rPr dirty="0" sz="1050" spc="-20">
                          <a:latin typeface="Arial Narrow"/>
                          <a:cs typeface="Arial Narrow"/>
                        </a:rPr>
                        <a:t>2025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BFFEB"/>
                    </a:solidFill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Request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Enacted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Enacted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Request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Request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Enacted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Enacted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Request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Request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8" name="object 8" descr=""/>
          <p:cNvSpPr txBox="1"/>
          <p:nvPr/>
        </p:nvSpPr>
        <p:spPr>
          <a:xfrm>
            <a:off x="96779" y="3043226"/>
            <a:ext cx="11911965" cy="17907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778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140"/>
              </a:spcBef>
              <a:tabLst>
                <a:tab pos="3513454" algn="l"/>
                <a:tab pos="4362450" algn="l"/>
                <a:tab pos="5594350" algn="l"/>
                <a:tab pos="6261735" algn="l"/>
                <a:tab pos="7019925" algn="l"/>
                <a:tab pos="7686675" algn="l"/>
                <a:tab pos="8138795" algn="l"/>
                <a:tab pos="9123045" algn="l"/>
                <a:tab pos="9855835" algn="l"/>
                <a:tab pos="10708640" algn="l"/>
                <a:tab pos="11579860" algn="l"/>
              </a:tabLst>
            </a:pPr>
            <a:r>
              <a:rPr dirty="0" sz="950" b="1">
                <a:latin typeface="Arial Narrow"/>
                <a:cs typeface="Arial Narrow"/>
              </a:rPr>
              <a:t>BUREAU</a:t>
            </a:r>
            <a:r>
              <a:rPr dirty="0" sz="950" spc="20" b="1">
                <a:latin typeface="Arial Narrow"/>
                <a:cs typeface="Arial Narrow"/>
              </a:rPr>
              <a:t> </a:t>
            </a:r>
            <a:r>
              <a:rPr dirty="0" sz="950" b="1">
                <a:latin typeface="Arial Narrow"/>
                <a:cs typeface="Arial Narrow"/>
              </a:rPr>
              <a:t>OF</a:t>
            </a:r>
            <a:r>
              <a:rPr dirty="0" sz="950" spc="25" b="1">
                <a:latin typeface="Arial Narrow"/>
                <a:cs typeface="Arial Narrow"/>
              </a:rPr>
              <a:t> </a:t>
            </a:r>
            <a:r>
              <a:rPr dirty="0" sz="950" b="1">
                <a:latin typeface="Arial Narrow"/>
                <a:cs typeface="Arial Narrow"/>
              </a:rPr>
              <a:t>TRUST</a:t>
            </a:r>
            <a:r>
              <a:rPr dirty="0" sz="950" spc="20" b="1">
                <a:latin typeface="Arial Narrow"/>
                <a:cs typeface="Arial Narrow"/>
              </a:rPr>
              <a:t> </a:t>
            </a:r>
            <a:r>
              <a:rPr dirty="0" sz="950" b="1">
                <a:latin typeface="Arial Narrow"/>
                <a:cs typeface="Arial Narrow"/>
              </a:rPr>
              <a:t>FUNDS</a:t>
            </a:r>
            <a:r>
              <a:rPr dirty="0" sz="950" spc="10" b="1">
                <a:latin typeface="Arial Narrow"/>
                <a:cs typeface="Arial Narrow"/>
              </a:rPr>
              <a:t> </a:t>
            </a:r>
            <a:r>
              <a:rPr dirty="0" sz="950" spc="-10" b="1">
                <a:latin typeface="Arial Narrow"/>
                <a:cs typeface="Arial Narrow"/>
              </a:rPr>
              <a:t>ADMINISTRATION</a:t>
            </a:r>
            <a:r>
              <a:rPr dirty="0" sz="950" b="1">
                <a:latin typeface="Arial Narrow"/>
                <a:cs typeface="Arial Narrow"/>
              </a:rPr>
              <a:t>	</a:t>
            </a:r>
            <a:r>
              <a:rPr dirty="0" sz="950" spc="-10" b="1">
                <a:latin typeface="Arial Narrow"/>
                <a:cs typeface="Arial Narrow"/>
              </a:rPr>
              <a:t>100,009</a:t>
            </a:r>
            <a:r>
              <a:rPr dirty="0" sz="950" b="1">
                <a:latin typeface="Arial Narrow"/>
                <a:cs typeface="Arial Narrow"/>
              </a:rPr>
              <a:t>	111,277</a:t>
            </a:r>
            <a:r>
              <a:rPr dirty="0" sz="950" spc="229" b="1">
                <a:latin typeface="Arial Narrow"/>
                <a:cs typeface="Arial Narrow"/>
              </a:rPr>
              <a:t>  </a:t>
            </a:r>
            <a:r>
              <a:rPr dirty="0" sz="950" spc="-10" b="1">
                <a:latin typeface="Arial Narrow"/>
                <a:cs typeface="Arial Narrow"/>
              </a:rPr>
              <a:t>105,277</a:t>
            </a:r>
            <a:r>
              <a:rPr dirty="0" sz="950" b="1">
                <a:latin typeface="Arial Narrow"/>
                <a:cs typeface="Arial Narrow"/>
              </a:rPr>
              <a:t>	</a:t>
            </a:r>
            <a:r>
              <a:rPr dirty="0" sz="950" spc="-10" b="1">
                <a:latin typeface="Arial Narrow"/>
                <a:cs typeface="Arial Narrow"/>
              </a:rPr>
              <a:t>+5,268</a:t>
            </a:r>
            <a:r>
              <a:rPr dirty="0" sz="950" b="1">
                <a:latin typeface="Arial Narrow"/>
                <a:cs typeface="Arial Narrow"/>
              </a:rPr>
              <a:t>	</a:t>
            </a:r>
            <a:r>
              <a:rPr dirty="0" sz="950" spc="-10" b="1">
                <a:latin typeface="Arial Narrow"/>
                <a:cs typeface="Arial Narrow"/>
              </a:rPr>
              <a:t>+5.27%</a:t>
            </a:r>
            <a:r>
              <a:rPr dirty="0" sz="950" b="1">
                <a:latin typeface="Arial Narrow"/>
                <a:cs typeface="Arial Narrow"/>
              </a:rPr>
              <a:t>	</a:t>
            </a:r>
            <a:r>
              <a:rPr dirty="0" sz="950" spc="-20" b="1">
                <a:latin typeface="Arial Narrow"/>
                <a:cs typeface="Arial Narrow"/>
              </a:rPr>
              <a:t>-</a:t>
            </a:r>
            <a:r>
              <a:rPr dirty="0" sz="950" spc="-10" b="1">
                <a:latin typeface="Arial Narrow"/>
                <a:cs typeface="Arial Narrow"/>
              </a:rPr>
              <a:t>6,000</a:t>
            </a:r>
            <a:r>
              <a:rPr dirty="0" sz="950" b="1">
                <a:latin typeface="Arial Narrow"/>
                <a:cs typeface="Arial Narrow"/>
              </a:rPr>
              <a:t>	</a:t>
            </a:r>
            <a:r>
              <a:rPr dirty="0" sz="950" spc="-20" b="1">
                <a:latin typeface="Arial Narrow"/>
                <a:cs typeface="Arial Narrow"/>
              </a:rPr>
              <a:t>-</a:t>
            </a:r>
            <a:r>
              <a:rPr dirty="0" sz="950" spc="-10" b="1">
                <a:latin typeface="Arial Narrow"/>
                <a:cs typeface="Arial Narrow"/>
              </a:rPr>
              <a:t>5.39%</a:t>
            </a:r>
            <a:r>
              <a:rPr dirty="0" sz="950" b="1">
                <a:latin typeface="Arial Narrow"/>
                <a:cs typeface="Arial Narrow"/>
              </a:rPr>
              <a:t>	</a:t>
            </a:r>
            <a:r>
              <a:rPr dirty="0" sz="950" spc="-10" b="1">
                <a:latin typeface="Arial Narrow"/>
                <a:cs typeface="Arial Narrow"/>
              </a:rPr>
              <a:t>100,472</a:t>
            </a:r>
            <a:r>
              <a:rPr dirty="0" sz="950" b="1">
                <a:latin typeface="Arial Narrow"/>
                <a:cs typeface="Arial Narrow"/>
              </a:rPr>
              <a:t>	</a:t>
            </a:r>
            <a:r>
              <a:rPr dirty="0" sz="950" spc="-20" b="1">
                <a:latin typeface="Arial Narrow"/>
                <a:cs typeface="Arial Narrow"/>
              </a:rPr>
              <a:t>+463</a:t>
            </a:r>
            <a:r>
              <a:rPr dirty="0" sz="950" b="1">
                <a:latin typeface="Arial Narrow"/>
                <a:cs typeface="Arial Narrow"/>
              </a:rPr>
              <a:t>	</a:t>
            </a:r>
            <a:r>
              <a:rPr dirty="0" sz="950" spc="-10" b="1">
                <a:latin typeface="Arial Narrow"/>
                <a:cs typeface="Arial Narrow"/>
              </a:rPr>
              <a:t>+0.46%</a:t>
            </a:r>
            <a:r>
              <a:rPr dirty="0" sz="950" b="1">
                <a:latin typeface="Arial Narrow"/>
                <a:cs typeface="Arial Narrow"/>
              </a:rPr>
              <a:t>	</a:t>
            </a:r>
            <a:r>
              <a:rPr dirty="0" sz="950" spc="-20" b="1">
                <a:latin typeface="Arial Narrow"/>
                <a:cs typeface="Arial Narrow"/>
              </a:rPr>
              <a:t>-</a:t>
            </a:r>
            <a:r>
              <a:rPr dirty="0" sz="950" spc="-10" b="1">
                <a:latin typeface="Arial Narrow"/>
                <a:cs typeface="Arial Narrow"/>
              </a:rPr>
              <a:t>10,805</a:t>
            </a:r>
            <a:r>
              <a:rPr dirty="0" sz="950" b="1">
                <a:latin typeface="Arial Narrow"/>
                <a:cs typeface="Arial Narrow"/>
              </a:rPr>
              <a:t>	</a:t>
            </a:r>
            <a:r>
              <a:rPr dirty="0" sz="950" spc="-20" b="1">
                <a:latin typeface="Arial Narrow"/>
                <a:cs typeface="Arial Narrow"/>
              </a:rPr>
              <a:t>-</a:t>
            </a:r>
            <a:r>
              <a:rPr dirty="0" sz="950" spc="-10" b="1">
                <a:latin typeface="Arial Narrow"/>
                <a:cs typeface="Arial Narrow"/>
              </a:rPr>
              <a:t>9.71%</a:t>
            </a:r>
            <a:endParaRPr sz="9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998219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040"/>
                </a:lnTo>
                <a:lnTo>
                  <a:pt x="4210050" y="201040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7" cy="5577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841" y="250662"/>
            <a:ext cx="51676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FY</a:t>
            </a:r>
            <a:r>
              <a:rPr dirty="0" spc="-160"/>
              <a:t> </a:t>
            </a:r>
            <a:r>
              <a:rPr dirty="0"/>
              <a:t>2026</a:t>
            </a:r>
            <a:r>
              <a:rPr dirty="0" spc="-150"/>
              <a:t> </a:t>
            </a:r>
            <a:r>
              <a:rPr dirty="0" spc="-20"/>
              <a:t>Budget</a:t>
            </a:r>
            <a:r>
              <a:rPr dirty="0" spc="-140"/>
              <a:t> </a:t>
            </a:r>
            <a:r>
              <a:rPr dirty="0" spc="-10"/>
              <a:t>Formulation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307162" y="1595324"/>
            <a:ext cx="10191750" cy="3073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Internal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Indian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Affairs’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budget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proposals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were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developed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using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input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from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Ranking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Tool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priorities,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TIBC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budget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submission,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School,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Regional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CO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input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Leadership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priorities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were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submitted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DOI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budget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office.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DOI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Passback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is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tentatively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scheduled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week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July</a:t>
            </a:r>
            <a:r>
              <a:rPr dirty="0" sz="2000" spc="-1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29,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2024.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2026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budget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submission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due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OMB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early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September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2024.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OMB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passback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is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usually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early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December.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800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President’s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Budget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is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usually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released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early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February.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7252" y="147828"/>
            <a:ext cx="5688317" cy="1001267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394460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040"/>
                </a:lnTo>
                <a:lnTo>
                  <a:pt x="4210050" y="201040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7" cy="5577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841" y="253710"/>
            <a:ext cx="5288280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3200"/>
              <a:t>FY</a:t>
            </a:r>
            <a:r>
              <a:rPr dirty="0" sz="3200" spc="-140"/>
              <a:t> </a:t>
            </a:r>
            <a:r>
              <a:rPr dirty="0" sz="3200"/>
              <a:t>2027</a:t>
            </a:r>
            <a:r>
              <a:rPr dirty="0" sz="3200" spc="-120"/>
              <a:t> </a:t>
            </a:r>
            <a:r>
              <a:rPr dirty="0" sz="3200" spc="-20"/>
              <a:t>Budget</a:t>
            </a:r>
            <a:r>
              <a:rPr dirty="0" sz="3200" spc="-135"/>
              <a:t> </a:t>
            </a:r>
            <a:r>
              <a:rPr dirty="0" sz="3200" spc="-30"/>
              <a:t>Formulation</a:t>
            </a:r>
            <a:r>
              <a:rPr dirty="0" sz="3200" spc="-114"/>
              <a:t> </a:t>
            </a:r>
            <a:r>
              <a:rPr dirty="0" sz="3200" spc="-25"/>
              <a:t>and </a:t>
            </a:r>
            <a:r>
              <a:rPr dirty="0" sz="3200" spc="-20"/>
              <a:t>Tribal</a:t>
            </a:r>
            <a:r>
              <a:rPr dirty="0" sz="3200" spc="-114"/>
              <a:t> </a:t>
            </a:r>
            <a:r>
              <a:rPr dirty="0" sz="3200" spc="-25"/>
              <a:t>Priority</a:t>
            </a:r>
            <a:r>
              <a:rPr dirty="0" sz="3200" spc="-125"/>
              <a:t> </a:t>
            </a:r>
            <a:r>
              <a:rPr dirty="0" sz="3200" spc="-25"/>
              <a:t>Ranking</a:t>
            </a:r>
            <a:r>
              <a:rPr dirty="0" sz="3200" spc="-120"/>
              <a:t> </a:t>
            </a:r>
            <a:r>
              <a:rPr dirty="0" sz="3200" spc="-20"/>
              <a:t>Tool</a:t>
            </a:r>
            <a:endParaRPr sz="3200"/>
          </a:p>
        </p:txBody>
      </p:sp>
      <p:sp>
        <p:nvSpPr>
          <p:cNvPr id="5" name="object 5" descr=""/>
          <p:cNvSpPr txBox="1"/>
          <p:nvPr/>
        </p:nvSpPr>
        <p:spPr>
          <a:xfrm>
            <a:off x="307327" y="1449651"/>
            <a:ext cx="2810510" cy="1954530"/>
          </a:xfrm>
          <a:prstGeom prst="rect">
            <a:avLst/>
          </a:prstGeom>
        </p:spPr>
        <p:txBody>
          <a:bodyPr wrap="square" lIns="0" tIns="200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dirty="0" sz="2400" spc="-30" i="1">
                <a:solidFill>
                  <a:srgbClr val="006399"/>
                </a:solidFill>
                <a:latin typeface="Calibri"/>
                <a:cs typeface="Calibri"/>
              </a:rPr>
              <a:t>Tentative</a:t>
            </a:r>
            <a:r>
              <a:rPr dirty="0" sz="2400" spc="-8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spc="-10" i="1">
                <a:solidFill>
                  <a:srgbClr val="006399"/>
                </a:solidFill>
                <a:latin typeface="Calibri"/>
                <a:cs typeface="Calibri"/>
              </a:rPr>
              <a:t>Schedule:</a:t>
            </a:r>
            <a:endParaRPr sz="240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spcBef>
                <a:spcPts val="1230"/>
              </a:spcBef>
              <a:buFont typeface="Wingdings"/>
              <a:buChar char=""/>
              <a:tabLst>
                <a:tab pos="812165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July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–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August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2024:</a:t>
            </a:r>
            <a:endParaRPr sz="2000">
              <a:latin typeface="Calibri"/>
              <a:cs typeface="Calibri"/>
            </a:endParaRPr>
          </a:p>
          <a:p>
            <a:pPr marL="812165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812165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Aug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–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Sept:</a:t>
            </a:r>
            <a:endParaRPr sz="200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812165" algn="l"/>
              </a:tabLst>
            </a:pP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Mid-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October: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965025" y="2006506"/>
            <a:ext cx="7089140" cy="3378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02715">
              <a:lnSpc>
                <a:spcPct val="150000"/>
              </a:lnSpc>
              <a:spcBef>
                <a:spcPts val="100"/>
              </a:spcBef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Collect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review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priority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ranking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tool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feedback.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Update</a:t>
            </a:r>
            <a:r>
              <a:rPr dirty="0" sz="2000" spc="-7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ranking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tool.</a:t>
            </a:r>
            <a:endParaRPr sz="2000">
              <a:latin typeface="Calibri"/>
              <a:cs typeface="Calibri"/>
            </a:endParaRPr>
          </a:p>
          <a:p>
            <a:pPr marL="12700" marR="595630" indent="-635">
              <a:lnSpc>
                <a:spcPct val="100000"/>
              </a:lnSpc>
              <a:spcBef>
                <a:spcPts val="1200"/>
              </a:spcBef>
            </a:pP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Kick-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off</a:t>
            </a:r>
            <a:r>
              <a:rPr dirty="0" sz="2000" spc="-1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meeting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release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tool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commence</a:t>
            </a:r>
            <a:r>
              <a:rPr dirty="0" sz="2000" spc="-1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FY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2027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budget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formulation.</a:t>
            </a:r>
            <a:endParaRPr sz="20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  <a:spcBef>
                <a:spcPts val="1200"/>
              </a:spcBef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Regional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Budget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Officers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meet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with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Tribes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provide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training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on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ranking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tool,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encourage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participation,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rank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regional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priorities.</a:t>
            </a:r>
            <a:endParaRPr sz="2000">
              <a:latin typeface="Calibri"/>
              <a:cs typeface="Calibri"/>
            </a:endParaRPr>
          </a:p>
          <a:p>
            <a:pPr marL="12700" marR="77470">
              <a:lnSpc>
                <a:spcPct val="150000"/>
              </a:lnSpc>
            </a:pP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ranking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tool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due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regional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budget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officers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central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office.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Release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FY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2027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Priority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Ranking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results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at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Spring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TIBC.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64781" y="3835761"/>
            <a:ext cx="1996439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Nov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–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Jan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2025: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65034" y="4445005"/>
            <a:ext cx="1923414" cy="94043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00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February</a:t>
            </a:r>
            <a:r>
              <a:rPr dirty="0" sz="2000" spc="-8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2025: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March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2025: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7252" y="147828"/>
            <a:ext cx="5688317" cy="1001267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394460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040"/>
                </a:lnTo>
                <a:lnTo>
                  <a:pt x="4210050" y="201040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7" cy="5577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841" y="253710"/>
            <a:ext cx="5288280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3200"/>
              <a:t>FY</a:t>
            </a:r>
            <a:r>
              <a:rPr dirty="0" sz="3200" spc="-140"/>
              <a:t> </a:t>
            </a:r>
            <a:r>
              <a:rPr dirty="0" sz="3200"/>
              <a:t>2027</a:t>
            </a:r>
            <a:r>
              <a:rPr dirty="0" sz="3200" spc="-120"/>
              <a:t> </a:t>
            </a:r>
            <a:r>
              <a:rPr dirty="0" sz="3200" spc="-20"/>
              <a:t>Budget</a:t>
            </a:r>
            <a:r>
              <a:rPr dirty="0" sz="3200" spc="-135"/>
              <a:t> </a:t>
            </a:r>
            <a:r>
              <a:rPr dirty="0" sz="3200" spc="-30"/>
              <a:t>Formulation</a:t>
            </a:r>
            <a:r>
              <a:rPr dirty="0" sz="3200" spc="-114"/>
              <a:t> </a:t>
            </a:r>
            <a:r>
              <a:rPr dirty="0" sz="3200" spc="-25"/>
              <a:t>and </a:t>
            </a:r>
            <a:r>
              <a:rPr dirty="0" sz="3200" spc="-20"/>
              <a:t>Tribal</a:t>
            </a:r>
            <a:r>
              <a:rPr dirty="0" sz="3200" spc="-114"/>
              <a:t> </a:t>
            </a:r>
            <a:r>
              <a:rPr dirty="0" sz="3200" spc="-25"/>
              <a:t>Priority</a:t>
            </a:r>
            <a:r>
              <a:rPr dirty="0" sz="3200" spc="-125"/>
              <a:t> </a:t>
            </a:r>
            <a:r>
              <a:rPr dirty="0" sz="3200" spc="-25"/>
              <a:t>Ranking</a:t>
            </a:r>
            <a:r>
              <a:rPr dirty="0" sz="3200" spc="-120"/>
              <a:t> </a:t>
            </a:r>
            <a:r>
              <a:rPr dirty="0" sz="3200" spc="-20"/>
              <a:t>Tool</a:t>
            </a:r>
            <a:endParaRPr sz="3200"/>
          </a:p>
        </p:txBody>
      </p:sp>
      <p:sp>
        <p:nvSpPr>
          <p:cNvPr id="5" name="object 5" descr=""/>
          <p:cNvSpPr txBox="1"/>
          <p:nvPr/>
        </p:nvSpPr>
        <p:spPr>
          <a:xfrm>
            <a:off x="7570083" y="99207"/>
            <a:ext cx="3088005" cy="434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13130" marR="5080" indent="-913765">
              <a:lnSpc>
                <a:spcPct val="107300"/>
              </a:lnSpc>
              <a:spcBef>
                <a:spcPts val="95"/>
              </a:spcBef>
            </a:pPr>
            <a:r>
              <a:rPr dirty="0" sz="1250" b="1">
                <a:latin typeface="Calibri"/>
                <a:cs typeface="Calibri"/>
              </a:rPr>
              <a:t>FY 2025 Preferred</a:t>
            </a:r>
            <a:r>
              <a:rPr dirty="0" sz="1250" spc="-5" b="1">
                <a:latin typeface="Calibri"/>
                <a:cs typeface="Calibri"/>
              </a:rPr>
              <a:t> </a:t>
            </a:r>
            <a:r>
              <a:rPr dirty="0" sz="1250" b="1">
                <a:latin typeface="Calibri"/>
                <a:cs typeface="Calibri"/>
              </a:rPr>
              <a:t>Program</a:t>
            </a:r>
            <a:r>
              <a:rPr dirty="0" sz="1250" spc="-5" b="1">
                <a:latin typeface="Calibri"/>
                <a:cs typeface="Calibri"/>
              </a:rPr>
              <a:t> </a:t>
            </a:r>
            <a:r>
              <a:rPr dirty="0" sz="1250" b="1">
                <a:latin typeface="Calibri"/>
                <a:cs typeface="Calibri"/>
              </a:rPr>
              <a:t>Tribal </a:t>
            </a:r>
            <a:r>
              <a:rPr dirty="0" sz="1250" spc="-10" b="1">
                <a:latin typeface="Calibri"/>
                <a:cs typeface="Calibri"/>
              </a:rPr>
              <a:t>Submissions </a:t>
            </a:r>
            <a:r>
              <a:rPr dirty="0" sz="1250" b="1">
                <a:latin typeface="Calibri"/>
                <a:cs typeface="Calibri"/>
              </a:rPr>
              <a:t>Regional</a:t>
            </a:r>
            <a:r>
              <a:rPr dirty="0" sz="1250" spc="15" b="1">
                <a:latin typeface="Calibri"/>
                <a:cs typeface="Calibri"/>
              </a:rPr>
              <a:t> </a:t>
            </a:r>
            <a:r>
              <a:rPr dirty="0" sz="1250" spc="-10" b="1">
                <a:latin typeface="Calibri"/>
                <a:cs typeface="Calibri"/>
              </a:rPr>
              <a:t>Summary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079720" y="123922"/>
            <a:ext cx="6057900" cy="6562090"/>
            <a:chOff x="6079720" y="123922"/>
            <a:chExt cx="6057900" cy="6562090"/>
          </a:xfrm>
        </p:grpSpPr>
        <p:sp>
          <p:nvSpPr>
            <p:cNvPr id="7" name="object 7" descr=""/>
            <p:cNvSpPr/>
            <p:nvPr/>
          </p:nvSpPr>
          <p:spPr>
            <a:xfrm>
              <a:off x="6079718" y="123926"/>
              <a:ext cx="6057900" cy="6562090"/>
            </a:xfrm>
            <a:custGeom>
              <a:avLst/>
              <a:gdLst/>
              <a:ahLst/>
              <a:cxnLst/>
              <a:rect l="l" t="t" r="r" b="b"/>
              <a:pathLst>
                <a:path w="6057900" h="6562090">
                  <a:moveTo>
                    <a:pt x="6057633" y="0"/>
                  </a:moveTo>
                  <a:lnTo>
                    <a:pt x="6053620" y="0"/>
                  </a:lnTo>
                  <a:lnTo>
                    <a:pt x="1993" y="0"/>
                  </a:lnTo>
                  <a:lnTo>
                    <a:pt x="0" y="0"/>
                  </a:lnTo>
                  <a:lnTo>
                    <a:pt x="0" y="2006"/>
                  </a:lnTo>
                  <a:lnTo>
                    <a:pt x="0" y="6562064"/>
                  </a:lnTo>
                  <a:lnTo>
                    <a:pt x="1993" y="6562064"/>
                  </a:lnTo>
                  <a:lnTo>
                    <a:pt x="1993" y="2006"/>
                  </a:lnTo>
                  <a:lnTo>
                    <a:pt x="6053620" y="2006"/>
                  </a:lnTo>
                  <a:lnTo>
                    <a:pt x="6053620" y="6562077"/>
                  </a:lnTo>
                  <a:lnTo>
                    <a:pt x="6057633" y="6562077"/>
                  </a:lnTo>
                  <a:lnTo>
                    <a:pt x="6057633" y="2006"/>
                  </a:lnTo>
                  <a:lnTo>
                    <a:pt x="6057633" y="0"/>
                  </a:lnTo>
                  <a:close/>
                </a:path>
              </a:pathLst>
            </a:custGeom>
            <a:solidFill>
              <a:srgbClr val="0000D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6550" y="2645791"/>
              <a:ext cx="2419841" cy="226547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838993" y="1084596"/>
              <a:ext cx="403225" cy="640080"/>
            </a:xfrm>
            <a:custGeom>
              <a:avLst/>
              <a:gdLst/>
              <a:ahLst/>
              <a:cxnLst/>
              <a:rect l="l" t="t" r="r" b="b"/>
              <a:pathLst>
                <a:path w="403225" h="640080">
                  <a:moveTo>
                    <a:pt x="326085" y="639927"/>
                  </a:moveTo>
                  <a:lnTo>
                    <a:pt x="244564" y="580703"/>
                  </a:lnTo>
                  <a:lnTo>
                    <a:pt x="270184" y="538712"/>
                  </a:lnTo>
                  <a:lnTo>
                    <a:pt x="288258" y="494351"/>
                  </a:lnTo>
                  <a:lnTo>
                    <a:pt x="298923" y="448490"/>
                  </a:lnTo>
                  <a:lnTo>
                    <a:pt x="302316" y="401998"/>
                  </a:lnTo>
                  <a:lnTo>
                    <a:pt x="298576" y="355745"/>
                  </a:lnTo>
                  <a:lnTo>
                    <a:pt x="287839" y="310601"/>
                  </a:lnTo>
                  <a:lnTo>
                    <a:pt x="270244" y="267433"/>
                  </a:lnTo>
                  <a:lnTo>
                    <a:pt x="245928" y="227112"/>
                  </a:lnTo>
                  <a:lnTo>
                    <a:pt x="215030" y="190507"/>
                  </a:lnTo>
                  <a:lnTo>
                    <a:pt x="177686" y="158487"/>
                  </a:lnTo>
                  <a:lnTo>
                    <a:pt x="137111" y="133638"/>
                  </a:lnTo>
                  <a:lnTo>
                    <a:pt x="93415" y="115552"/>
                  </a:lnTo>
                  <a:lnTo>
                    <a:pt x="47432" y="104502"/>
                  </a:lnTo>
                  <a:lnTo>
                    <a:pt x="0" y="100758"/>
                  </a:lnTo>
                  <a:lnTo>
                    <a:pt x="0" y="0"/>
                  </a:lnTo>
                  <a:lnTo>
                    <a:pt x="47005" y="2711"/>
                  </a:lnTo>
                  <a:lnTo>
                    <a:pt x="92418" y="10644"/>
                  </a:lnTo>
                  <a:lnTo>
                    <a:pt x="135936" y="23496"/>
                  </a:lnTo>
                  <a:lnTo>
                    <a:pt x="177257" y="40964"/>
                  </a:lnTo>
                  <a:lnTo>
                    <a:pt x="216077" y="62747"/>
                  </a:lnTo>
                  <a:lnTo>
                    <a:pt x="252095" y="88541"/>
                  </a:lnTo>
                  <a:lnTo>
                    <a:pt x="285009" y="118045"/>
                  </a:lnTo>
                  <a:lnTo>
                    <a:pt x="314515" y="150955"/>
                  </a:lnTo>
                  <a:lnTo>
                    <a:pt x="340311" y="186971"/>
                  </a:lnTo>
                  <a:lnTo>
                    <a:pt x="362096" y="225788"/>
                  </a:lnTo>
                  <a:lnTo>
                    <a:pt x="379565" y="267105"/>
                  </a:lnTo>
                  <a:lnTo>
                    <a:pt x="392418" y="310620"/>
                  </a:lnTo>
                  <a:lnTo>
                    <a:pt x="400352" y="356029"/>
                  </a:lnTo>
                  <a:lnTo>
                    <a:pt x="403064" y="403031"/>
                  </a:lnTo>
                  <a:lnTo>
                    <a:pt x="399861" y="453741"/>
                  </a:lnTo>
                  <a:lnTo>
                    <a:pt x="390376" y="503356"/>
                  </a:lnTo>
                  <a:lnTo>
                    <a:pt x="374795" y="551306"/>
                  </a:lnTo>
                  <a:lnTo>
                    <a:pt x="353303" y="597020"/>
                  </a:lnTo>
                  <a:lnTo>
                    <a:pt x="326085" y="639927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436367" y="1084596"/>
              <a:ext cx="728980" cy="805815"/>
            </a:xfrm>
            <a:custGeom>
              <a:avLst/>
              <a:gdLst/>
              <a:ahLst/>
              <a:cxnLst/>
              <a:rect l="l" t="t" r="r" b="b"/>
              <a:pathLst>
                <a:path w="728979" h="805814">
                  <a:moveTo>
                    <a:pt x="421709" y="805633"/>
                  </a:moveTo>
                  <a:lnTo>
                    <a:pt x="377406" y="805332"/>
                  </a:lnTo>
                  <a:lnTo>
                    <a:pt x="333196" y="800138"/>
                  </a:lnTo>
                  <a:lnTo>
                    <a:pt x="289498" y="789984"/>
                  </a:lnTo>
                  <a:lnTo>
                    <a:pt x="246737" y="774804"/>
                  </a:lnTo>
                  <a:lnTo>
                    <a:pt x="205333" y="754531"/>
                  </a:lnTo>
                  <a:lnTo>
                    <a:pt x="165711" y="729097"/>
                  </a:lnTo>
                  <a:lnTo>
                    <a:pt x="129276" y="699276"/>
                  </a:lnTo>
                  <a:lnTo>
                    <a:pt x="97200" y="666167"/>
                  </a:lnTo>
                  <a:lnTo>
                    <a:pt x="69548" y="630192"/>
                  </a:lnTo>
                  <a:lnTo>
                    <a:pt x="46387" y="591774"/>
                  </a:lnTo>
                  <a:lnTo>
                    <a:pt x="27785" y="551335"/>
                  </a:lnTo>
                  <a:lnTo>
                    <a:pt x="13809" y="509297"/>
                  </a:lnTo>
                  <a:lnTo>
                    <a:pt x="4524" y="466084"/>
                  </a:lnTo>
                  <a:lnTo>
                    <a:pt x="0" y="422116"/>
                  </a:lnTo>
                  <a:lnTo>
                    <a:pt x="301" y="377817"/>
                  </a:lnTo>
                  <a:lnTo>
                    <a:pt x="5495" y="333609"/>
                  </a:lnTo>
                  <a:lnTo>
                    <a:pt x="15649" y="289915"/>
                  </a:lnTo>
                  <a:lnTo>
                    <a:pt x="30830" y="247156"/>
                  </a:lnTo>
                  <a:lnTo>
                    <a:pt x="51105" y="205756"/>
                  </a:lnTo>
                  <a:lnTo>
                    <a:pt x="76540" y="166137"/>
                  </a:lnTo>
                  <a:lnTo>
                    <a:pt x="107034" y="129031"/>
                  </a:lnTo>
                  <a:lnTo>
                    <a:pt x="141342" y="96145"/>
                  </a:lnTo>
                  <a:lnTo>
                    <a:pt x="179023" y="67702"/>
                  </a:lnTo>
                  <a:lnTo>
                    <a:pt x="219639" y="43928"/>
                  </a:lnTo>
                  <a:lnTo>
                    <a:pt x="262747" y="25046"/>
                  </a:lnTo>
                  <a:lnTo>
                    <a:pt x="307908" y="11281"/>
                  </a:lnTo>
                  <a:lnTo>
                    <a:pt x="354681" y="2857"/>
                  </a:lnTo>
                  <a:lnTo>
                    <a:pt x="402626" y="0"/>
                  </a:lnTo>
                  <a:lnTo>
                    <a:pt x="402626" y="100759"/>
                  </a:lnTo>
                  <a:lnTo>
                    <a:pt x="353591" y="104715"/>
                  </a:lnTo>
                  <a:lnTo>
                    <a:pt x="307076" y="116169"/>
                  </a:lnTo>
                  <a:lnTo>
                    <a:pt x="263702" y="134498"/>
                  </a:lnTo>
                  <a:lnTo>
                    <a:pt x="224092" y="159081"/>
                  </a:lnTo>
                  <a:lnTo>
                    <a:pt x="188869" y="189294"/>
                  </a:lnTo>
                  <a:lnTo>
                    <a:pt x="158654" y="224515"/>
                  </a:lnTo>
                  <a:lnTo>
                    <a:pt x="134070" y="264122"/>
                  </a:lnTo>
                  <a:lnTo>
                    <a:pt x="115739" y="307493"/>
                  </a:lnTo>
                  <a:lnTo>
                    <a:pt x="104284" y="354004"/>
                  </a:lnTo>
                  <a:lnTo>
                    <a:pt x="100328" y="403035"/>
                  </a:lnTo>
                  <a:lnTo>
                    <a:pt x="104284" y="452066"/>
                  </a:lnTo>
                  <a:lnTo>
                    <a:pt x="115739" y="498578"/>
                  </a:lnTo>
                  <a:lnTo>
                    <a:pt x="134070" y="541949"/>
                  </a:lnTo>
                  <a:lnTo>
                    <a:pt x="158654" y="581556"/>
                  </a:lnTo>
                  <a:lnTo>
                    <a:pt x="188869" y="616777"/>
                  </a:lnTo>
                  <a:lnTo>
                    <a:pt x="224092" y="646990"/>
                  </a:lnTo>
                  <a:lnTo>
                    <a:pt x="263702" y="671572"/>
                  </a:lnTo>
                  <a:lnTo>
                    <a:pt x="307076" y="689902"/>
                  </a:lnTo>
                  <a:lnTo>
                    <a:pt x="353591" y="701356"/>
                  </a:lnTo>
                  <a:lnTo>
                    <a:pt x="402626" y="705312"/>
                  </a:lnTo>
                  <a:lnTo>
                    <a:pt x="450391" y="701518"/>
                  </a:lnTo>
                  <a:lnTo>
                    <a:pt x="496399" y="690403"/>
                  </a:lnTo>
                  <a:lnTo>
                    <a:pt x="539866" y="672366"/>
                  </a:lnTo>
                  <a:lnTo>
                    <a:pt x="580009" y="647805"/>
                  </a:lnTo>
                  <a:lnTo>
                    <a:pt x="616045" y="617120"/>
                  </a:lnTo>
                  <a:lnTo>
                    <a:pt x="647190" y="580709"/>
                  </a:lnTo>
                  <a:lnTo>
                    <a:pt x="728712" y="639933"/>
                  </a:lnTo>
                  <a:lnTo>
                    <a:pt x="698889" y="676365"/>
                  </a:lnTo>
                  <a:lnTo>
                    <a:pt x="665777" y="708440"/>
                  </a:lnTo>
                  <a:lnTo>
                    <a:pt x="629800" y="736090"/>
                  </a:lnTo>
                  <a:lnTo>
                    <a:pt x="591379" y="759249"/>
                  </a:lnTo>
                  <a:lnTo>
                    <a:pt x="550937" y="777849"/>
                  </a:lnTo>
                  <a:lnTo>
                    <a:pt x="508896" y="791825"/>
                  </a:lnTo>
                  <a:lnTo>
                    <a:pt x="465679" y="801108"/>
                  </a:lnTo>
                  <a:lnTo>
                    <a:pt x="421709" y="8056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436367" y="1084596"/>
              <a:ext cx="728980" cy="805815"/>
            </a:xfrm>
            <a:custGeom>
              <a:avLst/>
              <a:gdLst/>
              <a:ahLst/>
              <a:cxnLst/>
              <a:rect l="l" t="t" r="r" b="b"/>
              <a:pathLst>
                <a:path w="728979" h="805814">
                  <a:moveTo>
                    <a:pt x="728712" y="639933"/>
                  </a:moveTo>
                  <a:lnTo>
                    <a:pt x="698889" y="676365"/>
                  </a:lnTo>
                  <a:lnTo>
                    <a:pt x="665777" y="708440"/>
                  </a:lnTo>
                  <a:lnTo>
                    <a:pt x="629800" y="736090"/>
                  </a:lnTo>
                  <a:lnTo>
                    <a:pt x="591379" y="759249"/>
                  </a:lnTo>
                  <a:lnTo>
                    <a:pt x="550937" y="777849"/>
                  </a:lnTo>
                  <a:lnTo>
                    <a:pt x="508896" y="791825"/>
                  </a:lnTo>
                  <a:lnTo>
                    <a:pt x="465679" y="801108"/>
                  </a:lnTo>
                  <a:lnTo>
                    <a:pt x="421709" y="805633"/>
                  </a:lnTo>
                  <a:lnTo>
                    <a:pt x="377406" y="805332"/>
                  </a:lnTo>
                  <a:lnTo>
                    <a:pt x="333196" y="800138"/>
                  </a:lnTo>
                  <a:lnTo>
                    <a:pt x="289498" y="789984"/>
                  </a:lnTo>
                  <a:lnTo>
                    <a:pt x="246737" y="774804"/>
                  </a:lnTo>
                  <a:lnTo>
                    <a:pt x="205333" y="754531"/>
                  </a:lnTo>
                  <a:lnTo>
                    <a:pt x="165711" y="729097"/>
                  </a:lnTo>
                  <a:lnTo>
                    <a:pt x="129276" y="699276"/>
                  </a:lnTo>
                  <a:lnTo>
                    <a:pt x="97200" y="666167"/>
                  </a:lnTo>
                  <a:lnTo>
                    <a:pt x="69548" y="630192"/>
                  </a:lnTo>
                  <a:lnTo>
                    <a:pt x="46387" y="591774"/>
                  </a:lnTo>
                  <a:lnTo>
                    <a:pt x="27785" y="551335"/>
                  </a:lnTo>
                  <a:lnTo>
                    <a:pt x="13809" y="509297"/>
                  </a:lnTo>
                  <a:lnTo>
                    <a:pt x="4524" y="466084"/>
                  </a:lnTo>
                  <a:lnTo>
                    <a:pt x="0" y="422116"/>
                  </a:lnTo>
                  <a:lnTo>
                    <a:pt x="301" y="377817"/>
                  </a:lnTo>
                  <a:lnTo>
                    <a:pt x="5495" y="333609"/>
                  </a:lnTo>
                  <a:lnTo>
                    <a:pt x="15649" y="289915"/>
                  </a:lnTo>
                  <a:lnTo>
                    <a:pt x="30830" y="247156"/>
                  </a:lnTo>
                  <a:lnTo>
                    <a:pt x="51105" y="205756"/>
                  </a:lnTo>
                  <a:lnTo>
                    <a:pt x="76540" y="166137"/>
                  </a:lnTo>
                  <a:lnTo>
                    <a:pt x="107034" y="129031"/>
                  </a:lnTo>
                  <a:lnTo>
                    <a:pt x="141342" y="96145"/>
                  </a:lnTo>
                  <a:lnTo>
                    <a:pt x="179023" y="67702"/>
                  </a:lnTo>
                  <a:lnTo>
                    <a:pt x="219639" y="43928"/>
                  </a:lnTo>
                  <a:lnTo>
                    <a:pt x="262747" y="25046"/>
                  </a:lnTo>
                  <a:lnTo>
                    <a:pt x="307908" y="11281"/>
                  </a:lnTo>
                  <a:lnTo>
                    <a:pt x="354681" y="2857"/>
                  </a:lnTo>
                  <a:lnTo>
                    <a:pt x="402626" y="0"/>
                  </a:lnTo>
                  <a:lnTo>
                    <a:pt x="402626" y="100759"/>
                  </a:lnTo>
                  <a:lnTo>
                    <a:pt x="353591" y="104715"/>
                  </a:lnTo>
                  <a:lnTo>
                    <a:pt x="307076" y="116169"/>
                  </a:lnTo>
                  <a:lnTo>
                    <a:pt x="263702" y="134498"/>
                  </a:lnTo>
                  <a:lnTo>
                    <a:pt x="224092" y="159081"/>
                  </a:lnTo>
                  <a:lnTo>
                    <a:pt x="188869" y="189294"/>
                  </a:lnTo>
                  <a:lnTo>
                    <a:pt x="158654" y="224515"/>
                  </a:lnTo>
                  <a:lnTo>
                    <a:pt x="134070" y="264122"/>
                  </a:lnTo>
                  <a:lnTo>
                    <a:pt x="115739" y="307493"/>
                  </a:lnTo>
                  <a:lnTo>
                    <a:pt x="104284" y="354004"/>
                  </a:lnTo>
                  <a:lnTo>
                    <a:pt x="100328" y="403035"/>
                  </a:lnTo>
                  <a:lnTo>
                    <a:pt x="104284" y="452066"/>
                  </a:lnTo>
                  <a:lnTo>
                    <a:pt x="115739" y="498578"/>
                  </a:lnTo>
                  <a:lnTo>
                    <a:pt x="134070" y="541949"/>
                  </a:lnTo>
                  <a:lnTo>
                    <a:pt x="158654" y="581556"/>
                  </a:lnTo>
                  <a:lnTo>
                    <a:pt x="188869" y="616777"/>
                  </a:lnTo>
                  <a:lnTo>
                    <a:pt x="224092" y="646990"/>
                  </a:lnTo>
                  <a:lnTo>
                    <a:pt x="263702" y="671572"/>
                  </a:lnTo>
                  <a:lnTo>
                    <a:pt x="307076" y="689902"/>
                  </a:lnTo>
                  <a:lnTo>
                    <a:pt x="353591" y="701356"/>
                  </a:lnTo>
                  <a:lnTo>
                    <a:pt x="402626" y="705312"/>
                  </a:lnTo>
                  <a:lnTo>
                    <a:pt x="450391" y="701518"/>
                  </a:lnTo>
                  <a:lnTo>
                    <a:pt x="496399" y="690403"/>
                  </a:lnTo>
                  <a:lnTo>
                    <a:pt x="539866" y="672366"/>
                  </a:lnTo>
                  <a:lnTo>
                    <a:pt x="580009" y="647805"/>
                  </a:lnTo>
                  <a:lnTo>
                    <a:pt x="616045" y="617120"/>
                  </a:lnTo>
                  <a:lnTo>
                    <a:pt x="647190" y="580709"/>
                  </a:lnTo>
                  <a:lnTo>
                    <a:pt x="728712" y="639933"/>
                  </a:lnTo>
                  <a:close/>
                </a:path>
              </a:pathLst>
            </a:custGeom>
            <a:ln w="100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437146" y="754210"/>
            <a:ext cx="817244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40005" marR="5080" indent="-40640">
              <a:lnSpc>
                <a:spcPct val="100000"/>
              </a:lnSpc>
              <a:spcBef>
                <a:spcPts val="90"/>
              </a:spcBef>
            </a:pP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Great Plains</a:t>
            </a:r>
            <a:r>
              <a:rPr dirty="0" sz="75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Region </a:t>
            </a:r>
            <a:r>
              <a:rPr dirty="0" sz="750" spc="-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750" spc="5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20" b="1">
                <a:solidFill>
                  <a:srgbClr val="585858"/>
                </a:solidFill>
                <a:latin typeface="Calibri"/>
                <a:cs typeface="Calibri"/>
              </a:rPr>
              <a:t>Tribal</a:t>
            </a:r>
            <a:r>
              <a:rPr dirty="0" sz="750" spc="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Submissions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646616" y="1345797"/>
            <a:ext cx="377190" cy="2825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2069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409"/>
              </a:spcBef>
            </a:pPr>
            <a:r>
              <a:rPr dirty="0" sz="1050" spc="-25" b="1">
                <a:latin typeface="Calibri"/>
                <a:cs typeface="Calibri"/>
              </a:rPr>
              <a:t>35%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7980798" y="1079516"/>
            <a:ext cx="819785" cy="820419"/>
            <a:chOff x="7980798" y="1079516"/>
            <a:chExt cx="819785" cy="820419"/>
          </a:xfrm>
        </p:grpSpPr>
        <p:sp>
          <p:nvSpPr>
            <p:cNvPr id="15" name="object 15" descr=""/>
            <p:cNvSpPr/>
            <p:nvPr/>
          </p:nvSpPr>
          <p:spPr>
            <a:xfrm>
              <a:off x="8189262" y="1084596"/>
              <a:ext cx="611505" cy="815340"/>
            </a:xfrm>
            <a:custGeom>
              <a:avLst/>
              <a:gdLst/>
              <a:ahLst/>
              <a:cxnLst/>
              <a:rect l="l" t="t" r="r" b="b"/>
              <a:pathLst>
                <a:path w="611504" h="815339">
                  <a:moveTo>
                    <a:pt x="203694" y="814718"/>
                  </a:moveTo>
                  <a:lnTo>
                    <a:pt x="150407" y="811218"/>
                  </a:lnTo>
                  <a:lnTo>
                    <a:pt x="98254" y="800837"/>
                  </a:lnTo>
                  <a:lnTo>
                    <a:pt x="47897" y="783753"/>
                  </a:lnTo>
                  <a:lnTo>
                    <a:pt x="0" y="760142"/>
                  </a:lnTo>
                  <a:lnTo>
                    <a:pt x="50923" y="671946"/>
                  </a:lnTo>
                  <a:lnTo>
                    <a:pt x="95843" y="693261"/>
                  </a:lnTo>
                  <a:lnTo>
                    <a:pt x="142348" y="706741"/>
                  </a:lnTo>
                  <a:lnTo>
                    <a:pt x="189577" y="712615"/>
                  </a:lnTo>
                  <a:lnTo>
                    <a:pt x="236672" y="711114"/>
                  </a:lnTo>
                  <a:lnTo>
                    <a:pt x="282774" y="702468"/>
                  </a:lnTo>
                  <a:lnTo>
                    <a:pt x="327022" y="686906"/>
                  </a:lnTo>
                  <a:lnTo>
                    <a:pt x="368559" y="664661"/>
                  </a:lnTo>
                  <a:lnTo>
                    <a:pt x="406523" y="635961"/>
                  </a:lnTo>
                  <a:lnTo>
                    <a:pt x="440057" y="601036"/>
                  </a:lnTo>
                  <a:lnTo>
                    <a:pt x="468300" y="560118"/>
                  </a:lnTo>
                  <a:lnTo>
                    <a:pt x="489617" y="515201"/>
                  </a:lnTo>
                  <a:lnTo>
                    <a:pt x="503098" y="468700"/>
                  </a:lnTo>
                  <a:lnTo>
                    <a:pt x="508972" y="421474"/>
                  </a:lnTo>
                  <a:lnTo>
                    <a:pt x="507471" y="374383"/>
                  </a:lnTo>
                  <a:lnTo>
                    <a:pt x="498824" y="328284"/>
                  </a:lnTo>
                  <a:lnTo>
                    <a:pt x="483262" y="284039"/>
                  </a:lnTo>
                  <a:lnTo>
                    <a:pt x="461014" y="242506"/>
                  </a:lnTo>
                  <a:lnTo>
                    <a:pt x="432312" y="204544"/>
                  </a:lnTo>
                  <a:lnTo>
                    <a:pt x="397386" y="171012"/>
                  </a:lnTo>
                  <a:lnTo>
                    <a:pt x="356464" y="142771"/>
                  </a:lnTo>
                  <a:lnTo>
                    <a:pt x="320541" y="125063"/>
                  </a:lnTo>
                  <a:lnTo>
                    <a:pt x="282774" y="112249"/>
                  </a:lnTo>
                  <a:lnTo>
                    <a:pt x="243659" y="104464"/>
                  </a:lnTo>
                  <a:lnTo>
                    <a:pt x="203694" y="101839"/>
                  </a:lnTo>
                  <a:lnTo>
                    <a:pt x="203694" y="0"/>
                  </a:lnTo>
                  <a:lnTo>
                    <a:pt x="251204" y="2740"/>
                  </a:lnTo>
                  <a:lnTo>
                    <a:pt x="297104" y="10758"/>
                  </a:lnTo>
                  <a:lnTo>
                    <a:pt x="341089" y="23748"/>
                  </a:lnTo>
                  <a:lnTo>
                    <a:pt x="382853" y="41404"/>
                  </a:lnTo>
                  <a:lnTo>
                    <a:pt x="422090" y="63420"/>
                  </a:lnTo>
                  <a:lnTo>
                    <a:pt x="458494" y="89492"/>
                  </a:lnTo>
                  <a:lnTo>
                    <a:pt x="491761" y="119312"/>
                  </a:lnTo>
                  <a:lnTo>
                    <a:pt x="521584" y="152576"/>
                  </a:lnTo>
                  <a:lnTo>
                    <a:pt x="547657" y="188978"/>
                  </a:lnTo>
                  <a:lnTo>
                    <a:pt x="569675" y="228212"/>
                  </a:lnTo>
                  <a:lnTo>
                    <a:pt x="587332" y="269973"/>
                  </a:lnTo>
                  <a:lnTo>
                    <a:pt x="600323" y="313955"/>
                  </a:lnTo>
                  <a:lnTo>
                    <a:pt x="608341" y="359852"/>
                  </a:lnTo>
                  <a:lnTo>
                    <a:pt x="611082" y="407359"/>
                  </a:lnTo>
                  <a:lnTo>
                    <a:pt x="608341" y="454865"/>
                  </a:lnTo>
                  <a:lnTo>
                    <a:pt x="600323" y="500762"/>
                  </a:lnTo>
                  <a:lnTo>
                    <a:pt x="587332" y="544744"/>
                  </a:lnTo>
                  <a:lnTo>
                    <a:pt x="569675" y="586505"/>
                  </a:lnTo>
                  <a:lnTo>
                    <a:pt x="547657" y="625739"/>
                  </a:lnTo>
                  <a:lnTo>
                    <a:pt x="521584" y="662141"/>
                  </a:lnTo>
                  <a:lnTo>
                    <a:pt x="491761" y="695405"/>
                  </a:lnTo>
                  <a:lnTo>
                    <a:pt x="458494" y="725226"/>
                  </a:lnTo>
                  <a:lnTo>
                    <a:pt x="422090" y="751297"/>
                  </a:lnTo>
                  <a:lnTo>
                    <a:pt x="382853" y="773313"/>
                  </a:lnTo>
                  <a:lnTo>
                    <a:pt x="341089" y="790969"/>
                  </a:lnTo>
                  <a:lnTo>
                    <a:pt x="297104" y="803959"/>
                  </a:lnTo>
                  <a:lnTo>
                    <a:pt x="251204" y="811977"/>
                  </a:lnTo>
                  <a:lnTo>
                    <a:pt x="203694" y="814718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985878" y="1084596"/>
              <a:ext cx="407670" cy="760730"/>
            </a:xfrm>
            <a:custGeom>
              <a:avLst/>
              <a:gdLst/>
              <a:ahLst/>
              <a:cxnLst/>
              <a:rect l="l" t="t" r="r" b="b"/>
              <a:pathLst>
                <a:path w="407670" h="760730">
                  <a:moveTo>
                    <a:pt x="203384" y="760126"/>
                  </a:moveTo>
                  <a:lnTo>
                    <a:pt x="163610" y="734000"/>
                  </a:lnTo>
                  <a:lnTo>
                    <a:pt x="127868" y="704108"/>
                  </a:lnTo>
                  <a:lnTo>
                    <a:pt x="96271" y="670869"/>
                  </a:lnTo>
                  <a:lnTo>
                    <a:pt x="68931" y="634698"/>
                  </a:lnTo>
                  <a:lnTo>
                    <a:pt x="45960" y="596015"/>
                  </a:lnTo>
                  <a:lnTo>
                    <a:pt x="27469" y="555237"/>
                  </a:lnTo>
                  <a:lnTo>
                    <a:pt x="13571" y="512780"/>
                  </a:lnTo>
                  <a:lnTo>
                    <a:pt x="4377" y="469063"/>
                  </a:lnTo>
                  <a:lnTo>
                    <a:pt x="0" y="424504"/>
                  </a:lnTo>
                  <a:lnTo>
                    <a:pt x="550" y="379519"/>
                  </a:lnTo>
                  <a:lnTo>
                    <a:pt x="6140" y="334526"/>
                  </a:lnTo>
                  <a:lnTo>
                    <a:pt x="16882" y="289942"/>
                  </a:lnTo>
                  <a:lnTo>
                    <a:pt x="32888" y="246186"/>
                  </a:lnTo>
                  <a:lnTo>
                    <a:pt x="54269" y="203675"/>
                  </a:lnTo>
                  <a:lnTo>
                    <a:pt x="80743" y="163496"/>
                  </a:lnTo>
                  <a:lnTo>
                    <a:pt x="111372" y="127142"/>
                  </a:lnTo>
                  <a:lnTo>
                    <a:pt x="145738" y="94855"/>
                  </a:lnTo>
                  <a:lnTo>
                    <a:pt x="183426" y="66874"/>
                  </a:lnTo>
                  <a:lnTo>
                    <a:pt x="224016" y="43441"/>
                  </a:lnTo>
                  <a:lnTo>
                    <a:pt x="267094" y="24797"/>
                  </a:lnTo>
                  <a:lnTo>
                    <a:pt x="312242" y="11181"/>
                  </a:lnTo>
                  <a:lnTo>
                    <a:pt x="359042" y="2835"/>
                  </a:lnTo>
                  <a:lnTo>
                    <a:pt x="407078" y="0"/>
                  </a:lnTo>
                  <a:lnTo>
                    <a:pt x="407078" y="101837"/>
                  </a:lnTo>
                  <a:lnTo>
                    <a:pt x="357518" y="105836"/>
                  </a:lnTo>
                  <a:lnTo>
                    <a:pt x="310504" y="117412"/>
                  </a:lnTo>
                  <a:lnTo>
                    <a:pt x="266664" y="135938"/>
                  </a:lnTo>
                  <a:lnTo>
                    <a:pt x="226630" y="160783"/>
                  </a:lnTo>
                  <a:lnTo>
                    <a:pt x="191028" y="191320"/>
                  </a:lnTo>
                  <a:lnTo>
                    <a:pt x="160489" y="226918"/>
                  </a:lnTo>
                  <a:lnTo>
                    <a:pt x="135641" y="266949"/>
                  </a:lnTo>
                  <a:lnTo>
                    <a:pt x="117114" y="310784"/>
                  </a:lnTo>
                  <a:lnTo>
                    <a:pt x="105536" y="357794"/>
                  </a:lnTo>
                  <a:lnTo>
                    <a:pt x="101537" y="407350"/>
                  </a:lnTo>
                  <a:lnTo>
                    <a:pt x="105038" y="453510"/>
                  </a:lnTo>
                  <a:lnTo>
                    <a:pt x="115287" y="497990"/>
                  </a:lnTo>
                  <a:lnTo>
                    <a:pt x="131899" y="540126"/>
                  </a:lnTo>
                  <a:lnTo>
                    <a:pt x="154491" y="579252"/>
                  </a:lnTo>
                  <a:lnTo>
                    <a:pt x="182679" y="614705"/>
                  </a:lnTo>
                  <a:lnTo>
                    <a:pt x="216079" y="645820"/>
                  </a:lnTo>
                  <a:lnTo>
                    <a:pt x="254308" y="671932"/>
                  </a:lnTo>
                  <a:lnTo>
                    <a:pt x="203384" y="7601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985878" y="1084596"/>
              <a:ext cx="407670" cy="760730"/>
            </a:xfrm>
            <a:custGeom>
              <a:avLst/>
              <a:gdLst/>
              <a:ahLst/>
              <a:cxnLst/>
              <a:rect l="l" t="t" r="r" b="b"/>
              <a:pathLst>
                <a:path w="407670" h="760730">
                  <a:moveTo>
                    <a:pt x="203384" y="760126"/>
                  </a:moveTo>
                  <a:lnTo>
                    <a:pt x="163610" y="734000"/>
                  </a:lnTo>
                  <a:lnTo>
                    <a:pt x="127868" y="704108"/>
                  </a:lnTo>
                  <a:lnTo>
                    <a:pt x="96271" y="670869"/>
                  </a:lnTo>
                  <a:lnTo>
                    <a:pt x="68931" y="634698"/>
                  </a:lnTo>
                  <a:lnTo>
                    <a:pt x="45960" y="596015"/>
                  </a:lnTo>
                  <a:lnTo>
                    <a:pt x="27469" y="555237"/>
                  </a:lnTo>
                  <a:lnTo>
                    <a:pt x="13571" y="512780"/>
                  </a:lnTo>
                  <a:lnTo>
                    <a:pt x="4377" y="469063"/>
                  </a:lnTo>
                  <a:lnTo>
                    <a:pt x="0" y="424504"/>
                  </a:lnTo>
                  <a:lnTo>
                    <a:pt x="550" y="379519"/>
                  </a:lnTo>
                  <a:lnTo>
                    <a:pt x="6140" y="334526"/>
                  </a:lnTo>
                  <a:lnTo>
                    <a:pt x="16882" y="289942"/>
                  </a:lnTo>
                  <a:lnTo>
                    <a:pt x="32888" y="246186"/>
                  </a:lnTo>
                  <a:lnTo>
                    <a:pt x="54269" y="203675"/>
                  </a:lnTo>
                  <a:lnTo>
                    <a:pt x="80743" y="163496"/>
                  </a:lnTo>
                  <a:lnTo>
                    <a:pt x="111372" y="127142"/>
                  </a:lnTo>
                  <a:lnTo>
                    <a:pt x="145738" y="94855"/>
                  </a:lnTo>
                  <a:lnTo>
                    <a:pt x="183426" y="66874"/>
                  </a:lnTo>
                  <a:lnTo>
                    <a:pt x="224016" y="43441"/>
                  </a:lnTo>
                  <a:lnTo>
                    <a:pt x="267094" y="24797"/>
                  </a:lnTo>
                  <a:lnTo>
                    <a:pt x="312242" y="11181"/>
                  </a:lnTo>
                  <a:lnTo>
                    <a:pt x="359042" y="2835"/>
                  </a:lnTo>
                  <a:lnTo>
                    <a:pt x="407078" y="0"/>
                  </a:lnTo>
                  <a:lnTo>
                    <a:pt x="407078" y="101837"/>
                  </a:lnTo>
                  <a:lnTo>
                    <a:pt x="357518" y="105836"/>
                  </a:lnTo>
                  <a:lnTo>
                    <a:pt x="310504" y="117412"/>
                  </a:lnTo>
                  <a:lnTo>
                    <a:pt x="266664" y="135938"/>
                  </a:lnTo>
                  <a:lnTo>
                    <a:pt x="226630" y="160783"/>
                  </a:lnTo>
                  <a:lnTo>
                    <a:pt x="191028" y="191320"/>
                  </a:lnTo>
                  <a:lnTo>
                    <a:pt x="160489" y="226918"/>
                  </a:lnTo>
                  <a:lnTo>
                    <a:pt x="135641" y="266949"/>
                  </a:lnTo>
                  <a:lnTo>
                    <a:pt x="117114" y="310784"/>
                  </a:lnTo>
                  <a:lnTo>
                    <a:pt x="105536" y="357794"/>
                  </a:lnTo>
                  <a:lnTo>
                    <a:pt x="101537" y="407350"/>
                  </a:lnTo>
                  <a:lnTo>
                    <a:pt x="105038" y="453510"/>
                  </a:lnTo>
                  <a:lnTo>
                    <a:pt x="115287" y="497990"/>
                  </a:lnTo>
                  <a:lnTo>
                    <a:pt x="131899" y="540126"/>
                  </a:lnTo>
                  <a:lnTo>
                    <a:pt x="154491" y="579252"/>
                  </a:lnTo>
                  <a:lnTo>
                    <a:pt x="182679" y="614705"/>
                  </a:lnTo>
                  <a:lnTo>
                    <a:pt x="216079" y="645820"/>
                  </a:lnTo>
                  <a:lnTo>
                    <a:pt x="254308" y="671932"/>
                  </a:lnTo>
                  <a:lnTo>
                    <a:pt x="203384" y="760126"/>
                  </a:lnTo>
                  <a:close/>
                </a:path>
              </a:pathLst>
            </a:custGeom>
            <a:ln w="100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7920197" y="754210"/>
            <a:ext cx="957580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11760" marR="5080" indent="-112395">
              <a:lnSpc>
                <a:spcPct val="100000"/>
              </a:lnSpc>
              <a:spcBef>
                <a:spcPts val="90"/>
              </a:spcBef>
            </a:pP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Southern</a:t>
            </a:r>
            <a:r>
              <a:rPr dirty="0" sz="75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Plains</a:t>
            </a:r>
            <a:r>
              <a:rPr dirty="0" sz="75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Region</a:t>
            </a:r>
            <a:r>
              <a:rPr dirty="0" sz="7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750" spc="5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20" b="1">
                <a:solidFill>
                  <a:srgbClr val="585858"/>
                </a:solidFill>
                <a:latin typeface="Calibri"/>
                <a:cs typeface="Calibri"/>
              </a:rPr>
              <a:t>Tribal</a:t>
            </a:r>
            <a:r>
              <a:rPr dirty="0" sz="750" spc="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Submissions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215112" y="1363824"/>
            <a:ext cx="372745" cy="2825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2704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414"/>
              </a:spcBef>
            </a:pPr>
            <a:r>
              <a:rPr dirty="0" sz="1050" spc="-25" b="1">
                <a:latin typeface="Calibri"/>
                <a:cs typeface="Calibri"/>
              </a:rPr>
              <a:t>58%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9513016" y="1079516"/>
            <a:ext cx="803275" cy="808355"/>
            <a:chOff x="9513016" y="1079516"/>
            <a:chExt cx="803275" cy="808355"/>
          </a:xfrm>
        </p:grpSpPr>
        <p:sp>
          <p:nvSpPr>
            <p:cNvPr id="21" name="object 21" descr=""/>
            <p:cNvSpPr/>
            <p:nvPr/>
          </p:nvSpPr>
          <p:spPr>
            <a:xfrm>
              <a:off x="9513016" y="1084596"/>
              <a:ext cx="803275" cy="803275"/>
            </a:xfrm>
            <a:custGeom>
              <a:avLst/>
              <a:gdLst/>
              <a:ahLst/>
              <a:cxnLst/>
              <a:rect l="l" t="t" r="r" b="b"/>
              <a:pathLst>
                <a:path w="803275" h="803275">
                  <a:moveTo>
                    <a:pt x="401474" y="802889"/>
                  </a:moveTo>
                  <a:lnTo>
                    <a:pt x="354653" y="800188"/>
                  </a:lnTo>
                  <a:lnTo>
                    <a:pt x="309419" y="792286"/>
                  </a:lnTo>
                  <a:lnTo>
                    <a:pt x="266073" y="779485"/>
                  </a:lnTo>
                  <a:lnTo>
                    <a:pt x="224915" y="762086"/>
                  </a:lnTo>
                  <a:lnTo>
                    <a:pt x="186248" y="740389"/>
                  </a:lnTo>
                  <a:lnTo>
                    <a:pt x="150372" y="714696"/>
                  </a:lnTo>
                  <a:lnTo>
                    <a:pt x="117589" y="685308"/>
                  </a:lnTo>
                  <a:lnTo>
                    <a:pt x="88199" y="652527"/>
                  </a:lnTo>
                  <a:lnTo>
                    <a:pt x="62504" y="616654"/>
                  </a:lnTo>
                  <a:lnTo>
                    <a:pt x="40806" y="577989"/>
                  </a:lnTo>
                  <a:lnTo>
                    <a:pt x="23405" y="536835"/>
                  </a:lnTo>
                  <a:lnTo>
                    <a:pt x="10603" y="493492"/>
                  </a:lnTo>
                  <a:lnTo>
                    <a:pt x="2701" y="448261"/>
                  </a:lnTo>
                  <a:lnTo>
                    <a:pt x="0" y="401444"/>
                  </a:lnTo>
                  <a:lnTo>
                    <a:pt x="2701" y="354627"/>
                  </a:lnTo>
                  <a:lnTo>
                    <a:pt x="10603" y="309397"/>
                  </a:lnTo>
                  <a:lnTo>
                    <a:pt x="23405" y="266053"/>
                  </a:lnTo>
                  <a:lnTo>
                    <a:pt x="40806" y="224899"/>
                  </a:lnTo>
                  <a:lnTo>
                    <a:pt x="62504" y="186234"/>
                  </a:lnTo>
                  <a:lnTo>
                    <a:pt x="88199" y="150361"/>
                  </a:lnTo>
                  <a:lnTo>
                    <a:pt x="117589" y="117580"/>
                  </a:lnTo>
                  <a:lnTo>
                    <a:pt x="150372" y="88192"/>
                  </a:lnTo>
                  <a:lnTo>
                    <a:pt x="186248" y="62500"/>
                  </a:lnTo>
                  <a:lnTo>
                    <a:pt x="224915" y="40803"/>
                  </a:lnTo>
                  <a:lnTo>
                    <a:pt x="266073" y="23403"/>
                  </a:lnTo>
                  <a:lnTo>
                    <a:pt x="309419" y="10602"/>
                  </a:lnTo>
                  <a:lnTo>
                    <a:pt x="354653" y="2700"/>
                  </a:lnTo>
                  <a:lnTo>
                    <a:pt x="401474" y="0"/>
                  </a:lnTo>
                  <a:lnTo>
                    <a:pt x="401474" y="100361"/>
                  </a:lnTo>
                  <a:lnTo>
                    <a:pt x="352633" y="104301"/>
                  </a:lnTo>
                  <a:lnTo>
                    <a:pt x="306301" y="115710"/>
                  </a:lnTo>
                  <a:lnTo>
                    <a:pt x="263098" y="133967"/>
                  </a:lnTo>
                  <a:lnTo>
                    <a:pt x="223645" y="158452"/>
                  </a:lnTo>
                  <a:lnTo>
                    <a:pt x="188560" y="188546"/>
                  </a:lnTo>
                  <a:lnTo>
                    <a:pt x="158464" y="223628"/>
                  </a:lnTo>
                  <a:lnTo>
                    <a:pt x="133977" y="263079"/>
                  </a:lnTo>
                  <a:lnTo>
                    <a:pt x="115719" y="306278"/>
                  </a:lnTo>
                  <a:lnTo>
                    <a:pt x="104309" y="352607"/>
                  </a:lnTo>
                  <a:lnTo>
                    <a:pt x="100368" y="401444"/>
                  </a:lnTo>
                  <a:lnTo>
                    <a:pt x="104309" y="450281"/>
                  </a:lnTo>
                  <a:lnTo>
                    <a:pt x="115719" y="496610"/>
                  </a:lnTo>
                  <a:lnTo>
                    <a:pt x="133977" y="539809"/>
                  </a:lnTo>
                  <a:lnTo>
                    <a:pt x="158464" y="579260"/>
                  </a:lnTo>
                  <a:lnTo>
                    <a:pt x="188560" y="614342"/>
                  </a:lnTo>
                  <a:lnTo>
                    <a:pt x="223645" y="644436"/>
                  </a:lnTo>
                  <a:lnTo>
                    <a:pt x="263098" y="668921"/>
                  </a:lnTo>
                  <a:lnTo>
                    <a:pt x="306301" y="687178"/>
                  </a:lnTo>
                  <a:lnTo>
                    <a:pt x="352633" y="698587"/>
                  </a:lnTo>
                  <a:lnTo>
                    <a:pt x="401474" y="702528"/>
                  </a:lnTo>
                  <a:lnTo>
                    <a:pt x="666149" y="702528"/>
                  </a:lnTo>
                  <a:lnTo>
                    <a:pt x="652575" y="714696"/>
                  </a:lnTo>
                  <a:lnTo>
                    <a:pt x="616699" y="740389"/>
                  </a:lnTo>
                  <a:lnTo>
                    <a:pt x="578032" y="762086"/>
                  </a:lnTo>
                  <a:lnTo>
                    <a:pt x="536874" y="779485"/>
                  </a:lnTo>
                  <a:lnTo>
                    <a:pt x="493528" y="792286"/>
                  </a:lnTo>
                  <a:lnTo>
                    <a:pt x="448294" y="800188"/>
                  </a:lnTo>
                  <a:lnTo>
                    <a:pt x="401474" y="802889"/>
                  </a:lnTo>
                  <a:close/>
                </a:path>
                <a:path w="803275" h="803275">
                  <a:moveTo>
                    <a:pt x="666149" y="702528"/>
                  </a:moveTo>
                  <a:lnTo>
                    <a:pt x="401474" y="702528"/>
                  </a:lnTo>
                  <a:lnTo>
                    <a:pt x="450314" y="698587"/>
                  </a:lnTo>
                  <a:lnTo>
                    <a:pt x="496646" y="687178"/>
                  </a:lnTo>
                  <a:lnTo>
                    <a:pt x="539849" y="668921"/>
                  </a:lnTo>
                  <a:lnTo>
                    <a:pt x="579303" y="644436"/>
                  </a:lnTo>
                  <a:lnTo>
                    <a:pt x="614387" y="614342"/>
                  </a:lnTo>
                  <a:lnTo>
                    <a:pt x="644483" y="579260"/>
                  </a:lnTo>
                  <a:lnTo>
                    <a:pt x="668970" y="539809"/>
                  </a:lnTo>
                  <a:lnTo>
                    <a:pt x="687229" y="496610"/>
                  </a:lnTo>
                  <a:lnTo>
                    <a:pt x="698638" y="450281"/>
                  </a:lnTo>
                  <a:lnTo>
                    <a:pt x="702579" y="401444"/>
                  </a:lnTo>
                  <a:lnTo>
                    <a:pt x="698638" y="352607"/>
                  </a:lnTo>
                  <a:lnTo>
                    <a:pt x="687229" y="306278"/>
                  </a:lnTo>
                  <a:lnTo>
                    <a:pt x="668970" y="263079"/>
                  </a:lnTo>
                  <a:lnTo>
                    <a:pt x="644483" y="223628"/>
                  </a:lnTo>
                  <a:lnTo>
                    <a:pt x="614387" y="188546"/>
                  </a:lnTo>
                  <a:lnTo>
                    <a:pt x="579303" y="158452"/>
                  </a:lnTo>
                  <a:lnTo>
                    <a:pt x="539849" y="133967"/>
                  </a:lnTo>
                  <a:lnTo>
                    <a:pt x="496646" y="115710"/>
                  </a:lnTo>
                  <a:lnTo>
                    <a:pt x="450314" y="104301"/>
                  </a:lnTo>
                  <a:lnTo>
                    <a:pt x="401474" y="100361"/>
                  </a:lnTo>
                  <a:lnTo>
                    <a:pt x="401474" y="0"/>
                  </a:lnTo>
                  <a:lnTo>
                    <a:pt x="448294" y="2700"/>
                  </a:lnTo>
                  <a:lnTo>
                    <a:pt x="493528" y="10602"/>
                  </a:lnTo>
                  <a:lnTo>
                    <a:pt x="536874" y="23403"/>
                  </a:lnTo>
                  <a:lnTo>
                    <a:pt x="578032" y="40803"/>
                  </a:lnTo>
                  <a:lnTo>
                    <a:pt x="616699" y="62500"/>
                  </a:lnTo>
                  <a:lnTo>
                    <a:pt x="652575" y="88192"/>
                  </a:lnTo>
                  <a:lnTo>
                    <a:pt x="685359" y="117580"/>
                  </a:lnTo>
                  <a:lnTo>
                    <a:pt x="714748" y="150361"/>
                  </a:lnTo>
                  <a:lnTo>
                    <a:pt x="740443" y="186234"/>
                  </a:lnTo>
                  <a:lnTo>
                    <a:pt x="762141" y="224899"/>
                  </a:lnTo>
                  <a:lnTo>
                    <a:pt x="779542" y="266053"/>
                  </a:lnTo>
                  <a:lnTo>
                    <a:pt x="792344" y="309397"/>
                  </a:lnTo>
                  <a:lnTo>
                    <a:pt x="800247" y="354627"/>
                  </a:lnTo>
                  <a:lnTo>
                    <a:pt x="802948" y="401444"/>
                  </a:lnTo>
                  <a:lnTo>
                    <a:pt x="800247" y="448261"/>
                  </a:lnTo>
                  <a:lnTo>
                    <a:pt x="792344" y="493492"/>
                  </a:lnTo>
                  <a:lnTo>
                    <a:pt x="779542" y="536835"/>
                  </a:lnTo>
                  <a:lnTo>
                    <a:pt x="762141" y="577989"/>
                  </a:lnTo>
                  <a:lnTo>
                    <a:pt x="740443" y="616654"/>
                  </a:lnTo>
                  <a:lnTo>
                    <a:pt x="714748" y="652527"/>
                  </a:lnTo>
                  <a:lnTo>
                    <a:pt x="685359" y="685308"/>
                  </a:lnTo>
                  <a:lnTo>
                    <a:pt x="666149" y="702528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914490" y="1084596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w="0" h="100965">
                  <a:moveTo>
                    <a:pt x="0" y="0"/>
                  </a:moveTo>
                  <a:lnTo>
                    <a:pt x="0" y="100358"/>
                  </a:lnTo>
                  <a:lnTo>
                    <a:pt x="0" y="0"/>
                  </a:lnTo>
                  <a:close/>
                </a:path>
              </a:pathLst>
            </a:custGeom>
            <a:ln w="100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9428510" y="754210"/>
            <a:ext cx="983615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3825" marR="5080" indent="-124460">
              <a:lnSpc>
                <a:spcPct val="100000"/>
              </a:lnSpc>
              <a:spcBef>
                <a:spcPts val="90"/>
              </a:spcBef>
            </a:pP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Rocky</a:t>
            </a:r>
            <a:r>
              <a:rPr dirty="0" sz="75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Mountain</a:t>
            </a:r>
            <a:r>
              <a:rPr dirty="0" sz="750" spc="-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Region</a:t>
            </a:r>
            <a:r>
              <a:rPr dirty="0" sz="750" spc="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750" spc="5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20" b="1">
                <a:solidFill>
                  <a:srgbClr val="585858"/>
                </a:solidFill>
                <a:latin typeface="Calibri"/>
                <a:cs typeface="Calibri"/>
              </a:rPr>
              <a:t>Tribal</a:t>
            </a:r>
            <a:r>
              <a:rPr dirty="0" sz="750" spc="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Submissions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739537" y="1345797"/>
            <a:ext cx="374650" cy="2806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0960" rIns="0" bIns="0" rtlCol="0" vert="horz">
            <a:spAutoFit/>
          </a:bodyPr>
          <a:lstStyle/>
          <a:p>
            <a:pPr marL="51435">
              <a:lnSpc>
                <a:spcPct val="100000"/>
              </a:lnSpc>
              <a:spcBef>
                <a:spcPts val="480"/>
              </a:spcBef>
            </a:pPr>
            <a:r>
              <a:rPr dirty="0" sz="950" spc="-20" b="1">
                <a:latin typeface="Calibri"/>
                <a:cs typeface="Calibri"/>
              </a:rPr>
              <a:t>100%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10927901" y="1079516"/>
            <a:ext cx="824230" cy="829310"/>
            <a:chOff x="10927901" y="1079516"/>
            <a:chExt cx="824230" cy="829310"/>
          </a:xfrm>
        </p:grpSpPr>
        <p:sp>
          <p:nvSpPr>
            <p:cNvPr id="26" name="object 26" descr=""/>
            <p:cNvSpPr/>
            <p:nvPr/>
          </p:nvSpPr>
          <p:spPr>
            <a:xfrm>
              <a:off x="10927901" y="1084596"/>
              <a:ext cx="824230" cy="824230"/>
            </a:xfrm>
            <a:custGeom>
              <a:avLst/>
              <a:gdLst/>
              <a:ahLst/>
              <a:cxnLst/>
              <a:rect l="l" t="t" r="r" b="b"/>
              <a:pathLst>
                <a:path w="824229" h="824230">
                  <a:moveTo>
                    <a:pt x="411839" y="823621"/>
                  </a:moveTo>
                  <a:lnTo>
                    <a:pt x="363810" y="820850"/>
                  </a:lnTo>
                  <a:lnTo>
                    <a:pt x="317408" y="812744"/>
                  </a:lnTo>
                  <a:lnTo>
                    <a:pt x="272943" y="799613"/>
                  </a:lnTo>
                  <a:lnTo>
                    <a:pt x="230723" y="781764"/>
                  </a:lnTo>
                  <a:lnTo>
                    <a:pt x="191057" y="759507"/>
                  </a:lnTo>
                  <a:lnTo>
                    <a:pt x="154255" y="733150"/>
                  </a:lnTo>
                  <a:lnTo>
                    <a:pt x="120625" y="703004"/>
                  </a:lnTo>
                  <a:lnTo>
                    <a:pt x="90476" y="669377"/>
                  </a:lnTo>
                  <a:lnTo>
                    <a:pt x="64118" y="632577"/>
                  </a:lnTo>
                  <a:lnTo>
                    <a:pt x="41859" y="592914"/>
                  </a:lnTo>
                  <a:lnTo>
                    <a:pt x="24009" y="550697"/>
                  </a:lnTo>
                  <a:lnTo>
                    <a:pt x="10876" y="506234"/>
                  </a:lnTo>
                  <a:lnTo>
                    <a:pt x="2770" y="459836"/>
                  </a:lnTo>
                  <a:lnTo>
                    <a:pt x="0" y="411810"/>
                  </a:lnTo>
                  <a:lnTo>
                    <a:pt x="2770" y="363784"/>
                  </a:lnTo>
                  <a:lnTo>
                    <a:pt x="10876" y="317386"/>
                  </a:lnTo>
                  <a:lnTo>
                    <a:pt x="24009" y="272923"/>
                  </a:lnTo>
                  <a:lnTo>
                    <a:pt x="41859" y="230706"/>
                  </a:lnTo>
                  <a:lnTo>
                    <a:pt x="64118" y="191043"/>
                  </a:lnTo>
                  <a:lnTo>
                    <a:pt x="90476" y="154244"/>
                  </a:lnTo>
                  <a:lnTo>
                    <a:pt x="120625" y="120616"/>
                  </a:lnTo>
                  <a:lnTo>
                    <a:pt x="154255" y="90470"/>
                  </a:lnTo>
                  <a:lnTo>
                    <a:pt x="191057" y="64113"/>
                  </a:lnTo>
                  <a:lnTo>
                    <a:pt x="230723" y="41856"/>
                  </a:lnTo>
                  <a:lnTo>
                    <a:pt x="272943" y="24007"/>
                  </a:lnTo>
                  <a:lnTo>
                    <a:pt x="317408" y="10876"/>
                  </a:lnTo>
                  <a:lnTo>
                    <a:pt x="363810" y="2770"/>
                  </a:lnTo>
                  <a:lnTo>
                    <a:pt x="411839" y="0"/>
                  </a:lnTo>
                  <a:lnTo>
                    <a:pt x="411839" y="102952"/>
                  </a:lnTo>
                  <a:lnTo>
                    <a:pt x="366195" y="106301"/>
                  </a:lnTo>
                  <a:lnTo>
                    <a:pt x="322631" y="116029"/>
                  </a:lnTo>
                  <a:lnTo>
                    <a:pt x="281623" y="131658"/>
                  </a:lnTo>
                  <a:lnTo>
                    <a:pt x="243651" y="152711"/>
                  </a:lnTo>
                  <a:lnTo>
                    <a:pt x="209191" y="178710"/>
                  </a:lnTo>
                  <a:lnTo>
                    <a:pt x="178722" y="209177"/>
                  </a:lnTo>
                  <a:lnTo>
                    <a:pt x="152722" y="243634"/>
                  </a:lnTo>
                  <a:lnTo>
                    <a:pt x="131668" y="281603"/>
                  </a:lnTo>
                  <a:lnTo>
                    <a:pt x="116037" y="322608"/>
                  </a:lnTo>
                  <a:lnTo>
                    <a:pt x="106309" y="366169"/>
                  </a:lnTo>
                  <a:lnTo>
                    <a:pt x="102959" y="411810"/>
                  </a:lnTo>
                  <a:lnTo>
                    <a:pt x="106309" y="457451"/>
                  </a:lnTo>
                  <a:lnTo>
                    <a:pt x="116037" y="501012"/>
                  </a:lnTo>
                  <a:lnTo>
                    <a:pt x="131668" y="542017"/>
                  </a:lnTo>
                  <a:lnTo>
                    <a:pt x="152722" y="579986"/>
                  </a:lnTo>
                  <a:lnTo>
                    <a:pt x="178722" y="614444"/>
                  </a:lnTo>
                  <a:lnTo>
                    <a:pt x="209191" y="644910"/>
                  </a:lnTo>
                  <a:lnTo>
                    <a:pt x="243651" y="670909"/>
                  </a:lnTo>
                  <a:lnTo>
                    <a:pt x="281623" y="691962"/>
                  </a:lnTo>
                  <a:lnTo>
                    <a:pt x="322631" y="707591"/>
                  </a:lnTo>
                  <a:lnTo>
                    <a:pt x="366195" y="717319"/>
                  </a:lnTo>
                  <a:lnTo>
                    <a:pt x="411839" y="720668"/>
                  </a:lnTo>
                  <a:lnTo>
                    <a:pt x="683349" y="720668"/>
                  </a:lnTo>
                  <a:lnTo>
                    <a:pt x="669424" y="733150"/>
                  </a:lnTo>
                  <a:lnTo>
                    <a:pt x="632622" y="759507"/>
                  </a:lnTo>
                  <a:lnTo>
                    <a:pt x="592956" y="781764"/>
                  </a:lnTo>
                  <a:lnTo>
                    <a:pt x="550736" y="799613"/>
                  </a:lnTo>
                  <a:lnTo>
                    <a:pt x="506270" y="812744"/>
                  </a:lnTo>
                  <a:lnTo>
                    <a:pt x="459869" y="820850"/>
                  </a:lnTo>
                  <a:lnTo>
                    <a:pt x="411839" y="823621"/>
                  </a:lnTo>
                  <a:close/>
                </a:path>
                <a:path w="824229" h="824230">
                  <a:moveTo>
                    <a:pt x="683349" y="720668"/>
                  </a:moveTo>
                  <a:lnTo>
                    <a:pt x="411839" y="720668"/>
                  </a:lnTo>
                  <a:lnTo>
                    <a:pt x="457483" y="717319"/>
                  </a:lnTo>
                  <a:lnTo>
                    <a:pt x="501048" y="707591"/>
                  </a:lnTo>
                  <a:lnTo>
                    <a:pt x="542055" y="691962"/>
                  </a:lnTo>
                  <a:lnTo>
                    <a:pt x="580028" y="670909"/>
                  </a:lnTo>
                  <a:lnTo>
                    <a:pt x="614487" y="644910"/>
                  </a:lnTo>
                  <a:lnTo>
                    <a:pt x="644956" y="614444"/>
                  </a:lnTo>
                  <a:lnTo>
                    <a:pt x="670957" y="579986"/>
                  </a:lnTo>
                  <a:lnTo>
                    <a:pt x="692011" y="542017"/>
                  </a:lnTo>
                  <a:lnTo>
                    <a:pt x="707641" y="501012"/>
                  </a:lnTo>
                  <a:lnTo>
                    <a:pt x="717370" y="457451"/>
                  </a:lnTo>
                  <a:lnTo>
                    <a:pt x="720719" y="411810"/>
                  </a:lnTo>
                  <a:lnTo>
                    <a:pt x="717370" y="366169"/>
                  </a:lnTo>
                  <a:lnTo>
                    <a:pt x="707641" y="322608"/>
                  </a:lnTo>
                  <a:lnTo>
                    <a:pt x="692011" y="281603"/>
                  </a:lnTo>
                  <a:lnTo>
                    <a:pt x="670957" y="243634"/>
                  </a:lnTo>
                  <a:lnTo>
                    <a:pt x="644956" y="209177"/>
                  </a:lnTo>
                  <a:lnTo>
                    <a:pt x="614487" y="178710"/>
                  </a:lnTo>
                  <a:lnTo>
                    <a:pt x="580028" y="152711"/>
                  </a:lnTo>
                  <a:lnTo>
                    <a:pt x="542055" y="131658"/>
                  </a:lnTo>
                  <a:lnTo>
                    <a:pt x="501048" y="116029"/>
                  </a:lnTo>
                  <a:lnTo>
                    <a:pt x="457483" y="106301"/>
                  </a:lnTo>
                  <a:lnTo>
                    <a:pt x="411839" y="102952"/>
                  </a:lnTo>
                  <a:lnTo>
                    <a:pt x="411839" y="0"/>
                  </a:lnTo>
                  <a:lnTo>
                    <a:pt x="459869" y="2770"/>
                  </a:lnTo>
                  <a:lnTo>
                    <a:pt x="506270" y="10876"/>
                  </a:lnTo>
                  <a:lnTo>
                    <a:pt x="550736" y="24007"/>
                  </a:lnTo>
                  <a:lnTo>
                    <a:pt x="592956" y="41856"/>
                  </a:lnTo>
                  <a:lnTo>
                    <a:pt x="632622" y="64113"/>
                  </a:lnTo>
                  <a:lnTo>
                    <a:pt x="669424" y="90470"/>
                  </a:lnTo>
                  <a:lnTo>
                    <a:pt x="703054" y="120616"/>
                  </a:lnTo>
                  <a:lnTo>
                    <a:pt x="733203" y="154244"/>
                  </a:lnTo>
                  <a:lnTo>
                    <a:pt x="759561" y="191043"/>
                  </a:lnTo>
                  <a:lnTo>
                    <a:pt x="781819" y="230706"/>
                  </a:lnTo>
                  <a:lnTo>
                    <a:pt x="799669" y="272923"/>
                  </a:lnTo>
                  <a:lnTo>
                    <a:pt x="812802" y="317386"/>
                  </a:lnTo>
                  <a:lnTo>
                    <a:pt x="820908" y="363784"/>
                  </a:lnTo>
                  <a:lnTo>
                    <a:pt x="823679" y="411810"/>
                  </a:lnTo>
                  <a:lnTo>
                    <a:pt x="820908" y="459836"/>
                  </a:lnTo>
                  <a:lnTo>
                    <a:pt x="812802" y="506234"/>
                  </a:lnTo>
                  <a:lnTo>
                    <a:pt x="799669" y="550697"/>
                  </a:lnTo>
                  <a:lnTo>
                    <a:pt x="781819" y="592914"/>
                  </a:lnTo>
                  <a:lnTo>
                    <a:pt x="759561" y="632577"/>
                  </a:lnTo>
                  <a:lnTo>
                    <a:pt x="733203" y="669377"/>
                  </a:lnTo>
                  <a:lnTo>
                    <a:pt x="703054" y="703004"/>
                  </a:lnTo>
                  <a:lnTo>
                    <a:pt x="683349" y="72066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1339741" y="1084596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w="0" h="103505">
                  <a:moveTo>
                    <a:pt x="0" y="0"/>
                  </a:moveTo>
                  <a:lnTo>
                    <a:pt x="0" y="102949"/>
                  </a:lnTo>
                  <a:lnTo>
                    <a:pt x="0" y="0"/>
                  </a:lnTo>
                  <a:close/>
                </a:path>
              </a:pathLst>
            </a:custGeom>
            <a:ln w="100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10923921" y="754210"/>
            <a:ext cx="843280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3990" marR="5080" indent="-174625">
              <a:lnSpc>
                <a:spcPct val="100000"/>
              </a:lnSpc>
              <a:spcBef>
                <a:spcPts val="90"/>
              </a:spcBef>
            </a:pP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Alaska</a:t>
            </a:r>
            <a:r>
              <a:rPr dirty="0" sz="75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Region</a:t>
            </a:r>
            <a:r>
              <a:rPr dirty="0" sz="75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75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20" b="1">
                <a:solidFill>
                  <a:srgbClr val="585858"/>
                </a:solidFill>
                <a:latin typeface="Calibri"/>
                <a:cs typeface="Calibri"/>
              </a:rPr>
              <a:t>Tribal</a:t>
            </a:r>
            <a:r>
              <a:rPr dirty="0" sz="750" spc="5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Submissions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1163803" y="1335782"/>
            <a:ext cx="382905" cy="2870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461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30"/>
              </a:spcBef>
            </a:pPr>
            <a:r>
              <a:rPr dirty="0" sz="1050" spc="-25" b="1">
                <a:latin typeface="Calibri"/>
                <a:cs typeface="Calibri"/>
              </a:rPr>
              <a:t>7%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10979985" y="2514608"/>
            <a:ext cx="827405" cy="832485"/>
            <a:chOff x="10979985" y="2514608"/>
            <a:chExt cx="827405" cy="832485"/>
          </a:xfrm>
        </p:grpSpPr>
        <p:sp>
          <p:nvSpPr>
            <p:cNvPr id="31" name="object 31" descr=""/>
            <p:cNvSpPr/>
            <p:nvPr/>
          </p:nvSpPr>
          <p:spPr>
            <a:xfrm>
              <a:off x="10979985" y="2519688"/>
              <a:ext cx="827405" cy="827405"/>
            </a:xfrm>
            <a:custGeom>
              <a:avLst/>
              <a:gdLst/>
              <a:ahLst/>
              <a:cxnLst/>
              <a:rect l="l" t="t" r="r" b="b"/>
              <a:pathLst>
                <a:path w="827404" h="827404">
                  <a:moveTo>
                    <a:pt x="413492" y="826926"/>
                  </a:moveTo>
                  <a:lnTo>
                    <a:pt x="365270" y="824145"/>
                  </a:lnTo>
                  <a:lnTo>
                    <a:pt x="318682" y="816007"/>
                  </a:lnTo>
                  <a:lnTo>
                    <a:pt x="274038" y="802822"/>
                  </a:lnTo>
                  <a:lnTo>
                    <a:pt x="231649" y="784902"/>
                  </a:lnTo>
                  <a:lnTo>
                    <a:pt x="191824" y="762555"/>
                  </a:lnTo>
                  <a:lnTo>
                    <a:pt x="154874" y="736093"/>
                  </a:lnTo>
                  <a:lnTo>
                    <a:pt x="121109" y="705826"/>
                  </a:lnTo>
                  <a:lnTo>
                    <a:pt x="90839" y="672063"/>
                  </a:lnTo>
                  <a:lnTo>
                    <a:pt x="64375" y="635116"/>
                  </a:lnTo>
                  <a:lnTo>
                    <a:pt x="42027" y="595294"/>
                  </a:lnTo>
                  <a:lnTo>
                    <a:pt x="24106" y="552907"/>
                  </a:lnTo>
                  <a:lnTo>
                    <a:pt x="10920" y="508266"/>
                  </a:lnTo>
                  <a:lnTo>
                    <a:pt x="2781" y="461682"/>
                  </a:lnTo>
                  <a:lnTo>
                    <a:pt x="0" y="413463"/>
                  </a:lnTo>
                  <a:lnTo>
                    <a:pt x="2781" y="365244"/>
                  </a:lnTo>
                  <a:lnTo>
                    <a:pt x="10920" y="318660"/>
                  </a:lnTo>
                  <a:lnTo>
                    <a:pt x="24106" y="274019"/>
                  </a:lnTo>
                  <a:lnTo>
                    <a:pt x="42027" y="231632"/>
                  </a:lnTo>
                  <a:lnTo>
                    <a:pt x="64375" y="191810"/>
                  </a:lnTo>
                  <a:lnTo>
                    <a:pt x="90839" y="154863"/>
                  </a:lnTo>
                  <a:lnTo>
                    <a:pt x="121109" y="121100"/>
                  </a:lnTo>
                  <a:lnTo>
                    <a:pt x="154874" y="90833"/>
                  </a:lnTo>
                  <a:lnTo>
                    <a:pt x="191824" y="64371"/>
                  </a:lnTo>
                  <a:lnTo>
                    <a:pt x="231649" y="42024"/>
                  </a:lnTo>
                  <a:lnTo>
                    <a:pt x="274038" y="24104"/>
                  </a:lnTo>
                  <a:lnTo>
                    <a:pt x="318682" y="10919"/>
                  </a:lnTo>
                  <a:lnTo>
                    <a:pt x="365270" y="2781"/>
                  </a:lnTo>
                  <a:lnTo>
                    <a:pt x="413492" y="0"/>
                  </a:lnTo>
                  <a:lnTo>
                    <a:pt x="413492" y="103365"/>
                  </a:lnTo>
                  <a:lnTo>
                    <a:pt x="367665" y="106728"/>
                  </a:lnTo>
                  <a:lnTo>
                    <a:pt x="323926" y="116495"/>
                  </a:lnTo>
                  <a:lnTo>
                    <a:pt x="282754" y="132187"/>
                  </a:lnTo>
                  <a:lnTo>
                    <a:pt x="244629" y="153324"/>
                  </a:lnTo>
                  <a:lnTo>
                    <a:pt x="210031" y="179427"/>
                  </a:lnTo>
                  <a:lnTo>
                    <a:pt x="179440" y="210016"/>
                  </a:lnTo>
                  <a:lnTo>
                    <a:pt x="153335" y="244612"/>
                  </a:lnTo>
                  <a:lnTo>
                    <a:pt x="132196" y="282734"/>
                  </a:lnTo>
                  <a:lnTo>
                    <a:pt x="116503" y="323903"/>
                  </a:lnTo>
                  <a:lnTo>
                    <a:pt x="106735" y="367639"/>
                  </a:lnTo>
                  <a:lnTo>
                    <a:pt x="103373" y="413463"/>
                  </a:lnTo>
                  <a:lnTo>
                    <a:pt x="106735" y="459287"/>
                  </a:lnTo>
                  <a:lnTo>
                    <a:pt x="116503" y="503023"/>
                  </a:lnTo>
                  <a:lnTo>
                    <a:pt x="132196" y="544192"/>
                  </a:lnTo>
                  <a:lnTo>
                    <a:pt x="153335" y="582314"/>
                  </a:lnTo>
                  <a:lnTo>
                    <a:pt x="179440" y="616910"/>
                  </a:lnTo>
                  <a:lnTo>
                    <a:pt x="210031" y="647499"/>
                  </a:lnTo>
                  <a:lnTo>
                    <a:pt x="244629" y="673602"/>
                  </a:lnTo>
                  <a:lnTo>
                    <a:pt x="282754" y="694739"/>
                  </a:lnTo>
                  <a:lnTo>
                    <a:pt x="323926" y="710431"/>
                  </a:lnTo>
                  <a:lnTo>
                    <a:pt x="367665" y="720198"/>
                  </a:lnTo>
                  <a:lnTo>
                    <a:pt x="413492" y="723561"/>
                  </a:lnTo>
                  <a:lnTo>
                    <a:pt x="686092" y="723561"/>
                  </a:lnTo>
                  <a:lnTo>
                    <a:pt x="672111" y="736093"/>
                  </a:lnTo>
                  <a:lnTo>
                    <a:pt x="635161" y="762555"/>
                  </a:lnTo>
                  <a:lnTo>
                    <a:pt x="595336" y="784902"/>
                  </a:lnTo>
                  <a:lnTo>
                    <a:pt x="552946" y="802822"/>
                  </a:lnTo>
                  <a:lnTo>
                    <a:pt x="508302" y="816007"/>
                  </a:lnTo>
                  <a:lnTo>
                    <a:pt x="461714" y="824145"/>
                  </a:lnTo>
                  <a:lnTo>
                    <a:pt x="413492" y="826926"/>
                  </a:lnTo>
                  <a:close/>
                </a:path>
                <a:path w="827404" h="827404">
                  <a:moveTo>
                    <a:pt x="686092" y="723561"/>
                  </a:moveTo>
                  <a:lnTo>
                    <a:pt x="413492" y="723561"/>
                  </a:lnTo>
                  <a:lnTo>
                    <a:pt x="459320" y="720198"/>
                  </a:lnTo>
                  <a:lnTo>
                    <a:pt x="503059" y="710431"/>
                  </a:lnTo>
                  <a:lnTo>
                    <a:pt x="544231" y="694739"/>
                  </a:lnTo>
                  <a:lnTo>
                    <a:pt x="582356" y="673602"/>
                  </a:lnTo>
                  <a:lnTo>
                    <a:pt x="616954" y="647499"/>
                  </a:lnTo>
                  <a:lnTo>
                    <a:pt x="647545" y="616910"/>
                  </a:lnTo>
                  <a:lnTo>
                    <a:pt x="673650" y="582314"/>
                  </a:lnTo>
                  <a:lnTo>
                    <a:pt x="694789" y="544192"/>
                  </a:lnTo>
                  <a:lnTo>
                    <a:pt x="710482" y="503023"/>
                  </a:lnTo>
                  <a:lnTo>
                    <a:pt x="720249" y="459287"/>
                  </a:lnTo>
                  <a:lnTo>
                    <a:pt x="723612" y="413463"/>
                  </a:lnTo>
                  <a:lnTo>
                    <a:pt x="720249" y="367639"/>
                  </a:lnTo>
                  <a:lnTo>
                    <a:pt x="710482" y="323903"/>
                  </a:lnTo>
                  <a:lnTo>
                    <a:pt x="694789" y="282734"/>
                  </a:lnTo>
                  <a:lnTo>
                    <a:pt x="673650" y="244612"/>
                  </a:lnTo>
                  <a:lnTo>
                    <a:pt x="647545" y="210016"/>
                  </a:lnTo>
                  <a:lnTo>
                    <a:pt x="616954" y="179427"/>
                  </a:lnTo>
                  <a:lnTo>
                    <a:pt x="582356" y="153324"/>
                  </a:lnTo>
                  <a:lnTo>
                    <a:pt x="544231" y="132187"/>
                  </a:lnTo>
                  <a:lnTo>
                    <a:pt x="503059" y="116495"/>
                  </a:lnTo>
                  <a:lnTo>
                    <a:pt x="459320" y="106728"/>
                  </a:lnTo>
                  <a:lnTo>
                    <a:pt x="413492" y="103365"/>
                  </a:lnTo>
                  <a:lnTo>
                    <a:pt x="413492" y="0"/>
                  </a:lnTo>
                  <a:lnTo>
                    <a:pt x="461714" y="2781"/>
                  </a:lnTo>
                  <a:lnTo>
                    <a:pt x="508302" y="10919"/>
                  </a:lnTo>
                  <a:lnTo>
                    <a:pt x="552946" y="24104"/>
                  </a:lnTo>
                  <a:lnTo>
                    <a:pt x="595336" y="42024"/>
                  </a:lnTo>
                  <a:lnTo>
                    <a:pt x="635161" y="64371"/>
                  </a:lnTo>
                  <a:lnTo>
                    <a:pt x="672111" y="90833"/>
                  </a:lnTo>
                  <a:lnTo>
                    <a:pt x="705876" y="121100"/>
                  </a:lnTo>
                  <a:lnTo>
                    <a:pt x="736145" y="154863"/>
                  </a:lnTo>
                  <a:lnTo>
                    <a:pt x="762609" y="191810"/>
                  </a:lnTo>
                  <a:lnTo>
                    <a:pt x="784957" y="231632"/>
                  </a:lnTo>
                  <a:lnTo>
                    <a:pt x="802879" y="274019"/>
                  </a:lnTo>
                  <a:lnTo>
                    <a:pt x="816065" y="318660"/>
                  </a:lnTo>
                  <a:lnTo>
                    <a:pt x="824203" y="365244"/>
                  </a:lnTo>
                  <a:lnTo>
                    <a:pt x="826985" y="413463"/>
                  </a:lnTo>
                  <a:lnTo>
                    <a:pt x="824203" y="461682"/>
                  </a:lnTo>
                  <a:lnTo>
                    <a:pt x="816065" y="508266"/>
                  </a:lnTo>
                  <a:lnTo>
                    <a:pt x="802879" y="552907"/>
                  </a:lnTo>
                  <a:lnTo>
                    <a:pt x="784957" y="595294"/>
                  </a:lnTo>
                  <a:lnTo>
                    <a:pt x="762609" y="635116"/>
                  </a:lnTo>
                  <a:lnTo>
                    <a:pt x="736145" y="672063"/>
                  </a:lnTo>
                  <a:lnTo>
                    <a:pt x="705876" y="705826"/>
                  </a:lnTo>
                  <a:lnTo>
                    <a:pt x="686092" y="723561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1393478" y="2519688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w="0" h="103505">
                  <a:moveTo>
                    <a:pt x="0" y="0"/>
                  </a:moveTo>
                  <a:lnTo>
                    <a:pt x="0" y="103363"/>
                  </a:lnTo>
                  <a:lnTo>
                    <a:pt x="0" y="0"/>
                  </a:lnTo>
                  <a:close/>
                </a:path>
              </a:pathLst>
            </a:custGeom>
            <a:ln w="100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10933606" y="2189302"/>
            <a:ext cx="929640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17804" marR="5080" indent="-218440">
              <a:lnSpc>
                <a:spcPct val="100000"/>
              </a:lnSpc>
              <a:spcBef>
                <a:spcPts val="90"/>
              </a:spcBef>
            </a:pP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Midwest</a:t>
            </a:r>
            <a:r>
              <a:rPr dirty="0" sz="75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Region</a:t>
            </a:r>
            <a:r>
              <a:rPr dirty="0" sz="75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b="1">
                <a:solidFill>
                  <a:srgbClr val="585858"/>
                </a:solidFill>
                <a:latin typeface="Calibri"/>
                <a:cs typeface="Calibri"/>
              </a:rPr>
              <a:t>-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Tribal</a:t>
            </a:r>
            <a:r>
              <a:rPr dirty="0" sz="750" spc="5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Submissions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1163803" y="2771984"/>
            <a:ext cx="504825" cy="2870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5244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434"/>
              </a:spcBef>
            </a:pPr>
            <a:r>
              <a:rPr dirty="0" sz="1050" spc="-20" b="1">
                <a:latin typeface="Calibri"/>
                <a:cs typeface="Calibri"/>
              </a:rPr>
              <a:t>100%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10944688" y="4042791"/>
            <a:ext cx="920115" cy="925194"/>
            <a:chOff x="10944688" y="4042791"/>
            <a:chExt cx="920115" cy="925194"/>
          </a:xfrm>
        </p:grpSpPr>
        <p:sp>
          <p:nvSpPr>
            <p:cNvPr id="36" name="object 36" descr=""/>
            <p:cNvSpPr/>
            <p:nvPr/>
          </p:nvSpPr>
          <p:spPr>
            <a:xfrm>
              <a:off x="10944688" y="4047871"/>
              <a:ext cx="920115" cy="920115"/>
            </a:xfrm>
            <a:custGeom>
              <a:avLst/>
              <a:gdLst/>
              <a:ahLst/>
              <a:cxnLst/>
              <a:rect l="l" t="t" r="r" b="b"/>
              <a:pathLst>
                <a:path w="920115" h="920114">
                  <a:moveTo>
                    <a:pt x="459903" y="919776"/>
                  </a:moveTo>
                  <a:lnTo>
                    <a:pt x="412880" y="917402"/>
                  </a:lnTo>
                  <a:lnTo>
                    <a:pt x="367216" y="910433"/>
                  </a:lnTo>
                  <a:lnTo>
                    <a:pt x="323141" y="899101"/>
                  </a:lnTo>
                  <a:lnTo>
                    <a:pt x="280888" y="883636"/>
                  </a:lnTo>
                  <a:lnTo>
                    <a:pt x="240685" y="864270"/>
                  </a:lnTo>
                  <a:lnTo>
                    <a:pt x="202766" y="841235"/>
                  </a:lnTo>
                  <a:lnTo>
                    <a:pt x="167362" y="814760"/>
                  </a:lnTo>
                  <a:lnTo>
                    <a:pt x="134702" y="785078"/>
                  </a:lnTo>
                  <a:lnTo>
                    <a:pt x="105019" y="752420"/>
                  </a:lnTo>
                  <a:lnTo>
                    <a:pt x="78544" y="717016"/>
                  </a:lnTo>
                  <a:lnTo>
                    <a:pt x="55507" y="679098"/>
                  </a:lnTo>
                  <a:lnTo>
                    <a:pt x="36141" y="638897"/>
                  </a:lnTo>
                  <a:lnTo>
                    <a:pt x="20676" y="596645"/>
                  </a:lnTo>
                  <a:lnTo>
                    <a:pt x="9343" y="552571"/>
                  </a:lnTo>
                  <a:lnTo>
                    <a:pt x="2374" y="506909"/>
                  </a:lnTo>
                  <a:lnTo>
                    <a:pt x="0" y="459888"/>
                  </a:lnTo>
                  <a:lnTo>
                    <a:pt x="2363" y="413085"/>
                  </a:lnTo>
                  <a:lnTo>
                    <a:pt x="2374" y="412867"/>
                  </a:lnTo>
                  <a:lnTo>
                    <a:pt x="9343" y="367204"/>
                  </a:lnTo>
                  <a:lnTo>
                    <a:pt x="20676" y="323131"/>
                  </a:lnTo>
                  <a:lnTo>
                    <a:pt x="36141" y="280879"/>
                  </a:lnTo>
                  <a:lnTo>
                    <a:pt x="55507" y="240678"/>
                  </a:lnTo>
                  <a:lnTo>
                    <a:pt x="78544" y="202760"/>
                  </a:lnTo>
                  <a:lnTo>
                    <a:pt x="105019" y="167356"/>
                  </a:lnTo>
                  <a:lnTo>
                    <a:pt x="134702" y="134698"/>
                  </a:lnTo>
                  <a:lnTo>
                    <a:pt x="167362" y="105016"/>
                  </a:lnTo>
                  <a:lnTo>
                    <a:pt x="202766" y="78541"/>
                  </a:lnTo>
                  <a:lnTo>
                    <a:pt x="240685" y="55506"/>
                  </a:lnTo>
                  <a:lnTo>
                    <a:pt x="280888" y="36140"/>
                  </a:lnTo>
                  <a:lnTo>
                    <a:pt x="323141" y="20675"/>
                  </a:lnTo>
                  <a:lnTo>
                    <a:pt x="367216" y="9343"/>
                  </a:lnTo>
                  <a:lnTo>
                    <a:pt x="412880" y="2374"/>
                  </a:lnTo>
                  <a:lnTo>
                    <a:pt x="459903" y="0"/>
                  </a:lnTo>
                  <a:lnTo>
                    <a:pt x="459903" y="114972"/>
                  </a:lnTo>
                  <a:lnTo>
                    <a:pt x="413098" y="118120"/>
                  </a:lnTo>
                  <a:lnTo>
                    <a:pt x="368207" y="127292"/>
                  </a:lnTo>
                  <a:lnTo>
                    <a:pt x="325641" y="142077"/>
                  </a:lnTo>
                  <a:lnTo>
                    <a:pt x="285811" y="162063"/>
                  </a:lnTo>
                  <a:lnTo>
                    <a:pt x="249128" y="186839"/>
                  </a:lnTo>
                  <a:lnTo>
                    <a:pt x="216002" y="215995"/>
                  </a:lnTo>
                  <a:lnTo>
                    <a:pt x="186845" y="249120"/>
                  </a:lnTo>
                  <a:lnTo>
                    <a:pt x="162068" y="285802"/>
                  </a:lnTo>
                  <a:lnTo>
                    <a:pt x="142081" y="325631"/>
                  </a:lnTo>
                  <a:lnTo>
                    <a:pt x="127296" y="368195"/>
                  </a:lnTo>
                  <a:lnTo>
                    <a:pt x="118169" y="412867"/>
                  </a:lnTo>
                  <a:lnTo>
                    <a:pt x="118124" y="413085"/>
                  </a:lnTo>
                  <a:lnTo>
                    <a:pt x="114975" y="459888"/>
                  </a:lnTo>
                  <a:lnTo>
                    <a:pt x="118124" y="506691"/>
                  </a:lnTo>
                  <a:lnTo>
                    <a:pt x="127296" y="551580"/>
                  </a:lnTo>
                  <a:lnTo>
                    <a:pt x="142081" y="594145"/>
                  </a:lnTo>
                  <a:lnTo>
                    <a:pt x="162068" y="633974"/>
                  </a:lnTo>
                  <a:lnTo>
                    <a:pt x="186845" y="670656"/>
                  </a:lnTo>
                  <a:lnTo>
                    <a:pt x="216002" y="703781"/>
                  </a:lnTo>
                  <a:lnTo>
                    <a:pt x="249128" y="732937"/>
                  </a:lnTo>
                  <a:lnTo>
                    <a:pt x="285811" y="757713"/>
                  </a:lnTo>
                  <a:lnTo>
                    <a:pt x="325641" y="777699"/>
                  </a:lnTo>
                  <a:lnTo>
                    <a:pt x="368207" y="792483"/>
                  </a:lnTo>
                  <a:lnTo>
                    <a:pt x="413098" y="801655"/>
                  </a:lnTo>
                  <a:lnTo>
                    <a:pt x="459903" y="804804"/>
                  </a:lnTo>
                  <a:lnTo>
                    <a:pt x="763398" y="804804"/>
                  </a:lnTo>
                  <a:lnTo>
                    <a:pt x="752444" y="814760"/>
                  </a:lnTo>
                  <a:lnTo>
                    <a:pt x="717039" y="841235"/>
                  </a:lnTo>
                  <a:lnTo>
                    <a:pt x="679120" y="864270"/>
                  </a:lnTo>
                  <a:lnTo>
                    <a:pt x="638918" y="883636"/>
                  </a:lnTo>
                  <a:lnTo>
                    <a:pt x="596664" y="899101"/>
                  </a:lnTo>
                  <a:lnTo>
                    <a:pt x="552589" y="910433"/>
                  </a:lnTo>
                  <a:lnTo>
                    <a:pt x="506925" y="917402"/>
                  </a:lnTo>
                  <a:lnTo>
                    <a:pt x="459903" y="919776"/>
                  </a:lnTo>
                  <a:close/>
                </a:path>
                <a:path w="920115" h="920114">
                  <a:moveTo>
                    <a:pt x="763398" y="804804"/>
                  </a:moveTo>
                  <a:lnTo>
                    <a:pt x="459903" y="804804"/>
                  </a:lnTo>
                  <a:lnTo>
                    <a:pt x="506707" y="801655"/>
                  </a:lnTo>
                  <a:lnTo>
                    <a:pt x="551598" y="792483"/>
                  </a:lnTo>
                  <a:lnTo>
                    <a:pt x="594164" y="777699"/>
                  </a:lnTo>
                  <a:lnTo>
                    <a:pt x="633994" y="757713"/>
                  </a:lnTo>
                  <a:lnTo>
                    <a:pt x="670677" y="732937"/>
                  </a:lnTo>
                  <a:lnTo>
                    <a:pt x="703803" y="703781"/>
                  </a:lnTo>
                  <a:lnTo>
                    <a:pt x="732960" y="670656"/>
                  </a:lnTo>
                  <a:lnTo>
                    <a:pt x="757737" y="633974"/>
                  </a:lnTo>
                  <a:lnTo>
                    <a:pt x="777724" y="594145"/>
                  </a:lnTo>
                  <a:lnTo>
                    <a:pt x="792509" y="551580"/>
                  </a:lnTo>
                  <a:lnTo>
                    <a:pt x="801637" y="506909"/>
                  </a:lnTo>
                  <a:lnTo>
                    <a:pt x="801681" y="506691"/>
                  </a:lnTo>
                  <a:lnTo>
                    <a:pt x="804830" y="459888"/>
                  </a:lnTo>
                  <a:lnTo>
                    <a:pt x="801681" y="413085"/>
                  </a:lnTo>
                  <a:lnTo>
                    <a:pt x="792509" y="368195"/>
                  </a:lnTo>
                  <a:lnTo>
                    <a:pt x="777724" y="325631"/>
                  </a:lnTo>
                  <a:lnTo>
                    <a:pt x="757737" y="285802"/>
                  </a:lnTo>
                  <a:lnTo>
                    <a:pt x="732960" y="249120"/>
                  </a:lnTo>
                  <a:lnTo>
                    <a:pt x="703803" y="215995"/>
                  </a:lnTo>
                  <a:lnTo>
                    <a:pt x="670677" y="186839"/>
                  </a:lnTo>
                  <a:lnTo>
                    <a:pt x="633994" y="162063"/>
                  </a:lnTo>
                  <a:lnTo>
                    <a:pt x="594164" y="142077"/>
                  </a:lnTo>
                  <a:lnTo>
                    <a:pt x="551598" y="127292"/>
                  </a:lnTo>
                  <a:lnTo>
                    <a:pt x="506707" y="118120"/>
                  </a:lnTo>
                  <a:lnTo>
                    <a:pt x="459903" y="114972"/>
                  </a:lnTo>
                  <a:lnTo>
                    <a:pt x="459903" y="0"/>
                  </a:lnTo>
                  <a:lnTo>
                    <a:pt x="506925" y="2374"/>
                  </a:lnTo>
                  <a:lnTo>
                    <a:pt x="552589" y="9343"/>
                  </a:lnTo>
                  <a:lnTo>
                    <a:pt x="596664" y="20675"/>
                  </a:lnTo>
                  <a:lnTo>
                    <a:pt x="638918" y="36140"/>
                  </a:lnTo>
                  <a:lnTo>
                    <a:pt x="679120" y="55506"/>
                  </a:lnTo>
                  <a:lnTo>
                    <a:pt x="717039" y="78541"/>
                  </a:lnTo>
                  <a:lnTo>
                    <a:pt x="752444" y="105016"/>
                  </a:lnTo>
                  <a:lnTo>
                    <a:pt x="785103" y="134698"/>
                  </a:lnTo>
                  <a:lnTo>
                    <a:pt x="814786" y="167356"/>
                  </a:lnTo>
                  <a:lnTo>
                    <a:pt x="841261" y="202760"/>
                  </a:lnTo>
                  <a:lnTo>
                    <a:pt x="864298" y="240678"/>
                  </a:lnTo>
                  <a:lnTo>
                    <a:pt x="883664" y="280879"/>
                  </a:lnTo>
                  <a:lnTo>
                    <a:pt x="899129" y="323131"/>
                  </a:lnTo>
                  <a:lnTo>
                    <a:pt x="910462" y="367204"/>
                  </a:lnTo>
                  <a:lnTo>
                    <a:pt x="917431" y="412867"/>
                  </a:lnTo>
                  <a:lnTo>
                    <a:pt x="919806" y="459888"/>
                  </a:lnTo>
                  <a:lnTo>
                    <a:pt x="917442" y="506691"/>
                  </a:lnTo>
                  <a:lnTo>
                    <a:pt x="910462" y="552571"/>
                  </a:lnTo>
                  <a:lnTo>
                    <a:pt x="899129" y="596645"/>
                  </a:lnTo>
                  <a:lnTo>
                    <a:pt x="883664" y="638897"/>
                  </a:lnTo>
                  <a:lnTo>
                    <a:pt x="864298" y="679098"/>
                  </a:lnTo>
                  <a:lnTo>
                    <a:pt x="841261" y="717016"/>
                  </a:lnTo>
                  <a:lnTo>
                    <a:pt x="814786" y="752420"/>
                  </a:lnTo>
                  <a:lnTo>
                    <a:pt x="785103" y="785078"/>
                  </a:lnTo>
                  <a:lnTo>
                    <a:pt x="763398" y="804804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1404606" y="4047871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w="0" h="115570">
                  <a:moveTo>
                    <a:pt x="0" y="0"/>
                  </a:moveTo>
                  <a:lnTo>
                    <a:pt x="1" y="114969"/>
                  </a:lnTo>
                  <a:lnTo>
                    <a:pt x="0" y="0"/>
                  </a:lnTo>
                  <a:close/>
                </a:path>
              </a:pathLst>
            </a:custGeom>
            <a:ln w="100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10904419" y="3717485"/>
            <a:ext cx="1010919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90"/>
              </a:spcBef>
            </a:pP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Eastern</a:t>
            </a:r>
            <a:r>
              <a:rPr dirty="0" sz="750" spc="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20" b="1">
                <a:solidFill>
                  <a:srgbClr val="585858"/>
                </a:solidFill>
                <a:latin typeface="Calibri"/>
                <a:cs typeface="Calibri"/>
              </a:rPr>
              <a:t>Oklahoma</a:t>
            </a:r>
            <a:r>
              <a:rPr dirty="0" sz="75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Region</a:t>
            </a:r>
            <a:endParaRPr sz="750">
              <a:latin typeface="Calibri"/>
              <a:cs typeface="Calibri"/>
            </a:endParaRPr>
          </a:p>
          <a:p>
            <a:pPr algn="ctr" marR="3810">
              <a:lnSpc>
                <a:spcPct val="100000"/>
              </a:lnSpc>
            </a:pPr>
            <a:r>
              <a:rPr dirty="0" sz="7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750" spc="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20" b="1">
                <a:solidFill>
                  <a:srgbClr val="585858"/>
                </a:solidFill>
                <a:latin typeface="Calibri"/>
                <a:cs typeface="Calibri"/>
              </a:rPr>
              <a:t>Tribal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 Submissions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1215885" y="4386460"/>
            <a:ext cx="381000" cy="30670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125"/>
              </a:lnSpc>
            </a:pPr>
            <a:r>
              <a:rPr dirty="0" sz="1050" spc="-25" b="1">
                <a:latin typeface="Calibri"/>
                <a:cs typeface="Calibri"/>
              </a:rPr>
              <a:t>100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ts val="1255"/>
              </a:lnSpc>
              <a:spcBef>
                <a:spcPts val="30"/>
              </a:spcBef>
            </a:pPr>
            <a:r>
              <a:rPr dirty="0" sz="1050" spc="-50" b="1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7281633" y="2050884"/>
            <a:ext cx="4506595" cy="4584700"/>
            <a:chOff x="7281633" y="2050884"/>
            <a:chExt cx="4506595" cy="4584700"/>
          </a:xfrm>
        </p:grpSpPr>
        <p:pic>
          <p:nvPicPr>
            <p:cNvPr id="41" name="object 4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6265" y="2050884"/>
              <a:ext cx="1909030" cy="1860847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9064291" y="2130044"/>
              <a:ext cx="1654810" cy="1654810"/>
            </a:xfrm>
            <a:custGeom>
              <a:avLst/>
              <a:gdLst/>
              <a:ahLst/>
              <a:cxnLst/>
              <a:rect l="l" t="t" r="r" b="b"/>
              <a:pathLst>
                <a:path w="1654809" h="1654810">
                  <a:moveTo>
                    <a:pt x="1654591" y="1654498"/>
                  </a:moveTo>
                  <a:lnTo>
                    <a:pt x="1240943" y="1654498"/>
                  </a:lnTo>
                  <a:lnTo>
                    <a:pt x="1240004" y="1605773"/>
                  </a:lnTo>
                  <a:lnTo>
                    <a:pt x="1237209" y="1557524"/>
                  </a:lnTo>
                  <a:lnTo>
                    <a:pt x="1232594" y="1509786"/>
                  </a:lnTo>
                  <a:lnTo>
                    <a:pt x="1226193" y="1462592"/>
                  </a:lnTo>
                  <a:lnTo>
                    <a:pt x="1218039" y="1415978"/>
                  </a:lnTo>
                  <a:lnTo>
                    <a:pt x="1208169" y="1369977"/>
                  </a:lnTo>
                  <a:lnTo>
                    <a:pt x="1196615" y="1324624"/>
                  </a:lnTo>
                  <a:lnTo>
                    <a:pt x="1183413" y="1279955"/>
                  </a:lnTo>
                  <a:lnTo>
                    <a:pt x="1168598" y="1236002"/>
                  </a:lnTo>
                  <a:lnTo>
                    <a:pt x="1152203" y="1192802"/>
                  </a:lnTo>
                  <a:lnTo>
                    <a:pt x="1134262" y="1150387"/>
                  </a:lnTo>
                  <a:lnTo>
                    <a:pt x="1114812" y="1108793"/>
                  </a:lnTo>
                  <a:lnTo>
                    <a:pt x="1093886" y="1068054"/>
                  </a:lnTo>
                  <a:lnTo>
                    <a:pt x="1071518" y="1028205"/>
                  </a:lnTo>
                  <a:lnTo>
                    <a:pt x="1047743" y="989280"/>
                  </a:lnTo>
                  <a:lnTo>
                    <a:pt x="1022596" y="951314"/>
                  </a:lnTo>
                  <a:lnTo>
                    <a:pt x="996110" y="914340"/>
                  </a:lnTo>
                  <a:lnTo>
                    <a:pt x="968322" y="878395"/>
                  </a:lnTo>
                  <a:lnTo>
                    <a:pt x="939264" y="843511"/>
                  </a:lnTo>
                  <a:lnTo>
                    <a:pt x="908971" y="809724"/>
                  </a:lnTo>
                  <a:lnTo>
                    <a:pt x="877479" y="777068"/>
                  </a:lnTo>
                  <a:lnTo>
                    <a:pt x="844821" y="745577"/>
                  </a:lnTo>
                  <a:lnTo>
                    <a:pt x="811032" y="715286"/>
                  </a:lnTo>
                  <a:lnTo>
                    <a:pt x="776146" y="686230"/>
                  </a:lnTo>
                  <a:lnTo>
                    <a:pt x="740199" y="658443"/>
                  </a:lnTo>
                  <a:lnTo>
                    <a:pt x="703223" y="631959"/>
                  </a:lnTo>
                  <a:lnTo>
                    <a:pt x="665255" y="606813"/>
                  </a:lnTo>
                  <a:lnTo>
                    <a:pt x="626327" y="583040"/>
                  </a:lnTo>
                  <a:lnTo>
                    <a:pt x="586476" y="560673"/>
                  </a:lnTo>
                  <a:lnTo>
                    <a:pt x="545735" y="539748"/>
                  </a:lnTo>
                  <a:lnTo>
                    <a:pt x="504139" y="520299"/>
                  </a:lnTo>
                  <a:lnTo>
                    <a:pt x="461722" y="502360"/>
                  </a:lnTo>
                  <a:lnTo>
                    <a:pt x="418519" y="485965"/>
                  </a:lnTo>
                  <a:lnTo>
                    <a:pt x="374564" y="471150"/>
                  </a:lnTo>
                  <a:lnTo>
                    <a:pt x="329891" y="457949"/>
                  </a:lnTo>
                  <a:lnTo>
                    <a:pt x="284536" y="446396"/>
                  </a:lnTo>
                  <a:lnTo>
                    <a:pt x="238533" y="436526"/>
                  </a:lnTo>
                  <a:lnTo>
                    <a:pt x="191916" y="428374"/>
                  </a:lnTo>
                  <a:lnTo>
                    <a:pt x="144720" y="421972"/>
                  </a:lnTo>
                  <a:lnTo>
                    <a:pt x="96979" y="417357"/>
                  </a:lnTo>
                  <a:lnTo>
                    <a:pt x="48727" y="414563"/>
                  </a:lnTo>
                  <a:lnTo>
                    <a:pt x="0" y="413624"/>
                  </a:lnTo>
                  <a:lnTo>
                    <a:pt x="0" y="0"/>
                  </a:lnTo>
                  <a:lnTo>
                    <a:pt x="47932" y="680"/>
                  </a:lnTo>
                  <a:lnTo>
                    <a:pt x="95526" y="2711"/>
                  </a:lnTo>
                  <a:lnTo>
                    <a:pt x="142764" y="6072"/>
                  </a:lnTo>
                  <a:lnTo>
                    <a:pt x="189627" y="10747"/>
                  </a:lnTo>
                  <a:lnTo>
                    <a:pt x="236097" y="16716"/>
                  </a:lnTo>
                  <a:lnTo>
                    <a:pt x="282156" y="23960"/>
                  </a:lnTo>
                  <a:lnTo>
                    <a:pt x="327785" y="32463"/>
                  </a:lnTo>
                  <a:lnTo>
                    <a:pt x="372965" y="42204"/>
                  </a:lnTo>
                  <a:lnTo>
                    <a:pt x="417679" y="53167"/>
                  </a:lnTo>
                  <a:lnTo>
                    <a:pt x="461908" y="65331"/>
                  </a:lnTo>
                  <a:lnTo>
                    <a:pt x="505633" y="78680"/>
                  </a:lnTo>
                  <a:lnTo>
                    <a:pt x="548837" y="93194"/>
                  </a:lnTo>
                  <a:lnTo>
                    <a:pt x="591500" y="108856"/>
                  </a:lnTo>
                  <a:lnTo>
                    <a:pt x="633604" y="125646"/>
                  </a:lnTo>
                  <a:lnTo>
                    <a:pt x="675132" y="143547"/>
                  </a:lnTo>
                  <a:lnTo>
                    <a:pt x="716064" y="162540"/>
                  </a:lnTo>
                  <a:lnTo>
                    <a:pt x="756382" y="182607"/>
                  </a:lnTo>
                  <a:lnTo>
                    <a:pt x="796068" y="203728"/>
                  </a:lnTo>
                  <a:lnTo>
                    <a:pt x="835103" y="225887"/>
                  </a:lnTo>
                  <a:lnTo>
                    <a:pt x="873470" y="249064"/>
                  </a:lnTo>
                  <a:lnTo>
                    <a:pt x="911149" y="273241"/>
                  </a:lnTo>
                  <a:lnTo>
                    <a:pt x="948122" y="298400"/>
                  </a:lnTo>
                  <a:lnTo>
                    <a:pt x="984371" y="324522"/>
                  </a:lnTo>
                  <a:lnTo>
                    <a:pt x="1019877" y="351589"/>
                  </a:lnTo>
                  <a:lnTo>
                    <a:pt x="1054622" y="379583"/>
                  </a:lnTo>
                  <a:lnTo>
                    <a:pt x="1088588" y="408485"/>
                  </a:lnTo>
                  <a:lnTo>
                    <a:pt x="1121756" y="438276"/>
                  </a:lnTo>
                  <a:lnTo>
                    <a:pt x="1154108" y="468939"/>
                  </a:lnTo>
                  <a:lnTo>
                    <a:pt x="1185625" y="500454"/>
                  </a:lnTo>
                  <a:lnTo>
                    <a:pt x="1216290" y="532804"/>
                  </a:lnTo>
                  <a:lnTo>
                    <a:pt x="1246083" y="565970"/>
                  </a:lnTo>
                  <a:lnTo>
                    <a:pt x="1274986" y="599934"/>
                  </a:lnTo>
                  <a:lnTo>
                    <a:pt x="1302981" y="634678"/>
                  </a:lnTo>
                  <a:lnTo>
                    <a:pt x="1330050" y="670182"/>
                  </a:lnTo>
                  <a:lnTo>
                    <a:pt x="1356173" y="706429"/>
                  </a:lnTo>
                  <a:lnTo>
                    <a:pt x="1381334" y="743400"/>
                  </a:lnTo>
                  <a:lnTo>
                    <a:pt x="1405512" y="781077"/>
                  </a:lnTo>
                  <a:lnTo>
                    <a:pt x="1428691" y="819441"/>
                  </a:lnTo>
                  <a:lnTo>
                    <a:pt x="1450851" y="858474"/>
                  </a:lnTo>
                  <a:lnTo>
                    <a:pt x="1471973" y="898158"/>
                  </a:lnTo>
                  <a:lnTo>
                    <a:pt x="1492041" y="938474"/>
                  </a:lnTo>
                  <a:lnTo>
                    <a:pt x="1511035" y="979403"/>
                  </a:lnTo>
                  <a:lnTo>
                    <a:pt x="1528937" y="1020929"/>
                  </a:lnTo>
                  <a:lnTo>
                    <a:pt x="1545728" y="1063031"/>
                  </a:lnTo>
                  <a:lnTo>
                    <a:pt x="1561391" y="1105692"/>
                  </a:lnTo>
                  <a:lnTo>
                    <a:pt x="1575906" y="1148893"/>
                  </a:lnTo>
                  <a:lnTo>
                    <a:pt x="1589255" y="1192615"/>
                  </a:lnTo>
                  <a:lnTo>
                    <a:pt x="1601421" y="1236842"/>
                  </a:lnTo>
                  <a:lnTo>
                    <a:pt x="1612384" y="1281553"/>
                  </a:lnTo>
                  <a:lnTo>
                    <a:pt x="1622126" y="1326731"/>
                  </a:lnTo>
                  <a:lnTo>
                    <a:pt x="1630629" y="1372357"/>
                  </a:lnTo>
                  <a:lnTo>
                    <a:pt x="1637874" y="1418413"/>
                  </a:lnTo>
                  <a:lnTo>
                    <a:pt x="1643843" y="1464881"/>
                  </a:lnTo>
                  <a:lnTo>
                    <a:pt x="1648518" y="1511741"/>
                  </a:lnTo>
                  <a:lnTo>
                    <a:pt x="1651879" y="1558977"/>
                  </a:lnTo>
                  <a:lnTo>
                    <a:pt x="1653910" y="1606568"/>
                  </a:lnTo>
                  <a:lnTo>
                    <a:pt x="1654591" y="165449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064291" y="2130044"/>
              <a:ext cx="1654810" cy="1654810"/>
            </a:xfrm>
            <a:custGeom>
              <a:avLst/>
              <a:gdLst/>
              <a:ahLst/>
              <a:cxnLst/>
              <a:rect l="l" t="t" r="r" b="b"/>
              <a:pathLst>
                <a:path w="1654809" h="1654810">
                  <a:moveTo>
                    <a:pt x="0" y="0"/>
                  </a:moveTo>
                  <a:lnTo>
                    <a:pt x="47932" y="680"/>
                  </a:lnTo>
                  <a:lnTo>
                    <a:pt x="95526" y="2711"/>
                  </a:lnTo>
                  <a:lnTo>
                    <a:pt x="142764" y="6072"/>
                  </a:lnTo>
                  <a:lnTo>
                    <a:pt x="189627" y="10747"/>
                  </a:lnTo>
                  <a:lnTo>
                    <a:pt x="236097" y="16716"/>
                  </a:lnTo>
                  <a:lnTo>
                    <a:pt x="282156" y="23960"/>
                  </a:lnTo>
                  <a:lnTo>
                    <a:pt x="327785" y="32463"/>
                  </a:lnTo>
                  <a:lnTo>
                    <a:pt x="372965" y="42204"/>
                  </a:lnTo>
                  <a:lnTo>
                    <a:pt x="417679" y="53167"/>
                  </a:lnTo>
                  <a:lnTo>
                    <a:pt x="461908" y="65331"/>
                  </a:lnTo>
                  <a:lnTo>
                    <a:pt x="505633" y="78680"/>
                  </a:lnTo>
                  <a:lnTo>
                    <a:pt x="548837" y="93194"/>
                  </a:lnTo>
                  <a:lnTo>
                    <a:pt x="591500" y="108856"/>
                  </a:lnTo>
                  <a:lnTo>
                    <a:pt x="633604" y="125646"/>
                  </a:lnTo>
                  <a:lnTo>
                    <a:pt x="675132" y="143547"/>
                  </a:lnTo>
                  <a:lnTo>
                    <a:pt x="716064" y="162540"/>
                  </a:lnTo>
                  <a:lnTo>
                    <a:pt x="756382" y="182607"/>
                  </a:lnTo>
                  <a:lnTo>
                    <a:pt x="796068" y="203728"/>
                  </a:lnTo>
                  <a:lnTo>
                    <a:pt x="835103" y="225887"/>
                  </a:lnTo>
                  <a:lnTo>
                    <a:pt x="873470" y="249064"/>
                  </a:lnTo>
                  <a:lnTo>
                    <a:pt x="911149" y="273241"/>
                  </a:lnTo>
                  <a:lnTo>
                    <a:pt x="948122" y="298400"/>
                  </a:lnTo>
                  <a:lnTo>
                    <a:pt x="984371" y="324522"/>
                  </a:lnTo>
                  <a:lnTo>
                    <a:pt x="1019877" y="351589"/>
                  </a:lnTo>
                  <a:lnTo>
                    <a:pt x="1054622" y="379583"/>
                  </a:lnTo>
                  <a:lnTo>
                    <a:pt x="1088588" y="408485"/>
                  </a:lnTo>
                  <a:lnTo>
                    <a:pt x="1121756" y="438276"/>
                  </a:lnTo>
                  <a:lnTo>
                    <a:pt x="1154108" y="468939"/>
                  </a:lnTo>
                  <a:lnTo>
                    <a:pt x="1185625" y="500454"/>
                  </a:lnTo>
                  <a:lnTo>
                    <a:pt x="1216290" y="532804"/>
                  </a:lnTo>
                  <a:lnTo>
                    <a:pt x="1246083" y="565970"/>
                  </a:lnTo>
                  <a:lnTo>
                    <a:pt x="1274986" y="599934"/>
                  </a:lnTo>
                  <a:lnTo>
                    <a:pt x="1302981" y="634678"/>
                  </a:lnTo>
                  <a:lnTo>
                    <a:pt x="1330050" y="670182"/>
                  </a:lnTo>
                  <a:lnTo>
                    <a:pt x="1356173" y="706429"/>
                  </a:lnTo>
                  <a:lnTo>
                    <a:pt x="1381334" y="743400"/>
                  </a:lnTo>
                  <a:lnTo>
                    <a:pt x="1405512" y="781077"/>
                  </a:lnTo>
                  <a:lnTo>
                    <a:pt x="1428691" y="819441"/>
                  </a:lnTo>
                  <a:lnTo>
                    <a:pt x="1450851" y="858474"/>
                  </a:lnTo>
                  <a:lnTo>
                    <a:pt x="1471973" y="898158"/>
                  </a:lnTo>
                  <a:lnTo>
                    <a:pt x="1492041" y="938474"/>
                  </a:lnTo>
                  <a:lnTo>
                    <a:pt x="1511035" y="979403"/>
                  </a:lnTo>
                  <a:lnTo>
                    <a:pt x="1528937" y="1020929"/>
                  </a:lnTo>
                  <a:lnTo>
                    <a:pt x="1545728" y="1063031"/>
                  </a:lnTo>
                  <a:lnTo>
                    <a:pt x="1561391" y="1105692"/>
                  </a:lnTo>
                  <a:lnTo>
                    <a:pt x="1575906" y="1148893"/>
                  </a:lnTo>
                  <a:lnTo>
                    <a:pt x="1589255" y="1192615"/>
                  </a:lnTo>
                  <a:lnTo>
                    <a:pt x="1601421" y="1236842"/>
                  </a:lnTo>
                  <a:lnTo>
                    <a:pt x="1612384" y="1281553"/>
                  </a:lnTo>
                  <a:lnTo>
                    <a:pt x="1622126" y="1326731"/>
                  </a:lnTo>
                  <a:lnTo>
                    <a:pt x="1630629" y="1372357"/>
                  </a:lnTo>
                  <a:lnTo>
                    <a:pt x="1637874" y="1418413"/>
                  </a:lnTo>
                  <a:lnTo>
                    <a:pt x="1643843" y="1464881"/>
                  </a:lnTo>
                  <a:lnTo>
                    <a:pt x="1648518" y="1511741"/>
                  </a:lnTo>
                  <a:lnTo>
                    <a:pt x="1651879" y="1558977"/>
                  </a:lnTo>
                  <a:lnTo>
                    <a:pt x="1653910" y="1606568"/>
                  </a:lnTo>
                  <a:lnTo>
                    <a:pt x="1654591" y="1654498"/>
                  </a:lnTo>
                  <a:lnTo>
                    <a:pt x="1240943" y="1654498"/>
                  </a:lnTo>
                  <a:lnTo>
                    <a:pt x="1240004" y="1605773"/>
                  </a:lnTo>
                  <a:lnTo>
                    <a:pt x="1237209" y="1557524"/>
                  </a:lnTo>
                  <a:lnTo>
                    <a:pt x="1232594" y="1509786"/>
                  </a:lnTo>
                  <a:lnTo>
                    <a:pt x="1226193" y="1462592"/>
                  </a:lnTo>
                  <a:lnTo>
                    <a:pt x="1218039" y="1415978"/>
                  </a:lnTo>
                  <a:lnTo>
                    <a:pt x="1208169" y="1369977"/>
                  </a:lnTo>
                  <a:lnTo>
                    <a:pt x="1196615" y="1324624"/>
                  </a:lnTo>
                  <a:lnTo>
                    <a:pt x="1183413" y="1279955"/>
                  </a:lnTo>
                  <a:lnTo>
                    <a:pt x="1168598" y="1236002"/>
                  </a:lnTo>
                  <a:lnTo>
                    <a:pt x="1152203" y="1192802"/>
                  </a:lnTo>
                  <a:lnTo>
                    <a:pt x="1134262" y="1150387"/>
                  </a:lnTo>
                  <a:lnTo>
                    <a:pt x="1114812" y="1108793"/>
                  </a:lnTo>
                  <a:lnTo>
                    <a:pt x="1093886" y="1068054"/>
                  </a:lnTo>
                  <a:lnTo>
                    <a:pt x="1071518" y="1028205"/>
                  </a:lnTo>
                  <a:lnTo>
                    <a:pt x="1047743" y="989280"/>
                  </a:lnTo>
                  <a:lnTo>
                    <a:pt x="1022596" y="951314"/>
                  </a:lnTo>
                  <a:lnTo>
                    <a:pt x="996110" y="914340"/>
                  </a:lnTo>
                  <a:lnTo>
                    <a:pt x="968322" y="878395"/>
                  </a:lnTo>
                  <a:lnTo>
                    <a:pt x="939264" y="843511"/>
                  </a:lnTo>
                  <a:lnTo>
                    <a:pt x="908971" y="809724"/>
                  </a:lnTo>
                  <a:lnTo>
                    <a:pt x="877479" y="777068"/>
                  </a:lnTo>
                  <a:lnTo>
                    <a:pt x="844821" y="745577"/>
                  </a:lnTo>
                  <a:lnTo>
                    <a:pt x="811032" y="715286"/>
                  </a:lnTo>
                  <a:lnTo>
                    <a:pt x="776146" y="686230"/>
                  </a:lnTo>
                  <a:lnTo>
                    <a:pt x="740199" y="658443"/>
                  </a:lnTo>
                  <a:lnTo>
                    <a:pt x="703223" y="631959"/>
                  </a:lnTo>
                  <a:lnTo>
                    <a:pt x="665255" y="606813"/>
                  </a:lnTo>
                  <a:lnTo>
                    <a:pt x="626327" y="583040"/>
                  </a:lnTo>
                  <a:lnTo>
                    <a:pt x="586476" y="560673"/>
                  </a:lnTo>
                  <a:lnTo>
                    <a:pt x="545735" y="539748"/>
                  </a:lnTo>
                  <a:lnTo>
                    <a:pt x="504139" y="520299"/>
                  </a:lnTo>
                  <a:lnTo>
                    <a:pt x="461722" y="502360"/>
                  </a:lnTo>
                  <a:lnTo>
                    <a:pt x="418519" y="485965"/>
                  </a:lnTo>
                  <a:lnTo>
                    <a:pt x="374564" y="471150"/>
                  </a:lnTo>
                  <a:lnTo>
                    <a:pt x="329891" y="457949"/>
                  </a:lnTo>
                  <a:lnTo>
                    <a:pt x="284536" y="446396"/>
                  </a:lnTo>
                  <a:lnTo>
                    <a:pt x="238533" y="436526"/>
                  </a:lnTo>
                  <a:lnTo>
                    <a:pt x="191916" y="428374"/>
                  </a:lnTo>
                  <a:lnTo>
                    <a:pt x="144720" y="421972"/>
                  </a:lnTo>
                  <a:lnTo>
                    <a:pt x="96979" y="417357"/>
                  </a:lnTo>
                  <a:lnTo>
                    <a:pt x="48727" y="414563"/>
                  </a:lnTo>
                  <a:lnTo>
                    <a:pt x="0" y="413624"/>
                  </a:lnTo>
                  <a:lnTo>
                    <a:pt x="0" y="0"/>
                  </a:lnTo>
                  <a:close/>
                </a:path>
              </a:pathLst>
            </a:custGeom>
            <a:ln w="100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36265" y="3657345"/>
              <a:ext cx="1909029" cy="1814779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9064298" y="3784555"/>
              <a:ext cx="1654810" cy="1654810"/>
            </a:xfrm>
            <a:custGeom>
              <a:avLst/>
              <a:gdLst/>
              <a:ahLst/>
              <a:cxnLst/>
              <a:rect l="l" t="t" r="r" b="b"/>
              <a:pathLst>
                <a:path w="1654809" h="1654810">
                  <a:moveTo>
                    <a:pt x="0" y="1654511"/>
                  </a:moveTo>
                  <a:lnTo>
                    <a:pt x="0" y="1240883"/>
                  </a:lnTo>
                  <a:lnTo>
                    <a:pt x="48727" y="1239944"/>
                  </a:lnTo>
                  <a:lnTo>
                    <a:pt x="96979" y="1237150"/>
                  </a:lnTo>
                  <a:lnTo>
                    <a:pt x="144720" y="1232535"/>
                  </a:lnTo>
                  <a:lnTo>
                    <a:pt x="191917" y="1226133"/>
                  </a:lnTo>
                  <a:lnTo>
                    <a:pt x="238534" y="1217980"/>
                  </a:lnTo>
                  <a:lnTo>
                    <a:pt x="284538" y="1208110"/>
                  </a:lnTo>
                  <a:lnTo>
                    <a:pt x="329893" y="1196557"/>
                  </a:lnTo>
                  <a:lnTo>
                    <a:pt x="374565" y="1183356"/>
                  </a:lnTo>
                  <a:lnTo>
                    <a:pt x="418521" y="1168541"/>
                  </a:lnTo>
                  <a:lnTo>
                    <a:pt x="461724" y="1152147"/>
                  </a:lnTo>
                  <a:lnTo>
                    <a:pt x="504141" y="1134208"/>
                  </a:lnTo>
                  <a:lnTo>
                    <a:pt x="545738" y="1114758"/>
                  </a:lnTo>
                  <a:lnTo>
                    <a:pt x="586479" y="1093833"/>
                  </a:lnTo>
                  <a:lnTo>
                    <a:pt x="626331" y="1071466"/>
                  </a:lnTo>
                  <a:lnTo>
                    <a:pt x="665258" y="1047692"/>
                  </a:lnTo>
                  <a:lnTo>
                    <a:pt x="703227" y="1022546"/>
                  </a:lnTo>
                  <a:lnTo>
                    <a:pt x="740202" y="996062"/>
                  </a:lnTo>
                  <a:lnTo>
                    <a:pt x="776150" y="968275"/>
                  </a:lnTo>
                  <a:lnTo>
                    <a:pt x="811036" y="939218"/>
                  </a:lnTo>
                  <a:lnTo>
                    <a:pt x="844825" y="908927"/>
                  </a:lnTo>
                  <a:lnTo>
                    <a:pt x="877483" y="877437"/>
                  </a:lnTo>
                  <a:lnTo>
                    <a:pt x="908976" y="844780"/>
                  </a:lnTo>
                  <a:lnTo>
                    <a:pt x="939268" y="810993"/>
                  </a:lnTo>
                  <a:lnTo>
                    <a:pt x="968326" y="776109"/>
                  </a:lnTo>
                  <a:lnTo>
                    <a:pt x="996115" y="740163"/>
                  </a:lnTo>
                  <a:lnTo>
                    <a:pt x="1022601" y="703189"/>
                  </a:lnTo>
                  <a:lnTo>
                    <a:pt x="1047748" y="665222"/>
                  </a:lnTo>
                  <a:lnTo>
                    <a:pt x="1071523" y="626297"/>
                  </a:lnTo>
                  <a:lnTo>
                    <a:pt x="1093891" y="586448"/>
                  </a:lnTo>
                  <a:lnTo>
                    <a:pt x="1114817" y="545709"/>
                  </a:lnTo>
                  <a:lnTo>
                    <a:pt x="1134268" y="504114"/>
                  </a:lnTo>
                  <a:lnTo>
                    <a:pt x="1152208" y="461699"/>
                  </a:lnTo>
                  <a:lnTo>
                    <a:pt x="1168603" y="418498"/>
                  </a:lnTo>
                  <a:lnTo>
                    <a:pt x="1183419" y="374546"/>
                  </a:lnTo>
                  <a:lnTo>
                    <a:pt x="1196621" y="329875"/>
                  </a:lnTo>
                  <a:lnTo>
                    <a:pt x="1208175" y="284523"/>
                  </a:lnTo>
                  <a:lnTo>
                    <a:pt x="1218045" y="238522"/>
                  </a:lnTo>
                  <a:lnTo>
                    <a:pt x="1226199" y="191907"/>
                  </a:lnTo>
                  <a:lnTo>
                    <a:pt x="1232600" y="144713"/>
                  </a:lnTo>
                  <a:lnTo>
                    <a:pt x="1237215" y="96974"/>
                  </a:lnTo>
                  <a:lnTo>
                    <a:pt x="1240010" y="48725"/>
                  </a:lnTo>
                  <a:lnTo>
                    <a:pt x="1240949" y="0"/>
                  </a:lnTo>
                  <a:lnTo>
                    <a:pt x="1654599" y="0"/>
                  </a:lnTo>
                  <a:lnTo>
                    <a:pt x="1653918" y="47929"/>
                  </a:lnTo>
                  <a:lnTo>
                    <a:pt x="1651887" y="95521"/>
                  </a:lnTo>
                  <a:lnTo>
                    <a:pt x="1648525" y="142757"/>
                  </a:lnTo>
                  <a:lnTo>
                    <a:pt x="1643851" y="189618"/>
                  </a:lnTo>
                  <a:lnTo>
                    <a:pt x="1637882" y="236086"/>
                  </a:lnTo>
                  <a:lnTo>
                    <a:pt x="1630636" y="282142"/>
                  </a:lnTo>
                  <a:lnTo>
                    <a:pt x="1622134" y="327769"/>
                  </a:lnTo>
                  <a:lnTo>
                    <a:pt x="1612391" y="372947"/>
                  </a:lnTo>
                  <a:lnTo>
                    <a:pt x="1601428" y="417659"/>
                  </a:lnTo>
                  <a:lnTo>
                    <a:pt x="1589263" y="461886"/>
                  </a:lnTo>
                  <a:lnTo>
                    <a:pt x="1575913" y="505609"/>
                  </a:lnTo>
                  <a:lnTo>
                    <a:pt x="1561398" y="548810"/>
                  </a:lnTo>
                  <a:lnTo>
                    <a:pt x="1545736" y="591471"/>
                  </a:lnTo>
                  <a:lnTo>
                    <a:pt x="1528944" y="633574"/>
                  </a:lnTo>
                  <a:lnTo>
                    <a:pt x="1511042" y="675099"/>
                  </a:lnTo>
                  <a:lnTo>
                    <a:pt x="1492048" y="716029"/>
                  </a:lnTo>
                  <a:lnTo>
                    <a:pt x="1471981" y="756345"/>
                  </a:lnTo>
                  <a:lnTo>
                    <a:pt x="1450857" y="796030"/>
                  </a:lnTo>
                  <a:lnTo>
                    <a:pt x="1428697" y="835063"/>
                  </a:lnTo>
                  <a:lnTo>
                    <a:pt x="1405519" y="873427"/>
                  </a:lnTo>
                  <a:lnTo>
                    <a:pt x="1381340" y="911105"/>
                  </a:lnTo>
                  <a:lnTo>
                    <a:pt x="1356180" y="948076"/>
                  </a:lnTo>
                  <a:lnTo>
                    <a:pt x="1330056" y="984323"/>
                  </a:lnTo>
                  <a:lnTo>
                    <a:pt x="1302987" y="1019827"/>
                  </a:lnTo>
                  <a:lnTo>
                    <a:pt x="1274992" y="1054571"/>
                  </a:lnTo>
                  <a:lnTo>
                    <a:pt x="1246089" y="1088535"/>
                  </a:lnTo>
                  <a:lnTo>
                    <a:pt x="1216296" y="1121702"/>
                  </a:lnTo>
                  <a:lnTo>
                    <a:pt x="1185631" y="1154052"/>
                  </a:lnTo>
                  <a:lnTo>
                    <a:pt x="1154114" y="1185568"/>
                  </a:lnTo>
                  <a:lnTo>
                    <a:pt x="1121762" y="1216231"/>
                  </a:lnTo>
                  <a:lnTo>
                    <a:pt x="1088593" y="1246022"/>
                  </a:lnTo>
                  <a:lnTo>
                    <a:pt x="1054627" y="1274924"/>
                  </a:lnTo>
                  <a:lnTo>
                    <a:pt x="1019882" y="1302918"/>
                  </a:lnTo>
                  <a:lnTo>
                    <a:pt x="984375" y="1329985"/>
                  </a:lnTo>
                  <a:lnTo>
                    <a:pt x="948126" y="1356108"/>
                  </a:lnTo>
                  <a:lnTo>
                    <a:pt x="911153" y="1381267"/>
                  </a:lnTo>
                  <a:lnTo>
                    <a:pt x="873474" y="1405444"/>
                  </a:lnTo>
                  <a:lnTo>
                    <a:pt x="835107" y="1428621"/>
                  </a:lnTo>
                  <a:lnTo>
                    <a:pt x="796072" y="1450780"/>
                  </a:lnTo>
                  <a:lnTo>
                    <a:pt x="756386" y="1471902"/>
                  </a:lnTo>
                  <a:lnTo>
                    <a:pt x="716067" y="1491969"/>
                  </a:lnTo>
                  <a:lnTo>
                    <a:pt x="675135" y="1510962"/>
                  </a:lnTo>
                  <a:lnTo>
                    <a:pt x="633607" y="1528863"/>
                  </a:lnTo>
                  <a:lnTo>
                    <a:pt x="591503" y="1545653"/>
                  </a:lnTo>
                  <a:lnTo>
                    <a:pt x="548839" y="1561315"/>
                  </a:lnTo>
                  <a:lnTo>
                    <a:pt x="505636" y="1575829"/>
                  </a:lnTo>
                  <a:lnTo>
                    <a:pt x="461910" y="1589178"/>
                  </a:lnTo>
                  <a:lnTo>
                    <a:pt x="417681" y="1601343"/>
                  </a:lnTo>
                  <a:lnTo>
                    <a:pt x="372967" y="1612306"/>
                  </a:lnTo>
                  <a:lnTo>
                    <a:pt x="327786" y="1622047"/>
                  </a:lnTo>
                  <a:lnTo>
                    <a:pt x="282157" y="1630550"/>
                  </a:lnTo>
                  <a:lnTo>
                    <a:pt x="236099" y="1637794"/>
                  </a:lnTo>
                  <a:lnTo>
                    <a:pt x="189628" y="1643763"/>
                  </a:lnTo>
                  <a:lnTo>
                    <a:pt x="142765" y="1648438"/>
                  </a:lnTo>
                  <a:lnTo>
                    <a:pt x="95526" y="1651799"/>
                  </a:lnTo>
                  <a:lnTo>
                    <a:pt x="47932" y="1653830"/>
                  </a:lnTo>
                  <a:lnTo>
                    <a:pt x="0" y="1654511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064298" y="3784555"/>
              <a:ext cx="1654810" cy="1654810"/>
            </a:xfrm>
            <a:custGeom>
              <a:avLst/>
              <a:gdLst/>
              <a:ahLst/>
              <a:cxnLst/>
              <a:rect l="l" t="t" r="r" b="b"/>
              <a:pathLst>
                <a:path w="1654809" h="1654810">
                  <a:moveTo>
                    <a:pt x="1654599" y="0"/>
                  </a:moveTo>
                  <a:lnTo>
                    <a:pt x="1653918" y="47929"/>
                  </a:lnTo>
                  <a:lnTo>
                    <a:pt x="1651887" y="95521"/>
                  </a:lnTo>
                  <a:lnTo>
                    <a:pt x="1648525" y="142757"/>
                  </a:lnTo>
                  <a:lnTo>
                    <a:pt x="1643851" y="189618"/>
                  </a:lnTo>
                  <a:lnTo>
                    <a:pt x="1637882" y="236086"/>
                  </a:lnTo>
                  <a:lnTo>
                    <a:pt x="1630636" y="282142"/>
                  </a:lnTo>
                  <a:lnTo>
                    <a:pt x="1622134" y="327769"/>
                  </a:lnTo>
                  <a:lnTo>
                    <a:pt x="1612391" y="372947"/>
                  </a:lnTo>
                  <a:lnTo>
                    <a:pt x="1601428" y="417659"/>
                  </a:lnTo>
                  <a:lnTo>
                    <a:pt x="1589263" y="461886"/>
                  </a:lnTo>
                  <a:lnTo>
                    <a:pt x="1575913" y="505609"/>
                  </a:lnTo>
                  <a:lnTo>
                    <a:pt x="1561398" y="548810"/>
                  </a:lnTo>
                  <a:lnTo>
                    <a:pt x="1545736" y="591471"/>
                  </a:lnTo>
                  <a:lnTo>
                    <a:pt x="1528944" y="633574"/>
                  </a:lnTo>
                  <a:lnTo>
                    <a:pt x="1511042" y="675099"/>
                  </a:lnTo>
                  <a:lnTo>
                    <a:pt x="1492048" y="716029"/>
                  </a:lnTo>
                  <a:lnTo>
                    <a:pt x="1471981" y="756345"/>
                  </a:lnTo>
                  <a:lnTo>
                    <a:pt x="1450857" y="796030"/>
                  </a:lnTo>
                  <a:lnTo>
                    <a:pt x="1428697" y="835063"/>
                  </a:lnTo>
                  <a:lnTo>
                    <a:pt x="1405519" y="873427"/>
                  </a:lnTo>
                  <a:lnTo>
                    <a:pt x="1381340" y="911105"/>
                  </a:lnTo>
                  <a:lnTo>
                    <a:pt x="1356180" y="948076"/>
                  </a:lnTo>
                  <a:lnTo>
                    <a:pt x="1330056" y="984323"/>
                  </a:lnTo>
                  <a:lnTo>
                    <a:pt x="1302987" y="1019827"/>
                  </a:lnTo>
                  <a:lnTo>
                    <a:pt x="1274992" y="1054571"/>
                  </a:lnTo>
                  <a:lnTo>
                    <a:pt x="1246089" y="1088535"/>
                  </a:lnTo>
                  <a:lnTo>
                    <a:pt x="1216296" y="1121702"/>
                  </a:lnTo>
                  <a:lnTo>
                    <a:pt x="1185631" y="1154052"/>
                  </a:lnTo>
                  <a:lnTo>
                    <a:pt x="1154114" y="1185568"/>
                  </a:lnTo>
                  <a:lnTo>
                    <a:pt x="1121762" y="1216231"/>
                  </a:lnTo>
                  <a:lnTo>
                    <a:pt x="1088593" y="1246022"/>
                  </a:lnTo>
                  <a:lnTo>
                    <a:pt x="1054627" y="1274924"/>
                  </a:lnTo>
                  <a:lnTo>
                    <a:pt x="1019882" y="1302918"/>
                  </a:lnTo>
                  <a:lnTo>
                    <a:pt x="984375" y="1329985"/>
                  </a:lnTo>
                  <a:lnTo>
                    <a:pt x="948126" y="1356108"/>
                  </a:lnTo>
                  <a:lnTo>
                    <a:pt x="911153" y="1381267"/>
                  </a:lnTo>
                  <a:lnTo>
                    <a:pt x="873474" y="1405444"/>
                  </a:lnTo>
                  <a:lnTo>
                    <a:pt x="835107" y="1428621"/>
                  </a:lnTo>
                  <a:lnTo>
                    <a:pt x="796072" y="1450780"/>
                  </a:lnTo>
                  <a:lnTo>
                    <a:pt x="756386" y="1471902"/>
                  </a:lnTo>
                  <a:lnTo>
                    <a:pt x="716067" y="1491969"/>
                  </a:lnTo>
                  <a:lnTo>
                    <a:pt x="675135" y="1510962"/>
                  </a:lnTo>
                  <a:lnTo>
                    <a:pt x="633607" y="1528863"/>
                  </a:lnTo>
                  <a:lnTo>
                    <a:pt x="591503" y="1545653"/>
                  </a:lnTo>
                  <a:lnTo>
                    <a:pt x="548839" y="1561315"/>
                  </a:lnTo>
                  <a:lnTo>
                    <a:pt x="505636" y="1575829"/>
                  </a:lnTo>
                  <a:lnTo>
                    <a:pt x="461910" y="1589178"/>
                  </a:lnTo>
                  <a:lnTo>
                    <a:pt x="417681" y="1601343"/>
                  </a:lnTo>
                  <a:lnTo>
                    <a:pt x="372967" y="1612306"/>
                  </a:lnTo>
                  <a:lnTo>
                    <a:pt x="327786" y="1622047"/>
                  </a:lnTo>
                  <a:lnTo>
                    <a:pt x="282157" y="1630550"/>
                  </a:lnTo>
                  <a:lnTo>
                    <a:pt x="236099" y="1637794"/>
                  </a:lnTo>
                  <a:lnTo>
                    <a:pt x="189628" y="1643763"/>
                  </a:lnTo>
                  <a:lnTo>
                    <a:pt x="142765" y="1648438"/>
                  </a:lnTo>
                  <a:lnTo>
                    <a:pt x="95526" y="1651799"/>
                  </a:lnTo>
                  <a:lnTo>
                    <a:pt x="47932" y="1653830"/>
                  </a:lnTo>
                  <a:lnTo>
                    <a:pt x="0" y="1654511"/>
                  </a:lnTo>
                  <a:lnTo>
                    <a:pt x="0" y="1240883"/>
                  </a:lnTo>
                  <a:lnTo>
                    <a:pt x="48727" y="1239944"/>
                  </a:lnTo>
                  <a:lnTo>
                    <a:pt x="96979" y="1237150"/>
                  </a:lnTo>
                  <a:lnTo>
                    <a:pt x="144720" y="1232535"/>
                  </a:lnTo>
                  <a:lnTo>
                    <a:pt x="191917" y="1226133"/>
                  </a:lnTo>
                  <a:lnTo>
                    <a:pt x="238534" y="1217980"/>
                  </a:lnTo>
                  <a:lnTo>
                    <a:pt x="284538" y="1208110"/>
                  </a:lnTo>
                  <a:lnTo>
                    <a:pt x="329893" y="1196557"/>
                  </a:lnTo>
                  <a:lnTo>
                    <a:pt x="374565" y="1183356"/>
                  </a:lnTo>
                  <a:lnTo>
                    <a:pt x="418521" y="1168541"/>
                  </a:lnTo>
                  <a:lnTo>
                    <a:pt x="461724" y="1152147"/>
                  </a:lnTo>
                  <a:lnTo>
                    <a:pt x="504141" y="1134208"/>
                  </a:lnTo>
                  <a:lnTo>
                    <a:pt x="545738" y="1114758"/>
                  </a:lnTo>
                  <a:lnTo>
                    <a:pt x="586479" y="1093833"/>
                  </a:lnTo>
                  <a:lnTo>
                    <a:pt x="626331" y="1071466"/>
                  </a:lnTo>
                  <a:lnTo>
                    <a:pt x="665258" y="1047692"/>
                  </a:lnTo>
                  <a:lnTo>
                    <a:pt x="703227" y="1022546"/>
                  </a:lnTo>
                  <a:lnTo>
                    <a:pt x="740202" y="996062"/>
                  </a:lnTo>
                  <a:lnTo>
                    <a:pt x="776150" y="968275"/>
                  </a:lnTo>
                  <a:lnTo>
                    <a:pt x="811036" y="939218"/>
                  </a:lnTo>
                  <a:lnTo>
                    <a:pt x="844825" y="908927"/>
                  </a:lnTo>
                  <a:lnTo>
                    <a:pt x="877483" y="877437"/>
                  </a:lnTo>
                  <a:lnTo>
                    <a:pt x="908976" y="844780"/>
                  </a:lnTo>
                  <a:lnTo>
                    <a:pt x="939268" y="810993"/>
                  </a:lnTo>
                  <a:lnTo>
                    <a:pt x="968326" y="776109"/>
                  </a:lnTo>
                  <a:lnTo>
                    <a:pt x="996115" y="740163"/>
                  </a:lnTo>
                  <a:lnTo>
                    <a:pt x="1022601" y="703189"/>
                  </a:lnTo>
                  <a:lnTo>
                    <a:pt x="1047748" y="665222"/>
                  </a:lnTo>
                  <a:lnTo>
                    <a:pt x="1071523" y="626297"/>
                  </a:lnTo>
                  <a:lnTo>
                    <a:pt x="1093891" y="586448"/>
                  </a:lnTo>
                  <a:lnTo>
                    <a:pt x="1114817" y="545709"/>
                  </a:lnTo>
                  <a:lnTo>
                    <a:pt x="1134268" y="504114"/>
                  </a:lnTo>
                  <a:lnTo>
                    <a:pt x="1152208" y="461699"/>
                  </a:lnTo>
                  <a:lnTo>
                    <a:pt x="1168603" y="418498"/>
                  </a:lnTo>
                  <a:lnTo>
                    <a:pt x="1183419" y="374546"/>
                  </a:lnTo>
                  <a:lnTo>
                    <a:pt x="1196621" y="329875"/>
                  </a:lnTo>
                  <a:lnTo>
                    <a:pt x="1208175" y="284523"/>
                  </a:lnTo>
                  <a:lnTo>
                    <a:pt x="1218045" y="238522"/>
                  </a:lnTo>
                  <a:lnTo>
                    <a:pt x="1226199" y="191907"/>
                  </a:lnTo>
                  <a:lnTo>
                    <a:pt x="1232600" y="144713"/>
                  </a:lnTo>
                  <a:lnTo>
                    <a:pt x="1237215" y="96974"/>
                  </a:lnTo>
                  <a:lnTo>
                    <a:pt x="1240010" y="48725"/>
                  </a:lnTo>
                  <a:lnTo>
                    <a:pt x="1240949" y="0"/>
                  </a:lnTo>
                  <a:lnTo>
                    <a:pt x="1654599" y="0"/>
                  </a:lnTo>
                  <a:close/>
                </a:path>
              </a:pathLst>
            </a:custGeom>
            <a:ln w="100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81633" y="3657345"/>
              <a:ext cx="1909025" cy="1814779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7409699" y="3784542"/>
              <a:ext cx="1654810" cy="1654810"/>
            </a:xfrm>
            <a:custGeom>
              <a:avLst/>
              <a:gdLst/>
              <a:ahLst/>
              <a:cxnLst/>
              <a:rect l="l" t="t" r="r" b="b"/>
              <a:pathLst>
                <a:path w="1654809" h="1654810">
                  <a:moveTo>
                    <a:pt x="1654591" y="1654498"/>
                  </a:moveTo>
                  <a:lnTo>
                    <a:pt x="1606659" y="1653817"/>
                  </a:lnTo>
                  <a:lnTo>
                    <a:pt x="1559064" y="1651787"/>
                  </a:lnTo>
                  <a:lnTo>
                    <a:pt x="1511826" y="1648425"/>
                  </a:lnTo>
                  <a:lnTo>
                    <a:pt x="1464963" y="1643751"/>
                  </a:lnTo>
                  <a:lnTo>
                    <a:pt x="1418493" y="1637782"/>
                  </a:lnTo>
                  <a:lnTo>
                    <a:pt x="1372434" y="1630537"/>
                  </a:lnTo>
                  <a:lnTo>
                    <a:pt x="1326805" y="1622035"/>
                  </a:lnTo>
                  <a:lnTo>
                    <a:pt x="1281625" y="1612293"/>
                  </a:lnTo>
                  <a:lnTo>
                    <a:pt x="1236911" y="1601331"/>
                  </a:lnTo>
                  <a:lnTo>
                    <a:pt x="1192682" y="1589166"/>
                  </a:lnTo>
                  <a:lnTo>
                    <a:pt x="1148957" y="1575817"/>
                  </a:lnTo>
                  <a:lnTo>
                    <a:pt x="1105754" y="1561303"/>
                  </a:lnTo>
                  <a:lnTo>
                    <a:pt x="1063090" y="1545641"/>
                  </a:lnTo>
                  <a:lnTo>
                    <a:pt x="1020986" y="1528851"/>
                  </a:lnTo>
                  <a:lnTo>
                    <a:pt x="979458" y="1510950"/>
                  </a:lnTo>
                  <a:lnTo>
                    <a:pt x="938526" y="1491957"/>
                  </a:lnTo>
                  <a:lnTo>
                    <a:pt x="898208" y="1471891"/>
                  </a:lnTo>
                  <a:lnTo>
                    <a:pt x="858522" y="1450769"/>
                  </a:lnTo>
                  <a:lnTo>
                    <a:pt x="819487" y="1428610"/>
                  </a:lnTo>
                  <a:lnTo>
                    <a:pt x="781121" y="1405433"/>
                  </a:lnTo>
                  <a:lnTo>
                    <a:pt x="743442" y="1381256"/>
                  </a:lnTo>
                  <a:lnTo>
                    <a:pt x="706469" y="1356097"/>
                  </a:lnTo>
                  <a:lnTo>
                    <a:pt x="670220" y="1329975"/>
                  </a:lnTo>
                  <a:lnTo>
                    <a:pt x="634713" y="1302908"/>
                  </a:lnTo>
                  <a:lnTo>
                    <a:pt x="599968" y="1274914"/>
                  </a:lnTo>
                  <a:lnTo>
                    <a:pt x="566002" y="1246013"/>
                  </a:lnTo>
                  <a:lnTo>
                    <a:pt x="532834" y="1216221"/>
                  </a:lnTo>
                  <a:lnTo>
                    <a:pt x="500482" y="1185559"/>
                  </a:lnTo>
                  <a:lnTo>
                    <a:pt x="468965" y="1154043"/>
                  </a:lnTo>
                  <a:lnTo>
                    <a:pt x="438301" y="1121693"/>
                  </a:lnTo>
                  <a:lnTo>
                    <a:pt x="408508" y="1088527"/>
                  </a:lnTo>
                  <a:lnTo>
                    <a:pt x="379604" y="1054563"/>
                  </a:lnTo>
                  <a:lnTo>
                    <a:pt x="351609" y="1019820"/>
                  </a:lnTo>
                  <a:lnTo>
                    <a:pt x="324541" y="984315"/>
                  </a:lnTo>
                  <a:lnTo>
                    <a:pt x="298417" y="948068"/>
                  </a:lnTo>
                  <a:lnTo>
                    <a:pt x="273257" y="911097"/>
                  </a:lnTo>
                  <a:lnTo>
                    <a:pt x="249078" y="873421"/>
                  </a:lnTo>
                  <a:lnTo>
                    <a:pt x="225900" y="835056"/>
                  </a:lnTo>
                  <a:lnTo>
                    <a:pt x="203740" y="796023"/>
                  </a:lnTo>
                  <a:lnTo>
                    <a:pt x="182617" y="756340"/>
                  </a:lnTo>
                  <a:lnTo>
                    <a:pt x="162549" y="716024"/>
                  </a:lnTo>
                  <a:lnTo>
                    <a:pt x="143555" y="675094"/>
                  </a:lnTo>
                  <a:lnTo>
                    <a:pt x="125653" y="633569"/>
                  </a:lnTo>
                  <a:lnTo>
                    <a:pt x="108862" y="591467"/>
                  </a:lnTo>
                  <a:lnTo>
                    <a:pt x="93200" y="548806"/>
                  </a:lnTo>
                  <a:lnTo>
                    <a:pt x="78684" y="505605"/>
                  </a:lnTo>
                  <a:lnTo>
                    <a:pt x="65335" y="461882"/>
                  </a:lnTo>
                  <a:lnTo>
                    <a:pt x="53170" y="417656"/>
                  </a:lnTo>
                  <a:lnTo>
                    <a:pt x="42207" y="372944"/>
                  </a:lnTo>
                  <a:lnTo>
                    <a:pt x="32465" y="327766"/>
                  </a:lnTo>
                  <a:lnTo>
                    <a:pt x="23962" y="282140"/>
                  </a:lnTo>
                  <a:lnTo>
                    <a:pt x="16717" y="236084"/>
                  </a:lnTo>
                  <a:lnTo>
                    <a:pt x="10747" y="189617"/>
                  </a:lnTo>
                  <a:lnTo>
                    <a:pt x="6073" y="142756"/>
                  </a:lnTo>
                  <a:lnTo>
                    <a:pt x="2711" y="95521"/>
                  </a:lnTo>
                  <a:lnTo>
                    <a:pt x="680" y="47929"/>
                  </a:lnTo>
                  <a:lnTo>
                    <a:pt x="0" y="0"/>
                  </a:lnTo>
                  <a:lnTo>
                    <a:pt x="413647" y="0"/>
                  </a:lnTo>
                  <a:lnTo>
                    <a:pt x="414586" y="48724"/>
                  </a:lnTo>
                  <a:lnTo>
                    <a:pt x="417381" y="96973"/>
                  </a:lnTo>
                  <a:lnTo>
                    <a:pt x="421996" y="144712"/>
                  </a:lnTo>
                  <a:lnTo>
                    <a:pt x="428398" y="191905"/>
                  </a:lnTo>
                  <a:lnTo>
                    <a:pt x="436551" y="238520"/>
                  </a:lnTo>
                  <a:lnTo>
                    <a:pt x="446422" y="284520"/>
                  </a:lnTo>
                  <a:lnTo>
                    <a:pt x="457975" y="329873"/>
                  </a:lnTo>
                  <a:lnTo>
                    <a:pt x="471177" y="374543"/>
                  </a:lnTo>
                  <a:lnTo>
                    <a:pt x="485993" y="418495"/>
                  </a:lnTo>
                  <a:lnTo>
                    <a:pt x="502388" y="461696"/>
                  </a:lnTo>
                  <a:lnTo>
                    <a:pt x="520328" y="504110"/>
                  </a:lnTo>
                  <a:lnTo>
                    <a:pt x="539778" y="545704"/>
                  </a:lnTo>
                  <a:lnTo>
                    <a:pt x="560705" y="586443"/>
                  </a:lnTo>
                  <a:lnTo>
                    <a:pt x="583073" y="626292"/>
                  </a:lnTo>
                  <a:lnTo>
                    <a:pt x="606847" y="665217"/>
                  </a:lnTo>
                  <a:lnTo>
                    <a:pt x="631995" y="703184"/>
                  </a:lnTo>
                  <a:lnTo>
                    <a:pt x="658480" y="740157"/>
                  </a:lnTo>
                  <a:lnTo>
                    <a:pt x="686269" y="776103"/>
                  </a:lnTo>
                  <a:lnTo>
                    <a:pt x="715327" y="810986"/>
                  </a:lnTo>
                  <a:lnTo>
                    <a:pt x="745619" y="844774"/>
                  </a:lnTo>
                  <a:lnTo>
                    <a:pt x="777111" y="877430"/>
                  </a:lnTo>
                  <a:lnTo>
                    <a:pt x="809769" y="908920"/>
                  </a:lnTo>
                  <a:lnTo>
                    <a:pt x="843558" y="939211"/>
                  </a:lnTo>
                  <a:lnTo>
                    <a:pt x="878444" y="968267"/>
                  </a:lnTo>
                  <a:lnTo>
                    <a:pt x="914392" y="996054"/>
                  </a:lnTo>
                  <a:lnTo>
                    <a:pt x="951367" y="1022538"/>
                  </a:lnTo>
                  <a:lnTo>
                    <a:pt x="989336" y="1047684"/>
                  </a:lnTo>
                  <a:lnTo>
                    <a:pt x="1028263" y="1071458"/>
                  </a:lnTo>
                  <a:lnTo>
                    <a:pt x="1068114" y="1093824"/>
                  </a:lnTo>
                  <a:lnTo>
                    <a:pt x="1108855" y="1114749"/>
                  </a:lnTo>
                  <a:lnTo>
                    <a:pt x="1150452" y="1134199"/>
                  </a:lnTo>
                  <a:lnTo>
                    <a:pt x="1192869" y="1152138"/>
                  </a:lnTo>
                  <a:lnTo>
                    <a:pt x="1236072" y="1168532"/>
                  </a:lnTo>
                  <a:lnTo>
                    <a:pt x="1280027" y="1183347"/>
                  </a:lnTo>
                  <a:lnTo>
                    <a:pt x="1324699" y="1196548"/>
                  </a:lnTo>
                  <a:lnTo>
                    <a:pt x="1370054" y="1208101"/>
                  </a:lnTo>
                  <a:lnTo>
                    <a:pt x="1416057" y="1217971"/>
                  </a:lnTo>
                  <a:lnTo>
                    <a:pt x="1462674" y="1226124"/>
                  </a:lnTo>
                  <a:lnTo>
                    <a:pt x="1509871" y="1232525"/>
                  </a:lnTo>
                  <a:lnTo>
                    <a:pt x="1557612" y="1237140"/>
                  </a:lnTo>
                  <a:lnTo>
                    <a:pt x="1605863" y="1239934"/>
                  </a:lnTo>
                  <a:lnTo>
                    <a:pt x="1654591" y="1240873"/>
                  </a:lnTo>
                  <a:lnTo>
                    <a:pt x="1654591" y="1654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409699" y="3784543"/>
              <a:ext cx="1654810" cy="1654810"/>
            </a:xfrm>
            <a:custGeom>
              <a:avLst/>
              <a:gdLst/>
              <a:ahLst/>
              <a:cxnLst/>
              <a:rect l="l" t="t" r="r" b="b"/>
              <a:pathLst>
                <a:path w="1654809" h="1654810">
                  <a:moveTo>
                    <a:pt x="1654591" y="1654498"/>
                  </a:moveTo>
                  <a:lnTo>
                    <a:pt x="1606659" y="1653817"/>
                  </a:lnTo>
                  <a:lnTo>
                    <a:pt x="1559064" y="1651787"/>
                  </a:lnTo>
                  <a:lnTo>
                    <a:pt x="1511826" y="1648425"/>
                  </a:lnTo>
                  <a:lnTo>
                    <a:pt x="1464963" y="1643751"/>
                  </a:lnTo>
                  <a:lnTo>
                    <a:pt x="1418493" y="1637782"/>
                  </a:lnTo>
                  <a:lnTo>
                    <a:pt x="1372434" y="1630537"/>
                  </a:lnTo>
                  <a:lnTo>
                    <a:pt x="1326805" y="1622035"/>
                  </a:lnTo>
                  <a:lnTo>
                    <a:pt x="1281625" y="1612293"/>
                  </a:lnTo>
                  <a:lnTo>
                    <a:pt x="1236911" y="1601331"/>
                  </a:lnTo>
                  <a:lnTo>
                    <a:pt x="1192682" y="1589166"/>
                  </a:lnTo>
                  <a:lnTo>
                    <a:pt x="1148957" y="1575817"/>
                  </a:lnTo>
                  <a:lnTo>
                    <a:pt x="1105754" y="1561303"/>
                  </a:lnTo>
                  <a:lnTo>
                    <a:pt x="1063090" y="1545641"/>
                  </a:lnTo>
                  <a:lnTo>
                    <a:pt x="1020986" y="1528851"/>
                  </a:lnTo>
                  <a:lnTo>
                    <a:pt x="979458" y="1510950"/>
                  </a:lnTo>
                  <a:lnTo>
                    <a:pt x="938526" y="1491957"/>
                  </a:lnTo>
                  <a:lnTo>
                    <a:pt x="898208" y="1471891"/>
                  </a:lnTo>
                  <a:lnTo>
                    <a:pt x="858522" y="1450769"/>
                  </a:lnTo>
                  <a:lnTo>
                    <a:pt x="819487" y="1428610"/>
                  </a:lnTo>
                  <a:lnTo>
                    <a:pt x="781121" y="1405433"/>
                  </a:lnTo>
                  <a:lnTo>
                    <a:pt x="743442" y="1381256"/>
                  </a:lnTo>
                  <a:lnTo>
                    <a:pt x="706469" y="1356097"/>
                  </a:lnTo>
                  <a:lnTo>
                    <a:pt x="670220" y="1329975"/>
                  </a:lnTo>
                  <a:lnTo>
                    <a:pt x="634713" y="1302908"/>
                  </a:lnTo>
                  <a:lnTo>
                    <a:pt x="599968" y="1274914"/>
                  </a:lnTo>
                  <a:lnTo>
                    <a:pt x="566002" y="1246013"/>
                  </a:lnTo>
                  <a:lnTo>
                    <a:pt x="532834" y="1216221"/>
                  </a:lnTo>
                  <a:lnTo>
                    <a:pt x="500482" y="1185559"/>
                  </a:lnTo>
                  <a:lnTo>
                    <a:pt x="468965" y="1154043"/>
                  </a:lnTo>
                  <a:lnTo>
                    <a:pt x="438301" y="1121693"/>
                  </a:lnTo>
                  <a:lnTo>
                    <a:pt x="408508" y="1088527"/>
                  </a:lnTo>
                  <a:lnTo>
                    <a:pt x="379604" y="1054563"/>
                  </a:lnTo>
                  <a:lnTo>
                    <a:pt x="351609" y="1019820"/>
                  </a:lnTo>
                  <a:lnTo>
                    <a:pt x="324541" y="984315"/>
                  </a:lnTo>
                  <a:lnTo>
                    <a:pt x="298417" y="948068"/>
                  </a:lnTo>
                  <a:lnTo>
                    <a:pt x="273257" y="911097"/>
                  </a:lnTo>
                  <a:lnTo>
                    <a:pt x="249078" y="873421"/>
                  </a:lnTo>
                  <a:lnTo>
                    <a:pt x="225900" y="835056"/>
                  </a:lnTo>
                  <a:lnTo>
                    <a:pt x="203740" y="796023"/>
                  </a:lnTo>
                  <a:lnTo>
                    <a:pt x="182617" y="756340"/>
                  </a:lnTo>
                  <a:lnTo>
                    <a:pt x="162549" y="716024"/>
                  </a:lnTo>
                  <a:lnTo>
                    <a:pt x="143555" y="675094"/>
                  </a:lnTo>
                  <a:lnTo>
                    <a:pt x="125653" y="633569"/>
                  </a:lnTo>
                  <a:lnTo>
                    <a:pt x="108862" y="591467"/>
                  </a:lnTo>
                  <a:lnTo>
                    <a:pt x="93200" y="548806"/>
                  </a:lnTo>
                  <a:lnTo>
                    <a:pt x="78684" y="505605"/>
                  </a:lnTo>
                  <a:lnTo>
                    <a:pt x="65335" y="461882"/>
                  </a:lnTo>
                  <a:lnTo>
                    <a:pt x="53170" y="417656"/>
                  </a:lnTo>
                  <a:lnTo>
                    <a:pt x="42207" y="372944"/>
                  </a:lnTo>
                  <a:lnTo>
                    <a:pt x="32465" y="327766"/>
                  </a:lnTo>
                  <a:lnTo>
                    <a:pt x="23962" y="282140"/>
                  </a:lnTo>
                  <a:lnTo>
                    <a:pt x="16717" y="236084"/>
                  </a:lnTo>
                  <a:lnTo>
                    <a:pt x="10747" y="189617"/>
                  </a:lnTo>
                  <a:lnTo>
                    <a:pt x="6073" y="142756"/>
                  </a:lnTo>
                  <a:lnTo>
                    <a:pt x="2711" y="95521"/>
                  </a:lnTo>
                  <a:lnTo>
                    <a:pt x="680" y="47929"/>
                  </a:lnTo>
                  <a:lnTo>
                    <a:pt x="0" y="0"/>
                  </a:lnTo>
                  <a:lnTo>
                    <a:pt x="413647" y="0"/>
                  </a:lnTo>
                  <a:lnTo>
                    <a:pt x="414586" y="48724"/>
                  </a:lnTo>
                  <a:lnTo>
                    <a:pt x="417381" y="96973"/>
                  </a:lnTo>
                  <a:lnTo>
                    <a:pt x="421996" y="144712"/>
                  </a:lnTo>
                  <a:lnTo>
                    <a:pt x="428398" y="191905"/>
                  </a:lnTo>
                  <a:lnTo>
                    <a:pt x="436551" y="238520"/>
                  </a:lnTo>
                  <a:lnTo>
                    <a:pt x="446422" y="284520"/>
                  </a:lnTo>
                  <a:lnTo>
                    <a:pt x="457975" y="329873"/>
                  </a:lnTo>
                  <a:lnTo>
                    <a:pt x="471177" y="374543"/>
                  </a:lnTo>
                  <a:lnTo>
                    <a:pt x="485993" y="418495"/>
                  </a:lnTo>
                  <a:lnTo>
                    <a:pt x="502388" y="461696"/>
                  </a:lnTo>
                  <a:lnTo>
                    <a:pt x="520328" y="504110"/>
                  </a:lnTo>
                  <a:lnTo>
                    <a:pt x="539778" y="545704"/>
                  </a:lnTo>
                  <a:lnTo>
                    <a:pt x="560705" y="586443"/>
                  </a:lnTo>
                  <a:lnTo>
                    <a:pt x="583073" y="626292"/>
                  </a:lnTo>
                  <a:lnTo>
                    <a:pt x="606847" y="665217"/>
                  </a:lnTo>
                  <a:lnTo>
                    <a:pt x="631995" y="703184"/>
                  </a:lnTo>
                  <a:lnTo>
                    <a:pt x="658480" y="740157"/>
                  </a:lnTo>
                  <a:lnTo>
                    <a:pt x="686269" y="776103"/>
                  </a:lnTo>
                  <a:lnTo>
                    <a:pt x="715327" y="810986"/>
                  </a:lnTo>
                  <a:lnTo>
                    <a:pt x="745619" y="844774"/>
                  </a:lnTo>
                  <a:lnTo>
                    <a:pt x="777111" y="877430"/>
                  </a:lnTo>
                  <a:lnTo>
                    <a:pt x="809769" y="908920"/>
                  </a:lnTo>
                  <a:lnTo>
                    <a:pt x="843558" y="939211"/>
                  </a:lnTo>
                  <a:lnTo>
                    <a:pt x="878444" y="968267"/>
                  </a:lnTo>
                  <a:lnTo>
                    <a:pt x="914392" y="996054"/>
                  </a:lnTo>
                  <a:lnTo>
                    <a:pt x="951367" y="1022538"/>
                  </a:lnTo>
                  <a:lnTo>
                    <a:pt x="989336" y="1047684"/>
                  </a:lnTo>
                  <a:lnTo>
                    <a:pt x="1028263" y="1071458"/>
                  </a:lnTo>
                  <a:lnTo>
                    <a:pt x="1068114" y="1093824"/>
                  </a:lnTo>
                  <a:lnTo>
                    <a:pt x="1108855" y="1114749"/>
                  </a:lnTo>
                  <a:lnTo>
                    <a:pt x="1150452" y="1134199"/>
                  </a:lnTo>
                  <a:lnTo>
                    <a:pt x="1192869" y="1152138"/>
                  </a:lnTo>
                  <a:lnTo>
                    <a:pt x="1236072" y="1168532"/>
                  </a:lnTo>
                  <a:lnTo>
                    <a:pt x="1280027" y="1183347"/>
                  </a:lnTo>
                  <a:lnTo>
                    <a:pt x="1324699" y="1196548"/>
                  </a:lnTo>
                  <a:lnTo>
                    <a:pt x="1370054" y="1208101"/>
                  </a:lnTo>
                  <a:lnTo>
                    <a:pt x="1416057" y="1217971"/>
                  </a:lnTo>
                  <a:lnTo>
                    <a:pt x="1462674" y="1226124"/>
                  </a:lnTo>
                  <a:lnTo>
                    <a:pt x="1509871" y="1232525"/>
                  </a:lnTo>
                  <a:lnTo>
                    <a:pt x="1557612" y="1237140"/>
                  </a:lnTo>
                  <a:lnTo>
                    <a:pt x="1605863" y="1239934"/>
                  </a:lnTo>
                  <a:lnTo>
                    <a:pt x="1654591" y="1240873"/>
                  </a:lnTo>
                  <a:lnTo>
                    <a:pt x="1654591" y="1654498"/>
                  </a:lnTo>
                  <a:close/>
                </a:path>
              </a:pathLst>
            </a:custGeom>
            <a:ln w="100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1633" y="2050884"/>
              <a:ext cx="1909030" cy="1860847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7409699" y="2130044"/>
              <a:ext cx="1654810" cy="1654810"/>
            </a:xfrm>
            <a:custGeom>
              <a:avLst/>
              <a:gdLst/>
              <a:ahLst/>
              <a:cxnLst/>
              <a:rect l="l" t="t" r="r" b="b"/>
              <a:pathLst>
                <a:path w="1654809" h="1654810">
                  <a:moveTo>
                    <a:pt x="413649" y="1654511"/>
                  </a:moveTo>
                  <a:lnTo>
                    <a:pt x="0" y="1654511"/>
                  </a:lnTo>
                  <a:lnTo>
                    <a:pt x="680" y="1606581"/>
                  </a:lnTo>
                  <a:lnTo>
                    <a:pt x="2711" y="1558989"/>
                  </a:lnTo>
                  <a:lnTo>
                    <a:pt x="6073" y="1511753"/>
                  </a:lnTo>
                  <a:lnTo>
                    <a:pt x="10748" y="1464892"/>
                  </a:lnTo>
                  <a:lnTo>
                    <a:pt x="16717" y="1418424"/>
                  </a:lnTo>
                  <a:lnTo>
                    <a:pt x="23962" y="1372368"/>
                  </a:lnTo>
                  <a:lnTo>
                    <a:pt x="32465" y="1326741"/>
                  </a:lnTo>
                  <a:lnTo>
                    <a:pt x="42207" y="1281563"/>
                  </a:lnTo>
                  <a:lnTo>
                    <a:pt x="53170" y="1236851"/>
                  </a:lnTo>
                  <a:lnTo>
                    <a:pt x="65335" y="1192624"/>
                  </a:lnTo>
                  <a:lnTo>
                    <a:pt x="78685" y="1148901"/>
                  </a:lnTo>
                  <a:lnTo>
                    <a:pt x="93200" y="1105700"/>
                  </a:lnTo>
                  <a:lnTo>
                    <a:pt x="108863" y="1063039"/>
                  </a:lnTo>
                  <a:lnTo>
                    <a:pt x="125654" y="1020936"/>
                  </a:lnTo>
                  <a:lnTo>
                    <a:pt x="143556" y="979411"/>
                  </a:lnTo>
                  <a:lnTo>
                    <a:pt x="162550" y="938481"/>
                  </a:lnTo>
                  <a:lnTo>
                    <a:pt x="182618" y="898165"/>
                  </a:lnTo>
                  <a:lnTo>
                    <a:pt x="203741" y="858481"/>
                  </a:lnTo>
                  <a:lnTo>
                    <a:pt x="225901" y="819447"/>
                  </a:lnTo>
                  <a:lnTo>
                    <a:pt x="249079" y="781083"/>
                  </a:lnTo>
                  <a:lnTo>
                    <a:pt x="273258" y="743406"/>
                  </a:lnTo>
                  <a:lnTo>
                    <a:pt x="298418" y="706434"/>
                  </a:lnTo>
                  <a:lnTo>
                    <a:pt x="324542" y="670187"/>
                  </a:lnTo>
                  <a:lnTo>
                    <a:pt x="351611" y="634683"/>
                  </a:lnTo>
                  <a:lnTo>
                    <a:pt x="379606" y="599939"/>
                  </a:lnTo>
                  <a:lnTo>
                    <a:pt x="408509" y="565975"/>
                  </a:lnTo>
                  <a:lnTo>
                    <a:pt x="438303" y="532808"/>
                  </a:lnTo>
                  <a:lnTo>
                    <a:pt x="468967" y="500458"/>
                  </a:lnTo>
                  <a:lnTo>
                    <a:pt x="500485" y="468942"/>
                  </a:lnTo>
                  <a:lnTo>
                    <a:pt x="532837" y="438279"/>
                  </a:lnTo>
                  <a:lnTo>
                    <a:pt x="566005" y="408488"/>
                  </a:lnTo>
                  <a:lnTo>
                    <a:pt x="599971" y="379586"/>
                  </a:lnTo>
                  <a:lnTo>
                    <a:pt x="634716" y="351592"/>
                  </a:lnTo>
                  <a:lnTo>
                    <a:pt x="670223" y="324525"/>
                  </a:lnTo>
                  <a:lnTo>
                    <a:pt x="706472" y="298402"/>
                  </a:lnTo>
                  <a:lnTo>
                    <a:pt x="743445" y="273243"/>
                  </a:lnTo>
                  <a:lnTo>
                    <a:pt x="781124" y="249066"/>
                  </a:lnTo>
                  <a:lnTo>
                    <a:pt x="819491" y="225889"/>
                  </a:lnTo>
                  <a:lnTo>
                    <a:pt x="858526" y="203730"/>
                  </a:lnTo>
                  <a:lnTo>
                    <a:pt x="898212" y="182608"/>
                  </a:lnTo>
                  <a:lnTo>
                    <a:pt x="938531" y="162541"/>
                  </a:lnTo>
                  <a:lnTo>
                    <a:pt x="979463" y="143548"/>
                  </a:lnTo>
                  <a:lnTo>
                    <a:pt x="1020991" y="125647"/>
                  </a:lnTo>
                  <a:lnTo>
                    <a:pt x="1063095" y="108857"/>
                  </a:lnTo>
                  <a:lnTo>
                    <a:pt x="1105759" y="93195"/>
                  </a:lnTo>
                  <a:lnTo>
                    <a:pt x="1148962" y="78681"/>
                  </a:lnTo>
                  <a:lnTo>
                    <a:pt x="1192688" y="65332"/>
                  </a:lnTo>
                  <a:lnTo>
                    <a:pt x="1236917" y="53167"/>
                  </a:lnTo>
                  <a:lnTo>
                    <a:pt x="1281631" y="42205"/>
                  </a:lnTo>
                  <a:lnTo>
                    <a:pt x="1326812" y="32463"/>
                  </a:lnTo>
                  <a:lnTo>
                    <a:pt x="1372441" y="23961"/>
                  </a:lnTo>
                  <a:lnTo>
                    <a:pt x="1418500" y="16716"/>
                  </a:lnTo>
                  <a:lnTo>
                    <a:pt x="1464970" y="10747"/>
                  </a:lnTo>
                  <a:lnTo>
                    <a:pt x="1511834" y="6073"/>
                  </a:lnTo>
                  <a:lnTo>
                    <a:pt x="1559072" y="2711"/>
                  </a:lnTo>
                  <a:lnTo>
                    <a:pt x="1606666" y="680"/>
                  </a:lnTo>
                  <a:lnTo>
                    <a:pt x="1654599" y="0"/>
                  </a:lnTo>
                  <a:lnTo>
                    <a:pt x="1654599" y="413627"/>
                  </a:lnTo>
                  <a:lnTo>
                    <a:pt x="1605871" y="414566"/>
                  </a:lnTo>
                  <a:lnTo>
                    <a:pt x="1557619" y="417360"/>
                  </a:lnTo>
                  <a:lnTo>
                    <a:pt x="1509878" y="421975"/>
                  </a:lnTo>
                  <a:lnTo>
                    <a:pt x="1462681" y="428377"/>
                  </a:lnTo>
                  <a:lnTo>
                    <a:pt x="1416064" y="436530"/>
                  </a:lnTo>
                  <a:lnTo>
                    <a:pt x="1370060" y="446400"/>
                  </a:lnTo>
                  <a:lnTo>
                    <a:pt x="1324705" y="457953"/>
                  </a:lnTo>
                  <a:lnTo>
                    <a:pt x="1280033" y="471154"/>
                  </a:lnTo>
                  <a:lnTo>
                    <a:pt x="1236078" y="485969"/>
                  </a:lnTo>
                  <a:lnTo>
                    <a:pt x="1192874" y="502363"/>
                  </a:lnTo>
                  <a:lnTo>
                    <a:pt x="1150457" y="520302"/>
                  </a:lnTo>
                  <a:lnTo>
                    <a:pt x="1108861" y="539752"/>
                  </a:lnTo>
                  <a:lnTo>
                    <a:pt x="1068119" y="560677"/>
                  </a:lnTo>
                  <a:lnTo>
                    <a:pt x="1028268" y="583044"/>
                  </a:lnTo>
                  <a:lnTo>
                    <a:pt x="989340" y="606818"/>
                  </a:lnTo>
                  <a:lnTo>
                    <a:pt x="951372" y="631964"/>
                  </a:lnTo>
                  <a:lnTo>
                    <a:pt x="914396" y="658448"/>
                  </a:lnTo>
                  <a:lnTo>
                    <a:pt x="878448" y="686235"/>
                  </a:lnTo>
                  <a:lnTo>
                    <a:pt x="843562" y="715292"/>
                  </a:lnTo>
                  <a:lnTo>
                    <a:pt x="809773" y="745583"/>
                  </a:lnTo>
                  <a:lnTo>
                    <a:pt x="777115" y="777073"/>
                  </a:lnTo>
                  <a:lnTo>
                    <a:pt x="745622" y="809730"/>
                  </a:lnTo>
                  <a:lnTo>
                    <a:pt x="715330" y="843517"/>
                  </a:lnTo>
                  <a:lnTo>
                    <a:pt x="686272" y="878401"/>
                  </a:lnTo>
                  <a:lnTo>
                    <a:pt x="658483" y="914347"/>
                  </a:lnTo>
                  <a:lnTo>
                    <a:pt x="631998" y="951321"/>
                  </a:lnTo>
                  <a:lnTo>
                    <a:pt x="606850" y="989288"/>
                  </a:lnTo>
                  <a:lnTo>
                    <a:pt x="583075" y="1028213"/>
                  </a:lnTo>
                  <a:lnTo>
                    <a:pt x="560707" y="1068062"/>
                  </a:lnTo>
                  <a:lnTo>
                    <a:pt x="539781" y="1108801"/>
                  </a:lnTo>
                  <a:lnTo>
                    <a:pt x="520330" y="1150396"/>
                  </a:lnTo>
                  <a:lnTo>
                    <a:pt x="502390" y="1192811"/>
                  </a:lnTo>
                  <a:lnTo>
                    <a:pt x="485995" y="1236012"/>
                  </a:lnTo>
                  <a:lnTo>
                    <a:pt x="471179" y="1279965"/>
                  </a:lnTo>
                  <a:lnTo>
                    <a:pt x="457977" y="1324635"/>
                  </a:lnTo>
                  <a:lnTo>
                    <a:pt x="446424" y="1369987"/>
                  </a:lnTo>
                  <a:lnTo>
                    <a:pt x="436553" y="1415988"/>
                  </a:lnTo>
                  <a:lnTo>
                    <a:pt x="428400" y="1462603"/>
                  </a:lnTo>
                  <a:lnTo>
                    <a:pt x="421998" y="1509797"/>
                  </a:lnTo>
                  <a:lnTo>
                    <a:pt x="417383" y="1557536"/>
                  </a:lnTo>
                  <a:lnTo>
                    <a:pt x="414588" y="1605785"/>
                  </a:lnTo>
                  <a:lnTo>
                    <a:pt x="413649" y="16545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7409699" y="2130044"/>
              <a:ext cx="1654810" cy="1654810"/>
            </a:xfrm>
            <a:custGeom>
              <a:avLst/>
              <a:gdLst/>
              <a:ahLst/>
              <a:cxnLst/>
              <a:rect l="l" t="t" r="r" b="b"/>
              <a:pathLst>
                <a:path w="1654809" h="1654810">
                  <a:moveTo>
                    <a:pt x="0" y="1654511"/>
                  </a:moveTo>
                  <a:lnTo>
                    <a:pt x="680" y="1606581"/>
                  </a:lnTo>
                  <a:lnTo>
                    <a:pt x="2711" y="1558989"/>
                  </a:lnTo>
                  <a:lnTo>
                    <a:pt x="6073" y="1511753"/>
                  </a:lnTo>
                  <a:lnTo>
                    <a:pt x="10748" y="1464892"/>
                  </a:lnTo>
                  <a:lnTo>
                    <a:pt x="16717" y="1418424"/>
                  </a:lnTo>
                  <a:lnTo>
                    <a:pt x="23962" y="1372368"/>
                  </a:lnTo>
                  <a:lnTo>
                    <a:pt x="32465" y="1326741"/>
                  </a:lnTo>
                  <a:lnTo>
                    <a:pt x="42207" y="1281563"/>
                  </a:lnTo>
                  <a:lnTo>
                    <a:pt x="53170" y="1236851"/>
                  </a:lnTo>
                  <a:lnTo>
                    <a:pt x="65335" y="1192624"/>
                  </a:lnTo>
                  <a:lnTo>
                    <a:pt x="78685" y="1148901"/>
                  </a:lnTo>
                  <a:lnTo>
                    <a:pt x="93200" y="1105700"/>
                  </a:lnTo>
                  <a:lnTo>
                    <a:pt x="108863" y="1063039"/>
                  </a:lnTo>
                  <a:lnTo>
                    <a:pt x="125654" y="1020936"/>
                  </a:lnTo>
                  <a:lnTo>
                    <a:pt x="143556" y="979411"/>
                  </a:lnTo>
                  <a:lnTo>
                    <a:pt x="162550" y="938481"/>
                  </a:lnTo>
                  <a:lnTo>
                    <a:pt x="182618" y="898165"/>
                  </a:lnTo>
                  <a:lnTo>
                    <a:pt x="203741" y="858481"/>
                  </a:lnTo>
                  <a:lnTo>
                    <a:pt x="225901" y="819447"/>
                  </a:lnTo>
                  <a:lnTo>
                    <a:pt x="249079" y="781083"/>
                  </a:lnTo>
                  <a:lnTo>
                    <a:pt x="273258" y="743406"/>
                  </a:lnTo>
                  <a:lnTo>
                    <a:pt x="298418" y="706434"/>
                  </a:lnTo>
                  <a:lnTo>
                    <a:pt x="324542" y="670187"/>
                  </a:lnTo>
                  <a:lnTo>
                    <a:pt x="351611" y="634683"/>
                  </a:lnTo>
                  <a:lnTo>
                    <a:pt x="379606" y="599939"/>
                  </a:lnTo>
                  <a:lnTo>
                    <a:pt x="408509" y="565975"/>
                  </a:lnTo>
                  <a:lnTo>
                    <a:pt x="438303" y="532808"/>
                  </a:lnTo>
                  <a:lnTo>
                    <a:pt x="468967" y="500458"/>
                  </a:lnTo>
                  <a:lnTo>
                    <a:pt x="500485" y="468942"/>
                  </a:lnTo>
                  <a:lnTo>
                    <a:pt x="532837" y="438279"/>
                  </a:lnTo>
                  <a:lnTo>
                    <a:pt x="566005" y="408488"/>
                  </a:lnTo>
                  <a:lnTo>
                    <a:pt x="599971" y="379586"/>
                  </a:lnTo>
                  <a:lnTo>
                    <a:pt x="634716" y="351592"/>
                  </a:lnTo>
                  <a:lnTo>
                    <a:pt x="670223" y="324525"/>
                  </a:lnTo>
                  <a:lnTo>
                    <a:pt x="706472" y="298402"/>
                  </a:lnTo>
                  <a:lnTo>
                    <a:pt x="743445" y="273243"/>
                  </a:lnTo>
                  <a:lnTo>
                    <a:pt x="781124" y="249066"/>
                  </a:lnTo>
                  <a:lnTo>
                    <a:pt x="819491" y="225889"/>
                  </a:lnTo>
                  <a:lnTo>
                    <a:pt x="858526" y="203730"/>
                  </a:lnTo>
                  <a:lnTo>
                    <a:pt x="898212" y="182608"/>
                  </a:lnTo>
                  <a:lnTo>
                    <a:pt x="938531" y="162541"/>
                  </a:lnTo>
                  <a:lnTo>
                    <a:pt x="979463" y="143548"/>
                  </a:lnTo>
                  <a:lnTo>
                    <a:pt x="1020991" y="125647"/>
                  </a:lnTo>
                  <a:lnTo>
                    <a:pt x="1063095" y="108857"/>
                  </a:lnTo>
                  <a:lnTo>
                    <a:pt x="1105759" y="93195"/>
                  </a:lnTo>
                  <a:lnTo>
                    <a:pt x="1148962" y="78681"/>
                  </a:lnTo>
                  <a:lnTo>
                    <a:pt x="1192688" y="65332"/>
                  </a:lnTo>
                  <a:lnTo>
                    <a:pt x="1236917" y="53167"/>
                  </a:lnTo>
                  <a:lnTo>
                    <a:pt x="1281631" y="42205"/>
                  </a:lnTo>
                  <a:lnTo>
                    <a:pt x="1326812" y="32463"/>
                  </a:lnTo>
                  <a:lnTo>
                    <a:pt x="1372441" y="23961"/>
                  </a:lnTo>
                  <a:lnTo>
                    <a:pt x="1418500" y="16716"/>
                  </a:lnTo>
                  <a:lnTo>
                    <a:pt x="1464970" y="10747"/>
                  </a:lnTo>
                  <a:lnTo>
                    <a:pt x="1511834" y="6073"/>
                  </a:lnTo>
                  <a:lnTo>
                    <a:pt x="1559072" y="2711"/>
                  </a:lnTo>
                  <a:lnTo>
                    <a:pt x="1606666" y="680"/>
                  </a:lnTo>
                  <a:lnTo>
                    <a:pt x="1654599" y="0"/>
                  </a:lnTo>
                  <a:lnTo>
                    <a:pt x="1654599" y="413627"/>
                  </a:lnTo>
                  <a:lnTo>
                    <a:pt x="1605871" y="414566"/>
                  </a:lnTo>
                  <a:lnTo>
                    <a:pt x="1557619" y="417360"/>
                  </a:lnTo>
                  <a:lnTo>
                    <a:pt x="1509878" y="421975"/>
                  </a:lnTo>
                  <a:lnTo>
                    <a:pt x="1462681" y="428377"/>
                  </a:lnTo>
                  <a:lnTo>
                    <a:pt x="1416064" y="436530"/>
                  </a:lnTo>
                  <a:lnTo>
                    <a:pt x="1370060" y="446400"/>
                  </a:lnTo>
                  <a:lnTo>
                    <a:pt x="1324705" y="457953"/>
                  </a:lnTo>
                  <a:lnTo>
                    <a:pt x="1280033" y="471154"/>
                  </a:lnTo>
                  <a:lnTo>
                    <a:pt x="1236078" y="485969"/>
                  </a:lnTo>
                  <a:lnTo>
                    <a:pt x="1192874" y="502363"/>
                  </a:lnTo>
                  <a:lnTo>
                    <a:pt x="1150457" y="520302"/>
                  </a:lnTo>
                  <a:lnTo>
                    <a:pt x="1108861" y="539752"/>
                  </a:lnTo>
                  <a:lnTo>
                    <a:pt x="1068119" y="560677"/>
                  </a:lnTo>
                  <a:lnTo>
                    <a:pt x="1028268" y="583044"/>
                  </a:lnTo>
                  <a:lnTo>
                    <a:pt x="989340" y="606818"/>
                  </a:lnTo>
                  <a:lnTo>
                    <a:pt x="951372" y="631964"/>
                  </a:lnTo>
                  <a:lnTo>
                    <a:pt x="914396" y="658448"/>
                  </a:lnTo>
                  <a:lnTo>
                    <a:pt x="878448" y="686235"/>
                  </a:lnTo>
                  <a:lnTo>
                    <a:pt x="843562" y="715292"/>
                  </a:lnTo>
                  <a:lnTo>
                    <a:pt x="809773" y="745583"/>
                  </a:lnTo>
                  <a:lnTo>
                    <a:pt x="777115" y="777073"/>
                  </a:lnTo>
                  <a:lnTo>
                    <a:pt x="745622" y="809730"/>
                  </a:lnTo>
                  <a:lnTo>
                    <a:pt x="715330" y="843517"/>
                  </a:lnTo>
                  <a:lnTo>
                    <a:pt x="686272" y="878401"/>
                  </a:lnTo>
                  <a:lnTo>
                    <a:pt x="658483" y="914347"/>
                  </a:lnTo>
                  <a:lnTo>
                    <a:pt x="631998" y="951321"/>
                  </a:lnTo>
                  <a:lnTo>
                    <a:pt x="606850" y="989288"/>
                  </a:lnTo>
                  <a:lnTo>
                    <a:pt x="583075" y="1028213"/>
                  </a:lnTo>
                  <a:lnTo>
                    <a:pt x="560707" y="1068062"/>
                  </a:lnTo>
                  <a:lnTo>
                    <a:pt x="539781" y="1108801"/>
                  </a:lnTo>
                  <a:lnTo>
                    <a:pt x="520330" y="1150396"/>
                  </a:lnTo>
                  <a:lnTo>
                    <a:pt x="502390" y="1192811"/>
                  </a:lnTo>
                  <a:lnTo>
                    <a:pt x="485995" y="1236012"/>
                  </a:lnTo>
                  <a:lnTo>
                    <a:pt x="471179" y="1279965"/>
                  </a:lnTo>
                  <a:lnTo>
                    <a:pt x="457977" y="1324635"/>
                  </a:lnTo>
                  <a:lnTo>
                    <a:pt x="446424" y="1369987"/>
                  </a:lnTo>
                  <a:lnTo>
                    <a:pt x="436553" y="1415988"/>
                  </a:lnTo>
                  <a:lnTo>
                    <a:pt x="428400" y="1462603"/>
                  </a:lnTo>
                  <a:lnTo>
                    <a:pt x="421998" y="1509797"/>
                  </a:lnTo>
                  <a:lnTo>
                    <a:pt x="417383" y="1557536"/>
                  </a:lnTo>
                  <a:lnTo>
                    <a:pt x="414588" y="1605785"/>
                  </a:lnTo>
                  <a:lnTo>
                    <a:pt x="413649" y="1654511"/>
                  </a:lnTo>
                  <a:lnTo>
                    <a:pt x="0" y="1654511"/>
                  </a:lnTo>
                  <a:close/>
                </a:path>
              </a:pathLst>
            </a:custGeom>
            <a:ln w="100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1373763" y="5802499"/>
              <a:ext cx="414655" cy="621665"/>
            </a:xfrm>
            <a:custGeom>
              <a:avLst/>
              <a:gdLst/>
              <a:ahLst/>
              <a:cxnLst/>
              <a:rect l="l" t="t" r="r" b="b"/>
              <a:pathLst>
                <a:path w="414654" h="621664">
                  <a:moveTo>
                    <a:pt x="358591" y="621048"/>
                  </a:moveTo>
                  <a:lnTo>
                    <a:pt x="268943" y="569294"/>
                  </a:lnTo>
                  <a:lnTo>
                    <a:pt x="288972" y="527872"/>
                  </a:lnTo>
                  <a:lnTo>
                    <a:pt x="302401" y="485052"/>
                  </a:lnTo>
                  <a:lnTo>
                    <a:pt x="309406" y="441493"/>
                  </a:lnTo>
                  <a:lnTo>
                    <a:pt x="310163" y="397850"/>
                  </a:lnTo>
                  <a:lnTo>
                    <a:pt x="304847" y="354779"/>
                  </a:lnTo>
                  <a:lnTo>
                    <a:pt x="293634" y="312936"/>
                  </a:lnTo>
                  <a:lnTo>
                    <a:pt x="276701" y="272977"/>
                  </a:lnTo>
                  <a:lnTo>
                    <a:pt x="254222" y="235559"/>
                  </a:lnTo>
                  <a:lnTo>
                    <a:pt x="226374" y="201338"/>
                  </a:lnTo>
                  <a:lnTo>
                    <a:pt x="193333" y="170969"/>
                  </a:lnTo>
                  <a:lnTo>
                    <a:pt x="155274" y="145110"/>
                  </a:lnTo>
                  <a:lnTo>
                    <a:pt x="118762" y="127112"/>
                  </a:lnTo>
                  <a:lnTo>
                    <a:pt x="80376" y="114089"/>
                  </a:lnTo>
                  <a:lnTo>
                    <a:pt x="40620" y="106175"/>
                  </a:lnTo>
                  <a:lnTo>
                    <a:pt x="0" y="103508"/>
                  </a:lnTo>
                  <a:lnTo>
                    <a:pt x="0" y="0"/>
                  </a:lnTo>
                  <a:lnTo>
                    <a:pt x="48288" y="2785"/>
                  </a:lnTo>
                  <a:lnTo>
                    <a:pt x="94941" y="10934"/>
                  </a:lnTo>
                  <a:lnTo>
                    <a:pt x="139647" y="24137"/>
                  </a:lnTo>
                  <a:lnTo>
                    <a:pt x="182095" y="42082"/>
                  </a:lnTo>
                  <a:lnTo>
                    <a:pt x="221975" y="64459"/>
                  </a:lnTo>
                  <a:lnTo>
                    <a:pt x="258976" y="90958"/>
                  </a:lnTo>
                  <a:lnTo>
                    <a:pt x="292788" y="121267"/>
                  </a:lnTo>
                  <a:lnTo>
                    <a:pt x="323100" y="155076"/>
                  </a:lnTo>
                  <a:lnTo>
                    <a:pt x="349600" y="192074"/>
                  </a:lnTo>
                  <a:lnTo>
                    <a:pt x="371979" y="231951"/>
                  </a:lnTo>
                  <a:lnTo>
                    <a:pt x="389926" y="274396"/>
                  </a:lnTo>
                  <a:lnTo>
                    <a:pt x="403129" y="319098"/>
                  </a:lnTo>
                  <a:lnTo>
                    <a:pt x="411279" y="365747"/>
                  </a:lnTo>
                  <a:lnTo>
                    <a:pt x="414065" y="414032"/>
                  </a:lnTo>
                  <a:lnTo>
                    <a:pt x="410508" y="468188"/>
                  </a:lnTo>
                  <a:lnTo>
                    <a:pt x="399956" y="521192"/>
                  </a:lnTo>
                  <a:lnTo>
                    <a:pt x="382590" y="572369"/>
                  </a:lnTo>
                  <a:lnTo>
                    <a:pt x="358591" y="621048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0960013" y="5802499"/>
              <a:ext cx="772795" cy="828040"/>
            </a:xfrm>
            <a:custGeom>
              <a:avLst/>
              <a:gdLst/>
              <a:ahLst/>
              <a:cxnLst/>
              <a:rect l="l" t="t" r="r" b="b"/>
              <a:pathLst>
                <a:path w="772795" h="828040">
                  <a:moveTo>
                    <a:pt x="431172" y="827759"/>
                  </a:moveTo>
                  <a:lnTo>
                    <a:pt x="385447" y="827200"/>
                  </a:lnTo>
                  <a:lnTo>
                    <a:pt x="339714" y="821518"/>
                  </a:lnTo>
                  <a:lnTo>
                    <a:pt x="294397" y="810601"/>
                  </a:lnTo>
                  <a:lnTo>
                    <a:pt x="249921" y="794334"/>
                  </a:lnTo>
                  <a:lnTo>
                    <a:pt x="206710" y="772603"/>
                  </a:lnTo>
                  <a:lnTo>
                    <a:pt x="166285" y="746048"/>
                  </a:lnTo>
                  <a:lnTo>
                    <a:pt x="129959" y="715666"/>
                  </a:lnTo>
                  <a:lnTo>
                    <a:pt x="97846" y="681881"/>
                  </a:lnTo>
                  <a:lnTo>
                    <a:pt x="70059" y="645117"/>
                  </a:lnTo>
                  <a:lnTo>
                    <a:pt x="46712" y="605799"/>
                  </a:lnTo>
                  <a:lnTo>
                    <a:pt x="27919" y="564351"/>
                  </a:lnTo>
                  <a:lnTo>
                    <a:pt x="13793" y="521197"/>
                  </a:lnTo>
                  <a:lnTo>
                    <a:pt x="4449" y="476763"/>
                  </a:lnTo>
                  <a:lnTo>
                    <a:pt x="0" y="431472"/>
                  </a:lnTo>
                  <a:lnTo>
                    <a:pt x="559" y="385748"/>
                  </a:lnTo>
                  <a:lnTo>
                    <a:pt x="6241" y="340017"/>
                  </a:lnTo>
                  <a:lnTo>
                    <a:pt x="17158" y="294702"/>
                  </a:lnTo>
                  <a:lnTo>
                    <a:pt x="33426" y="250227"/>
                  </a:lnTo>
                  <a:lnTo>
                    <a:pt x="55157" y="207018"/>
                  </a:lnTo>
                  <a:lnTo>
                    <a:pt x="82064" y="166179"/>
                  </a:lnTo>
                  <a:lnTo>
                    <a:pt x="113194" y="129229"/>
                  </a:lnTo>
                  <a:lnTo>
                    <a:pt x="148122" y="96412"/>
                  </a:lnTo>
                  <a:lnTo>
                    <a:pt x="186425" y="67972"/>
                  </a:lnTo>
                  <a:lnTo>
                    <a:pt x="227680" y="44154"/>
                  </a:lnTo>
                  <a:lnTo>
                    <a:pt x="271462" y="25204"/>
                  </a:lnTo>
                  <a:lnTo>
                    <a:pt x="317348" y="11364"/>
                  </a:lnTo>
                  <a:lnTo>
                    <a:pt x="364914" y="2882"/>
                  </a:lnTo>
                  <a:lnTo>
                    <a:pt x="413736" y="0"/>
                  </a:lnTo>
                  <a:lnTo>
                    <a:pt x="413736" y="103509"/>
                  </a:lnTo>
                  <a:lnTo>
                    <a:pt x="367847" y="106876"/>
                  </a:lnTo>
                  <a:lnTo>
                    <a:pt x="324048" y="116656"/>
                  </a:lnTo>
                  <a:lnTo>
                    <a:pt x="282821" y="132370"/>
                  </a:lnTo>
                  <a:lnTo>
                    <a:pt x="244644" y="153537"/>
                  </a:lnTo>
                  <a:lnTo>
                    <a:pt x="210000" y="179676"/>
                  </a:lnTo>
                  <a:lnTo>
                    <a:pt x="179367" y="210308"/>
                  </a:lnTo>
                  <a:lnTo>
                    <a:pt x="153227" y="244951"/>
                  </a:lnTo>
                  <a:lnTo>
                    <a:pt x="132060" y="283126"/>
                  </a:lnTo>
                  <a:lnTo>
                    <a:pt x="116345" y="324352"/>
                  </a:lnTo>
                  <a:lnTo>
                    <a:pt x="106564" y="368149"/>
                  </a:lnTo>
                  <a:lnTo>
                    <a:pt x="103197" y="414037"/>
                  </a:lnTo>
                  <a:lnTo>
                    <a:pt x="106564" y="459924"/>
                  </a:lnTo>
                  <a:lnTo>
                    <a:pt x="116345" y="503721"/>
                  </a:lnTo>
                  <a:lnTo>
                    <a:pt x="132060" y="544947"/>
                  </a:lnTo>
                  <a:lnTo>
                    <a:pt x="153227" y="583122"/>
                  </a:lnTo>
                  <a:lnTo>
                    <a:pt x="179367" y="617766"/>
                  </a:lnTo>
                  <a:lnTo>
                    <a:pt x="210000" y="648397"/>
                  </a:lnTo>
                  <a:lnTo>
                    <a:pt x="244644" y="674537"/>
                  </a:lnTo>
                  <a:lnTo>
                    <a:pt x="282821" y="695703"/>
                  </a:lnTo>
                  <a:lnTo>
                    <a:pt x="324048" y="711417"/>
                  </a:lnTo>
                  <a:lnTo>
                    <a:pt x="367847" y="721198"/>
                  </a:lnTo>
                  <a:lnTo>
                    <a:pt x="413736" y="724565"/>
                  </a:lnTo>
                  <a:lnTo>
                    <a:pt x="460655" y="721006"/>
                  </a:lnTo>
                  <a:lnTo>
                    <a:pt x="505867" y="710590"/>
                  </a:lnTo>
                  <a:lnTo>
                    <a:pt x="548696" y="693707"/>
                  </a:lnTo>
                  <a:lnTo>
                    <a:pt x="588466" y="670746"/>
                  </a:lnTo>
                  <a:lnTo>
                    <a:pt x="624502" y="642098"/>
                  </a:lnTo>
                  <a:lnTo>
                    <a:pt x="656129" y="608153"/>
                  </a:lnTo>
                  <a:lnTo>
                    <a:pt x="682670" y="569301"/>
                  </a:lnTo>
                  <a:lnTo>
                    <a:pt x="772315" y="621055"/>
                  </a:lnTo>
                  <a:lnTo>
                    <a:pt x="745759" y="661479"/>
                  </a:lnTo>
                  <a:lnTo>
                    <a:pt x="715376" y="697804"/>
                  </a:lnTo>
                  <a:lnTo>
                    <a:pt x="681589" y="729916"/>
                  </a:lnTo>
                  <a:lnTo>
                    <a:pt x="644824" y="757702"/>
                  </a:lnTo>
                  <a:lnTo>
                    <a:pt x="605505" y="781048"/>
                  </a:lnTo>
                  <a:lnTo>
                    <a:pt x="564055" y="799841"/>
                  </a:lnTo>
                  <a:lnTo>
                    <a:pt x="520900" y="813966"/>
                  </a:lnTo>
                  <a:lnTo>
                    <a:pt x="476464" y="823310"/>
                  </a:lnTo>
                  <a:lnTo>
                    <a:pt x="431172" y="82775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0960013" y="5802499"/>
              <a:ext cx="772795" cy="828040"/>
            </a:xfrm>
            <a:custGeom>
              <a:avLst/>
              <a:gdLst/>
              <a:ahLst/>
              <a:cxnLst/>
              <a:rect l="l" t="t" r="r" b="b"/>
              <a:pathLst>
                <a:path w="772795" h="828040">
                  <a:moveTo>
                    <a:pt x="772315" y="621055"/>
                  </a:moveTo>
                  <a:lnTo>
                    <a:pt x="745759" y="661479"/>
                  </a:lnTo>
                  <a:lnTo>
                    <a:pt x="715376" y="697804"/>
                  </a:lnTo>
                  <a:lnTo>
                    <a:pt x="681589" y="729916"/>
                  </a:lnTo>
                  <a:lnTo>
                    <a:pt x="644824" y="757702"/>
                  </a:lnTo>
                  <a:lnTo>
                    <a:pt x="605505" y="781048"/>
                  </a:lnTo>
                  <a:lnTo>
                    <a:pt x="564055" y="799841"/>
                  </a:lnTo>
                  <a:lnTo>
                    <a:pt x="520900" y="813966"/>
                  </a:lnTo>
                  <a:lnTo>
                    <a:pt x="476464" y="823310"/>
                  </a:lnTo>
                  <a:lnTo>
                    <a:pt x="431172" y="827759"/>
                  </a:lnTo>
                  <a:lnTo>
                    <a:pt x="385447" y="827200"/>
                  </a:lnTo>
                  <a:lnTo>
                    <a:pt x="339714" y="821518"/>
                  </a:lnTo>
                  <a:lnTo>
                    <a:pt x="294397" y="810601"/>
                  </a:lnTo>
                  <a:lnTo>
                    <a:pt x="249921" y="794334"/>
                  </a:lnTo>
                  <a:lnTo>
                    <a:pt x="206710" y="772603"/>
                  </a:lnTo>
                  <a:lnTo>
                    <a:pt x="166285" y="746048"/>
                  </a:lnTo>
                  <a:lnTo>
                    <a:pt x="129959" y="715666"/>
                  </a:lnTo>
                  <a:lnTo>
                    <a:pt x="97846" y="681881"/>
                  </a:lnTo>
                  <a:lnTo>
                    <a:pt x="70059" y="645117"/>
                  </a:lnTo>
                  <a:lnTo>
                    <a:pt x="46712" y="605799"/>
                  </a:lnTo>
                  <a:lnTo>
                    <a:pt x="27919" y="564351"/>
                  </a:lnTo>
                  <a:lnTo>
                    <a:pt x="13793" y="521197"/>
                  </a:lnTo>
                  <a:lnTo>
                    <a:pt x="4449" y="476763"/>
                  </a:lnTo>
                  <a:lnTo>
                    <a:pt x="0" y="431472"/>
                  </a:lnTo>
                  <a:lnTo>
                    <a:pt x="559" y="385748"/>
                  </a:lnTo>
                  <a:lnTo>
                    <a:pt x="6241" y="340017"/>
                  </a:lnTo>
                  <a:lnTo>
                    <a:pt x="17158" y="294702"/>
                  </a:lnTo>
                  <a:lnTo>
                    <a:pt x="33426" y="250227"/>
                  </a:lnTo>
                  <a:lnTo>
                    <a:pt x="55157" y="207018"/>
                  </a:lnTo>
                  <a:lnTo>
                    <a:pt x="82064" y="166179"/>
                  </a:lnTo>
                  <a:lnTo>
                    <a:pt x="113194" y="129229"/>
                  </a:lnTo>
                  <a:lnTo>
                    <a:pt x="148122" y="96412"/>
                  </a:lnTo>
                  <a:lnTo>
                    <a:pt x="186425" y="67972"/>
                  </a:lnTo>
                  <a:lnTo>
                    <a:pt x="227680" y="44154"/>
                  </a:lnTo>
                  <a:lnTo>
                    <a:pt x="271462" y="25204"/>
                  </a:lnTo>
                  <a:lnTo>
                    <a:pt x="317348" y="11364"/>
                  </a:lnTo>
                  <a:lnTo>
                    <a:pt x="364914" y="2882"/>
                  </a:lnTo>
                  <a:lnTo>
                    <a:pt x="413736" y="0"/>
                  </a:lnTo>
                  <a:lnTo>
                    <a:pt x="413736" y="103509"/>
                  </a:lnTo>
                  <a:lnTo>
                    <a:pt x="367847" y="106876"/>
                  </a:lnTo>
                  <a:lnTo>
                    <a:pt x="324048" y="116656"/>
                  </a:lnTo>
                  <a:lnTo>
                    <a:pt x="282821" y="132370"/>
                  </a:lnTo>
                  <a:lnTo>
                    <a:pt x="244644" y="153537"/>
                  </a:lnTo>
                  <a:lnTo>
                    <a:pt x="210000" y="179676"/>
                  </a:lnTo>
                  <a:lnTo>
                    <a:pt x="179367" y="210308"/>
                  </a:lnTo>
                  <a:lnTo>
                    <a:pt x="153227" y="244951"/>
                  </a:lnTo>
                  <a:lnTo>
                    <a:pt x="132060" y="283126"/>
                  </a:lnTo>
                  <a:lnTo>
                    <a:pt x="116345" y="324352"/>
                  </a:lnTo>
                  <a:lnTo>
                    <a:pt x="106564" y="368149"/>
                  </a:lnTo>
                  <a:lnTo>
                    <a:pt x="103197" y="414037"/>
                  </a:lnTo>
                  <a:lnTo>
                    <a:pt x="106564" y="459924"/>
                  </a:lnTo>
                  <a:lnTo>
                    <a:pt x="116345" y="503721"/>
                  </a:lnTo>
                  <a:lnTo>
                    <a:pt x="132060" y="544947"/>
                  </a:lnTo>
                  <a:lnTo>
                    <a:pt x="153227" y="583122"/>
                  </a:lnTo>
                  <a:lnTo>
                    <a:pt x="179367" y="617766"/>
                  </a:lnTo>
                  <a:lnTo>
                    <a:pt x="210000" y="648397"/>
                  </a:lnTo>
                  <a:lnTo>
                    <a:pt x="244644" y="674537"/>
                  </a:lnTo>
                  <a:lnTo>
                    <a:pt x="282821" y="695703"/>
                  </a:lnTo>
                  <a:lnTo>
                    <a:pt x="324048" y="711417"/>
                  </a:lnTo>
                  <a:lnTo>
                    <a:pt x="367847" y="721198"/>
                  </a:lnTo>
                  <a:lnTo>
                    <a:pt x="413736" y="724565"/>
                  </a:lnTo>
                  <a:lnTo>
                    <a:pt x="460655" y="721006"/>
                  </a:lnTo>
                  <a:lnTo>
                    <a:pt x="505867" y="710590"/>
                  </a:lnTo>
                  <a:lnTo>
                    <a:pt x="548696" y="693707"/>
                  </a:lnTo>
                  <a:lnTo>
                    <a:pt x="588466" y="670746"/>
                  </a:lnTo>
                  <a:lnTo>
                    <a:pt x="624502" y="642098"/>
                  </a:lnTo>
                  <a:lnTo>
                    <a:pt x="656129" y="608153"/>
                  </a:lnTo>
                  <a:lnTo>
                    <a:pt x="682670" y="569301"/>
                  </a:lnTo>
                  <a:lnTo>
                    <a:pt x="772315" y="621055"/>
                  </a:lnTo>
                  <a:close/>
                </a:path>
              </a:pathLst>
            </a:custGeom>
            <a:ln w="100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10921169" y="5472115"/>
            <a:ext cx="917575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10185" marR="5080" indent="-210820">
              <a:lnSpc>
                <a:spcPct val="100000"/>
              </a:lnSpc>
              <a:spcBef>
                <a:spcPts val="90"/>
              </a:spcBef>
            </a:pPr>
            <a:r>
              <a:rPr dirty="0" sz="750" spc="-20" b="1">
                <a:solidFill>
                  <a:srgbClr val="585858"/>
                </a:solidFill>
                <a:latin typeface="Calibri"/>
                <a:cs typeface="Calibri"/>
              </a:rPr>
              <a:t>Western</a:t>
            </a:r>
            <a:r>
              <a:rPr dirty="0" sz="75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Region</a:t>
            </a:r>
            <a:r>
              <a:rPr dirty="0" sz="750" b="1">
                <a:solidFill>
                  <a:srgbClr val="585858"/>
                </a:solidFill>
                <a:latin typeface="Calibri"/>
                <a:cs typeface="Calibri"/>
              </a:rPr>
              <a:t> -</a:t>
            </a:r>
            <a:r>
              <a:rPr dirty="0" sz="750" spc="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Tribal</a:t>
            </a:r>
            <a:r>
              <a:rPr dirty="0" sz="750" spc="5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Submissions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1197857" y="6057022"/>
            <a:ext cx="382905" cy="2870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3975" rIns="0" bIns="0" rtlCol="0" vert="horz">
            <a:spAutoFit/>
          </a:bodyPr>
          <a:lstStyle/>
          <a:p>
            <a:pPr marL="72390">
              <a:lnSpc>
                <a:spcPct val="100000"/>
              </a:lnSpc>
              <a:spcBef>
                <a:spcPts val="425"/>
              </a:spcBef>
            </a:pPr>
            <a:r>
              <a:rPr dirty="0" sz="1050" spc="-25" b="1">
                <a:latin typeface="Calibri"/>
                <a:cs typeface="Calibri"/>
              </a:rPr>
              <a:t>33%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9463804" y="5870219"/>
            <a:ext cx="803910" cy="803275"/>
            <a:chOff x="9463804" y="5870219"/>
            <a:chExt cx="803910" cy="803275"/>
          </a:xfrm>
        </p:grpSpPr>
        <p:sp>
          <p:nvSpPr>
            <p:cNvPr id="59" name="object 59" descr=""/>
            <p:cNvSpPr/>
            <p:nvPr/>
          </p:nvSpPr>
          <p:spPr>
            <a:xfrm>
              <a:off x="9865459" y="5870220"/>
              <a:ext cx="316230" cy="215900"/>
            </a:xfrm>
            <a:custGeom>
              <a:avLst/>
              <a:gdLst/>
              <a:ahLst/>
              <a:cxnLst/>
              <a:rect l="l" t="t" r="r" b="b"/>
              <a:pathLst>
                <a:path w="316229" h="215900">
                  <a:moveTo>
                    <a:pt x="237138" y="215867"/>
                  </a:moveTo>
                  <a:lnTo>
                    <a:pt x="206175" y="182009"/>
                  </a:lnTo>
                  <a:lnTo>
                    <a:pt x="170854" y="153542"/>
                  </a:lnTo>
                  <a:lnTo>
                    <a:pt x="131877" y="130808"/>
                  </a:lnTo>
                  <a:lnTo>
                    <a:pt x="89942" y="114148"/>
                  </a:lnTo>
                  <a:lnTo>
                    <a:pt x="45749" y="103901"/>
                  </a:lnTo>
                  <a:lnTo>
                    <a:pt x="0" y="100410"/>
                  </a:lnTo>
                  <a:lnTo>
                    <a:pt x="0" y="0"/>
                  </a:lnTo>
                  <a:lnTo>
                    <a:pt x="52390" y="3427"/>
                  </a:lnTo>
                  <a:lnTo>
                    <a:pt x="103353" y="13520"/>
                  </a:lnTo>
                  <a:lnTo>
                    <a:pt x="152301" y="29992"/>
                  </a:lnTo>
                  <a:lnTo>
                    <a:pt x="198646" y="52556"/>
                  </a:lnTo>
                  <a:lnTo>
                    <a:pt x="241800" y="80926"/>
                  </a:lnTo>
                  <a:lnTo>
                    <a:pt x="281175" y="114817"/>
                  </a:lnTo>
                  <a:lnTo>
                    <a:pt x="316184" y="153942"/>
                  </a:lnTo>
                  <a:lnTo>
                    <a:pt x="237138" y="215867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9463804" y="5870219"/>
              <a:ext cx="803910" cy="803275"/>
            </a:xfrm>
            <a:custGeom>
              <a:avLst/>
              <a:gdLst/>
              <a:ahLst/>
              <a:cxnLst/>
              <a:rect l="l" t="t" r="r" b="b"/>
              <a:pathLst>
                <a:path w="803909" h="803275">
                  <a:moveTo>
                    <a:pt x="397179" y="803267"/>
                  </a:moveTo>
                  <a:lnTo>
                    <a:pt x="353228" y="800349"/>
                  </a:lnTo>
                  <a:lnTo>
                    <a:pt x="309855" y="792664"/>
                  </a:lnTo>
                  <a:lnTo>
                    <a:pt x="267484" y="780265"/>
                  </a:lnTo>
                  <a:lnTo>
                    <a:pt x="226539" y="763201"/>
                  </a:lnTo>
                  <a:lnTo>
                    <a:pt x="187441" y="741525"/>
                  </a:lnTo>
                  <a:lnTo>
                    <a:pt x="150615" y="715288"/>
                  </a:lnTo>
                  <a:lnTo>
                    <a:pt x="116482" y="684542"/>
                  </a:lnTo>
                  <a:lnTo>
                    <a:pt x="85467" y="649337"/>
                  </a:lnTo>
                  <a:lnTo>
                    <a:pt x="58707" y="610799"/>
                  </a:lnTo>
                  <a:lnTo>
                    <a:pt x="37021" y="570301"/>
                  </a:lnTo>
                  <a:lnTo>
                    <a:pt x="20359" y="528267"/>
                  </a:lnTo>
                  <a:lnTo>
                    <a:pt x="8669" y="485120"/>
                  </a:lnTo>
                  <a:lnTo>
                    <a:pt x="1899" y="441282"/>
                  </a:lnTo>
                  <a:lnTo>
                    <a:pt x="0" y="397176"/>
                  </a:lnTo>
                  <a:lnTo>
                    <a:pt x="2918" y="353226"/>
                  </a:lnTo>
                  <a:lnTo>
                    <a:pt x="10603" y="309855"/>
                  </a:lnTo>
                  <a:lnTo>
                    <a:pt x="23003" y="267486"/>
                  </a:lnTo>
                  <a:lnTo>
                    <a:pt x="40067" y="226542"/>
                  </a:lnTo>
                  <a:lnTo>
                    <a:pt x="61743" y="187445"/>
                  </a:lnTo>
                  <a:lnTo>
                    <a:pt x="87981" y="150620"/>
                  </a:lnTo>
                  <a:lnTo>
                    <a:pt x="118729" y="116489"/>
                  </a:lnTo>
                  <a:lnTo>
                    <a:pt x="153935" y="85475"/>
                  </a:lnTo>
                  <a:lnTo>
                    <a:pt x="198221" y="55319"/>
                  </a:lnTo>
                  <a:lnTo>
                    <a:pt x="245803" y="31463"/>
                  </a:lnTo>
                  <a:lnTo>
                    <a:pt x="296013" y="14137"/>
                  </a:lnTo>
                  <a:lnTo>
                    <a:pt x="348182" y="3572"/>
                  </a:lnTo>
                  <a:lnTo>
                    <a:pt x="401641" y="0"/>
                  </a:lnTo>
                  <a:lnTo>
                    <a:pt x="401642" y="100409"/>
                  </a:lnTo>
                  <a:lnTo>
                    <a:pt x="352779" y="104352"/>
                  </a:lnTo>
                  <a:lnTo>
                    <a:pt x="306427" y="115766"/>
                  </a:lnTo>
                  <a:lnTo>
                    <a:pt x="263205" y="134032"/>
                  </a:lnTo>
                  <a:lnTo>
                    <a:pt x="223734" y="158529"/>
                  </a:lnTo>
                  <a:lnTo>
                    <a:pt x="188633" y="188637"/>
                  </a:lnTo>
                  <a:lnTo>
                    <a:pt x="158524" y="223736"/>
                  </a:lnTo>
                  <a:lnTo>
                    <a:pt x="134026" y="263206"/>
                  </a:lnTo>
                  <a:lnTo>
                    <a:pt x="115760" y="306427"/>
                  </a:lnTo>
                  <a:lnTo>
                    <a:pt x="104345" y="352777"/>
                  </a:lnTo>
                  <a:lnTo>
                    <a:pt x="100402" y="401638"/>
                  </a:lnTo>
                  <a:lnTo>
                    <a:pt x="104345" y="450499"/>
                  </a:lnTo>
                  <a:lnTo>
                    <a:pt x="115760" y="496850"/>
                  </a:lnTo>
                  <a:lnTo>
                    <a:pt x="134026" y="540071"/>
                  </a:lnTo>
                  <a:lnTo>
                    <a:pt x="158524" y="579540"/>
                  </a:lnTo>
                  <a:lnTo>
                    <a:pt x="188633" y="614640"/>
                  </a:lnTo>
                  <a:lnTo>
                    <a:pt x="223734" y="644748"/>
                  </a:lnTo>
                  <a:lnTo>
                    <a:pt x="263205" y="669245"/>
                  </a:lnTo>
                  <a:lnTo>
                    <a:pt x="306427" y="687511"/>
                  </a:lnTo>
                  <a:lnTo>
                    <a:pt x="352779" y="698925"/>
                  </a:lnTo>
                  <a:lnTo>
                    <a:pt x="401642" y="702868"/>
                  </a:lnTo>
                  <a:lnTo>
                    <a:pt x="450504" y="698925"/>
                  </a:lnTo>
                  <a:lnTo>
                    <a:pt x="496856" y="687511"/>
                  </a:lnTo>
                  <a:lnTo>
                    <a:pt x="540078" y="669245"/>
                  </a:lnTo>
                  <a:lnTo>
                    <a:pt x="579549" y="644748"/>
                  </a:lnTo>
                  <a:lnTo>
                    <a:pt x="614650" y="614640"/>
                  </a:lnTo>
                  <a:lnTo>
                    <a:pt x="644759" y="579540"/>
                  </a:lnTo>
                  <a:lnTo>
                    <a:pt x="669257" y="540071"/>
                  </a:lnTo>
                  <a:lnTo>
                    <a:pt x="687523" y="496850"/>
                  </a:lnTo>
                  <a:lnTo>
                    <a:pt x="698938" y="450499"/>
                  </a:lnTo>
                  <a:lnTo>
                    <a:pt x="702881" y="401638"/>
                  </a:lnTo>
                  <a:lnTo>
                    <a:pt x="698705" y="351653"/>
                  </a:lnTo>
                  <a:lnTo>
                    <a:pt x="686403" y="303377"/>
                  </a:lnTo>
                  <a:lnTo>
                    <a:pt x="666313" y="257787"/>
                  </a:lnTo>
                  <a:lnTo>
                    <a:pt x="638772" y="215865"/>
                  </a:lnTo>
                  <a:lnTo>
                    <a:pt x="717815" y="153940"/>
                  </a:lnTo>
                  <a:lnTo>
                    <a:pt x="744576" y="192478"/>
                  </a:lnTo>
                  <a:lnTo>
                    <a:pt x="766262" y="232975"/>
                  </a:lnTo>
                  <a:lnTo>
                    <a:pt x="782924" y="275009"/>
                  </a:lnTo>
                  <a:lnTo>
                    <a:pt x="794614" y="318157"/>
                  </a:lnTo>
                  <a:lnTo>
                    <a:pt x="801383" y="361995"/>
                  </a:lnTo>
                  <a:lnTo>
                    <a:pt x="803283" y="406101"/>
                  </a:lnTo>
                  <a:lnTo>
                    <a:pt x="800365" y="450050"/>
                  </a:lnTo>
                  <a:lnTo>
                    <a:pt x="792680" y="493422"/>
                  </a:lnTo>
                  <a:lnTo>
                    <a:pt x="780280" y="535791"/>
                  </a:lnTo>
                  <a:lnTo>
                    <a:pt x="763216" y="576735"/>
                  </a:lnTo>
                  <a:lnTo>
                    <a:pt x="741539" y="615831"/>
                  </a:lnTo>
                  <a:lnTo>
                    <a:pt x="715302" y="652657"/>
                  </a:lnTo>
                  <a:lnTo>
                    <a:pt x="684554" y="686788"/>
                  </a:lnTo>
                  <a:lnTo>
                    <a:pt x="649348" y="717802"/>
                  </a:lnTo>
                  <a:lnTo>
                    <a:pt x="610809" y="744562"/>
                  </a:lnTo>
                  <a:lnTo>
                    <a:pt x="570310" y="766247"/>
                  </a:lnTo>
                  <a:lnTo>
                    <a:pt x="528275" y="782908"/>
                  </a:lnTo>
                  <a:lnTo>
                    <a:pt x="485125" y="794598"/>
                  </a:lnTo>
                  <a:lnTo>
                    <a:pt x="441286" y="801367"/>
                  </a:lnTo>
                  <a:lnTo>
                    <a:pt x="397179" y="80326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 descr=""/>
          <p:cNvSpPr txBox="1"/>
          <p:nvPr/>
        </p:nvSpPr>
        <p:spPr>
          <a:xfrm>
            <a:off x="9451760" y="5539835"/>
            <a:ext cx="837565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2085" marR="5080" indent="-172720">
              <a:lnSpc>
                <a:spcPct val="100000"/>
              </a:lnSpc>
              <a:spcBef>
                <a:spcPts val="90"/>
              </a:spcBef>
            </a:pP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Pacific</a:t>
            </a:r>
            <a:r>
              <a:rPr dirty="0" sz="75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Region</a:t>
            </a:r>
            <a:r>
              <a:rPr dirty="0" sz="750" spc="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20" b="1">
                <a:solidFill>
                  <a:srgbClr val="585858"/>
                </a:solidFill>
                <a:latin typeface="Calibri"/>
                <a:cs typeface="Calibri"/>
              </a:rPr>
              <a:t>Tribal</a:t>
            </a:r>
            <a:r>
              <a:rPr dirty="0" sz="750" spc="5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Submissions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9693464" y="6111105"/>
            <a:ext cx="377190" cy="2825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2704" rIns="0" bIns="0" rtlCol="0" vert="horz">
            <a:spAutoFit/>
          </a:bodyPr>
          <a:lstStyle/>
          <a:p>
            <a:pPr marL="69215">
              <a:lnSpc>
                <a:spcPct val="100000"/>
              </a:lnSpc>
              <a:spcBef>
                <a:spcPts val="414"/>
              </a:spcBef>
            </a:pPr>
            <a:r>
              <a:rPr dirty="0" sz="1050" spc="-25" b="1">
                <a:latin typeface="Calibri"/>
                <a:cs typeface="Calibri"/>
              </a:rPr>
              <a:t>14%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63" name="object 63" descr=""/>
          <p:cNvGrpSpPr/>
          <p:nvPr/>
        </p:nvGrpSpPr>
        <p:grpSpPr>
          <a:xfrm>
            <a:off x="7942049" y="5819356"/>
            <a:ext cx="843280" cy="843280"/>
            <a:chOff x="7942049" y="5819356"/>
            <a:chExt cx="843280" cy="843280"/>
          </a:xfrm>
        </p:grpSpPr>
        <p:sp>
          <p:nvSpPr>
            <p:cNvPr id="64" name="object 64" descr=""/>
            <p:cNvSpPr/>
            <p:nvPr/>
          </p:nvSpPr>
          <p:spPr>
            <a:xfrm>
              <a:off x="8043211" y="5824436"/>
              <a:ext cx="741680" cy="838200"/>
            </a:xfrm>
            <a:custGeom>
              <a:avLst/>
              <a:gdLst/>
              <a:ahLst/>
              <a:cxnLst/>
              <a:rect l="l" t="t" r="r" b="b"/>
              <a:pathLst>
                <a:path w="741679" h="838200">
                  <a:moveTo>
                    <a:pt x="322718" y="837611"/>
                  </a:moveTo>
                  <a:lnTo>
                    <a:pt x="269712" y="834247"/>
                  </a:lnTo>
                  <a:lnTo>
                    <a:pt x="218068" y="824331"/>
                  </a:lnTo>
                  <a:lnTo>
                    <a:pt x="168348" y="808128"/>
                  </a:lnTo>
                  <a:lnTo>
                    <a:pt x="121117" y="785905"/>
                  </a:lnTo>
                  <a:lnTo>
                    <a:pt x="76939" y="757926"/>
                  </a:lnTo>
                  <a:lnTo>
                    <a:pt x="36379" y="724456"/>
                  </a:lnTo>
                  <a:lnTo>
                    <a:pt x="0" y="685762"/>
                  </a:lnTo>
                  <a:lnTo>
                    <a:pt x="80679" y="619023"/>
                  </a:lnTo>
                  <a:lnTo>
                    <a:pt x="112892" y="652617"/>
                  </a:lnTo>
                  <a:lnTo>
                    <a:pt x="148756" y="680446"/>
                  </a:lnTo>
                  <a:lnTo>
                    <a:pt x="187587" y="702445"/>
                  </a:lnTo>
                  <a:lnTo>
                    <a:pt x="228701" y="718551"/>
                  </a:lnTo>
                  <a:lnTo>
                    <a:pt x="271414" y="728697"/>
                  </a:lnTo>
                  <a:lnTo>
                    <a:pt x="315041" y="732821"/>
                  </a:lnTo>
                  <a:lnTo>
                    <a:pt x="358898" y="730857"/>
                  </a:lnTo>
                  <a:lnTo>
                    <a:pt x="402302" y="722740"/>
                  </a:lnTo>
                  <a:lnTo>
                    <a:pt x="444568" y="708406"/>
                  </a:lnTo>
                  <a:lnTo>
                    <a:pt x="485012" y="687790"/>
                  </a:lnTo>
                  <a:lnTo>
                    <a:pt x="522949" y="660827"/>
                  </a:lnTo>
                  <a:lnTo>
                    <a:pt x="556545" y="628617"/>
                  </a:lnTo>
                  <a:lnTo>
                    <a:pt x="584376" y="592755"/>
                  </a:lnTo>
                  <a:lnTo>
                    <a:pt x="606377" y="553927"/>
                  </a:lnTo>
                  <a:lnTo>
                    <a:pt x="622483" y="512816"/>
                  </a:lnTo>
                  <a:lnTo>
                    <a:pt x="632631" y="470106"/>
                  </a:lnTo>
                  <a:lnTo>
                    <a:pt x="636755" y="426482"/>
                  </a:lnTo>
                  <a:lnTo>
                    <a:pt x="634791" y="382628"/>
                  </a:lnTo>
                  <a:lnTo>
                    <a:pt x="626673" y="339227"/>
                  </a:lnTo>
                  <a:lnTo>
                    <a:pt x="612338" y="296964"/>
                  </a:lnTo>
                  <a:lnTo>
                    <a:pt x="591721" y="256523"/>
                  </a:lnTo>
                  <a:lnTo>
                    <a:pt x="564756" y="218588"/>
                  </a:lnTo>
                  <a:lnTo>
                    <a:pt x="532608" y="185106"/>
                  </a:lnTo>
                  <a:lnTo>
                    <a:pt x="496287" y="157004"/>
                  </a:lnTo>
                  <a:lnTo>
                    <a:pt x="456466" y="134596"/>
                  </a:lnTo>
                  <a:lnTo>
                    <a:pt x="413816" y="118198"/>
                  </a:lnTo>
                  <a:lnTo>
                    <a:pt x="369009" y="108128"/>
                  </a:lnTo>
                  <a:lnTo>
                    <a:pt x="322718" y="104701"/>
                  </a:lnTo>
                  <a:lnTo>
                    <a:pt x="322718" y="0"/>
                  </a:lnTo>
                  <a:lnTo>
                    <a:pt x="371563" y="2817"/>
                  </a:lnTo>
                  <a:lnTo>
                    <a:pt x="418753" y="11060"/>
                  </a:lnTo>
                  <a:lnTo>
                    <a:pt x="463974" y="24415"/>
                  </a:lnTo>
                  <a:lnTo>
                    <a:pt x="506911" y="42567"/>
                  </a:lnTo>
                  <a:lnTo>
                    <a:pt x="547250" y="65203"/>
                  </a:lnTo>
                  <a:lnTo>
                    <a:pt x="584678" y="92006"/>
                  </a:lnTo>
                  <a:lnTo>
                    <a:pt x="618879" y="122665"/>
                  </a:lnTo>
                  <a:lnTo>
                    <a:pt x="649540" y="156864"/>
                  </a:lnTo>
                  <a:lnTo>
                    <a:pt x="676345" y="194289"/>
                  </a:lnTo>
                  <a:lnTo>
                    <a:pt x="698982" y="234625"/>
                  </a:lnTo>
                  <a:lnTo>
                    <a:pt x="717135" y="277559"/>
                  </a:lnTo>
                  <a:lnTo>
                    <a:pt x="730491" y="322777"/>
                  </a:lnTo>
                  <a:lnTo>
                    <a:pt x="738735" y="369964"/>
                  </a:lnTo>
                  <a:lnTo>
                    <a:pt x="741553" y="418805"/>
                  </a:lnTo>
                  <a:lnTo>
                    <a:pt x="738735" y="467647"/>
                  </a:lnTo>
                  <a:lnTo>
                    <a:pt x="730491" y="514834"/>
                  </a:lnTo>
                  <a:lnTo>
                    <a:pt x="717135" y="560051"/>
                  </a:lnTo>
                  <a:lnTo>
                    <a:pt x="698982" y="602986"/>
                  </a:lnTo>
                  <a:lnTo>
                    <a:pt x="676345" y="643322"/>
                  </a:lnTo>
                  <a:lnTo>
                    <a:pt x="649540" y="680747"/>
                  </a:lnTo>
                  <a:lnTo>
                    <a:pt x="618879" y="714946"/>
                  </a:lnTo>
                  <a:lnTo>
                    <a:pt x="584678" y="745604"/>
                  </a:lnTo>
                  <a:lnTo>
                    <a:pt x="547250" y="772408"/>
                  </a:lnTo>
                  <a:lnTo>
                    <a:pt x="506911" y="795044"/>
                  </a:lnTo>
                  <a:lnTo>
                    <a:pt x="463974" y="813196"/>
                  </a:lnTo>
                  <a:lnTo>
                    <a:pt x="418753" y="826551"/>
                  </a:lnTo>
                  <a:lnTo>
                    <a:pt x="371563" y="834794"/>
                  </a:lnTo>
                  <a:lnTo>
                    <a:pt x="322718" y="837611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947129" y="5824436"/>
              <a:ext cx="419100" cy="685800"/>
            </a:xfrm>
            <a:custGeom>
              <a:avLst/>
              <a:gdLst/>
              <a:ahLst/>
              <a:cxnLst/>
              <a:rect l="l" t="t" r="r" b="b"/>
              <a:pathLst>
                <a:path w="419100" h="685800">
                  <a:moveTo>
                    <a:pt x="96082" y="685743"/>
                  </a:moveTo>
                  <a:lnTo>
                    <a:pt x="67118" y="646315"/>
                  </a:lnTo>
                  <a:lnTo>
                    <a:pt x="43390" y="604704"/>
                  </a:lnTo>
                  <a:lnTo>
                    <a:pt x="24856" y="561351"/>
                  </a:lnTo>
                  <a:lnTo>
                    <a:pt x="11474" y="516701"/>
                  </a:lnTo>
                  <a:lnTo>
                    <a:pt x="3202" y="471194"/>
                  </a:lnTo>
                  <a:lnTo>
                    <a:pt x="0" y="425273"/>
                  </a:lnTo>
                  <a:lnTo>
                    <a:pt x="1823" y="379382"/>
                  </a:lnTo>
                  <a:lnTo>
                    <a:pt x="8632" y="333961"/>
                  </a:lnTo>
                  <a:lnTo>
                    <a:pt x="20384" y="289454"/>
                  </a:lnTo>
                  <a:lnTo>
                    <a:pt x="37037" y="246303"/>
                  </a:lnTo>
                  <a:lnTo>
                    <a:pt x="58549" y="204950"/>
                  </a:lnTo>
                  <a:lnTo>
                    <a:pt x="84879" y="165839"/>
                  </a:lnTo>
                  <a:lnTo>
                    <a:pt x="115984" y="129410"/>
                  </a:lnTo>
                  <a:lnTo>
                    <a:pt x="151824" y="96107"/>
                  </a:lnTo>
                  <a:lnTo>
                    <a:pt x="190907" y="67419"/>
                  </a:lnTo>
                  <a:lnTo>
                    <a:pt x="232758" y="43581"/>
                  </a:lnTo>
                  <a:lnTo>
                    <a:pt x="276924" y="24758"/>
                  </a:lnTo>
                  <a:lnTo>
                    <a:pt x="322955" y="11112"/>
                  </a:lnTo>
                  <a:lnTo>
                    <a:pt x="370397" y="2805"/>
                  </a:lnTo>
                  <a:lnTo>
                    <a:pt x="418800" y="0"/>
                  </a:lnTo>
                  <a:lnTo>
                    <a:pt x="418800" y="104698"/>
                  </a:lnTo>
                  <a:lnTo>
                    <a:pt x="372381" y="108104"/>
                  </a:lnTo>
                  <a:lnTo>
                    <a:pt x="328076" y="117997"/>
                  </a:lnTo>
                  <a:lnTo>
                    <a:pt x="286372" y="133891"/>
                  </a:lnTo>
                  <a:lnTo>
                    <a:pt x="247755" y="155301"/>
                  </a:lnTo>
                  <a:lnTo>
                    <a:pt x="212710" y="181741"/>
                  </a:lnTo>
                  <a:lnTo>
                    <a:pt x="181724" y="212724"/>
                  </a:lnTo>
                  <a:lnTo>
                    <a:pt x="155281" y="247765"/>
                  </a:lnTo>
                  <a:lnTo>
                    <a:pt x="133869" y="286379"/>
                  </a:lnTo>
                  <a:lnTo>
                    <a:pt x="117973" y="328079"/>
                  </a:lnTo>
                  <a:lnTo>
                    <a:pt x="108080" y="372379"/>
                  </a:lnTo>
                  <a:lnTo>
                    <a:pt x="104674" y="418794"/>
                  </a:lnTo>
                  <a:lnTo>
                    <a:pt x="109385" y="472993"/>
                  </a:lnTo>
                  <a:lnTo>
                    <a:pt x="123245" y="525190"/>
                  </a:lnTo>
                  <a:lnTo>
                    <a:pt x="145841" y="574242"/>
                  </a:lnTo>
                  <a:lnTo>
                    <a:pt x="176761" y="619006"/>
                  </a:lnTo>
                  <a:lnTo>
                    <a:pt x="96082" y="6857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947129" y="5824436"/>
              <a:ext cx="419100" cy="685800"/>
            </a:xfrm>
            <a:custGeom>
              <a:avLst/>
              <a:gdLst/>
              <a:ahLst/>
              <a:cxnLst/>
              <a:rect l="l" t="t" r="r" b="b"/>
              <a:pathLst>
                <a:path w="419100" h="685800">
                  <a:moveTo>
                    <a:pt x="96082" y="685743"/>
                  </a:moveTo>
                  <a:lnTo>
                    <a:pt x="67118" y="646315"/>
                  </a:lnTo>
                  <a:lnTo>
                    <a:pt x="43390" y="604704"/>
                  </a:lnTo>
                  <a:lnTo>
                    <a:pt x="24856" y="561351"/>
                  </a:lnTo>
                  <a:lnTo>
                    <a:pt x="11474" y="516701"/>
                  </a:lnTo>
                  <a:lnTo>
                    <a:pt x="3202" y="471194"/>
                  </a:lnTo>
                  <a:lnTo>
                    <a:pt x="0" y="425273"/>
                  </a:lnTo>
                  <a:lnTo>
                    <a:pt x="1823" y="379382"/>
                  </a:lnTo>
                  <a:lnTo>
                    <a:pt x="8632" y="333961"/>
                  </a:lnTo>
                  <a:lnTo>
                    <a:pt x="20384" y="289454"/>
                  </a:lnTo>
                  <a:lnTo>
                    <a:pt x="37037" y="246303"/>
                  </a:lnTo>
                  <a:lnTo>
                    <a:pt x="58549" y="204950"/>
                  </a:lnTo>
                  <a:lnTo>
                    <a:pt x="84879" y="165839"/>
                  </a:lnTo>
                  <a:lnTo>
                    <a:pt x="115984" y="129410"/>
                  </a:lnTo>
                  <a:lnTo>
                    <a:pt x="151824" y="96107"/>
                  </a:lnTo>
                  <a:lnTo>
                    <a:pt x="190907" y="67419"/>
                  </a:lnTo>
                  <a:lnTo>
                    <a:pt x="232758" y="43581"/>
                  </a:lnTo>
                  <a:lnTo>
                    <a:pt x="276924" y="24758"/>
                  </a:lnTo>
                  <a:lnTo>
                    <a:pt x="322955" y="11112"/>
                  </a:lnTo>
                  <a:lnTo>
                    <a:pt x="370397" y="2805"/>
                  </a:lnTo>
                  <a:lnTo>
                    <a:pt x="418800" y="0"/>
                  </a:lnTo>
                  <a:lnTo>
                    <a:pt x="418800" y="104698"/>
                  </a:lnTo>
                  <a:lnTo>
                    <a:pt x="372381" y="108104"/>
                  </a:lnTo>
                  <a:lnTo>
                    <a:pt x="328076" y="117997"/>
                  </a:lnTo>
                  <a:lnTo>
                    <a:pt x="286372" y="133891"/>
                  </a:lnTo>
                  <a:lnTo>
                    <a:pt x="247755" y="155301"/>
                  </a:lnTo>
                  <a:lnTo>
                    <a:pt x="212710" y="181741"/>
                  </a:lnTo>
                  <a:lnTo>
                    <a:pt x="181724" y="212724"/>
                  </a:lnTo>
                  <a:lnTo>
                    <a:pt x="155281" y="247765"/>
                  </a:lnTo>
                  <a:lnTo>
                    <a:pt x="133869" y="286379"/>
                  </a:lnTo>
                  <a:lnTo>
                    <a:pt x="117973" y="328079"/>
                  </a:lnTo>
                  <a:lnTo>
                    <a:pt x="108080" y="372379"/>
                  </a:lnTo>
                  <a:lnTo>
                    <a:pt x="104674" y="418794"/>
                  </a:lnTo>
                  <a:lnTo>
                    <a:pt x="109385" y="472993"/>
                  </a:lnTo>
                  <a:lnTo>
                    <a:pt x="123245" y="525190"/>
                  </a:lnTo>
                  <a:lnTo>
                    <a:pt x="145841" y="574242"/>
                  </a:lnTo>
                  <a:lnTo>
                    <a:pt x="176761" y="619006"/>
                  </a:lnTo>
                  <a:lnTo>
                    <a:pt x="96082" y="685743"/>
                  </a:lnTo>
                  <a:close/>
                </a:path>
              </a:pathLst>
            </a:custGeom>
            <a:ln w="100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 txBox="1"/>
          <p:nvPr/>
        </p:nvSpPr>
        <p:spPr>
          <a:xfrm>
            <a:off x="7870117" y="5494051"/>
            <a:ext cx="1001394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54000" marR="5080" indent="-254635">
              <a:lnSpc>
                <a:spcPct val="100000"/>
              </a:lnSpc>
              <a:spcBef>
                <a:spcPts val="90"/>
              </a:spcBef>
            </a:pP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Southwest</a:t>
            </a:r>
            <a:r>
              <a:rPr dirty="0" sz="75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Region</a:t>
            </a:r>
            <a:r>
              <a:rPr dirty="0" sz="75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b="1">
                <a:solidFill>
                  <a:srgbClr val="585858"/>
                </a:solidFill>
                <a:latin typeface="Calibri"/>
                <a:cs typeface="Calibri"/>
              </a:rPr>
              <a:t>-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Tribal</a:t>
            </a:r>
            <a:r>
              <a:rPr dirty="0" sz="750" spc="5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Submissions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8193076" y="6083062"/>
            <a:ext cx="377190" cy="2889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5244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434"/>
              </a:spcBef>
            </a:pPr>
            <a:r>
              <a:rPr dirty="0" sz="1050" spc="-25" b="1">
                <a:latin typeface="Calibri"/>
                <a:cs typeface="Calibri"/>
              </a:rPr>
              <a:t>64%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69" name="object 69" descr=""/>
          <p:cNvGrpSpPr/>
          <p:nvPr/>
        </p:nvGrpSpPr>
        <p:grpSpPr>
          <a:xfrm>
            <a:off x="6362574" y="5807911"/>
            <a:ext cx="844550" cy="849630"/>
            <a:chOff x="6362574" y="5807911"/>
            <a:chExt cx="844550" cy="849630"/>
          </a:xfrm>
        </p:grpSpPr>
        <p:sp>
          <p:nvSpPr>
            <p:cNvPr id="70" name="object 70" descr=""/>
            <p:cNvSpPr/>
            <p:nvPr/>
          </p:nvSpPr>
          <p:spPr>
            <a:xfrm>
              <a:off x="6362574" y="5812991"/>
              <a:ext cx="844550" cy="844550"/>
            </a:xfrm>
            <a:custGeom>
              <a:avLst/>
              <a:gdLst/>
              <a:ahLst/>
              <a:cxnLst/>
              <a:rect l="l" t="t" r="r" b="b"/>
              <a:pathLst>
                <a:path w="844550" h="844550">
                  <a:moveTo>
                    <a:pt x="422159" y="844289"/>
                  </a:moveTo>
                  <a:lnTo>
                    <a:pt x="372926" y="841449"/>
                  </a:lnTo>
                  <a:lnTo>
                    <a:pt x="325362" y="833140"/>
                  </a:lnTo>
                  <a:lnTo>
                    <a:pt x="279782" y="819679"/>
                  </a:lnTo>
                  <a:lnTo>
                    <a:pt x="236504" y="801382"/>
                  </a:lnTo>
                  <a:lnTo>
                    <a:pt x="195844" y="778566"/>
                  </a:lnTo>
                  <a:lnTo>
                    <a:pt x="158120" y="751549"/>
                  </a:lnTo>
                  <a:lnTo>
                    <a:pt x="123647" y="720646"/>
                  </a:lnTo>
                  <a:lnTo>
                    <a:pt x="92743" y="686174"/>
                  </a:lnTo>
                  <a:lnTo>
                    <a:pt x="65725" y="648451"/>
                  </a:lnTo>
                  <a:lnTo>
                    <a:pt x="42908" y="607793"/>
                  </a:lnTo>
                  <a:lnTo>
                    <a:pt x="24611" y="564516"/>
                  </a:lnTo>
                  <a:lnTo>
                    <a:pt x="11149" y="518938"/>
                  </a:lnTo>
                  <a:lnTo>
                    <a:pt x="2840" y="471375"/>
                  </a:lnTo>
                  <a:lnTo>
                    <a:pt x="0" y="422144"/>
                  </a:lnTo>
                  <a:lnTo>
                    <a:pt x="2840" y="372913"/>
                  </a:lnTo>
                  <a:lnTo>
                    <a:pt x="11149" y="325350"/>
                  </a:lnTo>
                  <a:lnTo>
                    <a:pt x="24611" y="279772"/>
                  </a:lnTo>
                  <a:lnTo>
                    <a:pt x="42908" y="236496"/>
                  </a:lnTo>
                  <a:lnTo>
                    <a:pt x="65725" y="195837"/>
                  </a:lnTo>
                  <a:lnTo>
                    <a:pt x="92743" y="158114"/>
                  </a:lnTo>
                  <a:lnTo>
                    <a:pt x="123647" y="123643"/>
                  </a:lnTo>
                  <a:lnTo>
                    <a:pt x="158120" y="92740"/>
                  </a:lnTo>
                  <a:lnTo>
                    <a:pt x="195844" y="65722"/>
                  </a:lnTo>
                  <a:lnTo>
                    <a:pt x="236504" y="42907"/>
                  </a:lnTo>
                  <a:lnTo>
                    <a:pt x="279782" y="24610"/>
                  </a:lnTo>
                  <a:lnTo>
                    <a:pt x="325362" y="11149"/>
                  </a:lnTo>
                  <a:lnTo>
                    <a:pt x="372926" y="2840"/>
                  </a:lnTo>
                  <a:lnTo>
                    <a:pt x="422159" y="0"/>
                  </a:lnTo>
                  <a:lnTo>
                    <a:pt x="422159" y="105536"/>
                  </a:lnTo>
                  <a:lnTo>
                    <a:pt x="375371" y="108969"/>
                  </a:lnTo>
                  <a:lnTo>
                    <a:pt x="330715" y="118941"/>
                  </a:lnTo>
                  <a:lnTo>
                    <a:pt x="288680" y="134962"/>
                  </a:lnTo>
                  <a:lnTo>
                    <a:pt x="249756" y="156543"/>
                  </a:lnTo>
                  <a:lnTo>
                    <a:pt x="214433" y="183194"/>
                  </a:lnTo>
                  <a:lnTo>
                    <a:pt x="183201" y="214426"/>
                  </a:lnTo>
                  <a:lnTo>
                    <a:pt x="156549" y="249748"/>
                  </a:lnTo>
                  <a:lnTo>
                    <a:pt x="134967" y="288670"/>
                  </a:lnTo>
                  <a:lnTo>
                    <a:pt x="118945" y="330704"/>
                  </a:lnTo>
                  <a:lnTo>
                    <a:pt x="108972" y="375358"/>
                  </a:lnTo>
                  <a:lnTo>
                    <a:pt x="105539" y="422144"/>
                  </a:lnTo>
                  <a:lnTo>
                    <a:pt x="108972" y="468930"/>
                  </a:lnTo>
                  <a:lnTo>
                    <a:pt x="118945" y="513585"/>
                  </a:lnTo>
                  <a:lnTo>
                    <a:pt x="134967" y="555619"/>
                  </a:lnTo>
                  <a:lnTo>
                    <a:pt x="156549" y="594541"/>
                  </a:lnTo>
                  <a:lnTo>
                    <a:pt x="183201" y="629863"/>
                  </a:lnTo>
                  <a:lnTo>
                    <a:pt x="214433" y="661094"/>
                  </a:lnTo>
                  <a:lnTo>
                    <a:pt x="249756" y="687745"/>
                  </a:lnTo>
                  <a:lnTo>
                    <a:pt x="288680" y="709327"/>
                  </a:lnTo>
                  <a:lnTo>
                    <a:pt x="330715" y="725348"/>
                  </a:lnTo>
                  <a:lnTo>
                    <a:pt x="375371" y="735320"/>
                  </a:lnTo>
                  <a:lnTo>
                    <a:pt x="422159" y="738753"/>
                  </a:lnTo>
                  <a:lnTo>
                    <a:pt x="700472" y="738753"/>
                  </a:lnTo>
                  <a:lnTo>
                    <a:pt x="686198" y="751549"/>
                  </a:lnTo>
                  <a:lnTo>
                    <a:pt x="648474" y="778566"/>
                  </a:lnTo>
                  <a:lnTo>
                    <a:pt x="607814" y="801382"/>
                  </a:lnTo>
                  <a:lnTo>
                    <a:pt x="564536" y="819679"/>
                  </a:lnTo>
                  <a:lnTo>
                    <a:pt x="518956" y="833140"/>
                  </a:lnTo>
                  <a:lnTo>
                    <a:pt x="471392" y="841449"/>
                  </a:lnTo>
                  <a:lnTo>
                    <a:pt x="422159" y="844289"/>
                  </a:lnTo>
                  <a:close/>
                </a:path>
                <a:path w="844550" h="844550">
                  <a:moveTo>
                    <a:pt x="700472" y="738753"/>
                  </a:moveTo>
                  <a:lnTo>
                    <a:pt x="422159" y="738753"/>
                  </a:lnTo>
                  <a:lnTo>
                    <a:pt x="468947" y="735320"/>
                  </a:lnTo>
                  <a:lnTo>
                    <a:pt x="513603" y="725348"/>
                  </a:lnTo>
                  <a:lnTo>
                    <a:pt x="555638" y="709327"/>
                  </a:lnTo>
                  <a:lnTo>
                    <a:pt x="594562" y="687745"/>
                  </a:lnTo>
                  <a:lnTo>
                    <a:pt x="629885" y="661094"/>
                  </a:lnTo>
                  <a:lnTo>
                    <a:pt x="661117" y="629863"/>
                  </a:lnTo>
                  <a:lnTo>
                    <a:pt x="687769" y="594541"/>
                  </a:lnTo>
                  <a:lnTo>
                    <a:pt x="709351" y="555619"/>
                  </a:lnTo>
                  <a:lnTo>
                    <a:pt x="725373" y="513585"/>
                  </a:lnTo>
                  <a:lnTo>
                    <a:pt x="735346" y="468930"/>
                  </a:lnTo>
                  <a:lnTo>
                    <a:pt x="738779" y="422144"/>
                  </a:lnTo>
                  <a:lnTo>
                    <a:pt x="735346" y="375358"/>
                  </a:lnTo>
                  <a:lnTo>
                    <a:pt x="725373" y="330704"/>
                  </a:lnTo>
                  <a:lnTo>
                    <a:pt x="709351" y="288670"/>
                  </a:lnTo>
                  <a:lnTo>
                    <a:pt x="687769" y="249748"/>
                  </a:lnTo>
                  <a:lnTo>
                    <a:pt x="661117" y="214426"/>
                  </a:lnTo>
                  <a:lnTo>
                    <a:pt x="629885" y="183194"/>
                  </a:lnTo>
                  <a:lnTo>
                    <a:pt x="594562" y="156543"/>
                  </a:lnTo>
                  <a:lnTo>
                    <a:pt x="555638" y="134962"/>
                  </a:lnTo>
                  <a:lnTo>
                    <a:pt x="513603" y="118941"/>
                  </a:lnTo>
                  <a:lnTo>
                    <a:pt x="468947" y="108969"/>
                  </a:lnTo>
                  <a:lnTo>
                    <a:pt x="422159" y="105536"/>
                  </a:lnTo>
                  <a:lnTo>
                    <a:pt x="422159" y="0"/>
                  </a:lnTo>
                  <a:lnTo>
                    <a:pt x="471392" y="2840"/>
                  </a:lnTo>
                  <a:lnTo>
                    <a:pt x="518956" y="11149"/>
                  </a:lnTo>
                  <a:lnTo>
                    <a:pt x="564536" y="24610"/>
                  </a:lnTo>
                  <a:lnTo>
                    <a:pt x="607814" y="42907"/>
                  </a:lnTo>
                  <a:lnTo>
                    <a:pt x="648474" y="65722"/>
                  </a:lnTo>
                  <a:lnTo>
                    <a:pt x="686198" y="92740"/>
                  </a:lnTo>
                  <a:lnTo>
                    <a:pt x="720671" y="123643"/>
                  </a:lnTo>
                  <a:lnTo>
                    <a:pt x="751575" y="158114"/>
                  </a:lnTo>
                  <a:lnTo>
                    <a:pt x="778593" y="195837"/>
                  </a:lnTo>
                  <a:lnTo>
                    <a:pt x="801410" y="236496"/>
                  </a:lnTo>
                  <a:lnTo>
                    <a:pt x="819707" y="279772"/>
                  </a:lnTo>
                  <a:lnTo>
                    <a:pt x="833169" y="325350"/>
                  </a:lnTo>
                  <a:lnTo>
                    <a:pt x="841478" y="372913"/>
                  </a:lnTo>
                  <a:lnTo>
                    <a:pt x="844318" y="422144"/>
                  </a:lnTo>
                  <a:lnTo>
                    <a:pt x="841478" y="471375"/>
                  </a:lnTo>
                  <a:lnTo>
                    <a:pt x="833169" y="518938"/>
                  </a:lnTo>
                  <a:lnTo>
                    <a:pt x="819707" y="564516"/>
                  </a:lnTo>
                  <a:lnTo>
                    <a:pt x="801410" y="607793"/>
                  </a:lnTo>
                  <a:lnTo>
                    <a:pt x="778593" y="648451"/>
                  </a:lnTo>
                  <a:lnTo>
                    <a:pt x="751575" y="686174"/>
                  </a:lnTo>
                  <a:lnTo>
                    <a:pt x="720671" y="720646"/>
                  </a:lnTo>
                  <a:lnTo>
                    <a:pt x="700472" y="738753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6784748" y="5812991"/>
              <a:ext cx="0" cy="106045"/>
            </a:xfrm>
            <a:custGeom>
              <a:avLst/>
              <a:gdLst/>
              <a:ahLst/>
              <a:cxnLst/>
              <a:rect l="l" t="t" r="r" b="b"/>
              <a:pathLst>
                <a:path w="0" h="106045">
                  <a:moveTo>
                    <a:pt x="0" y="0"/>
                  </a:moveTo>
                  <a:lnTo>
                    <a:pt x="0" y="105533"/>
                  </a:lnTo>
                  <a:lnTo>
                    <a:pt x="0" y="0"/>
                  </a:lnTo>
                  <a:close/>
                </a:path>
              </a:pathLst>
            </a:custGeom>
            <a:ln w="100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 descr=""/>
          <p:cNvSpPr txBox="1"/>
          <p:nvPr/>
        </p:nvSpPr>
        <p:spPr>
          <a:xfrm>
            <a:off x="6360248" y="5482606"/>
            <a:ext cx="859155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82245" marR="5080" indent="-182880">
              <a:lnSpc>
                <a:spcPct val="100000"/>
              </a:lnSpc>
              <a:spcBef>
                <a:spcPts val="90"/>
              </a:spcBef>
            </a:pPr>
            <a:r>
              <a:rPr dirty="0" sz="750" spc="-20" b="1">
                <a:solidFill>
                  <a:srgbClr val="585858"/>
                </a:solidFill>
                <a:latin typeface="Calibri"/>
                <a:cs typeface="Calibri"/>
              </a:rPr>
              <a:t>Navajo</a:t>
            </a:r>
            <a:r>
              <a:rPr dirty="0" sz="750" spc="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Region </a:t>
            </a:r>
            <a:r>
              <a:rPr dirty="0" sz="7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750" spc="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20" b="1">
                <a:solidFill>
                  <a:srgbClr val="585858"/>
                </a:solidFill>
                <a:latin typeface="Calibri"/>
                <a:cs typeface="Calibri"/>
              </a:rPr>
              <a:t>Tribal</a:t>
            </a:r>
            <a:r>
              <a:rPr dirty="0" sz="750" spc="5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Submissions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6536441" y="6030982"/>
            <a:ext cx="495300" cy="3327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76835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605"/>
              </a:spcBef>
            </a:pPr>
            <a:r>
              <a:rPr dirty="0" sz="1050" spc="-20" b="1">
                <a:latin typeface="Calibri"/>
                <a:cs typeface="Calibri"/>
              </a:rPr>
              <a:t>100%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74" name="object 74" descr=""/>
          <p:cNvGrpSpPr/>
          <p:nvPr/>
        </p:nvGrpSpPr>
        <p:grpSpPr>
          <a:xfrm>
            <a:off x="6323844" y="4234450"/>
            <a:ext cx="833119" cy="833755"/>
            <a:chOff x="6323844" y="4234450"/>
            <a:chExt cx="833119" cy="833755"/>
          </a:xfrm>
        </p:grpSpPr>
        <p:sp>
          <p:nvSpPr>
            <p:cNvPr id="75" name="object 75" descr=""/>
            <p:cNvSpPr/>
            <p:nvPr/>
          </p:nvSpPr>
          <p:spPr>
            <a:xfrm>
              <a:off x="6508436" y="4239530"/>
              <a:ext cx="648970" cy="828675"/>
            </a:xfrm>
            <a:custGeom>
              <a:avLst/>
              <a:gdLst/>
              <a:ahLst/>
              <a:cxnLst/>
              <a:rect l="l" t="t" r="r" b="b"/>
              <a:pathLst>
                <a:path w="648970" h="828675">
                  <a:moveTo>
                    <a:pt x="234339" y="828073"/>
                  </a:moveTo>
                  <a:lnTo>
                    <a:pt x="184463" y="825058"/>
                  </a:lnTo>
                  <a:lnTo>
                    <a:pt x="135574" y="816122"/>
                  </a:lnTo>
                  <a:lnTo>
                    <a:pt x="88189" y="801424"/>
                  </a:lnTo>
                  <a:lnTo>
                    <a:pt x="42826" y="781125"/>
                  </a:lnTo>
                  <a:lnTo>
                    <a:pt x="0" y="755385"/>
                  </a:lnTo>
                  <a:lnTo>
                    <a:pt x="58585" y="670048"/>
                  </a:lnTo>
                  <a:lnTo>
                    <a:pt x="98324" y="693242"/>
                  </a:lnTo>
                  <a:lnTo>
                    <a:pt x="139971" y="709965"/>
                  </a:lnTo>
                  <a:lnTo>
                    <a:pt x="182855" y="720342"/>
                  </a:lnTo>
                  <a:lnTo>
                    <a:pt x="226311" y="724496"/>
                  </a:lnTo>
                  <a:lnTo>
                    <a:pt x="269669" y="722552"/>
                  </a:lnTo>
                  <a:lnTo>
                    <a:pt x="312261" y="714634"/>
                  </a:lnTo>
                  <a:lnTo>
                    <a:pt x="353421" y="700866"/>
                  </a:lnTo>
                  <a:lnTo>
                    <a:pt x="392479" y="681372"/>
                  </a:lnTo>
                  <a:lnTo>
                    <a:pt x="428769" y="656277"/>
                  </a:lnTo>
                  <a:lnTo>
                    <a:pt x="461621" y="625704"/>
                  </a:lnTo>
                  <a:lnTo>
                    <a:pt x="490369" y="589778"/>
                  </a:lnTo>
                  <a:lnTo>
                    <a:pt x="513565" y="550041"/>
                  </a:lnTo>
                  <a:lnTo>
                    <a:pt x="530289" y="508398"/>
                  </a:lnTo>
                  <a:lnTo>
                    <a:pt x="540667" y="465516"/>
                  </a:lnTo>
                  <a:lnTo>
                    <a:pt x="544821" y="422064"/>
                  </a:lnTo>
                  <a:lnTo>
                    <a:pt x="542877" y="378709"/>
                  </a:lnTo>
                  <a:lnTo>
                    <a:pt x="534958" y="336119"/>
                  </a:lnTo>
                  <a:lnTo>
                    <a:pt x="521189" y="294963"/>
                  </a:lnTo>
                  <a:lnTo>
                    <a:pt x="501694" y="255907"/>
                  </a:lnTo>
                  <a:lnTo>
                    <a:pt x="476597" y="219620"/>
                  </a:lnTo>
                  <a:lnTo>
                    <a:pt x="446022" y="186770"/>
                  </a:lnTo>
                  <a:lnTo>
                    <a:pt x="410094" y="158024"/>
                  </a:lnTo>
                  <a:lnTo>
                    <a:pt x="369632" y="134526"/>
                  </a:lnTo>
                  <a:lnTo>
                    <a:pt x="326347" y="117451"/>
                  </a:lnTo>
                  <a:lnTo>
                    <a:pt x="280998" y="107033"/>
                  </a:lnTo>
                  <a:lnTo>
                    <a:pt x="234339" y="103509"/>
                  </a:lnTo>
                  <a:lnTo>
                    <a:pt x="234339" y="0"/>
                  </a:lnTo>
                  <a:lnTo>
                    <a:pt x="282628" y="2785"/>
                  </a:lnTo>
                  <a:lnTo>
                    <a:pt x="329280" y="10934"/>
                  </a:lnTo>
                  <a:lnTo>
                    <a:pt x="373986" y="24137"/>
                  </a:lnTo>
                  <a:lnTo>
                    <a:pt x="416435" y="42083"/>
                  </a:lnTo>
                  <a:lnTo>
                    <a:pt x="456315" y="64460"/>
                  </a:lnTo>
                  <a:lnTo>
                    <a:pt x="493316" y="90959"/>
                  </a:lnTo>
                  <a:lnTo>
                    <a:pt x="527128" y="121268"/>
                  </a:lnTo>
                  <a:lnTo>
                    <a:pt x="557439" y="155077"/>
                  </a:lnTo>
                  <a:lnTo>
                    <a:pt x="583940" y="192076"/>
                  </a:lnTo>
                  <a:lnTo>
                    <a:pt x="606319" y="231953"/>
                  </a:lnTo>
                  <a:lnTo>
                    <a:pt x="624265" y="274399"/>
                  </a:lnTo>
                  <a:lnTo>
                    <a:pt x="637469" y="319101"/>
                  </a:lnTo>
                  <a:lnTo>
                    <a:pt x="645619" y="365751"/>
                  </a:lnTo>
                  <a:lnTo>
                    <a:pt x="648405" y="414036"/>
                  </a:lnTo>
                  <a:lnTo>
                    <a:pt x="645619" y="462321"/>
                  </a:lnTo>
                  <a:lnTo>
                    <a:pt x="637469" y="508971"/>
                  </a:lnTo>
                  <a:lnTo>
                    <a:pt x="624265" y="553673"/>
                  </a:lnTo>
                  <a:lnTo>
                    <a:pt x="606319" y="596119"/>
                  </a:lnTo>
                  <a:lnTo>
                    <a:pt x="583940" y="635996"/>
                  </a:lnTo>
                  <a:lnTo>
                    <a:pt x="557439" y="672995"/>
                  </a:lnTo>
                  <a:lnTo>
                    <a:pt x="527128" y="706804"/>
                  </a:lnTo>
                  <a:lnTo>
                    <a:pt x="493316" y="737113"/>
                  </a:lnTo>
                  <a:lnTo>
                    <a:pt x="456315" y="763612"/>
                  </a:lnTo>
                  <a:lnTo>
                    <a:pt x="416435" y="785989"/>
                  </a:lnTo>
                  <a:lnTo>
                    <a:pt x="373986" y="803935"/>
                  </a:lnTo>
                  <a:lnTo>
                    <a:pt x="329280" y="817138"/>
                  </a:lnTo>
                  <a:lnTo>
                    <a:pt x="282628" y="825287"/>
                  </a:lnTo>
                  <a:lnTo>
                    <a:pt x="234339" y="828073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328924" y="4239530"/>
              <a:ext cx="414020" cy="755650"/>
            </a:xfrm>
            <a:custGeom>
              <a:avLst/>
              <a:gdLst/>
              <a:ahLst/>
              <a:cxnLst/>
              <a:rect l="l" t="t" r="r" b="b"/>
              <a:pathLst>
                <a:path w="414020" h="755650">
                  <a:moveTo>
                    <a:pt x="179512" y="755368"/>
                  </a:moveTo>
                  <a:lnTo>
                    <a:pt x="141277" y="725746"/>
                  </a:lnTo>
                  <a:lnTo>
                    <a:pt x="107427" y="692627"/>
                  </a:lnTo>
                  <a:lnTo>
                    <a:pt x="78043" y="656443"/>
                  </a:lnTo>
                  <a:lnTo>
                    <a:pt x="53203" y="617627"/>
                  </a:lnTo>
                  <a:lnTo>
                    <a:pt x="32990" y="576611"/>
                  </a:lnTo>
                  <a:lnTo>
                    <a:pt x="17482" y="533826"/>
                  </a:lnTo>
                  <a:lnTo>
                    <a:pt x="6761" y="489704"/>
                  </a:lnTo>
                  <a:lnTo>
                    <a:pt x="907" y="444678"/>
                  </a:lnTo>
                  <a:lnTo>
                    <a:pt x="0" y="399179"/>
                  </a:lnTo>
                  <a:lnTo>
                    <a:pt x="4119" y="353639"/>
                  </a:lnTo>
                  <a:lnTo>
                    <a:pt x="13347" y="308490"/>
                  </a:lnTo>
                  <a:lnTo>
                    <a:pt x="27762" y="264164"/>
                  </a:lnTo>
                  <a:lnTo>
                    <a:pt x="47446" y="221093"/>
                  </a:lnTo>
                  <a:lnTo>
                    <a:pt x="72478" y="179709"/>
                  </a:lnTo>
                  <a:lnTo>
                    <a:pt x="103722" y="139691"/>
                  </a:lnTo>
                  <a:lnTo>
                    <a:pt x="139209" y="104174"/>
                  </a:lnTo>
                  <a:lnTo>
                    <a:pt x="178449" y="73415"/>
                  </a:lnTo>
                  <a:lnTo>
                    <a:pt x="220954" y="47672"/>
                  </a:lnTo>
                  <a:lnTo>
                    <a:pt x="266236" y="27201"/>
                  </a:lnTo>
                  <a:lnTo>
                    <a:pt x="313805" y="12261"/>
                  </a:lnTo>
                  <a:lnTo>
                    <a:pt x="363173" y="3108"/>
                  </a:lnTo>
                  <a:lnTo>
                    <a:pt x="413852" y="0"/>
                  </a:lnTo>
                  <a:lnTo>
                    <a:pt x="413852" y="103506"/>
                  </a:lnTo>
                  <a:lnTo>
                    <a:pt x="367961" y="106873"/>
                  </a:lnTo>
                  <a:lnTo>
                    <a:pt x="324161" y="116653"/>
                  </a:lnTo>
                  <a:lnTo>
                    <a:pt x="282932" y="132367"/>
                  </a:lnTo>
                  <a:lnTo>
                    <a:pt x="244754" y="153533"/>
                  </a:lnTo>
                  <a:lnTo>
                    <a:pt x="210108" y="179672"/>
                  </a:lnTo>
                  <a:lnTo>
                    <a:pt x="179475" y="210302"/>
                  </a:lnTo>
                  <a:lnTo>
                    <a:pt x="153334" y="244945"/>
                  </a:lnTo>
                  <a:lnTo>
                    <a:pt x="132165" y="283119"/>
                  </a:lnTo>
                  <a:lnTo>
                    <a:pt x="116450" y="324344"/>
                  </a:lnTo>
                  <a:lnTo>
                    <a:pt x="106669" y="368140"/>
                  </a:lnTo>
                  <a:lnTo>
                    <a:pt x="103302" y="414027"/>
                  </a:lnTo>
                  <a:lnTo>
                    <a:pt x="107428" y="464500"/>
                  </a:lnTo>
                  <a:lnTo>
                    <a:pt x="119499" y="513009"/>
                  </a:lnTo>
                  <a:lnTo>
                    <a:pt x="139059" y="558686"/>
                  </a:lnTo>
                  <a:lnTo>
                    <a:pt x="165651" y="600662"/>
                  </a:lnTo>
                  <a:lnTo>
                    <a:pt x="198816" y="638067"/>
                  </a:lnTo>
                  <a:lnTo>
                    <a:pt x="238097" y="670033"/>
                  </a:lnTo>
                  <a:lnTo>
                    <a:pt x="179512" y="75536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328924" y="4239530"/>
              <a:ext cx="414020" cy="755650"/>
            </a:xfrm>
            <a:custGeom>
              <a:avLst/>
              <a:gdLst/>
              <a:ahLst/>
              <a:cxnLst/>
              <a:rect l="l" t="t" r="r" b="b"/>
              <a:pathLst>
                <a:path w="414020" h="755650">
                  <a:moveTo>
                    <a:pt x="179512" y="755368"/>
                  </a:moveTo>
                  <a:lnTo>
                    <a:pt x="141277" y="725746"/>
                  </a:lnTo>
                  <a:lnTo>
                    <a:pt x="107427" y="692627"/>
                  </a:lnTo>
                  <a:lnTo>
                    <a:pt x="78043" y="656443"/>
                  </a:lnTo>
                  <a:lnTo>
                    <a:pt x="53203" y="617627"/>
                  </a:lnTo>
                  <a:lnTo>
                    <a:pt x="32990" y="576611"/>
                  </a:lnTo>
                  <a:lnTo>
                    <a:pt x="17482" y="533826"/>
                  </a:lnTo>
                  <a:lnTo>
                    <a:pt x="6761" y="489704"/>
                  </a:lnTo>
                  <a:lnTo>
                    <a:pt x="907" y="444678"/>
                  </a:lnTo>
                  <a:lnTo>
                    <a:pt x="0" y="399179"/>
                  </a:lnTo>
                  <a:lnTo>
                    <a:pt x="4119" y="353639"/>
                  </a:lnTo>
                  <a:lnTo>
                    <a:pt x="13347" y="308490"/>
                  </a:lnTo>
                  <a:lnTo>
                    <a:pt x="27762" y="264164"/>
                  </a:lnTo>
                  <a:lnTo>
                    <a:pt x="47446" y="221093"/>
                  </a:lnTo>
                  <a:lnTo>
                    <a:pt x="72478" y="179709"/>
                  </a:lnTo>
                  <a:lnTo>
                    <a:pt x="103722" y="139691"/>
                  </a:lnTo>
                  <a:lnTo>
                    <a:pt x="139209" y="104174"/>
                  </a:lnTo>
                  <a:lnTo>
                    <a:pt x="178449" y="73415"/>
                  </a:lnTo>
                  <a:lnTo>
                    <a:pt x="220954" y="47672"/>
                  </a:lnTo>
                  <a:lnTo>
                    <a:pt x="266236" y="27201"/>
                  </a:lnTo>
                  <a:lnTo>
                    <a:pt x="313805" y="12261"/>
                  </a:lnTo>
                  <a:lnTo>
                    <a:pt x="363173" y="3108"/>
                  </a:lnTo>
                  <a:lnTo>
                    <a:pt x="413852" y="0"/>
                  </a:lnTo>
                  <a:lnTo>
                    <a:pt x="413852" y="103506"/>
                  </a:lnTo>
                  <a:lnTo>
                    <a:pt x="367961" y="106873"/>
                  </a:lnTo>
                  <a:lnTo>
                    <a:pt x="324161" y="116653"/>
                  </a:lnTo>
                  <a:lnTo>
                    <a:pt x="282932" y="132367"/>
                  </a:lnTo>
                  <a:lnTo>
                    <a:pt x="244754" y="153533"/>
                  </a:lnTo>
                  <a:lnTo>
                    <a:pt x="210108" y="179672"/>
                  </a:lnTo>
                  <a:lnTo>
                    <a:pt x="179475" y="210302"/>
                  </a:lnTo>
                  <a:lnTo>
                    <a:pt x="153334" y="244945"/>
                  </a:lnTo>
                  <a:lnTo>
                    <a:pt x="132165" y="283119"/>
                  </a:lnTo>
                  <a:lnTo>
                    <a:pt x="116450" y="324344"/>
                  </a:lnTo>
                  <a:lnTo>
                    <a:pt x="106669" y="368140"/>
                  </a:lnTo>
                  <a:lnTo>
                    <a:pt x="103302" y="414027"/>
                  </a:lnTo>
                  <a:lnTo>
                    <a:pt x="107428" y="464500"/>
                  </a:lnTo>
                  <a:lnTo>
                    <a:pt x="119499" y="513009"/>
                  </a:lnTo>
                  <a:lnTo>
                    <a:pt x="139059" y="558686"/>
                  </a:lnTo>
                  <a:lnTo>
                    <a:pt x="165651" y="600662"/>
                  </a:lnTo>
                  <a:lnTo>
                    <a:pt x="198816" y="638067"/>
                  </a:lnTo>
                  <a:lnTo>
                    <a:pt x="238097" y="670033"/>
                  </a:lnTo>
                  <a:lnTo>
                    <a:pt x="179512" y="755368"/>
                  </a:lnTo>
                  <a:close/>
                </a:path>
              </a:pathLst>
            </a:custGeom>
            <a:ln w="100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 txBox="1"/>
          <p:nvPr/>
        </p:nvSpPr>
        <p:spPr>
          <a:xfrm>
            <a:off x="6246846" y="3909145"/>
            <a:ext cx="1001394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54000" marR="5080" indent="-254635">
              <a:lnSpc>
                <a:spcPct val="100000"/>
              </a:lnSpc>
              <a:spcBef>
                <a:spcPts val="90"/>
              </a:spcBef>
            </a:pPr>
            <a:r>
              <a:rPr dirty="0" sz="750" spc="-20" b="1">
                <a:solidFill>
                  <a:srgbClr val="585858"/>
                </a:solidFill>
                <a:latin typeface="Calibri"/>
                <a:cs typeface="Calibri"/>
              </a:rPr>
              <a:t>Northwest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 Region</a:t>
            </a:r>
            <a:r>
              <a:rPr dirty="0" sz="750" spc="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750" spc="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Tribal</a:t>
            </a:r>
            <a:r>
              <a:rPr dirty="0" sz="750" spc="5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Submissions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6512402" y="4450558"/>
            <a:ext cx="461009" cy="3270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74295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585"/>
              </a:spcBef>
            </a:pPr>
            <a:r>
              <a:rPr dirty="0" sz="1050" spc="-25" b="1">
                <a:latin typeface="Calibri"/>
                <a:cs typeface="Calibri"/>
              </a:rPr>
              <a:t>60%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80" name="object 80" descr=""/>
          <p:cNvGrpSpPr/>
          <p:nvPr/>
        </p:nvGrpSpPr>
        <p:grpSpPr>
          <a:xfrm>
            <a:off x="6338247" y="2541310"/>
            <a:ext cx="854710" cy="859790"/>
            <a:chOff x="6338247" y="2541310"/>
            <a:chExt cx="854710" cy="859790"/>
          </a:xfrm>
        </p:grpSpPr>
        <p:sp>
          <p:nvSpPr>
            <p:cNvPr id="81" name="object 81" descr=""/>
            <p:cNvSpPr/>
            <p:nvPr/>
          </p:nvSpPr>
          <p:spPr>
            <a:xfrm>
              <a:off x="6767949" y="2546390"/>
              <a:ext cx="424815" cy="792480"/>
            </a:xfrm>
            <a:custGeom>
              <a:avLst/>
              <a:gdLst/>
              <a:ahLst/>
              <a:cxnLst/>
              <a:rect l="l" t="t" r="r" b="b"/>
              <a:pathLst>
                <a:path w="424815" h="792479">
                  <a:moveTo>
                    <a:pt x="212279" y="792181"/>
                  </a:moveTo>
                  <a:lnTo>
                    <a:pt x="159209" y="700268"/>
                  </a:lnTo>
                  <a:lnTo>
                    <a:pt x="198233" y="673753"/>
                  </a:lnTo>
                  <a:lnTo>
                    <a:pt x="232111" y="642615"/>
                  </a:lnTo>
                  <a:lnTo>
                    <a:pt x="260665" y="607526"/>
                  </a:lnTo>
                  <a:lnTo>
                    <a:pt x="283713" y="569159"/>
                  </a:lnTo>
                  <a:lnTo>
                    <a:pt x="301076" y="528188"/>
                  </a:lnTo>
                  <a:lnTo>
                    <a:pt x="312573" y="485284"/>
                  </a:lnTo>
                  <a:lnTo>
                    <a:pt x="318023" y="441121"/>
                  </a:lnTo>
                  <a:lnTo>
                    <a:pt x="317248" y="396371"/>
                  </a:lnTo>
                  <a:lnTo>
                    <a:pt x="310065" y="351707"/>
                  </a:lnTo>
                  <a:lnTo>
                    <a:pt x="296296" y="307803"/>
                  </a:lnTo>
                  <a:lnTo>
                    <a:pt x="275759" y="265330"/>
                  </a:lnTo>
                  <a:lnTo>
                    <a:pt x="248543" y="225493"/>
                  </a:lnTo>
                  <a:lnTo>
                    <a:pt x="216114" y="190688"/>
                  </a:lnTo>
                  <a:lnTo>
                    <a:pt x="179164" y="161314"/>
                  </a:lnTo>
                  <a:lnTo>
                    <a:pt x="138384" y="137771"/>
                  </a:lnTo>
                  <a:lnTo>
                    <a:pt x="94468" y="120460"/>
                  </a:lnTo>
                  <a:lnTo>
                    <a:pt x="48109" y="109780"/>
                  </a:lnTo>
                  <a:lnTo>
                    <a:pt x="0" y="106132"/>
                  </a:lnTo>
                  <a:lnTo>
                    <a:pt x="0" y="0"/>
                  </a:lnTo>
                  <a:lnTo>
                    <a:pt x="46260" y="2491"/>
                  </a:lnTo>
                  <a:lnTo>
                    <a:pt x="91077" y="9791"/>
                  </a:lnTo>
                  <a:lnTo>
                    <a:pt x="134193" y="21642"/>
                  </a:lnTo>
                  <a:lnTo>
                    <a:pt x="175348" y="37785"/>
                  </a:lnTo>
                  <a:lnTo>
                    <a:pt x="214283" y="57960"/>
                  </a:lnTo>
                  <a:lnTo>
                    <a:pt x="250738" y="81909"/>
                  </a:lnTo>
                  <a:lnTo>
                    <a:pt x="284457" y="109372"/>
                  </a:lnTo>
                  <a:lnTo>
                    <a:pt x="315178" y="140091"/>
                  </a:lnTo>
                  <a:lnTo>
                    <a:pt x="342643" y="173807"/>
                  </a:lnTo>
                  <a:lnTo>
                    <a:pt x="366594" y="210260"/>
                  </a:lnTo>
                  <a:lnTo>
                    <a:pt x="386770" y="249193"/>
                  </a:lnTo>
                  <a:lnTo>
                    <a:pt x="402914" y="290344"/>
                  </a:lnTo>
                  <a:lnTo>
                    <a:pt x="414766" y="333457"/>
                  </a:lnTo>
                  <a:lnTo>
                    <a:pt x="422067" y="378271"/>
                  </a:lnTo>
                  <a:lnTo>
                    <a:pt x="424558" y="424528"/>
                  </a:lnTo>
                  <a:lnTo>
                    <a:pt x="421603" y="474586"/>
                  </a:lnTo>
                  <a:lnTo>
                    <a:pt x="412905" y="523355"/>
                  </a:lnTo>
                  <a:lnTo>
                    <a:pt x="398714" y="570402"/>
                  </a:lnTo>
                  <a:lnTo>
                    <a:pt x="379282" y="615292"/>
                  </a:lnTo>
                  <a:lnTo>
                    <a:pt x="354859" y="657591"/>
                  </a:lnTo>
                  <a:lnTo>
                    <a:pt x="325696" y="696864"/>
                  </a:lnTo>
                  <a:lnTo>
                    <a:pt x="292045" y="732676"/>
                  </a:lnTo>
                  <a:lnTo>
                    <a:pt x="254155" y="764593"/>
                  </a:lnTo>
                  <a:lnTo>
                    <a:pt x="212279" y="792181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6343327" y="2546390"/>
              <a:ext cx="636905" cy="849630"/>
            </a:xfrm>
            <a:custGeom>
              <a:avLst/>
              <a:gdLst/>
              <a:ahLst/>
              <a:cxnLst/>
              <a:rect l="l" t="t" r="r" b="b"/>
              <a:pathLst>
                <a:path w="636904" h="849629">
                  <a:moveTo>
                    <a:pt x="422343" y="849119"/>
                  </a:moveTo>
                  <a:lnTo>
                    <a:pt x="378796" y="846605"/>
                  </a:lnTo>
                  <a:lnTo>
                    <a:pt x="335863" y="839679"/>
                  </a:lnTo>
                  <a:lnTo>
                    <a:pt x="293897" y="828435"/>
                  </a:lnTo>
                  <a:lnTo>
                    <a:pt x="253252" y="812968"/>
                  </a:lnTo>
                  <a:lnTo>
                    <a:pt x="214283" y="793373"/>
                  </a:lnTo>
                  <a:lnTo>
                    <a:pt x="177342" y="769744"/>
                  </a:lnTo>
                  <a:lnTo>
                    <a:pt x="142783" y="742177"/>
                  </a:lnTo>
                  <a:lnTo>
                    <a:pt x="110961" y="710766"/>
                  </a:lnTo>
                  <a:lnTo>
                    <a:pt x="82230" y="675606"/>
                  </a:lnTo>
                  <a:lnTo>
                    <a:pt x="56942" y="636792"/>
                  </a:lnTo>
                  <a:lnTo>
                    <a:pt x="35969" y="595487"/>
                  </a:lnTo>
                  <a:lnTo>
                    <a:pt x="19884" y="553026"/>
                  </a:lnTo>
                  <a:lnTo>
                    <a:pt x="8590" y="509764"/>
                  </a:lnTo>
                  <a:lnTo>
                    <a:pt x="1993" y="466054"/>
                  </a:lnTo>
                  <a:lnTo>
                    <a:pt x="0" y="422251"/>
                  </a:lnTo>
                  <a:lnTo>
                    <a:pt x="2513" y="378707"/>
                  </a:lnTo>
                  <a:lnTo>
                    <a:pt x="9440" y="335776"/>
                  </a:lnTo>
                  <a:lnTo>
                    <a:pt x="20685" y="293813"/>
                  </a:lnTo>
                  <a:lnTo>
                    <a:pt x="36153" y="253171"/>
                  </a:lnTo>
                  <a:lnTo>
                    <a:pt x="55749" y="214205"/>
                  </a:lnTo>
                  <a:lnTo>
                    <a:pt x="79379" y="177266"/>
                  </a:lnTo>
                  <a:lnTo>
                    <a:pt x="106949" y="142711"/>
                  </a:lnTo>
                  <a:lnTo>
                    <a:pt x="138362" y="110891"/>
                  </a:lnTo>
                  <a:lnTo>
                    <a:pt x="173524" y="82161"/>
                  </a:lnTo>
                  <a:lnTo>
                    <a:pt x="212341" y="56875"/>
                  </a:lnTo>
                  <a:lnTo>
                    <a:pt x="262258" y="32269"/>
                  </a:lnTo>
                  <a:lnTo>
                    <a:pt x="314737" y="14465"/>
                  </a:lnTo>
                  <a:lnTo>
                    <a:pt x="369088" y="3647"/>
                  </a:lnTo>
                  <a:lnTo>
                    <a:pt x="424621" y="0"/>
                  </a:lnTo>
                  <a:lnTo>
                    <a:pt x="424621" y="106131"/>
                  </a:lnTo>
                  <a:lnTo>
                    <a:pt x="377567" y="109584"/>
                  </a:lnTo>
                  <a:lnTo>
                    <a:pt x="332657" y="119612"/>
                  </a:lnTo>
                  <a:lnTo>
                    <a:pt x="290383" y="135724"/>
                  </a:lnTo>
                  <a:lnTo>
                    <a:pt x="251238" y="157427"/>
                  </a:lnTo>
                  <a:lnTo>
                    <a:pt x="215715" y="184229"/>
                  </a:lnTo>
                  <a:lnTo>
                    <a:pt x="184305" y="215636"/>
                  </a:lnTo>
                  <a:lnTo>
                    <a:pt x="157501" y="251158"/>
                  </a:lnTo>
                  <a:lnTo>
                    <a:pt x="135796" y="290300"/>
                  </a:lnTo>
                  <a:lnTo>
                    <a:pt x="119683" y="332571"/>
                  </a:lnTo>
                  <a:lnTo>
                    <a:pt x="109654" y="377477"/>
                  </a:lnTo>
                  <a:lnTo>
                    <a:pt x="106202" y="424528"/>
                  </a:lnTo>
                  <a:lnTo>
                    <a:pt x="109654" y="471578"/>
                  </a:lnTo>
                  <a:lnTo>
                    <a:pt x="119683" y="516485"/>
                  </a:lnTo>
                  <a:lnTo>
                    <a:pt x="135796" y="558755"/>
                  </a:lnTo>
                  <a:lnTo>
                    <a:pt x="157501" y="597898"/>
                  </a:lnTo>
                  <a:lnTo>
                    <a:pt x="184305" y="633419"/>
                  </a:lnTo>
                  <a:lnTo>
                    <a:pt x="215715" y="664827"/>
                  </a:lnTo>
                  <a:lnTo>
                    <a:pt x="251238" y="691628"/>
                  </a:lnTo>
                  <a:lnTo>
                    <a:pt x="290383" y="713331"/>
                  </a:lnTo>
                  <a:lnTo>
                    <a:pt x="332657" y="729443"/>
                  </a:lnTo>
                  <a:lnTo>
                    <a:pt x="377567" y="739472"/>
                  </a:lnTo>
                  <a:lnTo>
                    <a:pt x="424621" y="742924"/>
                  </a:lnTo>
                  <a:lnTo>
                    <a:pt x="466271" y="740188"/>
                  </a:lnTo>
                  <a:lnTo>
                    <a:pt x="507034" y="732075"/>
                  </a:lnTo>
                  <a:lnTo>
                    <a:pt x="546393" y="718721"/>
                  </a:lnTo>
                  <a:lnTo>
                    <a:pt x="583830" y="700267"/>
                  </a:lnTo>
                  <a:lnTo>
                    <a:pt x="636900" y="792180"/>
                  </a:lnTo>
                  <a:lnTo>
                    <a:pt x="595592" y="813151"/>
                  </a:lnTo>
                  <a:lnTo>
                    <a:pt x="553128" y="829236"/>
                  </a:lnTo>
                  <a:lnTo>
                    <a:pt x="509863" y="840529"/>
                  </a:lnTo>
                  <a:lnTo>
                    <a:pt x="466150" y="847125"/>
                  </a:lnTo>
                  <a:lnTo>
                    <a:pt x="422343" y="84911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6343327" y="2546390"/>
              <a:ext cx="636905" cy="849630"/>
            </a:xfrm>
            <a:custGeom>
              <a:avLst/>
              <a:gdLst/>
              <a:ahLst/>
              <a:cxnLst/>
              <a:rect l="l" t="t" r="r" b="b"/>
              <a:pathLst>
                <a:path w="636904" h="849629">
                  <a:moveTo>
                    <a:pt x="636900" y="792180"/>
                  </a:moveTo>
                  <a:lnTo>
                    <a:pt x="595592" y="813151"/>
                  </a:lnTo>
                  <a:lnTo>
                    <a:pt x="553128" y="829236"/>
                  </a:lnTo>
                  <a:lnTo>
                    <a:pt x="509863" y="840529"/>
                  </a:lnTo>
                  <a:lnTo>
                    <a:pt x="466150" y="847125"/>
                  </a:lnTo>
                  <a:lnTo>
                    <a:pt x="422343" y="849119"/>
                  </a:lnTo>
                  <a:lnTo>
                    <a:pt x="378796" y="846605"/>
                  </a:lnTo>
                  <a:lnTo>
                    <a:pt x="335863" y="839679"/>
                  </a:lnTo>
                  <a:lnTo>
                    <a:pt x="293897" y="828435"/>
                  </a:lnTo>
                  <a:lnTo>
                    <a:pt x="253252" y="812968"/>
                  </a:lnTo>
                  <a:lnTo>
                    <a:pt x="214283" y="793373"/>
                  </a:lnTo>
                  <a:lnTo>
                    <a:pt x="177342" y="769744"/>
                  </a:lnTo>
                  <a:lnTo>
                    <a:pt x="142783" y="742177"/>
                  </a:lnTo>
                  <a:lnTo>
                    <a:pt x="110961" y="710766"/>
                  </a:lnTo>
                  <a:lnTo>
                    <a:pt x="82230" y="675606"/>
                  </a:lnTo>
                  <a:lnTo>
                    <a:pt x="56942" y="636792"/>
                  </a:lnTo>
                  <a:lnTo>
                    <a:pt x="35969" y="595487"/>
                  </a:lnTo>
                  <a:lnTo>
                    <a:pt x="19884" y="553026"/>
                  </a:lnTo>
                  <a:lnTo>
                    <a:pt x="8590" y="509764"/>
                  </a:lnTo>
                  <a:lnTo>
                    <a:pt x="1993" y="466054"/>
                  </a:lnTo>
                  <a:lnTo>
                    <a:pt x="0" y="422251"/>
                  </a:lnTo>
                  <a:lnTo>
                    <a:pt x="2513" y="378707"/>
                  </a:lnTo>
                  <a:lnTo>
                    <a:pt x="9440" y="335776"/>
                  </a:lnTo>
                  <a:lnTo>
                    <a:pt x="20685" y="293813"/>
                  </a:lnTo>
                  <a:lnTo>
                    <a:pt x="36153" y="253171"/>
                  </a:lnTo>
                  <a:lnTo>
                    <a:pt x="55749" y="214205"/>
                  </a:lnTo>
                  <a:lnTo>
                    <a:pt x="79379" y="177266"/>
                  </a:lnTo>
                  <a:lnTo>
                    <a:pt x="106949" y="142711"/>
                  </a:lnTo>
                  <a:lnTo>
                    <a:pt x="138362" y="110891"/>
                  </a:lnTo>
                  <a:lnTo>
                    <a:pt x="173524" y="82161"/>
                  </a:lnTo>
                  <a:lnTo>
                    <a:pt x="212341" y="56875"/>
                  </a:lnTo>
                  <a:lnTo>
                    <a:pt x="262258" y="32269"/>
                  </a:lnTo>
                  <a:lnTo>
                    <a:pt x="314737" y="14465"/>
                  </a:lnTo>
                  <a:lnTo>
                    <a:pt x="369088" y="3647"/>
                  </a:lnTo>
                  <a:lnTo>
                    <a:pt x="424621" y="0"/>
                  </a:lnTo>
                  <a:lnTo>
                    <a:pt x="424621" y="106131"/>
                  </a:lnTo>
                  <a:lnTo>
                    <a:pt x="377567" y="109584"/>
                  </a:lnTo>
                  <a:lnTo>
                    <a:pt x="332657" y="119612"/>
                  </a:lnTo>
                  <a:lnTo>
                    <a:pt x="290383" y="135724"/>
                  </a:lnTo>
                  <a:lnTo>
                    <a:pt x="251238" y="157427"/>
                  </a:lnTo>
                  <a:lnTo>
                    <a:pt x="215715" y="184229"/>
                  </a:lnTo>
                  <a:lnTo>
                    <a:pt x="184305" y="215636"/>
                  </a:lnTo>
                  <a:lnTo>
                    <a:pt x="157501" y="251158"/>
                  </a:lnTo>
                  <a:lnTo>
                    <a:pt x="135796" y="290300"/>
                  </a:lnTo>
                  <a:lnTo>
                    <a:pt x="119683" y="332571"/>
                  </a:lnTo>
                  <a:lnTo>
                    <a:pt x="109654" y="377477"/>
                  </a:lnTo>
                  <a:lnTo>
                    <a:pt x="106202" y="424528"/>
                  </a:lnTo>
                  <a:lnTo>
                    <a:pt x="109654" y="471578"/>
                  </a:lnTo>
                  <a:lnTo>
                    <a:pt x="119683" y="516485"/>
                  </a:lnTo>
                  <a:lnTo>
                    <a:pt x="135796" y="558755"/>
                  </a:lnTo>
                  <a:lnTo>
                    <a:pt x="157501" y="597898"/>
                  </a:lnTo>
                  <a:lnTo>
                    <a:pt x="184305" y="633419"/>
                  </a:lnTo>
                  <a:lnTo>
                    <a:pt x="215715" y="664827"/>
                  </a:lnTo>
                  <a:lnTo>
                    <a:pt x="251238" y="691628"/>
                  </a:lnTo>
                  <a:lnTo>
                    <a:pt x="290383" y="713331"/>
                  </a:lnTo>
                  <a:lnTo>
                    <a:pt x="332657" y="729443"/>
                  </a:lnTo>
                  <a:lnTo>
                    <a:pt x="377567" y="739472"/>
                  </a:lnTo>
                  <a:lnTo>
                    <a:pt x="424621" y="742924"/>
                  </a:lnTo>
                  <a:lnTo>
                    <a:pt x="466271" y="740188"/>
                  </a:lnTo>
                  <a:lnTo>
                    <a:pt x="507034" y="732075"/>
                  </a:lnTo>
                  <a:lnTo>
                    <a:pt x="546393" y="718721"/>
                  </a:lnTo>
                  <a:lnTo>
                    <a:pt x="583830" y="700267"/>
                  </a:lnTo>
                  <a:lnTo>
                    <a:pt x="636900" y="792180"/>
                  </a:lnTo>
                  <a:close/>
                </a:path>
              </a:pathLst>
            </a:custGeom>
            <a:ln w="100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 descr=""/>
          <p:cNvSpPr txBox="1"/>
          <p:nvPr/>
        </p:nvSpPr>
        <p:spPr>
          <a:xfrm>
            <a:off x="6334502" y="2216005"/>
            <a:ext cx="879475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91770" marR="5080" indent="-192405">
              <a:lnSpc>
                <a:spcPct val="100000"/>
              </a:lnSpc>
              <a:spcBef>
                <a:spcPts val="90"/>
              </a:spcBef>
            </a:pP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Eastern</a:t>
            </a:r>
            <a:r>
              <a:rPr dirty="0" sz="75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Region</a:t>
            </a:r>
            <a:r>
              <a:rPr dirty="0" sz="750" spc="-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 Tribal</a:t>
            </a:r>
            <a:r>
              <a:rPr dirty="0" sz="750" spc="5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585858"/>
                </a:solidFill>
                <a:latin typeface="Calibri"/>
                <a:cs typeface="Calibri"/>
              </a:rPr>
              <a:t>Submissions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6542450" y="2765975"/>
            <a:ext cx="450850" cy="33464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78105" rIns="0" bIns="0" rtlCol="0" vert="horz">
            <a:spAutoFit/>
          </a:bodyPr>
          <a:lstStyle/>
          <a:p>
            <a:pPr marL="106680">
              <a:lnSpc>
                <a:spcPct val="100000"/>
              </a:lnSpc>
              <a:spcBef>
                <a:spcPts val="615"/>
              </a:spcBef>
            </a:pPr>
            <a:r>
              <a:rPr dirty="0" sz="1050" spc="-25" b="1">
                <a:latin typeface="Calibri"/>
                <a:cs typeface="Calibri"/>
              </a:rPr>
              <a:t>42%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6" name="object 86" descr=""/>
          <p:cNvSpPr/>
          <p:nvPr/>
        </p:nvSpPr>
        <p:spPr>
          <a:xfrm>
            <a:off x="6072949" y="117157"/>
            <a:ext cx="6071235" cy="6576059"/>
          </a:xfrm>
          <a:custGeom>
            <a:avLst/>
            <a:gdLst/>
            <a:ahLst/>
            <a:cxnLst/>
            <a:rect l="l" t="t" r="r" b="b"/>
            <a:pathLst>
              <a:path w="6071234" h="6576059">
                <a:moveTo>
                  <a:pt x="0" y="0"/>
                </a:moveTo>
                <a:lnTo>
                  <a:pt x="6071235" y="0"/>
                </a:lnTo>
                <a:lnTo>
                  <a:pt x="6071235" y="6575679"/>
                </a:lnTo>
                <a:lnTo>
                  <a:pt x="0" y="65756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0002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575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/>
              <a:t>Increase</a:t>
            </a:r>
            <a:r>
              <a:rPr dirty="0" spc="-90"/>
              <a:t> </a:t>
            </a:r>
            <a:r>
              <a:rPr dirty="0" spc="-10"/>
              <a:t>Participation</a:t>
            </a:r>
          </a:p>
          <a:p>
            <a:pPr lvl="1" marL="812165" indent="-342265">
              <a:lnSpc>
                <a:spcPct val="100000"/>
              </a:lnSpc>
              <a:spcBef>
                <a:spcPts val="1230"/>
              </a:spcBef>
              <a:buFont typeface="Wingdings"/>
              <a:buChar char=""/>
              <a:tabLst>
                <a:tab pos="812165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Regional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Budget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Officers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Regional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Directors</a:t>
            </a:r>
            <a:endParaRPr sz="2000">
              <a:latin typeface="Calibri"/>
              <a:cs typeface="Calibri"/>
            </a:endParaRPr>
          </a:p>
          <a:p>
            <a:pPr lvl="2" marL="1268730" indent="-342265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1268730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Review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FY25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participation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rate</a:t>
            </a:r>
            <a:endParaRPr sz="2000">
              <a:latin typeface="Calibri"/>
              <a:cs typeface="Calibri"/>
            </a:endParaRPr>
          </a:p>
          <a:p>
            <a:pPr lvl="2" marL="1269365" marR="124460" indent="-342900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1269365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Outreach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Tribes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that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did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not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participate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last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  <a:p>
            <a:pPr lvl="2" marL="1268730" indent="-342265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1268730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Provide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training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on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tool</a:t>
            </a:r>
            <a:endParaRPr sz="2000">
              <a:latin typeface="Calibri"/>
              <a:cs typeface="Calibri"/>
            </a:endParaRPr>
          </a:p>
          <a:p>
            <a:pPr lvl="2" marL="1269365" marR="180975" indent="-342900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1269365" algn="l"/>
              </a:tabLst>
            </a:pP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Emphasize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rankings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are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used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inform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IA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leadership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when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making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budget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decisions</a:t>
            </a:r>
            <a:endParaRPr sz="2000">
              <a:latin typeface="Calibri"/>
              <a:cs typeface="Calibri"/>
            </a:endParaRPr>
          </a:p>
          <a:p>
            <a:pPr lvl="2" marL="1268730" indent="-342265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1268730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Provide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examples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positive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outcomes</a:t>
            </a:r>
            <a:endParaRPr sz="2000">
              <a:latin typeface="Calibri"/>
              <a:cs typeface="Calibri"/>
            </a:endParaRPr>
          </a:p>
          <a:p>
            <a:pPr lvl="3" marL="1726564" marR="546735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1726564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Increased</a:t>
            </a:r>
            <a:r>
              <a:rPr dirty="0" sz="2000" spc="-7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funding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Courts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O&amp;M,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Tiwahe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8" name="object 8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394460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040"/>
                </a:lnTo>
                <a:lnTo>
                  <a:pt x="4210050" y="201040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7" cy="5577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841" y="253710"/>
            <a:ext cx="5288280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3200"/>
              <a:t>FY</a:t>
            </a:r>
            <a:r>
              <a:rPr dirty="0" sz="3200" spc="-140"/>
              <a:t> </a:t>
            </a:r>
            <a:r>
              <a:rPr dirty="0" sz="3200"/>
              <a:t>2027</a:t>
            </a:r>
            <a:r>
              <a:rPr dirty="0" sz="3200" spc="-120"/>
              <a:t> </a:t>
            </a:r>
            <a:r>
              <a:rPr dirty="0" sz="3200" spc="-20"/>
              <a:t>Budget</a:t>
            </a:r>
            <a:r>
              <a:rPr dirty="0" sz="3200" spc="-135"/>
              <a:t> </a:t>
            </a:r>
            <a:r>
              <a:rPr dirty="0" sz="3200" spc="-30"/>
              <a:t>Formulation</a:t>
            </a:r>
            <a:r>
              <a:rPr dirty="0" sz="3200" spc="-114"/>
              <a:t> </a:t>
            </a:r>
            <a:r>
              <a:rPr dirty="0" sz="3200" spc="-25"/>
              <a:t>and </a:t>
            </a:r>
            <a:r>
              <a:rPr dirty="0" sz="3200" spc="-20"/>
              <a:t>Tribal</a:t>
            </a:r>
            <a:r>
              <a:rPr dirty="0" sz="3200" spc="-114"/>
              <a:t> </a:t>
            </a:r>
            <a:r>
              <a:rPr dirty="0" sz="3200" spc="-25"/>
              <a:t>Priority</a:t>
            </a:r>
            <a:r>
              <a:rPr dirty="0" sz="3200" spc="-125"/>
              <a:t> </a:t>
            </a:r>
            <a:r>
              <a:rPr dirty="0" sz="3200" spc="-25"/>
              <a:t>Ranking</a:t>
            </a:r>
            <a:r>
              <a:rPr dirty="0" sz="3200" spc="-120"/>
              <a:t> </a:t>
            </a:r>
            <a:r>
              <a:rPr dirty="0" sz="3200" spc="-20"/>
              <a:t>Tool</a:t>
            </a:r>
            <a:endParaRPr sz="3200"/>
          </a:p>
        </p:txBody>
      </p:sp>
      <p:sp>
        <p:nvSpPr>
          <p:cNvPr id="5" name="object 5" descr=""/>
          <p:cNvSpPr txBox="1"/>
          <p:nvPr/>
        </p:nvSpPr>
        <p:spPr>
          <a:xfrm>
            <a:off x="307327" y="1720410"/>
            <a:ext cx="11050905" cy="3073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4965" marR="219075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Regional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Directors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Regional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Budget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Staff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are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required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provide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ongoing</a:t>
            </a:r>
            <a:r>
              <a:rPr dirty="0" sz="2000" spc="-6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support</a:t>
            </a:r>
            <a:r>
              <a:rPr dirty="0" sz="2000" spc="-7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at</a:t>
            </a:r>
            <a:r>
              <a:rPr dirty="0" sz="2000" spc="-5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regional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level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,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ensuring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input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from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all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Tribes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within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their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region,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including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Self-Governance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Tribes,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from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BIE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school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representatives.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Regions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will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solicit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active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participation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Indian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Tribes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organizations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formulation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IA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budget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request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through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use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Preferred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Program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Ranking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Tool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by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holding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two</a:t>
            </a:r>
            <a:r>
              <a:rPr dirty="0" sz="20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formulation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meetings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with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their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Tribes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 marR="14478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Regions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will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solicit</a:t>
            </a:r>
            <a:r>
              <a:rPr dirty="0" sz="2000" spc="-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active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participation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BIE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schools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by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reaching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out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BIE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Deputy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Director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BIE</a:t>
            </a:r>
            <a:r>
              <a:rPr dirty="0" sz="2000" spc="-2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Budget</a:t>
            </a:r>
            <a:r>
              <a:rPr dirty="0" sz="2000" spc="-5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Formulation</a:t>
            </a:r>
            <a:r>
              <a:rPr dirty="0" sz="20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staff</a:t>
            </a:r>
            <a:r>
              <a:rPr dirty="0" sz="2000" spc="-2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notifying</a:t>
            </a:r>
            <a:r>
              <a:rPr dirty="0" sz="2000" spc="-5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them</a:t>
            </a:r>
            <a:r>
              <a:rPr dirty="0" sz="2000" spc="-2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in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advance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date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time</a:t>
            </a:r>
            <a:r>
              <a:rPr dirty="0" sz="2000" spc="-2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their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 regional/Tribal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budget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formulation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sessions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7252" y="147828"/>
            <a:ext cx="5688317" cy="1001267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343150" y="404622"/>
              <a:ext cx="7086600" cy="6251575"/>
            </a:xfrm>
            <a:custGeom>
              <a:avLst/>
              <a:gdLst/>
              <a:ahLst/>
              <a:cxnLst/>
              <a:rect l="l" t="t" r="r" b="b"/>
              <a:pathLst>
                <a:path w="7086600" h="6251575">
                  <a:moveTo>
                    <a:pt x="7086600" y="0"/>
                  </a:moveTo>
                  <a:lnTo>
                    <a:pt x="0" y="0"/>
                  </a:lnTo>
                  <a:lnTo>
                    <a:pt x="0" y="6251321"/>
                  </a:lnTo>
                  <a:lnTo>
                    <a:pt x="7086600" y="6251321"/>
                  </a:lnTo>
                  <a:lnTo>
                    <a:pt x="7086600" y="0"/>
                  </a:lnTo>
                  <a:close/>
                </a:path>
              </a:pathLst>
            </a:custGeom>
            <a:solidFill>
              <a:srgbClr val="006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5095494"/>
              <a:ext cx="7269480" cy="201295"/>
            </a:xfrm>
            <a:custGeom>
              <a:avLst/>
              <a:gdLst/>
              <a:ahLst/>
              <a:cxnLst/>
              <a:rect l="l" t="t" r="r" b="b"/>
              <a:pathLst>
                <a:path w="7269480" h="201295">
                  <a:moveTo>
                    <a:pt x="7269480" y="0"/>
                  </a:moveTo>
                  <a:lnTo>
                    <a:pt x="0" y="0"/>
                  </a:lnTo>
                  <a:lnTo>
                    <a:pt x="0" y="201040"/>
                  </a:lnTo>
                  <a:lnTo>
                    <a:pt x="7269480" y="201040"/>
                  </a:lnTo>
                  <a:lnTo>
                    <a:pt x="7269480" y="0"/>
                  </a:lnTo>
                  <a:close/>
                </a:path>
              </a:pathLst>
            </a:custGeom>
            <a:solidFill>
              <a:srgbClr val="FFB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6746" y="561594"/>
              <a:ext cx="1403603" cy="140284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922520" y="2164842"/>
              <a:ext cx="7269480" cy="201295"/>
            </a:xfrm>
            <a:custGeom>
              <a:avLst/>
              <a:gdLst/>
              <a:ahLst/>
              <a:cxnLst/>
              <a:rect l="l" t="t" r="r" b="b"/>
              <a:pathLst>
                <a:path w="7269480" h="201294">
                  <a:moveTo>
                    <a:pt x="7269480" y="0"/>
                  </a:moveTo>
                  <a:lnTo>
                    <a:pt x="0" y="0"/>
                  </a:lnTo>
                  <a:lnTo>
                    <a:pt x="0" y="201040"/>
                  </a:lnTo>
                  <a:lnTo>
                    <a:pt x="7269480" y="201040"/>
                  </a:lnTo>
                  <a:lnTo>
                    <a:pt x="7269480" y="0"/>
                  </a:lnTo>
                  <a:close/>
                </a:path>
              </a:pathLst>
            </a:custGeom>
            <a:solidFill>
              <a:srgbClr val="FFB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9009" y="575309"/>
              <a:ext cx="1393697" cy="137159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95338" y="575309"/>
              <a:ext cx="1408175" cy="140817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62551" y="3487420"/>
            <a:ext cx="248158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0">
                <a:solidFill>
                  <a:srgbClr val="FFFFFF"/>
                </a:solidFill>
              </a:rPr>
              <a:t>Questions?</a:t>
            </a:r>
            <a:endParaRPr sz="4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69139" cy="685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093464" y="404622"/>
              <a:ext cx="4005579" cy="4857750"/>
            </a:xfrm>
            <a:custGeom>
              <a:avLst/>
              <a:gdLst/>
              <a:ahLst/>
              <a:cxnLst/>
              <a:rect l="l" t="t" r="r" b="b"/>
              <a:pathLst>
                <a:path w="4005579" h="4857750">
                  <a:moveTo>
                    <a:pt x="4005326" y="0"/>
                  </a:moveTo>
                  <a:lnTo>
                    <a:pt x="0" y="0"/>
                  </a:lnTo>
                  <a:lnTo>
                    <a:pt x="0" y="4857750"/>
                  </a:lnTo>
                  <a:lnTo>
                    <a:pt x="4005326" y="4857750"/>
                  </a:lnTo>
                  <a:lnTo>
                    <a:pt x="4005326" y="0"/>
                  </a:lnTo>
                  <a:close/>
                </a:path>
              </a:pathLst>
            </a:custGeom>
            <a:solidFill>
              <a:srgbClr val="006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2065781"/>
              <a:ext cx="12192000" cy="3973829"/>
            </a:xfrm>
            <a:custGeom>
              <a:avLst/>
              <a:gdLst/>
              <a:ahLst/>
              <a:cxnLst/>
              <a:rect l="l" t="t" r="r" b="b"/>
              <a:pathLst>
                <a:path w="12192000" h="3973829">
                  <a:moveTo>
                    <a:pt x="12192000" y="3196590"/>
                  </a:moveTo>
                  <a:lnTo>
                    <a:pt x="0" y="3196590"/>
                  </a:lnTo>
                  <a:lnTo>
                    <a:pt x="0" y="3973830"/>
                  </a:lnTo>
                  <a:lnTo>
                    <a:pt x="12192000" y="3973830"/>
                  </a:lnTo>
                  <a:lnTo>
                    <a:pt x="12192000" y="3196590"/>
                  </a:lnTo>
                  <a:close/>
                </a:path>
                <a:path w="12192000" h="3973829">
                  <a:moveTo>
                    <a:pt x="12192000" y="0"/>
                  </a:moveTo>
                  <a:lnTo>
                    <a:pt x="4922520" y="0"/>
                  </a:lnTo>
                  <a:lnTo>
                    <a:pt x="4922520" y="201168"/>
                  </a:lnTo>
                  <a:lnTo>
                    <a:pt x="12192000" y="20116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B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1432" y="493776"/>
              <a:ext cx="1404353" cy="140284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2850" y="528066"/>
              <a:ext cx="1393697" cy="13715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1538" y="520446"/>
              <a:ext cx="1408175" cy="140817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31770" y="2617903"/>
            <a:ext cx="2120900" cy="200088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3370" marR="5080" indent="-281305">
              <a:lnSpc>
                <a:spcPct val="108000"/>
              </a:lnSpc>
              <a:spcBef>
                <a:spcPts val="100"/>
              </a:spcBef>
            </a:pPr>
            <a:r>
              <a:rPr dirty="0" sz="6000" spc="-80">
                <a:solidFill>
                  <a:srgbClr val="FFFFFF"/>
                </a:solidFill>
              </a:rPr>
              <a:t>THANK </a:t>
            </a:r>
            <a:r>
              <a:rPr dirty="0" sz="6000" spc="-20">
                <a:solidFill>
                  <a:srgbClr val="FFFFFF"/>
                </a:solidFill>
              </a:rPr>
              <a:t>YOU!</a:t>
            </a:r>
            <a:endParaRPr sz="6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998219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040"/>
                </a:lnTo>
                <a:lnTo>
                  <a:pt x="4210050" y="201040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7" cy="5577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841" y="273866"/>
            <a:ext cx="506222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/>
              <a:t>FY</a:t>
            </a:r>
            <a:r>
              <a:rPr dirty="0" sz="3200" spc="-114"/>
              <a:t> </a:t>
            </a:r>
            <a:r>
              <a:rPr dirty="0" sz="3200"/>
              <a:t>2025</a:t>
            </a:r>
            <a:r>
              <a:rPr dirty="0" sz="3200" spc="-95"/>
              <a:t> </a:t>
            </a:r>
            <a:r>
              <a:rPr dirty="0" sz="3200" spc="-35"/>
              <a:t>Appropriations</a:t>
            </a:r>
            <a:r>
              <a:rPr dirty="0" sz="3200" spc="-105"/>
              <a:t> </a:t>
            </a:r>
            <a:r>
              <a:rPr dirty="0" sz="3200" spc="-10"/>
              <a:t>Actions</a:t>
            </a:r>
            <a:endParaRPr sz="3200"/>
          </a:p>
        </p:txBody>
      </p:sp>
      <p:sp>
        <p:nvSpPr>
          <p:cNvPr id="5" name="object 5" descr=""/>
          <p:cNvSpPr txBox="1"/>
          <p:nvPr/>
        </p:nvSpPr>
        <p:spPr>
          <a:xfrm>
            <a:off x="307162" y="1171104"/>
            <a:ext cx="8039100" cy="139763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Senate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released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2025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proposed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allocations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Markup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–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Bill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released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June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27,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full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committee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report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released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July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9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Senate</a:t>
            </a:r>
            <a:r>
              <a:rPr dirty="0" sz="2000" spc="-7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Markup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–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Bill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full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committee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report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released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July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25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7252" y="147828"/>
            <a:ext cx="5688317" cy="1001267"/>
          </a:xfrm>
          <a:prstGeom prst="rect">
            <a:avLst/>
          </a:prstGeom>
        </p:spPr>
      </p:pic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323618" y="2781378"/>
          <a:ext cx="11305540" cy="1694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6880"/>
                <a:gridCol w="898525"/>
                <a:gridCol w="898524"/>
                <a:gridCol w="873125"/>
                <a:gridCol w="744854"/>
                <a:gridCol w="744854"/>
                <a:gridCol w="744854"/>
                <a:gridCol w="744854"/>
                <a:gridCol w="975995"/>
                <a:gridCol w="744854"/>
                <a:gridCol w="744854"/>
                <a:gridCol w="744854"/>
                <a:gridCol w="660400"/>
              </a:tblGrid>
              <a:tr h="1259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>
                        <a:lnSpc>
                          <a:spcPts val="1435"/>
                        </a:lnSpc>
                      </a:pPr>
                      <a:r>
                        <a:rPr dirty="0" sz="1200" spc="-10" b="1">
                          <a:latin typeface="Arial Narrow"/>
                          <a:cs typeface="Arial Narrow"/>
                        </a:rPr>
                        <a:t>BUREAU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73025">
                        <a:lnSpc>
                          <a:spcPts val="1435"/>
                        </a:lnSpc>
                      </a:pPr>
                      <a:r>
                        <a:rPr dirty="0" sz="1200" spc="-10">
                          <a:latin typeface="Arial Narrow"/>
                          <a:cs typeface="Arial Narrow"/>
                        </a:rPr>
                        <a:t>ACCOUNT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>
                          <a:latin typeface="Arial Narrow"/>
                          <a:cs typeface="Arial Narrow"/>
                        </a:rPr>
                        <a:t>2024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Enacted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dirty="0" sz="1400" spc="-20">
                          <a:latin typeface="Arial Narrow"/>
                          <a:cs typeface="Arial Narrow"/>
                        </a:rPr>
                        <a:t>2025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 marL="91440" marR="83820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President's Budget Request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74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73685">
                        <a:lnSpc>
                          <a:spcPct val="100000"/>
                        </a:lnSpc>
                      </a:pP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2025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HOUSE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marL="42545" marR="35560" indent="28829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dirty="0" sz="1400" spc="-50">
                          <a:latin typeface="Arial Narrow"/>
                          <a:cs typeface="Arial Narrow"/>
                        </a:rPr>
                        <a:t>$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Change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from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2024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Enacted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74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400" spc="-50">
                          <a:latin typeface="Arial Narrow"/>
                          <a:cs typeface="Arial Narrow"/>
                        </a:rPr>
                        <a:t>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 marL="116839" marR="109855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Change 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from 2024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Enacted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908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marL="42545" marR="35560" indent="28829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dirty="0" sz="1400" spc="-50">
                          <a:latin typeface="Arial Narrow"/>
                          <a:cs typeface="Arial Narrow"/>
                        </a:rPr>
                        <a:t>$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Change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from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2025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Request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74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400" spc="-50">
                          <a:latin typeface="Arial Narrow"/>
                          <a:cs typeface="Arial Narrow"/>
                        </a:rPr>
                        <a:t>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 marL="116839" marR="109855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Change 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from 2025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Request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908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2025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SENATE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1D4"/>
                    </a:solidFill>
                  </a:tcPr>
                </a:tc>
                <a:tc>
                  <a:txBody>
                    <a:bodyPr/>
                    <a:lstStyle/>
                    <a:p>
                      <a:pPr marL="42545" marR="35560" indent="28829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dirty="0" sz="1400" spc="-50">
                          <a:latin typeface="Arial Narrow"/>
                          <a:cs typeface="Arial Narrow"/>
                        </a:rPr>
                        <a:t>$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Change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from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2024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Enacted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74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400" spc="-50">
                          <a:latin typeface="Arial Narrow"/>
                          <a:cs typeface="Arial Narrow"/>
                        </a:rPr>
                        <a:t>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 marL="116839" marR="109855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Change 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from 2024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Enacted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908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marL="42545" marR="35560" indent="28829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dirty="0" sz="1400" spc="-50">
                          <a:latin typeface="Arial Narrow"/>
                          <a:cs typeface="Arial Narrow"/>
                        </a:rPr>
                        <a:t>$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Change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from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2025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Request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74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400" spc="-50">
                          <a:latin typeface="Arial Narrow"/>
                          <a:cs typeface="Arial Narrow"/>
                        </a:rPr>
                        <a:t>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 marL="74930" marR="67310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Change 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from 2025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Request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908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>
                        <a:lnSpc>
                          <a:spcPts val="1360"/>
                        </a:lnSpc>
                      </a:pPr>
                      <a:r>
                        <a:rPr dirty="0" sz="1200" b="1">
                          <a:latin typeface="Arial Narrow"/>
                          <a:cs typeface="Arial Narrow"/>
                        </a:rPr>
                        <a:t>TOTAL,</a:t>
                      </a:r>
                      <a:r>
                        <a:rPr dirty="0" sz="1200" spc="-4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INDIAN</a:t>
                      </a:r>
                      <a:r>
                        <a:rPr dirty="0" sz="1200" spc="-3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 b="1">
                          <a:latin typeface="Arial Narrow"/>
                          <a:cs typeface="Arial Narrow"/>
                        </a:rPr>
                        <a:t>PROGRAMS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7429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1850"/>
                        </a:lnSpc>
                        <a:spcBef>
                          <a:spcPts val="1475"/>
                        </a:spcBef>
                      </a:pPr>
                      <a:r>
                        <a:rPr dirty="0" sz="1600" spc="-10">
                          <a:latin typeface="Arial Narrow"/>
                          <a:cs typeface="Arial Narrow"/>
                        </a:rPr>
                        <a:t>3,922,986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8732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1850"/>
                        </a:lnSpc>
                        <a:spcBef>
                          <a:spcPts val="1475"/>
                        </a:spcBef>
                      </a:pPr>
                      <a:r>
                        <a:rPr dirty="0" sz="1600" spc="-10">
                          <a:latin typeface="Arial Narrow"/>
                          <a:cs typeface="Arial Narrow"/>
                        </a:rPr>
                        <a:t>4,452,746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8732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1850"/>
                        </a:lnSpc>
                        <a:spcBef>
                          <a:spcPts val="1475"/>
                        </a:spcBef>
                      </a:pPr>
                      <a:r>
                        <a:rPr dirty="0" sz="1600" spc="-10" b="1">
                          <a:latin typeface="Arial Narrow"/>
                          <a:cs typeface="Arial Narrow"/>
                        </a:rPr>
                        <a:t>4,387,069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8732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1850"/>
                        </a:lnSpc>
                        <a:spcBef>
                          <a:spcPts val="1475"/>
                        </a:spcBef>
                      </a:pPr>
                      <a:r>
                        <a:rPr dirty="0" sz="1600" spc="-10">
                          <a:latin typeface="Arial Narrow"/>
                          <a:cs typeface="Arial Narrow"/>
                        </a:rPr>
                        <a:t>+464,083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8732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850"/>
                        </a:lnSpc>
                        <a:spcBef>
                          <a:spcPts val="1475"/>
                        </a:spcBef>
                      </a:pPr>
                      <a:r>
                        <a:rPr dirty="0" sz="1600" spc="-20">
                          <a:latin typeface="Arial Narrow"/>
                          <a:cs typeface="Arial Narrow"/>
                        </a:rPr>
                        <a:t>+12%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8732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1850"/>
                        </a:lnSpc>
                        <a:spcBef>
                          <a:spcPts val="1475"/>
                        </a:spcBef>
                      </a:pPr>
                      <a:r>
                        <a:rPr dirty="0" sz="1600" spc="-10">
                          <a:latin typeface="Arial Narrow"/>
                          <a:cs typeface="Arial Narrow"/>
                        </a:rPr>
                        <a:t>-65,677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8732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442595">
                        <a:lnSpc>
                          <a:spcPts val="1850"/>
                        </a:lnSpc>
                        <a:spcBef>
                          <a:spcPts val="1475"/>
                        </a:spcBef>
                      </a:pPr>
                      <a:r>
                        <a:rPr dirty="0" sz="1600" spc="-1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600" spc="-25">
                          <a:latin typeface="Arial Narrow"/>
                          <a:cs typeface="Arial Narrow"/>
                        </a:rPr>
                        <a:t>1%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8732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1850"/>
                        </a:lnSpc>
                        <a:spcBef>
                          <a:spcPts val="1475"/>
                        </a:spcBef>
                      </a:pPr>
                      <a:r>
                        <a:rPr dirty="0" sz="1600" spc="-10" b="1">
                          <a:latin typeface="Arial Narrow"/>
                          <a:cs typeface="Arial Narrow"/>
                        </a:rPr>
                        <a:t>4,115,994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8732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1850"/>
                        </a:lnSpc>
                        <a:spcBef>
                          <a:spcPts val="1475"/>
                        </a:spcBef>
                      </a:pPr>
                      <a:r>
                        <a:rPr dirty="0" sz="1600" spc="-10">
                          <a:latin typeface="Arial Narrow"/>
                          <a:cs typeface="Arial Narrow"/>
                        </a:rPr>
                        <a:t>+193,008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8732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ts val="1850"/>
                        </a:lnSpc>
                        <a:spcBef>
                          <a:spcPts val="1475"/>
                        </a:spcBef>
                      </a:pPr>
                      <a:r>
                        <a:rPr dirty="0" sz="1600" spc="-25">
                          <a:latin typeface="Arial Narrow"/>
                          <a:cs typeface="Arial Narrow"/>
                        </a:rPr>
                        <a:t>+5%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8732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850"/>
                        </a:lnSpc>
                        <a:spcBef>
                          <a:spcPts val="1475"/>
                        </a:spcBef>
                      </a:pPr>
                      <a:r>
                        <a:rPr dirty="0" sz="1600" spc="-10">
                          <a:latin typeface="Arial Narrow"/>
                          <a:cs typeface="Arial Narrow"/>
                        </a:rPr>
                        <a:t>-336,752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8732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58140">
                        <a:lnSpc>
                          <a:spcPts val="1850"/>
                        </a:lnSpc>
                        <a:spcBef>
                          <a:spcPts val="1475"/>
                        </a:spcBef>
                      </a:pPr>
                      <a:r>
                        <a:rPr dirty="0" sz="1600" spc="-1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600" spc="-25">
                          <a:latin typeface="Arial Narrow"/>
                          <a:cs typeface="Arial Narrow"/>
                        </a:rPr>
                        <a:t>8%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8732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8" name="object 8" descr=""/>
          <p:cNvSpPr txBox="1"/>
          <p:nvPr/>
        </p:nvSpPr>
        <p:spPr>
          <a:xfrm>
            <a:off x="335950" y="4551723"/>
            <a:ext cx="68345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programs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across</a:t>
            </a:r>
            <a:r>
              <a:rPr dirty="0" sz="2000" spc="-7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Indian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Affairs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are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collectively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funded</a:t>
            </a:r>
            <a:r>
              <a:rPr dirty="0" sz="2000" spc="-7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at: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93150" y="5008923"/>
            <a:ext cx="180975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HOUSE: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$4.4B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50350" y="5467647"/>
            <a:ext cx="40398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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+$464.1M</a:t>
            </a:r>
            <a:r>
              <a:rPr dirty="0" sz="18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above</a:t>
            </a:r>
            <a:r>
              <a:rPr dirty="0" sz="18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FY</a:t>
            </a:r>
            <a:r>
              <a:rPr dirty="0" sz="18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2024</a:t>
            </a:r>
            <a:r>
              <a:rPr dirty="0" sz="18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Enacted</a:t>
            </a:r>
            <a:r>
              <a:rPr dirty="0" sz="18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level.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"/>
              <a:tabLst>
                <a:tab pos="354965" algn="l"/>
              </a:tabLst>
            </a:pP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-$65.7M</a:t>
            </a:r>
            <a:r>
              <a:rPr dirty="0" sz="18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below</a:t>
            </a:r>
            <a:r>
              <a:rPr dirty="0" sz="18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President’s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budget.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931377" y="5035406"/>
            <a:ext cx="185864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SENATE:</a:t>
            </a:r>
            <a:r>
              <a:rPr dirty="0" sz="2000" spc="-8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$4.1B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388577" y="5494128"/>
            <a:ext cx="40589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+$193M</a:t>
            </a:r>
            <a:r>
              <a:rPr dirty="0" sz="18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above</a:t>
            </a:r>
            <a:r>
              <a:rPr dirty="0" sz="18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FY</a:t>
            </a:r>
            <a:r>
              <a:rPr dirty="0" sz="18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2024</a:t>
            </a:r>
            <a:r>
              <a:rPr dirty="0" sz="18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Enacted</a:t>
            </a:r>
            <a:r>
              <a:rPr dirty="0" sz="18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level.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-$336.8M</a:t>
            </a:r>
            <a:r>
              <a:rPr dirty="0" sz="18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below</a:t>
            </a:r>
            <a:r>
              <a:rPr dirty="0" sz="18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18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President’s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budget.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7" cy="557783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5907" y="973074"/>
            <a:ext cx="4210050" cy="201930"/>
          </a:xfrm>
          <a:custGeom>
            <a:avLst/>
            <a:gdLst/>
            <a:ahLst/>
            <a:cxnLst/>
            <a:rect l="l" t="t" r="r" b="b"/>
            <a:pathLst>
              <a:path w="4210050" h="201930">
                <a:moveTo>
                  <a:pt x="4210050" y="0"/>
                </a:moveTo>
                <a:lnTo>
                  <a:pt x="0" y="0"/>
                </a:lnTo>
                <a:lnTo>
                  <a:pt x="0" y="201802"/>
                </a:lnTo>
                <a:lnTo>
                  <a:pt x="4210050" y="201802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2967" y="319679"/>
            <a:ext cx="56076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Indian</a:t>
            </a:r>
            <a:r>
              <a:rPr dirty="0" spc="-155"/>
              <a:t> </a:t>
            </a:r>
            <a:r>
              <a:rPr dirty="0" spc="-10"/>
              <a:t>Affairs</a:t>
            </a:r>
            <a:r>
              <a:rPr dirty="0" spc="-170"/>
              <a:t> </a:t>
            </a:r>
            <a:r>
              <a:rPr dirty="0" spc="-20"/>
              <a:t>Budget</a:t>
            </a:r>
            <a:r>
              <a:rPr dirty="0" spc="-165"/>
              <a:t> </a:t>
            </a:r>
            <a:r>
              <a:rPr dirty="0" spc="-10"/>
              <a:t>Overview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00474" y="1192072"/>
            <a:ext cx="4328160" cy="4600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r>
              <a:rPr dirty="0" sz="24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Mark</a:t>
            </a:r>
            <a:r>
              <a:rPr dirty="0" sz="24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is</a:t>
            </a:r>
            <a:r>
              <a:rPr dirty="0" sz="24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$464.1M</a:t>
            </a:r>
            <a:r>
              <a:rPr dirty="0" sz="24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spc="-10" i="1">
                <a:solidFill>
                  <a:srgbClr val="006399"/>
                </a:solidFill>
                <a:latin typeface="Calibri"/>
                <a:cs typeface="Calibri"/>
              </a:rPr>
              <a:t>(+12%)</a:t>
            </a:r>
            <a:r>
              <a:rPr dirty="0" sz="2400" spc="-1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above</a:t>
            </a:r>
            <a:r>
              <a:rPr dirty="0" sz="24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FY</a:t>
            </a:r>
            <a:r>
              <a:rPr dirty="0" sz="24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2024</a:t>
            </a:r>
            <a:r>
              <a:rPr dirty="0" sz="2400" spc="-7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Enacted</a:t>
            </a:r>
            <a:r>
              <a:rPr dirty="0" sz="24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4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spc="-10" i="1">
                <a:solidFill>
                  <a:srgbClr val="006399"/>
                </a:solidFill>
                <a:latin typeface="Calibri"/>
                <a:cs typeface="Calibri"/>
              </a:rPr>
              <a:t>Senate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is</a:t>
            </a:r>
            <a:r>
              <a:rPr dirty="0" sz="24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$193.1M</a:t>
            </a:r>
            <a:r>
              <a:rPr dirty="0" sz="24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(+5%)</a:t>
            </a:r>
            <a:r>
              <a:rPr dirty="0" sz="24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above</a:t>
            </a:r>
            <a:r>
              <a:rPr dirty="0" sz="24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FY</a:t>
            </a:r>
            <a:r>
              <a:rPr dirty="0" sz="24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spc="-10" i="1">
                <a:solidFill>
                  <a:srgbClr val="006399"/>
                </a:solidFill>
                <a:latin typeface="Calibri"/>
                <a:cs typeface="Calibri"/>
              </a:rPr>
              <a:t>2024,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Indian</a:t>
            </a:r>
            <a:r>
              <a:rPr dirty="0" sz="2400" spc="-7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Affairs</a:t>
            </a:r>
            <a:r>
              <a:rPr dirty="0" sz="24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came</a:t>
            </a:r>
            <a:r>
              <a:rPr dirty="0" sz="24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6399"/>
                </a:solidFill>
                <a:latin typeface="Calibri"/>
                <a:cs typeface="Calibri"/>
              </a:rPr>
              <a:t>out</a:t>
            </a:r>
            <a:r>
              <a:rPr dirty="0" sz="2400" spc="-7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400" spc="-10" i="1">
                <a:solidFill>
                  <a:srgbClr val="006399"/>
                </a:solidFill>
                <a:latin typeface="Calibri"/>
                <a:cs typeface="Calibri"/>
              </a:rPr>
              <a:t>relatively well.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000" spc="-25" b="1" i="1">
                <a:solidFill>
                  <a:srgbClr val="006399"/>
                </a:solidFill>
                <a:latin typeface="Calibri"/>
                <a:cs typeface="Calibri"/>
              </a:rPr>
              <a:t>BIA</a:t>
            </a:r>
            <a:endParaRPr sz="2000">
              <a:latin typeface="Calibri"/>
              <a:cs typeface="Calibri"/>
            </a:endParaRPr>
          </a:p>
          <a:p>
            <a:pPr lvl="1" marL="812800" indent="-342900">
              <a:lnSpc>
                <a:spcPct val="100000"/>
              </a:lnSpc>
              <a:buFont typeface="Wingdings"/>
              <a:buChar char=""/>
              <a:tabLst>
                <a:tab pos="812800" algn="l"/>
              </a:tabLst>
            </a:pP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+$356.1M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above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FY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  <a:p>
            <a:pPr lvl="1" marL="812800" indent="-342900">
              <a:lnSpc>
                <a:spcPct val="100000"/>
              </a:lnSpc>
              <a:buFont typeface="Wingdings"/>
              <a:buChar char=""/>
              <a:tabLst>
                <a:tab pos="812800" algn="l"/>
              </a:tabLst>
            </a:pP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Senate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+$137.3M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above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FY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000" spc="-25" b="1" i="1">
                <a:solidFill>
                  <a:srgbClr val="006399"/>
                </a:solidFill>
                <a:latin typeface="Calibri"/>
                <a:cs typeface="Calibri"/>
              </a:rPr>
              <a:t>BIE</a:t>
            </a:r>
            <a:endParaRPr sz="20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+$102.7M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above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FY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Senate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+$55.3M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above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FY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dirty="0" sz="2000" spc="-20" b="1" i="1">
                <a:solidFill>
                  <a:srgbClr val="006399"/>
                </a:solidFill>
                <a:latin typeface="Calibri"/>
                <a:cs typeface="Calibri"/>
              </a:rPr>
              <a:t>BTFA</a:t>
            </a:r>
            <a:endParaRPr sz="2000">
              <a:latin typeface="Calibri"/>
              <a:cs typeface="Calibri"/>
            </a:endParaRPr>
          </a:p>
          <a:p>
            <a:pPr lvl="1" marL="812165" indent="-342900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+5.3M</a:t>
            </a:r>
            <a:r>
              <a:rPr dirty="0" sz="2000" spc="-2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above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FY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  <a:p>
            <a:pPr lvl="1" marL="812165" indent="-342900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Senate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+0.5M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above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FY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56940" y="5999960"/>
            <a:ext cx="267144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5641" sz="975">
                <a:latin typeface="Arial Narrow"/>
                <a:cs typeface="Arial Narrow"/>
              </a:rPr>
              <a:t>1/</a:t>
            </a:r>
            <a:r>
              <a:rPr dirty="0" baseline="25641" sz="975" spc="89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2023-</a:t>
            </a:r>
            <a:r>
              <a:rPr dirty="0" sz="1000">
                <a:latin typeface="Arial Narrow"/>
                <a:cs typeface="Arial Narrow"/>
              </a:rPr>
              <a:t>24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Enacted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reflects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current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CSC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105(l)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Actuals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934200" y="1225296"/>
            <a:ext cx="5080000" cy="3340100"/>
            <a:chOff x="6934200" y="1225296"/>
            <a:chExt cx="5080000" cy="33401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4200" y="1225296"/>
              <a:ext cx="5079491" cy="333984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696962" y="1773174"/>
              <a:ext cx="542925" cy="178435"/>
            </a:xfrm>
            <a:custGeom>
              <a:avLst/>
              <a:gdLst/>
              <a:ahLst/>
              <a:cxnLst/>
              <a:rect l="l" t="t" r="r" b="b"/>
              <a:pathLst>
                <a:path w="542925" h="178435">
                  <a:moveTo>
                    <a:pt x="542544" y="0"/>
                  </a:moveTo>
                  <a:lnTo>
                    <a:pt x="0" y="0"/>
                  </a:lnTo>
                  <a:lnTo>
                    <a:pt x="0" y="178308"/>
                  </a:lnTo>
                  <a:lnTo>
                    <a:pt x="542544" y="178308"/>
                  </a:lnTo>
                  <a:lnTo>
                    <a:pt x="5425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681090" y="1757302"/>
              <a:ext cx="574675" cy="210185"/>
            </a:xfrm>
            <a:custGeom>
              <a:avLst/>
              <a:gdLst/>
              <a:ahLst/>
              <a:cxnLst/>
              <a:rect l="l" t="t" r="r" b="b"/>
              <a:pathLst>
                <a:path w="574675" h="210185">
                  <a:moveTo>
                    <a:pt x="15874" y="0"/>
                  </a:moveTo>
                  <a:lnTo>
                    <a:pt x="11658" y="0"/>
                  </a:lnTo>
                  <a:lnTo>
                    <a:pt x="7619" y="1663"/>
                  </a:lnTo>
                  <a:lnTo>
                    <a:pt x="1663" y="7620"/>
                  </a:lnTo>
                  <a:lnTo>
                    <a:pt x="0" y="11658"/>
                  </a:lnTo>
                  <a:lnTo>
                    <a:pt x="0" y="198386"/>
                  </a:lnTo>
                  <a:lnTo>
                    <a:pt x="1663" y="202425"/>
                  </a:lnTo>
                  <a:lnTo>
                    <a:pt x="7619" y="208381"/>
                  </a:lnTo>
                  <a:lnTo>
                    <a:pt x="11658" y="210058"/>
                  </a:lnTo>
                  <a:lnTo>
                    <a:pt x="562622" y="210058"/>
                  </a:lnTo>
                  <a:lnTo>
                    <a:pt x="566661" y="208381"/>
                  </a:lnTo>
                  <a:lnTo>
                    <a:pt x="572617" y="202425"/>
                  </a:lnTo>
                  <a:lnTo>
                    <a:pt x="573845" y="199466"/>
                  </a:lnTo>
                  <a:lnTo>
                    <a:pt x="14465" y="199466"/>
                  </a:lnTo>
                  <a:lnTo>
                    <a:pt x="13119" y="198907"/>
                  </a:lnTo>
                  <a:lnTo>
                    <a:pt x="11137" y="196926"/>
                  </a:lnTo>
                  <a:lnTo>
                    <a:pt x="10579" y="195580"/>
                  </a:lnTo>
                  <a:lnTo>
                    <a:pt x="10579" y="14465"/>
                  </a:lnTo>
                  <a:lnTo>
                    <a:pt x="11137" y="13119"/>
                  </a:lnTo>
                  <a:lnTo>
                    <a:pt x="13119" y="11137"/>
                  </a:lnTo>
                  <a:lnTo>
                    <a:pt x="14465" y="10579"/>
                  </a:lnTo>
                  <a:lnTo>
                    <a:pt x="15874" y="10579"/>
                  </a:lnTo>
                  <a:lnTo>
                    <a:pt x="15874" y="0"/>
                  </a:lnTo>
                  <a:close/>
                </a:path>
                <a:path w="574675" h="210185">
                  <a:moveTo>
                    <a:pt x="562622" y="0"/>
                  </a:moveTo>
                  <a:lnTo>
                    <a:pt x="15874" y="0"/>
                  </a:lnTo>
                  <a:lnTo>
                    <a:pt x="15874" y="10579"/>
                  </a:lnTo>
                  <a:lnTo>
                    <a:pt x="559815" y="10579"/>
                  </a:lnTo>
                  <a:lnTo>
                    <a:pt x="561162" y="11137"/>
                  </a:lnTo>
                  <a:lnTo>
                    <a:pt x="563143" y="13119"/>
                  </a:lnTo>
                  <a:lnTo>
                    <a:pt x="563702" y="14465"/>
                  </a:lnTo>
                  <a:lnTo>
                    <a:pt x="563702" y="195580"/>
                  </a:lnTo>
                  <a:lnTo>
                    <a:pt x="563143" y="196926"/>
                  </a:lnTo>
                  <a:lnTo>
                    <a:pt x="561162" y="198907"/>
                  </a:lnTo>
                  <a:lnTo>
                    <a:pt x="559815" y="199466"/>
                  </a:lnTo>
                  <a:lnTo>
                    <a:pt x="573845" y="199466"/>
                  </a:lnTo>
                  <a:lnTo>
                    <a:pt x="574293" y="198386"/>
                  </a:lnTo>
                  <a:lnTo>
                    <a:pt x="574293" y="11658"/>
                  </a:lnTo>
                  <a:lnTo>
                    <a:pt x="572617" y="7620"/>
                  </a:lnTo>
                  <a:lnTo>
                    <a:pt x="566661" y="1663"/>
                  </a:lnTo>
                  <a:lnTo>
                    <a:pt x="562622" y="0"/>
                  </a:lnTo>
                  <a:close/>
                </a:path>
                <a:path w="574675" h="210185">
                  <a:moveTo>
                    <a:pt x="549224" y="21158"/>
                  </a:moveTo>
                  <a:lnTo>
                    <a:pt x="23533" y="21158"/>
                  </a:lnTo>
                  <a:lnTo>
                    <a:pt x="21158" y="23533"/>
                  </a:lnTo>
                  <a:lnTo>
                    <a:pt x="21158" y="186512"/>
                  </a:lnTo>
                  <a:lnTo>
                    <a:pt x="23533" y="188887"/>
                  </a:lnTo>
                  <a:lnTo>
                    <a:pt x="549224" y="188887"/>
                  </a:lnTo>
                  <a:lnTo>
                    <a:pt x="550583" y="188328"/>
                  </a:lnTo>
                  <a:lnTo>
                    <a:pt x="552564" y="186347"/>
                  </a:lnTo>
                  <a:lnTo>
                    <a:pt x="553123" y="184988"/>
                  </a:lnTo>
                  <a:lnTo>
                    <a:pt x="553123" y="183591"/>
                  </a:lnTo>
                  <a:lnTo>
                    <a:pt x="26454" y="183591"/>
                  </a:lnTo>
                  <a:lnTo>
                    <a:pt x="26454" y="178308"/>
                  </a:lnTo>
                  <a:lnTo>
                    <a:pt x="31749" y="178308"/>
                  </a:lnTo>
                  <a:lnTo>
                    <a:pt x="31749" y="31750"/>
                  </a:lnTo>
                  <a:lnTo>
                    <a:pt x="26454" y="31750"/>
                  </a:lnTo>
                  <a:lnTo>
                    <a:pt x="26454" y="26454"/>
                  </a:lnTo>
                  <a:lnTo>
                    <a:pt x="553123" y="26454"/>
                  </a:lnTo>
                  <a:lnTo>
                    <a:pt x="553123" y="25057"/>
                  </a:lnTo>
                  <a:lnTo>
                    <a:pt x="552564" y="23698"/>
                  </a:lnTo>
                  <a:lnTo>
                    <a:pt x="550583" y="21729"/>
                  </a:lnTo>
                  <a:lnTo>
                    <a:pt x="549224" y="21158"/>
                  </a:lnTo>
                  <a:close/>
                </a:path>
                <a:path w="574675" h="210185">
                  <a:moveTo>
                    <a:pt x="31749" y="178308"/>
                  </a:moveTo>
                  <a:lnTo>
                    <a:pt x="26454" y="178308"/>
                  </a:lnTo>
                  <a:lnTo>
                    <a:pt x="26454" y="183591"/>
                  </a:lnTo>
                  <a:lnTo>
                    <a:pt x="31749" y="183591"/>
                  </a:lnTo>
                  <a:lnTo>
                    <a:pt x="31749" y="178308"/>
                  </a:lnTo>
                  <a:close/>
                </a:path>
                <a:path w="574675" h="210185">
                  <a:moveTo>
                    <a:pt x="542543" y="178308"/>
                  </a:moveTo>
                  <a:lnTo>
                    <a:pt x="31749" y="178308"/>
                  </a:lnTo>
                  <a:lnTo>
                    <a:pt x="31749" y="183591"/>
                  </a:lnTo>
                  <a:lnTo>
                    <a:pt x="542543" y="183591"/>
                  </a:lnTo>
                  <a:lnTo>
                    <a:pt x="542543" y="178308"/>
                  </a:lnTo>
                  <a:close/>
                </a:path>
                <a:path w="574675" h="210185">
                  <a:moveTo>
                    <a:pt x="547827" y="26454"/>
                  </a:moveTo>
                  <a:lnTo>
                    <a:pt x="542543" y="26454"/>
                  </a:lnTo>
                  <a:lnTo>
                    <a:pt x="542543" y="183591"/>
                  </a:lnTo>
                  <a:lnTo>
                    <a:pt x="547827" y="183591"/>
                  </a:lnTo>
                  <a:lnTo>
                    <a:pt x="547827" y="178308"/>
                  </a:lnTo>
                  <a:lnTo>
                    <a:pt x="553123" y="178308"/>
                  </a:lnTo>
                  <a:lnTo>
                    <a:pt x="553123" y="31750"/>
                  </a:lnTo>
                  <a:lnTo>
                    <a:pt x="547827" y="31750"/>
                  </a:lnTo>
                  <a:lnTo>
                    <a:pt x="547827" y="26454"/>
                  </a:lnTo>
                  <a:close/>
                </a:path>
                <a:path w="574675" h="210185">
                  <a:moveTo>
                    <a:pt x="553123" y="178308"/>
                  </a:moveTo>
                  <a:lnTo>
                    <a:pt x="547827" y="178308"/>
                  </a:lnTo>
                  <a:lnTo>
                    <a:pt x="547827" y="183591"/>
                  </a:lnTo>
                  <a:lnTo>
                    <a:pt x="553123" y="183591"/>
                  </a:lnTo>
                  <a:lnTo>
                    <a:pt x="553123" y="178308"/>
                  </a:lnTo>
                  <a:close/>
                </a:path>
                <a:path w="574675" h="210185">
                  <a:moveTo>
                    <a:pt x="31749" y="26454"/>
                  </a:moveTo>
                  <a:lnTo>
                    <a:pt x="26454" y="26454"/>
                  </a:lnTo>
                  <a:lnTo>
                    <a:pt x="26454" y="31750"/>
                  </a:lnTo>
                  <a:lnTo>
                    <a:pt x="31749" y="31750"/>
                  </a:lnTo>
                  <a:lnTo>
                    <a:pt x="31749" y="26454"/>
                  </a:lnTo>
                  <a:close/>
                </a:path>
                <a:path w="574675" h="210185">
                  <a:moveTo>
                    <a:pt x="542543" y="26454"/>
                  </a:moveTo>
                  <a:lnTo>
                    <a:pt x="31749" y="26454"/>
                  </a:lnTo>
                  <a:lnTo>
                    <a:pt x="31749" y="31750"/>
                  </a:lnTo>
                  <a:lnTo>
                    <a:pt x="542543" y="31750"/>
                  </a:lnTo>
                  <a:lnTo>
                    <a:pt x="542543" y="26454"/>
                  </a:lnTo>
                  <a:close/>
                </a:path>
                <a:path w="574675" h="210185">
                  <a:moveTo>
                    <a:pt x="553123" y="26454"/>
                  </a:moveTo>
                  <a:lnTo>
                    <a:pt x="547827" y="26454"/>
                  </a:lnTo>
                  <a:lnTo>
                    <a:pt x="547827" y="31750"/>
                  </a:lnTo>
                  <a:lnTo>
                    <a:pt x="553123" y="31750"/>
                  </a:lnTo>
                  <a:lnTo>
                    <a:pt x="553123" y="264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798814" y="1460754"/>
              <a:ext cx="542925" cy="177800"/>
            </a:xfrm>
            <a:custGeom>
              <a:avLst/>
              <a:gdLst/>
              <a:ahLst/>
              <a:cxnLst/>
              <a:rect l="l" t="t" r="r" b="b"/>
              <a:pathLst>
                <a:path w="542925" h="177800">
                  <a:moveTo>
                    <a:pt x="542544" y="0"/>
                  </a:moveTo>
                  <a:lnTo>
                    <a:pt x="0" y="0"/>
                  </a:lnTo>
                  <a:lnTo>
                    <a:pt x="0" y="177546"/>
                  </a:lnTo>
                  <a:lnTo>
                    <a:pt x="542544" y="177546"/>
                  </a:lnTo>
                  <a:lnTo>
                    <a:pt x="5425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782942" y="1444882"/>
              <a:ext cx="574675" cy="209550"/>
            </a:xfrm>
            <a:custGeom>
              <a:avLst/>
              <a:gdLst/>
              <a:ahLst/>
              <a:cxnLst/>
              <a:rect l="l" t="t" r="r" b="b"/>
              <a:pathLst>
                <a:path w="574675" h="209550">
                  <a:moveTo>
                    <a:pt x="15874" y="0"/>
                  </a:moveTo>
                  <a:lnTo>
                    <a:pt x="11658" y="0"/>
                  </a:lnTo>
                  <a:lnTo>
                    <a:pt x="7619" y="1663"/>
                  </a:lnTo>
                  <a:lnTo>
                    <a:pt x="1663" y="7620"/>
                  </a:lnTo>
                  <a:lnTo>
                    <a:pt x="0" y="11658"/>
                  </a:lnTo>
                  <a:lnTo>
                    <a:pt x="0" y="197624"/>
                  </a:lnTo>
                  <a:lnTo>
                    <a:pt x="1663" y="201663"/>
                  </a:lnTo>
                  <a:lnTo>
                    <a:pt x="7619" y="207619"/>
                  </a:lnTo>
                  <a:lnTo>
                    <a:pt x="11658" y="209296"/>
                  </a:lnTo>
                  <a:lnTo>
                    <a:pt x="562622" y="209296"/>
                  </a:lnTo>
                  <a:lnTo>
                    <a:pt x="566661" y="207619"/>
                  </a:lnTo>
                  <a:lnTo>
                    <a:pt x="572617" y="201663"/>
                  </a:lnTo>
                  <a:lnTo>
                    <a:pt x="573845" y="198704"/>
                  </a:lnTo>
                  <a:lnTo>
                    <a:pt x="14465" y="198704"/>
                  </a:lnTo>
                  <a:lnTo>
                    <a:pt x="13119" y="198145"/>
                  </a:lnTo>
                  <a:lnTo>
                    <a:pt x="11137" y="196164"/>
                  </a:lnTo>
                  <a:lnTo>
                    <a:pt x="10579" y="194818"/>
                  </a:lnTo>
                  <a:lnTo>
                    <a:pt x="10579" y="14465"/>
                  </a:lnTo>
                  <a:lnTo>
                    <a:pt x="11137" y="13119"/>
                  </a:lnTo>
                  <a:lnTo>
                    <a:pt x="13119" y="11137"/>
                  </a:lnTo>
                  <a:lnTo>
                    <a:pt x="14465" y="10579"/>
                  </a:lnTo>
                  <a:lnTo>
                    <a:pt x="15874" y="10579"/>
                  </a:lnTo>
                  <a:lnTo>
                    <a:pt x="15874" y="0"/>
                  </a:lnTo>
                  <a:close/>
                </a:path>
                <a:path w="574675" h="209550">
                  <a:moveTo>
                    <a:pt x="562622" y="0"/>
                  </a:moveTo>
                  <a:lnTo>
                    <a:pt x="15874" y="0"/>
                  </a:lnTo>
                  <a:lnTo>
                    <a:pt x="15874" y="10579"/>
                  </a:lnTo>
                  <a:lnTo>
                    <a:pt x="559815" y="10579"/>
                  </a:lnTo>
                  <a:lnTo>
                    <a:pt x="561162" y="11137"/>
                  </a:lnTo>
                  <a:lnTo>
                    <a:pt x="563143" y="13119"/>
                  </a:lnTo>
                  <a:lnTo>
                    <a:pt x="563702" y="14465"/>
                  </a:lnTo>
                  <a:lnTo>
                    <a:pt x="563702" y="194818"/>
                  </a:lnTo>
                  <a:lnTo>
                    <a:pt x="563143" y="196164"/>
                  </a:lnTo>
                  <a:lnTo>
                    <a:pt x="561162" y="198145"/>
                  </a:lnTo>
                  <a:lnTo>
                    <a:pt x="559815" y="198704"/>
                  </a:lnTo>
                  <a:lnTo>
                    <a:pt x="573845" y="198704"/>
                  </a:lnTo>
                  <a:lnTo>
                    <a:pt x="574293" y="197624"/>
                  </a:lnTo>
                  <a:lnTo>
                    <a:pt x="574293" y="11658"/>
                  </a:lnTo>
                  <a:lnTo>
                    <a:pt x="572617" y="7620"/>
                  </a:lnTo>
                  <a:lnTo>
                    <a:pt x="566661" y="1663"/>
                  </a:lnTo>
                  <a:lnTo>
                    <a:pt x="562622" y="0"/>
                  </a:lnTo>
                  <a:close/>
                </a:path>
                <a:path w="574675" h="209550">
                  <a:moveTo>
                    <a:pt x="549224" y="21158"/>
                  </a:moveTo>
                  <a:lnTo>
                    <a:pt x="23533" y="21158"/>
                  </a:lnTo>
                  <a:lnTo>
                    <a:pt x="21158" y="23533"/>
                  </a:lnTo>
                  <a:lnTo>
                    <a:pt x="21158" y="185750"/>
                  </a:lnTo>
                  <a:lnTo>
                    <a:pt x="23533" y="188125"/>
                  </a:lnTo>
                  <a:lnTo>
                    <a:pt x="549224" y="188125"/>
                  </a:lnTo>
                  <a:lnTo>
                    <a:pt x="550583" y="187566"/>
                  </a:lnTo>
                  <a:lnTo>
                    <a:pt x="552564" y="185585"/>
                  </a:lnTo>
                  <a:lnTo>
                    <a:pt x="553123" y="184226"/>
                  </a:lnTo>
                  <a:lnTo>
                    <a:pt x="553123" y="182829"/>
                  </a:lnTo>
                  <a:lnTo>
                    <a:pt x="26454" y="182829"/>
                  </a:lnTo>
                  <a:lnTo>
                    <a:pt x="26454" y="177546"/>
                  </a:lnTo>
                  <a:lnTo>
                    <a:pt x="31749" y="177546"/>
                  </a:lnTo>
                  <a:lnTo>
                    <a:pt x="31749" y="31750"/>
                  </a:lnTo>
                  <a:lnTo>
                    <a:pt x="26454" y="31750"/>
                  </a:lnTo>
                  <a:lnTo>
                    <a:pt x="26454" y="26454"/>
                  </a:lnTo>
                  <a:lnTo>
                    <a:pt x="553123" y="26454"/>
                  </a:lnTo>
                  <a:lnTo>
                    <a:pt x="553123" y="25057"/>
                  </a:lnTo>
                  <a:lnTo>
                    <a:pt x="552564" y="23698"/>
                  </a:lnTo>
                  <a:lnTo>
                    <a:pt x="550583" y="21729"/>
                  </a:lnTo>
                  <a:lnTo>
                    <a:pt x="549224" y="21158"/>
                  </a:lnTo>
                  <a:close/>
                </a:path>
                <a:path w="574675" h="209550">
                  <a:moveTo>
                    <a:pt x="31749" y="177546"/>
                  </a:moveTo>
                  <a:lnTo>
                    <a:pt x="26454" y="177546"/>
                  </a:lnTo>
                  <a:lnTo>
                    <a:pt x="26454" y="182829"/>
                  </a:lnTo>
                  <a:lnTo>
                    <a:pt x="31749" y="182829"/>
                  </a:lnTo>
                  <a:lnTo>
                    <a:pt x="31749" y="177546"/>
                  </a:lnTo>
                  <a:close/>
                </a:path>
                <a:path w="574675" h="209550">
                  <a:moveTo>
                    <a:pt x="542543" y="177546"/>
                  </a:moveTo>
                  <a:lnTo>
                    <a:pt x="31749" y="177546"/>
                  </a:lnTo>
                  <a:lnTo>
                    <a:pt x="31749" y="182829"/>
                  </a:lnTo>
                  <a:lnTo>
                    <a:pt x="542543" y="182829"/>
                  </a:lnTo>
                  <a:lnTo>
                    <a:pt x="542543" y="177546"/>
                  </a:lnTo>
                  <a:close/>
                </a:path>
                <a:path w="574675" h="209550">
                  <a:moveTo>
                    <a:pt x="547827" y="26454"/>
                  </a:moveTo>
                  <a:lnTo>
                    <a:pt x="542543" y="26454"/>
                  </a:lnTo>
                  <a:lnTo>
                    <a:pt x="542543" y="182829"/>
                  </a:lnTo>
                  <a:lnTo>
                    <a:pt x="547827" y="182829"/>
                  </a:lnTo>
                  <a:lnTo>
                    <a:pt x="547827" y="177546"/>
                  </a:lnTo>
                  <a:lnTo>
                    <a:pt x="553123" y="177546"/>
                  </a:lnTo>
                  <a:lnTo>
                    <a:pt x="553123" y="31750"/>
                  </a:lnTo>
                  <a:lnTo>
                    <a:pt x="547827" y="31750"/>
                  </a:lnTo>
                  <a:lnTo>
                    <a:pt x="547827" y="26454"/>
                  </a:lnTo>
                  <a:close/>
                </a:path>
                <a:path w="574675" h="209550">
                  <a:moveTo>
                    <a:pt x="553123" y="177546"/>
                  </a:moveTo>
                  <a:lnTo>
                    <a:pt x="547827" y="177546"/>
                  </a:lnTo>
                  <a:lnTo>
                    <a:pt x="547827" y="182829"/>
                  </a:lnTo>
                  <a:lnTo>
                    <a:pt x="553123" y="182829"/>
                  </a:lnTo>
                  <a:lnTo>
                    <a:pt x="553123" y="177546"/>
                  </a:lnTo>
                  <a:close/>
                </a:path>
                <a:path w="574675" h="209550">
                  <a:moveTo>
                    <a:pt x="31749" y="26454"/>
                  </a:moveTo>
                  <a:lnTo>
                    <a:pt x="26454" y="26454"/>
                  </a:lnTo>
                  <a:lnTo>
                    <a:pt x="26454" y="31750"/>
                  </a:lnTo>
                  <a:lnTo>
                    <a:pt x="31749" y="31750"/>
                  </a:lnTo>
                  <a:lnTo>
                    <a:pt x="31749" y="26454"/>
                  </a:lnTo>
                  <a:close/>
                </a:path>
                <a:path w="574675" h="209550">
                  <a:moveTo>
                    <a:pt x="542543" y="26454"/>
                  </a:moveTo>
                  <a:lnTo>
                    <a:pt x="31749" y="26454"/>
                  </a:lnTo>
                  <a:lnTo>
                    <a:pt x="31749" y="31750"/>
                  </a:lnTo>
                  <a:lnTo>
                    <a:pt x="542543" y="31750"/>
                  </a:lnTo>
                  <a:lnTo>
                    <a:pt x="542543" y="26454"/>
                  </a:lnTo>
                  <a:close/>
                </a:path>
                <a:path w="574675" h="209550">
                  <a:moveTo>
                    <a:pt x="553123" y="26454"/>
                  </a:moveTo>
                  <a:lnTo>
                    <a:pt x="547827" y="26454"/>
                  </a:lnTo>
                  <a:lnTo>
                    <a:pt x="547827" y="31750"/>
                  </a:lnTo>
                  <a:lnTo>
                    <a:pt x="553123" y="31750"/>
                  </a:lnTo>
                  <a:lnTo>
                    <a:pt x="553123" y="264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626345" y="1680210"/>
              <a:ext cx="542925" cy="177800"/>
            </a:xfrm>
            <a:custGeom>
              <a:avLst/>
              <a:gdLst/>
              <a:ahLst/>
              <a:cxnLst/>
              <a:rect l="l" t="t" r="r" b="b"/>
              <a:pathLst>
                <a:path w="542925" h="177800">
                  <a:moveTo>
                    <a:pt x="542544" y="0"/>
                  </a:moveTo>
                  <a:lnTo>
                    <a:pt x="0" y="0"/>
                  </a:lnTo>
                  <a:lnTo>
                    <a:pt x="0" y="177546"/>
                  </a:lnTo>
                  <a:lnTo>
                    <a:pt x="542544" y="177546"/>
                  </a:lnTo>
                  <a:lnTo>
                    <a:pt x="5425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610473" y="1664338"/>
              <a:ext cx="574675" cy="209550"/>
            </a:xfrm>
            <a:custGeom>
              <a:avLst/>
              <a:gdLst/>
              <a:ahLst/>
              <a:cxnLst/>
              <a:rect l="l" t="t" r="r" b="b"/>
              <a:pathLst>
                <a:path w="574675" h="209550">
                  <a:moveTo>
                    <a:pt x="15874" y="0"/>
                  </a:moveTo>
                  <a:lnTo>
                    <a:pt x="11658" y="0"/>
                  </a:lnTo>
                  <a:lnTo>
                    <a:pt x="7619" y="1663"/>
                  </a:lnTo>
                  <a:lnTo>
                    <a:pt x="1663" y="7620"/>
                  </a:lnTo>
                  <a:lnTo>
                    <a:pt x="0" y="11658"/>
                  </a:lnTo>
                  <a:lnTo>
                    <a:pt x="0" y="197624"/>
                  </a:lnTo>
                  <a:lnTo>
                    <a:pt x="1663" y="201663"/>
                  </a:lnTo>
                  <a:lnTo>
                    <a:pt x="7619" y="207619"/>
                  </a:lnTo>
                  <a:lnTo>
                    <a:pt x="11658" y="209296"/>
                  </a:lnTo>
                  <a:lnTo>
                    <a:pt x="562622" y="209296"/>
                  </a:lnTo>
                  <a:lnTo>
                    <a:pt x="566661" y="207619"/>
                  </a:lnTo>
                  <a:lnTo>
                    <a:pt x="572617" y="201663"/>
                  </a:lnTo>
                  <a:lnTo>
                    <a:pt x="573845" y="198704"/>
                  </a:lnTo>
                  <a:lnTo>
                    <a:pt x="14465" y="198704"/>
                  </a:lnTo>
                  <a:lnTo>
                    <a:pt x="13119" y="198145"/>
                  </a:lnTo>
                  <a:lnTo>
                    <a:pt x="11137" y="196164"/>
                  </a:lnTo>
                  <a:lnTo>
                    <a:pt x="10579" y="194818"/>
                  </a:lnTo>
                  <a:lnTo>
                    <a:pt x="10579" y="14465"/>
                  </a:lnTo>
                  <a:lnTo>
                    <a:pt x="11137" y="13119"/>
                  </a:lnTo>
                  <a:lnTo>
                    <a:pt x="13119" y="11137"/>
                  </a:lnTo>
                  <a:lnTo>
                    <a:pt x="14465" y="10579"/>
                  </a:lnTo>
                  <a:lnTo>
                    <a:pt x="15874" y="10579"/>
                  </a:lnTo>
                  <a:lnTo>
                    <a:pt x="15874" y="0"/>
                  </a:lnTo>
                  <a:close/>
                </a:path>
                <a:path w="574675" h="209550">
                  <a:moveTo>
                    <a:pt x="562622" y="0"/>
                  </a:moveTo>
                  <a:lnTo>
                    <a:pt x="15874" y="0"/>
                  </a:lnTo>
                  <a:lnTo>
                    <a:pt x="15874" y="10579"/>
                  </a:lnTo>
                  <a:lnTo>
                    <a:pt x="559815" y="10579"/>
                  </a:lnTo>
                  <a:lnTo>
                    <a:pt x="561162" y="11137"/>
                  </a:lnTo>
                  <a:lnTo>
                    <a:pt x="563143" y="13119"/>
                  </a:lnTo>
                  <a:lnTo>
                    <a:pt x="563702" y="14465"/>
                  </a:lnTo>
                  <a:lnTo>
                    <a:pt x="563702" y="194818"/>
                  </a:lnTo>
                  <a:lnTo>
                    <a:pt x="563143" y="196164"/>
                  </a:lnTo>
                  <a:lnTo>
                    <a:pt x="561162" y="198145"/>
                  </a:lnTo>
                  <a:lnTo>
                    <a:pt x="559815" y="198704"/>
                  </a:lnTo>
                  <a:lnTo>
                    <a:pt x="573845" y="198704"/>
                  </a:lnTo>
                  <a:lnTo>
                    <a:pt x="574293" y="197624"/>
                  </a:lnTo>
                  <a:lnTo>
                    <a:pt x="574293" y="11658"/>
                  </a:lnTo>
                  <a:lnTo>
                    <a:pt x="572617" y="7620"/>
                  </a:lnTo>
                  <a:lnTo>
                    <a:pt x="566661" y="1663"/>
                  </a:lnTo>
                  <a:lnTo>
                    <a:pt x="562622" y="0"/>
                  </a:lnTo>
                  <a:close/>
                </a:path>
                <a:path w="574675" h="209550">
                  <a:moveTo>
                    <a:pt x="549224" y="21158"/>
                  </a:moveTo>
                  <a:lnTo>
                    <a:pt x="23533" y="21158"/>
                  </a:lnTo>
                  <a:lnTo>
                    <a:pt x="21158" y="23533"/>
                  </a:lnTo>
                  <a:lnTo>
                    <a:pt x="21158" y="185750"/>
                  </a:lnTo>
                  <a:lnTo>
                    <a:pt x="23533" y="188125"/>
                  </a:lnTo>
                  <a:lnTo>
                    <a:pt x="549224" y="188125"/>
                  </a:lnTo>
                  <a:lnTo>
                    <a:pt x="550583" y="187566"/>
                  </a:lnTo>
                  <a:lnTo>
                    <a:pt x="552564" y="185585"/>
                  </a:lnTo>
                  <a:lnTo>
                    <a:pt x="553123" y="184226"/>
                  </a:lnTo>
                  <a:lnTo>
                    <a:pt x="553123" y="182829"/>
                  </a:lnTo>
                  <a:lnTo>
                    <a:pt x="26454" y="182829"/>
                  </a:lnTo>
                  <a:lnTo>
                    <a:pt x="26454" y="177546"/>
                  </a:lnTo>
                  <a:lnTo>
                    <a:pt x="31749" y="177546"/>
                  </a:lnTo>
                  <a:lnTo>
                    <a:pt x="31749" y="31750"/>
                  </a:lnTo>
                  <a:lnTo>
                    <a:pt x="26454" y="31750"/>
                  </a:lnTo>
                  <a:lnTo>
                    <a:pt x="26454" y="26454"/>
                  </a:lnTo>
                  <a:lnTo>
                    <a:pt x="553123" y="26454"/>
                  </a:lnTo>
                  <a:lnTo>
                    <a:pt x="553123" y="25057"/>
                  </a:lnTo>
                  <a:lnTo>
                    <a:pt x="552564" y="23698"/>
                  </a:lnTo>
                  <a:lnTo>
                    <a:pt x="550583" y="21729"/>
                  </a:lnTo>
                  <a:lnTo>
                    <a:pt x="549224" y="21158"/>
                  </a:lnTo>
                  <a:close/>
                </a:path>
                <a:path w="574675" h="209550">
                  <a:moveTo>
                    <a:pt x="31749" y="177546"/>
                  </a:moveTo>
                  <a:lnTo>
                    <a:pt x="26454" y="177546"/>
                  </a:lnTo>
                  <a:lnTo>
                    <a:pt x="26454" y="182829"/>
                  </a:lnTo>
                  <a:lnTo>
                    <a:pt x="31749" y="182829"/>
                  </a:lnTo>
                  <a:lnTo>
                    <a:pt x="31749" y="177546"/>
                  </a:lnTo>
                  <a:close/>
                </a:path>
                <a:path w="574675" h="209550">
                  <a:moveTo>
                    <a:pt x="542543" y="177546"/>
                  </a:moveTo>
                  <a:lnTo>
                    <a:pt x="31749" y="177546"/>
                  </a:lnTo>
                  <a:lnTo>
                    <a:pt x="31749" y="182829"/>
                  </a:lnTo>
                  <a:lnTo>
                    <a:pt x="542543" y="182829"/>
                  </a:lnTo>
                  <a:lnTo>
                    <a:pt x="542543" y="177546"/>
                  </a:lnTo>
                  <a:close/>
                </a:path>
                <a:path w="574675" h="209550">
                  <a:moveTo>
                    <a:pt x="547827" y="26454"/>
                  </a:moveTo>
                  <a:lnTo>
                    <a:pt x="542543" y="26454"/>
                  </a:lnTo>
                  <a:lnTo>
                    <a:pt x="542543" y="182829"/>
                  </a:lnTo>
                  <a:lnTo>
                    <a:pt x="547827" y="182829"/>
                  </a:lnTo>
                  <a:lnTo>
                    <a:pt x="547827" y="177546"/>
                  </a:lnTo>
                  <a:lnTo>
                    <a:pt x="553123" y="177546"/>
                  </a:lnTo>
                  <a:lnTo>
                    <a:pt x="553123" y="31750"/>
                  </a:lnTo>
                  <a:lnTo>
                    <a:pt x="547827" y="31750"/>
                  </a:lnTo>
                  <a:lnTo>
                    <a:pt x="547827" y="26454"/>
                  </a:lnTo>
                  <a:close/>
                </a:path>
                <a:path w="574675" h="209550">
                  <a:moveTo>
                    <a:pt x="553123" y="177546"/>
                  </a:moveTo>
                  <a:lnTo>
                    <a:pt x="547827" y="177546"/>
                  </a:lnTo>
                  <a:lnTo>
                    <a:pt x="547827" y="182829"/>
                  </a:lnTo>
                  <a:lnTo>
                    <a:pt x="553123" y="182829"/>
                  </a:lnTo>
                  <a:lnTo>
                    <a:pt x="553123" y="177546"/>
                  </a:lnTo>
                  <a:close/>
                </a:path>
                <a:path w="574675" h="209550">
                  <a:moveTo>
                    <a:pt x="31749" y="26454"/>
                  </a:moveTo>
                  <a:lnTo>
                    <a:pt x="26454" y="26454"/>
                  </a:lnTo>
                  <a:lnTo>
                    <a:pt x="26454" y="31750"/>
                  </a:lnTo>
                  <a:lnTo>
                    <a:pt x="31749" y="31750"/>
                  </a:lnTo>
                  <a:lnTo>
                    <a:pt x="31749" y="26454"/>
                  </a:lnTo>
                  <a:close/>
                </a:path>
                <a:path w="574675" h="209550">
                  <a:moveTo>
                    <a:pt x="542543" y="26454"/>
                  </a:moveTo>
                  <a:lnTo>
                    <a:pt x="31749" y="26454"/>
                  </a:lnTo>
                  <a:lnTo>
                    <a:pt x="31749" y="31750"/>
                  </a:lnTo>
                  <a:lnTo>
                    <a:pt x="542543" y="31750"/>
                  </a:lnTo>
                  <a:lnTo>
                    <a:pt x="542543" y="26454"/>
                  </a:lnTo>
                  <a:close/>
                </a:path>
                <a:path w="574675" h="209550">
                  <a:moveTo>
                    <a:pt x="553123" y="26454"/>
                  </a:moveTo>
                  <a:lnTo>
                    <a:pt x="547827" y="26454"/>
                  </a:lnTo>
                  <a:lnTo>
                    <a:pt x="547827" y="31750"/>
                  </a:lnTo>
                  <a:lnTo>
                    <a:pt x="553123" y="31750"/>
                  </a:lnTo>
                  <a:lnTo>
                    <a:pt x="553123" y="264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000994" y="1589532"/>
              <a:ext cx="542925" cy="177800"/>
            </a:xfrm>
            <a:custGeom>
              <a:avLst/>
              <a:gdLst/>
              <a:ahLst/>
              <a:cxnLst/>
              <a:rect l="l" t="t" r="r" b="b"/>
              <a:pathLst>
                <a:path w="542925" h="177800">
                  <a:moveTo>
                    <a:pt x="542544" y="0"/>
                  </a:moveTo>
                  <a:lnTo>
                    <a:pt x="0" y="0"/>
                  </a:lnTo>
                  <a:lnTo>
                    <a:pt x="0" y="177546"/>
                  </a:lnTo>
                  <a:lnTo>
                    <a:pt x="542544" y="177546"/>
                  </a:lnTo>
                  <a:lnTo>
                    <a:pt x="5425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985122" y="1573660"/>
              <a:ext cx="574675" cy="209550"/>
            </a:xfrm>
            <a:custGeom>
              <a:avLst/>
              <a:gdLst/>
              <a:ahLst/>
              <a:cxnLst/>
              <a:rect l="l" t="t" r="r" b="b"/>
              <a:pathLst>
                <a:path w="574675" h="209550">
                  <a:moveTo>
                    <a:pt x="15874" y="0"/>
                  </a:moveTo>
                  <a:lnTo>
                    <a:pt x="11658" y="0"/>
                  </a:lnTo>
                  <a:lnTo>
                    <a:pt x="7619" y="1663"/>
                  </a:lnTo>
                  <a:lnTo>
                    <a:pt x="1663" y="7620"/>
                  </a:lnTo>
                  <a:lnTo>
                    <a:pt x="0" y="11658"/>
                  </a:lnTo>
                  <a:lnTo>
                    <a:pt x="0" y="197624"/>
                  </a:lnTo>
                  <a:lnTo>
                    <a:pt x="1663" y="201663"/>
                  </a:lnTo>
                  <a:lnTo>
                    <a:pt x="7619" y="207619"/>
                  </a:lnTo>
                  <a:lnTo>
                    <a:pt x="11658" y="209296"/>
                  </a:lnTo>
                  <a:lnTo>
                    <a:pt x="562622" y="209296"/>
                  </a:lnTo>
                  <a:lnTo>
                    <a:pt x="566661" y="207619"/>
                  </a:lnTo>
                  <a:lnTo>
                    <a:pt x="572617" y="201663"/>
                  </a:lnTo>
                  <a:lnTo>
                    <a:pt x="573845" y="198704"/>
                  </a:lnTo>
                  <a:lnTo>
                    <a:pt x="14465" y="198704"/>
                  </a:lnTo>
                  <a:lnTo>
                    <a:pt x="13119" y="198145"/>
                  </a:lnTo>
                  <a:lnTo>
                    <a:pt x="11137" y="196164"/>
                  </a:lnTo>
                  <a:lnTo>
                    <a:pt x="10579" y="194818"/>
                  </a:lnTo>
                  <a:lnTo>
                    <a:pt x="10579" y="14465"/>
                  </a:lnTo>
                  <a:lnTo>
                    <a:pt x="11137" y="13119"/>
                  </a:lnTo>
                  <a:lnTo>
                    <a:pt x="13119" y="11137"/>
                  </a:lnTo>
                  <a:lnTo>
                    <a:pt x="14465" y="10579"/>
                  </a:lnTo>
                  <a:lnTo>
                    <a:pt x="15874" y="10579"/>
                  </a:lnTo>
                  <a:lnTo>
                    <a:pt x="15874" y="0"/>
                  </a:lnTo>
                  <a:close/>
                </a:path>
                <a:path w="574675" h="209550">
                  <a:moveTo>
                    <a:pt x="562622" y="0"/>
                  </a:moveTo>
                  <a:lnTo>
                    <a:pt x="15874" y="0"/>
                  </a:lnTo>
                  <a:lnTo>
                    <a:pt x="15874" y="10579"/>
                  </a:lnTo>
                  <a:lnTo>
                    <a:pt x="559815" y="10579"/>
                  </a:lnTo>
                  <a:lnTo>
                    <a:pt x="561162" y="11137"/>
                  </a:lnTo>
                  <a:lnTo>
                    <a:pt x="563143" y="13119"/>
                  </a:lnTo>
                  <a:lnTo>
                    <a:pt x="563702" y="14465"/>
                  </a:lnTo>
                  <a:lnTo>
                    <a:pt x="563702" y="194818"/>
                  </a:lnTo>
                  <a:lnTo>
                    <a:pt x="563143" y="196164"/>
                  </a:lnTo>
                  <a:lnTo>
                    <a:pt x="561162" y="198145"/>
                  </a:lnTo>
                  <a:lnTo>
                    <a:pt x="559815" y="198704"/>
                  </a:lnTo>
                  <a:lnTo>
                    <a:pt x="573845" y="198704"/>
                  </a:lnTo>
                  <a:lnTo>
                    <a:pt x="574293" y="197624"/>
                  </a:lnTo>
                  <a:lnTo>
                    <a:pt x="574293" y="11658"/>
                  </a:lnTo>
                  <a:lnTo>
                    <a:pt x="572617" y="7620"/>
                  </a:lnTo>
                  <a:lnTo>
                    <a:pt x="566661" y="1663"/>
                  </a:lnTo>
                  <a:lnTo>
                    <a:pt x="562622" y="0"/>
                  </a:lnTo>
                  <a:close/>
                </a:path>
                <a:path w="574675" h="209550">
                  <a:moveTo>
                    <a:pt x="549224" y="21158"/>
                  </a:moveTo>
                  <a:lnTo>
                    <a:pt x="23533" y="21158"/>
                  </a:lnTo>
                  <a:lnTo>
                    <a:pt x="21158" y="23533"/>
                  </a:lnTo>
                  <a:lnTo>
                    <a:pt x="21158" y="185750"/>
                  </a:lnTo>
                  <a:lnTo>
                    <a:pt x="23533" y="188125"/>
                  </a:lnTo>
                  <a:lnTo>
                    <a:pt x="549224" y="188125"/>
                  </a:lnTo>
                  <a:lnTo>
                    <a:pt x="550583" y="187566"/>
                  </a:lnTo>
                  <a:lnTo>
                    <a:pt x="552564" y="185585"/>
                  </a:lnTo>
                  <a:lnTo>
                    <a:pt x="553123" y="184226"/>
                  </a:lnTo>
                  <a:lnTo>
                    <a:pt x="553123" y="182829"/>
                  </a:lnTo>
                  <a:lnTo>
                    <a:pt x="26454" y="182829"/>
                  </a:lnTo>
                  <a:lnTo>
                    <a:pt x="26454" y="177546"/>
                  </a:lnTo>
                  <a:lnTo>
                    <a:pt x="31749" y="177546"/>
                  </a:lnTo>
                  <a:lnTo>
                    <a:pt x="31749" y="31750"/>
                  </a:lnTo>
                  <a:lnTo>
                    <a:pt x="26454" y="31750"/>
                  </a:lnTo>
                  <a:lnTo>
                    <a:pt x="26454" y="26454"/>
                  </a:lnTo>
                  <a:lnTo>
                    <a:pt x="553123" y="26454"/>
                  </a:lnTo>
                  <a:lnTo>
                    <a:pt x="553123" y="25057"/>
                  </a:lnTo>
                  <a:lnTo>
                    <a:pt x="552564" y="23698"/>
                  </a:lnTo>
                  <a:lnTo>
                    <a:pt x="550583" y="21729"/>
                  </a:lnTo>
                  <a:lnTo>
                    <a:pt x="549224" y="21158"/>
                  </a:lnTo>
                  <a:close/>
                </a:path>
                <a:path w="574675" h="209550">
                  <a:moveTo>
                    <a:pt x="31749" y="177546"/>
                  </a:moveTo>
                  <a:lnTo>
                    <a:pt x="26454" y="177546"/>
                  </a:lnTo>
                  <a:lnTo>
                    <a:pt x="26454" y="182829"/>
                  </a:lnTo>
                  <a:lnTo>
                    <a:pt x="31749" y="182829"/>
                  </a:lnTo>
                  <a:lnTo>
                    <a:pt x="31749" y="177546"/>
                  </a:lnTo>
                  <a:close/>
                </a:path>
                <a:path w="574675" h="209550">
                  <a:moveTo>
                    <a:pt x="542543" y="177546"/>
                  </a:moveTo>
                  <a:lnTo>
                    <a:pt x="31749" y="177546"/>
                  </a:lnTo>
                  <a:lnTo>
                    <a:pt x="31749" y="182829"/>
                  </a:lnTo>
                  <a:lnTo>
                    <a:pt x="542543" y="182829"/>
                  </a:lnTo>
                  <a:lnTo>
                    <a:pt x="542543" y="177546"/>
                  </a:lnTo>
                  <a:close/>
                </a:path>
                <a:path w="574675" h="209550">
                  <a:moveTo>
                    <a:pt x="547827" y="26454"/>
                  </a:moveTo>
                  <a:lnTo>
                    <a:pt x="542543" y="26454"/>
                  </a:lnTo>
                  <a:lnTo>
                    <a:pt x="542543" y="182829"/>
                  </a:lnTo>
                  <a:lnTo>
                    <a:pt x="547827" y="182829"/>
                  </a:lnTo>
                  <a:lnTo>
                    <a:pt x="547827" y="177546"/>
                  </a:lnTo>
                  <a:lnTo>
                    <a:pt x="553123" y="177546"/>
                  </a:lnTo>
                  <a:lnTo>
                    <a:pt x="553123" y="31750"/>
                  </a:lnTo>
                  <a:lnTo>
                    <a:pt x="547827" y="31750"/>
                  </a:lnTo>
                  <a:lnTo>
                    <a:pt x="547827" y="26454"/>
                  </a:lnTo>
                  <a:close/>
                </a:path>
                <a:path w="574675" h="209550">
                  <a:moveTo>
                    <a:pt x="553123" y="177546"/>
                  </a:moveTo>
                  <a:lnTo>
                    <a:pt x="547827" y="177546"/>
                  </a:lnTo>
                  <a:lnTo>
                    <a:pt x="547827" y="182829"/>
                  </a:lnTo>
                  <a:lnTo>
                    <a:pt x="553123" y="182829"/>
                  </a:lnTo>
                  <a:lnTo>
                    <a:pt x="553123" y="177546"/>
                  </a:lnTo>
                  <a:close/>
                </a:path>
                <a:path w="574675" h="209550">
                  <a:moveTo>
                    <a:pt x="31749" y="26454"/>
                  </a:moveTo>
                  <a:lnTo>
                    <a:pt x="26454" y="26454"/>
                  </a:lnTo>
                  <a:lnTo>
                    <a:pt x="26454" y="31750"/>
                  </a:lnTo>
                  <a:lnTo>
                    <a:pt x="31749" y="31750"/>
                  </a:lnTo>
                  <a:lnTo>
                    <a:pt x="31749" y="26454"/>
                  </a:lnTo>
                  <a:close/>
                </a:path>
                <a:path w="574675" h="209550">
                  <a:moveTo>
                    <a:pt x="542543" y="26454"/>
                  </a:moveTo>
                  <a:lnTo>
                    <a:pt x="31749" y="26454"/>
                  </a:lnTo>
                  <a:lnTo>
                    <a:pt x="31749" y="31750"/>
                  </a:lnTo>
                  <a:lnTo>
                    <a:pt x="542543" y="31750"/>
                  </a:lnTo>
                  <a:lnTo>
                    <a:pt x="542543" y="26454"/>
                  </a:lnTo>
                  <a:close/>
                </a:path>
                <a:path w="574675" h="209550">
                  <a:moveTo>
                    <a:pt x="553123" y="26454"/>
                  </a:moveTo>
                  <a:lnTo>
                    <a:pt x="547827" y="26454"/>
                  </a:lnTo>
                  <a:lnTo>
                    <a:pt x="547827" y="31750"/>
                  </a:lnTo>
                  <a:lnTo>
                    <a:pt x="553123" y="31750"/>
                  </a:lnTo>
                  <a:lnTo>
                    <a:pt x="553123" y="264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" name="object 1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3546" y="5319903"/>
            <a:ext cx="110286" cy="182118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53546" y="5502021"/>
            <a:ext cx="110286" cy="182118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96790" y="5739384"/>
            <a:ext cx="67043" cy="66293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5234039" y="2401906"/>
            <a:ext cx="211454" cy="1314450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i="1">
                <a:latin typeface="Calibri"/>
                <a:cs typeface="Calibri"/>
              </a:rPr>
              <a:t>Dollars</a:t>
            </a:r>
            <a:r>
              <a:rPr dirty="0" sz="1200" spc="-2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in</a:t>
            </a:r>
            <a:r>
              <a:rPr dirty="0" sz="120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Thousands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graphicFrame>
        <p:nvGraphicFramePr>
          <p:cNvPr id="21" name="object 21" descr=""/>
          <p:cNvGraphicFramePr>
            <a:graphicFrameLocks noGrp="1"/>
          </p:cNvGraphicFramePr>
          <p:nvPr/>
        </p:nvGraphicFramePr>
        <p:xfrm>
          <a:off x="4502848" y="996886"/>
          <a:ext cx="7667625" cy="4868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825"/>
                <a:gridCol w="2197735"/>
                <a:gridCol w="1085850"/>
                <a:gridCol w="1086485"/>
                <a:gridCol w="355600"/>
                <a:gridCol w="730250"/>
                <a:gridCol w="1085850"/>
                <a:gridCol w="789304"/>
              </a:tblGrid>
              <a:tr h="361950">
                <a:tc row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Indian</a:t>
                      </a:r>
                      <a:r>
                        <a:rPr dirty="0" sz="14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Affairs</a:t>
                      </a:r>
                      <a:r>
                        <a:rPr dirty="0" sz="14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Budget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52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r" marR="17272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4,452,746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0922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68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865"/>
                        </a:lnSpc>
                        <a:spcBef>
                          <a:spcPts val="275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5,000,000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4925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7155">
                        <a:lnSpc>
                          <a:spcPts val="880"/>
                        </a:lnSpc>
                        <a:spcBef>
                          <a:spcPts val="260"/>
                        </a:spcBef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4,387,069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3020"/>
                </a:tc>
                <a:tc gridSpan="2">
                  <a:txBody>
                    <a:bodyPr/>
                    <a:lstStyle/>
                    <a:p>
                      <a:pPr marL="824865">
                        <a:lnSpc>
                          <a:spcPts val="625"/>
                        </a:lnSpc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4,115,994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84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79145">
                        <a:lnSpc>
                          <a:spcPts val="835"/>
                        </a:lnSpc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3,922,986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11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4,500,000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5875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68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4,000,000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1594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55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3,500,000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1594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23060">
                        <a:lnSpc>
                          <a:spcPts val="94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2,820,543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206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97155">
                        <a:lnSpc>
                          <a:spcPts val="67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2,812,709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6355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81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3,000,000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2865"/>
                </a:tc>
                <a:tc gridSpan="3"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2,456,635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032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36575">
                        <a:lnSpc>
                          <a:spcPts val="1015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2,593,894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68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2,500,000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1594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68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2,000,000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1594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1,500,000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1594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27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1,000,000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15570"/>
                </a:tc>
                <a:tc gridSpan="3"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1623060" algn="l"/>
                        </a:tabLst>
                      </a:pPr>
                      <a:r>
                        <a:rPr dirty="0" baseline="-24691" sz="1350" spc="-15">
                          <a:latin typeface="Calibri"/>
                          <a:cs typeface="Calibri"/>
                        </a:rPr>
                        <a:t>1,366,342</a:t>
                      </a:r>
                      <a:r>
                        <a:rPr dirty="0" baseline="-24691" sz="13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1,520,926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524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71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1,469,083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2384"/>
                </a:tc>
                <a:tc gridSpan="2"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1,421,628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40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500,000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969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8039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666239" algn="l"/>
                        </a:tabLst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100,009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111,277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9652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105,277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803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100,472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52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98425">
                        <a:lnSpc>
                          <a:spcPts val="470"/>
                        </a:lnSpc>
                      </a:pPr>
                      <a:r>
                        <a:rPr dirty="0" sz="900" spc="-50">
                          <a:latin typeface="Calibri"/>
                          <a:cs typeface="Calibri"/>
                        </a:rPr>
                        <a:t>-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  <a:spcBef>
                          <a:spcPts val="225"/>
                        </a:spcBef>
                      </a:pPr>
                      <a:r>
                        <a:rPr dirty="0" sz="900" spc="-2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  <a:spcBef>
                          <a:spcPts val="225"/>
                        </a:spcBef>
                      </a:pPr>
                      <a:r>
                        <a:rPr dirty="0" sz="900" spc="-2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  <a:spcBef>
                          <a:spcPts val="225"/>
                        </a:spcBef>
                      </a:pPr>
                      <a:r>
                        <a:rPr dirty="0" sz="900" spc="-2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  <a:spcBef>
                          <a:spcPts val="225"/>
                        </a:spcBef>
                      </a:pPr>
                      <a:r>
                        <a:rPr dirty="0" sz="900" spc="-2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787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25"/>
                        </a:lnSpc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Enacted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25"/>
                        </a:lnSpc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President's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55"/>
                        </a:lnSpc>
                        <a:spcBef>
                          <a:spcPts val="15"/>
                        </a:spcBef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Budget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25"/>
                        </a:lnSpc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HOUSE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25"/>
                        </a:lnSpc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SENATE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384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4"/>
                        </a:lnSpc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Request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-2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TOTAL,</a:t>
                      </a: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3,922,986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4,452,746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4,387,069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4,115,994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8161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900" spc="-2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BUREAU </a:t>
                      </a:r>
                      <a:r>
                        <a:rPr dirty="0" sz="90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2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INDIAN AFFAIRS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2,456,635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2,820,543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2,812,709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2,593,894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816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-2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BUREAU </a:t>
                      </a:r>
                      <a:r>
                        <a:rPr dirty="0" sz="90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2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INDIAN EDUCATION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1,366,342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1,520,926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1,469,083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1,421,628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-2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BUREAU</a:t>
                      </a:r>
                      <a:r>
                        <a:rPr dirty="0" sz="900" spc="-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900" spc="-2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TRUST</a:t>
                      </a:r>
                      <a:r>
                        <a:rPr dirty="0" sz="90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FUNDS</a:t>
                      </a:r>
                      <a:r>
                        <a:rPr dirty="0" sz="900" spc="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ADMINISTRATION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100,009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111,277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105,277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00" spc="-1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100,472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939546"/>
            <a:ext cx="4348480" cy="201295"/>
          </a:xfrm>
          <a:custGeom>
            <a:avLst/>
            <a:gdLst/>
            <a:ahLst/>
            <a:cxnLst/>
            <a:rect l="l" t="t" r="r" b="b"/>
            <a:pathLst>
              <a:path w="4348480" h="201294">
                <a:moveTo>
                  <a:pt x="4347972" y="0"/>
                </a:moveTo>
                <a:lnTo>
                  <a:pt x="0" y="0"/>
                </a:lnTo>
                <a:lnTo>
                  <a:pt x="0" y="201040"/>
                </a:lnTo>
                <a:lnTo>
                  <a:pt x="4347972" y="201040"/>
                </a:lnTo>
                <a:lnTo>
                  <a:pt x="4347972" y="0"/>
                </a:lnTo>
                <a:close/>
              </a:path>
            </a:pathLst>
          </a:custGeom>
          <a:solidFill>
            <a:srgbClr val="FFB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-12700" y="918375"/>
            <a:ext cx="628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0" b="1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29945" y="1296161"/>
            <a:ext cx="10343515" cy="5431155"/>
            <a:chOff x="329945" y="1296161"/>
            <a:chExt cx="10343515" cy="543115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945" y="6169152"/>
              <a:ext cx="1835657" cy="55778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7393" y="1296161"/>
              <a:ext cx="9425939" cy="486841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0198" y="188116"/>
            <a:ext cx="71342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Tribal</a:t>
            </a:r>
            <a:r>
              <a:rPr dirty="0" spc="-160"/>
              <a:t> </a:t>
            </a:r>
            <a:r>
              <a:rPr dirty="0" spc="-50"/>
              <a:t>Request</a:t>
            </a:r>
            <a:r>
              <a:rPr dirty="0" spc="-155"/>
              <a:t> </a:t>
            </a:r>
            <a:r>
              <a:rPr dirty="0"/>
              <a:t>vs</a:t>
            </a:r>
            <a:r>
              <a:rPr dirty="0" spc="-170"/>
              <a:t> </a:t>
            </a:r>
            <a:r>
              <a:rPr dirty="0"/>
              <a:t>PB</a:t>
            </a:r>
            <a:r>
              <a:rPr dirty="0" spc="-160"/>
              <a:t> </a:t>
            </a:r>
            <a:r>
              <a:rPr dirty="0" spc="-50"/>
              <a:t>Request</a:t>
            </a:r>
            <a:r>
              <a:rPr dirty="0" spc="-155"/>
              <a:t> </a:t>
            </a:r>
            <a:r>
              <a:rPr dirty="0"/>
              <a:t>vs</a:t>
            </a:r>
            <a:r>
              <a:rPr dirty="0" spc="-155"/>
              <a:t> </a:t>
            </a:r>
            <a:r>
              <a:rPr dirty="0" spc="-10"/>
              <a:t>Enacted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36707" y="14478"/>
            <a:ext cx="1945384" cy="1226057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7" cy="557783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671322"/>
            <a:ext cx="4210050" cy="162560"/>
          </a:xfrm>
          <a:custGeom>
            <a:avLst/>
            <a:gdLst/>
            <a:ahLst/>
            <a:cxnLst/>
            <a:rect l="l" t="t" r="r" b="b"/>
            <a:pathLst>
              <a:path w="4210050" h="162559">
                <a:moveTo>
                  <a:pt x="4210050" y="0"/>
                </a:moveTo>
                <a:lnTo>
                  <a:pt x="0" y="0"/>
                </a:lnTo>
                <a:lnTo>
                  <a:pt x="0" y="162204"/>
                </a:lnTo>
                <a:lnTo>
                  <a:pt x="4210050" y="162204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BIA</a:t>
            </a:r>
            <a:r>
              <a:rPr dirty="0" spc="-150"/>
              <a:t> </a:t>
            </a:r>
            <a:r>
              <a:rPr dirty="0" spc="-30"/>
              <a:t>Committee</a:t>
            </a:r>
            <a:r>
              <a:rPr dirty="0" spc="-140"/>
              <a:t> </a:t>
            </a:r>
            <a:r>
              <a:rPr dirty="0"/>
              <a:t>Mark</a:t>
            </a:r>
            <a:r>
              <a:rPr dirty="0" spc="-145"/>
              <a:t> </a:t>
            </a:r>
            <a:r>
              <a:rPr dirty="0" spc="-10"/>
              <a:t>Overview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5334146" y="3941215"/>
            <a:ext cx="4366895" cy="130619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00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Senate</a:t>
            </a:r>
            <a:r>
              <a:rPr dirty="0" sz="1800" spc="-2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is</a:t>
            </a:r>
            <a:r>
              <a:rPr dirty="0" sz="18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006399"/>
                </a:solidFill>
                <a:latin typeface="Calibri"/>
                <a:cs typeface="Calibri"/>
              </a:rPr>
              <a:t>$1.96B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  <a:tabLst>
                <a:tab pos="812165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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+$60.8M</a:t>
            </a:r>
            <a:r>
              <a:rPr dirty="0" sz="18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above</a:t>
            </a:r>
            <a:r>
              <a:rPr dirty="0" sz="18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FY</a:t>
            </a:r>
            <a:r>
              <a:rPr dirty="0" sz="18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2023</a:t>
            </a:r>
            <a:r>
              <a:rPr dirty="0" sz="18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Enacted.</a:t>
            </a:r>
            <a:endParaRPr sz="18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812165" algn="l"/>
              </a:tabLst>
            </a:pP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-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$210M</a:t>
            </a:r>
            <a:r>
              <a:rPr dirty="0" sz="18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below</a:t>
            </a:r>
            <a:r>
              <a:rPr dirty="0" sz="18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18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President’s</a:t>
            </a:r>
            <a:r>
              <a:rPr dirty="0" sz="18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budget.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70522" y="3493180"/>
            <a:ext cx="4932045" cy="1783714"/>
          </a:xfrm>
          <a:prstGeom prst="rect">
            <a:avLst/>
          </a:prstGeom>
        </p:spPr>
        <p:txBody>
          <a:bodyPr wrap="square" lIns="0" tIns="18351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Operation</a:t>
            </a:r>
            <a:r>
              <a:rPr dirty="0" sz="20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Indian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Programs</a:t>
            </a:r>
            <a:endParaRPr sz="20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spcBef>
                <a:spcPts val="1215"/>
              </a:spcBef>
              <a:buFont typeface="Wingdings"/>
              <a:buChar char=""/>
              <a:tabLst>
                <a:tab pos="812165" algn="l"/>
              </a:tabLst>
            </a:pP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r>
              <a:rPr dirty="0" sz="1800" spc="-1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is</a:t>
            </a:r>
            <a:r>
              <a:rPr dirty="0" sz="18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006399"/>
                </a:solidFill>
                <a:latin typeface="Calibri"/>
                <a:cs typeface="Calibri"/>
              </a:rPr>
              <a:t>$2.2B</a:t>
            </a:r>
            <a:endParaRPr sz="1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1200"/>
              </a:spcBef>
              <a:tabLst>
                <a:tab pos="1269365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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+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$290.6M</a:t>
            </a:r>
            <a:r>
              <a:rPr dirty="0" sz="1800" spc="-2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above</a:t>
            </a:r>
            <a:r>
              <a:rPr dirty="0" sz="1800" spc="-1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FY</a:t>
            </a:r>
            <a:r>
              <a:rPr dirty="0" sz="18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2024</a:t>
            </a:r>
            <a:r>
              <a:rPr dirty="0" sz="18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Enacted.</a:t>
            </a:r>
            <a:endParaRPr sz="1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1200"/>
              </a:spcBef>
              <a:tabLst>
                <a:tab pos="1269365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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+$19.8M</a:t>
            </a:r>
            <a:r>
              <a:rPr dirty="0" sz="18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above</a:t>
            </a:r>
            <a:r>
              <a:rPr dirty="0" sz="1800" spc="-2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18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President’s</a:t>
            </a:r>
            <a:r>
              <a:rPr dirty="0" sz="18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budget.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418989" y="873586"/>
          <a:ext cx="11419205" cy="2724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9720"/>
                <a:gridCol w="795019"/>
                <a:gridCol w="795020"/>
                <a:gridCol w="772160"/>
                <a:gridCol w="658495"/>
                <a:gridCol w="658495"/>
                <a:gridCol w="658495"/>
                <a:gridCol w="658495"/>
                <a:gridCol w="862965"/>
                <a:gridCol w="658495"/>
                <a:gridCol w="658495"/>
                <a:gridCol w="658495"/>
                <a:gridCol w="658495"/>
              </a:tblGrid>
              <a:tr h="992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ts val="1255"/>
                        </a:lnSpc>
                      </a:pPr>
                      <a:r>
                        <a:rPr dirty="0" sz="1050" spc="-10" b="1">
                          <a:latin typeface="Arial Narrow"/>
                          <a:cs typeface="Arial Narrow"/>
                        </a:rPr>
                        <a:t>BUREAU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  <a:p>
                      <a:pPr marL="62865">
                        <a:lnSpc>
                          <a:spcPts val="1255"/>
                        </a:lnSpc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ACCOUNT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20">
                          <a:latin typeface="Arial Narrow"/>
                          <a:cs typeface="Arial Narrow"/>
                        </a:rPr>
                        <a:t>2024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Enacted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20">
                          <a:latin typeface="Arial Narrow"/>
                          <a:cs typeface="Arial Narrow"/>
                        </a:rPr>
                        <a:t>2025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algn="ctr" marL="116205" marR="109855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President's Budget Request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1562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2025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HOUSE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64769" indent="22479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Arial Narrow"/>
                          <a:cs typeface="Arial Narrow"/>
                        </a:rPr>
                        <a:t>$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 Change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from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2024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Enacted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1562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100" spc="-50">
                          <a:latin typeface="Arial Narrow"/>
                          <a:cs typeface="Arial Narrow"/>
                        </a:rPr>
                        <a:t>%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algn="ctr" marL="129539" marR="122555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Change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from 2024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Enacted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64769" indent="22479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Arial Narrow"/>
                          <a:cs typeface="Arial Narrow"/>
                        </a:rPr>
                        <a:t>$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 Change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from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2025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Request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1562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100" spc="-50">
                          <a:latin typeface="Arial Narrow"/>
                          <a:cs typeface="Arial Narrow"/>
                        </a:rPr>
                        <a:t>%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algn="ctr" marL="129539" marR="122555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Change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from 2025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Request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2025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SENATE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1D4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64769" indent="22479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Arial Narrow"/>
                          <a:cs typeface="Arial Narrow"/>
                        </a:rPr>
                        <a:t>$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 Change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from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2024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Enacted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1562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100" spc="-50">
                          <a:latin typeface="Arial Narrow"/>
                          <a:cs typeface="Arial Narrow"/>
                        </a:rPr>
                        <a:t>%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algn="ctr" marL="129539" marR="122555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Change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from 2024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Enacted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64769" indent="22479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Arial Narrow"/>
                          <a:cs typeface="Arial Narrow"/>
                        </a:rPr>
                        <a:t>$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 Change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from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2025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Request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1562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100" spc="-50">
                          <a:latin typeface="Arial Narrow"/>
                          <a:cs typeface="Arial Narrow"/>
                        </a:rPr>
                        <a:t>%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algn="ctr" marL="129539" marR="122555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Change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from 2025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Request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FEB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2540">
                        <a:lnSpc>
                          <a:spcPts val="1170"/>
                        </a:lnSpc>
                        <a:spcBef>
                          <a:spcPts val="240"/>
                        </a:spcBef>
                      </a:pPr>
                      <a:r>
                        <a:rPr dirty="0" sz="1050" b="1">
                          <a:latin typeface="Arial Narrow"/>
                          <a:cs typeface="Arial Narrow"/>
                        </a:rPr>
                        <a:t>BUREAU</a:t>
                      </a:r>
                      <a:r>
                        <a:rPr dirty="0" sz="1050" spc="-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 b="1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050" spc="-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 b="1">
                          <a:latin typeface="Arial Narrow"/>
                          <a:cs typeface="Arial Narrow"/>
                        </a:rPr>
                        <a:t>INDIAN</a:t>
                      </a:r>
                      <a:r>
                        <a:rPr dirty="0" sz="1050" spc="-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 spc="-10" b="1">
                          <a:latin typeface="Arial Narrow"/>
                          <a:cs typeface="Arial Narrow"/>
                        </a:rPr>
                        <a:t>AFFAIRS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048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0"/>
                        </a:lnSpc>
                        <a:spcBef>
                          <a:spcPts val="240"/>
                        </a:spcBef>
                      </a:pPr>
                      <a:r>
                        <a:rPr dirty="0" sz="1050" spc="-10" b="1">
                          <a:latin typeface="Arial Narrow"/>
                          <a:cs typeface="Arial Narrow"/>
                        </a:rPr>
                        <a:t>2,456,635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04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0"/>
                        </a:lnSpc>
                        <a:spcBef>
                          <a:spcPts val="240"/>
                        </a:spcBef>
                      </a:pPr>
                      <a:r>
                        <a:rPr dirty="0" sz="1050" spc="-10" b="1">
                          <a:latin typeface="Arial Narrow"/>
                          <a:cs typeface="Arial Narrow"/>
                        </a:rPr>
                        <a:t>2,820,543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04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0"/>
                        </a:lnSpc>
                        <a:spcBef>
                          <a:spcPts val="240"/>
                        </a:spcBef>
                      </a:pPr>
                      <a:r>
                        <a:rPr dirty="0" sz="1050" spc="-10" b="1">
                          <a:latin typeface="Arial Narrow"/>
                          <a:cs typeface="Arial Narrow"/>
                        </a:rPr>
                        <a:t>2,812,709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04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0"/>
                        </a:lnSpc>
                        <a:spcBef>
                          <a:spcPts val="240"/>
                        </a:spcBef>
                      </a:pPr>
                      <a:r>
                        <a:rPr dirty="0" sz="1050" spc="-10" b="1">
                          <a:latin typeface="Arial Narrow"/>
                          <a:cs typeface="Arial Narrow"/>
                        </a:rPr>
                        <a:t>+356,074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04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0"/>
                        </a:lnSpc>
                        <a:spcBef>
                          <a:spcPts val="240"/>
                        </a:spcBef>
                      </a:pPr>
                      <a:r>
                        <a:rPr dirty="0" sz="1050" spc="-20" b="1">
                          <a:latin typeface="Arial Narrow"/>
                          <a:cs typeface="Arial Narrow"/>
                        </a:rPr>
                        <a:t>+14%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04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0"/>
                        </a:lnSpc>
                        <a:spcBef>
                          <a:spcPts val="240"/>
                        </a:spcBef>
                      </a:pPr>
                      <a:r>
                        <a:rPr dirty="0" sz="1050" spc="-10" b="1">
                          <a:latin typeface="Arial Narrow"/>
                          <a:cs typeface="Arial Narrow"/>
                        </a:rPr>
                        <a:t>-7,834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04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0"/>
                        </a:lnSpc>
                        <a:spcBef>
                          <a:spcPts val="240"/>
                        </a:spcBef>
                      </a:pPr>
                      <a:r>
                        <a:rPr dirty="0" sz="1050" spc="-10" b="1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050" spc="-35" b="1">
                          <a:latin typeface="Arial Narrow"/>
                          <a:cs typeface="Arial Narrow"/>
                        </a:rPr>
                        <a:t>0%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048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0"/>
                        </a:lnSpc>
                        <a:spcBef>
                          <a:spcPts val="240"/>
                        </a:spcBef>
                      </a:pPr>
                      <a:r>
                        <a:rPr dirty="0" sz="1050" spc="-10" b="1">
                          <a:latin typeface="Arial Narrow"/>
                          <a:cs typeface="Arial Narrow"/>
                        </a:rPr>
                        <a:t>2,593,894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048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0"/>
                        </a:lnSpc>
                        <a:spcBef>
                          <a:spcPts val="240"/>
                        </a:spcBef>
                      </a:pPr>
                      <a:r>
                        <a:rPr dirty="0" sz="1050" spc="-10" b="1">
                          <a:latin typeface="Arial Narrow"/>
                          <a:cs typeface="Arial Narrow"/>
                        </a:rPr>
                        <a:t>+137,259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04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0"/>
                        </a:lnSpc>
                        <a:spcBef>
                          <a:spcPts val="240"/>
                        </a:spcBef>
                      </a:pPr>
                      <a:r>
                        <a:rPr dirty="0" sz="1050" spc="-25" b="1">
                          <a:latin typeface="Arial Narrow"/>
                          <a:cs typeface="Arial Narrow"/>
                        </a:rPr>
                        <a:t>+6%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04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0"/>
                        </a:lnSpc>
                        <a:spcBef>
                          <a:spcPts val="240"/>
                        </a:spcBef>
                      </a:pPr>
                      <a:r>
                        <a:rPr dirty="0" sz="1050" spc="-10" b="1">
                          <a:latin typeface="Arial Narrow"/>
                          <a:cs typeface="Arial Narrow"/>
                        </a:rPr>
                        <a:t>-226,649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04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0"/>
                        </a:lnSpc>
                        <a:spcBef>
                          <a:spcPts val="240"/>
                        </a:spcBef>
                      </a:pPr>
                      <a:r>
                        <a:rPr dirty="0" sz="1050" spc="-10" b="1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050" spc="-35" b="1">
                          <a:latin typeface="Arial Narrow"/>
                          <a:cs typeface="Arial Narrow"/>
                        </a:rPr>
                        <a:t>8%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3048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50">
                          <a:latin typeface="Arial Narrow"/>
                          <a:cs typeface="Arial Narrow"/>
                        </a:rPr>
                        <a:t>OPERATION</a:t>
                      </a:r>
                      <a:r>
                        <a:rPr dirty="0" sz="105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05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>
                          <a:latin typeface="Arial Narrow"/>
                          <a:cs typeface="Arial Narrow"/>
                        </a:rPr>
                        <a:t>INDIAN</a:t>
                      </a:r>
                      <a:r>
                        <a:rPr dirty="0" sz="105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 spc="-10">
                          <a:latin typeface="Arial Narrow"/>
                          <a:cs typeface="Arial Narrow"/>
                        </a:rPr>
                        <a:t>PROGRAMS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298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1,898,550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2,169,386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2,189,150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+290,600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50" spc="-20">
                          <a:latin typeface="Arial Narrow"/>
                          <a:cs typeface="Arial Narrow"/>
                        </a:rPr>
                        <a:t>+15%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+19,764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50" spc="-25">
                          <a:latin typeface="Arial Narrow"/>
                          <a:cs typeface="Arial Narrow"/>
                        </a:rPr>
                        <a:t>+1%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298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1,959,359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298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+60,809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50" spc="-25">
                          <a:latin typeface="Arial Narrow"/>
                          <a:cs typeface="Arial Narrow"/>
                        </a:rPr>
                        <a:t>+3%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-210,027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050" spc="-25">
                          <a:latin typeface="Arial Narrow"/>
                          <a:cs typeface="Arial Narrow"/>
                        </a:rPr>
                        <a:t>10%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298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>
                          <a:latin typeface="Arial Narrow"/>
                          <a:cs typeface="Arial Narrow"/>
                        </a:rPr>
                        <a:t>CONTRACT</a:t>
                      </a:r>
                      <a:r>
                        <a:rPr dirty="0" sz="105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>
                          <a:latin typeface="Arial Narrow"/>
                          <a:cs typeface="Arial Narrow"/>
                        </a:rPr>
                        <a:t>SUPPORT</a:t>
                      </a:r>
                      <a:r>
                        <a:rPr dirty="0" sz="105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>
                          <a:latin typeface="Arial Narrow"/>
                          <a:cs typeface="Arial Narrow"/>
                        </a:rPr>
                        <a:t>COSTS</a:t>
                      </a:r>
                      <a:r>
                        <a:rPr dirty="0" sz="105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 spc="-10">
                          <a:latin typeface="Arial Narrow"/>
                          <a:cs typeface="Arial Narrow"/>
                        </a:rPr>
                        <a:t>ACCOUNT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342,000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356,000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356,000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+14,000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25">
                          <a:latin typeface="Arial Narrow"/>
                          <a:cs typeface="Arial Narrow"/>
                        </a:rPr>
                        <a:t>+4%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-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-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356,000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+14,000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25">
                          <a:latin typeface="Arial Narrow"/>
                          <a:cs typeface="Arial Narrow"/>
                        </a:rPr>
                        <a:t>+4%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-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-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>
                          <a:latin typeface="Arial Narrow"/>
                          <a:cs typeface="Arial Narrow"/>
                        </a:rPr>
                        <a:t>PAYMENTS</a:t>
                      </a:r>
                      <a:r>
                        <a:rPr dirty="0" sz="105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>
                          <a:latin typeface="Arial Narrow"/>
                          <a:cs typeface="Arial Narrow"/>
                        </a:rPr>
                        <a:t>for</a:t>
                      </a:r>
                      <a:r>
                        <a:rPr dirty="0" sz="105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>
                          <a:latin typeface="Arial Narrow"/>
                          <a:cs typeface="Arial Narrow"/>
                        </a:rPr>
                        <a:t>TRIBAL</a:t>
                      </a:r>
                      <a:r>
                        <a:rPr dirty="0" sz="105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 spc="-10">
                          <a:latin typeface="Arial Narrow"/>
                          <a:cs typeface="Arial Narrow"/>
                        </a:rPr>
                        <a:t>LEASES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64,000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69,000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69,000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+5,000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25">
                          <a:latin typeface="Arial Narrow"/>
                          <a:cs typeface="Arial Narrow"/>
                        </a:rPr>
                        <a:t>+8%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-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-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69,000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+5,000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25">
                          <a:latin typeface="Arial Narrow"/>
                          <a:cs typeface="Arial Narrow"/>
                        </a:rPr>
                        <a:t>+8%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-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-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>
                          <a:latin typeface="Arial Narrow"/>
                          <a:cs typeface="Arial Narrow"/>
                        </a:rPr>
                        <a:t>INDIAN</a:t>
                      </a:r>
                      <a:r>
                        <a:rPr dirty="0" sz="105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>
                          <a:latin typeface="Arial Narrow"/>
                          <a:cs typeface="Arial Narrow"/>
                        </a:rPr>
                        <a:t>LAND</a:t>
                      </a:r>
                      <a:r>
                        <a:rPr dirty="0" sz="105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 spc="-10">
                          <a:latin typeface="Arial Narrow"/>
                          <a:cs typeface="Arial Narrow"/>
                        </a:rPr>
                        <a:t>CONSOLIDATION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4,000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11,000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-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-4,000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050" spc="-20">
                          <a:latin typeface="Arial Narrow"/>
                          <a:cs typeface="Arial Narrow"/>
                        </a:rPr>
                        <a:t>100%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-11,000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050" spc="-20">
                          <a:latin typeface="Arial Narrow"/>
                          <a:cs typeface="Arial Narrow"/>
                        </a:rPr>
                        <a:t>100%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4,000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-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-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-7,000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050" spc="-25">
                          <a:latin typeface="Arial Narrow"/>
                          <a:cs typeface="Arial Narrow"/>
                        </a:rPr>
                        <a:t>64%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>
                          <a:latin typeface="Arial Narrow"/>
                          <a:cs typeface="Arial Narrow"/>
                        </a:rPr>
                        <a:t>LWCF</a:t>
                      </a:r>
                      <a:r>
                        <a:rPr dirty="0" sz="105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>
                          <a:latin typeface="Arial Narrow"/>
                          <a:cs typeface="Arial Narrow"/>
                        </a:rPr>
                        <a:t>TRIBAL</a:t>
                      </a:r>
                      <a:r>
                        <a:rPr dirty="0" sz="105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>
                          <a:latin typeface="Arial Narrow"/>
                          <a:cs typeface="Arial Narrow"/>
                        </a:rPr>
                        <a:t>LAND</a:t>
                      </a:r>
                      <a:r>
                        <a:rPr dirty="0" sz="105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50" spc="-10">
                          <a:latin typeface="Arial Narrow"/>
                          <a:cs typeface="Arial Narrow"/>
                        </a:rPr>
                        <a:t>ACQUISITION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-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-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-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-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-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-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-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-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CONSTRUCTION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133,780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154,771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146,296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+12,516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25">
                          <a:latin typeface="Arial Narrow"/>
                          <a:cs typeface="Arial Narrow"/>
                        </a:rPr>
                        <a:t>+9%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-8,475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050" spc="-35">
                          <a:latin typeface="Arial Narrow"/>
                          <a:cs typeface="Arial Narrow"/>
                        </a:rPr>
                        <a:t>5%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146,022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+12,242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25">
                          <a:latin typeface="Arial Narrow"/>
                          <a:cs typeface="Arial Narrow"/>
                        </a:rPr>
                        <a:t>+9%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-8,749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050" spc="-35">
                          <a:latin typeface="Arial Narrow"/>
                          <a:cs typeface="Arial Narrow"/>
                        </a:rPr>
                        <a:t>6%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SETTLEMENTS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25">
                          <a:latin typeface="Arial Narrow"/>
                          <a:cs typeface="Arial Narrow"/>
                        </a:rPr>
                        <a:t>976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45,897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32,263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+31,287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+3,206%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-13,634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-0,030%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45,897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+44,921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+4,603%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-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spc="-50">
                          <a:latin typeface="Arial Narrow"/>
                          <a:cs typeface="Arial Narrow"/>
                        </a:rPr>
                        <a:t>-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65405">
                        <a:lnSpc>
                          <a:spcPts val="1180"/>
                        </a:lnSpc>
                        <a:spcBef>
                          <a:spcPts val="85"/>
                        </a:spcBef>
                      </a:pPr>
                      <a:r>
                        <a:rPr dirty="0" sz="1050">
                          <a:latin typeface="Arial Narrow"/>
                          <a:cs typeface="Arial Narrow"/>
                        </a:rPr>
                        <a:t>INDIAN</a:t>
                      </a:r>
                      <a:r>
                        <a:rPr dirty="0" sz="1050" spc="-10">
                          <a:latin typeface="Arial Narrow"/>
                          <a:cs typeface="Arial Narrow"/>
                        </a:rPr>
                        <a:t> GUARANTEED</a:t>
                      </a:r>
                      <a:r>
                        <a:rPr dirty="0" sz="1050">
                          <a:latin typeface="Arial Narrow"/>
                          <a:cs typeface="Arial Narrow"/>
                        </a:rPr>
                        <a:t> LOAN</a:t>
                      </a:r>
                      <a:r>
                        <a:rPr dirty="0" sz="1050" spc="-10">
                          <a:latin typeface="Arial Narrow"/>
                          <a:cs typeface="Arial Narrow"/>
                        </a:rPr>
                        <a:t> PROGRAM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8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13,329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8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14,489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8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20,000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8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+6,671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80"/>
                        </a:lnSpc>
                        <a:spcBef>
                          <a:spcPts val="85"/>
                        </a:spcBef>
                      </a:pPr>
                      <a:r>
                        <a:rPr dirty="0" sz="1050" spc="-20">
                          <a:latin typeface="Arial Narrow"/>
                          <a:cs typeface="Arial Narrow"/>
                        </a:rPr>
                        <a:t>+50%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8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+5,511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80"/>
                        </a:lnSpc>
                        <a:spcBef>
                          <a:spcPts val="85"/>
                        </a:spcBef>
                      </a:pPr>
                      <a:r>
                        <a:rPr dirty="0" sz="1050" spc="-20">
                          <a:latin typeface="Arial Narrow"/>
                          <a:cs typeface="Arial Narrow"/>
                        </a:rPr>
                        <a:t>+38%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8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13,616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80"/>
                        </a:lnSpc>
                        <a:spcBef>
                          <a:spcPts val="85"/>
                        </a:spcBef>
                      </a:pPr>
                      <a:r>
                        <a:rPr dirty="0" sz="1050" spc="-20">
                          <a:latin typeface="Arial Narrow"/>
                          <a:cs typeface="Arial Narrow"/>
                        </a:rPr>
                        <a:t>+287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80"/>
                        </a:lnSpc>
                        <a:spcBef>
                          <a:spcPts val="85"/>
                        </a:spcBef>
                      </a:pPr>
                      <a:r>
                        <a:rPr dirty="0" sz="1050" spc="-25">
                          <a:latin typeface="Arial Narrow"/>
                          <a:cs typeface="Arial Narrow"/>
                        </a:rPr>
                        <a:t>+2%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8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050" spc="-25">
                          <a:latin typeface="Arial Narrow"/>
                          <a:cs typeface="Arial Narrow"/>
                        </a:rPr>
                        <a:t>873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80"/>
                        </a:lnSpc>
                        <a:spcBef>
                          <a:spcPts val="85"/>
                        </a:spcBef>
                      </a:pPr>
                      <a:r>
                        <a:rPr dirty="0" sz="1050" spc="-1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050" spc="-35">
                          <a:latin typeface="Arial Narrow"/>
                          <a:cs typeface="Arial Narrow"/>
                        </a:rPr>
                        <a:t>6%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3338776" y="5487699"/>
            <a:ext cx="3445510" cy="929640"/>
          </a:xfrm>
          <a:prstGeom prst="rect">
            <a:avLst/>
          </a:prstGeom>
        </p:spPr>
        <p:txBody>
          <a:bodyPr wrap="square" lIns="0" tIns="18351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BIA</a:t>
            </a:r>
            <a:r>
              <a:rPr dirty="0" sz="2000" spc="-2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Construction</a:t>
            </a:r>
            <a:endParaRPr sz="20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spcBef>
                <a:spcPts val="1215"/>
              </a:spcBef>
              <a:buFont typeface="Wingdings"/>
              <a:buChar char=""/>
              <a:tabLst>
                <a:tab pos="812165" algn="l"/>
              </a:tabLst>
            </a:pP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r>
              <a:rPr dirty="0" sz="18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18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Senate</a:t>
            </a:r>
            <a:r>
              <a:rPr dirty="0" sz="1800" spc="-2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is</a:t>
            </a:r>
            <a:r>
              <a:rPr dirty="0" sz="18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006399"/>
                </a:solidFill>
                <a:latin typeface="Calibri"/>
                <a:cs typeface="Calibri"/>
              </a:rPr>
              <a:t>$146M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3227" y="705568"/>
            <a:ext cx="10287000" cy="4392930"/>
          </a:xfrm>
          <a:prstGeom prst="rect">
            <a:avLst/>
          </a:prstGeom>
        </p:spPr>
        <p:txBody>
          <a:bodyPr wrap="square" lIns="0" tIns="200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dirty="0" sz="2400" spc="-10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endParaRPr sz="240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spcBef>
                <a:spcPts val="1230"/>
              </a:spcBef>
              <a:buFont typeface="Wingdings"/>
              <a:buChar char=""/>
              <a:tabLst>
                <a:tab pos="812165" algn="l"/>
              </a:tabLst>
            </a:pPr>
            <a:r>
              <a:rPr dirty="0" sz="2000">
                <a:solidFill>
                  <a:srgbClr val="006399"/>
                </a:solidFill>
                <a:latin typeface="Calibri"/>
                <a:cs typeface="Calibri"/>
              </a:rPr>
              <a:t>Highlights</a:t>
            </a:r>
            <a:r>
              <a:rPr dirty="0" sz="2000" spc="-105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1200"/>
              </a:spcBef>
              <a:tabLst>
                <a:tab pos="12693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+$1M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Small</a:t>
            </a:r>
            <a:r>
              <a:rPr dirty="0" sz="2000" spc="-5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Tribes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Supplement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1200"/>
              </a:spcBef>
              <a:tabLst>
                <a:tab pos="12693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+$2M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Road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Maintenance</a:t>
            </a:r>
            <a:r>
              <a:rPr dirty="0" sz="20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improve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maintain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roads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bridges.</a:t>
            </a:r>
            <a:endParaRPr sz="2000">
              <a:latin typeface="Calibri"/>
              <a:cs typeface="Calibri"/>
            </a:endParaRPr>
          </a:p>
          <a:p>
            <a:pPr algn="just" marL="1268730" marR="5080" indent="-342900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 spc="20">
                <a:solidFill>
                  <a:srgbClr val="006399"/>
                </a:solidFill>
                <a:latin typeface="Times New Roman"/>
                <a:cs typeface="Times New Roman"/>
              </a:rPr>
              <a:t> 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+$5M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Social</a:t>
            </a:r>
            <a:r>
              <a:rPr dirty="0" sz="20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Services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Tribes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that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have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not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been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able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receive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BIA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social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services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activities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pursuant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self-determination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contract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or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self-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governance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compact.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Tiwahe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requested</a:t>
            </a:r>
            <a:r>
              <a:rPr dirty="0" sz="2000" spc="-7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increase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not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funded.</a:t>
            </a:r>
            <a:endParaRPr sz="2000">
              <a:latin typeface="Calibri"/>
              <a:cs typeface="Calibri"/>
            </a:endParaRPr>
          </a:p>
          <a:p>
            <a:pPr marL="925830">
              <a:lnSpc>
                <a:spcPct val="100000"/>
              </a:lnSpc>
              <a:spcBef>
                <a:spcPts val="1200"/>
              </a:spcBef>
              <a:tabLst>
                <a:tab pos="1268730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+$1M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Welfare</a:t>
            </a:r>
            <a:r>
              <a:rPr dirty="0" sz="20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Assistance.</a:t>
            </a:r>
            <a:endParaRPr sz="2000">
              <a:latin typeface="Calibri"/>
              <a:cs typeface="Calibri"/>
            </a:endParaRPr>
          </a:p>
          <a:p>
            <a:pPr marL="925830">
              <a:lnSpc>
                <a:spcPct val="100000"/>
              </a:lnSpc>
              <a:spcBef>
                <a:spcPts val="1200"/>
              </a:spcBef>
              <a:tabLst>
                <a:tab pos="1268730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+$1M</a:t>
            </a:r>
            <a:r>
              <a:rPr dirty="0" sz="20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5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ICWA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off-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reservation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grants.</a:t>
            </a:r>
            <a:endParaRPr sz="2000">
              <a:latin typeface="Calibri"/>
              <a:cs typeface="Calibri"/>
            </a:endParaRPr>
          </a:p>
          <a:p>
            <a:pPr marL="925830">
              <a:lnSpc>
                <a:spcPct val="100000"/>
              </a:lnSpc>
              <a:spcBef>
                <a:spcPts val="1200"/>
              </a:spcBef>
              <a:tabLst>
                <a:tab pos="1268730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+$2M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Housing</a:t>
            </a:r>
            <a:r>
              <a:rPr dirty="0" sz="2000" spc="-5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Program</a:t>
            </a:r>
            <a:r>
              <a:rPr dirty="0" sz="20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support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housing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unit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applicants.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7252" y="147828"/>
            <a:ext cx="5688317" cy="10012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BIA</a:t>
            </a:r>
            <a:r>
              <a:rPr dirty="0" spc="-150"/>
              <a:t> </a:t>
            </a:r>
            <a:r>
              <a:rPr dirty="0" spc="-30"/>
              <a:t>Committee</a:t>
            </a:r>
            <a:r>
              <a:rPr dirty="0" spc="-140"/>
              <a:t> </a:t>
            </a:r>
            <a:r>
              <a:rPr dirty="0"/>
              <a:t>Mark</a:t>
            </a:r>
            <a:r>
              <a:rPr dirty="0" spc="-145"/>
              <a:t> </a:t>
            </a:r>
            <a:r>
              <a:rPr dirty="0" spc="-10"/>
              <a:t>Overview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5927" y="725823"/>
            <a:ext cx="11520170" cy="5441315"/>
          </a:xfrm>
          <a:prstGeom prst="rect">
            <a:avLst/>
          </a:prstGeom>
        </p:spPr>
        <p:txBody>
          <a:bodyPr wrap="square" lIns="0" tIns="1835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45"/>
              </a:spcBef>
            </a:pP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endParaRPr sz="2000">
              <a:latin typeface="Calibri"/>
              <a:cs typeface="Calibri"/>
            </a:endParaRPr>
          </a:p>
          <a:p>
            <a:pPr marL="799465" indent="-342265">
              <a:lnSpc>
                <a:spcPct val="100000"/>
              </a:lnSpc>
              <a:spcBef>
                <a:spcPts val="1215"/>
              </a:spcBef>
              <a:buFont typeface="Wingdings"/>
              <a:buChar char=""/>
              <a:tabLst>
                <a:tab pos="799465" algn="l"/>
              </a:tabLst>
            </a:pPr>
            <a:r>
              <a:rPr dirty="0" sz="1800">
                <a:solidFill>
                  <a:srgbClr val="006399"/>
                </a:solidFill>
                <a:latin typeface="Calibri"/>
                <a:cs typeface="Calibri"/>
              </a:rPr>
              <a:t>Highlights</a:t>
            </a:r>
            <a:r>
              <a:rPr dirty="0" sz="1800" spc="-90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50" i="1">
                <a:solidFill>
                  <a:srgbClr val="006399"/>
                </a:solidFill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  <a:p>
            <a:pPr marL="914400">
              <a:lnSpc>
                <a:spcPct val="100000"/>
              </a:lnSpc>
              <a:spcBef>
                <a:spcPts val="1200"/>
              </a:spcBef>
              <a:tabLst>
                <a:tab pos="1256665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+$1M</a:t>
            </a:r>
            <a:r>
              <a:rPr dirty="0" sz="18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18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Natural</a:t>
            </a:r>
            <a:r>
              <a:rPr dirty="0" sz="18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Resources</a:t>
            </a:r>
            <a:r>
              <a:rPr dirty="0" sz="18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006399"/>
                </a:solidFill>
                <a:latin typeface="Calibri"/>
                <a:cs typeface="Calibri"/>
              </a:rPr>
              <a:t>TPA</a:t>
            </a:r>
            <a:r>
              <a:rPr dirty="0" sz="1800" spc="-6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18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support</a:t>
            </a:r>
            <a:r>
              <a:rPr dirty="0" sz="18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20" i="1">
                <a:solidFill>
                  <a:srgbClr val="006399"/>
                </a:solidFill>
                <a:latin typeface="Calibri"/>
                <a:cs typeface="Calibri"/>
              </a:rPr>
              <a:t>co-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management</a:t>
            </a:r>
            <a:r>
              <a:rPr dirty="0" sz="18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activities.</a:t>
            </a:r>
            <a:endParaRPr sz="1800">
              <a:latin typeface="Calibri"/>
              <a:cs typeface="Calibri"/>
            </a:endParaRPr>
          </a:p>
          <a:p>
            <a:pPr marL="914400">
              <a:lnSpc>
                <a:spcPct val="100000"/>
              </a:lnSpc>
              <a:spcBef>
                <a:spcPts val="1200"/>
              </a:spcBef>
              <a:tabLst>
                <a:tab pos="1256665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+$1M</a:t>
            </a:r>
            <a:r>
              <a:rPr dirty="0" sz="18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18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Irrigation</a:t>
            </a:r>
            <a:r>
              <a:rPr dirty="0" sz="1800" spc="-5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20" b="1" i="1">
                <a:solidFill>
                  <a:srgbClr val="006399"/>
                </a:solidFill>
                <a:latin typeface="Calibri"/>
                <a:cs typeface="Calibri"/>
              </a:rPr>
              <a:t>O&amp;M</a:t>
            </a:r>
            <a:r>
              <a:rPr dirty="0" sz="1800" spc="-20" i="1">
                <a:solidFill>
                  <a:srgbClr val="006399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914400">
              <a:lnSpc>
                <a:spcPct val="100000"/>
              </a:lnSpc>
              <a:spcBef>
                <a:spcPts val="1200"/>
              </a:spcBef>
              <a:tabLst>
                <a:tab pos="1256665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+$1M</a:t>
            </a:r>
            <a:r>
              <a:rPr dirty="0" sz="18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18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Rights</a:t>
            </a:r>
            <a:r>
              <a:rPr dirty="0" sz="18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Protection</a:t>
            </a:r>
            <a:r>
              <a:rPr dirty="0" sz="18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006399"/>
                </a:solidFill>
                <a:latin typeface="Calibri"/>
                <a:cs typeface="Calibri"/>
              </a:rPr>
              <a:t>Implementation</a:t>
            </a:r>
            <a:r>
              <a:rPr dirty="0" sz="18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support</a:t>
            </a:r>
            <a:r>
              <a:rPr dirty="0" sz="18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Pacific</a:t>
            </a:r>
            <a:r>
              <a:rPr dirty="0" sz="18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Salmon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Treaty.</a:t>
            </a:r>
            <a:endParaRPr sz="1800">
              <a:latin typeface="Calibri"/>
              <a:cs typeface="Calibri"/>
            </a:endParaRPr>
          </a:p>
          <a:p>
            <a:pPr marL="1257300" marR="5080" indent="-343535">
              <a:lnSpc>
                <a:spcPct val="100000"/>
              </a:lnSpc>
              <a:spcBef>
                <a:spcPts val="1200"/>
              </a:spcBef>
              <a:tabLst>
                <a:tab pos="1256665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+$5M</a:t>
            </a:r>
            <a:r>
              <a:rPr dirty="0" sz="18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18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18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006399"/>
                </a:solidFill>
                <a:latin typeface="Calibri"/>
                <a:cs typeface="Calibri"/>
              </a:rPr>
              <a:t>Management/Development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Program</a:t>
            </a:r>
            <a:r>
              <a:rPr dirty="0" sz="1800" spc="-2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18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which</a:t>
            </a:r>
            <a:r>
              <a:rPr dirty="0" sz="18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$2.5m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is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support</a:t>
            </a:r>
            <a:r>
              <a:rPr dirty="0" sz="18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Inter-Tribal</a:t>
            </a:r>
            <a:r>
              <a:rPr dirty="0" sz="18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Buffalo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Council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18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18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remaining</a:t>
            </a:r>
            <a:r>
              <a:rPr dirty="0" sz="18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general</a:t>
            </a:r>
            <a:r>
              <a:rPr dirty="0" sz="18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increase.</a:t>
            </a:r>
            <a:endParaRPr sz="1800">
              <a:latin typeface="Calibri"/>
              <a:cs typeface="Calibri"/>
            </a:endParaRPr>
          </a:p>
          <a:p>
            <a:pPr marL="1257300" marR="221615" indent="-342900">
              <a:lnSpc>
                <a:spcPct val="100000"/>
              </a:lnSpc>
              <a:spcBef>
                <a:spcPts val="1200"/>
              </a:spcBef>
              <a:tabLst>
                <a:tab pos="1257300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+$1M</a:t>
            </a:r>
            <a:r>
              <a:rPr dirty="0" sz="18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18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006399"/>
                </a:solidFill>
                <a:latin typeface="Calibri"/>
                <a:cs typeface="Calibri"/>
              </a:rPr>
              <a:t>Water</a:t>
            </a:r>
            <a:r>
              <a:rPr dirty="0" sz="18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Mgmt.,</a:t>
            </a:r>
            <a:r>
              <a:rPr dirty="0" sz="18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Planning</a:t>
            </a:r>
            <a:r>
              <a:rPr dirty="0" sz="18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&amp;</a:t>
            </a:r>
            <a:r>
              <a:rPr dirty="0" sz="1800" spc="-5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006399"/>
                </a:solidFill>
                <a:latin typeface="Calibri"/>
                <a:cs typeface="Calibri"/>
              </a:rPr>
              <a:t>PreDevelopment</a:t>
            </a:r>
            <a:r>
              <a:rPr dirty="0" sz="1800" spc="-1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18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ensure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protection</a:t>
            </a:r>
            <a:r>
              <a:rPr dirty="0" sz="18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management</a:t>
            </a:r>
            <a:r>
              <a:rPr dirty="0" sz="18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18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18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water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 resources.</a:t>
            </a:r>
            <a:endParaRPr sz="1800">
              <a:latin typeface="Calibri"/>
              <a:cs typeface="Calibri"/>
            </a:endParaRPr>
          </a:p>
          <a:p>
            <a:pPr marL="914400">
              <a:lnSpc>
                <a:spcPct val="100000"/>
              </a:lnSpc>
              <a:spcBef>
                <a:spcPts val="1200"/>
              </a:spcBef>
              <a:tabLst>
                <a:tab pos="1257300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+$905K</a:t>
            </a:r>
            <a:r>
              <a:rPr dirty="0" sz="18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18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Energy</a:t>
            </a:r>
            <a:r>
              <a:rPr dirty="0" sz="1800" spc="-4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18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Minerals</a:t>
            </a:r>
            <a:r>
              <a:rPr dirty="0" sz="18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006399"/>
                </a:solidFill>
                <a:latin typeface="Calibri"/>
                <a:cs typeface="Calibri"/>
              </a:rPr>
              <a:t>Projects.</a:t>
            </a:r>
            <a:endParaRPr sz="1800">
              <a:latin typeface="Calibri"/>
              <a:cs typeface="Calibri"/>
            </a:endParaRPr>
          </a:p>
          <a:p>
            <a:pPr marL="1257300" marR="501650" indent="-342900">
              <a:lnSpc>
                <a:spcPct val="100000"/>
              </a:lnSpc>
              <a:spcBef>
                <a:spcPts val="1205"/>
              </a:spcBef>
              <a:tabLst>
                <a:tab pos="1257300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+$1M</a:t>
            </a:r>
            <a:r>
              <a:rPr dirty="0" sz="18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18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EQ</a:t>
            </a:r>
            <a:r>
              <a:rPr dirty="0" sz="18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Projects</a:t>
            </a:r>
            <a:r>
              <a:rPr dirty="0" sz="1800" spc="-2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NAGPRA</a:t>
            </a:r>
            <a:r>
              <a:rPr dirty="0" sz="18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support</a:t>
            </a:r>
            <a:r>
              <a:rPr dirty="0" sz="18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18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coordinate</a:t>
            </a:r>
            <a:r>
              <a:rPr dirty="0" sz="18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expedited</a:t>
            </a:r>
            <a:r>
              <a:rPr dirty="0" sz="18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repatriation</a:t>
            </a:r>
            <a:r>
              <a:rPr dirty="0" sz="18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18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disposition</a:t>
            </a:r>
            <a:r>
              <a:rPr dirty="0" sz="18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Tribal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 ancestors</a:t>
            </a:r>
            <a:r>
              <a:rPr dirty="0" sz="18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18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cultural</a:t>
            </a:r>
            <a:r>
              <a:rPr dirty="0" sz="18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property.</a:t>
            </a:r>
            <a:endParaRPr sz="1800">
              <a:latin typeface="Calibri"/>
              <a:cs typeface="Calibri"/>
            </a:endParaRPr>
          </a:p>
          <a:p>
            <a:pPr marL="1257300" marR="94615" indent="-343535">
              <a:lnSpc>
                <a:spcPct val="100000"/>
              </a:lnSpc>
              <a:spcBef>
                <a:spcPts val="1200"/>
              </a:spcBef>
              <a:tabLst>
                <a:tab pos="1257300" algn="l"/>
              </a:tabLst>
            </a:pPr>
            <a:r>
              <a:rPr dirty="0" sz="18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18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+</a:t>
            </a:r>
            <a:r>
              <a:rPr dirty="0" sz="18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$2.1M</a:t>
            </a:r>
            <a:r>
              <a:rPr dirty="0" sz="18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Central</a:t>
            </a:r>
            <a:r>
              <a:rPr dirty="0" sz="1800" spc="-2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6399"/>
                </a:solidFill>
                <a:latin typeface="Calibri"/>
                <a:cs typeface="Calibri"/>
              </a:rPr>
              <a:t>Oversight</a:t>
            </a:r>
            <a:r>
              <a:rPr dirty="0" sz="18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Indigenous</a:t>
            </a:r>
            <a:r>
              <a:rPr dirty="0" sz="18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Communication</a:t>
            </a:r>
            <a:r>
              <a:rPr dirty="0" sz="18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18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20" i="1">
                <a:solidFill>
                  <a:srgbClr val="006399"/>
                </a:solidFill>
                <a:latin typeface="Calibri"/>
                <a:cs typeface="Calibri"/>
              </a:rPr>
              <a:t>Technology</a:t>
            </a:r>
            <a:r>
              <a:rPr dirty="0" sz="18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[+500K],</a:t>
            </a:r>
            <a:r>
              <a:rPr dirty="0" sz="18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user-friendly</a:t>
            </a:r>
            <a:r>
              <a:rPr dirty="0" sz="18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public-facing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portal</a:t>
            </a:r>
            <a:r>
              <a:rPr dirty="0" sz="18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providing</a:t>
            </a:r>
            <a:r>
              <a:rPr dirty="0" sz="18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18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status</a:t>
            </a:r>
            <a:r>
              <a:rPr dirty="0" sz="18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18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probate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actions</a:t>
            </a:r>
            <a:r>
              <a:rPr dirty="0" sz="18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18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Tribes</a:t>
            </a:r>
            <a:r>
              <a:rPr dirty="0" sz="18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[+1.2m],</a:t>
            </a:r>
            <a:r>
              <a:rPr dirty="0" sz="18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18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NAGPRA</a:t>
            </a:r>
            <a:r>
              <a:rPr dirty="0" sz="18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399"/>
                </a:solidFill>
                <a:latin typeface="Calibri"/>
                <a:cs typeface="Calibri"/>
              </a:rPr>
              <a:t>Coordinator</a:t>
            </a:r>
            <a:r>
              <a:rPr dirty="0" sz="18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399"/>
                </a:solidFill>
                <a:latin typeface="Calibri"/>
                <a:cs typeface="Calibri"/>
              </a:rPr>
              <a:t>[+$400K].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7252" y="147828"/>
            <a:ext cx="5688317" cy="10012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BIA</a:t>
            </a:r>
            <a:r>
              <a:rPr dirty="0" spc="-150"/>
              <a:t> </a:t>
            </a:r>
            <a:r>
              <a:rPr dirty="0" spc="-30"/>
              <a:t>Committee</a:t>
            </a:r>
            <a:r>
              <a:rPr dirty="0" spc="-140"/>
              <a:t> </a:t>
            </a:r>
            <a:r>
              <a:rPr dirty="0"/>
              <a:t>Mark</a:t>
            </a:r>
            <a:r>
              <a:rPr dirty="0" spc="-145"/>
              <a:t> </a:t>
            </a:r>
            <a:r>
              <a:rPr dirty="0" spc="-10"/>
              <a:t>Overview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3227" y="705568"/>
            <a:ext cx="11087100" cy="5764530"/>
          </a:xfrm>
          <a:prstGeom prst="rect">
            <a:avLst/>
          </a:prstGeom>
        </p:spPr>
        <p:txBody>
          <a:bodyPr wrap="square" lIns="0" tIns="200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dirty="0" sz="2400" spc="-10" i="1">
                <a:solidFill>
                  <a:srgbClr val="006399"/>
                </a:solidFill>
                <a:latin typeface="Calibri"/>
                <a:cs typeface="Calibri"/>
              </a:rPr>
              <a:t>HOUSE</a:t>
            </a:r>
            <a:endParaRPr sz="240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spcBef>
                <a:spcPts val="1230"/>
              </a:spcBef>
              <a:buFont typeface="Wingdings"/>
              <a:buChar char=""/>
              <a:tabLst>
                <a:tab pos="812165" algn="l"/>
              </a:tabLst>
            </a:pPr>
            <a:r>
              <a:rPr dirty="0" sz="2000">
                <a:solidFill>
                  <a:srgbClr val="006399"/>
                </a:solidFill>
                <a:latin typeface="Calibri"/>
                <a:cs typeface="Calibri"/>
              </a:rPr>
              <a:t>Highlights</a:t>
            </a:r>
            <a:r>
              <a:rPr dirty="0" sz="2000" spc="-105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1200"/>
              </a:spcBef>
              <a:tabLst>
                <a:tab pos="1269365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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+$164.2M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Law</a:t>
            </a:r>
            <a:r>
              <a:rPr dirty="0" sz="2000" spc="-3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Enforcement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programs.</a:t>
            </a:r>
            <a:endParaRPr sz="2000">
              <a:latin typeface="Calibri"/>
              <a:cs typeface="Calibri"/>
            </a:endParaRPr>
          </a:p>
          <a:p>
            <a:pPr marL="1383665">
              <a:lnSpc>
                <a:spcPct val="100000"/>
              </a:lnSpc>
              <a:spcBef>
                <a:spcPts val="1200"/>
              </a:spcBef>
              <a:tabLst>
                <a:tab pos="1726564" algn="l"/>
              </a:tabLst>
            </a:pPr>
            <a:r>
              <a:rPr dirty="0" sz="2000" spc="-50">
                <a:solidFill>
                  <a:srgbClr val="006399"/>
                </a:solidFill>
                <a:latin typeface="Wingdings"/>
                <a:cs typeface="Wingdings"/>
              </a:rPr>
              <a:t></a:t>
            </a:r>
            <a:r>
              <a:rPr dirty="0" sz="2000">
                <a:solidFill>
                  <a:srgbClr val="006399"/>
                </a:solidFill>
                <a:latin typeface="Times New Roman"/>
                <a:cs typeface="Times New Roman"/>
              </a:rPr>
              <a:t>	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+$130.6M</a:t>
            </a:r>
            <a:r>
              <a:rPr dirty="0" sz="2000" spc="-2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Criminal</a:t>
            </a:r>
            <a:r>
              <a:rPr dirty="0" sz="2000" spc="-50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Investigations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4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6399"/>
                </a:solidFill>
                <a:latin typeface="Calibri"/>
                <a:cs typeface="Calibri"/>
              </a:rPr>
              <a:t>Police</a:t>
            </a:r>
            <a:r>
              <a:rPr dirty="0" sz="2000" spc="-35" b="1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6399"/>
                </a:solidFill>
                <a:latin typeface="Calibri"/>
                <a:cs typeface="Calibri"/>
              </a:rPr>
              <a:t>Services</a:t>
            </a:r>
            <a:endParaRPr sz="2000">
              <a:latin typeface="Calibri"/>
              <a:cs typeface="Calibri"/>
            </a:endParaRPr>
          </a:p>
          <a:p>
            <a:pPr marL="2183130" marR="776605" indent="-342900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solidFill>
                  <a:srgbClr val="006399"/>
                </a:solidFill>
                <a:latin typeface="Wingdings"/>
                <a:cs typeface="Wingdings"/>
              </a:rPr>
              <a:t></a:t>
            </a:r>
            <a:r>
              <a:rPr dirty="0" sz="2000" spc="345">
                <a:solidFill>
                  <a:srgbClr val="006399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+$1m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increase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above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enacted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level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National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School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Resource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Officer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Program.</a:t>
            </a:r>
            <a:endParaRPr sz="2000">
              <a:latin typeface="Calibri"/>
              <a:cs typeface="Calibri"/>
            </a:endParaRPr>
          </a:p>
          <a:p>
            <a:pPr lvl="1" marL="2183130" indent="-342265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2183130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$5m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support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expanding</a:t>
            </a:r>
            <a:r>
              <a:rPr dirty="0" sz="2000" spc="-7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Agency’s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Opioid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Reduction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Task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Force.</a:t>
            </a:r>
            <a:endParaRPr sz="2000">
              <a:latin typeface="Calibri"/>
              <a:cs typeface="Calibri"/>
            </a:endParaRPr>
          </a:p>
          <a:p>
            <a:pPr marL="2183130" marR="5080" indent="-342900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solidFill>
                  <a:srgbClr val="006399"/>
                </a:solidFill>
                <a:latin typeface="Wingdings"/>
                <a:cs typeface="Wingdings"/>
              </a:rPr>
              <a:t></a:t>
            </a:r>
            <a:r>
              <a:rPr dirty="0" sz="2000" spc="325">
                <a:solidFill>
                  <a:srgbClr val="006399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+$68m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increase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($130m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total)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Tribes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affected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by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McGirt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v.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Oklahoma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decision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ensure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parity</a:t>
            </a:r>
            <a:r>
              <a:rPr dirty="0" sz="2000" spc="-2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percentage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of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total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need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funded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police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investigative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activities.</a:t>
            </a:r>
            <a:endParaRPr sz="2000">
              <a:latin typeface="Calibri"/>
              <a:cs typeface="Calibri"/>
            </a:endParaRPr>
          </a:p>
          <a:p>
            <a:pPr lvl="1" marL="2183130" marR="667385" indent="-342900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2183130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Fully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funds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request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additional</a:t>
            </a:r>
            <a:r>
              <a:rPr dirty="0" sz="2000" spc="-3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operational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capacity</a:t>
            </a:r>
            <a:r>
              <a:rPr dirty="0" sz="2000" spc="-2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/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boots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on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ground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adding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additional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officers.</a:t>
            </a:r>
            <a:endParaRPr sz="2000">
              <a:latin typeface="Calibri"/>
              <a:cs typeface="Calibri"/>
            </a:endParaRPr>
          </a:p>
          <a:p>
            <a:pPr lvl="1" marL="2183130" marR="440055" indent="-342900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2183130" algn="l"/>
              </a:tabLst>
            </a:pP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Funds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requested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increase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for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the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professional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standards</a:t>
            </a:r>
            <a:r>
              <a:rPr dirty="0" sz="2000" spc="-6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directorate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to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improve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internal</a:t>
            </a:r>
            <a:r>
              <a:rPr dirty="0" sz="2000" spc="-5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processes,</a:t>
            </a:r>
            <a:r>
              <a:rPr dirty="0" sz="2000" spc="-7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policy</a:t>
            </a:r>
            <a:r>
              <a:rPr dirty="0" sz="2000" spc="-4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program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reviews,</a:t>
            </a:r>
            <a:r>
              <a:rPr dirty="0" sz="2000" spc="-6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equipment</a:t>
            </a:r>
            <a:r>
              <a:rPr dirty="0" sz="2000" spc="-4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70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technology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procurement,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standardization,</a:t>
            </a:r>
            <a:r>
              <a:rPr dirty="0" sz="2000" spc="-3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6399"/>
                </a:solidFill>
                <a:latin typeface="Calibri"/>
                <a:cs typeface="Calibri"/>
              </a:rPr>
              <a:t>and</a:t>
            </a:r>
            <a:r>
              <a:rPr dirty="0" sz="2000" spc="-55" i="1">
                <a:solidFill>
                  <a:srgbClr val="006399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6399"/>
                </a:solidFill>
                <a:latin typeface="Calibri"/>
                <a:cs typeface="Calibri"/>
              </a:rPr>
              <a:t>training.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7252" y="147828"/>
            <a:ext cx="5688317" cy="10012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BIA</a:t>
            </a:r>
            <a:r>
              <a:rPr dirty="0" spc="-150"/>
              <a:t> </a:t>
            </a:r>
            <a:r>
              <a:rPr dirty="0" spc="-30"/>
              <a:t>Committee</a:t>
            </a:r>
            <a:r>
              <a:rPr dirty="0" spc="-140"/>
              <a:t> </a:t>
            </a:r>
            <a:r>
              <a:rPr dirty="0"/>
              <a:t>Mark</a:t>
            </a:r>
            <a:r>
              <a:rPr dirty="0" spc="-145"/>
              <a:t> </a:t>
            </a:r>
            <a:r>
              <a:rPr dirty="0" spc="-10"/>
              <a:t>Overview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Indian Affairs - Office of the Deputy Assistant Secretary for Management</dc:creator>
  <cp:keywords>"American Rescue Plan;Tribal Consultation;Indian Affairs - Office of the Deputy Assistant Secretary for Management"</cp:keywords>
  <dc:subject>American Rescue Plan Tribal Consultation</dc:subject>
  <dc:title>American Rescue Plan Tribal Consultation</dc:title>
  <dcterms:created xsi:type="dcterms:W3CDTF">2024-08-01T10:43:51Z</dcterms:created>
  <dcterms:modified xsi:type="dcterms:W3CDTF">2024-08-01T10:43:51Z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0x0101004B583F9AF7E9EF4EB3B7B5264873AE62</vt:lpwstr>
  </property>
  <property fmtid="{D5CDD505-2E9C-101B-9397-08002B2CF9AE}" pid="3" name="Created">
    <vt:filetime>2024-07-31T00:00:00Z</vt:filetime>
  </property>
  <property fmtid="{D5CDD505-2E9C-101B-9397-08002B2CF9AE}" pid="4" name="Creator">
    <vt:lpwstr>Acrobat PDFMaker 21 for PowerPoint</vt:lpwstr>
  </property>
  <property fmtid="{D5CDD505-2E9C-101B-9397-08002B2CF9AE}" pid="5" name="LastSaved">
    <vt:filetime>2024-08-01T00:00:00Z</vt:filetime>
  </property>
  <property fmtid="{D5CDD505-2E9C-101B-9397-08002B2CF9AE}" pid="6" name="Producer">
    <vt:lpwstr>Adobe PDF Library 24.2.197</vt:lpwstr>
  </property>
</Properties>
</file>