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9"/>
  </p:notesMasterIdLst>
  <p:sldIdLst>
    <p:sldId id="264" r:id="rId5"/>
    <p:sldId id="262" r:id="rId6"/>
    <p:sldId id="293" r:id="rId7"/>
    <p:sldId id="292" r:id="rId8"/>
  </p:sldIdLst>
  <p:sldSz cx="18288000" cy="10287000"/>
  <p:notesSz cx="6858000" cy="9144000"/>
  <p:embeddedFontLst>
    <p:embeddedFont>
      <p:font typeface="Inter" panose="020B0502030000000004" pitchFamily="34" charset="0"/>
      <p:regular r:id="rId10"/>
    </p:embeddedFont>
    <p:embeddedFont>
      <p:font typeface="Poppins" pitchFamily="2" charset="77"/>
      <p:regular r:id="rId11"/>
      <p:bold r:id="rId12"/>
      <p:italic r:id="rId13"/>
      <p:boldItalic r:id="rId14"/>
    </p:embeddedFont>
    <p:embeddedFont>
      <p:font typeface="Poppins Ultra-Bold" pitchFamily="2" charset="77"/>
      <p:regular r:id="rId15"/>
      <p:bold r:id="rId1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0153A7D-5F43-8B52-3073-059DC15530A4}" v="5254" dt="2025-04-03T00:02:55.27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52"/>
    <p:restoredTop sz="94682"/>
  </p:normalViewPr>
  <p:slideViewPr>
    <p:cSldViewPr snapToGrid="0">
      <p:cViewPr varScale="1">
        <p:scale>
          <a:sx n="76" d="100"/>
          <a:sy n="76" d="100"/>
        </p:scale>
        <p:origin x="328" y="21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4.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font" Target="fonts/font3.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7.fntdata"/><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font" Target="fonts/font2.fntdata"/><Relationship Id="rId5" Type="http://schemas.openxmlformats.org/officeDocument/2006/relationships/slide" Target="slides/slide1.xml"/><Relationship Id="rId15" Type="http://schemas.openxmlformats.org/officeDocument/2006/relationships/font" Target="fonts/font6.fntdata"/><Relationship Id="rId10" Type="http://schemas.openxmlformats.org/officeDocument/2006/relationships/font" Target="fonts/font1.fntdata"/><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F19402-F258-44D9-8ACF-E34509F7E750}" type="datetimeFigureOut">
              <a:rPr lang="en-US" smtClean="0"/>
              <a:t>8/4/25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7D04FD-AB62-487F-808D-E55BC9B557D3}" type="slidenum">
              <a:rPr lang="en-US" smtClean="0"/>
              <a:t>‹#›</a:t>
            </a:fld>
            <a:endParaRPr lang="en-US"/>
          </a:p>
        </p:txBody>
      </p:sp>
    </p:spTree>
    <p:extLst>
      <p:ext uri="{BB962C8B-B14F-4D97-AF65-F5344CB8AC3E}">
        <p14:creationId xmlns:p14="http://schemas.microsoft.com/office/powerpoint/2010/main" val="650904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F43D395-1ADE-444C-F8EC-8FBCC8AFF630}"/>
              </a:ext>
            </a:extLst>
          </p:cNvPr>
          <p:cNvSpPr>
            <a:spLocks noGrp="1"/>
          </p:cNvSpPr>
          <p:nvPr>
            <p:ph type="subTitle" idx="13"/>
          </p:nvPr>
        </p:nvSpPr>
        <p:spPr>
          <a:xfrm>
            <a:off x="4730621" y="2706129"/>
            <a:ext cx="6256176" cy="6971271"/>
          </a:xfrm>
          <a:prstGeom prst="rect">
            <a:avLst/>
          </a:prstGeom>
        </p:spPr>
        <p:txBody>
          <a:bodyPr/>
          <a:lstStyle>
            <a:lvl1pPr marL="0" indent="0" algn="l">
              <a:buNone/>
              <a:defRPr sz="3600">
                <a:solidFill>
                  <a:schemeClr val="tx1">
                    <a:lumMod val="65000"/>
                    <a:lumOff val="35000"/>
                  </a:schemeClr>
                </a:solidFill>
                <a:latin typeface="+mj-lt"/>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Title 1">
            <a:extLst>
              <a:ext uri="{FF2B5EF4-FFF2-40B4-BE49-F238E27FC236}">
                <a16:creationId xmlns:a16="http://schemas.microsoft.com/office/drawing/2014/main" id="{8F9C3863-DF84-9993-B2FE-85A7E84FEAC8}"/>
              </a:ext>
            </a:extLst>
          </p:cNvPr>
          <p:cNvSpPr>
            <a:spLocks noGrp="1"/>
          </p:cNvSpPr>
          <p:nvPr>
            <p:ph type="ctrTitle" hasCustomPrompt="1"/>
          </p:nvPr>
        </p:nvSpPr>
        <p:spPr>
          <a:xfrm>
            <a:off x="4730621" y="609600"/>
            <a:ext cx="12859220" cy="1299519"/>
          </a:xfrm>
          <a:prstGeom prst="rect">
            <a:avLst/>
          </a:prstGeom>
        </p:spPr>
        <p:txBody>
          <a:bodyPr anchor="b"/>
          <a:lstStyle>
            <a:lvl1pPr algn="l">
              <a:defRPr sz="8100" spc="450">
                <a:solidFill>
                  <a:srgbClr val="C3773E"/>
                </a:solidFill>
                <a:latin typeface="+mn-lt"/>
              </a:defRPr>
            </a:lvl1pPr>
          </a:lstStyle>
          <a:p>
            <a:r>
              <a:rPr lang="en-US"/>
              <a:t>HEADLINE</a:t>
            </a:r>
          </a:p>
        </p:txBody>
      </p:sp>
      <p:sp>
        <p:nvSpPr>
          <p:cNvPr id="5" name="Content Placeholder 5">
            <a:extLst>
              <a:ext uri="{FF2B5EF4-FFF2-40B4-BE49-F238E27FC236}">
                <a16:creationId xmlns:a16="http://schemas.microsoft.com/office/drawing/2014/main" id="{79D8B6CC-3230-7187-5811-6CC40BBA3BEA}"/>
              </a:ext>
            </a:extLst>
          </p:cNvPr>
          <p:cNvSpPr>
            <a:spLocks noGrp="1"/>
          </p:cNvSpPr>
          <p:nvPr>
            <p:ph sz="quarter" idx="4" hasCustomPrompt="1"/>
          </p:nvPr>
        </p:nvSpPr>
        <p:spPr>
          <a:xfrm>
            <a:off x="11333664" y="2706129"/>
            <a:ext cx="6256176" cy="6971271"/>
          </a:xfrm>
          <a:prstGeom prst="rect">
            <a:avLst/>
          </a:prstGeom>
        </p:spPr>
        <p:txBody>
          <a:bodyPr/>
          <a:lstStyle>
            <a:lvl1pPr>
              <a:defRPr sz="3600">
                <a:solidFill>
                  <a:schemeClr val="tx1">
                    <a:lumMod val="65000"/>
                    <a:lumOff val="35000"/>
                  </a:schemeClr>
                </a:solidFill>
                <a:latin typeface="+mj-lt"/>
              </a:defRPr>
            </a:lvl1pPr>
            <a:lvl2pPr>
              <a:defRPr>
                <a:solidFill>
                  <a:schemeClr val="tx1">
                    <a:lumMod val="65000"/>
                    <a:lumOff val="35000"/>
                  </a:schemeClr>
                </a:solidFill>
                <a:latin typeface="+mj-lt"/>
              </a:defRPr>
            </a:lvl2pPr>
            <a:lvl3pPr>
              <a:defRPr>
                <a:solidFill>
                  <a:schemeClr val="tx1">
                    <a:lumMod val="65000"/>
                    <a:lumOff val="35000"/>
                  </a:schemeClr>
                </a:solidFill>
                <a:latin typeface="+mj-lt"/>
              </a:defRPr>
            </a:lvl3pPr>
            <a:lvl4pPr>
              <a:defRPr>
                <a:solidFill>
                  <a:schemeClr val="tx1">
                    <a:lumMod val="65000"/>
                    <a:lumOff val="35000"/>
                  </a:schemeClr>
                </a:solidFill>
                <a:latin typeface="+mj-lt"/>
              </a:defRPr>
            </a:lvl4pPr>
          </a:lstStyle>
          <a:p>
            <a:r>
              <a:rPr lang="en-US"/>
              <a:t>Click to edit Master subtitle style</a:t>
            </a:r>
          </a:p>
          <a:p>
            <a:pPr lvl="1"/>
            <a:r>
              <a:rPr lang="en-US"/>
              <a:t>Point 1</a:t>
            </a:r>
          </a:p>
          <a:p>
            <a:pPr lvl="2"/>
            <a:r>
              <a:rPr lang="en-US"/>
              <a:t>Point 2</a:t>
            </a:r>
          </a:p>
          <a:p>
            <a:pPr lvl="3"/>
            <a:r>
              <a:rPr lang="en-US"/>
              <a:t>Point 3</a:t>
            </a:r>
          </a:p>
        </p:txBody>
      </p:sp>
    </p:spTree>
    <p:extLst>
      <p:ext uri="{BB962C8B-B14F-4D97-AF65-F5344CB8AC3E}">
        <p14:creationId xmlns:p14="http://schemas.microsoft.com/office/powerpoint/2010/main" val="4214447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5B6E540C-0588-3A4A-B000-AF17A6A40AAD}"/>
              </a:ext>
            </a:extLst>
          </p:cNvPr>
          <p:cNvSpPr>
            <a:spLocks noGrp="1"/>
          </p:cNvSpPr>
          <p:nvPr>
            <p:ph type="subTitle" idx="13"/>
          </p:nvPr>
        </p:nvSpPr>
        <p:spPr>
          <a:xfrm>
            <a:off x="2673221" y="2706129"/>
            <a:ext cx="14916620" cy="5439495"/>
          </a:xfrm>
          <a:prstGeom prst="rect">
            <a:avLst/>
          </a:prstGeom>
        </p:spPr>
        <p:txBody>
          <a:bodyPr/>
          <a:lstStyle>
            <a:lvl1pPr marL="0" indent="0" algn="l">
              <a:buNone/>
              <a:defRPr sz="3600">
                <a:solidFill>
                  <a:schemeClr val="tx1">
                    <a:lumMod val="65000"/>
                    <a:lumOff val="35000"/>
                  </a:schemeClr>
                </a:solidFill>
                <a:latin typeface="+mj-lt"/>
              </a:defRPr>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10" name="Title 1">
            <a:extLst>
              <a:ext uri="{FF2B5EF4-FFF2-40B4-BE49-F238E27FC236}">
                <a16:creationId xmlns:a16="http://schemas.microsoft.com/office/drawing/2014/main" id="{9212395A-1184-814F-9DD3-A1E977C676D1}"/>
              </a:ext>
            </a:extLst>
          </p:cNvPr>
          <p:cNvSpPr>
            <a:spLocks noGrp="1"/>
          </p:cNvSpPr>
          <p:nvPr>
            <p:ph type="ctrTitle" hasCustomPrompt="1"/>
          </p:nvPr>
        </p:nvSpPr>
        <p:spPr>
          <a:xfrm>
            <a:off x="2673221" y="609600"/>
            <a:ext cx="14916620" cy="1299519"/>
          </a:xfrm>
          <a:prstGeom prst="rect">
            <a:avLst/>
          </a:prstGeom>
        </p:spPr>
        <p:txBody>
          <a:bodyPr anchor="b"/>
          <a:lstStyle>
            <a:lvl1pPr algn="l">
              <a:defRPr sz="8100" spc="450">
                <a:solidFill>
                  <a:srgbClr val="C3773E"/>
                </a:solidFill>
                <a:latin typeface="+mn-lt"/>
              </a:defRPr>
            </a:lvl1pPr>
          </a:lstStyle>
          <a:p>
            <a:r>
              <a:rPr lang="en-US"/>
              <a:t>HEADLINE</a:t>
            </a:r>
          </a:p>
        </p:txBody>
      </p:sp>
    </p:spTree>
    <p:extLst>
      <p:ext uri="{BB962C8B-B14F-4D97-AF65-F5344CB8AC3E}">
        <p14:creationId xmlns:p14="http://schemas.microsoft.com/office/powerpoint/2010/main" val="1973618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885128" y="5648716"/>
            <a:ext cx="12253344" cy="12253344"/>
            <a:chOff x="0" y="0"/>
            <a:chExt cx="812800" cy="812800"/>
          </a:xfrm>
        </p:grpSpPr>
        <p:sp>
          <p:nvSpPr>
            <p:cNvPr id="3" name="Freeform 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2A2C">
                <a:alpha val="4706"/>
              </a:srgbClr>
            </a:solidFill>
          </p:spPr>
          <p:txBody>
            <a:bodyPr/>
            <a:lstStyle/>
            <a:p>
              <a:endParaRPr lang="en-US"/>
            </a:p>
          </p:txBody>
        </p:sp>
        <p:sp>
          <p:nvSpPr>
            <p:cNvPr id="4" name="TextBox 4"/>
            <p:cNvSpPr txBox="1"/>
            <p:nvPr/>
          </p:nvSpPr>
          <p:spPr>
            <a:xfrm>
              <a:off x="76200" y="9525"/>
              <a:ext cx="660400" cy="727075"/>
            </a:xfrm>
            <a:prstGeom prst="rect">
              <a:avLst/>
            </a:prstGeom>
          </p:spPr>
          <p:txBody>
            <a:bodyPr lIns="50800" tIns="50800" rIns="50800" bIns="50800" rtlCol="0" anchor="ctr"/>
            <a:lstStyle/>
            <a:p>
              <a:pPr algn="ctr">
                <a:lnSpc>
                  <a:spcPts val="3044"/>
                </a:lnSpc>
              </a:pPr>
              <a:endParaRPr/>
            </a:p>
          </p:txBody>
        </p:sp>
      </p:grpSp>
      <p:grpSp>
        <p:nvGrpSpPr>
          <p:cNvPr id="5" name="Group 5"/>
          <p:cNvGrpSpPr/>
          <p:nvPr/>
        </p:nvGrpSpPr>
        <p:grpSpPr>
          <a:xfrm>
            <a:off x="-1759381" y="3044696"/>
            <a:ext cx="8207400" cy="514645"/>
            <a:chOff x="0" y="0"/>
            <a:chExt cx="2161620" cy="135544"/>
          </a:xfrm>
        </p:grpSpPr>
        <p:sp>
          <p:nvSpPr>
            <p:cNvPr id="6" name="Freeform 6"/>
            <p:cNvSpPr/>
            <p:nvPr/>
          </p:nvSpPr>
          <p:spPr>
            <a:xfrm>
              <a:off x="0" y="0"/>
              <a:ext cx="2161620" cy="135544"/>
            </a:xfrm>
            <a:custGeom>
              <a:avLst/>
              <a:gdLst/>
              <a:ahLst/>
              <a:cxnLst/>
              <a:rect l="l" t="t" r="r" b="b"/>
              <a:pathLst>
                <a:path w="2161620" h="135544">
                  <a:moveTo>
                    <a:pt x="0" y="0"/>
                  </a:moveTo>
                  <a:lnTo>
                    <a:pt x="2161620" y="0"/>
                  </a:lnTo>
                  <a:lnTo>
                    <a:pt x="2161620" y="135544"/>
                  </a:lnTo>
                  <a:lnTo>
                    <a:pt x="0" y="135544"/>
                  </a:lnTo>
                  <a:close/>
                </a:path>
              </a:pathLst>
            </a:custGeom>
            <a:solidFill>
              <a:srgbClr val="63B1BC"/>
            </a:solidFill>
          </p:spPr>
          <p:txBody>
            <a:bodyPr/>
            <a:lstStyle/>
            <a:p>
              <a:endParaRPr lang="en-US"/>
            </a:p>
          </p:txBody>
        </p:sp>
        <p:sp>
          <p:nvSpPr>
            <p:cNvPr id="7" name="TextBox 7"/>
            <p:cNvSpPr txBox="1"/>
            <p:nvPr/>
          </p:nvSpPr>
          <p:spPr>
            <a:xfrm>
              <a:off x="0" y="-66675"/>
              <a:ext cx="2161620" cy="202219"/>
            </a:xfrm>
            <a:prstGeom prst="rect">
              <a:avLst/>
            </a:prstGeom>
          </p:spPr>
          <p:txBody>
            <a:bodyPr lIns="50800" tIns="50800" rIns="50800" bIns="50800" rtlCol="0" anchor="ctr"/>
            <a:lstStyle/>
            <a:p>
              <a:pPr algn="ctr">
                <a:lnSpc>
                  <a:spcPts val="3044"/>
                </a:lnSpc>
              </a:pPr>
              <a:endParaRPr/>
            </a:p>
          </p:txBody>
        </p:sp>
      </p:grpSp>
      <p:grpSp>
        <p:nvGrpSpPr>
          <p:cNvPr id="8" name="Group 8"/>
          <p:cNvGrpSpPr/>
          <p:nvPr/>
        </p:nvGrpSpPr>
        <p:grpSpPr>
          <a:xfrm>
            <a:off x="10931622" y="3936625"/>
            <a:ext cx="8207400" cy="514645"/>
            <a:chOff x="0" y="0"/>
            <a:chExt cx="2161620" cy="135544"/>
          </a:xfrm>
        </p:grpSpPr>
        <p:sp>
          <p:nvSpPr>
            <p:cNvPr id="9" name="Freeform 9"/>
            <p:cNvSpPr/>
            <p:nvPr/>
          </p:nvSpPr>
          <p:spPr>
            <a:xfrm>
              <a:off x="0" y="0"/>
              <a:ext cx="2161620" cy="135544"/>
            </a:xfrm>
            <a:custGeom>
              <a:avLst/>
              <a:gdLst/>
              <a:ahLst/>
              <a:cxnLst/>
              <a:rect l="l" t="t" r="r" b="b"/>
              <a:pathLst>
                <a:path w="2161620" h="135544">
                  <a:moveTo>
                    <a:pt x="0" y="0"/>
                  </a:moveTo>
                  <a:lnTo>
                    <a:pt x="2161620" y="0"/>
                  </a:lnTo>
                  <a:lnTo>
                    <a:pt x="2161620" y="135544"/>
                  </a:lnTo>
                  <a:lnTo>
                    <a:pt x="0" y="135544"/>
                  </a:lnTo>
                  <a:close/>
                </a:path>
              </a:pathLst>
            </a:custGeom>
            <a:solidFill>
              <a:srgbClr val="63B1BC"/>
            </a:solidFill>
          </p:spPr>
          <p:txBody>
            <a:bodyPr/>
            <a:lstStyle/>
            <a:p>
              <a:endParaRPr lang="en-US"/>
            </a:p>
          </p:txBody>
        </p:sp>
        <p:sp>
          <p:nvSpPr>
            <p:cNvPr id="10" name="TextBox 10"/>
            <p:cNvSpPr txBox="1"/>
            <p:nvPr/>
          </p:nvSpPr>
          <p:spPr>
            <a:xfrm>
              <a:off x="0" y="-66675"/>
              <a:ext cx="2161620" cy="202219"/>
            </a:xfrm>
            <a:prstGeom prst="rect">
              <a:avLst/>
            </a:prstGeom>
          </p:spPr>
          <p:txBody>
            <a:bodyPr lIns="50800" tIns="50800" rIns="50800" bIns="50800" rtlCol="0" anchor="ctr"/>
            <a:lstStyle/>
            <a:p>
              <a:pPr algn="ctr">
                <a:lnSpc>
                  <a:spcPts val="3044"/>
                </a:lnSpc>
              </a:pPr>
              <a:endParaRPr/>
            </a:p>
          </p:txBody>
        </p:sp>
      </p:grpSp>
      <p:sp>
        <p:nvSpPr>
          <p:cNvPr id="11" name="Freeform 11"/>
          <p:cNvSpPr/>
          <p:nvPr/>
        </p:nvSpPr>
        <p:spPr>
          <a:xfrm flipV="1">
            <a:off x="12898031" y="-323223"/>
            <a:ext cx="5389969" cy="3867303"/>
          </a:xfrm>
          <a:custGeom>
            <a:avLst/>
            <a:gdLst/>
            <a:ahLst/>
            <a:cxnLst/>
            <a:rect l="l" t="t" r="r" b="b"/>
            <a:pathLst>
              <a:path w="5389969" h="3867303">
                <a:moveTo>
                  <a:pt x="0" y="3867302"/>
                </a:moveTo>
                <a:lnTo>
                  <a:pt x="5389969" y="3867302"/>
                </a:lnTo>
                <a:lnTo>
                  <a:pt x="5389969" y="0"/>
                </a:lnTo>
                <a:lnTo>
                  <a:pt x="0" y="0"/>
                </a:lnTo>
                <a:lnTo>
                  <a:pt x="0" y="386730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p:cNvSpPr txBox="1"/>
          <p:nvPr/>
        </p:nvSpPr>
        <p:spPr>
          <a:xfrm>
            <a:off x="658470" y="312167"/>
            <a:ext cx="12239561" cy="1115690"/>
          </a:xfrm>
          <a:prstGeom prst="rect">
            <a:avLst/>
          </a:prstGeom>
        </p:spPr>
        <p:txBody>
          <a:bodyPr lIns="0" tIns="0" rIns="0" bIns="0" rtlCol="0" anchor="t">
            <a:spAutoFit/>
          </a:bodyPr>
          <a:lstStyle/>
          <a:p>
            <a:pPr algn="l">
              <a:lnSpc>
                <a:spcPts val="8625"/>
              </a:lnSpc>
            </a:pPr>
            <a:r>
              <a:rPr lang="en-US" sz="7500" b="1" spc="-187" dirty="0">
                <a:solidFill>
                  <a:srgbClr val="CD7925"/>
                </a:solidFill>
                <a:latin typeface="Poppins Ultra-Bold"/>
                <a:ea typeface="Poppins Ultra-Bold"/>
                <a:cs typeface="Poppins Ultra-Bold"/>
                <a:sym typeface="Poppins Ultra-Bold"/>
              </a:rPr>
              <a:t>FY 2026 Interior Approps</a:t>
            </a:r>
          </a:p>
        </p:txBody>
      </p:sp>
      <p:sp>
        <p:nvSpPr>
          <p:cNvPr id="13" name="TextBox 13"/>
          <p:cNvSpPr txBox="1"/>
          <p:nvPr/>
        </p:nvSpPr>
        <p:spPr>
          <a:xfrm>
            <a:off x="658470" y="1562803"/>
            <a:ext cx="10860354" cy="1048107"/>
          </a:xfrm>
          <a:prstGeom prst="rect">
            <a:avLst/>
          </a:prstGeom>
        </p:spPr>
        <p:txBody>
          <a:bodyPr lIns="0" tIns="0" rIns="0" bIns="0" rtlCol="0" anchor="t">
            <a:spAutoFit/>
          </a:bodyPr>
          <a:lstStyle/>
          <a:p>
            <a:pPr>
              <a:lnSpc>
                <a:spcPts val="2817"/>
              </a:lnSpc>
            </a:pPr>
            <a:r>
              <a:rPr lang="en-US" sz="2012" dirty="0">
                <a:solidFill>
                  <a:srgbClr val="000000"/>
                </a:solidFill>
                <a:latin typeface="Inter"/>
                <a:ea typeface="Inter"/>
                <a:cs typeface="Inter"/>
                <a:sym typeface="Inter"/>
              </a:rPr>
              <a:t>The House Bill includes $1.53 billion for the Bureau of Indian Education (BIE)—a $165 million increase over FY 2025. The Senate bill includes $1.37 billion—flat funding from FY 2025. </a:t>
            </a:r>
          </a:p>
        </p:txBody>
      </p:sp>
      <p:sp>
        <p:nvSpPr>
          <p:cNvPr id="15" name="TextBox 15"/>
          <p:cNvSpPr txBox="1"/>
          <p:nvPr/>
        </p:nvSpPr>
        <p:spPr>
          <a:xfrm>
            <a:off x="946020" y="2939921"/>
            <a:ext cx="5501999" cy="605935"/>
          </a:xfrm>
          <a:prstGeom prst="rect">
            <a:avLst/>
          </a:prstGeom>
        </p:spPr>
        <p:txBody>
          <a:bodyPr lIns="0" tIns="0" rIns="0" bIns="0" rtlCol="0" anchor="t">
            <a:spAutoFit/>
          </a:bodyPr>
          <a:lstStyle/>
          <a:p>
            <a:pPr algn="l">
              <a:lnSpc>
                <a:spcPts val="4900"/>
              </a:lnSpc>
            </a:pPr>
            <a:r>
              <a:rPr lang="en-US" sz="3500" b="1" spc="77" dirty="0">
                <a:solidFill>
                  <a:srgbClr val="FFFFFF"/>
                </a:solidFill>
                <a:latin typeface="Poppins Ultra-Bold"/>
                <a:ea typeface="Poppins Ultra-Bold"/>
                <a:cs typeface="Poppins Ultra-Bold"/>
                <a:sym typeface="Poppins Ultra-Bold"/>
              </a:rPr>
              <a:t>HOUSE INTERIOR BILL</a:t>
            </a:r>
          </a:p>
        </p:txBody>
      </p:sp>
      <p:sp>
        <p:nvSpPr>
          <p:cNvPr id="16" name="TextBox 16"/>
          <p:cNvSpPr txBox="1"/>
          <p:nvPr/>
        </p:nvSpPr>
        <p:spPr>
          <a:xfrm>
            <a:off x="11270441" y="3778237"/>
            <a:ext cx="6148927" cy="693138"/>
          </a:xfrm>
          <a:prstGeom prst="rect">
            <a:avLst/>
          </a:prstGeom>
        </p:spPr>
        <p:txBody>
          <a:bodyPr wrap="square" lIns="0" tIns="0" rIns="0" bIns="0" rtlCol="0" anchor="t">
            <a:spAutoFit/>
          </a:bodyPr>
          <a:lstStyle/>
          <a:p>
            <a:pPr algn="l">
              <a:lnSpc>
                <a:spcPts val="5624"/>
              </a:lnSpc>
            </a:pPr>
            <a:r>
              <a:rPr lang="en-US" sz="4017" b="1" spc="88" dirty="0">
                <a:solidFill>
                  <a:srgbClr val="FFFFFF"/>
                </a:solidFill>
                <a:latin typeface="Poppins Ultra-Bold"/>
                <a:ea typeface="Poppins Ultra-Bold"/>
                <a:cs typeface="Poppins Ultra-Bold"/>
                <a:sym typeface="Poppins Ultra-Bold"/>
              </a:rPr>
              <a:t>SENATE INTERIOR BILL</a:t>
            </a:r>
          </a:p>
        </p:txBody>
      </p:sp>
      <p:sp>
        <p:nvSpPr>
          <p:cNvPr id="17" name="Freeform 17"/>
          <p:cNvSpPr/>
          <p:nvPr/>
        </p:nvSpPr>
        <p:spPr>
          <a:xfrm rot="-5326117" flipH="1">
            <a:off x="-579044" y="8023201"/>
            <a:ext cx="1589427" cy="3116524"/>
          </a:xfrm>
          <a:custGeom>
            <a:avLst/>
            <a:gdLst/>
            <a:ahLst/>
            <a:cxnLst/>
            <a:rect l="l" t="t" r="r" b="b"/>
            <a:pathLst>
              <a:path w="1589427" h="3116524">
                <a:moveTo>
                  <a:pt x="1589428" y="0"/>
                </a:moveTo>
                <a:lnTo>
                  <a:pt x="0" y="0"/>
                </a:lnTo>
                <a:lnTo>
                  <a:pt x="0" y="3116524"/>
                </a:lnTo>
                <a:lnTo>
                  <a:pt x="1589428" y="3116524"/>
                </a:lnTo>
                <a:lnTo>
                  <a:pt x="158942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18" name="Group 18"/>
          <p:cNvGrpSpPr/>
          <p:nvPr/>
        </p:nvGrpSpPr>
        <p:grpSpPr>
          <a:xfrm>
            <a:off x="2251503" y="9096277"/>
            <a:ext cx="990040" cy="990040"/>
            <a:chOff x="0" y="0"/>
            <a:chExt cx="812800" cy="812800"/>
          </a:xfrm>
        </p:grpSpPr>
        <p:sp>
          <p:nvSpPr>
            <p:cNvPr id="19" name="Freeform 1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0C2F"/>
            </a:solidFill>
          </p:spPr>
          <p:txBody>
            <a:bodyPr/>
            <a:lstStyle/>
            <a:p>
              <a:endParaRPr lang="en-US"/>
            </a:p>
          </p:txBody>
        </p:sp>
        <p:sp>
          <p:nvSpPr>
            <p:cNvPr id="20" name="TextBox 20"/>
            <p:cNvSpPr txBox="1"/>
            <p:nvPr/>
          </p:nvSpPr>
          <p:spPr>
            <a:xfrm>
              <a:off x="76200" y="9525"/>
              <a:ext cx="660400" cy="727075"/>
            </a:xfrm>
            <a:prstGeom prst="rect">
              <a:avLst/>
            </a:prstGeom>
          </p:spPr>
          <p:txBody>
            <a:bodyPr lIns="50800" tIns="50800" rIns="50800" bIns="50800" rtlCol="0" anchor="ctr"/>
            <a:lstStyle/>
            <a:p>
              <a:pPr algn="ctr">
                <a:lnSpc>
                  <a:spcPts val="3044"/>
                </a:lnSpc>
              </a:pPr>
              <a:endParaRPr/>
            </a:p>
          </p:txBody>
        </p:sp>
      </p:grpSp>
      <p:sp>
        <p:nvSpPr>
          <p:cNvPr id="21" name="TextBox 21"/>
          <p:cNvSpPr txBox="1"/>
          <p:nvPr/>
        </p:nvSpPr>
        <p:spPr>
          <a:xfrm>
            <a:off x="946020" y="3870196"/>
            <a:ext cx="7152941" cy="3539430"/>
          </a:xfrm>
          <a:prstGeom prst="rect">
            <a:avLst/>
          </a:prstGeom>
        </p:spPr>
        <p:txBody>
          <a:bodyPr wrap="square" lIns="0" tIns="0" rIns="0" bIns="0" rtlCol="0" anchor="t">
            <a:spAutoFit/>
          </a:bodyPr>
          <a:lstStyle/>
          <a:p>
            <a:pPr marL="342900" lvl="0" indent="-342900">
              <a:spcAft>
                <a:spcPts val="1200"/>
              </a:spcAft>
              <a:buFont typeface="Arial" panose="020B0604020202020204" pitchFamily="34" charset="0"/>
              <a:buChar char="•"/>
            </a:pPr>
            <a:r>
              <a:rPr lang="en-US" sz="2000" b="1" dirty="0">
                <a:latin typeface="Poppins" pitchFamily="2" charset="77"/>
                <a:cs typeface="Poppins" pitchFamily="2" charset="77"/>
              </a:rPr>
              <a:t>$1.24 billion</a:t>
            </a:r>
            <a:r>
              <a:rPr lang="en-US" sz="2000" dirty="0">
                <a:latin typeface="Poppins" pitchFamily="2" charset="77"/>
                <a:cs typeface="Poppins" pitchFamily="2" charset="77"/>
              </a:rPr>
              <a:t> for </a:t>
            </a:r>
            <a:r>
              <a:rPr lang="en-US" sz="2000" b="1" dirty="0">
                <a:latin typeface="Poppins" pitchFamily="2" charset="77"/>
                <a:cs typeface="Poppins" pitchFamily="2" charset="77"/>
              </a:rPr>
              <a:t>Operation of Indian Education Programs</a:t>
            </a:r>
            <a:r>
              <a:rPr lang="en-US" sz="2000" dirty="0">
                <a:latin typeface="Poppins" pitchFamily="2" charset="77"/>
                <a:cs typeface="Poppins" pitchFamily="2" charset="77"/>
              </a:rPr>
              <a:t>, an increase of </a:t>
            </a:r>
            <a:r>
              <a:rPr lang="en-US" sz="2000" b="1" dirty="0">
                <a:latin typeface="Poppins" pitchFamily="2" charset="77"/>
                <a:cs typeface="Poppins" pitchFamily="2" charset="77"/>
              </a:rPr>
              <a:t>$104 million </a:t>
            </a:r>
            <a:r>
              <a:rPr lang="en-US" sz="2000" dirty="0">
                <a:latin typeface="Poppins" pitchFamily="2" charset="77"/>
                <a:cs typeface="Poppins" pitchFamily="2" charset="77"/>
              </a:rPr>
              <a:t>over FY 2025.</a:t>
            </a:r>
          </a:p>
          <a:p>
            <a:pPr marL="342900" lvl="0" indent="-342900">
              <a:spcAft>
                <a:spcPts val="1200"/>
              </a:spcAft>
              <a:buFont typeface="Arial" panose="020B0604020202020204" pitchFamily="34" charset="0"/>
              <a:buChar char="•"/>
            </a:pPr>
            <a:r>
              <a:rPr lang="en-US" sz="2000" b="1" dirty="0">
                <a:latin typeface="Poppins" pitchFamily="2" charset="77"/>
                <a:cs typeface="Poppins" pitchFamily="2" charset="77"/>
              </a:rPr>
              <a:t>$295 million</a:t>
            </a:r>
            <a:r>
              <a:rPr lang="en-US" sz="2000" dirty="0">
                <a:latin typeface="Poppins" pitchFamily="2" charset="77"/>
                <a:cs typeface="Poppins" pitchFamily="2" charset="77"/>
              </a:rPr>
              <a:t> for </a:t>
            </a:r>
            <a:r>
              <a:rPr lang="en-US" sz="2000" b="1" dirty="0">
                <a:latin typeface="Poppins" pitchFamily="2" charset="77"/>
                <a:cs typeface="Poppins" pitchFamily="2" charset="77"/>
              </a:rPr>
              <a:t>Education Construction</a:t>
            </a:r>
            <a:r>
              <a:rPr lang="en-US" sz="2000" dirty="0">
                <a:latin typeface="Poppins" pitchFamily="2" charset="77"/>
                <a:cs typeface="Poppins" pitchFamily="2" charset="77"/>
              </a:rPr>
              <a:t>, an increase of </a:t>
            </a:r>
            <a:r>
              <a:rPr lang="en-US" sz="2000" b="1" dirty="0">
                <a:latin typeface="Poppins" pitchFamily="2" charset="77"/>
                <a:cs typeface="Poppins" pitchFamily="2" charset="77"/>
              </a:rPr>
              <a:t>$61 million </a:t>
            </a:r>
            <a:r>
              <a:rPr lang="en-US" sz="2000" dirty="0">
                <a:latin typeface="Poppins" pitchFamily="2" charset="77"/>
                <a:cs typeface="Poppins" pitchFamily="2" charset="77"/>
              </a:rPr>
              <a:t>over FY 2025.</a:t>
            </a:r>
          </a:p>
          <a:p>
            <a:pPr marL="342900" lvl="0" indent="-342900">
              <a:spcAft>
                <a:spcPts val="1200"/>
              </a:spcAft>
              <a:buFont typeface="Arial" panose="020B0604020202020204" pitchFamily="34" charset="0"/>
              <a:buChar char="•"/>
            </a:pPr>
            <a:r>
              <a:rPr lang="en-US" sz="2000" b="1" dirty="0">
                <a:latin typeface="Poppins" pitchFamily="2" charset="77"/>
                <a:cs typeface="Poppins" pitchFamily="2" charset="77"/>
              </a:rPr>
              <a:t>$27.6 million </a:t>
            </a:r>
            <a:r>
              <a:rPr lang="en-US" sz="2000" dirty="0">
                <a:latin typeface="Poppins" pitchFamily="2" charset="77"/>
                <a:cs typeface="Poppins" pitchFamily="2" charset="77"/>
              </a:rPr>
              <a:t>for </a:t>
            </a:r>
            <a:r>
              <a:rPr lang="en-US" sz="2000" b="1" dirty="0">
                <a:latin typeface="Poppins" pitchFamily="2" charset="77"/>
                <a:cs typeface="Poppins" pitchFamily="2" charset="77"/>
              </a:rPr>
              <a:t>Johnson O’Malley, </a:t>
            </a:r>
            <a:r>
              <a:rPr lang="en-US" sz="2000" dirty="0">
                <a:latin typeface="Poppins" pitchFamily="2" charset="77"/>
                <a:cs typeface="Poppins" pitchFamily="2" charset="77"/>
              </a:rPr>
              <a:t>an increase of </a:t>
            </a:r>
            <a:r>
              <a:rPr lang="en-US" sz="2000" b="1" dirty="0">
                <a:latin typeface="Poppins" pitchFamily="2" charset="77"/>
                <a:cs typeface="Poppins" pitchFamily="2" charset="77"/>
              </a:rPr>
              <a:t>$7 million </a:t>
            </a:r>
            <a:r>
              <a:rPr lang="en-US" sz="2000" dirty="0">
                <a:latin typeface="Poppins" pitchFamily="2" charset="77"/>
                <a:cs typeface="Poppins" pitchFamily="2" charset="77"/>
              </a:rPr>
              <a:t>over FY 2025.</a:t>
            </a:r>
          </a:p>
          <a:p>
            <a:pPr marL="342900" indent="-342900">
              <a:spcAft>
                <a:spcPts val="1200"/>
              </a:spcAft>
              <a:buFont typeface="Arial" panose="020B0604020202020204" pitchFamily="34" charset="0"/>
              <a:buChar char="•"/>
            </a:pPr>
            <a:r>
              <a:rPr lang="en-US" sz="2000" dirty="0">
                <a:latin typeface="Poppins" pitchFamily="2" charset="77"/>
                <a:cs typeface="Poppins" pitchFamily="2" charset="77"/>
              </a:rPr>
              <a:t>Notably, while the White House’s FY 2026 budget request proposed an </a:t>
            </a:r>
            <a:r>
              <a:rPr lang="en-US" sz="2000" b="1" dirty="0">
                <a:latin typeface="Poppins" pitchFamily="2" charset="77"/>
                <a:cs typeface="Poppins" pitchFamily="2" charset="77"/>
              </a:rPr>
              <a:t>80% cut</a:t>
            </a:r>
            <a:r>
              <a:rPr lang="en-US" sz="2000" dirty="0">
                <a:latin typeface="Poppins" pitchFamily="2" charset="77"/>
                <a:cs typeface="Poppins" pitchFamily="2" charset="77"/>
              </a:rPr>
              <a:t> to the Education Construction account, the House bill provides a </a:t>
            </a:r>
            <a:r>
              <a:rPr lang="en-US" sz="2000" b="1" dirty="0">
                <a:latin typeface="Poppins" pitchFamily="2" charset="77"/>
                <a:cs typeface="Poppins" pitchFamily="2" charset="77"/>
              </a:rPr>
              <a:t>25% increase</a:t>
            </a:r>
            <a:r>
              <a:rPr lang="en-US" sz="2000" dirty="0">
                <a:latin typeface="Poppins" pitchFamily="2" charset="77"/>
                <a:cs typeface="Poppins" pitchFamily="2" charset="77"/>
              </a:rPr>
              <a:t> instead.</a:t>
            </a:r>
          </a:p>
        </p:txBody>
      </p:sp>
      <p:sp>
        <p:nvSpPr>
          <p:cNvPr id="22" name="TextBox 21">
            <a:extLst>
              <a:ext uri="{FF2B5EF4-FFF2-40B4-BE49-F238E27FC236}">
                <a16:creationId xmlns:a16="http://schemas.microsoft.com/office/drawing/2014/main" id="{ADB3ABF0-C90D-CDA2-25C1-7EED6CAE1E6C}"/>
              </a:ext>
            </a:extLst>
          </p:cNvPr>
          <p:cNvSpPr txBox="1"/>
          <p:nvPr/>
        </p:nvSpPr>
        <p:spPr>
          <a:xfrm>
            <a:off x="10901862" y="4699143"/>
            <a:ext cx="7152941" cy="3077766"/>
          </a:xfrm>
          <a:prstGeom prst="rect">
            <a:avLst/>
          </a:prstGeom>
        </p:spPr>
        <p:txBody>
          <a:bodyPr wrap="square" lIns="0" tIns="0" rIns="0" bIns="0" rtlCol="0" anchor="t">
            <a:spAutoFit/>
          </a:bodyPr>
          <a:lstStyle/>
          <a:p>
            <a:pPr marL="342900" lvl="0" indent="-342900">
              <a:spcAft>
                <a:spcPts val="1200"/>
              </a:spcAft>
              <a:buFont typeface="Arial" panose="020B0604020202020204" pitchFamily="34" charset="0"/>
              <a:buChar char="•"/>
            </a:pPr>
            <a:r>
              <a:rPr lang="en-US" sz="2000" dirty="0">
                <a:latin typeface="Poppins" pitchFamily="2" charset="77"/>
                <a:cs typeface="Poppins" pitchFamily="2" charset="77"/>
              </a:rPr>
              <a:t>All individual accounts under the BIE are flat-funded from FY 2025.  </a:t>
            </a:r>
          </a:p>
          <a:p>
            <a:pPr marL="342900" lvl="0" indent="-342900">
              <a:spcAft>
                <a:spcPts val="1200"/>
              </a:spcAft>
              <a:buFont typeface="Arial" panose="020B0604020202020204" pitchFamily="34" charset="0"/>
              <a:buChar char="•"/>
            </a:pPr>
            <a:r>
              <a:rPr lang="en-US" sz="2000" dirty="0">
                <a:latin typeface="Poppins" pitchFamily="2" charset="77"/>
                <a:cs typeface="Poppins" pitchFamily="2" charset="77"/>
              </a:rPr>
              <a:t>Also includes direction for the BIE to explore pay-parity with Department of Defense schools and extending Federal Employees Retirement System (FERS) benefits to Tribally Controlled Schools. </a:t>
            </a:r>
          </a:p>
          <a:p>
            <a:pPr marL="342900" lvl="0" indent="-342900">
              <a:spcAft>
                <a:spcPts val="1200"/>
              </a:spcAft>
              <a:buFont typeface="Arial" panose="020B0604020202020204" pitchFamily="34" charset="0"/>
              <a:buChar char="•"/>
            </a:pPr>
            <a:r>
              <a:rPr lang="en-US" sz="2000" dirty="0">
                <a:latin typeface="Poppins" pitchFamily="2" charset="77"/>
                <a:cs typeface="Poppins" pitchFamily="2" charset="77"/>
              </a:rPr>
              <a:t>Both the House and Senate Reports direct the BIE to explore the potential impacts of a federal charter for Haskell Indian Nations University. </a:t>
            </a:r>
            <a:endParaRPr lang="en-US" sz="2000" b="1" dirty="0">
              <a:latin typeface="Poppins" pitchFamily="2" charset="77"/>
              <a:cs typeface="Poppins" pitchFamily="2" charset="77"/>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5855476" y="-2191150"/>
            <a:ext cx="4949513" cy="6699849"/>
          </a:xfrm>
          <a:custGeom>
            <a:avLst/>
            <a:gdLst/>
            <a:ahLst/>
            <a:cxnLst/>
            <a:rect l="l" t="t" r="r" b="b"/>
            <a:pathLst>
              <a:path w="4949513" h="6699849">
                <a:moveTo>
                  <a:pt x="0" y="0"/>
                </a:moveTo>
                <a:lnTo>
                  <a:pt x="4949514" y="0"/>
                </a:lnTo>
                <a:lnTo>
                  <a:pt x="4949514" y="6699849"/>
                </a:lnTo>
                <a:lnTo>
                  <a:pt x="0" y="66998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12058674" y="3972812"/>
            <a:ext cx="5034060" cy="5034060"/>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0C2F">
                <a:alpha val="89804"/>
              </a:srgbClr>
            </a:solidFill>
          </p:spPr>
          <p:txBody>
            <a:bodyPr/>
            <a:lstStyle/>
            <a:p>
              <a:endParaRPr lang="en-US"/>
            </a:p>
          </p:txBody>
        </p:sp>
        <p:sp>
          <p:nvSpPr>
            <p:cNvPr id="5" name="TextBox 5"/>
            <p:cNvSpPr txBox="1"/>
            <p:nvPr/>
          </p:nvSpPr>
          <p:spPr>
            <a:xfrm>
              <a:off x="76200" y="9525"/>
              <a:ext cx="660400" cy="727075"/>
            </a:xfrm>
            <a:prstGeom prst="rect">
              <a:avLst/>
            </a:prstGeom>
          </p:spPr>
          <p:txBody>
            <a:bodyPr lIns="50800" tIns="50800" rIns="50800" bIns="50800" rtlCol="0" anchor="ctr"/>
            <a:lstStyle/>
            <a:p>
              <a:pPr algn="ctr">
                <a:lnSpc>
                  <a:spcPts val="3044"/>
                </a:lnSpc>
              </a:pPr>
              <a:endParaRPr/>
            </a:p>
          </p:txBody>
        </p:sp>
      </p:grpSp>
      <p:grpSp>
        <p:nvGrpSpPr>
          <p:cNvPr id="6" name="Group 6"/>
          <p:cNvGrpSpPr/>
          <p:nvPr/>
        </p:nvGrpSpPr>
        <p:grpSpPr>
          <a:xfrm>
            <a:off x="-1039802" y="537169"/>
            <a:ext cx="10923821" cy="1547597"/>
            <a:chOff x="0" y="-66675"/>
            <a:chExt cx="2958356" cy="881886"/>
          </a:xfrm>
        </p:grpSpPr>
        <p:sp>
          <p:nvSpPr>
            <p:cNvPr id="7" name="Freeform 7"/>
            <p:cNvSpPr/>
            <p:nvPr/>
          </p:nvSpPr>
          <p:spPr>
            <a:xfrm>
              <a:off x="0" y="0"/>
              <a:ext cx="2958355" cy="815211"/>
            </a:xfrm>
            <a:custGeom>
              <a:avLst/>
              <a:gdLst/>
              <a:ahLst/>
              <a:cxnLst/>
              <a:rect l="l" t="t" r="r" b="b"/>
              <a:pathLst>
                <a:path w="2958355" h="815211">
                  <a:moveTo>
                    <a:pt x="0" y="0"/>
                  </a:moveTo>
                  <a:lnTo>
                    <a:pt x="2958355" y="0"/>
                  </a:lnTo>
                  <a:lnTo>
                    <a:pt x="2958355" y="815211"/>
                  </a:lnTo>
                  <a:lnTo>
                    <a:pt x="0" y="815211"/>
                  </a:lnTo>
                  <a:close/>
                </a:path>
              </a:pathLst>
            </a:custGeom>
            <a:solidFill>
              <a:srgbClr val="63B1BC"/>
            </a:solidFill>
          </p:spPr>
          <p:txBody>
            <a:bodyPr/>
            <a:lstStyle/>
            <a:p>
              <a:endParaRPr lang="en-US"/>
            </a:p>
          </p:txBody>
        </p:sp>
        <p:sp>
          <p:nvSpPr>
            <p:cNvPr id="8" name="TextBox 8"/>
            <p:cNvSpPr txBox="1"/>
            <p:nvPr/>
          </p:nvSpPr>
          <p:spPr>
            <a:xfrm>
              <a:off x="0" y="-66675"/>
              <a:ext cx="2958356" cy="881886"/>
            </a:xfrm>
            <a:prstGeom prst="rect">
              <a:avLst/>
            </a:prstGeom>
          </p:spPr>
          <p:txBody>
            <a:bodyPr lIns="50800" tIns="50800" rIns="50800" bIns="50800" rtlCol="0" anchor="ctr"/>
            <a:lstStyle/>
            <a:p>
              <a:pPr algn="ctr">
                <a:lnSpc>
                  <a:spcPts val="3044"/>
                </a:lnSpc>
              </a:pPr>
              <a:endParaRPr/>
            </a:p>
          </p:txBody>
        </p:sp>
      </p:grpSp>
      <p:sp>
        <p:nvSpPr>
          <p:cNvPr id="10" name="TextBox 10"/>
          <p:cNvSpPr txBox="1"/>
          <p:nvPr/>
        </p:nvSpPr>
        <p:spPr>
          <a:xfrm>
            <a:off x="513406" y="907594"/>
            <a:ext cx="8962446" cy="1000274"/>
          </a:xfrm>
          <a:prstGeom prst="rect">
            <a:avLst/>
          </a:prstGeom>
        </p:spPr>
        <p:txBody>
          <a:bodyPr lIns="0" tIns="0" rIns="0" bIns="0" rtlCol="0" anchor="t">
            <a:spAutoFit/>
          </a:bodyPr>
          <a:lstStyle/>
          <a:p>
            <a:r>
              <a:rPr lang="en-US" sz="6500" b="1" spc="-162" dirty="0">
                <a:solidFill>
                  <a:srgbClr val="FFFFFF"/>
                </a:solidFill>
                <a:latin typeface="Poppins Ultra-Bold"/>
                <a:cs typeface="Poppins Ultra-Bold"/>
                <a:sym typeface="Poppins Ultra-Bold"/>
              </a:rPr>
              <a:t>BIE APPROPRIATIONS</a:t>
            </a:r>
            <a:endParaRPr lang="en-US" dirty="0"/>
          </a:p>
        </p:txBody>
      </p:sp>
      <p:grpSp>
        <p:nvGrpSpPr>
          <p:cNvPr id="11" name="Group 11"/>
          <p:cNvGrpSpPr/>
          <p:nvPr/>
        </p:nvGrpSpPr>
        <p:grpSpPr>
          <a:xfrm>
            <a:off x="9144000" y="317735"/>
            <a:ext cx="1924936" cy="1924936"/>
            <a:chOff x="0" y="0"/>
            <a:chExt cx="812800" cy="812800"/>
          </a:xfrm>
        </p:grpSpPr>
        <p:sp>
          <p:nvSpPr>
            <p:cNvPr id="12" name="Freeform 12"/>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434">
                <a:alpha val="89804"/>
              </a:srgbClr>
            </a:solidFill>
          </p:spPr>
          <p:txBody>
            <a:bodyPr/>
            <a:lstStyle/>
            <a:p>
              <a:endParaRPr lang="en-US"/>
            </a:p>
          </p:txBody>
        </p:sp>
        <p:sp>
          <p:nvSpPr>
            <p:cNvPr id="13" name="TextBox 13"/>
            <p:cNvSpPr txBox="1"/>
            <p:nvPr/>
          </p:nvSpPr>
          <p:spPr>
            <a:xfrm>
              <a:off x="76200" y="9525"/>
              <a:ext cx="660400" cy="727075"/>
            </a:xfrm>
            <a:prstGeom prst="rect">
              <a:avLst/>
            </a:prstGeom>
          </p:spPr>
          <p:txBody>
            <a:bodyPr lIns="50800" tIns="50800" rIns="50800" bIns="50800" rtlCol="0" anchor="ctr"/>
            <a:lstStyle/>
            <a:p>
              <a:pPr algn="ctr">
                <a:lnSpc>
                  <a:spcPts val="3044"/>
                </a:lnSpc>
              </a:pPr>
              <a:endParaRPr/>
            </a:p>
          </p:txBody>
        </p:sp>
      </p:grpSp>
      <p:pic>
        <p:nvPicPr>
          <p:cNvPr id="15" name="Picture 14" descr="A screenshot of a spreadsheet&#10;&#10;AI-generated content may be incorrect.">
            <a:extLst>
              <a:ext uri="{FF2B5EF4-FFF2-40B4-BE49-F238E27FC236}">
                <a16:creationId xmlns:a16="http://schemas.microsoft.com/office/drawing/2014/main" id="{F4C4B716-102E-61CA-DF4B-4CB04250F66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0157" y="2359677"/>
            <a:ext cx="14030641" cy="727314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91ABED-8508-DC0E-0108-8AC43D64C445}"/>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55523C3C-CB87-9DF3-C1CE-D5B92F031538}"/>
              </a:ext>
            </a:extLst>
          </p:cNvPr>
          <p:cNvGrpSpPr/>
          <p:nvPr/>
        </p:nvGrpSpPr>
        <p:grpSpPr>
          <a:xfrm>
            <a:off x="-2885128" y="5648716"/>
            <a:ext cx="12253344" cy="12253344"/>
            <a:chOff x="0" y="0"/>
            <a:chExt cx="812800" cy="812800"/>
          </a:xfrm>
        </p:grpSpPr>
        <p:sp>
          <p:nvSpPr>
            <p:cNvPr id="3" name="Freeform 3">
              <a:extLst>
                <a:ext uri="{FF2B5EF4-FFF2-40B4-BE49-F238E27FC236}">
                  <a16:creationId xmlns:a16="http://schemas.microsoft.com/office/drawing/2014/main" id="{1CE54597-42D9-3F68-CF27-BBE7804BF555}"/>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D2A2C">
                <a:alpha val="4706"/>
              </a:srgbClr>
            </a:solidFill>
          </p:spPr>
          <p:txBody>
            <a:bodyPr/>
            <a:lstStyle/>
            <a:p>
              <a:endParaRPr lang="en-US"/>
            </a:p>
          </p:txBody>
        </p:sp>
        <p:sp>
          <p:nvSpPr>
            <p:cNvPr id="4" name="TextBox 4">
              <a:extLst>
                <a:ext uri="{FF2B5EF4-FFF2-40B4-BE49-F238E27FC236}">
                  <a16:creationId xmlns:a16="http://schemas.microsoft.com/office/drawing/2014/main" id="{EA5CA222-7634-FDD3-B9C4-18A0697F6D45}"/>
                </a:ext>
              </a:extLst>
            </p:cNvPr>
            <p:cNvSpPr txBox="1"/>
            <p:nvPr/>
          </p:nvSpPr>
          <p:spPr>
            <a:xfrm>
              <a:off x="76200" y="9525"/>
              <a:ext cx="660400" cy="727075"/>
            </a:xfrm>
            <a:prstGeom prst="rect">
              <a:avLst/>
            </a:prstGeom>
          </p:spPr>
          <p:txBody>
            <a:bodyPr lIns="50800" tIns="50800" rIns="50800" bIns="50800" rtlCol="0" anchor="ctr"/>
            <a:lstStyle/>
            <a:p>
              <a:pPr algn="ctr">
                <a:lnSpc>
                  <a:spcPts val="3044"/>
                </a:lnSpc>
              </a:pPr>
              <a:endParaRPr/>
            </a:p>
          </p:txBody>
        </p:sp>
      </p:grpSp>
      <p:grpSp>
        <p:nvGrpSpPr>
          <p:cNvPr id="5" name="Group 5">
            <a:extLst>
              <a:ext uri="{FF2B5EF4-FFF2-40B4-BE49-F238E27FC236}">
                <a16:creationId xmlns:a16="http://schemas.microsoft.com/office/drawing/2014/main" id="{24BB1BE0-B611-C5A9-1C02-3C0CA83EA81A}"/>
              </a:ext>
            </a:extLst>
          </p:cNvPr>
          <p:cNvGrpSpPr/>
          <p:nvPr/>
        </p:nvGrpSpPr>
        <p:grpSpPr>
          <a:xfrm>
            <a:off x="11253508" y="3910982"/>
            <a:ext cx="9108448" cy="514645"/>
            <a:chOff x="0" y="0"/>
            <a:chExt cx="2161620" cy="135544"/>
          </a:xfrm>
        </p:grpSpPr>
        <p:sp>
          <p:nvSpPr>
            <p:cNvPr id="6" name="Freeform 6">
              <a:extLst>
                <a:ext uri="{FF2B5EF4-FFF2-40B4-BE49-F238E27FC236}">
                  <a16:creationId xmlns:a16="http://schemas.microsoft.com/office/drawing/2014/main" id="{950F110D-A0D2-4844-E9B3-B7EDC9C5829F}"/>
                </a:ext>
              </a:extLst>
            </p:cNvPr>
            <p:cNvSpPr/>
            <p:nvPr/>
          </p:nvSpPr>
          <p:spPr>
            <a:xfrm>
              <a:off x="0" y="0"/>
              <a:ext cx="2161620" cy="135544"/>
            </a:xfrm>
            <a:custGeom>
              <a:avLst/>
              <a:gdLst/>
              <a:ahLst/>
              <a:cxnLst/>
              <a:rect l="l" t="t" r="r" b="b"/>
              <a:pathLst>
                <a:path w="2161620" h="135544">
                  <a:moveTo>
                    <a:pt x="0" y="0"/>
                  </a:moveTo>
                  <a:lnTo>
                    <a:pt x="2161620" y="0"/>
                  </a:lnTo>
                  <a:lnTo>
                    <a:pt x="2161620" y="135544"/>
                  </a:lnTo>
                  <a:lnTo>
                    <a:pt x="0" y="135544"/>
                  </a:lnTo>
                  <a:close/>
                </a:path>
              </a:pathLst>
            </a:custGeom>
            <a:solidFill>
              <a:srgbClr val="63B1BC"/>
            </a:solidFill>
          </p:spPr>
          <p:txBody>
            <a:bodyPr/>
            <a:lstStyle/>
            <a:p>
              <a:endParaRPr lang="en-US"/>
            </a:p>
          </p:txBody>
        </p:sp>
        <p:sp>
          <p:nvSpPr>
            <p:cNvPr id="7" name="TextBox 7">
              <a:extLst>
                <a:ext uri="{FF2B5EF4-FFF2-40B4-BE49-F238E27FC236}">
                  <a16:creationId xmlns:a16="http://schemas.microsoft.com/office/drawing/2014/main" id="{8F95A864-21A3-2434-107B-51E89B0055A3}"/>
                </a:ext>
              </a:extLst>
            </p:cNvPr>
            <p:cNvSpPr txBox="1"/>
            <p:nvPr/>
          </p:nvSpPr>
          <p:spPr>
            <a:xfrm>
              <a:off x="0" y="-66675"/>
              <a:ext cx="2161620" cy="202219"/>
            </a:xfrm>
            <a:prstGeom prst="rect">
              <a:avLst/>
            </a:prstGeom>
          </p:spPr>
          <p:txBody>
            <a:bodyPr lIns="50800" tIns="50800" rIns="50800" bIns="50800" rtlCol="0" anchor="ctr"/>
            <a:lstStyle/>
            <a:p>
              <a:pPr algn="ctr">
                <a:lnSpc>
                  <a:spcPts val="3044"/>
                </a:lnSpc>
              </a:pPr>
              <a:endParaRPr/>
            </a:p>
          </p:txBody>
        </p:sp>
      </p:grpSp>
      <p:grpSp>
        <p:nvGrpSpPr>
          <p:cNvPr id="8" name="Group 8">
            <a:extLst>
              <a:ext uri="{FF2B5EF4-FFF2-40B4-BE49-F238E27FC236}">
                <a16:creationId xmlns:a16="http://schemas.microsoft.com/office/drawing/2014/main" id="{1454F1A4-5F0F-78CE-E6B1-F10E911AD7A0}"/>
              </a:ext>
            </a:extLst>
          </p:cNvPr>
          <p:cNvGrpSpPr/>
          <p:nvPr/>
        </p:nvGrpSpPr>
        <p:grpSpPr>
          <a:xfrm>
            <a:off x="-323235" y="3369417"/>
            <a:ext cx="8207400" cy="1252896"/>
            <a:chOff x="0" y="0"/>
            <a:chExt cx="2161620" cy="135544"/>
          </a:xfrm>
        </p:grpSpPr>
        <p:sp>
          <p:nvSpPr>
            <p:cNvPr id="9" name="Freeform 9">
              <a:extLst>
                <a:ext uri="{FF2B5EF4-FFF2-40B4-BE49-F238E27FC236}">
                  <a16:creationId xmlns:a16="http://schemas.microsoft.com/office/drawing/2014/main" id="{C14D722D-52F3-9429-E1A9-D64A6C09C12D}"/>
                </a:ext>
              </a:extLst>
            </p:cNvPr>
            <p:cNvSpPr/>
            <p:nvPr/>
          </p:nvSpPr>
          <p:spPr>
            <a:xfrm>
              <a:off x="0" y="0"/>
              <a:ext cx="2161620" cy="135544"/>
            </a:xfrm>
            <a:custGeom>
              <a:avLst/>
              <a:gdLst/>
              <a:ahLst/>
              <a:cxnLst/>
              <a:rect l="l" t="t" r="r" b="b"/>
              <a:pathLst>
                <a:path w="2161620" h="135544">
                  <a:moveTo>
                    <a:pt x="0" y="0"/>
                  </a:moveTo>
                  <a:lnTo>
                    <a:pt x="2161620" y="0"/>
                  </a:lnTo>
                  <a:lnTo>
                    <a:pt x="2161620" y="135544"/>
                  </a:lnTo>
                  <a:lnTo>
                    <a:pt x="0" y="135544"/>
                  </a:lnTo>
                  <a:close/>
                </a:path>
              </a:pathLst>
            </a:custGeom>
            <a:solidFill>
              <a:srgbClr val="63B1BC"/>
            </a:solidFill>
          </p:spPr>
          <p:txBody>
            <a:bodyPr/>
            <a:lstStyle/>
            <a:p>
              <a:endParaRPr lang="en-US"/>
            </a:p>
          </p:txBody>
        </p:sp>
        <p:sp>
          <p:nvSpPr>
            <p:cNvPr id="10" name="TextBox 10">
              <a:extLst>
                <a:ext uri="{FF2B5EF4-FFF2-40B4-BE49-F238E27FC236}">
                  <a16:creationId xmlns:a16="http://schemas.microsoft.com/office/drawing/2014/main" id="{6FC0983B-EA13-604A-3E66-8650EE1F788F}"/>
                </a:ext>
              </a:extLst>
            </p:cNvPr>
            <p:cNvSpPr txBox="1"/>
            <p:nvPr/>
          </p:nvSpPr>
          <p:spPr>
            <a:xfrm>
              <a:off x="0" y="-66675"/>
              <a:ext cx="2161620" cy="202219"/>
            </a:xfrm>
            <a:prstGeom prst="rect">
              <a:avLst/>
            </a:prstGeom>
          </p:spPr>
          <p:txBody>
            <a:bodyPr lIns="50800" tIns="50800" rIns="50800" bIns="50800" rtlCol="0" anchor="ctr"/>
            <a:lstStyle/>
            <a:p>
              <a:pPr algn="ctr">
                <a:lnSpc>
                  <a:spcPts val="3044"/>
                </a:lnSpc>
              </a:pPr>
              <a:endParaRPr/>
            </a:p>
          </p:txBody>
        </p:sp>
      </p:grpSp>
      <p:sp>
        <p:nvSpPr>
          <p:cNvPr id="11" name="Freeform 11">
            <a:extLst>
              <a:ext uri="{FF2B5EF4-FFF2-40B4-BE49-F238E27FC236}">
                <a16:creationId xmlns:a16="http://schemas.microsoft.com/office/drawing/2014/main" id="{20BD77B4-F0C1-9ABD-868F-B0CDA27D5923}"/>
              </a:ext>
            </a:extLst>
          </p:cNvPr>
          <p:cNvSpPr/>
          <p:nvPr/>
        </p:nvSpPr>
        <p:spPr>
          <a:xfrm flipV="1">
            <a:off x="12898031" y="-323223"/>
            <a:ext cx="5389969" cy="3867303"/>
          </a:xfrm>
          <a:custGeom>
            <a:avLst/>
            <a:gdLst/>
            <a:ahLst/>
            <a:cxnLst/>
            <a:rect l="l" t="t" r="r" b="b"/>
            <a:pathLst>
              <a:path w="5389969" h="3867303">
                <a:moveTo>
                  <a:pt x="0" y="3867302"/>
                </a:moveTo>
                <a:lnTo>
                  <a:pt x="5389969" y="3867302"/>
                </a:lnTo>
                <a:lnTo>
                  <a:pt x="5389969" y="0"/>
                </a:lnTo>
                <a:lnTo>
                  <a:pt x="0" y="0"/>
                </a:lnTo>
                <a:lnTo>
                  <a:pt x="0" y="3867302"/>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TextBox 12">
            <a:extLst>
              <a:ext uri="{FF2B5EF4-FFF2-40B4-BE49-F238E27FC236}">
                <a16:creationId xmlns:a16="http://schemas.microsoft.com/office/drawing/2014/main" id="{02D9D341-952E-39F2-00F7-6E44D267D70C}"/>
              </a:ext>
            </a:extLst>
          </p:cNvPr>
          <p:cNvSpPr txBox="1"/>
          <p:nvPr/>
        </p:nvSpPr>
        <p:spPr>
          <a:xfrm>
            <a:off x="658470" y="312167"/>
            <a:ext cx="12239561" cy="1115690"/>
          </a:xfrm>
          <a:prstGeom prst="rect">
            <a:avLst/>
          </a:prstGeom>
        </p:spPr>
        <p:txBody>
          <a:bodyPr lIns="0" tIns="0" rIns="0" bIns="0" rtlCol="0" anchor="t">
            <a:spAutoFit/>
          </a:bodyPr>
          <a:lstStyle/>
          <a:p>
            <a:pPr algn="l">
              <a:lnSpc>
                <a:spcPts val="8625"/>
              </a:lnSpc>
            </a:pPr>
            <a:r>
              <a:rPr lang="en-US" sz="7500" b="1" spc="-187" dirty="0">
                <a:solidFill>
                  <a:srgbClr val="CD7925"/>
                </a:solidFill>
                <a:latin typeface="Poppins Ultra-Bold"/>
                <a:ea typeface="Poppins Ultra-Bold"/>
                <a:cs typeface="Poppins Ultra-Bold"/>
                <a:sym typeface="Poppins Ultra-Bold"/>
              </a:rPr>
              <a:t>FY 2026 HHS-ED Approps</a:t>
            </a:r>
          </a:p>
        </p:txBody>
      </p:sp>
      <p:sp>
        <p:nvSpPr>
          <p:cNvPr id="13" name="TextBox 13">
            <a:extLst>
              <a:ext uri="{FF2B5EF4-FFF2-40B4-BE49-F238E27FC236}">
                <a16:creationId xmlns:a16="http://schemas.microsoft.com/office/drawing/2014/main" id="{ED06EE5B-BC96-B0DB-063B-2FCAFB0F2C54}"/>
              </a:ext>
            </a:extLst>
          </p:cNvPr>
          <p:cNvSpPr txBox="1"/>
          <p:nvPr/>
        </p:nvSpPr>
        <p:spPr>
          <a:xfrm>
            <a:off x="658470" y="1562803"/>
            <a:ext cx="10860354" cy="1048107"/>
          </a:xfrm>
          <a:prstGeom prst="rect">
            <a:avLst/>
          </a:prstGeom>
        </p:spPr>
        <p:txBody>
          <a:bodyPr lIns="0" tIns="0" rIns="0" bIns="0" rtlCol="0" anchor="t">
            <a:spAutoFit/>
          </a:bodyPr>
          <a:lstStyle/>
          <a:p>
            <a:pPr>
              <a:lnSpc>
                <a:spcPts val="2817"/>
              </a:lnSpc>
            </a:pPr>
            <a:r>
              <a:rPr lang="en-US" sz="2012" dirty="0">
                <a:solidFill>
                  <a:srgbClr val="000000"/>
                </a:solidFill>
                <a:latin typeface="Inter"/>
                <a:ea typeface="Inter"/>
                <a:cs typeface="Inter"/>
                <a:sym typeface="Inter"/>
              </a:rPr>
              <a:t>Only the Senate has considered its funding bill for Labor, HHS, Education and Related Agencies. The House is expected to pick up its bill early in September following the August Recess.</a:t>
            </a:r>
          </a:p>
        </p:txBody>
      </p:sp>
      <p:sp>
        <p:nvSpPr>
          <p:cNvPr id="15" name="TextBox 15">
            <a:extLst>
              <a:ext uri="{FF2B5EF4-FFF2-40B4-BE49-F238E27FC236}">
                <a16:creationId xmlns:a16="http://schemas.microsoft.com/office/drawing/2014/main" id="{11D7C4C7-49B7-395F-0F16-295CBCE9702B}"/>
              </a:ext>
            </a:extLst>
          </p:cNvPr>
          <p:cNvSpPr txBox="1"/>
          <p:nvPr/>
        </p:nvSpPr>
        <p:spPr>
          <a:xfrm>
            <a:off x="11397679" y="3933437"/>
            <a:ext cx="6007752" cy="605935"/>
          </a:xfrm>
          <a:prstGeom prst="rect">
            <a:avLst/>
          </a:prstGeom>
        </p:spPr>
        <p:txBody>
          <a:bodyPr wrap="square" lIns="0" tIns="0" rIns="0" bIns="0" rtlCol="0" anchor="t">
            <a:spAutoFit/>
          </a:bodyPr>
          <a:lstStyle/>
          <a:p>
            <a:pPr algn="l">
              <a:lnSpc>
                <a:spcPts val="4900"/>
              </a:lnSpc>
            </a:pPr>
            <a:r>
              <a:rPr lang="en-US" sz="3500" b="1" spc="77" dirty="0">
                <a:solidFill>
                  <a:srgbClr val="FFFFFF"/>
                </a:solidFill>
                <a:latin typeface="Poppins Ultra-Bold"/>
                <a:ea typeface="Poppins Ultra-Bold"/>
                <a:cs typeface="Poppins Ultra-Bold"/>
                <a:sym typeface="Poppins Ultra-Bold"/>
              </a:rPr>
              <a:t>Department of Education</a:t>
            </a:r>
          </a:p>
        </p:txBody>
      </p:sp>
      <p:sp>
        <p:nvSpPr>
          <p:cNvPr id="16" name="TextBox 16">
            <a:extLst>
              <a:ext uri="{FF2B5EF4-FFF2-40B4-BE49-F238E27FC236}">
                <a16:creationId xmlns:a16="http://schemas.microsoft.com/office/drawing/2014/main" id="{9BC5E93C-9A88-4CF6-1185-40E6586B89CD}"/>
              </a:ext>
            </a:extLst>
          </p:cNvPr>
          <p:cNvSpPr txBox="1"/>
          <p:nvPr/>
        </p:nvSpPr>
        <p:spPr>
          <a:xfrm>
            <a:off x="204119" y="3295457"/>
            <a:ext cx="6148927" cy="1411284"/>
          </a:xfrm>
          <a:prstGeom prst="rect">
            <a:avLst/>
          </a:prstGeom>
        </p:spPr>
        <p:txBody>
          <a:bodyPr wrap="square" lIns="0" tIns="0" rIns="0" bIns="0" rtlCol="0" anchor="t">
            <a:spAutoFit/>
          </a:bodyPr>
          <a:lstStyle/>
          <a:p>
            <a:pPr algn="l">
              <a:lnSpc>
                <a:spcPts val="5624"/>
              </a:lnSpc>
            </a:pPr>
            <a:r>
              <a:rPr lang="en-US" sz="4017" b="1" spc="88" dirty="0">
                <a:solidFill>
                  <a:srgbClr val="FFFFFF"/>
                </a:solidFill>
                <a:latin typeface="Poppins Ultra-Bold"/>
                <a:ea typeface="Poppins Ultra-Bold"/>
                <a:cs typeface="Poppins Ultra-Bold"/>
                <a:sym typeface="Poppins Ultra-Bold"/>
              </a:rPr>
              <a:t>Administration for Children and Families</a:t>
            </a:r>
          </a:p>
        </p:txBody>
      </p:sp>
      <p:sp>
        <p:nvSpPr>
          <p:cNvPr id="21" name="TextBox 21">
            <a:extLst>
              <a:ext uri="{FF2B5EF4-FFF2-40B4-BE49-F238E27FC236}">
                <a16:creationId xmlns:a16="http://schemas.microsoft.com/office/drawing/2014/main" id="{94B5CB3B-4CB4-B77B-8F6F-2038A0455815}"/>
              </a:ext>
            </a:extLst>
          </p:cNvPr>
          <p:cNvSpPr txBox="1"/>
          <p:nvPr/>
        </p:nvSpPr>
        <p:spPr>
          <a:xfrm>
            <a:off x="11397679" y="4706741"/>
            <a:ext cx="7152941" cy="2769989"/>
          </a:xfrm>
          <a:prstGeom prst="rect">
            <a:avLst/>
          </a:prstGeom>
        </p:spPr>
        <p:txBody>
          <a:bodyPr wrap="square" lIns="0" tIns="0" rIns="0" bIns="0" rtlCol="0" anchor="t">
            <a:spAutoFit/>
          </a:bodyPr>
          <a:lstStyle/>
          <a:p>
            <a:pPr marL="342900" lvl="0" indent="-342900">
              <a:spcAft>
                <a:spcPts val="1200"/>
              </a:spcAft>
              <a:buFont typeface="Arial" panose="020B0604020202020204" pitchFamily="34" charset="0"/>
              <a:buChar char="•"/>
            </a:pPr>
            <a:r>
              <a:rPr lang="en-US" sz="2000" b="1" dirty="0">
                <a:latin typeface="Poppins" pitchFamily="2" charset="77"/>
                <a:cs typeface="Poppins" pitchFamily="2" charset="77"/>
              </a:rPr>
              <a:t>The Senate bill includes flat-funding for every Department of Education (ED) account for Native education.</a:t>
            </a:r>
          </a:p>
          <a:p>
            <a:pPr marL="342900" lvl="0" indent="-342900">
              <a:spcAft>
                <a:spcPts val="1200"/>
              </a:spcAft>
              <a:buFont typeface="Arial" panose="020B0604020202020204" pitchFamily="34" charset="0"/>
              <a:buChar char="•"/>
            </a:pPr>
            <a:r>
              <a:rPr lang="en-US" sz="2000" b="1" dirty="0">
                <a:latin typeface="Poppins" pitchFamily="2" charset="77"/>
                <a:cs typeface="Poppins" pitchFamily="2" charset="77"/>
              </a:rPr>
              <a:t>$194.7 million </a:t>
            </a:r>
            <a:r>
              <a:rPr lang="en-US" sz="2000" dirty="0">
                <a:latin typeface="Poppins" pitchFamily="2" charset="77"/>
                <a:cs typeface="Poppins" pitchFamily="2" charset="77"/>
              </a:rPr>
              <a:t>for </a:t>
            </a:r>
            <a:r>
              <a:rPr lang="en-US" sz="2000" b="1" dirty="0">
                <a:latin typeface="Poppins" pitchFamily="2" charset="77"/>
                <a:cs typeface="Poppins" pitchFamily="2" charset="77"/>
              </a:rPr>
              <a:t>Indian Education </a:t>
            </a:r>
            <a:r>
              <a:rPr lang="en-US" sz="2000" dirty="0">
                <a:latin typeface="Poppins" pitchFamily="2" charset="77"/>
                <a:cs typeface="Poppins" pitchFamily="2" charset="77"/>
              </a:rPr>
              <a:t>at ED</a:t>
            </a:r>
          </a:p>
          <a:p>
            <a:pPr marL="342900" lvl="0" indent="-342900">
              <a:spcAft>
                <a:spcPts val="1200"/>
              </a:spcAft>
              <a:buFont typeface="Arial" panose="020B0604020202020204" pitchFamily="34" charset="0"/>
              <a:buChar char="•"/>
            </a:pPr>
            <a:r>
              <a:rPr lang="en-US" sz="2000" b="1" dirty="0">
                <a:latin typeface="Poppins" pitchFamily="2" charset="77"/>
                <a:cs typeface="Poppins" pitchFamily="2" charset="77"/>
              </a:rPr>
              <a:t>$45.9 million </a:t>
            </a:r>
            <a:r>
              <a:rPr lang="en-US" sz="2000" dirty="0">
                <a:latin typeface="Poppins" pitchFamily="2" charset="77"/>
                <a:cs typeface="Poppins" pitchFamily="2" charset="77"/>
              </a:rPr>
              <a:t>for </a:t>
            </a:r>
            <a:r>
              <a:rPr lang="en-US" sz="2000" b="1" dirty="0">
                <a:latin typeface="Poppins" pitchFamily="2" charset="77"/>
                <a:cs typeface="Poppins" pitchFamily="2" charset="77"/>
              </a:rPr>
              <a:t>Education for Native Hawaiians</a:t>
            </a:r>
            <a:endParaRPr lang="en-US" sz="2000" dirty="0">
              <a:latin typeface="Poppins" pitchFamily="2" charset="77"/>
              <a:cs typeface="Poppins" pitchFamily="2" charset="77"/>
            </a:endParaRPr>
          </a:p>
          <a:p>
            <a:pPr marL="342900" lvl="0" indent="-342900">
              <a:spcAft>
                <a:spcPts val="1200"/>
              </a:spcAft>
              <a:buFont typeface="Arial" panose="020B0604020202020204" pitchFamily="34" charset="0"/>
              <a:buChar char="•"/>
            </a:pPr>
            <a:r>
              <a:rPr lang="en-US" sz="2000" b="1" dirty="0">
                <a:latin typeface="Poppins" pitchFamily="2" charset="77"/>
                <a:cs typeface="Poppins" pitchFamily="2" charset="77"/>
              </a:rPr>
              <a:t>$45 million </a:t>
            </a:r>
            <a:r>
              <a:rPr lang="en-US" sz="2000" dirty="0">
                <a:latin typeface="Poppins" pitchFamily="2" charset="77"/>
                <a:cs typeface="Poppins" pitchFamily="2" charset="77"/>
              </a:rPr>
              <a:t>for </a:t>
            </a:r>
            <a:r>
              <a:rPr lang="en-US" sz="2000" b="1" dirty="0">
                <a:latin typeface="Poppins" pitchFamily="2" charset="77"/>
                <a:cs typeface="Poppins" pitchFamily="2" charset="77"/>
              </a:rPr>
              <a:t>Alaska Native Education Equity</a:t>
            </a:r>
            <a:endParaRPr lang="en-US" sz="2000" dirty="0">
              <a:latin typeface="Poppins" pitchFamily="2" charset="77"/>
              <a:cs typeface="Poppins" pitchFamily="2" charset="77"/>
            </a:endParaRPr>
          </a:p>
          <a:p>
            <a:pPr marL="342900" lvl="0" indent="-342900">
              <a:buFont typeface="Arial" panose="020B0604020202020204" pitchFamily="34" charset="0"/>
              <a:buChar char="•"/>
            </a:pPr>
            <a:r>
              <a:rPr lang="en-US" sz="2000" b="1" dirty="0">
                <a:latin typeface="Poppins" pitchFamily="2" charset="77"/>
                <a:cs typeface="Poppins" pitchFamily="2" charset="77"/>
              </a:rPr>
              <a:t>$1.625 billion </a:t>
            </a:r>
            <a:r>
              <a:rPr lang="en-US" sz="2000" dirty="0">
                <a:latin typeface="Poppins" pitchFamily="2" charset="77"/>
                <a:cs typeface="Poppins" pitchFamily="2" charset="77"/>
              </a:rPr>
              <a:t>for </a:t>
            </a:r>
            <a:r>
              <a:rPr lang="en-US" sz="2000" b="1" dirty="0">
                <a:latin typeface="Poppins" pitchFamily="2" charset="77"/>
                <a:cs typeface="Poppins" pitchFamily="2" charset="77"/>
              </a:rPr>
              <a:t>Impact Aid </a:t>
            </a:r>
            <a:r>
              <a:rPr lang="en-US" sz="2000" dirty="0">
                <a:latin typeface="Poppins" pitchFamily="2" charset="77"/>
                <a:cs typeface="Poppins" pitchFamily="2" charset="77"/>
              </a:rPr>
              <a:t>nationwide</a:t>
            </a:r>
          </a:p>
        </p:txBody>
      </p:sp>
      <p:sp>
        <p:nvSpPr>
          <p:cNvPr id="22" name="TextBox 21">
            <a:extLst>
              <a:ext uri="{FF2B5EF4-FFF2-40B4-BE49-F238E27FC236}">
                <a16:creationId xmlns:a16="http://schemas.microsoft.com/office/drawing/2014/main" id="{585B0712-0E6C-3DF1-7CE7-2AC675D456ED}"/>
              </a:ext>
            </a:extLst>
          </p:cNvPr>
          <p:cNvSpPr txBox="1"/>
          <p:nvPr/>
        </p:nvSpPr>
        <p:spPr>
          <a:xfrm>
            <a:off x="203994" y="4850335"/>
            <a:ext cx="9702006" cy="4616648"/>
          </a:xfrm>
          <a:prstGeom prst="rect">
            <a:avLst/>
          </a:prstGeom>
        </p:spPr>
        <p:txBody>
          <a:bodyPr wrap="square" lIns="0" tIns="0" rIns="0" bIns="0" rtlCol="0" anchor="t">
            <a:spAutoFit/>
          </a:bodyPr>
          <a:lstStyle/>
          <a:p>
            <a:pPr marL="285750" lvl="0" indent="-285750">
              <a:spcBef>
                <a:spcPts val="1200"/>
              </a:spcBef>
              <a:buFont typeface="Arial" panose="020B0604020202020204" pitchFamily="34" charset="0"/>
              <a:buChar char="•"/>
            </a:pPr>
            <a:r>
              <a:rPr lang="en-US" sz="2000" b="1" dirty="0">
                <a:latin typeface="Poppins" pitchFamily="2" charset="77"/>
                <a:cs typeface="Poppins" pitchFamily="2" charset="77"/>
              </a:rPr>
              <a:t>$60.5 million </a:t>
            </a:r>
            <a:r>
              <a:rPr lang="en-US" sz="2000" dirty="0">
                <a:latin typeface="Poppins" pitchFamily="2" charset="77"/>
                <a:cs typeface="Poppins" pitchFamily="2" charset="77"/>
              </a:rPr>
              <a:t>for </a:t>
            </a:r>
            <a:r>
              <a:rPr lang="en-US" sz="2000" b="1" dirty="0">
                <a:latin typeface="Poppins" pitchFamily="2" charset="77"/>
                <a:cs typeface="Poppins" pitchFamily="2" charset="77"/>
              </a:rPr>
              <a:t>Native American Programs </a:t>
            </a:r>
            <a:r>
              <a:rPr lang="en-US" sz="2000" dirty="0">
                <a:latin typeface="Poppins" pitchFamily="2" charset="77"/>
                <a:cs typeface="Poppins" pitchFamily="2" charset="77"/>
              </a:rPr>
              <a:t>at the Administration for Native Americans (ANA), </a:t>
            </a:r>
            <a:r>
              <a:rPr lang="en-US" sz="2000" b="1" dirty="0">
                <a:latin typeface="Poppins" pitchFamily="2" charset="77"/>
                <a:cs typeface="Poppins" pitchFamily="2" charset="77"/>
              </a:rPr>
              <a:t>flat-funded </a:t>
            </a:r>
            <a:r>
              <a:rPr lang="en-US" sz="2000" dirty="0">
                <a:latin typeface="Poppins" pitchFamily="2" charset="77"/>
                <a:cs typeface="Poppins" pitchFamily="2" charset="77"/>
              </a:rPr>
              <a:t>from FY 2025</a:t>
            </a:r>
          </a:p>
          <a:p>
            <a:pPr marL="285750" lvl="0" indent="-285750">
              <a:spcBef>
                <a:spcPts val="1200"/>
              </a:spcBef>
              <a:buFont typeface="Arial" panose="020B0604020202020204" pitchFamily="34" charset="0"/>
              <a:buChar char="•"/>
            </a:pPr>
            <a:r>
              <a:rPr lang="en-US" sz="2000" b="1" dirty="0">
                <a:latin typeface="Poppins" pitchFamily="2" charset="77"/>
                <a:cs typeface="Poppins" pitchFamily="2" charset="77"/>
              </a:rPr>
              <a:t>$12.357 billion </a:t>
            </a:r>
            <a:r>
              <a:rPr lang="en-US" sz="2000" dirty="0">
                <a:latin typeface="Poppins" pitchFamily="2" charset="77"/>
                <a:cs typeface="Poppins" pitchFamily="2" charset="77"/>
              </a:rPr>
              <a:t>for </a:t>
            </a:r>
            <a:r>
              <a:rPr lang="en-US" sz="2000" b="1" dirty="0">
                <a:latin typeface="Poppins" pitchFamily="2" charset="77"/>
                <a:cs typeface="Poppins" pitchFamily="2" charset="77"/>
              </a:rPr>
              <a:t>Head Start</a:t>
            </a:r>
            <a:r>
              <a:rPr lang="en-US" sz="2000" dirty="0">
                <a:latin typeface="Poppins" pitchFamily="2" charset="77"/>
                <a:cs typeface="Poppins" pitchFamily="2" charset="77"/>
              </a:rPr>
              <a:t> nationwide, an increase of </a:t>
            </a:r>
            <a:r>
              <a:rPr lang="en-US" sz="2000" b="1" dirty="0">
                <a:latin typeface="Poppins" pitchFamily="2" charset="77"/>
                <a:cs typeface="Poppins" pitchFamily="2" charset="77"/>
              </a:rPr>
              <a:t>$85 million</a:t>
            </a:r>
            <a:r>
              <a:rPr lang="en-US" sz="2000" dirty="0">
                <a:latin typeface="Poppins" pitchFamily="2" charset="77"/>
                <a:cs typeface="Poppins" pitchFamily="2" charset="77"/>
              </a:rPr>
              <a:t> over FY 2025</a:t>
            </a:r>
          </a:p>
          <a:p>
            <a:pPr marL="285750" lvl="0" indent="-285750">
              <a:spcBef>
                <a:spcPts val="1200"/>
              </a:spcBef>
              <a:buFont typeface="Arial" panose="020B0604020202020204" pitchFamily="34" charset="0"/>
              <a:buChar char="•"/>
            </a:pPr>
            <a:r>
              <a:rPr lang="en-US" sz="2000" b="1" dirty="0">
                <a:latin typeface="Poppins" pitchFamily="2" charset="77"/>
                <a:cs typeface="Poppins" pitchFamily="2" charset="77"/>
              </a:rPr>
              <a:t>$8.831 billion </a:t>
            </a:r>
            <a:r>
              <a:rPr lang="en-US" sz="2000" dirty="0">
                <a:latin typeface="Poppins" pitchFamily="2" charset="77"/>
                <a:cs typeface="Poppins" pitchFamily="2" charset="77"/>
              </a:rPr>
              <a:t>for </a:t>
            </a:r>
            <a:r>
              <a:rPr lang="en-US" sz="2000" b="1" dirty="0">
                <a:latin typeface="Poppins" pitchFamily="2" charset="77"/>
                <a:cs typeface="Poppins" pitchFamily="2" charset="77"/>
              </a:rPr>
              <a:t>Child Care Development Block Grants</a:t>
            </a:r>
            <a:r>
              <a:rPr lang="en-US" sz="2000" dirty="0">
                <a:latin typeface="Poppins" pitchFamily="2" charset="77"/>
                <a:cs typeface="Poppins" pitchFamily="2" charset="77"/>
              </a:rPr>
              <a:t> nationwide, an increase of </a:t>
            </a:r>
            <a:r>
              <a:rPr lang="en-US" sz="2000" b="1" dirty="0">
                <a:latin typeface="Poppins" pitchFamily="2" charset="77"/>
                <a:cs typeface="Poppins" pitchFamily="2" charset="77"/>
              </a:rPr>
              <a:t>$85.4 million </a:t>
            </a:r>
            <a:r>
              <a:rPr lang="en-US" sz="2000" dirty="0">
                <a:latin typeface="Poppins" pitchFamily="2" charset="77"/>
                <a:cs typeface="Poppins" pitchFamily="2" charset="77"/>
              </a:rPr>
              <a:t>over FY 2025</a:t>
            </a:r>
          </a:p>
          <a:p>
            <a:pPr marL="285750" indent="-285750">
              <a:spcBef>
                <a:spcPts val="1200"/>
              </a:spcBef>
              <a:buFont typeface="Arial" panose="020B0604020202020204" pitchFamily="34" charset="0"/>
              <a:buChar char="•"/>
            </a:pPr>
            <a:r>
              <a:rPr lang="en-US" sz="2000" dirty="0">
                <a:latin typeface="Poppins" pitchFamily="2" charset="77"/>
                <a:cs typeface="Poppins" pitchFamily="2" charset="77"/>
              </a:rPr>
              <a:t>Also includes direction to HHS-ACF to justify the closure of regional offices and the plan to reallocate grantee support to new regional offices within 60 days. </a:t>
            </a:r>
          </a:p>
          <a:p>
            <a:pPr marL="285750" indent="-285750">
              <a:spcBef>
                <a:spcPts val="1200"/>
              </a:spcBef>
              <a:buFont typeface="Arial" panose="020B0604020202020204" pitchFamily="34" charset="0"/>
              <a:buChar char="•"/>
            </a:pPr>
            <a:r>
              <a:rPr lang="en-US" sz="2000" dirty="0">
                <a:latin typeface="Poppins" pitchFamily="2" charset="77"/>
                <a:cs typeface="Poppins" pitchFamily="2" charset="77"/>
              </a:rPr>
              <a:t>directs HHS-ACF to explore technical assistance to potential Native Hawaiian Head Start, including language immersion, in acknowledgement of the trust responsibility to the Native Hawaiian Community. HHS-ACF would be required to brief Congress within 180 days of enactment.</a:t>
            </a:r>
          </a:p>
        </p:txBody>
      </p:sp>
    </p:spTree>
    <p:extLst>
      <p:ext uri="{BB962C8B-B14F-4D97-AF65-F5344CB8AC3E}">
        <p14:creationId xmlns:p14="http://schemas.microsoft.com/office/powerpoint/2010/main" val="1868926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DBA86-A640-E19A-C433-FC8B077E26B2}"/>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6F67F09-8591-F0EC-E356-A91BE31DA9BD}"/>
              </a:ext>
            </a:extLst>
          </p:cNvPr>
          <p:cNvSpPr/>
          <p:nvPr/>
        </p:nvSpPr>
        <p:spPr>
          <a:xfrm rot="-10800000">
            <a:off x="15855476" y="-2191150"/>
            <a:ext cx="4949513" cy="6699849"/>
          </a:xfrm>
          <a:custGeom>
            <a:avLst/>
            <a:gdLst/>
            <a:ahLst/>
            <a:cxnLst/>
            <a:rect l="l" t="t" r="r" b="b"/>
            <a:pathLst>
              <a:path w="4949513" h="6699849">
                <a:moveTo>
                  <a:pt x="0" y="0"/>
                </a:moveTo>
                <a:lnTo>
                  <a:pt x="4949514" y="0"/>
                </a:lnTo>
                <a:lnTo>
                  <a:pt x="4949514" y="6699849"/>
                </a:lnTo>
                <a:lnTo>
                  <a:pt x="0" y="669984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a:extLst>
              <a:ext uri="{FF2B5EF4-FFF2-40B4-BE49-F238E27FC236}">
                <a16:creationId xmlns:a16="http://schemas.microsoft.com/office/drawing/2014/main" id="{DF7177F8-44DA-539D-02F8-9FF534593ECC}"/>
              </a:ext>
            </a:extLst>
          </p:cNvPr>
          <p:cNvGrpSpPr/>
          <p:nvPr/>
        </p:nvGrpSpPr>
        <p:grpSpPr>
          <a:xfrm>
            <a:off x="12058674" y="3972812"/>
            <a:ext cx="5034060" cy="5034060"/>
            <a:chOff x="0" y="0"/>
            <a:chExt cx="812800" cy="812800"/>
          </a:xfrm>
        </p:grpSpPr>
        <p:sp>
          <p:nvSpPr>
            <p:cNvPr id="4" name="Freeform 4">
              <a:extLst>
                <a:ext uri="{FF2B5EF4-FFF2-40B4-BE49-F238E27FC236}">
                  <a16:creationId xmlns:a16="http://schemas.microsoft.com/office/drawing/2014/main" id="{351A8438-5541-FC79-AD6E-C81D537E77D1}"/>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BA0C2F">
                <a:alpha val="89804"/>
              </a:srgbClr>
            </a:solidFill>
          </p:spPr>
          <p:txBody>
            <a:bodyPr/>
            <a:lstStyle/>
            <a:p>
              <a:endParaRPr lang="en-US"/>
            </a:p>
          </p:txBody>
        </p:sp>
        <p:sp>
          <p:nvSpPr>
            <p:cNvPr id="5" name="TextBox 5">
              <a:extLst>
                <a:ext uri="{FF2B5EF4-FFF2-40B4-BE49-F238E27FC236}">
                  <a16:creationId xmlns:a16="http://schemas.microsoft.com/office/drawing/2014/main" id="{DF96BD6D-12CB-A2CD-4F5E-6F69038F5E87}"/>
                </a:ext>
              </a:extLst>
            </p:cNvPr>
            <p:cNvSpPr txBox="1"/>
            <p:nvPr/>
          </p:nvSpPr>
          <p:spPr>
            <a:xfrm>
              <a:off x="76200" y="9525"/>
              <a:ext cx="660400" cy="727075"/>
            </a:xfrm>
            <a:prstGeom prst="rect">
              <a:avLst/>
            </a:prstGeom>
          </p:spPr>
          <p:txBody>
            <a:bodyPr lIns="50800" tIns="50800" rIns="50800" bIns="50800" rtlCol="0" anchor="ctr"/>
            <a:lstStyle/>
            <a:p>
              <a:pPr algn="ctr">
                <a:lnSpc>
                  <a:spcPts val="3044"/>
                </a:lnSpc>
              </a:pPr>
              <a:endParaRPr/>
            </a:p>
          </p:txBody>
        </p:sp>
      </p:grpSp>
      <p:grpSp>
        <p:nvGrpSpPr>
          <p:cNvPr id="6" name="Group 6">
            <a:extLst>
              <a:ext uri="{FF2B5EF4-FFF2-40B4-BE49-F238E27FC236}">
                <a16:creationId xmlns:a16="http://schemas.microsoft.com/office/drawing/2014/main" id="{00836A99-5ED9-FD89-0DA9-ACD28AC981B6}"/>
              </a:ext>
            </a:extLst>
          </p:cNvPr>
          <p:cNvGrpSpPr/>
          <p:nvPr/>
        </p:nvGrpSpPr>
        <p:grpSpPr>
          <a:xfrm>
            <a:off x="-467282" y="200729"/>
            <a:ext cx="10923821" cy="2158948"/>
            <a:chOff x="0" y="-66675"/>
            <a:chExt cx="2958356" cy="881886"/>
          </a:xfrm>
        </p:grpSpPr>
        <p:sp>
          <p:nvSpPr>
            <p:cNvPr id="7" name="Freeform 7">
              <a:extLst>
                <a:ext uri="{FF2B5EF4-FFF2-40B4-BE49-F238E27FC236}">
                  <a16:creationId xmlns:a16="http://schemas.microsoft.com/office/drawing/2014/main" id="{7DC606B9-065C-7488-5772-4401438FD9D6}"/>
                </a:ext>
              </a:extLst>
            </p:cNvPr>
            <p:cNvSpPr/>
            <p:nvPr/>
          </p:nvSpPr>
          <p:spPr>
            <a:xfrm>
              <a:off x="0" y="0"/>
              <a:ext cx="2958355" cy="815211"/>
            </a:xfrm>
            <a:custGeom>
              <a:avLst/>
              <a:gdLst/>
              <a:ahLst/>
              <a:cxnLst/>
              <a:rect l="l" t="t" r="r" b="b"/>
              <a:pathLst>
                <a:path w="2958355" h="815211">
                  <a:moveTo>
                    <a:pt x="0" y="0"/>
                  </a:moveTo>
                  <a:lnTo>
                    <a:pt x="2958355" y="0"/>
                  </a:lnTo>
                  <a:lnTo>
                    <a:pt x="2958355" y="815211"/>
                  </a:lnTo>
                  <a:lnTo>
                    <a:pt x="0" y="815211"/>
                  </a:lnTo>
                  <a:close/>
                </a:path>
              </a:pathLst>
            </a:custGeom>
            <a:solidFill>
              <a:srgbClr val="63B1BC"/>
            </a:solidFill>
          </p:spPr>
          <p:txBody>
            <a:bodyPr/>
            <a:lstStyle/>
            <a:p>
              <a:endParaRPr lang="en-US"/>
            </a:p>
          </p:txBody>
        </p:sp>
        <p:sp>
          <p:nvSpPr>
            <p:cNvPr id="8" name="TextBox 8">
              <a:extLst>
                <a:ext uri="{FF2B5EF4-FFF2-40B4-BE49-F238E27FC236}">
                  <a16:creationId xmlns:a16="http://schemas.microsoft.com/office/drawing/2014/main" id="{86FBFA67-867F-58F1-A924-C8928C9FAF77}"/>
                </a:ext>
              </a:extLst>
            </p:cNvPr>
            <p:cNvSpPr txBox="1"/>
            <p:nvPr/>
          </p:nvSpPr>
          <p:spPr>
            <a:xfrm>
              <a:off x="0" y="-66675"/>
              <a:ext cx="2958356" cy="881886"/>
            </a:xfrm>
            <a:prstGeom prst="rect">
              <a:avLst/>
            </a:prstGeom>
          </p:spPr>
          <p:txBody>
            <a:bodyPr lIns="50800" tIns="50800" rIns="50800" bIns="50800" rtlCol="0" anchor="ctr"/>
            <a:lstStyle/>
            <a:p>
              <a:pPr algn="ctr">
                <a:lnSpc>
                  <a:spcPts val="3044"/>
                </a:lnSpc>
              </a:pPr>
              <a:endParaRPr/>
            </a:p>
          </p:txBody>
        </p:sp>
      </p:grpSp>
      <p:sp>
        <p:nvSpPr>
          <p:cNvPr id="10" name="TextBox 10">
            <a:extLst>
              <a:ext uri="{FF2B5EF4-FFF2-40B4-BE49-F238E27FC236}">
                <a16:creationId xmlns:a16="http://schemas.microsoft.com/office/drawing/2014/main" id="{0045D933-D030-1C91-B459-F554A0068CB1}"/>
              </a:ext>
            </a:extLst>
          </p:cNvPr>
          <p:cNvSpPr txBox="1"/>
          <p:nvPr/>
        </p:nvSpPr>
        <p:spPr>
          <a:xfrm>
            <a:off x="513403" y="476135"/>
            <a:ext cx="8962446" cy="2000548"/>
          </a:xfrm>
          <a:prstGeom prst="rect">
            <a:avLst/>
          </a:prstGeom>
        </p:spPr>
        <p:txBody>
          <a:bodyPr lIns="0" tIns="0" rIns="0" bIns="0" rtlCol="0" anchor="t">
            <a:spAutoFit/>
          </a:bodyPr>
          <a:lstStyle/>
          <a:p>
            <a:r>
              <a:rPr lang="en-US" sz="6500" b="1" spc="-162" dirty="0">
                <a:solidFill>
                  <a:srgbClr val="FFFFFF"/>
                </a:solidFill>
                <a:latin typeface="Poppins Ultra-Bold"/>
                <a:cs typeface="Poppins Ultra-Bold"/>
                <a:sym typeface="Poppins Ultra-Bold"/>
              </a:rPr>
              <a:t>DEPARTMENT OF ED APPROPRIATIONS</a:t>
            </a:r>
            <a:endParaRPr lang="en-US" dirty="0"/>
          </a:p>
        </p:txBody>
      </p:sp>
      <p:grpSp>
        <p:nvGrpSpPr>
          <p:cNvPr id="11" name="Group 11">
            <a:extLst>
              <a:ext uri="{FF2B5EF4-FFF2-40B4-BE49-F238E27FC236}">
                <a16:creationId xmlns:a16="http://schemas.microsoft.com/office/drawing/2014/main" id="{289DE8E9-A528-D1D8-3D53-0259F51D12DC}"/>
              </a:ext>
            </a:extLst>
          </p:cNvPr>
          <p:cNvGrpSpPr/>
          <p:nvPr/>
        </p:nvGrpSpPr>
        <p:grpSpPr>
          <a:xfrm>
            <a:off x="9144000" y="317735"/>
            <a:ext cx="1924936" cy="1924936"/>
            <a:chOff x="0" y="0"/>
            <a:chExt cx="812800" cy="812800"/>
          </a:xfrm>
        </p:grpSpPr>
        <p:sp>
          <p:nvSpPr>
            <p:cNvPr id="12" name="Freeform 12">
              <a:extLst>
                <a:ext uri="{FF2B5EF4-FFF2-40B4-BE49-F238E27FC236}">
                  <a16:creationId xmlns:a16="http://schemas.microsoft.com/office/drawing/2014/main" id="{2B0C5E45-A0F9-0D84-F1E0-4D3EA3975D0D}"/>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1B434">
                <a:alpha val="89804"/>
              </a:srgbClr>
            </a:solidFill>
          </p:spPr>
          <p:txBody>
            <a:bodyPr/>
            <a:lstStyle/>
            <a:p>
              <a:endParaRPr lang="en-US"/>
            </a:p>
          </p:txBody>
        </p:sp>
        <p:sp>
          <p:nvSpPr>
            <p:cNvPr id="13" name="TextBox 13">
              <a:extLst>
                <a:ext uri="{FF2B5EF4-FFF2-40B4-BE49-F238E27FC236}">
                  <a16:creationId xmlns:a16="http://schemas.microsoft.com/office/drawing/2014/main" id="{89BD88EE-DD27-8A17-1314-CEE9D2263217}"/>
                </a:ext>
              </a:extLst>
            </p:cNvPr>
            <p:cNvSpPr txBox="1"/>
            <p:nvPr/>
          </p:nvSpPr>
          <p:spPr>
            <a:xfrm>
              <a:off x="76200" y="9525"/>
              <a:ext cx="660400" cy="727075"/>
            </a:xfrm>
            <a:prstGeom prst="rect">
              <a:avLst/>
            </a:prstGeom>
          </p:spPr>
          <p:txBody>
            <a:bodyPr lIns="50800" tIns="50800" rIns="50800" bIns="50800" rtlCol="0" anchor="ctr"/>
            <a:lstStyle/>
            <a:p>
              <a:pPr algn="ctr">
                <a:lnSpc>
                  <a:spcPts val="3044"/>
                </a:lnSpc>
              </a:pPr>
              <a:endParaRPr/>
            </a:p>
          </p:txBody>
        </p:sp>
      </p:grpSp>
      <p:pic>
        <p:nvPicPr>
          <p:cNvPr id="9" name="Picture 8" descr="A screenshot of a spreadsheet&#10;&#10;AI-generated content may be incorrect.">
            <a:extLst>
              <a:ext uri="{FF2B5EF4-FFF2-40B4-BE49-F238E27FC236}">
                <a16:creationId xmlns:a16="http://schemas.microsoft.com/office/drawing/2014/main" id="{7F1393D6-2F66-C61C-4A7A-4A675F2170D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403" y="2465709"/>
            <a:ext cx="14637143" cy="7345156"/>
          </a:xfrm>
          <a:prstGeom prst="rect">
            <a:avLst/>
          </a:prstGeom>
        </p:spPr>
      </p:pic>
    </p:spTree>
    <p:extLst>
      <p:ext uri="{BB962C8B-B14F-4D97-AF65-F5344CB8AC3E}">
        <p14:creationId xmlns:p14="http://schemas.microsoft.com/office/powerpoint/2010/main" val="31846408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7d1e346c-5b3f-4745-baeb-10dc40a11779" xsi:nil="true"/>
    <lcf76f155ced4ddcb4097134ff3c332f xmlns="84f6194b-2c23-4abd-a227-f666995f31c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C722EB0B357764A9DA82AA1AA0AE673" ma:contentTypeVersion="18" ma:contentTypeDescription="Create a new document." ma:contentTypeScope="" ma:versionID="5e794122c77685887e898adfdba9200d">
  <xsd:schema xmlns:xsd="http://www.w3.org/2001/XMLSchema" xmlns:xs="http://www.w3.org/2001/XMLSchema" xmlns:p="http://schemas.microsoft.com/office/2006/metadata/properties" xmlns:ns2="84f6194b-2c23-4abd-a227-f666995f31c4" xmlns:ns3="7d1e346c-5b3f-4745-baeb-10dc40a11779" targetNamespace="http://schemas.microsoft.com/office/2006/metadata/properties" ma:root="true" ma:fieldsID="158930bb5d77e22d03d77e71b4393414" ns2:_="" ns3:_="">
    <xsd:import namespace="84f6194b-2c23-4abd-a227-f666995f31c4"/>
    <xsd:import namespace="7d1e346c-5b3f-4745-baeb-10dc40a1177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f6194b-2c23-4abd-a227-f666995f31c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af2a52a8-2add-4dfb-8871-d38b4559ff5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d1e346c-5b3f-4745-baeb-10dc40a1177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7f5b90-020d-4943-be50-92fe7674acf2}" ma:internalName="TaxCatchAll" ma:showField="CatchAllData" ma:web="7d1e346c-5b3f-4745-baeb-10dc40a1177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354761-3F38-478E-99E1-3590B5DD9712}">
  <ds:schemaRefs>
    <ds:schemaRef ds:uri="7d1e346c-5b3f-4745-baeb-10dc40a11779"/>
    <ds:schemaRef ds:uri="84f6194b-2c23-4abd-a227-f666995f31c4"/>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985D55C5-FD75-4A99-860D-8785AC2A4CA6}">
  <ds:schemaRefs>
    <ds:schemaRef ds:uri="7d1e346c-5b3f-4745-baeb-10dc40a11779"/>
    <ds:schemaRef ds:uri="84f6194b-2c23-4abd-a227-f666995f31c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72F6569-9CF2-4AE7-AF01-483BDE51DC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427</Words>
  <Application>Microsoft Macintosh PowerPoint</Application>
  <PresentationFormat>Custom</PresentationFormat>
  <Paragraphs>27</Paragraphs>
  <Slides>4</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Poppins</vt:lpstr>
      <vt:lpstr>Calibri</vt:lpstr>
      <vt:lpstr>Poppins Ultra-Bold</vt:lpstr>
      <vt:lpstr>Aptos</vt:lpstr>
      <vt:lpstr>Inter</vt:lpstr>
      <vt:lpstr>Arial</vt:lpstr>
      <vt:lpstr>Office Theme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Coffee with NIEA Presentation</dc:title>
  <cp:lastModifiedBy>Julia Wakeford</cp:lastModifiedBy>
  <cp:revision>630</cp:revision>
  <dcterms:created xsi:type="dcterms:W3CDTF">2006-08-16T00:00:00Z</dcterms:created>
  <dcterms:modified xsi:type="dcterms:W3CDTF">2025-08-04T14:21:56Z</dcterms:modified>
  <dc:identifier>DAGfkzqPLg0</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0x010100BC722EB0B357764A9DA82AA1AA0AE673</vt:lpwstr>
  </property>
  <property fmtid="{D5CDD505-2E9C-101B-9397-08002B2CF9AE}" pid="3" name="MediaServiceImageTags">
    <vt:lpwstr/>
  </property>
</Properties>
</file>