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
  </p:notesMasterIdLst>
  <p:sldIdLst>
    <p:sldId id="257" r:id="rId2"/>
    <p:sldId id="329" r:id="rId3"/>
    <p:sldId id="333" r:id="rId4"/>
    <p:sldId id="259" r:id="rId5"/>
    <p:sldId id="326" r:id="rId6"/>
    <p:sldId id="328" r:id="rId7"/>
    <p:sldId id="331" r:id="rId8"/>
    <p:sldId id="332" r:id="rId9"/>
    <p:sldId id="263" r:id="rId10"/>
  </p:sldIdLst>
  <p:sldSz cx="12192000" cy="6858000"/>
  <p:notesSz cx="12192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4" roundtripDataSignature="AMtx7mhcan6NoH0wbEG+uhCmu4s/pU17b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347" autoAdjust="0"/>
  </p:normalViewPr>
  <p:slideViewPr>
    <p:cSldViewPr snapToGrid="0">
      <p:cViewPr varScale="1">
        <p:scale>
          <a:sx n="54" d="100"/>
          <a:sy n="54" d="100"/>
        </p:scale>
        <p:origin x="66" y="561"/>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5283200" cy="344488"/>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 name="Google Shape;4;n"/>
          <p:cNvSpPr txBox="1">
            <a:spLocks noGrp="1"/>
          </p:cNvSpPr>
          <p:nvPr>
            <p:ph type="dt" idx="10"/>
          </p:nvPr>
        </p:nvSpPr>
        <p:spPr>
          <a:xfrm>
            <a:off x="6905625" y="0"/>
            <a:ext cx="5283200" cy="344488"/>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 name="Google Shape;5;n"/>
          <p:cNvSpPr>
            <a:spLocks noGrp="1" noRot="1" noChangeAspect="1"/>
          </p:cNvSpPr>
          <p:nvPr>
            <p:ph type="sldImg" idx="3"/>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513"/>
            <a:ext cx="5283200" cy="34448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n"/>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t>‹#›</a:t>
            </a:fld>
            <a:endParaRPr sz="120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2: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 name="Google Shape;53;p2: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3: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r>
              <a:rPr lang="en-US" dirty="0"/>
              <a:t>In response to several Tribal inquiries about the Administration’s actions on critical minerals, the White House Council on Native American Affairs (WHCNAA) created a Critical Minerals Working Group.  On behalf of the Administration, the WHCNAA Critical Minerals Working Group would like to invite your Tribe to consultation on the September 2023 Recommendations to Improve Mining on Public Lands report, see attachment #3 for a summary of the recommendations.5 Through this consultation, the Administration seeks your feedback to prioritize and implement recommendations from the report that will benefit Tribes.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Bureau of Indian Affairs, Office of Justice Services (BIA/OJS) is seeking meaningful and timely consultation with Tribes that are located in states where Public Law 83-280 mandates criminal jurisdiction over crimes committed on Indian land to the state. Our primary goal is to get a better understanding of the budgetary needs of your Tribal justice system, along with hearing other comments, concerns, and recommendations that you would like to express regarding state jurisdiction under Public Law 83-280 on Tribal lands.</a:t>
            </a:r>
          </a:p>
          <a:p>
            <a:pPr marL="0" lvl="0" indent="0" algn="l" rtl="0">
              <a:spcBef>
                <a:spcPts val="0"/>
              </a:spcBef>
              <a:spcAft>
                <a:spcPts val="0"/>
              </a:spcAft>
              <a:buNone/>
            </a:pPr>
            <a:endParaRPr dirty="0"/>
          </a:p>
        </p:txBody>
      </p:sp>
      <p:sp>
        <p:nvSpPr>
          <p:cNvPr id="60" name="Google Shape;60;p3: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8639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3: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r>
              <a:rPr lang="en-US" dirty="0"/>
              <a:t>On August 20, 2024, the U.S. Department of Education (Department) will conduct a Tribal Consultation on the implementation of Executive Order 14112 (EO). The purpose of this consultation will be to receive meaningful input from American Indian and Alaska Native communities to ensure that your views inform how the Department may increase the flexibility of funding, remove barriers and limitations, and reduce administrative burdens to the maximum extent practicable and consistent with applicable law. This consultation will advance the Department’s commitment to working with other Federal agencies to uphold the U.S. Government’s Federal trust responsibility described in Executive Orders 13175 and 14112.</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consultation will be conducted by the Department’s Office of Indian Education and facilitated by the White House Initiative on Advancing Educational Equity, Excellence, and Economic Opportunity for Native Americans and Strengthening Tribal Colleges and Universities and other Department officials.</a:t>
            </a:r>
          </a:p>
          <a:p>
            <a:pPr marL="0" lvl="0" indent="0" algn="l" rtl="0">
              <a:spcBef>
                <a:spcPts val="0"/>
              </a:spcBef>
              <a:spcAft>
                <a:spcPts val="0"/>
              </a:spcAft>
              <a:buNone/>
            </a:pPr>
            <a:endParaRPr dirty="0"/>
          </a:p>
        </p:txBody>
      </p:sp>
      <p:sp>
        <p:nvSpPr>
          <p:cNvPr id="60" name="Google Shape;60;p3: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4884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4: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4: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Committee Approval</a:t>
            </a:r>
          </a:p>
          <a:p>
            <a:pPr marL="0" lvl="0" indent="0" algn="l" rtl="0">
              <a:spcBef>
                <a:spcPts val="0"/>
              </a:spcBef>
              <a:spcAft>
                <a:spcPts val="0"/>
              </a:spcAft>
              <a:buNone/>
            </a:pPr>
            <a:r>
              <a:rPr lang="en-US" dirty="0"/>
              <a:t>House: All bills have moved out of the Committee</a:t>
            </a:r>
          </a:p>
          <a:p>
            <a:pPr marL="0" lvl="0" indent="0" algn="l" rtl="0">
              <a:spcBef>
                <a:spcPts val="0"/>
              </a:spcBef>
              <a:spcAft>
                <a:spcPts val="0"/>
              </a:spcAft>
              <a:buNone/>
            </a:pPr>
            <a:endParaRPr dirty="0"/>
          </a:p>
          <a:p>
            <a:pPr marL="0" lvl="0" indent="0" algn="l" rtl="0">
              <a:spcBef>
                <a:spcPts val="0"/>
              </a:spcBef>
              <a:spcAft>
                <a:spcPts val="0"/>
              </a:spcAft>
              <a:buNone/>
            </a:pPr>
            <a:r>
              <a:rPr lang="en-US" dirty="0"/>
              <a:t>Senate: Agriculture, Commerce-Justice-Science, Interior-Environment, Legislative Branch, Military Construction-Veterans Affairs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Initial Passage</a:t>
            </a:r>
          </a:p>
          <a:p>
            <a:pPr marL="0" lvl="0" indent="0" algn="l" rtl="0">
              <a:spcBef>
                <a:spcPts val="0"/>
              </a:spcBef>
              <a:spcAft>
                <a:spcPts val="0"/>
              </a:spcAft>
              <a:buNone/>
            </a:pPr>
            <a:r>
              <a:rPr lang="en-US" dirty="0"/>
              <a:t>House: Defense, Homeland Security, Interior-Environment, Military Construction-Veterans Affairs, State-Foreign Affairs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Senate: There have been 0 bills passed in the Senate</a:t>
            </a:r>
            <a:endParaRPr dirty="0"/>
          </a:p>
        </p:txBody>
      </p:sp>
      <p:sp>
        <p:nvSpPr>
          <p:cNvPr id="67" name="Google Shape;67;p4:notes"/>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3: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 name="Google Shape;60;p3: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3445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3: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National Defense Authorization Act (NDAA) provides authorization of appropriations for the Department of Defense (DOD), nuclear weapons programs of the Department of Energy, and other defense-related activities. In addition to serving as an authorization of appropriations, the NDAA establishes defense policies and restrictions, and addresses organizational administrative matters related to the DOD. Unlike an appropriations bill, the NDAA does not provide budget authority for government activities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NAHASDA </a:t>
            </a:r>
          </a:p>
          <a:p>
            <a:pPr marL="0" lvl="0" indent="0" algn="l" rtl="0">
              <a:spcBef>
                <a:spcPts val="0"/>
              </a:spcBef>
              <a:spcAft>
                <a:spcPts val="0"/>
              </a:spcAft>
              <a:buNone/>
            </a:pPr>
            <a:r>
              <a:rPr lang="en-US" dirty="0"/>
              <a:t>NAHASDA was passed in 1996 to make it easier for tribes to access Department of Housing and</a:t>
            </a:r>
          </a:p>
          <a:p>
            <a:pPr marL="0" lvl="0" indent="0" algn="l" rtl="0">
              <a:spcBef>
                <a:spcPts val="0"/>
              </a:spcBef>
              <a:spcAft>
                <a:spcPts val="0"/>
              </a:spcAft>
              <a:buNone/>
            </a:pPr>
            <a:r>
              <a:rPr lang="en-US" dirty="0"/>
              <a:t>Urban Development programs by creating a block grant for tribes and other native communities,</a:t>
            </a:r>
          </a:p>
          <a:p>
            <a:pPr marL="0" lvl="0" indent="0" algn="l" rtl="0">
              <a:spcBef>
                <a:spcPts val="0"/>
              </a:spcBef>
              <a:spcAft>
                <a:spcPts val="0"/>
              </a:spcAft>
              <a:buNone/>
            </a:pPr>
            <a:r>
              <a:rPr lang="en-US" dirty="0"/>
              <a:t>allowing them to design programs to best fit their needs on a local level. It has succeeded in</a:t>
            </a:r>
          </a:p>
          <a:p>
            <a:pPr marL="0" lvl="0" indent="0" algn="l" rtl="0">
              <a:spcBef>
                <a:spcPts val="0"/>
              </a:spcBef>
              <a:spcAft>
                <a:spcPts val="0"/>
              </a:spcAft>
              <a:buNone/>
            </a:pPr>
            <a:r>
              <a:rPr lang="en-US" dirty="0"/>
              <a:t>native communities throughout the United States since its enactment.</a:t>
            </a:r>
          </a:p>
          <a:p>
            <a:pPr marL="0" lvl="0" indent="0" algn="l" rtl="0">
              <a:spcBef>
                <a:spcPts val="0"/>
              </a:spcBef>
              <a:spcAft>
                <a:spcPts val="0"/>
              </a:spcAft>
              <a:buNone/>
            </a:pPr>
            <a:r>
              <a:rPr lang="en-US" dirty="0"/>
              <a:t>NAHASDA expired ten years ago, and though it has been extremely effective, needed updates</a:t>
            </a:r>
          </a:p>
          <a:p>
            <a:pPr marL="0" lvl="0" indent="0" algn="l" rtl="0">
              <a:spcBef>
                <a:spcPts val="0"/>
              </a:spcBef>
              <a:spcAft>
                <a:spcPts val="0"/>
              </a:spcAft>
              <a:buNone/>
            </a:pPr>
            <a:r>
              <a:rPr lang="en-US" dirty="0"/>
              <a:t>and changes to the authorization will bring the law up to date, make it more efficient, and</a:t>
            </a:r>
          </a:p>
          <a:p>
            <a:pPr marL="0" lvl="0" indent="0" algn="l" rtl="0">
              <a:spcBef>
                <a:spcPts val="0"/>
              </a:spcBef>
              <a:spcAft>
                <a:spcPts val="0"/>
              </a:spcAft>
              <a:buNone/>
            </a:pPr>
            <a:r>
              <a:rPr lang="en-US" dirty="0"/>
              <a:t>improve the benefits to the tribes and native communities who utilize its programs.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Truth and Healing Commission on Indian Boarding School Policies Act would establish a federal commission that would conduct a full inquiry into the assimilation polices of U.S. Indian boarding schools. This federal commission would:</a:t>
            </a:r>
          </a:p>
          <a:p>
            <a:pPr algn="l">
              <a:buFont typeface="Arial" panose="020B0604020202020204" pitchFamily="34" charset="0"/>
              <a:buChar char="•"/>
            </a:pPr>
            <a:r>
              <a:rPr lang="en-US" b="0" i="0" dirty="0">
                <a:solidFill>
                  <a:srgbClr val="12302E"/>
                </a:solidFill>
                <a:effectLst/>
                <a:highlight>
                  <a:srgbClr val="FFFEF5"/>
                </a:highlight>
                <a:latin typeface="Open Sans" panose="020B0606030504020204" pitchFamily="34" charset="0"/>
              </a:rPr>
              <a:t>Examine the location of children</a:t>
            </a:r>
          </a:p>
          <a:p>
            <a:pPr algn="l">
              <a:buFont typeface="Arial" panose="020B0604020202020204" pitchFamily="34" charset="0"/>
              <a:buChar char="•"/>
            </a:pPr>
            <a:r>
              <a:rPr lang="en-US" b="0" i="0" dirty="0">
                <a:solidFill>
                  <a:srgbClr val="12302E"/>
                </a:solidFill>
                <a:effectLst/>
                <a:highlight>
                  <a:srgbClr val="FFFEF5"/>
                </a:highlight>
                <a:latin typeface="Open Sans" panose="020B0606030504020204" pitchFamily="34" charset="0"/>
              </a:rPr>
              <a:t>Document ongoing impacts from U.S. Indian boarding schools</a:t>
            </a:r>
          </a:p>
          <a:p>
            <a:pPr algn="l">
              <a:buFont typeface="Arial" panose="020B0604020202020204" pitchFamily="34" charset="0"/>
              <a:buChar char="•"/>
            </a:pPr>
            <a:r>
              <a:rPr lang="en-US" b="0" i="0" dirty="0">
                <a:solidFill>
                  <a:srgbClr val="12302E"/>
                </a:solidFill>
                <a:effectLst/>
                <a:highlight>
                  <a:srgbClr val="FFFEF5"/>
                </a:highlight>
                <a:latin typeface="Open Sans" panose="020B0606030504020204" pitchFamily="34" charset="0"/>
              </a:rPr>
              <a:t>Locate church and government records</a:t>
            </a:r>
          </a:p>
          <a:p>
            <a:pPr algn="l">
              <a:buFont typeface="Arial" panose="020B0604020202020204" pitchFamily="34" charset="0"/>
              <a:buChar char="•"/>
            </a:pPr>
            <a:r>
              <a:rPr lang="en-US" b="0" i="0" dirty="0">
                <a:solidFill>
                  <a:srgbClr val="12302E"/>
                </a:solidFill>
                <a:effectLst/>
                <a:highlight>
                  <a:srgbClr val="FFFEF5"/>
                </a:highlight>
                <a:latin typeface="Open Sans" panose="020B0606030504020204" pitchFamily="34" charset="0"/>
              </a:rPr>
              <a:t>Hold culturally-appropriate public hearings to collect testimony from survivors and descendants</a:t>
            </a:r>
          </a:p>
          <a:p>
            <a:pPr algn="l">
              <a:buFont typeface="Arial" panose="020B0604020202020204" pitchFamily="34" charset="0"/>
              <a:buChar char="•"/>
            </a:pPr>
            <a:r>
              <a:rPr lang="en-US" b="0" i="0" dirty="0">
                <a:solidFill>
                  <a:srgbClr val="12302E"/>
                </a:solidFill>
                <a:effectLst/>
                <a:highlight>
                  <a:srgbClr val="FFFEF5"/>
                </a:highlight>
                <a:latin typeface="Open Sans" panose="020B0606030504020204" pitchFamily="34" charset="0"/>
              </a:rPr>
              <a:t>Gather institutional knowledge from subject matter experts</a:t>
            </a:r>
          </a:p>
          <a:p>
            <a:pPr algn="l">
              <a:buFont typeface="Arial" panose="020B0604020202020204" pitchFamily="34" charset="0"/>
              <a:buChar char="•"/>
            </a:pPr>
            <a:r>
              <a:rPr lang="en-US" b="0" i="0" dirty="0">
                <a:solidFill>
                  <a:srgbClr val="12302E"/>
                </a:solidFill>
                <a:effectLst/>
                <a:highlight>
                  <a:srgbClr val="FFFEF5"/>
                </a:highlight>
                <a:latin typeface="Open Sans" panose="020B0606030504020204" pitchFamily="34" charset="0"/>
              </a:rPr>
              <a:t>Share findings publicly</a:t>
            </a:r>
          </a:p>
          <a:p>
            <a:pPr algn="l">
              <a:buFont typeface="Arial" panose="020B0604020202020204" pitchFamily="34" charset="0"/>
              <a:buChar char="•"/>
            </a:pPr>
            <a:r>
              <a:rPr lang="en-US" b="0" i="0" dirty="0">
                <a:solidFill>
                  <a:srgbClr val="12302E"/>
                </a:solidFill>
                <a:effectLst/>
                <a:highlight>
                  <a:srgbClr val="FFFEF5"/>
                </a:highlight>
                <a:latin typeface="Open Sans" panose="020B0606030504020204" pitchFamily="34" charset="0"/>
              </a:rPr>
              <a:t>Provide a final report with a list of recommendations for justice and healing</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legislation would create a permanent buffalo program at the Department of the Interior. This will help to promote and develop Tribal capacity to manage buffalo and buffalo habitat, and to protect, conserve, and enhance tribes’ connection to buffalo as important to Native culture, subsistence, and economic development. The bill would authorize up to $14 million in funding for the program each year</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0" name="Google Shape;60;p3: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2707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3: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 name="Google Shape;60;p3: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8496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3: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 name="Google Shape;60;p3: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1397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9: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9: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Only" type="obj">
  <p:cSld name="OBJECT">
    <p:bg>
      <p:bgPr>
        <a:solidFill>
          <a:schemeClr val="lt1"/>
        </a:solidFill>
        <a:effectLst/>
      </p:bgPr>
    </p:bg>
    <p:spTree>
      <p:nvGrpSpPr>
        <p:cNvPr id="1" name="Shape 16"/>
        <p:cNvGrpSpPr/>
        <p:nvPr/>
      </p:nvGrpSpPr>
      <p:grpSpPr>
        <a:xfrm>
          <a:off x="0" y="0"/>
          <a:ext cx="0" cy="0"/>
          <a:chOff x="0" y="0"/>
          <a:chExt cx="0" cy="0"/>
        </a:xfrm>
      </p:grpSpPr>
      <p:sp>
        <p:nvSpPr>
          <p:cNvPr id="17" name="Google Shape;17;p11"/>
          <p:cNvSpPr txBox="1">
            <a:spLocks noGrp="1"/>
          </p:cNvSpPr>
          <p:nvPr>
            <p:ph type="title"/>
          </p:nvPr>
        </p:nvSpPr>
        <p:spPr>
          <a:xfrm>
            <a:off x="890270" y="442087"/>
            <a:ext cx="10411459" cy="60515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800" b="0" i="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11"/>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1"/>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11"/>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12"/>
          <p:cNvSpPr txBox="1">
            <a:spLocks noGrp="1"/>
          </p:cNvSpPr>
          <p:nvPr>
            <p:ph type="title"/>
          </p:nvPr>
        </p:nvSpPr>
        <p:spPr>
          <a:xfrm>
            <a:off x="890270" y="442087"/>
            <a:ext cx="10411459" cy="60515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800" b="0" i="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2"/>
          <p:cNvSpPr txBox="1">
            <a:spLocks noGrp="1"/>
          </p:cNvSpPr>
          <p:nvPr>
            <p:ph type="body" idx="1"/>
          </p:nvPr>
        </p:nvSpPr>
        <p:spPr>
          <a:xfrm>
            <a:off x="916939" y="1793493"/>
            <a:ext cx="6516370" cy="2304415"/>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2800" b="0" i="0">
                <a:solidFill>
                  <a:schemeClr val="dk1"/>
                </a:solidFill>
                <a:latin typeface="Calibri"/>
                <a:ea typeface="Calibri"/>
                <a:cs typeface="Calibri"/>
                <a:sym typeface="Calibri"/>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4" name="Google Shape;24;p12"/>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2"/>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2"/>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7"/>
        <p:cNvGrpSpPr/>
        <p:nvPr/>
      </p:nvGrpSpPr>
      <p:grpSpPr>
        <a:xfrm>
          <a:off x="0" y="0"/>
          <a:ext cx="0" cy="0"/>
          <a:chOff x="0" y="0"/>
          <a:chExt cx="0" cy="0"/>
        </a:xfrm>
      </p:grpSpPr>
      <p:sp>
        <p:nvSpPr>
          <p:cNvPr id="28" name="Google Shape;28;p13"/>
          <p:cNvSpPr txBox="1">
            <a:spLocks noGrp="1"/>
          </p:cNvSpPr>
          <p:nvPr>
            <p:ph type="ctrTitle"/>
          </p:nvPr>
        </p:nvSpPr>
        <p:spPr>
          <a:xfrm>
            <a:off x="914400" y="2125980"/>
            <a:ext cx="10363200" cy="144018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800" b="0" i="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3"/>
          <p:cNvSpPr txBox="1">
            <a:spLocks noGrp="1"/>
          </p:cNvSpPr>
          <p:nvPr>
            <p:ph type="subTitle" idx="1"/>
          </p:nvPr>
        </p:nvSpPr>
        <p:spPr>
          <a:xfrm>
            <a:off x="1828800" y="3840480"/>
            <a:ext cx="8534400" cy="17145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800" b="0" i="0">
                <a:solidFill>
                  <a:schemeClr val="dk1"/>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3"/>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3"/>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13"/>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3"/>
        <p:cNvGrpSpPr/>
        <p:nvPr/>
      </p:nvGrpSpPr>
      <p:grpSpPr>
        <a:xfrm>
          <a:off x="0" y="0"/>
          <a:ext cx="0" cy="0"/>
          <a:chOff x="0" y="0"/>
          <a:chExt cx="0" cy="0"/>
        </a:xfrm>
      </p:grpSpPr>
      <p:sp>
        <p:nvSpPr>
          <p:cNvPr id="34" name="Google Shape;34;p14"/>
          <p:cNvSpPr txBox="1">
            <a:spLocks noGrp="1"/>
          </p:cNvSpPr>
          <p:nvPr>
            <p:ph type="title"/>
          </p:nvPr>
        </p:nvSpPr>
        <p:spPr>
          <a:xfrm>
            <a:off x="890270" y="442087"/>
            <a:ext cx="10411459" cy="60515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800" b="0" i="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4"/>
          <p:cNvSpPr txBox="1">
            <a:spLocks noGrp="1"/>
          </p:cNvSpPr>
          <p:nvPr>
            <p:ph type="body" idx="1"/>
          </p:nvPr>
        </p:nvSpPr>
        <p:spPr>
          <a:xfrm>
            <a:off x="609600" y="1577340"/>
            <a:ext cx="5303520" cy="452628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6" name="Google Shape;36;p14"/>
          <p:cNvSpPr txBox="1">
            <a:spLocks noGrp="1"/>
          </p:cNvSpPr>
          <p:nvPr>
            <p:ph type="body" idx="2"/>
          </p:nvPr>
        </p:nvSpPr>
        <p:spPr>
          <a:xfrm>
            <a:off x="6278880" y="1577340"/>
            <a:ext cx="5303520" cy="452628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7" name="Google Shape;37;p14"/>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4"/>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4"/>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0"/>
        <p:cNvGrpSpPr/>
        <p:nvPr/>
      </p:nvGrpSpPr>
      <p:grpSpPr>
        <a:xfrm>
          <a:off x="0" y="0"/>
          <a:ext cx="0" cy="0"/>
          <a:chOff x="0" y="0"/>
          <a:chExt cx="0" cy="0"/>
        </a:xfrm>
      </p:grpSpPr>
      <p:sp>
        <p:nvSpPr>
          <p:cNvPr id="41" name="Google Shape;41;p15"/>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5"/>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15"/>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p:nvPr/>
        </p:nvSpPr>
        <p:spPr>
          <a:xfrm>
            <a:off x="0" y="315468"/>
            <a:ext cx="12192000" cy="906780"/>
          </a:xfrm>
          <a:custGeom>
            <a:avLst/>
            <a:gdLst/>
            <a:ahLst/>
            <a:cxnLst/>
            <a:rect l="l" t="t" r="r" b="b"/>
            <a:pathLst>
              <a:path w="12192000" h="906780" extrusionOk="0">
                <a:moveTo>
                  <a:pt x="12192000" y="0"/>
                </a:moveTo>
                <a:lnTo>
                  <a:pt x="0" y="0"/>
                </a:lnTo>
                <a:lnTo>
                  <a:pt x="0" y="906779"/>
                </a:lnTo>
                <a:lnTo>
                  <a:pt x="12192000" y="906779"/>
                </a:lnTo>
                <a:lnTo>
                  <a:pt x="12192000" y="0"/>
                </a:lnTo>
                <a:close/>
              </a:path>
            </a:pathLst>
          </a:custGeom>
          <a:solidFill>
            <a:srgbClr val="CD6C18"/>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1" name="Google Shape;11;p10"/>
          <p:cNvSpPr txBox="1">
            <a:spLocks noGrp="1"/>
          </p:cNvSpPr>
          <p:nvPr>
            <p:ph type="title"/>
          </p:nvPr>
        </p:nvSpPr>
        <p:spPr>
          <a:xfrm>
            <a:off x="890270" y="442087"/>
            <a:ext cx="10411459" cy="605155"/>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38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0"/>
          <p:cNvSpPr txBox="1">
            <a:spLocks noGrp="1"/>
          </p:cNvSpPr>
          <p:nvPr>
            <p:ph type="body" idx="1"/>
          </p:nvPr>
        </p:nvSpPr>
        <p:spPr>
          <a:xfrm>
            <a:off x="916939" y="1793493"/>
            <a:ext cx="6516370" cy="2304415"/>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2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3" name="Google Shape;13;p10"/>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10"/>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 name="Google Shape;15;p10"/>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lvl="0" indent="0" algn="r">
              <a:spcBef>
                <a:spcPts val="0"/>
              </a:spcBef>
              <a:buNone/>
              <a:defRPr sz="1800">
                <a:solidFill>
                  <a:srgbClr val="888888"/>
                </a:solidFill>
              </a:defRPr>
            </a:lvl1pPr>
            <a:lvl2pPr lvl="1" indent="0" algn="r">
              <a:spcBef>
                <a:spcPts val="0"/>
              </a:spcBef>
              <a:buNone/>
              <a:defRPr sz="1800">
                <a:solidFill>
                  <a:srgbClr val="888888"/>
                </a:solidFill>
              </a:defRPr>
            </a:lvl2pPr>
            <a:lvl3pPr lvl="2" indent="0" algn="r">
              <a:spcBef>
                <a:spcPts val="0"/>
              </a:spcBef>
              <a:buNone/>
              <a:defRPr sz="1800">
                <a:solidFill>
                  <a:srgbClr val="888888"/>
                </a:solidFill>
              </a:defRPr>
            </a:lvl3pPr>
            <a:lvl4pPr lvl="3" indent="0" algn="r">
              <a:spcBef>
                <a:spcPts val="0"/>
              </a:spcBef>
              <a:buNone/>
              <a:defRPr sz="1800">
                <a:solidFill>
                  <a:srgbClr val="888888"/>
                </a:solidFill>
              </a:defRPr>
            </a:lvl4pPr>
            <a:lvl5pPr lvl="4" indent="0" algn="r">
              <a:spcBef>
                <a:spcPts val="0"/>
              </a:spcBef>
              <a:buNone/>
              <a:defRPr sz="1800">
                <a:solidFill>
                  <a:srgbClr val="888888"/>
                </a:solidFill>
              </a:defRPr>
            </a:lvl5pPr>
            <a:lvl6pPr lvl="5" indent="0" algn="r">
              <a:spcBef>
                <a:spcPts val="0"/>
              </a:spcBef>
              <a:buNone/>
              <a:defRPr sz="1800">
                <a:solidFill>
                  <a:srgbClr val="888888"/>
                </a:solidFill>
              </a:defRPr>
            </a:lvl6pPr>
            <a:lvl7pPr lvl="6" indent="0" algn="r">
              <a:spcBef>
                <a:spcPts val="0"/>
              </a:spcBef>
              <a:buNone/>
              <a:defRPr sz="1800">
                <a:solidFill>
                  <a:srgbClr val="888888"/>
                </a:solidFill>
              </a:defRPr>
            </a:lvl7pPr>
            <a:lvl8pPr lvl="7" indent="0" algn="r">
              <a:spcBef>
                <a:spcPts val="0"/>
              </a:spcBef>
              <a:buNone/>
              <a:defRPr sz="1800">
                <a:solidFill>
                  <a:srgbClr val="888888"/>
                </a:solidFill>
              </a:defRPr>
            </a:lvl8pPr>
            <a:lvl9pPr lvl="8" indent="0" algn="r">
              <a:spcBef>
                <a:spcPts val="0"/>
              </a:spcBef>
              <a:buNone/>
              <a:defRPr sz="18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mvogel@ncai.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54"/>
        <p:cNvGrpSpPr/>
        <p:nvPr/>
      </p:nvGrpSpPr>
      <p:grpSpPr>
        <a:xfrm>
          <a:off x="0" y="0"/>
          <a:ext cx="0" cy="0"/>
          <a:chOff x="0" y="0"/>
          <a:chExt cx="0" cy="0"/>
        </a:xfrm>
      </p:grpSpPr>
      <p:sp>
        <p:nvSpPr>
          <p:cNvPr id="55" name="Google Shape;55;p2"/>
          <p:cNvSpPr/>
          <p:nvPr/>
        </p:nvSpPr>
        <p:spPr>
          <a:xfrm>
            <a:off x="0" y="2877311"/>
            <a:ext cx="12192000" cy="1386840"/>
          </a:xfrm>
          <a:custGeom>
            <a:avLst/>
            <a:gdLst/>
            <a:ahLst/>
            <a:cxnLst/>
            <a:rect l="l" t="t" r="r" b="b"/>
            <a:pathLst>
              <a:path w="12192000" h="1386839" extrusionOk="0">
                <a:moveTo>
                  <a:pt x="12192000" y="0"/>
                </a:moveTo>
                <a:lnTo>
                  <a:pt x="0" y="0"/>
                </a:lnTo>
                <a:lnTo>
                  <a:pt x="0" y="1386839"/>
                </a:lnTo>
                <a:lnTo>
                  <a:pt x="12192000" y="1386839"/>
                </a:lnTo>
                <a:lnTo>
                  <a:pt x="12192000" y="0"/>
                </a:lnTo>
                <a:close/>
              </a:path>
            </a:pathLst>
          </a:custGeom>
          <a:solidFill>
            <a:srgbClr val="CD6C18"/>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56" name="Google Shape;56;p2"/>
          <p:cNvPicPr preferRelativeResize="0"/>
          <p:nvPr/>
        </p:nvPicPr>
        <p:blipFill rotWithShape="1">
          <a:blip r:embed="rId3">
            <a:alphaModFix/>
          </a:blip>
          <a:srcRect/>
          <a:stretch/>
        </p:blipFill>
        <p:spPr>
          <a:xfrm>
            <a:off x="5212079" y="673608"/>
            <a:ext cx="1767839" cy="1770888"/>
          </a:xfrm>
          <a:prstGeom prst="rect">
            <a:avLst/>
          </a:prstGeom>
          <a:noFill/>
          <a:ln>
            <a:noFill/>
          </a:ln>
        </p:spPr>
      </p:pic>
      <p:sp>
        <p:nvSpPr>
          <p:cNvPr id="57" name="Google Shape;57;p2"/>
          <p:cNvSpPr txBox="1">
            <a:spLocks noGrp="1"/>
          </p:cNvSpPr>
          <p:nvPr>
            <p:ph type="title"/>
          </p:nvPr>
        </p:nvSpPr>
        <p:spPr>
          <a:xfrm>
            <a:off x="914399" y="3102575"/>
            <a:ext cx="9725025" cy="843821"/>
          </a:xfrm>
          <a:prstGeom prst="rect">
            <a:avLst/>
          </a:prstGeom>
          <a:noFill/>
          <a:ln>
            <a:noFill/>
          </a:ln>
        </p:spPr>
        <p:txBody>
          <a:bodyPr spcFirstLastPara="1" wrap="square" lIns="0" tIns="12700" rIns="0" bIns="0" anchor="t" anchorCtr="0">
            <a:spAutoFit/>
          </a:bodyPr>
          <a:lstStyle/>
          <a:p>
            <a:pPr marL="12700" lvl="0" indent="0" algn="ctr" rtl="0">
              <a:lnSpc>
                <a:spcPct val="100000"/>
              </a:lnSpc>
              <a:spcBef>
                <a:spcPts val="0"/>
              </a:spcBef>
              <a:spcAft>
                <a:spcPts val="0"/>
              </a:spcAft>
              <a:buNone/>
            </a:pPr>
            <a:r>
              <a:rPr lang="en-US" sz="5400" dirty="0"/>
              <a:t>Administrative/Legislative Update</a:t>
            </a:r>
            <a:endParaRPr sz="5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3"/>
          <p:cNvSpPr txBox="1">
            <a:spLocks noGrp="1"/>
          </p:cNvSpPr>
          <p:nvPr>
            <p:ph type="title"/>
          </p:nvPr>
        </p:nvSpPr>
        <p:spPr>
          <a:xfrm>
            <a:off x="890270" y="442087"/>
            <a:ext cx="10411459" cy="605155"/>
          </a:xfrm>
          <a:prstGeom prst="rect">
            <a:avLst/>
          </a:prstGeom>
          <a:noFill/>
          <a:ln>
            <a:noFill/>
          </a:ln>
        </p:spPr>
        <p:txBody>
          <a:bodyPr spcFirstLastPara="1" wrap="square" lIns="0" tIns="13325" rIns="0" bIns="0" anchor="t" anchorCtr="0">
            <a:spAutoFit/>
          </a:bodyPr>
          <a:lstStyle/>
          <a:p>
            <a:pPr marL="38735" lvl="0" indent="0" algn="l" rtl="0">
              <a:lnSpc>
                <a:spcPct val="100000"/>
              </a:lnSpc>
              <a:spcBef>
                <a:spcPts val="0"/>
              </a:spcBef>
              <a:spcAft>
                <a:spcPts val="0"/>
              </a:spcAft>
              <a:buNone/>
            </a:pPr>
            <a:r>
              <a:rPr lang="en-US" dirty="0"/>
              <a:t>ADMINISTRATIVE UPDATE</a:t>
            </a:r>
            <a:endParaRPr dirty="0"/>
          </a:p>
        </p:txBody>
      </p:sp>
      <p:sp>
        <p:nvSpPr>
          <p:cNvPr id="63" name="Google Shape;63;p3"/>
          <p:cNvSpPr txBox="1"/>
          <p:nvPr/>
        </p:nvSpPr>
        <p:spPr>
          <a:xfrm>
            <a:off x="916938" y="1757274"/>
            <a:ext cx="10932162" cy="4968017"/>
          </a:xfrm>
          <a:prstGeom prst="rect">
            <a:avLst/>
          </a:prstGeom>
          <a:noFill/>
          <a:ln>
            <a:noFill/>
          </a:ln>
        </p:spPr>
        <p:txBody>
          <a:bodyPr spcFirstLastPara="1" wrap="square" lIns="0" tIns="48250" rIns="0" bIns="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prstClr val="black"/>
                </a:solidFill>
                <a:effectLst/>
                <a:uLnTx/>
                <a:uFillTx/>
                <a:latin typeface="Gill Sans SemiBold" panose="020B0502020104020203" pitchFamily="34" charset="-79"/>
                <a:ea typeface="+mn-ea"/>
                <a:cs typeface="Gill Sans SemiBold" panose="020B0502020104020203" pitchFamily="34" charset="-79"/>
                <a:sym typeface="Arial"/>
              </a:rPr>
              <a:t>Recent and Upcoming Consultations: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sng" strike="noStrike" kern="1200" cap="none" spc="0" normalizeH="0" baseline="0" noProof="0" dirty="0">
              <a:ln>
                <a:noFill/>
              </a:ln>
              <a:solidFill>
                <a:prstClr val="black"/>
              </a:solidFill>
              <a:effectLst/>
              <a:uLnTx/>
              <a:uFillTx/>
              <a:latin typeface="Gill Sans SemiBold" panose="020B0502020104020203" pitchFamily="34" charset="-79"/>
              <a:ea typeface="+mn-ea"/>
              <a:cs typeface="Gill Sans SemiBold" panose="020B0502020104020203" pitchFamily="34" charset="-79"/>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Gill Sans SemiBold" panose="020B0502020104020203" pitchFamily="34" charset="-79"/>
                <a:cs typeface="Gill Sans SemiBold" panose="020B0502020104020203" pitchFamily="34" charset="-79"/>
                <a:sym typeface="Arial"/>
              </a:rPr>
              <a:t>BIA Data Governance, BIA Open Data, and the BIA Tract Viewer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Gill Sans SemiBold" panose="020B0502020104020203" pitchFamily="34" charset="-79"/>
                <a:cs typeface="Gill Sans SemiBold" panose="020B0502020104020203" pitchFamily="34" charset="-79"/>
                <a:sym typeface="Arial"/>
              </a:rPr>
              <a:t>	</a:t>
            </a:r>
            <a:r>
              <a:rPr kumimoji="0" lang="en-US" sz="2000" b="0" i="0" u="none" strike="noStrike" kern="0" cap="none" spc="0" normalizeH="0" baseline="0" noProof="0" dirty="0">
                <a:ln>
                  <a:noFill/>
                </a:ln>
                <a:solidFill>
                  <a:srgbClr val="000000"/>
                </a:solidFill>
                <a:effectLst/>
                <a:uLnTx/>
                <a:uFillTx/>
                <a:latin typeface="Gill Sans SemiBold" panose="020B0502020104020203" pitchFamily="34" charset="-79"/>
                <a:cs typeface="Gill Sans SemiBold" panose="020B0502020104020203" pitchFamily="34" charset="-79"/>
                <a:sym typeface="Arial"/>
              </a:rPr>
              <a:t>July 25</a:t>
            </a:r>
            <a:r>
              <a:rPr kumimoji="0" lang="en-US" sz="2000" b="0" i="0" u="none" strike="noStrike" kern="0" cap="none" spc="0" normalizeH="0" baseline="30000" noProof="0" dirty="0">
                <a:ln>
                  <a:noFill/>
                </a:ln>
                <a:solidFill>
                  <a:srgbClr val="000000"/>
                </a:solidFill>
                <a:effectLst/>
                <a:uLnTx/>
                <a:uFillTx/>
                <a:latin typeface="Gill Sans SemiBold" panose="020B0502020104020203" pitchFamily="34" charset="-79"/>
                <a:cs typeface="Gill Sans SemiBold" panose="020B0502020104020203" pitchFamily="34" charset="-79"/>
                <a:sym typeface="Arial"/>
              </a:rPr>
              <a:t>th</a:t>
            </a:r>
            <a:r>
              <a:rPr kumimoji="0" lang="en-US" sz="2000" b="0" i="0" u="none" strike="noStrike" kern="0" cap="none" spc="0" normalizeH="0" baseline="0" noProof="0" dirty="0">
                <a:ln>
                  <a:noFill/>
                </a:ln>
                <a:solidFill>
                  <a:srgbClr val="000000"/>
                </a:solidFill>
                <a:effectLst/>
                <a:uLnTx/>
                <a:uFillTx/>
                <a:latin typeface="Gill Sans SemiBold" panose="020B0502020104020203" pitchFamily="34" charset="-79"/>
                <a:cs typeface="Gill Sans SemiBold" panose="020B0502020104020203" pitchFamily="34" charset="-79"/>
                <a:sym typeface="Arial"/>
              </a:rPr>
              <a:t>, 2024, 2:00 PM – 3:00 PM Eastern (ET)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Gill Sans SemiBold" panose="020B0502020104020203" pitchFamily="34" charset="-79"/>
                <a:cs typeface="Gill Sans SemiBold" panose="020B0502020104020203" pitchFamily="34" charset="-79"/>
                <a:sym typeface="Arial"/>
              </a:rPr>
              <a:t>	If you have any written input you would like to provide, please send to 	consultation@bia.gov by11:59 p.m. EDT, July 30, 2024, to ensure timely consideration.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Gill Sans SemiBold" panose="020B0502020104020203" pitchFamily="34" charset="-79"/>
                <a:cs typeface="Gill Sans SemiBold" panose="020B0502020104020203" pitchFamily="34" charset="-79"/>
                <a:sym typeface="Arial"/>
              </a:rPr>
              <a:t>National Tribal Critical Minerals Initiative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Gill Sans SemiBold" panose="020B0502020104020203" pitchFamily="34" charset="-79"/>
                <a:cs typeface="Gill Sans SemiBold" panose="020B0502020104020203" pitchFamily="34" charset="-79"/>
                <a:sym typeface="Arial"/>
              </a:rPr>
              <a:t>	</a:t>
            </a:r>
            <a:r>
              <a:rPr kumimoji="0" lang="en-US" sz="2000" b="0" i="0" u="none" strike="noStrike" kern="0" cap="none" spc="0" normalizeH="0" baseline="0" noProof="0" dirty="0">
                <a:ln>
                  <a:noFill/>
                </a:ln>
                <a:solidFill>
                  <a:srgbClr val="000000"/>
                </a:solidFill>
                <a:effectLst/>
                <a:uLnTx/>
                <a:uFillTx/>
                <a:latin typeface="Gill Sans SemiBold" panose="020B0502020104020203" pitchFamily="34" charset="-79"/>
                <a:cs typeface="Gill Sans SemiBold" panose="020B0502020104020203" pitchFamily="34" charset="-79"/>
                <a:sym typeface="Arial"/>
              </a:rPr>
              <a:t>July 30th, 10:00AM-1:00PM Mountain (MT) – Lower 48 Tribes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Gill Sans SemiBold" panose="020B0502020104020203" pitchFamily="34" charset="-79"/>
                <a:cs typeface="Gill Sans SemiBold" panose="020B0502020104020203" pitchFamily="34" charset="-79"/>
                <a:sym typeface="Arial"/>
              </a:rPr>
              <a:t>	August 13</a:t>
            </a:r>
            <a:r>
              <a:rPr kumimoji="0" lang="en-US" sz="2000" b="0" i="0" u="none" strike="noStrike" kern="0" cap="none" spc="0" normalizeH="0" baseline="30000" noProof="0" dirty="0">
                <a:ln>
                  <a:noFill/>
                </a:ln>
                <a:solidFill>
                  <a:srgbClr val="000000"/>
                </a:solidFill>
                <a:effectLst/>
                <a:uLnTx/>
                <a:uFillTx/>
                <a:latin typeface="Gill Sans SemiBold" panose="020B0502020104020203" pitchFamily="34" charset="-79"/>
                <a:cs typeface="Gill Sans SemiBold" panose="020B0502020104020203" pitchFamily="34" charset="-79"/>
                <a:sym typeface="Arial"/>
              </a:rPr>
              <a:t>th</a:t>
            </a:r>
            <a:r>
              <a:rPr kumimoji="0" lang="en-US" sz="2000" b="0" i="0" u="none" strike="noStrike" kern="0" cap="none" spc="0" normalizeH="0" baseline="0" noProof="0" dirty="0">
                <a:ln>
                  <a:noFill/>
                </a:ln>
                <a:solidFill>
                  <a:srgbClr val="000000"/>
                </a:solidFill>
                <a:effectLst/>
                <a:uLnTx/>
                <a:uFillTx/>
                <a:latin typeface="Gill Sans SemiBold" panose="020B0502020104020203" pitchFamily="34" charset="-79"/>
                <a:cs typeface="Gill Sans SemiBold" panose="020B0502020104020203" pitchFamily="34" charset="-79"/>
                <a:sym typeface="Arial"/>
              </a:rPr>
              <a:t>, 12:00PM – 2:00 PM Eastern (ET) – All Tribes &amp; Native Alaskans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Gill Sans SemiBold" panose="020B0502020104020203" pitchFamily="34" charset="-79"/>
                <a:cs typeface="Gill Sans SemiBold" panose="020B0502020104020203" pitchFamily="34" charset="-79"/>
                <a:sym typeface="Arial"/>
              </a:rPr>
              <a:t>	August 20</a:t>
            </a:r>
            <a:r>
              <a:rPr kumimoji="0" lang="en-US" sz="2000" b="0" i="0" u="none" strike="noStrike" kern="0" cap="none" spc="0" normalizeH="0" baseline="30000" noProof="0" dirty="0">
                <a:ln>
                  <a:noFill/>
                </a:ln>
                <a:solidFill>
                  <a:srgbClr val="000000"/>
                </a:solidFill>
                <a:effectLst/>
                <a:uLnTx/>
                <a:uFillTx/>
                <a:latin typeface="Gill Sans SemiBold" panose="020B0502020104020203" pitchFamily="34" charset="-79"/>
                <a:cs typeface="Gill Sans SemiBold" panose="020B0502020104020203" pitchFamily="34" charset="-79"/>
                <a:sym typeface="Arial"/>
              </a:rPr>
              <a:t>th</a:t>
            </a:r>
            <a:r>
              <a:rPr kumimoji="0" lang="en-US" sz="2000" b="0" i="0" u="none" strike="noStrike" kern="0" cap="none" spc="0" normalizeH="0" baseline="0" noProof="0" dirty="0">
                <a:ln>
                  <a:noFill/>
                </a:ln>
                <a:solidFill>
                  <a:srgbClr val="000000"/>
                </a:solidFill>
                <a:effectLst/>
                <a:uLnTx/>
                <a:uFillTx/>
                <a:latin typeface="Gill Sans SemiBold" panose="020B0502020104020203" pitchFamily="34" charset="-79"/>
                <a:cs typeface="Gill Sans SemiBold" panose="020B0502020104020203" pitchFamily="34" charset="-79"/>
                <a:sym typeface="Arial"/>
              </a:rPr>
              <a:t>, 10:00AM – 1:00PM Alaska (AT) – Alaska Native Villages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Gill Sans SemiBold" panose="020B0502020104020203" pitchFamily="34" charset="-79"/>
                <a:cs typeface="Gill Sans SemiBold" panose="020B0502020104020203" pitchFamily="34" charset="-79"/>
                <a:sym typeface="Arial"/>
              </a:rPr>
              <a:t>	August 21</a:t>
            </a:r>
            <a:r>
              <a:rPr kumimoji="0" lang="en-US" sz="2000" b="0" i="0" u="none" strike="noStrike" kern="0" cap="none" spc="0" normalizeH="0" baseline="30000" noProof="0" dirty="0">
                <a:ln>
                  <a:noFill/>
                </a:ln>
                <a:solidFill>
                  <a:srgbClr val="000000"/>
                </a:solidFill>
                <a:effectLst/>
                <a:uLnTx/>
                <a:uFillTx/>
                <a:latin typeface="Gill Sans SemiBold" panose="020B0502020104020203" pitchFamily="34" charset="-79"/>
                <a:cs typeface="Gill Sans SemiBold" panose="020B0502020104020203" pitchFamily="34" charset="-79"/>
                <a:sym typeface="Arial"/>
              </a:rPr>
              <a:t>st</a:t>
            </a:r>
            <a:r>
              <a:rPr kumimoji="0" lang="en-US" sz="2000" b="0" i="0" u="none" strike="noStrike" kern="0" cap="none" spc="0" normalizeH="0" baseline="0" noProof="0" dirty="0">
                <a:ln>
                  <a:noFill/>
                </a:ln>
                <a:solidFill>
                  <a:srgbClr val="000000"/>
                </a:solidFill>
                <a:effectLst/>
                <a:uLnTx/>
                <a:uFillTx/>
                <a:latin typeface="Gill Sans SemiBold" panose="020B0502020104020203" pitchFamily="34" charset="-79"/>
                <a:cs typeface="Gill Sans SemiBold" panose="020B0502020104020203" pitchFamily="34" charset="-79"/>
                <a:sym typeface="Arial"/>
              </a:rPr>
              <a:t>, 10:00AM – 1:00PM Alaska (AT) – Alaskan Native Corporations</a:t>
            </a:r>
            <a:endParaRPr sz="2000" dirty="0">
              <a:latin typeface="Calibri"/>
              <a:ea typeface="Calibri"/>
              <a:cs typeface="Calibri"/>
              <a:sym typeface="Calibri"/>
            </a:endParaRPr>
          </a:p>
          <a:p>
            <a:pPr lvl="0">
              <a:defRPr/>
            </a:pPr>
            <a:r>
              <a:rPr lang="en-US" sz="2000" b="1" dirty="0">
                <a:latin typeface="Gill Sans SemiBold" panose="020B0502020104020203" pitchFamily="34" charset="-79"/>
                <a:cs typeface="Gill Sans SemiBold" panose="020B0502020104020203" pitchFamily="34" charset="-79"/>
              </a:rPr>
              <a:t>Public Safety and Justice budgetary needs of Tribes affected by Public Law 83-280</a:t>
            </a:r>
          </a:p>
          <a:p>
            <a:pPr lvl="0">
              <a:defRPr/>
            </a:pPr>
            <a:r>
              <a:rPr lang="en-US" sz="2000" b="1" dirty="0">
                <a:latin typeface="Gill Sans SemiBold" panose="020B0502020104020203" pitchFamily="34" charset="-79"/>
                <a:cs typeface="Gill Sans SemiBold" panose="020B0502020104020203" pitchFamily="34" charset="-79"/>
              </a:rPr>
              <a:t>	</a:t>
            </a:r>
            <a:r>
              <a:rPr lang="en-US" sz="2000" dirty="0">
                <a:latin typeface="Gill Sans SemiBold" panose="020B0502020104020203" pitchFamily="34" charset="-79"/>
                <a:cs typeface="Gill Sans SemiBold" panose="020B0502020104020203" pitchFamily="34" charset="-79"/>
              </a:rPr>
              <a:t>August 7</a:t>
            </a:r>
            <a:r>
              <a:rPr lang="en-US" sz="2000" baseline="30000" dirty="0">
                <a:latin typeface="Gill Sans SemiBold" panose="020B0502020104020203" pitchFamily="34" charset="-79"/>
                <a:cs typeface="Gill Sans SemiBold" panose="020B0502020104020203" pitchFamily="34" charset="-79"/>
              </a:rPr>
              <a:t>th</a:t>
            </a:r>
            <a:r>
              <a:rPr lang="en-US" sz="2000" dirty="0">
                <a:latin typeface="Gill Sans SemiBold" panose="020B0502020104020203" pitchFamily="34" charset="-79"/>
                <a:cs typeface="Gill Sans SemiBold" panose="020B0502020104020203" pitchFamily="34" charset="-79"/>
              </a:rPr>
              <a:t>, 2024, 1:00 PM – 3:00 PM Eastern (ET) </a:t>
            </a:r>
          </a:p>
          <a:p>
            <a:pPr lvl="0">
              <a:defRPr/>
            </a:pPr>
            <a:r>
              <a:rPr lang="en-US" sz="2000" dirty="0">
                <a:latin typeface="Gill Sans SemiBold" panose="020B0502020104020203" pitchFamily="34" charset="-79"/>
                <a:cs typeface="Gill Sans SemiBold" panose="020B0502020104020203" pitchFamily="34" charset="-79"/>
              </a:rPr>
              <a:t>	You may provide written comments to consultation@bia.gov by 11:59PM ET on August 	14, 2024.</a:t>
            </a:r>
          </a:p>
          <a:p>
            <a:pPr marL="914400" lvl="0" indent="0" algn="l" rtl="0">
              <a:lnSpc>
                <a:spcPct val="100000"/>
              </a:lnSpc>
              <a:spcBef>
                <a:spcPts val="245"/>
              </a:spcBef>
              <a:spcAft>
                <a:spcPts val="0"/>
              </a:spcAft>
              <a:buNone/>
            </a:pPr>
            <a:endParaRPr dirty="0"/>
          </a:p>
        </p:txBody>
      </p:sp>
    </p:spTree>
    <p:extLst>
      <p:ext uri="{BB962C8B-B14F-4D97-AF65-F5344CB8AC3E}">
        <p14:creationId xmlns:p14="http://schemas.microsoft.com/office/powerpoint/2010/main" val="851071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3"/>
          <p:cNvSpPr txBox="1">
            <a:spLocks noGrp="1"/>
          </p:cNvSpPr>
          <p:nvPr>
            <p:ph type="title"/>
          </p:nvPr>
        </p:nvSpPr>
        <p:spPr>
          <a:xfrm>
            <a:off x="890270" y="442087"/>
            <a:ext cx="10411459" cy="605155"/>
          </a:xfrm>
          <a:prstGeom prst="rect">
            <a:avLst/>
          </a:prstGeom>
          <a:noFill/>
          <a:ln>
            <a:noFill/>
          </a:ln>
        </p:spPr>
        <p:txBody>
          <a:bodyPr spcFirstLastPara="1" wrap="square" lIns="0" tIns="13325" rIns="0" bIns="0" anchor="t" anchorCtr="0">
            <a:spAutoFit/>
          </a:bodyPr>
          <a:lstStyle/>
          <a:p>
            <a:pPr marL="38735" lvl="0" indent="0" algn="l" rtl="0">
              <a:lnSpc>
                <a:spcPct val="100000"/>
              </a:lnSpc>
              <a:spcBef>
                <a:spcPts val="0"/>
              </a:spcBef>
              <a:spcAft>
                <a:spcPts val="0"/>
              </a:spcAft>
              <a:buNone/>
            </a:pPr>
            <a:r>
              <a:rPr lang="en-US" dirty="0"/>
              <a:t>ADMINISTRATIVE UPDATE</a:t>
            </a:r>
            <a:endParaRPr dirty="0"/>
          </a:p>
        </p:txBody>
      </p:sp>
      <p:sp>
        <p:nvSpPr>
          <p:cNvPr id="63" name="Google Shape;63;p3"/>
          <p:cNvSpPr txBox="1"/>
          <p:nvPr/>
        </p:nvSpPr>
        <p:spPr>
          <a:xfrm>
            <a:off x="790113" y="1757274"/>
            <a:ext cx="11058987" cy="5034702"/>
          </a:xfrm>
          <a:prstGeom prst="rect">
            <a:avLst/>
          </a:prstGeom>
          <a:noFill/>
          <a:ln>
            <a:noFill/>
          </a:ln>
        </p:spPr>
        <p:txBody>
          <a:bodyPr spcFirstLastPara="1" wrap="square" lIns="0" tIns="48250" rIns="0" bIns="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prstClr val="black"/>
                </a:solidFill>
                <a:effectLst/>
                <a:uLnTx/>
                <a:uFillTx/>
                <a:latin typeface="Gill Sans SemiBold" panose="020B0502020104020203" pitchFamily="34" charset="-79"/>
                <a:ea typeface="+mn-ea"/>
                <a:cs typeface="Gill Sans SemiBold" panose="020B0502020104020203" pitchFamily="34" charset="-79"/>
                <a:sym typeface="Arial"/>
              </a:rPr>
              <a:t>Recent and Upcoming Consultations: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1" i="0" u="none" strike="noStrike" kern="0" cap="none" spc="0" normalizeH="0" baseline="0" noProof="0" dirty="0">
              <a:ln>
                <a:noFill/>
              </a:ln>
              <a:solidFill>
                <a:srgbClr val="000000"/>
              </a:solidFill>
              <a:effectLst/>
              <a:uLnTx/>
              <a:uFillTx/>
              <a:latin typeface="Gill Sans SemiBold" panose="020B0502020104020203" pitchFamily="34" charset="-79"/>
              <a:cs typeface="Gill Sans SemiBold" panose="020B0502020104020203" pitchFamily="34" charset="-79"/>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Gill Sans SemiBold" panose="020B0502020104020203" pitchFamily="34" charset="-79"/>
                <a:cs typeface="Gill Sans SemiBold" panose="020B0502020104020203" pitchFamily="34" charset="-79"/>
                <a:sym typeface="Arial"/>
              </a:rPr>
              <a:t>Tribal Consultation on Executive Order 14112</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1" i="0" u="none" strike="noStrike" kern="0" cap="none" spc="0" normalizeH="0" baseline="0" noProof="0" dirty="0">
              <a:ln>
                <a:noFill/>
              </a:ln>
              <a:solidFill>
                <a:srgbClr val="000000"/>
              </a:solidFill>
              <a:effectLst/>
              <a:uLnTx/>
              <a:uFillTx/>
              <a:latin typeface="Gill Sans SemiBold" panose="020B0502020104020203" pitchFamily="34" charset="-79"/>
              <a:cs typeface="Gill Sans SemiBold" panose="020B0502020104020203" pitchFamily="34" charset="-79"/>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Gill Sans SemiBold" panose="020B0502020104020203" pitchFamily="34" charset="-79"/>
                <a:cs typeface="Gill Sans SemiBold" panose="020B0502020104020203" pitchFamily="34" charset="-79"/>
                <a:sym typeface="Arial"/>
              </a:rPr>
              <a:t>	</a:t>
            </a:r>
            <a:r>
              <a:rPr lang="en-US" sz="2000" dirty="0">
                <a:latin typeface="Gill Sans SemiBold" panose="020B0502020104020203" pitchFamily="34" charset="-79"/>
                <a:cs typeface="Gill Sans SemiBold" panose="020B0502020104020203" pitchFamily="34" charset="-79"/>
              </a:rPr>
              <a:t>August 20</a:t>
            </a:r>
            <a:r>
              <a:rPr kumimoji="0" lang="en-US" sz="2000" b="0" i="0" u="none" strike="noStrike" kern="0" cap="none" spc="0" normalizeH="0" baseline="30000" noProof="0" dirty="0" err="1">
                <a:ln>
                  <a:noFill/>
                </a:ln>
                <a:solidFill>
                  <a:srgbClr val="000000"/>
                </a:solidFill>
                <a:effectLst/>
                <a:uLnTx/>
                <a:uFillTx/>
                <a:latin typeface="Gill Sans SemiBold" panose="020B0502020104020203" pitchFamily="34" charset="-79"/>
                <a:cs typeface="Gill Sans SemiBold" panose="020B0502020104020203" pitchFamily="34" charset="-79"/>
                <a:sym typeface="Arial"/>
              </a:rPr>
              <a:t>th</a:t>
            </a:r>
            <a:r>
              <a:rPr kumimoji="0" lang="en-US" sz="2000" b="0" i="0" u="none" strike="noStrike" kern="0" cap="none" spc="0" normalizeH="0" baseline="0" noProof="0" dirty="0">
                <a:ln>
                  <a:noFill/>
                </a:ln>
                <a:solidFill>
                  <a:srgbClr val="000000"/>
                </a:solidFill>
                <a:effectLst/>
                <a:uLnTx/>
                <a:uFillTx/>
                <a:latin typeface="Gill Sans SemiBold" panose="020B0502020104020203" pitchFamily="34" charset="-79"/>
                <a:cs typeface="Gill Sans SemiBold" panose="020B0502020104020203" pitchFamily="34" charset="-79"/>
                <a:sym typeface="Arial"/>
              </a:rPr>
              <a:t>, 2024, 2:30 PM – 5:30 PM Eastern (ET)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Gill Sans SemiBold" panose="020B0502020104020203" pitchFamily="34" charset="-79"/>
                <a:cs typeface="Gill Sans SemiBold" panose="020B0502020104020203" pitchFamily="34" charset="-79"/>
                <a:sym typeface="Arial"/>
              </a:rPr>
              <a:t>	In addition to the Tribal Consultation session, ED will accept written comments by email 	sent to TribalConsultation@ed.gov. The comment period opened, July 19, 2024, and 	closes at 11:59 p.m. ET on September 19, 2024.</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2000" dirty="0">
              <a:latin typeface="Gill Sans SemiBold" panose="020B0502020104020203" pitchFamily="34" charset="-79"/>
              <a:ea typeface="+mn-ea"/>
              <a:cs typeface="Gill Sans SemiBold" panose="020B0502020104020203" pitchFamily="34" charset="-79"/>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latin typeface="Gill Sans SemiBold" panose="020B0502020104020203" pitchFamily="34" charset="-79"/>
                <a:ea typeface="+mn-ea"/>
                <a:cs typeface="Gill Sans SemiBold" panose="020B0502020104020203" pitchFamily="34" charset="-79"/>
              </a:rPr>
              <a:t>A Tribal government may designate information provided during the consultation as “sensitive” and request non-disclosure of the information to the public. Certain federal laws, including the Freedom of Information Act, may require the Department to disclose information provided during this Tribal Consultation even if it was designated as sensitive by a Tribal government. Questions about this notice can be sent to TribalConsultation@ed.gov. This Tribal Consultation is closed to the press.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1" i="0" u="sng" strike="noStrike" kern="1200" cap="none" spc="0" normalizeH="0" baseline="0" noProof="0" dirty="0">
              <a:ln>
                <a:noFill/>
              </a:ln>
              <a:solidFill>
                <a:prstClr val="black"/>
              </a:solidFill>
              <a:effectLst/>
              <a:uLnTx/>
              <a:uFillTx/>
              <a:latin typeface="Gill Sans SemiBold" panose="020B0502020104020203" pitchFamily="34" charset="-79"/>
              <a:ea typeface="+mn-ea"/>
              <a:cs typeface="Gill Sans SemiBold" panose="020B0502020104020203" pitchFamily="34" charset="-79"/>
              <a:sym typeface="Arial"/>
            </a:endParaRPr>
          </a:p>
        </p:txBody>
      </p:sp>
    </p:spTree>
    <p:extLst>
      <p:ext uri="{BB962C8B-B14F-4D97-AF65-F5344CB8AC3E}">
        <p14:creationId xmlns:p14="http://schemas.microsoft.com/office/powerpoint/2010/main" val="4251453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4"/>
          <p:cNvSpPr txBox="1">
            <a:spLocks noGrp="1"/>
          </p:cNvSpPr>
          <p:nvPr>
            <p:ph type="title"/>
          </p:nvPr>
        </p:nvSpPr>
        <p:spPr>
          <a:xfrm>
            <a:off x="890270" y="442087"/>
            <a:ext cx="10411459" cy="567453"/>
          </a:xfrm>
          <a:prstGeom prst="rect">
            <a:avLst/>
          </a:prstGeom>
          <a:noFill/>
          <a:ln>
            <a:noFill/>
          </a:ln>
        </p:spPr>
        <p:txBody>
          <a:bodyPr spcFirstLastPara="1" wrap="square" lIns="0" tIns="13325" rIns="0" bIns="0" anchor="t" anchorCtr="0">
            <a:spAutoFit/>
          </a:bodyPr>
          <a:lstStyle/>
          <a:p>
            <a:pPr marL="38735" lvl="0" indent="0" algn="l" rtl="0">
              <a:lnSpc>
                <a:spcPct val="100000"/>
              </a:lnSpc>
              <a:spcBef>
                <a:spcPts val="0"/>
              </a:spcBef>
              <a:spcAft>
                <a:spcPts val="0"/>
              </a:spcAft>
              <a:buNone/>
            </a:pPr>
            <a:r>
              <a:rPr lang="en-US" sz="3600" dirty="0"/>
              <a:t>LEGISLATIVE UPDATE: FY 2025 Regular Appropriations</a:t>
            </a:r>
            <a:endParaRPr sz="3600" dirty="0"/>
          </a:p>
        </p:txBody>
      </p:sp>
      <p:sp>
        <p:nvSpPr>
          <p:cNvPr id="70" name="Google Shape;70;p4"/>
          <p:cNvSpPr txBox="1"/>
          <p:nvPr/>
        </p:nvSpPr>
        <p:spPr>
          <a:xfrm>
            <a:off x="916939" y="1759966"/>
            <a:ext cx="10142220" cy="4349519"/>
          </a:xfrm>
          <a:prstGeom prst="rect">
            <a:avLst/>
          </a:prstGeom>
          <a:noFill/>
          <a:ln>
            <a:noFill/>
          </a:ln>
        </p:spPr>
        <p:txBody>
          <a:bodyPr spcFirstLastPara="1" wrap="square" lIns="0" tIns="93975" rIns="0" bIns="0" anchor="t" anchorCtr="0">
            <a:spAutoFit/>
          </a:bodyPr>
          <a:lstStyle/>
          <a:p>
            <a:pPr marL="12064" marR="5080" lvl="0" algn="l" rtl="0">
              <a:lnSpc>
                <a:spcPct val="96071"/>
              </a:lnSpc>
              <a:spcBef>
                <a:spcPts val="0"/>
              </a:spcBef>
              <a:spcAft>
                <a:spcPts val="0"/>
              </a:spcAft>
              <a:buSzPts val="2800"/>
            </a:pPr>
            <a:r>
              <a:rPr lang="en-US" sz="4000" dirty="0">
                <a:latin typeface="Calibri"/>
                <a:ea typeface="Calibri"/>
                <a:cs typeface="Calibri"/>
                <a:sym typeface="Calibri"/>
              </a:rPr>
              <a:t>Committee Approval </a:t>
            </a:r>
          </a:p>
          <a:p>
            <a:pPr marL="469264" marR="5080" lvl="0" indent="-457200" algn="l" rtl="0">
              <a:lnSpc>
                <a:spcPct val="96071"/>
              </a:lnSpc>
              <a:spcBef>
                <a:spcPts val="0"/>
              </a:spcBef>
              <a:spcAft>
                <a:spcPts val="0"/>
              </a:spcAft>
              <a:buSzPts val="2800"/>
              <a:buFont typeface="Arial" panose="020B0604020202020204" pitchFamily="34" charset="0"/>
              <a:buChar char="•"/>
            </a:pPr>
            <a:r>
              <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rPr>
              <a:t>HOUSE - 12 of 12 Appropriations Bills </a:t>
            </a:r>
          </a:p>
          <a:p>
            <a:pPr marL="469264" marR="5080" lvl="0" indent="-457200" algn="l" rtl="0">
              <a:lnSpc>
                <a:spcPct val="96071"/>
              </a:lnSpc>
              <a:spcBef>
                <a:spcPts val="0"/>
              </a:spcBef>
              <a:spcAft>
                <a:spcPts val="0"/>
              </a:spcAft>
              <a:buSzPts val="2800"/>
              <a:buFont typeface="Arial" panose="020B0604020202020204" pitchFamily="34" charset="0"/>
              <a:buChar char="•"/>
            </a:pPr>
            <a:endParaRPr lang="en-US" sz="2800" dirty="0">
              <a:latin typeface="Calibri"/>
              <a:ea typeface="Calibri"/>
              <a:cs typeface="Calibri"/>
              <a:sym typeface="Calibri"/>
            </a:endParaRPr>
          </a:p>
          <a:p>
            <a:pPr marL="469264" marR="5080" lvl="0" indent="-457200" algn="l" rtl="0">
              <a:lnSpc>
                <a:spcPct val="96071"/>
              </a:lnSpc>
              <a:spcBef>
                <a:spcPts val="0"/>
              </a:spcBef>
              <a:spcAft>
                <a:spcPts val="0"/>
              </a:spcAft>
              <a:buSzPts val="2800"/>
              <a:buFont typeface="Arial" panose="020B0604020202020204" pitchFamily="34" charset="0"/>
              <a:buChar char="•"/>
            </a:pPr>
            <a:r>
              <a:rPr lang="en-US" sz="2800" dirty="0">
                <a:latin typeface="Calibri"/>
                <a:ea typeface="Calibri"/>
                <a:cs typeface="Calibri"/>
                <a:sym typeface="Calibri"/>
              </a:rPr>
              <a:t>SENATE -</a:t>
            </a:r>
            <a:r>
              <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rPr>
              <a:t> 7 of 12 Appropriations Bills </a:t>
            </a:r>
            <a:endParaRPr lang="en-US" sz="4000" dirty="0">
              <a:latin typeface="Calibri"/>
              <a:ea typeface="Calibri"/>
              <a:cs typeface="Calibri"/>
              <a:sym typeface="Calibri"/>
            </a:endParaRPr>
          </a:p>
          <a:p>
            <a:pPr marL="12064" marR="5080" lvl="0" algn="l" rtl="0">
              <a:lnSpc>
                <a:spcPct val="96071"/>
              </a:lnSpc>
              <a:spcBef>
                <a:spcPts val="0"/>
              </a:spcBef>
              <a:spcAft>
                <a:spcPts val="0"/>
              </a:spcAft>
              <a:buSzPts val="2800"/>
            </a:pPr>
            <a:endParaRPr lang="en-US" sz="4000" dirty="0">
              <a:latin typeface="Calibri"/>
              <a:ea typeface="Calibri"/>
              <a:cs typeface="Calibri"/>
              <a:sym typeface="Calibri"/>
            </a:endParaRPr>
          </a:p>
          <a:p>
            <a:pPr marL="12064" marR="5080" lvl="0" algn="l" rtl="0">
              <a:lnSpc>
                <a:spcPct val="96071"/>
              </a:lnSpc>
              <a:spcBef>
                <a:spcPts val="0"/>
              </a:spcBef>
              <a:spcAft>
                <a:spcPts val="0"/>
              </a:spcAft>
              <a:buSzPts val="2800"/>
            </a:pPr>
            <a:r>
              <a:rPr lang="en-US" sz="4000" dirty="0">
                <a:latin typeface="Calibri"/>
                <a:ea typeface="Calibri"/>
                <a:cs typeface="Calibri"/>
                <a:sym typeface="Calibri"/>
              </a:rPr>
              <a:t>Initial Passage</a:t>
            </a:r>
          </a:p>
          <a:p>
            <a:pPr marL="240029" marR="5080" lvl="0" indent="-227965" algn="l" rtl="0">
              <a:lnSpc>
                <a:spcPct val="96071"/>
              </a:lnSpc>
              <a:spcBef>
                <a:spcPts val="0"/>
              </a:spcBef>
              <a:spcAft>
                <a:spcPts val="0"/>
              </a:spcAft>
              <a:buSzPts val="2800"/>
              <a:buFont typeface="Arial"/>
              <a:buChar char="•"/>
            </a:pPr>
            <a:r>
              <a:rPr lang="en-US" sz="2800" dirty="0">
                <a:latin typeface="Calibri"/>
                <a:ea typeface="Calibri"/>
                <a:cs typeface="Calibri"/>
                <a:sym typeface="Calibri"/>
              </a:rPr>
              <a:t>HOUSE - 5 of 12 Regular Appropriations bills</a:t>
            </a:r>
          </a:p>
          <a:p>
            <a:pPr marL="240029" marR="5080" lvl="0" indent="-227965" algn="l" rtl="0">
              <a:lnSpc>
                <a:spcPct val="96071"/>
              </a:lnSpc>
              <a:spcBef>
                <a:spcPts val="0"/>
              </a:spcBef>
              <a:spcAft>
                <a:spcPts val="0"/>
              </a:spcAft>
              <a:buSzPts val="2800"/>
              <a:buFont typeface="Arial"/>
              <a:buChar char="•"/>
            </a:pPr>
            <a:endParaRPr lang="en-US" sz="2800" dirty="0">
              <a:latin typeface="Calibri"/>
              <a:ea typeface="Calibri"/>
              <a:cs typeface="Calibri"/>
              <a:sym typeface="Calibri"/>
            </a:endParaRPr>
          </a:p>
          <a:p>
            <a:pPr marL="240029" marR="5080" lvl="0" indent="-227965" algn="l" rtl="0">
              <a:lnSpc>
                <a:spcPct val="96071"/>
              </a:lnSpc>
              <a:spcBef>
                <a:spcPts val="0"/>
              </a:spcBef>
              <a:spcAft>
                <a:spcPts val="0"/>
              </a:spcAft>
              <a:buSzPts val="2800"/>
              <a:buFont typeface="Arial"/>
              <a:buChar char="•"/>
            </a:pPr>
            <a:r>
              <a:rPr lang="en-US" sz="2800" dirty="0">
                <a:latin typeface="Calibri"/>
                <a:ea typeface="Calibri"/>
                <a:cs typeface="Calibri"/>
                <a:sym typeface="Calibri"/>
              </a:rPr>
              <a:t>SENATE - 0 of 12 passed in the Senate.</a:t>
            </a:r>
            <a:endParaRPr sz="2800" dirty="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3"/>
          <p:cNvSpPr txBox="1">
            <a:spLocks noGrp="1"/>
          </p:cNvSpPr>
          <p:nvPr>
            <p:ph type="title"/>
          </p:nvPr>
        </p:nvSpPr>
        <p:spPr>
          <a:xfrm>
            <a:off x="890270" y="442087"/>
            <a:ext cx="10411459" cy="605155"/>
          </a:xfrm>
          <a:prstGeom prst="rect">
            <a:avLst/>
          </a:prstGeom>
          <a:noFill/>
          <a:ln>
            <a:noFill/>
          </a:ln>
        </p:spPr>
        <p:txBody>
          <a:bodyPr spcFirstLastPara="1" wrap="square" lIns="0" tIns="13325" rIns="0" bIns="0" anchor="t" anchorCtr="0">
            <a:spAutoFit/>
          </a:bodyPr>
          <a:lstStyle/>
          <a:p>
            <a:pPr marL="38735" lvl="0" indent="0" algn="l" rtl="0">
              <a:lnSpc>
                <a:spcPct val="100000"/>
              </a:lnSpc>
              <a:spcBef>
                <a:spcPts val="0"/>
              </a:spcBef>
              <a:spcAft>
                <a:spcPts val="0"/>
              </a:spcAft>
              <a:buNone/>
            </a:pPr>
            <a:r>
              <a:rPr lang="en-US" dirty="0"/>
              <a:t>LEGISLATIVE UPDATE</a:t>
            </a:r>
            <a:endParaRPr dirty="0"/>
          </a:p>
        </p:txBody>
      </p:sp>
      <p:sp>
        <p:nvSpPr>
          <p:cNvPr id="63" name="Google Shape;63;p3"/>
          <p:cNvSpPr txBox="1"/>
          <p:nvPr/>
        </p:nvSpPr>
        <p:spPr>
          <a:xfrm>
            <a:off x="315045" y="1757274"/>
            <a:ext cx="11602891" cy="5219367"/>
          </a:xfrm>
          <a:prstGeom prst="rect">
            <a:avLst/>
          </a:prstGeom>
          <a:noFill/>
          <a:ln>
            <a:noFill/>
          </a:ln>
        </p:spPr>
        <p:txBody>
          <a:bodyPr spcFirstLastPara="1" wrap="square" lIns="0" tIns="48250" rIns="0" bIns="0" anchor="t" anchorCtr="0">
            <a:spAutoFit/>
          </a:bodyPr>
          <a:lstStyle/>
          <a:p>
            <a:r>
              <a:rPr lang="en-US" sz="2400" b="1" u="sng" dirty="0">
                <a:solidFill>
                  <a:schemeClr val="tx1"/>
                </a:solidFill>
                <a:latin typeface="Gill Sans SemiBold" panose="020B0502020104020203" pitchFamily="34" charset="-79"/>
                <a:cs typeface="Gill Sans SemiBold" panose="020B0502020104020203" pitchFamily="34" charset="-79"/>
              </a:rPr>
              <a:t>Past Hearings: </a:t>
            </a:r>
          </a:p>
          <a:p>
            <a:r>
              <a:rPr lang="en-US" sz="2400" b="1" dirty="0">
                <a:solidFill>
                  <a:schemeClr val="tx1"/>
                </a:solidFill>
                <a:latin typeface="Gill Sans SemiBold" panose="020B0502020104020203" pitchFamily="34" charset="-79"/>
                <a:cs typeface="Gill Sans SemiBold" panose="020B0502020104020203" pitchFamily="34" charset="-79"/>
              </a:rPr>
              <a:t>House Committee on Appropriations</a:t>
            </a:r>
          </a:p>
          <a:p>
            <a:r>
              <a:rPr lang="en-US" sz="2400" b="1" dirty="0">
                <a:solidFill>
                  <a:schemeClr val="tx1"/>
                </a:solidFill>
                <a:latin typeface="Gill Sans SemiBold" panose="020B0502020104020203" pitchFamily="34" charset="-79"/>
                <a:cs typeface="Gill Sans SemiBold" panose="020B0502020104020203" pitchFamily="34" charset="-79"/>
              </a:rPr>
              <a:t>	</a:t>
            </a:r>
            <a:r>
              <a:rPr lang="en-US" sz="2400" dirty="0">
                <a:solidFill>
                  <a:schemeClr val="tx1"/>
                </a:solidFill>
                <a:latin typeface="Gill Sans SemiBold" panose="020B0502020104020203" pitchFamily="34" charset="-79"/>
                <a:cs typeface="Gill Sans SemiBold" panose="020B0502020104020203" pitchFamily="34" charset="-79"/>
              </a:rPr>
              <a:t>July 9th, 2024, - H.R. 8998 - Department of the Interior, Environment, and 	Related Agencies Appropriations Act, 2025</a:t>
            </a:r>
            <a:endParaRPr lang="en-US" sz="2400" b="1" dirty="0">
              <a:solidFill>
                <a:schemeClr val="tx1"/>
              </a:solidFill>
              <a:latin typeface="Gill Sans SemiBold" panose="020B0502020104020203" pitchFamily="34" charset="-79"/>
              <a:cs typeface="Gill Sans SemiBold" panose="020B0502020104020203" pitchFamily="34" charset="-79"/>
            </a:endParaRPr>
          </a:p>
          <a:p>
            <a:r>
              <a:rPr lang="en-US" sz="2400" b="1" dirty="0">
                <a:solidFill>
                  <a:schemeClr val="tx1"/>
                </a:solidFill>
                <a:latin typeface="Gill Sans SemiBold" panose="020B0502020104020203" pitchFamily="34" charset="-79"/>
                <a:cs typeface="Gill Sans SemiBold" panose="020B0502020104020203" pitchFamily="34" charset="-79"/>
              </a:rPr>
              <a:t>Senate Committee on Appropriations</a:t>
            </a:r>
          </a:p>
          <a:p>
            <a:r>
              <a:rPr lang="en-US" sz="2400" b="1" dirty="0">
                <a:solidFill>
                  <a:schemeClr val="tx1"/>
                </a:solidFill>
                <a:latin typeface="Gill Sans SemiBold" panose="020B0502020104020203" pitchFamily="34" charset="-79"/>
                <a:cs typeface="Gill Sans SemiBold" panose="020B0502020104020203" pitchFamily="34" charset="-79"/>
              </a:rPr>
              <a:t>	</a:t>
            </a:r>
            <a:r>
              <a:rPr lang="en-US" sz="2400" dirty="0">
                <a:solidFill>
                  <a:schemeClr val="tx1"/>
                </a:solidFill>
                <a:latin typeface="Gill Sans SemiBold" panose="020B0502020104020203" pitchFamily="34" charset="-79"/>
                <a:cs typeface="Gill Sans SemiBold" panose="020B0502020104020203" pitchFamily="34" charset="-79"/>
              </a:rPr>
              <a:t>July 25</a:t>
            </a:r>
            <a:r>
              <a:rPr lang="en-US" sz="2400" baseline="30000" dirty="0">
                <a:solidFill>
                  <a:schemeClr val="tx1"/>
                </a:solidFill>
                <a:latin typeface="Gill Sans SemiBold" panose="020B0502020104020203" pitchFamily="34" charset="-79"/>
                <a:cs typeface="Gill Sans SemiBold" panose="020B0502020104020203" pitchFamily="34" charset="-79"/>
              </a:rPr>
              <a:t>th</a:t>
            </a:r>
            <a:r>
              <a:rPr lang="en-US" sz="2400" dirty="0">
                <a:solidFill>
                  <a:schemeClr val="tx1"/>
                </a:solidFill>
                <a:latin typeface="Gill Sans SemiBold" panose="020B0502020104020203" pitchFamily="34" charset="-79"/>
                <a:cs typeface="Gill Sans SemiBold" panose="020B0502020104020203" pitchFamily="34" charset="-79"/>
              </a:rPr>
              <a:t>, 2024, 9:30 AM - Interior, Environment, and Related Agencies 	Appropriations Act, 2025</a:t>
            </a:r>
          </a:p>
          <a:p>
            <a:endParaRPr lang="en-US" sz="2400" dirty="0">
              <a:solidFill>
                <a:schemeClr val="tx1"/>
              </a:solidFill>
              <a:latin typeface="Gill Sans SemiBold" panose="020B0502020104020203" pitchFamily="34" charset="-79"/>
              <a:cs typeface="Gill Sans SemiBold" panose="020B0502020104020203" pitchFamily="34" charset="-79"/>
            </a:endParaRPr>
          </a:p>
          <a:p>
            <a:r>
              <a:rPr lang="en-US" sz="2400" b="1" u="sng" dirty="0">
                <a:solidFill>
                  <a:schemeClr val="tx1"/>
                </a:solidFill>
                <a:latin typeface="Gill Sans SemiBold" panose="020B0502020104020203" pitchFamily="34" charset="-79"/>
                <a:cs typeface="Gill Sans SemiBold" panose="020B0502020104020203" pitchFamily="34" charset="-79"/>
              </a:rPr>
              <a:t>Upcoming Hearings</a:t>
            </a:r>
            <a:endParaRPr lang="en-US" sz="2400" b="1" u="sng" dirty="0">
              <a:solidFill>
                <a:schemeClr val="tx1"/>
              </a:solidFill>
              <a:latin typeface="Calibri"/>
              <a:ea typeface="Calibri"/>
              <a:cs typeface="Calibri"/>
              <a:sym typeface="Calibri"/>
            </a:endParaRPr>
          </a:p>
          <a:p>
            <a:r>
              <a:rPr lang="en-US" sz="2400" b="1" dirty="0">
                <a:solidFill>
                  <a:schemeClr val="tx1"/>
                </a:solidFill>
                <a:latin typeface="Gill Sans SemiBold" panose="020B0502020104020203" pitchFamily="34" charset="-79"/>
                <a:cs typeface="Gill Sans SemiBold" panose="020B0502020104020203" pitchFamily="34" charset="-79"/>
              </a:rPr>
              <a:t>Senate Committee on Appropriations</a:t>
            </a:r>
          </a:p>
          <a:p>
            <a:r>
              <a:rPr lang="en-US" sz="2400" b="1" dirty="0">
                <a:solidFill>
                  <a:schemeClr val="tx1"/>
                </a:solidFill>
                <a:latin typeface="Gill Sans SemiBold" panose="020B0502020104020203" pitchFamily="34" charset="-79"/>
                <a:cs typeface="Gill Sans SemiBold" panose="020B0502020104020203" pitchFamily="34" charset="-79"/>
              </a:rPr>
              <a:t>	</a:t>
            </a:r>
            <a:r>
              <a:rPr lang="en-US" sz="2400" dirty="0">
                <a:solidFill>
                  <a:schemeClr val="tx1"/>
                </a:solidFill>
                <a:latin typeface="Gill Sans SemiBold" panose="020B0502020104020203" pitchFamily="34" charset="-79"/>
                <a:cs typeface="Gill Sans SemiBold" panose="020B0502020104020203" pitchFamily="34" charset="-79"/>
              </a:rPr>
              <a:t>August 1</a:t>
            </a:r>
            <a:r>
              <a:rPr lang="en-US" sz="2400" baseline="30000" dirty="0">
                <a:solidFill>
                  <a:schemeClr val="tx1"/>
                </a:solidFill>
                <a:latin typeface="Gill Sans SemiBold" panose="020B0502020104020203" pitchFamily="34" charset="-79"/>
                <a:cs typeface="Gill Sans SemiBold" panose="020B0502020104020203" pitchFamily="34" charset="-79"/>
              </a:rPr>
              <a:t>st</a:t>
            </a:r>
            <a:r>
              <a:rPr lang="en-US" sz="2400" dirty="0">
                <a:solidFill>
                  <a:schemeClr val="tx1"/>
                </a:solidFill>
                <a:latin typeface="Gill Sans SemiBold" panose="020B0502020104020203" pitchFamily="34" charset="-79"/>
                <a:cs typeface="Gill Sans SemiBold" panose="020B0502020104020203" pitchFamily="34" charset="-79"/>
              </a:rPr>
              <a:t> 2024, 9:30 AM - Full Committee Markup of Energy and Water Development; Defense; Labor, Health, and Human Services; and Financial Services and General Government Appropriations Acts</a:t>
            </a:r>
          </a:p>
          <a:p>
            <a:endParaRPr sz="2400" dirty="0">
              <a:latin typeface="Calibri"/>
              <a:ea typeface="Calibri"/>
              <a:cs typeface="Calibri"/>
              <a:sym typeface="Calibri"/>
            </a:endParaRPr>
          </a:p>
        </p:txBody>
      </p:sp>
    </p:spTree>
    <p:extLst>
      <p:ext uri="{BB962C8B-B14F-4D97-AF65-F5344CB8AC3E}">
        <p14:creationId xmlns:p14="http://schemas.microsoft.com/office/powerpoint/2010/main" val="1689329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3"/>
          <p:cNvSpPr txBox="1">
            <a:spLocks noGrp="1"/>
          </p:cNvSpPr>
          <p:nvPr>
            <p:ph type="title"/>
          </p:nvPr>
        </p:nvSpPr>
        <p:spPr>
          <a:xfrm>
            <a:off x="890270" y="442087"/>
            <a:ext cx="10411459" cy="605155"/>
          </a:xfrm>
          <a:prstGeom prst="rect">
            <a:avLst/>
          </a:prstGeom>
          <a:noFill/>
          <a:ln>
            <a:noFill/>
          </a:ln>
        </p:spPr>
        <p:txBody>
          <a:bodyPr spcFirstLastPara="1" wrap="square" lIns="0" tIns="13325" rIns="0" bIns="0" anchor="t" anchorCtr="0">
            <a:spAutoFit/>
          </a:bodyPr>
          <a:lstStyle/>
          <a:p>
            <a:pPr marL="38735" lvl="0" indent="0" algn="l" rtl="0">
              <a:lnSpc>
                <a:spcPct val="100000"/>
              </a:lnSpc>
              <a:spcBef>
                <a:spcPts val="0"/>
              </a:spcBef>
              <a:spcAft>
                <a:spcPts val="0"/>
              </a:spcAft>
              <a:buNone/>
            </a:pPr>
            <a:r>
              <a:rPr lang="en-US" dirty="0"/>
              <a:t>LEGISLATIVE UPDATE</a:t>
            </a:r>
            <a:endParaRPr dirty="0"/>
          </a:p>
        </p:txBody>
      </p:sp>
      <p:sp>
        <p:nvSpPr>
          <p:cNvPr id="63" name="Google Shape;63;p3"/>
          <p:cNvSpPr txBox="1"/>
          <p:nvPr/>
        </p:nvSpPr>
        <p:spPr>
          <a:xfrm>
            <a:off x="548955" y="1404849"/>
            <a:ext cx="11094087" cy="5280923"/>
          </a:xfrm>
          <a:prstGeom prst="rect">
            <a:avLst/>
          </a:prstGeom>
          <a:noFill/>
          <a:ln>
            <a:noFill/>
          </a:ln>
        </p:spPr>
        <p:txBody>
          <a:bodyPr spcFirstLastPara="1" wrap="square" lIns="0" tIns="4825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sng" strike="noStrike" kern="0" cap="none" spc="0" normalizeH="0" baseline="0" noProof="0" dirty="0">
                <a:ln>
                  <a:noFill/>
                </a:ln>
                <a:solidFill>
                  <a:srgbClr val="000000"/>
                </a:solidFill>
                <a:effectLst/>
                <a:uLnTx/>
                <a:uFillTx/>
                <a:latin typeface="Gill Sans SemiBold" panose="020B0502020104020203" pitchFamily="34" charset="-79"/>
                <a:cs typeface="Gill Sans SemiBold" panose="020B0502020104020203" pitchFamily="34" charset="-79"/>
                <a:sym typeface="Arial"/>
              </a:rPr>
              <a:t>Active Legislation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333333"/>
              </a:solidFill>
              <a:effectLst/>
              <a:highlight>
                <a:srgbClr val="FFFFFF"/>
              </a:highlight>
              <a:uLnTx/>
              <a:uFillTx/>
              <a:latin typeface="Arial" panose="020B060402020202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333333"/>
                </a:solidFill>
                <a:effectLst/>
                <a:highlight>
                  <a:srgbClr val="FFFFFF"/>
                </a:highlight>
                <a:uLnTx/>
                <a:uFillTx/>
                <a:latin typeface="Arial" panose="020B0604020202020204" pitchFamily="34" charset="0"/>
                <a:cs typeface="Arial"/>
                <a:sym typeface="Arial"/>
              </a:rPr>
              <a:t>S. 4638 - National Defense Authorization Act for Fiscal Year 2025</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rPr>
              <a:t>Water Rights Settlements </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457200" marR="0" lvl="0" indent="0" algn="l" defTabSz="914400" rtl="0" eaLnBrk="1" fontAlgn="base"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rPr>
              <a:t>S. AMDT. 2268 - OHKAY OWINGEH RIO CHAMA WATER RIGHTS SETTLEMENT ACT of 2024</a:t>
            </a:r>
          </a:p>
          <a:p>
            <a:pPr marL="457200" marR="0" lvl="0" indent="0" algn="l" defTabSz="914400" rtl="0" eaLnBrk="1" fontAlgn="base"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rPr>
              <a:t>S. AMDT. 2269 - ZUNI WATER RIGHTS SETTLEMENT ACT OF 2024</a:t>
            </a:r>
          </a:p>
          <a:p>
            <a:pPr marL="457200" marR="0" lvl="0" indent="0" algn="l" defTabSz="914400" rtl="0" eaLnBrk="1" fontAlgn="base"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rPr>
              <a:t>S. AMDT. 2270 - RIO SAN JOSE AND RIO JEMEZ WATER SETTLEMENTS ACT OF 2024</a:t>
            </a:r>
          </a:p>
          <a:p>
            <a:pPr marL="457200" marR="0" lvl="0" indent="0" algn="l" defTabSz="914400" rtl="0" eaLnBrk="1" fontAlgn="base"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rPr>
              <a:t>S. AMDT. 2352 - FORT BELKNAP INDIAN COMMUNITY WATER RIGHTS SETTLEMENT ACT OF 2024</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rPr>
              <a:t>Native American Housing Assistance and Self-Determination Reauthorization Act of 2024 </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457200" marR="0" lvl="0" indent="0" algn="l" defTabSz="914400" rtl="0" eaLnBrk="1" fontAlgn="base"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rPr>
              <a:t>S. AMDT. 2240</a:t>
            </a:r>
          </a:p>
          <a:p>
            <a:pPr marL="0" marR="0" lvl="0" indent="457200" algn="l" defTabSz="914400" rtl="0" eaLnBrk="1" fontAlgn="auto" latinLnBrk="0" hangingPunct="1">
              <a:lnSpc>
                <a:spcPct val="100000"/>
              </a:lnSpc>
              <a:spcBef>
                <a:spcPts val="0"/>
              </a:spcBef>
              <a:spcAft>
                <a:spcPts val="0"/>
              </a:spcAft>
              <a:buClr>
                <a:srgbClr val="000000"/>
              </a:buClr>
              <a:buSzTx/>
              <a:buFont typeface="Arial"/>
              <a:buNone/>
              <a:tabLst/>
              <a:defRPr/>
            </a:pPr>
            <a:br>
              <a:rPr kumimoji="0" lang="en-US" sz="1400" b="0" i="0" u="none" strike="noStrike" kern="0" cap="none" spc="0" normalizeH="0" baseline="0" noProof="0" dirty="0">
                <a:ln>
                  <a:noFill/>
                </a:ln>
                <a:solidFill>
                  <a:srgbClr val="000000"/>
                </a:solidFill>
                <a:effectLst/>
                <a:uLnTx/>
                <a:uFillTx/>
                <a:latin typeface="Arial"/>
                <a:cs typeface="Arial"/>
                <a:sym typeface="Arial"/>
              </a:rPr>
            </a:b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rPr>
              <a:t>Truth and Healing Commission on Indian Boarding School Policies Act of 2024</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457200" marR="0" lvl="0" indent="0" algn="l" defTabSz="914400" rtl="0" eaLnBrk="1" fontAlgn="base"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rPr>
              <a:t>S. AMDT. 2241</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br>
              <a:rPr kumimoji="0" lang="en-US" sz="1400" b="0" i="0" u="none" strike="noStrike" kern="0" cap="none" spc="0" normalizeH="0" baseline="0" noProof="0" dirty="0">
                <a:ln>
                  <a:noFill/>
                </a:ln>
                <a:solidFill>
                  <a:srgbClr val="000000"/>
                </a:solidFill>
                <a:effectLst/>
                <a:uLnTx/>
                <a:uFillTx/>
                <a:latin typeface="Arial"/>
                <a:cs typeface="Arial"/>
                <a:sym typeface="Arial"/>
              </a:rPr>
            </a:b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rPr>
              <a:t>Indian Buffalo Management </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457200" marR="0" lvl="0" indent="0" algn="l" defTabSz="914400" rtl="0" eaLnBrk="1" fontAlgn="base"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rPr>
              <a:t>S. AMDT. 2908</a:t>
            </a:r>
            <a:endParaRPr sz="2400" dirty="0">
              <a:latin typeface="Calibri"/>
              <a:ea typeface="Calibri"/>
              <a:cs typeface="Calibri"/>
              <a:sym typeface="Calibri"/>
            </a:endParaRPr>
          </a:p>
        </p:txBody>
      </p:sp>
    </p:spTree>
    <p:extLst>
      <p:ext uri="{BB962C8B-B14F-4D97-AF65-F5344CB8AC3E}">
        <p14:creationId xmlns:p14="http://schemas.microsoft.com/office/powerpoint/2010/main" val="2758288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3"/>
          <p:cNvSpPr txBox="1">
            <a:spLocks noGrp="1"/>
          </p:cNvSpPr>
          <p:nvPr>
            <p:ph type="title"/>
          </p:nvPr>
        </p:nvSpPr>
        <p:spPr>
          <a:xfrm>
            <a:off x="890270" y="442087"/>
            <a:ext cx="10411459" cy="605155"/>
          </a:xfrm>
          <a:prstGeom prst="rect">
            <a:avLst/>
          </a:prstGeom>
          <a:noFill/>
          <a:ln>
            <a:noFill/>
          </a:ln>
        </p:spPr>
        <p:txBody>
          <a:bodyPr spcFirstLastPara="1" wrap="square" lIns="0" tIns="13325" rIns="0" bIns="0" anchor="t" anchorCtr="0">
            <a:spAutoFit/>
          </a:bodyPr>
          <a:lstStyle/>
          <a:p>
            <a:pPr marL="38735" lvl="0" indent="0" algn="l" rtl="0">
              <a:lnSpc>
                <a:spcPct val="100000"/>
              </a:lnSpc>
              <a:spcBef>
                <a:spcPts val="0"/>
              </a:spcBef>
              <a:spcAft>
                <a:spcPts val="0"/>
              </a:spcAft>
              <a:buNone/>
            </a:pPr>
            <a:r>
              <a:rPr lang="en-US" dirty="0"/>
              <a:t>LEGISLATIVE UPDATE</a:t>
            </a:r>
            <a:endParaRPr dirty="0"/>
          </a:p>
        </p:txBody>
      </p:sp>
      <p:sp>
        <p:nvSpPr>
          <p:cNvPr id="63" name="Google Shape;63;p3"/>
          <p:cNvSpPr txBox="1"/>
          <p:nvPr/>
        </p:nvSpPr>
        <p:spPr>
          <a:xfrm>
            <a:off x="916938" y="1757274"/>
            <a:ext cx="10646412" cy="3331671"/>
          </a:xfrm>
          <a:prstGeom prst="rect">
            <a:avLst/>
          </a:prstGeom>
          <a:noFill/>
          <a:ln>
            <a:noFill/>
          </a:ln>
        </p:spPr>
        <p:txBody>
          <a:bodyPr spcFirstLastPara="1" wrap="square" lIns="0" tIns="48250" rIns="0" bIns="0" anchor="t" anchorCtr="0">
            <a:spAutoFit/>
          </a:bodyPr>
          <a:lstStyle/>
          <a:p>
            <a:pPr marL="0" lvl="0" indent="0" algn="l" rtl="0">
              <a:lnSpc>
                <a:spcPct val="100000"/>
              </a:lnSpc>
              <a:spcBef>
                <a:spcPts val="200"/>
              </a:spcBef>
              <a:spcAft>
                <a:spcPts val="0"/>
              </a:spcAft>
              <a:buNone/>
            </a:pPr>
            <a:r>
              <a:rPr lang="en-US" sz="3200" b="1" dirty="0">
                <a:latin typeface="Calibri"/>
                <a:ea typeface="Calibri"/>
                <a:cs typeface="Calibri"/>
                <a:sym typeface="Calibri"/>
              </a:rPr>
              <a:t>Upcoming Events </a:t>
            </a:r>
          </a:p>
          <a:p>
            <a:pPr marL="0" lvl="0" indent="0" algn="l" rtl="0">
              <a:lnSpc>
                <a:spcPct val="100000"/>
              </a:lnSpc>
              <a:spcBef>
                <a:spcPts val="200"/>
              </a:spcBef>
              <a:spcAft>
                <a:spcPts val="0"/>
              </a:spcAft>
              <a:buNone/>
            </a:pPr>
            <a:endParaRPr lang="en-US" sz="2400" dirty="0">
              <a:latin typeface="Calibri"/>
              <a:ea typeface="Calibri"/>
              <a:cs typeface="Calibri"/>
              <a:sym typeface="Calibri"/>
            </a:endParaRPr>
          </a:p>
          <a:p>
            <a:pPr marL="342900" lvl="0" indent="-342900" algn="l" rtl="0">
              <a:lnSpc>
                <a:spcPct val="100000"/>
              </a:lnSpc>
              <a:spcBef>
                <a:spcPts val="200"/>
              </a:spcBef>
              <a:spcAft>
                <a:spcPts val="0"/>
              </a:spcAft>
              <a:buFont typeface="Arial" panose="020B0604020202020204" pitchFamily="34" charset="0"/>
              <a:buChar char="•"/>
            </a:pPr>
            <a:r>
              <a:rPr lang="en-US" sz="2400" b="1" dirty="0">
                <a:latin typeface="Calibri"/>
                <a:ea typeface="Calibri"/>
                <a:cs typeface="Calibri"/>
                <a:sym typeface="Calibri"/>
              </a:rPr>
              <a:t>TIBC Transportation Subcommittee Field Work Session </a:t>
            </a:r>
          </a:p>
          <a:p>
            <a:pPr marL="0" lvl="0" indent="0" algn="l" rtl="0">
              <a:lnSpc>
                <a:spcPct val="100000"/>
              </a:lnSpc>
              <a:spcBef>
                <a:spcPts val="200"/>
              </a:spcBef>
              <a:spcAft>
                <a:spcPts val="0"/>
              </a:spcAft>
              <a:buNone/>
            </a:pPr>
            <a:r>
              <a:rPr lang="en-US" sz="2400" dirty="0">
                <a:latin typeface="Calibri"/>
                <a:ea typeface="Calibri"/>
                <a:cs typeface="Calibri"/>
                <a:sym typeface="Calibri"/>
              </a:rPr>
              <a:t>Transportation Subcommittee will identify the next location and dates of meeting. </a:t>
            </a:r>
          </a:p>
          <a:p>
            <a:pPr marL="0" lvl="0" indent="0" algn="l" rtl="0">
              <a:lnSpc>
                <a:spcPct val="100000"/>
              </a:lnSpc>
              <a:spcBef>
                <a:spcPts val="200"/>
              </a:spcBef>
              <a:spcAft>
                <a:spcPts val="0"/>
              </a:spcAft>
              <a:buNone/>
            </a:pPr>
            <a:r>
              <a:rPr lang="en-US" sz="2400" dirty="0">
                <a:latin typeface="Calibri"/>
                <a:ea typeface="Calibri"/>
                <a:cs typeface="Calibri"/>
                <a:sym typeface="Calibri"/>
              </a:rPr>
              <a:t>Expected to be held before the Fall 2024 Meeting. </a:t>
            </a:r>
          </a:p>
          <a:p>
            <a:pPr marL="0" lvl="0" indent="0" algn="l" rtl="0">
              <a:lnSpc>
                <a:spcPct val="100000"/>
              </a:lnSpc>
              <a:spcBef>
                <a:spcPts val="200"/>
              </a:spcBef>
              <a:spcAft>
                <a:spcPts val="0"/>
              </a:spcAft>
              <a:buNone/>
            </a:pPr>
            <a:endParaRPr lang="en-US" sz="2400" dirty="0">
              <a:latin typeface="Calibri"/>
              <a:ea typeface="Calibri"/>
              <a:cs typeface="Calibri"/>
              <a:sym typeface="Calibri"/>
            </a:endParaRPr>
          </a:p>
          <a:p>
            <a:pPr marL="342900" lvl="0" indent="-342900" algn="l" rtl="0">
              <a:lnSpc>
                <a:spcPct val="100000"/>
              </a:lnSpc>
              <a:spcBef>
                <a:spcPts val="200"/>
              </a:spcBef>
              <a:spcAft>
                <a:spcPts val="0"/>
              </a:spcAft>
              <a:buFont typeface="Arial" panose="020B0604020202020204" pitchFamily="34" charset="0"/>
              <a:buChar char="•"/>
            </a:pPr>
            <a:r>
              <a:rPr lang="en-US" sz="2400" b="1" dirty="0">
                <a:latin typeface="Calibri"/>
                <a:ea typeface="Calibri"/>
                <a:cs typeface="Calibri"/>
                <a:sym typeface="Calibri"/>
              </a:rPr>
              <a:t>2024 Fall Meeting (November 18-22, 2024) </a:t>
            </a:r>
          </a:p>
          <a:p>
            <a:pPr marL="0" lvl="0" indent="0" algn="l" rtl="0">
              <a:lnSpc>
                <a:spcPct val="100000"/>
              </a:lnSpc>
              <a:spcBef>
                <a:spcPts val="200"/>
              </a:spcBef>
              <a:spcAft>
                <a:spcPts val="0"/>
              </a:spcAft>
              <a:buNone/>
            </a:pPr>
            <a:r>
              <a:rPr lang="en-US" sz="2400" dirty="0">
                <a:latin typeface="Calibri"/>
                <a:ea typeface="Calibri"/>
                <a:cs typeface="Calibri"/>
                <a:sym typeface="Calibri"/>
              </a:rPr>
              <a:t>Washington Plaza Hotel, Washington, DC </a:t>
            </a:r>
          </a:p>
        </p:txBody>
      </p:sp>
    </p:spTree>
    <p:extLst>
      <p:ext uri="{BB962C8B-B14F-4D97-AF65-F5344CB8AC3E}">
        <p14:creationId xmlns:p14="http://schemas.microsoft.com/office/powerpoint/2010/main" val="3311769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3"/>
          <p:cNvSpPr txBox="1">
            <a:spLocks noGrp="1"/>
          </p:cNvSpPr>
          <p:nvPr>
            <p:ph type="title"/>
          </p:nvPr>
        </p:nvSpPr>
        <p:spPr>
          <a:xfrm>
            <a:off x="890270" y="442087"/>
            <a:ext cx="10411459" cy="605155"/>
          </a:xfrm>
          <a:prstGeom prst="rect">
            <a:avLst/>
          </a:prstGeom>
          <a:noFill/>
          <a:ln>
            <a:noFill/>
          </a:ln>
        </p:spPr>
        <p:txBody>
          <a:bodyPr spcFirstLastPara="1" wrap="square" lIns="0" tIns="13325" rIns="0" bIns="0" anchor="t" anchorCtr="0">
            <a:spAutoFit/>
          </a:bodyPr>
          <a:lstStyle/>
          <a:p>
            <a:pPr marL="38735" lvl="0" indent="0" algn="l" rtl="0">
              <a:lnSpc>
                <a:spcPct val="100000"/>
              </a:lnSpc>
              <a:spcBef>
                <a:spcPts val="0"/>
              </a:spcBef>
              <a:spcAft>
                <a:spcPts val="0"/>
              </a:spcAft>
              <a:buNone/>
            </a:pPr>
            <a:r>
              <a:rPr lang="en-US"/>
              <a:t>LEGISLATIVE UPDATE: Agenda</a:t>
            </a:r>
            <a:endParaRPr/>
          </a:p>
        </p:txBody>
      </p:sp>
      <p:sp>
        <p:nvSpPr>
          <p:cNvPr id="63" name="Google Shape;63;p3"/>
          <p:cNvSpPr txBox="1"/>
          <p:nvPr/>
        </p:nvSpPr>
        <p:spPr>
          <a:xfrm>
            <a:off x="619124" y="1414374"/>
            <a:ext cx="10953750" cy="961792"/>
          </a:xfrm>
          <a:prstGeom prst="rect">
            <a:avLst/>
          </a:prstGeom>
          <a:noFill/>
          <a:ln>
            <a:noFill/>
          </a:ln>
        </p:spPr>
        <p:txBody>
          <a:bodyPr spcFirstLastPara="1" wrap="square" lIns="0" tIns="48250" rIns="0" bIns="0" anchor="t" anchorCtr="0">
            <a:spAutoFit/>
          </a:bodyPr>
          <a:lstStyle/>
          <a:p>
            <a:pPr marL="0" lvl="0" indent="0" algn="l" rtl="0">
              <a:lnSpc>
                <a:spcPct val="100000"/>
              </a:lnSpc>
              <a:spcBef>
                <a:spcPts val="200"/>
              </a:spcBef>
              <a:spcAft>
                <a:spcPts val="0"/>
              </a:spcAft>
              <a:buNone/>
            </a:pPr>
            <a:r>
              <a:rPr lang="en-US" sz="3200" b="1" dirty="0">
                <a:latin typeface="Calibri"/>
                <a:ea typeface="Calibri"/>
                <a:cs typeface="Calibri"/>
                <a:sym typeface="Calibri"/>
              </a:rPr>
              <a:t>Upcoming Events </a:t>
            </a:r>
          </a:p>
          <a:p>
            <a:pPr marL="0" lvl="0" indent="0" algn="l" rtl="0">
              <a:lnSpc>
                <a:spcPct val="100000"/>
              </a:lnSpc>
              <a:spcBef>
                <a:spcPts val="200"/>
              </a:spcBef>
              <a:spcAft>
                <a:spcPts val="0"/>
              </a:spcAft>
              <a:buNone/>
            </a:pPr>
            <a:endParaRPr lang="en-US" sz="2400" dirty="0">
              <a:latin typeface="Calibri"/>
              <a:ea typeface="Calibri"/>
              <a:cs typeface="Calibri"/>
              <a:sym typeface="Calibri"/>
            </a:endParaRPr>
          </a:p>
        </p:txBody>
      </p:sp>
      <p:pic>
        <p:nvPicPr>
          <p:cNvPr id="3" name="Picture 2" descr="A poster for a convention&#10;&#10;Description automatically generated">
            <a:extLst>
              <a:ext uri="{FF2B5EF4-FFF2-40B4-BE49-F238E27FC236}">
                <a16:creationId xmlns:a16="http://schemas.microsoft.com/office/drawing/2014/main" id="{615CA65F-0AE7-9020-C4EF-AC63D75D13E0}"/>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7358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9"/>
          <p:cNvSpPr txBox="1">
            <a:spLocks noGrp="1"/>
          </p:cNvSpPr>
          <p:nvPr>
            <p:ph type="title"/>
          </p:nvPr>
        </p:nvSpPr>
        <p:spPr>
          <a:xfrm>
            <a:off x="890270" y="442087"/>
            <a:ext cx="10411459" cy="605155"/>
          </a:xfrm>
          <a:prstGeom prst="rect">
            <a:avLst/>
          </a:prstGeom>
          <a:noFill/>
          <a:ln>
            <a:noFill/>
          </a:ln>
        </p:spPr>
        <p:txBody>
          <a:bodyPr spcFirstLastPara="1" wrap="square" lIns="0" tIns="13325" rIns="0" bIns="0" anchor="t" anchorCtr="0">
            <a:spAutoFit/>
          </a:bodyPr>
          <a:lstStyle/>
          <a:p>
            <a:pPr marL="38735" lvl="0" indent="0" algn="l" rtl="0">
              <a:lnSpc>
                <a:spcPct val="100000"/>
              </a:lnSpc>
              <a:spcBef>
                <a:spcPts val="0"/>
              </a:spcBef>
              <a:spcAft>
                <a:spcPts val="0"/>
              </a:spcAft>
              <a:buNone/>
            </a:pPr>
            <a:r>
              <a:rPr lang="en-US"/>
              <a:t>NCAI LEGISLATIVE UPDATE</a:t>
            </a:r>
            <a:endParaRPr/>
          </a:p>
        </p:txBody>
      </p:sp>
      <p:sp>
        <p:nvSpPr>
          <p:cNvPr id="97" name="Google Shape;97;p9"/>
          <p:cNvSpPr txBox="1">
            <a:spLocks noGrp="1"/>
          </p:cNvSpPr>
          <p:nvPr>
            <p:ph type="body" idx="1"/>
          </p:nvPr>
        </p:nvSpPr>
        <p:spPr>
          <a:xfrm>
            <a:off x="916938" y="1793493"/>
            <a:ext cx="8227061" cy="1910508"/>
          </a:xfrm>
          <a:prstGeom prst="rect">
            <a:avLst/>
          </a:prstGeom>
          <a:noFill/>
          <a:ln>
            <a:noFill/>
          </a:ln>
        </p:spPr>
        <p:txBody>
          <a:bodyPr spcFirstLastPara="1" wrap="square" lIns="0" tIns="12050" rIns="0" bIns="0" anchor="t" anchorCtr="0">
            <a:spAutoFit/>
          </a:bodyPr>
          <a:lstStyle/>
          <a:p>
            <a:pPr marL="12700" lvl="0" indent="0" algn="l" rtl="0">
              <a:lnSpc>
                <a:spcPct val="100000"/>
              </a:lnSpc>
              <a:spcBef>
                <a:spcPts val="0"/>
              </a:spcBef>
              <a:spcAft>
                <a:spcPts val="0"/>
              </a:spcAft>
              <a:buNone/>
            </a:pPr>
            <a:r>
              <a:rPr lang="en-US" dirty="0"/>
              <a:t>Contact Information:</a:t>
            </a:r>
            <a:endParaRPr dirty="0"/>
          </a:p>
          <a:p>
            <a:pPr marL="469900" lvl="0" indent="0" algn="l" rtl="0">
              <a:lnSpc>
                <a:spcPct val="100000"/>
              </a:lnSpc>
              <a:spcBef>
                <a:spcPts val="2430"/>
              </a:spcBef>
              <a:spcAft>
                <a:spcPts val="0"/>
              </a:spcAft>
              <a:buNone/>
            </a:pPr>
            <a:r>
              <a:rPr lang="en-US" sz="2400" dirty="0"/>
              <a:t>Matthew Vogel</a:t>
            </a:r>
            <a:endParaRPr sz="2400" dirty="0"/>
          </a:p>
          <a:p>
            <a:pPr marL="469900" marR="5080" lvl="0" indent="0" algn="l" rtl="0">
              <a:lnSpc>
                <a:spcPct val="107300"/>
              </a:lnSpc>
              <a:spcBef>
                <a:spcPts val="5"/>
              </a:spcBef>
              <a:spcAft>
                <a:spcPts val="0"/>
              </a:spcAft>
              <a:buNone/>
            </a:pPr>
            <a:r>
              <a:rPr lang="en-US" sz="2400" dirty="0"/>
              <a:t>Policy Lead – Infrastructure &amp; Community Development  National Congress of American Indians </a:t>
            </a:r>
            <a:r>
              <a:rPr lang="en-US" sz="2400" u="sng" dirty="0">
                <a:solidFill>
                  <a:srgbClr val="0462C1"/>
                </a:solidFill>
                <a:hlinkClick r:id="rId3">
                  <a:extLst>
                    <a:ext uri="{A12FA001-AC4F-418D-AE19-62706E023703}">
                      <ahyp:hlinkClr xmlns:ahyp="http://schemas.microsoft.com/office/drawing/2018/hyperlinkcolor" val="tx"/>
                    </a:ext>
                  </a:extLst>
                </a:hlinkClick>
              </a:rPr>
              <a:t>mvogel@ncai.org</a:t>
            </a:r>
            <a:endParaRPr sz="2400"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TotalTime>
  <Words>1464</Words>
  <Application>Microsoft Office PowerPoint</Application>
  <PresentationFormat>Widescreen</PresentationFormat>
  <Paragraphs>118</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Gill Sans SemiBold</vt:lpstr>
      <vt:lpstr>Open Sans</vt:lpstr>
      <vt:lpstr>Office Theme</vt:lpstr>
      <vt:lpstr>Administrative/Legislative Update</vt:lpstr>
      <vt:lpstr>ADMINISTRATIVE UPDATE</vt:lpstr>
      <vt:lpstr>ADMINISTRATIVE UPDATE</vt:lpstr>
      <vt:lpstr>LEGISLATIVE UPDATE: FY 2025 Regular Appropriations</vt:lpstr>
      <vt:lpstr>LEGISLATIVE UPDATE</vt:lpstr>
      <vt:lpstr>LEGISLATIVE UPDATE</vt:lpstr>
      <vt:lpstr>LEGISLATIVE UPDATE</vt:lpstr>
      <vt:lpstr>LEGISLATIVE UPDATE: Agenda</vt:lpstr>
      <vt:lpstr>NCAI LEGISLATIVE UPDATE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Matthew Vogel</dc:creator>
  <cp:lastModifiedBy>Matthew Vogel</cp:lastModifiedBy>
  <cp:revision>3</cp:revision>
  <dcterms:created xsi:type="dcterms:W3CDTF">2023-11-09T02:42:20Z</dcterms:created>
  <dcterms:modified xsi:type="dcterms:W3CDTF">2024-08-01T19:49:12Z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2021-09-22T00:00:00Z</vt:filetime>
  </property>
  <property fmtid="{D5CDD505-2E9C-101B-9397-08002B2CF9AE}" pid="3" name="Creator">
    <vt:lpwstr>Microsoft® PowerPoint® 2016</vt:lpwstr>
  </property>
  <property fmtid="{D5CDD505-2E9C-101B-9397-08002B2CF9AE}" pid="4" name="LastSaved">
    <vt:filetime>2023-11-09T00:00:00Z</vt:filetime>
  </property>
  <property fmtid="{D5CDD505-2E9C-101B-9397-08002B2CF9AE}" pid="5" name="Producer">
    <vt:lpwstr>Microsoft® PowerPoint® 2016</vt:lpwstr>
  </property>
</Properties>
</file>