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5"/>
  </p:notesMasterIdLst>
  <p:handoutMasterIdLst>
    <p:handoutMasterId r:id="rId26"/>
  </p:handoutMasterIdLst>
  <p:sldIdLst>
    <p:sldId id="289" r:id="rId5"/>
    <p:sldId id="288" r:id="rId6"/>
    <p:sldId id="261" r:id="rId7"/>
    <p:sldId id="313" r:id="rId8"/>
    <p:sldId id="283" r:id="rId9"/>
    <p:sldId id="314" r:id="rId10"/>
    <p:sldId id="276" r:id="rId11"/>
    <p:sldId id="293" r:id="rId12"/>
    <p:sldId id="290" r:id="rId13"/>
    <p:sldId id="297" r:id="rId14"/>
    <p:sldId id="298" r:id="rId15"/>
    <p:sldId id="302" r:id="rId16"/>
    <p:sldId id="303" r:id="rId17"/>
    <p:sldId id="305" r:id="rId18"/>
    <p:sldId id="307" r:id="rId19"/>
    <p:sldId id="309" r:id="rId20"/>
    <p:sldId id="310" r:id="rId21"/>
    <p:sldId id="311" r:id="rId22"/>
    <p:sldId id="31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9B3A723-2313-6DFF-EB4A-906D920DF7AB}" name="Cummins, Clement" initials="CC" userId="S::clement.cummins@indianaffairs.gov::15b669be-7aab-4e0e-9df8-010db718c65a" providerId="AD"/>
  <p188:author id="{58253BCC-EF92-A848-01D8-D88901952F12}" name="Clark, Carla" initials="CC" userId="S::carla.clark@indianaffairs.gov::04d20965-4088-427e-af86-358e2184ff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69BBE-6F84-CF62-B9D1-3C1DF97C2DFC}" v="55" dt="2024-11-19T20:01:12.285"/>
    <p1510:client id="{1207F00C-C67D-D746-559C-A03E1C5E36D1}" v="8" dt="2024-11-19T20:34:37.421"/>
    <p1510:client id="{276DCCFA-92DA-18F1-648C-04C358AF6EB8}" v="38" dt="2024-11-19T17:50:25.301"/>
    <p1510:client id="{2D5A540F-C8A6-93EF-F3DE-C03A97A906D5}" v="71" dt="2024-11-19T20:08:11.902"/>
    <p1510:client id="{3337CE7C-2B7B-4364-9907-D58D9DCE37B9}" v="6" dt="2024-11-20T15:08:11.939"/>
    <p1510:client id="{8C45B257-2719-488B-EC0C-5194133E4BF6}" v="41" dt="2024-11-19T19:33:24.088"/>
    <p1510:client id="{8E06EF4E-EB46-18B1-BCA6-B66E62C4A98E}" v="87" dt="2024-11-19T20:18:46.629"/>
    <p1510:client id="{949F66D1-0633-2B45-63EB-F5B6EFB8BF27}" v="111" dt="2024-11-19T20:39:54.357"/>
    <p1510:client id="{A196F14A-8D11-159E-5675-674E10BB6D1E}" v="14" dt="2024-11-20T01:27:45.118"/>
    <p1510:client id="{A4F0A187-9642-DF02-5FF7-B1D6D662FB8F}" v="92" dt="2024-11-19T22:48:48.159"/>
    <p1510:client id="{C8866FB9-E2A9-22BB-3ADD-F9EC12D1142E}" v="662" dt="2024-11-20T15:38:56.597"/>
    <p1510:client id="{E2B4E6E8-768A-6553-7B3E-C9A69C077804}" v="288" dt="2024-11-19T21:08:04.781"/>
    <p1510:client id="{F0F7BD14-118E-4BF3-B145-36168CDB94AA}" v="341" dt="2024-11-19T19:30:23.529"/>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11/20/2024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reoccurring user, their dashboard will consist of several applications in different statuses. There are 6 different status an application can be depending on the progress of the application. </a:t>
            </a:r>
          </a:p>
          <a:p>
            <a:pPr algn="l">
              <a:buFont typeface="Arial" panose="020B0604020202020204" pitchFamily="34" charset="0"/>
              <a:buNone/>
            </a:pPr>
            <a:r>
              <a:rPr lang="en-US"/>
              <a:t>There is a brief description on the side to help user understand what each status is about. </a:t>
            </a:r>
          </a:p>
          <a:p>
            <a:pPr algn="l">
              <a:buFont typeface="Arial" panose="020B0604020202020204" pitchFamily="34" charset="0"/>
              <a:buNone/>
            </a:pPr>
            <a:r>
              <a:rPr lang="en-US"/>
              <a:t>Users can also look at their application dashboard for a detailed view of what is going on with their application. (next couple slides)</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28512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who want to provide would have to provide a land area description or a parcel description and select yes for Question #1</a:t>
            </a:r>
          </a:p>
          <a:p>
            <a:r>
              <a:rPr lang="en-US"/>
              <a:t>User who do not want to include either can select no (shown in the next slide)</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81178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Users are required to upload a single document if they selected “single document” and confirm the following documents ( written request, map, evidence of eligible Indian status, title evidence/title insurance, ownership) have been include in the uploaded file. </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88672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Users are required to upload multiple documents if they selected “multiple document” and confirm the following documents; written request, map, evidence of eligible Indian status, title evidence/title insurance, ownership have been uploaded.</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67858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dashboard is specific to the application. Gives the user information on what is required, what messages they have received, and a progress tracker that helps with tracking the steps they need to take to complete the application.</a:t>
            </a:r>
          </a:p>
          <a:p>
            <a:r>
              <a:rPr lang="en-US"/>
              <a:t>Application panel (next slide)</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235862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Required Actions Panel shows user what they need to get done so that their application can be completed. Having any incomplete letters will show up here. Users can click on “Provide additional documents” to upload the needed documents.</a:t>
            </a:r>
          </a:p>
          <a:p>
            <a:r>
              <a:rPr lang="en-US"/>
              <a:t>Screen shot on the left is how it looks on the dashboard. Clicking on “Go to Required Actions” button will display the screen shot on the right</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a:p>
        </p:txBody>
      </p:sp>
    </p:spTree>
    <p:extLst>
      <p:ext uri="{BB962C8B-B14F-4D97-AF65-F5344CB8AC3E}">
        <p14:creationId xmlns:p14="http://schemas.microsoft.com/office/powerpoint/2010/main" val="277320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Messages allows users to send and receive messages to a BIA 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Screen shot on the left is how it looks on the dashboard (like an overview). Clicking on “Go to Messages” button will allow users to create new messages, see which ones they have sent and see their unread messages (shown on the right)</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147650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Application Progress Tracker helps user keep track on what steps they have completed and what steps they need to get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Screen shot on the left is how it looks on the dashboard. Clicking on “Go to Progress” button will display the screen shot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is Application Steps</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18</a:t>
            </a:fld>
            <a:endParaRPr lang="en-US"/>
          </a:p>
        </p:txBody>
      </p:sp>
    </p:spTree>
    <p:extLst>
      <p:ext uri="{BB962C8B-B14F-4D97-AF65-F5344CB8AC3E}">
        <p14:creationId xmlns:p14="http://schemas.microsoft.com/office/powerpoint/2010/main" val="283640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0000"/>
              </a:lnSpc>
              <a:spcBef>
                <a:spcPts val="1000"/>
              </a:spcBef>
              <a:spcAft>
                <a:spcPts val="1500"/>
              </a:spcAft>
              <a:buFont typeface="Arial"/>
              <a:buChar char="•"/>
            </a:pPr>
            <a:r>
              <a:rPr lang="en-US"/>
              <a:t>Discussions on developing mitigation steps on how to ensure internal timeframes regarding Environmental Compliance Reviews, specifically National Environmental Policy Act (NEPA), 602 DM 2, Land Acquisitions: Hazardous Substances Determinations </a:t>
            </a:r>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18654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numbers show the FTT Statistics from 202 to current. FTT Cases are counted at the Acceptance of Conveyance stage</a:t>
            </a:r>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can click on the “Launch FTT Submit Center” button to Access the Portal. </a:t>
            </a:r>
          </a:p>
          <a:p>
            <a:r>
              <a:rPr lang="en-US"/>
              <a:t>Clicking on that button will take user to the log-in page. (next slide)</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who have existing Login.gov will be able to sign in with their Login.gov to create their FTT profile. </a:t>
            </a:r>
          </a:p>
          <a:p>
            <a:r>
              <a:rPr lang="en-US" dirty="0"/>
              <a:t>Clicking on “Sign in with Login.gov” button will redirect users to the Trust Asset Application Portal (Shown in the next slide)</a:t>
            </a:r>
            <a:endParaRPr lang="en-US" dirty="0">
              <a:cs typeface="Calibri"/>
            </a:endParaRPr>
          </a:p>
          <a:p>
            <a:r>
              <a:rPr lang="en-US" dirty="0">
                <a:cs typeface="Calibri"/>
              </a:rPr>
              <a:t>Request module they need (FTT, HEARTH, Mortgages, </a:t>
            </a:r>
            <a:r>
              <a:rPr lang="en-US" dirty="0" err="1">
                <a:cs typeface="Calibri"/>
              </a:rPr>
              <a:t>etc</a:t>
            </a:r>
            <a:r>
              <a:rPr lang="en-US" dirty="0">
                <a:cs typeface="Calibri"/>
              </a:rPr>
              <a:t>)</a:t>
            </a:r>
          </a:p>
          <a:p>
            <a:r>
              <a:rPr lang="en-US" dirty="0">
                <a:cs typeface="Calibri"/>
              </a:rPr>
              <a:t>Accounts will be monitored by DRES CO</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50474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2 requires user to select one of the five roles: </a:t>
            </a:r>
          </a:p>
          <a:p>
            <a:pPr marL="228600" indent="-228600">
              <a:buAutoNum type="arabicPeriod"/>
            </a:pPr>
            <a:r>
              <a:rPr lang="en-US"/>
              <a:t>Individual </a:t>
            </a:r>
          </a:p>
          <a:p>
            <a:pPr marL="228600" indent="-228600">
              <a:buAutoNum type="arabicPeriod"/>
            </a:pPr>
            <a:r>
              <a:rPr lang="en-US"/>
              <a:t>Tribal attorney</a:t>
            </a:r>
          </a:p>
          <a:p>
            <a:pPr marL="228600" indent="-228600">
              <a:buAutoNum type="arabicPeriod"/>
            </a:pPr>
            <a:r>
              <a:rPr lang="en-US"/>
              <a:t>Tribal leader</a:t>
            </a:r>
          </a:p>
          <a:p>
            <a:pPr marL="228600" indent="-228600">
              <a:buAutoNum type="arabicPeriod"/>
            </a:pPr>
            <a:r>
              <a:rPr lang="en-US"/>
              <a:t>Tribal land office</a:t>
            </a:r>
          </a:p>
          <a:p>
            <a:pPr marL="228600" indent="-228600">
              <a:buAutoNum type="arabicPeriod"/>
            </a:pPr>
            <a:r>
              <a:rPr lang="en-US"/>
              <a:t>BIA realty office</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306282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a first time user, user will have no applications to view. They can get started by clicking on the “Create a new application” button. </a:t>
            </a:r>
          </a:p>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216883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11/20/2024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11/20/2024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91" r:id="rId17"/>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www.flickr.com/photos/julesnene/379343813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open-introbusiness/chapter/what-is-econom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pixnio.com/nature-landscapes/deserts/scenic-view-of-an-arizona-landscap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www.pixnio.com/nature-landscapes/deserts/scenic-view-of-an-arizona-landscap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www.flickr.com/photos/usfwshq/54478888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62" name="Rectangle 61">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69966" y="533400"/>
            <a:ext cx="5510476" cy="5458097"/>
          </a:xfrm>
        </p:spPr>
        <p:txBody>
          <a:bodyPr vert="horz" lIns="91440" tIns="45720" rIns="91440" bIns="45720" rtlCol="0" anchor="b">
            <a:noAutofit/>
          </a:bodyPr>
          <a:lstStyle/>
          <a:p>
            <a:r>
              <a:rPr lang="en-US" sz="4800" b="1" i="0" dirty="0">
                <a:solidFill>
                  <a:schemeClr val="tx1"/>
                </a:solidFill>
              </a:rPr>
              <a:t>Fee-to-trust</a:t>
            </a:r>
            <a:br>
              <a:rPr lang="en-US" sz="4800" b="1" i="0" dirty="0"/>
            </a:br>
            <a:br>
              <a:rPr lang="en-US" sz="4800" b="1" i="0" dirty="0"/>
            </a:br>
            <a:r>
              <a:rPr lang="en-US" sz="4800" b="1" i="0" dirty="0">
                <a:solidFill>
                  <a:schemeClr val="tx1"/>
                </a:solidFill>
              </a:rPr>
              <a:t>division of real estate services</a:t>
            </a:r>
            <a:br>
              <a:rPr lang="en-US" sz="4800" b="1" i="0" dirty="0"/>
            </a:br>
            <a:r>
              <a:rPr lang="en-US" sz="4800" b="1" i="0" dirty="0">
                <a:solidFill>
                  <a:schemeClr val="tx1"/>
                </a:solidFill>
              </a:rPr>
              <a:t>(DRES)</a:t>
            </a:r>
            <a:br>
              <a:rPr lang="en-US" sz="4800" b="1" i="0" dirty="0"/>
            </a:br>
            <a:br>
              <a:rPr lang="en-US" sz="4800" b="1" i="0" dirty="0"/>
            </a:br>
            <a:r>
              <a:rPr lang="en-US" sz="4800" b="1" i="0" dirty="0">
                <a:solidFill>
                  <a:schemeClr val="tx1"/>
                </a:solidFill>
              </a:rPr>
              <a:t>November 2024</a:t>
            </a:r>
          </a:p>
        </p:txBody>
      </p:sp>
      <p:cxnSp>
        <p:nvCxnSpPr>
          <p:cNvPr id="64" name="Straight Connector 63">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8034" y="0"/>
            <a:ext cx="6553966"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851108" y="4783369"/>
            <a:ext cx="5340893"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21640" y="0"/>
            <a:ext cx="1268175"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Placeholder 20">
            <a:extLst>
              <a:ext uri="{FF2B5EF4-FFF2-40B4-BE49-F238E27FC236}">
                <a16:creationId xmlns:a16="http://schemas.microsoft.com/office/drawing/2014/main" id="{666B026B-5991-502E-E873-FD5289CFC2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010" r="19008" b="-2"/>
          <a:stretch/>
        </p:blipFill>
        <p:spPr>
          <a:xfrm>
            <a:off x="6098721" y="0"/>
            <a:ext cx="5940040" cy="6718412"/>
          </a:xfrm>
          <a:prstGeom prst="rect">
            <a:avLst/>
          </a:prstGeom>
          <a:noFill/>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70E6-E514-0885-4D3A-EBE9AEE4A41A}"/>
              </a:ext>
            </a:extLst>
          </p:cNvPr>
          <p:cNvSpPr>
            <a:spLocks noGrp="1"/>
          </p:cNvSpPr>
          <p:nvPr>
            <p:ph type="title"/>
          </p:nvPr>
        </p:nvSpPr>
        <p:spPr>
          <a:xfrm>
            <a:off x="838200" y="217715"/>
            <a:ext cx="10210800" cy="940526"/>
          </a:xfrm>
        </p:spPr>
        <p:txBody>
          <a:bodyPr/>
          <a:lstStyle/>
          <a:p>
            <a:r>
              <a:rPr lang="en-GB" b="1" i="0">
                <a:solidFill>
                  <a:schemeClr val="tx1"/>
                </a:solidFill>
              </a:rPr>
              <a:t>Portal Dashboard</a:t>
            </a:r>
            <a:endParaRPr lang="en-US" b="1" i="0">
              <a:solidFill>
                <a:schemeClr val="tx1"/>
              </a:solidFill>
            </a:endParaRPr>
          </a:p>
        </p:txBody>
      </p:sp>
      <p:sp>
        <p:nvSpPr>
          <p:cNvPr id="3" name="Content Placeholder 2">
            <a:extLst>
              <a:ext uri="{FF2B5EF4-FFF2-40B4-BE49-F238E27FC236}">
                <a16:creationId xmlns:a16="http://schemas.microsoft.com/office/drawing/2014/main" id="{B432C90F-6EB9-E84B-8D8C-9C713935FB13}"/>
              </a:ext>
            </a:extLst>
          </p:cNvPr>
          <p:cNvSpPr>
            <a:spLocks noGrp="1"/>
          </p:cNvSpPr>
          <p:nvPr>
            <p:ph sz="half" idx="1"/>
          </p:nvPr>
        </p:nvSpPr>
        <p:spPr>
          <a:xfrm>
            <a:off x="838200" y="1924493"/>
            <a:ext cx="3315789" cy="4252470"/>
          </a:xfrm>
        </p:spPr>
        <p:txBody>
          <a:bodyPr>
            <a:normAutofit/>
          </a:bodyPr>
          <a:lstStyle/>
          <a:p>
            <a:pPr marL="0" indent="0">
              <a:buNone/>
            </a:pPr>
            <a:r>
              <a:rPr lang="en-US" sz="4400" b="1">
                <a:latin typeface="+mj-lt"/>
              </a:rPr>
              <a:t>My Dashboard  -</a:t>
            </a:r>
          </a:p>
          <a:p>
            <a:pPr marL="0" indent="0">
              <a:buNone/>
            </a:pPr>
            <a:r>
              <a:rPr lang="en-US" sz="4400" b="1">
                <a:latin typeface="+mj-lt"/>
              </a:rPr>
              <a:t>First Time User</a:t>
            </a:r>
          </a:p>
        </p:txBody>
      </p:sp>
      <p:pic>
        <p:nvPicPr>
          <p:cNvPr id="5" name="Content Placeholder 4">
            <a:extLst>
              <a:ext uri="{FF2B5EF4-FFF2-40B4-BE49-F238E27FC236}">
                <a16:creationId xmlns:a16="http://schemas.microsoft.com/office/drawing/2014/main" id="{4BC73968-211D-EF6D-EB97-5B993D2C7EEF}"/>
              </a:ext>
            </a:extLst>
          </p:cNvPr>
          <p:cNvPicPr>
            <a:picLocks noGrp="1" noChangeAspect="1"/>
          </p:cNvPicPr>
          <p:nvPr>
            <p:ph sz="half" idx="2"/>
          </p:nvPr>
        </p:nvPicPr>
        <p:blipFill rotWithShape="1">
          <a:blip r:embed="rId3"/>
          <a:srcRect b="40219"/>
          <a:stretch/>
        </p:blipFill>
        <p:spPr>
          <a:xfrm>
            <a:off x="4537910" y="914400"/>
            <a:ext cx="6815890" cy="5943599"/>
          </a:xfrm>
          <a:prstGeom prst="rect">
            <a:avLst/>
          </a:prstGeom>
        </p:spPr>
      </p:pic>
    </p:spTree>
    <p:extLst>
      <p:ext uri="{BB962C8B-B14F-4D97-AF65-F5344CB8AC3E}">
        <p14:creationId xmlns:p14="http://schemas.microsoft.com/office/powerpoint/2010/main" val="138806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04418-F1AC-EEF3-6486-6B0D82FC0158}"/>
              </a:ext>
            </a:extLst>
          </p:cNvPr>
          <p:cNvSpPr>
            <a:spLocks noGrp="1"/>
          </p:cNvSpPr>
          <p:nvPr>
            <p:ph sz="half" idx="1"/>
          </p:nvPr>
        </p:nvSpPr>
        <p:spPr>
          <a:xfrm>
            <a:off x="731519" y="393644"/>
            <a:ext cx="4538267" cy="4619420"/>
          </a:xfrm>
        </p:spPr>
        <p:txBody>
          <a:bodyPr>
            <a:normAutofit/>
          </a:bodyPr>
          <a:lstStyle/>
          <a:p>
            <a:pPr marL="0" indent="0">
              <a:buNone/>
            </a:pPr>
            <a:endParaRPr lang="en-US" sz="3600"/>
          </a:p>
          <a:p>
            <a:pPr marL="0" indent="0">
              <a:buNone/>
            </a:pPr>
            <a:r>
              <a:rPr lang="en-US" sz="4400" b="1">
                <a:latin typeface="+mj-lt"/>
              </a:rPr>
              <a:t>My Dashboard – </a:t>
            </a:r>
          </a:p>
          <a:p>
            <a:pPr marL="0" indent="0">
              <a:buNone/>
            </a:pPr>
            <a:r>
              <a:rPr lang="en-US" sz="4400" b="1">
                <a:latin typeface="+mj-lt"/>
              </a:rPr>
              <a:t>Re-occurring User</a:t>
            </a:r>
          </a:p>
        </p:txBody>
      </p:sp>
      <p:pic>
        <p:nvPicPr>
          <p:cNvPr id="5" name="Content Placeholder 4">
            <a:extLst>
              <a:ext uri="{FF2B5EF4-FFF2-40B4-BE49-F238E27FC236}">
                <a16:creationId xmlns:a16="http://schemas.microsoft.com/office/drawing/2014/main" id="{74285AB5-938B-8FC9-5864-31C6BAE4538B}"/>
              </a:ext>
            </a:extLst>
          </p:cNvPr>
          <p:cNvPicPr>
            <a:picLocks noGrp="1" noChangeAspect="1"/>
          </p:cNvPicPr>
          <p:nvPr>
            <p:ph sz="half" idx="2"/>
          </p:nvPr>
        </p:nvPicPr>
        <p:blipFill>
          <a:blip r:embed="rId3"/>
          <a:stretch>
            <a:fillRect/>
          </a:stretch>
        </p:blipFill>
        <p:spPr>
          <a:xfrm>
            <a:off x="4959276" y="0"/>
            <a:ext cx="6947100" cy="6858000"/>
          </a:xfrm>
          <a:prstGeom prst="rect">
            <a:avLst/>
          </a:prstGeom>
        </p:spPr>
      </p:pic>
    </p:spTree>
    <p:extLst>
      <p:ext uri="{BB962C8B-B14F-4D97-AF65-F5344CB8AC3E}">
        <p14:creationId xmlns:p14="http://schemas.microsoft.com/office/powerpoint/2010/main" val="148543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9A4C7-215D-BA07-2DA8-37CB78AD6176}"/>
              </a:ext>
            </a:extLst>
          </p:cNvPr>
          <p:cNvSpPr>
            <a:spLocks noGrp="1"/>
          </p:cNvSpPr>
          <p:nvPr>
            <p:ph sz="half" idx="1"/>
          </p:nvPr>
        </p:nvSpPr>
        <p:spPr>
          <a:xfrm>
            <a:off x="647272" y="750013"/>
            <a:ext cx="5372528" cy="5426950"/>
          </a:xfrm>
        </p:spPr>
        <p:txBody>
          <a:bodyPr vert="horz" lIns="91440" tIns="45720" rIns="91440" bIns="45720" rtlCol="0" anchor="t">
            <a:normAutofit/>
          </a:bodyPr>
          <a:lstStyle/>
          <a:p>
            <a:pPr marL="0" indent="0">
              <a:buNone/>
            </a:pPr>
            <a:r>
              <a:rPr lang="en-US" sz="4400" b="1">
                <a:latin typeface="+mj-lt"/>
              </a:rPr>
              <a:t>Application Process – </a:t>
            </a:r>
          </a:p>
          <a:p>
            <a:pPr marL="0" indent="0">
              <a:buNone/>
            </a:pPr>
            <a:r>
              <a:rPr lang="en-US" sz="4400" b="1">
                <a:latin typeface="+mj-lt"/>
              </a:rPr>
              <a:t> </a:t>
            </a:r>
            <a:br>
              <a:rPr lang="en-US" sz="4400" b="1">
                <a:latin typeface="+mj-lt"/>
              </a:rPr>
            </a:br>
            <a:endParaRPr lang="en-US" sz="4400" b="1">
              <a:latin typeface="+mj-lt"/>
            </a:endParaRPr>
          </a:p>
          <a:p>
            <a:pPr marL="0" indent="0">
              <a:buNone/>
            </a:pPr>
            <a:r>
              <a:rPr lang="en-US" sz="4400" b="1">
                <a:latin typeface="+mj-lt"/>
              </a:rPr>
              <a:t>Parcel - Land Description</a:t>
            </a:r>
          </a:p>
        </p:txBody>
      </p:sp>
      <p:pic>
        <p:nvPicPr>
          <p:cNvPr id="5" name="Content Placeholder 4">
            <a:extLst>
              <a:ext uri="{FF2B5EF4-FFF2-40B4-BE49-F238E27FC236}">
                <a16:creationId xmlns:a16="http://schemas.microsoft.com/office/drawing/2014/main" id="{43B560E6-AC86-0C88-9CC0-C7B2FD607572}"/>
              </a:ext>
            </a:extLst>
          </p:cNvPr>
          <p:cNvPicPr>
            <a:picLocks noGrp="1" noChangeAspect="1"/>
          </p:cNvPicPr>
          <p:nvPr>
            <p:ph sz="half" idx="2"/>
          </p:nvPr>
        </p:nvPicPr>
        <p:blipFill>
          <a:blip r:embed="rId3"/>
          <a:stretch>
            <a:fillRect/>
          </a:stretch>
        </p:blipFill>
        <p:spPr>
          <a:xfrm>
            <a:off x="6496594" y="-34835"/>
            <a:ext cx="5605482" cy="6927669"/>
          </a:xfrm>
          <a:prstGeom prst="rect">
            <a:avLst/>
          </a:prstGeom>
        </p:spPr>
      </p:pic>
    </p:spTree>
    <p:extLst>
      <p:ext uri="{BB962C8B-B14F-4D97-AF65-F5344CB8AC3E}">
        <p14:creationId xmlns:p14="http://schemas.microsoft.com/office/powerpoint/2010/main" val="83196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4E544-C981-F5D5-8E0C-950391BFB0F3}"/>
              </a:ext>
            </a:extLst>
          </p:cNvPr>
          <p:cNvSpPr>
            <a:spLocks noGrp="1"/>
          </p:cNvSpPr>
          <p:nvPr>
            <p:ph sz="half" idx="1"/>
          </p:nvPr>
        </p:nvSpPr>
        <p:spPr>
          <a:xfrm>
            <a:off x="698863" y="949133"/>
            <a:ext cx="5283926" cy="4252470"/>
          </a:xfrm>
        </p:spPr>
        <p:txBody>
          <a:bodyPr vert="horz" lIns="91440" tIns="45720" rIns="91440" bIns="45720" rtlCol="0" anchor="t">
            <a:noAutofit/>
          </a:bodyPr>
          <a:lstStyle/>
          <a:p>
            <a:pPr marL="0" indent="0">
              <a:buNone/>
            </a:pPr>
            <a:r>
              <a:rPr lang="en-US" sz="4400" b="1">
                <a:latin typeface="+mj-lt"/>
              </a:rPr>
              <a:t>Application Process – </a:t>
            </a:r>
          </a:p>
          <a:p>
            <a:pPr marL="0" indent="0">
              <a:buNone/>
            </a:pPr>
            <a:br>
              <a:rPr lang="en-US" sz="4400" b="1">
                <a:latin typeface="+mj-lt"/>
              </a:rPr>
            </a:br>
            <a:endParaRPr lang="en-US" sz="4400" b="1">
              <a:latin typeface="+mj-lt"/>
            </a:endParaRPr>
          </a:p>
          <a:p>
            <a:pPr marL="0" indent="0">
              <a:buNone/>
            </a:pPr>
            <a:r>
              <a:rPr lang="en-US" sz="4400" b="1">
                <a:latin typeface="+mj-lt"/>
              </a:rPr>
              <a:t>Single document Upload</a:t>
            </a:r>
          </a:p>
        </p:txBody>
      </p:sp>
      <p:pic>
        <p:nvPicPr>
          <p:cNvPr id="5" name="Content Placeholder 4">
            <a:extLst>
              <a:ext uri="{FF2B5EF4-FFF2-40B4-BE49-F238E27FC236}">
                <a16:creationId xmlns:a16="http://schemas.microsoft.com/office/drawing/2014/main" id="{94EC7CD6-88BE-456A-789C-A61E45B70F80}"/>
              </a:ext>
            </a:extLst>
          </p:cNvPr>
          <p:cNvPicPr>
            <a:picLocks noGrp="1" noChangeAspect="1"/>
          </p:cNvPicPr>
          <p:nvPr>
            <p:ph sz="half" idx="2"/>
          </p:nvPr>
        </p:nvPicPr>
        <p:blipFill>
          <a:blip r:embed="rId3"/>
          <a:stretch>
            <a:fillRect/>
          </a:stretch>
        </p:blipFill>
        <p:spPr>
          <a:xfrm>
            <a:off x="6987347" y="0"/>
            <a:ext cx="5204653" cy="6858000"/>
          </a:xfrm>
          <a:prstGeom prst="rect">
            <a:avLst/>
          </a:prstGeom>
        </p:spPr>
      </p:pic>
    </p:spTree>
    <p:extLst>
      <p:ext uri="{BB962C8B-B14F-4D97-AF65-F5344CB8AC3E}">
        <p14:creationId xmlns:p14="http://schemas.microsoft.com/office/powerpoint/2010/main" val="38387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DDFB6-C9DB-22CB-C753-CF1680580BE7}"/>
              </a:ext>
            </a:extLst>
          </p:cNvPr>
          <p:cNvSpPr>
            <a:spLocks noGrp="1"/>
          </p:cNvSpPr>
          <p:nvPr>
            <p:ph sz="half" idx="1"/>
          </p:nvPr>
        </p:nvSpPr>
        <p:spPr>
          <a:xfrm>
            <a:off x="174171" y="705294"/>
            <a:ext cx="5236029" cy="4252470"/>
          </a:xfrm>
        </p:spPr>
        <p:txBody>
          <a:bodyPr vert="horz" lIns="91440" tIns="45720" rIns="91440" bIns="45720" rtlCol="0" anchor="t">
            <a:noAutofit/>
          </a:bodyPr>
          <a:lstStyle/>
          <a:p>
            <a:pPr marL="0" indent="0">
              <a:buNone/>
            </a:pPr>
            <a:r>
              <a:rPr lang="en-US" sz="4400" b="1">
                <a:latin typeface="+mj-lt"/>
              </a:rPr>
              <a:t>Application Process – </a:t>
            </a:r>
          </a:p>
          <a:p>
            <a:pPr marL="0" indent="0">
              <a:buNone/>
            </a:pPr>
            <a:br>
              <a:rPr lang="en-US" sz="4400" b="1">
                <a:latin typeface="+mj-lt"/>
              </a:rPr>
            </a:br>
            <a:endParaRPr lang="en-US" sz="4400" b="1">
              <a:latin typeface="+mj-lt"/>
            </a:endParaRPr>
          </a:p>
          <a:p>
            <a:pPr marL="0" indent="0">
              <a:buNone/>
            </a:pPr>
            <a:r>
              <a:rPr lang="en-US" sz="4400" b="1">
                <a:latin typeface="+mj-lt"/>
              </a:rPr>
              <a:t>Multiple document Upload</a:t>
            </a:r>
          </a:p>
        </p:txBody>
      </p:sp>
      <p:pic>
        <p:nvPicPr>
          <p:cNvPr id="5" name="Content Placeholder 4" descr="Graphical user interface, text, application&#10;&#10;Description automatically generated">
            <a:extLst>
              <a:ext uri="{FF2B5EF4-FFF2-40B4-BE49-F238E27FC236}">
                <a16:creationId xmlns:a16="http://schemas.microsoft.com/office/drawing/2014/main" id="{B458322A-9727-34FF-9DE5-DEC79EAD60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1807" y="0"/>
            <a:ext cx="6357769" cy="6858000"/>
          </a:xfrm>
          <a:prstGeom prst="rect">
            <a:avLst/>
          </a:prstGeom>
        </p:spPr>
      </p:pic>
    </p:spTree>
    <p:extLst>
      <p:ext uri="{BB962C8B-B14F-4D97-AF65-F5344CB8AC3E}">
        <p14:creationId xmlns:p14="http://schemas.microsoft.com/office/powerpoint/2010/main" val="271133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C0F6E-B02E-9BB5-DCF0-59C987C2A4D5}"/>
              </a:ext>
            </a:extLst>
          </p:cNvPr>
          <p:cNvSpPr>
            <a:spLocks noGrp="1"/>
          </p:cNvSpPr>
          <p:nvPr>
            <p:ph sz="half" idx="1"/>
          </p:nvPr>
        </p:nvSpPr>
        <p:spPr>
          <a:xfrm>
            <a:off x="357050" y="975360"/>
            <a:ext cx="5738949" cy="2299063"/>
          </a:xfrm>
        </p:spPr>
        <p:txBody>
          <a:bodyPr>
            <a:normAutofit/>
          </a:bodyPr>
          <a:lstStyle/>
          <a:p>
            <a:pPr marL="0" indent="0">
              <a:buNone/>
            </a:pPr>
            <a:r>
              <a:rPr lang="en-US" sz="4400" b="1">
                <a:latin typeface="+mj-lt"/>
              </a:rPr>
              <a:t>Application Dashboard </a:t>
            </a:r>
          </a:p>
          <a:p>
            <a:pPr marL="0" indent="0">
              <a:buNone/>
            </a:pPr>
            <a:r>
              <a:rPr lang="en-US" sz="4400" b="1">
                <a:latin typeface="+mj-lt"/>
              </a:rPr>
              <a:t>At a glance</a:t>
            </a:r>
          </a:p>
        </p:txBody>
      </p:sp>
      <p:pic>
        <p:nvPicPr>
          <p:cNvPr id="5" name="Content Placeholder 4" descr="Graphical user interface, text, application&#10;&#10;Description automatically generated">
            <a:extLst>
              <a:ext uri="{FF2B5EF4-FFF2-40B4-BE49-F238E27FC236}">
                <a16:creationId xmlns:a16="http://schemas.microsoft.com/office/drawing/2014/main" id="{EA5C25E4-3C93-4D21-E913-5EBD45E8F8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4376" y="0"/>
            <a:ext cx="6017623" cy="6981713"/>
          </a:xfrm>
          <a:prstGeom prst="rect">
            <a:avLst/>
          </a:prstGeom>
        </p:spPr>
      </p:pic>
    </p:spTree>
    <p:extLst>
      <p:ext uri="{BB962C8B-B14F-4D97-AF65-F5344CB8AC3E}">
        <p14:creationId xmlns:p14="http://schemas.microsoft.com/office/powerpoint/2010/main" val="374304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5A125-C30A-7027-5945-72008B2CA292}"/>
              </a:ext>
            </a:extLst>
          </p:cNvPr>
          <p:cNvSpPr>
            <a:spLocks noGrp="1"/>
          </p:cNvSpPr>
          <p:nvPr>
            <p:ph type="title"/>
          </p:nvPr>
        </p:nvSpPr>
        <p:spPr>
          <a:xfrm>
            <a:off x="1143000" y="0"/>
            <a:ext cx="9906000" cy="1430767"/>
          </a:xfrm>
        </p:spPr>
        <p:txBody>
          <a:bodyPr>
            <a:normAutofit/>
          </a:bodyPr>
          <a:lstStyle/>
          <a:p>
            <a:r>
              <a:rPr lang="en-US" b="1" i="0"/>
              <a:t>Application Dashboard – </a:t>
            </a:r>
            <a:br>
              <a:rPr lang="en-US" b="1" i="0"/>
            </a:br>
            <a:r>
              <a:rPr lang="en-US" b="1" i="0"/>
              <a:t>Required Actions Panel</a:t>
            </a:r>
          </a:p>
        </p:txBody>
      </p:sp>
      <p:pic>
        <p:nvPicPr>
          <p:cNvPr id="8" name="Content Placeholder 7">
            <a:extLst>
              <a:ext uri="{FF2B5EF4-FFF2-40B4-BE49-F238E27FC236}">
                <a16:creationId xmlns:a16="http://schemas.microsoft.com/office/drawing/2014/main" id="{F6C765C1-183D-8340-1729-2E7068819942}"/>
              </a:ext>
            </a:extLst>
          </p:cNvPr>
          <p:cNvPicPr>
            <a:picLocks noGrp="1" noChangeAspect="1"/>
          </p:cNvPicPr>
          <p:nvPr>
            <p:ph sz="half" idx="1"/>
          </p:nvPr>
        </p:nvPicPr>
        <p:blipFill>
          <a:blip r:embed="rId3"/>
          <a:stretch>
            <a:fillRect/>
          </a:stretch>
        </p:blipFill>
        <p:spPr>
          <a:xfrm>
            <a:off x="193765" y="1309744"/>
            <a:ext cx="5181600" cy="5588597"/>
          </a:xfrm>
          <a:prstGeom prst="rect">
            <a:avLst/>
          </a:prstGeom>
        </p:spPr>
      </p:pic>
      <p:pic>
        <p:nvPicPr>
          <p:cNvPr id="9" name="Content Placeholder 8">
            <a:extLst>
              <a:ext uri="{FF2B5EF4-FFF2-40B4-BE49-F238E27FC236}">
                <a16:creationId xmlns:a16="http://schemas.microsoft.com/office/drawing/2014/main" id="{4BD67734-F7F7-725D-8BF3-11CC79237F2C}"/>
              </a:ext>
            </a:extLst>
          </p:cNvPr>
          <p:cNvPicPr>
            <a:picLocks noGrp="1" noChangeAspect="1"/>
          </p:cNvPicPr>
          <p:nvPr>
            <p:ph sz="half" idx="2"/>
          </p:nvPr>
        </p:nvPicPr>
        <p:blipFill>
          <a:blip r:embed="rId4"/>
          <a:stretch>
            <a:fillRect/>
          </a:stretch>
        </p:blipFill>
        <p:spPr>
          <a:xfrm>
            <a:off x="6714207" y="1309744"/>
            <a:ext cx="5020695" cy="5507916"/>
          </a:xfrm>
          <a:prstGeom prst="rect">
            <a:avLst/>
          </a:prstGeom>
        </p:spPr>
      </p:pic>
    </p:spTree>
    <p:extLst>
      <p:ext uri="{BB962C8B-B14F-4D97-AF65-F5344CB8AC3E}">
        <p14:creationId xmlns:p14="http://schemas.microsoft.com/office/powerpoint/2010/main" val="194621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E983-9C47-1669-48AA-F4B45E605962}"/>
              </a:ext>
            </a:extLst>
          </p:cNvPr>
          <p:cNvSpPr>
            <a:spLocks noGrp="1"/>
          </p:cNvSpPr>
          <p:nvPr>
            <p:ph type="title"/>
          </p:nvPr>
        </p:nvSpPr>
        <p:spPr>
          <a:xfrm>
            <a:off x="1143000" y="297095"/>
            <a:ext cx="9906000" cy="1382156"/>
          </a:xfrm>
        </p:spPr>
        <p:txBody>
          <a:bodyPr/>
          <a:lstStyle/>
          <a:p>
            <a:r>
              <a:rPr lang="en-US" b="1" i="0"/>
              <a:t>Application Dashboard – Messages</a:t>
            </a:r>
          </a:p>
        </p:txBody>
      </p:sp>
      <p:pic>
        <p:nvPicPr>
          <p:cNvPr id="5" name="Content Placeholder 4">
            <a:extLst>
              <a:ext uri="{FF2B5EF4-FFF2-40B4-BE49-F238E27FC236}">
                <a16:creationId xmlns:a16="http://schemas.microsoft.com/office/drawing/2014/main" id="{3DC717DE-30DF-38CB-C3DF-94EAFFDDB7EB}"/>
              </a:ext>
            </a:extLst>
          </p:cNvPr>
          <p:cNvPicPr>
            <a:picLocks noGrp="1" noChangeAspect="1"/>
          </p:cNvPicPr>
          <p:nvPr>
            <p:ph sz="half" idx="1"/>
          </p:nvPr>
        </p:nvPicPr>
        <p:blipFill>
          <a:blip r:embed="rId3"/>
          <a:stretch>
            <a:fillRect/>
          </a:stretch>
        </p:blipFill>
        <p:spPr>
          <a:xfrm>
            <a:off x="394063" y="1807285"/>
            <a:ext cx="5181600" cy="4517314"/>
          </a:xfrm>
          <a:prstGeom prst="rect">
            <a:avLst/>
          </a:prstGeom>
        </p:spPr>
      </p:pic>
      <p:pic>
        <p:nvPicPr>
          <p:cNvPr id="6" name="Content Placeholder 5">
            <a:extLst>
              <a:ext uri="{FF2B5EF4-FFF2-40B4-BE49-F238E27FC236}">
                <a16:creationId xmlns:a16="http://schemas.microsoft.com/office/drawing/2014/main" id="{C5A14ADE-E03B-A0B1-34AB-5747464A07DE}"/>
              </a:ext>
            </a:extLst>
          </p:cNvPr>
          <p:cNvPicPr>
            <a:picLocks noGrp="1" noChangeAspect="1"/>
          </p:cNvPicPr>
          <p:nvPr>
            <p:ph sz="half" idx="2"/>
          </p:nvPr>
        </p:nvPicPr>
        <p:blipFill>
          <a:blip r:embed="rId4"/>
          <a:stretch>
            <a:fillRect/>
          </a:stretch>
        </p:blipFill>
        <p:spPr>
          <a:xfrm>
            <a:off x="6616339" y="1807285"/>
            <a:ext cx="5181600" cy="4517314"/>
          </a:xfrm>
          <a:prstGeom prst="rect">
            <a:avLst/>
          </a:prstGeom>
        </p:spPr>
      </p:pic>
    </p:spTree>
    <p:extLst>
      <p:ext uri="{BB962C8B-B14F-4D97-AF65-F5344CB8AC3E}">
        <p14:creationId xmlns:p14="http://schemas.microsoft.com/office/powerpoint/2010/main" val="311522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AE79-6FE5-8D45-52AC-CB41C97BD0C1}"/>
              </a:ext>
            </a:extLst>
          </p:cNvPr>
          <p:cNvSpPr>
            <a:spLocks noGrp="1"/>
          </p:cNvSpPr>
          <p:nvPr>
            <p:ph type="title"/>
          </p:nvPr>
        </p:nvSpPr>
        <p:spPr>
          <a:xfrm>
            <a:off x="277402" y="184935"/>
            <a:ext cx="10771598" cy="1730622"/>
          </a:xfrm>
        </p:spPr>
        <p:txBody>
          <a:bodyPr/>
          <a:lstStyle/>
          <a:p>
            <a:r>
              <a:rPr lang="en-US" b="1" i="0"/>
              <a:t>Application Dashboard – Application Progress Tracker</a:t>
            </a:r>
          </a:p>
        </p:txBody>
      </p:sp>
      <p:pic>
        <p:nvPicPr>
          <p:cNvPr id="6" name="Picture 5">
            <a:extLst>
              <a:ext uri="{FF2B5EF4-FFF2-40B4-BE49-F238E27FC236}">
                <a16:creationId xmlns:a16="http://schemas.microsoft.com/office/drawing/2014/main" id="{EDBEF6F1-4725-BC30-A97F-DB949833527C}"/>
              </a:ext>
            </a:extLst>
          </p:cNvPr>
          <p:cNvPicPr>
            <a:picLocks noChangeAspect="1"/>
          </p:cNvPicPr>
          <p:nvPr/>
        </p:nvPicPr>
        <p:blipFill>
          <a:blip r:embed="rId3"/>
          <a:stretch>
            <a:fillRect/>
          </a:stretch>
        </p:blipFill>
        <p:spPr>
          <a:xfrm>
            <a:off x="351187" y="1584426"/>
            <a:ext cx="5509682" cy="5219634"/>
          </a:xfrm>
          <a:prstGeom prst="rect">
            <a:avLst/>
          </a:prstGeom>
        </p:spPr>
      </p:pic>
      <p:pic>
        <p:nvPicPr>
          <p:cNvPr id="7" name="Content Placeholder 6">
            <a:extLst>
              <a:ext uri="{FF2B5EF4-FFF2-40B4-BE49-F238E27FC236}">
                <a16:creationId xmlns:a16="http://schemas.microsoft.com/office/drawing/2014/main" id="{6AD1CD18-78F0-55DF-6583-6B2AE759CF56}"/>
              </a:ext>
            </a:extLst>
          </p:cNvPr>
          <p:cNvPicPr>
            <a:picLocks noGrp="1" noChangeAspect="1"/>
          </p:cNvPicPr>
          <p:nvPr>
            <p:ph sz="half" idx="2"/>
          </p:nvPr>
        </p:nvPicPr>
        <p:blipFill>
          <a:blip r:embed="rId4"/>
          <a:stretch>
            <a:fillRect/>
          </a:stretch>
        </p:blipFill>
        <p:spPr>
          <a:xfrm>
            <a:off x="6331132" y="1584426"/>
            <a:ext cx="5216433" cy="5111755"/>
          </a:xfrm>
          <a:prstGeom prst="rect">
            <a:avLst/>
          </a:prstGeom>
        </p:spPr>
      </p:pic>
    </p:spTree>
    <p:extLst>
      <p:ext uri="{BB962C8B-B14F-4D97-AF65-F5344CB8AC3E}">
        <p14:creationId xmlns:p14="http://schemas.microsoft.com/office/powerpoint/2010/main" val="266661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67B3-DDE2-E2E6-D2A0-3D82E763A141}"/>
              </a:ext>
            </a:extLst>
          </p:cNvPr>
          <p:cNvSpPr>
            <a:spLocks noGrp="1"/>
          </p:cNvSpPr>
          <p:nvPr>
            <p:ph type="title"/>
          </p:nvPr>
        </p:nvSpPr>
        <p:spPr/>
        <p:txBody>
          <a:bodyPr/>
          <a:lstStyle/>
          <a:p>
            <a:r>
              <a:rPr lang="en-US" b="1" i="0"/>
              <a:t>FTT Portal implementation</a:t>
            </a:r>
          </a:p>
        </p:txBody>
      </p:sp>
      <p:sp>
        <p:nvSpPr>
          <p:cNvPr id="3" name="Content Placeholder 2">
            <a:extLst>
              <a:ext uri="{FF2B5EF4-FFF2-40B4-BE49-F238E27FC236}">
                <a16:creationId xmlns:a16="http://schemas.microsoft.com/office/drawing/2014/main" id="{9A0B24CF-4956-4683-FC99-8A1A60D8B78B}"/>
              </a:ext>
            </a:extLst>
          </p:cNvPr>
          <p:cNvSpPr>
            <a:spLocks noGrp="1"/>
          </p:cNvSpPr>
          <p:nvPr>
            <p:ph sz="half" idx="1"/>
          </p:nvPr>
        </p:nvSpPr>
        <p:spPr/>
        <p:txBody>
          <a:bodyPr vert="horz" lIns="91440" tIns="45720" rIns="91440" bIns="45720" rtlCol="0" anchor="t">
            <a:normAutofit/>
          </a:bodyPr>
          <a:lstStyle/>
          <a:p>
            <a:endParaRPr lang="en-US"/>
          </a:p>
          <a:p>
            <a:r>
              <a:rPr lang="en-US" dirty="0"/>
              <a:t>Tentative implementation date of the FTT Portal is April 2025</a:t>
            </a:r>
          </a:p>
          <a:p>
            <a:r>
              <a:rPr lang="en-US" dirty="0"/>
              <a:t>Training for BIA and Contract/Compact Staff training</a:t>
            </a:r>
          </a:p>
          <a:p>
            <a:r>
              <a:rPr lang="en-US" dirty="0"/>
              <a:t>Training for Applicants (Tribal and Individual)</a:t>
            </a:r>
          </a:p>
          <a:p>
            <a:endParaRPr lang="en-US"/>
          </a:p>
        </p:txBody>
      </p:sp>
      <p:pic>
        <p:nvPicPr>
          <p:cNvPr id="5" name="Content Placeholder 4">
            <a:extLst>
              <a:ext uri="{FF2B5EF4-FFF2-40B4-BE49-F238E27FC236}">
                <a16:creationId xmlns:a16="http://schemas.microsoft.com/office/drawing/2014/main" id="{80E2830C-6292-3C84-9732-732CEFD7C876}"/>
              </a:ext>
            </a:extLst>
          </p:cNvPr>
          <p:cNvPicPr>
            <a:picLocks noGrp="1" noChangeAspect="1"/>
          </p:cNvPicPr>
          <p:nvPr>
            <p:ph sz="half" idx="2"/>
          </p:nvPr>
        </p:nvPicPr>
        <p:blipFill>
          <a:blip r:embed="rId2"/>
          <a:stretch>
            <a:fillRect/>
          </a:stretch>
        </p:blipFill>
        <p:spPr>
          <a:xfrm>
            <a:off x="6426200" y="1929968"/>
            <a:ext cx="5181600" cy="3667259"/>
          </a:xfrm>
        </p:spPr>
      </p:pic>
    </p:spTree>
    <p:extLst>
      <p:ext uri="{BB962C8B-B14F-4D97-AF65-F5344CB8AC3E}">
        <p14:creationId xmlns:p14="http://schemas.microsoft.com/office/powerpoint/2010/main" val="315239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5146159" y="258618"/>
            <a:ext cx="6068181" cy="1382233"/>
          </a:xfrm>
        </p:spPr>
        <p:txBody>
          <a:bodyPr vert="horz" lIns="91440" tIns="45720" rIns="91440" bIns="45720" rtlCol="0" anchor="ctr">
            <a:normAutofit/>
          </a:bodyPr>
          <a:lstStyle/>
          <a:p>
            <a:r>
              <a:rPr lang="en-US" sz="6000" b="1" i="0" dirty="0"/>
              <a:t>Fee-to-trust</a:t>
            </a:r>
            <a:endParaRPr lang="en-US" dirty="0"/>
          </a:p>
        </p:txBody>
      </p:sp>
      <p:pic>
        <p:nvPicPr>
          <p:cNvPr id="7" name="Picture Placeholder 6" descr="A picture containing sky, tepee, outdoor&#10;&#10;Description automatically generated">
            <a:extLst>
              <a:ext uri="{FF2B5EF4-FFF2-40B4-BE49-F238E27FC236}">
                <a16:creationId xmlns:a16="http://schemas.microsoft.com/office/drawing/2014/main" id="{39B1DA8E-4345-A91D-67C1-E6009EA1F35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726" b="805"/>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146158" y="1736807"/>
            <a:ext cx="6238687" cy="4587792"/>
          </a:xfrm>
        </p:spPr>
        <p:txBody>
          <a:bodyPr vert="horz" lIns="91440" tIns="45720" rIns="91440" bIns="45720" rtlCol="0">
            <a:normAutofit/>
          </a:bodyPr>
          <a:lstStyle/>
          <a:p>
            <a:r>
              <a:rPr lang="en-US" sz="2400" b="1" dirty="0">
                <a:latin typeface="+mj-lt"/>
              </a:rPr>
              <a:t>The Restoration of Tribal Homelands has been a priority to the DOI and BIA by fee-to-trust, land transfers and proclamations.</a:t>
            </a:r>
          </a:p>
          <a:p>
            <a:r>
              <a:rPr lang="en-US" sz="2400" b="1" dirty="0">
                <a:latin typeface="Walbaum Display Light"/>
                <a:ea typeface="+mn-lt"/>
                <a:cs typeface="+mn-lt"/>
              </a:rPr>
              <a:t>The Department asked BIA to review and simplify authorities, policies, and procedures governing the acquisition of land by the United States in trust status for individual Indians and Tribes.</a:t>
            </a:r>
            <a:endParaRPr lang="en-US" sz="2400" b="1" dirty="0">
              <a:latin typeface="Walbaum Display Light"/>
            </a:endParaRPr>
          </a:p>
        </p:txBody>
      </p:sp>
      <p:cxnSp>
        <p:nvCxnSpPr>
          <p:cNvPr id="29" name="Straight Connector 28">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472182-AC4E-22DE-1041-E537756FB5EA}"/>
              </a:ext>
            </a:extLst>
          </p:cNvPr>
          <p:cNvSpPr txBox="1"/>
          <p:nvPr/>
        </p:nvSpPr>
        <p:spPr>
          <a:xfrm>
            <a:off x="10223191" y="6657945"/>
            <a:ext cx="19688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julesnene/379343813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3835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7348682" y="731562"/>
            <a:ext cx="3635153" cy="2186299"/>
          </a:xfrm>
          <a:noFill/>
        </p:spPr>
        <p:txBody>
          <a:bodyPr anchor="b"/>
          <a:lstStyle/>
          <a:p>
            <a:r>
              <a:rPr lang="en-US" b="1" i="0">
                <a:solidFill>
                  <a:schemeClr val="tx1"/>
                </a:solidFill>
              </a:rPr>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7344567" y="3098629"/>
            <a:ext cx="4671284" cy="3102796"/>
          </a:xfrm>
          <a:noFill/>
        </p:spPr>
        <p:txBody>
          <a:bodyPr anchor="t">
            <a:normAutofit/>
          </a:bodyPr>
          <a:lstStyle/>
          <a:p>
            <a:pPr algn="l">
              <a:lnSpc>
                <a:spcPct val="120000"/>
              </a:lnSpc>
              <a:spcBef>
                <a:spcPts val="0"/>
              </a:spcBef>
            </a:pPr>
            <a:r>
              <a:rPr lang="en-US" sz="2300" b="0" i="0" dirty="0">
                <a:effectLst/>
                <a:latin typeface="Arial"/>
                <a:cs typeface="Arial"/>
              </a:rPr>
              <a:t>Carla H. Clark</a:t>
            </a:r>
          </a:p>
          <a:p>
            <a:pPr algn="l">
              <a:lnSpc>
                <a:spcPct val="120000"/>
              </a:lnSpc>
              <a:spcBef>
                <a:spcPts val="0"/>
              </a:spcBef>
            </a:pPr>
            <a:r>
              <a:rPr lang="en-US" sz="2300" b="0" i="0" dirty="0">
                <a:effectLst/>
                <a:latin typeface="Arial"/>
                <a:cs typeface="Arial"/>
              </a:rPr>
              <a:t>Division Chief</a:t>
            </a:r>
          </a:p>
          <a:p>
            <a:pPr algn="l">
              <a:lnSpc>
                <a:spcPct val="120000"/>
              </a:lnSpc>
              <a:spcBef>
                <a:spcPts val="0"/>
              </a:spcBef>
            </a:pPr>
            <a:r>
              <a:rPr lang="en-US" sz="2300" b="0" i="0" dirty="0">
                <a:effectLst/>
                <a:latin typeface="Arial"/>
                <a:cs typeface="Arial"/>
              </a:rPr>
              <a:t>Division of Real Estate Services</a:t>
            </a:r>
          </a:p>
          <a:p>
            <a:pPr algn="l">
              <a:lnSpc>
                <a:spcPct val="120000"/>
              </a:lnSpc>
              <a:spcBef>
                <a:spcPts val="0"/>
              </a:spcBef>
            </a:pPr>
            <a:r>
              <a:rPr lang="en-US" sz="2300" b="0" i="0" dirty="0">
                <a:effectLst/>
                <a:latin typeface="Arial"/>
                <a:cs typeface="Arial"/>
              </a:rPr>
              <a:t>Office of Trust Services</a:t>
            </a:r>
          </a:p>
          <a:p>
            <a:pPr algn="l">
              <a:lnSpc>
                <a:spcPct val="120000"/>
              </a:lnSpc>
              <a:spcBef>
                <a:spcPts val="0"/>
              </a:spcBef>
            </a:pPr>
            <a:r>
              <a:rPr lang="en-US" sz="2300" b="0" i="0" dirty="0">
                <a:effectLst/>
                <a:latin typeface="Arial"/>
                <a:cs typeface="Arial"/>
              </a:rPr>
              <a:t>Bureau of Indian Affairs</a:t>
            </a:r>
            <a:endParaRPr lang="en-US" sz="2300" b="0" i="0">
              <a:effectLst/>
              <a:latin typeface="Arial"/>
              <a:cs typeface="Arial"/>
            </a:endParaRPr>
          </a:p>
          <a:p>
            <a:pPr algn="l">
              <a:lnSpc>
                <a:spcPct val="120000"/>
              </a:lnSpc>
              <a:spcBef>
                <a:spcPts val="0"/>
              </a:spcBef>
            </a:pPr>
            <a:r>
              <a:rPr lang="en-US" sz="2300" dirty="0">
                <a:latin typeface="Arial"/>
                <a:cs typeface="Arial"/>
              </a:rPr>
              <a:t>carla.clark@bia.gov</a:t>
            </a:r>
            <a:endParaRPr lang="en-US" sz="2300" b="0" i="0" dirty="0">
              <a:effectLst/>
              <a:latin typeface="Arial"/>
              <a:cs typeface="Arial"/>
            </a:endParaRPr>
          </a:p>
          <a:p>
            <a:endParaRPr lang="en-US"/>
          </a:p>
        </p:txBody>
      </p:sp>
      <p:pic>
        <p:nvPicPr>
          <p:cNvPr id="24" name="Picture Placeholder 23" descr="A lake with trees and mountains in the background&#10;&#10;Description automatically generated with medium confidence">
            <a:extLst>
              <a:ext uri="{FF2B5EF4-FFF2-40B4-BE49-F238E27FC236}">
                <a16:creationId xmlns:a16="http://schemas.microsoft.com/office/drawing/2014/main" id="{FD76A686-536F-E3C7-0579-900ECA8407B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993" r="14993"/>
          <a:stretch>
            <a:fillRect/>
          </a:stretch>
        </p:blipFill>
        <p:spPr>
          <a:xfrm>
            <a:off x="-3117" y="0"/>
            <a:ext cx="7816995" cy="6858000"/>
          </a:xfrm>
        </p:spPr>
      </p:pic>
      <p:sp>
        <p:nvSpPr>
          <p:cNvPr id="26" name="TextBox 25">
            <a:extLst>
              <a:ext uri="{FF2B5EF4-FFF2-40B4-BE49-F238E27FC236}">
                <a16:creationId xmlns:a16="http://schemas.microsoft.com/office/drawing/2014/main" id="{73CE3FBE-9952-4374-3200-FCD5739FF454}"/>
              </a:ext>
            </a:extLst>
          </p:cNvPr>
          <p:cNvSpPr txBox="1"/>
          <p:nvPr/>
        </p:nvSpPr>
        <p:spPr>
          <a:xfrm>
            <a:off x="3810" y="6858000"/>
            <a:ext cx="7816995" cy="230832"/>
          </a:xfrm>
          <a:prstGeom prst="rect">
            <a:avLst/>
          </a:prstGeom>
          <a:noFill/>
        </p:spPr>
        <p:txBody>
          <a:bodyPr wrap="square" rtlCol="0">
            <a:spAutoFit/>
          </a:bodyPr>
          <a:lstStyle/>
          <a:p>
            <a:r>
              <a:rPr lang="en-US" sz="900">
                <a:hlinkClick r:id="rId4" tooltip="https://courses.lumenlearning.com/wmopen-introbusiness/chapter/what-is-economics/"/>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21080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570427" y="-11078"/>
            <a:ext cx="8440063" cy="1294998"/>
          </a:xfrm>
          <a:noFill/>
        </p:spPr>
        <p:txBody>
          <a:bodyPr/>
          <a:lstStyle/>
          <a:p>
            <a:pPr algn="ctr"/>
            <a:r>
              <a:rPr lang="en-US" sz="4000" b="1" i="0" dirty="0"/>
              <a:t>Reducing FTT timelines</a:t>
            </a:r>
            <a:br>
              <a:rPr lang="en-US" sz="3600" b="1" dirty="0"/>
            </a:br>
            <a:endParaRPr lang="en-US"/>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3500445" y="1230406"/>
            <a:ext cx="8579457" cy="5452782"/>
          </a:xfrm>
          <a:noFill/>
        </p:spPr>
        <p:txBody>
          <a:bodyPr vert="horz" lIns="91440" tIns="45720" rIns="91440" bIns="45720" rtlCol="0" anchor="t">
            <a:noAutofit/>
          </a:bodyPr>
          <a:lstStyle/>
          <a:p>
            <a:pPr>
              <a:spcBef>
                <a:spcPts val="500"/>
              </a:spcBef>
              <a:spcAft>
                <a:spcPts val="500"/>
              </a:spcAft>
              <a:buFont typeface="Arial,Sans-Serif" panose="020B0604020202020204" pitchFamily="34" charset="0"/>
            </a:pPr>
            <a:r>
              <a:rPr lang="en-US" sz="2600" dirty="0">
                <a:solidFill>
                  <a:srgbClr val="000000"/>
                </a:solidFill>
              </a:rPr>
              <a:t>25 CFR Part 151 Land Acquisitions effective date January 11, 2024</a:t>
            </a:r>
            <a:endParaRPr lang="en-US"/>
          </a:p>
          <a:p>
            <a:pPr>
              <a:spcBef>
                <a:spcPts val="500"/>
              </a:spcBef>
              <a:spcAft>
                <a:spcPts val="500"/>
              </a:spcAft>
              <a:buFont typeface="Arial,Sans-Serif" panose="020B0604020202020204" pitchFamily="34" charset="0"/>
            </a:pPr>
            <a:r>
              <a:rPr lang="en-US" sz="2600" dirty="0">
                <a:solidFill>
                  <a:srgbClr val="000000"/>
                </a:solidFill>
              </a:rPr>
              <a:t>The final rule intends to make the FTT process less burdensome and more cost-efficient</a:t>
            </a:r>
            <a:endParaRPr lang="en-US" sz="2600">
              <a:solidFill>
                <a:srgbClr val="000000"/>
              </a:solidFill>
            </a:endParaRPr>
          </a:p>
          <a:p>
            <a:pPr>
              <a:spcBef>
                <a:spcPts val="500"/>
              </a:spcBef>
              <a:spcAft>
                <a:spcPts val="500"/>
              </a:spcAft>
            </a:pPr>
            <a:r>
              <a:rPr lang="en-US" sz="2600" dirty="0"/>
              <a:t>In 2021, processing started at 1263 days, currently at 756 days to issue NOD</a:t>
            </a:r>
            <a:endParaRPr lang="en-US" sz="2600"/>
          </a:p>
          <a:p>
            <a:pPr>
              <a:spcBef>
                <a:spcPts val="500"/>
              </a:spcBef>
              <a:spcAft>
                <a:spcPts val="500"/>
              </a:spcAft>
            </a:pPr>
            <a:r>
              <a:rPr lang="en-US" sz="2600" dirty="0">
                <a:solidFill>
                  <a:srgbClr val="001E2E"/>
                </a:solidFill>
              </a:rPr>
              <a:t>Identifying 20+ internal timeframes for processing</a:t>
            </a:r>
            <a:endParaRPr lang="en-US" sz="2600">
              <a:solidFill>
                <a:srgbClr val="001E2E"/>
              </a:solidFill>
            </a:endParaRPr>
          </a:p>
          <a:p>
            <a:pPr>
              <a:spcBef>
                <a:spcPts val="500"/>
              </a:spcBef>
              <a:spcAft>
                <a:spcPts val="500"/>
              </a:spcAft>
            </a:pPr>
            <a:r>
              <a:rPr lang="en-US" sz="2600" dirty="0"/>
              <a:t>Created FTT and </a:t>
            </a:r>
            <a:r>
              <a:rPr lang="en-US" sz="2600" dirty="0">
                <a:solidFill>
                  <a:srgbClr val="001E2E"/>
                </a:solidFill>
                <a:latin typeface="Univers Condensed Light"/>
                <a:cs typeface="Courier New"/>
              </a:rPr>
              <a:t>Geodata Examination &amp; Validation (GDEV) </a:t>
            </a:r>
            <a:r>
              <a:rPr lang="en-US" sz="2600" dirty="0"/>
              <a:t>Strike Teams</a:t>
            </a:r>
            <a:endParaRPr lang="en-US"/>
          </a:p>
          <a:p>
            <a:pPr lvl="1">
              <a:spcBef>
                <a:spcPts val="500"/>
              </a:spcBef>
              <a:spcAft>
                <a:spcPts val="500"/>
              </a:spcAft>
            </a:pPr>
            <a:r>
              <a:rPr lang="en-US" sz="2600" dirty="0"/>
              <a:t>Average days to review legal descriptions by GDEV team = 19 days</a:t>
            </a:r>
            <a:endParaRPr lang="en-US" sz="2600"/>
          </a:p>
          <a:p>
            <a:pPr lvl="1">
              <a:spcBef>
                <a:spcPts val="500"/>
              </a:spcBef>
              <a:spcAft>
                <a:spcPts val="500"/>
              </a:spcAft>
            </a:pPr>
            <a:r>
              <a:rPr lang="en-US" sz="2600" dirty="0"/>
              <a:t>GDEV ongoing coordination with BILS </a:t>
            </a:r>
            <a:endParaRPr lang="en-US" sz="2600"/>
          </a:p>
        </p:txBody>
      </p:sp>
      <p:pic>
        <p:nvPicPr>
          <p:cNvPr id="17" name="Picture Placeholder 16" descr="A picture containing nature, valley, mountain, canyon&#10;&#10;Description automatically generated">
            <a:extLst>
              <a:ext uri="{FF2B5EF4-FFF2-40B4-BE49-F238E27FC236}">
                <a16:creationId xmlns:a16="http://schemas.microsoft.com/office/drawing/2014/main" id="{AC7B7132-AC9B-8F82-D983-9D7E647D349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978" r="33978"/>
          <a:stretch>
            <a:fillRect/>
          </a:stretch>
        </p:blipFill>
        <p:spPr>
          <a:xfrm>
            <a:off x="-7583" y="-11655"/>
            <a:ext cx="3493546" cy="6881310"/>
          </a:xfrm>
        </p:spPr>
      </p:pic>
    </p:spTree>
    <p:extLst>
      <p:ext uri="{BB962C8B-B14F-4D97-AF65-F5344CB8AC3E}">
        <p14:creationId xmlns:p14="http://schemas.microsoft.com/office/powerpoint/2010/main" val="366667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708972" y="185195"/>
            <a:ext cx="8301518" cy="1756816"/>
          </a:xfrm>
          <a:noFill/>
        </p:spPr>
        <p:txBody>
          <a:bodyPr/>
          <a:lstStyle/>
          <a:p>
            <a:r>
              <a:rPr lang="en-US" sz="4400" b="1" i="0"/>
              <a:t>FTT Accomplishments</a:t>
            </a:r>
            <a:br>
              <a:rPr lang="en-US" sz="4400" b="1" i="0"/>
            </a:br>
            <a:r>
              <a:rPr lang="en-US" sz="4400" b="1" i="0"/>
              <a:t>CY 2023 – CY 2024</a:t>
            </a:r>
            <a:br>
              <a:rPr lang="en-US" sz="3600" b="1"/>
            </a:br>
            <a:endParaRPr lang="en-US"/>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3490626" y="1564231"/>
            <a:ext cx="8689893" cy="4715760"/>
          </a:xfrm>
          <a:noFill/>
        </p:spPr>
        <p:txBody>
          <a:bodyPr vert="horz" lIns="91440" tIns="45720" rIns="91440" bIns="45720" rtlCol="0" anchor="t">
            <a:noAutofit/>
          </a:bodyPr>
          <a:lstStyle/>
          <a:p>
            <a:r>
              <a:rPr lang="en-US" sz="2400" dirty="0"/>
              <a:t>Notice of Decisions – 544 </a:t>
            </a:r>
            <a:endParaRPr lang="en-US" dirty="0"/>
          </a:p>
          <a:p>
            <a:pPr fontAlgn="base"/>
            <a:r>
              <a:rPr lang="en-US" sz="2400" b="0" i="0" dirty="0">
                <a:solidFill>
                  <a:srgbClr val="000000"/>
                </a:solidFill>
                <a:effectLst/>
              </a:rPr>
              <a:t>Full-time FTT positions at </a:t>
            </a:r>
            <a:r>
              <a:rPr lang="en-US" sz="2400" dirty="0">
                <a:solidFill>
                  <a:srgbClr val="000000"/>
                </a:solidFill>
              </a:rPr>
              <a:t>DRES as</a:t>
            </a:r>
            <a:r>
              <a:rPr lang="en-US" sz="2400" b="0" i="0" dirty="0">
                <a:solidFill>
                  <a:srgbClr val="000000"/>
                </a:solidFill>
                <a:effectLst/>
              </a:rPr>
              <a:t> of August 25, 2024</a:t>
            </a:r>
          </a:p>
          <a:p>
            <a:pPr fontAlgn="base"/>
            <a:r>
              <a:rPr lang="en-US" sz="2400">
                <a:solidFill>
                  <a:srgbClr val="000000"/>
                </a:solidFill>
              </a:rPr>
              <a:t>Ongoing  TAAMS enhancements on utilization, tracking &amp; </a:t>
            </a:r>
            <a:r>
              <a:rPr lang="en-US" sz="2400" dirty="0">
                <a:solidFill>
                  <a:srgbClr val="000000"/>
                </a:solidFill>
              </a:rPr>
              <a:t>monitoring</a:t>
            </a:r>
            <a:endParaRPr lang="en-US" sz="2400">
              <a:solidFill>
                <a:srgbClr val="000000"/>
              </a:solidFill>
            </a:endParaRPr>
          </a:p>
          <a:p>
            <a:pPr algn="l" rtl="0" fontAlgn="base">
              <a:lnSpc>
                <a:spcPct val="80000"/>
              </a:lnSpc>
              <a:buFont typeface="Arial" panose="020B0604020202020204" pitchFamily="34" charset="0"/>
              <a:buChar char="•"/>
            </a:pPr>
            <a:r>
              <a:rPr lang="en-US" sz="2400" b="0" i="0" dirty="0">
                <a:solidFill>
                  <a:srgbClr val="000000"/>
                </a:solidFill>
                <a:effectLst/>
              </a:rPr>
              <a:t>Ongoing </a:t>
            </a:r>
            <a:r>
              <a:rPr lang="en-US" sz="2400" dirty="0">
                <a:solidFill>
                  <a:srgbClr val="000000"/>
                </a:solidFill>
              </a:rPr>
              <a:t>TAAMS Data Clean-up coordination with field staff</a:t>
            </a:r>
            <a:endParaRPr lang="en-US" sz="2400" b="0" i="0" dirty="0">
              <a:solidFill>
                <a:srgbClr val="000000"/>
              </a:solidFill>
              <a:effectLst/>
            </a:endParaRPr>
          </a:p>
          <a:p>
            <a:pPr>
              <a:lnSpc>
                <a:spcPct val="80000"/>
              </a:lnSpc>
            </a:pPr>
            <a:r>
              <a:rPr lang="en-US" sz="2400">
                <a:solidFill>
                  <a:srgbClr val="000000"/>
                </a:solidFill>
              </a:rPr>
              <a:t>Creating an online FTT Portal for applicants (Tribal &amp; Individual)</a:t>
            </a:r>
          </a:p>
          <a:p>
            <a:pPr>
              <a:lnSpc>
                <a:spcPct val="80000"/>
              </a:lnSpc>
            </a:pPr>
            <a:r>
              <a:rPr lang="en-US" sz="2400">
                <a:solidFill>
                  <a:srgbClr val="000000"/>
                </a:solidFill>
              </a:rPr>
              <a:t>DOI/BIA hosting upcoming Tribal Consultation on "Proposed Procedures for Evaluating Environmental Risk before Acquiring Real Property and Land in Trust"</a:t>
            </a:r>
            <a:r>
              <a:rPr lang="en-US" sz="2400" dirty="0">
                <a:solidFill>
                  <a:srgbClr val="000000"/>
                </a:solidFill>
              </a:rPr>
              <a:t> </a:t>
            </a:r>
          </a:p>
          <a:p>
            <a:pPr lvl="1">
              <a:lnSpc>
                <a:spcPct val="80000"/>
              </a:lnSpc>
            </a:pPr>
            <a:r>
              <a:rPr lang="en-US" sz="2400">
                <a:solidFill>
                  <a:srgbClr val="000000"/>
                </a:solidFill>
              </a:rPr>
              <a:t>Fri</a:t>
            </a:r>
            <a:r>
              <a:rPr lang="en-US" sz="2400">
                <a:solidFill>
                  <a:srgbClr val="000000"/>
                </a:solidFill>
                <a:ea typeface="+mn-lt"/>
                <a:cs typeface="+mn-lt"/>
              </a:rPr>
              <a:t>, Nov 22, 2024 - 1:00 PM Eastern (ET)</a:t>
            </a:r>
          </a:p>
        </p:txBody>
      </p:sp>
      <p:pic>
        <p:nvPicPr>
          <p:cNvPr id="17" name="Picture Placeholder 16" descr="A picture containing nature, valley, mountain, canyon&#10;&#10;Description automatically generated">
            <a:extLst>
              <a:ext uri="{FF2B5EF4-FFF2-40B4-BE49-F238E27FC236}">
                <a16:creationId xmlns:a16="http://schemas.microsoft.com/office/drawing/2014/main" id="{AC7B7132-AC9B-8F82-D983-9D7E647D349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978" r="33978"/>
          <a:stretch>
            <a:fillRect/>
          </a:stretch>
        </p:blipFill>
        <p:spPr>
          <a:xfrm>
            <a:off x="-7583" y="-11655"/>
            <a:ext cx="3493546" cy="6881310"/>
          </a:xfrm>
        </p:spPr>
      </p:pic>
    </p:spTree>
    <p:extLst>
      <p:ext uri="{BB962C8B-B14F-4D97-AF65-F5344CB8AC3E}">
        <p14:creationId xmlns:p14="http://schemas.microsoft.com/office/powerpoint/2010/main" val="274902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133042" y="841391"/>
            <a:ext cx="7323322" cy="4465919"/>
          </a:xfrm>
          <a:noFill/>
        </p:spPr>
        <p:txBody>
          <a:bodyPr>
            <a:noAutofit/>
          </a:bodyPr>
          <a:lstStyle/>
          <a:p>
            <a:r>
              <a:rPr lang="en-US" b="1" i="0"/>
              <a:t>AOC </a:t>
            </a:r>
            <a:r>
              <a:rPr lang="en-US" b="1" i="0" err="1"/>
              <a:t>Ftt</a:t>
            </a:r>
            <a:r>
              <a:rPr lang="en-US" b="1" i="0"/>
              <a:t> statistics 20-24</a:t>
            </a:r>
            <a:br>
              <a:rPr lang="en-US" b="1" i="0"/>
            </a:br>
            <a:br>
              <a:rPr lang="en-US" b="1" i="0"/>
            </a:br>
            <a:br>
              <a:rPr lang="en-US" sz="1800" b="1" i="0"/>
            </a:br>
            <a:br>
              <a:rPr lang="en-US" sz="1800" b="1" i="0"/>
            </a:br>
            <a:br>
              <a:rPr lang="en-US" sz="1800" b="1" i="0"/>
            </a:br>
            <a:br>
              <a:rPr lang="en-US" sz="1800" b="1" i="0"/>
            </a:br>
            <a:br>
              <a:rPr lang="en-US" sz="1800" b="1" i="0"/>
            </a:br>
            <a:br>
              <a:rPr lang="en-US" sz="1800" b="1" i="0"/>
            </a:br>
            <a:br>
              <a:rPr lang="en-US" sz="1800" b="1" i="0"/>
            </a:br>
            <a:br>
              <a:rPr lang="en-US" sz="1800" b="1" i="0"/>
            </a:br>
            <a:endParaRPr lang="en-US" b="1" i="0"/>
          </a:p>
        </p:txBody>
      </p:sp>
      <p:pic>
        <p:nvPicPr>
          <p:cNvPr id="11" name="Picture Placeholder 10" descr="A herd of cattle grazing in a field&#10;&#10;Description automatically generated with medium confidence">
            <a:extLst>
              <a:ext uri="{FF2B5EF4-FFF2-40B4-BE49-F238E27FC236}">
                <a16:creationId xmlns:a16="http://schemas.microsoft.com/office/drawing/2014/main" id="{12BB4229-9940-D068-7318-F318C05C73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078" r="26078"/>
          <a:stretch>
            <a:fillRect/>
          </a:stretch>
        </p:blipFill>
        <p:spPr/>
      </p:pic>
      <p:pic>
        <p:nvPicPr>
          <p:cNvPr id="3" name="Picture 2">
            <a:extLst>
              <a:ext uri="{FF2B5EF4-FFF2-40B4-BE49-F238E27FC236}">
                <a16:creationId xmlns:a16="http://schemas.microsoft.com/office/drawing/2014/main" id="{4494A1FD-8CCD-2837-C107-09DB169DD5DC}"/>
              </a:ext>
            </a:extLst>
          </p:cNvPr>
          <p:cNvPicPr>
            <a:picLocks noChangeAspect="1"/>
          </p:cNvPicPr>
          <p:nvPr/>
        </p:nvPicPr>
        <p:blipFill>
          <a:blip r:embed="rId5"/>
          <a:stretch>
            <a:fillRect/>
          </a:stretch>
        </p:blipFill>
        <p:spPr>
          <a:xfrm>
            <a:off x="134842" y="2100885"/>
            <a:ext cx="7756912" cy="4467928"/>
          </a:xfrm>
          <a:prstGeom prst="rect">
            <a:avLst/>
          </a:prstGeom>
        </p:spPr>
      </p:pic>
    </p:spTree>
    <p:extLst>
      <p:ext uri="{BB962C8B-B14F-4D97-AF65-F5344CB8AC3E}">
        <p14:creationId xmlns:p14="http://schemas.microsoft.com/office/powerpoint/2010/main" val="42420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4FE8-A833-4A0F-F1C6-B8C6297006AE}"/>
              </a:ext>
            </a:extLst>
          </p:cNvPr>
          <p:cNvSpPr>
            <a:spLocks noGrp="1"/>
          </p:cNvSpPr>
          <p:nvPr>
            <p:ph type="title"/>
          </p:nvPr>
        </p:nvSpPr>
        <p:spPr>
          <a:xfrm>
            <a:off x="3808480" y="468"/>
            <a:ext cx="7715928" cy="1505493"/>
          </a:xfrm>
        </p:spPr>
        <p:txBody>
          <a:bodyPr/>
          <a:lstStyle/>
          <a:p>
            <a:r>
              <a:rPr lang="en-US" b="1" i="0" dirty="0">
                <a:solidFill>
                  <a:schemeClr val="tx1"/>
                </a:solidFill>
              </a:rPr>
              <a:t>Reservation Proclamations</a:t>
            </a:r>
          </a:p>
        </p:txBody>
      </p:sp>
      <p:pic>
        <p:nvPicPr>
          <p:cNvPr id="5" name="Picture Placeholder 4">
            <a:extLst>
              <a:ext uri="{FF2B5EF4-FFF2-40B4-BE49-F238E27FC236}">
                <a16:creationId xmlns:a16="http://schemas.microsoft.com/office/drawing/2014/main" id="{1556CF6C-BD3D-6A4A-F8C9-EDFF2DBB67F5}"/>
              </a:ext>
            </a:extLst>
          </p:cNvPr>
          <p:cNvPicPr>
            <a:picLocks noGrp="1" noChangeAspect="1"/>
          </p:cNvPicPr>
          <p:nvPr>
            <p:ph type="pic" sz="quarter" idx="10"/>
          </p:nvPr>
        </p:nvPicPr>
        <p:blipFill>
          <a:blip r:embed="rId2"/>
          <a:srcRect l="6082" r="6082"/>
          <a:stretch/>
        </p:blipFill>
        <p:spPr>
          <a:xfrm>
            <a:off x="3299" y="398187"/>
            <a:ext cx="3291840" cy="6061626"/>
          </a:xfrm>
        </p:spPr>
      </p:pic>
      <p:sp>
        <p:nvSpPr>
          <p:cNvPr id="4" name="Content Placeholder 3">
            <a:extLst>
              <a:ext uri="{FF2B5EF4-FFF2-40B4-BE49-F238E27FC236}">
                <a16:creationId xmlns:a16="http://schemas.microsoft.com/office/drawing/2014/main" id="{645CF7FD-5AF6-BCD2-1A40-246C09AF1899}"/>
              </a:ext>
            </a:extLst>
          </p:cNvPr>
          <p:cNvSpPr>
            <a:spLocks noGrp="1"/>
          </p:cNvSpPr>
          <p:nvPr>
            <p:ph sz="half" idx="2"/>
          </p:nvPr>
        </p:nvSpPr>
        <p:spPr>
          <a:xfrm>
            <a:off x="3477058" y="2022395"/>
            <a:ext cx="7423556" cy="4297680"/>
          </a:xfrm>
        </p:spPr>
        <p:txBody>
          <a:bodyPr vert="horz" lIns="91440" tIns="45720" rIns="91440" bIns="45720" rtlCol="0" anchor="t">
            <a:noAutofit/>
          </a:bodyPr>
          <a:lstStyle/>
          <a:p>
            <a:r>
              <a:rPr lang="en-US" sz="2400" dirty="0">
                <a:solidFill>
                  <a:srgbClr val="000000"/>
                </a:solidFill>
              </a:rPr>
              <a:t>12  Tribes from 6 different Regions completed Reservation Proclamations</a:t>
            </a:r>
            <a:endParaRPr lang="en-US" sz="2400"/>
          </a:p>
          <a:p>
            <a:r>
              <a:rPr lang="en-US" sz="2400" dirty="0">
                <a:solidFill>
                  <a:srgbClr val="000000"/>
                </a:solidFill>
              </a:rPr>
              <a:t>17,159.55 acres have been Proclaimed Reservation Land</a:t>
            </a:r>
            <a:endParaRPr lang="en-US" sz="2400"/>
          </a:p>
          <a:p>
            <a:r>
              <a:rPr lang="en-US" sz="2400" dirty="0">
                <a:solidFill>
                  <a:srgbClr val="000000"/>
                </a:solidFill>
              </a:rPr>
              <a:t>FY21 = 725.33 acres </a:t>
            </a:r>
          </a:p>
          <a:p>
            <a:r>
              <a:rPr lang="en-US" sz="2400" dirty="0">
                <a:solidFill>
                  <a:srgbClr val="000000"/>
                </a:solidFill>
              </a:rPr>
              <a:t>FY22 =  9,302.93 acres </a:t>
            </a:r>
          </a:p>
          <a:p>
            <a:r>
              <a:rPr lang="en-US" sz="2400" dirty="0">
                <a:solidFill>
                  <a:srgbClr val="000000"/>
                </a:solidFill>
              </a:rPr>
              <a:t>FY23 = 274.42 acres</a:t>
            </a:r>
          </a:p>
          <a:p>
            <a:r>
              <a:rPr lang="en-US" sz="2400" dirty="0">
                <a:solidFill>
                  <a:srgbClr val="000000"/>
                </a:solidFill>
              </a:rPr>
              <a:t>FY24 = 6,131.54 acres</a:t>
            </a:r>
          </a:p>
        </p:txBody>
      </p:sp>
    </p:spTree>
    <p:extLst>
      <p:ext uri="{BB962C8B-B14F-4D97-AF65-F5344CB8AC3E}">
        <p14:creationId xmlns:p14="http://schemas.microsoft.com/office/powerpoint/2010/main" val="28555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idx="4294967295"/>
          </p:nvPr>
        </p:nvSpPr>
        <p:spPr>
          <a:xfrm>
            <a:off x="935420" y="927100"/>
            <a:ext cx="4506529" cy="4062413"/>
          </a:xfrm>
        </p:spPr>
        <p:txBody>
          <a:bodyPr vert="horz" lIns="91440" tIns="45720" rIns="91440" bIns="45720" rtlCol="0" anchor="b">
            <a:normAutofit fontScale="90000"/>
          </a:bodyPr>
          <a:lstStyle/>
          <a:p>
            <a:pPr algn="l"/>
            <a:br>
              <a:rPr lang="en-US" sz="4200" i="0">
                <a:solidFill>
                  <a:schemeClr val="tx1"/>
                </a:solidFill>
              </a:rPr>
            </a:br>
            <a:br>
              <a:rPr lang="en-US" sz="4200" i="0">
                <a:solidFill>
                  <a:schemeClr val="tx1"/>
                </a:solidFill>
              </a:rPr>
            </a:br>
            <a:r>
              <a:rPr lang="en-US" sz="4900" b="1" i="0">
                <a:solidFill>
                  <a:schemeClr val="tx1"/>
                </a:solidFill>
              </a:rPr>
              <a:t>FTT portal</a:t>
            </a:r>
            <a:br>
              <a:rPr lang="en-US" sz="4900" b="1" i="0">
                <a:solidFill>
                  <a:schemeClr val="tx1"/>
                </a:solidFill>
              </a:rPr>
            </a:br>
            <a:br>
              <a:rPr lang="en-US" sz="4900" b="1" i="0">
                <a:solidFill>
                  <a:schemeClr val="tx1"/>
                </a:solidFill>
              </a:rPr>
            </a:br>
            <a:r>
              <a:rPr lang="en-US" sz="4900" b="1" i="0">
                <a:solidFill>
                  <a:schemeClr val="tx1"/>
                </a:solidFill>
              </a:rPr>
              <a:t>home page</a:t>
            </a:r>
            <a:br>
              <a:rPr lang="en-US" sz="4200"/>
            </a:br>
            <a:br>
              <a:rPr lang="en-US" sz="4200"/>
            </a:br>
            <a:br>
              <a:rPr lang="en-US" sz="4200"/>
            </a:br>
            <a:br>
              <a:rPr lang="en-US" sz="4200"/>
            </a:br>
            <a:endParaRPr lang="en-US" sz="4200"/>
          </a:p>
        </p:txBody>
      </p:sp>
      <p:pic>
        <p:nvPicPr>
          <p:cNvPr id="9" name="Picture 8">
            <a:extLst>
              <a:ext uri="{FF2B5EF4-FFF2-40B4-BE49-F238E27FC236}">
                <a16:creationId xmlns:a16="http://schemas.microsoft.com/office/drawing/2014/main" id="{199554D9-EF29-E1C6-99F3-364821A2D1B2}"/>
              </a:ext>
            </a:extLst>
          </p:cNvPr>
          <p:cNvPicPr>
            <a:picLocks noChangeAspect="1"/>
          </p:cNvPicPr>
          <p:nvPr/>
        </p:nvPicPr>
        <p:blipFill>
          <a:blip r:embed="rId3"/>
          <a:stretch>
            <a:fillRect/>
          </a:stretch>
        </p:blipFill>
        <p:spPr>
          <a:xfrm>
            <a:off x="6270796" y="0"/>
            <a:ext cx="4880379" cy="6650340"/>
          </a:xfrm>
          <a:prstGeom prst="rect">
            <a:avLst/>
          </a:prstGeom>
        </p:spPr>
      </p:pic>
    </p:spTree>
    <p:extLst>
      <p:ext uri="{BB962C8B-B14F-4D97-AF65-F5344CB8AC3E}">
        <p14:creationId xmlns:p14="http://schemas.microsoft.com/office/powerpoint/2010/main" val="82108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190A8-F506-1DCE-8A64-74E27338B202}"/>
              </a:ext>
            </a:extLst>
          </p:cNvPr>
          <p:cNvPicPr>
            <a:picLocks noGrp="1" noChangeAspect="1"/>
          </p:cNvPicPr>
          <p:nvPr>
            <p:ph idx="4294967295"/>
          </p:nvPr>
        </p:nvPicPr>
        <p:blipFill rotWithShape="1">
          <a:blip r:embed="rId3"/>
          <a:srcRect b="33194"/>
          <a:stretch/>
        </p:blipFill>
        <p:spPr>
          <a:xfrm>
            <a:off x="5819775" y="81734"/>
            <a:ext cx="6372225" cy="6769100"/>
          </a:xfrm>
          <a:prstGeom prst="rect">
            <a:avLst/>
          </a:prstGeom>
        </p:spPr>
      </p:pic>
      <p:sp>
        <p:nvSpPr>
          <p:cNvPr id="4" name="Text Placeholder 3">
            <a:extLst>
              <a:ext uri="{FF2B5EF4-FFF2-40B4-BE49-F238E27FC236}">
                <a16:creationId xmlns:a16="http://schemas.microsoft.com/office/drawing/2014/main" id="{664362B5-A95E-E71A-3998-7D897C0C6185}"/>
              </a:ext>
            </a:extLst>
          </p:cNvPr>
          <p:cNvSpPr>
            <a:spLocks noGrp="1"/>
          </p:cNvSpPr>
          <p:nvPr>
            <p:ph type="body" sz="half" idx="4294967295"/>
          </p:nvPr>
        </p:nvSpPr>
        <p:spPr>
          <a:xfrm>
            <a:off x="705394" y="1319567"/>
            <a:ext cx="5259978" cy="2041942"/>
          </a:xfrm>
        </p:spPr>
        <p:txBody>
          <a:bodyPr>
            <a:noAutofit/>
          </a:bodyPr>
          <a:lstStyle/>
          <a:p>
            <a:pPr marL="0" indent="0">
              <a:buNone/>
            </a:pPr>
            <a:r>
              <a:rPr lang="en-US" sz="4400" b="1">
                <a:solidFill>
                  <a:schemeClr val="tx1"/>
                </a:solidFill>
                <a:latin typeface="+mj-lt"/>
              </a:rPr>
              <a:t>Sign in with Login.gov</a:t>
            </a:r>
          </a:p>
        </p:txBody>
      </p:sp>
    </p:spTree>
    <p:extLst>
      <p:ext uri="{BB962C8B-B14F-4D97-AF65-F5344CB8AC3E}">
        <p14:creationId xmlns:p14="http://schemas.microsoft.com/office/powerpoint/2010/main" val="122260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F64F55-5C49-188B-3868-6EA34A68CB27}"/>
              </a:ext>
            </a:extLst>
          </p:cNvPr>
          <p:cNvSpPr>
            <a:spLocks noGrp="1"/>
          </p:cNvSpPr>
          <p:nvPr>
            <p:ph type="title"/>
          </p:nvPr>
        </p:nvSpPr>
        <p:spPr>
          <a:xfrm>
            <a:off x="836612" y="1423851"/>
            <a:ext cx="3932237" cy="2643052"/>
          </a:xfrm>
        </p:spPr>
        <p:txBody>
          <a:bodyPr>
            <a:noAutofit/>
          </a:bodyPr>
          <a:lstStyle/>
          <a:p>
            <a:r>
              <a:rPr lang="en-GB" sz="4400" b="1" i="0">
                <a:solidFill>
                  <a:schemeClr val="tx1"/>
                </a:solidFill>
              </a:rPr>
              <a:t>Profile Setup</a:t>
            </a:r>
            <a:br>
              <a:rPr lang="en-GB" sz="4400" b="1" i="0"/>
            </a:br>
            <a:br>
              <a:rPr lang="en-GB" sz="4400" b="1" i="0"/>
            </a:br>
            <a:endParaRPr lang="en-GB" sz="4400" b="1" i="0" u="sng">
              <a:solidFill>
                <a:schemeClr val="tx1"/>
              </a:solidFill>
            </a:endParaRPr>
          </a:p>
        </p:txBody>
      </p:sp>
      <p:pic>
        <p:nvPicPr>
          <p:cNvPr id="9" name="Content Placeholder 8" descr="Graphical user interface, text&#10;&#10;Description automatically generated">
            <a:extLst>
              <a:ext uri="{FF2B5EF4-FFF2-40B4-BE49-F238E27FC236}">
                <a16:creationId xmlns:a16="http://schemas.microsoft.com/office/drawing/2014/main" id="{A51DECF1-28DD-30CE-51CC-E7D19880F8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9877" y="-165462"/>
            <a:ext cx="6222123" cy="6962502"/>
          </a:xfrm>
          <a:prstGeom prst="rect">
            <a:avLst/>
          </a:prstGeom>
        </p:spPr>
      </p:pic>
    </p:spTree>
    <p:extLst>
      <p:ext uri="{BB962C8B-B14F-4D97-AF65-F5344CB8AC3E}">
        <p14:creationId xmlns:p14="http://schemas.microsoft.com/office/powerpoint/2010/main" val="130094770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68ab8783-55ba-4185-b116-ef03e61e0682"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8BA55293EC094485BAAD528A91E07C" ma:contentTypeVersion="20" ma:contentTypeDescription="Create a new document." ma:contentTypeScope="" ma:versionID="ca2edf460011e92adb9bdd6b09e0e00b">
  <xsd:schema xmlns:xsd="http://www.w3.org/2001/XMLSchema" xmlns:xs="http://www.w3.org/2001/XMLSchema" xmlns:p="http://schemas.microsoft.com/office/2006/metadata/properties" xmlns:ns1="http://schemas.microsoft.com/sharepoint/v3" xmlns:ns3="68ab8783-55ba-4185-b116-ef03e61e0682" xmlns:ns4="1d46f5d0-9357-4081-a320-1074348828f5" targetNamespace="http://schemas.microsoft.com/office/2006/metadata/properties" ma:root="true" ma:fieldsID="9e1820d060cd7b549a7cae66d8c9e56c" ns1:_="" ns3:_="" ns4:_="">
    <xsd:import namespace="http://schemas.microsoft.com/sharepoint/v3"/>
    <xsd:import namespace="68ab8783-55ba-4185-b116-ef03e61e0682"/>
    <xsd:import namespace="1d46f5d0-9357-4081-a320-1074348828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ab8783-55ba-4185-b116-ef03e61e0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46f5d0-9357-4081-a320-1074348828f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BE78-9FDF-401B-B412-3AA10EC5BEA3}">
  <ds:schemaRefs>
    <ds:schemaRef ds:uri="1d46f5d0-9357-4081-a320-1074348828f5"/>
    <ds:schemaRef ds:uri="http://purl.org/dc/terms/"/>
    <ds:schemaRef ds:uri="http://schemas.microsoft.com/sharepoint/v3"/>
    <ds:schemaRef ds:uri="68ab8783-55ba-4185-b116-ef03e61e0682"/>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3.xml><?xml version="1.0" encoding="utf-8"?>
<ds:datastoreItem xmlns:ds="http://schemas.openxmlformats.org/officeDocument/2006/customXml" ds:itemID="{70C598AC-77F6-4644-9825-30303C3F1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ab8783-55ba-4185-b116-ef03e61e0682"/>
    <ds:schemaRef ds:uri="1d46f5d0-9357-4081-a320-107434882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{FB148FB6-F2AD-4DC7-A7CF-A4FCF17E7EBC}tf22797433_win32</Template>
  <TotalTime>0</TotalTime>
  <Words>1127</Words>
  <Application>Microsoft Office PowerPoint</Application>
  <PresentationFormat>Widescreen</PresentationFormat>
  <Paragraphs>115</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Arial,Sans-Serif</vt:lpstr>
      <vt:lpstr>Calibri</vt:lpstr>
      <vt:lpstr>Univers Condensed Light</vt:lpstr>
      <vt:lpstr>Walbaum Display Light</vt:lpstr>
      <vt:lpstr>AngleLinesVTI</vt:lpstr>
      <vt:lpstr>Fee-to-trust  division of real estate services (DRES)  November 2024</vt:lpstr>
      <vt:lpstr>Fee-to-trust</vt:lpstr>
      <vt:lpstr>Reducing FTT timelines </vt:lpstr>
      <vt:lpstr>FTT Accomplishments CY 2023 – CY 2024 </vt:lpstr>
      <vt:lpstr>AOC Ftt statistics 20-24          </vt:lpstr>
      <vt:lpstr>Reservation Proclamations</vt:lpstr>
      <vt:lpstr>  FTT portal  home page    </vt:lpstr>
      <vt:lpstr>PowerPoint Presentation</vt:lpstr>
      <vt:lpstr>Profile Setup  </vt:lpstr>
      <vt:lpstr>Portal Dashboard</vt:lpstr>
      <vt:lpstr>PowerPoint Presentation</vt:lpstr>
      <vt:lpstr>PowerPoint Presentation</vt:lpstr>
      <vt:lpstr>PowerPoint Presentation</vt:lpstr>
      <vt:lpstr>PowerPoint Presentation</vt:lpstr>
      <vt:lpstr>PowerPoint Presentation</vt:lpstr>
      <vt:lpstr>Application Dashboard –  Required Actions Panel</vt:lpstr>
      <vt:lpstr>Application Dashboard – Messages</vt:lpstr>
      <vt:lpstr>Application Dashboard – Application Progress Tracker</vt:lpstr>
      <vt:lpstr>FTT Portal implementation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Livermont, Luree</dc:creator>
  <cp:lastModifiedBy>Jones, Simone</cp:lastModifiedBy>
  <cp:revision>308</cp:revision>
  <dcterms:created xsi:type="dcterms:W3CDTF">2024-11-16T23:06:44Z</dcterms:created>
  <dcterms:modified xsi:type="dcterms:W3CDTF">2024-11-20T15:48:56Z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0x010100BF8BA55293EC094485BAAD528A91E07C</vt:lpwstr>
  </property>
</Properties>
</file>