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70" r:id="rId4"/>
    <p:sldId id="265" r:id="rId5"/>
    <p:sldId id="261" r:id="rId6"/>
    <p:sldId id="266" r:id="rId7"/>
    <p:sldId id="264" r:id="rId8"/>
    <p:sldId id="267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13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3135E-EA55-5B92-F7BE-330975C2D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75661-FC81-85B0-975F-1690CE1DA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487AF-015C-BBBE-E64F-B44C04AA4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9F225-035C-DED9-928F-823DA1E19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49803-C00F-22B0-68DD-EE80BB2F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2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F478F-B896-6EAA-DD5B-7AAA8B6AB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CAFDF5-D3A6-C14B-8C6B-0D7478A3E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F1986-A8D7-F2A7-A7CC-5BF05BAA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A2202-F963-AD73-27F2-986B4E2DF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FDF79-609F-F9C4-5B1C-D0DFEED1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8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CC4D0-88D0-CB74-C8F8-ADC134605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A8C4C-393B-406A-94A3-D5ECF73D9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80A61-0BB6-5868-1FC2-028002A3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BAD48-C3B8-277E-98DE-9C5904378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3ED3B-B5B2-D940-4EA6-0A4A038CF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1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6A253-228D-F33F-DD6C-86EEA4708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DD722-697D-A6B2-97E3-F8D8CFA53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56A0B-C3E2-7FA3-652B-26309D85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37D5E-912D-CA35-6556-783127B6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CE762-E4F3-A7C1-6658-C8EDFEF1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8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4CFE-42CD-A65F-47CD-06C25035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84D62-7AAD-B21F-1397-D8FE2D4D3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8830D-3383-1DC9-74D9-62F0AEA3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C207B-EEA4-A8CD-51C4-DD192E56F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36211-9EF9-75C7-75F0-0B6BF6993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603C-C0E3-559F-C6C3-5E9DE6E7E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A66A0-66C4-44DC-DAE2-82D298C3C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72E8E-5A66-15D7-CB9C-0706E2CEF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D1D67-3E0F-9AF4-1991-1528CC20A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D6E83-2A34-E685-DD76-43DC87571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E70C4-5480-4319-76BF-186080B5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1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22E1-6BDC-1125-8BA7-EB010051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4766B-0DCB-837E-036B-2007E1B0C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738B3B-CA4E-01B8-0175-E2279FC73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D06F2A-4A76-4B0C-BA7C-9ADA508DE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0F9532-8131-F7F6-0C09-DF4FBF60CC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82DB1C-4FBD-D4D4-27DD-768F6798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20333E-2B32-5F8C-5120-F66A45E3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94BC41-C851-D1E3-9A8E-772C4887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6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840B-CE99-66BA-AB2C-D4FB563C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7CB4C0-78A1-2C06-0705-0D7BFBF9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94008-386F-A55A-9955-3C3F4A010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2BBBC-2DFB-93BC-56BC-216C18FB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7BB08E-9CB1-5E2D-ECD0-7A2800F70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59C967-E03C-DD9D-F59E-D6D5BAF5B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E8D59-98C9-EE68-A3BD-3A689CAC5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ED07D-92DC-F794-5D09-E5588FC01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CC4F8-2FBD-081D-06DA-5AAAD2A8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124A1-4781-A213-8D71-70CC29D20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E5FD5-740D-FCAB-10C4-BAED3A24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BD71A-FCD8-5646-A296-E429744A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1E0DA-2087-9963-4D06-2FB7F65C0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8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6167E-0632-7636-B2C0-D551F3518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1E21FA-FB4E-FF39-1099-BCD724895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4E735-F3E7-CC1A-3112-A7201373D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8DBE7-BB3C-E761-5887-EDD8C4EC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F7CF9-CAEF-6C35-6CD0-84E2C8138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38140-E83F-15B5-AF9B-01408711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3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18F402-1D0A-A1C8-1F58-87148AB7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410AA-FDC9-3CC9-935F-3E4C340AF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F031C-0BD3-7AEE-B76E-FBB78FC34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226185-B25F-492D-946F-3D95B2C698E6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2B8F3-8473-5238-8A8C-D49850901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CDF9D-4422-E146-0788-9508C8EB8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950F1B-6F85-4E57-9A3C-B68B88BA0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1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EA1DAFF-CECA-492F-BFA1-22C64956B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D3D3744-142C-4653-90AB-546FE6B84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BC69CAC-820B-41BA-BFCA-79B45576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D205E7A-88AB-4C4B-B8D1-5A76AA878B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D4286E9-8501-4EBF-874C-74897B4B6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5586ADC-910E-45C9-BAB4-CB0EFBEE5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AB594C5-5BB0-49AE-8AAC-AE40A6F8A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F19A774-30A5-488B-9BAF-629C6440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482489"/>
            <a:ext cx="304800" cy="429768"/>
            <a:chOff x="215328" y="-46937"/>
            <a:chExt cx="304800" cy="2773841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91EBF88-5B98-4258-A542-14C3AF2E52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FBC2D58-9E3C-490D-BD7A-61EF07EA7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6CF1BB4-1C1D-4EDE-BA26-0243FCF83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0C83729-E02F-4512-AFE7-F4792228B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F072A665-884E-A78F-31F2-5D7247563D53}"/>
              </a:ext>
            </a:extLst>
          </p:cNvPr>
          <p:cNvSpPr/>
          <p:nvPr/>
        </p:nvSpPr>
        <p:spPr>
          <a:xfrm>
            <a:off x="984778" y="1689343"/>
            <a:ext cx="9863031" cy="212958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Tribal Self-Governance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+mj-ea"/>
                <a:cs typeface="+mj-cs"/>
              </a:rPr>
              <a:t>Changes to the </a:t>
            </a:r>
            <a:r>
              <a:rPr lang="en-US" sz="3000" dirty="0">
                <a:solidFill>
                  <a:schemeClr val="bg1"/>
                </a:solidFill>
              </a:rPr>
              <a:t>Automated Standard Application for Payments (ASAP) system</a:t>
            </a:r>
            <a:endParaRPr lang="en-US" sz="30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7276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705607-ACDB-AA20-DB2C-78490869CE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5E99624-8263-C3FE-8451-C094DCB28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DDF00E-08CE-7C0C-1940-736F79B08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07B5505-0DA5-970E-3512-E65833F32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5AC42BD-E73B-FA41-F176-FEA8FF2BE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BCB4DA76-1757-8073-2E70-0857836D1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C60E5B2-0714-525A-E75B-8B8D08065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26C61DD-394E-D25C-9653-AE612EACCD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198F2D1-F868-52A7-DA02-B42F147A8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95552BC-91E6-F696-5EB5-FFFD8BF080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46B893C0-2D8B-22DB-6C5E-3B5F6ECA6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7E21737-3C9B-E35D-A4FA-09BC57B43C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9B18057-D5F7-CB21-3672-B5A6DC68F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F6B475B-253C-4D69-3CD4-EDF3FC42AD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A8C2ABF-2715-B29A-F688-39F127DF2E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2F35BC2-4BE6-B0E4-6CEC-C606BEC24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B26633A-66E6-971F-3100-C62AAFFBFE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2107" r="1" b="1818"/>
          <a:stretch>
            <a:fillRect/>
          </a:stretch>
        </p:blipFill>
        <p:spPr>
          <a:xfrm>
            <a:off x="626590" y="317578"/>
            <a:ext cx="10851111" cy="3508437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648F2EEA-DC3F-7CCD-1FEF-1A89A0BA41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482489"/>
            <a:ext cx="304800" cy="429768"/>
            <a:chOff x="215328" y="-46937"/>
            <a:chExt cx="304800" cy="2773841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F4FBF3D-5EE0-9CDF-58B8-FA49E371D3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1AD23A1-9624-52EB-D6F5-D988E30785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6047722-790B-E408-61A6-D2E6C2A4C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17B8E94-417B-689B-1BE2-DFCFAF4A0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7EA05D96-240F-D6FD-A81C-EA49C4235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6EB4029-C303-C589-E0B9-A47C9FA57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310735E-645A-02F2-895A-7862E909D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6AEE0B6-0CE3-B123-1DA5-BDD9E0DF7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13AB866-DE28-6D99-5DAF-EB60F5DA8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B51414BF-C9BB-BE5B-940F-067F083A08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763EA72D-34F2-5515-9A38-19013AECC363}"/>
              </a:ext>
            </a:extLst>
          </p:cNvPr>
          <p:cNvSpPr/>
          <p:nvPr/>
        </p:nvSpPr>
        <p:spPr>
          <a:xfrm>
            <a:off x="4385304" y="4533591"/>
            <a:ext cx="4569060" cy="212958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EO 14222</a:t>
            </a:r>
          </a:p>
        </p:txBody>
      </p:sp>
    </p:spTree>
    <p:extLst>
      <p:ext uri="{BB962C8B-B14F-4D97-AF65-F5344CB8AC3E}">
        <p14:creationId xmlns:p14="http://schemas.microsoft.com/office/powerpoint/2010/main" val="236387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90927-93B6-163A-3A07-9EE98AC08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76BFBD7-3C32-ED3A-900E-B70644175EAB}"/>
              </a:ext>
            </a:extLst>
          </p:cNvPr>
          <p:cNvSpPr txBox="1"/>
          <p:nvPr/>
        </p:nvSpPr>
        <p:spPr>
          <a:xfrm>
            <a:off x="427597" y="631528"/>
            <a:ext cx="1133680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7131F"/>
                </a:solidFill>
              </a:rPr>
              <a:t>Sec</a:t>
            </a:r>
            <a:r>
              <a:rPr lang="en-US" sz="2000" dirty="0">
                <a:solidFill>
                  <a:srgbClr val="07131F"/>
                </a:solidFill>
              </a:rPr>
              <a:t>. </a:t>
            </a:r>
            <a:r>
              <a:rPr lang="en-US" sz="2000" u="sng" dirty="0">
                <a:solidFill>
                  <a:srgbClr val="07131F"/>
                </a:solidFill>
              </a:rPr>
              <a:t>3</a:t>
            </a:r>
            <a:r>
              <a:rPr lang="en-US" sz="2000" dirty="0">
                <a:solidFill>
                  <a:srgbClr val="07131F"/>
                </a:solidFill>
              </a:rPr>
              <a:t>.  </a:t>
            </a:r>
            <a:r>
              <a:rPr lang="en-US" sz="2000" u="sng" dirty="0">
                <a:solidFill>
                  <a:srgbClr val="07131F"/>
                </a:solidFill>
              </a:rPr>
              <a:t>Cutting Costs to Save Taxpayers Money</a:t>
            </a:r>
            <a:r>
              <a:rPr lang="en-US" sz="2000" dirty="0">
                <a:solidFill>
                  <a:srgbClr val="07131F"/>
                </a:solidFill>
              </a:rPr>
              <a:t>.  (a)  </a:t>
            </a:r>
            <a:r>
              <a:rPr lang="en-US" sz="2000" i="1" dirty="0">
                <a:solidFill>
                  <a:srgbClr val="07131F"/>
                </a:solidFill>
              </a:rPr>
              <a:t>Contract and Grant Justification.</a:t>
            </a:r>
            <a:r>
              <a:rPr lang="en-US" sz="2000" dirty="0">
                <a:solidFill>
                  <a:srgbClr val="07131F"/>
                </a:solidFill>
              </a:rPr>
              <a:t>  Each Agency Head shall, with assistance as requested from the agency’s DOGE Team Lead, build a centralized technological system within the agency to seamlessly record every payment issued by the agency pursuant to each of the agency’s covered contracts and grants,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highlight>
                  <a:srgbClr val="07131F"/>
                </a:highlight>
              </a:rPr>
              <a:t> along with a brief, written justification for each payment submitted by the agency employee who approved the payment.  This system shall include a mechanism for the Agency Head to pause and rapidly review any payment for which the approving employee has not submitted a brief, written justification within the technological system. </a:t>
            </a:r>
          </a:p>
          <a:p>
            <a:endParaRPr lang="en-US" sz="3600" dirty="0">
              <a:solidFill>
                <a:schemeClr val="bg1">
                  <a:lumMod val="95000"/>
                </a:schemeClr>
              </a:solidFill>
              <a:highlight>
                <a:srgbClr val="FFFF00"/>
              </a:highlight>
            </a:endParaRPr>
          </a:p>
          <a:p>
            <a:r>
              <a:rPr lang="en-US" sz="2000" dirty="0">
                <a:solidFill>
                  <a:srgbClr val="07131F"/>
                </a:solidFill>
              </a:rPr>
              <a:t>(i) Once the system described in subsection (a) of this section is in place,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highlight>
                  <a:srgbClr val="07131F"/>
                </a:highlight>
              </a:rPr>
              <a:t>the Agency Head shall issue guidance, in consultation with the agency’s DOGE Team Lead, to require that the relevant agency employee promptly submit a brief, written justification prior to that employee’s approval of a payment under covered contracts and grants</a:t>
            </a:r>
            <a:r>
              <a:rPr lang="en-US" sz="2000" dirty="0">
                <a:solidFill>
                  <a:srgbClr val="07131F"/>
                </a:solidFill>
              </a:rPr>
              <a:t>, subject to any exceptions the Agency Head deems appropriate.</a:t>
            </a:r>
          </a:p>
          <a:p>
            <a:endParaRPr lang="en-US" sz="3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000" dirty="0">
                <a:solidFill>
                  <a:srgbClr val="07131F"/>
                </a:solidFill>
              </a:rPr>
              <a:t>(ii)  To the maximum extent permitted by law, and to the maximum extent deemed practicable by the Agency Head,</a:t>
            </a:r>
            <a:r>
              <a:rPr lang="en-US" sz="2000" dirty="0">
                <a:solidFill>
                  <a:srgbClr val="07131F"/>
                </a:solidFill>
                <a:highlight>
                  <a:srgbClr val="07131F"/>
                </a:highlight>
              </a:rPr>
              <a:t>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highlight>
                  <a:srgbClr val="07131F"/>
                </a:highlight>
              </a:rPr>
              <a:t>the payment justifications described in subsection (a)(i) of this section shall be posted publicly. 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B51AF-84E0-26D5-65F3-5FAE05F9D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403CF67-9281-085C-3F37-72167A506351}"/>
              </a:ext>
            </a:extLst>
          </p:cNvPr>
          <p:cNvSpPr txBox="1"/>
          <p:nvPr/>
        </p:nvSpPr>
        <p:spPr>
          <a:xfrm>
            <a:off x="295410" y="3045806"/>
            <a:ext cx="1165843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7131F"/>
                </a:solidFill>
              </a:rPr>
              <a:t>In response to Executive Order 14222, </a:t>
            </a:r>
          </a:p>
          <a:p>
            <a:endParaRPr lang="en-US" sz="2000" b="1" dirty="0">
              <a:solidFill>
                <a:srgbClr val="07131F"/>
              </a:solidFill>
            </a:endParaRPr>
          </a:p>
          <a:p>
            <a:r>
              <a:rPr lang="en-US" sz="2000" dirty="0">
                <a:solidFill>
                  <a:srgbClr val="07131F"/>
                </a:solidFill>
              </a:rPr>
              <a:t>The Department of Treasury added a new </a:t>
            </a:r>
            <a:r>
              <a:rPr lang="en-US" sz="2000" b="1" dirty="0">
                <a:solidFill>
                  <a:srgbClr val="07131F"/>
                </a:solidFill>
              </a:rPr>
              <a:t>payment justification feature </a:t>
            </a:r>
            <a:r>
              <a:rPr lang="en-US" sz="2000" dirty="0">
                <a:solidFill>
                  <a:srgbClr val="07131F"/>
                </a:solidFill>
              </a:rPr>
              <a:t>to its ASAP fund distribution system. </a:t>
            </a:r>
          </a:p>
          <a:p>
            <a:endParaRPr lang="en-US" sz="2000" dirty="0">
              <a:solidFill>
                <a:srgbClr val="07131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7131F"/>
                </a:solidFill>
              </a:rPr>
              <a:t>ASAP is the system that DOI uses to transfer ISDEAA funds to Tribal governments.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7131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7131F"/>
                </a:solidFill>
              </a:rPr>
              <a:t>ASAP is a government-wide system that several federal agencies use – primarily for reimbursable grants.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7131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7131F"/>
                </a:solidFill>
              </a:rPr>
              <a:t>The new feature  was made systemwide and Treasury does not have the option to exclude the field for a subset of recipients. 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3A5FF4-F13D-9C8D-CDF6-77ED58B6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85" y="266612"/>
            <a:ext cx="11658430" cy="264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E71AB-57BD-1C09-BDCA-D15B855A7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8BAFBC-1A99-C582-F772-7A148163B648}"/>
              </a:ext>
            </a:extLst>
          </p:cNvPr>
          <p:cNvSpPr txBox="1"/>
          <p:nvPr/>
        </p:nvSpPr>
        <p:spPr>
          <a:xfrm>
            <a:off x="378766" y="3289209"/>
            <a:ext cx="1143278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7131F"/>
                </a:solidFill>
              </a:rPr>
              <a:t>Payment Justification Feature</a:t>
            </a:r>
          </a:p>
          <a:p>
            <a:endParaRPr lang="en-US" sz="2000" b="1" dirty="0">
              <a:solidFill>
                <a:srgbClr val="07131F"/>
              </a:solidFill>
            </a:endParaRPr>
          </a:p>
          <a:p>
            <a:r>
              <a:rPr lang="en-US" sz="2000" dirty="0">
                <a:solidFill>
                  <a:srgbClr val="07131F"/>
                </a:solidFill>
              </a:rPr>
              <a:t>Starting Monday, May 19, 2025, </a:t>
            </a:r>
            <a:r>
              <a:rPr lang="en-US" sz="2000" dirty="0">
                <a:solidFill>
                  <a:schemeClr val="bg1"/>
                </a:solidFill>
                <a:highlight>
                  <a:srgbClr val="07131F"/>
                </a:highlight>
              </a:rPr>
              <a:t>all payment requests submitted in ASAP.gov will require a brief written justification for each payment.</a:t>
            </a:r>
          </a:p>
          <a:p>
            <a:endParaRPr lang="en-US" sz="2000" dirty="0">
              <a:solidFill>
                <a:srgbClr val="07131F"/>
              </a:solidFill>
            </a:endParaRPr>
          </a:p>
          <a:p>
            <a:r>
              <a:rPr lang="en-US" sz="2000" dirty="0">
                <a:solidFill>
                  <a:srgbClr val="07131F"/>
                </a:solidFill>
              </a:rPr>
              <a:t>This field is mandatory, limited to 300 characters, and will be required in the first step of the payment request process.</a:t>
            </a:r>
          </a:p>
          <a:p>
            <a:endParaRPr lang="en-US" sz="2000" dirty="0">
              <a:solidFill>
                <a:srgbClr val="07131F"/>
              </a:solidFill>
            </a:endParaRPr>
          </a:p>
          <a:p>
            <a:r>
              <a:rPr lang="en-US" sz="2000" dirty="0">
                <a:solidFill>
                  <a:srgbClr val="07131F"/>
                </a:solidFill>
              </a:rPr>
              <a:t>If you have several payment justifications, please enter the requests separately, (i.e., individual payments).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30977F-A833-6F1D-E7FE-6BC07EF80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30" y="233526"/>
            <a:ext cx="11715654" cy="278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30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A3ADD-0E97-1AEF-F3E8-E53A145E1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08E3CD7-C6A4-0DAB-EF5C-BC8C4F0BFC74}"/>
              </a:ext>
            </a:extLst>
          </p:cNvPr>
          <p:cNvSpPr txBox="1"/>
          <p:nvPr/>
        </p:nvSpPr>
        <p:spPr>
          <a:xfrm>
            <a:off x="572292" y="181598"/>
            <a:ext cx="1104741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Concerns with the payment justification requirement </a:t>
            </a:r>
          </a:p>
          <a:p>
            <a:endParaRPr lang="en-US" sz="2200" b="1" dirty="0"/>
          </a:p>
          <a:p>
            <a:r>
              <a:rPr lang="en-US" sz="2000" dirty="0"/>
              <a:t>Under ISDEAA, once funds are awarded to a Tribe, the government is required to transfer those funds expeditiously and fully. Any delay or withholding is tightly constrained by statute. </a:t>
            </a:r>
          </a:p>
          <a:p>
            <a:endParaRPr lang="en-US" sz="2000" dirty="0"/>
          </a:p>
          <a:p>
            <a:r>
              <a:rPr lang="en-US" sz="2000" dirty="0"/>
              <a:t>ISDEAA expressly provides that the Secretary may only suspend, withhold, or delay the payment of funds to a Tribe under an ISDEAA agreement in very narrow circumstances not present here. A blanket policy that pauses payments simply because a justification field is deemed insufficient (or not provided) does not fit these narrow exceptions and procedural safeguards. </a:t>
            </a:r>
          </a:p>
          <a:p>
            <a:endParaRPr lang="en-US" sz="2000" b="1" dirty="0"/>
          </a:p>
          <a:p>
            <a:r>
              <a:rPr lang="en-US" sz="2000" dirty="0">
                <a:solidFill>
                  <a:schemeClr val="bg1"/>
                </a:solidFill>
                <a:highlight>
                  <a:srgbClr val="07131F"/>
                </a:highlight>
              </a:rPr>
              <a:t>Imposing these new conditions undercuts the very intent of Self-Governance, which affirms the right of Tribal governments to assume control over programs without unnecessary federal interference or bureaucratic delay. </a:t>
            </a:r>
          </a:p>
          <a:p>
            <a:endParaRPr lang="en-US" sz="2000" dirty="0"/>
          </a:p>
          <a:p>
            <a:r>
              <a:rPr lang="en-US" sz="2000" dirty="0"/>
              <a:t>ISDEAA agreements are legally binding documents, negotiated on a government-to-government basis, which outline the conditions and funding amounts for Tribal programs. </a:t>
            </a:r>
            <a:r>
              <a:rPr lang="en-US" sz="2000" dirty="0">
                <a:solidFill>
                  <a:schemeClr val="bg1"/>
                </a:solidFill>
                <a:highlight>
                  <a:srgbClr val="07131F"/>
                </a:highlight>
              </a:rPr>
              <a:t>Our agreements do not contain a requirement for payment-by-payment justifications as a condition of receiving funds.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98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A0441C-9273-A9AA-0507-E71B6CB63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1DDF63-95D2-FA2B-D46E-99068ECCD78F}"/>
              </a:ext>
            </a:extLst>
          </p:cNvPr>
          <p:cNvSpPr txBox="1"/>
          <p:nvPr/>
        </p:nvSpPr>
        <p:spPr>
          <a:xfrm>
            <a:off x="897350" y="1894584"/>
            <a:ext cx="100359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7131F"/>
                </a:solidFill>
              </a:rPr>
              <a:t>In response to the addition of the new requirement in the ASAP system, the Self-Governance Communication and Education Tribal Consortium (SGCETC) </a:t>
            </a:r>
            <a:r>
              <a:rPr lang="en-US" sz="2800" b="1" dirty="0">
                <a:solidFill>
                  <a:srgbClr val="07131F"/>
                </a:solidFill>
              </a:rPr>
              <a:t>requested that DOI change its process for the transfer of ISDEAA funding. Instead of using ASAP (a reimbursement based financial distribution system), we request DOI move to a direct wire transfer process.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A6D6E-2FE7-D1B5-AFA9-8C23AC79C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2FDE2CE-F218-2FED-7055-E9B8F027BFE3}"/>
              </a:ext>
            </a:extLst>
          </p:cNvPr>
          <p:cNvSpPr txBox="1"/>
          <p:nvPr/>
        </p:nvSpPr>
        <p:spPr>
          <a:xfrm>
            <a:off x="601320" y="250583"/>
            <a:ext cx="10989359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7131F"/>
                </a:solidFill>
              </a:rPr>
              <a:t>The direct wire transfer process is already used at Indian Health Service and the Department of Transportation for transferring ISDEAA funds.  </a:t>
            </a:r>
          </a:p>
          <a:p>
            <a:endParaRPr lang="en-US" sz="2400" b="1" dirty="0">
              <a:solidFill>
                <a:srgbClr val="07131F"/>
              </a:solidFill>
            </a:endParaRPr>
          </a:p>
          <a:p>
            <a:r>
              <a:rPr lang="en-US" sz="2400" dirty="0">
                <a:solidFill>
                  <a:srgbClr val="07131F"/>
                </a:solidFill>
              </a:rPr>
              <a:t>In response to our request, </a:t>
            </a:r>
          </a:p>
          <a:p>
            <a:endParaRPr lang="en-US" sz="2400" b="1" dirty="0">
              <a:solidFill>
                <a:srgbClr val="07131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131F"/>
                </a:solidFill>
              </a:rPr>
              <a:t>We met with Treasury officials who expressed support but noted it is up to DOI to decide how it transfers funds.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7131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131F"/>
                </a:solidFill>
              </a:rPr>
              <a:t>DOI is evaluating the request and has identified a short-term work around. The work around is to identify a term for all Tribes to enter in the ASAP justification field—such as “pursuant to ISDEAA agreement”—that will be </a:t>
            </a:r>
            <a:r>
              <a:rPr lang="en-US" sz="2400" i="1" dirty="0">
                <a:solidFill>
                  <a:srgbClr val="07131F"/>
                </a:solidFill>
              </a:rPr>
              <a:t>accepted</a:t>
            </a:r>
            <a:r>
              <a:rPr lang="en-US" sz="2400" dirty="0">
                <a:solidFill>
                  <a:srgbClr val="07131F"/>
                </a:solidFill>
              </a:rPr>
              <a:t> by DOI and Treasury as meeting the intent of the new justification requirement.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7131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131F"/>
                </a:solidFill>
              </a:rPr>
              <a:t>DOI has also asked for an exemption from the Administration. </a:t>
            </a:r>
          </a:p>
          <a:p>
            <a:endParaRPr lang="en-US" sz="2400" b="1" dirty="0">
              <a:solidFill>
                <a:srgbClr val="07131F"/>
              </a:solidFill>
            </a:endParaRPr>
          </a:p>
          <a:p>
            <a:r>
              <a:rPr lang="en-US" sz="2400" b="1" dirty="0">
                <a:solidFill>
                  <a:srgbClr val="07131F"/>
                </a:solidFill>
              </a:rPr>
              <a:t>We appreciate the work around option but hope it is a short-term fix. 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0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3058A0-7BCD-A86A-9424-A5AB42C30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12F72D-F935-617C-983D-F8647728024D}"/>
              </a:ext>
            </a:extLst>
          </p:cNvPr>
          <p:cNvSpPr txBox="1"/>
          <p:nvPr/>
        </p:nvSpPr>
        <p:spPr>
          <a:xfrm>
            <a:off x="549976" y="1376157"/>
            <a:ext cx="1140005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7131F"/>
                </a:solidFill>
              </a:rPr>
              <a:t>This presents an opportunity to address a long-standing management challenge at DOI.</a:t>
            </a:r>
          </a:p>
          <a:p>
            <a:endParaRPr lang="en-US" sz="2200" b="1" dirty="0">
              <a:solidFill>
                <a:srgbClr val="07131F"/>
              </a:solidFill>
            </a:endParaRPr>
          </a:p>
          <a:p>
            <a:r>
              <a:rPr lang="en-US" sz="2200" dirty="0">
                <a:solidFill>
                  <a:srgbClr val="07131F"/>
                </a:solidFill>
              </a:rPr>
              <a:t>Interior’s ability to disburse funds in a timely manner has been a long-standing management challenge.</a:t>
            </a:r>
          </a:p>
          <a:p>
            <a:r>
              <a:rPr lang="en-US" sz="2200" dirty="0">
                <a:solidFill>
                  <a:srgbClr val="07131F"/>
                </a:solidFill>
              </a:rPr>
              <a:t> </a:t>
            </a:r>
          </a:p>
          <a:p>
            <a:r>
              <a:rPr lang="en-US" sz="2200" i="1" dirty="0">
                <a:solidFill>
                  <a:srgbClr val="07131F"/>
                </a:solidFill>
              </a:rPr>
              <a:t>“Interior’s process to disburse funds associated with the tribes’ self-determination contracts and self-governance compacts is a factor that hinders expansion of self-determination contracts or self-governance compacts.” </a:t>
            </a:r>
            <a:r>
              <a:rPr lang="en-US" sz="2200" dirty="0">
                <a:solidFill>
                  <a:srgbClr val="07131F"/>
                </a:solidFill>
              </a:rPr>
              <a:t>(GAO-19-87)</a:t>
            </a:r>
          </a:p>
          <a:p>
            <a:r>
              <a:rPr lang="en-US" sz="2200" dirty="0">
                <a:solidFill>
                  <a:srgbClr val="07131F"/>
                </a:solidFill>
              </a:rPr>
              <a:t> </a:t>
            </a:r>
          </a:p>
          <a:p>
            <a:r>
              <a:rPr lang="en-US" sz="2200" b="1" i="1" dirty="0">
                <a:solidFill>
                  <a:srgbClr val="07131F"/>
                </a:solidFill>
              </a:rPr>
              <a:t>“Interior officials told us that the agency’s financial data management system is used for all of Interior and is not equipped for the unique aspects of self-determination contracts and self-governance compacts..</a:t>
            </a:r>
            <a:r>
              <a:rPr lang="en-US" sz="2200" i="1" dirty="0">
                <a:solidFill>
                  <a:srgbClr val="07131F"/>
                </a:solidFill>
              </a:rPr>
              <a:t>”  </a:t>
            </a:r>
            <a:r>
              <a:rPr lang="en-US" sz="2200" dirty="0">
                <a:solidFill>
                  <a:srgbClr val="07131F"/>
                </a:solidFill>
              </a:rPr>
              <a:t>(GAO-19-87)</a:t>
            </a:r>
          </a:p>
          <a:p>
            <a:r>
              <a:rPr lang="en-US" sz="2200" dirty="0">
                <a:solidFill>
                  <a:srgbClr val="07131F"/>
                </a:solidFill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77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867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Jay Spaan</dc:creator>
  <cp:lastModifiedBy>Jay Spaan</cp:lastModifiedBy>
  <cp:revision>23</cp:revision>
  <dcterms:created xsi:type="dcterms:W3CDTF">2025-08-06T15:31:48Z</dcterms:created>
  <dcterms:modified xsi:type="dcterms:W3CDTF">2025-08-07T14:18:35Z</dcterms:modified>
</cp:coreProperties>
</file>