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258" r:id="rId6"/>
    <p:sldId id="439" r:id="rId7"/>
    <p:sldId id="321" r:id="rId8"/>
    <p:sldId id="455" r:id="rId9"/>
    <p:sldId id="456" r:id="rId10"/>
    <p:sldId id="361" r:id="rId11"/>
    <p:sldId id="442" r:id="rId12"/>
    <p:sldId id="443" r:id="rId13"/>
    <p:sldId id="444" r:id="rId14"/>
    <p:sldId id="446" r:id="rId15"/>
    <p:sldId id="447" r:id="rId16"/>
    <p:sldId id="448" r:id="rId17"/>
    <p:sldId id="449" r:id="rId18"/>
    <p:sldId id="451" r:id="rId19"/>
    <p:sldId id="454" r:id="rId20"/>
    <p:sldId id="453" r:id="rId21"/>
    <p:sldId id="343" r:id="rId22"/>
    <p:sldId id="440" r:id="rId23"/>
    <p:sldId id="441" r:id="rId24"/>
    <p:sldId id="408" r:id="rId25"/>
    <p:sldId id="409" r:id="rId26"/>
    <p:sldId id="406" r:id="rId27"/>
    <p:sldId id="410" r:id="rId28"/>
    <p:sldId id="411" r:id="rId29"/>
    <p:sldId id="438" r:id="rId30"/>
    <p:sldId id="435" r:id="rId31"/>
    <p:sldId id="316" r:id="rId3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F1C101-DCD2-4714-BE91-24859090BAAF}" name="Miskovich, Christopher" initials="MC" userId="S::christopher.miskovich@indianaffairs.gov::5f659466-7e62-4b5f-b5e8-76c5497f2ab4" providerId="AD"/>
  <p188:author id="{980ED501-A36C-1435-291C-8007711B4193}" name="Omps, Sharon P" initials="OP" userId="S::sharon.omps@indianaffairs.gov::06e086ff-1be2-4eba-8ee4-89f98eef93a6" providerId="AD"/>
  <p188:author id="{04948311-C527-F61E-9915-6C596C909A78}" name="Brooks, Jeannine" initials="BJ" userId="S::jeannine.brooks@indianaffairs.gov::6212ddfc-e159-4ee4-a4af-7b5b7c33189d" providerId="AD"/>
  <p188:author id="{C037662E-8FA0-DF71-8D8F-D2C3BA9A3363}" name="Fortney, Melissa" initials="FM" userId="S::melissa.fortney@indianaffairs.gov::b9a7df7c-416b-4309-ab0c-b4b6916502c1" providerId="AD"/>
  <p188:author id="{DA28A230-A5C0-714B-8802-5112B0E8E8AA}" name="Sullivan, Jack" initials="" userId="S::Jack.Sullivan@indianaffairs.gov::a7b36286-f413-4907-a9c9-941aefa2f611" providerId="AD"/>
  <p188:author id="{E4363879-34CF-28C3-A6F0-0E57CAB45154}" name="Sullivan, Jack" initials="SJ" userId="S::jack.sullivan@indianaffairs.gov::a7b36286-f413-4907-a9c9-941aefa2f611" providerId="AD"/>
  <p188:author id="{1F52147D-480E-BB19-D9CF-58F5D1C64EBE}" name="Pulak, Douglas D" initials="PD" userId="S::douglas.pulak@indianaffairs.gov::3573e035-8cb8-449b-a5e3-7c672dd07e9e" providerId="AD"/>
  <p188:author id="{92602489-7D6B-6CCB-7ED9-EC0FF7310220}" name="Freihage, Jason E" initials="FE" userId="S::jason.freihage@indianaffairs.gov::c89d4119-ac9d-4854-a92d-e0d93b28da22" providerId="AD"/>
  <p188:author id="{BA1D848F-1867-73BC-0D34-3F9249969AEC}" name="Snider, Vanessa P" initials="SP" userId="S::vanessa.snider@indianaffairs.gov::78624090-d4a3-4653-90a0-5e48a2ea00ab" providerId="AD"/>
  <p188:author id="{619B43D2-53E1-B093-804A-60280F51EED2}" name="Fortney, Melissa" initials="" userId="S::Melissa.Fortney@indianaffairs.gov::b9a7df7c-416b-4309-ab0c-b4b6916502c1" providerId="AD"/>
  <p188:author id="{DAF676EA-B283-D554-7229-C29808A63B0E}" name="Abeita, Shawn P" initials="AP" userId="S::shawn.abeita@indianaffairs.gov::700e3e23-aadd-4ca5-b2cd-e0dc60cadebe" providerId="AD"/>
  <p188:author id="{420506FC-465B-BCF6-3E30-819A761173FD}" name="Ross, John R" initials="RR" userId="S::john.ross@indianaffairs.gov::0eabaa91-408d-4f3a-b007-ceb6357130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9"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4" clrIdx="2">
    <p:extLst>
      <p:ext uri="{19B8F6BF-5375-455C-9EA6-DF929625EA0E}">
        <p15:presenceInfo xmlns:p15="http://schemas.microsoft.com/office/powerpoint/2012/main" userId="S::jason.freihage@indianaffairs.gov::c89d4119-ac9d-4854-a92d-e0d93b28da22" providerId="AD"/>
      </p:ext>
    </p:extLst>
  </p:cmAuthor>
  <p:cmAuthor id="4" name="Fortney, Melissa" initials="FM" lastIdx="4" clrIdx="3">
    <p:extLst>
      <p:ext uri="{19B8F6BF-5375-455C-9EA6-DF929625EA0E}">
        <p15:presenceInfo xmlns:p15="http://schemas.microsoft.com/office/powerpoint/2012/main" userId="S::melissa.fortney@indianaffairs.gov::b9a7df7c-416b-4309-ab0c-b4b6916502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9"/>
    <a:srgbClr val="FF9900"/>
    <a:srgbClr val="00A1DB"/>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B188A-D310-4368-A692-3738ED370D2A}" v="92" dt="2025-08-04T16:29:01.689"/>
    <p1510:client id="{4C7D02FB-C70E-49B0-9807-62AB7BB89B2D}" v="249" dt="2025-08-05T12:52:55.1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06" y="41"/>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Indian Affairs </a:t>
            </a:r>
          </a:p>
          <a:p>
            <a:pPr>
              <a:defRPr/>
            </a:pPr>
            <a:r>
              <a:rPr lang="en-US"/>
              <a:t>Direct Appropriated Amounts </a:t>
            </a:r>
          </a:p>
          <a:p>
            <a:pPr>
              <a:defRPr/>
            </a:pPr>
            <a:r>
              <a:rPr lang="en-US"/>
              <a:t> Year to Year Comparison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'Funding History'!$B$1</c:f>
              <c:strCache>
                <c:ptCount val="1"/>
                <c:pt idx="0">
                  <c:v>Tribal Request</c:v>
                </c:pt>
              </c:strCache>
            </c:strRef>
          </c:tx>
          <c:spPr>
            <a:solidFill>
              <a:schemeClr val="accent4">
                <a:lumMod val="60000"/>
              </a:schemeClr>
            </a:solidFill>
            <a:ln>
              <a:noFill/>
            </a:ln>
            <a:effectLst/>
          </c:spPr>
          <c:invertIfNegative val="0"/>
          <c:cat>
            <c:numRef>
              <c:f>'Funding History'!$A$6:$A$12</c:f>
              <c:numCache>
                <c:formatCode>General</c:formatCode>
                <c:ptCount val="7"/>
                <c:pt idx="0">
                  <c:v>2020</c:v>
                </c:pt>
                <c:pt idx="1">
                  <c:v>2021</c:v>
                </c:pt>
                <c:pt idx="2">
                  <c:v>2022</c:v>
                </c:pt>
                <c:pt idx="3">
                  <c:v>2023</c:v>
                </c:pt>
                <c:pt idx="4">
                  <c:v>2024</c:v>
                </c:pt>
                <c:pt idx="5">
                  <c:v>2025</c:v>
                </c:pt>
                <c:pt idx="6">
                  <c:v>2026</c:v>
                </c:pt>
              </c:numCache>
            </c:numRef>
          </c:cat>
          <c:val>
            <c:numRef>
              <c:f>'Funding History'!$B$6:$B$12</c:f>
              <c:numCache>
                <c:formatCode>#,##0</c:formatCode>
                <c:ptCount val="7"/>
                <c:pt idx="0">
                  <c:v>3003428</c:v>
                </c:pt>
                <c:pt idx="1">
                  <c:v>3574110</c:v>
                </c:pt>
                <c:pt idx="2">
                  <c:v>4072809</c:v>
                </c:pt>
                <c:pt idx="3">
                  <c:v>5294652</c:v>
                </c:pt>
                <c:pt idx="4">
                  <c:v>20965417</c:v>
                </c:pt>
                <c:pt idx="5">
                  <c:v>23706610</c:v>
                </c:pt>
                <c:pt idx="6">
                  <c:v>23868715</c:v>
                </c:pt>
              </c:numCache>
            </c:numRef>
          </c:val>
          <c:extLst>
            <c:ext xmlns:c16="http://schemas.microsoft.com/office/drawing/2014/chart" uri="{C3380CC4-5D6E-409C-BE32-E72D297353CC}">
              <c16:uniqueId val="{00000000-F524-4616-BC3E-E22ECA5722DB}"/>
            </c:ext>
          </c:extLst>
        </c:ser>
        <c:ser>
          <c:idx val="0"/>
          <c:order val="1"/>
          <c:tx>
            <c:strRef>
              <c:f>'Funding History'!$C$1</c:f>
              <c:strCache>
                <c:ptCount val="1"/>
                <c:pt idx="0">
                  <c:v>Request</c:v>
                </c:pt>
              </c:strCache>
            </c:strRef>
          </c:tx>
          <c:spPr>
            <a:solidFill>
              <a:schemeClr val="accent2"/>
            </a:solidFill>
            <a:ln>
              <a:noFill/>
            </a:ln>
            <a:effectLst/>
          </c:spPr>
          <c:invertIfNegative val="0"/>
          <c:cat>
            <c:numRef>
              <c:f>'Funding History'!$A$6:$A$12</c:f>
              <c:numCache>
                <c:formatCode>General</c:formatCode>
                <c:ptCount val="7"/>
                <c:pt idx="0">
                  <c:v>2020</c:v>
                </c:pt>
                <c:pt idx="1">
                  <c:v>2021</c:v>
                </c:pt>
                <c:pt idx="2">
                  <c:v>2022</c:v>
                </c:pt>
                <c:pt idx="3">
                  <c:v>2023</c:v>
                </c:pt>
                <c:pt idx="4">
                  <c:v>2024</c:v>
                </c:pt>
                <c:pt idx="5">
                  <c:v>2025</c:v>
                </c:pt>
                <c:pt idx="6">
                  <c:v>2026</c:v>
                </c:pt>
              </c:numCache>
            </c:numRef>
          </c:cat>
          <c:val>
            <c:numRef>
              <c:f>'Funding History'!$C$6:$C$12</c:f>
              <c:numCache>
                <c:formatCode>#,##0</c:formatCode>
                <c:ptCount val="7"/>
                <c:pt idx="0">
                  <c:v>2894576</c:v>
                </c:pt>
                <c:pt idx="1">
                  <c:v>2911353</c:v>
                </c:pt>
                <c:pt idx="2">
                  <c:v>4072809</c:v>
                </c:pt>
                <c:pt idx="3">
                  <c:v>4422674</c:v>
                </c:pt>
                <c:pt idx="4">
                  <c:v>4642087</c:v>
                </c:pt>
                <c:pt idx="5">
                  <c:v>4573918</c:v>
                </c:pt>
                <c:pt idx="6">
                  <c:v>2730560</c:v>
                </c:pt>
              </c:numCache>
            </c:numRef>
          </c:val>
          <c:extLst>
            <c:ext xmlns:c16="http://schemas.microsoft.com/office/drawing/2014/chart" uri="{C3380CC4-5D6E-409C-BE32-E72D297353CC}">
              <c16:uniqueId val="{00000001-F524-4616-BC3E-E22ECA5722DB}"/>
            </c:ext>
          </c:extLst>
        </c:ser>
        <c:ser>
          <c:idx val="1"/>
          <c:order val="2"/>
          <c:tx>
            <c:strRef>
              <c:f>'Funding History'!$D$1</c:f>
              <c:strCache>
                <c:ptCount val="1"/>
                <c:pt idx="0">
                  <c:v>Enacted</c:v>
                </c:pt>
              </c:strCache>
            </c:strRef>
          </c:tx>
          <c:spPr>
            <a:solidFill>
              <a:schemeClr val="accent4"/>
            </a:solidFill>
            <a:ln>
              <a:noFill/>
            </a:ln>
            <a:effectLst/>
          </c:spPr>
          <c:invertIfNegative val="0"/>
          <c:cat>
            <c:numRef>
              <c:f>'Funding History'!$A$6:$A$12</c:f>
              <c:numCache>
                <c:formatCode>General</c:formatCode>
                <c:ptCount val="7"/>
                <c:pt idx="0">
                  <c:v>2020</c:v>
                </c:pt>
                <c:pt idx="1">
                  <c:v>2021</c:v>
                </c:pt>
                <c:pt idx="2">
                  <c:v>2022</c:v>
                </c:pt>
                <c:pt idx="3">
                  <c:v>2023</c:v>
                </c:pt>
                <c:pt idx="4">
                  <c:v>2024</c:v>
                </c:pt>
                <c:pt idx="5">
                  <c:v>2025</c:v>
                </c:pt>
                <c:pt idx="6">
                  <c:v>2026</c:v>
                </c:pt>
              </c:numCache>
            </c:numRef>
          </c:cat>
          <c:val>
            <c:numRef>
              <c:f>'Funding History'!$D$6:$D$12</c:f>
              <c:numCache>
                <c:formatCode>#,##0</c:formatCode>
                <c:ptCount val="7"/>
                <c:pt idx="0">
                  <c:v>3379640</c:v>
                </c:pt>
                <c:pt idx="1">
                  <c:v>3391330</c:v>
                </c:pt>
                <c:pt idx="2">
                  <c:v>3640490</c:v>
                </c:pt>
                <c:pt idx="3">
                  <c:v>3953727</c:v>
                </c:pt>
                <c:pt idx="4">
                  <c:v>3922986</c:v>
                </c:pt>
                <c:pt idx="5">
                  <c:v>3962225</c:v>
                </c:pt>
              </c:numCache>
            </c:numRef>
          </c:val>
          <c:extLst>
            <c:ext xmlns:c16="http://schemas.microsoft.com/office/drawing/2014/chart" uri="{C3380CC4-5D6E-409C-BE32-E72D297353CC}">
              <c16:uniqueId val="{00000002-F524-4616-BC3E-E22ECA5722DB}"/>
            </c:ext>
          </c:extLst>
        </c:ser>
        <c:ser>
          <c:idx val="2"/>
          <c:order val="3"/>
          <c:tx>
            <c:strRef>
              <c:f>'Funding History'!$I$1</c:f>
              <c:strCache>
                <c:ptCount val="1"/>
                <c:pt idx="0">
                  <c:v> House </c:v>
                </c:pt>
              </c:strCache>
              <c:extLst xmlns:c15="http://schemas.microsoft.com/office/drawing/2012/chart"/>
            </c:strRef>
          </c:tx>
          <c:spPr>
            <a:solidFill>
              <a:schemeClr val="accent6"/>
            </a:solidFill>
            <a:ln>
              <a:noFill/>
            </a:ln>
            <a:effectLst/>
          </c:spPr>
          <c:invertIfNegative val="0"/>
          <c:cat>
            <c:numRef>
              <c:f>'Funding History'!$A$6:$A$12</c:f>
              <c:numCache>
                <c:formatCode>General</c:formatCode>
                <c:ptCount val="7"/>
                <c:pt idx="0">
                  <c:v>2020</c:v>
                </c:pt>
                <c:pt idx="1">
                  <c:v>2021</c:v>
                </c:pt>
                <c:pt idx="2">
                  <c:v>2022</c:v>
                </c:pt>
                <c:pt idx="3">
                  <c:v>2023</c:v>
                </c:pt>
                <c:pt idx="4">
                  <c:v>2024</c:v>
                </c:pt>
                <c:pt idx="5">
                  <c:v>2025</c:v>
                </c:pt>
                <c:pt idx="6">
                  <c:v>2026</c:v>
                </c:pt>
              </c:numCache>
            </c:numRef>
          </c:cat>
          <c:val>
            <c:numRef>
              <c:f>'Funding History'!$I$6:$I$12</c:f>
              <c:numCache>
                <c:formatCode>General</c:formatCode>
                <c:ptCount val="7"/>
                <c:pt idx="6" formatCode="_(* #,##0_);_(* \(#,##0\);_(* &quot;-&quot;??_);_(@_)">
                  <c:v>4543207</c:v>
                </c:pt>
              </c:numCache>
            </c:numRef>
          </c:val>
          <c:extLst xmlns:c15="http://schemas.microsoft.com/office/drawing/2012/chart">
            <c:ext xmlns:c16="http://schemas.microsoft.com/office/drawing/2014/chart" uri="{C3380CC4-5D6E-409C-BE32-E72D297353CC}">
              <c16:uniqueId val="{00000003-F524-4616-BC3E-E22ECA5722DB}"/>
            </c:ext>
          </c:extLst>
        </c:ser>
        <c:ser>
          <c:idx val="3"/>
          <c:order val="4"/>
          <c:tx>
            <c:strRef>
              <c:f>'Funding History'!$J$1</c:f>
              <c:strCache>
                <c:ptCount val="1"/>
                <c:pt idx="0">
                  <c:v> Senate </c:v>
                </c:pt>
              </c:strCache>
              <c:extLst xmlns:c15="http://schemas.microsoft.com/office/drawing/2012/chart"/>
            </c:strRef>
          </c:tx>
          <c:spPr>
            <a:solidFill>
              <a:schemeClr val="accent2">
                <a:lumMod val="60000"/>
              </a:schemeClr>
            </a:solidFill>
            <a:ln>
              <a:noFill/>
            </a:ln>
            <a:effectLst/>
          </c:spPr>
          <c:invertIfNegative val="0"/>
          <c:cat>
            <c:numRef>
              <c:f>'Funding History'!$A$6:$A$12</c:f>
              <c:numCache>
                <c:formatCode>General</c:formatCode>
                <c:ptCount val="7"/>
                <c:pt idx="0">
                  <c:v>2020</c:v>
                </c:pt>
                <c:pt idx="1">
                  <c:v>2021</c:v>
                </c:pt>
                <c:pt idx="2">
                  <c:v>2022</c:v>
                </c:pt>
                <c:pt idx="3">
                  <c:v>2023</c:v>
                </c:pt>
                <c:pt idx="4">
                  <c:v>2024</c:v>
                </c:pt>
                <c:pt idx="5">
                  <c:v>2025</c:v>
                </c:pt>
                <c:pt idx="6">
                  <c:v>2026</c:v>
                </c:pt>
              </c:numCache>
            </c:numRef>
          </c:cat>
          <c:val>
            <c:numRef>
              <c:f>'Funding History'!$J$6:$J$12</c:f>
              <c:numCache>
                <c:formatCode>General</c:formatCode>
                <c:ptCount val="7"/>
                <c:pt idx="6" formatCode="_(* #,##0_);_(* \(#,##0\);_(* &quot;-&quot;??_);_(@_)">
                  <c:v>3942648</c:v>
                </c:pt>
              </c:numCache>
            </c:numRef>
          </c:val>
          <c:extLst xmlns:c15="http://schemas.microsoft.com/office/drawing/2012/chart">
            <c:ext xmlns:c16="http://schemas.microsoft.com/office/drawing/2014/chart" uri="{C3380CC4-5D6E-409C-BE32-E72D297353CC}">
              <c16:uniqueId val="{00000004-F524-4616-BC3E-E22ECA5722DB}"/>
            </c:ext>
          </c:extLst>
        </c:ser>
        <c:dLbls>
          <c:showLegendKey val="0"/>
          <c:showVal val="0"/>
          <c:showCatName val="0"/>
          <c:showSerName val="0"/>
          <c:showPercent val="0"/>
          <c:showBubbleSize val="0"/>
        </c:dLbls>
        <c:gapWidth val="219"/>
        <c:overlap val="-27"/>
        <c:axId val="456680208"/>
        <c:axId val="456679552"/>
        <c:extLst/>
      </c:barChart>
      <c:catAx>
        <c:axId val="4566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679552"/>
        <c:crossesAt val="0"/>
        <c:auto val="1"/>
        <c:lblAlgn val="ctr"/>
        <c:lblOffset val="100"/>
        <c:noMultiLvlLbl val="0"/>
      </c:catAx>
      <c:valAx>
        <c:axId val="45667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680208"/>
        <c:crosses val="autoZero"/>
        <c:crossBetween val="between"/>
        <c:dispUnits>
          <c:builtInUnit val="thousands"/>
          <c:dispUnitsLbl>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kumimoji="0" lang="en-US" sz="2200" b="0" i="0" u="none" strike="noStrike" kern="0" cap="none" spc="-25" normalizeH="0" baseline="0" dirty="0">
                <a:ln>
                  <a:noFill/>
                </a:ln>
                <a:solidFill>
                  <a:srgbClr val="006499"/>
                </a:solidFill>
                <a:effectLst/>
                <a:uLnTx/>
                <a:uFillTx/>
                <a:latin typeface="Calibri Light"/>
                <a:ea typeface="+mj-ea"/>
                <a:cs typeface="Calibri Light"/>
              </a:defRPr>
            </a:pPr>
            <a:r>
              <a:rPr kumimoji="0" lang="en-US" sz="2200" b="0" i="0" u="none" strike="noStrike" kern="0" cap="none" spc="-25" normalizeH="0" baseline="0">
                <a:ln>
                  <a:noFill/>
                </a:ln>
                <a:solidFill>
                  <a:srgbClr val="006499"/>
                </a:solidFill>
                <a:effectLst/>
                <a:uLnTx/>
                <a:uFillTx/>
                <a:latin typeface="Calibri Light"/>
                <a:ea typeface="+mj-ea"/>
                <a:cs typeface="Calibri Light"/>
              </a:rPr>
              <a:t>2027 National Tribal Ranking by Category</a:t>
            </a:r>
          </a:p>
        </c:rich>
      </c:tx>
      <c:layout>
        <c:manualLayout>
          <c:xMode val="edge"/>
          <c:yMode val="edge"/>
          <c:x val="1.1004967798089866E-3"/>
          <c:y val="0"/>
        </c:manualLayout>
      </c:layout>
      <c:overlay val="0"/>
      <c:spPr>
        <a:noFill/>
        <a:ln>
          <a:noFill/>
        </a:ln>
        <a:effectLst/>
      </c:spPr>
      <c:txPr>
        <a:bodyPr rot="0" spcFirstLastPara="1" vertOverflow="ellipsis" vert="horz" wrap="square" anchor="ctr" anchorCtr="1"/>
        <a:lstStyle/>
        <a:p>
          <a:pPr>
            <a:defRPr kumimoji="0" lang="en-US" sz="2200" b="0" i="0" u="none" strike="noStrike" kern="0" cap="none" spc="-25" normalizeH="0" baseline="0" dirty="0">
              <a:ln>
                <a:noFill/>
              </a:ln>
              <a:solidFill>
                <a:srgbClr val="006499"/>
              </a:solidFill>
              <a:effectLst/>
              <a:uLnTx/>
              <a:uFillTx/>
              <a:latin typeface="Calibri Light"/>
              <a:ea typeface="+mj-ea"/>
              <a:cs typeface="Calibri Light"/>
            </a:defRPr>
          </a:pPr>
          <a:endParaRPr lang="en-US"/>
        </a:p>
      </c:txPr>
    </c:title>
    <c:autoTitleDeleted val="0"/>
    <c:plotArea>
      <c:layout/>
      <c:pieChart>
        <c:varyColors val="1"/>
        <c:ser>
          <c:idx val="0"/>
          <c:order val="0"/>
          <c:tx>
            <c:strRef>
              <c:f>'Chart National Category Rank '!$D$4</c:f>
              <c:strCache>
                <c:ptCount val="1"/>
                <c:pt idx="0">
                  <c:v>Weighted Rank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C1-416D-A3C8-971AE50BFB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C1-416D-A3C8-971AE50BFB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C1-416D-A3C8-971AE50BFB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C1-416D-A3C8-971AE50BFB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C1-416D-A3C8-971AE50BFBD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0C1-416D-A3C8-971AE50BFBD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0C1-416D-A3C8-971AE50BFBD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0C1-416D-A3C8-971AE50BFBD4}"/>
              </c:ext>
            </c:extLst>
          </c:dPt>
          <c:dLbls>
            <c:dLbl>
              <c:idx val="0"/>
              <c:layout>
                <c:manualLayout>
                  <c:x val="-1.0285154329055735E-2"/>
                  <c:y val="3.30806395365584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C1-416D-A3C8-971AE50BFBD4}"/>
                </c:ext>
              </c:extLst>
            </c:dLbl>
            <c:dLbl>
              <c:idx val="2"/>
              <c:layout>
                <c:manualLayout>
                  <c:x val="2.759320792601945E-2"/>
                  <c:y val="-2.1479955876747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C1-416D-A3C8-971AE50BFBD4}"/>
                </c:ext>
              </c:extLst>
            </c:dLbl>
            <c:dLbl>
              <c:idx val="7"/>
              <c:layout>
                <c:manualLayout>
                  <c:x val="3.4202290971631057E-2"/>
                  <c:y val="9.206095279292310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0C1-416D-A3C8-971AE50BFBD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'Chart National Category Rank '!$C$5:$C$12</c:f>
              <c:strCache>
                <c:ptCount val="8"/>
                <c:pt idx="0">
                  <c:v>Strengthening Tribal Communities</c:v>
                </c:pt>
                <c:pt idx="1">
                  <c:v>Public Safety &amp; Justice</c:v>
                </c:pt>
                <c:pt idx="2">
                  <c:v>Trust - Natural Resources Management</c:v>
                </c:pt>
                <c:pt idx="3">
                  <c:v>Economic Development</c:v>
                </c:pt>
                <c:pt idx="4">
                  <c:v>Education</c:v>
                </c:pt>
                <c:pt idx="5">
                  <c:v>Trust - Land &amp; Water Rights Management</c:v>
                </c:pt>
                <c:pt idx="6">
                  <c:v>Construction</c:v>
                </c:pt>
                <c:pt idx="7">
                  <c:v>Resource Management Construction</c:v>
                </c:pt>
              </c:strCache>
            </c:strRef>
          </c:cat>
          <c:val>
            <c:numRef>
              <c:f>'Chart National Category Rank '!$D$5:$D$12</c:f>
              <c:numCache>
                <c:formatCode>General</c:formatCode>
                <c:ptCount val="8"/>
                <c:pt idx="0">
                  <c:v>81</c:v>
                </c:pt>
                <c:pt idx="1">
                  <c:v>73</c:v>
                </c:pt>
                <c:pt idx="2">
                  <c:v>66</c:v>
                </c:pt>
                <c:pt idx="3">
                  <c:v>57</c:v>
                </c:pt>
                <c:pt idx="4">
                  <c:v>54</c:v>
                </c:pt>
                <c:pt idx="5">
                  <c:v>52</c:v>
                </c:pt>
                <c:pt idx="6">
                  <c:v>29</c:v>
                </c:pt>
                <c:pt idx="7">
                  <c:v>17</c:v>
                </c:pt>
              </c:numCache>
            </c:numRef>
          </c:val>
          <c:extLst>
            <c:ext xmlns:c16="http://schemas.microsoft.com/office/drawing/2014/chart" uri="{C3380CC4-5D6E-409C-BE32-E72D297353CC}">
              <c16:uniqueId val="{00000010-A0C1-416D-A3C8-971AE50BFBD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0.0631</cdr:y>
    </cdr:from>
    <cdr:to>
      <cdr:x>0.35181</cdr:x>
      <cdr:y>0.08859</cdr:y>
    </cdr:to>
    <cdr:sp macro="" textlink="">
      <cdr:nvSpPr>
        <cdr:cNvPr id="2" name="object 2">
          <a:extLst xmlns:a="http://schemas.openxmlformats.org/drawingml/2006/main">
            <a:ext uri="{FF2B5EF4-FFF2-40B4-BE49-F238E27FC236}">
              <a16:creationId xmlns:a16="http://schemas.microsoft.com/office/drawing/2014/main" id="{6FCE762D-C4C5-F754-4D79-73CDCCC54ECC}"/>
            </a:ext>
          </a:extLst>
        </cdr:cNvPr>
        <cdr:cNvSpPr/>
      </cdr:nvSpPr>
      <cdr:spPr>
        <a:xfrm xmlns:a="http://schemas.openxmlformats.org/drawingml/2006/main">
          <a:off x="0" y="428288"/>
          <a:ext cx="4210050" cy="173029"/>
        </a:xfrm>
        <a:custGeom xmlns:a="http://schemas.openxmlformats.org/drawingml/2006/main">
          <a:avLst/>
          <a:gdLst/>
          <a:ahLst/>
          <a:cxnLst/>
          <a:rect l="l" t="t" r="r" b="b"/>
          <a:pathLst>
            <a:path w="4210050" h="201294">
              <a:moveTo>
                <a:pt x="4210050" y="0"/>
              </a:moveTo>
              <a:lnTo>
                <a:pt x="0" y="0"/>
              </a:lnTo>
              <a:lnTo>
                <a:pt x="0" y="201167"/>
              </a:lnTo>
              <a:lnTo>
                <a:pt x="4210050" y="201167"/>
              </a:lnTo>
              <a:lnTo>
                <a:pt x="4210050" y="0"/>
              </a:lnTo>
              <a:close/>
            </a:path>
          </a:pathLst>
        </a:custGeom>
        <a:solidFill xmlns:a="http://schemas.openxmlformats.org/drawingml/2006/main">
          <a:srgbClr val="FFBD2D"/>
        </a:solidFill>
      </cdr:spPr>
      <cdr:txBody>
        <a:bodyPr xmlns:a="http://schemas.openxmlformats.org/drawingml/2006/main" wrap="square" lIns="0" tIns="0" rIns="0" bIns="0"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2607FA-48E2-45EB-B7EC-B8B6A478D733}" type="datetimeFigureOut">
              <a:rPr lang="en-US" smtClean="0"/>
              <a:t>8/4/2025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a:t>
            </a:fld>
            <a:endParaRPr lang="en-US"/>
          </a:p>
        </p:txBody>
      </p:sp>
    </p:spTree>
    <p:extLst>
      <p:ext uri="{BB962C8B-B14F-4D97-AF65-F5344CB8AC3E}">
        <p14:creationId xmlns:p14="http://schemas.microsoft.com/office/powerpoint/2010/main" val="116267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A1E4-BD86-E4ED-B5C4-799E865CF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9CA6E-6E6C-44C5-4408-ED3B149E7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304EA-54F5-4647-0933-15A01DDFAA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56A393-682A-6E20-DD12-DB0C9FC93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036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96633-7E6A-A4D3-1340-4F3013A4C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0C73B-E97D-B831-CBF4-BC4FC23AE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82411-7C2B-7CAA-66E3-4AB9A4B062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B67B2B-F898-1D3E-2860-BA73F507DF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76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CCFE7-C62D-2761-268C-6D771092A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61811-D325-03D5-77BF-AC81FBA05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9DDFB-BBDD-5FD2-445B-B2313D6E32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0DF282-4BCB-675B-613B-CE2F2F255E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85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522C-29B2-C6E1-3652-8E5D75880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279AD-0EFF-9B7A-9159-A0D6D0D66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CD402-4AB7-4F80-C749-DC9A4E915C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608940-6A1D-EDEB-5A8D-5F05C13E4A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4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8EFFC-E8D7-C9D0-D20B-78A3AB160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73AFD-1B27-2CD6-985E-51106447C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E2CAC-21C0-E2F1-5DF8-E7F8E51A87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2E2EA0-DC02-4966-B2C4-CDD02CEC9A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1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FAF1-CF83-18EC-C59B-A86D6B23B4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3FE7D-20A7-F349-D811-2BA046625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4E0F0-3EA5-773F-642D-8BD68DDB1B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2C92EA-6A16-1142-A8F6-124F673F4B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8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ABAA-87FC-1A1D-7E68-3C14E591B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0E4D7-F96C-3828-0BC3-8D07DF3CE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2811A-C3C0-CC7D-5111-4143596BAE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8C7CE-81B5-34B6-14BD-2A1CCF89EE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60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26DD7-ECB8-519B-2EDE-356869732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08F5F-D315-BEB5-47F1-F06D46536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52DBC-B18D-3FF1-49BE-3B7E9DC249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E73F45-367C-A953-D5B0-4B9C4A49B5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49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18</a:t>
            </a:fld>
            <a:endParaRPr lang="en-US"/>
          </a:p>
        </p:txBody>
      </p:sp>
    </p:spTree>
    <p:extLst>
      <p:ext uri="{BB962C8B-B14F-4D97-AF65-F5344CB8AC3E}">
        <p14:creationId xmlns:p14="http://schemas.microsoft.com/office/powerpoint/2010/main" val="188213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59AF-F072-B2E8-2783-41294D3BE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C3364-B36E-FCE0-B36B-146CC0FA9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F586B-D20F-183F-51B9-A43FDABBBC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BE8631-4647-8D45-0A6A-EFC46073F90B}"/>
              </a:ext>
            </a:extLst>
          </p:cNvPr>
          <p:cNvSpPr>
            <a:spLocks noGrp="1"/>
          </p:cNvSpPr>
          <p:nvPr>
            <p:ph type="sldNum" sz="quarter" idx="5"/>
          </p:nvPr>
        </p:nvSpPr>
        <p:spPr/>
        <p:txBody>
          <a:bodyPr/>
          <a:lstStyle/>
          <a:p>
            <a:fld id="{6990FC38-D6EC-4F4B-9288-423E877B3CEF}" type="slidenum">
              <a:rPr lang="en-US" smtClean="0"/>
              <a:t>19</a:t>
            </a:fld>
            <a:endParaRPr lang="en-US"/>
          </a:p>
        </p:txBody>
      </p:sp>
    </p:spTree>
    <p:extLst>
      <p:ext uri="{BB962C8B-B14F-4D97-AF65-F5344CB8AC3E}">
        <p14:creationId xmlns:p14="http://schemas.microsoft.com/office/powerpoint/2010/main" val="386351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a:t>
            </a:fld>
            <a:endParaRPr lang="en-US"/>
          </a:p>
        </p:txBody>
      </p:sp>
    </p:spTree>
    <p:extLst>
      <p:ext uri="{BB962C8B-B14F-4D97-AF65-F5344CB8AC3E}">
        <p14:creationId xmlns:p14="http://schemas.microsoft.com/office/powerpoint/2010/main" val="98148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6F783-665C-C4FB-362B-61DF8AD8C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5F7BE-7FE1-2CD4-D9FD-9AF090D1F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AB0F6-D179-3E82-5FF7-CFD7390D1E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BA416A-C304-B971-CC37-9E6FC9499722}"/>
              </a:ext>
            </a:extLst>
          </p:cNvPr>
          <p:cNvSpPr>
            <a:spLocks noGrp="1"/>
          </p:cNvSpPr>
          <p:nvPr>
            <p:ph type="sldNum" sz="quarter" idx="5"/>
          </p:nvPr>
        </p:nvSpPr>
        <p:spPr/>
        <p:txBody>
          <a:bodyPr/>
          <a:lstStyle/>
          <a:p>
            <a:fld id="{6990FC38-D6EC-4F4B-9288-423E877B3CEF}" type="slidenum">
              <a:rPr lang="en-US" smtClean="0"/>
              <a:t>20</a:t>
            </a:fld>
            <a:endParaRPr lang="en-US"/>
          </a:p>
        </p:txBody>
      </p:sp>
    </p:spTree>
    <p:extLst>
      <p:ext uri="{BB962C8B-B14F-4D97-AF65-F5344CB8AC3E}">
        <p14:creationId xmlns:p14="http://schemas.microsoft.com/office/powerpoint/2010/main" val="231688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21</a:t>
            </a:fld>
            <a:endParaRPr lang="en-US"/>
          </a:p>
        </p:txBody>
      </p:sp>
    </p:spTree>
    <p:extLst>
      <p:ext uri="{BB962C8B-B14F-4D97-AF65-F5344CB8AC3E}">
        <p14:creationId xmlns:p14="http://schemas.microsoft.com/office/powerpoint/2010/main" val="51716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22</a:t>
            </a:fld>
            <a:endParaRPr lang="en-US"/>
          </a:p>
        </p:txBody>
      </p:sp>
    </p:spTree>
    <p:extLst>
      <p:ext uri="{BB962C8B-B14F-4D97-AF65-F5344CB8AC3E}">
        <p14:creationId xmlns:p14="http://schemas.microsoft.com/office/powerpoint/2010/main" val="885167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23</a:t>
            </a:fld>
            <a:endParaRPr lang="en-US"/>
          </a:p>
        </p:txBody>
      </p:sp>
    </p:spTree>
    <p:extLst>
      <p:ext uri="{BB962C8B-B14F-4D97-AF65-F5344CB8AC3E}">
        <p14:creationId xmlns:p14="http://schemas.microsoft.com/office/powerpoint/2010/main" val="2067479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09B2-BA61-034C-B9A1-8D46C37B9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AC791-2D81-F9F4-5576-4599F492E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78A5A-7669-44B6-4376-7D9784FB35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B64322-4EE5-FD62-6939-D17765B2AA36}"/>
              </a:ext>
            </a:extLst>
          </p:cNvPr>
          <p:cNvSpPr>
            <a:spLocks noGrp="1"/>
          </p:cNvSpPr>
          <p:nvPr>
            <p:ph type="sldNum" sz="quarter" idx="5"/>
          </p:nvPr>
        </p:nvSpPr>
        <p:spPr/>
        <p:txBody>
          <a:bodyPr/>
          <a:lstStyle/>
          <a:p>
            <a:fld id="{6990FC38-D6EC-4F4B-9288-423E877B3CEF}" type="slidenum">
              <a:rPr lang="en-US" smtClean="0"/>
              <a:t>24</a:t>
            </a:fld>
            <a:endParaRPr lang="en-US"/>
          </a:p>
        </p:txBody>
      </p:sp>
    </p:spTree>
    <p:extLst>
      <p:ext uri="{BB962C8B-B14F-4D97-AF65-F5344CB8AC3E}">
        <p14:creationId xmlns:p14="http://schemas.microsoft.com/office/powerpoint/2010/main" val="82060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FF487-678F-F41C-67E6-1981BDAD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7C147-C353-D9BF-59E5-F2B52B5C5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06988-3154-4F78-F30E-ED02225E2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9DA668-C5AF-7487-B7E4-06389DAA82F3}"/>
              </a:ext>
            </a:extLst>
          </p:cNvPr>
          <p:cNvSpPr>
            <a:spLocks noGrp="1"/>
          </p:cNvSpPr>
          <p:nvPr>
            <p:ph type="sldNum" sz="quarter" idx="5"/>
          </p:nvPr>
        </p:nvSpPr>
        <p:spPr/>
        <p:txBody>
          <a:bodyPr/>
          <a:lstStyle/>
          <a:p>
            <a:fld id="{6990FC38-D6EC-4F4B-9288-423E877B3CEF}" type="slidenum">
              <a:rPr lang="en-US" smtClean="0"/>
              <a:t>25</a:t>
            </a:fld>
            <a:endParaRPr lang="en-US"/>
          </a:p>
        </p:txBody>
      </p:sp>
    </p:spTree>
    <p:extLst>
      <p:ext uri="{BB962C8B-B14F-4D97-AF65-F5344CB8AC3E}">
        <p14:creationId xmlns:p14="http://schemas.microsoft.com/office/powerpoint/2010/main" val="911961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7778E-E9B0-3951-7BB3-4A6028910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23AEA-6497-7B99-E4CD-DEB379FAA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72FB-0BD7-E30A-B0F4-083EACADE6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2FC00F-C32F-AE8B-A4FB-12DA0D8220E9}"/>
              </a:ext>
            </a:extLst>
          </p:cNvPr>
          <p:cNvSpPr>
            <a:spLocks noGrp="1"/>
          </p:cNvSpPr>
          <p:nvPr>
            <p:ph type="sldNum" sz="quarter" idx="5"/>
          </p:nvPr>
        </p:nvSpPr>
        <p:spPr/>
        <p:txBody>
          <a:bodyPr/>
          <a:lstStyle/>
          <a:p>
            <a:fld id="{6990FC38-D6EC-4F4B-9288-423E877B3CEF}" type="slidenum">
              <a:rPr lang="en-US" smtClean="0"/>
              <a:t>26</a:t>
            </a:fld>
            <a:endParaRPr lang="en-US"/>
          </a:p>
        </p:txBody>
      </p:sp>
    </p:spTree>
    <p:extLst>
      <p:ext uri="{BB962C8B-B14F-4D97-AF65-F5344CB8AC3E}">
        <p14:creationId xmlns:p14="http://schemas.microsoft.com/office/powerpoint/2010/main" val="2744608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2F504-C12E-08DF-8D04-F6501EBA7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D1836-D884-17F8-D6A2-D1E309FF4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DFD62-69F2-3902-7E97-6CF84C84B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6E3BB9-02A0-3AF5-EDA4-7797E5EBBFB6}"/>
              </a:ext>
            </a:extLst>
          </p:cNvPr>
          <p:cNvSpPr>
            <a:spLocks noGrp="1"/>
          </p:cNvSpPr>
          <p:nvPr>
            <p:ph type="sldNum" sz="quarter" idx="5"/>
          </p:nvPr>
        </p:nvSpPr>
        <p:spPr/>
        <p:txBody>
          <a:bodyPr/>
          <a:lstStyle/>
          <a:p>
            <a:fld id="{6990FC38-D6EC-4F4B-9288-423E877B3CEF}" type="slidenum">
              <a:rPr lang="en-US" smtClean="0"/>
              <a:t>27</a:t>
            </a:fld>
            <a:endParaRPr lang="en-US"/>
          </a:p>
        </p:txBody>
      </p:sp>
    </p:spTree>
    <p:extLst>
      <p:ext uri="{BB962C8B-B14F-4D97-AF65-F5344CB8AC3E}">
        <p14:creationId xmlns:p14="http://schemas.microsoft.com/office/powerpoint/2010/main" val="3185873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28</a:t>
            </a:fld>
            <a:endParaRPr lang="en-US"/>
          </a:p>
        </p:txBody>
      </p:sp>
    </p:spTree>
    <p:extLst>
      <p:ext uri="{BB962C8B-B14F-4D97-AF65-F5344CB8AC3E}">
        <p14:creationId xmlns:p14="http://schemas.microsoft.com/office/powerpoint/2010/main" val="364520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D0BE7-8701-F974-1163-63222B82E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43768-E31D-783E-2D6A-60D35C829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D8072-E527-C035-4230-6A02ACAA6851}"/>
              </a:ext>
            </a:extLst>
          </p:cNvPr>
          <p:cNvSpPr>
            <a:spLocks noGrp="1"/>
          </p:cNvSpPr>
          <p:nvPr>
            <p:ph type="body" idx="1"/>
          </p:nvPr>
        </p:nvSpPr>
        <p:spPr/>
        <p:txBody>
          <a:bodyPr/>
          <a:lstStyle/>
          <a:p>
            <a:r>
              <a:rPr lang="en-US"/>
              <a:t>CR includes disaster supplemental BIA $17m storms in the west and </a:t>
            </a:r>
            <a:r>
              <a:rPr lang="en-US" err="1"/>
              <a:t>maine</a:t>
            </a:r>
            <a:r>
              <a:rPr lang="en-US"/>
              <a:t>; BIE school $153m </a:t>
            </a:r>
          </a:p>
        </p:txBody>
      </p:sp>
      <p:sp>
        <p:nvSpPr>
          <p:cNvPr id="4" name="Slide Number Placeholder 3">
            <a:extLst>
              <a:ext uri="{FF2B5EF4-FFF2-40B4-BE49-F238E27FC236}">
                <a16:creationId xmlns:a16="http://schemas.microsoft.com/office/drawing/2014/main" id="{752BEA3C-5F70-6BDE-E176-C02408F86FCE}"/>
              </a:ext>
            </a:extLst>
          </p:cNvPr>
          <p:cNvSpPr>
            <a:spLocks noGrp="1"/>
          </p:cNvSpPr>
          <p:nvPr>
            <p:ph type="sldNum" sz="quarter" idx="5"/>
          </p:nvPr>
        </p:nvSpPr>
        <p:spPr/>
        <p:txBody>
          <a:bodyPr/>
          <a:lstStyle/>
          <a:p>
            <a:fld id="{6990FC38-D6EC-4F4B-9288-423E877B3CEF}" type="slidenum">
              <a:rPr lang="en-US" smtClean="0"/>
              <a:t>3</a:t>
            </a:fld>
            <a:endParaRPr lang="en-US"/>
          </a:p>
        </p:txBody>
      </p:sp>
    </p:spTree>
    <p:extLst>
      <p:ext uri="{BB962C8B-B14F-4D97-AF65-F5344CB8AC3E}">
        <p14:creationId xmlns:p14="http://schemas.microsoft.com/office/powerpoint/2010/main" val="241050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+15.8% House; +1% Senate above 2024 enacted; +14.7% House, -1% below 2025</a:t>
            </a:r>
          </a:p>
        </p:txBody>
      </p:sp>
      <p:sp>
        <p:nvSpPr>
          <p:cNvPr id="4" name="Slide Number Placeholder 3"/>
          <p:cNvSpPr>
            <a:spLocks noGrp="1"/>
          </p:cNvSpPr>
          <p:nvPr>
            <p:ph type="sldNum" sz="quarter" idx="5"/>
          </p:nvPr>
        </p:nvSpPr>
        <p:spPr/>
        <p:txBody>
          <a:bodyPr/>
          <a:lstStyle/>
          <a:p>
            <a:fld id="{6990FC38-D6EC-4F4B-9288-423E877B3CEF}" type="slidenum">
              <a:rPr lang="en-US" smtClean="0"/>
              <a:t>4</a:t>
            </a:fld>
            <a:endParaRPr lang="en-US"/>
          </a:p>
        </p:txBody>
      </p:sp>
    </p:spTree>
    <p:extLst>
      <p:ext uri="{BB962C8B-B14F-4D97-AF65-F5344CB8AC3E}">
        <p14:creationId xmlns:p14="http://schemas.microsoft.com/office/powerpoint/2010/main" val="179177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D6FA-666E-59EE-D5E9-3491ED59F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58452-62C2-0768-3AAC-9EA276D1F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CD6C4-8BB9-EA91-FA17-28E701DC2404}"/>
              </a:ext>
            </a:extLst>
          </p:cNvPr>
          <p:cNvSpPr>
            <a:spLocks noGrp="1"/>
          </p:cNvSpPr>
          <p:nvPr>
            <p:ph type="body" idx="1"/>
          </p:nvPr>
        </p:nvSpPr>
        <p:spPr/>
        <p:txBody>
          <a:bodyPr/>
          <a:lstStyle/>
          <a:p>
            <a:r>
              <a:rPr lang="en-US" dirty="0"/>
              <a:t>+15.8% House; +1% Senate above 2024 enacted; +14.7% House, -1% below 2025</a:t>
            </a:r>
          </a:p>
        </p:txBody>
      </p:sp>
      <p:sp>
        <p:nvSpPr>
          <p:cNvPr id="4" name="Slide Number Placeholder 3">
            <a:extLst>
              <a:ext uri="{FF2B5EF4-FFF2-40B4-BE49-F238E27FC236}">
                <a16:creationId xmlns:a16="http://schemas.microsoft.com/office/drawing/2014/main" id="{C941A3EB-AC0F-8CF9-0490-33F34A08FAA5}"/>
              </a:ext>
            </a:extLst>
          </p:cNvPr>
          <p:cNvSpPr>
            <a:spLocks noGrp="1"/>
          </p:cNvSpPr>
          <p:nvPr>
            <p:ph type="sldNum" sz="quarter" idx="5"/>
          </p:nvPr>
        </p:nvSpPr>
        <p:spPr/>
        <p:txBody>
          <a:bodyPr/>
          <a:lstStyle/>
          <a:p>
            <a:fld id="{6990FC38-D6EC-4F4B-9288-423E877B3CEF}" type="slidenum">
              <a:rPr lang="en-US" smtClean="0"/>
              <a:t>5</a:t>
            </a:fld>
            <a:endParaRPr lang="en-US"/>
          </a:p>
        </p:txBody>
      </p:sp>
    </p:spTree>
    <p:extLst>
      <p:ext uri="{BB962C8B-B14F-4D97-AF65-F5344CB8AC3E}">
        <p14:creationId xmlns:p14="http://schemas.microsoft.com/office/powerpoint/2010/main" val="122434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9F756-678D-3E8D-127F-CCFCDADB1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797B2-190F-42D0-503E-C4513F893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2AD7C-7E89-96E2-DDF9-0A83732A490B}"/>
              </a:ext>
            </a:extLst>
          </p:cNvPr>
          <p:cNvSpPr>
            <a:spLocks noGrp="1"/>
          </p:cNvSpPr>
          <p:nvPr>
            <p:ph type="body" idx="1"/>
          </p:nvPr>
        </p:nvSpPr>
        <p:spPr/>
        <p:txBody>
          <a:bodyPr/>
          <a:lstStyle/>
          <a:p>
            <a:r>
              <a:rPr lang="en-US"/>
              <a:t>+12% House; +5% Senate above 2024 enacted</a:t>
            </a:r>
          </a:p>
        </p:txBody>
      </p:sp>
      <p:sp>
        <p:nvSpPr>
          <p:cNvPr id="4" name="Slide Number Placeholder 3">
            <a:extLst>
              <a:ext uri="{FF2B5EF4-FFF2-40B4-BE49-F238E27FC236}">
                <a16:creationId xmlns:a16="http://schemas.microsoft.com/office/drawing/2014/main" id="{A1950697-2F27-AE61-E400-BBE5DBABF4A8}"/>
              </a:ext>
            </a:extLst>
          </p:cNvPr>
          <p:cNvSpPr>
            <a:spLocks noGrp="1"/>
          </p:cNvSpPr>
          <p:nvPr>
            <p:ph type="sldNum" sz="quarter" idx="5"/>
          </p:nvPr>
        </p:nvSpPr>
        <p:spPr/>
        <p:txBody>
          <a:bodyPr/>
          <a:lstStyle/>
          <a:p>
            <a:fld id="{6990FC38-D6EC-4F4B-9288-423E877B3CEF}" type="slidenum">
              <a:rPr lang="en-US" smtClean="0"/>
              <a:t>6</a:t>
            </a:fld>
            <a:endParaRPr lang="en-US"/>
          </a:p>
        </p:txBody>
      </p:sp>
    </p:spTree>
    <p:extLst>
      <p:ext uri="{BB962C8B-B14F-4D97-AF65-F5344CB8AC3E}">
        <p14:creationId xmlns:p14="http://schemas.microsoft.com/office/powerpoint/2010/main" val="237223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94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F8960-2C35-73F3-3E68-76EBB7D33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C5C7F-C4C6-A036-9C4B-622C4196E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28B57-1DC0-4627-ACD5-E75112E21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5CED3-E1B5-D038-6BBA-330F2ED48C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71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BDEF-05D2-A141-B2E1-A7C386DF0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33450-B927-7099-B65D-63939C77E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43F03-8F52-402C-9BFB-BA3B55A0F7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CAC0BA-49C9-C3C6-545A-8ECA0F418C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00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361243" y="493828"/>
            <a:ext cx="1404352" cy="1402788"/>
          </a:xfrm>
          <a:prstGeom prst="rect">
            <a:avLst/>
          </a:prstGeom>
        </p:spPr>
      </p:pic>
      <p:pic>
        <p:nvPicPr>
          <p:cNvPr id="20" name="bg object 20"/>
          <p:cNvPicPr/>
          <p:nvPr/>
        </p:nvPicPr>
        <p:blipFill>
          <a:blip r:embed="rId4" cstate="print"/>
          <a:stretch>
            <a:fillRect/>
          </a:stretch>
        </p:blipFill>
        <p:spPr>
          <a:xfrm>
            <a:off x="3752731" y="528147"/>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8/4/2025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CB1FF1B5-D0FC-497E-8755-71B2799046C2}"/>
              </a:ext>
            </a:extLst>
          </p:cNvPr>
          <p:cNvPicPr>
            <a:picLocks noChangeAspect="1"/>
          </p:cNvPicPr>
          <p:nvPr userDrawn="1"/>
        </p:nvPicPr>
        <p:blipFill>
          <a:blip r:embed="rId5"/>
          <a:stretch>
            <a:fillRect/>
          </a:stretch>
        </p:blipFill>
        <p:spPr>
          <a:xfrm>
            <a:off x="6971282" y="520323"/>
            <a:ext cx="1408298" cy="1408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8/4/2025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8/4/2025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8/4/2025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206785"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3509049"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8/4/2025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a:extLst>
              <a:ext uri="{FF2B5EF4-FFF2-40B4-BE49-F238E27FC236}">
                <a16:creationId xmlns:a16="http://schemas.microsoft.com/office/drawing/2014/main" id="{EA5274D4-D91F-4C8B-A005-B4B1153BFB3C}"/>
              </a:ext>
            </a:extLst>
          </p:cNvPr>
          <p:cNvPicPr>
            <a:picLocks noChangeAspect="1"/>
          </p:cNvPicPr>
          <p:nvPr userDrawn="1"/>
        </p:nvPicPr>
        <p:blipFill>
          <a:blip r:embed="rId5"/>
          <a:stretch>
            <a:fillRect/>
          </a:stretch>
        </p:blipFill>
        <p:spPr>
          <a:xfrm>
            <a:off x="6895015" y="575309"/>
            <a:ext cx="1408298" cy="14082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8/4/2025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ncai.org/initiatives/bia-tribal-budget-advisory-council/meeting-material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5048" y="2845379"/>
            <a:ext cx="6355161" cy="2339743"/>
          </a:xfrm>
          <a:prstGeom prst="rect">
            <a:avLst/>
          </a:prstGeom>
        </p:spPr>
        <p:txBody>
          <a:bodyPr vert="horz" wrap="square" lIns="0" tIns="114935" rIns="0" bIns="0" rtlCol="0" anchor="t">
            <a:spAutoFit/>
          </a:bodyPr>
          <a:lstStyle/>
          <a:p>
            <a:pPr marL="12065" marR="5080" indent="1270" algn="ctr">
              <a:lnSpc>
                <a:spcPts val="4490"/>
              </a:lnSpc>
              <a:spcBef>
                <a:spcPts val="905"/>
              </a:spcBef>
            </a:pPr>
            <a:r>
              <a:rPr lang="en-US" sz="4400" spc="-50">
                <a:solidFill>
                  <a:srgbClr val="FFFFFF"/>
                </a:solidFill>
                <a:latin typeface="Calibri Light"/>
                <a:cs typeface="Calibri Light"/>
              </a:rPr>
              <a:t>IA Budget Update</a:t>
            </a:r>
          </a:p>
          <a:p>
            <a:pPr marL="12065" marR="5080" indent="1270" algn="ctr">
              <a:lnSpc>
                <a:spcPts val="4490"/>
              </a:lnSpc>
              <a:spcBef>
                <a:spcPts val="905"/>
              </a:spcBef>
            </a:pPr>
            <a:endParaRPr lang="en-US" sz="4400">
              <a:latin typeface="Calibri Light"/>
              <a:cs typeface="Calibri Light"/>
            </a:endParaRPr>
          </a:p>
          <a:p>
            <a:pPr marL="69850">
              <a:spcBef>
                <a:spcPts val="3559"/>
              </a:spcBef>
            </a:pPr>
            <a:r>
              <a:rPr lang="en-US" sz="3200" spc="-15">
                <a:solidFill>
                  <a:srgbClr val="FFFFFF"/>
                </a:solidFill>
                <a:latin typeface="Calibri"/>
                <a:ea typeface="Calibri"/>
                <a:cs typeface="Calibri"/>
              </a:rPr>
              <a:t>August 6,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7E7C-F45D-E227-8F80-2F593C35894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19C0381-604F-08A7-70E2-E724E01750AB}"/>
              </a:ext>
            </a:extLst>
          </p:cNvPr>
          <p:cNvSpPr/>
          <p:nvPr/>
        </p:nvSpPr>
        <p:spPr>
          <a:xfrm>
            <a:off x="92507" y="693311"/>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4F7D6B73-DA74-5823-15F0-1CA3B7868712}"/>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7D78109D-17D2-D0C8-D877-998F1BF7439C}"/>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E463C742-B00B-AFEE-FD86-B7114F16A56E}"/>
              </a:ext>
            </a:extLst>
          </p:cNvPr>
          <p:cNvSpPr txBox="1">
            <a:spLocks/>
          </p:cNvSpPr>
          <p:nvPr/>
        </p:nvSpPr>
        <p:spPr>
          <a:xfrm>
            <a:off x="329945" y="95745"/>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pic>
        <p:nvPicPr>
          <p:cNvPr id="4" name="Picture 3">
            <a:extLst>
              <a:ext uri="{FF2B5EF4-FFF2-40B4-BE49-F238E27FC236}">
                <a16:creationId xmlns:a16="http://schemas.microsoft.com/office/drawing/2014/main" id="{E65FA0AE-F098-9B8B-FE3F-AC90690AD15E}"/>
              </a:ext>
            </a:extLst>
          </p:cNvPr>
          <p:cNvPicPr>
            <a:picLocks noChangeAspect="1"/>
          </p:cNvPicPr>
          <p:nvPr/>
        </p:nvPicPr>
        <p:blipFill>
          <a:blip r:embed="rId4"/>
          <a:stretch>
            <a:fillRect/>
          </a:stretch>
        </p:blipFill>
        <p:spPr>
          <a:xfrm>
            <a:off x="10587510" y="0"/>
            <a:ext cx="1604489" cy="1011162"/>
          </a:xfrm>
          <a:prstGeom prst="rect">
            <a:avLst/>
          </a:prstGeom>
        </p:spPr>
      </p:pic>
      <p:sp>
        <p:nvSpPr>
          <p:cNvPr id="9" name="TextBox 8">
            <a:extLst>
              <a:ext uri="{FF2B5EF4-FFF2-40B4-BE49-F238E27FC236}">
                <a16:creationId xmlns:a16="http://schemas.microsoft.com/office/drawing/2014/main" id="{AD158719-47F2-0220-56FA-B3D5585D780F}"/>
              </a:ext>
            </a:extLst>
          </p:cNvPr>
          <p:cNvSpPr txBox="1"/>
          <p:nvPr/>
        </p:nvSpPr>
        <p:spPr>
          <a:xfrm>
            <a:off x="2836786" y="6326825"/>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6" name="Table 5">
            <a:extLst>
              <a:ext uri="{FF2B5EF4-FFF2-40B4-BE49-F238E27FC236}">
                <a16:creationId xmlns:a16="http://schemas.microsoft.com/office/drawing/2014/main" id="{09FFB58A-946B-CD53-E3AD-812E52BEE9CE}"/>
              </a:ext>
            </a:extLst>
          </p:cNvPr>
          <p:cNvGraphicFramePr>
            <a:graphicFrameLocks noGrp="1"/>
          </p:cNvGraphicFramePr>
          <p:nvPr>
            <p:extLst>
              <p:ext uri="{D42A27DB-BD31-4B8C-83A1-F6EECF244321}">
                <p14:modId xmlns:p14="http://schemas.microsoft.com/office/powerpoint/2010/main" val="1594158202"/>
              </p:ext>
            </p:extLst>
          </p:nvPr>
        </p:nvGraphicFramePr>
        <p:xfrm>
          <a:off x="643465" y="1041906"/>
          <a:ext cx="10905070" cy="4995353"/>
        </p:xfrm>
        <a:graphic>
          <a:graphicData uri="http://schemas.openxmlformats.org/drawingml/2006/table">
            <a:tbl>
              <a:tblPr/>
              <a:tblGrid>
                <a:gridCol w="6081175">
                  <a:extLst>
                    <a:ext uri="{9D8B030D-6E8A-4147-A177-3AD203B41FA5}">
                      <a16:colId xmlns:a16="http://schemas.microsoft.com/office/drawing/2014/main" val="3746828943"/>
                    </a:ext>
                  </a:extLst>
                </a:gridCol>
                <a:gridCol w="964779">
                  <a:extLst>
                    <a:ext uri="{9D8B030D-6E8A-4147-A177-3AD203B41FA5}">
                      <a16:colId xmlns:a16="http://schemas.microsoft.com/office/drawing/2014/main" val="3122822377"/>
                    </a:ext>
                  </a:extLst>
                </a:gridCol>
                <a:gridCol w="964779">
                  <a:extLst>
                    <a:ext uri="{9D8B030D-6E8A-4147-A177-3AD203B41FA5}">
                      <a16:colId xmlns:a16="http://schemas.microsoft.com/office/drawing/2014/main" val="797885503"/>
                    </a:ext>
                  </a:extLst>
                </a:gridCol>
                <a:gridCol w="964779">
                  <a:extLst>
                    <a:ext uri="{9D8B030D-6E8A-4147-A177-3AD203B41FA5}">
                      <a16:colId xmlns:a16="http://schemas.microsoft.com/office/drawing/2014/main" val="1727879840"/>
                    </a:ext>
                  </a:extLst>
                </a:gridCol>
                <a:gridCol w="964779">
                  <a:extLst>
                    <a:ext uri="{9D8B030D-6E8A-4147-A177-3AD203B41FA5}">
                      <a16:colId xmlns:a16="http://schemas.microsoft.com/office/drawing/2014/main" val="1171460158"/>
                    </a:ext>
                  </a:extLst>
                </a:gridCol>
                <a:gridCol w="964779">
                  <a:extLst>
                    <a:ext uri="{9D8B030D-6E8A-4147-A177-3AD203B41FA5}">
                      <a16:colId xmlns:a16="http://schemas.microsoft.com/office/drawing/2014/main" val="868249901"/>
                    </a:ext>
                  </a:extLst>
                </a:gridCol>
              </a:tblGrid>
              <a:tr h="209660">
                <a:tc>
                  <a:txBody>
                    <a:bodyPr/>
                    <a:lstStyle/>
                    <a:p>
                      <a:pPr algn="ctr" fontAlgn="ctr"/>
                      <a:r>
                        <a:rPr lang="en-US" sz="12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2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781538"/>
                  </a:ext>
                </a:extLst>
              </a:tr>
              <a:tr h="891201">
                <a:tc>
                  <a:txBody>
                    <a:bodyPr/>
                    <a:lstStyle/>
                    <a:p>
                      <a:pPr algn="l" fontAlgn="t"/>
                      <a:r>
                        <a:rPr lang="en-US" sz="1800" b="1" i="0" u="none" strike="noStrike" dirty="0">
                          <a:solidFill>
                            <a:srgbClr val="000000"/>
                          </a:solidFill>
                          <a:effectLst/>
                          <a:latin typeface="Arial" panose="020B0604020202020204" pitchFamily="34" charset="0"/>
                        </a:rPr>
                        <a:t>ACCOUNT</a:t>
                      </a:r>
                      <a:br>
                        <a:rPr lang="en-US" sz="18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6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Sub Activity</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Narrow" panose="020B0606020202030204" pitchFamily="34" charset="0"/>
                        </a:rPr>
                        <a:t>2024</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3FB"/>
                    </a:solidFill>
                  </a:tcPr>
                </a:tc>
                <a:tc>
                  <a:txBody>
                    <a:bodyPr/>
                    <a:lstStyle/>
                    <a:p>
                      <a:pPr algn="ctr" fontAlgn="ctr"/>
                      <a:r>
                        <a:rPr lang="en-US" sz="1200" b="0" i="0" u="none" strike="noStrike">
                          <a:solidFill>
                            <a:srgbClr val="000000"/>
                          </a:solidFill>
                          <a:effectLst/>
                          <a:latin typeface="Arial Narrow" panose="020B0606020202030204" pitchFamily="34" charset="0"/>
                        </a:rPr>
                        <a:t>2025 Notional</a:t>
                      </a:r>
                      <a:r>
                        <a:rPr lang="en-US" sz="1200" b="0" i="0" u="none" strike="noStrike" baseline="30000">
                          <a:solidFill>
                            <a:srgbClr val="000000"/>
                          </a:solidFill>
                          <a:effectLst/>
                          <a:latin typeface="Arial Narrow" panose="020B0606020202030204" pitchFamily="34" charset="0"/>
                        </a:rPr>
                        <a:t>1/</a:t>
                      </a:r>
                      <a:endParaRPr lang="en-US" sz="12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CEEF"/>
                    </a:solidFill>
                  </a:tcPr>
                </a:tc>
                <a:tc>
                  <a:txBody>
                    <a:bodyPr/>
                    <a:lstStyle/>
                    <a:p>
                      <a:pPr algn="ctr" fontAlgn="ctr"/>
                      <a:r>
                        <a:rPr lang="en-US" sz="1200" b="0" i="0" u="none" strike="noStrike">
                          <a:solidFill>
                            <a:srgbClr val="000000"/>
                          </a:solidFill>
                          <a:effectLst/>
                          <a:latin typeface="Arial Narrow" panose="020B0606020202030204" pitchFamily="34" charset="0"/>
                        </a:rPr>
                        <a:t>2026</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President's</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Budget</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1F0C8"/>
                    </a:solidFill>
                  </a:tcPr>
                </a:tc>
                <a:tc>
                  <a:txBody>
                    <a:bodyPr/>
                    <a:lstStyle/>
                    <a:p>
                      <a:pPr algn="ctr" fontAlgn="ctr"/>
                      <a:r>
                        <a:rPr lang="en-US" sz="12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AEDFB"/>
                    </a:solidFill>
                  </a:tcPr>
                </a:tc>
                <a:tc>
                  <a:txBody>
                    <a:bodyPr/>
                    <a:lstStyle/>
                    <a:p>
                      <a:pPr algn="ctr" fontAlgn="ctr"/>
                      <a:r>
                        <a:rPr lang="en-US" sz="12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2D5"/>
                    </a:solidFill>
                  </a:tcPr>
                </a:tc>
                <a:extLst>
                  <a:ext uri="{0D108BD9-81ED-4DB2-BD59-A6C34878D82A}">
                    <a16:rowId xmlns:a16="http://schemas.microsoft.com/office/drawing/2014/main" val="2738803969"/>
                  </a:ext>
                </a:extLst>
              </a:tr>
              <a:tr h="278178">
                <a:tc>
                  <a:txBody>
                    <a:bodyPr/>
                    <a:lstStyle/>
                    <a:p>
                      <a:pPr algn="l" fontAlgn="b"/>
                      <a:r>
                        <a:rPr lang="en-US" sz="1600" b="0" i="0" u="none" strike="noStrike" dirty="0">
                          <a:solidFill>
                            <a:srgbClr val="000000"/>
                          </a:solidFill>
                          <a:effectLst/>
                          <a:latin typeface="Arial" panose="020B0604020202020204" pitchFamily="34" charset="0"/>
                        </a:rPr>
                        <a:t>TRUST - NATURAL RESOURCES MANAGEMENT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322,349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320,369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101,196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352,037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326,608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115924"/>
                  </a:ext>
                </a:extLst>
              </a:tr>
              <a:tr h="278178">
                <a:tc>
                  <a:txBody>
                    <a:bodyPr/>
                    <a:lstStyle/>
                    <a:p>
                      <a:pPr algn="l" fontAlgn="b"/>
                      <a:r>
                        <a:rPr lang="en-US" sz="1200" b="0" i="0" u="none" strike="noStrike" dirty="0">
                          <a:solidFill>
                            <a:srgbClr val="000000"/>
                          </a:solidFill>
                          <a:effectLst/>
                          <a:latin typeface="Arial" panose="020B0604020202020204" pitchFamily="34" charset="0"/>
                        </a:rPr>
                        <a:t>Natural Resources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12,985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15,148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12,985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02749353"/>
                  </a:ext>
                </a:extLst>
              </a:tr>
              <a:tr h="278178">
                <a:tc>
                  <a:txBody>
                    <a:bodyPr/>
                    <a:lstStyle/>
                    <a:p>
                      <a:pPr algn="l" fontAlgn="b"/>
                      <a:r>
                        <a:rPr lang="en-US" sz="1200" b="0" i="0" u="none" strike="noStrike">
                          <a:solidFill>
                            <a:srgbClr val="000000"/>
                          </a:solidFill>
                          <a:effectLst/>
                          <a:latin typeface="Arial" panose="020B0604020202020204" pitchFamily="34" charset="0"/>
                        </a:rPr>
                        <a:t>Irrigation Operations &amp;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15,269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17,011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15,269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62428254"/>
                  </a:ext>
                </a:extLst>
              </a:tr>
              <a:tr h="278178">
                <a:tc>
                  <a:txBody>
                    <a:bodyPr/>
                    <a:lstStyle/>
                    <a:p>
                      <a:pPr algn="l" fontAlgn="b"/>
                      <a:r>
                        <a:rPr lang="en-US" sz="1200" b="0" i="0" u="none" strike="noStrike">
                          <a:solidFill>
                            <a:srgbClr val="000000"/>
                          </a:solidFill>
                          <a:effectLst/>
                          <a:latin typeface="Arial" panose="020B0604020202020204" pitchFamily="34" charset="0"/>
                        </a:rPr>
                        <a:t>Rights Protection Implementation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49,200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51,290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51,459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587317"/>
                  </a:ext>
                </a:extLst>
              </a:tr>
              <a:tr h="278178">
                <a:tc>
                  <a:txBody>
                    <a:bodyPr/>
                    <a:lstStyle/>
                    <a:p>
                      <a:pPr algn="l" fontAlgn="b"/>
                      <a:r>
                        <a:rPr lang="en-US" sz="1200" b="0" i="0" u="none" strike="noStrike">
                          <a:solidFill>
                            <a:srgbClr val="000000"/>
                          </a:solidFill>
                          <a:effectLst/>
                          <a:latin typeface="Arial" panose="020B0604020202020204" pitchFamily="34" charset="0"/>
                        </a:rPr>
                        <a:t>Tribal Management/Development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18,544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25,696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18,544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74520221"/>
                  </a:ext>
                </a:extLst>
              </a:tr>
              <a:tr h="278178">
                <a:tc>
                  <a:txBody>
                    <a:bodyPr/>
                    <a:lstStyle/>
                    <a:p>
                      <a:pPr algn="l" fontAlgn="b"/>
                      <a:r>
                        <a:rPr lang="en-US" sz="1200" b="0" i="0" u="none" strike="noStrike">
                          <a:solidFill>
                            <a:srgbClr val="000000"/>
                          </a:solidFill>
                          <a:effectLst/>
                          <a:latin typeface="Arial" panose="020B0604020202020204" pitchFamily="34" charset="0"/>
                        </a:rPr>
                        <a:t>Endangered Species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6,130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55445459"/>
                  </a:ext>
                </a:extLst>
              </a:tr>
              <a:tr h="278178">
                <a:tc>
                  <a:txBody>
                    <a:bodyPr/>
                    <a:lstStyle/>
                    <a:p>
                      <a:pPr algn="l" fontAlgn="b"/>
                      <a:r>
                        <a:rPr lang="en-US" sz="1200" b="0" i="0" u="none" strike="noStrike">
                          <a:solidFill>
                            <a:srgbClr val="000000"/>
                          </a:solidFill>
                          <a:effectLst/>
                          <a:latin typeface="Arial" panose="020B0604020202020204" pitchFamily="34" charset="0"/>
                        </a:rPr>
                        <a:t>Tribal Climate Resilience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34,291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34,291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34,291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298169845"/>
                  </a:ext>
                </a:extLst>
              </a:tr>
              <a:tr h="278178">
                <a:tc>
                  <a:txBody>
                    <a:bodyPr/>
                    <a:lstStyle/>
                    <a:p>
                      <a:pPr algn="l" fontAlgn="b"/>
                      <a:r>
                        <a:rPr lang="en-US" sz="1200" b="0" i="0" u="none" strike="noStrike">
                          <a:solidFill>
                            <a:srgbClr val="000000"/>
                          </a:solidFill>
                          <a:effectLst/>
                          <a:latin typeface="Arial" panose="020B0604020202020204" pitchFamily="34" charset="0"/>
                        </a:rPr>
                        <a:t>Integrated Resource Info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2,954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3,410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2,954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421873"/>
                  </a:ext>
                </a:extLst>
              </a:tr>
              <a:tr h="278178">
                <a:tc>
                  <a:txBody>
                    <a:bodyPr/>
                    <a:lstStyle/>
                    <a:p>
                      <a:pPr algn="l" fontAlgn="b"/>
                      <a:r>
                        <a:rPr lang="en-US" sz="1200" b="0" i="0" u="none" strike="noStrike" dirty="0">
                          <a:solidFill>
                            <a:srgbClr val="000000"/>
                          </a:solidFill>
                          <a:effectLst/>
                          <a:latin typeface="Arial" panose="020B0604020202020204" pitchFamily="34" charset="0"/>
                        </a:rPr>
                        <a:t>Agriculture &amp; Range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39,438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42,005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41,438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2232025"/>
                  </a:ext>
                </a:extLst>
              </a:tr>
              <a:tr h="278178">
                <a:tc>
                  <a:txBody>
                    <a:bodyPr/>
                    <a:lstStyle/>
                    <a:p>
                      <a:pPr algn="l" fontAlgn="b"/>
                      <a:r>
                        <a:rPr lang="en-US" sz="1200" b="0" i="0" u="none" strike="noStrike" dirty="0">
                          <a:solidFill>
                            <a:srgbClr val="000000"/>
                          </a:solidFill>
                          <a:effectLst/>
                          <a:latin typeface="Arial" panose="020B0604020202020204" pitchFamily="34" charset="0"/>
                        </a:rPr>
                        <a:t>Forestry</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62,887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65,986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62,887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992935"/>
                  </a:ext>
                </a:extLst>
              </a:tr>
              <a:tr h="278178">
                <a:tc>
                  <a:txBody>
                    <a:bodyPr/>
                    <a:lstStyle/>
                    <a:p>
                      <a:pPr algn="l" fontAlgn="b"/>
                      <a:r>
                        <a:rPr lang="en-US" sz="1200" b="0" i="0" u="none" strike="noStrike" dirty="0">
                          <a:solidFill>
                            <a:srgbClr val="000000"/>
                          </a:solidFill>
                          <a:effectLst/>
                          <a:latin typeface="Arial" panose="020B0604020202020204" pitchFamily="34" charset="0"/>
                        </a:rPr>
                        <a:t>Water Resources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18,005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21,312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18,005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3106432"/>
                  </a:ext>
                </a:extLst>
              </a:tr>
              <a:tr h="278178">
                <a:tc>
                  <a:txBody>
                    <a:bodyPr/>
                    <a:lstStyle/>
                    <a:p>
                      <a:pPr algn="l" fontAlgn="b"/>
                      <a:r>
                        <a:rPr lang="en-US" sz="1200" b="0" i="0" u="none" strike="noStrike" dirty="0">
                          <a:solidFill>
                            <a:srgbClr val="000000"/>
                          </a:solidFill>
                          <a:effectLst/>
                          <a:latin typeface="Arial" panose="020B0604020202020204" pitchFamily="34" charset="0"/>
                        </a:rPr>
                        <a:t>Fish, Wildlife &amp; Parks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23,751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25,019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23,751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3389902"/>
                  </a:ext>
                </a:extLst>
              </a:tr>
              <a:tr h="278178">
                <a:tc>
                  <a:txBody>
                    <a:bodyPr/>
                    <a:lstStyle/>
                    <a:p>
                      <a:pPr algn="l" fontAlgn="b"/>
                      <a:r>
                        <a:rPr lang="en-US" sz="1200" b="0" i="0" u="none" strike="noStrike" dirty="0">
                          <a:solidFill>
                            <a:srgbClr val="000000"/>
                          </a:solidFill>
                          <a:effectLst/>
                          <a:latin typeface="Arial" panose="020B0604020202020204" pitchFamily="34" charset="0"/>
                        </a:rPr>
                        <a:t>Energy &amp; Minerals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30,814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a:solidFill>
                            <a:srgbClr val="000000"/>
                          </a:solidFill>
                          <a:effectLst/>
                          <a:latin typeface="Arial Narrow" panose="020B0606020202030204" pitchFamily="34" charset="0"/>
                        </a:rPr>
                        <a:t>35,342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30,814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014088"/>
                  </a:ext>
                </a:extLst>
              </a:tr>
              <a:tr h="278178">
                <a:tc>
                  <a:txBody>
                    <a:bodyPr/>
                    <a:lstStyle/>
                    <a:p>
                      <a:pPr algn="l" fontAlgn="b"/>
                      <a:r>
                        <a:rPr lang="en-US" sz="1200" b="0" i="0" u="none" strike="noStrike" dirty="0">
                          <a:solidFill>
                            <a:srgbClr val="000000"/>
                          </a:solidFill>
                          <a:effectLst/>
                          <a:latin typeface="Arial" panose="020B0604020202020204" pitchFamily="34" charset="0"/>
                        </a:rPr>
                        <a:t>Resource Management Program Oversight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8,218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9,397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b"/>
                      <a:r>
                        <a:rPr lang="en-US" sz="1800" b="0" i="0" u="none" strike="noStrike" dirty="0">
                          <a:solidFill>
                            <a:srgbClr val="000000"/>
                          </a:solidFill>
                          <a:effectLst/>
                          <a:latin typeface="Arial Narrow" panose="020B0606020202030204" pitchFamily="34" charset="0"/>
                        </a:rPr>
                        <a:t>8,218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3966961"/>
                  </a:ext>
                </a:extLst>
              </a:tr>
            </a:tbl>
          </a:graphicData>
        </a:graphic>
      </p:graphicFrame>
    </p:spTree>
    <p:extLst>
      <p:ext uri="{BB962C8B-B14F-4D97-AF65-F5344CB8AC3E}">
        <p14:creationId xmlns:p14="http://schemas.microsoft.com/office/powerpoint/2010/main" val="359202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FD6B-3220-4316-9B35-9193385644B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8C069D-FE17-1AD7-A01A-069DE7561E41}"/>
              </a:ext>
            </a:extLst>
          </p:cNvPr>
          <p:cNvSpPr/>
          <p:nvPr/>
        </p:nvSpPr>
        <p:spPr>
          <a:xfrm>
            <a:off x="0" y="515064"/>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B97A132F-B5D0-B305-E0AE-0A4415007318}"/>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F7EB7DB8-7554-9658-202E-92EEE8C29794}"/>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96DDA282-1365-6556-0A2E-D7F5E61BCC09}"/>
              </a:ext>
            </a:extLst>
          </p:cNvPr>
          <p:cNvSpPr txBox="1">
            <a:spLocks/>
          </p:cNvSpPr>
          <p:nvPr/>
        </p:nvSpPr>
        <p:spPr>
          <a:xfrm>
            <a:off x="170919" y="-40660"/>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sp>
        <p:nvSpPr>
          <p:cNvPr id="9" name="TextBox 8">
            <a:extLst>
              <a:ext uri="{FF2B5EF4-FFF2-40B4-BE49-F238E27FC236}">
                <a16:creationId xmlns:a16="http://schemas.microsoft.com/office/drawing/2014/main" id="{62DC23F8-E725-11AE-DAD4-011B3648B50B}"/>
              </a:ext>
            </a:extLst>
          </p:cNvPr>
          <p:cNvSpPr txBox="1"/>
          <p:nvPr/>
        </p:nvSpPr>
        <p:spPr>
          <a:xfrm>
            <a:off x="2633587" y="6285607"/>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5" name="Table 4">
            <a:extLst>
              <a:ext uri="{FF2B5EF4-FFF2-40B4-BE49-F238E27FC236}">
                <a16:creationId xmlns:a16="http://schemas.microsoft.com/office/drawing/2014/main" id="{57A7C7B8-6DBA-7065-7311-EDA2995267CE}"/>
              </a:ext>
            </a:extLst>
          </p:cNvPr>
          <p:cNvGraphicFramePr>
            <a:graphicFrameLocks noGrp="1"/>
          </p:cNvGraphicFramePr>
          <p:nvPr>
            <p:extLst>
              <p:ext uri="{D42A27DB-BD31-4B8C-83A1-F6EECF244321}">
                <p14:modId xmlns:p14="http://schemas.microsoft.com/office/powerpoint/2010/main" val="2036754613"/>
              </p:ext>
            </p:extLst>
          </p:nvPr>
        </p:nvGraphicFramePr>
        <p:xfrm>
          <a:off x="468341" y="679688"/>
          <a:ext cx="11437257" cy="1043940"/>
        </p:xfrm>
        <a:graphic>
          <a:graphicData uri="http://schemas.openxmlformats.org/drawingml/2006/table">
            <a:tbl>
              <a:tblPr/>
              <a:tblGrid>
                <a:gridCol w="6377952">
                  <a:extLst>
                    <a:ext uri="{9D8B030D-6E8A-4147-A177-3AD203B41FA5}">
                      <a16:colId xmlns:a16="http://schemas.microsoft.com/office/drawing/2014/main" val="2379821141"/>
                    </a:ext>
                  </a:extLst>
                </a:gridCol>
                <a:gridCol w="1011861">
                  <a:extLst>
                    <a:ext uri="{9D8B030D-6E8A-4147-A177-3AD203B41FA5}">
                      <a16:colId xmlns:a16="http://schemas.microsoft.com/office/drawing/2014/main" val="3540275985"/>
                    </a:ext>
                  </a:extLst>
                </a:gridCol>
                <a:gridCol w="1011861">
                  <a:extLst>
                    <a:ext uri="{9D8B030D-6E8A-4147-A177-3AD203B41FA5}">
                      <a16:colId xmlns:a16="http://schemas.microsoft.com/office/drawing/2014/main" val="1219122422"/>
                    </a:ext>
                  </a:extLst>
                </a:gridCol>
                <a:gridCol w="1011861">
                  <a:extLst>
                    <a:ext uri="{9D8B030D-6E8A-4147-A177-3AD203B41FA5}">
                      <a16:colId xmlns:a16="http://schemas.microsoft.com/office/drawing/2014/main" val="1920835724"/>
                    </a:ext>
                  </a:extLst>
                </a:gridCol>
                <a:gridCol w="1011861">
                  <a:extLst>
                    <a:ext uri="{9D8B030D-6E8A-4147-A177-3AD203B41FA5}">
                      <a16:colId xmlns:a16="http://schemas.microsoft.com/office/drawing/2014/main" val="3594160516"/>
                    </a:ext>
                  </a:extLst>
                </a:gridCol>
                <a:gridCol w="1011861">
                  <a:extLst>
                    <a:ext uri="{9D8B030D-6E8A-4147-A177-3AD203B41FA5}">
                      <a16:colId xmlns:a16="http://schemas.microsoft.com/office/drawing/2014/main" val="1050705096"/>
                    </a:ext>
                  </a:extLst>
                </a:gridCol>
              </a:tblGrid>
              <a:tr h="86884">
                <a:tc>
                  <a:txBody>
                    <a:bodyPr/>
                    <a:lstStyle/>
                    <a:p>
                      <a:pPr algn="ctr" fontAlgn="ctr"/>
                      <a:r>
                        <a:rPr lang="en-US" sz="105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05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3516501"/>
                  </a:ext>
                </a:extLst>
              </a:tr>
              <a:tr h="563642">
                <a:tc>
                  <a:txBody>
                    <a:bodyPr/>
                    <a:lstStyle/>
                    <a:p>
                      <a:pPr algn="l" fontAlgn="t"/>
                      <a:r>
                        <a:rPr lang="en-US" sz="1800" b="1" i="0" u="none" strike="noStrike" dirty="0">
                          <a:solidFill>
                            <a:srgbClr val="000000"/>
                          </a:solidFill>
                          <a:effectLst/>
                          <a:latin typeface="Arial" panose="020B0604020202020204" pitchFamily="34" charset="0"/>
                        </a:rPr>
                        <a:t>ACCOUNT</a:t>
                      </a:r>
                      <a:br>
                        <a:rPr lang="en-US" sz="18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endParaRPr lang="en-US" sz="1400" b="0" i="0" u="none" strike="noStrike" dirty="0">
                        <a:solidFill>
                          <a:srgbClr val="000000"/>
                        </a:solidFill>
                        <a:effectLst/>
                        <a:latin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050" b="0" i="0" u="none" strike="noStrike">
                          <a:solidFill>
                            <a:srgbClr val="000000"/>
                          </a:solidFill>
                          <a:effectLst/>
                          <a:latin typeface="Arial Narrow" panose="020B0606020202030204" pitchFamily="34" charset="0"/>
                        </a:rPr>
                        <a:t>2024</a:t>
                      </a:r>
                      <a:br>
                        <a:rPr lang="en-US" sz="1050" b="0" i="0" u="none" strike="noStrike">
                          <a:solidFill>
                            <a:srgbClr val="000000"/>
                          </a:solidFill>
                          <a:effectLst/>
                          <a:latin typeface="Arial Narrow" panose="020B0606020202030204" pitchFamily="34" charset="0"/>
                        </a:rPr>
                      </a:br>
                      <a:r>
                        <a:rPr lang="en-US" sz="105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3FB"/>
                    </a:solidFill>
                  </a:tcPr>
                </a:tc>
                <a:tc>
                  <a:txBody>
                    <a:bodyPr/>
                    <a:lstStyle/>
                    <a:p>
                      <a:pPr algn="ctr" fontAlgn="ctr"/>
                      <a:r>
                        <a:rPr lang="en-US" sz="1050" b="0" i="0" u="none" strike="noStrike">
                          <a:solidFill>
                            <a:srgbClr val="000000"/>
                          </a:solidFill>
                          <a:effectLst/>
                          <a:latin typeface="Arial Narrow" panose="020B0606020202030204" pitchFamily="34" charset="0"/>
                        </a:rPr>
                        <a:t>2025 Notional</a:t>
                      </a:r>
                      <a:r>
                        <a:rPr lang="en-US" sz="1050" b="0" i="0" u="none" strike="noStrike" baseline="30000">
                          <a:solidFill>
                            <a:srgbClr val="000000"/>
                          </a:solidFill>
                          <a:effectLst/>
                          <a:latin typeface="Arial Narrow" panose="020B0606020202030204" pitchFamily="34" charset="0"/>
                        </a:rPr>
                        <a:t>1/</a:t>
                      </a:r>
                      <a:endParaRPr lang="en-US" sz="105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CEEF"/>
                    </a:solidFill>
                  </a:tcPr>
                </a:tc>
                <a:tc>
                  <a:txBody>
                    <a:bodyPr/>
                    <a:lstStyle/>
                    <a:p>
                      <a:pPr algn="ctr" fontAlgn="ctr"/>
                      <a:r>
                        <a:rPr lang="en-US" sz="1050" b="0" i="0" u="none" strike="noStrike">
                          <a:solidFill>
                            <a:srgbClr val="000000"/>
                          </a:solidFill>
                          <a:effectLst/>
                          <a:latin typeface="Arial Narrow" panose="020B0606020202030204" pitchFamily="34" charset="0"/>
                        </a:rPr>
                        <a:t>2026</a:t>
                      </a:r>
                      <a:br>
                        <a:rPr lang="en-US" sz="1050" b="0" i="0" u="none" strike="noStrike">
                          <a:solidFill>
                            <a:srgbClr val="000000"/>
                          </a:solidFill>
                          <a:effectLst/>
                          <a:latin typeface="Arial Narrow" panose="020B0606020202030204" pitchFamily="34" charset="0"/>
                        </a:rPr>
                      </a:br>
                      <a:r>
                        <a:rPr lang="en-US" sz="1050" b="0" i="0" u="none" strike="noStrike">
                          <a:solidFill>
                            <a:srgbClr val="000000"/>
                          </a:solidFill>
                          <a:effectLst/>
                          <a:latin typeface="Arial Narrow" panose="020B0606020202030204" pitchFamily="34" charset="0"/>
                        </a:rPr>
                        <a:t>President's</a:t>
                      </a:r>
                      <a:br>
                        <a:rPr lang="en-US" sz="1050" b="0" i="0" u="none" strike="noStrike">
                          <a:solidFill>
                            <a:srgbClr val="000000"/>
                          </a:solidFill>
                          <a:effectLst/>
                          <a:latin typeface="Arial Narrow" panose="020B0606020202030204" pitchFamily="34" charset="0"/>
                        </a:rPr>
                      </a:br>
                      <a:r>
                        <a:rPr lang="en-US" sz="1050" b="0" i="0" u="none" strike="noStrike">
                          <a:solidFill>
                            <a:srgbClr val="000000"/>
                          </a:solidFill>
                          <a:effectLst/>
                          <a:latin typeface="Arial Narrow" panose="020B0606020202030204" pitchFamily="34" charset="0"/>
                        </a:rPr>
                        <a:t>Budget</a:t>
                      </a:r>
                      <a:br>
                        <a:rPr lang="en-US" sz="1050" b="0" i="0" u="none" strike="noStrike">
                          <a:solidFill>
                            <a:srgbClr val="000000"/>
                          </a:solidFill>
                          <a:effectLst/>
                          <a:latin typeface="Arial Narrow" panose="020B0606020202030204" pitchFamily="34" charset="0"/>
                        </a:rPr>
                      </a:br>
                      <a:r>
                        <a:rPr lang="en-US" sz="105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1F0C8"/>
                    </a:solidFill>
                  </a:tcPr>
                </a:tc>
                <a:tc>
                  <a:txBody>
                    <a:bodyPr/>
                    <a:lstStyle/>
                    <a:p>
                      <a:pPr algn="ctr" fontAlgn="ctr"/>
                      <a:r>
                        <a:rPr lang="en-US" sz="105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AEDFB"/>
                    </a:solidFill>
                  </a:tcPr>
                </a:tc>
                <a:tc>
                  <a:txBody>
                    <a:bodyPr/>
                    <a:lstStyle/>
                    <a:p>
                      <a:pPr algn="ctr" fontAlgn="ctr"/>
                      <a:r>
                        <a:rPr lang="en-US" sz="105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2D5"/>
                    </a:solidFill>
                  </a:tcPr>
                </a:tc>
                <a:extLst>
                  <a:ext uri="{0D108BD9-81ED-4DB2-BD59-A6C34878D82A}">
                    <a16:rowId xmlns:a16="http://schemas.microsoft.com/office/drawing/2014/main" val="1922064982"/>
                  </a:ext>
                </a:extLst>
              </a:tr>
              <a:tr h="180522">
                <a:tc>
                  <a:txBody>
                    <a:bodyPr/>
                    <a:lstStyle/>
                    <a:p>
                      <a:pPr algn="l" fontAlgn="b"/>
                      <a:r>
                        <a:rPr lang="en-US" sz="1600" b="0" i="0" u="none" strike="noStrike" dirty="0">
                          <a:solidFill>
                            <a:srgbClr val="000000"/>
                          </a:solidFill>
                          <a:effectLst/>
                          <a:latin typeface="Arial" panose="020B0604020202020204" pitchFamily="34" charset="0"/>
                        </a:rPr>
                        <a:t>TRUST - REAL ESTATE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165,887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170,008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86,284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178,925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170,387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236897"/>
                  </a:ext>
                </a:extLst>
              </a:tr>
            </a:tbl>
          </a:graphicData>
        </a:graphic>
      </p:graphicFrame>
    </p:spTree>
    <p:extLst>
      <p:ext uri="{BB962C8B-B14F-4D97-AF65-F5344CB8AC3E}">
        <p14:creationId xmlns:p14="http://schemas.microsoft.com/office/powerpoint/2010/main" val="279798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03FE-0363-9A96-C3A9-DC220566449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EDDD7C-9CA0-A55B-EC1E-13E576E0D6EC}"/>
              </a:ext>
            </a:extLst>
          </p:cNvPr>
          <p:cNvSpPr/>
          <p:nvPr/>
        </p:nvSpPr>
        <p:spPr>
          <a:xfrm>
            <a:off x="0" y="714519"/>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53487105-18F3-9279-A0F5-12BD4724E1F2}"/>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5FE39A9D-F919-51BC-F39E-34823B641BF2}"/>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A90E51E8-BA5D-042F-05CF-641F59C122A1}"/>
              </a:ext>
            </a:extLst>
          </p:cNvPr>
          <p:cNvSpPr txBox="1">
            <a:spLocks/>
          </p:cNvSpPr>
          <p:nvPr/>
        </p:nvSpPr>
        <p:spPr>
          <a:xfrm>
            <a:off x="329945" y="-7866"/>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dirty="0"/>
              <a:t>2026 Markup</a:t>
            </a:r>
            <a:endParaRPr lang="en-US" sz="3600" b="1" kern="0" dirty="0"/>
          </a:p>
        </p:txBody>
      </p:sp>
      <p:sp>
        <p:nvSpPr>
          <p:cNvPr id="9" name="TextBox 8">
            <a:extLst>
              <a:ext uri="{FF2B5EF4-FFF2-40B4-BE49-F238E27FC236}">
                <a16:creationId xmlns:a16="http://schemas.microsoft.com/office/drawing/2014/main" id="{45337B5F-56FD-130E-7C57-14B6D063CD69}"/>
              </a:ext>
            </a:extLst>
          </p:cNvPr>
          <p:cNvSpPr txBox="1"/>
          <p:nvPr/>
        </p:nvSpPr>
        <p:spPr>
          <a:xfrm>
            <a:off x="2619073" y="6326825"/>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5" name="Table 4">
            <a:extLst>
              <a:ext uri="{FF2B5EF4-FFF2-40B4-BE49-F238E27FC236}">
                <a16:creationId xmlns:a16="http://schemas.microsoft.com/office/drawing/2014/main" id="{2583545E-0896-0C38-9460-210A9912C367}"/>
              </a:ext>
            </a:extLst>
          </p:cNvPr>
          <p:cNvGraphicFramePr>
            <a:graphicFrameLocks noGrp="1"/>
          </p:cNvGraphicFramePr>
          <p:nvPr>
            <p:extLst>
              <p:ext uri="{D42A27DB-BD31-4B8C-83A1-F6EECF244321}">
                <p14:modId xmlns:p14="http://schemas.microsoft.com/office/powerpoint/2010/main" val="1065644694"/>
              </p:ext>
            </p:extLst>
          </p:nvPr>
        </p:nvGraphicFramePr>
        <p:xfrm>
          <a:off x="689946" y="679736"/>
          <a:ext cx="10707613" cy="4348642"/>
        </p:xfrm>
        <a:graphic>
          <a:graphicData uri="http://schemas.openxmlformats.org/drawingml/2006/table">
            <a:tbl>
              <a:tblPr/>
              <a:tblGrid>
                <a:gridCol w="5971068">
                  <a:extLst>
                    <a:ext uri="{9D8B030D-6E8A-4147-A177-3AD203B41FA5}">
                      <a16:colId xmlns:a16="http://schemas.microsoft.com/office/drawing/2014/main" val="1367400720"/>
                    </a:ext>
                  </a:extLst>
                </a:gridCol>
                <a:gridCol w="947309">
                  <a:extLst>
                    <a:ext uri="{9D8B030D-6E8A-4147-A177-3AD203B41FA5}">
                      <a16:colId xmlns:a16="http://schemas.microsoft.com/office/drawing/2014/main" val="1614476559"/>
                    </a:ext>
                  </a:extLst>
                </a:gridCol>
                <a:gridCol w="947309">
                  <a:extLst>
                    <a:ext uri="{9D8B030D-6E8A-4147-A177-3AD203B41FA5}">
                      <a16:colId xmlns:a16="http://schemas.microsoft.com/office/drawing/2014/main" val="3270807899"/>
                    </a:ext>
                  </a:extLst>
                </a:gridCol>
                <a:gridCol w="947309">
                  <a:extLst>
                    <a:ext uri="{9D8B030D-6E8A-4147-A177-3AD203B41FA5}">
                      <a16:colId xmlns:a16="http://schemas.microsoft.com/office/drawing/2014/main" val="2130972551"/>
                    </a:ext>
                  </a:extLst>
                </a:gridCol>
                <a:gridCol w="947309">
                  <a:extLst>
                    <a:ext uri="{9D8B030D-6E8A-4147-A177-3AD203B41FA5}">
                      <a16:colId xmlns:a16="http://schemas.microsoft.com/office/drawing/2014/main" val="4015674016"/>
                    </a:ext>
                  </a:extLst>
                </a:gridCol>
                <a:gridCol w="947309">
                  <a:extLst>
                    <a:ext uri="{9D8B030D-6E8A-4147-A177-3AD203B41FA5}">
                      <a16:colId xmlns:a16="http://schemas.microsoft.com/office/drawing/2014/main" val="3512289432"/>
                    </a:ext>
                  </a:extLst>
                </a:gridCol>
              </a:tblGrid>
              <a:tr h="306351">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4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1952842"/>
                  </a:ext>
                </a:extLst>
              </a:tr>
              <a:tr h="937191">
                <a:tc>
                  <a:txBody>
                    <a:bodyPr/>
                    <a:lstStyle/>
                    <a:p>
                      <a:pPr algn="l" fontAlgn="t"/>
                      <a:r>
                        <a:rPr lang="en-US" sz="1800" b="1" i="0" u="none" strike="noStrike" dirty="0">
                          <a:solidFill>
                            <a:srgbClr val="000000"/>
                          </a:solidFill>
                          <a:effectLst/>
                          <a:latin typeface="Arial" panose="020B0604020202020204" pitchFamily="34" charset="0"/>
                        </a:rPr>
                        <a:t>ACCOUNT</a:t>
                      </a:r>
                      <a:br>
                        <a:rPr lang="en-US" sz="20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8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Sub Activity</a:t>
                      </a:r>
                      <a:br>
                        <a:rPr lang="en-US" sz="14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   Program Element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 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4257019968"/>
                  </a:ext>
                </a:extLst>
              </a:tr>
              <a:tr h="340324">
                <a:tc>
                  <a:txBody>
                    <a:bodyPr/>
                    <a:lstStyle/>
                    <a:p>
                      <a:pPr algn="l" fontAlgn="b"/>
                      <a:r>
                        <a:rPr lang="en-US" sz="1600" b="0" i="0" u="none" strike="noStrike" dirty="0">
                          <a:solidFill>
                            <a:srgbClr val="000000"/>
                          </a:solidFill>
                          <a:effectLst/>
                          <a:latin typeface="Arial" panose="020B0604020202020204" pitchFamily="34" charset="0"/>
                        </a:rPr>
                        <a:t>PUBLIC SAFETY &amp; JUSTICE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555,559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560,263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476,078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771,836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558,812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63523"/>
                  </a:ext>
                </a:extLst>
              </a:tr>
              <a:tr h="321667">
                <a:tc>
                  <a:txBody>
                    <a:bodyPr/>
                    <a:lstStyle/>
                    <a:p>
                      <a:pPr algn="l" fontAlgn="b"/>
                      <a:r>
                        <a:rPr lang="en-US" sz="1400" b="0" i="0" u="none" strike="noStrike" dirty="0">
                          <a:solidFill>
                            <a:srgbClr val="000000"/>
                          </a:solidFill>
                          <a:effectLst/>
                          <a:latin typeface="Arial" panose="020B0604020202020204" pitchFamily="34" charset="0"/>
                        </a:rPr>
                        <a:t>Law Enforcement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600" b="0" i="0" u="none" strike="noStrike" dirty="0">
                          <a:solidFill>
                            <a:srgbClr val="000000"/>
                          </a:solidFill>
                          <a:effectLst/>
                          <a:latin typeface="Arial Narrow" panose="020B0606020202030204" pitchFamily="34" charset="0"/>
                        </a:rPr>
                        <a:t>506,845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6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6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600" b="0" i="0" u="none" strike="noStrike">
                          <a:solidFill>
                            <a:srgbClr val="000000"/>
                          </a:solidFill>
                          <a:effectLst/>
                          <a:latin typeface="Arial Narrow" panose="020B0606020202030204" pitchFamily="34" charset="0"/>
                        </a:rPr>
                        <a:t>711,533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1600" b="0" i="0" u="none" strike="noStrike" dirty="0">
                          <a:solidFill>
                            <a:srgbClr val="000000"/>
                          </a:solidFill>
                          <a:effectLst/>
                          <a:latin typeface="Arial Narrow" panose="020B0606020202030204" pitchFamily="34" charset="0"/>
                        </a:rPr>
                        <a:t>510,098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53063081"/>
                  </a:ext>
                </a:extLst>
              </a:tr>
              <a:tr h="276420">
                <a:tc>
                  <a:txBody>
                    <a:bodyPr/>
                    <a:lstStyle/>
                    <a:p>
                      <a:pPr algn="l" fontAlgn="b"/>
                      <a:r>
                        <a:rPr lang="en-US" sz="1400" b="0" i="0" u="none" strike="noStrike" dirty="0">
                          <a:solidFill>
                            <a:srgbClr val="000000"/>
                          </a:solidFill>
                          <a:effectLst/>
                          <a:latin typeface="Arial" panose="020B0604020202020204" pitchFamily="34" charset="0"/>
                        </a:rPr>
                        <a:t> Criminal Investigations &amp; Police Services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274,152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425,478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274,152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86410961"/>
                  </a:ext>
                </a:extLst>
              </a:tr>
              <a:tr h="260400">
                <a:tc>
                  <a:txBody>
                    <a:bodyPr/>
                    <a:lstStyle/>
                    <a:p>
                      <a:pPr algn="l" fontAlgn="b"/>
                      <a:r>
                        <a:rPr lang="en-US" sz="1400" b="0" i="0" u="none" strike="noStrike" dirty="0">
                          <a:solidFill>
                            <a:srgbClr val="000000"/>
                          </a:solidFill>
                          <a:effectLst/>
                          <a:latin typeface="Arial" panose="020B0604020202020204" pitchFamily="34" charset="0"/>
                        </a:rPr>
                        <a:t> Detention/Corrections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136,879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158,463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136,879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668553787"/>
                  </a:ext>
                </a:extLst>
              </a:tr>
              <a:tr h="233988">
                <a:tc>
                  <a:txBody>
                    <a:bodyPr/>
                    <a:lstStyle/>
                    <a:p>
                      <a:pPr algn="l" fontAlgn="b"/>
                      <a:r>
                        <a:rPr lang="en-US" sz="1400" b="0" i="0" u="none" strike="noStrike" dirty="0">
                          <a:solidFill>
                            <a:srgbClr val="000000"/>
                          </a:solidFill>
                          <a:effectLst/>
                          <a:latin typeface="Arial" panose="020B0604020202020204" pitchFamily="34" charset="0"/>
                        </a:rPr>
                        <a:t> Inspections/Internal Affairs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3,751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5,891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3,751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53417548"/>
                  </a:ext>
                </a:extLst>
              </a:tr>
              <a:tr h="233988">
                <a:tc>
                  <a:txBody>
                    <a:bodyPr/>
                    <a:lstStyle/>
                    <a:p>
                      <a:pPr algn="l" fontAlgn="b"/>
                      <a:r>
                        <a:rPr lang="en-US" sz="1400" b="0" i="0" u="none" strike="noStrike" dirty="0">
                          <a:solidFill>
                            <a:srgbClr val="000000"/>
                          </a:solidFill>
                          <a:effectLst/>
                          <a:latin typeface="Arial" panose="020B0604020202020204" pitchFamily="34" charset="0"/>
                        </a:rPr>
                        <a:t> Law Enforcement Special Initiatives</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25,094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42,441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27,847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83331962"/>
                  </a:ext>
                </a:extLst>
              </a:tr>
              <a:tr h="233988">
                <a:tc>
                  <a:txBody>
                    <a:bodyPr/>
                    <a:lstStyle/>
                    <a:p>
                      <a:pPr algn="l" fontAlgn="b"/>
                      <a:r>
                        <a:rPr lang="en-US" sz="1400" b="0" i="0" u="none" strike="noStrike" dirty="0">
                          <a:solidFill>
                            <a:srgbClr val="000000"/>
                          </a:solidFill>
                          <a:effectLst/>
                          <a:latin typeface="Arial" panose="020B0604020202020204" pitchFamily="34" charset="0"/>
                        </a:rPr>
                        <a:t> Indian Police Academy</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5,163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6,532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5,663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9902212"/>
                  </a:ext>
                </a:extLst>
              </a:tr>
              <a:tr h="233988">
                <a:tc>
                  <a:txBody>
                    <a:bodyPr/>
                    <a:lstStyle/>
                    <a:p>
                      <a:pPr algn="l" fontAlgn="b"/>
                      <a:r>
                        <a:rPr lang="en-US" sz="1400" b="0" i="0" u="none" strike="noStrike" dirty="0">
                          <a:solidFill>
                            <a:srgbClr val="000000"/>
                          </a:solidFill>
                          <a:effectLst/>
                          <a:latin typeface="Arial" panose="020B0604020202020204" pitchFamily="34" charset="0"/>
                        </a:rPr>
                        <a:t> Tribal Justice Support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34,836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39,869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34,836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071111169"/>
                  </a:ext>
                </a:extLst>
              </a:tr>
              <a:tr h="233988">
                <a:tc>
                  <a:txBody>
                    <a:bodyPr/>
                    <a:lstStyle/>
                    <a:p>
                      <a:pPr algn="l" fontAlgn="b"/>
                      <a:r>
                        <a:rPr lang="en-US" sz="1400" b="0" i="0" u="none" strike="noStrike" dirty="0">
                          <a:solidFill>
                            <a:srgbClr val="000000"/>
                          </a:solidFill>
                          <a:effectLst/>
                          <a:latin typeface="Arial" panose="020B0604020202020204" pitchFamily="34" charset="0"/>
                        </a:rPr>
                        <a:t> Law Enforcement Program Management</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7,391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8,965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7,391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101618270"/>
                  </a:ext>
                </a:extLst>
              </a:tr>
              <a:tr h="233988">
                <a:tc>
                  <a:txBody>
                    <a:bodyPr/>
                    <a:lstStyle/>
                    <a:p>
                      <a:pPr algn="l" fontAlgn="b"/>
                      <a:r>
                        <a:rPr lang="en-US" sz="1400" b="0" i="0" u="none" strike="noStrike" dirty="0">
                          <a:solidFill>
                            <a:srgbClr val="000000"/>
                          </a:solidFill>
                          <a:effectLst/>
                          <a:latin typeface="Arial" panose="020B0604020202020204" pitchFamily="34" charset="0"/>
                        </a:rPr>
                        <a:t> Facilities Operations &amp; Maintenance</a:t>
                      </a:r>
                    </a:p>
                  </a:txBody>
                  <a:tcPr marL="85725"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19,579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23,894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19,579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607822682"/>
                  </a:ext>
                </a:extLst>
              </a:tr>
              <a:tr h="233988">
                <a:tc>
                  <a:txBody>
                    <a:bodyPr/>
                    <a:lstStyle/>
                    <a:p>
                      <a:pPr algn="l" fontAlgn="b"/>
                      <a:r>
                        <a:rPr lang="en-US" sz="1400" b="0" i="0" u="none" strike="noStrike">
                          <a:solidFill>
                            <a:srgbClr val="000000"/>
                          </a:solidFill>
                          <a:effectLst/>
                          <a:latin typeface="Arial" panose="020B0604020202020204" pitchFamily="34" charset="0"/>
                        </a:rPr>
                        <a:t>Tribal Courts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47,101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57,713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47,101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08279389"/>
                  </a:ext>
                </a:extLst>
              </a:tr>
              <a:tr h="260684">
                <a:tc>
                  <a:txBody>
                    <a:bodyPr/>
                    <a:lstStyle/>
                    <a:p>
                      <a:pPr algn="l" fontAlgn="b"/>
                      <a:r>
                        <a:rPr lang="en-US" sz="1400" b="0" i="0" u="none" strike="noStrike" dirty="0">
                          <a:solidFill>
                            <a:srgbClr val="000000"/>
                          </a:solidFill>
                          <a:effectLst/>
                          <a:latin typeface="Arial" panose="020B0604020202020204" pitchFamily="34" charset="0"/>
                        </a:rPr>
                        <a:t>Fire Protection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1,613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1,613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619837"/>
                  </a:ext>
                </a:extLst>
              </a:tr>
            </a:tbl>
          </a:graphicData>
        </a:graphic>
      </p:graphicFrame>
      <p:sp>
        <p:nvSpPr>
          <p:cNvPr id="6" name="Rectangle 5">
            <a:extLst>
              <a:ext uri="{FF2B5EF4-FFF2-40B4-BE49-F238E27FC236}">
                <a16:creationId xmlns:a16="http://schemas.microsoft.com/office/drawing/2014/main" id="{7A90DC69-3685-397C-2C30-FC0ED5F370B5}"/>
              </a:ext>
            </a:extLst>
          </p:cNvPr>
          <p:cNvSpPr/>
          <p:nvPr/>
        </p:nvSpPr>
        <p:spPr>
          <a:xfrm>
            <a:off x="195599" y="5077831"/>
            <a:ext cx="11720945" cy="1015663"/>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
            </a:pPr>
            <a:r>
              <a:rPr lang="en-US" i="1" dirty="0">
                <a:solidFill>
                  <a:srgbClr val="006499"/>
                </a:solidFill>
                <a:cs typeface="Calibri"/>
              </a:rPr>
              <a:t>House recommends +38% increase over the FY 2025 enacted level.</a:t>
            </a:r>
          </a:p>
          <a:p>
            <a:pPr marL="800100" lvl="1" indent="-342900">
              <a:spcAft>
                <a:spcPts val="600"/>
              </a:spcAft>
              <a:buFont typeface="Wingdings" panose="05000000000000000000" pitchFamily="2" charset="2"/>
              <a:buChar char="§"/>
            </a:pPr>
            <a:r>
              <a:rPr lang="en-US" sz="1600" i="1" dirty="0">
                <a:solidFill>
                  <a:srgbClr val="006499"/>
                </a:solidFill>
                <a:cs typeface="Calibri"/>
              </a:rPr>
              <a:t>Includes an additional $68m, for a total of $130m, to Oklahoma Tribes that were impacted by the McGirt vs. Oklahoma decision.</a:t>
            </a:r>
          </a:p>
          <a:p>
            <a:pPr marL="800100" lvl="1" indent="-342900">
              <a:spcAft>
                <a:spcPts val="600"/>
              </a:spcAft>
              <a:buFont typeface="Wingdings" panose="05000000000000000000" pitchFamily="2" charset="2"/>
              <a:buChar char="§"/>
            </a:pPr>
            <a:r>
              <a:rPr lang="en-US" sz="1600" i="1" dirty="0">
                <a:solidFill>
                  <a:srgbClr val="006499"/>
                </a:solidFill>
                <a:cs typeface="Calibri"/>
              </a:rPr>
              <a:t>Funding for the Missing and Murdered Indigenous Persons activities is increased by $14.5m, from $16.5m in 2025 to $31.0m. </a:t>
            </a:r>
          </a:p>
        </p:txBody>
      </p:sp>
    </p:spTree>
    <p:extLst>
      <p:ext uri="{BB962C8B-B14F-4D97-AF65-F5344CB8AC3E}">
        <p14:creationId xmlns:p14="http://schemas.microsoft.com/office/powerpoint/2010/main" val="393487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A5FCD-8F65-234D-BA5E-EF534E74821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1E6C392-5FAE-3187-3240-ABFD5AA404EB}"/>
              </a:ext>
            </a:extLst>
          </p:cNvPr>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3CC1C6FB-6F19-F068-C039-CA5D6D68B0A8}"/>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DC21DF68-7A15-4504-0172-D3EA2524784F}"/>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3CB7D32-6400-B836-5F91-2C6D36818306}"/>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pic>
        <p:nvPicPr>
          <p:cNvPr id="4" name="Picture 3">
            <a:extLst>
              <a:ext uri="{FF2B5EF4-FFF2-40B4-BE49-F238E27FC236}">
                <a16:creationId xmlns:a16="http://schemas.microsoft.com/office/drawing/2014/main" id="{BCBE17AE-354F-AA0C-C2FE-ECD757D443F4}"/>
              </a:ext>
            </a:extLst>
          </p:cNvPr>
          <p:cNvPicPr>
            <a:picLocks noChangeAspect="1"/>
          </p:cNvPicPr>
          <p:nvPr/>
        </p:nvPicPr>
        <p:blipFill>
          <a:blip r:embed="rId4"/>
          <a:stretch>
            <a:fillRect/>
          </a:stretch>
        </p:blipFill>
        <p:spPr>
          <a:xfrm>
            <a:off x="10246456" y="0"/>
            <a:ext cx="1945544" cy="1226098"/>
          </a:xfrm>
          <a:prstGeom prst="rect">
            <a:avLst/>
          </a:prstGeom>
        </p:spPr>
      </p:pic>
      <p:sp>
        <p:nvSpPr>
          <p:cNvPr id="9" name="TextBox 8">
            <a:extLst>
              <a:ext uri="{FF2B5EF4-FFF2-40B4-BE49-F238E27FC236}">
                <a16:creationId xmlns:a16="http://schemas.microsoft.com/office/drawing/2014/main" id="{B9B6A0AD-7D1B-FD95-259D-81DE3D1896CC}"/>
              </a:ext>
            </a:extLst>
          </p:cNvPr>
          <p:cNvSpPr txBox="1"/>
          <p:nvPr/>
        </p:nvSpPr>
        <p:spPr>
          <a:xfrm>
            <a:off x="2420711" y="6247988"/>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5" name="Table 4">
            <a:extLst>
              <a:ext uri="{FF2B5EF4-FFF2-40B4-BE49-F238E27FC236}">
                <a16:creationId xmlns:a16="http://schemas.microsoft.com/office/drawing/2014/main" id="{97F2B577-0142-FAE3-7445-6B75027864F0}"/>
              </a:ext>
            </a:extLst>
          </p:cNvPr>
          <p:cNvGraphicFramePr>
            <a:graphicFrameLocks noGrp="1"/>
          </p:cNvGraphicFramePr>
          <p:nvPr>
            <p:extLst>
              <p:ext uri="{D42A27DB-BD31-4B8C-83A1-F6EECF244321}">
                <p14:modId xmlns:p14="http://schemas.microsoft.com/office/powerpoint/2010/main" val="851882"/>
              </p:ext>
            </p:extLst>
          </p:nvPr>
        </p:nvGraphicFramePr>
        <p:xfrm>
          <a:off x="520093" y="1381661"/>
          <a:ext cx="11151813" cy="1310640"/>
        </p:xfrm>
        <a:graphic>
          <a:graphicData uri="http://schemas.openxmlformats.org/drawingml/2006/table">
            <a:tbl>
              <a:tblPr/>
              <a:tblGrid>
                <a:gridCol w="6218773">
                  <a:extLst>
                    <a:ext uri="{9D8B030D-6E8A-4147-A177-3AD203B41FA5}">
                      <a16:colId xmlns:a16="http://schemas.microsoft.com/office/drawing/2014/main" val="798149975"/>
                    </a:ext>
                  </a:extLst>
                </a:gridCol>
                <a:gridCol w="986608">
                  <a:extLst>
                    <a:ext uri="{9D8B030D-6E8A-4147-A177-3AD203B41FA5}">
                      <a16:colId xmlns:a16="http://schemas.microsoft.com/office/drawing/2014/main" val="1178013922"/>
                    </a:ext>
                  </a:extLst>
                </a:gridCol>
                <a:gridCol w="986608">
                  <a:extLst>
                    <a:ext uri="{9D8B030D-6E8A-4147-A177-3AD203B41FA5}">
                      <a16:colId xmlns:a16="http://schemas.microsoft.com/office/drawing/2014/main" val="2354028735"/>
                    </a:ext>
                  </a:extLst>
                </a:gridCol>
                <a:gridCol w="986608">
                  <a:extLst>
                    <a:ext uri="{9D8B030D-6E8A-4147-A177-3AD203B41FA5}">
                      <a16:colId xmlns:a16="http://schemas.microsoft.com/office/drawing/2014/main" val="1822317097"/>
                    </a:ext>
                  </a:extLst>
                </a:gridCol>
                <a:gridCol w="986608">
                  <a:extLst>
                    <a:ext uri="{9D8B030D-6E8A-4147-A177-3AD203B41FA5}">
                      <a16:colId xmlns:a16="http://schemas.microsoft.com/office/drawing/2014/main" val="260632967"/>
                    </a:ext>
                  </a:extLst>
                </a:gridCol>
                <a:gridCol w="986608">
                  <a:extLst>
                    <a:ext uri="{9D8B030D-6E8A-4147-A177-3AD203B41FA5}">
                      <a16:colId xmlns:a16="http://schemas.microsoft.com/office/drawing/2014/main" val="2367091692"/>
                    </a:ext>
                  </a:extLst>
                </a:gridCol>
              </a:tblGrid>
              <a:tr h="123657">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4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6147310"/>
                  </a:ext>
                </a:extLst>
              </a:tr>
              <a:tr h="611436">
                <a:tc>
                  <a:txBody>
                    <a:bodyPr/>
                    <a:lstStyle/>
                    <a:p>
                      <a:pPr algn="l" fontAlgn="t"/>
                      <a:r>
                        <a:rPr lang="en-US" sz="1800" b="1" i="0" u="none" strike="noStrike" dirty="0">
                          <a:solidFill>
                            <a:srgbClr val="000000"/>
                          </a:solidFill>
                          <a:effectLst/>
                          <a:latin typeface="Arial" panose="020B0604020202020204" pitchFamily="34" charset="0"/>
                        </a:rPr>
                        <a:t>ACCOUNT</a:t>
                      </a:r>
                      <a:br>
                        <a:rPr lang="en-US" sz="20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800" b="0" i="0" u="none" strike="noStrike" dirty="0">
                          <a:solidFill>
                            <a:srgbClr val="000000"/>
                          </a:solidFill>
                          <a:effectLst/>
                          <a:latin typeface="Arial" panose="020B0604020202020204" pitchFamily="34" charset="0"/>
                        </a:rPr>
                      </a:br>
                      <a:endParaRPr lang="en-US" sz="1400" b="0" i="0" u="none" strike="noStrike" dirty="0">
                        <a:solidFill>
                          <a:srgbClr val="000000"/>
                        </a:solidFill>
                        <a:effectLst/>
                        <a:latin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 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298498218"/>
                  </a:ext>
                </a:extLst>
              </a:tr>
              <a:tr h="164221">
                <a:tc>
                  <a:txBody>
                    <a:bodyPr/>
                    <a:lstStyle/>
                    <a:p>
                      <a:pPr algn="l" fontAlgn="b"/>
                      <a:r>
                        <a:rPr lang="en-US" sz="1600" b="0" i="0" u="none" strike="noStrike" dirty="0">
                          <a:solidFill>
                            <a:srgbClr val="000000"/>
                          </a:solidFill>
                          <a:effectLst/>
                          <a:latin typeface="Arial" panose="020B0604020202020204" pitchFamily="34" charset="0"/>
                        </a:rPr>
                        <a:t>COMMUNITY &amp; ECONOMIC DEVELOPMENT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30,546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30,524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9,764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38,542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31,046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4783057"/>
                  </a:ext>
                </a:extLst>
              </a:tr>
            </a:tbl>
          </a:graphicData>
        </a:graphic>
      </p:graphicFrame>
      <p:sp>
        <p:nvSpPr>
          <p:cNvPr id="6" name="Rectangle 5">
            <a:extLst>
              <a:ext uri="{FF2B5EF4-FFF2-40B4-BE49-F238E27FC236}">
                <a16:creationId xmlns:a16="http://schemas.microsoft.com/office/drawing/2014/main" id="{587357B8-B9A5-005F-2273-A0E36A006FB3}"/>
              </a:ext>
            </a:extLst>
          </p:cNvPr>
          <p:cNvSpPr/>
          <p:nvPr/>
        </p:nvSpPr>
        <p:spPr>
          <a:xfrm>
            <a:off x="502278" y="3011287"/>
            <a:ext cx="11187442" cy="369332"/>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
            </a:pPr>
            <a:r>
              <a:rPr lang="en-US" i="1" dirty="0">
                <a:solidFill>
                  <a:srgbClr val="006499"/>
                </a:solidFill>
                <a:cs typeface="Calibri"/>
              </a:rPr>
              <a:t>House recommends +$5m for Business Incubators.</a:t>
            </a:r>
            <a:endParaRPr lang="en-US" sz="1600" i="1" dirty="0">
              <a:solidFill>
                <a:srgbClr val="006499"/>
              </a:solidFill>
              <a:cs typeface="Calibri"/>
            </a:endParaRPr>
          </a:p>
        </p:txBody>
      </p:sp>
    </p:spTree>
    <p:extLst>
      <p:ext uri="{BB962C8B-B14F-4D97-AF65-F5344CB8AC3E}">
        <p14:creationId xmlns:p14="http://schemas.microsoft.com/office/powerpoint/2010/main" val="106175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3119-F1FB-73FC-79F9-0B738EF0D85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60C0686-04D9-685A-BDEF-0D13DB67664D}"/>
              </a:ext>
            </a:extLst>
          </p:cNvPr>
          <p:cNvSpPr/>
          <p:nvPr/>
        </p:nvSpPr>
        <p:spPr>
          <a:xfrm>
            <a:off x="0" y="262879"/>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DDDCAE07-6086-A7A0-B6A0-96676ABA6A8A}"/>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E093EBA1-FC9B-9EAF-E3A3-7943C0784375}"/>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F508ED6-E6D7-5C3E-9A81-11FB5CF0F119}"/>
              </a:ext>
            </a:extLst>
          </p:cNvPr>
          <p:cNvSpPr txBox="1">
            <a:spLocks/>
          </p:cNvSpPr>
          <p:nvPr/>
        </p:nvSpPr>
        <p:spPr>
          <a:xfrm>
            <a:off x="88040" y="-20532"/>
            <a:ext cx="8220391" cy="320601"/>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2000" b="1" kern="0" spc="-25"/>
              <a:t>2026 Markup</a:t>
            </a:r>
            <a:endParaRPr lang="en-US" sz="2000" b="1" kern="0"/>
          </a:p>
        </p:txBody>
      </p:sp>
      <p:sp>
        <p:nvSpPr>
          <p:cNvPr id="9" name="TextBox 8">
            <a:extLst>
              <a:ext uri="{FF2B5EF4-FFF2-40B4-BE49-F238E27FC236}">
                <a16:creationId xmlns:a16="http://schemas.microsoft.com/office/drawing/2014/main" id="{97945160-C19B-E2B7-8FE1-4F192C7F9B9C}"/>
              </a:ext>
            </a:extLst>
          </p:cNvPr>
          <p:cNvSpPr txBox="1"/>
          <p:nvPr/>
        </p:nvSpPr>
        <p:spPr>
          <a:xfrm>
            <a:off x="2372330" y="6377940"/>
            <a:ext cx="7230874" cy="400110"/>
          </a:xfrm>
          <a:prstGeom prst="rect">
            <a:avLst/>
          </a:prstGeom>
          <a:noFill/>
        </p:spPr>
        <p:txBody>
          <a:bodyPr wrap="square">
            <a:spAutoFit/>
          </a:bodyPr>
          <a:lstStyle/>
          <a:p>
            <a:r>
              <a:rPr lang="en-US" sz="1000" b="0" i="1" u="none" strike="noStrike" baseline="30000" dirty="0">
                <a:solidFill>
                  <a:srgbClr val="000000"/>
                </a:solidFill>
                <a:effectLst/>
                <a:latin typeface="Arial" panose="020B0604020202020204" pitchFamily="34" charset="0"/>
              </a:rPr>
              <a:t>1/</a:t>
            </a:r>
            <a:r>
              <a:rPr lang="en-US" sz="1000" b="0" i="1" u="none" strike="noStrike" dirty="0">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dirty="0">
                <a:effectLst/>
              </a:rPr>
              <a:t> </a:t>
            </a:r>
            <a:endParaRPr lang="en-US" sz="1000" dirty="0"/>
          </a:p>
        </p:txBody>
      </p:sp>
      <p:graphicFrame>
        <p:nvGraphicFramePr>
          <p:cNvPr id="5" name="Table 4">
            <a:extLst>
              <a:ext uri="{FF2B5EF4-FFF2-40B4-BE49-F238E27FC236}">
                <a16:creationId xmlns:a16="http://schemas.microsoft.com/office/drawing/2014/main" id="{0F4EB349-054E-B14B-93E2-029C33256DD1}"/>
              </a:ext>
            </a:extLst>
          </p:cNvPr>
          <p:cNvGraphicFramePr>
            <a:graphicFrameLocks noGrp="1"/>
          </p:cNvGraphicFramePr>
          <p:nvPr>
            <p:extLst>
              <p:ext uri="{D42A27DB-BD31-4B8C-83A1-F6EECF244321}">
                <p14:modId xmlns:p14="http://schemas.microsoft.com/office/powerpoint/2010/main" val="3805272506"/>
              </p:ext>
            </p:extLst>
          </p:nvPr>
        </p:nvGraphicFramePr>
        <p:xfrm>
          <a:off x="403980" y="1377832"/>
          <a:ext cx="11384040" cy="1292554"/>
        </p:xfrm>
        <a:graphic>
          <a:graphicData uri="http://schemas.openxmlformats.org/drawingml/2006/table">
            <a:tbl>
              <a:tblPr/>
              <a:tblGrid>
                <a:gridCol w="6348275">
                  <a:extLst>
                    <a:ext uri="{9D8B030D-6E8A-4147-A177-3AD203B41FA5}">
                      <a16:colId xmlns:a16="http://schemas.microsoft.com/office/drawing/2014/main" val="2925676127"/>
                    </a:ext>
                  </a:extLst>
                </a:gridCol>
                <a:gridCol w="1007153">
                  <a:extLst>
                    <a:ext uri="{9D8B030D-6E8A-4147-A177-3AD203B41FA5}">
                      <a16:colId xmlns:a16="http://schemas.microsoft.com/office/drawing/2014/main" val="2216430605"/>
                    </a:ext>
                  </a:extLst>
                </a:gridCol>
                <a:gridCol w="1007153">
                  <a:extLst>
                    <a:ext uri="{9D8B030D-6E8A-4147-A177-3AD203B41FA5}">
                      <a16:colId xmlns:a16="http://schemas.microsoft.com/office/drawing/2014/main" val="397246765"/>
                    </a:ext>
                  </a:extLst>
                </a:gridCol>
                <a:gridCol w="1007153">
                  <a:extLst>
                    <a:ext uri="{9D8B030D-6E8A-4147-A177-3AD203B41FA5}">
                      <a16:colId xmlns:a16="http://schemas.microsoft.com/office/drawing/2014/main" val="3546266980"/>
                    </a:ext>
                  </a:extLst>
                </a:gridCol>
                <a:gridCol w="1007153">
                  <a:extLst>
                    <a:ext uri="{9D8B030D-6E8A-4147-A177-3AD203B41FA5}">
                      <a16:colId xmlns:a16="http://schemas.microsoft.com/office/drawing/2014/main" val="2886087418"/>
                    </a:ext>
                  </a:extLst>
                </a:gridCol>
                <a:gridCol w="1007153">
                  <a:extLst>
                    <a:ext uri="{9D8B030D-6E8A-4147-A177-3AD203B41FA5}">
                      <a16:colId xmlns:a16="http://schemas.microsoft.com/office/drawing/2014/main" val="4033155424"/>
                    </a:ext>
                  </a:extLst>
                </a:gridCol>
              </a:tblGrid>
              <a:tr h="185610">
                <a:tc>
                  <a:txBody>
                    <a:bodyPr/>
                    <a:lstStyle/>
                    <a:p>
                      <a:pPr algn="ctr" fontAlgn="ctr"/>
                      <a:r>
                        <a:rPr lang="en-US" sz="11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1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70878"/>
                  </a:ext>
                </a:extLst>
              </a:tr>
              <a:tr h="772773">
                <a:tc>
                  <a:txBody>
                    <a:bodyPr/>
                    <a:lstStyle/>
                    <a:p>
                      <a:pPr algn="l" fontAlgn="t"/>
                      <a:r>
                        <a:rPr lang="en-US" sz="1800" b="1" i="0" u="none" strike="noStrike" dirty="0">
                          <a:solidFill>
                            <a:srgbClr val="000000"/>
                          </a:solidFill>
                          <a:effectLst/>
                          <a:latin typeface="Arial" panose="020B0604020202020204" pitchFamily="34" charset="0"/>
                        </a:rPr>
                        <a:t>ACCOUNT</a:t>
                      </a:r>
                      <a:br>
                        <a:rPr lang="en-US" sz="14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2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2024</a:t>
                      </a:r>
                      <a:br>
                        <a:rPr lang="en-US" sz="1100" b="0" i="0" u="none" strike="noStrike">
                          <a:solidFill>
                            <a:srgbClr val="000000"/>
                          </a:solidFill>
                          <a:effectLst/>
                          <a:latin typeface="Arial Narrow" panose="020B0606020202030204" pitchFamily="34" charset="0"/>
                        </a:rPr>
                      </a:br>
                      <a:r>
                        <a:rPr lang="en-US" sz="11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100" b="0" i="0" u="none" strike="noStrike">
                          <a:solidFill>
                            <a:srgbClr val="000000"/>
                          </a:solidFill>
                          <a:effectLst/>
                          <a:latin typeface="Arial Narrow" panose="020B0606020202030204" pitchFamily="34" charset="0"/>
                        </a:rPr>
                        <a:t>2025 Notional</a:t>
                      </a:r>
                      <a:r>
                        <a:rPr lang="en-US" sz="1100" b="0" i="0" u="none" strike="noStrike" baseline="30000">
                          <a:solidFill>
                            <a:srgbClr val="000000"/>
                          </a:solidFill>
                          <a:effectLst/>
                          <a:latin typeface="Arial Narrow" panose="020B0606020202030204" pitchFamily="34" charset="0"/>
                        </a:rPr>
                        <a:t>1/</a:t>
                      </a:r>
                      <a:endParaRPr lang="en-US" sz="11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100" b="0" i="0" u="none" strike="noStrike">
                          <a:solidFill>
                            <a:srgbClr val="000000"/>
                          </a:solidFill>
                          <a:effectLst/>
                          <a:latin typeface="Arial Narrow" panose="020B0606020202030204" pitchFamily="34" charset="0"/>
                        </a:rPr>
                        <a:t>2026</a:t>
                      </a:r>
                      <a:br>
                        <a:rPr lang="en-US" sz="1100" b="0" i="0" u="none" strike="noStrike">
                          <a:solidFill>
                            <a:srgbClr val="000000"/>
                          </a:solidFill>
                          <a:effectLst/>
                          <a:latin typeface="Arial Narrow" panose="020B0606020202030204" pitchFamily="34" charset="0"/>
                        </a:rPr>
                      </a:br>
                      <a:r>
                        <a:rPr lang="en-US" sz="1100" b="0" i="0" u="none" strike="noStrike">
                          <a:solidFill>
                            <a:srgbClr val="000000"/>
                          </a:solidFill>
                          <a:effectLst/>
                          <a:latin typeface="Arial Narrow" panose="020B0606020202030204" pitchFamily="34" charset="0"/>
                        </a:rPr>
                        <a:t>President's</a:t>
                      </a:r>
                      <a:br>
                        <a:rPr lang="en-US" sz="1100" b="0" i="0" u="none" strike="noStrike">
                          <a:solidFill>
                            <a:srgbClr val="000000"/>
                          </a:solidFill>
                          <a:effectLst/>
                          <a:latin typeface="Arial Narrow" panose="020B0606020202030204" pitchFamily="34" charset="0"/>
                        </a:rPr>
                      </a:br>
                      <a:r>
                        <a:rPr lang="en-US" sz="1100" b="0" i="0" u="none" strike="noStrike">
                          <a:solidFill>
                            <a:srgbClr val="000000"/>
                          </a:solidFill>
                          <a:effectLst/>
                          <a:latin typeface="Arial Narrow" panose="020B0606020202030204" pitchFamily="34" charset="0"/>
                        </a:rPr>
                        <a:t>Budget</a:t>
                      </a:r>
                      <a:br>
                        <a:rPr lang="en-US" sz="1100" b="0" i="0" u="none" strike="noStrike">
                          <a:solidFill>
                            <a:srgbClr val="000000"/>
                          </a:solidFill>
                          <a:effectLst/>
                          <a:latin typeface="Arial Narrow" panose="020B0606020202030204" pitchFamily="34" charset="0"/>
                        </a:rPr>
                      </a:br>
                      <a:r>
                        <a:rPr lang="en-US" sz="11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1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1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649216186"/>
                  </a:ext>
                </a:extLst>
              </a:tr>
              <a:tr h="334171">
                <a:tc>
                  <a:txBody>
                    <a:bodyPr/>
                    <a:lstStyle/>
                    <a:p>
                      <a:pPr algn="l" fontAlgn="b"/>
                      <a:r>
                        <a:rPr lang="en-US" sz="1600" b="0" i="0" u="none" strike="noStrike" dirty="0">
                          <a:solidFill>
                            <a:srgbClr val="000000"/>
                          </a:solidFill>
                          <a:effectLst/>
                          <a:latin typeface="Arial" panose="020B0604020202020204" pitchFamily="34" charset="0"/>
                        </a:rPr>
                        <a:t>EXECUTIVE DIRECTION &amp; ADMINISTRATIVE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260,634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251,796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225,433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282,709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260,634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2335171"/>
                  </a:ext>
                </a:extLst>
              </a:tr>
            </a:tbl>
          </a:graphicData>
        </a:graphic>
      </p:graphicFrame>
      <p:pic>
        <p:nvPicPr>
          <p:cNvPr id="4" name="Picture 3">
            <a:extLst>
              <a:ext uri="{FF2B5EF4-FFF2-40B4-BE49-F238E27FC236}">
                <a16:creationId xmlns:a16="http://schemas.microsoft.com/office/drawing/2014/main" id="{0F294467-2CFB-3A69-3060-53D956EF6A4D}"/>
              </a:ext>
            </a:extLst>
          </p:cNvPr>
          <p:cNvPicPr>
            <a:picLocks noChangeAspect="1"/>
          </p:cNvPicPr>
          <p:nvPr/>
        </p:nvPicPr>
        <p:blipFill>
          <a:blip r:embed="rId4"/>
          <a:stretch>
            <a:fillRect/>
          </a:stretch>
        </p:blipFill>
        <p:spPr>
          <a:xfrm>
            <a:off x="10247207" y="-18575"/>
            <a:ext cx="1944793" cy="1225402"/>
          </a:xfrm>
          <a:prstGeom prst="rect">
            <a:avLst/>
          </a:prstGeom>
        </p:spPr>
      </p:pic>
    </p:spTree>
    <p:extLst>
      <p:ext uri="{BB962C8B-B14F-4D97-AF65-F5344CB8AC3E}">
        <p14:creationId xmlns:p14="http://schemas.microsoft.com/office/powerpoint/2010/main" val="36563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F2868-03F2-55DC-7D45-6E5AE94034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83FC8CC-8A32-CB41-5084-FA67CD0C5DCE}"/>
              </a:ext>
            </a:extLst>
          </p:cNvPr>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90243503-7FCF-FEB3-6FCE-33A681BC4745}"/>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5B981CC-34FB-E456-D5BB-8ED5C8A2530E}"/>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18B0FA04-A7B5-A4D7-2A3D-77CEA47EBB1F}"/>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pic>
        <p:nvPicPr>
          <p:cNvPr id="4" name="Picture 3">
            <a:extLst>
              <a:ext uri="{FF2B5EF4-FFF2-40B4-BE49-F238E27FC236}">
                <a16:creationId xmlns:a16="http://schemas.microsoft.com/office/drawing/2014/main" id="{233E76C5-FA79-B860-61CD-20D76A85014D}"/>
              </a:ext>
            </a:extLst>
          </p:cNvPr>
          <p:cNvPicPr>
            <a:picLocks noChangeAspect="1"/>
          </p:cNvPicPr>
          <p:nvPr/>
        </p:nvPicPr>
        <p:blipFill>
          <a:blip r:embed="rId4"/>
          <a:stretch>
            <a:fillRect/>
          </a:stretch>
        </p:blipFill>
        <p:spPr>
          <a:xfrm>
            <a:off x="10246456" y="0"/>
            <a:ext cx="1945544" cy="1226098"/>
          </a:xfrm>
          <a:prstGeom prst="rect">
            <a:avLst/>
          </a:prstGeom>
        </p:spPr>
      </p:pic>
      <p:sp>
        <p:nvSpPr>
          <p:cNvPr id="9" name="TextBox 8">
            <a:extLst>
              <a:ext uri="{FF2B5EF4-FFF2-40B4-BE49-F238E27FC236}">
                <a16:creationId xmlns:a16="http://schemas.microsoft.com/office/drawing/2014/main" id="{00DB432A-E6D5-9A24-176E-1F9AA3CF15D9}"/>
              </a:ext>
            </a:extLst>
          </p:cNvPr>
          <p:cNvSpPr txBox="1"/>
          <p:nvPr/>
        </p:nvSpPr>
        <p:spPr>
          <a:xfrm>
            <a:off x="2480562" y="6326825"/>
            <a:ext cx="7230874" cy="400110"/>
          </a:xfrm>
          <a:prstGeom prst="rect">
            <a:avLst/>
          </a:prstGeom>
          <a:noFill/>
        </p:spPr>
        <p:txBody>
          <a:bodyPr wrap="square">
            <a:spAutoFit/>
          </a:bodyPr>
          <a:lstStyle/>
          <a:p>
            <a:r>
              <a:rPr lang="en-US" sz="1000" b="0" i="1" u="none" strike="noStrike" baseline="30000" dirty="0">
                <a:solidFill>
                  <a:srgbClr val="000000"/>
                </a:solidFill>
                <a:effectLst/>
                <a:latin typeface="Arial" panose="020B0604020202020204" pitchFamily="34" charset="0"/>
              </a:rPr>
              <a:t>1/</a:t>
            </a:r>
            <a:r>
              <a:rPr lang="en-US" sz="1000" b="0" i="1" u="none" strike="noStrike" dirty="0">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dirty="0">
                <a:effectLst/>
              </a:rPr>
              <a:t> </a:t>
            </a:r>
            <a:endParaRPr lang="en-US" sz="1000" dirty="0"/>
          </a:p>
        </p:txBody>
      </p:sp>
      <p:graphicFrame>
        <p:nvGraphicFramePr>
          <p:cNvPr id="5" name="Table 4">
            <a:extLst>
              <a:ext uri="{FF2B5EF4-FFF2-40B4-BE49-F238E27FC236}">
                <a16:creationId xmlns:a16="http://schemas.microsoft.com/office/drawing/2014/main" id="{04E42E14-E581-6842-AEED-2BB4628E04AB}"/>
              </a:ext>
            </a:extLst>
          </p:cNvPr>
          <p:cNvGraphicFramePr>
            <a:graphicFrameLocks noGrp="1"/>
          </p:cNvGraphicFramePr>
          <p:nvPr>
            <p:extLst>
              <p:ext uri="{D42A27DB-BD31-4B8C-83A1-F6EECF244321}">
                <p14:modId xmlns:p14="http://schemas.microsoft.com/office/powerpoint/2010/main" val="1434745353"/>
              </p:ext>
            </p:extLst>
          </p:nvPr>
        </p:nvGraphicFramePr>
        <p:xfrm>
          <a:off x="164495" y="1505297"/>
          <a:ext cx="11863009" cy="3408081"/>
        </p:xfrm>
        <a:graphic>
          <a:graphicData uri="http://schemas.openxmlformats.org/drawingml/2006/table">
            <a:tbl>
              <a:tblPr/>
              <a:tblGrid>
                <a:gridCol w="7084786">
                  <a:extLst>
                    <a:ext uri="{9D8B030D-6E8A-4147-A177-3AD203B41FA5}">
                      <a16:colId xmlns:a16="http://schemas.microsoft.com/office/drawing/2014/main" val="227014624"/>
                    </a:ext>
                  </a:extLst>
                </a:gridCol>
                <a:gridCol w="1003300">
                  <a:extLst>
                    <a:ext uri="{9D8B030D-6E8A-4147-A177-3AD203B41FA5}">
                      <a16:colId xmlns:a16="http://schemas.microsoft.com/office/drawing/2014/main" val="2979395304"/>
                    </a:ext>
                  </a:extLst>
                </a:gridCol>
                <a:gridCol w="939800">
                  <a:extLst>
                    <a:ext uri="{9D8B030D-6E8A-4147-A177-3AD203B41FA5}">
                      <a16:colId xmlns:a16="http://schemas.microsoft.com/office/drawing/2014/main" val="819702197"/>
                    </a:ext>
                  </a:extLst>
                </a:gridCol>
                <a:gridCol w="1009650">
                  <a:extLst>
                    <a:ext uri="{9D8B030D-6E8A-4147-A177-3AD203B41FA5}">
                      <a16:colId xmlns:a16="http://schemas.microsoft.com/office/drawing/2014/main" val="3752066638"/>
                    </a:ext>
                  </a:extLst>
                </a:gridCol>
                <a:gridCol w="882650">
                  <a:extLst>
                    <a:ext uri="{9D8B030D-6E8A-4147-A177-3AD203B41FA5}">
                      <a16:colId xmlns:a16="http://schemas.microsoft.com/office/drawing/2014/main" val="4026998325"/>
                    </a:ext>
                  </a:extLst>
                </a:gridCol>
                <a:gridCol w="942823">
                  <a:extLst>
                    <a:ext uri="{9D8B030D-6E8A-4147-A177-3AD203B41FA5}">
                      <a16:colId xmlns:a16="http://schemas.microsoft.com/office/drawing/2014/main" val="312739877"/>
                    </a:ext>
                  </a:extLst>
                </a:gridCol>
              </a:tblGrid>
              <a:tr h="171103">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4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965774"/>
                  </a:ext>
                </a:extLst>
              </a:tr>
              <a:tr h="821343">
                <a:tc>
                  <a:txBody>
                    <a:bodyPr/>
                    <a:lstStyle/>
                    <a:p>
                      <a:pPr algn="l" fontAlgn="t"/>
                      <a:r>
                        <a:rPr lang="en-US" sz="1800" b="1" i="0" u="none" strike="noStrike" dirty="0">
                          <a:solidFill>
                            <a:srgbClr val="000000"/>
                          </a:solidFill>
                          <a:effectLst/>
                          <a:latin typeface="Arial" panose="020B0604020202020204" pitchFamily="34" charset="0"/>
                        </a:rPr>
                        <a:t>ACCOUNT</a:t>
                      </a:r>
                      <a:br>
                        <a:rPr lang="en-US" sz="18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6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Sub Activity</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 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400" b="0" i="0" u="none" strike="noStrike" dirty="0">
                          <a:solidFill>
                            <a:srgbClr val="000000"/>
                          </a:solidFill>
                          <a:effectLst/>
                          <a:latin typeface="Arial Narrow" panose="020B0606020202030204" pitchFamily="34" charset="0"/>
                        </a:rPr>
                        <a:t>2026</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President's</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Budget</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400" b="0" i="0" u="none" strike="noStrike" dirty="0">
                          <a:solidFill>
                            <a:srgbClr val="000000"/>
                          </a:solidFill>
                          <a:effectLst/>
                          <a:latin typeface="Arial Narrow" panose="020B0606020202030204" pitchFamily="34" charset="0"/>
                        </a:rPr>
                        <a:t>2026</a:t>
                      </a:r>
                    </a:p>
                    <a:p>
                      <a:pPr algn="ctr" fontAlgn="ctr"/>
                      <a:r>
                        <a:rPr lang="en-US" sz="1400" b="0" i="0" u="none" strike="noStrike" dirty="0">
                          <a:solidFill>
                            <a:srgbClr val="000000"/>
                          </a:solidFill>
                          <a:effectLst/>
                          <a:latin typeface="Arial Narrow" panose="020B0606020202030204" pitchFamily="34" charset="0"/>
                        </a:rPr>
                        <a:t>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459051782"/>
                  </a:ext>
                </a:extLst>
              </a:tr>
              <a:tr h="323850">
                <a:tc>
                  <a:txBody>
                    <a:bodyPr/>
                    <a:lstStyle/>
                    <a:p>
                      <a:pPr algn="l" fontAlgn="b"/>
                      <a:r>
                        <a:rPr lang="en-US" sz="1600" b="0" i="0" u="none" strike="noStrike" dirty="0">
                          <a:solidFill>
                            <a:srgbClr val="000000"/>
                          </a:solidFill>
                          <a:effectLst/>
                          <a:latin typeface="Arial" panose="020B0604020202020204" pitchFamily="34" charset="0"/>
                        </a:rPr>
                        <a:t>SPECIAL INITIATIVES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8,491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407218"/>
                  </a:ext>
                </a:extLst>
              </a:tr>
              <a:tr h="284589">
                <a:tc>
                  <a:txBody>
                    <a:bodyPr/>
                    <a:lstStyle/>
                    <a:p>
                      <a:pPr algn="l" fontAlgn="b"/>
                      <a:r>
                        <a:rPr lang="en-US" sz="1400" b="0" i="0" u="none" strike="noStrike" dirty="0">
                          <a:solidFill>
                            <a:srgbClr val="000000"/>
                          </a:solidFill>
                          <a:effectLst/>
                          <a:latin typeface="Arial" panose="020B0604020202020204" pitchFamily="34" charset="0"/>
                        </a:rPr>
                        <a:t>CITC for Commission on Native Children Recommendation Dissemination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097757796"/>
                  </a:ext>
                </a:extLst>
              </a:tr>
              <a:tr h="284589">
                <a:tc>
                  <a:txBody>
                    <a:bodyPr/>
                    <a:lstStyle/>
                    <a:p>
                      <a:pPr algn="l" fontAlgn="b"/>
                      <a:r>
                        <a:rPr lang="en-US" sz="1400" b="0" i="0" u="none" strike="noStrike" dirty="0">
                          <a:solidFill>
                            <a:srgbClr val="000000"/>
                          </a:solidFill>
                          <a:effectLst/>
                          <a:latin typeface="Arial" panose="020B0604020202020204" pitchFamily="34" charset="0"/>
                        </a:rPr>
                        <a:t>Robert Aqqaluk Newlin Sr Memorial Trust for </a:t>
                      </a:r>
                      <a:r>
                        <a:rPr lang="en-US" sz="1400" b="0" i="0" u="none" strike="noStrike" dirty="0" err="1">
                          <a:solidFill>
                            <a:srgbClr val="000000"/>
                          </a:solidFill>
                          <a:effectLst/>
                          <a:latin typeface="Arial" panose="020B0604020202020204" pitchFamily="34" charset="0"/>
                        </a:rPr>
                        <a:t>Uqapiaqta</a:t>
                      </a:r>
                      <a:r>
                        <a:rPr lang="en-US" sz="1400" b="0" i="0" u="none" strike="noStrike" dirty="0">
                          <a:solidFill>
                            <a:srgbClr val="000000"/>
                          </a:solidFill>
                          <a:effectLst/>
                          <a:latin typeface="Arial" panose="020B0604020202020204" pitchFamily="34" charset="0"/>
                        </a:rPr>
                        <a:t> Inupiatun Adult Fluency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998611171"/>
                  </a:ext>
                </a:extLst>
              </a:tr>
              <a:tr h="284589">
                <a:tc>
                  <a:txBody>
                    <a:bodyPr/>
                    <a:lstStyle/>
                    <a:p>
                      <a:pPr algn="l" fontAlgn="b"/>
                      <a:r>
                        <a:rPr lang="en-US" sz="1400" b="0" i="0" u="none" strike="noStrike" dirty="0">
                          <a:solidFill>
                            <a:srgbClr val="000000"/>
                          </a:solidFill>
                          <a:effectLst/>
                          <a:latin typeface="Arial" panose="020B0604020202020204" pitchFamily="34" charset="0"/>
                        </a:rPr>
                        <a:t>NATIFS for MN Native American Economic Empowerment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793271052"/>
                  </a:ext>
                </a:extLst>
              </a:tr>
              <a:tr h="284589">
                <a:tc>
                  <a:txBody>
                    <a:bodyPr/>
                    <a:lstStyle/>
                    <a:p>
                      <a:pPr algn="l" fontAlgn="b"/>
                      <a:r>
                        <a:rPr lang="en-US" sz="1400" b="0" i="0" u="none" strike="noStrike" dirty="0">
                          <a:solidFill>
                            <a:srgbClr val="000000"/>
                          </a:solidFill>
                          <a:effectLst/>
                          <a:latin typeface="Arial" panose="020B0604020202020204" pitchFamily="34" charset="0"/>
                        </a:rPr>
                        <a:t>ENIPC for Caja del Rio </a:t>
                      </a:r>
                      <a:r>
                        <a:rPr lang="en-US" sz="1400" b="0" i="0" u="none" strike="noStrike" dirty="0" err="1">
                          <a:solidFill>
                            <a:srgbClr val="000000"/>
                          </a:solidFill>
                          <a:effectLst/>
                          <a:latin typeface="Arial" panose="020B0604020202020204" pitchFamily="34" charset="0"/>
                        </a:rPr>
                        <a:t>Ethno</a:t>
                      </a:r>
                      <a:r>
                        <a:rPr lang="en-US" sz="1400" b="0" i="0" u="none" strike="noStrike" dirty="0">
                          <a:solidFill>
                            <a:srgbClr val="000000"/>
                          </a:solidFill>
                          <a:effectLst/>
                          <a:latin typeface="Arial" panose="020B0604020202020204" pitchFamily="34" charset="0"/>
                        </a:rPr>
                        <a:t> graphic Study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283604026"/>
                  </a:ext>
                </a:extLst>
              </a:tr>
              <a:tr h="296452">
                <a:tc>
                  <a:txBody>
                    <a:bodyPr/>
                    <a:lstStyle/>
                    <a:p>
                      <a:pPr algn="l" fontAlgn="b"/>
                      <a:r>
                        <a:rPr lang="en-US" sz="1400" b="0" i="0" u="none" strike="noStrike" dirty="0">
                          <a:solidFill>
                            <a:srgbClr val="000000"/>
                          </a:solidFill>
                          <a:effectLst/>
                          <a:latin typeface="Arial" panose="020B0604020202020204" pitchFamily="34" charset="0"/>
                        </a:rPr>
                        <a:t>CRITFC for Columbia River In-Lieu/Treaty Fishing Access Site 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a:solidFill>
                            <a:srgbClr val="000000"/>
                          </a:solidFill>
                          <a:effectLst/>
                          <a:latin typeface="Arial Narrow" panose="020B0606020202030204" pitchFamily="34" charset="0"/>
                        </a:rPr>
                        <a:t>5,250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032214970"/>
                  </a:ext>
                </a:extLst>
              </a:tr>
              <a:tr h="284589">
                <a:tc>
                  <a:txBody>
                    <a:bodyPr/>
                    <a:lstStyle/>
                    <a:p>
                      <a:pPr algn="l" fontAlgn="b"/>
                      <a:r>
                        <a:rPr lang="en-US" sz="1400" b="0" i="0" u="none" strike="noStrike">
                          <a:solidFill>
                            <a:srgbClr val="000000"/>
                          </a:solidFill>
                          <a:effectLst/>
                          <a:latin typeface="Arial" panose="020B0604020202020204" pitchFamily="34" charset="0"/>
                        </a:rPr>
                        <a:t>AK Native Heritage Center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86696960"/>
                  </a:ext>
                </a:extLst>
              </a:tr>
              <a:tr h="298034">
                <a:tc>
                  <a:txBody>
                    <a:bodyPr/>
                    <a:lstStyle/>
                    <a:p>
                      <a:pPr algn="l" fontAlgn="b"/>
                      <a:r>
                        <a:rPr lang="en-US" sz="1400" b="0" i="0" u="none" strike="noStrike" dirty="0">
                          <a:solidFill>
                            <a:srgbClr val="000000"/>
                          </a:solidFill>
                          <a:effectLst/>
                          <a:latin typeface="Arial" panose="020B0604020202020204" pitchFamily="34" charset="0"/>
                        </a:rPr>
                        <a:t>APIA, Inc. Living Languages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a:solidFill>
                            <a:srgbClr val="000000"/>
                          </a:solidFill>
                          <a:effectLst/>
                          <a:latin typeface="Arial Narrow" panose="020B060602020203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86982"/>
                  </a:ext>
                </a:extLst>
              </a:tr>
            </a:tbl>
          </a:graphicData>
        </a:graphic>
      </p:graphicFrame>
    </p:spTree>
    <p:extLst>
      <p:ext uri="{BB962C8B-B14F-4D97-AF65-F5344CB8AC3E}">
        <p14:creationId xmlns:p14="http://schemas.microsoft.com/office/powerpoint/2010/main" val="350190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A9DC-89A3-AC82-E384-564854011DA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826A871-EE7A-AF1C-7D5D-15D793C4085F}"/>
              </a:ext>
            </a:extLst>
          </p:cNvPr>
          <p:cNvSpPr/>
          <p:nvPr/>
        </p:nvSpPr>
        <p:spPr>
          <a:xfrm>
            <a:off x="0" y="451559"/>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444F281E-4043-96A4-687A-1A91DA4FAC48}"/>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DD81AC44-5257-260D-93A7-1CD8E14CB747}"/>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C9158C4F-64F2-3407-2929-BC4A3E4B6F78}"/>
              </a:ext>
            </a:extLst>
          </p:cNvPr>
          <p:cNvSpPr txBox="1">
            <a:spLocks/>
          </p:cNvSpPr>
          <p:nvPr/>
        </p:nvSpPr>
        <p:spPr>
          <a:xfrm>
            <a:off x="92878" y="-12131"/>
            <a:ext cx="8220391" cy="443711"/>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2800" b="1" kern="0" spc="-25"/>
              <a:t>2026 Markup</a:t>
            </a:r>
            <a:endParaRPr lang="en-US" sz="2800" b="1" kern="0"/>
          </a:p>
        </p:txBody>
      </p:sp>
      <p:sp>
        <p:nvSpPr>
          <p:cNvPr id="9" name="TextBox 8">
            <a:extLst>
              <a:ext uri="{FF2B5EF4-FFF2-40B4-BE49-F238E27FC236}">
                <a16:creationId xmlns:a16="http://schemas.microsoft.com/office/drawing/2014/main" id="{F8883672-6D12-D4EF-F530-3E531EC3EACA}"/>
              </a:ext>
            </a:extLst>
          </p:cNvPr>
          <p:cNvSpPr txBox="1"/>
          <p:nvPr/>
        </p:nvSpPr>
        <p:spPr>
          <a:xfrm>
            <a:off x="2480563" y="6377940"/>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5" name="Table 4">
            <a:extLst>
              <a:ext uri="{FF2B5EF4-FFF2-40B4-BE49-F238E27FC236}">
                <a16:creationId xmlns:a16="http://schemas.microsoft.com/office/drawing/2014/main" id="{4A654479-9E50-014B-6E19-6CD4DE38378C}"/>
              </a:ext>
            </a:extLst>
          </p:cNvPr>
          <p:cNvGraphicFramePr>
            <a:graphicFrameLocks noGrp="1"/>
          </p:cNvGraphicFramePr>
          <p:nvPr>
            <p:extLst>
              <p:ext uri="{D42A27DB-BD31-4B8C-83A1-F6EECF244321}">
                <p14:modId xmlns:p14="http://schemas.microsoft.com/office/powerpoint/2010/main" val="3665205004"/>
              </p:ext>
            </p:extLst>
          </p:nvPr>
        </p:nvGraphicFramePr>
        <p:xfrm>
          <a:off x="504825" y="1349468"/>
          <a:ext cx="11182349" cy="3185160"/>
        </p:xfrm>
        <a:graphic>
          <a:graphicData uri="http://schemas.openxmlformats.org/drawingml/2006/table">
            <a:tbl>
              <a:tblPr/>
              <a:tblGrid>
                <a:gridCol w="6797944">
                  <a:extLst>
                    <a:ext uri="{9D8B030D-6E8A-4147-A177-3AD203B41FA5}">
                      <a16:colId xmlns:a16="http://schemas.microsoft.com/office/drawing/2014/main" val="898685288"/>
                    </a:ext>
                  </a:extLst>
                </a:gridCol>
                <a:gridCol w="876881">
                  <a:extLst>
                    <a:ext uri="{9D8B030D-6E8A-4147-A177-3AD203B41FA5}">
                      <a16:colId xmlns:a16="http://schemas.microsoft.com/office/drawing/2014/main" val="3772634564"/>
                    </a:ext>
                  </a:extLst>
                </a:gridCol>
                <a:gridCol w="876881">
                  <a:extLst>
                    <a:ext uri="{9D8B030D-6E8A-4147-A177-3AD203B41FA5}">
                      <a16:colId xmlns:a16="http://schemas.microsoft.com/office/drawing/2014/main" val="1108556984"/>
                    </a:ext>
                  </a:extLst>
                </a:gridCol>
                <a:gridCol w="876881">
                  <a:extLst>
                    <a:ext uri="{9D8B030D-6E8A-4147-A177-3AD203B41FA5}">
                      <a16:colId xmlns:a16="http://schemas.microsoft.com/office/drawing/2014/main" val="2297506958"/>
                    </a:ext>
                  </a:extLst>
                </a:gridCol>
                <a:gridCol w="876881">
                  <a:extLst>
                    <a:ext uri="{9D8B030D-6E8A-4147-A177-3AD203B41FA5}">
                      <a16:colId xmlns:a16="http://schemas.microsoft.com/office/drawing/2014/main" val="2576030878"/>
                    </a:ext>
                  </a:extLst>
                </a:gridCol>
                <a:gridCol w="876881">
                  <a:extLst>
                    <a:ext uri="{9D8B030D-6E8A-4147-A177-3AD203B41FA5}">
                      <a16:colId xmlns:a16="http://schemas.microsoft.com/office/drawing/2014/main" val="2619129232"/>
                    </a:ext>
                  </a:extLst>
                </a:gridCol>
              </a:tblGrid>
              <a:tr h="143499">
                <a:tc>
                  <a:txBody>
                    <a:bodyPr/>
                    <a:lstStyle/>
                    <a:p>
                      <a:pPr algn="ctr" fontAlgn="ctr"/>
                      <a:r>
                        <a:rPr lang="en-US" sz="11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1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2301301"/>
                  </a:ext>
                </a:extLst>
              </a:tr>
              <a:tr h="724017">
                <a:tc>
                  <a:txBody>
                    <a:bodyPr/>
                    <a:lstStyle/>
                    <a:p>
                      <a:pPr algn="l" fontAlgn="t"/>
                      <a:r>
                        <a:rPr lang="en-US" sz="1800" b="1" i="0" u="none" strike="noStrike" dirty="0">
                          <a:solidFill>
                            <a:srgbClr val="000000"/>
                          </a:solidFill>
                          <a:effectLst/>
                          <a:latin typeface="Arial" panose="020B0604020202020204" pitchFamily="34" charset="0"/>
                        </a:rPr>
                        <a:t>ACCOUNT</a:t>
                      </a:r>
                      <a:br>
                        <a:rPr lang="en-US" sz="12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Arial Narrow" panose="020B0606020202030204" pitchFamily="34" charset="0"/>
                        </a:rPr>
                        <a:t>2024</a:t>
                      </a:r>
                      <a:br>
                        <a:rPr lang="en-US" sz="1200" b="0" i="0" u="none" strike="noStrike" dirty="0">
                          <a:solidFill>
                            <a:srgbClr val="000000"/>
                          </a:solidFill>
                          <a:effectLst/>
                          <a:latin typeface="Arial Narrow" panose="020B0606020202030204" pitchFamily="34" charset="0"/>
                        </a:rPr>
                      </a:br>
                      <a:r>
                        <a:rPr lang="en-US" sz="1200" b="0" i="0" u="none" strike="noStrike" dirty="0">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200" b="0" i="0" u="none" strike="noStrike" dirty="0">
                          <a:solidFill>
                            <a:srgbClr val="000000"/>
                          </a:solidFill>
                          <a:effectLst/>
                          <a:latin typeface="Arial Narrow" panose="020B0606020202030204" pitchFamily="34" charset="0"/>
                        </a:rPr>
                        <a:t>2025 Notional</a:t>
                      </a:r>
                      <a:r>
                        <a:rPr lang="en-US" sz="1200" b="0" i="0" u="none" strike="noStrike" baseline="30000" dirty="0">
                          <a:solidFill>
                            <a:srgbClr val="000000"/>
                          </a:solidFill>
                          <a:effectLst/>
                          <a:latin typeface="Arial Narrow" panose="020B0606020202030204" pitchFamily="34" charset="0"/>
                        </a:rPr>
                        <a:t>1/</a:t>
                      </a:r>
                      <a:endParaRPr lang="en-US" sz="1200" b="0" i="0" u="none" strike="noStrike" dirty="0">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200" b="0" i="0" u="none" strike="noStrike">
                          <a:solidFill>
                            <a:srgbClr val="000000"/>
                          </a:solidFill>
                          <a:effectLst/>
                          <a:latin typeface="Arial Narrow" panose="020B0606020202030204" pitchFamily="34" charset="0"/>
                        </a:rPr>
                        <a:t>2026</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President's</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Budget</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200" b="0" i="0" u="none" strike="noStrike" dirty="0">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200" b="0" i="0" u="none" strike="noStrike" dirty="0">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535968308"/>
                  </a:ext>
                </a:extLst>
              </a:tr>
              <a:tr h="182635">
                <a:tc>
                  <a:txBody>
                    <a:bodyPr/>
                    <a:lstStyle/>
                    <a:p>
                      <a:pPr algn="l" fontAlgn="t"/>
                      <a:r>
                        <a:rPr lang="en-US" sz="1800" b="1" i="0" u="none" strike="noStrike" dirty="0">
                          <a:solidFill>
                            <a:srgbClr val="000000"/>
                          </a:solidFill>
                          <a:effectLst/>
                          <a:latin typeface="Arial" panose="020B0604020202020204" pitchFamily="34" charset="0"/>
                        </a:rPr>
                        <a:t>INDIAN LAND CONSOLIDATION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FEB"/>
                    </a:solidFill>
                  </a:tcPr>
                </a:tc>
                <a:tc>
                  <a:txBody>
                    <a:bodyPr/>
                    <a:lstStyle/>
                    <a:p>
                      <a:pPr algn="r" fontAlgn="b"/>
                      <a:r>
                        <a:rPr lang="en-US" sz="1800" b="0" i="0" u="none" strike="noStrike" dirty="0">
                          <a:solidFill>
                            <a:srgbClr val="000000"/>
                          </a:solidFill>
                          <a:effectLst/>
                          <a:latin typeface="Arial Narrow" panose="020B0606020202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FEB"/>
                    </a:solidFill>
                  </a:tcPr>
                </a:tc>
                <a:tc>
                  <a:txBody>
                    <a:bodyPr/>
                    <a:lstStyle/>
                    <a:p>
                      <a:pPr algn="r" fontAlgn="b"/>
                      <a:r>
                        <a:rPr lang="en-US" sz="18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FEB"/>
                    </a:solidFill>
                  </a:tcPr>
                </a:tc>
                <a:tc>
                  <a:txBody>
                    <a:bodyPr/>
                    <a:lstStyle/>
                    <a:p>
                      <a:pPr algn="r" fontAlgn="b"/>
                      <a:r>
                        <a:rPr lang="en-US" sz="1800" b="0" i="0" u="none" strike="noStrike" dirty="0">
                          <a:solidFill>
                            <a:srgbClr val="000000"/>
                          </a:solidFill>
                          <a:effectLst/>
                          <a:latin typeface="Arial Narrow" panose="020B0606020202030204" pitchFamily="34" charset="0"/>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BFFEB"/>
                    </a:solidFill>
                  </a:tcPr>
                </a:tc>
                <a:extLst>
                  <a:ext uri="{0D108BD9-81ED-4DB2-BD59-A6C34878D82A}">
                    <a16:rowId xmlns:a16="http://schemas.microsoft.com/office/drawing/2014/main" val="4016316221"/>
                  </a:ext>
                </a:extLst>
              </a:tr>
              <a:tr h="143499">
                <a:tc>
                  <a:txBody>
                    <a:bodyPr/>
                    <a:lstStyle/>
                    <a:p>
                      <a:pPr algn="l" fontAlgn="t"/>
                      <a:r>
                        <a:rPr lang="en-US" sz="1800" b="0" i="0" u="none" strike="noStrike" dirty="0">
                          <a:solidFill>
                            <a:srgbClr val="E8E8E8"/>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t"/>
                      <a:r>
                        <a:rPr lang="en-US" sz="18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t"/>
                      <a:r>
                        <a:rPr lang="en-US" sz="18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t"/>
                      <a:r>
                        <a:rPr lang="en-US" sz="18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t"/>
                      <a:r>
                        <a:rPr lang="en-US" sz="18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t"/>
                      <a:r>
                        <a:rPr lang="en-US" sz="18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41663199"/>
                  </a:ext>
                </a:extLst>
              </a:tr>
              <a:tr h="182635">
                <a:tc>
                  <a:txBody>
                    <a:bodyPr/>
                    <a:lstStyle/>
                    <a:p>
                      <a:pPr algn="l" fontAlgn="t"/>
                      <a:r>
                        <a:rPr lang="en-US" sz="1800" b="1" i="0" u="none" strike="noStrike">
                          <a:solidFill>
                            <a:srgbClr val="000000"/>
                          </a:solidFill>
                          <a:effectLst/>
                          <a:latin typeface="Arial" panose="020B0604020202020204" pitchFamily="34" charset="0"/>
                        </a:rPr>
                        <a:t>CONSTRUCTION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133,780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133,780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93,423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167,096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1800" b="0" i="0" u="none" strike="noStrike" dirty="0">
                          <a:solidFill>
                            <a:srgbClr val="000000"/>
                          </a:solidFill>
                          <a:effectLst/>
                          <a:latin typeface="Arial Narrow" panose="020B0606020202030204" pitchFamily="34" charset="0"/>
                        </a:rPr>
                        <a:t>136,280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BFFEB"/>
                    </a:solidFill>
                  </a:tcPr>
                </a:tc>
                <a:extLst>
                  <a:ext uri="{0D108BD9-81ED-4DB2-BD59-A6C34878D82A}">
                    <a16:rowId xmlns:a16="http://schemas.microsoft.com/office/drawing/2014/main" val="2389314989"/>
                  </a:ext>
                </a:extLst>
              </a:tr>
              <a:tr h="182635">
                <a:tc>
                  <a:txBody>
                    <a:bodyPr/>
                    <a:lstStyle/>
                    <a:p>
                      <a:pPr algn="l" fontAlgn="b"/>
                      <a:endParaRPr lang="en-US" sz="16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395022"/>
                  </a:ext>
                </a:extLst>
              </a:tr>
              <a:tr h="182635">
                <a:tc>
                  <a:txBody>
                    <a:bodyPr/>
                    <a:lstStyle/>
                    <a:p>
                      <a:pPr algn="l" fontAlgn="b"/>
                      <a:r>
                        <a:rPr lang="en-US" sz="1600" b="0" i="0" u="none" strike="noStrike" dirty="0">
                          <a:solidFill>
                            <a:srgbClr val="000000"/>
                          </a:solidFill>
                          <a:effectLst/>
                          <a:latin typeface="Arial" panose="020B0604020202020204" pitchFamily="34" charset="0"/>
                        </a:rPr>
                        <a:t>PUBLIC SAFETY &amp; JUSTICE 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45,791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45,791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45,791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69,591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48,291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9625460"/>
                  </a:ext>
                </a:extLst>
              </a:tr>
              <a:tr h="182635">
                <a:tc>
                  <a:txBody>
                    <a:bodyPr/>
                    <a:lstStyle/>
                    <a:p>
                      <a:pPr algn="l" fontAlgn="b"/>
                      <a:endParaRPr lang="en-US" sz="16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423355"/>
                  </a:ext>
                </a:extLst>
              </a:tr>
              <a:tr h="182635">
                <a:tc>
                  <a:txBody>
                    <a:bodyPr/>
                    <a:lstStyle/>
                    <a:p>
                      <a:pPr algn="l" fontAlgn="b"/>
                      <a:r>
                        <a:rPr lang="en-US" sz="1600" b="0" i="0" u="none" strike="noStrike" dirty="0">
                          <a:solidFill>
                            <a:srgbClr val="000000"/>
                          </a:solidFill>
                          <a:effectLst/>
                          <a:latin typeface="Arial" panose="020B0604020202020204" pitchFamily="34" charset="0"/>
                        </a:rPr>
                        <a:t>RESOURCES MANAGEMENT 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65,694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65,694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38,186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72,046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65,694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590889"/>
                  </a:ext>
                </a:extLst>
              </a:tr>
              <a:tr h="182635">
                <a:tc>
                  <a:txBody>
                    <a:bodyPr/>
                    <a:lstStyle/>
                    <a:p>
                      <a:pPr algn="l" fontAlgn="b"/>
                      <a:endParaRPr lang="en-US" sz="16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600" b="0" i="0" u="none" strike="noStrike" dirty="0">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214086"/>
                  </a:ext>
                </a:extLst>
              </a:tr>
              <a:tr h="182635">
                <a:tc>
                  <a:txBody>
                    <a:bodyPr/>
                    <a:lstStyle/>
                    <a:p>
                      <a:pPr algn="l" fontAlgn="b"/>
                      <a:r>
                        <a:rPr lang="en-US" sz="1600" b="0" i="0" u="none" strike="noStrike" dirty="0">
                          <a:solidFill>
                            <a:srgbClr val="000000"/>
                          </a:solidFill>
                          <a:effectLst/>
                          <a:latin typeface="Arial" panose="020B0604020202020204" pitchFamily="34" charset="0"/>
                        </a:rPr>
                        <a:t>OTHER PROGRAM 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9,446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25,459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Arial Narrow" panose="020B0606020202030204" pitchFamily="34" charset="0"/>
                        </a:rPr>
                        <a:t>22,295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795916"/>
                  </a:ext>
                </a:extLst>
              </a:tr>
            </a:tbl>
          </a:graphicData>
        </a:graphic>
      </p:graphicFrame>
      <p:pic>
        <p:nvPicPr>
          <p:cNvPr id="4" name="Picture 3">
            <a:extLst>
              <a:ext uri="{FF2B5EF4-FFF2-40B4-BE49-F238E27FC236}">
                <a16:creationId xmlns:a16="http://schemas.microsoft.com/office/drawing/2014/main" id="{34B02C50-C356-AA8A-0603-0AC5160BFBEE}"/>
              </a:ext>
            </a:extLst>
          </p:cNvPr>
          <p:cNvPicPr>
            <a:picLocks noChangeAspect="1"/>
          </p:cNvPicPr>
          <p:nvPr/>
        </p:nvPicPr>
        <p:blipFill>
          <a:blip r:embed="rId4"/>
          <a:stretch>
            <a:fillRect/>
          </a:stretch>
        </p:blipFill>
        <p:spPr>
          <a:xfrm>
            <a:off x="10247207" y="-12131"/>
            <a:ext cx="1944793" cy="1225402"/>
          </a:xfrm>
          <a:prstGeom prst="rect">
            <a:avLst/>
          </a:prstGeom>
        </p:spPr>
      </p:pic>
    </p:spTree>
    <p:extLst>
      <p:ext uri="{BB962C8B-B14F-4D97-AF65-F5344CB8AC3E}">
        <p14:creationId xmlns:p14="http://schemas.microsoft.com/office/powerpoint/2010/main" val="126447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0B564-CFBE-A4D4-AFCD-FD8900368AD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D67EB0A-F038-3AC9-DA8C-C149A2063F96}"/>
              </a:ext>
            </a:extLst>
          </p:cNvPr>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72042B7E-28BD-1F8D-5DC1-33D9FD8AA169}"/>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F5C7FC20-1BA2-6D27-8255-6D1B6D5A4EEE}"/>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43699229-9D16-8869-86FB-2C0AD0469DE2}"/>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pic>
        <p:nvPicPr>
          <p:cNvPr id="4" name="Picture 3">
            <a:extLst>
              <a:ext uri="{FF2B5EF4-FFF2-40B4-BE49-F238E27FC236}">
                <a16:creationId xmlns:a16="http://schemas.microsoft.com/office/drawing/2014/main" id="{A6A10E6C-A7E2-132D-0DE4-8BE6258E5A9D}"/>
              </a:ext>
            </a:extLst>
          </p:cNvPr>
          <p:cNvPicPr>
            <a:picLocks noChangeAspect="1"/>
          </p:cNvPicPr>
          <p:nvPr/>
        </p:nvPicPr>
        <p:blipFill>
          <a:blip r:embed="rId4"/>
          <a:stretch>
            <a:fillRect/>
          </a:stretch>
        </p:blipFill>
        <p:spPr>
          <a:xfrm>
            <a:off x="10246456" y="0"/>
            <a:ext cx="1945544" cy="1226098"/>
          </a:xfrm>
          <a:prstGeom prst="rect">
            <a:avLst/>
          </a:prstGeom>
        </p:spPr>
      </p:pic>
      <p:sp>
        <p:nvSpPr>
          <p:cNvPr id="9" name="TextBox 8">
            <a:extLst>
              <a:ext uri="{FF2B5EF4-FFF2-40B4-BE49-F238E27FC236}">
                <a16:creationId xmlns:a16="http://schemas.microsoft.com/office/drawing/2014/main" id="{7F6BDAA0-11D7-B4FF-A005-A7B17B1796C9}"/>
              </a:ext>
            </a:extLst>
          </p:cNvPr>
          <p:cNvSpPr txBox="1"/>
          <p:nvPr/>
        </p:nvSpPr>
        <p:spPr>
          <a:xfrm>
            <a:off x="2480563" y="6377940"/>
            <a:ext cx="7230874" cy="400110"/>
          </a:xfrm>
          <a:prstGeom prst="rect">
            <a:avLst/>
          </a:prstGeom>
          <a:noFill/>
        </p:spPr>
        <p:txBody>
          <a:bodyPr wrap="square">
            <a:spAutoFit/>
          </a:bodyPr>
          <a:lstStyle/>
          <a:p>
            <a:r>
              <a:rPr lang="en-US" sz="1000" b="0" i="1" u="none" strike="noStrike" baseline="30000" dirty="0">
                <a:solidFill>
                  <a:srgbClr val="000000"/>
                </a:solidFill>
                <a:effectLst/>
                <a:latin typeface="Arial" panose="020B0604020202020204" pitchFamily="34" charset="0"/>
              </a:rPr>
              <a:t>1/</a:t>
            </a:r>
            <a:r>
              <a:rPr lang="en-US" sz="1000" b="0" i="1" u="none" strike="noStrike" dirty="0">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dirty="0">
                <a:effectLst/>
              </a:rPr>
              <a:t> </a:t>
            </a:r>
            <a:endParaRPr lang="en-US" sz="1000" dirty="0"/>
          </a:p>
        </p:txBody>
      </p:sp>
      <p:graphicFrame>
        <p:nvGraphicFramePr>
          <p:cNvPr id="5" name="Table 4">
            <a:extLst>
              <a:ext uri="{FF2B5EF4-FFF2-40B4-BE49-F238E27FC236}">
                <a16:creationId xmlns:a16="http://schemas.microsoft.com/office/drawing/2014/main" id="{7B3E4A2E-C755-8E43-D92B-DA07CFA0BDCD}"/>
              </a:ext>
            </a:extLst>
          </p:cNvPr>
          <p:cNvGraphicFramePr>
            <a:graphicFrameLocks noGrp="1"/>
          </p:cNvGraphicFramePr>
          <p:nvPr>
            <p:extLst>
              <p:ext uri="{D42A27DB-BD31-4B8C-83A1-F6EECF244321}">
                <p14:modId xmlns:p14="http://schemas.microsoft.com/office/powerpoint/2010/main" val="1983185304"/>
              </p:ext>
            </p:extLst>
          </p:nvPr>
        </p:nvGraphicFramePr>
        <p:xfrm>
          <a:off x="488950" y="1381661"/>
          <a:ext cx="10875737" cy="4120201"/>
        </p:xfrm>
        <a:graphic>
          <a:graphicData uri="http://schemas.openxmlformats.org/drawingml/2006/table">
            <a:tbl>
              <a:tblPr/>
              <a:tblGrid>
                <a:gridCol w="6064822">
                  <a:extLst>
                    <a:ext uri="{9D8B030D-6E8A-4147-A177-3AD203B41FA5}">
                      <a16:colId xmlns:a16="http://schemas.microsoft.com/office/drawing/2014/main" val="1852657202"/>
                    </a:ext>
                  </a:extLst>
                </a:gridCol>
                <a:gridCol w="962183">
                  <a:extLst>
                    <a:ext uri="{9D8B030D-6E8A-4147-A177-3AD203B41FA5}">
                      <a16:colId xmlns:a16="http://schemas.microsoft.com/office/drawing/2014/main" val="258080165"/>
                    </a:ext>
                  </a:extLst>
                </a:gridCol>
                <a:gridCol w="962183">
                  <a:extLst>
                    <a:ext uri="{9D8B030D-6E8A-4147-A177-3AD203B41FA5}">
                      <a16:colId xmlns:a16="http://schemas.microsoft.com/office/drawing/2014/main" val="1144801325"/>
                    </a:ext>
                  </a:extLst>
                </a:gridCol>
                <a:gridCol w="962183">
                  <a:extLst>
                    <a:ext uri="{9D8B030D-6E8A-4147-A177-3AD203B41FA5}">
                      <a16:colId xmlns:a16="http://schemas.microsoft.com/office/drawing/2014/main" val="989403833"/>
                    </a:ext>
                  </a:extLst>
                </a:gridCol>
                <a:gridCol w="962183">
                  <a:extLst>
                    <a:ext uri="{9D8B030D-6E8A-4147-A177-3AD203B41FA5}">
                      <a16:colId xmlns:a16="http://schemas.microsoft.com/office/drawing/2014/main" val="2322531508"/>
                    </a:ext>
                  </a:extLst>
                </a:gridCol>
                <a:gridCol w="962183">
                  <a:extLst>
                    <a:ext uri="{9D8B030D-6E8A-4147-A177-3AD203B41FA5}">
                      <a16:colId xmlns:a16="http://schemas.microsoft.com/office/drawing/2014/main" val="4263399999"/>
                    </a:ext>
                  </a:extLst>
                </a:gridCol>
              </a:tblGrid>
              <a:tr h="239131">
                <a:tc>
                  <a:txBody>
                    <a:bodyPr/>
                    <a:lstStyle/>
                    <a:p>
                      <a:pPr algn="ctr" fontAlgn="ctr"/>
                      <a:r>
                        <a:rPr lang="en-US" sz="12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2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492528"/>
                  </a:ext>
                </a:extLst>
              </a:tr>
              <a:tr h="823958">
                <a:tc>
                  <a:txBody>
                    <a:bodyPr/>
                    <a:lstStyle/>
                    <a:p>
                      <a:pPr algn="l" fontAlgn="t"/>
                      <a:r>
                        <a:rPr lang="en-US" sz="1800" b="1" i="0" u="none" strike="noStrike" dirty="0">
                          <a:solidFill>
                            <a:srgbClr val="000000"/>
                          </a:solidFill>
                          <a:effectLst/>
                          <a:latin typeface="Arial" panose="020B0604020202020204" pitchFamily="34" charset="0"/>
                        </a:rPr>
                        <a:t>ACCOUNT</a:t>
                      </a:r>
                      <a:br>
                        <a:rPr lang="en-US" sz="1800" b="1" i="0" u="none" strike="noStrike" dirty="0">
                          <a:solidFill>
                            <a:srgbClr val="000000"/>
                          </a:solidFill>
                          <a:effectLst/>
                          <a:latin typeface="Arial" panose="020B0604020202020204" pitchFamily="34" charset="0"/>
                        </a:rPr>
                      </a:br>
                      <a:r>
                        <a:rPr lang="en-US" sz="1600" b="0" i="0" u="none" strike="noStrike" dirty="0">
                          <a:solidFill>
                            <a:srgbClr val="000000"/>
                          </a:solidFill>
                          <a:effectLst/>
                          <a:latin typeface="Arial" panose="020B0604020202020204" pitchFamily="34" charset="0"/>
                        </a:rPr>
                        <a:t>ACTIVITY</a:t>
                      </a:r>
                      <a:endParaRPr lang="en-US" sz="1200" b="0" i="0" u="none" strike="noStrike" dirty="0">
                        <a:solidFill>
                          <a:srgbClr val="000000"/>
                        </a:solidFill>
                        <a:effectLst/>
                        <a:latin typeface="Arial" panose="020B0604020202020204" pitchFamily="34" charset="0"/>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Arial Narrow" panose="020B0606020202030204" pitchFamily="34" charset="0"/>
                        </a:rPr>
                        <a:t>2024</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200" b="0" i="0" u="none" strike="noStrike">
                          <a:solidFill>
                            <a:srgbClr val="000000"/>
                          </a:solidFill>
                          <a:effectLst/>
                          <a:latin typeface="Arial Narrow" panose="020B0606020202030204" pitchFamily="34" charset="0"/>
                        </a:rPr>
                        <a:t>2025 Notional</a:t>
                      </a:r>
                      <a:r>
                        <a:rPr lang="en-US" sz="1200" b="0" i="0" u="none" strike="noStrike" baseline="30000">
                          <a:solidFill>
                            <a:srgbClr val="000000"/>
                          </a:solidFill>
                          <a:effectLst/>
                          <a:latin typeface="Arial Narrow" panose="020B0606020202030204" pitchFamily="34" charset="0"/>
                        </a:rPr>
                        <a:t>1/</a:t>
                      </a:r>
                      <a:endParaRPr lang="en-US" sz="12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200" b="0" i="0" u="none" strike="noStrike">
                          <a:solidFill>
                            <a:srgbClr val="000000"/>
                          </a:solidFill>
                          <a:effectLst/>
                          <a:latin typeface="Arial Narrow" panose="020B0606020202030204" pitchFamily="34" charset="0"/>
                        </a:rPr>
                        <a:t>2026</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President's</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Budget</a:t>
                      </a:r>
                      <a:br>
                        <a:rPr lang="en-US" sz="1200" b="0" i="0" u="none" strike="noStrike">
                          <a:solidFill>
                            <a:srgbClr val="000000"/>
                          </a:solidFill>
                          <a:effectLst/>
                          <a:latin typeface="Arial Narrow" panose="020B0606020202030204" pitchFamily="34" charset="0"/>
                        </a:rPr>
                      </a:br>
                      <a:r>
                        <a:rPr lang="en-US" sz="12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2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2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370023512"/>
                  </a:ext>
                </a:extLst>
              </a:tr>
              <a:tr h="520922">
                <a:tc>
                  <a:txBody>
                    <a:bodyPr/>
                    <a:lstStyle/>
                    <a:p>
                      <a:pPr algn="l" fontAlgn="t"/>
                      <a:r>
                        <a:rPr lang="en-US" sz="1800" b="1" i="0" u="none" strike="noStrike">
                          <a:solidFill>
                            <a:srgbClr val="000000"/>
                          </a:solidFill>
                          <a:effectLst/>
                          <a:latin typeface="Arial" panose="020B0604020202020204" pitchFamily="34" charset="0"/>
                        </a:rPr>
                        <a:t>INDIAN LAND &amp; WATER CLAIM SETTLEMENTS &amp; MISCELLANEOUS PAYMENTS TO INDIANS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58,897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tc>
                  <a:txBody>
                    <a:bodyPr/>
                    <a:lstStyle/>
                    <a:p>
                      <a:pPr algn="r" fontAlgn="b"/>
                      <a:r>
                        <a:rPr lang="en-US" sz="1800" b="0" i="0" u="none" strike="noStrike">
                          <a:solidFill>
                            <a:srgbClr val="000000"/>
                          </a:solidFill>
                          <a:effectLst/>
                          <a:latin typeface="Arial Narrow" panose="020B0606020202030204" pitchFamily="34" charset="0"/>
                        </a:rPr>
                        <a:t>58,897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tc>
                  <a:txBody>
                    <a:bodyPr/>
                    <a:lstStyle/>
                    <a:p>
                      <a:pPr algn="r" fontAlgn="b"/>
                      <a:r>
                        <a:rPr lang="en-US" sz="1800" b="0" i="0" u="none" strike="noStrike" dirty="0">
                          <a:solidFill>
                            <a:srgbClr val="000000"/>
                          </a:solidFill>
                          <a:effectLst/>
                          <a:latin typeface="Arial Narrow" panose="020B0606020202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BFFEB"/>
                    </a:solidFill>
                  </a:tcPr>
                </a:tc>
                <a:extLst>
                  <a:ext uri="{0D108BD9-81ED-4DB2-BD59-A6C34878D82A}">
                    <a16:rowId xmlns:a16="http://schemas.microsoft.com/office/drawing/2014/main" val="586565409"/>
                  </a:ext>
                </a:extLst>
              </a:tr>
              <a:tr h="275000">
                <a:tc>
                  <a:txBody>
                    <a:bodyPr/>
                    <a:lstStyle/>
                    <a:p>
                      <a:pPr algn="l" fontAlgn="b"/>
                      <a:r>
                        <a:rPr lang="en-US" sz="1600" b="0" i="0" u="none" strike="noStrike" dirty="0">
                          <a:solidFill>
                            <a:srgbClr val="000000"/>
                          </a:solidFill>
                          <a:effectLst/>
                          <a:latin typeface="Arial" panose="020B0604020202020204" pitchFamily="34" charset="0"/>
                        </a:rPr>
                        <a:t>UNALLOCATED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58,897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62748279"/>
                  </a:ext>
                </a:extLst>
              </a:tr>
              <a:tr h="313232">
                <a:tc>
                  <a:txBody>
                    <a:bodyPr/>
                    <a:lstStyle/>
                    <a:p>
                      <a:pPr algn="l" fontAlgn="t"/>
                      <a:r>
                        <a:rPr lang="en-US" sz="9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362482"/>
                  </a:ext>
                </a:extLst>
              </a:tr>
              <a:tr h="267826">
                <a:tc>
                  <a:txBody>
                    <a:bodyPr/>
                    <a:lstStyle/>
                    <a:p>
                      <a:pPr algn="l" fontAlgn="b"/>
                      <a:r>
                        <a:rPr lang="en-US" sz="1800" b="1" i="0" u="none" strike="noStrike">
                          <a:solidFill>
                            <a:srgbClr val="000000"/>
                          </a:solidFill>
                          <a:effectLst/>
                          <a:latin typeface="Arial" panose="020B0604020202020204" pitchFamily="34" charset="0"/>
                        </a:rPr>
                        <a:t>INDIAN GUARANTEED LOAN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13,329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13,329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25,000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13,329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945495"/>
                  </a:ext>
                </a:extLst>
              </a:tr>
              <a:tr h="267826">
                <a:tc>
                  <a:txBody>
                    <a:bodyPr/>
                    <a:lstStyle/>
                    <a:p>
                      <a:pPr algn="ctr" fontAlgn="b"/>
                      <a:r>
                        <a:rPr lang="en-US" sz="12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36548332"/>
                  </a:ext>
                </a:extLst>
              </a:tr>
              <a:tr h="267826">
                <a:tc>
                  <a:txBody>
                    <a:bodyPr/>
                    <a:lstStyle/>
                    <a:p>
                      <a:pPr algn="l" fontAlgn="b"/>
                      <a:r>
                        <a:rPr lang="en-US" sz="1800" b="1" i="0" u="none" strike="noStrike">
                          <a:solidFill>
                            <a:srgbClr val="000000"/>
                          </a:solidFill>
                          <a:effectLst/>
                          <a:latin typeface="Arial" panose="020B0604020202020204" pitchFamily="34" charset="0"/>
                        </a:rPr>
                        <a:t>CONTRACT SUPPORT COSTS ACCOUNT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342,000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342,080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205,418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350,000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350,000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1E7FF"/>
                    </a:solidFill>
                  </a:tcPr>
                </a:tc>
                <a:extLst>
                  <a:ext uri="{0D108BD9-81ED-4DB2-BD59-A6C34878D82A}">
                    <a16:rowId xmlns:a16="http://schemas.microsoft.com/office/drawing/2014/main" val="2985625522"/>
                  </a:ext>
                </a:extLst>
              </a:tr>
              <a:tr h="267826">
                <a:tc>
                  <a:txBody>
                    <a:bodyPr/>
                    <a:lstStyle/>
                    <a:p>
                      <a:pPr algn="l" fontAlgn="b"/>
                      <a:r>
                        <a:rPr lang="en-US" sz="1600" b="0" i="0" u="none" strike="noStrike">
                          <a:solidFill>
                            <a:srgbClr val="000000"/>
                          </a:solidFill>
                          <a:effectLst/>
                          <a:latin typeface="Arial" panose="020B0604020202020204" pitchFamily="34" charset="0"/>
                        </a:rPr>
                        <a:t>CONTRACT SUPPORT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337,000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337,080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200,418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345,000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345,000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714516532"/>
                  </a:ext>
                </a:extLst>
              </a:tr>
              <a:tr h="267826">
                <a:tc>
                  <a:txBody>
                    <a:bodyPr/>
                    <a:lstStyle/>
                    <a:p>
                      <a:pPr algn="l" fontAlgn="b"/>
                      <a:r>
                        <a:rPr lang="en-US" sz="1600" b="0" i="0" u="none" strike="noStrike">
                          <a:solidFill>
                            <a:srgbClr val="000000"/>
                          </a:solidFill>
                          <a:effectLst/>
                          <a:latin typeface="Arial" panose="020B0604020202020204" pitchFamily="34" charset="0"/>
                        </a:rPr>
                        <a:t>INDIAN SELF-DETERMINATION FUND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dirty="0">
                          <a:solidFill>
                            <a:srgbClr val="000000"/>
                          </a:solidFill>
                          <a:effectLst/>
                          <a:latin typeface="Arial Narrow" panose="020B0606020202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800" b="0" i="0" u="none" strike="noStrike">
                          <a:solidFill>
                            <a:srgbClr val="000000"/>
                          </a:solidFill>
                          <a:effectLst/>
                          <a:latin typeface="Arial Narrow" panose="020B0606020202030204" pitchFamily="34" charset="0"/>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38251692"/>
                  </a:ext>
                </a:extLst>
              </a:tr>
              <a:tr h="267826">
                <a:tc>
                  <a:txBody>
                    <a:bodyPr/>
                    <a:lstStyle/>
                    <a:p>
                      <a:pPr algn="l" fontAlgn="t"/>
                      <a:r>
                        <a:rPr lang="en-US" sz="900" b="0" i="0" u="none" strike="noStrike">
                          <a:solidFill>
                            <a:srgbClr val="E8E8E8"/>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extLst>
                  <a:ext uri="{0D108BD9-81ED-4DB2-BD59-A6C34878D82A}">
                    <a16:rowId xmlns:a16="http://schemas.microsoft.com/office/drawing/2014/main" val="2516592310"/>
                  </a:ext>
                </a:extLst>
              </a:tr>
              <a:tr h="267826">
                <a:tc>
                  <a:txBody>
                    <a:bodyPr/>
                    <a:lstStyle/>
                    <a:p>
                      <a:pPr algn="l" fontAlgn="b"/>
                      <a:r>
                        <a:rPr lang="en-US" sz="1800" b="1" i="0" u="none" strike="noStrike">
                          <a:solidFill>
                            <a:srgbClr val="000000"/>
                          </a:solidFill>
                          <a:effectLst/>
                          <a:latin typeface="Arial" panose="020B0604020202020204" pitchFamily="34" charset="0"/>
                        </a:rPr>
                        <a:t>PAYMENTS for TRIBAL LEASES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64,000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104,000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138,324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tc>
                  <a:txBody>
                    <a:bodyPr/>
                    <a:lstStyle/>
                    <a:p>
                      <a:pPr algn="r" fontAlgn="b"/>
                      <a:r>
                        <a:rPr lang="en-US" sz="1800" b="0" i="0" u="none" strike="noStrike">
                          <a:solidFill>
                            <a:srgbClr val="000000"/>
                          </a:solidFill>
                          <a:effectLst/>
                          <a:latin typeface="Arial Narrow" panose="020B0606020202030204" pitchFamily="34" charset="0"/>
                        </a:rPr>
                        <a:t>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tc>
                  <a:txBody>
                    <a:bodyPr/>
                    <a:lstStyle/>
                    <a:p>
                      <a:pPr algn="r" fontAlgn="b"/>
                      <a:r>
                        <a:rPr lang="en-US" sz="1800" b="0" i="0" u="none" strike="noStrike" dirty="0">
                          <a:solidFill>
                            <a:srgbClr val="000000"/>
                          </a:solidFill>
                          <a:effectLst/>
                          <a:latin typeface="Arial Narrow" panose="020B0606020202030204" pitchFamily="34" charset="0"/>
                        </a:rPr>
                        <a:t>53,000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1E7FF"/>
                    </a:solidFill>
                  </a:tcPr>
                </a:tc>
                <a:extLst>
                  <a:ext uri="{0D108BD9-81ED-4DB2-BD59-A6C34878D82A}">
                    <a16:rowId xmlns:a16="http://schemas.microsoft.com/office/drawing/2014/main" val="65607812"/>
                  </a:ext>
                </a:extLst>
              </a:tr>
            </a:tbl>
          </a:graphicData>
        </a:graphic>
      </p:graphicFrame>
    </p:spTree>
    <p:extLst>
      <p:ext uri="{BB962C8B-B14F-4D97-AF65-F5344CB8AC3E}">
        <p14:creationId xmlns:p14="http://schemas.microsoft.com/office/powerpoint/2010/main" val="125762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4047"/>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8547ACF-6805-442A-8F1A-D1DA6756E286}"/>
              </a:ext>
            </a:extLst>
          </p:cNvPr>
          <p:cNvSpPr/>
          <p:nvPr/>
        </p:nvSpPr>
        <p:spPr>
          <a:xfrm>
            <a:off x="172984" y="1329765"/>
            <a:ext cx="11848265" cy="4461221"/>
          </a:xfrm>
          <a:prstGeom prst="rect">
            <a:avLst/>
          </a:prstGeom>
        </p:spPr>
        <p:txBody>
          <a:bodyPr wrap="square" lIns="91440" tIns="45720" rIns="91440" bIns="45720" anchor="t">
            <a:spAutoFit/>
          </a:bodyPr>
          <a:lstStyle/>
          <a:p>
            <a:pPr marL="342900" marR="0" lvl="1" indent="-342900" algn="l" defTabSz="914400">
              <a:spcAft>
                <a:spcPts val="600"/>
              </a:spcAft>
              <a:buClrTx/>
              <a:buSzTx/>
              <a:buFont typeface="Wingdings" panose="05000000000000000000" pitchFamily="2" charset="2"/>
              <a:buChar char="Ø"/>
              <a:tabLst/>
              <a:defRPr/>
            </a:pPr>
            <a:r>
              <a:rPr lang="en-US" sz="2400" i="1">
                <a:solidFill>
                  <a:srgbClr val="006499"/>
                </a:solidFill>
                <a:latin typeface="Calibri"/>
                <a:cs typeface="Calibri"/>
              </a:rPr>
              <a:t>Tribes</a:t>
            </a:r>
          </a:p>
          <a:p>
            <a:pPr marL="800100" lvl="2" indent="-342900">
              <a:spcAft>
                <a:spcPts val="600"/>
              </a:spcAft>
              <a:buFont typeface="Wingdings" panose="05000000000000000000" pitchFamily="2" charset="2"/>
              <a:buChar char="ü"/>
              <a:defRPr/>
            </a:pPr>
            <a:r>
              <a:rPr lang="en-US" sz="2000" i="1">
                <a:solidFill>
                  <a:srgbClr val="006499"/>
                </a:solidFill>
                <a:latin typeface="Calibri"/>
                <a:cs typeface="Calibri"/>
              </a:rPr>
              <a:t>Submitted the Tribal Priority Ranking Tool.</a:t>
            </a:r>
          </a:p>
          <a:p>
            <a:pPr marL="800100" lvl="2" indent="-342900">
              <a:spcAft>
                <a:spcPts val="600"/>
              </a:spcAft>
              <a:buFont typeface="Wingdings" panose="05000000000000000000" pitchFamily="2" charset="2"/>
              <a:buChar char="ü"/>
              <a:defRPr/>
            </a:pPr>
            <a:endParaRPr lang="en-US" sz="2000" i="1">
              <a:solidFill>
                <a:srgbClr val="006499"/>
              </a:solidFill>
              <a:latin typeface="Calibri"/>
              <a:ea typeface="Calibri"/>
              <a:cs typeface="Calibri"/>
            </a:endParaRPr>
          </a:p>
          <a:p>
            <a:pPr marL="342900" lvl="1" indent="-342900">
              <a:spcAft>
                <a:spcPts val="600"/>
              </a:spcAft>
              <a:buFont typeface="Wingdings" panose="05000000000000000000" pitchFamily="2" charset="2"/>
              <a:buChar char="Ø"/>
              <a:defRPr/>
            </a:pPr>
            <a:r>
              <a:rPr lang="en-US" sz="2400" i="1">
                <a:solidFill>
                  <a:srgbClr val="006499"/>
                </a:solidFill>
                <a:latin typeface="Calibri"/>
                <a:cs typeface="Calibri"/>
              </a:rPr>
              <a:t>Regional Offices and Agencies</a:t>
            </a:r>
            <a:endParaRPr lang="en-US" sz="2400" i="1">
              <a:solidFill>
                <a:srgbClr val="006499"/>
              </a:solidFill>
              <a:latin typeface="Calibri"/>
              <a:ea typeface="Calibri"/>
              <a:cs typeface="Calibri"/>
            </a:endParaRPr>
          </a:p>
          <a:p>
            <a:pPr marL="800100" lvl="2" indent="-342900">
              <a:spcAft>
                <a:spcPts val="600"/>
              </a:spcAft>
              <a:buFont typeface="Wingdings" panose="05000000000000000000" pitchFamily="2" charset="2"/>
              <a:buChar char="ü"/>
              <a:defRPr/>
            </a:pPr>
            <a:r>
              <a:rPr lang="en-US" sz="2000" i="1">
                <a:solidFill>
                  <a:srgbClr val="006499"/>
                </a:solidFill>
                <a:latin typeface="Calibri"/>
                <a:cs typeface="Calibri"/>
              </a:rPr>
              <a:t>Facilitated two budget formulation working group sessions and submitted consolidated tribal priority rankings.</a:t>
            </a:r>
            <a:endParaRPr lang="en-US" sz="2000" i="1">
              <a:solidFill>
                <a:srgbClr val="006499"/>
              </a:solidFill>
              <a:latin typeface="Calibri"/>
              <a:ea typeface="Calibri"/>
              <a:cs typeface="Calibri"/>
            </a:endParaRPr>
          </a:p>
          <a:p>
            <a:pPr marL="800100" lvl="2" indent="-342900">
              <a:spcAft>
                <a:spcPts val="600"/>
              </a:spcAft>
              <a:buFont typeface="Wingdings" panose="05000000000000000000" pitchFamily="2" charset="2"/>
              <a:buChar char="ü"/>
              <a:defRPr/>
            </a:pPr>
            <a:r>
              <a:rPr lang="en-US" sz="2000" i="1">
                <a:solidFill>
                  <a:srgbClr val="006499"/>
                </a:solidFill>
                <a:latin typeface="Calibri"/>
                <a:cs typeface="Calibri"/>
              </a:rPr>
              <a:t>Identify regional office budget priorities.</a:t>
            </a:r>
          </a:p>
          <a:p>
            <a:pPr marL="800100" lvl="2" indent="-342900">
              <a:spcAft>
                <a:spcPts val="600"/>
              </a:spcAft>
              <a:buFont typeface="Wingdings" panose="05000000000000000000" pitchFamily="2" charset="2"/>
              <a:buChar char="ü"/>
              <a:defRPr/>
            </a:pPr>
            <a:endParaRPr lang="en-US" sz="2000" i="1">
              <a:solidFill>
                <a:srgbClr val="006499"/>
              </a:solidFill>
              <a:latin typeface="Calibri"/>
              <a:ea typeface="Calibri"/>
              <a:cs typeface="Calibri"/>
            </a:endParaRPr>
          </a:p>
          <a:p>
            <a:pPr marL="342900" lvl="1" indent="-342900">
              <a:spcAft>
                <a:spcPts val="600"/>
              </a:spcAft>
              <a:buFont typeface="Wingdings" panose="05000000000000000000" pitchFamily="2" charset="2"/>
              <a:buChar char="Ø"/>
              <a:defRPr/>
            </a:pPr>
            <a:r>
              <a:rPr lang="en-US" sz="2400" i="1">
                <a:solidFill>
                  <a:srgbClr val="006499"/>
                </a:solidFill>
                <a:latin typeface="Calibri"/>
                <a:cs typeface="Calibri"/>
              </a:rPr>
              <a:t>Central Office</a:t>
            </a:r>
            <a:endParaRPr lang="en-US" sz="2400" i="1">
              <a:solidFill>
                <a:srgbClr val="006499"/>
              </a:solidFill>
              <a:latin typeface="Calibri"/>
              <a:ea typeface="Calibri"/>
              <a:cs typeface="Calibri"/>
            </a:endParaRPr>
          </a:p>
          <a:p>
            <a:pPr marL="800100" lvl="2" indent="-342900">
              <a:spcAft>
                <a:spcPts val="600"/>
              </a:spcAft>
              <a:buFont typeface="Wingdings" panose="05000000000000000000" pitchFamily="2" charset="2"/>
              <a:buChar char="q"/>
              <a:defRPr/>
            </a:pPr>
            <a:r>
              <a:rPr lang="en-US" sz="2000" i="1">
                <a:solidFill>
                  <a:srgbClr val="006499"/>
                </a:solidFill>
                <a:latin typeface="Calibri"/>
                <a:cs typeface="Calibri"/>
              </a:rPr>
              <a:t>Departmental budget formulation kickoff </a:t>
            </a:r>
            <a:r>
              <a:rPr lang="en-US" sz="1400" i="1">
                <a:solidFill>
                  <a:srgbClr val="006499"/>
                </a:solidFill>
                <a:latin typeface="Calibri"/>
                <a:cs typeface="Calibri"/>
              </a:rPr>
              <a:t>–</a:t>
            </a:r>
            <a:r>
              <a:rPr lang="en-US" sz="2000" i="1">
                <a:solidFill>
                  <a:srgbClr val="006499"/>
                </a:solidFill>
                <a:latin typeface="Calibri"/>
                <a:cs typeface="Calibri"/>
              </a:rPr>
              <a:t> Summer 2025.</a:t>
            </a:r>
            <a:endParaRPr lang="en-US" sz="2000">
              <a:cs typeface="Calibri"/>
            </a:endParaRPr>
          </a:p>
          <a:p>
            <a:pPr marL="0" marR="0" lvl="1" algn="l" defTabSz="914400">
              <a:lnSpc>
                <a:spcPct val="150000"/>
              </a:lnSpc>
              <a:spcBef>
                <a:spcPts val="0"/>
              </a:spcBef>
              <a:spcAft>
                <a:spcPts val="0"/>
              </a:spcAft>
              <a:buClrTx/>
              <a:buSzTx/>
              <a:tabLst/>
              <a:defRPr/>
            </a:pPr>
            <a:endParaRPr lang="en-US" sz="2000">
              <a:ea typeface="+mn-ea"/>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280754"/>
            <a:ext cx="7807188"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0" cap="none" spc="-25" normalizeH="0" baseline="0" noProof="0">
                <a:ln>
                  <a:noFill/>
                </a:ln>
                <a:solidFill>
                  <a:srgbClr val="006499"/>
                </a:solidFill>
                <a:effectLst/>
                <a:uLnTx/>
                <a:uFillTx/>
                <a:latin typeface="Calibri Light"/>
                <a:ea typeface="+mj-ea"/>
                <a:cs typeface="Calibri Light"/>
              </a:rPr>
              <a:t>FY 2027 Budget Formulation</a:t>
            </a:r>
            <a:endParaRPr kumimoji="0" lang="en-US" sz="3600" b="0"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17" name="Picture 16">
            <a:extLst>
              <a:ext uri="{FF2B5EF4-FFF2-40B4-BE49-F238E27FC236}">
                <a16:creationId xmlns:a16="http://schemas.microsoft.com/office/drawing/2014/main" id="{A5586629-CE3C-4F5C-A0F5-AAC977D8D903}"/>
              </a:ext>
            </a:extLst>
          </p:cNvPr>
          <p:cNvPicPr>
            <a:picLocks noChangeAspect="1"/>
          </p:cNvPicPr>
          <p:nvPr/>
        </p:nvPicPr>
        <p:blipFill>
          <a:blip r:embed="rId4"/>
          <a:stretch>
            <a:fillRect/>
          </a:stretch>
        </p:blipFill>
        <p:spPr>
          <a:xfrm>
            <a:off x="8738235" y="-3800"/>
            <a:ext cx="3453765" cy="1941576"/>
          </a:xfrm>
          <a:prstGeom prst="rect">
            <a:avLst/>
          </a:prstGeom>
        </p:spPr>
      </p:pic>
    </p:spTree>
    <p:extLst>
      <p:ext uri="{BB962C8B-B14F-4D97-AF65-F5344CB8AC3E}">
        <p14:creationId xmlns:p14="http://schemas.microsoft.com/office/powerpoint/2010/main" val="302270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A865-6DFD-5D07-1058-91623EE47A6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55183D1-9B98-57DD-9702-ED8DBB17EA33}"/>
              </a:ext>
            </a:extLst>
          </p:cNvPr>
          <p:cNvSpPr/>
          <p:nvPr/>
        </p:nvSpPr>
        <p:spPr>
          <a:xfrm>
            <a:off x="0" y="1167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14F1639B-C845-DDE9-4389-02E7A51ED654}"/>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FAFA5BAA-FF83-6FED-AD63-9AE6128366AC}"/>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DCA1976-8149-BEED-08B5-73DAED1FBABF}"/>
              </a:ext>
            </a:extLst>
          </p:cNvPr>
          <p:cNvSpPr/>
          <p:nvPr/>
        </p:nvSpPr>
        <p:spPr>
          <a:xfrm>
            <a:off x="172984" y="1579267"/>
            <a:ext cx="11848265" cy="2246769"/>
          </a:xfrm>
          <a:prstGeom prst="rect">
            <a:avLst/>
          </a:prstGeom>
        </p:spPr>
        <p:txBody>
          <a:bodyPr wrap="square" lIns="91440" tIns="45720" rIns="91440" bIns="45720" anchor="t">
            <a:spAutoFit/>
          </a:bodyPr>
          <a:lstStyle/>
          <a:p>
            <a:pPr marL="342900" marR="0" lvl="1" indent="-342900" algn="l" defTabSz="914400">
              <a:spcBef>
                <a:spcPts val="0"/>
              </a:spcBef>
              <a:spcAft>
                <a:spcPts val="600"/>
              </a:spcAft>
              <a:buClrTx/>
              <a:buSzTx/>
              <a:buFont typeface="Wingdings" panose="05000000000000000000" pitchFamily="2" charset="2"/>
              <a:buChar char="Ø"/>
              <a:tabLst/>
              <a:defRPr/>
            </a:pPr>
            <a:r>
              <a:rPr lang="en-US" sz="2400" i="1">
                <a:solidFill>
                  <a:srgbClr val="006499"/>
                </a:solidFill>
                <a:latin typeface="Calibri"/>
                <a:cs typeface="Calibri"/>
              </a:rPr>
              <a:t>2027 budget proposal usually due to OMB in September.</a:t>
            </a:r>
          </a:p>
          <a:p>
            <a:pPr marL="342900" marR="0" lvl="1" indent="-342900" algn="l" defTabSz="914400">
              <a:spcBef>
                <a:spcPts val="0"/>
              </a:spcBef>
              <a:spcAft>
                <a:spcPts val="600"/>
              </a:spcAft>
              <a:buClrTx/>
              <a:buSzTx/>
              <a:buFont typeface="Wingdings" panose="05000000000000000000" pitchFamily="2" charset="2"/>
              <a:buChar char="Ø"/>
              <a:tabLst/>
              <a:defRPr/>
            </a:pPr>
            <a:endParaRPr lang="en-US" sz="2400" i="1">
              <a:solidFill>
                <a:srgbClr val="006499"/>
              </a:solidFill>
              <a:latin typeface="Calibri"/>
              <a:cs typeface="Calibri"/>
            </a:endParaRPr>
          </a:p>
          <a:p>
            <a:pPr marL="342900" lvl="1" indent="-342900">
              <a:spcAft>
                <a:spcPts val="600"/>
              </a:spcAft>
              <a:buFont typeface="Wingdings" panose="05000000000000000000" pitchFamily="2" charset="2"/>
              <a:buChar char="Ø"/>
              <a:defRPr/>
            </a:pPr>
            <a:r>
              <a:rPr lang="en-US" sz="2400" i="1">
                <a:solidFill>
                  <a:srgbClr val="006499"/>
                </a:solidFill>
                <a:latin typeface="Calibri"/>
                <a:cs typeface="Calibri"/>
              </a:rPr>
              <a:t>OMB </a:t>
            </a:r>
            <a:r>
              <a:rPr lang="en-US" sz="2400" i="1" err="1">
                <a:solidFill>
                  <a:srgbClr val="006499"/>
                </a:solidFill>
                <a:latin typeface="Calibri"/>
                <a:cs typeface="Calibri"/>
              </a:rPr>
              <a:t>passback</a:t>
            </a:r>
            <a:r>
              <a:rPr lang="en-US" sz="2400" i="1">
                <a:solidFill>
                  <a:srgbClr val="006499"/>
                </a:solidFill>
                <a:latin typeface="Calibri"/>
                <a:cs typeface="Calibri"/>
              </a:rPr>
              <a:t> – late November/early December.</a:t>
            </a:r>
          </a:p>
          <a:p>
            <a:pPr marL="342900" lvl="1" indent="-342900">
              <a:spcAft>
                <a:spcPts val="600"/>
              </a:spcAft>
              <a:buFont typeface="Wingdings" panose="05000000000000000000" pitchFamily="2" charset="2"/>
              <a:buChar char="Ø"/>
              <a:defRPr/>
            </a:pPr>
            <a:endParaRPr lang="en-US" sz="2400" i="1">
              <a:solidFill>
                <a:srgbClr val="006499"/>
              </a:solidFill>
              <a:latin typeface="Calibri"/>
              <a:ea typeface="Calibri"/>
              <a:cs typeface="Calibri"/>
            </a:endParaRPr>
          </a:p>
          <a:p>
            <a:pPr marL="342900" lvl="1" indent="-342900">
              <a:spcAft>
                <a:spcPts val="600"/>
              </a:spcAft>
              <a:buFont typeface="Wingdings" panose="05000000000000000000" pitchFamily="2" charset="2"/>
              <a:buChar char="Ø"/>
              <a:defRPr/>
            </a:pPr>
            <a:r>
              <a:rPr lang="en-US" sz="2400" i="1">
                <a:solidFill>
                  <a:srgbClr val="006499"/>
                </a:solidFill>
                <a:latin typeface="Calibri"/>
                <a:cs typeface="Calibri"/>
              </a:rPr>
              <a:t>President’s Budget Request – February 2026.</a:t>
            </a:r>
            <a:endParaRPr lang="en-US" sz="2400" i="1">
              <a:solidFill>
                <a:srgbClr val="006499"/>
              </a:solidFill>
              <a:latin typeface="Calibri"/>
              <a:ea typeface="Calibri"/>
              <a:cs typeface="Calibri"/>
            </a:endParaRPr>
          </a:p>
        </p:txBody>
      </p:sp>
      <p:sp>
        <p:nvSpPr>
          <p:cNvPr id="11" name="object 4">
            <a:extLst>
              <a:ext uri="{FF2B5EF4-FFF2-40B4-BE49-F238E27FC236}">
                <a16:creationId xmlns:a16="http://schemas.microsoft.com/office/drawing/2014/main" id="{78D87B9E-8928-AA03-D34A-25A4F3ED172D}"/>
              </a:ext>
            </a:extLst>
          </p:cNvPr>
          <p:cNvSpPr txBox="1">
            <a:spLocks/>
          </p:cNvSpPr>
          <p:nvPr/>
        </p:nvSpPr>
        <p:spPr>
          <a:xfrm>
            <a:off x="329945" y="454490"/>
            <a:ext cx="7807188"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0" cap="none" spc="-25" normalizeH="0" baseline="0" noProof="0">
                <a:ln>
                  <a:noFill/>
                </a:ln>
                <a:solidFill>
                  <a:srgbClr val="006499"/>
                </a:solidFill>
                <a:effectLst/>
                <a:uLnTx/>
                <a:uFillTx/>
                <a:latin typeface="Calibri Light"/>
                <a:ea typeface="+mj-ea"/>
                <a:cs typeface="Calibri Light"/>
              </a:rPr>
              <a:t>FY 2027 Budget Request</a:t>
            </a:r>
            <a:endParaRPr kumimoji="0" lang="en-US" sz="3600" b="0"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17" name="Picture 16">
            <a:extLst>
              <a:ext uri="{FF2B5EF4-FFF2-40B4-BE49-F238E27FC236}">
                <a16:creationId xmlns:a16="http://schemas.microsoft.com/office/drawing/2014/main" id="{3008E524-2FA7-2860-7F25-6EBFB62F6449}"/>
              </a:ext>
            </a:extLst>
          </p:cNvPr>
          <p:cNvPicPr>
            <a:picLocks noChangeAspect="1"/>
          </p:cNvPicPr>
          <p:nvPr/>
        </p:nvPicPr>
        <p:blipFill>
          <a:blip r:embed="rId4"/>
          <a:stretch>
            <a:fillRect/>
          </a:stretch>
        </p:blipFill>
        <p:spPr>
          <a:xfrm>
            <a:off x="8738235" y="0"/>
            <a:ext cx="3453765" cy="1941576"/>
          </a:xfrm>
          <a:prstGeom prst="rect">
            <a:avLst/>
          </a:prstGeom>
        </p:spPr>
      </p:pic>
    </p:spTree>
    <p:extLst>
      <p:ext uri="{BB962C8B-B14F-4D97-AF65-F5344CB8AC3E}">
        <p14:creationId xmlns:p14="http://schemas.microsoft.com/office/powerpoint/2010/main" val="250686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9093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9" y="252405"/>
            <a:ext cx="2426971" cy="750847"/>
          </a:xfrm>
          <a:prstGeom prst="rect">
            <a:avLst/>
          </a:prstGeom>
        </p:spPr>
        <p:txBody>
          <a:bodyPr vert="horz" wrap="square" lIns="0" tIns="12065" rIns="0" bIns="0" rtlCol="0">
            <a:spAutoFit/>
          </a:bodyPr>
          <a:lstStyle/>
          <a:p>
            <a:pPr marL="12700">
              <a:lnSpc>
                <a:spcPct val="100000"/>
              </a:lnSpc>
              <a:spcBef>
                <a:spcPts val="95"/>
              </a:spcBef>
            </a:pPr>
            <a:r>
              <a:rPr lang="en-US" sz="4800" spc="-45"/>
              <a:t>Agenda</a:t>
            </a:r>
            <a:endParaRPr sz="4800"/>
          </a:p>
        </p:txBody>
      </p:sp>
      <p:sp>
        <p:nvSpPr>
          <p:cNvPr id="6" name="object 6"/>
          <p:cNvSpPr txBox="1">
            <a:spLocks noGrp="1"/>
          </p:cNvSpPr>
          <p:nvPr>
            <p:ph type="body" idx="1"/>
          </p:nvPr>
        </p:nvSpPr>
        <p:spPr>
          <a:xfrm>
            <a:off x="521927" y="1303481"/>
            <a:ext cx="11148144" cy="2837315"/>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2800" spc="-10">
                <a:solidFill>
                  <a:srgbClr val="006499"/>
                </a:solidFill>
              </a:rPr>
              <a:t>FY 2025 Status of Distributions</a:t>
            </a:r>
          </a:p>
          <a:p>
            <a:pPr marL="5775325" indent="-571500">
              <a:spcBef>
                <a:spcPts val="1325"/>
              </a:spcBef>
              <a:buFont typeface="Wingdings" panose="05000000000000000000" pitchFamily="2" charset="2"/>
              <a:buChar char="v"/>
            </a:pPr>
            <a:r>
              <a:rPr lang="en-US" sz="2800" spc="-10">
                <a:solidFill>
                  <a:srgbClr val="006499"/>
                </a:solidFill>
              </a:rPr>
              <a:t>FY 2026 Budget Request</a:t>
            </a:r>
          </a:p>
          <a:p>
            <a:pPr marL="5775325" indent="-571500">
              <a:spcBef>
                <a:spcPts val="1325"/>
              </a:spcBef>
              <a:buFont typeface="Wingdings" panose="05000000000000000000" pitchFamily="2" charset="2"/>
              <a:buChar char="v"/>
            </a:pPr>
            <a:r>
              <a:rPr lang="en-US" sz="2800" spc="-10">
                <a:solidFill>
                  <a:srgbClr val="006499"/>
                </a:solidFill>
              </a:rPr>
              <a:t>FY 2027 Budget Formulation</a:t>
            </a:r>
          </a:p>
          <a:p>
            <a:pPr marL="5775325" indent="-571500">
              <a:spcBef>
                <a:spcPts val="1325"/>
              </a:spcBef>
              <a:buFont typeface="Wingdings" panose="05000000000000000000" pitchFamily="2" charset="2"/>
              <a:buChar char="v"/>
            </a:pPr>
            <a:r>
              <a:rPr lang="en-US" sz="2800" spc="-10">
                <a:solidFill>
                  <a:srgbClr val="006499"/>
                </a:solidFill>
              </a:rPr>
              <a:t>FY 2028 Tribal Ranking Priorities</a:t>
            </a:r>
          </a:p>
          <a:p>
            <a:pPr marL="5775325" indent="-571500">
              <a:spcBef>
                <a:spcPts val="1325"/>
              </a:spcBef>
              <a:buFont typeface="Wingdings" panose="05000000000000000000" pitchFamily="2" charset="2"/>
              <a:buChar char="v"/>
            </a:pPr>
            <a:endParaRPr lang="en-US" sz="1800" spc="-15"/>
          </a:p>
        </p:txBody>
      </p:sp>
      <p:pic>
        <p:nvPicPr>
          <p:cNvPr id="7" name="object 7"/>
          <p:cNvPicPr/>
          <p:nvPr/>
        </p:nvPicPr>
        <p:blipFill>
          <a:blip r:embed="rId4"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F1DF-3B64-1EA3-EFB4-1D640EBEE49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17715AC-28C8-BA3E-AD9C-9FF7191B9497}"/>
              </a:ext>
            </a:extLst>
          </p:cNvPr>
          <p:cNvSpPr/>
          <p:nvPr/>
        </p:nvSpPr>
        <p:spPr>
          <a:xfrm>
            <a:off x="0" y="841211"/>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53B963BC-AB52-484B-9749-8D44149E651B}"/>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84053348-9D2C-F479-A916-6539168582A3}"/>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EECA9E7-4CEE-EB70-B876-B3BCACA9758A}"/>
              </a:ext>
            </a:extLst>
          </p:cNvPr>
          <p:cNvSpPr/>
          <p:nvPr/>
        </p:nvSpPr>
        <p:spPr>
          <a:xfrm>
            <a:off x="172984" y="1329765"/>
            <a:ext cx="11848265" cy="4078039"/>
          </a:xfrm>
          <a:prstGeom prst="rect">
            <a:avLst/>
          </a:prstGeom>
        </p:spPr>
        <p:txBody>
          <a:bodyPr wrap="square" lIns="91440" tIns="45720" rIns="91440" bIns="45720" anchor="t">
            <a:spAutoFit/>
          </a:bodyPr>
          <a:lstStyle/>
          <a:p>
            <a:pPr marL="342900" marR="0" lvl="1" indent="-342900" algn="l" defTabSz="914400">
              <a:spcBef>
                <a:spcPts val="0"/>
              </a:spcBef>
              <a:spcAft>
                <a:spcPts val="600"/>
              </a:spcAft>
              <a:buClrTx/>
              <a:buSzTx/>
              <a:buFont typeface="Wingdings" panose="05000000000000000000" pitchFamily="2" charset="2"/>
              <a:buChar char="Ø"/>
              <a:tabLst/>
              <a:defRPr/>
            </a:pPr>
            <a:r>
              <a:rPr lang="en-US" sz="2400" i="1">
                <a:solidFill>
                  <a:srgbClr val="006499"/>
                </a:solidFill>
                <a:latin typeface="Calibri"/>
                <a:ea typeface="Calibri"/>
                <a:cs typeface="Calibri"/>
              </a:rPr>
              <a:t>Tribal Priority Program Ranking Tool is a biennial process.</a:t>
            </a:r>
          </a:p>
          <a:p>
            <a:pPr marL="342900" marR="0" lvl="1" indent="-342900" algn="l" defTabSz="914400">
              <a:spcBef>
                <a:spcPts val="0"/>
              </a:spcBef>
              <a:spcAft>
                <a:spcPts val="600"/>
              </a:spcAft>
              <a:buClrTx/>
              <a:buSzTx/>
              <a:buFont typeface="Wingdings" panose="05000000000000000000" pitchFamily="2" charset="2"/>
              <a:buChar char="Ø"/>
              <a:tabLst/>
              <a:defRPr/>
            </a:pPr>
            <a:endParaRPr lang="en-US" sz="2400" i="1">
              <a:solidFill>
                <a:srgbClr val="006499"/>
              </a:solidFill>
              <a:latin typeface="Calibri"/>
              <a:ea typeface="Calibri"/>
              <a:cs typeface="Calibri"/>
            </a:endParaRPr>
          </a:p>
          <a:p>
            <a:pPr marL="342900" marR="0" lvl="1" indent="-342900" algn="l" defTabSz="914400">
              <a:spcBef>
                <a:spcPts val="0"/>
              </a:spcBef>
              <a:spcAft>
                <a:spcPts val="600"/>
              </a:spcAft>
              <a:buClrTx/>
              <a:buSzTx/>
              <a:buFont typeface="Wingdings" panose="05000000000000000000" pitchFamily="2" charset="2"/>
              <a:buChar char="Ø"/>
              <a:tabLst/>
              <a:defRPr/>
            </a:pPr>
            <a:r>
              <a:rPr lang="en-US" sz="2400" i="1">
                <a:solidFill>
                  <a:srgbClr val="006499"/>
                </a:solidFill>
                <a:latin typeface="Calibri"/>
                <a:ea typeface="Calibri"/>
                <a:cs typeface="Calibri"/>
              </a:rPr>
              <a:t>2027 National Tribal Rankings will be used for 2028 budget formulation.</a:t>
            </a:r>
          </a:p>
          <a:p>
            <a:pPr marL="800100" lvl="2" indent="-342900">
              <a:spcAft>
                <a:spcPts val="600"/>
              </a:spcAft>
              <a:buFont typeface="Wingdings" panose="05000000000000000000" pitchFamily="2" charset="2"/>
              <a:buChar char="v"/>
              <a:defRPr/>
            </a:pPr>
            <a:r>
              <a:rPr lang="en-US" sz="2000" u="sng">
                <a:solidFill>
                  <a:srgbClr val="006499"/>
                </a:solidFill>
                <a:latin typeface="Calibri"/>
                <a:ea typeface="Calibri"/>
                <a:cs typeface="Calibri"/>
                <a:hlinkClick r:id="rId4">
                  <a:extLst>
                    <a:ext uri="{A12FA001-AC4F-418D-AE19-62706E023703}">
                      <ahyp:hlinkClr xmlns:ahyp="http://schemas.microsoft.com/office/drawing/2018/hyperlinkcolor" val="tx"/>
                    </a:ext>
                  </a:extLst>
                </a:hlinkClick>
              </a:rPr>
              <a:t>https://www.ncai.org/initiatives/bia-tribal-budget-advisory-council/meeting-materials</a:t>
            </a:r>
            <a:endParaRPr lang="en-US" sz="2000" u="sng">
              <a:solidFill>
                <a:srgbClr val="006499"/>
              </a:solidFill>
              <a:latin typeface="Calibri"/>
              <a:ea typeface="Calibri"/>
              <a:cs typeface="Calibri"/>
            </a:endParaRPr>
          </a:p>
          <a:p>
            <a:pPr marL="800100" lvl="2" indent="-342900">
              <a:spcAft>
                <a:spcPts val="600"/>
              </a:spcAft>
              <a:buFont typeface="Wingdings" panose="05000000000000000000" pitchFamily="2" charset="2"/>
              <a:buChar char="v"/>
              <a:defRPr/>
            </a:pPr>
            <a:endParaRPr lang="en-US" sz="2000" i="1" u="sng">
              <a:solidFill>
                <a:srgbClr val="006499"/>
              </a:solidFill>
              <a:latin typeface="Calibri"/>
              <a:ea typeface="Calibri"/>
              <a:cs typeface="Calibri"/>
            </a:endParaRPr>
          </a:p>
          <a:p>
            <a:pPr marL="342900" lvl="1" indent="-342900">
              <a:spcAft>
                <a:spcPts val="600"/>
              </a:spcAft>
              <a:buFont typeface="Wingdings" panose="05000000000000000000" pitchFamily="2" charset="2"/>
              <a:buChar char="Ø"/>
              <a:defRPr/>
            </a:pPr>
            <a:r>
              <a:rPr lang="en-US" sz="2400" i="1">
                <a:solidFill>
                  <a:srgbClr val="006499"/>
                </a:solidFill>
                <a:latin typeface="Calibri"/>
                <a:ea typeface="Calibri"/>
                <a:cs typeface="Calibri"/>
              </a:rPr>
              <a:t>Tribes may submit an updated ranking tool for 2028 to their respective IA regional office and to central office. IA will recalculate the regional and national ranking and update the results if needed.</a:t>
            </a:r>
          </a:p>
          <a:p>
            <a:pPr marL="800100" lvl="2" indent="-342900">
              <a:spcAft>
                <a:spcPts val="600"/>
              </a:spcAft>
              <a:buFont typeface="Wingdings" panose="05000000000000000000" pitchFamily="2" charset="2"/>
              <a:buChar char="v"/>
              <a:defRPr/>
            </a:pPr>
            <a:r>
              <a:rPr lang="en-US" sz="2000" i="1">
                <a:solidFill>
                  <a:srgbClr val="006499"/>
                </a:solidFill>
                <a:latin typeface="Calibri"/>
                <a:ea typeface="Calibri"/>
                <a:cs typeface="Calibri"/>
              </a:rPr>
              <a:t>Submit to IA no later than January 31, 2026.</a:t>
            </a:r>
          </a:p>
          <a:p>
            <a:pPr marL="800100" lvl="2" indent="-342900">
              <a:spcAft>
                <a:spcPts val="600"/>
              </a:spcAft>
              <a:buFont typeface="Wingdings" panose="05000000000000000000" pitchFamily="2" charset="2"/>
              <a:buChar char="v"/>
              <a:defRPr/>
            </a:pPr>
            <a:r>
              <a:rPr lang="en-US" sz="2000" u="sng">
                <a:solidFill>
                  <a:srgbClr val="006499"/>
                </a:solidFill>
                <a:latin typeface="Calibri"/>
                <a:ea typeface="Calibri"/>
                <a:cs typeface="Calibri"/>
              </a:rPr>
              <a:t>https://www.bia.gov/as-ia/obpm/budget-formulation-guides</a:t>
            </a:r>
            <a:endParaRPr lang="en-US" sz="2400" u="sng">
              <a:solidFill>
                <a:srgbClr val="006499"/>
              </a:solidFill>
              <a:latin typeface="Calibri"/>
              <a:ea typeface="Calibri"/>
              <a:cs typeface="Calibri"/>
            </a:endParaRPr>
          </a:p>
        </p:txBody>
      </p:sp>
      <p:sp>
        <p:nvSpPr>
          <p:cNvPr id="11" name="object 4">
            <a:extLst>
              <a:ext uri="{FF2B5EF4-FFF2-40B4-BE49-F238E27FC236}">
                <a16:creationId xmlns:a16="http://schemas.microsoft.com/office/drawing/2014/main" id="{AC154C00-50C3-CEE6-6EC3-FAFA21EE0CE7}"/>
              </a:ext>
            </a:extLst>
          </p:cNvPr>
          <p:cNvSpPr txBox="1">
            <a:spLocks/>
          </p:cNvSpPr>
          <p:nvPr/>
        </p:nvSpPr>
        <p:spPr>
          <a:xfrm>
            <a:off x="329945" y="127918"/>
            <a:ext cx="7807188"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0" cap="none" spc="-25" normalizeH="0" baseline="0" noProof="0">
                <a:ln>
                  <a:noFill/>
                </a:ln>
                <a:solidFill>
                  <a:srgbClr val="006499"/>
                </a:solidFill>
                <a:effectLst/>
                <a:uLnTx/>
                <a:uFillTx/>
                <a:latin typeface="Calibri Light"/>
                <a:ea typeface="+mj-ea"/>
                <a:cs typeface="Calibri Light"/>
              </a:rPr>
              <a:t>FY 2028 Tribal Priority Program Ranking</a:t>
            </a:r>
            <a:endParaRPr kumimoji="0" lang="en-US" sz="3600" b="0"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17" name="Picture 16">
            <a:extLst>
              <a:ext uri="{FF2B5EF4-FFF2-40B4-BE49-F238E27FC236}">
                <a16:creationId xmlns:a16="http://schemas.microsoft.com/office/drawing/2014/main" id="{DE34AE1F-9DDB-BAE9-A05C-DCFECD1C65CE}"/>
              </a:ext>
            </a:extLst>
          </p:cNvPr>
          <p:cNvPicPr>
            <a:picLocks noChangeAspect="1"/>
          </p:cNvPicPr>
          <p:nvPr/>
        </p:nvPicPr>
        <p:blipFill>
          <a:blip r:embed="rId5"/>
          <a:stretch>
            <a:fillRect/>
          </a:stretch>
        </p:blipFill>
        <p:spPr>
          <a:xfrm>
            <a:off x="9599773" y="0"/>
            <a:ext cx="2592227" cy="1457252"/>
          </a:xfrm>
          <a:prstGeom prst="rect">
            <a:avLst/>
          </a:prstGeom>
        </p:spPr>
      </p:pic>
    </p:spTree>
    <p:extLst>
      <p:ext uri="{BB962C8B-B14F-4D97-AF65-F5344CB8AC3E}">
        <p14:creationId xmlns:p14="http://schemas.microsoft.com/office/powerpoint/2010/main" val="187263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5048" y="2845379"/>
            <a:ext cx="6355161" cy="1967398"/>
          </a:xfrm>
          <a:prstGeom prst="rect">
            <a:avLst/>
          </a:prstGeom>
        </p:spPr>
        <p:txBody>
          <a:bodyPr vert="horz" wrap="square" lIns="0" tIns="114935" rIns="0" bIns="0" rtlCol="0" anchor="t">
            <a:spAutoFit/>
          </a:bodyPr>
          <a:lstStyle/>
          <a:p>
            <a:pPr marL="12065" marR="5080" indent="1270" algn="ctr">
              <a:lnSpc>
                <a:spcPts val="4490"/>
              </a:lnSpc>
              <a:spcBef>
                <a:spcPts val="905"/>
              </a:spcBef>
            </a:pPr>
            <a:r>
              <a:rPr lang="en-US" sz="4400" spc="-50">
                <a:solidFill>
                  <a:srgbClr val="FFFFFF"/>
                </a:solidFill>
                <a:latin typeface="Calibri Light"/>
                <a:cs typeface="Calibri Light"/>
              </a:rPr>
              <a:t>2027</a:t>
            </a:r>
          </a:p>
          <a:p>
            <a:pPr marL="12065" marR="5080" indent="1270" algn="ctr">
              <a:lnSpc>
                <a:spcPts val="4490"/>
              </a:lnSpc>
              <a:spcBef>
                <a:spcPts val="905"/>
              </a:spcBef>
            </a:pPr>
            <a:r>
              <a:rPr lang="en-US" sz="4400" spc="-50">
                <a:solidFill>
                  <a:srgbClr val="FFFFFF"/>
                </a:solidFill>
                <a:latin typeface="Calibri Light"/>
                <a:cs typeface="Calibri Light"/>
              </a:rPr>
              <a:t>Tribal Priority Program Ranking Results</a:t>
            </a:r>
            <a:endParaRPr lang="en-US" sz="4400">
              <a:latin typeface="Calibri Light"/>
              <a:cs typeface="Calibri Light"/>
            </a:endParaRPr>
          </a:p>
        </p:txBody>
      </p:sp>
    </p:spTree>
    <p:extLst>
      <p:ext uri="{BB962C8B-B14F-4D97-AF65-F5344CB8AC3E}">
        <p14:creationId xmlns:p14="http://schemas.microsoft.com/office/powerpoint/2010/main" val="208958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9093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3"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9" y="252405"/>
            <a:ext cx="2426971" cy="750847"/>
          </a:xfrm>
          <a:prstGeom prst="rect">
            <a:avLst/>
          </a:prstGeom>
        </p:spPr>
        <p:txBody>
          <a:bodyPr vert="horz" wrap="square" lIns="0" tIns="12065" rIns="0" bIns="0" rtlCol="0">
            <a:spAutoFit/>
          </a:bodyPr>
          <a:lstStyle/>
          <a:p>
            <a:pPr marL="12700">
              <a:lnSpc>
                <a:spcPct val="100000"/>
              </a:lnSpc>
              <a:spcBef>
                <a:spcPts val="95"/>
              </a:spcBef>
            </a:pPr>
            <a:r>
              <a:rPr lang="en-US" sz="4800" spc="-45"/>
              <a:t>Agenda</a:t>
            </a:r>
            <a:endParaRPr sz="4800"/>
          </a:p>
        </p:txBody>
      </p:sp>
      <p:sp>
        <p:nvSpPr>
          <p:cNvPr id="6" name="object 6"/>
          <p:cNvSpPr txBox="1">
            <a:spLocks noGrp="1"/>
          </p:cNvSpPr>
          <p:nvPr>
            <p:ph type="body" idx="1"/>
          </p:nvPr>
        </p:nvSpPr>
        <p:spPr>
          <a:xfrm>
            <a:off x="521926" y="1303481"/>
            <a:ext cx="11359095" cy="2824491"/>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2800" spc="-10">
                <a:solidFill>
                  <a:srgbClr val="006499"/>
                </a:solidFill>
              </a:rPr>
              <a:t>Participation</a:t>
            </a:r>
          </a:p>
          <a:p>
            <a:pPr marL="5775325" indent="-571500">
              <a:spcBef>
                <a:spcPts val="1325"/>
              </a:spcBef>
              <a:buFont typeface="Wingdings" panose="05000000000000000000" pitchFamily="2" charset="2"/>
              <a:buChar char="v"/>
            </a:pPr>
            <a:r>
              <a:rPr lang="en-US" sz="2800" spc="-10">
                <a:solidFill>
                  <a:srgbClr val="006499"/>
                </a:solidFill>
              </a:rPr>
              <a:t>National and Regional Tribal Ranking by Category</a:t>
            </a:r>
          </a:p>
          <a:p>
            <a:pPr marL="5775325" indent="-571500">
              <a:spcBef>
                <a:spcPts val="1325"/>
              </a:spcBef>
              <a:buFont typeface="Wingdings" panose="05000000000000000000" pitchFamily="2" charset="2"/>
              <a:buChar char="v"/>
            </a:pPr>
            <a:r>
              <a:rPr lang="en-US" sz="2800" spc="-10">
                <a:solidFill>
                  <a:srgbClr val="006499"/>
                </a:solidFill>
              </a:rPr>
              <a:t>National Tribal Ranking by Program</a:t>
            </a:r>
          </a:p>
          <a:p>
            <a:pPr marL="5775325" indent="-571500">
              <a:spcBef>
                <a:spcPts val="1325"/>
              </a:spcBef>
              <a:buFont typeface="Wingdings" panose="05000000000000000000" pitchFamily="2" charset="2"/>
              <a:buChar char="v"/>
            </a:pPr>
            <a:r>
              <a:rPr lang="en-US" sz="2800" spc="-10">
                <a:solidFill>
                  <a:srgbClr val="006499"/>
                </a:solidFill>
              </a:rPr>
              <a:t>Education Ranking  - Tribal vs Schools</a:t>
            </a:r>
          </a:p>
        </p:txBody>
      </p:sp>
      <p:pic>
        <p:nvPicPr>
          <p:cNvPr id="7" name="object 7"/>
          <p:cNvPicPr/>
          <p:nvPr/>
        </p:nvPicPr>
        <p:blipFill>
          <a:blip r:embed="rId4"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135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23</a:t>
            </a:fld>
            <a:endParaRPr lang="en-US" sz="1400"/>
          </a:p>
        </p:txBody>
      </p:sp>
      <p:pic>
        <p:nvPicPr>
          <p:cNvPr id="23" name="Picture 22">
            <a:extLst>
              <a:ext uri="{FF2B5EF4-FFF2-40B4-BE49-F238E27FC236}">
                <a16:creationId xmlns:a16="http://schemas.microsoft.com/office/drawing/2014/main" id="{180201DB-C263-2938-3F94-10471A0C30E9}"/>
              </a:ext>
            </a:extLst>
          </p:cNvPr>
          <p:cNvPicPr>
            <a:picLocks noChangeAspect="1"/>
          </p:cNvPicPr>
          <p:nvPr/>
        </p:nvPicPr>
        <p:blipFill>
          <a:blip r:embed="rId4"/>
          <a:stretch>
            <a:fillRect/>
          </a:stretch>
        </p:blipFill>
        <p:spPr>
          <a:xfrm>
            <a:off x="6154758" y="429456"/>
            <a:ext cx="5649239" cy="6119698"/>
          </a:xfrm>
          <a:prstGeom prst="rect">
            <a:avLst/>
          </a:prstGeom>
          <a:ln>
            <a:solidFill>
              <a:schemeClr val="accent1"/>
            </a:solidFill>
          </a:ln>
        </p:spPr>
      </p:pic>
      <p:pic>
        <p:nvPicPr>
          <p:cNvPr id="2" name="Picture 1">
            <a:extLst>
              <a:ext uri="{FF2B5EF4-FFF2-40B4-BE49-F238E27FC236}">
                <a16:creationId xmlns:a16="http://schemas.microsoft.com/office/drawing/2014/main" id="{7CA16494-0B81-35F0-BC86-83DEB2BC0752}"/>
              </a:ext>
            </a:extLst>
          </p:cNvPr>
          <p:cNvPicPr>
            <a:picLocks noChangeAspect="1"/>
          </p:cNvPicPr>
          <p:nvPr/>
        </p:nvPicPr>
        <p:blipFill>
          <a:blip r:embed="rId5"/>
          <a:stretch>
            <a:fillRect/>
          </a:stretch>
        </p:blipFill>
        <p:spPr>
          <a:xfrm>
            <a:off x="329945" y="429456"/>
            <a:ext cx="5520265" cy="6104034"/>
          </a:xfrm>
          <a:prstGeom prst="rect">
            <a:avLst/>
          </a:prstGeom>
          <a:ln>
            <a:solidFill>
              <a:schemeClr val="accent1"/>
            </a:solidFill>
          </a:ln>
        </p:spPr>
      </p:pic>
    </p:spTree>
    <p:extLst>
      <p:ext uri="{BB962C8B-B14F-4D97-AF65-F5344CB8AC3E}">
        <p14:creationId xmlns:p14="http://schemas.microsoft.com/office/powerpoint/2010/main" val="394576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0B292-2994-138D-C06E-FEDE5303DE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FCE762D-C4C5-F754-4D79-73CDCCC54ECC}"/>
              </a:ext>
            </a:extLst>
          </p:cNvPr>
          <p:cNvSpPr/>
          <p:nvPr/>
        </p:nvSpPr>
        <p:spPr>
          <a:xfrm>
            <a:off x="0" y="963895"/>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682BDD58-ECC9-9462-5B1A-A13DE2D5EE5E}"/>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410B26A9-1FF2-F7BD-18A5-32CE73443242}"/>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F485A605-8D12-5A34-BE07-C222461C6E42}"/>
              </a:ext>
            </a:extLst>
          </p:cNvPr>
          <p:cNvSpPr txBox="1">
            <a:spLocks/>
          </p:cNvSpPr>
          <p:nvPr/>
        </p:nvSpPr>
        <p:spPr>
          <a:xfrm>
            <a:off x="329945" y="312807"/>
            <a:ext cx="8288893"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0" cap="none" spc="-25" normalizeH="0" baseline="0" noProof="0">
                <a:ln>
                  <a:noFill/>
                </a:ln>
                <a:solidFill>
                  <a:srgbClr val="006499"/>
                </a:solidFill>
                <a:effectLst/>
                <a:uLnTx/>
                <a:uFillTx/>
                <a:latin typeface="Calibri Light"/>
                <a:ea typeface="+mj-ea"/>
                <a:cs typeface="Calibri Light"/>
              </a:rPr>
              <a:t>FY 2027 </a:t>
            </a:r>
            <a:r>
              <a:rPr lang="en-US" sz="3600" kern="0" spc="-25"/>
              <a:t>National Tribal Ranking by Category</a:t>
            </a:r>
            <a:endParaRPr kumimoji="0" lang="en-US" sz="3600" b="0"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17" name="Picture 16">
            <a:extLst>
              <a:ext uri="{FF2B5EF4-FFF2-40B4-BE49-F238E27FC236}">
                <a16:creationId xmlns:a16="http://schemas.microsoft.com/office/drawing/2014/main" id="{EDE9DD6C-84E6-74A1-A4CB-7201E3096309}"/>
              </a:ext>
            </a:extLst>
          </p:cNvPr>
          <p:cNvPicPr>
            <a:picLocks noChangeAspect="1"/>
          </p:cNvPicPr>
          <p:nvPr/>
        </p:nvPicPr>
        <p:blipFill>
          <a:blip r:embed="rId4"/>
          <a:stretch>
            <a:fillRect/>
          </a:stretch>
        </p:blipFill>
        <p:spPr>
          <a:xfrm>
            <a:off x="10225215" y="67685"/>
            <a:ext cx="1895059" cy="1065330"/>
          </a:xfrm>
          <a:prstGeom prst="rect">
            <a:avLst/>
          </a:prstGeom>
        </p:spPr>
      </p:pic>
      <p:pic>
        <p:nvPicPr>
          <p:cNvPr id="13" name="Picture 12">
            <a:extLst>
              <a:ext uri="{FF2B5EF4-FFF2-40B4-BE49-F238E27FC236}">
                <a16:creationId xmlns:a16="http://schemas.microsoft.com/office/drawing/2014/main" id="{420E5E47-A310-A27E-77A3-A1020C86F05F}"/>
              </a:ext>
            </a:extLst>
          </p:cNvPr>
          <p:cNvPicPr>
            <a:picLocks noChangeAspect="1"/>
          </p:cNvPicPr>
          <p:nvPr/>
        </p:nvPicPr>
        <p:blipFill>
          <a:blip r:embed="rId5"/>
          <a:stretch>
            <a:fillRect/>
          </a:stretch>
        </p:blipFill>
        <p:spPr>
          <a:xfrm>
            <a:off x="1617873" y="1526698"/>
            <a:ext cx="9072244" cy="4358576"/>
          </a:xfrm>
          <a:prstGeom prst="rect">
            <a:avLst/>
          </a:prstGeom>
        </p:spPr>
      </p:pic>
    </p:spTree>
    <p:extLst>
      <p:ext uri="{BB962C8B-B14F-4D97-AF65-F5344CB8AC3E}">
        <p14:creationId xmlns:p14="http://schemas.microsoft.com/office/powerpoint/2010/main" val="136376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621D-06B3-AE43-0FB8-9843BA7B327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708658FC-1AAF-8439-3014-9C31E03981F4}"/>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72EA8757-0839-EEBD-CA35-9071FF54A290}"/>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B399F9E7-A3F4-409F-9F95-AED9F4B25FCB}"/>
              </a:ext>
            </a:extLst>
          </p:cNvPr>
          <p:cNvGraphicFramePr>
            <a:graphicFrameLocks/>
          </p:cNvGraphicFramePr>
          <p:nvPr>
            <p:extLst>
              <p:ext uri="{D42A27DB-BD31-4B8C-83A1-F6EECF244321}">
                <p14:modId xmlns:p14="http://schemas.microsoft.com/office/powerpoint/2010/main" val="2592962771"/>
              </p:ext>
            </p:extLst>
          </p:nvPr>
        </p:nvGraphicFramePr>
        <p:xfrm>
          <a:off x="94422" y="34787"/>
          <a:ext cx="11966713" cy="6787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793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C8DD-4BAC-0D6D-EF82-7C4D221F4C2C}"/>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93455A4F-42AB-877A-F8B6-821F42BAE1BD}"/>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188BA8CE-A0BE-8660-66FA-6A389FE693CE}"/>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3CD5F37-3514-1149-02C4-D1B48755771B}"/>
              </a:ext>
            </a:extLst>
          </p:cNvPr>
          <p:cNvPicPr>
            <a:picLocks noChangeAspect="1"/>
          </p:cNvPicPr>
          <p:nvPr/>
        </p:nvPicPr>
        <p:blipFill>
          <a:blip r:embed="rId4"/>
          <a:stretch>
            <a:fillRect/>
          </a:stretch>
        </p:blipFill>
        <p:spPr>
          <a:xfrm>
            <a:off x="0" y="593651"/>
            <a:ext cx="12192000" cy="5670697"/>
          </a:xfrm>
          <a:prstGeom prst="rect">
            <a:avLst/>
          </a:prstGeom>
        </p:spPr>
      </p:pic>
    </p:spTree>
    <p:extLst>
      <p:ext uri="{BB962C8B-B14F-4D97-AF65-F5344CB8AC3E}">
        <p14:creationId xmlns:p14="http://schemas.microsoft.com/office/powerpoint/2010/main" val="212997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4658-46B4-59DA-83AB-3E2F0D8BFA7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0D1AC8A-97DB-604F-B013-F60D6FC003ED}"/>
              </a:ext>
            </a:extLst>
          </p:cNvPr>
          <p:cNvSpPr/>
          <p:nvPr/>
        </p:nvSpPr>
        <p:spPr>
          <a:xfrm>
            <a:off x="0" y="1022875"/>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a:extLst>
              <a:ext uri="{FF2B5EF4-FFF2-40B4-BE49-F238E27FC236}">
                <a16:creationId xmlns:a16="http://schemas.microsoft.com/office/drawing/2014/main" id="{E4481B89-5198-6792-8787-B83BCAD796D5}"/>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1757E218-D755-BA0C-13F0-C5A974E0A739}"/>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27</a:t>
            </a:fld>
            <a:endParaRPr lang="en-US" sz="1400"/>
          </a:p>
        </p:txBody>
      </p:sp>
      <p:sp>
        <p:nvSpPr>
          <p:cNvPr id="10" name="Rectangle 9">
            <a:extLst>
              <a:ext uri="{FF2B5EF4-FFF2-40B4-BE49-F238E27FC236}">
                <a16:creationId xmlns:a16="http://schemas.microsoft.com/office/drawing/2014/main" id="{FDAED16A-BF28-20B9-F04C-BB66A6F99332}"/>
              </a:ext>
            </a:extLst>
          </p:cNvPr>
          <p:cNvSpPr/>
          <p:nvPr/>
        </p:nvSpPr>
        <p:spPr>
          <a:xfrm>
            <a:off x="172984" y="1816749"/>
            <a:ext cx="11848265" cy="3831818"/>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sz="2800" i="1">
                <a:solidFill>
                  <a:srgbClr val="006499"/>
                </a:solidFill>
                <a:cs typeface="Calibri"/>
              </a:rPr>
              <a:t>Individual Regional versus National Ranking Charts</a:t>
            </a:r>
          </a:p>
          <a:p>
            <a:pPr marL="342900" indent="-342900">
              <a:spcAft>
                <a:spcPts val="600"/>
              </a:spcAft>
              <a:buFont typeface="Wingdings" panose="05000000000000000000" pitchFamily="2" charset="2"/>
              <a:buChar char="Ø"/>
            </a:pPr>
            <a:endParaRPr lang="en-US" sz="2400" i="1">
              <a:solidFill>
                <a:srgbClr val="006499"/>
              </a:solidFill>
              <a:cs typeface="Calibri"/>
            </a:endParaRPr>
          </a:p>
          <a:p>
            <a:pPr marL="342900" indent="-342900">
              <a:spcAft>
                <a:spcPts val="600"/>
              </a:spcAft>
              <a:buFont typeface="Wingdings" panose="05000000000000000000" pitchFamily="2" charset="2"/>
              <a:buChar char="Ø"/>
            </a:pPr>
            <a:r>
              <a:rPr lang="en-US" sz="2800" i="1">
                <a:solidFill>
                  <a:srgbClr val="006499"/>
                </a:solidFill>
                <a:cs typeface="Calibri"/>
              </a:rPr>
              <a:t>National Tribal Ranking by Category + Programs (Detailed)</a:t>
            </a:r>
          </a:p>
          <a:p>
            <a:pPr marL="342900" indent="-342900">
              <a:spcAft>
                <a:spcPts val="600"/>
              </a:spcAft>
              <a:buFont typeface="Wingdings" panose="05000000000000000000" pitchFamily="2" charset="2"/>
              <a:buChar char="Ø"/>
            </a:pPr>
            <a:endParaRPr lang="en-US" sz="2800" i="1">
              <a:solidFill>
                <a:srgbClr val="006499"/>
              </a:solidFill>
              <a:cs typeface="Calibri"/>
            </a:endParaRPr>
          </a:p>
          <a:p>
            <a:pPr marL="342900" indent="-342900">
              <a:spcAft>
                <a:spcPts val="600"/>
              </a:spcAft>
              <a:buFont typeface="Wingdings" panose="05000000000000000000" pitchFamily="2" charset="2"/>
              <a:buChar char="Ø"/>
            </a:pPr>
            <a:r>
              <a:rPr lang="en-US" sz="2800" i="1">
                <a:solidFill>
                  <a:srgbClr val="006499"/>
                </a:solidFill>
                <a:cs typeface="Calibri"/>
              </a:rPr>
              <a:t>Education Ranking – </a:t>
            </a:r>
          </a:p>
          <a:p>
            <a:pPr marL="914400" lvl="1" indent="-457200">
              <a:spcAft>
                <a:spcPts val="600"/>
              </a:spcAft>
              <a:buFont typeface="Wingdings" panose="05000000000000000000" pitchFamily="2" charset="2"/>
              <a:buChar char="§"/>
            </a:pPr>
            <a:r>
              <a:rPr lang="en-US" sz="2400" i="1">
                <a:solidFill>
                  <a:srgbClr val="006499"/>
                </a:solidFill>
                <a:cs typeface="Calibri"/>
              </a:rPr>
              <a:t>TCS, BOS</a:t>
            </a:r>
          </a:p>
          <a:p>
            <a:pPr marL="914400" lvl="1" indent="-457200">
              <a:spcAft>
                <a:spcPts val="600"/>
              </a:spcAft>
              <a:buFont typeface="Wingdings" panose="05000000000000000000" pitchFamily="2" charset="2"/>
              <a:buChar char="§"/>
            </a:pPr>
            <a:r>
              <a:rPr lang="en-US" sz="2400" i="1">
                <a:solidFill>
                  <a:srgbClr val="006499"/>
                </a:solidFill>
                <a:cs typeface="Calibri"/>
              </a:rPr>
              <a:t>Tribal versus Schools</a:t>
            </a:r>
          </a:p>
          <a:p>
            <a:pPr marL="800100" lvl="1" indent="-342900">
              <a:spcAft>
                <a:spcPts val="600"/>
              </a:spcAft>
              <a:buFont typeface="Wingdings" panose="05000000000000000000" pitchFamily="2" charset="2"/>
              <a:buChar char="§"/>
            </a:pPr>
            <a:endParaRPr lang="en-US" sz="2400">
              <a:solidFill>
                <a:srgbClr val="006499"/>
              </a:solidFill>
              <a:cs typeface="Calibri"/>
            </a:endParaRPr>
          </a:p>
        </p:txBody>
      </p:sp>
      <p:sp>
        <p:nvSpPr>
          <p:cNvPr id="11" name="object 4">
            <a:extLst>
              <a:ext uri="{FF2B5EF4-FFF2-40B4-BE49-F238E27FC236}">
                <a16:creationId xmlns:a16="http://schemas.microsoft.com/office/drawing/2014/main" id="{7B64883A-D1EA-63BD-88BD-4DE2E6FFAC96}"/>
              </a:ext>
            </a:extLst>
          </p:cNvPr>
          <p:cNvSpPr txBox="1">
            <a:spLocks/>
          </p:cNvSpPr>
          <p:nvPr/>
        </p:nvSpPr>
        <p:spPr>
          <a:xfrm>
            <a:off x="326176" y="266065"/>
            <a:ext cx="7714738"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Additional Materials </a:t>
            </a:r>
            <a:r>
              <a:rPr lang="en-US" sz="2800" kern="0" spc="-25"/>
              <a:t>(Separate Handouts)</a:t>
            </a:r>
            <a:endParaRPr lang="en-US" sz="3600" kern="0"/>
          </a:p>
        </p:txBody>
      </p:sp>
      <p:pic>
        <p:nvPicPr>
          <p:cNvPr id="17" name="Picture 16">
            <a:extLst>
              <a:ext uri="{FF2B5EF4-FFF2-40B4-BE49-F238E27FC236}">
                <a16:creationId xmlns:a16="http://schemas.microsoft.com/office/drawing/2014/main" id="{2173EF19-761B-4C16-5ADE-8D2DC6F62E5C}"/>
              </a:ext>
            </a:extLst>
          </p:cNvPr>
          <p:cNvPicPr>
            <a:picLocks noChangeAspect="1"/>
          </p:cNvPicPr>
          <p:nvPr/>
        </p:nvPicPr>
        <p:blipFill>
          <a:blip r:embed="rId4"/>
          <a:stretch>
            <a:fillRect/>
          </a:stretch>
        </p:blipFill>
        <p:spPr>
          <a:xfrm>
            <a:off x="9236908" y="10273"/>
            <a:ext cx="2944056" cy="1655037"/>
          </a:xfrm>
          <a:prstGeom prst="rect">
            <a:avLst/>
          </a:prstGeom>
        </p:spPr>
      </p:pic>
    </p:spTree>
    <p:extLst>
      <p:ext uri="{BB962C8B-B14F-4D97-AF65-F5344CB8AC3E}">
        <p14:creationId xmlns:p14="http://schemas.microsoft.com/office/powerpoint/2010/main" val="33099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2279" y="2572056"/>
            <a:ext cx="2125345" cy="1717039"/>
          </a:xfrm>
          <a:prstGeom prst="rect">
            <a:avLst/>
          </a:prstGeom>
        </p:spPr>
        <p:txBody>
          <a:bodyPr vert="horz" wrap="square" lIns="0" tIns="153035" rIns="0" bIns="0" rtlCol="0">
            <a:spAutoFit/>
          </a:bodyPr>
          <a:lstStyle/>
          <a:p>
            <a:pPr marL="293370" marR="5080" indent="-281305">
              <a:lnSpc>
                <a:spcPts val="6120"/>
              </a:lnSpc>
              <a:spcBef>
                <a:spcPts val="1205"/>
              </a:spcBef>
            </a:pPr>
            <a:r>
              <a:rPr sz="6000" b="0" spc="-55">
                <a:solidFill>
                  <a:srgbClr val="FFFFFF"/>
                </a:solidFill>
                <a:latin typeface="Calibri Light"/>
                <a:cs typeface="Calibri Light"/>
              </a:rPr>
              <a:t>T</a:t>
            </a:r>
            <a:r>
              <a:rPr sz="6000" b="0" spc="-70">
                <a:solidFill>
                  <a:srgbClr val="FFFFFF"/>
                </a:solidFill>
                <a:latin typeface="Calibri Light"/>
                <a:cs typeface="Calibri Light"/>
              </a:rPr>
              <a:t>H</a:t>
            </a:r>
            <a:r>
              <a:rPr sz="6000" b="0" spc="-60">
                <a:solidFill>
                  <a:srgbClr val="FFFFFF"/>
                </a:solidFill>
                <a:latin typeface="Calibri Light"/>
                <a:cs typeface="Calibri Light"/>
              </a:rPr>
              <a:t>A</a:t>
            </a:r>
            <a:r>
              <a:rPr sz="6000" b="0" spc="-75">
                <a:solidFill>
                  <a:srgbClr val="FFFFFF"/>
                </a:solidFill>
                <a:latin typeface="Calibri Light"/>
                <a:cs typeface="Calibri Light"/>
              </a:rPr>
              <a:t>NK  </a:t>
            </a:r>
            <a:r>
              <a:rPr sz="6000" b="0" spc="-110">
                <a:solidFill>
                  <a:srgbClr val="FFFFFF"/>
                </a:solidFill>
                <a:latin typeface="Calibri Light"/>
                <a:cs typeface="Calibri Light"/>
              </a:rPr>
              <a:t>YOU!</a:t>
            </a:r>
            <a:endParaRPr sz="6000">
              <a:latin typeface="Calibri Light"/>
              <a:cs typeface="Calibri Light"/>
            </a:endParaRPr>
          </a:p>
        </p:txBody>
      </p:sp>
    </p:spTree>
    <p:extLst>
      <p:ext uri="{BB962C8B-B14F-4D97-AF65-F5344CB8AC3E}">
        <p14:creationId xmlns:p14="http://schemas.microsoft.com/office/powerpoint/2010/main" val="220726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DF63-CEF8-CFCB-149D-859CDBD00CA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930D704-DDD9-8FE2-1B52-26CC6377D888}"/>
              </a:ext>
            </a:extLst>
          </p:cNvPr>
          <p:cNvSpPr/>
          <p:nvPr/>
        </p:nvSpPr>
        <p:spPr>
          <a:xfrm>
            <a:off x="0" y="927505"/>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a:extLst>
              <a:ext uri="{FF2B5EF4-FFF2-40B4-BE49-F238E27FC236}">
                <a16:creationId xmlns:a16="http://schemas.microsoft.com/office/drawing/2014/main" id="{5AB6A098-1403-B2F6-CF38-48BF4E4EDC71}"/>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DF078435-2437-654D-5F02-1A6D9AAF4F94}"/>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3</a:t>
            </a:fld>
            <a:endParaRPr lang="en-US" sz="1400"/>
          </a:p>
        </p:txBody>
      </p:sp>
      <p:sp>
        <p:nvSpPr>
          <p:cNvPr id="10" name="Rectangle 9">
            <a:extLst>
              <a:ext uri="{FF2B5EF4-FFF2-40B4-BE49-F238E27FC236}">
                <a16:creationId xmlns:a16="http://schemas.microsoft.com/office/drawing/2014/main" id="{3FAD2ED5-2D42-0AA6-1A09-4F782FD66C0A}"/>
              </a:ext>
            </a:extLst>
          </p:cNvPr>
          <p:cNvSpPr/>
          <p:nvPr/>
        </p:nvSpPr>
        <p:spPr>
          <a:xfrm>
            <a:off x="193402" y="1525318"/>
            <a:ext cx="11187442" cy="1415772"/>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sz="2800" i="1" dirty="0">
                <a:solidFill>
                  <a:srgbClr val="006499"/>
                </a:solidFill>
                <a:cs typeface="Calibri"/>
              </a:rPr>
              <a:t>Full Year Continuing Resolution (CR) through September 30, 2025.</a:t>
            </a:r>
          </a:p>
          <a:p>
            <a:pPr marL="800100" lvl="1" indent="-342900">
              <a:spcAft>
                <a:spcPts val="600"/>
              </a:spcAft>
              <a:buFont typeface="Wingdings" panose="05000000000000000000" pitchFamily="2" charset="2"/>
              <a:buChar char="§"/>
            </a:pPr>
            <a:r>
              <a:rPr lang="en-US" sz="2400" i="1" dirty="0">
                <a:solidFill>
                  <a:srgbClr val="006499"/>
                </a:solidFill>
                <a:cs typeface="Calibri"/>
              </a:rPr>
              <a:t>OMB approved apportionments and Treasury issued warrants.</a:t>
            </a:r>
          </a:p>
          <a:p>
            <a:pPr marL="800100" lvl="1" indent="-342900">
              <a:spcAft>
                <a:spcPts val="600"/>
              </a:spcAft>
              <a:buFont typeface="Wingdings" panose="05000000000000000000" pitchFamily="2" charset="2"/>
              <a:buChar char="§"/>
            </a:pPr>
            <a:r>
              <a:rPr lang="en-US" sz="2400" i="1" dirty="0">
                <a:solidFill>
                  <a:srgbClr val="006499"/>
                </a:solidFill>
                <a:cs typeface="Calibri"/>
              </a:rPr>
              <a:t>IA programs distributing funds.</a:t>
            </a:r>
          </a:p>
        </p:txBody>
      </p:sp>
      <p:sp>
        <p:nvSpPr>
          <p:cNvPr id="11" name="object 4">
            <a:extLst>
              <a:ext uri="{FF2B5EF4-FFF2-40B4-BE49-F238E27FC236}">
                <a16:creationId xmlns:a16="http://schemas.microsoft.com/office/drawing/2014/main" id="{9B48A7BB-E92C-A205-6DB9-DFFE74819C6F}"/>
              </a:ext>
            </a:extLst>
          </p:cNvPr>
          <p:cNvSpPr txBox="1">
            <a:spLocks/>
          </p:cNvSpPr>
          <p:nvPr/>
        </p:nvSpPr>
        <p:spPr>
          <a:xfrm>
            <a:off x="326176" y="266065"/>
            <a:ext cx="5682737"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FY 2025 Distribution of Funds</a:t>
            </a:r>
            <a:endParaRPr lang="en-US" sz="3600" kern="0"/>
          </a:p>
        </p:txBody>
      </p:sp>
      <p:pic>
        <p:nvPicPr>
          <p:cNvPr id="17" name="Picture 16">
            <a:extLst>
              <a:ext uri="{FF2B5EF4-FFF2-40B4-BE49-F238E27FC236}">
                <a16:creationId xmlns:a16="http://schemas.microsoft.com/office/drawing/2014/main" id="{E7AE825F-F029-1C60-40ED-B62AE829D077}"/>
              </a:ext>
            </a:extLst>
          </p:cNvPr>
          <p:cNvPicPr>
            <a:picLocks noChangeAspect="1"/>
          </p:cNvPicPr>
          <p:nvPr/>
        </p:nvPicPr>
        <p:blipFill>
          <a:blip r:embed="rId4"/>
          <a:stretch>
            <a:fillRect/>
          </a:stretch>
        </p:blipFill>
        <p:spPr>
          <a:xfrm>
            <a:off x="9649351" y="0"/>
            <a:ext cx="2542649" cy="1429381"/>
          </a:xfrm>
          <a:prstGeom prst="rect">
            <a:avLst/>
          </a:prstGeom>
        </p:spPr>
      </p:pic>
    </p:spTree>
    <p:extLst>
      <p:ext uri="{BB962C8B-B14F-4D97-AF65-F5344CB8AC3E}">
        <p14:creationId xmlns:p14="http://schemas.microsoft.com/office/powerpoint/2010/main" val="187718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78152"/>
            <a:ext cx="4210050" cy="16522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4</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37067" y="34441"/>
            <a:ext cx="8079694" cy="443711"/>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a:spcBef>
                <a:spcPts val="100"/>
              </a:spcBef>
            </a:pPr>
            <a:r>
              <a:rPr lang="en-US" sz="2800" kern="0" spc="-25"/>
              <a:t>FY 2026 Budget Request by IA Bureaus </a:t>
            </a:r>
            <a:endParaRPr lang="en-US" sz="2800" kern="0"/>
          </a:p>
        </p:txBody>
      </p:sp>
      <p:graphicFrame>
        <p:nvGraphicFramePr>
          <p:cNvPr id="4" name="Table 3">
            <a:extLst>
              <a:ext uri="{FF2B5EF4-FFF2-40B4-BE49-F238E27FC236}">
                <a16:creationId xmlns:a16="http://schemas.microsoft.com/office/drawing/2014/main" id="{DB8ED651-7EBF-238E-7E6E-FAE7136099B4}"/>
              </a:ext>
            </a:extLst>
          </p:cNvPr>
          <p:cNvGraphicFramePr>
            <a:graphicFrameLocks noGrp="1"/>
          </p:cNvGraphicFramePr>
          <p:nvPr>
            <p:extLst>
              <p:ext uri="{D42A27DB-BD31-4B8C-83A1-F6EECF244321}">
                <p14:modId xmlns:p14="http://schemas.microsoft.com/office/powerpoint/2010/main" val="3143290321"/>
              </p:ext>
            </p:extLst>
          </p:nvPr>
        </p:nvGraphicFramePr>
        <p:xfrm>
          <a:off x="281076" y="883699"/>
          <a:ext cx="11527887" cy="1983174"/>
        </p:xfrm>
        <a:graphic>
          <a:graphicData uri="http://schemas.openxmlformats.org/drawingml/2006/table">
            <a:tbl>
              <a:tblPr/>
              <a:tblGrid>
                <a:gridCol w="5604507">
                  <a:extLst>
                    <a:ext uri="{9D8B030D-6E8A-4147-A177-3AD203B41FA5}">
                      <a16:colId xmlns:a16="http://schemas.microsoft.com/office/drawing/2014/main" val="1836892625"/>
                    </a:ext>
                  </a:extLst>
                </a:gridCol>
                <a:gridCol w="1184676">
                  <a:extLst>
                    <a:ext uri="{9D8B030D-6E8A-4147-A177-3AD203B41FA5}">
                      <a16:colId xmlns:a16="http://schemas.microsoft.com/office/drawing/2014/main" val="708259758"/>
                    </a:ext>
                  </a:extLst>
                </a:gridCol>
                <a:gridCol w="1184676">
                  <a:extLst>
                    <a:ext uri="{9D8B030D-6E8A-4147-A177-3AD203B41FA5}">
                      <a16:colId xmlns:a16="http://schemas.microsoft.com/office/drawing/2014/main" val="917459675"/>
                    </a:ext>
                  </a:extLst>
                </a:gridCol>
                <a:gridCol w="1184676">
                  <a:extLst>
                    <a:ext uri="{9D8B030D-6E8A-4147-A177-3AD203B41FA5}">
                      <a16:colId xmlns:a16="http://schemas.microsoft.com/office/drawing/2014/main" val="2628995719"/>
                    </a:ext>
                  </a:extLst>
                </a:gridCol>
                <a:gridCol w="1184676">
                  <a:extLst>
                    <a:ext uri="{9D8B030D-6E8A-4147-A177-3AD203B41FA5}">
                      <a16:colId xmlns:a16="http://schemas.microsoft.com/office/drawing/2014/main" val="3049578762"/>
                    </a:ext>
                  </a:extLst>
                </a:gridCol>
                <a:gridCol w="1184676">
                  <a:extLst>
                    <a:ext uri="{9D8B030D-6E8A-4147-A177-3AD203B41FA5}">
                      <a16:colId xmlns:a16="http://schemas.microsoft.com/office/drawing/2014/main" val="2853728889"/>
                    </a:ext>
                  </a:extLst>
                </a:gridCol>
              </a:tblGrid>
              <a:tr h="846856">
                <a:tc>
                  <a:txBody>
                    <a:bodyPr/>
                    <a:lstStyle/>
                    <a:p>
                      <a:pPr algn="l" fontAlgn="ctr"/>
                      <a:r>
                        <a:rPr lang="en-US" sz="1800" b="1" i="0" u="none" strike="noStrike">
                          <a:solidFill>
                            <a:srgbClr val="000000"/>
                          </a:solidFill>
                          <a:effectLst/>
                          <a:latin typeface="Arial Narrow" panose="020B0606020202030204" pitchFamily="34" charset="0"/>
                        </a:rPr>
                        <a:t>BUREAU</a:t>
                      </a:r>
                      <a:br>
                        <a:rPr lang="en-US" sz="1400" b="1"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  </a:t>
                      </a:r>
                      <a:r>
                        <a:rPr lang="en-US" sz="1600" b="0" i="0" u="none" strike="noStrike">
                          <a:solidFill>
                            <a:srgbClr val="000000"/>
                          </a:solidFill>
                          <a:effectLst/>
                          <a:latin typeface="Arial Narrow" panose="020B0606020202030204" pitchFamily="34" charset="0"/>
                        </a:rPr>
                        <a:t>ACCOUNT</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Enacted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SENATE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607657341"/>
                  </a:ext>
                </a:extLst>
              </a:tr>
              <a:tr h="290162">
                <a:tc>
                  <a:txBody>
                    <a:bodyPr/>
                    <a:lstStyle/>
                    <a:p>
                      <a:pPr algn="l" fontAlgn="b"/>
                      <a:r>
                        <a:rPr lang="en-US" sz="1800" b="1" i="0" u="none" strike="noStrike" dirty="0">
                          <a:solidFill>
                            <a:srgbClr val="000000"/>
                          </a:solidFill>
                          <a:effectLst/>
                          <a:latin typeface="Arial Narrow" panose="020B0606020202030204" pitchFamily="34" charset="0"/>
                        </a:rPr>
                        <a:t>TOTAL, INDIAN PROGRAMS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3,922,986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3,962,225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2,728,560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4,543,207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3,942,648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2322517279"/>
                  </a:ext>
                </a:extLst>
              </a:tr>
              <a:tr h="282626">
                <a:tc>
                  <a:txBody>
                    <a:bodyPr/>
                    <a:lstStyle/>
                    <a:p>
                      <a:pPr algn="l" fontAlgn="b"/>
                      <a:r>
                        <a:rPr lang="en-US" sz="1800" b="1" i="0" u="none" strike="noStrike" dirty="0">
                          <a:solidFill>
                            <a:srgbClr val="000000"/>
                          </a:solidFill>
                          <a:effectLst/>
                          <a:latin typeface="Arial Narrow" panose="020B0606020202030204" pitchFamily="34" charset="0"/>
                        </a:rPr>
                        <a:t>BUREAU OF INDIAN AFFAIRS</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2,456,635</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2,495,874</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1,714,445</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2,904,247</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2,476,297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58104987"/>
                  </a:ext>
                </a:extLst>
              </a:tr>
              <a:tr h="282626">
                <a:tc>
                  <a:txBody>
                    <a:bodyPr/>
                    <a:lstStyle/>
                    <a:p>
                      <a:pPr algn="l" fontAlgn="b"/>
                      <a:r>
                        <a:rPr lang="en-US" sz="1800" b="1" i="0" u="none" strike="noStrike">
                          <a:solidFill>
                            <a:srgbClr val="000000"/>
                          </a:solidFill>
                          <a:effectLst/>
                          <a:latin typeface="Arial Narrow" panose="020B0606020202030204" pitchFamily="34" charset="0"/>
                        </a:rPr>
                        <a:t>BUREAU OF INDIAN EDUCATION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800" b="1" i="0" u="none" strike="noStrike">
                          <a:solidFill>
                            <a:srgbClr val="000000"/>
                          </a:solidFill>
                          <a:effectLst/>
                          <a:latin typeface="Arial Narrow" panose="020B0606020202030204" pitchFamily="34" charset="0"/>
                        </a:rPr>
                        <a:t>1,366,342</a:t>
                      </a:r>
                    </a:p>
                  </a:txBody>
                  <a:tcPr marL="0" marR="0" marT="0" marB="0" anchor="b">
                    <a:lnL>
                      <a:noFill/>
                    </a:lnL>
                    <a:lnR>
                      <a:noFill/>
                    </a:lnR>
                    <a:lnT>
                      <a:noFill/>
                    </a:lnT>
                    <a:lnB>
                      <a:noFill/>
                    </a:lnB>
                    <a:noFill/>
                  </a:tcPr>
                </a:tc>
                <a:tc>
                  <a:txBody>
                    <a:bodyPr/>
                    <a:lstStyle/>
                    <a:p>
                      <a:pPr algn="r" fontAlgn="b"/>
                      <a:r>
                        <a:rPr lang="en-US" sz="1800" b="1" i="0" u="none" strike="noStrike">
                          <a:solidFill>
                            <a:srgbClr val="000000"/>
                          </a:solidFill>
                          <a:effectLst/>
                          <a:latin typeface="Arial Narrow" panose="020B0606020202030204" pitchFamily="34" charset="0"/>
                        </a:rPr>
                        <a:t>1,366,342</a:t>
                      </a:r>
                    </a:p>
                  </a:txBody>
                  <a:tcPr marL="0" marR="0" marT="0" marB="0" anchor="b">
                    <a:lnL>
                      <a:noFill/>
                    </a:lnL>
                    <a:lnR>
                      <a:noFill/>
                    </a:lnR>
                    <a:lnT>
                      <a:noFill/>
                    </a:lnT>
                    <a:lnB>
                      <a:noFill/>
                    </a:lnB>
                    <a:noFill/>
                  </a:tcPr>
                </a:tc>
                <a:tc>
                  <a:txBody>
                    <a:bodyPr/>
                    <a:lstStyle/>
                    <a:p>
                      <a:pPr algn="r" fontAlgn="b"/>
                      <a:r>
                        <a:rPr lang="en-US" sz="1800" b="1" i="0" u="none" strike="noStrike">
                          <a:solidFill>
                            <a:srgbClr val="000000"/>
                          </a:solidFill>
                          <a:effectLst/>
                          <a:latin typeface="Arial Narrow" panose="020B0606020202030204" pitchFamily="34" charset="0"/>
                        </a:rPr>
                        <a:t>914,106</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1,530,883</a:t>
                      </a:r>
                    </a:p>
                  </a:txBody>
                  <a:tcPr marL="0" marR="0" marT="0" marB="0" anchor="b">
                    <a:lnL>
                      <a:noFill/>
                    </a:lnL>
                    <a:lnR>
                      <a:noFill/>
                    </a:lnR>
                    <a:lnT>
                      <a:noFill/>
                    </a:lnT>
                    <a:lnB>
                      <a:noFill/>
                    </a:lnB>
                    <a:noFill/>
                  </a:tcPr>
                </a:tc>
                <a:tc>
                  <a:txBody>
                    <a:bodyPr/>
                    <a:lstStyle/>
                    <a:p>
                      <a:pPr algn="r" fontAlgn="b"/>
                      <a:r>
                        <a:rPr lang="en-US" sz="1800" b="1" i="0" u="none" strike="noStrike" dirty="0">
                          <a:solidFill>
                            <a:srgbClr val="000000"/>
                          </a:solidFill>
                          <a:effectLst/>
                          <a:latin typeface="Arial Narrow" panose="020B0606020202030204" pitchFamily="34" charset="0"/>
                        </a:rPr>
                        <a:t>1,366,342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02412828"/>
                  </a:ext>
                </a:extLst>
              </a:tr>
              <a:tr h="189766">
                <a:tc>
                  <a:txBody>
                    <a:bodyPr/>
                    <a:lstStyle/>
                    <a:p>
                      <a:pPr algn="l" fontAlgn="b"/>
                      <a:r>
                        <a:rPr lang="en-US" sz="1800" b="1" i="0" u="none" strike="noStrike" dirty="0">
                          <a:solidFill>
                            <a:srgbClr val="000000"/>
                          </a:solidFill>
                          <a:effectLst/>
                          <a:latin typeface="Arial Narrow" panose="020B0606020202030204" pitchFamily="34" charset="0"/>
                        </a:rPr>
                        <a:t>BUREAU OF TRUST FUNDS ADMINISTRATION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Arial Narrow" panose="020B0606020202030204" pitchFamily="34" charset="0"/>
                        </a:rPr>
                        <a:t>108,077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800" b="1" i="0" u="none" strike="noStrike" dirty="0">
                          <a:solidFill>
                            <a:srgbClr val="000000"/>
                          </a:solidFill>
                          <a:effectLst/>
                          <a:latin typeface="Arial Narrow" panose="020B0606020202030204" pitchFamily="34" charset="0"/>
                        </a:rPr>
                        <a:t>100,009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493512"/>
                  </a:ext>
                </a:extLst>
              </a:tr>
            </a:tbl>
          </a:graphicData>
        </a:graphic>
      </p:graphicFrame>
      <p:sp>
        <p:nvSpPr>
          <p:cNvPr id="6" name="TextBox 5">
            <a:extLst>
              <a:ext uri="{FF2B5EF4-FFF2-40B4-BE49-F238E27FC236}">
                <a16:creationId xmlns:a16="http://schemas.microsoft.com/office/drawing/2014/main" id="{47CF00F9-71C8-C786-3EC3-4DAA8F9ECE61}"/>
              </a:ext>
            </a:extLst>
          </p:cNvPr>
          <p:cNvSpPr txBox="1"/>
          <p:nvPr/>
        </p:nvSpPr>
        <p:spPr>
          <a:xfrm>
            <a:off x="2258481" y="6303965"/>
            <a:ext cx="8881593"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spending within the amounts provided by Congress.</a:t>
            </a:r>
            <a:r>
              <a:rPr lang="en-US" sz="1000"/>
              <a:t> </a:t>
            </a:r>
          </a:p>
        </p:txBody>
      </p:sp>
      <p:sp>
        <p:nvSpPr>
          <p:cNvPr id="5" name="Rectangle 4">
            <a:extLst>
              <a:ext uri="{FF2B5EF4-FFF2-40B4-BE49-F238E27FC236}">
                <a16:creationId xmlns:a16="http://schemas.microsoft.com/office/drawing/2014/main" id="{B33C8F9B-5D3A-6453-D76C-72CC3CC93290}"/>
              </a:ext>
            </a:extLst>
          </p:cNvPr>
          <p:cNvSpPr/>
          <p:nvPr/>
        </p:nvSpPr>
        <p:spPr>
          <a:xfrm>
            <a:off x="451298" y="3034834"/>
            <a:ext cx="11187442" cy="1061829"/>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sz="2000" i="1" dirty="0">
                <a:solidFill>
                  <a:srgbClr val="006499"/>
                </a:solidFill>
                <a:cs typeface="Calibri"/>
              </a:rPr>
              <a:t>Overall, 2026 House and Senate marks support Indian Affairs programs close to or above 2024 and 2025 spendings levels.</a:t>
            </a:r>
          </a:p>
          <a:p>
            <a:pPr marL="800100" lvl="1" indent="-342900">
              <a:spcAft>
                <a:spcPts val="600"/>
              </a:spcAft>
              <a:buFont typeface="Wingdings" panose="05000000000000000000" pitchFamily="2" charset="2"/>
              <a:buChar char="§"/>
            </a:pPr>
            <a:r>
              <a:rPr lang="en-US" i="1" dirty="0">
                <a:solidFill>
                  <a:srgbClr val="006499"/>
                </a:solidFill>
                <a:cs typeface="Calibri"/>
              </a:rPr>
              <a:t>Strong support to fully fund IA and fulfill treaty obligations.</a:t>
            </a:r>
          </a:p>
        </p:txBody>
      </p:sp>
    </p:spTree>
    <p:extLst>
      <p:ext uri="{BB962C8B-B14F-4D97-AF65-F5344CB8AC3E}">
        <p14:creationId xmlns:p14="http://schemas.microsoft.com/office/powerpoint/2010/main" val="207345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1D80-A4A2-0688-DBA6-7587882B5A0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21FDD7A-261E-DD19-3A1A-78D7105CAA26}"/>
              </a:ext>
            </a:extLst>
          </p:cNvPr>
          <p:cNvSpPr/>
          <p:nvPr/>
        </p:nvSpPr>
        <p:spPr>
          <a:xfrm>
            <a:off x="0" y="478152"/>
            <a:ext cx="4210050" cy="16522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a:extLst>
              <a:ext uri="{FF2B5EF4-FFF2-40B4-BE49-F238E27FC236}">
                <a16:creationId xmlns:a16="http://schemas.microsoft.com/office/drawing/2014/main" id="{055C8AB1-EF76-0411-813A-E773F0978B12}"/>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49C44FB3-15EE-2A10-7812-2614CB796C1D}"/>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5</a:t>
            </a:fld>
            <a:endParaRPr lang="en-US" sz="1400"/>
          </a:p>
        </p:txBody>
      </p:sp>
      <p:sp>
        <p:nvSpPr>
          <p:cNvPr id="11" name="object 4">
            <a:extLst>
              <a:ext uri="{FF2B5EF4-FFF2-40B4-BE49-F238E27FC236}">
                <a16:creationId xmlns:a16="http://schemas.microsoft.com/office/drawing/2014/main" id="{930DB35E-F0A2-E247-5B6F-FAC186ECBDE6}"/>
              </a:ext>
            </a:extLst>
          </p:cNvPr>
          <p:cNvSpPr txBox="1">
            <a:spLocks/>
          </p:cNvSpPr>
          <p:nvPr/>
        </p:nvSpPr>
        <p:spPr>
          <a:xfrm>
            <a:off x="237067" y="34441"/>
            <a:ext cx="8079694" cy="443711"/>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a:spcBef>
                <a:spcPts val="100"/>
              </a:spcBef>
            </a:pPr>
            <a:r>
              <a:rPr lang="en-US" sz="2800" kern="0" spc="-25"/>
              <a:t>FY 2026 Budget Request by IA Bureaus </a:t>
            </a:r>
            <a:endParaRPr lang="en-US" sz="2800" kern="0"/>
          </a:p>
        </p:txBody>
      </p:sp>
      <p:graphicFrame>
        <p:nvGraphicFramePr>
          <p:cNvPr id="4" name="Table 3">
            <a:extLst>
              <a:ext uri="{FF2B5EF4-FFF2-40B4-BE49-F238E27FC236}">
                <a16:creationId xmlns:a16="http://schemas.microsoft.com/office/drawing/2014/main" id="{C8A036CA-37BF-4FF3-C3A4-5FC0D612185A}"/>
              </a:ext>
            </a:extLst>
          </p:cNvPr>
          <p:cNvGraphicFramePr>
            <a:graphicFrameLocks noGrp="1"/>
          </p:cNvGraphicFramePr>
          <p:nvPr/>
        </p:nvGraphicFramePr>
        <p:xfrm>
          <a:off x="237067" y="658766"/>
          <a:ext cx="11658851" cy="5577976"/>
        </p:xfrm>
        <a:graphic>
          <a:graphicData uri="http://schemas.openxmlformats.org/drawingml/2006/table">
            <a:tbl>
              <a:tblPr/>
              <a:tblGrid>
                <a:gridCol w="4102191">
                  <a:extLst>
                    <a:ext uri="{9D8B030D-6E8A-4147-A177-3AD203B41FA5}">
                      <a16:colId xmlns:a16="http://schemas.microsoft.com/office/drawing/2014/main" val="1836892625"/>
                    </a:ext>
                  </a:extLst>
                </a:gridCol>
                <a:gridCol w="1511332">
                  <a:extLst>
                    <a:ext uri="{9D8B030D-6E8A-4147-A177-3AD203B41FA5}">
                      <a16:colId xmlns:a16="http://schemas.microsoft.com/office/drawing/2014/main" val="708259758"/>
                    </a:ext>
                  </a:extLst>
                </a:gridCol>
                <a:gridCol w="1511332">
                  <a:extLst>
                    <a:ext uri="{9D8B030D-6E8A-4147-A177-3AD203B41FA5}">
                      <a16:colId xmlns:a16="http://schemas.microsoft.com/office/drawing/2014/main" val="917459675"/>
                    </a:ext>
                  </a:extLst>
                </a:gridCol>
                <a:gridCol w="1511332">
                  <a:extLst>
                    <a:ext uri="{9D8B030D-6E8A-4147-A177-3AD203B41FA5}">
                      <a16:colId xmlns:a16="http://schemas.microsoft.com/office/drawing/2014/main" val="2628995719"/>
                    </a:ext>
                  </a:extLst>
                </a:gridCol>
                <a:gridCol w="1511332">
                  <a:extLst>
                    <a:ext uri="{9D8B030D-6E8A-4147-A177-3AD203B41FA5}">
                      <a16:colId xmlns:a16="http://schemas.microsoft.com/office/drawing/2014/main" val="3049578762"/>
                    </a:ext>
                  </a:extLst>
                </a:gridCol>
                <a:gridCol w="1511332">
                  <a:extLst>
                    <a:ext uri="{9D8B030D-6E8A-4147-A177-3AD203B41FA5}">
                      <a16:colId xmlns:a16="http://schemas.microsoft.com/office/drawing/2014/main" val="2853728889"/>
                    </a:ext>
                  </a:extLst>
                </a:gridCol>
              </a:tblGrid>
              <a:tr h="841829">
                <a:tc>
                  <a:txBody>
                    <a:bodyPr/>
                    <a:lstStyle/>
                    <a:p>
                      <a:pPr algn="l" fontAlgn="ctr"/>
                      <a:r>
                        <a:rPr lang="en-US" sz="1800" b="1" i="0" u="none" strike="noStrike">
                          <a:solidFill>
                            <a:srgbClr val="000000"/>
                          </a:solidFill>
                          <a:effectLst/>
                          <a:latin typeface="Arial Narrow" panose="020B0606020202030204" pitchFamily="34" charset="0"/>
                        </a:rPr>
                        <a:t>BUREAU</a:t>
                      </a:r>
                      <a:br>
                        <a:rPr lang="en-US" sz="1400" b="1"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  </a:t>
                      </a:r>
                      <a:r>
                        <a:rPr lang="en-US" sz="1600" b="0" i="0" u="none" strike="noStrike">
                          <a:solidFill>
                            <a:srgbClr val="000000"/>
                          </a:solidFill>
                          <a:effectLst/>
                          <a:latin typeface="Arial Narrow" panose="020B0606020202030204" pitchFamily="34" charset="0"/>
                        </a:rPr>
                        <a:t>ACCOUNT</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SENATE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607657341"/>
                  </a:ext>
                </a:extLst>
              </a:tr>
              <a:tr h="292418">
                <a:tc>
                  <a:txBody>
                    <a:bodyPr/>
                    <a:lstStyle/>
                    <a:p>
                      <a:pPr algn="l" fontAlgn="b"/>
                      <a:r>
                        <a:rPr lang="en-US" sz="1800" b="1" i="0" u="none" strike="noStrike">
                          <a:solidFill>
                            <a:srgbClr val="000000"/>
                          </a:solidFill>
                          <a:effectLst/>
                          <a:latin typeface="Arial Narrow" panose="020B0606020202030204" pitchFamily="34" charset="0"/>
                        </a:rPr>
                        <a:t>TOTAL, INDIAN PROGRAMS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3,922,986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3,962,225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2,728,560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4,543,207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r" fontAlgn="b"/>
                      <a:r>
                        <a:rPr lang="en-US" sz="1800" b="1" i="0" u="none" strike="noStrike">
                          <a:solidFill>
                            <a:srgbClr val="000000"/>
                          </a:solidFill>
                          <a:effectLst/>
                          <a:latin typeface="Arial Narrow" panose="020B0606020202030204" pitchFamily="34" charset="0"/>
                        </a:rPr>
                        <a:t>3,942,648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2322517279"/>
                  </a:ext>
                </a:extLst>
              </a:tr>
              <a:tr h="284823">
                <a:tc>
                  <a:txBody>
                    <a:bodyPr/>
                    <a:lstStyle/>
                    <a:p>
                      <a:pPr algn="l" fontAlgn="b"/>
                      <a:r>
                        <a:rPr lang="en-US" sz="1800" b="1" i="0" u="none" strike="noStrike">
                          <a:solidFill>
                            <a:srgbClr val="000000"/>
                          </a:solidFill>
                          <a:effectLst/>
                          <a:latin typeface="Arial Narrow" panose="020B0606020202030204" pitchFamily="34" charset="0"/>
                        </a:rPr>
                        <a:t>BUREAU OF INDIAN AFFAIRS</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2,456,635</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2,495,874</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1,714,445</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2,904,247</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2,476,297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58104987"/>
                  </a:ext>
                </a:extLst>
              </a:tr>
              <a:tr h="284823">
                <a:tc>
                  <a:txBody>
                    <a:bodyPr/>
                    <a:lstStyle/>
                    <a:p>
                      <a:pPr algn="l" fontAlgn="b"/>
                      <a:r>
                        <a:rPr lang="en-US" sz="1600" b="0" i="0" u="none" strike="noStrike">
                          <a:solidFill>
                            <a:srgbClr val="000000"/>
                          </a:solidFill>
                          <a:effectLst/>
                          <a:latin typeface="Arial Narrow" panose="020B0606020202030204" pitchFamily="34" charset="0"/>
                        </a:rPr>
                        <a:t>OPERATION of INDIAN PROGRAMS</a:t>
                      </a:r>
                    </a:p>
                  </a:txBody>
                  <a:tcPr marL="85725"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1,898,550</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1,897,709</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1,217,383</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2,250,254</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1,918,712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66650596"/>
                  </a:ext>
                </a:extLst>
              </a:tr>
              <a:tr h="284823">
                <a:tc>
                  <a:txBody>
                    <a:bodyPr/>
                    <a:lstStyle/>
                    <a:p>
                      <a:pPr algn="l" fontAlgn="b"/>
                      <a:r>
                        <a:rPr lang="en-US" sz="1600" b="0" i="0" u="none" strike="noStrike">
                          <a:solidFill>
                            <a:srgbClr val="000000"/>
                          </a:solidFill>
                          <a:effectLst/>
                          <a:latin typeface="Arial Narrow" panose="020B0606020202030204" pitchFamily="34" charset="0"/>
                        </a:rPr>
                        <a:t>INDIAN LAND CONSOLIDATION</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4,000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4,000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4,000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004786757"/>
                  </a:ext>
                </a:extLst>
              </a:tr>
              <a:tr h="284823">
                <a:tc>
                  <a:txBody>
                    <a:bodyPr/>
                    <a:lstStyle/>
                    <a:p>
                      <a:pPr algn="l" fontAlgn="b"/>
                      <a:r>
                        <a:rPr lang="en-US" sz="1600" b="0" i="0" u="none" strike="noStrike">
                          <a:solidFill>
                            <a:srgbClr val="000000"/>
                          </a:solidFill>
                          <a:effectLst/>
                          <a:latin typeface="Arial Narrow" panose="020B0606020202030204" pitchFamily="34" charset="0"/>
                        </a:rPr>
                        <a:t>CONSTRUCTION</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133,780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133,780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93,423</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167,096</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136,280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289239894"/>
                  </a:ext>
                </a:extLst>
              </a:tr>
              <a:tr h="284823">
                <a:tc>
                  <a:txBody>
                    <a:bodyPr/>
                    <a:lstStyle/>
                    <a:p>
                      <a:pPr algn="l" fontAlgn="b"/>
                      <a:r>
                        <a:rPr lang="en-US" sz="1600" b="0" i="0" u="none" strike="noStrike">
                          <a:solidFill>
                            <a:srgbClr val="000000"/>
                          </a:solidFill>
                          <a:effectLst/>
                          <a:latin typeface="Arial Narrow" panose="020B0606020202030204" pitchFamily="34" charset="0"/>
                        </a:rPr>
                        <a:t>SETTLEMENTS</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976</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976</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58,897</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58,897</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976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3411003"/>
                  </a:ext>
                </a:extLst>
              </a:tr>
              <a:tr h="284823">
                <a:tc>
                  <a:txBody>
                    <a:bodyPr/>
                    <a:lstStyle/>
                    <a:p>
                      <a:pPr algn="l" fontAlgn="b"/>
                      <a:r>
                        <a:rPr lang="en-US" sz="1600" b="0" i="0" u="none" strike="noStrike">
                          <a:solidFill>
                            <a:srgbClr val="000000"/>
                          </a:solidFill>
                          <a:effectLst/>
                          <a:latin typeface="Arial Narrow" panose="020B0606020202030204" pitchFamily="34" charset="0"/>
                        </a:rPr>
                        <a:t>INDIAN GUARANTEED LOAN PROGRAM</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13,329</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13,329</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25,000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13,329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9149130"/>
                  </a:ext>
                </a:extLst>
              </a:tr>
              <a:tr h="284823">
                <a:tc>
                  <a:txBody>
                    <a:bodyPr/>
                    <a:lstStyle/>
                    <a:p>
                      <a:pPr algn="l" fontAlgn="b"/>
                      <a:r>
                        <a:rPr lang="en-US" sz="1600" b="0" i="0" u="none" strike="noStrike">
                          <a:solidFill>
                            <a:srgbClr val="000000"/>
                          </a:solidFill>
                          <a:effectLst/>
                          <a:latin typeface="Arial Narrow" panose="020B0606020202030204" pitchFamily="34" charset="0"/>
                        </a:rPr>
                        <a:t>CONTRACT SUPPORT COSTS ACCOUNT</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342,000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342,080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205,418</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350,000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350,000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34428223"/>
                  </a:ext>
                </a:extLst>
              </a:tr>
              <a:tr h="292418">
                <a:tc>
                  <a:txBody>
                    <a:bodyPr/>
                    <a:lstStyle/>
                    <a:p>
                      <a:pPr algn="l" fontAlgn="b"/>
                      <a:r>
                        <a:rPr lang="en-US" sz="1600" b="0" i="0" u="none" strike="noStrike">
                          <a:solidFill>
                            <a:srgbClr val="000000"/>
                          </a:solidFill>
                          <a:effectLst/>
                          <a:latin typeface="Arial Narrow" panose="020B0606020202030204" pitchFamily="34" charset="0"/>
                        </a:rPr>
                        <a:t>PAYMENTS for TRIBAL LEASES</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64,000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104,000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138,324</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53,000</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53,000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78314796"/>
                  </a:ext>
                </a:extLst>
              </a:tr>
              <a:tr h="252207">
                <a:tc>
                  <a:txBody>
                    <a:bodyPr/>
                    <a:lstStyle/>
                    <a:p>
                      <a:pPr algn="l" fontAlgn="b"/>
                      <a:r>
                        <a:rPr lang="en-US" sz="16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extLst>
                  <a:ext uri="{0D108BD9-81ED-4DB2-BD59-A6C34878D82A}">
                    <a16:rowId xmlns:a16="http://schemas.microsoft.com/office/drawing/2014/main" val="4171066718"/>
                  </a:ext>
                </a:extLst>
              </a:tr>
              <a:tr h="284823">
                <a:tc>
                  <a:txBody>
                    <a:bodyPr/>
                    <a:lstStyle/>
                    <a:p>
                      <a:pPr algn="l" fontAlgn="b"/>
                      <a:r>
                        <a:rPr lang="en-US" sz="1800" b="1" i="0" u="none" strike="noStrike">
                          <a:solidFill>
                            <a:srgbClr val="000000"/>
                          </a:solidFill>
                          <a:effectLst/>
                          <a:latin typeface="Arial Narrow" panose="020B0606020202030204" pitchFamily="34" charset="0"/>
                        </a:rPr>
                        <a:t>BUREAU OF INDIAN EDUCATION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1,366,342</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1,366,342</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914,106</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1,530,883</a:t>
                      </a:r>
                    </a:p>
                  </a:txBody>
                  <a:tcPr marL="0" marR="0" marT="0" marB="0" anchor="b">
                    <a:lnL>
                      <a:noFill/>
                    </a:lnL>
                    <a:lnR>
                      <a:noFill/>
                    </a:lnR>
                    <a:lnT>
                      <a:noFill/>
                    </a:lnT>
                    <a:lnB>
                      <a:noFill/>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1,366,342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102412828"/>
                  </a:ext>
                </a:extLst>
              </a:tr>
              <a:tr h="504414">
                <a:tc>
                  <a:txBody>
                    <a:bodyPr/>
                    <a:lstStyle/>
                    <a:p>
                      <a:pPr algn="l" fontAlgn="b"/>
                      <a:r>
                        <a:rPr lang="en-US" sz="1600" b="0" i="0" u="none" strike="noStrike">
                          <a:solidFill>
                            <a:srgbClr val="000000"/>
                          </a:solidFill>
                          <a:effectLst/>
                          <a:latin typeface="Arial Narrow" panose="020B0606020202030204" pitchFamily="34" charset="0"/>
                        </a:rPr>
                        <a:t>OPERATION of INDIAN EDUCATION PROGRAMS</a:t>
                      </a:r>
                    </a:p>
                  </a:txBody>
                  <a:tcPr marL="85725"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1,131,617</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1,131,617</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865,992</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1,235,516</a:t>
                      </a:r>
                    </a:p>
                  </a:txBody>
                  <a:tcPr marL="0" marR="0" marT="0" marB="0" anchor="b">
                    <a:lnL>
                      <a:noFill/>
                    </a:lnL>
                    <a:lnR>
                      <a:noFill/>
                    </a:lnR>
                    <a:lnT>
                      <a:noFill/>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1,131,617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6964338"/>
                  </a:ext>
                </a:extLst>
              </a:tr>
              <a:tr h="284823">
                <a:tc>
                  <a:txBody>
                    <a:bodyPr/>
                    <a:lstStyle/>
                    <a:p>
                      <a:pPr algn="l" fontAlgn="b"/>
                      <a:r>
                        <a:rPr lang="en-US" sz="1600" b="0" i="0" u="none" strike="noStrike">
                          <a:solidFill>
                            <a:srgbClr val="000000"/>
                          </a:solidFill>
                          <a:effectLst/>
                          <a:latin typeface="Arial Narrow" panose="020B0606020202030204" pitchFamily="34" charset="0"/>
                        </a:rPr>
                        <a:t>EDUCATION CONSTRUCTION</a:t>
                      </a:r>
                    </a:p>
                  </a:txBody>
                  <a:tcPr marL="85725"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234,725</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234,725</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48,114</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295,367</a:t>
                      </a:r>
                    </a:p>
                  </a:txBody>
                  <a:tcPr marL="0" marR="0" marT="0" marB="0" anchor="b">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Arial Narrow" panose="020B0606020202030204" pitchFamily="34" charset="0"/>
                        </a:rPr>
                        <a:t>234,725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48881462"/>
                  </a:ext>
                </a:extLst>
              </a:tr>
              <a:tr h="252207">
                <a:tc>
                  <a:txBody>
                    <a:bodyPr/>
                    <a:lstStyle/>
                    <a:p>
                      <a:pPr algn="l" fontAlgn="b"/>
                      <a:r>
                        <a:rPr lang="en-US" sz="1600" b="0" i="0" u="none" strike="noStrike">
                          <a:solidFill>
                            <a:srgbClr val="000000"/>
                          </a:solidFill>
                          <a:effectLst/>
                          <a:latin typeface="Aptos Narrow" panose="020B00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endParaRPr lang="en-US" sz="1600" b="0" i="0" u="none" strike="noStrike">
                        <a:solidFill>
                          <a:srgbClr val="000000"/>
                        </a:solidFill>
                        <a:effectLst/>
                        <a:latin typeface="Aptos Narrow" panose="020B0004020202020204" pitchFamily="34" charset="0"/>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noFill/>
                  </a:tcPr>
                </a:tc>
                <a:tc>
                  <a:txBody>
                    <a:bodyPr/>
                    <a:lstStyle/>
                    <a:p>
                      <a:pPr algn="l" fontAlgn="b"/>
                      <a:r>
                        <a:rPr lang="en-US" sz="1600" b="0" i="0" u="none" strike="noStrike">
                          <a:solidFill>
                            <a:srgbClr val="000000"/>
                          </a:solidFill>
                          <a:effectLst/>
                          <a:latin typeface="Aptos Narrow" panose="020B00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noFill/>
                  </a:tcPr>
                </a:tc>
                <a:extLst>
                  <a:ext uri="{0D108BD9-81ED-4DB2-BD59-A6C34878D82A}">
                    <a16:rowId xmlns:a16="http://schemas.microsoft.com/office/drawing/2014/main" val="2178109635"/>
                  </a:ext>
                </a:extLst>
              </a:tr>
              <a:tr h="567465">
                <a:tc>
                  <a:txBody>
                    <a:bodyPr/>
                    <a:lstStyle/>
                    <a:p>
                      <a:pPr algn="l" fontAlgn="b"/>
                      <a:r>
                        <a:rPr lang="en-US" sz="1800" b="1" i="0" u="none" strike="noStrike">
                          <a:solidFill>
                            <a:srgbClr val="000000"/>
                          </a:solidFill>
                          <a:effectLst/>
                          <a:latin typeface="Arial Narrow" panose="020B0606020202030204" pitchFamily="34" charset="0"/>
                        </a:rPr>
                        <a:t>BUREAU OF TRUST FUNDS ADMINISTRATION</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100,009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108,077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800" b="1" i="0" u="none" strike="noStrike">
                          <a:solidFill>
                            <a:srgbClr val="000000"/>
                          </a:solidFill>
                          <a:effectLst/>
                          <a:latin typeface="Arial Narrow" panose="020B0606020202030204" pitchFamily="34" charset="0"/>
                        </a:rPr>
                        <a:t>100,009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05493512"/>
                  </a:ext>
                </a:extLst>
              </a:tr>
            </a:tbl>
          </a:graphicData>
        </a:graphic>
      </p:graphicFrame>
      <p:sp>
        <p:nvSpPr>
          <p:cNvPr id="6" name="TextBox 5">
            <a:extLst>
              <a:ext uri="{FF2B5EF4-FFF2-40B4-BE49-F238E27FC236}">
                <a16:creationId xmlns:a16="http://schemas.microsoft.com/office/drawing/2014/main" id="{4AB0234F-3771-8B15-2C16-EC7CE163C7D2}"/>
              </a:ext>
            </a:extLst>
          </p:cNvPr>
          <p:cNvSpPr txBox="1"/>
          <p:nvPr/>
        </p:nvSpPr>
        <p:spPr>
          <a:xfrm>
            <a:off x="2258481" y="6303965"/>
            <a:ext cx="8881593"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spending within the amounts provided by Congress.</a:t>
            </a:r>
            <a:r>
              <a:rPr lang="en-US" sz="1000"/>
              <a:t> </a:t>
            </a:r>
          </a:p>
        </p:txBody>
      </p:sp>
    </p:spTree>
    <p:extLst>
      <p:ext uri="{BB962C8B-B14F-4D97-AF65-F5344CB8AC3E}">
        <p14:creationId xmlns:p14="http://schemas.microsoft.com/office/powerpoint/2010/main" val="239217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8D93D-AAAC-DE4A-8B60-237BDB9FD25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14D2BBB-F96A-3370-740B-6253FCAB231C}"/>
              </a:ext>
            </a:extLst>
          </p:cNvPr>
          <p:cNvSpPr/>
          <p:nvPr/>
        </p:nvSpPr>
        <p:spPr>
          <a:xfrm>
            <a:off x="0" y="478152"/>
            <a:ext cx="4210050" cy="16522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a:extLst>
              <a:ext uri="{FF2B5EF4-FFF2-40B4-BE49-F238E27FC236}">
                <a16:creationId xmlns:a16="http://schemas.microsoft.com/office/drawing/2014/main" id="{728B45C3-B8EF-CA18-F24D-81D0E3BBCC94}"/>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D8695288-DE09-97B2-F00E-85DD8C49AFAD}"/>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6</a:t>
            </a:fld>
            <a:endParaRPr lang="en-US" sz="1400"/>
          </a:p>
        </p:txBody>
      </p:sp>
      <p:sp>
        <p:nvSpPr>
          <p:cNvPr id="11" name="object 4">
            <a:extLst>
              <a:ext uri="{FF2B5EF4-FFF2-40B4-BE49-F238E27FC236}">
                <a16:creationId xmlns:a16="http://schemas.microsoft.com/office/drawing/2014/main" id="{621AB354-DB59-6ADE-AECE-1B361FFB5B9D}"/>
              </a:ext>
            </a:extLst>
          </p:cNvPr>
          <p:cNvSpPr txBox="1">
            <a:spLocks/>
          </p:cNvSpPr>
          <p:nvPr/>
        </p:nvSpPr>
        <p:spPr>
          <a:xfrm>
            <a:off x="237067" y="34441"/>
            <a:ext cx="8079694" cy="443711"/>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a:spcBef>
                <a:spcPts val="100"/>
              </a:spcBef>
            </a:pPr>
            <a:r>
              <a:rPr lang="en-US" sz="2800" kern="0" spc="-25" dirty="0"/>
              <a:t>FY 2026 House and Senate Mark Highlights</a:t>
            </a:r>
            <a:endParaRPr lang="en-US" sz="2800" kern="0" dirty="0"/>
          </a:p>
        </p:txBody>
      </p:sp>
      <p:sp>
        <p:nvSpPr>
          <p:cNvPr id="6" name="TextBox 5">
            <a:extLst>
              <a:ext uri="{FF2B5EF4-FFF2-40B4-BE49-F238E27FC236}">
                <a16:creationId xmlns:a16="http://schemas.microsoft.com/office/drawing/2014/main" id="{36EC2B1C-B7F0-001C-B27C-DE51B4527630}"/>
              </a:ext>
            </a:extLst>
          </p:cNvPr>
          <p:cNvSpPr txBox="1"/>
          <p:nvPr/>
        </p:nvSpPr>
        <p:spPr>
          <a:xfrm>
            <a:off x="2258481" y="6303965"/>
            <a:ext cx="8881593" cy="400110"/>
          </a:xfrm>
          <a:prstGeom prst="rect">
            <a:avLst/>
          </a:prstGeom>
          <a:noFill/>
        </p:spPr>
        <p:txBody>
          <a:bodyPr wrap="square">
            <a:spAutoFit/>
          </a:bodyPr>
          <a:lstStyle/>
          <a:p>
            <a:r>
              <a:rPr lang="en-US" sz="1000" b="0" i="1" u="none" strike="noStrike" baseline="30000" dirty="0">
                <a:solidFill>
                  <a:srgbClr val="000000"/>
                </a:solidFill>
                <a:effectLst/>
                <a:latin typeface="Arial" panose="020B0604020202020204" pitchFamily="34" charset="0"/>
              </a:rPr>
              <a:t>1/</a:t>
            </a:r>
            <a:r>
              <a:rPr lang="en-US" sz="1000" b="0" i="1" u="none" strike="noStrike" dirty="0">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spending within the amounts provided by Congress.</a:t>
            </a:r>
            <a:r>
              <a:rPr lang="en-US" sz="1000" dirty="0"/>
              <a:t> </a:t>
            </a:r>
          </a:p>
        </p:txBody>
      </p:sp>
      <p:sp>
        <p:nvSpPr>
          <p:cNvPr id="5" name="Rectangle 4">
            <a:extLst>
              <a:ext uri="{FF2B5EF4-FFF2-40B4-BE49-F238E27FC236}">
                <a16:creationId xmlns:a16="http://schemas.microsoft.com/office/drawing/2014/main" id="{1C69DDF5-FDC8-E35B-F32F-C670E807BA22}"/>
              </a:ext>
            </a:extLst>
          </p:cNvPr>
          <p:cNvSpPr/>
          <p:nvPr/>
        </p:nvSpPr>
        <p:spPr>
          <a:xfrm>
            <a:off x="123061" y="643377"/>
            <a:ext cx="11945878" cy="5524589"/>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Ø"/>
            </a:pPr>
            <a:r>
              <a:rPr lang="en-US" i="1" dirty="0">
                <a:solidFill>
                  <a:srgbClr val="006499"/>
                </a:solidFill>
                <a:cs typeface="Calibri"/>
              </a:rPr>
              <a:t>BIA</a:t>
            </a:r>
          </a:p>
          <a:p>
            <a:pPr marL="800100" lvl="1" indent="-342900">
              <a:spcAft>
                <a:spcPts val="600"/>
              </a:spcAft>
              <a:buFont typeface="Wingdings" panose="05000000000000000000" pitchFamily="2" charset="2"/>
              <a:buChar char="§"/>
            </a:pPr>
            <a:r>
              <a:rPr lang="en-US" i="1" dirty="0">
                <a:solidFill>
                  <a:srgbClr val="006499"/>
                </a:solidFill>
                <a:cs typeface="Calibri"/>
              </a:rPr>
              <a:t>House recommends for Operation of Indian Programs funding of +$352.5m above 2025 (+18.5%) and Senate recommends +$21m above 2025.</a:t>
            </a:r>
          </a:p>
          <a:p>
            <a:pPr marL="800100" lvl="1" indent="-342900">
              <a:spcAft>
                <a:spcPts val="600"/>
              </a:spcAft>
              <a:buFont typeface="Wingdings" panose="05000000000000000000" pitchFamily="2" charset="2"/>
              <a:buChar char="§"/>
            </a:pPr>
            <a:r>
              <a:rPr lang="en-US" i="1" dirty="0">
                <a:solidFill>
                  <a:srgbClr val="006499"/>
                </a:solidFill>
                <a:cs typeface="Calibri"/>
              </a:rPr>
              <a:t>House accepts the President’s Budget Request to eliminate funding for the Indian Land Consolidation Program.</a:t>
            </a:r>
          </a:p>
          <a:p>
            <a:pPr marL="800100" lvl="1" indent="-342900">
              <a:spcAft>
                <a:spcPts val="600"/>
              </a:spcAft>
              <a:buFont typeface="Wingdings" panose="05000000000000000000" pitchFamily="2" charset="2"/>
              <a:buChar char="§"/>
            </a:pPr>
            <a:r>
              <a:rPr lang="en-US" i="1" dirty="0">
                <a:solidFill>
                  <a:srgbClr val="006499"/>
                </a:solidFill>
                <a:cs typeface="Calibri"/>
              </a:rPr>
              <a:t>House supports an additional +$23.8m for construction of detention and corrections facilities.</a:t>
            </a:r>
          </a:p>
          <a:p>
            <a:pPr marL="800100" lvl="1" indent="-342900">
              <a:spcAft>
                <a:spcPts val="600"/>
              </a:spcAft>
              <a:buFont typeface="Wingdings" panose="05000000000000000000" pitchFamily="2" charset="2"/>
              <a:buChar char="§"/>
            </a:pPr>
            <a:r>
              <a:rPr lang="en-US" i="1" dirty="0">
                <a:solidFill>
                  <a:srgbClr val="006499"/>
                </a:solidFill>
                <a:cs typeface="Calibri"/>
              </a:rPr>
              <a:t>Senate did not include funding for the Hualapai Water Settlement.</a:t>
            </a:r>
          </a:p>
          <a:p>
            <a:pPr marL="800100" lvl="1" indent="-342900">
              <a:spcAft>
                <a:spcPts val="600"/>
              </a:spcAft>
              <a:buFont typeface="Wingdings" panose="05000000000000000000" pitchFamily="2" charset="2"/>
              <a:buChar char="§"/>
            </a:pPr>
            <a:r>
              <a:rPr lang="en-US" i="1" dirty="0">
                <a:solidFill>
                  <a:srgbClr val="006499"/>
                </a:solidFill>
                <a:cs typeface="Calibri"/>
              </a:rPr>
              <a:t>House recommends $25m for Indian Guaranteed Loan Program, nearly double the 2025 level and +$24m more than the Request.</a:t>
            </a:r>
          </a:p>
          <a:p>
            <a:pPr marL="800100" lvl="1" indent="-342900">
              <a:spcAft>
                <a:spcPts val="600"/>
              </a:spcAft>
              <a:buFont typeface="Wingdings" panose="05000000000000000000" pitchFamily="2" charset="2"/>
              <a:buChar char="§"/>
            </a:pPr>
            <a:r>
              <a:rPr lang="en-US" i="1" dirty="0">
                <a:solidFill>
                  <a:srgbClr val="006499"/>
                </a:solidFill>
                <a:cs typeface="Calibri"/>
              </a:rPr>
              <a:t>Both House and Senate provide $53m for 105(l) leases, -$85.3m below the Request, and -$51m below 2025.</a:t>
            </a:r>
          </a:p>
          <a:p>
            <a:pPr marL="800100" lvl="1" indent="-342900">
              <a:spcAft>
                <a:spcPts val="600"/>
              </a:spcAft>
              <a:buFont typeface="Wingdings" panose="05000000000000000000" pitchFamily="2" charset="2"/>
              <a:buChar char="§"/>
            </a:pPr>
            <a:endParaRPr lang="en-US" i="1" dirty="0">
              <a:solidFill>
                <a:srgbClr val="006499"/>
              </a:solidFill>
              <a:cs typeface="Calibri"/>
            </a:endParaRPr>
          </a:p>
          <a:p>
            <a:pPr marL="342900" indent="-342900">
              <a:spcAft>
                <a:spcPts val="600"/>
              </a:spcAft>
              <a:buFont typeface="Wingdings" panose="05000000000000000000" pitchFamily="2" charset="2"/>
              <a:buChar char="Ø"/>
            </a:pPr>
            <a:r>
              <a:rPr lang="en-US" i="1" dirty="0">
                <a:solidFill>
                  <a:srgbClr val="006499"/>
                </a:solidFill>
                <a:cs typeface="Calibri"/>
              </a:rPr>
              <a:t>BIE</a:t>
            </a:r>
          </a:p>
          <a:p>
            <a:pPr marL="800100" lvl="1" indent="-342900">
              <a:spcAft>
                <a:spcPts val="600"/>
              </a:spcAft>
              <a:buFont typeface="Wingdings" panose="05000000000000000000" pitchFamily="2" charset="2"/>
              <a:buChar char="§"/>
            </a:pPr>
            <a:r>
              <a:rPr lang="en-US" i="1" dirty="0">
                <a:solidFill>
                  <a:srgbClr val="006499"/>
                </a:solidFill>
                <a:cs typeface="Calibri"/>
              </a:rPr>
              <a:t>House and Senate reject proposed eliminations in the 2026 Request.</a:t>
            </a:r>
          </a:p>
          <a:p>
            <a:pPr lvl="1">
              <a:spcAft>
                <a:spcPts val="600"/>
              </a:spcAft>
            </a:pPr>
            <a:endParaRPr lang="en-US" i="1" dirty="0">
              <a:solidFill>
                <a:srgbClr val="006499"/>
              </a:solidFill>
              <a:cs typeface="Calibri"/>
            </a:endParaRPr>
          </a:p>
          <a:p>
            <a:pPr marL="342900" indent="-342900">
              <a:spcAft>
                <a:spcPts val="600"/>
              </a:spcAft>
              <a:buFont typeface="Wingdings" panose="05000000000000000000" pitchFamily="2" charset="2"/>
              <a:buChar char="Ø"/>
            </a:pPr>
            <a:endParaRPr lang="en-US" i="1" dirty="0">
              <a:solidFill>
                <a:srgbClr val="006499"/>
              </a:solidFill>
              <a:cs typeface="Calibri"/>
            </a:endParaRPr>
          </a:p>
          <a:p>
            <a:pPr marL="342900" indent="-342900">
              <a:spcAft>
                <a:spcPts val="600"/>
              </a:spcAft>
              <a:buFont typeface="Wingdings" panose="05000000000000000000" pitchFamily="2" charset="2"/>
              <a:buChar char="Ø"/>
            </a:pPr>
            <a:endParaRPr lang="en-US" i="1" dirty="0">
              <a:solidFill>
                <a:srgbClr val="006499"/>
              </a:solidFill>
              <a:cs typeface="Calibri"/>
            </a:endParaRPr>
          </a:p>
          <a:p>
            <a:pPr marL="800100" lvl="1" indent="-342900">
              <a:spcAft>
                <a:spcPts val="600"/>
              </a:spcAft>
              <a:buFont typeface="Wingdings" panose="05000000000000000000" pitchFamily="2" charset="2"/>
              <a:buChar char="v"/>
            </a:pPr>
            <a:endParaRPr lang="en-US" i="1" dirty="0">
              <a:solidFill>
                <a:srgbClr val="006499"/>
              </a:solidFill>
              <a:cs typeface="Calibri"/>
            </a:endParaRPr>
          </a:p>
        </p:txBody>
      </p:sp>
    </p:spTree>
    <p:extLst>
      <p:ext uri="{BB962C8B-B14F-4D97-AF65-F5344CB8AC3E}">
        <p14:creationId xmlns:p14="http://schemas.microsoft.com/office/powerpoint/2010/main" val="63862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3600" b="1" kern="0" spc="-25"/>
              <a:t>Tribal Request vs PB Request vs Enacted</a:t>
            </a:r>
            <a:endParaRPr kumimoji="0" lang="en-US" sz="3600" b="1"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4" name="Picture 3">
            <a:extLst>
              <a:ext uri="{FF2B5EF4-FFF2-40B4-BE49-F238E27FC236}">
                <a16:creationId xmlns:a16="http://schemas.microsoft.com/office/drawing/2014/main" id="{27B9CC89-02DF-418C-8298-164CDE440219}"/>
              </a:ext>
            </a:extLst>
          </p:cNvPr>
          <p:cNvPicPr>
            <a:picLocks noChangeAspect="1"/>
          </p:cNvPicPr>
          <p:nvPr/>
        </p:nvPicPr>
        <p:blipFill>
          <a:blip r:embed="rId4"/>
          <a:stretch>
            <a:fillRect/>
          </a:stretch>
        </p:blipFill>
        <p:spPr>
          <a:xfrm>
            <a:off x="10246456" y="0"/>
            <a:ext cx="1945544" cy="1226098"/>
          </a:xfrm>
          <a:prstGeom prst="rect">
            <a:avLst/>
          </a:prstGeom>
        </p:spPr>
      </p:pic>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250098415"/>
              </p:ext>
            </p:extLst>
          </p:nvPr>
        </p:nvGraphicFramePr>
        <p:xfrm>
          <a:off x="1427116" y="1258796"/>
          <a:ext cx="9240883" cy="50337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271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C033-9A02-8A4F-7FA2-3BE2161F343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00C2F9-BD22-9C3B-12FF-49FAF2441127}"/>
              </a:ext>
            </a:extLst>
          </p:cNvPr>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1A6ADC29-753A-AA8E-0B26-9496568E84E4}"/>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7C2E95FB-E504-7366-CAFF-BD8615CDEE7A}"/>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9674260D-2600-DE2B-23B9-8412BEFC13C1}"/>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3600" b="1" kern="0" spc="-25"/>
              <a:t>2026 Markup</a:t>
            </a:r>
            <a:endParaRPr kumimoji="0" lang="en-US" sz="3600" b="1" i="0" u="none" strike="noStrike" kern="0" cap="none" spc="0" normalizeH="0" baseline="0" noProof="0">
              <a:ln>
                <a:noFill/>
              </a:ln>
              <a:solidFill>
                <a:srgbClr val="006499"/>
              </a:solidFill>
              <a:effectLst/>
              <a:uLnTx/>
              <a:uFillTx/>
              <a:latin typeface="Calibri Light"/>
              <a:ea typeface="+mj-ea"/>
              <a:cs typeface="Calibri Light"/>
            </a:endParaRPr>
          </a:p>
        </p:txBody>
      </p:sp>
      <p:pic>
        <p:nvPicPr>
          <p:cNvPr id="4" name="Picture 3">
            <a:extLst>
              <a:ext uri="{FF2B5EF4-FFF2-40B4-BE49-F238E27FC236}">
                <a16:creationId xmlns:a16="http://schemas.microsoft.com/office/drawing/2014/main" id="{0DDD18C6-7FAD-AB55-FFF6-486D105BE84F}"/>
              </a:ext>
            </a:extLst>
          </p:cNvPr>
          <p:cNvPicPr>
            <a:picLocks noChangeAspect="1"/>
          </p:cNvPicPr>
          <p:nvPr/>
        </p:nvPicPr>
        <p:blipFill>
          <a:blip r:embed="rId4"/>
          <a:stretch>
            <a:fillRect/>
          </a:stretch>
        </p:blipFill>
        <p:spPr>
          <a:xfrm>
            <a:off x="10246456" y="0"/>
            <a:ext cx="1945544" cy="1226098"/>
          </a:xfrm>
          <a:prstGeom prst="rect">
            <a:avLst/>
          </a:prstGeom>
        </p:spPr>
      </p:pic>
      <p:sp>
        <p:nvSpPr>
          <p:cNvPr id="9" name="TextBox 8">
            <a:extLst>
              <a:ext uri="{FF2B5EF4-FFF2-40B4-BE49-F238E27FC236}">
                <a16:creationId xmlns:a16="http://schemas.microsoft.com/office/drawing/2014/main" id="{FFCE5338-8FF1-7114-90F4-CF918ABFE61B}"/>
              </a:ext>
            </a:extLst>
          </p:cNvPr>
          <p:cNvSpPr txBox="1"/>
          <p:nvPr/>
        </p:nvSpPr>
        <p:spPr>
          <a:xfrm>
            <a:off x="2827499" y="6198215"/>
            <a:ext cx="7230874" cy="400110"/>
          </a:xfrm>
          <a:prstGeom prst="rect">
            <a:avLst/>
          </a:prstGeom>
          <a:noFill/>
        </p:spPr>
        <p:txBody>
          <a:bodyPr wrap="square">
            <a:spAutoFit/>
          </a:bodyPr>
          <a:lstStyle/>
          <a:p>
            <a:r>
              <a:rPr lang="en-US" sz="1000" b="0" i="1" u="none" strike="noStrike" baseline="30000">
                <a:solidFill>
                  <a:srgbClr val="000000"/>
                </a:solidFill>
                <a:effectLst/>
                <a:latin typeface="Arial" panose="020B0604020202020204" pitchFamily="34" charset="0"/>
              </a:rPr>
              <a:t>1/</a:t>
            </a:r>
            <a:r>
              <a:rPr lang="en-US" sz="1000" b="0" i="1" u="none" strike="noStrike">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a:effectLst/>
              </a:rPr>
              <a:t> </a:t>
            </a:r>
            <a:endParaRPr lang="en-US" sz="1000"/>
          </a:p>
        </p:txBody>
      </p:sp>
      <p:graphicFrame>
        <p:nvGraphicFramePr>
          <p:cNvPr id="14" name="Table 13">
            <a:extLst>
              <a:ext uri="{FF2B5EF4-FFF2-40B4-BE49-F238E27FC236}">
                <a16:creationId xmlns:a16="http://schemas.microsoft.com/office/drawing/2014/main" id="{AEBEA0EB-02D2-4FB7-0E32-FF60389C6350}"/>
              </a:ext>
            </a:extLst>
          </p:cNvPr>
          <p:cNvGraphicFramePr>
            <a:graphicFrameLocks noGrp="1"/>
          </p:cNvGraphicFramePr>
          <p:nvPr>
            <p:extLst>
              <p:ext uri="{D42A27DB-BD31-4B8C-83A1-F6EECF244321}">
                <p14:modId xmlns:p14="http://schemas.microsoft.com/office/powerpoint/2010/main" val="2940424063"/>
              </p:ext>
            </p:extLst>
          </p:nvPr>
        </p:nvGraphicFramePr>
        <p:xfrm>
          <a:off x="740300" y="1670050"/>
          <a:ext cx="10581615" cy="3613150"/>
        </p:xfrm>
        <a:graphic>
          <a:graphicData uri="http://schemas.openxmlformats.org/drawingml/2006/table">
            <a:tbl>
              <a:tblPr/>
              <a:tblGrid>
                <a:gridCol w="5900805">
                  <a:extLst>
                    <a:ext uri="{9D8B030D-6E8A-4147-A177-3AD203B41FA5}">
                      <a16:colId xmlns:a16="http://schemas.microsoft.com/office/drawing/2014/main" val="2468620733"/>
                    </a:ext>
                  </a:extLst>
                </a:gridCol>
                <a:gridCol w="936162">
                  <a:extLst>
                    <a:ext uri="{9D8B030D-6E8A-4147-A177-3AD203B41FA5}">
                      <a16:colId xmlns:a16="http://schemas.microsoft.com/office/drawing/2014/main" val="45189437"/>
                    </a:ext>
                  </a:extLst>
                </a:gridCol>
                <a:gridCol w="936162">
                  <a:extLst>
                    <a:ext uri="{9D8B030D-6E8A-4147-A177-3AD203B41FA5}">
                      <a16:colId xmlns:a16="http://schemas.microsoft.com/office/drawing/2014/main" val="3728826945"/>
                    </a:ext>
                  </a:extLst>
                </a:gridCol>
                <a:gridCol w="936162">
                  <a:extLst>
                    <a:ext uri="{9D8B030D-6E8A-4147-A177-3AD203B41FA5}">
                      <a16:colId xmlns:a16="http://schemas.microsoft.com/office/drawing/2014/main" val="2545096542"/>
                    </a:ext>
                  </a:extLst>
                </a:gridCol>
                <a:gridCol w="936162">
                  <a:extLst>
                    <a:ext uri="{9D8B030D-6E8A-4147-A177-3AD203B41FA5}">
                      <a16:colId xmlns:a16="http://schemas.microsoft.com/office/drawing/2014/main" val="3833498925"/>
                    </a:ext>
                  </a:extLst>
                </a:gridCol>
                <a:gridCol w="936162">
                  <a:extLst>
                    <a:ext uri="{9D8B030D-6E8A-4147-A177-3AD203B41FA5}">
                      <a16:colId xmlns:a16="http://schemas.microsoft.com/office/drawing/2014/main" val="2842590596"/>
                    </a:ext>
                  </a:extLst>
                </a:gridCol>
              </a:tblGrid>
              <a:tr h="245418">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4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7581493"/>
                  </a:ext>
                </a:extLst>
              </a:tr>
              <a:tr h="929332">
                <a:tc>
                  <a:txBody>
                    <a:bodyPr/>
                    <a:lstStyle/>
                    <a:p>
                      <a:pPr algn="l" fontAlgn="t"/>
                      <a:r>
                        <a:rPr lang="en-US" sz="2000" b="1" i="0" u="none" strike="noStrike" dirty="0">
                          <a:solidFill>
                            <a:srgbClr val="000000"/>
                          </a:solidFill>
                          <a:effectLst/>
                          <a:latin typeface="Arial" panose="020B0604020202020204" pitchFamily="34" charset="0"/>
                        </a:rPr>
                        <a:t>ACCOUNT</a:t>
                      </a:r>
                      <a:br>
                        <a:rPr lang="en-US" sz="20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ACTIVITY</a:t>
                      </a:r>
                      <a:br>
                        <a:rPr lang="en-US" sz="18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Sub Activity</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 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AEDFB"/>
                    </a:solidFill>
                  </a:tcPr>
                </a:tc>
                <a:tc>
                  <a:txBody>
                    <a:bodyPr/>
                    <a:lstStyle/>
                    <a:p>
                      <a:pPr algn="ctr" fontAlgn="ctr"/>
                      <a:r>
                        <a:rPr lang="en-US" sz="1400" b="0" i="0" u="none" strike="noStrike" dirty="0">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2D5"/>
                    </a:solidFill>
                  </a:tcPr>
                </a:tc>
                <a:extLst>
                  <a:ext uri="{0D108BD9-81ED-4DB2-BD59-A6C34878D82A}">
                    <a16:rowId xmlns:a16="http://schemas.microsoft.com/office/drawing/2014/main" val="1104602624"/>
                  </a:ext>
                </a:extLst>
              </a:tr>
              <a:tr h="285174">
                <a:tc>
                  <a:txBody>
                    <a:bodyPr/>
                    <a:lstStyle/>
                    <a:p>
                      <a:pPr algn="l" fontAlgn="b"/>
                      <a:r>
                        <a:rPr lang="en-US" sz="1800" b="0" i="0" u="none" strike="noStrike" dirty="0">
                          <a:solidFill>
                            <a:srgbClr val="000000"/>
                          </a:solidFill>
                          <a:effectLst/>
                          <a:latin typeface="Arial" panose="020B0604020202020204" pitchFamily="34" charset="0"/>
                        </a:rPr>
                        <a:t>TRIBAL GOVERNMENT</a:t>
                      </a:r>
                    </a:p>
                  </a:txBody>
                  <a:tcPr marL="0" marR="0" marT="0" marB="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398,987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401,296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252,988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442,571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398,987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1547472"/>
                  </a:ext>
                </a:extLst>
              </a:tr>
              <a:tr h="285174">
                <a:tc>
                  <a:txBody>
                    <a:bodyPr/>
                    <a:lstStyle/>
                    <a:p>
                      <a:pPr algn="l" fontAlgn="b"/>
                      <a:r>
                        <a:rPr lang="en-US" sz="1400" b="0" i="0" u="none" strike="noStrike" dirty="0">
                          <a:solidFill>
                            <a:srgbClr val="000000"/>
                          </a:solidFill>
                          <a:effectLst/>
                          <a:latin typeface="Arial" panose="020B0604020202020204" pitchFamily="34" charset="0"/>
                        </a:rPr>
                        <a:t>Aid to Tribal Government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28,923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36,024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28,923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88910286"/>
                  </a:ext>
                </a:extLst>
              </a:tr>
              <a:tr h="285174">
                <a:tc>
                  <a:txBody>
                    <a:bodyPr/>
                    <a:lstStyle/>
                    <a:p>
                      <a:pPr algn="l" fontAlgn="b"/>
                      <a:r>
                        <a:rPr lang="en-US" sz="1400" b="0" i="0" u="none" strike="noStrike" dirty="0">
                          <a:solidFill>
                            <a:srgbClr val="000000"/>
                          </a:solidFill>
                          <a:effectLst/>
                          <a:latin typeface="Arial" panose="020B0604020202020204" pitchFamily="34" charset="0"/>
                        </a:rPr>
                        <a:t>Consolidated Tribal Gov't Program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83,415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92,499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83,415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239302506"/>
                  </a:ext>
                </a:extLst>
              </a:tr>
              <a:tr h="285174">
                <a:tc>
                  <a:txBody>
                    <a:bodyPr/>
                    <a:lstStyle/>
                    <a:p>
                      <a:pPr algn="l" fontAlgn="b"/>
                      <a:r>
                        <a:rPr lang="en-US" sz="1400" b="0" i="0" u="none" strike="noStrike">
                          <a:solidFill>
                            <a:srgbClr val="000000"/>
                          </a:solidFill>
                          <a:effectLst/>
                          <a:latin typeface="Arial" panose="020B0604020202020204" pitchFamily="34" charset="0"/>
                        </a:rPr>
                        <a:t>Self Governance Compacts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230,008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257,158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230,008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828304814"/>
                  </a:ext>
                </a:extLst>
              </a:tr>
              <a:tr h="285174">
                <a:tc>
                  <a:txBody>
                    <a:bodyPr/>
                    <a:lstStyle/>
                    <a:p>
                      <a:pPr algn="l" fontAlgn="b"/>
                      <a:r>
                        <a:rPr lang="en-US" sz="1400" b="0" i="0" u="none" strike="noStrike">
                          <a:solidFill>
                            <a:srgbClr val="000000"/>
                          </a:solidFill>
                          <a:effectLst/>
                          <a:latin typeface="Arial" panose="020B0604020202020204" pitchFamily="34" charset="0"/>
                        </a:rPr>
                        <a:t>New Tribes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2314993"/>
                  </a:ext>
                </a:extLst>
              </a:tr>
              <a:tr h="285174">
                <a:tc>
                  <a:txBody>
                    <a:bodyPr/>
                    <a:lstStyle/>
                    <a:p>
                      <a:pPr algn="l" fontAlgn="b"/>
                      <a:r>
                        <a:rPr lang="en-US" sz="1400" b="0" i="0" u="none" strike="noStrike">
                          <a:solidFill>
                            <a:srgbClr val="000000"/>
                          </a:solidFill>
                          <a:effectLst/>
                          <a:latin typeface="Arial" panose="020B0604020202020204" pitchFamily="34" charset="0"/>
                        </a:rPr>
                        <a:t>Small Tribes Supplement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7,002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7,002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663558942"/>
                  </a:ext>
                </a:extLst>
              </a:tr>
              <a:tr h="285174">
                <a:tc>
                  <a:txBody>
                    <a:bodyPr/>
                    <a:lstStyle/>
                    <a:p>
                      <a:pPr algn="l" fontAlgn="b"/>
                      <a:r>
                        <a:rPr lang="en-US" sz="1400" b="0" i="0" u="none" strike="noStrike">
                          <a:solidFill>
                            <a:srgbClr val="000000"/>
                          </a:solidFill>
                          <a:effectLst/>
                          <a:latin typeface="Arial" panose="020B0604020202020204" pitchFamily="34" charset="0"/>
                        </a:rPr>
                        <a:t>Road Maintenance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39,190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43,814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39,190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FEB"/>
                    </a:solidFill>
                  </a:tcPr>
                </a:tc>
                <a:extLst>
                  <a:ext uri="{0D108BD9-81ED-4DB2-BD59-A6C34878D82A}">
                    <a16:rowId xmlns:a16="http://schemas.microsoft.com/office/drawing/2014/main" val="3111532972"/>
                  </a:ext>
                </a:extLst>
              </a:tr>
              <a:tr h="285174">
                <a:tc>
                  <a:txBody>
                    <a:bodyPr/>
                    <a:lstStyle/>
                    <a:p>
                      <a:pPr algn="l" fontAlgn="b"/>
                      <a:r>
                        <a:rPr lang="en-US" sz="1400" b="0" i="0" u="none" strike="noStrike">
                          <a:solidFill>
                            <a:srgbClr val="000000"/>
                          </a:solidFill>
                          <a:effectLst/>
                          <a:latin typeface="Arial" panose="020B0604020202020204" pitchFamily="34" charset="0"/>
                        </a:rPr>
                        <a:t>Tribal Government Program Oversight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10,449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11,574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dirty="0">
                          <a:solidFill>
                            <a:srgbClr val="000000"/>
                          </a:solidFill>
                          <a:effectLst/>
                          <a:latin typeface="Arial Narrow" panose="020B0606020202030204" pitchFamily="34" charset="0"/>
                        </a:rPr>
                        <a:t>10,449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915512679"/>
                  </a:ext>
                </a:extLst>
              </a:tr>
            </a:tbl>
          </a:graphicData>
        </a:graphic>
      </p:graphicFrame>
    </p:spTree>
    <p:extLst>
      <p:ext uri="{BB962C8B-B14F-4D97-AF65-F5344CB8AC3E}">
        <p14:creationId xmlns:p14="http://schemas.microsoft.com/office/powerpoint/2010/main" val="25887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305A1-6F73-A2FA-74F5-9AD87275658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5A61E4-5635-5E52-053D-F89D38CA278F}"/>
              </a:ext>
            </a:extLst>
          </p:cNvPr>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a:extLst>
              <a:ext uri="{FF2B5EF4-FFF2-40B4-BE49-F238E27FC236}">
                <a16:creationId xmlns:a16="http://schemas.microsoft.com/office/drawing/2014/main" id="{2BBC025D-CAF1-0514-7E63-A74F4EA83AF7}"/>
              </a:ext>
            </a:extLst>
          </p:cNvPr>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0DBCD35C-BA13-0EC7-8163-D754E0654F84}"/>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5A08816C-B2E9-7CA8-18DD-51E1FB466961}"/>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lvl="0">
              <a:spcBef>
                <a:spcPts val="100"/>
              </a:spcBef>
              <a:defRPr/>
            </a:pPr>
            <a:r>
              <a:rPr lang="en-US" sz="3600" b="1" kern="0" spc="-25"/>
              <a:t>2026 Markup</a:t>
            </a:r>
            <a:endParaRPr lang="en-US" sz="3600" b="1" kern="0"/>
          </a:p>
        </p:txBody>
      </p:sp>
      <p:pic>
        <p:nvPicPr>
          <p:cNvPr id="4" name="Picture 3">
            <a:extLst>
              <a:ext uri="{FF2B5EF4-FFF2-40B4-BE49-F238E27FC236}">
                <a16:creationId xmlns:a16="http://schemas.microsoft.com/office/drawing/2014/main" id="{CEB5B559-DA32-D7DD-E9F5-4C0939C71B8D}"/>
              </a:ext>
            </a:extLst>
          </p:cNvPr>
          <p:cNvPicPr>
            <a:picLocks noChangeAspect="1"/>
          </p:cNvPicPr>
          <p:nvPr/>
        </p:nvPicPr>
        <p:blipFill>
          <a:blip r:embed="rId4"/>
          <a:stretch>
            <a:fillRect/>
          </a:stretch>
        </p:blipFill>
        <p:spPr>
          <a:xfrm>
            <a:off x="10246456" y="0"/>
            <a:ext cx="1945544" cy="1226098"/>
          </a:xfrm>
          <a:prstGeom prst="rect">
            <a:avLst/>
          </a:prstGeom>
        </p:spPr>
      </p:pic>
      <p:sp>
        <p:nvSpPr>
          <p:cNvPr id="9" name="TextBox 8">
            <a:extLst>
              <a:ext uri="{FF2B5EF4-FFF2-40B4-BE49-F238E27FC236}">
                <a16:creationId xmlns:a16="http://schemas.microsoft.com/office/drawing/2014/main" id="{67E330EE-4034-D6AB-4D03-3A7DFE870468}"/>
              </a:ext>
            </a:extLst>
          </p:cNvPr>
          <p:cNvSpPr txBox="1"/>
          <p:nvPr/>
        </p:nvSpPr>
        <p:spPr>
          <a:xfrm>
            <a:off x="2594883" y="6193274"/>
            <a:ext cx="7230874" cy="400110"/>
          </a:xfrm>
          <a:prstGeom prst="rect">
            <a:avLst/>
          </a:prstGeom>
          <a:noFill/>
        </p:spPr>
        <p:txBody>
          <a:bodyPr wrap="square">
            <a:spAutoFit/>
          </a:bodyPr>
          <a:lstStyle/>
          <a:p>
            <a:r>
              <a:rPr lang="en-US" sz="1000" b="0" i="1" u="none" strike="noStrike" baseline="30000" dirty="0">
                <a:solidFill>
                  <a:srgbClr val="000000"/>
                </a:solidFill>
                <a:effectLst/>
                <a:latin typeface="Arial" panose="020B0604020202020204" pitchFamily="34" charset="0"/>
              </a:rPr>
              <a:t>1/</a:t>
            </a:r>
            <a:r>
              <a:rPr lang="en-US" sz="1000" b="0" i="1" u="none" strike="noStrike" dirty="0">
                <a:solidFill>
                  <a:srgbClr val="000000"/>
                </a:solidFill>
                <a:effectLst/>
                <a:latin typeface="Arial" panose="020B0604020202020204" pitchFamily="34" charset="0"/>
              </a:rPr>
              <a:t>Resource levels included are estimates. The President reserves his authority under the “Full-Year Continuing Appropriations and Extensions Act, 2025” (P.L. 119-4) to revise 2025 spending within the amounts provided by Congress.</a:t>
            </a:r>
            <a:r>
              <a:rPr lang="en-US" sz="1000" dirty="0">
                <a:effectLst/>
              </a:rPr>
              <a:t> </a:t>
            </a:r>
            <a:endParaRPr lang="en-US" sz="1000" dirty="0"/>
          </a:p>
        </p:txBody>
      </p:sp>
      <p:graphicFrame>
        <p:nvGraphicFramePr>
          <p:cNvPr id="5" name="Table 4">
            <a:extLst>
              <a:ext uri="{FF2B5EF4-FFF2-40B4-BE49-F238E27FC236}">
                <a16:creationId xmlns:a16="http://schemas.microsoft.com/office/drawing/2014/main" id="{0795CA7F-F0DC-E6E3-4BBD-72E8CD4CA2B0}"/>
              </a:ext>
            </a:extLst>
          </p:cNvPr>
          <p:cNvGraphicFramePr>
            <a:graphicFrameLocks noGrp="1"/>
          </p:cNvGraphicFramePr>
          <p:nvPr>
            <p:extLst>
              <p:ext uri="{D42A27DB-BD31-4B8C-83A1-F6EECF244321}">
                <p14:modId xmlns:p14="http://schemas.microsoft.com/office/powerpoint/2010/main" val="2087335207"/>
              </p:ext>
            </p:extLst>
          </p:nvPr>
        </p:nvGraphicFramePr>
        <p:xfrm>
          <a:off x="411540" y="1381661"/>
          <a:ext cx="11277601" cy="3451631"/>
        </p:xfrm>
        <a:graphic>
          <a:graphicData uri="http://schemas.openxmlformats.org/drawingml/2006/table">
            <a:tbl>
              <a:tblPr/>
              <a:tblGrid>
                <a:gridCol w="6288921">
                  <a:extLst>
                    <a:ext uri="{9D8B030D-6E8A-4147-A177-3AD203B41FA5}">
                      <a16:colId xmlns:a16="http://schemas.microsoft.com/office/drawing/2014/main" val="1323967225"/>
                    </a:ext>
                  </a:extLst>
                </a:gridCol>
                <a:gridCol w="997736">
                  <a:extLst>
                    <a:ext uri="{9D8B030D-6E8A-4147-A177-3AD203B41FA5}">
                      <a16:colId xmlns:a16="http://schemas.microsoft.com/office/drawing/2014/main" val="3395872090"/>
                    </a:ext>
                  </a:extLst>
                </a:gridCol>
                <a:gridCol w="997736">
                  <a:extLst>
                    <a:ext uri="{9D8B030D-6E8A-4147-A177-3AD203B41FA5}">
                      <a16:colId xmlns:a16="http://schemas.microsoft.com/office/drawing/2014/main" val="2002309983"/>
                    </a:ext>
                  </a:extLst>
                </a:gridCol>
                <a:gridCol w="997736">
                  <a:extLst>
                    <a:ext uri="{9D8B030D-6E8A-4147-A177-3AD203B41FA5}">
                      <a16:colId xmlns:a16="http://schemas.microsoft.com/office/drawing/2014/main" val="2761166999"/>
                    </a:ext>
                  </a:extLst>
                </a:gridCol>
                <a:gridCol w="997736">
                  <a:extLst>
                    <a:ext uri="{9D8B030D-6E8A-4147-A177-3AD203B41FA5}">
                      <a16:colId xmlns:a16="http://schemas.microsoft.com/office/drawing/2014/main" val="3243275548"/>
                    </a:ext>
                  </a:extLst>
                </a:gridCol>
                <a:gridCol w="997736">
                  <a:extLst>
                    <a:ext uri="{9D8B030D-6E8A-4147-A177-3AD203B41FA5}">
                      <a16:colId xmlns:a16="http://schemas.microsoft.com/office/drawing/2014/main" val="998127184"/>
                    </a:ext>
                  </a:extLst>
                </a:gridCol>
              </a:tblGrid>
              <a:tr h="350994">
                <a:tc>
                  <a:txBody>
                    <a:bodyPr/>
                    <a:lstStyle/>
                    <a:p>
                      <a:pPr algn="ctr" fontAlgn="ctr"/>
                      <a:r>
                        <a:rPr lang="en-US" sz="1400" b="1" i="0" u="none" strike="noStrike" dirty="0">
                          <a:solidFill>
                            <a:srgbClr val="000000"/>
                          </a:solidFill>
                          <a:effectLst/>
                          <a:latin typeface="Arial Narrow" panose="020B0606020202030204" pitchFamily="34" charset="0"/>
                        </a:rPr>
                        <a:t> </a:t>
                      </a: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Arial Narrow" panose="020B0606020202030204" pitchFamily="34" charset="0"/>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en-US" sz="1400" b="0" i="0" u="none" strike="noStrike">
                          <a:solidFill>
                            <a:srgbClr val="000000"/>
                          </a:solidFill>
                          <a:effectLst/>
                          <a:latin typeface="Arial Narrow" panose="020B060602020203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033777"/>
                  </a:ext>
                </a:extLst>
              </a:tr>
              <a:tr h="883545">
                <a:tc>
                  <a:txBody>
                    <a:bodyPr/>
                    <a:lstStyle/>
                    <a:p>
                      <a:pPr algn="l" fontAlgn="t"/>
                      <a:r>
                        <a:rPr lang="en-US" sz="2000" b="1" i="0" u="none" strike="noStrike" dirty="0">
                          <a:solidFill>
                            <a:srgbClr val="000000"/>
                          </a:solidFill>
                          <a:effectLst/>
                          <a:latin typeface="Arial" panose="020B0604020202020204" pitchFamily="34" charset="0"/>
                        </a:rPr>
                        <a:t>ACCOUNT</a:t>
                      </a:r>
                      <a:br>
                        <a:rPr lang="en-US" sz="2000" b="1"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ACTIVITY</a:t>
                      </a:r>
                      <a:br>
                        <a:rPr lang="en-US" sz="1800" b="0" i="0" u="none" strike="noStrike" dirty="0">
                          <a:solidFill>
                            <a:srgbClr val="000000"/>
                          </a:solidFill>
                          <a:effectLst/>
                          <a:latin typeface="Arial" panose="020B0604020202020204" pitchFamily="34" charset="0"/>
                        </a:rPr>
                      </a:br>
                      <a:r>
                        <a:rPr lang="en-US" sz="1400" b="0" i="0" u="none" strike="noStrike" dirty="0">
                          <a:solidFill>
                            <a:srgbClr val="000000"/>
                          </a:solidFill>
                          <a:effectLst/>
                          <a:latin typeface="Arial" panose="020B0604020202020204" pitchFamily="34" charset="0"/>
                        </a:rPr>
                        <a:t>Sub Activity</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rial Narrow" panose="020B0606020202030204" pitchFamily="34" charset="0"/>
                        </a:rPr>
                        <a:t>2024</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Enacted</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3FB"/>
                    </a:solidFill>
                  </a:tcPr>
                </a:tc>
                <a:tc>
                  <a:txBody>
                    <a:bodyPr/>
                    <a:lstStyle/>
                    <a:p>
                      <a:pPr algn="ctr" fontAlgn="ctr"/>
                      <a:r>
                        <a:rPr lang="en-US" sz="1400" b="0" i="0" u="none" strike="noStrike">
                          <a:solidFill>
                            <a:srgbClr val="000000"/>
                          </a:solidFill>
                          <a:effectLst/>
                          <a:latin typeface="Arial Narrow" panose="020B0606020202030204" pitchFamily="34" charset="0"/>
                        </a:rPr>
                        <a:t>2025 Notional</a:t>
                      </a:r>
                      <a:r>
                        <a:rPr lang="en-US" sz="1400" b="0" i="0" u="none" strike="noStrike" baseline="30000">
                          <a:solidFill>
                            <a:srgbClr val="000000"/>
                          </a:solidFill>
                          <a:effectLst/>
                          <a:latin typeface="Arial Narrow" panose="020B0606020202030204" pitchFamily="34" charset="0"/>
                        </a:rPr>
                        <a:t>1/</a:t>
                      </a:r>
                      <a:endParaRPr lang="en-US" sz="14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CEEF"/>
                    </a:solidFill>
                  </a:tcPr>
                </a:tc>
                <a:tc>
                  <a:txBody>
                    <a:bodyPr/>
                    <a:lstStyle/>
                    <a:p>
                      <a:pPr algn="ctr" fontAlgn="ctr"/>
                      <a:r>
                        <a:rPr lang="en-US" sz="1400" b="0" i="0" u="none" strike="noStrike">
                          <a:solidFill>
                            <a:srgbClr val="000000"/>
                          </a:solidFill>
                          <a:effectLst/>
                          <a:latin typeface="Arial Narrow" panose="020B0606020202030204" pitchFamily="34" charset="0"/>
                        </a:rPr>
                        <a:t>2026</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President's</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Budget</a:t>
                      </a:r>
                      <a:br>
                        <a:rPr lang="en-US" sz="1400" b="0" i="0" u="none" strike="noStrike">
                          <a:solidFill>
                            <a:srgbClr val="000000"/>
                          </a:solidFill>
                          <a:effectLst/>
                          <a:latin typeface="Arial Narrow" panose="020B0606020202030204" pitchFamily="34" charset="0"/>
                        </a:rPr>
                      </a:br>
                      <a:r>
                        <a:rPr lang="en-US" sz="1400" b="0" i="0" u="none" strike="noStrike">
                          <a:solidFill>
                            <a:srgbClr val="000000"/>
                          </a:solidFill>
                          <a:effectLst/>
                          <a:latin typeface="Arial Narrow" panose="020B0606020202030204" pitchFamily="34" charset="0"/>
                        </a:rPr>
                        <a:t>Request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1F0C8"/>
                    </a:solidFill>
                  </a:tcPr>
                </a:tc>
                <a:tc>
                  <a:txBody>
                    <a:bodyPr/>
                    <a:lstStyle/>
                    <a:p>
                      <a:pPr algn="ctr" fontAlgn="ctr"/>
                      <a:r>
                        <a:rPr lang="en-US" sz="1400" b="0" i="0" u="none" strike="noStrike">
                          <a:solidFill>
                            <a:srgbClr val="000000"/>
                          </a:solidFill>
                          <a:effectLst/>
                          <a:latin typeface="Arial Narrow" panose="020B0606020202030204" pitchFamily="34" charset="0"/>
                        </a:rPr>
                        <a:t>2026 HOUSE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AEDFB"/>
                    </a:solidFill>
                  </a:tcPr>
                </a:tc>
                <a:tc>
                  <a:txBody>
                    <a:bodyPr/>
                    <a:lstStyle/>
                    <a:p>
                      <a:pPr algn="ctr" fontAlgn="ctr"/>
                      <a:r>
                        <a:rPr lang="en-US" sz="1400" b="0" i="0" u="none" strike="noStrike">
                          <a:solidFill>
                            <a:srgbClr val="000000"/>
                          </a:solidFill>
                          <a:effectLst/>
                          <a:latin typeface="Arial Narrow" panose="020B0606020202030204" pitchFamily="34" charset="0"/>
                        </a:rPr>
                        <a:t>2026 SENATE MARK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E2D5"/>
                    </a:solidFill>
                  </a:tcPr>
                </a:tc>
                <a:extLst>
                  <a:ext uri="{0D108BD9-81ED-4DB2-BD59-A6C34878D82A}">
                    <a16:rowId xmlns:a16="http://schemas.microsoft.com/office/drawing/2014/main" val="2769217183"/>
                  </a:ext>
                </a:extLst>
              </a:tr>
              <a:tr h="368544">
                <a:tc>
                  <a:txBody>
                    <a:bodyPr/>
                    <a:lstStyle/>
                    <a:p>
                      <a:pPr algn="l" fontAlgn="b"/>
                      <a:r>
                        <a:rPr lang="en-US" sz="1800" b="0" i="0" u="none" strike="noStrike" dirty="0">
                          <a:solidFill>
                            <a:srgbClr val="000000"/>
                          </a:solidFill>
                          <a:effectLst/>
                          <a:latin typeface="Arial" panose="020B0604020202020204" pitchFamily="34" charset="0"/>
                        </a:rPr>
                        <a:t>HUMAN SERVICES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163,747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163,453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65,640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183,172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163,747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8597295"/>
                  </a:ext>
                </a:extLst>
              </a:tr>
              <a:tr h="286448">
                <a:tc>
                  <a:txBody>
                    <a:bodyPr/>
                    <a:lstStyle/>
                    <a:p>
                      <a:pPr algn="l" fontAlgn="b"/>
                      <a:r>
                        <a:rPr lang="en-US" sz="1400" b="0" i="0" u="none" strike="noStrike" dirty="0">
                          <a:solidFill>
                            <a:srgbClr val="000000"/>
                          </a:solidFill>
                          <a:effectLst/>
                          <a:latin typeface="Arial" panose="020B0604020202020204" pitchFamily="34" charset="0"/>
                        </a:rPr>
                        <a:t>Social Services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52,954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62,032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52,954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44688414"/>
                  </a:ext>
                </a:extLst>
              </a:tr>
              <a:tr h="254698">
                <a:tc>
                  <a:txBody>
                    <a:bodyPr/>
                    <a:lstStyle/>
                    <a:p>
                      <a:pPr algn="l" fontAlgn="b"/>
                      <a:r>
                        <a:rPr lang="en-US" sz="1400" b="0" i="0" u="none" strike="noStrike">
                          <a:solidFill>
                            <a:srgbClr val="000000"/>
                          </a:solidFill>
                          <a:effectLst/>
                          <a:latin typeface="Arial" panose="020B0604020202020204" pitchFamily="34" charset="0"/>
                        </a:rPr>
                        <a:t>Welfare Assistance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78,494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80,494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78,494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03584840"/>
                  </a:ext>
                </a:extLst>
              </a:tr>
              <a:tr h="311848">
                <a:tc>
                  <a:txBody>
                    <a:bodyPr/>
                    <a:lstStyle/>
                    <a:p>
                      <a:pPr algn="l" fontAlgn="b"/>
                      <a:r>
                        <a:rPr lang="en-US" sz="1400" b="0" i="0" u="none" strike="noStrike">
                          <a:solidFill>
                            <a:srgbClr val="000000"/>
                          </a:solidFill>
                          <a:effectLst/>
                          <a:latin typeface="Arial" panose="020B0604020202020204" pitchFamily="34" charset="0"/>
                        </a:rPr>
                        <a:t>Indian Child Welfare Act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16,903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20,230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16,903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7088587"/>
                  </a:ext>
                </a:extLst>
              </a:tr>
              <a:tr h="266700">
                <a:tc>
                  <a:txBody>
                    <a:bodyPr/>
                    <a:lstStyle/>
                    <a:p>
                      <a:pPr algn="l" fontAlgn="b"/>
                      <a:r>
                        <a:rPr lang="en-US" sz="1400" b="0" i="0" u="none" strike="noStrike" dirty="0">
                          <a:solidFill>
                            <a:srgbClr val="000000"/>
                          </a:solidFill>
                          <a:effectLst/>
                          <a:latin typeface="Arial" panose="020B0604020202020204" pitchFamily="34" charset="0"/>
                        </a:rPr>
                        <a:t>Housing Program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11,939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15,981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tc>
                  <a:txBody>
                    <a:bodyPr/>
                    <a:lstStyle/>
                    <a:p>
                      <a:pPr algn="r" fontAlgn="b"/>
                      <a:r>
                        <a:rPr lang="en-US" sz="2000" b="0" i="0" u="none" strike="noStrike">
                          <a:solidFill>
                            <a:srgbClr val="000000"/>
                          </a:solidFill>
                          <a:effectLst/>
                          <a:latin typeface="Arial Narrow" panose="020B0606020202030204" pitchFamily="34" charset="0"/>
                        </a:rPr>
                        <a:t>11,939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BFFEB"/>
                    </a:solidFill>
                  </a:tcPr>
                </a:tc>
                <a:extLst>
                  <a:ext uri="{0D108BD9-81ED-4DB2-BD59-A6C34878D82A}">
                    <a16:rowId xmlns:a16="http://schemas.microsoft.com/office/drawing/2014/main" val="3362967940"/>
                  </a:ext>
                </a:extLst>
              </a:tr>
              <a:tr h="317500">
                <a:tc>
                  <a:txBody>
                    <a:bodyPr/>
                    <a:lstStyle/>
                    <a:p>
                      <a:pPr algn="l" fontAlgn="b"/>
                      <a:r>
                        <a:rPr lang="en-US" sz="1400" b="0" i="0" u="none" strike="noStrike">
                          <a:solidFill>
                            <a:srgbClr val="000000"/>
                          </a:solidFill>
                          <a:effectLst/>
                          <a:latin typeface="Arial" panose="020B0604020202020204" pitchFamily="34" charset="0"/>
                        </a:rPr>
                        <a:t>Human Services Tribal Design (TPA)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2000" b="0" i="0" u="none" strike="noStrike">
                          <a:solidFill>
                            <a:srgbClr val="000000"/>
                          </a:solidFill>
                          <a:effectLst/>
                          <a:latin typeface="Arial Narrow" panose="020B0606020202030204" pitchFamily="34" charset="0"/>
                        </a:rPr>
                        <a:t>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963356"/>
                  </a:ext>
                </a:extLst>
              </a:tr>
              <a:tr h="279717">
                <a:tc>
                  <a:txBody>
                    <a:bodyPr/>
                    <a:lstStyle/>
                    <a:p>
                      <a:pPr algn="l" fontAlgn="b"/>
                      <a:r>
                        <a:rPr lang="en-US" sz="1400" b="0" i="0" u="none" strike="noStrike">
                          <a:solidFill>
                            <a:srgbClr val="000000"/>
                          </a:solidFill>
                          <a:effectLst/>
                          <a:latin typeface="Arial" panose="020B0604020202020204" pitchFamily="34" charset="0"/>
                        </a:rPr>
                        <a:t>Human Services Program Oversight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3,239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a:solidFill>
                            <a:srgbClr val="000000"/>
                          </a:solidFill>
                          <a:effectLst/>
                          <a:latin typeface="Arial Narrow" panose="020B0606020202030204" pitchFamily="34" charset="0"/>
                        </a:rPr>
                        <a:t>3,790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n-US" sz="2000" b="0" i="0" u="none" strike="noStrike" dirty="0">
                          <a:solidFill>
                            <a:srgbClr val="000000"/>
                          </a:solidFill>
                          <a:effectLst/>
                          <a:latin typeface="Arial Narrow" panose="020B0606020202030204" pitchFamily="34" charset="0"/>
                        </a:rPr>
                        <a:t>3,239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135019490"/>
                  </a:ext>
                </a:extLst>
              </a:tr>
            </a:tbl>
          </a:graphicData>
        </a:graphic>
      </p:graphicFrame>
      <p:sp>
        <p:nvSpPr>
          <p:cNvPr id="6" name="Rectangle 5">
            <a:extLst>
              <a:ext uri="{FF2B5EF4-FFF2-40B4-BE49-F238E27FC236}">
                <a16:creationId xmlns:a16="http://schemas.microsoft.com/office/drawing/2014/main" id="{3B641AEB-4CA4-B057-C187-2863C36D1BE3}"/>
              </a:ext>
            </a:extLst>
          </p:cNvPr>
          <p:cNvSpPr/>
          <p:nvPr/>
        </p:nvSpPr>
        <p:spPr>
          <a:xfrm>
            <a:off x="329945" y="5074201"/>
            <a:ext cx="11187442" cy="369332"/>
          </a:xfrm>
          <a:prstGeom prst="rect">
            <a:avLst/>
          </a:prstGeom>
        </p:spPr>
        <p:txBody>
          <a:bodyPr wrap="square" lIns="91440" tIns="45720" rIns="91440" bIns="45720" anchor="t">
            <a:spAutoFit/>
          </a:bodyPr>
          <a:lstStyle/>
          <a:p>
            <a:pPr marL="342900" indent="-342900">
              <a:spcAft>
                <a:spcPts val="600"/>
              </a:spcAft>
              <a:buFont typeface="Wingdings" panose="05000000000000000000" pitchFamily="2" charset="2"/>
              <a:buChar char="§"/>
            </a:pPr>
            <a:r>
              <a:rPr lang="en-US" i="1" dirty="0">
                <a:solidFill>
                  <a:srgbClr val="006499"/>
                </a:solidFill>
                <a:cs typeface="Calibri"/>
              </a:rPr>
              <a:t>House and Senate continues support for </a:t>
            </a:r>
            <a:r>
              <a:rPr lang="en-US" i="1" dirty="0" err="1">
                <a:solidFill>
                  <a:srgbClr val="006499"/>
                </a:solidFill>
                <a:cs typeface="Calibri"/>
              </a:rPr>
              <a:t>Tiwahe</a:t>
            </a:r>
            <a:r>
              <a:rPr lang="en-US" i="1" dirty="0">
                <a:solidFill>
                  <a:srgbClr val="006499"/>
                </a:solidFill>
                <a:cs typeface="Calibri"/>
              </a:rPr>
              <a:t>.</a:t>
            </a:r>
            <a:endParaRPr lang="en-US" sz="1600" i="1" dirty="0">
              <a:solidFill>
                <a:srgbClr val="006499"/>
              </a:solidFill>
              <a:cs typeface="Calibri"/>
            </a:endParaRPr>
          </a:p>
        </p:txBody>
      </p:sp>
    </p:spTree>
    <p:extLst>
      <p:ext uri="{BB962C8B-B14F-4D97-AF65-F5344CB8AC3E}">
        <p14:creationId xmlns:p14="http://schemas.microsoft.com/office/powerpoint/2010/main" val="404168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062a0d-ede8-4112-b4bb-00a9c1bc8e16" xsi:nil="true"/>
    <SharedWithUsers xmlns="bf0487c3-5a0e-46aa-8628-1a8362891310">
      <UserInfo>
        <DisplayName>Freihage, Jason E</DisplayName>
        <AccountId>7</AccountId>
        <AccountType/>
      </UserInfo>
      <UserInfo>
        <DisplayName>Brooks, Jeannine</DisplayName>
        <AccountId>25</AccountId>
        <AccountType/>
      </UserInfo>
      <UserInfo>
        <DisplayName>Bearpaw, George W</DisplayName>
        <AccountId>17</AccountId>
        <AccountType/>
      </UserInfo>
      <UserInfo>
        <DisplayName>Omps, Sharon P</DisplayName>
        <AccountId>23</AccountId>
        <AccountType/>
      </UserInfo>
      <UserInfo>
        <DisplayName>Sullivan, Jack</DisplayName>
        <AccountId>111</AccountId>
        <AccountType/>
      </UserInfo>
      <UserInfo>
        <DisplayName>Henning, Stephanie H</DisplayName>
        <AccountId>35</AccountId>
        <AccountType/>
      </UserInfo>
      <UserInfo>
        <DisplayName>LaCounte, Darryl</DisplayName>
        <AccountId>144</AccountId>
        <AccountType/>
      </UserInfo>
      <UserInfo>
        <DisplayName>Dearman, Tony L</DisplayName>
        <AccountId>191</AccountId>
        <AccountType/>
      </UserInfo>
      <UserInfo>
        <DisplayName>Gidner, Jerold L</DisplayName>
        <AccountId>276</AccountId>
        <AccountType/>
      </UserInfo>
      <UserInfo>
        <DisplayName>Freeman, Sharee</DisplayName>
        <AccountId>127</AccountId>
        <AccountType/>
      </UserInfo>
      <UserInfo>
        <DisplayName>Appel, Elizabeth K</DisplayName>
        <AccountId>94</AccountId>
        <AccountType/>
      </UserInfo>
      <UserInfo>
        <DisplayName>Rodman, Anthony M</DisplayName>
        <AccountId>51</AccountId>
        <AccountType/>
      </UserInfo>
      <UserInfo>
        <DisplayName>Conrad, David F</DisplayName>
        <AccountId>259</AccountId>
        <AccountType/>
      </UserInfo>
      <UserInfo>
        <DisplayName>Myers, Richard G</DisplayName>
        <AccountId>243</AccountId>
        <AccountType/>
      </UserInfo>
      <UserInfo>
        <DisplayName>Stevens, Bartholomew S</DisplayName>
        <AccountId>62</AccountId>
        <AccountType/>
      </UserInfo>
      <UserInfo>
        <DisplayName>Bowers, Clint J</DisplayName>
        <AccountId>34</AccountId>
        <AccountType/>
      </UserInfo>
      <UserInfo>
        <DisplayName>Giaccardo, Genevieve I</DisplayName>
        <AccountId>29</AccountId>
        <AccountType/>
      </UserInfo>
      <UserInfo>
        <DisplayName>Lords, Douglas</DisplayName>
        <AccountId>115</AccountId>
        <AccountType/>
      </UserInfo>
      <UserInfo>
        <DisplayName>Pierce, Cecilia E</DisplayName>
        <AccountId>116</AccountId>
        <AccountType/>
      </UserInfo>
      <UserInfo>
        <DisplayName>Kelly, Matthew</DisplayName>
        <AccountId>95</AccountId>
        <AccountType/>
      </UserInfo>
      <UserInfo>
        <DisplayName>Anderton, James B</DisplayName>
        <AccountId>15</AccountId>
        <AccountType/>
      </UserInfo>
      <UserInfo>
        <DisplayName>Pierre-Louis, Alesia J</DisplayName>
        <AccountId>16</AccountId>
        <AccountType/>
      </UserInfo>
      <UserInfo>
        <DisplayName>Wilson, Judith</DisplayName>
        <AccountId>13</AccountId>
        <AccountType/>
      </UserInfo>
      <UserInfo>
        <DisplayName>Downs, Bruce M</DisplayName>
        <AccountId>307</AccountId>
        <AccountType/>
      </UserInfo>
      <UserInfo>
        <DisplayName>Pinto, Sharon</DisplayName>
        <AccountId>123</AccountId>
        <AccountType/>
      </UserInfo>
      <UserInfo>
        <DisplayName>Palmer, Lawrence L</DisplayName>
        <AccountId>126</AccountId>
        <AccountType/>
      </UserInfo>
      <UserInfo>
        <DisplayName>SharingLinks.e5050f44-4436-4d21-b95c-5ea379655a3b.OrganizationView.2b75c724-58be-40f0-857a-c29a59bd99f6</DisplayName>
        <AccountId>175</AccountId>
        <AccountType/>
      </UserInfo>
      <UserInfo>
        <DisplayName>Kracher, Christina T</DisplayName>
        <AccountId>24</AccountId>
        <AccountType/>
      </UserInfo>
      <UserInfo>
        <DisplayName>Austin, Joseph</DisplayName>
        <AccountId>14</AccountId>
        <AccountType/>
      </UserInfo>
      <UserInfo>
        <DisplayName>SharingLinks.15ef5b49-52ad-4c98-a8f2-25c90bebcf86.Flexible.d77b87e2-21ff-4d67-88c7-a9b8041a5509</DisplayName>
        <AccountId>36</AccountId>
        <AccountType/>
      </UserInfo>
      <UserInfo>
        <DisplayName>SharingLinks.47941891-43c2-4c6b-a104-8935ddd6aa00.OrganizationEdit.a348df27-1250-4145-ab62-10fe41e51624</DisplayName>
        <AccountId>22</AccountId>
        <AccountType/>
      </UserInfo>
      <UserInfo>
        <DisplayName>SharingLinks.b160b0fe-363b-4ba4-8af2-7569352d6a76.Flexible.553b0980-5569-4a67-80da-7965fc26ced2</DisplayName>
        <AccountId>33</AccountId>
        <AccountType/>
      </UserInfo>
      <UserInfo>
        <DisplayName>Bohling, Leroy N</DisplayName>
        <AccountId>100</AccountId>
        <AccountType/>
      </UserInfo>
      <UserInfo>
        <DisplayName>Sweeney, Tara M</DisplayName>
        <AccountId>97</AccountId>
        <AccountType/>
      </UserInfo>
      <UserInfo>
        <DisplayName>Fry, Ashley D</DisplayName>
        <AccountId>328</AccountId>
        <AccountType/>
      </UserInfo>
      <UserInfo>
        <DisplayName>Barr, Jingru</DisplayName>
        <AccountId>327</AccountId>
        <AccountType/>
      </UserInfo>
      <UserInfo>
        <DisplayName>Gibbs, Richard C</DisplayName>
        <AccountId>330</AccountId>
        <AccountType/>
      </UserInfo>
      <UserInfo>
        <DisplayName>SharingLinks.ee2a3e2a-be26-4660-9165-1afd8d4303e7.Flexible.804296e2-aab9-4835-abbb-c6e3f125064b</DisplayName>
        <AccountId>39</AccountId>
        <AccountType/>
      </UserInfo>
      <UserInfo>
        <DisplayName>Addington, Charles</DisplayName>
        <AccountId>41</AccountId>
        <AccountType/>
      </UserInfo>
      <UserInfo>
        <DisplayName>SharingLinks.9ce5d8c5-7234-433c-b5cb-c5777f56b606.Flexible.1a0cf373-18a0-4963-8d85-0f081588f79b</DisplayName>
        <AccountId>38</AccountId>
        <AccountType/>
      </UserInfo>
      <UserInfo>
        <DisplayName>Tafua, Colette</DisplayName>
        <AccountId>340</AccountId>
        <AccountType/>
      </UserInfo>
      <UserInfo>
        <DisplayName>SharingLinks.bafd24fe-175f-4e2d-88ba-6f91fa5e5751.OrganizationEdit.e58ab771-eb02-4521-a5e0-e23b1674aa32</DisplayName>
        <AccountId>40</AccountId>
        <AccountType/>
      </UserInfo>
      <UserInfo>
        <DisplayName>SharingLinks.77dc9ca1-aca6-4536-ad13-ef694176afa3.OrganizationEdit.0fb4e1f6-ec50-400d-bc43-4eea54b26160</DisplayName>
        <AccountId>42</AccountId>
        <AccountType/>
      </UserInfo>
      <UserInfo>
        <DisplayName>Shepard, Eric N</DisplayName>
        <AccountId>458</AccountId>
        <AccountType/>
      </UserInfo>
      <UserInfo>
        <DisplayName>SharingLinks.e0038f03-4de0-45d4-9213-2d696b3e7a10.Flexible.bcbf50cf-9f91-4f3a-a1e1-d2e47138d6e9</DisplayName>
        <AccountId>90</AccountId>
        <AccountType/>
      </UserInfo>
      <UserInfo>
        <DisplayName>Amos, Tiffany</DisplayName>
        <AccountId>367</AccountId>
        <AccountType/>
      </UserInfo>
      <UserInfo>
        <DisplayName>SharingLinks.ea11fcff-7ef4-49e1-ab60-96483f8b3adf.Flexible.e454b8c9-e79d-440a-b0c3-11605d1737ec</DisplayName>
        <AccountId>543</AccountId>
        <AccountType/>
      </UserInfo>
      <UserInfo>
        <DisplayName>SharingLinks.c745973f-b1ec-4ae5-89aa-5b28eab49ec6.Flexible.32669f2a-0d18-4654-85be-1c699ccae08e</DisplayName>
        <AccountId>319</AccountId>
        <AccountType/>
      </UserInfo>
      <UserInfo>
        <DisplayName>Mahooty, David N</DisplayName>
        <AccountId>1020</AccountId>
        <AccountType/>
      </UserInfo>
      <UserInfo>
        <DisplayName>Snider, Vanessa P</DisplayName>
        <AccountId>12</AccountId>
        <AccountType/>
      </UserInfo>
    </SharedWithUsers>
    <lcf76f155ced4ddcb4097134ff3c332f xmlns="8be49ea4-f0c8-451e-9bcd-5ae684a122b4">
      <Terms xmlns="http://schemas.microsoft.com/office/infopath/2007/PartnerControls"/>
    </lcf76f155ced4ddcb4097134ff3c332f>
    <Completed xmlns="8be49ea4-f0c8-451e-9bcd-5ae684a122b4">false</Completed>
    <Notes xmlns="8be49ea4-f0c8-451e-9bcd-5ae684a122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583F9AF7E9EF4EB3B7B5264873AE62" ma:contentTypeVersion="16" ma:contentTypeDescription="Create a new document." ma:contentTypeScope="" ma:versionID="80cb91fb9ac6a9609b2daeb50243d75b">
  <xsd:schema xmlns:xsd="http://www.w3.org/2001/XMLSchema" xmlns:xs="http://www.w3.org/2001/XMLSchema" xmlns:p="http://schemas.microsoft.com/office/2006/metadata/properties" xmlns:ns2="8be49ea4-f0c8-451e-9bcd-5ae684a122b4" xmlns:ns3="bf0487c3-5a0e-46aa-8628-1a8362891310" xmlns:ns4="31062a0d-ede8-4112-b4bb-00a9c1bc8e16" targetNamespace="http://schemas.microsoft.com/office/2006/metadata/properties" ma:root="true" ma:fieldsID="b34f76d1efce2b1dd67fb7936cc41ef6" ns2:_="" ns3:_="" ns4:_="">
    <xsd:import namespace="8be49ea4-f0c8-451e-9bcd-5ae684a122b4"/>
    <xsd:import namespace="bf0487c3-5a0e-46aa-8628-1a8362891310"/>
    <xsd:import namespace="31062a0d-ede8-4112-b4bb-00a9c1bc8e16"/>
    <xsd:element name="properties">
      <xsd:complexType>
        <xsd:sequence>
          <xsd:element name="documentManagement">
            <xsd:complexType>
              <xsd:all>
                <xsd:element ref="ns2:Completed"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ServiceOCR"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49ea4-f0c8-451e-9bcd-5ae684a122b4" elementFormDefault="qualified">
    <xsd:import namespace="http://schemas.microsoft.com/office/2006/documentManagement/types"/>
    <xsd:import namespace="http://schemas.microsoft.com/office/infopath/2007/PartnerControls"/>
    <xsd:element name="Completed" ma:index="8" nillable="true" ma:displayName="Completed" ma:default="0" ma:description="Please check yes when complete.  Thank you!" ma:internalName="Completed">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Notes" ma:index="22"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0487c3-5a0e-46aa-8628-1a83628913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e8b3dc-be3c-4611-b86c-a96ea2174d54}" ma:internalName="TaxCatchAll" ma:showField="CatchAllData" ma:web="bf0487c3-5a0e-46aa-8628-1a83628913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6C5A6-715A-4001-ACE8-5065418001D9}">
  <ds:schemaRefs>
    <ds:schemaRef ds:uri="http://schemas.microsoft.com/office/2006/documentManagement/types"/>
    <ds:schemaRef ds:uri="http://purl.org/dc/elements/1.1/"/>
    <ds:schemaRef ds:uri="bf0487c3-5a0e-46aa-8628-1a8362891310"/>
    <ds:schemaRef ds:uri="http://purl.org/dc/terms/"/>
    <ds:schemaRef ds:uri="31062a0d-ede8-4112-b4bb-00a9c1bc8e16"/>
    <ds:schemaRef ds:uri="http://schemas.microsoft.com/office/infopath/2007/PartnerControls"/>
    <ds:schemaRef ds:uri="http://schemas.microsoft.com/office/2006/metadata/properties"/>
    <ds:schemaRef ds:uri="http://schemas.openxmlformats.org/package/2006/metadata/core-properties"/>
    <ds:schemaRef ds:uri="8be49ea4-f0c8-451e-9bcd-5ae684a122b4"/>
    <ds:schemaRef ds:uri="http://www.w3.org/XML/1998/namespace"/>
    <ds:schemaRef ds:uri="http://purl.org/dc/dcmitype/"/>
  </ds:schemaRefs>
</ds:datastoreItem>
</file>

<file path=customXml/itemProps2.xml><?xml version="1.0" encoding="utf-8"?>
<ds:datastoreItem xmlns:ds="http://schemas.openxmlformats.org/officeDocument/2006/customXml" ds:itemID="{E4C9AA5E-8FB8-4F8F-B5A6-2AC592DF3834}">
  <ds:schemaRefs>
    <ds:schemaRef ds:uri="31062a0d-ede8-4112-b4bb-00a9c1bc8e16"/>
    <ds:schemaRef ds:uri="8be49ea4-f0c8-451e-9bcd-5ae684a122b4"/>
    <ds:schemaRef ds:uri="bf0487c3-5a0e-46aa-8628-1a83628913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CA63CE-0B1C-48DB-80F5-BC940C78EC6D}">
  <ds:schemaRefs>
    <ds:schemaRef ds:uri="http://schemas.microsoft.com/sharepoint/v3/contenttype/forms"/>
  </ds:schemaRefs>
</ds:datastoreItem>
</file>

<file path=docMetadata/LabelInfo.xml><?xml version="1.0" encoding="utf-8"?>
<clbl:labelList xmlns:clbl="http://schemas.microsoft.com/office/2020/mipLabelMetadata">
  <clbl:label id="{0693b5ba-4b18-4d7b-9341-f32f400a5494}" enabled="0" method="" siteId="{0693b5ba-4b18-4d7b-9341-f32f400a5494}" removed="1"/>
</clbl:labelList>
</file>

<file path=docProps/app.xml><?xml version="1.0" encoding="utf-8"?>
<Properties xmlns="http://schemas.openxmlformats.org/officeDocument/2006/extended-properties" xmlns:vt="http://schemas.openxmlformats.org/officeDocument/2006/docPropsVTypes">
  <Template/>
  <TotalTime>1067</TotalTime>
  <Words>2422</Words>
  <Application>Microsoft Office PowerPoint</Application>
  <PresentationFormat>Widescreen</PresentationFormat>
  <Paragraphs>799</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 Narrow</vt:lpstr>
      <vt:lpstr>Arial</vt:lpstr>
      <vt:lpstr>Arial</vt:lpstr>
      <vt:lpstr>Arial Narrow</vt:lpstr>
      <vt:lpstr>Calibri</vt:lpstr>
      <vt:lpstr>Calibri Light</vt:lpstr>
      <vt:lpstr>Wingdings</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Omps, Sharon P</cp:lastModifiedBy>
  <cp:revision>2</cp:revision>
  <cp:lastPrinted>2024-10-17T13:45:18Z</cp:lastPrinted>
  <dcterms:created xsi:type="dcterms:W3CDTF">2021-03-25T13:23:26Z</dcterms:created>
  <dcterms:modified xsi:type="dcterms:W3CDTF">2025-08-05T13:39:26Z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0x0101004B583F9AF7E9EF4EB3B7B5264873AE62</vt:lpwstr>
  </property>
  <property fmtid="{D5CDD505-2E9C-101B-9397-08002B2CF9AE}" pid="6" name="MediaServiceImageTags">
    <vt:lpwstr/>
  </property>
</Properties>
</file>