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6" roundtripDataSignature="AMtx7mjY9Ycq91dKsL+b66k0MyyHGqYc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4130E1-0D69-40EC-85EE-61E702D4E913}">
  <a:tblStyle styleId="{904130E1-0D69-40EC-85EE-61E702D4E91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C3E8D80-A559-4B3F-954A-A8DE2782B52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375d3a7dd09_0_0: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g375d3a7dd09_0_0: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5d3a7dd09_0_5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375d3a7dd09_0_5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375d3a7dd09_0_53: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5d3a7dd09_0_5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375d3a7dd09_0_5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375d3a7dd09_0_59: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5d3a7dd09_0_6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75d3a7dd09_0_6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375d3a7dd09_0_65: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5d3a7dd09_0_7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375d3a7dd09_0_7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375d3a7dd09_0_71: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5d3a7dd09_0_7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75d3a7dd09_0_7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5d3a7dd09_0_8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375d3a7dd09_0_8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5d3a7dd09_0_8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375d3a7dd09_0_8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75d3a7dd09_0_9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75d3a7dd09_0_9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75d3a7dd09_0_9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375d3a7dd09_0_9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5d3a7dd09_0_10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375d3a7dd09_0_10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75d3a7dd09_0_6: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g375d3a7dd09_0_6: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5d3a7dd09_0_10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375d3a7dd09_0_10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75d3a7dd09_0_11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75d3a7dd09_0_11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5d3a7dd09_0_11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375d3a7dd09_0_11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5d3a7dd09_0_12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375d3a7dd09_0_12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5d3a7dd09_0_12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375d3a7dd09_0_12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75d3a7dd09_0_13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75d3a7dd09_0_13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5d3a7dd09_0_13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75d3a7dd09_0_13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5d3a7dd09_0_142: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375d3a7dd09_0_142: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75d3a7dd09_0_14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375d3a7dd09_0_14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5d3a7dd09_0_15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75d3a7dd09_0_15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d3a7dd09_0_1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375d3a7dd09_0_1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g375d3a7dd09_0_11: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d3a7dd09_0_1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75d3a7dd09_0_1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g375d3a7dd09_0_17: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75d3a7dd09_0_2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375d3a7dd09_0_2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375d3a7dd09_0_23: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5d3a7dd09_0_29: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375d3a7dd09_0_29: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g375d3a7dd09_0_29: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5d3a7dd09_0_3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375d3a7dd09_0_3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GAO in 2018 reported this as illegal</a:t>
            </a:r>
            <a:br>
              <a:rPr lang="en-US"/>
            </a:br>
            <a:r>
              <a:rPr lang="en-US"/>
              <a:t>OMB Director has stated that Pocket rescissions are allowable</a:t>
            </a:r>
            <a:endParaRPr/>
          </a:p>
        </p:txBody>
      </p:sp>
      <p:sp>
        <p:nvSpPr>
          <p:cNvPr id="88" name="Google Shape;88;g375d3a7dd09_0_35: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75d3a7dd09_0_41: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75d3a7dd09_0_41: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75d3a7dd09_0_41: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75d3a7dd09_0_47: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375d3a7dd09_0_47: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375d3a7dd09_0_47: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6" name="Shape 16"/>
        <p:cNvGrpSpPr/>
        <p:nvPr/>
      </p:nvGrpSpPr>
      <p:grpSpPr>
        <a:xfrm>
          <a:off x="0" y="0"/>
          <a:ext cx="0" cy="0"/>
          <a:chOff x="0" y="0"/>
          <a:chExt cx="0" cy="0"/>
        </a:xfrm>
      </p:grpSpPr>
      <p:sp>
        <p:nvSpPr>
          <p:cNvPr id="17" name="Google Shape;17;p20"/>
          <p:cNvSpPr txBox="1"/>
          <p:nvPr>
            <p:ph type="title"/>
          </p:nvPr>
        </p:nvSpPr>
        <p:spPr>
          <a:xfrm>
            <a:off x="890270" y="442087"/>
            <a:ext cx="10411459" cy="60515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txBox="1"/>
          <p:nvPr>
            <p:ph type="title"/>
          </p:nvPr>
        </p:nvSpPr>
        <p:spPr>
          <a:xfrm>
            <a:off x="890270" y="442087"/>
            <a:ext cx="10411459" cy="60515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916939" y="1793493"/>
            <a:ext cx="6516370" cy="230441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8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2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22"/>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8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3"/>
          <p:cNvSpPr txBox="1"/>
          <p:nvPr>
            <p:ph type="title"/>
          </p:nvPr>
        </p:nvSpPr>
        <p:spPr>
          <a:xfrm>
            <a:off x="890270" y="442087"/>
            <a:ext cx="10411459" cy="60515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38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2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2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 name="Shape 40"/>
        <p:cNvGrpSpPr/>
        <p:nvPr/>
      </p:nvGrpSpPr>
      <p:grpSpPr>
        <a:xfrm>
          <a:off x="0" y="0"/>
          <a:ext cx="0" cy="0"/>
          <a:chOff x="0" y="0"/>
          <a:chExt cx="0" cy="0"/>
        </a:xfrm>
      </p:grpSpPr>
      <p:sp>
        <p:nvSpPr>
          <p:cNvPr id="41" name="Google Shape;41;p2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p:nvPr/>
        </p:nvSpPr>
        <p:spPr>
          <a:xfrm>
            <a:off x="0" y="315468"/>
            <a:ext cx="12192000" cy="906780"/>
          </a:xfrm>
          <a:custGeom>
            <a:rect b="b" l="l" r="r" t="t"/>
            <a:pathLst>
              <a:path extrusionOk="0" h="906780" w="12192000">
                <a:moveTo>
                  <a:pt x="12192000" y="0"/>
                </a:moveTo>
                <a:lnTo>
                  <a:pt x="0" y="0"/>
                </a:lnTo>
                <a:lnTo>
                  <a:pt x="0" y="906779"/>
                </a:lnTo>
                <a:lnTo>
                  <a:pt x="12192000" y="906779"/>
                </a:lnTo>
                <a:lnTo>
                  <a:pt x="12192000" y="0"/>
                </a:lnTo>
                <a:close/>
              </a:path>
            </a:pathLst>
          </a:custGeom>
          <a:solidFill>
            <a:srgbClr val="CD6C1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 name="Google Shape;11;p19"/>
          <p:cNvSpPr txBox="1"/>
          <p:nvPr>
            <p:ph type="title"/>
          </p:nvPr>
        </p:nvSpPr>
        <p:spPr>
          <a:xfrm>
            <a:off x="890270" y="442087"/>
            <a:ext cx="10411459" cy="60515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3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9"/>
          <p:cNvSpPr txBox="1"/>
          <p:nvPr>
            <p:ph idx="1" type="body"/>
          </p:nvPr>
        </p:nvSpPr>
        <p:spPr>
          <a:xfrm>
            <a:off x="916939" y="1793493"/>
            <a:ext cx="6516370" cy="230441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 name="Google Shape;13;p1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1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mvogel@ncai.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americanactionforum.org/insight/congress-approves-9-billion-rescissions-packag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g375d3a7dd09_0_0"/>
          <p:cNvSpPr/>
          <p:nvPr/>
        </p:nvSpPr>
        <p:spPr>
          <a:xfrm>
            <a:off x="0" y="2923835"/>
            <a:ext cx="12192000" cy="1386839"/>
          </a:xfrm>
          <a:custGeom>
            <a:rect b="b" l="l" r="r" t="t"/>
            <a:pathLst>
              <a:path extrusionOk="0" h="1386839" w="12192000">
                <a:moveTo>
                  <a:pt x="12192000" y="0"/>
                </a:moveTo>
                <a:lnTo>
                  <a:pt x="0" y="0"/>
                </a:lnTo>
                <a:lnTo>
                  <a:pt x="0" y="1386839"/>
                </a:lnTo>
                <a:lnTo>
                  <a:pt x="12192000" y="1386839"/>
                </a:lnTo>
                <a:lnTo>
                  <a:pt x="12192000" y="0"/>
                </a:lnTo>
                <a:close/>
              </a:path>
            </a:pathLst>
          </a:custGeom>
          <a:solidFill>
            <a:srgbClr val="CD6C1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9" name="Google Shape;49;g375d3a7dd09_0_0"/>
          <p:cNvPicPr preferRelativeResize="0"/>
          <p:nvPr/>
        </p:nvPicPr>
        <p:blipFill rotWithShape="1">
          <a:blip r:embed="rId3">
            <a:alphaModFix/>
          </a:blip>
          <a:srcRect b="0" l="0" r="0" t="0"/>
          <a:stretch/>
        </p:blipFill>
        <p:spPr>
          <a:xfrm>
            <a:off x="5212079" y="673608"/>
            <a:ext cx="1767839" cy="1770888"/>
          </a:xfrm>
          <a:prstGeom prst="rect">
            <a:avLst/>
          </a:prstGeom>
          <a:noFill/>
          <a:ln>
            <a:noFill/>
          </a:ln>
        </p:spPr>
      </p:pic>
      <p:sp>
        <p:nvSpPr>
          <p:cNvPr id="50" name="Google Shape;50;g375d3a7dd09_0_0"/>
          <p:cNvSpPr txBox="1"/>
          <p:nvPr>
            <p:ph type="title"/>
          </p:nvPr>
        </p:nvSpPr>
        <p:spPr>
          <a:xfrm>
            <a:off x="2966407" y="3287557"/>
            <a:ext cx="6259200" cy="6594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b="1" lang="en-US" sz="4200"/>
              <a:t>Legislative Updates</a:t>
            </a:r>
            <a:endParaRPr b="1" sz="4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375d3a7dd09_0_53"/>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Administrative Updates </a:t>
            </a:r>
            <a:endParaRPr/>
          </a:p>
        </p:txBody>
      </p:sp>
      <p:sp>
        <p:nvSpPr>
          <p:cNvPr id="112" name="Google Shape;112;g375d3a7dd09_0_53"/>
          <p:cNvSpPr txBox="1"/>
          <p:nvPr/>
        </p:nvSpPr>
        <p:spPr>
          <a:xfrm>
            <a:off x="228600" y="1447800"/>
            <a:ext cx="11658600" cy="516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1900">
                <a:latin typeface="Times New Roman"/>
                <a:ea typeface="Times New Roman"/>
                <a:cs typeface="Times New Roman"/>
                <a:sym typeface="Times New Roman"/>
              </a:rPr>
              <a:t>The consultation activities since March 2025 demonstrate significant federal engagement with tribal nations across multiple policy areas, particularly focusing on government efficiency, educational choice, energy development, and ongoing trust responsibilities.</a:t>
            </a:r>
            <a:endParaRPr sz="19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1" lang="en-US" sz="2400">
                <a:latin typeface="Times New Roman"/>
                <a:ea typeface="Times New Roman"/>
                <a:cs typeface="Times New Roman"/>
                <a:sym typeface="Times New Roman"/>
              </a:rPr>
              <a:t>Executive Order Consultations </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b="1" lang="en-US" sz="1800">
                <a:solidFill>
                  <a:schemeClr val="dk1"/>
                </a:solidFill>
                <a:latin typeface="Times New Roman"/>
                <a:ea typeface="Times New Roman"/>
                <a:cs typeface="Times New Roman"/>
                <a:sym typeface="Times New Roman"/>
              </a:rPr>
              <a:t>Workforce Efficiency Initiative (EO 14210):</a:t>
            </a:r>
            <a:r>
              <a:rPr lang="en-US" sz="1800">
                <a:solidFill>
                  <a:schemeClr val="dk1"/>
                </a:solidFill>
                <a:latin typeface="Times New Roman"/>
                <a:ea typeface="Times New Roman"/>
                <a:cs typeface="Times New Roman"/>
                <a:sym typeface="Times New Roman"/>
              </a:rPr>
              <a:t> Following President Trump's February 11, 2025 Executive Order establishing the "Department of Government Efficiency" Workforce Optimization Initiative, Indian Affairs conducted extensive tribal consultations. The Department conducted six hybrid, one in-person, and one virtual tribal consultation sessions, plus a separate session for Bureau of Indian Education stakeholders. These sessions were scheduled for May 2025, with written comment periods extending through July 7, 2025.</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Clr>
                <a:schemeClr val="dk1"/>
              </a:buClr>
              <a:buSzPts val="1100"/>
              <a:buFont typeface="Arial"/>
              <a:buNone/>
            </a:pPr>
            <a:r>
              <a:rPr b="1" lang="en-US" sz="1800">
                <a:solidFill>
                  <a:schemeClr val="dk1"/>
                </a:solidFill>
                <a:latin typeface="Times New Roman"/>
                <a:ea typeface="Times New Roman"/>
                <a:cs typeface="Times New Roman"/>
                <a:sym typeface="Times New Roman"/>
              </a:rPr>
              <a:t>Educational Freedom Executive Order (EO 14191):</a:t>
            </a:r>
            <a:r>
              <a:rPr lang="en-US" sz="1800">
                <a:solidFill>
                  <a:schemeClr val="dk1"/>
                </a:solidFill>
                <a:latin typeface="Times New Roman"/>
                <a:ea typeface="Times New Roman"/>
                <a:cs typeface="Times New Roman"/>
                <a:sym typeface="Times New Roman"/>
              </a:rPr>
              <a:t> On January 29, 2025, President Trump issued an executive order directing the Secretary of the Interior to review mechanisms for families of Bureau of Indian Education students to use federal funding for educational options including private, faith-based, or public charter schools. The Bureau of Indian Education conducted two virtual tribal and education stakeholder consultation sessions on March 14, 2025, with written comments accepted through July 25, 2025. </a:t>
            </a:r>
            <a:endParaRPr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75d3a7dd09_0_59"/>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Administrative Updates </a:t>
            </a:r>
            <a:endParaRPr/>
          </a:p>
        </p:txBody>
      </p:sp>
      <p:sp>
        <p:nvSpPr>
          <p:cNvPr id="119" name="Google Shape;119;g375d3a7dd09_0_59"/>
          <p:cNvSpPr txBox="1"/>
          <p:nvPr/>
        </p:nvSpPr>
        <p:spPr>
          <a:xfrm>
            <a:off x="228600" y="1447800"/>
            <a:ext cx="11658600" cy="4562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80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Emergency Energy Permitting Consultations</a:t>
            </a:r>
            <a:endParaRPr b="1" sz="24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900">
                <a:solidFill>
                  <a:schemeClr val="dk1"/>
                </a:solidFill>
                <a:latin typeface="Times New Roman"/>
                <a:ea typeface="Times New Roman"/>
                <a:cs typeface="Times New Roman"/>
                <a:sym typeface="Times New Roman"/>
              </a:rPr>
              <a:t>In response to President Trump's declaration of a National Energy Emergency on April 23, 2025, Indian Affairs included discussions about emergency permitting procedures in their tribal consultations Indian Affairs Workforce Efficiency and Productivity (EO 14210) and Emergency Permitting Procedures to Strengthen Domestic Energy Supply. These procedures aim to significantly reduce energy project approval timelines from months or years to just weeks using emergency authorities under NEPA, the Endangered Species Act, and the National Historic Preservation Act. </a:t>
            </a:r>
            <a:endParaRPr sz="19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sz="19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900">
              <a:solidFill>
                <a:schemeClr val="dk1"/>
              </a:solidFill>
            </a:endParaRPr>
          </a:p>
          <a:p>
            <a:pPr indent="0" lvl="0" marL="0" marR="0" rtl="0" algn="l">
              <a:lnSpc>
                <a:spcPct val="100000"/>
              </a:lnSpc>
              <a:spcBef>
                <a:spcPts val="1200"/>
              </a:spcBef>
              <a:spcAft>
                <a:spcPts val="0"/>
              </a:spcAft>
              <a:buClr>
                <a:srgbClr val="000000"/>
              </a:buClr>
              <a:buSzPts val="2400"/>
              <a:buFont typeface="Arial"/>
              <a:buNone/>
            </a:pPr>
            <a:r>
              <a:t/>
            </a:r>
            <a:endParaRPr sz="2400"/>
          </a:p>
          <a:p>
            <a:pPr indent="0" lvl="0" marL="0" rtl="0" algn="l">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75d3a7dd09_0_65"/>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Administrative Updates </a:t>
            </a:r>
            <a:endParaRPr/>
          </a:p>
        </p:txBody>
      </p:sp>
      <p:sp>
        <p:nvSpPr>
          <p:cNvPr id="126" name="Google Shape;126;g375d3a7dd09_0_65"/>
          <p:cNvSpPr txBox="1"/>
          <p:nvPr/>
        </p:nvSpPr>
        <p:spPr>
          <a:xfrm>
            <a:off x="266725" y="1321975"/>
            <a:ext cx="11658600" cy="5387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2400">
                <a:solidFill>
                  <a:schemeClr val="dk1"/>
                </a:solidFill>
                <a:latin typeface="Times New Roman"/>
                <a:ea typeface="Times New Roman"/>
                <a:cs typeface="Times New Roman"/>
                <a:sym typeface="Times New Roman"/>
              </a:rPr>
              <a:t>DOI Strategic Plan Consultation FY 2026-2030</a:t>
            </a:r>
            <a:endParaRPr b="1" sz="24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Department of the Interior is preparing to release its Fiscal Year (FY) 2026–2030 Strategic Plan in October 2025, which outlines the Department's strategic goals, objectives, and strategies for the next four years. This strategic plan will be more streamlined in length and presented at a very high level, reflecting the Administration's goal of providing clear and concise documents to the American public.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To support collaboration with Tribal Nations, the Department hosted a series of virtual consultation sessions from June 16-26, 2025.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consultation represents Interior’s commitment to working in partnership with Tribal Nations to ensure the outcomes in the plan are meaningful and valuable to Tribal communities. These sessions provided Tribal leaders the opportunity to offer input on the strategic goals and objectives, and to recommend performance measures.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A preview draft framework was made available during the consultation period.</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consultation process demonstrates the Department's ongoing commitment to government-to-government relationships with Tribal Nations, ensuring that Indigenous communities have meaningful input into federal strategic planning that affects their communities and trust obligations.</a:t>
            </a:r>
            <a:endParaRPr i="0" sz="1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5d3a7dd09_0_71"/>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Administrative Updates </a:t>
            </a:r>
            <a:endParaRPr/>
          </a:p>
        </p:txBody>
      </p:sp>
      <p:sp>
        <p:nvSpPr>
          <p:cNvPr id="133" name="Google Shape;133;g375d3a7dd09_0_71"/>
          <p:cNvSpPr txBox="1"/>
          <p:nvPr/>
        </p:nvSpPr>
        <p:spPr>
          <a:xfrm>
            <a:off x="228600" y="1447800"/>
            <a:ext cx="11658600" cy="426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SzPts val="2400"/>
              <a:buFont typeface="Arial"/>
              <a:buNone/>
            </a:pPr>
            <a:r>
              <a:rPr b="1" lang="en-US" sz="2400">
                <a:latin typeface="Times New Roman"/>
                <a:ea typeface="Times New Roman"/>
                <a:cs typeface="Times New Roman"/>
                <a:sym typeface="Times New Roman"/>
              </a:rPr>
              <a:t>Assistant Secretary of Indian Affairs (AS-IA) Nomination Hearing</a:t>
            </a:r>
            <a:endParaRPr b="1"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sz="2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lang="en-US" sz="2500">
                <a:solidFill>
                  <a:schemeClr val="dk1"/>
                </a:solidFill>
                <a:latin typeface="Times New Roman"/>
                <a:ea typeface="Times New Roman"/>
                <a:cs typeface="Times New Roman"/>
                <a:sym typeface="Times New Roman"/>
              </a:rPr>
              <a:t>A nomination hearing was held on July 17, 2025, where the Senate Committee on Indian Affairs examined President Trump's nominee William "Billy" Kirkland for the position of Assistant Secretary for Indian Affairs within the Department of the Interior. </a:t>
            </a:r>
            <a:endParaRPr sz="2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sz="25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lang="en-US" sz="2500">
                <a:solidFill>
                  <a:schemeClr val="dk1"/>
                </a:solidFill>
                <a:latin typeface="Times New Roman"/>
                <a:ea typeface="Times New Roman"/>
                <a:cs typeface="Times New Roman"/>
                <a:sym typeface="Times New Roman"/>
              </a:rPr>
              <a:t>Chairman Murkowski emphasized the critical role in upholding the trust responsibility and strengthening federal-tribal partnerships. </a:t>
            </a:r>
            <a:endParaRPr sz="38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75d3a7dd09_0_7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graphicFrame>
        <p:nvGraphicFramePr>
          <p:cNvPr id="139" name="Google Shape;139;g375d3a7dd09_0_77"/>
          <p:cNvGraphicFramePr/>
          <p:nvPr/>
        </p:nvGraphicFramePr>
        <p:xfrm>
          <a:off x="952500" y="1296325"/>
          <a:ext cx="3000000" cy="3000000"/>
        </p:xfrm>
        <a:graphic>
          <a:graphicData uri="http://schemas.openxmlformats.org/drawingml/2006/table">
            <a:tbl>
              <a:tblPr>
                <a:noFill/>
                <a:tableStyleId>{9C3E8D80-A559-4B3F-954A-A8DE2782B526}</a:tableStyleId>
              </a:tblPr>
              <a:tblGrid>
                <a:gridCol w="3429000"/>
                <a:gridCol w="3429000"/>
                <a:gridCol w="3429000"/>
              </a:tblGrid>
              <a:tr h="381000">
                <a:tc>
                  <a:txBody>
                    <a:bodyPr/>
                    <a:lstStyle/>
                    <a:p>
                      <a:pPr indent="0" lvl="0" marL="0" rtl="0" algn="l">
                        <a:spcBef>
                          <a:spcPts val="0"/>
                        </a:spcBef>
                        <a:spcAft>
                          <a:spcPts val="0"/>
                        </a:spcAft>
                        <a:buNone/>
                      </a:pPr>
                      <a:r>
                        <a:rPr b="1" lang="en-US"/>
                        <a:t>Appropriations Bill</a:t>
                      </a:r>
                      <a:endParaRPr b="1"/>
                    </a:p>
                  </a:txBody>
                  <a:tcPr marT="91425" marB="91425" marR="91425" marL="91425"/>
                </a:tc>
                <a:tc>
                  <a:txBody>
                    <a:bodyPr/>
                    <a:lstStyle/>
                    <a:p>
                      <a:pPr indent="0" lvl="0" marL="0" rtl="0" algn="l">
                        <a:spcBef>
                          <a:spcPts val="0"/>
                        </a:spcBef>
                        <a:spcAft>
                          <a:spcPts val="0"/>
                        </a:spcAft>
                        <a:buNone/>
                      </a:pPr>
                      <a:r>
                        <a:rPr b="1" lang="en-US"/>
                        <a:t>House Status</a:t>
                      </a:r>
                      <a:endParaRPr b="1"/>
                    </a:p>
                  </a:txBody>
                  <a:tcPr marT="91425" marB="91425" marR="91425" marL="91425"/>
                </a:tc>
                <a:tc>
                  <a:txBody>
                    <a:bodyPr/>
                    <a:lstStyle/>
                    <a:p>
                      <a:pPr indent="0" lvl="0" marL="0" rtl="0" algn="l">
                        <a:spcBef>
                          <a:spcPts val="0"/>
                        </a:spcBef>
                        <a:spcAft>
                          <a:spcPts val="0"/>
                        </a:spcAft>
                        <a:buNone/>
                      </a:pPr>
                      <a:r>
                        <a:rPr b="1" lang="en-US"/>
                        <a:t>Senate Status </a:t>
                      </a:r>
                      <a:endParaRPr b="1"/>
                    </a:p>
                  </a:txBody>
                  <a:tcPr marT="91425" marB="91425" marR="91425" marL="91425"/>
                </a:tc>
              </a:tr>
              <a:tr h="381000">
                <a:tc>
                  <a:txBody>
                    <a:bodyPr/>
                    <a:lstStyle/>
                    <a:p>
                      <a:pPr indent="0" lvl="0" marL="0" rtl="0" algn="l">
                        <a:spcBef>
                          <a:spcPts val="0"/>
                        </a:spcBef>
                        <a:spcAft>
                          <a:spcPts val="0"/>
                        </a:spcAft>
                        <a:buNone/>
                      </a:pPr>
                      <a:r>
                        <a:rPr lang="en-US"/>
                        <a:t>Agriculture, Rural Development, FDA</a:t>
                      </a:r>
                      <a:endParaRPr/>
                    </a:p>
                  </a:txBody>
                  <a:tcPr marT="91425" marB="91425" marR="91425" marL="91425"/>
                </a:tc>
                <a:tc>
                  <a:txBody>
                    <a:bodyPr/>
                    <a:lstStyle/>
                    <a:p>
                      <a:pPr indent="0" lvl="0" marL="0" rtl="0" algn="l">
                        <a:spcBef>
                          <a:spcPts val="0"/>
                        </a:spcBef>
                        <a:spcAft>
                          <a:spcPts val="0"/>
                        </a:spcAft>
                        <a:buNone/>
                      </a:pPr>
                      <a:r>
                        <a:rPr lang="en-US"/>
                        <a:t>Committee Approval (6/23/25) </a:t>
                      </a:r>
                      <a:endParaRPr/>
                    </a:p>
                  </a:txBody>
                  <a:tcPr marT="91425" marB="91425" marR="91425" marL="91425"/>
                </a:tc>
                <a:tc>
                  <a:txBody>
                    <a:bodyPr/>
                    <a:lstStyle/>
                    <a:p>
                      <a:pPr indent="0" lvl="0" marL="0" rtl="0" algn="l">
                        <a:spcBef>
                          <a:spcPts val="0"/>
                        </a:spcBef>
                        <a:spcAft>
                          <a:spcPts val="0"/>
                        </a:spcAft>
                        <a:buNone/>
                      </a:pPr>
                      <a:r>
                        <a:rPr b="1" lang="en-US">
                          <a:solidFill>
                            <a:schemeClr val="dk1"/>
                          </a:solidFill>
                        </a:rPr>
                        <a:t>Initial Passage (8/1/25)  H.R. 3944</a:t>
                      </a:r>
                      <a:r>
                        <a:rPr lang="en-US"/>
                        <a:t> </a:t>
                      </a:r>
                      <a:endParaRPr/>
                    </a:p>
                  </a:txBody>
                  <a:tcPr marT="91425" marB="91425" marR="91425" marL="91425"/>
                </a:tc>
              </a:tr>
              <a:tr h="381000">
                <a:tc>
                  <a:txBody>
                    <a:bodyPr/>
                    <a:lstStyle/>
                    <a:p>
                      <a:pPr indent="0" lvl="0" marL="0" rtl="0" algn="l">
                        <a:spcBef>
                          <a:spcPts val="0"/>
                        </a:spcBef>
                        <a:spcAft>
                          <a:spcPts val="0"/>
                        </a:spcAft>
                        <a:buNone/>
                      </a:pPr>
                      <a:r>
                        <a:rPr lang="en-US"/>
                        <a:t>Commerce, Justice, Science (CJS)</a:t>
                      </a:r>
                      <a:endParaRPr/>
                    </a:p>
                  </a:txBody>
                  <a:tcPr marT="91425" marB="91425" marR="91425" marL="91425"/>
                </a:tc>
                <a:tc>
                  <a:txBody>
                    <a:bodyPr/>
                    <a:lstStyle/>
                    <a:p>
                      <a:pPr indent="0" lvl="0" marL="0" rtl="0" algn="l">
                        <a:spcBef>
                          <a:spcPts val="0"/>
                        </a:spcBef>
                        <a:spcAft>
                          <a:spcPts val="0"/>
                        </a:spcAft>
                        <a:buNone/>
                      </a:pPr>
                      <a:r>
                        <a:rPr lang="en-US"/>
                        <a:t>Subcommittee Approval (7/15/25) </a:t>
                      </a:r>
                      <a:endParaRPr/>
                    </a:p>
                  </a:txBody>
                  <a:tcPr marT="91425" marB="91425" marR="91425" marL="91425"/>
                </a:tc>
                <a:tc>
                  <a:txBody>
                    <a:bodyPr/>
                    <a:lstStyle/>
                    <a:p>
                      <a:pPr indent="0" lvl="0" marL="0" rtl="0" algn="l">
                        <a:spcBef>
                          <a:spcPts val="0"/>
                        </a:spcBef>
                        <a:spcAft>
                          <a:spcPts val="0"/>
                        </a:spcAft>
                        <a:buNone/>
                      </a:pPr>
                      <a:r>
                        <a:rPr lang="en-US"/>
                        <a:t>Committee Approval (7/17/25) </a:t>
                      </a:r>
                      <a:endParaRPr/>
                    </a:p>
                  </a:txBody>
                  <a:tcPr marT="91425" marB="91425" marR="91425" marL="91425"/>
                </a:tc>
              </a:tr>
              <a:tr h="381000">
                <a:tc>
                  <a:txBody>
                    <a:bodyPr/>
                    <a:lstStyle/>
                    <a:p>
                      <a:pPr indent="0" lvl="0" marL="0" rtl="0" algn="l">
                        <a:spcBef>
                          <a:spcPts val="0"/>
                        </a:spcBef>
                        <a:spcAft>
                          <a:spcPts val="0"/>
                        </a:spcAft>
                        <a:buNone/>
                      </a:pPr>
                      <a:r>
                        <a:rPr lang="en-US"/>
                        <a:t>Defense</a:t>
                      </a:r>
                      <a:endParaRPr/>
                    </a:p>
                  </a:txBody>
                  <a:tcPr marT="91425" marB="91425" marR="91425" marL="91425"/>
                </a:tc>
                <a:tc>
                  <a:txBody>
                    <a:bodyPr/>
                    <a:lstStyle/>
                    <a:p>
                      <a:pPr indent="0" lvl="0" marL="0" rtl="0" algn="l">
                        <a:spcBef>
                          <a:spcPts val="0"/>
                        </a:spcBef>
                        <a:spcAft>
                          <a:spcPts val="0"/>
                        </a:spcAft>
                        <a:buNone/>
                      </a:pPr>
                      <a:r>
                        <a:rPr b="1" lang="en-US">
                          <a:solidFill>
                            <a:schemeClr val="dk1"/>
                          </a:solidFill>
                        </a:rPr>
                        <a:t>Initial Passage (7/18/25) </a:t>
                      </a:r>
                      <a:r>
                        <a:rPr lang="en-US"/>
                        <a:t> </a:t>
                      </a:r>
                      <a:endParaRPr/>
                    </a:p>
                  </a:txBody>
                  <a:tcPr marT="91425" marB="91425" marR="91425" marL="91425"/>
                </a:tc>
                <a:tc>
                  <a:txBody>
                    <a:bodyPr/>
                    <a:lstStyle/>
                    <a:p>
                      <a:pPr indent="0" lvl="0" marL="0" rtl="0" algn="l">
                        <a:spcBef>
                          <a:spcPts val="0"/>
                        </a:spcBef>
                        <a:spcAft>
                          <a:spcPts val="0"/>
                        </a:spcAft>
                        <a:buNone/>
                      </a:pPr>
                      <a:r>
                        <a:rPr lang="en-US"/>
                        <a:t>Committee Approval (7/31/25)</a:t>
                      </a:r>
                      <a:endParaRPr/>
                    </a:p>
                  </a:txBody>
                  <a:tcPr marT="91425" marB="91425" marR="91425" marL="91425"/>
                </a:tc>
              </a:tr>
              <a:tr h="381000">
                <a:tc>
                  <a:txBody>
                    <a:bodyPr/>
                    <a:lstStyle/>
                    <a:p>
                      <a:pPr indent="0" lvl="0" marL="0" rtl="0" algn="l">
                        <a:spcBef>
                          <a:spcPts val="0"/>
                        </a:spcBef>
                        <a:spcAft>
                          <a:spcPts val="0"/>
                        </a:spcAft>
                        <a:buNone/>
                      </a:pPr>
                      <a:r>
                        <a:rPr lang="en-US"/>
                        <a:t>Energy &amp; Water Development</a:t>
                      </a:r>
                      <a:endParaRPr/>
                    </a:p>
                  </a:txBody>
                  <a:tcPr marT="91425" marB="91425" marR="91425" marL="91425"/>
                </a:tc>
                <a:tc>
                  <a:txBody>
                    <a:bodyPr/>
                    <a:lstStyle/>
                    <a:p>
                      <a:pPr indent="0" lvl="0" marL="0" rtl="0" algn="l">
                        <a:spcBef>
                          <a:spcPts val="0"/>
                        </a:spcBef>
                        <a:spcAft>
                          <a:spcPts val="0"/>
                        </a:spcAft>
                        <a:buNone/>
                      </a:pPr>
                      <a:r>
                        <a:rPr lang="en-US"/>
                        <a:t>Committee Approval (7/17/25) </a:t>
                      </a:r>
                      <a:endParaRPr/>
                    </a:p>
                  </a:txBody>
                  <a:tcPr marT="91425" marB="91425" marR="91425" marL="91425"/>
                </a:tc>
                <a:tc>
                  <a:txBody>
                    <a:bodyPr/>
                    <a:lstStyle/>
                    <a:p>
                      <a:pPr indent="0" lvl="0" marL="0" rtl="0" algn="l">
                        <a:spcBef>
                          <a:spcPts val="0"/>
                        </a:spcBef>
                        <a:spcAft>
                          <a:spcPts val="0"/>
                        </a:spcAft>
                        <a:buNone/>
                      </a:pPr>
                      <a:r>
                        <a:rPr lang="en-US"/>
                        <a:t>TBD </a:t>
                      </a:r>
                      <a:endParaRPr/>
                    </a:p>
                  </a:txBody>
                  <a:tcPr marT="91425" marB="91425" marR="91425" marL="91425"/>
                </a:tc>
              </a:tr>
              <a:tr h="381000">
                <a:tc>
                  <a:txBody>
                    <a:bodyPr/>
                    <a:lstStyle/>
                    <a:p>
                      <a:pPr indent="0" lvl="0" marL="0" rtl="0" algn="l">
                        <a:spcBef>
                          <a:spcPts val="0"/>
                        </a:spcBef>
                        <a:spcAft>
                          <a:spcPts val="0"/>
                        </a:spcAft>
                        <a:buNone/>
                      </a:pPr>
                      <a:r>
                        <a:rPr lang="en-US"/>
                        <a:t>Financial Services &amp; General Government</a:t>
                      </a:r>
                      <a:endParaRPr/>
                    </a:p>
                  </a:txBody>
                  <a:tcPr marT="91425" marB="91425" marR="91425" marL="91425"/>
                </a:tc>
                <a:tc>
                  <a:txBody>
                    <a:bodyPr/>
                    <a:lstStyle/>
                    <a:p>
                      <a:pPr indent="0" lvl="0" marL="0" rtl="0" algn="l">
                        <a:spcBef>
                          <a:spcPts val="0"/>
                        </a:spcBef>
                        <a:spcAft>
                          <a:spcPts val="0"/>
                        </a:spcAft>
                        <a:buNone/>
                      </a:pPr>
                      <a:r>
                        <a:rPr lang="en-US"/>
                        <a:t>Subcommittee Approval (7/21/25) </a:t>
                      </a:r>
                      <a:endParaRPr/>
                    </a:p>
                  </a:txBody>
                  <a:tcPr marT="91425" marB="91425" marR="91425" marL="91425"/>
                </a:tc>
                <a:tc>
                  <a:txBody>
                    <a:bodyPr/>
                    <a:lstStyle/>
                    <a:p>
                      <a:pPr indent="0" lvl="0" marL="0" rtl="0" algn="l">
                        <a:spcBef>
                          <a:spcPts val="0"/>
                        </a:spcBef>
                        <a:spcAft>
                          <a:spcPts val="0"/>
                        </a:spcAft>
                        <a:buNone/>
                      </a:pPr>
                      <a:r>
                        <a:rPr lang="en-US"/>
                        <a:t>TBD</a:t>
                      </a:r>
                      <a:endParaRPr/>
                    </a:p>
                  </a:txBody>
                  <a:tcPr marT="91425" marB="91425" marR="91425" marL="91425"/>
                </a:tc>
              </a:tr>
              <a:tr h="381000">
                <a:tc>
                  <a:txBody>
                    <a:bodyPr/>
                    <a:lstStyle/>
                    <a:p>
                      <a:pPr indent="0" lvl="0" marL="0" rtl="0" algn="l">
                        <a:spcBef>
                          <a:spcPts val="0"/>
                        </a:spcBef>
                        <a:spcAft>
                          <a:spcPts val="0"/>
                        </a:spcAft>
                        <a:buNone/>
                      </a:pPr>
                      <a:r>
                        <a:rPr lang="en-US"/>
                        <a:t>Homeland Security</a:t>
                      </a:r>
                      <a:endParaRPr/>
                    </a:p>
                  </a:txBody>
                  <a:tcPr marT="91425" marB="91425" marR="91425" marL="91425"/>
                </a:tc>
                <a:tc>
                  <a:txBody>
                    <a:bodyPr/>
                    <a:lstStyle/>
                    <a:p>
                      <a:pPr indent="0" lvl="0" marL="0" rtl="0" algn="l">
                        <a:spcBef>
                          <a:spcPts val="0"/>
                        </a:spcBef>
                        <a:spcAft>
                          <a:spcPts val="0"/>
                        </a:spcAft>
                        <a:buNone/>
                      </a:pPr>
                      <a:r>
                        <a:rPr lang="en-US"/>
                        <a:t>Committee Approval (6/24/25) </a:t>
                      </a:r>
                      <a:endParaRPr/>
                    </a:p>
                  </a:txBody>
                  <a:tcPr marT="91425" marB="91425" marR="91425" marL="91425"/>
                </a:tc>
                <a:tc>
                  <a:txBody>
                    <a:bodyPr/>
                    <a:lstStyle/>
                    <a:p>
                      <a:pPr indent="0" lvl="0" marL="0" rtl="0" algn="l">
                        <a:spcBef>
                          <a:spcPts val="0"/>
                        </a:spcBef>
                        <a:spcAft>
                          <a:spcPts val="0"/>
                        </a:spcAft>
                        <a:buNone/>
                      </a:pPr>
                      <a:r>
                        <a:rPr lang="en-US"/>
                        <a:t>TBD</a:t>
                      </a:r>
                      <a:endParaRPr/>
                    </a:p>
                  </a:txBody>
                  <a:tcPr marT="91425" marB="91425" marR="91425" marL="91425"/>
                </a:tc>
              </a:tr>
              <a:tr h="381000">
                <a:tc>
                  <a:txBody>
                    <a:bodyPr/>
                    <a:lstStyle/>
                    <a:p>
                      <a:pPr indent="0" lvl="0" marL="0" rtl="0" algn="l">
                        <a:spcBef>
                          <a:spcPts val="0"/>
                        </a:spcBef>
                        <a:spcAft>
                          <a:spcPts val="0"/>
                        </a:spcAft>
                        <a:buNone/>
                      </a:pPr>
                      <a:r>
                        <a:rPr lang="en-US"/>
                        <a:t>Interior &amp; Environment</a:t>
                      </a:r>
                      <a:endParaRPr/>
                    </a:p>
                  </a:txBody>
                  <a:tcPr marT="91425" marB="91425" marR="91425" marL="91425"/>
                </a:tc>
                <a:tc>
                  <a:txBody>
                    <a:bodyPr/>
                    <a:lstStyle/>
                    <a:p>
                      <a:pPr indent="0" lvl="0" marL="0" rtl="0" algn="l">
                        <a:spcBef>
                          <a:spcPts val="0"/>
                        </a:spcBef>
                        <a:spcAft>
                          <a:spcPts val="0"/>
                        </a:spcAft>
                        <a:buNone/>
                      </a:pPr>
                      <a:r>
                        <a:rPr lang="en-US"/>
                        <a:t>Committee Approval (7/22/25) </a:t>
                      </a:r>
                      <a:endParaRPr/>
                    </a:p>
                  </a:txBody>
                  <a:tcPr marT="91425" marB="91425" marR="91425" marL="91425"/>
                </a:tc>
                <a:tc>
                  <a:txBody>
                    <a:bodyPr/>
                    <a:lstStyle/>
                    <a:p>
                      <a:pPr indent="0" lvl="0" marL="0" rtl="0" algn="l">
                        <a:spcBef>
                          <a:spcPts val="0"/>
                        </a:spcBef>
                        <a:spcAft>
                          <a:spcPts val="0"/>
                        </a:spcAft>
                        <a:buNone/>
                      </a:pPr>
                      <a:r>
                        <a:rPr lang="en-US"/>
                        <a:t>Committee Approval (7/24/25) </a:t>
                      </a:r>
                      <a:endParaRPr/>
                    </a:p>
                  </a:txBody>
                  <a:tcPr marT="91425" marB="91425" marR="91425" marL="91425"/>
                </a:tc>
              </a:tr>
              <a:tr h="381000">
                <a:tc>
                  <a:txBody>
                    <a:bodyPr/>
                    <a:lstStyle/>
                    <a:p>
                      <a:pPr indent="0" lvl="0" marL="0" rtl="0" algn="l">
                        <a:spcBef>
                          <a:spcPts val="0"/>
                        </a:spcBef>
                        <a:spcAft>
                          <a:spcPts val="0"/>
                        </a:spcAft>
                        <a:buNone/>
                      </a:pPr>
                      <a:r>
                        <a:rPr lang="en-US"/>
                        <a:t>Labor, HHS, Education</a:t>
                      </a:r>
                      <a:endParaRPr/>
                    </a:p>
                  </a:txBody>
                  <a:tcPr marT="91425" marB="91425" marR="91425" marL="91425"/>
                </a:tc>
                <a:tc>
                  <a:txBody>
                    <a:bodyPr/>
                    <a:lstStyle/>
                    <a:p>
                      <a:pPr indent="0" lvl="0" marL="0" rtl="0" algn="l">
                        <a:spcBef>
                          <a:spcPts val="0"/>
                        </a:spcBef>
                        <a:spcAft>
                          <a:spcPts val="0"/>
                        </a:spcAft>
                        <a:buNone/>
                      </a:pPr>
                      <a:r>
                        <a:rPr lang="en-US"/>
                        <a:t>TBD</a:t>
                      </a:r>
                      <a:endParaRPr/>
                    </a:p>
                  </a:txBody>
                  <a:tcPr marT="91425" marB="91425" marR="91425" marL="91425"/>
                </a:tc>
                <a:tc>
                  <a:txBody>
                    <a:bodyPr/>
                    <a:lstStyle/>
                    <a:p>
                      <a:pPr indent="0" lvl="0" marL="0" rtl="0" algn="l">
                        <a:spcBef>
                          <a:spcPts val="0"/>
                        </a:spcBef>
                        <a:spcAft>
                          <a:spcPts val="0"/>
                        </a:spcAft>
                        <a:buNone/>
                      </a:pPr>
                      <a:r>
                        <a:rPr lang="en-US"/>
                        <a:t>Committee Approval (7/31/25) </a:t>
                      </a:r>
                      <a:endParaRPr/>
                    </a:p>
                  </a:txBody>
                  <a:tcPr marT="91425" marB="91425" marR="91425" marL="91425"/>
                </a:tc>
              </a:tr>
              <a:tr h="381000">
                <a:tc>
                  <a:txBody>
                    <a:bodyPr/>
                    <a:lstStyle/>
                    <a:p>
                      <a:pPr indent="0" lvl="0" marL="0" rtl="0" algn="l">
                        <a:spcBef>
                          <a:spcPts val="0"/>
                        </a:spcBef>
                        <a:spcAft>
                          <a:spcPts val="0"/>
                        </a:spcAft>
                        <a:buNone/>
                      </a:pPr>
                      <a:r>
                        <a:rPr lang="en-US"/>
                        <a:t>Legislative Branch</a:t>
                      </a:r>
                      <a:endParaRPr/>
                    </a:p>
                  </a:txBody>
                  <a:tcPr marT="91425" marB="91425" marR="91425" marL="91425"/>
                </a:tc>
                <a:tc>
                  <a:txBody>
                    <a:bodyPr/>
                    <a:lstStyle/>
                    <a:p>
                      <a:pPr indent="0" lvl="0" marL="0" rtl="0" algn="l">
                        <a:spcBef>
                          <a:spcPts val="0"/>
                        </a:spcBef>
                        <a:spcAft>
                          <a:spcPts val="0"/>
                        </a:spcAft>
                        <a:buNone/>
                      </a:pPr>
                      <a:r>
                        <a:rPr lang="en-US"/>
                        <a:t>Committee Approval (6/26/25) </a:t>
                      </a:r>
                      <a:endParaRPr/>
                    </a:p>
                  </a:txBody>
                  <a:tcPr marT="91425" marB="91425" marR="91425" marL="91425"/>
                </a:tc>
                <a:tc>
                  <a:txBody>
                    <a:bodyPr/>
                    <a:lstStyle/>
                    <a:p>
                      <a:pPr indent="0" lvl="0" marL="0" rtl="0" algn="l">
                        <a:spcBef>
                          <a:spcPts val="0"/>
                        </a:spcBef>
                        <a:spcAft>
                          <a:spcPts val="0"/>
                        </a:spcAft>
                        <a:buNone/>
                      </a:pPr>
                      <a:r>
                        <a:rPr b="1" lang="en-US"/>
                        <a:t>Initial Passage (8/1/25)  </a:t>
                      </a:r>
                      <a:endParaRPr b="1"/>
                    </a:p>
                  </a:txBody>
                  <a:tcPr marT="91425" marB="91425" marR="91425" marL="91425"/>
                </a:tc>
              </a:tr>
              <a:tr h="381000">
                <a:tc>
                  <a:txBody>
                    <a:bodyPr/>
                    <a:lstStyle/>
                    <a:p>
                      <a:pPr indent="0" lvl="0" marL="0" rtl="0" algn="l">
                        <a:spcBef>
                          <a:spcPts val="0"/>
                        </a:spcBef>
                        <a:spcAft>
                          <a:spcPts val="0"/>
                        </a:spcAft>
                        <a:buNone/>
                      </a:pPr>
                      <a:r>
                        <a:rPr lang="en-US"/>
                        <a:t>Military Construction, Veterans Affairs</a:t>
                      </a:r>
                      <a:endParaRPr/>
                    </a:p>
                  </a:txBody>
                  <a:tcPr marT="91425" marB="91425" marR="91425" marL="91425"/>
                </a:tc>
                <a:tc>
                  <a:txBody>
                    <a:bodyPr/>
                    <a:lstStyle/>
                    <a:p>
                      <a:pPr indent="0" lvl="0" marL="0" rtl="0" algn="l">
                        <a:spcBef>
                          <a:spcPts val="0"/>
                        </a:spcBef>
                        <a:spcAft>
                          <a:spcPts val="0"/>
                        </a:spcAft>
                        <a:buNone/>
                      </a:pPr>
                      <a:r>
                        <a:rPr b="1" lang="en-US"/>
                        <a:t>Initial Passage (6/25/25) </a:t>
                      </a:r>
                      <a:endParaRPr b="1"/>
                    </a:p>
                  </a:txBody>
                  <a:tcPr marT="91425" marB="91425" marR="91425" marL="91425"/>
                </a:tc>
                <a:tc>
                  <a:txBody>
                    <a:bodyPr/>
                    <a:lstStyle/>
                    <a:p>
                      <a:pPr indent="0" lvl="0" marL="0" rtl="0" algn="l">
                        <a:spcBef>
                          <a:spcPts val="0"/>
                        </a:spcBef>
                        <a:spcAft>
                          <a:spcPts val="0"/>
                        </a:spcAft>
                        <a:buNone/>
                      </a:pPr>
                      <a:r>
                        <a:rPr b="1" lang="en-US">
                          <a:solidFill>
                            <a:schemeClr val="dk1"/>
                          </a:solidFill>
                        </a:rPr>
                        <a:t>Initial Passage (8/1/25)  </a:t>
                      </a:r>
                      <a:endParaRPr/>
                    </a:p>
                  </a:txBody>
                  <a:tcPr marT="91425" marB="91425" marR="91425" marL="91425"/>
                </a:tc>
              </a:tr>
              <a:tr h="381000">
                <a:tc>
                  <a:txBody>
                    <a:bodyPr/>
                    <a:lstStyle/>
                    <a:p>
                      <a:pPr indent="0" lvl="0" marL="0" rtl="0" algn="l">
                        <a:spcBef>
                          <a:spcPts val="0"/>
                        </a:spcBef>
                        <a:spcAft>
                          <a:spcPts val="0"/>
                        </a:spcAft>
                        <a:buNone/>
                      </a:pPr>
                      <a:r>
                        <a:rPr lang="en-US"/>
                        <a:t>National Security, Department of State</a:t>
                      </a:r>
                      <a:endParaRPr/>
                    </a:p>
                  </a:txBody>
                  <a:tcPr marT="91425" marB="91425" marR="91425" marL="91425"/>
                </a:tc>
                <a:tc>
                  <a:txBody>
                    <a:bodyPr/>
                    <a:lstStyle/>
                    <a:p>
                      <a:pPr indent="0" lvl="0" marL="0" rtl="0" algn="l">
                        <a:spcBef>
                          <a:spcPts val="0"/>
                        </a:spcBef>
                        <a:spcAft>
                          <a:spcPts val="0"/>
                        </a:spcAft>
                        <a:buNone/>
                      </a:pPr>
                      <a:r>
                        <a:rPr lang="en-US"/>
                        <a:t>Committee Approval (7/23/25) </a:t>
                      </a:r>
                      <a:endParaRPr/>
                    </a:p>
                  </a:txBody>
                  <a:tcPr marT="91425" marB="91425" marR="91425" marL="91425"/>
                </a:tc>
                <a:tc>
                  <a:txBody>
                    <a:bodyPr/>
                    <a:lstStyle/>
                    <a:p>
                      <a:pPr indent="0" lvl="0" marL="0" rtl="0" algn="l">
                        <a:spcBef>
                          <a:spcPts val="0"/>
                        </a:spcBef>
                        <a:spcAft>
                          <a:spcPts val="0"/>
                        </a:spcAft>
                        <a:buNone/>
                      </a:pPr>
                      <a:r>
                        <a:rPr lang="en-US"/>
                        <a:t>TBD</a:t>
                      </a:r>
                      <a:endParaRPr/>
                    </a:p>
                  </a:txBody>
                  <a:tcPr marT="91425" marB="91425" marR="91425" marL="91425"/>
                </a:tc>
              </a:tr>
              <a:tr h="381000">
                <a:tc>
                  <a:txBody>
                    <a:bodyPr/>
                    <a:lstStyle/>
                    <a:p>
                      <a:pPr indent="0" lvl="0" marL="0" rtl="0" algn="l">
                        <a:spcBef>
                          <a:spcPts val="0"/>
                        </a:spcBef>
                        <a:spcAft>
                          <a:spcPts val="0"/>
                        </a:spcAft>
                        <a:buNone/>
                      </a:pPr>
                      <a:r>
                        <a:rPr lang="en-US"/>
                        <a:t>Transportation, HUD</a:t>
                      </a:r>
                      <a:endParaRPr/>
                    </a:p>
                  </a:txBody>
                  <a:tcPr marT="91425" marB="91425" marR="91425" marL="91425"/>
                </a:tc>
                <a:tc>
                  <a:txBody>
                    <a:bodyPr/>
                    <a:lstStyle/>
                    <a:p>
                      <a:pPr indent="0" lvl="0" marL="0" rtl="0" algn="l">
                        <a:spcBef>
                          <a:spcPts val="0"/>
                        </a:spcBef>
                        <a:spcAft>
                          <a:spcPts val="0"/>
                        </a:spcAft>
                        <a:buNone/>
                      </a:pPr>
                      <a:r>
                        <a:rPr lang="en-US"/>
                        <a:t>Committee Approval (7/17/25) </a:t>
                      </a:r>
                      <a:endParaRPr/>
                    </a:p>
                  </a:txBody>
                  <a:tcPr marT="91425" marB="91425" marR="91425" marL="91425"/>
                </a:tc>
                <a:tc>
                  <a:txBody>
                    <a:bodyPr/>
                    <a:lstStyle/>
                    <a:p>
                      <a:pPr indent="0" lvl="0" marL="0" rtl="0" algn="l">
                        <a:spcBef>
                          <a:spcPts val="0"/>
                        </a:spcBef>
                        <a:spcAft>
                          <a:spcPts val="0"/>
                        </a:spcAft>
                        <a:buNone/>
                      </a:pPr>
                      <a:r>
                        <a:rPr lang="en-US"/>
                        <a:t>Committee Approval (7/24/25) </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75d3a7dd09_0_8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45" name="Google Shape;145;g375d3a7dd09_0_82"/>
          <p:cNvPicPr preferRelativeResize="0"/>
          <p:nvPr/>
        </p:nvPicPr>
        <p:blipFill>
          <a:blip r:embed="rId3">
            <a:alphaModFix/>
          </a:blip>
          <a:stretch>
            <a:fillRect/>
          </a:stretch>
        </p:blipFill>
        <p:spPr>
          <a:xfrm>
            <a:off x="152425" y="2041212"/>
            <a:ext cx="11887197" cy="22550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75d3a7dd09_0_8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51" name="Google Shape;151;g375d3a7dd09_0_87"/>
          <p:cNvPicPr preferRelativeResize="0"/>
          <p:nvPr/>
        </p:nvPicPr>
        <p:blipFill>
          <a:blip r:embed="rId3">
            <a:alphaModFix/>
          </a:blip>
          <a:stretch>
            <a:fillRect/>
          </a:stretch>
        </p:blipFill>
        <p:spPr>
          <a:xfrm>
            <a:off x="152400" y="1498362"/>
            <a:ext cx="11887198" cy="4675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75d3a7dd09_0_9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57" name="Google Shape;157;g375d3a7dd09_0_92"/>
          <p:cNvPicPr preferRelativeResize="0"/>
          <p:nvPr/>
        </p:nvPicPr>
        <p:blipFill>
          <a:blip r:embed="rId3">
            <a:alphaModFix/>
          </a:blip>
          <a:stretch>
            <a:fillRect/>
          </a:stretch>
        </p:blipFill>
        <p:spPr>
          <a:xfrm>
            <a:off x="551575" y="1345375"/>
            <a:ext cx="11088848" cy="5512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75d3a7dd09_0_9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63" name="Google Shape;163;g375d3a7dd09_0_97"/>
          <p:cNvPicPr preferRelativeResize="0"/>
          <p:nvPr/>
        </p:nvPicPr>
        <p:blipFill>
          <a:blip r:embed="rId3">
            <a:alphaModFix/>
          </a:blip>
          <a:stretch>
            <a:fillRect/>
          </a:stretch>
        </p:blipFill>
        <p:spPr>
          <a:xfrm>
            <a:off x="152400" y="1287362"/>
            <a:ext cx="11887201" cy="50928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75d3a7dd09_0_10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69" name="Google Shape;169;g375d3a7dd09_0_102"/>
          <p:cNvPicPr preferRelativeResize="0"/>
          <p:nvPr/>
        </p:nvPicPr>
        <p:blipFill>
          <a:blip r:embed="rId3">
            <a:alphaModFix/>
          </a:blip>
          <a:stretch>
            <a:fillRect/>
          </a:stretch>
        </p:blipFill>
        <p:spPr>
          <a:xfrm>
            <a:off x="152425" y="1392237"/>
            <a:ext cx="11887201" cy="4515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375d3a7dd09_0_6"/>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ADMINISTRATIVE/LEGISLATIVE UPDATE</a:t>
            </a:r>
            <a:endParaRPr/>
          </a:p>
        </p:txBody>
      </p:sp>
      <p:sp>
        <p:nvSpPr>
          <p:cNvPr id="56" name="Google Shape;56;g375d3a7dd09_0_6"/>
          <p:cNvSpPr txBox="1"/>
          <p:nvPr/>
        </p:nvSpPr>
        <p:spPr>
          <a:xfrm>
            <a:off x="900661" y="1295400"/>
            <a:ext cx="8379600" cy="3532500"/>
          </a:xfrm>
          <a:prstGeom prst="rect">
            <a:avLst/>
          </a:prstGeom>
          <a:noFill/>
          <a:ln>
            <a:noFill/>
          </a:ln>
        </p:spPr>
        <p:txBody>
          <a:bodyPr anchorCtr="0" anchor="t" bIns="0" lIns="0" spcFirstLastPara="1" rIns="0" wrap="square" tIns="48250">
            <a:spAutoFit/>
          </a:bodyPr>
          <a:lstStyle/>
          <a:p>
            <a:pPr indent="0" lvl="0" marL="12700" marR="0" rtl="0" algn="l">
              <a:lnSpc>
                <a:spcPct val="100000"/>
              </a:lnSpc>
              <a:spcBef>
                <a:spcPts val="0"/>
              </a:spcBef>
              <a:spcAft>
                <a:spcPts val="0"/>
              </a:spcAft>
              <a:buClr>
                <a:srgbClr val="000000"/>
              </a:buClr>
              <a:buSzPts val="2800"/>
              <a:buFont typeface="Arial"/>
              <a:buNone/>
            </a:pPr>
            <a:r>
              <a:rPr lang="en-US" sz="2800" u="sng">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a:p>
            <a:pPr indent="-368300" lvl="0" marL="355600" marR="0" rtl="0" algn="l">
              <a:lnSpc>
                <a:spcPct val="100000"/>
              </a:lnSpc>
              <a:spcBef>
                <a:spcPts val="380"/>
              </a:spcBef>
              <a:spcAft>
                <a:spcPts val="0"/>
              </a:spcAft>
              <a:buClr>
                <a:srgbClr val="000000"/>
              </a:buClr>
              <a:buSzPts val="2400"/>
              <a:buFont typeface="Arial"/>
              <a:buChar char="•"/>
            </a:pPr>
            <a:r>
              <a:rPr lang="en-US" sz="2400">
                <a:latin typeface="Calibri"/>
                <a:ea typeface="Calibri"/>
                <a:cs typeface="Calibri"/>
                <a:sym typeface="Calibri"/>
              </a:rPr>
              <a:t>H.R.1 - One Big Beautiful Bill (OBBB)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380"/>
              </a:spcBef>
              <a:spcAft>
                <a:spcPts val="0"/>
              </a:spcAft>
              <a:buClr>
                <a:srgbClr val="000000"/>
              </a:buClr>
              <a:buSzPts val="2000"/>
              <a:buFont typeface="Arial"/>
              <a:buNone/>
            </a:pPr>
            <a:r>
              <a:t/>
            </a:r>
            <a:endParaRPr b="0" i="0" sz="2400" u="none" cap="none" strike="noStrike">
              <a:solidFill>
                <a:srgbClr val="000000"/>
              </a:solidFill>
              <a:latin typeface="Calibri"/>
              <a:ea typeface="Calibri"/>
              <a:cs typeface="Calibri"/>
              <a:sym typeface="Calibri"/>
            </a:endParaRPr>
          </a:p>
          <a:p>
            <a:pPr indent="-368300" lvl="0" marL="355600" marR="0" rtl="0" algn="l">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Rescission(s) Package </a:t>
            </a:r>
            <a:r>
              <a:rPr b="0" i="0" lang="en-US" sz="2400" u="none" cap="none" strike="noStrike">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12700" marR="0" rtl="0" algn="l">
              <a:lnSpc>
                <a:spcPct val="100000"/>
              </a:lnSpc>
              <a:spcBef>
                <a:spcPts val="0"/>
              </a:spcBef>
              <a:spcAft>
                <a:spcPts val="0"/>
              </a:spcAft>
              <a:buClr>
                <a:srgbClr val="000000"/>
              </a:buClr>
              <a:buSzPts val="2000"/>
              <a:buFont typeface="Arial"/>
              <a:buNone/>
            </a:pPr>
            <a:r>
              <a:t/>
            </a:r>
            <a:endParaRPr b="0" i="0" sz="2400" u="none" cap="none" strike="noStrike">
              <a:solidFill>
                <a:srgbClr val="000000"/>
              </a:solidFill>
              <a:latin typeface="Calibri"/>
              <a:ea typeface="Calibri"/>
              <a:cs typeface="Calibri"/>
              <a:sym typeface="Calibri"/>
            </a:endParaRPr>
          </a:p>
          <a:p>
            <a:pPr indent="-368300" lvl="0" marL="3556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Administrative Update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en-US" sz="2400">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368300" lvl="0" marL="355600" marR="0" rtl="0" algn="l">
              <a:lnSpc>
                <a:spcPct val="100000"/>
              </a:lnSpc>
              <a:spcBef>
                <a:spcPts val="0"/>
              </a:spcBef>
              <a:spcAft>
                <a:spcPts val="0"/>
              </a:spcAft>
              <a:buClr>
                <a:srgbClr val="000000"/>
              </a:buClr>
              <a:buSzPts val="2400"/>
              <a:buFont typeface="Arial"/>
              <a:buChar char="•"/>
            </a:pPr>
            <a:r>
              <a:rPr lang="en-US" sz="2400">
                <a:latin typeface="Calibri"/>
                <a:ea typeface="Calibri"/>
                <a:cs typeface="Calibri"/>
                <a:sym typeface="Calibri"/>
              </a:rPr>
              <a:t>FY 2026 Appropriations</a:t>
            </a:r>
            <a:endParaRPr sz="2400">
              <a:latin typeface="Calibri"/>
              <a:ea typeface="Calibri"/>
              <a:cs typeface="Calibri"/>
              <a:sym typeface="Calibri"/>
            </a:endParaRPr>
          </a:p>
          <a:p>
            <a:pPr indent="-355600" lvl="0" marL="914400" marR="0" rtl="0" algn="l">
              <a:lnSpc>
                <a:spcPct val="100000"/>
              </a:lnSpc>
              <a:spcBef>
                <a:spcPts val="0"/>
              </a:spcBef>
              <a:spcAft>
                <a:spcPts val="0"/>
              </a:spcAft>
              <a:buClr>
                <a:srgbClr val="000000"/>
              </a:buClr>
              <a:buSzPts val="2000"/>
              <a:buFont typeface="Calibri"/>
              <a:buChar char="-"/>
            </a:pPr>
            <a:r>
              <a:rPr lang="en-US" sz="2400">
                <a:latin typeface="Calibri"/>
                <a:ea typeface="Calibri"/>
                <a:cs typeface="Calibri"/>
                <a:sym typeface="Calibri"/>
              </a:rPr>
              <a:t>House &amp; Senate </a:t>
            </a:r>
            <a:r>
              <a:rPr b="0" i="0" lang="en-US" sz="20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75d3a7dd09_0_10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pic>
        <p:nvPicPr>
          <p:cNvPr id="175" name="Google Shape;175;g375d3a7dd09_0_107"/>
          <p:cNvPicPr preferRelativeResize="0"/>
          <p:nvPr/>
        </p:nvPicPr>
        <p:blipFill>
          <a:blip r:embed="rId3">
            <a:alphaModFix/>
          </a:blip>
          <a:stretch>
            <a:fillRect/>
          </a:stretch>
        </p:blipFill>
        <p:spPr>
          <a:xfrm>
            <a:off x="1078325" y="1224462"/>
            <a:ext cx="10035405" cy="55126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75d3a7dd09_0_11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181" name="Google Shape;181;g375d3a7dd09_0_112"/>
          <p:cNvSpPr txBox="1"/>
          <p:nvPr/>
        </p:nvSpPr>
        <p:spPr>
          <a:xfrm>
            <a:off x="639150" y="1373675"/>
            <a:ext cx="10913700" cy="53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Senate Report Language: Highlights</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1700">
                <a:solidFill>
                  <a:schemeClr val="dk1"/>
                </a:solidFill>
                <a:latin typeface="Times New Roman"/>
                <a:ea typeface="Times New Roman"/>
                <a:cs typeface="Times New Roman"/>
                <a:sym typeface="Times New Roman"/>
              </a:rPr>
              <a:t>Bureau of Indian Affairs Reductions in Force [RIF] Oversight and Service Transition Plan.</a:t>
            </a:r>
            <a:endParaRPr sz="1200">
              <a:solidFill>
                <a:schemeClr val="dk1"/>
              </a:solidFill>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Congress requires the Bureau of Indian Affairs to submit a report within 90 days covering:</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1. Office Operations Before Changes</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Number and location of BIA offices that were operating on January 19, 2025</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2. Current Office Count</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many BIA offices exist today</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3. Public Input</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What feedback did BIA get from the communities they served before closing offices?</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4. Service Transition Plans</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is BIA still providing required services after closing offices?</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5. Performance Tracking</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does BIA measure if they're doing their job well in each region?</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6. New Hires Since January 20, 2025</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many new political appointees and career staff were hired?</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7. Staffing Levels Before Changes</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many employees worked in Arizona and other states on January 19, 2025?</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8. Current Staffing Levels</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How many employees work in Arizona and other states now?</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9. Service Disruptions</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What problems or delays have communities experienced since January 20, 2025?</a:t>
            </a:r>
            <a:endParaRPr sz="12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b="1" lang="en-US" sz="1200">
                <a:solidFill>
                  <a:schemeClr val="dk1"/>
                </a:solidFill>
                <a:latin typeface="Times New Roman"/>
                <a:ea typeface="Times New Roman"/>
                <a:cs typeface="Times New Roman"/>
                <a:sym typeface="Times New Roman"/>
              </a:rPr>
              <a:t>10. Monitoring and Problem-Solving</a:t>
            </a:r>
            <a:endParaRPr b="1" sz="1200">
              <a:solidFill>
                <a:schemeClr val="dk1"/>
              </a:solidFill>
              <a:latin typeface="Times New Roman"/>
              <a:ea typeface="Times New Roman"/>
              <a:cs typeface="Times New Roman"/>
              <a:sym typeface="Times New Roman"/>
            </a:endParaRPr>
          </a:p>
          <a:p>
            <a:pPr indent="-304800" lvl="0" marL="1371600" rtl="0" algn="l">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What is BIA doing to track service quality and fix problems in areas where offices closed?</a:t>
            </a:r>
            <a:endParaRPr sz="1200">
              <a:solidFill>
                <a:schemeClr val="dk1"/>
              </a:solidFill>
              <a:latin typeface="Times New Roman"/>
              <a:ea typeface="Times New Roman"/>
              <a:cs typeface="Times New Roman"/>
              <a:sym typeface="Times New Roman"/>
            </a:endParaRPr>
          </a:p>
          <a:p>
            <a:pPr indent="0" lvl="0" marL="9144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75d3a7dd09_0_11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187" name="Google Shape;187;g375d3a7dd09_0_117"/>
          <p:cNvSpPr txBox="1"/>
          <p:nvPr/>
        </p:nvSpPr>
        <p:spPr>
          <a:xfrm>
            <a:off x="639150" y="1373675"/>
            <a:ext cx="10913700" cy="53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Senate Report Language: Highlights</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Tribal Community Resilience (TCR)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Within 30 days of enactment of this act, and monthly thereafter, BIA is directed to provide the Committee a status update on all current TCR frozen grants, including the reason(s) why funding has not yet been awarded, who is responsible for approving the unfreezing, how long they have been frozen, when it is expected that there will be a final decision on the funding, and when the funding will be distributed.</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Agriculture and Range</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Committee provides $2,000,000 to address the spread of invasive European Green Crab in the Puget Sound region. The Committee directs the Bureau to coordinate with the U.S. Fish and Wildlife Service and the National Oceanic and Atmospheric Administration to ensure a comprehensive Federal approach to addressing the threat posed by European green crab, mitigate harm, and protect native crab and other shellfish populations. Further, the Bureau and its Federal partners are directed to jointly brief the Committee no later than 90 days after enactment of this act on their collective efforts to address European Green Crab.</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75d3a7dd09_0_12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193" name="Google Shape;193;g375d3a7dd09_0_122"/>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Senate Report Language: Highlights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Rights Protection Implementation</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Within the funding provided for Rights Protection Implementation, an additional $500,000 is provided in a general program increase to benefit the off-reservation hunting, fishing, and gathering rights supported by this program, an additional $759,000 is provided for Columbia River In-Lieu and Treaty Fishing Access Sites construction in accordance with the assessment conducted under Public Law 116–99, and an additional $1,000,000 is to aid in the implementation of the U.S. Canada Pacific Salmon Treaty.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Johnson O’Malley</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The Committee remains concerned about the distribution methodology of the Johnson O’Malley [JOM] assistance grants and is aware that Congress enacted the Johnson O’Malley Modernization Act (Public Law 115–404) in 2018. In addition to requesting a report detailing the Bureau’s compliance with the act, the Committee once again requests that the Department include estimates of necessary appropriations levels to provide per pupil funding levels equal to the fiscal year 2018 level per pupil levels for all newly reported eligible students.</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75d3a7dd09_0_12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199" name="Google Shape;199;g375d3a7dd09_0_127"/>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House Report Language: Highlights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Road Maintenance</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Committee remains concerned about the poor condition of many roads on Tribal lands, which creates substantial safety hazards and barriers to economic development. The recommendation includes $43,814,000 for road maintenance to improve and maintain roads and bridges.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Public Safety and Justice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The Committee remains concerned about the Tribal law enforcement and courts needs of Tribal governments in Public Law 83–280 States and previously directed BIA to conduct consultations with Tribes located in these States to determine budgetary needs of Tribal law enforcement. The Committee is concerned that there are Tribes subject to Public Law 83–280 that are currently providing law enforcement services without any funding from BIA. The Committee directs BIA to provide a briefing not later than 180 days following the enactment of this Act on the identified needs. The Committee notes that to address the challenges these Tribal governments face, any funding received for law enforcement and courts needs may be used to enter into agreements with local or State authorities to provide eligible services.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75d3a7dd09_0_13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205" name="Google Shape;205;g375d3a7dd09_0_132"/>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House Report Language: Highlights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Criminal Investigations and Police Services.—</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Committee recognizes that additional resources are needed to ensure safe Tribal communities. The recommendation provides $425,478,000 for Criminal Investigations and Police Services, including support for the Office of Justice Services and Tribal Police Offices.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Committee recognizes that there is a significant outstanding need to implement public safety changes resulting from the McGirt v. Oklahoma decision, creating an immediate and severe shortage of police and investigative personnel in the expanded Tribal criminal jurisdiction areas. The recommendation provides $130,000,000 for these activities. With the additional resources provided for McGirt, the Committee encourages BIA to consult with impacted Tribes regarding the distribution of funds.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75d3a7dd09_0_13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211" name="Google Shape;211;g375d3a7dd09_0_137"/>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House Report Language: Highlights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Elementary and Secondary Programs (Forward Funded).</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recommendation includes $733,602,000 for forward funded Elementary and Secondary Programs, $27,417,000 above the fiscal year 2024 enacted level. The recommendation includes $502,036,000 for Indian School Equalization Program (ISEP) formula funds, $20,400,000 above the fiscal year 2024 enacted level. </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The Committee understands that fixed costs continue to rise and flat funding results in a cut to programmatic dollars. Consistent with Bureau of Indian Education Operation of Indian Programs the recommendation provides the Agency’s requested baseline capacity, which covers fixed costs from fiscal year 2024, and for fiscal year 2025.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Education Construction.</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rPr lang="en-US" sz="2000">
                <a:solidFill>
                  <a:schemeClr val="dk1"/>
                </a:solidFill>
                <a:latin typeface="Times New Roman"/>
                <a:ea typeface="Times New Roman"/>
                <a:cs typeface="Times New Roman"/>
                <a:sym typeface="Times New Roman"/>
              </a:rPr>
              <a:t>The recommendation provides $270,867,000 for Education Construction, $36,142,000 above the fiscal year 2024 enacted level. The recommendation includes $108,342,000 for Replacement School Construction and $19,000,000 for Tribal Colleges Facilities Improvement and Repair.</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75d3a7dd09_0_142"/>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FY 2026 Appropriations </a:t>
            </a:r>
            <a:endParaRPr/>
          </a:p>
        </p:txBody>
      </p:sp>
      <p:sp>
        <p:nvSpPr>
          <p:cNvPr id="217" name="Google Shape;217;g375d3a7dd09_0_142"/>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Times New Roman"/>
                <a:ea typeface="Times New Roman"/>
                <a:cs typeface="Times New Roman"/>
                <a:sym typeface="Times New Roman"/>
              </a:rPr>
              <a:t>FY 2026 Appropriations Forecast? </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Continuing Resolution</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Minibus</a:t>
            </a:r>
            <a:endParaRPr sz="2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a:p>
            <a:pPr indent="-406400" lvl="0" marL="457200" rtl="0" algn="l">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Government Shutdown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75d3a7dd09_0_14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NCAI Updates  </a:t>
            </a:r>
            <a:endParaRPr/>
          </a:p>
        </p:txBody>
      </p:sp>
      <p:sp>
        <p:nvSpPr>
          <p:cNvPr id="223" name="Google Shape;223;g375d3a7dd09_0_147"/>
          <p:cNvSpPr txBox="1"/>
          <p:nvPr/>
        </p:nvSpPr>
        <p:spPr>
          <a:xfrm>
            <a:off x="377500" y="1604400"/>
            <a:ext cx="11220300" cy="5201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pic>
        <p:nvPicPr>
          <p:cNvPr id="224" name="Google Shape;224;g375d3a7dd09_0_14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75d3a7dd09_0_153"/>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0" rtl="0" algn="l">
              <a:lnSpc>
                <a:spcPct val="100000"/>
              </a:lnSpc>
              <a:spcBef>
                <a:spcPts val="0"/>
              </a:spcBef>
              <a:spcAft>
                <a:spcPts val="0"/>
              </a:spcAft>
              <a:buSzPts val="1400"/>
              <a:buNone/>
            </a:pPr>
            <a:r>
              <a:t/>
            </a:r>
            <a:endParaRPr/>
          </a:p>
        </p:txBody>
      </p:sp>
      <p:sp>
        <p:nvSpPr>
          <p:cNvPr id="230" name="Google Shape;230;g375d3a7dd09_0_153"/>
          <p:cNvSpPr txBox="1"/>
          <p:nvPr>
            <p:ph idx="1" type="body"/>
          </p:nvPr>
        </p:nvSpPr>
        <p:spPr>
          <a:xfrm>
            <a:off x="916939" y="1793493"/>
            <a:ext cx="6516300" cy="2288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SzPts val="1400"/>
              <a:buNone/>
            </a:pPr>
            <a:r>
              <a:rPr lang="en-US"/>
              <a:t>Contact Information:</a:t>
            </a:r>
            <a:endParaRPr/>
          </a:p>
          <a:p>
            <a:pPr indent="0" lvl="0" marL="469900" rtl="0" algn="l">
              <a:lnSpc>
                <a:spcPct val="100000"/>
              </a:lnSpc>
              <a:spcBef>
                <a:spcPts val="2430"/>
              </a:spcBef>
              <a:spcAft>
                <a:spcPts val="0"/>
              </a:spcAft>
              <a:buSzPts val="1400"/>
              <a:buNone/>
            </a:pPr>
            <a:r>
              <a:rPr lang="en-US" sz="2400"/>
              <a:t>Matthew Vogel </a:t>
            </a:r>
            <a:endParaRPr sz="2400"/>
          </a:p>
          <a:p>
            <a:pPr indent="0" lvl="0" marL="469900" marR="5080" rtl="0" algn="l">
              <a:lnSpc>
                <a:spcPct val="107300"/>
              </a:lnSpc>
              <a:spcBef>
                <a:spcPts val="5"/>
              </a:spcBef>
              <a:spcAft>
                <a:spcPts val="0"/>
              </a:spcAft>
              <a:buSzPts val="1400"/>
              <a:buNone/>
            </a:pPr>
            <a:r>
              <a:rPr lang="en-US" sz="2400"/>
              <a:t>Policy Lead </a:t>
            </a:r>
            <a:endParaRPr sz="2400"/>
          </a:p>
          <a:p>
            <a:pPr indent="0" lvl="0" marL="469900" marR="5080" rtl="0" algn="l">
              <a:lnSpc>
                <a:spcPct val="107300"/>
              </a:lnSpc>
              <a:spcBef>
                <a:spcPts val="5"/>
              </a:spcBef>
              <a:spcAft>
                <a:spcPts val="0"/>
              </a:spcAft>
              <a:buSzPts val="1400"/>
              <a:buNone/>
            </a:pPr>
            <a:r>
              <a:rPr lang="en-US" sz="2400"/>
              <a:t>National Congress of American Indians </a:t>
            </a:r>
            <a:endParaRPr sz="2400" u="sng">
              <a:solidFill>
                <a:srgbClr val="0462C1"/>
              </a:solidFill>
            </a:endParaRPr>
          </a:p>
          <a:p>
            <a:pPr indent="0" lvl="0" marL="469900" marR="5080" rtl="0" algn="l">
              <a:lnSpc>
                <a:spcPct val="107300"/>
              </a:lnSpc>
              <a:spcBef>
                <a:spcPts val="5"/>
              </a:spcBef>
              <a:spcAft>
                <a:spcPts val="0"/>
              </a:spcAft>
              <a:buSzPts val="1400"/>
              <a:buNone/>
            </a:pPr>
            <a:r>
              <a:rPr lang="en-US" sz="2400" u="sng">
                <a:solidFill>
                  <a:schemeClr val="hlink"/>
                </a:solidFill>
                <a:hlinkClick r:id="rId3"/>
              </a:rPr>
              <a:t>mvogel@ncai.org</a:t>
            </a:r>
            <a:r>
              <a:rPr lang="en-US" sz="2400"/>
              <a:t>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375d3a7dd09_0_11"/>
          <p:cNvSpPr txBox="1"/>
          <p:nvPr>
            <p:ph type="title"/>
          </p:nvPr>
        </p:nvSpPr>
        <p:spPr>
          <a:xfrm>
            <a:off x="890270" y="442087"/>
            <a:ext cx="10411500" cy="5829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sz="3700"/>
              <a:t>LEGISLATIVE UPDATE: H.R.1 - OBBB</a:t>
            </a:r>
            <a:endParaRPr sz="3700"/>
          </a:p>
        </p:txBody>
      </p:sp>
      <p:sp>
        <p:nvSpPr>
          <p:cNvPr id="63" name="Google Shape;63;g375d3a7dd09_0_11"/>
          <p:cNvSpPr txBox="1"/>
          <p:nvPr/>
        </p:nvSpPr>
        <p:spPr>
          <a:xfrm>
            <a:off x="228600" y="1447800"/>
            <a:ext cx="11430000" cy="6182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a:t>H.R. 1 - One Big Beautiful Bill</a:t>
            </a:r>
            <a:endParaRPr/>
          </a:p>
          <a:p>
            <a:pPr indent="0" lvl="0" marL="0" marR="0" rtl="0" algn="l">
              <a:lnSpc>
                <a:spcPct val="100000"/>
              </a:lnSpc>
              <a:spcBef>
                <a:spcPts val="0"/>
              </a:spcBef>
              <a:spcAft>
                <a:spcPts val="0"/>
              </a:spcAft>
              <a:buClr>
                <a:srgbClr val="000000"/>
              </a:buClr>
              <a:buSzPts val="28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US" sz="1500" u="sng">
                <a:solidFill>
                  <a:schemeClr val="dk1"/>
                </a:solidFill>
                <a:latin typeface="Times New Roman"/>
                <a:ea typeface="Times New Roman"/>
                <a:cs typeface="Times New Roman"/>
                <a:sym typeface="Times New Roman"/>
              </a:rPr>
              <a:t>Tribal Specific Provisions</a:t>
            </a:r>
            <a:endParaRPr b="1" sz="1500" u="sng">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10102. Modifications to SNAP Work Requirements for Able-Bodied Adults </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Exempts Indians, urban Indians, and California Indians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50301. Mandatory Disposal of Bureau of Land Management for Housing </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The Secretary shall consult with applicable tribes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50402(b)(2)(D). Repeals; Recissions </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Repeals unobligated funds of the Tribal Energy Loan Program</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70204. Trump Accounts and Contribution Pilot Program</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A "general funding contribution" does include contributions from Tribal governments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70403. Recognizing Indian Tribal Governments for Purposes of Determining Whether a Child Has Special Needs for Purposes of the Adoption Credit </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Effective for taxable years beginning after December 31, 2024</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71121. Requirement for States to Establish Medicaid for States to Establish Medicaid Community Engagement Requirements for Certain Individuals </a:t>
            </a:r>
            <a:endParaRPr b="1" sz="1500">
              <a:solidFill>
                <a:schemeClr val="dk1"/>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1"/>
              </a:buClr>
              <a:buSzPts val="1500"/>
              <a:buFont typeface="Times New Roman"/>
              <a:buChar char="○"/>
            </a:pPr>
            <a:r>
              <a:rPr lang="en-US" sz="1500">
                <a:solidFill>
                  <a:schemeClr val="dk1"/>
                </a:solidFill>
                <a:latin typeface="Times New Roman"/>
                <a:ea typeface="Times New Roman"/>
                <a:cs typeface="Times New Roman"/>
                <a:sym typeface="Times New Roman"/>
              </a:rPr>
              <a:t>"Specified excluded individual" includes Indians, urban Indians, California Indians, and individuals eligible to receive Indian Health Services (IHS) services</a:t>
            </a:r>
            <a:endParaRPr sz="1500">
              <a:solidFill>
                <a:schemeClr val="dk1"/>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1"/>
              </a:buClr>
              <a:buSzPts val="1500"/>
              <a:buFont typeface="Times New Roman"/>
              <a:buChar char="●"/>
            </a:pPr>
            <a:r>
              <a:rPr b="1" lang="en-US" sz="1500">
                <a:solidFill>
                  <a:schemeClr val="dk1"/>
                </a:solidFill>
                <a:latin typeface="Times New Roman"/>
                <a:ea typeface="Times New Roman"/>
                <a:cs typeface="Times New Roman"/>
                <a:sym typeface="Times New Roman"/>
              </a:rPr>
              <a:t>Sec. 90005. State and Local Assistance </a:t>
            </a:r>
            <a:endParaRPr b="1" sz="15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Funds authorized to enhance Tribal (and others) security through grants</a:t>
            </a:r>
            <a:endParaRPr sz="1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a:p>
          <a:p>
            <a:pPr indent="-30480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5d3a7dd09_0_17"/>
          <p:cNvSpPr txBox="1"/>
          <p:nvPr>
            <p:ph type="title"/>
          </p:nvPr>
        </p:nvSpPr>
        <p:spPr>
          <a:xfrm>
            <a:off x="890270" y="442087"/>
            <a:ext cx="10411500" cy="5829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sz="3700"/>
              <a:t>LEGISLATIVE UPDATE: H.R.1 - OBBB</a:t>
            </a:r>
            <a:endParaRPr sz="3700"/>
          </a:p>
        </p:txBody>
      </p:sp>
      <p:sp>
        <p:nvSpPr>
          <p:cNvPr id="70" name="Google Shape;70;g375d3a7dd09_0_17"/>
          <p:cNvSpPr txBox="1"/>
          <p:nvPr/>
        </p:nvSpPr>
        <p:spPr>
          <a:xfrm>
            <a:off x="228600" y="1447800"/>
            <a:ext cx="11430000" cy="542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1800">
                <a:latin typeface="Times New Roman"/>
                <a:ea typeface="Times New Roman"/>
                <a:cs typeface="Times New Roman"/>
                <a:sym typeface="Times New Roman"/>
              </a:rPr>
              <a:t>H.R. 1 - One Big Beautiful Bill</a:t>
            </a:r>
            <a:endParaRPr b="1"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US" sz="1100" u="sng">
                <a:solidFill>
                  <a:schemeClr val="dk1"/>
                </a:solidFill>
              </a:rPr>
              <a:t>Alaska Native Specific  Provisions</a:t>
            </a:r>
            <a:endParaRPr b="1" sz="1100"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70429. Adjustment of charitable deduction for certain expenses incurred in support of Native Alaskan subsistence whaling.</a:t>
            </a:r>
            <a:endParaRPr b="1" sz="1100">
              <a:solidFill>
                <a:srgbClr val="333333"/>
              </a:solidFill>
              <a:highlight>
                <a:srgbClr val="FFFFFF"/>
              </a:highlight>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Increases the charitable deduction from $10,000 to $50,000 to support costs incurred by Alaska Native whaling captains </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10101. Re-evaluation of Thrifty Food Plan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Authorizes the Secretary of Agriculture to make cost adjustments to the Thrifty Food Plan to account for the high costs of food in urban and rural parts of Hawaii and Alaska</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71401. Rural Health Transformation Program</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Pluses up the program to be a $50 billion fund</a:t>
            </a:r>
            <a:endParaRPr b="1" sz="11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100" u="sng">
                <a:solidFill>
                  <a:schemeClr val="dk1"/>
                </a:solidFill>
              </a:rPr>
              <a:t>Environmental Provisions</a:t>
            </a:r>
            <a:endParaRPr b="1" sz="1100"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50203. Leases for Known Recoverable Coal Resources.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Opens four million additional acres of Federal land to mining, without accounting for retained rights by tribal members to hunt, fish, gather, and stand in ceremony on certain lands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10201. Rescission of amounts for forestry.</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Rescinds the balance of over $2 billion already appropriated for forestry-related NEPA reviews, the protection of old-growth forests, climate change mitigation, and forestry replanting  </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50301. Timber sales and long-term contracting for the Forest Service and the Bureau of Land Management.</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Section 50301 continues to direct the mandatory disposal of millions of acres of public lands, despite public outcry. Tribal Nations are excluded from a right of first refusal to reclaim their own land, which was frequently lost to them by duress or fraud, and does not compensate them for the loss of access to land they continue to use. The language does not clarify whether existing tribal rights to use Federal land are “existing rights” for purposes of excluding land from sale, and it also does not give nearly enough guidance for a Secretary to determine which “applicable” Indian tribe should be consulted. </a:t>
            </a:r>
            <a:endParaRPr b="1" sz="1100"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50104. Alaska oil and gas leasing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Requires not fewer than four lease sales area-wide under the oil and gas program by not later than 10 years after the date of enactment of this Act</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Sec. 50105. National Petroleum Reserve-Alaska</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Restores the NPR-A Oil and Gas Leasing Program</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rPr>
              <a:t>70 percent of the revenue from the lease sales goes to the state of Alaska, the remainder goes to the U.S. Treasury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75d3a7dd09_0_23"/>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Rescission(s) Bill</a:t>
            </a:r>
            <a:endParaRPr/>
          </a:p>
        </p:txBody>
      </p:sp>
      <p:sp>
        <p:nvSpPr>
          <p:cNvPr id="77" name="Google Shape;77;g375d3a7dd09_0_23"/>
          <p:cNvSpPr txBox="1"/>
          <p:nvPr/>
        </p:nvSpPr>
        <p:spPr>
          <a:xfrm>
            <a:off x="228600" y="1447800"/>
            <a:ext cx="11658600" cy="52458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800"/>
              </a:spcBef>
              <a:spcAft>
                <a:spcPts val="0"/>
              </a:spcAft>
              <a:buClr>
                <a:schemeClr val="dk1"/>
              </a:buClr>
              <a:buSzPts val="1100"/>
              <a:buFont typeface="Arial"/>
              <a:buNone/>
            </a:pPr>
            <a:r>
              <a:rPr b="1" lang="en-US" sz="3400">
                <a:solidFill>
                  <a:schemeClr val="dk1"/>
                </a:solidFill>
                <a:highlight>
                  <a:schemeClr val="lt1"/>
                </a:highlight>
                <a:latin typeface="Times New Roman"/>
                <a:ea typeface="Times New Roman"/>
                <a:cs typeface="Times New Roman"/>
                <a:sym typeface="Times New Roman"/>
              </a:rPr>
              <a:t>Congressional Rescissions Package</a:t>
            </a:r>
            <a:endParaRPr b="1" sz="3400">
              <a:solidFill>
                <a:schemeClr val="dk1"/>
              </a:solidFill>
              <a:highlight>
                <a:schemeClr val="lt1"/>
              </a:highlight>
              <a:latin typeface="Times New Roman"/>
              <a:ea typeface="Times New Roman"/>
              <a:cs typeface="Times New Roman"/>
              <a:sym typeface="Times New Roman"/>
            </a:endParaRPr>
          </a:p>
          <a:p>
            <a:pPr indent="0" lvl="0" marL="0" marR="190500" rtl="0" algn="l">
              <a:lnSpc>
                <a:spcPct val="115000"/>
              </a:lnSpc>
              <a:spcBef>
                <a:spcPts val="1900"/>
              </a:spcBef>
              <a:spcAft>
                <a:spcPts val="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Definition:</a:t>
            </a:r>
            <a:r>
              <a:rPr lang="en-US" sz="1900">
                <a:solidFill>
                  <a:schemeClr val="dk1"/>
                </a:solidFill>
                <a:highlight>
                  <a:schemeClr val="lt1"/>
                </a:highlight>
                <a:latin typeface="Times New Roman"/>
                <a:ea typeface="Times New Roman"/>
                <a:cs typeface="Times New Roman"/>
                <a:sym typeface="Times New Roman"/>
              </a:rPr>
              <a:t> A formal legislative process where Congress passes a bill to cancel previously appropriated funds.</a:t>
            </a:r>
            <a:endParaRPr sz="19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Key Process Steps:</a:t>
            </a:r>
            <a:endParaRPr b="1"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120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President submits a rescission proposal to Congress</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Verdana"/>
              <a:buChar char="●"/>
            </a:pPr>
            <a:r>
              <a:rPr lang="en-US" sz="1900">
                <a:solidFill>
                  <a:schemeClr val="dk1"/>
                </a:solidFill>
                <a:highlight>
                  <a:schemeClr val="lt1"/>
                </a:highlight>
                <a:latin typeface="Times New Roman"/>
                <a:ea typeface="Times New Roman"/>
                <a:cs typeface="Times New Roman"/>
                <a:sym typeface="Times New Roman"/>
              </a:rPr>
              <a:t>Congress must pass legislation within </a:t>
            </a:r>
            <a:r>
              <a:rPr b="1" lang="en-US" sz="1900">
                <a:solidFill>
                  <a:schemeClr val="dk1"/>
                </a:solidFill>
                <a:highlight>
                  <a:schemeClr val="lt1"/>
                </a:highlight>
                <a:latin typeface="Times New Roman"/>
                <a:ea typeface="Times New Roman"/>
                <a:cs typeface="Times New Roman"/>
                <a:sym typeface="Times New Roman"/>
              </a:rPr>
              <a:t>45 days</a:t>
            </a:r>
            <a:r>
              <a:rPr lang="en-US" sz="1900">
                <a:solidFill>
                  <a:schemeClr val="dk1"/>
                </a:solidFill>
                <a:highlight>
                  <a:schemeClr val="lt1"/>
                </a:highlight>
                <a:latin typeface="Times New Roman"/>
                <a:ea typeface="Times New Roman"/>
                <a:cs typeface="Times New Roman"/>
                <a:sym typeface="Times New Roman"/>
              </a:rPr>
              <a:t> to approve</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Requires only a simple majority vote in both House and Senate</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Subject to regular legislative procedures (Approps committee review, amendments)</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President signs the rescission bill into law</a:t>
            </a:r>
            <a:endParaRPr sz="1900">
              <a:solidFill>
                <a:schemeClr val="dk1"/>
              </a:solidFill>
              <a:highlight>
                <a:schemeClr val="lt1"/>
              </a:highlight>
              <a:latin typeface="Times New Roman"/>
              <a:ea typeface="Times New Roman"/>
              <a:cs typeface="Times New Roman"/>
              <a:sym typeface="Times New Roman"/>
            </a:endParaRPr>
          </a:p>
          <a:p>
            <a:pPr indent="0" lvl="0" marL="139700" marR="139700" rtl="0" algn="l">
              <a:lnSpc>
                <a:spcPct val="115000"/>
              </a:lnSpc>
              <a:spcBef>
                <a:spcPts val="2100"/>
              </a:spcBef>
              <a:spcAft>
                <a:spcPts val="110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Legal Status:</a:t>
            </a:r>
            <a:r>
              <a:rPr lang="en-US" sz="1900">
                <a:solidFill>
                  <a:schemeClr val="dk1"/>
                </a:solidFill>
                <a:highlight>
                  <a:schemeClr val="lt1"/>
                </a:highlight>
                <a:latin typeface="Times New Roman"/>
                <a:ea typeface="Times New Roman"/>
                <a:cs typeface="Times New Roman"/>
                <a:sym typeface="Times New Roman"/>
              </a:rPr>
              <a:t> Fully legal and constitutional under the Congressional Budget and Impoundment Control Act of 1974</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375d3a7dd09_0_29"/>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Rescission(s) Bill</a:t>
            </a:r>
            <a:endParaRPr/>
          </a:p>
        </p:txBody>
      </p:sp>
      <p:sp>
        <p:nvSpPr>
          <p:cNvPr id="84" name="Google Shape;84;g375d3a7dd09_0_29"/>
          <p:cNvSpPr txBox="1"/>
          <p:nvPr/>
        </p:nvSpPr>
        <p:spPr>
          <a:xfrm>
            <a:off x="266700" y="1179600"/>
            <a:ext cx="11658600" cy="5678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800"/>
              </a:spcBef>
              <a:spcAft>
                <a:spcPts val="0"/>
              </a:spcAft>
              <a:buClr>
                <a:schemeClr val="dk1"/>
              </a:buClr>
              <a:buSzPts val="1100"/>
              <a:buFont typeface="Arial"/>
              <a:buNone/>
            </a:pPr>
            <a:r>
              <a:rPr b="1" lang="en-US" sz="3200">
                <a:solidFill>
                  <a:schemeClr val="dk1"/>
                </a:solidFill>
                <a:highlight>
                  <a:schemeClr val="lt1"/>
                </a:highlight>
                <a:latin typeface="Times New Roman"/>
                <a:ea typeface="Times New Roman"/>
                <a:cs typeface="Times New Roman"/>
                <a:sym typeface="Times New Roman"/>
              </a:rPr>
              <a:t>Pocket Rescissions</a:t>
            </a:r>
            <a:endParaRPr b="1" sz="3200">
              <a:solidFill>
                <a:schemeClr val="dk1"/>
              </a:solidFill>
              <a:highlight>
                <a:schemeClr val="lt1"/>
              </a:highlight>
              <a:latin typeface="Times New Roman"/>
              <a:ea typeface="Times New Roman"/>
              <a:cs typeface="Times New Roman"/>
              <a:sym typeface="Times New Roman"/>
            </a:endParaRPr>
          </a:p>
          <a:p>
            <a:pPr indent="0" lvl="0" marL="0" marR="190500" rtl="0" algn="l">
              <a:lnSpc>
                <a:spcPct val="115000"/>
              </a:lnSpc>
              <a:spcBef>
                <a:spcPts val="1900"/>
              </a:spcBef>
              <a:spcAft>
                <a:spcPts val="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Definition:</a:t>
            </a:r>
            <a:r>
              <a:rPr lang="en-US" sz="1900">
                <a:solidFill>
                  <a:schemeClr val="dk1"/>
                </a:solidFill>
                <a:highlight>
                  <a:schemeClr val="lt1"/>
                </a:highlight>
                <a:latin typeface="Times New Roman"/>
                <a:ea typeface="Times New Roman"/>
                <a:cs typeface="Times New Roman"/>
                <a:sym typeface="Times New Roman"/>
              </a:rPr>
              <a:t> The executive branch's practice of asking Congress to rescind previously appropriated funding close to the end of the fiscal year so that the funds will expire </a:t>
            </a:r>
            <a:r>
              <a:rPr i="1" lang="en-US" sz="1900">
                <a:solidFill>
                  <a:schemeClr val="dk1"/>
                </a:solidFill>
                <a:highlight>
                  <a:schemeClr val="lt1"/>
                </a:highlight>
                <a:latin typeface="Times New Roman"/>
                <a:ea typeface="Times New Roman"/>
                <a:cs typeface="Times New Roman"/>
                <a:sym typeface="Times New Roman"/>
              </a:rPr>
              <a:t>before </a:t>
            </a:r>
            <a:r>
              <a:rPr lang="en-US" sz="1900">
                <a:solidFill>
                  <a:schemeClr val="dk1"/>
                </a:solidFill>
                <a:highlight>
                  <a:schemeClr val="lt1"/>
                </a:highlight>
                <a:latin typeface="Times New Roman"/>
                <a:ea typeface="Times New Roman"/>
                <a:cs typeface="Times New Roman"/>
                <a:sym typeface="Times New Roman"/>
              </a:rPr>
              <a:t>Congress is legally obligated to act. </a:t>
            </a:r>
            <a:endParaRPr sz="1900">
              <a:solidFill>
                <a:schemeClr val="dk1"/>
              </a:solidFill>
              <a:highlight>
                <a:schemeClr val="lt1"/>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Key Process Characteristics:</a:t>
            </a:r>
            <a:endParaRPr b="1"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120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Most funds expire at the end of the fiscal year or appropriation period, and are required to be spent under the Impoundment Control Act of 1974 (ICA)</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According to a 2018 GAO report, pocket rescissions are considered illegal impoundment under the ICA - the only legal withholding under law is the 45 day period from the President sending the proposed message for rescissions</a:t>
            </a:r>
            <a:endParaRPr sz="1900">
              <a:solidFill>
                <a:schemeClr val="dk1"/>
              </a:solidFill>
              <a:highlight>
                <a:schemeClr val="lt1"/>
              </a:highlight>
              <a:latin typeface="Times New Roman"/>
              <a:ea typeface="Times New Roman"/>
              <a:cs typeface="Times New Roman"/>
              <a:sym typeface="Times New Roman"/>
            </a:endParaRPr>
          </a:p>
          <a:p>
            <a:pPr indent="-349250" lvl="0" marL="647700" rtl="0" algn="l">
              <a:lnSpc>
                <a:spcPct val="160000"/>
              </a:lnSpc>
              <a:spcBef>
                <a:spcPts val="0"/>
              </a:spcBef>
              <a:spcAft>
                <a:spcPts val="0"/>
              </a:spcAft>
              <a:buClr>
                <a:schemeClr val="dk1"/>
              </a:buClr>
              <a:buSzPts val="1900"/>
              <a:buFont typeface="Times New Roman"/>
              <a:buChar char="●"/>
            </a:pPr>
            <a:r>
              <a:rPr lang="en-US" sz="1900">
                <a:solidFill>
                  <a:schemeClr val="dk1"/>
                </a:solidFill>
                <a:highlight>
                  <a:schemeClr val="lt1"/>
                </a:highlight>
                <a:latin typeface="Times New Roman"/>
                <a:ea typeface="Times New Roman"/>
                <a:cs typeface="Times New Roman"/>
                <a:sym typeface="Times New Roman"/>
              </a:rPr>
              <a:t>Bypasses Congressional oversight entirely - Constitutionally, Congress holds the power of the purse</a:t>
            </a:r>
            <a:endParaRPr sz="1900">
              <a:solidFill>
                <a:schemeClr val="dk1"/>
              </a:solidFill>
              <a:highlight>
                <a:schemeClr val="lt1"/>
              </a:highlight>
              <a:latin typeface="Times New Roman"/>
              <a:ea typeface="Times New Roman"/>
              <a:cs typeface="Times New Roman"/>
              <a:sym typeface="Times New Roman"/>
            </a:endParaRPr>
          </a:p>
          <a:p>
            <a:pPr indent="0" lvl="0" marL="0" marR="139700" rtl="0" algn="l">
              <a:lnSpc>
                <a:spcPct val="115000"/>
              </a:lnSpc>
              <a:spcBef>
                <a:spcPts val="2100"/>
              </a:spcBef>
              <a:spcAft>
                <a:spcPts val="1100"/>
              </a:spcAft>
              <a:buClr>
                <a:schemeClr val="dk1"/>
              </a:buClr>
              <a:buSzPts val="1100"/>
              <a:buFont typeface="Arial"/>
              <a:buNone/>
            </a:pPr>
            <a:r>
              <a:rPr b="1" lang="en-US" sz="1900">
                <a:solidFill>
                  <a:schemeClr val="dk1"/>
                </a:solidFill>
                <a:highlight>
                  <a:schemeClr val="lt1"/>
                </a:highlight>
                <a:latin typeface="Times New Roman"/>
                <a:ea typeface="Times New Roman"/>
                <a:cs typeface="Times New Roman"/>
                <a:sym typeface="Times New Roman"/>
              </a:rPr>
              <a:t>Legal Status:</a:t>
            </a:r>
            <a:r>
              <a:rPr lang="en-US" sz="1900">
                <a:solidFill>
                  <a:schemeClr val="dk1"/>
                </a:solidFill>
                <a:highlight>
                  <a:schemeClr val="lt1"/>
                </a:highlight>
                <a:latin typeface="Times New Roman"/>
                <a:ea typeface="Times New Roman"/>
                <a:cs typeface="Times New Roman"/>
                <a:sym typeface="Times New Roman"/>
              </a:rPr>
              <a:t> Open question on the legality of pocket recessions </a:t>
            </a:r>
            <a:endParaRPr b="1" sz="3400">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75d3a7dd09_0_35"/>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Rescission(s) Bill</a:t>
            </a:r>
            <a:endParaRPr/>
          </a:p>
        </p:txBody>
      </p:sp>
      <p:graphicFrame>
        <p:nvGraphicFramePr>
          <p:cNvPr id="91" name="Google Shape;91;g375d3a7dd09_0_35"/>
          <p:cNvGraphicFramePr/>
          <p:nvPr/>
        </p:nvGraphicFramePr>
        <p:xfrm>
          <a:off x="2962725" y="1373725"/>
          <a:ext cx="3000000" cy="3000000"/>
        </p:xfrm>
        <a:graphic>
          <a:graphicData uri="http://schemas.openxmlformats.org/drawingml/2006/table">
            <a:tbl>
              <a:tblPr>
                <a:solidFill>
                  <a:srgbClr val="FFFFFF"/>
                </a:solidFill>
                <a:tableStyleId>{904130E1-0D69-40EC-85EE-61E702D4E913}</a:tableStyleId>
              </a:tblPr>
              <a:tblGrid>
                <a:gridCol w="1724025"/>
                <a:gridCol w="2419350"/>
                <a:gridCol w="2695575"/>
              </a:tblGrid>
              <a:tr h="856575">
                <a:tc>
                  <a:txBody>
                    <a:bodyPr/>
                    <a:lstStyle/>
                    <a:p>
                      <a:pPr indent="0" lvl="0" marL="0" rtl="0" algn="l">
                        <a:lnSpc>
                          <a:spcPct val="115000"/>
                        </a:lnSpc>
                        <a:spcBef>
                          <a:spcPts val="1500"/>
                        </a:spcBef>
                        <a:spcAft>
                          <a:spcPts val="1500"/>
                        </a:spcAft>
                        <a:buNone/>
                      </a:pPr>
                      <a:r>
                        <a:rPr b="1" lang="en-US" sz="1550">
                          <a:solidFill>
                            <a:schemeClr val="dk1"/>
                          </a:solidFill>
                          <a:highlight>
                            <a:srgbClr val="FFFFFF"/>
                          </a:highlight>
                          <a:latin typeface="Times New Roman"/>
                          <a:ea typeface="Times New Roman"/>
                          <a:cs typeface="Times New Roman"/>
                          <a:sym typeface="Times New Roman"/>
                        </a:rPr>
                        <a:t>Aspect </a:t>
                      </a:r>
                      <a:endParaRPr b="1" sz="1550">
                        <a:solidFill>
                          <a:schemeClr val="dk1"/>
                        </a:solidFill>
                        <a:highlight>
                          <a:srgbClr val="FFFFFF"/>
                        </a:highlight>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1500"/>
                        </a:spcBef>
                        <a:spcAft>
                          <a:spcPts val="1500"/>
                        </a:spcAft>
                        <a:buNone/>
                      </a:pPr>
                      <a:r>
                        <a:rPr b="1" lang="en-US" sz="1550">
                          <a:solidFill>
                            <a:schemeClr val="dk1"/>
                          </a:solidFill>
                          <a:highlight>
                            <a:srgbClr val="FFFFFF"/>
                          </a:highlight>
                          <a:latin typeface="Times New Roman"/>
                          <a:ea typeface="Times New Roman"/>
                          <a:cs typeface="Times New Roman"/>
                          <a:sym typeface="Times New Roman"/>
                        </a:rPr>
                        <a:t>Congressional Rescissions</a:t>
                      </a:r>
                      <a:endParaRPr b="1" sz="1550">
                        <a:solidFill>
                          <a:schemeClr val="dk1"/>
                        </a:solidFill>
                        <a:highlight>
                          <a:srgbClr val="FFFFFF"/>
                        </a:highlight>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1500"/>
                        </a:spcBef>
                        <a:spcAft>
                          <a:spcPts val="1500"/>
                        </a:spcAft>
                        <a:buNone/>
                      </a:pPr>
                      <a:r>
                        <a:rPr b="1" lang="en-US" sz="1550">
                          <a:solidFill>
                            <a:schemeClr val="dk1"/>
                          </a:solidFill>
                          <a:highlight>
                            <a:srgbClr val="FFFFFF"/>
                          </a:highlight>
                          <a:latin typeface="Times New Roman"/>
                          <a:ea typeface="Times New Roman"/>
                          <a:cs typeface="Times New Roman"/>
                          <a:sym typeface="Times New Roman"/>
                        </a:rPr>
                        <a:t>Pocket Rescissions</a:t>
                      </a:r>
                      <a:endParaRPr b="1" sz="1550">
                        <a:solidFill>
                          <a:schemeClr val="dk1"/>
                        </a:solidFill>
                        <a:highlight>
                          <a:srgbClr val="FFFFFF"/>
                        </a:highlight>
                        <a:latin typeface="Times New Roman"/>
                        <a:ea typeface="Times New Roman"/>
                        <a:cs typeface="Times New Roman"/>
                        <a:sym typeface="Times New Roman"/>
                      </a:endParaRPr>
                    </a:p>
                  </a:txBody>
                  <a:tcPr marT="114300" marB="11430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Congressional Role</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Must actively approve</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Bypassed entirely</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CF0F1"/>
                      </a:solidFill>
                      <a:prstDash val="solid"/>
                      <a:round/>
                      <a:headEnd len="sm" w="sm" type="none"/>
                      <a:tailEnd len="sm" w="sm" type="none"/>
                    </a:lnB>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Transparency</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Public legislative process</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Often done quietly</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Legal Authority</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Explicitly authorized by law</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Legally uncertain/questionable</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Time Frame</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45-day Congressional review</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Can extend throughout fiscal year</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Political Liability</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Shared between branches</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Falls on executive branch</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r>
              <a:tr h="727625">
                <a:tc>
                  <a:txBody>
                    <a:bodyPr/>
                    <a:lstStyle/>
                    <a:p>
                      <a:pPr indent="0" lvl="0" marL="0" rtl="0" algn="l">
                        <a:lnSpc>
                          <a:spcPct val="115000"/>
                        </a:lnSpc>
                        <a:spcBef>
                          <a:spcPts val="1500"/>
                        </a:spcBef>
                        <a:spcAft>
                          <a:spcPts val="1500"/>
                        </a:spcAft>
                        <a:buNone/>
                      </a:pPr>
                      <a:r>
                        <a:rPr b="1" lang="en-US" sz="1050">
                          <a:highlight>
                            <a:srgbClr val="FFFFFF"/>
                          </a:highlight>
                          <a:latin typeface="Verdana"/>
                          <a:ea typeface="Verdana"/>
                          <a:cs typeface="Verdana"/>
                          <a:sym typeface="Verdana"/>
                        </a:rPr>
                        <a:t>Precedent</a:t>
                      </a:r>
                      <a:endParaRPr b="1"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Established, accepted practice</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c>
                  <a:txBody>
                    <a:bodyPr/>
                    <a:lstStyle/>
                    <a:p>
                      <a:pPr indent="0" lvl="0" marL="0" rtl="0" algn="l">
                        <a:lnSpc>
                          <a:spcPct val="115000"/>
                        </a:lnSpc>
                        <a:spcBef>
                          <a:spcPts val="1500"/>
                        </a:spcBef>
                        <a:spcAft>
                          <a:spcPts val="1500"/>
                        </a:spcAft>
                        <a:buNone/>
                      </a:pPr>
                      <a:r>
                        <a:rPr lang="en-US" sz="1050">
                          <a:highlight>
                            <a:srgbClr val="FFFFFF"/>
                          </a:highlight>
                          <a:latin typeface="Verdana"/>
                          <a:ea typeface="Verdana"/>
                          <a:cs typeface="Verdana"/>
                          <a:sym typeface="Verdana"/>
                        </a:rPr>
                        <a:t>Historically controversial</a:t>
                      </a:r>
                      <a:endParaRPr sz="1050">
                        <a:highlight>
                          <a:srgbClr val="FFFFFF"/>
                        </a:highlight>
                        <a:latin typeface="Verdana"/>
                        <a:ea typeface="Verdana"/>
                        <a:cs typeface="Verdana"/>
                        <a:sym typeface="Verdana"/>
                      </a:endParaRPr>
                    </a:p>
                  </a:txBody>
                  <a:tcPr marT="95250" marB="95250" marR="114300" marL="1143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ECF0F1"/>
                      </a:solidFill>
                      <a:prstDash val="solid"/>
                      <a:round/>
                      <a:headEnd len="sm" w="sm" type="none"/>
                      <a:tailEnd len="sm" w="sm" type="none"/>
                    </a:lnT>
                    <a:lnB cap="flat" cmpd="sng" w="9525">
                      <a:solidFill>
                        <a:srgbClr val="ECF0F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75d3a7dd09_0_41"/>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Rescission(s) Bill</a:t>
            </a:r>
            <a:endParaRPr/>
          </a:p>
        </p:txBody>
      </p:sp>
      <p:sp>
        <p:nvSpPr>
          <p:cNvPr id="98" name="Google Shape;98;g375d3a7dd09_0_41"/>
          <p:cNvSpPr txBox="1"/>
          <p:nvPr/>
        </p:nvSpPr>
        <p:spPr>
          <a:xfrm>
            <a:off x="471875" y="1373700"/>
            <a:ext cx="11146800" cy="508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1000"/>
              </a:spcBef>
              <a:spcAft>
                <a:spcPts val="0"/>
              </a:spcAft>
              <a:buNone/>
            </a:pPr>
            <a:r>
              <a:rPr b="1" lang="en-US" sz="3400">
                <a:solidFill>
                  <a:schemeClr val="dk1"/>
                </a:solidFill>
                <a:highlight>
                  <a:srgbClr val="FFFFFF"/>
                </a:highlight>
                <a:latin typeface="Times New Roman"/>
                <a:ea typeface="Times New Roman"/>
                <a:cs typeface="Times New Roman"/>
                <a:sym typeface="Times New Roman"/>
              </a:rPr>
              <a:t>Constitutional Significance</a:t>
            </a:r>
            <a:endParaRPr b="1" sz="34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b="1" lang="en-US" sz="1900">
                <a:solidFill>
                  <a:schemeClr val="dk1"/>
                </a:solidFill>
                <a:highlight>
                  <a:srgbClr val="FFFFFF"/>
                </a:highlight>
                <a:latin typeface="Times New Roman"/>
                <a:ea typeface="Times New Roman"/>
                <a:cs typeface="Times New Roman"/>
                <a:sym typeface="Times New Roman"/>
              </a:rPr>
              <a:t>The Core Issue </a:t>
            </a:r>
            <a:endParaRPr b="1" sz="19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lang="en-US" sz="1900">
                <a:solidFill>
                  <a:schemeClr val="dk1"/>
                </a:solidFill>
                <a:highlight>
                  <a:srgbClr val="FFFFFF"/>
                </a:highlight>
                <a:latin typeface="Times New Roman"/>
                <a:ea typeface="Times New Roman"/>
                <a:cs typeface="Times New Roman"/>
                <a:sym typeface="Times New Roman"/>
              </a:rPr>
              <a:t>The distinction reflects the fundamental tension between:</a:t>
            </a:r>
            <a:endParaRPr sz="1900">
              <a:solidFill>
                <a:schemeClr val="dk1"/>
              </a:solidFill>
              <a:highlight>
                <a:srgbClr val="FFFFFF"/>
              </a:highlight>
              <a:latin typeface="Times New Roman"/>
              <a:ea typeface="Times New Roman"/>
              <a:cs typeface="Times New Roman"/>
              <a:sym typeface="Times New Roman"/>
            </a:endParaRPr>
          </a:p>
          <a:p>
            <a:pPr indent="-349250" lvl="0" marL="647700" rtl="0" algn="l">
              <a:lnSpc>
                <a:spcPct val="100000"/>
              </a:lnSpc>
              <a:spcBef>
                <a:spcPts val="1000"/>
              </a:spcBef>
              <a:spcAft>
                <a:spcPts val="0"/>
              </a:spcAft>
              <a:buClr>
                <a:schemeClr val="dk1"/>
              </a:buClr>
              <a:buSzPts val="1900"/>
              <a:buFont typeface="Times New Roman"/>
              <a:buChar char="●"/>
            </a:pPr>
            <a:r>
              <a:rPr b="1" lang="en-US" sz="1900">
                <a:solidFill>
                  <a:schemeClr val="dk1"/>
                </a:solidFill>
                <a:highlight>
                  <a:srgbClr val="FFFFFF"/>
                </a:highlight>
                <a:latin typeface="Times New Roman"/>
                <a:ea typeface="Times New Roman"/>
                <a:cs typeface="Times New Roman"/>
                <a:sym typeface="Times New Roman"/>
              </a:rPr>
              <a:t>Congressional power of the purse</a:t>
            </a:r>
            <a:endParaRPr b="1" sz="1900">
              <a:solidFill>
                <a:schemeClr val="dk1"/>
              </a:solidFill>
              <a:highlight>
                <a:srgbClr val="FFFFFF"/>
              </a:highlight>
              <a:latin typeface="Times New Roman"/>
              <a:ea typeface="Times New Roman"/>
              <a:cs typeface="Times New Roman"/>
              <a:sym typeface="Times New Roman"/>
            </a:endParaRPr>
          </a:p>
          <a:p>
            <a:pPr indent="-349250" lvl="0" marL="647700" rtl="0" algn="l">
              <a:lnSpc>
                <a:spcPct val="100000"/>
              </a:lnSpc>
              <a:spcBef>
                <a:spcPts val="1000"/>
              </a:spcBef>
              <a:spcAft>
                <a:spcPts val="0"/>
              </a:spcAft>
              <a:buClr>
                <a:schemeClr val="dk1"/>
              </a:buClr>
              <a:buSzPts val="1900"/>
              <a:buFont typeface="Times New Roman"/>
              <a:buChar char="●"/>
            </a:pPr>
            <a:r>
              <a:rPr b="1" lang="en-US" sz="1900">
                <a:solidFill>
                  <a:schemeClr val="dk1"/>
                </a:solidFill>
                <a:highlight>
                  <a:srgbClr val="FFFFFF"/>
                </a:highlight>
                <a:latin typeface="Times New Roman"/>
                <a:ea typeface="Times New Roman"/>
                <a:cs typeface="Times New Roman"/>
                <a:sym typeface="Times New Roman"/>
              </a:rPr>
              <a:t>Executive spending authority</a:t>
            </a:r>
            <a:endParaRPr b="1" sz="19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b="1" sz="19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b="1" lang="en-US" sz="1900">
                <a:solidFill>
                  <a:schemeClr val="dk1"/>
                </a:solidFill>
                <a:highlight>
                  <a:srgbClr val="FFFFFF"/>
                </a:highlight>
                <a:latin typeface="Times New Roman"/>
                <a:ea typeface="Times New Roman"/>
                <a:cs typeface="Times New Roman"/>
                <a:sym typeface="Times New Roman"/>
              </a:rPr>
              <a:t>Key Implications</a:t>
            </a:r>
            <a:endParaRPr b="1" sz="19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rPr lang="en-US" sz="1900">
                <a:solidFill>
                  <a:schemeClr val="dk1"/>
                </a:solidFill>
                <a:highlight>
                  <a:srgbClr val="FFFFFF"/>
                </a:highlight>
                <a:latin typeface="Times New Roman"/>
                <a:ea typeface="Times New Roman"/>
                <a:cs typeface="Times New Roman"/>
                <a:sym typeface="Times New Roman"/>
              </a:rPr>
              <a:t>Pocket rescissions allow the executive to:</a:t>
            </a:r>
            <a:endParaRPr sz="1900">
              <a:solidFill>
                <a:schemeClr val="dk1"/>
              </a:solidFill>
              <a:highlight>
                <a:srgbClr val="FFFFFF"/>
              </a:highlight>
              <a:latin typeface="Times New Roman"/>
              <a:ea typeface="Times New Roman"/>
              <a:cs typeface="Times New Roman"/>
              <a:sym typeface="Times New Roman"/>
            </a:endParaRPr>
          </a:p>
          <a:p>
            <a:pPr indent="-349250" lvl="0" marL="647700" rtl="0" algn="l">
              <a:lnSpc>
                <a:spcPct val="100000"/>
              </a:lnSpc>
              <a:spcBef>
                <a:spcPts val="1000"/>
              </a:spcBef>
              <a:spcAft>
                <a:spcPts val="0"/>
              </a:spcAft>
              <a:buClr>
                <a:schemeClr val="dk1"/>
              </a:buClr>
              <a:buSzPts val="1900"/>
              <a:buFont typeface="Times New Roman"/>
              <a:buChar char="●"/>
            </a:pPr>
            <a:r>
              <a:rPr lang="en-US" sz="1900">
                <a:solidFill>
                  <a:schemeClr val="dk1"/>
                </a:solidFill>
                <a:highlight>
                  <a:srgbClr val="FFFFFF"/>
                </a:highlight>
                <a:latin typeface="Times New Roman"/>
                <a:ea typeface="Times New Roman"/>
                <a:cs typeface="Times New Roman"/>
                <a:sym typeface="Times New Roman"/>
              </a:rPr>
              <a:t>Achieve same result as formal rescissions</a:t>
            </a:r>
            <a:endParaRPr sz="1900">
              <a:solidFill>
                <a:schemeClr val="dk1"/>
              </a:solidFill>
              <a:highlight>
                <a:srgbClr val="FFFFFF"/>
              </a:highlight>
              <a:latin typeface="Times New Roman"/>
              <a:ea typeface="Times New Roman"/>
              <a:cs typeface="Times New Roman"/>
              <a:sym typeface="Times New Roman"/>
            </a:endParaRPr>
          </a:p>
          <a:p>
            <a:pPr indent="-349250" lvl="0" marL="647700" rtl="0" algn="l">
              <a:lnSpc>
                <a:spcPct val="100000"/>
              </a:lnSpc>
              <a:spcBef>
                <a:spcPts val="1000"/>
              </a:spcBef>
              <a:spcAft>
                <a:spcPts val="0"/>
              </a:spcAft>
              <a:buClr>
                <a:schemeClr val="dk1"/>
              </a:buClr>
              <a:buSzPts val="1900"/>
              <a:buFont typeface="Times New Roman"/>
              <a:buChar char="●"/>
            </a:pPr>
            <a:r>
              <a:rPr lang="en-US" sz="1900">
                <a:solidFill>
                  <a:schemeClr val="dk1"/>
                </a:solidFill>
                <a:highlight>
                  <a:srgbClr val="FFFFFF"/>
                </a:highlight>
                <a:latin typeface="Times New Roman"/>
                <a:ea typeface="Times New Roman"/>
                <a:cs typeface="Times New Roman"/>
                <a:sym typeface="Times New Roman"/>
              </a:rPr>
              <a:t>Avoid required legislative process</a:t>
            </a:r>
            <a:endParaRPr sz="1900">
              <a:solidFill>
                <a:schemeClr val="dk1"/>
              </a:solidFill>
              <a:highlight>
                <a:srgbClr val="FFFFFF"/>
              </a:highlight>
              <a:latin typeface="Times New Roman"/>
              <a:ea typeface="Times New Roman"/>
              <a:cs typeface="Times New Roman"/>
              <a:sym typeface="Times New Roman"/>
            </a:endParaRPr>
          </a:p>
          <a:p>
            <a:pPr indent="-349250" lvl="0" marL="647700" rtl="0" algn="l">
              <a:lnSpc>
                <a:spcPct val="100000"/>
              </a:lnSpc>
              <a:spcBef>
                <a:spcPts val="1000"/>
              </a:spcBef>
              <a:spcAft>
                <a:spcPts val="0"/>
              </a:spcAft>
              <a:buClr>
                <a:schemeClr val="dk1"/>
              </a:buClr>
              <a:buSzPts val="1900"/>
              <a:buFont typeface="Times New Roman"/>
              <a:buChar char="●"/>
            </a:pPr>
            <a:r>
              <a:rPr lang="en-US" sz="1900">
                <a:solidFill>
                  <a:schemeClr val="dk1"/>
                </a:solidFill>
                <a:highlight>
                  <a:srgbClr val="FFFFFF"/>
                </a:highlight>
                <a:latin typeface="Times New Roman"/>
                <a:ea typeface="Times New Roman"/>
                <a:cs typeface="Times New Roman"/>
                <a:sym typeface="Times New Roman"/>
              </a:rPr>
              <a:t>Circumvent Constitutional requirements</a:t>
            </a:r>
            <a:endParaRPr sz="19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5d3a7dd09_0_47"/>
          <p:cNvSpPr txBox="1"/>
          <p:nvPr>
            <p:ph type="title"/>
          </p:nvPr>
        </p:nvSpPr>
        <p:spPr>
          <a:xfrm>
            <a:off x="890270" y="442087"/>
            <a:ext cx="10411500" cy="598500"/>
          </a:xfrm>
          <a:prstGeom prst="rect">
            <a:avLst/>
          </a:prstGeom>
          <a:noFill/>
          <a:ln>
            <a:noFill/>
          </a:ln>
        </p:spPr>
        <p:txBody>
          <a:bodyPr anchorCtr="0" anchor="t" bIns="0" lIns="0" spcFirstLastPara="1" rIns="0" wrap="square" tIns="13325">
            <a:spAutoFit/>
          </a:bodyPr>
          <a:lstStyle/>
          <a:p>
            <a:pPr indent="0" lvl="0" marL="38735" rtl="0" algn="l">
              <a:lnSpc>
                <a:spcPct val="100000"/>
              </a:lnSpc>
              <a:spcBef>
                <a:spcPts val="0"/>
              </a:spcBef>
              <a:spcAft>
                <a:spcPts val="0"/>
              </a:spcAft>
              <a:buSzPts val="1400"/>
              <a:buNone/>
            </a:pPr>
            <a:r>
              <a:rPr lang="en-US"/>
              <a:t>LEGISLATIVE UPDATE: Rescission(s) Bill</a:t>
            </a:r>
            <a:endParaRPr/>
          </a:p>
        </p:txBody>
      </p:sp>
      <p:sp>
        <p:nvSpPr>
          <p:cNvPr id="105" name="Google Shape;105;g375d3a7dd09_0_47"/>
          <p:cNvSpPr txBox="1"/>
          <p:nvPr/>
        </p:nvSpPr>
        <p:spPr>
          <a:xfrm>
            <a:off x="471875" y="1373700"/>
            <a:ext cx="11146800" cy="508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b="1" lang="en-US" sz="2400">
                <a:solidFill>
                  <a:schemeClr val="dk1"/>
                </a:solidFill>
                <a:latin typeface="Times New Roman"/>
                <a:ea typeface="Times New Roman"/>
                <a:cs typeface="Times New Roman"/>
                <a:sym typeface="Times New Roman"/>
              </a:rPr>
              <a:t>Timeline and Legislative Process - H.R. 4 - Rescissions Act of 2025</a:t>
            </a:r>
            <a:endParaRPr b="1" sz="31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June 3, 2025</a:t>
            </a:r>
            <a:r>
              <a:rPr lang="en-US" sz="1700">
                <a:solidFill>
                  <a:schemeClr val="dk1"/>
                </a:solidFill>
                <a:latin typeface="Times New Roman"/>
                <a:ea typeface="Times New Roman"/>
                <a:cs typeface="Times New Roman"/>
                <a:sym typeface="Times New Roman"/>
              </a:rPr>
              <a:t>: President Trump sent the rescission request to Congress</a:t>
            </a:r>
            <a:r>
              <a:rPr lang="en-US" sz="17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lang="en-US" sz="1700">
                <a:solidFill>
                  <a:schemeClr val="dk1"/>
                </a:solidFill>
                <a:latin typeface="Times New Roman"/>
                <a:ea typeface="Times New Roman"/>
                <a:cs typeface="Times New Roman"/>
                <a:sym typeface="Times New Roman"/>
              </a:rPr>
              <a:t>- the first such request in over 25 years.</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June 12, 2025</a:t>
            </a:r>
            <a:r>
              <a:rPr lang="en-US" sz="1700">
                <a:solidFill>
                  <a:schemeClr val="dk1"/>
                </a:solidFill>
                <a:latin typeface="Times New Roman"/>
                <a:ea typeface="Times New Roman"/>
                <a:cs typeface="Times New Roman"/>
                <a:sym typeface="Times New Roman"/>
              </a:rPr>
              <a:t>: The House initially passed the legislation in a close 214-212 vote</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July 15, 2025 (Procedural Votes)</a:t>
            </a:r>
            <a:r>
              <a:rPr lang="en-US" sz="1700">
                <a:solidFill>
                  <a:schemeClr val="dk1"/>
                </a:solidFill>
                <a:latin typeface="Times New Roman"/>
                <a:ea typeface="Times New Roman"/>
                <a:cs typeface="Times New Roman"/>
                <a:sym typeface="Times New Roman"/>
              </a:rPr>
              <a:t>: The vote was 51-50, with Vice President JD Vance breaking a tie after three Senate Republicans broke with their party and voted with Democrats. </a:t>
            </a:r>
            <a:endParaRPr b="1" sz="23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July 15-17, 2025</a:t>
            </a:r>
            <a:r>
              <a:rPr lang="en-US" sz="1700">
                <a:solidFill>
                  <a:schemeClr val="dk1"/>
                </a:solidFill>
                <a:latin typeface="Times New Roman"/>
                <a:ea typeface="Times New Roman"/>
                <a:cs typeface="Times New Roman"/>
                <a:sym typeface="Times New Roman"/>
              </a:rPr>
              <a:t>: The Senate considered the bill through an extensive "vote-a-rama" (a process where members could offer unlimited amendments.)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July 17, 2025</a:t>
            </a:r>
            <a:r>
              <a:rPr lang="en-US" sz="1700">
                <a:solidFill>
                  <a:schemeClr val="dk1"/>
                </a:solidFill>
                <a:latin typeface="Times New Roman"/>
                <a:ea typeface="Times New Roman"/>
                <a:cs typeface="Times New Roman"/>
                <a:sym typeface="Times New Roman"/>
              </a:rPr>
              <a:t>: The Senate narrowly passed, 51-48, two Senate Republicans broke rank and joined democrats in a vote against the legislation. $9 billion foreign aid and public media rescissions package.</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July 18, 2025</a:t>
            </a:r>
            <a:r>
              <a:rPr lang="en-US" sz="1700">
                <a:solidFill>
                  <a:schemeClr val="dk1"/>
                </a:solidFill>
                <a:latin typeface="Times New Roman"/>
                <a:ea typeface="Times New Roman"/>
                <a:cs typeface="Times New Roman"/>
                <a:sym typeface="Times New Roman"/>
              </a:rPr>
              <a:t>: A little after midnight Friday morning, the House passed the Rescissions Act of 2025 (H.R. 4) in a 216-213 vote. Two Republican members joined Democrats in voting against the bill. </a:t>
            </a:r>
            <a:endParaRPr sz="17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b="1" lang="en-US" sz="1700">
                <a:solidFill>
                  <a:schemeClr val="dk1"/>
                </a:solidFill>
                <a:latin typeface="Times New Roman"/>
                <a:ea typeface="Times New Roman"/>
                <a:cs typeface="Times New Roman"/>
                <a:sym typeface="Times New Roman"/>
              </a:rPr>
              <a:t>July 24, 2025</a:t>
            </a:r>
            <a:r>
              <a:rPr lang="en-US" sz="1700">
                <a:solidFill>
                  <a:schemeClr val="dk1"/>
                </a:solidFill>
                <a:latin typeface="Times New Roman"/>
                <a:ea typeface="Times New Roman"/>
                <a:cs typeface="Times New Roman"/>
                <a:sym typeface="Times New Roman"/>
              </a:rPr>
              <a:t>: This bill was enacted after being signed by the President.</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2023-11-09T02:42:20Z</dcterms:created>
  <dc:creator>Tyler Scribner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2021-09-22T00:00:00Z</vt:filetime>
  </property>
  <property fmtid="{D5CDD505-2E9C-101B-9397-08002B2CF9AE}" pid="3" name="Creator">
    <vt:lpwstr>Microsoft® PowerPoint® 2016</vt:lpwstr>
  </property>
  <property fmtid="{D5CDD505-2E9C-101B-9397-08002B2CF9AE}" pid="4" name="LastSaved">
    <vt:filetime>2023-11-09T00:00:00Z</vt:filetime>
  </property>
  <property fmtid="{D5CDD505-2E9C-101B-9397-08002B2CF9AE}" pid="5" name="Producer">
    <vt:lpwstr>Microsoft® PowerPoint® 2016</vt:lpwstr>
  </property>
</Properties>
</file>