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20"/>
  </p:notesMasterIdLst>
  <p:sldIdLst>
    <p:sldId id="256" r:id="rId5"/>
    <p:sldId id="264" r:id="rId6"/>
    <p:sldId id="257" r:id="rId7"/>
    <p:sldId id="1270" r:id="rId8"/>
    <p:sldId id="278" r:id="rId9"/>
    <p:sldId id="1282" r:id="rId10"/>
    <p:sldId id="312" r:id="rId11"/>
    <p:sldId id="302" r:id="rId12"/>
    <p:sldId id="313" r:id="rId13"/>
    <p:sldId id="274" r:id="rId14"/>
    <p:sldId id="1281" r:id="rId15"/>
    <p:sldId id="275" r:id="rId16"/>
    <p:sldId id="258" r:id="rId17"/>
    <p:sldId id="277" r:id="rId18"/>
    <p:sldId id="1283" r:id="rId19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3BFCABF-B80E-1C25-1305-2BDF4634CCF8}" name="Spector, Rachel X" initials="SRX" userId="S::rachel.spector@sol.doi.gov::58749bd8-7d71-42ec-89d4-a0b7014082c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ctor, Rachel X" initials="SRX" lastIdx="7" clrIdx="0">
    <p:extLst>
      <p:ext uri="{19B8F6BF-5375-455C-9EA6-DF929625EA0E}">
        <p15:presenceInfo xmlns:p15="http://schemas.microsoft.com/office/powerpoint/2012/main" userId="S::rachel.spector@sol.doi.gov::58749bd8-7d71-42ec-89d4-a0b7014082c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3CE58-90DA-4C20-BBFA-9A39C566189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5A14B-F070-4BE5-9B01-704DED6E7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31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85A14B-F070-4BE5-9B01-704DED6E72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87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85A14B-F070-4BE5-9B01-704DED6E72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61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85A14B-F070-4BE5-9B01-704DED6E72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25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defTabSz="931774">
              <a:defRPr/>
            </a:pPr>
            <a:r>
              <a:rPr lang="en-US" sz="1800"/>
              <a:t>Exemption generally triggered </a:t>
            </a:r>
            <a:r>
              <a:rPr lang="en-US" sz="1800" i="1"/>
              <a:t>only</a:t>
            </a:r>
            <a:r>
              <a:rPr lang="en-US" sz="1800"/>
              <a:t> by other </a:t>
            </a:r>
            <a:r>
              <a:rPr lang="en-US" sz="1800" b="1"/>
              <a:t>Federal Statutes </a:t>
            </a:r>
            <a:r>
              <a:rPr lang="en-US" sz="1800"/>
              <a:t>(as opposed to Executive Orders, etc.).</a:t>
            </a:r>
          </a:p>
          <a:p>
            <a:pPr algn="ctr"/>
            <a:endParaRPr lang="en-US" sz="1800" b="1" u="sng">
              <a:solidFill>
                <a:schemeClr val="bg1"/>
              </a:solidFill>
            </a:endParaRPr>
          </a:p>
          <a:p>
            <a:pPr algn="ctr"/>
            <a:endParaRPr lang="en-US" sz="1800" b="1" u="sng">
              <a:solidFill>
                <a:schemeClr val="bg1"/>
              </a:solidFill>
            </a:endParaRPr>
          </a:p>
          <a:p>
            <a:pPr algn="ctr"/>
            <a:endParaRPr lang="en-US" sz="1800" b="1" u="sng">
              <a:solidFill>
                <a:schemeClr val="bg1"/>
              </a:solidFill>
            </a:endParaRPr>
          </a:p>
          <a:p>
            <a:pPr algn="ctr"/>
            <a:r>
              <a:rPr lang="en-US" sz="1800" b="1" u="sng">
                <a:solidFill>
                  <a:schemeClr val="bg1"/>
                </a:solidFill>
              </a:rPr>
              <a:t>Ask</a:t>
            </a:r>
            <a:r>
              <a:rPr lang="en-US" sz="1800" b="1">
                <a:solidFill>
                  <a:schemeClr val="bg1"/>
                </a:solidFill>
              </a:rPr>
              <a:t>: </a:t>
            </a:r>
          </a:p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pPr algn="ctr"/>
            <a:r>
              <a:rPr lang="en-US">
                <a:solidFill>
                  <a:schemeClr val="bg1"/>
                </a:solidFill>
              </a:rPr>
              <a:t>(1) Does this other law make it </a:t>
            </a:r>
            <a:r>
              <a:rPr lang="en-US" b="1" u="sng">
                <a:solidFill>
                  <a:schemeClr val="bg1"/>
                </a:solidFill>
              </a:rPr>
              <a:t>CLEAR</a:t>
            </a:r>
            <a:r>
              <a:rPr lang="en-US">
                <a:solidFill>
                  <a:schemeClr val="bg1"/>
                </a:solidFill>
              </a:rPr>
              <a:t> this particular information must be withheld?</a:t>
            </a:r>
          </a:p>
          <a:p>
            <a:pPr algn="ctr"/>
            <a:r>
              <a:rPr lang="en-US" b="1">
                <a:solidFill>
                  <a:schemeClr val="accent4"/>
                </a:solidFill>
              </a:rPr>
              <a:t>OR</a:t>
            </a:r>
            <a:r>
              <a:rPr lang="en-US"/>
              <a:t> 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(2) Does this other law give </a:t>
            </a:r>
            <a:r>
              <a:rPr lang="en-US" b="1" u="sng">
                <a:solidFill>
                  <a:schemeClr val="bg1"/>
                </a:solidFill>
              </a:rPr>
              <a:t>criteria</a:t>
            </a:r>
            <a:r>
              <a:rPr lang="en-US">
                <a:solidFill>
                  <a:schemeClr val="bg1"/>
                </a:solidFill>
              </a:rPr>
              <a:t> for the type of information we should withhold?</a:t>
            </a:r>
          </a:p>
          <a:p>
            <a:pPr algn="ctr"/>
            <a:r>
              <a:rPr lang="en-US" b="1">
                <a:solidFill>
                  <a:schemeClr val="accent2"/>
                </a:solidFill>
              </a:rPr>
              <a:t>AND</a:t>
            </a:r>
          </a:p>
          <a:p>
            <a:r>
              <a:rPr lang="en-US">
                <a:solidFill>
                  <a:schemeClr val="bg1"/>
                </a:solidFill>
              </a:rPr>
              <a:t>(3) Was this law enacted after </a:t>
            </a:r>
            <a:r>
              <a:rPr lang="en-US" b="1" u="sng">
                <a:solidFill>
                  <a:schemeClr val="bg1"/>
                </a:solidFill>
              </a:rPr>
              <a:t>Oct. 28, 2009</a:t>
            </a:r>
            <a:r>
              <a:rPr lang="en-US">
                <a:solidFill>
                  <a:schemeClr val="bg1"/>
                </a:solidFill>
              </a:rPr>
              <a:t>? If yes, does it cite to (b)(3) of the FOIA?*</a:t>
            </a:r>
          </a:p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/>
              <a:t>What can qualify as a “statute” under Exemption 3? Certain Federal Statutes Federal Rules of Procedure enacted into law by Congress Certain Self-Executing Treaties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A772AD-775A-4769-9D80-5F3268D64D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89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A772AD-775A-4769-9D80-5F3268D64D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68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A772AD-775A-4769-9D80-5F3268D64D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48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A772AD-775A-4769-9D80-5F3268D64DB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559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85A14B-F070-4BE5-9B01-704DED6E72B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10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2011127"/>
            <a:ext cx="7772400" cy="757711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7183" y="3080746"/>
            <a:ext cx="68580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772BE0-A9BE-4D6E-82C6-70A2113876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078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906" y="6356350"/>
            <a:ext cx="30861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2BE0-A9BE-4D6E-82C6-70A2113876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1054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3FD15-AC62-446B-BC24-356B9587D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576A63-A242-4CF5-81BC-D80DD15D0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4C540-C53E-4FAD-B57B-D8ECE0AA3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87420-3E29-41D5-8702-DA3FBFA26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DFO/DGL-GLS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E88F5-9B4D-4F55-A4EE-D17D8B760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BA24-6D29-430D-B92C-F29E19152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4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330" y="1296785"/>
            <a:ext cx="3886200" cy="497161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3472" y="1296785"/>
            <a:ext cx="3886200" cy="497161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DFO/DGL-GLS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2BE0-A9BE-4D6E-82C6-70A211387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9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8313" y="253262"/>
            <a:ext cx="7067373" cy="686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7016" y="1253057"/>
            <a:ext cx="7886700" cy="4874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772BE0-A9BE-4D6E-82C6-70A2113876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2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thecommons.org/magazine/and-winner-isthe-public-sector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latworldknowledge.lardbucket.org/books/public-speaking-practice-and-ethics/s12-03-putting-it-together-steps-to-c.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estokas.com/general-law/the-web-of-law-international-natural-common-constitutional-statutes-regulations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2106201"/>
            <a:ext cx="7772400" cy="1295997"/>
          </a:xfrm>
        </p:spPr>
        <p:txBody>
          <a:bodyPr>
            <a:normAutofit/>
          </a:bodyPr>
          <a:lstStyle/>
          <a:p>
            <a:r>
              <a:rPr lang="en-US" dirty="0"/>
              <a:t>The Freedom of Information Act (FOIA)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9880" y="3970019"/>
            <a:ext cx="7164239" cy="245364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i="0" dirty="0"/>
              <a:t>Justin Davis, FOIA Officer</a:t>
            </a:r>
          </a:p>
          <a:p>
            <a:r>
              <a:rPr lang="en-US" sz="2000" i="0" dirty="0"/>
              <a:t>Office of the Assistant Secretary – Indian Affairs</a:t>
            </a:r>
          </a:p>
          <a:p>
            <a:endParaRPr lang="en-US" sz="2000" i="0" dirty="0"/>
          </a:p>
          <a:p>
            <a:r>
              <a:rPr lang="en-US" sz="2000" i="0" dirty="0">
                <a:latin typeface="Arial"/>
                <a:cs typeface="Arial"/>
              </a:rPr>
              <a:t>November 2024</a:t>
            </a:r>
          </a:p>
          <a:p>
            <a:endParaRPr lang="en-US" sz="2000" i="0" dirty="0">
              <a:latin typeface="Arial"/>
              <a:cs typeface="Arial"/>
            </a:endParaRPr>
          </a:p>
        </p:txBody>
      </p:sp>
      <p:pic>
        <p:nvPicPr>
          <p:cNvPr id="1026" name="Picture 2" descr="US Department Of The Interior Logo PNG Transparent &amp; SVG Vector ...">
            <a:extLst>
              <a:ext uri="{FF2B5EF4-FFF2-40B4-BE49-F238E27FC236}">
                <a16:creationId xmlns:a16="http://schemas.microsoft.com/office/drawing/2014/main" id="{F3FB680B-1CF9-8D06-6B63-394155EA3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072" y="186390"/>
            <a:ext cx="1607905" cy="1607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938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BB44D4-1497-43D9-8186-E3D5557CC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185" y="822531"/>
            <a:ext cx="8115300" cy="579976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/>
              <a:t>Internal </a:t>
            </a:r>
            <a:r>
              <a:rPr lang="en-US" i="1" dirty="0"/>
              <a:t>government</a:t>
            </a:r>
            <a:r>
              <a:rPr lang="en-US" dirty="0"/>
              <a:t> communications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b="1" dirty="0"/>
              <a:t>Pre-decisional</a:t>
            </a:r>
            <a:r>
              <a:rPr lang="en-US" dirty="0"/>
              <a:t> (prepared before the agency’s final decision) and </a:t>
            </a:r>
            <a:r>
              <a:rPr lang="en-US" b="1" dirty="0"/>
              <a:t>deliberative </a:t>
            </a:r>
            <a:r>
              <a:rPr lang="en-US" dirty="0"/>
              <a:t>(makes recommendations or expresses opinions on legal or policy matters)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Prepared by (or at direction of) an attorney (e.g., briefs and memoranda)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Confidential communications between an attorney and client relating to a legal matter for which the client has sought professional advice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B62849-85D6-45D0-8F6D-DDDB111AE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2BE0-A9BE-4D6E-82C6-70A211387655}" type="slidenum">
              <a:rPr lang="en-US" smtClean="0"/>
              <a:t>10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E1DCB0F-ABB7-460B-940D-A1671E84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313" y="136524"/>
            <a:ext cx="7067373" cy="686007"/>
          </a:xfrm>
        </p:spPr>
        <p:txBody>
          <a:bodyPr>
            <a:normAutofit/>
          </a:bodyPr>
          <a:lstStyle/>
          <a:p>
            <a:r>
              <a:rPr lang="en-US" dirty="0"/>
              <a:t>Exemption 5</a:t>
            </a:r>
          </a:p>
        </p:txBody>
      </p:sp>
      <p:pic>
        <p:nvPicPr>
          <p:cNvPr id="3074" name="Picture 2" descr="Best Tin Can Phone Stock Photos, Pictures &amp; Royalty-Free Images - iStock">
            <a:extLst>
              <a:ext uri="{FF2B5EF4-FFF2-40B4-BE49-F238E27FC236}">
                <a16:creationId xmlns:a16="http://schemas.microsoft.com/office/drawing/2014/main" id="{15923956-9125-5E33-756A-0D023085DC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420" y="5059626"/>
            <a:ext cx="3007118" cy="1798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996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CE02AF-0DD7-651D-D7B1-EE86D44B3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016" y="1115878"/>
            <a:ext cx="7886700" cy="501145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latin typeface="Arial"/>
                <a:cs typeface="Arial"/>
              </a:rPr>
              <a:t>Consultant corollary, in limited circumstances, expands the scope of Exemption 5 to include outside entities.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Applies when agency seeks neutral outside advice similar to what it receives from an employee.</a:t>
            </a:r>
            <a:endParaRPr lang="en-US" dirty="0"/>
          </a:p>
          <a:p>
            <a:pPr marL="0" indent="0">
              <a:buNone/>
            </a:pPr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In Klamath, Tribes submitted views to Department on a water rights determination.  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Supreme Court found Tribes had "their own, albeit entirely legitimate, interests in mind" and were "seeking a benefit at the expense of other applicants."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>
                <a:latin typeface="Arial"/>
                <a:cs typeface="Arial"/>
              </a:rPr>
              <a:t>Therefore, </a:t>
            </a:r>
            <a:r>
              <a:rPr lang="en-US" dirty="0">
                <a:latin typeface="Arial"/>
                <a:cs typeface="Arial"/>
              </a:rPr>
              <a:t>consultant corollary did not apply.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9FEBD7-6117-161A-0BE4-32B99DD3A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2BE0-A9BE-4D6E-82C6-70A211387655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3F7C2A-6E3B-7060-3337-3A2A99753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Klamath Case (2001)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158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313023-1581-4B19-AAA5-043BBD2E5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880" y="1325879"/>
            <a:ext cx="8069580" cy="49413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Covers personal information about a specific individual 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Applies if disclosure would be a clearly unwarranted invasion of personal privacy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Privacy interest is balanced against the public interest (what sheds light on an agency’s performance of its statutory duties)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0FCA1-DE75-481F-B2FC-4ADF8409C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2BE0-A9BE-4D6E-82C6-70A211387655}" type="slidenum">
              <a:rPr lang="en-US" smtClean="0"/>
              <a:t>12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6B0FEBD-FC72-44E7-956A-0C6FBA950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Exemption 6 – Personal Records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A56806-A9F2-45B1-8467-3ABF71D1B4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786633" y="4251168"/>
            <a:ext cx="1400033" cy="186195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5356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53B0DB6-8E7C-48AA-B01B-438F612518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876693" y="4941432"/>
            <a:ext cx="2057400" cy="1503078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4825854-B572-4705-AD27-0C404239C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180" y="863029"/>
            <a:ext cx="8519160" cy="5493321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endParaRPr lang="en-US" sz="1800" dirty="0"/>
          </a:p>
          <a:p>
            <a:pPr>
              <a:lnSpc>
                <a:spcPct val="110000"/>
              </a:lnSpc>
            </a:pPr>
            <a:r>
              <a:rPr lang="en-US" sz="1800" dirty="0"/>
              <a:t>Each Bureau/Office at Interior has FOIA office that responds to requests for the records of their Bureau/Office 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Requesters must submit requests to specific bureau/office FOIA offices – they cannot submit a request at the Department level</a:t>
            </a:r>
          </a:p>
          <a:p>
            <a:pPr>
              <a:lnSpc>
                <a:spcPct val="110000"/>
              </a:lnSpc>
            </a:pPr>
            <a:r>
              <a:rPr lang="en-US" sz="1800" dirty="0"/>
              <a:t>Responsive records are generally collected by the FOIA offices from the employees who create and maintain them (“record custodians”)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800" dirty="0"/>
              <a:t>Process overview:</a:t>
            </a:r>
          </a:p>
          <a:p>
            <a:pPr marL="800100" lvl="1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1800" dirty="0"/>
              <a:t>FOIA staff request &amp; collect records from record custodians</a:t>
            </a:r>
          </a:p>
          <a:p>
            <a:pPr marL="800100" lvl="1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1800" dirty="0"/>
              <a:t>FOIA staff review &amp; redact materials as needed</a:t>
            </a:r>
          </a:p>
          <a:p>
            <a:pPr marL="800100" lvl="1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1800" dirty="0"/>
              <a:t>Attorneys conduct legal review of proposed withholdings</a:t>
            </a:r>
          </a:p>
          <a:p>
            <a:pPr marL="800100" lvl="1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1800" dirty="0"/>
              <a:t>FOIA staff respond to requesters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22AB16-0E5F-4B99-ABBA-56EB6144D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772BE0-A9BE-4D6E-82C6-70A211387655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318D9E-0BB2-4E77-A632-1D6901046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313" y="177022"/>
            <a:ext cx="7067373" cy="686007"/>
          </a:xfrm>
        </p:spPr>
        <p:txBody>
          <a:bodyPr>
            <a:normAutofit/>
          </a:bodyPr>
          <a:lstStyle/>
          <a:p>
            <a:r>
              <a:rPr lang="en-US" dirty="0"/>
              <a:t>FOIA Request Processing at Interior</a:t>
            </a:r>
          </a:p>
        </p:txBody>
      </p:sp>
    </p:spTree>
    <p:extLst>
      <p:ext uri="{BB962C8B-B14F-4D97-AF65-F5344CB8AC3E}">
        <p14:creationId xmlns:p14="http://schemas.microsoft.com/office/powerpoint/2010/main" val="3167902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F39933-DE6B-89C2-7938-F1FB92D05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AS-IA and BIE have a small team of full-time dedicated staff who process their FOIA requests</a:t>
            </a:r>
          </a:p>
          <a:p>
            <a:endParaRPr lang="en-US" dirty="0"/>
          </a:p>
          <a:p>
            <a:r>
              <a:rPr lang="en-US" dirty="0"/>
              <a:t>FOIA work at BIA is decentralized across regions – many staff processing FOIA requests as a collateral duty</a:t>
            </a:r>
          </a:p>
          <a:p>
            <a:endParaRPr lang="en-US" dirty="0"/>
          </a:p>
          <a:p>
            <a:r>
              <a:rPr lang="en-US" dirty="0"/>
              <a:t>Paper records – more steps for search and collection</a:t>
            </a:r>
          </a:p>
          <a:p>
            <a:endParaRPr lang="en-US" dirty="0"/>
          </a:p>
          <a:p>
            <a:r>
              <a:rPr lang="en-US" dirty="0"/>
              <a:t>Complex issues – tribal, probate, and law enforcement</a:t>
            </a:r>
          </a:p>
          <a:p>
            <a:endParaRPr lang="en-US" dirty="0"/>
          </a:p>
          <a:p>
            <a:r>
              <a:rPr lang="en-US" dirty="0"/>
              <a:t>Rate of processing not keeping up with incoming requests and backlog is growing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CD599-0A93-7FA3-DE5A-8715D5961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2BE0-A9BE-4D6E-82C6-70A211387655}" type="slidenum">
              <a:rPr lang="en-US" smtClean="0"/>
              <a:t>14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E1B8148-71B5-088A-2E4C-4FFD4FF60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FOIA processing in Indian Affairs</a:t>
            </a:r>
          </a:p>
        </p:txBody>
      </p:sp>
    </p:spTree>
    <p:extLst>
      <p:ext uri="{BB962C8B-B14F-4D97-AF65-F5344CB8AC3E}">
        <p14:creationId xmlns:p14="http://schemas.microsoft.com/office/powerpoint/2010/main" val="3097859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0948CB-F18E-E839-91A8-0D9ECDCC5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016" y="1253057"/>
            <a:ext cx="7886700" cy="5103294"/>
          </a:xfrm>
        </p:spPr>
        <p:txBody>
          <a:bodyPr/>
          <a:lstStyle/>
          <a:p>
            <a:r>
              <a:rPr lang="en-US" dirty="0"/>
              <a:t>Centralizing management of FOIA request processing for Indian Affairs in AS-IA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Increased oversight and training of agency staff particularly those for whom FOIA work is a collateral duty</a:t>
            </a:r>
          </a:p>
          <a:p>
            <a:endParaRPr lang="en-US" dirty="0"/>
          </a:p>
          <a:p>
            <a:r>
              <a:rPr lang="en-US" dirty="0"/>
              <a:t>Improving services to requesters</a:t>
            </a:r>
          </a:p>
          <a:p>
            <a:pPr lvl="1"/>
            <a:r>
              <a:rPr lang="en-US" dirty="0"/>
              <a:t>Alternative process for obtaining accident/incident reports</a:t>
            </a:r>
          </a:p>
          <a:p>
            <a:pPr lvl="1"/>
            <a:r>
              <a:rPr lang="en-US" dirty="0"/>
              <a:t>Not directing public to FOIA for questions and services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FC8FDC-F281-2594-44D0-86BCD4CAE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2BE0-A9BE-4D6E-82C6-70A211387655}" type="slidenum">
              <a:rPr lang="en-US" smtClean="0"/>
              <a:t>15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13F37F-FA88-3B45-BA48-E0A35FDB5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 doing about it?</a:t>
            </a:r>
          </a:p>
        </p:txBody>
      </p:sp>
    </p:spTree>
    <p:extLst>
      <p:ext uri="{BB962C8B-B14F-4D97-AF65-F5344CB8AC3E}">
        <p14:creationId xmlns:p14="http://schemas.microsoft.com/office/powerpoint/2010/main" val="976479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B39FB43-38E3-4CCE-8D62-BA094F92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56" y="973690"/>
            <a:ext cx="8690004" cy="5494907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1200"/>
              </a:spcBef>
            </a:pPr>
            <a:endParaRPr lang="en-US" dirty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</a:pPr>
            <a:endParaRPr lang="en-US" dirty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The Freedom of Information Act gives the public access to “agency records” 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</a:pPr>
            <a:r>
              <a:rPr lang="en-US" sz="2400" dirty="0"/>
              <a:t>Agency records are defined as records: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dirty="0"/>
              <a:t>	(1) Created or obtained, and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dirty="0"/>
              <a:t>	(2) Maintained or controlled by the agency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Anyone can make a FOIA request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Generally, 20 working days to respond and provide records “promptly” thereafter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DFAB6E-C638-4437-B1EC-8FCF3907C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2BE0-A9BE-4D6E-82C6-70A211387655}" type="slidenum">
              <a:rPr lang="en-US" smtClean="0"/>
              <a:t>2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4205594-8851-4F49-A781-3E3F18092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313" y="201892"/>
            <a:ext cx="7067373" cy="1120881"/>
          </a:xfrm>
        </p:spPr>
        <p:txBody>
          <a:bodyPr/>
          <a:lstStyle/>
          <a:p>
            <a:r>
              <a:rPr lang="en-US" dirty="0"/>
              <a:t>FOIA 101</a:t>
            </a:r>
          </a:p>
        </p:txBody>
      </p:sp>
      <p:pic>
        <p:nvPicPr>
          <p:cNvPr id="2050" name="Picture 2" descr="What “Transparency” Is ...">
            <a:extLst>
              <a:ext uri="{FF2B5EF4-FFF2-40B4-BE49-F238E27FC236}">
                <a16:creationId xmlns:a16="http://schemas.microsoft.com/office/drawing/2014/main" id="{57479AA8-20D7-0C81-C7A8-5B99773D9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605" y="279131"/>
            <a:ext cx="2200736" cy="1389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073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4037" y="1047964"/>
            <a:ext cx="8515926" cy="5476126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800" i="1" dirty="0"/>
              <a:t>Exemption 1:</a:t>
            </a:r>
            <a:r>
              <a:rPr lang="en-US" sz="2800" dirty="0"/>
              <a:t> Classified records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800" i="1" dirty="0"/>
              <a:t>Exemption 2: </a:t>
            </a:r>
            <a:r>
              <a:rPr lang="en-US" sz="2800" dirty="0" err="1"/>
              <a:t>lnternal</a:t>
            </a:r>
            <a:r>
              <a:rPr lang="en-US" sz="2800" dirty="0"/>
              <a:t> personnel rules and practices 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en-US" sz="2800" i="1" dirty="0"/>
              <a:t>Exemption 3:</a:t>
            </a:r>
            <a:r>
              <a:rPr lang="en-US" sz="2800" dirty="0"/>
              <a:t> Records exempted by another statute 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en-US" sz="2800" i="1" dirty="0"/>
              <a:t>Exemption 4:</a:t>
            </a:r>
            <a:r>
              <a:rPr lang="en-US" sz="2800" dirty="0"/>
              <a:t> Trade secrets/confidential commercial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en-US" sz="2800" i="1" dirty="0"/>
              <a:t>Exemption 5: </a:t>
            </a:r>
            <a:r>
              <a:rPr lang="en-US" sz="2800" dirty="0"/>
              <a:t>Inter/intra agency communications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800" i="1" dirty="0"/>
              <a:t>Exemption 6: </a:t>
            </a:r>
            <a:r>
              <a:rPr lang="en-US" sz="2800" dirty="0"/>
              <a:t>Personal information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en-US" sz="2800" i="1" dirty="0"/>
              <a:t>Exemption 7:</a:t>
            </a:r>
            <a:r>
              <a:rPr lang="en-US" sz="2800" dirty="0"/>
              <a:t> Certain law enforcement records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en-US" sz="2800" i="1" dirty="0"/>
              <a:t>Exemption 8: </a:t>
            </a:r>
            <a:r>
              <a:rPr lang="en-US" sz="2800" dirty="0"/>
              <a:t>Certain financial institution records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en-US" sz="2800" i="1" dirty="0"/>
              <a:t>Exemption 9:</a:t>
            </a:r>
            <a:r>
              <a:rPr lang="en-US" sz="2800" dirty="0"/>
              <a:t> Geological/geophysical well records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2BE0-A9BE-4D6E-82C6-70A211387655}" type="slidenum">
              <a:rPr lang="en-US" smtClean="0"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FOIA Exemptions</a:t>
            </a:r>
          </a:p>
        </p:txBody>
      </p:sp>
    </p:spTree>
    <p:extLst>
      <p:ext uri="{BB962C8B-B14F-4D97-AF65-F5344CB8AC3E}">
        <p14:creationId xmlns:p14="http://schemas.microsoft.com/office/powerpoint/2010/main" val="3147552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F6579-A87A-46FB-B849-FD42B26E0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1143" y="275208"/>
            <a:ext cx="5915025" cy="656947"/>
          </a:xfrm>
        </p:spPr>
        <p:txBody>
          <a:bodyPr>
            <a:normAutofit/>
          </a:bodyPr>
          <a:lstStyle/>
          <a:p>
            <a:r>
              <a:rPr lang="en-US" sz="3600" dirty="0"/>
              <a:t>Exemption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F1907-FE38-4949-9F1C-A01823A11F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6301" y="1136343"/>
            <a:ext cx="7613072" cy="896643"/>
          </a:xfr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  <a:cs typeface="Arial"/>
              </a:rPr>
              <a:t>Protects records that </a:t>
            </a:r>
            <a:r>
              <a:rPr lang="en-US" sz="2400" b="1" dirty="0">
                <a:solidFill>
                  <a:schemeClr val="tx1"/>
                </a:solidFill>
                <a:cs typeface="Arial"/>
              </a:rPr>
              <a:t>MUST </a:t>
            </a:r>
            <a:r>
              <a:rPr lang="en-US" sz="2400" dirty="0">
                <a:solidFill>
                  <a:schemeClr val="tx1"/>
                </a:solidFill>
                <a:cs typeface="Arial"/>
              </a:rPr>
              <a:t>be withheld under the authority of </a:t>
            </a:r>
            <a:r>
              <a:rPr lang="en-US" sz="2400" i="1" dirty="0">
                <a:solidFill>
                  <a:schemeClr val="tx1"/>
                </a:solidFill>
                <a:cs typeface="Arial"/>
              </a:rPr>
              <a:t>another </a:t>
            </a:r>
            <a:r>
              <a:rPr lang="en-US" sz="2400" dirty="0">
                <a:solidFill>
                  <a:schemeClr val="tx1"/>
                </a:solidFill>
                <a:cs typeface="Arial"/>
              </a:rPr>
              <a:t>law.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2528D1-63B4-440F-A534-791816152EDA}"/>
              </a:ext>
            </a:extLst>
          </p:cNvPr>
          <p:cNvSpPr txBox="1"/>
          <p:nvPr/>
        </p:nvSpPr>
        <p:spPr>
          <a:xfrm>
            <a:off x="1278525" y="2131518"/>
            <a:ext cx="6220260" cy="3562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338"/>
              </a:spcBef>
              <a:spcAft>
                <a:spcPts val="338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FOIA exempts information protected by another statute that:</a:t>
            </a:r>
          </a:p>
          <a:p>
            <a:pPr marL="285750" indent="-285750">
              <a:spcBef>
                <a:spcPts val="338"/>
              </a:spcBef>
              <a:spcAft>
                <a:spcPts val="338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Leaves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no discretion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the agency to decide whether to withhold the records</a:t>
            </a:r>
          </a:p>
          <a:p>
            <a:pPr marL="285750" indent="-285750">
              <a:spcBef>
                <a:spcPts val="338"/>
              </a:spcBef>
              <a:spcAft>
                <a:spcPts val="338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Establishes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clear criteria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identifying the information subject to withholding</a:t>
            </a:r>
          </a:p>
          <a:p>
            <a:pPr marL="285750" indent="-285750">
              <a:spcBef>
                <a:spcPts val="338"/>
              </a:spcBef>
              <a:spcAft>
                <a:spcPts val="338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Specifically cites to the FOIA if enacted after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October 28, 2009.</a:t>
            </a:r>
          </a:p>
          <a:p>
            <a:pPr lvl="1">
              <a:spcBef>
                <a:spcPts val="338"/>
              </a:spcBef>
              <a:spcAft>
                <a:spcPts val="338"/>
              </a:spcAft>
            </a:pP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3378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C8A7D9-C378-3358-0F0F-E21E56F69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564" y="1160980"/>
            <a:ext cx="7886700" cy="5443757"/>
          </a:xfrm>
        </p:spPr>
        <p:txBody>
          <a:bodyPr/>
          <a:lstStyle/>
          <a:p>
            <a:r>
              <a:rPr lang="en-US" dirty="0"/>
              <a:t>25 U.S.C. § 2103(c) protects information related to decisions to grant/disapprove minerals agreements for Indian tribes  </a:t>
            </a:r>
          </a:p>
          <a:p>
            <a:endParaRPr lang="en-US" dirty="0"/>
          </a:p>
          <a:p>
            <a:r>
              <a:rPr lang="en-US" dirty="0"/>
              <a:t>16 U.S.C. § 470hh protects information pertaining to the nature and location of certain archaeological resources</a:t>
            </a:r>
          </a:p>
          <a:p>
            <a:endParaRPr lang="en-US" dirty="0"/>
          </a:p>
          <a:p>
            <a:r>
              <a:rPr lang="en-US" dirty="0"/>
              <a:t>54 U.S.C. § 307103 protects </a:t>
            </a:r>
            <a:r>
              <a:rPr lang="en-US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information about the location, character, or ownership of certain historic properties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37B6BE-1D9A-A612-2FB5-CAFB11EE9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2BE0-A9BE-4D6E-82C6-70A211387655}" type="slidenum">
              <a:rPr lang="en-US" smtClean="0"/>
              <a:t>5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72D6824-F50F-CCB8-5D54-72B2136BE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Exemption 3 Statutes - Examples</a:t>
            </a:r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EF9FF89F-F923-FBC1-81EB-DF2D7CD66C3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952" t="5285" r="8730" b="6874"/>
          <a:stretch/>
        </p:blipFill>
        <p:spPr>
          <a:xfrm>
            <a:off x="5718635" y="5087355"/>
            <a:ext cx="1275356" cy="145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292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B5C27B-6F10-2474-BDFA-1C6B7C56C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58" y="991861"/>
            <a:ext cx="7886700" cy="48742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/>
                <a:cs typeface="Arial"/>
              </a:rPr>
              <a:t>Protects trade secrets and commercial or financial information submitted to government.</a:t>
            </a:r>
          </a:p>
          <a:p>
            <a:pPr marL="0" indent="0"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latin typeface="Arial"/>
                <a:cs typeface="Arial"/>
              </a:rPr>
              <a:t>Three Requirements</a:t>
            </a:r>
            <a:r>
              <a:rPr lang="en-US" dirty="0">
                <a:latin typeface="Arial"/>
                <a:cs typeface="Arial"/>
              </a:rPr>
              <a:t>: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Trade Secrets/commercial or financial information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Obtained from a “person”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Privileged or confidential</a:t>
            </a:r>
          </a:p>
          <a:p>
            <a:pPr marL="457200" lvl="1" indent="0">
              <a:buNone/>
            </a:pPr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latin typeface="Arial"/>
                <a:cs typeface="Arial"/>
              </a:rPr>
              <a:t>Agency makes determination based on factual declaration provided by the submitter.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CCBD8F-CAF9-0274-B4FA-EFA0B2BA4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2BE0-A9BE-4D6E-82C6-70A211387655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0AE9265-1E97-94C1-A26B-94DD38BD4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Exemption 4</a:t>
            </a:r>
          </a:p>
        </p:txBody>
      </p:sp>
    </p:spTree>
    <p:extLst>
      <p:ext uri="{BB962C8B-B14F-4D97-AF65-F5344CB8AC3E}">
        <p14:creationId xmlns:p14="http://schemas.microsoft.com/office/powerpoint/2010/main" val="3875861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FB004-4B30-484D-BC14-72A4FE9E9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718" y="93430"/>
            <a:ext cx="8708995" cy="1362906"/>
          </a:xfrm>
          <a:noFill/>
        </p:spPr>
        <p:txBody>
          <a:bodyPr>
            <a:noAutofit/>
          </a:bodyPr>
          <a:lstStyle/>
          <a:p>
            <a:r>
              <a:rPr lang="en-US" dirty="0"/>
              <a:t> </a:t>
            </a:r>
            <a:r>
              <a:rPr lang="en-US" b="0" dirty="0"/>
              <a:t>“</a:t>
            </a:r>
            <a:r>
              <a:rPr lang="en-US" dirty="0"/>
              <a:t>C</a:t>
            </a:r>
            <a:r>
              <a:rPr lang="en-US" b="0" dirty="0"/>
              <a:t>ommercial or Financial” Information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C57026-0DCF-8042-664A-670BF6A344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1530" y="2568286"/>
            <a:ext cx="3886200" cy="203430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None/>
            </a:pPr>
            <a:endParaRPr lang="en-US" sz="1800" dirty="0">
              <a:latin typeface="Calisto MT" panose="02040603050505030304" pitchFamily="18" charset="0"/>
            </a:endParaRPr>
          </a:p>
          <a:p>
            <a:endParaRPr lang="en-US" dirty="0">
              <a:latin typeface="Calisto MT" panose="0204060305050503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7DFB7F-B768-AD64-481C-6C53AEDBA2B2}"/>
              </a:ext>
            </a:extLst>
          </p:cNvPr>
          <p:cNvSpPr txBox="1"/>
          <p:nvPr/>
        </p:nvSpPr>
        <p:spPr>
          <a:xfrm>
            <a:off x="701336" y="1642368"/>
            <a:ext cx="7750206" cy="2862322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Possible examples, include: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Tribal business operations/plans/proposals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Allocation of water rights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Tribal leasing agreements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0614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16864F7-D638-7A05-18F4-0BB9A296F24F}"/>
              </a:ext>
            </a:extLst>
          </p:cNvPr>
          <p:cNvSpPr txBox="1"/>
          <p:nvPr/>
        </p:nvSpPr>
        <p:spPr>
          <a:xfrm>
            <a:off x="753684" y="949911"/>
            <a:ext cx="7636629" cy="4385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71513" lvl="1" indent="-21431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Individuals</a:t>
            </a:r>
          </a:p>
          <a:p>
            <a:pPr marL="671513" lvl="1" indent="-21431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</a:t>
            </a:r>
          </a:p>
          <a:p>
            <a:pPr marL="671513" lvl="1" indent="-21431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Corporations</a:t>
            </a:r>
          </a:p>
          <a:p>
            <a:pPr marL="671513" lvl="1" indent="-21431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Associations</a:t>
            </a:r>
          </a:p>
          <a:p>
            <a:pPr marL="671513" lvl="1" indent="-21431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</a:p>
          <a:p>
            <a:pPr marL="671513" lvl="1" indent="-21431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or Private Organizations (other than an agency)</a:t>
            </a:r>
          </a:p>
          <a:p>
            <a:pPr marL="671513" lvl="1" indent="-21431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 government agencies</a:t>
            </a:r>
          </a:p>
          <a:p>
            <a:pPr marL="671513" lvl="1" indent="-21431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Tribes/Nations</a:t>
            </a:r>
          </a:p>
          <a:p>
            <a:pPr marL="214313" indent="-214313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>
              <a:latin typeface="Calisto MT" panose="020406030505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4FB004-4B30-484D-BC14-72A4FE9E9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313" y="150920"/>
            <a:ext cx="7067373" cy="798991"/>
          </a:xfrm>
          <a:noFill/>
        </p:spPr>
        <p:txBody>
          <a:bodyPr>
            <a:normAutofit fontScale="90000"/>
          </a:bodyPr>
          <a:lstStyle/>
          <a:p>
            <a:br>
              <a:rPr lang="en-US" dirty="0">
                <a:latin typeface="Calisto MT" panose="02040603050505030304" pitchFamily="18" charset="0"/>
              </a:rPr>
            </a:br>
            <a:r>
              <a:rPr lang="en-US" sz="3600" dirty="0"/>
              <a:t>Obtained from a “Person</a:t>
            </a:r>
            <a:r>
              <a:rPr lang="en-US" sz="3600" dirty="0">
                <a:latin typeface="Calisto MT" panose="02040603050505030304" pitchFamily="18" charset="0"/>
              </a:rPr>
              <a:t>”</a:t>
            </a:r>
            <a:br>
              <a:rPr lang="en-US" sz="3600" dirty="0">
                <a:latin typeface="Calisto MT" panose="02040603050505030304" pitchFamily="18" charset="0"/>
              </a:rPr>
            </a:br>
            <a:endParaRPr lang="en-US" sz="3600" dirty="0">
              <a:latin typeface="Calisto MT" panose="020406030505050303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04CFEF4-7F51-2191-B122-5DFCF8D228CE}"/>
              </a:ext>
            </a:extLst>
          </p:cNvPr>
          <p:cNvSpPr/>
          <p:nvPr/>
        </p:nvSpPr>
        <p:spPr>
          <a:xfrm>
            <a:off x="4667906" y="5237825"/>
            <a:ext cx="3359477" cy="126950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u="sng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 algn="ctr"/>
            <a:r>
              <a:rPr lang="en-US" sz="14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 government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qualify as a “person.”  However, the government’s summary of submitted information may qualify for protection.</a:t>
            </a:r>
          </a:p>
          <a:p>
            <a:pPr algn="ctr"/>
            <a:endParaRPr lang="en-US" sz="750" dirty="0"/>
          </a:p>
        </p:txBody>
      </p:sp>
    </p:spTree>
    <p:extLst>
      <p:ext uri="{BB962C8B-B14F-4D97-AF65-F5344CB8AC3E}">
        <p14:creationId xmlns:p14="http://schemas.microsoft.com/office/powerpoint/2010/main" val="345659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FF8FC98-5CAC-9E04-F111-F488B11E4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314" y="924486"/>
            <a:ext cx="7067373" cy="868803"/>
          </a:xfrm>
          <a:noFill/>
        </p:spPr>
        <p:txBody>
          <a:bodyPr>
            <a:noAutofit/>
          </a:bodyPr>
          <a:lstStyle/>
          <a:p>
            <a:r>
              <a:rPr lang="en-US" sz="3600" dirty="0"/>
              <a:t>“Confidential</a:t>
            </a:r>
            <a:r>
              <a:rPr lang="en-US" sz="3600" b="0" dirty="0"/>
              <a:t>”</a:t>
            </a:r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A4596E-D959-8D0B-BCCC-E9D73A55D074}"/>
              </a:ext>
            </a:extLst>
          </p:cNvPr>
          <p:cNvSpPr txBox="1"/>
          <p:nvPr/>
        </p:nvSpPr>
        <p:spPr>
          <a:xfrm>
            <a:off x="186431" y="2158383"/>
            <a:ext cx="880288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Information is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customarily kept private,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or at least closely held, by the person submitting it to the agency.</a:t>
            </a:r>
          </a:p>
          <a:p>
            <a:pPr marL="342900" lvl="1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Agency receiving it provides some assurance it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will remain secret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9" name="Picture 2" descr="top secret stamp Stock Vector | Adobe Stock">
            <a:extLst>
              <a:ext uri="{FF2B5EF4-FFF2-40B4-BE49-F238E27FC236}">
                <a16:creationId xmlns:a16="http://schemas.microsoft.com/office/drawing/2014/main" id="{0C12B178-0CB6-4755-6012-33FB6B014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54" y="288712"/>
            <a:ext cx="1263661" cy="115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22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C5E2F7CD34534E96033E19E8787013" ma:contentTypeVersion="16" ma:contentTypeDescription="Create a new document." ma:contentTypeScope="" ma:versionID="6d782915cde5f3f3dfc015987ea6cdb7">
  <xsd:schema xmlns:xsd="http://www.w3.org/2001/XMLSchema" xmlns:xs="http://www.w3.org/2001/XMLSchema" xmlns:p="http://schemas.microsoft.com/office/2006/metadata/properties" xmlns:ns2="cce3730a-acca-4828-bdd3-5c39adac3c7f" xmlns:ns3="633b39c2-6689-4a78-9791-f7e1b9fd2037" xmlns:ns4="31062a0d-ede8-4112-b4bb-00a9c1bc8e16" targetNamespace="http://schemas.microsoft.com/office/2006/metadata/properties" ma:root="true" ma:fieldsID="947da6420cdf95ae2e9faab7c7a85058" ns2:_="" ns3:_="" ns4:_="">
    <xsd:import namespace="cce3730a-acca-4828-bdd3-5c39adac3c7f"/>
    <xsd:import namespace="633b39c2-6689-4a78-9791-f7e1b9fd2037"/>
    <xsd:import namespace="31062a0d-ede8-4112-b4bb-00a9c1bc8e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e3730a-acca-4828-bdd3-5c39adac3c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c5df3ad-b4e5-45d1-88c9-23db5f1fe6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3b39c2-6689-4a78-9791-f7e1b9fd203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062a0d-ede8-4112-b4bb-00a9c1bc8e16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1ababc92-3054-4599-9502-cf04e81374ae}" ma:internalName="TaxCatchAll" ma:showField="CatchAllData" ma:web="633b39c2-6689-4a78-9791-f7e1b9fd20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33b39c2-6689-4a78-9791-f7e1b9fd2037">
      <UserInfo>
        <DisplayName>Cafaro, Cindy S</DisplayName>
        <AccountId>15</AccountId>
        <AccountType/>
      </UserInfo>
      <UserInfo>
        <DisplayName>Irish, Tony C</DisplayName>
        <AccountId>91</AccountId>
        <AccountType/>
      </UserInfo>
    </SharedWithUsers>
    <lcf76f155ced4ddcb4097134ff3c332f xmlns="cce3730a-acca-4828-bdd3-5c39adac3c7f">
      <Terms xmlns="http://schemas.microsoft.com/office/infopath/2007/PartnerControls"/>
    </lcf76f155ced4ddcb4097134ff3c332f>
    <TaxCatchAll xmlns="31062a0d-ede8-4112-b4bb-00a9c1bc8e1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E112DB-7DD6-4B55-A03D-EFCF565C33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e3730a-acca-4828-bdd3-5c39adac3c7f"/>
    <ds:schemaRef ds:uri="633b39c2-6689-4a78-9791-f7e1b9fd2037"/>
    <ds:schemaRef ds:uri="31062a0d-ede8-4112-b4bb-00a9c1bc8e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9A0F63-C322-467C-B090-9768CB4F8F95}">
  <ds:schemaRefs>
    <ds:schemaRef ds:uri="http://purl.org/dc/terms/"/>
    <ds:schemaRef ds:uri="cce3730a-acca-4828-bdd3-5c39adac3c7f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633b39c2-6689-4a78-9791-f7e1b9fd2037"/>
    <ds:schemaRef ds:uri="http://schemas.microsoft.com/office/2006/metadata/properties"/>
    <ds:schemaRef ds:uri="http://www.w3.org/XML/1998/namespace"/>
    <ds:schemaRef ds:uri="http://purl.org/dc/dcmitype/"/>
    <ds:schemaRef ds:uri="31062a0d-ede8-4112-b4bb-00a9c1bc8e16"/>
  </ds:schemaRefs>
</ds:datastoreItem>
</file>

<file path=customXml/itemProps3.xml><?xml version="1.0" encoding="utf-8"?>
<ds:datastoreItem xmlns:ds="http://schemas.openxmlformats.org/officeDocument/2006/customXml" ds:itemID="{0BE05C61-2371-445A-80D0-54FEBB11D1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3996</TotalTime>
  <Words>1013</Words>
  <Application>Microsoft Office PowerPoint</Application>
  <PresentationFormat>Letter Paper (8.5x11 in)</PresentationFormat>
  <Paragraphs>149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Calisto MT</vt:lpstr>
      <vt:lpstr>Roboto</vt:lpstr>
      <vt:lpstr>1_Office Theme</vt:lpstr>
      <vt:lpstr>The Freedom of Information Act (FOIA)</vt:lpstr>
      <vt:lpstr>FOIA 101</vt:lpstr>
      <vt:lpstr>FOIA Exemptions</vt:lpstr>
      <vt:lpstr>Exemption 3</vt:lpstr>
      <vt:lpstr>Exemption 3 Statutes - Examples</vt:lpstr>
      <vt:lpstr>Exemption 4</vt:lpstr>
      <vt:lpstr> “Commercial or Financial” Information</vt:lpstr>
      <vt:lpstr> Obtained from a “Person” </vt:lpstr>
      <vt:lpstr>“Confidential”</vt:lpstr>
      <vt:lpstr>Exemption 5</vt:lpstr>
      <vt:lpstr>Klamath Case (2001)</vt:lpstr>
      <vt:lpstr>Exemption 6 – Personal Records</vt:lpstr>
      <vt:lpstr>FOIA Request Processing at Interior</vt:lpstr>
      <vt:lpstr>FOIA processing in Indian Affairs</vt:lpstr>
      <vt:lpstr>What are we doing about it?</vt:lpstr>
    </vt:vector>
  </TitlesOfParts>
  <Company>Department of Interior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Freedom of Information Act (FOIA)</dc:title>
  <dc:creator>Cafaro Cindy S</dc:creator>
  <cp:lastModifiedBy>Davis, Justin E</cp:lastModifiedBy>
  <cp:revision>75</cp:revision>
  <dcterms:created xsi:type="dcterms:W3CDTF">2019-10-28T18:25:13Z</dcterms:created>
  <dcterms:modified xsi:type="dcterms:W3CDTF">2024-11-19T21:16:32Z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0x010100A5C5E2F7CD34534E96033E19E8787013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MediaServiceImageTags">
    <vt:lpwstr/>
  </property>
</Properties>
</file>