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52" r:id="rId24"/>
  </p:sldMasterIdLst>
  <p:notesMasterIdLst>
    <p:notesMasterId r:id="rId36"/>
  </p:notesMasterIdLst>
  <p:sldIdLst>
    <p:sldId id="257" r:id="rId25"/>
    <p:sldId id="3290" r:id="rId26"/>
    <p:sldId id="3294" r:id="rId27"/>
    <p:sldId id="3292" r:id="rId28"/>
    <p:sldId id="3288" r:id="rId29"/>
    <p:sldId id="3298" r:id="rId30"/>
    <p:sldId id="3297" r:id="rId31"/>
    <p:sldId id="3291" r:id="rId32"/>
    <p:sldId id="3289" r:id="rId33"/>
    <p:sldId id="3293" r:id="rId34"/>
    <p:sldId id="3296" r:id="rId35"/>
  </p:sldIdLst>
  <p:sldSz cx="12192000" cy="6858000"/>
  <p:notesSz cx="6858000" cy="9144000"/>
  <p:embeddedFontLst>
    <p:embeddedFont>
      <p:font typeface="Century Gothic" panose="020B0502020202020204" pitchFamily="34" charset="0"/>
      <p:regular r:id="rId37"/>
      <p:bold r:id="rId38"/>
      <p:italic r:id="rId39"/>
      <p:boldItalic r:id="rId40"/>
    </p:embeddedFont>
    <p:embeddedFont>
      <p:font typeface="Prometo Medium" panose="020B0704030203060203" pitchFamily="34" charset="0"/>
      <p:regular r:id="rId41"/>
      <p: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IMSS Template" id="{EC1BAD07-AE5D-4540-91E7-686AD2AF573F}">
          <p14:sldIdLst>
            <p14:sldId id="257"/>
            <p14:sldId id="3290"/>
            <p14:sldId id="3294"/>
            <p14:sldId id="3292"/>
            <p14:sldId id="3288"/>
            <p14:sldId id="3298"/>
            <p14:sldId id="3297"/>
            <p14:sldId id="3291"/>
            <p14:sldId id="3289"/>
            <p14:sldId id="3293"/>
            <p14:sldId id="3296"/>
          </p14:sldIdLst>
        </p14:section>
        <p14:section name="Additional Resources" id="{BB56753F-B854-6042-85A6-F9F76912A6FA}">
          <p14:sldIdLst/>
        </p14:section>
      </p14:sectionLst>
    </p:ext>
    <p:ext uri="{EFAFB233-063F-42B5-8137-9DF3F51BA10A}">
      <p15:sldGuideLst xmlns:p15="http://schemas.microsoft.com/office/powerpoint/2012/main">
        <p15:guide id="1" pos="1536" userDrawn="1">
          <p15:clr>
            <a:srgbClr val="A4A3A4"/>
          </p15:clr>
        </p15:guide>
        <p15:guide id="3"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lano, Chris" initials="VC" lastIdx="70" clrIdx="0">
    <p:extLst>
      <p:ext uri="{19B8F6BF-5375-455C-9EA6-DF929625EA0E}">
        <p15:presenceInfo xmlns:p15="http://schemas.microsoft.com/office/powerpoint/2012/main" userId="S::cvillano@himss.org::8a6140e9-0020-4fcb-84f3-9c920b9e87a1" providerId="AD"/>
      </p:ext>
    </p:extLst>
  </p:cmAuthor>
  <p:cmAuthor id="2" name="Smith, Nicole" initials="SN" lastIdx="2" clrIdx="1">
    <p:extLst>
      <p:ext uri="{19B8F6BF-5375-455C-9EA6-DF929625EA0E}">
        <p15:presenceInfo xmlns:p15="http://schemas.microsoft.com/office/powerpoint/2012/main" userId="S-1-5-21-365749239-1257169667-72670798-328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FC7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900" y="114"/>
      </p:cViewPr>
      <p:guideLst>
        <p:guide pos="1536"/>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2.xml"/><Relationship Id="rId39" Type="http://schemas.openxmlformats.org/officeDocument/2006/relationships/font" Target="fonts/font3.fntdata"/><Relationship Id="rId21" Type="http://schemas.openxmlformats.org/officeDocument/2006/relationships/customXml" Target="../customXml/item21.xml"/><Relationship Id="rId34" Type="http://schemas.openxmlformats.org/officeDocument/2006/relationships/slide" Target="slides/slide10.xml"/><Relationship Id="rId42" Type="http://schemas.openxmlformats.org/officeDocument/2006/relationships/font" Target="fonts/font6.fntdata"/><Relationship Id="rId47" Type="http://schemas.openxmlformats.org/officeDocument/2006/relationships/tableStyles" Target="tableStyle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5.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Master" Target="slideMasters/slideMaster1.xml"/><Relationship Id="rId32" Type="http://schemas.openxmlformats.org/officeDocument/2006/relationships/slide" Target="slides/slide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 Target="slides/slide4.xml"/><Relationship Id="rId36" Type="http://schemas.openxmlformats.org/officeDocument/2006/relationships/notesMaster" Target="notesMasters/notesMaster1.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7.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font" Target="fonts/font2.fntdata"/><Relationship Id="rId46" Type="http://schemas.openxmlformats.org/officeDocument/2006/relationships/theme" Target="theme/theme1.xml"/><Relationship Id="rId20" Type="http://schemas.openxmlformats.org/officeDocument/2006/relationships/customXml" Target="../customXml/item20.xml"/><Relationship Id="rId41" Type="http://schemas.openxmlformats.org/officeDocument/2006/relationships/font" Target="fonts/font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benauf, Cait" userId="52a76827-3c9d-4db0-9450-a00736f8fc05" providerId="ADAL" clId="{0965FAE6-D6A2-4380-9303-20F032ED1BD2}"/>
    <pc:docChg chg="modSld">
      <pc:chgData name="Obenauf, Cait" userId="52a76827-3c9d-4db0-9450-a00736f8fc05" providerId="ADAL" clId="{0965FAE6-D6A2-4380-9303-20F032ED1BD2}" dt="2026-01-26T20:39:23.294" v="3" actId="1076"/>
      <pc:docMkLst>
        <pc:docMk/>
      </pc:docMkLst>
      <pc:sldChg chg="modSp mod">
        <pc:chgData name="Obenauf, Cait" userId="52a76827-3c9d-4db0-9450-a00736f8fc05" providerId="ADAL" clId="{0965FAE6-D6A2-4380-9303-20F032ED1BD2}" dt="2026-01-26T20:39:23.294" v="3" actId="1076"/>
        <pc:sldMkLst>
          <pc:docMk/>
          <pc:sldMk cId="1984147667" sldId="257"/>
        </pc:sldMkLst>
        <pc:spChg chg="mod">
          <ac:chgData name="Obenauf, Cait" userId="52a76827-3c9d-4db0-9450-a00736f8fc05" providerId="ADAL" clId="{0965FAE6-D6A2-4380-9303-20F032ED1BD2}" dt="2026-01-26T20:39:23.294" v="3" actId="1076"/>
          <ac:spMkLst>
            <pc:docMk/>
            <pc:sldMk cId="1984147667" sldId="257"/>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entury Gothic" panose="020B0502020202020204" pitchFamily="34" charset="0"/>
              </a:defRPr>
            </a:lvl1pPr>
          </a:lstStyle>
          <a:p>
            <a:fld id="{C14AB680-645A-4C41-AF99-A6C070810F36}" type="datetimeFigureOut">
              <a:rPr lang="en-US" smtClean="0"/>
              <a:pPr/>
              <a:t>1/26/2026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F7DF604D-C3B7-41B7-992A-9AD867AC1F65}" type="slidenum">
              <a:rPr lang="en-US" smtClean="0"/>
              <a:pPr/>
              <a:t>‹#›</a:t>
            </a:fld>
            <a:endParaRPr lang="en-US"/>
          </a:p>
        </p:txBody>
      </p:sp>
    </p:spTree>
    <p:extLst>
      <p:ext uri="{BB962C8B-B14F-4D97-AF65-F5344CB8AC3E}">
        <p14:creationId xmlns:p14="http://schemas.microsoft.com/office/powerpoint/2010/main" val="127977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Dixon, D., Sattar, H., Moros, N., Kesireddy, S. R., Ahsan, H., Lakkimsetti, M., Fatima, M., Doshi, D., Sadhu, K., &amp; Hassan, M. J. (2024). Unveiling the Influence of AI Predictive analytics on patient Outcomes: A Comprehensive Narrative review. </a:t>
            </a:r>
            <a:r>
              <a:rPr lang="en-US" sz="1200" i="1" kern="1200">
                <a:solidFill>
                  <a:schemeClr val="tx1"/>
                </a:solidFill>
                <a:effectLst/>
                <a:latin typeface="+mn-lt"/>
                <a:ea typeface="+mn-ea"/>
                <a:cs typeface="+mn-cs"/>
              </a:rPr>
              <a:t>Cureus</a:t>
            </a:r>
            <a:r>
              <a:rPr lang="en-US" sz="1200" kern="1200">
                <a:solidFill>
                  <a:schemeClr val="tx1"/>
                </a:solidFill>
                <a:effectLst/>
                <a:latin typeface="+mn-lt"/>
                <a:ea typeface="+mn-ea"/>
                <a:cs typeface="+mn-cs"/>
              </a:rPr>
              <a:t>. https://doi.org/10.7759/cureus.59954</a:t>
            </a:r>
          </a:p>
          <a:p>
            <a:endParaRPr lang="en-US"/>
          </a:p>
          <a:p>
            <a:endParaRPr lang="en-US"/>
          </a:p>
        </p:txBody>
      </p:sp>
      <p:sp>
        <p:nvSpPr>
          <p:cNvPr id="4" name="Slide Number Placeholder 3"/>
          <p:cNvSpPr>
            <a:spLocks noGrp="1"/>
          </p:cNvSpPr>
          <p:nvPr>
            <p:ph type="sldNum" sz="quarter" idx="5"/>
          </p:nvPr>
        </p:nvSpPr>
        <p:spPr/>
        <p:txBody>
          <a:bodyPr/>
          <a:lstStyle/>
          <a:p>
            <a:fld id="{1B1D025B-ACD2-45C1-B156-1DDB470CE319}" type="slidenum">
              <a:rPr lang="en-GB"/>
              <a:pPr/>
              <a:t>2</a:t>
            </a:fld>
            <a:endParaRPr lang="en-GB"/>
          </a:p>
        </p:txBody>
      </p:sp>
      <p:sp>
        <p:nvSpPr>
          <p:cNvPr id="5" name="Date Placeholder 4"/>
          <p:cNvSpPr>
            <a:spLocks noGrp="1"/>
          </p:cNvSpPr>
          <p:nvPr>
            <p:ph type="dt" idx="1"/>
          </p:nvPr>
        </p:nvSpPr>
        <p:spPr/>
        <p:txBody>
          <a:bodyPr/>
          <a:lstStyle/>
          <a:p>
            <a:fld id="{B8470CD4-B29B-1847-9ED9-8C0CAA5D477B}" type="datetime1">
              <a:rPr lang="en-US"/>
              <a:t>1/26/2026</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874893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Pruitt, Z., </a:t>
            </a:r>
            <a:r>
              <a:rPr lang="en-US" sz="1200" kern="1200" err="1">
                <a:solidFill>
                  <a:schemeClr val="tx1"/>
                </a:solidFill>
                <a:effectLst/>
                <a:latin typeface="+mn-lt"/>
                <a:ea typeface="+mn-ea"/>
                <a:cs typeface="+mn-cs"/>
              </a:rPr>
              <a:t>Bocknek</a:t>
            </a:r>
            <a:r>
              <a:rPr lang="en-US" sz="1200" kern="1200">
                <a:solidFill>
                  <a:schemeClr val="tx1"/>
                </a:solidFill>
                <a:effectLst/>
                <a:latin typeface="+mn-lt"/>
                <a:ea typeface="+mn-ea"/>
                <a:cs typeface="+mn-cs"/>
              </a:rPr>
              <a:t>, L., </a:t>
            </a:r>
            <a:r>
              <a:rPr lang="en-US" sz="1200" kern="1200" err="1">
                <a:solidFill>
                  <a:schemeClr val="tx1"/>
                </a:solidFill>
                <a:effectLst/>
                <a:latin typeface="+mn-lt"/>
                <a:ea typeface="+mn-ea"/>
                <a:cs typeface="+mn-cs"/>
              </a:rPr>
              <a:t>Busog</a:t>
            </a:r>
            <a:r>
              <a:rPr lang="en-US" sz="1200" kern="1200">
                <a:solidFill>
                  <a:schemeClr val="tx1"/>
                </a:solidFill>
                <a:effectLst/>
                <a:latin typeface="+mn-lt"/>
                <a:ea typeface="+mn-ea"/>
                <a:cs typeface="+mn-cs"/>
              </a:rPr>
              <a:t>, D., </a:t>
            </a:r>
            <a:r>
              <a:rPr lang="en-US" sz="1200" kern="1200" err="1">
                <a:solidFill>
                  <a:schemeClr val="tx1"/>
                </a:solidFill>
                <a:effectLst/>
                <a:latin typeface="+mn-lt"/>
                <a:ea typeface="+mn-ea"/>
                <a:cs typeface="+mn-cs"/>
              </a:rPr>
              <a:t>Spaar</a:t>
            </a:r>
            <a:r>
              <a:rPr lang="en-US" sz="1200" kern="1200">
                <a:solidFill>
                  <a:schemeClr val="tx1"/>
                </a:solidFill>
                <a:effectLst/>
                <a:latin typeface="+mn-lt"/>
                <a:ea typeface="+mn-ea"/>
                <a:cs typeface="+mn-cs"/>
              </a:rPr>
              <a:t>, P., </a:t>
            </a:r>
            <a:r>
              <a:rPr lang="en-US" sz="1200" kern="1200" err="1">
                <a:solidFill>
                  <a:schemeClr val="tx1"/>
                </a:solidFill>
                <a:effectLst/>
                <a:latin typeface="+mn-lt"/>
                <a:ea typeface="+mn-ea"/>
                <a:cs typeface="+mn-cs"/>
              </a:rPr>
              <a:t>Milicia</a:t>
            </a:r>
            <a:r>
              <a:rPr lang="en-US" sz="1200" kern="1200">
                <a:solidFill>
                  <a:schemeClr val="tx1"/>
                </a:solidFill>
                <a:effectLst/>
                <a:latin typeface="+mn-lt"/>
                <a:ea typeface="+mn-ea"/>
                <a:cs typeface="+mn-cs"/>
              </a:rPr>
              <a:t>, A., Howe, J., Franklin, E., </a:t>
            </a:r>
            <a:r>
              <a:rPr lang="en-US" sz="1200" kern="1200" err="1">
                <a:solidFill>
                  <a:schemeClr val="tx1"/>
                </a:solidFill>
                <a:effectLst/>
                <a:latin typeface="+mn-lt"/>
                <a:ea typeface="+mn-ea"/>
                <a:cs typeface="+mn-cs"/>
              </a:rPr>
              <a:t>Krevat</a:t>
            </a:r>
            <a:r>
              <a:rPr lang="en-US" sz="1200" kern="1200">
                <a:solidFill>
                  <a:schemeClr val="tx1"/>
                </a:solidFill>
                <a:effectLst/>
                <a:latin typeface="+mn-lt"/>
                <a:ea typeface="+mn-ea"/>
                <a:cs typeface="+mn-cs"/>
              </a:rPr>
              <a:t>, S., Jones, R., &amp; </a:t>
            </a:r>
            <a:r>
              <a:rPr lang="en-US" sz="1200" kern="1200" err="1">
                <a:solidFill>
                  <a:schemeClr val="tx1"/>
                </a:solidFill>
                <a:effectLst/>
                <a:latin typeface="+mn-lt"/>
                <a:ea typeface="+mn-ea"/>
                <a:cs typeface="+mn-cs"/>
              </a:rPr>
              <a:t>Ratwani</a:t>
            </a:r>
            <a:r>
              <a:rPr lang="en-US" sz="1200" kern="1200">
                <a:solidFill>
                  <a:schemeClr val="tx1"/>
                </a:solidFill>
                <a:effectLst/>
                <a:latin typeface="+mn-lt"/>
                <a:ea typeface="+mn-ea"/>
                <a:cs typeface="+mn-cs"/>
              </a:rPr>
              <a:t>, R. (2023). Informing Healthcare Alarm Design and Use: A Human Factors Cross-Industry Perspective. </a:t>
            </a:r>
            <a:r>
              <a:rPr lang="en-US" sz="1200" i="1" kern="1200">
                <a:solidFill>
                  <a:schemeClr val="tx1"/>
                </a:solidFill>
                <a:effectLst/>
                <a:latin typeface="+mn-lt"/>
                <a:ea typeface="+mn-ea"/>
                <a:cs typeface="+mn-cs"/>
              </a:rPr>
              <a:t>Patient Safety</a:t>
            </a:r>
            <a:r>
              <a:rPr lang="en-US" sz="1200" kern="1200">
                <a:solidFill>
                  <a:schemeClr val="tx1"/>
                </a:solidFill>
                <a:effectLst/>
                <a:latin typeface="+mn-lt"/>
                <a:ea typeface="+mn-ea"/>
                <a:cs typeface="+mn-cs"/>
              </a:rPr>
              <a:t>, 6–14. https://doi.org/10.33940/med/2023.3.1</a:t>
            </a:r>
          </a:p>
          <a:p>
            <a:r>
              <a:rPr lang="en-US"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5"/>
          </p:nvPr>
        </p:nvSpPr>
        <p:spPr/>
        <p:txBody>
          <a:bodyPr/>
          <a:lstStyle/>
          <a:p>
            <a:fld id="{1B1D025B-ACD2-45C1-B156-1DDB470CE319}" type="slidenum">
              <a:rPr lang="en-GB"/>
              <a:pPr/>
              <a:t>11</a:t>
            </a:fld>
            <a:endParaRPr lang="en-GB"/>
          </a:p>
        </p:txBody>
      </p:sp>
      <p:sp>
        <p:nvSpPr>
          <p:cNvPr id="5" name="Date Placeholder 4"/>
          <p:cNvSpPr>
            <a:spLocks noGrp="1"/>
          </p:cNvSpPr>
          <p:nvPr>
            <p:ph type="dt" idx="1"/>
          </p:nvPr>
        </p:nvSpPr>
        <p:spPr/>
        <p:txBody>
          <a:bodyPr/>
          <a:lstStyle/>
          <a:p>
            <a:fld id="{B8470CD4-B29B-1847-9ED9-8C0CAA5D477B}" type="datetime1">
              <a:rPr lang="en-US"/>
              <a:t>1/26/2026</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103763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Arumugam, N., </a:t>
            </a:r>
            <a:r>
              <a:rPr lang="en-US" sz="1200" kern="1200" err="1">
                <a:solidFill>
                  <a:schemeClr val="tx1"/>
                </a:solidFill>
                <a:effectLst/>
                <a:latin typeface="+mn-lt"/>
                <a:ea typeface="+mn-ea"/>
                <a:cs typeface="+mn-cs"/>
              </a:rPr>
              <a:t>Ramulu</a:t>
            </a:r>
            <a:r>
              <a:rPr lang="en-US" sz="1200" kern="1200">
                <a:solidFill>
                  <a:schemeClr val="tx1"/>
                </a:solidFill>
                <a:effectLst/>
                <a:latin typeface="+mn-lt"/>
                <a:ea typeface="+mn-ea"/>
                <a:cs typeface="+mn-cs"/>
              </a:rPr>
              <a:t>, J. S., </a:t>
            </a:r>
            <a:r>
              <a:rPr lang="en-US" sz="1200" kern="1200" err="1">
                <a:solidFill>
                  <a:schemeClr val="tx1"/>
                </a:solidFill>
                <a:effectLst/>
                <a:latin typeface="+mn-lt"/>
                <a:ea typeface="+mn-ea"/>
                <a:cs typeface="+mn-cs"/>
              </a:rPr>
              <a:t>Muniandy</a:t>
            </a:r>
            <a:r>
              <a:rPr lang="en-US" sz="1200" kern="1200">
                <a:solidFill>
                  <a:schemeClr val="tx1"/>
                </a:solidFill>
                <a:effectLst/>
                <a:latin typeface="+mn-lt"/>
                <a:ea typeface="+mn-ea"/>
                <a:cs typeface="+mn-cs"/>
              </a:rPr>
              <a:t>, S., Peter, A. B., &amp; Razak, M. I. (2021). Acceptance of integrated mobile healthcare app to bridge medical </a:t>
            </a:r>
            <a:r>
              <a:rPr lang="en-US" sz="1200" kern="1200" err="1">
                <a:solidFill>
                  <a:schemeClr val="tx1"/>
                </a:solidFill>
                <a:effectLst/>
                <a:latin typeface="+mn-lt"/>
                <a:ea typeface="+mn-ea"/>
                <a:cs typeface="+mn-cs"/>
              </a:rPr>
              <a:t>ersonnel</a:t>
            </a:r>
            <a:r>
              <a:rPr lang="en-US" sz="1200" kern="1200">
                <a:solidFill>
                  <a:schemeClr val="tx1"/>
                </a:solidFill>
                <a:effectLst/>
                <a:latin typeface="+mn-lt"/>
                <a:ea typeface="+mn-ea"/>
                <a:cs typeface="+mn-cs"/>
              </a:rPr>
              <a:t> and patients. </a:t>
            </a:r>
            <a:r>
              <a:rPr lang="en-US" sz="1200" i="1" kern="1200">
                <a:solidFill>
                  <a:schemeClr val="tx1"/>
                </a:solidFill>
                <a:effectLst/>
                <a:latin typeface="+mn-lt"/>
                <a:ea typeface="+mn-ea"/>
                <a:cs typeface="+mn-cs"/>
              </a:rPr>
              <a:t>International Journal of Academic Research in Business and Social Sciences</a:t>
            </a:r>
            <a:r>
              <a:rPr lang="en-US" sz="1200" kern="1200">
                <a:solidFill>
                  <a:schemeClr val="tx1"/>
                </a:solidFill>
                <a:effectLst/>
                <a:latin typeface="+mn-lt"/>
                <a:ea typeface="+mn-ea"/>
                <a:cs typeface="+mn-cs"/>
              </a:rPr>
              <a:t>, </a:t>
            </a:r>
            <a:r>
              <a:rPr lang="en-US" sz="1200" i="1" kern="1200">
                <a:solidFill>
                  <a:schemeClr val="tx1"/>
                </a:solidFill>
                <a:effectLst/>
                <a:latin typeface="+mn-lt"/>
                <a:ea typeface="+mn-ea"/>
                <a:cs typeface="+mn-cs"/>
              </a:rPr>
              <a:t>11</a:t>
            </a:r>
            <a:r>
              <a:rPr lang="en-US" sz="1200" kern="1200">
                <a:solidFill>
                  <a:schemeClr val="tx1"/>
                </a:solidFill>
                <a:effectLst/>
                <a:latin typeface="+mn-lt"/>
                <a:ea typeface="+mn-ea"/>
                <a:cs typeface="+mn-cs"/>
              </a:rPr>
              <a:t>(9). https://doi.org/10.6007/ijarbss/v11-i9/11026</a:t>
            </a:r>
          </a:p>
          <a:p>
            <a:r>
              <a:rPr lang="en-US"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5"/>
          </p:nvPr>
        </p:nvSpPr>
        <p:spPr/>
        <p:txBody>
          <a:bodyPr/>
          <a:lstStyle/>
          <a:p>
            <a:fld id="{1B1D025B-ACD2-45C1-B156-1DDB470CE319}" type="slidenum">
              <a:rPr lang="en-GB"/>
              <a:pPr/>
              <a:t>3</a:t>
            </a:fld>
            <a:endParaRPr lang="en-GB"/>
          </a:p>
        </p:txBody>
      </p:sp>
      <p:sp>
        <p:nvSpPr>
          <p:cNvPr id="5" name="Date Placeholder 4"/>
          <p:cNvSpPr>
            <a:spLocks noGrp="1"/>
          </p:cNvSpPr>
          <p:nvPr>
            <p:ph type="dt" idx="1"/>
          </p:nvPr>
        </p:nvSpPr>
        <p:spPr/>
        <p:txBody>
          <a:bodyPr/>
          <a:lstStyle/>
          <a:p>
            <a:fld id="{B8470CD4-B29B-1847-9ED9-8C0CAA5D477B}" type="datetime1">
              <a:rPr lang="en-US"/>
              <a:t>1/26/2026</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820335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Reddy, S. (2024). Generative AI in healthcare: an implementation science informed translational path on application, integration and governance. </a:t>
            </a:r>
            <a:r>
              <a:rPr lang="en-US" sz="1200" i="1" kern="1200">
                <a:solidFill>
                  <a:schemeClr val="tx1"/>
                </a:solidFill>
                <a:effectLst/>
                <a:latin typeface="+mn-lt"/>
                <a:ea typeface="+mn-ea"/>
                <a:cs typeface="+mn-cs"/>
              </a:rPr>
              <a:t>Implementation Science</a:t>
            </a:r>
            <a:r>
              <a:rPr lang="en-US" sz="1200" kern="1200">
                <a:solidFill>
                  <a:schemeClr val="tx1"/>
                </a:solidFill>
                <a:effectLst/>
                <a:latin typeface="+mn-lt"/>
                <a:ea typeface="+mn-ea"/>
                <a:cs typeface="+mn-cs"/>
              </a:rPr>
              <a:t>, </a:t>
            </a:r>
            <a:r>
              <a:rPr lang="en-US" sz="1200" i="1" kern="1200">
                <a:solidFill>
                  <a:schemeClr val="tx1"/>
                </a:solidFill>
                <a:effectLst/>
                <a:latin typeface="+mn-lt"/>
                <a:ea typeface="+mn-ea"/>
                <a:cs typeface="+mn-cs"/>
              </a:rPr>
              <a:t>19</a:t>
            </a:r>
            <a:r>
              <a:rPr lang="en-US" sz="1200" kern="1200">
                <a:solidFill>
                  <a:schemeClr val="tx1"/>
                </a:solidFill>
                <a:effectLst/>
                <a:latin typeface="+mn-lt"/>
                <a:ea typeface="+mn-ea"/>
                <a:cs typeface="+mn-cs"/>
              </a:rPr>
              <a:t>(1). https://doi.org/10.1186/s13012-024-01357-9</a:t>
            </a:r>
          </a:p>
          <a:p>
            <a:endParaRPr lang="en-US"/>
          </a:p>
          <a:p>
            <a:endParaRPr lang="en-US"/>
          </a:p>
        </p:txBody>
      </p:sp>
      <p:sp>
        <p:nvSpPr>
          <p:cNvPr id="4" name="Slide Number Placeholder 3"/>
          <p:cNvSpPr>
            <a:spLocks noGrp="1"/>
          </p:cNvSpPr>
          <p:nvPr>
            <p:ph type="sldNum" sz="quarter" idx="5"/>
          </p:nvPr>
        </p:nvSpPr>
        <p:spPr/>
        <p:txBody>
          <a:bodyPr/>
          <a:lstStyle/>
          <a:p>
            <a:fld id="{1B1D025B-ACD2-45C1-B156-1DDB470CE319}" type="slidenum">
              <a:rPr lang="en-GB"/>
              <a:pPr/>
              <a:t>4</a:t>
            </a:fld>
            <a:endParaRPr lang="en-GB"/>
          </a:p>
        </p:txBody>
      </p:sp>
      <p:sp>
        <p:nvSpPr>
          <p:cNvPr id="5" name="Date Placeholder 4"/>
          <p:cNvSpPr>
            <a:spLocks noGrp="1"/>
          </p:cNvSpPr>
          <p:nvPr>
            <p:ph type="dt" idx="1"/>
          </p:nvPr>
        </p:nvSpPr>
        <p:spPr/>
        <p:txBody>
          <a:bodyPr/>
          <a:lstStyle/>
          <a:p>
            <a:fld id="{B8470CD4-B29B-1847-9ED9-8C0CAA5D477B}" type="datetime1">
              <a:rPr lang="en-US"/>
              <a:t>1/26/2026</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316646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1D025B-ACD2-45C1-B156-1DDB470CE319}" type="slidenum">
              <a:rPr lang="en-GB"/>
              <a:pPr/>
              <a:t>5</a:t>
            </a:fld>
            <a:endParaRPr lang="en-GB"/>
          </a:p>
        </p:txBody>
      </p:sp>
      <p:sp>
        <p:nvSpPr>
          <p:cNvPr id="5" name="Date Placeholder 4"/>
          <p:cNvSpPr>
            <a:spLocks noGrp="1"/>
          </p:cNvSpPr>
          <p:nvPr>
            <p:ph type="dt" idx="1"/>
          </p:nvPr>
        </p:nvSpPr>
        <p:spPr/>
        <p:txBody>
          <a:bodyPr/>
          <a:lstStyle/>
          <a:p>
            <a:fld id="{B8470CD4-B29B-1847-9ED9-8C0CAA5D477B}" type="datetime1">
              <a:rPr lang="en-US"/>
              <a:t>1/26/2026</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513250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sz="1200" kern="1200" err="1">
                <a:solidFill>
                  <a:schemeClr val="tx1"/>
                </a:solidFill>
                <a:effectLst/>
                <a:latin typeface="+mn-lt"/>
                <a:ea typeface="+mn-ea"/>
                <a:cs typeface="+mn-cs"/>
              </a:rPr>
              <a:t>Gjære</a:t>
            </a:r>
            <a:r>
              <a:rPr lang="en-US" sz="1200" kern="1200">
                <a:solidFill>
                  <a:schemeClr val="tx1"/>
                </a:solidFill>
                <a:effectLst/>
                <a:latin typeface="+mn-lt"/>
                <a:ea typeface="+mn-ea"/>
                <a:cs typeface="+mn-cs"/>
              </a:rPr>
              <a:t>, E. A., &amp; </a:t>
            </a:r>
            <a:r>
              <a:rPr lang="en-US" sz="1200" kern="1200" err="1">
                <a:solidFill>
                  <a:schemeClr val="tx1"/>
                </a:solidFill>
                <a:effectLst/>
                <a:latin typeface="+mn-lt"/>
                <a:ea typeface="+mn-ea"/>
                <a:cs typeface="+mn-cs"/>
              </a:rPr>
              <a:t>Lillebo</a:t>
            </a:r>
            <a:r>
              <a:rPr lang="en-US" sz="1200" kern="1200">
                <a:solidFill>
                  <a:schemeClr val="tx1"/>
                </a:solidFill>
                <a:effectLst/>
                <a:latin typeface="+mn-lt"/>
                <a:ea typeface="+mn-ea"/>
                <a:cs typeface="+mn-cs"/>
              </a:rPr>
              <a:t>, B. (2014). Designing privacy-friendly digital whiteboards for mediation of clinical progress. </a:t>
            </a:r>
            <a:r>
              <a:rPr lang="en-US" sz="1200" i="1" kern="1200">
                <a:solidFill>
                  <a:schemeClr val="tx1"/>
                </a:solidFill>
                <a:effectLst/>
                <a:latin typeface="+mn-lt"/>
                <a:ea typeface="+mn-ea"/>
                <a:cs typeface="+mn-cs"/>
              </a:rPr>
              <a:t>BMC Medical Informatics and Decision Making</a:t>
            </a:r>
            <a:r>
              <a:rPr lang="en-US" sz="1200" kern="1200">
                <a:solidFill>
                  <a:schemeClr val="tx1"/>
                </a:solidFill>
                <a:effectLst/>
                <a:latin typeface="+mn-lt"/>
                <a:ea typeface="+mn-ea"/>
                <a:cs typeface="+mn-cs"/>
              </a:rPr>
              <a:t>, </a:t>
            </a:r>
            <a:r>
              <a:rPr lang="en-US" sz="1200" i="1" kern="1200">
                <a:solidFill>
                  <a:schemeClr val="tx1"/>
                </a:solidFill>
                <a:effectLst/>
                <a:latin typeface="+mn-lt"/>
                <a:ea typeface="+mn-ea"/>
                <a:cs typeface="+mn-cs"/>
              </a:rPr>
              <a:t>14</a:t>
            </a:r>
            <a:r>
              <a:rPr lang="en-US" sz="1200" kern="1200">
                <a:solidFill>
                  <a:schemeClr val="tx1"/>
                </a:solidFill>
                <a:effectLst/>
                <a:latin typeface="+mn-lt"/>
                <a:ea typeface="+mn-ea"/>
                <a:cs typeface="+mn-cs"/>
              </a:rPr>
              <a:t>(1). https://doi.org/10.1186/1472-6947-14-27</a:t>
            </a:r>
          </a:p>
          <a:p>
            <a:r>
              <a:rPr lang="en-US" sz="1200" kern="1200">
                <a:solidFill>
                  <a:schemeClr val="tx1"/>
                </a:solidFill>
                <a:effectLst/>
                <a:latin typeface="+mn-lt"/>
                <a:ea typeface="+mn-ea"/>
                <a:cs typeface="+mn-cs"/>
              </a:rPr>
              <a:t> </a:t>
            </a:r>
          </a:p>
          <a:p>
            <a:endParaRPr lang="en-US"/>
          </a:p>
          <a:p>
            <a:endParaRPr lang="en-US"/>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1B1D025B-ACD2-45C1-B156-1DDB470CE319}" type="slidenum">
              <a:rPr lang="en-GB"/>
              <a:pPr/>
              <a:t>6</a:t>
            </a:fld>
            <a:endParaRPr lang="en-GB"/>
          </a:p>
        </p:txBody>
      </p:sp>
      <p:sp>
        <p:nvSpPr>
          <p:cNvPr id="5" name="Date Placeholder 4"/>
          <p:cNvSpPr>
            <a:spLocks noGrp="1"/>
          </p:cNvSpPr>
          <p:nvPr>
            <p:ph type="dt" idx="1"/>
          </p:nvPr>
        </p:nvSpPr>
        <p:spPr/>
        <p:txBody>
          <a:bodyPr/>
          <a:lstStyle/>
          <a:p>
            <a:fld id="{B8470CD4-B29B-1847-9ED9-8C0CAA5D477B}" type="datetime1">
              <a:rPr lang="en-US"/>
              <a:t>1/26/2026</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690184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sz="1200" kern="1200">
                <a:solidFill>
                  <a:schemeClr val="tx1"/>
                </a:solidFill>
                <a:effectLst/>
                <a:latin typeface="+mn-lt"/>
                <a:ea typeface="+mn-ea"/>
                <a:cs typeface="+mn-cs"/>
              </a:rPr>
              <a:t>Serrano, L. P., Maita, K. C., Avila, F. R., Torres-Guzman, R. A., Garcia, J. P., </a:t>
            </a:r>
            <a:r>
              <a:rPr lang="en-US" sz="1200" kern="1200" err="1">
                <a:solidFill>
                  <a:schemeClr val="tx1"/>
                </a:solidFill>
                <a:effectLst/>
                <a:latin typeface="+mn-lt"/>
                <a:ea typeface="+mn-ea"/>
                <a:cs typeface="+mn-cs"/>
              </a:rPr>
              <a:t>Eldaly</a:t>
            </a:r>
            <a:r>
              <a:rPr lang="en-US" sz="1200" kern="1200">
                <a:solidFill>
                  <a:schemeClr val="tx1"/>
                </a:solidFill>
                <a:effectLst/>
                <a:latin typeface="+mn-lt"/>
                <a:ea typeface="+mn-ea"/>
                <a:cs typeface="+mn-cs"/>
              </a:rPr>
              <a:t>, A. S., Haider, C. R., Felton, C. L., Paulson, M. R., </a:t>
            </a:r>
            <a:r>
              <a:rPr lang="en-US" sz="1200" kern="1200" err="1">
                <a:solidFill>
                  <a:schemeClr val="tx1"/>
                </a:solidFill>
                <a:effectLst/>
                <a:latin typeface="+mn-lt"/>
                <a:ea typeface="+mn-ea"/>
                <a:cs typeface="+mn-cs"/>
              </a:rPr>
              <a:t>Maniaci</a:t>
            </a:r>
            <a:r>
              <a:rPr lang="en-US" sz="1200" kern="1200">
                <a:solidFill>
                  <a:schemeClr val="tx1"/>
                </a:solidFill>
                <a:effectLst/>
                <a:latin typeface="+mn-lt"/>
                <a:ea typeface="+mn-ea"/>
                <a:cs typeface="+mn-cs"/>
              </a:rPr>
              <a:t>, M. J., &amp; Forte, A. J. (2023). Benefits and Challenges of remote patient monitoring as perceived by health care practitioners: A Systematic review. </a:t>
            </a:r>
            <a:r>
              <a:rPr lang="en-US" sz="1200" i="1" kern="1200">
                <a:solidFill>
                  <a:schemeClr val="tx1"/>
                </a:solidFill>
                <a:effectLst/>
                <a:latin typeface="+mn-lt"/>
                <a:ea typeface="+mn-ea"/>
                <a:cs typeface="+mn-cs"/>
              </a:rPr>
              <a:t>The Permanente Journal</a:t>
            </a:r>
            <a:r>
              <a:rPr lang="en-US" sz="1200" kern="1200">
                <a:solidFill>
                  <a:schemeClr val="tx1"/>
                </a:solidFill>
                <a:effectLst/>
                <a:latin typeface="+mn-lt"/>
                <a:ea typeface="+mn-ea"/>
                <a:cs typeface="+mn-cs"/>
              </a:rPr>
              <a:t>, </a:t>
            </a:r>
            <a:r>
              <a:rPr lang="en-US" sz="1200" i="1" kern="1200">
                <a:solidFill>
                  <a:schemeClr val="tx1"/>
                </a:solidFill>
                <a:effectLst/>
                <a:latin typeface="+mn-lt"/>
                <a:ea typeface="+mn-ea"/>
                <a:cs typeface="+mn-cs"/>
              </a:rPr>
              <a:t>27</a:t>
            </a:r>
            <a:r>
              <a:rPr lang="en-US" sz="1200" kern="1200">
                <a:solidFill>
                  <a:schemeClr val="tx1"/>
                </a:solidFill>
                <a:effectLst/>
                <a:latin typeface="+mn-lt"/>
                <a:ea typeface="+mn-ea"/>
                <a:cs typeface="+mn-cs"/>
              </a:rPr>
              <a:t>(4), 100–111. https://doi.org/10.7812/tpp/23.022</a:t>
            </a:r>
          </a:p>
          <a:p>
            <a:r>
              <a:rPr lang="en-US" sz="1200" kern="1200">
                <a:solidFill>
                  <a:schemeClr val="tx1"/>
                </a:solidFill>
                <a:effectLst/>
                <a:latin typeface="+mn-lt"/>
                <a:ea typeface="+mn-ea"/>
                <a:cs typeface="+mn-cs"/>
              </a:rPr>
              <a:t> </a:t>
            </a:r>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1B1D025B-ACD2-45C1-B156-1DDB470CE319}" type="slidenum">
              <a:rPr lang="en-GB"/>
              <a:pPr/>
              <a:t>7</a:t>
            </a:fld>
            <a:endParaRPr lang="en-GB"/>
          </a:p>
        </p:txBody>
      </p:sp>
      <p:sp>
        <p:nvSpPr>
          <p:cNvPr id="5" name="Date Placeholder 4"/>
          <p:cNvSpPr>
            <a:spLocks noGrp="1"/>
          </p:cNvSpPr>
          <p:nvPr>
            <p:ph type="dt" idx="1"/>
          </p:nvPr>
        </p:nvSpPr>
        <p:spPr/>
        <p:txBody>
          <a:bodyPr/>
          <a:lstStyle/>
          <a:p>
            <a:fld id="{B8470CD4-B29B-1847-9ED9-8C0CAA5D477B}" type="datetime1">
              <a:rPr lang="en-US"/>
              <a:t>1/26/2026</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4016483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Dixon, D., Sattar, H., Moros, N., Kesireddy, S. R., Ahsan, H., Lakkimsetti, M., Fatima, M., Doshi, D., Sadhu, K., &amp; Hassan, M. J. (2024). Unveiling the Influence of AI Predictive analytics on patient Outcomes: A Comprehensive Narrative review. </a:t>
            </a:r>
            <a:r>
              <a:rPr lang="en-US" sz="1200" i="1" kern="1200">
                <a:solidFill>
                  <a:schemeClr val="tx1"/>
                </a:solidFill>
                <a:effectLst/>
                <a:latin typeface="+mn-lt"/>
                <a:ea typeface="+mn-ea"/>
                <a:cs typeface="+mn-cs"/>
              </a:rPr>
              <a:t>Cureus</a:t>
            </a:r>
            <a:r>
              <a:rPr lang="en-US" sz="1200" kern="1200">
                <a:solidFill>
                  <a:schemeClr val="tx1"/>
                </a:solidFill>
                <a:effectLst/>
                <a:latin typeface="+mn-lt"/>
                <a:ea typeface="+mn-ea"/>
                <a:cs typeface="+mn-cs"/>
              </a:rPr>
              <a:t>. https://doi.org/10.7759/cureus.59954</a:t>
            </a:r>
          </a:p>
          <a:p>
            <a:endParaRPr lang="en-US"/>
          </a:p>
          <a:p>
            <a:endParaRPr lang="en-US"/>
          </a:p>
        </p:txBody>
      </p:sp>
      <p:sp>
        <p:nvSpPr>
          <p:cNvPr id="4" name="Slide Number Placeholder 3"/>
          <p:cNvSpPr>
            <a:spLocks noGrp="1"/>
          </p:cNvSpPr>
          <p:nvPr>
            <p:ph type="sldNum" sz="quarter" idx="5"/>
          </p:nvPr>
        </p:nvSpPr>
        <p:spPr/>
        <p:txBody>
          <a:bodyPr/>
          <a:lstStyle/>
          <a:p>
            <a:fld id="{1B1D025B-ACD2-45C1-B156-1DDB470CE319}" type="slidenum">
              <a:rPr lang="en-GB"/>
              <a:pPr/>
              <a:t>8</a:t>
            </a:fld>
            <a:endParaRPr lang="en-GB"/>
          </a:p>
        </p:txBody>
      </p:sp>
      <p:sp>
        <p:nvSpPr>
          <p:cNvPr id="5" name="Date Placeholder 4"/>
          <p:cNvSpPr>
            <a:spLocks noGrp="1"/>
          </p:cNvSpPr>
          <p:nvPr>
            <p:ph type="dt" idx="1"/>
          </p:nvPr>
        </p:nvSpPr>
        <p:spPr/>
        <p:txBody>
          <a:bodyPr/>
          <a:lstStyle/>
          <a:p>
            <a:fld id="{B8470CD4-B29B-1847-9ED9-8C0CAA5D477B}" type="datetime1">
              <a:rPr lang="en-US"/>
              <a:t>1/26/2026</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142128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Abdalkareem, Z. A., Amir, A., Al-Betar, M. A., Ekhan, P., &amp; Hammouri, A. I. (2021). Healthcare scheduling in optimization context: a review. </a:t>
            </a:r>
            <a:r>
              <a:rPr lang="en-US" sz="1200" i="1" kern="1200">
                <a:solidFill>
                  <a:schemeClr val="tx1"/>
                </a:solidFill>
                <a:effectLst/>
                <a:latin typeface="+mn-lt"/>
                <a:ea typeface="+mn-ea"/>
                <a:cs typeface="+mn-cs"/>
              </a:rPr>
              <a:t>Health and Technology</a:t>
            </a:r>
            <a:r>
              <a:rPr lang="en-US" sz="1200" kern="1200">
                <a:solidFill>
                  <a:schemeClr val="tx1"/>
                </a:solidFill>
                <a:effectLst/>
                <a:latin typeface="+mn-lt"/>
                <a:ea typeface="+mn-ea"/>
                <a:cs typeface="+mn-cs"/>
              </a:rPr>
              <a:t>, </a:t>
            </a:r>
            <a:r>
              <a:rPr lang="en-US" sz="1200" i="1" kern="1200">
                <a:solidFill>
                  <a:schemeClr val="tx1"/>
                </a:solidFill>
                <a:effectLst/>
                <a:latin typeface="+mn-lt"/>
                <a:ea typeface="+mn-ea"/>
                <a:cs typeface="+mn-cs"/>
              </a:rPr>
              <a:t>11</a:t>
            </a:r>
            <a:r>
              <a:rPr lang="en-US" sz="1200" kern="1200">
                <a:solidFill>
                  <a:schemeClr val="tx1"/>
                </a:solidFill>
                <a:effectLst/>
                <a:latin typeface="+mn-lt"/>
                <a:ea typeface="+mn-ea"/>
                <a:cs typeface="+mn-cs"/>
              </a:rPr>
              <a:t>(3), 445–469. https://doi.org/10.1007/s12553-021-00547-5</a:t>
            </a:r>
          </a:p>
          <a:p>
            <a:r>
              <a:rPr lang="en-US" sz="1200" kern="1200">
                <a:solidFill>
                  <a:schemeClr val="tx1"/>
                </a:solidFill>
                <a:effectLst/>
                <a:latin typeface="+mn-lt"/>
                <a:ea typeface="+mn-ea"/>
                <a:cs typeface="+mn-cs"/>
              </a:rPr>
              <a:t> </a:t>
            </a:r>
          </a:p>
          <a:p>
            <a:endParaRPr lang="en-US"/>
          </a:p>
          <a:p>
            <a:endParaRPr lang="en-US"/>
          </a:p>
        </p:txBody>
      </p:sp>
      <p:sp>
        <p:nvSpPr>
          <p:cNvPr id="4" name="Slide Number Placeholder 3"/>
          <p:cNvSpPr>
            <a:spLocks noGrp="1"/>
          </p:cNvSpPr>
          <p:nvPr>
            <p:ph type="sldNum" sz="quarter" idx="5"/>
          </p:nvPr>
        </p:nvSpPr>
        <p:spPr/>
        <p:txBody>
          <a:bodyPr/>
          <a:lstStyle/>
          <a:p>
            <a:fld id="{1B1D025B-ACD2-45C1-B156-1DDB470CE319}" type="slidenum">
              <a:rPr lang="en-GB"/>
              <a:pPr/>
              <a:t>9</a:t>
            </a:fld>
            <a:endParaRPr lang="en-GB"/>
          </a:p>
        </p:txBody>
      </p:sp>
      <p:sp>
        <p:nvSpPr>
          <p:cNvPr id="5" name="Date Placeholder 4"/>
          <p:cNvSpPr>
            <a:spLocks noGrp="1"/>
          </p:cNvSpPr>
          <p:nvPr>
            <p:ph type="dt" idx="1"/>
          </p:nvPr>
        </p:nvSpPr>
        <p:spPr/>
        <p:txBody>
          <a:bodyPr/>
          <a:lstStyle/>
          <a:p>
            <a:fld id="{B8470CD4-B29B-1847-9ED9-8C0CAA5D477B}" type="datetime1">
              <a:rPr lang="en-US"/>
              <a:t>1/26/2026</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420125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Baalharith, I. M. A., &amp; Aboshaiqah, A. E. (2024). Virtual Healthcare Revolution: Understanding nurse competencies and roles. </a:t>
            </a:r>
            <a:r>
              <a:rPr lang="en-US" sz="1200" i="1" kern="1200">
                <a:solidFill>
                  <a:schemeClr val="tx1"/>
                </a:solidFill>
                <a:effectLst/>
                <a:latin typeface="+mn-lt"/>
                <a:ea typeface="+mn-ea"/>
                <a:cs typeface="+mn-cs"/>
              </a:rPr>
              <a:t>SAGE Open Nursing</a:t>
            </a:r>
            <a:r>
              <a:rPr lang="en-US" sz="1200" kern="1200">
                <a:solidFill>
                  <a:schemeClr val="tx1"/>
                </a:solidFill>
                <a:effectLst/>
                <a:latin typeface="+mn-lt"/>
                <a:ea typeface="+mn-ea"/>
                <a:cs typeface="+mn-cs"/>
              </a:rPr>
              <a:t>, </a:t>
            </a:r>
            <a:r>
              <a:rPr lang="en-US" sz="1200" i="1" kern="1200">
                <a:solidFill>
                  <a:schemeClr val="tx1"/>
                </a:solidFill>
                <a:effectLst/>
                <a:latin typeface="+mn-lt"/>
                <a:ea typeface="+mn-ea"/>
                <a:cs typeface="+mn-cs"/>
              </a:rPr>
              <a:t>10</a:t>
            </a:r>
            <a:r>
              <a:rPr lang="en-US" sz="1200" kern="1200">
                <a:solidFill>
                  <a:schemeClr val="tx1"/>
                </a:solidFill>
                <a:effectLst/>
                <a:latin typeface="+mn-lt"/>
                <a:ea typeface="+mn-ea"/>
                <a:cs typeface="+mn-cs"/>
              </a:rPr>
              <a:t>. https://doi.org/10.1177/23779608241271703</a:t>
            </a:r>
          </a:p>
          <a:p>
            <a:endParaRPr lang="en-US"/>
          </a:p>
        </p:txBody>
      </p:sp>
      <p:sp>
        <p:nvSpPr>
          <p:cNvPr id="4" name="Slide Number Placeholder 3"/>
          <p:cNvSpPr>
            <a:spLocks noGrp="1"/>
          </p:cNvSpPr>
          <p:nvPr>
            <p:ph type="sldNum" sz="quarter" idx="5"/>
          </p:nvPr>
        </p:nvSpPr>
        <p:spPr/>
        <p:txBody>
          <a:bodyPr/>
          <a:lstStyle/>
          <a:p>
            <a:fld id="{1B1D025B-ACD2-45C1-B156-1DDB470CE319}" type="slidenum">
              <a:rPr lang="en-GB"/>
              <a:pPr/>
              <a:t>10</a:t>
            </a:fld>
            <a:endParaRPr lang="en-GB"/>
          </a:p>
        </p:txBody>
      </p:sp>
      <p:sp>
        <p:nvSpPr>
          <p:cNvPr id="5" name="Date Placeholder 4"/>
          <p:cNvSpPr>
            <a:spLocks noGrp="1"/>
          </p:cNvSpPr>
          <p:nvPr>
            <p:ph type="dt" idx="1"/>
          </p:nvPr>
        </p:nvSpPr>
        <p:spPr/>
        <p:txBody>
          <a:bodyPr/>
          <a:lstStyle/>
          <a:p>
            <a:fld id="{B8470CD4-B29B-1847-9ED9-8C0CAA5D477B}" type="datetime1">
              <a:rPr lang="en-US"/>
              <a:t>1/26/2026</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153241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E22AA"/>
        </a:solidFill>
        <a:effectLst/>
      </p:bgPr>
    </p:bg>
    <p:spTree>
      <p:nvGrpSpPr>
        <p:cNvPr id="1" name=""/>
        <p:cNvGrpSpPr/>
        <p:nvPr/>
      </p:nvGrpSpPr>
      <p:grpSpPr>
        <a:xfrm>
          <a:off x="0" y="0"/>
          <a:ext cx="0" cy="0"/>
          <a:chOff x="0" y="0"/>
          <a:chExt cx="0" cy="0"/>
        </a:xfrm>
      </p:grpSpPr>
      <p:pic>
        <p:nvPicPr>
          <p:cNvPr id="15" name="Picture Placeholder 6">
            <a:extLst>
              <a:ext uri="{FF2B5EF4-FFF2-40B4-BE49-F238E27FC236}">
                <a16:creationId xmlns:a16="http://schemas.microsoft.com/office/drawing/2014/main" id="{AAD6EEF9-E311-244B-B02A-B96F631DAC4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927" t="32270" r="25074" b="731"/>
          <a:stretch/>
        </p:blipFill>
        <p:spPr>
          <a:xfrm rot="6494833">
            <a:off x="5655107" y="4394355"/>
            <a:ext cx="3369983" cy="3374798"/>
          </a:xfrm>
          <a:prstGeom prst="ellipse">
            <a:avLst/>
          </a:prstGeom>
          <a:noFill/>
          <a:ln>
            <a:noFill/>
          </a:ln>
        </p:spPr>
      </p:pic>
      <p:pic>
        <p:nvPicPr>
          <p:cNvPr id="16" name="Picture Placeholder 6">
            <a:extLst>
              <a:ext uri="{FF2B5EF4-FFF2-40B4-BE49-F238E27FC236}">
                <a16:creationId xmlns:a16="http://schemas.microsoft.com/office/drawing/2014/main" id="{85AF8291-D8AA-4E49-9676-7FAE8A9972B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1905" t="8701" r="13093" b="66296"/>
          <a:stretch/>
        </p:blipFill>
        <p:spPr>
          <a:xfrm>
            <a:off x="4101399" y="354496"/>
            <a:ext cx="1714398" cy="1716847"/>
          </a:xfrm>
          <a:prstGeom prst="ellipse">
            <a:avLst/>
          </a:prstGeom>
          <a:noFill/>
          <a:ln>
            <a:noFill/>
          </a:ln>
        </p:spPr>
      </p:pic>
      <p:pic>
        <p:nvPicPr>
          <p:cNvPr id="17" name="Picture Placeholder 6">
            <a:extLst>
              <a:ext uri="{FF2B5EF4-FFF2-40B4-BE49-F238E27FC236}">
                <a16:creationId xmlns:a16="http://schemas.microsoft.com/office/drawing/2014/main" id="{9F89A836-C596-8C45-ACEE-24B7F5A5170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33852" t="13974" r="16054" b="35931"/>
          <a:stretch/>
        </p:blipFill>
        <p:spPr>
          <a:xfrm rot="5400000">
            <a:off x="7088050" y="-1544331"/>
            <a:ext cx="2612092" cy="2615824"/>
          </a:xfrm>
          <a:prstGeom prst="ellipse">
            <a:avLst/>
          </a:prstGeom>
          <a:noFill/>
          <a:ln>
            <a:noFill/>
          </a:ln>
        </p:spPr>
      </p:pic>
      <p:pic>
        <p:nvPicPr>
          <p:cNvPr id="19" name="Picture Placeholder 6">
            <a:extLst>
              <a:ext uri="{FF2B5EF4-FFF2-40B4-BE49-F238E27FC236}">
                <a16:creationId xmlns:a16="http://schemas.microsoft.com/office/drawing/2014/main" id="{AD8883EE-92E5-7F4D-8E79-60436087CB6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0875" r="20875"/>
          <a:stretch/>
        </p:blipFill>
        <p:spPr>
          <a:xfrm rot="2700000">
            <a:off x="-1290358" y="-1242955"/>
            <a:ext cx="3878838" cy="3884379"/>
          </a:xfrm>
          <a:prstGeom prst="ellipse">
            <a:avLst/>
          </a:prstGeom>
          <a:noFill/>
          <a:ln>
            <a:noFill/>
          </a:ln>
        </p:spPr>
      </p:pic>
      <p:pic>
        <p:nvPicPr>
          <p:cNvPr id="20" name="Picture Placeholder 6">
            <a:extLst>
              <a:ext uri="{FF2B5EF4-FFF2-40B4-BE49-F238E27FC236}">
                <a16:creationId xmlns:a16="http://schemas.microsoft.com/office/drawing/2014/main" id="{F1E3399B-E354-5A4A-B609-586F0639F98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8178" t="28178"/>
          <a:stretch/>
        </p:blipFill>
        <p:spPr>
          <a:xfrm rot="20179082">
            <a:off x="10124394" y="835410"/>
            <a:ext cx="3878838" cy="3884380"/>
          </a:xfrm>
          <a:prstGeom prst="ellipse">
            <a:avLst/>
          </a:prstGeom>
          <a:noFill/>
          <a:ln>
            <a:noFill/>
          </a:ln>
        </p:spPr>
      </p:pic>
      <p:pic>
        <p:nvPicPr>
          <p:cNvPr id="10" name="Picture 9" descr="Text, logo&#10;&#10;Description automatically generated">
            <a:extLst>
              <a:ext uri="{FF2B5EF4-FFF2-40B4-BE49-F238E27FC236}">
                <a16:creationId xmlns:a16="http://schemas.microsoft.com/office/drawing/2014/main" id="{44EE36C3-DE34-FA45-AB46-162CFBC8CC1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Title 1">
            <a:extLst>
              <a:ext uri="{FF2B5EF4-FFF2-40B4-BE49-F238E27FC236}">
                <a16:creationId xmlns:a16="http://schemas.microsoft.com/office/drawing/2014/main" id="{CD41D930-0200-FB49-AD21-BE53C7AFC633}"/>
              </a:ext>
            </a:extLst>
          </p:cNvPr>
          <p:cNvSpPr>
            <a:spLocks noGrp="1"/>
          </p:cNvSpPr>
          <p:nvPr>
            <p:ph type="title"/>
          </p:nvPr>
        </p:nvSpPr>
        <p:spPr>
          <a:xfrm>
            <a:off x="838201" y="3007360"/>
            <a:ext cx="10591800" cy="999994"/>
          </a:xfrm>
        </p:spPr>
        <p:txBody>
          <a:bodyPr anchor="ctr"/>
          <a:lstStyle>
            <a:lvl1pPr>
              <a:lnSpc>
                <a:spcPct val="85000"/>
              </a:lnSpc>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117060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5" name="Picture Placeholder 7"/>
          <p:cNvSpPr>
            <a:spLocks noGrp="1"/>
          </p:cNvSpPr>
          <p:nvPr>
            <p:ph type="pic" sz="quarter" idx="12"/>
          </p:nvPr>
        </p:nvSpPr>
        <p:spPr>
          <a:xfrm>
            <a:off x="2040835" y="-626165"/>
            <a:ext cx="8110330" cy="811033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2" name="Footer Placeholder 1">
            <a:extLst>
              <a:ext uri="{FF2B5EF4-FFF2-40B4-BE49-F238E27FC236}">
                <a16:creationId xmlns:a16="http://schemas.microsoft.com/office/drawing/2014/main" id="{C02990B0-028A-A346-9947-A3D2F62FE8D0}"/>
              </a:ext>
            </a:extLst>
          </p:cNvPr>
          <p:cNvSpPr>
            <a:spLocks noGrp="1"/>
          </p:cNvSpPr>
          <p:nvPr>
            <p:ph type="ftr" sz="quarter" idx="13"/>
          </p:nvPr>
        </p:nvSpPr>
        <p:spPr/>
        <p:txBody>
          <a:bodyPr/>
          <a:lstStyle/>
          <a:p>
            <a:r>
              <a:rPr lang="en-US"/>
              <a:t>HIMSS Nursing Innovation Advisory Workgroup</a:t>
            </a:r>
          </a:p>
        </p:txBody>
      </p:sp>
    </p:spTree>
    <p:extLst>
      <p:ext uri="{BB962C8B-B14F-4D97-AF65-F5344CB8AC3E}">
        <p14:creationId xmlns:p14="http://schemas.microsoft.com/office/powerpoint/2010/main" val="446114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6" name="Picture Placeholder 7"/>
          <p:cNvSpPr>
            <a:spLocks noGrp="1"/>
          </p:cNvSpPr>
          <p:nvPr>
            <p:ph type="pic" sz="quarter" idx="12"/>
          </p:nvPr>
        </p:nvSpPr>
        <p:spPr>
          <a:xfrm>
            <a:off x="1596572"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Content Placeholder 3">
            <a:extLst>
              <a:ext uri="{FF2B5EF4-FFF2-40B4-BE49-F238E27FC236}">
                <a16:creationId xmlns:a16="http://schemas.microsoft.com/office/drawing/2014/main" id="{D42C3CFC-0E83-3C43-83DC-68BCFDA6DE19}"/>
              </a:ext>
            </a:extLst>
          </p:cNvPr>
          <p:cNvSpPr>
            <a:spLocks noGrp="1"/>
          </p:cNvSpPr>
          <p:nvPr>
            <p:ph sz="quarter" idx="13"/>
          </p:nvPr>
        </p:nvSpPr>
        <p:spPr>
          <a:xfrm>
            <a:off x="6096000" y="1714500"/>
            <a:ext cx="5334000" cy="407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0748C08F-41CC-6242-8AB7-D4B15AE72A11}"/>
              </a:ext>
            </a:extLst>
          </p:cNvPr>
          <p:cNvSpPr>
            <a:spLocks noGrp="1"/>
          </p:cNvSpPr>
          <p:nvPr>
            <p:ph type="ftr" sz="quarter" idx="14"/>
          </p:nvPr>
        </p:nvSpPr>
        <p:spPr/>
        <p:txBody>
          <a:bodyPr/>
          <a:lstStyle/>
          <a:p>
            <a:r>
              <a:rPr lang="en-US"/>
              <a:t>HIMSS Nursing Innovation Advisory Workgroup</a:t>
            </a:r>
          </a:p>
        </p:txBody>
      </p:sp>
    </p:spTree>
    <p:extLst>
      <p:ext uri="{BB962C8B-B14F-4D97-AF65-F5344CB8AC3E}">
        <p14:creationId xmlns:p14="http://schemas.microsoft.com/office/powerpoint/2010/main" val="385150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Circles 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6" name="Picture Placeholder 7"/>
          <p:cNvSpPr>
            <a:spLocks noGrp="1"/>
          </p:cNvSpPr>
          <p:nvPr>
            <p:ph type="pic" sz="quarter" idx="13"/>
          </p:nvPr>
        </p:nvSpPr>
        <p:spPr>
          <a:xfrm>
            <a:off x="1755598"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057059"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35852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6"/>
          </p:nvPr>
        </p:nvSpPr>
        <p:spPr>
          <a:xfrm>
            <a:off x="865998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Footer Placeholder 3">
            <a:extLst>
              <a:ext uri="{FF2B5EF4-FFF2-40B4-BE49-F238E27FC236}">
                <a16:creationId xmlns:a16="http://schemas.microsoft.com/office/drawing/2014/main" id="{E80BFB0C-9597-DC41-B824-36FF9F121695}"/>
              </a:ext>
            </a:extLst>
          </p:cNvPr>
          <p:cNvSpPr>
            <a:spLocks noGrp="1"/>
          </p:cNvSpPr>
          <p:nvPr>
            <p:ph type="ftr" sz="quarter" idx="17"/>
          </p:nvPr>
        </p:nvSpPr>
        <p:spPr/>
        <p:txBody>
          <a:bodyPr/>
          <a:lstStyle/>
          <a:p>
            <a:r>
              <a:rPr lang="en-US"/>
              <a:t>HIMSS Nursing Innovation Advisory Workgroup</a:t>
            </a:r>
          </a:p>
        </p:txBody>
      </p:sp>
    </p:spTree>
    <p:extLst>
      <p:ext uri="{BB962C8B-B14F-4D97-AF65-F5344CB8AC3E}">
        <p14:creationId xmlns:p14="http://schemas.microsoft.com/office/powerpoint/2010/main" val="2113747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Circles 3">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6" name="Picture Placeholder 7"/>
          <p:cNvSpPr>
            <a:spLocks noGrp="1"/>
          </p:cNvSpPr>
          <p:nvPr>
            <p:ph type="pic" sz="quarter" idx="13"/>
          </p:nvPr>
        </p:nvSpPr>
        <p:spPr>
          <a:xfrm>
            <a:off x="1596572" y="2127746"/>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Oval 9"/>
          <p:cNvSpPr/>
          <p:nvPr userDrawn="1"/>
        </p:nvSpPr>
        <p:spPr>
          <a:xfrm>
            <a:off x="5883284" y="1060173"/>
            <a:ext cx="7261609" cy="7261609"/>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1" name="Picture Placeholder 7"/>
          <p:cNvSpPr>
            <a:spLocks noGrp="1"/>
          </p:cNvSpPr>
          <p:nvPr>
            <p:ph type="pic" sz="quarter" idx="14"/>
          </p:nvPr>
        </p:nvSpPr>
        <p:spPr>
          <a:xfrm>
            <a:off x="4736930" y="2127746"/>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7877287" y="2127746"/>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2" name="Title 1">
            <a:extLst>
              <a:ext uri="{FF2B5EF4-FFF2-40B4-BE49-F238E27FC236}">
                <a16:creationId xmlns:a16="http://schemas.microsoft.com/office/drawing/2014/main" id="{5D35CD6A-95A4-9D48-BDD2-6029B6C233FD}"/>
              </a:ext>
            </a:extLst>
          </p:cNvPr>
          <p:cNvSpPr>
            <a:spLocks noGrp="1"/>
          </p:cNvSpPr>
          <p:nvPr>
            <p:ph type="title" hasCustomPrompt="1"/>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877E6B43-6192-134D-A5F7-6D5348DCFF04}"/>
              </a:ext>
            </a:extLst>
          </p:cNvPr>
          <p:cNvSpPr>
            <a:spLocks noGrp="1"/>
          </p:cNvSpPr>
          <p:nvPr>
            <p:ph type="ftr" sz="quarter" idx="16"/>
          </p:nvPr>
        </p:nvSpPr>
        <p:spPr/>
        <p:txBody>
          <a:bodyPr/>
          <a:lstStyle/>
          <a:p>
            <a:r>
              <a:rPr lang="en-US"/>
              <a:t>HIMSS Nursing Innovation Advisory Workgroup</a:t>
            </a:r>
          </a:p>
        </p:txBody>
      </p:sp>
    </p:spTree>
    <p:extLst>
      <p:ext uri="{BB962C8B-B14F-4D97-AF65-F5344CB8AC3E}">
        <p14:creationId xmlns:p14="http://schemas.microsoft.com/office/powerpoint/2010/main" val="3223455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Circl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7" name="Picture Placeholder 7"/>
          <p:cNvSpPr>
            <a:spLocks noGrp="1"/>
          </p:cNvSpPr>
          <p:nvPr>
            <p:ph type="pic" sz="quarter" idx="13"/>
          </p:nvPr>
        </p:nvSpPr>
        <p:spPr>
          <a:xfrm>
            <a:off x="-246506" y="2506570"/>
            <a:ext cx="2222106" cy="222210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2"/>
          </p:nvPr>
        </p:nvSpPr>
        <p:spPr>
          <a:xfrm>
            <a:off x="1729094"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Oval 7"/>
          <p:cNvSpPr/>
          <p:nvPr userDrawn="1"/>
        </p:nvSpPr>
        <p:spPr>
          <a:xfrm>
            <a:off x="4610912" y="-340575"/>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 name="Footer Placeholder 1">
            <a:extLst>
              <a:ext uri="{FF2B5EF4-FFF2-40B4-BE49-F238E27FC236}">
                <a16:creationId xmlns:a16="http://schemas.microsoft.com/office/drawing/2014/main" id="{2CDB7DF7-299E-C64F-B0F3-05CD26BBB0E2}"/>
              </a:ext>
            </a:extLst>
          </p:cNvPr>
          <p:cNvSpPr>
            <a:spLocks noGrp="1"/>
          </p:cNvSpPr>
          <p:nvPr>
            <p:ph type="ftr" sz="quarter" idx="14"/>
          </p:nvPr>
        </p:nvSpPr>
        <p:spPr/>
        <p:txBody>
          <a:bodyPr/>
          <a:lstStyle/>
          <a:p>
            <a:r>
              <a:rPr lang="en-US"/>
              <a:t>HIMSS Nursing Innovation Advisory Workgroup</a:t>
            </a:r>
          </a:p>
        </p:txBody>
      </p:sp>
    </p:spTree>
    <p:extLst>
      <p:ext uri="{BB962C8B-B14F-4D97-AF65-F5344CB8AC3E}">
        <p14:creationId xmlns:p14="http://schemas.microsoft.com/office/powerpoint/2010/main" val="3792222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D26AAE-1113-4B4E-915B-C360D35D8537}"/>
              </a:ext>
            </a:extLst>
          </p:cNvPr>
          <p:cNvSpPr/>
          <p:nvPr userDrawn="1"/>
        </p:nvSpPr>
        <p:spPr>
          <a:xfrm>
            <a:off x="712381" y="361507"/>
            <a:ext cx="2574516" cy="46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0" name="Oval 9"/>
          <p:cNvSpPr/>
          <p:nvPr userDrawn="1"/>
        </p:nvSpPr>
        <p:spPr>
          <a:xfrm>
            <a:off x="2675390"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5" name="Picture Placeholder 7"/>
          <p:cNvSpPr>
            <a:spLocks noGrp="1"/>
          </p:cNvSpPr>
          <p:nvPr>
            <p:ph type="pic" sz="quarter" idx="12"/>
          </p:nvPr>
        </p:nvSpPr>
        <p:spPr>
          <a:xfrm>
            <a:off x="4034972" y="1355682"/>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3"/>
          </p:nvPr>
        </p:nvSpPr>
        <p:spPr>
          <a:xfrm>
            <a:off x="1729093" y="606879"/>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8161288" y="3924922"/>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Footer Placeholder 3">
            <a:extLst>
              <a:ext uri="{FF2B5EF4-FFF2-40B4-BE49-F238E27FC236}">
                <a16:creationId xmlns:a16="http://schemas.microsoft.com/office/drawing/2014/main" id="{4BB1245E-6AC4-AC4A-8FDC-CDD64337F2E4}"/>
              </a:ext>
            </a:extLst>
          </p:cNvPr>
          <p:cNvSpPr>
            <a:spLocks noGrp="1"/>
          </p:cNvSpPr>
          <p:nvPr>
            <p:ph type="ftr" sz="quarter" idx="15"/>
          </p:nvPr>
        </p:nvSpPr>
        <p:spPr/>
        <p:txBody>
          <a:bodyPr/>
          <a:lstStyle/>
          <a:p>
            <a:r>
              <a:rPr lang="en-US"/>
              <a:t>HIMSS Nursing Innovation Advisory Workgroup</a:t>
            </a:r>
          </a:p>
        </p:txBody>
      </p:sp>
    </p:spTree>
    <p:extLst>
      <p:ext uri="{BB962C8B-B14F-4D97-AF65-F5344CB8AC3E}">
        <p14:creationId xmlns:p14="http://schemas.microsoft.com/office/powerpoint/2010/main" val="1262519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1" y="2267389"/>
            <a:ext cx="3296920" cy="1783443"/>
          </a:xfrm>
        </p:spPr>
        <p:txBody>
          <a:bodyPr wrap="square" anchor="ctr" anchorCtr="0"/>
          <a:lstStyle>
            <a:lvl1pPr>
              <a:lnSpc>
                <a:spcPct val="100000"/>
              </a:lnSpc>
              <a:defRPr sz="3600" b="0" i="1" spc="0">
                <a:solidFill>
                  <a:schemeClr val="bg1"/>
                </a:solidFill>
                <a:latin typeface="Prometo Medium" panose="020B0704030203060203" pitchFamily="34" charset="0"/>
              </a:defRPr>
            </a:lvl1pPr>
          </a:lstStyle>
          <a:p>
            <a:r>
              <a:rPr lang="en-US"/>
              <a:t>Click to Edit Master Title Style</a:t>
            </a:r>
          </a:p>
        </p:txBody>
      </p:sp>
      <p:sp>
        <p:nvSpPr>
          <p:cNvPr id="8" name="Picture Placeholder 7"/>
          <p:cNvSpPr>
            <a:spLocks noGrp="1"/>
          </p:cNvSpPr>
          <p:nvPr>
            <p:ph type="pic" sz="quarter" idx="12"/>
          </p:nvPr>
        </p:nvSpPr>
        <p:spPr>
          <a:xfrm>
            <a:off x="9500097" y="1285773"/>
            <a:ext cx="4286454" cy="42864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26" name="Picture Placeholder 25">
            <a:extLst>
              <a:ext uri="{FF2B5EF4-FFF2-40B4-BE49-F238E27FC236}">
                <a16:creationId xmlns:a16="http://schemas.microsoft.com/office/drawing/2014/main" id="{949844E0-98A1-1D44-87EC-127C1B229E53}"/>
              </a:ext>
            </a:extLst>
          </p:cNvPr>
          <p:cNvSpPr>
            <a:spLocks noGrp="1"/>
          </p:cNvSpPr>
          <p:nvPr>
            <p:ph type="pic" sz="quarter" idx="13"/>
          </p:nvPr>
        </p:nvSpPr>
        <p:spPr>
          <a:xfrm>
            <a:off x="4599369" y="1285774"/>
            <a:ext cx="4370387" cy="4286453"/>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solidFill>
                  <a:schemeClr val="tx1"/>
                </a:solidFill>
                <a:latin typeface="Century Gothic" panose="020B0502020202020204" pitchFamily="34" charset="0"/>
              </a:defRPr>
            </a:lvl1pPr>
          </a:lstStyle>
          <a:p>
            <a:endParaRPr lang="en-US"/>
          </a:p>
        </p:txBody>
      </p:sp>
      <p:sp>
        <p:nvSpPr>
          <p:cNvPr id="7" name="Oval 6"/>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0"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pic>
        <p:nvPicPr>
          <p:cNvPr id="11" name="Picture 10" descr="Text, logo&#10;&#10;Description automatically generated">
            <a:extLst>
              <a:ext uri="{FF2B5EF4-FFF2-40B4-BE49-F238E27FC236}">
                <a16:creationId xmlns:a16="http://schemas.microsoft.com/office/drawing/2014/main" id="{DEACEA3E-52CD-0443-AEF7-70C81DE5EF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Footer Placeholder 1">
            <a:extLst>
              <a:ext uri="{FF2B5EF4-FFF2-40B4-BE49-F238E27FC236}">
                <a16:creationId xmlns:a16="http://schemas.microsoft.com/office/drawing/2014/main" id="{486F8882-223E-3C4C-9CD5-F2E69122B454}"/>
              </a:ext>
            </a:extLst>
          </p:cNvPr>
          <p:cNvSpPr>
            <a:spLocks noGrp="1"/>
          </p:cNvSpPr>
          <p:nvPr>
            <p:ph type="ftr" sz="quarter" idx="14"/>
          </p:nvPr>
        </p:nvSpPr>
        <p:spPr/>
        <p:txBody>
          <a:bodyPr/>
          <a:lstStyle>
            <a:lvl1pPr>
              <a:defRPr>
                <a:solidFill>
                  <a:schemeClr val="bg1"/>
                </a:solidFill>
              </a:defRPr>
            </a:lvl1pPr>
          </a:lstStyle>
          <a:p>
            <a:r>
              <a:rPr lang="en-US"/>
              <a:t>HIMSS Nursing Innovation Advisory Workgroup</a:t>
            </a:r>
          </a:p>
        </p:txBody>
      </p:sp>
    </p:spTree>
    <p:extLst>
      <p:ext uri="{BB962C8B-B14F-4D97-AF65-F5344CB8AC3E}">
        <p14:creationId xmlns:p14="http://schemas.microsoft.com/office/powerpoint/2010/main" val="2392630801"/>
      </p:ext>
    </p:extLst>
  </p:cSld>
  <p:clrMapOvr>
    <a:masterClrMapping/>
  </p:clrMapOvr>
  <p:extLst>
    <p:ext uri="{DCECCB84-F9BA-43D5-87BE-67443E8EF086}">
      <p15:sldGuideLst xmlns:p15="http://schemas.microsoft.com/office/powerpoint/2012/main">
        <p15:guide id="1" orient="horz" pos="172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4_Custom Layout">
    <p:bg>
      <p:bgPr>
        <a:solidFill>
          <a:srgbClr val="1E22AA"/>
        </a:solidFill>
        <a:effectLst/>
      </p:bgPr>
    </p:bg>
    <p:spTree>
      <p:nvGrpSpPr>
        <p:cNvPr id="1" name=""/>
        <p:cNvGrpSpPr/>
        <p:nvPr/>
      </p:nvGrpSpPr>
      <p:grpSpPr>
        <a:xfrm>
          <a:off x="0" y="0"/>
          <a:ext cx="0" cy="0"/>
          <a:chOff x="0" y="0"/>
          <a:chExt cx="0" cy="0"/>
        </a:xfrm>
      </p:grpSpPr>
      <p:pic>
        <p:nvPicPr>
          <p:cNvPr id="13" name="Picture Placeholder 4">
            <a:extLst>
              <a:ext uri="{FF2B5EF4-FFF2-40B4-BE49-F238E27FC236}">
                <a16:creationId xmlns:a16="http://schemas.microsoft.com/office/drawing/2014/main" id="{95BB23AD-A3FC-0744-B471-3A03C4FF9A0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23095" r="27906" b="13962"/>
          <a:stretch/>
        </p:blipFill>
        <p:spPr>
          <a:xfrm>
            <a:off x="10284984" y="512060"/>
            <a:ext cx="2716679" cy="2666394"/>
          </a:xfrm>
          <a:prstGeom prst="rect">
            <a:avLst/>
          </a:prstGeom>
          <a:noFill/>
        </p:spPr>
      </p:pic>
      <p:sp>
        <p:nvSpPr>
          <p:cNvPr id="5" name="Title 1"/>
          <p:cNvSpPr>
            <a:spLocks noGrp="1"/>
          </p:cNvSpPr>
          <p:nvPr>
            <p:ph type="title" hasCustomPrompt="1"/>
          </p:nvPr>
        </p:nvSpPr>
        <p:spPr>
          <a:xfrm>
            <a:off x="838201" y="2340565"/>
            <a:ext cx="3784600" cy="1783443"/>
          </a:xfrm>
        </p:spPr>
        <p:txBody>
          <a:bodyPr/>
          <a:lstStyle>
            <a:lvl1pPr>
              <a:lnSpc>
                <a:spcPct val="100000"/>
              </a:lnSpc>
              <a:defRPr sz="3600">
                <a:solidFill>
                  <a:schemeClr val="bg1"/>
                </a:solidFill>
                <a:latin typeface="Prometo Medium" panose="020B0704030203060203" pitchFamily="34" charset="0"/>
              </a:defRPr>
            </a:lvl1pPr>
          </a:lstStyle>
          <a:p>
            <a:r>
              <a:rPr lang="en-US"/>
              <a:t>Click to Edit Master Title Style</a:t>
            </a:r>
          </a:p>
        </p:txBody>
      </p:sp>
      <p:sp>
        <p:nvSpPr>
          <p:cNvPr id="7" name="Picture Placeholder 7"/>
          <p:cNvSpPr>
            <a:spLocks noGrp="1"/>
          </p:cNvSpPr>
          <p:nvPr>
            <p:ph type="pic" sz="quarter" idx="12"/>
          </p:nvPr>
        </p:nvSpPr>
        <p:spPr>
          <a:xfrm>
            <a:off x="4983440"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8998848"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Oval 8"/>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1"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pic>
        <p:nvPicPr>
          <p:cNvPr id="12" name="Picture 11" descr="Text, logo&#10;&#10;Description automatically generated">
            <a:extLst>
              <a:ext uri="{FF2B5EF4-FFF2-40B4-BE49-F238E27FC236}">
                <a16:creationId xmlns:a16="http://schemas.microsoft.com/office/drawing/2014/main" id="{16B94362-FA29-F948-8F68-67B2C65DDBD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Footer Placeholder 1">
            <a:extLst>
              <a:ext uri="{FF2B5EF4-FFF2-40B4-BE49-F238E27FC236}">
                <a16:creationId xmlns:a16="http://schemas.microsoft.com/office/drawing/2014/main" id="{65B6C233-3C8D-B348-B4B1-A1FFAC2449F4}"/>
              </a:ext>
            </a:extLst>
          </p:cNvPr>
          <p:cNvSpPr>
            <a:spLocks noGrp="1"/>
          </p:cNvSpPr>
          <p:nvPr>
            <p:ph type="ftr" sz="quarter" idx="14"/>
          </p:nvPr>
        </p:nvSpPr>
        <p:spPr/>
        <p:txBody>
          <a:bodyPr/>
          <a:lstStyle>
            <a:lvl1pPr>
              <a:defRPr>
                <a:solidFill>
                  <a:schemeClr val="bg1"/>
                </a:solidFill>
              </a:defRPr>
            </a:lvl1pPr>
          </a:lstStyle>
          <a:p>
            <a:r>
              <a:rPr lang="en-US"/>
              <a:t>HIMSS Nursing Innovation Advisory Workgroup</a:t>
            </a:r>
          </a:p>
        </p:txBody>
      </p:sp>
    </p:spTree>
    <p:extLst>
      <p:ext uri="{BB962C8B-B14F-4D97-AF65-F5344CB8AC3E}">
        <p14:creationId xmlns:p14="http://schemas.microsoft.com/office/powerpoint/2010/main" val="383460157"/>
      </p:ext>
    </p:extLst>
  </p:cSld>
  <p:clrMapOvr>
    <a:masterClrMapping/>
  </p:clrMapOvr>
  <p:extLst>
    <p:ext uri="{DCECCB84-F9BA-43D5-87BE-67443E8EF086}">
      <p15:sldGuideLst xmlns:p15="http://schemas.microsoft.com/office/powerpoint/2012/main">
        <p15:guide id="1" orient="horz" pos="172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5 Custom Layout">
    <p:bg>
      <p:bgPr>
        <a:solidFill>
          <a:srgbClr val="1E22AA"/>
        </a:solidFill>
        <a:effectLst/>
      </p:bgPr>
    </p:bg>
    <p:spTree>
      <p:nvGrpSpPr>
        <p:cNvPr id="1" name=""/>
        <p:cNvGrpSpPr/>
        <p:nvPr/>
      </p:nvGrpSpPr>
      <p:grpSpPr>
        <a:xfrm>
          <a:off x="0" y="0"/>
          <a:ext cx="0" cy="0"/>
          <a:chOff x="0" y="0"/>
          <a:chExt cx="0" cy="0"/>
        </a:xfrm>
      </p:grpSpPr>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pic>
        <p:nvPicPr>
          <p:cNvPr id="5" name="Picture 4" descr="Text, logo&#10;&#10;Description automatically generated">
            <a:extLst>
              <a:ext uri="{FF2B5EF4-FFF2-40B4-BE49-F238E27FC236}">
                <a16:creationId xmlns:a16="http://schemas.microsoft.com/office/drawing/2014/main" id="{60C53942-BB43-2E43-BAE9-8C86769F81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Title 1">
            <a:extLst>
              <a:ext uri="{FF2B5EF4-FFF2-40B4-BE49-F238E27FC236}">
                <a16:creationId xmlns:a16="http://schemas.microsoft.com/office/drawing/2014/main" id="{DD7DB743-ABEB-6F4E-B6FC-5241C063EE1E}"/>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0CBDE9F9-735B-064C-9233-5920BAC15783}"/>
              </a:ext>
            </a:extLst>
          </p:cNvPr>
          <p:cNvSpPr>
            <a:spLocks noGrp="1"/>
          </p:cNvSpPr>
          <p:nvPr>
            <p:ph type="ftr" sz="quarter" idx="10"/>
          </p:nvPr>
        </p:nvSpPr>
        <p:spPr/>
        <p:txBody>
          <a:bodyPr/>
          <a:lstStyle>
            <a:lvl1pPr>
              <a:defRPr>
                <a:solidFill>
                  <a:schemeClr val="bg1"/>
                </a:solidFill>
              </a:defRPr>
            </a:lvl1pPr>
          </a:lstStyle>
          <a:p>
            <a:r>
              <a:rPr lang="en-US"/>
              <a:t>HIMSS Nursing Innovation Advisory Workgroup</a:t>
            </a:r>
          </a:p>
        </p:txBody>
      </p:sp>
    </p:spTree>
    <p:extLst>
      <p:ext uri="{BB962C8B-B14F-4D97-AF65-F5344CB8AC3E}">
        <p14:creationId xmlns:p14="http://schemas.microsoft.com/office/powerpoint/2010/main" val="708777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5 Custom Layout">
    <p:bg>
      <p:bgPr>
        <a:solidFill>
          <a:srgbClr val="1E22AA"/>
        </a:solidFill>
        <a:effectLst/>
      </p:bgPr>
    </p:bg>
    <p:spTree>
      <p:nvGrpSpPr>
        <p:cNvPr id="1" name=""/>
        <p:cNvGrpSpPr/>
        <p:nvPr/>
      </p:nvGrpSpPr>
      <p:grpSpPr>
        <a:xfrm>
          <a:off x="0" y="0"/>
          <a:ext cx="0" cy="0"/>
          <a:chOff x="0" y="0"/>
          <a:chExt cx="0" cy="0"/>
        </a:xfrm>
      </p:grpSpPr>
      <p:pic>
        <p:nvPicPr>
          <p:cNvPr id="18" name="Picture Placeholder 6">
            <a:extLst>
              <a:ext uri="{FF2B5EF4-FFF2-40B4-BE49-F238E27FC236}">
                <a16:creationId xmlns:a16="http://schemas.microsoft.com/office/drawing/2014/main" id="{91D1851B-4A72-D147-AC0E-C10A50EF8D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499" t="25172" r="-1321" b="3006"/>
          <a:stretch/>
        </p:blipFill>
        <p:spPr>
          <a:xfrm rot="20179082">
            <a:off x="1663253" y="1709168"/>
            <a:ext cx="3878838" cy="3884380"/>
          </a:xfrm>
          <a:prstGeom prst="ellipse">
            <a:avLst/>
          </a:prstGeom>
          <a:noFill/>
          <a:ln>
            <a:noFill/>
          </a:ln>
        </p:spPr>
      </p:pic>
      <p:sp>
        <p:nvSpPr>
          <p:cNvPr id="5" name="Picture Placeholder 7"/>
          <p:cNvSpPr>
            <a:spLocks noGrp="1"/>
          </p:cNvSpPr>
          <p:nvPr>
            <p:ph type="pic" sz="quarter" idx="12"/>
          </p:nvPr>
        </p:nvSpPr>
        <p:spPr>
          <a:xfrm>
            <a:off x="-2504116"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Oval 5"/>
          <p:cNvSpPr/>
          <p:nvPr userDrawn="1"/>
        </p:nvSpPr>
        <p:spPr>
          <a:xfrm>
            <a:off x="2001636" y="1427057"/>
            <a:ext cx="3887718" cy="38877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rometo Medium" panose="020B0704030203060203" pitchFamily="34" charset="0"/>
            </a:endParaRPr>
          </a:p>
        </p:txBody>
      </p:sp>
      <p:sp>
        <p:nvSpPr>
          <p:cNvPr id="10" name="Text Placeholder 9"/>
          <p:cNvSpPr>
            <a:spLocks noGrp="1"/>
          </p:cNvSpPr>
          <p:nvPr>
            <p:ph type="body" sz="quarter" idx="13"/>
          </p:nvPr>
        </p:nvSpPr>
        <p:spPr>
          <a:xfrm>
            <a:off x="2226712" y="3141041"/>
            <a:ext cx="3406166" cy="914400"/>
          </a:xfrm>
          <a:prstGeom prst="rect">
            <a:avLst/>
          </a:prstGeom>
        </p:spPr>
        <p:txBody>
          <a:bodyPr>
            <a:normAutofit/>
          </a:bodyPr>
          <a:lstStyle>
            <a:lvl1pPr algn="ctr">
              <a:lnSpc>
                <a:spcPct val="100000"/>
              </a:lnSpc>
              <a:defRPr sz="1800" b="0" i="1" u="none">
                <a:solidFill>
                  <a:srgbClr val="1E22AA"/>
                </a:solidFill>
                <a:latin typeface="Prometo Medium" panose="020B0704030203060203" pitchFamily="34" charset="0"/>
                <a:ea typeface="Prometo Medium" panose="020B0704030203060203" pitchFamily="34" charset="0"/>
                <a:cs typeface="Prometo Medium" panose="020B0704030203060203" pitchFamily="34" charset="0"/>
              </a:defRPr>
            </a:lvl1pPr>
          </a:lstStyle>
          <a:p>
            <a:pPr lvl="0"/>
            <a:r>
              <a:rPr lang="en-US"/>
              <a:t>Click to edit Master text styles</a:t>
            </a:r>
          </a:p>
        </p:txBody>
      </p:sp>
      <p:sp>
        <p:nvSpPr>
          <p:cNvPr id="11" name="TextBox 10"/>
          <p:cNvSpPr txBox="1"/>
          <p:nvPr userDrawn="1"/>
        </p:nvSpPr>
        <p:spPr>
          <a:xfrm>
            <a:off x="3611796" y="4299112"/>
            <a:ext cx="538930" cy="1015663"/>
          </a:xfrm>
          <a:prstGeom prst="rect">
            <a:avLst/>
          </a:prstGeom>
          <a:noFill/>
        </p:spPr>
        <p:txBody>
          <a:bodyPr wrap="none" rtlCol="0">
            <a:spAutoFit/>
          </a:bodyPr>
          <a:lstStyle/>
          <a:p>
            <a:pPr algn="ctr"/>
            <a:r>
              <a:rPr lang="en-US" sz="6000" b="0" i="1">
                <a:solidFill>
                  <a:schemeClr val="accent3"/>
                </a:solidFill>
                <a:latin typeface="Prometo Medium" panose="020B0704030203060203" pitchFamily="34" charset="0"/>
              </a:rPr>
              <a:t>“</a:t>
            </a:r>
          </a:p>
        </p:txBody>
      </p:sp>
      <p:sp>
        <p:nvSpPr>
          <p:cNvPr id="13" name="Picture Placeholder 7">
            <a:extLst>
              <a:ext uri="{FF2B5EF4-FFF2-40B4-BE49-F238E27FC236}">
                <a16:creationId xmlns:a16="http://schemas.microsoft.com/office/drawing/2014/main" id="{E24E9FB1-80D9-E24B-8D32-3AB86CC50EDC}"/>
              </a:ext>
            </a:extLst>
          </p:cNvPr>
          <p:cNvSpPr>
            <a:spLocks noGrp="1"/>
          </p:cNvSpPr>
          <p:nvPr>
            <p:ph type="pic" sz="quarter" idx="15"/>
          </p:nvPr>
        </p:nvSpPr>
        <p:spPr>
          <a:xfrm>
            <a:off x="11100544"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Picture Placeholder 3">
            <a:extLst>
              <a:ext uri="{FF2B5EF4-FFF2-40B4-BE49-F238E27FC236}">
                <a16:creationId xmlns:a16="http://schemas.microsoft.com/office/drawing/2014/main" id="{BF7053BB-1F93-3F4C-8EB7-1D03DFC39531}"/>
              </a:ext>
            </a:extLst>
          </p:cNvPr>
          <p:cNvSpPr>
            <a:spLocks noGrp="1"/>
          </p:cNvSpPr>
          <p:nvPr>
            <p:ph type="pic" sz="quarter" idx="16"/>
          </p:nvPr>
        </p:nvSpPr>
        <p:spPr>
          <a:xfrm>
            <a:off x="6509636" y="1427057"/>
            <a:ext cx="3970625" cy="3887718"/>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solidFill>
                  <a:schemeClr val="tx1"/>
                </a:solidFill>
                <a:latin typeface="Century Gothic" panose="020B0502020202020204" pitchFamily="34" charset="0"/>
              </a:defRPr>
            </a:lvl1pPr>
          </a:lstStyle>
          <a:p>
            <a:endParaRPr lang="en-US"/>
          </a:p>
        </p:txBody>
      </p:sp>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pic>
        <p:nvPicPr>
          <p:cNvPr id="15" name="Picture 14" descr="Text, logo&#10;&#10;Description automatically generated">
            <a:extLst>
              <a:ext uri="{FF2B5EF4-FFF2-40B4-BE49-F238E27FC236}">
                <a16:creationId xmlns:a16="http://schemas.microsoft.com/office/drawing/2014/main" id="{84E38981-E5B5-9C4B-B8CB-96FC1248CF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Footer Placeholder 1">
            <a:extLst>
              <a:ext uri="{FF2B5EF4-FFF2-40B4-BE49-F238E27FC236}">
                <a16:creationId xmlns:a16="http://schemas.microsoft.com/office/drawing/2014/main" id="{4F1C1BA9-EB81-2B40-9E94-5DDE43D2A1B6}"/>
              </a:ext>
            </a:extLst>
          </p:cNvPr>
          <p:cNvSpPr>
            <a:spLocks noGrp="1"/>
          </p:cNvSpPr>
          <p:nvPr>
            <p:ph type="ftr" sz="quarter" idx="17"/>
          </p:nvPr>
        </p:nvSpPr>
        <p:spPr/>
        <p:txBody>
          <a:bodyPr/>
          <a:lstStyle>
            <a:lvl1pPr>
              <a:defRPr>
                <a:solidFill>
                  <a:schemeClr val="bg1"/>
                </a:solidFill>
              </a:defRPr>
            </a:lvl1pPr>
          </a:lstStyle>
          <a:p>
            <a:r>
              <a:rPr lang="en-US"/>
              <a:t>HIMSS Nursing Innovation Advisory Workgroup</a:t>
            </a:r>
          </a:p>
        </p:txBody>
      </p:sp>
    </p:spTree>
    <p:extLst>
      <p:ext uri="{BB962C8B-B14F-4D97-AF65-F5344CB8AC3E}">
        <p14:creationId xmlns:p14="http://schemas.microsoft.com/office/powerpoint/2010/main" val="1909083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_Sid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3433" y="2339984"/>
            <a:ext cx="4187371" cy="1783443"/>
          </a:xfrm>
        </p:spPr>
        <p:txBody>
          <a:bodyPr wrap="square" anchor="ctr" anchorCtr="0"/>
          <a:lstStyle>
            <a:lvl1pPr>
              <a:lnSpc>
                <a:spcPct val="100000"/>
              </a:lnSpc>
              <a:defRPr sz="3600" b="0" i="1">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sp>
        <p:nvSpPr>
          <p:cNvPr id="4" name="Footer Placeholder 3">
            <a:extLst>
              <a:ext uri="{FF2B5EF4-FFF2-40B4-BE49-F238E27FC236}">
                <a16:creationId xmlns:a16="http://schemas.microsoft.com/office/drawing/2014/main" id="{2E51EBB1-6778-A844-B9B4-3D7DB8F9916E}"/>
              </a:ext>
            </a:extLst>
          </p:cNvPr>
          <p:cNvSpPr>
            <a:spLocks noGrp="1"/>
          </p:cNvSpPr>
          <p:nvPr>
            <p:ph type="ftr" sz="quarter" idx="11"/>
          </p:nvPr>
        </p:nvSpPr>
        <p:spPr/>
        <p:txBody>
          <a:bodyPr/>
          <a:lstStyle/>
          <a:p>
            <a:r>
              <a:rPr lang="en-US"/>
              <a:t>HIMSS Nursing Innovation Advisory Workgroup</a:t>
            </a:r>
          </a:p>
        </p:txBody>
      </p:sp>
    </p:spTree>
    <p:extLst>
      <p:ext uri="{BB962C8B-B14F-4D97-AF65-F5344CB8AC3E}">
        <p14:creationId xmlns:p14="http://schemas.microsoft.com/office/powerpoint/2010/main" val="39567901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rgbClr val="1E22AA"/>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2"/>
          </p:nvPr>
        </p:nvSpPr>
        <p:spPr>
          <a:xfrm>
            <a:off x="948068" y="-1924878"/>
            <a:ext cx="10707756" cy="1070775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Title 1"/>
          <p:cNvSpPr>
            <a:spLocks noGrp="1"/>
          </p:cNvSpPr>
          <p:nvPr>
            <p:ph type="title"/>
          </p:nvPr>
        </p:nvSpPr>
        <p:spPr>
          <a:xfrm>
            <a:off x="1802517" y="2389412"/>
            <a:ext cx="4187371" cy="1783443"/>
          </a:xfrm>
        </p:spPr>
        <p:txBody>
          <a:bodyPr/>
          <a:lstStyle>
            <a:lvl1pPr>
              <a:lnSpc>
                <a:spcPct val="100000"/>
              </a:lnSpc>
              <a:defRPr sz="3600">
                <a:solidFill>
                  <a:srgbClr val="FFFFFF"/>
                </a:solidFill>
                <a:latin typeface="Prometo Medium" panose="020B0704030203060203" pitchFamily="34" charset="0"/>
              </a:defRPr>
            </a:lvl1pPr>
          </a:lstStyle>
          <a:p>
            <a:r>
              <a:rPr lang="en-US"/>
              <a:t>Click to edit Master title style</a:t>
            </a:r>
          </a:p>
        </p:txBody>
      </p:sp>
      <p:sp>
        <p:nvSpPr>
          <p:cNvPr id="6" name="Oval 5"/>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7"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pic>
        <p:nvPicPr>
          <p:cNvPr id="9" name="Picture 8" descr="Text, logo&#10;&#10;Description automatically generated">
            <a:extLst>
              <a:ext uri="{FF2B5EF4-FFF2-40B4-BE49-F238E27FC236}">
                <a16:creationId xmlns:a16="http://schemas.microsoft.com/office/drawing/2014/main" id="{95842CC3-E0BF-FF45-A0E4-A97EF3CB2E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Footer Placeholder 1">
            <a:extLst>
              <a:ext uri="{FF2B5EF4-FFF2-40B4-BE49-F238E27FC236}">
                <a16:creationId xmlns:a16="http://schemas.microsoft.com/office/drawing/2014/main" id="{503D1906-C08F-3344-8E9A-D0DA1AD254ED}"/>
              </a:ext>
            </a:extLst>
          </p:cNvPr>
          <p:cNvSpPr>
            <a:spLocks noGrp="1"/>
          </p:cNvSpPr>
          <p:nvPr>
            <p:ph type="ftr" sz="quarter" idx="13"/>
          </p:nvPr>
        </p:nvSpPr>
        <p:spPr/>
        <p:txBody>
          <a:bodyPr/>
          <a:lstStyle>
            <a:lvl1pPr>
              <a:defRPr>
                <a:solidFill>
                  <a:schemeClr val="bg1"/>
                </a:solidFill>
              </a:defRPr>
            </a:lvl1pPr>
          </a:lstStyle>
          <a:p>
            <a:r>
              <a:rPr lang="en-US"/>
              <a:t>HIMSS Nursing Innovation Advisory Workgroup</a:t>
            </a:r>
          </a:p>
        </p:txBody>
      </p:sp>
    </p:spTree>
    <p:extLst>
      <p:ext uri="{BB962C8B-B14F-4D97-AF65-F5344CB8AC3E}">
        <p14:creationId xmlns:p14="http://schemas.microsoft.com/office/powerpoint/2010/main" val="3980924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rgbClr val="1E22AA"/>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2"/>
          </p:nvPr>
        </p:nvSpPr>
        <p:spPr>
          <a:xfrm>
            <a:off x="4117702" y="-2038880"/>
            <a:ext cx="9089318" cy="9089318"/>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Title 1"/>
          <p:cNvSpPr>
            <a:spLocks noGrp="1"/>
          </p:cNvSpPr>
          <p:nvPr>
            <p:ph type="title" hasCustomPrompt="1"/>
          </p:nvPr>
        </p:nvSpPr>
        <p:spPr>
          <a:xfrm>
            <a:off x="863324" y="2142277"/>
            <a:ext cx="3071367" cy="1783443"/>
          </a:xfrm>
        </p:spPr>
        <p:txBody>
          <a:bodyPr/>
          <a:lstStyle>
            <a:lvl1pPr>
              <a:lnSpc>
                <a:spcPct val="100000"/>
              </a:lnSpc>
              <a:defRPr sz="3600">
                <a:solidFill>
                  <a:srgbClr val="FFFFFF"/>
                </a:solidFill>
                <a:latin typeface="Prometo Medium" panose="020B0704030203060203" pitchFamily="34" charset="0"/>
              </a:defRPr>
            </a:lvl1pPr>
          </a:lstStyle>
          <a:p>
            <a:r>
              <a:rPr lang="en-US"/>
              <a:t>Click To Edit Master Title Style</a:t>
            </a:r>
          </a:p>
        </p:txBody>
      </p:sp>
      <p:sp>
        <p:nvSpPr>
          <p:cNvPr id="5" name="Oval 4"/>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8"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pic>
        <p:nvPicPr>
          <p:cNvPr id="10" name="Picture 9" descr="Text, logo&#10;&#10;Description automatically generated">
            <a:extLst>
              <a:ext uri="{FF2B5EF4-FFF2-40B4-BE49-F238E27FC236}">
                <a16:creationId xmlns:a16="http://schemas.microsoft.com/office/drawing/2014/main" id="{FA0F21B5-0A26-624D-8343-97BF2C034D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Footer Placeholder 1">
            <a:extLst>
              <a:ext uri="{FF2B5EF4-FFF2-40B4-BE49-F238E27FC236}">
                <a16:creationId xmlns:a16="http://schemas.microsoft.com/office/drawing/2014/main" id="{A0BE134F-2CF3-F64C-AB00-008C9BB3A23E}"/>
              </a:ext>
            </a:extLst>
          </p:cNvPr>
          <p:cNvSpPr>
            <a:spLocks noGrp="1"/>
          </p:cNvSpPr>
          <p:nvPr>
            <p:ph type="ftr" sz="quarter" idx="13"/>
          </p:nvPr>
        </p:nvSpPr>
        <p:spPr/>
        <p:txBody>
          <a:bodyPr/>
          <a:lstStyle>
            <a:lvl1pPr>
              <a:defRPr>
                <a:solidFill>
                  <a:schemeClr val="bg1"/>
                </a:solidFill>
              </a:defRPr>
            </a:lvl1pPr>
          </a:lstStyle>
          <a:p>
            <a:r>
              <a:rPr lang="en-US"/>
              <a:t>HIMSS Nursing Innovation Advisory Workgroup</a:t>
            </a:r>
          </a:p>
        </p:txBody>
      </p:sp>
    </p:spTree>
    <p:extLst>
      <p:ext uri="{BB962C8B-B14F-4D97-AF65-F5344CB8AC3E}">
        <p14:creationId xmlns:p14="http://schemas.microsoft.com/office/powerpoint/2010/main" val="638030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Oval 12"/>
          <p:cNvSpPr/>
          <p:nvPr userDrawn="1"/>
        </p:nvSpPr>
        <p:spPr>
          <a:xfrm>
            <a:off x="2139931"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5" name="Picture Placeholder 7"/>
          <p:cNvSpPr>
            <a:spLocks noGrp="1"/>
          </p:cNvSpPr>
          <p:nvPr>
            <p:ph type="pic" sz="quarter" idx="16"/>
          </p:nvPr>
        </p:nvSpPr>
        <p:spPr>
          <a:xfrm>
            <a:off x="1846312"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7"/>
          </p:nvPr>
        </p:nvSpPr>
        <p:spPr>
          <a:xfrm>
            <a:off x="4152190"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8"/>
          </p:nvPr>
        </p:nvSpPr>
        <p:spPr>
          <a:xfrm>
            <a:off x="6458068"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9"/>
          </p:nvPr>
        </p:nvSpPr>
        <p:spPr>
          <a:xfrm>
            <a:off x="8763946"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20"/>
          </p:nvPr>
        </p:nvSpPr>
        <p:spPr>
          <a:xfrm>
            <a:off x="1846312"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21"/>
          </p:nvPr>
        </p:nvSpPr>
        <p:spPr>
          <a:xfrm>
            <a:off x="4152190"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22"/>
          </p:nvPr>
        </p:nvSpPr>
        <p:spPr>
          <a:xfrm>
            <a:off x="6458068"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23"/>
          </p:nvPr>
        </p:nvSpPr>
        <p:spPr>
          <a:xfrm>
            <a:off x="8763946"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2" name="Footer Placeholder 1">
            <a:extLst>
              <a:ext uri="{FF2B5EF4-FFF2-40B4-BE49-F238E27FC236}">
                <a16:creationId xmlns:a16="http://schemas.microsoft.com/office/drawing/2014/main" id="{B578804E-5FBD-7F4D-8634-437E25FA042F}"/>
              </a:ext>
            </a:extLst>
          </p:cNvPr>
          <p:cNvSpPr>
            <a:spLocks noGrp="1"/>
          </p:cNvSpPr>
          <p:nvPr>
            <p:ph type="ftr" sz="quarter" idx="24"/>
          </p:nvPr>
        </p:nvSpPr>
        <p:spPr/>
        <p:txBody>
          <a:bodyPr/>
          <a:lstStyle/>
          <a:p>
            <a:r>
              <a:rPr lang="en-US"/>
              <a:t>HIMSS Nursing Innovation Advisory Workgroup</a:t>
            </a:r>
          </a:p>
        </p:txBody>
      </p:sp>
    </p:spTree>
    <p:extLst>
      <p:ext uri="{BB962C8B-B14F-4D97-AF65-F5344CB8AC3E}">
        <p14:creationId xmlns:p14="http://schemas.microsoft.com/office/powerpoint/2010/main" val="2842248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6" name="Picture Placeholder 7"/>
          <p:cNvSpPr>
            <a:spLocks noGrp="1"/>
          </p:cNvSpPr>
          <p:nvPr>
            <p:ph type="pic" sz="quarter" idx="13"/>
          </p:nvPr>
        </p:nvSpPr>
        <p:spPr>
          <a:xfrm>
            <a:off x="1596571" y="2134879"/>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846824" y="2134879"/>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8097077" y="2134879"/>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Title 3">
            <a:extLst>
              <a:ext uri="{FF2B5EF4-FFF2-40B4-BE49-F238E27FC236}">
                <a16:creationId xmlns:a16="http://schemas.microsoft.com/office/drawing/2014/main" id="{8E820061-E792-B644-8E31-AC9728ED818D}"/>
              </a:ext>
            </a:extLst>
          </p:cNvPr>
          <p:cNvSpPr>
            <a:spLocks noGrp="1"/>
          </p:cNvSpPr>
          <p:nvPr>
            <p:ph type="title" hasCustomPrompt="1"/>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D8CC23AE-7100-AB46-A669-87FDCEAAD337}"/>
              </a:ext>
            </a:extLst>
          </p:cNvPr>
          <p:cNvSpPr>
            <a:spLocks noGrp="1"/>
          </p:cNvSpPr>
          <p:nvPr>
            <p:ph type="ftr" sz="quarter" idx="16"/>
          </p:nvPr>
        </p:nvSpPr>
        <p:spPr/>
        <p:txBody>
          <a:bodyPr/>
          <a:lstStyle/>
          <a:p>
            <a:r>
              <a:rPr lang="en-US"/>
              <a:t>HIMSS Nursing Innovation Advisory Workgroup</a:t>
            </a:r>
          </a:p>
        </p:txBody>
      </p:sp>
    </p:spTree>
    <p:extLst>
      <p:ext uri="{BB962C8B-B14F-4D97-AF65-F5344CB8AC3E}">
        <p14:creationId xmlns:p14="http://schemas.microsoft.com/office/powerpoint/2010/main" val="6763040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5000496" y="3429000"/>
            <a:ext cx="7191504" cy="3429000"/>
          </a:xfrm>
          <a:custGeom>
            <a:avLst/>
            <a:gdLst>
              <a:gd name="connsiteX0" fmla="*/ 4106744 w 7191504"/>
              <a:gd name="connsiteY0" fmla="*/ 0 h 3429000"/>
              <a:gd name="connsiteX1" fmla="*/ 7058515 w 7191504"/>
              <a:gd name="connsiteY1" fmla="*/ 1222664 h 3429000"/>
              <a:gd name="connsiteX2" fmla="*/ 7191504 w 7191504"/>
              <a:gd name="connsiteY2" fmla="*/ 1368988 h 3429000"/>
              <a:gd name="connsiteX3" fmla="*/ 7191504 w 7191504"/>
              <a:gd name="connsiteY3" fmla="*/ 3429000 h 3429000"/>
              <a:gd name="connsiteX4" fmla="*/ 0 w 7191504"/>
              <a:gd name="connsiteY4" fmla="*/ 3429000 h 3429000"/>
              <a:gd name="connsiteX5" fmla="*/ 17119 w 7191504"/>
              <a:gd name="connsiteY5" fmla="*/ 3333141 h 3429000"/>
              <a:gd name="connsiteX6" fmla="*/ 4106744 w 7191504"/>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504" h="3429000">
                <a:moveTo>
                  <a:pt x="4106744" y="0"/>
                </a:moveTo>
                <a:cubicBezTo>
                  <a:pt x="5259482" y="0"/>
                  <a:pt x="6303091" y="467240"/>
                  <a:pt x="7058515" y="1222664"/>
                </a:cubicBezTo>
                <a:lnTo>
                  <a:pt x="7191504" y="1368988"/>
                </a:lnTo>
                <a:lnTo>
                  <a:pt x="7191504" y="3429000"/>
                </a:lnTo>
                <a:lnTo>
                  <a:pt x="0" y="3429000"/>
                </a:lnTo>
                <a:lnTo>
                  <a:pt x="17119" y="3333141"/>
                </a:lnTo>
                <a:cubicBezTo>
                  <a:pt x="406370" y="1430921"/>
                  <a:pt x="2089452" y="0"/>
                  <a:pt x="41067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5" name="Oval 4">
            <a:extLst>
              <a:ext uri="{FF2B5EF4-FFF2-40B4-BE49-F238E27FC236}">
                <a16:creationId xmlns:a16="http://schemas.microsoft.com/office/drawing/2014/main" id="{473A290F-976B-5F47-BB8C-1087AEF93EAB}"/>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 name="Title 1"/>
          <p:cNvSpPr>
            <a:spLocks noGrp="1"/>
          </p:cNvSpPr>
          <p:nvPr>
            <p:ph type="title"/>
          </p:nvPr>
        </p:nvSpPr>
        <p:spPr>
          <a:xfrm>
            <a:off x="865566" y="2216418"/>
            <a:ext cx="4187371" cy="1783443"/>
          </a:xfrm>
        </p:spPr>
        <p:txBody>
          <a:bodyPr/>
          <a:lstStyle>
            <a:lvl1pPr>
              <a:lnSpc>
                <a:spcPct val="100000"/>
              </a:lnSpc>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4" name="Footer Placeholder 3">
            <a:extLst>
              <a:ext uri="{FF2B5EF4-FFF2-40B4-BE49-F238E27FC236}">
                <a16:creationId xmlns:a16="http://schemas.microsoft.com/office/drawing/2014/main" id="{EFAE155F-7E34-DD49-8B26-19F0621382C9}"/>
              </a:ext>
            </a:extLst>
          </p:cNvPr>
          <p:cNvSpPr>
            <a:spLocks noGrp="1"/>
          </p:cNvSpPr>
          <p:nvPr>
            <p:ph type="ftr" sz="quarter" idx="13"/>
          </p:nvPr>
        </p:nvSpPr>
        <p:spPr/>
        <p:txBody>
          <a:bodyPr/>
          <a:lstStyle/>
          <a:p>
            <a:r>
              <a:rPr lang="en-US"/>
              <a:t>HIMSS Nursing Innovation Advisory Workgroup</a:t>
            </a:r>
          </a:p>
        </p:txBody>
      </p:sp>
    </p:spTree>
    <p:extLst>
      <p:ext uri="{BB962C8B-B14F-4D97-AF65-F5344CB8AC3E}">
        <p14:creationId xmlns:p14="http://schemas.microsoft.com/office/powerpoint/2010/main" val="2483894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8" y="2230840"/>
            <a:ext cx="4187371" cy="1783443"/>
          </a:xfrm>
        </p:spPr>
        <p:txBody>
          <a:bodyPr/>
          <a:lstStyle>
            <a:lvl1pPr>
              <a:lnSpc>
                <a:spcPct val="100000"/>
              </a:lnSpc>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7" name="Picture Placeholder 7"/>
          <p:cNvSpPr>
            <a:spLocks noGrp="1"/>
          </p:cNvSpPr>
          <p:nvPr>
            <p:ph type="pic" sz="quarter" idx="14"/>
          </p:nvPr>
        </p:nvSpPr>
        <p:spPr>
          <a:xfrm>
            <a:off x="6096000" y="524535"/>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096000" y="2553237"/>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6"/>
          </p:nvPr>
        </p:nvSpPr>
        <p:spPr>
          <a:xfrm>
            <a:off x="6096000" y="4581940"/>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Footer Placeholder 3">
            <a:extLst>
              <a:ext uri="{FF2B5EF4-FFF2-40B4-BE49-F238E27FC236}">
                <a16:creationId xmlns:a16="http://schemas.microsoft.com/office/drawing/2014/main" id="{4B4E3540-9183-704E-B459-77101CB24556}"/>
              </a:ext>
            </a:extLst>
          </p:cNvPr>
          <p:cNvSpPr>
            <a:spLocks noGrp="1"/>
          </p:cNvSpPr>
          <p:nvPr>
            <p:ph type="ftr" sz="quarter" idx="17"/>
          </p:nvPr>
        </p:nvSpPr>
        <p:spPr/>
        <p:txBody>
          <a:bodyPr/>
          <a:lstStyle/>
          <a:p>
            <a:r>
              <a:rPr lang="en-US"/>
              <a:t>HIMSS Nursing Innovation Advisory Workgroup</a:t>
            </a:r>
          </a:p>
        </p:txBody>
      </p:sp>
    </p:spTree>
    <p:extLst>
      <p:ext uri="{BB962C8B-B14F-4D97-AF65-F5344CB8AC3E}">
        <p14:creationId xmlns:p14="http://schemas.microsoft.com/office/powerpoint/2010/main" val="125563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5" name="Picture Placeholder 7"/>
          <p:cNvSpPr>
            <a:spLocks noGrp="1"/>
          </p:cNvSpPr>
          <p:nvPr>
            <p:ph type="pic" sz="quarter" idx="12"/>
          </p:nvPr>
        </p:nvSpPr>
        <p:spPr>
          <a:xfrm>
            <a:off x="2478157" y="-188843"/>
            <a:ext cx="7235686" cy="723568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2" name="Footer Placeholder 1">
            <a:extLst>
              <a:ext uri="{FF2B5EF4-FFF2-40B4-BE49-F238E27FC236}">
                <a16:creationId xmlns:a16="http://schemas.microsoft.com/office/drawing/2014/main" id="{F503B501-B84F-DB4D-9CF5-2272D4FC2EB4}"/>
              </a:ext>
            </a:extLst>
          </p:cNvPr>
          <p:cNvSpPr>
            <a:spLocks noGrp="1"/>
          </p:cNvSpPr>
          <p:nvPr>
            <p:ph type="ftr" sz="quarter" idx="13"/>
          </p:nvPr>
        </p:nvSpPr>
        <p:spPr/>
        <p:txBody>
          <a:bodyPr/>
          <a:lstStyle/>
          <a:p>
            <a:r>
              <a:rPr lang="en-US"/>
              <a:t>HIMSS Nursing Innovation Advisory Workgroup</a:t>
            </a:r>
          </a:p>
        </p:txBody>
      </p:sp>
    </p:spTree>
    <p:extLst>
      <p:ext uri="{BB962C8B-B14F-4D97-AF65-F5344CB8AC3E}">
        <p14:creationId xmlns:p14="http://schemas.microsoft.com/office/powerpoint/2010/main" val="4040930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6" name="Picture Placeholder 7"/>
          <p:cNvSpPr>
            <a:spLocks noGrp="1"/>
          </p:cNvSpPr>
          <p:nvPr>
            <p:ph type="pic" sz="quarter" idx="13"/>
          </p:nvPr>
        </p:nvSpPr>
        <p:spPr>
          <a:xfrm>
            <a:off x="1596571"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14"/>
          </p:nvPr>
        </p:nvSpPr>
        <p:spPr>
          <a:xfrm>
            <a:off x="4959468"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8322365"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Title 3">
            <a:extLst>
              <a:ext uri="{FF2B5EF4-FFF2-40B4-BE49-F238E27FC236}">
                <a16:creationId xmlns:a16="http://schemas.microsoft.com/office/drawing/2014/main" id="{2989BF63-5EE5-8047-B050-5418BD624C11}"/>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45603C74-F050-F342-8B91-9CD942166278}"/>
              </a:ext>
            </a:extLst>
          </p:cNvPr>
          <p:cNvSpPr>
            <a:spLocks noGrp="1"/>
          </p:cNvSpPr>
          <p:nvPr>
            <p:ph type="ftr" sz="quarter" idx="16"/>
          </p:nvPr>
        </p:nvSpPr>
        <p:spPr/>
        <p:txBody>
          <a:bodyPr/>
          <a:lstStyle/>
          <a:p>
            <a:r>
              <a:rPr lang="en-US"/>
              <a:t>HIMSS Nursing Innovation Advisory Workgroup</a:t>
            </a:r>
          </a:p>
        </p:txBody>
      </p:sp>
    </p:spTree>
    <p:extLst>
      <p:ext uri="{BB962C8B-B14F-4D97-AF65-F5344CB8AC3E}">
        <p14:creationId xmlns:p14="http://schemas.microsoft.com/office/powerpoint/2010/main" val="4265485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5" name="Picture Placeholder 4"/>
          <p:cNvSpPr>
            <a:spLocks noGrp="1"/>
          </p:cNvSpPr>
          <p:nvPr>
            <p:ph type="pic" sz="quarter" idx="14"/>
          </p:nvPr>
        </p:nvSpPr>
        <p:spPr>
          <a:xfrm>
            <a:off x="0" y="0"/>
            <a:ext cx="12192000"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4" name="Oval 3">
            <a:extLst>
              <a:ext uri="{FF2B5EF4-FFF2-40B4-BE49-F238E27FC236}">
                <a16:creationId xmlns:a16="http://schemas.microsoft.com/office/drawing/2014/main" id="{561832FE-827D-954B-A2D5-A1116D3AB2EB}"/>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2" name="Footer Placeholder 1">
            <a:extLst>
              <a:ext uri="{FF2B5EF4-FFF2-40B4-BE49-F238E27FC236}">
                <a16:creationId xmlns:a16="http://schemas.microsoft.com/office/drawing/2014/main" id="{4727BEA9-BFCA-7D4C-911D-F8C6A7B517C5}"/>
              </a:ext>
            </a:extLst>
          </p:cNvPr>
          <p:cNvSpPr>
            <a:spLocks noGrp="1"/>
          </p:cNvSpPr>
          <p:nvPr>
            <p:ph type="ftr" sz="quarter" idx="15"/>
          </p:nvPr>
        </p:nvSpPr>
        <p:spPr/>
        <p:txBody>
          <a:bodyPr/>
          <a:lstStyle/>
          <a:p>
            <a:r>
              <a:rPr lang="en-US"/>
              <a:t>HIMSS Nursing Innovation Advisory Workgroup</a:t>
            </a:r>
          </a:p>
        </p:txBody>
      </p:sp>
    </p:spTree>
    <p:extLst>
      <p:ext uri="{BB962C8B-B14F-4D97-AF65-F5344CB8AC3E}">
        <p14:creationId xmlns:p14="http://schemas.microsoft.com/office/powerpoint/2010/main" val="135979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6" name="Picture Placeholder 4"/>
          <p:cNvSpPr>
            <a:spLocks noGrp="1"/>
          </p:cNvSpPr>
          <p:nvPr>
            <p:ph type="pic" sz="quarter" idx="15"/>
          </p:nvPr>
        </p:nvSpPr>
        <p:spPr>
          <a:xfrm>
            <a:off x="6057207"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7" name="Oval 6">
            <a:extLst>
              <a:ext uri="{FF2B5EF4-FFF2-40B4-BE49-F238E27FC236}">
                <a16:creationId xmlns:a16="http://schemas.microsoft.com/office/drawing/2014/main" id="{369DB85D-C85B-CC49-8E37-033EBD29C352}"/>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5" name="Picture Placeholder 4"/>
          <p:cNvSpPr>
            <a:spLocks noGrp="1"/>
          </p:cNvSpPr>
          <p:nvPr>
            <p:ph type="pic" sz="quarter" idx="14"/>
          </p:nvPr>
        </p:nvSpPr>
        <p:spPr>
          <a:xfrm>
            <a:off x="-1"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Footer Placeholder 1">
            <a:extLst>
              <a:ext uri="{FF2B5EF4-FFF2-40B4-BE49-F238E27FC236}">
                <a16:creationId xmlns:a16="http://schemas.microsoft.com/office/drawing/2014/main" id="{9DA8A1D4-CDD9-4E43-9E1D-0FCCCEEB98DD}"/>
              </a:ext>
            </a:extLst>
          </p:cNvPr>
          <p:cNvSpPr>
            <a:spLocks noGrp="1"/>
          </p:cNvSpPr>
          <p:nvPr>
            <p:ph type="ftr" sz="quarter" idx="16"/>
          </p:nvPr>
        </p:nvSpPr>
        <p:spPr/>
        <p:txBody>
          <a:bodyPr/>
          <a:lstStyle/>
          <a:p>
            <a:r>
              <a:rPr lang="en-US"/>
              <a:t>HIMSS Nursing Innovation Advisory Workgroup</a:t>
            </a:r>
          </a:p>
        </p:txBody>
      </p:sp>
    </p:spTree>
    <p:extLst>
      <p:ext uri="{BB962C8B-B14F-4D97-AF65-F5344CB8AC3E}">
        <p14:creationId xmlns:p14="http://schemas.microsoft.com/office/powerpoint/2010/main" val="51372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Top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8" name="Content Placeholder 7">
            <a:extLst>
              <a:ext uri="{FF2B5EF4-FFF2-40B4-BE49-F238E27FC236}">
                <a16:creationId xmlns:a16="http://schemas.microsoft.com/office/drawing/2014/main" id="{68BEE182-E07C-C44F-AD0D-74C5DD3A8FA6}"/>
              </a:ext>
            </a:extLst>
          </p:cNvPr>
          <p:cNvSpPr>
            <a:spLocks noGrp="1"/>
          </p:cNvSpPr>
          <p:nvPr>
            <p:ph sz="quarter" idx="11"/>
          </p:nvPr>
        </p:nvSpPr>
        <p:spPr>
          <a:xfrm>
            <a:off x="850392" y="2278265"/>
            <a:ext cx="10579608" cy="3686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66A44118-CF77-3548-974F-761F382872F4}"/>
              </a:ext>
            </a:extLst>
          </p:cNvPr>
          <p:cNvSpPr>
            <a:spLocks noGrp="1"/>
          </p:cNvSpPr>
          <p:nvPr>
            <p:ph type="body" sz="quarter" idx="12" hasCustomPrompt="1"/>
          </p:nvPr>
        </p:nvSpPr>
        <p:spPr>
          <a:xfrm>
            <a:off x="838200" y="1822615"/>
            <a:ext cx="10591800" cy="518337"/>
          </a:xfrm>
        </p:spPr>
        <p:txBody>
          <a:bodyPr>
            <a:normAutofit/>
          </a:bodyPr>
          <a:lstStyle>
            <a:lvl1pPr marL="0" indent="0">
              <a:buNone/>
              <a:defRPr lang="en-US" sz="1600" b="1" kern="1200" spc="50" dirty="0" smtClean="0">
                <a:solidFill>
                  <a:schemeClr val="accent3"/>
                </a:solidFill>
                <a:latin typeface="+mn-lt"/>
                <a:ea typeface="+mn-ea"/>
                <a:cs typeface="+mn-cs"/>
              </a:defRPr>
            </a:lvl1pPr>
          </a:lstStyle>
          <a:p>
            <a:pPr marL="0" lvl="0" algn="l" defTabSz="914400" rtl="0" eaLnBrk="1" latinLnBrk="0" hangingPunct="1">
              <a:defRPr/>
            </a:pPr>
            <a:r>
              <a:rPr lang="en-US"/>
              <a:t>SUBHEAD </a:t>
            </a:r>
          </a:p>
        </p:txBody>
      </p:sp>
      <p:sp>
        <p:nvSpPr>
          <p:cNvPr id="4" name="Footer Placeholder 3">
            <a:extLst>
              <a:ext uri="{FF2B5EF4-FFF2-40B4-BE49-F238E27FC236}">
                <a16:creationId xmlns:a16="http://schemas.microsoft.com/office/drawing/2014/main" id="{E2A27ABA-72B3-7344-923A-19853DC9D124}"/>
              </a:ext>
            </a:extLst>
          </p:cNvPr>
          <p:cNvSpPr>
            <a:spLocks noGrp="1"/>
          </p:cNvSpPr>
          <p:nvPr>
            <p:ph type="ftr" sz="quarter" idx="13"/>
          </p:nvPr>
        </p:nvSpPr>
        <p:spPr/>
        <p:txBody>
          <a:bodyPr/>
          <a:lstStyle/>
          <a:p>
            <a:r>
              <a:rPr lang="en-US"/>
              <a:t>HIMSS Nursing Innovation Advisory Workgroup</a:t>
            </a:r>
          </a:p>
        </p:txBody>
      </p:sp>
    </p:spTree>
    <p:extLst>
      <p:ext uri="{BB962C8B-B14F-4D97-AF65-F5344CB8AC3E}">
        <p14:creationId xmlns:p14="http://schemas.microsoft.com/office/powerpoint/2010/main" val="15171343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3855103" y="-570883"/>
            <a:ext cx="5359399" cy="9161367"/>
          </a:xfrm>
          <a:prstGeom prst="rect">
            <a:avLst/>
          </a:prstGeom>
        </p:spPr>
      </p:pic>
      <p:sp>
        <p:nvSpPr>
          <p:cNvPr id="2" name="Title 1"/>
          <p:cNvSpPr>
            <a:spLocks noGrp="1"/>
          </p:cNvSpPr>
          <p:nvPr>
            <p:ph type="title"/>
          </p:nvPr>
        </p:nvSpPr>
        <p:spPr>
          <a:xfrm>
            <a:off x="847832" y="2330279"/>
            <a:ext cx="3847216" cy="1783443"/>
          </a:xfrm>
        </p:spPr>
        <p:txBody>
          <a:bodyPr/>
          <a:lstStyle>
            <a:lvl1pPr>
              <a:lnSpc>
                <a:spcPct val="100000"/>
              </a:lnSpc>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8" name="Picture Placeholder 4"/>
          <p:cNvSpPr>
            <a:spLocks noGrp="1"/>
          </p:cNvSpPr>
          <p:nvPr>
            <p:ph type="pic" sz="quarter" idx="14"/>
          </p:nvPr>
        </p:nvSpPr>
        <p:spPr>
          <a:xfrm>
            <a:off x="5597535" y="1714501"/>
            <a:ext cx="1915373" cy="3962400"/>
          </a:xfrm>
          <a:prstGeom prst="roundRect">
            <a:avLst>
              <a:gd name="adj" fmla="val 11979"/>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4" name="Footer Placeholder 3">
            <a:extLst>
              <a:ext uri="{FF2B5EF4-FFF2-40B4-BE49-F238E27FC236}">
                <a16:creationId xmlns:a16="http://schemas.microsoft.com/office/drawing/2014/main" id="{F56AC65B-910B-BC4D-BDF5-63469AFEDBFE}"/>
              </a:ext>
            </a:extLst>
          </p:cNvPr>
          <p:cNvSpPr>
            <a:spLocks noGrp="1"/>
          </p:cNvSpPr>
          <p:nvPr>
            <p:ph type="ftr" sz="quarter" idx="15"/>
          </p:nvPr>
        </p:nvSpPr>
        <p:spPr/>
        <p:txBody>
          <a:bodyPr/>
          <a:lstStyle/>
          <a:p>
            <a:r>
              <a:rPr lang="en-US"/>
              <a:t>HIMSS Nursing Innovation Advisory Workgroup</a:t>
            </a:r>
          </a:p>
        </p:txBody>
      </p:sp>
    </p:spTree>
    <p:extLst>
      <p:ext uri="{BB962C8B-B14F-4D97-AF65-F5344CB8AC3E}">
        <p14:creationId xmlns:p14="http://schemas.microsoft.com/office/powerpoint/2010/main" val="140101280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8" name="Picture Placeholder 4"/>
          <p:cNvSpPr>
            <a:spLocks noGrp="1"/>
          </p:cNvSpPr>
          <p:nvPr>
            <p:ph type="pic" sz="quarter" idx="14"/>
          </p:nvPr>
        </p:nvSpPr>
        <p:spPr>
          <a:xfrm>
            <a:off x="4778003" y="898902"/>
            <a:ext cx="2532888" cy="5321808"/>
          </a:xfrm>
          <a:prstGeom prst="roundRect">
            <a:avLst>
              <a:gd name="adj" fmla="val 0"/>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4"/>
          <p:cNvSpPr>
            <a:spLocks noGrp="1"/>
          </p:cNvSpPr>
          <p:nvPr>
            <p:ph type="pic" sz="quarter" idx="15"/>
          </p:nvPr>
        </p:nvSpPr>
        <p:spPr>
          <a:xfrm>
            <a:off x="7641391" y="900545"/>
            <a:ext cx="2528610" cy="5320145"/>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4"/>
          <p:cNvSpPr>
            <a:spLocks noGrp="1"/>
          </p:cNvSpPr>
          <p:nvPr>
            <p:ph type="pic" sz="quarter" idx="18"/>
          </p:nvPr>
        </p:nvSpPr>
        <p:spPr>
          <a:xfrm>
            <a:off x="1918893" y="900545"/>
            <a:ext cx="2528610" cy="5320145"/>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Footer Placeholder 1">
            <a:extLst>
              <a:ext uri="{FF2B5EF4-FFF2-40B4-BE49-F238E27FC236}">
                <a16:creationId xmlns:a16="http://schemas.microsoft.com/office/drawing/2014/main" id="{519437C4-20E4-D747-90E4-A20635A965EC}"/>
              </a:ext>
            </a:extLst>
          </p:cNvPr>
          <p:cNvSpPr>
            <a:spLocks noGrp="1"/>
          </p:cNvSpPr>
          <p:nvPr>
            <p:ph type="ftr" sz="quarter" idx="19"/>
          </p:nvPr>
        </p:nvSpPr>
        <p:spPr/>
        <p:txBody>
          <a:bodyPr/>
          <a:lstStyle/>
          <a:p>
            <a:r>
              <a:rPr lang="en-US"/>
              <a:t>HIMSS Nursing Innovation Advisory Workgroup</a:t>
            </a:r>
          </a:p>
        </p:txBody>
      </p:sp>
    </p:spTree>
    <p:extLst>
      <p:ext uri="{BB962C8B-B14F-4D97-AF65-F5344CB8AC3E}">
        <p14:creationId xmlns:p14="http://schemas.microsoft.com/office/powerpoint/2010/main" val="3207664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20978" y="-7716539"/>
            <a:ext cx="2935516" cy="22532368"/>
          </a:xfrm>
          <a:prstGeom prst="rect">
            <a:avLst/>
          </a:prstGeom>
        </p:spPr>
      </p:pic>
      <p:sp>
        <p:nvSpPr>
          <p:cNvPr id="11" name="Picture Placeholder 4"/>
          <p:cNvSpPr>
            <a:spLocks noGrp="1"/>
          </p:cNvSpPr>
          <p:nvPr>
            <p:ph type="pic" sz="quarter" idx="14"/>
          </p:nvPr>
        </p:nvSpPr>
        <p:spPr>
          <a:xfrm>
            <a:off x="4967986" y="2389412"/>
            <a:ext cx="1829708" cy="2286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44329" y="2330279"/>
            <a:ext cx="3053805" cy="2216200"/>
          </a:xfrm>
        </p:spPr>
        <p:txBody>
          <a:bodyPr/>
          <a:lstStyle>
            <a:lvl1pPr>
              <a:lnSpc>
                <a:spcPct val="100000"/>
              </a:lnSpc>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4" name="Footer Placeholder 3">
            <a:extLst>
              <a:ext uri="{FF2B5EF4-FFF2-40B4-BE49-F238E27FC236}">
                <a16:creationId xmlns:a16="http://schemas.microsoft.com/office/drawing/2014/main" id="{4D8058F0-D55B-4143-9C11-920593638A96}"/>
              </a:ext>
            </a:extLst>
          </p:cNvPr>
          <p:cNvSpPr>
            <a:spLocks noGrp="1"/>
          </p:cNvSpPr>
          <p:nvPr>
            <p:ph type="ftr" sz="quarter" idx="15"/>
          </p:nvPr>
        </p:nvSpPr>
        <p:spPr/>
        <p:txBody>
          <a:bodyPr/>
          <a:lstStyle/>
          <a:p>
            <a:r>
              <a:rPr lang="en-US"/>
              <a:t>HIMSS Nursing Innovation Advisory Workgroup</a:t>
            </a:r>
          </a:p>
        </p:txBody>
      </p:sp>
    </p:spTree>
    <p:extLst>
      <p:ext uri="{BB962C8B-B14F-4D97-AF65-F5344CB8AC3E}">
        <p14:creationId xmlns:p14="http://schemas.microsoft.com/office/powerpoint/2010/main" val="10643791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4264" y="1185266"/>
            <a:ext cx="5735736" cy="4822460"/>
          </a:xfrm>
          <a:prstGeom prst="rect">
            <a:avLst/>
          </a:prstGeom>
        </p:spPr>
      </p:pic>
      <p:sp>
        <p:nvSpPr>
          <p:cNvPr id="11" name="Picture Placeholder 4"/>
          <p:cNvSpPr>
            <a:spLocks noGrp="1"/>
          </p:cNvSpPr>
          <p:nvPr>
            <p:ph type="pic" sz="quarter" idx="14"/>
          </p:nvPr>
        </p:nvSpPr>
        <p:spPr>
          <a:xfrm>
            <a:off x="5908538" y="1459992"/>
            <a:ext cx="5315318" cy="2987753"/>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4" name="Title 3">
            <a:extLst>
              <a:ext uri="{FF2B5EF4-FFF2-40B4-BE49-F238E27FC236}">
                <a16:creationId xmlns:a16="http://schemas.microsoft.com/office/drawing/2014/main" id="{2E69B6C5-DEEB-5D4B-A903-DA4ADF5D8579}"/>
              </a:ext>
            </a:extLst>
          </p:cNvPr>
          <p:cNvSpPr>
            <a:spLocks noGrp="1"/>
          </p:cNvSpPr>
          <p:nvPr>
            <p:ph type="title" hasCustomPrompt="1"/>
          </p:nvPr>
        </p:nvSpPr>
        <p:spPr>
          <a:xfrm>
            <a:off x="838201" y="2343834"/>
            <a:ext cx="3791672" cy="1067186"/>
          </a:xfrm>
        </p:spPr>
        <p:txBody>
          <a:bodyPr/>
          <a:lstStyle>
            <a:lvl1pPr>
              <a:lnSpc>
                <a:spcPct val="100000"/>
              </a:lnSpc>
              <a:defRPr/>
            </a:lvl1pPr>
          </a:lstStyle>
          <a:p>
            <a:r>
              <a:rPr lang="en-US"/>
              <a:t>Click to Edit Master Title Style</a:t>
            </a:r>
          </a:p>
        </p:txBody>
      </p:sp>
      <p:sp>
        <p:nvSpPr>
          <p:cNvPr id="6" name="Text Placeholder 5">
            <a:extLst>
              <a:ext uri="{FF2B5EF4-FFF2-40B4-BE49-F238E27FC236}">
                <a16:creationId xmlns:a16="http://schemas.microsoft.com/office/drawing/2014/main" id="{5258F5F3-AEE6-854A-BE02-1B821FDEAD25}"/>
              </a:ext>
            </a:extLst>
          </p:cNvPr>
          <p:cNvSpPr>
            <a:spLocks noGrp="1"/>
          </p:cNvSpPr>
          <p:nvPr>
            <p:ph type="body" sz="quarter" idx="15"/>
          </p:nvPr>
        </p:nvSpPr>
        <p:spPr>
          <a:xfrm>
            <a:off x="838200" y="3538539"/>
            <a:ext cx="4208463" cy="22145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886C9055-F6AF-BA4A-A78F-FC82C6C7CDD8}"/>
              </a:ext>
            </a:extLst>
          </p:cNvPr>
          <p:cNvSpPr>
            <a:spLocks noGrp="1"/>
          </p:cNvSpPr>
          <p:nvPr>
            <p:ph type="ftr" sz="quarter" idx="16"/>
          </p:nvPr>
        </p:nvSpPr>
        <p:spPr/>
        <p:txBody>
          <a:bodyPr/>
          <a:lstStyle/>
          <a:p>
            <a:r>
              <a:rPr lang="en-US"/>
              <a:t>HIMSS Nursing Innovation Advisory Workgroup</a:t>
            </a:r>
          </a:p>
        </p:txBody>
      </p:sp>
    </p:spTree>
    <p:extLst>
      <p:ext uri="{BB962C8B-B14F-4D97-AF65-F5344CB8AC3E}">
        <p14:creationId xmlns:p14="http://schemas.microsoft.com/office/powerpoint/2010/main" val="16435245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84023" y="1277828"/>
            <a:ext cx="7470157" cy="4386036"/>
          </a:xfrm>
          <a:prstGeom prst="rect">
            <a:avLst/>
          </a:prstGeom>
        </p:spPr>
      </p:pic>
      <p:sp>
        <p:nvSpPr>
          <p:cNvPr id="11" name="Picture Placeholder 4"/>
          <p:cNvSpPr>
            <a:spLocks noGrp="1"/>
          </p:cNvSpPr>
          <p:nvPr>
            <p:ph type="pic" sz="quarter" idx="14"/>
          </p:nvPr>
        </p:nvSpPr>
        <p:spPr>
          <a:xfrm>
            <a:off x="5398855" y="1565330"/>
            <a:ext cx="5641445" cy="3573802"/>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6" name="Title 1">
            <a:extLst>
              <a:ext uri="{FF2B5EF4-FFF2-40B4-BE49-F238E27FC236}">
                <a16:creationId xmlns:a16="http://schemas.microsoft.com/office/drawing/2014/main" id="{2AC6E2F5-516F-A44D-B464-9D7A095798B3}"/>
              </a:ext>
            </a:extLst>
          </p:cNvPr>
          <p:cNvSpPr>
            <a:spLocks noGrp="1"/>
          </p:cNvSpPr>
          <p:nvPr>
            <p:ph type="title"/>
          </p:nvPr>
        </p:nvSpPr>
        <p:spPr>
          <a:xfrm>
            <a:off x="847828" y="2330279"/>
            <a:ext cx="3788188" cy="1783443"/>
          </a:xfrm>
        </p:spPr>
        <p:txBody>
          <a:bodyPr/>
          <a:lstStyle>
            <a:lvl1pPr>
              <a:lnSpc>
                <a:spcPct val="100000"/>
              </a:lnSpc>
              <a:defRPr sz="3600">
                <a:latin typeface="Prometo Medium" panose="020B0704030203060203" pitchFamily="34" charset="0"/>
              </a:defRPr>
            </a:lvl1pPr>
          </a:lstStyle>
          <a:p>
            <a:r>
              <a:rPr lang="en-US"/>
              <a:t>Click to edit Master title style</a:t>
            </a:r>
          </a:p>
        </p:txBody>
      </p:sp>
      <p:sp>
        <p:nvSpPr>
          <p:cNvPr id="2" name="Footer Placeholder 1">
            <a:extLst>
              <a:ext uri="{FF2B5EF4-FFF2-40B4-BE49-F238E27FC236}">
                <a16:creationId xmlns:a16="http://schemas.microsoft.com/office/drawing/2014/main" id="{63DC7804-B0C1-B947-933A-E34E37C0AE6E}"/>
              </a:ext>
            </a:extLst>
          </p:cNvPr>
          <p:cNvSpPr>
            <a:spLocks noGrp="1"/>
          </p:cNvSpPr>
          <p:nvPr>
            <p:ph type="ftr" sz="quarter" idx="15"/>
          </p:nvPr>
        </p:nvSpPr>
        <p:spPr/>
        <p:txBody>
          <a:bodyPr/>
          <a:lstStyle/>
          <a:p>
            <a:r>
              <a:rPr lang="en-US"/>
              <a:t>HIMSS Nursing Innovation Advisory Workgroup</a:t>
            </a:r>
          </a:p>
        </p:txBody>
      </p:sp>
    </p:spTree>
    <p:extLst>
      <p:ext uri="{BB962C8B-B14F-4D97-AF65-F5344CB8AC3E}">
        <p14:creationId xmlns:p14="http://schemas.microsoft.com/office/powerpoint/2010/main" val="22236706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02529" y="913305"/>
            <a:ext cx="5343632" cy="7508718"/>
          </a:xfrm>
          <a:prstGeom prst="rect">
            <a:avLst/>
          </a:prstGeom>
        </p:spPr>
      </p:pic>
      <p:sp>
        <p:nvSpPr>
          <p:cNvPr id="11" name="Picture Placeholder 4"/>
          <p:cNvSpPr>
            <a:spLocks noGrp="1"/>
          </p:cNvSpPr>
          <p:nvPr>
            <p:ph type="pic" sz="quarter" idx="14"/>
          </p:nvPr>
        </p:nvSpPr>
        <p:spPr>
          <a:xfrm>
            <a:off x="5847029" y="1690912"/>
            <a:ext cx="4453646" cy="59417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6" name="Title 1">
            <a:extLst>
              <a:ext uri="{FF2B5EF4-FFF2-40B4-BE49-F238E27FC236}">
                <a16:creationId xmlns:a16="http://schemas.microsoft.com/office/drawing/2014/main" id="{23AC0103-C813-EA42-943D-A7EB9354902F}"/>
              </a:ext>
            </a:extLst>
          </p:cNvPr>
          <p:cNvSpPr>
            <a:spLocks noGrp="1"/>
          </p:cNvSpPr>
          <p:nvPr>
            <p:ph type="title"/>
          </p:nvPr>
        </p:nvSpPr>
        <p:spPr>
          <a:xfrm>
            <a:off x="847827" y="2330279"/>
            <a:ext cx="3735179" cy="1783443"/>
          </a:xfrm>
        </p:spPr>
        <p:txBody>
          <a:bodyPr/>
          <a:lstStyle>
            <a:lvl1pPr>
              <a:lnSpc>
                <a:spcPct val="100000"/>
              </a:lnSpc>
              <a:defRPr sz="3600">
                <a:latin typeface="Prometo Medium" panose="020B0704030203060203" pitchFamily="34" charset="0"/>
              </a:defRPr>
            </a:lvl1pPr>
          </a:lstStyle>
          <a:p>
            <a:r>
              <a:rPr lang="en-US"/>
              <a:t>Click to edit Master title style</a:t>
            </a:r>
          </a:p>
        </p:txBody>
      </p:sp>
      <p:sp>
        <p:nvSpPr>
          <p:cNvPr id="2" name="Footer Placeholder 1">
            <a:extLst>
              <a:ext uri="{FF2B5EF4-FFF2-40B4-BE49-F238E27FC236}">
                <a16:creationId xmlns:a16="http://schemas.microsoft.com/office/drawing/2014/main" id="{4FC8F0EE-0EF6-D142-9738-28B17A8934CE}"/>
              </a:ext>
            </a:extLst>
          </p:cNvPr>
          <p:cNvSpPr>
            <a:spLocks noGrp="1"/>
          </p:cNvSpPr>
          <p:nvPr>
            <p:ph type="ftr" sz="quarter" idx="15"/>
          </p:nvPr>
        </p:nvSpPr>
        <p:spPr/>
        <p:txBody>
          <a:bodyPr/>
          <a:lstStyle/>
          <a:p>
            <a:r>
              <a:rPr lang="en-US"/>
              <a:t>HIMSS Nursing Innovation Advisory Workgroup</a:t>
            </a:r>
          </a:p>
        </p:txBody>
      </p:sp>
    </p:spTree>
    <p:extLst>
      <p:ext uri="{BB962C8B-B14F-4D97-AF65-F5344CB8AC3E}">
        <p14:creationId xmlns:p14="http://schemas.microsoft.com/office/powerpoint/2010/main" val="21052720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11" name="Picture Placeholder 4"/>
          <p:cNvSpPr>
            <a:spLocks noGrp="1"/>
          </p:cNvSpPr>
          <p:nvPr>
            <p:ph type="pic" sz="quarter" idx="14"/>
          </p:nvPr>
        </p:nvSpPr>
        <p:spPr>
          <a:xfrm>
            <a:off x="5116064" y="1136822"/>
            <a:ext cx="2161903" cy="4703805"/>
          </a:xfrm>
          <a:prstGeom prst="roundRect">
            <a:avLst>
              <a:gd name="adj" fmla="val 12258"/>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12" name="Picture Placeholder 4"/>
          <p:cNvSpPr>
            <a:spLocks noGrp="1"/>
          </p:cNvSpPr>
          <p:nvPr>
            <p:ph type="pic" sz="quarter" idx="15"/>
          </p:nvPr>
        </p:nvSpPr>
        <p:spPr>
          <a:xfrm>
            <a:off x="7679581" y="1136822"/>
            <a:ext cx="2157984" cy="4700016"/>
          </a:xfrm>
          <a:prstGeom prst="roundRect">
            <a:avLst>
              <a:gd name="adj" fmla="val 10494"/>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3" name="Picture Placeholder 4"/>
          <p:cNvSpPr>
            <a:spLocks noGrp="1"/>
          </p:cNvSpPr>
          <p:nvPr>
            <p:ph type="pic" sz="quarter" idx="16"/>
          </p:nvPr>
        </p:nvSpPr>
        <p:spPr>
          <a:xfrm>
            <a:off x="10239178" y="1136822"/>
            <a:ext cx="2157984" cy="4700016"/>
          </a:xfrm>
          <a:prstGeom prst="roundRect">
            <a:avLst>
              <a:gd name="adj" fmla="val 10763"/>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4" name="Title 1">
            <a:extLst>
              <a:ext uri="{FF2B5EF4-FFF2-40B4-BE49-F238E27FC236}">
                <a16:creationId xmlns:a16="http://schemas.microsoft.com/office/drawing/2014/main" id="{CCE815C3-EA89-EF43-83E5-6BC3E05D4F7A}"/>
              </a:ext>
            </a:extLst>
          </p:cNvPr>
          <p:cNvSpPr>
            <a:spLocks noGrp="1"/>
          </p:cNvSpPr>
          <p:nvPr>
            <p:ph type="title"/>
          </p:nvPr>
        </p:nvSpPr>
        <p:spPr>
          <a:xfrm>
            <a:off x="847828" y="2330279"/>
            <a:ext cx="3667110" cy="1783443"/>
          </a:xfrm>
        </p:spPr>
        <p:txBody>
          <a:bodyPr/>
          <a:lstStyle>
            <a:lvl1pPr>
              <a:lnSpc>
                <a:spcPct val="100000"/>
              </a:lnSpc>
              <a:defRPr sz="3600">
                <a:latin typeface="Prometo Medium" panose="020B0704030203060203" pitchFamily="34" charset="0"/>
              </a:defRPr>
            </a:lvl1pPr>
          </a:lstStyle>
          <a:p>
            <a:r>
              <a:rPr lang="en-US"/>
              <a:t>Click to edit Master title style</a:t>
            </a:r>
          </a:p>
        </p:txBody>
      </p:sp>
      <p:sp>
        <p:nvSpPr>
          <p:cNvPr id="2" name="Footer Placeholder 1">
            <a:extLst>
              <a:ext uri="{FF2B5EF4-FFF2-40B4-BE49-F238E27FC236}">
                <a16:creationId xmlns:a16="http://schemas.microsoft.com/office/drawing/2014/main" id="{357C4E10-6706-1045-ACDB-435AD49DB119}"/>
              </a:ext>
            </a:extLst>
          </p:cNvPr>
          <p:cNvSpPr>
            <a:spLocks noGrp="1"/>
          </p:cNvSpPr>
          <p:nvPr>
            <p:ph type="ftr" sz="quarter" idx="17"/>
          </p:nvPr>
        </p:nvSpPr>
        <p:spPr/>
        <p:txBody>
          <a:bodyPr/>
          <a:lstStyle/>
          <a:p>
            <a:r>
              <a:rPr lang="en-US"/>
              <a:t>HIMSS Nursing Innovation Advisory Workgroup</a:t>
            </a:r>
          </a:p>
        </p:txBody>
      </p:sp>
    </p:spTree>
    <p:extLst>
      <p:ext uri="{BB962C8B-B14F-4D97-AF65-F5344CB8AC3E}">
        <p14:creationId xmlns:p14="http://schemas.microsoft.com/office/powerpoint/2010/main" val="11374956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4" name="Rectangle 3"/>
          <p:cNvSpPr/>
          <p:nvPr userDrawn="1"/>
        </p:nvSpPr>
        <p:spPr>
          <a:xfrm>
            <a:off x="-23434" y="0"/>
            <a:ext cx="4023933" cy="685800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5839" y="1124142"/>
            <a:ext cx="2408238" cy="4909739"/>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8083" y="1124142"/>
            <a:ext cx="2408238" cy="4909739"/>
          </a:xfrm>
          <a:prstGeom prst="rect">
            <a:avLst/>
          </a:prstGeom>
        </p:spPr>
      </p:pic>
      <p:sp>
        <p:nvSpPr>
          <p:cNvPr id="16" name="Picture Placeholder 4"/>
          <p:cNvSpPr>
            <a:spLocks noGrp="1"/>
          </p:cNvSpPr>
          <p:nvPr>
            <p:ph type="pic" sz="quarter" idx="15"/>
          </p:nvPr>
        </p:nvSpPr>
        <p:spPr>
          <a:xfrm>
            <a:off x="-411681" y="1733928"/>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6"/>
          </p:nvPr>
        </p:nvSpPr>
        <p:spPr>
          <a:xfrm>
            <a:off x="2188384" y="1733928"/>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pic>
        <p:nvPicPr>
          <p:cNvPr id="9" name="Picture 8" descr="Text, logo&#10;&#10;Description automatically generated">
            <a:extLst>
              <a:ext uri="{FF2B5EF4-FFF2-40B4-BE49-F238E27FC236}">
                <a16:creationId xmlns:a16="http://schemas.microsoft.com/office/drawing/2014/main" id="{BA26DE9B-BB1B-BA4F-843D-A43209321B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Title 1">
            <a:extLst>
              <a:ext uri="{FF2B5EF4-FFF2-40B4-BE49-F238E27FC236}">
                <a16:creationId xmlns:a16="http://schemas.microsoft.com/office/drawing/2014/main" id="{EB463401-E173-4A44-B82E-2F6AD66138CF}"/>
              </a:ext>
            </a:extLst>
          </p:cNvPr>
          <p:cNvSpPr>
            <a:spLocks noGrp="1"/>
          </p:cNvSpPr>
          <p:nvPr>
            <p:ph type="title"/>
          </p:nvPr>
        </p:nvSpPr>
        <p:spPr>
          <a:xfrm>
            <a:off x="5365375" y="1097280"/>
            <a:ext cx="6064625" cy="999994"/>
          </a:xfrm>
        </p:spPr>
        <p:txBody>
          <a:bodyPr/>
          <a:lstStyle/>
          <a:p>
            <a:r>
              <a:rPr lang="en-US"/>
              <a:t>Click to edit Master title style</a:t>
            </a:r>
          </a:p>
        </p:txBody>
      </p:sp>
      <p:sp>
        <p:nvSpPr>
          <p:cNvPr id="6" name="Content Placeholder 5">
            <a:extLst>
              <a:ext uri="{FF2B5EF4-FFF2-40B4-BE49-F238E27FC236}">
                <a16:creationId xmlns:a16="http://schemas.microsoft.com/office/drawing/2014/main" id="{598F5EB1-48F3-834A-BCC6-E7EB81657C8B}"/>
              </a:ext>
            </a:extLst>
          </p:cNvPr>
          <p:cNvSpPr>
            <a:spLocks noGrp="1"/>
          </p:cNvSpPr>
          <p:nvPr>
            <p:ph sz="quarter" idx="17"/>
          </p:nvPr>
        </p:nvSpPr>
        <p:spPr>
          <a:xfrm>
            <a:off x="5325034" y="2071128"/>
            <a:ext cx="6104965" cy="3011860"/>
          </a:xfrm>
          <a:prstGeom prst="rect">
            <a:avLst/>
          </a:prstGeo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9B7C6C6-2D8F-0D4E-9012-8B309C3666C1}"/>
              </a:ext>
            </a:extLst>
          </p:cNvPr>
          <p:cNvSpPr>
            <a:spLocks noGrp="1"/>
          </p:cNvSpPr>
          <p:nvPr>
            <p:ph type="ftr" sz="quarter" idx="18"/>
          </p:nvPr>
        </p:nvSpPr>
        <p:spPr/>
        <p:txBody>
          <a:bodyPr/>
          <a:lstStyle>
            <a:lvl1pPr>
              <a:defRPr>
                <a:solidFill>
                  <a:schemeClr val="bg1"/>
                </a:solidFill>
              </a:defRPr>
            </a:lvl1pPr>
          </a:lstStyle>
          <a:p>
            <a:r>
              <a:rPr lang="en-US"/>
              <a:t>HIMSS Nursing Innovation Advisory Workgroup</a:t>
            </a:r>
          </a:p>
        </p:txBody>
      </p:sp>
    </p:spTree>
    <p:extLst>
      <p:ext uri="{BB962C8B-B14F-4D97-AF65-F5344CB8AC3E}">
        <p14:creationId xmlns:p14="http://schemas.microsoft.com/office/powerpoint/2010/main" val="2104814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a:xfrm>
            <a:off x="719138" y="720000"/>
            <a:ext cx="10753724" cy="561600"/>
          </a:xfrm>
        </p:spPr>
        <p:txBody>
          <a:bodyPr/>
          <a:lstStyle/>
          <a:p>
            <a:endParaRPr lang="en-GB"/>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720000" y="1839600"/>
            <a:ext cx="3344000" cy="4297675"/>
          </a:xfrm>
        </p:spPr>
        <p:txBody>
          <a:bodyPr/>
          <a:lstStyle/>
          <a:p>
            <a:pPr lvl="0"/>
            <a:r>
              <a:rPr lang="en-GB"/>
              <a:t>Click to add text. ENTER &amp; TAB or USE INDENT TOOL to change styles.</a:t>
            </a:r>
            <a:br>
              <a:rPr lang="en-GB"/>
            </a:br>
            <a:r>
              <a:rPr lang="en-GB"/>
              <a:t>SHIFT+TAB or USE INDENT TOOL to go back in levels.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4" name="Content Placeholder 2">
            <a:extLst>
              <a:ext uri="{FF2B5EF4-FFF2-40B4-BE49-F238E27FC236}">
                <a16:creationId xmlns:a16="http://schemas.microsoft.com/office/drawing/2014/main" id="{5529DAC8-8D82-A64D-864B-A5A72A8A096F}"/>
              </a:ext>
            </a:extLst>
          </p:cNvPr>
          <p:cNvSpPr>
            <a:spLocks noGrp="1"/>
          </p:cNvSpPr>
          <p:nvPr>
            <p:ph idx="12" hasCustomPrompt="1"/>
          </p:nvPr>
        </p:nvSpPr>
        <p:spPr>
          <a:xfrm>
            <a:off x="4422775" y="1839600"/>
            <a:ext cx="3344000" cy="4297675"/>
          </a:xfrm>
        </p:spPr>
        <p:txBody>
          <a:bodyPr/>
          <a:lstStyle/>
          <a:p>
            <a:pPr lvl="0"/>
            <a:r>
              <a:rPr lang="en-GB"/>
              <a:t>Click to add text. ENTER &amp; TAB or USE INDENT TOOL to change styles.</a:t>
            </a:r>
            <a:br>
              <a:rPr lang="en-GB"/>
            </a:br>
            <a:r>
              <a:rPr lang="en-GB"/>
              <a:t>SHIFT+TAB or USE INDENT TOOL to go back in levels.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8">
            <a:extLst>
              <a:ext uri="{FF2B5EF4-FFF2-40B4-BE49-F238E27FC236}">
                <a16:creationId xmlns:a16="http://schemas.microsoft.com/office/drawing/2014/main" id="{3A3CAC84-4261-E4FA-B805-4CB5CA0FAFD3}"/>
              </a:ext>
            </a:extLst>
          </p:cNvPr>
          <p:cNvSpPr>
            <a:spLocks noGrp="1"/>
          </p:cNvSpPr>
          <p:nvPr>
            <p:ph type="body" sz="quarter" idx="13" hasCustomPrompt="1"/>
          </p:nvPr>
        </p:nvSpPr>
        <p:spPr>
          <a:xfrm>
            <a:off x="720000" y="1279218"/>
            <a:ext cx="107520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a:t>Click to add subhead</a:t>
            </a:r>
          </a:p>
        </p:txBody>
      </p:sp>
      <p:sp>
        <p:nvSpPr>
          <p:cNvPr id="6" name="Content Placeholder 2">
            <a:extLst>
              <a:ext uri="{FF2B5EF4-FFF2-40B4-BE49-F238E27FC236}">
                <a16:creationId xmlns:a16="http://schemas.microsoft.com/office/drawing/2014/main" id="{617F96C7-6BF0-A4AA-E8A9-B7E0D8B90D31}"/>
              </a:ext>
            </a:extLst>
          </p:cNvPr>
          <p:cNvSpPr>
            <a:spLocks noGrp="1"/>
          </p:cNvSpPr>
          <p:nvPr>
            <p:ph idx="14" hasCustomPrompt="1"/>
          </p:nvPr>
        </p:nvSpPr>
        <p:spPr>
          <a:xfrm>
            <a:off x="8128000" y="1839600"/>
            <a:ext cx="3344000" cy="4297675"/>
          </a:xfrm>
        </p:spPr>
        <p:txBody>
          <a:bodyPr/>
          <a:lstStyle/>
          <a:p>
            <a:pPr lvl="0"/>
            <a:r>
              <a:rPr lang="en-GB"/>
              <a:t>Click to add text. ENTER &amp; TAB or USE INDENT TOOL to change styles.</a:t>
            </a:r>
            <a:br>
              <a:rPr lang="en-GB"/>
            </a:br>
            <a:r>
              <a:rPr lang="en-GB"/>
              <a:t>SHIFT+TAB or USE INDENT TOOL to go back in levels.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27290858"/>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162">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Main Tit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lvl1pPr>
              <a:defRPr b="0" i="0">
                <a:latin typeface="Century Gothic" panose="020B0502020202020204" pitchFamily="34" charset="0"/>
              </a:defRPr>
            </a:lvl1pPr>
          </a:lstStyle>
          <a:p>
            <a:fld id="{2F8AF2E6-64A8-0F46-AF27-0A96D82A033B}" type="slidenum">
              <a:rPr lang="en-US" smtClean="0"/>
              <a:pPr/>
              <a:t>‹#›</a:t>
            </a:fld>
            <a:endParaRPr lang="en-US"/>
          </a:p>
        </p:txBody>
      </p:sp>
      <p:sp>
        <p:nvSpPr>
          <p:cNvPr id="4" name="Title 3">
            <a:extLst>
              <a:ext uri="{FF2B5EF4-FFF2-40B4-BE49-F238E27FC236}">
                <a16:creationId xmlns:a16="http://schemas.microsoft.com/office/drawing/2014/main" id="{506E57F7-3FE9-934C-8A0C-63C1B60D73CD}"/>
              </a:ext>
            </a:extLst>
          </p:cNvPr>
          <p:cNvSpPr>
            <a:spLocks noGrp="1"/>
          </p:cNvSpPr>
          <p:nvPr>
            <p:ph type="title" hasCustomPrompt="1"/>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AB802-5F28-E54B-A357-2309EB84EADF}"/>
              </a:ext>
            </a:extLst>
          </p:cNvPr>
          <p:cNvSpPr>
            <a:spLocks noGrp="1"/>
          </p:cNvSpPr>
          <p:nvPr>
            <p:ph sz="quarter" idx="13"/>
          </p:nvPr>
        </p:nvSpPr>
        <p:spPr>
          <a:xfrm>
            <a:off x="850392" y="1799844"/>
            <a:ext cx="10591800" cy="4210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FDCC12E4-38D4-BB4F-9A40-C1DD9A9562F8}"/>
              </a:ext>
            </a:extLst>
          </p:cNvPr>
          <p:cNvSpPr>
            <a:spLocks noGrp="1"/>
          </p:cNvSpPr>
          <p:nvPr>
            <p:ph type="ftr" sz="quarter" idx="14"/>
          </p:nvPr>
        </p:nvSpPr>
        <p:spPr/>
        <p:txBody>
          <a:bodyPr/>
          <a:lstStyle/>
          <a:p>
            <a:r>
              <a:rPr lang="en-US"/>
              <a:t>HIMSS Nursing Innovation Advisory Workgroup</a:t>
            </a:r>
          </a:p>
        </p:txBody>
      </p:sp>
    </p:spTree>
    <p:extLst>
      <p:ext uri="{BB962C8B-B14F-4D97-AF65-F5344CB8AC3E}">
        <p14:creationId xmlns:p14="http://schemas.microsoft.com/office/powerpoint/2010/main" val="112790955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_Blank Top">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F3037B-1C48-8541-B535-58A0D84084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5" name="Oval 4">
            <a:extLst>
              <a:ext uri="{FF2B5EF4-FFF2-40B4-BE49-F238E27FC236}">
                <a16:creationId xmlns:a16="http://schemas.microsoft.com/office/drawing/2014/main" id="{F1BC835E-1FDE-6041-8926-84031BDA9C3E}"/>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6" name="Номер слайда 21">
            <a:extLst>
              <a:ext uri="{FF2B5EF4-FFF2-40B4-BE49-F238E27FC236}">
                <a16:creationId xmlns:a16="http://schemas.microsoft.com/office/drawing/2014/main" id="{BB676755-0E40-6F4B-AD9C-FFCD5A442711}"/>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lvl1pPr>
          </a:lstStyle>
          <a:p>
            <a:fld id="{D8D877B3-D348-4611-9BDB-C5374591D951}" type="slidenum">
              <a:rPr lang="en-US" smtClean="0"/>
              <a:pPr/>
              <a:t>‹#›</a:t>
            </a:fld>
            <a:endParaRPr lang="en-US"/>
          </a:p>
        </p:txBody>
      </p:sp>
    </p:spTree>
    <p:extLst>
      <p:ext uri="{BB962C8B-B14F-4D97-AF65-F5344CB8AC3E}">
        <p14:creationId xmlns:p14="http://schemas.microsoft.com/office/powerpoint/2010/main" val="2043602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No Tit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sp>
        <p:nvSpPr>
          <p:cNvPr id="2" name="Title 1">
            <a:extLst>
              <a:ext uri="{FF2B5EF4-FFF2-40B4-BE49-F238E27FC236}">
                <a16:creationId xmlns:a16="http://schemas.microsoft.com/office/drawing/2014/main" id="{9FCC0EF0-DDAE-1B43-B818-5E0AD2AD2798}"/>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C983ADE5-EFAB-EC4F-83AB-27A484D318DB}"/>
              </a:ext>
            </a:extLst>
          </p:cNvPr>
          <p:cNvSpPr>
            <a:spLocks noGrp="1"/>
          </p:cNvSpPr>
          <p:nvPr>
            <p:ph type="ftr" sz="quarter" idx="11"/>
          </p:nvPr>
        </p:nvSpPr>
        <p:spPr/>
        <p:txBody>
          <a:bodyPr/>
          <a:lstStyle/>
          <a:p>
            <a:r>
              <a:rPr lang="en-US"/>
              <a:t>HIMSS Nursing Innovation Advisory Workgroup</a:t>
            </a:r>
          </a:p>
        </p:txBody>
      </p:sp>
    </p:spTree>
    <p:extLst>
      <p:ext uri="{BB962C8B-B14F-4D97-AF65-F5344CB8AC3E}">
        <p14:creationId xmlns:p14="http://schemas.microsoft.com/office/powerpoint/2010/main" val="2017893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Visual 1">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631FDD3D-8ED8-CE46-BAA2-72A8866A94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2409957" y="4437954"/>
            <a:ext cx="2331719" cy="2179388"/>
          </a:xfrm>
          <a:prstGeom prst="rect">
            <a:avLst/>
          </a:prstGeom>
          <a:noFill/>
        </p:spPr>
      </p:pic>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8" name="Oval 7">
            <a:extLst>
              <a:ext uri="{FF2B5EF4-FFF2-40B4-BE49-F238E27FC236}">
                <a16:creationId xmlns:a16="http://schemas.microsoft.com/office/drawing/2014/main" id="{DC1CD14E-4A4D-B744-99A0-27C09CA41F71}"/>
              </a:ext>
            </a:extLst>
          </p:cNvPr>
          <p:cNvSpPr/>
          <p:nvPr userDrawn="1"/>
        </p:nvSpPr>
        <p:spPr>
          <a:xfrm>
            <a:off x="-370703" y="985696"/>
            <a:ext cx="4795509" cy="4795509"/>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 name="Title 1">
            <a:extLst>
              <a:ext uri="{FF2B5EF4-FFF2-40B4-BE49-F238E27FC236}">
                <a16:creationId xmlns:a16="http://schemas.microsoft.com/office/drawing/2014/main" id="{3E30A273-8AC7-6242-B3C1-7236D468CE48}"/>
              </a:ext>
            </a:extLst>
          </p:cNvPr>
          <p:cNvSpPr>
            <a:spLocks noGrp="1"/>
          </p:cNvSpPr>
          <p:nvPr>
            <p:ph type="title" hasCustomPrompt="1"/>
          </p:nvPr>
        </p:nvSpPr>
        <p:spPr>
          <a:xfrm>
            <a:off x="838201" y="2377440"/>
            <a:ext cx="3103879" cy="2103120"/>
          </a:xfrm>
        </p:spPr>
        <p:txBody>
          <a:bodyPr anchor="ctr"/>
          <a:lstStyle>
            <a:lvl1pPr>
              <a:defRPr>
                <a:solidFill>
                  <a:schemeClr val="bg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D6638843-29CA-E043-BC03-29110CD359CC}"/>
              </a:ext>
            </a:extLst>
          </p:cNvPr>
          <p:cNvSpPr>
            <a:spLocks noGrp="1"/>
          </p:cNvSpPr>
          <p:nvPr>
            <p:ph sz="quarter" idx="11"/>
          </p:nvPr>
        </p:nvSpPr>
        <p:spPr>
          <a:xfrm>
            <a:off x="6096000" y="1447800"/>
            <a:ext cx="5334000" cy="408781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95B3C98F-8532-DC40-8CCD-50DB698E35F1}"/>
              </a:ext>
            </a:extLst>
          </p:cNvPr>
          <p:cNvSpPr>
            <a:spLocks noGrp="1"/>
          </p:cNvSpPr>
          <p:nvPr>
            <p:ph type="ftr" sz="quarter" idx="12"/>
          </p:nvPr>
        </p:nvSpPr>
        <p:spPr/>
        <p:txBody>
          <a:bodyPr/>
          <a:lstStyle/>
          <a:p>
            <a:r>
              <a:rPr lang="en-US"/>
              <a:t>HIMSS Nursing Innovation Advisory Workgroup</a:t>
            </a:r>
          </a:p>
        </p:txBody>
      </p:sp>
    </p:spTree>
    <p:extLst>
      <p:ext uri="{BB962C8B-B14F-4D97-AF65-F5344CB8AC3E}">
        <p14:creationId xmlns:p14="http://schemas.microsoft.com/office/powerpoint/2010/main" val="4157617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Visual 2">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F71052-DA50-4B4B-8DFB-1DABC7DF992D}"/>
              </a:ext>
            </a:extLst>
          </p:cNvPr>
          <p:cNvSpPr/>
          <p:nvPr userDrawn="1"/>
        </p:nvSpPr>
        <p:spPr>
          <a:xfrm>
            <a:off x="10239153" y="382772"/>
            <a:ext cx="1743740" cy="49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6" name="Oval 5">
            <a:extLst>
              <a:ext uri="{FF2B5EF4-FFF2-40B4-BE49-F238E27FC236}">
                <a16:creationId xmlns:a16="http://schemas.microsoft.com/office/drawing/2014/main" id="{DB817CDA-7B77-AB40-BB83-5A74ECA3C43C}"/>
              </a:ext>
            </a:extLst>
          </p:cNvPr>
          <p:cNvSpPr/>
          <p:nvPr userDrawn="1"/>
        </p:nvSpPr>
        <p:spPr>
          <a:xfrm>
            <a:off x="9841783" y="325400"/>
            <a:ext cx="4700433" cy="470043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pic>
        <p:nvPicPr>
          <p:cNvPr id="7" name="Picture Placeholder 4">
            <a:extLst>
              <a:ext uri="{FF2B5EF4-FFF2-40B4-BE49-F238E27FC236}">
                <a16:creationId xmlns:a16="http://schemas.microsoft.com/office/drawing/2014/main" id="{DF4CBD03-A70F-1748-A3E3-DA22AF751CA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4943790" y="4437954"/>
            <a:ext cx="2331719" cy="2179388"/>
          </a:xfrm>
          <a:prstGeom prst="rect">
            <a:avLst/>
          </a:prstGeom>
          <a:noFill/>
        </p:spPr>
      </p:pic>
      <p:sp>
        <p:nvSpPr>
          <p:cNvPr id="13" name="Picture Placeholder 3">
            <a:extLst>
              <a:ext uri="{FF2B5EF4-FFF2-40B4-BE49-F238E27FC236}">
                <a16:creationId xmlns:a16="http://schemas.microsoft.com/office/drawing/2014/main" id="{29E5534A-D5FE-9440-AE5B-B141C578A7C5}"/>
              </a:ext>
            </a:extLst>
          </p:cNvPr>
          <p:cNvSpPr>
            <a:spLocks noGrp="1"/>
          </p:cNvSpPr>
          <p:nvPr>
            <p:ph type="pic" sz="quarter" idx="11"/>
          </p:nvPr>
        </p:nvSpPr>
        <p:spPr>
          <a:xfrm>
            <a:off x="6109398" y="1432831"/>
            <a:ext cx="5687367" cy="4324874"/>
          </a:xfrm>
          <a:prstGeom prst="rect">
            <a:avLst/>
          </a:prstGeom>
          <a:gradFill>
            <a:gsLst>
              <a:gs pos="0">
                <a:schemeClr val="bg1">
                  <a:lumMod val="85000"/>
                </a:schemeClr>
              </a:gs>
              <a:gs pos="99000">
                <a:schemeClr val="bg1">
                  <a:lumMod val="75000"/>
                </a:schemeClr>
              </a:gs>
            </a:gsLst>
            <a:lin ang="5400000" scaled="1"/>
          </a:gradFill>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Content Placeholder 3">
            <a:extLst>
              <a:ext uri="{FF2B5EF4-FFF2-40B4-BE49-F238E27FC236}">
                <a16:creationId xmlns:a16="http://schemas.microsoft.com/office/drawing/2014/main" id="{82961874-19C1-E54C-8156-74C650C8105D}"/>
              </a:ext>
            </a:extLst>
          </p:cNvPr>
          <p:cNvSpPr>
            <a:spLocks noGrp="1"/>
          </p:cNvSpPr>
          <p:nvPr>
            <p:ph sz="quarter" idx="12"/>
          </p:nvPr>
        </p:nvSpPr>
        <p:spPr>
          <a:xfrm>
            <a:off x="838200" y="2378075"/>
            <a:ext cx="4983163" cy="3413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86A2F00-5CC0-EE42-A7FC-43B8A7139BA7}"/>
              </a:ext>
            </a:extLst>
          </p:cNvPr>
          <p:cNvSpPr>
            <a:spLocks noGrp="1"/>
          </p:cNvSpPr>
          <p:nvPr>
            <p:ph type="title"/>
          </p:nvPr>
        </p:nvSpPr>
        <p:spPr>
          <a:xfrm>
            <a:off x="838201" y="1097280"/>
            <a:ext cx="4132384" cy="1446628"/>
          </a:xfrm>
        </p:spPr>
        <p:txBody>
          <a:bodyPr/>
          <a:lstStyle/>
          <a:p>
            <a:r>
              <a:rPr lang="en-US"/>
              <a:t>Click to edit Master title style</a:t>
            </a:r>
          </a:p>
        </p:txBody>
      </p:sp>
      <p:sp>
        <p:nvSpPr>
          <p:cNvPr id="5" name="Footer Placeholder 4">
            <a:extLst>
              <a:ext uri="{FF2B5EF4-FFF2-40B4-BE49-F238E27FC236}">
                <a16:creationId xmlns:a16="http://schemas.microsoft.com/office/drawing/2014/main" id="{70914FA4-651E-0645-9165-939E6BDC4D0D}"/>
              </a:ext>
            </a:extLst>
          </p:cNvPr>
          <p:cNvSpPr>
            <a:spLocks noGrp="1"/>
          </p:cNvSpPr>
          <p:nvPr>
            <p:ph type="ftr" sz="quarter" idx="13"/>
          </p:nvPr>
        </p:nvSpPr>
        <p:spPr/>
        <p:txBody>
          <a:bodyPr/>
          <a:lstStyle/>
          <a:p>
            <a:r>
              <a:rPr lang="en-US"/>
              <a:t>HIMSS Nursing Innovation Advisory Workgroup</a:t>
            </a:r>
          </a:p>
        </p:txBody>
      </p:sp>
    </p:spTree>
    <p:extLst>
      <p:ext uri="{BB962C8B-B14F-4D97-AF65-F5344CB8AC3E}">
        <p14:creationId xmlns:p14="http://schemas.microsoft.com/office/powerpoint/2010/main" val="1521632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Visual 3">
    <p:spTree>
      <p:nvGrpSpPr>
        <p:cNvPr id="1" name=""/>
        <p:cNvGrpSpPr/>
        <p:nvPr/>
      </p:nvGrpSpPr>
      <p:grpSpPr>
        <a:xfrm>
          <a:off x="0" y="0"/>
          <a:ext cx="0" cy="0"/>
          <a:chOff x="0" y="0"/>
          <a:chExt cx="0" cy="0"/>
        </a:xfrm>
      </p:grpSpPr>
      <p:pic>
        <p:nvPicPr>
          <p:cNvPr id="6" name="Picture Placeholder 4">
            <a:extLst>
              <a:ext uri="{FF2B5EF4-FFF2-40B4-BE49-F238E27FC236}">
                <a16:creationId xmlns:a16="http://schemas.microsoft.com/office/drawing/2014/main" id="{3CB26DEB-9258-F842-8984-237859FC89C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4087166"/>
            <a:ext cx="2331719" cy="2770834"/>
          </a:xfrm>
          <a:prstGeom prst="rect">
            <a:avLst/>
          </a:prstGeom>
          <a:noFill/>
        </p:spPr>
      </p:pic>
      <p:pic>
        <p:nvPicPr>
          <p:cNvPr id="9" name="Picture Placeholder 4">
            <a:extLst>
              <a:ext uri="{FF2B5EF4-FFF2-40B4-BE49-F238E27FC236}">
                <a16:creationId xmlns:a16="http://schemas.microsoft.com/office/drawing/2014/main" id="{85CAB737-5A33-3341-93BA-CB3E607FCB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1334822"/>
            <a:ext cx="2331719" cy="2770834"/>
          </a:xfrm>
          <a:prstGeom prst="rect">
            <a:avLst/>
          </a:prstGeom>
          <a:noFill/>
        </p:spPr>
      </p:pic>
      <p:pic>
        <p:nvPicPr>
          <p:cNvPr id="10" name="Picture Placeholder 4">
            <a:extLst>
              <a:ext uri="{FF2B5EF4-FFF2-40B4-BE49-F238E27FC236}">
                <a16:creationId xmlns:a16="http://schemas.microsoft.com/office/drawing/2014/main" id="{7E081F6A-6EBD-3D4A-9D66-E06E6CAC78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68147" r="37010"/>
          <a:stretch/>
        </p:blipFill>
        <p:spPr>
          <a:xfrm>
            <a:off x="6277809" y="0"/>
            <a:ext cx="2331719" cy="1349350"/>
          </a:xfrm>
          <a:prstGeom prst="rect">
            <a:avLst/>
          </a:prstGeom>
          <a:noFill/>
        </p:spPr>
      </p:pic>
      <p:sp>
        <p:nvSpPr>
          <p:cNvPr id="8" name="Picture Placeholder 7"/>
          <p:cNvSpPr>
            <a:spLocks noGrp="1"/>
          </p:cNvSpPr>
          <p:nvPr>
            <p:ph type="pic" sz="quarter" idx="12"/>
          </p:nvPr>
        </p:nvSpPr>
        <p:spPr>
          <a:xfrm>
            <a:off x="7074639" y="0"/>
            <a:ext cx="5117361" cy="685800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1" name="Oval 10">
            <a:extLst>
              <a:ext uri="{FF2B5EF4-FFF2-40B4-BE49-F238E27FC236}">
                <a16:creationId xmlns:a16="http://schemas.microsoft.com/office/drawing/2014/main" id="{A5B975AF-C0C1-D743-9D1D-F4628CEDF74F}"/>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4" name="Title 3">
            <a:extLst>
              <a:ext uri="{FF2B5EF4-FFF2-40B4-BE49-F238E27FC236}">
                <a16:creationId xmlns:a16="http://schemas.microsoft.com/office/drawing/2014/main" id="{028049AB-719B-7948-8C38-9F09EAF52D62}"/>
              </a:ext>
            </a:extLst>
          </p:cNvPr>
          <p:cNvSpPr>
            <a:spLocks noGrp="1"/>
          </p:cNvSpPr>
          <p:nvPr>
            <p:ph type="title" hasCustomPrompt="1"/>
          </p:nvPr>
        </p:nvSpPr>
        <p:spPr>
          <a:xfrm>
            <a:off x="854699" y="1097280"/>
            <a:ext cx="4314709" cy="1158240"/>
          </a:xfrm>
        </p:spPr>
        <p:txBody>
          <a:bodyPr/>
          <a:lstStyle/>
          <a:p>
            <a:r>
              <a:rPr lang="en-US"/>
              <a:t>Click to Edit Master Title Style</a:t>
            </a:r>
          </a:p>
        </p:txBody>
      </p:sp>
      <p:sp>
        <p:nvSpPr>
          <p:cNvPr id="5" name="Content Placeholder 4">
            <a:extLst>
              <a:ext uri="{FF2B5EF4-FFF2-40B4-BE49-F238E27FC236}">
                <a16:creationId xmlns:a16="http://schemas.microsoft.com/office/drawing/2014/main" id="{0F1541DB-45E7-874B-97E3-A4965FD1D868}"/>
              </a:ext>
            </a:extLst>
          </p:cNvPr>
          <p:cNvSpPr>
            <a:spLocks noGrp="1"/>
          </p:cNvSpPr>
          <p:nvPr>
            <p:ph sz="quarter" idx="13"/>
          </p:nvPr>
        </p:nvSpPr>
        <p:spPr>
          <a:xfrm>
            <a:off x="838200" y="2279650"/>
            <a:ext cx="5257800" cy="3694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98E98540-1EE3-414A-9049-A95D31F44C52}"/>
              </a:ext>
            </a:extLst>
          </p:cNvPr>
          <p:cNvSpPr>
            <a:spLocks noGrp="1"/>
          </p:cNvSpPr>
          <p:nvPr>
            <p:ph type="ftr" sz="quarter" idx="14"/>
          </p:nvPr>
        </p:nvSpPr>
        <p:spPr/>
        <p:txBody>
          <a:bodyPr/>
          <a:lstStyle/>
          <a:p>
            <a:r>
              <a:rPr lang="en-US"/>
              <a:t>HIMSS Nursing Innovation Advisory Workgroup</a:t>
            </a:r>
          </a:p>
        </p:txBody>
      </p:sp>
    </p:spTree>
    <p:extLst>
      <p:ext uri="{BB962C8B-B14F-4D97-AF65-F5344CB8AC3E}">
        <p14:creationId xmlns:p14="http://schemas.microsoft.com/office/powerpoint/2010/main" val="15473740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1" y="1097280"/>
            <a:ext cx="10591800" cy="999994"/>
          </a:xfrm>
          <a:prstGeom prst="rect">
            <a:avLst/>
          </a:prstGeom>
          <a:effectLst/>
        </p:spPr>
        <p:txBody>
          <a:bodyPr vert="horz" wrap="square" lIns="0" tIns="0" rIns="0" bIns="0" rtlCol="0" anchor="t" anchorCtr="0">
            <a:noAutofit/>
          </a:bodyPr>
          <a:lstStyle/>
          <a:p>
            <a:r>
              <a:rPr lang="en-US"/>
              <a:t>Your Title Here</a:t>
            </a:r>
          </a:p>
        </p:txBody>
      </p:sp>
      <p:sp>
        <p:nvSpPr>
          <p:cNvPr id="5" name="Oval 4"/>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6"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pic>
        <p:nvPicPr>
          <p:cNvPr id="18" name="Picture 17" descr="Logo&#10;&#10;Description automatically generated">
            <a:extLst>
              <a:ext uri="{FF2B5EF4-FFF2-40B4-BE49-F238E27FC236}">
                <a16:creationId xmlns:a16="http://schemas.microsoft.com/office/drawing/2014/main" id="{D2F14B87-576C-5E42-9BFC-6319B34AC1C0}"/>
              </a:ext>
            </a:extLst>
          </p:cNvPr>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p:spPr>
      </p:pic>
      <p:sp>
        <p:nvSpPr>
          <p:cNvPr id="4" name="Text Placeholder 3">
            <a:extLst>
              <a:ext uri="{FF2B5EF4-FFF2-40B4-BE49-F238E27FC236}">
                <a16:creationId xmlns:a16="http://schemas.microsoft.com/office/drawing/2014/main" id="{A2DAA89A-6C82-3544-ADB9-0812022BAB80}"/>
              </a:ext>
            </a:extLst>
          </p:cNvPr>
          <p:cNvSpPr>
            <a:spLocks noGrp="1"/>
          </p:cNvSpPr>
          <p:nvPr>
            <p:ph type="body" idx="1"/>
          </p:nvPr>
        </p:nvSpPr>
        <p:spPr>
          <a:xfrm>
            <a:off x="850392" y="1801241"/>
            <a:ext cx="10591800" cy="435133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FBC3790B-ADBB-8843-938C-061678CFD769}"/>
              </a:ext>
            </a:extLst>
          </p:cNvPr>
          <p:cNvSpPr>
            <a:spLocks noGrp="1"/>
          </p:cNvSpPr>
          <p:nvPr>
            <p:ph type="ftr" sz="quarter" idx="3"/>
          </p:nvPr>
        </p:nvSpPr>
        <p:spPr>
          <a:xfrm>
            <a:off x="859219" y="428516"/>
            <a:ext cx="10570781" cy="365125"/>
          </a:xfrm>
          <a:prstGeom prst="rect">
            <a:avLst/>
          </a:prstGeom>
        </p:spPr>
        <p:txBody>
          <a:bodyPr vert="horz" lIns="0" tIns="0" rIns="0" bIns="0" rtlCol="0" anchor="ctr"/>
          <a:lstStyle>
            <a:lvl1pPr algn="l">
              <a:defRPr lang="en-US" sz="1000" b="0" i="0" kern="1200" spc="0" baseline="0" dirty="0">
                <a:solidFill>
                  <a:schemeClr val="accent1"/>
                </a:solidFill>
                <a:latin typeface="Century Gothic" panose="020B0502020202020204" pitchFamily="34" charset="0"/>
                <a:ea typeface="+mj-ea"/>
                <a:cs typeface="+mj-cs"/>
              </a:defRPr>
            </a:lvl1pPr>
          </a:lstStyle>
          <a:p>
            <a:r>
              <a:rPr lang="en-US"/>
              <a:t>HIMSS Nursing Innovation Advisory Workgroup</a:t>
            </a:r>
          </a:p>
        </p:txBody>
      </p:sp>
    </p:spTree>
    <p:extLst>
      <p:ext uri="{BB962C8B-B14F-4D97-AF65-F5344CB8AC3E}">
        <p14:creationId xmlns:p14="http://schemas.microsoft.com/office/powerpoint/2010/main" val="3047552151"/>
      </p:ext>
    </p:extLst>
  </p:cSld>
  <p:clrMap bg1="lt1" tx1="dk1" bg2="lt2" tx2="dk2" accent1="accent1" accent2="accent2" accent3="accent3" accent4="accent4" accent5="accent5" accent6="accent6" hlink="hlink" folHlink="folHlink"/>
  <p:sldLayoutIdLst>
    <p:sldLayoutId id="2147483690"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6" r:id="rId11"/>
    <p:sldLayoutId id="2147483667" r:id="rId12"/>
    <p:sldLayoutId id="2147483668" r:id="rId13"/>
    <p:sldLayoutId id="2147483669" r:id="rId14"/>
    <p:sldLayoutId id="2147483670" r:id="rId15"/>
    <p:sldLayoutId id="2147483689" r:id="rId16"/>
    <p:sldLayoutId id="2147483694" r:id="rId17"/>
    <p:sldLayoutId id="2147483696" r:id="rId18"/>
    <p:sldLayoutId id="2147483695" r:id="rId19"/>
    <p:sldLayoutId id="2147483691" r:id="rId20"/>
    <p:sldLayoutId id="2147483692"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97" r:id="rId38"/>
  </p:sldLayoutIdLst>
  <p:hf hdr="0" dt="0"/>
  <p:txStyles>
    <p:titleStyle>
      <a:lvl1pPr algn="l" defTabSz="914318" rtl="0" eaLnBrk="1" latinLnBrk="0" hangingPunct="1">
        <a:lnSpc>
          <a:spcPct val="90000"/>
        </a:lnSpc>
        <a:spcBef>
          <a:spcPct val="0"/>
        </a:spcBef>
        <a:buNone/>
        <a:defRPr sz="3600" b="0" i="1" kern="1200" spc="0" baseline="0">
          <a:solidFill>
            <a:srgbClr val="1E22AA"/>
          </a:solidFill>
          <a:latin typeface="Prometo Medium" panose="020B0704030203060203" pitchFamily="34" charset="0"/>
          <a:ea typeface="+mj-ea"/>
          <a:cs typeface="+mj-cs"/>
        </a:defRPr>
      </a:lvl1pPr>
    </p:titleStyle>
    <p:bodyStyle>
      <a:lvl1pPr marL="185738" marR="0" indent="-185738" algn="l" defTabSz="914318" rtl="0" eaLnBrk="1" fontAlgn="auto" latinLnBrk="0" hangingPunct="1">
        <a:lnSpc>
          <a:spcPct val="110000"/>
        </a:lnSpc>
        <a:spcBef>
          <a:spcPts val="1000"/>
        </a:spcBef>
        <a:spcAft>
          <a:spcPts val="500"/>
        </a:spcAft>
        <a:buClr>
          <a:schemeClr val="accent3"/>
        </a:buClr>
        <a:buSzTx/>
        <a:buFont typeface="Arial" panose="020B0604020202020204" pitchFamily="34" charset="0"/>
        <a:buChar char="•"/>
        <a:tabLst/>
        <a:defRPr sz="1800" b="0" i="0" kern="1200">
          <a:solidFill>
            <a:schemeClr val="tx1"/>
          </a:solidFill>
          <a:latin typeface="Century Gothic" panose="020B0502020202020204" pitchFamily="34" charset="0"/>
          <a:ea typeface="+mn-ea"/>
          <a:cs typeface="+mn-cs"/>
        </a:defRPr>
      </a:lvl1pPr>
      <a:lvl2pPr marL="406400" indent="-177800" algn="l" defTabSz="914318" rtl="0" eaLnBrk="1" latinLnBrk="0" hangingPunct="1">
        <a:lnSpc>
          <a:spcPct val="110000"/>
        </a:lnSpc>
        <a:spcBef>
          <a:spcPts val="499"/>
        </a:spcBef>
        <a:spcAft>
          <a:spcPts val="500"/>
        </a:spcAft>
        <a:buClr>
          <a:schemeClr val="accent1"/>
        </a:buClr>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2pPr>
      <a:lvl3pPr marL="635000" indent="-177800" algn="l" defTabSz="914318" rtl="0" eaLnBrk="1" latinLnBrk="0" hangingPunct="1">
        <a:lnSpc>
          <a:spcPct val="110000"/>
        </a:lnSpc>
        <a:spcBef>
          <a:spcPts val="499"/>
        </a:spcBef>
        <a:spcAft>
          <a:spcPts val="500"/>
        </a:spcAft>
        <a:buClr>
          <a:schemeClr val="accent2"/>
        </a:buClr>
        <a:buFont typeface="Arial" panose="020B0604020202020204" pitchFamily="34" charset="0"/>
        <a:buChar char="•"/>
        <a:tabLst/>
        <a:defRPr sz="1800" b="0" i="0" kern="1200">
          <a:solidFill>
            <a:schemeClr val="tx1"/>
          </a:solidFill>
          <a:latin typeface="Century Gothic" panose="020B0502020202020204" pitchFamily="34" charset="0"/>
          <a:ea typeface="+mn-ea"/>
          <a:cs typeface="+mn-cs"/>
        </a:defRPr>
      </a:lvl3pPr>
      <a:lvl4pPr marL="922338" indent="-177800" algn="l" defTabSz="914318" rtl="0" eaLnBrk="1" latinLnBrk="0" hangingPunct="1">
        <a:lnSpc>
          <a:spcPct val="110000"/>
        </a:lnSpc>
        <a:spcBef>
          <a:spcPts val="499"/>
        </a:spcBef>
        <a:spcAft>
          <a:spcPts val="500"/>
        </a:spcAft>
        <a:buClr>
          <a:schemeClr val="accent4"/>
        </a:buClr>
        <a:buFont typeface="Arial" panose="020B0604020202020204" pitchFamily="34" charset="0"/>
        <a:buChar char="•"/>
        <a:tabLst/>
        <a:defRPr sz="1800" b="0" i="0" kern="1200">
          <a:solidFill>
            <a:schemeClr val="tx1"/>
          </a:solidFill>
          <a:latin typeface="Century Gothic" panose="020B0502020202020204" pitchFamily="34" charset="0"/>
          <a:ea typeface="+mn-ea"/>
          <a:cs typeface="+mn-cs"/>
        </a:defRPr>
      </a:lvl4pPr>
      <a:lvl5pPr marL="1150938" indent="-177800" algn="l" defTabSz="914318" rtl="0" eaLnBrk="1" latinLnBrk="0" hangingPunct="1">
        <a:lnSpc>
          <a:spcPct val="110000"/>
        </a:lnSpc>
        <a:spcBef>
          <a:spcPts val="499"/>
        </a:spcBef>
        <a:spcAft>
          <a:spcPts val="500"/>
        </a:spcAft>
        <a:buClr>
          <a:schemeClr val="accent3"/>
        </a:buClr>
        <a:buFont typeface="Arial" panose="020B0604020202020204" pitchFamily="34" charset="0"/>
        <a:buChar char="•"/>
        <a:tabLst/>
        <a:defRPr sz="1800" b="0" i="0" kern="1200" baseline="0">
          <a:solidFill>
            <a:schemeClr val="tx1"/>
          </a:solidFill>
          <a:latin typeface="Century Gothic" panose="020B0502020202020204" pitchFamily="34" charset="0"/>
          <a:ea typeface="+mn-ea"/>
          <a:cs typeface="+mn-cs"/>
        </a:defRPr>
      </a:lvl5pPr>
      <a:lvl6pPr marL="688975" indent="-169863" algn="l" defTabSz="914318" rtl="0" eaLnBrk="1" latinLnBrk="0" hangingPunct="1">
        <a:lnSpc>
          <a:spcPct val="90000"/>
        </a:lnSpc>
        <a:spcBef>
          <a:spcPts val="499"/>
        </a:spcBef>
        <a:buClr>
          <a:schemeClr val="accent3"/>
        </a:buClr>
        <a:buFont typeface="Arial" panose="020B0604020202020204" pitchFamily="34" charset="0"/>
        <a:buChar char="•"/>
        <a:tabLst/>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296" userDrawn="1">
          <p15:clr>
            <a:srgbClr val="F26B43"/>
          </p15:clr>
        </p15:guide>
        <p15:guide id="29" pos="7200">
          <p15:clr>
            <a:srgbClr val="F26B43"/>
          </p15:clr>
        </p15:guide>
        <p15:guide id="48" pos="528" userDrawn="1">
          <p15:clr>
            <a:srgbClr val="F26B43"/>
          </p15:clr>
        </p15:guide>
        <p15:guide id="51" orient="horz" pos="91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customXml" Target="../../customXml/item21.xml"/><Relationship Id="rId1" Type="http://schemas.openxmlformats.org/officeDocument/2006/relationships/customXml" Target="../../customXml/item20.xml"/><Relationship Id="rId5" Type="http://schemas.openxmlformats.org/officeDocument/2006/relationships/image" Target="../media/image33.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customXml" Target="../../customXml/item23.xml"/><Relationship Id="rId1" Type="http://schemas.openxmlformats.org/officeDocument/2006/relationships/customXml" Target="../../customXml/item22.xml"/><Relationship Id="rId5" Type="http://schemas.openxmlformats.org/officeDocument/2006/relationships/image" Target="../media/image34.jpeg"/><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customXml" Target="../../customXml/item5.xml"/><Relationship Id="rId1" Type="http://schemas.openxmlformats.org/officeDocument/2006/relationships/customXml" Target="../../customXml/item4.xml"/><Relationship Id="rId5" Type="http://schemas.openxmlformats.org/officeDocument/2006/relationships/image" Target="../media/image16.jpe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customXml" Target="../../customXml/item7.xml"/><Relationship Id="rId1" Type="http://schemas.openxmlformats.org/officeDocument/2006/relationships/customXml" Target="../../customXml/item6.xml"/><Relationship Id="rId5" Type="http://schemas.openxmlformats.org/officeDocument/2006/relationships/image" Target="../media/image17.jpe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customXml" Target="../../customXml/item9.xml"/><Relationship Id="rId1" Type="http://schemas.openxmlformats.org/officeDocument/2006/relationships/customXml" Target="../../customXml/item8.xml"/><Relationship Id="rId5" Type="http://schemas.openxmlformats.org/officeDocument/2006/relationships/image" Target="../media/image18.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slideLayout" Target="../slideLayouts/slideLayout38.xml"/><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customXml" Target="../../customXml/item11.xml"/><Relationship Id="rId1" Type="http://schemas.openxmlformats.org/officeDocument/2006/relationships/customXml" Target="../../customXml/item10.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notesSlide" Target="../notesSlides/notesSlide4.xml"/><Relationship Id="rId9" Type="http://schemas.openxmlformats.org/officeDocument/2006/relationships/image" Target="../media/image23.png"/><Relationship Id="rId14" Type="http://schemas.openxmlformats.org/officeDocument/2006/relationships/image" Target="../media/image28.sv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customXml" Target="../../customXml/item13.xml"/><Relationship Id="rId1" Type="http://schemas.openxmlformats.org/officeDocument/2006/relationships/customXml" Target="../../customXml/item12.xml"/><Relationship Id="rId5" Type="http://schemas.openxmlformats.org/officeDocument/2006/relationships/image" Target="../media/image29.jpe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customXml" Target="../../customXml/item15.xml"/><Relationship Id="rId1" Type="http://schemas.openxmlformats.org/officeDocument/2006/relationships/customXml" Target="../../customXml/item14.xml"/><Relationship Id="rId5" Type="http://schemas.openxmlformats.org/officeDocument/2006/relationships/image" Target="../media/image30.jpe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customXml" Target="../../customXml/item17.xml"/><Relationship Id="rId1" Type="http://schemas.openxmlformats.org/officeDocument/2006/relationships/customXml" Target="../../customXml/item16.xml"/><Relationship Id="rId6" Type="http://schemas.microsoft.com/office/2007/relationships/hdphoto" Target="../media/hdphoto1.wdp"/><Relationship Id="rId5" Type="http://schemas.openxmlformats.org/officeDocument/2006/relationships/image" Target="../media/image31.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customXml" Target="../../customXml/item19.xml"/><Relationship Id="rId1" Type="http://schemas.openxmlformats.org/officeDocument/2006/relationships/customXml" Target="../../customXml/item18.xml"/><Relationship Id="rId5" Type="http://schemas.openxmlformats.org/officeDocument/2006/relationships/image" Target="../media/image32.jpe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90334" y="4571116"/>
            <a:ext cx="4846895" cy="1169551"/>
          </a:xfrm>
          <a:prstGeom prst="rect">
            <a:avLst/>
          </a:prstGeom>
          <a:noFill/>
        </p:spPr>
        <p:txBody>
          <a:bodyPr wrap="square" rtlCol="0">
            <a:spAutoFit/>
          </a:bodyPr>
          <a:lstStyle/>
          <a:p>
            <a:r>
              <a:rPr lang="en-US" sz="1400" dirty="0">
                <a:solidFill>
                  <a:schemeClr val="accent2"/>
                </a:solidFill>
                <a:latin typeface="Prometo Medium" panose="020B0704030203060203" pitchFamily="34" charset="0"/>
              </a:rPr>
              <a:t>Brought to you by the HIMSS Nursing Informatics Community</a:t>
            </a:r>
          </a:p>
          <a:p>
            <a:r>
              <a:rPr lang="en-US" sz="1400" i="1" dirty="0">
                <a:solidFill>
                  <a:schemeClr val="accent2"/>
                </a:solidFill>
                <a:latin typeface="Prometo Medium" panose="020B0704030203060203" pitchFamily="34" charset="0"/>
              </a:rPr>
              <a:t>This content reflects the expertise and perspective of volunteer author(s) and does not represent the official position of HIMSS.</a:t>
            </a:r>
          </a:p>
        </p:txBody>
      </p:sp>
      <p:sp>
        <p:nvSpPr>
          <p:cNvPr id="15" name="TextBox 14"/>
          <p:cNvSpPr txBox="1"/>
          <p:nvPr/>
        </p:nvSpPr>
        <p:spPr>
          <a:xfrm>
            <a:off x="790334" y="5740667"/>
            <a:ext cx="3811712" cy="323165"/>
          </a:xfrm>
          <a:prstGeom prst="rect">
            <a:avLst/>
          </a:prstGeom>
          <a:noFill/>
        </p:spPr>
        <p:txBody>
          <a:bodyPr wrap="square" rtlCol="0">
            <a:spAutoFit/>
          </a:bodyPr>
          <a:lstStyle/>
          <a:p>
            <a:r>
              <a:rPr lang="en-US" sz="1500" dirty="0">
                <a:solidFill>
                  <a:schemeClr val="bg1"/>
                </a:solidFill>
              </a:rPr>
              <a:t>Last update: February 2025</a:t>
            </a:r>
          </a:p>
        </p:txBody>
      </p:sp>
      <p:sp>
        <p:nvSpPr>
          <p:cNvPr id="2" name="Title 1">
            <a:extLst>
              <a:ext uri="{FF2B5EF4-FFF2-40B4-BE49-F238E27FC236}">
                <a16:creationId xmlns:a16="http://schemas.microsoft.com/office/drawing/2014/main" id="{7B5BCAEB-30CC-9F4F-9DB7-5064FEC8C665}"/>
              </a:ext>
            </a:extLst>
          </p:cNvPr>
          <p:cNvSpPr>
            <a:spLocks noGrp="1"/>
          </p:cNvSpPr>
          <p:nvPr>
            <p:ph type="title"/>
          </p:nvPr>
        </p:nvSpPr>
        <p:spPr/>
        <p:txBody>
          <a:bodyPr/>
          <a:lstStyle/>
          <a:p>
            <a:r>
              <a:rPr lang="en-US"/>
              <a:t>Definitions for top 10 Emerging Technologies of 2024</a:t>
            </a:r>
          </a:p>
        </p:txBody>
      </p:sp>
    </p:spTree>
    <p:extLst>
      <p:ext uri="{BB962C8B-B14F-4D97-AF65-F5344CB8AC3E}">
        <p14:creationId xmlns:p14="http://schemas.microsoft.com/office/powerpoint/2010/main" val="1984147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A3AA166-4A73-A342-B4F7-FB0CD819EBDF}"/>
              </a:ext>
            </a:extLst>
          </p:cNvPr>
          <p:cNvSpPr/>
          <p:nvPr/>
        </p:nvSpPr>
        <p:spPr>
          <a:xfrm>
            <a:off x="188283" y="5214507"/>
            <a:ext cx="7540379" cy="874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latin typeface="+mj-lt"/>
            </a:endParaRPr>
          </a:p>
        </p:txBody>
      </p:sp>
      <p:sp>
        <p:nvSpPr>
          <p:cNvPr id="18" name="Rectangle 17">
            <a:extLst>
              <a:ext uri="{FF2B5EF4-FFF2-40B4-BE49-F238E27FC236}">
                <a16:creationId xmlns:a16="http://schemas.microsoft.com/office/drawing/2014/main" id="{8D38C6EB-A8AD-504B-A484-4E236142CED1}"/>
              </a:ext>
            </a:extLst>
          </p:cNvPr>
          <p:cNvSpPr/>
          <p:nvPr/>
        </p:nvSpPr>
        <p:spPr>
          <a:xfrm>
            <a:off x="162318" y="3614538"/>
            <a:ext cx="6043571" cy="643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solidFill>
                <a:schemeClr val="tx1"/>
              </a:solidFill>
              <a:latin typeface="+mj-lt"/>
            </a:endParaRPr>
          </a:p>
        </p:txBody>
      </p:sp>
      <p:sp>
        <p:nvSpPr>
          <p:cNvPr id="12" name="Rectangle 11">
            <a:extLst>
              <a:ext uri="{FF2B5EF4-FFF2-40B4-BE49-F238E27FC236}">
                <a16:creationId xmlns:a16="http://schemas.microsoft.com/office/drawing/2014/main" id="{E748C105-D343-C04D-84F4-16F22DB822C4}"/>
              </a:ext>
            </a:extLst>
          </p:cNvPr>
          <p:cNvSpPr/>
          <p:nvPr/>
        </p:nvSpPr>
        <p:spPr>
          <a:xfrm>
            <a:off x="193655" y="1726495"/>
            <a:ext cx="7550093" cy="1516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solidFill>
                <a:schemeClr val="tx1"/>
              </a:solidFill>
              <a:latin typeface="+mj-lt"/>
            </a:endParaRPr>
          </a:p>
        </p:txBody>
      </p:sp>
      <p:sp>
        <p:nvSpPr>
          <p:cNvPr id="2" name="Rectangle: Top Corners Rounded 1"/>
          <p:cNvSpPr/>
          <p:nvPr/>
        </p:nvSpPr>
        <p:spPr bwMode="auto">
          <a:xfrm>
            <a:off x="404187" y="1260041"/>
            <a:ext cx="5149945"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Definition/ Description</a:t>
            </a:r>
          </a:p>
        </p:txBody>
      </p:sp>
      <p:sp>
        <p:nvSpPr>
          <p:cNvPr id="16" name="Rectangle: Top Corners Rounded 15"/>
          <p:cNvSpPr/>
          <p:nvPr/>
        </p:nvSpPr>
        <p:spPr bwMode="auto">
          <a:xfrm>
            <a:off x="404186" y="3313981"/>
            <a:ext cx="5149946"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Implementation Settings</a:t>
            </a:r>
          </a:p>
        </p:txBody>
      </p:sp>
      <p:sp>
        <p:nvSpPr>
          <p:cNvPr id="21" name="Rectangle: Top Corners Rounded 20"/>
          <p:cNvSpPr/>
          <p:nvPr/>
        </p:nvSpPr>
        <p:spPr bwMode="auto">
          <a:xfrm>
            <a:off x="404186" y="4453649"/>
            <a:ext cx="5149946"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Consideration</a:t>
            </a:r>
          </a:p>
        </p:txBody>
      </p:sp>
      <p:sp>
        <p:nvSpPr>
          <p:cNvPr id="22" name="Content Placeholder 15">
            <a:extLst>
              <a:ext uri="{FF2B5EF4-FFF2-40B4-BE49-F238E27FC236}">
                <a16:creationId xmlns:a16="http://schemas.microsoft.com/office/drawing/2014/main" id="{1B25F73A-0D0F-8EF3-9E0E-E5D40BCA4EA6}"/>
              </a:ext>
            </a:extLst>
          </p:cNvPr>
          <p:cNvSpPr txBox="1">
            <a:spLocks/>
          </p:cNvSpPr>
          <p:nvPr/>
        </p:nvSpPr>
        <p:spPr>
          <a:xfrm>
            <a:off x="375273" y="1743014"/>
            <a:ext cx="5390527"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228600" indent="-228600">
              <a:spcAft>
                <a:spcPts val="600"/>
              </a:spcAft>
              <a:buFont typeface="Arial"/>
              <a:buChar char="•"/>
            </a:pPr>
            <a:r>
              <a:rPr lang="en-US" sz="1200">
                <a:solidFill>
                  <a:schemeClr val="tx1"/>
                </a:solidFill>
              </a:rPr>
              <a:t>A revolutionary strategy that uses cutting-edge technology to improve patient care and maximize healthcare services is virtual nursing. </a:t>
            </a:r>
          </a:p>
          <a:p>
            <a:pPr marL="228600" indent="-228600">
              <a:spcAft>
                <a:spcPts val="600"/>
              </a:spcAft>
              <a:buFont typeface="Arial"/>
              <a:buChar char="•"/>
            </a:pPr>
            <a:r>
              <a:rPr lang="en-US" sz="1200">
                <a:solidFill>
                  <a:schemeClr val="tx1"/>
                </a:solidFill>
              </a:rPr>
              <a:t>Virtual nursing enhances continuity of care by facilitating frequent check-ins and ongoing connection between nurses and patients through the integration of digital platforms and communications (Baalharith &amp; Aboshaiqah, 2024)</a:t>
            </a:r>
            <a:endParaRPr lang="en-US" sz="2000">
              <a:solidFill>
                <a:schemeClr val="tx1"/>
              </a:solidFill>
            </a:endParaRPr>
          </a:p>
          <a:p>
            <a:pPr lvl="1"/>
            <a:endParaRPr lang="en-GB" sz="1200">
              <a:solidFill>
                <a:schemeClr val="tx1"/>
              </a:solidFill>
            </a:endParaRPr>
          </a:p>
        </p:txBody>
      </p:sp>
      <p:sp>
        <p:nvSpPr>
          <p:cNvPr id="23" name="Content Placeholder 15">
            <a:extLst>
              <a:ext uri="{FF2B5EF4-FFF2-40B4-BE49-F238E27FC236}">
                <a16:creationId xmlns:a16="http://schemas.microsoft.com/office/drawing/2014/main" id="{835F47A8-FF45-A84E-94BC-3F64F013C632}"/>
              </a:ext>
            </a:extLst>
          </p:cNvPr>
          <p:cNvSpPr txBox="1">
            <a:spLocks/>
          </p:cNvSpPr>
          <p:nvPr/>
        </p:nvSpPr>
        <p:spPr>
          <a:xfrm>
            <a:off x="380608" y="3712257"/>
            <a:ext cx="6356506"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lvl="1" indent="-171450"/>
            <a:r>
              <a:rPr lang="en-US" sz="1200">
                <a:solidFill>
                  <a:schemeClr val="tx1"/>
                </a:solidFill>
              </a:rPr>
              <a:t>Inpatient, Home Care, or other remote facilities in the health system</a:t>
            </a:r>
            <a:endParaRPr lang="en-US" sz="2000">
              <a:solidFill>
                <a:schemeClr val="tx1"/>
              </a:solidFill>
            </a:endParaRPr>
          </a:p>
          <a:p>
            <a:pPr marL="285750" indent="-285750">
              <a:buClr>
                <a:srgbClr val="9EC3E1"/>
              </a:buClr>
              <a:buFont typeface="Arial" panose="020B0604020202020204" pitchFamily="34" charset="0"/>
              <a:buChar char="•"/>
            </a:pPr>
            <a:endParaRPr lang="en-GB">
              <a:solidFill>
                <a:schemeClr val="tx1"/>
              </a:solidFill>
            </a:endParaRPr>
          </a:p>
        </p:txBody>
      </p:sp>
      <p:sp>
        <p:nvSpPr>
          <p:cNvPr id="24" name="Content Placeholder 15">
            <a:extLst>
              <a:ext uri="{FF2B5EF4-FFF2-40B4-BE49-F238E27FC236}">
                <a16:creationId xmlns:a16="http://schemas.microsoft.com/office/drawing/2014/main" id="{0E552F08-65F7-0EC9-3247-15B410262588}"/>
              </a:ext>
            </a:extLst>
          </p:cNvPr>
          <p:cNvSpPr txBox="1">
            <a:spLocks/>
          </p:cNvSpPr>
          <p:nvPr/>
        </p:nvSpPr>
        <p:spPr>
          <a:xfrm>
            <a:off x="383635" y="4947579"/>
            <a:ext cx="3788884"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indent="-171450" rtl="0" fontAlgn="ctr">
              <a:buFont typeface="Arial"/>
              <a:buChar char="•"/>
            </a:pPr>
            <a:r>
              <a:rPr lang="en-US" sz="1200" i="0">
                <a:solidFill>
                  <a:srgbClr val="000000"/>
                </a:solidFill>
                <a:effectLst/>
              </a:rPr>
              <a:t>Technology Infrastructure</a:t>
            </a:r>
          </a:p>
          <a:p>
            <a:pPr marL="171450" indent="-171450" rtl="0" fontAlgn="ctr">
              <a:buFont typeface="Arial"/>
              <a:buChar char="•"/>
            </a:pPr>
            <a:r>
              <a:rPr lang="en-US" sz="1200" i="0">
                <a:solidFill>
                  <a:srgbClr val="000000"/>
                </a:solidFill>
                <a:effectLst/>
              </a:rPr>
              <a:t>Data Security and Privacy</a:t>
            </a:r>
          </a:p>
          <a:p>
            <a:pPr marL="171450" indent="-171450" rtl="0" fontAlgn="ctr">
              <a:buFont typeface="Arial"/>
              <a:buChar char="•"/>
            </a:pPr>
            <a:r>
              <a:rPr lang="en-US" sz="1200" i="0">
                <a:solidFill>
                  <a:srgbClr val="000000"/>
                </a:solidFill>
                <a:effectLst/>
              </a:rPr>
              <a:t>Quality and Outcomes </a:t>
            </a:r>
          </a:p>
          <a:p>
            <a:pPr marL="171450" indent="-171450" rtl="0" fontAlgn="ctr">
              <a:buFont typeface="Arial"/>
              <a:buChar char="•"/>
            </a:pPr>
            <a:r>
              <a:rPr lang="en-US" sz="1200" i="0">
                <a:solidFill>
                  <a:srgbClr val="000000"/>
                </a:solidFill>
                <a:effectLst/>
              </a:rPr>
              <a:t>Clinical Workflow Integration </a:t>
            </a:r>
          </a:p>
          <a:p>
            <a:pPr marL="171450" indent="-171450" rtl="0" fontAlgn="ctr">
              <a:buFont typeface="Arial"/>
              <a:buChar char="•"/>
            </a:pPr>
            <a:endParaRPr lang="en-US" sz="1200" i="0">
              <a:solidFill>
                <a:schemeClr val="tx1"/>
              </a:solidFill>
              <a:effectLst/>
            </a:endParaRPr>
          </a:p>
        </p:txBody>
      </p:sp>
      <p:sp>
        <p:nvSpPr>
          <p:cNvPr id="4" name="Title 2">
            <a:extLst>
              <a:ext uri="{FF2B5EF4-FFF2-40B4-BE49-F238E27FC236}">
                <a16:creationId xmlns:a16="http://schemas.microsoft.com/office/drawing/2014/main" id="{61715D9D-9BAF-9741-6C4B-95A32B43A54C}"/>
              </a:ext>
            </a:extLst>
          </p:cNvPr>
          <p:cNvSpPr>
            <a:spLocks noGrp="1"/>
          </p:cNvSpPr>
          <p:nvPr>
            <p:ph type="title"/>
          </p:nvPr>
        </p:nvSpPr>
        <p:spPr>
          <a:xfrm>
            <a:off x="375273" y="551662"/>
            <a:ext cx="8094978" cy="561600"/>
          </a:xfrm>
        </p:spPr>
        <p:txBody>
          <a:bodyPr/>
          <a:lstStyle/>
          <a:p>
            <a:r>
              <a:rPr lang="en-US" sz="3600" i="1"/>
              <a:t>Virtual Nursing</a:t>
            </a:r>
          </a:p>
        </p:txBody>
      </p:sp>
      <p:sp>
        <p:nvSpPr>
          <p:cNvPr id="7" name="Content Placeholder 15">
            <a:extLst>
              <a:ext uri="{FF2B5EF4-FFF2-40B4-BE49-F238E27FC236}">
                <a16:creationId xmlns:a16="http://schemas.microsoft.com/office/drawing/2014/main" id="{436EF2D3-E3EE-36F6-DA4D-93DF4A300D03}"/>
              </a:ext>
            </a:extLst>
          </p:cNvPr>
          <p:cNvSpPr txBox="1">
            <a:spLocks/>
          </p:cNvSpPr>
          <p:nvPr/>
        </p:nvSpPr>
        <p:spPr>
          <a:xfrm>
            <a:off x="3155796" y="4929098"/>
            <a:ext cx="3788884"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indent="-171450" rtl="0" fontAlgn="ctr">
              <a:buFont typeface="Arial"/>
              <a:buChar char="•"/>
            </a:pPr>
            <a:r>
              <a:rPr lang="en-US" sz="1200" i="0">
                <a:solidFill>
                  <a:srgbClr val="000000"/>
                </a:solidFill>
                <a:effectLst/>
              </a:rPr>
              <a:t>Patient </a:t>
            </a:r>
            <a:r>
              <a:rPr lang="en-US" sz="1200">
                <a:solidFill>
                  <a:srgbClr val="000000"/>
                </a:solidFill>
              </a:rPr>
              <a:t>Experience and Engagement </a:t>
            </a:r>
            <a:endParaRPr lang="en-US" sz="1200" i="0">
              <a:solidFill>
                <a:srgbClr val="000000"/>
              </a:solidFill>
              <a:effectLst/>
            </a:endParaRPr>
          </a:p>
          <a:p>
            <a:pPr marL="171450" indent="-171450" rtl="0" fontAlgn="ctr">
              <a:buFont typeface="Arial"/>
              <a:buChar char="•"/>
            </a:pPr>
            <a:r>
              <a:rPr lang="en-US" sz="1200" i="0">
                <a:solidFill>
                  <a:srgbClr val="000000"/>
                </a:solidFill>
                <a:effectLst/>
              </a:rPr>
              <a:t>Financial and Operational costs.</a:t>
            </a:r>
          </a:p>
          <a:p>
            <a:pPr marL="171450" indent="-171450" rtl="0" fontAlgn="ctr">
              <a:buFont typeface="Arial"/>
              <a:buChar char="•"/>
            </a:pPr>
            <a:r>
              <a:rPr lang="en-US" sz="1200">
                <a:solidFill>
                  <a:srgbClr val="000000"/>
                </a:solidFill>
              </a:rPr>
              <a:t>Equity and Access </a:t>
            </a:r>
          </a:p>
          <a:p>
            <a:pPr marL="171450" indent="-171450" rtl="0" fontAlgn="ctr">
              <a:buFont typeface="Arial"/>
              <a:buChar char="•"/>
            </a:pPr>
            <a:r>
              <a:rPr lang="en-US" sz="1200" i="0">
                <a:solidFill>
                  <a:srgbClr val="000000"/>
                </a:solidFill>
                <a:effectLst/>
              </a:rPr>
              <a:t>Ethical and Professional Issues </a:t>
            </a:r>
          </a:p>
          <a:p>
            <a:pPr marL="171450" indent="-171450" rtl="0" fontAlgn="ctr">
              <a:buFont typeface="Arial"/>
              <a:buChar char="•"/>
            </a:pPr>
            <a:endParaRPr lang="en-US" sz="1200" i="0">
              <a:solidFill>
                <a:schemeClr val="tx1"/>
              </a:solidFill>
              <a:effectLst/>
            </a:endParaRPr>
          </a:p>
        </p:txBody>
      </p:sp>
      <p:pic>
        <p:nvPicPr>
          <p:cNvPr id="10" name="Picture 2">
            <a:extLst>
              <a:ext uri="{FF2B5EF4-FFF2-40B4-BE49-F238E27FC236}">
                <a16:creationId xmlns:a16="http://schemas.microsoft.com/office/drawing/2014/main" id="{92731956-171D-0E08-2280-9B17FD0139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432" t="6753" r="3991" b="6866"/>
          <a:stretch/>
        </p:blipFill>
        <p:spPr bwMode="auto">
          <a:xfrm>
            <a:off x="5947418" y="1676798"/>
            <a:ext cx="6124182" cy="327573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8E937E61-B0A4-F197-10DF-67D7A771AC07}"/>
              </a:ext>
            </a:extLst>
          </p:cNvPr>
          <p:cNvSpPr>
            <a:spLocks noGrp="1"/>
          </p:cNvSpPr>
          <p:nvPr>
            <p:ph type="sldNum" sz="quarter" idx="11"/>
          </p:nvPr>
        </p:nvSpPr>
        <p:spPr/>
        <p:txBody>
          <a:bodyPr/>
          <a:lstStyle/>
          <a:p>
            <a:fld id="{2DDEA8E7-5F55-4A60-8EF9-470692FC5635}" type="slidenum">
              <a:rPr lang="en-US" noProof="0" smtClean="0"/>
              <a:pPr/>
              <a:t>10</a:t>
            </a:fld>
            <a:endParaRPr lang="en-US" noProof="0"/>
          </a:p>
        </p:txBody>
      </p:sp>
      <p:sp>
        <p:nvSpPr>
          <p:cNvPr id="5" name="TextBox 4">
            <a:extLst>
              <a:ext uri="{FF2B5EF4-FFF2-40B4-BE49-F238E27FC236}">
                <a16:creationId xmlns:a16="http://schemas.microsoft.com/office/drawing/2014/main" id="{86C04B5A-E656-A32B-ACD2-FCC92FE50DC3}"/>
              </a:ext>
            </a:extLst>
          </p:cNvPr>
          <p:cNvSpPr txBox="1"/>
          <p:nvPr/>
        </p:nvSpPr>
        <p:spPr>
          <a:xfrm>
            <a:off x="375543" y="129236"/>
            <a:ext cx="5560415" cy="246221"/>
          </a:xfrm>
          <a:prstGeom prst="rect">
            <a:avLst/>
          </a:prstGeom>
          <a:noFill/>
        </p:spPr>
        <p:txBody>
          <a:bodyPr wrap="square" rtlCol="0">
            <a:spAutoFit/>
          </a:bodyPr>
          <a:lstStyle/>
          <a:p>
            <a:r>
              <a:rPr lang="en-US" sz="1000">
                <a:solidFill>
                  <a:schemeClr val="accent1"/>
                </a:solidFill>
              </a:rPr>
              <a:t>HIMSS Nursing Innovation Advisory Workgroup</a:t>
            </a:r>
          </a:p>
        </p:txBody>
      </p:sp>
    </p:spTree>
    <p:custDataLst>
      <p:custData r:id="rId1"/>
      <p:custData r:id="rId2"/>
    </p:custDataLst>
    <p:extLst>
      <p:ext uri="{BB962C8B-B14F-4D97-AF65-F5344CB8AC3E}">
        <p14:creationId xmlns:p14="http://schemas.microsoft.com/office/powerpoint/2010/main" val="3937647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D38C6EB-A8AD-504B-A484-4E236142CED1}"/>
              </a:ext>
            </a:extLst>
          </p:cNvPr>
          <p:cNvSpPr/>
          <p:nvPr/>
        </p:nvSpPr>
        <p:spPr>
          <a:xfrm>
            <a:off x="162318" y="3654294"/>
            <a:ext cx="6043571" cy="643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solidFill>
                <a:schemeClr val="tx1"/>
              </a:solidFill>
              <a:latin typeface="+mj-lt"/>
            </a:endParaRPr>
          </a:p>
        </p:txBody>
      </p:sp>
      <p:sp>
        <p:nvSpPr>
          <p:cNvPr id="12" name="Rectangle 11">
            <a:extLst>
              <a:ext uri="{FF2B5EF4-FFF2-40B4-BE49-F238E27FC236}">
                <a16:creationId xmlns:a16="http://schemas.microsoft.com/office/drawing/2014/main" id="{E748C105-D343-C04D-84F4-16F22DB822C4}"/>
              </a:ext>
            </a:extLst>
          </p:cNvPr>
          <p:cNvSpPr/>
          <p:nvPr/>
        </p:nvSpPr>
        <p:spPr>
          <a:xfrm>
            <a:off x="193655" y="1726495"/>
            <a:ext cx="7550093" cy="1516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solidFill>
                <a:schemeClr val="tx1"/>
              </a:solidFill>
              <a:latin typeface="+mj-lt"/>
            </a:endParaRPr>
          </a:p>
        </p:txBody>
      </p:sp>
      <p:sp>
        <p:nvSpPr>
          <p:cNvPr id="2" name="Rectangle: Top Corners Rounded 1"/>
          <p:cNvSpPr/>
          <p:nvPr/>
        </p:nvSpPr>
        <p:spPr bwMode="auto">
          <a:xfrm>
            <a:off x="374650" y="1164696"/>
            <a:ext cx="5831239"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Definition/ Description</a:t>
            </a:r>
          </a:p>
        </p:txBody>
      </p:sp>
      <p:sp>
        <p:nvSpPr>
          <p:cNvPr id="16" name="Rectangle: Top Corners Rounded 15"/>
          <p:cNvSpPr/>
          <p:nvPr/>
        </p:nvSpPr>
        <p:spPr bwMode="auto">
          <a:xfrm>
            <a:off x="374650" y="3111036"/>
            <a:ext cx="5831239"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Implementation Settings</a:t>
            </a:r>
          </a:p>
        </p:txBody>
      </p:sp>
      <p:sp>
        <p:nvSpPr>
          <p:cNvPr id="21" name="Rectangle: Top Corners Rounded 20"/>
          <p:cNvSpPr/>
          <p:nvPr/>
        </p:nvSpPr>
        <p:spPr bwMode="auto">
          <a:xfrm>
            <a:off x="374650" y="4152959"/>
            <a:ext cx="5831239"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Considerations</a:t>
            </a:r>
          </a:p>
        </p:txBody>
      </p:sp>
      <p:sp>
        <p:nvSpPr>
          <p:cNvPr id="22" name="Content Placeholder 15">
            <a:extLst>
              <a:ext uri="{FF2B5EF4-FFF2-40B4-BE49-F238E27FC236}">
                <a16:creationId xmlns:a16="http://schemas.microsoft.com/office/drawing/2014/main" id="{1B25F73A-0D0F-8EF3-9E0E-E5D40BCA4EA6}"/>
              </a:ext>
            </a:extLst>
          </p:cNvPr>
          <p:cNvSpPr txBox="1">
            <a:spLocks/>
          </p:cNvSpPr>
          <p:nvPr/>
        </p:nvSpPr>
        <p:spPr>
          <a:xfrm>
            <a:off x="374650" y="1628545"/>
            <a:ext cx="5966883"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lvl="0" indent="-171450">
              <a:buFont typeface="Arial"/>
              <a:buChar char="•"/>
            </a:pPr>
            <a:r>
              <a:rPr lang="en-US" sz="1150">
                <a:solidFill>
                  <a:schemeClr val="tx1"/>
                </a:solidFill>
              </a:rPr>
              <a:t>Alarms are signals intended to capture and direct human attention to a potential issue that may require monitoring, assessment, or intervention and play a critical safety role in high-risk situations (Pruitt et al., 2023)</a:t>
            </a:r>
          </a:p>
          <a:p>
            <a:pPr marL="171450" indent="-171450">
              <a:buFont typeface="Arial"/>
              <a:buChar char="•"/>
            </a:pPr>
            <a:r>
              <a:rPr lang="en-US" sz="1150">
                <a:solidFill>
                  <a:schemeClr val="tx1"/>
                </a:solidFill>
              </a:rPr>
              <a:t>These notifications are typically generated by medical devices, monitoring systems, or software and are categorized by their urgency and purpose.</a:t>
            </a:r>
          </a:p>
          <a:p>
            <a:pPr marL="171450" lvl="0" indent="-171450">
              <a:buFont typeface="Arial"/>
              <a:buChar char="•"/>
            </a:pPr>
            <a:r>
              <a:rPr lang="en-US" sz="1150">
                <a:solidFill>
                  <a:schemeClr val="tx1"/>
                </a:solidFill>
              </a:rPr>
              <a:t>Promote workflow efficiency by ensuring staff are notified of clinically relevant events without being overwhelmed by irrelevant noise (alarm fatigue).</a:t>
            </a:r>
          </a:p>
        </p:txBody>
      </p:sp>
      <p:sp>
        <p:nvSpPr>
          <p:cNvPr id="23" name="Content Placeholder 15">
            <a:extLst>
              <a:ext uri="{FF2B5EF4-FFF2-40B4-BE49-F238E27FC236}">
                <a16:creationId xmlns:a16="http://schemas.microsoft.com/office/drawing/2014/main" id="{835F47A8-FF45-A84E-94BC-3F64F013C632}"/>
              </a:ext>
            </a:extLst>
          </p:cNvPr>
          <p:cNvSpPr txBox="1">
            <a:spLocks/>
          </p:cNvSpPr>
          <p:nvPr/>
        </p:nvSpPr>
        <p:spPr>
          <a:xfrm>
            <a:off x="450065" y="3553084"/>
            <a:ext cx="6356506" cy="45760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lvl="1"/>
            <a:r>
              <a:rPr lang="en-US" sz="1200">
                <a:solidFill>
                  <a:schemeClr val="tx1"/>
                </a:solidFill>
              </a:rPr>
              <a:t>Inpatient, Nursing Homes, Rehabilitation Centers, Home based care </a:t>
            </a:r>
          </a:p>
          <a:p>
            <a:pPr marL="285750" indent="-285750">
              <a:buClr>
                <a:srgbClr val="9EC3E1"/>
              </a:buClr>
              <a:buFont typeface="Arial" panose="020B0604020202020204" pitchFamily="34" charset="0"/>
              <a:buChar char="•"/>
            </a:pPr>
            <a:endParaRPr lang="en-GB">
              <a:solidFill>
                <a:schemeClr val="tx1"/>
              </a:solidFill>
            </a:endParaRPr>
          </a:p>
        </p:txBody>
      </p:sp>
      <p:sp>
        <p:nvSpPr>
          <p:cNvPr id="24" name="Content Placeholder 15">
            <a:extLst>
              <a:ext uri="{FF2B5EF4-FFF2-40B4-BE49-F238E27FC236}">
                <a16:creationId xmlns:a16="http://schemas.microsoft.com/office/drawing/2014/main" id="{0E552F08-65F7-0EC9-3247-15B410262588}"/>
              </a:ext>
            </a:extLst>
          </p:cNvPr>
          <p:cNvSpPr txBox="1">
            <a:spLocks/>
          </p:cNvSpPr>
          <p:nvPr/>
        </p:nvSpPr>
        <p:spPr>
          <a:xfrm>
            <a:off x="374650" y="4627822"/>
            <a:ext cx="3578947"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indent="-171450" rtl="0" fontAlgn="ctr">
              <a:buFont typeface="Arial"/>
              <a:buChar char="•"/>
            </a:pPr>
            <a:r>
              <a:rPr lang="en-US" sz="1200" i="0">
                <a:solidFill>
                  <a:schemeClr val="tx1"/>
                </a:solidFill>
                <a:effectLst/>
                <a:latin typeface="+mn-lt"/>
              </a:rPr>
              <a:t>Alarm Fatigue: Human factors </a:t>
            </a:r>
          </a:p>
          <a:p>
            <a:pPr marL="171450" indent="-171450" rtl="0" fontAlgn="ctr">
              <a:buFont typeface="Arial"/>
              <a:buChar char="•"/>
            </a:pPr>
            <a:r>
              <a:rPr lang="en-US" sz="1200" i="0">
                <a:solidFill>
                  <a:schemeClr val="tx1"/>
                </a:solidFill>
                <a:effectLst/>
                <a:latin typeface="+mn-lt"/>
              </a:rPr>
              <a:t>Workflow Integration</a:t>
            </a:r>
          </a:p>
          <a:p>
            <a:pPr marL="171450" indent="-171450" rtl="0" fontAlgn="ctr">
              <a:buFont typeface="Arial"/>
              <a:buChar char="•"/>
            </a:pPr>
            <a:r>
              <a:rPr lang="en-US" sz="1200" i="0">
                <a:solidFill>
                  <a:schemeClr val="tx1"/>
                </a:solidFill>
                <a:effectLst/>
                <a:latin typeface="+mn-lt"/>
              </a:rPr>
              <a:t>Technology and Device Management </a:t>
            </a:r>
          </a:p>
          <a:p>
            <a:pPr marL="171450" indent="-171450" rtl="0" fontAlgn="ctr">
              <a:buFont typeface="Arial"/>
              <a:buChar char="•"/>
            </a:pPr>
            <a:r>
              <a:rPr lang="en-US" sz="1200" i="0">
                <a:solidFill>
                  <a:schemeClr val="tx1"/>
                </a:solidFill>
                <a:effectLst/>
                <a:latin typeface="+mn-lt"/>
              </a:rPr>
              <a:t>Patient Safety and experience </a:t>
            </a:r>
          </a:p>
          <a:p>
            <a:pPr marL="171450" indent="-171450" rtl="0" fontAlgn="ctr">
              <a:buFont typeface="Arial"/>
              <a:buChar char="•"/>
            </a:pPr>
            <a:r>
              <a:rPr lang="en-US" sz="1200">
                <a:solidFill>
                  <a:schemeClr val="tx1"/>
                </a:solidFill>
                <a:latin typeface="+mn-lt"/>
              </a:rPr>
              <a:t>Compliance and Standards </a:t>
            </a:r>
            <a:endParaRPr lang="en-US" sz="1200" i="0">
              <a:solidFill>
                <a:schemeClr val="tx1"/>
              </a:solidFill>
              <a:effectLst/>
              <a:latin typeface="+mn-lt"/>
            </a:endParaRPr>
          </a:p>
          <a:p>
            <a:pPr marL="171450" indent="-171450" rtl="0" fontAlgn="ctr">
              <a:buFont typeface="Arial"/>
              <a:buChar char="•"/>
            </a:pPr>
            <a:r>
              <a:rPr lang="en-US" sz="1200">
                <a:solidFill>
                  <a:schemeClr val="tx1"/>
                </a:solidFill>
                <a:latin typeface="+mn-lt"/>
              </a:rPr>
              <a:t>Monitoring and Continuous improvement </a:t>
            </a:r>
          </a:p>
          <a:p>
            <a:pPr marL="171450" indent="-171450" rtl="0" fontAlgn="ctr">
              <a:buFont typeface="Arial"/>
              <a:buChar char="•"/>
            </a:pPr>
            <a:r>
              <a:rPr lang="en-US" sz="1200">
                <a:solidFill>
                  <a:schemeClr val="tx1"/>
                </a:solidFill>
                <a:latin typeface="+mn-lt"/>
              </a:rPr>
              <a:t>Clinical Relevance</a:t>
            </a:r>
            <a:endParaRPr lang="en-US" i="0" u="sng">
              <a:solidFill>
                <a:schemeClr val="tx1"/>
              </a:solidFill>
              <a:effectLst/>
              <a:latin typeface="+mn-lt"/>
            </a:endParaRPr>
          </a:p>
        </p:txBody>
      </p:sp>
      <p:sp>
        <p:nvSpPr>
          <p:cNvPr id="8" name="Title 2">
            <a:extLst>
              <a:ext uri="{FF2B5EF4-FFF2-40B4-BE49-F238E27FC236}">
                <a16:creationId xmlns:a16="http://schemas.microsoft.com/office/drawing/2014/main" id="{CDD40F14-D544-CF24-31CD-C94FBEA7E6D1}"/>
              </a:ext>
            </a:extLst>
          </p:cNvPr>
          <p:cNvSpPr>
            <a:spLocks noGrp="1"/>
          </p:cNvSpPr>
          <p:nvPr>
            <p:ph type="title"/>
          </p:nvPr>
        </p:nvSpPr>
        <p:spPr>
          <a:xfrm>
            <a:off x="374650" y="552450"/>
            <a:ext cx="10588625" cy="560388"/>
          </a:xfrm>
        </p:spPr>
        <p:txBody>
          <a:bodyPr/>
          <a:lstStyle/>
          <a:p>
            <a:r>
              <a:rPr lang="en-US" sz="3600" i="1"/>
              <a:t>Alert/Alarm Communications</a:t>
            </a:r>
          </a:p>
        </p:txBody>
      </p:sp>
      <p:pic>
        <p:nvPicPr>
          <p:cNvPr id="10" name="Picture Placeholder 1" descr="IMG_8665.jpg">
            <a:extLst>
              <a:ext uri="{FF2B5EF4-FFF2-40B4-BE49-F238E27FC236}">
                <a16:creationId xmlns:a16="http://schemas.microsoft.com/office/drawing/2014/main" id="{BED10CCC-6A76-AE54-C785-F6FA790DCCE7}"/>
              </a:ext>
            </a:extLst>
          </p:cNvPr>
          <p:cNvPicPr>
            <a:picLocks noChangeAspect="1"/>
          </p:cNvPicPr>
          <p:nvPr/>
        </p:nvPicPr>
        <p:blipFill rotWithShape="1">
          <a:blip r:embed="rId5">
            <a:extLst>
              <a:ext uri="{28A0092B-C50C-407E-A947-70E740481C1C}">
                <a14:useLocalDpi xmlns:a14="http://schemas.microsoft.com/office/drawing/2010/main" val="0"/>
              </a:ext>
            </a:extLst>
          </a:blip>
          <a:srcRect l="458" r="325"/>
          <a:stretch/>
        </p:blipFill>
        <p:spPr>
          <a:xfrm>
            <a:off x="6740138" y="1112838"/>
            <a:ext cx="5001797" cy="5153731"/>
          </a:xfrm>
          <a:prstGeom prst="rect">
            <a:avLst/>
          </a:prstGeom>
        </p:spPr>
      </p:pic>
      <p:sp>
        <p:nvSpPr>
          <p:cNvPr id="3" name="Slide Number Placeholder 2">
            <a:extLst>
              <a:ext uri="{FF2B5EF4-FFF2-40B4-BE49-F238E27FC236}">
                <a16:creationId xmlns:a16="http://schemas.microsoft.com/office/drawing/2014/main" id="{04065D83-8C29-B566-2553-75D5437E7D64}"/>
              </a:ext>
            </a:extLst>
          </p:cNvPr>
          <p:cNvSpPr>
            <a:spLocks noGrp="1"/>
          </p:cNvSpPr>
          <p:nvPr>
            <p:ph type="sldNum" sz="quarter" idx="11"/>
          </p:nvPr>
        </p:nvSpPr>
        <p:spPr/>
        <p:txBody>
          <a:bodyPr/>
          <a:lstStyle/>
          <a:p>
            <a:fld id="{2DDEA8E7-5F55-4A60-8EF9-470692FC5635}" type="slidenum">
              <a:rPr lang="en-US" noProof="0" smtClean="0"/>
              <a:pPr/>
              <a:t>11</a:t>
            </a:fld>
            <a:endParaRPr lang="en-US" noProof="0"/>
          </a:p>
        </p:txBody>
      </p:sp>
      <p:sp>
        <p:nvSpPr>
          <p:cNvPr id="4" name="TextBox 3">
            <a:extLst>
              <a:ext uri="{FF2B5EF4-FFF2-40B4-BE49-F238E27FC236}">
                <a16:creationId xmlns:a16="http://schemas.microsoft.com/office/drawing/2014/main" id="{E5C72528-B08C-1442-2BF7-7B3F5F5BB991}"/>
              </a:ext>
            </a:extLst>
          </p:cNvPr>
          <p:cNvSpPr txBox="1"/>
          <p:nvPr/>
        </p:nvSpPr>
        <p:spPr>
          <a:xfrm>
            <a:off x="375543" y="129236"/>
            <a:ext cx="5560415" cy="246221"/>
          </a:xfrm>
          <a:prstGeom prst="rect">
            <a:avLst/>
          </a:prstGeom>
          <a:noFill/>
        </p:spPr>
        <p:txBody>
          <a:bodyPr wrap="square" rtlCol="0">
            <a:spAutoFit/>
          </a:bodyPr>
          <a:lstStyle/>
          <a:p>
            <a:r>
              <a:rPr lang="en-US" sz="1000">
                <a:solidFill>
                  <a:schemeClr val="accent1"/>
                </a:solidFill>
              </a:rPr>
              <a:t>HIMSS Nursing Innovation Advisory Workgroup</a:t>
            </a:r>
          </a:p>
        </p:txBody>
      </p:sp>
    </p:spTree>
    <p:custDataLst>
      <p:custData r:id="rId1"/>
      <p:custData r:id="rId2"/>
    </p:custDataLst>
    <p:extLst>
      <p:ext uri="{BB962C8B-B14F-4D97-AF65-F5344CB8AC3E}">
        <p14:creationId xmlns:p14="http://schemas.microsoft.com/office/powerpoint/2010/main" val="1680276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A3AA166-4A73-A342-B4F7-FB0CD819EBDF}"/>
              </a:ext>
            </a:extLst>
          </p:cNvPr>
          <p:cNvSpPr/>
          <p:nvPr/>
        </p:nvSpPr>
        <p:spPr>
          <a:xfrm>
            <a:off x="211495" y="5560831"/>
            <a:ext cx="7540379" cy="874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latin typeface="+mj-lt"/>
            </a:endParaRPr>
          </a:p>
        </p:txBody>
      </p:sp>
      <p:sp>
        <p:nvSpPr>
          <p:cNvPr id="18" name="Rectangle 17">
            <a:extLst>
              <a:ext uri="{FF2B5EF4-FFF2-40B4-BE49-F238E27FC236}">
                <a16:creationId xmlns:a16="http://schemas.microsoft.com/office/drawing/2014/main" id="{8D38C6EB-A8AD-504B-A484-4E236142CED1}"/>
              </a:ext>
            </a:extLst>
          </p:cNvPr>
          <p:cNvSpPr/>
          <p:nvPr/>
        </p:nvSpPr>
        <p:spPr>
          <a:xfrm>
            <a:off x="185530" y="3960862"/>
            <a:ext cx="6043571" cy="643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solidFill>
                <a:schemeClr val="tx1"/>
              </a:solidFill>
              <a:latin typeface="+mj-lt"/>
            </a:endParaRPr>
          </a:p>
        </p:txBody>
      </p:sp>
      <p:sp>
        <p:nvSpPr>
          <p:cNvPr id="12" name="Rectangle 11">
            <a:extLst>
              <a:ext uri="{FF2B5EF4-FFF2-40B4-BE49-F238E27FC236}">
                <a16:creationId xmlns:a16="http://schemas.microsoft.com/office/drawing/2014/main" id="{E748C105-D343-C04D-84F4-16F22DB822C4}"/>
              </a:ext>
            </a:extLst>
          </p:cNvPr>
          <p:cNvSpPr/>
          <p:nvPr/>
        </p:nvSpPr>
        <p:spPr>
          <a:xfrm>
            <a:off x="193655" y="1726495"/>
            <a:ext cx="7550093" cy="1516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solidFill>
                <a:schemeClr val="tx1"/>
              </a:solidFill>
              <a:latin typeface="+mj-lt"/>
            </a:endParaRPr>
          </a:p>
        </p:txBody>
      </p:sp>
      <p:sp>
        <p:nvSpPr>
          <p:cNvPr id="2" name="Rectangle: Top Corners Rounded 1"/>
          <p:cNvSpPr/>
          <p:nvPr/>
        </p:nvSpPr>
        <p:spPr bwMode="auto">
          <a:xfrm>
            <a:off x="404188" y="1260041"/>
            <a:ext cx="5691812"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Definition/ Description</a:t>
            </a:r>
          </a:p>
        </p:txBody>
      </p:sp>
      <p:sp>
        <p:nvSpPr>
          <p:cNvPr id="16" name="Rectangle: Top Corners Rounded 15"/>
          <p:cNvSpPr/>
          <p:nvPr/>
        </p:nvSpPr>
        <p:spPr bwMode="auto">
          <a:xfrm>
            <a:off x="404188" y="2997134"/>
            <a:ext cx="5538793"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Implementation Settings</a:t>
            </a:r>
          </a:p>
        </p:txBody>
      </p:sp>
      <p:sp>
        <p:nvSpPr>
          <p:cNvPr id="21" name="Rectangle: Top Corners Rounded 20"/>
          <p:cNvSpPr/>
          <p:nvPr/>
        </p:nvSpPr>
        <p:spPr bwMode="auto">
          <a:xfrm>
            <a:off x="404188" y="4457247"/>
            <a:ext cx="5485843"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Considerations</a:t>
            </a:r>
          </a:p>
        </p:txBody>
      </p:sp>
      <p:sp>
        <p:nvSpPr>
          <p:cNvPr id="22" name="Content Placeholder 15">
            <a:extLst>
              <a:ext uri="{FF2B5EF4-FFF2-40B4-BE49-F238E27FC236}">
                <a16:creationId xmlns:a16="http://schemas.microsoft.com/office/drawing/2014/main" id="{1B25F73A-0D0F-8EF3-9E0E-E5D40BCA4EA6}"/>
              </a:ext>
            </a:extLst>
          </p:cNvPr>
          <p:cNvSpPr txBox="1">
            <a:spLocks/>
          </p:cNvSpPr>
          <p:nvPr/>
        </p:nvSpPr>
        <p:spPr>
          <a:xfrm>
            <a:off x="454997" y="1699574"/>
            <a:ext cx="5774104"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indent="-171450">
              <a:buFont typeface="Arial"/>
              <a:buChar char="•"/>
            </a:pPr>
            <a:r>
              <a:rPr lang="en-US" sz="1200">
                <a:solidFill>
                  <a:schemeClr val="tx1"/>
                </a:solidFill>
              </a:rPr>
              <a:t>Healthcare predictive models are transformative tools that leverage data analytics to anticipate future scenarios and improve decision-making. By enabling early interventions, optimizing operations, and supporting personalized care, these models help healthcare organizations deliver better outcomes while enhancing efficiency and cost-effectiveness (Dixon et al., 2024) </a:t>
            </a:r>
          </a:p>
          <a:p>
            <a:pPr lvl="1"/>
            <a:endParaRPr lang="en-GB" sz="1200">
              <a:solidFill>
                <a:schemeClr val="tx1"/>
              </a:solidFill>
            </a:endParaRPr>
          </a:p>
        </p:txBody>
      </p:sp>
      <p:sp>
        <p:nvSpPr>
          <p:cNvPr id="23" name="Content Placeholder 15">
            <a:extLst>
              <a:ext uri="{FF2B5EF4-FFF2-40B4-BE49-F238E27FC236}">
                <a16:creationId xmlns:a16="http://schemas.microsoft.com/office/drawing/2014/main" id="{835F47A8-FF45-A84E-94BC-3F64F013C632}"/>
              </a:ext>
            </a:extLst>
          </p:cNvPr>
          <p:cNvSpPr txBox="1">
            <a:spLocks/>
          </p:cNvSpPr>
          <p:nvPr/>
        </p:nvSpPr>
        <p:spPr>
          <a:xfrm>
            <a:off x="362751" y="3492077"/>
            <a:ext cx="6574128"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indent="-171450" rtl="0" fontAlgn="ctr">
              <a:buFont typeface="Arial" panose="020B0604020202020204" pitchFamily="34" charset="0"/>
              <a:buChar char="•"/>
            </a:pPr>
            <a:r>
              <a:rPr lang="en-US" sz="1200" i="0">
                <a:solidFill>
                  <a:srgbClr val="000000"/>
                </a:solidFill>
                <a:effectLst/>
              </a:rPr>
              <a:t>Hospitals and Clinics</a:t>
            </a:r>
            <a:r>
              <a:rPr lang="en-US" sz="1200">
                <a:solidFill>
                  <a:srgbClr val="000000"/>
                </a:solidFill>
              </a:rPr>
              <a:t>, Pharmacies, </a:t>
            </a:r>
            <a:r>
              <a:rPr lang="en-US" sz="1200" i="0">
                <a:solidFill>
                  <a:srgbClr val="000000"/>
                </a:solidFill>
                <a:effectLst/>
              </a:rPr>
              <a:t>Public Health Management </a:t>
            </a:r>
            <a:r>
              <a:rPr lang="en-US" sz="1200">
                <a:solidFill>
                  <a:srgbClr val="000000"/>
                </a:solidFill>
              </a:rPr>
              <a:t>, </a:t>
            </a:r>
            <a:r>
              <a:rPr lang="en-US" sz="1200" i="0">
                <a:solidFill>
                  <a:srgbClr val="000000"/>
                </a:solidFill>
                <a:effectLst/>
              </a:rPr>
              <a:t>Telehealth,                              Health Insurance providers , Rural and underserve settings, Academic Settings </a:t>
            </a:r>
            <a:endParaRPr lang="en-US" sz="1200">
              <a:solidFill>
                <a:srgbClr val="000000"/>
              </a:solidFill>
            </a:endParaRPr>
          </a:p>
          <a:p>
            <a:pPr marL="285750" indent="-285750">
              <a:buClr>
                <a:srgbClr val="9EC3E1"/>
              </a:buClr>
            </a:pPr>
            <a:endParaRPr lang="en-GB">
              <a:solidFill>
                <a:schemeClr val="tx1"/>
              </a:solidFill>
            </a:endParaRPr>
          </a:p>
        </p:txBody>
      </p:sp>
      <p:sp>
        <p:nvSpPr>
          <p:cNvPr id="24" name="Content Placeholder 15">
            <a:extLst>
              <a:ext uri="{FF2B5EF4-FFF2-40B4-BE49-F238E27FC236}">
                <a16:creationId xmlns:a16="http://schemas.microsoft.com/office/drawing/2014/main" id="{0E552F08-65F7-0EC9-3247-15B410262588}"/>
              </a:ext>
            </a:extLst>
          </p:cNvPr>
          <p:cNvSpPr txBox="1">
            <a:spLocks/>
          </p:cNvSpPr>
          <p:nvPr/>
        </p:nvSpPr>
        <p:spPr>
          <a:xfrm>
            <a:off x="465481" y="5055773"/>
            <a:ext cx="6776507"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indent="-171450" rtl="0" fontAlgn="ctr">
              <a:buFont typeface="Arial"/>
              <a:buChar char="•"/>
            </a:pPr>
            <a:r>
              <a:rPr lang="en-US" sz="1200" i="0">
                <a:solidFill>
                  <a:srgbClr val="000000"/>
                </a:solidFill>
                <a:effectLst/>
              </a:rPr>
              <a:t>Data Quality and </a:t>
            </a:r>
            <a:r>
              <a:rPr lang="en-US" sz="1200">
                <a:solidFill>
                  <a:srgbClr val="000000"/>
                </a:solidFill>
              </a:rPr>
              <a:t>Availability </a:t>
            </a:r>
            <a:endParaRPr lang="en-US" sz="1200" i="0">
              <a:solidFill>
                <a:srgbClr val="000000"/>
              </a:solidFill>
              <a:effectLst/>
            </a:endParaRPr>
          </a:p>
          <a:p>
            <a:pPr marL="171450" indent="-171450" rtl="0" fontAlgn="ctr">
              <a:buFont typeface="Arial"/>
              <a:buChar char="•"/>
            </a:pPr>
            <a:r>
              <a:rPr lang="en-US" sz="1200" i="0">
                <a:solidFill>
                  <a:srgbClr val="000000"/>
                </a:solidFill>
                <a:effectLst/>
              </a:rPr>
              <a:t>Privacy and Security</a:t>
            </a:r>
          </a:p>
          <a:p>
            <a:pPr marL="171450" indent="-171450" rtl="0" fontAlgn="ctr">
              <a:buFont typeface="Arial"/>
              <a:buChar char="•"/>
            </a:pPr>
            <a:r>
              <a:rPr lang="en-US" sz="1200">
                <a:solidFill>
                  <a:srgbClr val="000000"/>
                </a:solidFill>
              </a:rPr>
              <a:t>Organizational Change and Workflow Integration </a:t>
            </a:r>
            <a:endParaRPr lang="en-US" sz="1200" i="0">
              <a:solidFill>
                <a:srgbClr val="000000"/>
              </a:solidFill>
              <a:effectLst/>
            </a:endParaRPr>
          </a:p>
          <a:p>
            <a:pPr marL="171450" indent="-171450" rtl="0" fontAlgn="ctr">
              <a:buFont typeface="Arial"/>
              <a:buChar char="•"/>
            </a:pPr>
            <a:r>
              <a:rPr lang="en-US" sz="1200" i="0">
                <a:solidFill>
                  <a:srgbClr val="000000"/>
                </a:solidFill>
                <a:effectLst/>
              </a:rPr>
              <a:t>Model Transparency and Interpretability</a:t>
            </a:r>
          </a:p>
          <a:p>
            <a:pPr marL="171450" indent="-171450" rtl="0" fontAlgn="ctr">
              <a:buFont typeface="Arial"/>
              <a:buChar char="•"/>
            </a:pPr>
            <a:endParaRPr lang="en-US" sz="1200" i="0">
              <a:solidFill>
                <a:srgbClr val="000000"/>
              </a:solidFill>
              <a:effectLst/>
            </a:endParaRPr>
          </a:p>
        </p:txBody>
      </p:sp>
      <p:sp>
        <p:nvSpPr>
          <p:cNvPr id="4" name="Title 2">
            <a:extLst>
              <a:ext uri="{FF2B5EF4-FFF2-40B4-BE49-F238E27FC236}">
                <a16:creationId xmlns:a16="http://schemas.microsoft.com/office/drawing/2014/main" id="{61715D9D-9BAF-9741-6C4B-95A32B43A54C}"/>
              </a:ext>
            </a:extLst>
          </p:cNvPr>
          <p:cNvSpPr>
            <a:spLocks noGrp="1"/>
          </p:cNvSpPr>
          <p:nvPr>
            <p:ph type="title"/>
          </p:nvPr>
        </p:nvSpPr>
        <p:spPr>
          <a:xfrm>
            <a:off x="375543" y="417734"/>
            <a:ext cx="8094978" cy="561600"/>
          </a:xfrm>
        </p:spPr>
        <p:txBody>
          <a:bodyPr/>
          <a:lstStyle/>
          <a:p>
            <a:r>
              <a:rPr lang="en-US" sz="3600" i="1"/>
              <a:t>Predictive Model</a:t>
            </a:r>
          </a:p>
        </p:txBody>
      </p:sp>
      <p:sp>
        <p:nvSpPr>
          <p:cNvPr id="3" name="Content Placeholder 15">
            <a:extLst>
              <a:ext uri="{FF2B5EF4-FFF2-40B4-BE49-F238E27FC236}">
                <a16:creationId xmlns:a16="http://schemas.microsoft.com/office/drawing/2014/main" id="{422857BD-5B28-4EE9-B6B9-6EFD013B43D5}"/>
              </a:ext>
            </a:extLst>
          </p:cNvPr>
          <p:cNvSpPr txBox="1">
            <a:spLocks/>
          </p:cNvSpPr>
          <p:nvPr/>
        </p:nvSpPr>
        <p:spPr>
          <a:xfrm>
            <a:off x="4163448" y="5063321"/>
            <a:ext cx="3222273"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indent="-171450" rtl="0" fontAlgn="ctr">
              <a:buFont typeface="Arial"/>
              <a:buChar char="•"/>
            </a:pPr>
            <a:r>
              <a:rPr lang="en-US" sz="1200" i="0">
                <a:solidFill>
                  <a:srgbClr val="000000"/>
                </a:solidFill>
                <a:effectLst/>
              </a:rPr>
              <a:t>Ethical Considerations</a:t>
            </a:r>
          </a:p>
          <a:p>
            <a:pPr marL="171450" indent="-171450" rtl="0" fontAlgn="ctr">
              <a:buFont typeface="Arial"/>
              <a:buChar char="•"/>
            </a:pPr>
            <a:r>
              <a:rPr lang="en-US" sz="1200" i="0">
                <a:solidFill>
                  <a:srgbClr val="000000"/>
                </a:solidFill>
                <a:effectLst/>
              </a:rPr>
              <a:t>Model monitoring and maintenance </a:t>
            </a:r>
          </a:p>
          <a:p>
            <a:pPr marL="171450" indent="-171450" rtl="0" fontAlgn="ctr">
              <a:buFont typeface="Arial"/>
              <a:buChar char="•"/>
            </a:pPr>
            <a:r>
              <a:rPr lang="en-US" sz="1200" i="0">
                <a:solidFill>
                  <a:srgbClr val="000000"/>
                </a:solidFill>
                <a:effectLst/>
              </a:rPr>
              <a:t>Cost and Resource Allocation</a:t>
            </a:r>
            <a:endParaRPr lang="en-US" sz="1200">
              <a:solidFill>
                <a:srgbClr val="000000"/>
              </a:solidFill>
            </a:endParaRPr>
          </a:p>
          <a:p>
            <a:pPr marL="171450" indent="-171450" rtl="0" fontAlgn="ctr">
              <a:buFont typeface="Arial"/>
              <a:buChar char="•"/>
            </a:pPr>
            <a:r>
              <a:rPr lang="en-US" sz="1200">
                <a:solidFill>
                  <a:srgbClr val="000000"/>
                </a:solidFill>
              </a:rPr>
              <a:t>Scalability </a:t>
            </a:r>
          </a:p>
          <a:p>
            <a:pPr marL="171450" indent="-171450" rtl="0" fontAlgn="ctr">
              <a:buFont typeface="Arial"/>
              <a:buChar char="•"/>
            </a:pPr>
            <a:r>
              <a:rPr lang="en-US" sz="1200">
                <a:solidFill>
                  <a:srgbClr val="000000"/>
                </a:solidFill>
              </a:rPr>
              <a:t>Impact Evaluation </a:t>
            </a:r>
            <a:endParaRPr lang="en-US" sz="3200">
              <a:solidFill>
                <a:srgbClr val="000000"/>
              </a:solidFill>
            </a:endParaRPr>
          </a:p>
        </p:txBody>
      </p:sp>
      <p:pic>
        <p:nvPicPr>
          <p:cNvPr id="1028" name="Picture 4" descr="Predictive Analytics Images – Browse 57,763 Stock Photos, Vectors, and  Video | Adobe Stock">
            <a:extLst>
              <a:ext uri="{FF2B5EF4-FFF2-40B4-BE49-F238E27FC236}">
                <a16:creationId xmlns:a16="http://schemas.microsoft.com/office/drawing/2014/main" id="{D6FEA7C2-96F3-2E2B-ED52-9508AC8B0CE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405"/>
          <a:stretch/>
        </p:blipFill>
        <p:spPr bwMode="auto">
          <a:xfrm>
            <a:off x="6406322" y="1138635"/>
            <a:ext cx="5485844" cy="3885447"/>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E5685DFE-DE42-08C9-A380-338A426A4B85}"/>
              </a:ext>
            </a:extLst>
          </p:cNvPr>
          <p:cNvSpPr>
            <a:spLocks noGrp="1"/>
          </p:cNvSpPr>
          <p:nvPr>
            <p:ph type="sldNum" sz="quarter" idx="11"/>
          </p:nvPr>
        </p:nvSpPr>
        <p:spPr/>
        <p:txBody>
          <a:bodyPr/>
          <a:lstStyle/>
          <a:p>
            <a:fld id="{2DDEA8E7-5F55-4A60-8EF9-470692FC5635}" type="slidenum">
              <a:rPr lang="en-US" noProof="0" smtClean="0"/>
              <a:pPr/>
              <a:t>2</a:t>
            </a:fld>
            <a:endParaRPr lang="en-US" noProof="0"/>
          </a:p>
        </p:txBody>
      </p:sp>
      <p:sp>
        <p:nvSpPr>
          <p:cNvPr id="6" name="TextBox 5">
            <a:extLst>
              <a:ext uri="{FF2B5EF4-FFF2-40B4-BE49-F238E27FC236}">
                <a16:creationId xmlns:a16="http://schemas.microsoft.com/office/drawing/2014/main" id="{3CC4AA7C-0B8A-5720-4060-05F231AD93BF}"/>
              </a:ext>
            </a:extLst>
          </p:cNvPr>
          <p:cNvSpPr txBox="1"/>
          <p:nvPr/>
        </p:nvSpPr>
        <p:spPr>
          <a:xfrm>
            <a:off x="375543" y="129236"/>
            <a:ext cx="5560415" cy="246221"/>
          </a:xfrm>
          <a:prstGeom prst="rect">
            <a:avLst/>
          </a:prstGeom>
          <a:noFill/>
        </p:spPr>
        <p:txBody>
          <a:bodyPr wrap="square" rtlCol="0">
            <a:spAutoFit/>
          </a:bodyPr>
          <a:lstStyle/>
          <a:p>
            <a:r>
              <a:rPr lang="en-US" sz="1000">
                <a:solidFill>
                  <a:schemeClr val="accent1"/>
                </a:solidFill>
              </a:rPr>
              <a:t>HIMSS Nursing Innovation Advisory Workgroup</a:t>
            </a:r>
          </a:p>
        </p:txBody>
      </p:sp>
    </p:spTree>
    <p:custDataLst>
      <p:custData r:id="rId1"/>
      <p:custData r:id="rId2"/>
    </p:custDataLst>
    <p:extLst>
      <p:ext uri="{BB962C8B-B14F-4D97-AF65-F5344CB8AC3E}">
        <p14:creationId xmlns:p14="http://schemas.microsoft.com/office/powerpoint/2010/main" val="1396616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A3AA166-4A73-A342-B4F7-FB0CD819EBDF}"/>
              </a:ext>
            </a:extLst>
          </p:cNvPr>
          <p:cNvSpPr/>
          <p:nvPr/>
        </p:nvSpPr>
        <p:spPr>
          <a:xfrm>
            <a:off x="188283" y="5214507"/>
            <a:ext cx="7540379" cy="874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latin typeface="+mj-lt"/>
            </a:endParaRPr>
          </a:p>
        </p:txBody>
      </p:sp>
      <p:sp>
        <p:nvSpPr>
          <p:cNvPr id="18" name="Rectangle 17">
            <a:extLst>
              <a:ext uri="{FF2B5EF4-FFF2-40B4-BE49-F238E27FC236}">
                <a16:creationId xmlns:a16="http://schemas.microsoft.com/office/drawing/2014/main" id="{8D38C6EB-A8AD-504B-A484-4E236142CED1}"/>
              </a:ext>
            </a:extLst>
          </p:cNvPr>
          <p:cNvSpPr/>
          <p:nvPr/>
        </p:nvSpPr>
        <p:spPr>
          <a:xfrm>
            <a:off x="162318" y="3614538"/>
            <a:ext cx="6043571" cy="643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solidFill>
                <a:schemeClr val="tx1"/>
              </a:solidFill>
              <a:latin typeface="+mj-lt"/>
            </a:endParaRPr>
          </a:p>
        </p:txBody>
      </p:sp>
      <p:sp>
        <p:nvSpPr>
          <p:cNvPr id="12" name="Rectangle 11">
            <a:extLst>
              <a:ext uri="{FF2B5EF4-FFF2-40B4-BE49-F238E27FC236}">
                <a16:creationId xmlns:a16="http://schemas.microsoft.com/office/drawing/2014/main" id="{E748C105-D343-C04D-84F4-16F22DB822C4}"/>
              </a:ext>
            </a:extLst>
          </p:cNvPr>
          <p:cNvSpPr/>
          <p:nvPr/>
        </p:nvSpPr>
        <p:spPr>
          <a:xfrm>
            <a:off x="193655" y="1726495"/>
            <a:ext cx="7550093" cy="1516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solidFill>
                <a:schemeClr val="tx1"/>
              </a:solidFill>
              <a:latin typeface="+mj-lt"/>
            </a:endParaRPr>
          </a:p>
        </p:txBody>
      </p:sp>
      <p:sp>
        <p:nvSpPr>
          <p:cNvPr id="2" name="Rectangle: Top Corners Rounded 1"/>
          <p:cNvSpPr/>
          <p:nvPr/>
        </p:nvSpPr>
        <p:spPr bwMode="auto">
          <a:xfrm>
            <a:off x="404187" y="1260041"/>
            <a:ext cx="5691813"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Definition/ Description</a:t>
            </a:r>
          </a:p>
        </p:txBody>
      </p:sp>
      <p:sp>
        <p:nvSpPr>
          <p:cNvPr id="16" name="Rectangle: Top Corners Rounded 15"/>
          <p:cNvSpPr/>
          <p:nvPr/>
        </p:nvSpPr>
        <p:spPr bwMode="auto">
          <a:xfrm>
            <a:off x="404187" y="3197781"/>
            <a:ext cx="5691813" cy="413599"/>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Implementation Settings</a:t>
            </a:r>
          </a:p>
        </p:txBody>
      </p:sp>
      <p:sp>
        <p:nvSpPr>
          <p:cNvPr id="21" name="Rectangle: Top Corners Rounded 20"/>
          <p:cNvSpPr/>
          <p:nvPr/>
        </p:nvSpPr>
        <p:spPr bwMode="auto">
          <a:xfrm>
            <a:off x="404187" y="4336636"/>
            <a:ext cx="5691813"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Considerations</a:t>
            </a:r>
          </a:p>
        </p:txBody>
      </p:sp>
      <p:sp>
        <p:nvSpPr>
          <p:cNvPr id="22" name="Content Placeholder 15">
            <a:extLst>
              <a:ext uri="{FF2B5EF4-FFF2-40B4-BE49-F238E27FC236}">
                <a16:creationId xmlns:a16="http://schemas.microsoft.com/office/drawing/2014/main" id="{1B25F73A-0D0F-8EF3-9E0E-E5D40BCA4EA6}"/>
              </a:ext>
            </a:extLst>
          </p:cNvPr>
          <p:cNvSpPr txBox="1">
            <a:spLocks/>
          </p:cNvSpPr>
          <p:nvPr/>
        </p:nvSpPr>
        <p:spPr>
          <a:xfrm>
            <a:off x="375273" y="1675679"/>
            <a:ext cx="5830615" cy="1322468"/>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indent="-171450">
              <a:spcAft>
                <a:spcPts val="600"/>
              </a:spcAft>
              <a:buFont typeface="Arial"/>
              <a:buChar char="•"/>
            </a:pPr>
            <a:r>
              <a:rPr lang="en-US" sz="1200">
                <a:solidFill>
                  <a:schemeClr val="tx1"/>
                </a:solidFill>
              </a:rPr>
              <a:t>MAM refers to the processes, equipment, and guidelines used in the healthcare industry to protect, manage, and maximize the use of mobile applications in medical settings.</a:t>
            </a:r>
          </a:p>
          <a:p>
            <a:pPr marL="171450" indent="-171450">
              <a:spcAft>
                <a:spcPts val="600"/>
              </a:spcAft>
              <a:buFont typeface="Arial"/>
              <a:buChar char="•"/>
            </a:pPr>
            <a:r>
              <a:rPr lang="en-US" sz="1200">
                <a:solidFill>
                  <a:schemeClr val="tx1"/>
                </a:solidFill>
              </a:rPr>
              <a:t>It permits doctors and administrators to safely access vital healthcare data while guaranteeing that mobile apps tailored to the healthcare industry are used effectively, adhere to legal requirements, and safeguard private patient data (Arumugam et al., 2021)</a:t>
            </a:r>
            <a:endParaRPr lang="en-US" sz="2000">
              <a:solidFill>
                <a:schemeClr val="tx1"/>
              </a:solidFill>
            </a:endParaRPr>
          </a:p>
          <a:p>
            <a:pPr lvl="1"/>
            <a:endParaRPr lang="en-GB" sz="1200">
              <a:solidFill>
                <a:schemeClr val="tx1"/>
              </a:solidFill>
            </a:endParaRPr>
          </a:p>
        </p:txBody>
      </p:sp>
      <p:sp>
        <p:nvSpPr>
          <p:cNvPr id="23" name="Content Placeholder 15">
            <a:extLst>
              <a:ext uri="{FF2B5EF4-FFF2-40B4-BE49-F238E27FC236}">
                <a16:creationId xmlns:a16="http://schemas.microsoft.com/office/drawing/2014/main" id="{835F47A8-FF45-A84E-94BC-3F64F013C632}"/>
              </a:ext>
            </a:extLst>
          </p:cNvPr>
          <p:cNvSpPr txBox="1">
            <a:spLocks/>
          </p:cNvSpPr>
          <p:nvPr/>
        </p:nvSpPr>
        <p:spPr>
          <a:xfrm>
            <a:off x="373808" y="3648024"/>
            <a:ext cx="5950792" cy="716399"/>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lvl="1" indent="-171450"/>
            <a:r>
              <a:rPr lang="en-US" sz="1200">
                <a:solidFill>
                  <a:schemeClr val="tx1"/>
                </a:solidFill>
              </a:rPr>
              <a:t>Inpatient, Ambulatory, Remote monitoring, Patient Homes, Education Centers, Skilled Facilities </a:t>
            </a:r>
          </a:p>
          <a:p>
            <a:pPr marL="285750" indent="-285750">
              <a:buClr>
                <a:srgbClr val="9EC3E1"/>
              </a:buClr>
              <a:buFont typeface="Arial" panose="020B0604020202020204" pitchFamily="34" charset="0"/>
              <a:buChar char="•"/>
            </a:pPr>
            <a:endParaRPr lang="en-GB">
              <a:solidFill>
                <a:schemeClr val="tx1"/>
              </a:solidFill>
            </a:endParaRPr>
          </a:p>
        </p:txBody>
      </p:sp>
      <p:sp>
        <p:nvSpPr>
          <p:cNvPr id="24" name="Content Placeholder 15">
            <a:extLst>
              <a:ext uri="{FF2B5EF4-FFF2-40B4-BE49-F238E27FC236}">
                <a16:creationId xmlns:a16="http://schemas.microsoft.com/office/drawing/2014/main" id="{0E552F08-65F7-0EC9-3247-15B410262588}"/>
              </a:ext>
            </a:extLst>
          </p:cNvPr>
          <p:cNvSpPr txBox="1">
            <a:spLocks/>
          </p:cNvSpPr>
          <p:nvPr/>
        </p:nvSpPr>
        <p:spPr>
          <a:xfrm>
            <a:off x="404188" y="4779697"/>
            <a:ext cx="2762345"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indent="-171450" rtl="0" fontAlgn="ctr">
              <a:buFont typeface="Arial"/>
              <a:buChar char="•"/>
            </a:pPr>
            <a:r>
              <a:rPr lang="en-US" sz="1050" i="0">
                <a:solidFill>
                  <a:srgbClr val="000000"/>
                </a:solidFill>
                <a:effectLst/>
              </a:rPr>
              <a:t>Data Security and Privacy</a:t>
            </a:r>
          </a:p>
          <a:p>
            <a:pPr marL="171450" indent="-171450" rtl="0" fontAlgn="ctr">
              <a:buFont typeface="Arial"/>
              <a:buChar char="•"/>
            </a:pPr>
            <a:r>
              <a:rPr lang="en-US" sz="1050" i="0">
                <a:solidFill>
                  <a:srgbClr val="000000"/>
                </a:solidFill>
                <a:effectLst/>
              </a:rPr>
              <a:t>Device APP Management .</a:t>
            </a:r>
          </a:p>
          <a:p>
            <a:pPr marL="171450" indent="-171450" rtl="0" fontAlgn="ctr">
              <a:buFont typeface="Arial"/>
              <a:buChar char="•"/>
            </a:pPr>
            <a:r>
              <a:rPr lang="en-US" sz="1050" i="0">
                <a:solidFill>
                  <a:srgbClr val="000000"/>
                </a:solidFill>
                <a:effectLst/>
              </a:rPr>
              <a:t>User Training and Support: Healthcare providers and patients need adequate training to effectively use mobile applications. MAM solutions should include support resources to address any technical issues that arise.</a:t>
            </a:r>
          </a:p>
        </p:txBody>
      </p:sp>
      <p:sp>
        <p:nvSpPr>
          <p:cNvPr id="4" name="Title 2">
            <a:extLst>
              <a:ext uri="{FF2B5EF4-FFF2-40B4-BE49-F238E27FC236}">
                <a16:creationId xmlns:a16="http://schemas.microsoft.com/office/drawing/2014/main" id="{61715D9D-9BAF-9741-6C4B-95A32B43A54C}"/>
              </a:ext>
            </a:extLst>
          </p:cNvPr>
          <p:cNvSpPr>
            <a:spLocks noGrp="1"/>
          </p:cNvSpPr>
          <p:nvPr>
            <p:ph type="title"/>
          </p:nvPr>
        </p:nvSpPr>
        <p:spPr>
          <a:xfrm>
            <a:off x="375273" y="551662"/>
            <a:ext cx="10587588" cy="561600"/>
          </a:xfrm>
        </p:spPr>
        <p:txBody>
          <a:bodyPr/>
          <a:lstStyle/>
          <a:p>
            <a:r>
              <a:rPr lang="en-US" sz="3600" i="1"/>
              <a:t>Mobile Application Management (MAM)</a:t>
            </a:r>
          </a:p>
        </p:txBody>
      </p:sp>
      <p:pic>
        <p:nvPicPr>
          <p:cNvPr id="3" name="Picture 2">
            <a:extLst>
              <a:ext uri="{FF2B5EF4-FFF2-40B4-BE49-F238E27FC236}">
                <a16:creationId xmlns:a16="http://schemas.microsoft.com/office/drawing/2014/main" id="{CE2F6E1B-B4C3-AA51-4DD3-AC9BA232FE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1326" y="1260041"/>
            <a:ext cx="5208342" cy="4393839"/>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47B5E45-244F-0874-1C0B-9F6F91F321A6}"/>
              </a:ext>
            </a:extLst>
          </p:cNvPr>
          <p:cNvSpPr txBox="1"/>
          <p:nvPr/>
        </p:nvSpPr>
        <p:spPr>
          <a:xfrm>
            <a:off x="3265084" y="4753393"/>
            <a:ext cx="2945216" cy="1985159"/>
          </a:xfrm>
          <a:prstGeom prst="rect">
            <a:avLst/>
          </a:prstGeom>
          <a:noFill/>
        </p:spPr>
        <p:txBody>
          <a:bodyPr wrap="square">
            <a:spAutoFit/>
          </a:bodyPr>
          <a:lstStyle/>
          <a:p>
            <a:pPr marL="171450" indent="-171450" rtl="0" fontAlgn="ctr">
              <a:spcAft>
                <a:spcPts val="300"/>
              </a:spcAft>
              <a:buClr>
                <a:schemeClr val="accent3">
                  <a:lumMod val="75000"/>
                </a:schemeClr>
              </a:buClr>
              <a:buFont typeface="Arial" panose="020B0604020202020204" pitchFamily="34" charset="0"/>
              <a:buChar char="•"/>
            </a:pPr>
            <a:r>
              <a:rPr lang="en-US" sz="1050" i="0">
                <a:solidFill>
                  <a:srgbClr val="000000"/>
                </a:solidFill>
                <a:effectLst/>
                <a:latin typeface="+mj-lt"/>
              </a:rPr>
              <a:t>Monitoring and Analytics </a:t>
            </a:r>
          </a:p>
          <a:p>
            <a:pPr marL="171450" indent="-171450" rtl="0" fontAlgn="ctr">
              <a:spcAft>
                <a:spcPts val="300"/>
              </a:spcAft>
              <a:buClr>
                <a:schemeClr val="accent3">
                  <a:lumMod val="75000"/>
                </a:schemeClr>
              </a:buClr>
              <a:buFont typeface="Arial" panose="020B0604020202020204" pitchFamily="34" charset="0"/>
              <a:buChar char="•"/>
            </a:pPr>
            <a:r>
              <a:rPr lang="en-US" sz="1050">
                <a:solidFill>
                  <a:srgbClr val="000000"/>
                </a:solidFill>
                <a:latin typeface="+mj-lt"/>
              </a:rPr>
              <a:t>Scalability and Customization</a:t>
            </a:r>
            <a:endParaRPr lang="en-US" sz="1050" i="0">
              <a:solidFill>
                <a:srgbClr val="000000"/>
              </a:solidFill>
              <a:effectLst/>
              <a:latin typeface="+mj-lt"/>
            </a:endParaRPr>
          </a:p>
          <a:p>
            <a:pPr marL="171450" indent="-171450" rtl="0" fontAlgn="ctr">
              <a:spcAft>
                <a:spcPts val="300"/>
              </a:spcAft>
              <a:buClr>
                <a:schemeClr val="accent3">
                  <a:lumMod val="75000"/>
                </a:schemeClr>
              </a:buClr>
              <a:buFont typeface="Arial" panose="020B0604020202020204" pitchFamily="34" charset="0"/>
              <a:buChar char="•"/>
            </a:pPr>
            <a:r>
              <a:rPr lang="en-US" sz="1050" i="0">
                <a:solidFill>
                  <a:srgbClr val="000000"/>
                </a:solidFill>
                <a:effectLst/>
                <a:latin typeface="+mj-lt"/>
              </a:rPr>
              <a:t>Compliance and Regulatory Requirements: MAM solutions must ensure that mobile applications adhere to all relevant healthcare regulations and standards, including data protection and patient privacy laws.</a:t>
            </a:r>
          </a:p>
          <a:p>
            <a:pPr marL="396875" lvl="1" indent="-107950">
              <a:buClr>
                <a:schemeClr val="accent3">
                  <a:lumMod val="60000"/>
                  <a:lumOff val="40000"/>
                </a:schemeClr>
              </a:buClr>
              <a:buFont typeface="Arial" panose="020B0604020202020204" pitchFamily="34" charset="0"/>
              <a:buChar char="-"/>
            </a:pPr>
            <a:r>
              <a:rPr lang="en-US" sz="1050">
                <a:solidFill>
                  <a:srgbClr val="000000"/>
                </a:solidFill>
                <a:latin typeface="+mj-lt"/>
              </a:rPr>
              <a:t>Cost and Resource Management : Budget allocation, ROI assessment, vendor selection</a:t>
            </a:r>
          </a:p>
        </p:txBody>
      </p:sp>
      <p:sp>
        <p:nvSpPr>
          <p:cNvPr id="5" name="Slide Number Placeholder 4">
            <a:extLst>
              <a:ext uri="{FF2B5EF4-FFF2-40B4-BE49-F238E27FC236}">
                <a16:creationId xmlns:a16="http://schemas.microsoft.com/office/drawing/2014/main" id="{94BE2F56-4213-2734-E650-07D61F08B2C2}"/>
              </a:ext>
            </a:extLst>
          </p:cNvPr>
          <p:cNvSpPr>
            <a:spLocks noGrp="1"/>
          </p:cNvSpPr>
          <p:nvPr>
            <p:ph type="sldNum" sz="quarter" idx="11"/>
          </p:nvPr>
        </p:nvSpPr>
        <p:spPr/>
        <p:txBody>
          <a:bodyPr/>
          <a:lstStyle/>
          <a:p>
            <a:fld id="{2DDEA8E7-5F55-4A60-8EF9-470692FC5635}" type="slidenum">
              <a:rPr lang="en-US" noProof="0" smtClean="0"/>
              <a:pPr/>
              <a:t>3</a:t>
            </a:fld>
            <a:endParaRPr lang="en-US" noProof="0"/>
          </a:p>
        </p:txBody>
      </p:sp>
      <p:sp>
        <p:nvSpPr>
          <p:cNvPr id="7" name="TextBox 6">
            <a:extLst>
              <a:ext uri="{FF2B5EF4-FFF2-40B4-BE49-F238E27FC236}">
                <a16:creationId xmlns:a16="http://schemas.microsoft.com/office/drawing/2014/main" id="{435A3BB0-09C8-DD87-464A-4AE8F987A785}"/>
              </a:ext>
            </a:extLst>
          </p:cNvPr>
          <p:cNvSpPr txBox="1"/>
          <p:nvPr/>
        </p:nvSpPr>
        <p:spPr>
          <a:xfrm>
            <a:off x="375543" y="129236"/>
            <a:ext cx="5560415" cy="246221"/>
          </a:xfrm>
          <a:prstGeom prst="rect">
            <a:avLst/>
          </a:prstGeom>
          <a:noFill/>
        </p:spPr>
        <p:txBody>
          <a:bodyPr wrap="square" rtlCol="0">
            <a:spAutoFit/>
          </a:bodyPr>
          <a:lstStyle/>
          <a:p>
            <a:r>
              <a:rPr lang="en-US" sz="1000">
                <a:solidFill>
                  <a:schemeClr val="accent1"/>
                </a:solidFill>
              </a:rPr>
              <a:t>HIMSS Nursing Innovation Advisory Workgroup</a:t>
            </a:r>
          </a:p>
        </p:txBody>
      </p:sp>
    </p:spTree>
    <p:custDataLst>
      <p:custData r:id="rId1"/>
      <p:custData r:id="rId2"/>
    </p:custDataLst>
    <p:extLst>
      <p:ext uri="{BB962C8B-B14F-4D97-AF65-F5344CB8AC3E}">
        <p14:creationId xmlns:p14="http://schemas.microsoft.com/office/powerpoint/2010/main" val="872404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A3AA166-4A73-A342-B4F7-FB0CD819EBDF}"/>
              </a:ext>
            </a:extLst>
          </p:cNvPr>
          <p:cNvSpPr/>
          <p:nvPr/>
        </p:nvSpPr>
        <p:spPr>
          <a:xfrm>
            <a:off x="188283" y="5214507"/>
            <a:ext cx="7540379" cy="874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latin typeface="+mj-lt"/>
            </a:endParaRPr>
          </a:p>
        </p:txBody>
      </p:sp>
      <p:sp>
        <p:nvSpPr>
          <p:cNvPr id="18" name="Rectangle 17">
            <a:extLst>
              <a:ext uri="{FF2B5EF4-FFF2-40B4-BE49-F238E27FC236}">
                <a16:creationId xmlns:a16="http://schemas.microsoft.com/office/drawing/2014/main" id="{8D38C6EB-A8AD-504B-A484-4E236142CED1}"/>
              </a:ext>
            </a:extLst>
          </p:cNvPr>
          <p:cNvSpPr/>
          <p:nvPr/>
        </p:nvSpPr>
        <p:spPr>
          <a:xfrm>
            <a:off x="162318" y="3614538"/>
            <a:ext cx="6043571" cy="643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solidFill>
                <a:schemeClr val="tx1"/>
              </a:solidFill>
              <a:latin typeface="+mj-lt"/>
            </a:endParaRPr>
          </a:p>
        </p:txBody>
      </p:sp>
      <p:sp>
        <p:nvSpPr>
          <p:cNvPr id="12" name="Rectangle 11">
            <a:extLst>
              <a:ext uri="{FF2B5EF4-FFF2-40B4-BE49-F238E27FC236}">
                <a16:creationId xmlns:a16="http://schemas.microsoft.com/office/drawing/2014/main" id="{E748C105-D343-C04D-84F4-16F22DB822C4}"/>
              </a:ext>
            </a:extLst>
          </p:cNvPr>
          <p:cNvSpPr/>
          <p:nvPr/>
        </p:nvSpPr>
        <p:spPr>
          <a:xfrm>
            <a:off x="193655" y="1726495"/>
            <a:ext cx="7550093" cy="1516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solidFill>
                <a:schemeClr val="tx1"/>
              </a:solidFill>
              <a:latin typeface="+mj-lt"/>
            </a:endParaRPr>
          </a:p>
        </p:txBody>
      </p:sp>
      <p:sp>
        <p:nvSpPr>
          <p:cNvPr id="2" name="Rectangle: Top Corners Rounded 1"/>
          <p:cNvSpPr/>
          <p:nvPr/>
        </p:nvSpPr>
        <p:spPr bwMode="auto">
          <a:xfrm>
            <a:off x="404187" y="1260041"/>
            <a:ext cx="5302345"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Definition/ Description</a:t>
            </a:r>
          </a:p>
        </p:txBody>
      </p:sp>
      <p:sp>
        <p:nvSpPr>
          <p:cNvPr id="16" name="Rectangle: Top Corners Rounded 15"/>
          <p:cNvSpPr/>
          <p:nvPr/>
        </p:nvSpPr>
        <p:spPr bwMode="auto">
          <a:xfrm>
            <a:off x="404187" y="3433242"/>
            <a:ext cx="5275303"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Implementation Settings</a:t>
            </a:r>
          </a:p>
        </p:txBody>
      </p:sp>
      <p:sp>
        <p:nvSpPr>
          <p:cNvPr id="21" name="Rectangle: Top Corners Rounded 20"/>
          <p:cNvSpPr/>
          <p:nvPr/>
        </p:nvSpPr>
        <p:spPr bwMode="auto">
          <a:xfrm>
            <a:off x="375274" y="4680395"/>
            <a:ext cx="5229660"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Considerations</a:t>
            </a:r>
          </a:p>
        </p:txBody>
      </p:sp>
      <p:sp>
        <p:nvSpPr>
          <p:cNvPr id="22" name="Content Placeholder 15">
            <a:extLst>
              <a:ext uri="{FF2B5EF4-FFF2-40B4-BE49-F238E27FC236}">
                <a16:creationId xmlns:a16="http://schemas.microsoft.com/office/drawing/2014/main" id="{1B25F73A-0D0F-8EF3-9E0E-E5D40BCA4EA6}"/>
              </a:ext>
            </a:extLst>
          </p:cNvPr>
          <p:cNvSpPr txBox="1">
            <a:spLocks/>
          </p:cNvSpPr>
          <p:nvPr/>
        </p:nvSpPr>
        <p:spPr>
          <a:xfrm>
            <a:off x="375273" y="1743014"/>
            <a:ext cx="5565342"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285750" indent="-285750">
              <a:spcAft>
                <a:spcPts val="200"/>
              </a:spcAft>
              <a:buFont typeface="Arial"/>
              <a:buChar char="•"/>
            </a:pPr>
            <a:r>
              <a:rPr lang="en-US" sz="1200">
                <a:solidFill>
                  <a:schemeClr val="tx1"/>
                </a:solidFill>
              </a:rPr>
              <a:t>The use of sophisticated artificial intelligence models that can produce, condense, and interpret natural language to improve clinical documentation, decision support, and workflow efficiency is known as generative AI (GenAI) in Electronic Health Records (EHRs) (Reddy, 2024).</a:t>
            </a:r>
          </a:p>
          <a:p>
            <a:pPr marL="285750" indent="-285750">
              <a:spcAft>
                <a:spcPts val="200"/>
              </a:spcAft>
              <a:buFont typeface="Arial"/>
              <a:buChar char="•"/>
            </a:pPr>
            <a:r>
              <a:rPr lang="en-US" sz="1200">
                <a:solidFill>
                  <a:schemeClr val="tx1"/>
                </a:solidFill>
              </a:rPr>
              <a:t> To enhance the accessibility and functionality of EHRs, AI models—which are frequently driven by large language models (LLMs)—interact with healthcare systems and providers (Reddy, 2024).</a:t>
            </a:r>
          </a:p>
          <a:p>
            <a:pPr lvl="1"/>
            <a:endParaRPr lang="en-GB" sz="1200">
              <a:solidFill>
                <a:schemeClr val="tx1"/>
              </a:solidFill>
            </a:endParaRPr>
          </a:p>
        </p:txBody>
      </p:sp>
      <p:sp>
        <p:nvSpPr>
          <p:cNvPr id="23" name="Content Placeholder 15">
            <a:extLst>
              <a:ext uri="{FF2B5EF4-FFF2-40B4-BE49-F238E27FC236}">
                <a16:creationId xmlns:a16="http://schemas.microsoft.com/office/drawing/2014/main" id="{835F47A8-FF45-A84E-94BC-3F64F013C632}"/>
              </a:ext>
            </a:extLst>
          </p:cNvPr>
          <p:cNvSpPr txBox="1">
            <a:spLocks/>
          </p:cNvSpPr>
          <p:nvPr/>
        </p:nvSpPr>
        <p:spPr>
          <a:xfrm>
            <a:off x="443831" y="3951320"/>
            <a:ext cx="5347369"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lvl="1" indent="-171450"/>
            <a:r>
              <a:rPr lang="en-US" sz="1200">
                <a:solidFill>
                  <a:schemeClr val="tx1"/>
                </a:solidFill>
              </a:rPr>
              <a:t>Inpatient, Ambulatory, Corporate &amp; Occupational Health Settings, Patient Centered-Home based care , Emergency and Disaster Response</a:t>
            </a:r>
          </a:p>
          <a:p>
            <a:pPr marL="285750" indent="-285750">
              <a:buClr>
                <a:srgbClr val="9EC3E1"/>
              </a:buClr>
            </a:pPr>
            <a:endParaRPr lang="en-GB">
              <a:solidFill>
                <a:schemeClr val="tx1"/>
              </a:solidFill>
            </a:endParaRPr>
          </a:p>
        </p:txBody>
      </p:sp>
      <p:sp>
        <p:nvSpPr>
          <p:cNvPr id="24" name="Content Placeholder 15">
            <a:extLst>
              <a:ext uri="{FF2B5EF4-FFF2-40B4-BE49-F238E27FC236}">
                <a16:creationId xmlns:a16="http://schemas.microsoft.com/office/drawing/2014/main" id="{0E552F08-65F7-0EC9-3247-15B410262588}"/>
              </a:ext>
            </a:extLst>
          </p:cNvPr>
          <p:cNvSpPr txBox="1">
            <a:spLocks/>
          </p:cNvSpPr>
          <p:nvPr/>
        </p:nvSpPr>
        <p:spPr>
          <a:xfrm>
            <a:off x="379525" y="5151595"/>
            <a:ext cx="3788884"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lvl="1"/>
            <a:r>
              <a:rPr lang="en-US" sz="1200">
                <a:solidFill>
                  <a:schemeClr val="tx1"/>
                </a:solidFill>
              </a:rPr>
              <a:t>Accuracy and Reliability </a:t>
            </a:r>
          </a:p>
          <a:p>
            <a:pPr lvl="1"/>
            <a:r>
              <a:rPr lang="en-US" sz="1200">
                <a:solidFill>
                  <a:schemeClr val="tx1"/>
                </a:solidFill>
              </a:rPr>
              <a:t>Patient Interaction and Trust </a:t>
            </a:r>
          </a:p>
          <a:p>
            <a:pPr lvl="1"/>
            <a:r>
              <a:rPr lang="en-US" sz="1200">
                <a:solidFill>
                  <a:schemeClr val="tx1"/>
                </a:solidFill>
              </a:rPr>
              <a:t>Workflow alignment </a:t>
            </a:r>
          </a:p>
          <a:p>
            <a:pPr marL="171450" indent="-171450" rtl="0" fontAlgn="ctr">
              <a:buFont typeface="Arial"/>
              <a:buChar char="•"/>
            </a:pPr>
            <a:endParaRPr lang="en-US" sz="1200" i="0">
              <a:solidFill>
                <a:schemeClr val="tx1"/>
              </a:solidFill>
              <a:effectLst/>
            </a:endParaRPr>
          </a:p>
        </p:txBody>
      </p:sp>
      <p:sp>
        <p:nvSpPr>
          <p:cNvPr id="4" name="Title 2">
            <a:extLst>
              <a:ext uri="{FF2B5EF4-FFF2-40B4-BE49-F238E27FC236}">
                <a16:creationId xmlns:a16="http://schemas.microsoft.com/office/drawing/2014/main" id="{61715D9D-9BAF-9741-6C4B-95A32B43A54C}"/>
              </a:ext>
            </a:extLst>
          </p:cNvPr>
          <p:cNvSpPr>
            <a:spLocks noGrp="1"/>
          </p:cNvSpPr>
          <p:nvPr>
            <p:ph type="title"/>
          </p:nvPr>
        </p:nvSpPr>
        <p:spPr>
          <a:xfrm>
            <a:off x="375273" y="551662"/>
            <a:ext cx="8094978" cy="561600"/>
          </a:xfrm>
        </p:spPr>
        <p:txBody>
          <a:bodyPr/>
          <a:lstStyle/>
          <a:p>
            <a:r>
              <a:rPr lang="en-US" sz="3600" i="1"/>
              <a:t>Falls Surveillance </a:t>
            </a:r>
          </a:p>
        </p:txBody>
      </p:sp>
      <p:sp>
        <p:nvSpPr>
          <p:cNvPr id="3" name="Content Placeholder 15">
            <a:extLst>
              <a:ext uri="{FF2B5EF4-FFF2-40B4-BE49-F238E27FC236}">
                <a16:creationId xmlns:a16="http://schemas.microsoft.com/office/drawing/2014/main" id="{5C2DC85D-C15F-73F5-AB3F-0BE4841EF7C4}"/>
              </a:ext>
            </a:extLst>
          </p:cNvPr>
          <p:cNvSpPr txBox="1">
            <a:spLocks/>
          </p:cNvSpPr>
          <p:nvPr/>
        </p:nvSpPr>
        <p:spPr>
          <a:xfrm>
            <a:off x="2947866" y="5158971"/>
            <a:ext cx="3788884"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lvl="1"/>
            <a:r>
              <a:rPr lang="en-US" sz="1200">
                <a:solidFill>
                  <a:schemeClr val="tx1"/>
                </a:solidFill>
              </a:rPr>
              <a:t>Ethical and legal issues </a:t>
            </a:r>
          </a:p>
          <a:p>
            <a:pPr lvl="1"/>
            <a:r>
              <a:rPr lang="en-US" sz="1200">
                <a:solidFill>
                  <a:schemeClr val="tx1"/>
                </a:solidFill>
              </a:rPr>
              <a:t>Integration and Interoperability </a:t>
            </a:r>
          </a:p>
          <a:p>
            <a:pPr lvl="1"/>
            <a:r>
              <a:rPr lang="en-US" sz="1200">
                <a:solidFill>
                  <a:schemeClr val="tx1"/>
                </a:solidFill>
              </a:rPr>
              <a:t>Security and Privacy</a:t>
            </a:r>
          </a:p>
          <a:p>
            <a:pPr marL="171450" indent="-171450" rtl="0" fontAlgn="ctr">
              <a:buFont typeface="Arial"/>
              <a:buChar char="•"/>
            </a:pPr>
            <a:endParaRPr lang="en-US" sz="1200" i="0">
              <a:solidFill>
                <a:schemeClr val="tx1"/>
              </a:solidFill>
              <a:effectLst/>
            </a:endParaRPr>
          </a:p>
        </p:txBody>
      </p:sp>
      <p:pic>
        <p:nvPicPr>
          <p:cNvPr id="5" name="Picture 4">
            <a:extLst>
              <a:ext uri="{FF2B5EF4-FFF2-40B4-BE49-F238E27FC236}">
                <a16:creationId xmlns:a16="http://schemas.microsoft.com/office/drawing/2014/main" id="{52C183CF-8654-F290-A434-FB683BEFA44E}"/>
              </a:ext>
            </a:extLst>
          </p:cNvPr>
          <p:cNvPicPr>
            <a:picLocks noChangeAspect="1"/>
          </p:cNvPicPr>
          <p:nvPr/>
        </p:nvPicPr>
        <p:blipFill>
          <a:blip r:embed="rId5"/>
          <a:srcRect l="5719" t="11166" r="7468"/>
          <a:stretch/>
        </p:blipFill>
        <p:spPr>
          <a:xfrm>
            <a:off x="5940615" y="1860611"/>
            <a:ext cx="6036063" cy="3046529"/>
          </a:xfrm>
          <a:prstGeom prst="rect">
            <a:avLst/>
          </a:prstGeom>
        </p:spPr>
      </p:pic>
      <p:sp>
        <p:nvSpPr>
          <p:cNvPr id="6" name="Slide Number Placeholder 5">
            <a:extLst>
              <a:ext uri="{FF2B5EF4-FFF2-40B4-BE49-F238E27FC236}">
                <a16:creationId xmlns:a16="http://schemas.microsoft.com/office/drawing/2014/main" id="{AD26A91E-D457-8F21-4CDB-74BE9062B1BA}"/>
              </a:ext>
            </a:extLst>
          </p:cNvPr>
          <p:cNvSpPr>
            <a:spLocks noGrp="1"/>
          </p:cNvSpPr>
          <p:nvPr>
            <p:ph type="sldNum" sz="quarter" idx="11"/>
          </p:nvPr>
        </p:nvSpPr>
        <p:spPr/>
        <p:txBody>
          <a:bodyPr/>
          <a:lstStyle/>
          <a:p>
            <a:fld id="{2DDEA8E7-5F55-4A60-8EF9-470692FC5635}" type="slidenum">
              <a:rPr lang="en-US" noProof="0" smtClean="0"/>
              <a:pPr/>
              <a:t>4</a:t>
            </a:fld>
            <a:endParaRPr lang="en-US" noProof="0"/>
          </a:p>
        </p:txBody>
      </p:sp>
      <p:sp>
        <p:nvSpPr>
          <p:cNvPr id="7" name="TextBox 6">
            <a:extLst>
              <a:ext uri="{FF2B5EF4-FFF2-40B4-BE49-F238E27FC236}">
                <a16:creationId xmlns:a16="http://schemas.microsoft.com/office/drawing/2014/main" id="{0D256A79-DB50-BE63-8782-AF2882F51E3A}"/>
              </a:ext>
            </a:extLst>
          </p:cNvPr>
          <p:cNvSpPr txBox="1"/>
          <p:nvPr/>
        </p:nvSpPr>
        <p:spPr>
          <a:xfrm>
            <a:off x="375543" y="129236"/>
            <a:ext cx="5560415" cy="246221"/>
          </a:xfrm>
          <a:prstGeom prst="rect">
            <a:avLst/>
          </a:prstGeom>
          <a:noFill/>
        </p:spPr>
        <p:txBody>
          <a:bodyPr wrap="square" rtlCol="0">
            <a:spAutoFit/>
          </a:bodyPr>
          <a:lstStyle/>
          <a:p>
            <a:r>
              <a:rPr lang="en-US" sz="1000">
                <a:solidFill>
                  <a:schemeClr val="accent1"/>
                </a:solidFill>
              </a:rPr>
              <a:t>HIMSS Nursing Innovation Advisory Workgroup</a:t>
            </a:r>
          </a:p>
        </p:txBody>
      </p:sp>
    </p:spTree>
    <p:custDataLst>
      <p:custData r:id="rId1"/>
      <p:custData r:id="rId2"/>
    </p:custDataLst>
    <p:extLst>
      <p:ext uri="{BB962C8B-B14F-4D97-AF65-F5344CB8AC3E}">
        <p14:creationId xmlns:p14="http://schemas.microsoft.com/office/powerpoint/2010/main" val="1195562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D5516AB2-D396-3D97-A303-54D2845A3477}"/>
              </a:ext>
            </a:extLst>
          </p:cNvPr>
          <p:cNvSpPr/>
          <p:nvPr/>
        </p:nvSpPr>
        <p:spPr>
          <a:xfrm>
            <a:off x="6555554" y="1303620"/>
            <a:ext cx="5518057" cy="4381380"/>
          </a:xfrm>
          <a:prstGeom prst="rect">
            <a:avLst/>
          </a:prstGeom>
          <a:solidFill>
            <a:schemeClr val="bg2"/>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a:latin typeface="+mj-lt"/>
            </a:endParaRPr>
          </a:p>
        </p:txBody>
      </p:sp>
      <p:sp>
        <p:nvSpPr>
          <p:cNvPr id="20" name="Rectangle 19">
            <a:extLst>
              <a:ext uri="{FF2B5EF4-FFF2-40B4-BE49-F238E27FC236}">
                <a16:creationId xmlns:a16="http://schemas.microsoft.com/office/drawing/2014/main" id="{0A3AA166-4A73-A342-B4F7-FB0CD819EBDF}"/>
              </a:ext>
            </a:extLst>
          </p:cNvPr>
          <p:cNvSpPr/>
          <p:nvPr/>
        </p:nvSpPr>
        <p:spPr>
          <a:xfrm>
            <a:off x="211495" y="5560831"/>
            <a:ext cx="7540379" cy="874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latin typeface="+mj-lt"/>
            </a:endParaRPr>
          </a:p>
        </p:txBody>
      </p:sp>
      <p:sp>
        <p:nvSpPr>
          <p:cNvPr id="18" name="Rectangle 17">
            <a:extLst>
              <a:ext uri="{FF2B5EF4-FFF2-40B4-BE49-F238E27FC236}">
                <a16:creationId xmlns:a16="http://schemas.microsoft.com/office/drawing/2014/main" id="{8D38C6EB-A8AD-504B-A484-4E236142CED1}"/>
              </a:ext>
            </a:extLst>
          </p:cNvPr>
          <p:cNvSpPr/>
          <p:nvPr/>
        </p:nvSpPr>
        <p:spPr>
          <a:xfrm>
            <a:off x="185530" y="3960862"/>
            <a:ext cx="7558218" cy="643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solidFill>
                <a:schemeClr val="tx1"/>
              </a:solidFill>
              <a:latin typeface="+mj-lt"/>
            </a:endParaRPr>
          </a:p>
        </p:txBody>
      </p:sp>
      <p:sp>
        <p:nvSpPr>
          <p:cNvPr id="12" name="Rectangle 11">
            <a:extLst>
              <a:ext uri="{FF2B5EF4-FFF2-40B4-BE49-F238E27FC236}">
                <a16:creationId xmlns:a16="http://schemas.microsoft.com/office/drawing/2014/main" id="{E748C105-D343-C04D-84F4-16F22DB822C4}"/>
              </a:ext>
            </a:extLst>
          </p:cNvPr>
          <p:cNvSpPr/>
          <p:nvPr/>
        </p:nvSpPr>
        <p:spPr>
          <a:xfrm>
            <a:off x="193655" y="1726495"/>
            <a:ext cx="7550093" cy="1516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solidFill>
                <a:schemeClr val="tx1"/>
              </a:solidFill>
              <a:latin typeface="+mj-lt"/>
            </a:endParaRPr>
          </a:p>
        </p:txBody>
      </p:sp>
      <p:sp>
        <p:nvSpPr>
          <p:cNvPr id="2" name="Rectangle: Top Corners Rounded 1"/>
          <p:cNvSpPr/>
          <p:nvPr/>
        </p:nvSpPr>
        <p:spPr bwMode="auto">
          <a:xfrm>
            <a:off x="404187" y="1260041"/>
            <a:ext cx="5829849"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Definition/ Description</a:t>
            </a:r>
          </a:p>
        </p:txBody>
      </p:sp>
      <p:sp>
        <p:nvSpPr>
          <p:cNvPr id="16" name="Rectangle: Top Corners Rounded 15"/>
          <p:cNvSpPr/>
          <p:nvPr/>
        </p:nvSpPr>
        <p:spPr bwMode="auto">
          <a:xfrm>
            <a:off x="375704" y="3602665"/>
            <a:ext cx="5750386"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Implementation Settings</a:t>
            </a:r>
          </a:p>
        </p:txBody>
      </p:sp>
      <p:sp>
        <p:nvSpPr>
          <p:cNvPr id="21" name="Rectangle: Top Corners Rounded 20"/>
          <p:cNvSpPr/>
          <p:nvPr/>
        </p:nvSpPr>
        <p:spPr bwMode="auto">
          <a:xfrm>
            <a:off x="399727" y="4909104"/>
            <a:ext cx="5641003"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Considerations</a:t>
            </a:r>
          </a:p>
        </p:txBody>
      </p:sp>
      <p:sp>
        <p:nvSpPr>
          <p:cNvPr id="22" name="Content Placeholder 15">
            <a:extLst>
              <a:ext uri="{FF2B5EF4-FFF2-40B4-BE49-F238E27FC236}">
                <a16:creationId xmlns:a16="http://schemas.microsoft.com/office/drawing/2014/main" id="{1B25F73A-0D0F-8EF3-9E0E-E5D40BCA4EA6}"/>
              </a:ext>
            </a:extLst>
          </p:cNvPr>
          <p:cNvSpPr txBox="1">
            <a:spLocks/>
          </p:cNvSpPr>
          <p:nvPr/>
        </p:nvSpPr>
        <p:spPr>
          <a:xfrm>
            <a:off x="454997" y="1699574"/>
            <a:ext cx="5543601"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indent="-171450">
              <a:buClr>
                <a:schemeClr val="accent3">
                  <a:lumMod val="60000"/>
                  <a:lumOff val="40000"/>
                </a:schemeClr>
              </a:buClr>
              <a:buFont typeface="Arial" panose="020B0604020202020204" pitchFamily="34" charset="0"/>
              <a:buChar char="•"/>
            </a:pPr>
            <a:r>
              <a:rPr lang="en-US" sz="1200">
                <a:solidFill>
                  <a:schemeClr val="tx1"/>
                </a:solidFill>
              </a:rPr>
              <a:t>Staffing workload predictions involve estimating the necessary workforce requirements to meet the demands of a given workload within a specific time frame. These predictions leverage data analytics, forecasting models, and organizational trends to determine the number, type, and skill level of staff needed to efficiently and effectively manage tasks, ensuring optimal resource allocation without overburdening employees (Griffiths et al., 2019).</a:t>
            </a:r>
          </a:p>
          <a:p>
            <a:pPr marL="171450" indent="-171450">
              <a:buClr>
                <a:schemeClr val="accent3">
                  <a:lumMod val="60000"/>
                  <a:lumOff val="40000"/>
                </a:schemeClr>
              </a:buClr>
              <a:buFont typeface="Arial" panose="020B0604020202020204" pitchFamily="34" charset="0"/>
              <a:buChar char="•"/>
            </a:pPr>
            <a:r>
              <a:rPr lang="en-US" sz="1200">
                <a:solidFill>
                  <a:schemeClr val="tx1"/>
                </a:solidFill>
              </a:rPr>
              <a:t>In healthcare, for instance, accurate staffing workload predictions are critical for ensuring patient safety, meeting regulatory standards, and maintaining staff morale amidst varying levels of demand.</a:t>
            </a:r>
          </a:p>
          <a:p>
            <a:pPr lvl="1"/>
            <a:endParaRPr lang="en-GB" sz="1200">
              <a:solidFill>
                <a:schemeClr val="tx1"/>
              </a:solidFill>
            </a:endParaRPr>
          </a:p>
        </p:txBody>
      </p:sp>
      <p:sp>
        <p:nvSpPr>
          <p:cNvPr id="23" name="Content Placeholder 15">
            <a:extLst>
              <a:ext uri="{FF2B5EF4-FFF2-40B4-BE49-F238E27FC236}">
                <a16:creationId xmlns:a16="http://schemas.microsoft.com/office/drawing/2014/main" id="{835F47A8-FF45-A84E-94BC-3F64F013C632}"/>
              </a:ext>
            </a:extLst>
          </p:cNvPr>
          <p:cNvSpPr txBox="1">
            <a:spLocks/>
          </p:cNvSpPr>
          <p:nvPr/>
        </p:nvSpPr>
        <p:spPr>
          <a:xfrm>
            <a:off x="435185" y="4101161"/>
            <a:ext cx="7375109"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lvl="1" indent="-171450">
              <a:buClr>
                <a:schemeClr val="accent3">
                  <a:lumMod val="60000"/>
                  <a:lumOff val="40000"/>
                </a:schemeClr>
              </a:buClr>
            </a:pPr>
            <a:r>
              <a:rPr lang="en-US" sz="1200">
                <a:solidFill>
                  <a:schemeClr val="tx1"/>
                </a:solidFill>
              </a:rPr>
              <a:t>Inpatient, Nursing Homes, Pharmacies, Public Health, Telehealth Services,                                            Outpatient </a:t>
            </a:r>
          </a:p>
          <a:p>
            <a:pPr marL="285750" lvl="1" indent="-285750">
              <a:buClr>
                <a:srgbClr val="9EC3E1"/>
              </a:buClr>
            </a:pPr>
            <a:endParaRPr lang="en-GB">
              <a:solidFill>
                <a:schemeClr val="tx1"/>
              </a:solidFill>
            </a:endParaRPr>
          </a:p>
        </p:txBody>
      </p:sp>
      <p:sp>
        <p:nvSpPr>
          <p:cNvPr id="24" name="Content Placeholder 15">
            <a:extLst>
              <a:ext uri="{FF2B5EF4-FFF2-40B4-BE49-F238E27FC236}">
                <a16:creationId xmlns:a16="http://schemas.microsoft.com/office/drawing/2014/main" id="{0E552F08-65F7-0EC9-3247-15B410262588}"/>
              </a:ext>
            </a:extLst>
          </p:cNvPr>
          <p:cNvSpPr txBox="1">
            <a:spLocks/>
          </p:cNvSpPr>
          <p:nvPr/>
        </p:nvSpPr>
        <p:spPr>
          <a:xfrm>
            <a:off x="414918" y="5361956"/>
            <a:ext cx="3222273"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68275" indent="-168275" rtl="0" fontAlgn="ctr">
              <a:buClr>
                <a:schemeClr val="accent3">
                  <a:lumMod val="60000"/>
                  <a:lumOff val="40000"/>
                </a:schemeClr>
              </a:buClr>
              <a:buFont typeface="Arial" panose="020B0604020202020204" pitchFamily="34" charset="0"/>
              <a:buChar char="•"/>
            </a:pPr>
            <a:r>
              <a:rPr lang="en-US" sz="1200" i="0">
                <a:solidFill>
                  <a:schemeClr val="tx1"/>
                </a:solidFill>
                <a:effectLst/>
              </a:rPr>
              <a:t>Data Quality</a:t>
            </a:r>
            <a:r>
              <a:rPr lang="en-US" sz="1200">
                <a:solidFill>
                  <a:schemeClr val="tx1"/>
                </a:solidFill>
              </a:rPr>
              <a:t> and Availability </a:t>
            </a:r>
            <a:r>
              <a:rPr lang="en-US" sz="1200" i="0">
                <a:solidFill>
                  <a:schemeClr val="tx1"/>
                </a:solidFill>
                <a:effectLst/>
              </a:rPr>
              <a:t> </a:t>
            </a:r>
          </a:p>
          <a:p>
            <a:pPr marL="168275" indent="-168275" rtl="0" fontAlgn="ctr">
              <a:buClr>
                <a:schemeClr val="accent3">
                  <a:lumMod val="60000"/>
                  <a:lumOff val="40000"/>
                </a:schemeClr>
              </a:buClr>
              <a:buFont typeface="Arial" panose="020B0604020202020204" pitchFamily="34" charset="0"/>
              <a:buChar char="•"/>
            </a:pPr>
            <a:r>
              <a:rPr lang="en-US" sz="1200" i="0">
                <a:solidFill>
                  <a:schemeClr val="tx1"/>
                </a:solidFill>
                <a:effectLst/>
              </a:rPr>
              <a:t>Technological Infrastructure </a:t>
            </a:r>
          </a:p>
          <a:p>
            <a:pPr marL="168275" indent="-168275" rtl="0" fontAlgn="ctr">
              <a:buClr>
                <a:schemeClr val="accent3">
                  <a:lumMod val="60000"/>
                  <a:lumOff val="40000"/>
                </a:schemeClr>
              </a:buClr>
              <a:buFont typeface="Arial" panose="020B0604020202020204" pitchFamily="34" charset="0"/>
              <a:buChar char="•"/>
            </a:pPr>
            <a:r>
              <a:rPr lang="en-US" sz="1200" i="0">
                <a:solidFill>
                  <a:schemeClr val="tx1"/>
                </a:solidFill>
                <a:effectLst/>
              </a:rPr>
              <a:t>Regulatory Compliance</a:t>
            </a:r>
          </a:p>
        </p:txBody>
      </p:sp>
      <p:sp>
        <p:nvSpPr>
          <p:cNvPr id="4" name="Title 2">
            <a:extLst>
              <a:ext uri="{FF2B5EF4-FFF2-40B4-BE49-F238E27FC236}">
                <a16:creationId xmlns:a16="http://schemas.microsoft.com/office/drawing/2014/main" id="{61715D9D-9BAF-9741-6C4B-95A32B43A54C}"/>
              </a:ext>
            </a:extLst>
          </p:cNvPr>
          <p:cNvSpPr>
            <a:spLocks noGrp="1"/>
          </p:cNvSpPr>
          <p:nvPr>
            <p:ph type="title"/>
          </p:nvPr>
        </p:nvSpPr>
        <p:spPr>
          <a:xfrm>
            <a:off x="375543" y="417734"/>
            <a:ext cx="8094978" cy="561600"/>
          </a:xfrm>
        </p:spPr>
        <p:txBody>
          <a:bodyPr/>
          <a:lstStyle/>
          <a:p>
            <a:r>
              <a:rPr lang="en-US" sz="3600" i="1"/>
              <a:t>Staffing Workload Predictions</a:t>
            </a:r>
          </a:p>
        </p:txBody>
      </p:sp>
      <p:sp>
        <p:nvSpPr>
          <p:cNvPr id="6" name="Content Placeholder 15">
            <a:extLst>
              <a:ext uri="{FF2B5EF4-FFF2-40B4-BE49-F238E27FC236}">
                <a16:creationId xmlns:a16="http://schemas.microsoft.com/office/drawing/2014/main" id="{A660F61E-4606-9A45-FEFD-B6D8A72FB2AC}"/>
              </a:ext>
            </a:extLst>
          </p:cNvPr>
          <p:cNvSpPr txBox="1">
            <a:spLocks/>
          </p:cNvSpPr>
          <p:nvPr/>
        </p:nvSpPr>
        <p:spPr>
          <a:xfrm>
            <a:off x="3011764" y="5357628"/>
            <a:ext cx="3222273"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68275" indent="-168275" rtl="0" fontAlgn="ctr">
              <a:buClr>
                <a:schemeClr val="accent3">
                  <a:lumMod val="60000"/>
                  <a:lumOff val="40000"/>
                </a:schemeClr>
              </a:buClr>
              <a:buFont typeface="Arial" panose="020B0604020202020204" pitchFamily="34" charset="0"/>
              <a:buChar char="•"/>
            </a:pPr>
            <a:r>
              <a:rPr lang="en-US" sz="1200">
                <a:solidFill>
                  <a:schemeClr val="tx1"/>
                </a:solidFill>
              </a:rPr>
              <a:t>Human Factors</a:t>
            </a:r>
            <a:endParaRPr lang="en-US" sz="1200" i="0">
              <a:solidFill>
                <a:schemeClr val="tx1"/>
              </a:solidFill>
              <a:effectLst/>
            </a:endParaRPr>
          </a:p>
          <a:p>
            <a:pPr marL="168275" indent="-168275" rtl="0" fontAlgn="ctr">
              <a:buClr>
                <a:schemeClr val="accent3">
                  <a:lumMod val="60000"/>
                  <a:lumOff val="40000"/>
                </a:schemeClr>
              </a:buClr>
              <a:buFont typeface="Arial" panose="020B0604020202020204" pitchFamily="34" charset="0"/>
              <a:buChar char="•"/>
            </a:pPr>
            <a:r>
              <a:rPr lang="en-US" sz="1200">
                <a:solidFill>
                  <a:schemeClr val="tx1"/>
                </a:solidFill>
              </a:rPr>
              <a:t>Evaluation and Continuous Improvement</a:t>
            </a:r>
            <a:endParaRPr lang="en-US" sz="1200" i="0">
              <a:solidFill>
                <a:schemeClr val="tx1"/>
              </a:solidFill>
              <a:effectLst/>
            </a:endParaRPr>
          </a:p>
          <a:p>
            <a:pPr marL="168275" indent="-168275" rtl="0" fontAlgn="ctr">
              <a:buClr>
                <a:schemeClr val="accent3">
                  <a:lumMod val="60000"/>
                  <a:lumOff val="40000"/>
                </a:schemeClr>
              </a:buClr>
              <a:buFont typeface="Arial" panose="020B0604020202020204" pitchFamily="34" charset="0"/>
              <a:buChar char="•"/>
            </a:pPr>
            <a:r>
              <a:rPr lang="en-US" sz="1200">
                <a:solidFill>
                  <a:schemeClr val="tx1"/>
                </a:solidFill>
              </a:rPr>
              <a:t>Ethical and Quality Considerations</a:t>
            </a:r>
            <a:endParaRPr lang="en-GB" sz="1200">
              <a:solidFill>
                <a:schemeClr val="tx1"/>
              </a:solidFill>
            </a:endParaRPr>
          </a:p>
        </p:txBody>
      </p:sp>
      <p:grpSp>
        <p:nvGrpSpPr>
          <p:cNvPr id="8" name="Group 7">
            <a:extLst>
              <a:ext uri="{FF2B5EF4-FFF2-40B4-BE49-F238E27FC236}">
                <a16:creationId xmlns:a16="http://schemas.microsoft.com/office/drawing/2014/main" id="{C7667CE1-9155-A556-AEFB-4CAF1CB1CCF1}"/>
              </a:ext>
            </a:extLst>
          </p:cNvPr>
          <p:cNvGrpSpPr/>
          <p:nvPr/>
        </p:nvGrpSpPr>
        <p:grpSpPr>
          <a:xfrm>
            <a:off x="5994623" y="1437973"/>
            <a:ext cx="6506120" cy="4247027"/>
            <a:chOff x="1613040" y="454305"/>
            <a:chExt cx="7710963" cy="5424466"/>
          </a:xfrm>
        </p:grpSpPr>
        <p:sp>
          <p:nvSpPr>
            <p:cNvPr id="10" name="Freeform 5">
              <a:extLst>
                <a:ext uri="{FF2B5EF4-FFF2-40B4-BE49-F238E27FC236}">
                  <a16:creationId xmlns:a16="http://schemas.microsoft.com/office/drawing/2014/main" id="{BF85D088-68C0-B332-3D38-5D44801D84C8}"/>
                </a:ext>
              </a:extLst>
            </p:cNvPr>
            <p:cNvSpPr>
              <a:spLocks/>
            </p:cNvSpPr>
            <p:nvPr/>
          </p:nvSpPr>
          <p:spPr bwMode="auto">
            <a:xfrm>
              <a:off x="6028456" y="854303"/>
              <a:ext cx="1936103" cy="2249007"/>
            </a:xfrm>
            <a:custGeom>
              <a:avLst/>
              <a:gdLst>
                <a:gd name="T0" fmla="*/ 271 w 287"/>
                <a:gd name="T1" fmla="*/ 198 h 334"/>
                <a:gd name="T2" fmla="*/ 251 w 287"/>
                <a:gd name="T3" fmla="*/ 204 h 334"/>
                <a:gd name="T4" fmla="*/ 7 w 287"/>
                <a:gd name="T5" fmla="*/ 0 h 334"/>
                <a:gd name="T6" fmla="*/ 58 w 287"/>
                <a:gd name="T7" fmla="*/ 55 h 334"/>
                <a:gd name="T8" fmla="*/ 58 w 287"/>
                <a:gd name="T9" fmla="*/ 90 h 334"/>
                <a:gd name="T10" fmla="*/ 0 w 287"/>
                <a:gd name="T11" fmla="*/ 153 h 334"/>
                <a:gd name="T12" fmla="*/ 108 w 287"/>
                <a:gd name="T13" fmla="*/ 251 h 334"/>
                <a:gd name="T14" fmla="*/ 84 w 287"/>
                <a:gd name="T15" fmla="*/ 258 h 334"/>
                <a:gd name="T16" fmla="*/ 83 w 287"/>
                <a:gd name="T17" fmla="*/ 276 h 334"/>
                <a:gd name="T18" fmla="*/ 204 w 287"/>
                <a:gd name="T19" fmla="*/ 332 h 334"/>
                <a:gd name="T20" fmla="*/ 217 w 287"/>
                <a:gd name="T21" fmla="*/ 328 h 334"/>
                <a:gd name="T22" fmla="*/ 282 w 287"/>
                <a:gd name="T23" fmla="*/ 211 h 334"/>
                <a:gd name="T24" fmla="*/ 271 w 287"/>
                <a:gd name="T25" fmla="*/ 198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334">
                  <a:moveTo>
                    <a:pt x="271" y="198"/>
                  </a:moveTo>
                  <a:cubicBezTo>
                    <a:pt x="251" y="204"/>
                    <a:pt x="251" y="204"/>
                    <a:pt x="251" y="204"/>
                  </a:cubicBezTo>
                  <a:cubicBezTo>
                    <a:pt x="212" y="99"/>
                    <a:pt x="120" y="20"/>
                    <a:pt x="7" y="0"/>
                  </a:cubicBezTo>
                  <a:cubicBezTo>
                    <a:pt x="58" y="55"/>
                    <a:pt x="58" y="55"/>
                    <a:pt x="58" y="55"/>
                  </a:cubicBezTo>
                  <a:cubicBezTo>
                    <a:pt x="67" y="65"/>
                    <a:pt x="67" y="80"/>
                    <a:pt x="58" y="90"/>
                  </a:cubicBezTo>
                  <a:cubicBezTo>
                    <a:pt x="0" y="153"/>
                    <a:pt x="0" y="153"/>
                    <a:pt x="0" y="153"/>
                  </a:cubicBezTo>
                  <a:cubicBezTo>
                    <a:pt x="49" y="168"/>
                    <a:pt x="88" y="204"/>
                    <a:pt x="108" y="251"/>
                  </a:cubicBezTo>
                  <a:cubicBezTo>
                    <a:pt x="84" y="258"/>
                    <a:pt x="84" y="258"/>
                    <a:pt x="84" y="258"/>
                  </a:cubicBezTo>
                  <a:cubicBezTo>
                    <a:pt x="76" y="261"/>
                    <a:pt x="75" y="273"/>
                    <a:pt x="83" y="276"/>
                  </a:cubicBezTo>
                  <a:cubicBezTo>
                    <a:pt x="204" y="332"/>
                    <a:pt x="204" y="332"/>
                    <a:pt x="204" y="332"/>
                  </a:cubicBezTo>
                  <a:cubicBezTo>
                    <a:pt x="209" y="334"/>
                    <a:pt x="214" y="332"/>
                    <a:pt x="217" y="328"/>
                  </a:cubicBezTo>
                  <a:cubicBezTo>
                    <a:pt x="282" y="211"/>
                    <a:pt x="282" y="211"/>
                    <a:pt x="282" y="211"/>
                  </a:cubicBezTo>
                  <a:cubicBezTo>
                    <a:pt x="287" y="204"/>
                    <a:pt x="279" y="195"/>
                    <a:pt x="271" y="19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050" b="1"/>
            </a:p>
          </p:txBody>
        </p:sp>
        <p:sp>
          <p:nvSpPr>
            <p:cNvPr id="13" name="Freeform 6">
              <a:extLst>
                <a:ext uri="{FF2B5EF4-FFF2-40B4-BE49-F238E27FC236}">
                  <a16:creationId xmlns:a16="http://schemas.microsoft.com/office/drawing/2014/main" id="{808AD30B-A53F-471D-5F89-4388336EE752}"/>
                </a:ext>
              </a:extLst>
            </p:cNvPr>
            <p:cNvSpPr>
              <a:spLocks/>
            </p:cNvSpPr>
            <p:nvPr/>
          </p:nvSpPr>
          <p:spPr bwMode="auto">
            <a:xfrm>
              <a:off x="3799003" y="590289"/>
              <a:ext cx="2561913" cy="1730757"/>
            </a:xfrm>
            <a:custGeom>
              <a:avLst/>
              <a:gdLst>
                <a:gd name="T0" fmla="*/ 376 w 380"/>
                <a:gd name="T1" fmla="*/ 105 h 257"/>
                <a:gd name="T2" fmla="*/ 286 w 380"/>
                <a:gd name="T3" fmla="*/ 7 h 257"/>
                <a:gd name="T4" fmla="*/ 269 w 380"/>
                <a:gd name="T5" fmla="*/ 13 h 257"/>
                <a:gd name="T6" fmla="*/ 269 w 380"/>
                <a:gd name="T7" fmla="*/ 34 h 257"/>
                <a:gd name="T8" fmla="*/ 0 w 380"/>
                <a:gd name="T9" fmla="*/ 203 h 257"/>
                <a:gd name="T10" fmla="*/ 67 w 380"/>
                <a:gd name="T11" fmla="*/ 172 h 257"/>
                <a:gd name="T12" fmla="*/ 78 w 380"/>
                <a:gd name="T13" fmla="*/ 169 h 257"/>
                <a:gd name="T14" fmla="*/ 101 w 380"/>
                <a:gd name="T15" fmla="*/ 183 h 257"/>
                <a:gd name="T16" fmla="*/ 143 w 380"/>
                <a:gd name="T17" fmla="*/ 257 h 257"/>
                <a:gd name="T18" fmla="*/ 269 w 380"/>
                <a:gd name="T19" fmla="*/ 185 h 257"/>
                <a:gd name="T20" fmla="*/ 269 w 380"/>
                <a:gd name="T21" fmla="*/ 210 h 257"/>
                <a:gd name="T22" fmla="*/ 286 w 380"/>
                <a:gd name="T23" fmla="*/ 216 h 257"/>
                <a:gd name="T24" fmla="*/ 376 w 380"/>
                <a:gd name="T25" fmla="*/ 118 h 257"/>
                <a:gd name="T26" fmla="*/ 376 w 380"/>
                <a:gd name="T27" fmla="*/ 10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0" h="257">
                  <a:moveTo>
                    <a:pt x="376" y="105"/>
                  </a:moveTo>
                  <a:cubicBezTo>
                    <a:pt x="286" y="7"/>
                    <a:pt x="286" y="7"/>
                    <a:pt x="286" y="7"/>
                  </a:cubicBezTo>
                  <a:cubicBezTo>
                    <a:pt x="280" y="0"/>
                    <a:pt x="269" y="4"/>
                    <a:pt x="269" y="13"/>
                  </a:cubicBezTo>
                  <a:cubicBezTo>
                    <a:pt x="269" y="34"/>
                    <a:pt x="269" y="34"/>
                    <a:pt x="269" y="34"/>
                  </a:cubicBezTo>
                  <a:cubicBezTo>
                    <a:pt x="152" y="39"/>
                    <a:pt x="52" y="106"/>
                    <a:pt x="0" y="203"/>
                  </a:cubicBezTo>
                  <a:cubicBezTo>
                    <a:pt x="67" y="172"/>
                    <a:pt x="67" y="172"/>
                    <a:pt x="67" y="172"/>
                  </a:cubicBezTo>
                  <a:cubicBezTo>
                    <a:pt x="71" y="170"/>
                    <a:pt x="74" y="169"/>
                    <a:pt x="78" y="169"/>
                  </a:cubicBezTo>
                  <a:cubicBezTo>
                    <a:pt x="88" y="169"/>
                    <a:pt x="96" y="174"/>
                    <a:pt x="101" y="183"/>
                  </a:cubicBezTo>
                  <a:cubicBezTo>
                    <a:pt x="143" y="257"/>
                    <a:pt x="143" y="257"/>
                    <a:pt x="143" y="257"/>
                  </a:cubicBezTo>
                  <a:cubicBezTo>
                    <a:pt x="171" y="216"/>
                    <a:pt x="217" y="189"/>
                    <a:pt x="269" y="185"/>
                  </a:cubicBezTo>
                  <a:cubicBezTo>
                    <a:pt x="269" y="210"/>
                    <a:pt x="269" y="210"/>
                    <a:pt x="269" y="210"/>
                  </a:cubicBezTo>
                  <a:cubicBezTo>
                    <a:pt x="269" y="219"/>
                    <a:pt x="280" y="223"/>
                    <a:pt x="286" y="216"/>
                  </a:cubicBezTo>
                  <a:cubicBezTo>
                    <a:pt x="376" y="118"/>
                    <a:pt x="376" y="118"/>
                    <a:pt x="376" y="118"/>
                  </a:cubicBezTo>
                  <a:cubicBezTo>
                    <a:pt x="380" y="114"/>
                    <a:pt x="380" y="109"/>
                    <a:pt x="376" y="10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050" b="1"/>
            </a:p>
          </p:txBody>
        </p:sp>
        <p:sp>
          <p:nvSpPr>
            <p:cNvPr id="14" name="Freeform 7">
              <a:extLst>
                <a:ext uri="{FF2B5EF4-FFF2-40B4-BE49-F238E27FC236}">
                  <a16:creationId xmlns:a16="http://schemas.microsoft.com/office/drawing/2014/main" id="{8515AF80-B5A4-F162-FE91-825974733814}"/>
                </a:ext>
              </a:extLst>
            </p:cNvPr>
            <p:cNvSpPr>
              <a:spLocks/>
            </p:cNvSpPr>
            <p:nvPr/>
          </p:nvSpPr>
          <p:spPr bwMode="auto">
            <a:xfrm>
              <a:off x="3432314" y="1837021"/>
              <a:ext cx="1417853" cy="2635251"/>
            </a:xfrm>
            <a:custGeom>
              <a:avLst/>
              <a:gdLst>
                <a:gd name="T0" fmla="*/ 196 w 211"/>
                <a:gd name="T1" fmla="*/ 136 h 391"/>
                <a:gd name="T2" fmla="*/ 207 w 211"/>
                <a:gd name="T3" fmla="*/ 123 h 391"/>
                <a:gd name="T4" fmla="*/ 142 w 211"/>
                <a:gd name="T5" fmla="*/ 6 h 391"/>
                <a:gd name="T6" fmla="*/ 129 w 211"/>
                <a:gd name="T7" fmla="*/ 2 h 391"/>
                <a:gd name="T8" fmla="*/ 8 w 211"/>
                <a:gd name="T9" fmla="*/ 58 h 391"/>
                <a:gd name="T10" fmla="*/ 9 w 211"/>
                <a:gd name="T11" fmla="*/ 76 h 391"/>
                <a:gd name="T12" fmla="*/ 29 w 211"/>
                <a:gd name="T13" fmla="*/ 82 h 391"/>
                <a:gd name="T14" fmla="*/ 17 w 211"/>
                <a:gd name="T15" fmla="*/ 169 h 391"/>
                <a:gd name="T16" fmla="*/ 106 w 211"/>
                <a:gd name="T17" fmla="*/ 391 h 391"/>
                <a:gd name="T18" fmla="*/ 97 w 211"/>
                <a:gd name="T19" fmla="*/ 317 h 391"/>
                <a:gd name="T20" fmla="*/ 118 w 211"/>
                <a:gd name="T21" fmla="*/ 288 h 391"/>
                <a:gd name="T22" fmla="*/ 201 w 211"/>
                <a:gd name="T23" fmla="*/ 271 h 391"/>
                <a:gd name="T24" fmla="*/ 167 w 211"/>
                <a:gd name="T25" fmla="*/ 169 h 391"/>
                <a:gd name="T26" fmla="*/ 172 w 211"/>
                <a:gd name="T27" fmla="*/ 129 h 391"/>
                <a:gd name="T28" fmla="*/ 196 w 211"/>
                <a:gd name="T29" fmla="*/ 136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1" h="391">
                  <a:moveTo>
                    <a:pt x="196" y="136"/>
                  </a:moveTo>
                  <a:cubicBezTo>
                    <a:pt x="204" y="139"/>
                    <a:pt x="211" y="130"/>
                    <a:pt x="207" y="123"/>
                  </a:cubicBezTo>
                  <a:cubicBezTo>
                    <a:pt x="142" y="6"/>
                    <a:pt x="142" y="6"/>
                    <a:pt x="142" y="6"/>
                  </a:cubicBezTo>
                  <a:cubicBezTo>
                    <a:pt x="139" y="2"/>
                    <a:pt x="134" y="0"/>
                    <a:pt x="129" y="2"/>
                  </a:cubicBezTo>
                  <a:cubicBezTo>
                    <a:pt x="8" y="58"/>
                    <a:pt x="8" y="58"/>
                    <a:pt x="8" y="58"/>
                  </a:cubicBezTo>
                  <a:cubicBezTo>
                    <a:pt x="0" y="62"/>
                    <a:pt x="0" y="73"/>
                    <a:pt x="9" y="76"/>
                  </a:cubicBezTo>
                  <a:cubicBezTo>
                    <a:pt x="29" y="82"/>
                    <a:pt x="29" y="82"/>
                    <a:pt x="29" y="82"/>
                  </a:cubicBezTo>
                  <a:cubicBezTo>
                    <a:pt x="21" y="110"/>
                    <a:pt x="17" y="139"/>
                    <a:pt x="17" y="169"/>
                  </a:cubicBezTo>
                  <a:cubicBezTo>
                    <a:pt x="17" y="255"/>
                    <a:pt x="51" y="333"/>
                    <a:pt x="106" y="391"/>
                  </a:cubicBezTo>
                  <a:cubicBezTo>
                    <a:pt x="97" y="317"/>
                    <a:pt x="97" y="317"/>
                    <a:pt x="97" y="317"/>
                  </a:cubicBezTo>
                  <a:cubicBezTo>
                    <a:pt x="96" y="303"/>
                    <a:pt x="105" y="291"/>
                    <a:pt x="118" y="288"/>
                  </a:cubicBezTo>
                  <a:cubicBezTo>
                    <a:pt x="201" y="271"/>
                    <a:pt x="201" y="271"/>
                    <a:pt x="201" y="271"/>
                  </a:cubicBezTo>
                  <a:cubicBezTo>
                    <a:pt x="180" y="243"/>
                    <a:pt x="167" y="207"/>
                    <a:pt x="167" y="169"/>
                  </a:cubicBezTo>
                  <a:cubicBezTo>
                    <a:pt x="167" y="155"/>
                    <a:pt x="169" y="142"/>
                    <a:pt x="172" y="129"/>
                  </a:cubicBezTo>
                  <a:lnTo>
                    <a:pt x="196" y="13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050" b="1"/>
            </a:p>
          </p:txBody>
        </p:sp>
        <p:sp>
          <p:nvSpPr>
            <p:cNvPr id="15" name="Freeform 8">
              <a:extLst>
                <a:ext uri="{FF2B5EF4-FFF2-40B4-BE49-F238E27FC236}">
                  <a16:creationId xmlns:a16="http://schemas.microsoft.com/office/drawing/2014/main" id="{C58F9DD2-60C4-2740-D0D1-84F1C782131F}"/>
                </a:ext>
              </a:extLst>
            </p:cNvPr>
            <p:cNvSpPr>
              <a:spLocks/>
            </p:cNvSpPr>
            <p:nvPr/>
          </p:nvSpPr>
          <p:spPr bwMode="auto">
            <a:xfrm>
              <a:off x="4190136" y="3694896"/>
              <a:ext cx="2444576" cy="1437409"/>
            </a:xfrm>
            <a:custGeom>
              <a:avLst/>
              <a:gdLst>
                <a:gd name="T0" fmla="*/ 363 w 363"/>
                <a:gd name="T1" fmla="*/ 181 h 213"/>
                <a:gd name="T2" fmla="*/ 290 w 363"/>
                <a:gd name="T3" fmla="*/ 167 h 213"/>
                <a:gd name="T4" fmla="*/ 269 w 363"/>
                <a:gd name="T5" fmla="*/ 138 h 213"/>
                <a:gd name="T6" fmla="*/ 279 w 363"/>
                <a:gd name="T7" fmla="*/ 53 h 213"/>
                <a:gd name="T8" fmla="*/ 224 w 363"/>
                <a:gd name="T9" fmla="*/ 63 h 213"/>
                <a:gd name="T10" fmla="*/ 135 w 363"/>
                <a:gd name="T11" fmla="*/ 37 h 213"/>
                <a:gd name="T12" fmla="*/ 149 w 363"/>
                <a:gd name="T13" fmla="*/ 17 h 213"/>
                <a:gd name="T14" fmla="*/ 140 w 363"/>
                <a:gd name="T15" fmla="*/ 2 h 213"/>
                <a:gd name="T16" fmla="*/ 8 w 363"/>
                <a:gd name="T17" fmla="*/ 28 h 213"/>
                <a:gd name="T18" fmla="*/ 1 w 363"/>
                <a:gd name="T19" fmla="*/ 39 h 213"/>
                <a:gd name="T20" fmla="*/ 16 w 363"/>
                <a:gd name="T21" fmla="*/ 172 h 213"/>
                <a:gd name="T22" fmla="*/ 34 w 363"/>
                <a:gd name="T23" fmla="*/ 176 h 213"/>
                <a:gd name="T24" fmla="*/ 46 w 363"/>
                <a:gd name="T25" fmla="*/ 159 h 213"/>
                <a:gd name="T26" fmla="*/ 224 w 363"/>
                <a:gd name="T27" fmla="*/ 213 h 213"/>
                <a:gd name="T28" fmla="*/ 363 w 363"/>
                <a:gd name="T29" fmla="*/ 18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3" h="213">
                  <a:moveTo>
                    <a:pt x="363" y="181"/>
                  </a:moveTo>
                  <a:cubicBezTo>
                    <a:pt x="290" y="167"/>
                    <a:pt x="290" y="167"/>
                    <a:pt x="290" y="167"/>
                  </a:cubicBezTo>
                  <a:cubicBezTo>
                    <a:pt x="277" y="164"/>
                    <a:pt x="268" y="151"/>
                    <a:pt x="269" y="138"/>
                  </a:cubicBezTo>
                  <a:cubicBezTo>
                    <a:pt x="279" y="53"/>
                    <a:pt x="279" y="53"/>
                    <a:pt x="279" y="53"/>
                  </a:cubicBezTo>
                  <a:cubicBezTo>
                    <a:pt x="262" y="59"/>
                    <a:pt x="243" y="63"/>
                    <a:pt x="224" y="63"/>
                  </a:cubicBezTo>
                  <a:cubicBezTo>
                    <a:pt x="191" y="63"/>
                    <a:pt x="160" y="53"/>
                    <a:pt x="135" y="37"/>
                  </a:cubicBezTo>
                  <a:cubicBezTo>
                    <a:pt x="149" y="17"/>
                    <a:pt x="149" y="17"/>
                    <a:pt x="149" y="17"/>
                  </a:cubicBezTo>
                  <a:cubicBezTo>
                    <a:pt x="154" y="10"/>
                    <a:pt x="148" y="0"/>
                    <a:pt x="140" y="2"/>
                  </a:cubicBezTo>
                  <a:cubicBezTo>
                    <a:pt x="8" y="28"/>
                    <a:pt x="8" y="28"/>
                    <a:pt x="8" y="28"/>
                  </a:cubicBezTo>
                  <a:cubicBezTo>
                    <a:pt x="3" y="29"/>
                    <a:pt x="0" y="34"/>
                    <a:pt x="1" y="39"/>
                  </a:cubicBezTo>
                  <a:cubicBezTo>
                    <a:pt x="16" y="172"/>
                    <a:pt x="16" y="172"/>
                    <a:pt x="16" y="172"/>
                  </a:cubicBezTo>
                  <a:cubicBezTo>
                    <a:pt x="17" y="180"/>
                    <a:pt x="28" y="183"/>
                    <a:pt x="34" y="176"/>
                  </a:cubicBezTo>
                  <a:cubicBezTo>
                    <a:pt x="46" y="159"/>
                    <a:pt x="46" y="159"/>
                    <a:pt x="46" y="159"/>
                  </a:cubicBezTo>
                  <a:cubicBezTo>
                    <a:pt x="97" y="193"/>
                    <a:pt x="158" y="213"/>
                    <a:pt x="224" y="213"/>
                  </a:cubicBezTo>
                  <a:cubicBezTo>
                    <a:pt x="274" y="213"/>
                    <a:pt x="321" y="202"/>
                    <a:pt x="363" y="181"/>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050" b="1"/>
            </a:p>
          </p:txBody>
        </p:sp>
        <p:sp>
          <p:nvSpPr>
            <p:cNvPr id="17" name="Freeform 9">
              <a:extLst>
                <a:ext uri="{FF2B5EF4-FFF2-40B4-BE49-F238E27FC236}">
                  <a16:creationId xmlns:a16="http://schemas.microsoft.com/office/drawing/2014/main" id="{6977839E-2135-C74C-9D25-C74C9E512599}"/>
                </a:ext>
              </a:extLst>
            </p:cNvPr>
            <p:cNvSpPr>
              <a:spLocks/>
            </p:cNvSpPr>
            <p:nvPr/>
          </p:nvSpPr>
          <p:spPr bwMode="auto">
            <a:xfrm>
              <a:off x="6111568" y="2677956"/>
              <a:ext cx="1745428" cy="2214783"/>
            </a:xfrm>
            <a:custGeom>
              <a:avLst/>
              <a:gdLst>
                <a:gd name="T0" fmla="*/ 259 w 259"/>
                <a:gd name="T1" fmla="*/ 44 h 329"/>
                <a:gd name="T2" fmla="*/ 256 w 259"/>
                <a:gd name="T3" fmla="*/ 0 h 329"/>
                <a:gd name="T4" fmla="*/ 219 w 259"/>
                <a:gd name="T5" fmla="*/ 65 h 329"/>
                <a:gd name="T6" fmla="*/ 196 w 259"/>
                <a:gd name="T7" fmla="*/ 79 h 329"/>
                <a:gd name="T8" fmla="*/ 185 w 259"/>
                <a:gd name="T9" fmla="*/ 76 h 329"/>
                <a:gd name="T10" fmla="*/ 108 w 259"/>
                <a:gd name="T11" fmla="*/ 41 h 329"/>
                <a:gd name="T12" fmla="*/ 108 w 259"/>
                <a:gd name="T13" fmla="*/ 44 h 329"/>
                <a:gd name="T14" fmla="*/ 48 w 259"/>
                <a:gd name="T15" fmla="*/ 173 h 329"/>
                <a:gd name="T16" fmla="*/ 34 w 259"/>
                <a:gd name="T17" fmla="*/ 153 h 329"/>
                <a:gd name="T18" fmla="*/ 16 w 259"/>
                <a:gd name="T19" fmla="*/ 158 h 329"/>
                <a:gd name="T20" fmla="*/ 1 w 259"/>
                <a:gd name="T21" fmla="*/ 291 h 329"/>
                <a:gd name="T22" fmla="*/ 8 w 259"/>
                <a:gd name="T23" fmla="*/ 301 h 329"/>
                <a:gd name="T24" fmla="*/ 140 w 259"/>
                <a:gd name="T25" fmla="*/ 327 h 329"/>
                <a:gd name="T26" fmla="*/ 149 w 259"/>
                <a:gd name="T27" fmla="*/ 312 h 329"/>
                <a:gd name="T28" fmla="*/ 137 w 259"/>
                <a:gd name="T29" fmla="*/ 295 h 329"/>
                <a:gd name="T30" fmla="*/ 259 w 259"/>
                <a:gd name="T31" fmla="*/ 44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9" h="329">
                  <a:moveTo>
                    <a:pt x="259" y="44"/>
                  </a:moveTo>
                  <a:cubicBezTo>
                    <a:pt x="259" y="29"/>
                    <a:pt x="258" y="15"/>
                    <a:pt x="256" y="0"/>
                  </a:cubicBezTo>
                  <a:cubicBezTo>
                    <a:pt x="219" y="65"/>
                    <a:pt x="219" y="65"/>
                    <a:pt x="219" y="65"/>
                  </a:cubicBezTo>
                  <a:cubicBezTo>
                    <a:pt x="215" y="74"/>
                    <a:pt x="206" y="79"/>
                    <a:pt x="196" y="79"/>
                  </a:cubicBezTo>
                  <a:cubicBezTo>
                    <a:pt x="193" y="79"/>
                    <a:pt x="189" y="78"/>
                    <a:pt x="185" y="76"/>
                  </a:cubicBezTo>
                  <a:cubicBezTo>
                    <a:pt x="108" y="41"/>
                    <a:pt x="108" y="41"/>
                    <a:pt x="108" y="41"/>
                  </a:cubicBezTo>
                  <a:cubicBezTo>
                    <a:pt x="108" y="42"/>
                    <a:pt x="108" y="43"/>
                    <a:pt x="108" y="44"/>
                  </a:cubicBezTo>
                  <a:cubicBezTo>
                    <a:pt x="108" y="96"/>
                    <a:pt x="85" y="142"/>
                    <a:pt x="48" y="173"/>
                  </a:cubicBezTo>
                  <a:cubicBezTo>
                    <a:pt x="34" y="153"/>
                    <a:pt x="34" y="153"/>
                    <a:pt x="34" y="153"/>
                  </a:cubicBezTo>
                  <a:cubicBezTo>
                    <a:pt x="29" y="146"/>
                    <a:pt x="17" y="149"/>
                    <a:pt x="16" y="158"/>
                  </a:cubicBezTo>
                  <a:cubicBezTo>
                    <a:pt x="1" y="291"/>
                    <a:pt x="1" y="291"/>
                    <a:pt x="1" y="291"/>
                  </a:cubicBezTo>
                  <a:cubicBezTo>
                    <a:pt x="0" y="296"/>
                    <a:pt x="4" y="300"/>
                    <a:pt x="8" y="301"/>
                  </a:cubicBezTo>
                  <a:cubicBezTo>
                    <a:pt x="140" y="327"/>
                    <a:pt x="140" y="327"/>
                    <a:pt x="140" y="327"/>
                  </a:cubicBezTo>
                  <a:cubicBezTo>
                    <a:pt x="148" y="329"/>
                    <a:pt x="154" y="319"/>
                    <a:pt x="149" y="312"/>
                  </a:cubicBezTo>
                  <a:cubicBezTo>
                    <a:pt x="137" y="295"/>
                    <a:pt x="137" y="295"/>
                    <a:pt x="137" y="295"/>
                  </a:cubicBezTo>
                  <a:cubicBezTo>
                    <a:pt x="211" y="237"/>
                    <a:pt x="259" y="146"/>
                    <a:pt x="259" y="4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050" b="1"/>
            </a:p>
          </p:txBody>
        </p:sp>
        <p:sp>
          <p:nvSpPr>
            <p:cNvPr id="19" name="Inhaltsplatzhalter 4">
              <a:extLst>
                <a:ext uri="{FF2B5EF4-FFF2-40B4-BE49-F238E27FC236}">
                  <a16:creationId xmlns:a16="http://schemas.microsoft.com/office/drawing/2014/main" id="{BE8A1EE0-419E-FF81-3182-1407B9263ABA}"/>
                </a:ext>
              </a:extLst>
            </p:cNvPr>
            <p:cNvSpPr txBox="1">
              <a:spLocks/>
            </p:cNvSpPr>
            <p:nvPr/>
          </p:nvSpPr>
          <p:spPr>
            <a:xfrm>
              <a:off x="5326993" y="1163433"/>
              <a:ext cx="861325" cy="27517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400" b="1">
                  <a:latin typeface="+mj-lt"/>
                </a:rPr>
                <a:t>01</a:t>
              </a:r>
              <a:endParaRPr lang="en-US" sz="1000" b="1">
                <a:latin typeface="+mn-lt"/>
              </a:endParaRPr>
            </a:p>
          </p:txBody>
        </p:sp>
        <p:sp>
          <p:nvSpPr>
            <p:cNvPr id="25" name="Inhaltsplatzhalter 4">
              <a:extLst>
                <a:ext uri="{FF2B5EF4-FFF2-40B4-BE49-F238E27FC236}">
                  <a16:creationId xmlns:a16="http://schemas.microsoft.com/office/drawing/2014/main" id="{F0ABB44E-1EDD-43A4-184C-8DFBE3323187}"/>
                </a:ext>
              </a:extLst>
            </p:cNvPr>
            <p:cNvSpPr txBox="1">
              <a:spLocks/>
            </p:cNvSpPr>
            <p:nvPr/>
          </p:nvSpPr>
          <p:spPr>
            <a:xfrm>
              <a:off x="6841629" y="2408134"/>
              <a:ext cx="861325" cy="27517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ar-SA" sz="1400" b="1">
                  <a:latin typeface="+mj-lt"/>
                </a:rPr>
                <a:t>02</a:t>
              </a:r>
              <a:endParaRPr lang="en-US" sz="1000" b="1">
                <a:latin typeface="+mn-lt"/>
              </a:endParaRPr>
            </a:p>
          </p:txBody>
        </p:sp>
        <p:sp>
          <p:nvSpPr>
            <p:cNvPr id="26" name="Inhaltsplatzhalter 4">
              <a:extLst>
                <a:ext uri="{FF2B5EF4-FFF2-40B4-BE49-F238E27FC236}">
                  <a16:creationId xmlns:a16="http://schemas.microsoft.com/office/drawing/2014/main" id="{C95927BF-5AA3-A518-E8B6-15378AD94D01}"/>
                </a:ext>
              </a:extLst>
            </p:cNvPr>
            <p:cNvSpPr txBox="1">
              <a:spLocks/>
            </p:cNvSpPr>
            <p:nvPr/>
          </p:nvSpPr>
          <p:spPr>
            <a:xfrm>
              <a:off x="6196782" y="4237692"/>
              <a:ext cx="861325" cy="27517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ar-SA" sz="1400" b="1">
                  <a:latin typeface="+mj-lt"/>
                </a:rPr>
                <a:t>03</a:t>
              </a:r>
              <a:endParaRPr lang="en-US" sz="1000" b="1">
                <a:latin typeface="+mn-lt"/>
              </a:endParaRPr>
            </a:p>
          </p:txBody>
        </p:sp>
        <p:sp>
          <p:nvSpPr>
            <p:cNvPr id="27" name="Inhaltsplatzhalter 4">
              <a:extLst>
                <a:ext uri="{FF2B5EF4-FFF2-40B4-BE49-F238E27FC236}">
                  <a16:creationId xmlns:a16="http://schemas.microsoft.com/office/drawing/2014/main" id="{B4C1BBAE-A110-D8DA-6597-9DEFC1B7F405}"/>
                </a:ext>
              </a:extLst>
            </p:cNvPr>
            <p:cNvSpPr txBox="1">
              <a:spLocks/>
            </p:cNvSpPr>
            <p:nvPr/>
          </p:nvSpPr>
          <p:spPr>
            <a:xfrm>
              <a:off x="4232254" y="4057736"/>
              <a:ext cx="861325" cy="27517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ar-SA" sz="1400" b="1">
                  <a:latin typeface="+mj-lt"/>
                </a:rPr>
                <a:t>04</a:t>
              </a:r>
              <a:endParaRPr lang="en-US" sz="1000" b="1">
                <a:latin typeface="+mn-lt"/>
              </a:endParaRPr>
            </a:p>
          </p:txBody>
        </p:sp>
        <p:sp>
          <p:nvSpPr>
            <p:cNvPr id="28" name="Inhaltsplatzhalter 4">
              <a:extLst>
                <a:ext uri="{FF2B5EF4-FFF2-40B4-BE49-F238E27FC236}">
                  <a16:creationId xmlns:a16="http://schemas.microsoft.com/office/drawing/2014/main" id="{51D65BBC-A068-D996-13C4-CC1DD5DBD2DD}"/>
                </a:ext>
              </a:extLst>
            </p:cNvPr>
            <p:cNvSpPr txBox="1">
              <a:spLocks/>
            </p:cNvSpPr>
            <p:nvPr/>
          </p:nvSpPr>
          <p:spPr>
            <a:xfrm>
              <a:off x="3782365" y="2213183"/>
              <a:ext cx="861325" cy="27517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ar-SA" sz="1400" b="1">
                  <a:latin typeface="+mj-lt"/>
                </a:rPr>
                <a:t>05</a:t>
              </a:r>
              <a:endParaRPr lang="en-US" sz="1000" b="1">
                <a:latin typeface="+mn-lt"/>
              </a:endParaRPr>
            </a:p>
          </p:txBody>
        </p:sp>
        <p:sp>
          <p:nvSpPr>
            <p:cNvPr id="29" name="Text Placeholder 5">
              <a:extLst>
                <a:ext uri="{FF2B5EF4-FFF2-40B4-BE49-F238E27FC236}">
                  <a16:creationId xmlns:a16="http://schemas.microsoft.com/office/drawing/2014/main" id="{1A9D4C5E-6ECB-5182-EF04-D38236E8B5BE}"/>
                </a:ext>
              </a:extLst>
            </p:cNvPr>
            <p:cNvSpPr txBox="1">
              <a:spLocks/>
            </p:cNvSpPr>
            <p:nvPr/>
          </p:nvSpPr>
          <p:spPr>
            <a:xfrm>
              <a:off x="1613040" y="2890902"/>
              <a:ext cx="2552657" cy="656462"/>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sz="1050">
                  <a:solidFill>
                    <a:schemeClr val="accent5">
                      <a:lumMod val="75000"/>
                    </a:schemeClr>
                  </a:solidFill>
                  <a:latin typeface="+mj-lt"/>
                </a:rPr>
                <a:t>Step 5</a:t>
              </a:r>
            </a:p>
            <a:p>
              <a:pPr algn="ctr"/>
              <a:r>
                <a:rPr lang="en-US" sz="900">
                  <a:solidFill>
                    <a:schemeClr val="accent5"/>
                  </a:solidFill>
                </a:rPr>
                <a:t>Monitor, Evaluate                                             and Revise</a:t>
              </a:r>
            </a:p>
          </p:txBody>
        </p:sp>
        <p:sp>
          <p:nvSpPr>
            <p:cNvPr id="30" name="Text Placeholder 5">
              <a:extLst>
                <a:ext uri="{FF2B5EF4-FFF2-40B4-BE49-F238E27FC236}">
                  <a16:creationId xmlns:a16="http://schemas.microsoft.com/office/drawing/2014/main" id="{C4DC511D-5C32-F27A-477D-3C65F005740B}"/>
                </a:ext>
              </a:extLst>
            </p:cNvPr>
            <p:cNvSpPr txBox="1">
              <a:spLocks/>
            </p:cNvSpPr>
            <p:nvPr/>
          </p:nvSpPr>
          <p:spPr>
            <a:xfrm>
              <a:off x="4266480" y="5222309"/>
              <a:ext cx="2774355" cy="656462"/>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sz="1050">
                  <a:solidFill>
                    <a:schemeClr val="accent4"/>
                  </a:solidFill>
                  <a:latin typeface="+mj-lt"/>
                </a:rPr>
                <a:t>Step 4</a:t>
              </a:r>
            </a:p>
            <a:p>
              <a:pPr algn="ctr"/>
              <a:r>
                <a:rPr lang="en-US" sz="900">
                  <a:solidFill>
                    <a:schemeClr val="accent4"/>
                  </a:solidFill>
                </a:rPr>
                <a:t>Implement Action Plan</a:t>
              </a:r>
            </a:p>
          </p:txBody>
        </p:sp>
        <p:sp>
          <p:nvSpPr>
            <p:cNvPr id="31" name="Text Placeholder 5">
              <a:extLst>
                <a:ext uri="{FF2B5EF4-FFF2-40B4-BE49-F238E27FC236}">
                  <a16:creationId xmlns:a16="http://schemas.microsoft.com/office/drawing/2014/main" id="{E196E459-989C-7120-F345-365CB0C5E140}"/>
                </a:ext>
              </a:extLst>
            </p:cNvPr>
            <p:cNvSpPr txBox="1">
              <a:spLocks/>
            </p:cNvSpPr>
            <p:nvPr/>
          </p:nvSpPr>
          <p:spPr>
            <a:xfrm>
              <a:off x="3045353" y="454305"/>
              <a:ext cx="2292406" cy="656462"/>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sz="1050">
                  <a:solidFill>
                    <a:schemeClr val="accent1"/>
                  </a:solidFill>
                  <a:latin typeface="+mj-lt"/>
                </a:rPr>
                <a:t>Step 1 </a:t>
              </a:r>
            </a:p>
            <a:p>
              <a:pPr algn="ctr"/>
              <a:r>
                <a:rPr lang="en-US" sz="900"/>
                <a:t>Set Strategic                                   Direction</a:t>
              </a:r>
            </a:p>
          </p:txBody>
        </p:sp>
        <p:sp>
          <p:nvSpPr>
            <p:cNvPr id="32" name="Text Placeholder 5">
              <a:extLst>
                <a:ext uri="{FF2B5EF4-FFF2-40B4-BE49-F238E27FC236}">
                  <a16:creationId xmlns:a16="http://schemas.microsoft.com/office/drawing/2014/main" id="{DD84AF48-D494-2086-AA95-7C12192EEE45}"/>
                </a:ext>
              </a:extLst>
            </p:cNvPr>
            <p:cNvSpPr txBox="1">
              <a:spLocks/>
            </p:cNvSpPr>
            <p:nvPr/>
          </p:nvSpPr>
          <p:spPr>
            <a:xfrm>
              <a:off x="6550348" y="880912"/>
              <a:ext cx="2773655" cy="656462"/>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sz="1050">
                  <a:solidFill>
                    <a:schemeClr val="accent2"/>
                  </a:solidFill>
                  <a:latin typeface="+mj-lt"/>
                </a:rPr>
                <a:t>Step 2</a:t>
              </a:r>
            </a:p>
            <a:p>
              <a:pPr algn="ctr"/>
              <a:r>
                <a:rPr lang="en-US" sz="900">
                  <a:solidFill>
                    <a:schemeClr val="accent2"/>
                  </a:solidFill>
                </a:rPr>
                <a:t>Analyze Skill Gaps, and                                     Conduct Workforce                                         Analysis</a:t>
              </a:r>
            </a:p>
          </p:txBody>
        </p:sp>
        <p:sp>
          <p:nvSpPr>
            <p:cNvPr id="33" name="Text Placeholder 5">
              <a:extLst>
                <a:ext uri="{FF2B5EF4-FFF2-40B4-BE49-F238E27FC236}">
                  <a16:creationId xmlns:a16="http://schemas.microsoft.com/office/drawing/2014/main" id="{F6EB2F9F-FF4F-BF7E-11BC-9B1AF7F82AED}"/>
                </a:ext>
              </a:extLst>
            </p:cNvPr>
            <p:cNvSpPr txBox="1">
              <a:spLocks/>
            </p:cNvSpPr>
            <p:nvPr/>
          </p:nvSpPr>
          <p:spPr>
            <a:xfrm>
              <a:off x="7294808" y="3714989"/>
              <a:ext cx="1646639" cy="656462"/>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sz="1050">
                  <a:latin typeface="+mj-lt"/>
                </a:rPr>
                <a:t>Step 3</a:t>
              </a:r>
            </a:p>
            <a:p>
              <a:pPr algn="ctr"/>
              <a:r>
                <a:rPr lang="en-US" sz="900">
                  <a:solidFill>
                    <a:schemeClr val="accent3"/>
                  </a:solidFill>
                </a:rPr>
                <a:t>Develop Action                 Plan</a:t>
              </a:r>
            </a:p>
          </p:txBody>
        </p:sp>
        <p:sp>
          <p:nvSpPr>
            <p:cNvPr id="34" name="TextBox 33">
              <a:extLst>
                <a:ext uri="{FF2B5EF4-FFF2-40B4-BE49-F238E27FC236}">
                  <a16:creationId xmlns:a16="http://schemas.microsoft.com/office/drawing/2014/main" id="{1A0C8DE6-0B00-883F-E864-98B46BCA7852}"/>
                </a:ext>
              </a:extLst>
            </p:cNvPr>
            <p:cNvSpPr txBox="1"/>
            <p:nvPr/>
          </p:nvSpPr>
          <p:spPr>
            <a:xfrm>
              <a:off x="4748165" y="2751462"/>
              <a:ext cx="1920418" cy="550345"/>
            </a:xfrm>
            <a:prstGeom prst="rect">
              <a:avLst/>
            </a:prstGeom>
            <a:noFill/>
          </p:spPr>
          <p:txBody>
            <a:bodyPr wrap="square">
              <a:spAutoFit/>
            </a:bodyPr>
            <a:lstStyle/>
            <a:p>
              <a:pPr algn="ctr"/>
              <a:r>
                <a:rPr lang="en-US" sz="1050" b="1"/>
                <a:t>WORKFORCE</a:t>
              </a:r>
            </a:p>
            <a:p>
              <a:pPr algn="ctr"/>
              <a:r>
                <a:rPr lang="en-US" sz="1050" b="1"/>
                <a:t>PLANNING</a:t>
              </a:r>
            </a:p>
          </p:txBody>
        </p:sp>
        <p:pic>
          <p:nvPicPr>
            <p:cNvPr id="35" name="Graphic 34" descr="Direction outline">
              <a:extLst>
                <a:ext uri="{FF2B5EF4-FFF2-40B4-BE49-F238E27FC236}">
                  <a16:creationId xmlns:a16="http://schemas.microsoft.com/office/drawing/2014/main" id="{7E67A309-5193-DFBC-978D-179DA94DDF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5229">
              <a:off x="4639337" y="1161497"/>
              <a:ext cx="618884" cy="618885"/>
            </a:xfrm>
            <a:prstGeom prst="rect">
              <a:avLst/>
            </a:prstGeom>
          </p:spPr>
        </p:pic>
        <p:pic>
          <p:nvPicPr>
            <p:cNvPr id="36" name="Graphic 35" descr="Research outline">
              <a:extLst>
                <a:ext uri="{FF2B5EF4-FFF2-40B4-BE49-F238E27FC236}">
                  <a16:creationId xmlns:a16="http://schemas.microsoft.com/office/drawing/2014/main" id="{23093E4D-9D73-9391-80E5-1C57B564E40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71147" y="1486629"/>
              <a:ext cx="743422" cy="743423"/>
            </a:xfrm>
            <a:prstGeom prst="rect">
              <a:avLst/>
            </a:prstGeom>
          </p:spPr>
        </p:pic>
        <p:pic>
          <p:nvPicPr>
            <p:cNvPr id="37" name="Graphic 36" descr="Playbook outline">
              <a:extLst>
                <a:ext uri="{FF2B5EF4-FFF2-40B4-BE49-F238E27FC236}">
                  <a16:creationId xmlns:a16="http://schemas.microsoft.com/office/drawing/2014/main" id="{E2B593D7-F785-CAF8-8FF3-4DF602FB320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40106" y="3512021"/>
              <a:ext cx="691602" cy="714932"/>
            </a:xfrm>
            <a:prstGeom prst="rect">
              <a:avLst/>
            </a:prstGeom>
          </p:spPr>
        </p:pic>
        <p:pic>
          <p:nvPicPr>
            <p:cNvPr id="38" name="Graphic 37" descr="Lightbulb and gear outline">
              <a:extLst>
                <a:ext uri="{FF2B5EF4-FFF2-40B4-BE49-F238E27FC236}">
                  <a16:creationId xmlns:a16="http://schemas.microsoft.com/office/drawing/2014/main" id="{01506038-0861-3A6E-CF0A-892432DA9F3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059004" y="4226953"/>
              <a:ext cx="694670" cy="694671"/>
            </a:xfrm>
            <a:prstGeom prst="rect">
              <a:avLst/>
            </a:prstGeom>
          </p:spPr>
        </p:pic>
        <p:pic>
          <p:nvPicPr>
            <p:cNvPr id="39" name="Graphic 38" descr="Statistics outline">
              <a:extLst>
                <a:ext uri="{FF2B5EF4-FFF2-40B4-BE49-F238E27FC236}">
                  <a16:creationId xmlns:a16="http://schemas.microsoft.com/office/drawing/2014/main" id="{B703BB18-83F1-972C-8F1D-592687EA362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821513" y="2937226"/>
              <a:ext cx="599445" cy="599445"/>
            </a:xfrm>
            <a:prstGeom prst="rect">
              <a:avLst/>
            </a:prstGeom>
          </p:spPr>
        </p:pic>
      </p:grpSp>
      <p:sp>
        <p:nvSpPr>
          <p:cNvPr id="3" name="Slide Number Placeholder 2">
            <a:extLst>
              <a:ext uri="{FF2B5EF4-FFF2-40B4-BE49-F238E27FC236}">
                <a16:creationId xmlns:a16="http://schemas.microsoft.com/office/drawing/2014/main" id="{28E2DB29-0569-5959-E86A-B3B75AAC2A8B}"/>
              </a:ext>
            </a:extLst>
          </p:cNvPr>
          <p:cNvSpPr>
            <a:spLocks noGrp="1"/>
          </p:cNvSpPr>
          <p:nvPr>
            <p:ph type="sldNum" sz="quarter" idx="11"/>
          </p:nvPr>
        </p:nvSpPr>
        <p:spPr/>
        <p:txBody>
          <a:bodyPr/>
          <a:lstStyle/>
          <a:p>
            <a:fld id="{2DDEA8E7-5F55-4A60-8EF9-470692FC5635}" type="slidenum">
              <a:rPr lang="en-US" noProof="0" smtClean="0"/>
              <a:pPr/>
              <a:t>5</a:t>
            </a:fld>
            <a:endParaRPr lang="en-US" noProof="0"/>
          </a:p>
        </p:txBody>
      </p:sp>
      <p:sp>
        <p:nvSpPr>
          <p:cNvPr id="5" name="TextBox 4">
            <a:extLst>
              <a:ext uri="{FF2B5EF4-FFF2-40B4-BE49-F238E27FC236}">
                <a16:creationId xmlns:a16="http://schemas.microsoft.com/office/drawing/2014/main" id="{46B6C10F-FEF7-371B-CD99-6BE8F32D70D7}"/>
              </a:ext>
            </a:extLst>
          </p:cNvPr>
          <p:cNvSpPr txBox="1"/>
          <p:nvPr/>
        </p:nvSpPr>
        <p:spPr>
          <a:xfrm>
            <a:off x="375543" y="129236"/>
            <a:ext cx="5560415" cy="246221"/>
          </a:xfrm>
          <a:prstGeom prst="rect">
            <a:avLst/>
          </a:prstGeom>
          <a:noFill/>
        </p:spPr>
        <p:txBody>
          <a:bodyPr wrap="square" rtlCol="0">
            <a:spAutoFit/>
          </a:bodyPr>
          <a:lstStyle/>
          <a:p>
            <a:r>
              <a:rPr lang="en-US" sz="1000">
                <a:solidFill>
                  <a:schemeClr val="accent1"/>
                </a:solidFill>
              </a:rPr>
              <a:t>HIMSS Nursing Innovation Advisory Workgroup</a:t>
            </a:r>
          </a:p>
        </p:txBody>
      </p:sp>
    </p:spTree>
    <p:custDataLst>
      <p:custData r:id="rId1"/>
      <p:custData r:id="rId2"/>
    </p:custDataLst>
    <p:extLst>
      <p:ext uri="{BB962C8B-B14F-4D97-AF65-F5344CB8AC3E}">
        <p14:creationId xmlns:p14="http://schemas.microsoft.com/office/powerpoint/2010/main" val="419422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A3AA166-4A73-A342-B4F7-FB0CD819EBDF}"/>
              </a:ext>
            </a:extLst>
          </p:cNvPr>
          <p:cNvSpPr/>
          <p:nvPr/>
        </p:nvSpPr>
        <p:spPr>
          <a:xfrm>
            <a:off x="188283" y="5214507"/>
            <a:ext cx="7540379" cy="874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latin typeface="+mj-lt"/>
            </a:endParaRPr>
          </a:p>
        </p:txBody>
      </p:sp>
      <p:sp>
        <p:nvSpPr>
          <p:cNvPr id="18" name="Rectangle 17">
            <a:extLst>
              <a:ext uri="{FF2B5EF4-FFF2-40B4-BE49-F238E27FC236}">
                <a16:creationId xmlns:a16="http://schemas.microsoft.com/office/drawing/2014/main" id="{8D38C6EB-A8AD-504B-A484-4E236142CED1}"/>
              </a:ext>
            </a:extLst>
          </p:cNvPr>
          <p:cNvSpPr/>
          <p:nvPr/>
        </p:nvSpPr>
        <p:spPr>
          <a:xfrm>
            <a:off x="162318" y="3614538"/>
            <a:ext cx="6043571" cy="643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solidFill>
                <a:schemeClr val="tx1"/>
              </a:solidFill>
              <a:latin typeface="+mj-lt"/>
            </a:endParaRPr>
          </a:p>
        </p:txBody>
      </p:sp>
      <p:sp>
        <p:nvSpPr>
          <p:cNvPr id="12" name="Rectangle 11">
            <a:extLst>
              <a:ext uri="{FF2B5EF4-FFF2-40B4-BE49-F238E27FC236}">
                <a16:creationId xmlns:a16="http://schemas.microsoft.com/office/drawing/2014/main" id="{E748C105-D343-C04D-84F4-16F22DB822C4}"/>
              </a:ext>
            </a:extLst>
          </p:cNvPr>
          <p:cNvSpPr/>
          <p:nvPr/>
        </p:nvSpPr>
        <p:spPr>
          <a:xfrm>
            <a:off x="193655" y="1726495"/>
            <a:ext cx="7550093" cy="1516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solidFill>
                <a:schemeClr val="tx1"/>
              </a:solidFill>
              <a:latin typeface="+mj-lt"/>
            </a:endParaRPr>
          </a:p>
        </p:txBody>
      </p:sp>
      <p:sp>
        <p:nvSpPr>
          <p:cNvPr id="2" name="Rectangle: Top Corners Rounded 1"/>
          <p:cNvSpPr/>
          <p:nvPr/>
        </p:nvSpPr>
        <p:spPr bwMode="auto">
          <a:xfrm>
            <a:off x="404187" y="1260041"/>
            <a:ext cx="6098213"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Definition/ Description</a:t>
            </a:r>
          </a:p>
        </p:txBody>
      </p:sp>
      <p:sp>
        <p:nvSpPr>
          <p:cNvPr id="16" name="Rectangle: Top Corners Rounded 15"/>
          <p:cNvSpPr/>
          <p:nvPr/>
        </p:nvSpPr>
        <p:spPr bwMode="auto">
          <a:xfrm>
            <a:off x="404188" y="3286582"/>
            <a:ext cx="6098212"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Implementation Settings</a:t>
            </a:r>
          </a:p>
        </p:txBody>
      </p:sp>
      <p:sp>
        <p:nvSpPr>
          <p:cNvPr id="21" name="Rectangle: Top Corners Rounded 20"/>
          <p:cNvSpPr/>
          <p:nvPr/>
        </p:nvSpPr>
        <p:spPr bwMode="auto">
          <a:xfrm>
            <a:off x="455461" y="4212110"/>
            <a:ext cx="5962762"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Considerations</a:t>
            </a:r>
          </a:p>
        </p:txBody>
      </p:sp>
      <p:sp>
        <p:nvSpPr>
          <p:cNvPr id="22" name="Content Placeholder 15">
            <a:extLst>
              <a:ext uri="{FF2B5EF4-FFF2-40B4-BE49-F238E27FC236}">
                <a16:creationId xmlns:a16="http://schemas.microsoft.com/office/drawing/2014/main" id="{1B25F73A-0D0F-8EF3-9E0E-E5D40BCA4EA6}"/>
              </a:ext>
            </a:extLst>
          </p:cNvPr>
          <p:cNvSpPr txBox="1">
            <a:spLocks/>
          </p:cNvSpPr>
          <p:nvPr/>
        </p:nvSpPr>
        <p:spPr>
          <a:xfrm>
            <a:off x="374651" y="1726495"/>
            <a:ext cx="6127750"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285750" indent="-285750">
              <a:buFont typeface="Arial"/>
              <a:buChar char="•"/>
            </a:pPr>
            <a:r>
              <a:rPr lang="en-US" sz="1200">
                <a:solidFill>
                  <a:schemeClr val="tx1"/>
                </a:solidFill>
              </a:rPr>
              <a:t>A hospital digital whiteboard is an interactive display system used in healthcare settings to support coordination of care by augmenting visibility and availability of clinical information. (</a:t>
            </a:r>
            <a:r>
              <a:rPr lang="en-US" sz="1200" err="1">
                <a:solidFill>
                  <a:schemeClr val="tx1"/>
                </a:solidFill>
              </a:rPr>
              <a:t>Gjære</a:t>
            </a:r>
            <a:r>
              <a:rPr lang="en-US" sz="1200">
                <a:solidFill>
                  <a:schemeClr val="tx1"/>
                </a:solidFill>
              </a:rPr>
              <a:t> &amp; </a:t>
            </a:r>
            <a:r>
              <a:rPr lang="en-US" sz="1200" err="1">
                <a:solidFill>
                  <a:schemeClr val="tx1"/>
                </a:solidFill>
              </a:rPr>
              <a:t>Lillebo</a:t>
            </a:r>
            <a:r>
              <a:rPr lang="en-US" sz="1200">
                <a:solidFill>
                  <a:schemeClr val="tx1"/>
                </a:solidFill>
              </a:rPr>
              <a:t>, 2014)</a:t>
            </a:r>
          </a:p>
          <a:p>
            <a:pPr marL="285750" indent="-285750">
              <a:buFont typeface="Arial"/>
              <a:buChar char="•"/>
            </a:pPr>
            <a:r>
              <a:rPr lang="en-US" sz="1200">
                <a:solidFill>
                  <a:schemeClr val="tx1"/>
                </a:solidFill>
              </a:rPr>
              <a:t>Unlike traditional dry-erase whiteboards seen in patient rooms, these digital versions often feature touchscreen capabilities and can integrate with hospital information systems, such as the electronic health record (EHR) and Nurse Call ~ RTLS systems.</a:t>
            </a:r>
          </a:p>
          <a:p>
            <a:endParaRPr lang="en-GB" sz="1200">
              <a:solidFill>
                <a:schemeClr val="tx1"/>
              </a:solidFill>
            </a:endParaRPr>
          </a:p>
        </p:txBody>
      </p:sp>
      <p:sp>
        <p:nvSpPr>
          <p:cNvPr id="23" name="Content Placeholder 15">
            <a:extLst>
              <a:ext uri="{FF2B5EF4-FFF2-40B4-BE49-F238E27FC236}">
                <a16:creationId xmlns:a16="http://schemas.microsoft.com/office/drawing/2014/main" id="{835F47A8-FF45-A84E-94BC-3F64F013C632}"/>
              </a:ext>
            </a:extLst>
          </p:cNvPr>
          <p:cNvSpPr txBox="1">
            <a:spLocks/>
          </p:cNvSpPr>
          <p:nvPr/>
        </p:nvSpPr>
        <p:spPr>
          <a:xfrm>
            <a:off x="404188" y="3430200"/>
            <a:ext cx="6356506"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lvl="1"/>
            <a:endParaRPr lang="en-US" sz="1200">
              <a:solidFill>
                <a:schemeClr val="tx1"/>
              </a:solidFill>
            </a:endParaRPr>
          </a:p>
          <a:p>
            <a:pPr lvl="1"/>
            <a:r>
              <a:rPr lang="en-US" sz="1200">
                <a:solidFill>
                  <a:schemeClr val="tx1"/>
                </a:solidFill>
              </a:rPr>
              <a:t>Inpatient, ED’s, Nursing Homes, Rehabilitation Centers</a:t>
            </a:r>
          </a:p>
          <a:p>
            <a:pPr marL="285750" indent="-285750">
              <a:buClr>
                <a:srgbClr val="9EC3E1"/>
              </a:buClr>
              <a:buFont typeface="Arial" panose="020B0604020202020204" pitchFamily="34" charset="0"/>
              <a:buChar char="•"/>
            </a:pPr>
            <a:endParaRPr lang="en-GB">
              <a:solidFill>
                <a:schemeClr val="tx1"/>
              </a:solidFill>
            </a:endParaRPr>
          </a:p>
        </p:txBody>
      </p:sp>
      <p:sp>
        <p:nvSpPr>
          <p:cNvPr id="24" name="Content Placeholder 15">
            <a:extLst>
              <a:ext uri="{FF2B5EF4-FFF2-40B4-BE49-F238E27FC236}">
                <a16:creationId xmlns:a16="http://schemas.microsoft.com/office/drawing/2014/main" id="{0E552F08-65F7-0EC9-3247-15B410262588}"/>
              </a:ext>
            </a:extLst>
          </p:cNvPr>
          <p:cNvSpPr txBox="1">
            <a:spLocks/>
          </p:cNvSpPr>
          <p:nvPr/>
        </p:nvSpPr>
        <p:spPr>
          <a:xfrm>
            <a:off x="374650" y="4672168"/>
            <a:ext cx="7550093"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indent="-171450" rtl="0" fontAlgn="ctr">
              <a:buFont typeface="Arial"/>
              <a:buChar char="•"/>
            </a:pPr>
            <a:r>
              <a:rPr lang="en-US" sz="1200" i="0">
                <a:solidFill>
                  <a:srgbClr val="000000"/>
                </a:solidFill>
                <a:effectLst/>
                <a:latin typeface="+mj-lt"/>
              </a:rPr>
              <a:t>Integration with Electronic Health Records</a:t>
            </a:r>
          </a:p>
          <a:p>
            <a:pPr marL="171450" indent="-171450" rtl="0" fontAlgn="ctr">
              <a:buFont typeface="Arial"/>
              <a:buChar char="•"/>
            </a:pPr>
            <a:r>
              <a:rPr lang="en-US" sz="1200" i="0">
                <a:solidFill>
                  <a:srgbClr val="000000"/>
                </a:solidFill>
                <a:effectLst/>
                <a:latin typeface="+mj-lt"/>
              </a:rPr>
              <a:t>Data Security and Patient Privacy</a:t>
            </a:r>
          </a:p>
          <a:p>
            <a:pPr marL="171450" indent="-171450" rtl="0" fontAlgn="ctr">
              <a:buFont typeface="Arial"/>
              <a:buChar char="•"/>
            </a:pPr>
            <a:r>
              <a:rPr lang="en-US" sz="1200" i="0">
                <a:solidFill>
                  <a:srgbClr val="000000"/>
                </a:solidFill>
                <a:effectLst/>
                <a:latin typeface="+mj-lt"/>
              </a:rPr>
              <a:t>User Training and Adaptation</a:t>
            </a:r>
          </a:p>
          <a:p>
            <a:pPr marL="171450" indent="-171450" rtl="0" fontAlgn="ctr">
              <a:buFont typeface="Arial"/>
              <a:buChar char="•"/>
            </a:pPr>
            <a:r>
              <a:rPr lang="en-US" sz="1200" i="0">
                <a:solidFill>
                  <a:srgbClr val="000000"/>
                </a:solidFill>
                <a:effectLst/>
                <a:latin typeface="+mj-lt"/>
              </a:rPr>
              <a:t>Cost and Maintenance</a:t>
            </a:r>
          </a:p>
          <a:p>
            <a:pPr marL="171450" indent="-171450" rtl="0" fontAlgn="ctr">
              <a:buFont typeface="Arial"/>
              <a:buChar char="•"/>
            </a:pPr>
            <a:r>
              <a:rPr lang="en-US" sz="1200" i="0">
                <a:solidFill>
                  <a:srgbClr val="000000"/>
                </a:solidFill>
                <a:effectLst/>
                <a:latin typeface="+mj-lt"/>
              </a:rPr>
              <a:t>Customization and Flexibility</a:t>
            </a:r>
          </a:p>
          <a:p>
            <a:pPr marL="171450" indent="-171450" rtl="0" fontAlgn="ctr">
              <a:buFont typeface="Arial"/>
              <a:buChar char="•"/>
            </a:pPr>
            <a:r>
              <a:rPr lang="en-US" sz="1200" i="0">
                <a:solidFill>
                  <a:srgbClr val="000000"/>
                </a:solidFill>
                <a:effectLst/>
                <a:latin typeface="+mj-lt"/>
              </a:rPr>
              <a:t>Technical Support</a:t>
            </a:r>
            <a:endParaRPr lang="en-US" sz="1200">
              <a:solidFill>
                <a:srgbClr val="000000"/>
              </a:solidFill>
              <a:latin typeface="+mj-lt"/>
            </a:endParaRPr>
          </a:p>
        </p:txBody>
      </p:sp>
      <p:sp>
        <p:nvSpPr>
          <p:cNvPr id="8" name="Title 2">
            <a:extLst>
              <a:ext uri="{FF2B5EF4-FFF2-40B4-BE49-F238E27FC236}">
                <a16:creationId xmlns:a16="http://schemas.microsoft.com/office/drawing/2014/main" id="{CDD40F14-D544-CF24-31CD-C94FBEA7E6D1}"/>
              </a:ext>
            </a:extLst>
          </p:cNvPr>
          <p:cNvSpPr>
            <a:spLocks noGrp="1"/>
          </p:cNvSpPr>
          <p:nvPr>
            <p:ph type="title"/>
          </p:nvPr>
        </p:nvSpPr>
        <p:spPr>
          <a:xfrm>
            <a:off x="374650" y="552450"/>
            <a:ext cx="10588625" cy="560388"/>
          </a:xfrm>
        </p:spPr>
        <p:txBody>
          <a:bodyPr/>
          <a:lstStyle/>
          <a:p>
            <a:r>
              <a:rPr lang="en-US" sz="3600" i="1"/>
              <a:t>Smart Whiteboards</a:t>
            </a:r>
          </a:p>
        </p:txBody>
      </p:sp>
      <p:pic>
        <p:nvPicPr>
          <p:cNvPr id="5" name="Picture 2">
            <a:extLst>
              <a:ext uri="{FF2B5EF4-FFF2-40B4-BE49-F238E27FC236}">
                <a16:creationId xmlns:a16="http://schemas.microsoft.com/office/drawing/2014/main" id="{9E45E0BA-6CF8-1A9E-328A-1CB63705CF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1868" y="235602"/>
            <a:ext cx="3857407" cy="6383867"/>
          </a:xfrm>
          <a:prstGeom prst="rect">
            <a:avLst/>
          </a:prstGeom>
          <a:noFill/>
          <a:extLst>
            <a:ext uri="{909E8E84-426E-40dd-AFC4-6F175D3DCCD1}">
              <a14:hiddenFill xmlns=""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E04518E9-F81D-A37E-C54F-8A22B35BDCB8}"/>
              </a:ext>
            </a:extLst>
          </p:cNvPr>
          <p:cNvSpPr>
            <a:spLocks noGrp="1"/>
          </p:cNvSpPr>
          <p:nvPr>
            <p:ph type="sldNum" sz="quarter" idx="11"/>
          </p:nvPr>
        </p:nvSpPr>
        <p:spPr/>
        <p:txBody>
          <a:bodyPr/>
          <a:lstStyle/>
          <a:p>
            <a:fld id="{2DDEA8E7-5F55-4A60-8EF9-470692FC5635}" type="slidenum">
              <a:rPr lang="en-US" noProof="0" smtClean="0"/>
              <a:pPr/>
              <a:t>6</a:t>
            </a:fld>
            <a:endParaRPr lang="en-US" noProof="0"/>
          </a:p>
        </p:txBody>
      </p:sp>
      <p:sp>
        <p:nvSpPr>
          <p:cNvPr id="4" name="TextBox 3">
            <a:extLst>
              <a:ext uri="{FF2B5EF4-FFF2-40B4-BE49-F238E27FC236}">
                <a16:creationId xmlns:a16="http://schemas.microsoft.com/office/drawing/2014/main" id="{AD5BBE23-A750-8F36-6517-C843185750AC}"/>
              </a:ext>
            </a:extLst>
          </p:cNvPr>
          <p:cNvSpPr txBox="1"/>
          <p:nvPr/>
        </p:nvSpPr>
        <p:spPr>
          <a:xfrm>
            <a:off x="375543" y="129236"/>
            <a:ext cx="5560415" cy="246221"/>
          </a:xfrm>
          <a:prstGeom prst="rect">
            <a:avLst/>
          </a:prstGeom>
          <a:noFill/>
        </p:spPr>
        <p:txBody>
          <a:bodyPr wrap="square" rtlCol="0">
            <a:spAutoFit/>
          </a:bodyPr>
          <a:lstStyle/>
          <a:p>
            <a:r>
              <a:rPr lang="en-US" sz="1000">
                <a:solidFill>
                  <a:schemeClr val="accent1"/>
                </a:solidFill>
              </a:rPr>
              <a:t>HIMSS Nursing Innovation Advisory Workgroup</a:t>
            </a:r>
          </a:p>
        </p:txBody>
      </p:sp>
    </p:spTree>
    <p:custDataLst>
      <p:custData r:id="rId1"/>
      <p:custData r:id="rId2"/>
    </p:custDataLst>
    <p:extLst>
      <p:ext uri="{BB962C8B-B14F-4D97-AF65-F5344CB8AC3E}">
        <p14:creationId xmlns:p14="http://schemas.microsoft.com/office/powerpoint/2010/main" val="2244393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A3AA166-4A73-A342-B4F7-FB0CD819EBDF}"/>
              </a:ext>
            </a:extLst>
          </p:cNvPr>
          <p:cNvSpPr/>
          <p:nvPr/>
        </p:nvSpPr>
        <p:spPr>
          <a:xfrm>
            <a:off x="188283" y="5214507"/>
            <a:ext cx="7540379" cy="874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latin typeface="+mj-lt"/>
            </a:endParaRPr>
          </a:p>
        </p:txBody>
      </p:sp>
      <p:sp>
        <p:nvSpPr>
          <p:cNvPr id="18" name="Rectangle 17">
            <a:extLst>
              <a:ext uri="{FF2B5EF4-FFF2-40B4-BE49-F238E27FC236}">
                <a16:creationId xmlns:a16="http://schemas.microsoft.com/office/drawing/2014/main" id="{8D38C6EB-A8AD-504B-A484-4E236142CED1}"/>
              </a:ext>
            </a:extLst>
          </p:cNvPr>
          <p:cNvSpPr/>
          <p:nvPr/>
        </p:nvSpPr>
        <p:spPr>
          <a:xfrm>
            <a:off x="162318" y="3614538"/>
            <a:ext cx="6043571" cy="643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solidFill>
                <a:schemeClr val="tx1"/>
              </a:solidFill>
              <a:latin typeface="+mj-lt"/>
            </a:endParaRPr>
          </a:p>
        </p:txBody>
      </p:sp>
      <p:sp>
        <p:nvSpPr>
          <p:cNvPr id="12" name="Rectangle 11">
            <a:extLst>
              <a:ext uri="{FF2B5EF4-FFF2-40B4-BE49-F238E27FC236}">
                <a16:creationId xmlns:a16="http://schemas.microsoft.com/office/drawing/2014/main" id="{E748C105-D343-C04D-84F4-16F22DB822C4}"/>
              </a:ext>
            </a:extLst>
          </p:cNvPr>
          <p:cNvSpPr/>
          <p:nvPr/>
        </p:nvSpPr>
        <p:spPr>
          <a:xfrm>
            <a:off x="193655" y="1726495"/>
            <a:ext cx="7550093" cy="1516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solidFill>
                <a:schemeClr val="tx1"/>
              </a:solidFill>
              <a:latin typeface="+mj-lt"/>
            </a:endParaRPr>
          </a:p>
        </p:txBody>
      </p:sp>
      <p:sp>
        <p:nvSpPr>
          <p:cNvPr id="2" name="Rectangle: Top Corners Rounded 1"/>
          <p:cNvSpPr/>
          <p:nvPr/>
        </p:nvSpPr>
        <p:spPr bwMode="auto">
          <a:xfrm>
            <a:off x="397908" y="1199426"/>
            <a:ext cx="5994426" cy="416757"/>
          </a:xfrm>
          <a:prstGeom prst="round2SameRect">
            <a:avLst/>
          </a:prstGeom>
          <a:solidFill>
            <a:schemeClr val="tx1"/>
          </a:solidFill>
          <a:ln>
            <a:headEnd/>
            <a:tailEnd/>
          </a:ln>
        </p:spPr>
        <p:style>
          <a:lnRef idx="3">
            <a:schemeClr val="lt1"/>
          </a:lnRef>
          <a:fillRef idx="1">
            <a:schemeClr val="accent3"/>
          </a:fillRef>
          <a:effectRef idx="1">
            <a:schemeClr val="accent3"/>
          </a:effectRef>
          <a:fontRef idx="minor">
            <a:schemeClr val="lt1"/>
          </a:fontRef>
        </p:style>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Definition/ Description</a:t>
            </a:r>
          </a:p>
        </p:txBody>
      </p:sp>
      <p:sp>
        <p:nvSpPr>
          <p:cNvPr id="16" name="Rectangle: Top Corners Rounded 15"/>
          <p:cNvSpPr/>
          <p:nvPr/>
        </p:nvSpPr>
        <p:spPr bwMode="auto">
          <a:xfrm>
            <a:off x="397907" y="3406044"/>
            <a:ext cx="5994427" cy="416757"/>
          </a:xfrm>
          <a:prstGeom prst="round2SameRect">
            <a:avLst/>
          </a:prstGeom>
          <a:solidFill>
            <a:schemeClr val="tx1"/>
          </a:solidFill>
          <a:ln>
            <a:headEnd/>
            <a:tailEnd/>
          </a:ln>
        </p:spPr>
        <p:style>
          <a:lnRef idx="3">
            <a:schemeClr val="lt1"/>
          </a:lnRef>
          <a:fillRef idx="1">
            <a:schemeClr val="accent3"/>
          </a:fillRef>
          <a:effectRef idx="1">
            <a:schemeClr val="accent3"/>
          </a:effectRef>
          <a:fontRef idx="minor">
            <a:schemeClr val="lt1"/>
          </a:fontRef>
        </p:style>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Implementation Settings</a:t>
            </a:r>
          </a:p>
        </p:txBody>
      </p:sp>
      <p:sp>
        <p:nvSpPr>
          <p:cNvPr id="21" name="Rectangle: Top Corners Rounded 20"/>
          <p:cNvSpPr/>
          <p:nvPr/>
        </p:nvSpPr>
        <p:spPr bwMode="auto">
          <a:xfrm>
            <a:off x="397908" y="4224558"/>
            <a:ext cx="5994349" cy="416757"/>
          </a:xfrm>
          <a:prstGeom prst="round2SameRect">
            <a:avLst/>
          </a:prstGeom>
          <a:solidFill>
            <a:schemeClr val="tx1"/>
          </a:solidFill>
          <a:ln>
            <a:headEnd/>
            <a:tailEnd/>
          </a:ln>
        </p:spPr>
        <p:style>
          <a:lnRef idx="3">
            <a:schemeClr val="lt1"/>
          </a:lnRef>
          <a:fillRef idx="1">
            <a:schemeClr val="accent3"/>
          </a:fillRef>
          <a:effectRef idx="1">
            <a:schemeClr val="accent3"/>
          </a:effectRef>
          <a:fontRef idx="minor">
            <a:schemeClr val="lt1"/>
          </a:fontRef>
        </p:style>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Considerations</a:t>
            </a:r>
          </a:p>
        </p:txBody>
      </p:sp>
      <p:sp>
        <p:nvSpPr>
          <p:cNvPr id="22" name="Content Placeholder 15">
            <a:extLst>
              <a:ext uri="{FF2B5EF4-FFF2-40B4-BE49-F238E27FC236}">
                <a16:creationId xmlns:a16="http://schemas.microsoft.com/office/drawing/2014/main" id="{1B25F73A-0D0F-8EF3-9E0E-E5D40BCA4EA6}"/>
              </a:ext>
            </a:extLst>
          </p:cNvPr>
          <p:cNvSpPr txBox="1">
            <a:spLocks/>
          </p:cNvSpPr>
          <p:nvPr/>
        </p:nvSpPr>
        <p:spPr>
          <a:xfrm>
            <a:off x="318624" y="1603363"/>
            <a:ext cx="6073710" cy="170011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indent="-171450">
              <a:buFont typeface="Arial"/>
              <a:buChar char="•"/>
            </a:pPr>
            <a:r>
              <a:rPr lang="en-US" sz="1100">
                <a:solidFill>
                  <a:schemeClr val="tx1"/>
                </a:solidFill>
              </a:rPr>
              <a:t>Remote patient monitoring (RPM), or telemonitoring, offers ways for health care practitioners to gather real-time information on the physiological conditions of patients (Serrano et al., 2023).</a:t>
            </a:r>
          </a:p>
          <a:p>
            <a:pPr marL="171450" indent="-171450">
              <a:buFont typeface="Arial"/>
              <a:buChar char="•"/>
            </a:pPr>
            <a:r>
              <a:rPr lang="en-US" sz="1100">
                <a:solidFill>
                  <a:schemeClr val="tx1"/>
                </a:solidFill>
              </a:rPr>
              <a:t>This allows healthcare professionals to continuously monitor and assess patient health data, make timely diagnoses, and deliver necessary treatments without requiring the patient to be physically present in a clinic or hospital.</a:t>
            </a:r>
          </a:p>
          <a:p>
            <a:pPr marL="171450" indent="-171450">
              <a:buFont typeface="Arial"/>
              <a:buChar char="•"/>
            </a:pPr>
            <a:r>
              <a:rPr lang="en-US" sz="1100">
                <a:solidFill>
                  <a:schemeClr val="tx1"/>
                </a:solidFill>
              </a:rPr>
              <a:t>Key technologies in RPM include wearable devices, sensors, and mobile apps that provide real-time health data by tracking vitals and enabling patients to monitor and manage their health remotely.</a:t>
            </a:r>
          </a:p>
          <a:p>
            <a:endParaRPr lang="en-GB" sz="1100">
              <a:solidFill>
                <a:schemeClr val="tx1"/>
              </a:solidFill>
            </a:endParaRPr>
          </a:p>
        </p:txBody>
      </p:sp>
      <p:sp>
        <p:nvSpPr>
          <p:cNvPr id="23" name="Content Placeholder 15">
            <a:extLst>
              <a:ext uri="{FF2B5EF4-FFF2-40B4-BE49-F238E27FC236}">
                <a16:creationId xmlns:a16="http://schemas.microsoft.com/office/drawing/2014/main" id="{835F47A8-FF45-A84E-94BC-3F64F013C632}"/>
              </a:ext>
            </a:extLst>
          </p:cNvPr>
          <p:cNvSpPr txBox="1">
            <a:spLocks/>
          </p:cNvSpPr>
          <p:nvPr/>
        </p:nvSpPr>
        <p:spPr>
          <a:xfrm>
            <a:off x="414693" y="3907190"/>
            <a:ext cx="5994349" cy="493846"/>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lvl="1"/>
            <a:r>
              <a:rPr lang="en-US" sz="1100">
                <a:solidFill>
                  <a:srgbClr val="000000"/>
                </a:solidFill>
              </a:rPr>
              <a:t>Inpatient, Ambulatory, Home based Settings, Community Centers,  Mobile Clinics</a:t>
            </a:r>
            <a:endParaRPr lang="en-US" sz="1100">
              <a:solidFill>
                <a:srgbClr val="FF0000"/>
              </a:solidFill>
            </a:endParaRPr>
          </a:p>
        </p:txBody>
      </p:sp>
      <p:sp>
        <p:nvSpPr>
          <p:cNvPr id="8" name="Title 2">
            <a:extLst>
              <a:ext uri="{FF2B5EF4-FFF2-40B4-BE49-F238E27FC236}">
                <a16:creationId xmlns:a16="http://schemas.microsoft.com/office/drawing/2014/main" id="{CDD40F14-D544-CF24-31CD-C94FBEA7E6D1}"/>
              </a:ext>
            </a:extLst>
          </p:cNvPr>
          <p:cNvSpPr>
            <a:spLocks noGrp="1"/>
          </p:cNvSpPr>
          <p:nvPr>
            <p:ph type="title"/>
          </p:nvPr>
        </p:nvSpPr>
        <p:spPr>
          <a:xfrm>
            <a:off x="374650" y="552450"/>
            <a:ext cx="10588625" cy="560388"/>
          </a:xfrm>
        </p:spPr>
        <p:txBody>
          <a:bodyPr/>
          <a:lstStyle/>
          <a:p>
            <a:r>
              <a:rPr lang="en-US" sz="3600" i="1"/>
              <a:t>Remote Monitoring</a:t>
            </a:r>
          </a:p>
        </p:txBody>
      </p:sp>
      <p:grpSp>
        <p:nvGrpSpPr>
          <p:cNvPr id="6" name="Group 5">
            <a:extLst>
              <a:ext uri="{FF2B5EF4-FFF2-40B4-BE49-F238E27FC236}">
                <a16:creationId xmlns:a16="http://schemas.microsoft.com/office/drawing/2014/main" id="{6B47E893-EBCC-C0E1-D193-25291D206E55}"/>
              </a:ext>
            </a:extLst>
          </p:cNvPr>
          <p:cNvGrpSpPr/>
          <p:nvPr/>
        </p:nvGrpSpPr>
        <p:grpSpPr>
          <a:xfrm>
            <a:off x="6517303" y="1140941"/>
            <a:ext cx="5118963" cy="4455511"/>
            <a:chOff x="7588157" y="1066737"/>
            <a:chExt cx="4212649" cy="3760368"/>
          </a:xfrm>
        </p:grpSpPr>
        <p:pic>
          <p:nvPicPr>
            <p:cNvPr id="4" name="Picture Placeholder 13" descr="tpp_23.022-g005.jpeg">
              <a:extLst>
                <a:ext uri="{FF2B5EF4-FFF2-40B4-BE49-F238E27FC236}">
                  <a16:creationId xmlns:a16="http://schemas.microsoft.com/office/drawing/2014/main" id="{0E22A8B2-A376-F92F-5290-43703EA2017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 b="-2543"/>
            <a:stretch/>
          </p:blipFill>
          <p:spPr>
            <a:xfrm>
              <a:off x="7588157" y="1066737"/>
              <a:ext cx="4212649" cy="3669321"/>
            </a:xfrm>
            <a:prstGeom prst="rect">
              <a:avLst/>
            </a:prstGeom>
          </p:spPr>
        </p:pic>
        <p:sp>
          <p:nvSpPr>
            <p:cNvPr id="5" name="Rectangle 4">
              <a:extLst>
                <a:ext uri="{FF2B5EF4-FFF2-40B4-BE49-F238E27FC236}">
                  <a16:creationId xmlns:a16="http://schemas.microsoft.com/office/drawing/2014/main" id="{45BCB7BB-CD5A-EF00-441F-20DB71A97805}"/>
                </a:ext>
              </a:extLst>
            </p:cNvPr>
            <p:cNvSpPr/>
            <p:nvPr/>
          </p:nvSpPr>
          <p:spPr>
            <a:xfrm>
              <a:off x="7588157" y="4522304"/>
              <a:ext cx="1585660" cy="3048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err="1">
                <a:latin typeface="+mj-lt"/>
              </a:endParaRPr>
            </a:p>
          </p:txBody>
        </p:sp>
      </p:grpSp>
      <p:sp>
        <p:nvSpPr>
          <p:cNvPr id="24" name="Content Placeholder 15">
            <a:extLst>
              <a:ext uri="{FF2B5EF4-FFF2-40B4-BE49-F238E27FC236}">
                <a16:creationId xmlns:a16="http://schemas.microsoft.com/office/drawing/2014/main" id="{0E552F08-65F7-0EC9-3247-15B410262588}"/>
              </a:ext>
            </a:extLst>
          </p:cNvPr>
          <p:cNvSpPr txBox="1">
            <a:spLocks/>
          </p:cNvSpPr>
          <p:nvPr/>
        </p:nvSpPr>
        <p:spPr>
          <a:xfrm>
            <a:off x="374651" y="4646644"/>
            <a:ext cx="5994349"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indent="-171450" fontAlgn="ctr">
              <a:buFont typeface="Arial"/>
              <a:buChar char="•"/>
            </a:pPr>
            <a:r>
              <a:rPr lang="en-US" sz="1100" i="0">
                <a:solidFill>
                  <a:srgbClr val="000000"/>
                </a:solidFill>
                <a:effectLst/>
                <a:latin typeface="+mj-lt"/>
              </a:rPr>
              <a:t>Legal and Jurisdiction : licensure and Jurisdiction , Documentation Standards, </a:t>
            </a:r>
            <a:r>
              <a:rPr lang="en-US" sz="1100">
                <a:solidFill>
                  <a:srgbClr val="000000"/>
                </a:solidFill>
              </a:rPr>
              <a:t>HIPPA compliance</a:t>
            </a:r>
            <a:endParaRPr lang="en-US" sz="1100" i="0">
              <a:solidFill>
                <a:srgbClr val="000000"/>
              </a:solidFill>
              <a:effectLst/>
              <a:latin typeface="+mj-lt"/>
            </a:endParaRPr>
          </a:p>
          <a:p>
            <a:pPr marL="171450" indent="-171450" rtl="0" fontAlgn="ctr">
              <a:buFont typeface="Arial"/>
              <a:buChar char="•"/>
            </a:pPr>
            <a:r>
              <a:rPr lang="en-US" sz="1100" i="0">
                <a:solidFill>
                  <a:srgbClr val="000000"/>
                </a:solidFill>
                <a:effectLst/>
                <a:latin typeface="+mj-lt"/>
              </a:rPr>
              <a:t>Integration with Existing Systems: Remote monitoring solutions should seamlessly integrate with electronic health records (EHR) and other healthcare IT systems to ensure continuity of care and efficient data sharing.</a:t>
            </a:r>
          </a:p>
          <a:p>
            <a:pPr marL="171450" indent="-171450" rtl="0" fontAlgn="ctr">
              <a:buFont typeface="Arial"/>
              <a:buChar char="•"/>
            </a:pPr>
            <a:r>
              <a:rPr lang="en-US" sz="1100" i="0">
                <a:solidFill>
                  <a:srgbClr val="000000"/>
                </a:solidFill>
                <a:effectLst/>
                <a:latin typeface="+mj-lt"/>
              </a:rPr>
              <a:t>Technical Consideration :  Device Selection, Integration and Data Security:</a:t>
            </a:r>
          </a:p>
          <a:p>
            <a:pPr marL="171450" indent="-171450" rtl="0" fontAlgn="ctr">
              <a:buFont typeface="Arial"/>
              <a:buChar char="•"/>
            </a:pPr>
            <a:r>
              <a:rPr lang="en-US" sz="1100" i="0">
                <a:solidFill>
                  <a:srgbClr val="000000"/>
                </a:solidFill>
                <a:effectLst/>
                <a:latin typeface="+mj-lt"/>
              </a:rPr>
              <a:t>Clinical: Care team coordination, data integration, patient suitability </a:t>
            </a:r>
          </a:p>
          <a:p>
            <a:pPr marL="171450" indent="-171450" rtl="0" fontAlgn="ctr">
              <a:buFont typeface="Arial"/>
              <a:buChar char="•"/>
            </a:pPr>
            <a:r>
              <a:rPr lang="en-US" sz="1100" i="0">
                <a:solidFill>
                  <a:srgbClr val="000000"/>
                </a:solidFill>
                <a:effectLst/>
                <a:latin typeface="+mj-lt"/>
              </a:rPr>
              <a:t>Patient Related:</a:t>
            </a:r>
            <a:r>
              <a:rPr lang="en-US" sz="1100" b="1" i="0">
                <a:solidFill>
                  <a:srgbClr val="000000"/>
                </a:solidFill>
                <a:effectLst/>
                <a:latin typeface="+mj-lt"/>
              </a:rPr>
              <a:t> </a:t>
            </a:r>
            <a:r>
              <a:rPr lang="en-US" sz="1100" i="0">
                <a:solidFill>
                  <a:srgbClr val="000000"/>
                </a:solidFill>
                <a:effectLst/>
                <a:latin typeface="+mj-lt"/>
              </a:rPr>
              <a:t>Accessibility, </a:t>
            </a:r>
            <a:r>
              <a:rPr lang="en-US" sz="1100">
                <a:solidFill>
                  <a:srgbClr val="000000"/>
                </a:solidFill>
                <a:latin typeface="+mj-lt"/>
              </a:rPr>
              <a:t>education and support and Adherence </a:t>
            </a:r>
          </a:p>
        </p:txBody>
      </p:sp>
      <p:sp>
        <p:nvSpPr>
          <p:cNvPr id="3" name="Slide Number Placeholder 2">
            <a:extLst>
              <a:ext uri="{FF2B5EF4-FFF2-40B4-BE49-F238E27FC236}">
                <a16:creationId xmlns:a16="http://schemas.microsoft.com/office/drawing/2014/main" id="{71CD5AE1-B7F6-E0B9-2A9E-3A21DFA6FC5B}"/>
              </a:ext>
            </a:extLst>
          </p:cNvPr>
          <p:cNvSpPr>
            <a:spLocks noGrp="1"/>
          </p:cNvSpPr>
          <p:nvPr>
            <p:ph type="sldNum" sz="quarter" idx="11"/>
          </p:nvPr>
        </p:nvSpPr>
        <p:spPr/>
        <p:txBody>
          <a:bodyPr/>
          <a:lstStyle/>
          <a:p>
            <a:fld id="{2DDEA8E7-5F55-4A60-8EF9-470692FC5635}" type="slidenum">
              <a:rPr lang="en-US" noProof="0" smtClean="0"/>
              <a:pPr/>
              <a:t>7</a:t>
            </a:fld>
            <a:endParaRPr lang="en-US" noProof="0"/>
          </a:p>
        </p:txBody>
      </p:sp>
      <p:sp>
        <p:nvSpPr>
          <p:cNvPr id="7" name="TextBox 6">
            <a:extLst>
              <a:ext uri="{FF2B5EF4-FFF2-40B4-BE49-F238E27FC236}">
                <a16:creationId xmlns:a16="http://schemas.microsoft.com/office/drawing/2014/main" id="{D5EFEE8C-0FCE-2CCC-A84C-9B7F065AF189}"/>
              </a:ext>
            </a:extLst>
          </p:cNvPr>
          <p:cNvSpPr txBox="1"/>
          <p:nvPr/>
        </p:nvSpPr>
        <p:spPr>
          <a:xfrm>
            <a:off x="375543" y="129236"/>
            <a:ext cx="5560415" cy="246221"/>
          </a:xfrm>
          <a:prstGeom prst="rect">
            <a:avLst/>
          </a:prstGeom>
          <a:noFill/>
        </p:spPr>
        <p:txBody>
          <a:bodyPr wrap="square" rtlCol="0">
            <a:spAutoFit/>
          </a:bodyPr>
          <a:lstStyle/>
          <a:p>
            <a:r>
              <a:rPr lang="en-US" sz="1000">
                <a:solidFill>
                  <a:schemeClr val="accent1"/>
                </a:solidFill>
              </a:rPr>
              <a:t>HIMSS Nursing Innovation Advisory Workgroup</a:t>
            </a:r>
          </a:p>
        </p:txBody>
      </p:sp>
    </p:spTree>
    <p:custDataLst>
      <p:custData r:id="rId1"/>
      <p:custData r:id="rId2"/>
    </p:custDataLst>
    <p:extLst>
      <p:ext uri="{BB962C8B-B14F-4D97-AF65-F5344CB8AC3E}">
        <p14:creationId xmlns:p14="http://schemas.microsoft.com/office/powerpoint/2010/main" val="4116455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A3AA166-4A73-A342-B4F7-FB0CD819EBDF}"/>
              </a:ext>
            </a:extLst>
          </p:cNvPr>
          <p:cNvSpPr/>
          <p:nvPr/>
        </p:nvSpPr>
        <p:spPr>
          <a:xfrm>
            <a:off x="211495" y="5560831"/>
            <a:ext cx="7540379" cy="874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latin typeface="+mj-lt"/>
            </a:endParaRPr>
          </a:p>
        </p:txBody>
      </p:sp>
      <p:sp>
        <p:nvSpPr>
          <p:cNvPr id="18" name="Rectangle 17">
            <a:extLst>
              <a:ext uri="{FF2B5EF4-FFF2-40B4-BE49-F238E27FC236}">
                <a16:creationId xmlns:a16="http://schemas.microsoft.com/office/drawing/2014/main" id="{8D38C6EB-A8AD-504B-A484-4E236142CED1}"/>
              </a:ext>
            </a:extLst>
          </p:cNvPr>
          <p:cNvSpPr/>
          <p:nvPr/>
        </p:nvSpPr>
        <p:spPr>
          <a:xfrm>
            <a:off x="185530" y="3960862"/>
            <a:ext cx="6043571" cy="643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solidFill>
                <a:schemeClr val="tx1"/>
              </a:solidFill>
              <a:latin typeface="+mj-lt"/>
            </a:endParaRPr>
          </a:p>
        </p:txBody>
      </p:sp>
      <p:sp>
        <p:nvSpPr>
          <p:cNvPr id="12" name="Rectangle 11">
            <a:extLst>
              <a:ext uri="{FF2B5EF4-FFF2-40B4-BE49-F238E27FC236}">
                <a16:creationId xmlns:a16="http://schemas.microsoft.com/office/drawing/2014/main" id="{E748C105-D343-C04D-84F4-16F22DB822C4}"/>
              </a:ext>
            </a:extLst>
          </p:cNvPr>
          <p:cNvSpPr/>
          <p:nvPr/>
        </p:nvSpPr>
        <p:spPr>
          <a:xfrm>
            <a:off x="193655" y="1726495"/>
            <a:ext cx="7550093" cy="1516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solidFill>
                <a:schemeClr val="tx1"/>
              </a:solidFill>
              <a:latin typeface="+mj-lt"/>
            </a:endParaRPr>
          </a:p>
        </p:txBody>
      </p:sp>
      <p:sp>
        <p:nvSpPr>
          <p:cNvPr id="2" name="Rectangle: Top Corners Rounded 1"/>
          <p:cNvSpPr/>
          <p:nvPr/>
        </p:nvSpPr>
        <p:spPr bwMode="auto">
          <a:xfrm>
            <a:off x="404188" y="1260041"/>
            <a:ext cx="5691812"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Definition/ Description</a:t>
            </a:r>
          </a:p>
        </p:txBody>
      </p:sp>
      <p:sp>
        <p:nvSpPr>
          <p:cNvPr id="16" name="Rectangle: Top Corners Rounded 15"/>
          <p:cNvSpPr/>
          <p:nvPr/>
        </p:nvSpPr>
        <p:spPr bwMode="auto">
          <a:xfrm>
            <a:off x="384592" y="3614720"/>
            <a:ext cx="5478647"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Implementation Settings</a:t>
            </a:r>
          </a:p>
        </p:txBody>
      </p:sp>
      <p:sp>
        <p:nvSpPr>
          <p:cNvPr id="21" name="Rectangle: Top Corners Rounded 20"/>
          <p:cNvSpPr/>
          <p:nvPr/>
        </p:nvSpPr>
        <p:spPr bwMode="auto">
          <a:xfrm>
            <a:off x="384592" y="4779995"/>
            <a:ext cx="5424966"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Considerations</a:t>
            </a:r>
          </a:p>
        </p:txBody>
      </p:sp>
      <p:sp>
        <p:nvSpPr>
          <p:cNvPr id="22" name="Content Placeholder 15">
            <a:extLst>
              <a:ext uri="{FF2B5EF4-FFF2-40B4-BE49-F238E27FC236}">
                <a16:creationId xmlns:a16="http://schemas.microsoft.com/office/drawing/2014/main" id="{1B25F73A-0D0F-8EF3-9E0E-E5D40BCA4EA6}"/>
              </a:ext>
            </a:extLst>
          </p:cNvPr>
          <p:cNvSpPr txBox="1">
            <a:spLocks/>
          </p:cNvSpPr>
          <p:nvPr/>
        </p:nvSpPr>
        <p:spPr>
          <a:xfrm>
            <a:off x="384592" y="1742607"/>
            <a:ext cx="5553850"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indent="-171450">
              <a:buFont typeface="Arial"/>
              <a:buChar char="•"/>
            </a:pPr>
            <a:r>
              <a:rPr lang="en-US" sz="1200">
                <a:solidFill>
                  <a:schemeClr val="tx1"/>
                </a:solidFill>
              </a:rPr>
              <a:t>Fall surveillance is the methodical use of technology, clinical evaluations, and data-driven strategies to monitor, identify, and prevent patient falls                                  (Woltsche et al., 2022).</a:t>
            </a:r>
          </a:p>
          <a:p>
            <a:pPr marL="171450" indent="-171450">
              <a:buFont typeface="Arial"/>
              <a:buChar char="•"/>
            </a:pPr>
            <a:r>
              <a:rPr lang="en-US" sz="1200">
                <a:solidFill>
                  <a:schemeClr val="tx1"/>
                </a:solidFill>
              </a:rPr>
              <a:t> In order to improve patient safety and lower the number of fall-related injuries, this procedure seeks to identify those who are at risk, recognize fall episodes in real-time, and apply treatments.</a:t>
            </a:r>
          </a:p>
          <a:p>
            <a:pPr marL="171450" indent="-171450">
              <a:buFont typeface="Arial"/>
              <a:buChar char="•"/>
            </a:pPr>
            <a:r>
              <a:rPr lang="en-US" sz="1200">
                <a:solidFill>
                  <a:schemeClr val="tx1"/>
                </a:solidFill>
              </a:rPr>
              <a:t>Fall surveillance can involve manual reporting, automated monitoring systems, or a combination of both to track falls in various care environments (Woltsche et al., 2022)</a:t>
            </a:r>
          </a:p>
          <a:p>
            <a:pPr lvl="1"/>
            <a:endParaRPr lang="en-GB" sz="1200">
              <a:solidFill>
                <a:schemeClr val="tx1"/>
              </a:solidFill>
            </a:endParaRPr>
          </a:p>
        </p:txBody>
      </p:sp>
      <p:sp>
        <p:nvSpPr>
          <p:cNvPr id="23" name="Content Placeholder 15">
            <a:extLst>
              <a:ext uri="{FF2B5EF4-FFF2-40B4-BE49-F238E27FC236}">
                <a16:creationId xmlns:a16="http://schemas.microsoft.com/office/drawing/2014/main" id="{835F47A8-FF45-A84E-94BC-3F64F013C632}"/>
              </a:ext>
            </a:extLst>
          </p:cNvPr>
          <p:cNvSpPr txBox="1">
            <a:spLocks/>
          </p:cNvSpPr>
          <p:nvPr/>
        </p:nvSpPr>
        <p:spPr>
          <a:xfrm>
            <a:off x="375273" y="4119142"/>
            <a:ext cx="6574128"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lvl="1" indent="-171450"/>
            <a:r>
              <a:rPr lang="en-US" sz="1200">
                <a:solidFill>
                  <a:schemeClr val="tx1"/>
                </a:solidFill>
              </a:rPr>
              <a:t>Hospitals and Acute settings, Outpatient and Ambulatory Care, Rehabilitation                              Centers, Home Health and Remote monitoring</a:t>
            </a:r>
          </a:p>
          <a:p>
            <a:pPr marL="285750" indent="-285750">
              <a:buClr>
                <a:srgbClr val="9EC3E1"/>
              </a:buClr>
            </a:pPr>
            <a:endParaRPr lang="en-GB">
              <a:solidFill>
                <a:schemeClr val="tx1"/>
              </a:solidFill>
            </a:endParaRPr>
          </a:p>
        </p:txBody>
      </p:sp>
      <p:sp>
        <p:nvSpPr>
          <p:cNvPr id="24" name="Content Placeholder 15">
            <a:extLst>
              <a:ext uri="{FF2B5EF4-FFF2-40B4-BE49-F238E27FC236}">
                <a16:creationId xmlns:a16="http://schemas.microsoft.com/office/drawing/2014/main" id="{0E552F08-65F7-0EC9-3247-15B410262588}"/>
              </a:ext>
            </a:extLst>
          </p:cNvPr>
          <p:cNvSpPr txBox="1">
            <a:spLocks/>
          </p:cNvSpPr>
          <p:nvPr/>
        </p:nvSpPr>
        <p:spPr>
          <a:xfrm>
            <a:off x="404188" y="5268193"/>
            <a:ext cx="3788884"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lvl="5" indent="-171450">
              <a:spcBef>
                <a:spcPts val="0"/>
              </a:spcBef>
              <a:spcAft>
                <a:spcPts val="200"/>
              </a:spcAft>
              <a:buClr>
                <a:schemeClr val="accent3">
                  <a:lumMod val="60000"/>
                  <a:lumOff val="40000"/>
                </a:schemeClr>
              </a:buClr>
              <a:buFont typeface="Arial"/>
              <a:buChar char="•"/>
            </a:pPr>
            <a:r>
              <a:rPr lang="en-US" sz="1200" b="0">
                <a:solidFill>
                  <a:srgbClr val="000000"/>
                </a:solidFill>
                <a:latin typeface="+mn-lt"/>
              </a:rPr>
              <a:t>Technology Selection</a:t>
            </a:r>
          </a:p>
          <a:p>
            <a:pPr marL="171450" lvl="5" indent="-171450">
              <a:spcBef>
                <a:spcPts val="0"/>
              </a:spcBef>
              <a:spcAft>
                <a:spcPts val="200"/>
              </a:spcAft>
              <a:buClr>
                <a:schemeClr val="accent3">
                  <a:lumMod val="60000"/>
                  <a:lumOff val="40000"/>
                </a:schemeClr>
              </a:buClr>
              <a:buFont typeface="Arial"/>
              <a:buChar char="•"/>
            </a:pPr>
            <a:r>
              <a:rPr lang="en-US" sz="1200" b="0">
                <a:solidFill>
                  <a:srgbClr val="000000"/>
                </a:solidFill>
                <a:latin typeface="+mn-lt"/>
              </a:rPr>
              <a:t>Privacy and Security </a:t>
            </a:r>
          </a:p>
          <a:p>
            <a:pPr marL="171450" lvl="5" indent="-171450">
              <a:spcBef>
                <a:spcPts val="0"/>
              </a:spcBef>
              <a:spcAft>
                <a:spcPts val="200"/>
              </a:spcAft>
              <a:buClr>
                <a:schemeClr val="accent3">
                  <a:lumMod val="60000"/>
                  <a:lumOff val="40000"/>
                </a:schemeClr>
              </a:buClr>
              <a:buFont typeface="Arial"/>
              <a:buChar char="•"/>
            </a:pPr>
            <a:r>
              <a:rPr lang="en-US" sz="1200" b="0">
                <a:solidFill>
                  <a:srgbClr val="000000"/>
                </a:solidFill>
                <a:latin typeface="+mn-lt"/>
              </a:rPr>
              <a:t>Training and User engagement </a:t>
            </a:r>
          </a:p>
          <a:p>
            <a:pPr marL="171450" lvl="5" indent="-171450">
              <a:spcBef>
                <a:spcPts val="0"/>
              </a:spcBef>
              <a:spcAft>
                <a:spcPts val="200"/>
              </a:spcAft>
              <a:buClr>
                <a:schemeClr val="accent3">
                  <a:lumMod val="60000"/>
                  <a:lumOff val="40000"/>
                </a:schemeClr>
              </a:buClr>
              <a:buFont typeface="Arial"/>
              <a:buChar char="•"/>
            </a:pPr>
            <a:r>
              <a:rPr lang="en-US" sz="1200" b="0">
                <a:solidFill>
                  <a:srgbClr val="000000"/>
                </a:solidFill>
                <a:latin typeface="+mn-lt"/>
              </a:rPr>
              <a:t>Cost and Resource allocation </a:t>
            </a:r>
          </a:p>
          <a:p>
            <a:pPr marL="171450" lvl="5" indent="-171450">
              <a:spcBef>
                <a:spcPts val="0"/>
              </a:spcBef>
              <a:spcAft>
                <a:spcPts val="200"/>
              </a:spcAft>
              <a:buClr>
                <a:schemeClr val="accent3">
                  <a:lumMod val="60000"/>
                  <a:lumOff val="40000"/>
                </a:schemeClr>
              </a:buClr>
              <a:buFont typeface="Arial"/>
              <a:buChar char="•"/>
            </a:pPr>
            <a:r>
              <a:rPr lang="en-US" sz="1200" b="0">
                <a:solidFill>
                  <a:srgbClr val="000000"/>
                </a:solidFill>
                <a:latin typeface="+mn-lt"/>
              </a:rPr>
              <a:t>Integration with existing EHR systems </a:t>
            </a:r>
          </a:p>
          <a:p>
            <a:pPr marL="171450" indent="-171450" rtl="0" fontAlgn="ctr">
              <a:buFont typeface="Arial"/>
              <a:buChar char="•"/>
            </a:pPr>
            <a:endParaRPr lang="en-US" sz="1200" i="0">
              <a:solidFill>
                <a:srgbClr val="000000"/>
              </a:solidFill>
              <a:effectLst/>
            </a:endParaRPr>
          </a:p>
        </p:txBody>
      </p:sp>
      <p:sp>
        <p:nvSpPr>
          <p:cNvPr id="4" name="Title 2">
            <a:extLst>
              <a:ext uri="{FF2B5EF4-FFF2-40B4-BE49-F238E27FC236}">
                <a16:creationId xmlns:a16="http://schemas.microsoft.com/office/drawing/2014/main" id="{61715D9D-9BAF-9741-6C4B-95A32B43A54C}"/>
              </a:ext>
            </a:extLst>
          </p:cNvPr>
          <p:cNvSpPr>
            <a:spLocks noGrp="1"/>
          </p:cNvSpPr>
          <p:nvPr>
            <p:ph type="title"/>
          </p:nvPr>
        </p:nvSpPr>
        <p:spPr>
          <a:xfrm>
            <a:off x="375273" y="551662"/>
            <a:ext cx="8094978" cy="561600"/>
          </a:xfrm>
        </p:spPr>
        <p:txBody>
          <a:bodyPr/>
          <a:lstStyle/>
          <a:p>
            <a:r>
              <a:rPr lang="en-US" sz="3600" i="1"/>
              <a:t>GenAI use in EHR</a:t>
            </a:r>
          </a:p>
        </p:txBody>
      </p:sp>
      <p:pic>
        <p:nvPicPr>
          <p:cNvPr id="3" name="Picture 2">
            <a:extLst>
              <a:ext uri="{FF2B5EF4-FFF2-40B4-BE49-F238E27FC236}">
                <a16:creationId xmlns:a16="http://schemas.microsoft.com/office/drawing/2014/main" id="{107CACB5-6E27-36EF-7F2F-7590DB38AB85}"/>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6418844" y="714206"/>
            <a:ext cx="4986960" cy="4767485"/>
          </a:xfrm>
          <a:prstGeom prst="rect">
            <a:avLst/>
          </a:prstGeom>
        </p:spPr>
      </p:pic>
      <p:sp>
        <p:nvSpPr>
          <p:cNvPr id="5" name="Slide Number Placeholder 4">
            <a:extLst>
              <a:ext uri="{FF2B5EF4-FFF2-40B4-BE49-F238E27FC236}">
                <a16:creationId xmlns:a16="http://schemas.microsoft.com/office/drawing/2014/main" id="{C8A9C246-68CA-6BE0-0AEC-793C063CE7AC}"/>
              </a:ext>
            </a:extLst>
          </p:cNvPr>
          <p:cNvSpPr>
            <a:spLocks noGrp="1"/>
          </p:cNvSpPr>
          <p:nvPr>
            <p:ph type="sldNum" sz="quarter" idx="11"/>
          </p:nvPr>
        </p:nvSpPr>
        <p:spPr/>
        <p:txBody>
          <a:bodyPr/>
          <a:lstStyle/>
          <a:p>
            <a:fld id="{2DDEA8E7-5F55-4A60-8EF9-470692FC5635}" type="slidenum">
              <a:rPr lang="en-US" noProof="0" smtClean="0"/>
              <a:pPr/>
              <a:t>8</a:t>
            </a:fld>
            <a:endParaRPr lang="en-US" noProof="0"/>
          </a:p>
        </p:txBody>
      </p:sp>
      <p:sp>
        <p:nvSpPr>
          <p:cNvPr id="6" name="TextBox 5">
            <a:extLst>
              <a:ext uri="{FF2B5EF4-FFF2-40B4-BE49-F238E27FC236}">
                <a16:creationId xmlns:a16="http://schemas.microsoft.com/office/drawing/2014/main" id="{BDC2E900-597B-7F49-1F71-1615E46F455B}"/>
              </a:ext>
            </a:extLst>
          </p:cNvPr>
          <p:cNvSpPr txBox="1"/>
          <p:nvPr/>
        </p:nvSpPr>
        <p:spPr>
          <a:xfrm>
            <a:off x="375543" y="129236"/>
            <a:ext cx="5560415" cy="246221"/>
          </a:xfrm>
          <a:prstGeom prst="rect">
            <a:avLst/>
          </a:prstGeom>
          <a:noFill/>
        </p:spPr>
        <p:txBody>
          <a:bodyPr wrap="square" rtlCol="0">
            <a:spAutoFit/>
          </a:bodyPr>
          <a:lstStyle/>
          <a:p>
            <a:r>
              <a:rPr lang="en-US" sz="1000">
                <a:solidFill>
                  <a:schemeClr val="accent1"/>
                </a:solidFill>
              </a:rPr>
              <a:t>HIMSS Nursing Innovation Advisory Workgroup</a:t>
            </a:r>
          </a:p>
        </p:txBody>
      </p:sp>
    </p:spTree>
    <p:custDataLst>
      <p:custData r:id="rId1"/>
      <p:custData r:id="rId2"/>
    </p:custDataLst>
    <p:extLst>
      <p:ext uri="{BB962C8B-B14F-4D97-AF65-F5344CB8AC3E}">
        <p14:creationId xmlns:p14="http://schemas.microsoft.com/office/powerpoint/2010/main" val="1203495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A3AA166-4A73-A342-B4F7-FB0CD819EBDF}"/>
              </a:ext>
            </a:extLst>
          </p:cNvPr>
          <p:cNvSpPr/>
          <p:nvPr/>
        </p:nvSpPr>
        <p:spPr>
          <a:xfrm>
            <a:off x="211495" y="5560831"/>
            <a:ext cx="7540379" cy="874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latin typeface="+mj-lt"/>
            </a:endParaRPr>
          </a:p>
        </p:txBody>
      </p:sp>
      <p:sp>
        <p:nvSpPr>
          <p:cNvPr id="18" name="Rectangle 17">
            <a:extLst>
              <a:ext uri="{FF2B5EF4-FFF2-40B4-BE49-F238E27FC236}">
                <a16:creationId xmlns:a16="http://schemas.microsoft.com/office/drawing/2014/main" id="{8D38C6EB-A8AD-504B-A484-4E236142CED1}"/>
              </a:ext>
            </a:extLst>
          </p:cNvPr>
          <p:cNvSpPr/>
          <p:nvPr/>
        </p:nvSpPr>
        <p:spPr>
          <a:xfrm>
            <a:off x="185530" y="3960862"/>
            <a:ext cx="7558218" cy="643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solidFill>
                <a:schemeClr val="tx1"/>
              </a:solidFill>
              <a:latin typeface="+mj-lt"/>
            </a:endParaRPr>
          </a:p>
        </p:txBody>
      </p:sp>
      <p:sp>
        <p:nvSpPr>
          <p:cNvPr id="12" name="Rectangle 11">
            <a:extLst>
              <a:ext uri="{FF2B5EF4-FFF2-40B4-BE49-F238E27FC236}">
                <a16:creationId xmlns:a16="http://schemas.microsoft.com/office/drawing/2014/main" id="{E748C105-D343-C04D-84F4-16F22DB822C4}"/>
              </a:ext>
            </a:extLst>
          </p:cNvPr>
          <p:cNvSpPr/>
          <p:nvPr/>
        </p:nvSpPr>
        <p:spPr>
          <a:xfrm>
            <a:off x="193655" y="1726495"/>
            <a:ext cx="7550093" cy="1516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a:solidFill>
                <a:schemeClr val="tx1"/>
              </a:solidFill>
              <a:latin typeface="+mj-lt"/>
            </a:endParaRPr>
          </a:p>
        </p:txBody>
      </p:sp>
      <p:sp>
        <p:nvSpPr>
          <p:cNvPr id="2" name="Rectangle: Top Corners Rounded 1"/>
          <p:cNvSpPr/>
          <p:nvPr/>
        </p:nvSpPr>
        <p:spPr bwMode="auto">
          <a:xfrm>
            <a:off x="404187" y="1260041"/>
            <a:ext cx="5824913"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Definition/ Description</a:t>
            </a:r>
          </a:p>
        </p:txBody>
      </p:sp>
      <p:sp>
        <p:nvSpPr>
          <p:cNvPr id="16" name="Rectangle: Top Corners Rounded 15"/>
          <p:cNvSpPr/>
          <p:nvPr/>
        </p:nvSpPr>
        <p:spPr bwMode="auto">
          <a:xfrm>
            <a:off x="404187" y="3429000"/>
            <a:ext cx="5641003"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Implementation Settings</a:t>
            </a:r>
          </a:p>
        </p:txBody>
      </p:sp>
      <p:sp>
        <p:nvSpPr>
          <p:cNvPr id="21" name="Rectangle: Top Corners Rounded 20"/>
          <p:cNvSpPr/>
          <p:nvPr/>
        </p:nvSpPr>
        <p:spPr bwMode="auto">
          <a:xfrm>
            <a:off x="375543" y="4467761"/>
            <a:ext cx="5631272" cy="416757"/>
          </a:xfrm>
          <a:prstGeom prst="round2SameRect">
            <a:avLst/>
          </a:prstGeom>
          <a:solidFill>
            <a:schemeClr val="tx1"/>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1400" b="1">
                <a:solidFill>
                  <a:schemeClr val="bg1"/>
                </a:solidFill>
                <a:latin typeface="+mj-lt"/>
              </a:rPr>
              <a:t>Considerations</a:t>
            </a:r>
          </a:p>
        </p:txBody>
      </p:sp>
      <p:sp>
        <p:nvSpPr>
          <p:cNvPr id="22" name="Content Placeholder 15">
            <a:extLst>
              <a:ext uri="{FF2B5EF4-FFF2-40B4-BE49-F238E27FC236}">
                <a16:creationId xmlns:a16="http://schemas.microsoft.com/office/drawing/2014/main" id="{1B25F73A-0D0F-8EF3-9E0E-E5D40BCA4EA6}"/>
              </a:ext>
            </a:extLst>
          </p:cNvPr>
          <p:cNvSpPr txBox="1">
            <a:spLocks/>
          </p:cNvSpPr>
          <p:nvPr/>
        </p:nvSpPr>
        <p:spPr>
          <a:xfrm>
            <a:off x="454997" y="1699574"/>
            <a:ext cx="5641003"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indent="-171450">
              <a:spcAft>
                <a:spcPts val="600"/>
              </a:spcAft>
              <a:buClr>
                <a:schemeClr val="accent3">
                  <a:lumMod val="60000"/>
                  <a:lumOff val="40000"/>
                </a:schemeClr>
              </a:buClr>
              <a:buFont typeface="Arial"/>
              <a:buChar char="•"/>
            </a:pPr>
            <a:r>
              <a:rPr lang="en-US" sz="1150">
                <a:solidFill>
                  <a:schemeClr val="tx1"/>
                </a:solidFill>
              </a:rPr>
              <a:t>Healthcare staff scheduling solutions are tools, systems, or methodologies designed to create and manage staff schedules in healthcare settings. </a:t>
            </a:r>
          </a:p>
          <a:p>
            <a:pPr marL="171450" indent="-171450">
              <a:spcAft>
                <a:spcPts val="600"/>
              </a:spcAft>
              <a:buClr>
                <a:schemeClr val="accent3">
                  <a:lumMod val="60000"/>
                  <a:lumOff val="40000"/>
                </a:schemeClr>
              </a:buClr>
              <a:buFont typeface="Arial"/>
              <a:buChar char="•"/>
            </a:pPr>
            <a:r>
              <a:rPr lang="en-US" sz="1150">
                <a:solidFill>
                  <a:schemeClr val="tx1"/>
                </a:solidFill>
              </a:rPr>
              <a:t>Healthcare staff scheduling solutions are essential for maintaining the balance between operational efficiency, staff well-being, and patient care quality. By leveraging technology and data-driven approaches, these solutions streamline scheduling processes, adapt to dynamic healthcare environments, and support the continuity of care (Abdalkareem et al., 2021).</a:t>
            </a:r>
          </a:p>
        </p:txBody>
      </p:sp>
      <p:sp>
        <p:nvSpPr>
          <p:cNvPr id="23" name="Content Placeholder 15">
            <a:extLst>
              <a:ext uri="{FF2B5EF4-FFF2-40B4-BE49-F238E27FC236}">
                <a16:creationId xmlns:a16="http://schemas.microsoft.com/office/drawing/2014/main" id="{835F47A8-FF45-A84E-94BC-3F64F013C632}"/>
              </a:ext>
            </a:extLst>
          </p:cNvPr>
          <p:cNvSpPr txBox="1">
            <a:spLocks/>
          </p:cNvSpPr>
          <p:nvPr/>
        </p:nvSpPr>
        <p:spPr>
          <a:xfrm>
            <a:off x="404188" y="3924234"/>
            <a:ext cx="7375109"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228600" lvl="1" indent="-228600">
              <a:buClr>
                <a:schemeClr val="accent3">
                  <a:lumMod val="60000"/>
                  <a:lumOff val="40000"/>
                </a:schemeClr>
              </a:buClr>
            </a:pPr>
            <a:r>
              <a:rPr lang="en-US" sz="1200">
                <a:solidFill>
                  <a:srgbClr val="000000"/>
                </a:solidFill>
              </a:rPr>
              <a:t>Inpatient, Ambulatory, Rehabilitation Centers, Home Healthcare, Emergency                                                                                              Medical Services</a:t>
            </a:r>
          </a:p>
          <a:p>
            <a:pPr marL="285750" indent="-285750">
              <a:buClr>
                <a:srgbClr val="9EC3E1"/>
              </a:buClr>
            </a:pPr>
            <a:endParaRPr lang="en-GB">
              <a:solidFill>
                <a:schemeClr val="tx1"/>
              </a:solidFill>
            </a:endParaRPr>
          </a:p>
        </p:txBody>
      </p:sp>
      <p:sp>
        <p:nvSpPr>
          <p:cNvPr id="24" name="Content Placeholder 15">
            <a:extLst>
              <a:ext uri="{FF2B5EF4-FFF2-40B4-BE49-F238E27FC236}">
                <a16:creationId xmlns:a16="http://schemas.microsoft.com/office/drawing/2014/main" id="{0E552F08-65F7-0EC9-3247-15B410262588}"/>
              </a:ext>
            </a:extLst>
          </p:cNvPr>
          <p:cNvSpPr txBox="1">
            <a:spLocks/>
          </p:cNvSpPr>
          <p:nvPr/>
        </p:nvSpPr>
        <p:spPr>
          <a:xfrm>
            <a:off x="465482" y="5055773"/>
            <a:ext cx="3222273"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indent="-171450" rtl="0" fontAlgn="ctr">
              <a:buClr>
                <a:schemeClr val="accent3">
                  <a:lumMod val="60000"/>
                  <a:lumOff val="40000"/>
                </a:schemeClr>
              </a:buClr>
              <a:buFont typeface="Arial"/>
              <a:buChar char="•"/>
            </a:pPr>
            <a:r>
              <a:rPr lang="en-US" sz="1200" i="0">
                <a:solidFill>
                  <a:srgbClr val="000000"/>
                </a:solidFill>
                <a:effectLst/>
              </a:rPr>
              <a:t>Data Security and Privacy</a:t>
            </a:r>
          </a:p>
          <a:p>
            <a:pPr marL="171450" indent="-171450" rtl="0" fontAlgn="ctr">
              <a:buClr>
                <a:schemeClr val="accent3">
                  <a:lumMod val="60000"/>
                  <a:lumOff val="40000"/>
                </a:schemeClr>
              </a:buClr>
              <a:buFont typeface="Arial"/>
              <a:buChar char="•"/>
            </a:pPr>
            <a:r>
              <a:rPr lang="en-US" sz="1200" i="0">
                <a:solidFill>
                  <a:srgbClr val="000000"/>
                </a:solidFill>
                <a:effectLst/>
              </a:rPr>
              <a:t>Financial </a:t>
            </a:r>
          </a:p>
          <a:p>
            <a:pPr marL="171450" indent="-171450" rtl="0" fontAlgn="ctr">
              <a:buClr>
                <a:schemeClr val="accent3">
                  <a:lumMod val="60000"/>
                  <a:lumOff val="40000"/>
                </a:schemeClr>
              </a:buClr>
              <a:buFont typeface="Arial"/>
              <a:buChar char="•"/>
            </a:pPr>
            <a:r>
              <a:rPr lang="en-US" sz="1200" i="0">
                <a:solidFill>
                  <a:srgbClr val="000000"/>
                </a:solidFill>
                <a:effectLst/>
              </a:rPr>
              <a:t>Staff Centric </a:t>
            </a:r>
          </a:p>
          <a:p>
            <a:pPr marL="171450" indent="-171450" rtl="0" fontAlgn="ctr">
              <a:buClr>
                <a:schemeClr val="accent3">
                  <a:lumMod val="60000"/>
                  <a:lumOff val="40000"/>
                </a:schemeClr>
              </a:buClr>
              <a:buFont typeface="Arial"/>
              <a:buChar char="•"/>
            </a:pPr>
            <a:r>
              <a:rPr lang="en-US" sz="1200" i="0">
                <a:solidFill>
                  <a:srgbClr val="000000"/>
                </a:solidFill>
                <a:effectLst/>
              </a:rPr>
              <a:t>Flexibility and Customization</a:t>
            </a:r>
          </a:p>
          <a:p>
            <a:pPr marL="171450" indent="-171450" rtl="0" fontAlgn="ctr">
              <a:buFont typeface="Arial"/>
              <a:buChar char="•"/>
            </a:pPr>
            <a:endParaRPr lang="en-US" sz="1200" i="0">
              <a:solidFill>
                <a:srgbClr val="000000"/>
              </a:solidFill>
              <a:effectLst/>
            </a:endParaRPr>
          </a:p>
        </p:txBody>
      </p:sp>
      <p:sp>
        <p:nvSpPr>
          <p:cNvPr id="4" name="Title 2">
            <a:extLst>
              <a:ext uri="{FF2B5EF4-FFF2-40B4-BE49-F238E27FC236}">
                <a16:creationId xmlns:a16="http://schemas.microsoft.com/office/drawing/2014/main" id="{61715D9D-9BAF-9741-6C4B-95A32B43A54C}"/>
              </a:ext>
            </a:extLst>
          </p:cNvPr>
          <p:cNvSpPr>
            <a:spLocks noGrp="1"/>
          </p:cNvSpPr>
          <p:nvPr>
            <p:ph type="title"/>
          </p:nvPr>
        </p:nvSpPr>
        <p:spPr>
          <a:xfrm>
            <a:off x="375543" y="417734"/>
            <a:ext cx="8094978" cy="561600"/>
          </a:xfrm>
        </p:spPr>
        <p:txBody>
          <a:bodyPr/>
          <a:lstStyle/>
          <a:p>
            <a:r>
              <a:rPr lang="en-US" sz="3600" i="1"/>
              <a:t>Staffing Scheduling </a:t>
            </a:r>
          </a:p>
        </p:txBody>
      </p:sp>
      <p:sp>
        <p:nvSpPr>
          <p:cNvPr id="3" name="Content Placeholder 15">
            <a:extLst>
              <a:ext uri="{FF2B5EF4-FFF2-40B4-BE49-F238E27FC236}">
                <a16:creationId xmlns:a16="http://schemas.microsoft.com/office/drawing/2014/main" id="{422857BD-5B28-4EE9-B6B9-6EFD013B43D5}"/>
              </a:ext>
            </a:extLst>
          </p:cNvPr>
          <p:cNvSpPr txBox="1">
            <a:spLocks/>
          </p:cNvSpPr>
          <p:nvPr/>
        </p:nvSpPr>
        <p:spPr>
          <a:xfrm>
            <a:off x="3006828" y="5028562"/>
            <a:ext cx="3222273" cy="3127392"/>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marL="171450" indent="-171450" rtl="0" fontAlgn="ctr">
              <a:buClr>
                <a:schemeClr val="accent3">
                  <a:lumMod val="60000"/>
                  <a:lumOff val="40000"/>
                </a:schemeClr>
              </a:buClr>
              <a:buFont typeface="Arial"/>
              <a:buChar char="•"/>
            </a:pPr>
            <a:r>
              <a:rPr lang="en-US" sz="1200" i="0">
                <a:solidFill>
                  <a:srgbClr val="000000"/>
                </a:solidFill>
                <a:effectLst/>
              </a:rPr>
              <a:t>Operational </a:t>
            </a:r>
          </a:p>
          <a:p>
            <a:pPr marL="171450" indent="-171450" rtl="0" fontAlgn="ctr">
              <a:buClr>
                <a:schemeClr val="accent3">
                  <a:lumMod val="60000"/>
                  <a:lumOff val="40000"/>
                </a:schemeClr>
              </a:buClr>
              <a:buFont typeface="Arial"/>
              <a:buChar char="•"/>
            </a:pPr>
            <a:r>
              <a:rPr lang="en-US" sz="1200" i="0">
                <a:solidFill>
                  <a:srgbClr val="000000"/>
                </a:solidFill>
                <a:effectLst/>
              </a:rPr>
              <a:t>Evaluation and Continuous Improvement </a:t>
            </a:r>
          </a:p>
          <a:p>
            <a:pPr marL="171450" indent="-171450" rtl="0" fontAlgn="ctr">
              <a:buClr>
                <a:schemeClr val="accent3">
                  <a:lumMod val="60000"/>
                  <a:lumOff val="40000"/>
                </a:schemeClr>
              </a:buClr>
              <a:buFont typeface="Arial"/>
              <a:buChar char="•"/>
            </a:pPr>
            <a:r>
              <a:rPr lang="en-US" sz="1200">
                <a:solidFill>
                  <a:srgbClr val="000000"/>
                </a:solidFill>
              </a:rPr>
              <a:t>Regulatory and Compliance </a:t>
            </a:r>
          </a:p>
          <a:p>
            <a:pPr marL="171450" indent="-171450" rtl="0" fontAlgn="ctr">
              <a:buClr>
                <a:schemeClr val="accent3">
                  <a:lumMod val="60000"/>
                  <a:lumOff val="40000"/>
                </a:schemeClr>
              </a:buClr>
              <a:buFont typeface="Arial"/>
              <a:buChar char="•"/>
            </a:pPr>
            <a:r>
              <a:rPr lang="en-US" sz="1200" i="0">
                <a:solidFill>
                  <a:srgbClr val="000000"/>
                </a:solidFill>
                <a:effectLst/>
              </a:rPr>
              <a:t>Organizational and Workflow</a:t>
            </a:r>
          </a:p>
        </p:txBody>
      </p:sp>
      <p:pic>
        <p:nvPicPr>
          <p:cNvPr id="5" name="Picture Placeholder 13" descr="IMG_8709.jpg">
            <a:extLst>
              <a:ext uri="{FF2B5EF4-FFF2-40B4-BE49-F238E27FC236}">
                <a16:creationId xmlns:a16="http://schemas.microsoft.com/office/drawing/2014/main" id="{04A93326-8EEE-11A1-AA23-1A1682B97B57}"/>
              </a:ext>
            </a:extLst>
          </p:cNvPr>
          <p:cNvPicPr>
            <a:picLocks noChangeAspect="1"/>
          </p:cNvPicPr>
          <p:nvPr/>
        </p:nvPicPr>
        <p:blipFill rotWithShape="1">
          <a:blip r:embed="rId5">
            <a:extLst>
              <a:ext uri="{28A0092B-C50C-407E-A947-70E740481C1C}">
                <a14:useLocalDpi xmlns:a14="http://schemas.microsoft.com/office/drawing/2010/main" val="0"/>
              </a:ext>
            </a:extLst>
          </a:blip>
          <a:srcRect l="3683" t="636" r="3510" b="-1091"/>
          <a:stretch/>
        </p:blipFill>
        <p:spPr>
          <a:xfrm>
            <a:off x="6542667" y="1260041"/>
            <a:ext cx="5455678" cy="41699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Slide Number Placeholder 5">
            <a:extLst>
              <a:ext uri="{FF2B5EF4-FFF2-40B4-BE49-F238E27FC236}">
                <a16:creationId xmlns:a16="http://schemas.microsoft.com/office/drawing/2014/main" id="{4E2BB65F-110A-E04A-0DF0-DCB7F2EF8865}"/>
              </a:ext>
            </a:extLst>
          </p:cNvPr>
          <p:cNvSpPr>
            <a:spLocks noGrp="1"/>
          </p:cNvSpPr>
          <p:nvPr>
            <p:ph type="sldNum" sz="quarter" idx="11"/>
          </p:nvPr>
        </p:nvSpPr>
        <p:spPr/>
        <p:txBody>
          <a:bodyPr/>
          <a:lstStyle/>
          <a:p>
            <a:fld id="{2DDEA8E7-5F55-4A60-8EF9-470692FC5635}" type="slidenum">
              <a:rPr lang="en-US" noProof="0" smtClean="0"/>
              <a:pPr/>
              <a:t>9</a:t>
            </a:fld>
            <a:endParaRPr lang="en-US" noProof="0"/>
          </a:p>
        </p:txBody>
      </p:sp>
      <p:sp>
        <p:nvSpPr>
          <p:cNvPr id="7" name="TextBox 6">
            <a:extLst>
              <a:ext uri="{FF2B5EF4-FFF2-40B4-BE49-F238E27FC236}">
                <a16:creationId xmlns:a16="http://schemas.microsoft.com/office/drawing/2014/main" id="{E5793C2B-1563-D7D9-7872-24CBBC161E40}"/>
              </a:ext>
            </a:extLst>
          </p:cNvPr>
          <p:cNvSpPr txBox="1"/>
          <p:nvPr/>
        </p:nvSpPr>
        <p:spPr>
          <a:xfrm>
            <a:off x="375543" y="129236"/>
            <a:ext cx="5560415" cy="246221"/>
          </a:xfrm>
          <a:prstGeom prst="rect">
            <a:avLst/>
          </a:prstGeom>
          <a:noFill/>
        </p:spPr>
        <p:txBody>
          <a:bodyPr wrap="square" rtlCol="0">
            <a:spAutoFit/>
          </a:bodyPr>
          <a:lstStyle/>
          <a:p>
            <a:r>
              <a:rPr lang="en-US" sz="1000">
                <a:solidFill>
                  <a:schemeClr val="accent1"/>
                </a:solidFill>
              </a:rPr>
              <a:t>HIMSS Nursing Innovation Advisory Workgroup</a:t>
            </a:r>
          </a:p>
        </p:txBody>
      </p:sp>
    </p:spTree>
    <p:custDataLst>
      <p:custData r:id="rId1"/>
      <p:custData r:id="rId2"/>
    </p:custDataLst>
    <p:extLst>
      <p:ext uri="{BB962C8B-B14F-4D97-AF65-F5344CB8AC3E}">
        <p14:creationId xmlns:p14="http://schemas.microsoft.com/office/powerpoint/2010/main" val="38407030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heme/theme1.xml><?xml version="1.0" encoding="utf-8"?>
<a:theme xmlns:a="http://schemas.openxmlformats.org/drawingml/2006/main" name="HIMSS Main Template">
  <a:themeElements>
    <a:clrScheme name="HIMSS22">
      <a:dk1>
        <a:srgbClr val="333333"/>
      </a:dk1>
      <a:lt1>
        <a:srgbClr val="FFFFFF"/>
      </a:lt1>
      <a:dk2>
        <a:srgbClr val="20145E"/>
      </a:dk2>
      <a:lt2>
        <a:srgbClr val="777777"/>
      </a:lt2>
      <a:accent1>
        <a:srgbClr val="1E22AA"/>
      </a:accent1>
      <a:accent2>
        <a:srgbClr val="55C1E9"/>
      </a:accent2>
      <a:accent3>
        <a:srgbClr val="FF5959"/>
      </a:accent3>
      <a:accent4>
        <a:srgbClr val="3CD5AF"/>
      </a:accent4>
      <a:accent5>
        <a:srgbClr val="FFC72C"/>
      </a:accent5>
      <a:accent6>
        <a:srgbClr val="D064CE"/>
      </a:accent6>
      <a:hlink>
        <a:srgbClr val="20145F"/>
      </a:hlink>
      <a:folHlink>
        <a:srgbClr val="BFBFB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IMSS_Powerpoint" id="{02F49452-A24F-E947-B927-5A8A0C6DACE2}" vid="{22F9A577-ABF8-6944-901B-C9DA339A83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10.xml><?xml version="1.0" encoding="utf-8"?>
<TemplafySlideTemplateConfiguration><![CDATA[{"slideVersion":1,"isValidatorEnabled":false,"isLocked":false,"elementsMetadata":[],"slideId":"638041390591104402","enableDocumentContentUpdater":false,"version":"2.0"}]]></TemplafySlideTemplateConfiguration>
</file>

<file path=customXml/item11.xml><?xml version="1.0" encoding="utf-8"?>
<TemplafySlideFormConfiguration><![CDATA[{"formFields":[],"formDataEntries":[]}]]></TemplafySlideFormConfiguration>
</file>

<file path=customXml/item12.xml><?xml version="1.0" encoding="utf-8"?>
<TemplafySlideFormConfiguration><![CDATA[{"formFields":[],"formDataEntries":[]}]]></TemplafySlideFormConfiguration>
</file>

<file path=customXml/item13.xml><?xml version="1.0" encoding="utf-8"?>
<TemplafySlideTemplateConfiguration><![CDATA[{"slideVersion":1,"isValidatorEnabled":false,"isLocked":false,"elementsMetadata":[],"slideId":"638041390591104402","enableDocumentContentUpdater":false,"version":"2.0"}]]></TemplafySlideTemplateConfiguration>
</file>

<file path=customXml/item14.xml><?xml version="1.0" encoding="utf-8"?>
<TemplafySlideFormConfiguration><![CDATA[{"formFields":[],"formDataEntries":[]}]]></TemplafySlideFormConfiguration>
</file>

<file path=customXml/item15.xml><?xml version="1.0" encoding="utf-8"?>
<TemplafySlideTemplateConfiguration><![CDATA[{"slideVersion":1,"isValidatorEnabled":false,"isLocked":false,"elementsMetadata":[],"slideId":"638041390591104402","enableDocumentContentUpdater":false,"version":"2.0"}]]></TemplafySlideTemplateConfiguration>
</file>

<file path=customXml/item16.xml><?xml version="1.0" encoding="utf-8"?>
<TemplafySlideFormConfiguration><![CDATA[{"formFields":[],"formDataEntries":[]}]]></TemplafySlideFormConfiguration>
</file>

<file path=customXml/item17.xml><?xml version="1.0" encoding="utf-8"?>
<TemplafySlideTemplateConfiguration><![CDATA[{"slideVersion":1,"isValidatorEnabled":false,"isLocked":false,"elementsMetadata":[],"slideId":"638041390591104402","enableDocumentContentUpdater":false,"version":"2.0"}]]></TemplafySlideTemplateConfiguration>
</file>

<file path=customXml/item18.xml><?xml version="1.0" encoding="utf-8"?>
<TemplafySlideTemplateConfiguration><![CDATA[{"slideVersion":1,"isValidatorEnabled":false,"isLocked":false,"elementsMetadata":[],"slideId":"638041390591104402","enableDocumentContentUpdater":false,"version":"2.0"}]]></TemplafySlideTemplateConfiguration>
</file>

<file path=customXml/item19.xml><?xml version="1.0" encoding="utf-8"?>
<TemplafySlideFormConfiguration><![CDATA[{"formFields":[],"formDataEntries":[]}]]></TemplafySlideFormConfiguration>
</file>

<file path=customXml/item2.xml><?xml version="1.0" encoding="utf-8"?>
<ct:contentTypeSchema xmlns:ct="http://schemas.microsoft.com/office/2006/metadata/contentType" xmlns:ma="http://schemas.microsoft.com/office/2006/metadata/properties/metaAttributes" ct:_="" ma:_="" ma:contentTypeName="Document" ma:contentTypeID="0x01010080D1F02C1D75F14BA2B4011E96EA457F" ma:contentTypeVersion="24" ma:contentTypeDescription="Create a new document." ma:contentTypeScope="" ma:versionID="84d3abce2e80c1b1aae804109efa0c15">
  <xsd:schema xmlns:xsd="http://www.w3.org/2001/XMLSchema" xmlns:xs="http://www.w3.org/2001/XMLSchema" xmlns:p="http://schemas.microsoft.com/office/2006/metadata/properties" xmlns:ns1="http://schemas.microsoft.com/sharepoint/v3" xmlns:ns2="865d7ae4-1544-4bab-9de5-36c0e866f09f" xmlns:ns3="bc0b4a9f-f94f-42ef-8e22-11e70e568882" xmlns:ns4="184eedcf-d762-48f5-a2a1-4f5efa5950c3" targetNamespace="http://schemas.microsoft.com/office/2006/metadata/properties" ma:root="true" ma:fieldsID="9f64337b871c2d60221ba64c2df8b916" ns1:_="" ns2:_="" ns3:_="" ns4:_="">
    <xsd:import namespace="http://schemas.microsoft.com/sharepoint/v3"/>
    <xsd:import namespace="865d7ae4-1544-4bab-9de5-36c0e866f09f"/>
    <xsd:import namespace="bc0b4a9f-f94f-42ef-8e22-11e70e568882"/>
    <xsd:import namespace="184eedcf-d762-48f5-a2a1-4f5efa5950c3"/>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DateTaken" minOccurs="0"/>
                <xsd:element ref="ns2:MediaServiceOCR" minOccurs="0"/>
                <xsd:element ref="ns2:MediaServiceLocation" minOccurs="0"/>
                <xsd:element ref="ns1:_ip_UnifiedCompliancePolicyProperties" minOccurs="0"/>
                <xsd:element ref="ns1:_ip_UnifiedCompliancePolicyUIAc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5d7ae4-1544-4bab-9de5-36c0e866f09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8d720c7-a354-4169-8ebb-3b05676fae83" ma:termSetId="09814cd3-568e-fe90-9814-8d621ff8fb84" ma:anchorId="fba54fb3-c3e1-fe81-a776-ca4b69148c4d" ma:open="true" ma:isKeyword="false">
      <xsd:complexType>
        <xsd:sequence>
          <xsd:element ref="pc:Terms" minOccurs="0" maxOccurs="1"/>
        </xsd:sequence>
      </xsd:complex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0b4a9f-f94f-42ef-8e22-11e70e568882"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84eedcf-d762-48f5-a2a1-4f5efa5950c3"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9e41cc61-00b6-4514-9a18-a2c004e938f8}" ma:internalName="TaxCatchAll" ma:showField="CatchAllData" ma:web="184eedcf-d762-48f5-a2a1-4f5efa5950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0.xml><?xml version="1.0" encoding="utf-8"?>
<TemplafySlideTemplateConfiguration><![CDATA[{"slideVersion":1,"isValidatorEnabled":false,"isLocked":false,"elementsMetadata":[],"slideId":"638041390591104402","enableDocumentContentUpdater":false,"version":"2.0"}]]></TemplafySlideTemplateConfiguration>
</file>

<file path=customXml/item21.xml><?xml version="1.0" encoding="utf-8"?>
<TemplafySlideFormConfiguration><![CDATA[{"formFields":[],"formDataEntries":[]}]]></TemplafySlideFormConfiguration>
</file>

<file path=customXml/item22.xml><?xml version="1.0" encoding="utf-8"?>
<TemplafySlideTemplateConfiguration><![CDATA[{"slideVersion":1,"isValidatorEnabled":false,"isLocked":false,"elementsMetadata":[],"slideId":"638041390591104402","enableDocumentContentUpdater":false,"version":"2.0"}]]></TemplafySlideTemplateConfiguration>
</file>

<file path=customXml/item23.xml><?xml version="1.0" encoding="utf-8"?>
<TemplafySlideFormConfiguration><![CDATA[{"formFields":[],"formDataEntries":[]}]]></TemplafySlideFormConfiguration>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PublishingExpirationDate xmlns="http://schemas.microsoft.com/sharepoint/v3" xsi:nil="true"/>
    <PublishingStartDate xmlns="http://schemas.microsoft.com/sharepoint/v3" xsi:nil="true"/>
    <TaxCatchAll xmlns="184eedcf-d762-48f5-a2a1-4f5efa5950c3" xsi:nil="true"/>
    <lcf76f155ced4ddcb4097134ff3c332f xmlns="865d7ae4-1544-4bab-9de5-36c0e866f09f">
      <Terms xmlns="http://schemas.microsoft.com/office/infopath/2007/PartnerControls"/>
    </lcf76f155ced4ddcb4097134ff3c332f>
  </documentManagement>
</p:properties>
</file>

<file path=customXml/item4.xml><?xml version="1.0" encoding="utf-8"?>
<TemplafySlideTemplateConfiguration><![CDATA[{"slideVersion":1,"isValidatorEnabled":false,"isLocked":false,"elementsMetadata":[],"slideId":"638041390591104402","enableDocumentContentUpdater":false,"version":"2.0"}]]></TemplafySlideTemplateConfiguration>
</file>

<file path=customXml/item5.xml><?xml version="1.0" encoding="utf-8"?>
<TemplafySlideFormConfiguration><![CDATA[{"formFields":[],"formDataEntries":[]}]]></TemplafySlideFormConfiguration>
</file>

<file path=customXml/item6.xml><?xml version="1.0" encoding="utf-8"?>
<TemplafySlideTemplateConfiguration><![CDATA[{"slideVersion":1,"isValidatorEnabled":false,"isLocked":false,"elementsMetadata":[],"slideId":"638041390591104402","enableDocumentContentUpdater":false,"version":"2.0"}]]></TemplafySlideTemplateConfiguration>
</file>

<file path=customXml/item7.xml><?xml version="1.0" encoding="utf-8"?>
<TemplafySlideFormConfiguration><![CDATA[{"formFields":[],"formDataEntries":[]}]]></TemplafySlideFormConfiguration>
</file>

<file path=customXml/item8.xml><?xml version="1.0" encoding="utf-8"?>
<TemplafySlideFormConfiguration><![CDATA[{"formFields":[],"formDataEntries":[]}]]></TemplafySlideFormConfiguration>
</file>

<file path=customXml/item9.xml><?xml version="1.0" encoding="utf-8"?>
<TemplafySlideTemplateConfiguration><![CDATA[{"slideVersion":1,"isValidatorEnabled":false,"isLocked":false,"elementsMetadata":[],"slideId":"638041390591104402","enableDocumentContentUpdater":false,"version":"2.0"}]]></TemplafySlideTemplateConfiguration>
</file>

<file path=customXml/itemProps1.xml><?xml version="1.0" encoding="utf-8"?>
<ds:datastoreItem xmlns:ds="http://schemas.openxmlformats.org/officeDocument/2006/customXml" ds:itemID="{509AB9D8-36D7-40AC-AA49-516405FD3E52}">
  <ds:schemaRefs>
    <ds:schemaRef ds:uri="http://schemas.microsoft.com/sharepoint/v3/contenttype/forms"/>
  </ds:schemaRefs>
</ds:datastoreItem>
</file>

<file path=customXml/itemProps10.xml><?xml version="1.0" encoding="utf-8"?>
<ds:datastoreItem xmlns:ds="http://schemas.openxmlformats.org/officeDocument/2006/customXml" ds:itemID="{27925DAC-A36A-4FB1-A7C0-8F1A59E64A06}">
  <ds:schemaRefs/>
</ds:datastoreItem>
</file>

<file path=customXml/itemProps11.xml><?xml version="1.0" encoding="utf-8"?>
<ds:datastoreItem xmlns:ds="http://schemas.openxmlformats.org/officeDocument/2006/customXml" ds:itemID="{972276A5-22CE-4DF9-A605-2DF9F21B38E5}">
  <ds:schemaRefs/>
</ds:datastoreItem>
</file>

<file path=customXml/itemProps12.xml><?xml version="1.0" encoding="utf-8"?>
<ds:datastoreItem xmlns:ds="http://schemas.openxmlformats.org/officeDocument/2006/customXml" ds:itemID="{7850D5EC-8FDF-4B0B-9852-F681BB10BD90}">
  <ds:schemaRefs/>
</ds:datastoreItem>
</file>

<file path=customXml/itemProps13.xml><?xml version="1.0" encoding="utf-8"?>
<ds:datastoreItem xmlns:ds="http://schemas.openxmlformats.org/officeDocument/2006/customXml" ds:itemID="{673DFA93-F85B-4EAF-9D1E-F3A38D3D0CA8}">
  <ds:schemaRefs/>
</ds:datastoreItem>
</file>

<file path=customXml/itemProps14.xml><?xml version="1.0" encoding="utf-8"?>
<ds:datastoreItem xmlns:ds="http://schemas.openxmlformats.org/officeDocument/2006/customXml" ds:itemID="{48093D33-F95D-439D-AF7F-725F72932FCF}">
  <ds:schemaRefs/>
</ds:datastoreItem>
</file>

<file path=customXml/itemProps15.xml><?xml version="1.0" encoding="utf-8"?>
<ds:datastoreItem xmlns:ds="http://schemas.openxmlformats.org/officeDocument/2006/customXml" ds:itemID="{26A5C656-D029-408C-8519-4A9F147D1E71}">
  <ds:schemaRefs/>
</ds:datastoreItem>
</file>

<file path=customXml/itemProps16.xml><?xml version="1.0" encoding="utf-8"?>
<ds:datastoreItem xmlns:ds="http://schemas.openxmlformats.org/officeDocument/2006/customXml" ds:itemID="{7200A574-1FF2-49CF-9422-4FB834F8E2B3}">
  <ds:schemaRefs/>
</ds:datastoreItem>
</file>

<file path=customXml/itemProps17.xml><?xml version="1.0" encoding="utf-8"?>
<ds:datastoreItem xmlns:ds="http://schemas.openxmlformats.org/officeDocument/2006/customXml" ds:itemID="{0DDCA1E8-2699-4D23-B09F-40E156E80F56}">
  <ds:schemaRefs/>
</ds:datastoreItem>
</file>

<file path=customXml/itemProps18.xml><?xml version="1.0" encoding="utf-8"?>
<ds:datastoreItem xmlns:ds="http://schemas.openxmlformats.org/officeDocument/2006/customXml" ds:itemID="{83DDC270-26B6-4E9A-8A19-024378A4B2F4}">
  <ds:schemaRefs/>
</ds:datastoreItem>
</file>

<file path=customXml/itemProps19.xml><?xml version="1.0" encoding="utf-8"?>
<ds:datastoreItem xmlns:ds="http://schemas.openxmlformats.org/officeDocument/2006/customXml" ds:itemID="{3AFB7275-E0F3-4984-BD22-792EFFAC975C}">
  <ds:schemaRefs/>
</ds:datastoreItem>
</file>

<file path=customXml/itemProps2.xml><?xml version="1.0" encoding="utf-8"?>
<ds:datastoreItem xmlns:ds="http://schemas.openxmlformats.org/officeDocument/2006/customXml" ds:itemID="{329BFDAA-BA11-4F6D-8D9A-3E837D6E68A6}">
  <ds:schemaRefs>
    <ds:schemaRef ds:uri="184eedcf-d762-48f5-a2a1-4f5efa5950c3"/>
    <ds:schemaRef ds:uri="865d7ae4-1544-4bab-9de5-36c0e866f09f"/>
    <ds:schemaRef ds:uri="bc0b4a9f-f94f-42ef-8e22-11e70e5688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0.xml><?xml version="1.0" encoding="utf-8"?>
<ds:datastoreItem xmlns:ds="http://schemas.openxmlformats.org/officeDocument/2006/customXml" ds:itemID="{0A9F78F1-9901-4278-8579-67560CD46B79}">
  <ds:schemaRefs/>
</ds:datastoreItem>
</file>

<file path=customXml/itemProps21.xml><?xml version="1.0" encoding="utf-8"?>
<ds:datastoreItem xmlns:ds="http://schemas.openxmlformats.org/officeDocument/2006/customXml" ds:itemID="{10F0C6D4-4879-4A82-AEE2-2DF826641295}">
  <ds:schemaRefs/>
</ds:datastoreItem>
</file>

<file path=customXml/itemProps22.xml><?xml version="1.0" encoding="utf-8"?>
<ds:datastoreItem xmlns:ds="http://schemas.openxmlformats.org/officeDocument/2006/customXml" ds:itemID="{AF93B6B0-AC81-4E48-8A1E-179D1AC9C744}">
  <ds:schemaRefs/>
</ds:datastoreItem>
</file>

<file path=customXml/itemProps23.xml><?xml version="1.0" encoding="utf-8"?>
<ds:datastoreItem xmlns:ds="http://schemas.openxmlformats.org/officeDocument/2006/customXml" ds:itemID="{C6230A21-ADC2-4F81-B8DF-7A0B40510170}">
  <ds:schemaRefs/>
</ds:datastoreItem>
</file>

<file path=customXml/itemProps3.xml><?xml version="1.0" encoding="utf-8"?>
<ds:datastoreItem xmlns:ds="http://schemas.openxmlformats.org/officeDocument/2006/customXml" ds:itemID="{02ED3891-44B6-4533-91FC-2569DCB5633B}">
  <ds:schemaRefs>
    <ds:schemaRef ds:uri="184eedcf-d762-48f5-a2a1-4f5efa5950c3"/>
    <ds:schemaRef ds:uri="865d7ae4-1544-4bab-9de5-36c0e866f09f"/>
    <ds:schemaRef ds:uri="bc0b4a9f-f94f-42ef-8e22-11e70e56888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C3821FDD-E020-4F5D-8D74-7DED28170817}">
  <ds:schemaRefs/>
</ds:datastoreItem>
</file>

<file path=customXml/itemProps5.xml><?xml version="1.0" encoding="utf-8"?>
<ds:datastoreItem xmlns:ds="http://schemas.openxmlformats.org/officeDocument/2006/customXml" ds:itemID="{7C5FD0E0-5976-49E2-A326-E744627453C4}">
  <ds:schemaRefs/>
</ds:datastoreItem>
</file>

<file path=customXml/itemProps6.xml><?xml version="1.0" encoding="utf-8"?>
<ds:datastoreItem xmlns:ds="http://schemas.openxmlformats.org/officeDocument/2006/customXml" ds:itemID="{78F8F821-84B9-4379-811A-FE1B4D18B504}">
  <ds:schemaRefs/>
</ds:datastoreItem>
</file>

<file path=customXml/itemProps7.xml><?xml version="1.0" encoding="utf-8"?>
<ds:datastoreItem xmlns:ds="http://schemas.openxmlformats.org/officeDocument/2006/customXml" ds:itemID="{DF68E6B2-4555-4345-B3CE-7E2421A55119}">
  <ds:schemaRefs/>
</ds:datastoreItem>
</file>

<file path=customXml/itemProps8.xml><?xml version="1.0" encoding="utf-8"?>
<ds:datastoreItem xmlns:ds="http://schemas.openxmlformats.org/officeDocument/2006/customXml" ds:itemID="{1C9905AA-91B1-49F2-AE50-CA09D4FFD737}">
  <ds:schemaRefs/>
</ds:datastoreItem>
</file>

<file path=customXml/itemProps9.xml><?xml version="1.0" encoding="utf-8"?>
<ds:datastoreItem xmlns:ds="http://schemas.openxmlformats.org/officeDocument/2006/customXml" ds:itemID="{50DC0D74-A52D-479C-9A15-6CF03E130043}">
  <ds:schemaRefs/>
</ds:datastoreItem>
</file>

<file path=docMetadata/LabelInfo.xml><?xml version="1.0" encoding="utf-8"?>
<clbl:labelList xmlns:clbl="http://schemas.microsoft.com/office/2020/mipLabelMetadata">
  <clbl:label id="{02a9376b-a4f9-4a63-a240-52c43ebf9a89}" enabled="0" method="" siteId="{02a9376b-a4f9-4a63-a240-52c43ebf9a89}" removed="1"/>
</clbl:labelList>
</file>

<file path=docProps/app.xml><?xml version="1.0" encoding="utf-8"?>
<Properties xmlns="http://schemas.openxmlformats.org/officeDocument/2006/extended-properties" xmlns:vt="http://schemas.openxmlformats.org/officeDocument/2006/docPropsVTypes">
  <Template/>
  <TotalTime>1</TotalTime>
  <Words>2116</Words>
  <Application>Microsoft Office PowerPoint</Application>
  <PresentationFormat>Widescreen</PresentationFormat>
  <Paragraphs>223</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Prometo Medium</vt:lpstr>
      <vt:lpstr>Arial</vt:lpstr>
      <vt:lpstr>Century Gothic</vt:lpstr>
      <vt:lpstr>HIMSS Main Template</vt:lpstr>
      <vt:lpstr>Definitions for top 10 Emerging Technologies of 2024</vt:lpstr>
      <vt:lpstr>Predictive Model</vt:lpstr>
      <vt:lpstr>Mobile Application Management (MAM)</vt:lpstr>
      <vt:lpstr>Falls Surveillance </vt:lpstr>
      <vt:lpstr>Staffing Workload Predictions</vt:lpstr>
      <vt:lpstr>Smart Whiteboards</vt:lpstr>
      <vt:lpstr>Remote Monitoring</vt:lpstr>
      <vt:lpstr>GenAI use in EHR</vt:lpstr>
      <vt:lpstr>Staffing Scheduling </vt:lpstr>
      <vt:lpstr>Virtual Nursing</vt:lpstr>
      <vt:lpstr>Alert/Alarm Communications</vt:lpstr>
    </vt:vector>
  </TitlesOfParts>
  <Manager/>
  <Company>HIMSS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Kirk, Laura</dc:creator>
  <cp:keywords/>
  <dc:description/>
  <cp:lastModifiedBy>Obenauf, Cait</cp:lastModifiedBy>
  <cp:revision>2</cp:revision>
  <dcterms:created xsi:type="dcterms:W3CDTF">2019-10-16T19:16:43Z</dcterms:created>
  <dcterms:modified xsi:type="dcterms:W3CDTF">2026-01-26T20:39:23Z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0x01010080D1F02C1D75F14BA2B4011E96EA457F</vt:lpwstr>
  </property>
  <property fmtid="{D5CDD505-2E9C-101B-9397-08002B2CF9AE}" pid="3" name="MediaServiceImageTags">
    <vt:lpwstr/>
  </property>
</Properties>
</file>