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omments/modernComment_7FFFF154_F51856CC.xml" ContentType="application/vnd.ms-powerpoint.comment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7FFFF157_BB83A4A9.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2" r:id="rId4"/>
  </p:sldMasterIdLst>
  <p:notesMasterIdLst>
    <p:notesMasterId r:id="rId59"/>
  </p:notesMasterIdLst>
  <p:sldIdLst>
    <p:sldId id="2147479886" r:id="rId5"/>
    <p:sldId id="257" r:id="rId6"/>
    <p:sldId id="2147479888" r:id="rId7"/>
    <p:sldId id="2147479889" r:id="rId8"/>
    <p:sldId id="2147479890" r:id="rId9"/>
    <p:sldId id="2147479882" r:id="rId10"/>
    <p:sldId id="2147479891" r:id="rId11"/>
    <p:sldId id="2147479892" r:id="rId12"/>
    <p:sldId id="2147479884" r:id="rId13"/>
    <p:sldId id="338" r:id="rId14"/>
    <p:sldId id="2147479874" r:id="rId15"/>
    <p:sldId id="2147479893" r:id="rId16"/>
    <p:sldId id="2147479876" r:id="rId17"/>
    <p:sldId id="2147479894" r:id="rId18"/>
    <p:sldId id="2147479900" r:id="rId19"/>
    <p:sldId id="299" r:id="rId20"/>
    <p:sldId id="2147479895" r:id="rId21"/>
    <p:sldId id="2147479896" r:id="rId22"/>
    <p:sldId id="2147479897" r:id="rId23"/>
    <p:sldId id="263" r:id="rId24"/>
    <p:sldId id="399" r:id="rId25"/>
    <p:sldId id="2147479863" r:id="rId26"/>
    <p:sldId id="2147479911" r:id="rId27"/>
    <p:sldId id="2147479912" r:id="rId28"/>
    <p:sldId id="279" r:id="rId29"/>
    <p:sldId id="2147479913" r:id="rId30"/>
    <p:sldId id="2147479901" r:id="rId31"/>
    <p:sldId id="2147479902" r:id="rId32"/>
    <p:sldId id="2147479881" r:id="rId33"/>
    <p:sldId id="2147479903" r:id="rId34"/>
    <p:sldId id="2147479883" r:id="rId35"/>
    <p:sldId id="2147479904" r:id="rId36"/>
    <p:sldId id="2147479910" r:id="rId37"/>
    <p:sldId id="265" r:id="rId38"/>
    <p:sldId id="2147479905" r:id="rId39"/>
    <p:sldId id="2147477316" r:id="rId40"/>
    <p:sldId id="2147479862" r:id="rId41"/>
    <p:sldId id="2147479906" r:id="rId42"/>
    <p:sldId id="2147479907" r:id="rId43"/>
    <p:sldId id="2147479864" r:id="rId44"/>
    <p:sldId id="2147479908" r:id="rId45"/>
    <p:sldId id="2147479909" r:id="rId46"/>
    <p:sldId id="2147375025" r:id="rId47"/>
    <p:sldId id="2147375027" r:id="rId48"/>
    <p:sldId id="2147479873" r:id="rId49"/>
    <p:sldId id="2147479866" r:id="rId50"/>
    <p:sldId id="2147479867" r:id="rId51"/>
    <p:sldId id="2147479868" r:id="rId52"/>
    <p:sldId id="2147479869" r:id="rId53"/>
    <p:sldId id="2147479870" r:id="rId54"/>
    <p:sldId id="2147479871" r:id="rId55"/>
    <p:sldId id="2147479872" r:id="rId56"/>
    <p:sldId id="2147479879" r:id="rId57"/>
    <p:sldId id="2147479887" r:id="rId58"/>
  </p:sldIdLst>
  <p:sldSz cx="12192000" cy="6858000"/>
  <p:notesSz cx="6858000" cy="9144000"/>
  <p:embeddedFontLst>
    <p:embeddedFont>
      <p:font typeface="Century Gothic" panose="020B0502020202020204" pitchFamily="34" charset="0"/>
      <p:regular r:id="rId60"/>
      <p:bold r:id="rId61"/>
      <p:italic r:id="rId62"/>
      <p:boldItalic r:id="rId63"/>
    </p:embeddedFont>
    <p:embeddedFont>
      <p:font typeface="Prometo Medium" panose="020B0704030203060203" pitchFamily="34" charset="0"/>
      <p:regular r:id="rId64"/>
      <p:italic r:id="rId65"/>
    </p:embeddedFont>
    <p:embeddedFont>
      <p:font typeface="Segoe UI" panose="020B0502040204020203" pitchFamily="34" charset="0"/>
      <p:regular r:id="rId66"/>
      <p:bold r:id="rId67"/>
      <p:italic r:id="rId68"/>
      <p:boldItalic r:id="rId69"/>
    </p:embeddedFont>
    <p:embeddedFont>
      <p:font typeface="Segoe UI Light" panose="020B0502040204020203" pitchFamily="34" charset="0"/>
      <p:regular r:id="rId70"/>
      <p:italic r:id="rId71"/>
    </p:embeddedFont>
    <p:embeddedFont>
      <p:font typeface="Source Sans Pro" panose="020B0503030403020204" pitchFamily="34"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IMSS Template" id="{EC1BAD07-AE5D-4540-91E7-686AD2AF573F}">
          <p14:sldIdLst>
            <p14:sldId id="2147479886"/>
            <p14:sldId id="257"/>
            <p14:sldId id="2147479888"/>
            <p14:sldId id="2147479889"/>
            <p14:sldId id="2147479890"/>
            <p14:sldId id="2147479882"/>
            <p14:sldId id="2147479891"/>
            <p14:sldId id="2147479892"/>
            <p14:sldId id="2147479884"/>
          </p14:sldIdLst>
        </p14:section>
        <p14:section name="Introduction to AI" id="{A018C4F9-4EEA-4771-BABB-5704D2230835}">
          <p14:sldIdLst>
            <p14:sldId id="338"/>
            <p14:sldId id="2147479874"/>
            <p14:sldId id="2147479893"/>
            <p14:sldId id="2147479876"/>
            <p14:sldId id="2147479894"/>
            <p14:sldId id="2147479900"/>
            <p14:sldId id="299"/>
            <p14:sldId id="2147479895"/>
            <p14:sldId id="2147479896"/>
            <p14:sldId id="2147479897"/>
            <p14:sldId id="263"/>
            <p14:sldId id="399"/>
            <p14:sldId id="2147479863"/>
            <p14:sldId id="2147479911"/>
            <p14:sldId id="2147479912"/>
            <p14:sldId id="279"/>
            <p14:sldId id="2147479913"/>
          </p14:sldIdLst>
        </p14:section>
        <p14:section name="AI and Nursing" id="{731A5B6A-5F79-4A9D-9083-C311A3DAA818}">
          <p14:sldIdLst>
            <p14:sldId id="2147479901"/>
            <p14:sldId id="2147479902"/>
            <p14:sldId id="2147479881"/>
            <p14:sldId id="2147479903"/>
            <p14:sldId id="2147479883"/>
            <p14:sldId id="2147479904"/>
            <p14:sldId id="2147479910"/>
            <p14:sldId id="265"/>
            <p14:sldId id="2147479905"/>
          </p14:sldIdLst>
        </p14:section>
        <p14:section name="GenAI" id="{B662C4F9-9F91-4401-AD8C-C5D04B559EA9}">
          <p14:sldIdLst>
            <p14:sldId id="2147477316"/>
            <p14:sldId id="2147479862"/>
            <p14:sldId id="2147479906"/>
            <p14:sldId id="2147479907"/>
            <p14:sldId id="2147479864"/>
            <p14:sldId id="2147479908"/>
            <p14:sldId id="2147479909"/>
            <p14:sldId id="2147375025"/>
          </p14:sldIdLst>
        </p14:section>
        <p14:section name="Appendix" id="{1C588689-6491-44A9-82ED-8C4F645BA83C}">
          <p14:sldIdLst>
            <p14:sldId id="2147375027"/>
            <p14:sldId id="2147479873"/>
            <p14:sldId id="2147479866"/>
            <p14:sldId id="2147479867"/>
            <p14:sldId id="2147479868"/>
            <p14:sldId id="2147479869"/>
            <p14:sldId id="2147479870"/>
            <p14:sldId id="2147479871"/>
            <p14:sldId id="2147479872"/>
            <p14:sldId id="2147479879"/>
            <p14:sldId id="2147479887"/>
          </p14:sldIdLst>
        </p14:section>
        <p14:section name="Additional Resources" id="{BB56753F-B854-6042-85A6-F9F76912A6FA}">
          <p14:sldIdLst/>
        </p14:section>
      </p14:sectionLst>
    </p:ext>
    <p:ext uri="{EFAFB233-063F-42B5-8137-9DF3F51BA10A}">
      <p15:sldGuideLst xmlns:p15="http://schemas.microsoft.com/office/powerpoint/2012/main">
        <p15:guide id="1" pos="1536" userDrawn="1">
          <p15:clr>
            <a:srgbClr val="A4A3A4"/>
          </p15:clr>
        </p15:guide>
        <p15:guide id="3" orient="horz"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E93796-FF14-1206-FE97-EAA00C41C0B5}" name="Kathleen McGrow" initials="KM" userId="S::kamcgrow@microsoft.com::c2d5c960-3ab0-4fd7-8159-f52f67d58006" providerId="AD"/>
  <p188:author id="{F4ECD9EB-3A93-5A5D-A7E7-32780B9AAA30}" name="Carroll, Chad" initials="CC" userId="S::ccarroll@nm.org::864458a9-f63d-47a8-9ccd-0a1669db43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Smith, Nicole" initials="SN" lastIdx="2" clrIdx="1">
    <p:extLst>
      <p:ext uri="{19B8F6BF-5375-455C-9EA6-DF929625EA0E}">
        <p15:presenceInfo xmlns:p15="http://schemas.microsoft.com/office/powerpoint/2012/main" userId="S-1-5-21-365749239-1257169667-72670798-32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01F12-BB73-4831-B188-88C1B90B67B6}" v="1" dt="2025-02-18T15:04:40.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9" autoAdjust="0"/>
    <p:restoredTop sz="78424" autoAdjust="0"/>
  </p:normalViewPr>
  <p:slideViewPr>
    <p:cSldViewPr snapToGrid="0">
      <p:cViewPr varScale="1">
        <p:scale>
          <a:sx n="87" d="100"/>
          <a:sy n="87" d="100"/>
        </p:scale>
        <p:origin x="1326" y="78"/>
      </p:cViewPr>
      <p:guideLst>
        <p:guide pos="1536"/>
        <p:guide orient="horz" pos="2160"/>
      </p:guideLst>
    </p:cSldViewPr>
  </p:slideViewPr>
  <p:notesTextViewPr>
    <p:cViewPr>
      <p:scale>
        <a:sx n="1" d="1"/>
        <a:sy n="1" d="1"/>
      </p:scale>
      <p:origin x="0" y="0"/>
    </p:cViewPr>
  </p:notesTextViewPr>
  <p:sorterViewPr>
    <p:cViewPr varScale="1">
      <p:scale>
        <a:sx n="1" d="1"/>
        <a:sy n="1" d="1"/>
      </p:scale>
      <p:origin x="0" y="-144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5.fntdata"/><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2.fntdata"/><Relationship Id="rId8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3.fntdata"/><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font" Target="fonts/font12.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7.fntdata"/></Relationships>
</file>

<file path=ppt/comments/modernComment_7FFFF154_F51856CC.xml><?xml version="1.0" encoding="utf-8"?>
<p188:cmLst xmlns:a="http://schemas.openxmlformats.org/drawingml/2006/main" xmlns:r="http://schemas.openxmlformats.org/officeDocument/2006/relationships" xmlns:p188="http://schemas.microsoft.com/office/powerpoint/2018/8/main">
  <p188:cm id="{07CFC969-A62F-42AD-A5A0-C07651088DD5}" authorId="{F4ECD9EB-3A93-5A5D-A7E7-32780B9AAA30}" created="2025-01-18T17:27:32.456">
    <pc:sldMkLst xmlns:pc="http://schemas.microsoft.com/office/powerpoint/2013/main/command">
      <pc:docMk/>
      <pc:sldMk cId="4112013004" sldId="284"/>
    </pc:sldMkLst>
    <p188:txBody>
      <a:bodyPr/>
      <a:lstStyle/>
      <a:p>
        <a:r>
          <a:rPr lang="en-US"/>
          <a:t>FYI: Bullet point one is touched upon on slide 7 as well.  </a:t>
        </a:r>
      </a:p>
    </p188:txBody>
  </p188:cm>
</p188:cmLst>
</file>

<file path=ppt/comments/modernComment_7FFFF157_BB83A4A9.xml><?xml version="1.0" encoding="utf-8"?>
<p188:cmLst xmlns:a="http://schemas.openxmlformats.org/drawingml/2006/main" xmlns:r="http://schemas.openxmlformats.org/officeDocument/2006/relationships" xmlns:p188="http://schemas.microsoft.com/office/powerpoint/2018/8/main">
  <p188:cm id="{46670D0E-6545-4BE0-AAF4-BA80747060C4}" authorId="{F4ECD9EB-3A93-5A5D-A7E7-32780B9AAA30}" created="2025-01-18T18:39:16.399">
    <pc:sldMkLst xmlns:pc="http://schemas.microsoft.com/office/powerpoint/2013/main/command">
      <pc:docMk/>
      <pc:sldMk cId="3145966761" sldId="294"/>
    </pc:sldMkLst>
    <p188:txBody>
      <a:bodyPr/>
      <a:lstStyle/>
      <a:p>
        <a:r>
          <a:rPr lang="en-US"/>
          <a:t>I moved this slide out of AI in Healthcare  and into the “types of AI” since the content of slide was more of a definition, however the SmartArt is a clinical reference, should we delete that?  Move it?</a:t>
        </a:r>
      </a:p>
    </p188:txBody>
  </p188:cm>
</p188:cmLst>
</file>

<file path=ppt/diagrams/_rels/data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1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ata1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ata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ata1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image" Target="../media/image74.svg"/><Relationship Id="rId1" Type="http://schemas.openxmlformats.org/officeDocument/2006/relationships/image" Target="../media/image33.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19.svg"/><Relationship Id="rId4" Type="http://schemas.openxmlformats.org/officeDocument/2006/relationships/image" Target="../media/image76.svg"/><Relationship Id="rId9" Type="http://schemas.openxmlformats.org/officeDocument/2006/relationships/image" Target="../media/image18.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image" Target="../media/image74.svg"/><Relationship Id="rId1" Type="http://schemas.openxmlformats.org/officeDocument/2006/relationships/image" Target="../media/image33.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19.svg"/><Relationship Id="rId4" Type="http://schemas.openxmlformats.org/officeDocument/2006/relationships/image" Target="../media/image76.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D28CE-78BF-465D-8193-76DD7DE6CDE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F0677BE-57EC-4BA2-894C-9F5FC89F6E19}">
      <dgm:prSet/>
      <dgm:spPr/>
      <dgm:t>
        <a:bodyPr/>
        <a:lstStyle/>
        <a:p>
          <a:r>
            <a:rPr lang="en-US"/>
            <a:t>Nurses Role in Artificial Intelligence (AI)</a:t>
          </a:r>
        </a:p>
      </dgm:t>
    </dgm:pt>
    <dgm:pt modelId="{6B52122F-CF44-4B92-A397-A15FABF314B4}" type="parTrans" cxnId="{9D0262DD-9AA2-45D5-BA33-5EFFD03E84E4}">
      <dgm:prSet/>
      <dgm:spPr/>
      <dgm:t>
        <a:bodyPr/>
        <a:lstStyle/>
        <a:p>
          <a:endParaRPr lang="en-US"/>
        </a:p>
      </dgm:t>
    </dgm:pt>
    <dgm:pt modelId="{B1DFAA66-E4AC-4B8C-B17B-5C8106F7B0BD}" type="sibTrans" cxnId="{9D0262DD-9AA2-45D5-BA33-5EFFD03E84E4}">
      <dgm:prSet/>
      <dgm:spPr/>
      <dgm:t>
        <a:bodyPr/>
        <a:lstStyle/>
        <a:p>
          <a:endParaRPr lang="en-US"/>
        </a:p>
      </dgm:t>
    </dgm:pt>
    <dgm:pt modelId="{3D7ABCB1-32D5-4754-962F-1DEB5908CE8D}">
      <dgm:prSet/>
      <dgm:spPr/>
      <dgm:t>
        <a:bodyPr/>
        <a:lstStyle/>
        <a:p>
          <a:r>
            <a:rPr lang="en-US"/>
            <a:t>Introduction to Artificial Intelligence</a:t>
          </a:r>
        </a:p>
      </dgm:t>
    </dgm:pt>
    <dgm:pt modelId="{FBB6D184-6C33-4883-B8BA-0F0C5ABEB8D7}" type="parTrans" cxnId="{0FA26990-190D-433E-89C1-33A2F07B14CB}">
      <dgm:prSet/>
      <dgm:spPr/>
      <dgm:t>
        <a:bodyPr/>
        <a:lstStyle/>
        <a:p>
          <a:endParaRPr lang="en-US"/>
        </a:p>
      </dgm:t>
    </dgm:pt>
    <dgm:pt modelId="{0FCCFF4E-4FD4-47F2-AB91-20553AE10AF4}" type="sibTrans" cxnId="{0FA26990-190D-433E-89C1-33A2F07B14CB}">
      <dgm:prSet/>
      <dgm:spPr/>
      <dgm:t>
        <a:bodyPr/>
        <a:lstStyle/>
        <a:p>
          <a:endParaRPr lang="en-US"/>
        </a:p>
      </dgm:t>
    </dgm:pt>
    <dgm:pt modelId="{CB5E08D8-4720-4D8C-80CC-2288E0F4497B}">
      <dgm:prSet/>
      <dgm:spPr/>
      <dgm:t>
        <a:bodyPr/>
        <a:lstStyle/>
        <a:p>
          <a:r>
            <a:rPr lang="en-US"/>
            <a:t>Understanding AI</a:t>
          </a:r>
        </a:p>
      </dgm:t>
    </dgm:pt>
    <dgm:pt modelId="{690370F3-29C8-4921-B9DC-9104CB354381}" type="parTrans" cxnId="{D82ECC98-AD7F-41D3-AA02-ADA7C8CA42D5}">
      <dgm:prSet/>
      <dgm:spPr/>
      <dgm:t>
        <a:bodyPr/>
        <a:lstStyle/>
        <a:p>
          <a:endParaRPr lang="en-US"/>
        </a:p>
      </dgm:t>
    </dgm:pt>
    <dgm:pt modelId="{CC57180C-5CFC-4865-99DB-552D258889B2}" type="sibTrans" cxnId="{D82ECC98-AD7F-41D3-AA02-ADA7C8CA42D5}">
      <dgm:prSet/>
      <dgm:spPr/>
      <dgm:t>
        <a:bodyPr/>
        <a:lstStyle/>
        <a:p>
          <a:endParaRPr lang="en-US"/>
        </a:p>
      </dgm:t>
    </dgm:pt>
    <dgm:pt modelId="{E46B15E2-D009-489A-9013-5FFA9B4AE810}">
      <dgm:prSet/>
      <dgm:spPr/>
      <dgm:t>
        <a:bodyPr/>
        <a:lstStyle/>
        <a:p>
          <a:r>
            <a:rPr lang="en-US"/>
            <a:t>What is and AI Is Not</a:t>
          </a:r>
        </a:p>
      </dgm:t>
    </dgm:pt>
    <dgm:pt modelId="{BC5564DE-CE1E-4AFD-BE41-4688DD10D89C}" type="parTrans" cxnId="{A8B1AD81-1D53-4293-8BE7-1B6FA538A2EF}">
      <dgm:prSet/>
      <dgm:spPr/>
      <dgm:t>
        <a:bodyPr/>
        <a:lstStyle/>
        <a:p>
          <a:endParaRPr lang="en-US"/>
        </a:p>
      </dgm:t>
    </dgm:pt>
    <dgm:pt modelId="{CCF5AC92-80B0-42D9-9C2C-04C8D7646F4D}" type="sibTrans" cxnId="{A8B1AD81-1D53-4293-8BE7-1B6FA538A2EF}">
      <dgm:prSet/>
      <dgm:spPr/>
      <dgm:t>
        <a:bodyPr/>
        <a:lstStyle/>
        <a:p>
          <a:endParaRPr lang="en-US"/>
        </a:p>
      </dgm:t>
    </dgm:pt>
    <dgm:pt modelId="{2EEFB532-C313-4AB7-999C-982E6D5241B6}">
      <dgm:prSet/>
      <dgm:spPr/>
      <dgm:t>
        <a:bodyPr/>
        <a:lstStyle/>
        <a:p>
          <a:r>
            <a:rPr lang="en-US"/>
            <a:t>Types of AI</a:t>
          </a:r>
        </a:p>
      </dgm:t>
    </dgm:pt>
    <dgm:pt modelId="{945088B4-B097-4B73-94FC-0A6DF386E457}" type="parTrans" cxnId="{1D184657-55E5-4488-864C-8386A41EF2B5}">
      <dgm:prSet/>
      <dgm:spPr/>
      <dgm:t>
        <a:bodyPr/>
        <a:lstStyle/>
        <a:p>
          <a:endParaRPr lang="en-US"/>
        </a:p>
      </dgm:t>
    </dgm:pt>
    <dgm:pt modelId="{60DE1461-F537-4C79-A441-9A7748A497A9}" type="sibTrans" cxnId="{1D184657-55E5-4488-864C-8386A41EF2B5}">
      <dgm:prSet/>
      <dgm:spPr/>
      <dgm:t>
        <a:bodyPr/>
        <a:lstStyle/>
        <a:p>
          <a:endParaRPr lang="en-US"/>
        </a:p>
      </dgm:t>
    </dgm:pt>
    <dgm:pt modelId="{37E5AEDB-6E4F-40F3-BF3C-78B131B138E5}">
      <dgm:prSet/>
      <dgm:spPr/>
      <dgm:t>
        <a:bodyPr/>
        <a:lstStyle/>
        <a:p>
          <a:r>
            <a:rPr lang="en-US"/>
            <a:t>AI in Healthcare</a:t>
          </a:r>
        </a:p>
      </dgm:t>
    </dgm:pt>
    <dgm:pt modelId="{49DEDE53-CD25-4D48-B82A-AB93FF3EE0C0}" type="parTrans" cxnId="{70A332B7-58CF-4775-8AB6-D323993B1BE9}">
      <dgm:prSet/>
      <dgm:spPr/>
      <dgm:t>
        <a:bodyPr/>
        <a:lstStyle/>
        <a:p>
          <a:endParaRPr lang="en-US"/>
        </a:p>
      </dgm:t>
    </dgm:pt>
    <dgm:pt modelId="{5C84C8D4-4E6F-4595-A523-F8643DD3DE02}" type="sibTrans" cxnId="{70A332B7-58CF-4775-8AB6-D323993B1BE9}">
      <dgm:prSet/>
      <dgm:spPr/>
      <dgm:t>
        <a:bodyPr/>
        <a:lstStyle/>
        <a:p>
          <a:endParaRPr lang="en-US"/>
        </a:p>
      </dgm:t>
    </dgm:pt>
    <dgm:pt modelId="{5170EB36-41CE-44B3-9B18-7EDD55B824BC}">
      <dgm:prSet/>
      <dgm:spPr/>
      <dgm:t>
        <a:bodyPr/>
        <a:lstStyle/>
        <a:p>
          <a:r>
            <a:rPr lang="en-US"/>
            <a:t>AI and Nursing</a:t>
          </a:r>
        </a:p>
      </dgm:t>
    </dgm:pt>
    <dgm:pt modelId="{2D2D26C3-2FA3-49A7-A283-568950C83A4C}" type="parTrans" cxnId="{C00909C2-4DBD-4979-9441-ABB83C453151}">
      <dgm:prSet/>
      <dgm:spPr/>
      <dgm:t>
        <a:bodyPr/>
        <a:lstStyle/>
        <a:p>
          <a:endParaRPr lang="en-US"/>
        </a:p>
      </dgm:t>
    </dgm:pt>
    <dgm:pt modelId="{240D272D-541A-46B4-9933-726BEB7C5011}" type="sibTrans" cxnId="{C00909C2-4DBD-4979-9441-ABB83C453151}">
      <dgm:prSet/>
      <dgm:spPr/>
      <dgm:t>
        <a:bodyPr/>
        <a:lstStyle/>
        <a:p>
          <a:endParaRPr lang="en-US"/>
        </a:p>
      </dgm:t>
    </dgm:pt>
    <dgm:pt modelId="{9C155781-0B7A-44BF-907B-8C2F06D8B030}">
      <dgm:prSet/>
      <dgm:spPr/>
      <dgm:t>
        <a:bodyPr/>
        <a:lstStyle/>
        <a:p>
          <a:r>
            <a:rPr lang="en-US"/>
            <a:t>AI, the Nursing Process and Critical Thinking</a:t>
          </a:r>
        </a:p>
      </dgm:t>
    </dgm:pt>
    <dgm:pt modelId="{E9342C24-B113-4042-8D1D-09CFDD3227B6}" type="parTrans" cxnId="{B709EEAE-6AE8-449A-9F4B-A74905A6D729}">
      <dgm:prSet/>
      <dgm:spPr/>
      <dgm:t>
        <a:bodyPr/>
        <a:lstStyle/>
        <a:p>
          <a:endParaRPr lang="en-US"/>
        </a:p>
      </dgm:t>
    </dgm:pt>
    <dgm:pt modelId="{EBEB0D4C-57E6-4D9D-B381-261ACA1E8502}" type="sibTrans" cxnId="{B709EEAE-6AE8-449A-9F4B-A74905A6D729}">
      <dgm:prSet/>
      <dgm:spPr/>
      <dgm:t>
        <a:bodyPr/>
        <a:lstStyle/>
        <a:p>
          <a:endParaRPr lang="en-US"/>
        </a:p>
      </dgm:t>
    </dgm:pt>
    <dgm:pt modelId="{EDA9532E-FE08-44F2-BF05-22DB13BA24C4}">
      <dgm:prSet/>
      <dgm:spPr/>
      <dgm:t>
        <a:bodyPr/>
        <a:lstStyle/>
        <a:p>
          <a:r>
            <a:rPr lang="en-US"/>
            <a:t>AI Challenges and Considerations</a:t>
          </a:r>
        </a:p>
      </dgm:t>
    </dgm:pt>
    <dgm:pt modelId="{95A246A8-F6AD-4EB7-80A9-8515350433A4}" type="parTrans" cxnId="{21EC9202-3804-41C4-83AE-9A245B4AC412}">
      <dgm:prSet/>
      <dgm:spPr/>
      <dgm:t>
        <a:bodyPr/>
        <a:lstStyle/>
        <a:p>
          <a:endParaRPr lang="en-US"/>
        </a:p>
      </dgm:t>
    </dgm:pt>
    <dgm:pt modelId="{251CFE5E-780F-4803-ADFB-0899F0280013}" type="sibTrans" cxnId="{21EC9202-3804-41C4-83AE-9A245B4AC412}">
      <dgm:prSet/>
      <dgm:spPr/>
      <dgm:t>
        <a:bodyPr/>
        <a:lstStyle/>
        <a:p>
          <a:endParaRPr lang="en-US"/>
        </a:p>
      </dgm:t>
    </dgm:pt>
    <dgm:pt modelId="{999EE9B0-826C-4905-9744-462ABBD7526E}">
      <dgm:prSet/>
      <dgm:spPr/>
      <dgm:t>
        <a:bodyPr/>
        <a:lstStyle/>
        <a:p>
          <a:r>
            <a:rPr lang="en-US"/>
            <a:t>Exploring Generative AI</a:t>
          </a:r>
        </a:p>
      </dgm:t>
    </dgm:pt>
    <dgm:pt modelId="{3ED0F972-FF35-4A74-ABD3-9EA304D424E4}" type="parTrans" cxnId="{496B0B63-6DD3-4487-AB3C-03AC456B51ED}">
      <dgm:prSet/>
      <dgm:spPr/>
      <dgm:t>
        <a:bodyPr/>
        <a:lstStyle/>
        <a:p>
          <a:endParaRPr lang="en-US"/>
        </a:p>
      </dgm:t>
    </dgm:pt>
    <dgm:pt modelId="{E1B0264B-4245-44BC-BCF8-C885ECE436CE}" type="sibTrans" cxnId="{496B0B63-6DD3-4487-AB3C-03AC456B51ED}">
      <dgm:prSet/>
      <dgm:spPr/>
      <dgm:t>
        <a:bodyPr/>
        <a:lstStyle/>
        <a:p>
          <a:endParaRPr lang="en-US"/>
        </a:p>
      </dgm:t>
    </dgm:pt>
    <dgm:pt modelId="{F5AD5181-8FC4-4433-9FFE-731A1EF41B9F}" type="pres">
      <dgm:prSet presAssocID="{780D28CE-78BF-465D-8193-76DD7DE6CDEF}" presName="linear" presStyleCnt="0">
        <dgm:presLayoutVars>
          <dgm:animLvl val="lvl"/>
          <dgm:resizeHandles val="exact"/>
        </dgm:presLayoutVars>
      </dgm:prSet>
      <dgm:spPr/>
    </dgm:pt>
    <dgm:pt modelId="{1DB3B3C6-0EF5-4372-A821-513E2AC20888}" type="pres">
      <dgm:prSet presAssocID="{EF0677BE-57EC-4BA2-894C-9F5FC89F6E19}" presName="parentText" presStyleLbl="node1" presStyleIdx="0" presStyleCnt="4">
        <dgm:presLayoutVars>
          <dgm:chMax val="0"/>
          <dgm:bulletEnabled val="1"/>
        </dgm:presLayoutVars>
      </dgm:prSet>
      <dgm:spPr/>
    </dgm:pt>
    <dgm:pt modelId="{B845358A-1FD9-4EBB-B6A5-E4B7082E8FAB}" type="pres">
      <dgm:prSet presAssocID="{B1DFAA66-E4AC-4B8C-B17B-5C8106F7B0BD}" presName="spacer" presStyleCnt="0"/>
      <dgm:spPr/>
    </dgm:pt>
    <dgm:pt modelId="{11D69935-94BE-4C51-9373-07263E4F03AB}" type="pres">
      <dgm:prSet presAssocID="{3D7ABCB1-32D5-4754-962F-1DEB5908CE8D}" presName="parentText" presStyleLbl="node1" presStyleIdx="1" presStyleCnt="4">
        <dgm:presLayoutVars>
          <dgm:chMax val="0"/>
          <dgm:bulletEnabled val="1"/>
        </dgm:presLayoutVars>
      </dgm:prSet>
      <dgm:spPr/>
    </dgm:pt>
    <dgm:pt modelId="{BD8CD239-CEBF-4628-9EFE-79A35BCD7FBA}" type="pres">
      <dgm:prSet presAssocID="{3D7ABCB1-32D5-4754-962F-1DEB5908CE8D}" presName="childText" presStyleLbl="revTx" presStyleIdx="0" presStyleCnt="2">
        <dgm:presLayoutVars>
          <dgm:bulletEnabled val="1"/>
        </dgm:presLayoutVars>
      </dgm:prSet>
      <dgm:spPr/>
    </dgm:pt>
    <dgm:pt modelId="{02055318-8E18-471C-B261-23D18AE61F6D}" type="pres">
      <dgm:prSet presAssocID="{5170EB36-41CE-44B3-9B18-7EDD55B824BC}" presName="parentText" presStyleLbl="node1" presStyleIdx="2" presStyleCnt="4">
        <dgm:presLayoutVars>
          <dgm:chMax val="0"/>
          <dgm:bulletEnabled val="1"/>
        </dgm:presLayoutVars>
      </dgm:prSet>
      <dgm:spPr/>
    </dgm:pt>
    <dgm:pt modelId="{3C062FD0-A21F-467F-B177-031B7BB88215}" type="pres">
      <dgm:prSet presAssocID="{5170EB36-41CE-44B3-9B18-7EDD55B824BC}" presName="childText" presStyleLbl="revTx" presStyleIdx="1" presStyleCnt="2">
        <dgm:presLayoutVars>
          <dgm:bulletEnabled val="1"/>
        </dgm:presLayoutVars>
      </dgm:prSet>
      <dgm:spPr/>
    </dgm:pt>
    <dgm:pt modelId="{23DA4D37-FCAC-4C78-AC20-F29942E18F21}" type="pres">
      <dgm:prSet presAssocID="{999EE9B0-826C-4905-9744-462ABBD7526E}" presName="parentText" presStyleLbl="node1" presStyleIdx="3" presStyleCnt="4">
        <dgm:presLayoutVars>
          <dgm:chMax val="0"/>
          <dgm:bulletEnabled val="1"/>
        </dgm:presLayoutVars>
      </dgm:prSet>
      <dgm:spPr/>
    </dgm:pt>
  </dgm:ptLst>
  <dgm:cxnLst>
    <dgm:cxn modelId="{21EC9202-3804-41C4-83AE-9A245B4AC412}" srcId="{5170EB36-41CE-44B3-9B18-7EDD55B824BC}" destId="{EDA9532E-FE08-44F2-BF05-22DB13BA24C4}" srcOrd="1" destOrd="0" parTransId="{95A246A8-F6AD-4EB7-80A9-8515350433A4}" sibTransId="{251CFE5E-780F-4803-ADFB-0899F0280013}"/>
    <dgm:cxn modelId="{7EB9D103-A5E3-4E13-BEA4-5349B2604A70}" type="presOf" srcId="{780D28CE-78BF-465D-8193-76DD7DE6CDEF}" destId="{F5AD5181-8FC4-4433-9FFE-731A1EF41B9F}" srcOrd="0" destOrd="0" presId="urn:microsoft.com/office/officeart/2005/8/layout/vList2"/>
    <dgm:cxn modelId="{E471E905-9A8D-4A7D-93BC-711FBA4D16E5}" type="presOf" srcId="{37E5AEDB-6E4F-40F3-BF3C-78B131B138E5}" destId="{BD8CD239-CEBF-4628-9EFE-79A35BCD7FBA}" srcOrd="0" destOrd="3" presId="urn:microsoft.com/office/officeart/2005/8/layout/vList2"/>
    <dgm:cxn modelId="{15C2011F-6B29-452E-B858-4D75713633A9}" type="presOf" srcId="{EDA9532E-FE08-44F2-BF05-22DB13BA24C4}" destId="{3C062FD0-A21F-467F-B177-031B7BB88215}" srcOrd="0" destOrd="1" presId="urn:microsoft.com/office/officeart/2005/8/layout/vList2"/>
    <dgm:cxn modelId="{DEF5DA1F-7C56-4C49-81A9-730FBD5CFB26}" type="presOf" srcId="{2EEFB532-C313-4AB7-999C-982E6D5241B6}" destId="{BD8CD239-CEBF-4628-9EFE-79A35BCD7FBA}" srcOrd="0" destOrd="2" presId="urn:microsoft.com/office/officeart/2005/8/layout/vList2"/>
    <dgm:cxn modelId="{F791AC23-838A-4FA2-9AA9-63E2A61E4F2B}" type="presOf" srcId="{E46B15E2-D009-489A-9013-5FFA9B4AE810}" destId="{BD8CD239-CEBF-4628-9EFE-79A35BCD7FBA}" srcOrd="0" destOrd="1" presId="urn:microsoft.com/office/officeart/2005/8/layout/vList2"/>
    <dgm:cxn modelId="{496B0B63-6DD3-4487-AB3C-03AC456B51ED}" srcId="{780D28CE-78BF-465D-8193-76DD7DE6CDEF}" destId="{999EE9B0-826C-4905-9744-462ABBD7526E}" srcOrd="3" destOrd="0" parTransId="{3ED0F972-FF35-4A74-ABD3-9EA304D424E4}" sibTransId="{E1B0264B-4245-44BC-BCF8-C885ECE436CE}"/>
    <dgm:cxn modelId="{1ABCC46D-EBDD-4E72-B75A-CFAF3750488D}" type="presOf" srcId="{CB5E08D8-4720-4D8C-80CC-2288E0F4497B}" destId="{BD8CD239-CEBF-4628-9EFE-79A35BCD7FBA}" srcOrd="0" destOrd="0" presId="urn:microsoft.com/office/officeart/2005/8/layout/vList2"/>
    <dgm:cxn modelId="{38621377-ECA8-446B-8445-13B39B13E60D}" type="presOf" srcId="{EF0677BE-57EC-4BA2-894C-9F5FC89F6E19}" destId="{1DB3B3C6-0EF5-4372-A821-513E2AC20888}" srcOrd="0" destOrd="0" presId="urn:microsoft.com/office/officeart/2005/8/layout/vList2"/>
    <dgm:cxn modelId="{1D184657-55E5-4488-864C-8386A41EF2B5}" srcId="{3D7ABCB1-32D5-4754-962F-1DEB5908CE8D}" destId="{2EEFB532-C313-4AB7-999C-982E6D5241B6}" srcOrd="2" destOrd="0" parTransId="{945088B4-B097-4B73-94FC-0A6DF386E457}" sibTransId="{60DE1461-F537-4C79-A441-9A7748A497A9}"/>
    <dgm:cxn modelId="{28DDC679-F35C-4C12-AB40-BBCE77B94823}" type="presOf" srcId="{999EE9B0-826C-4905-9744-462ABBD7526E}" destId="{23DA4D37-FCAC-4C78-AC20-F29942E18F21}" srcOrd="0" destOrd="0" presId="urn:microsoft.com/office/officeart/2005/8/layout/vList2"/>
    <dgm:cxn modelId="{A8B1AD81-1D53-4293-8BE7-1B6FA538A2EF}" srcId="{3D7ABCB1-32D5-4754-962F-1DEB5908CE8D}" destId="{E46B15E2-D009-489A-9013-5FFA9B4AE810}" srcOrd="1" destOrd="0" parTransId="{BC5564DE-CE1E-4AFD-BE41-4688DD10D89C}" sibTransId="{CCF5AC92-80B0-42D9-9C2C-04C8D7646F4D}"/>
    <dgm:cxn modelId="{0FA26990-190D-433E-89C1-33A2F07B14CB}" srcId="{780D28CE-78BF-465D-8193-76DD7DE6CDEF}" destId="{3D7ABCB1-32D5-4754-962F-1DEB5908CE8D}" srcOrd="1" destOrd="0" parTransId="{FBB6D184-6C33-4883-B8BA-0F0C5ABEB8D7}" sibTransId="{0FCCFF4E-4FD4-47F2-AB91-20553AE10AF4}"/>
    <dgm:cxn modelId="{D82ECC98-AD7F-41D3-AA02-ADA7C8CA42D5}" srcId="{3D7ABCB1-32D5-4754-962F-1DEB5908CE8D}" destId="{CB5E08D8-4720-4D8C-80CC-2288E0F4497B}" srcOrd="0" destOrd="0" parTransId="{690370F3-29C8-4921-B9DC-9104CB354381}" sibTransId="{CC57180C-5CFC-4865-99DB-552D258889B2}"/>
    <dgm:cxn modelId="{B709EEAE-6AE8-449A-9F4B-A74905A6D729}" srcId="{5170EB36-41CE-44B3-9B18-7EDD55B824BC}" destId="{9C155781-0B7A-44BF-907B-8C2F06D8B030}" srcOrd="0" destOrd="0" parTransId="{E9342C24-B113-4042-8D1D-09CFDD3227B6}" sibTransId="{EBEB0D4C-57E6-4D9D-B381-261ACA1E8502}"/>
    <dgm:cxn modelId="{70A332B7-58CF-4775-8AB6-D323993B1BE9}" srcId="{3D7ABCB1-32D5-4754-962F-1DEB5908CE8D}" destId="{37E5AEDB-6E4F-40F3-BF3C-78B131B138E5}" srcOrd="3" destOrd="0" parTransId="{49DEDE53-CD25-4D48-B82A-AB93FF3EE0C0}" sibTransId="{5C84C8D4-4E6F-4595-A523-F8643DD3DE02}"/>
    <dgm:cxn modelId="{C1329BBC-54B1-48B2-8E13-F389470AFBAE}" type="presOf" srcId="{9C155781-0B7A-44BF-907B-8C2F06D8B030}" destId="{3C062FD0-A21F-467F-B177-031B7BB88215}" srcOrd="0" destOrd="0" presId="urn:microsoft.com/office/officeart/2005/8/layout/vList2"/>
    <dgm:cxn modelId="{C7C162BF-A58E-4315-8CEE-1813D3CD8775}" type="presOf" srcId="{5170EB36-41CE-44B3-9B18-7EDD55B824BC}" destId="{02055318-8E18-471C-B261-23D18AE61F6D}" srcOrd="0" destOrd="0" presId="urn:microsoft.com/office/officeart/2005/8/layout/vList2"/>
    <dgm:cxn modelId="{C00909C2-4DBD-4979-9441-ABB83C453151}" srcId="{780D28CE-78BF-465D-8193-76DD7DE6CDEF}" destId="{5170EB36-41CE-44B3-9B18-7EDD55B824BC}" srcOrd="2" destOrd="0" parTransId="{2D2D26C3-2FA3-49A7-A283-568950C83A4C}" sibTransId="{240D272D-541A-46B4-9933-726BEB7C5011}"/>
    <dgm:cxn modelId="{9D0262DD-9AA2-45D5-BA33-5EFFD03E84E4}" srcId="{780D28CE-78BF-465D-8193-76DD7DE6CDEF}" destId="{EF0677BE-57EC-4BA2-894C-9F5FC89F6E19}" srcOrd="0" destOrd="0" parTransId="{6B52122F-CF44-4B92-A397-A15FABF314B4}" sibTransId="{B1DFAA66-E4AC-4B8C-B17B-5C8106F7B0BD}"/>
    <dgm:cxn modelId="{F87B70FC-CAD0-41B8-A1EF-0162F40224C4}" type="presOf" srcId="{3D7ABCB1-32D5-4754-962F-1DEB5908CE8D}" destId="{11D69935-94BE-4C51-9373-07263E4F03AB}" srcOrd="0" destOrd="0" presId="urn:microsoft.com/office/officeart/2005/8/layout/vList2"/>
    <dgm:cxn modelId="{04DD0E13-60E2-4CC2-BF1D-15BDF16A6204}" type="presParOf" srcId="{F5AD5181-8FC4-4433-9FFE-731A1EF41B9F}" destId="{1DB3B3C6-0EF5-4372-A821-513E2AC20888}" srcOrd="0" destOrd="0" presId="urn:microsoft.com/office/officeart/2005/8/layout/vList2"/>
    <dgm:cxn modelId="{457596E9-8A4B-4802-810E-F68FDA532B76}" type="presParOf" srcId="{F5AD5181-8FC4-4433-9FFE-731A1EF41B9F}" destId="{B845358A-1FD9-4EBB-B6A5-E4B7082E8FAB}" srcOrd="1" destOrd="0" presId="urn:microsoft.com/office/officeart/2005/8/layout/vList2"/>
    <dgm:cxn modelId="{E134BCDC-0D20-4DAD-8AE4-72AA8A87B5A1}" type="presParOf" srcId="{F5AD5181-8FC4-4433-9FFE-731A1EF41B9F}" destId="{11D69935-94BE-4C51-9373-07263E4F03AB}" srcOrd="2" destOrd="0" presId="urn:microsoft.com/office/officeart/2005/8/layout/vList2"/>
    <dgm:cxn modelId="{5DDA83A0-0517-4473-94F4-FFF8635B8C8B}" type="presParOf" srcId="{F5AD5181-8FC4-4433-9FFE-731A1EF41B9F}" destId="{BD8CD239-CEBF-4628-9EFE-79A35BCD7FBA}" srcOrd="3" destOrd="0" presId="urn:microsoft.com/office/officeart/2005/8/layout/vList2"/>
    <dgm:cxn modelId="{DBC3A42D-E828-42D5-B540-26A8C0867D54}" type="presParOf" srcId="{F5AD5181-8FC4-4433-9FFE-731A1EF41B9F}" destId="{02055318-8E18-471C-B261-23D18AE61F6D}" srcOrd="4" destOrd="0" presId="urn:microsoft.com/office/officeart/2005/8/layout/vList2"/>
    <dgm:cxn modelId="{3A7CB085-0242-4725-9A2B-52041FBCF827}" type="presParOf" srcId="{F5AD5181-8FC4-4433-9FFE-731A1EF41B9F}" destId="{3C062FD0-A21F-467F-B177-031B7BB88215}" srcOrd="5" destOrd="0" presId="urn:microsoft.com/office/officeart/2005/8/layout/vList2"/>
    <dgm:cxn modelId="{526C75CB-F6D1-4B67-BCB3-59BFE1D61C6B}" type="presParOf" srcId="{F5AD5181-8FC4-4433-9FFE-731A1EF41B9F}" destId="{23DA4D37-FCAC-4C78-AC20-F29942E18F2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416289-A642-460E-9B49-07C90CD02F32}"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D56D356C-183F-47D0-82CE-1608788148B9}">
      <dgm:prSet/>
      <dgm:spPr/>
      <dgm:t>
        <a:bodyPr/>
        <a:lstStyle/>
        <a:p>
          <a:pPr>
            <a:lnSpc>
              <a:spcPct val="100000"/>
            </a:lnSpc>
          </a:pPr>
          <a:r>
            <a:rPr lang="en-US"/>
            <a:t>AI's Role in Patient Care</a:t>
          </a:r>
        </a:p>
      </dgm:t>
    </dgm:pt>
    <dgm:pt modelId="{A1A8BB03-4E4C-4C46-AD2F-8DD7F1E656F2}" type="parTrans" cxnId="{66CE185D-4768-4ED6-AB4D-82C2FE67F6C2}">
      <dgm:prSet/>
      <dgm:spPr/>
      <dgm:t>
        <a:bodyPr/>
        <a:lstStyle/>
        <a:p>
          <a:endParaRPr lang="en-US"/>
        </a:p>
      </dgm:t>
    </dgm:pt>
    <dgm:pt modelId="{8E5AE5C5-7528-43EE-8EFC-0C1DD5095B86}" type="sibTrans" cxnId="{66CE185D-4768-4ED6-AB4D-82C2FE67F6C2}">
      <dgm:prSet/>
      <dgm:spPr/>
      <dgm:t>
        <a:bodyPr/>
        <a:lstStyle/>
        <a:p>
          <a:endParaRPr lang="en-US"/>
        </a:p>
      </dgm:t>
    </dgm:pt>
    <dgm:pt modelId="{CBB72161-38AB-4A58-84BE-2D821F938C2D}">
      <dgm:prSet/>
      <dgm:spPr/>
      <dgm:t>
        <a:bodyPr/>
        <a:lstStyle/>
        <a:p>
          <a:pPr>
            <a:lnSpc>
              <a:spcPct val="100000"/>
            </a:lnSpc>
          </a:pPr>
          <a:r>
            <a:rPr lang="en-US"/>
            <a:t>Nurses should understand AI's growing presence in healthcare settings.</a:t>
          </a:r>
        </a:p>
      </dgm:t>
    </dgm:pt>
    <dgm:pt modelId="{67140A3B-B06C-4258-AF79-73F954C5314B}" type="parTrans" cxnId="{F55D2ED6-37B3-4032-8EAB-1EC04BCDE32A}">
      <dgm:prSet/>
      <dgm:spPr/>
      <dgm:t>
        <a:bodyPr/>
        <a:lstStyle/>
        <a:p>
          <a:endParaRPr lang="en-US"/>
        </a:p>
      </dgm:t>
    </dgm:pt>
    <dgm:pt modelId="{2C44F251-8749-4A2F-9F74-674140E3FCA2}" type="sibTrans" cxnId="{F55D2ED6-37B3-4032-8EAB-1EC04BCDE32A}">
      <dgm:prSet/>
      <dgm:spPr/>
      <dgm:t>
        <a:bodyPr/>
        <a:lstStyle/>
        <a:p>
          <a:endParaRPr lang="en-US"/>
        </a:p>
      </dgm:t>
    </dgm:pt>
    <dgm:pt modelId="{09ED7CDC-AD05-4637-988F-F8CD563E3854}">
      <dgm:prSet/>
      <dgm:spPr/>
      <dgm:t>
        <a:bodyPr/>
        <a:lstStyle/>
        <a:p>
          <a:pPr>
            <a:lnSpc>
              <a:spcPct val="100000"/>
            </a:lnSpc>
          </a:pPr>
          <a:r>
            <a:rPr lang="en-US" dirty="0"/>
            <a:t>Transformational Uses of AI</a:t>
          </a:r>
        </a:p>
      </dgm:t>
    </dgm:pt>
    <dgm:pt modelId="{723B82E9-0135-40D0-BC97-6CBE9FD435AD}" type="parTrans" cxnId="{F9A5C07D-03A1-4B07-B88F-CD0EA6A8EDDA}">
      <dgm:prSet/>
      <dgm:spPr/>
      <dgm:t>
        <a:bodyPr/>
        <a:lstStyle/>
        <a:p>
          <a:endParaRPr lang="en-US"/>
        </a:p>
      </dgm:t>
    </dgm:pt>
    <dgm:pt modelId="{4CA1CBEC-1E3D-4012-8E8A-39EF56492838}" type="sibTrans" cxnId="{F9A5C07D-03A1-4B07-B88F-CD0EA6A8EDDA}">
      <dgm:prSet/>
      <dgm:spPr/>
      <dgm:t>
        <a:bodyPr/>
        <a:lstStyle/>
        <a:p>
          <a:endParaRPr lang="en-US"/>
        </a:p>
      </dgm:t>
    </dgm:pt>
    <dgm:pt modelId="{C92B60EF-EA2A-43E2-9A65-EBCB8AF0B4F9}">
      <dgm:prSet/>
      <dgm:spPr/>
      <dgm:t>
        <a:bodyPr/>
        <a:lstStyle/>
        <a:p>
          <a:pPr>
            <a:lnSpc>
              <a:spcPct val="100000"/>
            </a:lnSpc>
          </a:pPr>
          <a:r>
            <a:rPr lang="en-US"/>
            <a:t>Accelerates innovation and improves decision making.</a:t>
          </a:r>
        </a:p>
      </dgm:t>
    </dgm:pt>
    <dgm:pt modelId="{8EC7E55A-DE28-41ED-AECD-598B8A89BCEE}" type="parTrans" cxnId="{C437819F-D12A-44A3-9433-D4C26ABAA9B8}">
      <dgm:prSet/>
      <dgm:spPr/>
      <dgm:t>
        <a:bodyPr/>
        <a:lstStyle/>
        <a:p>
          <a:endParaRPr lang="en-US"/>
        </a:p>
      </dgm:t>
    </dgm:pt>
    <dgm:pt modelId="{3FAAC5CD-3F41-4B21-A134-9B8AEEC36500}" type="sibTrans" cxnId="{C437819F-D12A-44A3-9433-D4C26ABAA9B8}">
      <dgm:prSet/>
      <dgm:spPr/>
      <dgm:t>
        <a:bodyPr/>
        <a:lstStyle/>
        <a:p>
          <a:endParaRPr lang="en-US"/>
        </a:p>
      </dgm:t>
    </dgm:pt>
    <dgm:pt modelId="{86BC72F7-2E23-4BCD-B227-10F68EA70EF9}">
      <dgm:prSet/>
      <dgm:spPr/>
      <dgm:t>
        <a:bodyPr/>
        <a:lstStyle/>
        <a:p>
          <a:pPr>
            <a:lnSpc>
              <a:spcPct val="100000"/>
            </a:lnSpc>
          </a:pPr>
          <a:r>
            <a:rPr lang="en-US"/>
            <a:t>Automates processes and contributes to cost savings.</a:t>
          </a:r>
        </a:p>
      </dgm:t>
    </dgm:pt>
    <dgm:pt modelId="{7E6E7996-196A-4627-B82B-C8778EA0B8FA}" type="parTrans" cxnId="{053BED5A-7F56-41F4-B1BF-5D68B917B203}">
      <dgm:prSet/>
      <dgm:spPr/>
      <dgm:t>
        <a:bodyPr/>
        <a:lstStyle/>
        <a:p>
          <a:endParaRPr lang="en-US"/>
        </a:p>
      </dgm:t>
    </dgm:pt>
    <dgm:pt modelId="{54C2EDAD-8306-430F-ACF1-AE238C351C7A}" type="sibTrans" cxnId="{053BED5A-7F56-41F4-B1BF-5D68B917B203}">
      <dgm:prSet/>
      <dgm:spPr/>
      <dgm:t>
        <a:bodyPr/>
        <a:lstStyle/>
        <a:p>
          <a:endParaRPr lang="en-US"/>
        </a:p>
      </dgm:t>
    </dgm:pt>
    <dgm:pt modelId="{2B65AED6-BC32-418D-BFD1-CCD63C85070F}">
      <dgm:prSet/>
      <dgm:spPr/>
      <dgm:t>
        <a:bodyPr/>
        <a:lstStyle/>
        <a:p>
          <a:pPr>
            <a:lnSpc>
              <a:spcPct val="100000"/>
            </a:lnSpc>
          </a:pPr>
          <a:r>
            <a:rPr lang="en-US"/>
            <a:t>AI as a Solution for Medical Data Growth</a:t>
          </a:r>
        </a:p>
      </dgm:t>
    </dgm:pt>
    <dgm:pt modelId="{B6EFD519-0EC6-407F-8B62-2B80C8E79B2F}" type="parTrans" cxnId="{5740A921-BB28-4CD7-B631-52D47E7F5F3A}">
      <dgm:prSet/>
      <dgm:spPr/>
      <dgm:t>
        <a:bodyPr/>
        <a:lstStyle/>
        <a:p>
          <a:endParaRPr lang="en-US"/>
        </a:p>
      </dgm:t>
    </dgm:pt>
    <dgm:pt modelId="{9860245E-19C7-45E6-9665-BB4A01BFEBB5}" type="sibTrans" cxnId="{5740A921-BB28-4CD7-B631-52D47E7F5F3A}">
      <dgm:prSet/>
      <dgm:spPr/>
      <dgm:t>
        <a:bodyPr/>
        <a:lstStyle/>
        <a:p>
          <a:endParaRPr lang="en-US"/>
        </a:p>
      </dgm:t>
    </dgm:pt>
    <dgm:pt modelId="{EEB2F2D5-B256-4A63-A3FB-222E12B3B517}">
      <dgm:prSet/>
      <dgm:spPr/>
      <dgm:t>
        <a:bodyPr/>
        <a:lstStyle/>
        <a:p>
          <a:pPr>
            <a:lnSpc>
              <a:spcPct val="100000"/>
            </a:lnSpc>
          </a:pPr>
          <a:r>
            <a:rPr lang="en-US"/>
            <a:t>Handles the increasing volume and complexity of medical data.</a:t>
          </a:r>
        </a:p>
      </dgm:t>
    </dgm:pt>
    <dgm:pt modelId="{A5A63B92-085F-4992-925D-DC5246977186}" type="parTrans" cxnId="{3641DACF-E2D8-4396-A7BD-6A6F33A8A872}">
      <dgm:prSet/>
      <dgm:spPr/>
      <dgm:t>
        <a:bodyPr/>
        <a:lstStyle/>
        <a:p>
          <a:endParaRPr lang="en-US"/>
        </a:p>
      </dgm:t>
    </dgm:pt>
    <dgm:pt modelId="{D784E13E-1E44-47BB-AC5D-04B9E035D847}" type="sibTrans" cxnId="{3641DACF-E2D8-4396-A7BD-6A6F33A8A872}">
      <dgm:prSet/>
      <dgm:spPr/>
      <dgm:t>
        <a:bodyPr/>
        <a:lstStyle/>
        <a:p>
          <a:endParaRPr lang="en-US"/>
        </a:p>
      </dgm:t>
    </dgm:pt>
    <dgm:pt modelId="{F21E63DA-76FE-4D4B-B5FF-BB3247E65D7B}">
      <dgm:prSet/>
      <dgm:spPr/>
      <dgm:t>
        <a:bodyPr/>
        <a:lstStyle/>
        <a:p>
          <a:pPr>
            <a:lnSpc>
              <a:spcPct val="100000"/>
            </a:lnSpc>
          </a:pPr>
          <a:r>
            <a:rPr lang="en-US"/>
            <a:t>Current AI Usage Among End Users</a:t>
          </a:r>
        </a:p>
      </dgm:t>
    </dgm:pt>
    <dgm:pt modelId="{67EB315F-A06B-4EBB-A564-B2568EF27210}" type="parTrans" cxnId="{785406B1-FC30-4248-9408-F73BCFFA9CA1}">
      <dgm:prSet/>
      <dgm:spPr/>
      <dgm:t>
        <a:bodyPr/>
        <a:lstStyle/>
        <a:p>
          <a:endParaRPr lang="en-US"/>
        </a:p>
      </dgm:t>
    </dgm:pt>
    <dgm:pt modelId="{105898CC-9421-4671-96B4-1843BA82DE49}" type="sibTrans" cxnId="{785406B1-FC30-4248-9408-F73BCFFA9CA1}">
      <dgm:prSet/>
      <dgm:spPr/>
      <dgm:t>
        <a:bodyPr/>
        <a:lstStyle/>
        <a:p>
          <a:endParaRPr lang="en-US"/>
        </a:p>
      </dgm:t>
    </dgm:pt>
    <dgm:pt modelId="{7B1A73E0-6920-4B0D-B344-3A3156BAB72C}">
      <dgm:prSet/>
      <dgm:spPr/>
      <dgm:t>
        <a:bodyPr/>
        <a:lstStyle/>
        <a:p>
          <a:pPr>
            <a:lnSpc>
              <a:spcPct val="100000"/>
            </a:lnSpc>
          </a:pPr>
          <a:r>
            <a:rPr lang="en-US"/>
            <a:t>Only a small percentage (15-20%) utilize AI to transform healthcare delivery.</a:t>
          </a:r>
        </a:p>
      </dgm:t>
    </dgm:pt>
    <dgm:pt modelId="{575E1A1A-0D7C-4028-9726-196310196AD1}" type="parTrans" cxnId="{615A7327-2DA3-49F4-9F26-1D2907376BFC}">
      <dgm:prSet/>
      <dgm:spPr/>
      <dgm:t>
        <a:bodyPr/>
        <a:lstStyle/>
        <a:p>
          <a:endParaRPr lang="en-US"/>
        </a:p>
      </dgm:t>
    </dgm:pt>
    <dgm:pt modelId="{14006577-ED59-49F5-B6FD-21732B144A6D}" type="sibTrans" cxnId="{615A7327-2DA3-49F4-9F26-1D2907376BFC}">
      <dgm:prSet/>
      <dgm:spPr/>
      <dgm:t>
        <a:bodyPr/>
        <a:lstStyle/>
        <a:p>
          <a:endParaRPr lang="en-US"/>
        </a:p>
      </dgm:t>
    </dgm:pt>
    <dgm:pt modelId="{39E57B71-880D-4B43-B8AE-65A1FF23E284}" type="pres">
      <dgm:prSet presAssocID="{10416289-A642-460E-9B49-07C90CD02F32}" presName="root" presStyleCnt="0">
        <dgm:presLayoutVars>
          <dgm:dir/>
          <dgm:resizeHandles val="exact"/>
        </dgm:presLayoutVars>
      </dgm:prSet>
      <dgm:spPr/>
    </dgm:pt>
    <dgm:pt modelId="{BFCE865B-5091-4A4B-BD91-A8382C6BA025}" type="pres">
      <dgm:prSet presAssocID="{D56D356C-183F-47D0-82CE-1608788148B9}" presName="compNode" presStyleCnt="0"/>
      <dgm:spPr/>
    </dgm:pt>
    <dgm:pt modelId="{01A95D56-D613-4A01-AD8A-934A1959618F}" type="pres">
      <dgm:prSet presAssocID="{D56D356C-183F-47D0-82CE-1608788148B9}" presName="bgRect" presStyleLbl="bgShp" presStyleIdx="0" presStyleCnt="4"/>
      <dgm:spPr/>
    </dgm:pt>
    <dgm:pt modelId="{51ADEECC-3423-4DAB-B571-4B573634EE15}" type="pres">
      <dgm:prSet presAssocID="{D56D356C-183F-47D0-82CE-1608788148B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C61C4755-0B85-48D6-9F88-4AFBACF19372}" type="pres">
      <dgm:prSet presAssocID="{D56D356C-183F-47D0-82CE-1608788148B9}" presName="spaceRect" presStyleCnt="0"/>
      <dgm:spPr/>
    </dgm:pt>
    <dgm:pt modelId="{AA76173D-5BDF-4463-BA7C-0902BE839D3E}" type="pres">
      <dgm:prSet presAssocID="{D56D356C-183F-47D0-82CE-1608788148B9}" presName="parTx" presStyleLbl="revTx" presStyleIdx="0" presStyleCnt="8">
        <dgm:presLayoutVars>
          <dgm:chMax val="0"/>
          <dgm:chPref val="0"/>
        </dgm:presLayoutVars>
      </dgm:prSet>
      <dgm:spPr/>
    </dgm:pt>
    <dgm:pt modelId="{F75709AF-9B3E-46B6-83F8-925481B8AC70}" type="pres">
      <dgm:prSet presAssocID="{D56D356C-183F-47D0-82CE-1608788148B9}" presName="desTx" presStyleLbl="revTx" presStyleIdx="1" presStyleCnt="8">
        <dgm:presLayoutVars/>
      </dgm:prSet>
      <dgm:spPr/>
    </dgm:pt>
    <dgm:pt modelId="{ECF78698-CB5B-413D-B455-022DB9598C6E}" type="pres">
      <dgm:prSet presAssocID="{8E5AE5C5-7528-43EE-8EFC-0C1DD5095B86}" presName="sibTrans" presStyleCnt="0"/>
      <dgm:spPr/>
    </dgm:pt>
    <dgm:pt modelId="{F9AAD32C-63F3-40FB-8571-29F4458A3307}" type="pres">
      <dgm:prSet presAssocID="{09ED7CDC-AD05-4637-988F-F8CD563E3854}" presName="compNode" presStyleCnt="0"/>
      <dgm:spPr/>
    </dgm:pt>
    <dgm:pt modelId="{9EA41986-3BCB-41D4-9E53-02980612067A}" type="pres">
      <dgm:prSet presAssocID="{09ED7CDC-AD05-4637-988F-F8CD563E3854}" presName="bgRect" presStyleLbl="bgShp" presStyleIdx="1" presStyleCnt="4"/>
      <dgm:spPr/>
    </dgm:pt>
    <dgm:pt modelId="{850B36FA-F101-4398-8414-321CBAE2DA51}" type="pres">
      <dgm:prSet presAssocID="{09ED7CDC-AD05-4637-988F-F8CD563E38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CA4757CD-288A-49CF-B100-435EB1EE489A}" type="pres">
      <dgm:prSet presAssocID="{09ED7CDC-AD05-4637-988F-F8CD563E3854}" presName="spaceRect" presStyleCnt="0"/>
      <dgm:spPr/>
    </dgm:pt>
    <dgm:pt modelId="{ED124990-BCC8-4424-9E4C-C0795CD19C8D}" type="pres">
      <dgm:prSet presAssocID="{09ED7CDC-AD05-4637-988F-F8CD563E3854}" presName="parTx" presStyleLbl="revTx" presStyleIdx="2" presStyleCnt="8">
        <dgm:presLayoutVars>
          <dgm:chMax val="0"/>
          <dgm:chPref val="0"/>
        </dgm:presLayoutVars>
      </dgm:prSet>
      <dgm:spPr/>
    </dgm:pt>
    <dgm:pt modelId="{FD70D6F7-AADC-43A1-A1E3-247FF3959491}" type="pres">
      <dgm:prSet presAssocID="{09ED7CDC-AD05-4637-988F-F8CD563E3854}" presName="desTx" presStyleLbl="revTx" presStyleIdx="3" presStyleCnt="8">
        <dgm:presLayoutVars/>
      </dgm:prSet>
      <dgm:spPr/>
    </dgm:pt>
    <dgm:pt modelId="{EAE6691F-5E7C-468B-A97E-703CA3E68734}" type="pres">
      <dgm:prSet presAssocID="{4CA1CBEC-1E3D-4012-8E8A-39EF56492838}" presName="sibTrans" presStyleCnt="0"/>
      <dgm:spPr/>
    </dgm:pt>
    <dgm:pt modelId="{F5CD8310-1019-4A70-9FD0-008EFC92D858}" type="pres">
      <dgm:prSet presAssocID="{2B65AED6-BC32-418D-BFD1-CCD63C85070F}" presName="compNode" presStyleCnt="0"/>
      <dgm:spPr/>
    </dgm:pt>
    <dgm:pt modelId="{E2917D0B-EBF3-49BB-92E2-FC77CE007669}" type="pres">
      <dgm:prSet presAssocID="{2B65AED6-BC32-418D-BFD1-CCD63C85070F}" presName="bgRect" presStyleLbl="bgShp" presStyleIdx="2" presStyleCnt="4"/>
      <dgm:spPr/>
    </dgm:pt>
    <dgm:pt modelId="{3641A460-21E4-4093-82D6-BC574665AF47}" type="pres">
      <dgm:prSet presAssocID="{2B65AED6-BC32-418D-BFD1-CCD63C85070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7CE6C798-044E-4FD9-874C-8C1B73455296}" type="pres">
      <dgm:prSet presAssocID="{2B65AED6-BC32-418D-BFD1-CCD63C85070F}" presName="spaceRect" presStyleCnt="0"/>
      <dgm:spPr/>
    </dgm:pt>
    <dgm:pt modelId="{1BCE360A-493A-4386-B677-6C3CE334A7E7}" type="pres">
      <dgm:prSet presAssocID="{2B65AED6-BC32-418D-BFD1-CCD63C85070F}" presName="parTx" presStyleLbl="revTx" presStyleIdx="4" presStyleCnt="8">
        <dgm:presLayoutVars>
          <dgm:chMax val="0"/>
          <dgm:chPref val="0"/>
        </dgm:presLayoutVars>
      </dgm:prSet>
      <dgm:spPr/>
    </dgm:pt>
    <dgm:pt modelId="{3FBB68E2-8695-42C3-AD6E-3BB34C3BC234}" type="pres">
      <dgm:prSet presAssocID="{2B65AED6-BC32-418D-BFD1-CCD63C85070F}" presName="desTx" presStyleLbl="revTx" presStyleIdx="5" presStyleCnt="8">
        <dgm:presLayoutVars/>
      </dgm:prSet>
      <dgm:spPr/>
    </dgm:pt>
    <dgm:pt modelId="{510370A1-A1EA-4056-9CE7-5F0EFD20DD96}" type="pres">
      <dgm:prSet presAssocID="{9860245E-19C7-45E6-9665-BB4A01BFEBB5}" presName="sibTrans" presStyleCnt="0"/>
      <dgm:spPr/>
    </dgm:pt>
    <dgm:pt modelId="{B8A12421-FC8A-430E-8DE9-F583B0DD3305}" type="pres">
      <dgm:prSet presAssocID="{F21E63DA-76FE-4D4B-B5FF-BB3247E65D7B}" presName="compNode" presStyleCnt="0"/>
      <dgm:spPr/>
    </dgm:pt>
    <dgm:pt modelId="{FA8DA17E-3293-4F36-939D-F7302492720A}" type="pres">
      <dgm:prSet presAssocID="{F21E63DA-76FE-4D4B-B5FF-BB3247E65D7B}" presName="bgRect" presStyleLbl="bgShp" presStyleIdx="3" presStyleCnt="4"/>
      <dgm:spPr/>
    </dgm:pt>
    <dgm:pt modelId="{BA5F8108-BADB-4822-92CD-485A4D91821B}" type="pres">
      <dgm:prSet presAssocID="{F21E63DA-76FE-4D4B-B5FF-BB3247E65D7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ud Computing"/>
        </a:ext>
      </dgm:extLst>
    </dgm:pt>
    <dgm:pt modelId="{4FE1C053-C296-42E7-8142-2F4E4905BBF2}" type="pres">
      <dgm:prSet presAssocID="{F21E63DA-76FE-4D4B-B5FF-BB3247E65D7B}" presName="spaceRect" presStyleCnt="0"/>
      <dgm:spPr/>
    </dgm:pt>
    <dgm:pt modelId="{7A898B24-B83E-4853-AA17-0570B8AD2A1A}" type="pres">
      <dgm:prSet presAssocID="{F21E63DA-76FE-4D4B-B5FF-BB3247E65D7B}" presName="parTx" presStyleLbl="revTx" presStyleIdx="6" presStyleCnt="8">
        <dgm:presLayoutVars>
          <dgm:chMax val="0"/>
          <dgm:chPref val="0"/>
        </dgm:presLayoutVars>
      </dgm:prSet>
      <dgm:spPr/>
    </dgm:pt>
    <dgm:pt modelId="{C80CE9CD-6763-4403-8C60-96C6894101C6}" type="pres">
      <dgm:prSet presAssocID="{F21E63DA-76FE-4D4B-B5FF-BB3247E65D7B}" presName="desTx" presStyleLbl="revTx" presStyleIdx="7" presStyleCnt="8">
        <dgm:presLayoutVars/>
      </dgm:prSet>
      <dgm:spPr/>
    </dgm:pt>
  </dgm:ptLst>
  <dgm:cxnLst>
    <dgm:cxn modelId="{E4ECCB0E-0245-4364-907F-BF228E9A5CA2}" type="presOf" srcId="{86BC72F7-2E23-4BCD-B227-10F68EA70EF9}" destId="{FD70D6F7-AADC-43A1-A1E3-247FF3959491}" srcOrd="0" destOrd="1" presId="urn:microsoft.com/office/officeart/2018/2/layout/IconVerticalSolidList"/>
    <dgm:cxn modelId="{E1944717-7A55-4905-A042-280FED0161C9}" type="presOf" srcId="{D56D356C-183F-47D0-82CE-1608788148B9}" destId="{AA76173D-5BDF-4463-BA7C-0902BE839D3E}" srcOrd="0" destOrd="0" presId="urn:microsoft.com/office/officeart/2018/2/layout/IconVerticalSolidList"/>
    <dgm:cxn modelId="{5740A921-BB28-4CD7-B631-52D47E7F5F3A}" srcId="{10416289-A642-460E-9B49-07C90CD02F32}" destId="{2B65AED6-BC32-418D-BFD1-CCD63C85070F}" srcOrd="2" destOrd="0" parTransId="{B6EFD519-0EC6-407F-8B62-2B80C8E79B2F}" sibTransId="{9860245E-19C7-45E6-9665-BB4A01BFEBB5}"/>
    <dgm:cxn modelId="{615A7327-2DA3-49F4-9F26-1D2907376BFC}" srcId="{F21E63DA-76FE-4D4B-B5FF-BB3247E65D7B}" destId="{7B1A73E0-6920-4B0D-B344-3A3156BAB72C}" srcOrd="0" destOrd="0" parTransId="{575E1A1A-0D7C-4028-9726-196310196AD1}" sibTransId="{14006577-ED59-49F5-B6FD-21732B144A6D}"/>
    <dgm:cxn modelId="{F01B3133-E842-4521-8E2C-AFC02D53BDDA}" type="presOf" srcId="{EEB2F2D5-B256-4A63-A3FB-222E12B3B517}" destId="{3FBB68E2-8695-42C3-AD6E-3BB34C3BC234}" srcOrd="0" destOrd="0" presId="urn:microsoft.com/office/officeart/2018/2/layout/IconVerticalSolidList"/>
    <dgm:cxn modelId="{E2B8CD40-762E-4081-BEE8-7AC2644C7E69}" type="presOf" srcId="{C92B60EF-EA2A-43E2-9A65-EBCB8AF0B4F9}" destId="{FD70D6F7-AADC-43A1-A1E3-247FF3959491}" srcOrd="0" destOrd="0" presId="urn:microsoft.com/office/officeart/2018/2/layout/IconVerticalSolidList"/>
    <dgm:cxn modelId="{66CE185D-4768-4ED6-AB4D-82C2FE67F6C2}" srcId="{10416289-A642-460E-9B49-07C90CD02F32}" destId="{D56D356C-183F-47D0-82CE-1608788148B9}" srcOrd="0" destOrd="0" parTransId="{A1A8BB03-4E4C-4C46-AD2F-8DD7F1E656F2}" sibTransId="{8E5AE5C5-7528-43EE-8EFC-0C1DD5095B86}"/>
    <dgm:cxn modelId="{B9EBF048-1672-4ABB-B248-CF35EFE10F8F}" type="presOf" srcId="{CBB72161-38AB-4A58-84BE-2D821F938C2D}" destId="{F75709AF-9B3E-46B6-83F8-925481B8AC70}" srcOrd="0" destOrd="0" presId="urn:microsoft.com/office/officeart/2018/2/layout/IconVerticalSolidList"/>
    <dgm:cxn modelId="{04A16B6C-850F-42E8-A04E-897111DBBB87}" type="presOf" srcId="{10416289-A642-460E-9B49-07C90CD02F32}" destId="{39E57B71-880D-4B43-B8AE-65A1FF23E284}" srcOrd="0" destOrd="0" presId="urn:microsoft.com/office/officeart/2018/2/layout/IconVerticalSolidList"/>
    <dgm:cxn modelId="{053BED5A-7F56-41F4-B1BF-5D68B917B203}" srcId="{09ED7CDC-AD05-4637-988F-F8CD563E3854}" destId="{86BC72F7-2E23-4BCD-B227-10F68EA70EF9}" srcOrd="1" destOrd="0" parTransId="{7E6E7996-196A-4627-B82B-C8778EA0B8FA}" sibTransId="{54C2EDAD-8306-430F-ACF1-AE238C351C7A}"/>
    <dgm:cxn modelId="{F9A5C07D-03A1-4B07-B88F-CD0EA6A8EDDA}" srcId="{10416289-A642-460E-9B49-07C90CD02F32}" destId="{09ED7CDC-AD05-4637-988F-F8CD563E3854}" srcOrd="1" destOrd="0" parTransId="{723B82E9-0135-40D0-BC97-6CBE9FD435AD}" sibTransId="{4CA1CBEC-1E3D-4012-8E8A-39EF56492838}"/>
    <dgm:cxn modelId="{C437819F-D12A-44A3-9433-D4C26ABAA9B8}" srcId="{09ED7CDC-AD05-4637-988F-F8CD563E3854}" destId="{C92B60EF-EA2A-43E2-9A65-EBCB8AF0B4F9}" srcOrd="0" destOrd="0" parTransId="{8EC7E55A-DE28-41ED-AECD-598B8A89BCEE}" sibTransId="{3FAAC5CD-3F41-4B21-A134-9B8AEEC36500}"/>
    <dgm:cxn modelId="{785406B1-FC30-4248-9408-F73BCFFA9CA1}" srcId="{10416289-A642-460E-9B49-07C90CD02F32}" destId="{F21E63DA-76FE-4D4B-B5FF-BB3247E65D7B}" srcOrd="3" destOrd="0" parTransId="{67EB315F-A06B-4EBB-A564-B2568EF27210}" sibTransId="{105898CC-9421-4671-96B4-1843BA82DE49}"/>
    <dgm:cxn modelId="{6E5FC1B6-DE81-4FE8-9CEF-F3BEC3E989CA}" type="presOf" srcId="{09ED7CDC-AD05-4637-988F-F8CD563E3854}" destId="{ED124990-BCC8-4424-9E4C-C0795CD19C8D}" srcOrd="0" destOrd="0" presId="urn:microsoft.com/office/officeart/2018/2/layout/IconVerticalSolidList"/>
    <dgm:cxn modelId="{96888FBD-723C-4150-8899-DA0F045926E8}" type="presOf" srcId="{2B65AED6-BC32-418D-BFD1-CCD63C85070F}" destId="{1BCE360A-493A-4386-B677-6C3CE334A7E7}" srcOrd="0" destOrd="0" presId="urn:microsoft.com/office/officeart/2018/2/layout/IconVerticalSolidList"/>
    <dgm:cxn modelId="{0DE17EC9-D28F-4586-BDA4-762E4621E7A3}" type="presOf" srcId="{F21E63DA-76FE-4D4B-B5FF-BB3247E65D7B}" destId="{7A898B24-B83E-4853-AA17-0570B8AD2A1A}" srcOrd="0" destOrd="0" presId="urn:microsoft.com/office/officeart/2018/2/layout/IconVerticalSolidList"/>
    <dgm:cxn modelId="{3641DACF-E2D8-4396-A7BD-6A6F33A8A872}" srcId="{2B65AED6-BC32-418D-BFD1-CCD63C85070F}" destId="{EEB2F2D5-B256-4A63-A3FB-222E12B3B517}" srcOrd="0" destOrd="0" parTransId="{A5A63B92-085F-4992-925D-DC5246977186}" sibTransId="{D784E13E-1E44-47BB-AC5D-04B9E035D847}"/>
    <dgm:cxn modelId="{F55D2ED6-37B3-4032-8EAB-1EC04BCDE32A}" srcId="{D56D356C-183F-47D0-82CE-1608788148B9}" destId="{CBB72161-38AB-4A58-84BE-2D821F938C2D}" srcOrd="0" destOrd="0" parTransId="{67140A3B-B06C-4258-AF79-73F954C5314B}" sibTransId="{2C44F251-8749-4A2F-9F74-674140E3FCA2}"/>
    <dgm:cxn modelId="{DDCAD0EB-8B61-4CDA-8712-9EB68FCFEDD0}" type="presOf" srcId="{7B1A73E0-6920-4B0D-B344-3A3156BAB72C}" destId="{C80CE9CD-6763-4403-8C60-96C6894101C6}" srcOrd="0" destOrd="0" presId="urn:microsoft.com/office/officeart/2018/2/layout/IconVerticalSolidList"/>
    <dgm:cxn modelId="{3966BFE5-D7AE-4B9D-8A2A-9E9902A71357}" type="presParOf" srcId="{39E57B71-880D-4B43-B8AE-65A1FF23E284}" destId="{BFCE865B-5091-4A4B-BD91-A8382C6BA025}" srcOrd="0" destOrd="0" presId="urn:microsoft.com/office/officeart/2018/2/layout/IconVerticalSolidList"/>
    <dgm:cxn modelId="{C1A0E7B3-A056-413D-8003-4607A92DB877}" type="presParOf" srcId="{BFCE865B-5091-4A4B-BD91-A8382C6BA025}" destId="{01A95D56-D613-4A01-AD8A-934A1959618F}" srcOrd="0" destOrd="0" presId="urn:microsoft.com/office/officeart/2018/2/layout/IconVerticalSolidList"/>
    <dgm:cxn modelId="{2FD36275-A16F-48B4-93F4-05E7CC183EAB}" type="presParOf" srcId="{BFCE865B-5091-4A4B-BD91-A8382C6BA025}" destId="{51ADEECC-3423-4DAB-B571-4B573634EE15}" srcOrd="1" destOrd="0" presId="urn:microsoft.com/office/officeart/2018/2/layout/IconVerticalSolidList"/>
    <dgm:cxn modelId="{00AF38BF-0E2C-4B4C-8FCE-95A40FCF376E}" type="presParOf" srcId="{BFCE865B-5091-4A4B-BD91-A8382C6BA025}" destId="{C61C4755-0B85-48D6-9F88-4AFBACF19372}" srcOrd="2" destOrd="0" presId="urn:microsoft.com/office/officeart/2018/2/layout/IconVerticalSolidList"/>
    <dgm:cxn modelId="{8D502759-9AF7-45A9-AF0D-494DED5EDC54}" type="presParOf" srcId="{BFCE865B-5091-4A4B-BD91-A8382C6BA025}" destId="{AA76173D-5BDF-4463-BA7C-0902BE839D3E}" srcOrd="3" destOrd="0" presId="urn:microsoft.com/office/officeart/2018/2/layout/IconVerticalSolidList"/>
    <dgm:cxn modelId="{616B5886-0189-46E0-8070-75D772A9DDF1}" type="presParOf" srcId="{BFCE865B-5091-4A4B-BD91-A8382C6BA025}" destId="{F75709AF-9B3E-46B6-83F8-925481B8AC70}" srcOrd="4" destOrd="0" presId="urn:microsoft.com/office/officeart/2018/2/layout/IconVerticalSolidList"/>
    <dgm:cxn modelId="{F9CE78BE-F243-43CC-8C84-E0DE02109794}" type="presParOf" srcId="{39E57B71-880D-4B43-B8AE-65A1FF23E284}" destId="{ECF78698-CB5B-413D-B455-022DB9598C6E}" srcOrd="1" destOrd="0" presId="urn:microsoft.com/office/officeart/2018/2/layout/IconVerticalSolidList"/>
    <dgm:cxn modelId="{D7BD8CFE-0E36-483F-B7E4-4CB9C0BAF1D4}" type="presParOf" srcId="{39E57B71-880D-4B43-B8AE-65A1FF23E284}" destId="{F9AAD32C-63F3-40FB-8571-29F4458A3307}" srcOrd="2" destOrd="0" presId="urn:microsoft.com/office/officeart/2018/2/layout/IconVerticalSolidList"/>
    <dgm:cxn modelId="{02535EED-0DA9-47DF-A766-C9F346824ABC}" type="presParOf" srcId="{F9AAD32C-63F3-40FB-8571-29F4458A3307}" destId="{9EA41986-3BCB-41D4-9E53-02980612067A}" srcOrd="0" destOrd="0" presId="urn:microsoft.com/office/officeart/2018/2/layout/IconVerticalSolidList"/>
    <dgm:cxn modelId="{E3D5FAB5-8234-4E60-9D74-D4888EA8C1EB}" type="presParOf" srcId="{F9AAD32C-63F3-40FB-8571-29F4458A3307}" destId="{850B36FA-F101-4398-8414-321CBAE2DA51}" srcOrd="1" destOrd="0" presId="urn:microsoft.com/office/officeart/2018/2/layout/IconVerticalSolidList"/>
    <dgm:cxn modelId="{3767E9A4-A77E-4FBD-908A-1610367116DB}" type="presParOf" srcId="{F9AAD32C-63F3-40FB-8571-29F4458A3307}" destId="{CA4757CD-288A-49CF-B100-435EB1EE489A}" srcOrd="2" destOrd="0" presId="urn:microsoft.com/office/officeart/2018/2/layout/IconVerticalSolidList"/>
    <dgm:cxn modelId="{506FE801-57D1-4269-B749-9D0F2AE1ACC6}" type="presParOf" srcId="{F9AAD32C-63F3-40FB-8571-29F4458A3307}" destId="{ED124990-BCC8-4424-9E4C-C0795CD19C8D}" srcOrd="3" destOrd="0" presId="urn:microsoft.com/office/officeart/2018/2/layout/IconVerticalSolidList"/>
    <dgm:cxn modelId="{A90270EA-9F60-4ACD-8957-CC3C56D37D30}" type="presParOf" srcId="{F9AAD32C-63F3-40FB-8571-29F4458A3307}" destId="{FD70D6F7-AADC-43A1-A1E3-247FF3959491}" srcOrd="4" destOrd="0" presId="urn:microsoft.com/office/officeart/2018/2/layout/IconVerticalSolidList"/>
    <dgm:cxn modelId="{E3CE7E31-1503-4EE1-A47A-BFAB5D9B5A87}" type="presParOf" srcId="{39E57B71-880D-4B43-B8AE-65A1FF23E284}" destId="{EAE6691F-5E7C-468B-A97E-703CA3E68734}" srcOrd="3" destOrd="0" presId="urn:microsoft.com/office/officeart/2018/2/layout/IconVerticalSolidList"/>
    <dgm:cxn modelId="{68AA8F16-DA05-4AE3-AC71-BE997D31335A}" type="presParOf" srcId="{39E57B71-880D-4B43-B8AE-65A1FF23E284}" destId="{F5CD8310-1019-4A70-9FD0-008EFC92D858}" srcOrd="4" destOrd="0" presId="urn:microsoft.com/office/officeart/2018/2/layout/IconVerticalSolidList"/>
    <dgm:cxn modelId="{D7782D62-BFD3-4CEA-A182-2200F75E3037}" type="presParOf" srcId="{F5CD8310-1019-4A70-9FD0-008EFC92D858}" destId="{E2917D0B-EBF3-49BB-92E2-FC77CE007669}" srcOrd="0" destOrd="0" presId="urn:microsoft.com/office/officeart/2018/2/layout/IconVerticalSolidList"/>
    <dgm:cxn modelId="{F8693548-E4FC-476F-835B-338FC27CEE62}" type="presParOf" srcId="{F5CD8310-1019-4A70-9FD0-008EFC92D858}" destId="{3641A460-21E4-4093-82D6-BC574665AF47}" srcOrd="1" destOrd="0" presId="urn:microsoft.com/office/officeart/2018/2/layout/IconVerticalSolidList"/>
    <dgm:cxn modelId="{9E6FA4BF-7750-4A0A-A1FD-D06D3BF8AD67}" type="presParOf" srcId="{F5CD8310-1019-4A70-9FD0-008EFC92D858}" destId="{7CE6C798-044E-4FD9-874C-8C1B73455296}" srcOrd="2" destOrd="0" presId="urn:microsoft.com/office/officeart/2018/2/layout/IconVerticalSolidList"/>
    <dgm:cxn modelId="{ED45C869-CDCF-4878-9D2C-0E53FE8569BE}" type="presParOf" srcId="{F5CD8310-1019-4A70-9FD0-008EFC92D858}" destId="{1BCE360A-493A-4386-B677-6C3CE334A7E7}" srcOrd="3" destOrd="0" presId="urn:microsoft.com/office/officeart/2018/2/layout/IconVerticalSolidList"/>
    <dgm:cxn modelId="{E076C69B-3EAB-48F6-9BAB-84A938A9ECC6}" type="presParOf" srcId="{F5CD8310-1019-4A70-9FD0-008EFC92D858}" destId="{3FBB68E2-8695-42C3-AD6E-3BB34C3BC234}" srcOrd="4" destOrd="0" presId="urn:microsoft.com/office/officeart/2018/2/layout/IconVerticalSolidList"/>
    <dgm:cxn modelId="{D9B6D938-B9C5-4A74-805A-BF452D3B19A4}" type="presParOf" srcId="{39E57B71-880D-4B43-B8AE-65A1FF23E284}" destId="{510370A1-A1EA-4056-9CE7-5F0EFD20DD96}" srcOrd="5" destOrd="0" presId="urn:microsoft.com/office/officeart/2018/2/layout/IconVerticalSolidList"/>
    <dgm:cxn modelId="{08C2208F-C545-4222-9D9F-203428FF003F}" type="presParOf" srcId="{39E57B71-880D-4B43-B8AE-65A1FF23E284}" destId="{B8A12421-FC8A-430E-8DE9-F583B0DD3305}" srcOrd="6" destOrd="0" presId="urn:microsoft.com/office/officeart/2018/2/layout/IconVerticalSolidList"/>
    <dgm:cxn modelId="{793CA174-8EDE-43B6-A8F8-B9EEAD94FBD6}" type="presParOf" srcId="{B8A12421-FC8A-430E-8DE9-F583B0DD3305}" destId="{FA8DA17E-3293-4F36-939D-F7302492720A}" srcOrd="0" destOrd="0" presId="urn:microsoft.com/office/officeart/2018/2/layout/IconVerticalSolidList"/>
    <dgm:cxn modelId="{C9AA83E0-847E-4C82-810E-E32D20716C72}" type="presParOf" srcId="{B8A12421-FC8A-430E-8DE9-F583B0DD3305}" destId="{BA5F8108-BADB-4822-92CD-485A4D91821B}" srcOrd="1" destOrd="0" presId="urn:microsoft.com/office/officeart/2018/2/layout/IconVerticalSolidList"/>
    <dgm:cxn modelId="{68D574EC-6235-49A0-98E3-C754998A07CE}" type="presParOf" srcId="{B8A12421-FC8A-430E-8DE9-F583B0DD3305}" destId="{4FE1C053-C296-42E7-8142-2F4E4905BBF2}" srcOrd="2" destOrd="0" presId="urn:microsoft.com/office/officeart/2018/2/layout/IconVerticalSolidList"/>
    <dgm:cxn modelId="{4F07C4E3-C128-4856-B122-66676B520A63}" type="presParOf" srcId="{B8A12421-FC8A-430E-8DE9-F583B0DD3305}" destId="{7A898B24-B83E-4853-AA17-0570B8AD2A1A}" srcOrd="3" destOrd="0" presId="urn:microsoft.com/office/officeart/2018/2/layout/IconVerticalSolidList"/>
    <dgm:cxn modelId="{B8CFB551-DB35-46F4-943A-9DF8F2A228E0}" type="presParOf" srcId="{B8A12421-FC8A-430E-8DE9-F583B0DD3305}" destId="{C80CE9CD-6763-4403-8C60-96C6894101C6}"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F5CE94-7E6D-481B-9C63-6F0E067B128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B279FA15-9F0C-478D-A288-267E3C66A09F}">
      <dgm:prSet/>
      <dgm:spPr/>
      <dgm:t>
        <a:bodyPr/>
        <a:lstStyle/>
        <a:p>
          <a:r>
            <a:rPr lang="en-US"/>
            <a:t>Robotic Surgery and Radiology Image Recognition</a:t>
          </a:r>
        </a:p>
      </dgm:t>
    </dgm:pt>
    <dgm:pt modelId="{C6804F04-1FF0-4FD8-A6F3-604E60B8C1A6}" type="parTrans" cxnId="{4F2E4DB8-AE0B-4B2A-854C-A18261F23437}">
      <dgm:prSet/>
      <dgm:spPr/>
      <dgm:t>
        <a:bodyPr/>
        <a:lstStyle/>
        <a:p>
          <a:endParaRPr lang="en-US"/>
        </a:p>
      </dgm:t>
    </dgm:pt>
    <dgm:pt modelId="{12C0F33D-3C80-402C-BCCB-D03C028CF04C}" type="sibTrans" cxnId="{4F2E4DB8-AE0B-4B2A-854C-A18261F23437}">
      <dgm:prSet/>
      <dgm:spPr/>
      <dgm:t>
        <a:bodyPr/>
        <a:lstStyle/>
        <a:p>
          <a:endParaRPr lang="en-US"/>
        </a:p>
      </dgm:t>
    </dgm:pt>
    <dgm:pt modelId="{2862D1CE-5CE6-46E8-A278-16EA5B77071B}">
      <dgm:prSet/>
      <dgm:spPr/>
      <dgm:t>
        <a:bodyPr/>
        <a:lstStyle/>
        <a:p>
          <a:r>
            <a:rPr lang="en-US"/>
            <a:t>Enhances precision and efficiency in surgical procedures</a:t>
          </a:r>
        </a:p>
      </dgm:t>
    </dgm:pt>
    <dgm:pt modelId="{D8CBCE06-3A38-4DDA-A80F-A41AA55DBE5E}" type="parTrans" cxnId="{0C08CD6D-DED8-4504-8679-1322C4EDEFD7}">
      <dgm:prSet/>
      <dgm:spPr/>
      <dgm:t>
        <a:bodyPr/>
        <a:lstStyle/>
        <a:p>
          <a:endParaRPr lang="en-US"/>
        </a:p>
      </dgm:t>
    </dgm:pt>
    <dgm:pt modelId="{8A93AAC5-1536-4A53-A484-6CDB2E903C46}" type="sibTrans" cxnId="{0C08CD6D-DED8-4504-8679-1322C4EDEFD7}">
      <dgm:prSet/>
      <dgm:spPr/>
      <dgm:t>
        <a:bodyPr/>
        <a:lstStyle/>
        <a:p>
          <a:endParaRPr lang="en-US"/>
        </a:p>
      </dgm:t>
    </dgm:pt>
    <dgm:pt modelId="{16A3D1FC-C25C-4540-B561-37F6058A2BE0}">
      <dgm:prSet/>
      <dgm:spPr/>
      <dgm:t>
        <a:bodyPr/>
        <a:lstStyle/>
        <a:p>
          <a:r>
            <a:rPr lang="en-US"/>
            <a:t>Improves accuracy in diagnosing medical conditions</a:t>
          </a:r>
        </a:p>
      </dgm:t>
    </dgm:pt>
    <dgm:pt modelId="{5384938A-4B28-4A4F-95D2-6DBD7CB76DAE}" type="parTrans" cxnId="{CEE660A7-DF2F-4359-914B-E6662E23C217}">
      <dgm:prSet/>
      <dgm:spPr/>
      <dgm:t>
        <a:bodyPr/>
        <a:lstStyle/>
        <a:p>
          <a:endParaRPr lang="en-US"/>
        </a:p>
      </dgm:t>
    </dgm:pt>
    <dgm:pt modelId="{10112A10-1CD3-4B17-AF6A-70C148C9CCB2}" type="sibTrans" cxnId="{CEE660A7-DF2F-4359-914B-E6662E23C217}">
      <dgm:prSet/>
      <dgm:spPr/>
      <dgm:t>
        <a:bodyPr/>
        <a:lstStyle/>
        <a:p>
          <a:endParaRPr lang="en-US"/>
        </a:p>
      </dgm:t>
    </dgm:pt>
    <dgm:pt modelId="{3041167D-6E92-4726-8EEA-FB5D0AA18605}">
      <dgm:prSet/>
      <dgm:spPr/>
      <dgm:t>
        <a:bodyPr/>
        <a:lstStyle/>
        <a:p>
          <a:r>
            <a:rPr lang="en-US"/>
            <a:t>EHR Clinical Decision Support for Early Warning Systems (EWSs)</a:t>
          </a:r>
        </a:p>
      </dgm:t>
    </dgm:pt>
    <dgm:pt modelId="{07C4054A-DE76-4CCC-A8CC-33AA43D211A0}" type="parTrans" cxnId="{2F79C762-3543-4328-9CF2-27EF23CE0B99}">
      <dgm:prSet/>
      <dgm:spPr/>
      <dgm:t>
        <a:bodyPr/>
        <a:lstStyle/>
        <a:p>
          <a:endParaRPr lang="en-US"/>
        </a:p>
      </dgm:t>
    </dgm:pt>
    <dgm:pt modelId="{0F1C7D13-5E51-45A2-AC3B-0514CFE6B5B2}" type="sibTrans" cxnId="{2F79C762-3543-4328-9CF2-27EF23CE0B99}">
      <dgm:prSet/>
      <dgm:spPr/>
      <dgm:t>
        <a:bodyPr/>
        <a:lstStyle/>
        <a:p>
          <a:endParaRPr lang="en-US"/>
        </a:p>
      </dgm:t>
    </dgm:pt>
    <dgm:pt modelId="{4D5626DF-5B10-42A1-BCDB-9DBB48827DF3}">
      <dgm:prSet/>
      <dgm:spPr/>
      <dgm:t>
        <a:bodyPr/>
        <a:lstStyle/>
        <a:p>
          <a:r>
            <a:rPr lang="en-US"/>
            <a:t>Provides timely alerts for potential health issues</a:t>
          </a:r>
        </a:p>
      </dgm:t>
    </dgm:pt>
    <dgm:pt modelId="{6902CBCF-9F64-4CB1-8F1D-0749251AC163}" type="parTrans" cxnId="{763E65B9-9A84-415F-8C4B-047CACA5C68A}">
      <dgm:prSet/>
      <dgm:spPr/>
      <dgm:t>
        <a:bodyPr/>
        <a:lstStyle/>
        <a:p>
          <a:endParaRPr lang="en-US"/>
        </a:p>
      </dgm:t>
    </dgm:pt>
    <dgm:pt modelId="{2136D7AF-D2EA-4BDC-8C61-731F311124D9}" type="sibTrans" cxnId="{763E65B9-9A84-415F-8C4B-047CACA5C68A}">
      <dgm:prSet/>
      <dgm:spPr/>
      <dgm:t>
        <a:bodyPr/>
        <a:lstStyle/>
        <a:p>
          <a:endParaRPr lang="en-US"/>
        </a:p>
      </dgm:t>
    </dgm:pt>
    <dgm:pt modelId="{B95737DB-BC89-4AF1-9377-CC63E32FF62C}">
      <dgm:prSet/>
      <dgm:spPr/>
      <dgm:t>
        <a:bodyPr/>
        <a:lstStyle/>
        <a:p>
          <a:r>
            <a:rPr lang="en-US"/>
            <a:t>Supports proactive patient care</a:t>
          </a:r>
        </a:p>
      </dgm:t>
    </dgm:pt>
    <dgm:pt modelId="{4372530D-D131-4611-9A0E-8175B0A459DC}" type="parTrans" cxnId="{DA28278F-E259-4A47-A40D-28B787C9D30B}">
      <dgm:prSet/>
      <dgm:spPr/>
      <dgm:t>
        <a:bodyPr/>
        <a:lstStyle/>
        <a:p>
          <a:endParaRPr lang="en-US"/>
        </a:p>
      </dgm:t>
    </dgm:pt>
    <dgm:pt modelId="{B509609F-C3CF-4FEB-A15E-81D380B775FC}" type="sibTrans" cxnId="{DA28278F-E259-4A47-A40D-28B787C9D30B}">
      <dgm:prSet/>
      <dgm:spPr/>
      <dgm:t>
        <a:bodyPr/>
        <a:lstStyle/>
        <a:p>
          <a:endParaRPr lang="en-US"/>
        </a:p>
      </dgm:t>
    </dgm:pt>
    <dgm:pt modelId="{600F0288-F9BC-4F95-9BDB-34AC299E9043}">
      <dgm:prSet/>
      <dgm:spPr/>
      <dgm:t>
        <a:bodyPr/>
        <a:lstStyle/>
        <a:p>
          <a:r>
            <a:rPr lang="en-US"/>
            <a:t>Speech and Text Recognition for Communication</a:t>
          </a:r>
        </a:p>
      </dgm:t>
    </dgm:pt>
    <dgm:pt modelId="{F880780A-0CCB-42C1-967E-6EF4F1E643A0}" type="parTrans" cxnId="{43A6EFF6-5511-43F0-B32B-C80A88AD09A3}">
      <dgm:prSet/>
      <dgm:spPr/>
      <dgm:t>
        <a:bodyPr/>
        <a:lstStyle/>
        <a:p>
          <a:endParaRPr lang="en-US"/>
        </a:p>
      </dgm:t>
    </dgm:pt>
    <dgm:pt modelId="{793B9887-5A2A-4C20-8AD6-61848E33A7DB}" type="sibTrans" cxnId="{43A6EFF6-5511-43F0-B32B-C80A88AD09A3}">
      <dgm:prSet/>
      <dgm:spPr/>
      <dgm:t>
        <a:bodyPr/>
        <a:lstStyle/>
        <a:p>
          <a:endParaRPr lang="en-US"/>
        </a:p>
      </dgm:t>
    </dgm:pt>
    <dgm:pt modelId="{4B1BC2DA-2A13-43E7-8619-543CDB845BAD}">
      <dgm:prSet/>
      <dgm:spPr/>
      <dgm:t>
        <a:bodyPr/>
        <a:lstStyle/>
        <a:p>
          <a:r>
            <a:rPr lang="en-US"/>
            <a:t>Facilitates better communication among care teams</a:t>
          </a:r>
        </a:p>
      </dgm:t>
    </dgm:pt>
    <dgm:pt modelId="{36EB7158-89B9-4602-990E-D93C06948C63}" type="parTrans" cxnId="{92A60FD2-A3E8-4B73-85DA-495AB10E1C74}">
      <dgm:prSet/>
      <dgm:spPr/>
      <dgm:t>
        <a:bodyPr/>
        <a:lstStyle/>
        <a:p>
          <a:endParaRPr lang="en-US"/>
        </a:p>
      </dgm:t>
    </dgm:pt>
    <dgm:pt modelId="{40862BCC-7130-49EE-BD0E-F4FA5C396D06}" type="sibTrans" cxnId="{92A60FD2-A3E8-4B73-85DA-495AB10E1C74}">
      <dgm:prSet/>
      <dgm:spPr/>
      <dgm:t>
        <a:bodyPr/>
        <a:lstStyle/>
        <a:p>
          <a:endParaRPr lang="en-US"/>
        </a:p>
      </dgm:t>
    </dgm:pt>
    <dgm:pt modelId="{04E539CC-0129-4B65-9476-750BBE2F9D6A}">
      <dgm:prSet/>
      <dgm:spPr/>
      <dgm:t>
        <a:bodyPr/>
        <a:lstStyle/>
        <a:p>
          <a:r>
            <a:rPr lang="en-US"/>
            <a:t>Reduces errors in information exchange</a:t>
          </a:r>
        </a:p>
      </dgm:t>
    </dgm:pt>
    <dgm:pt modelId="{2C2EC315-68B6-48BA-89D2-FC2DF5144D1C}" type="parTrans" cxnId="{39E4B986-9D9B-45A5-9630-29A2910B5DCC}">
      <dgm:prSet/>
      <dgm:spPr/>
      <dgm:t>
        <a:bodyPr/>
        <a:lstStyle/>
        <a:p>
          <a:endParaRPr lang="en-US"/>
        </a:p>
      </dgm:t>
    </dgm:pt>
    <dgm:pt modelId="{79384E8F-F356-4FF4-8AED-EFA821A86A6D}" type="sibTrans" cxnId="{39E4B986-9D9B-45A5-9630-29A2910B5DCC}">
      <dgm:prSet/>
      <dgm:spPr/>
      <dgm:t>
        <a:bodyPr/>
        <a:lstStyle/>
        <a:p>
          <a:endParaRPr lang="en-US"/>
        </a:p>
      </dgm:t>
    </dgm:pt>
    <dgm:pt modelId="{1854A70A-C40A-44F0-BEAF-EDFB585BFC8A}">
      <dgm:prSet/>
      <dgm:spPr/>
      <dgm:t>
        <a:bodyPr/>
        <a:lstStyle/>
        <a:p>
          <a:r>
            <a:rPr lang="en-US"/>
            <a:t>Continuous Adaptation of EHRs to User Preferences</a:t>
          </a:r>
        </a:p>
      </dgm:t>
    </dgm:pt>
    <dgm:pt modelId="{ABA3621F-8924-4AA0-8561-7E506099CC7F}" type="parTrans" cxnId="{4AC0C225-3C67-478C-9357-298581D23C4D}">
      <dgm:prSet/>
      <dgm:spPr/>
      <dgm:t>
        <a:bodyPr/>
        <a:lstStyle/>
        <a:p>
          <a:endParaRPr lang="en-US"/>
        </a:p>
      </dgm:t>
    </dgm:pt>
    <dgm:pt modelId="{A38C1BE4-3E7C-40C7-9606-19910AE3B2D5}" type="sibTrans" cxnId="{4AC0C225-3C67-478C-9357-298581D23C4D}">
      <dgm:prSet/>
      <dgm:spPr/>
      <dgm:t>
        <a:bodyPr/>
        <a:lstStyle/>
        <a:p>
          <a:endParaRPr lang="en-US"/>
        </a:p>
      </dgm:t>
    </dgm:pt>
    <dgm:pt modelId="{5465CC6E-82C0-4627-A441-1071DF7015DB}">
      <dgm:prSet/>
      <dgm:spPr/>
      <dgm:t>
        <a:bodyPr/>
        <a:lstStyle/>
        <a:p>
          <a:r>
            <a:rPr lang="en-US"/>
            <a:t>Improves clinical outcomes and clinician well-being</a:t>
          </a:r>
        </a:p>
      </dgm:t>
    </dgm:pt>
    <dgm:pt modelId="{CD6C895B-4599-4D9C-9DDF-61894B6D5B29}" type="parTrans" cxnId="{3A62BCD5-4081-44D3-A9D6-2BA7548E0E60}">
      <dgm:prSet/>
      <dgm:spPr/>
      <dgm:t>
        <a:bodyPr/>
        <a:lstStyle/>
        <a:p>
          <a:endParaRPr lang="en-US"/>
        </a:p>
      </dgm:t>
    </dgm:pt>
    <dgm:pt modelId="{04CF3EF2-08F2-436B-AA11-4E27F4A365D0}" type="sibTrans" cxnId="{3A62BCD5-4081-44D3-A9D6-2BA7548E0E60}">
      <dgm:prSet/>
      <dgm:spPr/>
      <dgm:t>
        <a:bodyPr/>
        <a:lstStyle/>
        <a:p>
          <a:endParaRPr lang="en-US"/>
        </a:p>
      </dgm:t>
    </dgm:pt>
    <dgm:pt modelId="{6F29D56F-299B-494F-A6F3-7A4A33526608}" type="pres">
      <dgm:prSet presAssocID="{30F5CE94-7E6D-481B-9C63-6F0E067B1284}" presName="linear" presStyleCnt="0">
        <dgm:presLayoutVars>
          <dgm:dir/>
          <dgm:animLvl val="lvl"/>
          <dgm:resizeHandles val="exact"/>
        </dgm:presLayoutVars>
      </dgm:prSet>
      <dgm:spPr/>
    </dgm:pt>
    <dgm:pt modelId="{94ABAB34-4DBB-4474-8A62-25139D67FCF4}" type="pres">
      <dgm:prSet presAssocID="{B279FA15-9F0C-478D-A288-267E3C66A09F}" presName="parentLin" presStyleCnt="0"/>
      <dgm:spPr/>
    </dgm:pt>
    <dgm:pt modelId="{B7B450BF-6C1B-485D-A3D7-25CD4B5D08DC}" type="pres">
      <dgm:prSet presAssocID="{B279FA15-9F0C-478D-A288-267E3C66A09F}" presName="parentLeftMargin" presStyleLbl="node1" presStyleIdx="0" presStyleCnt="4"/>
      <dgm:spPr/>
    </dgm:pt>
    <dgm:pt modelId="{045B5312-EE93-4567-B3F8-7D34CC0BFA81}" type="pres">
      <dgm:prSet presAssocID="{B279FA15-9F0C-478D-A288-267E3C66A09F}" presName="parentText" presStyleLbl="node1" presStyleIdx="0" presStyleCnt="4">
        <dgm:presLayoutVars>
          <dgm:chMax val="0"/>
          <dgm:bulletEnabled val="1"/>
        </dgm:presLayoutVars>
      </dgm:prSet>
      <dgm:spPr/>
    </dgm:pt>
    <dgm:pt modelId="{942B1FDF-7AA5-4919-AC13-00B01FD1C6F9}" type="pres">
      <dgm:prSet presAssocID="{B279FA15-9F0C-478D-A288-267E3C66A09F}" presName="negativeSpace" presStyleCnt="0"/>
      <dgm:spPr/>
    </dgm:pt>
    <dgm:pt modelId="{5D14100B-11FA-4132-B85D-934A7996D527}" type="pres">
      <dgm:prSet presAssocID="{B279FA15-9F0C-478D-A288-267E3C66A09F}" presName="childText" presStyleLbl="conFgAcc1" presStyleIdx="0" presStyleCnt="4">
        <dgm:presLayoutVars>
          <dgm:bulletEnabled val="1"/>
        </dgm:presLayoutVars>
      </dgm:prSet>
      <dgm:spPr/>
    </dgm:pt>
    <dgm:pt modelId="{831883E8-094B-4569-8147-EE7FE9493702}" type="pres">
      <dgm:prSet presAssocID="{12C0F33D-3C80-402C-BCCB-D03C028CF04C}" presName="spaceBetweenRectangles" presStyleCnt="0"/>
      <dgm:spPr/>
    </dgm:pt>
    <dgm:pt modelId="{0D9543B1-B384-4C16-860A-8CB203285321}" type="pres">
      <dgm:prSet presAssocID="{3041167D-6E92-4726-8EEA-FB5D0AA18605}" presName="parentLin" presStyleCnt="0"/>
      <dgm:spPr/>
    </dgm:pt>
    <dgm:pt modelId="{10625EF0-2A98-47FC-A20F-0851D618DADF}" type="pres">
      <dgm:prSet presAssocID="{3041167D-6E92-4726-8EEA-FB5D0AA18605}" presName="parentLeftMargin" presStyleLbl="node1" presStyleIdx="0" presStyleCnt="4"/>
      <dgm:spPr/>
    </dgm:pt>
    <dgm:pt modelId="{4854CC28-523E-493F-B400-639AFEB3F9D7}" type="pres">
      <dgm:prSet presAssocID="{3041167D-6E92-4726-8EEA-FB5D0AA18605}" presName="parentText" presStyleLbl="node1" presStyleIdx="1" presStyleCnt="4">
        <dgm:presLayoutVars>
          <dgm:chMax val="0"/>
          <dgm:bulletEnabled val="1"/>
        </dgm:presLayoutVars>
      </dgm:prSet>
      <dgm:spPr/>
    </dgm:pt>
    <dgm:pt modelId="{13DA56D5-076C-42CA-BB1F-33582744A23C}" type="pres">
      <dgm:prSet presAssocID="{3041167D-6E92-4726-8EEA-FB5D0AA18605}" presName="negativeSpace" presStyleCnt="0"/>
      <dgm:spPr/>
    </dgm:pt>
    <dgm:pt modelId="{E23FAE47-33CA-4F8E-BB51-3F61DC8306B1}" type="pres">
      <dgm:prSet presAssocID="{3041167D-6E92-4726-8EEA-FB5D0AA18605}" presName="childText" presStyleLbl="conFgAcc1" presStyleIdx="1" presStyleCnt="4">
        <dgm:presLayoutVars>
          <dgm:bulletEnabled val="1"/>
        </dgm:presLayoutVars>
      </dgm:prSet>
      <dgm:spPr/>
    </dgm:pt>
    <dgm:pt modelId="{66068971-8B6C-44A8-945E-79C0E025789D}" type="pres">
      <dgm:prSet presAssocID="{0F1C7D13-5E51-45A2-AC3B-0514CFE6B5B2}" presName="spaceBetweenRectangles" presStyleCnt="0"/>
      <dgm:spPr/>
    </dgm:pt>
    <dgm:pt modelId="{AD4F3AB3-7BEC-4AE9-B484-DDBD88F2A3E6}" type="pres">
      <dgm:prSet presAssocID="{600F0288-F9BC-4F95-9BDB-34AC299E9043}" presName="parentLin" presStyleCnt="0"/>
      <dgm:spPr/>
    </dgm:pt>
    <dgm:pt modelId="{A1E6D30A-42FA-4122-B4B9-63D457EACD53}" type="pres">
      <dgm:prSet presAssocID="{600F0288-F9BC-4F95-9BDB-34AC299E9043}" presName="parentLeftMargin" presStyleLbl="node1" presStyleIdx="1" presStyleCnt="4"/>
      <dgm:spPr/>
    </dgm:pt>
    <dgm:pt modelId="{8464A441-5A00-4D55-81D4-AAD312CD2897}" type="pres">
      <dgm:prSet presAssocID="{600F0288-F9BC-4F95-9BDB-34AC299E9043}" presName="parentText" presStyleLbl="node1" presStyleIdx="2" presStyleCnt="4">
        <dgm:presLayoutVars>
          <dgm:chMax val="0"/>
          <dgm:bulletEnabled val="1"/>
        </dgm:presLayoutVars>
      </dgm:prSet>
      <dgm:spPr/>
    </dgm:pt>
    <dgm:pt modelId="{25E5C87D-B607-47FF-9072-13074D3EDDC5}" type="pres">
      <dgm:prSet presAssocID="{600F0288-F9BC-4F95-9BDB-34AC299E9043}" presName="negativeSpace" presStyleCnt="0"/>
      <dgm:spPr/>
    </dgm:pt>
    <dgm:pt modelId="{56550541-A734-4A80-A324-123DB847EC63}" type="pres">
      <dgm:prSet presAssocID="{600F0288-F9BC-4F95-9BDB-34AC299E9043}" presName="childText" presStyleLbl="conFgAcc1" presStyleIdx="2" presStyleCnt="4">
        <dgm:presLayoutVars>
          <dgm:bulletEnabled val="1"/>
        </dgm:presLayoutVars>
      </dgm:prSet>
      <dgm:spPr/>
    </dgm:pt>
    <dgm:pt modelId="{3FAE2A9D-9E0D-44AD-A338-9D6DF931AD1A}" type="pres">
      <dgm:prSet presAssocID="{793B9887-5A2A-4C20-8AD6-61848E33A7DB}" presName="spaceBetweenRectangles" presStyleCnt="0"/>
      <dgm:spPr/>
    </dgm:pt>
    <dgm:pt modelId="{6DE74C83-F051-4D12-807F-DE5312701998}" type="pres">
      <dgm:prSet presAssocID="{1854A70A-C40A-44F0-BEAF-EDFB585BFC8A}" presName="parentLin" presStyleCnt="0"/>
      <dgm:spPr/>
    </dgm:pt>
    <dgm:pt modelId="{68E46972-2B2B-4D8D-8AC2-D10C5A96B913}" type="pres">
      <dgm:prSet presAssocID="{1854A70A-C40A-44F0-BEAF-EDFB585BFC8A}" presName="parentLeftMargin" presStyleLbl="node1" presStyleIdx="2" presStyleCnt="4"/>
      <dgm:spPr/>
    </dgm:pt>
    <dgm:pt modelId="{26C8949F-323E-4BE2-9E64-9602935C5898}" type="pres">
      <dgm:prSet presAssocID="{1854A70A-C40A-44F0-BEAF-EDFB585BFC8A}" presName="parentText" presStyleLbl="node1" presStyleIdx="3" presStyleCnt="4">
        <dgm:presLayoutVars>
          <dgm:chMax val="0"/>
          <dgm:bulletEnabled val="1"/>
        </dgm:presLayoutVars>
      </dgm:prSet>
      <dgm:spPr/>
    </dgm:pt>
    <dgm:pt modelId="{D1705FED-9E29-49DC-BEEA-90CFD09CBB2C}" type="pres">
      <dgm:prSet presAssocID="{1854A70A-C40A-44F0-BEAF-EDFB585BFC8A}" presName="negativeSpace" presStyleCnt="0"/>
      <dgm:spPr/>
    </dgm:pt>
    <dgm:pt modelId="{478F8943-79B2-434A-9B94-F5EC72BE94E1}" type="pres">
      <dgm:prSet presAssocID="{1854A70A-C40A-44F0-BEAF-EDFB585BFC8A}" presName="childText" presStyleLbl="conFgAcc1" presStyleIdx="3" presStyleCnt="4">
        <dgm:presLayoutVars>
          <dgm:bulletEnabled val="1"/>
        </dgm:presLayoutVars>
      </dgm:prSet>
      <dgm:spPr/>
    </dgm:pt>
  </dgm:ptLst>
  <dgm:cxnLst>
    <dgm:cxn modelId="{51050409-E92E-41F7-8D2E-DD7E374E668F}" type="presOf" srcId="{B95737DB-BC89-4AF1-9377-CC63E32FF62C}" destId="{E23FAE47-33CA-4F8E-BB51-3F61DC8306B1}" srcOrd="0" destOrd="1" presId="urn:microsoft.com/office/officeart/2005/8/layout/list1"/>
    <dgm:cxn modelId="{2AB29C0A-A0E9-4200-9F31-C3B202D1EDEF}" type="presOf" srcId="{5465CC6E-82C0-4627-A441-1071DF7015DB}" destId="{478F8943-79B2-434A-9B94-F5EC72BE94E1}" srcOrd="0" destOrd="0" presId="urn:microsoft.com/office/officeart/2005/8/layout/list1"/>
    <dgm:cxn modelId="{4AC0C225-3C67-478C-9357-298581D23C4D}" srcId="{30F5CE94-7E6D-481B-9C63-6F0E067B1284}" destId="{1854A70A-C40A-44F0-BEAF-EDFB585BFC8A}" srcOrd="3" destOrd="0" parTransId="{ABA3621F-8924-4AA0-8561-7E506099CC7F}" sibTransId="{A38C1BE4-3E7C-40C7-9606-19910AE3B2D5}"/>
    <dgm:cxn modelId="{C1E85931-E7E1-4C3E-B03B-850039193940}" type="presOf" srcId="{1854A70A-C40A-44F0-BEAF-EDFB585BFC8A}" destId="{68E46972-2B2B-4D8D-8AC2-D10C5A96B913}" srcOrd="0" destOrd="0" presId="urn:microsoft.com/office/officeart/2005/8/layout/list1"/>
    <dgm:cxn modelId="{49393E3B-67BA-419C-A7F2-B931A28332C3}" type="presOf" srcId="{B279FA15-9F0C-478D-A288-267E3C66A09F}" destId="{B7B450BF-6C1B-485D-A3D7-25CD4B5D08DC}" srcOrd="0" destOrd="0" presId="urn:microsoft.com/office/officeart/2005/8/layout/list1"/>
    <dgm:cxn modelId="{2F79C762-3543-4328-9CF2-27EF23CE0B99}" srcId="{30F5CE94-7E6D-481B-9C63-6F0E067B1284}" destId="{3041167D-6E92-4726-8EEA-FB5D0AA18605}" srcOrd="1" destOrd="0" parTransId="{07C4054A-DE76-4CCC-A8CC-33AA43D211A0}" sibTransId="{0F1C7D13-5E51-45A2-AC3B-0514CFE6B5B2}"/>
    <dgm:cxn modelId="{38BBD466-9C05-4769-BC80-2D868CB628D1}" type="presOf" srcId="{B279FA15-9F0C-478D-A288-267E3C66A09F}" destId="{045B5312-EE93-4567-B3F8-7D34CC0BFA81}" srcOrd="1" destOrd="0" presId="urn:microsoft.com/office/officeart/2005/8/layout/list1"/>
    <dgm:cxn modelId="{3D8BB267-594F-4BC1-AB13-BC16D7C364E4}" type="presOf" srcId="{1854A70A-C40A-44F0-BEAF-EDFB585BFC8A}" destId="{26C8949F-323E-4BE2-9E64-9602935C5898}" srcOrd="1" destOrd="0" presId="urn:microsoft.com/office/officeart/2005/8/layout/list1"/>
    <dgm:cxn modelId="{FCD5354B-4844-4603-9AB7-61A7FDD8669E}" type="presOf" srcId="{30F5CE94-7E6D-481B-9C63-6F0E067B1284}" destId="{6F29D56F-299B-494F-A6F3-7A4A33526608}" srcOrd="0" destOrd="0" presId="urn:microsoft.com/office/officeart/2005/8/layout/list1"/>
    <dgm:cxn modelId="{0C08CD6D-DED8-4504-8679-1322C4EDEFD7}" srcId="{B279FA15-9F0C-478D-A288-267E3C66A09F}" destId="{2862D1CE-5CE6-46E8-A278-16EA5B77071B}" srcOrd="0" destOrd="0" parTransId="{D8CBCE06-3A38-4DDA-A80F-A41AA55DBE5E}" sibTransId="{8A93AAC5-1536-4A53-A484-6CDB2E903C46}"/>
    <dgm:cxn modelId="{FC699870-EDA5-4E2C-A88A-B4D9F200C971}" type="presOf" srcId="{600F0288-F9BC-4F95-9BDB-34AC299E9043}" destId="{8464A441-5A00-4D55-81D4-AAD312CD2897}" srcOrd="1" destOrd="0" presId="urn:microsoft.com/office/officeart/2005/8/layout/list1"/>
    <dgm:cxn modelId="{39E4B986-9D9B-45A5-9630-29A2910B5DCC}" srcId="{600F0288-F9BC-4F95-9BDB-34AC299E9043}" destId="{04E539CC-0129-4B65-9476-750BBE2F9D6A}" srcOrd="1" destOrd="0" parTransId="{2C2EC315-68B6-48BA-89D2-FC2DF5144D1C}" sibTransId="{79384E8F-F356-4FF4-8AED-EFA821A86A6D}"/>
    <dgm:cxn modelId="{DA28278F-E259-4A47-A40D-28B787C9D30B}" srcId="{3041167D-6E92-4726-8EEA-FB5D0AA18605}" destId="{B95737DB-BC89-4AF1-9377-CC63E32FF62C}" srcOrd="1" destOrd="0" parTransId="{4372530D-D131-4611-9A0E-8175B0A459DC}" sibTransId="{B509609F-C3CF-4FEB-A15E-81D380B775FC}"/>
    <dgm:cxn modelId="{2ED223A7-98DA-479C-8713-E4CBCC90CA99}" type="presOf" srcId="{04E539CC-0129-4B65-9476-750BBE2F9D6A}" destId="{56550541-A734-4A80-A324-123DB847EC63}" srcOrd="0" destOrd="1" presId="urn:microsoft.com/office/officeart/2005/8/layout/list1"/>
    <dgm:cxn modelId="{CEE660A7-DF2F-4359-914B-E6662E23C217}" srcId="{B279FA15-9F0C-478D-A288-267E3C66A09F}" destId="{16A3D1FC-C25C-4540-B561-37F6058A2BE0}" srcOrd="1" destOrd="0" parTransId="{5384938A-4B28-4A4F-95D2-6DBD7CB76DAE}" sibTransId="{10112A10-1CD3-4B17-AF6A-70C148C9CCB2}"/>
    <dgm:cxn modelId="{4AB286A7-17A1-44BA-A1DA-618771E57B18}" type="presOf" srcId="{16A3D1FC-C25C-4540-B561-37F6058A2BE0}" destId="{5D14100B-11FA-4132-B85D-934A7996D527}" srcOrd="0" destOrd="1" presId="urn:microsoft.com/office/officeart/2005/8/layout/list1"/>
    <dgm:cxn modelId="{283A0FA9-D676-4B56-BAA7-783422DF6C6D}" type="presOf" srcId="{4B1BC2DA-2A13-43E7-8619-543CDB845BAD}" destId="{56550541-A734-4A80-A324-123DB847EC63}" srcOrd="0" destOrd="0" presId="urn:microsoft.com/office/officeart/2005/8/layout/list1"/>
    <dgm:cxn modelId="{4F2E4DB8-AE0B-4B2A-854C-A18261F23437}" srcId="{30F5CE94-7E6D-481B-9C63-6F0E067B1284}" destId="{B279FA15-9F0C-478D-A288-267E3C66A09F}" srcOrd="0" destOrd="0" parTransId="{C6804F04-1FF0-4FD8-A6F3-604E60B8C1A6}" sibTransId="{12C0F33D-3C80-402C-BCCB-D03C028CF04C}"/>
    <dgm:cxn modelId="{763E65B9-9A84-415F-8C4B-047CACA5C68A}" srcId="{3041167D-6E92-4726-8EEA-FB5D0AA18605}" destId="{4D5626DF-5B10-42A1-BCDB-9DBB48827DF3}" srcOrd="0" destOrd="0" parTransId="{6902CBCF-9F64-4CB1-8F1D-0749251AC163}" sibTransId="{2136D7AF-D2EA-4BDC-8C61-731F311124D9}"/>
    <dgm:cxn modelId="{5FDAF0BA-10E2-4E32-9684-62BD0A05E915}" type="presOf" srcId="{3041167D-6E92-4726-8EEA-FB5D0AA18605}" destId="{4854CC28-523E-493F-B400-639AFEB3F9D7}" srcOrd="1" destOrd="0" presId="urn:microsoft.com/office/officeart/2005/8/layout/list1"/>
    <dgm:cxn modelId="{7A1789C8-ABE4-4B8C-9F2F-7590080B25CF}" type="presOf" srcId="{600F0288-F9BC-4F95-9BDB-34AC299E9043}" destId="{A1E6D30A-42FA-4122-B4B9-63D457EACD53}" srcOrd="0" destOrd="0" presId="urn:microsoft.com/office/officeart/2005/8/layout/list1"/>
    <dgm:cxn modelId="{92A60FD2-A3E8-4B73-85DA-495AB10E1C74}" srcId="{600F0288-F9BC-4F95-9BDB-34AC299E9043}" destId="{4B1BC2DA-2A13-43E7-8619-543CDB845BAD}" srcOrd="0" destOrd="0" parTransId="{36EB7158-89B9-4602-990E-D93C06948C63}" sibTransId="{40862BCC-7130-49EE-BD0E-F4FA5C396D06}"/>
    <dgm:cxn modelId="{3A62BCD5-4081-44D3-A9D6-2BA7548E0E60}" srcId="{1854A70A-C40A-44F0-BEAF-EDFB585BFC8A}" destId="{5465CC6E-82C0-4627-A441-1071DF7015DB}" srcOrd="0" destOrd="0" parTransId="{CD6C895B-4599-4D9C-9DDF-61894B6D5B29}" sibTransId="{04CF3EF2-08F2-436B-AA11-4E27F4A365D0}"/>
    <dgm:cxn modelId="{43A6EFF6-5511-43F0-B32B-C80A88AD09A3}" srcId="{30F5CE94-7E6D-481B-9C63-6F0E067B1284}" destId="{600F0288-F9BC-4F95-9BDB-34AC299E9043}" srcOrd="2" destOrd="0" parTransId="{F880780A-0CCB-42C1-967E-6EF4F1E643A0}" sibTransId="{793B9887-5A2A-4C20-8AD6-61848E33A7DB}"/>
    <dgm:cxn modelId="{36C5BAF7-8602-444F-B311-CB31C02784D2}" type="presOf" srcId="{3041167D-6E92-4726-8EEA-FB5D0AA18605}" destId="{10625EF0-2A98-47FC-A20F-0851D618DADF}" srcOrd="0" destOrd="0" presId="urn:microsoft.com/office/officeart/2005/8/layout/list1"/>
    <dgm:cxn modelId="{9DC5B5FC-C166-42AF-9A28-7B2677D797A2}" type="presOf" srcId="{2862D1CE-5CE6-46E8-A278-16EA5B77071B}" destId="{5D14100B-11FA-4132-B85D-934A7996D527}" srcOrd="0" destOrd="0" presId="urn:microsoft.com/office/officeart/2005/8/layout/list1"/>
    <dgm:cxn modelId="{EEFDDEFE-020E-44F9-8DA7-81FA6B9A1A54}" type="presOf" srcId="{4D5626DF-5B10-42A1-BCDB-9DBB48827DF3}" destId="{E23FAE47-33CA-4F8E-BB51-3F61DC8306B1}" srcOrd="0" destOrd="0" presId="urn:microsoft.com/office/officeart/2005/8/layout/list1"/>
    <dgm:cxn modelId="{1E99DD2A-F01E-488C-8AEF-A9288907D356}" type="presParOf" srcId="{6F29D56F-299B-494F-A6F3-7A4A33526608}" destId="{94ABAB34-4DBB-4474-8A62-25139D67FCF4}" srcOrd="0" destOrd="0" presId="urn:microsoft.com/office/officeart/2005/8/layout/list1"/>
    <dgm:cxn modelId="{1B9953FA-A6E4-4BD4-A1FF-BE26D9C66415}" type="presParOf" srcId="{94ABAB34-4DBB-4474-8A62-25139D67FCF4}" destId="{B7B450BF-6C1B-485D-A3D7-25CD4B5D08DC}" srcOrd="0" destOrd="0" presId="urn:microsoft.com/office/officeart/2005/8/layout/list1"/>
    <dgm:cxn modelId="{2A1EAD36-3A37-4EF6-9432-9A5F38B513A2}" type="presParOf" srcId="{94ABAB34-4DBB-4474-8A62-25139D67FCF4}" destId="{045B5312-EE93-4567-B3F8-7D34CC0BFA81}" srcOrd="1" destOrd="0" presId="urn:microsoft.com/office/officeart/2005/8/layout/list1"/>
    <dgm:cxn modelId="{46DC8996-BA0D-495E-AE13-ECF54651A0EE}" type="presParOf" srcId="{6F29D56F-299B-494F-A6F3-7A4A33526608}" destId="{942B1FDF-7AA5-4919-AC13-00B01FD1C6F9}" srcOrd="1" destOrd="0" presId="urn:microsoft.com/office/officeart/2005/8/layout/list1"/>
    <dgm:cxn modelId="{F0E616C4-900A-49C0-ADA2-C2A002FF2DAE}" type="presParOf" srcId="{6F29D56F-299B-494F-A6F3-7A4A33526608}" destId="{5D14100B-11FA-4132-B85D-934A7996D527}" srcOrd="2" destOrd="0" presId="urn:microsoft.com/office/officeart/2005/8/layout/list1"/>
    <dgm:cxn modelId="{1AFC66F4-3637-4B27-AB95-D76F8AEBF271}" type="presParOf" srcId="{6F29D56F-299B-494F-A6F3-7A4A33526608}" destId="{831883E8-094B-4569-8147-EE7FE9493702}" srcOrd="3" destOrd="0" presId="urn:microsoft.com/office/officeart/2005/8/layout/list1"/>
    <dgm:cxn modelId="{0201DB7B-AA8A-4C63-A3B0-A221417CD16B}" type="presParOf" srcId="{6F29D56F-299B-494F-A6F3-7A4A33526608}" destId="{0D9543B1-B384-4C16-860A-8CB203285321}" srcOrd="4" destOrd="0" presId="urn:microsoft.com/office/officeart/2005/8/layout/list1"/>
    <dgm:cxn modelId="{CEFA6E00-7EFA-4277-B122-76CE28DDD20A}" type="presParOf" srcId="{0D9543B1-B384-4C16-860A-8CB203285321}" destId="{10625EF0-2A98-47FC-A20F-0851D618DADF}" srcOrd="0" destOrd="0" presId="urn:microsoft.com/office/officeart/2005/8/layout/list1"/>
    <dgm:cxn modelId="{196A9E0A-CBF2-4453-A31C-9ADD88E12F18}" type="presParOf" srcId="{0D9543B1-B384-4C16-860A-8CB203285321}" destId="{4854CC28-523E-493F-B400-639AFEB3F9D7}" srcOrd="1" destOrd="0" presId="urn:microsoft.com/office/officeart/2005/8/layout/list1"/>
    <dgm:cxn modelId="{2DC16021-DB33-4447-9007-199F0A80867E}" type="presParOf" srcId="{6F29D56F-299B-494F-A6F3-7A4A33526608}" destId="{13DA56D5-076C-42CA-BB1F-33582744A23C}" srcOrd="5" destOrd="0" presId="urn:microsoft.com/office/officeart/2005/8/layout/list1"/>
    <dgm:cxn modelId="{8158A31A-0321-4D8D-BDBA-58FB71F54E0B}" type="presParOf" srcId="{6F29D56F-299B-494F-A6F3-7A4A33526608}" destId="{E23FAE47-33CA-4F8E-BB51-3F61DC8306B1}" srcOrd="6" destOrd="0" presId="urn:microsoft.com/office/officeart/2005/8/layout/list1"/>
    <dgm:cxn modelId="{9E10756A-2491-4F97-85D8-64AD4490F182}" type="presParOf" srcId="{6F29D56F-299B-494F-A6F3-7A4A33526608}" destId="{66068971-8B6C-44A8-945E-79C0E025789D}" srcOrd="7" destOrd="0" presId="urn:microsoft.com/office/officeart/2005/8/layout/list1"/>
    <dgm:cxn modelId="{A785829B-6F93-4D93-AD9E-498C6A29127F}" type="presParOf" srcId="{6F29D56F-299B-494F-A6F3-7A4A33526608}" destId="{AD4F3AB3-7BEC-4AE9-B484-DDBD88F2A3E6}" srcOrd="8" destOrd="0" presId="urn:microsoft.com/office/officeart/2005/8/layout/list1"/>
    <dgm:cxn modelId="{D532C508-F107-4310-8364-BBC5990BF3DC}" type="presParOf" srcId="{AD4F3AB3-7BEC-4AE9-B484-DDBD88F2A3E6}" destId="{A1E6D30A-42FA-4122-B4B9-63D457EACD53}" srcOrd="0" destOrd="0" presId="urn:microsoft.com/office/officeart/2005/8/layout/list1"/>
    <dgm:cxn modelId="{29C41240-FFBA-4BB6-AAAF-14A177E382EC}" type="presParOf" srcId="{AD4F3AB3-7BEC-4AE9-B484-DDBD88F2A3E6}" destId="{8464A441-5A00-4D55-81D4-AAD312CD2897}" srcOrd="1" destOrd="0" presId="urn:microsoft.com/office/officeart/2005/8/layout/list1"/>
    <dgm:cxn modelId="{E76A6662-EE46-4694-8A43-D44DB0B9A737}" type="presParOf" srcId="{6F29D56F-299B-494F-A6F3-7A4A33526608}" destId="{25E5C87D-B607-47FF-9072-13074D3EDDC5}" srcOrd="9" destOrd="0" presId="urn:microsoft.com/office/officeart/2005/8/layout/list1"/>
    <dgm:cxn modelId="{0DEB27B6-E8C5-4254-89C2-091CD4344185}" type="presParOf" srcId="{6F29D56F-299B-494F-A6F3-7A4A33526608}" destId="{56550541-A734-4A80-A324-123DB847EC63}" srcOrd="10" destOrd="0" presId="urn:microsoft.com/office/officeart/2005/8/layout/list1"/>
    <dgm:cxn modelId="{A6765530-933F-432E-AA02-0252B99AD9A1}" type="presParOf" srcId="{6F29D56F-299B-494F-A6F3-7A4A33526608}" destId="{3FAE2A9D-9E0D-44AD-A338-9D6DF931AD1A}" srcOrd="11" destOrd="0" presId="urn:microsoft.com/office/officeart/2005/8/layout/list1"/>
    <dgm:cxn modelId="{D84CF936-54FA-4786-A456-DC761B397B1D}" type="presParOf" srcId="{6F29D56F-299B-494F-A6F3-7A4A33526608}" destId="{6DE74C83-F051-4D12-807F-DE5312701998}" srcOrd="12" destOrd="0" presId="urn:microsoft.com/office/officeart/2005/8/layout/list1"/>
    <dgm:cxn modelId="{E6012244-964E-4570-81D9-9617A37467C2}" type="presParOf" srcId="{6DE74C83-F051-4D12-807F-DE5312701998}" destId="{68E46972-2B2B-4D8D-8AC2-D10C5A96B913}" srcOrd="0" destOrd="0" presId="urn:microsoft.com/office/officeart/2005/8/layout/list1"/>
    <dgm:cxn modelId="{168B6041-1CE3-4600-95C1-8231851A164E}" type="presParOf" srcId="{6DE74C83-F051-4D12-807F-DE5312701998}" destId="{26C8949F-323E-4BE2-9E64-9602935C5898}" srcOrd="1" destOrd="0" presId="urn:microsoft.com/office/officeart/2005/8/layout/list1"/>
    <dgm:cxn modelId="{BDCCB923-E83C-4D9E-98D0-9BBE82447577}" type="presParOf" srcId="{6F29D56F-299B-494F-A6F3-7A4A33526608}" destId="{D1705FED-9E29-49DC-BEEA-90CFD09CBB2C}" srcOrd="13" destOrd="0" presId="urn:microsoft.com/office/officeart/2005/8/layout/list1"/>
    <dgm:cxn modelId="{87B5E206-131B-4849-B86A-E4809C6536C7}" type="presParOf" srcId="{6F29D56F-299B-494F-A6F3-7A4A33526608}" destId="{478F8943-79B2-434A-9B94-F5EC72BE94E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9EE140-278C-4982-BF6C-7BB590E8B570}"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B7AF13F3-AFAE-4841-B33A-32FB91C951BC}">
      <dgm:prSet phldrT="[Text]"/>
      <dgm:spPr/>
      <dgm:t>
        <a:bodyPr/>
        <a:lstStyle/>
        <a:p>
          <a:r>
            <a:rPr lang="en-US"/>
            <a:t>Assessment</a:t>
          </a:r>
        </a:p>
      </dgm:t>
    </dgm:pt>
    <dgm:pt modelId="{319728D0-E032-492C-8E4A-7E65D3D6A921}" type="parTrans" cxnId="{B0C4EDB2-6C9F-48F5-82F7-C81198C55C84}">
      <dgm:prSet/>
      <dgm:spPr/>
      <dgm:t>
        <a:bodyPr/>
        <a:lstStyle/>
        <a:p>
          <a:endParaRPr lang="en-US"/>
        </a:p>
      </dgm:t>
    </dgm:pt>
    <dgm:pt modelId="{B1A40FEA-6361-4D99-93F6-3A2E34B64A32}" type="sibTrans" cxnId="{B0C4EDB2-6C9F-48F5-82F7-C81198C55C84}">
      <dgm:prSet/>
      <dgm:spPr/>
      <dgm:t>
        <a:bodyPr/>
        <a:lstStyle/>
        <a:p>
          <a:endParaRPr lang="en-US"/>
        </a:p>
      </dgm:t>
    </dgm:pt>
    <dgm:pt modelId="{975D9E06-74A2-4111-99BC-27377714E586}">
      <dgm:prSet phldrT="[Text]"/>
      <dgm:spPr/>
      <dgm:t>
        <a:bodyPr/>
        <a:lstStyle/>
        <a:p>
          <a:r>
            <a:rPr lang="en-US"/>
            <a:t>Processes data input</a:t>
          </a:r>
        </a:p>
      </dgm:t>
    </dgm:pt>
    <dgm:pt modelId="{BE7ABD9A-EA50-4307-A9A2-FC755705C076}" type="parTrans" cxnId="{687AADE8-7607-4748-BA65-A97EDC8527AA}">
      <dgm:prSet/>
      <dgm:spPr/>
      <dgm:t>
        <a:bodyPr/>
        <a:lstStyle/>
        <a:p>
          <a:endParaRPr lang="en-US"/>
        </a:p>
      </dgm:t>
    </dgm:pt>
    <dgm:pt modelId="{D662CED6-9B78-473D-88C0-E024B17F28CB}" type="sibTrans" cxnId="{687AADE8-7607-4748-BA65-A97EDC8527AA}">
      <dgm:prSet/>
      <dgm:spPr/>
      <dgm:t>
        <a:bodyPr/>
        <a:lstStyle/>
        <a:p>
          <a:endParaRPr lang="en-US"/>
        </a:p>
      </dgm:t>
    </dgm:pt>
    <dgm:pt modelId="{12160112-6DE3-4F38-8EBF-7F91A6D11A9F}">
      <dgm:prSet phldrT="[Text]"/>
      <dgm:spPr/>
      <dgm:t>
        <a:bodyPr/>
        <a:lstStyle/>
        <a:p>
          <a:r>
            <a:rPr lang="en-US"/>
            <a:t>Diagnosis</a:t>
          </a:r>
        </a:p>
      </dgm:t>
    </dgm:pt>
    <dgm:pt modelId="{E8019BB1-122D-45D4-9EE3-0ACC6CAFE6B1}" type="parTrans" cxnId="{2968A48F-47FC-4DBD-9609-E91EAEF53B14}">
      <dgm:prSet/>
      <dgm:spPr/>
      <dgm:t>
        <a:bodyPr/>
        <a:lstStyle/>
        <a:p>
          <a:endParaRPr lang="en-US"/>
        </a:p>
      </dgm:t>
    </dgm:pt>
    <dgm:pt modelId="{DBCD01CB-ADBA-4340-ADDF-65165D689D59}" type="sibTrans" cxnId="{2968A48F-47FC-4DBD-9609-E91EAEF53B14}">
      <dgm:prSet/>
      <dgm:spPr/>
      <dgm:t>
        <a:bodyPr/>
        <a:lstStyle/>
        <a:p>
          <a:endParaRPr lang="en-US"/>
        </a:p>
      </dgm:t>
    </dgm:pt>
    <dgm:pt modelId="{586C1751-F7C9-487A-93EA-4B84157C6FB2}">
      <dgm:prSet phldrT="[Text]"/>
      <dgm:spPr/>
      <dgm:t>
        <a:bodyPr/>
        <a:lstStyle/>
        <a:p>
          <a:r>
            <a:rPr lang="en-US" dirty="0"/>
            <a:t>Customized Care</a:t>
          </a:r>
        </a:p>
      </dgm:t>
    </dgm:pt>
    <dgm:pt modelId="{80A4B7FE-6C84-487E-8197-2561C1147A27}" type="parTrans" cxnId="{24392823-EB1B-444E-A15C-A26136BD3595}">
      <dgm:prSet/>
      <dgm:spPr/>
      <dgm:t>
        <a:bodyPr/>
        <a:lstStyle/>
        <a:p>
          <a:endParaRPr lang="en-US"/>
        </a:p>
      </dgm:t>
    </dgm:pt>
    <dgm:pt modelId="{A1EA0C5E-7FD6-4935-81E6-71F09A75C3E8}" type="sibTrans" cxnId="{24392823-EB1B-444E-A15C-A26136BD3595}">
      <dgm:prSet/>
      <dgm:spPr/>
      <dgm:t>
        <a:bodyPr/>
        <a:lstStyle/>
        <a:p>
          <a:endParaRPr lang="en-US"/>
        </a:p>
      </dgm:t>
    </dgm:pt>
    <dgm:pt modelId="{035D0484-FB48-4E68-BA34-49D0E178F75F}">
      <dgm:prSet phldrT="[Text]"/>
      <dgm:spPr/>
      <dgm:t>
        <a:bodyPr/>
        <a:lstStyle/>
        <a:p>
          <a:r>
            <a:rPr lang="en-US" dirty="0"/>
            <a:t>Intervention</a:t>
          </a:r>
        </a:p>
      </dgm:t>
    </dgm:pt>
    <dgm:pt modelId="{1101C0D8-3588-423F-841D-B567CB98C94F}" type="parTrans" cxnId="{8E28FFFD-0581-4567-94C8-9492686694AA}">
      <dgm:prSet/>
      <dgm:spPr/>
      <dgm:t>
        <a:bodyPr/>
        <a:lstStyle/>
        <a:p>
          <a:endParaRPr lang="en-US"/>
        </a:p>
      </dgm:t>
    </dgm:pt>
    <dgm:pt modelId="{6E6DD69D-5A98-44D8-85D9-11CB86199B94}" type="sibTrans" cxnId="{8E28FFFD-0581-4567-94C8-9492686694AA}">
      <dgm:prSet/>
      <dgm:spPr/>
      <dgm:t>
        <a:bodyPr/>
        <a:lstStyle/>
        <a:p>
          <a:endParaRPr lang="en-US"/>
        </a:p>
      </dgm:t>
    </dgm:pt>
    <dgm:pt modelId="{C32996D8-EF73-44D9-8B53-5ADDACF14277}">
      <dgm:prSet phldrT="[Text]"/>
      <dgm:spPr/>
      <dgm:t>
        <a:bodyPr/>
        <a:lstStyle/>
        <a:p>
          <a:r>
            <a:rPr lang="en-US" dirty="0"/>
            <a:t>Inform actionable, patient-specific recommendations</a:t>
          </a:r>
        </a:p>
      </dgm:t>
    </dgm:pt>
    <dgm:pt modelId="{A8A42D9B-BC3B-4615-AE6E-E88FA50E1A41}" type="parTrans" cxnId="{01E741A8-253A-4A51-B141-6CA9B69C20A9}">
      <dgm:prSet/>
      <dgm:spPr/>
      <dgm:t>
        <a:bodyPr/>
        <a:lstStyle/>
        <a:p>
          <a:endParaRPr lang="en-US"/>
        </a:p>
      </dgm:t>
    </dgm:pt>
    <dgm:pt modelId="{6E92F823-C671-4D8A-BAAF-694318C7623D}" type="sibTrans" cxnId="{01E741A8-253A-4A51-B141-6CA9B69C20A9}">
      <dgm:prSet/>
      <dgm:spPr/>
      <dgm:t>
        <a:bodyPr/>
        <a:lstStyle/>
        <a:p>
          <a:endParaRPr lang="en-US"/>
        </a:p>
      </dgm:t>
    </dgm:pt>
    <dgm:pt modelId="{244CDA08-FEB4-4A83-B902-B61A68A119E7}">
      <dgm:prSet phldrT="[Text]"/>
      <dgm:spPr/>
      <dgm:t>
        <a:bodyPr/>
        <a:lstStyle/>
        <a:p>
          <a:r>
            <a:rPr lang="en-US" dirty="0"/>
            <a:t>Intelligent data extraction</a:t>
          </a:r>
        </a:p>
      </dgm:t>
    </dgm:pt>
    <dgm:pt modelId="{80E4023C-2317-43E6-AA5F-86B1FBDD1FA5}" type="parTrans" cxnId="{DF15B313-B519-4B58-BE2B-82846E71A235}">
      <dgm:prSet/>
      <dgm:spPr/>
      <dgm:t>
        <a:bodyPr/>
        <a:lstStyle/>
        <a:p>
          <a:endParaRPr lang="en-US"/>
        </a:p>
      </dgm:t>
    </dgm:pt>
    <dgm:pt modelId="{FCD2826C-6972-4535-836C-3C8FC73FE8ED}" type="sibTrans" cxnId="{DF15B313-B519-4B58-BE2B-82846E71A235}">
      <dgm:prSet/>
      <dgm:spPr/>
      <dgm:t>
        <a:bodyPr/>
        <a:lstStyle/>
        <a:p>
          <a:endParaRPr lang="en-US"/>
        </a:p>
      </dgm:t>
    </dgm:pt>
    <dgm:pt modelId="{CA3A5808-B163-482A-B9ED-3F1F4395FCF6}">
      <dgm:prSet phldrT="[Text]"/>
      <dgm:spPr/>
      <dgm:t>
        <a:bodyPr/>
        <a:lstStyle/>
        <a:p>
          <a:r>
            <a:rPr lang="en-US" dirty="0"/>
            <a:t>Intervention determination</a:t>
          </a:r>
        </a:p>
      </dgm:t>
    </dgm:pt>
    <dgm:pt modelId="{D42AF728-E725-4137-BCF1-9302599E7680}" type="parTrans" cxnId="{EFEAC350-7C00-4181-BC51-6F3B452F9F4C}">
      <dgm:prSet/>
      <dgm:spPr/>
      <dgm:t>
        <a:bodyPr/>
        <a:lstStyle/>
        <a:p>
          <a:endParaRPr lang="en-US"/>
        </a:p>
      </dgm:t>
    </dgm:pt>
    <dgm:pt modelId="{B1196B5A-DBAF-46E8-8516-F1A90F8216A6}" type="sibTrans" cxnId="{EFEAC350-7C00-4181-BC51-6F3B452F9F4C}">
      <dgm:prSet/>
      <dgm:spPr/>
      <dgm:t>
        <a:bodyPr/>
        <a:lstStyle/>
        <a:p>
          <a:endParaRPr lang="en-US"/>
        </a:p>
      </dgm:t>
    </dgm:pt>
    <dgm:pt modelId="{C71E9E78-228F-41F3-A85B-6B1142D9BC47}">
      <dgm:prSet phldrT="[Text]"/>
      <dgm:spPr/>
      <dgm:t>
        <a:bodyPr/>
        <a:lstStyle/>
        <a:p>
          <a:r>
            <a:rPr lang="en-US"/>
            <a:t>Evaluation</a:t>
          </a:r>
        </a:p>
      </dgm:t>
    </dgm:pt>
    <dgm:pt modelId="{8BE5979E-D44B-4B60-9941-ED6A44476975}" type="parTrans" cxnId="{ABE19A22-871D-4E6C-87E7-1D36C9ABAA41}">
      <dgm:prSet/>
      <dgm:spPr/>
      <dgm:t>
        <a:bodyPr/>
        <a:lstStyle/>
        <a:p>
          <a:endParaRPr lang="en-US"/>
        </a:p>
      </dgm:t>
    </dgm:pt>
    <dgm:pt modelId="{713CD579-E1B3-40F2-9C17-E36466E1AFC2}" type="sibTrans" cxnId="{ABE19A22-871D-4E6C-87E7-1D36C9ABAA41}">
      <dgm:prSet/>
      <dgm:spPr/>
      <dgm:t>
        <a:bodyPr/>
        <a:lstStyle/>
        <a:p>
          <a:endParaRPr lang="en-US"/>
        </a:p>
      </dgm:t>
    </dgm:pt>
    <dgm:pt modelId="{3777E1D8-4458-4D18-9F07-0E91A9ED36F7}">
      <dgm:prSet phldrT="[Text]"/>
      <dgm:spPr/>
      <dgm:t>
        <a:bodyPr/>
        <a:lstStyle/>
        <a:p>
          <a:r>
            <a:rPr lang="en-US"/>
            <a:t>Refine Priorities</a:t>
          </a:r>
        </a:p>
      </dgm:t>
    </dgm:pt>
    <dgm:pt modelId="{034B2A75-6CC0-4D9E-9A62-6BB4297DD97D}" type="parTrans" cxnId="{51D26FAF-6A7E-4193-ABFA-228A7390FE20}">
      <dgm:prSet/>
      <dgm:spPr/>
      <dgm:t>
        <a:bodyPr/>
        <a:lstStyle/>
        <a:p>
          <a:endParaRPr lang="en-US"/>
        </a:p>
      </dgm:t>
    </dgm:pt>
    <dgm:pt modelId="{F7661DE7-CF5E-4017-B399-AEF595C5B192}" type="sibTrans" cxnId="{51D26FAF-6A7E-4193-ABFA-228A7390FE20}">
      <dgm:prSet/>
      <dgm:spPr/>
      <dgm:t>
        <a:bodyPr/>
        <a:lstStyle/>
        <a:p>
          <a:endParaRPr lang="en-US"/>
        </a:p>
      </dgm:t>
    </dgm:pt>
    <dgm:pt modelId="{B8D17EBA-411A-45B6-A7AE-ACC881BEEE62}">
      <dgm:prSet phldrT="[Text]"/>
      <dgm:spPr/>
      <dgm:t>
        <a:bodyPr/>
        <a:lstStyle/>
        <a:p>
          <a:r>
            <a:rPr lang="en-US"/>
            <a:t>Ongoing data collection</a:t>
          </a:r>
        </a:p>
      </dgm:t>
    </dgm:pt>
    <dgm:pt modelId="{44A6709B-E1D0-4FAC-85D3-F1DA01BA3368}" type="parTrans" cxnId="{2E0689E3-4101-477E-A5C5-4B188AE746E0}">
      <dgm:prSet/>
      <dgm:spPr/>
      <dgm:t>
        <a:bodyPr/>
        <a:lstStyle/>
        <a:p>
          <a:endParaRPr lang="en-US"/>
        </a:p>
      </dgm:t>
    </dgm:pt>
    <dgm:pt modelId="{4757A3B3-5F72-4B5D-922A-E08248C6C4FB}" type="sibTrans" cxnId="{2E0689E3-4101-477E-A5C5-4B188AE746E0}">
      <dgm:prSet/>
      <dgm:spPr/>
      <dgm:t>
        <a:bodyPr/>
        <a:lstStyle/>
        <a:p>
          <a:endParaRPr lang="en-US"/>
        </a:p>
      </dgm:t>
    </dgm:pt>
    <dgm:pt modelId="{257D934B-A1E2-4D46-94E7-749A1C361C1C}">
      <dgm:prSet phldrT="[Text]"/>
      <dgm:spPr/>
      <dgm:t>
        <a:bodyPr/>
        <a:lstStyle/>
        <a:p>
          <a:r>
            <a:rPr lang="en-US" dirty="0"/>
            <a:t>Plan</a:t>
          </a:r>
        </a:p>
      </dgm:t>
    </dgm:pt>
    <dgm:pt modelId="{942E95EA-EF12-4695-A240-89F5D9887A3C}" type="parTrans" cxnId="{01F89FA6-6D14-4BBC-B500-6A47526469D1}">
      <dgm:prSet/>
      <dgm:spPr/>
      <dgm:t>
        <a:bodyPr/>
        <a:lstStyle/>
        <a:p>
          <a:endParaRPr lang="en-US"/>
        </a:p>
      </dgm:t>
    </dgm:pt>
    <dgm:pt modelId="{BEFCED96-B53A-4935-A1E5-0CC2A9152E42}" type="sibTrans" cxnId="{01F89FA6-6D14-4BBC-B500-6A47526469D1}">
      <dgm:prSet/>
      <dgm:spPr/>
      <dgm:t>
        <a:bodyPr/>
        <a:lstStyle/>
        <a:p>
          <a:endParaRPr lang="en-US"/>
        </a:p>
      </dgm:t>
    </dgm:pt>
    <dgm:pt modelId="{DF8202DA-622E-457F-A8E0-469FB511C26B}">
      <dgm:prSet phldrT="[Text]"/>
      <dgm:spPr/>
      <dgm:t>
        <a:bodyPr/>
        <a:lstStyle/>
        <a:p>
          <a:r>
            <a:rPr lang="en-US" dirty="0"/>
            <a:t>Develop a plan</a:t>
          </a:r>
        </a:p>
      </dgm:t>
    </dgm:pt>
    <dgm:pt modelId="{1A7098BE-7D92-4A55-A5E7-E4ACE80559B7}" type="parTrans" cxnId="{4687EC0A-5299-4CF2-9869-E4B5BE14C319}">
      <dgm:prSet/>
      <dgm:spPr/>
      <dgm:t>
        <a:bodyPr/>
        <a:lstStyle/>
        <a:p>
          <a:endParaRPr lang="en-US"/>
        </a:p>
      </dgm:t>
    </dgm:pt>
    <dgm:pt modelId="{C87CD2EB-D01E-4975-A740-91053164A63D}" type="sibTrans" cxnId="{4687EC0A-5299-4CF2-9869-E4B5BE14C319}">
      <dgm:prSet/>
      <dgm:spPr/>
      <dgm:t>
        <a:bodyPr/>
        <a:lstStyle/>
        <a:p>
          <a:endParaRPr lang="en-US"/>
        </a:p>
      </dgm:t>
    </dgm:pt>
    <dgm:pt modelId="{38F6C3EB-52C0-436D-9470-D86F0AE988E8}">
      <dgm:prSet phldrT="[Text]"/>
      <dgm:spPr/>
      <dgm:t>
        <a:bodyPr/>
        <a:lstStyle/>
        <a:p>
          <a:r>
            <a:rPr lang="en-US" dirty="0"/>
            <a:t>Customized goals and interventions</a:t>
          </a:r>
        </a:p>
      </dgm:t>
    </dgm:pt>
    <dgm:pt modelId="{32DFBF5C-F4A8-4474-A7AB-46D3B38F505F}" type="parTrans" cxnId="{6A0CC297-2DB5-4E05-AA18-C3207ED7315A}">
      <dgm:prSet/>
      <dgm:spPr/>
      <dgm:t>
        <a:bodyPr/>
        <a:lstStyle/>
        <a:p>
          <a:endParaRPr lang="en-US"/>
        </a:p>
      </dgm:t>
    </dgm:pt>
    <dgm:pt modelId="{ED286B45-DDE3-4EA3-BDAD-DE191F576842}" type="sibTrans" cxnId="{6A0CC297-2DB5-4E05-AA18-C3207ED7315A}">
      <dgm:prSet/>
      <dgm:spPr/>
      <dgm:t>
        <a:bodyPr/>
        <a:lstStyle/>
        <a:p>
          <a:endParaRPr lang="en-US"/>
        </a:p>
      </dgm:t>
    </dgm:pt>
    <dgm:pt modelId="{8FD47E1D-226B-469A-8828-F699210AADEB}" type="pres">
      <dgm:prSet presAssocID="{9A9EE140-278C-4982-BF6C-7BB590E8B570}" presName="Name0" presStyleCnt="0">
        <dgm:presLayoutVars>
          <dgm:dir/>
          <dgm:resizeHandles val="exact"/>
        </dgm:presLayoutVars>
      </dgm:prSet>
      <dgm:spPr/>
    </dgm:pt>
    <dgm:pt modelId="{0BA23F5E-69EE-475E-84CE-240D17081956}" type="pres">
      <dgm:prSet presAssocID="{9A9EE140-278C-4982-BF6C-7BB590E8B570}" presName="fgShape" presStyleLbl="fgShp" presStyleIdx="0" presStyleCnt="1"/>
      <dgm:spPr/>
    </dgm:pt>
    <dgm:pt modelId="{3BB3C73D-120A-4D4A-8A35-940DBE206C48}" type="pres">
      <dgm:prSet presAssocID="{9A9EE140-278C-4982-BF6C-7BB590E8B570}" presName="linComp" presStyleCnt="0"/>
      <dgm:spPr/>
    </dgm:pt>
    <dgm:pt modelId="{F9C654B8-2884-4D4E-B99E-62C09B7DD640}" type="pres">
      <dgm:prSet presAssocID="{B7AF13F3-AFAE-4841-B33A-32FB91C951BC}" presName="compNode" presStyleCnt="0"/>
      <dgm:spPr/>
    </dgm:pt>
    <dgm:pt modelId="{25F284C1-542E-4556-802E-CC1656E55C86}" type="pres">
      <dgm:prSet presAssocID="{B7AF13F3-AFAE-4841-B33A-32FB91C951BC}" presName="bkgdShape" presStyleLbl="node1" presStyleIdx="0" presStyleCnt="5"/>
      <dgm:spPr/>
    </dgm:pt>
    <dgm:pt modelId="{C82D7CB9-F640-4F9B-9CE7-D88556274A12}" type="pres">
      <dgm:prSet presAssocID="{B7AF13F3-AFAE-4841-B33A-32FB91C951BC}" presName="nodeTx" presStyleLbl="node1" presStyleIdx="0" presStyleCnt="5">
        <dgm:presLayoutVars>
          <dgm:bulletEnabled val="1"/>
        </dgm:presLayoutVars>
      </dgm:prSet>
      <dgm:spPr/>
    </dgm:pt>
    <dgm:pt modelId="{AB5C5DFB-F4CF-4210-B710-B41F215002AD}" type="pres">
      <dgm:prSet presAssocID="{B7AF13F3-AFAE-4841-B33A-32FB91C951BC}" presName="invisiNode" presStyleLbl="node1" presStyleIdx="0" presStyleCnt="5"/>
      <dgm:spPr/>
    </dgm:pt>
    <dgm:pt modelId="{99A94106-DE80-4373-A1F8-585721742A68}" type="pres">
      <dgm:prSet presAssocID="{B7AF13F3-AFAE-4841-B33A-32FB91C951BC}" presName="imagNode"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ethoscope with solid fill"/>
        </a:ext>
      </dgm:extLst>
    </dgm:pt>
    <dgm:pt modelId="{437FC33D-3D7F-479A-83B8-F8FAD890BE9C}" type="pres">
      <dgm:prSet presAssocID="{B1A40FEA-6361-4D99-93F6-3A2E34B64A32}" presName="sibTrans" presStyleLbl="sibTrans2D1" presStyleIdx="0" presStyleCnt="0"/>
      <dgm:spPr/>
    </dgm:pt>
    <dgm:pt modelId="{C5FD04E2-44E8-4775-A7C7-092B57D2049E}" type="pres">
      <dgm:prSet presAssocID="{12160112-6DE3-4F38-8EBF-7F91A6D11A9F}" presName="compNode" presStyleCnt="0"/>
      <dgm:spPr/>
    </dgm:pt>
    <dgm:pt modelId="{34EC9D58-0794-4424-AE99-33D28292EC25}" type="pres">
      <dgm:prSet presAssocID="{12160112-6DE3-4F38-8EBF-7F91A6D11A9F}" presName="bkgdShape" presStyleLbl="node1" presStyleIdx="1" presStyleCnt="5"/>
      <dgm:spPr/>
    </dgm:pt>
    <dgm:pt modelId="{6C7DF7D0-AD7F-4F86-90DB-87331D3F1F9E}" type="pres">
      <dgm:prSet presAssocID="{12160112-6DE3-4F38-8EBF-7F91A6D11A9F}" presName="nodeTx" presStyleLbl="node1" presStyleIdx="1" presStyleCnt="5">
        <dgm:presLayoutVars>
          <dgm:bulletEnabled val="1"/>
        </dgm:presLayoutVars>
      </dgm:prSet>
      <dgm:spPr/>
    </dgm:pt>
    <dgm:pt modelId="{A0AFDA55-8255-4FE0-BAB2-2C3A75D9B7D6}" type="pres">
      <dgm:prSet presAssocID="{12160112-6DE3-4F38-8EBF-7F91A6D11A9F}" presName="invisiNode" presStyleLbl="node1" presStyleIdx="1" presStyleCnt="5"/>
      <dgm:spPr/>
    </dgm:pt>
    <dgm:pt modelId="{1D15A443-EBD3-4B5B-8EAE-0504CEAE160D}" type="pres">
      <dgm:prSet presAssocID="{12160112-6DE3-4F38-8EBF-7F91A6D11A9F}" presName="imagNode"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ead with gears with solid fill"/>
        </a:ext>
      </dgm:extLst>
    </dgm:pt>
    <dgm:pt modelId="{21069991-2BB6-4465-8051-D9C266067537}" type="pres">
      <dgm:prSet presAssocID="{DBCD01CB-ADBA-4340-ADDF-65165D689D59}" presName="sibTrans" presStyleLbl="sibTrans2D1" presStyleIdx="0" presStyleCnt="0"/>
      <dgm:spPr/>
    </dgm:pt>
    <dgm:pt modelId="{ACE2CD9B-F99C-4E60-B142-CA0500B6EB52}" type="pres">
      <dgm:prSet presAssocID="{257D934B-A1E2-4D46-94E7-749A1C361C1C}" presName="compNode" presStyleCnt="0"/>
      <dgm:spPr/>
    </dgm:pt>
    <dgm:pt modelId="{DAF106CF-9B0A-4D6A-9F30-10CB5B576577}" type="pres">
      <dgm:prSet presAssocID="{257D934B-A1E2-4D46-94E7-749A1C361C1C}" presName="bkgdShape" presStyleLbl="node1" presStyleIdx="2" presStyleCnt="5"/>
      <dgm:spPr/>
    </dgm:pt>
    <dgm:pt modelId="{0046EBA6-7117-4077-AC2A-56D4B980D06E}" type="pres">
      <dgm:prSet presAssocID="{257D934B-A1E2-4D46-94E7-749A1C361C1C}" presName="nodeTx" presStyleLbl="node1" presStyleIdx="2" presStyleCnt="5">
        <dgm:presLayoutVars>
          <dgm:bulletEnabled val="1"/>
        </dgm:presLayoutVars>
      </dgm:prSet>
      <dgm:spPr/>
    </dgm:pt>
    <dgm:pt modelId="{EDEB470D-DAC7-45D0-B708-A3D187743CFF}" type="pres">
      <dgm:prSet presAssocID="{257D934B-A1E2-4D46-94E7-749A1C361C1C}" presName="invisiNode" presStyleLbl="node1" presStyleIdx="2" presStyleCnt="5"/>
      <dgm:spPr/>
    </dgm:pt>
    <dgm:pt modelId="{6E786A83-1504-4FF9-8369-3E991CA2B7D3}" type="pres">
      <dgm:prSet presAssocID="{257D934B-A1E2-4D46-94E7-749A1C361C1C}" presName="imagNode"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ily calendar with solid fill"/>
        </a:ext>
      </dgm:extLst>
    </dgm:pt>
    <dgm:pt modelId="{13DE62CB-68D3-4AF7-BEF9-80BD82CBCD67}" type="pres">
      <dgm:prSet presAssocID="{BEFCED96-B53A-4935-A1E5-0CC2A9152E42}" presName="sibTrans" presStyleLbl="sibTrans2D1" presStyleIdx="0" presStyleCnt="0"/>
      <dgm:spPr/>
    </dgm:pt>
    <dgm:pt modelId="{7C5639FA-EFC8-4396-B7FE-7295F7FAE66D}" type="pres">
      <dgm:prSet presAssocID="{035D0484-FB48-4E68-BA34-49D0E178F75F}" presName="compNode" presStyleCnt="0"/>
      <dgm:spPr/>
    </dgm:pt>
    <dgm:pt modelId="{EAF65C38-F078-4484-BBB0-B947C2CD877B}" type="pres">
      <dgm:prSet presAssocID="{035D0484-FB48-4E68-BA34-49D0E178F75F}" presName="bkgdShape" presStyleLbl="node1" presStyleIdx="3" presStyleCnt="5"/>
      <dgm:spPr/>
    </dgm:pt>
    <dgm:pt modelId="{535CE58F-9B77-479E-B30A-2752748E8F44}" type="pres">
      <dgm:prSet presAssocID="{035D0484-FB48-4E68-BA34-49D0E178F75F}" presName="nodeTx" presStyleLbl="node1" presStyleIdx="3" presStyleCnt="5">
        <dgm:presLayoutVars>
          <dgm:bulletEnabled val="1"/>
        </dgm:presLayoutVars>
      </dgm:prSet>
      <dgm:spPr/>
    </dgm:pt>
    <dgm:pt modelId="{07828EA9-93C8-4998-991B-C4144356478B}" type="pres">
      <dgm:prSet presAssocID="{035D0484-FB48-4E68-BA34-49D0E178F75F}" presName="invisiNode" presStyleLbl="node1" presStyleIdx="3" presStyleCnt="5"/>
      <dgm:spPr/>
    </dgm:pt>
    <dgm:pt modelId="{0C99B092-345C-4BFE-B954-C154891CE475}" type="pres">
      <dgm:prSet presAssocID="{035D0484-FB48-4E68-BA34-49D0E178F75F}" presName="imagNode"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ctor female with solid fill"/>
        </a:ext>
      </dgm:extLst>
    </dgm:pt>
    <dgm:pt modelId="{898495DD-32F7-4867-82CA-885A1A08A210}" type="pres">
      <dgm:prSet presAssocID="{6E6DD69D-5A98-44D8-85D9-11CB86199B94}" presName="sibTrans" presStyleLbl="sibTrans2D1" presStyleIdx="0" presStyleCnt="0"/>
      <dgm:spPr/>
    </dgm:pt>
    <dgm:pt modelId="{7AC32D00-D556-4C1A-8155-C0F85468DCEE}" type="pres">
      <dgm:prSet presAssocID="{C71E9E78-228F-41F3-A85B-6B1142D9BC47}" presName="compNode" presStyleCnt="0"/>
      <dgm:spPr/>
    </dgm:pt>
    <dgm:pt modelId="{5F892A45-F919-4A49-8E17-7669C986A7F6}" type="pres">
      <dgm:prSet presAssocID="{C71E9E78-228F-41F3-A85B-6B1142D9BC47}" presName="bkgdShape" presStyleLbl="node1" presStyleIdx="4" presStyleCnt="5"/>
      <dgm:spPr/>
    </dgm:pt>
    <dgm:pt modelId="{675C3713-42D0-4DDF-8B18-B44F24C03718}" type="pres">
      <dgm:prSet presAssocID="{C71E9E78-228F-41F3-A85B-6B1142D9BC47}" presName="nodeTx" presStyleLbl="node1" presStyleIdx="4" presStyleCnt="5">
        <dgm:presLayoutVars>
          <dgm:bulletEnabled val="1"/>
        </dgm:presLayoutVars>
      </dgm:prSet>
      <dgm:spPr/>
    </dgm:pt>
    <dgm:pt modelId="{5ECE2F56-4707-433D-A29F-1421DBCE7BE6}" type="pres">
      <dgm:prSet presAssocID="{C71E9E78-228F-41F3-A85B-6B1142D9BC47}" presName="invisiNode" presStyleLbl="node1" presStyleIdx="4" presStyleCnt="5"/>
      <dgm:spPr/>
    </dgm:pt>
    <dgm:pt modelId="{2781BEB3-DE80-480E-9125-EEBA56BEF635}" type="pres">
      <dgm:prSet presAssocID="{C71E9E78-228F-41F3-A85B-6B1142D9BC47}" presName="imagNode"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agnifying glass with solid fill"/>
        </a:ext>
      </dgm:extLst>
    </dgm:pt>
  </dgm:ptLst>
  <dgm:cxnLst>
    <dgm:cxn modelId="{1ACF3502-87FE-4DBF-9AD5-62524E8E4680}" type="presOf" srcId="{3777E1D8-4458-4D18-9F07-0E91A9ED36F7}" destId="{675C3713-42D0-4DDF-8B18-B44F24C03718}" srcOrd="1" destOrd="1" presId="urn:microsoft.com/office/officeart/2005/8/layout/hList7"/>
    <dgm:cxn modelId="{CC127405-DE85-4098-854A-ECF59F73FF35}" type="presOf" srcId="{975D9E06-74A2-4111-99BC-27377714E586}" destId="{C82D7CB9-F640-4F9B-9CE7-D88556274A12}" srcOrd="1" destOrd="1" presId="urn:microsoft.com/office/officeart/2005/8/layout/hList7"/>
    <dgm:cxn modelId="{4687EC0A-5299-4CF2-9869-E4B5BE14C319}" srcId="{257D934B-A1E2-4D46-94E7-749A1C361C1C}" destId="{DF8202DA-622E-457F-A8E0-469FB511C26B}" srcOrd="0" destOrd="0" parTransId="{1A7098BE-7D92-4A55-A5E7-E4ACE80559B7}" sibTransId="{C87CD2EB-D01E-4975-A740-91053164A63D}"/>
    <dgm:cxn modelId="{28D9EF0A-110C-4FE5-83BF-35F91EA28044}" type="presOf" srcId="{035D0484-FB48-4E68-BA34-49D0E178F75F}" destId="{535CE58F-9B77-479E-B30A-2752748E8F44}" srcOrd="1" destOrd="0" presId="urn:microsoft.com/office/officeart/2005/8/layout/hList7"/>
    <dgm:cxn modelId="{63FD8D0B-B61B-450B-BBA3-E4CB5F0B10E0}" type="presOf" srcId="{244CDA08-FEB4-4A83-B902-B61A68A119E7}" destId="{C82D7CB9-F640-4F9B-9CE7-D88556274A12}" srcOrd="1" destOrd="2" presId="urn:microsoft.com/office/officeart/2005/8/layout/hList7"/>
    <dgm:cxn modelId="{DF15B313-B519-4B58-BE2B-82846E71A235}" srcId="{B7AF13F3-AFAE-4841-B33A-32FB91C951BC}" destId="{244CDA08-FEB4-4A83-B902-B61A68A119E7}" srcOrd="1" destOrd="0" parTransId="{80E4023C-2317-43E6-AA5F-86B1FBDD1FA5}" sibTransId="{FCD2826C-6972-4535-836C-3C8FC73FE8ED}"/>
    <dgm:cxn modelId="{49B9621B-60FC-4898-9BC4-B9BE05EF97E0}" type="presOf" srcId="{586C1751-F7C9-487A-93EA-4B84157C6FB2}" destId="{34EC9D58-0794-4424-AE99-33D28292EC25}" srcOrd="0" destOrd="1" presId="urn:microsoft.com/office/officeart/2005/8/layout/hList7"/>
    <dgm:cxn modelId="{6794EF1B-22BE-41BC-9F6C-743C2734B2DA}" type="presOf" srcId="{CA3A5808-B163-482A-B9ED-3F1F4395FCF6}" destId="{6C7DF7D0-AD7F-4F86-90DB-87331D3F1F9E}" srcOrd="1" destOrd="2" presId="urn:microsoft.com/office/officeart/2005/8/layout/hList7"/>
    <dgm:cxn modelId="{A94C871F-34D5-456B-860E-B8650F855E42}" type="presOf" srcId="{257D934B-A1E2-4D46-94E7-749A1C361C1C}" destId="{0046EBA6-7117-4077-AC2A-56D4B980D06E}" srcOrd="1" destOrd="0" presId="urn:microsoft.com/office/officeart/2005/8/layout/hList7"/>
    <dgm:cxn modelId="{ABE19A22-871D-4E6C-87E7-1D36C9ABAA41}" srcId="{9A9EE140-278C-4982-BF6C-7BB590E8B570}" destId="{C71E9E78-228F-41F3-A85B-6B1142D9BC47}" srcOrd="4" destOrd="0" parTransId="{8BE5979E-D44B-4B60-9941-ED6A44476975}" sibTransId="{713CD579-E1B3-40F2-9C17-E36466E1AFC2}"/>
    <dgm:cxn modelId="{24392823-EB1B-444E-A15C-A26136BD3595}" srcId="{12160112-6DE3-4F38-8EBF-7F91A6D11A9F}" destId="{586C1751-F7C9-487A-93EA-4B84157C6FB2}" srcOrd="0" destOrd="0" parTransId="{80A4B7FE-6C84-487E-8197-2561C1147A27}" sibTransId="{A1EA0C5E-7FD6-4935-81E6-71F09A75C3E8}"/>
    <dgm:cxn modelId="{F259DD2F-19D8-498F-B31F-6E186F537A81}" type="presOf" srcId="{257D934B-A1E2-4D46-94E7-749A1C361C1C}" destId="{DAF106CF-9B0A-4D6A-9F30-10CB5B576577}" srcOrd="0" destOrd="0" presId="urn:microsoft.com/office/officeart/2005/8/layout/hList7"/>
    <dgm:cxn modelId="{7794C234-9C50-4E0D-85F5-0DA0A44DA1D7}" type="presOf" srcId="{B1A40FEA-6361-4D99-93F6-3A2E34B64A32}" destId="{437FC33D-3D7F-479A-83B8-F8FAD890BE9C}" srcOrd="0" destOrd="0" presId="urn:microsoft.com/office/officeart/2005/8/layout/hList7"/>
    <dgm:cxn modelId="{A811ED34-0CDF-4851-A58F-E5E82A7E67D0}" type="presOf" srcId="{DBCD01CB-ADBA-4340-ADDF-65165D689D59}" destId="{21069991-2BB6-4465-8051-D9C266067537}" srcOrd="0" destOrd="0" presId="urn:microsoft.com/office/officeart/2005/8/layout/hList7"/>
    <dgm:cxn modelId="{68308237-56CB-4DFB-B595-099176DBDEB0}" type="presOf" srcId="{244CDA08-FEB4-4A83-B902-B61A68A119E7}" destId="{25F284C1-542E-4556-802E-CC1656E55C86}" srcOrd="0" destOrd="2" presId="urn:microsoft.com/office/officeart/2005/8/layout/hList7"/>
    <dgm:cxn modelId="{66548C5C-02AA-4B5F-A1A2-FB6582C1D63A}" type="presOf" srcId="{9A9EE140-278C-4982-BF6C-7BB590E8B570}" destId="{8FD47E1D-226B-469A-8828-F699210AADEB}" srcOrd="0" destOrd="0" presId="urn:microsoft.com/office/officeart/2005/8/layout/hList7"/>
    <dgm:cxn modelId="{8EE01669-F7B4-43C6-87CE-039725BD9E8D}" type="presOf" srcId="{DF8202DA-622E-457F-A8E0-469FB511C26B}" destId="{DAF106CF-9B0A-4D6A-9F30-10CB5B576577}" srcOrd="0" destOrd="1" presId="urn:microsoft.com/office/officeart/2005/8/layout/hList7"/>
    <dgm:cxn modelId="{BB775D69-3C05-4413-94C0-6442D05E1B75}" type="presOf" srcId="{6E6DD69D-5A98-44D8-85D9-11CB86199B94}" destId="{898495DD-32F7-4867-82CA-885A1A08A210}" srcOrd="0" destOrd="0" presId="urn:microsoft.com/office/officeart/2005/8/layout/hList7"/>
    <dgm:cxn modelId="{220D3B6D-2FD0-4AB3-9367-946DBFC1A96C}" type="presOf" srcId="{B8D17EBA-411A-45B6-A7AE-ACC881BEEE62}" destId="{675C3713-42D0-4DDF-8B18-B44F24C03718}" srcOrd="1" destOrd="2" presId="urn:microsoft.com/office/officeart/2005/8/layout/hList7"/>
    <dgm:cxn modelId="{52EFB64D-D7B7-457C-87E6-547A1A87AC06}" type="presOf" srcId="{CA3A5808-B163-482A-B9ED-3F1F4395FCF6}" destId="{34EC9D58-0794-4424-AE99-33D28292EC25}" srcOrd="0" destOrd="2" presId="urn:microsoft.com/office/officeart/2005/8/layout/hList7"/>
    <dgm:cxn modelId="{065D3270-752A-4A3B-9C52-07783ABB6907}" type="presOf" srcId="{38F6C3EB-52C0-436D-9470-D86F0AE988E8}" destId="{DAF106CF-9B0A-4D6A-9F30-10CB5B576577}" srcOrd="0" destOrd="2" presId="urn:microsoft.com/office/officeart/2005/8/layout/hList7"/>
    <dgm:cxn modelId="{EFEAC350-7C00-4181-BC51-6F3B452F9F4C}" srcId="{12160112-6DE3-4F38-8EBF-7F91A6D11A9F}" destId="{CA3A5808-B163-482A-B9ED-3F1F4395FCF6}" srcOrd="1" destOrd="0" parTransId="{D42AF728-E725-4137-BCF1-9302599E7680}" sibTransId="{B1196B5A-DBAF-46E8-8516-F1A90F8216A6}"/>
    <dgm:cxn modelId="{DDAA7C77-1D42-411C-921C-C6CF903DCC51}" type="presOf" srcId="{586C1751-F7C9-487A-93EA-4B84157C6FB2}" destId="{6C7DF7D0-AD7F-4F86-90DB-87331D3F1F9E}" srcOrd="1" destOrd="1" presId="urn:microsoft.com/office/officeart/2005/8/layout/hList7"/>
    <dgm:cxn modelId="{E90CE677-EB46-4E27-AAB2-ADFAADC45FB5}" type="presOf" srcId="{C32996D8-EF73-44D9-8B53-5ADDACF14277}" destId="{535CE58F-9B77-479E-B30A-2752748E8F44}" srcOrd="1" destOrd="1" presId="urn:microsoft.com/office/officeart/2005/8/layout/hList7"/>
    <dgm:cxn modelId="{164F3581-982A-422A-9E66-48CE5F1D4ECA}" type="presOf" srcId="{C32996D8-EF73-44D9-8B53-5ADDACF14277}" destId="{EAF65C38-F078-4484-BBB0-B947C2CD877B}" srcOrd="0" destOrd="1" presId="urn:microsoft.com/office/officeart/2005/8/layout/hList7"/>
    <dgm:cxn modelId="{28479381-9FD2-4249-8EE2-938468723DAC}" type="presOf" srcId="{3777E1D8-4458-4D18-9F07-0E91A9ED36F7}" destId="{5F892A45-F919-4A49-8E17-7669C986A7F6}" srcOrd="0" destOrd="1" presId="urn:microsoft.com/office/officeart/2005/8/layout/hList7"/>
    <dgm:cxn modelId="{BE465F87-7047-4C3E-8FC2-B5087FCBAF25}" type="presOf" srcId="{035D0484-FB48-4E68-BA34-49D0E178F75F}" destId="{EAF65C38-F078-4484-BBB0-B947C2CD877B}" srcOrd="0" destOrd="0" presId="urn:microsoft.com/office/officeart/2005/8/layout/hList7"/>
    <dgm:cxn modelId="{2968A48F-47FC-4DBD-9609-E91EAEF53B14}" srcId="{9A9EE140-278C-4982-BF6C-7BB590E8B570}" destId="{12160112-6DE3-4F38-8EBF-7F91A6D11A9F}" srcOrd="1" destOrd="0" parTransId="{E8019BB1-122D-45D4-9EE3-0ACC6CAFE6B1}" sibTransId="{DBCD01CB-ADBA-4340-ADDF-65165D689D59}"/>
    <dgm:cxn modelId="{588C7C95-61E5-48C6-80AD-D304F0B097E6}" type="presOf" srcId="{12160112-6DE3-4F38-8EBF-7F91A6D11A9F}" destId="{34EC9D58-0794-4424-AE99-33D28292EC25}" srcOrd="0" destOrd="0" presId="urn:microsoft.com/office/officeart/2005/8/layout/hList7"/>
    <dgm:cxn modelId="{6A0CC297-2DB5-4E05-AA18-C3207ED7315A}" srcId="{257D934B-A1E2-4D46-94E7-749A1C361C1C}" destId="{38F6C3EB-52C0-436D-9470-D86F0AE988E8}" srcOrd="1" destOrd="0" parTransId="{32DFBF5C-F4A8-4474-A7AB-46D3B38F505F}" sibTransId="{ED286B45-DDE3-4EA3-BDAD-DE191F576842}"/>
    <dgm:cxn modelId="{BD80B09E-61CC-40BF-BF09-A4A75364EF3B}" type="presOf" srcId="{38F6C3EB-52C0-436D-9470-D86F0AE988E8}" destId="{0046EBA6-7117-4077-AC2A-56D4B980D06E}" srcOrd="1" destOrd="2" presId="urn:microsoft.com/office/officeart/2005/8/layout/hList7"/>
    <dgm:cxn modelId="{F0EA64A2-7736-48BE-AFEB-C344E622AD01}" type="presOf" srcId="{12160112-6DE3-4F38-8EBF-7F91A6D11A9F}" destId="{6C7DF7D0-AD7F-4F86-90DB-87331D3F1F9E}" srcOrd="1" destOrd="0" presId="urn:microsoft.com/office/officeart/2005/8/layout/hList7"/>
    <dgm:cxn modelId="{01F89FA6-6D14-4BBC-B500-6A47526469D1}" srcId="{9A9EE140-278C-4982-BF6C-7BB590E8B570}" destId="{257D934B-A1E2-4D46-94E7-749A1C361C1C}" srcOrd="2" destOrd="0" parTransId="{942E95EA-EF12-4695-A240-89F5D9887A3C}" sibTransId="{BEFCED96-B53A-4935-A1E5-0CC2A9152E42}"/>
    <dgm:cxn modelId="{01E741A8-253A-4A51-B141-6CA9B69C20A9}" srcId="{035D0484-FB48-4E68-BA34-49D0E178F75F}" destId="{C32996D8-EF73-44D9-8B53-5ADDACF14277}" srcOrd="0" destOrd="0" parTransId="{A8A42D9B-BC3B-4615-AE6E-E88FA50E1A41}" sibTransId="{6E92F823-C671-4D8A-BAAF-694318C7623D}"/>
    <dgm:cxn modelId="{2051DEA8-F138-426F-A9FA-A6272E06975D}" type="presOf" srcId="{BEFCED96-B53A-4935-A1E5-0CC2A9152E42}" destId="{13DE62CB-68D3-4AF7-BEF9-80BD82CBCD67}" srcOrd="0" destOrd="0" presId="urn:microsoft.com/office/officeart/2005/8/layout/hList7"/>
    <dgm:cxn modelId="{51D26FAF-6A7E-4193-ABFA-228A7390FE20}" srcId="{C71E9E78-228F-41F3-A85B-6B1142D9BC47}" destId="{3777E1D8-4458-4D18-9F07-0E91A9ED36F7}" srcOrd="0" destOrd="0" parTransId="{034B2A75-6CC0-4D9E-9A62-6BB4297DD97D}" sibTransId="{F7661DE7-CF5E-4017-B399-AEF595C5B192}"/>
    <dgm:cxn modelId="{B0C4EDB2-6C9F-48F5-82F7-C81198C55C84}" srcId="{9A9EE140-278C-4982-BF6C-7BB590E8B570}" destId="{B7AF13F3-AFAE-4841-B33A-32FB91C951BC}" srcOrd="0" destOrd="0" parTransId="{319728D0-E032-492C-8E4A-7E65D3D6A921}" sibTransId="{B1A40FEA-6361-4D99-93F6-3A2E34B64A32}"/>
    <dgm:cxn modelId="{3C07E7BE-7C3E-4783-8835-098E14C59254}" type="presOf" srcId="{C71E9E78-228F-41F3-A85B-6B1142D9BC47}" destId="{675C3713-42D0-4DDF-8B18-B44F24C03718}" srcOrd="1" destOrd="0" presId="urn:microsoft.com/office/officeart/2005/8/layout/hList7"/>
    <dgm:cxn modelId="{48E92BC0-2EB0-4D87-8B9E-D20B2ABED53E}" type="presOf" srcId="{975D9E06-74A2-4111-99BC-27377714E586}" destId="{25F284C1-542E-4556-802E-CC1656E55C86}" srcOrd="0" destOrd="1" presId="urn:microsoft.com/office/officeart/2005/8/layout/hList7"/>
    <dgm:cxn modelId="{0F4713D6-83E8-446D-B5AE-8D2721CAF6C8}" type="presOf" srcId="{B7AF13F3-AFAE-4841-B33A-32FB91C951BC}" destId="{C82D7CB9-F640-4F9B-9CE7-D88556274A12}" srcOrd="1" destOrd="0" presId="urn:microsoft.com/office/officeart/2005/8/layout/hList7"/>
    <dgm:cxn modelId="{2E0689E3-4101-477E-A5C5-4B188AE746E0}" srcId="{C71E9E78-228F-41F3-A85B-6B1142D9BC47}" destId="{B8D17EBA-411A-45B6-A7AE-ACC881BEEE62}" srcOrd="1" destOrd="0" parTransId="{44A6709B-E1D0-4FAC-85D3-F1DA01BA3368}" sibTransId="{4757A3B3-5F72-4B5D-922A-E08248C6C4FB}"/>
    <dgm:cxn modelId="{31F6EAE3-3412-4B7A-A58E-0E2D36075E9E}" type="presOf" srcId="{B7AF13F3-AFAE-4841-B33A-32FB91C951BC}" destId="{25F284C1-542E-4556-802E-CC1656E55C86}" srcOrd="0" destOrd="0" presId="urn:microsoft.com/office/officeart/2005/8/layout/hList7"/>
    <dgm:cxn modelId="{56EEBDE7-8BDA-432E-9554-1BE638DF6020}" type="presOf" srcId="{B8D17EBA-411A-45B6-A7AE-ACC881BEEE62}" destId="{5F892A45-F919-4A49-8E17-7669C986A7F6}" srcOrd="0" destOrd="2" presId="urn:microsoft.com/office/officeart/2005/8/layout/hList7"/>
    <dgm:cxn modelId="{687AADE8-7607-4748-BA65-A97EDC8527AA}" srcId="{B7AF13F3-AFAE-4841-B33A-32FB91C951BC}" destId="{975D9E06-74A2-4111-99BC-27377714E586}" srcOrd="0" destOrd="0" parTransId="{BE7ABD9A-EA50-4307-A9A2-FC755705C076}" sibTransId="{D662CED6-9B78-473D-88C0-E024B17F28CB}"/>
    <dgm:cxn modelId="{2CCE21EE-CD10-4E06-94EC-86B0C241C640}" type="presOf" srcId="{C71E9E78-228F-41F3-A85B-6B1142D9BC47}" destId="{5F892A45-F919-4A49-8E17-7669C986A7F6}" srcOrd="0" destOrd="0" presId="urn:microsoft.com/office/officeart/2005/8/layout/hList7"/>
    <dgm:cxn modelId="{033952F8-7A98-4846-94C5-A88D95683633}" type="presOf" srcId="{DF8202DA-622E-457F-A8E0-469FB511C26B}" destId="{0046EBA6-7117-4077-AC2A-56D4B980D06E}" srcOrd="1" destOrd="1" presId="urn:microsoft.com/office/officeart/2005/8/layout/hList7"/>
    <dgm:cxn modelId="{8E28FFFD-0581-4567-94C8-9492686694AA}" srcId="{9A9EE140-278C-4982-BF6C-7BB590E8B570}" destId="{035D0484-FB48-4E68-BA34-49D0E178F75F}" srcOrd="3" destOrd="0" parTransId="{1101C0D8-3588-423F-841D-B567CB98C94F}" sibTransId="{6E6DD69D-5A98-44D8-85D9-11CB86199B94}"/>
    <dgm:cxn modelId="{7FF3ACC1-FEF6-44A3-9A49-C9BCC9B25645}" type="presParOf" srcId="{8FD47E1D-226B-469A-8828-F699210AADEB}" destId="{0BA23F5E-69EE-475E-84CE-240D17081956}" srcOrd="0" destOrd="0" presId="urn:microsoft.com/office/officeart/2005/8/layout/hList7"/>
    <dgm:cxn modelId="{70C356A1-2021-483B-8F3D-DB1F0128BEBF}" type="presParOf" srcId="{8FD47E1D-226B-469A-8828-F699210AADEB}" destId="{3BB3C73D-120A-4D4A-8A35-940DBE206C48}" srcOrd="1" destOrd="0" presId="urn:microsoft.com/office/officeart/2005/8/layout/hList7"/>
    <dgm:cxn modelId="{1D7BFFF0-95EE-4E16-9741-C894B2E92236}" type="presParOf" srcId="{3BB3C73D-120A-4D4A-8A35-940DBE206C48}" destId="{F9C654B8-2884-4D4E-B99E-62C09B7DD640}" srcOrd="0" destOrd="0" presId="urn:microsoft.com/office/officeart/2005/8/layout/hList7"/>
    <dgm:cxn modelId="{642414B6-FAB8-4291-A50D-3E246F847270}" type="presParOf" srcId="{F9C654B8-2884-4D4E-B99E-62C09B7DD640}" destId="{25F284C1-542E-4556-802E-CC1656E55C86}" srcOrd="0" destOrd="0" presId="urn:microsoft.com/office/officeart/2005/8/layout/hList7"/>
    <dgm:cxn modelId="{A1A3C876-2EBD-4E9F-8F40-38C4D53E90C7}" type="presParOf" srcId="{F9C654B8-2884-4D4E-B99E-62C09B7DD640}" destId="{C82D7CB9-F640-4F9B-9CE7-D88556274A12}" srcOrd="1" destOrd="0" presId="urn:microsoft.com/office/officeart/2005/8/layout/hList7"/>
    <dgm:cxn modelId="{0CB191F3-071F-4A75-A679-BE1A1755D446}" type="presParOf" srcId="{F9C654B8-2884-4D4E-B99E-62C09B7DD640}" destId="{AB5C5DFB-F4CF-4210-B710-B41F215002AD}" srcOrd="2" destOrd="0" presId="urn:microsoft.com/office/officeart/2005/8/layout/hList7"/>
    <dgm:cxn modelId="{E0873241-CE92-4871-A316-20178ADD6C4E}" type="presParOf" srcId="{F9C654B8-2884-4D4E-B99E-62C09B7DD640}" destId="{99A94106-DE80-4373-A1F8-585721742A68}" srcOrd="3" destOrd="0" presId="urn:microsoft.com/office/officeart/2005/8/layout/hList7"/>
    <dgm:cxn modelId="{44F48BD4-DEE2-4128-9D5C-C5F10545BC20}" type="presParOf" srcId="{3BB3C73D-120A-4D4A-8A35-940DBE206C48}" destId="{437FC33D-3D7F-479A-83B8-F8FAD890BE9C}" srcOrd="1" destOrd="0" presId="urn:microsoft.com/office/officeart/2005/8/layout/hList7"/>
    <dgm:cxn modelId="{925C7795-FBEB-414E-88C6-FFC80606F46A}" type="presParOf" srcId="{3BB3C73D-120A-4D4A-8A35-940DBE206C48}" destId="{C5FD04E2-44E8-4775-A7C7-092B57D2049E}" srcOrd="2" destOrd="0" presId="urn:microsoft.com/office/officeart/2005/8/layout/hList7"/>
    <dgm:cxn modelId="{B810F2B3-A987-4650-8D12-70853C420250}" type="presParOf" srcId="{C5FD04E2-44E8-4775-A7C7-092B57D2049E}" destId="{34EC9D58-0794-4424-AE99-33D28292EC25}" srcOrd="0" destOrd="0" presId="urn:microsoft.com/office/officeart/2005/8/layout/hList7"/>
    <dgm:cxn modelId="{BB00583F-5879-456F-9FEB-9122B4865E32}" type="presParOf" srcId="{C5FD04E2-44E8-4775-A7C7-092B57D2049E}" destId="{6C7DF7D0-AD7F-4F86-90DB-87331D3F1F9E}" srcOrd="1" destOrd="0" presId="urn:microsoft.com/office/officeart/2005/8/layout/hList7"/>
    <dgm:cxn modelId="{9BD506F7-2148-449B-AB0D-1795F353CF60}" type="presParOf" srcId="{C5FD04E2-44E8-4775-A7C7-092B57D2049E}" destId="{A0AFDA55-8255-4FE0-BAB2-2C3A75D9B7D6}" srcOrd="2" destOrd="0" presId="urn:microsoft.com/office/officeart/2005/8/layout/hList7"/>
    <dgm:cxn modelId="{416495B6-020F-495F-8141-AB8E35BF0173}" type="presParOf" srcId="{C5FD04E2-44E8-4775-A7C7-092B57D2049E}" destId="{1D15A443-EBD3-4B5B-8EAE-0504CEAE160D}" srcOrd="3" destOrd="0" presId="urn:microsoft.com/office/officeart/2005/8/layout/hList7"/>
    <dgm:cxn modelId="{54BF9D1A-86C1-47CE-8E85-FE9F7E0EC00D}" type="presParOf" srcId="{3BB3C73D-120A-4D4A-8A35-940DBE206C48}" destId="{21069991-2BB6-4465-8051-D9C266067537}" srcOrd="3" destOrd="0" presId="urn:microsoft.com/office/officeart/2005/8/layout/hList7"/>
    <dgm:cxn modelId="{96C2EAD0-DF62-478B-886D-58F4F4C450D6}" type="presParOf" srcId="{3BB3C73D-120A-4D4A-8A35-940DBE206C48}" destId="{ACE2CD9B-F99C-4E60-B142-CA0500B6EB52}" srcOrd="4" destOrd="0" presId="urn:microsoft.com/office/officeart/2005/8/layout/hList7"/>
    <dgm:cxn modelId="{8F744660-D8BE-4AE5-B55C-75EE388D6C6C}" type="presParOf" srcId="{ACE2CD9B-F99C-4E60-B142-CA0500B6EB52}" destId="{DAF106CF-9B0A-4D6A-9F30-10CB5B576577}" srcOrd="0" destOrd="0" presId="urn:microsoft.com/office/officeart/2005/8/layout/hList7"/>
    <dgm:cxn modelId="{E3C3DE11-CC01-45A3-93C6-38389034F6F0}" type="presParOf" srcId="{ACE2CD9B-F99C-4E60-B142-CA0500B6EB52}" destId="{0046EBA6-7117-4077-AC2A-56D4B980D06E}" srcOrd="1" destOrd="0" presId="urn:microsoft.com/office/officeart/2005/8/layout/hList7"/>
    <dgm:cxn modelId="{52FB1C60-8918-4545-8494-399DACB77061}" type="presParOf" srcId="{ACE2CD9B-F99C-4E60-B142-CA0500B6EB52}" destId="{EDEB470D-DAC7-45D0-B708-A3D187743CFF}" srcOrd="2" destOrd="0" presId="urn:microsoft.com/office/officeart/2005/8/layout/hList7"/>
    <dgm:cxn modelId="{F2EB2733-AE7C-4D47-BB69-DD41088F01F0}" type="presParOf" srcId="{ACE2CD9B-F99C-4E60-B142-CA0500B6EB52}" destId="{6E786A83-1504-4FF9-8369-3E991CA2B7D3}" srcOrd="3" destOrd="0" presId="urn:microsoft.com/office/officeart/2005/8/layout/hList7"/>
    <dgm:cxn modelId="{1A55C77E-B021-4E65-AC55-69D96A86D834}" type="presParOf" srcId="{3BB3C73D-120A-4D4A-8A35-940DBE206C48}" destId="{13DE62CB-68D3-4AF7-BEF9-80BD82CBCD67}" srcOrd="5" destOrd="0" presId="urn:microsoft.com/office/officeart/2005/8/layout/hList7"/>
    <dgm:cxn modelId="{FE334DA2-96B3-45AF-BB1C-9AECF5847DC5}" type="presParOf" srcId="{3BB3C73D-120A-4D4A-8A35-940DBE206C48}" destId="{7C5639FA-EFC8-4396-B7FE-7295F7FAE66D}" srcOrd="6" destOrd="0" presId="urn:microsoft.com/office/officeart/2005/8/layout/hList7"/>
    <dgm:cxn modelId="{A1A87643-9CD5-44D3-9433-6462415A3CDA}" type="presParOf" srcId="{7C5639FA-EFC8-4396-B7FE-7295F7FAE66D}" destId="{EAF65C38-F078-4484-BBB0-B947C2CD877B}" srcOrd="0" destOrd="0" presId="urn:microsoft.com/office/officeart/2005/8/layout/hList7"/>
    <dgm:cxn modelId="{504E8F8E-2CF9-4A86-8BA5-7E81123EA43E}" type="presParOf" srcId="{7C5639FA-EFC8-4396-B7FE-7295F7FAE66D}" destId="{535CE58F-9B77-479E-B30A-2752748E8F44}" srcOrd="1" destOrd="0" presId="urn:microsoft.com/office/officeart/2005/8/layout/hList7"/>
    <dgm:cxn modelId="{A8C87392-C807-4A86-B4C3-48D5EA5EA5D7}" type="presParOf" srcId="{7C5639FA-EFC8-4396-B7FE-7295F7FAE66D}" destId="{07828EA9-93C8-4998-991B-C4144356478B}" srcOrd="2" destOrd="0" presId="urn:microsoft.com/office/officeart/2005/8/layout/hList7"/>
    <dgm:cxn modelId="{9C180B4F-18D3-41AD-8B72-A010A2ECE34E}" type="presParOf" srcId="{7C5639FA-EFC8-4396-B7FE-7295F7FAE66D}" destId="{0C99B092-345C-4BFE-B954-C154891CE475}" srcOrd="3" destOrd="0" presId="urn:microsoft.com/office/officeart/2005/8/layout/hList7"/>
    <dgm:cxn modelId="{0336AF10-130B-4DED-99DD-334DA065CF47}" type="presParOf" srcId="{3BB3C73D-120A-4D4A-8A35-940DBE206C48}" destId="{898495DD-32F7-4867-82CA-885A1A08A210}" srcOrd="7" destOrd="0" presId="urn:microsoft.com/office/officeart/2005/8/layout/hList7"/>
    <dgm:cxn modelId="{CFD221EB-1935-4207-9CA0-6A6AAAE03910}" type="presParOf" srcId="{3BB3C73D-120A-4D4A-8A35-940DBE206C48}" destId="{7AC32D00-D556-4C1A-8155-C0F85468DCEE}" srcOrd="8" destOrd="0" presId="urn:microsoft.com/office/officeart/2005/8/layout/hList7"/>
    <dgm:cxn modelId="{F198DAFC-EA24-47EA-A06A-4D8B9162DFE2}" type="presParOf" srcId="{7AC32D00-D556-4C1A-8155-C0F85468DCEE}" destId="{5F892A45-F919-4A49-8E17-7669C986A7F6}" srcOrd="0" destOrd="0" presId="urn:microsoft.com/office/officeart/2005/8/layout/hList7"/>
    <dgm:cxn modelId="{966B9A4B-477C-4D18-AA51-041C385A0F5A}" type="presParOf" srcId="{7AC32D00-D556-4C1A-8155-C0F85468DCEE}" destId="{675C3713-42D0-4DDF-8B18-B44F24C03718}" srcOrd="1" destOrd="0" presId="urn:microsoft.com/office/officeart/2005/8/layout/hList7"/>
    <dgm:cxn modelId="{8479E9C1-794A-4C0A-9C50-C93797220710}" type="presParOf" srcId="{7AC32D00-D556-4C1A-8155-C0F85468DCEE}" destId="{5ECE2F56-4707-433D-A29F-1421DBCE7BE6}" srcOrd="2" destOrd="0" presId="urn:microsoft.com/office/officeart/2005/8/layout/hList7"/>
    <dgm:cxn modelId="{9F7CDD8B-0B5F-4629-84D4-6C563EB164B3}" type="presParOf" srcId="{7AC32D00-D556-4C1A-8155-C0F85468DCEE}" destId="{2781BEB3-DE80-480E-9125-EEBA56BEF63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E74D2A-38CF-4DC4-AC44-C41652406C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n-US"/>
        </a:p>
      </dgm:t>
    </dgm:pt>
    <dgm:pt modelId="{5536070C-B06D-420C-A90D-AC6163175D7B}">
      <dgm:prSet custT="1"/>
      <dgm:spPr/>
      <dgm:t>
        <a:bodyPr/>
        <a:lstStyle/>
        <a:p>
          <a:r>
            <a:rPr lang="en-US" sz="1800"/>
            <a:t>AI Democratization Impact</a:t>
          </a:r>
        </a:p>
      </dgm:t>
    </dgm:pt>
    <dgm:pt modelId="{2C3DFE01-43A1-415D-8233-E741BFA8B678}" type="parTrans" cxnId="{FBC25CF4-0215-4916-B0F1-B08DF7468EE5}">
      <dgm:prSet/>
      <dgm:spPr/>
      <dgm:t>
        <a:bodyPr/>
        <a:lstStyle/>
        <a:p>
          <a:endParaRPr lang="en-US" sz="1800"/>
        </a:p>
      </dgm:t>
    </dgm:pt>
    <dgm:pt modelId="{2052B8B7-EDC0-4685-A23A-563DE3E98EB5}" type="sibTrans" cxnId="{FBC25CF4-0215-4916-B0F1-B08DF7468EE5}">
      <dgm:prSet/>
      <dgm:spPr/>
      <dgm:t>
        <a:bodyPr/>
        <a:lstStyle/>
        <a:p>
          <a:endParaRPr lang="en-US" sz="1800"/>
        </a:p>
      </dgm:t>
    </dgm:pt>
    <dgm:pt modelId="{12179F57-B344-41B6-B294-3B6C8966F7C6}">
      <dgm:prSet custT="1"/>
      <dgm:spPr/>
      <dgm:t>
        <a:bodyPr/>
        <a:lstStyle/>
        <a:p>
          <a:r>
            <a:rPr lang="en-US" sz="1800" dirty="0"/>
            <a:t>AI usage expected in most organizations by 2025</a:t>
          </a:r>
        </a:p>
      </dgm:t>
    </dgm:pt>
    <dgm:pt modelId="{4345358A-FA00-4D14-B654-36DDC6AE4F4B}" type="parTrans" cxnId="{D9401F16-8C12-4AA4-9882-508F1EC9FEE1}">
      <dgm:prSet/>
      <dgm:spPr/>
      <dgm:t>
        <a:bodyPr/>
        <a:lstStyle/>
        <a:p>
          <a:endParaRPr lang="en-US" sz="1800"/>
        </a:p>
      </dgm:t>
    </dgm:pt>
    <dgm:pt modelId="{BEE01AA9-E3E2-41EE-BC5C-3844DDD6BE52}" type="sibTrans" cxnId="{D9401F16-8C12-4AA4-9882-508F1EC9FEE1}">
      <dgm:prSet/>
      <dgm:spPr/>
      <dgm:t>
        <a:bodyPr/>
        <a:lstStyle/>
        <a:p>
          <a:endParaRPr lang="en-US" sz="1800"/>
        </a:p>
      </dgm:t>
    </dgm:pt>
    <dgm:pt modelId="{AAE9E915-51C8-4BF5-8055-C3E4FFDC3D66}">
      <dgm:prSet custT="1"/>
      <dgm:spPr/>
      <dgm:t>
        <a:bodyPr/>
        <a:lstStyle/>
        <a:p>
          <a:r>
            <a:rPr lang="en-US" sz="1800"/>
            <a:t>Data Estate Maturity</a:t>
          </a:r>
        </a:p>
      </dgm:t>
    </dgm:pt>
    <dgm:pt modelId="{57D6C09C-1012-4F24-AFCD-5C0502EEB577}" type="parTrans" cxnId="{6D748255-18ED-4E59-B492-6FBA91B5C349}">
      <dgm:prSet/>
      <dgm:spPr/>
      <dgm:t>
        <a:bodyPr/>
        <a:lstStyle/>
        <a:p>
          <a:endParaRPr lang="en-US" sz="1800"/>
        </a:p>
      </dgm:t>
    </dgm:pt>
    <dgm:pt modelId="{9CB79682-43AE-495D-8BCD-0D00A9448C48}" type="sibTrans" cxnId="{6D748255-18ED-4E59-B492-6FBA91B5C349}">
      <dgm:prSet/>
      <dgm:spPr/>
      <dgm:t>
        <a:bodyPr/>
        <a:lstStyle/>
        <a:p>
          <a:endParaRPr lang="en-US" sz="1800"/>
        </a:p>
      </dgm:t>
    </dgm:pt>
    <dgm:pt modelId="{8CA9EE09-6976-4E1A-AC2C-D10EECABA6BF}">
      <dgm:prSet custT="1"/>
      <dgm:spPr/>
      <dgm:t>
        <a:bodyPr/>
        <a:lstStyle/>
        <a:p>
          <a:r>
            <a:rPr lang="en-US" sz="1800"/>
            <a:t>Challenges with siloed, unstructured healthcare data</a:t>
          </a:r>
        </a:p>
      </dgm:t>
    </dgm:pt>
    <dgm:pt modelId="{2FDE0006-485C-4F26-8F00-FD12B568CFDD}" type="parTrans" cxnId="{C8082CF6-93A8-43F3-A2CD-A1F73C1180A6}">
      <dgm:prSet/>
      <dgm:spPr/>
      <dgm:t>
        <a:bodyPr/>
        <a:lstStyle/>
        <a:p>
          <a:endParaRPr lang="en-US" sz="1800"/>
        </a:p>
      </dgm:t>
    </dgm:pt>
    <dgm:pt modelId="{60E589B4-686A-4142-99C1-C5DB88325FAD}" type="sibTrans" cxnId="{C8082CF6-93A8-43F3-A2CD-A1F73C1180A6}">
      <dgm:prSet/>
      <dgm:spPr/>
      <dgm:t>
        <a:bodyPr/>
        <a:lstStyle/>
        <a:p>
          <a:endParaRPr lang="en-US" sz="1800"/>
        </a:p>
      </dgm:t>
    </dgm:pt>
    <dgm:pt modelId="{1A929677-1FCB-448C-8D54-F120473306D1}">
      <dgm:prSet custT="1"/>
      <dgm:spPr/>
      <dgm:t>
        <a:bodyPr/>
        <a:lstStyle/>
        <a:p>
          <a:r>
            <a:rPr lang="en-US" sz="1800" dirty="0"/>
            <a:t>Importance of operational databases, data warehouses, and lakes</a:t>
          </a:r>
        </a:p>
      </dgm:t>
    </dgm:pt>
    <dgm:pt modelId="{DE0FF254-D18C-4BD1-9108-ADC034CAC7BC}" type="parTrans" cxnId="{55F3AFBF-2AD2-4E2A-9F74-C5CC00A41A20}">
      <dgm:prSet/>
      <dgm:spPr/>
      <dgm:t>
        <a:bodyPr/>
        <a:lstStyle/>
        <a:p>
          <a:endParaRPr lang="en-US" sz="1800"/>
        </a:p>
      </dgm:t>
    </dgm:pt>
    <dgm:pt modelId="{A86CC2FC-7CE9-4A36-B891-8B7940FCE64E}" type="sibTrans" cxnId="{55F3AFBF-2AD2-4E2A-9F74-C5CC00A41A20}">
      <dgm:prSet/>
      <dgm:spPr/>
      <dgm:t>
        <a:bodyPr/>
        <a:lstStyle/>
        <a:p>
          <a:endParaRPr lang="en-US" sz="1800"/>
        </a:p>
      </dgm:t>
    </dgm:pt>
    <dgm:pt modelId="{3A230EBE-E845-4D2D-B671-449FBE8995A6}">
      <dgm:prSet custT="1"/>
      <dgm:spPr/>
      <dgm:t>
        <a:bodyPr/>
        <a:lstStyle/>
        <a:p>
          <a:r>
            <a:rPr lang="en-US" sz="1800"/>
            <a:t>Skills Transformation for AI</a:t>
          </a:r>
        </a:p>
      </dgm:t>
    </dgm:pt>
    <dgm:pt modelId="{2176CBDD-09F7-4334-8F71-160436D4B989}" type="parTrans" cxnId="{DF05F056-90B7-4135-B0A5-0D2E02095865}">
      <dgm:prSet/>
      <dgm:spPr/>
      <dgm:t>
        <a:bodyPr/>
        <a:lstStyle/>
        <a:p>
          <a:endParaRPr lang="en-US" sz="1800"/>
        </a:p>
      </dgm:t>
    </dgm:pt>
    <dgm:pt modelId="{DE735369-968E-49D3-89A2-2B808AF7E49F}" type="sibTrans" cxnId="{DF05F056-90B7-4135-B0A5-0D2E02095865}">
      <dgm:prSet/>
      <dgm:spPr/>
      <dgm:t>
        <a:bodyPr/>
        <a:lstStyle/>
        <a:p>
          <a:endParaRPr lang="en-US" sz="1800"/>
        </a:p>
      </dgm:t>
    </dgm:pt>
    <dgm:pt modelId="{F1C62D0D-EDD3-466E-BE04-6BB97470D836}">
      <dgm:prSet custT="1"/>
      <dgm:spPr/>
      <dgm:t>
        <a:bodyPr/>
        <a:lstStyle/>
        <a:p>
          <a:r>
            <a:rPr lang="en-US" sz="1800" dirty="0"/>
            <a:t>Need for significant skills development in AI technologies</a:t>
          </a:r>
        </a:p>
      </dgm:t>
    </dgm:pt>
    <dgm:pt modelId="{9603B09D-0B17-4683-B8AE-7A30032CAECD}" type="parTrans" cxnId="{EBECC3CF-79A1-4251-8023-4835CFE44923}">
      <dgm:prSet/>
      <dgm:spPr/>
      <dgm:t>
        <a:bodyPr/>
        <a:lstStyle/>
        <a:p>
          <a:endParaRPr lang="en-US" sz="1800"/>
        </a:p>
      </dgm:t>
    </dgm:pt>
    <dgm:pt modelId="{D1C8C673-E514-436C-A42D-36D423C36762}" type="sibTrans" cxnId="{EBECC3CF-79A1-4251-8023-4835CFE44923}">
      <dgm:prSet/>
      <dgm:spPr/>
      <dgm:t>
        <a:bodyPr/>
        <a:lstStyle/>
        <a:p>
          <a:endParaRPr lang="en-US" sz="1800"/>
        </a:p>
      </dgm:t>
    </dgm:pt>
    <dgm:pt modelId="{2A9CF8F5-F10F-4936-A99F-FABBFB853172}">
      <dgm:prSet custT="1"/>
      <dgm:spPr/>
      <dgm:t>
        <a:bodyPr/>
        <a:lstStyle/>
        <a:p>
          <a:r>
            <a:rPr lang="en-US" sz="1800"/>
            <a:t>Continuous AI Innovation</a:t>
          </a:r>
        </a:p>
      </dgm:t>
    </dgm:pt>
    <dgm:pt modelId="{06F58663-3BB1-4FEF-B8C5-24C137BDCFB5}" type="parTrans" cxnId="{F82E5269-D7D7-4F67-B407-C31FA2258AAB}">
      <dgm:prSet/>
      <dgm:spPr/>
      <dgm:t>
        <a:bodyPr/>
        <a:lstStyle/>
        <a:p>
          <a:endParaRPr lang="en-US" sz="1800"/>
        </a:p>
      </dgm:t>
    </dgm:pt>
    <dgm:pt modelId="{7CC65E38-C33C-46F8-8444-1973DCA37CC6}" type="sibTrans" cxnId="{F82E5269-D7D7-4F67-B407-C31FA2258AAB}">
      <dgm:prSet/>
      <dgm:spPr/>
      <dgm:t>
        <a:bodyPr/>
        <a:lstStyle/>
        <a:p>
          <a:endParaRPr lang="en-US" sz="1800"/>
        </a:p>
      </dgm:t>
    </dgm:pt>
    <dgm:pt modelId="{A337A875-5E83-41F6-8647-AF8A6DAEF920}">
      <dgm:prSet custT="1"/>
      <dgm:spPr/>
      <dgm:t>
        <a:bodyPr/>
        <a:lstStyle/>
        <a:p>
          <a:r>
            <a:rPr lang="en-US" sz="1800"/>
            <a:t>Healthcare leaders must adapt to rapidly changing AI tech</a:t>
          </a:r>
        </a:p>
      </dgm:t>
    </dgm:pt>
    <dgm:pt modelId="{803FC97A-106D-4E57-AFC4-ED1352287330}" type="parTrans" cxnId="{85FC1EFE-CEAF-40CF-87D4-3583B9CAB125}">
      <dgm:prSet/>
      <dgm:spPr/>
      <dgm:t>
        <a:bodyPr/>
        <a:lstStyle/>
        <a:p>
          <a:endParaRPr lang="en-US" sz="1800"/>
        </a:p>
      </dgm:t>
    </dgm:pt>
    <dgm:pt modelId="{4403F32E-D306-4ED8-A7EA-2020A077D81E}" type="sibTrans" cxnId="{85FC1EFE-CEAF-40CF-87D4-3583B9CAB125}">
      <dgm:prSet/>
      <dgm:spPr/>
      <dgm:t>
        <a:bodyPr/>
        <a:lstStyle/>
        <a:p>
          <a:endParaRPr lang="en-US" sz="1800"/>
        </a:p>
      </dgm:t>
    </dgm:pt>
    <dgm:pt modelId="{94A4603A-DFFF-4E17-AE35-FF42AB414B18}">
      <dgm:prSet custT="1"/>
      <dgm:spPr/>
      <dgm:t>
        <a:bodyPr/>
        <a:lstStyle/>
        <a:p>
          <a:r>
            <a:rPr lang="en-US" sz="1800" dirty="0"/>
            <a:t>AI Integration in Healthcare</a:t>
          </a:r>
        </a:p>
      </dgm:t>
    </dgm:pt>
    <dgm:pt modelId="{627A20F3-EEFE-4CC2-9A92-C3100E388A11}" type="parTrans" cxnId="{D038D218-0A17-49D6-9D2C-149EA9991E84}">
      <dgm:prSet/>
      <dgm:spPr/>
      <dgm:t>
        <a:bodyPr/>
        <a:lstStyle/>
        <a:p>
          <a:endParaRPr lang="en-US" sz="1800"/>
        </a:p>
      </dgm:t>
    </dgm:pt>
    <dgm:pt modelId="{68139CF3-CCCC-421C-B272-41D93A7FD164}" type="sibTrans" cxnId="{D038D218-0A17-49D6-9D2C-149EA9991E84}">
      <dgm:prSet/>
      <dgm:spPr/>
      <dgm:t>
        <a:bodyPr/>
        <a:lstStyle/>
        <a:p>
          <a:endParaRPr lang="en-US" sz="1800"/>
        </a:p>
      </dgm:t>
    </dgm:pt>
    <dgm:pt modelId="{A4806AC5-8A4B-40E6-98F7-496DA9DA5748}">
      <dgm:prSet custT="1"/>
      <dgm:spPr/>
      <dgm:t>
        <a:bodyPr/>
        <a:lstStyle/>
        <a:p>
          <a:r>
            <a:rPr lang="en-US" sz="1800"/>
            <a:t>Technical teams to bring AI to applications</a:t>
          </a:r>
        </a:p>
      </dgm:t>
    </dgm:pt>
    <dgm:pt modelId="{C8001BA7-5867-4ECD-9BA8-9F6C4D060452}" type="parTrans" cxnId="{EEAD5369-9901-4F16-912A-150885445305}">
      <dgm:prSet/>
      <dgm:spPr/>
      <dgm:t>
        <a:bodyPr/>
        <a:lstStyle/>
        <a:p>
          <a:endParaRPr lang="en-US" sz="1800"/>
        </a:p>
      </dgm:t>
    </dgm:pt>
    <dgm:pt modelId="{27305460-F9CD-4D6D-AE3B-9DBE6BB5E4C3}" type="sibTrans" cxnId="{EEAD5369-9901-4F16-912A-150885445305}">
      <dgm:prSet/>
      <dgm:spPr/>
      <dgm:t>
        <a:bodyPr/>
        <a:lstStyle/>
        <a:p>
          <a:endParaRPr lang="en-US" sz="1800"/>
        </a:p>
      </dgm:t>
    </dgm:pt>
    <dgm:pt modelId="{43BC3968-5AEB-4D4E-950A-6F675273B1A7}">
      <dgm:prSet custT="1"/>
      <dgm:spPr/>
      <dgm:t>
        <a:bodyPr/>
        <a:lstStyle/>
        <a:p>
          <a:r>
            <a:rPr lang="en-US" sz="1800"/>
            <a:t>Expansion of AI to business and clinical processes</a:t>
          </a:r>
        </a:p>
      </dgm:t>
    </dgm:pt>
    <dgm:pt modelId="{9C208D70-E496-43E0-B19B-EF27915EDBD5}" type="parTrans" cxnId="{3AF350A6-6D57-4744-99AF-558727F84AFD}">
      <dgm:prSet/>
      <dgm:spPr/>
      <dgm:t>
        <a:bodyPr/>
        <a:lstStyle/>
        <a:p>
          <a:endParaRPr lang="en-US" sz="1800"/>
        </a:p>
      </dgm:t>
    </dgm:pt>
    <dgm:pt modelId="{1073050D-EB01-442A-ABA3-6522DB02C627}" type="sibTrans" cxnId="{3AF350A6-6D57-4744-99AF-558727F84AFD}">
      <dgm:prSet/>
      <dgm:spPr/>
      <dgm:t>
        <a:bodyPr/>
        <a:lstStyle/>
        <a:p>
          <a:endParaRPr lang="en-US" sz="1800"/>
        </a:p>
      </dgm:t>
    </dgm:pt>
    <dgm:pt modelId="{A4ADE8BF-F2DF-48C9-8323-9934B756C595}" type="pres">
      <dgm:prSet presAssocID="{2DE74D2A-38CF-4DC4-AC44-C41652406C1A}" presName="linearFlow" presStyleCnt="0">
        <dgm:presLayoutVars>
          <dgm:dir/>
          <dgm:resizeHandles val="exact"/>
        </dgm:presLayoutVars>
      </dgm:prSet>
      <dgm:spPr/>
    </dgm:pt>
    <dgm:pt modelId="{C4B1F5A9-A6C1-4315-9E58-F2D05B42CF53}" type="pres">
      <dgm:prSet presAssocID="{5536070C-B06D-420C-A90D-AC6163175D7B}" presName="composite" presStyleCnt="0"/>
      <dgm:spPr/>
    </dgm:pt>
    <dgm:pt modelId="{6B61055B-29E9-4BC3-804F-A8A0575D79D9}" type="pres">
      <dgm:prSet presAssocID="{5536070C-B06D-420C-A90D-AC6163175D7B}"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C65668B4-84B2-4CCF-83A8-8EBCC3B84735}" type="pres">
      <dgm:prSet presAssocID="{5536070C-B06D-420C-A90D-AC6163175D7B}" presName="txShp" presStyleLbl="node1" presStyleIdx="0" presStyleCnt="5">
        <dgm:presLayoutVars>
          <dgm:bulletEnabled val="1"/>
        </dgm:presLayoutVars>
      </dgm:prSet>
      <dgm:spPr/>
    </dgm:pt>
    <dgm:pt modelId="{17089233-35B1-480D-9677-8AF96505BDC6}" type="pres">
      <dgm:prSet presAssocID="{2052B8B7-EDC0-4685-A23A-563DE3E98EB5}" presName="spacing" presStyleCnt="0"/>
      <dgm:spPr/>
    </dgm:pt>
    <dgm:pt modelId="{70DB2142-CC2D-4FD4-A58A-5649C49EFF6F}" type="pres">
      <dgm:prSet presAssocID="{AAE9E915-51C8-4BF5-8055-C3E4FFDC3D66}" presName="composite" presStyleCnt="0"/>
      <dgm:spPr/>
    </dgm:pt>
    <dgm:pt modelId="{52628204-6578-4DC7-8740-3FDB8E2AB4D3}" type="pres">
      <dgm:prSet presAssocID="{AAE9E915-51C8-4BF5-8055-C3E4FFDC3D66}"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F521FB0D-E37B-4713-8748-6C9CD9E3ED72}" type="pres">
      <dgm:prSet presAssocID="{AAE9E915-51C8-4BF5-8055-C3E4FFDC3D66}" presName="txShp" presStyleLbl="node1" presStyleIdx="1" presStyleCnt="5">
        <dgm:presLayoutVars>
          <dgm:bulletEnabled val="1"/>
        </dgm:presLayoutVars>
      </dgm:prSet>
      <dgm:spPr/>
    </dgm:pt>
    <dgm:pt modelId="{66C26C54-15CC-465B-9CDD-7798CEDD9915}" type="pres">
      <dgm:prSet presAssocID="{9CB79682-43AE-495D-8BCD-0D00A9448C48}" presName="spacing" presStyleCnt="0"/>
      <dgm:spPr/>
    </dgm:pt>
    <dgm:pt modelId="{4C5845DC-C034-4B59-A27B-3CBEB1F6D799}" type="pres">
      <dgm:prSet presAssocID="{3A230EBE-E845-4D2D-B671-449FBE8995A6}" presName="composite" presStyleCnt="0"/>
      <dgm:spPr/>
    </dgm:pt>
    <dgm:pt modelId="{EBC6431E-7310-4451-8AE0-84B9B7B96CA8}" type="pres">
      <dgm:prSet presAssocID="{3A230EBE-E845-4D2D-B671-449FBE8995A6}"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A57512CE-2A0B-4C89-9434-53D8A32C4B28}" type="pres">
      <dgm:prSet presAssocID="{3A230EBE-E845-4D2D-B671-449FBE8995A6}" presName="txShp" presStyleLbl="node1" presStyleIdx="2" presStyleCnt="5">
        <dgm:presLayoutVars>
          <dgm:bulletEnabled val="1"/>
        </dgm:presLayoutVars>
      </dgm:prSet>
      <dgm:spPr/>
    </dgm:pt>
    <dgm:pt modelId="{31D6E5AF-771A-4957-B1AB-F6BE5F3AAF77}" type="pres">
      <dgm:prSet presAssocID="{DE735369-968E-49D3-89A2-2B808AF7E49F}" presName="spacing" presStyleCnt="0"/>
      <dgm:spPr/>
    </dgm:pt>
    <dgm:pt modelId="{7BE1826D-2D6C-4727-9B00-FA0A0E302349}" type="pres">
      <dgm:prSet presAssocID="{2A9CF8F5-F10F-4936-A99F-FABBFB853172}" presName="composite" presStyleCnt="0"/>
      <dgm:spPr/>
    </dgm:pt>
    <dgm:pt modelId="{7AAAAA06-E5A5-4592-9CCC-B84D0CF5DB61}" type="pres">
      <dgm:prSet presAssocID="{2A9CF8F5-F10F-4936-A99F-FABBFB853172}"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ights On with solid fill"/>
        </a:ext>
      </dgm:extLst>
    </dgm:pt>
    <dgm:pt modelId="{E7D34716-DF2C-4474-86C3-612ABE1B3664}" type="pres">
      <dgm:prSet presAssocID="{2A9CF8F5-F10F-4936-A99F-FABBFB853172}" presName="txShp" presStyleLbl="node1" presStyleIdx="3" presStyleCnt="5">
        <dgm:presLayoutVars>
          <dgm:bulletEnabled val="1"/>
        </dgm:presLayoutVars>
      </dgm:prSet>
      <dgm:spPr/>
    </dgm:pt>
    <dgm:pt modelId="{EFBBDA3F-5BE2-4BC7-B1CF-197F25F59968}" type="pres">
      <dgm:prSet presAssocID="{7CC65E38-C33C-46F8-8444-1973DCA37CC6}" presName="spacing" presStyleCnt="0"/>
      <dgm:spPr/>
    </dgm:pt>
    <dgm:pt modelId="{002BFA13-0319-45AF-AB11-2C1D98496A74}" type="pres">
      <dgm:prSet presAssocID="{94A4603A-DFFF-4E17-AE35-FF42AB414B18}" presName="composite" presStyleCnt="0"/>
      <dgm:spPr/>
    </dgm:pt>
    <dgm:pt modelId="{46E7D08F-CCD0-4D03-A290-1E94D071D8CD}" type="pres">
      <dgm:prSet presAssocID="{94A4603A-DFFF-4E17-AE35-FF42AB414B18}"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tor"/>
        </a:ext>
      </dgm:extLst>
    </dgm:pt>
    <dgm:pt modelId="{0FA0C800-17D9-4503-B64B-ECA87B8F8F5B}" type="pres">
      <dgm:prSet presAssocID="{94A4603A-DFFF-4E17-AE35-FF42AB414B18}" presName="txShp" presStyleLbl="node1" presStyleIdx="4" presStyleCnt="5">
        <dgm:presLayoutVars>
          <dgm:bulletEnabled val="1"/>
        </dgm:presLayoutVars>
      </dgm:prSet>
      <dgm:spPr/>
    </dgm:pt>
  </dgm:ptLst>
  <dgm:cxnLst>
    <dgm:cxn modelId="{3D125E0B-7402-45DC-80DF-3205FB73C3B0}" type="presOf" srcId="{43BC3968-5AEB-4D4E-950A-6F675273B1A7}" destId="{0FA0C800-17D9-4503-B64B-ECA87B8F8F5B}" srcOrd="0" destOrd="2" presId="urn:microsoft.com/office/officeart/2005/8/layout/vList3"/>
    <dgm:cxn modelId="{4A33840F-CB33-47CE-B238-63275BB37097}" type="presOf" srcId="{3A230EBE-E845-4D2D-B671-449FBE8995A6}" destId="{A57512CE-2A0B-4C89-9434-53D8A32C4B28}" srcOrd="0" destOrd="0" presId="urn:microsoft.com/office/officeart/2005/8/layout/vList3"/>
    <dgm:cxn modelId="{D9401F16-8C12-4AA4-9882-508F1EC9FEE1}" srcId="{5536070C-B06D-420C-A90D-AC6163175D7B}" destId="{12179F57-B344-41B6-B294-3B6C8966F7C6}" srcOrd="0" destOrd="0" parTransId="{4345358A-FA00-4D14-B654-36DDC6AE4F4B}" sibTransId="{BEE01AA9-E3E2-41EE-BC5C-3844DDD6BE52}"/>
    <dgm:cxn modelId="{D038D218-0A17-49D6-9D2C-149EA9991E84}" srcId="{2DE74D2A-38CF-4DC4-AC44-C41652406C1A}" destId="{94A4603A-DFFF-4E17-AE35-FF42AB414B18}" srcOrd="4" destOrd="0" parTransId="{627A20F3-EEFE-4CC2-9A92-C3100E388A11}" sibTransId="{68139CF3-CCCC-421C-B272-41D93A7FD164}"/>
    <dgm:cxn modelId="{6A5DD71C-ACE7-4A32-9596-083E7D00CBD8}" type="presOf" srcId="{1A929677-1FCB-448C-8D54-F120473306D1}" destId="{F521FB0D-E37B-4713-8748-6C9CD9E3ED72}" srcOrd="0" destOrd="2" presId="urn:microsoft.com/office/officeart/2005/8/layout/vList3"/>
    <dgm:cxn modelId="{24D9E41D-4C67-4F38-9429-E389155CCCE0}" type="presOf" srcId="{12179F57-B344-41B6-B294-3B6C8966F7C6}" destId="{C65668B4-84B2-4CCF-83A8-8EBCC3B84735}" srcOrd="0" destOrd="1" presId="urn:microsoft.com/office/officeart/2005/8/layout/vList3"/>
    <dgm:cxn modelId="{5FDA1831-599E-4C1D-8064-6E09300AA370}" type="presOf" srcId="{8CA9EE09-6976-4E1A-AC2C-D10EECABA6BF}" destId="{F521FB0D-E37B-4713-8748-6C9CD9E3ED72}" srcOrd="0" destOrd="1" presId="urn:microsoft.com/office/officeart/2005/8/layout/vList3"/>
    <dgm:cxn modelId="{12FF5E36-9809-412E-9F99-92B8550E36D8}" type="presOf" srcId="{AAE9E915-51C8-4BF5-8055-C3E4FFDC3D66}" destId="{F521FB0D-E37B-4713-8748-6C9CD9E3ED72}" srcOrd="0" destOrd="0" presId="urn:microsoft.com/office/officeart/2005/8/layout/vList3"/>
    <dgm:cxn modelId="{50CEE767-8293-4F33-9F80-DEC2336307A6}" type="presOf" srcId="{A337A875-5E83-41F6-8647-AF8A6DAEF920}" destId="{E7D34716-DF2C-4474-86C3-612ABE1B3664}" srcOrd="0" destOrd="1" presId="urn:microsoft.com/office/officeart/2005/8/layout/vList3"/>
    <dgm:cxn modelId="{F82E5269-D7D7-4F67-B407-C31FA2258AAB}" srcId="{2DE74D2A-38CF-4DC4-AC44-C41652406C1A}" destId="{2A9CF8F5-F10F-4936-A99F-FABBFB853172}" srcOrd="3" destOrd="0" parTransId="{06F58663-3BB1-4FEF-B8C5-24C137BDCFB5}" sibTransId="{7CC65E38-C33C-46F8-8444-1973DCA37CC6}"/>
    <dgm:cxn modelId="{EEAD5369-9901-4F16-912A-150885445305}" srcId="{94A4603A-DFFF-4E17-AE35-FF42AB414B18}" destId="{A4806AC5-8A4B-40E6-98F7-496DA9DA5748}" srcOrd="0" destOrd="0" parTransId="{C8001BA7-5867-4ECD-9BA8-9F6C4D060452}" sibTransId="{27305460-F9CD-4D6D-AE3B-9DBE6BB5E4C3}"/>
    <dgm:cxn modelId="{D1DF9E6B-7F8A-4E76-9C05-B9AAB7BC1500}" type="presOf" srcId="{2DE74D2A-38CF-4DC4-AC44-C41652406C1A}" destId="{A4ADE8BF-F2DF-48C9-8323-9934B756C595}" srcOrd="0" destOrd="0" presId="urn:microsoft.com/office/officeart/2005/8/layout/vList3"/>
    <dgm:cxn modelId="{6D748255-18ED-4E59-B492-6FBA91B5C349}" srcId="{2DE74D2A-38CF-4DC4-AC44-C41652406C1A}" destId="{AAE9E915-51C8-4BF5-8055-C3E4FFDC3D66}" srcOrd="1" destOrd="0" parTransId="{57D6C09C-1012-4F24-AFCD-5C0502EEB577}" sibTransId="{9CB79682-43AE-495D-8BCD-0D00A9448C48}"/>
    <dgm:cxn modelId="{DF05F056-90B7-4135-B0A5-0D2E02095865}" srcId="{2DE74D2A-38CF-4DC4-AC44-C41652406C1A}" destId="{3A230EBE-E845-4D2D-B671-449FBE8995A6}" srcOrd="2" destOrd="0" parTransId="{2176CBDD-09F7-4334-8F71-160436D4B989}" sibTransId="{DE735369-968E-49D3-89A2-2B808AF7E49F}"/>
    <dgm:cxn modelId="{289BD49C-8F91-4770-AD00-E27AF6336A41}" type="presOf" srcId="{F1C62D0D-EDD3-466E-BE04-6BB97470D836}" destId="{A57512CE-2A0B-4C89-9434-53D8A32C4B28}" srcOrd="0" destOrd="1" presId="urn:microsoft.com/office/officeart/2005/8/layout/vList3"/>
    <dgm:cxn modelId="{3AF350A6-6D57-4744-99AF-558727F84AFD}" srcId="{94A4603A-DFFF-4E17-AE35-FF42AB414B18}" destId="{43BC3968-5AEB-4D4E-950A-6F675273B1A7}" srcOrd="1" destOrd="0" parTransId="{9C208D70-E496-43E0-B19B-EF27915EDBD5}" sibTransId="{1073050D-EB01-442A-ABA3-6522DB02C627}"/>
    <dgm:cxn modelId="{55F3AFBF-2AD2-4E2A-9F74-C5CC00A41A20}" srcId="{AAE9E915-51C8-4BF5-8055-C3E4FFDC3D66}" destId="{1A929677-1FCB-448C-8D54-F120473306D1}" srcOrd="1" destOrd="0" parTransId="{DE0FF254-D18C-4BD1-9108-ADC034CAC7BC}" sibTransId="{A86CC2FC-7CE9-4A36-B891-8B7940FCE64E}"/>
    <dgm:cxn modelId="{BCB633C3-9174-4B53-9B77-E91D79280E60}" type="presOf" srcId="{94A4603A-DFFF-4E17-AE35-FF42AB414B18}" destId="{0FA0C800-17D9-4503-B64B-ECA87B8F8F5B}" srcOrd="0" destOrd="0" presId="urn:microsoft.com/office/officeart/2005/8/layout/vList3"/>
    <dgm:cxn modelId="{EBECC3CF-79A1-4251-8023-4835CFE44923}" srcId="{3A230EBE-E845-4D2D-B671-449FBE8995A6}" destId="{F1C62D0D-EDD3-466E-BE04-6BB97470D836}" srcOrd="0" destOrd="0" parTransId="{9603B09D-0B17-4683-B8AE-7A30032CAECD}" sibTransId="{D1C8C673-E514-436C-A42D-36D423C36762}"/>
    <dgm:cxn modelId="{C46102D2-5526-49E2-A2D7-3FE7EEECFF63}" type="presOf" srcId="{2A9CF8F5-F10F-4936-A99F-FABBFB853172}" destId="{E7D34716-DF2C-4474-86C3-612ABE1B3664}" srcOrd="0" destOrd="0" presId="urn:microsoft.com/office/officeart/2005/8/layout/vList3"/>
    <dgm:cxn modelId="{8BFAC7F1-3A95-4A56-AEED-91A8FB0954C8}" type="presOf" srcId="{A4806AC5-8A4B-40E6-98F7-496DA9DA5748}" destId="{0FA0C800-17D9-4503-B64B-ECA87B8F8F5B}" srcOrd="0" destOrd="1" presId="urn:microsoft.com/office/officeart/2005/8/layout/vList3"/>
    <dgm:cxn modelId="{FBC25CF4-0215-4916-B0F1-B08DF7468EE5}" srcId="{2DE74D2A-38CF-4DC4-AC44-C41652406C1A}" destId="{5536070C-B06D-420C-A90D-AC6163175D7B}" srcOrd="0" destOrd="0" parTransId="{2C3DFE01-43A1-415D-8233-E741BFA8B678}" sibTransId="{2052B8B7-EDC0-4685-A23A-563DE3E98EB5}"/>
    <dgm:cxn modelId="{C8082CF6-93A8-43F3-A2CD-A1F73C1180A6}" srcId="{AAE9E915-51C8-4BF5-8055-C3E4FFDC3D66}" destId="{8CA9EE09-6976-4E1A-AC2C-D10EECABA6BF}" srcOrd="0" destOrd="0" parTransId="{2FDE0006-485C-4F26-8F00-FD12B568CFDD}" sibTransId="{60E589B4-686A-4142-99C1-C5DB88325FAD}"/>
    <dgm:cxn modelId="{85FC1EFE-CEAF-40CF-87D4-3583B9CAB125}" srcId="{2A9CF8F5-F10F-4936-A99F-FABBFB853172}" destId="{A337A875-5E83-41F6-8647-AF8A6DAEF920}" srcOrd="0" destOrd="0" parTransId="{803FC97A-106D-4E57-AFC4-ED1352287330}" sibTransId="{4403F32E-D306-4ED8-A7EA-2020A077D81E}"/>
    <dgm:cxn modelId="{59D949FE-8D91-46E4-A631-AD308C5C1F60}" type="presOf" srcId="{5536070C-B06D-420C-A90D-AC6163175D7B}" destId="{C65668B4-84B2-4CCF-83A8-8EBCC3B84735}" srcOrd="0" destOrd="0" presId="urn:microsoft.com/office/officeart/2005/8/layout/vList3"/>
    <dgm:cxn modelId="{3DAF6AFD-7E46-466E-B847-6BD160DDF371}" type="presParOf" srcId="{A4ADE8BF-F2DF-48C9-8323-9934B756C595}" destId="{C4B1F5A9-A6C1-4315-9E58-F2D05B42CF53}" srcOrd="0" destOrd="0" presId="urn:microsoft.com/office/officeart/2005/8/layout/vList3"/>
    <dgm:cxn modelId="{9AC0DAE9-532A-4C81-AA25-5D6261EDBAD4}" type="presParOf" srcId="{C4B1F5A9-A6C1-4315-9E58-F2D05B42CF53}" destId="{6B61055B-29E9-4BC3-804F-A8A0575D79D9}" srcOrd="0" destOrd="0" presId="urn:microsoft.com/office/officeart/2005/8/layout/vList3"/>
    <dgm:cxn modelId="{3C2D68F5-E40B-4232-8C18-F6B9316B5167}" type="presParOf" srcId="{C4B1F5A9-A6C1-4315-9E58-F2D05B42CF53}" destId="{C65668B4-84B2-4CCF-83A8-8EBCC3B84735}" srcOrd="1" destOrd="0" presId="urn:microsoft.com/office/officeart/2005/8/layout/vList3"/>
    <dgm:cxn modelId="{873DF896-EE81-41FF-A57A-02024F65AFE1}" type="presParOf" srcId="{A4ADE8BF-F2DF-48C9-8323-9934B756C595}" destId="{17089233-35B1-480D-9677-8AF96505BDC6}" srcOrd="1" destOrd="0" presId="urn:microsoft.com/office/officeart/2005/8/layout/vList3"/>
    <dgm:cxn modelId="{567C5C2D-9EA3-42F2-86D1-3D7E718FA401}" type="presParOf" srcId="{A4ADE8BF-F2DF-48C9-8323-9934B756C595}" destId="{70DB2142-CC2D-4FD4-A58A-5649C49EFF6F}" srcOrd="2" destOrd="0" presId="urn:microsoft.com/office/officeart/2005/8/layout/vList3"/>
    <dgm:cxn modelId="{3F386150-E133-44D6-BDB1-AF72AC695E3B}" type="presParOf" srcId="{70DB2142-CC2D-4FD4-A58A-5649C49EFF6F}" destId="{52628204-6578-4DC7-8740-3FDB8E2AB4D3}" srcOrd="0" destOrd="0" presId="urn:microsoft.com/office/officeart/2005/8/layout/vList3"/>
    <dgm:cxn modelId="{D5DA7734-08D1-403D-A35D-3C63BF1845B6}" type="presParOf" srcId="{70DB2142-CC2D-4FD4-A58A-5649C49EFF6F}" destId="{F521FB0D-E37B-4713-8748-6C9CD9E3ED72}" srcOrd="1" destOrd="0" presId="urn:microsoft.com/office/officeart/2005/8/layout/vList3"/>
    <dgm:cxn modelId="{57B5662B-523C-489F-9ABF-C8D392348448}" type="presParOf" srcId="{A4ADE8BF-F2DF-48C9-8323-9934B756C595}" destId="{66C26C54-15CC-465B-9CDD-7798CEDD9915}" srcOrd="3" destOrd="0" presId="urn:microsoft.com/office/officeart/2005/8/layout/vList3"/>
    <dgm:cxn modelId="{D25618DD-921E-44C9-B0BD-5CA042DE676D}" type="presParOf" srcId="{A4ADE8BF-F2DF-48C9-8323-9934B756C595}" destId="{4C5845DC-C034-4B59-A27B-3CBEB1F6D799}" srcOrd="4" destOrd="0" presId="urn:microsoft.com/office/officeart/2005/8/layout/vList3"/>
    <dgm:cxn modelId="{5D0B5CE2-444F-484B-8CF7-D05C200C0287}" type="presParOf" srcId="{4C5845DC-C034-4B59-A27B-3CBEB1F6D799}" destId="{EBC6431E-7310-4451-8AE0-84B9B7B96CA8}" srcOrd="0" destOrd="0" presId="urn:microsoft.com/office/officeart/2005/8/layout/vList3"/>
    <dgm:cxn modelId="{97375250-F8F6-4BED-8295-2F3DAF454AD0}" type="presParOf" srcId="{4C5845DC-C034-4B59-A27B-3CBEB1F6D799}" destId="{A57512CE-2A0B-4C89-9434-53D8A32C4B28}" srcOrd="1" destOrd="0" presId="urn:microsoft.com/office/officeart/2005/8/layout/vList3"/>
    <dgm:cxn modelId="{E93F57E9-D11B-46D5-9DFE-EA30DA60AA12}" type="presParOf" srcId="{A4ADE8BF-F2DF-48C9-8323-9934B756C595}" destId="{31D6E5AF-771A-4957-B1AB-F6BE5F3AAF77}" srcOrd="5" destOrd="0" presId="urn:microsoft.com/office/officeart/2005/8/layout/vList3"/>
    <dgm:cxn modelId="{CE7B7129-3D1D-4C39-AC39-71CFBE727BFC}" type="presParOf" srcId="{A4ADE8BF-F2DF-48C9-8323-9934B756C595}" destId="{7BE1826D-2D6C-4727-9B00-FA0A0E302349}" srcOrd="6" destOrd="0" presId="urn:microsoft.com/office/officeart/2005/8/layout/vList3"/>
    <dgm:cxn modelId="{98A28C6D-49D6-4021-B014-8919ECAC8C5E}" type="presParOf" srcId="{7BE1826D-2D6C-4727-9B00-FA0A0E302349}" destId="{7AAAAA06-E5A5-4592-9CCC-B84D0CF5DB61}" srcOrd="0" destOrd="0" presId="urn:microsoft.com/office/officeart/2005/8/layout/vList3"/>
    <dgm:cxn modelId="{28947EC4-1280-4CC1-A4AF-4CD44CE45A02}" type="presParOf" srcId="{7BE1826D-2D6C-4727-9B00-FA0A0E302349}" destId="{E7D34716-DF2C-4474-86C3-612ABE1B3664}" srcOrd="1" destOrd="0" presId="urn:microsoft.com/office/officeart/2005/8/layout/vList3"/>
    <dgm:cxn modelId="{920A25C4-354F-4CB3-9007-D815E0C2BA34}" type="presParOf" srcId="{A4ADE8BF-F2DF-48C9-8323-9934B756C595}" destId="{EFBBDA3F-5BE2-4BC7-B1CF-197F25F59968}" srcOrd="7" destOrd="0" presId="urn:microsoft.com/office/officeart/2005/8/layout/vList3"/>
    <dgm:cxn modelId="{54264D19-E52B-4499-B24B-82E43C3CE7D6}" type="presParOf" srcId="{A4ADE8BF-F2DF-48C9-8323-9934B756C595}" destId="{002BFA13-0319-45AF-AB11-2C1D98496A74}" srcOrd="8" destOrd="0" presId="urn:microsoft.com/office/officeart/2005/8/layout/vList3"/>
    <dgm:cxn modelId="{BD1A9F8C-D4B5-4AFC-8FBF-859934B10B1C}" type="presParOf" srcId="{002BFA13-0319-45AF-AB11-2C1D98496A74}" destId="{46E7D08F-CCD0-4D03-A290-1E94D071D8CD}" srcOrd="0" destOrd="0" presId="urn:microsoft.com/office/officeart/2005/8/layout/vList3"/>
    <dgm:cxn modelId="{85A5B479-DC44-4E5F-8D0E-01A1F72A9082}" type="presParOf" srcId="{002BFA13-0319-45AF-AB11-2C1D98496A74}" destId="{0FA0C800-17D9-4503-B64B-ECA87B8F8F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872FE0-D451-416E-B66E-7AC90E781191}" type="doc">
      <dgm:prSet loTypeId="urn:microsoft.com/office/officeart/2005/8/layout/vList2" loCatId="list" qsTypeId="urn:microsoft.com/office/officeart/2005/8/quickstyle/simple2" qsCatId="simple" csTypeId="urn:microsoft.com/office/officeart/2005/8/colors/accent2_2" csCatId="accent2"/>
      <dgm:spPr/>
      <dgm:t>
        <a:bodyPr/>
        <a:lstStyle/>
        <a:p>
          <a:endParaRPr lang="en-US"/>
        </a:p>
      </dgm:t>
    </dgm:pt>
    <dgm:pt modelId="{1C322682-EF38-4614-8A06-72C3CDB844AB}">
      <dgm:prSet/>
      <dgm:spPr/>
      <dgm:t>
        <a:bodyPr/>
        <a:lstStyle/>
        <a:p>
          <a:r>
            <a:rPr lang="en-US" b="0" i="0"/>
            <a:t>Understanding AI in Organizations</a:t>
          </a:r>
          <a:endParaRPr lang="en-US"/>
        </a:p>
      </dgm:t>
    </dgm:pt>
    <dgm:pt modelId="{2FA0F881-BFCB-4D2C-A24C-61E132054BC7}" type="parTrans" cxnId="{B2777715-20B8-49A4-B959-2E903FA3DC31}">
      <dgm:prSet/>
      <dgm:spPr/>
      <dgm:t>
        <a:bodyPr/>
        <a:lstStyle/>
        <a:p>
          <a:endParaRPr lang="en-US"/>
        </a:p>
      </dgm:t>
    </dgm:pt>
    <dgm:pt modelId="{42A27C07-2D21-4489-BAF0-BC7460E7C58E}" type="sibTrans" cxnId="{B2777715-20B8-49A4-B959-2E903FA3DC31}">
      <dgm:prSet/>
      <dgm:spPr/>
      <dgm:t>
        <a:bodyPr/>
        <a:lstStyle/>
        <a:p>
          <a:endParaRPr lang="en-US"/>
        </a:p>
      </dgm:t>
    </dgm:pt>
    <dgm:pt modelId="{95CC2611-7B96-4C67-8BBF-B9F3F8CD19C9}">
      <dgm:prSet/>
      <dgm:spPr/>
      <dgm:t>
        <a:bodyPr/>
        <a:lstStyle/>
        <a:p>
          <a:r>
            <a:rPr lang="en-US"/>
            <a:t>Organizations may not fully grasp AI algorithmic processes and decisions</a:t>
          </a:r>
        </a:p>
      </dgm:t>
    </dgm:pt>
    <dgm:pt modelId="{EA237EE1-BE5B-4F9D-BF54-952F82C29094}" type="parTrans" cxnId="{D59FA30E-D4B1-4710-812E-FCB7F04D204F}">
      <dgm:prSet/>
      <dgm:spPr/>
      <dgm:t>
        <a:bodyPr/>
        <a:lstStyle/>
        <a:p>
          <a:endParaRPr lang="en-US"/>
        </a:p>
      </dgm:t>
    </dgm:pt>
    <dgm:pt modelId="{385B8486-66EA-43BD-B0B9-0056808F3FCC}" type="sibTrans" cxnId="{D59FA30E-D4B1-4710-812E-FCB7F04D204F}">
      <dgm:prSet/>
      <dgm:spPr/>
      <dgm:t>
        <a:bodyPr/>
        <a:lstStyle/>
        <a:p>
          <a:endParaRPr lang="en-US"/>
        </a:p>
      </dgm:t>
    </dgm:pt>
    <dgm:pt modelId="{1720D8DA-DCFA-4DA2-982D-2294710901FD}">
      <dgm:prSet/>
      <dgm:spPr/>
      <dgm:t>
        <a:bodyPr/>
        <a:lstStyle/>
        <a:p>
          <a:r>
            <a:rPr lang="en-US" b="0" i="0"/>
            <a:t>Importance in Healthcare</a:t>
          </a:r>
          <a:endParaRPr lang="en-US"/>
        </a:p>
      </dgm:t>
    </dgm:pt>
    <dgm:pt modelId="{F388E572-56B4-4155-9F50-1FB564DCE76D}" type="parTrans" cxnId="{6B2DE666-4246-4BD1-AF48-C26AB92FDF2E}">
      <dgm:prSet/>
      <dgm:spPr/>
      <dgm:t>
        <a:bodyPr/>
        <a:lstStyle/>
        <a:p>
          <a:endParaRPr lang="en-US"/>
        </a:p>
      </dgm:t>
    </dgm:pt>
    <dgm:pt modelId="{82D99448-60E7-4794-B532-924C1D82BDED}" type="sibTrans" cxnId="{6B2DE666-4246-4BD1-AF48-C26AB92FDF2E}">
      <dgm:prSet/>
      <dgm:spPr/>
      <dgm:t>
        <a:bodyPr/>
        <a:lstStyle/>
        <a:p>
          <a:endParaRPr lang="en-US"/>
        </a:p>
      </dgm:t>
    </dgm:pt>
    <dgm:pt modelId="{DC8AA83F-6E14-4E7F-8BAA-02B1A7450C77}">
      <dgm:prSet/>
      <dgm:spPr/>
      <dgm:t>
        <a:bodyPr/>
        <a:lstStyle/>
        <a:p>
          <a:r>
            <a:rPr lang="en-US"/>
            <a:t>Need to comprehend algorithmic models for explanation</a:t>
          </a:r>
        </a:p>
      </dgm:t>
    </dgm:pt>
    <dgm:pt modelId="{D3C97063-8DFB-4E23-B2D4-10D2D586B4DE}" type="parTrans" cxnId="{17646B7E-7DF6-43A7-B001-CB1A0237AFC3}">
      <dgm:prSet/>
      <dgm:spPr/>
      <dgm:t>
        <a:bodyPr/>
        <a:lstStyle/>
        <a:p>
          <a:endParaRPr lang="en-US"/>
        </a:p>
      </dgm:t>
    </dgm:pt>
    <dgm:pt modelId="{05C471E1-0041-480F-8399-818C904FB9AD}" type="sibTrans" cxnId="{17646B7E-7DF6-43A7-B001-CB1A0237AFC3}">
      <dgm:prSet/>
      <dgm:spPr/>
      <dgm:t>
        <a:bodyPr/>
        <a:lstStyle/>
        <a:p>
          <a:endParaRPr lang="en-US"/>
        </a:p>
      </dgm:t>
    </dgm:pt>
    <dgm:pt modelId="{16C8B88F-DB93-4885-9796-901BF924BA72}">
      <dgm:prSet/>
      <dgm:spPr/>
      <dgm:t>
        <a:bodyPr/>
        <a:lstStyle/>
        <a:p>
          <a:r>
            <a:rPr lang="en-US"/>
            <a:t>Realize actual performance and interpret outputs</a:t>
          </a:r>
        </a:p>
      </dgm:t>
    </dgm:pt>
    <dgm:pt modelId="{FEDD496E-D556-4CE4-B5FF-A7637736B425}" type="parTrans" cxnId="{0AE8DC32-CBD9-4C5A-8C93-66F936396A38}">
      <dgm:prSet/>
      <dgm:spPr/>
      <dgm:t>
        <a:bodyPr/>
        <a:lstStyle/>
        <a:p>
          <a:endParaRPr lang="en-US"/>
        </a:p>
      </dgm:t>
    </dgm:pt>
    <dgm:pt modelId="{F89B51E4-521D-4D59-A009-CC58868B5465}" type="sibTrans" cxnId="{0AE8DC32-CBD9-4C5A-8C93-66F936396A38}">
      <dgm:prSet/>
      <dgm:spPr/>
      <dgm:t>
        <a:bodyPr/>
        <a:lstStyle/>
        <a:p>
          <a:endParaRPr lang="en-US"/>
        </a:p>
      </dgm:t>
    </dgm:pt>
    <dgm:pt modelId="{0CACC050-745B-4707-ACF0-4F7EB64D8C25}">
      <dgm:prSet/>
      <dgm:spPr/>
      <dgm:t>
        <a:bodyPr/>
        <a:lstStyle/>
        <a:p>
          <a:r>
            <a:rPr lang="en-US"/>
            <a:t>Essential for practice, research, and education</a:t>
          </a:r>
        </a:p>
      </dgm:t>
    </dgm:pt>
    <dgm:pt modelId="{93A01083-6057-4620-A941-F3AD72238975}" type="parTrans" cxnId="{56D9E1B9-D446-48AF-B7DB-0993A46CAB8A}">
      <dgm:prSet/>
      <dgm:spPr/>
      <dgm:t>
        <a:bodyPr/>
        <a:lstStyle/>
        <a:p>
          <a:endParaRPr lang="en-US"/>
        </a:p>
      </dgm:t>
    </dgm:pt>
    <dgm:pt modelId="{244CC490-00F4-423C-BD86-A2392716DC94}" type="sibTrans" cxnId="{56D9E1B9-D446-48AF-B7DB-0993A46CAB8A}">
      <dgm:prSet/>
      <dgm:spPr/>
      <dgm:t>
        <a:bodyPr/>
        <a:lstStyle/>
        <a:p>
          <a:endParaRPr lang="en-US"/>
        </a:p>
      </dgm:t>
    </dgm:pt>
    <dgm:pt modelId="{79CC16AE-EFBB-4B92-90A0-A5B09B2337E8}">
      <dgm:prSet/>
      <dgm:spPr/>
      <dgm:t>
        <a:bodyPr/>
        <a:lstStyle/>
        <a:p>
          <a:r>
            <a:rPr lang="en-US" b="0" i="0"/>
            <a:t>Deep Learning Methods</a:t>
          </a:r>
          <a:endParaRPr lang="en-US"/>
        </a:p>
      </dgm:t>
    </dgm:pt>
    <dgm:pt modelId="{B76BA906-4302-4298-B99B-80C27272EBB4}" type="parTrans" cxnId="{4B37F582-4E21-4865-A8C7-D8A84BE48D45}">
      <dgm:prSet/>
      <dgm:spPr/>
      <dgm:t>
        <a:bodyPr/>
        <a:lstStyle/>
        <a:p>
          <a:endParaRPr lang="en-US"/>
        </a:p>
      </dgm:t>
    </dgm:pt>
    <dgm:pt modelId="{6F2F1247-2A8E-4FD0-97C2-86C3D118C8E2}" type="sibTrans" cxnId="{4B37F582-4E21-4865-A8C7-D8A84BE48D45}">
      <dgm:prSet/>
      <dgm:spPr/>
      <dgm:t>
        <a:bodyPr/>
        <a:lstStyle/>
        <a:p>
          <a:endParaRPr lang="en-US"/>
        </a:p>
      </dgm:t>
    </dgm:pt>
    <dgm:pt modelId="{A4234C42-B043-4351-9B18-0088E43E08EA}">
      <dgm:prSet/>
      <dgm:spPr/>
      <dgm:t>
        <a:bodyPr/>
        <a:lstStyle/>
        <a:p>
          <a:r>
            <a:rPr lang="en-US"/>
            <a:t>Interpretable or explainable models not always possible</a:t>
          </a:r>
        </a:p>
      </dgm:t>
    </dgm:pt>
    <dgm:pt modelId="{F4D8F74B-D8EA-4056-B8F2-909FA7C6BA9B}" type="parTrans" cxnId="{1FF1E07E-24BE-4532-84D8-246AF7E707A4}">
      <dgm:prSet/>
      <dgm:spPr/>
      <dgm:t>
        <a:bodyPr/>
        <a:lstStyle/>
        <a:p>
          <a:endParaRPr lang="en-US"/>
        </a:p>
      </dgm:t>
    </dgm:pt>
    <dgm:pt modelId="{A9E88B10-E040-4C4A-AC08-D94930A89B0A}" type="sibTrans" cxnId="{1FF1E07E-24BE-4532-84D8-246AF7E707A4}">
      <dgm:prSet/>
      <dgm:spPr/>
      <dgm:t>
        <a:bodyPr/>
        <a:lstStyle/>
        <a:p>
          <a:endParaRPr lang="en-US"/>
        </a:p>
      </dgm:t>
    </dgm:pt>
    <dgm:pt modelId="{96900872-48C9-4188-87ED-9C9740F12EAD}">
      <dgm:prSet/>
      <dgm:spPr/>
      <dgm:t>
        <a:bodyPr/>
        <a:lstStyle/>
        <a:p>
          <a:r>
            <a:rPr lang="en-US"/>
            <a:t>Clarity by developers and users is crucial for healthcare decision-making</a:t>
          </a:r>
        </a:p>
      </dgm:t>
    </dgm:pt>
    <dgm:pt modelId="{754E9EFE-79DC-4144-831A-E9BA8C13D8A0}" type="parTrans" cxnId="{A289F3E8-F6AC-479A-8304-A160AA5D757F}">
      <dgm:prSet/>
      <dgm:spPr/>
      <dgm:t>
        <a:bodyPr/>
        <a:lstStyle/>
        <a:p>
          <a:endParaRPr lang="en-US"/>
        </a:p>
      </dgm:t>
    </dgm:pt>
    <dgm:pt modelId="{F9E313E2-7615-4DAA-9320-F3EA27C2DE6A}" type="sibTrans" cxnId="{A289F3E8-F6AC-479A-8304-A160AA5D757F}">
      <dgm:prSet/>
      <dgm:spPr/>
      <dgm:t>
        <a:bodyPr/>
        <a:lstStyle/>
        <a:p>
          <a:endParaRPr lang="en-US"/>
        </a:p>
      </dgm:t>
    </dgm:pt>
    <dgm:pt modelId="{9E5D8574-55EA-473B-9764-E95BB2974E43}">
      <dgm:prSet/>
      <dgm:spPr/>
      <dgm:t>
        <a:bodyPr/>
        <a:lstStyle/>
        <a:p>
          <a:r>
            <a:rPr lang="en-US" dirty="0"/>
            <a:t>Must be understandable and conveyed in plain language</a:t>
          </a:r>
        </a:p>
      </dgm:t>
    </dgm:pt>
    <dgm:pt modelId="{A8644EF4-BB03-4AEF-9427-1804CEADC77E}" type="parTrans" cxnId="{9937CC20-05AF-4E71-902E-E0A7572B7C3C}">
      <dgm:prSet/>
      <dgm:spPr/>
      <dgm:t>
        <a:bodyPr/>
        <a:lstStyle/>
        <a:p>
          <a:endParaRPr lang="en-US"/>
        </a:p>
      </dgm:t>
    </dgm:pt>
    <dgm:pt modelId="{3289A676-129A-4624-92B0-FCCADEDECDB3}" type="sibTrans" cxnId="{9937CC20-05AF-4E71-902E-E0A7572B7C3C}">
      <dgm:prSet/>
      <dgm:spPr/>
      <dgm:t>
        <a:bodyPr/>
        <a:lstStyle/>
        <a:p>
          <a:endParaRPr lang="en-US"/>
        </a:p>
      </dgm:t>
    </dgm:pt>
    <dgm:pt modelId="{03CEB492-706B-404A-B4C5-EC3FB71FCBDE}">
      <dgm:prSet/>
      <dgm:spPr/>
      <dgm:t>
        <a:bodyPr/>
        <a:lstStyle/>
        <a:p>
          <a:r>
            <a:rPr lang="en-US" b="0" i="0"/>
            <a:t>Human Interpretability of AI Solutions</a:t>
          </a:r>
          <a:endParaRPr lang="en-US"/>
        </a:p>
      </dgm:t>
    </dgm:pt>
    <dgm:pt modelId="{2119CA54-A44E-4694-BA73-EE1DE0ED5DBD}" type="parTrans" cxnId="{A2FC1B35-9EA5-4B39-AD0B-CCFA89E402FA}">
      <dgm:prSet/>
      <dgm:spPr/>
      <dgm:t>
        <a:bodyPr/>
        <a:lstStyle/>
        <a:p>
          <a:endParaRPr lang="en-US"/>
        </a:p>
      </dgm:t>
    </dgm:pt>
    <dgm:pt modelId="{3ABD0B0B-DD02-4DEB-93BE-26A9A917D9BE}" type="sibTrans" cxnId="{A2FC1B35-9EA5-4B39-AD0B-CCFA89E402FA}">
      <dgm:prSet/>
      <dgm:spPr/>
      <dgm:t>
        <a:bodyPr/>
        <a:lstStyle/>
        <a:p>
          <a:endParaRPr lang="en-US"/>
        </a:p>
      </dgm:t>
    </dgm:pt>
    <dgm:pt modelId="{B2611C6C-D907-4A67-8556-AA7C7054B5E4}">
      <dgm:prSet/>
      <dgm:spPr/>
      <dgm:t>
        <a:bodyPr/>
        <a:lstStyle/>
        <a:p>
          <a:r>
            <a:rPr lang="en-US"/>
            <a:t>End user interpretability is paramount</a:t>
          </a:r>
        </a:p>
      </dgm:t>
    </dgm:pt>
    <dgm:pt modelId="{0C8338CE-7B58-4091-BBA0-3547ED6B86CC}" type="parTrans" cxnId="{81B6C6B9-8D3C-46B5-B400-491598E33381}">
      <dgm:prSet/>
      <dgm:spPr/>
      <dgm:t>
        <a:bodyPr/>
        <a:lstStyle/>
        <a:p>
          <a:endParaRPr lang="en-US"/>
        </a:p>
      </dgm:t>
    </dgm:pt>
    <dgm:pt modelId="{8FDD11EE-AD0F-476C-A125-FD3A6D03644A}" type="sibTrans" cxnId="{81B6C6B9-8D3C-46B5-B400-491598E33381}">
      <dgm:prSet/>
      <dgm:spPr/>
      <dgm:t>
        <a:bodyPr/>
        <a:lstStyle/>
        <a:p>
          <a:endParaRPr lang="en-US"/>
        </a:p>
      </dgm:t>
    </dgm:pt>
    <dgm:pt modelId="{87CCAEE6-8C3B-4341-B80C-39B052D251D5}" type="pres">
      <dgm:prSet presAssocID="{9A872FE0-D451-416E-B66E-7AC90E781191}" presName="linear" presStyleCnt="0">
        <dgm:presLayoutVars>
          <dgm:animLvl val="lvl"/>
          <dgm:resizeHandles val="exact"/>
        </dgm:presLayoutVars>
      </dgm:prSet>
      <dgm:spPr/>
    </dgm:pt>
    <dgm:pt modelId="{4E5D62E2-02E9-4310-8051-447A8E0E0F03}" type="pres">
      <dgm:prSet presAssocID="{1C322682-EF38-4614-8A06-72C3CDB844AB}" presName="parentText" presStyleLbl="node1" presStyleIdx="0" presStyleCnt="4">
        <dgm:presLayoutVars>
          <dgm:chMax val="0"/>
          <dgm:bulletEnabled val="1"/>
        </dgm:presLayoutVars>
      </dgm:prSet>
      <dgm:spPr/>
    </dgm:pt>
    <dgm:pt modelId="{8E854195-0352-457D-8C40-23B76FBD16F4}" type="pres">
      <dgm:prSet presAssocID="{1C322682-EF38-4614-8A06-72C3CDB844AB}" presName="childText" presStyleLbl="revTx" presStyleIdx="0" presStyleCnt="4">
        <dgm:presLayoutVars>
          <dgm:bulletEnabled val="1"/>
        </dgm:presLayoutVars>
      </dgm:prSet>
      <dgm:spPr/>
    </dgm:pt>
    <dgm:pt modelId="{C817CA6C-513E-44B0-9251-B8001E1ABA0A}" type="pres">
      <dgm:prSet presAssocID="{1720D8DA-DCFA-4DA2-982D-2294710901FD}" presName="parentText" presStyleLbl="node1" presStyleIdx="1" presStyleCnt="4">
        <dgm:presLayoutVars>
          <dgm:chMax val="0"/>
          <dgm:bulletEnabled val="1"/>
        </dgm:presLayoutVars>
      </dgm:prSet>
      <dgm:spPr/>
    </dgm:pt>
    <dgm:pt modelId="{55C6411A-90F5-4689-AEBA-355572C2DD67}" type="pres">
      <dgm:prSet presAssocID="{1720D8DA-DCFA-4DA2-982D-2294710901FD}" presName="childText" presStyleLbl="revTx" presStyleIdx="1" presStyleCnt="4">
        <dgm:presLayoutVars>
          <dgm:bulletEnabled val="1"/>
        </dgm:presLayoutVars>
      </dgm:prSet>
      <dgm:spPr/>
    </dgm:pt>
    <dgm:pt modelId="{88148297-FE28-4748-8CE7-885DD5FA89A7}" type="pres">
      <dgm:prSet presAssocID="{79CC16AE-EFBB-4B92-90A0-A5B09B2337E8}" presName="parentText" presStyleLbl="node1" presStyleIdx="2" presStyleCnt="4">
        <dgm:presLayoutVars>
          <dgm:chMax val="0"/>
          <dgm:bulletEnabled val="1"/>
        </dgm:presLayoutVars>
      </dgm:prSet>
      <dgm:spPr/>
    </dgm:pt>
    <dgm:pt modelId="{97C5196A-FF3E-4BBE-928A-3DD736333F65}" type="pres">
      <dgm:prSet presAssocID="{79CC16AE-EFBB-4B92-90A0-A5B09B2337E8}" presName="childText" presStyleLbl="revTx" presStyleIdx="2" presStyleCnt="4">
        <dgm:presLayoutVars>
          <dgm:bulletEnabled val="1"/>
        </dgm:presLayoutVars>
      </dgm:prSet>
      <dgm:spPr/>
    </dgm:pt>
    <dgm:pt modelId="{1CCCFBE2-9FCB-490C-9F0D-DA63061F51D9}" type="pres">
      <dgm:prSet presAssocID="{03CEB492-706B-404A-B4C5-EC3FB71FCBDE}" presName="parentText" presStyleLbl="node1" presStyleIdx="3" presStyleCnt="4">
        <dgm:presLayoutVars>
          <dgm:chMax val="0"/>
          <dgm:bulletEnabled val="1"/>
        </dgm:presLayoutVars>
      </dgm:prSet>
      <dgm:spPr/>
    </dgm:pt>
    <dgm:pt modelId="{D6E67A7F-D011-4A76-8170-B670DCC0CA91}" type="pres">
      <dgm:prSet presAssocID="{03CEB492-706B-404A-B4C5-EC3FB71FCBDE}" presName="childText" presStyleLbl="revTx" presStyleIdx="3" presStyleCnt="4">
        <dgm:presLayoutVars>
          <dgm:bulletEnabled val="1"/>
        </dgm:presLayoutVars>
      </dgm:prSet>
      <dgm:spPr/>
    </dgm:pt>
  </dgm:ptLst>
  <dgm:cxnLst>
    <dgm:cxn modelId="{D59FA30E-D4B1-4710-812E-FCB7F04D204F}" srcId="{1C322682-EF38-4614-8A06-72C3CDB844AB}" destId="{95CC2611-7B96-4C67-8BBF-B9F3F8CD19C9}" srcOrd="0" destOrd="0" parTransId="{EA237EE1-BE5B-4F9D-BF54-952F82C29094}" sibTransId="{385B8486-66EA-43BD-B0B9-0056808F3FCC}"/>
    <dgm:cxn modelId="{B2777715-20B8-49A4-B959-2E903FA3DC31}" srcId="{9A872FE0-D451-416E-B66E-7AC90E781191}" destId="{1C322682-EF38-4614-8A06-72C3CDB844AB}" srcOrd="0" destOrd="0" parTransId="{2FA0F881-BFCB-4D2C-A24C-61E132054BC7}" sibTransId="{42A27C07-2D21-4489-BAF0-BC7460E7C58E}"/>
    <dgm:cxn modelId="{9937CC20-05AF-4E71-902E-E0A7572B7C3C}" srcId="{79CC16AE-EFBB-4B92-90A0-A5B09B2337E8}" destId="{9E5D8574-55EA-473B-9764-E95BB2974E43}" srcOrd="2" destOrd="0" parTransId="{A8644EF4-BB03-4AEF-9427-1804CEADC77E}" sibTransId="{3289A676-129A-4624-92B0-FCCADEDECDB3}"/>
    <dgm:cxn modelId="{F75FD326-3D98-4DE9-8B70-BB88C3A5F25A}" type="presOf" srcId="{A4234C42-B043-4351-9B18-0088E43E08EA}" destId="{97C5196A-FF3E-4BBE-928A-3DD736333F65}" srcOrd="0" destOrd="0" presId="urn:microsoft.com/office/officeart/2005/8/layout/vList2"/>
    <dgm:cxn modelId="{11C54032-20BF-4D17-BBFD-44BCB7603AD7}" type="presOf" srcId="{B2611C6C-D907-4A67-8556-AA7C7054B5E4}" destId="{D6E67A7F-D011-4A76-8170-B670DCC0CA91}" srcOrd="0" destOrd="0" presId="urn:microsoft.com/office/officeart/2005/8/layout/vList2"/>
    <dgm:cxn modelId="{0AE8DC32-CBD9-4C5A-8C93-66F936396A38}" srcId="{1720D8DA-DCFA-4DA2-982D-2294710901FD}" destId="{16C8B88F-DB93-4885-9796-901BF924BA72}" srcOrd="1" destOrd="0" parTransId="{FEDD496E-D556-4CE4-B5FF-A7637736B425}" sibTransId="{F89B51E4-521D-4D59-A009-CC58868B5465}"/>
    <dgm:cxn modelId="{A4B54C33-F4BA-49D1-B4B3-3A1112F12198}" type="presOf" srcId="{0CACC050-745B-4707-ACF0-4F7EB64D8C25}" destId="{55C6411A-90F5-4689-AEBA-355572C2DD67}" srcOrd="0" destOrd="2" presId="urn:microsoft.com/office/officeart/2005/8/layout/vList2"/>
    <dgm:cxn modelId="{A2FC1B35-9EA5-4B39-AD0B-CCFA89E402FA}" srcId="{9A872FE0-D451-416E-B66E-7AC90E781191}" destId="{03CEB492-706B-404A-B4C5-EC3FB71FCBDE}" srcOrd="3" destOrd="0" parTransId="{2119CA54-A44E-4694-BA73-EE1DE0ED5DBD}" sibTransId="{3ABD0B0B-DD02-4DEB-93BE-26A9A917D9BE}"/>
    <dgm:cxn modelId="{973A2937-B8AF-4A9E-BB96-E0C84F6C37B5}" type="presOf" srcId="{9A872FE0-D451-416E-B66E-7AC90E781191}" destId="{87CCAEE6-8C3B-4341-B80C-39B052D251D5}" srcOrd="0" destOrd="0" presId="urn:microsoft.com/office/officeart/2005/8/layout/vList2"/>
    <dgm:cxn modelId="{6B2DE666-4246-4BD1-AF48-C26AB92FDF2E}" srcId="{9A872FE0-D451-416E-B66E-7AC90E781191}" destId="{1720D8DA-DCFA-4DA2-982D-2294710901FD}" srcOrd="1" destOrd="0" parTransId="{F388E572-56B4-4155-9F50-1FB564DCE76D}" sibTransId="{82D99448-60E7-4794-B532-924C1D82BDED}"/>
    <dgm:cxn modelId="{F60E6C6C-927D-4D55-A882-A70417D5C672}" type="presOf" srcId="{DC8AA83F-6E14-4E7F-8BAA-02B1A7450C77}" destId="{55C6411A-90F5-4689-AEBA-355572C2DD67}" srcOrd="0" destOrd="0" presId="urn:microsoft.com/office/officeart/2005/8/layout/vList2"/>
    <dgm:cxn modelId="{C4650756-7ADF-4F63-94E9-2E104573ED2A}" type="presOf" srcId="{79CC16AE-EFBB-4B92-90A0-A5B09B2337E8}" destId="{88148297-FE28-4748-8CE7-885DD5FA89A7}" srcOrd="0" destOrd="0" presId="urn:microsoft.com/office/officeart/2005/8/layout/vList2"/>
    <dgm:cxn modelId="{17646B7E-7DF6-43A7-B001-CB1A0237AFC3}" srcId="{1720D8DA-DCFA-4DA2-982D-2294710901FD}" destId="{DC8AA83F-6E14-4E7F-8BAA-02B1A7450C77}" srcOrd="0" destOrd="0" parTransId="{D3C97063-8DFB-4E23-B2D4-10D2D586B4DE}" sibTransId="{05C471E1-0041-480F-8399-818C904FB9AD}"/>
    <dgm:cxn modelId="{1FF1E07E-24BE-4532-84D8-246AF7E707A4}" srcId="{79CC16AE-EFBB-4B92-90A0-A5B09B2337E8}" destId="{A4234C42-B043-4351-9B18-0088E43E08EA}" srcOrd="0" destOrd="0" parTransId="{F4D8F74B-D8EA-4056-B8F2-909FA7C6BA9B}" sibTransId="{A9E88B10-E040-4C4A-AC08-D94930A89B0A}"/>
    <dgm:cxn modelId="{4B37F582-4E21-4865-A8C7-D8A84BE48D45}" srcId="{9A872FE0-D451-416E-B66E-7AC90E781191}" destId="{79CC16AE-EFBB-4B92-90A0-A5B09B2337E8}" srcOrd="2" destOrd="0" parTransId="{B76BA906-4302-4298-B99B-80C27272EBB4}" sibTransId="{6F2F1247-2A8E-4FD0-97C2-86C3D118C8E2}"/>
    <dgm:cxn modelId="{BBB2828E-C54D-4355-AF79-74D0D3F04961}" type="presOf" srcId="{9E5D8574-55EA-473B-9764-E95BB2974E43}" destId="{97C5196A-FF3E-4BBE-928A-3DD736333F65}" srcOrd="0" destOrd="2" presId="urn:microsoft.com/office/officeart/2005/8/layout/vList2"/>
    <dgm:cxn modelId="{C807D791-AF57-42DF-8FC8-E05808F0BAC1}" type="presOf" srcId="{16C8B88F-DB93-4885-9796-901BF924BA72}" destId="{55C6411A-90F5-4689-AEBA-355572C2DD67}" srcOrd="0" destOrd="1" presId="urn:microsoft.com/office/officeart/2005/8/layout/vList2"/>
    <dgm:cxn modelId="{81B6C6B9-8D3C-46B5-B400-491598E33381}" srcId="{03CEB492-706B-404A-B4C5-EC3FB71FCBDE}" destId="{B2611C6C-D907-4A67-8556-AA7C7054B5E4}" srcOrd="0" destOrd="0" parTransId="{0C8338CE-7B58-4091-BBA0-3547ED6B86CC}" sibTransId="{8FDD11EE-AD0F-476C-A125-FD3A6D03644A}"/>
    <dgm:cxn modelId="{56D9E1B9-D446-48AF-B7DB-0993A46CAB8A}" srcId="{1720D8DA-DCFA-4DA2-982D-2294710901FD}" destId="{0CACC050-745B-4707-ACF0-4F7EB64D8C25}" srcOrd="2" destOrd="0" parTransId="{93A01083-6057-4620-A941-F3AD72238975}" sibTransId="{244CC490-00F4-423C-BD86-A2392716DC94}"/>
    <dgm:cxn modelId="{2D858BC9-5115-4C8F-B98D-A43EA0E02318}" type="presOf" srcId="{1C322682-EF38-4614-8A06-72C3CDB844AB}" destId="{4E5D62E2-02E9-4310-8051-447A8E0E0F03}" srcOrd="0" destOrd="0" presId="urn:microsoft.com/office/officeart/2005/8/layout/vList2"/>
    <dgm:cxn modelId="{1D3FF5CC-B17D-40C6-854B-109B481AF492}" type="presOf" srcId="{95CC2611-7B96-4C67-8BBF-B9F3F8CD19C9}" destId="{8E854195-0352-457D-8C40-23B76FBD16F4}" srcOrd="0" destOrd="0" presId="urn:microsoft.com/office/officeart/2005/8/layout/vList2"/>
    <dgm:cxn modelId="{6E1F79D1-117E-4D3B-937D-384D09610219}" type="presOf" srcId="{1720D8DA-DCFA-4DA2-982D-2294710901FD}" destId="{C817CA6C-513E-44B0-9251-B8001E1ABA0A}" srcOrd="0" destOrd="0" presId="urn:microsoft.com/office/officeart/2005/8/layout/vList2"/>
    <dgm:cxn modelId="{DCC988D7-2EDE-4C43-8B27-FCC756ED2262}" type="presOf" srcId="{03CEB492-706B-404A-B4C5-EC3FB71FCBDE}" destId="{1CCCFBE2-9FCB-490C-9F0D-DA63061F51D9}" srcOrd="0" destOrd="0" presId="urn:microsoft.com/office/officeart/2005/8/layout/vList2"/>
    <dgm:cxn modelId="{55974ED8-A920-482D-8BF1-E098EA40153D}" type="presOf" srcId="{96900872-48C9-4188-87ED-9C9740F12EAD}" destId="{97C5196A-FF3E-4BBE-928A-3DD736333F65}" srcOrd="0" destOrd="1" presId="urn:microsoft.com/office/officeart/2005/8/layout/vList2"/>
    <dgm:cxn modelId="{A289F3E8-F6AC-479A-8304-A160AA5D757F}" srcId="{79CC16AE-EFBB-4B92-90A0-A5B09B2337E8}" destId="{96900872-48C9-4188-87ED-9C9740F12EAD}" srcOrd="1" destOrd="0" parTransId="{754E9EFE-79DC-4144-831A-E9BA8C13D8A0}" sibTransId="{F9E313E2-7615-4DAA-9320-F3EA27C2DE6A}"/>
    <dgm:cxn modelId="{17162F52-F340-44A3-8C65-F5AF1F124D66}" type="presParOf" srcId="{87CCAEE6-8C3B-4341-B80C-39B052D251D5}" destId="{4E5D62E2-02E9-4310-8051-447A8E0E0F03}" srcOrd="0" destOrd="0" presId="urn:microsoft.com/office/officeart/2005/8/layout/vList2"/>
    <dgm:cxn modelId="{184AFCD9-EBC5-4B1A-9452-741F248833E9}" type="presParOf" srcId="{87CCAEE6-8C3B-4341-B80C-39B052D251D5}" destId="{8E854195-0352-457D-8C40-23B76FBD16F4}" srcOrd="1" destOrd="0" presId="urn:microsoft.com/office/officeart/2005/8/layout/vList2"/>
    <dgm:cxn modelId="{71DCFCD0-A8CF-451B-8852-4A3C32EBAC58}" type="presParOf" srcId="{87CCAEE6-8C3B-4341-B80C-39B052D251D5}" destId="{C817CA6C-513E-44B0-9251-B8001E1ABA0A}" srcOrd="2" destOrd="0" presId="urn:microsoft.com/office/officeart/2005/8/layout/vList2"/>
    <dgm:cxn modelId="{63FCF152-BC64-4EBB-9688-1EB0E8912C70}" type="presParOf" srcId="{87CCAEE6-8C3B-4341-B80C-39B052D251D5}" destId="{55C6411A-90F5-4689-AEBA-355572C2DD67}" srcOrd="3" destOrd="0" presId="urn:microsoft.com/office/officeart/2005/8/layout/vList2"/>
    <dgm:cxn modelId="{C3BAD3DC-BC3E-40B3-ACB0-115F1F897A38}" type="presParOf" srcId="{87CCAEE6-8C3B-4341-B80C-39B052D251D5}" destId="{88148297-FE28-4748-8CE7-885DD5FA89A7}" srcOrd="4" destOrd="0" presId="urn:microsoft.com/office/officeart/2005/8/layout/vList2"/>
    <dgm:cxn modelId="{B15AFC7F-49A6-4911-B3EC-2B9E29B2F17A}" type="presParOf" srcId="{87CCAEE6-8C3B-4341-B80C-39B052D251D5}" destId="{97C5196A-FF3E-4BBE-928A-3DD736333F65}" srcOrd="5" destOrd="0" presId="urn:microsoft.com/office/officeart/2005/8/layout/vList2"/>
    <dgm:cxn modelId="{AA2440E9-2989-499A-BE1E-1157DF34B7DF}" type="presParOf" srcId="{87CCAEE6-8C3B-4341-B80C-39B052D251D5}" destId="{1CCCFBE2-9FCB-490C-9F0D-DA63061F51D9}" srcOrd="6" destOrd="0" presId="urn:microsoft.com/office/officeart/2005/8/layout/vList2"/>
    <dgm:cxn modelId="{765C60C8-35B8-471A-AF0C-21D83A750D0A}" type="presParOf" srcId="{87CCAEE6-8C3B-4341-B80C-39B052D251D5}" destId="{D6E67A7F-D011-4A76-8170-B670DCC0CA9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083758-0542-4271-ABE9-0B953585534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CEE696B-D40D-45D7-B165-ECB2A9754EDA}">
      <dgm:prSet/>
      <dgm:spPr/>
      <dgm:t>
        <a:bodyPr/>
        <a:lstStyle/>
        <a:p>
          <a:r>
            <a:rPr lang="en-US" dirty="0"/>
            <a:t>Artificial Intelligence (AI) </a:t>
          </a:r>
        </a:p>
      </dgm:t>
    </dgm:pt>
    <dgm:pt modelId="{D200EC69-C6E7-41DF-BF43-D0D0043B8C5C}" type="parTrans" cxnId="{D54F5343-0427-45C4-85A3-6D874A70973F}">
      <dgm:prSet/>
      <dgm:spPr/>
      <dgm:t>
        <a:bodyPr/>
        <a:lstStyle/>
        <a:p>
          <a:endParaRPr lang="en-US"/>
        </a:p>
      </dgm:t>
    </dgm:pt>
    <dgm:pt modelId="{5C22678D-A9A2-4135-A831-6C8AA4BD8095}" type="sibTrans" cxnId="{D54F5343-0427-45C4-85A3-6D874A70973F}">
      <dgm:prSet/>
      <dgm:spPr/>
      <dgm:t>
        <a:bodyPr/>
        <a:lstStyle/>
        <a:p>
          <a:endParaRPr lang="en-US"/>
        </a:p>
      </dgm:t>
    </dgm:pt>
    <dgm:pt modelId="{E438C40C-EDA2-4D39-8198-54984BD85031}">
      <dgm:prSet custT="1"/>
      <dgm:spPr/>
      <dgm:t>
        <a:bodyPr/>
        <a:lstStyle/>
        <a:p>
          <a:pPr>
            <a:lnSpc>
              <a:spcPct val="100000"/>
            </a:lnSpc>
            <a:buClr>
              <a:srgbClr val="EE504C"/>
            </a:buClr>
            <a:buFont typeface="Arial" panose="020B0604020202020204" pitchFamily="34" charset="0"/>
            <a:buChar char="•"/>
          </a:pPr>
          <a:r>
            <a:rPr lang="en-US" sz="1600" dirty="0"/>
            <a:t>Computer systems performing tasks needing human intelligence</a:t>
          </a:r>
        </a:p>
      </dgm:t>
    </dgm:pt>
    <dgm:pt modelId="{21D03A55-1A94-4AF3-8923-8D010B1A047A}" type="parTrans" cxnId="{AFDE19CD-B7FB-4F79-8BD9-0930307B6FC0}">
      <dgm:prSet/>
      <dgm:spPr/>
      <dgm:t>
        <a:bodyPr/>
        <a:lstStyle/>
        <a:p>
          <a:endParaRPr lang="en-US"/>
        </a:p>
      </dgm:t>
    </dgm:pt>
    <dgm:pt modelId="{0CBF6B60-EFD7-44FA-A730-A4790FD63167}" type="sibTrans" cxnId="{AFDE19CD-B7FB-4F79-8BD9-0930307B6FC0}">
      <dgm:prSet/>
      <dgm:spPr/>
      <dgm:t>
        <a:bodyPr/>
        <a:lstStyle/>
        <a:p>
          <a:endParaRPr lang="en-US"/>
        </a:p>
      </dgm:t>
    </dgm:pt>
    <dgm:pt modelId="{56D60149-137C-4F79-A116-E01206BFF10C}">
      <dgm:prSet custT="1"/>
      <dgm:spPr/>
      <dgm:t>
        <a:bodyPr/>
        <a:lstStyle/>
        <a:p>
          <a:pPr>
            <a:lnSpc>
              <a:spcPct val="100000"/>
            </a:lnSpc>
            <a:buNone/>
          </a:pPr>
          <a:r>
            <a:rPr lang="en-US" sz="1600" dirty="0"/>
            <a:t>Capabilities include seeing, listening, reasoning, translating</a:t>
          </a:r>
        </a:p>
        <a:p>
          <a:pPr>
            <a:lnSpc>
              <a:spcPct val="100000"/>
            </a:lnSpc>
            <a:buNone/>
          </a:pPr>
          <a:endParaRPr lang="en-US" sz="1600" dirty="0"/>
        </a:p>
      </dgm:t>
    </dgm:pt>
    <dgm:pt modelId="{9B31A7D1-079A-4FB0-B2E1-1F615C1CA6A0}" type="parTrans" cxnId="{33CDB3E2-948D-413A-A90E-4923D8461F15}">
      <dgm:prSet/>
      <dgm:spPr/>
      <dgm:t>
        <a:bodyPr/>
        <a:lstStyle/>
        <a:p>
          <a:endParaRPr lang="en-US"/>
        </a:p>
      </dgm:t>
    </dgm:pt>
    <dgm:pt modelId="{F5B916F2-E740-4D1F-B551-567600620AB9}" type="sibTrans" cxnId="{33CDB3E2-948D-413A-A90E-4923D8461F15}">
      <dgm:prSet/>
      <dgm:spPr/>
      <dgm:t>
        <a:bodyPr/>
        <a:lstStyle/>
        <a:p>
          <a:endParaRPr lang="en-US"/>
        </a:p>
      </dgm:t>
    </dgm:pt>
    <dgm:pt modelId="{41666C0A-4410-4EBE-8606-61F7B2E54CFA}">
      <dgm:prSet/>
      <dgm:spPr/>
      <dgm:t>
        <a:bodyPr/>
        <a:lstStyle/>
        <a:p>
          <a:r>
            <a:rPr lang="en-US" dirty="0"/>
            <a:t>Foundation Models </a:t>
          </a:r>
        </a:p>
      </dgm:t>
    </dgm:pt>
    <dgm:pt modelId="{67104334-2C06-47CB-8602-24E9AD9AE13A}" type="parTrans" cxnId="{2808DA01-AEF3-40E4-8A66-B55701902247}">
      <dgm:prSet/>
      <dgm:spPr/>
      <dgm:t>
        <a:bodyPr/>
        <a:lstStyle/>
        <a:p>
          <a:endParaRPr lang="en-US"/>
        </a:p>
      </dgm:t>
    </dgm:pt>
    <dgm:pt modelId="{01ADB5C1-CC09-45E9-A4EA-95A0BC44E73A}" type="sibTrans" cxnId="{2808DA01-AEF3-40E4-8A66-B55701902247}">
      <dgm:prSet/>
      <dgm:spPr/>
      <dgm:t>
        <a:bodyPr/>
        <a:lstStyle/>
        <a:p>
          <a:endParaRPr lang="en-US"/>
        </a:p>
      </dgm:t>
    </dgm:pt>
    <dgm:pt modelId="{FAE5B47F-C824-4FA6-BEF3-F72CF899A758}">
      <dgm:prSet custT="1"/>
      <dgm:spPr/>
      <dgm:t>
        <a:bodyPr/>
        <a:lstStyle/>
        <a:p>
          <a:r>
            <a:rPr lang="en-US" sz="1600" dirty="0"/>
            <a:t>Large AI models trained on extensive data</a:t>
          </a:r>
        </a:p>
      </dgm:t>
    </dgm:pt>
    <dgm:pt modelId="{247939A6-603C-4DD6-8D15-4616F0AE4C0D}" type="parTrans" cxnId="{BEE08979-E55E-4380-AFA4-D96E07C3D657}">
      <dgm:prSet/>
      <dgm:spPr/>
      <dgm:t>
        <a:bodyPr/>
        <a:lstStyle/>
        <a:p>
          <a:endParaRPr lang="en-US"/>
        </a:p>
      </dgm:t>
    </dgm:pt>
    <dgm:pt modelId="{5DFACDDD-4C50-4FF5-8CE0-D2E20A8C174B}" type="sibTrans" cxnId="{BEE08979-E55E-4380-AFA4-D96E07C3D657}">
      <dgm:prSet/>
      <dgm:spPr/>
      <dgm:t>
        <a:bodyPr/>
        <a:lstStyle/>
        <a:p>
          <a:endParaRPr lang="en-US"/>
        </a:p>
      </dgm:t>
    </dgm:pt>
    <dgm:pt modelId="{C817FD67-C4DB-49C7-8E8F-212B9BAE9472}">
      <dgm:prSet custT="1"/>
      <dgm:spPr/>
      <dgm:t>
        <a:bodyPr/>
        <a:lstStyle/>
        <a:p>
          <a:r>
            <a:rPr lang="en-US" sz="1600" dirty="0"/>
            <a:t>Base for specific AI tools, using deep-learning 'Transformer' architectures</a:t>
          </a:r>
        </a:p>
      </dgm:t>
    </dgm:pt>
    <dgm:pt modelId="{951636D8-146E-4C79-AB90-408D82317509}" type="parTrans" cxnId="{BFE5183B-9A92-41FF-B1AC-527960311E78}">
      <dgm:prSet/>
      <dgm:spPr/>
      <dgm:t>
        <a:bodyPr/>
        <a:lstStyle/>
        <a:p>
          <a:endParaRPr lang="en-US"/>
        </a:p>
      </dgm:t>
    </dgm:pt>
    <dgm:pt modelId="{3CD94D7A-408F-4810-9EE5-564A4C930359}" type="sibTrans" cxnId="{BFE5183B-9A92-41FF-B1AC-527960311E78}">
      <dgm:prSet/>
      <dgm:spPr/>
      <dgm:t>
        <a:bodyPr/>
        <a:lstStyle/>
        <a:p>
          <a:endParaRPr lang="en-US"/>
        </a:p>
      </dgm:t>
    </dgm:pt>
    <dgm:pt modelId="{4127F768-13B3-4516-9475-212A318EB475}">
      <dgm:prSet/>
      <dgm:spPr/>
      <dgm:t>
        <a:bodyPr/>
        <a:lstStyle/>
        <a:p>
          <a:r>
            <a:rPr lang="en-US" dirty="0"/>
            <a:t>Generative AI (GenAI) </a:t>
          </a:r>
        </a:p>
      </dgm:t>
    </dgm:pt>
    <dgm:pt modelId="{D02A8C89-D3F1-4682-9AFC-2F728A1D4425}" type="parTrans" cxnId="{EAD0E0BD-8FAC-480B-8420-30B2CFEFFBA6}">
      <dgm:prSet/>
      <dgm:spPr/>
      <dgm:t>
        <a:bodyPr/>
        <a:lstStyle/>
        <a:p>
          <a:endParaRPr lang="en-US"/>
        </a:p>
      </dgm:t>
    </dgm:pt>
    <dgm:pt modelId="{FD476FD8-204A-44E0-A793-FE6CCD796CA3}" type="sibTrans" cxnId="{EAD0E0BD-8FAC-480B-8420-30B2CFEFFBA6}">
      <dgm:prSet/>
      <dgm:spPr/>
      <dgm:t>
        <a:bodyPr/>
        <a:lstStyle/>
        <a:p>
          <a:endParaRPr lang="en-US"/>
        </a:p>
      </dgm:t>
    </dgm:pt>
    <dgm:pt modelId="{F68FC4C9-EA8F-46D8-9ECA-8B17D7313E56}">
      <dgm:prSet/>
      <dgm:spPr/>
      <dgm:t>
        <a:bodyPr/>
        <a:lstStyle/>
        <a:p>
          <a:r>
            <a:rPr lang="en-US" dirty="0"/>
            <a:t>Systems generating content like text, images, media</a:t>
          </a:r>
        </a:p>
      </dgm:t>
    </dgm:pt>
    <dgm:pt modelId="{A0BCA35D-6247-4F48-B301-9333C81C4853}" type="parTrans" cxnId="{C8FC4FA8-20C5-4071-9299-26547B02A914}">
      <dgm:prSet/>
      <dgm:spPr/>
      <dgm:t>
        <a:bodyPr/>
        <a:lstStyle/>
        <a:p>
          <a:endParaRPr lang="en-US"/>
        </a:p>
      </dgm:t>
    </dgm:pt>
    <dgm:pt modelId="{7F23A2FD-6F21-4459-B777-1C8996A9D9CF}" type="sibTrans" cxnId="{C8FC4FA8-20C5-4071-9299-26547B02A914}">
      <dgm:prSet/>
      <dgm:spPr/>
      <dgm:t>
        <a:bodyPr/>
        <a:lstStyle/>
        <a:p>
          <a:endParaRPr lang="en-US"/>
        </a:p>
      </dgm:t>
    </dgm:pt>
    <dgm:pt modelId="{FD32329F-A1BF-4FB3-94C9-91BF5B8B73FC}">
      <dgm:prSet/>
      <dgm:spPr/>
      <dgm:t>
        <a:bodyPr/>
        <a:lstStyle/>
        <a:p>
          <a:r>
            <a:rPr lang="en-US" dirty="0"/>
            <a:t>Based on patterns and structure from large input data</a:t>
          </a:r>
        </a:p>
      </dgm:t>
    </dgm:pt>
    <dgm:pt modelId="{7ADF1B84-43D5-40F5-8327-2B2079785FE8}" type="parTrans" cxnId="{F0BE2819-29D3-45B4-9F10-69534329096E}">
      <dgm:prSet/>
      <dgm:spPr/>
      <dgm:t>
        <a:bodyPr/>
        <a:lstStyle/>
        <a:p>
          <a:endParaRPr lang="en-US"/>
        </a:p>
      </dgm:t>
    </dgm:pt>
    <dgm:pt modelId="{3CA193BB-CAC1-46C9-A11D-4507259DF516}" type="sibTrans" cxnId="{F0BE2819-29D3-45B4-9F10-69534329096E}">
      <dgm:prSet/>
      <dgm:spPr/>
      <dgm:t>
        <a:bodyPr/>
        <a:lstStyle/>
        <a:p>
          <a:endParaRPr lang="en-US"/>
        </a:p>
      </dgm:t>
    </dgm:pt>
    <dgm:pt modelId="{89EDEF2B-FDD3-4CA8-A2BB-7905CB1D4ADA}">
      <dgm:prSet/>
      <dgm:spPr/>
      <dgm:t>
        <a:bodyPr/>
        <a:lstStyle/>
        <a:p>
          <a:r>
            <a:rPr lang="en-US" dirty="0"/>
            <a:t>Large Language Models (LLMs) </a:t>
          </a:r>
        </a:p>
      </dgm:t>
    </dgm:pt>
    <dgm:pt modelId="{3C7477BF-1EF2-4A9C-886F-5D0E5E0A341C}" type="parTrans" cxnId="{914C3FC7-BE05-496E-B104-D983EDAAAE15}">
      <dgm:prSet/>
      <dgm:spPr/>
      <dgm:t>
        <a:bodyPr/>
        <a:lstStyle/>
        <a:p>
          <a:endParaRPr lang="en-US"/>
        </a:p>
      </dgm:t>
    </dgm:pt>
    <dgm:pt modelId="{157A981B-D81F-4F8E-BF78-6DAA24AF47C0}" type="sibTrans" cxnId="{914C3FC7-BE05-496E-B104-D983EDAAAE15}">
      <dgm:prSet/>
      <dgm:spPr/>
      <dgm:t>
        <a:bodyPr/>
        <a:lstStyle/>
        <a:p>
          <a:endParaRPr lang="en-US"/>
        </a:p>
      </dgm:t>
    </dgm:pt>
    <dgm:pt modelId="{733A075F-1783-42D4-BB89-5476F87CDF24}">
      <dgm:prSet custT="1"/>
      <dgm:spPr/>
      <dgm:t>
        <a:bodyPr/>
        <a:lstStyle/>
        <a:p>
          <a:r>
            <a:rPr lang="en-US" sz="1600" dirty="0"/>
            <a:t>Type of GenAI for language data patterns and relationships</a:t>
          </a:r>
        </a:p>
      </dgm:t>
    </dgm:pt>
    <dgm:pt modelId="{99626596-6E2C-4E36-862D-9A2793AC7EFC}" type="parTrans" cxnId="{092913C4-6A6E-4C9C-BEA0-86903410F6C9}">
      <dgm:prSet/>
      <dgm:spPr/>
      <dgm:t>
        <a:bodyPr/>
        <a:lstStyle/>
        <a:p>
          <a:endParaRPr lang="en-US"/>
        </a:p>
      </dgm:t>
    </dgm:pt>
    <dgm:pt modelId="{3CA251C7-3450-4434-ADF2-F89E1A9295FC}" type="sibTrans" cxnId="{092913C4-6A6E-4C9C-BEA0-86903410F6C9}">
      <dgm:prSet/>
      <dgm:spPr/>
      <dgm:t>
        <a:bodyPr/>
        <a:lstStyle/>
        <a:p>
          <a:endParaRPr lang="en-US"/>
        </a:p>
      </dgm:t>
    </dgm:pt>
    <dgm:pt modelId="{B1AF0547-058B-424C-A253-DD89BD796249}">
      <dgm:prSet custT="1"/>
      <dgm:spPr/>
      <dgm:t>
        <a:bodyPr/>
        <a:lstStyle/>
        <a:p>
          <a:r>
            <a:rPr lang="en-US" sz="1600" dirty="0"/>
            <a:t>Applications in natural language processing, summarization, translation</a:t>
          </a:r>
        </a:p>
      </dgm:t>
    </dgm:pt>
    <dgm:pt modelId="{D694A750-45DA-4856-A09A-062243729215}" type="parTrans" cxnId="{86CD739B-AD1C-4EEB-9871-D6B2C0C5960C}">
      <dgm:prSet/>
      <dgm:spPr/>
      <dgm:t>
        <a:bodyPr/>
        <a:lstStyle/>
        <a:p>
          <a:endParaRPr lang="en-US"/>
        </a:p>
      </dgm:t>
    </dgm:pt>
    <dgm:pt modelId="{FF3C4E98-8733-419F-9C44-06A575794DDC}" type="sibTrans" cxnId="{86CD739B-AD1C-4EEB-9871-D6B2C0C5960C}">
      <dgm:prSet/>
      <dgm:spPr/>
      <dgm:t>
        <a:bodyPr/>
        <a:lstStyle/>
        <a:p>
          <a:endParaRPr lang="en-US"/>
        </a:p>
      </dgm:t>
    </dgm:pt>
    <dgm:pt modelId="{3F1EC544-81F7-4542-9BAD-B29578AE815E}" type="pres">
      <dgm:prSet presAssocID="{30083758-0542-4271-ABE9-0B9535855345}" presName="linear" presStyleCnt="0">
        <dgm:presLayoutVars>
          <dgm:animLvl val="lvl"/>
          <dgm:resizeHandles val="exact"/>
        </dgm:presLayoutVars>
      </dgm:prSet>
      <dgm:spPr/>
    </dgm:pt>
    <dgm:pt modelId="{901BB185-2141-4218-9666-B8551295A6CA}" type="pres">
      <dgm:prSet presAssocID="{6CEE696B-D40D-45D7-B165-ECB2A9754EDA}" presName="parentText" presStyleLbl="node1" presStyleIdx="0" presStyleCnt="4">
        <dgm:presLayoutVars>
          <dgm:chMax val="0"/>
          <dgm:bulletEnabled val="1"/>
        </dgm:presLayoutVars>
      </dgm:prSet>
      <dgm:spPr/>
    </dgm:pt>
    <dgm:pt modelId="{6FB1B0C1-86BC-4302-AD55-665C67FF4A72}" type="pres">
      <dgm:prSet presAssocID="{6CEE696B-D40D-45D7-B165-ECB2A9754EDA}" presName="childText" presStyleLbl="revTx" presStyleIdx="0" presStyleCnt="4">
        <dgm:presLayoutVars>
          <dgm:bulletEnabled val="1"/>
        </dgm:presLayoutVars>
      </dgm:prSet>
      <dgm:spPr/>
    </dgm:pt>
    <dgm:pt modelId="{C87F8791-FDBB-4784-A922-0476596A77C6}" type="pres">
      <dgm:prSet presAssocID="{41666C0A-4410-4EBE-8606-61F7B2E54CFA}" presName="parentText" presStyleLbl="node1" presStyleIdx="1" presStyleCnt="4">
        <dgm:presLayoutVars>
          <dgm:chMax val="0"/>
          <dgm:bulletEnabled val="1"/>
        </dgm:presLayoutVars>
      </dgm:prSet>
      <dgm:spPr/>
    </dgm:pt>
    <dgm:pt modelId="{841EB360-95A3-4B10-B0DC-F7BE9D6D319C}" type="pres">
      <dgm:prSet presAssocID="{41666C0A-4410-4EBE-8606-61F7B2E54CFA}" presName="childText" presStyleLbl="revTx" presStyleIdx="1" presStyleCnt="4">
        <dgm:presLayoutVars>
          <dgm:bulletEnabled val="1"/>
        </dgm:presLayoutVars>
      </dgm:prSet>
      <dgm:spPr/>
    </dgm:pt>
    <dgm:pt modelId="{895E46B0-A359-48C8-9363-2741623E77CF}" type="pres">
      <dgm:prSet presAssocID="{4127F768-13B3-4516-9475-212A318EB475}" presName="parentText" presStyleLbl="node1" presStyleIdx="2" presStyleCnt="4">
        <dgm:presLayoutVars>
          <dgm:chMax val="0"/>
          <dgm:bulletEnabled val="1"/>
        </dgm:presLayoutVars>
      </dgm:prSet>
      <dgm:spPr/>
    </dgm:pt>
    <dgm:pt modelId="{8BDFB159-0FE7-4F3D-B79E-65022D6BD04C}" type="pres">
      <dgm:prSet presAssocID="{4127F768-13B3-4516-9475-212A318EB475}" presName="childText" presStyleLbl="revTx" presStyleIdx="2" presStyleCnt="4">
        <dgm:presLayoutVars>
          <dgm:bulletEnabled val="1"/>
        </dgm:presLayoutVars>
      </dgm:prSet>
      <dgm:spPr/>
    </dgm:pt>
    <dgm:pt modelId="{816FAAAA-C997-46BC-A6C3-0B168107B883}" type="pres">
      <dgm:prSet presAssocID="{89EDEF2B-FDD3-4CA8-A2BB-7905CB1D4ADA}" presName="parentText" presStyleLbl="node1" presStyleIdx="3" presStyleCnt="4">
        <dgm:presLayoutVars>
          <dgm:chMax val="0"/>
          <dgm:bulletEnabled val="1"/>
        </dgm:presLayoutVars>
      </dgm:prSet>
      <dgm:spPr/>
    </dgm:pt>
    <dgm:pt modelId="{B79E8B44-277C-4A26-8D8B-437F7D329815}" type="pres">
      <dgm:prSet presAssocID="{89EDEF2B-FDD3-4CA8-A2BB-7905CB1D4ADA}" presName="childText" presStyleLbl="revTx" presStyleIdx="3" presStyleCnt="4">
        <dgm:presLayoutVars>
          <dgm:bulletEnabled val="1"/>
        </dgm:presLayoutVars>
      </dgm:prSet>
      <dgm:spPr/>
    </dgm:pt>
  </dgm:ptLst>
  <dgm:cxnLst>
    <dgm:cxn modelId="{2808DA01-AEF3-40E4-8A66-B55701902247}" srcId="{30083758-0542-4271-ABE9-0B9535855345}" destId="{41666C0A-4410-4EBE-8606-61F7B2E54CFA}" srcOrd="1" destOrd="0" parTransId="{67104334-2C06-47CB-8602-24E9AD9AE13A}" sibTransId="{01ADB5C1-CC09-45E9-A4EA-95A0BC44E73A}"/>
    <dgm:cxn modelId="{5EFFA10C-8A0E-47A4-A42E-FDFDEF4EB097}" type="presOf" srcId="{41666C0A-4410-4EBE-8606-61F7B2E54CFA}" destId="{C87F8791-FDBB-4784-A922-0476596A77C6}" srcOrd="0" destOrd="0" presId="urn:microsoft.com/office/officeart/2005/8/layout/vList2"/>
    <dgm:cxn modelId="{F0BE2819-29D3-45B4-9F10-69534329096E}" srcId="{4127F768-13B3-4516-9475-212A318EB475}" destId="{FD32329F-A1BF-4FB3-94C9-91BF5B8B73FC}" srcOrd="1" destOrd="0" parTransId="{7ADF1B84-43D5-40F5-8327-2B2079785FE8}" sibTransId="{3CA193BB-CAC1-46C9-A11D-4507259DF516}"/>
    <dgm:cxn modelId="{1B0A4037-8C42-4FB2-A92D-46F571211EB8}" type="presOf" srcId="{30083758-0542-4271-ABE9-0B9535855345}" destId="{3F1EC544-81F7-4542-9BAD-B29578AE815E}" srcOrd="0" destOrd="0" presId="urn:microsoft.com/office/officeart/2005/8/layout/vList2"/>
    <dgm:cxn modelId="{BFE5183B-9A92-41FF-B1AC-527960311E78}" srcId="{41666C0A-4410-4EBE-8606-61F7B2E54CFA}" destId="{C817FD67-C4DB-49C7-8E8F-212B9BAE9472}" srcOrd="1" destOrd="0" parTransId="{951636D8-146E-4C79-AB90-408D82317509}" sibTransId="{3CD94D7A-408F-4810-9EE5-564A4C930359}"/>
    <dgm:cxn modelId="{74E3C25B-AB27-45B6-AC46-7EDDB8093936}" type="presOf" srcId="{C817FD67-C4DB-49C7-8E8F-212B9BAE9472}" destId="{841EB360-95A3-4B10-B0DC-F7BE9D6D319C}" srcOrd="0" destOrd="1" presId="urn:microsoft.com/office/officeart/2005/8/layout/vList2"/>
    <dgm:cxn modelId="{D54F5343-0427-45C4-85A3-6D874A70973F}" srcId="{30083758-0542-4271-ABE9-0B9535855345}" destId="{6CEE696B-D40D-45D7-B165-ECB2A9754EDA}" srcOrd="0" destOrd="0" parTransId="{D200EC69-C6E7-41DF-BF43-D0D0043B8C5C}" sibTransId="{5C22678D-A9A2-4135-A831-6C8AA4BD8095}"/>
    <dgm:cxn modelId="{BA775A48-7688-44A4-8023-9C158431C2D1}" type="presOf" srcId="{FD32329F-A1BF-4FB3-94C9-91BF5B8B73FC}" destId="{8BDFB159-0FE7-4F3D-B79E-65022D6BD04C}" srcOrd="0" destOrd="1" presId="urn:microsoft.com/office/officeart/2005/8/layout/vList2"/>
    <dgm:cxn modelId="{9658326B-B4D1-4B10-9D26-0B596660FBBF}" type="presOf" srcId="{E438C40C-EDA2-4D39-8198-54984BD85031}" destId="{6FB1B0C1-86BC-4302-AD55-665C67FF4A72}" srcOrd="0" destOrd="0" presId="urn:microsoft.com/office/officeart/2005/8/layout/vList2"/>
    <dgm:cxn modelId="{BEE08979-E55E-4380-AFA4-D96E07C3D657}" srcId="{41666C0A-4410-4EBE-8606-61F7B2E54CFA}" destId="{FAE5B47F-C824-4FA6-BEF3-F72CF899A758}" srcOrd="0" destOrd="0" parTransId="{247939A6-603C-4DD6-8D15-4616F0AE4C0D}" sibTransId="{5DFACDDD-4C50-4FF5-8CE0-D2E20A8C174B}"/>
    <dgm:cxn modelId="{90172D9B-AD3D-4D74-A118-58D84D9712C0}" type="presOf" srcId="{F68FC4C9-EA8F-46D8-9ECA-8B17D7313E56}" destId="{8BDFB159-0FE7-4F3D-B79E-65022D6BD04C}" srcOrd="0" destOrd="0" presId="urn:microsoft.com/office/officeart/2005/8/layout/vList2"/>
    <dgm:cxn modelId="{86CD739B-AD1C-4EEB-9871-D6B2C0C5960C}" srcId="{89EDEF2B-FDD3-4CA8-A2BB-7905CB1D4ADA}" destId="{B1AF0547-058B-424C-A253-DD89BD796249}" srcOrd="1" destOrd="0" parTransId="{D694A750-45DA-4856-A09A-062243729215}" sibTransId="{FF3C4E98-8733-419F-9C44-06A575794DDC}"/>
    <dgm:cxn modelId="{9D1BC3A1-E3F5-41E9-BE60-B88A93D6B253}" type="presOf" srcId="{56D60149-137C-4F79-A116-E01206BFF10C}" destId="{6FB1B0C1-86BC-4302-AD55-665C67FF4A72}" srcOrd="0" destOrd="1" presId="urn:microsoft.com/office/officeart/2005/8/layout/vList2"/>
    <dgm:cxn modelId="{C8FC4FA8-20C5-4071-9299-26547B02A914}" srcId="{4127F768-13B3-4516-9475-212A318EB475}" destId="{F68FC4C9-EA8F-46D8-9ECA-8B17D7313E56}" srcOrd="0" destOrd="0" parTransId="{A0BCA35D-6247-4F48-B301-9333C81C4853}" sibTransId="{7F23A2FD-6F21-4459-B777-1C8996A9D9CF}"/>
    <dgm:cxn modelId="{B895E5B5-DB5E-42C5-882E-E4F99732F76C}" type="presOf" srcId="{6CEE696B-D40D-45D7-B165-ECB2A9754EDA}" destId="{901BB185-2141-4218-9666-B8551295A6CA}" srcOrd="0" destOrd="0" presId="urn:microsoft.com/office/officeart/2005/8/layout/vList2"/>
    <dgm:cxn modelId="{EAD0E0BD-8FAC-480B-8420-30B2CFEFFBA6}" srcId="{30083758-0542-4271-ABE9-0B9535855345}" destId="{4127F768-13B3-4516-9475-212A318EB475}" srcOrd="2" destOrd="0" parTransId="{D02A8C89-D3F1-4682-9AFC-2F728A1D4425}" sibTransId="{FD476FD8-204A-44E0-A793-FE6CCD796CA3}"/>
    <dgm:cxn modelId="{B6B6FEC2-7AA5-43D2-9DDC-C181D7894FE5}" type="presOf" srcId="{FAE5B47F-C824-4FA6-BEF3-F72CF899A758}" destId="{841EB360-95A3-4B10-B0DC-F7BE9D6D319C}" srcOrd="0" destOrd="0" presId="urn:microsoft.com/office/officeart/2005/8/layout/vList2"/>
    <dgm:cxn modelId="{092913C4-6A6E-4C9C-BEA0-86903410F6C9}" srcId="{89EDEF2B-FDD3-4CA8-A2BB-7905CB1D4ADA}" destId="{733A075F-1783-42D4-BB89-5476F87CDF24}" srcOrd="0" destOrd="0" parTransId="{99626596-6E2C-4E36-862D-9A2793AC7EFC}" sibTransId="{3CA251C7-3450-4434-ADF2-F89E1A9295FC}"/>
    <dgm:cxn modelId="{914C3FC7-BE05-496E-B104-D983EDAAAE15}" srcId="{30083758-0542-4271-ABE9-0B9535855345}" destId="{89EDEF2B-FDD3-4CA8-A2BB-7905CB1D4ADA}" srcOrd="3" destOrd="0" parTransId="{3C7477BF-1EF2-4A9C-886F-5D0E5E0A341C}" sibTransId="{157A981B-D81F-4F8E-BF78-6DAA24AF47C0}"/>
    <dgm:cxn modelId="{BB09E5CC-F6C4-41CE-A457-0DE5EB779F48}" type="presOf" srcId="{4127F768-13B3-4516-9475-212A318EB475}" destId="{895E46B0-A359-48C8-9363-2741623E77CF}" srcOrd="0" destOrd="0" presId="urn:microsoft.com/office/officeart/2005/8/layout/vList2"/>
    <dgm:cxn modelId="{AFDE19CD-B7FB-4F79-8BD9-0930307B6FC0}" srcId="{6CEE696B-D40D-45D7-B165-ECB2A9754EDA}" destId="{E438C40C-EDA2-4D39-8198-54984BD85031}" srcOrd="0" destOrd="0" parTransId="{21D03A55-1A94-4AF3-8923-8D010B1A047A}" sibTransId="{0CBF6B60-EFD7-44FA-A730-A4790FD63167}"/>
    <dgm:cxn modelId="{CA2A08D8-C73B-4416-9664-AD5FA66AED58}" type="presOf" srcId="{89EDEF2B-FDD3-4CA8-A2BB-7905CB1D4ADA}" destId="{816FAAAA-C997-46BC-A6C3-0B168107B883}" srcOrd="0" destOrd="0" presId="urn:microsoft.com/office/officeart/2005/8/layout/vList2"/>
    <dgm:cxn modelId="{82FCE0DB-A676-4FE3-BA28-69FE718CEAE6}" type="presOf" srcId="{733A075F-1783-42D4-BB89-5476F87CDF24}" destId="{B79E8B44-277C-4A26-8D8B-437F7D329815}" srcOrd="0" destOrd="0" presId="urn:microsoft.com/office/officeart/2005/8/layout/vList2"/>
    <dgm:cxn modelId="{33CDB3E2-948D-413A-A90E-4923D8461F15}" srcId="{6CEE696B-D40D-45D7-B165-ECB2A9754EDA}" destId="{56D60149-137C-4F79-A116-E01206BFF10C}" srcOrd="1" destOrd="0" parTransId="{9B31A7D1-079A-4FB0-B2E1-1F615C1CA6A0}" sibTransId="{F5B916F2-E740-4D1F-B551-567600620AB9}"/>
    <dgm:cxn modelId="{66352CF4-57C3-4B93-BF78-33CA22334B48}" type="presOf" srcId="{B1AF0547-058B-424C-A253-DD89BD796249}" destId="{B79E8B44-277C-4A26-8D8B-437F7D329815}" srcOrd="0" destOrd="1" presId="urn:microsoft.com/office/officeart/2005/8/layout/vList2"/>
    <dgm:cxn modelId="{BD82B97F-7C27-40D2-B78A-295EAAACF19F}" type="presParOf" srcId="{3F1EC544-81F7-4542-9BAD-B29578AE815E}" destId="{901BB185-2141-4218-9666-B8551295A6CA}" srcOrd="0" destOrd="0" presId="urn:microsoft.com/office/officeart/2005/8/layout/vList2"/>
    <dgm:cxn modelId="{3B4A8697-B6C9-4CD4-BAC4-1D6A1C50EE5A}" type="presParOf" srcId="{3F1EC544-81F7-4542-9BAD-B29578AE815E}" destId="{6FB1B0C1-86BC-4302-AD55-665C67FF4A72}" srcOrd="1" destOrd="0" presId="urn:microsoft.com/office/officeart/2005/8/layout/vList2"/>
    <dgm:cxn modelId="{51AC3298-0D7C-4FDA-A44D-40B76D027DC9}" type="presParOf" srcId="{3F1EC544-81F7-4542-9BAD-B29578AE815E}" destId="{C87F8791-FDBB-4784-A922-0476596A77C6}" srcOrd="2" destOrd="0" presId="urn:microsoft.com/office/officeart/2005/8/layout/vList2"/>
    <dgm:cxn modelId="{F507836C-64CB-4647-8511-C2705F824A41}" type="presParOf" srcId="{3F1EC544-81F7-4542-9BAD-B29578AE815E}" destId="{841EB360-95A3-4B10-B0DC-F7BE9D6D319C}" srcOrd="3" destOrd="0" presId="urn:microsoft.com/office/officeart/2005/8/layout/vList2"/>
    <dgm:cxn modelId="{7EE73511-09E3-48A5-9126-07221F8218AF}" type="presParOf" srcId="{3F1EC544-81F7-4542-9BAD-B29578AE815E}" destId="{895E46B0-A359-48C8-9363-2741623E77CF}" srcOrd="4" destOrd="0" presId="urn:microsoft.com/office/officeart/2005/8/layout/vList2"/>
    <dgm:cxn modelId="{873A7FB6-6AF1-420B-AEAB-43799FD57D68}" type="presParOf" srcId="{3F1EC544-81F7-4542-9BAD-B29578AE815E}" destId="{8BDFB159-0FE7-4F3D-B79E-65022D6BD04C}" srcOrd="5" destOrd="0" presId="urn:microsoft.com/office/officeart/2005/8/layout/vList2"/>
    <dgm:cxn modelId="{17507145-B500-4963-A047-3BF522F1FA62}" type="presParOf" srcId="{3F1EC544-81F7-4542-9BAD-B29578AE815E}" destId="{816FAAAA-C997-46BC-A6C3-0B168107B883}" srcOrd="6" destOrd="0" presId="urn:microsoft.com/office/officeart/2005/8/layout/vList2"/>
    <dgm:cxn modelId="{50191BFC-8F5E-4EC0-870D-8B482E9532B9}" type="presParOf" srcId="{3F1EC544-81F7-4542-9BAD-B29578AE815E}" destId="{B79E8B44-277C-4A26-8D8B-437F7D32981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82E430E-614C-4A8A-985C-D32239CC528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8585D3B-17E9-4701-A76E-4E7DDA70F8C1}">
      <dgm:prSet/>
      <dgm:spPr/>
      <dgm:t>
        <a:bodyPr/>
        <a:lstStyle/>
        <a:p>
          <a:pPr>
            <a:lnSpc>
              <a:spcPct val="100000"/>
            </a:lnSpc>
          </a:pPr>
          <a:r>
            <a:rPr lang="en-US"/>
            <a:t>Capacity to understand, generate, and interact using natural language</a:t>
          </a:r>
        </a:p>
      </dgm:t>
    </dgm:pt>
    <dgm:pt modelId="{D6DB16A2-E593-4E19-B3D2-AD10F3F20CA7}" type="parTrans" cxnId="{3A23BD4B-78CF-4E5A-B71D-88954401E0E9}">
      <dgm:prSet/>
      <dgm:spPr/>
      <dgm:t>
        <a:bodyPr/>
        <a:lstStyle/>
        <a:p>
          <a:endParaRPr lang="en-US"/>
        </a:p>
      </dgm:t>
    </dgm:pt>
    <dgm:pt modelId="{57AAB9D7-19AD-4F0C-A28F-8E19DE8960DE}" type="sibTrans" cxnId="{3A23BD4B-78CF-4E5A-B71D-88954401E0E9}">
      <dgm:prSet/>
      <dgm:spPr/>
      <dgm:t>
        <a:bodyPr/>
        <a:lstStyle/>
        <a:p>
          <a:endParaRPr lang="en-US"/>
        </a:p>
      </dgm:t>
    </dgm:pt>
    <dgm:pt modelId="{A06B0C1E-67AD-4922-A3BC-F556DA3D477B}">
      <dgm:prSet/>
      <dgm:spPr/>
      <dgm:t>
        <a:bodyPr/>
        <a:lstStyle/>
        <a:p>
          <a:pPr>
            <a:lnSpc>
              <a:spcPct val="100000"/>
            </a:lnSpc>
          </a:pPr>
          <a:r>
            <a:rPr lang="en-US"/>
            <a:t>Trained on diverse datasets</a:t>
          </a:r>
        </a:p>
      </dgm:t>
    </dgm:pt>
    <dgm:pt modelId="{2E2B2EF1-8A52-449C-AA3C-C9035DA7E8C8}" type="parTrans" cxnId="{388DA73E-AF3F-4F25-A378-A2B931475F46}">
      <dgm:prSet/>
      <dgm:spPr/>
      <dgm:t>
        <a:bodyPr/>
        <a:lstStyle/>
        <a:p>
          <a:endParaRPr lang="en-US"/>
        </a:p>
      </dgm:t>
    </dgm:pt>
    <dgm:pt modelId="{D26E1800-DFAC-491E-8F44-21FA136A8939}" type="sibTrans" cxnId="{388DA73E-AF3F-4F25-A378-A2B931475F46}">
      <dgm:prSet/>
      <dgm:spPr/>
      <dgm:t>
        <a:bodyPr/>
        <a:lstStyle/>
        <a:p>
          <a:endParaRPr lang="en-US"/>
        </a:p>
      </dgm:t>
    </dgm:pt>
    <dgm:pt modelId="{F6CB36B6-EAFB-4ECE-BA6C-EDCD74057DB1}">
      <dgm:prSet/>
      <dgm:spPr/>
      <dgm:t>
        <a:bodyPr/>
        <a:lstStyle/>
        <a:p>
          <a:pPr>
            <a:lnSpc>
              <a:spcPct val="100000"/>
            </a:lnSpc>
          </a:pPr>
          <a:r>
            <a:rPr lang="en-US"/>
            <a:t>Used for tasks like content creation, coding assistance, customer service automation, and more</a:t>
          </a:r>
        </a:p>
      </dgm:t>
    </dgm:pt>
    <dgm:pt modelId="{0F2FADD6-8A33-4ECA-84AB-F7BAD8EAB334}" type="parTrans" cxnId="{0AEBCF06-1AEA-47C2-ADE0-0D522DD24B29}">
      <dgm:prSet/>
      <dgm:spPr/>
      <dgm:t>
        <a:bodyPr/>
        <a:lstStyle/>
        <a:p>
          <a:endParaRPr lang="en-US"/>
        </a:p>
      </dgm:t>
    </dgm:pt>
    <dgm:pt modelId="{8D60E963-D1E6-4787-8460-ADD95022C845}" type="sibTrans" cxnId="{0AEBCF06-1AEA-47C2-ADE0-0D522DD24B29}">
      <dgm:prSet/>
      <dgm:spPr/>
      <dgm:t>
        <a:bodyPr/>
        <a:lstStyle/>
        <a:p>
          <a:endParaRPr lang="en-US"/>
        </a:p>
      </dgm:t>
    </dgm:pt>
    <dgm:pt modelId="{5E029004-1EC2-4BAE-8073-717C8D0527D0}" type="pres">
      <dgm:prSet presAssocID="{182E430E-614C-4A8A-985C-D32239CC528D}" presName="root" presStyleCnt="0">
        <dgm:presLayoutVars>
          <dgm:dir/>
          <dgm:resizeHandles val="exact"/>
        </dgm:presLayoutVars>
      </dgm:prSet>
      <dgm:spPr/>
    </dgm:pt>
    <dgm:pt modelId="{A941223A-EF5B-4767-80CD-1A6288B0A74F}" type="pres">
      <dgm:prSet presAssocID="{78585D3B-17E9-4701-A76E-4E7DDA70F8C1}" presName="compNode" presStyleCnt="0"/>
      <dgm:spPr/>
    </dgm:pt>
    <dgm:pt modelId="{47EA9159-C35F-4513-944C-0FC762CA6077}" type="pres">
      <dgm:prSet presAssocID="{78585D3B-17E9-4701-A76E-4E7DDA70F8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BC925404-E424-40D3-A388-C66A49FF58A3}" type="pres">
      <dgm:prSet presAssocID="{78585D3B-17E9-4701-A76E-4E7DDA70F8C1}" presName="spaceRect" presStyleCnt="0"/>
      <dgm:spPr/>
    </dgm:pt>
    <dgm:pt modelId="{6C437F0D-00F5-431B-AD6C-E036B44E3C6F}" type="pres">
      <dgm:prSet presAssocID="{78585D3B-17E9-4701-A76E-4E7DDA70F8C1}" presName="textRect" presStyleLbl="revTx" presStyleIdx="0" presStyleCnt="3">
        <dgm:presLayoutVars>
          <dgm:chMax val="1"/>
          <dgm:chPref val="1"/>
        </dgm:presLayoutVars>
      </dgm:prSet>
      <dgm:spPr/>
    </dgm:pt>
    <dgm:pt modelId="{2279C32D-5FEC-41BD-A582-19BB9DC3CEAF}" type="pres">
      <dgm:prSet presAssocID="{57AAB9D7-19AD-4F0C-A28F-8E19DE8960DE}" presName="sibTrans" presStyleCnt="0"/>
      <dgm:spPr/>
    </dgm:pt>
    <dgm:pt modelId="{71575B17-A07C-4318-929E-325306645AD2}" type="pres">
      <dgm:prSet presAssocID="{A06B0C1E-67AD-4922-A3BC-F556DA3D477B}" presName="compNode" presStyleCnt="0"/>
      <dgm:spPr/>
    </dgm:pt>
    <dgm:pt modelId="{939D7176-93BB-4596-A49C-43008A09A5A2}" type="pres">
      <dgm:prSet presAssocID="{A06B0C1E-67AD-4922-A3BC-F556DA3D47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A2C16BE1-BE10-445B-BAC7-1E8EB6D8F2F9}" type="pres">
      <dgm:prSet presAssocID="{A06B0C1E-67AD-4922-A3BC-F556DA3D477B}" presName="spaceRect" presStyleCnt="0"/>
      <dgm:spPr/>
    </dgm:pt>
    <dgm:pt modelId="{E518A538-3334-4506-A84F-50DA3C8C2006}" type="pres">
      <dgm:prSet presAssocID="{A06B0C1E-67AD-4922-A3BC-F556DA3D477B}" presName="textRect" presStyleLbl="revTx" presStyleIdx="1" presStyleCnt="3">
        <dgm:presLayoutVars>
          <dgm:chMax val="1"/>
          <dgm:chPref val="1"/>
        </dgm:presLayoutVars>
      </dgm:prSet>
      <dgm:spPr/>
    </dgm:pt>
    <dgm:pt modelId="{63A84A69-FA6C-4583-AB94-5C5A98A153F6}" type="pres">
      <dgm:prSet presAssocID="{D26E1800-DFAC-491E-8F44-21FA136A8939}" presName="sibTrans" presStyleCnt="0"/>
      <dgm:spPr/>
    </dgm:pt>
    <dgm:pt modelId="{192BA4C4-F649-4E16-8F2D-FA274BA57ABA}" type="pres">
      <dgm:prSet presAssocID="{F6CB36B6-EAFB-4ECE-BA6C-EDCD74057DB1}" presName="compNode" presStyleCnt="0"/>
      <dgm:spPr/>
    </dgm:pt>
    <dgm:pt modelId="{8E2AC97A-A3D1-4493-A620-AC9D16F4FD38}" type="pres">
      <dgm:prSet presAssocID="{F6CB36B6-EAFB-4ECE-BA6C-EDCD74057D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51EA28FC-57D5-4A38-BECC-6197B938588C}" type="pres">
      <dgm:prSet presAssocID="{F6CB36B6-EAFB-4ECE-BA6C-EDCD74057DB1}" presName="spaceRect" presStyleCnt="0"/>
      <dgm:spPr/>
    </dgm:pt>
    <dgm:pt modelId="{C19CD0D8-B30D-46FF-A82A-83B4EC5B84B9}" type="pres">
      <dgm:prSet presAssocID="{F6CB36B6-EAFB-4ECE-BA6C-EDCD74057DB1}" presName="textRect" presStyleLbl="revTx" presStyleIdx="2" presStyleCnt="3">
        <dgm:presLayoutVars>
          <dgm:chMax val="1"/>
          <dgm:chPref val="1"/>
        </dgm:presLayoutVars>
      </dgm:prSet>
      <dgm:spPr/>
    </dgm:pt>
  </dgm:ptLst>
  <dgm:cxnLst>
    <dgm:cxn modelId="{0AEBCF06-1AEA-47C2-ADE0-0D522DD24B29}" srcId="{182E430E-614C-4A8A-985C-D32239CC528D}" destId="{F6CB36B6-EAFB-4ECE-BA6C-EDCD74057DB1}" srcOrd="2" destOrd="0" parTransId="{0F2FADD6-8A33-4ECA-84AB-F7BAD8EAB334}" sibTransId="{8D60E963-D1E6-4787-8460-ADD95022C845}"/>
    <dgm:cxn modelId="{8EC71635-8100-4580-ABDA-CC997E72FBA3}" type="presOf" srcId="{F6CB36B6-EAFB-4ECE-BA6C-EDCD74057DB1}" destId="{C19CD0D8-B30D-46FF-A82A-83B4EC5B84B9}" srcOrd="0" destOrd="0" presId="urn:microsoft.com/office/officeart/2018/2/layout/IconLabelList"/>
    <dgm:cxn modelId="{388DA73E-AF3F-4F25-A378-A2B931475F46}" srcId="{182E430E-614C-4A8A-985C-D32239CC528D}" destId="{A06B0C1E-67AD-4922-A3BC-F556DA3D477B}" srcOrd="1" destOrd="0" parTransId="{2E2B2EF1-8A52-449C-AA3C-C9035DA7E8C8}" sibTransId="{D26E1800-DFAC-491E-8F44-21FA136A8939}"/>
    <dgm:cxn modelId="{6149CF47-C236-4633-A56F-C12CA0635849}" type="presOf" srcId="{78585D3B-17E9-4701-A76E-4E7DDA70F8C1}" destId="{6C437F0D-00F5-431B-AD6C-E036B44E3C6F}" srcOrd="0" destOrd="0" presId="urn:microsoft.com/office/officeart/2018/2/layout/IconLabelList"/>
    <dgm:cxn modelId="{3A23BD4B-78CF-4E5A-B71D-88954401E0E9}" srcId="{182E430E-614C-4A8A-985C-D32239CC528D}" destId="{78585D3B-17E9-4701-A76E-4E7DDA70F8C1}" srcOrd="0" destOrd="0" parTransId="{D6DB16A2-E593-4E19-B3D2-AD10F3F20CA7}" sibTransId="{57AAB9D7-19AD-4F0C-A28F-8E19DE8960DE}"/>
    <dgm:cxn modelId="{30BF33A6-043C-45E8-842A-9BA325CBFE40}" type="presOf" srcId="{182E430E-614C-4A8A-985C-D32239CC528D}" destId="{5E029004-1EC2-4BAE-8073-717C8D0527D0}" srcOrd="0" destOrd="0" presId="urn:microsoft.com/office/officeart/2018/2/layout/IconLabelList"/>
    <dgm:cxn modelId="{BA2000F0-D59B-4875-A26A-3C630DF04DD3}" type="presOf" srcId="{A06B0C1E-67AD-4922-A3BC-F556DA3D477B}" destId="{E518A538-3334-4506-A84F-50DA3C8C2006}" srcOrd="0" destOrd="0" presId="urn:microsoft.com/office/officeart/2018/2/layout/IconLabelList"/>
    <dgm:cxn modelId="{3B8BC811-41AC-4671-BE18-D11C072EC124}" type="presParOf" srcId="{5E029004-1EC2-4BAE-8073-717C8D0527D0}" destId="{A941223A-EF5B-4767-80CD-1A6288B0A74F}" srcOrd="0" destOrd="0" presId="urn:microsoft.com/office/officeart/2018/2/layout/IconLabelList"/>
    <dgm:cxn modelId="{8742A72A-C8A7-4C0A-B715-875F6868F7AD}" type="presParOf" srcId="{A941223A-EF5B-4767-80CD-1A6288B0A74F}" destId="{47EA9159-C35F-4513-944C-0FC762CA6077}" srcOrd="0" destOrd="0" presId="urn:microsoft.com/office/officeart/2018/2/layout/IconLabelList"/>
    <dgm:cxn modelId="{C3C5A648-5913-4C59-B4AD-37D7AAEF646F}" type="presParOf" srcId="{A941223A-EF5B-4767-80CD-1A6288B0A74F}" destId="{BC925404-E424-40D3-A388-C66A49FF58A3}" srcOrd="1" destOrd="0" presId="urn:microsoft.com/office/officeart/2018/2/layout/IconLabelList"/>
    <dgm:cxn modelId="{D87729AB-C5CE-4BC9-A878-B89C2E281741}" type="presParOf" srcId="{A941223A-EF5B-4767-80CD-1A6288B0A74F}" destId="{6C437F0D-00F5-431B-AD6C-E036B44E3C6F}" srcOrd="2" destOrd="0" presId="urn:microsoft.com/office/officeart/2018/2/layout/IconLabelList"/>
    <dgm:cxn modelId="{3E347491-6781-4FDC-BE17-D8D642885111}" type="presParOf" srcId="{5E029004-1EC2-4BAE-8073-717C8D0527D0}" destId="{2279C32D-5FEC-41BD-A582-19BB9DC3CEAF}" srcOrd="1" destOrd="0" presId="urn:microsoft.com/office/officeart/2018/2/layout/IconLabelList"/>
    <dgm:cxn modelId="{D71809C0-7B34-4810-9AC0-47DE40293448}" type="presParOf" srcId="{5E029004-1EC2-4BAE-8073-717C8D0527D0}" destId="{71575B17-A07C-4318-929E-325306645AD2}" srcOrd="2" destOrd="0" presId="urn:microsoft.com/office/officeart/2018/2/layout/IconLabelList"/>
    <dgm:cxn modelId="{37B9FA00-51B7-4068-9B67-FF553A6C7E97}" type="presParOf" srcId="{71575B17-A07C-4318-929E-325306645AD2}" destId="{939D7176-93BB-4596-A49C-43008A09A5A2}" srcOrd="0" destOrd="0" presId="urn:microsoft.com/office/officeart/2018/2/layout/IconLabelList"/>
    <dgm:cxn modelId="{181385A6-1AD1-4C27-8135-5861C249A3F6}" type="presParOf" srcId="{71575B17-A07C-4318-929E-325306645AD2}" destId="{A2C16BE1-BE10-445B-BAC7-1E8EB6D8F2F9}" srcOrd="1" destOrd="0" presId="urn:microsoft.com/office/officeart/2018/2/layout/IconLabelList"/>
    <dgm:cxn modelId="{EAD4C193-2582-4EDB-9F96-3043808FF20D}" type="presParOf" srcId="{71575B17-A07C-4318-929E-325306645AD2}" destId="{E518A538-3334-4506-A84F-50DA3C8C2006}" srcOrd="2" destOrd="0" presId="urn:microsoft.com/office/officeart/2018/2/layout/IconLabelList"/>
    <dgm:cxn modelId="{21E9960F-FC89-4BFF-B7CC-51AD3AEFCEC4}" type="presParOf" srcId="{5E029004-1EC2-4BAE-8073-717C8D0527D0}" destId="{63A84A69-FA6C-4583-AB94-5C5A98A153F6}" srcOrd="3" destOrd="0" presId="urn:microsoft.com/office/officeart/2018/2/layout/IconLabelList"/>
    <dgm:cxn modelId="{DD5F12E5-C285-40A2-BF27-8C87DE2A63E7}" type="presParOf" srcId="{5E029004-1EC2-4BAE-8073-717C8D0527D0}" destId="{192BA4C4-F649-4E16-8F2D-FA274BA57ABA}" srcOrd="4" destOrd="0" presId="urn:microsoft.com/office/officeart/2018/2/layout/IconLabelList"/>
    <dgm:cxn modelId="{B3B038A5-9E38-441A-B324-A2298B042B9F}" type="presParOf" srcId="{192BA4C4-F649-4E16-8F2D-FA274BA57ABA}" destId="{8E2AC97A-A3D1-4493-A620-AC9D16F4FD38}" srcOrd="0" destOrd="0" presId="urn:microsoft.com/office/officeart/2018/2/layout/IconLabelList"/>
    <dgm:cxn modelId="{188E039B-07FE-4A40-A2DC-697DDD8B931E}" type="presParOf" srcId="{192BA4C4-F649-4E16-8F2D-FA274BA57ABA}" destId="{51EA28FC-57D5-4A38-BECC-6197B938588C}" srcOrd="1" destOrd="0" presId="urn:microsoft.com/office/officeart/2018/2/layout/IconLabelList"/>
    <dgm:cxn modelId="{18D1633E-49CA-4EBA-8419-4CA199BEAAA8}" type="presParOf" srcId="{192BA4C4-F649-4E16-8F2D-FA274BA57ABA}" destId="{C19CD0D8-B30D-46FF-A82A-83B4EC5B84B9}"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7521D06-7719-4643-B674-600902D025E2}" type="doc">
      <dgm:prSet loTypeId="urn:microsoft.com/office/officeart/2005/8/layout/matrix3" loCatId="matrix" qsTypeId="urn:microsoft.com/office/officeart/2005/8/quickstyle/simple2" qsCatId="simple" csTypeId="urn:microsoft.com/office/officeart/2005/8/colors/accent3_2" csCatId="accent3"/>
      <dgm:spPr/>
      <dgm:t>
        <a:bodyPr/>
        <a:lstStyle/>
        <a:p>
          <a:endParaRPr lang="en-US"/>
        </a:p>
      </dgm:t>
    </dgm:pt>
    <dgm:pt modelId="{3BBD1443-3D33-4ABA-8454-CE3FA32E0740}">
      <dgm:prSet/>
      <dgm:spPr/>
      <dgm:t>
        <a:bodyPr/>
        <a:lstStyle/>
        <a:p>
          <a:r>
            <a:rPr lang="en-US"/>
            <a:t>GPT</a:t>
          </a:r>
        </a:p>
      </dgm:t>
    </dgm:pt>
    <dgm:pt modelId="{C56FA254-F4DB-4543-B1AD-38CE879ADDA3}" type="parTrans" cxnId="{A0F0B338-0EAA-4864-992C-CEE11ADBDB5C}">
      <dgm:prSet/>
      <dgm:spPr/>
      <dgm:t>
        <a:bodyPr/>
        <a:lstStyle/>
        <a:p>
          <a:endParaRPr lang="en-US"/>
        </a:p>
      </dgm:t>
    </dgm:pt>
    <dgm:pt modelId="{C91A6836-4E0C-4774-95F2-F078A8C38F6D}" type="sibTrans" cxnId="{A0F0B338-0EAA-4864-992C-CEE11ADBDB5C}">
      <dgm:prSet/>
      <dgm:spPr/>
      <dgm:t>
        <a:bodyPr/>
        <a:lstStyle/>
        <a:p>
          <a:endParaRPr lang="en-US"/>
        </a:p>
      </dgm:t>
    </dgm:pt>
    <dgm:pt modelId="{BA25A072-72B6-47A8-AF64-5C8D493E0C3E}">
      <dgm:prSet/>
      <dgm:spPr/>
      <dgm:t>
        <a:bodyPr/>
        <a:lstStyle/>
        <a:p>
          <a:r>
            <a:rPr lang="en-US"/>
            <a:t>CLAUDE</a:t>
          </a:r>
        </a:p>
      </dgm:t>
    </dgm:pt>
    <dgm:pt modelId="{8016B3FA-2A45-417F-BDBC-4EED7391FEE7}" type="parTrans" cxnId="{BC6A5039-8B86-44B3-953C-2AA2608F1607}">
      <dgm:prSet/>
      <dgm:spPr/>
      <dgm:t>
        <a:bodyPr/>
        <a:lstStyle/>
        <a:p>
          <a:endParaRPr lang="en-US"/>
        </a:p>
      </dgm:t>
    </dgm:pt>
    <dgm:pt modelId="{B9221BE7-128D-4B15-ABC9-0DFBF5D9DF36}" type="sibTrans" cxnId="{BC6A5039-8B86-44B3-953C-2AA2608F1607}">
      <dgm:prSet/>
      <dgm:spPr/>
      <dgm:t>
        <a:bodyPr/>
        <a:lstStyle/>
        <a:p>
          <a:endParaRPr lang="en-US"/>
        </a:p>
      </dgm:t>
    </dgm:pt>
    <dgm:pt modelId="{C92BA283-7C00-4F42-8815-3260661688BB}">
      <dgm:prSet/>
      <dgm:spPr/>
      <dgm:t>
        <a:bodyPr/>
        <a:lstStyle/>
        <a:p>
          <a:r>
            <a:rPr lang="en-US"/>
            <a:t>LLaMA</a:t>
          </a:r>
        </a:p>
      </dgm:t>
    </dgm:pt>
    <dgm:pt modelId="{A377FD57-C997-4A8D-94B3-2DBAA82FE2CD}" type="parTrans" cxnId="{95312A20-C1AB-465D-BF71-268CD32A5B25}">
      <dgm:prSet/>
      <dgm:spPr/>
      <dgm:t>
        <a:bodyPr/>
        <a:lstStyle/>
        <a:p>
          <a:endParaRPr lang="en-US"/>
        </a:p>
      </dgm:t>
    </dgm:pt>
    <dgm:pt modelId="{A31270F5-4A71-4750-A2D7-53C0E83968FD}" type="sibTrans" cxnId="{95312A20-C1AB-465D-BF71-268CD32A5B25}">
      <dgm:prSet/>
      <dgm:spPr/>
      <dgm:t>
        <a:bodyPr/>
        <a:lstStyle/>
        <a:p>
          <a:endParaRPr lang="en-US"/>
        </a:p>
      </dgm:t>
    </dgm:pt>
    <dgm:pt modelId="{2DBD8F2B-6EDC-4F9D-A4A9-6A4AE6F72061}">
      <dgm:prSet/>
      <dgm:spPr/>
      <dgm:t>
        <a:bodyPr/>
        <a:lstStyle/>
        <a:p>
          <a:r>
            <a:rPr lang="en-US"/>
            <a:t>Palm-2</a:t>
          </a:r>
        </a:p>
      </dgm:t>
    </dgm:pt>
    <dgm:pt modelId="{F3BEA25F-D67A-4FEE-8470-53D2DC4ECEC2}" type="parTrans" cxnId="{85262A3E-9FA6-48FE-A0F8-F6E73E83AEC7}">
      <dgm:prSet/>
      <dgm:spPr/>
      <dgm:t>
        <a:bodyPr/>
        <a:lstStyle/>
        <a:p>
          <a:endParaRPr lang="en-US"/>
        </a:p>
      </dgm:t>
    </dgm:pt>
    <dgm:pt modelId="{58B943DA-8ADE-4497-A7D3-A2F67D14676F}" type="sibTrans" cxnId="{85262A3E-9FA6-48FE-A0F8-F6E73E83AEC7}">
      <dgm:prSet/>
      <dgm:spPr/>
      <dgm:t>
        <a:bodyPr/>
        <a:lstStyle/>
        <a:p>
          <a:endParaRPr lang="en-US"/>
        </a:p>
      </dgm:t>
    </dgm:pt>
    <dgm:pt modelId="{4D83CC80-9D08-4901-95C0-F7E1546B9847}" type="pres">
      <dgm:prSet presAssocID="{17521D06-7719-4643-B674-600902D025E2}" presName="matrix" presStyleCnt="0">
        <dgm:presLayoutVars>
          <dgm:chMax val="1"/>
          <dgm:dir/>
          <dgm:resizeHandles val="exact"/>
        </dgm:presLayoutVars>
      </dgm:prSet>
      <dgm:spPr/>
    </dgm:pt>
    <dgm:pt modelId="{D238C518-4559-4213-8A32-B6B61795AE6D}" type="pres">
      <dgm:prSet presAssocID="{17521D06-7719-4643-B674-600902D025E2}" presName="diamond" presStyleLbl="bgShp" presStyleIdx="0" presStyleCnt="1"/>
      <dgm:spPr/>
    </dgm:pt>
    <dgm:pt modelId="{FD5B7FB0-FA80-41CE-A49D-AB094AD179DF}" type="pres">
      <dgm:prSet presAssocID="{17521D06-7719-4643-B674-600902D025E2}" presName="quad1" presStyleLbl="node1" presStyleIdx="0" presStyleCnt="4">
        <dgm:presLayoutVars>
          <dgm:chMax val="0"/>
          <dgm:chPref val="0"/>
          <dgm:bulletEnabled val="1"/>
        </dgm:presLayoutVars>
      </dgm:prSet>
      <dgm:spPr/>
    </dgm:pt>
    <dgm:pt modelId="{13B22996-E40E-4BC6-8BD9-CEC70E354423}" type="pres">
      <dgm:prSet presAssocID="{17521D06-7719-4643-B674-600902D025E2}" presName="quad2" presStyleLbl="node1" presStyleIdx="1" presStyleCnt="4">
        <dgm:presLayoutVars>
          <dgm:chMax val="0"/>
          <dgm:chPref val="0"/>
          <dgm:bulletEnabled val="1"/>
        </dgm:presLayoutVars>
      </dgm:prSet>
      <dgm:spPr/>
    </dgm:pt>
    <dgm:pt modelId="{EEB91623-A74B-4CCF-9B09-B9CC0EE5C69C}" type="pres">
      <dgm:prSet presAssocID="{17521D06-7719-4643-B674-600902D025E2}" presName="quad3" presStyleLbl="node1" presStyleIdx="2" presStyleCnt="4">
        <dgm:presLayoutVars>
          <dgm:chMax val="0"/>
          <dgm:chPref val="0"/>
          <dgm:bulletEnabled val="1"/>
        </dgm:presLayoutVars>
      </dgm:prSet>
      <dgm:spPr/>
    </dgm:pt>
    <dgm:pt modelId="{0FB32A51-44A3-4A51-9772-8635BA19EB5D}" type="pres">
      <dgm:prSet presAssocID="{17521D06-7719-4643-B674-600902D025E2}" presName="quad4" presStyleLbl="node1" presStyleIdx="3" presStyleCnt="4">
        <dgm:presLayoutVars>
          <dgm:chMax val="0"/>
          <dgm:chPref val="0"/>
          <dgm:bulletEnabled val="1"/>
        </dgm:presLayoutVars>
      </dgm:prSet>
      <dgm:spPr/>
    </dgm:pt>
  </dgm:ptLst>
  <dgm:cxnLst>
    <dgm:cxn modelId="{1CF90308-F280-40AA-B272-9F9B2CE6044C}" type="presOf" srcId="{2DBD8F2B-6EDC-4F9D-A4A9-6A4AE6F72061}" destId="{0FB32A51-44A3-4A51-9772-8635BA19EB5D}" srcOrd="0" destOrd="0" presId="urn:microsoft.com/office/officeart/2005/8/layout/matrix3"/>
    <dgm:cxn modelId="{95312A20-C1AB-465D-BF71-268CD32A5B25}" srcId="{17521D06-7719-4643-B674-600902D025E2}" destId="{C92BA283-7C00-4F42-8815-3260661688BB}" srcOrd="2" destOrd="0" parTransId="{A377FD57-C997-4A8D-94B3-2DBAA82FE2CD}" sibTransId="{A31270F5-4A71-4750-A2D7-53C0E83968FD}"/>
    <dgm:cxn modelId="{971BFE2A-83DC-428A-8A41-B3D4A1752D17}" type="presOf" srcId="{BA25A072-72B6-47A8-AF64-5C8D493E0C3E}" destId="{13B22996-E40E-4BC6-8BD9-CEC70E354423}" srcOrd="0" destOrd="0" presId="urn:microsoft.com/office/officeart/2005/8/layout/matrix3"/>
    <dgm:cxn modelId="{A0F0B338-0EAA-4864-992C-CEE11ADBDB5C}" srcId="{17521D06-7719-4643-B674-600902D025E2}" destId="{3BBD1443-3D33-4ABA-8454-CE3FA32E0740}" srcOrd="0" destOrd="0" parTransId="{C56FA254-F4DB-4543-B1AD-38CE879ADDA3}" sibTransId="{C91A6836-4E0C-4774-95F2-F078A8C38F6D}"/>
    <dgm:cxn modelId="{BC6A5039-8B86-44B3-953C-2AA2608F1607}" srcId="{17521D06-7719-4643-B674-600902D025E2}" destId="{BA25A072-72B6-47A8-AF64-5C8D493E0C3E}" srcOrd="1" destOrd="0" parTransId="{8016B3FA-2A45-417F-BDBC-4EED7391FEE7}" sibTransId="{B9221BE7-128D-4B15-ABC9-0DFBF5D9DF36}"/>
    <dgm:cxn modelId="{85262A3E-9FA6-48FE-A0F8-F6E73E83AEC7}" srcId="{17521D06-7719-4643-B674-600902D025E2}" destId="{2DBD8F2B-6EDC-4F9D-A4A9-6A4AE6F72061}" srcOrd="3" destOrd="0" parTransId="{F3BEA25F-D67A-4FEE-8470-53D2DC4ECEC2}" sibTransId="{58B943DA-8ADE-4497-A7D3-A2F67D14676F}"/>
    <dgm:cxn modelId="{713EF341-0896-4688-AC04-35A0739185E6}" type="presOf" srcId="{C92BA283-7C00-4F42-8815-3260661688BB}" destId="{EEB91623-A74B-4CCF-9B09-B9CC0EE5C69C}" srcOrd="0" destOrd="0" presId="urn:microsoft.com/office/officeart/2005/8/layout/matrix3"/>
    <dgm:cxn modelId="{40D8FD55-00DC-4BE6-B09E-3C7E9E4FA6B2}" type="presOf" srcId="{3BBD1443-3D33-4ABA-8454-CE3FA32E0740}" destId="{FD5B7FB0-FA80-41CE-A49D-AB094AD179DF}" srcOrd="0" destOrd="0" presId="urn:microsoft.com/office/officeart/2005/8/layout/matrix3"/>
    <dgm:cxn modelId="{9E348780-4AC1-4BA0-9787-B95A0C445764}" type="presOf" srcId="{17521D06-7719-4643-B674-600902D025E2}" destId="{4D83CC80-9D08-4901-95C0-F7E1546B9847}" srcOrd="0" destOrd="0" presId="urn:microsoft.com/office/officeart/2005/8/layout/matrix3"/>
    <dgm:cxn modelId="{A9AAF9B3-2AAB-4520-B157-EF3D48ED91EE}" type="presParOf" srcId="{4D83CC80-9D08-4901-95C0-F7E1546B9847}" destId="{D238C518-4559-4213-8A32-B6B61795AE6D}" srcOrd="0" destOrd="0" presId="urn:microsoft.com/office/officeart/2005/8/layout/matrix3"/>
    <dgm:cxn modelId="{9D173F29-AFFE-456D-8A35-D4A27D7A44AD}" type="presParOf" srcId="{4D83CC80-9D08-4901-95C0-F7E1546B9847}" destId="{FD5B7FB0-FA80-41CE-A49D-AB094AD179DF}" srcOrd="1" destOrd="0" presId="urn:microsoft.com/office/officeart/2005/8/layout/matrix3"/>
    <dgm:cxn modelId="{A067F576-7535-4FB1-B3C5-D0EA5A118728}" type="presParOf" srcId="{4D83CC80-9D08-4901-95C0-F7E1546B9847}" destId="{13B22996-E40E-4BC6-8BD9-CEC70E354423}" srcOrd="2" destOrd="0" presId="urn:microsoft.com/office/officeart/2005/8/layout/matrix3"/>
    <dgm:cxn modelId="{1622BC6B-399A-48D3-AA46-41BC6EA07118}" type="presParOf" srcId="{4D83CC80-9D08-4901-95C0-F7E1546B9847}" destId="{EEB91623-A74B-4CCF-9B09-B9CC0EE5C69C}" srcOrd="3" destOrd="0" presId="urn:microsoft.com/office/officeart/2005/8/layout/matrix3"/>
    <dgm:cxn modelId="{6B30D7A7-70EA-42E9-B27E-BC7D688BDBFF}" type="presParOf" srcId="{4D83CC80-9D08-4901-95C0-F7E1546B9847}" destId="{0FB32A51-44A3-4A51-9772-8635BA19EB5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888A11D-76AD-4550-8874-C8D50523B6A3}"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1A927DB4-060A-4645-A794-830C96720D42}">
      <dgm:prSet/>
      <dgm:spPr/>
      <dgm:t>
        <a:bodyPr/>
        <a:lstStyle/>
        <a:p>
          <a:r>
            <a:rPr lang="en-US"/>
            <a:t>Hallucinations</a:t>
          </a:r>
        </a:p>
      </dgm:t>
    </dgm:pt>
    <dgm:pt modelId="{06E76AAF-5DA6-48F8-B848-BE53DE24B03A}" type="parTrans" cxnId="{2DDC3DE5-B9C7-483C-8910-3A96EC71F6DB}">
      <dgm:prSet/>
      <dgm:spPr/>
      <dgm:t>
        <a:bodyPr/>
        <a:lstStyle/>
        <a:p>
          <a:endParaRPr lang="en-US"/>
        </a:p>
      </dgm:t>
    </dgm:pt>
    <dgm:pt modelId="{EA441613-16A6-495E-8A11-2E9116853DA2}" type="sibTrans" cxnId="{2DDC3DE5-B9C7-483C-8910-3A96EC71F6DB}">
      <dgm:prSet/>
      <dgm:spPr/>
      <dgm:t>
        <a:bodyPr/>
        <a:lstStyle/>
        <a:p>
          <a:endParaRPr lang="en-US"/>
        </a:p>
      </dgm:t>
    </dgm:pt>
    <dgm:pt modelId="{CA38F773-F65F-44D1-827E-97BE72C5522D}">
      <dgm:prSet/>
      <dgm:spPr/>
      <dgm:t>
        <a:bodyPr/>
        <a:lstStyle/>
        <a:p>
          <a:r>
            <a:rPr lang="en-US"/>
            <a:t>Confabulations</a:t>
          </a:r>
        </a:p>
      </dgm:t>
    </dgm:pt>
    <dgm:pt modelId="{C8AF1653-8218-4717-8DA7-1D5972AE67E2}" type="parTrans" cxnId="{B0C9F9D2-6492-483E-8E4A-8FCB4F291E9D}">
      <dgm:prSet/>
      <dgm:spPr/>
      <dgm:t>
        <a:bodyPr/>
        <a:lstStyle/>
        <a:p>
          <a:endParaRPr lang="en-US"/>
        </a:p>
      </dgm:t>
    </dgm:pt>
    <dgm:pt modelId="{24EFE945-2EE3-4345-8785-67AB807E5F0E}" type="sibTrans" cxnId="{B0C9F9D2-6492-483E-8E4A-8FCB4F291E9D}">
      <dgm:prSet/>
      <dgm:spPr/>
      <dgm:t>
        <a:bodyPr/>
        <a:lstStyle/>
        <a:p>
          <a:endParaRPr lang="en-US"/>
        </a:p>
      </dgm:t>
    </dgm:pt>
    <dgm:pt modelId="{79F3FB01-A4C2-410A-9CE7-9DDD9228732B}">
      <dgm:prSet/>
      <dgm:spPr/>
      <dgm:t>
        <a:bodyPr/>
        <a:lstStyle/>
        <a:p>
          <a:r>
            <a:rPr lang="en-US"/>
            <a:t>Math</a:t>
          </a:r>
        </a:p>
      </dgm:t>
    </dgm:pt>
    <dgm:pt modelId="{3C9727EA-ADDC-489C-ABAD-D2CD7B24DA79}" type="parTrans" cxnId="{48820EC5-E27E-49F5-B3F3-AE37193FFFD0}">
      <dgm:prSet/>
      <dgm:spPr/>
      <dgm:t>
        <a:bodyPr/>
        <a:lstStyle/>
        <a:p>
          <a:endParaRPr lang="en-US"/>
        </a:p>
      </dgm:t>
    </dgm:pt>
    <dgm:pt modelId="{E86839CE-8994-404D-A2B8-82D75D8660CD}" type="sibTrans" cxnId="{48820EC5-E27E-49F5-B3F3-AE37193FFFD0}">
      <dgm:prSet/>
      <dgm:spPr/>
      <dgm:t>
        <a:bodyPr/>
        <a:lstStyle/>
        <a:p>
          <a:endParaRPr lang="en-US"/>
        </a:p>
      </dgm:t>
    </dgm:pt>
    <dgm:pt modelId="{EE6028F3-F66B-45DC-9F98-82B697DEAE58}">
      <dgm:prSet/>
      <dgm:spPr/>
      <dgm:t>
        <a:bodyPr/>
        <a:lstStyle/>
        <a:p>
          <a:r>
            <a:rPr lang="en-US"/>
            <a:t>Expensive</a:t>
          </a:r>
        </a:p>
      </dgm:t>
    </dgm:pt>
    <dgm:pt modelId="{75198855-2E8F-41C9-AE85-B3F07D988745}" type="parTrans" cxnId="{75E8078E-C008-4514-9497-24809C426507}">
      <dgm:prSet/>
      <dgm:spPr/>
      <dgm:t>
        <a:bodyPr/>
        <a:lstStyle/>
        <a:p>
          <a:endParaRPr lang="en-US"/>
        </a:p>
      </dgm:t>
    </dgm:pt>
    <dgm:pt modelId="{46D839D5-4EA9-41C9-B417-16EB8AAFDBAD}" type="sibTrans" cxnId="{75E8078E-C008-4514-9497-24809C426507}">
      <dgm:prSet/>
      <dgm:spPr/>
      <dgm:t>
        <a:bodyPr/>
        <a:lstStyle/>
        <a:p>
          <a:endParaRPr lang="en-US"/>
        </a:p>
      </dgm:t>
    </dgm:pt>
    <dgm:pt modelId="{453AC1B6-D260-4220-8A5B-66B2C2F7CA1E}">
      <dgm:prSet/>
      <dgm:spPr/>
      <dgm:t>
        <a:bodyPr/>
        <a:lstStyle/>
        <a:p>
          <a:r>
            <a:rPr lang="en-US"/>
            <a:t>Understanding vs mimicking</a:t>
          </a:r>
        </a:p>
      </dgm:t>
    </dgm:pt>
    <dgm:pt modelId="{71F5FB45-5698-4985-97F5-3C25E1D693AE}" type="parTrans" cxnId="{FEBB714F-1740-4F7B-80E2-DA112FB7825D}">
      <dgm:prSet/>
      <dgm:spPr/>
      <dgm:t>
        <a:bodyPr/>
        <a:lstStyle/>
        <a:p>
          <a:endParaRPr lang="en-US"/>
        </a:p>
      </dgm:t>
    </dgm:pt>
    <dgm:pt modelId="{C8F45F25-E540-44B9-85B9-DC940A8D99BA}" type="sibTrans" cxnId="{FEBB714F-1740-4F7B-80E2-DA112FB7825D}">
      <dgm:prSet/>
      <dgm:spPr/>
      <dgm:t>
        <a:bodyPr/>
        <a:lstStyle/>
        <a:p>
          <a:endParaRPr lang="en-US"/>
        </a:p>
      </dgm:t>
    </dgm:pt>
    <dgm:pt modelId="{64E037A1-F340-4F8A-8150-710AF0C952A2}">
      <dgm:prSet/>
      <dgm:spPr/>
      <dgm:t>
        <a:bodyPr/>
        <a:lstStyle/>
        <a:p>
          <a:r>
            <a:rPr lang="en-US"/>
            <a:t>Privacy violations</a:t>
          </a:r>
        </a:p>
      </dgm:t>
    </dgm:pt>
    <dgm:pt modelId="{FAAC4E32-2DDE-472D-A8F4-4903BEBE94D8}" type="parTrans" cxnId="{52EFD909-65D8-4FDB-BDD8-F14276427ADC}">
      <dgm:prSet/>
      <dgm:spPr/>
      <dgm:t>
        <a:bodyPr/>
        <a:lstStyle/>
        <a:p>
          <a:endParaRPr lang="en-US"/>
        </a:p>
      </dgm:t>
    </dgm:pt>
    <dgm:pt modelId="{201749AD-5A1A-403C-8805-2CAAFD66F0ED}" type="sibTrans" cxnId="{52EFD909-65D8-4FDB-BDD8-F14276427ADC}">
      <dgm:prSet/>
      <dgm:spPr/>
      <dgm:t>
        <a:bodyPr/>
        <a:lstStyle/>
        <a:p>
          <a:endParaRPr lang="en-US"/>
        </a:p>
      </dgm:t>
    </dgm:pt>
    <dgm:pt modelId="{0870861B-E8AD-4241-AB66-10541E35A8AC}">
      <dgm:prSet/>
      <dgm:spPr/>
      <dgm:t>
        <a:bodyPr/>
        <a:lstStyle/>
        <a:p>
          <a:r>
            <a:rPr lang="en-US"/>
            <a:t>Adherence to legal and moral standards</a:t>
          </a:r>
        </a:p>
      </dgm:t>
    </dgm:pt>
    <dgm:pt modelId="{AAABBF2F-4E40-44E1-8C1D-7FB180FAA462}" type="parTrans" cxnId="{7414A41C-BB0F-4D3D-AA08-76AD693DCBF7}">
      <dgm:prSet/>
      <dgm:spPr/>
      <dgm:t>
        <a:bodyPr/>
        <a:lstStyle/>
        <a:p>
          <a:endParaRPr lang="en-US"/>
        </a:p>
      </dgm:t>
    </dgm:pt>
    <dgm:pt modelId="{C5BA883E-2126-414D-8398-C06128E736DA}" type="sibTrans" cxnId="{7414A41C-BB0F-4D3D-AA08-76AD693DCBF7}">
      <dgm:prSet/>
      <dgm:spPr/>
      <dgm:t>
        <a:bodyPr/>
        <a:lstStyle/>
        <a:p>
          <a:endParaRPr lang="en-US"/>
        </a:p>
      </dgm:t>
    </dgm:pt>
    <dgm:pt modelId="{FA329FA8-5936-43A1-B6E2-013FE747E81D}">
      <dgm:prSet/>
      <dgm:spPr/>
      <dgm:t>
        <a:bodyPr/>
        <a:lstStyle/>
        <a:p>
          <a:r>
            <a:rPr lang="en-US"/>
            <a:t>Ethical implications</a:t>
          </a:r>
        </a:p>
      </dgm:t>
    </dgm:pt>
    <dgm:pt modelId="{054128F9-D38A-476A-856C-1606ADF14785}" type="parTrans" cxnId="{3605669A-D104-44DA-BF51-AE333C1E4F1A}">
      <dgm:prSet/>
      <dgm:spPr/>
      <dgm:t>
        <a:bodyPr/>
        <a:lstStyle/>
        <a:p>
          <a:endParaRPr lang="en-US"/>
        </a:p>
      </dgm:t>
    </dgm:pt>
    <dgm:pt modelId="{8AD447E7-4473-408E-8455-59CF560C1B6E}" type="sibTrans" cxnId="{3605669A-D104-44DA-BF51-AE333C1E4F1A}">
      <dgm:prSet/>
      <dgm:spPr/>
      <dgm:t>
        <a:bodyPr/>
        <a:lstStyle/>
        <a:p>
          <a:endParaRPr lang="en-US"/>
        </a:p>
      </dgm:t>
    </dgm:pt>
    <dgm:pt modelId="{BF99CFA4-1979-419F-921D-8B896012B769}">
      <dgm:prSet/>
      <dgm:spPr/>
      <dgm:t>
        <a:bodyPr/>
        <a:lstStyle/>
        <a:p>
          <a:r>
            <a:rPr lang="en-US"/>
            <a:t>Over-reliance on LLMs</a:t>
          </a:r>
        </a:p>
      </dgm:t>
    </dgm:pt>
    <dgm:pt modelId="{3F207ABD-E676-4D15-8854-B35516149155}" type="parTrans" cxnId="{E58E320D-B224-4EAC-B0D2-A6D1BA0FA8D0}">
      <dgm:prSet/>
      <dgm:spPr/>
      <dgm:t>
        <a:bodyPr/>
        <a:lstStyle/>
        <a:p>
          <a:endParaRPr lang="en-US"/>
        </a:p>
      </dgm:t>
    </dgm:pt>
    <dgm:pt modelId="{D0AB8D0B-D47D-4E26-A4B0-CE19C17A7AF0}" type="sibTrans" cxnId="{E58E320D-B224-4EAC-B0D2-A6D1BA0FA8D0}">
      <dgm:prSet/>
      <dgm:spPr/>
      <dgm:t>
        <a:bodyPr/>
        <a:lstStyle/>
        <a:p>
          <a:endParaRPr lang="en-US"/>
        </a:p>
      </dgm:t>
    </dgm:pt>
    <dgm:pt modelId="{212879FA-4BC4-4C70-B0E0-55296FA36B7E}">
      <dgm:prSet/>
      <dgm:spPr/>
      <dgm:t>
        <a:bodyPr/>
        <a:lstStyle/>
        <a:p>
          <a:r>
            <a:rPr lang="en-US"/>
            <a:t>Regular evaluation of LLM performance.</a:t>
          </a:r>
        </a:p>
      </dgm:t>
    </dgm:pt>
    <dgm:pt modelId="{D86732C5-7DED-4E81-9887-CE7593E5077C}" type="parTrans" cxnId="{8519CE67-71D3-4E26-8C2D-4BB27EAA93EE}">
      <dgm:prSet/>
      <dgm:spPr/>
      <dgm:t>
        <a:bodyPr/>
        <a:lstStyle/>
        <a:p>
          <a:endParaRPr lang="en-US"/>
        </a:p>
      </dgm:t>
    </dgm:pt>
    <dgm:pt modelId="{29581636-1EBD-4A5F-93F8-FE4E04AECD50}" type="sibTrans" cxnId="{8519CE67-71D3-4E26-8C2D-4BB27EAA93EE}">
      <dgm:prSet/>
      <dgm:spPr/>
      <dgm:t>
        <a:bodyPr/>
        <a:lstStyle/>
        <a:p>
          <a:endParaRPr lang="en-US"/>
        </a:p>
      </dgm:t>
    </dgm:pt>
    <dgm:pt modelId="{5931039F-22EC-421E-8597-FEAE37DB6803}" type="pres">
      <dgm:prSet presAssocID="{2888A11D-76AD-4550-8874-C8D50523B6A3}" presName="vert0" presStyleCnt="0">
        <dgm:presLayoutVars>
          <dgm:dir/>
          <dgm:animOne val="branch"/>
          <dgm:animLvl val="lvl"/>
        </dgm:presLayoutVars>
      </dgm:prSet>
      <dgm:spPr/>
    </dgm:pt>
    <dgm:pt modelId="{15E17A9F-6B76-4EAB-9F84-2FB0C594522E}" type="pres">
      <dgm:prSet presAssocID="{1A927DB4-060A-4645-A794-830C96720D42}" presName="thickLine" presStyleLbl="alignNode1" presStyleIdx="0" presStyleCnt="10"/>
      <dgm:spPr/>
    </dgm:pt>
    <dgm:pt modelId="{E16D88C5-AC26-49BB-99C6-9788F88CA33D}" type="pres">
      <dgm:prSet presAssocID="{1A927DB4-060A-4645-A794-830C96720D42}" presName="horz1" presStyleCnt="0"/>
      <dgm:spPr/>
    </dgm:pt>
    <dgm:pt modelId="{9F720932-F138-46E4-8DCE-EE84928B65B9}" type="pres">
      <dgm:prSet presAssocID="{1A927DB4-060A-4645-A794-830C96720D42}" presName="tx1" presStyleLbl="revTx" presStyleIdx="0" presStyleCnt="10"/>
      <dgm:spPr/>
    </dgm:pt>
    <dgm:pt modelId="{30F2369B-F6A2-4F79-9854-D75849FAA996}" type="pres">
      <dgm:prSet presAssocID="{1A927DB4-060A-4645-A794-830C96720D42}" presName="vert1" presStyleCnt="0"/>
      <dgm:spPr/>
    </dgm:pt>
    <dgm:pt modelId="{CD7869C6-D117-41EB-BE4C-BFA934A91A6A}" type="pres">
      <dgm:prSet presAssocID="{CA38F773-F65F-44D1-827E-97BE72C5522D}" presName="thickLine" presStyleLbl="alignNode1" presStyleIdx="1" presStyleCnt="10"/>
      <dgm:spPr/>
    </dgm:pt>
    <dgm:pt modelId="{D9056CB1-DBB9-4519-BDE5-B5A3BFF500E0}" type="pres">
      <dgm:prSet presAssocID="{CA38F773-F65F-44D1-827E-97BE72C5522D}" presName="horz1" presStyleCnt="0"/>
      <dgm:spPr/>
    </dgm:pt>
    <dgm:pt modelId="{BFC6C3EB-ED1C-4B61-8713-771DC8867357}" type="pres">
      <dgm:prSet presAssocID="{CA38F773-F65F-44D1-827E-97BE72C5522D}" presName="tx1" presStyleLbl="revTx" presStyleIdx="1" presStyleCnt="10"/>
      <dgm:spPr/>
    </dgm:pt>
    <dgm:pt modelId="{FCE0744C-0080-4C52-9CE9-E0F3DBD859FA}" type="pres">
      <dgm:prSet presAssocID="{CA38F773-F65F-44D1-827E-97BE72C5522D}" presName="vert1" presStyleCnt="0"/>
      <dgm:spPr/>
    </dgm:pt>
    <dgm:pt modelId="{4F97A60F-A67A-42D4-99A9-5E89979077C7}" type="pres">
      <dgm:prSet presAssocID="{79F3FB01-A4C2-410A-9CE7-9DDD9228732B}" presName="thickLine" presStyleLbl="alignNode1" presStyleIdx="2" presStyleCnt="10"/>
      <dgm:spPr/>
    </dgm:pt>
    <dgm:pt modelId="{699D46A3-7C97-4DAD-9414-B3CACD08DC44}" type="pres">
      <dgm:prSet presAssocID="{79F3FB01-A4C2-410A-9CE7-9DDD9228732B}" presName="horz1" presStyleCnt="0"/>
      <dgm:spPr/>
    </dgm:pt>
    <dgm:pt modelId="{9580E03C-2390-4293-83CD-611B582166E5}" type="pres">
      <dgm:prSet presAssocID="{79F3FB01-A4C2-410A-9CE7-9DDD9228732B}" presName="tx1" presStyleLbl="revTx" presStyleIdx="2" presStyleCnt="10"/>
      <dgm:spPr/>
    </dgm:pt>
    <dgm:pt modelId="{F212D0D7-3198-464F-8DC6-60EF2D09C50A}" type="pres">
      <dgm:prSet presAssocID="{79F3FB01-A4C2-410A-9CE7-9DDD9228732B}" presName="vert1" presStyleCnt="0"/>
      <dgm:spPr/>
    </dgm:pt>
    <dgm:pt modelId="{10E7B7C3-5D0C-46C2-AA03-8A49046C401C}" type="pres">
      <dgm:prSet presAssocID="{EE6028F3-F66B-45DC-9F98-82B697DEAE58}" presName="thickLine" presStyleLbl="alignNode1" presStyleIdx="3" presStyleCnt="10"/>
      <dgm:spPr/>
    </dgm:pt>
    <dgm:pt modelId="{99F1C56C-1ECC-4B1F-A6A2-065B62F59FBC}" type="pres">
      <dgm:prSet presAssocID="{EE6028F3-F66B-45DC-9F98-82B697DEAE58}" presName="horz1" presStyleCnt="0"/>
      <dgm:spPr/>
    </dgm:pt>
    <dgm:pt modelId="{F22557DD-1864-4F3F-ABDC-7D69C7ECE2D4}" type="pres">
      <dgm:prSet presAssocID="{EE6028F3-F66B-45DC-9F98-82B697DEAE58}" presName="tx1" presStyleLbl="revTx" presStyleIdx="3" presStyleCnt="10"/>
      <dgm:spPr/>
    </dgm:pt>
    <dgm:pt modelId="{ACCC7268-CBCD-4017-8C12-77DC14568933}" type="pres">
      <dgm:prSet presAssocID="{EE6028F3-F66B-45DC-9F98-82B697DEAE58}" presName="vert1" presStyleCnt="0"/>
      <dgm:spPr/>
    </dgm:pt>
    <dgm:pt modelId="{0E6AF200-649D-4CF1-9C58-98554DF69C1B}" type="pres">
      <dgm:prSet presAssocID="{453AC1B6-D260-4220-8A5B-66B2C2F7CA1E}" presName="thickLine" presStyleLbl="alignNode1" presStyleIdx="4" presStyleCnt="10"/>
      <dgm:spPr/>
    </dgm:pt>
    <dgm:pt modelId="{31B9C1E1-33FC-4474-9DAA-1CBA58FD7A29}" type="pres">
      <dgm:prSet presAssocID="{453AC1B6-D260-4220-8A5B-66B2C2F7CA1E}" presName="horz1" presStyleCnt="0"/>
      <dgm:spPr/>
    </dgm:pt>
    <dgm:pt modelId="{E2A0C3B6-33D0-4EC7-AE30-1EA62ABABB16}" type="pres">
      <dgm:prSet presAssocID="{453AC1B6-D260-4220-8A5B-66B2C2F7CA1E}" presName="tx1" presStyleLbl="revTx" presStyleIdx="4" presStyleCnt="10"/>
      <dgm:spPr/>
    </dgm:pt>
    <dgm:pt modelId="{E261F09B-FD73-439F-A0D6-CDCD6C76F4AE}" type="pres">
      <dgm:prSet presAssocID="{453AC1B6-D260-4220-8A5B-66B2C2F7CA1E}" presName="vert1" presStyleCnt="0"/>
      <dgm:spPr/>
    </dgm:pt>
    <dgm:pt modelId="{C1BE480F-8615-4E96-8757-A02C03E55BF0}" type="pres">
      <dgm:prSet presAssocID="{64E037A1-F340-4F8A-8150-710AF0C952A2}" presName="thickLine" presStyleLbl="alignNode1" presStyleIdx="5" presStyleCnt="10"/>
      <dgm:spPr/>
    </dgm:pt>
    <dgm:pt modelId="{F28BCBD3-B727-4D2B-8B25-55C1E2416838}" type="pres">
      <dgm:prSet presAssocID="{64E037A1-F340-4F8A-8150-710AF0C952A2}" presName="horz1" presStyleCnt="0"/>
      <dgm:spPr/>
    </dgm:pt>
    <dgm:pt modelId="{3C876B75-EBE5-40AA-8F47-C9332DE2FC8F}" type="pres">
      <dgm:prSet presAssocID="{64E037A1-F340-4F8A-8150-710AF0C952A2}" presName="tx1" presStyleLbl="revTx" presStyleIdx="5" presStyleCnt="10"/>
      <dgm:spPr/>
    </dgm:pt>
    <dgm:pt modelId="{AA901AF0-2404-4ED0-901D-FC1D43643845}" type="pres">
      <dgm:prSet presAssocID="{64E037A1-F340-4F8A-8150-710AF0C952A2}" presName="vert1" presStyleCnt="0"/>
      <dgm:spPr/>
    </dgm:pt>
    <dgm:pt modelId="{8D139B7C-9AB6-48C1-9877-5A4B64821748}" type="pres">
      <dgm:prSet presAssocID="{0870861B-E8AD-4241-AB66-10541E35A8AC}" presName="thickLine" presStyleLbl="alignNode1" presStyleIdx="6" presStyleCnt="10"/>
      <dgm:spPr/>
    </dgm:pt>
    <dgm:pt modelId="{C36ED4B1-2B1E-4E57-A4FB-244D1D0A6047}" type="pres">
      <dgm:prSet presAssocID="{0870861B-E8AD-4241-AB66-10541E35A8AC}" presName="horz1" presStyleCnt="0"/>
      <dgm:spPr/>
    </dgm:pt>
    <dgm:pt modelId="{D0AEEA8B-A3D0-4785-BADB-E7F4B8F6C8BD}" type="pres">
      <dgm:prSet presAssocID="{0870861B-E8AD-4241-AB66-10541E35A8AC}" presName="tx1" presStyleLbl="revTx" presStyleIdx="6" presStyleCnt="10"/>
      <dgm:spPr/>
    </dgm:pt>
    <dgm:pt modelId="{1C2473AC-3B7F-4DB0-B7AB-A097C037C52C}" type="pres">
      <dgm:prSet presAssocID="{0870861B-E8AD-4241-AB66-10541E35A8AC}" presName="vert1" presStyleCnt="0"/>
      <dgm:spPr/>
    </dgm:pt>
    <dgm:pt modelId="{73E44492-C62E-4BA3-AFF0-764DF85CC447}" type="pres">
      <dgm:prSet presAssocID="{FA329FA8-5936-43A1-B6E2-013FE747E81D}" presName="thickLine" presStyleLbl="alignNode1" presStyleIdx="7" presStyleCnt="10"/>
      <dgm:spPr/>
    </dgm:pt>
    <dgm:pt modelId="{3D7F0891-13DA-4DE7-BA25-5307641690CB}" type="pres">
      <dgm:prSet presAssocID="{FA329FA8-5936-43A1-B6E2-013FE747E81D}" presName="horz1" presStyleCnt="0"/>
      <dgm:spPr/>
    </dgm:pt>
    <dgm:pt modelId="{7C0BA709-DF4A-4BFF-8288-FB34B4229D94}" type="pres">
      <dgm:prSet presAssocID="{FA329FA8-5936-43A1-B6E2-013FE747E81D}" presName="tx1" presStyleLbl="revTx" presStyleIdx="7" presStyleCnt="10"/>
      <dgm:spPr/>
    </dgm:pt>
    <dgm:pt modelId="{E602020D-E4BD-4ABA-B18F-1BE95388007E}" type="pres">
      <dgm:prSet presAssocID="{FA329FA8-5936-43A1-B6E2-013FE747E81D}" presName="vert1" presStyleCnt="0"/>
      <dgm:spPr/>
    </dgm:pt>
    <dgm:pt modelId="{D46271E8-F5AF-4993-8691-6C58E1549316}" type="pres">
      <dgm:prSet presAssocID="{BF99CFA4-1979-419F-921D-8B896012B769}" presName="thickLine" presStyleLbl="alignNode1" presStyleIdx="8" presStyleCnt="10"/>
      <dgm:spPr/>
    </dgm:pt>
    <dgm:pt modelId="{8818A819-C71C-408F-AF71-B0DC835407FD}" type="pres">
      <dgm:prSet presAssocID="{BF99CFA4-1979-419F-921D-8B896012B769}" presName="horz1" presStyleCnt="0"/>
      <dgm:spPr/>
    </dgm:pt>
    <dgm:pt modelId="{66C56745-3F2E-4696-877E-C4C732F57618}" type="pres">
      <dgm:prSet presAssocID="{BF99CFA4-1979-419F-921D-8B896012B769}" presName="tx1" presStyleLbl="revTx" presStyleIdx="8" presStyleCnt="10"/>
      <dgm:spPr/>
    </dgm:pt>
    <dgm:pt modelId="{1C651B68-E46A-4B4F-9B3E-8C47026E3F3F}" type="pres">
      <dgm:prSet presAssocID="{BF99CFA4-1979-419F-921D-8B896012B769}" presName="vert1" presStyleCnt="0"/>
      <dgm:spPr/>
    </dgm:pt>
    <dgm:pt modelId="{2D68A0C2-7CD2-4F87-90AC-A7AD73BB8D47}" type="pres">
      <dgm:prSet presAssocID="{212879FA-4BC4-4C70-B0E0-55296FA36B7E}" presName="thickLine" presStyleLbl="alignNode1" presStyleIdx="9" presStyleCnt="10"/>
      <dgm:spPr/>
    </dgm:pt>
    <dgm:pt modelId="{ABF5D94B-5DC5-400B-AB47-8129A4A251EF}" type="pres">
      <dgm:prSet presAssocID="{212879FA-4BC4-4C70-B0E0-55296FA36B7E}" presName="horz1" presStyleCnt="0"/>
      <dgm:spPr/>
    </dgm:pt>
    <dgm:pt modelId="{DA179044-6835-4A04-A929-53D48D33151B}" type="pres">
      <dgm:prSet presAssocID="{212879FA-4BC4-4C70-B0E0-55296FA36B7E}" presName="tx1" presStyleLbl="revTx" presStyleIdx="9" presStyleCnt="10"/>
      <dgm:spPr/>
    </dgm:pt>
    <dgm:pt modelId="{CED2B6A4-24E0-48AD-A93F-F735D916F561}" type="pres">
      <dgm:prSet presAssocID="{212879FA-4BC4-4C70-B0E0-55296FA36B7E}" presName="vert1" presStyleCnt="0"/>
      <dgm:spPr/>
    </dgm:pt>
  </dgm:ptLst>
  <dgm:cxnLst>
    <dgm:cxn modelId="{52EFD909-65D8-4FDB-BDD8-F14276427ADC}" srcId="{2888A11D-76AD-4550-8874-C8D50523B6A3}" destId="{64E037A1-F340-4F8A-8150-710AF0C952A2}" srcOrd="5" destOrd="0" parTransId="{FAAC4E32-2DDE-472D-A8F4-4903BEBE94D8}" sibTransId="{201749AD-5A1A-403C-8805-2CAAFD66F0ED}"/>
    <dgm:cxn modelId="{E58E320D-B224-4EAC-B0D2-A6D1BA0FA8D0}" srcId="{2888A11D-76AD-4550-8874-C8D50523B6A3}" destId="{BF99CFA4-1979-419F-921D-8B896012B769}" srcOrd="8" destOrd="0" parTransId="{3F207ABD-E676-4D15-8854-B35516149155}" sibTransId="{D0AB8D0B-D47D-4E26-A4B0-CE19C17A7AF0}"/>
    <dgm:cxn modelId="{7414A41C-BB0F-4D3D-AA08-76AD693DCBF7}" srcId="{2888A11D-76AD-4550-8874-C8D50523B6A3}" destId="{0870861B-E8AD-4241-AB66-10541E35A8AC}" srcOrd="6" destOrd="0" parTransId="{AAABBF2F-4E40-44E1-8C1D-7FB180FAA462}" sibTransId="{C5BA883E-2126-414D-8398-C06128E736DA}"/>
    <dgm:cxn modelId="{D8AFAA28-16DD-4FBF-9507-BEE5BF29B2AD}" type="presOf" srcId="{453AC1B6-D260-4220-8A5B-66B2C2F7CA1E}" destId="{E2A0C3B6-33D0-4EC7-AE30-1EA62ABABB16}" srcOrd="0" destOrd="0" presId="urn:microsoft.com/office/officeart/2008/layout/LinedList"/>
    <dgm:cxn modelId="{46FE843A-A54C-4DE8-A1C9-4A24E75AE952}" type="presOf" srcId="{FA329FA8-5936-43A1-B6E2-013FE747E81D}" destId="{7C0BA709-DF4A-4BFF-8288-FB34B4229D94}" srcOrd="0" destOrd="0" presId="urn:microsoft.com/office/officeart/2008/layout/LinedList"/>
    <dgm:cxn modelId="{6B641945-BAC5-4B8E-9E5D-C24422314712}" type="presOf" srcId="{EE6028F3-F66B-45DC-9F98-82B697DEAE58}" destId="{F22557DD-1864-4F3F-ABDC-7D69C7ECE2D4}" srcOrd="0" destOrd="0" presId="urn:microsoft.com/office/officeart/2008/layout/LinedList"/>
    <dgm:cxn modelId="{8519CE67-71D3-4E26-8C2D-4BB27EAA93EE}" srcId="{2888A11D-76AD-4550-8874-C8D50523B6A3}" destId="{212879FA-4BC4-4C70-B0E0-55296FA36B7E}" srcOrd="9" destOrd="0" parTransId="{D86732C5-7DED-4E81-9887-CE7593E5077C}" sibTransId="{29581636-1EBD-4A5F-93F8-FE4E04AECD50}"/>
    <dgm:cxn modelId="{FEBB714F-1740-4F7B-80E2-DA112FB7825D}" srcId="{2888A11D-76AD-4550-8874-C8D50523B6A3}" destId="{453AC1B6-D260-4220-8A5B-66B2C2F7CA1E}" srcOrd="4" destOrd="0" parTransId="{71F5FB45-5698-4985-97F5-3C25E1D693AE}" sibTransId="{C8F45F25-E540-44B9-85B9-DC940A8D99BA}"/>
    <dgm:cxn modelId="{A8EF9957-55E4-48CD-B506-21176CD97880}" type="presOf" srcId="{BF99CFA4-1979-419F-921D-8B896012B769}" destId="{66C56745-3F2E-4696-877E-C4C732F57618}" srcOrd="0" destOrd="0" presId="urn:microsoft.com/office/officeart/2008/layout/LinedList"/>
    <dgm:cxn modelId="{159BCF7F-71DA-48B6-B9A9-D97308C12F93}" type="presOf" srcId="{64E037A1-F340-4F8A-8150-710AF0C952A2}" destId="{3C876B75-EBE5-40AA-8F47-C9332DE2FC8F}" srcOrd="0" destOrd="0" presId="urn:microsoft.com/office/officeart/2008/layout/LinedList"/>
    <dgm:cxn modelId="{97E6918D-9B3D-4E3E-9585-C08FC84D175D}" type="presOf" srcId="{2888A11D-76AD-4550-8874-C8D50523B6A3}" destId="{5931039F-22EC-421E-8597-FEAE37DB6803}" srcOrd="0" destOrd="0" presId="urn:microsoft.com/office/officeart/2008/layout/LinedList"/>
    <dgm:cxn modelId="{75E8078E-C008-4514-9497-24809C426507}" srcId="{2888A11D-76AD-4550-8874-C8D50523B6A3}" destId="{EE6028F3-F66B-45DC-9F98-82B697DEAE58}" srcOrd="3" destOrd="0" parTransId="{75198855-2E8F-41C9-AE85-B3F07D988745}" sibTransId="{46D839D5-4EA9-41C9-B417-16EB8AAFDBAD}"/>
    <dgm:cxn modelId="{3605669A-D104-44DA-BF51-AE333C1E4F1A}" srcId="{2888A11D-76AD-4550-8874-C8D50523B6A3}" destId="{FA329FA8-5936-43A1-B6E2-013FE747E81D}" srcOrd="7" destOrd="0" parTransId="{054128F9-D38A-476A-856C-1606ADF14785}" sibTransId="{8AD447E7-4473-408E-8455-59CF560C1B6E}"/>
    <dgm:cxn modelId="{1329529A-FCDC-44CE-8644-F6AA2F97CB01}" type="presOf" srcId="{212879FA-4BC4-4C70-B0E0-55296FA36B7E}" destId="{DA179044-6835-4A04-A929-53D48D33151B}" srcOrd="0" destOrd="0" presId="urn:microsoft.com/office/officeart/2008/layout/LinedList"/>
    <dgm:cxn modelId="{C8C776C3-4A34-409D-99F9-34F6EB5C12F7}" type="presOf" srcId="{1A927DB4-060A-4645-A794-830C96720D42}" destId="{9F720932-F138-46E4-8DCE-EE84928B65B9}" srcOrd="0" destOrd="0" presId="urn:microsoft.com/office/officeart/2008/layout/LinedList"/>
    <dgm:cxn modelId="{48820EC5-E27E-49F5-B3F3-AE37193FFFD0}" srcId="{2888A11D-76AD-4550-8874-C8D50523B6A3}" destId="{79F3FB01-A4C2-410A-9CE7-9DDD9228732B}" srcOrd="2" destOrd="0" parTransId="{3C9727EA-ADDC-489C-ABAD-D2CD7B24DA79}" sibTransId="{E86839CE-8994-404D-A2B8-82D75D8660CD}"/>
    <dgm:cxn modelId="{B0C9F9D2-6492-483E-8E4A-8FCB4F291E9D}" srcId="{2888A11D-76AD-4550-8874-C8D50523B6A3}" destId="{CA38F773-F65F-44D1-827E-97BE72C5522D}" srcOrd="1" destOrd="0" parTransId="{C8AF1653-8218-4717-8DA7-1D5972AE67E2}" sibTransId="{24EFE945-2EE3-4345-8785-67AB807E5F0E}"/>
    <dgm:cxn modelId="{52FAC4E2-541F-401B-B9B3-B8066CC9E4CB}" type="presOf" srcId="{0870861B-E8AD-4241-AB66-10541E35A8AC}" destId="{D0AEEA8B-A3D0-4785-BADB-E7F4B8F6C8BD}" srcOrd="0" destOrd="0" presId="urn:microsoft.com/office/officeart/2008/layout/LinedList"/>
    <dgm:cxn modelId="{2DDC3DE5-B9C7-483C-8910-3A96EC71F6DB}" srcId="{2888A11D-76AD-4550-8874-C8D50523B6A3}" destId="{1A927DB4-060A-4645-A794-830C96720D42}" srcOrd="0" destOrd="0" parTransId="{06E76AAF-5DA6-48F8-B848-BE53DE24B03A}" sibTransId="{EA441613-16A6-495E-8A11-2E9116853DA2}"/>
    <dgm:cxn modelId="{849CC5EB-8387-496E-A25A-96CB9358A0E6}" type="presOf" srcId="{79F3FB01-A4C2-410A-9CE7-9DDD9228732B}" destId="{9580E03C-2390-4293-83CD-611B582166E5}" srcOrd="0" destOrd="0" presId="urn:microsoft.com/office/officeart/2008/layout/LinedList"/>
    <dgm:cxn modelId="{047AB4EC-0B0F-405E-BE1B-ED6E4EC67EDD}" type="presOf" srcId="{CA38F773-F65F-44D1-827E-97BE72C5522D}" destId="{BFC6C3EB-ED1C-4B61-8713-771DC8867357}" srcOrd="0" destOrd="0" presId="urn:microsoft.com/office/officeart/2008/layout/LinedList"/>
    <dgm:cxn modelId="{5B91DDED-2340-4E66-9575-D1956B2AFCE3}" type="presParOf" srcId="{5931039F-22EC-421E-8597-FEAE37DB6803}" destId="{15E17A9F-6B76-4EAB-9F84-2FB0C594522E}" srcOrd="0" destOrd="0" presId="urn:microsoft.com/office/officeart/2008/layout/LinedList"/>
    <dgm:cxn modelId="{039D440F-3A33-4D86-83A4-D999AC943D30}" type="presParOf" srcId="{5931039F-22EC-421E-8597-FEAE37DB6803}" destId="{E16D88C5-AC26-49BB-99C6-9788F88CA33D}" srcOrd="1" destOrd="0" presId="urn:microsoft.com/office/officeart/2008/layout/LinedList"/>
    <dgm:cxn modelId="{D7962DEB-700C-4302-BCD0-D16C67C459ED}" type="presParOf" srcId="{E16D88C5-AC26-49BB-99C6-9788F88CA33D}" destId="{9F720932-F138-46E4-8DCE-EE84928B65B9}" srcOrd="0" destOrd="0" presId="urn:microsoft.com/office/officeart/2008/layout/LinedList"/>
    <dgm:cxn modelId="{4B2D4787-C400-4F2E-94FE-9EAA157E49B9}" type="presParOf" srcId="{E16D88C5-AC26-49BB-99C6-9788F88CA33D}" destId="{30F2369B-F6A2-4F79-9854-D75849FAA996}" srcOrd="1" destOrd="0" presId="urn:microsoft.com/office/officeart/2008/layout/LinedList"/>
    <dgm:cxn modelId="{C11DA348-B69C-477E-83AA-9146C9062BFA}" type="presParOf" srcId="{5931039F-22EC-421E-8597-FEAE37DB6803}" destId="{CD7869C6-D117-41EB-BE4C-BFA934A91A6A}" srcOrd="2" destOrd="0" presId="urn:microsoft.com/office/officeart/2008/layout/LinedList"/>
    <dgm:cxn modelId="{F6608EDC-1159-4F3E-AB32-019F26D2AAE9}" type="presParOf" srcId="{5931039F-22EC-421E-8597-FEAE37DB6803}" destId="{D9056CB1-DBB9-4519-BDE5-B5A3BFF500E0}" srcOrd="3" destOrd="0" presId="urn:microsoft.com/office/officeart/2008/layout/LinedList"/>
    <dgm:cxn modelId="{ED1CA2A1-4960-4760-9D3C-D0FC22EDE6EB}" type="presParOf" srcId="{D9056CB1-DBB9-4519-BDE5-B5A3BFF500E0}" destId="{BFC6C3EB-ED1C-4B61-8713-771DC8867357}" srcOrd="0" destOrd="0" presId="urn:microsoft.com/office/officeart/2008/layout/LinedList"/>
    <dgm:cxn modelId="{1971384A-C3B4-4094-AD1D-0A1479BBA24D}" type="presParOf" srcId="{D9056CB1-DBB9-4519-BDE5-B5A3BFF500E0}" destId="{FCE0744C-0080-4C52-9CE9-E0F3DBD859FA}" srcOrd="1" destOrd="0" presId="urn:microsoft.com/office/officeart/2008/layout/LinedList"/>
    <dgm:cxn modelId="{4637ADF4-41F7-47BF-82DB-5FB7C35B7208}" type="presParOf" srcId="{5931039F-22EC-421E-8597-FEAE37DB6803}" destId="{4F97A60F-A67A-42D4-99A9-5E89979077C7}" srcOrd="4" destOrd="0" presId="urn:microsoft.com/office/officeart/2008/layout/LinedList"/>
    <dgm:cxn modelId="{34B83546-BF77-4BFB-970C-B637AEC83D36}" type="presParOf" srcId="{5931039F-22EC-421E-8597-FEAE37DB6803}" destId="{699D46A3-7C97-4DAD-9414-B3CACD08DC44}" srcOrd="5" destOrd="0" presId="urn:microsoft.com/office/officeart/2008/layout/LinedList"/>
    <dgm:cxn modelId="{F8751369-4655-4E25-A115-5316BA6586FE}" type="presParOf" srcId="{699D46A3-7C97-4DAD-9414-B3CACD08DC44}" destId="{9580E03C-2390-4293-83CD-611B582166E5}" srcOrd="0" destOrd="0" presId="urn:microsoft.com/office/officeart/2008/layout/LinedList"/>
    <dgm:cxn modelId="{6EF88B6F-892B-47AD-A68B-EFAC54EDCA7C}" type="presParOf" srcId="{699D46A3-7C97-4DAD-9414-B3CACD08DC44}" destId="{F212D0D7-3198-464F-8DC6-60EF2D09C50A}" srcOrd="1" destOrd="0" presId="urn:microsoft.com/office/officeart/2008/layout/LinedList"/>
    <dgm:cxn modelId="{E9500FC5-F97E-4082-A2E4-443757AC5692}" type="presParOf" srcId="{5931039F-22EC-421E-8597-FEAE37DB6803}" destId="{10E7B7C3-5D0C-46C2-AA03-8A49046C401C}" srcOrd="6" destOrd="0" presId="urn:microsoft.com/office/officeart/2008/layout/LinedList"/>
    <dgm:cxn modelId="{F45886A2-6F93-45B0-BF5B-1D47A3EFE16A}" type="presParOf" srcId="{5931039F-22EC-421E-8597-FEAE37DB6803}" destId="{99F1C56C-1ECC-4B1F-A6A2-065B62F59FBC}" srcOrd="7" destOrd="0" presId="urn:microsoft.com/office/officeart/2008/layout/LinedList"/>
    <dgm:cxn modelId="{9C6DDE59-B471-4088-A073-76BF05AC0C90}" type="presParOf" srcId="{99F1C56C-1ECC-4B1F-A6A2-065B62F59FBC}" destId="{F22557DD-1864-4F3F-ABDC-7D69C7ECE2D4}" srcOrd="0" destOrd="0" presId="urn:microsoft.com/office/officeart/2008/layout/LinedList"/>
    <dgm:cxn modelId="{5765623E-6A25-4932-A65D-D7F0894BAC1A}" type="presParOf" srcId="{99F1C56C-1ECC-4B1F-A6A2-065B62F59FBC}" destId="{ACCC7268-CBCD-4017-8C12-77DC14568933}" srcOrd="1" destOrd="0" presId="urn:microsoft.com/office/officeart/2008/layout/LinedList"/>
    <dgm:cxn modelId="{C61AA64A-7FA9-4063-84BD-0BC13C391B46}" type="presParOf" srcId="{5931039F-22EC-421E-8597-FEAE37DB6803}" destId="{0E6AF200-649D-4CF1-9C58-98554DF69C1B}" srcOrd="8" destOrd="0" presId="urn:microsoft.com/office/officeart/2008/layout/LinedList"/>
    <dgm:cxn modelId="{163CF570-F537-43E9-BE0E-8C2C8D6E4A12}" type="presParOf" srcId="{5931039F-22EC-421E-8597-FEAE37DB6803}" destId="{31B9C1E1-33FC-4474-9DAA-1CBA58FD7A29}" srcOrd="9" destOrd="0" presId="urn:microsoft.com/office/officeart/2008/layout/LinedList"/>
    <dgm:cxn modelId="{92015528-CD22-460D-99AD-8936E485F113}" type="presParOf" srcId="{31B9C1E1-33FC-4474-9DAA-1CBA58FD7A29}" destId="{E2A0C3B6-33D0-4EC7-AE30-1EA62ABABB16}" srcOrd="0" destOrd="0" presId="urn:microsoft.com/office/officeart/2008/layout/LinedList"/>
    <dgm:cxn modelId="{DDD9848D-BCE8-4B94-A5AD-9DCFB574DBA2}" type="presParOf" srcId="{31B9C1E1-33FC-4474-9DAA-1CBA58FD7A29}" destId="{E261F09B-FD73-439F-A0D6-CDCD6C76F4AE}" srcOrd="1" destOrd="0" presId="urn:microsoft.com/office/officeart/2008/layout/LinedList"/>
    <dgm:cxn modelId="{CC7A7F33-EBE0-401C-B312-D18DE8D4FB51}" type="presParOf" srcId="{5931039F-22EC-421E-8597-FEAE37DB6803}" destId="{C1BE480F-8615-4E96-8757-A02C03E55BF0}" srcOrd="10" destOrd="0" presId="urn:microsoft.com/office/officeart/2008/layout/LinedList"/>
    <dgm:cxn modelId="{9C102001-911A-41F0-8C64-43A37BE0DAED}" type="presParOf" srcId="{5931039F-22EC-421E-8597-FEAE37DB6803}" destId="{F28BCBD3-B727-4D2B-8B25-55C1E2416838}" srcOrd="11" destOrd="0" presId="urn:microsoft.com/office/officeart/2008/layout/LinedList"/>
    <dgm:cxn modelId="{950FEF5A-588B-46DF-8716-8D9632F95323}" type="presParOf" srcId="{F28BCBD3-B727-4D2B-8B25-55C1E2416838}" destId="{3C876B75-EBE5-40AA-8F47-C9332DE2FC8F}" srcOrd="0" destOrd="0" presId="urn:microsoft.com/office/officeart/2008/layout/LinedList"/>
    <dgm:cxn modelId="{7A2B8993-482C-450A-BD27-04275E3146DC}" type="presParOf" srcId="{F28BCBD3-B727-4D2B-8B25-55C1E2416838}" destId="{AA901AF0-2404-4ED0-901D-FC1D43643845}" srcOrd="1" destOrd="0" presId="urn:microsoft.com/office/officeart/2008/layout/LinedList"/>
    <dgm:cxn modelId="{943EBAA1-06D2-4B0A-BD7A-7E183A5A9B48}" type="presParOf" srcId="{5931039F-22EC-421E-8597-FEAE37DB6803}" destId="{8D139B7C-9AB6-48C1-9877-5A4B64821748}" srcOrd="12" destOrd="0" presId="urn:microsoft.com/office/officeart/2008/layout/LinedList"/>
    <dgm:cxn modelId="{42ED6EF3-5C32-4567-8834-58F89125A6DB}" type="presParOf" srcId="{5931039F-22EC-421E-8597-FEAE37DB6803}" destId="{C36ED4B1-2B1E-4E57-A4FB-244D1D0A6047}" srcOrd="13" destOrd="0" presId="urn:microsoft.com/office/officeart/2008/layout/LinedList"/>
    <dgm:cxn modelId="{452A606A-E3E3-4C77-9B8F-4544514CD06E}" type="presParOf" srcId="{C36ED4B1-2B1E-4E57-A4FB-244D1D0A6047}" destId="{D0AEEA8B-A3D0-4785-BADB-E7F4B8F6C8BD}" srcOrd="0" destOrd="0" presId="urn:microsoft.com/office/officeart/2008/layout/LinedList"/>
    <dgm:cxn modelId="{D4453A5B-E770-4AAC-9BA0-4209231B7313}" type="presParOf" srcId="{C36ED4B1-2B1E-4E57-A4FB-244D1D0A6047}" destId="{1C2473AC-3B7F-4DB0-B7AB-A097C037C52C}" srcOrd="1" destOrd="0" presId="urn:microsoft.com/office/officeart/2008/layout/LinedList"/>
    <dgm:cxn modelId="{B8903B67-8F5B-41CF-A21C-58533D100B29}" type="presParOf" srcId="{5931039F-22EC-421E-8597-FEAE37DB6803}" destId="{73E44492-C62E-4BA3-AFF0-764DF85CC447}" srcOrd="14" destOrd="0" presId="urn:microsoft.com/office/officeart/2008/layout/LinedList"/>
    <dgm:cxn modelId="{F2FAF9A8-C390-40AF-BE40-03F70FA15AF4}" type="presParOf" srcId="{5931039F-22EC-421E-8597-FEAE37DB6803}" destId="{3D7F0891-13DA-4DE7-BA25-5307641690CB}" srcOrd="15" destOrd="0" presId="urn:microsoft.com/office/officeart/2008/layout/LinedList"/>
    <dgm:cxn modelId="{AA6C553D-999D-45CE-8F8A-C8FF9ED62F45}" type="presParOf" srcId="{3D7F0891-13DA-4DE7-BA25-5307641690CB}" destId="{7C0BA709-DF4A-4BFF-8288-FB34B4229D94}" srcOrd="0" destOrd="0" presId="urn:microsoft.com/office/officeart/2008/layout/LinedList"/>
    <dgm:cxn modelId="{D0468123-D4C6-453E-9CF5-F47E51CB4267}" type="presParOf" srcId="{3D7F0891-13DA-4DE7-BA25-5307641690CB}" destId="{E602020D-E4BD-4ABA-B18F-1BE95388007E}" srcOrd="1" destOrd="0" presId="urn:microsoft.com/office/officeart/2008/layout/LinedList"/>
    <dgm:cxn modelId="{6EC98BCB-D0F0-431A-8BF3-FAC3F3F172FD}" type="presParOf" srcId="{5931039F-22EC-421E-8597-FEAE37DB6803}" destId="{D46271E8-F5AF-4993-8691-6C58E1549316}" srcOrd="16" destOrd="0" presId="urn:microsoft.com/office/officeart/2008/layout/LinedList"/>
    <dgm:cxn modelId="{3D1D6917-281B-42FC-AEA5-176A26AA1A76}" type="presParOf" srcId="{5931039F-22EC-421E-8597-FEAE37DB6803}" destId="{8818A819-C71C-408F-AF71-B0DC835407FD}" srcOrd="17" destOrd="0" presId="urn:microsoft.com/office/officeart/2008/layout/LinedList"/>
    <dgm:cxn modelId="{18FE32C5-3FEF-4D5D-8522-CAA5BC61170B}" type="presParOf" srcId="{8818A819-C71C-408F-AF71-B0DC835407FD}" destId="{66C56745-3F2E-4696-877E-C4C732F57618}" srcOrd="0" destOrd="0" presId="urn:microsoft.com/office/officeart/2008/layout/LinedList"/>
    <dgm:cxn modelId="{52A4DFD1-6801-4DF2-871E-E1D02B5E2E8F}" type="presParOf" srcId="{8818A819-C71C-408F-AF71-B0DC835407FD}" destId="{1C651B68-E46A-4B4F-9B3E-8C47026E3F3F}" srcOrd="1" destOrd="0" presId="urn:microsoft.com/office/officeart/2008/layout/LinedList"/>
    <dgm:cxn modelId="{0634EB95-E179-4927-837C-018D87782D23}" type="presParOf" srcId="{5931039F-22EC-421E-8597-FEAE37DB6803}" destId="{2D68A0C2-7CD2-4F87-90AC-A7AD73BB8D47}" srcOrd="18" destOrd="0" presId="urn:microsoft.com/office/officeart/2008/layout/LinedList"/>
    <dgm:cxn modelId="{CF8C826D-0BBB-42EF-9762-BFD1682B1D34}" type="presParOf" srcId="{5931039F-22EC-421E-8597-FEAE37DB6803}" destId="{ABF5D94B-5DC5-400B-AB47-8129A4A251EF}" srcOrd="19" destOrd="0" presId="urn:microsoft.com/office/officeart/2008/layout/LinedList"/>
    <dgm:cxn modelId="{BAB147A1-BFCD-42CF-A6F5-E3DBF1F42DD9}" type="presParOf" srcId="{ABF5D94B-5DC5-400B-AB47-8129A4A251EF}" destId="{DA179044-6835-4A04-A929-53D48D33151B}" srcOrd="0" destOrd="0" presId="urn:microsoft.com/office/officeart/2008/layout/LinedList"/>
    <dgm:cxn modelId="{0AC20276-6617-4ADF-88E8-4BCEAFE0B9BE}" type="presParOf" srcId="{ABF5D94B-5DC5-400B-AB47-8129A4A251EF}" destId="{CED2B6A4-24E0-48AD-A93F-F735D916F56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126BAA8-0C77-44C0-A618-31FD805D2C9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B75A3FA-DBD6-43BA-B003-0ED704E60970}">
      <dgm:prSet/>
      <dgm:spPr/>
      <dgm:t>
        <a:bodyPr/>
        <a:lstStyle/>
        <a:p>
          <a:r>
            <a:rPr lang="en-US"/>
            <a:t>Nurses play a crucial role in the development and design of AI by leveraging their knowledge of patient care and administrative needs</a:t>
          </a:r>
        </a:p>
      </dgm:t>
    </dgm:pt>
    <dgm:pt modelId="{05ABC970-5DE3-44D7-B0B9-EC9CAC46F162}" type="parTrans" cxnId="{F1CF9C9B-480E-4472-8FA8-217AC0E25BF4}">
      <dgm:prSet/>
      <dgm:spPr/>
      <dgm:t>
        <a:bodyPr/>
        <a:lstStyle/>
        <a:p>
          <a:endParaRPr lang="en-US"/>
        </a:p>
      </dgm:t>
    </dgm:pt>
    <dgm:pt modelId="{E21AC978-C036-4325-8926-A767771E47D9}" type="sibTrans" cxnId="{F1CF9C9B-480E-4472-8FA8-217AC0E25BF4}">
      <dgm:prSet/>
      <dgm:spPr/>
      <dgm:t>
        <a:bodyPr/>
        <a:lstStyle/>
        <a:p>
          <a:endParaRPr lang="en-US"/>
        </a:p>
      </dgm:t>
    </dgm:pt>
    <dgm:pt modelId="{1D0B6C23-8371-4242-9526-E7BF8511D570}">
      <dgm:prSet/>
      <dgm:spPr/>
      <dgm:t>
        <a:bodyPr/>
        <a:lstStyle/>
        <a:p>
          <a:r>
            <a:rPr lang="en-US"/>
            <a:t>AI maximizes value and safety by automating low-value tasks</a:t>
          </a:r>
        </a:p>
      </dgm:t>
    </dgm:pt>
    <dgm:pt modelId="{4387FD3B-95FF-46E9-B46A-C7B6496AA723}" type="parTrans" cxnId="{94BD5B38-7C3D-4669-8034-026991E94D32}">
      <dgm:prSet/>
      <dgm:spPr/>
      <dgm:t>
        <a:bodyPr/>
        <a:lstStyle/>
        <a:p>
          <a:endParaRPr lang="en-US"/>
        </a:p>
      </dgm:t>
    </dgm:pt>
    <dgm:pt modelId="{554C766E-0A5F-4DC8-A5D7-723A13DC30E9}" type="sibTrans" cxnId="{94BD5B38-7C3D-4669-8034-026991E94D32}">
      <dgm:prSet/>
      <dgm:spPr/>
      <dgm:t>
        <a:bodyPr/>
        <a:lstStyle/>
        <a:p>
          <a:endParaRPr lang="en-US"/>
        </a:p>
      </dgm:t>
    </dgm:pt>
    <dgm:pt modelId="{87C3AC6E-4C96-4BC0-A16A-89B8C1CB5BD5}">
      <dgm:prSet/>
      <dgm:spPr/>
      <dgm:t>
        <a:bodyPr/>
        <a:lstStyle/>
        <a:p>
          <a:r>
            <a:rPr lang="en-US"/>
            <a:t>Predictive analytics combines predictive algorithms with human clinical heuristics to enhance speed, reliability, and organization in decision-making</a:t>
          </a:r>
        </a:p>
      </dgm:t>
    </dgm:pt>
    <dgm:pt modelId="{5905EA72-2A89-4F0C-8D0A-9DB70092323F}" type="parTrans" cxnId="{86F4F8FA-C4C2-45CD-939B-573394A40816}">
      <dgm:prSet/>
      <dgm:spPr/>
      <dgm:t>
        <a:bodyPr/>
        <a:lstStyle/>
        <a:p>
          <a:endParaRPr lang="en-US"/>
        </a:p>
      </dgm:t>
    </dgm:pt>
    <dgm:pt modelId="{84C6086B-40EB-4941-8EB2-981116571CCC}" type="sibTrans" cxnId="{86F4F8FA-C4C2-45CD-939B-573394A40816}">
      <dgm:prSet/>
      <dgm:spPr/>
      <dgm:t>
        <a:bodyPr/>
        <a:lstStyle/>
        <a:p>
          <a:endParaRPr lang="en-US"/>
        </a:p>
      </dgm:t>
    </dgm:pt>
    <dgm:pt modelId="{A8DE4FC6-8353-43F5-B8A1-353D43E6E3E7}">
      <dgm:prSet/>
      <dgm:spPr/>
      <dgm:t>
        <a:bodyPr/>
        <a:lstStyle/>
        <a:p>
          <a:r>
            <a:rPr lang="en-US"/>
            <a:t>AI enhances the nursing process by increasing speed and accuracy, improving evaluation and anticipation, and enhancing knowledge synthesis generation. It complements critical thinking and human judgment, leading to better decision-making</a:t>
          </a:r>
        </a:p>
      </dgm:t>
    </dgm:pt>
    <dgm:pt modelId="{CD728D86-F962-4B11-9ED1-44123D322A38}" type="parTrans" cxnId="{6DCE3431-CA7B-4153-9C54-614CE6EF4E1F}">
      <dgm:prSet/>
      <dgm:spPr/>
      <dgm:t>
        <a:bodyPr/>
        <a:lstStyle/>
        <a:p>
          <a:endParaRPr lang="en-US"/>
        </a:p>
      </dgm:t>
    </dgm:pt>
    <dgm:pt modelId="{DA1D4029-7EEE-468D-B84B-F0BDEA9F6AED}" type="sibTrans" cxnId="{6DCE3431-CA7B-4153-9C54-614CE6EF4E1F}">
      <dgm:prSet/>
      <dgm:spPr/>
      <dgm:t>
        <a:bodyPr/>
        <a:lstStyle/>
        <a:p>
          <a:endParaRPr lang="en-US"/>
        </a:p>
      </dgm:t>
    </dgm:pt>
    <dgm:pt modelId="{2299F4F1-27B9-4E2D-892B-D7558002E8D2}">
      <dgm:prSet/>
      <dgm:spPr/>
      <dgm:t>
        <a:bodyPr/>
        <a:lstStyle/>
        <a:p>
          <a:r>
            <a:rPr lang="en-US"/>
            <a:t>Implementing AI in healthcare involves challenges such as data estate maturity, skills transformation, continuous AI innovation, and AI integration in healthcare. Addressing these challenges is crucial for the successful adoption of AI technologies.</a:t>
          </a:r>
        </a:p>
      </dgm:t>
    </dgm:pt>
    <dgm:pt modelId="{73D736E3-2B23-45C3-868D-D4BCF5FDF7DA}" type="parTrans" cxnId="{F6CDFD27-EE32-4703-AD88-606C06FD0AA7}">
      <dgm:prSet/>
      <dgm:spPr/>
      <dgm:t>
        <a:bodyPr/>
        <a:lstStyle/>
        <a:p>
          <a:endParaRPr lang="en-US"/>
        </a:p>
      </dgm:t>
    </dgm:pt>
    <dgm:pt modelId="{5BBB88FE-BD6C-4694-8528-728F648FEDE9}" type="sibTrans" cxnId="{F6CDFD27-EE32-4703-AD88-606C06FD0AA7}">
      <dgm:prSet/>
      <dgm:spPr/>
      <dgm:t>
        <a:bodyPr/>
        <a:lstStyle/>
        <a:p>
          <a:endParaRPr lang="en-US"/>
        </a:p>
      </dgm:t>
    </dgm:pt>
    <dgm:pt modelId="{6A067B0C-7021-43F9-B458-B93AC83D1AC3}" type="pres">
      <dgm:prSet presAssocID="{F126BAA8-0C77-44C0-A618-31FD805D2C98}" presName="root" presStyleCnt="0">
        <dgm:presLayoutVars>
          <dgm:dir/>
          <dgm:resizeHandles val="exact"/>
        </dgm:presLayoutVars>
      </dgm:prSet>
      <dgm:spPr/>
    </dgm:pt>
    <dgm:pt modelId="{A8CE931D-1F4D-44A3-A50E-D84694DC8AEE}" type="pres">
      <dgm:prSet presAssocID="{FB75A3FA-DBD6-43BA-B003-0ED704E60970}" presName="compNode" presStyleCnt="0"/>
      <dgm:spPr/>
    </dgm:pt>
    <dgm:pt modelId="{2B54F400-88CF-4C5C-B699-EE9ED2F382A2}" type="pres">
      <dgm:prSet presAssocID="{FB75A3FA-DBD6-43BA-B003-0ED704E60970}" presName="bgRect" presStyleLbl="bgShp" presStyleIdx="0" presStyleCnt="5"/>
      <dgm:spPr/>
    </dgm:pt>
    <dgm:pt modelId="{2E1D12BE-C8B8-4435-8518-CAC89868C5B1}" type="pres">
      <dgm:prSet presAssocID="{FB75A3FA-DBD6-43BA-B003-0ED704E6097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3B32A5A9-A37B-489B-A65F-D1D44586D8C4}" type="pres">
      <dgm:prSet presAssocID="{FB75A3FA-DBD6-43BA-B003-0ED704E60970}" presName="spaceRect" presStyleCnt="0"/>
      <dgm:spPr/>
    </dgm:pt>
    <dgm:pt modelId="{91583DA5-26FD-4E49-A915-E9200E419DFD}" type="pres">
      <dgm:prSet presAssocID="{FB75A3FA-DBD6-43BA-B003-0ED704E60970}" presName="parTx" presStyleLbl="revTx" presStyleIdx="0" presStyleCnt="5">
        <dgm:presLayoutVars>
          <dgm:chMax val="0"/>
          <dgm:chPref val="0"/>
        </dgm:presLayoutVars>
      </dgm:prSet>
      <dgm:spPr/>
    </dgm:pt>
    <dgm:pt modelId="{3D9A89DF-795D-4FFF-981A-09A978610E68}" type="pres">
      <dgm:prSet presAssocID="{E21AC978-C036-4325-8926-A767771E47D9}" presName="sibTrans" presStyleCnt="0"/>
      <dgm:spPr/>
    </dgm:pt>
    <dgm:pt modelId="{98592F4C-A951-4058-B71E-34BD351E237F}" type="pres">
      <dgm:prSet presAssocID="{1D0B6C23-8371-4242-9526-E7BF8511D570}" presName="compNode" presStyleCnt="0"/>
      <dgm:spPr/>
    </dgm:pt>
    <dgm:pt modelId="{A08EA2C2-0988-421A-9883-99CE86D5848A}" type="pres">
      <dgm:prSet presAssocID="{1D0B6C23-8371-4242-9526-E7BF8511D570}" presName="bgRect" presStyleLbl="bgShp" presStyleIdx="1" presStyleCnt="5"/>
      <dgm:spPr/>
    </dgm:pt>
    <dgm:pt modelId="{01E82696-F36D-4FFD-96C3-5B754BFD7F06}" type="pres">
      <dgm:prSet presAssocID="{1D0B6C23-8371-4242-9526-E7BF8511D57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F07DB330-2F97-4655-9B7D-E4A795A6C23C}" type="pres">
      <dgm:prSet presAssocID="{1D0B6C23-8371-4242-9526-E7BF8511D570}" presName="spaceRect" presStyleCnt="0"/>
      <dgm:spPr/>
    </dgm:pt>
    <dgm:pt modelId="{3A950E50-8B6E-4585-83C0-0D7184BA2207}" type="pres">
      <dgm:prSet presAssocID="{1D0B6C23-8371-4242-9526-E7BF8511D570}" presName="parTx" presStyleLbl="revTx" presStyleIdx="1" presStyleCnt="5">
        <dgm:presLayoutVars>
          <dgm:chMax val="0"/>
          <dgm:chPref val="0"/>
        </dgm:presLayoutVars>
      </dgm:prSet>
      <dgm:spPr/>
    </dgm:pt>
    <dgm:pt modelId="{22C60EFB-424E-4F35-B4F6-0B5D09D041A0}" type="pres">
      <dgm:prSet presAssocID="{554C766E-0A5F-4DC8-A5D7-723A13DC30E9}" presName="sibTrans" presStyleCnt="0"/>
      <dgm:spPr/>
    </dgm:pt>
    <dgm:pt modelId="{F2CCAEC4-81B4-4187-BED1-FB821FF27145}" type="pres">
      <dgm:prSet presAssocID="{87C3AC6E-4C96-4BC0-A16A-89B8C1CB5BD5}" presName="compNode" presStyleCnt="0"/>
      <dgm:spPr/>
    </dgm:pt>
    <dgm:pt modelId="{A329E69B-D568-4847-9D31-238F9ECBDEB6}" type="pres">
      <dgm:prSet presAssocID="{87C3AC6E-4C96-4BC0-A16A-89B8C1CB5BD5}" presName="bgRect" presStyleLbl="bgShp" presStyleIdx="2" presStyleCnt="5"/>
      <dgm:spPr/>
    </dgm:pt>
    <dgm:pt modelId="{DDCB3CB8-0A43-4A81-9211-286736C8C48F}" type="pres">
      <dgm:prSet presAssocID="{87C3AC6E-4C96-4BC0-A16A-89B8C1CB5BD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19EC533-37DF-49F0-A290-831597D0C7B1}" type="pres">
      <dgm:prSet presAssocID="{87C3AC6E-4C96-4BC0-A16A-89B8C1CB5BD5}" presName="spaceRect" presStyleCnt="0"/>
      <dgm:spPr/>
    </dgm:pt>
    <dgm:pt modelId="{AC9D1B18-DED7-4AF4-9C9D-23854E5666F2}" type="pres">
      <dgm:prSet presAssocID="{87C3AC6E-4C96-4BC0-A16A-89B8C1CB5BD5}" presName="parTx" presStyleLbl="revTx" presStyleIdx="2" presStyleCnt="5">
        <dgm:presLayoutVars>
          <dgm:chMax val="0"/>
          <dgm:chPref val="0"/>
        </dgm:presLayoutVars>
      </dgm:prSet>
      <dgm:spPr/>
    </dgm:pt>
    <dgm:pt modelId="{44981EF4-EF8B-40C8-AE13-DF4A2A740A83}" type="pres">
      <dgm:prSet presAssocID="{84C6086B-40EB-4941-8EB2-981116571CCC}" presName="sibTrans" presStyleCnt="0"/>
      <dgm:spPr/>
    </dgm:pt>
    <dgm:pt modelId="{BAAE36A1-BE68-4CCD-BE7F-6A6F91BD274E}" type="pres">
      <dgm:prSet presAssocID="{A8DE4FC6-8353-43F5-B8A1-353D43E6E3E7}" presName="compNode" presStyleCnt="0"/>
      <dgm:spPr/>
    </dgm:pt>
    <dgm:pt modelId="{55865CCF-3C83-42FA-A18B-A8F80C84D95F}" type="pres">
      <dgm:prSet presAssocID="{A8DE4FC6-8353-43F5-B8A1-353D43E6E3E7}" presName="bgRect" presStyleLbl="bgShp" presStyleIdx="3" presStyleCnt="5"/>
      <dgm:spPr/>
    </dgm:pt>
    <dgm:pt modelId="{731DBB1C-8848-40CE-B3EF-3FEC108CC534}" type="pres">
      <dgm:prSet presAssocID="{A8DE4FC6-8353-43F5-B8A1-353D43E6E3E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a:ext>
      </dgm:extLst>
    </dgm:pt>
    <dgm:pt modelId="{757031CF-270D-4C31-A6F0-CAA69D4FECFC}" type="pres">
      <dgm:prSet presAssocID="{A8DE4FC6-8353-43F5-B8A1-353D43E6E3E7}" presName="spaceRect" presStyleCnt="0"/>
      <dgm:spPr/>
    </dgm:pt>
    <dgm:pt modelId="{D648F8AA-4792-4722-93DA-E60A89CB1C05}" type="pres">
      <dgm:prSet presAssocID="{A8DE4FC6-8353-43F5-B8A1-353D43E6E3E7}" presName="parTx" presStyleLbl="revTx" presStyleIdx="3" presStyleCnt="5">
        <dgm:presLayoutVars>
          <dgm:chMax val="0"/>
          <dgm:chPref val="0"/>
        </dgm:presLayoutVars>
      </dgm:prSet>
      <dgm:spPr/>
    </dgm:pt>
    <dgm:pt modelId="{F3DEED51-E825-4D9E-8BB9-657E41D80F5B}" type="pres">
      <dgm:prSet presAssocID="{DA1D4029-7EEE-468D-B84B-F0BDEA9F6AED}" presName="sibTrans" presStyleCnt="0"/>
      <dgm:spPr/>
    </dgm:pt>
    <dgm:pt modelId="{B7E3A785-CE21-4BEE-B663-0A8C48841BD7}" type="pres">
      <dgm:prSet presAssocID="{2299F4F1-27B9-4E2D-892B-D7558002E8D2}" presName="compNode" presStyleCnt="0"/>
      <dgm:spPr/>
    </dgm:pt>
    <dgm:pt modelId="{F0797264-E54A-4F7F-88AD-A898BB6A536D}" type="pres">
      <dgm:prSet presAssocID="{2299F4F1-27B9-4E2D-892B-D7558002E8D2}" presName="bgRect" presStyleLbl="bgShp" presStyleIdx="4" presStyleCnt="5"/>
      <dgm:spPr/>
    </dgm:pt>
    <dgm:pt modelId="{19825212-FA8E-4B05-982C-F2206232BF4B}" type="pres">
      <dgm:prSet presAssocID="{2299F4F1-27B9-4E2D-892B-D7558002E8D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Idea"/>
        </a:ext>
      </dgm:extLst>
    </dgm:pt>
    <dgm:pt modelId="{19A0F848-8643-46EF-B5BB-71A4684DEA1B}" type="pres">
      <dgm:prSet presAssocID="{2299F4F1-27B9-4E2D-892B-D7558002E8D2}" presName="spaceRect" presStyleCnt="0"/>
      <dgm:spPr/>
    </dgm:pt>
    <dgm:pt modelId="{15DF4188-DD0D-427C-87FA-D64463F56237}" type="pres">
      <dgm:prSet presAssocID="{2299F4F1-27B9-4E2D-892B-D7558002E8D2}" presName="parTx" presStyleLbl="revTx" presStyleIdx="4" presStyleCnt="5">
        <dgm:presLayoutVars>
          <dgm:chMax val="0"/>
          <dgm:chPref val="0"/>
        </dgm:presLayoutVars>
      </dgm:prSet>
      <dgm:spPr/>
    </dgm:pt>
  </dgm:ptLst>
  <dgm:cxnLst>
    <dgm:cxn modelId="{7575F418-4FCA-4EAD-9092-69CB6454E2E9}" type="presOf" srcId="{A8DE4FC6-8353-43F5-B8A1-353D43E6E3E7}" destId="{D648F8AA-4792-4722-93DA-E60A89CB1C05}" srcOrd="0" destOrd="0" presId="urn:microsoft.com/office/officeart/2018/2/layout/IconVerticalSolidList"/>
    <dgm:cxn modelId="{F6CDFD27-EE32-4703-AD88-606C06FD0AA7}" srcId="{F126BAA8-0C77-44C0-A618-31FD805D2C98}" destId="{2299F4F1-27B9-4E2D-892B-D7558002E8D2}" srcOrd="4" destOrd="0" parTransId="{73D736E3-2B23-45C3-868D-D4BCF5FDF7DA}" sibTransId="{5BBB88FE-BD6C-4694-8528-728F648FEDE9}"/>
    <dgm:cxn modelId="{8D737528-A72D-417D-A0C5-319F2120DF6A}" type="presOf" srcId="{87C3AC6E-4C96-4BC0-A16A-89B8C1CB5BD5}" destId="{AC9D1B18-DED7-4AF4-9C9D-23854E5666F2}" srcOrd="0" destOrd="0" presId="urn:microsoft.com/office/officeart/2018/2/layout/IconVerticalSolidList"/>
    <dgm:cxn modelId="{6DCE3431-CA7B-4153-9C54-614CE6EF4E1F}" srcId="{F126BAA8-0C77-44C0-A618-31FD805D2C98}" destId="{A8DE4FC6-8353-43F5-B8A1-353D43E6E3E7}" srcOrd="3" destOrd="0" parTransId="{CD728D86-F962-4B11-9ED1-44123D322A38}" sibTransId="{DA1D4029-7EEE-468D-B84B-F0BDEA9F6AED}"/>
    <dgm:cxn modelId="{94BD5B38-7C3D-4669-8034-026991E94D32}" srcId="{F126BAA8-0C77-44C0-A618-31FD805D2C98}" destId="{1D0B6C23-8371-4242-9526-E7BF8511D570}" srcOrd="1" destOrd="0" parTransId="{4387FD3B-95FF-46E9-B46A-C7B6496AA723}" sibTransId="{554C766E-0A5F-4DC8-A5D7-723A13DC30E9}"/>
    <dgm:cxn modelId="{5C872A63-852C-4F22-B0AB-90C5674A5AA6}" type="presOf" srcId="{1D0B6C23-8371-4242-9526-E7BF8511D570}" destId="{3A950E50-8B6E-4585-83C0-0D7184BA2207}" srcOrd="0" destOrd="0" presId="urn:microsoft.com/office/officeart/2018/2/layout/IconVerticalSolidList"/>
    <dgm:cxn modelId="{9A674E68-32E8-47A3-9F76-A12DBDB807F9}" type="presOf" srcId="{2299F4F1-27B9-4E2D-892B-D7558002E8D2}" destId="{15DF4188-DD0D-427C-87FA-D64463F56237}" srcOrd="0" destOrd="0" presId="urn:microsoft.com/office/officeart/2018/2/layout/IconVerticalSolidList"/>
    <dgm:cxn modelId="{6FB2BC49-183E-4649-B9A2-BFE95AA87B21}" type="presOf" srcId="{F126BAA8-0C77-44C0-A618-31FD805D2C98}" destId="{6A067B0C-7021-43F9-B458-B93AC83D1AC3}" srcOrd="0" destOrd="0" presId="urn:microsoft.com/office/officeart/2018/2/layout/IconVerticalSolidList"/>
    <dgm:cxn modelId="{F1CF9C9B-480E-4472-8FA8-217AC0E25BF4}" srcId="{F126BAA8-0C77-44C0-A618-31FD805D2C98}" destId="{FB75A3FA-DBD6-43BA-B003-0ED704E60970}" srcOrd="0" destOrd="0" parTransId="{05ABC970-5DE3-44D7-B0B9-EC9CAC46F162}" sibTransId="{E21AC978-C036-4325-8926-A767771E47D9}"/>
    <dgm:cxn modelId="{9451DAD9-1F02-4AD5-B22B-FAC94DCA8D64}" type="presOf" srcId="{FB75A3FA-DBD6-43BA-B003-0ED704E60970}" destId="{91583DA5-26FD-4E49-A915-E9200E419DFD}" srcOrd="0" destOrd="0" presId="urn:microsoft.com/office/officeart/2018/2/layout/IconVerticalSolidList"/>
    <dgm:cxn modelId="{86F4F8FA-C4C2-45CD-939B-573394A40816}" srcId="{F126BAA8-0C77-44C0-A618-31FD805D2C98}" destId="{87C3AC6E-4C96-4BC0-A16A-89B8C1CB5BD5}" srcOrd="2" destOrd="0" parTransId="{5905EA72-2A89-4F0C-8D0A-9DB70092323F}" sibTransId="{84C6086B-40EB-4941-8EB2-981116571CCC}"/>
    <dgm:cxn modelId="{EFE5F241-8EE9-45C8-9F6A-D80DEC6E6745}" type="presParOf" srcId="{6A067B0C-7021-43F9-B458-B93AC83D1AC3}" destId="{A8CE931D-1F4D-44A3-A50E-D84694DC8AEE}" srcOrd="0" destOrd="0" presId="urn:microsoft.com/office/officeart/2018/2/layout/IconVerticalSolidList"/>
    <dgm:cxn modelId="{4AEBABBD-9733-454A-A7B2-F78A630EF166}" type="presParOf" srcId="{A8CE931D-1F4D-44A3-A50E-D84694DC8AEE}" destId="{2B54F400-88CF-4C5C-B699-EE9ED2F382A2}" srcOrd="0" destOrd="0" presId="urn:microsoft.com/office/officeart/2018/2/layout/IconVerticalSolidList"/>
    <dgm:cxn modelId="{BCD8D5AB-0E24-457A-BADB-0FB50C3D33F1}" type="presParOf" srcId="{A8CE931D-1F4D-44A3-A50E-D84694DC8AEE}" destId="{2E1D12BE-C8B8-4435-8518-CAC89868C5B1}" srcOrd="1" destOrd="0" presId="urn:microsoft.com/office/officeart/2018/2/layout/IconVerticalSolidList"/>
    <dgm:cxn modelId="{B3EFD654-1BC2-4800-826E-D15AA276CC86}" type="presParOf" srcId="{A8CE931D-1F4D-44A3-A50E-D84694DC8AEE}" destId="{3B32A5A9-A37B-489B-A65F-D1D44586D8C4}" srcOrd="2" destOrd="0" presId="urn:microsoft.com/office/officeart/2018/2/layout/IconVerticalSolidList"/>
    <dgm:cxn modelId="{831F5A34-8F52-4654-80F2-956AFFEBBB45}" type="presParOf" srcId="{A8CE931D-1F4D-44A3-A50E-D84694DC8AEE}" destId="{91583DA5-26FD-4E49-A915-E9200E419DFD}" srcOrd="3" destOrd="0" presId="urn:microsoft.com/office/officeart/2018/2/layout/IconVerticalSolidList"/>
    <dgm:cxn modelId="{69441C97-E278-476C-89F2-2102BEA8D050}" type="presParOf" srcId="{6A067B0C-7021-43F9-B458-B93AC83D1AC3}" destId="{3D9A89DF-795D-4FFF-981A-09A978610E68}" srcOrd="1" destOrd="0" presId="urn:microsoft.com/office/officeart/2018/2/layout/IconVerticalSolidList"/>
    <dgm:cxn modelId="{F760D527-531A-4D52-A862-616013D5C873}" type="presParOf" srcId="{6A067B0C-7021-43F9-B458-B93AC83D1AC3}" destId="{98592F4C-A951-4058-B71E-34BD351E237F}" srcOrd="2" destOrd="0" presId="urn:microsoft.com/office/officeart/2018/2/layout/IconVerticalSolidList"/>
    <dgm:cxn modelId="{A4500F8D-809E-471C-86EA-8356A1779065}" type="presParOf" srcId="{98592F4C-A951-4058-B71E-34BD351E237F}" destId="{A08EA2C2-0988-421A-9883-99CE86D5848A}" srcOrd="0" destOrd="0" presId="urn:microsoft.com/office/officeart/2018/2/layout/IconVerticalSolidList"/>
    <dgm:cxn modelId="{1EB04BF9-621B-41EA-AFAA-2073CAEA6F38}" type="presParOf" srcId="{98592F4C-A951-4058-B71E-34BD351E237F}" destId="{01E82696-F36D-4FFD-96C3-5B754BFD7F06}" srcOrd="1" destOrd="0" presId="urn:microsoft.com/office/officeart/2018/2/layout/IconVerticalSolidList"/>
    <dgm:cxn modelId="{74471D2F-E2C1-474B-8F68-DA74DF284B52}" type="presParOf" srcId="{98592F4C-A951-4058-B71E-34BD351E237F}" destId="{F07DB330-2F97-4655-9B7D-E4A795A6C23C}" srcOrd="2" destOrd="0" presId="urn:microsoft.com/office/officeart/2018/2/layout/IconVerticalSolidList"/>
    <dgm:cxn modelId="{42051349-BE32-41C9-8739-12F383157BFF}" type="presParOf" srcId="{98592F4C-A951-4058-B71E-34BD351E237F}" destId="{3A950E50-8B6E-4585-83C0-0D7184BA2207}" srcOrd="3" destOrd="0" presId="urn:microsoft.com/office/officeart/2018/2/layout/IconVerticalSolidList"/>
    <dgm:cxn modelId="{50FF34F9-9DEE-401C-BC69-40491E1E9C8F}" type="presParOf" srcId="{6A067B0C-7021-43F9-B458-B93AC83D1AC3}" destId="{22C60EFB-424E-4F35-B4F6-0B5D09D041A0}" srcOrd="3" destOrd="0" presId="urn:microsoft.com/office/officeart/2018/2/layout/IconVerticalSolidList"/>
    <dgm:cxn modelId="{EBD91769-BA8F-4082-B88A-967F860B5A0A}" type="presParOf" srcId="{6A067B0C-7021-43F9-B458-B93AC83D1AC3}" destId="{F2CCAEC4-81B4-4187-BED1-FB821FF27145}" srcOrd="4" destOrd="0" presId="urn:microsoft.com/office/officeart/2018/2/layout/IconVerticalSolidList"/>
    <dgm:cxn modelId="{A30096AE-6FB5-4D6D-BE32-2D5A49294964}" type="presParOf" srcId="{F2CCAEC4-81B4-4187-BED1-FB821FF27145}" destId="{A329E69B-D568-4847-9D31-238F9ECBDEB6}" srcOrd="0" destOrd="0" presId="urn:microsoft.com/office/officeart/2018/2/layout/IconVerticalSolidList"/>
    <dgm:cxn modelId="{126B41FB-05E9-4EFA-A3EA-8476645FF245}" type="presParOf" srcId="{F2CCAEC4-81B4-4187-BED1-FB821FF27145}" destId="{DDCB3CB8-0A43-4A81-9211-286736C8C48F}" srcOrd="1" destOrd="0" presId="urn:microsoft.com/office/officeart/2018/2/layout/IconVerticalSolidList"/>
    <dgm:cxn modelId="{3BFEF046-443A-479F-B7F1-606502144EE4}" type="presParOf" srcId="{F2CCAEC4-81B4-4187-BED1-FB821FF27145}" destId="{919EC533-37DF-49F0-A290-831597D0C7B1}" srcOrd="2" destOrd="0" presId="urn:microsoft.com/office/officeart/2018/2/layout/IconVerticalSolidList"/>
    <dgm:cxn modelId="{D643962B-9605-4D27-938C-F342959C0102}" type="presParOf" srcId="{F2CCAEC4-81B4-4187-BED1-FB821FF27145}" destId="{AC9D1B18-DED7-4AF4-9C9D-23854E5666F2}" srcOrd="3" destOrd="0" presId="urn:microsoft.com/office/officeart/2018/2/layout/IconVerticalSolidList"/>
    <dgm:cxn modelId="{9478CAEE-08AB-4AB6-A9AC-8E93B6CD5632}" type="presParOf" srcId="{6A067B0C-7021-43F9-B458-B93AC83D1AC3}" destId="{44981EF4-EF8B-40C8-AE13-DF4A2A740A83}" srcOrd="5" destOrd="0" presId="urn:microsoft.com/office/officeart/2018/2/layout/IconVerticalSolidList"/>
    <dgm:cxn modelId="{FA1A24AB-40C7-4CC9-9B6B-6CE1EEC171F4}" type="presParOf" srcId="{6A067B0C-7021-43F9-B458-B93AC83D1AC3}" destId="{BAAE36A1-BE68-4CCD-BE7F-6A6F91BD274E}" srcOrd="6" destOrd="0" presId="urn:microsoft.com/office/officeart/2018/2/layout/IconVerticalSolidList"/>
    <dgm:cxn modelId="{58FE8156-7197-430C-9FAB-696B14EE7C26}" type="presParOf" srcId="{BAAE36A1-BE68-4CCD-BE7F-6A6F91BD274E}" destId="{55865CCF-3C83-42FA-A18B-A8F80C84D95F}" srcOrd="0" destOrd="0" presId="urn:microsoft.com/office/officeart/2018/2/layout/IconVerticalSolidList"/>
    <dgm:cxn modelId="{B12E6B97-FD49-4AB1-A586-41F0C6C62B55}" type="presParOf" srcId="{BAAE36A1-BE68-4CCD-BE7F-6A6F91BD274E}" destId="{731DBB1C-8848-40CE-B3EF-3FEC108CC534}" srcOrd="1" destOrd="0" presId="urn:microsoft.com/office/officeart/2018/2/layout/IconVerticalSolidList"/>
    <dgm:cxn modelId="{AB789F7C-D3F6-4475-951E-F4927A14B1BC}" type="presParOf" srcId="{BAAE36A1-BE68-4CCD-BE7F-6A6F91BD274E}" destId="{757031CF-270D-4C31-A6F0-CAA69D4FECFC}" srcOrd="2" destOrd="0" presId="urn:microsoft.com/office/officeart/2018/2/layout/IconVerticalSolidList"/>
    <dgm:cxn modelId="{B27A2023-C39D-46F9-8F6C-F7AEE1AF3BED}" type="presParOf" srcId="{BAAE36A1-BE68-4CCD-BE7F-6A6F91BD274E}" destId="{D648F8AA-4792-4722-93DA-E60A89CB1C05}" srcOrd="3" destOrd="0" presId="urn:microsoft.com/office/officeart/2018/2/layout/IconVerticalSolidList"/>
    <dgm:cxn modelId="{8F2D8E50-BE21-487B-BA8E-3DF829A460BA}" type="presParOf" srcId="{6A067B0C-7021-43F9-B458-B93AC83D1AC3}" destId="{F3DEED51-E825-4D9E-8BB9-657E41D80F5B}" srcOrd="7" destOrd="0" presId="urn:microsoft.com/office/officeart/2018/2/layout/IconVerticalSolidList"/>
    <dgm:cxn modelId="{D9200007-6D40-44CB-A70B-C886280072EB}" type="presParOf" srcId="{6A067B0C-7021-43F9-B458-B93AC83D1AC3}" destId="{B7E3A785-CE21-4BEE-B663-0A8C48841BD7}" srcOrd="8" destOrd="0" presId="urn:microsoft.com/office/officeart/2018/2/layout/IconVerticalSolidList"/>
    <dgm:cxn modelId="{4B01FE34-5059-492C-8B23-866BA231CCDD}" type="presParOf" srcId="{B7E3A785-CE21-4BEE-B663-0A8C48841BD7}" destId="{F0797264-E54A-4F7F-88AD-A898BB6A536D}" srcOrd="0" destOrd="0" presId="urn:microsoft.com/office/officeart/2018/2/layout/IconVerticalSolidList"/>
    <dgm:cxn modelId="{9ED83BC7-7C81-4254-8C55-C75FC72D0D3A}" type="presParOf" srcId="{B7E3A785-CE21-4BEE-B663-0A8C48841BD7}" destId="{19825212-FA8E-4B05-982C-F2206232BF4B}" srcOrd="1" destOrd="0" presId="urn:microsoft.com/office/officeart/2018/2/layout/IconVerticalSolidList"/>
    <dgm:cxn modelId="{7A2E1331-A0D6-4949-B279-4046256BE2A8}" type="presParOf" srcId="{B7E3A785-CE21-4BEE-B663-0A8C48841BD7}" destId="{19A0F848-8643-46EF-B5BB-71A4684DEA1B}" srcOrd="2" destOrd="0" presId="urn:microsoft.com/office/officeart/2018/2/layout/IconVerticalSolidList"/>
    <dgm:cxn modelId="{6AA5022E-AFF8-4C0D-BEA1-2F11834B1113}" type="presParOf" srcId="{B7E3A785-CE21-4BEE-B663-0A8C48841BD7}" destId="{15DF4188-DD0D-427C-87FA-D64463F562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38B83-C2F8-4CE7-A65E-CA869849906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346A6DE-FF69-4F14-9522-D2443B1CCAF8}">
      <dgm:prSet/>
      <dgm:spPr/>
      <dgm:t>
        <a:bodyPr/>
        <a:lstStyle/>
        <a:p>
          <a:r>
            <a:rPr lang="en-US"/>
            <a:t>In nursing practice, the end goal of emerging technologies such as assistive intelligence is to decrease the low-value tasks that can be automated by smart machines to allow more high-value activities and best use of nurses’ essential skill to give more time with patients to improve their experience engagement and satisfaction. </a:t>
          </a:r>
        </a:p>
      </dgm:t>
    </dgm:pt>
    <dgm:pt modelId="{30CAC65A-B8A7-434D-9B1A-C0B8A6EE421B}" type="parTrans" cxnId="{5DDCF05E-08EA-4345-9A6F-EB7E2E39A71A}">
      <dgm:prSet/>
      <dgm:spPr/>
      <dgm:t>
        <a:bodyPr/>
        <a:lstStyle/>
        <a:p>
          <a:endParaRPr lang="en-US"/>
        </a:p>
      </dgm:t>
    </dgm:pt>
    <dgm:pt modelId="{CC8B6CC8-3BD5-4490-96F3-36729287603D}" type="sibTrans" cxnId="{5DDCF05E-08EA-4345-9A6F-EB7E2E39A71A}">
      <dgm:prSet/>
      <dgm:spPr/>
      <dgm:t>
        <a:bodyPr/>
        <a:lstStyle/>
        <a:p>
          <a:endParaRPr lang="en-US"/>
        </a:p>
      </dgm:t>
    </dgm:pt>
    <dgm:pt modelId="{CAC013A0-FE7B-4B98-9A6F-67C310046312}">
      <dgm:prSet/>
      <dgm:spPr/>
      <dgm:t>
        <a:bodyPr/>
        <a:lstStyle/>
        <a:p>
          <a:r>
            <a:rPr lang="en-US"/>
            <a:t>AI, together with critical thinking and human judgment, significantly impacts all phases of the nursing process by increasing the speed and accuracy of evaluation, anticipation, and knowledge synthesis generation.</a:t>
          </a:r>
        </a:p>
      </dgm:t>
    </dgm:pt>
    <dgm:pt modelId="{47ED94C7-9246-452F-9778-5F66301F762D}" type="parTrans" cxnId="{3265716A-2DE6-48EE-A08D-3F8B580342C4}">
      <dgm:prSet/>
      <dgm:spPr/>
      <dgm:t>
        <a:bodyPr/>
        <a:lstStyle/>
        <a:p>
          <a:endParaRPr lang="en-US"/>
        </a:p>
      </dgm:t>
    </dgm:pt>
    <dgm:pt modelId="{391B14EA-A87F-4CA1-BF36-AD3F72EBA5C3}" type="sibTrans" cxnId="{3265716A-2DE6-48EE-A08D-3F8B580342C4}">
      <dgm:prSet/>
      <dgm:spPr/>
      <dgm:t>
        <a:bodyPr/>
        <a:lstStyle/>
        <a:p>
          <a:endParaRPr lang="en-US"/>
        </a:p>
      </dgm:t>
    </dgm:pt>
    <dgm:pt modelId="{27E7652F-F04E-4FCB-AAAB-8FDD9682CD65}" type="pres">
      <dgm:prSet presAssocID="{8BB38B83-C2F8-4CE7-A65E-CA869849906C}" presName="root" presStyleCnt="0">
        <dgm:presLayoutVars>
          <dgm:dir/>
          <dgm:resizeHandles val="exact"/>
        </dgm:presLayoutVars>
      </dgm:prSet>
      <dgm:spPr/>
    </dgm:pt>
    <dgm:pt modelId="{D0DE0A41-A050-4664-955D-A2679088A108}" type="pres">
      <dgm:prSet presAssocID="{9346A6DE-FF69-4F14-9522-D2443B1CCAF8}" presName="compNode" presStyleCnt="0"/>
      <dgm:spPr/>
    </dgm:pt>
    <dgm:pt modelId="{060A60F2-2121-4DEB-ACF2-AB2A975AE3EB}" type="pres">
      <dgm:prSet presAssocID="{9346A6DE-FF69-4F14-9522-D2443B1CCAF8}" presName="bgRect" presStyleLbl="bgShp" presStyleIdx="0" presStyleCnt="2"/>
      <dgm:spPr/>
    </dgm:pt>
    <dgm:pt modelId="{33879EA5-7147-4FDE-9D55-91B1B230F9CC}" type="pres">
      <dgm:prSet presAssocID="{9346A6DE-FF69-4F14-9522-D2443B1CCA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691354B3-62CD-440C-9E01-30B417E780D0}" type="pres">
      <dgm:prSet presAssocID="{9346A6DE-FF69-4F14-9522-D2443B1CCAF8}" presName="spaceRect" presStyleCnt="0"/>
      <dgm:spPr/>
    </dgm:pt>
    <dgm:pt modelId="{51E8CA1B-737C-43D8-BD5A-1828FE18ACA9}" type="pres">
      <dgm:prSet presAssocID="{9346A6DE-FF69-4F14-9522-D2443B1CCAF8}" presName="parTx" presStyleLbl="revTx" presStyleIdx="0" presStyleCnt="2">
        <dgm:presLayoutVars>
          <dgm:chMax val="0"/>
          <dgm:chPref val="0"/>
        </dgm:presLayoutVars>
      </dgm:prSet>
      <dgm:spPr/>
    </dgm:pt>
    <dgm:pt modelId="{956BC6D4-9982-4168-A23B-18C926CFE77C}" type="pres">
      <dgm:prSet presAssocID="{CC8B6CC8-3BD5-4490-96F3-36729287603D}" presName="sibTrans" presStyleCnt="0"/>
      <dgm:spPr/>
    </dgm:pt>
    <dgm:pt modelId="{C93E5C48-13BC-4768-83A0-F0E97C94AFE6}" type="pres">
      <dgm:prSet presAssocID="{CAC013A0-FE7B-4B98-9A6F-67C310046312}" presName="compNode" presStyleCnt="0"/>
      <dgm:spPr/>
    </dgm:pt>
    <dgm:pt modelId="{E5753D72-D375-4ED4-BF88-00AE805B050F}" type="pres">
      <dgm:prSet presAssocID="{CAC013A0-FE7B-4B98-9A6F-67C310046312}" presName="bgRect" presStyleLbl="bgShp" presStyleIdx="1" presStyleCnt="2"/>
      <dgm:spPr/>
    </dgm:pt>
    <dgm:pt modelId="{A3CD0333-58D5-4D43-A55D-576F8A4E4CEB}" type="pres">
      <dgm:prSet presAssocID="{CAC013A0-FE7B-4B98-9A6F-67C31004631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2B0E1D40-C5D6-4894-BEED-1863EBED3492}" type="pres">
      <dgm:prSet presAssocID="{CAC013A0-FE7B-4B98-9A6F-67C310046312}" presName="spaceRect" presStyleCnt="0"/>
      <dgm:spPr/>
    </dgm:pt>
    <dgm:pt modelId="{F9BB3E76-310D-4099-8DF5-E6C550FC6506}" type="pres">
      <dgm:prSet presAssocID="{CAC013A0-FE7B-4B98-9A6F-67C310046312}" presName="parTx" presStyleLbl="revTx" presStyleIdx="1" presStyleCnt="2">
        <dgm:presLayoutVars>
          <dgm:chMax val="0"/>
          <dgm:chPref val="0"/>
        </dgm:presLayoutVars>
      </dgm:prSet>
      <dgm:spPr/>
    </dgm:pt>
  </dgm:ptLst>
  <dgm:cxnLst>
    <dgm:cxn modelId="{5DDCF05E-08EA-4345-9A6F-EB7E2E39A71A}" srcId="{8BB38B83-C2F8-4CE7-A65E-CA869849906C}" destId="{9346A6DE-FF69-4F14-9522-D2443B1CCAF8}" srcOrd="0" destOrd="0" parTransId="{30CAC65A-B8A7-434D-9B1A-C0B8A6EE421B}" sibTransId="{CC8B6CC8-3BD5-4490-96F3-36729287603D}"/>
    <dgm:cxn modelId="{3265716A-2DE6-48EE-A08D-3F8B580342C4}" srcId="{8BB38B83-C2F8-4CE7-A65E-CA869849906C}" destId="{CAC013A0-FE7B-4B98-9A6F-67C310046312}" srcOrd="1" destOrd="0" parTransId="{47ED94C7-9246-452F-9778-5F66301F762D}" sibTransId="{391B14EA-A87F-4CA1-BF36-AD3F72EBA5C3}"/>
    <dgm:cxn modelId="{C164728B-16C5-4431-A26D-9147983DE57B}" type="presOf" srcId="{CAC013A0-FE7B-4B98-9A6F-67C310046312}" destId="{F9BB3E76-310D-4099-8DF5-E6C550FC6506}" srcOrd="0" destOrd="0" presId="urn:microsoft.com/office/officeart/2018/2/layout/IconVerticalSolidList"/>
    <dgm:cxn modelId="{3C5D678E-C4EA-4E97-B267-160E7D8F8A9F}" type="presOf" srcId="{9346A6DE-FF69-4F14-9522-D2443B1CCAF8}" destId="{51E8CA1B-737C-43D8-BD5A-1828FE18ACA9}" srcOrd="0" destOrd="0" presId="urn:microsoft.com/office/officeart/2018/2/layout/IconVerticalSolidList"/>
    <dgm:cxn modelId="{46E883FD-7B83-4265-88BE-2B93AFC40EF0}" type="presOf" srcId="{8BB38B83-C2F8-4CE7-A65E-CA869849906C}" destId="{27E7652F-F04E-4FCB-AAAB-8FDD9682CD65}" srcOrd="0" destOrd="0" presId="urn:microsoft.com/office/officeart/2018/2/layout/IconVerticalSolidList"/>
    <dgm:cxn modelId="{E7DFA3F9-ACA6-41AC-B44C-36B31DE6AB42}" type="presParOf" srcId="{27E7652F-F04E-4FCB-AAAB-8FDD9682CD65}" destId="{D0DE0A41-A050-4664-955D-A2679088A108}" srcOrd="0" destOrd="0" presId="urn:microsoft.com/office/officeart/2018/2/layout/IconVerticalSolidList"/>
    <dgm:cxn modelId="{C277896A-690E-432D-BD28-FCEC5F692937}" type="presParOf" srcId="{D0DE0A41-A050-4664-955D-A2679088A108}" destId="{060A60F2-2121-4DEB-ACF2-AB2A975AE3EB}" srcOrd="0" destOrd="0" presId="urn:microsoft.com/office/officeart/2018/2/layout/IconVerticalSolidList"/>
    <dgm:cxn modelId="{B547CBFA-671E-4E56-B1B4-A2026EB7F2D6}" type="presParOf" srcId="{D0DE0A41-A050-4664-955D-A2679088A108}" destId="{33879EA5-7147-4FDE-9D55-91B1B230F9CC}" srcOrd="1" destOrd="0" presId="urn:microsoft.com/office/officeart/2018/2/layout/IconVerticalSolidList"/>
    <dgm:cxn modelId="{85E6BB22-06AB-47EE-9213-D659BB18000D}" type="presParOf" srcId="{D0DE0A41-A050-4664-955D-A2679088A108}" destId="{691354B3-62CD-440C-9E01-30B417E780D0}" srcOrd="2" destOrd="0" presId="urn:microsoft.com/office/officeart/2018/2/layout/IconVerticalSolidList"/>
    <dgm:cxn modelId="{C05CFAAD-7268-4C1F-8857-ABA260823BEF}" type="presParOf" srcId="{D0DE0A41-A050-4664-955D-A2679088A108}" destId="{51E8CA1B-737C-43D8-BD5A-1828FE18ACA9}" srcOrd="3" destOrd="0" presId="urn:microsoft.com/office/officeart/2018/2/layout/IconVerticalSolidList"/>
    <dgm:cxn modelId="{194DEF2E-E8DF-42B1-BEA2-52510A477E7F}" type="presParOf" srcId="{27E7652F-F04E-4FCB-AAAB-8FDD9682CD65}" destId="{956BC6D4-9982-4168-A23B-18C926CFE77C}" srcOrd="1" destOrd="0" presId="urn:microsoft.com/office/officeart/2018/2/layout/IconVerticalSolidList"/>
    <dgm:cxn modelId="{FF0FB8E6-F1C2-4386-BB8A-2D3AD6F3D221}" type="presParOf" srcId="{27E7652F-F04E-4FCB-AAAB-8FDD9682CD65}" destId="{C93E5C48-13BC-4768-83A0-F0E97C94AFE6}" srcOrd="2" destOrd="0" presId="urn:microsoft.com/office/officeart/2018/2/layout/IconVerticalSolidList"/>
    <dgm:cxn modelId="{E0533EFB-82B3-4D3C-8B11-D474A5C2D583}" type="presParOf" srcId="{C93E5C48-13BC-4768-83A0-F0E97C94AFE6}" destId="{E5753D72-D375-4ED4-BF88-00AE805B050F}" srcOrd="0" destOrd="0" presId="urn:microsoft.com/office/officeart/2018/2/layout/IconVerticalSolidList"/>
    <dgm:cxn modelId="{8BF164C1-8D1A-4A4D-8414-C3EBE7F47C86}" type="presParOf" srcId="{C93E5C48-13BC-4768-83A0-F0E97C94AFE6}" destId="{A3CD0333-58D5-4D43-A55D-576F8A4E4CEB}" srcOrd="1" destOrd="0" presId="urn:microsoft.com/office/officeart/2018/2/layout/IconVerticalSolidList"/>
    <dgm:cxn modelId="{6E926297-5F84-4D5F-8143-A2574E7C7BD7}" type="presParOf" srcId="{C93E5C48-13BC-4768-83A0-F0E97C94AFE6}" destId="{2B0E1D40-C5D6-4894-BEED-1863EBED3492}" srcOrd="2" destOrd="0" presId="urn:microsoft.com/office/officeart/2018/2/layout/IconVerticalSolidList"/>
    <dgm:cxn modelId="{7318F3EB-CBBA-48EB-B1BD-C2F621721BF3}" type="presParOf" srcId="{C93E5C48-13BC-4768-83A0-F0E97C94AFE6}" destId="{F9BB3E76-310D-4099-8DF5-E6C550FC65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5C18F1-40FE-4213-8C5A-DA06021ADB96}"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B1B7DA14-63D8-4CE2-A2BA-2C4F3DC52699}">
      <dgm:prSet/>
      <dgm:spPr/>
      <dgm:t>
        <a:bodyPr/>
        <a:lstStyle/>
        <a:p>
          <a:r>
            <a:rPr lang="en-US" dirty="0"/>
            <a:t>AI used in tandem with critical thinking strengthens nurses to generate new knowledge, look beyond the obvious of what is happening with the patient, and challenge traditional ways of thinking used in practice historically (Paul &amp; Heaslip, 1995 ).</a:t>
          </a:r>
        </a:p>
      </dgm:t>
    </dgm:pt>
    <dgm:pt modelId="{A6F9CFAA-16C7-45BD-9730-86DB3912E8DF}" type="parTrans" cxnId="{321C419A-FCAC-49F1-A54D-2AC85E52A475}">
      <dgm:prSet/>
      <dgm:spPr/>
      <dgm:t>
        <a:bodyPr/>
        <a:lstStyle/>
        <a:p>
          <a:endParaRPr lang="en-US"/>
        </a:p>
      </dgm:t>
    </dgm:pt>
    <dgm:pt modelId="{1CAEC8BB-B09D-4A81-8A8E-5E9064A305E2}" type="sibTrans" cxnId="{321C419A-FCAC-49F1-A54D-2AC85E52A475}">
      <dgm:prSet/>
      <dgm:spPr/>
      <dgm:t>
        <a:bodyPr/>
        <a:lstStyle/>
        <a:p>
          <a:endParaRPr lang="en-US"/>
        </a:p>
      </dgm:t>
    </dgm:pt>
    <dgm:pt modelId="{8F13513F-3896-448F-BA73-7E0CECC7A8BA}">
      <dgm:prSet/>
      <dgm:spPr/>
      <dgm:t>
        <a:bodyPr/>
        <a:lstStyle/>
        <a:p>
          <a:r>
            <a:rPr lang="en-US" dirty="0"/>
            <a:t>The fluid process of reasoning is enhanced by AI; the use of smart machines is balanced with nurses’ unique skill sets and solid clinical knowledge, using human judgment throughout the process (Carroll , 2019a ).</a:t>
          </a:r>
        </a:p>
      </dgm:t>
    </dgm:pt>
    <dgm:pt modelId="{F3C0CF25-F1FA-42E6-BE0A-A5D54D69423E}" type="parTrans" cxnId="{935C1CE0-E6BD-44D7-96C2-2BDDDE66FE6A}">
      <dgm:prSet/>
      <dgm:spPr/>
      <dgm:t>
        <a:bodyPr/>
        <a:lstStyle/>
        <a:p>
          <a:endParaRPr lang="en-US"/>
        </a:p>
      </dgm:t>
    </dgm:pt>
    <dgm:pt modelId="{23D5BB58-CD8C-432D-A357-C81944FA8009}" type="sibTrans" cxnId="{935C1CE0-E6BD-44D7-96C2-2BDDDE66FE6A}">
      <dgm:prSet/>
      <dgm:spPr/>
      <dgm:t>
        <a:bodyPr/>
        <a:lstStyle/>
        <a:p>
          <a:endParaRPr lang="en-US"/>
        </a:p>
      </dgm:t>
    </dgm:pt>
    <dgm:pt modelId="{BBEF490F-1EF9-4352-8AD2-39B3574503B4}" type="pres">
      <dgm:prSet presAssocID="{325C18F1-40FE-4213-8C5A-DA06021ADB96}" presName="hierChild1" presStyleCnt="0">
        <dgm:presLayoutVars>
          <dgm:chPref val="1"/>
          <dgm:dir/>
          <dgm:animOne val="branch"/>
          <dgm:animLvl val="lvl"/>
          <dgm:resizeHandles/>
        </dgm:presLayoutVars>
      </dgm:prSet>
      <dgm:spPr/>
    </dgm:pt>
    <dgm:pt modelId="{496278A9-2804-47AF-9EB3-BAD3581D4A5F}" type="pres">
      <dgm:prSet presAssocID="{B1B7DA14-63D8-4CE2-A2BA-2C4F3DC52699}" presName="hierRoot1" presStyleCnt="0"/>
      <dgm:spPr/>
    </dgm:pt>
    <dgm:pt modelId="{42C133F4-0330-4A25-B93B-8B329688513C}" type="pres">
      <dgm:prSet presAssocID="{B1B7DA14-63D8-4CE2-A2BA-2C4F3DC52699}" presName="composite" presStyleCnt="0"/>
      <dgm:spPr/>
    </dgm:pt>
    <dgm:pt modelId="{F70F733F-AE37-4DAF-8BAC-A0A50695F047}" type="pres">
      <dgm:prSet presAssocID="{B1B7DA14-63D8-4CE2-A2BA-2C4F3DC52699}" presName="background" presStyleLbl="node0" presStyleIdx="0" presStyleCnt="2"/>
      <dgm:spPr/>
    </dgm:pt>
    <dgm:pt modelId="{10966F72-805C-4ACA-B395-1D4B81F6BF11}" type="pres">
      <dgm:prSet presAssocID="{B1B7DA14-63D8-4CE2-A2BA-2C4F3DC52699}" presName="text" presStyleLbl="fgAcc0" presStyleIdx="0" presStyleCnt="2">
        <dgm:presLayoutVars>
          <dgm:chPref val="3"/>
        </dgm:presLayoutVars>
      </dgm:prSet>
      <dgm:spPr/>
    </dgm:pt>
    <dgm:pt modelId="{957D6CE7-CE84-4E22-9263-FAD5AC219B6F}" type="pres">
      <dgm:prSet presAssocID="{B1B7DA14-63D8-4CE2-A2BA-2C4F3DC52699}" presName="hierChild2" presStyleCnt="0"/>
      <dgm:spPr/>
    </dgm:pt>
    <dgm:pt modelId="{C53F411E-9402-463D-8D9E-29BDDCA6E4CF}" type="pres">
      <dgm:prSet presAssocID="{8F13513F-3896-448F-BA73-7E0CECC7A8BA}" presName="hierRoot1" presStyleCnt="0"/>
      <dgm:spPr/>
    </dgm:pt>
    <dgm:pt modelId="{E8567112-EA46-4DC9-9BC4-AEF5E071444D}" type="pres">
      <dgm:prSet presAssocID="{8F13513F-3896-448F-BA73-7E0CECC7A8BA}" presName="composite" presStyleCnt="0"/>
      <dgm:spPr/>
    </dgm:pt>
    <dgm:pt modelId="{B1CFCC4A-B174-4515-89E9-2C32E530F466}" type="pres">
      <dgm:prSet presAssocID="{8F13513F-3896-448F-BA73-7E0CECC7A8BA}" presName="background" presStyleLbl="node0" presStyleIdx="1" presStyleCnt="2"/>
      <dgm:spPr/>
    </dgm:pt>
    <dgm:pt modelId="{1A18F34D-2173-45FA-9417-AFF42D732751}" type="pres">
      <dgm:prSet presAssocID="{8F13513F-3896-448F-BA73-7E0CECC7A8BA}" presName="text" presStyleLbl="fgAcc0" presStyleIdx="1" presStyleCnt="2">
        <dgm:presLayoutVars>
          <dgm:chPref val="3"/>
        </dgm:presLayoutVars>
      </dgm:prSet>
      <dgm:spPr/>
    </dgm:pt>
    <dgm:pt modelId="{84139C8B-39F2-4F85-A279-CD8702713CD0}" type="pres">
      <dgm:prSet presAssocID="{8F13513F-3896-448F-BA73-7E0CECC7A8BA}" presName="hierChild2" presStyleCnt="0"/>
      <dgm:spPr/>
    </dgm:pt>
  </dgm:ptLst>
  <dgm:cxnLst>
    <dgm:cxn modelId="{2349A503-AFB0-4D90-974D-DAE44E1F3266}" type="presOf" srcId="{B1B7DA14-63D8-4CE2-A2BA-2C4F3DC52699}" destId="{10966F72-805C-4ACA-B395-1D4B81F6BF11}" srcOrd="0" destOrd="0" presId="urn:microsoft.com/office/officeart/2005/8/layout/hierarchy1"/>
    <dgm:cxn modelId="{6E81B60B-58F1-49D4-B70C-47A83FDBDEE3}" type="presOf" srcId="{8F13513F-3896-448F-BA73-7E0CECC7A8BA}" destId="{1A18F34D-2173-45FA-9417-AFF42D732751}" srcOrd="0" destOrd="0" presId="urn:microsoft.com/office/officeart/2005/8/layout/hierarchy1"/>
    <dgm:cxn modelId="{14B6C316-2982-498A-9651-94990B6BD7F3}" type="presOf" srcId="{325C18F1-40FE-4213-8C5A-DA06021ADB96}" destId="{BBEF490F-1EF9-4352-8AD2-39B3574503B4}" srcOrd="0" destOrd="0" presId="urn:microsoft.com/office/officeart/2005/8/layout/hierarchy1"/>
    <dgm:cxn modelId="{321C419A-FCAC-49F1-A54D-2AC85E52A475}" srcId="{325C18F1-40FE-4213-8C5A-DA06021ADB96}" destId="{B1B7DA14-63D8-4CE2-A2BA-2C4F3DC52699}" srcOrd="0" destOrd="0" parTransId="{A6F9CFAA-16C7-45BD-9730-86DB3912E8DF}" sibTransId="{1CAEC8BB-B09D-4A81-8A8E-5E9064A305E2}"/>
    <dgm:cxn modelId="{935C1CE0-E6BD-44D7-96C2-2BDDDE66FE6A}" srcId="{325C18F1-40FE-4213-8C5A-DA06021ADB96}" destId="{8F13513F-3896-448F-BA73-7E0CECC7A8BA}" srcOrd="1" destOrd="0" parTransId="{F3C0CF25-F1FA-42E6-BE0A-A5D54D69423E}" sibTransId="{23D5BB58-CD8C-432D-A357-C81944FA8009}"/>
    <dgm:cxn modelId="{2A9DAE57-1C40-4B62-908F-8E715441AC0E}" type="presParOf" srcId="{BBEF490F-1EF9-4352-8AD2-39B3574503B4}" destId="{496278A9-2804-47AF-9EB3-BAD3581D4A5F}" srcOrd="0" destOrd="0" presId="urn:microsoft.com/office/officeart/2005/8/layout/hierarchy1"/>
    <dgm:cxn modelId="{E1B319B6-AE39-439E-9D9E-C205D1226F5D}" type="presParOf" srcId="{496278A9-2804-47AF-9EB3-BAD3581D4A5F}" destId="{42C133F4-0330-4A25-B93B-8B329688513C}" srcOrd="0" destOrd="0" presId="urn:microsoft.com/office/officeart/2005/8/layout/hierarchy1"/>
    <dgm:cxn modelId="{21B7A688-A9AC-4A11-A76E-AF46413985B8}" type="presParOf" srcId="{42C133F4-0330-4A25-B93B-8B329688513C}" destId="{F70F733F-AE37-4DAF-8BAC-A0A50695F047}" srcOrd="0" destOrd="0" presId="urn:microsoft.com/office/officeart/2005/8/layout/hierarchy1"/>
    <dgm:cxn modelId="{D7FBAEC7-9034-4F9A-A93E-2FF931E2EC23}" type="presParOf" srcId="{42C133F4-0330-4A25-B93B-8B329688513C}" destId="{10966F72-805C-4ACA-B395-1D4B81F6BF11}" srcOrd="1" destOrd="0" presId="urn:microsoft.com/office/officeart/2005/8/layout/hierarchy1"/>
    <dgm:cxn modelId="{2A2CFA5C-C544-4622-A78F-4B257699CC11}" type="presParOf" srcId="{496278A9-2804-47AF-9EB3-BAD3581D4A5F}" destId="{957D6CE7-CE84-4E22-9263-FAD5AC219B6F}" srcOrd="1" destOrd="0" presId="urn:microsoft.com/office/officeart/2005/8/layout/hierarchy1"/>
    <dgm:cxn modelId="{239F5F26-950E-4FF7-B8AC-14AC3B9BDFB3}" type="presParOf" srcId="{BBEF490F-1EF9-4352-8AD2-39B3574503B4}" destId="{C53F411E-9402-463D-8D9E-29BDDCA6E4CF}" srcOrd="1" destOrd="0" presId="urn:microsoft.com/office/officeart/2005/8/layout/hierarchy1"/>
    <dgm:cxn modelId="{20C673B9-F3A2-41E0-BEF1-628432521D76}" type="presParOf" srcId="{C53F411E-9402-463D-8D9E-29BDDCA6E4CF}" destId="{E8567112-EA46-4DC9-9BC4-AEF5E071444D}" srcOrd="0" destOrd="0" presId="urn:microsoft.com/office/officeart/2005/8/layout/hierarchy1"/>
    <dgm:cxn modelId="{45C0C934-D6F2-4FA2-999D-D2A6DACAF378}" type="presParOf" srcId="{E8567112-EA46-4DC9-9BC4-AEF5E071444D}" destId="{B1CFCC4A-B174-4515-89E9-2C32E530F466}" srcOrd="0" destOrd="0" presId="urn:microsoft.com/office/officeart/2005/8/layout/hierarchy1"/>
    <dgm:cxn modelId="{6261D6CB-1F32-4F9E-B719-4FA448FBFB3D}" type="presParOf" srcId="{E8567112-EA46-4DC9-9BC4-AEF5E071444D}" destId="{1A18F34D-2173-45FA-9417-AFF42D732751}" srcOrd="1" destOrd="0" presId="urn:microsoft.com/office/officeart/2005/8/layout/hierarchy1"/>
    <dgm:cxn modelId="{20A3D03F-E4E1-4BE2-88DD-15062BF2041B}" type="presParOf" srcId="{C53F411E-9402-463D-8D9E-29BDDCA6E4CF}" destId="{84139C8B-39F2-4F85-A279-CD8702713CD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19F443-695B-4EE2-81F9-C625B2D5BDC6}" type="doc">
      <dgm:prSet loTypeId="urn:microsoft.com/office/officeart/2005/8/layout/hList1" loCatId="list" qsTypeId="urn:microsoft.com/office/officeart/2005/8/quickstyle/simple2" qsCatId="simple" csTypeId="urn:microsoft.com/office/officeart/2005/8/colors/accent3_2" csCatId="accent3"/>
      <dgm:spPr/>
      <dgm:t>
        <a:bodyPr/>
        <a:lstStyle/>
        <a:p>
          <a:endParaRPr lang="en-US"/>
        </a:p>
      </dgm:t>
    </dgm:pt>
    <dgm:pt modelId="{6F7A6D10-F8E7-4051-9503-F01DF3E4DF62}">
      <dgm:prSet/>
      <dgm:spPr/>
      <dgm:t>
        <a:bodyPr/>
        <a:lstStyle/>
        <a:p>
          <a:r>
            <a:rPr lang="en-US"/>
            <a:t>Definition of Artificial Intelligence (AI)</a:t>
          </a:r>
        </a:p>
      </dgm:t>
    </dgm:pt>
    <dgm:pt modelId="{EE9FD7E5-A86B-4342-B85B-AD0D8D1EF853}" type="parTrans" cxnId="{9BD3B995-1166-4039-8A43-D77E8CDAE3E3}">
      <dgm:prSet/>
      <dgm:spPr/>
      <dgm:t>
        <a:bodyPr/>
        <a:lstStyle/>
        <a:p>
          <a:endParaRPr lang="en-US"/>
        </a:p>
      </dgm:t>
    </dgm:pt>
    <dgm:pt modelId="{55407FD2-388E-40C0-BCBB-8324970AE962}" type="sibTrans" cxnId="{9BD3B995-1166-4039-8A43-D77E8CDAE3E3}">
      <dgm:prSet/>
      <dgm:spPr/>
      <dgm:t>
        <a:bodyPr/>
        <a:lstStyle/>
        <a:p>
          <a:endParaRPr lang="en-US"/>
        </a:p>
      </dgm:t>
    </dgm:pt>
    <dgm:pt modelId="{60CC3E3C-385A-479E-AC39-5EBB7A403074}">
      <dgm:prSet/>
      <dgm:spPr/>
      <dgm:t>
        <a:bodyPr/>
        <a:lstStyle/>
        <a:p>
          <a:r>
            <a:rPr lang="en-US"/>
            <a:t>Aptitude exhibited by smart machines</a:t>
          </a:r>
        </a:p>
      </dgm:t>
    </dgm:pt>
    <dgm:pt modelId="{C297C839-DADD-4F2F-B09F-805A7D705597}" type="parTrans" cxnId="{A12D1EB6-872D-4585-A7EB-26EBBBDE2D01}">
      <dgm:prSet/>
      <dgm:spPr/>
      <dgm:t>
        <a:bodyPr/>
        <a:lstStyle/>
        <a:p>
          <a:endParaRPr lang="en-US"/>
        </a:p>
      </dgm:t>
    </dgm:pt>
    <dgm:pt modelId="{CD6C0BAF-4389-42BC-8402-4E82B6CE42B7}" type="sibTrans" cxnId="{A12D1EB6-872D-4585-A7EB-26EBBBDE2D01}">
      <dgm:prSet/>
      <dgm:spPr/>
      <dgm:t>
        <a:bodyPr/>
        <a:lstStyle/>
        <a:p>
          <a:endParaRPr lang="en-US"/>
        </a:p>
      </dgm:t>
    </dgm:pt>
    <dgm:pt modelId="{B774C68F-0DD2-4B96-BAC0-787F3847772B}">
      <dgm:prSet/>
      <dgm:spPr/>
      <dgm:t>
        <a:bodyPr/>
        <a:lstStyle/>
        <a:p>
          <a:r>
            <a:rPr lang="en-US"/>
            <a:t>Includes perceiving, thinking, planning, learning, speech recognition, and manipulating objects</a:t>
          </a:r>
        </a:p>
      </dgm:t>
    </dgm:pt>
    <dgm:pt modelId="{FFA70858-E81D-4566-8DB5-D3F5C0687959}" type="parTrans" cxnId="{B6068675-64C7-4F15-B18C-D5E6BC3D464C}">
      <dgm:prSet/>
      <dgm:spPr/>
      <dgm:t>
        <a:bodyPr/>
        <a:lstStyle/>
        <a:p>
          <a:endParaRPr lang="en-US"/>
        </a:p>
      </dgm:t>
    </dgm:pt>
    <dgm:pt modelId="{90251974-83DF-4186-AF5E-B8358E8C4CB0}" type="sibTrans" cxnId="{B6068675-64C7-4F15-B18C-D5E6BC3D464C}">
      <dgm:prSet/>
      <dgm:spPr/>
      <dgm:t>
        <a:bodyPr/>
        <a:lstStyle/>
        <a:p>
          <a:endParaRPr lang="en-US"/>
        </a:p>
      </dgm:t>
    </dgm:pt>
    <dgm:pt modelId="{6038EBC6-1000-41F1-9C02-E8D5CB6C2259}">
      <dgm:prSet/>
      <dgm:spPr/>
      <dgm:t>
        <a:bodyPr/>
        <a:lstStyle/>
        <a:p>
          <a:r>
            <a:rPr lang="en-US"/>
            <a:t>Examples include:</a:t>
          </a:r>
        </a:p>
      </dgm:t>
    </dgm:pt>
    <dgm:pt modelId="{69A51172-31F5-4E57-A855-0B6FBD3D9987}" type="parTrans" cxnId="{4B46BFB7-DFAF-4677-97A2-AB230002C3B5}">
      <dgm:prSet/>
      <dgm:spPr/>
      <dgm:t>
        <a:bodyPr/>
        <a:lstStyle/>
        <a:p>
          <a:endParaRPr lang="en-US"/>
        </a:p>
      </dgm:t>
    </dgm:pt>
    <dgm:pt modelId="{CB6A9691-9DAF-48CD-98F5-529170755EA6}" type="sibTrans" cxnId="{4B46BFB7-DFAF-4677-97A2-AB230002C3B5}">
      <dgm:prSet/>
      <dgm:spPr/>
      <dgm:t>
        <a:bodyPr/>
        <a:lstStyle/>
        <a:p>
          <a:endParaRPr lang="en-US"/>
        </a:p>
      </dgm:t>
    </dgm:pt>
    <dgm:pt modelId="{E5352F19-113F-4367-A941-CEA5076A6E1D}">
      <dgm:prSet/>
      <dgm:spPr/>
      <dgm:t>
        <a:bodyPr/>
        <a:lstStyle/>
        <a:p>
          <a:r>
            <a:rPr lang="en-US"/>
            <a:t>Machine Learning (ML)</a:t>
          </a:r>
        </a:p>
      </dgm:t>
    </dgm:pt>
    <dgm:pt modelId="{19DF1E9A-740A-40C1-95CD-8942FE7B7B2D}" type="parTrans" cxnId="{079C39BF-2435-4029-9D95-A4B28BD58CD1}">
      <dgm:prSet/>
      <dgm:spPr/>
      <dgm:t>
        <a:bodyPr/>
        <a:lstStyle/>
        <a:p>
          <a:endParaRPr lang="en-US"/>
        </a:p>
      </dgm:t>
    </dgm:pt>
    <dgm:pt modelId="{6F093487-0450-467F-B8FF-60A64B6A8A1B}" type="sibTrans" cxnId="{079C39BF-2435-4029-9D95-A4B28BD58CD1}">
      <dgm:prSet/>
      <dgm:spPr/>
      <dgm:t>
        <a:bodyPr/>
        <a:lstStyle/>
        <a:p>
          <a:endParaRPr lang="en-US"/>
        </a:p>
      </dgm:t>
    </dgm:pt>
    <dgm:pt modelId="{45FF8457-F9A0-4661-917F-447B0D1E0552}">
      <dgm:prSet/>
      <dgm:spPr/>
      <dgm:t>
        <a:bodyPr/>
        <a:lstStyle/>
        <a:p>
          <a:r>
            <a:rPr lang="en-US"/>
            <a:t>National Language Processing (NLP)</a:t>
          </a:r>
        </a:p>
      </dgm:t>
    </dgm:pt>
    <dgm:pt modelId="{1AB0D4BB-1A68-4B22-A3F8-A400A7E27A86}" type="parTrans" cxnId="{4F2638EB-8A0B-4E49-877D-46BB42A5BEFE}">
      <dgm:prSet/>
      <dgm:spPr/>
      <dgm:t>
        <a:bodyPr/>
        <a:lstStyle/>
        <a:p>
          <a:endParaRPr lang="en-US"/>
        </a:p>
      </dgm:t>
    </dgm:pt>
    <dgm:pt modelId="{F4301D99-B1AE-4703-8B1D-16958FE228FA}" type="sibTrans" cxnId="{4F2638EB-8A0B-4E49-877D-46BB42A5BEFE}">
      <dgm:prSet/>
      <dgm:spPr/>
      <dgm:t>
        <a:bodyPr/>
        <a:lstStyle/>
        <a:p>
          <a:endParaRPr lang="en-US"/>
        </a:p>
      </dgm:t>
    </dgm:pt>
    <dgm:pt modelId="{A3BFE06F-018A-44E7-B730-973C0ADF27DF}">
      <dgm:prSet/>
      <dgm:spPr/>
      <dgm:t>
        <a:bodyPr/>
        <a:lstStyle/>
        <a:p>
          <a:r>
            <a:rPr lang="en-US"/>
            <a:t>Computer Vision </a:t>
          </a:r>
        </a:p>
      </dgm:t>
    </dgm:pt>
    <dgm:pt modelId="{67BE8B36-7072-4C1E-BD7F-99587C8889DA}" type="parTrans" cxnId="{67716052-03B3-43AB-911D-2B22B5E2A0EB}">
      <dgm:prSet/>
      <dgm:spPr/>
      <dgm:t>
        <a:bodyPr/>
        <a:lstStyle/>
        <a:p>
          <a:endParaRPr lang="en-US"/>
        </a:p>
      </dgm:t>
    </dgm:pt>
    <dgm:pt modelId="{B9B8BD37-0E64-4E23-A476-F66FDF93E573}" type="sibTrans" cxnId="{67716052-03B3-43AB-911D-2B22B5E2A0EB}">
      <dgm:prSet/>
      <dgm:spPr/>
      <dgm:t>
        <a:bodyPr/>
        <a:lstStyle/>
        <a:p>
          <a:endParaRPr lang="en-US"/>
        </a:p>
      </dgm:t>
    </dgm:pt>
    <dgm:pt modelId="{2DD5CAC4-A9D6-4D9E-95C1-57E1FB766D10}">
      <dgm:prSet/>
      <dgm:spPr/>
      <dgm:t>
        <a:bodyPr/>
        <a:lstStyle/>
        <a:p>
          <a:r>
            <a:rPr lang="en-US"/>
            <a:t>Real-life Applications to enhance intelligence</a:t>
          </a:r>
        </a:p>
      </dgm:t>
    </dgm:pt>
    <dgm:pt modelId="{6B4B5371-EA5E-4BEC-8E05-C267FB4612D2}" type="parTrans" cxnId="{93869CDE-AE34-4EDA-9006-C0B7CE588C99}">
      <dgm:prSet/>
      <dgm:spPr/>
      <dgm:t>
        <a:bodyPr/>
        <a:lstStyle/>
        <a:p>
          <a:endParaRPr lang="en-US"/>
        </a:p>
      </dgm:t>
    </dgm:pt>
    <dgm:pt modelId="{AABE1502-EABD-4B23-AAA5-9E9150E82CDC}" type="sibTrans" cxnId="{93869CDE-AE34-4EDA-9006-C0B7CE588C99}">
      <dgm:prSet/>
      <dgm:spPr/>
      <dgm:t>
        <a:bodyPr/>
        <a:lstStyle/>
        <a:p>
          <a:endParaRPr lang="en-US"/>
        </a:p>
      </dgm:t>
    </dgm:pt>
    <dgm:pt modelId="{F672F2AA-A497-4268-94E0-85DF757BDA3D}">
      <dgm:prSet/>
      <dgm:spPr/>
      <dgm:t>
        <a:bodyPr/>
        <a:lstStyle/>
        <a:p>
          <a:r>
            <a:rPr lang="en-US"/>
            <a:t>Commonplace in daily lives</a:t>
          </a:r>
        </a:p>
      </dgm:t>
    </dgm:pt>
    <dgm:pt modelId="{C1380BEB-C026-48BE-89B7-D3D42114F176}" type="parTrans" cxnId="{8B2391F6-E430-4984-B7DC-FD37134B4597}">
      <dgm:prSet/>
      <dgm:spPr/>
      <dgm:t>
        <a:bodyPr/>
        <a:lstStyle/>
        <a:p>
          <a:endParaRPr lang="en-US"/>
        </a:p>
      </dgm:t>
    </dgm:pt>
    <dgm:pt modelId="{3A20327B-2BB3-4270-A155-2EDB6BD2A76C}" type="sibTrans" cxnId="{8B2391F6-E430-4984-B7DC-FD37134B4597}">
      <dgm:prSet/>
      <dgm:spPr/>
      <dgm:t>
        <a:bodyPr/>
        <a:lstStyle/>
        <a:p>
          <a:endParaRPr lang="en-US"/>
        </a:p>
      </dgm:t>
    </dgm:pt>
    <dgm:pt modelId="{546E033D-476E-4056-A14F-595AF7DB76C9}">
      <dgm:prSet/>
      <dgm:spPr/>
      <dgm:t>
        <a:bodyPr/>
        <a:lstStyle/>
        <a:p>
          <a:r>
            <a:rPr lang="en-US"/>
            <a:t>Enhances human judgement and efficiency</a:t>
          </a:r>
        </a:p>
      </dgm:t>
    </dgm:pt>
    <dgm:pt modelId="{796C391F-4F9D-4B45-BBED-05EE0254754E}" type="parTrans" cxnId="{3CFB8A58-1BBC-4EEB-804F-77F94EAFA5FA}">
      <dgm:prSet/>
      <dgm:spPr/>
      <dgm:t>
        <a:bodyPr/>
        <a:lstStyle/>
        <a:p>
          <a:endParaRPr lang="en-US"/>
        </a:p>
      </dgm:t>
    </dgm:pt>
    <dgm:pt modelId="{F919B103-1CC3-42D2-BB65-381D47914373}" type="sibTrans" cxnId="{3CFB8A58-1BBC-4EEB-804F-77F94EAFA5FA}">
      <dgm:prSet/>
      <dgm:spPr/>
      <dgm:t>
        <a:bodyPr/>
        <a:lstStyle/>
        <a:p>
          <a:endParaRPr lang="en-US"/>
        </a:p>
      </dgm:t>
    </dgm:pt>
    <dgm:pt modelId="{65F4EC59-D09F-4DBD-A9E1-1046E4FEC184}">
      <dgm:prSet/>
      <dgm:spPr/>
      <dgm:t>
        <a:bodyPr/>
        <a:lstStyle/>
        <a:p>
          <a:r>
            <a:rPr lang="en-US"/>
            <a:t>Examples: e-commerce, financial transactions, search engines, social media, smart communications</a:t>
          </a:r>
        </a:p>
      </dgm:t>
    </dgm:pt>
    <dgm:pt modelId="{B2AA90A0-C98F-47BB-ADDF-62CEBEAD6CC2}" type="parTrans" cxnId="{8717B57D-34AA-4EC8-AD5E-7379B2F21AD0}">
      <dgm:prSet/>
      <dgm:spPr/>
      <dgm:t>
        <a:bodyPr/>
        <a:lstStyle/>
        <a:p>
          <a:endParaRPr lang="en-US"/>
        </a:p>
      </dgm:t>
    </dgm:pt>
    <dgm:pt modelId="{D1E3C05B-E698-499D-926C-6F32A491FA9A}" type="sibTrans" cxnId="{8717B57D-34AA-4EC8-AD5E-7379B2F21AD0}">
      <dgm:prSet/>
      <dgm:spPr/>
      <dgm:t>
        <a:bodyPr/>
        <a:lstStyle/>
        <a:p>
          <a:endParaRPr lang="en-US"/>
        </a:p>
      </dgm:t>
    </dgm:pt>
    <dgm:pt modelId="{7D7DCAFA-1A0A-4592-A148-5B96F7165CCD}" type="pres">
      <dgm:prSet presAssocID="{EE19F443-695B-4EE2-81F9-C625B2D5BDC6}" presName="Name0" presStyleCnt="0">
        <dgm:presLayoutVars>
          <dgm:dir/>
          <dgm:animLvl val="lvl"/>
          <dgm:resizeHandles val="exact"/>
        </dgm:presLayoutVars>
      </dgm:prSet>
      <dgm:spPr/>
    </dgm:pt>
    <dgm:pt modelId="{5AC62A4F-40DC-4CC3-B35B-255753F9A07C}" type="pres">
      <dgm:prSet presAssocID="{6F7A6D10-F8E7-4051-9503-F01DF3E4DF62}" presName="composite" presStyleCnt="0"/>
      <dgm:spPr/>
    </dgm:pt>
    <dgm:pt modelId="{9C7B0BB0-39C7-4EB7-B5B4-0C882292D810}" type="pres">
      <dgm:prSet presAssocID="{6F7A6D10-F8E7-4051-9503-F01DF3E4DF62}" presName="parTx" presStyleLbl="alignNode1" presStyleIdx="0" presStyleCnt="2">
        <dgm:presLayoutVars>
          <dgm:chMax val="0"/>
          <dgm:chPref val="0"/>
          <dgm:bulletEnabled val="1"/>
        </dgm:presLayoutVars>
      </dgm:prSet>
      <dgm:spPr/>
    </dgm:pt>
    <dgm:pt modelId="{28CC8C2C-F5C7-42C2-A660-541CAE8A76ED}" type="pres">
      <dgm:prSet presAssocID="{6F7A6D10-F8E7-4051-9503-F01DF3E4DF62}" presName="desTx" presStyleLbl="alignAccFollowNode1" presStyleIdx="0" presStyleCnt="2">
        <dgm:presLayoutVars>
          <dgm:bulletEnabled val="1"/>
        </dgm:presLayoutVars>
      </dgm:prSet>
      <dgm:spPr/>
    </dgm:pt>
    <dgm:pt modelId="{AE7F7600-F511-4557-9574-8AF4E3B79A47}" type="pres">
      <dgm:prSet presAssocID="{55407FD2-388E-40C0-BCBB-8324970AE962}" presName="space" presStyleCnt="0"/>
      <dgm:spPr/>
    </dgm:pt>
    <dgm:pt modelId="{EB79FC33-7843-4BA4-B003-E0EF5D4497B0}" type="pres">
      <dgm:prSet presAssocID="{2DD5CAC4-A9D6-4D9E-95C1-57E1FB766D10}" presName="composite" presStyleCnt="0"/>
      <dgm:spPr/>
    </dgm:pt>
    <dgm:pt modelId="{2FAE9EF2-2540-478C-A0CE-747275F0B727}" type="pres">
      <dgm:prSet presAssocID="{2DD5CAC4-A9D6-4D9E-95C1-57E1FB766D10}" presName="parTx" presStyleLbl="alignNode1" presStyleIdx="1" presStyleCnt="2">
        <dgm:presLayoutVars>
          <dgm:chMax val="0"/>
          <dgm:chPref val="0"/>
          <dgm:bulletEnabled val="1"/>
        </dgm:presLayoutVars>
      </dgm:prSet>
      <dgm:spPr/>
    </dgm:pt>
    <dgm:pt modelId="{6F4AEB49-1E3D-4A71-B02F-230B113D678F}" type="pres">
      <dgm:prSet presAssocID="{2DD5CAC4-A9D6-4D9E-95C1-57E1FB766D10}" presName="desTx" presStyleLbl="alignAccFollowNode1" presStyleIdx="1" presStyleCnt="2">
        <dgm:presLayoutVars>
          <dgm:bulletEnabled val="1"/>
        </dgm:presLayoutVars>
      </dgm:prSet>
      <dgm:spPr/>
    </dgm:pt>
  </dgm:ptLst>
  <dgm:cxnLst>
    <dgm:cxn modelId="{52E46D37-8778-429E-8798-D7C55CAE65A8}" type="presOf" srcId="{6F7A6D10-F8E7-4051-9503-F01DF3E4DF62}" destId="{9C7B0BB0-39C7-4EB7-B5B4-0C882292D810}" srcOrd="0" destOrd="0" presId="urn:microsoft.com/office/officeart/2005/8/layout/hList1"/>
    <dgm:cxn modelId="{D7421F3A-CD78-4EEC-8C25-D94C63C7975F}" type="presOf" srcId="{F672F2AA-A497-4268-94E0-85DF757BDA3D}" destId="{6F4AEB49-1E3D-4A71-B02F-230B113D678F}" srcOrd="0" destOrd="0" presId="urn:microsoft.com/office/officeart/2005/8/layout/hList1"/>
    <dgm:cxn modelId="{94AC2D3F-8469-408F-9CFF-D329EE8E8624}" type="presOf" srcId="{60CC3E3C-385A-479E-AC39-5EBB7A403074}" destId="{28CC8C2C-F5C7-42C2-A660-541CAE8A76ED}" srcOrd="0" destOrd="0" presId="urn:microsoft.com/office/officeart/2005/8/layout/hList1"/>
    <dgm:cxn modelId="{A0C36567-8C68-4FA5-B040-CEAB9ACF27FE}" type="presOf" srcId="{EE19F443-695B-4EE2-81F9-C625B2D5BDC6}" destId="{7D7DCAFA-1A0A-4592-A148-5B96F7165CCD}" srcOrd="0" destOrd="0" presId="urn:microsoft.com/office/officeart/2005/8/layout/hList1"/>
    <dgm:cxn modelId="{67716052-03B3-43AB-911D-2B22B5E2A0EB}" srcId="{6038EBC6-1000-41F1-9C02-E8D5CB6C2259}" destId="{A3BFE06F-018A-44E7-B730-973C0ADF27DF}" srcOrd="2" destOrd="0" parTransId="{67BE8B36-7072-4C1E-BD7F-99587C8889DA}" sibTransId="{B9B8BD37-0E64-4E23-A476-F66FDF93E573}"/>
    <dgm:cxn modelId="{B6068675-64C7-4F15-B18C-D5E6BC3D464C}" srcId="{6F7A6D10-F8E7-4051-9503-F01DF3E4DF62}" destId="{B774C68F-0DD2-4B96-BAC0-787F3847772B}" srcOrd="1" destOrd="0" parTransId="{FFA70858-E81D-4566-8DB5-D3F5C0687959}" sibTransId="{90251974-83DF-4186-AF5E-B8358E8C4CB0}"/>
    <dgm:cxn modelId="{B62A5956-2D95-492E-BB8B-3AA769168323}" type="presOf" srcId="{B774C68F-0DD2-4B96-BAC0-787F3847772B}" destId="{28CC8C2C-F5C7-42C2-A660-541CAE8A76ED}" srcOrd="0" destOrd="1" presId="urn:microsoft.com/office/officeart/2005/8/layout/hList1"/>
    <dgm:cxn modelId="{3CFB8A58-1BBC-4EEB-804F-77F94EAFA5FA}" srcId="{2DD5CAC4-A9D6-4D9E-95C1-57E1FB766D10}" destId="{546E033D-476E-4056-A14F-595AF7DB76C9}" srcOrd="1" destOrd="0" parTransId="{796C391F-4F9D-4B45-BBED-05EE0254754E}" sibTransId="{F919B103-1CC3-42D2-BB65-381D47914373}"/>
    <dgm:cxn modelId="{8717B57D-34AA-4EC8-AD5E-7379B2F21AD0}" srcId="{2DD5CAC4-A9D6-4D9E-95C1-57E1FB766D10}" destId="{65F4EC59-D09F-4DBD-A9E1-1046E4FEC184}" srcOrd="2" destOrd="0" parTransId="{B2AA90A0-C98F-47BB-ADDF-62CEBEAD6CC2}" sibTransId="{D1E3C05B-E698-499D-926C-6F32A491FA9A}"/>
    <dgm:cxn modelId="{9701798D-9A57-4C92-8904-03231F861F11}" type="presOf" srcId="{6038EBC6-1000-41F1-9C02-E8D5CB6C2259}" destId="{28CC8C2C-F5C7-42C2-A660-541CAE8A76ED}" srcOrd="0" destOrd="2" presId="urn:microsoft.com/office/officeart/2005/8/layout/hList1"/>
    <dgm:cxn modelId="{9BD3B995-1166-4039-8A43-D77E8CDAE3E3}" srcId="{EE19F443-695B-4EE2-81F9-C625B2D5BDC6}" destId="{6F7A6D10-F8E7-4051-9503-F01DF3E4DF62}" srcOrd="0" destOrd="0" parTransId="{EE9FD7E5-A86B-4342-B85B-AD0D8D1EF853}" sibTransId="{55407FD2-388E-40C0-BCBB-8324970AE962}"/>
    <dgm:cxn modelId="{332DA097-9384-4290-B1CE-DE126B3E5FB5}" type="presOf" srcId="{2DD5CAC4-A9D6-4D9E-95C1-57E1FB766D10}" destId="{2FAE9EF2-2540-478C-A0CE-747275F0B727}" srcOrd="0" destOrd="0" presId="urn:microsoft.com/office/officeart/2005/8/layout/hList1"/>
    <dgm:cxn modelId="{B21CA198-08D5-4C95-B9B4-E5C16AB5E6C2}" type="presOf" srcId="{65F4EC59-D09F-4DBD-A9E1-1046E4FEC184}" destId="{6F4AEB49-1E3D-4A71-B02F-230B113D678F}" srcOrd="0" destOrd="2" presId="urn:microsoft.com/office/officeart/2005/8/layout/hList1"/>
    <dgm:cxn modelId="{25B0FAB3-4FF3-4CDA-A72A-80F732EE8B85}" type="presOf" srcId="{A3BFE06F-018A-44E7-B730-973C0ADF27DF}" destId="{28CC8C2C-F5C7-42C2-A660-541CAE8A76ED}" srcOrd="0" destOrd="5" presId="urn:microsoft.com/office/officeart/2005/8/layout/hList1"/>
    <dgm:cxn modelId="{A12D1EB6-872D-4585-A7EB-26EBBBDE2D01}" srcId="{6F7A6D10-F8E7-4051-9503-F01DF3E4DF62}" destId="{60CC3E3C-385A-479E-AC39-5EBB7A403074}" srcOrd="0" destOrd="0" parTransId="{C297C839-DADD-4F2F-B09F-805A7D705597}" sibTransId="{CD6C0BAF-4389-42BC-8402-4E82B6CE42B7}"/>
    <dgm:cxn modelId="{4B46BFB7-DFAF-4677-97A2-AB230002C3B5}" srcId="{6F7A6D10-F8E7-4051-9503-F01DF3E4DF62}" destId="{6038EBC6-1000-41F1-9C02-E8D5CB6C2259}" srcOrd="2" destOrd="0" parTransId="{69A51172-31F5-4E57-A855-0B6FBD3D9987}" sibTransId="{CB6A9691-9DAF-48CD-98F5-529170755EA6}"/>
    <dgm:cxn modelId="{079C39BF-2435-4029-9D95-A4B28BD58CD1}" srcId="{6038EBC6-1000-41F1-9C02-E8D5CB6C2259}" destId="{E5352F19-113F-4367-A941-CEA5076A6E1D}" srcOrd="0" destOrd="0" parTransId="{19DF1E9A-740A-40C1-95CD-8942FE7B7B2D}" sibTransId="{6F093487-0450-467F-B8FF-60A64B6A8A1B}"/>
    <dgm:cxn modelId="{83D1C7DB-2940-4891-86D6-736588C0BBD9}" type="presOf" srcId="{546E033D-476E-4056-A14F-595AF7DB76C9}" destId="{6F4AEB49-1E3D-4A71-B02F-230B113D678F}" srcOrd="0" destOrd="1" presId="urn:microsoft.com/office/officeart/2005/8/layout/hList1"/>
    <dgm:cxn modelId="{93869CDE-AE34-4EDA-9006-C0B7CE588C99}" srcId="{EE19F443-695B-4EE2-81F9-C625B2D5BDC6}" destId="{2DD5CAC4-A9D6-4D9E-95C1-57E1FB766D10}" srcOrd="1" destOrd="0" parTransId="{6B4B5371-EA5E-4BEC-8E05-C267FB4612D2}" sibTransId="{AABE1502-EABD-4B23-AAA5-9E9150E82CDC}"/>
    <dgm:cxn modelId="{4F2638EB-8A0B-4E49-877D-46BB42A5BEFE}" srcId="{6038EBC6-1000-41F1-9C02-E8D5CB6C2259}" destId="{45FF8457-F9A0-4661-917F-447B0D1E0552}" srcOrd="1" destOrd="0" parTransId="{1AB0D4BB-1A68-4B22-A3F8-A400A7E27A86}" sibTransId="{F4301D99-B1AE-4703-8B1D-16958FE228FA}"/>
    <dgm:cxn modelId="{FA19B2F2-1B6A-453A-BA5D-0E0A763A026F}" type="presOf" srcId="{45FF8457-F9A0-4661-917F-447B0D1E0552}" destId="{28CC8C2C-F5C7-42C2-A660-541CAE8A76ED}" srcOrd="0" destOrd="4" presId="urn:microsoft.com/office/officeart/2005/8/layout/hList1"/>
    <dgm:cxn modelId="{8B2391F6-E430-4984-B7DC-FD37134B4597}" srcId="{2DD5CAC4-A9D6-4D9E-95C1-57E1FB766D10}" destId="{F672F2AA-A497-4268-94E0-85DF757BDA3D}" srcOrd="0" destOrd="0" parTransId="{C1380BEB-C026-48BE-89B7-D3D42114F176}" sibTransId="{3A20327B-2BB3-4270-A155-2EDB6BD2A76C}"/>
    <dgm:cxn modelId="{193469FD-CB88-47D9-93E2-2D97424D52DE}" type="presOf" srcId="{E5352F19-113F-4367-A941-CEA5076A6E1D}" destId="{28CC8C2C-F5C7-42C2-A660-541CAE8A76ED}" srcOrd="0" destOrd="3" presId="urn:microsoft.com/office/officeart/2005/8/layout/hList1"/>
    <dgm:cxn modelId="{D8CB9D9D-B924-4320-8215-BE1569971A7E}" type="presParOf" srcId="{7D7DCAFA-1A0A-4592-A148-5B96F7165CCD}" destId="{5AC62A4F-40DC-4CC3-B35B-255753F9A07C}" srcOrd="0" destOrd="0" presId="urn:microsoft.com/office/officeart/2005/8/layout/hList1"/>
    <dgm:cxn modelId="{90D46D3D-5A40-430C-B19A-3EEABEAB6884}" type="presParOf" srcId="{5AC62A4F-40DC-4CC3-B35B-255753F9A07C}" destId="{9C7B0BB0-39C7-4EB7-B5B4-0C882292D810}" srcOrd="0" destOrd="0" presId="urn:microsoft.com/office/officeart/2005/8/layout/hList1"/>
    <dgm:cxn modelId="{9FCC6EE7-8EF3-435C-9C91-29ACA1807A91}" type="presParOf" srcId="{5AC62A4F-40DC-4CC3-B35B-255753F9A07C}" destId="{28CC8C2C-F5C7-42C2-A660-541CAE8A76ED}" srcOrd="1" destOrd="0" presId="urn:microsoft.com/office/officeart/2005/8/layout/hList1"/>
    <dgm:cxn modelId="{FE3AA171-327C-4BEA-B39E-E53E22DAC130}" type="presParOf" srcId="{7D7DCAFA-1A0A-4592-A148-5B96F7165CCD}" destId="{AE7F7600-F511-4557-9574-8AF4E3B79A47}" srcOrd="1" destOrd="0" presId="urn:microsoft.com/office/officeart/2005/8/layout/hList1"/>
    <dgm:cxn modelId="{AFF2EEE7-627F-4BAB-A14D-AE95604870E9}" type="presParOf" srcId="{7D7DCAFA-1A0A-4592-A148-5B96F7165CCD}" destId="{EB79FC33-7843-4BA4-B003-E0EF5D4497B0}" srcOrd="2" destOrd="0" presId="urn:microsoft.com/office/officeart/2005/8/layout/hList1"/>
    <dgm:cxn modelId="{74F7971B-F075-4773-A53E-32B008247B3D}" type="presParOf" srcId="{EB79FC33-7843-4BA4-B003-E0EF5D4497B0}" destId="{2FAE9EF2-2540-478C-A0CE-747275F0B727}" srcOrd="0" destOrd="0" presId="urn:microsoft.com/office/officeart/2005/8/layout/hList1"/>
    <dgm:cxn modelId="{1B07E6F2-8458-412B-984C-19A0A29E7AB7}" type="presParOf" srcId="{EB79FC33-7843-4BA4-B003-E0EF5D4497B0}" destId="{6F4AEB49-1E3D-4A71-B02F-230B113D678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C6A55F-9659-459B-B144-821B28BF7F4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633F868-4E52-4320-B0B9-80EDADA74403}">
      <dgm:prSet/>
      <dgm:spPr/>
      <dgm:t>
        <a:bodyPr/>
        <a:lstStyle/>
        <a:p>
          <a:r>
            <a:rPr lang="en-US"/>
            <a:t>Sequential Instructions</a:t>
          </a:r>
        </a:p>
      </dgm:t>
    </dgm:pt>
    <dgm:pt modelId="{F97419B5-75A8-41D1-A3EE-0A4389FA4F5C}" type="parTrans" cxnId="{988EC02B-4D9C-4EB9-812D-3839FFDF5F81}">
      <dgm:prSet/>
      <dgm:spPr/>
      <dgm:t>
        <a:bodyPr/>
        <a:lstStyle/>
        <a:p>
          <a:endParaRPr lang="en-US"/>
        </a:p>
      </dgm:t>
    </dgm:pt>
    <dgm:pt modelId="{3EDD206E-60CF-4675-9B82-CEEFA0DF2B16}" type="sibTrans" cxnId="{988EC02B-4D9C-4EB9-812D-3839FFDF5F81}">
      <dgm:prSet/>
      <dgm:spPr/>
      <dgm:t>
        <a:bodyPr/>
        <a:lstStyle/>
        <a:p>
          <a:endParaRPr lang="en-US"/>
        </a:p>
      </dgm:t>
    </dgm:pt>
    <dgm:pt modelId="{0A53030E-49FC-4DFF-97D4-F562759980FF}">
      <dgm:prSet/>
      <dgm:spPr/>
      <dgm:t>
        <a:bodyPr/>
        <a:lstStyle/>
        <a:p>
          <a:r>
            <a:rPr lang="en-US"/>
            <a:t>Step-by-step guidance for task completion</a:t>
          </a:r>
        </a:p>
      </dgm:t>
    </dgm:pt>
    <dgm:pt modelId="{4727D4FE-2A0E-46AA-A3F0-F1D008BCA6C1}" type="parTrans" cxnId="{E24CDCA6-AF09-4604-A749-874421D260FC}">
      <dgm:prSet/>
      <dgm:spPr/>
      <dgm:t>
        <a:bodyPr/>
        <a:lstStyle/>
        <a:p>
          <a:endParaRPr lang="en-US"/>
        </a:p>
      </dgm:t>
    </dgm:pt>
    <dgm:pt modelId="{A7AD3783-5F19-4CFE-942B-8F71E0487CD8}" type="sibTrans" cxnId="{E24CDCA6-AF09-4604-A749-874421D260FC}">
      <dgm:prSet/>
      <dgm:spPr/>
      <dgm:t>
        <a:bodyPr/>
        <a:lstStyle/>
        <a:p>
          <a:endParaRPr lang="en-US"/>
        </a:p>
      </dgm:t>
    </dgm:pt>
    <dgm:pt modelId="{C72140CF-5B1C-4B7A-BFB3-20B74D02567D}">
      <dgm:prSet/>
      <dgm:spPr/>
      <dgm:t>
        <a:bodyPr/>
        <a:lstStyle/>
        <a:p>
          <a:r>
            <a:rPr lang="en-US"/>
            <a:t>Self-Learning Algorithms</a:t>
          </a:r>
        </a:p>
      </dgm:t>
    </dgm:pt>
    <dgm:pt modelId="{8B491BFD-F67A-419B-BEAF-E7D66063B39C}" type="parTrans" cxnId="{F6AC21F3-7FF2-4122-B7F1-CE24154A3CF1}">
      <dgm:prSet/>
      <dgm:spPr/>
      <dgm:t>
        <a:bodyPr/>
        <a:lstStyle/>
        <a:p>
          <a:endParaRPr lang="en-US"/>
        </a:p>
      </dgm:t>
    </dgm:pt>
    <dgm:pt modelId="{F0393145-6A89-446A-B779-63452A269FEB}" type="sibTrans" cxnId="{F6AC21F3-7FF2-4122-B7F1-CE24154A3CF1}">
      <dgm:prSet/>
      <dgm:spPr/>
      <dgm:t>
        <a:bodyPr/>
        <a:lstStyle/>
        <a:p>
          <a:endParaRPr lang="en-US"/>
        </a:p>
      </dgm:t>
    </dgm:pt>
    <dgm:pt modelId="{241EA96B-042A-42AE-9B6E-327CD5400B58}">
      <dgm:prSet/>
      <dgm:spPr/>
      <dgm:t>
        <a:bodyPr/>
        <a:lstStyle/>
        <a:p>
          <a:r>
            <a:rPr lang="en-US"/>
            <a:t>Algorithms adapt when encountering a trigger</a:t>
          </a:r>
        </a:p>
      </dgm:t>
    </dgm:pt>
    <dgm:pt modelId="{DB92B978-F70E-4B1A-8A71-0BDDC2928FE5}" type="parTrans" cxnId="{EB30933B-D9B1-4DC2-9F9E-327664260EE8}">
      <dgm:prSet/>
      <dgm:spPr/>
      <dgm:t>
        <a:bodyPr/>
        <a:lstStyle/>
        <a:p>
          <a:endParaRPr lang="en-US"/>
        </a:p>
      </dgm:t>
    </dgm:pt>
    <dgm:pt modelId="{9BC688FB-3131-43F9-816E-9EB210E172D9}" type="sibTrans" cxnId="{EB30933B-D9B1-4DC2-9F9E-327664260EE8}">
      <dgm:prSet/>
      <dgm:spPr/>
      <dgm:t>
        <a:bodyPr/>
        <a:lstStyle/>
        <a:p>
          <a:endParaRPr lang="en-US"/>
        </a:p>
      </dgm:t>
    </dgm:pt>
    <dgm:pt modelId="{4739C25D-5BF0-4D73-8B7F-BC102206D48C}">
      <dgm:prSet/>
      <dgm:spPr/>
      <dgm:t>
        <a:bodyPr/>
        <a:lstStyle/>
        <a:p>
          <a:r>
            <a:rPr lang="en-US"/>
            <a:t>Triggers are events or behaviors from intermeshed algorithms</a:t>
          </a:r>
        </a:p>
      </dgm:t>
    </dgm:pt>
    <dgm:pt modelId="{5EDAF992-E679-4DB0-B8AF-FF9A2780E09E}" type="parTrans" cxnId="{3CD292F5-DE7C-4222-B783-96121EE3C1E3}">
      <dgm:prSet/>
      <dgm:spPr/>
      <dgm:t>
        <a:bodyPr/>
        <a:lstStyle/>
        <a:p>
          <a:endParaRPr lang="en-US"/>
        </a:p>
      </dgm:t>
    </dgm:pt>
    <dgm:pt modelId="{FB7A881D-238A-4F22-A2A8-670652DE6CDB}" type="sibTrans" cxnId="{3CD292F5-DE7C-4222-B783-96121EE3C1E3}">
      <dgm:prSet/>
      <dgm:spPr/>
      <dgm:t>
        <a:bodyPr/>
        <a:lstStyle/>
        <a:p>
          <a:endParaRPr lang="en-US"/>
        </a:p>
      </dgm:t>
    </dgm:pt>
    <dgm:pt modelId="{11EFCF6A-6E58-4FE0-90AB-34FF03C8BEBE}">
      <dgm:prSet/>
      <dgm:spPr/>
      <dgm:t>
        <a:bodyPr/>
        <a:lstStyle/>
        <a:p>
          <a:r>
            <a:rPr lang="en-US"/>
            <a:t>Form the backbone of AI</a:t>
          </a:r>
        </a:p>
      </dgm:t>
    </dgm:pt>
    <dgm:pt modelId="{F60DD610-399F-471E-B646-8BCEDDAEFE69}" type="parTrans" cxnId="{0C6FFCF5-AE78-463B-9CD1-6DA68965DEA6}">
      <dgm:prSet/>
      <dgm:spPr/>
      <dgm:t>
        <a:bodyPr/>
        <a:lstStyle/>
        <a:p>
          <a:endParaRPr lang="en-US"/>
        </a:p>
      </dgm:t>
    </dgm:pt>
    <dgm:pt modelId="{573C9D78-3680-45D2-A9C0-08AADD5D121A}" type="sibTrans" cxnId="{0C6FFCF5-AE78-463B-9CD1-6DA68965DEA6}">
      <dgm:prSet/>
      <dgm:spPr/>
      <dgm:t>
        <a:bodyPr/>
        <a:lstStyle/>
        <a:p>
          <a:endParaRPr lang="en-US"/>
        </a:p>
      </dgm:t>
    </dgm:pt>
    <dgm:pt modelId="{137CAE89-6482-4E76-A2B1-A0FC94E5C9A7}">
      <dgm:prSet/>
      <dgm:spPr/>
      <dgm:t>
        <a:bodyPr/>
        <a:lstStyle/>
        <a:p>
          <a:r>
            <a:rPr lang="en-US"/>
            <a:t>Layering of Algorithm Groups</a:t>
          </a:r>
        </a:p>
      </dgm:t>
    </dgm:pt>
    <dgm:pt modelId="{EA67F4CA-9A57-478F-9C2F-521E832EC56F}" type="parTrans" cxnId="{B1FC6147-8FC0-4718-8EDE-5275B98F965D}">
      <dgm:prSet/>
      <dgm:spPr/>
      <dgm:t>
        <a:bodyPr/>
        <a:lstStyle/>
        <a:p>
          <a:endParaRPr lang="en-US"/>
        </a:p>
      </dgm:t>
    </dgm:pt>
    <dgm:pt modelId="{6E386A38-5635-4D5A-BAFE-F9A43BF68C43}" type="sibTrans" cxnId="{B1FC6147-8FC0-4718-8EDE-5275B98F965D}">
      <dgm:prSet/>
      <dgm:spPr/>
      <dgm:t>
        <a:bodyPr/>
        <a:lstStyle/>
        <a:p>
          <a:endParaRPr lang="en-US"/>
        </a:p>
      </dgm:t>
    </dgm:pt>
    <dgm:pt modelId="{EB851849-6267-47B7-91FC-95C3524D7D94}">
      <dgm:prSet/>
      <dgm:spPr/>
      <dgm:t>
        <a:bodyPr/>
        <a:lstStyle/>
        <a:p>
          <a:r>
            <a:rPr lang="en-US"/>
            <a:t>Multiple algorithms transform and create new ones</a:t>
          </a:r>
        </a:p>
      </dgm:t>
    </dgm:pt>
    <dgm:pt modelId="{722A78BC-2EE7-4AEE-9280-4DF6F7231D0F}" type="parTrans" cxnId="{D577068D-37D8-4B89-9159-B0750C8FBA65}">
      <dgm:prSet/>
      <dgm:spPr/>
      <dgm:t>
        <a:bodyPr/>
        <a:lstStyle/>
        <a:p>
          <a:endParaRPr lang="en-US"/>
        </a:p>
      </dgm:t>
    </dgm:pt>
    <dgm:pt modelId="{C4601734-9ABF-4044-ACC6-4823AC07869B}" type="sibTrans" cxnId="{D577068D-37D8-4B89-9159-B0750C8FBA65}">
      <dgm:prSet/>
      <dgm:spPr/>
      <dgm:t>
        <a:bodyPr/>
        <a:lstStyle/>
        <a:p>
          <a:endParaRPr lang="en-US"/>
        </a:p>
      </dgm:t>
    </dgm:pt>
    <dgm:pt modelId="{929905C6-E1F1-4339-9FBE-F322DB7B6641}">
      <dgm:prSet/>
      <dgm:spPr/>
      <dgm:t>
        <a:bodyPr/>
        <a:lstStyle/>
        <a:p>
          <a:r>
            <a:rPr lang="en-US"/>
            <a:t>Respond to learned inputs and data</a:t>
          </a:r>
        </a:p>
      </dgm:t>
    </dgm:pt>
    <dgm:pt modelId="{018D44A8-BA17-49F5-86B1-FF5A26356E3D}" type="parTrans" cxnId="{CA22E41A-C472-48AF-9434-791A9616717E}">
      <dgm:prSet/>
      <dgm:spPr/>
      <dgm:t>
        <a:bodyPr/>
        <a:lstStyle/>
        <a:p>
          <a:endParaRPr lang="en-US"/>
        </a:p>
      </dgm:t>
    </dgm:pt>
    <dgm:pt modelId="{BDF5F7AC-4EB9-40CF-847A-D046B4938EBA}" type="sibTrans" cxnId="{CA22E41A-C472-48AF-9434-791A9616717E}">
      <dgm:prSet/>
      <dgm:spPr/>
      <dgm:t>
        <a:bodyPr/>
        <a:lstStyle/>
        <a:p>
          <a:endParaRPr lang="en-US"/>
        </a:p>
      </dgm:t>
    </dgm:pt>
    <dgm:pt modelId="{F5C03823-0431-43CC-BF8E-C5B41A7DF6AC}">
      <dgm:prSet/>
      <dgm:spPr/>
      <dgm:t>
        <a:bodyPr/>
        <a:lstStyle/>
        <a:p>
          <a:r>
            <a:rPr lang="en-US"/>
            <a:t>Not limited to initial designed triggers</a:t>
          </a:r>
        </a:p>
      </dgm:t>
    </dgm:pt>
    <dgm:pt modelId="{92B663E8-8CB5-4906-A595-91EFB48B7577}" type="parTrans" cxnId="{F6889596-9DFB-4BA2-8AA1-F9CABF9A67F0}">
      <dgm:prSet/>
      <dgm:spPr/>
      <dgm:t>
        <a:bodyPr/>
        <a:lstStyle/>
        <a:p>
          <a:endParaRPr lang="en-US"/>
        </a:p>
      </dgm:t>
    </dgm:pt>
    <dgm:pt modelId="{442D1724-F506-45A1-AFBF-6FF96FA686B5}" type="sibTrans" cxnId="{F6889596-9DFB-4BA2-8AA1-F9CABF9A67F0}">
      <dgm:prSet/>
      <dgm:spPr/>
      <dgm:t>
        <a:bodyPr/>
        <a:lstStyle/>
        <a:p>
          <a:endParaRPr lang="en-US"/>
        </a:p>
      </dgm:t>
    </dgm:pt>
    <dgm:pt modelId="{089A0E7F-9E9B-480F-8A4E-0201B3D0D47F}" type="pres">
      <dgm:prSet presAssocID="{81C6A55F-9659-459B-B144-821B28BF7F45}" presName="root" presStyleCnt="0">
        <dgm:presLayoutVars>
          <dgm:dir/>
          <dgm:resizeHandles val="exact"/>
        </dgm:presLayoutVars>
      </dgm:prSet>
      <dgm:spPr/>
    </dgm:pt>
    <dgm:pt modelId="{109E6573-0D8F-496F-989D-7A28034BA21E}" type="pres">
      <dgm:prSet presAssocID="{F633F868-4E52-4320-B0B9-80EDADA74403}" presName="compNode" presStyleCnt="0"/>
      <dgm:spPr/>
    </dgm:pt>
    <dgm:pt modelId="{CC9D00DB-5E03-4CCE-B63E-77AFD7C1017F}" type="pres">
      <dgm:prSet presAssocID="{F633F868-4E52-4320-B0B9-80EDADA74403}" presName="bgRect" presStyleLbl="bgShp" presStyleIdx="0" presStyleCnt="3"/>
      <dgm:spPr/>
    </dgm:pt>
    <dgm:pt modelId="{BB3AD924-38B2-4179-BBD9-4D1E76B6E192}" type="pres">
      <dgm:prSet presAssocID="{F633F868-4E52-4320-B0B9-80EDADA744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6C95CACE-2695-42B9-A656-BAD7C55E55BD}" type="pres">
      <dgm:prSet presAssocID="{F633F868-4E52-4320-B0B9-80EDADA74403}" presName="spaceRect" presStyleCnt="0"/>
      <dgm:spPr/>
    </dgm:pt>
    <dgm:pt modelId="{EF5DB870-5A3B-40B9-B353-4A84F18DBDB5}" type="pres">
      <dgm:prSet presAssocID="{F633F868-4E52-4320-B0B9-80EDADA74403}" presName="parTx" presStyleLbl="revTx" presStyleIdx="0" presStyleCnt="6">
        <dgm:presLayoutVars>
          <dgm:chMax val="0"/>
          <dgm:chPref val="0"/>
        </dgm:presLayoutVars>
      </dgm:prSet>
      <dgm:spPr/>
    </dgm:pt>
    <dgm:pt modelId="{C5C9B12E-5C35-44AE-8245-306642D028B2}" type="pres">
      <dgm:prSet presAssocID="{F633F868-4E52-4320-B0B9-80EDADA74403}" presName="desTx" presStyleLbl="revTx" presStyleIdx="1" presStyleCnt="6">
        <dgm:presLayoutVars/>
      </dgm:prSet>
      <dgm:spPr/>
    </dgm:pt>
    <dgm:pt modelId="{6A2A4171-B3F1-4510-AAFE-E6C8E1301D85}" type="pres">
      <dgm:prSet presAssocID="{3EDD206E-60CF-4675-9B82-CEEFA0DF2B16}" presName="sibTrans" presStyleCnt="0"/>
      <dgm:spPr/>
    </dgm:pt>
    <dgm:pt modelId="{FE192EA4-D5C3-4076-B19D-68705E15657C}" type="pres">
      <dgm:prSet presAssocID="{C72140CF-5B1C-4B7A-BFB3-20B74D02567D}" presName="compNode" presStyleCnt="0"/>
      <dgm:spPr/>
    </dgm:pt>
    <dgm:pt modelId="{AB06E9C7-D7B9-4503-8979-9DCD3016BB1F}" type="pres">
      <dgm:prSet presAssocID="{C72140CF-5B1C-4B7A-BFB3-20B74D02567D}" presName="bgRect" presStyleLbl="bgShp" presStyleIdx="1" presStyleCnt="3"/>
      <dgm:spPr/>
    </dgm:pt>
    <dgm:pt modelId="{E1962350-C895-4425-BD44-F1B05DD7F22D}" type="pres">
      <dgm:prSet presAssocID="{C72140CF-5B1C-4B7A-BFB3-20B74D0256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30006FA-EB6D-4325-BE0D-10BE1DC2E203}" type="pres">
      <dgm:prSet presAssocID="{C72140CF-5B1C-4B7A-BFB3-20B74D02567D}" presName="spaceRect" presStyleCnt="0"/>
      <dgm:spPr/>
    </dgm:pt>
    <dgm:pt modelId="{CD158B80-67E3-4111-86E7-5F8A6E56512E}" type="pres">
      <dgm:prSet presAssocID="{C72140CF-5B1C-4B7A-BFB3-20B74D02567D}" presName="parTx" presStyleLbl="revTx" presStyleIdx="2" presStyleCnt="6">
        <dgm:presLayoutVars>
          <dgm:chMax val="0"/>
          <dgm:chPref val="0"/>
        </dgm:presLayoutVars>
      </dgm:prSet>
      <dgm:spPr/>
    </dgm:pt>
    <dgm:pt modelId="{7663311B-740F-4AA1-BEFD-1FFFAE4EF632}" type="pres">
      <dgm:prSet presAssocID="{C72140CF-5B1C-4B7A-BFB3-20B74D02567D}" presName="desTx" presStyleLbl="revTx" presStyleIdx="3" presStyleCnt="6">
        <dgm:presLayoutVars/>
      </dgm:prSet>
      <dgm:spPr/>
    </dgm:pt>
    <dgm:pt modelId="{13A23DFA-0A67-4F1E-91E8-D058C7D70092}" type="pres">
      <dgm:prSet presAssocID="{F0393145-6A89-446A-B779-63452A269FEB}" presName="sibTrans" presStyleCnt="0"/>
      <dgm:spPr/>
    </dgm:pt>
    <dgm:pt modelId="{9FF09C40-55EC-496D-A7D6-4CDBEB567521}" type="pres">
      <dgm:prSet presAssocID="{137CAE89-6482-4E76-A2B1-A0FC94E5C9A7}" presName="compNode" presStyleCnt="0"/>
      <dgm:spPr/>
    </dgm:pt>
    <dgm:pt modelId="{464468FD-B76E-4F85-B1C5-20A17BA0B9DB}" type="pres">
      <dgm:prSet presAssocID="{137CAE89-6482-4E76-A2B1-A0FC94E5C9A7}" presName="bgRect" presStyleLbl="bgShp" presStyleIdx="2" presStyleCnt="3"/>
      <dgm:spPr/>
    </dgm:pt>
    <dgm:pt modelId="{5209614A-7006-4046-85C7-FB84BBAEC686}" type="pres">
      <dgm:prSet presAssocID="{137CAE89-6482-4E76-A2B1-A0FC94E5C9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9C5CA83D-3212-42A9-8977-760E6249C377}" type="pres">
      <dgm:prSet presAssocID="{137CAE89-6482-4E76-A2B1-A0FC94E5C9A7}" presName="spaceRect" presStyleCnt="0"/>
      <dgm:spPr/>
    </dgm:pt>
    <dgm:pt modelId="{22FE2146-8C11-4EED-BB06-9358E316F424}" type="pres">
      <dgm:prSet presAssocID="{137CAE89-6482-4E76-A2B1-A0FC94E5C9A7}" presName="parTx" presStyleLbl="revTx" presStyleIdx="4" presStyleCnt="6">
        <dgm:presLayoutVars>
          <dgm:chMax val="0"/>
          <dgm:chPref val="0"/>
        </dgm:presLayoutVars>
      </dgm:prSet>
      <dgm:spPr/>
    </dgm:pt>
    <dgm:pt modelId="{08D56466-9677-41A1-8690-BB1B32E15CC1}" type="pres">
      <dgm:prSet presAssocID="{137CAE89-6482-4E76-A2B1-A0FC94E5C9A7}" presName="desTx" presStyleLbl="revTx" presStyleIdx="5" presStyleCnt="6">
        <dgm:presLayoutVars/>
      </dgm:prSet>
      <dgm:spPr/>
    </dgm:pt>
  </dgm:ptLst>
  <dgm:cxnLst>
    <dgm:cxn modelId="{CA22E41A-C472-48AF-9434-791A9616717E}" srcId="{137CAE89-6482-4E76-A2B1-A0FC94E5C9A7}" destId="{929905C6-E1F1-4339-9FBE-F322DB7B6641}" srcOrd="1" destOrd="0" parTransId="{018D44A8-BA17-49F5-86B1-FF5A26356E3D}" sibTransId="{BDF5F7AC-4EB9-40CF-847A-D046B4938EBA}"/>
    <dgm:cxn modelId="{988EC02B-4D9C-4EB9-812D-3839FFDF5F81}" srcId="{81C6A55F-9659-459B-B144-821B28BF7F45}" destId="{F633F868-4E52-4320-B0B9-80EDADA74403}" srcOrd="0" destOrd="0" parTransId="{F97419B5-75A8-41D1-A3EE-0A4389FA4F5C}" sibTransId="{3EDD206E-60CF-4675-9B82-CEEFA0DF2B16}"/>
    <dgm:cxn modelId="{EB30933B-D9B1-4DC2-9F9E-327664260EE8}" srcId="{C72140CF-5B1C-4B7A-BFB3-20B74D02567D}" destId="{241EA96B-042A-42AE-9B6E-327CD5400B58}" srcOrd="0" destOrd="0" parTransId="{DB92B978-F70E-4B1A-8A71-0BDDC2928FE5}" sibTransId="{9BC688FB-3131-43F9-816E-9EB210E172D9}"/>
    <dgm:cxn modelId="{9B5CF03D-48BF-4F6E-AA85-B674BFF72C4B}" type="presOf" srcId="{4739C25D-5BF0-4D73-8B7F-BC102206D48C}" destId="{7663311B-740F-4AA1-BEFD-1FFFAE4EF632}" srcOrd="0" destOrd="1" presId="urn:microsoft.com/office/officeart/2018/2/layout/IconVerticalSolidList"/>
    <dgm:cxn modelId="{B1FC6147-8FC0-4718-8EDE-5275B98F965D}" srcId="{81C6A55F-9659-459B-B144-821B28BF7F45}" destId="{137CAE89-6482-4E76-A2B1-A0FC94E5C9A7}" srcOrd="2" destOrd="0" parTransId="{EA67F4CA-9A57-478F-9C2F-521E832EC56F}" sibTransId="{6E386A38-5635-4D5A-BAFE-F9A43BF68C43}"/>
    <dgm:cxn modelId="{B0636E4D-85D2-4581-8D0C-75F9D95B5E41}" type="presOf" srcId="{81C6A55F-9659-459B-B144-821B28BF7F45}" destId="{089A0E7F-9E9B-480F-8A4E-0201B3D0D47F}" srcOrd="0" destOrd="0" presId="urn:microsoft.com/office/officeart/2018/2/layout/IconVerticalSolidList"/>
    <dgm:cxn modelId="{98B65475-C0DA-4F99-841B-B4076BF8E28A}" type="presOf" srcId="{EB851849-6267-47B7-91FC-95C3524D7D94}" destId="{08D56466-9677-41A1-8690-BB1B32E15CC1}" srcOrd="0" destOrd="0" presId="urn:microsoft.com/office/officeart/2018/2/layout/IconVerticalSolidList"/>
    <dgm:cxn modelId="{5D26C787-7BF5-4587-BD3F-0AB6EB21214E}" type="presOf" srcId="{137CAE89-6482-4E76-A2B1-A0FC94E5C9A7}" destId="{22FE2146-8C11-4EED-BB06-9358E316F424}" srcOrd="0" destOrd="0" presId="urn:microsoft.com/office/officeart/2018/2/layout/IconVerticalSolidList"/>
    <dgm:cxn modelId="{D577068D-37D8-4B89-9159-B0750C8FBA65}" srcId="{137CAE89-6482-4E76-A2B1-A0FC94E5C9A7}" destId="{EB851849-6267-47B7-91FC-95C3524D7D94}" srcOrd="0" destOrd="0" parTransId="{722A78BC-2EE7-4AEE-9280-4DF6F7231D0F}" sibTransId="{C4601734-9ABF-4044-ACC6-4823AC07869B}"/>
    <dgm:cxn modelId="{34157E92-4EDB-497C-9C61-D8EB3AB2E4DF}" type="presOf" srcId="{F5C03823-0431-43CC-BF8E-C5B41A7DF6AC}" destId="{08D56466-9677-41A1-8690-BB1B32E15CC1}" srcOrd="0" destOrd="2" presId="urn:microsoft.com/office/officeart/2018/2/layout/IconVerticalSolidList"/>
    <dgm:cxn modelId="{F6889596-9DFB-4BA2-8AA1-F9CABF9A67F0}" srcId="{137CAE89-6482-4E76-A2B1-A0FC94E5C9A7}" destId="{F5C03823-0431-43CC-BF8E-C5B41A7DF6AC}" srcOrd="2" destOrd="0" parTransId="{92B663E8-8CB5-4906-A595-91EFB48B7577}" sibTransId="{442D1724-F506-45A1-AFBF-6FF96FA686B5}"/>
    <dgm:cxn modelId="{9AB8359E-0F15-4ACB-99AF-EC0DF2ED8EA4}" type="presOf" srcId="{0A53030E-49FC-4DFF-97D4-F562759980FF}" destId="{C5C9B12E-5C35-44AE-8245-306642D028B2}" srcOrd="0" destOrd="0" presId="urn:microsoft.com/office/officeart/2018/2/layout/IconVerticalSolidList"/>
    <dgm:cxn modelId="{E24CDCA6-AF09-4604-A749-874421D260FC}" srcId="{F633F868-4E52-4320-B0B9-80EDADA74403}" destId="{0A53030E-49FC-4DFF-97D4-F562759980FF}" srcOrd="0" destOrd="0" parTransId="{4727D4FE-2A0E-46AA-A3F0-F1D008BCA6C1}" sibTransId="{A7AD3783-5F19-4CFE-942B-8F71E0487CD8}"/>
    <dgm:cxn modelId="{E27C58B8-723D-4D09-B283-B0C399C391A1}" type="presOf" srcId="{929905C6-E1F1-4339-9FBE-F322DB7B6641}" destId="{08D56466-9677-41A1-8690-BB1B32E15CC1}" srcOrd="0" destOrd="1" presId="urn:microsoft.com/office/officeart/2018/2/layout/IconVerticalSolidList"/>
    <dgm:cxn modelId="{752838E0-1E37-478F-A16E-0C837FE07130}" type="presOf" srcId="{11EFCF6A-6E58-4FE0-90AB-34FF03C8BEBE}" destId="{7663311B-740F-4AA1-BEFD-1FFFAE4EF632}" srcOrd="0" destOrd="2" presId="urn:microsoft.com/office/officeart/2018/2/layout/IconVerticalSolidList"/>
    <dgm:cxn modelId="{C4EC4AEA-89EF-4DA0-8C1E-6163D6AE3FCC}" type="presOf" srcId="{241EA96B-042A-42AE-9B6E-327CD5400B58}" destId="{7663311B-740F-4AA1-BEFD-1FFFAE4EF632}" srcOrd="0" destOrd="0" presId="urn:microsoft.com/office/officeart/2018/2/layout/IconVerticalSolidList"/>
    <dgm:cxn modelId="{629181F2-2B1B-4483-A336-154B3907ED4B}" type="presOf" srcId="{C72140CF-5B1C-4B7A-BFB3-20B74D02567D}" destId="{CD158B80-67E3-4111-86E7-5F8A6E56512E}" srcOrd="0" destOrd="0" presId="urn:microsoft.com/office/officeart/2018/2/layout/IconVerticalSolidList"/>
    <dgm:cxn modelId="{F6AC21F3-7FF2-4122-B7F1-CE24154A3CF1}" srcId="{81C6A55F-9659-459B-B144-821B28BF7F45}" destId="{C72140CF-5B1C-4B7A-BFB3-20B74D02567D}" srcOrd="1" destOrd="0" parTransId="{8B491BFD-F67A-419B-BEAF-E7D66063B39C}" sibTransId="{F0393145-6A89-446A-B779-63452A269FEB}"/>
    <dgm:cxn modelId="{258EE4F3-AB94-4A6B-8E9F-5A93AF396413}" type="presOf" srcId="{F633F868-4E52-4320-B0B9-80EDADA74403}" destId="{EF5DB870-5A3B-40B9-B353-4A84F18DBDB5}" srcOrd="0" destOrd="0" presId="urn:microsoft.com/office/officeart/2018/2/layout/IconVerticalSolidList"/>
    <dgm:cxn modelId="{3CD292F5-DE7C-4222-B783-96121EE3C1E3}" srcId="{C72140CF-5B1C-4B7A-BFB3-20B74D02567D}" destId="{4739C25D-5BF0-4D73-8B7F-BC102206D48C}" srcOrd="1" destOrd="0" parTransId="{5EDAF992-E679-4DB0-B8AF-FF9A2780E09E}" sibTransId="{FB7A881D-238A-4F22-A2A8-670652DE6CDB}"/>
    <dgm:cxn modelId="{0C6FFCF5-AE78-463B-9CD1-6DA68965DEA6}" srcId="{C72140CF-5B1C-4B7A-BFB3-20B74D02567D}" destId="{11EFCF6A-6E58-4FE0-90AB-34FF03C8BEBE}" srcOrd="2" destOrd="0" parTransId="{F60DD610-399F-471E-B646-8BCEDDAEFE69}" sibTransId="{573C9D78-3680-45D2-A9C0-08AADD5D121A}"/>
    <dgm:cxn modelId="{54369C72-EEB2-4BE9-9A72-A292DBD585C9}" type="presParOf" srcId="{089A0E7F-9E9B-480F-8A4E-0201B3D0D47F}" destId="{109E6573-0D8F-496F-989D-7A28034BA21E}" srcOrd="0" destOrd="0" presId="urn:microsoft.com/office/officeart/2018/2/layout/IconVerticalSolidList"/>
    <dgm:cxn modelId="{BC55BB28-AFC8-4CBF-9E4A-E15EC00AABCF}" type="presParOf" srcId="{109E6573-0D8F-496F-989D-7A28034BA21E}" destId="{CC9D00DB-5E03-4CCE-B63E-77AFD7C1017F}" srcOrd="0" destOrd="0" presId="urn:microsoft.com/office/officeart/2018/2/layout/IconVerticalSolidList"/>
    <dgm:cxn modelId="{05C0E805-3E57-4506-BFB7-E746E74BEC73}" type="presParOf" srcId="{109E6573-0D8F-496F-989D-7A28034BA21E}" destId="{BB3AD924-38B2-4179-BBD9-4D1E76B6E192}" srcOrd="1" destOrd="0" presId="urn:microsoft.com/office/officeart/2018/2/layout/IconVerticalSolidList"/>
    <dgm:cxn modelId="{C11CBBBC-078A-46DF-A0B8-E1CB343560E1}" type="presParOf" srcId="{109E6573-0D8F-496F-989D-7A28034BA21E}" destId="{6C95CACE-2695-42B9-A656-BAD7C55E55BD}" srcOrd="2" destOrd="0" presId="urn:microsoft.com/office/officeart/2018/2/layout/IconVerticalSolidList"/>
    <dgm:cxn modelId="{F4D25B4D-25CD-4B54-B31E-53154A01B05A}" type="presParOf" srcId="{109E6573-0D8F-496F-989D-7A28034BA21E}" destId="{EF5DB870-5A3B-40B9-B353-4A84F18DBDB5}" srcOrd="3" destOrd="0" presId="urn:microsoft.com/office/officeart/2018/2/layout/IconVerticalSolidList"/>
    <dgm:cxn modelId="{EE07C9DE-E80F-4AF6-A3FB-6BF6C66E92C7}" type="presParOf" srcId="{109E6573-0D8F-496F-989D-7A28034BA21E}" destId="{C5C9B12E-5C35-44AE-8245-306642D028B2}" srcOrd="4" destOrd="0" presId="urn:microsoft.com/office/officeart/2018/2/layout/IconVerticalSolidList"/>
    <dgm:cxn modelId="{DD8C8190-8F10-4330-9788-CEDF48A36FA5}" type="presParOf" srcId="{089A0E7F-9E9B-480F-8A4E-0201B3D0D47F}" destId="{6A2A4171-B3F1-4510-AAFE-E6C8E1301D85}" srcOrd="1" destOrd="0" presId="urn:microsoft.com/office/officeart/2018/2/layout/IconVerticalSolidList"/>
    <dgm:cxn modelId="{B22E71D1-5C6C-4104-B0F0-BAAA32E9F860}" type="presParOf" srcId="{089A0E7F-9E9B-480F-8A4E-0201B3D0D47F}" destId="{FE192EA4-D5C3-4076-B19D-68705E15657C}" srcOrd="2" destOrd="0" presId="urn:microsoft.com/office/officeart/2018/2/layout/IconVerticalSolidList"/>
    <dgm:cxn modelId="{6581C133-F166-4FA4-8FEF-C5C16AB4F8F8}" type="presParOf" srcId="{FE192EA4-D5C3-4076-B19D-68705E15657C}" destId="{AB06E9C7-D7B9-4503-8979-9DCD3016BB1F}" srcOrd="0" destOrd="0" presId="urn:microsoft.com/office/officeart/2018/2/layout/IconVerticalSolidList"/>
    <dgm:cxn modelId="{7825AB3D-C147-4886-AF20-BAF9DAD6A325}" type="presParOf" srcId="{FE192EA4-D5C3-4076-B19D-68705E15657C}" destId="{E1962350-C895-4425-BD44-F1B05DD7F22D}" srcOrd="1" destOrd="0" presId="urn:microsoft.com/office/officeart/2018/2/layout/IconVerticalSolidList"/>
    <dgm:cxn modelId="{38B096F9-FD38-4349-A89A-8B055C40DD75}" type="presParOf" srcId="{FE192EA4-D5C3-4076-B19D-68705E15657C}" destId="{230006FA-EB6D-4325-BE0D-10BE1DC2E203}" srcOrd="2" destOrd="0" presId="urn:microsoft.com/office/officeart/2018/2/layout/IconVerticalSolidList"/>
    <dgm:cxn modelId="{32AC9D1A-D976-446A-B0C5-1AC9D8188DC9}" type="presParOf" srcId="{FE192EA4-D5C3-4076-B19D-68705E15657C}" destId="{CD158B80-67E3-4111-86E7-5F8A6E56512E}" srcOrd="3" destOrd="0" presId="urn:microsoft.com/office/officeart/2018/2/layout/IconVerticalSolidList"/>
    <dgm:cxn modelId="{781E5396-1F42-4A0A-AED7-11B5979A9360}" type="presParOf" srcId="{FE192EA4-D5C3-4076-B19D-68705E15657C}" destId="{7663311B-740F-4AA1-BEFD-1FFFAE4EF632}" srcOrd="4" destOrd="0" presId="urn:microsoft.com/office/officeart/2018/2/layout/IconVerticalSolidList"/>
    <dgm:cxn modelId="{8282DFDD-4041-4408-A269-6ABF25F83B79}" type="presParOf" srcId="{089A0E7F-9E9B-480F-8A4E-0201B3D0D47F}" destId="{13A23DFA-0A67-4F1E-91E8-D058C7D70092}" srcOrd="3" destOrd="0" presId="urn:microsoft.com/office/officeart/2018/2/layout/IconVerticalSolidList"/>
    <dgm:cxn modelId="{91AB8EF9-0AFE-445B-AB3C-2807529DC9C3}" type="presParOf" srcId="{089A0E7F-9E9B-480F-8A4E-0201B3D0D47F}" destId="{9FF09C40-55EC-496D-A7D6-4CDBEB567521}" srcOrd="4" destOrd="0" presId="urn:microsoft.com/office/officeart/2018/2/layout/IconVerticalSolidList"/>
    <dgm:cxn modelId="{13C51CD6-7CDE-4205-BA08-7C90D4AD23F3}" type="presParOf" srcId="{9FF09C40-55EC-496D-A7D6-4CDBEB567521}" destId="{464468FD-B76E-4F85-B1C5-20A17BA0B9DB}" srcOrd="0" destOrd="0" presId="urn:microsoft.com/office/officeart/2018/2/layout/IconVerticalSolidList"/>
    <dgm:cxn modelId="{373221AE-1DDF-40E9-B476-1DEDDD7A55C9}" type="presParOf" srcId="{9FF09C40-55EC-496D-A7D6-4CDBEB567521}" destId="{5209614A-7006-4046-85C7-FB84BBAEC686}" srcOrd="1" destOrd="0" presId="urn:microsoft.com/office/officeart/2018/2/layout/IconVerticalSolidList"/>
    <dgm:cxn modelId="{A789D072-ECBD-4F57-865D-E3098558635F}" type="presParOf" srcId="{9FF09C40-55EC-496D-A7D6-4CDBEB567521}" destId="{9C5CA83D-3212-42A9-8977-760E6249C377}" srcOrd="2" destOrd="0" presId="urn:microsoft.com/office/officeart/2018/2/layout/IconVerticalSolidList"/>
    <dgm:cxn modelId="{AC506C6D-DADF-4784-A7E0-8F78C56FCEBA}" type="presParOf" srcId="{9FF09C40-55EC-496D-A7D6-4CDBEB567521}" destId="{22FE2146-8C11-4EED-BB06-9358E316F424}" srcOrd="3" destOrd="0" presId="urn:microsoft.com/office/officeart/2018/2/layout/IconVerticalSolidList"/>
    <dgm:cxn modelId="{720BE798-DEEC-4740-8123-C594E39C2548}" type="presParOf" srcId="{9FF09C40-55EC-496D-A7D6-4CDBEB567521}" destId="{08D56466-9677-41A1-8690-BB1B32E15CC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28AE71-5C93-409E-A489-5D50E8CA4EDA}" type="doc">
      <dgm:prSet loTypeId="urn:microsoft.com/office/officeart/2005/8/layout/vList5" loCatId="list" qsTypeId="urn:microsoft.com/office/officeart/2005/8/quickstyle/simple2" qsCatId="simple" csTypeId="urn:microsoft.com/office/officeart/2005/8/colors/accent3_2" csCatId="accent3"/>
      <dgm:spPr/>
      <dgm:t>
        <a:bodyPr/>
        <a:lstStyle/>
        <a:p>
          <a:endParaRPr lang="en-US"/>
        </a:p>
      </dgm:t>
    </dgm:pt>
    <dgm:pt modelId="{0321C65E-26D8-4371-8A3F-28AA739D6337}">
      <dgm:prSet/>
      <dgm:spPr/>
      <dgm:t>
        <a:bodyPr/>
        <a:lstStyle/>
        <a:p>
          <a:r>
            <a:rPr lang="en-US" b="0" i="0"/>
            <a:t>AI Algorithms and Machines</a:t>
          </a:r>
          <a:endParaRPr lang="en-US"/>
        </a:p>
      </dgm:t>
    </dgm:pt>
    <dgm:pt modelId="{221CBF08-6F79-4109-A211-5C7B10E717B3}" type="parTrans" cxnId="{1B0E8D11-D7D8-43FF-BBAB-C304F023F634}">
      <dgm:prSet/>
      <dgm:spPr/>
      <dgm:t>
        <a:bodyPr/>
        <a:lstStyle/>
        <a:p>
          <a:endParaRPr lang="en-US"/>
        </a:p>
      </dgm:t>
    </dgm:pt>
    <dgm:pt modelId="{61A78436-0239-4F14-9BAB-C46DAD8EA9AC}" type="sibTrans" cxnId="{1B0E8D11-D7D8-43FF-BBAB-C304F023F634}">
      <dgm:prSet/>
      <dgm:spPr/>
      <dgm:t>
        <a:bodyPr/>
        <a:lstStyle/>
        <a:p>
          <a:endParaRPr lang="en-US"/>
        </a:p>
      </dgm:t>
    </dgm:pt>
    <dgm:pt modelId="{1D32BB0C-6690-4CBE-8804-72690A105C0D}">
      <dgm:prSet/>
      <dgm:spPr/>
      <dgm:t>
        <a:bodyPr/>
        <a:lstStyle/>
        <a:p>
          <a:r>
            <a:rPr lang="en-US"/>
            <a:t>Not standalone; require data to learn and evolve</a:t>
          </a:r>
        </a:p>
      </dgm:t>
    </dgm:pt>
    <dgm:pt modelId="{043CB9D3-EFC2-4C96-AA19-6F0289531BF5}" type="parTrans" cxnId="{AF8F6423-416F-4D83-AE67-06A28438BB66}">
      <dgm:prSet/>
      <dgm:spPr/>
      <dgm:t>
        <a:bodyPr/>
        <a:lstStyle/>
        <a:p>
          <a:endParaRPr lang="en-US"/>
        </a:p>
      </dgm:t>
    </dgm:pt>
    <dgm:pt modelId="{39CECD0E-BC7F-461B-996B-56859EE60B27}" type="sibTrans" cxnId="{AF8F6423-416F-4D83-AE67-06A28438BB66}">
      <dgm:prSet/>
      <dgm:spPr/>
      <dgm:t>
        <a:bodyPr/>
        <a:lstStyle/>
        <a:p>
          <a:endParaRPr lang="en-US"/>
        </a:p>
      </dgm:t>
    </dgm:pt>
    <dgm:pt modelId="{24E6D150-EF71-48EA-A74D-680218AC089C}">
      <dgm:prSet/>
      <dgm:spPr/>
      <dgm:t>
        <a:bodyPr/>
        <a:lstStyle/>
        <a:p>
          <a:r>
            <a:rPr lang="en-US"/>
            <a:t>Built from more than just wires and chips</a:t>
          </a:r>
        </a:p>
      </dgm:t>
    </dgm:pt>
    <dgm:pt modelId="{FF9A92AA-E6B2-4206-8957-97022FA15F05}" type="parTrans" cxnId="{2617B0EA-42DE-4526-8A86-951AD2994CE7}">
      <dgm:prSet/>
      <dgm:spPr/>
      <dgm:t>
        <a:bodyPr/>
        <a:lstStyle/>
        <a:p>
          <a:endParaRPr lang="en-US"/>
        </a:p>
      </dgm:t>
    </dgm:pt>
    <dgm:pt modelId="{1846AC3B-9113-4984-A620-DAA52D14D658}" type="sibTrans" cxnId="{2617B0EA-42DE-4526-8A86-951AD2994CE7}">
      <dgm:prSet/>
      <dgm:spPr/>
      <dgm:t>
        <a:bodyPr/>
        <a:lstStyle/>
        <a:p>
          <a:endParaRPr lang="en-US"/>
        </a:p>
      </dgm:t>
    </dgm:pt>
    <dgm:pt modelId="{B863CFE5-CDA1-4CBF-88E4-C3776606E1E7}">
      <dgm:prSet/>
      <dgm:spPr/>
      <dgm:t>
        <a:bodyPr/>
        <a:lstStyle/>
        <a:p>
          <a:r>
            <a:rPr lang="en-US" b="0" i="0"/>
            <a:t>Role of Smart Machine Outputs</a:t>
          </a:r>
          <a:endParaRPr lang="en-US"/>
        </a:p>
      </dgm:t>
    </dgm:pt>
    <dgm:pt modelId="{04A52F51-0D4B-4136-BF29-23F3A7C2657E}" type="parTrans" cxnId="{5A586BB3-2BB4-4EA7-A481-1B3E99F3475C}">
      <dgm:prSet/>
      <dgm:spPr/>
      <dgm:t>
        <a:bodyPr/>
        <a:lstStyle/>
        <a:p>
          <a:endParaRPr lang="en-US"/>
        </a:p>
      </dgm:t>
    </dgm:pt>
    <dgm:pt modelId="{E512C4DA-247D-468E-B9D1-DA2E9CFA440C}" type="sibTrans" cxnId="{5A586BB3-2BB4-4EA7-A481-1B3E99F3475C}">
      <dgm:prSet/>
      <dgm:spPr/>
      <dgm:t>
        <a:bodyPr/>
        <a:lstStyle/>
        <a:p>
          <a:endParaRPr lang="en-US"/>
        </a:p>
      </dgm:t>
    </dgm:pt>
    <dgm:pt modelId="{BBE2DB28-9FF5-4DFD-91D6-1A69B5741D3A}">
      <dgm:prSet/>
      <dgm:spPr/>
      <dgm:t>
        <a:bodyPr/>
        <a:lstStyle/>
        <a:p>
          <a:r>
            <a:rPr lang="en-US"/>
            <a:t>Should act as supportive tools to enhance human judgment, not automatic doers</a:t>
          </a:r>
        </a:p>
      </dgm:t>
    </dgm:pt>
    <dgm:pt modelId="{8244CC6C-B747-49ED-957C-BBF76617A7DB}" type="parTrans" cxnId="{B93E11B6-DB75-4A1F-9219-CE234146C39B}">
      <dgm:prSet/>
      <dgm:spPr/>
      <dgm:t>
        <a:bodyPr/>
        <a:lstStyle/>
        <a:p>
          <a:endParaRPr lang="en-US"/>
        </a:p>
      </dgm:t>
    </dgm:pt>
    <dgm:pt modelId="{A15C0F78-1D48-426E-A634-40011C402180}" type="sibTrans" cxnId="{B93E11B6-DB75-4A1F-9219-CE234146C39B}">
      <dgm:prSet/>
      <dgm:spPr/>
      <dgm:t>
        <a:bodyPr/>
        <a:lstStyle/>
        <a:p>
          <a:endParaRPr lang="en-US"/>
        </a:p>
      </dgm:t>
    </dgm:pt>
    <dgm:pt modelId="{7217415E-83A4-4C7A-A192-05E718202AA5}">
      <dgm:prSet/>
      <dgm:spPr/>
      <dgm:t>
        <a:bodyPr/>
        <a:lstStyle/>
        <a:p>
          <a:r>
            <a:rPr lang="en-US"/>
            <a:t>Assist and augment human reasoning</a:t>
          </a:r>
        </a:p>
      </dgm:t>
    </dgm:pt>
    <dgm:pt modelId="{6F5F501D-3349-4663-AA22-F8C3B6E0B332}" type="parTrans" cxnId="{7659EA63-AC31-42B7-BC61-E998D075324B}">
      <dgm:prSet/>
      <dgm:spPr/>
      <dgm:t>
        <a:bodyPr/>
        <a:lstStyle/>
        <a:p>
          <a:endParaRPr lang="en-US"/>
        </a:p>
      </dgm:t>
    </dgm:pt>
    <dgm:pt modelId="{29E9440D-814D-4283-95DA-2C14B7B31145}" type="sibTrans" cxnId="{7659EA63-AC31-42B7-BC61-E998D075324B}">
      <dgm:prSet/>
      <dgm:spPr/>
      <dgm:t>
        <a:bodyPr/>
        <a:lstStyle/>
        <a:p>
          <a:endParaRPr lang="en-US"/>
        </a:p>
      </dgm:t>
    </dgm:pt>
    <dgm:pt modelId="{56DA51B1-2F59-45A9-B744-92D45D67C24B}">
      <dgm:prSet/>
      <dgm:spPr/>
      <dgm:t>
        <a:bodyPr/>
        <a:lstStyle/>
        <a:p>
          <a:r>
            <a:rPr lang="en-US" b="0" i="0"/>
            <a:t>AI and Empathy</a:t>
          </a:r>
          <a:endParaRPr lang="en-US"/>
        </a:p>
      </dgm:t>
    </dgm:pt>
    <dgm:pt modelId="{A6D25030-20CC-4384-BA43-1D84B2011EB1}" type="parTrans" cxnId="{A445471F-BBBC-4917-83EF-01AC5562A393}">
      <dgm:prSet/>
      <dgm:spPr/>
      <dgm:t>
        <a:bodyPr/>
        <a:lstStyle/>
        <a:p>
          <a:endParaRPr lang="en-US"/>
        </a:p>
      </dgm:t>
    </dgm:pt>
    <dgm:pt modelId="{62DBC581-C215-4E35-92F8-7A47413E08D9}" type="sibTrans" cxnId="{A445471F-BBBC-4917-83EF-01AC5562A393}">
      <dgm:prSet/>
      <dgm:spPr/>
      <dgm:t>
        <a:bodyPr/>
        <a:lstStyle/>
        <a:p>
          <a:endParaRPr lang="en-US"/>
        </a:p>
      </dgm:t>
    </dgm:pt>
    <dgm:pt modelId="{94E42097-8D38-47D4-883A-B53E64FFE2D8}">
      <dgm:prSet/>
      <dgm:spPr/>
      <dgm:t>
        <a:bodyPr/>
        <a:lstStyle/>
        <a:p>
          <a:r>
            <a:rPr lang="en-US"/>
            <a:t>Not programmed to be empathetic</a:t>
          </a:r>
        </a:p>
      </dgm:t>
    </dgm:pt>
    <dgm:pt modelId="{782223C6-DE03-4A38-965D-C0600AF5F6B2}" type="parTrans" cxnId="{85571C8F-F5F6-40CF-908C-BFA3E45A9047}">
      <dgm:prSet/>
      <dgm:spPr/>
      <dgm:t>
        <a:bodyPr/>
        <a:lstStyle/>
        <a:p>
          <a:endParaRPr lang="en-US"/>
        </a:p>
      </dgm:t>
    </dgm:pt>
    <dgm:pt modelId="{B4D294CC-ADFA-4F33-9B3B-927F51EE2517}" type="sibTrans" cxnId="{85571C8F-F5F6-40CF-908C-BFA3E45A9047}">
      <dgm:prSet/>
      <dgm:spPr/>
      <dgm:t>
        <a:bodyPr/>
        <a:lstStyle/>
        <a:p>
          <a:endParaRPr lang="en-US"/>
        </a:p>
      </dgm:t>
    </dgm:pt>
    <dgm:pt modelId="{868F6ABB-978C-4F7F-B5E3-C7A2D2AEDEAC}">
      <dgm:prSet/>
      <dgm:spPr/>
      <dgm:t>
        <a:bodyPr/>
        <a:lstStyle/>
        <a:p>
          <a:r>
            <a:rPr lang="en-US"/>
            <a:t>Cannot replace critical thinking and judgment of clinicians</a:t>
          </a:r>
        </a:p>
      </dgm:t>
    </dgm:pt>
    <dgm:pt modelId="{09C61C8C-4467-4314-99AC-9D03CAF3863D}" type="parTrans" cxnId="{B6A471D8-A056-43FD-9ED5-081CB6585DE2}">
      <dgm:prSet/>
      <dgm:spPr/>
      <dgm:t>
        <a:bodyPr/>
        <a:lstStyle/>
        <a:p>
          <a:endParaRPr lang="en-US"/>
        </a:p>
      </dgm:t>
    </dgm:pt>
    <dgm:pt modelId="{D5B48DC1-3ACB-44CC-BBBD-9E57FC742501}" type="sibTrans" cxnId="{B6A471D8-A056-43FD-9ED5-081CB6585DE2}">
      <dgm:prSet/>
      <dgm:spPr/>
      <dgm:t>
        <a:bodyPr/>
        <a:lstStyle/>
        <a:p>
          <a:endParaRPr lang="en-US"/>
        </a:p>
      </dgm:t>
    </dgm:pt>
    <dgm:pt modelId="{364743C5-0FA2-45DA-9C1F-B7BA0CF9200E}" type="pres">
      <dgm:prSet presAssocID="{0D28AE71-5C93-409E-A489-5D50E8CA4EDA}" presName="Name0" presStyleCnt="0">
        <dgm:presLayoutVars>
          <dgm:dir/>
          <dgm:animLvl val="lvl"/>
          <dgm:resizeHandles val="exact"/>
        </dgm:presLayoutVars>
      </dgm:prSet>
      <dgm:spPr/>
    </dgm:pt>
    <dgm:pt modelId="{D6831E13-AC95-4027-9173-C51AC40B6B02}" type="pres">
      <dgm:prSet presAssocID="{0321C65E-26D8-4371-8A3F-28AA739D6337}" presName="linNode" presStyleCnt="0"/>
      <dgm:spPr/>
    </dgm:pt>
    <dgm:pt modelId="{651BD841-DE9F-4EE0-ADD6-F02E0F4BEE21}" type="pres">
      <dgm:prSet presAssocID="{0321C65E-26D8-4371-8A3F-28AA739D6337}" presName="parentText" presStyleLbl="node1" presStyleIdx="0" presStyleCnt="3">
        <dgm:presLayoutVars>
          <dgm:chMax val="1"/>
          <dgm:bulletEnabled val="1"/>
        </dgm:presLayoutVars>
      </dgm:prSet>
      <dgm:spPr/>
    </dgm:pt>
    <dgm:pt modelId="{12ABD01E-A990-4925-8AFD-D04EA5074958}" type="pres">
      <dgm:prSet presAssocID="{0321C65E-26D8-4371-8A3F-28AA739D6337}" presName="descendantText" presStyleLbl="alignAccFollowNode1" presStyleIdx="0" presStyleCnt="3">
        <dgm:presLayoutVars>
          <dgm:bulletEnabled val="1"/>
        </dgm:presLayoutVars>
      </dgm:prSet>
      <dgm:spPr/>
    </dgm:pt>
    <dgm:pt modelId="{28E54D06-593C-4611-A262-35F5549FC53A}" type="pres">
      <dgm:prSet presAssocID="{61A78436-0239-4F14-9BAB-C46DAD8EA9AC}" presName="sp" presStyleCnt="0"/>
      <dgm:spPr/>
    </dgm:pt>
    <dgm:pt modelId="{CD64854A-8A59-4A40-9FB3-6420D5FF72F6}" type="pres">
      <dgm:prSet presAssocID="{B863CFE5-CDA1-4CBF-88E4-C3776606E1E7}" presName="linNode" presStyleCnt="0"/>
      <dgm:spPr/>
    </dgm:pt>
    <dgm:pt modelId="{BCC3688C-20D7-4E05-A8D9-26627819D71A}" type="pres">
      <dgm:prSet presAssocID="{B863CFE5-CDA1-4CBF-88E4-C3776606E1E7}" presName="parentText" presStyleLbl="node1" presStyleIdx="1" presStyleCnt="3">
        <dgm:presLayoutVars>
          <dgm:chMax val="1"/>
          <dgm:bulletEnabled val="1"/>
        </dgm:presLayoutVars>
      </dgm:prSet>
      <dgm:spPr/>
    </dgm:pt>
    <dgm:pt modelId="{96CF0FD7-D404-4E36-ABAB-7F1768BB7EEC}" type="pres">
      <dgm:prSet presAssocID="{B863CFE5-CDA1-4CBF-88E4-C3776606E1E7}" presName="descendantText" presStyleLbl="alignAccFollowNode1" presStyleIdx="1" presStyleCnt="3">
        <dgm:presLayoutVars>
          <dgm:bulletEnabled val="1"/>
        </dgm:presLayoutVars>
      </dgm:prSet>
      <dgm:spPr/>
    </dgm:pt>
    <dgm:pt modelId="{622FAE7E-7206-46D2-B258-41C5F4EBB811}" type="pres">
      <dgm:prSet presAssocID="{E512C4DA-247D-468E-B9D1-DA2E9CFA440C}" presName="sp" presStyleCnt="0"/>
      <dgm:spPr/>
    </dgm:pt>
    <dgm:pt modelId="{081F0A5A-537C-4085-A13C-25165B47E5EA}" type="pres">
      <dgm:prSet presAssocID="{56DA51B1-2F59-45A9-B744-92D45D67C24B}" presName="linNode" presStyleCnt="0"/>
      <dgm:spPr/>
    </dgm:pt>
    <dgm:pt modelId="{AB5B72BA-2ED6-4215-AD2A-14312664A7A9}" type="pres">
      <dgm:prSet presAssocID="{56DA51B1-2F59-45A9-B744-92D45D67C24B}" presName="parentText" presStyleLbl="node1" presStyleIdx="2" presStyleCnt="3">
        <dgm:presLayoutVars>
          <dgm:chMax val="1"/>
          <dgm:bulletEnabled val="1"/>
        </dgm:presLayoutVars>
      </dgm:prSet>
      <dgm:spPr/>
    </dgm:pt>
    <dgm:pt modelId="{FB23B4D5-77F9-4A62-B18A-A4029F065633}" type="pres">
      <dgm:prSet presAssocID="{56DA51B1-2F59-45A9-B744-92D45D67C24B}" presName="descendantText" presStyleLbl="alignAccFollowNode1" presStyleIdx="2" presStyleCnt="3">
        <dgm:presLayoutVars>
          <dgm:bulletEnabled val="1"/>
        </dgm:presLayoutVars>
      </dgm:prSet>
      <dgm:spPr/>
    </dgm:pt>
  </dgm:ptLst>
  <dgm:cxnLst>
    <dgm:cxn modelId="{B369C205-ED3F-4E87-B14F-1D4823AB3A92}" type="presOf" srcId="{0321C65E-26D8-4371-8A3F-28AA739D6337}" destId="{651BD841-DE9F-4EE0-ADD6-F02E0F4BEE21}" srcOrd="0" destOrd="0" presId="urn:microsoft.com/office/officeart/2005/8/layout/vList5"/>
    <dgm:cxn modelId="{1B0E8D11-D7D8-43FF-BBAB-C304F023F634}" srcId="{0D28AE71-5C93-409E-A489-5D50E8CA4EDA}" destId="{0321C65E-26D8-4371-8A3F-28AA739D6337}" srcOrd="0" destOrd="0" parTransId="{221CBF08-6F79-4109-A211-5C7B10E717B3}" sibTransId="{61A78436-0239-4F14-9BAB-C46DAD8EA9AC}"/>
    <dgm:cxn modelId="{91234618-C181-46DD-9287-28F4D76865C1}" type="presOf" srcId="{1D32BB0C-6690-4CBE-8804-72690A105C0D}" destId="{12ABD01E-A990-4925-8AFD-D04EA5074958}" srcOrd="0" destOrd="0" presId="urn:microsoft.com/office/officeart/2005/8/layout/vList5"/>
    <dgm:cxn modelId="{A445471F-BBBC-4917-83EF-01AC5562A393}" srcId="{0D28AE71-5C93-409E-A489-5D50E8CA4EDA}" destId="{56DA51B1-2F59-45A9-B744-92D45D67C24B}" srcOrd="2" destOrd="0" parTransId="{A6D25030-20CC-4384-BA43-1D84B2011EB1}" sibTransId="{62DBC581-C215-4E35-92F8-7A47413E08D9}"/>
    <dgm:cxn modelId="{AF8F6423-416F-4D83-AE67-06A28438BB66}" srcId="{0321C65E-26D8-4371-8A3F-28AA739D6337}" destId="{1D32BB0C-6690-4CBE-8804-72690A105C0D}" srcOrd="0" destOrd="0" parTransId="{043CB9D3-EFC2-4C96-AA19-6F0289531BF5}" sibTransId="{39CECD0E-BC7F-461B-996B-56859EE60B27}"/>
    <dgm:cxn modelId="{8B4A2B2F-F768-428E-9FFA-E1E872EF5BD7}" type="presOf" srcId="{BBE2DB28-9FF5-4DFD-91D6-1A69B5741D3A}" destId="{96CF0FD7-D404-4E36-ABAB-7F1768BB7EEC}" srcOrd="0" destOrd="0" presId="urn:microsoft.com/office/officeart/2005/8/layout/vList5"/>
    <dgm:cxn modelId="{497B9463-D4D4-41D2-8E57-5153486059BD}" type="presOf" srcId="{7217415E-83A4-4C7A-A192-05E718202AA5}" destId="{96CF0FD7-D404-4E36-ABAB-7F1768BB7EEC}" srcOrd="0" destOrd="1" presId="urn:microsoft.com/office/officeart/2005/8/layout/vList5"/>
    <dgm:cxn modelId="{7659EA63-AC31-42B7-BC61-E998D075324B}" srcId="{B863CFE5-CDA1-4CBF-88E4-C3776606E1E7}" destId="{7217415E-83A4-4C7A-A192-05E718202AA5}" srcOrd="1" destOrd="0" parTransId="{6F5F501D-3349-4663-AA22-F8C3B6E0B332}" sibTransId="{29E9440D-814D-4283-95DA-2C14B7B31145}"/>
    <dgm:cxn modelId="{D9961A49-39B8-4FAD-A69E-7990BA74FB80}" type="presOf" srcId="{94E42097-8D38-47D4-883A-B53E64FFE2D8}" destId="{FB23B4D5-77F9-4A62-B18A-A4029F065633}" srcOrd="0" destOrd="0" presId="urn:microsoft.com/office/officeart/2005/8/layout/vList5"/>
    <dgm:cxn modelId="{E0025C8B-3E7E-46B9-A0DF-080847905C10}" type="presOf" srcId="{B863CFE5-CDA1-4CBF-88E4-C3776606E1E7}" destId="{BCC3688C-20D7-4E05-A8D9-26627819D71A}" srcOrd="0" destOrd="0" presId="urn:microsoft.com/office/officeart/2005/8/layout/vList5"/>
    <dgm:cxn modelId="{85571C8F-F5F6-40CF-908C-BFA3E45A9047}" srcId="{56DA51B1-2F59-45A9-B744-92D45D67C24B}" destId="{94E42097-8D38-47D4-883A-B53E64FFE2D8}" srcOrd="0" destOrd="0" parTransId="{782223C6-DE03-4A38-965D-C0600AF5F6B2}" sibTransId="{B4D294CC-ADFA-4F33-9B3B-927F51EE2517}"/>
    <dgm:cxn modelId="{B6EC1298-2018-422C-B754-62BB07DCB5B8}" type="presOf" srcId="{0D28AE71-5C93-409E-A489-5D50E8CA4EDA}" destId="{364743C5-0FA2-45DA-9C1F-B7BA0CF9200E}" srcOrd="0" destOrd="0" presId="urn:microsoft.com/office/officeart/2005/8/layout/vList5"/>
    <dgm:cxn modelId="{5A586BB3-2BB4-4EA7-A481-1B3E99F3475C}" srcId="{0D28AE71-5C93-409E-A489-5D50E8CA4EDA}" destId="{B863CFE5-CDA1-4CBF-88E4-C3776606E1E7}" srcOrd="1" destOrd="0" parTransId="{04A52F51-0D4B-4136-BF29-23F3A7C2657E}" sibTransId="{E512C4DA-247D-468E-B9D1-DA2E9CFA440C}"/>
    <dgm:cxn modelId="{B93E11B6-DB75-4A1F-9219-CE234146C39B}" srcId="{B863CFE5-CDA1-4CBF-88E4-C3776606E1E7}" destId="{BBE2DB28-9FF5-4DFD-91D6-1A69B5741D3A}" srcOrd="0" destOrd="0" parTransId="{8244CC6C-B747-49ED-957C-BBF76617A7DB}" sibTransId="{A15C0F78-1D48-426E-A634-40011C402180}"/>
    <dgm:cxn modelId="{9C13C0D1-38A4-43D4-80C8-135E9BB9D219}" type="presOf" srcId="{56DA51B1-2F59-45A9-B744-92D45D67C24B}" destId="{AB5B72BA-2ED6-4215-AD2A-14312664A7A9}" srcOrd="0" destOrd="0" presId="urn:microsoft.com/office/officeart/2005/8/layout/vList5"/>
    <dgm:cxn modelId="{B6A471D8-A056-43FD-9ED5-081CB6585DE2}" srcId="{56DA51B1-2F59-45A9-B744-92D45D67C24B}" destId="{868F6ABB-978C-4F7F-B5E3-C7A2D2AEDEAC}" srcOrd="1" destOrd="0" parTransId="{09C61C8C-4467-4314-99AC-9D03CAF3863D}" sibTransId="{D5B48DC1-3ACB-44CC-BBBD-9E57FC742501}"/>
    <dgm:cxn modelId="{028AC6E9-01BA-47E7-9D33-3CE0110F0B3B}" type="presOf" srcId="{24E6D150-EF71-48EA-A74D-680218AC089C}" destId="{12ABD01E-A990-4925-8AFD-D04EA5074958}" srcOrd="0" destOrd="1" presId="urn:microsoft.com/office/officeart/2005/8/layout/vList5"/>
    <dgm:cxn modelId="{2617B0EA-42DE-4526-8A86-951AD2994CE7}" srcId="{0321C65E-26D8-4371-8A3F-28AA739D6337}" destId="{24E6D150-EF71-48EA-A74D-680218AC089C}" srcOrd="1" destOrd="0" parTransId="{FF9A92AA-E6B2-4206-8957-97022FA15F05}" sibTransId="{1846AC3B-9113-4984-A620-DAA52D14D658}"/>
    <dgm:cxn modelId="{549007F1-C2D1-4A74-B3D0-7A548F7B9F7E}" type="presOf" srcId="{868F6ABB-978C-4F7F-B5E3-C7A2D2AEDEAC}" destId="{FB23B4D5-77F9-4A62-B18A-A4029F065633}" srcOrd="0" destOrd="1" presId="urn:microsoft.com/office/officeart/2005/8/layout/vList5"/>
    <dgm:cxn modelId="{2A45C620-DE3C-444F-946E-E6AFA8C5C31D}" type="presParOf" srcId="{364743C5-0FA2-45DA-9C1F-B7BA0CF9200E}" destId="{D6831E13-AC95-4027-9173-C51AC40B6B02}" srcOrd="0" destOrd="0" presId="urn:microsoft.com/office/officeart/2005/8/layout/vList5"/>
    <dgm:cxn modelId="{4EAF4B15-8D2A-484C-8A7A-708394E656AD}" type="presParOf" srcId="{D6831E13-AC95-4027-9173-C51AC40B6B02}" destId="{651BD841-DE9F-4EE0-ADD6-F02E0F4BEE21}" srcOrd="0" destOrd="0" presId="urn:microsoft.com/office/officeart/2005/8/layout/vList5"/>
    <dgm:cxn modelId="{3965A831-6C8F-4E95-83F1-DE571FFF338C}" type="presParOf" srcId="{D6831E13-AC95-4027-9173-C51AC40B6B02}" destId="{12ABD01E-A990-4925-8AFD-D04EA5074958}" srcOrd="1" destOrd="0" presId="urn:microsoft.com/office/officeart/2005/8/layout/vList5"/>
    <dgm:cxn modelId="{476CBD16-7D36-47E2-B618-764BAE82B32C}" type="presParOf" srcId="{364743C5-0FA2-45DA-9C1F-B7BA0CF9200E}" destId="{28E54D06-593C-4611-A262-35F5549FC53A}" srcOrd="1" destOrd="0" presId="urn:microsoft.com/office/officeart/2005/8/layout/vList5"/>
    <dgm:cxn modelId="{D7400809-3D13-4C66-94FB-055A48A4BC3D}" type="presParOf" srcId="{364743C5-0FA2-45DA-9C1F-B7BA0CF9200E}" destId="{CD64854A-8A59-4A40-9FB3-6420D5FF72F6}" srcOrd="2" destOrd="0" presId="urn:microsoft.com/office/officeart/2005/8/layout/vList5"/>
    <dgm:cxn modelId="{18ADA91A-F56E-4A8A-A7E4-2BDD7241AE21}" type="presParOf" srcId="{CD64854A-8A59-4A40-9FB3-6420D5FF72F6}" destId="{BCC3688C-20D7-4E05-A8D9-26627819D71A}" srcOrd="0" destOrd="0" presId="urn:microsoft.com/office/officeart/2005/8/layout/vList5"/>
    <dgm:cxn modelId="{CEB16884-67D1-42C4-BF4C-C3D396FC0E8B}" type="presParOf" srcId="{CD64854A-8A59-4A40-9FB3-6420D5FF72F6}" destId="{96CF0FD7-D404-4E36-ABAB-7F1768BB7EEC}" srcOrd="1" destOrd="0" presId="urn:microsoft.com/office/officeart/2005/8/layout/vList5"/>
    <dgm:cxn modelId="{6AEE0F3B-2B6A-461E-B3F4-3B745C376B0F}" type="presParOf" srcId="{364743C5-0FA2-45DA-9C1F-B7BA0CF9200E}" destId="{622FAE7E-7206-46D2-B258-41C5F4EBB811}" srcOrd="3" destOrd="0" presId="urn:microsoft.com/office/officeart/2005/8/layout/vList5"/>
    <dgm:cxn modelId="{15AD784D-447D-4FCB-9748-B79498D9983B}" type="presParOf" srcId="{364743C5-0FA2-45DA-9C1F-B7BA0CF9200E}" destId="{081F0A5A-537C-4085-A13C-25165B47E5EA}" srcOrd="4" destOrd="0" presId="urn:microsoft.com/office/officeart/2005/8/layout/vList5"/>
    <dgm:cxn modelId="{AF048D23-51D1-4EED-B75D-4E9956BBC502}" type="presParOf" srcId="{081F0A5A-537C-4085-A13C-25165B47E5EA}" destId="{AB5B72BA-2ED6-4215-AD2A-14312664A7A9}" srcOrd="0" destOrd="0" presId="urn:microsoft.com/office/officeart/2005/8/layout/vList5"/>
    <dgm:cxn modelId="{B2ABDBFC-7F21-4611-977F-16A3935DA3AF}" type="presParOf" srcId="{081F0A5A-537C-4085-A13C-25165B47E5EA}" destId="{FB23B4D5-77F9-4A62-B18A-A4029F06563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C44F6A-28D3-4E94-8221-D09B4CF4B780}"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7A2F190D-0CCC-409C-90B1-656E224EAFCA}">
      <dgm:prSet/>
      <dgm:spPr/>
      <dgm:t>
        <a:bodyPr/>
        <a:lstStyle/>
        <a:p>
          <a:r>
            <a:rPr lang="en-US" b="0" i="0"/>
            <a:t>Predictive Data Strategy</a:t>
          </a:r>
          <a:endParaRPr lang="en-US"/>
        </a:p>
      </dgm:t>
    </dgm:pt>
    <dgm:pt modelId="{BB1E2994-5693-4FBE-B41F-AC563A80B20B}" type="parTrans" cxnId="{B5510A50-76B2-4C93-B308-5C1A7B8E8A1E}">
      <dgm:prSet/>
      <dgm:spPr/>
      <dgm:t>
        <a:bodyPr/>
        <a:lstStyle/>
        <a:p>
          <a:endParaRPr lang="en-US"/>
        </a:p>
      </dgm:t>
    </dgm:pt>
    <dgm:pt modelId="{53C8A934-E566-4A61-9DCC-248BC9ACF39F}" type="sibTrans" cxnId="{B5510A50-76B2-4C93-B308-5C1A7B8E8A1E}">
      <dgm:prSet/>
      <dgm:spPr/>
      <dgm:t>
        <a:bodyPr/>
        <a:lstStyle/>
        <a:p>
          <a:endParaRPr lang="en-US"/>
        </a:p>
      </dgm:t>
    </dgm:pt>
    <dgm:pt modelId="{AC71EB44-B541-4426-B11B-C0229D2655BB}">
      <dgm:prSet/>
      <dgm:spPr/>
      <dgm:t>
        <a:bodyPr/>
        <a:lstStyle/>
        <a:p>
          <a:r>
            <a:rPr lang="en-US"/>
            <a:t>Provides valuable insights</a:t>
          </a:r>
        </a:p>
      </dgm:t>
    </dgm:pt>
    <dgm:pt modelId="{75E58AB5-B3F4-4023-8FAF-0C152B60C9AF}" type="parTrans" cxnId="{0D66EA41-87CD-479D-86A7-6C9C65CFD571}">
      <dgm:prSet/>
      <dgm:spPr/>
      <dgm:t>
        <a:bodyPr/>
        <a:lstStyle/>
        <a:p>
          <a:endParaRPr lang="en-US"/>
        </a:p>
      </dgm:t>
    </dgm:pt>
    <dgm:pt modelId="{172FE74A-3E50-4DA6-90C1-C5A4A2E3939C}" type="sibTrans" cxnId="{0D66EA41-87CD-479D-86A7-6C9C65CFD571}">
      <dgm:prSet/>
      <dgm:spPr/>
      <dgm:t>
        <a:bodyPr/>
        <a:lstStyle/>
        <a:p>
          <a:endParaRPr lang="en-US"/>
        </a:p>
      </dgm:t>
    </dgm:pt>
    <dgm:pt modelId="{68DDCDE1-AC11-4B42-9963-49225730C97F}">
      <dgm:prSet/>
      <dgm:spPr/>
      <dgm:t>
        <a:bodyPr/>
        <a:lstStyle/>
        <a:p>
          <a:r>
            <a:rPr lang="en-US"/>
            <a:t>Helps in understanding future events</a:t>
          </a:r>
        </a:p>
      </dgm:t>
    </dgm:pt>
    <dgm:pt modelId="{FEA7AFA5-4E48-4BDA-BD81-9C49F022B3F0}" type="parTrans" cxnId="{FF45CF15-4D79-4F80-8C25-ED0DDB201D7F}">
      <dgm:prSet/>
      <dgm:spPr/>
      <dgm:t>
        <a:bodyPr/>
        <a:lstStyle/>
        <a:p>
          <a:endParaRPr lang="en-US"/>
        </a:p>
      </dgm:t>
    </dgm:pt>
    <dgm:pt modelId="{CAA9370A-C739-471E-9946-CD88923F027A}" type="sibTrans" cxnId="{FF45CF15-4D79-4F80-8C25-ED0DDB201D7F}">
      <dgm:prSet/>
      <dgm:spPr/>
      <dgm:t>
        <a:bodyPr/>
        <a:lstStyle/>
        <a:p>
          <a:endParaRPr lang="en-US"/>
        </a:p>
      </dgm:t>
    </dgm:pt>
    <dgm:pt modelId="{356B93BF-AC2F-467A-A9AF-0944446A46B3}">
      <dgm:prSet/>
      <dgm:spPr/>
      <dgm:t>
        <a:bodyPr/>
        <a:lstStyle/>
        <a:p>
          <a:r>
            <a:rPr lang="en-US" b="0" i="0"/>
            <a:t>Anticipation of Interventions</a:t>
          </a:r>
          <a:endParaRPr lang="en-US"/>
        </a:p>
      </dgm:t>
    </dgm:pt>
    <dgm:pt modelId="{1703436F-CE67-4C6C-A341-FD476FC33ABA}" type="parTrans" cxnId="{766A0534-A3F7-499F-9BF7-90D8552AE0DB}">
      <dgm:prSet/>
      <dgm:spPr/>
      <dgm:t>
        <a:bodyPr/>
        <a:lstStyle/>
        <a:p>
          <a:endParaRPr lang="en-US"/>
        </a:p>
      </dgm:t>
    </dgm:pt>
    <dgm:pt modelId="{2F7854F5-F248-4E26-804A-727CD307BDCF}" type="sibTrans" cxnId="{766A0534-A3F7-499F-9BF7-90D8552AE0DB}">
      <dgm:prSet/>
      <dgm:spPr/>
      <dgm:t>
        <a:bodyPr/>
        <a:lstStyle/>
        <a:p>
          <a:endParaRPr lang="en-US"/>
        </a:p>
      </dgm:t>
    </dgm:pt>
    <dgm:pt modelId="{F4C0B7EE-20B0-4171-BD07-3573675B2D8E}">
      <dgm:prSet/>
      <dgm:spPr/>
      <dgm:t>
        <a:bodyPr/>
        <a:lstStyle/>
        <a:p>
          <a:r>
            <a:rPr lang="en-US"/>
            <a:t>Determines necessary actions</a:t>
          </a:r>
        </a:p>
      </dgm:t>
    </dgm:pt>
    <dgm:pt modelId="{53F3C878-FCF9-4CB2-902D-BEBF5E31DEED}" type="parTrans" cxnId="{FDC9F495-6FD6-4F46-A10C-FD4AB853E3D3}">
      <dgm:prSet/>
      <dgm:spPr/>
      <dgm:t>
        <a:bodyPr/>
        <a:lstStyle/>
        <a:p>
          <a:endParaRPr lang="en-US"/>
        </a:p>
      </dgm:t>
    </dgm:pt>
    <dgm:pt modelId="{0F591640-5AF8-4CAC-BB00-17241F7E8B6E}" type="sibTrans" cxnId="{FDC9F495-6FD6-4F46-A10C-FD4AB853E3D3}">
      <dgm:prSet/>
      <dgm:spPr/>
      <dgm:t>
        <a:bodyPr/>
        <a:lstStyle/>
        <a:p>
          <a:endParaRPr lang="en-US"/>
        </a:p>
      </dgm:t>
    </dgm:pt>
    <dgm:pt modelId="{AA609FA2-81CC-4997-8818-BB61C7C74E1F}">
      <dgm:prSet/>
      <dgm:spPr/>
      <dgm:t>
        <a:bodyPr/>
        <a:lstStyle/>
        <a:p>
          <a:r>
            <a:rPr lang="en-US"/>
            <a:t>Ensures desired outcomes</a:t>
          </a:r>
        </a:p>
      </dgm:t>
    </dgm:pt>
    <dgm:pt modelId="{27301200-EF0D-4412-A8D5-9A3254F0083E}" type="parTrans" cxnId="{56EE2AD7-D338-454A-97AC-E3CF23C25477}">
      <dgm:prSet/>
      <dgm:spPr/>
      <dgm:t>
        <a:bodyPr/>
        <a:lstStyle/>
        <a:p>
          <a:endParaRPr lang="en-US"/>
        </a:p>
      </dgm:t>
    </dgm:pt>
    <dgm:pt modelId="{969DFF95-58FD-4FA8-96CE-869366DF6938}" type="sibTrans" cxnId="{56EE2AD7-D338-454A-97AC-E3CF23C25477}">
      <dgm:prSet/>
      <dgm:spPr/>
      <dgm:t>
        <a:bodyPr/>
        <a:lstStyle/>
        <a:p>
          <a:endParaRPr lang="en-US"/>
        </a:p>
      </dgm:t>
    </dgm:pt>
    <dgm:pt modelId="{EA289487-5029-4BC3-A4BC-BB252EC7820C}">
      <dgm:prSet/>
      <dgm:spPr/>
      <dgm:t>
        <a:bodyPr/>
        <a:lstStyle/>
        <a:p>
          <a:r>
            <a:rPr lang="en-US" b="0" i="0"/>
            <a:t>Proactive Decision Making</a:t>
          </a:r>
          <a:endParaRPr lang="en-US"/>
        </a:p>
      </dgm:t>
    </dgm:pt>
    <dgm:pt modelId="{83B1B6F0-1022-4FF5-8D43-33E6A0132971}" type="parTrans" cxnId="{209E705F-D86D-4CDD-A7E8-266214474DC3}">
      <dgm:prSet/>
      <dgm:spPr/>
      <dgm:t>
        <a:bodyPr/>
        <a:lstStyle/>
        <a:p>
          <a:endParaRPr lang="en-US"/>
        </a:p>
      </dgm:t>
    </dgm:pt>
    <dgm:pt modelId="{7F76BF92-BFCD-48A5-BA82-35BB535DA8BD}" type="sibTrans" cxnId="{209E705F-D86D-4CDD-A7E8-266214474DC3}">
      <dgm:prSet/>
      <dgm:spPr/>
      <dgm:t>
        <a:bodyPr/>
        <a:lstStyle/>
        <a:p>
          <a:endParaRPr lang="en-US"/>
        </a:p>
      </dgm:t>
    </dgm:pt>
    <dgm:pt modelId="{6310A9E4-62EC-4F40-AFD9-CD56E193E9B2}">
      <dgm:prSet/>
      <dgm:spPr/>
      <dgm:t>
        <a:bodyPr/>
        <a:lstStyle/>
        <a:p>
          <a:r>
            <a:rPr lang="en-US"/>
            <a:t>Enables proactive decisions</a:t>
          </a:r>
        </a:p>
      </dgm:t>
    </dgm:pt>
    <dgm:pt modelId="{49419EA5-C160-45F6-BDA0-FDBF29003242}" type="parTrans" cxnId="{61C4166D-30E6-4429-AEF6-023ADAF0E378}">
      <dgm:prSet/>
      <dgm:spPr/>
      <dgm:t>
        <a:bodyPr/>
        <a:lstStyle/>
        <a:p>
          <a:endParaRPr lang="en-US"/>
        </a:p>
      </dgm:t>
    </dgm:pt>
    <dgm:pt modelId="{D388806B-B056-419A-BA99-2DAF76A7CC4F}" type="sibTrans" cxnId="{61C4166D-30E6-4429-AEF6-023ADAF0E378}">
      <dgm:prSet/>
      <dgm:spPr/>
      <dgm:t>
        <a:bodyPr/>
        <a:lstStyle/>
        <a:p>
          <a:endParaRPr lang="en-US"/>
        </a:p>
      </dgm:t>
    </dgm:pt>
    <dgm:pt modelId="{5AC61B02-D20B-457F-9C56-F3C3009EAC8E}">
      <dgm:prSet/>
      <dgm:spPr/>
      <dgm:t>
        <a:bodyPr/>
        <a:lstStyle/>
        <a:p>
          <a:r>
            <a:rPr lang="en-US"/>
            <a:t>Prevents undesired events</a:t>
          </a:r>
        </a:p>
      </dgm:t>
    </dgm:pt>
    <dgm:pt modelId="{DC0DC426-6652-4AEA-82AF-CD015B1D854B}" type="parTrans" cxnId="{DB6672D1-DC0F-4183-9A51-6AE80B53D669}">
      <dgm:prSet/>
      <dgm:spPr/>
      <dgm:t>
        <a:bodyPr/>
        <a:lstStyle/>
        <a:p>
          <a:endParaRPr lang="en-US"/>
        </a:p>
      </dgm:t>
    </dgm:pt>
    <dgm:pt modelId="{982D1195-BB4A-4387-AA55-0C750B5E4D1B}" type="sibTrans" cxnId="{DB6672D1-DC0F-4183-9A51-6AE80B53D669}">
      <dgm:prSet/>
      <dgm:spPr/>
      <dgm:t>
        <a:bodyPr/>
        <a:lstStyle/>
        <a:p>
          <a:endParaRPr lang="en-US"/>
        </a:p>
      </dgm:t>
    </dgm:pt>
    <dgm:pt modelId="{4835BBA2-DCFF-46C4-BB70-DE6F1B3734AF}" type="pres">
      <dgm:prSet presAssocID="{83C44F6A-28D3-4E94-8221-D09B4CF4B780}" presName="Name0" presStyleCnt="0">
        <dgm:presLayoutVars>
          <dgm:dir/>
          <dgm:animLvl val="lvl"/>
          <dgm:resizeHandles val="exact"/>
        </dgm:presLayoutVars>
      </dgm:prSet>
      <dgm:spPr/>
    </dgm:pt>
    <dgm:pt modelId="{A357AFD1-6A4F-43F8-BC06-8761B5982C50}" type="pres">
      <dgm:prSet presAssocID="{7A2F190D-0CCC-409C-90B1-656E224EAFCA}" presName="linNode" presStyleCnt="0"/>
      <dgm:spPr/>
    </dgm:pt>
    <dgm:pt modelId="{23EF592B-2FFE-48B7-BF61-5663C6A600E1}" type="pres">
      <dgm:prSet presAssocID="{7A2F190D-0CCC-409C-90B1-656E224EAFCA}" presName="parentText" presStyleLbl="node1" presStyleIdx="0" presStyleCnt="3">
        <dgm:presLayoutVars>
          <dgm:chMax val="1"/>
          <dgm:bulletEnabled val="1"/>
        </dgm:presLayoutVars>
      </dgm:prSet>
      <dgm:spPr/>
    </dgm:pt>
    <dgm:pt modelId="{E4030D92-BE3B-4C54-A31E-C7D194912244}" type="pres">
      <dgm:prSet presAssocID="{7A2F190D-0CCC-409C-90B1-656E224EAFCA}" presName="descendantText" presStyleLbl="alignAccFollowNode1" presStyleIdx="0" presStyleCnt="3">
        <dgm:presLayoutVars>
          <dgm:bulletEnabled val="1"/>
        </dgm:presLayoutVars>
      </dgm:prSet>
      <dgm:spPr/>
    </dgm:pt>
    <dgm:pt modelId="{F4138B42-6FE0-4D3B-8BD0-D9006A6E80C6}" type="pres">
      <dgm:prSet presAssocID="{53C8A934-E566-4A61-9DCC-248BC9ACF39F}" presName="sp" presStyleCnt="0"/>
      <dgm:spPr/>
    </dgm:pt>
    <dgm:pt modelId="{7E1692CB-AFFA-4266-9E1D-BDA5D71B8002}" type="pres">
      <dgm:prSet presAssocID="{356B93BF-AC2F-467A-A9AF-0944446A46B3}" presName="linNode" presStyleCnt="0"/>
      <dgm:spPr/>
    </dgm:pt>
    <dgm:pt modelId="{DFA46246-7BE9-4B47-8DB5-614CFA581302}" type="pres">
      <dgm:prSet presAssocID="{356B93BF-AC2F-467A-A9AF-0944446A46B3}" presName="parentText" presStyleLbl="node1" presStyleIdx="1" presStyleCnt="3">
        <dgm:presLayoutVars>
          <dgm:chMax val="1"/>
          <dgm:bulletEnabled val="1"/>
        </dgm:presLayoutVars>
      </dgm:prSet>
      <dgm:spPr/>
    </dgm:pt>
    <dgm:pt modelId="{800A9051-2AFB-46B4-9036-D010DB7272C7}" type="pres">
      <dgm:prSet presAssocID="{356B93BF-AC2F-467A-A9AF-0944446A46B3}" presName="descendantText" presStyleLbl="alignAccFollowNode1" presStyleIdx="1" presStyleCnt="3">
        <dgm:presLayoutVars>
          <dgm:bulletEnabled val="1"/>
        </dgm:presLayoutVars>
      </dgm:prSet>
      <dgm:spPr/>
    </dgm:pt>
    <dgm:pt modelId="{B47EA618-D49C-472A-B9B3-34FCE8E772F6}" type="pres">
      <dgm:prSet presAssocID="{2F7854F5-F248-4E26-804A-727CD307BDCF}" presName="sp" presStyleCnt="0"/>
      <dgm:spPr/>
    </dgm:pt>
    <dgm:pt modelId="{6AE9A4DC-2CF6-4305-9025-C68C53341EE9}" type="pres">
      <dgm:prSet presAssocID="{EA289487-5029-4BC3-A4BC-BB252EC7820C}" presName="linNode" presStyleCnt="0"/>
      <dgm:spPr/>
    </dgm:pt>
    <dgm:pt modelId="{B6616973-1003-4C8F-BBA5-A9F4550E00A1}" type="pres">
      <dgm:prSet presAssocID="{EA289487-5029-4BC3-A4BC-BB252EC7820C}" presName="parentText" presStyleLbl="node1" presStyleIdx="2" presStyleCnt="3">
        <dgm:presLayoutVars>
          <dgm:chMax val="1"/>
          <dgm:bulletEnabled val="1"/>
        </dgm:presLayoutVars>
      </dgm:prSet>
      <dgm:spPr/>
    </dgm:pt>
    <dgm:pt modelId="{4F2AC8F6-7FDC-4B9D-A027-1CDB73108758}" type="pres">
      <dgm:prSet presAssocID="{EA289487-5029-4BC3-A4BC-BB252EC7820C}" presName="descendantText" presStyleLbl="alignAccFollowNode1" presStyleIdx="2" presStyleCnt="3">
        <dgm:presLayoutVars>
          <dgm:bulletEnabled val="1"/>
        </dgm:presLayoutVars>
      </dgm:prSet>
      <dgm:spPr/>
    </dgm:pt>
  </dgm:ptLst>
  <dgm:cxnLst>
    <dgm:cxn modelId="{FF45CF15-4D79-4F80-8C25-ED0DDB201D7F}" srcId="{7A2F190D-0CCC-409C-90B1-656E224EAFCA}" destId="{68DDCDE1-AC11-4B42-9963-49225730C97F}" srcOrd="1" destOrd="0" parTransId="{FEA7AFA5-4E48-4BDA-BD81-9C49F022B3F0}" sibTransId="{CAA9370A-C739-471E-9946-CD88923F027A}"/>
    <dgm:cxn modelId="{9E07EC22-6E9D-4D1F-B9D4-203A553E315D}" type="presOf" srcId="{5AC61B02-D20B-457F-9C56-F3C3009EAC8E}" destId="{4F2AC8F6-7FDC-4B9D-A027-1CDB73108758}" srcOrd="0" destOrd="1" presId="urn:microsoft.com/office/officeart/2005/8/layout/vList5"/>
    <dgm:cxn modelId="{F9B26F31-A3AE-4E6C-80B6-23C49C427469}" type="presOf" srcId="{AC71EB44-B541-4426-B11B-C0229D2655BB}" destId="{E4030D92-BE3B-4C54-A31E-C7D194912244}" srcOrd="0" destOrd="0" presId="urn:microsoft.com/office/officeart/2005/8/layout/vList5"/>
    <dgm:cxn modelId="{766A0534-A3F7-499F-9BF7-90D8552AE0DB}" srcId="{83C44F6A-28D3-4E94-8221-D09B4CF4B780}" destId="{356B93BF-AC2F-467A-A9AF-0944446A46B3}" srcOrd="1" destOrd="0" parTransId="{1703436F-CE67-4C6C-A341-FD476FC33ABA}" sibTransId="{2F7854F5-F248-4E26-804A-727CD307BDCF}"/>
    <dgm:cxn modelId="{4C344138-4D35-46A4-B10C-67018C1B12E4}" type="presOf" srcId="{68DDCDE1-AC11-4B42-9963-49225730C97F}" destId="{E4030D92-BE3B-4C54-A31E-C7D194912244}" srcOrd="0" destOrd="1" presId="urn:microsoft.com/office/officeart/2005/8/layout/vList5"/>
    <dgm:cxn modelId="{209E705F-D86D-4CDD-A7E8-266214474DC3}" srcId="{83C44F6A-28D3-4E94-8221-D09B4CF4B780}" destId="{EA289487-5029-4BC3-A4BC-BB252EC7820C}" srcOrd="2" destOrd="0" parTransId="{83B1B6F0-1022-4FF5-8D43-33E6A0132971}" sibTransId="{7F76BF92-BFCD-48A5-BA82-35BB535DA8BD}"/>
    <dgm:cxn modelId="{0D66EA41-87CD-479D-86A7-6C9C65CFD571}" srcId="{7A2F190D-0CCC-409C-90B1-656E224EAFCA}" destId="{AC71EB44-B541-4426-B11B-C0229D2655BB}" srcOrd="0" destOrd="0" parTransId="{75E58AB5-B3F4-4023-8FAF-0C152B60C9AF}" sibTransId="{172FE74A-3E50-4DA6-90C1-C5A4A2E3939C}"/>
    <dgm:cxn modelId="{1852A069-7771-41AA-9492-9867D030B9ED}" type="presOf" srcId="{EA289487-5029-4BC3-A4BC-BB252EC7820C}" destId="{B6616973-1003-4C8F-BBA5-A9F4550E00A1}" srcOrd="0" destOrd="0" presId="urn:microsoft.com/office/officeart/2005/8/layout/vList5"/>
    <dgm:cxn modelId="{61C4166D-30E6-4429-AEF6-023ADAF0E378}" srcId="{EA289487-5029-4BC3-A4BC-BB252EC7820C}" destId="{6310A9E4-62EC-4F40-AFD9-CD56E193E9B2}" srcOrd="0" destOrd="0" parTransId="{49419EA5-C160-45F6-BDA0-FDBF29003242}" sibTransId="{D388806B-B056-419A-BA99-2DAF76A7CC4F}"/>
    <dgm:cxn modelId="{B5510A50-76B2-4C93-B308-5C1A7B8E8A1E}" srcId="{83C44F6A-28D3-4E94-8221-D09B4CF4B780}" destId="{7A2F190D-0CCC-409C-90B1-656E224EAFCA}" srcOrd="0" destOrd="0" parTransId="{BB1E2994-5693-4FBE-B41F-AC563A80B20B}" sibTransId="{53C8A934-E566-4A61-9DCC-248BC9ACF39F}"/>
    <dgm:cxn modelId="{D155F970-E5DA-4C10-8E52-B318EAAD737C}" type="presOf" srcId="{356B93BF-AC2F-467A-A9AF-0944446A46B3}" destId="{DFA46246-7BE9-4B47-8DB5-614CFA581302}" srcOrd="0" destOrd="0" presId="urn:microsoft.com/office/officeart/2005/8/layout/vList5"/>
    <dgm:cxn modelId="{FDC9F495-6FD6-4F46-A10C-FD4AB853E3D3}" srcId="{356B93BF-AC2F-467A-A9AF-0944446A46B3}" destId="{F4C0B7EE-20B0-4171-BD07-3573675B2D8E}" srcOrd="0" destOrd="0" parTransId="{53F3C878-FCF9-4CB2-902D-BEBF5E31DEED}" sibTransId="{0F591640-5AF8-4CAC-BB00-17241F7E8B6E}"/>
    <dgm:cxn modelId="{717D10A5-8569-428D-B0E1-5D71B4A6E047}" type="presOf" srcId="{83C44F6A-28D3-4E94-8221-D09B4CF4B780}" destId="{4835BBA2-DCFF-46C4-BB70-DE6F1B3734AF}" srcOrd="0" destOrd="0" presId="urn:microsoft.com/office/officeart/2005/8/layout/vList5"/>
    <dgm:cxn modelId="{247B95CA-DD96-49A2-AED5-38C187176672}" type="presOf" srcId="{6310A9E4-62EC-4F40-AFD9-CD56E193E9B2}" destId="{4F2AC8F6-7FDC-4B9D-A027-1CDB73108758}" srcOrd="0" destOrd="0" presId="urn:microsoft.com/office/officeart/2005/8/layout/vList5"/>
    <dgm:cxn modelId="{DB6672D1-DC0F-4183-9A51-6AE80B53D669}" srcId="{EA289487-5029-4BC3-A4BC-BB252EC7820C}" destId="{5AC61B02-D20B-457F-9C56-F3C3009EAC8E}" srcOrd="1" destOrd="0" parTransId="{DC0DC426-6652-4AEA-82AF-CD015B1D854B}" sibTransId="{982D1195-BB4A-4387-AA55-0C750B5E4D1B}"/>
    <dgm:cxn modelId="{3F7CB4D1-DAEB-4DA5-87F9-DB1712BDEE02}" type="presOf" srcId="{F4C0B7EE-20B0-4171-BD07-3573675B2D8E}" destId="{800A9051-2AFB-46B4-9036-D010DB7272C7}" srcOrd="0" destOrd="0" presId="urn:microsoft.com/office/officeart/2005/8/layout/vList5"/>
    <dgm:cxn modelId="{56EE2AD7-D338-454A-97AC-E3CF23C25477}" srcId="{356B93BF-AC2F-467A-A9AF-0944446A46B3}" destId="{AA609FA2-81CC-4997-8818-BB61C7C74E1F}" srcOrd="1" destOrd="0" parTransId="{27301200-EF0D-4412-A8D5-9A3254F0083E}" sibTransId="{969DFF95-58FD-4FA8-96CE-869366DF6938}"/>
    <dgm:cxn modelId="{655429F9-FF70-46A6-9307-2EA26620636C}" type="presOf" srcId="{7A2F190D-0CCC-409C-90B1-656E224EAFCA}" destId="{23EF592B-2FFE-48B7-BF61-5663C6A600E1}" srcOrd="0" destOrd="0" presId="urn:microsoft.com/office/officeart/2005/8/layout/vList5"/>
    <dgm:cxn modelId="{EC4D3CFC-0EA0-4FB7-B1A5-CAD00255102B}" type="presOf" srcId="{AA609FA2-81CC-4997-8818-BB61C7C74E1F}" destId="{800A9051-2AFB-46B4-9036-D010DB7272C7}" srcOrd="0" destOrd="1" presId="urn:microsoft.com/office/officeart/2005/8/layout/vList5"/>
    <dgm:cxn modelId="{5E574A68-1F02-4890-8BCE-8452409FB940}" type="presParOf" srcId="{4835BBA2-DCFF-46C4-BB70-DE6F1B3734AF}" destId="{A357AFD1-6A4F-43F8-BC06-8761B5982C50}" srcOrd="0" destOrd="0" presId="urn:microsoft.com/office/officeart/2005/8/layout/vList5"/>
    <dgm:cxn modelId="{370EA2A9-A33A-4A22-A5D0-E5406A7ACBF8}" type="presParOf" srcId="{A357AFD1-6A4F-43F8-BC06-8761B5982C50}" destId="{23EF592B-2FFE-48B7-BF61-5663C6A600E1}" srcOrd="0" destOrd="0" presId="urn:microsoft.com/office/officeart/2005/8/layout/vList5"/>
    <dgm:cxn modelId="{69A5DB51-3627-4E3E-8653-D7B84FD139B6}" type="presParOf" srcId="{A357AFD1-6A4F-43F8-BC06-8761B5982C50}" destId="{E4030D92-BE3B-4C54-A31E-C7D194912244}" srcOrd="1" destOrd="0" presId="urn:microsoft.com/office/officeart/2005/8/layout/vList5"/>
    <dgm:cxn modelId="{F414F301-EEA0-444F-BE24-2DA3D154C911}" type="presParOf" srcId="{4835BBA2-DCFF-46C4-BB70-DE6F1B3734AF}" destId="{F4138B42-6FE0-4D3B-8BD0-D9006A6E80C6}" srcOrd="1" destOrd="0" presId="urn:microsoft.com/office/officeart/2005/8/layout/vList5"/>
    <dgm:cxn modelId="{32AD8AB7-31A3-4810-BC1B-E70E03F89A21}" type="presParOf" srcId="{4835BBA2-DCFF-46C4-BB70-DE6F1B3734AF}" destId="{7E1692CB-AFFA-4266-9E1D-BDA5D71B8002}" srcOrd="2" destOrd="0" presId="urn:microsoft.com/office/officeart/2005/8/layout/vList5"/>
    <dgm:cxn modelId="{607B3D10-12E9-4F11-A0FC-F4DABA4AD9B4}" type="presParOf" srcId="{7E1692CB-AFFA-4266-9E1D-BDA5D71B8002}" destId="{DFA46246-7BE9-4B47-8DB5-614CFA581302}" srcOrd="0" destOrd="0" presId="urn:microsoft.com/office/officeart/2005/8/layout/vList5"/>
    <dgm:cxn modelId="{C3111241-C21C-417A-ACC0-0F39A85C952B}" type="presParOf" srcId="{7E1692CB-AFFA-4266-9E1D-BDA5D71B8002}" destId="{800A9051-2AFB-46B4-9036-D010DB7272C7}" srcOrd="1" destOrd="0" presId="urn:microsoft.com/office/officeart/2005/8/layout/vList5"/>
    <dgm:cxn modelId="{DA781C9B-6128-46D2-824D-7FFD7ABC055E}" type="presParOf" srcId="{4835BBA2-DCFF-46C4-BB70-DE6F1B3734AF}" destId="{B47EA618-D49C-472A-B9B3-34FCE8E772F6}" srcOrd="3" destOrd="0" presId="urn:microsoft.com/office/officeart/2005/8/layout/vList5"/>
    <dgm:cxn modelId="{160C8EDD-50E6-4B8B-99F6-15895A08FA5E}" type="presParOf" srcId="{4835BBA2-DCFF-46C4-BB70-DE6F1B3734AF}" destId="{6AE9A4DC-2CF6-4305-9025-C68C53341EE9}" srcOrd="4" destOrd="0" presId="urn:microsoft.com/office/officeart/2005/8/layout/vList5"/>
    <dgm:cxn modelId="{AA364501-5E17-488A-B62D-A1763461FFBE}" type="presParOf" srcId="{6AE9A4DC-2CF6-4305-9025-C68C53341EE9}" destId="{B6616973-1003-4C8F-BBA5-A9F4550E00A1}" srcOrd="0" destOrd="0" presId="urn:microsoft.com/office/officeart/2005/8/layout/vList5"/>
    <dgm:cxn modelId="{AA0742DF-B3C8-450D-BFE7-31DB31E339DE}" type="presParOf" srcId="{6AE9A4DC-2CF6-4305-9025-C68C53341EE9}" destId="{4F2AC8F6-7FDC-4B9D-A027-1CDB7310875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3DE478-3BFE-4005-B4DC-59C5F629EB49}"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en-US"/>
        </a:p>
      </dgm:t>
    </dgm:pt>
    <dgm:pt modelId="{56E1B050-1147-4A32-A22A-F815B9139C73}">
      <dgm:prSet/>
      <dgm:spPr/>
      <dgm:t>
        <a:bodyPr/>
        <a:lstStyle/>
        <a:p>
          <a:r>
            <a:rPr lang="en-US" b="0" i="0" baseline="0"/>
            <a:t>Foundation for Insights</a:t>
          </a:r>
          <a:endParaRPr lang="en-US"/>
        </a:p>
      </dgm:t>
    </dgm:pt>
    <dgm:pt modelId="{E5E760F5-7E60-4CF2-98B5-41CB0BFA910C}" type="parTrans" cxnId="{66AAA0AD-9D85-4861-946A-6288A6BD13F3}">
      <dgm:prSet/>
      <dgm:spPr/>
      <dgm:t>
        <a:bodyPr/>
        <a:lstStyle/>
        <a:p>
          <a:endParaRPr lang="en-US"/>
        </a:p>
      </dgm:t>
    </dgm:pt>
    <dgm:pt modelId="{29139359-E5B3-4B21-AEB6-D155AFAD1B97}" type="sibTrans" cxnId="{66AAA0AD-9D85-4861-946A-6288A6BD13F3}">
      <dgm:prSet/>
      <dgm:spPr/>
      <dgm:t>
        <a:bodyPr/>
        <a:lstStyle/>
        <a:p>
          <a:endParaRPr lang="en-US"/>
        </a:p>
      </dgm:t>
    </dgm:pt>
    <dgm:pt modelId="{BA693F8F-7564-4B89-AECE-C2240080E052}">
      <dgm:prSet/>
      <dgm:spPr/>
      <dgm:t>
        <a:bodyPr/>
        <a:lstStyle/>
        <a:p>
          <a:r>
            <a:rPr lang="en-US" b="0" i="0" baseline="0"/>
            <a:t>Informed Decision-Making</a:t>
          </a:r>
          <a:endParaRPr lang="en-US"/>
        </a:p>
      </dgm:t>
    </dgm:pt>
    <dgm:pt modelId="{4C37D09F-B06B-48D6-8780-8638933777CF}" type="parTrans" cxnId="{A36F4C2A-CF6B-4C0C-87D4-2327B431A641}">
      <dgm:prSet/>
      <dgm:spPr/>
      <dgm:t>
        <a:bodyPr/>
        <a:lstStyle/>
        <a:p>
          <a:endParaRPr lang="en-US"/>
        </a:p>
      </dgm:t>
    </dgm:pt>
    <dgm:pt modelId="{9EFC6D69-AA5C-4443-B220-6D1111735FB2}" type="sibTrans" cxnId="{A36F4C2A-CF6B-4C0C-87D4-2327B431A641}">
      <dgm:prSet/>
      <dgm:spPr/>
      <dgm:t>
        <a:bodyPr/>
        <a:lstStyle/>
        <a:p>
          <a:endParaRPr lang="en-US"/>
        </a:p>
      </dgm:t>
    </dgm:pt>
    <dgm:pt modelId="{85AAAC38-701B-4A01-8927-B61EB0F5478A}">
      <dgm:prSet/>
      <dgm:spPr/>
      <dgm:t>
        <a:bodyPr/>
        <a:lstStyle/>
        <a:p>
          <a:r>
            <a:rPr lang="en-US" b="0" i="0" baseline="0"/>
            <a:t>Predictive Capabilities</a:t>
          </a:r>
          <a:endParaRPr lang="en-US"/>
        </a:p>
      </dgm:t>
    </dgm:pt>
    <dgm:pt modelId="{8EF5AC76-3384-4957-B976-D682764D2395}" type="parTrans" cxnId="{6BF08F54-05FD-4C21-A30C-03AAD0D5E647}">
      <dgm:prSet/>
      <dgm:spPr/>
      <dgm:t>
        <a:bodyPr/>
        <a:lstStyle/>
        <a:p>
          <a:endParaRPr lang="en-US"/>
        </a:p>
      </dgm:t>
    </dgm:pt>
    <dgm:pt modelId="{165E376F-CA89-4496-84A0-665316B4FD99}" type="sibTrans" cxnId="{6BF08F54-05FD-4C21-A30C-03AAD0D5E647}">
      <dgm:prSet/>
      <dgm:spPr/>
      <dgm:t>
        <a:bodyPr/>
        <a:lstStyle/>
        <a:p>
          <a:endParaRPr lang="en-US"/>
        </a:p>
      </dgm:t>
    </dgm:pt>
    <dgm:pt modelId="{83FF3705-C1DF-49FD-8FF3-539953CF9FAF}">
      <dgm:prSet/>
      <dgm:spPr/>
      <dgm:t>
        <a:bodyPr/>
        <a:lstStyle/>
        <a:p>
          <a:r>
            <a:rPr lang="en-US" b="0" i="0" baseline="0"/>
            <a:t>Operational Efficiency</a:t>
          </a:r>
          <a:endParaRPr lang="en-US"/>
        </a:p>
      </dgm:t>
    </dgm:pt>
    <dgm:pt modelId="{FE8D4C02-7C3C-4B3B-96CD-0FD05BDB78EA}" type="parTrans" cxnId="{FE5AF223-5437-4AF2-B097-2EB41DFF10B6}">
      <dgm:prSet/>
      <dgm:spPr/>
      <dgm:t>
        <a:bodyPr/>
        <a:lstStyle/>
        <a:p>
          <a:endParaRPr lang="en-US"/>
        </a:p>
      </dgm:t>
    </dgm:pt>
    <dgm:pt modelId="{FCC16B3C-4A80-4E21-9785-0AAF09D649C1}" type="sibTrans" cxnId="{FE5AF223-5437-4AF2-B097-2EB41DFF10B6}">
      <dgm:prSet/>
      <dgm:spPr/>
      <dgm:t>
        <a:bodyPr/>
        <a:lstStyle/>
        <a:p>
          <a:endParaRPr lang="en-US"/>
        </a:p>
      </dgm:t>
    </dgm:pt>
    <dgm:pt modelId="{A706D8F5-6AA4-437F-9EC7-9AE869431F9B}">
      <dgm:prSet/>
      <dgm:spPr/>
      <dgm:t>
        <a:bodyPr/>
        <a:lstStyle/>
        <a:p>
          <a:r>
            <a:rPr lang="en-US" b="0" i="0" baseline="0"/>
            <a:t>Risk Management</a:t>
          </a:r>
          <a:endParaRPr lang="en-US"/>
        </a:p>
      </dgm:t>
    </dgm:pt>
    <dgm:pt modelId="{CC32B29B-75C4-43A6-9A73-318C7BC0BE33}" type="parTrans" cxnId="{D3234FCE-04CD-43AB-B7E6-255853AB830D}">
      <dgm:prSet/>
      <dgm:spPr/>
      <dgm:t>
        <a:bodyPr/>
        <a:lstStyle/>
        <a:p>
          <a:endParaRPr lang="en-US"/>
        </a:p>
      </dgm:t>
    </dgm:pt>
    <dgm:pt modelId="{62D5074D-59BA-48D3-8DB0-0474CADAD0EA}" type="sibTrans" cxnId="{D3234FCE-04CD-43AB-B7E6-255853AB830D}">
      <dgm:prSet/>
      <dgm:spPr/>
      <dgm:t>
        <a:bodyPr/>
        <a:lstStyle/>
        <a:p>
          <a:endParaRPr lang="en-US"/>
        </a:p>
      </dgm:t>
    </dgm:pt>
    <dgm:pt modelId="{BF2CF580-C966-4930-96A3-EFCB40056DFD}">
      <dgm:prSet/>
      <dgm:spPr/>
      <dgm:t>
        <a:bodyPr/>
        <a:lstStyle/>
        <a:p>
          <a:r>
            <a:rPr lang="en-US" b="0" i="0" baseline="0"/>
            <a:t>Customer Insights</a:t>
          </a:r>
          <a:endParaRPr lang="en-US"/>
        </a:p>
      </dgm:t>
    </dgm:pt>
    <dgm:pt modelId="{8DCE468D-8CE1-494E-B582-BD85A398BEC8}" type="parTrans" cxnId="{2BE48C54-9D53-47A0-AC77-FFB1F76ACAB1}">
      <dgm:prSet/>
      <dgm:spPr/>
      <dgm:t>
        <a:bodyPr/>
        <a:lstStyle/>
        <a:p>
          <a:endParaRPr lang="en-US"/>
        </a:p>
      </dgm:t>
    </dgm:pt>
    <dgm:pt modelId="{256F24B0-7286-40A0-876F-3F2AADAA29EE}" type="sibTrans" cxnId="{2BE48C54-9D53-47A0-AC77-FFB1F76ACAB1}">
      <dgm:prSet/>
      <dgm:spPr/>
      <dgm:t>
        <a:bodyPr/>
        <a:lstStyle/>
        <a:p>
          <a:endParaRPr lang="en-US"/>
        </a:p>
      </dgm:t>
    </dgm:pt>
    <dgm:pt modelId="{C727D1D9-7A00-491E-A79B-069309853E7C}" type="pres">
      <dgm:prSet presAssocID="{893DE478-3BFE-4005-B4DC-59C5F629EB49}" presName="vert0" presStyleCnt="0">
        <dgm:presLayoutVars>
          <dgm:dir/>
          <dgm:animOne val="branch"/>
          <dgm:animLvl val="lvl"/>
        </dgm:presLayoutVars>
      </dgm:prSet>
      <dgm:spPr/>
    </dgm:pt>
    <dgm:pt modelId="{5CC9F593-188F-4353-96A2-17C39E108265}" type="pres">
      <dgm:prSet presAssocID="{56E1B050-1147-4A32-A22A-F815B9139C73}" presName="thickLine" presStyleLbl="alignNode1" presStyleIdx="0" presStyleCnt="6"/>
      <dgm:spPr/>
    </dgm:pt>
    <dgm:pt modelId="{80FA9EE8-CAFC-4D1E-B32D-7F439EEF161F}" type="pres">
      <dgm:prSet presAssocID="{56E1B050-1147-4A32-A22A-F815B9139C73}" presName="horz1" presStyleCnt="0"/>
      <dgm:spPr/>
    </dgm:pt>
    <dgm:pt modelId="{64517A26-8A8C-40F5-B78C-2F7B0AE33C17}" type="pres">
      <dgm:prSet presAssocID="{56E1B050-1147-4A32-A22A-F815B9139C73}" presName="tx1" presStyleLbl="revTx" presStyleIdx="0" presStyleCnt="6"/>
      <dgm:spPr/>
    </dgm:pt>
    <dgm:pt modelId="{EC908865-ABDA-47D9-BC0E-C1406B853822}" type="pres">
      <dgm:prSet presAssocID="{56E1B050-1147-4A32-A22A-F815B9139C73}" presName="vert1" presStyleCnt="0"/>
      <dgm:spPr/>
    </dgm:pt>
    <dgm:pt modelId="{6BD6D1CC-6679-4C40-9030-903E8C40D14D}" type="pres">
      <dgm:prSet presAssocID="{BA693F8F-7564-4B89-AECE-C2240080E052}" presName="thickLine" presStyleLbl="alignNode1" presStyleIdx="1" presStyleCnt="6"/>
      <dgm:spPr/>
    </dgm:pt>
    <dgm:pt modelId="{7CEF38FC-CB78-4365-8AE1-C1C1F13E8D62}" type="pres">
      <dgm:prSet presAssocID="{BA693F8F-7564-4B89-AECE-C2240080E052}" presName="horz1" presStyleCnt="0"/>
      <dgm:spPr/>
    </dgm:pt>
    <dgm:pt modelId="{8F464622-0F54-4A38-BDFC-23D6A814DE34}" type="pres">
      <dgm:prSet presAssocID="{BA693F8F-7564-4B89-AECE-C2240080E052}" presName="tx1" presStyleLbl="revTx" presStyleIdx="1" presStyleCnt="6"/>
      <dgm:spPr/>
    </dgm:pt>
    <dgm:pt modelId="{7A055D63-1EA9-45C6-AAC4-0120853CC721}" type="pres">
      <dgm:prSet presAssocID="{BA693F8F-7564-4B89-AECE-C2240080E052}" presName="vert1" presStyleCnt="0"/>
      <dgm:spPr/>
    </dgm:pt>
    <dgm:pt modelId="{F7141290-F2D3-4242-9D49-2F7296A265FC}" type="pres">
      <dgm:prSet presAssocID="{85AAAC38-701B-4A01-8927-B61EB0F5478A}" presName="thickLine" presStyleLbl="alignNode1" presStyleIdx="2" presStyleCnt="6"/>
      <dgm:spPr/>
    </dgm:pt>
    <dgm:pt modelId="{FA34085E-45C1-4F20-9E5C-BC268460010D}" type="pres">
      <dgm:prSet presAssocID="{85AAAC38-701B-4A01-8927-B61EB0F5478A}" presName="horz1" presStyleCnt="0"/>
      <dgm:spPr/>
    </dgm:pt>
    <dgm:pt modelId="{898B2DC5-8D9B-4E0F-870E-AEFE52FEB0C7}" type="pres">
      <dgm:prSet presAssocID="{85AAAC38-701B-4A01-8927-B61EB0F5478A}" presName="tx1" presStyleLbl="revTx" presStyleIdx="2" presStyleCnt="6"/>
      <dgm:spPr/>
    </dgm:pt>
    <dgm:pt modelId="{2443E684-107E-4890-858F-DA761A393F04}" type="pres">
      <dgm:prSet presAssocID="{85AAAC38-701B-4A01-8927-B61EB0F5478A}" presName="vert1" presStyleCnt="0"/>
      <dgm:spPr/>
    </dgm:pt>
    <dgm:pt modelId="{A50906C6-3B17-4229-9EA0-639F794F20FA}" type="pres">
      <dgm:prSet presAssocID="{83FF3705-C1DF-49FD-8FF3-539953CF9FAF}" presName="thickLine" presStyleLbl="alignNode1" presStyleIdx="3" presStyleCnt="6"/>
      <dgm:spPr/>
    </dgm:pt>
    <dgm:pt modelId="{6CD302DA-DE1C-4C4B-870E-181185111EF0}" type="pres">
      <dgm:prSet presAssocID="{83FF3705-C1DF-49FD-8FF3-539953CF9FAF}" presName="horz1" presStyleCnt="0"/>
      <dgm:spPr/>
    </dgm:pt>
    <dgm:pt modelId="{C6F7C632-D0E3-49FB-B1BB-6E22A2E0E22B}" type="pres">
      <dgm:prSet presAssocID="{83FF3705-C1DF-49FD-8FF3-539953CF9FAF}" presName="tx1" presStyleLbl="revTx" presStyleIdx="3" presStyleCnt="6"/>
      <dgm:spPr/>
    </dgm:pt>
    <dgm:pt modelId="{999F7E29-D4DF-43E2-A652-F832AC78C60C}" type="pres">
      <dgm:prSet presAssocID="{83FF3705-C1DF-49FD-8FF3-539953CF9FAF}" presName="vert1" presStyleCnt="0"/>
      <dgm:spPr/>
    </dgm:pt>
    <dgm:pt modelId="{09EC339D-0065-4791-8914-B311D3717E95}" type="pres">
      <dgm:prSet presAssocID="{A706D8F5-6AA4-437F-9EC7-9AE869431F9B}" presName="thickLine" presStyleLbl="alignNode1" presStyleIdx="4" presStyleCnt="6"/>
      <dgm:spPr/>
    </dgm:pt>
    <dgm:pt modelId="{C77C10FD-7948-42CE-A074-4D6F4CC55882}" type="pres">
      <dgm:prSet presAssocID="{A706D8F5-6AA4-437F-9EC7-9AE869431F9B}" presName="horz1" presStyleCnt="0"/>
      <dgm:spPr/>
    </dgm:pt>
    <dgm:pt modelId="{6BCAC066-6816-499A-86AC-002D091B29B9}" type="pres">
      <dgm:prSet presAssocID="{A706D8F5-6AA4-437F-9EC7-9AE869431F9B}" presName="tx1" presStyleLbl="revTx" presStyleIdx="4" presStyleCnt="6"/>
      <dgm:spPr/>
    </dgm:pt>
    <dgm:pt modelId="{0750FB8B-3025-4491-B0AF-1695FF11575B}" type="pres">
      <dgm:prSet presAssocID="{A706D8F5-6AA4-437F-9EC7-9AE869431F9B}" presName="vert1" presStyleCnt="0"/>
      <dgm:spPr/>
    </dgm:pt>
    <dgm:pt modelId="{31AE5D7A-D662-4CFD-8EE3-2C086A32E5A1}" type="pres">
      <dgm:prSet presAssocID="{BF2CF580-C966-4930-96A3-EFCB40056DFD}" presName="thickLine" presStyleLbl="alignNode1" presStyleIdx="5" presStyleCnt="6"/>
      <dgm:spPr/>
    </dgm:pt>
    <dgm:pt modelId="{6E5EC942-C6F9-4F41-881B-12F5DE289D97}" type="pres">
      <dgm:prSet presAssocID="{BF2CF580-C966-4930-96A3-EFCB40056DFD}" presName="horz1" presStyleCnt="0"/>
      <dgm:spPr/>
    </dgm:pt>
    <dgm:pt modelId="{EFA500C2-A1ED-43FF-93B6-B69163CFD94D}" type="pres">
      <dgm:prSet presAssocID="{BF2CF580-C966-4930-96A3-EFCB40056DFD}" presName="tx1" presStyleLbl="revTx" presStyleIdx="5" presStyleCnt="6"/>
      <dgm:spPr/>
    </dgm:pt>
    <dgm:pt modelId="{B7AC030D-5FED-4514-BBC5-0B525D115CB2}" type="pres">
      <dgm:prSet presAssocID="{BF2CF580-C966-4930-96A3-EFCB40056DFD}" presName="vert1" presStyleCnt="0"/>
      <dgm:spPr/>
    </dgm:pt>
  </dgm:ptLst>
  <dgm:cxnLst>
    <dgm:cxn modelId="{FE5AF223-5437-4AF2-B097-2EB41DFF10B6}" srcId="{893DE478-3BFE-4005-B4DC-59C5F629EB49}" destId="{83FF3705-C1DF-49FD-8FF3-539953CF9FAF}" srcOrd="3" destOrd="0" parTransId="{FE8D4C02-7C3C-4B3B-96CD-0FD05BDB78EA}" sibTransId="{FCC16B3C-4A80-4E21-9785-0AAF09D649C1}"/>
    <dgm:cxn modelId="{A36F4C2A-CF6B-4C0C-87D4-2327B431A641}" srcId="{893DE478-3BFE-4005-B4DC-59C5F629EB49}" destId="{BA693F8F-7564-4B89-AECE-C2240080E052}" srcOrd="1" destOrd="0" parTransId="{4C37D09F-B06B-48D6-8780-8638933777CF}" sibTransId="{9EFC6D69-AA5C-4443-B220-6D1111735FB2}"/>
    <dgm:cxn modelId="{9973254F-40D9-4BFA-879F-7ED4343272A9}" type="presOf" srcId="{85AAAC38-701B-4A01-8927-B61EB0F5478A}" destId="{898B2DC5-8D9B-4E0F-870E-AEFE52FEB0C7}" srcOrd="0" destOrd="0" presId="urn:microsoft.com/office/officeart/2008/layout/LinedList"/>
    <dgm:cxn modelId="{2BE48C54-9D53-47A0-AC77-FFB1F76ACAB1}" srcId="{893DE478-3BFE-4005-B4DC-59C5F629EB49}" destId="{BF2CF580-C966-4930-96A3-EFCB40056DFD}" srcOrd="5" destOrd="0" parTransId="{8DCE468D-8CE1-494E-B582-BD85A398BEC8}" sibTransId="{256F24B0-7286-40A0-876F-3F2AADAA29EE}"/>
    <dgm:cxn modelId="{6BF08F54-05FD-4C21-A30C-03AAD0D5E647}" srcId="{893DE478-3BFE-4005-B4DC-59C5F629EB49}" destId="{85AAAC38-701B-4A01-8927-B61EB0F5478A}" srcOrd="2" destOrd="0" parTransId="{8EF5AC76-3384-4957-B976-D682764D2395}" sibTransId="{165E376F-CA89-4496-84A0-665316B4FD99}"/>
    <dgm:cxn modelId="{0BBB8678-62F2-48C6-84B5-E7F93CBF0CED}" type="presOf" srcId="{83FF3705-C1DF-49FD-8FF3-539953CF9FAF}" destId="{C6F7C632-D0E3-49FB-B1BB-6E22A2E0E22B}" srcOrd="0" destOrd="0" presId="urn:microsoft.com/office/officeart/2008/layout/LinedList"/>
    <dgm:cxn modelId="{02D190A5-5072-4B19-BC2A-343281B91342}" type="presOf" srcId="{56E1B050-1147-4A32-A22A-F815B9139C73}" destId="{64517A26-8A8C-40F5-B78C-2F7B0AE33C17}" srcOrd="0" destOrd="0" presId="urn:microsoft.com/office/officeart/2008/layout/LinedList"/>
    <dgm:cxn modelId="{B86639AA-DE66-400C-9034-7F37C0F88407}" type="presOf" srcId="{A706D8F5-6AA4-437F-9EC7-9AE869431F9B}" destId="{6BCAC066-6816-499A-86AC-002D091B29B9}" srcOrd="0" destOrd="0" presId="urn:microsoft.com/office/officeart/2008/layout/LinedList"/>
    <dgm:cxn modelId="{66AAA0AD-9D85-4861-946A-6288A6BD13F3}" srcId="{893DE478-3BFE-4005-B4DC-59C5F629EB49}" destId="{56E1B050-1147-4A32-A22A-F815B9139C73}" srcOrd="0" destOrd="0" parTransId="{E5E760F5-7E60-4CF2-98B5-41CB0BFA910C}" sibTransId="{29139359-E5B3-4B21-AEB6-D155AFAD1B97}"/>
    <dgm:cxn modelId="{D42A2BC3-3B06-4017-A013-E73C5416C2D6}" type="presOf" srcId="{893DE478-3BFE-4005-B4DC-59C5F629EB49}" destId="{C727D1D9-7A00-491E-A79B-069309853E7C}" srcOrd="0" destOrd="0" presId="urn:microsoft.com/office/officeart/2008/layout/LinedList"/>
    <dgm:cxn modelId="{8D7307CC-43E2-481E-97F4-2087D35D5D0A}" type="presOf" srcId="{BA693F8F-7564-4B89-AECE-C2240080E052}" destId="{8F464622-0F54-4A38-BDFC-23D6A814DE34}" srcOrd="0" destOrd="0" presId="urn:microsoft.com/office/officeart/2008/layout/LinedList"/>
    <dgm:cxn modelId="{D3234FCE-04CD-43AB-B7E6-255853AB830D}" srcId="{893DE478-3BFE-4005-B4DC-59C5F629EB49}" destId="{A706D8F5-6AA4-437F-9EC7-9AE869431F9B}" srcOrd="4" destOrd="0" parTransId="{CC32B29B-75C4-43A6-9A73-318C7BC0BE33}" sibTransId="{62D5074D-59BA-48D3-8DB0-0474CADAD0EA}"/>
    <dgm:cxn modelId="{4252ABEA-1B4A-4400-9E7E-F9BE55FBC60A}" type="presOf" srcId="{BF2CF580-C966-4930-96A3-EFCB40056DFD}" destId="{EFA500C2-A1ED-43FF-93B6-B69163CFD94D}" srcOrd="0" destOrd="0" presId="urn:microsoft.com/office/officeart/2008/layout/LinedList"/>
    <dgm:cxn modelId="{A6022A41-4E90-4350-8A0F-F182D7D77CA5}" type="presParOf" srcId="{C727D1D9-7A00-491E-A79B-069309853E7C}" destId="{5CC9F593-188F-4353-96A2-17C39E108265}" srcOrd="0" destOrd="0" presId="urn:microsoft.com/office/officeart/2008/layout/LinedList"/>
    <dgm:cxn modelId="{6A7BA5AD-58A2-4539-B089-39F6BDFE7C8C}" type="presParOf" srcId="{C727D1D9-7A00-491E-A79B-069309853E7C}" destId="{80FA9EE8-CAFC-4D1E-B32D-7F439EEF161F}" srcOrd="1" destOrd="0" presId="urn:microsoft.com/office/officeart/2008/layout/LinedList"/>
    <dgm:cxn modelId="{4B36DFB3-D224-4262-91FF-975AB3010365}" type="presParOf" srcId="{80FA9EE8-CAFC-4D1E-B32D-7F439EEF161F}" destId="{64517A26-8A8C-40F5-B78C-2F7B0AE33C17}" srcOrd="0" destOrd="0" presId="urn:microsoft.com/office/officeart/2008/layout/LinedList"/>
    <dgm:cxn modelId="{F1572A21-74ED-4793-AE34-4245C0677599}" type="presParOf" srcId="{80FA9EE8-CAFC-4D1E-B32D-7F439EEF161F}" destId="{EC908865-ABDA-47D9-BC0E-C1406B853822}" srcOrd="1" destOrd="0" presId="urn:microsoft.com/office/officeart/2008/layout/LinedList"/>
    <dgm:cxn modelId="{46B2D9E3-928D-4EA0-91BD-600267DB9CC0}" type="presParOf" srcId="{C727D1D9-7A00-491E-A79B-069309853E7C}" destId="{6BD6D1CC-6679-4C40-9030-903E8C40D14D}" srcOrd="2" destOrd="0" presId="urn:microsoft.com/office/officeart/2008/layout/LinedList"/>
    <dgm:cxn modelId="{120527BA-F7FD-4D77-B5F9-DFD23D8856F9}" type="presParOf" srcId="{C727D1D9-7A00-491E-A79B-069309853E7C}" destId="{7CEF38FC-CB78-4365-8AE1-C1C1F13E8D62}" srcOrd="3" destOrd="0" presId="urn:microsoft.com/office/officeart/2008/layout/LinedList"/>
    <dgm:cxn modelId="{19409F74-A342-4147-83E1-DCA7C2BDD532}" type="presParOf" srcId="{7CEF38FC-CB78-4365-8AE1-C1C1F13E8D62}" destId="{8F464622-0F54-4A38-BDFC-23D6A814DE34}" srcOrd="0" destOrd="0" presId="urn:microsoft.com/office/officeart/2008/layout/LinedList"/>
    <dgm:cxn modelId="{B2FE8019-FFDD-4E83-9E6C-9133DA3C0B75}" type="presParOf" srcId="{7CEF38FC-CB78-4365-8AE1-C1C1F13E8D62}" destId="{7A055D63-1EA9-45C6-AAC4-0120853CC721}" srcOrd="1" destOrd="0" presId="urn:microsoft.com/office/officeart/2008/layout/LinedList"/>
    <dgm:cxn modelId="{459589A6-0E90-448C-AD18-CE8D4182A116}" type="presParOf" srcId="{C727D1D9-7A00-491E-A79B-069309853E7C}" destId="{F7141290-F2D3-4242-9D49-2F7296A265FC}" srcOrd="4" destOrd="0" presId="urn:microsoft.com/office/officeart/2008/layout/LinedList"/>
    <dgm:cxn modelId="{BAE0AB24-7585-49E6-B367-BBDF9C219B99}" type="presParOf" srcId="{C727D1D9-7A00-491E-A79B-069309853E7C}" destId="{FA34085E-45C1-4F20-9E5C-BC268460010D}" srcOrd="5" destOrd="0" presId="urn:microsoft.com/office/officeart/2008/layout/LinedList"/>
    <dgm:cxn modelId="{B2BF2C63-AF66-41DE-80D4-28661BDC7F46}" type="presParOf" srcId="{FA34085E-45C1-4F20-9E5C-BC268460010D}" destId="{898B2DC5-8D9B-4E0F-870E-AEFE52FEB0C7}" srcOrd="0" destOrd="0" presId="urn:microsoft.com/office/officeart/2008/layout/LinedList"/>
    <dgm:cxn modelId="{9D874F68-9FF2-433A-B32F-BB04DF745C9B}" type="presParOf" srcId="{FA34085E-45C1-4F20-9E5C-BC268460010D}" destId="{2443E684-107E-4890-858F-DA761A393F04}" srcOrd="1" destOrd="0" presId="urn:microsoft.com/office/officeart/2008/layout/LinedList"/>
    <dgm:cxn modelId="{53E60334-E593-4E06-8EF9-DA6A937B8C30}" type="presParOf" srcId="{C727D1D9-7A00-491E-A79B-069309853E7C}" destId="{A50906C6-3B17-4229-9EA0-639F794F20FA}" srcOrd="6" destOrd="0" presId="urn:microsoft.com/office/officeart/2008/layout/LinedList"/>
    <dgm:cxn modelId="{4311E0B1-8DF7-4A16-BD7E-5A694DF36C42}" type="presParOf" srcId="{C727D1D9-7A00-491E-A79B-069309853E7C}" destId="{6CD302DA-DE1C-4C4B-870E-181185111EF0}" srcOrd="7" destOrd="0" presId="urn:microsoft.com/office/officeart/2008/layout/LinedList"/>
    <dgm:cxn modelId="{3BF4313E-6D19-4F12-976B-72B103F669B8}" type="presParOf" srcId="{6CD302DA-DE1C-4C4B-870E-181185111EF0}" destId="{C6F7C632-D0E3-49FB-B1BB-6E22A2E0E22B}" srcOrd="0" destOrd="0" presId="urn:microsoft.com/office/officeart/2008/layout/LinedList"/>
    <dgm:cxn modelId="{DF9B52E4-E66E-40B1-A76D-BC57242DD5FF}" type="presParOf" srcId="{6CD302DA-DE1C-4C4B-870E-181185111EF0}" destId="{999F7E29-D4DF-43E2-A652-F832AC78C60C}" srcOrd="1" destOrd="0" presId="urn:microsoft.com/office/officeart/2008/layout/LinedList"/>
    <dgm:cxn modelId="{342A1B13-E222-4D42-AEE4-3DC0422F5842}" type="presParOf" srcId="{C727D1D9-7A00-491E-A79B-069309853E7C}" destId="{09EC339D-0065-4791-8914-B311D3717E95}" srcOrd="8" destOrd="0" presId="urn:microsoft.com/office/officeart/2008/layout/LinedList"/>
    <dgm:cxn modelId="{9D4EA70F-FA2A-4D1C-9D06-BC207355DB82}" type="presParOf" srcId="{C727D1D9-7A00-491E-A79B-069309853E7C}" destId="{C77C10FD-7948-42CE-A074-4D6F4CC55882}" srcOrd="9" destOrd="0" presId="urn:microsoft.com/office/officeart/2008/layout/LinedList"/>
    <dgm:cxn modelId="{1CF2BA56-EB50-4FC6-891F-C4EC2C8EE5F6}" type="presParOf" srcId="{C77C10FD-7948-42CE-A074-4D6F4CC55882}" destId="{6BCAC066-6816-499A-86AC-002D091B29B9}" srcOrd="0" destOrd="0" presId="urn:microsoft.com/office/officeart/2008/layout/LinedList"/>
    <dgm:cxn modelId="{AA1828A3-E806-41F5-AFA8-1C66EE45D5F4}" type="presParOf" srcId="{C77C10FD-7948-42CE-A074-4D6F4CC55882}" destId="{0750FB8B-3025-4491-B0AF-1695FF11575B}" srcOrd="1" destOrd="0" presId="urn:microsoft.com/office/officeart/2008/layout/LinedList"/>
    <dgm:cxn modelId="{EA141EB3-FFBA-4AE3-9D50-B7964104F76F}" type="presParOf" srcId="{C727D1D9-7A00-491E-A79B-069309853E7C}" destId="{31AE5D7A-D662-4CFD-8EE3-2C086A32E5A1}" srcOrd="10" destOrd="0" presId="urn:microsoft.com/office/officeart/2008/layout/LinedList"/>
    <dgm:cxn modelId="{A29265C8-A9D7-43ED-96F7-9F630E9A6EC0}" type="presParOf" srcId="{C727D1D9-7A00-491E-A79B-069309853E7C}" destId="{6E5EC942-C6F9-4F41-881B-12F5DE289D97}" srcOrd="11" destOrd="0" presId="urn:microsoft.com/office/officeart/2008/layout/LinedList"/>
    <dgm:cxn modelId="{A74D1C11-64F7-4996-A000-CF438F6BF9DA}" type="presParOf" srcId="{6E5EC942-C6F9-4F41-881B-12F5DE289D97}" destId="{EFA500C2-A1ED-43FF-93B6-B69163CFD94D}" srcOrd="0" destOrd="0" presId="urn:microsoft.com/office/officeart/2008/layout/LinedList"/>
    <dgm:cxn modelId="{1D92CD33-8711-44FB-BE99-13E40237429F}" type="presParOf" srcId="{6E5EC942-C6F9-4F41-881B-12F5DE289D97}" destId="{B7AC030D-5FED-4514-BBC5-0B525D115C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B014A6-15B4-4451-A53D-C3F611D36230}"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D6CA14C4-7F90-481C-918A-060178A6AF1C}">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r>
            <a:rPr lang="en-US" sz="2000" b="1"/>
            <a:t>Predictive Operational Insights</a:t>
          </a:r>
        </a:p>
      </dgm:t>
    </dgm:pt>
    <dgm:pt modelId="{F259B54E-729F-4661-9956-924A279E15DB}" type="parTrans" cxnId="{8E6B544D-7609-4C3E-AC2A-5D0D7E25DCE8}">
      <dgm:prSet/>
      <dgm:spPr/>
      <dgm:t>
        <a:bodyPr/>
        <a:lstStyle/>
        <a:p>
          <a:endParaRPr lang="en-US"/>
        </a:p>
      </dgm:t>
    </dgm:pt>
    <dgm:pt modelId="{CF363263-E4B4-479E-81D9-D46537B3AF80}" type="sibTrans" cxnId="{8E6B544D-7609-4C3E-AC2A-5D0D7E25DCE8}">
      <dgm:prSet/>
      <dgm:spPr/>
      <dgm:t>
        <a:bodyPr/>
        <a:lstStyle/>
        <a:p>
          <a:endParaRPr lang="en-US"/>
        </a:p>
      </dgm:t>
    </dgm:pt>
    <dgm:pt modelId="{AC0BEAAA-0897-46A6-A4DB-E7AB4CD88777}">
      <dgm:prSet>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pPr>
          <a:r>
            <a:rPr lang="en-US" sz="1900"/>
            <a:t>AI predicts potential issues and tracks safety metrics.</a:t>
          </a:r>
        </a:p>
      </dgm:t>
    </dgm:pt>
    <dgm:pt modelId="{ADD31CE8-8778-4927-ABFA-2B56A43E02D9}" type="parTrans" cxnId="{A8E07D9A-72A9-4E3F-9612-6AE60CB00B53}">
      <dgm:prSet/>
      <dgm:spPr/>
      <dgm:t>
        <a:bodyPr/>
        <a:lstStyle/>
        <a:p>
          <a:endParaRPr lang="en-US"/>
        </a:p>
      </dgm:t>
    </dgm:pt>
    <dgm:pt modelId="{8E94B959-0B88-4BAA-9ED3-4577E9FF72A2}" type="sibTrans" cxnId="{A8E07D9A-72A9-4E3F-9612-6AE60CB00B53}">
      <dgm:prSet/>
      <dgm:spPr/>
      <dgm:t>
        <a:bodyPr/>
        <a:lstStyle/>
        <a:p>
          <a:endParaRPr lang="en-US"/>
        </a:p>
      </dgm:t>
    </dgm:pt>
    <dgm:pt modelId="{24A9C0BB-B686-433E-B2E9-A7D127A73677}">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r>
            <a:rPr lang="en-US" sz="2000" b="1" dirty="0"/>
            <a:t>Equipment Health Monitoring</a:t>
          </a:r>
        </a:p>
      </dgm:t>
    </dgm:pt>
    <dgm:pt modelId="{6DC59C3F-27DA-4CE0-A63E-C35493842DA9}" type="parTrans" cxnId="{53216878-41AB-4068-B14E-0CCB900D7B53}">
      <dgm:prSet/>
      <dgm:spPr/>
      <dgm:t>
        <a:bodyPr/>
        <a:lstStyle/>
        <a:p>
          <a:endParaRPr lang="en-US"/>
        </a:p>
      </dgm:t>
    </dgm:pt>
    <dgm:pt modelId="{7513034B-381F-4473-916B-55D0150969A0}" type="sibTrans" cxnId="{53216878-41AB-4068-B14E-0CCB900D7B53}">
      <dgm:prSet/>
      <dgm:spPr/>
      <dgm:t>
        <a:bodyPr/>
        <a:lstStyle/>
        <a:p>
          <a:endParaRPr lang="en-US"/>
        </a:p>
      </dgm:t>
    </dgm:pt>
    <dgm:pt modelId="{B5D4A441-4F28-4E43-BA0E-85681A5B1803}">
      <dgm:prSet>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pPr>
          <a:r>
            <a:rPr lang="en-US" sz="1900"/>
            <a:t>Continuous monitoring of equipment condition.</a:t>
          </a:r>
        </a:p>
      </dgm:t>
    </dgm:pt>
    <dgm:pt modelId="{FC606295-E64F-4631-A527-DB7F599C4AD5}" type="parTrans" cxnId="{21755F5B-3051-47B6-BAA7-11F0EA68E9A7}">
      <dgm:prSet/>
      <dgm:spPr/>
      <dgm:t>
        <a:bodyPr/>
        <a:lstStyle/>
        <a:p>
          <a:endParaRPr lang="en-US"/>
        </a:p>
      </dgm:t>
    </dgm:pt>
    <dgm:pt modelId="{F86FCBC4-172E-41F2-BE6C-B12984B5E434}" type="sibTrans" cxnId="{21755F5B-3051-47B6-BAA7-11F0EA68E9A7}">
      <dgm:prSet/>
      <dgm:spPr/>
      <dgm:t>
        <a:bodyPr/>
        <a:lstStyle/>
        <a:p>
          <a:endParaRPr lang="en-US"/>
        </a:p>
      </dgm:t>
    </dgm:pt>
    <dgm:pt modelId="{36CF555D-A6AA-4506-B99F-22089C32F98E}">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r>
            <a:rPr lang="en-US" sz="2000" b="1"/>
            <a:t>Supply Chain Integrity</a:t>
          </a:r>
        </a:p>
      </dgm:t>
    </dgm:pt>
    <dgm:pt modelId="{68100914-00A7-495E-9F39-6FAAFC451F3F}" type="parTrans" cxnId="{5F19DBA8-2FCA-43A2-8308-EFB1FAA56759}">
      <dgm:prSet/>
      <dgm:spPr/>
      <dgm:t>
        <a:bodyPr/>
        <a:lstStyle/>
        <a:p>
          <a:endParaRPr lang="en-US"/>
        </a:p>
      </dgm:t>
    </dgm:pt>
    <dgm:pt modelId="{EABA4355-7250-4B2C-85F6-5161E35A6210}" type="sibTrans" cxnId="{5F19DBA8-2FCA-43A2-8308-EFB1FAA56759}">
      <dgm:prSet/>
      <dgm:spPr/>
      <dgm:t>
        <a:bodyPr/>
        <a:lstStyle/>
        <a:p>
          <a:endParaRPr lang="en-US"/>
        </a:p>
      </dgm:t>
    </dgm:pt>
    <dgm:pt modelId="{EFBB4A06-D7E7-4438-A8B5-A340AE976ABF}">
      <dgm:prSet>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pPr>
          <a:r>
            <a:rPr lang="en-US" sz="1900"/>
            <a:t>AI ensures the supply chain remains uncompromised.</a:t>
          </a:r>
        </a:p>
      </dgm:t>
    </dgm:pt>
    <dgm:pt modelId="{BFF3B16E-B7C6-4420-AB00-126DC0C5D12A}" type="parTrans" cxnId="{34299A7D-3331-4804-90F2-FC3CA7B943B3}">
      <dgm:prSet/>
      <dgm:spPr/>
      <dgm:t>
        <a:bodyPr/>
        <a:lstStyle/>
        <a:p>
          <a:endParaRPr lang="en-US"/>
        </a:p>
      </dgm:t>
    </dgm:pt>
    <dgm:pt modelId="{60EB5BD7-0373-47BA-A955-8BC7E43F28F7}" type="sibTrans" cxnId="{34299A7D-3331-4804-90F2-FC3CA7B943B3}">
      <dgm:prSet/>
      <dgm:spPr/>
      <dgm:t>
        <a:bodyPr/>
        <a:lstStyle/>
        <a:p>
          <a:endParaRPr lang="en-US"/>
        </a:p>
      </dgm:t>
    </dgm:pt>
    <dgm:pt modelId="{4653DF58-BD08-4EC0-844F-C9D2E79DE9D9}">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None/>
          </a:pPr>
          <a:r>
            <a:rPr lang="en-US" sz="2000" b="1"/>
            <a:t>Fraud Detection</a:t>
          </a:r>
        </a:p>
      </dgm:t>
    </dgm:pt>
    <dgm:pt modelId="{5E6ED1D4-2BB6-4FE7-8F84-C99DDCD6204E}" type="parTrans" cxnId="{2399EB12-46EB-46E0-8A27-3AD636223C18}">
      <dgm:prSet/>
      <dgm:spPr/>
      <dgm:t>
        <a:bodyPr/>
        <a:lstStyle/>
        <a:p>
          <a:endParaRPr lang="en-US"/>
        </a:p>
      </dgm:t>
    </dgm:pt>
    <dgm:pt modelId="{40410DB3-3AF1-4A3C-B701-07D7D225FCA9}" type="sibTrans" cxnId="{2399EB12-46EB-46E0-8A27-3AD636223C18}">
      <dgm:prSet/>
      <dgm:spPr/>
      <dgm:t>
        <a:bodyPr/>
        <a:lstStyle/>
        <a:p>
          <a:endParaRPr lang="en-US"/>
        </a:p>
      </dgm:t>
    </dgm:pt>
    <dgm:pt modelId="{D5F1E476-F852-4A5F-82F7-AD738DD00F75}">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buFont typeface="Arial" panose="020B0604020202020204" pitchFamily="34" charset="0"/>
            <a:buChar char="•"/>
          </a:pPr>
          <a:r>
            <a:rPr lang="en-US" sz="1900"/>
            <a:t>Identification and prevention of fraudulent activities.</a:t>
          </a:r>
        </a:p>
      </dgm:t>
    </dgm:pt>
    <dgm:pt modelId="{20794945-C1E4-4E6C-BD4F-EA2C611DF666}" type="parTrans" cxnId="{A549B133-B4DE-4B2F-93DA-926BC3825F3D}">
      <dgm:prSet/>
      <dgm:spPr/>
      <dgm:t>
        <a:bodyPr/>
        <a:lstStyle/>
        <a:p>
          <a:endParaRPr lang="en-US"/>
        </a:p>
      </dgm:t>
    </dgm:pt>
    <dgm:pt modelId="{7C57E90B-5B0F-47A7-9279-219EEEE06E79}" type="sibTrans" cxnId="{A549B133-B4DE-4B2F-93DA-926BC3825F3D}">
      <dgm:prSet/>
      <dgm:spPr/>
      <dgm:t>
        <a:bodyPr/>
        <a:lstStyle/>
        <a:p>
          <a:endParaRPr lang="en-US"/>
        </a:p>
      </dgm:t>
    </dgm:pt>
    <dgm:pt modelId="{52607860-875B-461B-BB94-B409A56BD6AB}">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r>
            <a:rPr lang="en-US" sz="2000" b="1"/>
            <a:t>Operational Improvements</a:t>
          </a:r>
        </a:p>
      </dgm:t>
    </dgm:pt>
    <dgm:pt modelId="{8C0F0485-2FEC-4065-8A58-49675FABE37A}" type="parTrans" cxnId="{6B8944F2-4090-48F2-9957-C7DEB236E2C4}">
      <dgm:prSet/>
      <dgm:spPr/>
      <dgm:t>
        <a:bodyPr/>
        <a:lstStyle/>
        <a:p>
          <a:endParaRPr lang="en-US"/>
        </a:p>
      </dgm:t>
    </dgm:pt>
    <dgm:pt modelId="{49C8631A-0526-4090-8A97-1F9E055813C1}" type="sibTrans" cxnId="{6B8944F2-4090-48F2-9957-C7DEB236E2C4}">
      <dgm:prSet/>
      <dgm:spPr/>
      <dgm:t>
        <a:bodyPr/>
        <a:lstStyle/>
        <a:p>
          <a:endParaRPr lang="en-US"/>
        </a:p>
      </dgm:t>
    </dgm:pt>
    <dgm:pt modelId="{21546556-7A83-472B-9782-D7D42345C51E}">
      <dgm:prSet>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pPr>
          <a:r>
            <a:rPr lang="en-US" sz="1900"/>
            <a:t>Enhanced documentation coding for efficient claims processing.</a:t>
          </a:r>
        </a:p>
      </dgm:t>
    </dgm:pt>
    <dgm:pt modelId="{735A85A2-0FD8-4C4B-8C05-EF4287EABA67}" type="parTrans" cxnId="{0CD109EE-64ED-4651-9551-F01E2CAD27C4}">
      <dgm:prSet/>
      <dgm:spPr/>
      <dgm:t>
        <a:bodyPr/>
        <a:lstStyle/>
        <a:p>
          <a:endParaRPr lang="en-US"/>
        </a:p>
      </dgm:t>
    </dgm:pt>
    <dgm:pt modelId="{240F44E0-EE5B-4B19-9E49-2E1648102C18}" type="sibTrans" cxnId="{0CD109EE-64ED-4651-9551-F01E2CAD27C4}">
      <dgm:prSet/>
      <dgm:spPr/>
      <dgm:t>
        <a:bodyPr/>
        <a:lstStyle/>
        <a:p>
          <a:endParaRPr lang="en-US"/>
        </a:p>
      </dgm:t>
    </dgm:pt>
    <dgm:pt modelId="{A30BCD38-A7C8-48CE-99E5-66F4F19FFC51}">
      <dgm:prSet custT="1">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None/>
          </a:pPr>
          <a:r>
            <a:rPr lang="en-US" sz="2000" b="1"/>
            <a:t>Revenue Cycle Management</a:t>
          </a:r>
        </a:p>
      </dgm:t>
    </dgm:pt>
    <dgm:pt modelId="{41D6BB9F-DB7C-4A86-B1BF-1D9574833A8F}" type="parTrans" cxnId="{5084D415-7644-4132-AE37-9BC6528F1075}">
      <dgm:prSet/>
      <dgm:spPr/>
      <dgm:t>
        <a:bodyPr/>
        <a:lstStyle/>
        <a:p>
          <a:endParaRPr lang="en-US"/>
        </a:p>
      </dgm:t>
    </dgm:pt>
    <dgm:pt modelId="{F7C2379F-4930-4F91-8460-8F2CD7036C21}" type="sibTrans" cxnId="{5084D415-7644-4132-AE37-9BC6528F1075}">
      <dgm:prSet/>
      <dgm:spPr/>
      <dgm:t>
        <a:bodyPr/>
        <a:lstStyle/>
        <a:p>
          <a:endParaRPr lang="en-US"/>
        </a:p>
      </dgm:t>
    </dgm:pt>
    <dgm:pt modelId="{C7FF9812-43BD-4A73-9F59-89008079CE5E}">
      <dgm:prSet>
        <dgm:style>
          <a:lnRef idx="2">
            <a:schemeClr val="accent4"/>
          </a:lnRef>
          <a:fillRef idx="1">
            <a:schemeClr val="lt1"/>
          </a:fillRef>
          <a:effectRef idx="0">
            <a:schemeClr val="accent4"/>
          </a:effectRef>
          <a:fontRef idx="minor">
            <a:schemeClr val="dk1"/>
          </a:fontRef>
        </dgm:style>
      </dgm:prSet>
      <dgm:spPr>
        <a:ln>
          <a:solidFill>
            <a:schemeClr val="bg1">
              <a:lumMod val="75000"/>
            </a:schemeClr>
          </a:solidFill>
        </a:ln>
      </dgm:spPr>
      <dgm:t>
        <a:bodyPr/>
        <a:lstStyle/>
        <a:p>
          <a:pPr>
            <a:buClr>
              <a:srgbClr val="FF0000"/>
            </a:buClr>
            <a:buFont typeface="Arial" panose="020B0604020202020204" pitchFamily="34" charset="0"/>
            <a:buChar char="•"/>
          </a:pPr>
          <a:r>
            <a:rPr lang="en-US" sz="1900"/>
            <a:t>AI-driven platforms auto-adjust claims for optimal reimbursement.</a:t>
          </a:r>
        </a:p>
      </dgm:t>
    </dgm:pt>
    <dgm:pt modelId="{E13F3DF8-15E5-49B9-B6C1-FF41AB8EFC53}" type="parTrans" cxnId="{D189467B-9C86-40CB-8053-5402F1C41148}">
      <dgm:prSet/>
      <dgm:spPr/>
      <dgm:t>
        <a:bodyPr/>
        <a:lstStyle/>
        <a:p>
          <a:endParaRPr lang="en-US"/>
        </a:p>
      </dgm:t>
    </dgm:pt>
    <dgm:pt modelId="{D19DCADD-328A-41EE-956B-330DDF0C7E26}" type="sibTrans" cxnId="{D189467B-9C86-40CB-8053-5402F1C41148}">
      <dgm:prSet/>
      <dgm:spPr/>
      <dgm:t>
        <a:bodyPr/>
        <a:lstStyle/>
        <a:p>
          <a:endParaRPr lang="en-US"/>
        </a:p>
      </dgm:t>
    </dgm:pt>
    <dgm:pt modelId="{FADC2DB7-011D-46E1-8D54-37C8FDEF1C10}" type="pres">
      <dgm:prSet presAssocID="{B6B014A6-15B4-4451-A53D-C3F611D36230}" presName="diagram" presStyleCnt="0">
        <dgm:presLayoutVars>
          <dgm:dir/>
          <dgm:resizeHandles val="exact"/>
        </dgm:presLayoutVars>
      </dgm:prSet>
      <dgm:spPr/>
    </dgm:pt>
    <dgm:pt modelId="{D9F97D6C-E66E-41CF-AB74-E3800295F276}" type="pres">
      <dgm:prSet presAssocID="{D6CA14C4-7F90-481C-918A-060178A6AF1C}" presName="node" presStyleLbl="node1" presStyleIdx="0" presStyleCnt="6">
        <dgm:presLayoutVars>
          <dgm:bulletEnabled val="1"/>
        </dgm:presLayoutVars>
      </dgm:prSet>
      <dgm:spPr/>
    </dgm:pt>
    <dgm:pt modelId="{6AE24EA6-D75E-4614-836D-21C46DB4CB6E}" type="pres">
      <dgm:prSet presAssocID="{CF363263-E4B4-479E-81D9-D46537B3AF80}" presName="sibTrans" presStyleCnt="0"/>
      <dgm:spPr/>
    </dgm:pt>
    <dgm:pt modelId="{188925B2-FDDB-4D09-80CC-58FA71094B97}" type="pres">
      <dgm:prSet presAssocID="{24A9C0BB-B686-433E-B2E9-A7D127A73677}" presName="node" presStyleLbl="node1" presStyleIdx="1" presStyleCnt="6">
        <dgm:presLayoutVars>
          <dgm:bulletEnabled val="1"/>
        </dgm:presLayoutVars>
      </dgm:prSet>
      <dgm:spPr/>
    </dgm:pt>
    <dgm:pt modelId="{91C3E579-A8B4-4800-BEAD-560A8F406FF9}" type="pres">
      <dgm:prSet presAssocID="{7513034B-381F-4473-916B-55D0150969A0}" presName="sibTrans" presStyleCnt="0"/>
      <dgm:spPr/>
    </dgm:pt>
    <dgm:pt modelId="{39607C24-951E-4C7E-AF6F-63344F0C8297}" type="pres">
      <dgm:prSet presAssocID="{36CF555D-A6AA-4506-B99F-22089C32F98E}" presName="node" presStyleLbl="node1" presStyleIdx="2" presStyleCnt="6">
        <dgm:presLayoutVars>
          <dgm:bulletEnabled val="1"/>
        </dgm:presLayoutVars>
      </dgm:prSet>
      <dgm:spPr/>
    </dgm:pt>
    <dgm:pt modelId="{9934DE91-DC74-4BB7-BE54-628C6E172F98}" type="pres">
      <dgm:prSet presAssocID="{EABA4355-7250-4B2C-85F6-5161E35A6210}" presName="sibTrans" presStyleCnt="0"/>
      <dgm:spPr/>
    </dgm:pt>
    <dgm:pt modelId="{EFFA56C7-9215-4F4F-B02E-DE3E9C13458D}" type="pres">
      <dgm:prSet presAssocID="{4653DF58-BD08-4EC0-844F-C9D2E79DE9D9}" presName="node" presStyleLbl="node1" presStyleIdx="3" presStyleCnt="6">
        <dgm:presLayoutVars>
          <dgm:bulletEnabled val="1"/>
        </dgm:presLayoutVars>
      </dgm:prSet>
      <dgm:spPr/>
    </dgm:pt>
    <dgm:pt modelId="{F260BF56-2A57-4CD3-BE37-E59B6F800A73}" type="pres">
      <dgm:prSet presAssocID="{40410DB3-3AF1-4A3C-B701-07D7D225FCA9}" presName="sibTrans" presStyleCnt="0"/>
      <dgm:spPr/>
    </dgm:pt>
    <dgm:pt modelId="{49A3DEB7-CFA6-4F66-81DF-8E94C1203E04}" type="pres">
      <dgm:prSet presAssocID="{52607860-875B-461B-BB94-B409A56BD6AB}" presName="node" presStyleLbl="node1" presStyleIdx="4" presStyleCnt="6">
        <dgm:presLayoutVars>
          <dgm:bulletEnabled val="1"/>
        </dgm:presLayoutVars>
      </dgm:prSet>
      <dgm:spPr/>
    </dgm:pt>
    <dgm:pt modelId="{69C7B1AD-F580-49E7-945D-CC53C0A29900}" type="pres">
      <dgm:prSet presAssocID="{49C8631A-0526-4090-8A97-1F9E055813C1}" presName="sibTrans" presStyleCnt="0"/>
      <dgm:spPr/>
    </dgm:pt>
    <dgm:pt modelId="{EE4B491E-DB29-42D5-ADE9-18DCF55D1E4D}" type="pres">
      <dgm:prSet presAssocID="{A30BCD38-A7C8-48CE-99E5-66F4F19FFC51}" presName="node" presStyleLbl="node1" presStyleIdx="5" presStyleCnt="6">
        <dgm:presLayoutVars>
          <dgm:bulletEnabled val="1"/>
        </dgm:presLayoutVars>
      </dgm:prSet>
      <dgm:spPr/>
    </dgm:pt>
  </dgm:ptLst>
  <dgm:cxnLst>
    <dgm:cxn modelId="{B20BD408-3225-4229-811B-F4F99522F436}" type="presOf" srcId="{4653DF58-BD08-4EC0-844F-C9D2E79DE9D9}" destId="{EFFA56C7-9215-4F4F-B02E-DE3E9C13458D}" srcOrd="0" destOrd="0" presId="urn:microsoft.com/office/officeart/2005/8/layout/default"/>
    <dgm:cxn modelId="{2399EB12-46EB-46E0-8A27-3AD636223C18}" srcId="{B6B014A6-15B4-4451-A53D-C3F611D36230}" destId="{4653DF58-BD08-4EC0-844F-C9D2E79DE9D9}" srcOrd="3" destOrd="0" parTransId="{5E6ED1D4-2BB6-4FE7-8F84-C99DDCD6204E}" sibTransId="{40410DB3-3AF1-4A3C-B701-07D7D225FCA9}"/>
    <dgm:cxn modelId="{5084D415-7644-4132-AE37-9BC6528F1075}" srcId="{B6B014A6-15B4-4451-A53D-C3F611D36230}" destId="{A30BCD38-A7C8-48CE-99E5-66F4F19FFC51}" srcOrd="5" destOrd="0" parTransId="{41D6BB9F-DB7C-4A86-B1BF-1D9574833A8F}" sibTransId="{F7C2379F-4930-4F91-8460-8F2CD7036C21}"/>
    <dgm:cxn modelId="{963B8E16-2E2B-469D-93EE-1D32EDD9DA6F}" type="presOf" srcId="{36CF555D-A6AA-4506-B99F-22089C32F98E}" destId="{39607C24-951E-4C7E-AF6F-63344F0C8297}" srcOrd="0" destOrd="0" presId="urn:microsoft.com/office/officeart/2005/8/layout/default"/>
    <dgm:cxn modelId="{683B961A-7E26-4A8E-8526-B47995F329CB}" type="presOf" srcId="{21546556-7A83-472B-9782-D7D42345C51E}" destId="{49A3DEB7-CFA6-4F66-81DF-8E94C1203E04}" srcOrd="0" destOrd="1" presId="urn:microsoft.com/office/officeart/2005/8/layout/default"/>
    <dgm:cxn modelId="{782C3422-5BE9-4145-81C4-DA655561B227}" type="presOf" srcId="{24A9C0BB-B686-433E-B2E9-A7D127A73677}" destId="{188925B2-FDDB-4D09-80CC-58FA71094B97}" srcOrd="0" destOrd="0" presId="urn:microsoft.com/office/officeart/2005/8/layout/default"/>
    <dgm:cxn modelId="{6AEA7330-FBF8-477E-802C-289AA3FCBBC6}" type="presOf" srcId="{AC0BEAAA-0897-46A6-A4DB-E7AB4CD88777}" destId="{D9F97D6C-E66E-41CF-AB74-E3800295F276}" srcOrd="0" destOrd="1" presId="urn:microsoft.com/office/officeart/2005/8/layout/default"/>
    <dgm:cxn modelId="{A549B133-B4DE-4B2F-93DA-926BC3825F3D}" srcId="{4653DF58-BD08-4EC0-844F-C9D2E79DE9D9}" destId="{D5F1E476-F852-4A5F-82F7-AD738DD00F75}" srcOrd="0" destOrd="0" parTransId="{20794945-C1E4-4E6C-BD4F-EA2C611DF666}" sibTransId="{7C57E90B-5B0F-47A7-9279-219EEEE06E79}"/>
    <dgm:cxn modelId="{4CF6F63F-58AB-4B42-BD1F-B5D1DF9ED726}" type="presOf" srcId="{EFBB4A06-D7E7-4438-A8B5-A340AE976ABF}" destId="{39607C24-951E-4C7E-AF6F-63344F0C8297}" srcOrd="0" destOrd="1" presId="urn:microsoft.com/office/officeart/2005/8/layout/default"/>
    <dgm:cxn modelId="{21755F5B-3051-47B6-BAA7-11F0EA68E9A7}" srcId="{24A9C0BB-B686-433E-B2E9-A7D127A73677}" destId="{B5D4A441-4F28-4E43-BA0E-85681A5B1803}" srcOrd="0" destOrd="0" parTransId="{FC606295-E64F-4631-A527-DB7F599C4AD5}" sibTransId="{F86FCBC4-172E-41F2-BE6C-B12984B5E434}"/>
    <dgm:cxn modelId="{A9B03C44-B284-4E97-BE1E-973DF6ADEAC1}" type="presOf" srcId="{D5F1E476-F852-4A5F-82F7-AD738DD00F75}" destId="{EFFA56C7-9215-4F4F-B02E-DE3E9C13458D}" srcOrd="0" destOrd="1" presId="urn:microsoft.com/office/officeart/2005/8/layout/default"/>
    <dgm:cxn modelId="{8681C145-D2F1-4A86-BE4B-097DB46A86AC}" type="presOf" srcId="{A30BCD38-A7C8-48CE-99E5-66F4F19FFC51}" destId="{EE4B491E-DB29-42D5-ADE9-18DCF55D1E4D}" srcOrd="0" destOrd="0" presId="urn:microsoft.com/office/officeart/2005/8/layout/default"/>
    <dgm:cxn modelId="{BB2CD36C-8164-4152-8477-A9511BA6DEE6}" type="presOf" srcId="{C7FF9812-43BD-4A73-9F59-89008079CE5E}" destId="{EE4B491E-DB29-42D5-ADE9-18DCF55D1E4D}" srcOrd="0" destOrd="1" presId="urn:microsoft.com/office/officeart/2005/8/layout/default"/>
    <dgm:cxn modelId="{8E6B544D-7609-4C3E-AC2A-5D0D7E25DCE8}" srcId="{B6B014A6-15B4-4451-A53D-C3F611D36230}" destId="{D6CA14C4-7F90-481C-918A-060178A6AF1C}" srcOrd="0" destOrd="0" parTransId="{F259B54E-729F-4661-9956-924A279E15DB}" sibTransId="{CF363263-E4B4-479E-81D9-D46537B3AF80}"/>
    <dgm:cxn modelId="{53216878-41AB-4068-B14E-0CCB900D7B53}" srcId="{B6B014A6-15B4-4451-A53D-C3F611D36230}" destId="{24A9C0BB-B686-433E-B2E9-A7D127A73677}" srcOrd="1" destOrd="0" parTransId="{6DC59C3F-27DA-4CE0-A63E-C35493842DA9}" sibTransId="{7513034B-381F-4473-916B-55D0150969A0}"/>
    <dgm:cxn modelId="{D189467B-9C86-40CB-8053-5402F1C41148}" srcId="{A30BCD38-A7C8-48CE-99E5-66F4F19FFC51}" destId="{C7FF9812-43BD-4A73-9F59-89008079CE5E}" srcOrd="0" destOrd="0" parTransId="{E13F3DF8-15E5-49B9-B6C1-FF41AB8EFC53}" sibTransId="{D19DCADD-328A-41EE-956B-330DDF0C7E26}"/>
    <dgm:cxn modelId="{34299A7D-3331-4804-90F2-FC3CA7B943B3}" srcId="{36CF555D-A6AA-4506-B99F-22089C32F98E}" destId="{EFBB4A06-D7E7-4438-A8B5-A340AE976ABF}" srcOrd="0" destOrd="0" parTransId="{BFF3B16E-B7C6-4420-AB00-126DC0C5D12A}" sibTransId="{60EB5BD7-0373-47BA-A955-8BC7E43F28F7}"/>
    <dgm:cxn modelId="{913D007E-1574-4AA5-BA87-1F33BB036225}" type="presOf" srcId="{52607860-875B-461B-BB94-B409A56BD6AB}" destId="{49A3DEB7-CFA6-4F66-81DF-8E94C1203E04}" srcOrd="0" destOrd="0" presId="urn:microsoft.com/office/officeart/2005/8/layout/default"/>
    <dgm:cxn modelId="{A8E07D9A-72A9-4E3F-9612-6AE60CB00B53}" srcId="{D6CA14C4-7F90-481C-918A-060178A6AF1C}" destId="{AC0BEAAA-0897-46A6-A4DB-E7AB4CD88777}" srcOrd="0" destOrd="0" parTransId="{ADD31CE8-8778-4927-ABFA-2B56A43E02D9}" sibTransId="{8E94B959-0B88-4BAA-9ED3-4577E9FF72A2}"/>
    <dgm:cxn modelId="{9D9C0DA7-AAE1-4DEA-A058-8291471FD98A}" type="presOf" srcId="{B6B014A6-15B4-4451-A53D-C3F611D36230}" destId="{FADC2DB7-011D-46E1-8D54-37C8FDEF1C10}" srcOrd="0" destOrd="0" presId="urn:microsoft.com/office/officeart/2005/8/layout/default"/>
    <dgm:cxn modelId="{5F19DBA8-2FCA-43A2-8308-EFB1FAA56759}" srcId="{B6B014A6-15B4-4451-A53D-C3F611D36230}" destId="{36CF555D-A6AA-4506-B99F-22089C32F98E}" srcOrd="2" destOrd="0" parTransId="{68100914-00A7-495E-9F39-6FAAFC451F3F}" sibTransId="{EABA4355-7250-4B2C-85F6-5161E35A6210}"/>
    <dgm:cxn modelId="{531223DB-8C4A-4BC0-82AA-4CEAF9701CED}" type="presOf" srcId="{B5D4A441-4F28-4E43-BA0E-85681A5B1803}" destId="{188925B2-FDDB-4D09-80CC-58FA71094B97}" srcOrd="0" destOrd="1" presId="urn:microsoft.com/office/officeart/2005/8/layout/default"/>
    <dgm:cxn modelId="{8106E3E1-14D6-43C2-B5DB-7628F9739748}" type="presOf" srcId="{D6CA14C4-7F90-481C-918A-060178A6AF1C}" destId="{D9F97D6C-E66E-41CF-AB74-E3800295F276}" srcOrd="0" destOrd="0" presId="urn:microsoft.com/office/officeart/2005/8/layout/default"/>
    <dgm:cxn modelId="{0CD109EE-64ED-4651-9551-F01E2CAD27C4}" srcId="{52607860-875B-461B-BB94-B409A56BD6AB}" destId="{21546556-7A83-472B-9782-D7D42345C51E}" srcOrd="0" destOrd="0" parTransId="{735A85A2-0FD8-4C4B-8C05-EF4287EABA67}" sibTransId="{240F44E0-EE5B-4B19-9E49-2E1648102C18}"/>
    <dgm:cxn modelId="{6B8944F2-4090-48F2-9957-C7DEB236E2C4}" srcId="{B6B014A6-15B4-4451-A53D-C3F611D36230}" destId="{52607860-875B-461B-BB94-B409A56BD6AB}" srcOrd="4" destOrd="0" parTransId="{8C0F0485-2FEC-4065-8A58-49675FABE37A}" sibTransId="{49C8631A-0526-4090-8A97-1F9E055813C1}"/>
    <dgm:cxn modelId="{DBEBF2EC-8BF8-4011-AF24-7B34F321787F}" type="presParOf" srcId="{FADC2DB7-011D-46E1-8D54-37C8FDEF1C10}" destId="{D9F97D6C-E66E-41CF-AB74-E3800295F276}" srcOrd="0" destOrd="0" presId="urn:microsoft.com/office/officeart/2005/8/layout/default"/>
    <dgm:cxn modelId="{67968AB4-73C4-45C8-9DAA-0B171FD30C60}" type="presParOf" srcId="{FADC2DB7-011D-46E1-8D54-37C8FDEF1C10}" destId="{6AE24EA6-D75E-4614-836D-21C46DB4CB6E}" srcOrd="1" destOrd="0" presId="urn:microsoft.com/office/officeart/2005/8/layout/default"/>
    <dgm:cxn modelId="{86C9E002-705A-44D8-ABF1-056387299395}" type="presParOf" srcId="{FADC2DB7-011D-46E1-8D54-37C8FDEF1C10}" destId="{188925B2-FDDB-4D09-80CC-58FA71094B97}" srcOrd="2" destOrd="0" presId="urn:microsoft.com/office/officeart/2005/8/layout/default"/>
    <dgm:cxn modelId="{D1413DB1-F2BE-4DD2-96A0-ED8228AD8302}" type="presParOf" srcId="{FADC2DB7-011D-46E1-8D54-37C8FDEF1C10}" destId="{91C3E579-A8B4-4800-BEAD-560A8F406FF9}" srcOrd="3" destOrd="0" presId="urn:microsoft.com/office/officeart/2005/8/layout/default"/>
    <dgm:cxn modelId="{77D4387B-5D8B-48F9-BEF8-C5B9D182F673}" type="presParOf" srcId="{FADC2DB7-011D-46E1-8D54-37C8FDEF1C10}" destId="{39607C24-951E-4C7E-AF6F-63344F0C8297}" srcOrd="4" destOrd="0" presId="urn:microsoft.com/office/officeart/2005/8/layout/default"/>
    <dgm:cxn modelId="{B331BA5E-A884-4BDA-B839-972B34EB9B9B}" type="presParOf" srcId="{FADC2DB7-011D-46E1-8D54-37C8FDEF1C10}" destId="{9934DE91-DC74-4BB7-BE54-628C6E172F98}" srcOrd="5" destOrd="0" presId="urn:microsoft.com/office/officeart/2005/8/layout/default"/>
    <dgm:cxn modelId="{65E87007-B044-4D3D-A435-BCD8F42A9C2C}" type="presParOf" srcId="{FADC2DB7-011D-46E1-8D54-37C8FDEF1C10}" destId="{EFFA56C7-9215-4F4F-B02E-DE3E9C13458D}" srcOrd="6" destOrd="0" presId="urn:microsoft.com/office/officeart/2005/8/layout/default"/>
    <dgm:cxn modelId="{263D974D-AE80-4A82-B29B-EAA5CAD871B7}" type="presParOf" srcId="{FADC2DB7-011D-46E1-8D54-37C8FDEF1C10}" destId="{F260BF56-2A57-4CD3-BE37-E59B6F800A73}" srcOrd="7" destOrd="0" presId="urn:microsoft.com/office/officeart/2005/8/layout/default"/>
    <dgm:cxn modelId="{47BF0E81-1ACE-4FD1-BE6E-FC1CFD602E76}" type="presParOf" srcId="{FADC2DB7-011D-46E1-8D54-37C8FDEF1C10}" destId="{49A3DEB7-CFA6-4F66-81DF-8E94C1203E04}" srcOrd="8" destOrd="0" presId="urn:microsoft.com/office/officeart/2005/8/layout/default"/>
    <dgm:cxn modelId="{8A4FF9A4-10D4-4FC3-A78D-9A7DC021843E}" type="presParOf" srcId="{FADC2DB7-011D-46E1-8D54-37C8FDEF1C10}" destId="{69C7B1AD-F580-49E7-945D-CC53C0A29900}" srcOrd="9" destOrd="0" presId="urn:microsoft.com/office/officeart/2005/8/layout/default"/>
    <dgm:cxn modelId="{1000AE3F-5129-475D-B323-B17B8B7E5748}" type="presParOf" srcId="{FADC2DB7-011D-46E1-8D54-37C8FDEF1C10}" destId="{EE4B491E-DB29-42D5-ADE9-18DCF55D1E4D}" srcOrd="10"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3B3C6-0EF5-4372-A821-513E2AC20888}">
      <dsp:nvSpPr>
        <dsp:cNvPr id="0" name=""/>
        <dsp:cNvSpPr/>
      </dsp:nvSpPr>
      <dsp:spPr>
        <a:xfrm>
          <a:off x="0" y="174932"/>
          <a:ext cx="53340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Nurses Role in Artificial Intelligence (AI)</a:t>
          </a:r>
        </a:p>
      </dsp:txBody>
      <dsp:txXfrm>
        <a:off x="24588" y="199520"/>
        <a:ext cx="5284824" cy="454509"/>
      </dsp:txXfrm>
    </dsp:sp>
    <dsp:sp modelId="{11D69935-94BE-4C51-9373-07263E4F03AB}">
      <dsp:nvSpPr>
        <dsp:cNvPr id="0" name=""/>
        <dsp:cNvSpPr/>
      </dsp:nvSpPr>
      <dsp:spPr>
        <a:xfrm>
          <a:off x="0" y="739097"/>
          <a:ext cx="53340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Introduction to Artificial Intelligence</a:t>
          </a:r>
        </a:p>
      </dsp:txBody>
      <dsp:txXfrm>
        <a:off x="24588" y="763685"/>
        <a:ext cx="5284824" cy="454509"/>
      </dsp:txXfrm>
    </dsp:sp>
    <dsp:sp modelId="{BD8CD239-CEBF-4628-9EFE-79A35BCD7FBA}">
      <dsp:nvSpPr>
        <dsp:cNvPr id="0" name=""/>
        <dsp:cNvSpPr/>
      </dsp:nvSpPr>
      <dsp:spPr>
        <a:xfrm>
          <a:off x="0" y="1242782"/>
          <a:ext cx="5334000"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Understanding AI</a:t>
          </a:r>
        </a:p>
        <a:p>
          <a:pPr marL="171450" lvl="1" indent="-171450" algn="l" defTabSz="711200">
            <a:lnSpc>
              <a:spcPct val="90000"/>
            </a:lnSpc>
            <a:spcBef>
              <a:spcPct val="0"/>
            </a:spcBef>
            <a:spcAft>
              <a:spcPct val="20000"/>
            </a:spcAft>
            <a:buChar char="•"/>
          </a:pPr>
          <a:r>
            <a:rPr lang="en-US" sz="1600" kern="1200"/>
            <a:t>What is and AI Is Not</a:t>
          </a:r>
        </a:p>
        <a:p>
          <a:pPr marL="171450" lvl="1" indent="-171450" algn="l" defTabSz="711200">
            <a:lnSpc>
              <a:spcPct val="90000"/>
            </a:lnSpc>
            <a:spcBef>
              <a:spcPct val="0"/>
            </a:spcBef>
            <a:spcAft>
              <a:spcPct val="20000"/>
            </a:spcAft>
            <a:buChar char="•"/>
          </a:pPr>
          <a:r>
            <a:rPr lang="en-US" sz="1600" kern="1200"/>
            <a:t>Types of AI</a:t>
          </a:r>
        </a:p>
        <a:p>
          <a:pPr marL="171450" lvl="1" indent="-171450" algn="l" defTabSz="711200">
            <a:lnSpc>
              <a:spcPct val="90000"/>
            </a:lnSpc>
            <a:spcBef>
              <a:spcPct val="0"/>
            </a:spcBef>
            <a:spcAft>
              <a:spcPct val="20000"/>
            </a:spcAft>
            <a:buChar char="•"/>
          </a:pPr>
          <a:r>
            <a:rPr lang="en-US" sz="1600" kern="1200"/>
            <a:t>AI in Healthcare</a:t>
          </a:r>
        </a:p>
      </dsp:txBody>
      <dsp:txXfrm>
        <a:off x="0" y="1242782"/>
        <a:ext cx="5334000" cy="1108485"/>
      </dsp:txXfrm>
    </dsp:sp>
    <dsp:sp modelId="{02055318-8E18-471C-B261-23D18AE61F6D}">
      <dsp:nvSpPr>
        <dsp:cNvPr id="0" name=""/>
        <dsp:cNvSpPr/>
      </dsp:nvSpPr>
      <dsp:spPr>
        <a:xfrm>
          <a:off x="0" y="2351267"/>
          <a:ext cx="53340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AI and Nursing</a:t>
          </a:r>
        </a:p>
      </dsp:txBody>
      <dsp:txXfrm>
        <a:off x="24588" y="2375855"/>
        <a:ext cx="5284824" cy="454509"/>
      </dsp:txXfrm>
    </dsp:sp>
    <dsp:sp modelId="{3C062FD0-A21F-467F-B177-031B7BB88215}">
      <dsp:nvSpPr>
        <dsp:cNvPr id="0" name=""/>
        <dsp:cNvSpPr/>
      </dsp:nvSpPr>
      <dsp:spPr>
        <a:xfrm>
          <a:off x="0" y="2854952"/>
          <a:ext cx="53340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5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AI, the Nursing Process and Critical Thinking</a:t>
          </a:r>
        </a:p>
        <a:p>
          <a:pPr marL="171450" lvl="1" indent="-171450" algn="l" defTabSz="711200">
            <a:lnSpc>
              <a:spcPct val="90000"/>
            </a:lnSpc>
            <a:spcBef>
              <a:spcPct val="0"/>
            </a:spcBef>
            <a:spcAft>
              <a:spcPct val="20000"/>
            </a:spcAft>
            <a:buChar char="•"/>
          </a:pPr>
          <a:r>
            <a:rPr lang="en-US" sz="1600" kern="1200"/>
            <a:t>AI Challenges and Considerations</a:t>
          </a:r>
        </a:p>
      </dsp:txBody>
      <dsp:txXfrm>
        <a:off x="0" y="2854952"/>
        <a:ext cx="5334000" cy="554242"/>
      </dsp:txXfrm>
    </dsp:sp>
    <dsp:sp modelId="{23DA4D37-FCAC-4C78-AC20-F29942E18F21}">
      <dsp:nvSpPr>
        <dsp:cNvPr id="0" name=""/>
        <dsp:cNvSpPr/>
      </dsp:nvSpPr>
      <dsp:spPr>
        <a:xfrm>
          <a:off x="0" y="3409195"/>
          <a:ext cx="53340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Exploring Generative AI</a:t>
          </a:r>
        </a:p>
      </dsp:txBody>
      <dsp:txXfrm>
        <a:off x="24588" y="3433783"/>
        <a:ext cx="5284824" cy="4545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95D56-D613-4A01-AD8A-934A1959618F}">
      <dsp:nvSpPr>
        <dsp:cNvPr id="0" name=""/>
        <dsp:cNvSpPr/>
      </dsp:nvSpPr>
      <dsp:spPr>
        <a:xfrm>
          <a:off x="0" y="2038"/>
          <a:ext cx="11100744" cy="10330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DEECC-3423-4DAB-B571-4B573634EE15}">
      <dsp:nvSpPr>
        <dsp:cNvPr id="0" name=""/>
        <dsp:cNvSpPr/>
      </dsp:nvSpPr>
      <dsp:spPr>
        <a:xfrm>
          <a:off x="312503" y="234479"/>
          <a:ext cx="568188" cy="568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6173D-5BDF-4463-BA7C-0902BE839D3E}">
      <dsp:nvSpPr>
        <dsp:cNvPr id="0" name=""/>
        <dsp:cNvSpPr/>
      </dsp:nvSpPr>
      <dsp:spPr>
        <a:xfrm>
          <a:off x="1193196" y="2038"/>
          <a:ext cx="4995334"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977900">
            <a:lnSpc>
              <a:spcPct val="100000"/>
            </a:lnSpc>
            <a:spcBef>
              <a:spcPct val="0"/>
            </a:spcBef>
            <a:spcAft>
              <a:spcPct val="35000"/>
            </a:spcAft>
            <a:buNone/>
          </a:pPr>
          <a:r>
            <a:rPr lang="en-US" sz="2200" kern="1200"/>
            <a:t>AI's Role in Patient Care</a:t>
          </a:r>
        </a:p>
      </dsp:txBody>
      <dsp:txXfrm>
        <a:off x="1193196" y="2038"/>
        <a:ext cx="4995334" cy="1033070"/>
      </dsp:txXfrm>
    </dsp:sp>
    <dsp:sp modelId="{F75709AF-9B3E-46B6-83F8-925481B8AC70}">
      <dsp:nvSpPr>
        <dsp:cNvPr id="0" name=""/>
        <dsp:cNvSpPr/>
      </dsp:nvSpPr>
      <dsp:spPr>
        <a:xfrm>
          <a:off x="6188530" y="2038"/>
          <a:ext cx="4912213"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622300">
            <a:lnSpc>
              <a:spcPct val="100000"/>
            </a:lnSpc>
            <a:spcBef>
              <a:spcPct val="0"/>
            </a:spcBef>
            <a:spcAft>
              <a:spcPct val="35000"/>
            </a:spcAft>
            <a:buNone/>
          </a:pPr>
          <a:r>
            <a:rPr lang="en-US" sz="1400" kern="1200"/>
            <a:t>Nurses should understand AI's growing presence in healthcare settings.</a:t>
          </a:r>
        </a:p>
      </dsp:txBody>
      <dsp:txXfrm>
        <a:off x="6188530" y="2038"/>
        <a:ext cx="4912213" cy="1033070"/>
      </dsp:txXfrm>
    </dsp:sp>
    <dsp:sp modelId="{9EA41986-3BCB-41D4-9E53-02980612067A}">
      <dsp:nvSpPr>
        <dsp:cNvPr id="0" name=""/>
        <dsp:cNvSpPr/>
      </dsp:nvSpPr>
      <dsp:spPr>
        <a:xfrm>
          <a:off x="0" y="1293376"/>
          <a:ext cx="11100744" cy="10330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B36FA-F101-4398-8414-321CBAE2DA51}">
      <dsp:nvSpPr>
        <dsp:cNvPr id="0" name=""/>
        <dsp:cNvSpPr/>
      </dsp:nvSpPr>
      <dsp:spPr>
        <a:xfrm>
          <a:off x="312503" y="1525816"/>
          <a:ext cx="568188" cy="568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24990-BCC8-4424-9E4C-C0795CD19C8D}">
      <dsp:nvSpPr>
        <dsp:cNvPr id="0" name=""/>
        <dsp:cNvSpPr/>
      </dsp:nvSpPr>
      <dsp:spPr>
        <a:xfrm>
          <a:off x="1193196" y="1293376"/>
          <a:ext cx="4995334"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977900">
            <a:lnSpc>
              <a:spcPct val="100000"/>
            </a:lnSpc>
            <a:spcBef>
              <a:spcPct val="0"/>
            </a:spcBef>
            <a:spcAft>
              <a:spcPct val="35000"/>
            </a:spcAft>
            <a:buNone/>
          </a:pPr>
          <a:r>
            <a:rPr lang="en-US" sz="2200" kern="1200" dirty="0"/>
            <a:t>Transformational Uses of AI</a:t>
          </a:r>
        </a:p>
      </dsp:txBody>
      <dsp:txXfrm>
        <a:off x="1193196" y="1293376"/>
        <a:ext cx="4995334" cy="1033070"/>
      </dsp:txXfrm>
    </dsp:sp>
    <dsp:sp modelId="{FD70D6F7-AADC-43A1-A1E3-247FF3959491}">
      <dsp:nvSpPr>
        <dsp:cNvPr id="0" name=""/>
        <dsp:cNvSpPr/>
      </dsp:nvSpPr>
      <dsp:spPr>
        <a:xfrm>
          <a:off x="6188530" y="1293376"/>
          <a:ext cx="4912213"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622300">
            <a:lnSpc>
              <a:spcPct val="100000"/>
            </a:lnSpc>
            <a:spcBef>
              <a:spcPct val="0"/>
            </a:spcBef>
            <a:spcAft>
              <a:spcPct val="35000"/>
            </a:spcAft>
            <a:buNone/>
          </a:pPr>
          <a:r>
            <a:rPr lang="en-US" sz="1400" kern="1200"/>
            <a:t>Accelerates innovation and improves decision making.</a:t>
          </a:r>
        </a:p>
        <a:p>
          <a:pPr marL="0" lvl="0" indent="0" algn="l" defTabSz="622300">
            <a:lnSpc>
              <a:spcPct val="100000"/>
            </a:lnSpc>
            <a:spcBef>
              <a:spcPct val="0"/>
            </a:spcBef>
            <a:spcAft>
              <a:spcPct val="35000"/>
            </a:spcAft>
            <a:buNone/>
          </a:pPr>
          <a:r>
            <a:rPr lang="en-US" sz="1400" kern="1200"/>
            <a:t>Automates processes and contributes to cost savings.</a:t>
          </a:r>
        </a:p>
      </dsp:txBody>
      <dsp:txXfrm>
        <a:off x="6188530" y="1293376"/>
        <a:ext cx="4912213" cy="1033070"/>
      </dsp:txXfrm>
    </dsp:sp>
    <dsp:sp modelId="{E2917D0B-EBF3-49BB-92E2-FC77CE007669}">
      <dsp:nvSpPr>
        <dsp:cNvPr id="0" name=""/>
        <dsp:cNvSpPr/>
      </dsp:nvSpPr>
      <dsp:spPr>
        <a:xfrm>
          <a:off x="0" y="2584713"/>
          <a:ext cx="11100744" cy="10330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41A460-21E4-4093-82D6-BC574665AF47}">
      <dsp:nvSpPr>
        <dsp:cNvPr id="0" name=""/>
        <dsp:cNvSpPr/>
      </dsp:nvSpPr>
      <dsp:spPr>
        <a:xfrm>
          <a:off x="312503" y="2817154"/>
          <a:ext cx="568188" cy="568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CE360A-493A-4386-B677-6C3CE334A7E7}">
      <dsp:nvSpPr>
        <dsp:cNvPr id="0" name=""/>
        <dsp:cNvSpPr/>
      </dsp:nvSpPr>
      <dsp:spPr>
        <a:xfrm>
          <a:off x="1193196" y="2584713"/>
          <a:ext cx="4995334"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977900">
            <a:lnSpc>
              <a:spcPct val="100000"/>
            </a:lnSpc>
            <a:spcBef>
              <a:spcPct val="0"/>
            </a:spcBef>
            <a:spcAft>
              <a:spcPct val="35000"/>
            </a:spcAft>
            <a:buNone/>
          </a:pPr>
          <a:r>
            <a:rPr lang="en-US" sz="2200" kern="1200"/>
            <a:t>AI as a Solution for Medical Data Growth</a:t>
          </a:r>
        </a:p>
      </dsp:txBody>
      <dsp:txXfrm>
        <a:off x="1193196" y="2584713"/>
        <a:ext cx="4995334" cy="1033070"/>
      </dsp:txXfrm>
    </dsp:sp>
    <dsp:sp modelId="{3FBB68E2-8695-42C3-AD6E-3BB34C3BC234}">
      <dsp:nvSpPr>
        <dsp:cNvPr id="0" name=""/>
        <dsp:cNvSpPr/>
      </dsp:nvSpPr>
      <dsp:spPr>
        <a:xfrm>
          <a:off x="6188530" y="2584713"/>
          <a:ext cx="4912213"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622300">
            <a:lnSpc>
              <a:spcPct val="100000"/>
            </a:lnSpc>
            <a:spcBef>
              <a:spcPct val="0"/>
            </a:spcBef>
            <a:spcAft>
              <a:spcPct val="35000"/>
            </a:spcAft>
            <a:buNone/>
          </a:pPr>
          <a:r>
            <a:rPr lang="en-US" sz="1400" kern="1200"/>
            <a:t>Handles the increasing volume and complexity of medical data.</a:t>
          </a:r>
        </a:p>
      </dsp:txBody>
      <dsp:txXfrm>
        <a:off x="6188530" y="2584713"/>
        <a:ext cx="4912213" cy="1033070"/>
      </dsp:txXfrm>
    </dsp:sp>
    <dsp:sp modelId="{FA8DA17E-3293-4F36-939D-F7302492720A}">
      <dsp:nvSpPr>
        <dsp:cNvPr id="0" name=""/>
        <dsp:cNvSpPr/>
      </dsp:nvSpPr>
      <dsp:spPr>
        <a:xfrm>
          <a:off x="0" y="3876051"/>
          <a:ext cx="11100744" cy="10330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F8108-BADB-4822-92CD-485A4D91821B}">
      <dsp:nvSpPr>
        <dsp:cNvPr id="0" name=""/>
        <dsp:cNvSpPr/>
      </dsp:nvSpPr>
      <dsp:spPr>
        <a:xfrm>
          <a:off x="312503" y="4108492"/>
          <a:ext cx="568188" cy="5681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98B24-B83E-4853-AA17-0570B8AD2A1A}">
      <dsp:nvSpPr>
        <dsp:cNvPr id="0" name=""/>
        <dsp:cNvSpPr/>
      </dsp:nvSpPr>
      <dsp:spPr>
        <a:xfrm>
          <a:off x="1193196" y="3876051"/>
          <a:ext cx="4995334"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977900">
            <a:lnSpc>
              <a:spcPct val="100000"/>
            </a:lnSpc>
            <a:spcBef>
              <a:spcPct val="0"/>
            </a:spcBef>
            <a:spcAft>
              <a:spcPct val="35000"/>
            </a:spcAft>
            <a:buNone/>
          </a:pPr>
          <a:r>
            <a:rPr lang="en-US" sz="2200" kern="1200"/>
            <a:t>Current AI Usage Among End Users</a:t>
          </a:r>
        </a:p>
      </dsp:txBody>
      <dsp:txXfrm>
        <a:off x="1193196" y="3876051"/>
        <a:ext cx="4995334" cy="1033070"/>
      </dsp:txXfrm>
    </dsp:sp>
    <dsp:sp modelId="{C80CE9CD-6763-4403-8C60-96C6894101C6}">
      <dsp:nvSpPr>
        <dsp:cNvPr id="0" name=""/>
        <dsp:cNvSpPr/>
      </dsp:nvSpPr>
      <dsp:spPr>
        <a:xfrm>
          <a:off x="6188530" y="3876051"/>
          <a:ext cx="4912213" cy="103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33" tIns="109333" rIns="109333" bIns="109333" numCol="1" spcCol="1270" anchor="ctr" anchorCtr="0">
          <a:noAutofit/>
        </a:bodyPr>
        <a:lstStyle/>
        <a:p>
          <a:pPr marL="0" lvl="0" indent="0" algn="l" defTabSz="622300">
            <a:lnSpc>
              <a:spcPct val="100000"/>
            </a:lnSpc>
            <a:spcBef>
              <a:spcPct val="0"/>
            </a:spcBef>
            <a:spcAft>
              <a:spcPct val="35000"/>
            </a:spcAft>
            <a:buNone/>
          </a:pPr>
          <a:r>
            <a:rPr lang="en-US" sz="1400" kern="1200"/>
            <a:t>Only a small percentage (15-20%) utilize AI to transform healthcare delivery.</a:t>
          </a:r>
        </a:p>
      </dsp:txBody>
      <dsp:txXfrm>
        <a:off x="6188530" y="3876051"/>
        <a:ext cx="4912213" cy="10330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4100B-11FA-4132-B85D-934A7996D527}">
      <dsp:nvSpPr>
        <dsp:cNvPr id="0" name=""/>
        <dsp:cNvSpPr/>
      </dsp:nvSpPr>
      <dsp:spPr>
        <a:xfrm>
          <a:off x="0" y="230840"/>
          <a:ext cx="10591799" cy="837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041" tIns="291592" rIns="82204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Enhances precision and efficiency in surgical procedures</a:t>
          </a:r>
        </a:p>
        <a:p>
          <a:pPr marL="114300" lvl="1" indent="-114300" algn="l" defTabSz="622300">
            <a:lnSpc>
              <a:spcPct val="90000"/>
            </a:lnSpc>
            <a:spcBef>
              <a:spcPct val="0"/>
            </a:spcBef>
            <a:spcAft>
              <a:spcPct val="15000"/>
            </a:spcAft>
            <a:buChar char="•"/>
          </a:pPr>
          <a:r>
            <a:rPr lang="en-US" sz="1400" kern="1200"/>
            <a:t>Improves accuracy in diagnosing medical conditions</a:t>
          </a:r>
        </a:p>
      </dsp:txBody>
      <dsp:txXfrm>
        <a:off x="0" y="230840"/>
        <a:ext cx="10591799" cy="837900"/>
      </dsp:txXfrm>
    </dsp:sp>
    <dsp:sp modelId="{045B5312-EE93-4567-B3F8-7D34CC0BFA81}">
      <dsp:nvSpPr>
        <dsp:cNvPr id="0" name=""/>
        <dsp:cNvSpPr/>
      </dsp:nvSpPr>
      <dsp:spPr>
        <a:xfrm>
          <a:off x="529590" y="24200"/>
          <a:ext cx="741426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41" tIns="0" rIns="280241" bIns="0" numCol="1" spcCol="1270" anchor="ctr" anchorCtr="0">
          <a:noAutofit/>
        </a:bodyPr>
        <a:lstStyle/>
        <a:p>
          <a:pPr marL="0" lvl="0" indent="0" algn="l" defTabSz="622300">
            <a:lnSpc>
              <a:spcPct val="90000"/>
            </a:lnSpc>
            <a:spcBef>
              <a:spcPct val="0"/>
            </a:spcBef>
            <a:spcAft>
              <a:spcPct val="35000"/>
            </a:spcAft>
            <a:buNone/>
          </a:pPr>
          <a:r>
            <a:rPr lang="en-US" sz="1400" kern="1200"/>
            <a:t>Robotic Surgery and Radiology Image Recognition</a:t>
          </a:r>
        </a:p>
      </dsp:txBody>
      <dsp:txXfrm>
        <a:off x="549765" y="44375"/>
        <a:ext cx="7373910" cy="372930"/>
      </dsp:txXfrm>
    </dsp:sp>
    <dsp:sp modelId="{E23FAE47-33CA-4F8E-BB51-3F61DC8306B1}">
      <dsp:nvSpPr>
        <dsp:cNvPr id="0" name=""/>
        <dsp:cNvSpPr/>
      </dsp:nvSpPr>
      <dsp:spPr>
        <a:xfrm>
          <a:off x="0" y="1350980"/>
          <a:ext cx="10591799" cy="837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041" tIns="291592" rIns="82204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Provides timely alerts for potential health issues</a:t>
          </a:r>
        </a:p>
        <a:p>
          <a:pPr marL="114300" lvl="1" indent="-114300" algn="l" defTabSz="622300">
            <a:lnSpc>
              <a:spcPct val="90000"/>
            </a:lnSpc>
            <a:spcBef>
              <a:spcPct val="0"/>
            </a:spcBef>
            <a:spcAft>
              <a:spcPct val="15000"/>
            </a:spcAft>
            <a:buChar char="•"/>
          </a:pPr>
          <a:r>
            <a:rPr lang="en-US" sz="1400" kern="1200"/>
            <a:t>Supports proactive patient care</a:t>
          </a:r>
        </a:p>
      </dsp:txBody>
      <dsp:txXfrm>
        <a:off x="0" y="1350980"/>
        <a:ext cx="10591799" cy="837900"/>
      </dsp:txXfrm>
    </dsp:sp>
    <dsp:sp modelId="{4854CC28-523E-493F-B400-639AFEB3F9D7}">
      <dsp:nvSpPr>
        <dsp:cNvPr id="0" name=""/>
        <dsp:cNvSpPr/>
      </dsp:nvSpPr>
      <dsp:spPr>
        <a:xfrm>
          <a:off x="529590" y="1144341"/>
          <a:ext cx="741426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41" tIns="0" rIns="280241" bIns="0" numCol="1" spcCol="1270" anchor="ctr" anchorCtr="0">
          <a:noAutofit/>
        </a:bodyPr>
        <a:lstStyle/>
        <a:p>
          <a:pPr marL="0" lvl="0" indent="0" algn="l" defTabSz="622300">
            <a:lnSpc>
              <a:spcPct val="90000"/>
            </a:lnSpc>
            <a:spcBef>
              <a:spcPct val="0"/>
            </a:spcBef>
            <a:spcAft>
              <a:spcPct val="35000"/>
            </a:spcAft>
            <a:buNone/>
          </a:pPr>
          <a:r>
            <a:rPr lang="en-US" sz="1400" kern="1200"/>
            <a:t>EHR Clinical Decision Support for Early Warning Systems (EWSs)</a:t>
          </a:r>
        </a:p>
      </dsp:txBody>
      <dsp:txXfrm>
        <a:off x="549765" y="1164516"/>
        <a:ext cx="7373910" cy="372930"/>
      </dsp:txXfrm>
    </dsp:sp>
    <dsp:sp modelId="{56550541-A734-4A80-A324-123DB847EC63}">
      <dsp:nvSpPr>
        <dsp:cNvPr id="0" name=""/>
        <dsp:cNvSpPr/>
      </dsp:nvSpPr>
      <dsp:spPr>
        <a:xfrm>
          <a:off x="0" y="2471120"/>
          <a:ext cx="10591799" cy="837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041" tIns="291592" rIns="82204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Facilitates better communication among care teams</a:t>
          </a:r>
        </a:p>
        <a:p>
          <a:pPr marL="114300" lvl="1" indent="-114300" algn="l" defTabSz="622300">
            <a:lnSpc>
              <a:spcPct val="90000"/>
            </a:lnSpc>
            <a:spcBef>
              <a:spcPct val="0"/>
            </a:spcBef>
            <a:spcAft>
              <a:spcPct val="15000"/>
            </a:spcAft>
            <a:buChar char="•"/>
          </a:pPr>
          <a:r>
            <a:rPr lang="en-US" sz="1400" kern="1200"/>
            <a:t>Reduces errors in information exchange</a:t>
          </a:r>
        </a:p>
      </dsp:txBody>
      <dsp:txXfrm>
        <a:off x="0" y="2471120"/>
        <a:ext cx="10591799" cy="837900"/>
      </dsp:txXfrm>
    </dsp:sp>
    <dsp:sp modelId="{8464A441-5A00-4D55-81D4-AAD312CD2897}">
      <dsp:nvSpPr>
        <dsp:cNvPr id="0" name=""/>
        <dsp:cNvSpPr/>
      </dsp:nvSpPr>
      <dsp:spPr>
        <a:xfrm>
          <a:off x="529590" y="2264481"/>
          <a:ext cx="741426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41" tIns="0" rIns="280241" bIns="0" numCol="1" spcCol="1270" anchor="ctr" anchorCtr="0">
          <a:noAutofit/>
        </a:bodyPr>
        <a:lstStyle/>
        <a:p>
          <a:pPr marL="0" lvl="0" indent="0" algn="l" defTabSz="622300">
            <a:lnSpc>
              <a:spcPct val="90000"/>
            </a:lnSpc>
            <a:spcBef>
              <a:spcPct val="0"/>
            </a:spcBef>
            <a:spcAft>
              <a:spcPct val="35000"/>
            </a:spcAft>
            <a:buNone/>
          </a:pPr>
          <a:r>
            <a:rPr lang="en-US" sz="1400" kern="1200"/>
            <a:t>Speech and Text Recognition for Communication</a:t>
          </a:r>
        </a:p>
      </dsp:txBody>
      <dsp:txXfrm>
        <a:off x="549765" y="2284656"/>
        <a:ext cx="7373910" cy="372930"/>
      </dsp:txXfrm>
    </dsp:sp>
    <dsp:sp modelId="{478F8943-79B2-434A-9B94-F5EC72BE94E1}">
      <dsp:nvSpPr>
        <dsp:cNvPr id="0" name=""/>
        <dsp:cNvSpPr/>
      </dsp:nvSpPr>
      <dsp:spPr>
        <a:xfrm>
          <a:off x="0" y="3591261"/>
          <a:ext cx="10591799" cy="595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041" tIns="291592" rIns="82204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Improves clinical outcomes and clinician well-being</a:t>
          </a:r>
        </a:p>
      </dsp:txBody>
      <dsp:txXfrm>
        <a:off x="0" y="3591261"/>
        <a:ext cx="10591799" cy="595350"/>
      </dsp:txXfrm>
    </dsp:sp>
    <dsp:sp modelId="{26C8949F-323E-4BE2-9E64-9602935C5898}">
      <dsp:nvSpPr>
        <dsp:cNvPr id="0" name=""/>
        <dsp:cNvSpPr/>
      </dsp:nvSpPr>
      <dsp:spPr>
        <a:xfrm>
          <a:off x="529590" y="3384621"/>
          <a:ext cx="741426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41" tIns="0" rIns="280241" bIns="0" numCol="1" spcCol="1270" anchor="ctr" anchorCtr="0">
          <a:noAutofit/>
        </a:bodyPr>
        <a:lstStyle/>
        <a:p>
          <a:pPr marL="0" lvl="0" indent="0" algn="l" defTabSz="622300">
            <a:lnSpc>
              <a:spcPct val="90000"/>
            </a:lnSpc>
            <a:spcBef>
              <a:spcPct val="0"/>
            </a:spcBef>
            <a:spcAft>
              <a:spcPct val="35000"/>
            </a:spcAft>
            <a:buNone/>
          </a:pPr>
          <a:r>
            <a:rPr lang="en-US" sz="1400" kern="1200"/>
            <a:t>Continuous Adaptation of EHRs to User Preferences</a:t>
          </a:r>
        </a:p>
      </dsp:txBody>
      <dsp:txXfrm>
        <a:off x="549765" y="3404796"/>
        <a:ext cx="7373910" cy="3729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284C1-542E-4556-802E-CC1656E55C86}">
      <dsp:nvSpPr>
        <dsp:cNvPr id="0" name=""/>
        <dsp:cNvSpPr/>
      </dsp:nvSpPr>
      <dsp:spPr>
        <a:xfrm>
          <a:off x="0"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t>Assessment</a:t>
          </a:r>
        </a:p>
        <a:p>
          <a:pPr marL="114300" lvl="1" indent="-114300" algn="l" defTabSz="622300">
            <a:lnSpc>
              <a:spcPct val="90000"/>
            </a:lnSpc>
            <a:spcBef>
              <a:spcPct val="0"/>
            </a:spcBef>
            <a:spcAft>
              <a:spcPct val="15000"/>
            </a:spcAft>
            <a:buChar char="•"/>
          </a:pPr>
          <a:r>
            <a:rPr lang="en-US" sz="1400" kern="1200"/>
            <a:t>Processes data input</a:t>
          </a:r>
        </a:p>
        <a:p>
          <a:pPr marL="114300" lvl="1" indent="-114300" algn="l" defTabSz="622300">
            <a:lnSpc>
              <a:spcPct val="90000"/>
            </a:lnSpc>
            <a:spcBef>
              <a:spcPct val="0"/>
            </a:spcBef>
            <a:spcAft>
              <a:spcPct val="15000"/>
            </a:spcAft>
            <a:buChar char="•"/>
          </a:pPr>
          <a:r>
            <a:rPr lang="en-US" sz="1400" kern="1200" dirty="0"/>
            <a:t>Intelligent data extraction</a:t>
          </a:r>
        </a:p>
      </dsp:txBody>
      <dsp:txXfrm>
        <a:off x="0" y="1740535"/>
        <a:ext cx="2053828" cy="1740535"/>
      </dsp:txXfrm>
    </dsp:sp>
    <dsp:sp modelId="{99A94106-DE80-4373-A1F8-585721742A68}">
      <dsp:nvSpPr>
        <dsp:cNvPr id="0" name=""/>
        <dsp:cNvSpPr/>
      </dsp:nvSpPr>
      <dsp:spPr>
        <a:xfrm>
          <a:off x="302416" y="261080"/>
          <a:ext cx="1448995" cy="144899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EC9D58-0794-4424-AE99-33D28292EC25}">
      <dsp:nvSpPr>
        <dsp:cNvPr id="0" name=""/>
        <dsp:cNvSpPr/>
      </dsp:nvSpPr>
      <dsp:spPr>
        <a:xfrm>
          <a:off x="2115442"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t>Diagnosis</a:t>
          </a:r>
        </a:p>
        <a:p>
          <a:pPr marL="114300" lvl="1" indent="-114300" algn="l" defTabSz="622300">
            <a:lnSpc>
              <a:spcPct val="90000"/>
            </a:lnSpc>
            <a:spcBef>
              <a:spcPct val="0"/>
            </a:spcBef>
            <a:spcAft>
              <a:spcPct val="15000"/>
            </a:spcAft>
            <a:buChar char="•"/>
          </a:pPr>
          <a:r>
            <a:rPr lang="en-US" sz="1400" kern="1200" dirty="0"/>
            <a:t>Customized Care</a:t>
          </a:r>
        </a:p>
        <a:p>
          <a:pPr marL="114300" lvl="1" indent="-114300" algn="l" defTabSz="622300">
            <a:lnSpc>
              <a:spcPct val="90000"/>
            </a:lnSpc>
            <a:spcBef>
              <a:spcPct val="0"/>
            </a:spcBef>
            <a:spcAft>
              <a:spcPct val="15000"/>
            </a:spcAft>
            <a:buChar char="•"/>
          </a:pPr>
          <a:r>
            <a:rPr lang="en-US" sz="1400" kern="1200" dirty="0"/>
            <a:t>Intervention determination</a:t>
          </a:r>
        </a:p>
      </dsp:txBody>
      <dsp:txXfrm>
        <a:off x="2115442" y="1740535"/>
        <a:ext cx="2053828" cy="1740535"/>
      </dsp:txXfrm>
    </dsp:sp>
    <dsp:sp modelId="{1D15A443-EBD3-4B5B-8EAE-0504CEAE160D}">
      <dsp:nvSpPr>
        <dsp:cNvPr id="0" name=""/>
        <dsp:cNvSpPr/>
      </dsp:nvSpPr>
      <dsp:spPr>
        <a:xfrm>
          <a:off x="2417859" y="261080"/>
          <a:ext cx="1448995" cy="144899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106CF-9B0A-4D6A-9F30-10CB5B576577}">
      <dsp:nvSpPr>
        <dsp:cNvPr id="0" name=""/>
        <dsp:cNvSpPr/>
      </dsp:nvSpPr>
      <dsp:spPr>
        <a:xfrm>
          <a:off x="4230885"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Plan</a:t>
          </a:r>
        </a:p>
        <a:p>
          <a:pPr marL="114300" lvl="1" indent="-114300" algn="l" defTabSz="622300">
            <a:lnSpc>
              <a:spcPct val="90000"/>
            </a:lnSpc>
            <a:spcBef>
              <a:spcPct val="0"/>
            </a:spcBef>
            <a:spcAft>
              <a:spcPct val="15000"/>
            </a:spcAft>
            <a:buChar char="•"/>
          </a:pPr>
          <a:r>
            <a:rPr lang="en-US" sz="1400" kern="1200" dirty="0"/>
            <a:t>Develop a plan</a:t>
          </a:r>
        </a:p>
        <a:p>
          <a:pPr marL="114300" lvl="1" indent="-114300" algn="l" defTabSz="622300">
            <a:lnSpc>
              <a:spcPct val="90000"/>
            </a:lnSpc>
            <a:spcBef>
              <a:spcPct val="0"/>
            </a:spcBef>
            <a:spcAft>
              <a:spcPct val="15000"/>
            </a:spcAft>
            <a:buChar char="•"/>
          </a:pPr>
          <a:r>
            <a:rPr lang="en-US" sz="1400" kern="1200" dirty="0"/>
            <a:t>Customized goals and interventions</a:t>
          </a:r>
        </a:p>
      </dsp:txBody>
      <dsp:txXfrm>
        <a:off x="4230885" y="1740535"/>
        <a:ext cx="2053828" cy="1740535"/>
      </dsp:txXfrm>
    </dsp:sp>
    <dsp:sp modelId="{6E786A83-1504-4FF9-8369-3E991CA2B7D3}">
      <dsp:nvSpPr>
        <dsp:cNvPr id="0" name=""/>
        <dsp:cNvSpPr/>
      </dsp:nvSpPr>
      <dsp:spPr>
        <a:xfrm>
          <a:off x="4533302" y="261080"/>
          <a:ext cx="1448995" cy="144899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F65C38-F078-4484-BBB0-B947C2CD877B}">
      <dsp:nvSpPr>
        <dsp:cNvPr id="0" name=""/>
        <dsp:cNvSpPr/>
      </dsp:nvSpPr>
      <dsp:spPr>
        <a:xfrm>
          <a:off x="6346328"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Intervention</a:t>
          </a:r>
        </a:p>
        <a:p>
          <a:pPr marL="114300" lvl="1" indent="-114300" algn="l" defTabSz="622300">
            <a:lnSpc>
              <a:spcPct val="90000"/>
            </a:lnSpc>
            <a:spcBef>
              <a:spcPct val="0"/>
            </a:spcBef>
            <a:spcAft>
              <a:spcPct val="15000"/>
            </a:spcAft>
            <a:buChar char="•"/>
          </a:pPr>
          <a:r>
            <a:rPr lang="en-US" sz="1400" kern="1200" dirty="0"/>
            <a:t>Inform actionable, patient-specific recommendations</a:t>
          </a:r>
        </a:p>
      </dsp:txBody>
      <dsp:txXfrm>
        <a:off x="6346328" y="1740535"/>
        <a:ext cx="2053828" cy="1740535"/>
      </dsp:txXfrm>
    </dsp:sp>
    <dsp:sp modelId="{0C99B092-345C-4BFE-B954-C154891CE475}">
      <dsp:nvSpPr>
        <dsp:cNvPr id="0" name=""/>
        <dsp:cNvSpPr/>
      </dsp:nvSpPr>
      <dsp:spPr>
        <a:xfrm>
          <a:off x="6648745" y="261080"/>
          <a:ext cx="1448995" cy="144899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892A45-F919-4A49-8E17-7669C986A7F6}">
      <dsp:nvSpPr>
        <dsp:cNvPr id="0" name=""/>
        <dsp:cNvSpPr/>
      </dsp:nvSpPr>
      <dsp:spPr>
        <a:xfrm>
          <a:off x="8461771"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t>Evaluation</a:t>
          </a:r>
        </a:p>
        <a:p>
          <a:pPr marL="114300" lvl="1" indent="-114300" algn="l" defTabSz="622300">
            <a:lnSpc>
              <a:spcPct val="90000"/>
            </a:lnSpc>
            <a:spcBef>
              <a:spcPct val="0"/>
            </a:spcBef>
            <a:spcAft>
              <a:spcPct val="15000"/>
            </a:spcAft>
            <a:buChar char="•"/>
          </a:pPr>
          <a:r>
            <a:rPr lang="en-US" sz="1400" kern="1200"/>
            <a:t>Refine Priorities</a:t>
          </a:r>
        </a:p>
        <a:p>
          <a:pPr marL="114300" lvl="1" indent="-114300" algn="l" defTabSz="622300">
            <a:lnSpc>
              <a:spcPct val="90000"/>
            </a:lnSpc>
            <a:spcBef>
              <a:spcPct val="0"/>
            </a:spcBef>
            <a:spcAft>
              <a:spcPct val="15000"/>
            </a:spcAft>
            <a:buChar char="•"/>
          </a:pPr>
          <a:r>
            <a:rPr lang="en-US" sz="1400" kern="1200"/>
            <a:t>Ongoing data collection</a:t>
          </a:r>
        </a:p>
      </dsp:txBody>
      <dsp:txXfrm>
        <a:off x="8461771" y="1740535"/>
        <a:ext cx="2053828" cy="1740535"/>
      </dsp:txXfrm>
    </dsp:sp>
    <dsp:sp modelId="{2781BEB3-DE80-480E-9125-EEBA56BEF635}">
      <dsp:nvSpPr>
        <dsp:cNvPr id="0" name=""/>
        <dsp:cNvSpPr/>
      </dsp:nvSpPr>
      <dsp:spPr>
        <a:xfrm>
          <a:off x="8764188" y="261080"/>
          <a:ext cx="1448995" cy="144899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A23F5E-69EE-475E-84CE-240D17081956}">
      <dsp:nvSpPr>
        <dsp:cNvPr id="0" name=""/>
        <dsp:cNvSpPr/>
      </dsp:nvSpPr>
      <dsp:spPr>
        <a:xfrm>
          <a:off x="420623" y="3481070"/>
          <a:ext cx="967435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668B4-84B2-4CCF-83A8-8EBCC3B84735}">
      <dsp:nvSpPr>
        <dsp:cNvPr id="0" name=""/>
        <dsp:cNvSpPr/>
      </dsp:nvSpPr>
      <dsp:spPr>
        <a:xfrm rot="10800000">
          <a:off x="2139908" y="2754"/>
          <a:ext cx="7570675" cy="93203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100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AI Democratization Impact</a:t>
          </a:r>
        </a:p>
        <a:p>
          <a:pPr marL="171450" lvl="1" indent="-171450" algn="l" defTabSz="800100">
            <a:lnSpc>
              <a:spcPct val="90000"/>
            </a:lnSpc>
            <a:spcBef>
              <a:spcPct val="0"/>
            </a:spcBef>
            <a:spcAft>
              <a:spcPct val="15000"/>
            </a:spcAft>
            <a:buChar char="•"/>
          </a:pPr>
          <a:r>
            <a:rPr lang="en-US" sz="1800" kern="1200" dirty="0"/>
            <a:t>AI usage expected in most organizations by 2025</a:t>
          </a:r>
        </a:p>
      </dsp:txBody>
      <dsp:txXfrm rot="10800000">
        <a:off x="2372916" y="2754"/>
        <a:ext cx="7337667" cy="932034"/>
      </dsp:txXfrm>
    </dsp:sp>
    <dsp:sp modelId="{6B61055B-29E9-4BC3-804F-A8A0575D79D9}">
      <dsp:nvSpPr>
        <dsp:cNvPr id="0" name=""/>
        <dsp:cNvSpPr/>
      </dsp:nvSpPr>
      <dsp:spPr>
        <a:xfrm>
          <a:off x="1673890" y="2754"/>
          <a:ext cx="932034" cy="93203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521FB0D-E37B-4713-8748-6C9CD9E3ED72}">
      <dsp:nvSpPr>
        <dsp:cNvPr id="0" name=""/>
        <dsp:cNvSpPr/>
      </dsp:nvSpPr>
      <dsp:spPr>
        <a:xfrm rot="10800000">
          <a:off x="2139908" y="1213008"/>
          <a:ext cx="7570675" cy="932034"/>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100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Data Estate Maturity</a:t>
          </a:r>
        </a:p>
        <a:p>
          <a:pPr marL="171450" lvl="1" indent="-171450" algn="l" defTabSz="800100">
            <a:lnSpc>
              <a:spcPct val="90000"/>
            </a:lnSpc>
            <a:spcBef>
              <a:spcPct val="0"/>
            </a:spcBef>
            <a:spcAft>
              <a:spcPct val="15000"/>
            </a:spcAft>
            <a:buChar char="•"/>
          </a:pPr>
          <a:r>
            <a:rPr lang="en-US" sz="1800" kern="1200"/>
            <a:t>Challenges with siloed, unstructured healthcare data</a:t>
          </a:r>
        </a:p>
        <a:p>
          <a:pPr marL="171450" lvl="1" indent="-171450" algn="l" defTabSz="800100">
            <a:lnSpc>
              <a:spcPct val="90000"/>
            </a:lnSpc>
            <a:spcBef>
              <a:spcPct val="0"/>
            </a:spcBef>
            <a:spcAft>
              <a:spcPct val="15000"/>
            </a:spcAft>
            <a:buChar char="•"/>
          </a:pPr>
          <a:r>
            <a:rPr lang="en-US" sz="1800" kern="1200" dirty="0"/>
            <a:t>Importance of operational databases, data warehouses, and lakes</a:t>
          </a:r>
        </a:p>
      </dsp:txBody>
      <dsp:txXfrm rot="10800000">
        <a:off x="2372916" y="1213008"/>
        <a:ext cx="7337667" cy="932034"/>
      </dsp:txXfrm>
    </dsp:sp>
    <dsp:sp modelId="{52628204-6578-4DC7-8740-3FDB8E2AB4D3}">
      <dsp:nvSpPr>
        <dsp:cNvPr id="0" name=""/>
        <dsp:cNvSpPr/>
      </dsp:nvSpPr>
      <dsp:spPr>
        <a:xfrm>
          <a:off x="1673890" y="1213008"/>
          <a:ext cx="932034" cy="93203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57512CE-2A0B-4C89-9434-53D8A32C4B28}">
      <dsp:nvSpPr>
        <dsp:cNvPr id="0" name=""/>
        <dsp:cNvSpPr/>
      </dsp:nvSpPr>
      <dsp:spPr>
        <a:xfrm rot="10800000">
          <a:off x="2139908" y="2423261"/>
          <a:ext cx="7570675" cy="932034"/>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100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Skills Transformation for AI</a:t>
          </a:r>
        </a:p>
        <a:p>
          <a:pPr marL="171450" lvl="1" indent="-171450" algn="l" defTabSz="800100">
            <a:lnSpc>
              <a:spcPct val="90000"/>
            </a:lnSpc>
            <a:spcBef>
              <a:spcPct val="0"/>
            </a:spcBef>
            <a:spcAft>
              <a:spcPct val="15000"/>
            </a:spcAft>
            <a:buChar char="•"/>
          </a:pPr>
          <a:r>
            <a:rPr lang="en-US" sz="1800" kern="1200" dirty="0"/>
            <a:t>Need for significant skills development in AI technologies</a:t>
          </a:r>
        </a:p>
      </dsp:txBody>
      <dsp:txXfrm rot="10800000">
        <a:off x="2372916" y="2423261"/>
        <a:ext cx="7337667" cy="932034"/>
      </dsp:txXfrm>
    </dsp:sp>
    <dsp:sp modelId="{EBC6431E-7310-4451-8AE0-84B9B7B96CA8}">
      <dsp:nvSpPr>
        <dsp:cNvPr id="0" name=""/>
        <dsp:cNvSpPr/>
      </dsp:nvSpPr>
      <dsp:spPr>
        <a:xfrm>
          <a:off x="1673890" y="2423261"/>
          <a:ext cx="932034" cy="93203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7D34716-DF2C-4474-86C3-612ABE1B3664}">
      <dsp:nvSpPr>
        <dsp:cNvPr id="0" name=""/>
        <dsp:cNvSpPr/>
      </dsp:nvSpPr>
      <dsp:spPr>
        <a:xfrm rot="10800000">
          <a:off x="2139908" y="3633515"/>
          <a:ext cx="7570675" cy="932034"/>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100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Continuous AI Innovation</a:t>
          </a:r>
        </a:p>
        <a:p>
          <a:pPr marL="171450" lvl="1" indent="-171450" algn="l" defTabSz="800100">
            <a:lnSpc>
              <a:spcPct val="90000"/>
            </a:lnSpc>
            <a:spcBef>
              <a:spcPct val="0"/>
            </a:spcBef>
            <a:spcAft>
              <a:spcPct val="15000"/>
            </a:spcAft>
            <a:buChar char="•"/>
          </a:pPr>
          <a:r>
            <a:rPr lang="en-US" sz="1800" kern="1200"/>
            <a:t>Healthcare leaders must adapt to rapidly changing AI tech</a:t>
          </a:r>
        </a:p>
      </dsp:txBody>
      <dsp:txXfrm rot="10800000">
        <a:off x="2372916" y="3633515"/>
        <a:ext cx="7337667" cy="932034"/>
      </dsp:txXfrm>
    </dsp:sp>
    <dsp:sp modelId="{7AAAAA06-E5A5-4592-9CCC-B84D0CF5DB61}">
      <dsp:nvSpPr>
        <dsp:cNvPr id="0" name=""/>
        <dsp:cNvSpPr/>
      </dsp:nvSpPr>
      <dsp:spPr>
        <a:xfrm>
          <a:off x="1673890" y="3633515"/>
          <a:ext cx="932034" cy="93203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FA0C800-17D9-4503-B64B-ECA87B8F8F5B}">
      <dsp:nvSpPr>
        <dsp:cNvPr id="0" name=""/>
        <dsp:cNvSpPr/>
      </dsp:nvSpPr>
      <dsp:spPr>
        <a:xfrm rot="10800000">
          <a:off x="2139908" y="4843769"/>
          <a:ext cx="7570675" cy="932034"/>
        </a:xfrm>
        <a:prstGeom prst="homePlat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100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AI Integration in Healthcare</a:t>
          </a:r>
        </a:p>
        <a:p>
          <a:pPr marL="171450" lvl="1" indent="-171450" algn="l" defTabSz="800100">
            <a:lnSpc>
              <a:spcPct val="90000"/>
            </a:lnSpc>
            <a:spcBef>
              <a:spcPct val="0"/>
            </a:spcBef>
            <a:spcAft>
              <a:spcPct val="15000"/>
            </a:spcAft>
            <a:buChar char="•"/>
          </a:pPr>
          <a:r>
            <a:rPr lang="en-US" sz="1800" kern="1200"/>
            <a:t>Technical teams to bring AI to applications</a:t>
          </a:r>
        </a:p>
        <a:p>
          <a:pPr marL="171450" lvl="1" indent="-171450" algn="l" defTabSz="800100">
            <a:lnSpc>
              <a:spcPct val="90000"/>
            </a:lnSpc>
            <a:spcBef>
              <a:spcPct val="0"/>
            </a:spcBef>
            <a:spcAft>
              <a:spcPct val="15000"/>
            </a:spcAft>
            <a:buChar char="•"/>
          </a:pPr>
          <a:r>
            <a:rPr lang="en-US" sz="1800" kern="1200"/>
            <a:t>Expansion of AI to business and clinical processes</a:t>
          </a:r>
        </a:p>
      </dsp:txBody>
      <dsp:txXfrm rot="10800000">
        <a:off x="2372916" y="4843769"/>
        <a:ext cx="7337667" cy="932034"/>
      </dsp:txXfrm>
    </dsp:sp>
    <dsp:sp modelId="{46E7D08F-CCD0-4D03-A290-1E94D071D8CD}">
      <dsp:nvSpPr>
        <dsp:cNvPr id="0" name=""/>
        <dsp:cNvSpPr/>
      </dsp:nvSpPr>
      <dsp:spPr>
        <a:xfrm>
          <a:off x="1673890" y="4843769"/>
          <a:ext cx="932034" cy="93203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D62E2-02E9-4310-8051-447A8E0E0F03}">
      <dsp:nvSpPr>
        <dsp:cNvPr id="0" name=""/>
        <dsp:cNvSpPr/>
      </dsp:nvSpPr>
      <dsp:spPr>
        <a:xfrm>
          <a:off x="0" y="256620"/>
          <a:ext cx="6669206" cy="5276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Understanding AI in Organizations</a:t>
          </a:r>
          <a:endParaRPr lang="en-US" sz="2200" kern="1200"/>
        </a:p>
      </dsp:txBody>
      <dsp:txXfrm>
        <a:off x="25759" y="282379"/>
        <a:ext cx="6617688" cy="476152"/>
      </dsp:txXfrm>
    </dsp:sp>
    <dsp:sp modelId="{8E854195-0352-457D-8C40-23B76FBD16F4}">
      <dsp:nvSpPr>
        <dsp:cNvPr id="0" name=""/>
        <dsp:cNvSpPr/>
      </dsp:nvSpPr>
      <dsp:spPr>
        <a:xfrm>
          <a:off x="0" y="784290"/>
          <a:ext cx="6669206"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4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Organizations may not fully grasp AI algorithmic processes and decisions</a:t>
          </a:r>
        </a:p>
      </dsp:txBody>
      <dsp:txXfrm>
        <a:off x="0" y="784290"/>
        <a:ext cx="6669206" cy="535095"/>
      </dsp:txXfrm>
    </dsp:sp>
    <dsp:sp modelId="{C817CA6C-513E-44B0-9251-B8001E1ABA0A}">
      <dsp:nvSpPr>
        <dsp:cNvPr id="0" name=""/>
        <dsp:cNvSpPr/>
      </dsp:nvSpPr>
      <dsp:spPr>
        <a:xfrm>
          <a:off x="0" y="1319385"/>
          <a:ext cx="6669206" cy="5276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Importance in Healthcare</a:t>
          </a:r>
          <a:endParaRPr lang="en-US" sz="2200" kern="1200"/>
        </a:p>
      </dsp:txBody>
      <dsp:txXfrm>
        <a:off x="25759" y="1345144"/>
        <a:ext cx="6617688" cy="476152"/>
      </dsp:txXfrm>
    </dsp:sp>
    <dsp:sp modelId="{55C6411A-90F5-4689-AEBA-355572C2DD67}">
      <dsp:nvSpPr>
        <dsp:cNvPr id="0" name=""/>
        <dsp:cNvSpPr/>
      </dsp:nvSpPr>
      <dsp:spPr>
        <a:xfrm>
          <a:off x="0" y="1847055"/>
          <a:ext cx="6669206"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4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Need to comprehend algorithmic models for explanation</a:t>
          </a:r>
        </a:p>
        <a:p>
          <a:pPr marL="171450" lvl="1" indent="-171450" algn="l" defTabSz="755650">
            <a:lnSpc>
              <a:spcPct val="90000"/>
            </a:lnSpc>
            <a:spcBef>
              <a:spcPct val="0"/>
            </a:spcBef>
            <a:spcAft>
              <a:spcPct val="20000"/>
            </a:spcAft>
            <a:buChar char="•"/>
          </a:pPr>
          <a:r>
            <a:rPr lang="en-US" sz="1700" kern="1200"/>
            <a:t>Realize actual performance and interpret outputs</a:t>
          </a:r>
        </a:p>
        <a:p>
          <a:pPr marL="171450" lvl="1" indent="-171450" algn="l" defTabSz="755650">
            <a:lnSpc>
              <a:spcPct val="90000"/>
            </a:lnSpc>
            <a:spcBef>
              <a:spcPct val="0"/>
            </a:spcBef>
            <a:spcAft>
              <a:spcPct val="20000"/>
            </a:spcAft>
            <a:buChar char="•"/>
          </a:pPr>
          <a:r>
            <a:rPr lang="en-US" sz="1700" kern="1200"/>
            <a:t>Essential for practice, research, and education</a:t>
          </a:r>
        </a:p>
      </dsp:txBody>
      <dsp:txXfrm>
        <a:off x="0" y="1847055"/>
        <a:ext cx="6669206" cy="888030"/>
      </dsp:txXfrm>
    </dsp:sp>
    <dsp:sp modelId="{88148297-FE28-4748-8CE7-885DD5FA89A7}">
      <dsp:nvSpPr>
        <dsp:cNvPr id="0" name=""/>
        <dsp:cNvSpPr/>
      </dsp:nvSpPr>
      <dsp:spPr>
        <a:xfrm>
          <a:off x="0" y="2735085"/>
          <a:ext cx="6669206" cy="5276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Deep Learning Methods</a:t>
          </a:r>
          <a:endParaRPr lang="en-US" sz="2200" kern="1200"/>
        </a:p>
      </dsp:txBody>
      <dsp:txXfrm>
        <a:off x="25759" y="2760844"/>
        <a:ext cx="6617688" cy="476152"/>
      </dsp:txXfrm>
    </dsp:sp>
    <dsp:sp modelId="{97C5196A-FF3E-4BBE-928A-3DD736333F65}">
      <dsp:nvSpPr>
        <dsp:cNvPr id="0" name=""/>
        <dsp:cNvSpPr/>
      </dsp:nvSpPr>
      <dsp:spPr>
        <a:xfrm>
          <a:off x="0" y="3262755"/>
          <a:ext cx="6669206"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4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Interpretable or explainable models not always possible</a:t>
          </a:r>
        </a:p>
        <a:p>
          <a:pPr marL="171450" lvl="1" indent="-171450" algn="l" defTabSz="755650">
            <a:lnSpc>
              <a:spcPct val="90000"/>
            </a:lnSpc>
            <a:spcBef>
              <a:spcPct val="0"/>
            </a:spcBef>
            <a:spcAft>
              <a:spcPct val="20000"/>
            </a:spcAft>
            <a:buChar char="•"/>
          </a:pPr>
          <a:r>
            <a:rPr lang="en-US" sz="1700" kern="1200"/>
            <a:t>Clarity by developers and users is crucial for healthcare decision-making</a:t>
          </a:r>
        </a:p>
        <a:p>
          <a:pPr marL="171450" lvl="1" indent="-171450" algn="l" defTabSz="755650">
            <a:lnSpc>
              <a:spcPct val="90000"/>
            </a:lnSpc>
            <a:spcBef>
              <a:spcPct val="0"/>
            </a:spcBef>
            <a:spcAft>
              <a:spcPct val="20000"/>
            </a:spcAft>
            <a:buChar char="•"/>
          </a:pPr>
          <a:r>
            <a:rPr lang="en-US" sz="1700" kern="1200" dirty="0"/>
            <a:t>Must be understandable and conveyed in plain language</a:t>
          </a:r>
        </a:p>
      </dsp:txBody>
      <dsp:txXfrm>
        <a:off x="0" y="3262755"/>
        <a:ext cx="6669206" cy="1115730"/>
      </dsp:txXfrm>
    </dsp:sp>
    <dsp:sp modelId="{1CCCFBE2-9FCB-490C-9F0D-DA63061F51D9}">
      <dsp:nvSpPr>
        <dsp:cNvPr id="0" name=""/>
        <dsp:cNvSpPr/>
      </dsp:nvSpPr>
      <dsp:spPr>
        <a:xfrm>
          <a:off x="0" y="4378485"/>
          <a:ext cx="6669206" cy="5276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Human Interpretability of AI Solutions</a:t>
          </a:r>
          <a:endParaRPr lang="en-US" sz="2200" kern="1200"/>
        </a:p>
      </dsp:txBody>
      <dsp:txXfrm>
        <a:off x="25759" y="4404244"/>
        <a:ext cx="6617688" cy="476152"/>
      </dsp:txXfrm>
    </dsp:sp>
    <dsp:sp modelId="{D6E67A7F-D011-4A76-8170-B670DCC0CA91}">
      <dsp:nvSpPr>
        <dsp:cNvPr id="0" name=""/>
        <dsp:cNvSpPr/>
      </dsp:nvSpPr>
      <dsp:spPr>
        <a:xfrm>
          <a:off x="0" y="4906155"/>
          <a:ext cx="666920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74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End user interpretability is paramount</a:t>
          </a:r>
        </a:p>
      </dsp:txBody>
      <dsp:txXfrm>
        <a:off x="0" y="4906155"/>
        <a:ext cx="6669206" cy="3643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BB185-2141-4218-9666-B8551295A6CA}">
      <dsp:nvSpPr>
        <dsp:cNvPr id="0" name=""/>
        <dsp:cNvSpPr/>
      </dsp:nvSpPr>
      <dsp:spPr>
        <a:xfrm>
          <a:off x="0" y="35018"/>
          <a:ext cx="11676185"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Artificial Intelligence (AI) </a:t>
          </a:r>
        </a:p>
      </dsp:txBody>
      <dsp:txXfrm>
        <a:off x="28100" y="63118"/>
        <a:ext cx="11619985" cy="519439"/>
      </dsp:txXfrm>
    </dsp:sp>
    <dsp:sp modelId="{6FB1B0C1-86BC-4302-AD55-665C67FF4A72}">
      <dsp:nvSpPr>
        <dsp:cNvPr id="0" name=""/>
        <dsp:cNvSpPr/>
      </dsp:nvSpPr>
      <dsp:spPr>
        <a:xfrm>
          <a:off x="0" y="610658"/>
          <a:ext cx="11676185"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719" tIns="20320" rIns="113792" bIns="20320" numCol="1" spcCol="1270" anchor="t" anchorCtr="0">
          <a:noAutofit/>
        </a:bodyPr>
        <a:lstStyle/>
        <a:p>
          <a:pPr marL="171450" lvl="1" indent="-171450" algn="l" defTabSz="711200">
            <a:lnSpc>
              <a:spcPct val="100000"/>
            </a:lnSpc>
            <a:spcBef>
              <a:spcPct val="0"/>
            </a:spcBef>
            <a:spcAft>
              <a:spcPct val="20000"/>
            </a:spcAft>
            <a:buClr>
              <a:srgbClr val="EE504C"/>
            </a:buClr>
            <a:buFont typeface="Arial" panose="020B0604020202020204" pitchFamily="34" charset="0"/>
            <a:buChar char="•"/>
          </a:pPr>
          <a:r>
            <a:rPr lang="en-US" sz="1600" kern="1200" dirty="0"/>
            <a:t>Computer systems performing tasks needing human intelligence</a:t>
          </a:r>
        </a:p>
        <a:p>
          <a:pPr marL="171450" lvl="1" indent="-171450" algn="l" defTabSz="711200">
            <a:lnSpc>
              <a:spcPct val="100000"/>
            </a:lnSpc>
            <a:spcBef>
              <a:spcPct val="0"/>
            </a:spcBef>
            <a:spcAft>
              <a:spcPct val="20000"/>
            </a:spcAft>
            <a:buNone/>
          </a:pPr>
          <a:r>
            <a:rPr lang="en-US" sz="1600" kern="1200" dirty="0"/>
            <a:t>Capabilities include seeing, listening, reasoning, translating</a:t>
          </a:r>
        </a:p>
        <a:p>
          <a:pPr marL="171450" lvl="1" indent="-171450" algn="l" defTabSz="711200">
            <a:lnSpc>
              <a:spcPct val="100000"/>
            </a:lnSpc>
            <a:spcBef>
              <a:spcPct val="0"/>
            </a:spcBef>
            <a:spcAft>
              <a:spcPct val="20000"/>
            </a:spcAft>
            <a:buNone/>
          </a:pPr>
          <a:endParaRPr lang="en-US" sz="1600" kern="1200" dirty="0"/>
        </a:p>
      </dsp:txBody>
      <dsp:txXfrm>
        <a:off x="0" y="610658"/>
        <a:ext cx="11676185" cy="894240"/>
      </dsp:txXfrm>
    </dsp:sp>
    <dsp:sp modelId="{C87F8791-FDBB-4784-A922-0476596A77C6}">
      <dsp:nvSpPr>
        <dsp:cNvPr id="0" name=""/>
        <dsp:cNvSpPr/>
      </dsp:nvSpPr>
      <dsp:spPr>
        <a:xfrm>
          <a:off x="0" y="1504898"/>
          <a:ext cx="11676185"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Foundation Models </a:t>
          </a:r>
        </a:p>
      </dsp:txBody>
      <dsp:txXfrm>
        <a:off x="28100" y="1532998"/>
        <a:ext cx="11619985" cy="519439"/>
      </dsp:txXfrm>
    </dsp:sp>
    <dsp:sp modelId="{841EB360-95A3-4B10-B0DC-F7BE9D6D319C}">
      <dsp:nvSpPr>
        <dsp:cNvPr id="0" name=""/>
        <dsp:cNvSpPr/>
      </dsp:nvSpPr>
      <dsp:spPr>
        <a:xfrm>
          <a:off x="0" y="2080538"/>
          <a:ext cx="11676185"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71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Large AI models trained on extensive data</a:t>
          </a:r>
        </a:p>
        <a:p>
          <a:pPr marL="171450" lvl="1" indent="-171450" algn="l" defTabSz="711200">
            <a:lnSpc>
              <a:spcPct val="90000"/>
            </a:lnSpc>
            <a:spcBef>
              <a:spcPct val="0"/>
            </a:spcBef>
            <a:spcAft>
              <a:spcPct val="20000"/>
            </a:spcAft>
            <a:buChar char="•"/>
          </a:pPr>
          <a:r>
            <a:rPr lang="en-US" sz="1600" kern="1200" dirty="0"/>
            <a:t>Base for specific AI tools, using deep-learning 'Transformer' architectures</a:t>
          </a:r>
        </a:p>
      </dsp:txBody>
      <dsp:txXfrm>
        <a:off x="0" y="2080538"/>
        <a:ext cx="11676185" cy="546480"/>
      </dsp:txXfrm>
    </dsp:sp>
    <dsp:sp modelId="{895E46B0-A359-48C8-9363-2741623E77CF}">
      <dsp:nvSpPr>
        <dsp:cNvPr id="0" name=""/>
        <dsp:cNvSpPr/>
      </dsp:nvSpPr>
      <dsp:spPr>
        <a:xfrm>
          <a:off x="0" y="2627018"/>
          <a:ext cx="11676185"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Generative AI (GenAI) </a:t>
          </a:r>
        </a:p>
      </dsp:txBody>
      <dsp:txXfrm>
        <a:off x="28100" y="2655118"/>
        <a:ext cx="11619985" cy="519439"/>
      </dsp:txXfrm>
    </dsp:sp>
    <dsp:sp modelId="{8BDFB159-0FE7-4F3D-B79E-65022D6BD04C}">
      <dsp:nvSpPr>
        <dsp:cNvPr id="0" name=""/>
        <dsp:cNvSpPr/>
      </dsp:nvSpPr>
      <dsp:spPr>
        <a:xfrm>
          <a:off x="0" y="3202658"/>
          <a:ext cx="11676185"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71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Systems generating content like text, images, media</a:t>
          </a:r>
        </a:p>
        <a:p>
          <a:pPr marL="171450" lvl="1" indent="-171450" algn="l" defTabSz="844550">
            <a:lnSpc>
              <a:spcPct val="90000"/>
            </a:lnSpc>
            <a:spcBef>
              <a:spcPct val="0"/>
            </a:spcBef>
            <a:spcAft>
              <a:spcPct val="20000"/>
            </a:spcAft>
            <a:buChar char="•"/>
          </a:pPr>
          <a:r>
            <a:rPr lang="en-US" sz="1900" kern="1200" dirty="0"/>
            <a:t>Based on patterns and structure from large input data</a:t>
          </a:r>
        </a:p>
      </dsp:txBody>
      <dsp:txXfrm>
        <a:off x="0" y="3202658"/>
        <a:ext cx="11676185" cy="658260"/>
      </dsp:txXfrm>
    </dsp:sp>
    <dsp:sp modelId="{816FAAAA-C997-46BC-A6C3-0B168107B883}">
      <dsp:nvSpPr>
        <dsp:cNvPr id="0" name=""/>
        <dsp:cNvSpPr/>
      </dsp:nvSpPr>
      <dsp:spPr>
        <a:xfrm>
          <a:off x="0" y="3860918"/>
          <a:ext cx="11676185"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Large Language Models (LLMs) </a:t>
          </a:r>
        </a:p>
      </dsp:txBody>
      <dsp:txXfrm>
        <a:off x="28100" y="3889018"/>
        <a:ext cx="11619985" cy="519439"/>
      </dsp:txXfrm>
    </dsp:sp>
    <dsp:sp modelId="{B79E8B44-277C-4A26-8D8B-437F7D329815}">
      <dsp:nvSpPr>
        <dsp:cNvPr id="0" name=""/>
        <dsp:cNvSpPr/>
      </dsp:nvSpPr>
      <dsp:spPr>
        <a:xfrm>
          <a:off x="0" y="4436558"/>
          <a:ext cx="11676185"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071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Type of GenAI for language data patterns and relationships</a:t>
          </a:r>
        </a:p>
        <a:p>
          <a:pPr marL="171450" lvl="1" indent="-171450" algn="l" defTabSz="711200">
            <a:lnSpc>
              <a:spcPct val="90000"/>
            </a:lnSpc>
            <a:spcBef>
              <a:spcPct val="0"/>
            </a:spcBef>
            <a:spcAft>
              <a:spcPct val="20000"/>
            </a:spcAft>
            <a:buChar char="•"/>
          </a:pPr>
          <a:r>
            <a:rPr lang="en-US" sz="1600" kern="1200" dirty="0"/>
            <a:t>Applications in natural language processing, summarization, translation</a:t>
          </a:r>
        </a:p>
      </dsp:txBody>
      <dsp:txXfrm>
        <a:off x="0" y="4436558"/>
        <a:ext cx="11676185" cy="5464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A9159-C35F-4513-944C-0FC762CA6077}">
      <dsp:nvSpPr>
        <dsp:cNvPr id="0" name=""/>
        <dsp:cNvSpPr/>
      </dsp:nvSpPr>
      <dsp:spPr>
        <a:xfrm>
          <a:off x="491499" y="764481"/>
          <a:ext cx="802880" cy="8028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37F0D-00F5-431B-AD6C-E036B44E3C6F}">
      <dsp:nvSpPr>
        <dsp:cNvPr id="0" name=""/>
        <dsp:cNvSpPr/>
      </dsp:nvSpPr>
      <dsp:spPr>
        <a:xfrm>
          <a:off x="850" y="1862608"/>
          <a:ext cx="1784179" cy="86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Capacity to understand, generate, and interact using natural language</a:t>
          </a:r>
        </a:p>
      </dsp:txBody>
      <dsp:txXfrm>
        <a:off x="850" y="1862608"/>
        <a:ext cx="1784179" cy="869787"/>
      </dsp:txXfrm>
    </dsp:sp>
    <dsp:sp modelId="{939D7176-93BB-4596-A49C-43008A09A5A2}">
      <dsp:nvSpPr>
        <dsp:cNvPr id="0" name=""/>
        <dsp:cNvSpPr/>
      </dsp:nvSpPr>
      <dsp:spPr>
        <a:xfrm>
          <a:off x="2587911" y="764481"/>
          <a:ext cx="802880" cy="8028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8A538-3334-4506-A84F-50DA3C8C2006}">
      <dsp:nvSpPr>
        <dsp:cNvPr id="0" name=""/>
        <dsp:cNvSpPr/>
      </dsp:nvSpPr>
      <dsp:spPr>
        <a:xfrm>
          <a:off x="2097261" y="1862608"/>
          <a:ext cx="1784179" cy="86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Trained on diverse datasets</a:t>
          </a:r>
        </a:p>
      </dsp:txBody>
      <dsp:txXfrm>
        <a:off x="2097261" y="1862608"/>
        <a:ext cx="1784179" cy="869787"/>
      </dsp:txXfrm>
    </dsp:sp>
    <dsp:sp modelId="{8E2AC97A-A3D1-4493-A620-AC9D16F4FD38}">
      <dsp:nvSpPr>
        <dsp:cNvPr id="0" name=""/>
        <dsp:cNvSpPr/>
      </dsp:nvSpPr>
      <dsp:spPr>
        <a:xfrm>
          <a:off x="4684322" y="764481"/>
          <a:ext cx="802880" cy="8028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CD0D8-B30D-46FF-A82A-83B4EC5B84B9}">
      <dsp:nvSpPr>
        <dsp:cNvPr id="0" name=""/>
        <dsp:cNvSpPr/>
      </dsp:nvSpPr>
      <dsp:spPr>
        <a:xfrm>
          <a:off x="4193672" y="1862608"/>
          <a:ext cx="1784179" cy="86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Used for tasks like content creation, coding assistance, customer service automation, and more</a:t>
          </a:r>
        </a:p>
      </dsp:txBody>
      <dsp:txXfrm>
        <a:off x="4193672" y="1862608"/>
        <a:ext cx="1784179" cy="8697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8C518-4559-4213-8A32-B6B61795AE6D}">
      <dsp:nvSpPr>
        <dsp:cNvPr id="0" name=""/>
        <dsp:cNvSpPr/>
      </dsp:nvSpPr>
      <dsp:spPr>
        <a:xfrm>
          <a:off x="623093" y="0"/>
          <a:ext cx="4087813" cy="4087813"/>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B7FB0-FA80-41CE-A49D-AB094AD179DF}">
      <dsp:nvSpPr>
        <dsp:cNvPr id="0" name=""/>
        <dsp:cNvSpPr/>
      </dsp:nvSpPr>
      <dsp:spPr>
        <a:xfrm>
          <a:off x="1011435" y="388342"/>
          <a:ext cx="1594247" cy="159424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GPT</a:t>
          </a:r>
        </a:p>
      </dsp:txBody>
      <dsp:txXfrm>
        <a:off x="1089260" y="466167"/>
        <a:ext cx="1438597" cy="1438597"/>
      </dsp:txXfrm>
    </dsp:sp>
    <dsp:sp modelId="{13B22996-E40E-4BC6-8BD9-CEC70E354423}">
      <dsp:nvSpPr>
        <dsp:cNvPr id="0" name=""/>
        <dsp:cNvSpPr/>
      </dsp:nvSpPr>
      <dsp:spPr>
        <a:xfrm>
          <a:off x="2728317" y="388342"/>
          <a:ext cx="1594247" cy="159424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CLAUDE</a:t>
          </a:r>
        </a:p>
      </dsp:txBody>
      <dsp:txXfrm>
        <a:off x="2806142" y="466167"/>
        <a:ext cx="1438597" cy="1438597"/>
      </dsp:txXfrm>
    </dsp:sp>
    <dsp:sp modelId="{EEB91623-A74B-4CCF-9B09-B9CC0EE5C69C}">
      <dsp:nvSpPr>
        <dsp:cNvPr id="0" name=""/>
        <dsp:cNvSpPr/>
      </dsp:nvSpPr>
      <dsp:spPr>
        <a:xfrm>
          <a:off x="1011435" y="2105223"/>
          <a:ext cx="1594247" cy="159424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LLaMA</a:t>
          </a:r>
        </a:p>
      </dsp:txBody>
      <dsp:txXfrm>
        <a:off x="1089260" y="2183048"/>
        <a:ext cx="1438597" cy="1438597"/>
      </dsp:txXfrm>
    </dsp:sp>
    <dsp:sp modelId="{0FB32A51-44A3-4A51-9772-8635BA19EB5D}">
      <dsp:nvSpPr>
        <dsp:cNvPr id="0" name=""/>
        <dsp:cNvSpPr/>
      </dsp:nvSpPr>
      <dsp:spPr>
        <a:xfrm>
          <a:off x="2728317" y="2105223"/>
          <a:ext cx="1594247" cy="159424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Palm-2</a:t>
          </a:r>
        </a:p>
      </dsp:txBody>
      <dsp:txXfrm>
        <a:off x="2806142" y="2183048"/>
        <a:ext cx="1438597" cy="14385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17A9F-6B76-4EAB-9F84-2FB0C594522E}">
      <dsp:nvSpPr>
        <dsp:cNvPr id="0" name=""/>
        <dsp:cNvSpPr/>
      </dsp:nvSpPr>
      <dsp:spPr>
        <a:xfrm>
          <a:off x="0" y="53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20932-F138-46E4-8DCE-EE84928B65B9}">
      <dsp:nvSpPr>
        <dsp:cNvPr id="0" name=""/>
        <dsp:cNvSpPr/>
      </dsp:nvSpPr>
      <dsp:spPr>
        <a:xfrm>
          <a:off x="0" y="531"/>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Hallucinations</a:t>
          </a:r>
        </a:p>
      </dsp:txBody>
      <dsp:txXfrm>
        <a:off x="0" y="531"/>
        <a:ext cx="10515600" cy="435148"/>
      </dsp:txXfrm>
    </dsp:sp>
    <dsp:sp modelId="{CD7869C6-D117-41EB-BE4C-BFA934A91A6A}">
      <dsp:nvSpPr>
        <dsp:cNvPr id="0" name=""/>
        <dsp:cNvSpPr/>
      </dsp:nvSpPr>
      <dsp:spPr>
        <a:xfrm>
          <a:off x="0" y="43567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6C3EB-ED1C-4B61-8713-771DC8867357}">
      <dsp:nvSpPr>
        <dsp:cNvPr id="0" name=""/>
        <dsp:cNvSpPr/>
      </dsp:nvSpPr>
      <dsp:spPr>
        <a:xfrm>
          <a:off x="0" y="435679"/>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Confabulations</a:t>
          </a:r>
        </a:p>
      </dsp:txBody>
      <dsp:txXfrm>
        <a:off x="0" y="435679"/>
        <a:ext cx="10515600" cy="435148"/>
      </dsp:txXfrm>
    </dsp:sp>
    <dsp:sp modelId="{4F97A60F-A67A-42D4-99A9-5E89979077C7}">
      <dsp:nvSpPr>
        <dsp:cNvPr id="0" name=""/>
        <dsp:cNvSpPr/>
      </dsp:nvSpPr>
      <dsp:spPr>
        <a:xfrm>
          <a:off x="0" y="87082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0E03C-2390-4293-83CD-611B582166E5}">
      <dsp:nvSpPr>
        <dsp:cNvPr id="0" name=""/>
        <dsp:cNvSpPr/>
      </dsp:nvSpPr>
      <dsp:spPr>
        <a:xfrm>
          <a:off x="0" y="870827"/>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Math</a:t>
          </a:r>
        </a:p>
      </dsp:txBody>
      <dsp:txXfrm>
        <a:off x="0" y="870827"/>
        <a:ext cx="10515600" cy="435148"/>
      </dsp:txXfrm>
    </dsp:sp>
    <dsp:sp modelId="{10E7B7C3-5D0C-46C2-AA03-8A49046C401C}">
      <dsp:nvSpPr>
        <dsp:cNvPr id="0" name=""/>
        <dsp:cNvSpPr/>
      </dsp:nvSpPr>
      <dsp:spPr>
        <a:xfrm>
          <a:off x="0" y="130597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557DD-1864-4F3F-ABDC-7D69C7ECE2D4}">
      <dsp:nvSpPr>
        <dsp:cNvPr id="0" name=""/>
        <dsp:cNvSpPr/>
      </dsp:nvSpPr>
      <dsp:spPr>
        <a:xfrm>
          <a:off x="0" y="1305975"/>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Expensive</a:t>
          </a:r>
        </a:p>
      </dsp:txBody>
      <dsp:txXfrm>
        <a:off x="0" y="1305975"/>
        <a:ext cx="10515600" cy="435148"/>
      </dsp:txXfrm>
    </dsp:sp>
    <dsp:sp modelId="{0E6AF200-649D-4CF1-9C58-98554DF69C1B}">
      <dsp:nvSpPr>
        <dsp:cNvPr id="0" name=""/>
        <dsp:cNvSpPr/>
      </dsp:nvSpPr>
      <dsp:spPr>
        <a:xfrm>
          <a:off x="0" y="174112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0C3B6-33D0-4EC7-AE30-1EA62ABABB16}">
      <dsp:nvSpPr>
        <dsp:cNvPr id="0" name=""/>
        <dsp:cNvSpPr/>
      </dsp:nvSpPr>
      <dsp:spPr>
        <a:xfrm>
          <a:off x="0" y="1741123"/>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Understanding vs mimicking</a:t>
          </a:r>
        </a:p>
      </dsp:txBody>
      <dsp:txXfrm>
        <a:off x="0" y="1741123"/>
        <a:ext cx="10515600" cy="435148"/>
      </dsp:txXfrm>
    </dsp:sp>
    <dsp:sp modelId="{C1BE480F-8615-4E96-8757-A02C03E55BF0}">
      <dsp:nvSpPr>
        <dsp:cNvPr id="0" name=""/>
        <dsp:cNvSpPr/>
      </dsp:nvSpPr>
      <dsp:spPr>
        <a:xfrm>
          <a:off x="0" y="217627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76B75-EBE5-40AA-8F47-C9332DE2FC8F}">
      <dsp:nvSpPr>
        <dsp:cNvPr id="0" name=""/>
        <dsp:cNvSpPr/>
      </dsp:nvSpPr>
      <dsp:spPr>
        <a:xfrm>
          <a:off x="0" y="2176272"/>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Privacy violations</a:t>
          </a:r>
        </a:p>
      </dsp:txBody>
      <dsp:txXfrm>
        <a:off x="0" y="2176272"/>
        <a:ext cx="10515600" cy="435148"/>
      </dsp:txXfrm>
    </dsp:sp>
    <dsp:sp modelId="{8D139B7C-9AB6-48C1-9877-5A4B64821748}">
      <dsp:nvSpPr>
        <dsp:cNvPr id="0" name=""/>
        <dsp:cNvSpPr/>
      </dsp:nvSpPr>
      <dsp:spPr>
        <a:xfrm>
          <a:off x="0" y="261142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EEA8B-A3D0-4785-BADB-E7F4B8F6C8BD}">
      <dsp:nvSpPr>
        <dsp:cNvPr id="0" name=""/>
        <dsp:cNvSpPr/>
      </dsp:nvSpPr>
      <dsp:spPr>
        <a:xfrm>
          <a:off x="0" y="2611420"/>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Adherence to legal and moral standards</a:t>
          </a:r>
        </a:p>
      </dsp:txBody>
      <dsp:txXfrm>
        <a:off x="0" y="2611420"/>
        <a:ext cx="10515600" cy="435148"/>
      </dsp:txXfrm>
    </dsp:sp>
    <dsp:sp modelId="{73E44492-C62E-4BA3-AFF0-764DF85CC447}">
      <dsp:nvSpPr>
        <dsp:cNvPr id="0" name=""/>
        <dsp:cNvSpPr/>
      </dsp:nvSpPr>
      <dsp:spPr>
        <a:xfrm>
          <a:off x="0" y="304656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BA709-DF4A-4BFF-8288-FB34B4229D94}">
      <dsp:nvSpPr>
        <dsp:cNvPr id="0" name=""/>
        <dsp:cNvSpPr/>
      </dsp:nvSpPr>
      <dsp:spPr>
        <a:xfrm>
          <a:off x="0" y="3046568"/>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Ethical implications</a:t>
          </a:r>
        </a:p>
      </dsp:txBody>
      <dsp:txXfrm>
        <a:off x="0" y="3046568"/>
        <a:ext cx="10515600" cy="435148"/>
      </dsp:txXfrm>
    </dsp:sp>
    <dsp:sp modelId="{D46271E8-F5AF-4993-8691-6C58E1549316}">
      <dsp:nvSpPr>
        <dsp:cNvPr id="0" name=""/>
        <dsp:cNvSpPr/>
      </dsp:nvSpPr>
      <dsp:spPr>
        <a:xfrm>
          <a:off x="0" y="348171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56745-3F2E-4696-877E-C4C732F57618}">
      <dsp:nvSpPr>
        <dsp:cNvPr id="0" name=""/>
        <dsp:cNvSpPr/>
      </dsp:nvSpPr>
      <dsp:spPr>
        <a:xfrm>
          <a:off x="0" y="3481716"/>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Over-reliance on LLMs</a:t>
          </a:r>
        </a:p>
      </dsp:txBody>
      <dsp:txXfrm>
        <a:off x="0" y="3481716"/>
        <a:ext cx="10515600" cy="435148"/>
      </dsp:txXfrm>
    </dsp:sp>
    <dsp:sp modelId="{2D68A0C2-7CD2-4F87-90AC-A7AD73BB8D47}">
      <dsp:nvSpPr>
        <dsp:cNvPr id="0" name=""/>
        <dsp:cNvSpPr/>
      </dsp:nvSpPr>
      <dsp:spPr>
        <a:xfrm>
          <a:off x="0" y="391686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79044-6835-4A04-A929-53D48D33151B}">
      <dsp:nvSpPr>
        <dsp:cNvPr id="0" name=""/>
        <dsp:cNvSpPr/>
      </dsp:nvSpPr>
      <dsp:spPr>
        <a:xfrm>
          <a:off x="0" y="3916864"/>
          <a:ext cx="10515600" cy="43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Regular evaluation of LLM performance.</a:t>
          </a:r>
        </a:p>
      </dsp:txBody>
      <dsp:txXfrm>
        <a:off x="0" y="3916864"/>
        <a:ext cx="10515600" cy="4351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4F400-88CF-4C5C-B699-EE9ED2F382A2}">
      <dsp:nvSpPr>
        <dsp:cNvPr id="0" name=""/>
        <dsp:cNvSpPr/>
      </dsp:nvSpPr>
      <dsp:spPr>
        <a:xfrm>
          <a:off x="0" y="5520"/>
          <a:ext cx="10591799"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1D12BE-C8B8-4435-8518-CAC89868C5B1}">
      <dsp:nvSpPr>
        <dsp:cNvPr id="0" name=""/>
        <dsp:cNvSpPr/>
      </dsp:nvSpPr>
      <dsp:spPr>
        <a:xfrm>
          <a:off x="212192" y="163349"/>
          <a:ext cx="386181" cy="385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583DA5-26FD-4E49-A915-E9200E419DFD}">
      <dsp:nvSpPr>
        <dsp:cNvPr id="0" name=""/>
        <dsp:cNvSpPr/>
      </dsp:nvSpPr>
      <dsp:spPr>
        <a:xfrm>
          <a:off x="810565" y="5520"/>
          <a:ext cx="97687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90000"/>
            </a:lnSpc>
            <a:spcBef>
              <a:spcPct val="0"/>
            </a:spcBef>
            <a:spcAft>
              <a:spcPct val="35000"/>
            </a:spcAft>
            <a:buNone/>
          </a:pPr>
          <a:r>
            <a:rPr lang="en-US" sz="1400" kern="1200"/>
            <a:t>Nurses play a crucial role in the development and design of AI by leveraging their knowledge of patient care and administrative needs</a:t>
          </a:r>
        </a:p>
      </dsp:txBody>
      <dsp:txXfrm>
        <a:off x="810565" y="5520"/>
        <a:ext cx="9768751" cy="723382"/>
      </dsp:txXfrm>
    </dsp:sp>
    <dsp:sp modelId="{A08EA2C2-0988-421A-9883-99CE86D5848A}">
      <dsp:nvSpPr>
        <dsp:cNvPr id="0" name=""/>
        <dsp:cNvSpPr/>
      </dsp:nvSpPr>
      <dsp:spPr>
        <a:xfrm>
          <a:off x="0" y="909749"/>
          <a:ext cx="10591799"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82696-F36D-4FFD-96C3-5B754BFD7F06}">
      <dsp:nvSpPr>
        <dsp:cNvPr id="0" name=""/>
        <dsp:cNvSpPr/>
      </dsp:nvSpPr>
      <dsp:spPr>
        <a:xfrm>
          <a:off x="212192" y="1067578"/>
          <a:ext cx="386181" cy="385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950E50-8B6E-4585-83C0-0D7184BA2207}">
      <dsp:nvSpPr>
        <dsp:cNvPr id="0" name=""/>
        <dsp:cNvSpPr/>
      </dsp:nvSpPr>
      <dsp:spPr>
        <a:xfrm>
          <a:off x="810565" y="909749"/>
          <a:ext cx="97687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90000"/>
            </a:lnSpc>
            <a:spcBef>
              <a:spcPct val="0"/>
            </a:spcBef>
            <a:spcAft>
              <a:spcPct val="35000"/>
            </a:spcAft>
            <a:buNone/>
          </a:pPr>
          <a:r>
            <a:rPr lang="en-US" sz="1400" kern="1200"/>
            <a:t>AI maximizes value and safety by automating low-value tasks</a:t>
          </a:r>
        </a:p>
      </dsp:txBody>
      <dsp:txXfrm>
        <a:off x="810565" y="909749"/>
        <a:ext cx="9768751" cy="723382"/>
      </dsp:txXfrm>
    </dsp:sp>
    <dsp:sp modelId="{A329E69B-D568-4847-9D31-238F9ECBDEB6}">
      <dsp:nvSpPr>
        <dsp:cNvPr id="0" name=""/>
        <dsp:cNvSpPr/>
      </dsp:nvSpPr>
      <dsp:spPr>
        <a:xfrm>
          <a:off x="0" y="1813977"/>
          <a:ext cx="10591799"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B3CB8-0A43-4A81-9211-286736C8C48F}">
      <dsp:nvSpPr>
        <dsp:cNvPr id="0" name=""/>
        <dsp:cNvSpPr/>
      </dsp:nvSpPr>
      <dsp:spPr>
        <a:xfrm>
          <a:off x="212192" y="1971806"/>
          <a:ext cx="386181" cy="385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9D1B18-DED7-4AF4-9C9D-23854E5666F2}">
      <dsp:nvSpPr>
        <dsp:cNvPr id="0" name=""/>
        <dsp:cNvSpPr/>
      </dsp:nvSpPr>
      <dsp:spPr>
        <a:xfrm>
          <a:off x="810565" y="1813977"/>
          <a:ext cx="97687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90000"/>
            </a:lnSpc>
            <a:spcBef>
              <a:spcPct val="0"/>
            </a:spcBef>
            <a:spcAft>
              <a:spcPct val="35000"/>
            </a:spcAft>
            <a:buNone/>
          </a:pPr>
          <a:r>
            <a:rPr lang="en-US" sz="1400" kern="1200"/>
            <a:t>Predictive analytics combines predictive algorithms with human clinical heuristics to enhance speed, reliability, and organization in decision-making</a:t>
          </a:r>
        </a:p>
      </dsp:txBody>
      <dsp:txXfrm>
        <a:off x="810565" y="1813977"/>
        <a:ext cx="9768751" cy="723382"/>
      </dsp:txXfrm>
    </dsp:sp>
    <dsp:sp modelId="{55865CCF-3C83-42FA-A18B-A8F80C84D95F}">
      <dsp:nvSpPr>
        <dsp:cNvPr id="0" name=""/>
        <dsp:cNvSpPr/>
      </dsp:nvSpPr>
      <dsp:spPr>
        <a:xfrm>
          <a:off x="0" y="2718206"/>
          <a:ext cx="10591799"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DBB1C-8848-40CE-B3EF-3FEC108CC534}">
      <dsp:nvSpPr>
        <dsp:cNvPr id="0" name=""/>
        <dsp:cNvSpPr/>
      </dsp:nvSpPr>
      <dsp:spPr>
        <a:xfrm>
          <a:off x="212192" y="2876034"/>
          <a:ext cx="386181" cy="3858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48F8AA-4792-4722-93DA-E60A89CB1C05}">
      <dsp:nvSpPr>
        <dsp:cNvPr id="0" name=""/>
        <dsp:cNvSpPr/>
      </dsp:nvSpPr>
      <dsp:spPr>
        <a:xfrm>
          <a:off x="810565" y="2718206"/>
          <a:ext cx="97687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90000"/>
            </a:lnSpc>
            <a:spcBef>
              <a:spcPct val="0"/>
            </a:spcBef>
            <a:spcAft>
              <a:spcPct val="35000"/>
            </a:spcAft>
            <a:buNone/>
          </a:pPr>
          <a:r>
            <a:rPr lang="en-US" sz="1400" kern="1200"/>
            <a:t>AI enhances the nursing process by increasing speed and accuracy, improving evaluation and anticipation, and enhancing knowledge synthesis generation. It complements critical thinking and human judgment, leading to better decision-making</a:t>
          </a:r>
        </a:p>
      </dsp:txBody>
      <dsp:txXfrm>
        <a:off x="810565" y="2718206"/>
        <a:ext cx="9768751" cy="723382"/>
      </dsp:txXfrm>
    </dsp:sp>
    <dsp:sp modelId="{F0797264-E54A-4F7F-88AD-A898BB6A536D}">
      <dsp:nvSpPr>
        <dsp:cNvPr id="0" name=""/>
        <dsp:cNvSpPr/>
      </dsp:nvSpPr>
      <dsp:spPr>
        <a:xfrm>
          <a:off x="0" y="3622434"/>
          <a:ext cx="10591799" cy="7014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25212-FA8E-4B05-982C-F2206232BF4B}">
      <dsp:nvSpPr>
        <dsp:cNvPr id="0" name=""/>
        <dsp:cNvSpPr/>
      </dsp:nvSpPr>
      <dsp:spPr>
        <a:xfrm>
          <a:off x="212192" y="3780263"/>
          <a:ext cx="386181" cy="3858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F4188-DD0D-427C-87FA-D64463F56237}">
      <dsp:nvSpPr>
        <dsp:cNvPr id="0" name=""/>
        <dsp:cNvSpPr/>
      </dsp:nvSpPr>
      <dsp:spPr>
        <a:xfrm>
          <a:off x="810565" y="3622434"/>
          <a:ext cx="9768751" cy="72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58" tIns="76558" rIns="76558" bIns="76558" numCol="1" spcCol="1270" anchor="ctr" anchorCtr="0">
          <a:noAutofit/>
        </a:bodyPr>
        <a:lstStyle/>
        <a:p>
          <a:pPr marL="0" lvl="0" indent="0" algn="l" defTabSz="622300">
            <a:lnSpc>
              <a:spcPct val="90000"/>
            </a:lnSpc>
            <a:spcBef>
              <a:spcPct val="0"/>
            </a:spcBef>
            <a:spcAft>
              <a:spcPct val="35000"/>
            </a:spcAft>
            <a:buNone/>
          </a:pPr>
          <a:r>
            <a:rPr lang="en-US" sz="1400" kern="1200"/>
            <a:t>Implementing AI in healthcare involves challenges such as data estate maturity, skills transformation, continuous AI innovation, and AI integration in healthcare. Addressing these challenges is crucial for the successful adoption of AI technologies.</a:t>
          </a:r>
        </a:p>
      </dsp:txBody>
      <dsp:txXfrm>
        <a:off x="810565" y="3622434"/>
        <a:ext cx="9768751" cy="723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A60F2-2121-4DEB-ACF2-AB2A975AE3EB}">
      <dsp:nvSpPr>
        <dsp:cNvPr id="0" name=""/>
        <dsp:cNvSpPr/>
      </dsp:nvSpPr>
      <dsp:spPr>
        <a:xfrm>
          <a:off x="0" y="707092"/>
          <a:ext cx="10591799"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79EA5-7147-4FDE-9D55-91B1B230F9CC}">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E8CA1B-737C-43D8-BD5A-1828FE18ACA9}">
      <dsp:nvSpPr>
        <dsp:cNvPr id="0" name=""/>
        <dsp:cNvSpPr/>
      </dsp:nvSpPr>
      <dsp:spPr>
        <a:xfrm>
          <a:off x="1507738" y="707092"/>
          <a:ext cx="90840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en-US" sz="1600" kern="1200"/>
            <a:t>In nursing practice, the end goal of emerging technologies such as assistive intelligence is to decrease the low-value tasks that can be automated by smart machines to allow more high-value activities and best use of nurses’ essential skill to give more time with patients to improve their experience engagement and satisfaction. </a:t>
          </a:r>
        </a:p>
      </dsp:txBody>
      <dsp:txXfrm>
        <a:off x="1507738" y="707092"/>
        <a:ext cx="9084061" cy="1305401"/>
      </dsp:txXfrm>
    </dsp:sp>
    <dsp:sp modelId="{E5753D72-D375-4ED4-BF88-00AE805B050F}">
      <dsp:nvSpPr>
        <dsp:cNvPr id="0" name=""/>
        <dsp:cNvSpPr/>
      </dsp:nvSpPr>
      <dsp:spPr>
        <a:xfrm>
          <a:off x="0" y="2338844"/>
          <a:ext cx="10591799"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D0333-58D5-4D43-A55D-576F8A4E4CEB}">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BB3E76-310D-4099-8DF5-E6C550FC6506}">
      <dsp:nvSpPr>
        <dsp:cNvPr id="0" name=""/>
        <dsp:cNvSpPr/>
      </dsp:nvSpPr>
      <dsp:spPr>
        <a:xfrm>
          <a:off x="1507738" y="2338844"/>
          <a:ext cx="90840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en-US" sz="1600" kern="1200"/>
            <a:t>AI, together with critical thinking and human judgment, significantly impacts all phases of the nursing process by increasing the speed and accuracy of evaluation, anticipation, and knowledge synthesis generation.</a:t>
          </a:r>
        </a:p>
      </dsp:txBody>
      <dsp:txXfrm>
        <a:off x="1507738" y="2338844"/>
        <a:ext cx="90840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F733F-AE37-4DAF-8BAC-A0A50695F047}">
      <dsp:nvSpPr>
        <dsp:cNvPr id="0" name=""/>
        <dsp:cNvSpPr/>
      </dsp:nvSpPr>
      <dsp:spPr>
        <a:xfrm>
          <a:off x="1291" y="164614"/>
          <a:ext cx="4533010" cy="287846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0966F72-805C-4ACA-B395-1D4B81F6BF11}">
      <dsp:nvSpPr>
        <dsp:cNvPr id="0" name=""/>
        <dsp:cNvSpPr/>
      </dsp:nvSpPr>
      <dsp:spPr>
        <a:xfrm>
          <a:off x="504959" y="643098"/>
          <a:ext cx="4533010" cy="287846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AI used in tandem with critical thinking strengthens nurses to generate new knowledge, look beyond the obvious of what is happening with the patient, and challenge traditional ways of thinking used in practice historically (Paul &amp; Heaslip, 1995 ).</a:t>
          </a:r>
        </a:p>
      </dsp:txBody>
      <dsp:txXfrm>
        <a:off x="589266" y="727405"/>
        <a:ext cx="4364396" cy="2709847"/>
      </dsp:txXfrm>
    </dsp:sp>
    <dsp:sp modelId="{B1CFCC4A-B174-4515-89E9-2C32E530F466}">
      <dsp:nvSpPr>
        <dsp:cNvPr id="0" name=""/>
        <dsp:cNvSpPr/>
      </dsp:nvSpPr>
      <dsp:spPr>
        <a:xfrm>
          <a:off x="5541637" y="164614"/>
          <a:ext cx="4533010" cy="287846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A18F34D-2173-45FA-9417-AFF42D732751}">
      <dsp:nvSpPr>
        <dsp:cNvPr id="0" name=""/>
        <dsp:cNvSpPr/>
      </dsp:nvSpPr>
      <dsp:spPr>
        <a:xfrm>
          <a:off x="6045305" y="643098"/>
          <a:ext cx="4533010" cy="287846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 fluid process of reasoning is enhanced by AI; the use of smart machines is balanced with nurses’ unique skill sets and solid clinical knowledge, using human judgment throughout the process (Carroll , 2019a ).</a:t>
          </a:r>
        </a:p>
      </dsp:txBody>
      <dsp:txXfrm>
        <a:off x="6129612" y="727405"/>
        <a:ext cx="4364396" cy="2709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B0BB0-39C7-4EB7-B5B4-0C882292D810}">
      <dsp:nvSpPr>
        <dsp:cNvPr id="0" name=""/>
        <dsp:cNvSpPr/>
      </dsp:nvSpPr>
      <dsp:spPr>
        <a:xfrm>
          <a:off x="51" y="438396"/>
          <a:ext cx="4949390" cy="72626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Definition of Artificial Intelligence (AI)</a:t>
          </a:r>
        </a:p>
      </dsp:txBody>
      <dsp:txXfrm>
        <a:off x="51" y="438396"/>
        <a:ext cx="4949390" cy="726269"/>
      </dsp:txXfrm>
    </dsp:sp>
    <dsp:sp modelId="{28CC8C2C-F5C7-42C2-A660-541CAE8A76ED}">
      <dsp:nvSpPr>
        <dsp:cNvPr id="0" name=""/>
        <dsp:cNvSpPr/>
      </dsp:nvSpPr>
      <dsp:spPr>
        <a:xfrm>
          <a:off x="51" y="1164665"/>
          <a:ext cx="4949390" cy="260775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Aptitude exhibited by smart machines</a:t>
          </a:r>
        </a:p>
        <a:p>
          <a:pPr marL="171450" lvl="1" indent="-171450" algn="l" defTabSz="844550">
            <a:lnSpc>
              <a:spcPct val="90000"/>
            </a:lnSpc>
            <a:spcBef>
              <a:spcPct val="0"/>
            </a:spcBef>
            <a:spcAft>
              <a:spcPct val="15000"/>
            </a:spcAft>
            <a:buChar char="•"/>
          </a:pPr>
          <a:r>
            <a:rPr lang="en-US" sz="1900" kern="1200"/>
            <a:t>Includes perceiving, thinking, planning, learning, speech recognition, and manipulating objects</a:t>
          </a:r>
        </a:p>
        <a:p>
          <a:pPr marL="171450" lvl="1" indent="-171450" algn="l" defTabSz="844550">
            <a:lnSpc>
              <a:spcPct val="90000"/>
            </a:lnSpc>
            <a:spcBef>
              <a:spcPct val="0"/>
            </a:spcBef>
            <a:spcAft>
              <a:spcPct val="15000"/>
            </a:spcAft>
            <a:buChar char="•"/>
          </a:pPr>
          <a:r>
            <a:rPr lang="en-US" sz="1900" kern="1200"/>
            <a:t>Examples include:</a:t>
          </a:r>
        </a:p>
        <a:p>
          <a:pPr marL="342900" lvl="2" indent="-171450" algn="l" defTabSz="844550">
            <a:lnSpc>
              <a:spcPct val="90000"/>
            </a:lnSpc>
            <a:spcBef>
              <a:spcPct val="0"/>
            </a:spcBef>
            <a:spcAft>
              <a:spcPct val="15000"/>
            </a:spcAft>
            <a:buChar char="•"/>
          </a:pPr>
          <a:r>
            <a:rPr lang="en-US" sz="1900" kern="1200"/>
            <a:t>Machine Learning (ML)</a:t>
          </a:r>
        </a:p>
        <a:p>
          <a:pPr marL="342900" lvl="2" indent="-171450" algn="l" defTabSz="844550">
            <a:lnSpc>
              <a:spcPct val="90000"/>
            </a:lnSpc>
            <a:spcBef>
              <a:spcPct val="0"/>
            </a:spcBef>
            <a:spcAft>
              <a:spcPct val="15000"/>
            </a:spcAft>
            <a:buChar char="•"/>
          </a:pPr>
          <a:r>
            <a:rPr lang="en-US" sz="1900" kern="1200"/>
            <a:t>National Language Processing (NLP)</a:t>
          </a:r>
        </a:p>
        <a:p>
          <a:pPr marL="342900" lvl="2" indent="-171450" algn="l" defTabSz="844550">
            <a:lnSpc>
              <a:spcPct val="90000"/>
            </a:lnSpc>
            <a:spcBef>
              <a:spcPct val="0"/>
            </a:spcBef>
            <a:spcAft>
              <a:spcPct val="15000"/>
            </a:spcAft>
            <a:buChar char="•"/>
          </a:pPr>
          <a:r>
            <a:rPr lang="en-US" sz="1900" kern="1200"/>
            <a:t>Computer Vision </a:t>
          </a:r>
        </a:p>
      </dsp:txBody>
      <dsp:txXfrm>
        <a:off x="51" y="1164665"/>
        <a:ext cx="4949390" cy="2607750"/>
      </dsp:txXfrm>
    </dsp:sp>
    <dsp:sp modelId="{2FAE9EF2-2540-478C-A0CE-747275F0B727}">
      <dsp:nvSpPr>
        <dsp:cNvPr id="0" name=""/>
        <dsp:cNvSpPr/>
      </dsp:nvSpPr>
      <dsp:spPr>
        <a:xfrm>
          <a:off x="5642357" y="438396"/>
          <a:ext cx="4949390" cy="72626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Real-life Applications to enhance intelligence</a:t>
          </a:r>
        </a:p>
      </dsp:txBody>
      <dsp:txXfrm>
        <a:off x="5642357" y="438396"/>
        <a:ext cx="4949390" cy="726269"/>
      </dsp:txXfrm>
    </dsp:sp>
    <dsp:sp modelId="{6F4AEB49-1E3D-4A71-B02F-230B113D678F}">
      <dsp:nvSpPr>
        <dsp:cNvPr id="0" name=""/>
        <dsp:cNvSpPr/>
      </dsp:nvSpPr>
      <dsp:spPr>
        <a:xfrm>
          <a:off x="5642357" y="1164665"/>
          <a:ext cx="4949390" cy="260775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Commonplace in daily lives</a:t>
          </a:r>
        </a:p>
        <a:p>
          <a:pPr marL="171450" lvl="1" indent="-171450" algn="l" defTabSz="844550">
            <a:lnSpc>
              <a:spcPct val="90000"/>
            </a:lnSpc>
            <a:spcBef>
              <a:spcPct val="0"/>
            </a:spcBef>
            <a:spcAft>
              <a:spcPct val="15000"/>
            </a:spcAft>
            <a:buChar char="•"/>
          </a:pPr>
          <a:r>
            <a:rPr lang="en-US" sz="1900" kern="1200"/>
            <a:t>Enhances human judgement and efficiency</a:t>
          </a:r>
        </a:p>
        <a:p>
          <a:pPr marL="171450" lvl="1" indent="-171450" algn="l" defTabSz="844550">
            <a:lnSpc>
              <a:spcPct val="90000"/>
            </a:lnSpc>
            <a:spcBef>
              <a:spcPct val="0"/>
            </a:spcBef>
            <a:spcAft>
              <a:spcPct val="15000"/>
            </a:spcAft>
            <a:buChar char="•"/>
          </a:pPr>
          <a:r>
            <a:rPr lang="en-US" sz="1900" kern="1200"/>
            <a:t>Examples: e-commerce, financial transactions, search engines, social media, smart communications</a:t>
          </a:r>
        </a:p>
      </dsp:txBody>
      <dsp:txXfrm>
        <a:off x="5642357" y="1164665"/>
        <a:ext cx="4949390" cy="2607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D00DB-5E03-4CCE-B63E-77AFD7C1017F}">
      <dsp:nvSpPr>
        <dsp:cNvPr id="0" name=""/>
        <dsp:cNvSpPr/>
      </dsp:nvSpPr>
      <dsp:spPr>
        <a:xfrm>
          <a:off x="0" y="531"/>
          <a:ext cx="10591799"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3AD924-38B2-4179-BBD9-4D1E76B6E19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5DB870-5A3B-40B9-B353-4A84F18DBDB5}">
      <dsp:nvSpPr>
        <dsp:cNvPr id="0" name=""/>
        <dsp:cNvSpPr/>
      </dsp:nvSpPr>
      <dsp:spPr>
        <a:xfrm>
          <a:off x="1435590" y="531"/>
          <a:ext cx="47663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Sequential Instructions</a:t>
          </a:r>
        </a:p>
      </dsp:txBody>
      <dsp:txXfrm>
        <a:off x="1435590" y="531"/>
        <a:ext cx="4766309" cy="1242935"/>
      </dsp:txXfrm>
    </dsp:sp>
    <dsp:sp modelId="{C5C9B12E-5C35-44AE-8245-306642D028B2}">
      <dsp:nvSpPr>
        <dsp:cNvPr id="0" name=""/>
        <dsp:cNvSpPr/>
      </dsp:nvSpPr>
      <dsp:spPr>
        <a:xfrm>
          <a:off x="6201900" y="531"/>
          <a:ext cx="438989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kern="1200"/>
            <a:t>Step-by-step guidance for task completion</a:t>
          </a:r>
        </a:p>
      </dsp:txBody>
      <dsp:txXfrm>
        <a:off x="6201900" y="531"/>
        <a:ext cx="4389899" cy="1242935"/>
      </dsp:txXfrm>
    </dsp:sp>
    <dsp:sp modelId="{AB06E9C7-D7B9-4503-8979-9DCD3016BB1F}">
      <dsp:nvSpPr>
        <dsp:cNvPr id="0" name=""/>
        <dsp:cNvSpPr/>
      </dsp:nvSpPr>
      <dsp:spPr>
        <a:xfrm>
          <a:off x="0" y="1554201"/>
          <a:ext cx="10591799"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62350-C895-4425-BD44-F1B05DD7F22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158B80-67E3-4111-86E7-5F8A6E56512E}">
      <dsp:nvSpPr>
        <dsp:cNvPr id="0" name=""/>
        <dsp:cNvSpPr/>
      </dsp:nvSpPr>
      <dsp:spPr>
        <a:xfrm>
          <a:off x="1435590" y="1554201"/>
          <a:ext cx="47663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Self-Learning Algorithms</a:t>
          </a:r>
        </a:p>
      </dsp:txBody>
      <dsp:txXfrm>
        <a:off x="1435590" y="1554201"/>
        <a:ext cx="4766309" cy="1242935"/>
      </dsp:txXfrm>
    </dsp:sp>
    <dsp:sp modelId="{7663311B-740F-4AA1-BEFD-1FFFAE4EF632}">
      <dsp:nvSpPr>
        <dsp:cNvPr id="0" name=""/>
        <dsp:cNvSpPr/>
      </dsp:nvSpPr>
      <dsp:spPr>
        <a:xfrm>
          <a:off x="6201900" y="1554201"/>
          <a:ext cx="438989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kern="1200"/>
            <a:t>Algorithms adapt when encountering a trigger</a:t>
          </a:r>
        </a:p>
        <a:p>
          <a:pPr marL="0" lvl="0" indent="0" algn="l" defTabSz="622300">
            <a:lnSpc>
              <a:spcPct val="90000"/>
            </a:lnSpc>
            <a:spcBef>
              <a:spcPct val="0"/>
            </a:spcBef>
            <a:spcAft>
              <a:spcPct val="35000"/>
            </a:spcAft>
            <a:buNone/>
          </a:pPr>
          <a:r>
            <a:rPr lang="en-US" sz="1400" kern="1200"/>
            <a:t>Triggers are events or behaviors from intermeshed algorithms</a:t>
          </a:r>
        </a:p>
        <a:p>
          <a:pPr marL="0" lvl="0" indent="0" algn="l" defTabSz="622300">
            <a:lnSpc>
              <a:spcPct val="90000"/>
            </a:lnSpc>
            <a:spcBef>
              <a:spcPct val="0"/>
            </a:spcBef>
            <a:spcAft>
              <a:spcPct val="35000"/>
            </a:spcAft>
            <a:buNone/>
          </a:pPr>
          <a:r>
            <a:rPr lang="en-US" sz="1400" kern="1200"/>
            <a:t>Form the backbone of AI</a:t>
          </a:r>
        </a:p>
      </dsp:txBody>
      <dsp:txXfrm>
        <a:off x="6201900" y="1554201"/>
        <a:ext cx="4389899" cy="1242935"/>
      </dsp:txXfrm>
    </dsp:sp>
    <dsp:sp modelId="{464468FD-B76E-4F85-B1C5-20A17BA0B9DB}">
      <dsp:nvSpPr>
        <dsp:cNvPr id="0" name=""/>
        <dsp:cNvSpPr/>
      </dsp:nvSpPr>
      <dsp:spPr>
        <a:xfrm>
          <a:off x="0" y="3107870"/>
          <a:ext cx="10591799"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9614A-7006-4046-85C7-FB84BBAEC68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FE2146-8C11-4EED-BB06-9358E316F424}">
      <dsp:nvSpPr>
        <dsp:cNvPr id="0" name=""/>
        <dsp:cNvSpPr/>
      </dsp:nvSpPr>
      <dsp:spPr>
        <a:xfrm>
          <a:off x="1435590" y="3107870"/>
          <a:ext cx="47663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Layering of Algorithm Groups</a:t>
          </a:r>
        </a:p>
      </dsp:txBody>
      <dsp:txXfrm>
        <a:off x="1435590" y="3107870"/>
        <a:ext cx="4766309" cy="1242935"/>
      </dsp:txXfrm>
    </dsp:sp>
    <dsp:sp modelId="{08D56466-9677-41A1-8690-BB1B32E15CC1}">
      <dsp:nvSpPr>
        <dsp:cNvPr id="0" name=""/>
        <dsp:cNvSpPr/>
      </dsp:nvSpPr>
      <dsp:spPr>
        <a:xfrm>
          <a:off x="6201900" y="3107870"/>
          <a:ext cx="438989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kern="1200"/>
            <a:t>Multiple algorithms transform and create new ones</a:t>
          </a:r>
        </a:p>
        <a:p>
          <a:pPr marL="0" lvl="0" indent="0" algn="l" defTabSz="622300">
            <a:lnSpc>
              <a:spcPct val="90000"/>
            </a:lnSpc>
            <a:spcBef>
              <a:spcPct val="0"/>
            </a:spcBef>
            <a:spcAft>
              <a:spcPct val="35000"/>
            </a:spcAft>
            <a:buNone/>
          </a:pPr>
          <a:r>
            <a:rPr lang="en-US" sz="1400" kern="1200"/>
            <a:t>Respond to learned inputs and data</a:t>
          </a:r>
        </a:p>
        <a:p>
          <a:pPr marL="0" lvl="0" indent="0" algn="l" defTabSz="622300">
            <a:lnSpc>
              <a:spcPct val="90000"/>
            </a:lnSpc>
            <a:spcBef>
              <a:spcPct val="0"/>
            </a:spcBef>
            <a:spcAft>
              <a:spcPct val="35000"/>
            </a:spcAft>
            <a:buNone/>
          </a:pPr>
          <a:r>
            <a:rPr lang="en-US" sz="1400" kern="1200"/>
            <a:t>Not limited to initial designed triggers</a:t>
          </a:r>
        </a:p>
      </dsp:txBody>
      <dsp:txXfrm>
        <a:off x="6201900" y="3107870"/>
        <a:ext cx="4389899"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BD01E-A990-4925-8AFD-D04EA5074958}">
      <dsp:nvSpPr>
        <dsp:cNvPr id="0" name=""/>
        <dsp:cNvSpPr/>
      </dsp:nvSpPr>
      <dsp:spPr>
        <a:xfrm rot="5400000">
          <a:off x="6659624" y="-2708819"/>
          <a:ext cx="1085599" cy="677875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Not standalone; require data to learn and evolve</a:t>
          </a:r>
        </a:p>
        <a:p>
          <a:pPr marL="228600" lvl="1" indent="-228600" algn="l" defTabSz="889000">
            <a:lnSpc>
              <a:spcPct val="90000"/>
            </a:lnSpc>
            <a:spcBef>
              <a:spcPct val="0"/>
            </a:spcBef>
            <a:spcAft>
              <a:spcPct val="15000"/>
            </a:spcAft>
            <a:buChar char="•"/>
          </a:pPr>
          <a:r>
            <a:rPr lang="en-US" sz="2000" kern="1200"/>
            <a:t>Built from more than just wires and chips</a:t>
          </a:r>
        </a:p>
      </dsp:txBody>
      <dsp:txXfrm rot="-5400000">
        <a:off x="3813048" y="190752"/>
        <a:ext cx="6725757" cy="979609"/>
      </dsp:txXfrm>
    </dsp:sp>
    <dsp:sp modelId="{651BD841-DE9F-4EE0-ADD6-F02E0F4BEE21}">
      <dsp:nvSpPr>
        <dsp:cNvPr id="0" name=""/>
        <dsp:cNvSpPr/>
      </dsp:nvSpPr>
      <dsp:spPr>
        <a:xfrm>
          <a:off x="0" y="2056"/>
          <a:ext cx="3813048" cy="13569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0" i="0" kern="1200"/>
            <a:t>AI Algorithms and Machines</a:t>
          </a:r>
          <a:endParaRPr lang="en-US" sz="3200" kern="1200"/>
        </a:p>
      </dsp:txBody>
      <dsp:txXfrm>
        <a:off x="66243" y="68299"/>
        <a:ext cx="3680562" cy="1224513"/>
      </dsp:txXfrm>
    </dsp:sp>
    <dsp:sp modelId="{96CF0FD7-D404-4E36-ABAB-7F1768BB7EEC}">
      <dsp:nvSpPr>
        <dsp:cNvPr id="0" name=""/>
        <dsp:cNvSpPr/>
      </dsp:nvSpPr>
      <dsp:spPr>
        <a:xfrm rot="5400000">
          <a:off x="6659624" y="-1283970"/>
          <a:ext cx="1085599" cy="677875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Should act as supportive tools to enhance human judgment, not automatic doers</a:t>
          </a:r>
        </a:p>
        <a:p>
          <a:pPr marL="228600" lvl="1" indent="-228600" algn="l" defTabSz="889000">
            <a:lnSpc>
              <a:spcPct val="90000"/>
            </a:lnSpc>
            <a:spcBef>
              <a:spcPct val="0"/>
            </a:spcBef>
            <a:spcAft>
              <a:spcPct val="15000"/>
            </a:spcAft>
            <a:buChar char="•"/>
          </a:pPr>
          <a:r>
            <a:rPr lang="en-US" sz="2000" kern="1200"/>
            <a:t>Assist and augment human reasoning</a:t>
          </a:r>
        </a:p>
      </dsp:txBody>
      <dsp:txXfrm rot="-5400000">
        <a:off x="3813048" y="1615601"/>
        <a:ext cx="6725757" cy="979609"/>
      </dsp:txXfrm>
    </dsp:sp>
    <dsp:sp modelId="{BCC3688C-20D7-4E05-A8D9-26627819D71A}">
      <dsp:nvSpPr>
        <dsp:cNvPr id="0" name=""/>
        <dsp:cNvSpPr/>
      </dsp:nvSpPr>
      <dsp:spPr>
        <a:xfrm>
          <a:off x="0" y="1426906"/>
          <a:ext cx="3813048" cy="13569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0" i="0" kern="1200"/>
            <a:t>Role of Smart Machine Outputs</a:t>
          </a:r>
          <a:endParaRPr lang="en-US" sz="3200" kern="1200"/>
        </a:p>
      </dsp:txBody>
      <dsp:txXfrm>
        <a:off x="66243" y="1493149"/>
        <a:ext cx="3680562" cy="1224513"/>
      </dsp:txXfrm>
    </dsp:sp>
    <dsp:sp modelId="{FB23B4D5-77F9-4A62-B18A-A4029F065633}">
      <dsp:nvSpPr>
        <dsp:cNvPr id="0" name=""/>
        <dsp:cNvSpPr/>
      </dsp:nvSpPr>
      <dsp:spPr>
        <a:xfrm rot="5400000">
          <a:off x="6659624" y="140879"/>
          <a:ext cx="1085599" cy="677875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Not programmed to be empathetic</a:t>
          </a:r>
        </a:p>
        <a:p>
          <a:pPr marL="228600" lvl="1" indent="-228600" algn="l" defTabSz="889000">
            <a:lnSpc>
              <a:spcPct val="90000"/>
            </a:lnSpc>
            <a:spcBef>
              <a:spcPct val="0"/>
            </a:spcBef>
            <a:spcAft>
              <a:spcPct val="15000"/>
            </a:spcAft>
            <a:buChar char="•"/>
          </a:pPr>
          <a:r>
            <a:rPr lang="en-US" sz="2000" kern="1200"/>
            <a:t>Cannot replace critical thinking and judgment of clinicians</a:t>
          </a:r>
        </a:p>
      </dsp:txBody>
      <dsp:txXfrm rot="-5400000">
        <a:off x="3813048" y="3040451"/>
        <a:ext cx="6725757" cy="979609"/>
      </dsp:txXfrm>
    </dsp:sp>
    <dsp:sp modelId="{AB5B72BA-2ED6-4215-AD2A-14312664A7A9}">
      <dsp:nvSpPr>
        <dsp:cNvPr id="0" name=""/>
        <dsp:cNvSpPr/>
      </dsp:nvSpPr>
      <dsp:spPr>
        <a:xfrm>
          <a:off x="0" y="2851755"/>
          <a:ext cx="3813048" cy="13569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0" i="0" kern="1200"/>
            <a:t>AI and Empathy</a:t>
          </a:r>
          <a:endParaRPr lang="en-US" sz="3200" kern="1200"/>
        </a:p>
      </dsp:txBody>
      <dsp:txXfrm>
        <a:off x="66243" y="2917998"/>
        <a:ext cx="3680562" cy="12245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30D92-BE3B-4C54-A31E-C7D194912244}">
      <dsp:nvSpPr>
        <dsp:cNvPr id="0" name=""/>
        <dsp:cNvSpPr/>
      </dsp:nvSpPr>
      <dsp:spPr>
        <a:xfrm rot="5400000">
          <a:off x="3100175" y="-1046203"/>
          <a:ext cx="1053889" cy="341376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Provides valuable insights</a:t>
          </a:r>
        </a:p>
        <a:p>
          <a:pPr marL="171450" lvl="1" indent="-171450" algn="l" defTabSz="844550">
            <a:lnSpc>
              <a:spcPct val="90000"/>
            </a:lnSpc>
            <a:spcBef>
              <a:spcPct val="0"/>
            </a:spcBef>
            <a:spcAft>
              <a:spcPct val="15000"/>
            </a:spcAft>
            <a:buChar char="•"/>
          </a:pPr>
          <a:r>
            <a:rPr lang="en-US" sz="1900" kern="1200"/>
            <a:t>Helps in understanding future events</a:t>
          </a:r>
        </a:p>
      </dsp:txBody>
      <dsp:txXfrm rot="-5400000">
        <a:off x="1920240" y="185179"/>
        <a:ext cx="3362313" cy="950995"/>
      </dsp:txXfrm>
    </dsp:sp>
    <dsp:sp modelId="{23EF592B-2FFE-48B7-BF61-5663C6A600E1}">
      <dsp:nvSpPr>
        <dsp:cNvPr id="0" name=""/>
        <dsp:cNvSpPr/>
      </dsp:nvSpPr>
      <dsp:spPr>
        <a:xfrm>
          <a:off x="0" y="1996"/>
          <a:ext cx="1920240" cy="13173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a:t>Predictive Data Strategy</a:t>
          </a:r>
          <a:endParaRPr lang="en-US" sz="2000" kern="1200"/>
        </a:p>
      </dsp:txBody>
      <dsp:txXfrm>
        <a:off x="64308" y="66304"/>
        <a:ext cx="1791624" cy="1188745"/>
      </dsp:txXfrm>
    </dsp:sp>
    <dsp:sp modelId="{800A9051-2AFB-46B4-9036-D010DB7272C7}">
      <dsp:nvSpPr>
        <dsp:cNvPr id="0" name=""/>
        <dsp:cNvSpPr/>
      </dsp:nvSpPr>
      <dsp:spPr>
        <a:xfrm rot="5400000">
          <a:off x="3100175" y="337026"/>
          <a:ext cx="1053889" cy="341376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Determines necessary actions</a:t>
          </a:r>
        </a:p>
        <a:p>
          <a:pPr marL="171450" lvl="1" indent="-171450" algn="l" defTabSz="844550">
            <a:lnSpc>
              <a:spcPct val="90000"/>
            </a:lnSpc>
            <a:spcBef>
              <a:spcPct val="0"/>
            </a:spcBef>
            <a:spcAft>
              <a:spcPct val="15000"/>
            </a:spcAft>
            <a:buChar char="•"/>
          </a:pPr>
          <a:r>
            <a:rPr lang="en-US" sz="1900" kern="1200"/>
            <a:t>Ensures desired outcomes</a:t>
          </a:r>
        </a:p>
      </dsp:txBody>
      <dsp:txXfrm rot="-5400000">
        <a:off x="1920240" y="1568409"/>
        <a:ext cx="3362313" cy="950995"/>
      </dsp:txXfrm>
    </dsp:sp>
    <dsp:sp modelId="{DFA46246-7BE9-4B47-8DB5-614CFA581302}">
      <dsp:nvSpPr>
        <dsp:cNvPr id="0" name=""/>
        <dsp:cNvSpPr/>
      </dsp:nvSpPr>
      <dsp:spPr>
        <a:xfrm>
          <a:off x="0" y="1385225"/>
          <a:ext cx="1920240" cy="13173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a:t>Anticipation of Interventions</a:t>
          </a:r>
          <a:endParaRPr lang="en-US" sz="2000" kern="1200"/>
        </a:p>
      </dsp:txBody>
      <dsp:txXfrm>
        <a:off x="64308" y="1449533"/>
        <a:ext cx="1791624" cy="1188745"/>
      </dsp:txXfrm>
    </dsp:sp>
    <dsp:sp modelId="{4F2AC8F6-7FDC-4B9D-A027-1CDB73108758}">
      <dsp:nvSpPr>
        <dsp:cNvPr id="0" name=""/>
        <dsp:cNvSpPr/>
      </dsp:nvSpPr>
      <dsp:spPr>
        <a:xfrm rot="5400000">
          <a:off x="3100175" y="1720256"/>
          <a:ext cx="1053889" cy="341376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Enables proactive decisions</a:t>
          </a:r>
        </a:p>
        <a:p>
          <a:pPr marL="171450" lvl="1" indent="-171450" algn="l" defTabSz="844550">
            <a:lnSpc>
              <a:spcPct val="90000"/>
            </a:lnSpc>
            <a:spcBef>
              <a:spcPct val="0"/>
            </a:spcBef>
            <a:spcAft>
              <a:spcPct val="15000"/>
            </a:spcAft>
            <a:buChar char="•"/>
          </a:pPr>
          <a:r>
            <a:rPr lang="en-US" sz="1900" kern="1200"/>
            <a:t>Prevents undesired events</a:t>
          </a:r>
        </a:p>
      </dsp:txBody>
      <dsp:txXfrm rot="-5400000">
        <a:off x="1920240" y="2951639"/>
        <a:ext cx="3362313" cy="950995"/>
      </dsp:txXfrm>
    </dsp:sp>
    <dsp:sp modelId="{B6616973-1003-4C8F-BBA5-A9F4550E00A1}">
      <dsp:nvSpPr>
        <dsp:cNvPr id="0" name=""/>
        <dsp:cNvSpPr/>
      </dsp:nvSpPr>
      <dsp:spPr>
        <a:xfrm>
          <a:off x="0" y="2768455"/>
          <a:ext cx="1920240" cy="13173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i="0" kern="1200"/>
            <a:t>Proactive Decision Making</a:t>
          </a:r>
          <a:endParaRPr lang="en-US" sz="2000" kern="1200"/>
        </a:p>
      </dsp:txBody>
      <dsp:txXfrm>
        <a:off x="64308" y="2832763"/>
        <a:ext cx="1791624" cy="11887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9F593-188F-4353-96A2-17C39E108265}">
      <dsp:nvSpPr>
        <dsp:cNvPr id="0" name=""/>
        <dsp:cNvSpPr/>
      </dsp:nvSpPr>
      <dsp:spPr>
        <a:xfrm>
          <a:off x="0" y="1996"/>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517A26-8A8C-40F5-B78C-2F7B0AE33C17}">
      <dsp:nvSpPr>
        <dsp:cNvPr id="0" name=""/>
        <dsp:cNvSpPr/>
      </dsp:nvSpPr>
      <dsp:spPr>
        <a:xfrm>
          <a:off x="0" y="1996"/>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Foundation for Insights</a:t>
          </a:r>
          <a:endParaRPr lang="en-US" sz="3100" kern="1200"/>
        </a:p>
      </dsp:txBody>
      <dsp:txXfrm>
        <a:off x="0" y="1996"/>
        <a:ext cx="5334000" cy="680636"/>
      </dsp:txXfrm>
    </dsp:sp>
    <dsp:sp modelId="{6BD6D1CC-6679-4C40-9030-903E8C40D14D}">
      <dsp:nvSpPr>
        <dsp:cNvPr id="0" name=""/>
        <dsp:cNvSpPr/>
      </dsp:nvSpPr>
      <dsp:spPr>
        <a:xfrm>
          <a:off x="0" y="682632"/>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464622-0F54-4A38-BDFC-23D6A814DE34}">
      <dsp:nvSpPr>
        <dsp:cNvPr id="0" name=""/>
        <dsp:cNvSpPr/>
      </dsp:nvSpPr>
      <dsp:spPr>
        <a:xfrm>
          <a:off x="0" y="682632"/>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Informed Decision-Making</a:t>
          </a:r>
          <a:endParaRPr lang="en-US" sz="3100" kern="1200"/>
        </a:p>
      </dsp:txBody>
      <dsp:txXfrm>
        <a:off x="0" y="682632"/>
        <a:ext cx="5334000" cy="680636"/>
      </dsp:txXfrm>
    </dsp:sp>
    <dsp:sp modelId="{F7141290-F2D3-4242-9D49-2F7296A265FC}">
      <dsp:nvSpPr>
        <dsp:cNvPr id="0" name=""/>
        <dsp:cNvSpPr/>
      </dsp:nvSpPr>
      <dsp:spPr>
        <a:xfrm>
          <a:off x="0" y="1363269"/>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8B2DC5-8D9B-4E0F-870E-AEFE52FEB0C7}">
      <dsp:nvSpPr>
        <dsp:cNvPr id="0" name=""/>
        <dsp:cNvSpPr/>
      </dsp:nvSpPr>
      <dsp:spPr>
        <a:xfrm>
          <a:off x="0" y="1363269"/>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Predictive Capabilities</a:t>
          </a:r>
          <a:endParaRPr lang="en-US" sz="3100" kern="1200"/>
        </a:p>
      </dsp:txBody>
      <dsp:txXfrm>
        <a:off x="0" y="1363269"/>
        <a:ext cx="5334000" cy="680636"/>
      </dsp:txXfrm>
    </dsp:sp>
    <dsp:sp modelId="{A50906C6-3B17-4229-9EA0-639F794F20FA}">
      <dsp:nvSpPr>
        <dsp:cNvPr id="0" name=""/>
        <dsp:cNvSpPr/>
      </dsp:nvSpPr>
      <dsp:spPr>
        <a:xfrm>
          <a:off x="0" y="2043906"/>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6F7C632-D0E3-49FB-B1BB-6E22A2E0E22B}">
      <dsp:nvSpPr>
        <dsp:cNvPr id="0" name=""/>
        <dsp:cNvSpPr/>
      </dsp:nvSpPr>
      <dsp:spPr>
        <a:xfrm>
          <a:off x="0" y="2043906"/>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Operational Efficiency</a:t>
          </a:r>
          <a:endParaRPr lang="en-US" sz="3100" kern="1200"/>
        </a:p>
      </dsp:txBody>
      <dsp:txXfrm>
        <a:off x="0" y="2043906"/>
        <a:ext cx="5334000" cy="680636"/>
      </dsp:txXfrm>
    </dsp:sp>
    <dsp:sp modelId="{09EC339D-0065-4791-8914-B311D3717E95}">
      <dsp:nvSpPr>
        <dsp:cNvPr id="0" name=""/>
        <dsp:cNvSpPr/>
      </dsp:nvSpPr>
      <dsp:spPr>
        <a:xfrm>
          <a:off x="0" y="2724543"/>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BCAC066-6816-499A-86AC-002D091B29B9}">
      <dsp:nvSpPr>
        <dsp:cNvPr id="0" name=""/>
        <dsp:cNvSpPr/>
      </dsp:nvSpPr>
      <dsp:spPr>
        <a:xfrm>
          <a:off x="0" y="2724543"/>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Risk Management</a:t>
          </a:r>
          <a:endParaRPr lang="en-US" sz="3100" kern="1200"/>
        </a:p>
      </dsp:txBody>
      <dsp:txXfrm>
        <a:off x="0" y="2724543"/>
        <a:ext cx="5334000" cy="680636"/>
      </dsp:txXfrm>
    </dsp:sp>
    <dsp:sp modelId="{31AE5D7A-D662-4CFD-8EE3-2C086A32E5A1}">
      <dsp:nvSpPr>
        <dsp:cNvPr id="0" name=""/>
        <dsp:cNvSpPr/>
      </dsp:nvSpPr>
      <dsp:spPr>
        <a:xfrm>
          <a:off x="0" y="3405180"/>
          <a:ext cx="53340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FA500C2-A1ED-43FF-93B6-B69163CFD94D}">
      <dsp:nvSpPr>
        <dsp:cNvPr id="0" name=""/>
        <dsp:cNvSpPr/>
      </dsp:nvSpPr>
      <dsp:spPr>
        <a:xfrm>
          <a:off x="0" y="3405180"/>
          <a:ext cx="5334000" cy="68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a:t>Customer Insights</a:t>
          </a:r>
          <a:endParaRPr lang="en-US" sz="3100" kern="1200"/>
        </a:p>
      </dsp:txBody>
      <dsp:txXfrm>
        <a:off x="0" y="3405180"/>
        <a:ext cx="5334000" cy="6806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97D6C-E66E-41CF-AB74-E3800295F276}">
      <dsp:nvSpPr>
        <dsp:cNvPr id="0" name=""/>
        <dsp:cNvSpPr/>
      </dsp:nvSpPr>
      <dsp:spPr>
        <a:xfrm>
          <a:off x="262890" y="1414"/>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Predictive Operational Insights</a:t>
          </a:r>
        </a:p>
        <a:p>
          <a:pPr marL="171450" lvl="1" indent="-171450" algn="l" defTabSz="844550">
            <a:lnSpc>
              <a:spcPct val="90000"/>
            </a:lnSpc>
            <a:spcBef>
              <a:spcPct val="0"/>
            </a:spcBef>
            <a:spcAft>
              <a:spcPct val="15000"/>
            </a:spcAft>
            <a:buClr>
              <a:srgbClr val="FF0000"/>
            </a:buClr>
            <a:buChar char="•"/>
          </a:pPr>
          <a:r>
            <a:rPr lang="en-US" sz="1900" kern="1200"/>
            <a:t>AI predicts potential issues and tracks safety metrics.</a:t>
          </a:r>
        </a:p>
      </dsp:txBody>
      <dsp:txXfrm>
        <a:off x="262890" y="1414"/>
        <a:ext cx="3121818" cy="1873091"/>
      </dsp:txXfrm>
    </dsp:sp>
    <dsp:sp modelId="{188925B2-FDDB-4D09-80CC-58FA71094B97}">
      <dsp:nvSpPr>
        <dsp:cNvPr id="0" name=""/>
        <dsp:cNvSpPr/>
      </dsp:nvSpPr>
      <dsp:spPr>
        <a:xfrm>
          <a:off x="3696890" y="1414"/>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Equipment Health Monitoring</a:t>
          </a:r>
        </a:p>
        <a:p>
          <a:pPr marL="171450" lvl="1" indent="-171450" algn="l" defTabSz="844550">
            <a:lnSpc>
              <a:spcPct val="90000"/>
            </a:lnSpc>
            <a:spcBef>
              <a:spcPct val="0"/>
            </a:spcBef>
            <a:spcAft>
              <a:spcPct val="15000"/>
            </a:spcAft>
            <a:buClr>
              <a:srgbClr val="FF0000"/>
            </a:buClr>
            <a:buChar char="•"/>
          </a:pPr>
          <a:r>
            <a:rPr lang="en-US" sz="1900" kern="1200"/>
            <a:t>Continuous monitoring of equipment condition.</a:t>
          </a:r>
        </a:p>
      </dsp:txBody>
      <dsp:txXfrm>
        <a:off x="3696890" y="1414"/>
        <a:ext cx="3121818" cy="1873091"/>
      </dsp:txXfrm>
    </dsp:sp>
    <dsp:sp modelId="{39607C24-951E-4C7E-AF6F-63344F0C8297}">
      <dsp:nvSpPr>
        <dsp:cNvPr id="0" name=""/>
        <dsp:cNvSpPr/>
      </dsp:nvSpPr>
      <dsp:spPr>
        <a:xfrm>
          <a:off x="7130891" y="1414"/>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Supply Chain Integrity</a:t>
          </a:r>
        </a:p>
        <a:p>
          <a:pPr marL="171450" lvl="1" indent="-171450" algn="l" defTabSz="844550">
            <a:lnSpc>
              <a:spcPct val="90000"/>
            </a:lnSpc>
            <a:spcBef>
              <a:spcPct val="0"/>
            </a:spcBef>
            <a:spcAft>
              <a:spcPct val="15000"/>
            </a:spcAft>
            <a:buClr>
              <a:srgbClr val="FF0000"/>
            </a:buClr>
            <a:buChar char="•"/>
          </a:pPr>
          <a:r>
            <a:rPr lang="en-US" sz="1900" kern="1200"/>
            <a:t>AI ensures the supply chain remains uncompromised.</a:t>
          </a:r>
        </a:p>
      </dsp:txBody>
      <dsp:txXfrm>
        <a:off x="7130891" y="1414"/>
        <a:ext cx="3121818" cy="1873091"/>
      </dsp:txXfrm>
    </dsp:sp>
    <dsp:sp modelId="{EFFA56C7-9215-4F4F-B02E-DE3E9C13458D}">
      <dsp:nvSpPr>
        <dsp:cNvPr id="0" name=""/>
        <dsp:cNvSpPr/>
      </dsp:nvSpPr>
      <dsp:spPr>
        <a:xfrm>
          <a:off x="262890" y="2186687"/>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Fraud Detection</a:t>
          </a:r>
        </a:p>
        <a:p>
          <a:pPr marL="171450" lvl="1" indent="-171450" algn="l" defTabSz="844550">
            <a:lnSpc>
              <a:spcPct val="90000"/>
            </a:lnSpc>
            <a:spcBef>
              <a:spcPct val="0"/>
            </a:spcBef>
            <a:spcAft>
              <a:spcPct val="15000"/>
            </a:spcAft>
            <a:buClr>
              <a:srgbClr val="FF0000"/>
            </a:buClr>
            <a:buFont typeface="Arial" panose="020B0604020202020204" pitchFamily="34" charset="0"/>
            <a:buChar char="•"/>
          </a:pPr>
          <a:r>
            <a:rPr lang="en-US" sz="1900" kern="1200"/>
            <a:t>Identification and prevention of fraudulent activities.</a:t>
          </a:r>
        </a:p>
      </dsp:txBody>
      <dsp:txXfrm>
        <a:off x="262890" y="2186687"/>
        <a:ext cx="3121818" cy="1873091"/>
      </dsp:txXfrm>
    </dsp:sp>
    <dsp:sp modelId="{49A3DEB7-CFA6-4F66-81DF-8E94C1203E04}">
      <dsp:nvSpPr>
        <dsp:cNvPr id="0" name=""/>
        <dsp:cNvSpPr/>
      </dsp:nvSpPr>
      <dsp:spPr>
        <a:xfrm>
          <a:off x="3696890" y="2186687"/>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Operational Improvements</a:t>
          </a:r>
        </a:p>
        <a:p>
          <a:pPr marL="171450" lvl="1" indent="-171450" algn="l" defTabSz="844550">
            <a:lnSpc>
              <a:spcPct val="90000"/>
            </a:lnSpc>
            <a:spcBef>
              <a:spcPct val="0"/>
            </a:spcBef>
            <a:spcAft>
              <a:spcPct val="15000"/>
            </a:spcAft>
            <a:buClr>
              <a:srgbClr val="FF0000"/>
            </a:buClr>
            <a:buChar char="•"/>
          </a:pPr>
          <a:r>
            <a:rPr lang="en-US" sz="1900" kern="1200"/>
            <a:t>Enhanced documentation coding for efficient claims processing.</a:t>
          </a:r>
        </a:p>
      </dsp:txBody>
      <dsp:txXfrm>
        <a:off x="3696890" y="2186687"/>
        <a:ext cx="3121818" cy="1873091"/>
      </dsp:txXfrm>
    </dsp:sp>
    <dsp:sp modelId="{EE4B491E-DB29-42D5-ADE9-18DCF55D1E4D}">
      <dsp:nvSpPr>
        <dsp:cNvPr id="0" name=""/>
        <dsp:cNvSpPr/>
      </dsp:nvSpPr>
      <dsp:spPr>
        <a:xfrm>
          <a:off x="7130891" y="2186687"/>
          <a:ext cx="3121818" cy="1873091"/>
        </a:xfrm>
        <a:prstGeom prst="rect">
          <a:avLst/>
        </a:prstGeom>
        <a:solidFill>
          <a:schemeClr val="lt1"/>
        </a:solidFill>
        <a:ln w="12700" cap="flat" cmpd="sng" algn="ctr">
          <a:solidFill>
            <a:schemeClr val="bg1">
              <a:lumMod val="75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Revenue Cycle Management</a:t>
          </a:r>
        </a:p>
        <a:p>
          <a:pPr marL="171450" lvl="1" indent="-171450" algn="l" defTabSz="844550">
            <a:lnSpc>
              <a:spcPct val="90000"/>
            </a:lnSpc>
            <a:spcBef>
              <a:spcPct val="0"/>
            </a:spcBef>
            <a:spcAft>
              <a:spcPct val="15000"/>
            </a:spcAft>
            <a:buClr>
              <a:srgbClr val="FF0000"/>
            </a:buClr>
            <a:buFont typeface="Arial" panose="020B0604020202020204" pitchFamily="34" charset="0"/>
            <a:buChar char="•"/>
          </a:pPr>
          <a:r>
            <a:rPr lang="en-US" sz="1900" kern="1200"/>
            <a:t>AI-driven platforms auto-adjust claims for optimal reimbursement.</a:t>
          </a:r>
        </a:p>
      </dsp:txBody>
      <dsp:txXfrm>
        <a:off x="7130891" y="2186687"/>
        <a:ext cx="3121818" cy="18730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2/18/2025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i.org/10.1093/haschl/qxae123"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B3DBD-549A-EA30-9A34-1954ED9D1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73F3F-9544-427B-9238-82A03B97A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08CF0-0676-523E-1705-053CA4B6209C}"/>
              </a:ext>
            </a:extLst>
          </p:cNvPr>
          <p:cNvSpPr>
            <a:spLocks noGrp="1"/>
          </p:cNvSpPr>
          <p:nvPr>
            <p:ph type="body" idx="1"/>
          </p:nvPr>
        </p:nvSpPr>
        <p:spPr/>
        <p:txBody>
          <a:bodyPr/>
          <a:lstStyle/>
          <a:p>
            <a:pPr>
              <a:lnSpc>
                <a:spcPts val="1500"/>
              </a:lnSpc>
              <a:spcBef>
                <a:spcPts val="300"/>
              </a:spcBef>
              <a:spcAft>
                <a:spcPts val="300"/>
              </a:spcAft>
            </a:pPr>
            <a:r>
              <a:rPr lang="en-US" sz="1200" dirty="0">
                <a:solidFill>
                  <a:srgbClr val="242424"/>
                </a:solidFill>
                <a:effectLst/>
                <a:latin typeface="Segoe UI" panose="020B0502040204020203" pitchFamily="34" charset="0"/>
              </a:rPr>
              <a:t>This presentation, titled "Artificial Intelligence: A Primer for Nurses," is designed for </a:t>
            </a:r>
            <a:r>
              <a:rPr lang="en-US" sz="1200" b="1" dirty="0">
                <a:solidFill>
                  <a:srgbClr val="242424"/>
                </a:solidFill>
                <a:effectLst/>
                <a:latin typeface="Segoe UI" panose="020B0502040204020203" pitchFamily="34" charset="0"/>
              </a:rPr>
              <a:t>nurse leaders and nurse informaticists </a:t>
            </a:r>
            <a:r>
              <a:rPr lang="en-US" sz="1200" dirty="0">
                <a:solidFill>
                  <a:srgbClr val="242424"/>
                </a:solidFill>
                <a:effectLst/>
                <a:latin typeface="Segoe UI" panose="020B0502040204020203" pitchFamily="34" charset="0"/>
              </a:rPr>
              <a:t>to </a:t>
            </a:r>
            <a:r>
              <a:rPr lang="en-US" sz="1200" b="1" dirty="0">
                <a:solidFill>
                  <a:srgbClr val="242424"/>
                </a:solidFill>
                <a:effectLst/>
                <a:latin typeface="Segoe UI" panose="020B0502040204020203" pitchFamily="34" charset="0"/>
              </a:rPr>
              <a:t>educate bedside care nurses and students on Artificial Intelligence</a:t>
            </a:r>
            <a:r>
              <a:rPr lang="en-US" sz="1200" dirty="0">
                <a:solidFill>
                  <a:srgbClr val="242424"/>
                </a:solidFill>
                <a:effectLst/>
                <a:latin typeface="Segoe UI" panose="020B0502040204020203" pitchFamily="34" charset="0"/>
              </a:rPr>
              <a:t>. </a:t>
            </a:r>
          </a:p>
          <a:p>
            <a:pPr>
              <a:lnSpc>
                <a:spcPts val="1500"/>
              </a:lnSpc>
              <a:spcBef>
                <a:spcPts val="300"/>
              </a:spcBef>
              <a:spcAft>
                <a:spcPts val="300"/>
              </a:spcAft>
            </a:pPr>
            <a:r>
              <a:rPr lang="en-US" sz="1200" dirty="0">
                <a:solidFill>
                  <a:srgbClr val="242424"/>
                </a:solidFill>
                <a:effectLst/>
                <a:latin typeface="Segoe UI" panose="020B0502040204020203" pitchFamily="34" charset="0"/>
              </a:rPr>
              <a:t>It covers a comprehensive agenda that includes an introduction to artificial intelligence (AI), understanding AI, types of AI, AI in healthcare, AI and nursing, AI's impact on critical thinking and AI challenges.</a:t>
            </a:r>
          </a:p>
          <a:p>
            <a:pPr>
              <a:lnSpc>
                <a:spcPts val="1500"/>
              </a:lnSpc>
              <a:spcBef>
                <a:spcPts val="300"/>
              </a:spcBef>
              <a:spcAft>
                <a:spcPts val="300"/>
              </a:spcAft>
            </a:pPr>
            <a:r>
              <a:rPr lang="en-US" sz="1200" dirty="0">
                <a:solidFill>
                  <a:srgbClr val="242424"/>
                </a:solidFill>
                <a:effectLst/>
                <a:latin typeface="Segoe UI" panose="020B0502040204020203" pitchFamily="34" charset="0"/>
              </a:rPr>
              <a:t> </a:t>
            </a:r>
          </a:p>
          <a:p>
            <a:pPr>
              <a:lnSpc>
                <a:spcPts val="1500"/>
              </a:lnSpc>
              <a:spcBef>
                <a:spcPts val="300"/>
              </a:spcBef>
              <a:spcAft>
                <a:spcPts val="300"/>
              </a:spcAft>
            </a:pPr>
            <a:r>
              <a:rPr lang="en-US" sz="1200" dirty="0">
                <a:solidFill>
                  <a:srgbClr val="242424"/>
                </a:solidFill>
                <a:effectLst/>
                <a:latin typeface="Segoe UI" panose="020B0502040204020203" pitchFamily="34" charset="0"/>
              </a:rPr>
              <a:t>The deck is of particular interest to nurses and healthcare professionals because it highlights the significant role nurses play in AI development and implementation. It emphasizes the importance of leveraging nurses' insights in AI development, including them in the design process, and using their knowledge to enhance machine learning for clinical decision-making. Additionally, it discusses the impact of emerging technologies on nursing practice, aiming to automate low-value tasks and allow nurses to focus on high-value activities, ultimately improving patient engagement and satisfaction.</a:t>
            </a:r>
          </a:p>
          <a:p>
            <a:pPr>
              <a:lnSpc>
                <a:spcPts val="1500"/>
              </a:lnSpc>
              <a:spcBef>
                <a:spcPts val="300"/>
              </a:spcBef>
              <a:spcAft>
                <a:spcPts val="300"/>
              </a:spcAft>
            </a:pPr>
            <a:r>
              <a:rPr lang="en-US" sz="1200" dirty="0">
                <a:solidFill>
                  <a:srgbClr val="242424"/>
                </a:solidFill>
                <a:effectLst/>
                <a:latin typeface="Segoe UI" panose="020B0502040204020203" pitchFamily="34" charset="0"/>
              </a:rPr>
              <a:t> </a:t>
            </a:r>
          </a:p>
          <a:p>
            <a:pPr>
              <a:lnSpc>
                <a:spcPts val="1500"/>
              </a:lnSpc>
              <a:spcBef>
                <a:spcPts val="300"/>
              </a:spcBef>
              <a:spcAft>
                <a:spcPts val="300"/>
              </a:spcAft>
            </a:pPr>
            <a:r>
              <a:rPr lang="en-US" sz="1200" dirty="0">
                <a:solidFill>
                  <a:srgbClr val="242424"/>
                </a:solidFill>
                <a:effectLst/>
                <a:latin typeface="Segoe UI" panose="020B0502040204020203" pitchFamily="34" charset="0"/>
              </a:rPr>
              <a:t>By understanding the applications and implications of AI in healthcare, nurses can better navigate the evolving landscape of healthcare technology and contribute to the development of effective AI solutions that enhance patient care and safety.</a:t>
            </a:r>
          </a:p>
          <a:p>
            <a:endParaRPr lang="en-US" dirty="0"/>
          </a:p>
        </p:txBody>
      </p:sp>
      <p:sp>
        <p:nvSpPr>
          <p:cNvPr id="4" name="Slide Number Placeholder 3">
            <a:extLst>
              <a:ext uri="{FF2B5EF4-FFF2-40B4-BE49-F238E27FC236}">
                <a16:creationId xmlns:a16="http://schemas.microsoft.com/office/drawing/2014/main" id="{E0F28083-6953-6B11-1CAB-069A5A09A656}"/>
              </a:ext>
            </a:extLst>
          </p:cNvPr>
          <p:cNvSpPr>
            <a:spLocks noGrp="1"/>
          </p:cNvSpPr>
          <p:nvPr>
            <p:ph type="sldNum" sz="quarter" idx="5"/>
          </p:nvPr>
        </p:nvSpPr>
        <p:spPr/>
        <p:txBody>
          <a:bodyPr/>
          <a:lstStyle/>
          <a:p>
            <a:fld id="{337407DE-CD6E-47CA-B255-F82548633DD6}" type="slidenum">
              <a:rPr lang="en-US" smtClean="0"/>
              <a:t>1</a:t>
            </a:fld>
            <a:endParaRPr lang="en-US"/>
          </a:p>
        </p:txBody>
      </p:sp>
    </p:spTree>
    <p:extLst>
      <p:ext uri="{BB962C8B-B14F-4D97-AF65-F5344CB8AC3E}">
        <p14:creationId xmlns:p14="http://schemas.microsoft.com/office/powerpoint/2010/main" val="200358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encompasses a variety of domains, each with its unique applications and implications. These domains include machine learning, natural language processing, computer vision, and robotics, among others. Understanding these areas is crucial as they represent the foundational technologies driving innovation across industries. For instance, machine learning enables systems to learn from data and improve over time, while natural language processing allows for more intuitive human-computer interactions. As we explore these domains, consider how they can be leveraged to enhance our operations and create value for our customers.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11</a:t>
            </a:fld>
            <a:endParaRPr lang="en-US"/>
          </a:p>
        </p:txBody>
      </p:sp>
    </p:spTree>
    <p:extLst>
      <p:ext uri="{BB962C8B-B14F-4D97-AF65-F5344CB8AC3E}">
        <p14:creationId xmlns:p14="http://schemas.microsoft.com/office/powerpoint/2010/main" val="372890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or AI, represents a significant leap in technology, enabling machines to perform tasks that typically require human intelligence. This includes capabilities such as perception, reasoning, and learning. Key technologies within AI include Machine Learning, which allows systems to learn from data; </a:t>
            </a:r>
            <a:r>
              <a:rPr lang="en-US" b="1" dirty="0"/>
              <a:t>Computer Vision</a:t>
            </a:r>
            <a:r>
              <a:rPr lang="en-US" dirty="0"/>
              <a:t>, enabling machines to interpret visual information; and Natural Language Processing, which helps in understanding and generating human language. AI is not just a futuristic concept; it is integrated into our daily lives, enhancing decision-making and efficiency across various sectors. For instance, in e-commerce, AI personalizes shopping experiences, while in finance, it streamlines transactions and fraud detection. Understanding these applications is crucial as they shape our interactions with technology.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12</a:t>
            </a:fld>
            <a:endParaRPr lang="en-US"/>
          </a:p>
        </p:txBody>
      </p:sp>
    </p:spTree>
    <p:extLst>
      <p:ext uri="{BB962C8B-B14F-4D97-AF65-F5344CB8AC3E}">
        <p14:creationId xmlns:p14="http://schemas.microsoft.com/office/powerpoint/2010/main" val="425871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 algorithms are essential for driving intelligent behavior in systems. They can be categorized into sequential instructions, which provide step-by-step guidance for completing tasks, and self-learning algorithms that adapt based on triggers—specific events or behaviors that prompt a response. This adaptability is crucial as it allows algorithms to evolve and improve over time. Additionally, the layering of algorithm groups enables multiple algorithms to work together, transforming and creating new outputs based on learned inputs and data. This interconnectedness is not confined to the original triggers, showcasing the dynamic nature of AI and its potential to enhance decision-making and efficiency across various applications.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13</a:t>
            </a:fld>
            <a:endParaRPr lang="en-US"/>
          </a:p>
        </p:txBody>
      </p:sp>
    </p:spTree>
    <p:extLst>
      <p:ext uri="{BB962C8B-B14F-4D97-AF65-F5344CB8AC3E}">
        <p14:creationId xmlns:p14="http://schemas.microsoft.com/office/powerpoint/2010/main" val="228405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what AI </a:t>
            </a:r>
            <a:r>
              <a:rPr lang="en-US" b="1" dirty="0"/>
              <a:t>is not </a:t>
            </a:r>
            <a:r>
              <a:rPr lang="en-US" dirty="0"/>
              <a:t>is crucial for setting realistic expectations. AI algorithms and machines are not standalone entities; they rely heavily on data to learn and improve. It's important to recognize that these systems are built from more than just hardware; they require a robust framework of data and algorithms to function effectively. Additionally, while AI can produce outputs, these should be viewed as tools that support and enhance human decision-making rather than replacing it. AI lacks the ability to empathize and cannot replicate the critical thinking and judgment that professionals, such as clinicians, bring to their work. This distinction is vital in ensuring that we use AI responsibly and effectively. </a:t>
            </a:r>
            <a:br>
              <a:rPr lang="en-US" dirty="0"/>
            </a:br>
            <a:r>
              <a:rPr lang="en-US" dirty="0"/>
              <a:t>______</a:t>
            </a:r>
          </a:p>
        </p:txBody>
      </p:sp>
      <p:sp>
        <p:nvSpPr>
          <p:cNvPr id="4" name="Slide Number Placeholder 3"/>
          <p:cNvSpPr>
            <a:spLocks noGrp="1"/>
          </p:cNvSpPr>
          <p:nvPr>
            <p:ph type="sldNum" sz="quarter" idx="5"/>
          </p:nvPr>
        </p:nvSpPr>
        <p:spPr/>
        <p:txBody>
          <a:bodyPr/>
          <a:lstStyle/>
          <a:p>
            <a:fld id="{337407DE-CD6E-47CA-B255-F82548633DD6}" type="slidenum">
              <a:rPr lang="en-US" smtClean="0"/>
              <a:t>14</a:t>
            </a:fld>
            <a:endParaRPr lang="en-US"/>
          </a:p>
        </p:txBody>
      </p:sp>
    </p:spTree>
    <p:extLst>
      <p:ext uri="{BB962C8B-B14F-4D97-AF65-F5344CB8AC3E}">
        <p14:creationId xmlns:p14="http://schemas.microsoft.com/office/powerpoint/2010/main" val="219172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Machine Learning is a transformative field that focuses on how computers can learn from data and improve their performance over time. It encompasses various approaches, including Supervised Learning, where models are trained on labeled data to make predictions, and Unsupervised Learning, which identifies patterns in data without predefined labels. Reinforcement Learning introduces a dynamic element, allowing agents to learn from the consequences of their actions. Additionally, Deep Learning leverages complex neural networks to process vast amounts of data, enhancing pattern recognition capabilities.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note how Machine Learning differs from traditional statistics; it prioritizes predictive accuracy and algorithm performance, making it a powerful tool for modern analytics.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15</a:t>
            </a:fld>
            <a:endParaRPr lang="en-US"/>
          </a:p>
        </p:txBody>
      </p:sp>
    </p:spTree>
    <p:extLst>
      <p:ext uri="{BB962C8B-B14F-4D97-AF65-F5344CB8AC3E}">
        <p14:creationId xmlns:p14="http://schemas.microsoft.com/office/powerpoint/2010/main" val="1885533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five-step process for machine learning is crucial for developing effective models. It begins with data collection, where we gather relevant datasets that will inform our model. Next, we move to data cleaning, which involves removing inaccuracies and ensuring the data is in a usable format. Training is the third step, where we use the cleaned data to teach the model to recognize patterns. Following that, we conduct testing to evaluate the model's performance on unseen data, ensuring it generalizes well. Finally, validation is essential to confirm that the model meets the desired accuracy and reliability standards before deployment. Each of these steps is interconnected and vital for the success of any machine learning initiative. </a:t>
            </a:r>
            <a:br>
              <a:rPr lang="en-US" dirty="0"/>
            </a:br>
            <a:r>
              <a:rPr lang="en-US" dirty="0"/>
              <a:t>______</a:t>
            </a:r>
          </a:p>
          <a:p>
            <a:endParaRPr lang="en-US" dirty="0"/>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16</a:t>
            </a:fld>
            <a:endParaRPr lang="en-US"/>
          </a:p>
        </p:txBody>
      </p:sp>
    </p:spTree>
    <p:extLst>
      <p:ext uri="{BB962C8B-B14F-4D97-AF65-F5344CB8AC3E}">
        <p14:creationId xmlns:p14="http://schemas.microsoft.com/office/powerpoint/2010/main" val="188340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Predictive analytics is a powerful tool that leverages statistical methods to analyze historical data, allowing us to forecast future events with greater accuracy. This approach not only provides valuable insights but also enhances our understanding of potential future scenarios. By anticipating interventions, we can determine the necessary actions to ensure desired outcomes. This proactive decision-making process is crucial in preventing undesired events and optimizing our strategies. The visual elements on this slide, including the smart art, highlight the integration of advanced analytics and human clinical heuristics, emphasizing the importance of reliability and organization in clinical decision-making. This combination ultimately leads to improved outcomes in our initiatives.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17</a:t>
            </a:fld>
            <a:endParaRPr lang="en-US"/>
          </a:p>
        </p:txBody>
      </p:sp>
    </p:spTree>
    <p:extLst>
      <p:ext uri="{BB962C8B-B14F-4D97-AF65-F5344CB8AC3E}">
        <p14:creationId xmlns:p14="http://schemas.microsoft.com/office/powerpoint/2010/main" val="4031725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Natural Language Processing, or NLP, is a fascinating field that focuses on enabling computers to understand and interpret human language. This involves both text and speech, allowing for a wide range of applications. The core of NLP lies in its algorithmic programming, which processes unstructured language data. One of the primary goals is to derive meaningful insights in a way that is both efficient and practical. In healthcare, for instance, NLP plays a crucial role by enhancing clinical documentation and extracting valuable insights from electronic health records. This capability not only streamlines workflows but also improves patient care by making sense of vast amounts of unstructured data. </a:t>
            </a:r>
            <a:br>
              <a:rPr lang="en-US" dirty="0"/>
            </a:br>
            <a:r>
              <a:rPr lang="en-US" dirty="0"/>
              <a:t>______</a:t>
            </a:r>
          </a:p>
        </p:txBody>
      </p:sp>
      <p:sp>
        <p:nvSpPr>
          <p:cNvPr id="4" name="Slide Number Placeholder 3"/>
          <p:cNvSpPr>
            <a:spLocks noGrp="1"/>
          </p:cNvSpPr>
          <p:nvPr>
            <p:ph type="sldNum" sz="quarter" idx="5"/>
          </p:nvPr>
        </p:nvSpPr>
        <p:spPr/>
        <p:txBody>
          <a:bodyPr/>
          <a:lstStyle/>
          <a:p>
            <a:fld id="{337407DE-CD6E-47CA-B255-F82548633DD6}" type="slidenum">
              <a:rPr lang="en-US" smtClean="0"/>
              <a:t>18</a:t>
            </a:fld>
            <a:endParaRPr lang="en-US"/>
          </a:p>
        </p:txBody>
      </p:sp>
    </p:spTree>
    <p:extLst>
      <p:ext uri="{BB962C8B-B14F-4D97-AF65-F5344CB8AC3E}">
        <p14:creationId xmlns:p14="http://schemas.microsoft.com/office/powerpoint/2010/main" val="2879470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dirty="0"/>
              <a:t>1. </a:t>
            </a:r>
            <a:r>
              <a:rPr kumimoji="0" lang="en-US" altLang="en-US" sz="1200" b="1" i="0" u="none" strike="noStrike" cap="none" normalizeH="0" baseline="0" dirty="0">
                <a:ln>
                  <a:noFill/>
                </a:ln>
                <a:solidFill>
                  <a:srgbClr val="242424"/>
                </a:solidFill>
                <a:effectLst/>
                <a:cs typeface="Segoe UI" panose="020B0502040204020203" pitchFamily="34" charset="0"/>
              </a:rPr>
              <a:t>Foundation for Insights</a:t>
            </a:r>
            <a:r>
              <a:rPr kumimoji="0" lang="en-US" altLang="en-US" sz="1200" b="0" i="0" u="none" strike="noStrike" cap="none" normalizeH="0" baseline="0" dirty="0">
                <a:ln>
                  <a:noFill/>
                </a:ln>
                <a:solidFill>
                  <a:srgbClr val="242424"/>
                </a:solidFill>
                <a:effectLst/>
                <a:cs typeface="Segoe UI" panose="020B0502040204020203" pitchFamily="34" charset="0"/>
              </a:rPr>
              <a:t>: Data provides the necessary information to identify patterns, trends, and correlations. Without data, analytics would have no basis for generating insights.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200" b="1" i="0" u="none" strike="noStrike" cap="none" normalizeH="0" baseline="0" dirty="0">
                <a:ln>
                  <a:noFill/>
                </a:ln>
                <a:solidFill>
                  <a:srgbClr val="242424"/>
                </a:solidFill>
                <a:effectLst/>
                <a:cs typeface="Segoe UI" panose="020B0502040204020203" pitchFamily="34" charset="0"/>
              </a:rPr>
              <a:t>Informed Decision-Making</a:t>
            </a:r>
            <a:r>
              <a:rPr kumimoji="0" lang="en-US" altLang="en-US" sz="1200" b="0" i="0" u="none" strike="noStrike" cap="none" normalizeH="0" baseline="0" dirty="0">
                <a:ln>
                  <a:noFill/>
                </a:ln>
                <a:solidFill>
                  <a:srgbClr val="242424"/>
                </a:solidFill>
                <a:effectLst/>
                <a:cs typeface="Segoe UI" panose="020B0502040204020203" pitchFamily="34" charset="0"/>
              </a:rPr>
              <a:t>: Analytics transforms data into actionable insights, enabling organizations to make informed decisions. This can lead to improved efficiency, cost savings, and competitive advantages.</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200" b="1" i="0" u="none" strike="noStrike" cap="none" normalizeH="0" baseline="0" dirty="0">
                <a:ln>
                  <a:noFill/>
                </a:ln>
                <a:solidFill>
                  <a:srgbClr val="242424"/>
                </a:solidFill>
                <a:effectLst/>
                <a:cs typeface="Segoe UI" panose="020B0502040204020203" pitchFamily="34" charset="0"/>
              </a:rPr>
              <a:t>Predictive Capabilities</a:t>
            </a:r>
            <a:r>
              <a:rPr kumimoji="0" lang="en-US" altLang="en-US" sz="1200" b="0" i="0" u="none" strike="noStrike" cap="none" normalizeH="0" baseline="0" dirty="0">
                <a:ln>
                  <a:noFill/>
                </a:ln>
                <a:solidFill>
                  <a:srgbClr val="242424"/>
                </a:solidFill>
                <a:effectLst/>
                <a:cs typeface="Segoe UI" panose="020B0502040204020203" pitchFamily="34" charset="0"/>
              </a:rPr>
              <a:t>: By analyzing historical data, organizations can predict future trends and behaviors. This is crucial for proactive decision-making and strategic planning.</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200" b="1" i="0" u="none" strike="noStrike" cap="none" normalizeH="0" baseline="0" dirty="0">
                <a:ln>
                  <a:noFill/>
                </a:ln>
                <a:solidFill>
                  <a:srgbClr val="242424"/>
                </a:solidFill>
                <a:effectLst/>
                <a:cs typeface="Segoe UI" panose="020B0502040204020203" pitchFamily="34" charset="0"/>
              </a:rPr>
              <a:t>Operational Efficiency</a:t>
            </a:r>
            <a:r>
              <a:rPr kumimoji="0" lang="en-US" altLang="en-US" sz="1200" b="0" i="0" u="none" strike="noStrike" cap="none" normalizeH="0" baseline="0" dirty="0">
                <a:ln>
                  <a:noFill/>
                </a:ln>
                <a:solidFill>
                  <a:srgbClr val="242424"/>
                </a:solidFill>
                <a:effectLst/>
                <a:cs typeface="Segoe UI" panose="020B0502040204020203" pitchFamily="34" charset="0"/>
              </a:rPr>
              <a:t>: Data-driven analytics helps in optimizing operations by identifying inefficiencies and areas for improvement. This can lead to reduced downtime, lower maintenance costs, and streamlined processes.</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200" b="1" i="0" u="none" strike="noStrike" cap="none" normalizeH="0" baseline="0" dirty="0">
                <a:ln>
                  <a:noFill/>
                </a:ln>
                <a:solidFill>
                  <a:srgbClr val="242424"/>
                </a:solidFill>
                <a:effectLst/>
                <a:cs typeface="Segoe UI" panose="020B0502040204020203" pitchFamily="34" charset="0"/>
              </a:rPr>
              <a:t>Risk Management</a:t>
            </a:r>
            <a:r>
              <a:rPr kumimoji="0" lang="en-US" altLang="en-US" sz="1200" b="0" i="0" u="none" strike="noStrike" cap="none" normalizeH="0" baseline="0" dirty="0">
                <a:ln>
                  <a:noFill/>
                </a:ln>
                <a:solidFill>
                  <a:srgbClr val="242424"/>
                </a:solidFill>
                <a:effectLst/>
                <a:cs typeface="Segoe UI" panose="020B0502040204020203" pitchFamily="34" charset="0"/>
              </a:rPr>
              <a:t>: Analytics can identify potential risks and fraud by analyzing data patterns. This helps organizations to mitigate risks and protect their assets.</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200" b="1" i="0" u="none" strike="noStrike" cap="none" normalizeH="0" baseline="0" dirty="0">
                <a:ln>
                  <a:noFill/>
                </a:ln>
                <a:solidFill>
                  <a:srgbClr val="242424"/>
                </a:solidFill>
                <a:effectLst/>
                <a:cs typeface="Segoe UI" panose="020B0502040204020203" pitchFamily="34" charset="0"/>
              </a:rPr>
              <a:t>Customer Insights</a:t>
            </a:r>
            <a:r>
              <a:rPr kumimoji="0" lang="en-US" altLang="en-US" sz="1200" b="0" i="0" u="none" strike="noStrike" cap="none" normalizeH="0" baseline="0" dirty="0">
                <a:ln>
                  <a:noFill/>
                </a:ln>
                <a:solidFill>
                  <a:srgbClr val="242424"/>
                </a:solidFill>
                <a:effectLst/>
                <a:cs typeface="Segoe UI" panose="020B0502040204020203" pitchFamily="34" charset="0"/>
              </a:rPr>
              <a:t>: Data analytics provides a deeper understanding of customer behavior and preferences, allowing organizations to tailor their products and services to meet customer needs better.</a:t>
            </a:r>
          </a:p>
          <a:p>
            <a:pPr algn="l">
              <a:lnSpc>
                <a:spcPts val="1500"/>
              </a:lnSpc>
              <a:spcBef>
                <a:spcPts val="375"/>
              </a:spcBef>
              <a:spcAft>
                <a:spcPts val="375"/>
              </a:spcAft>
            </a:pPr>
            <a:endParaRPr lang="en-US" dirty="0">
              <a:solidFill>
                <a:srgbClr val="242424"/>
              </a:solidFill>
              <a:effectLst/>
              <a:latin typeface="Segoe UI" panose="020B0502040204020203" pitchFamily="34" charset="0"/>
            </a:endParaRPr>
          </a:p>
          <a:p>
            <a:pPr algn="l">
              <a:lnSpc>
                <a:spcPts val="1500"/>
              </a:lnSpc>
              <a:spcBef>
                <a:spcPts val="375"/>
              </a:spcBef>
              <a:spcAft>
                <a:spcPts val="375"/>
              </a:spcAft>
            </a:pPr>
            <a:r>
              <a:rPr lang="en-US" dirty="0">
                <a:solidFill>
                  <a:srgbClr val="242424"/>
                </a:solidFill>
                <a:effectLst/>
                <a:latin typeface="Segoe UI" panose="020B0502040204020203" pitchFamily="34" charset="0"/>
              </a:rPr>
              <a:t>Data serves as the cornerstone of effective analytics, enabling organizations to uncover valuable insights. By examining data, we can identify significant patterns and trends that inform our decision-making processes. This transformation of raw data into actionable insights not only enhances operational efficiency but also leads to cost savings.</a:t>
            </a:r>
          </a:p>
          <a:p>
            <a:pPr algn="l">
              <a:lnSpc>
                <a:spcPts val="1500"/>
              </a:lnSpc>
              <a:spcBef>
                <a:spcPts val="375"/>
              </a:spcBef>
              <a:spcAft>
                <a:spcPts val="375"/>
              </a:spcAft>
            </a:pPr>
            <a:r>
              <a:rPr lang="en-US" dirty="0">
                <a:solidFill>
                  <a:srgbClr val="242424"/>
                </a:solidFill>
                <a:effectLst/>
                <a:latin typeface="Segoe UI" panose="020B0502040204020203" pitchFamily="34" charset="0"/>
              </a:rPr>
              <a:t>In healthcare,  analyzing patient data can reveal trends in disease outbreaks, allowing for timely interventions and resource allocation. Leveraging historical data allows us to forecast future trends, which is essential for strategic planning. For example, predicting patient admission rates can help hospitals manage staffing and bed availability more effectively.</a:t>
            </a:r>
          </a:p>
          <a:p>
            <a:pPr algn="l">
              <a:lnSpc>
                <a:spcPts val="1500"/>
              </a:lnSpc>
              <a:spcBef>
                <a:spcPts val="375"/>
              </a:spcBef>
              <a:spcAft>
                <a:spcPts val="375"/>
              </a:spcAft>
            </a:pPr>
            <a:r>
              <a:rPr lang="en-US" dirty="0">
                <a:solidFill>
                  <a:srgbClr val="242424"/>
                </a:solidFill>
                <a:effectLst/>
                <a:latin typeface="Segoe UI" panose="020B0502040204020203" pitchFamily="34" charset="0"/>
              </a:rPr>
              <a:t>Analytics also plays a critical role in risk management by detecting potential threats and fraud through data pattern analysis. In healthcare, this could mean identifying unusual billing patterns that may indicate fraudulent activities. Additionally, understanding patient behavior through data analytics enables us to tailor our offerings to better meet their needs, such as personalized treatment plans based on individual health data.</a:t>
            </a:r>
          </a:p>
          <a:p>
            <a:pPr algn="l">
              <a:lnSpc>
                <a:spcPts val="1500"/>
              </a:lnSpc>
              <a:spcBef>
                <a:spcPts val="375"/>
              </a:spcBef>
              <a:spcAft>
                <a:spcPts val="375"/>
              </a:spcAft>
            </a:pPr>
            <a:r>
              <a:rPr lang="en-US" dirty="0">
                <a:solidFill>
                  <a:srgbClr val="242424"/>
                </a:solidFill>
                <a:effectLst/>
                <a:latin typeface="Segoe UI" panose="020B0502040204020203" pitchFamily="34" charset="0"/>
              </a:rPr>
              <a:t>In essence, data is indispensable for driving both strategic and operational advancements in healthcare, leading to improved patient outcomes and more efficient healthcare delivery.</a:t>
            </a:r>
          </a:p>
          <a:p>
            <a:br>
              <a:rPr lang="en-US" dirty="0"/>
            </a:br>
            <a:r>
              <a:rPr lang="en-US" dirty="0"/>
              <a:t>______</a:t>
            </a:r>
          </a:p>
          <a:p>
            <a:br>
              <a:rPr lang="en-US" dirty="0"/>
            </a:br>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19</a:t>
            </a:fld>
            <a:endParaRPr lang="en-US"/>
          </a:p>
        </p:txBody>
      </p:sp>
    </p:spTree>
    <p:extLst>
      <p:ext uri="{BB962C8B-B14F-4D97-AF65-F5344CB8AC3E}">
        <p14:creationId xmlns:p14="http://schemas.microsoft.com/office/powerpoint/2010/main" val="1901119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spcBef>
                <a:spcPts val="375"/>
              </a:spcBef>
              <a:spcAft>
                <a:spcPts val="375"/>
              </a:spcAft>
            </a:pPr>
            <a:r>
              <a:rPr lang="en-US" dirty="0">
                <a:solidFill>
                  <a:srgbClr val="242424"/>
                </a:solidFill>
                <a:effectLst/>
                <a:latin typeface="Segoe UI" panose="020B0502040204020203" pitchFamily="34" charset="0"/>
              </a:rPr>
              <a:t>As mentioned on the previous slide, data is the backbone of analytics, enabling organizations to extract valuable insights that drive strategic and operational improvements.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This slide highlights various types of analytics powered by AI, emphasizing their importance in enhancing business processes. Predictive operational insights allow organizations to foresee potential issues, which is crucial for proactive decision-making. Continuous equipment health monitoring ensures that machinery operates efficiently, reducing downtime and maintenance costs. The integrity of the supply chain is vital, and AI plays a key role in safeguarding it against disruptions. Fraud detection mechanisms are essential for identifying and preventing fraudulent activities, protecting the organization’s assets. Additionally, operational improvements through better documentation coding streamline claims processing, while AI-driven revenue cycle management optimizes reimbursement processes. Each of these elements showcases how integrating AI into operational analytics can lead to significant improvements in efficiency and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C83553E9-A1DB-4B5E-BFFE-27748A0F839B}" type="slidenum">
              <a:rPr lang="en-US" smtClean="0"/>
              <a:t>20</a:t>
            </a:fld>
            <a:endParaRPr lang="en-US"/>
          </a:p>
        </p:txBody>
      </p:sp>
    </p:spTree>
    <p:extLst>
      <p:ext uri="{BB962C8B-B14F-4D97-AF65-F5344CB8AC3E}">
        <p14:creationId xmlns:p14="http://schemas.microsoft.com/office/powerpoint/2010/main" val="134606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ACA4A-E287-5D55-52C0-5AF2703D8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7D434-5EC0-3AB2-331C-92C73314F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ED4FB1-A123-B3FD-0C77-E8C52DDB26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E6094F-7ACF-3890-D053-3DE57E489308}"/>
              </a:ext>
            </a:extLst>
          </p:cNvPr>
          <p:cNvSpPr>
            <a:spLocks noGrp="1"/>
          </p:cNvSpPr>
          <p:nvPr>
            <p:ph type="sldNum" sz="quarter" idx="5"/>
          </p:nvPr>
        </p:nvSpPr>
        <p:spPr/>
        <p:txBody>
          <a:bodyPr/>
          <a:lstStyle/>
          <a:p>
            <a:fld id="{337407DE-CD6E-47CA-B255-F82548633DD6}" type="slidenum">
              <a:rPr lang="en-US" smtClean="0"/>
              <a:t>3</a:t>
            </a:fld>
            <a:endParaRPr lang="en-US"/>
          </a:p>
        </p:txBody>
      </p:sp>
    </p:spTree>
    <p:extLst>
      <p:ext uri="{BB962C8B-B14F-4D97-AF65-F5344CB8AC3E}">
        <p14:creationId xmlns:p14="http://schemas.microsoft.com/office/powerpoint/2010/main" val="2708475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simple everyday example of these:</a:t>
            </a:r>
          </a:p>
          <a:p>
            <a:r>
              <a:rPr lang="en-US" dirty="0"/>
              <a:t>•</a:t>
            </a:r>
            <a:r>
              <a:rPr lang="en-US" b="1" dirty="0"/>
              <a:t>AI system – </a:t>
            </a:r>
            <a:r>
              <a:rPr lang="en-US" dirty="0"/>
              <a:t>Siri you ask Siri for today weather</a:t>
            </a:r>
          </a:p>
          <a:p>
            <a:r>
              <a:rPr lang="en-US" dirty="0"/>
              <a:t>•</a:t>
            </a:r>
            <a:r>
              <a:rPr lang="en-US" b="1" dirty="0"/>
              <a:t>NLP (Natural Language Processing)</a:t>
            </a:r>
            <a:r>
              <a:rPr lang="en-US" dirty="0"/>
              <a:t>: processes your words and understanding your intent</a:t>
            </a:r>
          </a:p>
          <a:p>
            <a:r>
              <a:rPr lang="en-US" dirty="0"/>
              <a:t>•</a:t>
            </a:r>
            <a:r>
              <a:rPr lang="en-US" b="1" dirty="0"/>
              <a:t>ML (Machine Learning)</a:t>
            </a:r>
            <a:r>
              <a:rPr lang="en-US" dirty="0"/>
              <a:t>: Learns from he last time you asked about the weather to better understand your preferences</a:t>
            </a:r>
          </a:p>
          <a:p>
            <a:r>
              <a:rPr lang="en-US" dirty="0"/>
              <a:t>•</a:t>
            </a:r>
            <a:r>
              <a:rPr lang="en-US" b="1" dirty="0"/>
              <a:t>DL (Deep Learning)</a:t>
            </a:r>
            <a:r>
              <a:rPr lang="en-US" dirty="0"/>
              <a:t>: recognized your voice and generate natural-sounding responses.</a:t>
            </a:r>
            <a:endParaRPr lang="en-US" dirty="0">
              <a:cs typeface="Calibri"/>
            </a:endParaRPr>
          </a:p>
          <a:p>
            <a:endParaRPr lang="en-US" dirty="0"/>
          </a:p>
          <a:p>
            <a:endParaRPr lang="en-US" dirty="0">
              <a:cs typeface="Calibri" panose="020F0502020204030204"/>
            </a:endParaRPr>
          </a:p>
          <a:p>
            <a:endParaRPr lang="en-US" dirty="0"/>
          </a:p>
          <a:p>
            <a:r>
              <a:rPr lang="en-US" dirty="0"/>
              <a:t>•</a:t>
            </a:r>
            <a:r>
              <a:rPr lang="en-US" b="1" dirty="0"/>
              <a:t>AI (Artificial Intelligence)</a:t>
            </a:r>
            <a:r>
              <a:rPr lang="en-US" dirty="0"/>
              <a:t>: The smart assistant as a whole is an AI system, designed to simulate human-like interactions and assist you with various tasks.</a:t>
            </a:r>
          </a:p>
          <a:p>
            <a:r>
              <a:rPr lang="en-US" dirty="0"/>
              <a:t>•</a:t>
            </a:r>
            <a:r>
              <a:rPr lang="en-US" b="1" dirty="0"/>
              <a:t>NLP (Natural Language Processing)</a:t>
            </a:r>
            <a:r>
              <a:rPr lang="en-US" dirty="0"/>
              <a:t>: When you speak to the assistant, NLP processes your spoken language, converting it into text and understanding your intent, 3.</a:t>
            </a:r>
            <a:r>
              <a:rPr lang="en-US" b="1" dirty="0"/>
              <a:t>ML (Machine Learning)</a:t>
            </a:r>
            <a:r>
              <a:rPr lang="en-US" dirty="0"/>
              <a:t>: The assistant uses machine learning to improve over time. For example, it learns from previous interactions to better understand your preferences, such as commonly requested reminders or preferred phrasing, making its responses more accurate and personalized.</a:t>
            </a:r>
          </a:p>
          <a:p>
            <a:r>
              <a:rPr lang="en-US" dirty="0"/>
              <a:t>•</a:t>
            </a:r>
            <a:r>
              <a:rPr lang="en-US" b="1" dirty="0"/>
              <a:t>DL (Deep Learning)</a:t>
            </a:r>
            <a:r>
              <a:rPr lang="en-US" dirty="0"/>
              <a:t>: Deep learning models are used for the voice recognition part, allowing the assistant to accurately transcribe your spoken words into text and understand complex speech patterns. Deep learning also powers the assistant’s ability to generate natural-sounding responses.</a:t>
            </a:r>
          </a:p>
          <a:p>
            <a:endParaRPr lang="en-US" b="1" dirty="0">
              <a:cs typeface="Calibri"/>
            </a:endParaRPr>
          </a:p>
        </p:txBody>
      </p:sp>
      <p:sp>
        <p:nvSpPr>
          <p:cNvPr id="4" name="Slide Number Placeholder 3"/>
          <p:cNvSpPr>
            <a:spLocks noGrp="1"/>
          </p:cNvSpPr>
          <p:nvPr>
            <p:ph type="sldNum" sz="quarter" idx="5"/>
          </p:nvPr>
        </p:nvSpPr>
        <p:spPr/>
        <p:txBody>
          <a:bodyPr/>
          <a:lstStyle/>
          <a:p>
            <a:fld id="{76BD21C9-B06A-4349-8B91-BCE19F28AC2E}" type="slidenum">
              <a:rPr lang="en-US" smtClean="0"/>
              <a:t>21</a:t>
            </a:fld>
            <a:endParaRPr lang="en-US"/>
          </a:p>
        </p:txBody>
      </p:sp>
    </p:spTree>
    <p:extLst>
      <p:ext uri="{BB962C8B-B14F-4D97-AF65-F5344CB8AC3E}">
        <p14:creationId xmlns:p14="http://schemas.microsoft.com/office/powerpoint/2010/main" val="720644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 is increasingly becoming a vital component in healthcare, enhancing patient care and operational efficiency. It's essential for nurses and healthcare professionals to recognize the growing role of AI in their daily practices. The transformational uses of AI not only accelerate innovation but also significantly improve decision-making processes. Moreover, AI automates various tasks, leading to substantial cost savings for healthcare institutions. As we face an explosion of medical data, AI provides a robust solution to manage this complexity effectively. However, it's important to note that current adoption rates are relatively low, with only 15-20% of end users leveraging AI to enhance healthcare delivery. This presents both a challenge and an opportunity for the industry to embrace AI more fully. </a:t>
            </a:r>
            <a:br>
              <a:rPr lang="en-US" dirty="0"/>
            </a:br>
            <a:r>
              <a:rPr lang="en-US" dirty="0"/>
              <a:t>______</a:t>
            </a:r>
          </a:p>
        </p:txBody>
      </p:sp>
      <p:sp>
        <p:nvSpPr>
          <p:cNvPr id="4" name="Slide Number Placeholder 3"/>
          <p:cNvSpPr>
            <a:spLocks noGrp="1"/>
          </p:cNvSpPr>
          <p:nvPr>
            <p:ph type="sldNum" sz="quarter" idx="5"/>
          </p:nvPr>
        </p:nvSpPr>
        <p:spPr/>
        <p:txBody>
          <a:bodyPr/>
          <a:lstStyle/>
          <a:p>
            <a:fld id="{C83553E9-A1DB-4B5E-BFFE-27748A0F839B}" type="slidenum">
              <a:rPr lang="en-US" smtClean="0"/>
              <a:t>22</a:t>
            </a:fld>
            <a:endParaRPr lang="en-US"/>
          </a:p>
        </p:txBody>
      </p:sp>
    </p:spTree>
    <p:extLst>
      <p:ext uri="{BB962C8B-B14F-4D97-AF65-F5344CB8AC3E}">
        <p14:creationId xmlns:p14="http://schemas.microsoft.com/office/powerpoint/2010/main" val="2385111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Artificial Intelligence is transforming clinical applications in several impactful ways. For instance, robotic surgery enhances precision and efficiency, significantly improving surgical outcomes. In radiology, AI-driven image recognition boosts diagnostic accuracy, allowing for earlier detection of medical conditions. The integration of Electronic Health Records (EHR) with Clinical Decision Support systems plays a crucial role in Early Warning Systems, providing timely alerts that enable proactive patient care. Additionally, advancements in speech and text recognition facilitate seamless communication among healthcare teams, minimizing errors in information exchange. Finally, the continuous adaptation of EHRs to user preferences not only enhances clinical outcomes but also contributes to clinician well-being, making their work more efficient and less stressful. </a:t>
            </a:r>
            <a:br>
              <a:rPr lang="en-US" dirty="0"/>
            </a:br>
            <a:r>
              <a:rPr lang="en-US" dirty="0"/>
              <a:t>______</a:t>
            </a:r>
          </a:p>
          <a:p>
            <a:br>
              <a:rPr lang="en-US" dirty="0"/>
            </a:b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23</a:t>
            </a:fld>
            <a:endParaRPr lang="en-US" dirty="0"/>
          </a:p>
        </p:txBody>
      </p:sp>
    </p:spTree>
    <p:extLst>
      <p:ext uri="{BB962C8B-B14F-4D97-AF65-F5344CB8AC3E}">
        <p14:creationId xmlns:p14="http://schemas.microsoft.com/office/powerpoint/2010/main" val="3028518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This slide emphasizes the critical role of AI in enhancing patient experience and outcomes within healthcare. By automating processes and leveraging computational tools, we can ensure that patients receive the right treatment at the right time. This approach not only aligns with the healthcare's Quintuple Aim but also significantly improves patient engagement and satisfaction. Additionally, it alleviates some of the burdens on nurses by minimizing human error, allowing them to focus more on patient care. The optimization of Electronic Health Records (EHR) is particularly noteworthy, as it fosters increased human interaction, ultimately leading to a more personalized and effective healthcare experience. </a:t>
            </a:r>
            <a:br>
              <a:rPr lang="en-US" dirty="0"/>
            </a:br>
            <a:r>
              <a:rPr lang="en-US" dirty="0"/>
              <a:t>______</a:t>
            </a:r>
          </a:p>
          <a:p>
            <a:br>
              <a:rPr lang="en-US" dirty="0"/>
            </a:b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24</a:t>
            </a:fld>
            <a:endParaRPr lang="en-US" dirty="0"/>
          </a:p>
        </p:txBody>
      </p:sp>
    </p:spTree>
    <p:extLst>
      <p:ext uri="{BB962C8B-B14F-4D97-AF65-F5344CB8AC3E}">
        <p14:creationId xmlns:p14="http://schemas.microsoft.com/office/powerpoint/2010/main" val="2884715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 is rapidly evolving, driven by several key factors. The availability of vast amounts of big data allows for more effective training of algorithms, while advancements in machine learning techniques enhance AI's capabilities. Additionally, the power of modern computing hardware enables more complex models to be developed and deployed. When considering AI technology, it's crucial to address significant clinical needs and ensure that AI performs at least as well as existing standards. We must also take into account policy and ethical considerations, particularly regarding bias and equity. Finally, establishing robust regulation and governance frameworks is essential to ensure that AI technologies are implemented responsibly and effectively.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25</a:t>
            </a:fld>
            <a:endParaRPr lang="en-US"/>
          </a:p>
        </p:txBody>
      </p:sp>
    </p:spTree>
    <p:extLst>
      <p:ext uri="{BB962C8B-B14F-4D97-AF65-F5344CB8AC3E}">
        <p14:creationId xmlns:p14="http://schemas.microsoft.com/office/powerpoint/2010/main" val="496882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Predictive analytics is revolutionizing healthcare by integrating advanced algorithms with clinical expertise. This combination not only accelerates decision-making but also enhances its reliability and organization. The types of data utilized in healthcare analytics are crucial; descriptive data provides foundational insights, while diagnostic data helps identify underlying issues. Predictive data is particularly powerful as it forecasts potential health outcomes, and prescriptive data guides healthcare professionals on the best actions to take. For nurses, the value of data escalates from descriptive to prescriptive, as more complex data translates into improved decision-making capabilities. This approach enables nurses to anticipate patient illnesses and tailor treatments accordingly, ultimately supporting organizational processes that enhance nursing care. </a:t>
            </a:r>
            <a:br>
              <a:rPr lang="en-US" dirty="0"/>
            </a:br>
            <a:r>
              <a:rPr lang="en-US" dirty="0"/>
              <a:t>______</a:t>
            </a:r>
          </a:p>
        </p:txBody>
      </p:sp>
      <p:sp>
        <p:nvSpPr>
          <p:cNvPr id="4" name="Slide Number Placeholder 3"/>
          <p:cNvSpPr>
            <a:spLocks noGrp="1"/>
          </p:cNvSpPr>
          <p:nvPr>
            <p:ph type="sldNum" sz="quarter" idx="5"/>
          </p:nvPr>
        </p:nvSpPr>
        <p:spPr/>
        <p:txBody>
          <a:bodyPr/>
          <a:lstStyle/>
          <a:p>
            <a:fld id="{337407DE-CD6E-47CA-B255-F82548633DD6}" type="slidenum">
              <a:rPr lang="en-US" smtClean="0"/>
              <a:t>26</a:t>
            </a:fld>
            <a:endParaRPr lang="en-US"/>
          </a:p>
        </p:txBody>
      </p:sp>
    </p:spTree>
    <p:extLst>
      <p:ext uri="{BB962C8B-B14F-4D97-AF65-F5344CB8AC3E}">
        <p14:creationId xmlns:p14="http://schemas.microsoft.com/office/powerpoint/2010/main" val="1349140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27</a:t>
            </a:fld>
            <a:endParaRPr lang="en-US"/>
          </a:p>
        </p:txBody>
      </p:sp>
    </p:spTree>
    <p:extLst>
      <p:ext uri="{BB962C8B-B14F-4D97-AF65-F5344CB8AC3E}">
        <p14:creationId xmlns:p14="http://schemas.microsoft.com/office/powerpoint/2010/main" val="3598714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is revolutionizing the nursing process by significantly enhancing both speed and accuracy in patient care. With AI tools, nurses can evaluate patient data more effectively and anticipate potential issues before they arise. This technology also aids in synthesizing vast amounts of knowledge, allowing for improved critical thinking and human judgment. Rather than replacing these essential skills, AI serves as a powerful complement, enabling nurses to make more informed decisions. As we embrace these advancements, we can expect a transformation in how care is delivered, ultimately leading to better patient outcomes. </a:t>
            </a:r>
            <a:br>
              <a:rPr lang="en-US" dirty="0"/>
            </a:br>
            <a:r>
              <a:rPr lang="en-US" dirty="0"/>
              <a:t>______</a:t>
            </a:r>
          </a:p>
        </p:txBody>
      </p:sp>
      <p:sp>
        <p:nvSpPr>
          <p:cNvPr id="4" name="Slide Number Placeholder 3"/>
          <p:cNvSpPr>
            <a:spLocks noGrp="1"/>
          </p:cNvSpPr>
          <p:nvPr>
            <p:ph type="sldNum" sz="quarter" idx="5"/>
          </p:nvPr>
        </p:nvSpPr>
        <p:spPr/>
        <p:txBody>
          <a:bodyPr/>
          <a:lstStyle/>
          <a:p>
            <a:fld id="{337407DE-CD6E-47CA-B255-F82548633DD6}" type="slidenum">
              <a:rPr lang="en-US" smtClean="0"/>
              <a:t>28</a:t>
            </a:fld>
            <a:endParaRPr lang="en-US"/>
          </a:p>
        </p:txBody>
      </p:sp>
    </p:spTree>
    <p:extLst>
      <p:ext uri="{BB962C8B-B14F-4D97-AF65-F5344CB8AC3E}">
        <p14:creationId xmlns:p14="http://schemas.microsoft.com/office/powerpoint/2010/main" val="2494655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is transforming the nursing process by enhancing critical thinking and human judgment at every stage. The integration of AI allows for more efficient data processing and intelligent extraction, which significantly improves the assessment phase. As we move through the nursing process—from diagnosis to intervention—AI provides tailored, patient-specific recommendations that empower nurses to make informed decisions. This not only streamlines care but also ensures that interventions are more precise and effective. The ongoing evaluation and refinement of priorities, supported by continuous data collection, further enhance the quality of care. Emphasizing the synergy between AI and human expertise is crucial, as it leads to better patient outcomes and a more responsive healthcare system.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29</a:t>
            </a:fld>
            <a:endParaRPr lang="en-US"/>
          </a:p>
        </p:txBody>
      </p:sp>
    </p:spTree>
    <p:extLst>
      <p:ext uri="{BB962C8B-B14F-4D97-AF65-F5344CB8AC3E}">
        <p14:creationId xmlns:p14="http://schemas.microsoft.com/office/powerpoint/2010/main" val="2673529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is reshaping how we approach critical thinking in healthcare. It enhances the practice environment by providing tools that support nurses in their decision-making processes. With AI, nurses can experience an improvement in their fluid reasoning, allowing them to analyze complex situations more effectively. Smart machines act as valuable partners, complementing the skills of healthcare professionals rather than replacing them. However, it's essential to remember that while AI can provide insights and data, human judgment remains a vital component in the decision-making process. This synergy between AI and human expertise leads to better outcomes for patients and the healthcare system as a whole.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30</a:t>
            </a:fld>
            <a:endParaRPr lang="en-US"/>
          </a:p>
        </p:txBody>
      </p:sp>
    </p:spTree>
    <p:extLst>
      <p:ext uri="{BB962C8B-B14F-4D97-AF65-F5344CB8AC3E}">
        <p14:creationId xmlns:p14="http://schemas.microsoft.com/office/powerpoint/2010/main" val="371629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Nurses play a crucial role in the development and design of AI technologies in healthcare. Their firsthand experience with patient care and administrative processes allows them to provide valuable insights into how AI can be effectively integrated into clinical settings. By identifying the best use cases for AI, nurses can help ensure that these technologies address real-world challenges. Additionally, their involvement in assessing AI models is vital; they can evaluate not only the accuracy and reliability of these systems but also their ethical implications. This ensures that AI solutions are not only effective but also align with the core values of patient care and safety. </a:t>
            </a:r>
            <a:br>
              <a:rPr lang="en-US" dirty="0"/>
            </a:br>
            <a:r>
              <a:rPr lang="en-US" dirty="0"/>
              <a:t>______</a:t>
            </a:r>
          </a:p>
        </p:txBody>
      </p:sp>
      <p:sp>
        <p:nvSpPr>
          <p:cNvPr id="4" name="Slide Number Placeholder 3"/>
          <p:cNvSpPr>
            <a:spLocks noGrp="1"/>
          </p:cNvSpPr>
          <p:nvPr>
            <p:ph type="sldNum" sz="quarter" idx="5"/>
          </p:nvPr>
        </p:nvSpPr>
        <p:spPr/>
        <p:txBody>
          <a:bodyPr/>
          <a:lstStyle/>
          <a:p>
            <a:fld id="{337407DE-CD6E-47CA-B255-F82548633DD6}" type="slidenum">
              <a:rPr lang="en-US" smtClean="0"/>
              <a:t>4</a:t>
            </a:fld>
            <a:endParaRPr lang="en-US"/>
          </a:p>
        </p:txBody>
      </p:sp>
    </p:spTree>
    <p:extLst>
      <p:ext uri="{BB962C8B-B14F-4D97-AF65-F5344CB8AC3E}">
        <p14:creationId xmlns:p14="http://schemas.microsoft.com/office/powerpoint/2010/main" val="3526993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Standardized data collection is crucial in ensuring that AI algorithms are fair and equitable. When we consider the potential biases in healthcare, it's important to recognize that certain groups may receive better treatment based on characteristics like gender, race, or age. This highlights the need for AI developers, clinicians, and patients to be vigilant about the inclusivity of the data used in decision-making processes. The quality of datasets directly impacts the effectiveness of AI algorithms, making it essential to address any biases to foster trust in these systems. Furthermore, any new technology must not only meet a significant clinical need but also undergo rigorous testing to ensure it performs effectively across diverse clinical scenarios. This approach is vital for integrating AI into healthcare responsibly. </a:t>
            </a:r>
            <a:br>
              <a:rPr lang="en-US" dirty="0"/>
            </a:br>
            <a:r>
              <a:rPr lang="en-US" dirty="0"/>
              <a:t>______</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31</a:t>
            </a:fld>
            <a:endParaRPr lang="en-US"/>
          </a:p>
        </p:txBody>
      </p:sp>
    </p:spTree>
    <p:extLst>
      <p:ext uri="{BB962C8B-B14F-4D97-AF65-F5344CB8AC3E}">
        <p14:creationId xmlns:p14="http://schemas.microsoft.com/office/powerpoint/2010/main" val="2649584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buFont typeface="+mj-lt"/>
              <a:buNone/>
            </a:pPr>
            <a:r>
              <a:rPr lang="en-US" sz="1100" dirty="0"/>
              <a:t>1. </a:t>
            </a:r>
            <a:r>
              <a:rPr lang="en-US" sz="1100" b="1" i="0" dirty="0">
                <a:effectLst/>
                <a:latin typeface="Segoe UI" panose="020B0502040204020203" pitchFamily="34" charset="0"/>
              </a:rPr>
              <a:t>Patient Privacy and Confidentiality</a:t>
            </a:r>
            <a:r>
              <a:rPr lang="en-US" sz="1100" b="0" i="0" dirty="0">
                <a:effectLst/>
                <a:latin typeface="Segoe UI" panose="020B0502040204020203" pitchFamily="34" charset="0"/>
              </a:rPr>
              <a:t>: Ensuring that AI systems comply with privacy laws and regulations to protect patient data.</a:t>
            </a:r>
            <a:endParaRPr lang="en-US" sz="1100" b="1" i="0" dirty="0">
              <a:effectLst/>
              <a:latin typeface="Segoe UI" panose="020B0502040204020203" pitchFamily="34" charset="0"/>
            </a:endParaRPr>
          </a:p>
          <a:p>
            <a:pPr rtl="0" fontAlgn="ctr">
              <a:buFont typeface="+mj-lt"/>
              <a:buAutoNum type="arabicPeriod"/>
            </a:pPr>
            <a:r>
              <a:rPr lang="en-US" sz="1100" b="1" i="0" dirty="0">
                <a:effectLst/>
                <a:latin typeface="Segoe UI" panose="020B0502040204020203" pitchFamily="34" charset="0"/>
              </a:rPr>
              <a:t>Informed Consent</a:t>
            </a:r>
            <a:r>
              <a:rPr lang="en-US" sz="1100" b="0" i="0" dirty="0">
                <a:effectLst/>
                <a:latin typeface="Segoe UI" panose="020B0502040204020203" pitchFamily="34" charset="0"/>
              </a:rPr>
              <a:t>: Patients should be informed about the use of AI in their care and provide consent.</a:t>
            </a:r>
            <a:endParaRPr lang="en-US" sz="1100" b="1" i="0" dirty="0">
              <a:effectLst/>
              <a:latin typeface="Segoe UI" panose="020B0502040204020203" pitchFamily="34" charset="0"/>
            </a:endParaRPr>
          </a:p>
          <a:p>
            <a:pPr rtl="0" fontAlgn="ctr">
              <a:buFont typeface="+mj-lt"/>
              <a:buAutoNum type="arabicPeriod"/>
            </a:pPr>
            <a:r>
              <a:rPr lang="en-US" sz="1100" b="1" i="0" dirty="0">
                <a:effectLst/>
                <a:latin typeface="Segoe UI" panose="020B0502040204020203" pitchFamily="34" charset="0"/>
              </a:rPr>
              <a:t>Bias and Fairness</a:t>
            </a:r>
            <a:r>
              <a:rPr lang="en-US" sz="1100" b="0" i="0" dirty="0">
                <a:effectLst/>
                <a:latin typeface="Segoe UI" panose="020B0502040204020203" pitchFamily="34" charset="0"/>
              </a:rPr>
              <a:t>: Addressing potential biases in AI algorithms to ensure fair and equitable treatment for all patients.</a:t>
            </a:r>
            <a:endParaRPr lang="en-US" sz="1100" b="1" i="0" dirty="0">
              <a:effectLst/>
              <a:latin typeface="Segoe UI" panose="020B0502040204020203" pitchFamily="34" charset="0"/>
            </a:endParaRPr>
          </a:p>
          <a:p>
            <a:pPr rtl="0" fontAlgn="ctr">
              <a:buFont typeface="+mj-lt"/>
              <a:buAutoNum type="arabicPeriod"/>
            </a:pPr>
            <a:r>
              <a:rPr lang="en-US" sz="1100" b="1" i="0" dirty="0">
                <a:effectLst/>
                <a:latin typeface="Segoe UI" panose="020B0502040204020203" pitchFamily="34" charset="0"/>
              </a:rPr>
              <a:t>Accountability</a:t>
            </a:r>
            <a:r>
              <a:rPr lang="en-US" sz="1100" b="0" i="0" dirty="0">
                <a:effectLst/>
                <a:latin typeface="Segoe UI" panose="020B0502040204020203" pitchFamily="34" charset="0"/>
              </a:rPr>
              <a:t>: Clarifying who is responsible for decisions made by AI systems and ensuring that nurses remain accountable for patient care.</a:t>
            </a:r>
            <a:endParaRPr lang="en-US" sz="1100" b="1" i="0" dirty="0">
              <a:effectLst/>
              <a:latin typeface="Segoe UI" panose="020B0502040204020203" pitchFamily="34" charset="0"/>
            </a:endParaRPr>
          </a:p>
          <a:p>
            <a:pPr rtl="0" fontAlgn="ctr">
              <a:buFont typeface="+mj-lt"/>
              <a:buAutoNum type="arabicPeriod"/>
            </a:pPr>
            <a:r>
              <a:rPr lang="en-US" sz="1100" b="1" i="0" dirty="0">
                <a:effectLst/>
                <a:latin typeface="Segoe UI" panose="020B0502040204020203" pitchFamily="34" charset="0"/>
              </a:rPr>
              <a:t>Transparency</a:t>
            </a:r>
            <a:r>
              <a:rPr lang="en-US" sz="1100" b="0" i="0" dirty="0">
                <a:effectLst/>
                <a:latin typeface="Segoe UI" panose="020B0502040204020203" pitchFamily="34" charset="0"/>
              </a:rPr>
              <a:t>: Maintaining transparency about how AI systems work and how decisions are made.</a:t>
            </a:r>
            <a:endParaRPr lang="en-US" sz="1100" b="1" i="0" dirty="0">
              <a:effectLst/>
              <a:latin typeface="Segoe UI" panose="020B0502040204020203" pitchFamily="34" charset="0"/>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66612" rtl="0" eaLnBrk="1" fontAlgn="auto" latinLnBrk="0" hangingPunct="1">
              <a:lnSpc>
                <a:spcPct val="100000"/>
              </a:lnSpc>
              <a:spcBef>
                <a:spcPts val="0"/>
              </a:spcBef>
              <a:spcAft>
                <a:spcPts val="0"/>
              </a:spcAft>
              <a:buClrTx/>
              <a:buSzTx/>
              <a:buFontTx/>
              <a:buNone/>
              <a:tabLst/>
              <a:defRPr/>
            </a:pPr>
            <a:br>
              <a:rPr lang="en-US" sz="1200" dirty="0"/>
            </a:br>
            <a:r>
              <a:rPr lang="en-US" sz="1200" dirty="0"/>
              <a:t>As we delve into ethical considerations, it's crucial to address three key areas: privacy, job displacement, and decision-making transparency. Privacy is paramount in today's digital landscape, where data protection is not just a legal requirement but a moral obligation. We must ensure that our practices respect individual privacy rights. Job displacement is another significant concern; as technology evolves, we need to proactively manage the impact on employment and provide support for workforce transitions. Lastly, decision-making transparency is essential for building trust. Stakeholders should understand how decisions are made, especially when they involve AI and automation. By focusing on these areas, we can navigate the ethical landscape responsibly. </a:t>
            </a:r>
            <a:br>
              <a:rPr lang="en-US" sz="2000" dirty="0"/>
            </a:br>
            <a:r>
              <a:rPr lang="en-US" sz="2000" dirty="0"/>
              <a:t>______</a:t>
            </a:r>
          </a:p>
          <a:p>
            <a:pPr defTabSz="966612">
              <a:defRPr/>
            </a:pPr>
            <a:endParaRPr lang="en-US" sz="1900" dirty="0"/>
          </a:p>
          <a:p>
            <a:endParaRPr lang="en-US" dirty="0"/>
          </a:p>
        </p:txBody>
      </p:sp>
      <p:sp>
        <p:nvSpPr>
          <p:cNvPr id="4" name="Slide Number Placeholder 3"/>
          <p:cNvSpPr>
            <a:spLocks noGrp="1"/>
          </p:cNvSpPr>
          <p:nvPr>
            <p:ph type="sldNum" sz="quarter" idx="5"/>
          </p:nvPr>
        </p:nvSpPr>
        <p:spPr/>
        <p:txBody>
          <a:bodyPr/>
          <a:lstStyle/>
          <a:p>
            <a:fld id="{2621CDFD-6178-4C82-B3A5-3575A4DF7402}" type="slidenum">
              <a:rPr lang="en-US" smtClean="0"/>
              <a:t>32</a:t>
            </a:fld>
            <a:endParaRPr lang="en-US"/>
          </a:p>
        </p:txBody>
      </p:sp>
    </p:spTree>
    <p:extLst>
      <p:ext uri="{BB962C8B-B14F-4D97-AF65-F5344CB8AC3E}">
        <p14:creationId xmlns:p14="http://schemas.microsoft.com/office/powerpoint/2010/main" val="1742807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solidFill>
                  <a:srgbClr val="001D35"/>
                </a:solidFill>
              </a:rPr>
              <a:t>•To prevent these types of Bias and promote safe practices in AI, the Healthcare Information and Management Systems Society, Nursing Innovation Advisory Group developed – The concept of the "Five Rights of AI" draws inspiration from the "Five Rights of Medication," a concept with roots in nursing practices to guide nurses toward safe and accurate medication administration to enhance patient safety and advancing quality improvement. </a:t>
            </a:r>
            <a:endParaRPr lang="en-US"/>
          </a:p>
          <a:p>
            <a:endParaRPr lang="en-US" dirty="0">
              <a:solidFill>
                <a:srgbClr val="001D35"/>
              </a:solidFill>
              <a:cs typeface="Calibri"/>
            </a:endParaRPr>
          </a:p>
          <a:p>
            <a:r>
              <a:rPr lang="en-US">
                <a:solidFill>
                  <a:srgbClr val="001D35"/>
                </a:solidFill>
              </a:rPr>
              <a:t>•The adaptation of these rights for AI takes into account the recommendations of the WHO recommendations for ethical and safe use of AI for health and the White House AI Bill of Rights and aims to provide a clear and practical framework for applying and managing Artificial Intelligence (AI) in healthcare settings</a:t>
            </a:r>
            <a:endParaRPr lang="en-US"/>
          </a:p>
          <a:p>
            <a:endParaRPr lang="en-US" dirty="0">
              <a:solidFill>
                <a:srgbClr val="001D35"/>
              </a:solidFill>
              <a:cs typeface="Calibri"/>
            </a:endParaRPr>
          </a:p>
          <a:p>
            <a:r>
              <a:rPr lang="en-US">
                <a:solidFill>
                  <a:srgbClr val="001D35"/>
                </a:solidFill>
              </a:rPr>
              <a:t>• Let’s review the rights:</a:t>
            </a:r>
            <a:endParaRPr lang="en-US"/>
          </a:p>
          <a:p>
            <a:endParaRPr lang="en-US" dirty="0">
              <a:solidFill>
                <a:srgbClr val="001D35"/>
              </a:solidFill>
              <a:cs typeface="Calibri"/>
            </a:endParaRPr>
          </a:p>
          <a:p>
            <a:pPr>
              <a:lnSpc>
                <a:spcPts val="2100"/>
              </a:lnSpc>
            </a:pPr>
            <a:r>
              <a:rPr lang="en-US" b="0" i="0" dirty="0">
                <a:solidFill>
                  <a:srgbClr val="666666"/>
                </a:solidFill>
                <a:effectLst/>
                <a:latin typeface="Verlag"/>
              </a:rPr>
              <a:t> </a:t>
            </a:r>
          </a:p>
          <a:p>
            <a:endParaRPr lang="en-US" dirty="0"/>
          </a:p>
        </p:txBody>
      </p:sp>
      <p:sp>
        <p:nvSpPr>
          <p:cNvPr id="4" name="Slide Number Placeholder 3"/>
          <p:cNvSpPr>
            <a:spLocks noGrp="1"/>
          </p:cNvSpPr>
          <p:nvPr>
            <p:ph type="sldNum" sz="quarter" idx="5"/>
          </p:nvPr>
        </p:nvSpPr>
        <p:spPr/>
        <p:txBody>
          <a:bodyPr/>
          <a:lstStyle/>
          <a:p>
            <a:fld id="{76BD21C9-B06A-4349-8B91-BCE19F28AC2E}" type="slidenum">
              <a:rPr lang="en-US" smtClean="0"/>
              <a:t>33</a:t>
            </a:fld>
            <a:endParaRPr lang="en-US"/>
          </a:p>
        </p:txBody>
      </p:sp>
    </p:spTree>
    <p:extLst>
      <p:ext uri="{BB962C8B-B14F-4D97-AF65-F5344CB8AC3E}">
        <p14:creationId xmlns:p14="http://schemas.microsoft.com/office/powerpoint/2010/main" val="243292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Implementing AI in healthcare presents several challenges that organizations must navigate. One significant hurdle is the democratization of AI, which requires widespread adoption across various departments. By 2020, it was anticipated that most organizations would utilize AI, yet many still struggle with siloed and unstructured data, particularly in healthcare. This emphasizes the need for robust operational databases, data warehouses, and lakes to manage and analyze this information effectively. Additionally, there's a pressing need for skills transformation; healthcare professionals must develop competencies in AI technologies to leverage these tools fully. Continuous innovation in AI is crucial, as healthcare leaders must stay ahead of rapidly evolving technologies. Finally, integrating AI into both business and clinical processes necessitates collaboration between technical teams and healthcare practitioners to ensure successful application. </a:t>
            </a:r>
            <a:br>
              <a:rPr lang="en-US" dirty="0"/>
            </a:br>
            <a:r>
              <a:rPr lang="en-US" dirty="0"/>
              <a:t>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A2A2A"/>
                </a:solidFill>
                <a:effectLst/>
                <a:latin typeface="Source Sans Pro" panose="020B0503030403020204" pitchFamily="34" charset="0"/>
              </a:rPr>
              <a:t>Redwan Bin Abdul Baten, How are US hospitals adopting artificial intelligence? Early evidence from 2022, </a:t>
            </a:r>
            <a:r>
              <a:rPr lang="en-US" b="0" i="1" dirty="0">
                <a:solidFill>
                  <a:srgbClr val="2A2A2A"/>
                </a:solidFill>
                <a:effectLst/>
                <a:latin typeface="Source Sans Pro" panose="020B0503030403020204" pitchFamily="34" charset="0"/>
              </a:rPr>
              <a:t>Health Affairs Scholar</a:t>
            </a:r>
            <a:r>
              <a:rPr lang="en-US" b="0" i="0" dirty="0">
                <a:solidFill>
                  <a:srgbClr val="2A2A2A"/>
                </a:solidFill>
                <a:effectLst/>
                <a:latin typeface="Source Sans Pro" panose="020B0503030403020204" pitchFamily="34" charset="0"/>
              </a:rPr>
              <a:t>, Volume 2, Issue 10, October 2024, qxae123, </a:t>
            </a:r>
            <a:r>
              <a:rPr lang="en-US" b="0" i="0" u="none" strike="noStrike" dirty="0">
                <a:solidFill>
                  <a:srgbClr val="006FB7"/>
                </a:solidFill>
                <a:effectLst/>
                <a:latin typeface="Source Sans Pro" panose="020B0503030403020204" pitchFamily="34" charset="0"/>
                <a:hlinkClick r:id="rId3"/>
              </a:rPr>
              <a:t>https://doi.org/10.1093/haschl/qxae123</a:t>
            </a:r>
            <a:endParaRPr lang="en-US" dirty="0"/>
          </a:p>
        </p:txBody>
      </p:sp>
      <p:sp>
        <p:nvSpPr>
          <p:cNvPr id="4" name="Slide Number Placeholder 3"/>
          <p:cNvSpPr>
            <a:spLocks noGrp="1"/>
          </p:cNvSpPr>
          <p:nvPr>
            <p:ph type="sldNum" sz="quarter" idx="5"/>
          </p:nvPr>
        </p:nvSpPr>
        <p:spPr/>
        <p:txBody>
          <a:bodyPr/>
          <a:lstStyle/>
          <a:p>
            <a:fld id="{C83553E9-A1DB-4B5E-BFFE-27748A0F839B}" type="slidenum">
              <a:rPr lang="en-US" smtClean="0"/>
              <a:t>34</a:t>
            </a:fld>
            <a:endParaRPr lang="en-US"/>
          </a:p>
        </p:txBody>
      </p:sp>
    </p:spTree>
    <p:extLst>
      <p:ext uri="{BB962C8B-B14F-4D97-AF65-F5344CB8AC3E}">
        <p14:creationId xmlns:p14="http://schemas.microsoft.com/office/powerpoint/2010/main" val="3644851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AI's role in organizations is crucial, especially in sectors like healthcare where decisions can significantly impact lives. It's important to recognize that many organizations may not fully understand how AI algorithms function or the rationale behind their decisions. This lack of comprehension can hinder effective implementation and trust in AI systems. In healthcare, comprehending algorithmic models is vital for accurate interpretation of outputs, which directly affects practice, research, and education. While deep learning methods can be complex and not always interpretable, it's essential for developers to communicate their workings in clear, accessible language. Ultimately, ensuring that end users can interpret AI solutions is key to fostering trust and facilitating informed decision-making.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35</a:t>
            </a:fld>
            <a:endParaRPr lang="en-US"/>
          </a:p>
        </p:txBody>
      </p:sp>
    </p:spTree>
    <p:extLst>
      <p:ext uri="{BB962C8B-B14F-4D97-AF65-F5344CB8AC3E}">
        <p14:creationId xmlns:p14="http://schemas.microsoft.com/office/powerpoint/2010/main" val="2562426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or AI, encompasses computer systems that can perform tasks typically requiring human intelligence, such as visual perception, speech recognition, reasoning, and translation. At the core of AI are Foundation Models, which are large-scale models trained on vast datasets, serving as the backbone for various AI applications. These models utilize deep-learning architectures, particularly the 'Transformer' model, to process and understand complex data. Generative AI, a subset of AI, focuses on creating new content—be it text, images, or other media—by recognizing patterns and structures from the input data. A prominent example of generative AI is Large Language Models (LLMs), which excel in natural language processing tasks, including summarization and translation. Understanding these concepts is crucial as they form the basis for many innovative applications in today's technology landscape.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CC20F987-254F-406B-B04C-3AF5D490525F}" type="slidenum">
              <a:rPr lang="en-US" smtClean="0"/>
              <a:t>37</a:t>
            </a:fld>
            <a:endParaRPr lang="en-US"/>
          </a:p>
        </p:txBody>
      </p:sp>
    </p:spTree>
    <p:extLst>
      <p:ext uri="{BB962C8B-B14F-4D97-AF65-F5344CB8AC3E}">
        <p14:creationId xmlns:p14="http://schemas.microsoft.com/office/powerpoint/2010/main" val="4096095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Large language models, or LLMs, represent a significant advancement in machine learning, leveraging vast amounts of text data to generate coherent and contextually relevant text. Their power lies in their ability to understand and produce human-like language, making them versatile tools across various applications. For instance, they can assist in content creation, provide coding support, and automate customer service interactions. The training on diverse datasets enhances their capability to engage in natural language processing tasks effectively. As we explore their potential, it's essential to consider both the opportunities they present and the ethical implications of their use. </a:t>
            </a:r>
            <a:br>
              <a:rPr lang="en-US" sz="1200" dirty="0"/>
            </a:br>
            <a:r>
              <a:rPr lang="en-US" sz="1200" dirty="0"/>
              <a:t>______</a:t>
            </a:r>
          </a:p>
          <a:p>
            <a:endParaRPr lang="en-US" sz="1900" dirty="0"/>
          </a:p>
          <a:p>
            <a:endParaRPr lang="en-US" sz="1900" dirty="0"/>
          </a:p>
        </p:txBody>
      </p:sp>
      <p:sp>
        <p:nvSpPr>
          <p:cNvPr id="4" name="Slide Number Placeholder 3"/>
          <p:cNvSpPr>
            <a:spLocks noGrp="1"/>
          </p:cNvSpPr>
          <p:nvPr>
            <p:ph type="sldNum" sz="quarter" idx="5"/>
          </p:nvPr>
        </p:nvSpPr>
        <p:spPr/>
        <p:txBody>
          <a:bodyPr/>
          <a:lstStyle/>
          <a:p>
            <a:fld id="{4D443560-F1ED-4F12-A9B0-0AA308A7DA9E}" type="slidenum">
              <a:rPr lang="en-US" smtClean="0"/>
              <a:t>38</a:t>
            </a:fld>
            <a:endParaRPr lang="en-US"/>
          </a:p>
        </p:txBody>
      </p:sp>
    </p:spTree>
    <p:extLst>
      <p:ext uri="{BB962C8B-B14F-4D97-AF65-F5344CB8AC3E}">
        <p14:creationId xmlns:p14="http://schemas.microsoft.com/office/powerpoint/2010/main" val="1172138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Generated by Copilot</a:t>
            </a:r>
            <a:br>
              <a:rPr lang="en-US" sz="1200" dirty="0"/>
            </a:br>
            <a:br>
              <a:rPr lang="en-US" sz="1200" dirty="0"/>
            </a:br>
            <a:r>
              <a:rPr lang="en-US" sz="1200" dirty="0"/>
              <a:t>In this slide, we highlight some of the leading large language models currently shaping the AI landscape. Each model, including GPT, CLAUDE, </a:t>
            </a:r>
            <a:r>
              <a:rPr lang="en-US" sz="1200" dirty="0" err="1"/>
              <a:t>LLaMA</a:t>
            </a:r>
            <a:r>
              <a:rPr lang="en-US" sz="1200" dirty="0"/>
              <a:t>, and Palm-2, brings unique capabilities and innovations to the table. For instance, GPT has been widely recognized for its versatility in generating human-like text, while CLAUDE focuses on conversational AI. </a:t>
            </a:r>
            <a:r>
              <a:rPr lang="en-US" sz="1200" dirty="0" err="1"/>
              <a:t>LLaMA</a:t>
            </a:r>
            <a:r>
              <a:rPr lang="en-US" sz="1200" dirty="0"/>
              <a:t> is known for its efficiency in training, and Palm-2 emphasizes understanding context in language. Understanding these models is crucial as they represent the forefront of AI technology, influencing various applications across industries. As we explore their functionalities, consider how they can be leveraged to enhance our own projects and initiatives. </a:t>
            </a:r>
            <a:br>
              <a:rPr lang="en-US" sz="2000" dirty="0"/>
            </a:br>
            <a:r>
              <a:rPr lang="en-US" sz="2000" dirty="0"/>
              <a:t>______</a:t>
            </a:r>
          </a:p>
          <a:p>
            <a:endParaRPr lang="en-US" dirty="0"/>
          </a:p>
        </p:txBody>
      </p:sp>
      <p:sp>
        <p:nvSpPr>
          <p:cNvPr id="4" name="Slide Number Placeholder 3"/>
          <p:cNvSpPr>
            <a:spLocks noGrp="1"/>
          </p:cNvSpPr>
          <p:nvPr>
            <p:ph type="sldNum" sz="quarter" idx="5"/>
          </p:nvPr>
        </p:nvSpPr>
        <p:spPr/>
        <p:txBody>
          <a:bodyPr/>
          <a:lstStyle/>
          <a:p>
            <a:fld id="{2621CDFD-6178-4C82-B3A5-3575A4DF7402}" type="slidenum">
              <a:rPr lang="en-US" smtClean="0"/>
              <a:t>39</a:t>
            </a:fld>
            <a:endParaRPr lang="en-US"/>
          </a:p>
        </p:txBody>
      </p:sp>
    </p:spTree>
    <p:extLst>
      <p:ext uri="{BB962C8B-B14F-4D97-AF65-F5344CB8AC3E}">
        <p14:creationId xmlns:p14="http://schemas.microsoft.com/office/powerpoint/2010/main" val="3095215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QR code and let them go out and watch the video and add to appendix </a:t>
            </a:r>
          </a:p>
        </p:txBody>
      </p:sp>
      <p:sp>
        <p:nvSpPr>
          <p:cNvPr id="4" name="Slide Number Placeholder 3"/>
          <p:cNvSpPr>
            <a:spLocks noGrp="1"/>
          </p:cNvSpPr>
          <p:nvPr>
            <p:ph type="sldNum" sz="quarter" idx="5"/>
          </p:nvPr>
        </p:nvSpPr>
        <p:spPr/>
        <p:txBody>
          <a:bodyPr/>
          <a:lstStyle/>
          <a:p>
            <a:fld id="{4B6C778C-76D0-4444-8350-047A62F33A63}" type="slidenum">
              <a:rPr lang="en-US" smtClean="0"/>
              <a:t>40</a:t>
            </a:fld>
            <a:endParaRPr lang="en-US"/>
          </a:p>
        </p:txBody>
      </p:sp>
    </p:spTree>
    <p:extLst>
      <p:ext uri="{BB962C8B-B14F-4D97-AF65-F5344CB8AC3E}">
        <p14:creationId xmlns:p14="http://schemas.microsoft.com/office/powerpoint/2010/main" val="1559067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dirty="0"/>
              <a:t>Large Language Models (LLMs) present a range of challenges that we must navigate carefully. Hallucinations and confabulations can lead to misinformation, which undermines trust in these systems. Additionally, while LLMs can perform complex calculations, they are not infallible and can produce errors in math. The cost of deploying these models can be significant, raising questions about their economic viability. It's crucial to distinguish between understanding and mere mimicking of language, as this impacts the quality of interactions. Privacy violations are a serious concern, especially when sensitive data is involved. We must also consider adherence to legal and moral standards, as well as the ethical implications of over-reliance on these technologies. Regular evaluation of LLM performance is essential to ensure they meet our expectations and standards. </a:t>
            </a:r>
            <a:br>
              <a:rPr lang="en-US" sz="1200" dirty="0"/>
            </a:br>
            <a:r>
              <a:rPr lang="en-US" sz="1200" dirty="0"/>
              <a:t>______</a:t>
            </a:r>
            <a:endParaRPr lang="en-US" sz="1900" b="1" dirty="0">
              <a:latin typeface="Calibri" panose="020F0502020204030204" pitchFamily="34" charset="0"/>
            </a:endParaRPr>
          </a:p>
          <a:p>
            <a:pPr fontAlgn="ctr">
              <a:buFont typeface="Arial" panose="020B0604020202020204" pitchFamily="34" charset="0"/>
              <a:buChar char="•"/>
            </a:pPr>
            <a:r>
              <a:rPr lang="en-US" sz="1200" b="1" dirty="0">
                <a:latin typeface="Calibri" panose="020F0502020204030204" pitchFamily="34" charset="0"/>
              </a:rPr>
              <a:t>Hallucinations in AI: Makes stuff up</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In AI, hallucinations refer to the generation of data or responses that do not accurately reflect the input or the real world.</a:t>
            </a:r>
          </a:p>
          <a:p>
            <a:pPr marL="785372" lvl="1" indent="-302066" fontAlgn="ctr">
              <a:buFont typeface="Courier New" panose="02070309020205020404" pitchFamily="49" charset="0"/>
              <a:buChar char="o"/>
            </a:pPr>
            <a:r>
              <a:rPr lang="en-US" sz="1200" dirty="0">
                <a:latin typeface="Calibri" panose="020F0502020204030204" pitchFamily="34" charset="0"/>
              </a:rPr>
              <a:t>This can occur in machine learning models when they generate nonsensical or irrelevant outputs.</a:t>
            </a:r>
          </a:p>
          <a:p>
            <a:pPr fontAlgn="ctr">
              <a:buFont typeface="Arial" panose="020B0604020202020204" pitchFamily="34" charset="0"/>
              <a:buChar char="•"/>
            </a:pPr>
            <a:r>
              <a:rPr lang="en-US" sz="1200" b="1" dirty="0">
                <a:latin typeface="Calibri" panose="020F0502020204030204" pitchFamily="34" charset="0"/>
              </a:rPr>
              <a:t>Confabulations in AI: Fill in the gaps</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AI systems may produce confabulated outputs, similar to fabricated memories, especially in response generation tasks where the AI fills gaps with plausible but incorrect information.</a:t>
            </a:r>
          </a:p>
          <a:p>
            <a:pPr fontAlgn="ctr">
              <a:buFont typeface="Arial" panose="020B0604020202020204" pitchFamily="34" charset="0"/>
              <a:buChar char="•"/>
            </a:pPr>
            <a:r>
              <a:rPr lang="en-US" sz="1200" b="1" dirty="0">
                <a:latin typeface="Calibri" panose="020F0502020204030204" pitchFamily="34" charset="0"/>
              </a:rPr>
              <a:t>Math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AI heavily relies on mathematical foundations, including statistics, probability, and algebra, to build models that can learn from data.</a:t>
            </a:r>
          </a:p>
          <a:p>
            <a:pPr marL="785372" lvl="1" indent="-302066" fontAlgn="ctr">
              <a:buFont typeface="Courier New" panose="02070309020205020404" pitchFamily="49" charset="0"/>
              <a:buChar char="o"/>
            </a:pPr>
            <a:r>
              <a:rPr lang="en-US" sz="1200" dirty="0">
                <a:latin typeface="Calibri" panose="020F0502020204030204" pitchFamily="34" charset="0"/>
              </a:rPr>
              <a:t>Math is essential for designing algorithms and understanding their behavior.</a:t>
            </a:r>
          </a:p>
          <a:p>
            <a:pPr fontAlgn="ctr">
              <a:buFont typeface="Arial" panose="020B0604020202020204" pitchFamily="34" charset="0"/>
              <a:buChar char="•"/>
            </a:pPr>
            <a:r>
              <a:rPr lang="en-US" sz="1200" b="1" dirty="0">
                <a:latin typeface="Calibri" panose="020F0502020204030204" pitchFamily="34" charset="0"/>
              </a:rPr>
              <a:t>Expensive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Developing, training, and deploying AI systems can be expensive due to computational costs and the need for large datasets.</a:t>
            </a:r>
          </a:p>
          <a:p>
            <a:pPr marL="785372" lvl="1" indent="-302066" fontAlgn="ctr">
              <a:buFont typeface="Courier New" panose="02070309020205020404" pitchFamily="49" charset="0"/>
              <a:buChar char="o"/>
            </a:pPr>
            <a:r>
              <a:rPr lang="en-US" sz="1200" dirty="0">
                <a:latin typeface="Calibri" panose="020F0502020204030204" pitchFamily="34" charset="0"/>
              </a:rPr>
              <a:t>The term also applies to the economic impact of AI, which can be significant in terms of investment and potential returns.</a:t>
            </a:r>
          </a:p>
          <a:p>
            <a:pPr fontAlgn="ctr">
              <a:buFont typeface="Arial" panose="020B0604020202020204" pitchFamily="34" charset="0"/>
              <a:buChar char="•"/>
            </a:pPr>
            <a:r>
              <a:rPr lang="en-US" sz="1200" b="1" dirty="0">
                <a:latin typeface="Calibri" panose="020F0502020204030204" pitchFamily="34" charset="0"/>
              </a:rPr>
              <a:t>Understanding vs Mimicking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AI systems, particularly those based on machine learning, often mimic human behavior without true understanding.</a:t>
            </a:r>
          </a:p>
          <a:p>
            <a:pPr marL="785372" lvl="1" indent="-302066" fontAlgn="ctr">
              <a:buFont typeface="Courier New" panose="02070309020205020404" pitchFamily="49" charset="0"/>
              <a:buChar char="o"/>
            </a:pPr>
            <a:r>
              <a:rPr lang="en-US" sz="1200" dirty="0">
                <a:latin typeface="Calibri" panose="020F0502020204030204" pitchFamily="34" charset="0"/>
              </a:rPr>
              <a:t>The challenge is to develop AI that can genuinely understand contexts and concepts, moving beyond mere pattern recognition.</a:t>
            </a:r>
          </a:p>
          <a:p>
            <a:pPr fontAlgn="ctr">
              <a:buFont typeface="Arial" panose="020B0604020202020204" pitchFamily="34" charset="0"/>
              <a:buChar char="•"/>
            </a:pPr>
            <a:r>
              <a:rPr lang="en-US" sz="1200" b="1" dirty="0">
                <a:latin typeface="Calibri" panose="020F0502020204030204" pitchFamily="34" charset="0"/>
              </a:rPr>
              <a:t>Privacy Violations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AI systems can inadvertently violate privacy by exposing personal data through their outputs or by being susceptible to attacks that reveal sensitive information.</a:t>
            </a:r>
          </a:p>
          <a:p>
            <a:pPr marL="785372" lvl="1" indent="-302066" fontAlgn="ctr">
              <a:buFont typeface="Courier New" panose="02070309020205020404" pitchFamily="49" charset="0"/>
              <a:buChar char="o"/>
            </a:pPr>
            <a:r>
              <a:rPr lang="en-US" sz="1200" dirty="0">
                <a:latin typeface="Calibri" panose="020F0502020204030204" pitchFamily="34" charset="0"/>
              </a:rPr>
              <a:t>Ensuring privacy in AI involves careful data handling and the implementation of privacy-preserving techniques.</a:t>
            </a:r>
          </a:p>
          <a:p>
            <a:pPr fontAlgn="ctr">
              <a:buFont typeface="Arial" panose="020B0604020202020204" pitchFamily="34" charset="0"/>
              <a:buChar char="•"/>
            </a:pPr>
            <a:r>
              <a:rPr lang="en-US" sz="1200" b="1" dirty="0">
                <a:latin typeface="Calibri" panose="020F0502020204030204" pitchFamily="34" charset="0"/>
              </a:rPr>
              <a:t>Adherence to Legal and Moral Standards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AI must comply with legal regulations and moral standards to ensure its applications do not cause harm and are fair and unbiased.</a:t>
            </a:r>
          </a:p>
          <a:p>
            <a:pPr marL="785372" lvl="1" indent="-302066" fontAlgn="ctr">
              <a:buFont typeface="Courier New" panose="02070309020205020404" pitchFamily="49" charset="0"/>
              <a:buChar char="o"/>
            </a:pPr>
            <a:r>
              <a:rPr lang="en-US" sz="1200" dirty="0">
                <a:latin typeface="Calibri" panose="020F0502020204030204" pitchFamily="34" charset="0"/>
              </a:rPr>
              <a:t>This includes considerations around transparency, accountability, and ethical decision-making.</a:t>
            </a:r>
          </a:p>
          <a:p>
            <a:pPr fontAlgn="ctr">
              <a:buFont typeface="Arial" panose="020B0604020202020204" pitchFamily="34" charset="0"/>
              <a:buChar char="•"/>
            </a:pPr>
            <a:r>
              <a:rPr lang="en-US" sz="1200" b="1" dirty="0">
                <a:latin typeface="Calibri" panose="020F0502020204030204" pitchFamily="34" charset="0"/>
              </a:rPr>
              <a:t>Ethical Implications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The use of AI raises ethical questions about autonomy, job displacement, bias, and the potential for misuse.</a:t>
            </a:r>
          </a:p>
          <a:p>
            <a:pPr marL="785372" lvl="1" indent="-302066" fontAlgn="ctr">
              <a:buFont typeface="Courier New" panose="02070309020205020404" pitchFamily="49" charset="0"/>
              <a:buChar char="o"/>
            </a:pPr>
            <a:r>
              <a:rPr lang="en-US" sz="1200" dirty="0">
                <a:latin typeface="Calibri" panose="020F0502020204030204" pitchFamily="34" charset="0"/>
              </a:rPr>
              <a:t>It’s crucial to consider the ethical implications of AI systems in their design and deployment.</a:t>
            </a:r>
          </a:p>
          <a:p>
            <a:pPr fontAlgn="ctr">
              <a:buFont typeface="Arial" panose="020B0604020202020204" pitchFamily="34" charset="0"/>
              <a:buChar char="•"/>
            </a:pPr>
            <a:r>
              <a:rPr lang="en-US" sz="1200" b="1" dirty="0">
                <a:latin typeface="Calibri" panose="020F0502020204030204" pitchFamily="34" charset="0"/>
              </a:rPr>
              <a:t>Over-reliance on LLMs (Large Language Models)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Over-reliance on AI, such as LLMs, can lead to a lack of critical thinking and an overestimation of the AI’s capabilities.</a:t>
            </a:r>
          </a:p>
          <a:p>
            <a:pPr marL="785372" lvl="1" indent="-302066" fontAlgn="ctr">
              <a:buFont typeface="Courier New" panose="02070309020205020404" pitchFamily="49" charset="0"/>
              <a:buChar char="o"/>
            </a:pPr>
            <a:r>
              <a:rPr lang="en-US" sz="1200" dirty="0">
                <a:latin typeface="Calibri" panose="020F0502020204030204" pitchFamily="34" charset="0"/>
              </a:rPr>
              <a:t>It’s important to maintain a balance and ensure that AI complements human skills rather than replacing them.</a:t>
            </a:r>
          </a:p>
          <a:p>
            <a:pPr fontAlgn="ctr">
              <a:buFont typeface="Arial" panose="020B0604020202020204" pitchFamily="34" charset="0"/>
              <a:buChar char="•"/>
            </a:pPr>
            <a:r>
              <a:rPr lang="en-US" sz="1200" b="1" dirty="0">
                <a:latin typeface="Calibri" panose="020F0502020204030204" pitchFamily="34" charset="0"/>
              </a:rPr>
              <a:t>Regular Evaluation of LLM Performance in AI:</a:t>
            </a:r>
            <a:endParaRPr lang="en-US" sz="1200" dirty="0">
              <a:latin typeface="Calibri" panose="020F0502020204030204" pitchFamily="34" charset="0"/>
            </a:endParaRPr>
          </a:p>
          <a:p>
            <a:pPr marL="785372" lvl="1" indent="-302066" fontAlgn="ctr">
              <a:buFont typeface="Courier New" panose="02070309020205020404" pitchFamily="49" charset="0"/>
              <a:buChar char="o"/>
            </a:pPr>
            <a:r>
              <a:rPr lang="en-US" sz="1200" dirty="0">
                <a:latin typeface="Calibri" panose="020F0502020204030204" pitchFamily="34" charset="0"/>
              </a:rPr>
              <a:t>Continuous evaluation of AI systems, like LLMs, is necessary to monitor their performance, fairness, and alignment with human values.</a:t>
            </a:r>
          </a:p>
          <a:p>
            <a:pPr marL="785372" lvl="1" indent="-302066" fontAlgn="ctr">
              <a:buFont typeface="Courier New" panose="02070309020205020404" pitchFamily="49" charset="0"/>
              <a:buChar char="o"/>
            </a:pPr>
            <a:r>
              <a:rPr lang="en-US" sz="1200" dirty="0">
                <a:latin typeface="Calibri" panose="020F0502020204030204" pitchFamily="34" charset="0"/>
              </a:rPr>
              <a:t>Regular assessments help identify biases and errors, ensuring AI systems remain reliable and trustworthy.</a:t>
            </a:r>
          </a:p>
          <a:p>
            <a:endParaRPr lang="en-US" dirty="0"/>
          </a:p>
        </p:txBody>
      </p:sp>
      <p:sp>
        <p:nvSpPr>
          <p:cNvPr id="4" name="Slide Number Placeholder 3"/>
          <p:cNvSpPr>
            <a:spLocks noGrp="1"/>
          </p:cNvSpPr>
          <p:nvPr>
            <p:ph type="sldNum" sz="quarter" idx="5"/>
          </p:nvPr>
        </p:nvSpPr>
        <p:spPr/>
        <p:txBody>
          <a:bodyPr/>
          <a:lstStyle/>
          <a:p>
            <a:fld id="{2621CDFD-6178-4C82-B3A5-3575A4DF7402}" type="slidenum">
              <a:rPr lang="en-US" smtClean="0"/>
              <a:t>41</a:t>
            </a:fld>
            <a:endParaRPr lang="en-US"/>
          </a:p>
        </p:txBody>
      </p:sp>
    </p:spTree>
    <p:extLst>
      <p:ext uri="{BB962C8B-B14F-4D97-AF65-F5344CB8AC3E}">
        <p14:creationId xmlns:p14="http://schemas.microsoft.com/office/powerpoint/2010/main" val="393574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5E45A-B5BF-8F07-143C-64FEF8A60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4C71E-6187-BDD7-26EE-6F2701656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271D3-4E05-4F97-8F92-7916BEE72473}"/>
              </a:ext>
            </a:extLst>
          </p:cNvPr>
          <p:cNvSpPr>
            <a:spLocks noGrp="1"/>
          </p:cNvSpPr>
          <p:nvPr>
            <p:ph type="body" idx="1"/>
          </p:nvPr>
        </p:nvSpPr>
        <p:spPr/>
        <p:txBody>
          <a:bodyPr/>
          <a:lstStyle/>
          <a:p>
            <a:r>
              <a:rPr lang="en-US" dirty="0"/>
              <a:t>Incorporating nurses into the AI development process is crucial for creating effective healthcare solutions. Nurses bring invaluable insights from their direct interactions with patients and their understanding of clinical workflows. By including them early in the design phase, we can ensure that the technology aligns with real-world needs. Their expertise in evidence-based care delivery allows them to provide critical feedback, which can enhance the accuracy and relevance of AI applications in clinical settings. This collaboration not only improves the technology but also fosters a sense of ownership among nursing professionals, ultimately leading to better patient outcomes. </a:t>
            </a:r>
            <a:br>
              <a:rPr lang="en-US" dirty="0"/>
            </a:br>
            <a:r>
              <a:rPr lang="en-US" dirty="0"/>
              <a:t>______</a:t>
            </a:r>
          </a:p>
        </p:txBody>
      </p:sp>
      <p:sp>
        <p:nvSpPr>
          <p:cNvPr id="4" name="Slide Number Placeholder 3">
            <a:extLst>
              <a:ext uri="{FF2B5EF4-FFF2-40B4-BE49-F238E27FC236}">
                <a16:creationId xmlns:a16="http://schemas.microsoft.com/office/drawing/2014/main" id="{3EECD399-8100-CA77-3BE7-0B7E13CDB49D}"/>
              </a:ext>
            </a:extLst>
          </p:cNvPr>
          <p:cNvSpPr>
            <a:spLocks noGrp="1"/>
          </p:cNvSpPr>
          <p:nvPr>
            <p:ph type="sldNum" sz="quarter" idx="5"/>
          </p:nvPr>
        </p:nvSpPr>
        <p:spPr/>
        <p:txBody>
          <a:bodyPr/>
          <a:lstStyle/>
          <a:p>
            <a:fld id="{337407DE-CD6E-47CA-B255-F82548633DD6}" type="slidenum">
              <a:rPr lang="en-US" smtClean="0"/>
              <a:t>5</a:t>
            </a:fld>
            <a:endParaRPr lang="en-US"/>
          </a:p>
        </p:txBody>
      </p:sp>
    </p:spTree>
    <p:extLst>
      <p:ext uri="{BB962C8B-B14F-4D97-AF65-F5344CB8AC3E}">
        <p14:creationId xmlns:p14="http://schemas.microsoft.com/office/powerpoint/2010/main" val="3780274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spcBef>
                <a:spcPts val="375"/>
              </a:spcBef>
              <a:spcAft>
                <a:spcPts val="375"/>
              </a:spcAft>
            </a:pPr>
            <a:r>
              <a:rPr lang="en-US" b="1" dirty="0">
                <a:solidFill>
                  <a:srgbClr val="242424"/>
                </a:solidFill>
                <a:effectLst/>
                <a:latin typeface="Segoe UI" panose="020B0502040204020203" pitchFamily="34" charset="0"/>
              </a:rPr>
              <a:t>Nurses' Role in AI Development &amp; Design</a:t>
            </a:r>
            <a:r>
              <a:rPr lang="en-US" dirty="0">
                <a:solidFill>
                  <a:srgbClr val="242424"/>
                </a:solidFill>
                <a:effectLst/>
                <a:latin typeface="Segoe UI" panose="020B0502040204020203" pitchFamily="34" charset="0"/>
              </a:rPr>
              <a:t>:</a:t>
            </a:r>
          </a:p>
          <a:p>
            <a:pPr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Nurses play a crucial role in the development and design of AI by leveraging their knowledge of patient care and administrative needs. They help recognize the best use cases for AI in clinical settings and assess the effectiveness of AI models by evaluating their accuracy, reliability, and ethical considerations.</a:t>
            </a:r>
          </a:p>
          <a:p>
            <a:pPr algn="l">
              <a:lnSpc>
                <a:spcPts val="1500"/>
              </a:lnSpc>
              <a:spcBef>
                <a:spcPts val="375"/>
              </a:spcBef>
              <a:spcAft>
                <a:spcPts val="375"/>
              </a:spcAft>
            </a:pPr>
            <a:r>
              <a:rPr lang="en-US" b="1" dirty="0">
                <a:solidFill>
                  <a:srgbClr val="242424"/>
                </a:solidFill>
                <a:effectLst/>
                <a:latin typeface="Segoe UI" panose="020B0502040204020203" pitchFamily="34" charset="0"/>
              </a:rPr>
              <a:t>AI in Nursing: Patient-Centeredness and Safety</a:t>
            </a:r>
            <a:r>
              <a:rPr lang="en-US" dirty="0">
                <a:solidFill>
                  <a:srgbClr val="242424"/>
                </a:solidFill>
                <a:effectLst/>
                <a:latin typeface="Segoe UI" panose="020B0502040204020203" pitchFamily="34" charset="0"/>
              </a:rPr>
              <a:t>:</a:t>
            </a:r>
          </a:p>
          <a:p>
            <a:pPr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AI maximizes value and safety by automating low-value tasks, reducing duplicative treatments, identifying risks for hospital-acquired infections, and determining the most appropriate staffing levels.</a:t>
            </a:r>
          </a:p>
          <a:p>
            <a:pPr algn="l">
              <a:lnSpc>
                <a:spcPts val="1500"/>
              </a:lnSpc>
              <a:spcBef>
                <a:spcPts val="375"/>
              </a:spcBef>
              <a:spcAft>
                <a:spcPts val="375"/>
              </a:spcAft>
            </a:pPr>
            <a:r>
              <a:rPr lang="en-US" b="1" dirty="0">
                <a:solidFill>
                  <a:srgbClr val="242424"/>
                </a:solidFill>
                <a:effectLst/>
                <a:latin typeface="Segoe UI" panose="020B0502040204020203" pitchFamily="34" charset="0"/>
              </a:rPr>
              <a:t>Predictive Analytics in Healthcare</a:t>
            </a:r>
            <a:r>
              <a:rPr lang="en-US" dirty="0">
                <a:solidFill>
                  <a:srgbClr val="242424"/>
                </a:solidFill>
                <a:effectLst/>
                <a:latin typeface="Segoe UI" panose="020B0502040204020203" pitchFamily="34" charset="0"/>
              </a:rPr>
              <a:t>:</a:t>
            </a:r>
          </a:p>
          <a:p>
            <a:pPr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Predictive analytics combines predictive algorithms with human clinical heuristics to enhance speed, reliability, and organization in decision-making. It uses various types of data, including descriptive, diagnostic, predictive, and prescriptive data, to support organizational processes that impact nursing care.</a:t>
            </a:r>
          </a:p>
          <a:p>
            <a:pPr algn="l">
              <a:lnSpc>
                <a:spcPts val="1500"/>
              </a:lnSpc>
              <a:spcBef>
                <a:spcPts val="375"/>
              </a:spcBef>
              <a:spcAft>
                <a:spcPts val="375"/>
              </a:spcAft>
            </a:pPr>
            <a:r>
              <a:rPr lang="en-US" b="1" dirty="0">
                <a:solidFill>
                  <a:srgbClr val="242424"/>
                </a:solidFill>
                <a:effectLst/>
                <a:latin typeface="Segoe UI" panose="020B0502040204020203" pitchFamily="34" charset="0"/>
              </a:rPr>
              <a:t>Impact on Nursing Process</a:t>
            </a:r>
            <a:r>
              <a:rPr lang="en-US" dirty="0">
                <a:solidFill>
                  <a:srgbClr val="242424"/>
                </a:solidFill>
                <a:effectLst/>
                <a:latin typeface="Segoe UI" panose="020B0502040204020203" pitchFamily="34" charset="0"/>
              </a:rPr>
              <a:t>:</a:t>
            </a:r>
          </a:p>
          <a:p>
            <a:pPr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AI enhances the nursing process by increasing speed and accuracy, improving evaluation and anticipation, and enhancing knowledge synthesis generation. It complements critical thinking and human judgment, leading to better decision-making.</a:t>
            </a:r>
          </a:p>
          <a:p>
            <a:pPr algn="l">
              <a:lnSpc>
                <a:spcPts val="1500"/>
              </a:lnSpc>
              <a:spcBef>
                <a:spcPts val="375"/>
              </a:spcBef>
              <a:spcAft>
                <a:spcPts val="375"/>
              </a:spcAft>
            </a:pPr>
            <a:r>
              <a:rPr lang="en-US" b="1" dirty="0">
                <a:solidFill>
                  <a:srgbClr val="242424"/>
                </a:solidFill>
                <a:effectLst/>
                <a:latin typeface="Segoe UI" panose="020B0502040204020203" pitchFamily="34" charset="0"/>
              </a:rPr>
              <a:t>Challenges in Implementing AI</a:t>
            </a:r>
            <a:r>
              <a:rPr lang="en-US" dirty="0">
                <a:solidFill>
                  <a:srgbClr val="242424"/>
                </a:solidFill>
                <a:effectLst/>
                <a:latin typeface="Segoe UI" panose="020B0502040204020203" pitchFamily="34" charset="0"/>
              </a:rPr>
              <a:t>:</a:t>
            </a:r>
          </a:p>
          <a:p>
            <a:pPr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Implementing AI in healthcare involves challenges such as data estate maturity, skills transformation, continuous AI innovation, and AI integration in healthcare. Addressing these challenges is crucial for the successful adoption of AI technologies.</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42</a:t>
            </a:fld>
            <a:endParaRPr lang="en-US"/>
          </a:p>
        </p:txBody>
      </p:sp>
    </p:spTree>
    <p:extLst>
      <p:ext uri="{BB962C8B-B14F-4D97-AF65-F5344CB8AC3E}">
        <p14:creationId xmlns:p14="http://schemas.microsoft.com/office/powerpoint/2010/main" val="847375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43</a:t>
            </a:fld>
            <a:endParaRPr lang="en-US"/>
          </a:p>
        </p:txBody>
      </p:sp>
    </p:spTree>
    <p:extLst>
      <p:ext uri="{BB962C8B-B14F-4D97-AF65-F5344CB8AC3E}">
        <p14:creationId xmlns:p14="http://schemas.microsoft.com/office/powerpoint/2010/main" val="508021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C778C-76D0-4444-8350-047A62F33A63}" type="slidenum">
              <a:rPr lang="en-US" smtClean="0"/>
              <a:t>45</a:t>
            </a:fld>
            <a:endParaRPr lang="en-US"/>
          </a:p>
        </p:txBody>
      </p:sp>
    </p:spTree>
    <p:extLst>
      <p:ext uri="{BB962C8B-B14F-4D97-AF65-F5344CB8AC3E}">
        <p14:creationId xmlns:p14="http://schemas.microsoft.com/office/powerpoint/2010/main" val="3680560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C778C-76D0-4444-8350-047A62F33A63}" type="slidenum">
              <a:rPr lang="en-US" smtClean="0"/>
              <a:t>48</a:t>
            </a:fld>
            <a:endParaRPr lang="en-US"/>
          </a:p>
        </p:txBody>
      </p:sp>
    </p:spTree>
    <p:extLst>
      <p:ext uri="{BB962C8B-B14F-4D97-AF65-F5344CB8AC3E}">
        <p14:creationId xmlns:p14="http://schemas.microsoft.com/office/powerpoint/2010/main" val="1830421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C778C-76D0-4444-8350-047A62F33A63}" type="slidenum">
              <a:rPr lang="en-US" smtClean="0"/>
              <a:t>50</a:t>
            </a:fld>
            <a:endParaRPr lang="en-US"/>
          </a:p>
        </p:txBody>
      </p:sp>
    </p:spTree>
    <p:extLst>
      <p:ext uri="{BB962C8B-B14F-4D97-AF65-F5344CB8AC3E}">
        <p14:creationId xmlns:p14="http://schemas.microsoft.com/office/powerpoint/2010/main" val="1081937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9FC4D-6376-D666-5ED5-FE5974700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716B3-B329-D370-C6C5-94139B0FF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D6E905-BC24-DD4B-DF88-512DB22B80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5D7809-8231-23DB-49B0-C00CA8A5E90C}"/>
              </a:ext>
            </a:extLst>
          </p:cNvPr>
          <p:cNvSpPr>
            <a:spLocks noGrp="1"/>
          </p:cNvSpPr>
          <p:nvPr>
            <p:ph type="sldNum" sz="quarter" idx="5"/>
          </p:nvPr>
        </p:nvSpPr>
        <p:spPr/>
        <p:txBody>
          <a:bodyPr/>
          <a:lstStyle/>
          <a:p>
            <a:fld id="{4B6C778C-76D0-4444-8350-047A62F33A63}" type="slidenum">
              <a:rPr lang="en-US" smtClean="0"/>
              <a:t>51</a:t>
            </a:fld>
            <a:endParaRPr lang="en-US"/>
          </a:p>
        </p:txBody>
      </p:sp>
    </p:spTree>
    <p:extLst>
      <p:ext uri="{BB962C8B-B14F-4D97-AF65-F5344CB8AC3E}">
        <p14:creationId xmlns:p14="http://schemas.microsoft.com/office/powerpoint/2010/main" val="1091831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D5A80-334D-3C5F-174F-C9BF046C6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A2353-045B-823A-47D8-6D6339FA3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92871-BF16-60AC-7C2B-249F9473F3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B1904A-12EA-A5AA-15D3-56FA6CDEBC68}"/>
              </a:ext>
            </a:extLst>
          </p:cNvPr>
          <p:cNvSpPr>
            <a:spLocks noGrp="1"/>
          </p:cNvSpPr>
          <p:nvPr>
            <p:ph type="sldNum" sz="quarter" idx="5"/>
          </p:nvPr>
        </p:nvSpPr>
        <p:spPr/>
        <p:txBody>
          <a:bodyPr/>
          <a:lstStyle/>
          <a:p>
            <a:fld id="{4B6C778C-76D0-4444-8350-047A62F33A63}" type="slidenum">
              <a:rPr lang="en-US" smtClean="0"/>
              <a:t>52</a:t>
            </a:fld>
            <a:endParaRPr lang="en-US"/>
          </a:p>
        </p:txBody>
      </p:sp>
    </p:spTree>
    <p:extLst>
      <p:ext uri="{BB962C8B-B14F-4D97-AF65-F5344CB8AC3E}">
        <p14:creationId xmlns:p14="http://schemas.microsoft.com/office/powerpoint/2010/main" val="846786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F826C-D4EA-DA74-5C60-7154E5168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9485E-83B0-F2BC-6767-21D35B287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ED228-5B90-9086-434D-0F398F8A4E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9E6471-D70F-6F29-4A59-CDC923275BFA}"/>
              </a:ext>
            </a:extLst>
          </p:cNvPr>
          <p:cNvSpPr>
            <a:spLocks noGrp="1"/>
          </p:cNvSpPr>
          <p:nvPr>
            <p:ph type="sldNum" sz="quarter" idx="5"/>
          </p:nvPr>
        </p:nvSpPr>
        <p:spPr/>
        <p:txBody>
          <a:bodyPr/>
          <a:lstStyle/>
          <a:p>
            <a:fld id="{4B6C778C-76D0-4444-8350-047A62F33A63}" type="slidenum">
              <a:rPr lang="en-US" smtClean="0"/>
              <a:t>53</a:t>
            </a:fld>
            <a:endParaRPr lang="en-US"/>
          </a:p>
        </p:txBody>
      </p:sp>
    </p:spTree>
    <p:extLst>
      <p:ext uri="{BB962C8B-B14F-4D97-AF65-F5344CB8AC3E}">
        <p14:creationId xmlns:p14="http://schemas.microsoft.com/office/powerpoint/2010/main" val="994986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54</a:t>
            </a:fld>
            <a:endParaRPr lang="en-US"/>
          </a:p>
        </p:txBody>
      </p:sp>
    </p:spTree>
    <p:extLst>
      <p:ext uri="{BB962C8B-B14F-4D97-AF65-F5344CB8AC3E}">
        <p14:creationId xmlns:p14="http://schemas.microsoft.com/office/powerpoint/2010/main" val="395337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integration of nursing knowledge into machine learning systems is revolutionizing clinical decision-making. By leveraging the expertise of nurses, these systems can provide suggestions that enhance the speed and accuracy of care. As we accumulate more data, the algorithms will refine their capabilities, allowing for more nuanced support in patient care. This synergy between human judgment and machine intelligence not only streamlines processes but also elevates the role of nurses within the healthcare framework. Ultimately, improved decision-making leads to better patient outcomes and reinforces the critical value nurses bring to the system. </a:t>
            </a:r>
            <a:br>
              <a:rPr lang="en-US" dirty="0"/>
            </a:br>
            <a:r>
              <a:rPr lang="en-US" dirty="0"/>
              <a:t>______</a:t>
            </a:r>
          </a:p>
          <a:p>
            <a:br>
              <a:rPr lang="en-US" dirty="0"/>
            </a:br>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6</a:t>
            </a:fld>
            <a:endParaRPr lang="en-US"/>
          </a:p>
        </p:txBody>
      </p:sp>
    </p:spTree>
    <p:extLst>
      <p:ext uri="{BB962C8B-B14F-4D97-AF65-F5344CB8AC3E}">
        <p14:creationId xmlns:p14="http://schemas.microsoft.com/office/powerpoint/2010/main" val="101457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5CD61-BAB7-57D9-40AC-16743985A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90D99-E870-667F-5B5A-F96169CFD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7B53C6-8FD7-3572-D45E-86BBA2D402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Emerging technologies, particularly assistive intelligence, are transforming nursing practice by automating low-value tasks. This shift allows nurses to focus on high-value activities, enhancing patient engagement and satisfaction. By freeing up time, nurses can dedicate more attention to their patients, which is crucial for improving overall care quality. Additionally, the integration of AI into nursing processes enhances critical thinking and human judgment. It accelerates evaluation, anticipation, and knowledge synthesis, leading to more accurate and timely decision-making. This synergy between technology and human expertise is vital for advancing nursing practice and ultimately improving patient outcomes. </a:t>
            </a:r>
            <a:br>
              <a:rPr lang="en-US" dirty="0"/>
            </a:br>
            <a:r>
              <a:rPr lang="en-US" dirty="0"/>
              <a:t>______</a:t>
            </a:r>
          </a:p>
          <a:p>
            <a:endParaRPr lang="en-US" dirty="0"/>
          </a:p>
        </p:txBody>
      </p:sp>
      <p:sp>
        <p:nvSpPr>
          <p:cNvPr id="4" name="Slide Number Placeholder 3">
            <a:extLst>
              <a:ext uri="{FF2B5EF4-FFF2-40B4-BE49-F238E27FC236}">
                <a16:creationId xmlns:a16="http://schemas.microsoft.com/office/drawing/2014/main" id="{82BF3BC8-4A9A-A0BA-DB7B-4FDCA532B6A7}"/>
              </a:ext>
            </a:extLst>
          </p:cNvPr>
          <p:cNvSpPr>
            <a:spLocks noGrp="1"/>
          </p:cNvSpPr>
          <p:nvPr>
            <p:ph type="sldNum" sz="quarter" idx="5"/>
          </p:nvPr>
        </p:nvSpPr>
        <p:spPr/>
        <p:txBody>
          <a:bodyPr/>
          <a:lstStyle/>
          <a:p>
            <a:fld id="{4B6C778C-76D0-4444-8350-047A62F33A63}" type="slidenum">
              <a:rPr lang="en-US" smtClean="0"/>
              <a:t>7</a:t>
            </a:fld>
            <a:endParaRPr lang="en-US"/>
          </a:p>
        </p:txBody>
      </p:sp>
    </p:spTree>
    <p:extLst>
      <p:ext uri="{BB962C8B-B14F-4D97-AF65-F5344CB8AC3E}">
        <p14:creationId xmlns:p14="http://schemas.microsoft.com/office/powerpoint/2010/main" val="300511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Artificial Intelligence is transforming nursing by enhancing patient-centered care and safety. By integrating emerging technologies like precision and assistive intelligence, we can automate routine tasks, allowing nurses to concentrate on more critical, high-value activities. This shift not only maximizes safety but also improves clinical decision-making.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Enhanced AI tools can significantly reduce the risk of drug-drug interactions and prevent duplicative treatments, which are crucial for patient safety. Additionally, AI can help identify risks associated with hospital-acquired infections and optimize staffing levels, ensuring that the right number of nurses are available to meet patient needs. Ultimately, these advancements will elevate the role of nurses within the healthcare system, highlighting their value in delivering quality care. </a:t>
            </a:r>
            <a:br>
              <a:rPr lang="en-US" dirty="0"/>
            </a:br>
            <a:r>
              <a:rPr lang="en-US" dirty="0"/>
              <a:t>______</a:t>
            </a:r>
          </a:p>
          <a:p>
            <a:endParaRPr lang="en-US" dirty="0"/>
          </a:p>
        </p:txBody>
      </p:sp>
      <p:sp>
        <p:nvSpPr>
          <p:cNvPr id="4" name="Slide Number Placeholder 3"/>
          <p:cNvSpPr>
            <a:spLocks noGrp="1"/>
          </p:cNvSpPr>
          <p:nvPr>
            <p:ph type="sldNum" sz="quarter" idx="5"/>
          </p:nvPr>
        </p:nvSpPr>
        <p:spPr/>
        <p:txBody>
          <a:bodyPr/>
          <a:lstStyle/>
          <a:p>
            <a:fld id="{337407DE-CD6E-47CA-B255-F82548633DD6}" type="slidenum">
              <a:rPr lang="en-US" smtClean="0"/>
              <a:t>8</a:t>
            </a:fld>
            <a:endParaRPr lang="en-US"/>
          </a:p>
        </p:txBody>
      </p:sp>
    </p:spTree>
    <p:extLst>
      <p:ext uri="{BB962C8B-B14F-4D97-AF65-F5344CB8AC3E}">
        <p14:creationId xmlns:p14="http://schemas.microsoft.com/office/powerpoint/2010/main" val="380085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integration of AI in nursing is a game changer, as it empowers nurses to not only gather data but also to interpret it critically. This synergy between AI and human expertise allows for a deeper understanding of patient needs, moving beyond surface-level observations. By leveraging AI, nurses can challenge long-standing practices and innovate care strategies that are more effective. </a:t>
            </a:r>
          </a:p>
          <a:p>
            <a:endParaRPr lang="en-US" dirty="0"/>
          </a:p>
          <a:p>
            <a:r>
              <a:rPr lang="en-US" dirty="0"/>
              <a:t>The quotes highlight the importance of maintaining human judgment in this process, ensuring that technology complements rather than replaces the invaluable skills that nurses bring to patient care. This balance is crucial for fostering an environment where new knowledge can flourish. </a:t>
            </a:r>
            <a:br>
              <a:rPr lang="en-US" dirty="0"/>
            </a:br>
            <a:r>
              <a:rPr lang="en-US" dirty="0"/>
              <a:t>_____</a:t>
            </a:r>
          </a:p>
        </p:txBody>
      </p:sp>
      <p:sp>
        <p:nvSpPr>
          <p:cNvPr id="4" name="Slide Number Placeholder 3"/>
          <p:cNvSpPr>
            <a:spLocks noGrp="1"/>
          </p:cNvSpPr>
          <p:nvPr>
            <p:ph type="sldNum" sz="quarter" idx="5"/>
          </p:nvPr>
        </p:nvSpPr>
        <p:spPr/>
        <p:txBody>
          <a:bodyPr/>
          <a:lstStyle/>
          <a:p>
            <a:fld id="{4B6C778C-76D0-4444-8350-047A62F33A63}" type="slidenum">
              <a:rPr lang="en-US" smtClean="0"/>
              <a:t>9</a:t>
            </a:fld>
            <a:endParaRPr lang="en-US"/>
          </a:p>
        </p:txBody>
      </p:sp>
    </p:spTree>
    <p:extLst>
      <p:ext uri="{BB962C8B-B14F-4D97-AF65-F5344CB8AC3E}">
        <p14:creationId xmlns:p14="http://schemas.microsoft.com/office/powerpoint/2010/main" val="366856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r>
              <a:rPr lang="en-US" b="0" i="0" dirty="0">
                <a:effectLst/>
                <a:latin typeface="Segoe UI" panose="020B0502040204020203" pitchFamily="34" charset="0"/>
              </a:rPr>
              <a:t>Lawry, T. (2020). AI in Health: A Leader's Guide to Winning in the New Age of Intelligent Health Systems. New York: HIMSS Publishing. ISBN: 9780367333713.</a:t>
            </a:r>
          </a:p>
          <a:p>
            <a:endParaRPr lang="en-US" dirty="0"/>
          </a:p>
        </p:txBody>
      </p:sp>
      <p:sp>
        <p:nvSpPr>
          <p:cNvPr id="4" name="Slide Number Placeholder 3"/>
          <p:cNvSpPr>
            <a:spLocks noGrp="1"/>
          </p:cNvSpPr>
          <p:nvPr>
            <p:ph type="sldNum" sz="quarter" idx="5"/>
          </p:nvPr>
        </p:nvSpPr>
        <p:spPr/>
        <p:txBody>
          <a:bodyPr/>
          <a:lstStyle/>
          <a:p>
            <a:fld id="{4B6C778C-76D0-4444-8350-047A62F33A63}" type="slidenum">
              <a:rPr lang="en-US" smtClean="0"/>
              <a:t>10</a:t>
            </a:fld>
            <a:endParaRPr lang="en-US"/>
          </a:p>
        </p:txBody>
      </p:sp>
    </p:spTree>
    <p:extLst>
      <p:ext uri="{BB962C8B-B14F-4D97-AF65-F5344CB8AC3E}">
        <p14:creationId xmlns:p14="http://schemas.microsoft.com/office/powerpoint/2010/main" val="2152056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22AA"/>
        </a:solidFill>
        <a:effectLst/>
      </p:bgPr>
    </p:bg>
    <p:spTree>
      <p:nvGrpSpPr>
        <p:cNvPr id="1" name=""/>
        <p:cNvGrpSpPr/>
        <p:nvPr/>
      </p:nvGrpSpPr>
      <p:grpSpPr>
        <a:xfrm>
          <a:off x="0" y="0"/>
          <a:ext cx="0" cy="0"/>
          <a:chOff x="0" y="0"/>
          <a:chExt cx="0" cy="0"/>
        </a:xfrm>
      </p:grpSpPr>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descr="Text, logo&#10;&#10;Description automatically generated">
            <a:extLst>
              <a:ext uri="{FF2B5EF4-FFF2-40B4-BE49-F238E27FC236}">
                <a16:creationId xmlns:a16="http://schemas.microsoft.com/office/drawing/2014/main" id="{44EE36C3-DE34-FA45-AB46-162CFBC8CC1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CD41D930-0200-FB49-AD21-BE53C7AFC633}"/>
              </a:ext>
            </a:extLst>
          </p:cNvPr>
          <p:cNvSpPr>
            <a:spLocks noGrp="1"/>
          </p:cNvSpPr>
          <p:nvPr>
            <p:ph type="title"/>
          </p:nvPr>
        </p:nvSpPr>
        <p:spPr>
          <a:xfrm>
            <a:off x="838201" y="3007360"/>
            <a:ext cx="10591800" cy="999994"/>
          </a:xfrm>
        </p:spPr>
        <p:txBody>
          <a:bodyPr anchor="ctr"/>
          <a:lstStyle>
            <a:lvl1pPr>
              <a:lnSpc>
                <a:spcPct val="85000"/>
              </a:lnSpc>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1706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835" y="-626165"/>
            <a:ext cx="8110330"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 name="Footer Placeholder 1">
            <a:extLst>
              <a:ext uri="{FF2B5EF4-FFF2-40B4-BE49-F238E27FC236}">
                <a16:creationId xmlns:a16="http://schemas.microsoft.com/office/drawing/2014/main" id="{C02990B0-028A-A346-9947-A3D2F62FE8D0}"/>
              </a:ext>
            </a:extLst>
          </p:cNvPr>
          <p:cNvSpPr>
            <a:spLocks noGrp="1"/>
          </p:cNvSpPr>
          <p:nvPr>
            <p:ph type="ftr" sz="quarter" idx="13"/>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44611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D42C3CFC-0E83-3C43-83DC-68BCFDA6DE19}"/>
              </a:ext>
            </a:extLst>
          </p:cNvPr>
          <p:cNvSpPr>
            <a:spLocks noGrp="1"/>
          </p:cNvSpPr>
          <p:nvPr>
            <p:ph sz="quarter" idx="13"/>
          </p:nvPr>
        </p:nvSpPr>
        <p:spPr>
          <a:xfrm>
            <a:off x="6096000" y="1714500"/>
            <a:ext cx="5334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0748C08F-41CC-6242-8AB7-D4B15AE72A11}"/>
              </a:ext>
            </a:extLst>
          </p:cNvPr>
          <p:cNvSpPr>
            <a:spLocks noGrp="1"/>
          </p:cNvSpPr>
          <p:nvPr>
            <p:ph type="ftr" sz="quarter" idx="14"/>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85150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ircle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E80BFB0C-9597-DC41-B824-36FF9F121695}"/>
              </a:ext>
            </a:extLst>
          </p:cNvPr>
          <p:cNvSpPr>
            <a:spLocks noGrp="1"/>
          </p:cNvSpPr>
          <p:nvPr>
            <p:ph type="ftr" sz="quarter" idx="17"/>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11374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Circles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Title 1">
            <a:extLst>
              <a:ext uri="{FF2B5EF4-FFF2-40B4-BE49-F238E27FC236}">
                <a16:creationId xmlns:a16="http://schemas.microsoft.com/office/drawing/2014/main" id="{5D35CD6A-95A4-9D48-BDD2-6029B6C233FD}"/>
              </a:ext>
            </a:extLst>
          </p:cNvPr>
          <p:cNvSpPr>
            <a:spLocks noGrp="1"/>
          </p:cNvSpPr>
          <p:nvPr>
            <p:ph type="title" hasCustomPrompt="1"/>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77E6B43-6192-134D-A5F7-6D5348DCFF04}"/>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22345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Circ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Footer Placeholder 1">
            <a:extLst>
              <a:ext uri="{FF2B5EF4-FFF2-40B4-BE49-F238E27FC236}">
                <a16:creationId xmlns:a16="http://schemas.microsoft.com/office/drawing/2014/main" id="{2CDB7DF7-299E-C64F-B0F3-05CD26BBB0E2}"/>
              </a:ext>
            </a:extLst>
          </p:cNvPr>
          <p:cNvSpPr>
            <a:spLocks noGrp="1"/>
          </p:cNvSpPr>
          <p:nvPr>
            <p:ph type="ftr" sz="quarter" idx="14"/>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792222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257451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B1245E-6AC4-AC4A-8FDC-CDD64337F2E4}"/>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26251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1" y="2267389"/>
            <a:ext cx="3296920" cy="1783443"/>
          </a:xfrm>
        </p:spPr>
        <p:txBody>
          <a:bodyPr wrap="square" anchor="ctr" anchorCtr="0"/>
          <a:lstStyle>
            <a:lvl1pPr>
              <a:lnSpc>
                <a:spcPct val="100000"/>
              </a:lnSpc>
              <a:defRPr sz="36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1" name="Picture 10" descr="Text, logo&#10;&#10;Description automatically generated">
            <a:extLst>
              <a:ext uri="{FF2B5EF4-FFF2-40B4-BE49-F238E27FC236}">
                <a16:creationId xmlns:a16="http://schemas.microsoft.com/office/drawing/2014/main" id="{DEACEA3E-52CD-0443-AEF7-70C81DE5E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86F8882-223E-3C4C-9CD5-F2E69122B454}"/>
              </a:ext>
            </a:extLst>
          </p:cNvPr>
          <p:cNvSpPr>
            <a:spLocks noGrp="1"/>
          </p:cNvSpPr>
          <p:nvPr>
            <p:ph type="ftr" sz="quarter" idx="14"/>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2392630801"/>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hasCustomPrompt="1"/>
          </p:nvPr>
        </p:nvSpPr>
        <p:spPr>
          <a:xfrm>
            <a:off x="838201" y="2340565"/>
            <a:ext cx="3784600" cy="1783443"/>
          </a:xfrm>
        </p:spPr>
        <p:txBody>
          <a:bodyPr/>
          <a:lstStyle>
            <a:lvl1pPr>
              <a:lnSpc>
                <a:spcPct val="100000"/>
              </a:lnSpc>
              <a:defRPr sz="36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2" name="Picture 11" descr="Text, logo&#10;&#10;Description automatically generated">
            <a:extLst>
              <a:ext uri="{FF2B5EF4-FFF2-40B4-BE49-F238E27FC236}">
                <a16:creationId xmlns:a16="http://schemas.microsoft.com/office/drawing/2014/main" id="{16B94362-FA29-F948-8F68-67B2C65DDB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65B6C233-3C8D-B348-B4B1-A1FFAC2449F4}"/>
              </a:ext>
            </a:extLst>
          </p:cNvPr>
          <p:cNvSpPr>
            <a:spLocks noGrp="1"/>
          </p:cNvSpPr>
          <p:nvPr>
            <p:ph type="ftr" sz="quarter" idx="14"/>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383460157"/>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5" name="Picture 4" descr="Text, logo&#10;&#10;Description automatically generated">
            <a:extLst>
              <a:ext uri="{FF2B5EF4-FFF2-40B4-BE49-F238E27FC236}">
                <a16:creationId xmlns:a16="http://schemas.microsoft.com/office/drawing/2014/main" id="{60C53942-BB43-2E43-BAE9-8C86769F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708777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14" descr="Text, logo&#10;&#10;Description automatically generated">
            <a:extLst>
              <a:ext uri="{FF2B5EF4-FFF2-40B4-BE49-F238E27FC236}">
                <a16:creationId xmlns:a16="http://schemas.microsoft.com/office/drawing/2014/main" id="{84E38981-E5B5-9C4B-B8CB-96FC1248CF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4F1C1BA9-EB81-2B40-9E94-5DDE43D2A1B6}"/>
              </a:ext>
            </a:extLst>
          </p:cNvPr>
          <p:cNvSpPr>
            <a:spLocks noGrp="1"/>
          </p:cNvSpPr>
          <p:nvPr>
            <p:ph type="ftr" sz="quarter" idx="17"/>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190908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433" y="2339984"/>
            <a:ext cx="4187371" cy="1783443"/>
          </a:xfrm>
        </p:spPr>
        <p:txBody>
          <a:bodyPr wrap="square" anchor="ctr" anchorCtr="0"/>
          <a:lstStyle>
            <a:lvl1pPr>
              <a:lnSpc>
                <a:spcPct val="100000"/>
              </a:lnSpc>
              <a:defRPr sz="36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3600">
                <a:solidFill>
                  <a:srgbClr val="FFFFFF"/>
                </a:solidFill>
                <a:latin typeface="Prometo Medium" panose="020B0704030203060203" pitchFamily="34" charset="0"/>
              </a:defRPr>
            </a:lvl1pPr>
          </a:lstStyle>
          <a:p>
            <a:r>
              <a:rPr lang="en-US" dirty="0"/>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9" name="Picture 8" descr="Text, logo&#10;&#10;Description automatically generated">
            <a:extLst>
              <a:ext uri="{FF2B5EF4-FFF2-40B4-BE49-F238E27FC236}">
                <a16:creationId xmlns:a16="http://schemas.microsoft.com/office/drawing/2014/main" id="{95842CC3-E0BF-FF45-A0E4-A97EF3CB2E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503D1906-C08F-3344-8E9A-D0DA1AD254ED}"/>
              </a:ext>
            </a:extLst>
          </p:cNvPr>
          <p:cNvSpPr>
            <a:spLocks noGrp="1"/>
          </p:cNvSpPr>
          <p:nvPr>
            <p:ph type="ftr" sz="quarter" idx="13"/>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3980924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3071367" cy="1783443"/>
          </a:xfrm>
        </p:spPr>
        <p:txBody>
          <a:bodyPr/>
          <a:lstStyle>
            <a:lvl1pPr>
              <a:lnSpc>
                <a:spcPct val="100000"/>
              </a:lnSpc>
              <a:defRPr sz="3600">
                <a:solidFill>
                  <a:srgbClr val="FFFFFF"/>
                </a:solidFill>
                <a:latin typeface="Prometo Medium" panose="020B0704030203060203" pitchFamily="34" charset="0"/>
              </a:defRPr>
            </a:lvl1pPr>
          </a:lstStyle>
          <a:p>
            <a:r>
              <a:rPr lang="en-US" dirty="0"/>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0" name="Picture 9" descr="Text, logo&#10;&#10;Description automatically generated">
            <a:extLst>
              <a:ext uri="{FF2B5EF4-FFF2-40B4-BE49-F238E27FC236}">
                <a16:creationId xmlns:a16="http://schemas.microsoft.com/office/drawing/2014/main" id="{FA0F21B5-0A26-624D-8343-97BF2C034D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Footer Placeholder 1">
            <a:extLst>
              <a:ext uri="{FF2B5EF4-FFF2-40B4-BE49-F238E27FC236}">
                <a16:creationId xmlns:a16="http://schemas.microsoft.com/office/drawing/2014/main" id="{A0BE134F-2CF3-F64C-AB00-008C9BB3A23E}"/>
              </a:ext>
            </a:extLst>
          </p:cNvPr>
          <p:cNvSpPr>
            <a:spLocks noGrp="1"/>
          </p:cNvSpPr>
          <p:nvPr>
            <p:ph type="ftr" sz="quarter" idx="13"/>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638030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B578804E-5FBD-7F4D-8634-437E25FA042F}"/>
              </a:ext>
            </a:extLst>
          </p:cNvPr>
          <p:cNvSpPr>
            <a:spLocks noGrp="1"/>
          </p:cNvSpPr>
          <p:nvPr>
            <p:ph type="ftr" sz="quarter" idx="24"/>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84224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Picture Placeholder 7"/>
          <p:cNvSpPr>
            <a:spLocks noGrp="1"/>
          </p:cNvSpPr>
          <p:nvPr>
            <p:ph type="pic" sz="quarter" idx="14"/>
          </p:nvPr>
        </p:nvSpPr>
        <p:spPr>
          <a:xfrm>
            <a:off x="4846824"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2134879"/>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8E820061-E792-B644-8E31-AC9728ED818D}"/>
              </a:ext>
            </a:extLst>
          </p:cNvPr>
          <p:cNvSpPr>
            <a:spLocks noGrp="1"/>
          </p:cNvSpPr>
          <p:nvPr>
            <p:ph type="title" hasCustomPrompt="1"/>
          </p:nvPr>
        </p:nvSpPr>
        <p:spPr/>
        <p:txBody>
          <a:bodyPr/>
          <a:lstStyle/>
          <a:p>
            <a:r>
              <a:rPr lang="en-US" dirty="0"/>
              <a:t>Click to Edit Master Title Style</a:t>
            </a:r>
          </a:p>
        </p:txBody>
      </p:sp>
      <p:sp>
        <p:nvSpPr>
          <p:cNvPr id="2" name="Footer Placeholder 1">
            <a:extLst>
              <a:ext uri="{FF2B5EF4-FFF2-40B4-BE49-F238E27FC236}">
                <a16:creationId xmlns:a16="http://schemas.microsoft.com/office/drawing/2014/main" id="{D8CC23AE-7100-AB46-A669-87FDCEAAD337}"/>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67630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Oval 4">
            <a:extLst>
              <a:ext uri="{FF2B5EF4-FFF2-40B4-BE49-F238E27FC236}">
                <a16:creationId xmlns:a16="http://schemas.microsoft.com/office/drawing/2014/main" id="{473A290F-976B-5F47-BB8C-1087AEF93EA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p:cNvSpPr>
            <a:spLocks noGrp="1"/>
          </p:cNvSpPr>
          <p:nvPr>
            <p:ph type="title"/>
          </p:nvPr>
        </p:nvSpPr>
        <p:spPr>
          <a:xfrm>
            <a:off x="865566" y="2216418"/>
            <a:ext cx="4187371"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Footer Placeholder 3">
            <a:extLst>
              <a:ext uri="{FF2B5EF4-FFF2-40B4-BE49-F238E27FC236}">
                <a16:creationId xmlns:a16="http://schemas.microsoft.com/office/drawing/2014/main" id="{EFAE155F-7E34-DD49-8B26-19F0621382C9}"/>
              </a:ext>
            </a:extLst>
          </p:cNvPr>
          <p:cNvSpPr>
            <a:spLocks noGrp="1"/>
          </p:cNvSpPr>
          <p:nvPr>
            <p:ph type="ftr" sz="quarter" idx="13"/>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483894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4E3540-9183-704E-B459-77101CB24556}"/>
              </a:ext>
            </a:extLst>
          </p:cNvPr>
          <p:cNvSpPr>
            <a:spLocks noGrp="1"/>
          </p:cNvSpPr>
          <p:nvPr>
            <p:ph type="ftr" sz="quarter" idx="17"/>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255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F503B501-B84F-DB4D-9CF5-2272D4FC2EB4}"/>
              </a:ext>
            </a:extLst>
          </p:cNvPr>
          <p:cNvSpPr>
            <a:spLocks noGrp="1"/>
          </p:cNvSpPr>
          <p:nvPr>
            <p:ph type="ftr" sz="quarter" idx="13"/>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404093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2989BF63-5EE5-8047-B050-5418BD624C11}"/>
              </a:ext>
            </a:extLst>
          </p:cNvPr>
          <p:cNvSpPr>
            <a:spLocks noGrp="1"/>
          </p:cNvSpPr>
          <p:nvPr>
            <p:ph type="title"/>
          </p:nvPr>
        </p:nvSpPr>
        <p:spPr/>
        <p:txBody>
          <a:bodyPr/>
          <a:lstStyle/>
          <a:p>
            <a:r>
              <a:rPr lang="en-US" dirty="0"/>
              <a:t>Click to edit Master title style</a:t>
            </a:r>
          </a:p>
        </p:txBody>
      </p:sp>
      <p:sp>
        <p:nvSpPr>
          <p:cNvPr id="2" name="Footer Placeholder 1">
            <a:extLst>
              <a:ext uri="{FF2B5EF4-FFF2-40B4-BE49-F238E27FC236}">
                <a16:creationId xmlns:a16="http://schemas.microsoft.com/office/drawing/2014/main" id="{45603C74-F050-F342-8B91-9CD942166278}"/>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426548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Oval 3">
            <a:extLst>
              <a:ext uri="{FF2B5EF4-FFF2-40B4-BE49-F238E27FC236}">
                <a16:creationId xmlns:a16="http://schemas.microsoft.com/office/drawing/2014/main" id="{561832FE-827D-954B-A2D5-A1116D3AB2EB}"/>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2" name="Footer Placeholder 1">
            <a:extLst>
              <a:ext uri="{FF2B5EF4-FFF2-40B4-BE49-F238E27FC236}">
                <a16:creationId xmlns:a16="http://schemas.microsoft.com/office/drawing/2014/main" id="{4727BEA9-BFCA-7D4C-911D-F8C6A7B517C5}"/>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35979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7" name="Oval 6">
            <a:extLst>
              <a:ext uri="{FF2B5EF4-FFF2-40B4-BE49-F238E27FC236}">
                <a16:creationId xmlns:a16="http://schemas.microsoft.com/office/drawing/2014/main" id="{369DB85D-C85B-CC49-8E37-033EBD29C352}"/>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9DA8A1D4-CDD9-4E43-9E1D-0FCCCEEB98DD}"/>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5137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To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Content Placeholder 7">
            <a:extLst>
              <a:ext uri="{FF2B5EF4-FFF2-40B4-BE49-F238E27FC236}">
                <a16:creationId xmlns:a16="http://schemas.microsoft.com/office/drawing/2014/main" id="{68BEE182-E07C-C44F-AD0D-74C5DD3A8FA6}"/>
              </a:ext>
            </a:extLst>
          </p:cNvPr>
          <p:cNvSpPr>
            <a:spLocks noGrp="1"/>
          </p:cNvSpPr>
          <p:nvPr>
            <p:ph sz="quarter" idx="11"/>
          </p:nvPr>
        </p:nvSpPr>
        <p:spPr>
          <a:xfrm>
            <a:off x="850392" y="2278265"/>
            <a:ext cx="10579608" cy="3686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66A44118-CF77-3548-974F-761F382872F4}"/>
              </a:ext>
            </a:extLst>
          </p:cNvPr>
          <p:cNvSpPr>
            <a:spLocks noGrp="1"/>
          </p:cNvSpPr>
          <p:nvPr>
            <p:ph type="body" sz="quarter" idx="12" hasCustomPrompt="1"/>
          </p:nvPr>
        </p:nvSpPr>
        <p:spPr>
          <a:xfrm>
            <a:off x="838200" y="1822615"/>
            <a:ext cx="10591800" cy="518337"/>
          </a:xfrm>
        </p:spPr>
        <p:txBody>
          <a:bodyPr>
            <a:normAutofit/>
          </a:bodyPr>
          <a:lstStyle>
            <a:lvl1pPr marL="0" indent="0">
              <a:buNone/>
              <a:defRPr lang="en-US" sz="1600" b="1" kern="1200" spc="50" dirty="0" smtClean="0">
                <a:solidFill>
                  <a:schemeClr val="accent3"/>
                </a:solidFill>
                <a:latin typeface="+mn-lt"/>
                <a:ea typeface="+mn-ea"/>
                <a:cs typeface="+mn-cs"/>
              </a:defRPr>
            </a:lvl1pPr>
          </a:lstStyle>
          <a:p>
            <a:pPr marL="0" lvl="0" algn="l" defTabSz="914400" rtl="0" eaLnBrk="1" latinLnBrk="0" hangingPunct="1">
              <a:defRPr/>
            </a:pPr>
            <a:r>
              <a:rPr lang="en-US" dirty="0"/>
              <a:t>SUBHEAD </a:t>
            </a:r>
          </a:p>
        </p:txBody>
      </p:sp>
      <p:sp>
        <p:nvSpPr>
          <p:cNvPr id="4" name="Footer Placeholder 3">
            <a:extLst>
              <a:ext uri="{FF2B5EF4-FFF2-40B4-BE49-F238E27FC236}">
                <a16:creationId xmlns:a16="http://schemas.microsoft.com/office/drawing/2014/main" id="{E2A27ABA-72B3-7344-923A-19853DC9D124}"/>
              </a:ext>
            </a:extLst>
          </p:cNvPr>
          <p:cNvSpPr>
            <a:spLocks noGrp="1"/>
          </p:cNvSpPr>
          <p:nvPr>
            <p:ph type="ftr" sz="quarter" idx="13"/>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855103" y="-570883"/>
            <a:ext cx="5359399" cy="9161367"/>
          </a:xfrm>
          <a:prstGeom prst="rect">
            <a:avLst/>
          </a:prstGeom>
        </p:spPr>
      </p:pic>
      <p:sp>
        <p:nvSpPr>
          <p:cNvPr id="2" name="Title 1"/>
          <p:cNvSpPr>
            <a:spLocks noGrp="1"/>
          </p:cNvSpPr>
          <p:nvPr>
            <p:ph type="title"/>
          </p:nvPr>
        </p:nvSpPr>
        <p:spPr>
          <a:xfrm>
            <a:off x="847832" y="2330279"/>
            <a:ext cx="3847216"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Picture Placeholder 4"/>
          <p:cNvSpPr>
            <a:spLocks noGrp="1"/>
          </p:cNvSpPr>
          <p:nvPr>
            <p:ph type="pic" sz="quarter" idx="14"/>
          </p:nvPr>
        </p:nvSpPr>
        <p:spPr>
          <a:xfrm>
            <a:off x="5597535" y="1714501"/>
            <a:ext cx="1915373" cy="3962400"/>
          </a:xfrm>
          <a:prstGeom prst="roundRect">
            <a:avLst>
              <a:gd name="adj" fmla="val 11979"/>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F56AC65B-910B-BC4D-BDF5-63469AFEDBFE}"/>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4010128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Picture Placeholder 4"/>
          <p:cNvSpPr>
            <a:spLocks noGrp="1"/>
          </p:cNvSpPr>
          <p:nvPr>
            <p:ph type="pic" sz="quarter" idx="14"/>
          </p:nvPr>
        </p:nvSpPr>
        <p:spPr>
          <a:xfrm>
            <a:off x="4778003" y="898902"/>
            <a:ext cx="2532888" cy="5321808"/>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7641391"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9005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519437C4-20E4-D747-90E4-A20635A965EC}"/>
              </a:ext>
            </a:extLst>
          </p:cNvPr>
          <p:cNvSpPr>
            <a:spLocks noGrp="1"/>
          </p:cNvSpPr>
          <p:nvPr>
            <p:ph type="ftr" sz="quarter" idx="19"/>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207664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0978" y="-7716539"/>
            <a:ext cx="2935516" cy="22532368"/>
          </a:xfrm>
          <a:prstGeom prst="rect">
            <a:avLst/>
          </a:prstGeom>
        </p:spPr>
      </p:pic>
      <p:sp>
        <p:nvSpPr>
          <p:cNvPr id="11" name="Picture Placeholder 4"/>
          <p:cNvSpPr>
            <a:spLocks noGrp="1"/>
          </p:cNvSpPr>
          <p:nvPr>
            <p:ph type="pic" sz="quarter" idx="14"/>
          </p:nvPr>
        </p:nvSpPr>
        <p:spPr>
          <a:xfrm>
            <a:off x="4967986"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44329" y="2330279"/>
            <a:ext cx="3053805" cy="22162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Footer Placeholder 3">
            <a:extLst>
              <a:ext uri="{FF2B5EF4-FFF2-40B4-BE49-F238E27FC236}">
                <a16:creationId xmlns:a16="http://schemas.microsoft.com/office/drawing/2014/main" id="{4D8058F0-D55B-4143-9C11-920593638A96}"/>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185266"/>
            <a:ext cx="5735736" cy="4822460"/>
          </a:xfrm>
          <a:prstGeom prst="rect">
            <a:avLst/>
          </a:prstGeom>
        </p:spPr>
      </p:pic>
      <p:sp>
        <p:nvSpPr>
          <p:cNvPr id="11" name="Picture Placeholder 4"/>
          <p:cNvSpPr>
            <a:spLocks noGrp="1"/>
          </p:cNvSpPr>
          <p:nvPr>
            <p:ph type="pic" sz="quarter" idx="14"/>
          </p:nvPr>
        </p:nvSpPr>
        <p:spPr>
          <a:xfrm>
            <a:off x="5908538" y="1459992"/>
            <a:ext cx="5315318" cy="2987753"/>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Title 3">
            <a:extLst>
              <a:ext uri="{FF2B5EF4-FFF2-40B4-BE49-F238E27FC236}">
                <a16:creationId xmlns:a16="http://schemas.microsoft.com/office/drawing/2014/main" id="{2E69B6C5-DEEB-5D4B-A903-DA4ADF5D8579}"/>
              </a:ext>
            </a:extLst>
          </p:cNvPr>
          <p:cNvSpPr>
            <a:spLocks noGrp="1"/>
          </p:cNvSpPr>
          <p:nvPr>
            <p:ph type="title" hasCustomPrompt="1"/>
          </p:nvPr>
        </p:nvSpPr>
        <p:spPr>
          <a:xfrm>
            <a:off x="838201" y="2343834"/>
            <a:ext cx="3791672" cy="1067186"/>
          </a:xfrm>
        </p:spPr>
        <p:txBody>
          <a:bodyPr/>
          <a:lstStyle>
            <a:lvl1pPr>
              <a:lnSpc>
                <a:spcPct val="100000"/>
              </a:lnSpc>
              <a:defRPr/>
            </a:lvl1pPr>
          </a:lstStyle>
          <a:p>
            <a:r>
              <a:rPr lang="en-US" dirty="0"/>
              <a:t>Click to Edit Master Title Style</a:t>
            </a:r>
          </a:p>
        </p:txBody>
      </p:sp>
      <p:sp>
        <p:nvSpPr>
          <p:cNvPr id="6" name="Text Placeholder 5">
            <a:extLst>
              <a:ext uri="{FF2B5EF4-FFF2-40B4-BE49-F238E27FC236}">
                <a16:creationId xmlns:a16="http://schemas.microsoft.com/office/drawing/2014/main" id="{5258F5F3-AEE6-854A-BE02-1B821FDEAD25}"/>
              </a:ext>
            </a:extLst>
          </p:cNvPr>
          <p:cNvSpPr>
            <a:spLocks noGrp="1"/>
          </p:cNvSpPr>
          <p:nvPr>
            <p:ph type="body" sz="quarter" idx="15"/>
          </p:nvPr>
        </p:nvSpPr>
        <p:spPr>
          <a:xfrm>
            <a:off x="838200" y="3538539"/>
            <a:ext cx="4208463" cy="22145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886C9055-F6AF-BA4A-A78F-FC82C6C7CDD8}"/>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4023" y="1277828"/>
            <a:ext cx="7470157" cy="4386036"/>
          </a:xfrm>
          <a:prstGeom prst="rect">
            <a:avLst/>
          </a:prstGeom>
        </p:spPr>
      </p:pic>
      <p:sp>
        <p:nvSpPr>
          <p:cNvPr id="11" name="Picture Placeholder 4"/>
          <p:cNvSpPr>
            <a:spLocks noGrp="1"/>
          </p:cNvSpPr>
          <p:nvPr>
            <p:ph type="pic" sz="quarter" idx="14"/>
          </p:nvPr>
        </p:nvSpPr>
        <p:spPr>
          <a:xfrm>
            <a:off x="5398855" y="1565330"/>
            <a:ext cx="5641445" cy="3573802"/>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47828" y="2330279"/>
            <a:ext cx="3788188"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63DC7804-B0C1-B947-933A-E34E37C0AE6E}"/>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223670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2529" y="913305"/>
            <a:ext cx="5343632" cy="7508718"/>
          </a:xfrm>
          <a:prstGeom prst="rect">
            <a:avLst/>
          </a:prstGeom>
        </p:spPr>
      </p:pic>
      <p:sp>
        <p:nvSpPr>
          <p:cNvPr id="11" name="Picture Placeholder 4"/>
          <p:cNvSpPr>
            <a:spLocks noGrp="1"/>
          </p:cNvSpPr>
          <p:nvPr>
            <p:ph type="pic" sz="quarter" idx="14"/>
          </p:nvPr>
        </p:nvSpPr>
        <p:spPr>
          <a:xfrm>
            <a:off x="5847029"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47827" y="2330279"/>
            <a:ext cx="3735179"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4FC8F0EE-0EF6-D142-9738-28B17A8934CE}"/>
              </a:ext>
            </a:extLst>
          </p:cNvPr>
          <p:cNvSpPr>
            <a:spLocks noGrp="1"/>
          </p:cNvSpPr>
          <p:nvPr>
            <p:ph type="ftr" sz="quarter" idx="15"/>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105272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4"/>
          <p:cNvSpPr>
            <a:spLocks noGrp="1"/>
          </p:cNvSpPr>
          <p:nvPr>
            <p:ph type="pic" sz="quarter" idx="14"/>
          </p:nvPr>
        </p:nvSpPr>
        <p:spPr>
          <a:xfrm>
            <a:off x="5116064" y="1136822"/>
            <a:ext cx="2161903" cy="4703805"/>
          </a:xfrm>
          <a:prstGeom prst="roundRect">
            <a:avLst>
              <a:gd name="adj" fmla="val 12258"/>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79581" y="1136822"/>
            <a:ext cx="2157984" cy="4700016"/>
          </a:xfrm>
          <a:prstGeom prst="roundRect">
            <a:avLst>
              <a:gd name="adj" fmla="val 10494"/>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39178" y="1136822"/>
            <a:ext cx="2157984" cy="4700016"/>
          </a:xfrm>
          <a:prstGeom prst="roundRect">
            <a:avLst>
              <a:gd name="adj" fmla="val 10763"/>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47828" y="2330279"/>
            <a:ext cx="3667110"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357C4E10-6706-1045-ACDB-435AD49DB119}"/>
              </a:ext>
            </a:extLst>
          </p:cNvPr>
          <p:cNvSpPr>
            <a:spLocks noGrp="1"/>
          </p:cNvSpPr>
          <p:nvPr>
            <p:ph type="ftr" sz="quarter" idx="17"/>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137495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Rectangle 3"/>
          <p:cNvSpPr/>
          <p:nvPr userDrawn="1"/>
        </p:nvSpPr>
        <p:spPr>
          <a:xfrm>
            <a:off x="-23434" y="0"/>
            <a:ext cx="4023933" cy="685800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839" y="1124142"/>
            <a:ext cx="2408238" cy="4909739"/>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48083" y="1124142"/>
            <a:ext cx="2408238" cy="4909739"/>
          </a:xfrm>
          <a:prstGeom prst="rect">
            <a:avLst/>
          </a:prstGeom>
        </p:spPr>
      </p:pic>
      <p:sp>
        <p:nvSpPr>
          <p:cNvPr id="16" name="Picture Placeholder 4"/>
          <p:cNvSpPr>
            <a:spLocks noGrp="1"/>
          </p:cNvSpPr>
          <p:nvPr>
            <p:ph type="pic" sz="quarter" idx="15"/>
          </p:nvPr>
        </p:nvSpPr>
        <p:spPr>
          <a:xfrm>
            <a:off x="-411681"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6"/>
          </p:nvPr>
        </p:nvSpPr>
        <p:spPr>
          <a:xfrm>
            <a:off x="2188384" y="1733928"/>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pic>
        <p:nvPicPr>
          <p:cNvPr id="9" name="Picture 8" descr="Text, logo&#10;&#10;Description automatically generated">
            <a:extLst>
              <a:ext uri="{FF2B5EF4-FFF2-40B4-BE49-F238E27FC236}">
                <a16:creationId xmlns:a16="http://schemas.microsoft.com/office/drawing/2014/main" id="{BA26DE9B-BB1B-BA4F-843D-A43209321B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a:solidFill>
            <a:schemeClr val="accent1"/>
          </a:solidFill>
        </p:spPr>
      </p:pic>
      <p:sp>
        <p:nvSpPr>
          <p:cNvPr id="2" name="Title 1">
            <a:extLst>
              <a:ext uri="{FF2B5EF4-FFF2-40B4-BE49-F238E27FC236}">
                <a16:creationId xmlns:a16="http://schemas.microsoft.com/office/drawing/2014/main" id="{EB463401-E173-4A44-B82E-2F6AD66138CF}"/>
              </a:ext>
            </a:extLst>
          </p:cNvPr>
          <p:cNvSpPr>
            <a:spLocks noGrp="1"/>
          </p:cNvSpPr>
          <p:nvPr>
            <p:ph type="title"/>
          </p:nvPr>
        </p:nvSpPr>
        <p:spPr>
          <a:xfrm>
            <a:off x="5365375" y="1097280"/>
            <a:ext cx="6064625" cy="999994"/>
          </a:xfrm>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598F5EB1-48F3-834A-BCC6-E7EB81657C8B}"/>
              </a:ext>
            </a:extLst>
          </p:cNvPr>
          <p:cNvSpPr>
            <a:spLocks noGrp="1"/>
          </p:cNvSpPr>
          <p:nvPr>
            <p:ph sz="quarter" idx="17"/>
          </p:nvPr>
        </p:nvSpPr>
        <p:spPr>
          <a:xfrm>
            <a:off x="5325034" y="2071128"/>
            <a:ext cx="6104965" cy="3011860"/>
          </a:xfrm>
          <a:prstGeom prst="rect">
            <a:avLst/>
          </a:prstGeo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9B7C6C6-2D8F-0D4E-9012-8B309C3666C1}"/>
              </a:ext>
            </a:extLst>
          </p:cNvPr>
          <p:cNvSpPr>
            <a:spLocks noGrp="1"/>
          </p:cNvSpPr>
          <p:nvPr>
            <p:ph type="ftr" sz="quarter" idx="18"/>
          </p:nvPr>
        </p:nvSpPr>
        <p:spPr/>
        <p:txBody>
          <a:bodyPr/>
          <a:lstStyle>
            <a:lvl1pPr>
              <a:defRPr>
                <a:solidFill>
                  <a:schemeClr val="bg1"/>
                </a:solidFill>
              </a:defRPr>
            </a:lvl1p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210481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4838-775F-9812-0D8F-299985586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1977B-0CD2-C27E-1EE6-68A74DE76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44FC7-EE18-C93B-FB52-81D3752FBF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D0022D4-355C-487E-12AC-C77BD833281C}"/>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6" name="Slide Number Placeholder 5">
            <a:extLst>
              <a:ext uri="{FF2B5EF4-FFF2-40B4-BE49-F238E27FC236}">
                <a16:creationId xmlns:a16="http://schemas.microsoft.com/office/drawing/2014/main" id="{75C906E4-C1E7-A52B-D97E-271413BE998C}"/>
              </a:ext>
            </a:extLst>
          </p:cNvPr>
          <p:cNvSpPr>
            <a:spLocks noGrp="1"/>
          </p:cNvSpPr>
          <p:nvPr>
            <p:ph type="sldNum" sz="quarter" idx="12"/>
          </p:nvPr>
        </p:nvSpPr>
        <p:spPr/>
        <p:txBody>
          <a:bodyPr/>
          <a:lstStyle/>
          <a:p>
            <a:fld id="{1B3BA5BB-E639-4CDA-86D0-9EAA683F7B13}" type="slidenum">
              <a:rPr lang="en-US" smtClean="0"/>
              <a:t>‹#›</a:t>
            </a:fld>
            <a:endParaRPr lang="en-US"/>
          </a:p>
        </p:txBody>
      </p:sp>
    </p:spTree>
    <p:extLst>
      <p:ext uri="{BB962C8B-B14F-4D97-AF65-F5344CB8AC3E}">
        <p14:creationId xmlns:p14="http://schemas.microsoft.com/office/powerpoint/2010/main" val="2054941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ntent_Visual 1">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 name="Title 1">
            <a:extLst>
              <a:ext uri="{FF2B5EF4-FFF2-40B4-BE49-F238E27FC236}">
                <a16:creationId xmlns:a16="http://schemas.microsoft.com/office/drawing/2014/main" id="{3E30A273-8AC7-6242-B3C1-7236D468CE48}"/>
              </a:ext>
            </a:extLst>
          </p:cNvPr>
          <p:cNvSpPr>
            <a:spLocks noGrp="1"/>
          </p:cNvSpPr>
          <p:nvPr>
            <p:ph type="title" hasCustomPrompt="1"/>
          </p:nvPr>
        </p:nvSpPr>
        <p:spPr>
          <a:xfrm>
            <a:off x="838201" y="2377440"/>
            <a:ext cx="3103879" cy="2103120"/>
          </a:xfrm>
        </p:spPr>
        <p:txBody>
          <a:bodyPr anchor="ct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8784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Main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b="0" i="0">
                <a:latin typeface="Century Gothic" panose="020B0502020202020204" pitchFamily="34" charset="0"/>
              </a:defRPr>
            </a:lvl1pPr>
          </a:lstStyle>
          <a:p>
            <a:fld id="{2F8AF2E6-64A8-0F46-AF27-0A96D82A033B}" type="slidenum">
              <a:rPr lang="en-US" smtClean="0"/>
              <a:pPr/>
              <a:t>‹#›</a:t>
            </a:fld>
            <a:endParaRPr lang="en-US" dirty="0"/>
          </a:p>
        </p:txBody>
      </p:sp>
      <p:sp>
        <p:nvSpPr>
          <p:cNvPr id="4" name="Title 3">
            <a:extLst>
              <a:ext uri="{FF2B5EF4-FFF2-40B4-BE49-F238E27FC236}">
                <a16:creationId xmlns:a16="http://schemas.microsoft.com/office/drawing/2014/main" id="{506E57F7-3FE9-934C-8A0C-63C1B60D73C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CAB802-5F28-E54B-A357-2309EB84EADF}"/>
              </a:ext>
            </a:extLst>
          </p:cNvPr>
          <p:cNvSpPr>
            <a:spLocks noGrp="1"/>
          </p:cNvSpPr>
          <p:nvPr>
            <p:ph sz="quarter" idx="13"/>
          </p:nvPr>
        </p:nvSpPr>
        <p:spPr>
          <a:xfrm>
            <a:off x="850392" y="1799844"/>
            <a:ext cx="10591800" cy="42108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DCC12E4-38D4-BB4F-9A40-C1DD9A9562F8}"/>
              </a:ext>
            </a:extLst>
          </p:cNvPr>
          <p:cNvSpPr>
            <a:spLocks noGrp="1"/>
          </p:cNvSpPr>
          <p:nvPr>
            <p:ph type="ftr" sz="quarter" idx="14"/>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12790955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E2D5-5695-3880-1AFD-AF670C372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50A44-5B40-71D7-2D0D-8C101E42B6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2FDE55-E715-1AE0-8A6B-A7C1263E4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23045A-1717-8769-90EE-BC6C079477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E301854-833F-2738-9992-EB3233934330}"/>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7" name="Slide Number Placeholder 6">
            <a:extLst>
              <a:ext uri="{FF2B5EF4-FFF2-40B4-BE49-F238E27FC236}">
                <a16:creationId xmlns:a16="http://schemas.microsoft.com/office/drawing/2014/main" id="{23E94698-88F2-46BD-2ECD-7723F65F9708}"/>
              </a:ext>
            </a:extLst>
          </p:cNvPr>
          <p:cNvSpPr>
            <a:spLocks noGrp="1"/>
          </p:cNvSpPr>
          <p:nvPr>
            <p:ph type="sldNum" sz="quarter" idx="12"/>
          </p:nvPr>
        </p:nvSpPr>
        <p:spPr/>
        <p:txBody>
          <a:bodyPr/>
          <a:lstStyle/>
          <a:p>
            <a:fld id="{1B3BA5BB-E639-4CDA-86D0-9EAA683F7B13}" type="slidenum">
              <a:rPr lang="en-US" smtClean="0"/>
              <a:t>‹#›</a:t>
            </a:fld>
            <a:endParaRPr lang="en-US"/>
          </a:p>
        </p:txBody>
      </p:sp>
    </p:spTree>
    <p:extLst>
      <p:ext uri="{BB962C8B-B14F-4D97-AF65-F5344CB8AC3E}">
        <p14:creationId xmlns:p14="http://schemas.microsoft.com/office/powerpoint/2010/main" val="397631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FD38-EA42-BA2E-5BC1-6319E33C5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513576-733F-C6D2-6969-96279289C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25642-262C-76AE-5DA5-2DBE3977D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91B7EF-D701-65B7-2EDB-326A1205487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9B0965-15E2-17D0-8C73-7988FC2DDA3F}"/>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7" name="Slide Number Placeholder 6">
            <a:extLst>
              <a:ext uri="{FF2B5EF4-FFF2-40B4-BE49-F238E27FC236}">
                <a16:creationId xmlns:a16="http://schemas.microsoft.com/office/drawing/2014/main" id="{1640EA0F-537D-763F-68CB-9E67CC15C408}"/>
              </a:ext>
            </a:extLst>
          </p:cNvPr>
          <p:cNvSpPr>
            <a:spLocks noGrp="1"/>
          </p:cNvSpPr>
          <p:nvPr>
            <p:ph type="sldNum" sz="quarter" idx="12"/>
          </p:nvPr>
        </p:nvSpPr>
        <p:spPr/>
        <p:txBody>
          <a:bodyPr/>
          <a:lstStyle/>
          <a:p>
            <a:fld id="{1B3BA5BB-E639-4CDA-86D0-9EAA683F7B13}" type="slidenum">
              <a:rPr lang="en-US" smtClean="0"/>
              <a:t>‹#›</a:t>
            </a:fld>
            <a:endParaRPr lang="en-US"/>
          </a:p>
        </p:txBody>
      </p:sp>
    </p:spTree>
    <p:extLst>
      <p:ext uri="{BB962C8B-B14F-4D97-AF65-F5344CB8AC3E}">
        <p14:creationId xmlns:p14="http://schemas.microsoft.com/office/powerpoint/2010/main" val="1873326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813678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B892-FA25-F35C-E1B2-68E9496A76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07A2F9-59D7-7B78-7843-6EA8ECFA7C0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1338BA-15C5-2580-3314-ACE02F2EF3A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AB4AFD-14CF-222F-115D-74644492056C}"/>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6" name="Slide Number Placeholder 5">
            <a:extLst>
              <a:ext uri="{FF2B5EF4-FFF2-40B4-BE49-F238E27FC236}">
                <a16:creationId xmlns:a16="http://schemas.microsoft.com/office/drawing/2014/main" id="{C408E3E0-174A-510A-6E85-37DFA6F9A216}"/>
              </a:ext>
            </a:extLst>
          </p:cNvPr>
          <p:cNvSpPr>
            <a:spLocks noGrp="1"/>
          </p:cNvSpPr>
          <p:nvPr>
            <p:ph type="sldNum" sz="quarter" idx="12"/>
          </p:nvPr>
        </p:nvSpPr>
        <p:spPr/>
        <p:txBody>
          <a:bodyPr/>
          <a:lstStyle/>
          <a:p>
            <a:fld id="{1B3BA5BB-E639-4CDA-86D0-9EAA683F7B13}" type="slidenum">
              <a:rPr lang="en-US" smtClean="0"/>
              <a:t>‹#›</a:t>
            </a:fld>
            <a:endParaRPr lang="en-US"/>
          </a:p>
        </p:txBody>
      </p:sp>
    </p:spTree>
    <p:extLst>
      <p:ext uri="{BB962C8B-B14F-4D97-AF65-F5344CB8AC3E}">
        <p14:creationId xmlns:p14="http://schemas.microsoft.com/office/powerpoint/2010/main" val="415461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Blank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2" name="Title 1">
            <a:extLst>
              <a:ext uri="{FF2B5EF4-FFF2-40B4-BE49-F238E27FC236}">
                <a16:creationId xmlns:a16="http://schemas.microsoft.com/office/drawing/2014/main" id="{9FCC0EF0-DDAE-1B43-B818-5E0AD2AD279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983ADE5-EFAB-EC4F-83AB-27A484D318DB}"/>
              </a:ext>
            </a:extLst>
          </p:cNvPr>
          <p:cNvSpPr>
            <a:spLocks noGrp="1"/>
          </p:cNvSpPr>
          <p:nvPr>
            <p:ph type="ftr" sz="quarter" idx="11"/>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Visual 1">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a:extLst>
              <a:ext uri="{FF2B5EF4-FFF2-40B4-BE49-F238E27FC236}">
                <a16:creationId xmlns:a16="http://schemas.microsoft.com/office/drawing/2014/main" id="{3E30A273-8AC7-6242-B3C1-7236D468CE48}"/>
              </a:ext>
            </a:extLst>
          </p:cNvPr>
          <p:cNvSpPr>
            <a:spLocks noGrp="1"/>
          </p:cNvSpPr>
          <p:nvPr>
            <p:ph type="title" hasCustomPrompt="1"/>
          </p:nvPr>
        </p:nvSpPr>
        <p:spPr>
          <a:xfrm>
            <a:off x="838201" y="2377440"/>
            <a:ext cx="3103879" cy="2103120"/>
          </a:xfrm>
        </p:spPr>
        <p:txBody>
          <a:bodyPr anchor="ctr"/>
          <a:lstStyle>
            <a:lvl1pPr>
              <a:defRPr>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D6638843-29CA-E043-BC03-29110CD359CC}"/>
              </a:ext>
            </a:extLst>
          </p:cNvPr>
          <p:cNvSpPr>
            <a:spLocks noGrp="1"/>
          </p:cNvSpPr>
          <p:nvPr>
            <p:ph sz="quarter" idx="11"/>
          </p:nvPr>
        </p:nvSpPr>
        <p:spPr>
          <a:xfrm>
            <a:off x="6096000" y="1447800"/>
            <a:ext cx="5334000" cy="408781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95B3C98F-8532-DC40-8CCD-50DB698E35F1}"/>
              </a:ext>
            </a:extLst>
          </p:cNvPr>
          <p:cNvSpPr>
            <a:spLocks noGrp="1"/>
          </p:cNvSpPr>
          <p:nvPr>
            <p:ph type="ftr" sz="quarter" idx="12"/>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415761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Visual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Content Placeholder 3">
            <a:extLst>
              <a:ext uri="{FF2B5EF4-FFF2-40B4-BE49-F238E27FC236}">
                <a16:creationId xmlns:a16="http://schemas.microsoft.com/office/drawing/2014/main" id="{82961874-19C1-E54C-8156-74C650C8105D}"/>
              </a:ext>
            </a:extLst>
          </p:cNvPr>
          <p:cNvSpPr>
            <a:spLocks noGrp="1"/>
          </p:cNvSpPr>
          <p:nvPr>
            <p:ph sz="quarter" idx="12"/>
          </p:nvPr>
        </p:nvSpPr>
        <p:spPr>
          <a:xfrm>
            <a:off x="838200" y="2378075"/>
            <a:ext cx="4983163" cy="3413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86A2F00-5CC0-EE42-A7FC-43B8A7139BA7}"/>
              </a:ext>
            </a:extLst>
          </p:cNvPr>
          <p:cNvSpPr>
            <a:spLocks noGrp="1"/>
          </p:cNvSpPr>
          <p:nvPr>
            <p:ph type="title"/>
          </p:nvPr>
        </p:nvSpPr>
        <p:spPr>
          <a:xfrm>
            <a:off x="838201" y="1097280"/>
            <a:ext cx="4132384" cy="1446628"/>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70914FA4-651E-0645-9165-939E6BDC4D0D}"/>
              </a:ext>
            </a:extLst>
          </p:cNvPr>
          <p:cNvSpPr>
            <a:spLocks noGrp="1"/>
          </p:cNvSpPr>
          <p:nvPr>
            <p:ph type="ftr" sz="quarter" idx="13"/>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52163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Visual 3">
    <p:spTree>
      <p:nvGrpSpPr>
        <p:cNvPr id="1" name=""/>
        <p:cNvGrpSpPr/>
        <p:nvPr/>
      </p:nvGrpSpPr>
      <p:grpSpPr>
        <a:xfrm>
          <a:off x="0" y="0"/>
          <a:ext cx="0" cy="0"/>
          <a:chOff x="0" y="0"/>
          <a:chExt cx="0" cy="0"/>
        </a:xfrm>
      </p:grpSpPr>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1" name="Oval 10">
            <a:extLst>
              <a:ext uri="{FF2B5EF4-FFF2-40B4-BE49-F238E27FC236}">
                <a16:creationId xmlns:a16="http://schemas.microsoft.com/office/drawing/2014/main" id="{A5B975AF-C0C1-D743-9D1D-F4628CEDF74F}"/>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b="0" i="0">
                <a:latin typeface="Century Gothic" panose="020B0502020202020204" pitchFamily="34" charset="0"/>
              </a:defRPr>
            </a:lvl1pPr>
          </a:lstStyle>
          <a:p>
            <a:fld id="{D8D877B3-D348-4611-9BDB-C5374591D951}" type="slidenum">
              <a:rPr lang="en-US" smtClean="0"/>
              <a:pPr/>
              <a:t>‹#›</a:t>
            </a:fld>
            <a:endParaRPr lang="en-US" dirty="0"/>
          </a:p>
        </p:txBody>
      </p:sp>
      <p:sp>
        <p:nvSpPr>
          <p:cNvPr id="4" name="Title 3">
            <a:extLst>
              <a:ext uri="{FF2B5EF4-FFF2-40B4-BE49-F238E27FC236}">
                <a16:creationId xmlns:a16="http://schemas.microsoft.com/office/drawing/2014/main" id="{028049AB-719B-7948-8C38-9F09EAF52D62}"/>
              </a:ext>
            </a:extLst>
          </p:cNvPr>
          <p:cNvSpPr>
            <a:spLocks noGrp="1"/>
          </p:cNvSpPr>
          <p:nvPr>
            <p:ph type="title" hasCustomPrompt="1"/>
          </p:nvPr>
        </p:nvSpPr>
        <p:spPr>
          <a:xfrm>
            <a:off x="854699" y="1097280"/>
            <a:ext cx="4314709" cy="1158240"/>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0F1541DB-45E7-874B-97E3-A4965FD1D868}"/>
              </a:ext>
            </a:extLst>
          </p:cNvPr>
          <p:cNvSpPr>
            <a:spLocks noGrp="1"/>
          </p:cNvSpPr>
          <p:nvPr>
            <p:ph sz="quarter" idx="13"/>
          </p:nvPr>
        </p:nvSpPr>
        <p:spPr>
          <a:xfrm>
            <a:off x="838200" y="2279650"/>
            <a:ext cx="5257800" cy="3694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98E98540-1EE3-414A-9049-A95D31F44C52}"/>
              </a:ext>
            </a:extLst>
          </p:cNvPr>
          <p:cNvSpPr>
            <a:spLocks noGrp="1"/>
          </p:cNvSpPr>
          <p:nvPr>
            <p:ph type="ftr" sz="quarter" idx="14"/>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15473740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1097280"/>
            <a:ext cx="10591800" cy="999994"/>
          </a:xfrm>
          <a:prstGeom prst="rect">
            <a:avLst/>
          </a:prstGeom>
          <a:effectLst/>
        </p:spPr>
        <p:txBody>
          <a:bodyPr vert="horz" wrap="square" lIns="0" tIns="0" rIns="0" bIns="0" rtlCol="0" anchor="t" anchorCtr="0">
            <a:noAutofit/>
          </a:bodyPr>
          <a:lstStyle/>
          <a:p>
            <a:r>
              <a:rPr lang="en-US" dirty="0"/>
              <a:t>Your Title Here</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8" name="Picture 17" descr="Logo&#10;&#10;Description automatically generated">
            <a:extLst>
              <a:ext uri="{FF2B5EF4-FFF2-40B4-BE49-F238E27FC236}">
                <a16:creationId xmlns:a16="http://schemas.microsoft.com/office/drawing/2014/main" id="{D2F14B87-576C-5E42-9BFC-6319B34AC1C0}"/>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253057" y="6185304"/>
            <a:ext cx="1391593" cy="649677"/>
          </a:xfrm>
          <a:prstGeom prst="rect">
            <a:avLst/>
          </a:prstGeom>
        </p:spPr>
      </p:pic>
      <p:sp>
        <p:nvSpPr>
          <p:cNvPr id="4" name="Text Placeholder 3">
            <a:extLst>
              <a:ext uri="{FF2B5EF4-FFF2-40B4-BE49-F238E27FC236}">
                <a16:creationId xmlns:a16="http://schemas.microsoft.com/office/drawing/2014/main" id="{A2DAA89A-6C82-3544-ADB9-0812022BAB80}"/>
              </a:ext>
            </a:extLst>
          </p:cNvPr>
          <p:cNvSpPr>
            <a:spLocks noGrp="1"/>
          </p:cNvSpPr>
          <p:nvPr>
            <p:ph type="body" idx="1"/>
          </p:nvPr>
        </p:nvSpPr>
        <p:spPr>
          <a:xfrm>
            <a:off x="850392" y="1801241"/>
            <a:ext cx="1059180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FBC3790B-ADBB-8843-938C-061678CFD769}"/>
              </a:ext>
            </a:extLst>
          </p:cNvPr>
          <p:cNvSpPr>
            <a:spLocks noGrp="1"/>
          </p:cNvSpPr>
          <p:nvPr>
            <p:ph type="ftr" sz="quarter" idx="3"/>
          </p:nvPr>
        </p:nvSpPr>
        <p:spPr>
          <a:xfrm>
            <a:off x="859219" y="428516"/>
            <a:ext cx="10570781" cy="365125"/>
          </a:xfrm>
          <a:prstGeom prst="rect">
            <a:avLst/>
          </a:prstGeom>
        </p:spPr>
        <p:txBody>
          <a:bodyPr vert="horz" lIns="0" tIns="0" rIns="0" bIns="0" rtlCol="0" anchor="ctr"/>
          <a:lstStyle>
            <a:lvl1pPr algn="l">
              <a:defRPr lang="en-US" sz="1000" b="0" i="0" kern="1200" spc="0" baseline="0" dirty="0">
                <a:solidFill>
                  <a:schemeClr val="accent1"/>
                </a:solidFill>
                <a:latin typeface="Century Gothic" panose="020B0502020202020204" pitchFamily="34" charset="0"/>
                <a:ea typeface="+mj-ea"/>
                <a:cs typeface="+mj-cs"/>
              </a:defRPr>
            </a:lvl1p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6" r:id="rId11"/>
    <p:sldLayoutId id="2147483667" r:id="rId12"/>
    <p:sldLayoutId id="2147483668" r:id="rId13"/>
    <p:sldLayoutId id="2147483669" r:id="rId14"/>
    <p:sldLayoutId id="2147483670" r:id="rId15"/>
    <p:sldLayoutId id="2147483689" r:id="rId16"/>
    <p:sldLayoutId id="2147483694" r:id="rId17"/>
    <p:sldLayoutId id="2147483696" r:id="rId18"/>
    <p:sldLayoutId id="2147483695" r:id="rId19"/>
    <p:sldLayoutId id="2147483691" r:id="rId20"/>
    <p:sldLayoutId id="2147483692"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97" r:id="rId38"/>
    <p:sldLayoutId id="2147483698" r:id="rId39"/>
    <p:sldLayoutId id="2147483699" r:id="rId40"/>
    <p:sldLayoutId id="2147483700" r:id="rId41"/>
    <p:sldLayoutId id="2147483701" r:id="rId42"/>
    <p:sldLayoutId id="2147483702" r:id="rId43"/>
  </p:sldLayoutIdLst>
  <p:hf hdr="0" dt="0"/>
  <p:txStyles>
    <p:title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296" userDrawn="1">
          <p15:clr>
            <a:srgbClr val="F26B43"/>
          </p15:clr>
        </p15:guide>
        <p15:guide id="29" pos="7200">
          <p15:clr>
            <a:srgbClr val="F26B43"/>
          </p15:clr>
        </p15:guide>
        <p15:guide id="48" pos="528" userDrawn="1">
          <p15:clr>
            <a:srgbClr val="F26B43"/>
          </p15:clr>
        </p15:guide>
        <p15:guide id="51"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18/10/relationships/comments" Target="../comments/modernComment_7FFFF157_BB83A4A9.xml"/><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0.png"/><Relationship Id="rId7" Type="http://schemas.openxmlformats.org/officeDocument/2006/relationships/diagramQuickStyle" Target="../diagrams/quickStyle9.xml"/><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1.svg"/><Relationship Id="rId9" Type="http://schemas.microsoft.com/office/2007/relationships/diagramDrawing" Target="../diagrams/drawing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hyperlink" Target="https://doi.org/10.1186/s12909-023-04698-z" TargetMode="Externa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0.png"/><Relationship Id="rId7" Type="http://schemas.openxmlformats.org/officeDocument/2006/relationships/diagramQuickStyle" Target="../diagrams/quickStyle10.xml"/><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1.svg"/><Relationship Id="rId9" Type="http://schemas.microsoft.com/office/2007/relationships/diagramDrawing" Target="../diagrams/drawing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3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3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31.sv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5.xml"/><Relationship Id="rId1" Type="http://schemas.openxmlformats.org/officeDocument/2006/relationships/slideLayout" Target="../slideLayouts/slideLayout3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31.sv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30.png"/><Relationship Id="rId7" Type="http://schemas.openxmlformats.org/officeDocument/2006/relationships/diagramQuickStyle" Target="../diagrams/quickStyle16.xml"/><Relationship Id="rId2" Type="http://schemas.openxmlformats.org/officeDocument/2006/relationships/notesSlide" Target="../notesSlides/notesSlide36.xml"/><Relationship Id="rId1" Type="http://schemas.openxmlformats.org/officeDocument/2006/relationships/slideLayout" Target="../slideLayouts/slideLayout4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31.svg"/><Relationship Id="rId9" Type="http://schemas.microsoft.com/office/2007/relationships/diagramDrawing" Target="../diagrams/drawing1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2IK3DFHRFfw?si=kGx3-rDjAjTHr_H3" TargetMode="External"/><Relationship Id="rId2" Type="http://schemas.openxmlformats.org/officeDocument/2006/relationships/notesSlide" Target="../notesSlides/notesSlide38.xml"/><Relationship Id="rId1" Type="http://schemas.openxmlformats.org/officeDocument/2006/relationships/slideLayout" Target="../slideLayouts/slideLayout33.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9.xml"/><Relationship Id="rId1" Type="http://schemas.openxmlformats.org/officeDocument/2006/relationships/slideLayout" Target="../slideLayouts/slideLayout3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31.sv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0.xml"/><Relationship Id="rId1" Type="http://schemas.openxmlformats.org/officeDocument/2006/relationships/slideLayout" Target="../slideLayouts/slideLayout3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0.xml"/><Relationship Id="rId5" Type="http://schemas.openxmlformats.org/officeDocument/2006/relationships/image" Target="../media/image7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097/01.NUMA.0000719396.83518.d6" TargetMode="External"/><Relationship Id="rId7" Type="http://schemas.openxmlformats.org/officeDocument/2006/relationships/hyperlink" Target="https://doi.org/10.1097/CIN.0000000000001149"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hyperlink" Target="https://perspectives.ahima.org/natural-language-processing-and-health-informatics/" TargetMode="External"/><Relationship Id="rId5" Type="http://schemas.openxmlformats.org/officeDocument/2006/relationships/hyperlink" Target="https://doi.org/10.1093/haschl/qxae123" TargetMode="External"/><Relationship Id="rId4" Type="http://schemas.openxmlformats.org/officeDocument/2006/relationships/hyperlink" Target="https://www.healthcatalyst.com/insights/healthcare-data-scientists-steps-leveraging-data-analytic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7FFFF154_F51856CC.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12E5689-5329-E936-4B45-53BA246A8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7D0A4-3347-1242-96B2-FA17519B0513}"/>
              </a:ext>
            </a:extLst>
          </p:cNvPr>
          <p:cNvSpPr>
            <a:spLocks noGrp="1"/>
          </p:cNvSpPr>
          <p:nvPr>
            <p:ph type="title"/>
          </p:nvPr>
        </p:nvSpPr>
        <p:spPr>
          <a:xfrm>
            <a:off x="941718" y="588321"/>
            <a:ext cx="10591800" cy="999994"/>
          </a:xfrm>
        </p:spPr>
        <p:txBody>
          <a:bodyPr anchor="b">
            <a:normAutofit/>
          </a:bodyPr>
          <a:lstStyle/>
          <a:p>
            <a:r>
              <a:rPr lang="en-US" dirty="0"/>
              <a:t>How to Use This Presentation</a:t>
            </a:r>
          </a:p>
        </p:txBody>
      </p:sp>
      <p:sp>
        <p:nvSpPr>
          <p:cNvPr id="3" name="Content Placeholder 2">
            <a:extLst>
              <a:ext uri="{FF2B5EF4-FFF2-40B4-BE49-F238E27FC236}">
                <a16:creationId xmlns:a16="http://schemas.microsoft.com/office/drawing/2014/main" id="{91331420-D980-28CD-5936-7C685CBE9414}"/>
              </a:ext>
            </a:extLst>
          </p:cNvPr>
          <p:cNvSpPr>
            <a:spLocks noGrp="1"/>
          </p:cNvSpPr>
          <p:nvPr>
            <p:ph idx="1"/>
          </p:nvPr>
        </p:nvSpPr>
        <p:spPr/>
        <p:txBody>
          <a:bodyPr>
            <a:normAutofit/>
          </a:bodyPr>
          <a:lstStyle/>
          <a:p>
            <a:r>
              <a:rPr lang="en-US" dirty="0"/>
              <a:t>Target Audience</a:t>
            </a:r>
          </a:p>
          <a:p>
            <a:r>
              <a:rPr lang="en-US" dirty="0"/>
              <a:t>Content covered</a:t>
            </a:r>
          </a:p>
          <a:p>
            <a:r>
              <a:rPr lang="en-US" dirty="0"/>
              <a:t>Why of interest</a:t>
            </a:r>
          </a:p>
        </p:txBody>
      </p:sp>
      <p:sp>
        <p:nvSpPr>
          <p:cNvPr id="4" name="Footer Placeholder 3">
            <a:extLst>
              <a:ext uri="{FF2B5EF4-FFF2-40B4-BE49-F238E27FC236}">
                <a16:creationId xmlns:a16="http://schemas.microsoft.com/office/drawing/2014/main" id="{A605BAFB-FB77-6AF1-1A36-F6236C915AD5}"/>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254AFC6A-41CF-D847-C375-A1C1C06B49DE}"/>
              </a:ext>
            </a:extLst>
          </p:cNvPr>
          <p:cNvSpPr>
            <a:spLocks noGrp="1"/>
          </p:cNvSpPr>
          <p:nvPr>
            <p:ph type="sldNum" sz="quarter" idx="12"/>
          </p:nvPr>
        </p:nvSpPr>
        <p:spPr/>
        <p:txBody>
          <a:bodyPr/>
          <a:lstStyle/>
          <a:p>
            <a:fld id="{1B3BA5BB-E639-4CDA-86D0-9EAA683F7B13}" type="slidenum">
              <a:rPr lang="en-US" smtClean="0"/>
              <a:t>1</a:t>
            </a:fld>
            <a:endParaRPr lang="en-US"/>
          </a:p>
        </p:txBody>
      </p:sp>
    </p:spTree>
    <p:extLst>
      <p:ext uri="{BB962C8B-B14F-4D97-AF65-F5344CB8AC3E}">
        <p14:creationId xmlns:p14="http://schemas.microsoft.com/office/powerpoint/2010/main" val="10971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B55FE-EF23-2A4B-86B5-04CCCEE1B543}"/>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803" b="0"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8BD9A28-DD98-7F42-9A71-5C0BEDEA916B}"/>
              </a:ext>
            </a:extLst>
          </p:cNvPr>
          <p:cNvSpPr>
            <a:spLocks noGrp="1"/>
          </p:cNvSpPr>
          <p:nvPr>
            <p:ph type="title"/>
          </p:nvPr>
        </p:nvSpPr>
        <p:spPr>
          <a:xfrm>
            <a:off x="1020235" y="2651578"/>
            <a:ext cx="3513666" cy="1783443"/>
          </a:xfrm>
        </p:spPr>
        <p:txBody>
          <a:bodyPr/>
          <a:lstStyle/>
          <a:p>
            <a:r>
              <a:rPr lang="en-US" sz="5400" dirty="0">
                <a:solidFill>
                  <a:schemeClr val="bg1"/>
                </a:solidFill>
              </a:rPr>
              <a:t>Definition of AI</a:t>
            </a:r>
          </a:p>
        </p:txBody>
      </p:sp>
      <p:sp>
        <p:nvSpPr>
          <p:cNvPr id="4" name="TextBox 3">
            <a:extLst>
              <a:ext uri="{FF2B5EF4-FFF2-40B4-BE49-F238E27FC236}">
                <a16:creationId xmlns:a16="http://schemas.microsoft.com/office/drawing/2014/main" id="{AE38698B-33EB-5441-BD2F-380397E88D3E}"/>
              </a:ext>
            </a:extLst>
          </p:cNvPr>
          <p:cNvSpPr txBox="1"/>
          <p:nvPr/>
        </p:nvSpPr>
        <p:spPr>
          <a:xfrm>
            <a:off x="4953383" y="1221184"/>
            <a:ext cx="6664001" cy="4415632"/>
          </a:xfrm>
          <a:prstGeom prst="rect">
            <a:avLst/>
          </a:prstGeom>
          <a:noFill/>
        </p:spPr>
        <p:txBody>
          <a:bodyPr wrap="square" lIns="0" rIns="0" rtlCol="0">
            <a:spAutoFit/>
          </a:bodyPr>
          <a:lstStyle/>
          <a:p>
            <a:pPr marL="0" indent="0" algn="ctr">
              <a:lnSpc>
                <a:spcPct val="170000"/>
              </a:lnSpc>
              <a:buNone/>
            </a:pPr>
            <a:r>
              <a:rPr lang="en-US" sz="2400" i="1" dirty="0">
                <a:solidFill>
                  <a:schemeClr val="tx1">
                    <a:lumMod val="75000"/>
                  </a:schemeClr>
                </a:solidFill>
                <a:cs typeface="Segoe UI Light" panose="020B0502040204020203" pitchFamily="34" charset="0"/>
              </a:rPr>
              <a:t>“AI is an area of computer science that emphasizes the creation of machines that work and react like humans. This means a system that can depict or mimic human brain functions including learning, speech (recognition and generation); problem-solving, vision, and knowledge generation.”</a:t>
            </a:r>
          </a:p>
        </p:txBody>
      </p:sp>
      <p:sp>
        <p:nvSpPr>
          <p:cNvPr id="5" name="TextBox 4">
            <a:extLst>
              <a:ext uri="{FF2B5EF4-FFF2-40B4-BE49-F238E27FC236}">
                <a16:creationId xmlns:a16="http://schemas.microsoft.com/office/drawing/2014/main" id="{1DC035DF-6DDF-7465-FF5A-5F66E4C0F3B0}"/>
              </a:ext>
            </a:extLst>
          </p:cNvPr>
          <p:cNvSpPr txBox="1"/>
          <p:nvPr/>
        </p:nvSpPr>
        <p:spPr>
          <a:xfrm>
            <a:off x="0" y="6613753"/>
            <a:ext cx="6221186" cy="215444"/>
          </a:xfrm>
          <a:prstGeom prst="rect">
            <a:avLst/>
          </a:prstGeom>
          <a:noFill/>
        </p:spPr>
        <p:txBody>
          <a:bodyPr wrap="square" rtlCol="0">
            <a:spAutoFit/>
          </a:bodyPr>
          <a:lstStyle/>
          <a:p>
            <a:pPr marL="0" marR="0">
              <a:spcBef>
                <a:spcPts val="0"/>
              </a:spcBef>
              <a:spcAft>
                <a:spcPts val="0"/>
              </a:spcAft>
            </a:pPr>
            <a:r>
              <a:rPr lang="en-US" sz="800" b="0" i="0" dirty="0">
                <a:effectLst/>
                <a:latin typeface="Segoe UI" panose="020B0502040204020203" pitchFamily="34" charset="0"/>
              </a:rPr>
              <a:t>Lawry, T. (2020). AI in Health: A Leader's Guide to Winning in the New Age of Intelligent Health Systems. New York: HIMSS Publishing.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034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5FC0F1F1-5344-4664-334C-7FFA4611C19C}"/>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11</a:t>
            </a:fld>
            <a:endParaRPr lang="en-US"/>
          </a:p>
        </p:txBody>
      </p:sp>
      <p:sp>
        <p:nvSpPr>
          <p:cNvPr id="2" name="Title 1">
            <a:extLst>
              <a:ext uri="{FF2B5EF4-FFF2-40B4-BE49-F238E27FC236}">
                <a16:creationId xmlns:a16="http://schemas.microsoft.com/office/drawing/2014/main" id="{30306976-E182-D7AD-36BA-D4EA543E244D}"/>
              </a:ext>
            </a:extLst>
          </p:cNvPr>
          <p:cNvSpPr>
            <a:spLocks noGrp="1"/>
          </p:cNvSpPr>
          <p:nvPr>
            <p:ph type="title"/>
          </p:nvPr>
        </p:nvSpPr>
        <p:spPr>
          <a:xfrm>
            <a:off x="838201" y="2377440"/>
            <a:ext cx="3103879" cy="2103120"/>
          </a:xfrm>
        </p:spPr>
        <p:txBody>
          <a:bodyPr vert="horz" wrap="square" lIns="91440" tIns="45720" rIns="91440" bIns="45720" rtlCol="0" anchor="ctr">
            <a:normAutofit/>
          </a:bodyPr>
          <a:lstStyle/>
          <a:p>
            <a:r>
              <a:rPr lang="en-US" kern="1200"/>
              <a:t>Artificial Intelligence Domains</a:t>
            </a:r>
          </a:p>
        </p:txBody>
      </p:sp>
      <p:pic>
        <p:nvPicPr>
          <p:cNvPr id="11" name="Content Placeholder 10" descr="A diagram of a language processing process">
            <a:extLst>
              <a:ext uri="{FF2B5EF4-FFF2-40B4-BE49-F238E27FC236}">
                <a16:creationId xmlns:a16="http://schemas.microsoft.com/office/drawing/2014/main" id="{8159E31D-C508-02E6-9998-7C7614466371}"/>
              </a:ext>
            </a:extLst>
          </p:cNvPr>
          <p:cNvPicPr>
            <a:picLocks noGrp="1" noChangeAspect="1"/>
          </p:cNvPicPr>
          <p:nvPr>
            <p:ph sz="quarter" idx="1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9938" y="912453"/>
            <a:ext cx="7702062" cy="5102616"/>
          </a:xfrm>
          <a:prstGeom prst="rect">
            <a:avLst/>
          </a:prstGeom>
          <a:noFill/>
        </p:spPr>
      </p:pic>
      <p:sp>
        <p:nvSpPr>
          <p:cNvPr id="18" name="Footer Placeholder 4">
            <a:extLst>
              <a:ext uri="{FF2B5EF4-FFF2-40B4-BE49-F238E27FC236}">
                <a16:creationId xmlns:a16="http://schemas.microsoft.com/office/drawing/2014/main" id="{65F34A2C-C5FB-1DB0-1EA3-F1E638066D8C}"/>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
        <p:nvSpPr>
          <p:cNvPr id="3" name="TextBox 2">
            <a:extLst>
              <a:ext uri="{FF2B5EF4-FFF2-40B4-BE49-F238E27FC236}">
                <a16:creationId xmlns:a16="http://schemas.microsoft.com/office/drawing/2014/main" id="{0EB327DA-BE99-961C-29D7-514BF61669A4}"/>
              </a:ext>
            </a:extLst>
          </p:cNvPr>
          <p:cNvSpPr txBox="1"/>
          <p:nvPr/>
        </p:nvSpPr>
        <p:spPr>
          <a:xfrm>
            <a:off x="0" y="6625311"/>
            <a:ext cx="2064989" cy="215444"/>
          </a:xfrm>
          <a:prstGeom prst="rect">
            <a:avLst/>
          </a:prstGeom>
          <a:noFill/>
        </p:spPr>
        <p:txBody>
          <a:bodyPr wrap="none" rtlCol="0">
            <a:spAutoFit/>
          </a:bodyPr>
          <a:lstStyle/>
          <a:p>
            <a:r>
              <a:rPr lang="en-US" sz="800" dirty="0"/>
              <a:t>Permission received by author to use. </a:t>
            </a:r>
          </a:p>
        </p:txBody>
      </p:sp>
    </p:spTree>
    <p:extLst>
      <p:ext uri="{BB962C8B-B14F-4D97-AF65-F5344CB8AC3E}">
        <p14:creationId xmlns:p14="http://schemas.microsoft.com/office/powerpoint/2010/main" val="185762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60517" y="6390178"/>
            <a:ext cx="513735" cy="227164"/>
          </a:xfrm>
        </p:spPr>
        <p:txBody>
          <a:bodyPr vert="horz" wrap="square" lIns="0" tIns="0" rIns="0" bIns="0" rtlCol="0" anchor="ctr">
            <a:normAutofit/>
          </a:bodyPr>
          <a:lstStyle/>
          <a:p>
            <a:pPr marR="0" lvl="0" indent="0" fontAlgn="auto">
              <a:spcBef>
                <a:spcPts val="0"/>
              </a:spcBef>
              <a:spcAft>
                <a:spcPts val="600"/>
              </a:spcAft>
              <a:buClrTx/>
              <a:buSzTx/>
              <a:buFontTx/>
              <a:buNone/>
              <a:tabLst/>
              <a:defRPr/>
            </a:pPr>
            <a:fld id="{D8D877B3-D348-4611-9BDB-C5374591D951}" type="slidenum">
              <a:rPr kumimoji="0" lang="en-US"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12</a:t>
            </a:fld>
            <a:endParaRPr kumimoji="0" lang="en-US" u="none" strike="noStrike" cap="none" spc="0" normalizeH="0" baseline="0" noProof="0">
              <a:ln>
                <a:noFill/>
              </a:ln>
              <a:effectLst/>
              <a:uLnTx/>
              <a:uFillTx/>
            </a:endParaRPr>
          </a:p>
        </p:txBody>
      </p:sp>
      <p:sp>
        <p:nvSpPr>
          <p:cNvPr id="14" name="Title 13">
            <a:extLst>
              <a:ext uri="{FF2B5EF4-FFF2-40B4-BE49-F238E27FC236}">
                <a16:creationId xmlns:a16="http://schemas.microsoft.com/office/drawing/2014/main" id="{89807974-B11E-AC4D-A76A-2E0A2D314AD2}"/>
              </a:ext>
            </a:extLst>
          </p:cNvPr>
          <p:cNvSpPr>
            <a:spLocks noGrp="1"/>
          </p:cNvSpPr>
          <p:nvPr>
            <p:ph type="title"/>
          </p:nvPr>
        </p:nvSpPr>
        <p:spPr>
          <a:xfrm>
            <a:off x="838201" y="1097280"/>
            <a:ext cx="10591800" cy="999994"/>
          </a:xfrm>
        </p:spPr>
        <p:txBody>
          <a:bodyPr vert="horz" wrap="square" lIns="0" tIns="0" rIns="0" bIns="0" rtlCol="0" anchor="t" anchorCtr="0">
            <a:normAutofit/>
          </a:bodyPr>
          <a:lstStyle/>
          <a:p>
            <a:r>
              <a:rPr lang="en-US" b="0" i="1" kern="1200" spc="0" baseline="0">
                <a:latin typeface="Prometo Medium" panose="020B0704030203060203" pitchFamily="34" charset="0"/>
                <a:ea typeface="+mj-ea"/>
                <a:cs typeface="+mj-cs"/>
              </a:rPr>
              <a:t>Understanding AI and Its Technologies</a:t>
            </a:r>
          </a:p>
        </p:txBody>
      </p:sp>
      <p:sp>
        <p:nvSpPr>
          <p:cNvPr id="24" name="Footer Placeholder 4">
            <a:extLst>
              <a:ext uri="{FF2B5EF4-FFF2-40B4-BE49-F238E27FC236}">
                <a16:creationId xmlns:a16="http://schemas.microsoft.com/office/drawing/2014/main" id="{EC7F201B-6F0F-0285-F1A4-E33682EEAD69}"/>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25" name="Content Placeholder 2">
            <a:extLst>
              <a:ext uri="{FF2B5EF4-FFF2-40B4-BE49-F238E27FC236}">
                <a16:creationId xmlns:a16="http://schemas.microsoft.com/office/drawing/2014/main" id="{980AF828-030F-0B26-E08C-D60BCF79188B}"/>
              </a:ext>
            </a:extLst>
          </p:cNvPr>
          <p:cNvGraphicFramePr/>
          <p:nvPr>
            <p:extLst>
              <p:ext uri="{D42A27DB-BD31-4B8C-83A1-F6EECF244321}">
                <p14:modId xmlns:p14="http://schemas.microsoft.com/office/powerpoint/2010/main" val="1006286543"/>
              </p:ext>
            </p:extLst>
          </p:nvPr>
        </p:nvGraphicFramePr>
        <p:xfrm>
          <a:off x="850392" y="1799844"/>
          <a:ext cx="10591800" cy="421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808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6A5B-C672-510F-A628-E2CF570E5713}"/>
              </a:ext>
            </a:extLst>
          </p:cNvPr>
          <p:cNvSpPr>
            <a:spLocks noGrp="1"/>
          </p:cNvSpPr>
          <p:nvPr>
            <p:ph type="title"/>
          </p:nvPr>
        </p:nvSpPr>
        <p:spPr>
          <a:xfrm>
            <a:off x="838201" y="1097280"/>
            <a:ext cx="10591800" cy="999994"/>
          </a:xfrm>
        </p:spPr>
        <p:txBody>
          <a:bodyPr vert="horz" wrap="square" lIns="0" tIns="0" rIns="0" bIns="0" rtlCol="0" anchor="t" anchorCtr="0">
            <a:normAutofit/>
          </a:bodyPr>
          <a:lstStyle/>
          <a:p>
            <a:r>
              <a:rPr lang="en-US" b="0" i="1" kern="1200" spc="0" baseline="0">
                <a:latin typeface="Prometo Medium" panose="020B0704030203060203" pitchFamily="34" charset="0"/>
                <a:ea typeface="+mj-ea"/>
                <a:cs typeface="+mj-cs"/>
              </a:rPr>
              <a:t>AI Algorithms</a:t>
            </a:r>
          </a:p>
        </p:txBody>
      </p:sp>
      <p:sp>
        <p:nvSpPr>
          <p:cNvPr id="20" name="Footer Placeholder 3">
            <a:extLst>
              <a:ext uri="{FF2B5EF4-FFF2-40B4-BE49-F238E27FC236}">
                <a16:creationId xmlns:a16="http://schemas.microsoft.com/office/drawing/2014/main" id="{225E5BDE-DA80-CB8A-0AD8-C888A90E7077}"/>
              </a:ext>
            </a:extLst>
          </p:cNvPr>
          <p:cNvSpPr>
            <a:spLocks noGrp="1"/>
          </p:cNvSpPr>
          <p:nvPr>
            <p:ph type="ftr" sz="quarter" idx="11"/>
          </p:nvPr>
        </p:nvSpPr>
        <p:spPr>
          <a:xfrm>
            <a:off x="859219" y="428516"/>
            <a:ext cx="10570781" cy="365125"/>
          </a:xfrm>
        </p:spPr>
        <p:txBody>
          <a:bodyPr/>
          <a:lstStyle/>
          <a:p>
            <a:r>
              <a:rPr lang="en-US"/>
              <a:t>Artificial Intelligence: A Primer for Nurses - Created by the HIMSS Nursing Innovation Advisory Workgroup</a:t>
            </a:r>
          </a:p>
        </p:txBody>
      </p:sp>
      <p:sp>
        <p:nvSpPr>
          <p:cNvPr id="22" name="Slide Number Placeholder 4">
            <a:extLst>
              <a:ext uri="{FF2B5EF4-FFF2-40B4-BE49-F238E27FC236}">
                <a16:creationId xmlns:a16="http://schemas.microsoft.com/office/drawing/2014/main" id="{58B3F5CC-C36C-5246-2F9F-9D564F623939}"/>
              </a:ext>
            </a:extLst>
          </p:cNvPr>
          <p:cNvSpPr>
            <a:spLocks noGrp="1"/>
          </p:cNvSpPr>
          <p:nvPr>
            <p:ph type="sldNum" sz="quarter" idx="12"/>
          </p:nvPr>
        </p:nvSpPr>
        <p:spPr>
          <a:xfrm>
            <a:off x="11360517" y="6390178"/>
            <a:ext cx="513735" cy="227164"/>
          </a:xfrm>
        </p:spPr>
        <p:txBody>
          <a:bodyPr/>
          <a:lstStyle/>
          <a:p>
            <a:pPr>
              <a:spcAft>
                <a:spcPts val="600"/>
              </a:spcAft>
            </a:pPr>
            <a:fld id="{1B3BA5BB-E639-4CDA-86D0-9EAA683F7B13}" type="slidenum">
              <a:rPr lang="en-US" smtClean="0"/>
              <a:pPr>
                <a:spcAft>
                  <a:spcPts val="600"/>
                </a:spcAft>
              </a:pPr>
              <a:t>13</a:t>
            </a:fld>
            <a:endParaRPr lang="en-US"/>
          </a:p>
        </p:txBody>
      </p:sp>
      <p:graphicFrame>
        <p:nvGraphicFramePr>
          <p:cNvPr id="16" name="Content Placeholder 2">
            <a:extLst>
              <a:ext uri="{FF2B5EF4-FFF2-40B4-BE49-F238E27FC236}">
                <a16:creationId xmlns:a16="http://schemas.microsoft.com/office/drawing/2014/main" id="{15F3268C-BA6A-1B2C-9082-FACD96B1588E}"/>
              </a:ext>
            </a:extLst>
          </p:cNvPr>
          <p:cNvGraphicFramePr/>
          <p:nvPr>
            <p:extLst>
              <p:ext uri="{D42A27DB-BD31-4B8C-83A1-F6EECF244321}">
                <p14:modId xmlns:p14="http://schemas.microsoft.com/office/powerpoint/2010/main" val="1966879657"/>
              </p:ext>
            </p:extLst>
          </p:nvPr>
        </p:nvGraphicFramePr>
        <p:xfrm>
          <a:off x="850392" y="1801241"/>
          <a:ext cx="10591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15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108225D-EBF6-AB94-4CA5-690FCAD71F5F}"/>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14</a:t>
            </a:fld>
            <a:endParaRPr lang="en-US"/>
          </a:p>
        </p:txBody>
      </p:sp>
      <p:sp>
        <p:nvSpPr>
          <p:cNvPr id="2" name="Title 1">
            <a:extLst>
              <a:ext uri="{FF2B5EF4-FFF2-40B4-BE49-F238E27FC236}">
                <a16:creationId xmlns:a16="http://schemas.microsoft.com/office/drawing/2014/main" id="{6646923E-B5BD-7EB5-FE43-4E9B1D4179B0}"/>
              </a:ext>
            </a:extLst>
          </p:cNvPr>
          <p:cNvSpPr>
            <a:spLocks noGrp="1"/>
          </p:cNvSpPr>
          <p:nvPr>
            <p:ph type="title"/>
          </p:nvPr>
        </p:nvSpPr>
        <p:spPr>
          <a:xfrm>
            <a:off x="838201" y="1097280"/>
            <a:ext cx="10591800" cy="999994"/>
          </a:xfrm>
        </p:spPr>
        <p:txBody>
          <a:bodyPr wrap="square" anchor="t">
            <a:normAutofit/>
          </a:bodyPr>
          <a:lstStyle/>
          <a:p>
            <a:r>
              <a:rPr lang="en-US" dirty="0"/>
              <a:t>What AI Is Not</a:t>
            </a:r>
          </a:p>
        </p:txBody>
      </p:sp>
      <p:sp>
        <p:nvSpPr>
          <p:cNvPr id="11" name="Footer Placeholder 4">
            <a:extLst>
              <a:ext uri="{FF2B5EF4-FFF2-40B4-BE49-F238E27FC236}">
                <a16:creationId xmlns:a16="http://schemas.microsoft.com/office/drawing/2014/main" id="{A3D79078-475E-AC7B-0BBF-94351A7B5E6D}"/>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5" name="Content Placeholder 2">
            <a:extLst>
              <a:ext uri="{FF2B5EF4-FFF2-40B4-BE49-F238E27FC236}">
                <a16:creationId xmlns:a16="http://schemas.microsoft.com/office/drawing/2014/main" id="{4133C2C4-7242-68C3-AF79-1704CCD2EB96}"/>
              </a:ext>
            </a:extLst>
          </p:cNvPr>
          <p:cNvGraphicFramePr>
            <a:graphicFrameLocks noGrp="1"/>
          </p:cNvGraphicFramePr>
          <p:nvPr>
            <p:ph sz="quarter" idx="13"/>
            <p:extLst>
              <p:ext uri="{D42A27DB-BD31-4B8C-83A1-F6EECF244321}">
                <p14:modId xmlns:p14="http://schemas.microsoft.com/office/powerpoint/2010/main" val="305731155"/>
              </p:ext>
            </p:extLst>
          </p:nvPr>
        </p:nvGraphicFramePr>
        <p:xfrm>
          <a:off x="850392" y="1799844"/>
          <a:ext cx="10591800" cy="421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27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F138-706F-6040-39AF-E7DF775D4F0B}"/>
              </a:ext>
            </a:extLst>
          </p:cNvPr>
          <p:cNvSpPr>
            <a:spLocks noGrp="1"/>
          </p:cNvSpPr>
          <p:nvPr>
            <p:ph type="title"/>
          </p:nvPr>
        </p:nvSpPr>
        <p:spPr>
          <a:xfrm>
            <a:off x="393770" y="633936"/>
            <a:ext cx="4826223" cy="924448"/>
          </a:xfrm>
        </p:spPr>
        <p:txBody>
          <a:bodyPr>
            <a:normAutofit/>
          </a:bodyPr>
          <a:lstStyle/>
          <a:p>
            <a:r>
              <a:rPr lang="en-US" sz="3600"/>
              <a:t>Machine Learning (ML)</a:t>
            </a:r>
          </a:p>
        </p:txBody>
      </p:sp>
      <p:sp>
        <p:nvSpPr>
          <p:cNvPr id="3" name="Content Placeholder 2">
            <a:extLst>
              <a:ext uri="{FF2B5EF4-FFF2-40B4-BE49-F238E27FC236}">
                <a16:creationId xmlns:a16="http://schemas.microsoft.com/office/drawing/2014/main" id="{6CEC6465-49BE-D3AC-205D-C81AAF9A8CBD}"/>
              </a:ext>
            </a:extLst>
          </p:cNvPr>
          <p:cNvSpPr>
            <a:spLocks noGrp="1"/>
          </p:cNvSpPr>
          <p:nvPr>
            <p:ph idx="1"/>
          </p:nvPr>
        </p:nvSpPr>
        <p:spPr>
          <a:xfrm>
            <a:off x="5085005" y="909378"/>
            <a:ext cx="7029274" cy="5314686"/>
          </a:xfrm>
        </p:spPr>
        <p:txBody>
          <a:bodyPr>
            <a:normAutofit fontScale="85000" lnSpcReduction="20000"/>
          </a:bodyPr>
          <a:lstStyle/>
          <a:p>
            <a:r>
              <a:rPr lang="en-US" sz="1800" dirty="0"/>
              <a:t>Definition of Machine Learning</a:t>
            </a:r>
          </a:p>
          <a:p>
            <a:pPr lvl="1"/>
            <a:r>
              <a:rPr lang="en-US" sz="1800" dirty="0"/>
              <a:t>Study of computer algorithms improving through experience</a:t>
            </a:r>
          </a:p>
          <a:p>
            <a:pPr lvl="1"/>
            <a:r>
              <a:rPr lang="en-US" sz="1800" dirty="0"/>
              <a:t>Focuses on predictive analytics and algorithm performance</a:t>
            </a:r>
          </a:p>
          <a:p>
            <a:r>
              <a:rPr lang="en-US" sz="1800" dirty="0"/>
              <a:t>Supervised Learning</a:t>
            </a:r>
          </a:p>
          <a:p>
            <a:pPr lvl="1"/>
            <a:r>
              <a:rPr lang="en-US" sz="1800" dirty="0"/>
              <a:t>Uses known input and output data to train models</a:t>
            </a:r>
          </a:p>
          <a:p>
            <a:pPr lvl="1"/>
            <a:r>
              <a:rPr lang="en-US" sz="1800" dirty="0"/>
              <a:t>Generates predictions for new data</a:t>
            </a:r>
          </a:p>
          <a:p>
            <a:r>
              <a:rPr lang="en-US" sz="1800" dirty="0"/>
              <a:t>Unsupervised Learning</a:t>
            </a:r>
          </a:p>
          <a:p>
            <a:pPr lvl="1"/>
            <a:r>
              <a:rPr lang="en-US" sz="1800" dirty="0"/>
              <a:t>Draws inferences from input data without labeled responses</a:t>
            </a:r>
          </a:p>
          <a:p>
            <a:pPr lvl="1"/>
            <a:r>
              <a:rPr lang="en-US" sz="1800" dirty="0"/>
              <a:t>Determines structure and patterns in unlabeled data</a:t>
            </a:r>
          </a:p>
          <a:p>
            <a:r>
              <a:rPr lang="en-US" sz="1800" dirty="0"/>
              <a:t>Reinforcement Learning</a:t>
            </a:r>
          </a:p>
          <a:p>
            <a:pPr lvl="1"/>
            <a:r>
              <a:rPr lang="en-US" sz="1800" dirty="0"/>
              <a:t>Agent learns through feedback from actions and experiences</a:t>
            </a:r>
          </a:p>
          <a:p>
            <a:pPr lvl="1"/>
            <a:r>
              <a:rPr lang="en-US" sz="1800" dirty="0"/>
              <a:t>Uses feedback from actions and experiences</a:t>
            </a:r>
          </a:p>
          <a:p>
            <a:r>
              <a:rPr lang="en-US" sz="1800" dirty="0"/>
              <a:t>Deep Learning (DL)</a:t>
            </a:r>
          </a:p>
          <a:p>
            <a:pPr lvl="1"/>
            <a:r>
              <a:rPr lang="en-US" sz="1800" dirty="0"/>
              <a:t>Processes big data inputs through hidden layers</a:t>
            </a:r>
          </a:p>
          <a:p>
            <a:pPr lvl="1"/>
            <a:r>
              <a:rPr lang="en-US" sz="1800" dirty="0"/>
              <a:t>Develops responses based on pattern recognition</a:t>
            </a:r>
          </a:p>
        </p:txBody>
      </p:sp>
      <p:pic>
        <p:nvPicPr>
          <p:cNvPr id="6" name="Picture 5" descr="A diagram of a learning process&#10;&#10;Description automatically generated with medium confidence">
            <a:extLst>
              <a:ext uri="{FF2B5EF4-FFF2-40B4-BE49-F238E27FC236}">
                <a16:creationId xmlns:a16="http://schemas.microsoft.com/office/drawing/2014/main" id="{03F2FC6E-649B-C6DA-D948-BE72C2FFAD6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3754" y="1682886"/>
            <a:ext cx="6041513" cy="4030357"/>
          </a:xfrm>
          <a:prstGeom prst="rect">
            <a:avLst/>
          </a:prstGeom>
        </p:spPr>
      </p:pic>
      <p:sp>
        <p:nvSpPr>
          <p:cNvPr id="4" name="Footer Placeholder 3">
            <a:extLst>
              <a:ext uri="{FF2B5EF4-FFF2-40B4-BE49-F238E27FC236}">
                <a16:creationId xmlns:a16="http://schemas.microsoft.com/office/drawing/2014/main" id="{27EE7397-6DBF-5BC5-3ECF-F218B878BF37}"/>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BF20C840-6369-B155-0DD0-3CBFA0CAF701}"/>
              </a:ext>
            </a:extLst>
          </p:cNvPr>
          <p:cNvSpPr>
            <a:spLocks noGrp="1"/>
          </p:cNvSpPr>
          <p:nvPr>
            <p:ph type="sldNum" sz="quarter" idx="12"/>
          </p:nvPr>
        </p:nvSpPr>
        <p:spPr/>
        <p:txBody>
          <a:bodyPr/>
          <a:lstStyle/>
          <a:p>
            <a:fld id="{1B3BA5BB-E639-4CDA-86D0-9EAA683F7B13}" type="slidenum">
              <a:rPr lang="en-US" smtClean="0"/>
              <a:t>15</a:t>
            </a:fld>
            <a:endParaRPr lang="en-US"/>
          </a:p>
        </p:txBody>
      </p:sp>
      <p:sp>
        <p:nvSpPr>
          <p:cNvPr id="7" name="TextBox 6">
            <a:extLst>
              <a:ext uri="{FF2B5EF4-FFF2-40B4-BE49-F238E27FC236}">
                <a16:creationId xmlns:a16="http://schemas.microsoft.com/office/drawing/2014/main" id="{1FE2528F-7A1A-DAD1-C44E-041561495948}"/>
              </a:ext>
            </a:extLst>
          </p:cNvPr>
          <p:cNvSpPr txBox="1"/>
          <p:nvPr/>
        </p:nvSpPr>
        <p:spPr>
          <a:xfrm>
            <a:off x="0" y="6642556"/>
            <a:ext cx="2064989" cy="215444"/>
          </a:xfrm>
          <a:prstGeom prst="rect">
            <a:avLst/>
          </a:prstGeom>
          <a:noFill/>
        </p:spPr>
        <p:txBody>
          <a:bodyPr wrap="none" rtlCol="0">
            <a:spAutoFit/>
          </a:bodyPr>
          <a:lstStyle/>
          <a:p>
            <a:r>
              <a:rPr lang="en-US" sz="800" dirty="0"/>
              <a:t>Permission received by author to use. </a:t>
            </a:r>
          </a:p>
        </p:txBody>
      </p:sp>
    </p:spTree>
    <p:extLst>
      <p:ext uri="{BB962C8B-B14F-4D97-AF65-F5344CB8AC3E}">
        <p14:creationId xmlns:p14="http://schemas.microsoft.com/office/powerpoint/2010/main" val="142998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19C7972D-E0B3-FD1D-426E-A952E7DD6C6D}"/>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16</a:t>
            </a:fld>
            <a:endParaRPr lang="en-US"/>
          </a:p>
        </p:txBody>
      </p:sp>
      <p:pic>
        <p:nvPicPr>
          <p:cNvPr id="5" name="Picture 4" descr="A diagram of a medical procedure&#10;&#10;Description automatically generated with medium confidence">
            <a:extLst>
              <a:ext uri="{FF2B5EF4-FFF2-40B4-BE49-F238E27FC236}">
                <a16:creationId xmlns:a16="http://schemas.microsoft.com/office/drawing/2014/main" id="{84BA90DB-FF88-BF9E-954B-560BEDE63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726" y="1831337"/>
            <a:ext cx="7959526" cy="3959863"/>
          </a:xfrm>
          <a:prstGeom prst="rect">
            <a:avLst/>
          </a:prstGeom>
          <a:noFill/>
        </p:spPr>
      </p:pic>
      <p:sp>
        <p:nvSpPr>
          <p:cNvPr id="9" name="Content Placeholder 8">
            <a:extLst>
              <a:ext uri="{FF2B5EF4-FFF2-40B4-BE49-F238E27FC236}">
                <a16:creationId xmlns:a16="http://schemas.microsoft.com/office/drawing/2014/main" id="{E398FA5F-43DC-23F2-7228-A9424F7EB0D2}"/>
              </a:ext>
            </a:extLst>
          </p:cNvPr>
          <p:cNvSpPr>
            <a:spLocks noGrp="1"/>
          </p:cNvSpPr>
          <p:nvPr>
            <p:ph sz="quarter" idx="12"/>
          </p:nvPr>
        </p:nvSpPr>
        <p:spPr>
          <a:xfrm>
            <a:off x="838200" y="2378075"/>
            <a:ext cx="4983163" cy="3413125"/>
          </a:xfrm>
        </p:spPr>
        <p:txBody>
          <a:bodyPr>
            <a:normAutofit/>
          </a:bodyPr>
          <a:lstStyle/>
          <a:p>
            <a:pPr marL="514350" indent="-514350">
              <a:buFont typeface="+mj-lt"/>
              <a:buAutoNum type="arabicPeriod"/>
            </a:pPr>
            <a:r>
              <a:rPr lang="en-US" dirty="0"/>
              <a:t>Data Collection</a:t>
            </a:r>
          </a:p>
          <a:p>
            <a:pPr marL="514350" indent="-514350">
              <a:buFont typeface="+mj-lt"/>
              <a:buAutoNum type="arabicPeriod"/>
            </a:pPr>
            <a:r>
              <a:rPr lang="en-US" dirty="0"/>
              <a:t>Cleaning</a:t>
            </a:r>
          </a:p>
          <a:p>
            <a:pPr marL="514350" indent="-514350">
              <a:buFont typeface="+mj-lt"/>
              <a:buAutoNum type="arabicPeriod"/>
            </a:pPr>
            <a:r>
              <a:rPr lang="en-US" dirty="0"/>
              <a:t>Training</a:t>
            </a:r>
          </a:p>
          <a:p>
            <a:pPr marL="514350" indent="-514350">
              <a:buFont typeface="+mj-lt"/>
              <a:buAutoNum type="arabicPeriod"/>
            </a:pPr>
            <a:r>
              <a:rPr lang="en-US" dirty="0"/>
              <a:t>Testing</a:t>
            </a:r>
          </a:p>
          <a:p>
            <a:pPr marL="514350" indent="-514350">
              <a:buFont typeface="+mj-lt"/>
              <a:buAutoNum type="arabicPeriod"/>
            </a:pPr>
            <a:r>
              <a:rPr lang="en-US" dirty="0"/>
              <a:t>Validation</a:t>
            </a:r>
          </a:p>
        </p:txBody>
      </p:sp>
      <p:sp>
        <p:nvSpPr>
          <p:cNvPr id="2" name="Title 1">
            <a:extLst>
              <a:ext uri="{FF2B5EF4-FFF2-40B4-BE49-F238E27FC236}">
                <a16:creationId xmlns:a16="http://schemas.microsoft.com/office/drawing/2014/main" id="{EA439730-9FDF-1205-F200-542E970DC61C}"/>
              </a:ext>
            </a:extLst>
          </p:cNvPr>
          <p:cNvSpPr>
            <a:spLocks noGrp="1"/>
          </p:cNvSpPr>
          <p:nvPr>
            <p:ph type="title"/>
          </p:nvPr>
        </p:nvSpPr>
        <p:spPr>
          <a:xfrm>
            <a:off x="838201" y="1097280"/>
            <a:ext cx="4132384" cy="1446628"/>
          </a:xfrm>
        </p:spPr>
        <p:txBody>
          <a:bodyPr wrap="square" anchor="t">
            <a:normAutofit/>
          </a:bodyPr>
          <a:lstStyle/>
          <a:p>
            <a:r>
              <a:rPr lang="en-US"/>
              <a:t>Five-Step Process for ML</a:t>
            </a:r>
          </a:p>
        </p:txBody>
      </p:sp>
      <p:sp>
        <p:nvSpPr>
          <p:cNvPr id="19" name="Footer Placeholder 5">
            <a:extLst>
              <a:ext uri="{FF2B5EF4-FFF2-40B4-BE49-F238E27FC236}">
                <a16:creationId xmlns:a16="http://schemas.microsoft.com/office/drawing/2014/main" id="{A871C212-0815-33F7-6A59-13C5E429067C}"/>
              </a:ext>
            </a:extLst>
          </p:cNvPr>
          <p:cNvSpPr>
            <a:spLocks noGrp="1"/>
          </p:cNvSpPr>
          <p:nvPr>
            <p:ph type="ftr" sz="quarter" idx="13"/>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
        <p:nvSpPr>
          <p:cNvPr id="3" name="TextBox 2">
            <a:extLst>
              <a:ext uri="{FF2B5EF4-FFF2-40B4-BE49-F238E27FC236}">
                <a16:creationId xmlns:a16="http://schemas.microsoft.com/office/drawing/2014/main" id="{F5F283C0-16E9-17E6-90E7-5E5CA49FFBA0}"/>
              </a:ext>
            </a:extLst>
          </p:cNvPr>
          <p:cNvSpPr txBox="1"/>
          <p:nvPr/>
        </p:nvSpPr>
        <p:spPr>
          <a:xfrm>
            <a:off x="0" y="6642556"/>
            <a:ext cx="2064989" cy="215444"/>
          </a:xfrm>
          <a:prstGeom prst="rect">
            <a:avLst/>
          </a:prstGeom>
          <a:noFill/>
        </p:spPr>
        <p:txBody>
          <a:bodyPr wrap="none" rtlCol="0">
            <a:spAutoFit/>
          </a:bodyPr>
          <a:lstStyle/>
          <a:p>
            <a:r>
              <a:rPr lang="en-US" sz="800" dirty="0"/>
              <a:t>Permission received by author to use. </a:t>
            </a:r>
          </a:p>
        </p:txBody>
      </p:sp>
    </p:spTree>
    <p:extLst>
      <p:ext uri="{BB962C8B-B14F-4D97-AF65-F5344CB8AC3E}">
        <p14:creationId xmlns:p14="http://schemas.microsoft.com/office/powerpoint/2010/main" val="123139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BC328682-C89B-436D-8684-B23752AF1837}"/>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2F8AF2E6-64A8-0F46-AF27-0A96D82A033B}" type="slidenum">
              <a:rPr lang="en-US" smtClean="0"/>
              <a:pPr>
                <a:spcAft>
                  <a:spcPts val="600"/>
                </a:spcAft>
              </a:pPr>
              <a:t>17</a:t>
            </a:fld>
            <a:endParaRPr lang="en-US"/>
          </a:p>
        </p:txBody>
      </p:sp>
      <p:sp>
        <p:nvSpPr>
          <p:cNvPr id="2" name="Title 1">
            <a:extLst>
              <a:ext uri="{FF2B5EF4-FFF2-40B4-BE49-F238E27FC236}">
                <a16:creationId xmlns:a16="http://schemas.microsoft.com/office/drawing/2014/main" id="{697E70BF-0B22-0F3B-903B-73D3808CF622}"/>
              </a:ext>
            </a:extLst>
          </p:cNvPr>
          <p:cNvSpPr>
            <a:spLocks noGrp="1"/>
          </p:cNvSpPr>
          <p:nvPr>
            <p:ph type="title"/>
          </p:nvPr>
        </p:nvSpPr>
        <p:spPr>
          <a:xfrm>
            <a:off x="838201" y="2377440"/>
            <a:ext cx="3103879" cy="2675206"/>
          </a:xfrm>
        </p:spPr>
        <p:txBody>
          <a:bodyPr vert="horz" wrap="square" lIns="91440" tIns="45720" rIns="91440" bIns="45720" rtlCol="0" anchor="ctr">
            <a:normAutofit/>
          </a:bodyPr>
          <a:lstStyle/>
          <a:p>
            <a:r>
              <a:rPr lang="en-US" dirty="0"/>
              <a:t>Predictive Analytics:</a:t>
            </a:r>
            <a:br>
              <a:rPr lang="en-US" sz="1700" b="1" dirty="0"/>
            </a:br>
            <a:r>
              <a:rPr lang="en-US" sz="1700" dirty="0"/>
              <a:t>A mathematic approach that uses statistical computations to analyze historical data from multiple sources to predict future events. </a:t>
            </a:r>
            <a:br>
              <a:rPr lang="en-US" sz="1700" dirty="0"/>
            </a:br>
            <a:r>
              <a:rPr lang="en-US" sz="1700" b="1" dirty="0"/>
              <a:t> </a:t>
            </a:r>
          </a:p>
        </p:txBody>
      </p:sp>
      <p:sp>
        <p:nvSpPr>
          <p:cNvPr id="12" name="Footer Placeholder 4">
            <a:extLst>
              <a:ext uri="{FF2B5EF4-FFF2-40B4-BE49-F238E27FC236}">
                <a16:creationId xmlns:a16="http://schemas.microsoft.com/office/drawing/2014/main" id="{CEDF26D4-86FC-2BB2-9515-6A507E2AF18C}"/>
              </a:ext>
            </a:extLst>
          </p:cNvPr>
          <p:cNvSpPr>
            <a:spLocks noGrp="1"/>
          </p:cNvSpPr>
          <p:nvPr>
            <p:ph type="ftr" sz="quarter" idx="12"/>
          </p:nvPr>
        </p:nvSpPr>
        <p:spPr>
          <a:xfrm>
            <a:off x="859219" y="428516"/>
            <a:ext cx="10570781" cy="365125"/>
          </a:xfrm>
        </p:spPr>
        <p:txBody>
          <a:bodyPr anchor="ctr">
            <a:normAutofit/>
          </a:bodyPr>
          <a:lstStyle/>
          <a:p>
            <a:pPr>
              <a:spcAft>
                <a:spcPts val="600"/>
              </a:spcAft>
            </a:pPr>
            <a:r>
              <a:rPr lang="en-US"/>
              <a:t>Artificial Intelligence: A Primer for Nurses - Created by the HIMSS Nursing Innovation Advisory Workgroup</a:t>
            </a:r>
          </a:p>
        </p:txBody>
      </p:sp>
      <p:graphicFrame>
        <p:nvGraphicFramePr>
          <p:cNvPr id="6" name="Content Placeholder 3">
            <a:extLst>
              <a:ext uri="{FF2B5EF4-FFF2-40B4-BE49-F238E27FC236}">
                <a16:creationId xmlns:a16="http://schemas.microsoft.com/office/drawing/2014/main" id="{FF780858-1E3D-5E18-CF0E-B02319830B34}"/>
              </a:ext>
            </a:extLst>
          </p:cNvPr>
          <p:cNvGraphicFramePr>
            <a:graphicFrameLocks noGrp="1"/>
          </p:cNvGraphicFramePr>
          <p:nvPr>
            <p:ph sz="quarter" idx="11"/>
            <p:extLst>
              <p:ext uri="{D42A27DB-BD31-4B8C-83A1-F6EECF244321}">
                <p14:modId xmlns:p14="http://schemas.microsoft.com/office/powerpoint/2010/main" val="1671543439"/>
              </p:ext>
            </p:extLst>
          </p:nvPr>
        </p:nvGraphicFramePr>
        <p:xfrm>
          <a:off x="6096000" y="1447800"/>
          <a:ext cx="5334000" cy="4087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596676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8DAA-2D50-2694-1B40-BF2A66B1EEED}"/>
              </a:ext>
            </a:extLst>
          </p:cNvPr>
          <p:cNvSpPr>
            <a:spLocks noGrp="1"/>
          </p:cNvSpPr>
          <p:nvPr>
            <p:ph type="title"/>
          </p:nvPr>
        </p:nvSpPr>
        <p:spPr>
          <a:xfrm>
            <a:off x="838201" y="1097280"/>
            <a:ext cx="10591800" cy="999994"/>
          </a:xfrm>
        </p:spPr>
        <p:txBody>
          <a:bodyPr wrap="square" anchor="t">
            <a:normAutofit/>
          </a:bodyPr>
          <a:lstStyle/>
          <a:p>
            <a:r>
              <a:rPr lang="en-US"/>
              <a:t>Natural Language Processing (NLP)</a:t>
            </a:r>
          </a:p>
        </p:txBody>
      </p:sp>
      <p:pic>
        <p:nvPicPr>
          <p:cNvPr id="5" name="Picture 4" descr="A diagram of different language processing&#10;&#10;Description automatically generated">
            <a:extLst>
              <a:ext uri="{FF2B5EF4-FFF2-40B4-BE49-F238E27FC236}">
                <a16:creationId xmlns:a16="http://schemas.microsoft.com/office/drawing/2014/main" id="{38767766-0756-086A-B0DF-DB6EFED27940}"/>
              </a:ext>
            </a:extLst>
          </p:cNvPr>
          <p:cNvPicPr>
            <a:picLocks noChangeAspect="1"/>
          </p:cNvPicPr>
          <p:nvPr/>
        </p:nvPicPr>
        <p:blipFill>
          <a:blip r:embed="rId3">
            <a:extLst>
              <a:ext uri="{28A0092B-C50C-407E-A947-70E740481C1C}">
                <a14:useLocalDpi xmlns:a14="http://schemas.microsoft.com/office/drawing/2010/main" val="0"/>
              </a:ext>
            </a:extLst>
          </a:blip>
          <a:srcRect l="2331" t="2649" r="7045" b="3709"/>
          <a:stretch/>
        </p:blipFill>
        <p:spPr>
          <a:xfrm>
            <a:off x="838200" y="2341504"/>
            <a:ext cx="5181600" cy="3319580"/>
          </a:xfrm>
          <a:prstGeom prst="rect">
            <a:avLst/>
          </a:prstGeom>
          <a:noFill/>
        </p:spPr>
      </p:pic>
      <p:sp>
        <p:nvSpPr>
          <p:cNvPr id="3" name="Content Placeholder 2">
            <a:extLst>
              <a:ext uri="{FF2B5EF4-FFF2-40B4-BE49-F238E27FC236}">
                <a16:creationId xmlns:a16="http://schemas.microsoft.com/office/drawing/2014/main" id="{2B335E4D-43DC-1E5A-33F5-B6275A4BE061}"/>
              </a:ext>
            </a:extLst>
          </p:cNvPr>
          <p:cNvSpPr>
            <a:spLocks noGrp="1"/>
          </p:cNvSpPr>
          <p:nvPr>
            <p:ph sz="half" idx="2"/>
          </p:nvPr>
        </p:nvSpPr>
        <p:spPr>
          <a:xfrm>
            <a:off x="6172200" y="1825625"/>
            <a:ext cx="5181600" cy="4351338"/>
          </a:xfrm>
        </p:spPr>
        <p:txBody>
          <a:bodyPr>
            <a:normAutofit/>
          </a:bodyPr>
          <a:lstStyle/>
          <a:p>
            <a:pPr>
              <a:lnSpc>
                <a:spcPct val="100000"/>
              </a:lnSpc>
            </a:pPr>
            <a:r>
              <a:rPr lang="en-US" sz="1400"/>
              <a:t>Definition of NLP</a:t>
            </a:r>
          </a:p>
          <a:p>
            <a:pPr lvl="1">
              <a:lnSpc>
                <a:spcPct val="100000"/>
              </a:lnSpc>
            </a:pPr>
            <a:r>
              <a:rPr lang="en-US" sz="1400"/>
              <a:t>Automatic manipulation of natural, unstructured language</a:t>
            </a:r>
          </a:p>
          <a:p>
            <a:pPr lvl="1">
              <a:lnSpc>
                <a:spcPct val="100000"/>
              </a:lnSpc>
            </a:pPr>
            <a:r>
              <a:rPr lang="en-US" sz="1400"/>
              <a:t>Includes text and speech</a:t>
            </a:r>
          </a:p>
          <a:p>
            <a:pPr lvl="1">
              <a:lnSpc>
                <a:spcPct val="100000"/>
              </a:lnSpc>
            </a:pPr>
            <a:r>
              <a:rPr lang="en-US" sz="1400"/>
              <a:t>Achieved through algorithmic programming</a:t>
            </a:r>
          </a:p>
          <a:p>
            <a:pPr>
              <a:lnSpc>
                <a:spcPct val="100000"/>
              </a:lnSpc>
            </a:pPr>
            <a:r>
              <a:rPr lang="en-US" sz="1400"/>
              <a:t>Purpose of NLP</a:t>
            </a:r>
          </a:p>
          <a:p>
            <a:pPr lvl="1">
              <a:lnSpc>
                <a:spcPct val="100000"/>
              </a:lnSpc>
            </a:pPr>
            <a:r>
              <a:rPr lang="en-US" sz="1400"/>
              <a:t>Allows computers to analyze and understand human language</a:t>
            </a:r>
          </a:p>
          <a:p>
            <a:pPr lvl="1">
              <a:lnSpc>
                <a:spcPct val="100000"/>
              </a:lnSpc>
            </a:pPr>
            <a:r>
              <a:rPr lang="en-US" sz="1400"/>
              <a:t>Derives meaning in a cost-efficient and useful manner</a:t>
            </a:r>
          </a:p>
          <a:p>
            <a:pPr lvl="1">
              <a:lnSpc>
                <a:spcPct val="100000"/>
              </a:lnSpc>
            </a:pPr>
            <a:r>
              <a:rPr lang="en-US" sz="1400"/>
              <a:t>Based on machine learning algorithms</a:t>
            </a:r>
          </a:p>
          <a:p>
            <a:pPr>
              <a:lnSpc>
                <a:spcPct val="100000"/>
              </a:lnSpc>
            </a:pPr>
            <a:r>
              <a:rPr lang="en-US" sz="1400"/>
              <a:t>Applications in Healthcare</a:t>
            </a:r>
          </a:p>
          <a:p>
            <a:pPr lvl="1">
              <a:lnSpc>
                <a:spcPct val="100000"/>
              </a:lnSpc>
            </a:pPr>
            <a:r>
              <a:rPr lang="en-US" sz="1400"/>
              <a:t>Enhances clinical documentation</a:t>
            </a:r>
          </a:p>
          <a:p>
            <a:pPr lvl="1">
              <a:lnSpc>
                <a:spcPct val="100000"/>
              </a:lnSpc>
            </a:pPr>
            <a:r>
              <a:rPr lang="en-US" sz="1400"/>
              <a:t>Provides insights from unstructured data in EHRs</a:t>
            </a:r>
          </a:p>
        </p:txBody>
      </p:sp>
      <p:sp>
        <p:nvSpPr>
          <p:cNvPr id="14" name="Footer Placeholder 4">
            <a:extLst>
              <a:ext uri="{FF2B5EF4-FFF2-40B4-BE49-F238E27FC236}">
                <a16:creationId xmlns:a16="http://schemas.microsoft.com/office/drawing/2014/main" id="{2C088B52-92B6-AD53-69C4-AD8304A445E2}"/>
              </a:ext>
            </a:extLst>
          </p:cNvPr>
          <p:cNvSpPr>
            <a:spLocks noGrp="1"/>
          </p:cNvSpPr>
          <p:nvPr>
            <p:ph type="ftr" sz="quarter" idx="11"/>
          </p:nvPr>
        </p:nvSpPr>
        <p:spPr>
          <a:xfrm>
            <a:off x="859219" y="428516"/>
            <a:ext cx="10570781" cy="365125"/>
          </a:xfrm>
        </p:spPr>
        <p:txBody>
          <a:bodyPr/>
          <a:lstStyle/>
          <a:p>
            <a:r>
              <a:rPr lang="en-US"/>
              <a:t>Artificial Intelligence: A Primer for Nurses - Created by the HIMSS Nursing Innovation Advisory Workgroup</a:t>
            </a:r>
          </a:p>
        </p:txBody>
      </p:sp>
      <p:sp>
        <p:nvSpPr>
          <p:cNvPr id="15" name="Slide Number Placeholder 5">
            <a:extLst>
              <a:ext uri="{FF2B5EF4-FFF2-40B4-BE49-F238E27FC236}">
                <a16:creationId xmlns:a16="http://schemas.microsoft.com/office/drawing/2014/main" id="{A3855300-587C-FE5D-C0AD-DAD007E5BF97}"/>
              </a:ext>
            </a:extLst>
          </p:cNvPr>
          <p:cNvSpPr>
            <a:spLocks noGrp="1"/>
          </p:cNvSpPr>
          <p:nvPr>
            <p:ph type="sldNum" sz="quarter" idx="12"/>
          </p:nvPr>
        </p:nvSpPr>
        <p:spPr>
          <a:xfrm>
            <a:off x="11360517" y="6390178"/>
            <a:ext cx="513735" cy="227164"/>
          </a:xfrm>
        </p:spPr>
        <p:txBody>
          <a:bodyPr/>
          <a:lstStyle/>
          <a:p>
            <a:pPr>
              <a:spcAft>
                <a:spcPts val="600"/>
              </a:spcAft>
            </a:pPr>
            <a:fld id="{1B3BA5BB-E639-4CDA-86D0-9EAA683F7B13}" type="slidenum">
              <a:rPr lang="en-US" smtClean="0"/>
              <a:pPr>
                <a:spcAft>
                  <a:spcPts val="600"/>
                </a:spcAft>
              </a:pPr>
              <a:t>18</a:t>
            </a:fld>
            <a:endParaRPr lang="en-US"/>
          </a:p>
        </p:txBody>
      </p:sp>
      <p:sp>
        <p:nvSpPr>
          <p:cNvPr id="4" name="TextBox 3">
            <a:extLst>
              <a:ext uri="{FF2B5EF4-FFF2-40B4-BE49-F238E27FC236}">
                <a16:creationId xmlns:a16="http://schemas.microsoft.com/office/drawing/2014/main" id="{F0DD30A5-2E15-B79D-F262-19D895A03985}"/>
              </a:ext>
            </a:extLst>
          </p:cNvPr>
          <p:cNvSpPr txBox="1"/>
          <p:nvPr/>
        </p:nvSpPr>
        <p:spPr>
          <a:xfrm>
            <a:off x="0" y="6642556"/>
            <a:ext cx="2064989" cy="215444"/>
          </a:xfrm>
          <a:prstGeom prst="rect">
            <a:avLst/>
          </a:prstGeom>
          <a:noFill/>
        </p:spPr>
        <p:txBody>
          <a:bodyPr wrap="none" rtlCol="0">
            <a:spAutoFit/>
          </a:bodyPr>
          <a:lstStyle/>
          <a:p>
            <a:r>
              <a:rPr lang="en-US" sz="800" dirty="0"/>
              <a:t>Permission received by author to use. </a:t>
            </a:r>
          </a:p>
        </p:txBody>
      </p:sp>
    </p:spTree>
    <p:extLst>
      <p:ext uri="{BB962C8B-B14F-4D97-AF65-F5344CB8AC3E}">
        <p14:creationId xmlns:p14="http://schemas.microsoft.com/office/powerpoint/2010/main" val="307198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A9D03637-3910-2607-652A-EC5D421FD45A}"/>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19</a:t>
            </a:fld>
            <a:endParaRPr lang="en-US"/>
          </a:p>
        </p:txBody>
      </p:sp>
      <p:sp>
        <p:nvSpPr>
          <p:cNvPr id="2" name="Title 1">
            <a:extLst>
              <a:ext uri="{FF2B5EF4-FFF2-40B4-BE49-F238E27FC236}">
                <a16:creationId xmlns:a16="http://schemas.microsoft.com/office/drawing/2014/main" id="{8F5B8FF7-3187-C725-099C-432C820F2A00}"/>
              </a:ext>
            </a:extLst>
          </p:cNvPr>
          <p:cNvSpPr>
            <a:spLocks noGrp="1"/>
          </p:cNvSpPr>
          <p:nvPr>
            <p:ph type="title"/>
          </p:nvPr>
        </p:nvSpPr>
        <p:spPr>
          <a:xfrm>
            <a:off x="838201" y="2377440"/>
            <a:ext cx="3103879" cy="2103120"/>
          </a:xfrm>
        </p:spPr>
        <p:txBody>
          <a:bodyPr wrap="square" anchor="ctr">
            <a:normAutofit/>
          </a:bodyPr>
          <a:lstStyle/>
          <a:p>
            <a:r>
              <a:rPr lang="en-US" dirty="0"/>
              <a:t>Data is Fundamental to Analytics</a:t>
            </a:r>
          </a:p>
        </p:txBody>
      </p:sp>
      <p:sp>
        <p:nvSpPr>
          <p:cNvPr id="12" name="Footer Placeholder 4">
            <a:extLst>
              <a:ext uri="{FF2B5EF4-FFF2-40B4-BE49-F238E27FC236}">
                <a16:creationId xmlns:a16="http://schemas.microsoft.com/office/drawing/2014/main" id="{72365F09-B92F-99E7-4BF4-ABEC0D5E7E11}"/>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6" name="Rectangle 1">
            <a:extLst>
              <a:ext uri="{FF2B5EF4-FFF2-40B4-BE49-F238E27FC236}">
                <a16:creationId xmlns:a16="http://schemas.microsoft.com/office/drawing/2014/main" id="{1C4020BF-CBC5-0D2A-C1B1-4468EF3EAFB6}"/>
              </a:ext>
            </a:extLst>
          </p:cNvPr>
          <p:cNvGraphicFramePr>
            <a:graphicFrameLocks noGrp="1"/>
          </p:cNvGraphicFramePr>
          <p:nvPr>
            <p:ph sz="quarter" idx="11"/>
            <p:extLst>
              <p:ext uri="{D42A27DB-BD31-4B8C-83A1-F6EECF244321}">
                <p14:modId xmlns:p14="http://schemas.microsoft.com/office/powerpoint/2010/main" val="562110879"/>
              </p:ext>
            </p:extLst>
          </p:nvPr>
        </p:nvGraphicFramePr>
        <p:xfrm>
          <a:off x="6096000" y="1447800"/>
          <a:ext cx="5334000"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94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0883" y="4537985"/>
            <a:ext cx="3320026" cy="707886"/>
          </a:xfrm>
          <a:prstGeom prst="rect">
            <a:avLst/>
          </a:prstGeom>
          <a:noFill/>
        </p:spPr>
        <p:txBody>
          <a:bodyPr wrap="square" rtlCol="0">
            <a:spAutoFit/>
          </a:bodyPr>
          <a:lstStyle/>
          <a:p>
            <a:r>
              <a:rPr lang="en-US" sz="2000" dirty="0">
                <a:solidFill>
                  <a:schemeClr val="accent2"/>
                </a:solidFill>
                <a:latin typeface="Prometo Medium" panose="020B0704030203060203" pitchFamily="34" charset="0"/>
              </a:rPr>
              <a:t>HIMSS Nursing Innovation Advisory Workgroup</a:t>
            </a:r>
          </a:p>
        </p:txBody>
      </p:sp>
      <p:sp>
        <p:nvSpPr>
          <p:cNvPr id="15" name="TextBox 14"/>
          <p:cNvSpPr txBox="1"/>
          <p:nvPr/>
        </p:nvSpPr>
        <p:spPr>
          <a:xfrm>
            <a:off x="810883" y="5179581"/>
            <a:ext cx="3811712" cy="261610"/>
          </a:xfrm>
          <a:prstGeom prst="rect">
            <a:avLst/>
          </a:prstGeom>
          <a:noFill/>
        </p:spPr>
        <p:txBody>
          <a:bodyPr wrap="square" rtlCol="0">
            <a:spAutoFit/>
          </a:bodyPr>
          <a:lstStyle/>
          <a:p>
            <a:r>
              <a:rPr lang="en-US" sz="1100" dirty="0">
                <a:solidFill>
                  <a:schemeClr val="bg1"/>
                </a:solidFill>
              </a:rPr>
              <a:t>Last update: January 2025</a:t>
            </a:r>
          </a:p>
        </p:txBody>
      </p:sp>
      <p:sp>
        <p:nvSpPr>
          <p:cNvPr id="2" name="Title 1">
            <a:extLst>
              <a:ext uri="{FF2B5EF4-FFF2-40B4-BE49-F238E27FC236}">
                <a16:creationId xmlns:a16="http://schemas.microsoft.com/office/drawing/2014/main" id="{7B5BCAEB-30CC-9F4F-9DB7-5064FEC8C665}"/>
              </a:ext>
            </a:extLst>
          </p:cNvPr>
          <p:cNvSpPr>
            <a:spLocks noGrp="1"/>
          </p:cNvSpPr>
          <p:nvPr>
            <p:ph type="title"/>
          </p:nvPr>
        </p:nvSpPr>
        <p:spPr/>
        <p:txBody>
          <a:bodyPr/>
          <a:lstStyle/>
          <a:p>
            <a:r>
              <a:rPr lang="en-US" dirty="0"/>
              <a:t>Artificial Intelligence: </a:t>
            </a:r>
            <a:br>
              <a:rPr lang="en-US" dirty="0"/>
            </a:br>
            <a:r>
              <a:rPr lang="en-US" dirty="0"/>
              <a:t>A Primer for Nurses</a:t>
            </a:r>
          </a:p>
        </p:txBody>
      </p:sp>
    </p:spTree>
    <p:extLst>
      <p:ext uri="{BB962C8B-B14F-4D97-AF65-F5344CB8AC3E}">
        <p14:creationId xmlns:p14="http://schemas.microsoft.com/office/powerpoint/2010/main" val="198414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9038-672B-79BE-FDF7-E36BF35EA396}"/>
              </a:ext>
            </a:extLst>
          </p:cNvPr>
          <p:cNvSpPr>
            <a:spLocks noGrp="1"/>
          </p:cNvSpPr>
          <p:nvPr>
            <p:ph type="title"/>
          </p:nvPr>
        </p:nvSpPr>
        <p:spPr>
          <a:xfrm>
            <a:off x="838200" y="612649"/>
            <a:ext cx="10515600" cy="1273233"/>
          </a:xfrm>
        </p:spPr>
        <p:txBody>
          <a:bodyPr>
            <a:normAutofit/>
          </a:bodyPr>
          <a:lstStyle/>
          <a:p>
            <a:r>
              <a:rPr lang="en-US" dirty="0">
                <a:solidFill>
                  <a:schemeClr val="accent1"/>
                </a:solidFill>
              </a:rPr>
              <a:t>Types of Analytics in AI</a:t>
            </a:r>
          </a:p>
        </p:txBody>
      </p:sp>
      <p:sp>
        <p:nvSpPr>
          <p:cNvPr id="4" name="Oval 3">
            <a:extLst>
              <a:ext uri="{FF2B5EF4-FFF2-40B4-BE49-F238E27FC236}">
                <a16:creationId xmlns:a16="http://schemas.microsoft.com/office/drawing/2014/main" id="{B137221A-A163-1014-53BF-5BEF49591FC7}"/>
              </a:ext>
            </a:extLst>
          </p:cNvPr>
          <p:cNvSpPr/>
          <p:nvPr/>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 name="Номер слайда 21">
            <a:extLst>
              <a:ext uri="{FF2B5EF4-FFF2-40B4-BE49-F238E27FC236}">
                <a16:creationId xmlns:a16="http://schemas.microsoft.com/office/drawing/2014/main" id="{6BC78A1B-AFCA-12A9-24CA-E25A50AE0156}"/>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877B3-D348-4611-9BDB-C5374591D951}" type="slidenum">
              <a:rPr lang="en-US" smtClean="0"/>
              <a:pPr>
                <a:spcAft>
                  <a:spcPts val="600"/>
                </a:spcAft>
              </a:pPr>
              <a:t>20</a:t>
            </a:fld>
            <a:endParaRPr lang="en-US"/>
          </a:p>
        </p:txBody>
      </p:sp>
      <p:pic>
        <p:nvPicPr>
          <p:cNvPr id="6" name="Graphic 5">
            <a:extLst>
              <a:ext uri="{FF2B5EF4-FFF2-40B4-BE49-F238E27FC236}">
                <a16:creationId xmlns:a16="http://schemas.microsoft.com/office/drawing/2014/main" id="{067564E9-46B4-A2CB-EEAC-A5D60C8927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056" y="6187123"/>
            <a:ext cx="1391594" cy="650303"/>
          </a:xfrm>
          <a:prstGeom prst="rect">
            <a:avLst/>
          </a:prstGeom>
        </p:spPr>
      </p:pic>
      <p:graphicFrame>
        <p:nvGraphicFramePr>
          <p:cNvPr id="10" name="Content Placeholder 2">
            <a:extLst>
              <a:ext uri="{FF2B5EF4-FFF2-40B4-BE49-F238E27FC236}">
                <a16:creationId xmlns:a16="http://schemas.microsoft.com/office/drawing/2014/main" id="{BC5EE14A-30A1-8C30-F5FE-716E8370CD55}"/>
              </a:ext>
            </a:extLst>
          </p:cNvPr>
          <p:cNvGraphicFramePr>
            <a:graphicFrameLocks noGrp="1"/>
          </p:cNvGraphicFramePr>
          <p:nvPr>
            <p:ph idx="1"/>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84065B6A-5AF4-E3DC-80F0-68F4D1FB51A5}"/>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7" name="Slide Number Placeholder 6">
            <a:extLst>
              <a:ext uri="{FF2B5EF4-FFF2-40B4-BE49-F238E27FC236}">
                <a16:creationId xmlns:a16="http://schemas.microsoft.com/office/drawing/2014/main" id="{03A1D1DB-38C1-6211-F08F-4A36CD6099A3}"/>
              </a:ext>
            </a:extLst>
          </p:cNvPr>
          <p:cNvSpPr>
            <a:spLocks noGrp="1"/>
          </p:cNvSpPr>
          <p:nvPr>
            <p:ph type="sldNum" sz="quarter" idx="12"/>
          </p:nvPr>
        </p:nvSpPr>
        <p:spPr/>
        <p:txBody>
          <a:bodyPr/>
          <a:lstStyle/>
          <a:p>
            <a:fld id="{1B3BA5BB-E639-4CDA-86D0-9EAA683F7B13}" type="slidenum">
              <a:rPr lang="en-US" smtClean="0"/>
              <a:t>20</a:t>
            </a:fld>
            <a:endParaRPr lang="en-US"/>
          </a:p>
        </p:txBody>
      </p:sp>
    </p:spTree>
    <p:extLst>
      <p:ext uri="{BB962C8B-B14F-4D97-AF65-F5344CB8AC3E}">
        <p14:creationId xmlns:p14="http://schemas.microsoft.com/office/powerpoint/2010/main" val="225151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2CE3-C67A-B0DF-DF04-B5CDBE8E9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1F70E6-3768-3312-6EF3-29F95800B72C}"/>
              </a:ext>
            </a:extLst>
          </p:cNvPr>
          <p:cNvSpPr>
            <a:spLocks noGrp="1"/>
          </p:cNvSpPr>
          <p:nvPr>
            <p:ph idx="1"/>
          </p:nvPr>
        </p:nvSpPr>
        <p:spPr/>
        <p:txBody>
          <a:bodyPr/>
          <a:lstStyle/>
          <a:p>
            <a:endParaRPr lang="en-US" dirty="0"/>
          </a:p>
        </p:txBody>
      </p:sp>
      <p:pic>
        <p:nvPicPr>
          <p:cNvPr id="1026" name="Picture 2" descr="Fig. 1">
            <a:extLst>
              <a:ext uri="{FF2B5EF4-FFF2-40B4-BE49-F238E27FC236}">
                <a16:creationId xmlns:a16="http://schemas.microsoft.com/office/drawing/2014/main" id="{9A575FE8-9E24-901B-335A-0192B86C76D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600" y="274637"/>
            <a:ext cx="10973644" cy="4307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9655F5-3D77-FDDB-F9C0-B1B747E427AB}"/>
              </a:ext>
            </a:extLst>
          </p:cNvPr>
          <p:cNvSpPr txBox="1"/>
          <p:nvPr/>
        </p:nvSpPr>
        <p:spPr>
          <a:xfrm>
            <a:off x="245993" y="6214030"/>
            <a:ext cx="6097656" cy="369332"/>
          </a:xfrm>
          <a:prstGeom prst="rect">
            <a:avLst/>
          </a:prstGeom>
          <a:noFill/>
        </p:spPr>
        <p:txBody>
          <a:bodyPr wrap="square">
            <a:spAutoFit/>
          </a:bodyPr>
          <a:lstStyle/>
          <a:p>
            <a:r>
              <a:rPr lang="en-US" sz="900" b="0" i="0" u="none" strike="noStrike" dirty="0">
                <a:solidFill>
                  <a:schemeClr val="bg1"/>
                </a:solidFill>
                <a:effectLst/>
                <a:latin typeface="-apple-system"/>
              </a:rPr>
              <a:t>Figure 1,Alowais, S.A., Alghamdi, S.S., </a:t>
            </a:r>
            <a:r>
              <a:rPr lang="en-US" sz="900" b="0" i="0" u="none" strike="noStrike" dirty="0" err="1">
                <a:solidFill>
                  <a:schemeClr val="bg1"/>
                </a:solidFill>
                <a:effectLst/>
                <a:latin typeface="-apple-system"/>
              </a:rPr>
              <a:t>Alsuhebany</a:t>
            </a:r>
            <a:r>
              <a:rPr lang="en-US" sz="900" b="0" i="0" u="none" strike="noStrike" dirty="0">
                <a:solidFill>
                  <a:schemeClr val="bg1"/>
                </a:solidFill>
                <a:effectLst/>
                <a:latin typeface="-apple-system"/>
              </a:rPr>
              <a:t>, N. </a:t>
            </a:r>
            <a:r>
              <a:rPr lang="en-US" sz="900" b="0" i="1" u="none" strike="noStrike" dirty="0">
                <a:solidFill>
                  <a:schemeClr val="bg1"/>
                </a:solidFill>
                <a:effectLst/>
                <a:latin typeface="-apple-system"/>
              </a:rPr>
              <a:t>et al.</a:t>
            </a:r>
            <a:r>
              <a:rPr lang="en-US" sz="900" b="0" i="0" u="none" strike="noStrike" dirty="0">
                <a:solidFill>
                  <a:schemeClr val="bg1"/>
                </a:solidFill>
                <a:effectLst/>
                <a:latin typeface="-apple-system"/>
              </a:rPr>
              <a:t> Revolutionizing healthcare: the role of artificial intelligence in clinical practice. </a:t>
            </a:r>
            <a:r>
              <a:rPr lang="en-US" sz="900" b="0" i="1" u="none" strike="noStrike" dirty="0">
                <a:solidFill>
                  <a:schemeClr val="bg1"/>
                </a:solidFill>
                <a:effectLst/>
                <a:latin typeface="-apple-system"/>
              </a:rPr>
              <a:t>BMC Med Educ</a:t>
            </a:r>
            <a:r>
              <a:rPr lang="en-US" sz="900" b="0" i="0" u="none" strike="noStrike" dirty="0">
                <a:solidFill>
                  <a:schemeClr val="bg1"/>
                </a:solidFill>
                <a:effectLst/>
                <a:latin typeface="-apple-system"/>
              </a:rPr>
              <a:t> </a:t>
            </a:r>
            <a:r>
              <a:rPr lang="en-US" sz="900" b="1" i="0" u="none" strike="noStrike" dirty="0">
                <a:solidFill>
                  <a:schemeClr val="bg1"/>
                </a:solidFill>
                <a:effectLst/>
                <a:latin typeface="-apple-system"/>
              </a:rPr>
              <a:t>23</a:t>
            </a:r>
            <a:r>
              <a:rPr lang="en-US" sz="900" b="0" i="0" u="none" strike="noStrike" dirty="0">
                <a:solidFill>
                  <a:schemeClr val="bg1"/>
                </a:solidFill>
                <a:effectLst/>
                <a:latin typeface="-apple-system"/>
              </a:rPr>
              <a:t>, 689 (2023). </a:t>
            </a:r>
            <a:r>
              <a:rPr lang="en-US" sz="900" b="0" i="0" u="none" strike="noStrike" dirty="0">
                <a:solidFill>
                  <a:schemeClr val="bg1"/>
                </a:solidFill>
                <a:effectLst/>
                <a:latin typeface="-apple-system"/>
                <a:hlinkClick r:id="rId4"/>
              </a:rPr>
              <a:t>https://doi.org/10.1186/s12909-023-04698-z</a:t>
            </a:r>
            <a:r>
              <a:rPr lang="en-US" sz="900" b="0" i="0" u="none" strike="noStrike" dirty="0">
                <a:solidFill>
                  <a:schemeClr val="bg1"/>
                </a:solidFill>
                <a:effectLst/>
                <a:latin typeface="-apple-system"/>
              </a:rPr>
              <a:t>, Creative Commons</a:t>
            </a:r>
            <a:endParaRPr lang="en-US" sz="900" dirty="0">
              <a:solidFill>
                <a:schemeClr val="bg1"/>
              </a:solidFill>
            </a:endParaRPr>
          </a:p>
        </p:txBody>
      </p:sp>
      <p:sp>
        <p:nvSpPr>
          <p:cNvPr id="7" name="TextBox 6">
            <a:extLst>
              <a:ext uri="{FF2B5EF4-FFF2-40B4-BE49-F238E27FC236}">
                <a16:creationId xmlns:a16="http://schemas.microsoft.com/office/drawing/2014/main" id="{2D060B34-C1B5-9BD5-8034-4F18EB18C320}"/>
              </a:ext>
            </a:extLst>
          </p:cNvPr>
          <p:cNvSpPr txBox="1"/>
          <p:nvPr/>
        </p:nvSpPr>
        <p:spPr>
          <a:xfrm>
            <a:off x="608756" y="4797820"/>
            <a:ext cx="7205870" cy="1200329"/>
          </a:xfrm>
          <a:prstGeom prst="rect">
            <a:avLst/>
          </a:prstGeom>
          <a:noFill/>
        </p:spPr>
        <p:txBody>
          <a:bodyPr wrap="square" rtlCol="0">
            <a:spAutoFit/>
          </a:bodyPr>
          <a:lstStyle/>
          <a:p>
            <a:r>
              <a:rPr lang="en-US" sz="2400" dirty="0">
                <a:solidFill>
                  <a:schemeClr val="accent6"/>
                </a:solidFill>
              </a:rPr>
              <a:t>NLP</a:t>
            </a:r>
            <a:r>
              <a:rPr lang="en-US" sz="2400" dirty="0">
                <a:solidFill>
                  <a:schemeClr val="accent1"/>
                </a:solidFill>
              </a:rPr>
              <a:t> – </a:t>
            </a:r>
            <a:r>
              <a:rPr lang="en-US" sz="2400" dirty="0">
                <a:solidFill>
                  <a:schemeClr val="accent6"/>
                </a:solidFill>
              </a:rPr>
              <a:t>N</a:t>
            </a:r>
            <a:r>
              <a:rPr lang="en-US" sz="2400" dirty="0">
                <a:solidFill>
                  <a:schemeClr val="accent1"/>
                </a:solidFill>
              </a:rPr>
              <a:t>atural </a:t>
            </a:r>
            <a:r>
              <a:rPr lang="en-US" sz="2400" dirty="0">
                <a:solidFill>
                  <a:schemeClr val="accent6"/>
                </a:solidFill>
              </a:rPr>
              <a:t>L</a:t>
            </a:r>
            <a:r>
              <a:rPr lang="en-US" sz="2400" dirty="0">
                <a:solidFill>
                  <a:schemeClr val="accent1"/>
                </a:solidFill>
              </a:rPr>
              <a:t>anguage </a:t>
            </a:r>
            <a:r>
              <a:rPr lang="en-US" sz="2400" dirty="0">
                <a:solidFill>
                  <a:schemeClr val="accent6"/>
                </a:solidFill>
              </a:rPr>
              <a:t>P</a:t>
            </a:r>
            <a:r>
              <a:rPr lang="en-US" sz="2400" dirty="0">
                <a:solidFill>
                  <a:schemeClr val="accent1"/>
                </a:solidFill>
              </a:rPr>
              <a:t>rocessing</a:t>
            </a:r>
          </a:p>
          <a:p>
            <a:r>
              <a:rPr lang="en-US" sz="2400" dirty="0">
                <a:solidFill>
                  <a:schemeClr val="accent6"/>
                </a:solidFill>
              </a:rPr>
              <a:t>ML</a:t>
            </a:r>
            <a:r>
              <a:rPr lang="en-US" sz="2400" dirty="0">
                <a:solidFill>
                  <a:schemeClr val="accent1"/>
                </a:solidFill>
              </a:rPr>
              <a:t> – </a:t>
            </a:r>
            <a:r>
              <a:rPr lang="en-US" sz="2400" dirty="0">
                <a:solidFill>
                  <a:schemeClr val="accent6"/>
                </a:solidFill>
              </a:rPr>
              <a:t>M</a:t>
            </a:r>
            <a:r>
              <a:rPr lang="en-US" sz="2400" dirty="0">
                <a:solidFill>
                  <a:schemeClr val="accent1"/>
                </a:solidFill>
              </a:rPr>
              <a:t>achine </a:t>
            </a:r>
            <a:r>
              <a:rPr lang="en-US" sz="2400" dirty="0">
                <a:solidFill>
                  <a:schemeClr val="accent6"/>
                </a:solidFill>
              </a:rPr>
              <a:t>L</a:t>
            </a:r>
            <a:r>
              <a:rPr lang="en-US" sz="2400" dirty="0">
                <a:solidFill>
                  <a:schemeClr val="accent1"/>
                </a:solidFill>
              </a:rPr>
              <a:t>earning </a:t>
            </a:r>
          </a:p>
          <a:p>
            <a:r>
              <a:rPr lang="en-US" sz="2400" dirty="0">
                <a:solidFill>
                  <a:schemeClr val="accent6"/>
                </a:solidFill>
              </a:rPr>
              <a:t>DL</a:t>
            </a:r>
            <a:r>
              <a:rPr lang="en-US" sz="2400" dirty="0">
                <a:solidFill>
                  <a:schemeClr val="accent1"/>
                </a:solidFill>
              </a:rPr>
              <a:t> – </a:t>
            </a:r>
            <a:r>
              <a:rPr lang="en-US" sz="2400" dirty="0">
                <a:solidFill>
                  <a:schemeClr val="accent6"/>
                </a:solidFill>
              </a:rPr>
              <a:t>D</a:t>
            </a:r>
            <a:r>
              <a:rPr lang="en-US" sz="2400" dirty="0">
                <a:solidFill>
                  <a:schemeClr val="accent1"/>
                </a:solidFill>
              </a:rPr>
              <a:t>eep </a:t>
            </a:r>
            <a:r>
              <a:rPr lang="en-US" sz="2400" dirty="0">
                <a:solidFill>
                  <a:schemeClr val="accent6"/>
                </a:solidFill>
              </a:rPr>
              <a:t>L</a:t>
            </a:r>
            <a:r>
              <a:rPr lang="en-US" sz="2400" dirty="0">
                <a:solidFill>
                  <a:schemeClr val="accent1"/>
                </a:solidFill>
              </a:rPr>
              <a:t>earning</a:t>
            </a:r>
          </a:p>
        </p:txBody>
      </p:sp>
      <p:sp>
        <p:nvSpPr>
          <p:cNvPr id="4" name="Footer Placeholder 3">
            <a:extLst>
              <a:ext uri="{FF2B5EF4-FFF2-40B4-BE49-F238E27FC236}">
                <a16:creationId xmlns:a16="http://schemas.microsoft.com/office/drawing/2014/main" id="{72213C41-685C-613E-70B7-52826DAB0BDD}"/>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E411CFD7-D131-189C-F8B7-3E131F3AC6FF}"/>
              </a:ext>
            </a:extLst>
          </p:cNvPr>
          <p:cNvSpPr>
            <a:spLocks noGrp="1"/>
          </p:cNvSpPr>
          <p:nvPr>
            <p:ph type="sldNum" sz="quarter" idx="12"/>
          </p:nvPr>
        </p:nvSpPr>
        <p:spPr/>
        <p:txBody>
          <a:bodyPr/>
          <a:lstStyle/>
          <a:p>
            <a:fld id="{1B3BA5BB-E639-4CDA-86D0-9EAA683F7B13}" type="slidenum">
              <a:rPr lang="en-US" smtClean="0"/>
              <a:t>21</a:t>
            </a:fld>
            <a:endParaRPr lang="en-US"/>
          </a:p>
        </p:txBody>
      </p:sp>
    </p:spTree>
    <p:extLst>
      <p:ext uri="{BB962C8B-B14F-4D97-AF65-F5344CB8AC3E}">
        <p14:creationId xmlns:p14="http://schemas.microsoft.com/office/powerpoint/2010/main" val="1144780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ED57-3B98-2B17-6639-86B55044A57C}"/>
              </a:ext>
            </a:extLst>
          </p:cNvPr>
          <p:cNvSpPr>
            <a:spLocks noGrp="1"/>
          </p:cNvSpPr>
          <p:nvPr>
            <p:ph type="title"/>
          </p:nvPr>
        </p:nvSpPr>
        <p:spPr>
          <a:xfrm>
            <a:off x="841248" y="256032"/>
            <a:ext cx="10506456" cy="1014984"/>
          </a:xfrm>
        </p:spPr>
        <p:txBody>
          <a:bodyPr anchor="b">
            <a:normAutofit/>
          </a:bodyPr>
          <a:lstStyle/>
          <a:p>
            <a:r>
              <a:rPr lang="en-US">
                <a:solidFill>
                  <a:srgbClr val="1E22AA"/>
                </a:solidFill>
              </a:rPr>
              <a:t>AI Applications in Healthcare</a:t>
            </a:r>
          </a:p>
        </p:txBody>
      </p:sp>
      <p:sp>
        <p:nvSpPr>
          <p:cNvPr id="4" name="Oval 3">
            <a:extLst>
              <a:ext uri="{FF2B5EF4-FFF2-40B4-BE49-F238E27FC236}">
                <a16:creationId xmlns:a16="http://schemas.microsoft.com/office/drawing/2014/main" id="{1223121B-D6A9-DFFB-071F-D00F6843D6D9}"/>
              </a:ext>
            </a:extLst>
          </p:cNvPr>
          <p:cNvSpPr/>
          <p:nvPr/>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 name="Номер слайда 21">
            <a:extLst>
              <a:ext uri="{FF2B5EF4-FFF2-40B4-BE49-F238E27FC236}">
                <a16:creationId xmlns:a16="http://schemas.microsoft.com/office/drawing/2014/main" id="{6D241215-8676-2A6A-716C-1AE7D8DE2CB5}"/>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877B3-D348-4611-9BDB-C5374591D951}" type="slidenum">
              <a:rPr lang="en-US" smtClean="0"/>
              <a:pPr>
                <a:spcAft>
                  <a:spcPts val="600"/>
                </a:spcAft>
              </a:pPr>
              <a:t>22</a:t>
            </a:fld>
            <a:endParaRPr lang="en-US"/>
          </a:p>
        </p:txBody>
      </p:sp>
      <p:pic>
        <p:nvPicPr>
          <p:cNvPr id="6" name="Graphic 5">
            <a:extLst>
              <a:ext uri="{FF2B5EF4-FFF2-40B4-BE49-F238E27FC236}">
                <a16:creationId xmlns:a16="http://schemas.microsoft.com/office/drawing/2014/main" id="{39CFF3CC-990E-C0A0-F0FC-75F44B1A41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056" y="6187123"/>
            <a:ext cx="1391594" cy="650303"/>
          </a:xfrm>
          <a:prstGeom prst="rect">
            <a:avLst/>
          </a:prstGeom>
        </p:spPr>
      </p:pic>
      <p:graphicFrame>
        <p:nvGraphicFramePr>
          <p:cNvPr id="12" name="Content Placeholder 2">
            <a:extLst>
              <a:ext uri="{FF2B5EF4-FFF2-40B4-BE49-F238E27FC236}">
                <a16:creationId xmlns:a16="http://schemas.microsoft.com/office/drawing/2014/main" id="{C0F8355A-0A33-42B5-1CBA-09A555DC8A89}"/>
              </a:ext>
            </a:extLst>
          </p:cNvPr>
          <p:cNvGraphicFramePr>
            <a:graphicFrameLocks noGrp="1"/>
          </p:cNvGraphicFramePr>
          <p:nvPr>
            <p:ph idx="1"/>
            <p:extLst>
              <p:ext uri="{D42A27DB-BD31-4B8C-83A1-F6EECF244321}">
                <p14:modId xmlns:p14="http://schemas.microsoft.com/office/powerpoint/2010/main" val="942917152"/>
              </p:ext>
            </p:extLst>
          </p:nvPr>
        </p:nvGraphicFramePr>
        <p:xfrm>
          <a:off x="544104" y="1342491"/>
          <a:ext cx="11100744" cy="4911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9CFF311C-64B4-E8AF-EDE4-31DA6EF44E1F}"/>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7" name="Slide Number Placeholder 6">
            <a:extLst>
              <a:ext uri="{FF2B5EF4-FFF2-40B4-BE49-F238E27FC236}">
                <a16:creationId xmlns:a16="http://schemas.microsoft.com/office/drawing/2014/main" id="{0C7474E5-BFDC-BD6E-16A1-4AACBC22F5F2}"/>
              </a:ext>
            </a:extLst>
          </p:cNvPr>
          <p:cNvSpPr>
            <a:spLocks noGrp="1"/>
          </p:cNvSpPr>
          <p:nvPr>
            <p:ph type="sldNum" sz="quarter" idx="12"/>
          </p:nvPr>
        </p:nvSpPr>
        <p:spPr/>
        <p:txBody>
          <a:bodyPr/>
          <a:lstStyle/>
          <a:p>
            <a:fld id="{1B3BA5BB-E639-4CDA-86D0-9EAA683F7B13}" type="slidenum">
              <a:rPr lang="en-US" smtClean="0"/>
              <a:t>22</a:t>
            </a:fld>
            <a:endParaRPr lang="en-US"/>
          </a:p>
        </p:txBody>
      </p:sp>
    </p:spTree>
    <p:extLst>
      <p:ext uri="{BB962C8B-B14F-4D97-AF65-F5344CB8AC3E}">
        <p14:creationId xmlns:p14="http://schemas.microsoft.com/office/powerpoint/2010/main" val="282878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27D752-A95A-A3F5-B009-1A3A11A1D2E4}"/>
              </a:ext>
            </a:extLst>
          </p:cNvPr>
          <p:cNvSpPr>
            <a:spLocks noGrp="1"/>
          </p:cNvSpPr>
          <p:nvPr>
            <p:ph type="sldNum" sz="quarter" idx="12"/>
          </p:nvPr>
        </p:nvSpPr>
        <p:spPr>
          <a:xfrm>
            <a:off x="11360517" y="6390178"/>
            <a:ext cx="513735" cy="227164"/>
          </a:xfrm>
        </p:spPr>
        <p:txBody>
          <a:bodyPr wrap="square" anchor="ctr">
            <a:normAutofit/>
          </a:bodyPr>
          <a:lstStyle/>
          <a:p>
            <a:pPr>
              <a:spcAft>
                <a:spcPts val="600"/>
              </a:spcAft>
            </a:pPr>
            <a:fld id="{1B3BA5BB-E639-4CDA-86D0-9EAA683F7B13}" type="slidenum">
              <a:rPr lang="en-US" smtClean="0"/>
              <a:pPr>
                <a:spcAft>
                  <a:spcPts val="600"/>
                </a:spcAft>
              </a:pPr>
              <a:t>23</a:t>
            </a:fld>
            <a:endParaRPr lang="en-US"/>
          </a:p>
        </p:txBody>
      </p:sp>
      <p:sp>
        <p:nvSpPr>
          <p:cNvPr id="2" name="Title 1">
            <a:extLst>
              <a:ext uri="{FF2B5EF4-FFF2-40B4-BE49-F238E27FC236}">
                <a16:creationId xmlns:a16="http://schemas.microsoft.com/office/drawing/2014/main" id="{1E159B0E-88E8-AC65-01DE-271CE8B99D19}"/>
              </a:ext>
            </a:extLst>
          </p:cNvPr>
          <p:cNvSpPr>
            <a:spLocks noGrp="1"/>
          </p:cNvSpPr>
          <p:nvPr>
            <p:ph type="title"/>
          </p:nvPr>
        </p:nvSpPr>
        <p:spPr>
          <a:xfrm>
            <a:off x="838201" y="1097280"/>
            <a:ext cx="10591800" cy="999994"/>
          </a:xfrm>
        </p:spPr>
        <p:txBody>
          <a:bodyPr wrap="square" anchor="t">
            <a:normAutofit/>
          </a:bodyPr>
          <a:lstStyle/>
          <a:p>
            <a:r>
              <a:rPr lang="en-US" dirty="0"/>
              <a:t>AI: Clinical Applications &amp; Implications</a:t>
            </a:r>
          </a:p>
        </p:txBody>
      </p:sp>
      <p:sp>
        <p:nvSpPr>
          <p:cNvPr id="5" name="Footer Placeholder 4">
            <a:extLst>
              <a:ext uri="{FF2B5EF4-FFF2-40B4-BE49-F238E27FC236}">
                <a16:creationId xmlns:a16="http://schemas.microsoft.com/office/drawing/2014/main" id="{AA938E2F-A22B-05AD-17AB-7478371481A4}"/>
              </a:ext>
            </a:extLst>
          </p:cNvPr>
          <p:cNvSpPr>
            <a:spLocks noGrp="1"/>
          </p:cNvSpPr>
          <p:nvPr>
            <p:ph type="ftr" sz="quarter" idx="14"/>
          </p:nvPr>
        </p:nvSpPr>
        <p:spPr>
          <a:xfrm>
            <a:off x="859219" y="428516"/>
            <a:ext cx="10570781" cy="365125"/>
          </a:xfrm>
        </p:spPr>
        <p:txBody>
          <a:bodyPr anchor="ctr">
            <a:normAutofit/>
          </a:bodyPr>
          <a:lstStyle/>
          <a:p>
            <a:pPr>
              <a:spcAft>
                <a:spcPts val="600"/>
              </a:spcAft>
            </a:pPr>
            <a:r>
              <a:rPr lang="en-US"/>
              <a:t>Artificial Intelligence: A Primer for Nurses - Created by the HIMSS Nursing Innovation Advisory Workgroup</a:t>
            </a:r>
          </a:p>
        </p:txBody>
      </p:sp>
      <p:graphicFrame>
        <p:nvGraphicFramePr>
          <p:cNvPr id="8" name="Text Placeholder 3">
            <a:extLst>
              <a:ext uri="{FF2B5EF4-FFF2-40B4-BE49-F238E27FC236}">
                <a16:creationId xmlns:a16="http://schemas.microsoft.com/office/drawing/2014/main" id="{1181C0E7-1216-4597-D1A2-514EE7B225C5}"/>
              </a:ext>
            </a:extLst>
          </p:cNvPr>
          <p:cNvGraphicFramePr/>
          <p:nvPr>
            <p:extLst>
              <p:ext uri="{D42A27DB-BD31-4B8C-83A1-F6EECF244321}">
                <p14:modId xmlns:p14="http://schemas.microsoft.com/office/powerpoint/2010/main" val="3175763763"/>
              </p:ext>
            </p:extLst>
          </p:nvPr>
        </p:nvGraphicFramePr>
        <p:xfrm>
          <a:off x="850392" y="1799844"/>
          <a:ext cx="10591800" cy="421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6941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8BAA4-956A-D389-AA9F-BC0601025A7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4F95C5-EACC-DCD4-2CFE-CD01B958636F}"/>
              </a:ext>
            </a:extLst>
          </p:cNvPr>
          <p:cNvSpPr>
            <a:spLocks noGrp="1"/>
          </p:cNvSpPr>
          <p:nvPr>
            <p:ph type="sldNum" sz="quarter" idx="12"/>
          </p:nvPr>
        </p:nvSpPr>
        <p:spPr>
          <a:xfrm>
            <a:off x="11360517" y="6390178"/>
            <a:ext cx="513735" cy="227164"/>
          </a:xfrm>
        </p:spPr>
        <p:txBody>
          <a:bodyPr vert="horz" wrap="square" lIns="0" tIns="0" rIns="0" bIns="0" rtlCol="0" anchor="ctr">
            <a:normAutofit/>
          </a:bodyPr>
          <a:lstStyle/>
          <a:p>
            <a:pPr>
              <a:spcAft>
                <a:spcPts val="600"/>
              </a:spcAft>
            </a:pPr>
            <a:fld id="{1B3BA5BB-E639-4CDA-86D0-9EAA683F7B13}" type="slidenum">
              <a:rPr lang="en-US" smtClean="0"/>
              <a:pPr>
                <a:spcAft>
                  <a:spcPts val="600"/>
                </a:spcAft>
              </a:pPr>
              <a:t>24</a:t>
            </a:fld>
            <a:endParaRPr lang="en-US"/>
          </a:p>
        </p:txBody>
      </p:sp>
      <p:sp>
        <p:nvSpPr>
          <p:cNvPr id="2" name="Title 1">
            <a:extLst>
              <a:ext uri="{FF2B5EF4-FFF2-40B4-BE49-F238E27FC236}">
                <a16:creationId xmlns:a16="http://schemas.microsoft.com/office/drawing/2014/main" id="{266BDB6F-2E39-C8AB-CEF0-170985ACEFA0}"/>
              </a:ext>
            </a:extLst>
          </p:cNvPr>
          <p:cNvSpPr>
            <a:spLocks noGrp="1"/>
          </p:cNvSpPr>
          <p:nvPr>
            <p:ph type="title"/>
          </p:nvPr>
        </p:nvSpPr>
        <p:spPr>
          <a:xfrm>
            <a:off x="859219" y="673166"/>
            <a:ext cx="10591800" cy="999994"/>
          </a:xfrm>
        </p:spPr>
        <p:txBody>
          <a:bodyPr vert="horz" wrap="square" lIns="0" tIns="0" rIns="0" bIns="0" rtlCol="0" anchor="t" anchorCtr="0">
            <a:normAutofit/>
          </a:bodyPr>
          <a:lstStyle/>
          <a:p>
            <a:r>
              <a:rPr lang="en-US" b="0" i="1" kern="1200" spc="0" baseline="0" dirty="0">
                <a:latin typeface="Prometo Medium" panose="020B0704030203060203" pitchFamily="34" charset="0"/>
                <a:ea typeface="+mj-ea"/>
                <a:cs typeface="+mj-cs"/>
              </a:rPr>
              <a:t>AI’s Clinical Purpose: </a:t>
            </a:r>
            <a:br>
              <a:rPr lang="en-US" b="0" i="1" kern="1200" spc="0" baseline="0" dirty="0">
                <a:latin typeface="Prometo Medium" panose="020B0704030203060203" pitchFamily="34" charset="0"/>
                <a:ea typeface="+mj-ea"/>
                <a:cs typeface="+mj-cs"/>
              </a:rPr>
            </a:br>
            <a:r>
              <a:rPr lang="en-US" b="0" i="1" kern="1200" spc="0" baseline="0" dirty="0">
                <a:latin typeface="Prometo Medium" panose="020B0704030203060203" pitchFamily="34" charset="0"/>
                <a:ea typeface="+mj-ea"/>
                <a:cs typeface="+mj-cs"/>
              </a:rPr>
              <a:t>Patient Experience and Outcomes</a:t>
            </a:r>
          </a:p>
        </p:txBody>
      </p:sp>
      <p:sp>
        <p:nvSpPr>
          <p:cNvPr id="8" name="Text Placeholder 3">
            <a:extLst>
              <a:ext uri="{FF2B5EF4-FFF2-40B4-BE49-F238E27FC236}">
                <a16:creationId xmlns:a16="http://schemas.microsoft.com/office/drawing/2014/main" id="{E3849B08-72EA-4D8B-6B59-C12893F7D5ED}"/>
              </a:ext>
            </a:extLst>
          </p:cNvPr>
          <p:cNvSpPr txBox="1">
            <a:spLocks/>
          </p:cNvSpPr>
          <p:nvPr/>
        </p:nvSpPr>
        <p:spPr>
          <a:xfrm>
            <a:off x="850392" y="1799844"/>
            <a:ext cx="10591800" cy="4210812"/>
          </a:xfrm>
          <a:prstGeom prst="rect">
            <a:avLst/>
          </a:prstGeom>
        </p:spPr>
        <p:txBody>
          <a:bodyPr vert="horz" lIns="0" tIns="45720" rIns="0" bIns="45720" rtlCol="0">
            <a:normAutofit/>
          </a:bodyPr>
          <a:lstStyle>
            <a:lvl1pPr marL="0" marR="0" indent="0"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None/>
              <a:tabLst/>
              <a:defRPr sz="1600" b="0" i="0" kern="1200">
                <a:solidFill>
                  <a:schemeClr val="tx1"/>
                </a:solidFill>
                <a:latin typeface="Century Gothic" panose="020B0502020202020204" pitchFamily="34" charset="0"/>
                <a:ea typeface="+mn-ea"/>
                <a:cs typeface="+mn-cs"/>
              </a:defRPr>
            </a:lvl1pPr>
            <a:lvl2pPr marL="457200" indent="0" algn="l" defTabSz="914318" rtl="0" eaLnBrk="1" latinLnBrk="0" hangingPunct="1">
              <a:lnSpc>
                <a:spcPct val="110000"/>
              </a:lnSpc>
              <a:spcBef>
                <a:spcPts val="499"/>
              </a:spcBef>
              <a:spcAft>
                <a:spcPts val="500"/>
              </a:spcAft>
              <a:buClr>
                <a:schemeClr val="accent1"/>
              </a:buClr>
              <a:buFont typeface="Arial" panose="020B0604020202020204" pitchFamily="34" charset="0"/>
              <a:buNone/>
              <a:tabLst/>
              <a:defRPr sz="1400" kern="1200">
                <a:solidFill>
                  <a:schemeClr val="tx1"/>
                </a:solidFill>
                <a:latin typeface="Century Gothic" panose="020B0502020202020204" pitchFamily="34" charset="0"/>
                <a:ea typeface="+mn-ea"/>
                <a:cs typeface="+mn-cs"/>
              </a:defRPr>
            </a:lvl2pPr>
            <a:lvl3pPr marL="914400" indent="0" algn="l" defTabSz="914318" rtl="0" eaLnBrk="1" latinLnBrk="0" hangingPunct="1">
              <a:lnSpc>
                <a:spcPct val="110000"/>
              </a:lnSpc>
              <a:spcBef>
                <a:spcPts val="499"/>
              </a:spcBef>
              <a:spcAft>
                <a:spcPts val="500"/>
              </a:spcAft>
              <a:buClr>
                <a:schemeClr val="accent2"/>
              </a:buClr>
              <a:buFont typeface="Arial" panose="020B0604020202020204" pitchFamily="34" charset="0"/>
              <a:buNone/>
              <a:tabLst/>
              <a:defRPr sz="1200" b="0" i="0" kern="1200">
                <a:solidFill>
                  <a:schemeClr val="tx1"/>
                </a:solidFill>
                <a:latin typeface="Century Gothic" panose="020B0502020202020204" pitchFamily="34" charset="0"/>
                <a:ea typeface="+mn-ea"/>
                <a:cs typeface="+mn-cs"/>
              </a:defRPr>
            </a:lvl3pPr>
            <a:lvl4pPr marL="1371600" indent="0" algn="l" defTabSz="914318" rtl="0" eaLnBrk="1" latinLnBrk="0" hangingPunct="1">
              <a:lnSpc>
                <a:spcPct val="110000"/>
              </a:lnSpc>
              <a:spcBef>
                <a:spcPts val="499"/>
              </a:spcBef>
              <a:spcAft>
                <a:spcPts val="500"/>
              </a:spcAft>
              <a:buClr>
                <a:schemeClr val="accent4"/>
              </a:buClr>
              <a:buFont typeface="Arial" panose="020B0604020202020204" pitchFamily="34" charset="0"/>
              <a:buNone/>
              <a:tabLst/>
              <a:defRPr sz="1000" b="0" i="0" kern="1200">
                <a:solidFill>
                  <a:schemeClr val="tx1"/>
                </a:solidFill>
                <a:latin typeface="Century Gothic" panose="020B0502020202020204" pitchFamily="34" charset="0"/>
                <a:ea typeface="+mn-ea"/>
                <a:cs typeface="+mn-cs"/>
              </a:defRPr>
            </a:lvl4pPr>
            <a:lvl5pPr marL="1828800" indent="0" algn="l" defTabSz="914318" rtl="0" eaLnBrk="1" latinLnBrk="0" hangingPunct="1">
              <a:lnSpc>
                <a:spcPct val="110000"/>
              </a:lnSpc>
              <a:spcBef>
                <a:spcPts val="499"/>
              </a:spcBef>
              <a:spcAft>
                <a:spcPts val="500"/>
              </a:spcAft>
              <a:buClr>
                <a:schemeClr val="accent3"/>
              </a:buClr>
              <a:buFont typeface="Arial" panose="020B0604020202020204" pitchFamily="34" charset="0"/>
              <a:buNone/>
              <a:tabLst/>
              <a:defRPr sz="1000" b="0" i="0" kern="1200" baseline="0">
                <a:solidFill>
                  <a:schemeClr val="tx1"/>
                </a:solidFill>
                <a:latin typeface="Century Gothic" panose="020B0502020202020204" pitchFamily="34" charset="0"/>
                <a:ea typeface="+mn-ea"/>
                <a:cs typeface="+mn-cs"/>
              </a:defRPr>
            </a:lvl5pPr>
            <a:lvl6pPr marL="2286000" indent="0" algn="l" defTabSz="914318" rtl="0" eaLnBrk="1" latinLnBrk="0" hangingPunct="1">
              <a:lnSpc>
                <a:spcPct val="90000"/>
              </a:lnSpc>
              <a:spcBef>
                <a:spcPts val="499"/>
              </a:spcBef>
              <a:buClr>
                <a:schemeClr val="accent3"/>
              </a:buClr>
              <a:buFont typeface="Arial" panose="020B0604020202020204" pitchFamily="34" charset="0"/>
              <a:buNone/>
              <a:tabLst/>
              <a:defRPr sz="1000" kern="1200">
                <a:solidFill>
                  <a:schemeClr val="tx1"/>
                </a:solidFill>
                <a:latin typeface="+mn-lt"/>
                <a:ea typeface="+mn-ea"/>
                <a:cs typeface="+mn-cs"/>
              </a:defRPr>
            </a:lvl6pPr>
            <a:lvl7pPr marL="2743200" indent="0" algn="l" defTabSz="914318" rtl="0" eaLnBrk="1" latinLnBrk="0" hangingPunct="1">
              <a:lnSpc>
                <a:spcPct val="90000"/>
              </a:lnSpc>
              <a:spcBef>
                <a:spcPts val="499"/>
              </a:spcBef>
              <a:buFont typeface="Arial" panose="020B0604020202020204" pitchFamily="34" charset="0"/>
              <a:buNone/>
              <a:defRPr sz="1000" kern="1200">
                <a:solidFill>
                  <a:schemeClr val="tx1"/>
                </a:solidFill>
                <a:latin typeface="+mn-lt"/>
                <a:ea typeface="+mn-ea"/>
                <a:cs typeface="+mn-cs"/>
              </a:defRPr>
            </a:lvl7pPr>
            <a:lvl8pPr marL="3200400" indent="0" algn="l" defTabSz="914318" rtl="0" eaLnBrk="1" latinLnBrk="0" hangingPunct="1">
              <a:lnSpc>
                <a:spcPct val="90000"/>
              </a:lnSpc>
              <a:spcBef>
                <a:spcPts val="499"/>
              </a:spcBef>
              <a:buFont typeface="Arial" panose="020B0604020202020204" pitchFamily="34" charset="0"/>
              <a:buNone/>
              <a:defRPr sz="1000" kern="1200">
                <a:solidFill>
                  <a:schemeClr val="tx1"/>
                </a:solidFill>
                <a:latin typeface="+mn-lt"/>
                <a:ea typeface="+mn-ea"/>
                <a:cs typeface="+mn-cs"/>
              </a:defRPr>
            </a:lvl8pPr>
            <a:lvl9pPr marL="3657600" indent="0" algn="l" defTabSz="914318" rtl="0" eaLnBrk="1" latinLnBrk="0" hangingPunct="1">
              <a:lnSpc>
                <a:spcPct val="90000"/>
              </a:lnSpc>
              <a:spcBef>
                <a:spcPts val="499"/>
              </a:spcBef>
              <a:buFont typeface="Arial" panose="020B0604020202020204" pitchFamily="34" charset="0"/>
              <a:buNone/>
              <a:defRPr sz="1000" kern="1200">
                <a:solidFill>
                  <a:schemeClr val="tx1"/>
                </a:solidFill>
                <a:latin typeface="+mn-lt"/>
                <a:ea typeface="+mn-ea"/>
                <a:cs typeface="+mn-cs"/>
              </a:defRPr>
            </a:lvl9pPr>
          </a:lstStyle>
          <a:p>
            <a:pPr marL="185738" indent="-185738">
              <a:buFont typeface="Arial" panose="020B0604020202020204" pitchFamily="34" charset="0"/>
              <a:buChar char="•"/>
            </a:pPr>
            <a:r>
              <a:rPr lang="en-US" sz="1800" b="0" i="0" dirty="0"/>
              <a:t>Automation and Computation for Improved Outcomes</a:t>
            </a:r>
          </a:p>
          <a:p>
            <a:pPr marL="185738" indent="-185738">
              <a:buFont typeface="Arial" panose="020B0604020202020204" pitchFamily="34" charset="0"/>
              <a:buChar char="•"/>
            </a:pPr>
            <a:r>
              <a:rPr lang="en-US" sz="1800" b="0" i="0" dirty="0"/>
              <a:t>Extension of right patient, right treatment, and right time</a:t>
            </a:r>
          </a:p>
          <a:p>
            <a:pPr marL="185738" indent="-185738">
              <a:buFont typeface="Arial" panose="020B0604020202020204" pitchFamily="34" charset="0"/>
              <a:buChar char="•"/>
            </a:pPr>
            <a:r>
              <a:rPr lang="en-US" sz="1800" b="0" i="0" dirty="0"/>
              <a:t>Enhances the healthcare’s Quintuple Aim</a:t>
            </a:r>
          </a:p>
          <a:p>
            <a:pPr marL="185738" lvl="1" indent="-185738">
              <a:spcBef>
                <a:spcPts val="1000"/>
              </a:spcBef>
              <a:buClr>
                <a:schemeClr val="accent3"/>
              </a:buClr>
              <a:buFont typeface="Arial" panose="020B0604020202020204" pitchFamily="34" charset="0"/>
              <a:buChar char="•"/>
            </a:pPr>
            <a:r>
              <a:rPr lang="en-US" sz="1800" b="0" i="0" dirty="0"/>
              <a:t>Improves the patient experience</a:t>
            </a:r>
          </a:p>
          <a:p>
            <a:pPr marL="185738" lvl="1" indent="-185738">
              <a:spcBef>
                <a:spcPts val="1000"/>
              </a:spcBef>
              <a:buClr>
                <a:schemeClr val="accent3"/>
              </a:buClr>
              <a:buFont typeface="Arial" panose="020B0604020202020204" pitchFamily="34" charset="0"/>
              <a:buChar char="•"/>
            </a:pPr>
            <a:r>
              <a:rPr lang="en-US" sz="1800" b="0" i="0" dirty="0"/>
              <a:t>Heightening patient engagement and satisfaction</a:t>
            </a:r>
          </a:p>
          <a:p>
            <a:pPr marL="185738" lvl="1" indent="-185738">
              <a:spcBef>
                <a:spcPts val="1000"/>
              </a:spcBef>
              <a:buClr>
                <a:schemeClr val="accent3"/>
              </a:buClr>
              <a:buFont typeface="Arial" panose="020B0604020202020204" pitchFamily="34" charset="0"/>
              <a:buChar char="•"/>
            </a:pPr>
            <a:r>
              <a:rPr lang="en-US" sz="1800" b="0" i="0" dirty="0"/>
              <a:t>Improves the nurse's experience by the reduction of human factors while providing care</a:t>
            </a:r>
          </a:p>
          <a:p>
            <a:pPr marL="185738" lvl="1" indent="-185738">
              <a:spcBef>
                <a:spcPts val="1000"/>
              </a:spcBef>
              <a:buClr>
                <a:schemeClr val="accent3"/>
              </a:buClr>
              <a:buFont typeface="Arial" panose="020B0604020202020204" pitchFamily="34" charset="0"/>
              <a:buChar char="•"/>
            </a:pPr>
            <a:r>
              <a:rPr lang="en-US" sz="1800" b="0" i="0" dirty="0"/>
              <a:t>Increases human interaction through EHR optimization allowing for more time with patients.</a:t>
            </a:r>
          </a:p>
        </p:txBody>
      </p:sp>
      <p:sp>
        <p:nvSpPr>
          <p:cNvPr id="5" name="Footer Placeholder 4">
            <a:extLst>
              <a:ext uri="{FF2B5EF4-FFF2-40B4-BE49-F238E27FC236}">
                <a16:creationId xmlns:a16="http://schemas.microsoft.com/office/drawing/2014/main" id="{59E32E3E-0997-1C52-DEED-14B80EB1AF9D}"/>
              </a:ext>
            </a:extLst>
          </p:cNvPr>
          <p:cNvSpPr>
            <a:spLocks noGrp="1"/>
          </p:cNvSpPr>
          <p:nvPr>
            <p:ph type="ftr" sz="quarter" idx="14"/>
          </p:nvPr>
        </p:nvSpPr>
        <p:spPr>
          <a:xfrm>
            <a:off x="859219" y="428516"/>
            <a:ext cx="10570781" cy="365125"/>
          </a:xfrm>
        </p:spPr>
        <p:txBody>
          <a:bodyPr vert="horz" lIns="0" tIns="0" rIns="0" bIns="0" rtlCol="0" anchor="ctr">
            <a:normAutofit/>
          </a:bodyPr>
          <a:lstStyle/>
          <a:p>
            <a:pPr>
              <a:lnSpc>
                <a:spcPct val="90000"/>
              </a:lnSpc>
              <a:spcAft>
                <a:spcPts val="600"/>
              </a:spcAft>
            </a:pPr>
            <a:r>
              <a:rPr lang="en-US" sz="800" b="0" i="0" kern="1200" spc="0" baseline="0">
                <a:latin typeface="Century Gothic" panose="020B0502020202020204" pitchFamily="34" charset="0"/>
                <a:ea typeface="+mj-ea"/>
                <a:cs typeface="+mj-cs"/>
              </a:rPr>
              <a:t>Artificial Intelligence: A Primer for Nurses - Created by the HIMSS Nursing Innovation Advisory Workgroup</a:t>
            </a:r>
            <a:endParaRPr lang="en-US" sz="800" b="0" i="0" kern="1200" spc="0" baseline="0" dirty="0">
              <a:latin typeface="Century Gothic" panose="020B0502020202020204" pitchFamily="34" charset="0"/>
              <a:ea typeface="+mj-ea"/>
              <a:cs typeface="+mj-cs"/>
            </a:endParaRPr>
          </a:p>
        </p:txBody>
      </p:sp>
    </p:spTree>
    <p:extLst>
      <p:ext uri="{BB962C8B-B14F-4D97-AF65-F5344CB8AC3E}">
        <p14:creationId xmlns:p14="http://schemas.microsoft.com/office/powerpoint/2010/main" val="254131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8DEC1F6-F133-A605-7739-DC9AF05AF90C}"/>
              </a:ext>
            </a:extLst>
          </p:cNvPr>
          <p:cNvPicPr>
            <a:picLocks noGrp="1" noChangeAspect="1"/>
          </p:cNvPicPr>
          <p:nvPr>
            <p:ph type="pic" sz="quarter" idx="12"/>
          </p:nvPr>
        </p:nvPicPr>
        <p:blipFill>
          <a:blip r:embed="rId3"/>
          <a:srcRect r="3" b="5187"/>
          <a:stretch/>
        </p:blipFill>
        <p:spPr>
          <a:xfrm>
            <a:off x="7074639" y="10"/>
            <a:ext cx="5117361" cy="6857990"/>
          </a:xfrm>
          <a:prstGeom prst="rect">
            <a:avLst/>
          </a:prstGeom>
          <a:noFill/>
        </p:spPr>
      </p:pic>
      <p:sp>
        <p:nvSpPr>
          <p:cNvPr id="16" name="Slide Number Placeholder 2">
            <a:extLst>
              <a:ext uri="{FF2B5EF4-FFF2-40B4-BE49-F238E27FC236}">
                <a16:creationId xmlns:a16="http://schemas.microsoft.com/office/drawing/2014/main" id="{40126D17-A9A5-BC15-BB8D-7A3DC320F3A4}"/>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25</a:t>
            </a:fld>
            <a:endParaRPr lang="en-US"/>
          </a:p>
        </p:txBody>
      </p:sp>
      <p:sp>
        <p:nvSpPr>
          <p:cNvPr id="2" name="Title 1">
            <a:extLst>
              <a:ext uri="{FF2B5EF4-FFF2-40B4-BE49-F238E27FC236}">
                <a16:creationId xmlns:a16="http://schemas.microsoft.com/office/drawing/2014/main" id="{69FB381F-15F3-F294-A2B3-81EFD7386148}"/>
              </a:ext>
            </a:extLst>
          </p:cNvPr>
          <p:cNvSpPr>
            <a:spLocks noGrp="1"/>
          </p:cNvSpPr>
          <p:nvPr>
            <p:ph type="title"/>
          </p:nvPr>
        </p:nvSpPr>
        <p:spPr>
          <a:xfrm>
            <a:off x="854699" y="1097280"/>
            <a:ext cx="4314709" cy="1158240"/>
          </a:xfrm>
        </p:spPr>
        <p:txBody>
          <a:bodyPr vert="horz" wrap="square" lIns="91440" tIns="45720" rIns="91440" bIns="45720" rtlCol="0" anchor="t">
            <a:normAutofit/>
          </a:bodyPr>
          <a:lstStyle/>
          <a:p>
            <a:r>
              <a:rPr lang="en-US" b="1"/>
              <a:t>AI Considerations</a:t>
            </a:r>
          </a:p>
        </p:txBody>
      </p:sp>
      <p:sp>
        <p:nvSpPr>
          <p:cNvPr id="4" name="Content Placeholder 3">
            <a:extLst>
              <a:ext uri="{FF2B5EF4-FFF2-40B4-BE49-F238E27FC236}">
                <a16:creationId xmlns:a16="http://schemas.microsoft.com/office/drawing/2014/main" id="{67CC3B20-84DC-7CC6-9C1A-5D79AC6177D2}"/>
              </a:ext>
            </a:extLst>
          </p:cNvPr>
          <p:cNvSpPr>
            <a:spLocks noGrp="1"/>
          </p:cNvSpPr>
          <p:nvPr>
            <p:ph sz="quarter" idx="13"/>
          </p:nvPr>
        </p:nvSpPr>
        <p:spPr>
          <a:xfrm>
            <a:off x="838200" y="2279650"/>
            <a:ext cx="5257800" cy="3694113"/>
          </a:xfrm>
        </p:spPr>
        <p:txBody>
          <a:bodyPr vert="horz" lIns="91440" tIns="45720" rIns="91440" bIns="45720" rtlCol="0">
            <a:normAutofit/>
          </a:bodyPr>
          <a:lstStyle/>
          <a:p>
            <a:pPr>
              <a:lnSpc>
                <a:spcPct val="100000"/>
              </a:lnSpc>
              <a:buSzPct val="87000"/>
            </a:pPr>
            <a:r>
              <a:rPr lang="en-US" sz="1400" dirty="0"/>
              <a:t>Factors Driving AI Advancement</a:t>
            </a:r>
          </a:p>
          <a:p>
            <a:pPr lvl="1">
              <a:lnSpc>
                <a:spcPct val="100000"/>
              </a:lnSpc>
              <a:buSzPct val="87000"/>
            </a:pPr>
            <a:r>
              <a:rPr lang="en-US" sz="1400" dirty="0"/>
              <a:t>Availability of big data</a:t>
            </a:r>
          </a:p>
          <a:p>
            <a:pPr lvl="1">
              <a:lnSpc>
                <a:spcPct val="100000"/>
              </a:lnSpc>
              <a:buSzPct val="87000"/>
            </a:pPr>
            <a:r>
              <a:rPr lang="en-US" sz="1400" dirty="0"/>
              <a:t>Improved machine learning approaches and algorithms</a:t>
            </a:r>
          </a:p>
          <a:p>
            <a:pPr lvl="1">
              <a:lnSpc>
                <a:spcPct val="100000"/>
              </a:lnSpc>
              <a:buSzPct val="87000"/>
            </a:pPr>
            <a:r>
              <a:rPr lang="en-US" sz="1400" dirty="0"/>
              <a:t>Capabilities of more powerful computers</a:t>
            </a:r>
          </a:p>
          <a:p>
            <a:pPr>
              <a:lnSpc>
                <a:spcPct val="100000"/>
              </a:lnSpc>
              <a:buSzPct val="87000"/>
            </a:pPr>
            <a:r>
              <a:rPr lang="en-US" sz="1400" dirty="0"/>
              <a:t>Essential Criteria for AI Technology</a:t>
            </a:r>
          </a:p>
          <a:p>
            <a:pPr lvl="1">
              <a:lnSpc>
                <a:spcPct val="100000"/>
              </a:lnSpc>
              <a:buSzPct val="87000"/>
            </a:pPr>
            <a:r>
              <a:rPr lang="en-US" sz="1400" dirty="0"/>
              <a:t>Addressing significant clinical needs</a:t>
            </a:r>
          </a:p>
          <a:p>
            <a:pPr lvl="1">
              <a:lnSpc>
                <a:spcPct val="100000"/>
              </a:lnSpc>
              <a:buSzPct val="87000"/>
            </a:pPr>
            <a:r>
              <a:rPr lang="en-US" sz="1400" dirty="0"/>
              <a:t>Performing as well as existing standards</a:t>
            </a:r>
          </a:p>
          <a:p>
            <a:pPr lvl="1">
              <a:lnSpc>
                <a:spcPct val="100000"/>
              </a:lnSpc>
              <a:buSzPct val="87000"/>
            </a:pPr>
            <a:r>
              <a:rPr lang="en-US" sz="1400" dirty="0"/>
              <a:t>Considering policy and ethics</a:t>
            </a:r>
          </a:p>
          <a:p>
            <a:pPr lvl="1">
              <a:lnSpc>
                <a:spcPct val="100000"/>
              </a:lnSpc>
              <a:buSzPct val="87000"/>
            </a:pPr>
            <a:r>
              <a:rPr lang="en-US" sz="1400" dirty="0"/>
              <a:t>Addressing bias and equity</a:t>
            </a:r>
          </a:p>
          <a:p>
            <a:pPr lvl="1">
              <a:lnSpc>
                <a:spcPct val="100000"/>
              </a:lnSpc>
              <a:buSzPct val="87000"/>
            </a:pPr>
            <a:r>
              <a:rPr lang="en-US" sz="1400" dirty="0"/>
              <a:t>Ensuring regulation and governance</a:t>
            </a:r>
          </a:p>
        </p:txBody>
      </p:sp>
      <p:sp>
        <p:nvSpPr>
          <p:cNvPr id="17" name="Footer Placeholder 5">
            <a:extLst>
              <a:ext uri="{FF2B5EF4-FFF2-40B4-BE49-F238E27FC236}">
                <a16:creationId xmlns:a16="http://schemas.microsoft.com/office/drawing/2014/main" id="{9010FD1F-3E73-CAE6-4E82-3DE0BDD7B56F}"/>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419218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D4AA-48B1-5B69-CD23-9BF34BCD6A53}"/>
              </a:ext>
            </a:extLst>
          </p:cNvPr>
          <p:cNvSpPr>
            <a:spLocks noGrp="1"/>
          </p:cNvSpPr>
          <p:nvPr>
            <p:ph type="title"/>
          </p:nvPr>
        </p:nvSpPr>
        <p:spPr>
          <a:xfrm>
            <a:off x="397043" y="960923"/>
            <a:ext cx="8313204" cy="553465"/>
          </a:xfrm>
        </p:spPr>
        <p:txBody>
          <a:bodyPr>
            <a:normAutofit/>
          </a:bodyPr>
          <a:lstStyle/>
          <a:p>
            <a:r>
              <a:rPr lang="en-US" sz="3600"/>
              <a:t>Data and AI: Types, Value, and Uses</a:t>
            </a:r>
            <a:endParaRPr lang="en-US" sz="3600" dirty="0">
              <a:solidFill>
                <a:srgbClr val="FF0000"/>
              </a:solidFill>
              <a:highlight>
                <a:srgbClr val="FFFF00"/>
              </a:highlight>
            </a:endParaRPr>
          </a:p>
        </p:txBody>
      </p:sp>
      <p:pic>
        <p:nvPicPr>
          <p:cNvPr id="6" name="Picture 5" descr="A diagram of a medical procedure">
            <a:extLst>
              <a:ext uri="{FF2B5EF4-FFF2-40B4-BE49-F238E27FC236}">
                <a16:creationId xmlns:a16="http://schemas.microsoft.com/office/drawing/2014/main" id="{0213047A-8A13-0A83-7DD3-DF358F6BE1FD}"/>
              </a:ext>
            </a:extLst>
          </p:cNvPr>
          <p:cNvPicPr>
            <a:picLocks noChangeAspect="1"/>
          </p:cNvPicPr>
          <p:nvPr/>
        </p:nvPicPr>
        <p:blipFill>
          <a:blip r:embed="rId3">
            <a:extLst>
              <a:ext uri="{28A0092B-C50C-407E-A947-70E740481C1C}">
                <a14:useLocalDpi xmlns:a14="http://schemas.microsoft.com/office/drawing/2010/main" val="0"/>
              </a:ext>
            </a:extLst>
          </a:blip>
          <a:srcRect l="8160" t="6923" r="2737" b="396"/>
          <a:stretch/>
        </p:blipFill>
        <p:spPr>
          <a:xfrm>
            <a:off x="6307014" y="2450122"/>
            <a:ext cx="5567237" cy="2836986"/>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7F6D1D6B-B1F2-A679-DB00-4B42915BF9B8}"/>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932566FD-6A31-D8B1-94FA-E638CB69E15A}"/>
              </a:ext>
            </a:extLst>
          </p:cNvPr>
          <p:cNvSpPr>
            <a:spLocks noGrp="1"/>
          </p:cNvSpPr>
          <p:nvPr>
            <p:ph type="sldNum" sz="quarter" idx="12"/>
          </p:nvPr>
        </p:nvSpPr>
        <p:spPr/>
        <p:txBody>
          <a:bodyPr/>
          <a:lstStyle/>
          <a:p>
            <a:fld id="{1B3BA5BB-E639-4CDA-86D0-9EAA683F7B13}" type="slidenum">
              <a:rPr lang="en-US" smtClean="0"/>
              <a:t>26</a:t>
            </a:fld>
            <a:endParaRPr lang="en-US"/>
          </a:p>
        </p:txBody>
      </p:sp>
      <p:sp>
        <p:nvSpPr>
          <p:cNvPr id="3" name="Content Placeholder 2">
            <a:extLst>
              <a:ext uri="{FF2B5EF4-FFF2-40B4-BE49-F238E27FC236}">
                <a16:creationId xmlns:a16="http://schemas.microsoft.com/office/drawing/2014/main" id="{B4843E85-2C93-C264-AC1F-33AAA50B43BE}"/>
              </a:ext>
            </a:extLst>
          </p:cNvPr>
          <p:cNvSpPr>
            <a:spLocks noGrp="1"/>
          </p:cNvSpPr>
          <p:nvPr>
            <p:ph idx="1"/>
          </p:nvPr>
        </p:nvSpPr>
        <p:spPr>
          <a:xfrm>
            <a:off x="180998" y="1699460"/>
            <a:ext cx="6248114" cy="3772720"/>
          </a:xfrm>
        </p:spPr>
        <p:txBody>
          <a:bodyPr>
            <a:noAutofit/>
          </a:bodyPr>
          <a:lstStyle/>
          <a:p>
            <a:pPr>
              <a:lnSpc>
                <a:spcPct val="100000"/>
              </a:lnSpc>
            </a:pPr>
            <a:r>
              <a:rPr lang="en-US" sz="1400"/>
              <a:t>Types of Data Used in Healthcare</a:t>
            </a:r>
          </a:p>
          <a:p>
            <a:pPr lvl="1">
              <a:lnSpc>
                <a:spcPct val="100000"/>
              </a:lnSpc>
            </a:pPr>
            <a:r>
              <a:rPr lang="en-US" sz="1400"/>
              <a:t>Descriptive Data: Simple data used for basic understanding</a:t>
            </a:r>
          </a:p>
          <a:p>
            <a:pPr lvl="1">
              <a:lnSpc>
                <a:spcPct val="100000"/>
              </a:lnSpc>
            </a:pPr>
            <a:r>
              <a:rPr lang="en-US" sz="1400"/>
              <a:t>Diagnostic Data: Identifies causes of issues</a:t>
            </a:r>
          </a:p>
          <a:p>
            <a:pPr lvl="1">
              <a:lnSpc>
                <a:spcPct val="100000"/>
              </a:lnSpc>
            </a:pPr>
            <a:r>
              <a:rPr lang="en-US" sz="1400"/>
              <a:t>Predictive Data: Forecasts future outcomes</a:t>
            </a:r>
          </a:p>
          <a:p>
            <a:pPr lvl="1">
              <a:lnSpc>
                <a:spcPct val="100000"/>
              </a:lnSpc>
            </a:pPr>
            <a:r>
              <a:rPr lang="en-US" sz="1400"/>
              <a:t>Prescriptive Data: Suggests actions to achieve desired outcomes</a:t>
            </a:r>
          </a:p>
          <a:p>
            <a:pPr>
              <a:lnSpc>
                <a:spcPct val="100000"/>
              </a:lnSpc>
            </a:pPr>
            <a:r>
              <a:rPr lang="en-US" sz="1400"/>
              <a:t>Value of Data Types for Nurses</a:t>
            </a:r>
          </a:p>
          <a:p>
            <a:pPr lvl="1">
              <a:lnSpc>
                <a:spcPct val="100000"/>
              </a:lnSpc>
            </a:pPr>
            <a:r>
              <a:rPr lang="en-US" sz="1400"/>
              <a:t>Increases from descriptive to prescriptive data</a:t>
            </a:r>
          </a:p>
          <a:p>
            <a:pPr lvl="1">
              <a:lnSpc>
                <a:spcPct val="100000"/>
              </a:lnSpc>
            </a:pPr>
            <a:r>
              <a:rPr lang="en-US" sz="1400"/>
              <a:t>Higher complexity data provides greater decision-making value</a:t>
            </a:r>
          </a:p>
          <a:p>
            <a:pPr lvl="1">
              <a:lnSpc>
                <a:spcPct val="100000"/>
              </a:lnSpc>
            </a:pPr>
            <a:r>
              <a:rPr lang="en-US" sz="1400"/>
              <a:t>Enhanced accuracy and speed in which action can be taken</a:t>
            </a:r>
          </a:p>
          <a:p>
            <a:pPr>
              <a:lnSpc>
                <a:spcPct val="100000"/>
              </a:lnSpc>
            </a:pPr>
            <a:r>
              <a:rPr lang="en-US" sz="1400"/>
              <a:t>Uses:</a:t>
            </a:r>
          </a:p>
          <a:p>
            <a:pPr lvl="1">
              <a:lnSpc>
                <a:spcPct val="100000"/>
              </a:lnSpc>
            </a:pPr>
            <a:r>
              <a:rPr lang="en-US" sz="1400"/>
              <a:t>Predict who will get sick and when</a:t>
            </a:r>
          </a:p>
          <a:p>
            <a:pPr lvl="1">
              <a:lnSpc>
                <a:spcPct val="100000"/>
              </a:lnSpc>
            </a:pPr>
            <a:r>
              <a:rPr lang="en-US" sz="1400"/>
              <a:t>How nurses will treat patients</a:t>
            </a:r>
          </a:p>
          <a:p>
            <a:pPr lvl="1">
              <a:lnSpc>
                <a:spcPct val="100000"/>
              </a:lnSpc>
            </a:pPr>
            <a:r>
              <a:rPr lang="en-US" sz="1400"/>
              <a:t>Support organizational processes that impact nursing care</a:t>
            </a:r>
            <a:endParaRPr lang="en-US" sz="1400" dirty="0"/>
          </a:p>
        </p:txBody>
      </p:sp>
      <p:sp>
        <p:nvSpPr>
          <p:cNvPr id="7" name="TextBox 6">
            <a:extLst>
              <a:ext uri="{FF2B5EF4-FFF2-40B4-BE49-F238E27FC236}">
                <a16:creationId xmlns:a16="http://schemas.microsoft.com/office/drawing/2014/main" id="{E356940A-6D10-89FA-6959-603CAFD8A91A}"/>
              </a:ext>
            </a:extLst>
          </p:cNvPr>
          <p:cNvSpPr txBox="1"/>
          <p:nvPr/>
        </p:nvSpPr>
        <p:spPr>
          <a:xfrm>
            <a:off x="0" y="6617342"/>
            <a:ext cx="2064989" cy="215444"/>
          </a:xfrm>
          <a:prstGeom prst="rect">
            <a:avLst/>
          </a:prstGeom>
          <a:noFill/>
        </p:spPr>
        <p:txBody>
          <a:bodyPr wrap="none" rtlCol="0">
            <a:spAutoFit/>
          </a:bodyPr>
          <a:lstStyle/>
          <a:p>
            <a:r>
              <a:rPr lang="en-US" sz="800" dirty="0"/>
              <a:t>Permission received by author to use. </a:t>
            </a:r>
          </a:p>
        </p:txBody>
      </p:sp>
    </p:spTree>
    <p:extLst>
      <p:ext uri="{BB962C8B-B14F-4D97-AF65-F5344CB8AC3E}">
        <p14:creationId xmlns:p14="http://schemas.microsoft.com/office/powerpoint/2010/main" val="2064138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11928-AD57-CDE9-3BD6-A5360B05C2C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215DB7-5478-1626-89BD-9A1AF4DFA41B}"/>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D8D877B3-D348-4611-9BDB-C5374591D951}" type="slidenum">
              <a:rPr lang="en-US" smtClean="0"/>
              <a:pPr>
                <a:spcAft>
                  <a:spcPts val="600"/>
                </a:spcAft>
              </a:pPr>
              <a:t>27</a:t>
            </a:fld>
            <a:endParaRPr lang="en-US"/>
          </a:p>
        </p:txBody>
      </p:sp>
      <p:sp>
        <p:nvSpPr>
          <p:cNvPr id="3" name="Title 2">
            <a:extLst>
              <a:ext uri="{FF2B5EF4-FFF2-40B4-BE49-F238E27FC236}">
                <a16:creationId xmlns:a16="http://schemas.microsoft.com/office/drawing/2014/main" id="{E082A538-A6FB-689A-3478-F45CDB9E6DC0}"/>
              </a:ext>
            </a:extLst>
          </p:cNvPr>
          <p:cNvSpPr>
            <a:spLocks noGrp="1"/>
          </p:cNvSpPr>
          <p:nvPr>
            <p:ph type="title"/>
          </p:nvPr>
        </p:nvSpPr>
        <p:spPr>
          <a:xfrm>
            <a:off x="838201" y="2377440"/>
            <a:ext cx="3103879" cy="2103120"/>
          </a:xfrm>
        </p:spPr>
        <p:txBody>
          <a:bodyPr wrap="square" anchor="ctr">
            <a:normAutofit/>
          </a:bodyPr>
          <a:lstStyle/>
          <a:p>
            <a:r>
              <a:rPr lang="en-US" dirty="0"/>
              <a:t>AI Impact on Nursing</a:t>
            </a:r>
          </a:p>
        </p:txBody>
      </p:sp>
    </p:spTree>
    <p:extLst>
      <p:ext uri="{BB962C8B-B14F-4D97-AF65-F5344CB8AC3E}">
        <p14:creationId xmlns:p14="http://schemas.microsoft.com/office/powerpoint/2010/main" val="467717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C5D7-7976-2C7D-CF2F-0A296193F5E0}"/>
              </a:ext>
            </a:extLst>
          </p:cNvPr>
          <p:cNvSpPr>
            <a:spLocks noGrp="1"/>
          </p:cNvSpPr>
          <p:nvPr>
            <p:ph type="title"/>
          </p:nvPr>
        </p:nvSpPr>
        <p:spPr>
          <a:xfrm>
            <a:off x="838201" y="1097280"/>
            <a:ext cx="10591800" cy="999994"/>
          </a:xfrm>
        </p:spPr>
        <p:txBody>
          <a:bodyPr vert="horz" wrap="square" lIns="91440" tIns="45720" rIns="91440" bIns="45720" rtlCol="0" anchor="t">
            <a:normAutofit/>
          </a:bodyPr>
          <a:lstStyle/>
          <a:p>
            <a:r>
              <a:rPr lang="en-US" b="1"/>
              <a:t>Impact on Nursing Process</a:t>
            </a:r>
          </a:p>
        </p:txBody>
      </p:sp>
      <p:pic>
        <p:nvPicPr>
          <p:cNvPr id="5" name="Content Placeholder 4" descr="Side portrait of young female doctor touching tablet computer isolated on black background with empty space for text and image.">
            <a:extLst>
              <a:ext uri="{FF2B5EF4-FFF2-40B4-BE49-F238E27FC236}">
                <a16:creationId xmlns:a16="http://schemas.microsoft.com/office/drawing/2014/main" id="{AD4CE96F-D9C9-4380-9CF3-8D6A76FDD7F6}"/>
              </a:ext>
            </a:extLst>
          </p:cNvPr>
          <p:cNvPicPr>
            <a:picLocks noGrp="1" noChangeAspect="1"/>
          </p:cNvPicPr>
          <p:nvPr>
            <p:ph sz="half" idx="1"/>
          </p:nvPr>
        </p:nvPicPr>
        <p:blipFill>
          <a:blip r:embed="rId3"/>
          <a:srcRect l="34015" r="192" b="-2"/>
          <a:stretch/>
        </p:blipFill>
        <p:spPr>
          <a:xfrm>
            <a:off x="838200" y="1825625"/>
            <a:ext cx="5181600" cy="4351338"/>
          </a:xfrm>
          <a:prstGeom prst="rect">
            <a:avLst/>
          </a:prstGeom>
          <a:noFill/>
        </p:spPr>
      </p:pic>
      <p:sp>
        <p:nvSpPr>
          <p:cNvPr id="4" name="Content Placeholder 3">
            <a:extLst>
              <a:ext uri="{FF2B5EF4-FFF2-40B4-BE49-F238E27FC236}">
                <a16:creationId xmlns:a16="http://schemas.microsoft.com/office/drawing/2014/main" id="{84FF6476-D9E3-0465-EFA2-BB768A9C72CB}"/>
              </a:ext>
            </a:extLst>
          </p:cNvPr>
          <p:cNvSpPr>
            <a:spLocks noGrp="1"/>
          </p:cNvSpPr>
          <p:nvPr>
            <p:ph sz="half" idx="2"/>
          </p:nvPr>
        </p:nvSpPr>
        <p:spPr>
          <a:xfrm>
            <a:off x="6172200" y="1825625"/>
            <a:ext cx="5181600" cy="4351338"/>
          </a:xfrm>
        </p:spPr>
        <p:txBody>
          <a:bodyPr vert="horz" lIns="91440" tIns="45720" rIns="91440" bIns="45720" rtlCol="0">
            <a:normAutofit/>
          </a:bodyPr>
          <a:lstStyle/>
          <a:p>
            <a:pPr>
              <a:buSzPct val="87000"/>
            </a:pPr>
            <a:r>
              <a:rPr lang="en-US" dirty="0"/>
              <a:t>AI Enhances Nursing Process</a:t>
            </a:r>
            <a:endParaRPr lang="en-US"/>
          </a:p>
          <a:p>
            <a:pPr lvl="1">
              <a:buSzPct val="87000"/>
            </a:pPr>
            <a:r>
              <a:rPr lang="en-US" dirty="0"/>
              <a:t>Increases speed and accuracy</a:t>
            </a:r>
            <a:endParaRPr lang="en-US"/>
          </a:p>
          <a:p>
            <a:pPr lvl="1">
              <a:buSzPct val="87000"/>
            </a:pPr>
            <a:r>
              <a:rPr lang="en-US" dirty="0"/>
              <a:t>Improves evaluation and anticipation</a:t>
            </a:r>
            <a:endParaRPr lang="en-US"/>
          </a:p>
          <a:p>
            <a:pPr lvl="1">
              <a:buSzPct val="87000"/>
            </a:pPr>
            <a:r>
              <a:rPr lang="en-US" dirty="0"/>
              <a:t>Enhances knowledge synthesis generation</a:t>
            </a:r>
            <a:endParaRPr lang="en-US"/>
          </a:p>
          <a:p>
            <a:pPr>
              <a:buSzPct val="87000"/>
            </a:pPr>
            <a:r>
              <a:rPr lang="en-US" dirty="0"/>
              <a:t>Critical Thinking and Human Judgment</a:t>
            </a:r>
            <a:endParaRPr lang="en-US"/>
          </a:p>
          <a:p>
            <a:pPr lvl="1">
              <a:buSzPct val="87000"/>
            </a:pPr>
            <a:r>
              <a:rPr lang="en-US" dirty="0"/>
              <a:t>AI complements these skills</a:t>
            </a:r>
            <a:endParaRPr lang="en-US"/>
          </a:p>
          <a:p>
            <a:pPr lvl="1">
              <a:buSzPct val="87000"/>
            </a:pPr>
            <a:r>
              <a:rPr lang="en-US" dirty="0"/>
              <a:t>Leads to better decision-making</a:t>
            </a:r>
            <a:endParaRPr lang="en-US"/>
          </a:p>
        </p:txBody>
      </p:sp>
      <p:sp>
        <p:nvSpPr>
          <p:cNvPr id="10" name="Footer Placeholder 4">
            <a:extLst>
              <a:ext uri="{FF2B5EF4-FFF2-40B4-BE49-F238E27FC236}">
                <a16:creationId xmlns:a16="http://schemas.microsoft.com/office/drawing/2014/main" id="{C3EA8DA0-B9EE-5CCB-7849-28AD700AFDF9}"/>
              </a:ext>
            </a:extLst>
          </p:cNvPr>
          <p:cNvSpPr>
            <a:spLocks noGrp="1"/>
          </p:cNvSpPr>
          <p:nvPr>
            <p:ph type="ftr" sz="quarter" idx="11"/>
          </p:nvPr>
        </p:nvSpPr>
        <p:spPr>
          <a:xfrm>
            <a:off x="859219" y="428516"/>
            <a:ext cx="10570781" cy="365125"/>
          </a:xfrm>
        </p:spPr>
        <p:txBody>
          <a:bodyPr/>
          <a:lstStyle/>
          <a:p>
            <a:r>
              <a:rPr lang="en-US"/>
              <a:t>Artificial Intelligence: A Primer for Nurses - Created by the HIMSS Nursing Innovation Advisory Workgroup</a:t>
            </a:r>
          </a:p>
        </p:txBody>
      </p:sp>
      <p:sp>
        <p:nvSpPr>
          <p:cNvPr id="12" name="Slide Number Placeholder 5">
            <a:extLst>
              <a:ext uri="{FF2B5EF4-FFF2-40B4-BE49-F238E27FC236}">
                <a16:creationId xmlns:a16="http://schemas.microsoft.com/office/drawing/2014/main" id="{61BE03AA-3FF9-FE48-5832-10B363E3B7EE}"/>
              </a:ext>
            </a:extLst>
          </p:cNvPr>
          <p:cNvSpPr>
            <a:spLocks noGrp="1"/>
          </p:cNvSpPr>
          <p:nvPr>
            <p:ph type="sldNum" sz="quarter" idx="12"/>
          </p:nvPr>
        </p:nvSpPr>
        <p:spPr>
          <a:xfrm>
            <a:off x="11360517" y="6390178"/>
            <a:ext cx="513735" cy="227164"/>
          </a:xfrm>
        </p:spPr>
        <p:txBody>
          <a:bodyPr/>
          <a:lstStyle/>
          <a:p>
            <a:pPr>
              <a:spcAft>
                <a:spcPts val="600"/>
              </a:spcAft>
            </a:pPr>
            <a:fld id="{1B3BA5BB-E639-4CDA-86D0-9EAA683F7B13}" type="slidenum">
              <a:rPr lang="en-US" smtClean="0"/>
              <a:pPr>
                <a:spcAft>
                  <a:spcPts val="600"/>
                </a:spcAft>
              </a:pPr>
              <a:t>28</a:t>
            </a:fld>
            <a:endParaRPr lang="en-US"/>
          </a:p>
        </p:txBody>
      </p:sp>
    </p:spTree>
    <p:extLst>
      <p:ext uri="{BB962C8B-B14F-4D97-AF65-F5344CB8AC3E}">
        <p14:creationId xmlns:p14="http://schemas.microsoft.com/office/powerpoint/2010/main" val="375397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BB75-D6B1-DD2A-72FF-BD6FAA6E5A50}"/>
              </a:ext>
            </a:extLst>
          </p:cNvPr>
          <p:cNvSpPr>
            <a:spLocks noGrp="1"/>
          </p:cNvSpPr>
          <p:nvPr>
            <p:ph type="title"/>
          </p:nvPr>
        </p:nvSpPr>
        <p:spPr>
          <a:xfrm>
            <a:off x="838200" y="681037"/>
            <a:ext cx="10591800" cy="999994"/>
          </a:xfrm>
        </p:spPr>
        <p:txBody>
          <a:bodyPr>
            <a:normAutofit fontScale="90000"/>
          </a:bodyPr>
          <a:lstStyle/>
          <a:p>
            <a:r>
              <a:rPr lang="en-US" dirty="0"/>
              <a:t>AI Role in the Nursing Process </a:t>
            </a:r>
            <a:br>
              <a:rPr lang="en-US" dirty="0"/>
            </a:br>
            <a:r>
              <a:rPr lang="en-US" sz="2700" dirty="0"/>
              <a:t>AI+ Critical Thinking+ Human Judgement impacts all phases of the nursing process by increasing speed and accuracy.</a:t>
            </a:r>
          </a:p>
        </p:txBody>
      </p:sp>
      <p:graphicFrame>
        <p:nvGraphicFramePr>
          <p:cNvPr id="4" name="Content Placeholder 3">
            <a:extLst>
              <a:ext uri="{FF2B5EF4-FFF2-40B4-BE49-F238E27FC236}">
                <a16:creationId xmlns:a16="http://schemas.microsoft.com/office/drawing/2014/main" id="{85A750AA-BECD-32B6-BEDA-9FDAC996ABDF}"/>
              </a:ext>
            </a:extLst>
          </p:cNvPr>
          <p:cNvGraphicFramePr>
            <a:graphicFrameLocks noGrp="1"/>
          </p:cNvGraphicFramePr>
          <p:nvPr>
            <p:ph idx="1"/>
            <p:extLst>
              <p:ext uri="{D42A27DB-BD31-4B8C-83A1-F6EECF244321}">
                <p14:modId xmlns:p14="http://schemas.microsoft.com/office/powerpoint/2010/main" val="8071172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F517487D-E99E-3C9D-AD7D-DC3FA59BB057}"/>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1F8137EA-8BE3-6620-6727-15FF164F4853}"/>
              </a:ext>
            </a:extLst>
          </p:cNvPr>
          <p:cNvSpPr>
            <a:spLocks noGrp="1"/>
          </p:cNvSpPr>
          <p:nvPr>
            <p:ph type="sldNum" sz="quarter" idx="12"/>
          </p:nvPr>
        </p:nvSpPr>
        <p:spPr/>
        <p:txBody>
          <a:bodyPr/>
          <a:lstStyle/>
          <a:p>
            <a:fld id="{1B3BA5BB-E639-4CDA-86D0-9EAA683F7B13}" type="slidenum">
              <a:rPr lang="en-US" smtClean="0"/>
              <a:t>29</a:t>
            </a:fld>
            <a:endParaRPr lang="en-US"/>
          </a:p>
        </p:txBody>
      </p:sp>
    </p:spTree>
    <p:extLst>
      <p:ext uri="{BB962C8B-B14F-4D97-AF65-F5344CB8AC3E}">
        <p14:creationId xmlns:p14="http://schemas.microsoft.com/office/powerpoint/2010/main" val="168838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1DB0-5210-6373-84F8-76876DD85502}"/>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3A2E384-52CF-1406-6E03-6F79E33BEFCB}"/>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3</a:t>
            </a:fld>
            <a:endParaRPr lang="en-US"/>
          </a:p>
        </p:txBody>
      </p:sp>
      <p:sp>
        <p:nvSpPr>
          <p:cNvPr id="2" name="Title 1">
            <a:extLst>
              <a:ext uri="{FF2B5EF4-FFF2-40B4-BE49-F238E27FC236}">
                <a16:creationId xmlns:a16="http://schemas.microsoft.com/office/drawing/2014/main" id="{A1335B44-E6DC-6F78-35C1-243F7B948293}"/>
              </a:ext>
            </a:extLst>
          </p:cNvPr>
          <p:cNvSpPr>
            <a:spLocks noGrp="1"/>
          </p:cNvSpPr>
          <p:nvPr>
            <p:ph type="title"/>
          </p:nvPr>
        </p:nvSpPr>
        <p:spPr>
          <a:xfrm>
            <a:off x="838201" y="2377440"/>
            <a:ext cx="3103879" cy="2103120"/>
          </a:xfrm>
        </p:spPr>
        <p:txBody>
          <a:bodyPr wrap="square" anchor="ctr">
            <a:normAutofit/>
          </a:bodyPr>
          <a:lstStyle/>
          <a:p>
            <a:r>
              <a:rPr lang="en-US"/>
              <a:t>Agenda</a:t>
            </a:r>
          </a:p>
        </p:txBody>
      </p:sp>
      <p:sp>
        <p:nvSpPr>
          <p:cNvPr id="11" name="Footer Placeholder 4">
            <a:extLst>
              <a:ext uri="{FF2B5EF4-FFF2-40B4-BE49-F238E27FC236}">
                <a16:creationId xmlns:a16="http://schemas.microsoft.com/office/drawing/2014/main" id="{01573417-6A73-3286-A300-8C160265CAC8}"/>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5" name="Content Placeholder 2">
            <a:extLst>
              <a:ext uri="{FF2B5EF4-FFF2-40B4-BE49-F238E27FC236}">
                <a16:creationId xmlns:a16="http://schemas.microsoft.com/office/drawing/2014/main" id="{DC7BEAD4-B066-AD72-FC39-AF9A0CE5514D}"/>
              </a:ext>
            </a:extLst>
          </p:cNvPr>
          <p:cNvGraphicFramePr>
            <a:graphicFrameLocks noGrp="1"/>
          </p:cNvGraphicFramePr>
          <p:nvPr>
            <p:ph sz="quarter" idx="11"/>
            <p:extLst>
              <p:ext uri="{D42A27DB-BD31-4B8C-83A1-F6EECF244321}">
                <p14:modId xmlns:p14="http://schemas.microsoft.com/office/powerpoint/2010/main" val="558662684"/>
              </p:ext>
            </p:extLst>
          </p:nvPr>
        </p:nvGraphicFramePr>
        <p:xfrm>
          <a:off x="6096000" y="1447800"/>
          <a:ext cx="5334000"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837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CCCE2687-39CD-1165-91D5-CD3BC2C277FC}"/>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30</a:t>
            </a:fld>
            <a:endParaRPr lang="en-US"/>
          </a:p>
        </p:txBody>
      </p:sp>
      <p:sp>
        <p:nvSpPr>
          <p:cNvPr id="4" name="Content Placeholder 3">
            <a:extLst>
              <a:ext uri="{FF2B5EF4-FFF2-40B4-BE49-F238E27FC236}">
                <a16:creationId xmlns:a16="http://schemas.microsoft.com/office/drawing/2014/main" id="{B75DE038-8771-0822-3C90-5944E1231E93}"/>
              </a:ext>
            </a:extLst>
          </p:cNvPr>
          <p:cNvSpPr>
            <a:spLocks noGrp="1"/>
          </p:cNvSpPr>
          <p:nvPr>
            <p:ph sz="quarter" idx="12"/>
          </p:nvPr>
        </p:nvSpPr>
        <p:spPr>
          <a:xfrm>
            <a:off x="838200" y="2378075"/>
            <a:ext cx="4983163" cy="3413125"/>
          </a:xfrm>
        </p:spPr>
        <p:txBody>
          <a:bodyPr vert="horz" lIns="91440" tIns="45720" rIns="91440" bIns="45720" rtlCol="0">
            <a:normAutofit/>
          </a:bodyPr>
          <a:lstStyle/>
          <a:p>
            <a:pPr>
              <a:lnSpc>
                <a:spcPct val="100000"/>
              </a:lnSpc>
              <a:buSzPct val="87000"/>
            </a:pPr>
            <a:r>
              <a:rPr lang="en-US" sz="1700"/>
              <a:t>AI's Influence on Human Factors and Organized Thinking</a:t>
            </a:r>
          </a:p>
          <a:p>
            <a:pPr lvl="1">
              <a:lnSpc>
                <a:spcPct val="100000"/>
              </a:lnSpc>
              <a:buSzPct val="87000"/>
            </a:pPr>
            <a:r>
              <a:rPr lang="en-US" sz="1700"/>
              <a:t>AI impacts the practice environment</a:t>
            </a:r>
          </a:p>
          <a:p>
            <a:pPr lvl="1">
              <a:lnSpc>
                <a:spcPct val="100000"/>
              </a:lnSpc>
              <a:buSzPct val="87000"/>
            </a:pPr>
            <a:r>
              <a:rPr lang="en-US" sz="1700"/>
              <a:t>Enhances nurse's critical thinking</a:t>
            </a:r>
          </a:p>
          <a:p>
            <a:pPr>
              <a:lnSpc>
                <a:spcPct val="100000"/>
              </a:lnSpc>
              <a:buSzPct val="87000"/>
            </a:pPr>
            <a:r>
              <a:rPr lang="en-US" sz="1700"/>
              <a:t>Critical Thinking Enhancement</a:t>
            </a:r>
          </a:p>
          <a:p>
            <a:pPr lvl="1">
              <a:lnSpc>
                <a:spcPct val="100000"/>
              </a:lnSpc>
              <a:buSzPct val="87000"/>
            </a:pPr>
            <a:r>
              <a:rPr lang="en-US" sz="1700"/>
              <a:t>Fluid reasoning process improved by AI</a:t>
            </a:r>
          </a:p>
          <a:p>
            <a:pPr lvl="1">
              <a:lnSpc>
                <a:spcPct val="100000"/>
              </a:lnSpc>
              <a:buSzPct val="87000"/>
            </a:pPr>
            <a:r>
              <a:rPr lang="en-US" sz="1700"/>
              <a:t>Smart machines complement nurses' skills</a:t>
            </a:r>
          </a:p>
          <a:p>
            <a:pPr lvl="1">
              <a:lnSpc>
                <a:spcPct val="100000"/>
              </a:lnSpc>
              <a:buSzPct val="87000"/>
            </a:pPr>
            <a:r>
              <a:rPr lang="en-US" sz="1700"/>
              <a:t>Leads to better decision-making</a:t>
            </a:r>
          </a:p>
          <a:p>
            <a:pPr lvl="1">
              <a:lnSpc>
                <a:spcPct val="100000"/>
              </a:lnSpc>
              <a:buSzPct val="87000"/>
            </a:pPr>
            <a:r>
              <a:rPr lang="en-US" sz="1700"/>
              <a:t>Human judgment remains crucial</a:t>
            </a:r>
          </a:p>
        </p:txBody>
      </p:sp>
      <p:sp>
        <p:nvSpPr>
          <p:cNvPr id="2" name="Title 1">
            <a:extLst>
              <a:ext uri="{FF2B5EF4-FFF2-40B4-BE49-F238E27FC236}">
                <a16:creationId xmlns:a16="http://schemas.microsoft.com/office/drawing/2014/main" id="{B0F5B08C-434A-E685-00A1-79115C021FE4}"/>
              </a:ext>
            </a:extLst>
          </p:cNvPr>
          <p:cNvSpPr>
            <a:spLocks noGrp="1"/>
          </p:cNvSpPr>
          <p:nvPr>
            <p:ph type="title"/>
          </p:nvPr>
        </p:nvSpPr>
        <p:spPr>
          <a:xfrm>
            <a:off x="838201" y="1097280"/>
            <a:ext cx="4132384" cy="1446628"/>
          </a:xfrm>
        </p:spPr>
        <p:txBody>
          <a:bodyPr vert="horz" wrap="square" lIns="91440" tIns="45720" rIns="91440" bIns="45720" rtlCol="0" anchor="t">
            <a:normAutofit/>
          </a:bodyPr>
          <a:lstStyle/>
          <a:p>
            <a:r>
              <a:rPr lang="en-US" b="1"/>
              <a:t>Impact on Critical Thinking</a:t>
            </a:r>
          </a:p>
        </p:txBody>
      </p:sp>
      <p:sp>
        <p:nvSpPr>
          <p:cNvPr id="12" name="Footer Placeholder 5">
            <a:extLst>
              <a:ext uri="{FF2B5EF4-FFF2-40B4-BE49-F238E27FC236}">
                <a16:creationId xmlns:a16="http://schemas.microsoft.com/office/drawing/2014/main" id="{3379147B-E974-CCC7-1570-707EA4E7F79E}"/>
              </a:ext>
            </a:extLst>
          </p:cNvPr>
          <p:cNvSpPr>
            <a:spLocks noGrp="1"/>
          </p:cNvSpPr>
          <p:nvPr>
            <p:ph type="ftr" sz="quarter" idx="13"/>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pic>
        <p:nvPicPr>
          <p:cNvPr id="1026" name="Picture 2" descr="GettyImages-1470737148">
            <a:extLst>
              <a:ext uri="{FF2B5EF4-FFF2-40B4-BE49-F238E27FC236}">
                <a16:creationId xmlns:a16="http://schemas.microsoft.com/office/drawing/2014/main" id="{26D84B30-BB79-F6DD-29A9-F9064034A2E4}"/>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6100" r="61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027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AB2F749A-69C0-AFD8-EEF2-5DB8AB00FF00}"/>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1B3BA5BB-E639-4CDA-86D0-9EAA683F7B13}" type="slidenum">
              <a:rPr lang="en-US" smtClean="0"/>
              <a:pPr>
                <a:spcAft>
                  <a:spcPts val="600"/>
                </a:spcAft>
              </a:pPr>
              <a:t>31</a:t>
            </a:fld>
            <a:endParaRPr lang="en-US"/>
          </a:p>
        </p:txBody>
      </p:sp>
      <p:sp>
        <p:nvSpPr>
          <p:cNvPr id="2" name="Title 1">
            <a:extLst>
              <a:ext uri="{FF2B5EF4-FFF2-40B4-BE49-F238E27FC236}">
                <a16:creationId xmlns:a16="http://schemas.microsoft.com/office/drawing/2014/main" id="{383D0CB9-70E5-303F-7E39-28502E859F90}"/>
              </a:ext>
            </a:extLst>
          </p:cNvPr>
          <p:cNvSpPr>
            <a:spLocks noGrp="1"/>
          </p:cNvSpPr>
          <p:nvPr>
            <p:ph type="title"/>
          </p:nvPr>
        </p:nvSpPr>
        <p:spPr>
          <a:xfrm>
            <a:off x="838201" y="2377440"/>
            <a:ext cx="3103879" cy="2103120"/>
          </a:xfrm>
        </p:spPr>
        <p:txBody>
          <a:bodyPr wrap="square" anchor="ctr">
            <a:normAutofit/>
          </a:bodyPr>
          <a:lstStyle/>
          <a:p>
            <a:r>
              <a:rPr lang="en-US"/>
              <a:t>Considerations</a:t>
            </a:r>
            <a:endParaRPr lang="en-US">
              <a:highlight>
                <a:srgbClr val="FFFF00"/>
              </a:highlight>
            </a:endParaRPr>
          </a:p>
        </p:txBody>
      </p:sp>
      <p:sp>
        <p:nvSpPr>
          <p:cNvPr id="3" name="Content Placeholder 2">
            <a:extLst>
              <a:ext uri="{FF2B5EF4-FFF2-40B4-BE49-F238E27FC236}">
                <a16:creationId xmlns:a16="http://schemas.microsoft.com/office/drawing/2014/main" id="{4C344A73-20B2-4BFC-A47E-FD7A19ED25C8}"/>
              </a:ext>
            </a:extLst>
          </p:cNvPr>
          <p:cNvSpPr>
            <a:spLocks noGrp="1"/>
          </p:cNvSpPr>
          <p:nvPr>
            <p:ph sz="quarter" idx="11"/>
          </p:nvPr>
        </p:nvSpPr>
        <p:spPr>
          <a:xfrm>
            <a:off x="5651748" y="890954"/>
            <a:ext cx="5778252" cy="5826369"/>
          </a:xfrm>
        </p:spPr>
        <p:txBody>
          <a:bodyPr>
            <a:normAutofit/>
          </a:bodyPr>
          <a:lstStyle/>
          <a:p>
            <a:pPr marL="342900" marR="0" lvl="0" indent="-342900">
              <a:lnSpc>
                <a:spcPct val="100000"/>
              </a:lnSpc>
              <a:buSzPts val="1000"/>
              <a:buFont typeface="Symbol" panose="05050102010706020507" pitchFamily="18" charset="2"/>
              <a:buChar char=""/>
              <a:tabLst>
                <a:tab pos="457200" algn="l"/>
              </a:tabLst>
            </a:pPr>
            <a:r>
              <a:rPr lang="en-US" sz="1400" dirty="0">
                <a:effectLst/>
              </a:rPr>
              <a:t>Importance of standardized data collection</a:t>
            </a:r>
          </a:p>
          <a:p>
            <a:pPr marL="342900" marR="0" lvl="0" indent="-342900">
              <a:lnSpc>
                <a:spcPct val="100000"/>
              </a:lnSpc>
              <a:buSzPts val="1000"/>
              <a:buFont typeface="Symbol" panose="05050102010706020507" pitchFamily="18" charset="2"/>
              <a:buChar char=""/>
              <a:tabLst>
                <a:tab pos="457200" algn="l"/>
              </a:tabLst>
            </a:pPr>
            <a:r>
              <a:rPr lang="en-US" sz="1400" dirty="0">
                <a:effectLst/>
              </a:rPr>
              <a:t>Addressing bias and equity in AI algorithms</a:t>
            </a:r>
          </a:p>
          <a:p>
            <a:pPr marL="742950" marR="0" lvl="1" indent="-285750">
              <a:lnSpc>
                <a:spcPct val="100000"/>
              </a:lnSpc>
              <a:buSzPts val="1000"/>
              <a:buFont typeface="Courier New" panose="02070309020205020404" pitchFamily="49" charset="0"/>
              <a:buChar char="o"/>
              <a:tabLst>
                <a:tab pos="914400" algn="l"/>
              </a:tabLst>
            </a:pPr>
            <a:r>
              <a:rPr lang="en-US" sz="1400" dirty="0">
                <a:effectLst/>
              </a:rPr>
              <a:t>biased outcomes mean one group of people get better medical treatment than another based on characteristics of gender or race, language, skin type, genealogy, or lifestyle, age</a:t>
            </a:r>
          </a:p>
          <a:p>
            <a:pPr marL="742950" marR="0" lvl="1" indent="-285750">
              <a:lnSpc>
                <a:spcPct val="100000"/>
              </a:lnSpc>
              <a:buSzPts val="1000"/>
              <a:buFont typeface="Courier New" panose="02070309020205020404" pitchFamily="49" charset="0"/>
              <a:buChar char="o"/>
              <a:tabLst>
                <a:tab pos="914400" algn="l"/>
              </a:tabLst>
            </a:pPr>
            <a:r>
              <a:rPr lang="en-US" sz="1400" dirty="0">
                <a:effectLst/>
              </a:rPr>
              <a:t>AI developers, clinicians, and patients must be prudent about subjectivity and inclusivity in the data being used to make life-altering healthcare decisions ( Stanford Medicine, 2019 ).</a:t>
            </a:r>
          </a:p>
          <a:p>
            <a:pPr marL="742950" marR="0" lvl="1" indent="-285750">
              <a:lnSpc>
                <a:spcPct val="100000"/>
              </a:lnSpc>
              <a:buSzPts val="1000"/>
              <a:buFont typeface="Courier New" panose="02070309020205020404" pitchFamily="49" charset="0"/>
              <a:buChar char="o"/>
              <a:tabLst>
                <a:tab pos="914400" algn="l"/>
              </a:tabLst>
            </a:pPr>
            <a:r>
              <a:rPr lang="en-US" sz="1400" dirty="0">
                <a:effectLst/>
              </a:rPr>
              <a:t>Datasets that contain patient-specific data are only as good as those populations that we extract data from for AI algorithm building</a:t>
            </a:r>
          </a:p>
          <a:p>
            <a:pPr marL="742950" marR="0" lvl="1" indent="-285750">
              <a:lnSpc>
                <a:spcPct val="100000"/>
              </a:lnSpc>
              <a:buSzPts val="1000"/>
              <a:buFont typeface="Courier New" panose="02070309020205020404" pitchFamily="49" charset="0"/>
              <a:buChar char="o"/>
              <a:tabLst>
                <a:tab pos="914400" algn="l"/>
              </a:tabLst>
            </a:pPr>
            <a:r>
              <a:rPr lang="en-US" sz="1400" dirty="0">
                <a:effectLst/>
              </a:rPr>
              <a:t>Recognizing and mitigating bias in AI systems is essential to building trust between humans and machines that learn</a:t>
            </a:r>
          </a:p>
          <a:p>
            <a:pPr marL="342900" marR="0" lvl="0" indent="-342900">
              <a:lnSpc>
                <a:spcPct val="100000"/>
              </a:lnSpc>
              <a:buSzPts val="1000"/>
              <a:buFont typeface="Symbol" panose="05050102010706020507" pitchFamily="18" charset="2"/>
              <a:buChar char=""/>
              <a:tabLst>
                <a:tab pos="457200" algn="l"/>
              </a:tabLst>
            </a:pPr>
            <a:r>
              <a:rPr lang="en-US" sz="1400" dirty="0">
                <a:effectLst/>
              </a:rPr>
              <a:t>Should address a significant, identified clinical need, and must perform at least as well as the existing standard approach.</a:t>
            </a:r>
          </a:p>
          <a:p>
            <a:pPr marL="342900" marR="0" lvl="0" indent="-342900">
              <a:lnSpc>
                <a:spcPct val="100000"/>
              </a:lnSpc>
              <a:buSzPts val="1000"/>
              <a:buFont typeface="Symbol" panose="05050102010706020507" pitchFamily="18" charset="2"/>
              <a:buChar char=""/>
              <a:tabLst>
                <a:tab pos="457200" algn="l"/>
              </a:tabLst>
            </a:pPr>
            <a:r>
              <a:rPr lang="en-US" sz="1400" dirty="0">
                <a:effectLst/>
              </a:rPr>
              <a:t>substantial clinical testing needs to verify the performance of the new technology under the wide range of clinical situations  (The MITRE Corporation, 2017 ).</a:t>
            </a:r>
          </a:p>
        </p:txBody>
      </p:sp>
      <p:sp>
        <p:nvSpPr>
          <p:cNvPr id="17" name="Footer Placeholder 4">
            <a:extLst>
              <a:ext uri="{FF2B5EF4-FFF2-40B4-BE49-F238E27FC236}">
                <a16:creationId xmlns:a16="http://schemas.microsoft.com/office/drawing/2014/main" id="{7424F852-E140-D2FE-9594-3C5D9916560E}"/>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3239625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27F162-30A4-4BFA-8CD7-2125A750A454}"/>
              </a:ext>
            </a:extLst>
          </p:cNvPr>
          <p:cNvPicPr>
            <a:picLocks noGrp="1" noChangeAspect="1"/>
          </p:cNvPicPr>
          <p:nvPr>
            <p:ph type="pic" sz="quarter" idx="12"/>
          </p:nvPr>
        </p:nvPicPr>
        <p:blipFill rotWithShape="1">
          <a:blip r:embed="rId3"/>
          <a:srcRect l="28927" r="29100"/>
          <a:stretch/>
        </p:blipFill>
        <p:spPr>
          <a:xfrm>
            <a:off x="7074639" y="10"/>
            <a:ext cx="5117361" cy="6857990"/>
          </a:xfrm>
          <a:prstGeom prst="rect">
            <a:avLst/>
          </a:prstGeom>
          <a:noFill/>
        </p:spPr>
      </p:pic>
      <p:sp>
        <p:nvSpPr>
          <p:cNvPr id="10" name="Slide Number Placeholder 2">
            <a:extLst>
              <a:ext uri="{FF2B5EF4-FFF2-40B4-BE49-F238E27FC236}">
                <a16:creationId xmlns:a16="http://schemas.microsoft.com/office/drawing/2014/main" id="{0300BED5-1D6F-5E51-C4C5-9389C87A2FBE}"/>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32</a:t>
            </a:fld>
            <a:endParaRPr lang="en-US"/>
          </a:p>
        </p:txBody>
      </p:sp>
      <p:sp>
        <p:nvSpPr>
          <p:cNvPr id="2" name="Title 1">
            <a:extLst>
              <a:ext uri="{FF2B5EF4-FFF2-40B4-BE49-F238E27FC236}">
                <a16:creationId xmlns:a16="http://schemas.microsoft.com/office/drawing/2014/main" id="{29B91EFA-04C3-875B-0094-F9CF19C6E011}"/>
              </a:ext>
            </a:extLst>
          </p:cNvPr>
          <p:cNvSpPr>
            <a:spLocks noGrp="1"/>
          </p:cNvSpPr>
          <p:nvPr>
            <p:ph type="title"/>
          </p:nvPr>
        </p:nvSpPr>
        <p:spPr>
          <a:xfrm>
            <a:off x="854699" y="1097280"/>
            <a:ext cx="4314709" cy="1158240"/>
          </a:xfrm>
        </p:spPr>
        <p:txBody>
          <a:bodyPr vert="horz" wrap="square" lIns="91440" tIns="45720" rIns="91440" bIns="45720" rtlCol="0" anchor="t">
            <a:normAutofit fontScale="90000"/>
          </a:bodyPr>
          <a:lstStyle/>
          <a:p>
            <a:r>
              <a:rPr lang="en-US" sz="2800"/>
              <a:t>Key Ethical Considerations for using AI</a:t>
            </a:r>
            <a:endParaRPr lang="en-US" sz="2800">
              <a:highlight>
                <a:srgbClr val="FFFF00"/>
              </a:highlight>
            </a:endParaRPr>
          </a:p>
        </p:txBody>
      </p:sp>
      <p:sp>
        <p:nvSpPr>
          <p:cNvPr id="4" name="Content Placeholder 3">
            <a:extLst>
              <a:ext uri="{FF2B5EF4-FFF2-40B4-BE49-F238E27FC236}">
                <a16:creationId xmlns:a16="http://schemas.microsoft.com/office/drawing/2014/main" id="{35B610A8-8E23-86C4-63C4-BBF04FE1D577}"/>
              </a:ext>
            </a:extLst>
          </p:cNvPr>
          <p:cNvSpPr>
            <a:spLocks noGrp="1"/>
          </p:cNvSpPr>
          <p:nvPr>
            <p:ph sz="quarter" idx="13"/>
          </p:nvPr>
        </p:nvSpPr>
        <p:spPr>
          <a:xfrm>
            <a:off x="838200" y="2279650"/>
            <a:ext cx="5257800" cy="3694113"/>
          </a:xfrm>
        </p:spPr>
        <p:txBody>
          <a:bodyPr vert="horz" lIns="91440" tIns="45720" rIns="91440" bIns="45720" rtlCol="0">
            <a:normAutofit/>
          </a:bodyPr>
          <a:lstStyle/>
          <a:p>
            <a:pPr fontAlgn="ctr"/>
            <a:r>
              <a:rPr lang="en-US" i="0">
                <a:effectLst/>
              </a:rPr>
              <a:t>Patient Privacy and Confidentiality</a:t>
            </a:r>
            <a:endParaRPr lang="en-US"/>
          </a:p>
          <a:p>
            <a:pPr fontAlgn="ctr"/>
            <a:r>
              <a:rPr lang="en-US" i="0">
                <a:effectLst/>
              </a:rPr>
              <a:t>Informed Consent</a:t>
            </a:r>
            <a:endParaRPr lang="en-US"/>
          </a:p>
          <a:p>
            <a:pPr fontAlgn="ctr"/>
            <a:r>
              <a:rPr lang="en-US" i="0">
                <a:effectLst/>
              </a:rPr>
              <a:t>Bias and Fairness</a:t>
            </a:r>
          </a:p>
          <a:p>
            <a:pPr fontAlgn="ctr"/>
            <a:r>
              <a:rPr lang="en-US" i="0">
                <a:effectLst/>
              </a:rPr>
              <a:t>Accountability</a:t>
            </a:r>
          </a:p>
          <a:p>
            <a:pPr fontAlgn="ctr"/>
            <a:r>
              <a:rPr lang="en-US" i="0">
                <a:effectLst/>
              </a:rPr>
              <a:t>Transparency</a:t>
            </a:r>
          </a:p>
        </p:txBody>
      </p:sp>
      <p:sp>
        <p:nvSpPr>
          <p:cNvPr id="12" name="Footer Placeholder 5">
            <a:extLst>
              <a:ext uri="{FF2B5EF4-FFF2-40B4-BE49-F238E27FC236}">
                <a16:creationId xmlns:a16="http://schemas.microsoft.com/office/drawing/2014/main" id="{8ACE269D-F2B2-48EA-6FB4-2C08F3874CBA}"/>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819024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CC7F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68C97230-7778-4471-9F11-0B4A692ADBCE}"/>
              </a:ext>
            </a:extLst>
          </p:cNvPr>
          <p:cNvPicPr>
            <a:picLocks noChangeAspect="1"/>
          </p:cNvPicPr>
          <p:nvPr/>
        </p:nvPicPr>
        <p:blipFill>
          <a:blip r:embed="rId3"/>
          <a:stretch>
            <a:fillRect/>
          </a:stretch>
        </p:blipFill>
        <p:spPr>
          <a:xfrm>
            <a:off x="3623" y="241663"/>
            <a:ext cx="12188377" cy="6374674"/>
          </a:xfrm>
          <a:prstGeom prst="rect">
            <a:avLst/>
          </a:prstGeom>
        </p:spPr>
      </p:pic>
      <p:sp>
        <p:nvSpPr>
          <p:cNvPr id="2" name="Footer Placeholder 1">
            <a:extLst>
              <a:ext uri="{FF2B5EF4-FFF2-40B4-BE49-F238E27FC236}">
                <a16:creationId xmlns:a16="http://schemas.microsoft.com/office/drawing/2014/main" id="{4C486010-9A23-CD14-77E7-0CFB70073660}"/>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4" name="Slide Number Placeholder 3">
            <a:extLst>
              <a:ext uri="{FF2B5EF4-FFF2-40B4-BE49-F238E27FC236}">
                <a16:creationId xmlns:a16="http://schemas.microsoft.com/office/drawing/2014/main" id="{86BF7104-61B5-823F-76B1-F8A703E8E782}"/>
              </a:ext>
            </a:extLst>
          </p:cNvPr>
          <p:cNvSpPr>
            <a:spLocks noGrp="1"/>
          </p:cNvSpPr>
          <p:nvPr>
            <p:ph type="sldNum" sz="quarter" idx="12"/>
          </p:nvPr>
        </p:nvSpPr>
        <p:spPr/>
        <p:txBody>
          <a:bodyPr/>
          <a:lstStyle/>
          <a:p>
            <a:fld id="{1B3BA5BB-E639-4CDA-86D0-9EAA683F7B13}" type="slidenum">
              <a:rPr lang="en-US" smtClean="0"/>
              <a:t>33</a:t>
            </a:fld>
            <a:endParaRPr lang="en-US"/>
          </a:p>
        </p:txBody>
      </p:sp>
    </p:spTree>
    <p:extLst>
      <p:ext uri="{BB962C8B-B14F-4D97-AF65-F5344CB8AC3E}">
        <p14:creationId xmlns:p14="http://schemas.microsoft.com/office/powerpoint/2010/main" val="2722817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7B67-97CB-2F70-4BD4-CEA34E04D4D7}"/>
              </a:ext>
            </a:extLst>
          </p:cNvPr>
          <p:cNvSpPr>
            <a:spLocks noGrp="1"/>
          </p:cNvSpPr>
          <p:nvPr>
            <p:ph type="title"/>
          </p:nvPr>
        </p:nvSpPr>
        <p:spPr>
          <a:xfrm>
            <a:off x="583746" y="65768"/>
            <a:ext cx="10515600" cy="1341634"/>
          </a:xfrm>
        </p:spPr>
        <p:txBody>
          <a:bodyPr vert="horz" lIns="91440" tIns="45720" rIns="91440" bIns="45720" rtlCol="0" anchor="ctr">
            <a:normAutofit/>
          </a:bodyPr>
          <a:lstStyle/>
          <a:p>
            <a:r>
              <a:rPr lang="en-US" dirty="0"/>
              <a:t>Challenges in Implementing AI</a:t>
            </a:r>
          </a:p>
        </p:txBody>
      </p:sp>
      <p:sp>
        <p:nvSpPr>
          <p:cNvPr id="5" name="Номер слайда 21">
            <a:extLst>
              <a:ext uri="{FF2B5EF4-FFF2-40B4-BE49-F238E27FC236}">
                <a16:creationId xmlns:a16="http://schemas.microsoft.com/office/drawing/2014/main" id="{83AA85AB-75C8-850F-23B6-474B9FB90397}"/>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877B3-D348-4611-9BDB-C5374591D951}" type="slidenum">
              <a:rPr lang="en-US" smtClean="0"/>
              <a:pPr>
                <a:spcAft>
                  <a:spcPts val="600"/>
                </a:spcAft>
              </a:pPr>
              <a:t>34</a:t>
            </a:fld>
            <a:endParaRPr lang="en-US"/>
          </a:p>
        </p:txBody>
      </p:sp>
      <p:graphicFrame>
        <p:nvGraphicFramePr>
          <p:cNvPr id="10" name="Content Placeholder 2">
            <a:extLst>
              <a:ext uri="{FF2B5EF4-FFF2-40B4-BE49-F238E27FC236}">
                <a16:creationId xmlns:a16="http://schemas.microsoft.com/office/drawing/2014/main" id="{9B4AB019-E496-DAC5-167C-05D641F0AED0}"/>
              </a:ext>
            </a:extLst>
          </p:cNvPr>
          <p:cNvGraphicFramePr>
            <a:graphicFrameLocks noGrp="1"/>
          </p:cNvGraphicFramePr>
          <p:nvPr>
            <p:ph idx="1"/>
            <p:extLst>
              <p:ext uri="{D42A27DB-BD31-4B8C-83A1-F6EECF244321}">
                <p14:modId xmlns:p14="http://schemas.microsoft.com/office/powerpoint/2010/main" val="4203003782"/>
              </p:ext>
            </p:extLst>
          </p:nvPr>
        </p:nvGraphicFramePr>
        <p:xfrm>
          <a:off x="317748" y="1058868"/>
          <a:ext cx="11384475" cy="5778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625F5212-9205-11FD-9D24-AD49BD5C480C}"/>
              </a:ext>
            </a:extLst>
          </p:cNvPr>
          <p:cNvSpPr/>
          <p:nvPr/>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 name="Номер слайда 21">
            <a:extLst>
              <a:ext uri="{FF2B5EF4-FFF2-40B4-BE49-F238E27FC236}">
                <a16:creationId xmlns:a16="http://schemas.microsoft.com/office/drawing/2014/main" id="{925FA9CE-3BDA-8A96-CCC2-105360C76B93}"/>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mtClean="0"/>
              <a:pPr/>
              <a:t>34</a:t>
            </a:fld>
            <a:endParaRPr lang="en-US"/>
          </a:p>
        </p:txBody>
      </p:sp>
      <p:pic>
        <p:nvPicPr>
          <p:cNvPr id="11" name="Graphic 10">
            <a:extLst>
              <a:ext uri="{FF2B5EF4-FFF2-40B4-BE49-F238E27FC236}">
                <a16:creationId xmlns:a16="http://schemas.microsoft.com/office/drawing/2014/main" id="{1D51F11B-6110-A72E-DB54-70F986CF95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3056" y="6187123"/>
            <a:ext cx="1391594" cy="650303"/>
          </a:xfrm>
          <a:prstGeom prst="rect">
            <a:avLst/>
          </a:prstGeom>
        </p:spPr>
      </p:pic>
      <p:sp>
        <p:nvSpPr>
          <p:cNvPr id="3" name="Footer Placeholder 2">
            <a:extLst>
              <a:ext uri="{FF2B5EF4-FFF2-40B4-BE49-F238E27FC236}">
                <a16:creationId xmlns:a16="http://schemas.microsoft.com/office/drawing/2014/main" id="{289109BF-135B-5CCC-13E2-31588CF7EF0D}"/>
              </a:ext>
            </a:extLst>
          </p:cNvPr>
          <p:cNvSpPr>
            <a:spLocks noGrp="1"/>
          </p:cNvSpPr>
          <p:nvPr>
            <p:ph type="ftr" sz="quarter" idx="11"/>
          </p:nvPr>
        </p:nvSpPr>
        <p:spPr>
          <a:xfrm>
            <a:off x="724594" y="65768"/>
            <a:ext cx="10570781" cy="365125"/>
          </a:xfrm>
        </p:spPr>
        <p:txBody>
          <a:bodyPr/>
          <a:lstStyle/>
          <a:p>
            <a:r>
              <a:rPr lang="en-US"/>
              <a:t>Artificial Intelligence: A Primer for Nurses - Created by the HIMSS Nursing Innovation Advisory Workgroup</a:t>
            </a:r>
          </a:p>
        </p:txBody>
      </p:sp>
      <p:sp>
        <p:nvSpPr>
          <p:cNvPr id="4" name="Slide Number Placeholder 3">
            <a:extLst>
              <a:ext uri="{FF2B5EF4-FFF2-40B4-BE49-F238E27FC236}">
                <a16:creationId xmlns:a16="http://schemas.microsoft.com/office/drawing/2014/main" id="{F7B3FC28-6305-36BB-1938-56A0211FAD4C}"/>
              </a:ext>
            </a:extLst>
          </p:cNvPr>
          <p:cNvSpPr>
            <a:spLocks noGrp="1"/>
          </p:cNvSpPr>
          <p:nvPr>
            <p:ph type="sldNum" sz="quarter" idx="12"/>
          </p:nvPr>
        </p:nvSpPr>
        <p:spPr/>
        <p:txBody>
          <a:bodyPr/>
          <a:lstStyle/>
          <a:p>
            <a:fld id="{1B3BA5BB-E639-4CDA-86D0-9EAA683F7B13}" type="slidenum">
              <a:rPr lang="en-US" smtClean="0"/>
              <a:t>34</a:t>
            </a:fld>
            <a:endParaRPr lang="en-US"/>
          </a:p>
        </p:txBody>
      </p:sp>
    </p:spTree>
    <p:extLst>
      <p:ext uri="{BB962C8B-B14F-4D97-AF65-F5344CB8AC3E}">
        <p14:creationId xmlns:p14="http://schemas.microsoft.com/office/powerpoint/2010/main" val="46277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69258ED-52EE-33CB-DC47-DDD53ABBA88D}"/>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35</a:t>
            </a:fld>
            <a:endParaRPr lang="en-US"/>
          </a:p>
        </p:txBody>
      </p:sp>
      <p:sp>
        <p:nvSpPr>
          <p:cNvPr id="2" name="Title 1">
            <a:extLst>
              <a:ext uri="{FF2B5EF4-FFF2-40B4-BE49-F238E27FC236}">
                <a16:creationId xmlns:a16="http://schemas.microsoft.com/office/drawing/2014/main" id="{363BA0A8-7BE8-CD9F-3DE5-B97634A8F9F6}"/>
              </a:ext>
            </a:extLst>
          </p:cNvPr>
          <p:cNvSpPr>
            <a:spLocks noGrp="1"/>
          </p:cNvSpPr>
          <p:nvPr>
            <p:ph type="title"/>
          </p:nvPr>
        </p:nvSpPr>
        <p:spPr>
          <a:xfrm>
            <a:off x="838201" y="2377440"/>
            <a:ext cx="3103879" cy="2103120"/>
          </a:xfrm>
        </p:spPr>
        <p:txBody>
          <a:bodyPr wrap="square" anchor="ctr">
            <a:normAutofit/>
          </a:bodyPr>
          <a:lstStyle/>
          <a:p>
            <a:r>
              <a:rPr lang="en-US"/>
              <a:t>AI: The Essential to Explain and Interpret</a:t>
            </a:r>
          </a:p>
        </p:txBody>
      </p:sp>
      <p:sp>
        <p:nvSpPr>
          <p:cNvPr id="16" name="Footer Placeholder 4">
            <a:extLst>
              <a:ext uri="{FF2B5EF4-FFF2-40B4-BE49-F238E27FC236}">
                <a16:creationId xmlns:a16="http://schemas.microsoft.com/office/drawing/2014/main" id="{EB85A076-E2A9-7EC6-16F5-1CFEE3E22145}"/>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17" name="Content Placeholder 2">
            <a:extLst>
              <a:ext uri="{FF2B5EF4-FFF2-40B4-BE49-F238E27FC236}">
                <a16:creationId xmlns:a16="http://schemas.microsoft.com/office/drawing/2014/main" id="{39465EA5-4AB6-CA68-F0BD-214B7A32BFD0}"/>
              </a:ext>
            </a:extLst>
          </p:cNvPr>
          <p:cNvGraphicFramePr>
            <a:graphicFrameLocks noGrp="1"/>
          </p:cNvGraphicFramePr>
          <p:nvPr>
            <p:ph sz="quarter" idx="11"/>
            <p:extLst>
              <p:ext uri="{D42A27DB-BD31-4B8C-83A1-F6EECF244321}">
                <p14:modId xmlns:p14="http://schemas.microsoft.com/office/powerpoint/2010/main" val="301224540"/>
              </p:ext>
            </p:extLst>
          </p:nvPr>
        </p:nvGraphicFramePr>
        <p:xfrm>
          <a:off x="5205046" y="1090246"/>
          <a:ext cx="6669206" cy="5527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435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05E5C7-5A4B-5929-EA8D-4F7D908D2AE2}"/>
              </a:ext>
            </a:extLst>
          </p:cNvPr>
          <p:cNvSpPr>
            <a:spLocks noGrp="1"/>
          </p:cNvSpPr>
          <p:nvPr>
            <p:ph type="sldNum" sz="quarter" idx="10"/>
          </p:nvPr>
        </p:nvSpPr>
        <p:spPr>
          <a:xfrm>
            <a:off x="11360517" y="6390178"/>
            <a:ext cx="513735" cy="227164"/>
          </a:xfrm>
        </p:spPr>
        <p:txBody>
          <a:bodyPr wrap="square" anchor="ctr">
            <a:normAutofit/>
          </a:bodyPr>
          <a:lstStyle/>
          <a:p>
            <a:pPr>
              <a:spcAft>
                <a:spcPts val="600"/>
              </a:spcAft>
            </a:pPr>
            <a:fld id="{D8D877B3-D348-4611-9BDB-C5374591D951}" type="slidenum">
              <a:rPr lang="en-US" smtClean="0"/>
              <a:pPr>
                <a:spcAft>
                  <a:spcPts val="600"/>
                </a:spcAft>
              </a:pPr>
              <a:t>36</a:t>
            </a:fld>
            <a:endParaRPr lang="en-US"/>
          </a:p>
        </p:txBody>
      </p:sp>
      <p:sp>
        <p:nvSpPr>
          <p:cNvPr id="3" name="Title 2">
            <a:extLst>
              <a:ext uri="{FF2B5EF4-FFF2-40B4-BE49-F238E27FC236}">
                <a16:creationId xmlns:a16="http://schemas.microsoft.com/office/drawing/2014/main" id="{9334FC41-E08D-AE6E-9777-188FDF1FF97F}"/>
              </a:ext>
            </a:extLst>
          </p:cNvPr>
          <p:cNvSpPr>
            <a:spLocks noGrp="1"/>
          </p:cNvSpPr>
          <p:nvPr>
            <p:ph type="title"/>
          </p:nvPr>
        </p:nvSpPr>
        <p:spPr>
          <a:xfrm>
            <a:off x="838201" y="2377440"/>
            <a:ext cx="3103879" cy="2103120"/>
          </a:xfrm>
        </p:spPr>
        <p:txBody>
          <a:bodyPr wrap="square" anchor="ctr">
            <a:normAutofit/>
          </a:bodyPr>
          <a:lstStyle/>
          <a:p>
            <a:r>
              <a:rPr lang="en-US" dirty="0"/>
              <a:t>Exploring Generative AI</a:t>
            </a:r>
          </a:p>
        </p:txBody>
      </p:sp>
    </p:spTree>
    <p:extLst>
      <p:ext uri="{BB962C8B-B14F-4D97-AF65-F5344CB8AC3E}">
        <p14:creationId xmlns:p14="http://schemas.microsoft.com/office/powerpoint/2010/main" val="3921262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DC7B-F2E2-2208-2559-306195907796}"/>
              </a:ext>
            </a:extLst>
          </p:cNvPr>
          <p:cNvSpPr>
            <a:spLocks noGrp="1"/>
          </p:cNvSpPr>
          <p:nvPr>
            <p:ph type="title"/>
          </p:nvPr>
        </p:nvSpPr>
        <p:spPr>
          <a:xfrm>
            <a:off x="925871" y="-53256"/>
            <a:ext cx="10506456" cy="1014984"/>
          </a:xfrm>
        </p:spPr>
        <p:txBody>
          <a:bodyPr anchor="b">
            <a:normAutofit/>
          </a:bodyPr>
          <a:lstStyle/>
          <a:p>
            <a:r>
              <a:rPr lang="en-US" dirty="0">
                <a:solidFill>
                  <a:srgbClr val="1E22AA"/>
                </a:solidFill>
              </a:rPr>
              <a:t>Understanding AI and Generative AI</a:t>
            </a:r>
            <a:endParaRPr lang="en-US" dirty="0">
              <a:solidFill>
                <a:srgbClr val="1E22AA"/>
              </a:solidFill>
              <a:highlight>
                <a:srgbClr val="00FFFF"/>
              </a:highlight>
            </a:endParaRPr>
          </a:p>
        </p:txBody>
      </p:sp>
      <p:graphicFrame>
        <p:nvGraphicFramePr>
          <p:cNvPr id="5" name="Content Placeholder 2">
            <a:extLst>
              <a:ext uri="{FF2B5EF4-FFF2-40B4-BE49-F238E27FC236}">
                <a16:creationId xmlns:a16="http://schemas.microsoft.com/office/drawing/2014/main" id="{6ECF210A-7591-6F08-0130-8CA136C9C486}"/>
              </a:ext>
            </a:extLst>
          </p:cNvPr>
          <p:cNvGraphicFramePr>
            <a:graphicFrameLocks noGrp="1"/>
          </p:cNvGraphicFramePr>
          <p:nvPr>
            <p:ph idx="1"/>
            <p:extLst>
              <p:ext uri="{D42A27DB-BD31-4B8C-83A1-F6EECF244321}">
                <p14:modId xmlns:p14="http://schemas.microsoft.com/office/powerpoint/2010/main" val="2563656926"/>
              </p:ext>
            </p:extLst>
          </p:nvPr>
        </p:nvGraphicFramePr>
        <p:xfrm>
          <a:off x="262759" y="1169066"/>
          <a:ext cx="11676185" cy="501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88A594A3-893A-FFA3-7FDA-F395B08DF886}"/>
              </a:ext>
            </a:extLst>
          </p:cNvPr>
          <p:cNvSpPr/>
          <p:nvPr/>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07244BD5-EDAD-F075-6E42-36FD403A56B6}"/>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900" smtClean="0"/>
              <a:pPr/>
              <a:t>37</a:t>
            </a:fld>
            <a:endParaRPr lang="en-US" sz="900"/>
          </a:p>
        </p:txBody>
      </p:sp>
      <p:pic>
        <p:nvPicPr>
          <p:cNvPr id="7" name="Graphic 6">
            <a:extLst>
              <a:ext uri="{FF2B5EF4-FFF2-40B4-BE49-F238E27FC236}">
                <a16:creationId xmlns:a16="http://schemas.microsoft.com/office/drawing/2014/main" id="{6B7BA489-08E9-CC9E-4854-3BA4148FE8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3056" y="6187123"/>
            <a:ext cx="1391594" cy="650303"/>
          </a:xfrm>
          <a:prstGeom prst="rect">
            <a:avLst/>
          </a:prstGeom>
        </p:spPr>
      </p:pic>
      <p:sp>
        <p:nvSpPr>
          <p:cNvPr id="3" name="Footer Placeholder 2">
            <a:extLst>
              <a:ext uri="{FF2B5EF4-FFF2-40B4-BE49-F238E27FC236}">
                <a16:creationId xmlns:a16="http://schemas.microsoft.com/office/drawing/2014/main" id="{1D681398-D6AF-9C01-FB4A-1944B00071B1}"/>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8" name="Slide Number Placeholder 7">
            <a:extLst>
              <a:ext uri="{FF2B5EF4-FFF2-40B4-BE49-F238E27FC236}">
                <a16:creationId xmlns:a16="http://schemas.microsoft.com/office/drawing/2014/main" id="{394C2562-C1EC-6C5E-5F4C-17439059C914}"/>
              </a:ext>
            </a:extLst>
          </p:cNvPr>
          <p:cNvSpPr>
            <a:spLocks noGrp="1"/>
          </p:cNvSpPr>
          <p:nvPr>
            <p:ph type="sldNum" sz="quarter" idx="12"/>
          </p:nvPr>
        </p:nvSpPr>
        <p:spPr/>
        <p:txBody>
          <a:bodyPr/>
          <a:lstStyle/>
          <a:p>
            <a:fld id="{1B3BA5BB-E639-4CDA-86D0-9EAA683F7B13}" type="slidenum">
              <a:rPr lang="en-US" smtClean="0"/>
              <a:t>37</a:t>
            </a:fld>
            <a:endParaRPr lang="en-US"/>
          </a:p>
        </p:txBody>
      </p:sp>
    </p:spTree>
    <p:extLst>
      <p:ext uri="{BB962C8B-B14F-4D97-AF65-F5344CB8AC3E}">
        <p14:creationId xmlns:p14="http://schemas.microsoft.com/office/powerpoint/2010/main" val="3738606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4880-3976-324F-CFAB-A6999D7BBC93}"/>
              </a:ext>
            </a:extLst>
          </p:cNvPr>
          <p:cNvSpPr>
            <a:spLocks noGrp="1"/>
          </p:cNvSpPr>
          <p:nvPr>
            <p:ph type="title"/>
          </p:nvPr>
        </p:nvSpPr>
        <p:spPr>
          <a:xfrm>
            <a:off x="890338" y="634654"/>
            <a:ext cx="4419839" cy="2450190"/>
          </a:xfrm>
        </p:spPr>
        <p:txBody>
          <a:bodyPr vert="horz" lIns="91440" tIns="45720" rIns="91440" bIns="45720" rtlCol="0" anchor="b">
            <a:normAutofit fontScale="90000"/>
          </a:bodyPr>
          <a:lstStyle/>
          <a:p>
            <a:r>
              <a:rPr lang="en-US" sz="5400" dirty="0">
                <a:solidFill>
                  <a:srgbClr val="1E22AA"/>
                </a:solidFill>
              </a:rPr>
              <a:t>What is a           large language model?</a:t>
            </a:r>
            <a:endParaRPr lang="en-US" sz="5400" dirty="0">
              <a:solidFill>
                <a:srgbClr val="1E22AA"/>
              </a:solidFill>
              <a:highlight>
                <a:srgbClr val="00FFFF"/>
              </a:highlight>
            </a:endParaRPr>
          </a:p>
        </p:txBody>
      </p:sp>
      <p:sp>
        <p:nvSpPr>
          <p:cNvPr id="18" name="Content Placeholder 2">
            <a:extLst>
              <a:ext uri="{FF2B5EF4-FFF2-40B4-BE49-F238E27FC236}">
                <a16:creationId xmlns:a16="http://schemas.microsoft.com/office/drawing/2014/main" id="{A269DEF1-8CDE-AEF3-FBBE-E0DC087B315D}"/>
              </a:ext>
            </a:extLst>
          </p:cNvPr>
          <p:cNvSpPr>
            <a:spLocks noGrp="1"/>
          </p:cNvSpPr>
          <p:nvPr>
            <p:ph sz="quarter" idx="12"/>
          </p:nvPr>
        </p:nvSpPr>
        <p:spPr>
          <a:xfrm>
            <a:off x="890338" y="3611077"/>
            <a:ext cx="3734014" cy="1572768"/>
          </a:xfrm>
        </p:spPr>
        <p:txBody>
          <a:bodyPr vert="horz" lIns="91440" tIns="45720" rIns="91440" bIns="45720" rtlCol="0">
            <a:normAutofit fontScale="85000" lnSpcReduction="10000"/>
          </a:bodyPr>
          <a:lstStyle/>
          <a:p>
            <a:pPr marL="0" indent="0">
              <a:buNone/>
            </a:pPr>
            <a:r>
              <a:rPr lang="en-US" sz="2400"/>
              <a:t>A machine learning model trained on a massive amount of text, that can be used to generate text</a:t>
            </a:r>
          </a:p>
        </p:txBody>
      </p:sp>
      <p:pic>
        <p:nvPicPr>
          <p:cNvPr id="5" name="Graphic 4">
            <a:extLst>
              <a:ext uri="{FF2B5EF4-FFF2-40B4-BE49-F238E27FC236}">
                <a16:creationId xmlns:a16="http://schemas.microsoft.com/office/drawing/2014/main" id="{4EEE8E7F-6440-635D-81FC-B87AF3C9F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056" y="6187123"/>
            <a:ext cx="1391594" cy="650303"/>
          </a:xfrm>
          <a:prstGeom prst="rect">
            <a:avLst/>
          </a:prstGeom>
        </p:spPr>
      </p:pic>
      <p:sp>
        <p:nvSpPr>
          <p:cNvPr id="3" name="Title 1">
            <a:extLst>
              <a:ext uri="{FF2B5EF4-FFF2-40B4-BE49-F238E27FC236}">
                <a16:creationId xmlns:a16="http://schemas.microsoft.com/office/drawing/2014/main" id="{5C322EC0-E450-A17C-A46F-AF844024C982}"/>
              </a:ext>
            </a:extLst>
          </p:cNvPr>
          <p:cNvSpPr txBox="1">
            <a:spLocks/>
          </p:cNvSpPr>
          <p:nvPr/>
        </p:nvSpPr>
        <p:spPr>
          <a:xfrm>
            <a:off x="5823738" y="1100655"/>
            <a:ext cx="6058326" cy="1810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1E22AA"/>
                </a:solidFill>
              </a:rPr>
              <a:t>Large Language Models: Power &amp; Potential</a:t>
            </a:r>
          </a:p>
        </p:txBody>
      </p:sp>
      <p:graphicFrame>
        <p:nvGraphicFramePr>
          <p:cNvPr id="22" name="Content Placeholder 3">
            <a:extLst>
              <a:ext uri="{FF2B5EF4-FFF2-40B4-BE49-F238E27FC236}">
                <a16:creationId xmlns:a16="http://schemas.microsoft.com/office/drawing/2014/main" id="{F273DAC4-EF3B-5BB0-52AA-415A8FEA6D2A}"/>
              </a:ext>
            </a:extLst>
          </p:cNvPr>
          <p:cNvGraphicFramePr/>
          <p:nvPr/>
        </p:nvGraphicFramePr>
        <p:xfrm>
          <a:off x="5823738" y="2260467"/>
          <a:ext cx="5978703" cy="34968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37310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E712AF80-4E88-524F-71F5-E8D8C4A7F10A}"/>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39</a:t>
            </a:fld>
            <a:endParaRPr lang="en-US"/>
          </a:p>
        </p:txBody>
      </p:sp>
      <p:sp>
        <p:nvSpPr>
          <p:cNvPr id="2" name="Title 1">
            <a:extLst>
              <a:ext uri="{FF2B5EF4-FFF2-40B4-BE49-F238E27FC236}">
                <a16:creationId xmlns:a16="http://schemas.microsoft.com/office/drawing/2014/main" id="{5B25692B-F18C-5BD0-348D-780BA62B27F5}"/>
              </a:ext>
            </a:extLst>
          </p:cNvPr>
          <p:cNvSpPr>
            <a:spLocks noGrp="1"/>
          </p:cNvSpPr>
          <p:nvPr>
            <p:ph type="title"/>
          </p:nvPr>
        </p:nvSpPr>
        <p:spPr>
          <a:xfrm>
            <a:off x="838201" y="2377440"/>
            <a:ext cx="3103879" cy="2103120"/>
          </a:xfrm>
        </p:spPr>
        <p:txBody>
          <a:bodyPr wrap="square" anchor="ctr">
            <a:normAutofit/>
          </a:bodyPr>
          <a:lstStyle/>
          <a:p>
            <a:r>
              <a:rPr lang="en-US"/>
              <a:t>Some prominent large language models</a:t>
            </a:r>
          </a:p>
        </p:txBody>
      </p:sp>
      <p:sp>
        <p:nvSpPr>
          <p:cNvPr id="26" name="Footer Placeholder 4">
            <a:extLst>
              <a:ext uri="{FF2B5EF4-FFF2-40B4-BE49-F238E27FC236}">
                <a16:creationId xmlns:a16="http://schemas.microsoft.com/office/drawing/2014/main" id="{F77E3F9D-4140-682C-30FC-9FFF959436CB}"/>
              </a:ext>
            </a:extLst>
          </p:cNvPr>
          <p:cNvSpPr>
            <a:spLocks noGrp="1"/>
          </p:cNvSpPr>
          <p:nvPr>
            <p:ph type="ftr" sz="quarter" idx="12"/>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19" name="Content Placeholder 2">
            <a:extLst>
              <a:ext uri="{FF2B5EF4-FFF2-40B4-BE49-F238E27FC236}">
                <a16:creationId xmlns:a16="http://schemas.microsoft.com/office/drawing/2014/main" id="{347AA934-781F-7131-BAA1-26F9422AE32F}"/>
              </a:ext>
            </a:extLst>
          </p:cNvPr>
          <p:cNvGraphicFramePr>
            <a:graphicFrameLocks noGrp="1"/>
          </p:cNvGraphicFramePr>
          <p:nvPr>
            <p:ph sz="quarter" idx="11"/>
            <p:extLst>
              <p:ext uri="{D42A27DB-BD31-4B8C-83A1-F6EECF244321}">
                <p14:modId xmlns:p14="http://schemas.microsoft.com/office/powerpoint/2010/main" val="172171481"/>
              </p:ext>
            </p:extLst>
          </p:nvPr>
        </p:nvGraphicFramePr>
        <p:xfrm>
          <a:off x="6096000" y="1447800"/>
          <a:ext cx="5334000" cy="408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255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9344AF22-1C0F-7AEF-44AB-14F982C3ACA3}"/>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4</a:t>
            </a:fld>
            <a:endParaRPr lang="en-US"/>
          </a:p>
        </p:txBody>
      </p:sp>
      <p:sp>
        <p:nvSpPr>
          <p:cNvPr id="2" name="Title 1">
            <a:extLst>
              <a:ext uri="{FF2B5EF4-FFF2-40B4-BE49-F238E27FC236}">
                <a16:creationId xmlns:a16="http://schemas.microsoft.com/office/drawing/2014/main" id="{0A2E5F72-4D22-2185-57BB-E87FA16EC8EF}"/>
              </a:ext>
            </a:extLst>
          </p:cNvPr>
          <p:cNvSpPr>
            <a:spLocks noGrp="1"/>
          </p:cNvSpPr>
          <p:nvPr>
            <p:ph type="title"/>
          </p:nvPr>
        </p:nvSpPr>
        <p:spPr>
          <a:xfrm>
            <a:off x="838201" y="1097280"/>
            <a:ext cx="10591800" cy="999994"/>
          </a:xfrm>
        </p:spPr>
        <p:txBody>
          <a:bodyPr wrap="square" anchor="t">
            <a:normAutofit/>
          </a:bodyPr>
          <a:lstStyle/>
          <a:p>
            <a:r>
              <a:rPr lang="en-US"/>
              <a:t>Nurses' Role in AI Development &amp; Design</a:t>
            </a:r>
          </a:p>
        </p:txBody>
      </p:sp>
      <p:sp>
        <p:nvSpPr>
          <p:cNvPr id="3" name="Content Placeholder 2">
            <a:extLst>
              <a:ext uri="{FF2B5EF4-FFF2-40B4-BE49-F238E27FC236}">
                <a16:creationId xmlns:a16="http://schemas.microsoft.com/office/drawing/2014/main" id="{CBE3898D-3AAD-6F6D-7D83-FA495B6037F6}"/>
              </a:ext>
            </a:extLst>
          </p:cNvPr>
          <p:cNvSpPr>
            <a:spLocks noGrp="1"/>
          </p:cNvSpPr>
          <p:nvPr>
            <p:ph sz="quarter" idx="13"/>
          </p:nvPr>
        </p:nvSpPr>
        <p:spPr>
          <a:xfrm>
            <a:off x="850392" y="1799844"/>
            <a:ext cx="10591800" cy="4210812"/>
          </a:xfrm>
        </p:spPr>
        <p:txBody>
          <a:bodyPr>
            <a:normAutofit/>
          </a:bodyPr>
          <a:lstStyle/>
          <a:p>
            <a:r>
              <a:rPr lang="en-US"/>
              <a:t>Nurses' Insight</a:t>
            </a:r>
          </a:p>
          <a:p>
            <a:pPr lvl="1"/>
            <a:r>
              <a:rPr lang="en-US"/>
              <a:t>Leverage knowledge of patient care and administrative needs</a:t>
            </a:r>
          </a:p>
          <a:p>
            <a:pPr lvl="1"/>
            <a:r>
              <a:rPr lang="en-US"/>
              <a:t>Recognize best use cases for AI in clinical settings</a:t>
            </a:r>
          </a:p>
          <a:p>
            <a:pPr lvl="1"/>
            <a:r>
              <a:rPr lang="en-US"/>
              <a:t>Assess the effectiveness of AI Models by evaluating their accuracy, reliability, and ethical considerations in delivering healthcare solutions.</a:t>
            </a:r>
          </a:p>
        </p:txBody>
      </p:sp>
      <p:sp>
        <p:nvSpPr>
          <p:cNvPr id="15" name="Footer Placeholder 4">
            <a:extLst>
              <a:ext uri="{FF2B5EF4-FFF2-40B4-BE49-F238E27FC236}">
                <a16:creationId xmlns:a16="http://schemas.microsoft.com/office/drawing/2014/main" id="{6E21FD58-0EDB-D60D-A143-7A1D2F66A685}"/>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4063905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ACBB2-B3AF-04F1-230C-E77D1595B9A7}"/>
            </a:ext>
          </a:extLst>
        </p:cNvPr>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0C27563-B1D0-924A-76CF-784E0E85E561}"/>
              </a:ext>
            </a:extLst>
          </p:cNvPr>
          <p:cNvSpPr>
            <a:spLocks noGrp="1"/>
          </p:cNvSpPr>
          <p:nvPr>
            <p:ph type="pic" sz="quarter" idx="14"/>
          </p:nvPr>
        </p:nvSpPr>
        <p:spPr/>
        <p:txBody>
          <a:bodyPr/>
          <a:lstStyle/>
          <a:p>
            <a:endParaRPr lang="en-US"/>
          </a:p>
        </p:txBody>
      </p:sp>
      <p:sp>
        <p:nvSpPr>
          <p:cNvPr id="4" name="Slide Number Placeholder 3">
            <a:extLst>
              <a:ext uri="{FF2B5EF4-FFF2-40B4-BE49-F238E27FC236}">
                <a16:creationId xmlns:a16="http://schemas.microsoft.com/office/drawing/2014/main" id="{8CCB7BBF-EE5C-31B2-0A90-0D2CCDA18A8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803" b="0" i="0" u="none" strike="noStrike" kern="1200" cap="none" spc="0" normalizeH="0" baseline="0" noProof="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4" name="Title 13">
            <a:extLst>
              <a:ext uri="{FF2B5EF4-FFF2-40B4-BE49-F238E27FC236}">
                <a16:creationId xmlns:a16="http://schemas.microsoft.com/office/drawing/2014/main" id="{74E147B5-9C01-9F21-5E13-2CC81D23B20E}"/>
              </a:ext>
            </a:extLst>
          </p:cNvPr>
          <p:cNvSpPr>
            <a:spLocks noGrp="1"/>
          </p:cNvSpPr>
          <p:nvPr>
            <p:ph type="title"/>
          </p:nvPr>
        </p:nvSpPr>
        <p:spPr>
          <a:xfrm>
            <a:off x="325023" y="343944"/>
            <a:ext cx="10164024" cy="1067186"/>
          </a:xfrm>
        </p:spPr>
        <p:txBody>
          <a:bodyPr/>
          <a:lstStyle/>
          <a:p>
            <a:r>
              <a:rPr lang="en-US" sz="4000" dirty="0"/>
              <a:t>Generative AI</a:t>
            </a:r>
          </a:p>
        </p:txBody>
      </p:sp>
      <p:sp>
        <p:nvSpPr>
          <p:cNvPr id="3" name="TextBox 2">
            <a:extLst>
              <a:ext uri="{FF2B5EF4-FFF2-40B4-BE49-F238E27FC236}">
                <a16:creationId xmlns:a16="http://schemas.microsoft.com/office/drawing/2014/main" id="{DBB7C195-ADAB-3202-0856-4FC5EC8965C9}"/>
              </a:ext>
            </a:extLst>
          </p:cNvPr>
          <p:cNvSpPr txBox="1"/>
          <p:nvPr/>
        </p:nvSpPr>
        <p:spPr>
          <a:xfrm>
            <a:off x="5908538" y="1459992"/>
            <a:ext cx="5315318" cy="3570208"/>
          </a:xfrm>
          <a:prstGeom prst="rect">
            <a:avLst/>
          </a:prstGeom>
          <a:solidFill>
            <a:schemeClr val="bg1"/>
          </a:solidFill>
        </p:spPr>
        <p:txBody>
          <a:bodyPr wrap="square">
            <a:spAutoFit/>
          </a:bodyPr>
          <a:lstStyle/>
          <a:p>
            <a:pPr algn="ctr"/>
            <a:endParaRPr lang="en-US" sz="2200" dirty="0">
              <a:solidFill>
                <a:schemeClr val="tx1">
                  <a:lumMod val="75000"/>
                </a:schemeClr>
              </a:solidFill>
              <a:effectLst>
                <a:outerShdw blurRad="38100" dist="38100" dir="2700000" algn="tl">
                  <a:srgbClr val="000000">
                    <a:alpha val="43137"/>
                  </a:srgbClr>
                </a:outerShdw>
              </a:effectLst>
            </a:endParaRPr>
          </a:p>
          <a:p>
            <a:pPr algn="ctr"/>
            <a:endParaRPr lang="en-US" sz="2200" dirty="0">
              <a:solidFill>
                <a:schemeClr val="tx1">
                  <a:lumMod val="75000"/>
                </a:schemeClr>
              </a:solidFill>
              <a:effectLst>
                <a:outerShdw blurRad="38100" dist="38100" dir="2700000" algn="tl">
                  <a:srgbClr val="000000">
                    <a:alpha val="43137"/>
                  </a:srgbClr>
                </a:outerShdw>
              </a:effectLst>
            </a:endParaRPr>
          </a:p>
          <a:p>
            <a:pPr algn="ctr"/>
            <a:r>
              <a:rPr lang="en-US" sz="2800" dirty="0">
                <a:solidFill>
                  <a:schemeClr val="accent3"/>
                </a:solidFill>
              </a:rPr>
              <a:t>Generative AI in                                       a Nutshell Video</a:t>
            </a:r>
          </a:p>
          <a:p>
            <a:pPr algn="ctr"/>
            <a:endParaRPr lang="en-US" sz="2000" dirty="0">
              <a:solidFill>
                <a:srgbClr val="1E22AA"/>
              </a:solidFill>
            </a:endParaRPr>
          </a:p>
          <a:p>
            <a:pPr algn="ctr"/>
            <a:endParaRPr lang="en-US" sz="2000" dirty="0">
              <a:solidFill>
                <a:srgbClr val="1E22AA"/>
              </a:solidFill>
              <a:hlinkClick r:id="rId3" tooltip="Protected by Outlook: https://youtu.be/2IK3DFHRFfw?si=kGx3-rDjAjTHr_H3. Click or tap to follow the link.">
                <a:extLst>
                  <a:ext uri="{A12FA001-AC4F-418D-AE19-62706E023703}">
                    <ahyp:hlinkClr xmlns:ahyp="http://schemas.microsoft.com/office/drawing/2018/hyperlinkcolor" val="tx"/>
                  </a:ext>
                </a:extLst>
              </a:hlinkClick>
            </a:endParaRPr>
          </a:p>
          <a:p>
            <a:pPr algn="ctr"/>
            <a:r>
              <a:rPr lang="en-US" sz="2000" dirty="0">
                <a:solidFill>
                  <a:srgbClr val="1E22AA"/>
                </a:solidFill>
                <a:hlinkClick r:id="rId3" tooltip="Protected by Outlook: https://youtu.be/2IK3DFHRFfw?si=kGx3-rDjAjTHr_H3. Click or tap to follow the link.">
                  <a:extLst>
                    <a:ext uri="{A12FA001-AC4F-418D-AE19-62706E023703}">
                      <ahyp:hlinkClr xmlns:ahyp="http://schemas.microsoft.com/office/drawing/2018/hyperlinkcolor" val="tx"/>
                    </a:ext>
                  </a:extLst>
                </a:hlinkClick>
              </a:rPr>
              <a:t>https://youtu.be/2IK3DFHRFfw?si=kGx3-rDjAjTHr_H3</a:t>
            </a:r>
            <a:endParaRPr lang="en-US" sz="2000" dirty="0">
              <a:solidFill>
                <a:srgbClr val="1E22AA"/>
              </a:solidFill>
            </a:endParaRPr>
          </a:p>
          <a:p>
            <a:pPr algn="ctr"/>
            <a:r>
              <a:rPr lang="en-US" dirty="0">
                <a:solidFill>
                  <a:schemeClr val="tx1">
                    <a:lumMod val="75000"/>
                  </a:schemeClr>
                </a:solidFill>
              </a:rPr>
              <a:t> </a:t>
            </a:r>
          </a:p>
          <a:p>
            <a:pPr algn="ctr"/>
            <a:endParaRPr lang="en-US" sz="2000" dirty="0">
              <a:solidFill>
                <a:schemeClr val="tx1">
                  <a:lumMod val="75000"/>
                </a:schemeClr>
              </a:solidFill>
            </a:endParaRPr>
          </a:p>
        </p:txBody>
      </p:sp>
      <p:pic>
        <p:nvPicPr>
          <p:cNvPr id="7" name="Picture 6">
            <a:extLst>
              <a:ext uri="{FF2B5EF4-FFF2-40B4-BE49-F238E27FC236}">
                <a16:creationId xmlns:a16="http://schemas.microsoft.com/office/drawing/2014/main" id="{6D303F9B-7EC8-7FD4-DFA5-29F55C8518F5}"/>
              </a:ext>
            </a:extLst>
          </p:cNvPr>
          <p:cNvPicPr>
            <a:picLocks noChangeAspect="1"/>
          </p:cNvPicPr>
          <p:nvPr/>
        </p:nvPicPr>
        <p:blipFill>
          <a:blip r:embed="rId4"/>
          <a:stretch>
            <a:fillRect/>
          </a:stretch>
        </p:blipFill>
        <p:spPr>
          <a:xfrm>
            <a:off x="656670" y="1653012"/>
            <a:ext cx="3932915" cy="4113579"/>
          </a:xfrm>
          <a:prstGeom prst="rect">
            <a:avLst/>
          </a:prstGeom>
        </p:spPr>
      </p:pic>
      <p:sp>
        <p:nvSpPr>
          <p:cNvPr id="2" name="Footer Placeholder 1">
            <a:extLst>
              <a:ext uri="{FF2B5EF4-FFF2-40B4-BE49-F238E27FC236}">
                <a16:creationId xmlns:a16="http://schemas.microsoft.com/office/drawing/2014/main" id="{8CBFFBA0-7D28-B1B5-EE9F-EDCA839CE733}"/>
              </a:ext>
            </a:extLst>
          </p:cNvPr>
          <p:cNvSpPr>
            <a:spLocks noGrp="1"/>
          </p:cNvSpPr>
          <p:nvPr>
            <p:ph type="ftr" sz="quarter" idx="16"/>
          </p:nvPr>
        </p:nvSpPr>
        <p:spPr/>
        <p:txBody>
          <a:bodyPr/>
          <a:lstStyle/>
          <a:p>
            <a:r>
              <a:rPr lang="en-US"/>
              <a:t>Artificial Intelligence: A Primer for Nurses - Created by the HIMSS Nursing Innovation Advisory Workgroup</a:t>
            </a:r>
            <a:endParaRPr lang="en-US" dirty="0"/>
          </a:p>
        </p:txBody>
      </p:sp>
    </p:spTree>
    <p:extLst>
      <p:ext uri="{BB962C8B-B14F-4D97-AF65-F5344CB8AC3E}">
        <p14:creationId xmlns:p14="http://schemas.microsoft.com/office/powerpoint/2010/main" val="2453962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28EC-FAA0-AD5A-147E-244C2BFA6556}"/>
              </a:ext>
            </a:extLst>
          </p:cNvPr>
          <p:cNvSpPr>
            <a:spLocks noGrp="1"/>
          </p:cNvSpPr>
          <p:nvPr>
            <p:ph type="title"/>
          </p:nvPr>
        </p:nvSpPr>
        <p:spPr>
          <a:xfrm>
            <a:off x="838200" y="557188"/>
            <a:ext cx="10515600" cy="1133499"/>
          </a:xfrm>
        </p:spPr>
        <p:txBody>
          <a:bodyPr>
            <a:normAutofit/>
          </a:bodyPr>
          <a:lstStyle/>
          <a:p>
            <a:pPr algn="ctr"/>
            <a:r>
              <a:rPr lang="en-US">
                <a:solidFill>
                  <a:srgbClr val="1E22AA"/>
                </a:solidFill>
                <a:cs typeface="Calibri Light"/>
              </a:rPr>
              <a:t>LLM Issues</a:t>
            </a:r>
            <a:endParaRPr lang="en-US">
              <a:solidFill>
                <a:srgbClr val="1E22AA"/>
              </a:solidFill>
            </a:endParaRPr>
          </a:p>
        </p:txBody>
      </p:sp>
      <p:graphicFrame>
        <p:nvGraphicFramePr>
          <p:cNvPr id="5" name="Content Placeholder 2">
            <a:extLst>
              <a:ext uri="{FF2B5EF4-FFF2-40B4-BE49-F238E27FC236}">
                <a16:creationId xmlns:a16="http://schemas.microsoft.com/office/drawing/2014/main" id="{709E193D-D862-5DEF-6999-8DFD442864C9}"/>
              </a:ext>
            </a:extLst>
          </p:cNvPr>
          <p:cNvGraphicFramePr>
            <a:graphicFrameLocks noGrp="1"/>
          </p:cNvGraphicFramePr>
          <p:nvPr>
            <p:ph idx="1"/>
          </p:nvPr>
        </p:nvGraphicFramePr>
        <p:xfrm>
          <a:off x="838200" y="16002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9D3EFE8B-1DAF-482A-30B1-FC06CF64EEC3}"/>
              </a:ext>
            </a:extLst>
          </p:cNvPr>
          <p:cNvSpPr/>
          <p:nvPr/>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D53CA3A8-2158-7395-6DAD-2CE566C7D1BF}"/>
              </a:ext>
            </a:extLst>
          </p:cNvPr>
          <p:cNvSpPr txBox="1">
            <a:spLocks/>
          </p:cNvSpPr>
          <p:nvPr/>
        </p:nvSpPr>
        <p:spPr>
          <a:xfrm>
            <a:off x="11360517" y="6390178"/>
            <a:ext cx="513735" cy="227164"/>
          </a:xfrm>
          <a:prstGeom prst="rect">
            <a:avLst/>
          </a:prstGeom>
          <a:noFill/>
        </p:spPr>
        <p:txBody>
          <a:bodyPr vert="horz" wrap="square" lIns="0" tIns="0" rIns="0" bIns="0" rtlCol="0" anchor="ctr"/>
          <a:lstStyle>
            <a:defPPr>
              <a:defRPr lang="en-US"/>
            </a:defPPr>
            <a:lvl1pPr marL="0" algn="ctr" defTabSz="914400" rtl="0" eaLnBrk="1" latinLnBrk="0" hangingPunct="1">
              <a:defRPr sz="803" b="0" i="0" kern="120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mtClean="0"/>
              <a:pPr/>
              <a:t>41</a:t>
            </a:fld>
            <a:endParaRPr lang="en-US"/>
          </a:p>
        </p:txBody>
      </p:sp>
      <p:pic>
        <p:nvPicPr>
          <p:cNvPr id="7" name="Graphic 6">
            <a:extLst>
              <a:ext uri="{FF2B5EF4-FFF2-40B4-BE49-F238E27FC236}">
                <a16:creationId xmlns:a16="http://schemas.microsoft.com/office/drawing/2014/main" id="{83654E4F-B488-310F-81AB-A939167CE8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3056" y="6187123"/>
            <a:ext cx="1391594" cy="650303"/>
          </a:xfrm>
          <a:prstGeom prst="rect">
            <a:avLst/>
          </a:prstGeom>
        </p:spPr>
      </p:pic>
      <p:sp>
        <p:nvSpPr>
          <p:cNvPr id="3" name="Footer Placeholder 2">
            <a:extLst>
              <a:ext uri="{FF2B5EF4-FFF2-40B4-BE49-F238E27FC236}">
                <a16:creationId xmlns:a16="http://schemas.microsoft.com/office/drawing/2014/main" id="{19AEDA6C-B112-FD6A-A2A9-574E400C436C}"/>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8" name="Slide Number Placeholder 7">
            <a:extLst>
              <a:ext uri="{FF2B5EF4-FFF2-40B4-BE49-F238E27FC236}">
                <a16:creationId xmlns:a16="http://schemas.microsoft.com/office/drawing/2014/main" id="{CB8FE3D6-D8FA-BD02-E45B-6C9BDC93034E}"/>
              </a:ext>
            </a:extLst>
          </p:cNvPr>
          <p:cNvSpPr>
            <a:spLocks noGrp="1"/>
          </p:cNvSpPr>
          <p:nvPr>
            <p:ph type="sldNum" sz="quarter" idx="12"/>
          </p:nvPr>
        </p:nvSpPr>
        <p:spPr/>
        <p:txBody>
          <a:bodyPr/>
          <a:lstStyle/>
          <a:p>
            <a:fld id="{1B3BA5BB-E639-4CDA-86D0-9EAA683F7B13}" type="slidenum">
              <a:rPr lang="en-US" smtClean="0"/>
              <a:t>41</a:t>
            </a:fld>
            <a:endParaRPr lang="en-US"/>
          </a:p>
        </p:txBody>
      </p:sp>
    </p:spTree>
    <p:extLst>
      <p:ext uri="{BB962C8B-B14F-4D97-AF65-F5344CB8AC3E}">
        <p14:creationId xmlns:p14="http://schemas.microsoft.com/office/powerpoint/2010/main" val="2040240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5A3F-B1CA-932C-3A23-524B6277BB81}"/>
              </a:ext>
            </a:extLst>
          </p:cNvPr>
          <p:cNvSpPr>
            <a:spLocks noGrp="1"/>
          </p:cNvSpPr>
          <p:nvPr>
            <p:ph type="title"/>
          </p:nvPr>
        </p:nvSpPr>
        <p:spPr>
          <a:xfrm>
            <a:off x="838201" y="1097280"/>
            <a:ext cx="10591800" cy="999994"/>
          </a:xfrm>
        </p:spPr>
        <p:txBody>
          <a:bodyPr wrap="square" anchor="t">
            <a:normAutofit/>
          </a:bodyPr>
          <a:lstStyle/>
          <a:p>
            <a:r>
              <a:rPr lang="en-US" dirty="0"/>
              <a:t>Key Takeaways / Actions</a:t>
            </a:r>
          </a:p>
        </p:txBody>
      </p:sp>
      <p:sp>
        <p:nvSpPr>
          <p:cNvPr id="9" name="Footer Placeholder 3">
            <a:extLst>
              <a:ext uri="{FF2B5EF4-FFF2-40B4-BE49-F238E27FC236}">
                <a16:creationId xmlns:a16="http://schemas.microsoft.com/office/drawing/2014/main" id="{AAD7BBFB-6895-0F9E-217E-312499C04234}"/>
              </a:ext>
            </a:extLst>
          </p:cNvPr>
          <p:cNvSpPr>
            <a:spLocks noGrp="1"/>
          </p:cNvSpPr>
          <p:nvPr>
            <p:ph type="ftr" sz="quarter" idx="11"/>
          </p:nvPr>
        </p:nvSpPr>
        <p:spPr>
          <a:xfrm>
            <a:off x="859219" y="428516"/>
            <a:ext cx="10570781" cy="365125"/>
          </a:xfrm>
        </p:spPr>
        <p:txBody>
          <a:bodyPr/>
          <a:lstStyle/>
          <a:p>
            <a:r>
              <a:rPr lang="en-US"/>
              <a:t>Artificial Intelligence: A Primer for Nurses - Created by the HIMSS Nursing Innovation Advisory Workgroup</a:t>
            </a:r>
          </a:p>
        </p:txBody>
      </p:sp>
      <p:sp>
        <p:nvSpPr>
          <p:cNvPr id="11" name="Slide Number Placeholder 4">
            <a:extLst>
              <a:ext uri="{FF2B5EF4-FFF2-40B4-BE49-F238E27FC236}">
                <a16:creationId xmlns:a16="http://schemas.microsoft.com/office/drawing/2014/main" id="{0DCD2795-C4BA-D0B3-A6D1-CD043534476A}"/>
              </a:ext>
            </a:extLst>
          </p:cNvPr>
          <p:cNvSpPr>
            <a:spLocks noGrp="1"/>
          </p:cNvSpPr>
          <p:nvPr>
            <p:ph type="sldNum" sz="quarter" idx="12"/>
          </p:nvPr>
        </p:nvSpPr>
        <p:spPr>
          <a:xfrm>
            <a:off x="11360517" y="6390178"/>
            <a:ext cx="513735" cy="227164"/>
          </a:xfrm>
        </p:spPr>
        <p:txBody>
          <a:bodyPr/>
          <a:lstStyle/>
          <a:p>
            <a:pPr>
              <a:spcAft>
                <a:spcPts val="600"/>
              </a:spcAft>
            </a:pPr>
            <a:fld id="{1B3BA5BB-E639-4CDA-86D0-9EAA683F7B13}" type="slidenum">
              <a:rPr lang="en-US" smtClean="0"/>
              <a:pPr>
                <a:spcAft>
                  <a:spcPts val="600"/>
                </a:spcAft>
              </a:pPr>
              <a:t>42</a:t>
            </a:fld>
            <a:endParaRPr lang="en-US"/>
          </a:p>
        </p:txBody>
      </p:sp>
      <p:graphicFrame>
        <p:nvGraphicFramePr>
          <p:cNvPr id="5" name="Content Placeholder 2">
            <a:extLst>
              <a:ext uri="{FF2B5EF4-FFF2-40B4-BE49-F238E27FC236}">
                <a16:creationId xmlns:a16="http://schemas.microsoft.com/office/drawing/2014/main" id="{3BA99E89-25EF-DE6C-5BB9-FA03D42C0CD3}"/>
              </a:ext>
            </a:extLst>
          </p:cNvPr>
          <p:cNvGraphicFramePr>
            <a:graphicFrameLocks noGrp="1"/>
          </p:cNvGraphicFramePr>
          <p:nvPr>
            <p:ph idx="1"/>
            <p:extLst>
              <p:ext uri="{D42A27DB-BD31-4B8C-83A1-F6EECF244321}">
                <p14:modId xmlns:p14="http://schemas.microsoft.com/office/powerpoint/2010/main" val="1059015610"/>
              </p:ext>
            </p:extLst>
          </p:nvPr>
        </p:nvGraphicFramePr>
        <p:xfrm>
          <a:off x="850392" y="1801241"/>
          <a:ext cx="10591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854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73016" y="2672849"/>
            <a:ext cx="8578788" cy="1783443"/>
          </a:xfrm>
        </p:spPr>
        <p:txBody>
          <a:bodyPr lIns="457200" tIns="0" rIns="457200" anchor="ctr"/>
          <a:lstStyle/>
          <a:p>
            <a:pPr algn="ctr"/>
            <a:r>
              <a:rPr lang="en-US" sz="8400" dirty="0"/>
              <a:t>Thank you</a:t>
            </a:r>
            <a:endParaRPr lang="en-US" sz="8400" dirty="0">
              <a:solidFill>
                <a:srgbClr val="FFFFFF"/>
              </a:solidFill>
            </a:endParaRP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grpSp>
        <p:nvGrpSpPr>
          <p:cNvPr id="3" name="Group 2">
            <a:extLst>
              <a:ext uri="{FF2B5EF4-FFF2-40B4-BE49-F238E27FC236}">
                <a16:creationId xmlns:a16="http://schemas.microsoft.com/office/drawing/2014/main" id="{54C3A8D3-5F65-0E41-9074-0D4007937608}"/>
              </a:ext>
            </a:extLst>
          </p:cNvPr>
          <p:cNvGrpSpPr/>
          <p:nvPr/>
        </p:nvGrpSpPr>
        <p:grpSpPr>
          <a:xfrm>
            <a:off x="5294450" y="6188662"/>
            <a:ext cx="1378271" cy="643459"/>
            <a:chOff x="261430" y="6188662"/>
            <a:chExt cx="1378271" cy="643459"/>
          </a:xfrm>
        </p:grpSpPr>
        <p:pic>
          <p:nvPicPr>
            <p:cNvPr id="29" name="Picture 28">
              <a:extLst>
                <a:ext uri="{FF2B5EF4-FFF2-40B4-BE49-F238E27FC236}">
                  <a16:creationId xmlns:a16="http://schemas.microsoft.com/office/drawing/2014/main" id="{A74D111D-BA7B-0F45-9B47-555311211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pic>
          <p:nvPicPr>
            <p:cNvPr id="30" name="Picture 29">
              <a:extLst>
                <a:ext uri="{FF2B5EF4-FFF2-40B4-BE49-F238E27FC236}">
                  <a16:creationId xmlns:a16="http://schemas.microsoft.com/office/drawing/2014/main" id="{6EA4F826-00C4-B24B-B263-74F66AF78E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66"/>
            <a:stretch/>
          </p:blipFill>
          <p:spPr>
            <a:xfrm>
              <a:off x="810883" y="6188663"/>
              <a:ext cx="828818" cy="643457"/>
            </a:xfrm>
            <a:prstGeom prst="rect">
              <a:avLst/>
            </a:prstGeom>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dirty="0" smtClean="0"/>
              <a:t>43</a:t>
            </a:fld>
            <a:endParaRPr lang="en-US"/>
          </a:p>
        </p:txBody>
      </p:sp>
      <p:sp>
        <p:nvSpPr>
          <p:cNvPr id="4" name="Footer Placeholder 3">
            <a:extLst>
              <a:ext uri="{FF2B5EF4-FFF2-40B4-BE49-F238E27FC236}">
                <a16:creationId xmlns:a16="http://schemas.microsoft.com/office/drawing/2014/main" id="{4BF3D867-674F-FC47-4939-223AC4E3AC85}"/>
              </a:ext>
            </a:extLst>
          </p:cNvPr>
          <p:cNvSpPr>
            <a:spLocks noGrp="1"/>
          </p:cNvSpPr>
          <p:nvPr>
            <p:ph type="ftr" sz="quarter" idx="13"/>
          </p:nvPr>
        </p:nvSpPr>
        <p:spPr/>
        <p:txBody>
          <a:bodyPr/>
          <a:lstStyle/>
          <a:p>
            <a:r>
              <a:rPr lang="en-US"/>
              <a:t>Artificial Intelligence: A Primer for Nurses - Created by the HIMSS Nursing Innovation Advisory Workgroup</a:t>
            </a:r>
          </a:p>
        </p:txBody>
      </p:sp>
    </p:spTree>
    <p:extLst>
      <p:ext uri="{BB962C8B-B14F-4D97-AF65-F5344CB8AC3E}">
        <p14:creationId xmlns:p14="http://schemas.microsoft.com/office/powerpoint/2010/main" val="295741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178DB6-A68A-B023-41D8-52A5C1039E32}"/>
              </a:ext>
            </a:extLst>
          </p:cNvPr>
          <p:cNvSpPr>
            <a:spLocks noGrp="1"/>
          </p:cNvSpPr>
          <p:nvPr>
            <p:ph type="title"/>
          </p:nvPr>
        </p:nvSpPr>
        <p:spPr>
          <a:xfrm>
            <a:off x="838201" y="3007360"/>
            <a:ext cx="10591800" cy="999994"/>
          </a:xfrm>
        </p:spPr>
        <p:txBody>
          <a:bodyPr wrap="square" anchor="ctr">
            <a:normAutofit/>
          </a:bodyPr>
          <a:lstStyle/>
          <a:p>
            <a:r>
              <a:rPr lang="en-US" dirty="0"/>
              <a:t>Appendix</a:t>
            </a:r>
          </a:p>
        </p:txBody>
      </p:sp>
    </p:spTree>
    <p:extLst>
      <p:ext uri="{BB962C8B-B14F-4D97-AF65-F5344CB8AC3E}">
        <p14:creationId xmlns:p14="http://schemas.microsoft.com/office/powerpoint/2010/main" val="2471118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1D7A-3941-F496-F3ED-4126652543AD}"/>
              </a:ext>
            </a:extLst>
          </p:cNvPr>
          <p:cNvSpPr>
            <a:spLocks noGrp="1"/>
          </p:cNvSpPr>
          <p:nvPr>
            <p:ph type="title"/>
          </p:nvPr>
        </p:nvSpPr>
        <p:spPr>
          <a:xfrm>
            <a:off x="838201" y="3007360"/>
            <a:ext cx="10591800" cy="999994"/>
          </a:xfrm>
        </p:spPr>
        <p:txBody>
          <a:bodyPr wrap="square" anchor="ctr">
            <a:normAutofit/>
          </a:bodyPr>
          <a:lstStyle/>
          <a:p>
            <a:r>
              <a:rPr lang="en-US" dirty="0"/>
              <a:t>Artificial Intelligence Glossary </a:t>
            </a:r>
          </a:p>
        </p:txBody>
      </p:sp>
    </p:spTree>
    <p:extLst>
      <p:ext uri="{BB962C8B-B14F-4D97-AF65-F5344CB8AC3E}">
        <p14:creationId xmlns:p14="http://schemas.microsoft.com/office/powerpoint/2010/main" val="467453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AC6F-CB98-83B5-B191-3656A9C98655}"/>
              </a:ext>
            </a:extLst>
          </p:cNvPr>
          <p:cNvSpPr>
            <a:spLocks noGrp="1"/>
          </p:cNvSpPr>
          <p:nvPr>
            <p:ph type="title"/>
          </p:nvPr>
        </p:nvSpPr>
        <p:spPr>
          <a:xfrm>
            <a:off x="838200" y="365126"/>
            <a:ext cx="10515600" cy="521140"/>
          </a:xfrm>
        </p:spPr>
        <p:txBody>
          <a:bodyPr>
            <a:normAutofit/>
          </a:bodyPr>
          <a:lstStyle/>
          <a:p>
            <a:endParaRPr lang="en-US"/>
          </a:p>
        </p:txBody>
      </p:sp>
      <p:graphicFrame>
        <p:nvGraphicFramePr>
          <p:cNvPr id="4" name="Content Placeholder 3">
            <a:extLst>
              <a:ext uri="{FF2B5EF4-FFF2-40B4-BE49-F238E27FC236}">
                <a16:creationId xmlns:a16="http://schemas.microsoft.com/office/drawing/2014/main" id="{82B92788-6D95-5DDC-B280-0F7D279F355F}"/>
              </a:ext>
            </a:extLst>
          </p:cNvPr>
          <p:cNvGraphicFramePr>
            <a:graphicFrameLocks noGrp="1"/>
          </p:cNvGraphicFramePr>
          <p:nvPr>
            <p:ph idx="1"/>
            <p:extLst>
              <p:ext uri="{D42A27DB-BD31-4B8C-83A1-F6EECF244321}">
                <p14:modId xmlns:p14="http://schemas.microsoft.com/office/powerpoint/2010/main" val="1137325143"/>
              </p:ext>
            </p:extLst>
          </p:nvPr>
        </p:nvGraphicFramePr>
        <p:xfrm>
          <a:off x="599635" y="138577"/>
          <a:ext cx="10992729" cy="6314440"/>
        </p:xfrm>
        <a:graphic>
          <a:graphicData uri="http://schemas.openxmlformats.org/drawingml/2006/table">
            <a:tbl>
              <a:tblPr firstRow="1" bandRow="1">
                <a:tableStyleId>{5C22544A-7EE6-4342-B048-85BDC9FD1C3A}</a:tableStyleId>
              </a:tblPr>
              <a:tblGrid>
                <a:gridCol w="4109100">
                  <a:extLst>
                    <a:ext uri="{9D8B030D-6E8A-4147-A177-3AD203B41FA5}">
                      <a16:colId xmlns:a16="http://schemas.microsoft.com/office/drawing/2014/main" val="236711233"/>
                    </a:ext>
                  </a:extLst>
                </a:gridCol>
                <a:gridCol w="6883629">
                  <a:extLst>
                    <a:ext uri="{9D8B030D-6E8A-4147-A177-3AD203B41FA5}">
                      <a16:colId xmlns:a16="http://schemas.microsoft.com/office/drawing/2014/main" val="2820730404"/>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66245422"/>
                  </a:ext>
                </a:extLst>
              </a:tr>
              <a:tr h="370840">
                <a:tc>
                  <a:txBody>
                    <a:bodyPr/>
                    <a:lstStyle/>
                    <a:p>
                      <a:r>
                        <a:rPr lang="en-US" sz="1800" b="0" i="0" u="none" strike="noStrike" kern="1200" baseline="0">
                          <a:solidFill>
                            <a:schemeClr val="dk1"/>
                          </a:solidFill>
                          <a:latin typeface="+mn-lt"/>
                          <a:ea typeface="+mn-ea"/>
                          <a:cs typeface="+mn-cs"/>
                        </a:rPr>
                        <a:t>Artificial general intelligence, or AGI</a:t>
                      </a:r>
                      <a:endParaRPr lang="en-US"/>
                    </a:p>
                  </a:txBody>
                  <a:tcPr/>
                </a:tc>
                <a:tc>
                  <a:txBody>
                    <a:bodyPr/>
                    <a:lstStyle/>
                    <a:p>
                      <a:r>
                        <a:rPr lang="en-US" sz="1800" b="0" i="0" u="none" strike="noStrike" kern="1200" baseline="0">
                          <a:solidFill>
                            <a:schemeClr val="dk1"/>
                          </a:solidFill>
                          <a:latin typeface="+mn-lt"/>
                          <a:ea typeface="+mn-ea"/>
                          <a:cs typeface="+mn-cs"/>
                        </a:rPr>
                        <a:t>A concept that suggests a more advanced version of AI than we know today, one that can perform tasks much better than humans while also teaching and advancing its own capabilities.</a:t>
                      </a:r>
                      <a:endParaRPr lang="en-US"/>
                    </a:p>
                  </a:txBody>
                  <a:tcPr/>
                </a:tc>
                <a:extLst>
                  <a:ext uri="{0D108BD9-81ED-4DB2-BD59-A6C34878D82A}">
                    <a16:rowId xmlns:a16="http://schemas.microsoft.com/office/drawing/2014/main" val="3605885468"/>
                  </a:ext>
                </a:extLst>
              </a:tr>
              <a:tr h="370840">
                <a:tc>
                  <a:txBody>
                    <a:bodyPr/>
                    <a:lstStyle/>
                    <a:p>
                      <a:r>
                        <a:rPr lang="en-US" sz="1800" b="0" i="0" u="none" strike="noStrike" kern="1200" baseline="0" dirty="0">
                          <a:solidFill>
                            <a:schemeClr val="dk1"/>
                          </a:solidFill>
                          <a:latin typeface="+mn-lt"/>
                          <a:ea typeface="+mn-ea"/>
                          <a:cs typeface="+mn-cs"/>
                        </a:rPr>
                        <a:t>AI ethics</a:t>
                      </a:r>
                      <a:endParaRPr lang="en-US" dirty="0"/>
                    </a:p>
                  </a:txBody>
                  <a:tcPr/>
                </a:tc>
                <a:tc>
                  <a:txBody>
                    <a:bodyPr/>
                    <a:lstStyle/>
                    <a:p>
                      <a:r>
                        <a:rPr lang="en-US" sz="1800" b="0" i="0" u="none" strike="noStrike" kern="1200" baseline="0">
                          <a:solidFill>
                            <a:schemeClr val="dk1"/>
                          </a:solidFill>
                          <a:latin typeface="+mn-lt"/>
                          <a:ea typeface="+mn-ea"/>
                          <a:cs typeface="+mn-cs"/>
                        </a:rPr>
                        <a:t>Principles aimed at preventing AI from harming humans, achieved</a:t>
                      </a:r>
                    </a:p>
                    <a:p>
                      <a:r>
                        <a:rPr lang="en-US" sz="1800" b="0" i="0" u="none" strike="noStrike" kern="1200" baseline="0">
                          <a:solidFill>
                            <a:schemeClr val="dk1"/>
                          </a:solidFill>
                          <a:latin typeface="+mn-lt"/>
                          <a:ea typeface="+mn-ea"/>
                          <a:cs typeface="+mn-cs"/>
                        </a:rPr>
                        <a:t>through means like determining how AI systems should collect data or deal with bias.</a:t>
                      </a:r>
                      <a:endParaRPr lang="en-US"/>
                    </a:p>
                  </a:txBody>
                  <a:tcPr/>
                </a:tc>
                <a:extLst>
                  <a:ext uri="{0D108BD9-81ED-4DB2-BD59-A6C34878D82A}">
                    <a16:rowId xmlns:a16="http://schemas.microsoft.com/office/drawing/2014/main" val="2120451370"/>
                  </a:ext>
                </a:extLst>
              </a:tr>
              <a:tr h="370840">
                <a:tc>
                  <a:txBody>
                    <a:bodyPr/>
                    <a:lstStyle/>
                    <a:p>
                      <a:r>
                        <a:rPr lang="en-US" sz="1800" b="0" i="0" u="none" strike="noStrike" kern="1200" baseline="0">
                          <a:solidFill>
                            <a:schemeClr val="dk1"/>
                          </a:solidFill>
                          <a:latin typeface="+mn-lt"/>
                          <a:ea typeface="+mn-ea"/>
                          <a:cs typeface="+mn-cs"/>
                        </a:rPr>
                        <a:t>AI safety</a:t>
                      </a:r>
                      <a:endParaRPr lang="en-US"/>
                    </a:p>
                  </a:txBody>
                  <a:tcPr/>
                </a:tc>
                <a:tc>
                  <a:txBody>
                    <a:bodyPr/>
                    <a:lstStyle/>
                    <a:p>
                      <a:r>
                        <a:rPr lang="en-US" sz="1800" b="0" i="0" u="none" strike="noStrike" kern="1200" baseline="0">
                          <a:solidFill>
                            <a:schemeClr val="dk1"/>
                          </a:solidFill>
                          <a:latin typeface="+mn-lt"/>
                          <a:ea typeface="+mn-ea"/>
                          <a:cs typeface="+mn-cs"/>
                        </a:rPr>
                        <a:t>An interdisciplinary field that's concerned with the long-term impacts of AI and how it could progress suddenly to a super intelligence that could be hostile to humans.</a:t>
                      </a:r>
                      <a:endParaRPr lang="en-US"/>
                    </a:p>
                  </a:txBody>
                  <a:tcPr/>
                </a:tc>
                <a:extLst>
                  <a:ext uri="{0D108BD9-81ED-4DB2-BD59-A6C34878D82A}">
                    <a16:rowId xmlns:a16="http://schemas.microsoft.com/office/drawing/2014/main" val="782936071"/>
                  </a:ext>
                </a:extLst>
              </a:tr>
              <a:tr h="370840">
                <a:tc>
                  <a:txBody>
                    <a:bodyPr/>
                    <a:lstStyle/>
                    <a:p>
                      <a:r>
                        <a:rPr lang="en-US" sz="1800" b="0" i="0" u="none" strike="noStrike" kern="1200" baseline="0">
                          <a:solidFill>
                            <a:schemeClr val="dk1"/>
                          </a:solidFill>
                          <a:latin typeface="+mn-lt"/>
                          <a:ea typeface="+mn-ea"/>
                          <a:cs typeface="+mn-cs"/>
                        </a:rPr>
                        <a:t>Algorithm</a:t>
                      </a:r>
                      <a:endParaRPr lang="en-US"/>
                    </a:p>
                  </a:txBody>
                  <a:tcPr/>
                </a:tc>
                <a:tc>
                  <a:txBody>
                    <a:bodyPr/>
                    <a:lstStyle/>
                    <a:p>
                      <a:r>
                        <a:rPr lang="en-US" sz="1800" b="0" i="0" u="none" strike="noStrike" kern="1200" baseline="0">
                          <a:solidFill>
                            <a:schemeClr val="dk1"/>
                          </a:solidFill>
                          <a:latin typeface="+mn-lt"/>
                          <a:ea typeface="+mn-ea"/>
                          <a:cs typeface="+mn-cs"/>
                        </a:rPr>
                        <a:t>A series of instructions that allows a computer program to learn</a:t>
                      </a:r>
                    </a:p>
                    <a:p>
                      <a:r>
                        <a:rPr lang="en-US" sz="1800" b="0" i="0" u="none" strike="noStrike" kern="1200" baseline="0">
                          <a:solidFill>
                            <a:schemeClr val="dk1"/>
                          </a:solidFill>
                          <a:latin typeface="+mn-lt"/>
                          <a:ea typeface="+mn-ea"/>
                          <a:cs typeface="+mn-cs"/>
                        </a:rPr>
                        <a:t>and analyze data in a particular way, such as recognizing patterns, to then learn from it and accomplish tasks on its own.</a:t>
                      </a:r>
                      <a:endParaRPr lang="en-US"/>
                    </a:p>
                  </a:txBody>
                  <a:tcPr/>
                </a:tc>
                <a:extLst>
                  <a:ext uri="{0D108BD9-81ED-4DB2-BD59-A6C34878D82A}">
                    <a16:rowId xmlns:a16="http://schemas.microsoft.com/office/drawing/2014/main" val="2175913781"/>
                  </a:ext>
                </a:extLst>
              </a:tr>
              <a:tr h="370840">
                <a:tc>
                  <a:txBody>
                    <a:bodyPr/>
                    <a:lstStyle/>
                    <a:p>
                      <a:r>
                        <a:rPr lang="en-US" sz="1800" b="0" i="0" u="none" strike="noStrike" kern="1200" baseline="0">
                          <a:solidFill>
                            <a:schemeClr val="dk1"/>
                          </a:solidFill>
                          <a:latin typeface="+mn-lt"/>
                          <a:ea typeface="+mn-ea"/>
                          <a:cs typeface="+mn-cs"/>
                        </a:rPr>
                        <a:t>Alignment</a:t>
                      </a:r>
                      <a:endParaRPr lang="en-US"/>
                    </a:p>
                  </a:txBody>
                  <a:tcPr/>
                </a:tc>
                <a:tc>
                  <a:txBody>
                    <a:bodyPr/>
                    <a:lstStyle/>
                    <a:p>
                      <a:r>
                        <a:rPr lang="en-US" sz="1800" b="0" i="0" u="none" strike="noStrike" kern="1200" baseline="0" dirty="0">
                          <a:solidFill>
                            <a:schemeClr val="dk1"/>
                          </a:solidFill>
                          <a:latin typeface="+mn-lt"/>
                          <a:ea typeface="+mn-ea"/>
                          <a:cs typeface="+mn-cs"/>
                        </a:rPr>
                        <a:t>Tweaking an AI to better produce the desired outcome. This can</a:t>
                      </a:r>
                    </a:p>
                    <a:p>
                      <a:r>
                        <a:rPr lang="en-US" sz="1800" b="0" i="0" u="none" strike="noStrike" kern="1200" baseline="0" dirty="0">
                          <a:solidFill>
                            <a:schemeClr val="dk1"/>
                          </a:solidFill>
                          <a:latin typeface="+mn-lt"/>
                          <a:ea typeface="+mn-ea"/>
                          <a:cs typeface="+mn-cs"/>
                        </a:rPr>
                        <a:t>refer to anything from moderating content to maintaining positive interactions toward humans.</a:t>
                      </a:r>
                      <a:endParaRPr lang="en-US" dirty="0"/>
                    </a:p>
                  </a:txBody>
                  <a:tcPr/>
                </a:tc>
                <a:extLst>
                  <a:ext uri="{0D108BD9-81ED-4DB2-BD59-A6C34878D82A}">
                    <a16:rowId xmlns:a16="http://schemas.microsoft.com/office/drawing/2014/main" val="1253181600"/>
                  </a:ext>
                </a:extLst>
              </a:tr>
            </a:tbl>
          </a:graphicData>
        </a:graphic>
      </p:graphicFrame>
      <p:sp>
        <p:nvSpPr>
          <p:cNvPr id="3" name="Footer Placeholder 2">
            <a:extLst>
              <a:ext uri="{FF2B5EF4-FFF2-40B4-BE49-F238E27FC236}">
                <a16:creationId xmlns:a16="http://schemas.microsoft.com/office/drawing/2014/main" id="{4C7096D0-2B86-6430-27B6-28B9261A908C}"/>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5" name="Slide Number Placeholder 4">
            <a:extLst>
              <a:ext uri="{FF2B5EF4-FFF2-40B4-BE49-F238E27FC236}">
                <a16:creationId xmlns:a16="http://schemas.microsoft.com/office/drawing/2014/main" id="{8F9A7AE2-23AA-8577-F85D-40A1AC66D11E}"/>
              </a:ext>
            </a:extLst>
          </p:cNvPr>
          <p:cNvSpPr>
            <a:spLocks noGrp="1"/>
          </p:cNvSpPr>
          <p:nvPr>
            <p:ph type="sldNum" sz="quarter" idx="12"/>
          </p:nvPr>
        </p:nvSpPr>
        <p:spPr/>
        <p:txBody>
          <a:bodyPr/>
          <a:lstStyle/>
          <a:p>
            <a:fld id="{1B3BA5BB-E639-4CDA-86D0-9EAA683F7B13}" type="slidenum">
              <a:rPr lang="en-US" smtClean="0"/>
              <a:t>46</a:t>
            </a:fld>
            <a:endParaRPr lang="en-US"/>
          </a:p>
        </p:txBody>
      </p:sp>
    </p:spTree>
    <p:extLst>
      <p:ext uri="{BB962C8B-B14F-4D97-AF65-F5344CB8AC3E}">
        <p14:creationId xmlns:p14="http://schemas.microsoft.com/office/powerpoint/2010/main" val="764509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0C2B6-A0C3-7E0C-8E9B-D6BEE076A492}"/>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50CF3D6-B378-55C6-6157-025F51C78055}"/>
              </a:ext>
            </a:extLst>
          </p:cNvPr>
          <p:cNvGraphicFramePr>
            <a:graphicFrameLocks noGrp="1"/>
          </p:cNvGraphicFramePr>
          <p:nvPr>
            <p:ph idx="1"/>
            <p:extLst>
              <p:ext uri="{D42A27DB-BD31-4B8C-83A1-F6EECF244321}">
                <p14:modId xmlns:p14="http://schemas.microsoft.com/office/powerpoint/2010/main" val="3509233247"/>
              </p:ext>
            </p:extLst>
          </p:nvPr>
        </p:nvGraphicFramePr>
        <p:xfrm>
          <a:off x="599635" y="40640"/>
          <a:ext cx="10992729" cy="6776720"/>
        </p:xfrm>
        <a:graphic>
          <a:graphicData uri="http://schemas.openxmlformats.org/drawingml/2006/table">
            <a:tbl>
              <a:tblPr firstRow="1" bandRow="1">
                <a:tableStyleId>{5C22544A-7EE6-4342-B048-85BDC9FD1C3A}</a:tableStyleId>
              </a:tblPr>
              <a:tblGrid>
                <a:gridCol w="4109100">
                  <a:extLst>
                    <a:ext uri="{9D8B030D-6E8A-4147-A177-3AD203B41FA5}">
                      <a16:colId xmlns:a16="http://schemas.microsoft.com/office/drawing/2014/main" val="236711233"/>
                    </a:ext>
                  </a:extLst>
                </a:gridCol>
                <a:gridCol w="6883629">
                  <a:extLst>
                    <a:ext uri="{9D8B030D-6E8A-4147-A177-3AD203B41FA5}">
                      <a16:colId xmlns:a16="http://schemas.microsoft.com/office/drawing/2014/main" val="2820730404"/>
                    </a:ext>
                  </a:extLst>
                </a:gridCol>
              </a:tblGrid>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66245422"/>
                  </a:ext>
                </a:extLst>
              </a:tr>
              <a:tr h="370840">
                <a:tc>
                  <a:txBody>
                    <a:bodyPr/>
                    <a:lstStyle/>
                    <a:p>
                      <a:r>
                        <a:rPr lang="en-US" sz="1800" b="0" i="0" u="none" strike="noStrike" kern="1200" baseline="0">
                          <a:solidFill>
                            <a:schemeClr val="dk1"/>
                          </a:solidFill>
                          <a:latin typeface="+mn-lt"/>
                          <a:ea typeface="+mn-ea"/>
                          <a:cs typeface="+mn-cs"/>
                        </a:rPr>
                        <a:t>Anthropomorphism</a:t>
                      </a:r>
                      <a:endParaRPr lang="en-US"/>
                    </a:p>
                  </a:txBody>
                  <a:tcPr/>
                </a:tc>
                <a:tc>
                  <a:txBody>
                    <a:bodyPr/>
                    <a:lstStyle/>
                    <a:p>
                      <a:r>
                        <a:rPr lang="en-US" sz="1800" b="0" i="0" u="none" strike="noStrike" kern="1200" baseline="0">
                          <a:solidFill>
                            <a:schemeClr val="dk1"/>
                          </a:solidFill>
                          <a:latin typeface="+mn-lt"/>
                          <a:ea typeface="+mn-ea"/>
                          <a:cs typeface="+mn-cs"/>
                        </a:rPr>
                        <a:t>When humans tend to give nonhuman objects humanlike</a:t>
                      </a:r>
                    </a:p>
                    <a:p>
                      <a:r>
                        <a:rPr lang="en-US" sz="1800" b="0" i="0" u="none" strike="noStrike" kern="1200" baseline="0">
                          <a:solidFill>
                            <a:schemeClr val="dk1"/>
                          </a:solidFill>
                          <a:latin typeface="+mn-lt"/>
                          <a:ea typeface="+mn-ea"/>
                          <a:cs typeface="+mn-cs"/>
                        </a:rPr>
                        <a:t>characteristics. In AI, this can include believing a chatbot is more humanlike and aware than it actually is, like believing it's happy, sad or even sentient altogether.</a:t>
                      </a:r>
                    </a:p>
                  </a:txBody>
                  <a:tcPr/>
                </a:tc>
                <a:extLst>
                  <a:ext uri="{0D108BD9-81ED-4DB2-BD59-A6C34878D82A}">
                    <a16:rowId xmlns:a16="http://schemas.microsoft.com/office/drawing/2014/main" val="2120451370"/>
                  </a:ext>
                </a:extLst>
              </a:tr>
              <a:tr h="370840">
                <a:tc>
                  <a:txBody>
                    <a:bodyPr/>
                    <a:lstStyle/>
                    <a:p>
                      <a:r>
                        <a:rPr lang="en-US" sz="1800" b="0" i="0" u="none" strike="noStrike" kern="1200" baseline="0">
                          <a:solidFill>
                            <a:schemeClr val="dk1"/>
                          </a:solidFill>
                          <a:latin typeface="+mn-lt"/>
                          <a:ea typeface="+mn-ea"/>
                          <a:cs typeface="+mn-cs"/>
                        </a:rPr>
                        <a:t>Artificial intelligence, or AI</a:t>
                      </a:r>
                      <a:endParaRPr lang="en-US"/>
                    </a:p>
                  </a:txBody>
                  <a:tcPr/>
                </a:tc>
                <a:tc>
                  <a:txBody>
                    <a:bodyPr/>
                    <a:lstStyle/>
                    <a:p>
                      <a:r>
                        <a:rPr lang="en-US" sz="1800" b="0" i="0" u="none" strike="noStrike" kern="1200" baseline="0">
                          <a:solidFill>
                            <a:schemeClr val="dk1"/>
                          </a:solidFill>
                          <a:latin typeface="+mn-lt"/>
                          <a:ea typeface="+mn-ea"/>
                          <a:cs typeface="+mn-cs"/>
                        </a:rPr>
                        <a:t>The use of technology to simulate human intelligence, either in computer programs or robotics. A field in computer science that aims to build systems that can perform human tasks.</a:t>
                      </a:r>
                      <a:endParaRPr lang="en-US"/>
                    </a:p>
                  </a:txBody>
                  <a:tcPr/>
                </a:tc>
                <a:extLst>
                  <a:ext uri="{0D108BD9-81ED-4DB2-BD59-A6C34878D82A}">
                    <a16:rowId xmlns:a16="http://schemas.microsoft.com/office/drawing/2014/main" val="782936071"/>
                  </a:ext>
                </a:extLst>
              </a:tr>
              <a:tr h="370840">
                <a:tc>
                  <a:txBody>
                    <a:bodyPr/>
                    <a:lstStyle/>
                    <a:p>
                      <a:r>
                        <a:rPr lang="en-US" sz="1800" b="0" i="0" u="none" strike="noStrike" kern="1200" baseline="0">
                          <a:solidFill>
                            <a:schemeClr val="dk1"/>
                          </a:solidFill>
                          <a:latin typeface="+mn-lt"/>
                          <a:ea typeface="+mn-ea"/>
                          <a:cs typeface="+mn-cs"/>
                        </a:rPr>
                        <a:t>Bias</a:t>
                      </a:r>
                      <a:endParaRPr lang="en-US"/>
                    </a:p>
                  </a:txBody>
                  <a:tcPr/>
                </a:tc>
                <a:tc>
                  <a:txBody>
                    <a:bodyPr/>
                    <a:lstStyle/>
                    <a:p>
                      <a:r>
                        <a:rPr lang="en-US" sz="1800" b="0" i="0" u="none" strike="noStrike" kern="1200" baseline="0">
                          <a:solidFill>
                            <a:schemeClr val="dk1"/>
                          </a:solidFill>
                          <a:latin typeface="+mn-lt"/>
                          <a:ea typeface="+mn-ea"/>
                          <a:cs typeface="+mn-cs"/>
                        </a:rPr>
                        <a:t>In regards to large language models, errors resulting from the training data. This can result in falsely attributing certain characteristics to certain races or groups based on stereotypes.</a:t>
                      </a:r>
                      <a:endParaRPr lang="en-US"/>
                    </a:p>
                  </a:txBody>
                  <a:tcPr/>
                </a:tc>
                <a:extLst>
                  <a:ext uri="{0D108BD9-81ED-4DB2-BD59-A6C34878D82A}">
                    <a16:rowId xmlns:a16="http://schemas.microsoft.com/office/drawing/2014/main" val="2175913781"/>
                  </a:ext>
                </a:extLst>
              </a:tr>
              <a:tr h="370840">
                <a:tc>
                  <a:txBody>
                    <a:bodyPr/>
                    <a:lstStyle/>
                    <a:p>
                      <a:r>
                        <a:rPr lang="en-US" sz="1800" b="0" i="0" u="none" strike="noStrike" kern="1200" baseline="0">
                          <a:solidFill>
                            <a:schemeClr val="dk1"/>
                          </a:solidFill>
                          <a:latin typeface="+mn-lt"/>
                          <a:ea typeface="+mn-ea"/>
                          <a:cs typeface="+mn-cs"/>
                        </a:rPr>
                        <a:t>Chatbot</a:t>
                      </a:r>
                      <a:endParaRPr lang="en-US"/>
                    </a:p>
                  </a:txBody>
                  <a:tcPr/>
                </a:tc>
                <a:tc>
                  <a:txBody>
                    <a:bodyPr/>
                    <a:lstStyle/>
                    <a:p>
                      <a:r>
                        <a:rPr lang="en-US" sz="1800" b="0" i="0" u="none" strike="noStrike" kern="1200" baseline="0">
                          <a:solidFill>
                            <a:schemeClr val="dk1"/>
                          </a:solidFill>
                          <a:latin typeface="+mn-lt"/>
                          <a:ea typeface="+mn-ea"/>
                          <a:cs typeface="+mn-cs"/>
                        </a:rPr>
                        <a:t>A program that communicates with humans through text that</a:t>
                      </a:r>
                    </a:p>
                    <a:p>
                      <a:r>
                        <a:rPr lang="en-US" sz="1800" b="0" i="0" u="none" strike="noStrike" kern="1200" baseline="0">
                          <a:solidFill>
                            <a:schemeClr val="dk1"/>
                          </a:solidFill>
                          <a:latin typeface="+mn-lt"/>
                          <a:ea typeface="+mn-ea"/>
                          <a:cs typeface="+mn-cs"/>
                        </a:rPr>
                        <a:t>simulates human language.</a:t>
                      </a:r>
                      <a:endParaRPr lang="en-US"/>
                    </a:p>
                  </a:txBody>
                  <a:tcPr/>
                </a:tc>
                <a:extLst>
                  <a:ext uri="{0D108BD9-81ED-4DB2-BD59-A6C34878D82A}">
                    <a16:rowId xmlns:a16="http://schemas.microsoft.com/office/drawing/2014/main" val="2527021483"/>
                  </a:ext>
                </a:extLst>
              </a:tr>
              <a:tr h="370840">
                <a:tc>
                  <a:txBody>
                    <a:bodyPr/>
                    <a:lstStyle/>
                    <a:p>
                      <a:r>
                        <a:rPr lang="en-US" sz="1800" b="0" i="0" u="none" strike="noStrike" kern="1200" baseline="0">
                          <a:solidFill>
                            <a:schemeClr val="dk1"/>
                          </a:solidFill>
                          <a:latin typeface="+mn-lt"/>
                          <a:ea typeface="+mn-ea"/>
                          <a:cs typeface="+mn-cs"/>
                        </a:rPr>
                        <a:t>ChatGPT</a:t>
                      </a:r>
                      <a:endParaRPr lang="en-US"/>
                    </a:p>
                  </a:txBody>
                  <a:tcPr/>
                </a:tc>
                <a:tc>
                  <a:txBody>
                    <a:bodyPr/>
                    <a:lstStyle/>
                    <a:p>
                      <a:r>
                        <a:rPr lang="en-US" sz="1800" b="0" i="0" u="none" strike="noStrike" kern="1200" baseline="0">
                          <a:solidFill>
                            <a:schemeClr val="dk1"/>
                          </a:solidFill>
                          <a:latin typeface="+mn-lt"/>
                          <a:ea typeface="+mn-ea"/>
                          <a:cs typeface="+mn-cs"/>
                        </a:rPr>
                        <a:t>An AI chatbot developed by OpenAI that uses large language model</a:t>
                      </a:r>
                    </a:p>
                    <a:p>
                      <a:r>
                        <a:rPr lang="en-US" sz="1800" b="0" i="0" u="none" strike="noStrike" kern="1200" baseline="0">
                          <a:solidFill>
                            <a:schemeClr val="dk1"/>
                          </a:solidFill>
                          <a:latin typeface="+mn-lt"/>
                          <a:ea typeface="+mn-ea"/>
                          <a:cs typeface="+mn-cs"/>
                        </a:rPr>
                        <a:t>technology.</a:t>
                      </a:r>
                      <a:endParaRPr lang="en-US"/>
                    </a:p>
                  </a:txBody>
                  <a:tcPr/>
                </a:tc>
                <a:extLst>
                  <a:ext uri="{0D108BD9-81ED-4DB2-BD59-A6C34878D82A}">
                    <a16:rowId xmlns:a16="http://schemas.microsoft.com/office/drawing/2014/main" val="1018224574"/>
                  </a:ext>
                </a:extLst>
              </a:tr>
              <a:tr h="370840">
                <a:tc>
                  <a:txBody>
                    <a:bodyPr/>
                    <a:lstStyle/>
                    <a:p>
                      <a:r>
                        <a:rPr lang="en-US" sz="1800" b="0" i="0" u="none" strike="noStrike" kern="1200" baseline="0">
                          <a:solidFill>
                            <a:schemeClr val="dk1"/>
                          </a:solidFill>
                          <a:latin typeface="+mn-lt"/>
                          <a:ea typeface="+mn-ea"/>
                          <a:cs typeface="+mn-cs"/>
                        </a:rPr>
                        <a:t>Cognitive computing</a:t>
                      </a:r>
                      <a:endParaRPr lang="en-US"/>
                    </a:p>
                  </a:txBody>
                  <a:tcPr/>
                </a:tc>
                <a:tc>
                  <a:txBody>
                    <a:bodyPr/>
                    <a:lstStyle/>
                    <a:p>
                      <a:r>
                        <a:rPr lang="en-US" sz="1800" b="0" i="0" u="none" strike="noStrike" kern="1200" baseline="0">
                          <a:solidFill>
                            <a:schemeClr val="dk1"/>
                          </a:solidFill>
                          <a:latin typeface="+mn-lt"/>
                          <a:ea typeface="+mn-ea"/>
                          <a:cs typeface="+mn-cs"/>
                        </a:rPr>
                        <a:t>Another term for artificial intelligence.</a:t>
                      </a:r>
                      <a:endParaRPr lang="en-US"/>
                    </a:p>
                  </a:txBody>
                  <a:tcPr/>
                </a:tc>
                <a:extLst>
                  <a:ext uri="{0D108BD9-81ED-4DB2-BD59-A6C34878D82A}">
                    <a16:rowId xmlns:a16="http://schemas.microsoft.com/office/drawing/2014/main" val="1313954376"/>
                  </a:ext>
                </a:extLst>
              </a:tr>
              <a:tr h="370840">
                <a:tc>
                  <a:txBody>
                    <a:bodyPr/>
                    <a:lstStyle/>
                    <a:p>
                      <a:r>
                        <a:rPr lang="en-US" sz="1800" b="0" i="0" u="none" strike="noStrike" kern="1200" baseline="0">
                          <a:solidFill>
                            <a:schemeClr val="dk1"/>
                          </a:solidFill>
                          <a:latin typeface="+mn-lt"/>
                          <a:ea typeface="+mn-ea"/>
                          <a:cs typeface="+mn-cs"/>
                        </a:rPr>
                        <a:t>Data augmentation</a:t>
                      </a:r>
                      <a:endParaRPr lang="en-US"/>
                    </a:p>
                  </a:txBody>
                  <a:tcPr/>
                </a:tc>
                <a:tc>
                  <a:txBody>
                    <a:bodyPr/>
                    <a:lstStyle/>
                    <a:p>
                      <a:r>
                        <a:rPr lang="en-US" sz="1800" b="0" i="0" u="none" strike="noStrike" kern="1200" baseline="0" dirty="0">
                          <a:solidFill>
                            <a:schemeClr val="dk1"/>
                          </a:solidFill>
                          <a:latin typeface="+mn-lt"/>
                          <a:ea typeface="+mn-ea"/>
                          <a:cs typeface="+mn-cs"/>
                        </a:rPr>
                        <a:t>Remixing existing data or adding a more diverse set of</a:t>
                      </a:r>
                    </a:p>
                    <a:p>
                      <a:r>
                        <a:rPr lang="en-US" sz="1800" b="0" i="0" u="none" strike="noStrike" kern="1200" baseline="0" dirty="0">
                          <a:solidFill>
                            <a:schemeClr val="dk1"/>
                          </a:solidFill>
                          <a:latin typeface="+mn-lt"/>
                          <a:ea typeface="+mn-ea"/>
                          <a:cs typeface="+mn-cs"/>
                        </a:rPr>
                        <a:t>data to train an AI.</a:t>
                      </a:r>
                    </a:p>
                  </a:txBody>
                  <a:tcPr/>
                </a:tc>
                <a:extLst>
                  <a:ext uri="{0D108BD9-81ED-4DB2-BD59-A6C34878D82A}">
                    <a16:rowId xmlns:a16="http://schemas.microsoft.com/office/drawing/2014/main" val="1446640998"/>
                  </a:ext>
                </a:extLst>
              </a:tr>
            </a:tbl>
          </a:graphicData>
        </a:graphic>
      </p:graphicFrame>
      <p:sp>
        <p:nvSpPr>
          <p:cNvPr id="2" name="Footer Placeholder 1">
            <a:extLst>
              <a:ext uri="{FF2B5EF4-FFF2-40B4-BE49-F238E27FC236}">
                <a16:creationId xmlns:a16="http://schemas.microsoft.com/office/drawing/2014/main" id="{FD918A42-6B88-55E9-4149-E74DBCFB458D}"/>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F7564AE5-AB16-8C61-35A3-589215C529F9}"/>
              </a:ext>
            </a:extLst>
          </p:cNvPr>
          <p:cNvSpPr>
            <a:spLocks noGrp="1"/>
          </p:cNvSpPr>
          <p:nvPr>
            <p:ph type="sldNum" sz="quarter" idx="12"/>
          </p:nvPr>
        </p:nvSpPr>
        <p:spPr/>
        <p:txBody>
          <a:bodyPr/>
          <a:lstStyle/>
          <a:p>
            <a:fld id="{1B3BA5BB-E639-4CDA-86D0-9EAA683F7B13}" type="slidenum">
              <a:rPr lang="en-US" smtClean="0"/>
              <a:t>47</a:t>
            </a:fld>
            <a:endParaRPr lang="en-US"/>
          </a:p>
        </p:txBody>
      </p:sp>
    </p:spTree>
    <p:extLst>
      <p:ext uri="{BB962C8B-B14F-4D97-AF65-F5344CB8AC3E}">
        <p14:creationId xmlns:p14="http://schemas.microsoft.com/office/powerpoint/2010/main" val="818574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FE166-4E7D-1F3A-019D-D58812F95DCC}"/>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3B9B755-3226-F053-89C7-50A41B117B55}"/>
              </a:ext>
            </a:extLst>
          </p:cNvPr>
          <p:cNvGraphicFramePr>
            <a:graphicFrameLocks noGrp="1"/>
          </p:cNvGraphicFramePr>
          <p:nvPr>
            <p:ph idx="1"/>
            <p:extLst>
              <p:ext uri="{D42A27DB-BD31-4B8C-83A1-F6EECF244321}">
                <p14:modId xmlns:p14="http://schemas.microsoft.com/office/powerpoint/2010/main" val="2390087371"/>
              </p:ext>
            </p:extLst>
          </p:nvPr>
        </p:nvGraphicFramePr>
        <p:xfrm>
          <a:off x="599635" y="-1"/>
          <a:ext cx="11205503" cy="6705599"/>
        </p:xfrm>
        <a:graphic>
          <a:graphicData uri="http://schemas.openxmlformats.org/drawingml/2006/table">
            <a:tbl>
              <a:tblPr firstRow="1" bandRow="1">
                <a:tableStyleId>{5C22544A-7EE6-4342-B048-85BDC9FD1C3A}</a:tableStyleId>
              </a:tblPr>
              <a:tblGrid>
                <a:gridCol w="4188635">
                  <a:extLst>
                    <a:ext uri="{9D8B030D-6E8A-4147-A177-3AD203B41FA5}">
                      <a16:colId xmlns:a16="http://schemas.microsoft.com/office/drawing/2014/main" val="236711233"/>
                    </a:ext>
                  </a:extLst>
                </a:gridCol>
                <a:gridCol w="7016868">
                  <a:extLst>
                    <a:ext uri="{9D8B030D-6E8A-4147-A177-3AD203B41FA5}">
                      <a16:colId xmlns:a16="http://schemas.microsoft.com/office/drawing/2014/main" val="2820730404"/>
                    </a:ext>
                  </a:extLst>
                </a:gridCol>
              </a:tblGrid>
              <a:tr h="465312">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66245422"/>
                  </a:ext>
                </a:extLst>
              </a:tr>
              <a:tr h="1338570">
                <a:tc>
                  <a:txBody>
                    <a:bodyPr/>
                    <a:lstStyle/>
                    <a:p>
                      <a:r>
                        <a:rPr lang="en-US" sz="1600" b="0" i="0" u="none" strike="noStrike" kern="1200" baseline="0">
                          <a:solidFill>
                            <a:schemeClr val="dk1"/>
                          </a:solidFill>
                          <a:latin typeface="+mn-lt"/>
                          <a:ea typeface="+mn-ea"/>
                          <a:cs typeface="+mn-cs"/>
                        </a:rPr>
                        <a:t>Deep learning</a:t>
                      </a:r>
                      <a:endParaRPr lang="en-US" sz="1600"/>
                    </a:p>
                  </a:txBody>
                  <a:tcPr/>
                </a:tc>
                <a:tc>
                  <a:txBody>
                    <a:bodyPr/>
                    <a:lstStyle/>
                    <a:p>
                      <a:r>
                        <a:rPr lang="en-US" sz="1600" b="0" i="0" u="none" strike="noStrike" kern="1200" baseline="0">
                          <a:solidFill>
                            <a:schemeClr val="dk1"/>
                          </a:solidFill>
                          <a:latin typeface="+mn-lt"/>
                          <a:ea typeface="+mn-ea"/>
                          <a:cs typeface="+mn-cs"/>
                        </a:rPr>
                        <a:t>A method of AI, and a subfield of machine learning, that uses</a:t>
                      </a:r>
                    </a:p>
                    <a:p>
                      <a:r>
                        <a:rPr lang="en-US" sz="1600" b="0" i="0" u="none" strike="noStrike" kern="1200" baseline="0">
                          <a:solidFill>
                            <a:schemeClr val="dk1"/>
                          </a:solidFill>
                          <a:latin typeface="+mn-lt"/>
                          <a:ea typeface="+mn-ea"/>
                          <a:cs typeface="+mn-cs"/>
                        </a:rPr>
                        <a:t>multiple parameters to recognize complex patterns in pictures, sound and text. The process is inspired by the human brain and uses artificial neural networks to create patterns.</a:t>
                      </a:r>
                      <a:endParaRPr lang="en-US" sz="1600"/>
                    </a:p>
                  </a:txBody>
                  <a:tcPr/>
                </a:tc>
                <a:extLst>
                  <a:ext uri="{0D108BD9-81ED-4DB2-BD59-A6C34878D82A}">
                    <a16:rowId xmlns:a16="http://schemas.microsoft.com/office/drawing/2014/main" val="782936071"/>
                  </a:ext>
                </a:extLst>
              </a:tr>
              <a:tr h="1032612">
                <a:tc>
                  <a:txBody>
                    <a:bodyPr/>
                    <a:lstStyle/>
                    <a:p>
                      <a:r>
                        <a:rPr lang="en-US" sz="1600" b="0" i="0" u="none" strike="noStrike" kern="1200" baseline="0">
                          <a:solidFill>
                            <a:schemeClr val="dk1"/>
                          </a:solidFill>
                          <a:latin typeface="+mn-lt"/>
                          <a:ea typeface="+mn-ea"/>
                          <a:cs typeface="+mn-cs"/>
                        </a:rPr>
                        <a:t>Diffusion</a:t>
                      </a:r>
                      <a:endParaRPr lang="en-US" sz="1600"/>
                    </a:p>
                  </a:txBody>
                  <a:tcPr/>
                </a:tc>
                <a:tc>
                  <a:txBody>
                    <a:bodyPr/>
                    <a:lstStyle/>
                    <a:p>
                      <a:r>
                        <a:rPr lang="en-US" sz="1600" b="0" i="0" u="none" strike="noStrike" kern="1200" baseline="0">
                          <a:solidFill>
                            <a:schemeClr val="dk1"/>
                          </a:solidFill>
                          <a:latin typeface="+mn-lt"/>
                          <a:ea typeface="+mn-ea"/>
                          <a:cs typeface="+mn-cs"/>
                        </a:rPr>
                        <a:t>A method of machine learning that takes an existing piece of data,</a:t>
                      </a:r>
                    </a:p>
                    <a:p>
                      <a:r>
                        <a:rPr lang="en-US" sz="1600" b="0" i="0" u="none" strike="noStrike" kern="1200" baseline="0">
                          <a:solidFill>
                            <a:schemeClr val="dk1"/>
                          </a:solidFill>
                          <a:latin typeface="+mn-lt"/>
                          <a:ea typeface="+mn-ea"/>
                          <a:cs typeface="+mn-cs"/>
                        </a:rPr>
                        <a:t>like a photo, and adds random noise. Diffusion models train their networks to re-engineer or recover that photo.</a:t>
                      </a:r>
                      <a:endParaRPr lang="en-US" sz="1600"/>
                    </a:p>
                  </a:txBody>
                  <a:tcPr/>
                </a:tc>
                <a:extLst>
                  <a:ext uri="{0D108BD9-81ED-4DB2-BD59-A6C34878D82A}">
                    <a16:rowId xmlns:a16="http://schemas.microsoft.com/office/drawing/2014/main" val="2175913781"/>
                  </a:ext>
                </a:extLst>
              </a:tr>
              <a:tr h="465312">
                <a:tc>
                  <a:txBody>
                    <a:bodyPr/>
                    <a:lstStyle/>
                    <a:p>
                      <a:r>
                        <a:rPr lang="en-US" sz="1600" b="0" i="0" u="none" strike="noStrike" kern="1200" baseline="0">
                          <a:solidFill>
                            <a:schemeClr val="dk1"/>
                          </a:solidFill>
                          <a:latin typeface="+mn-lt"/>
                          <a:ea typeface="+mn-ea"/>
                          <a:cs typeface="+mn-cs"/>
                        </a:rPr>
                        <a:t>Emergent behavior</a:t>
                      </a:r>
                      <a:endParaRPr lang="en-US" sz="1600"/>
                    </a:p>
                  </a:txBody>
                  <a:tcPr/>
                </a:tc>
                <a:tc>
                  <a:txBody>
                    <a:bodyPr/>
                    <a:lstStyle/>
                    <a:p>
                      <a:r>
                        <a:rPr lang="en-US" sz="1600" b="0" i="0" u="none" strike="noStrike" kern="1200" baseline="0">
                          <a:solidFill>
                            <a:schemeClr val="dk1"/>
                          </a:solidFill>
                          <a:latin typeface="+mn-lt"/>
                          <a:ea typeface="+mn-ea"/>
                          <a:cs typeface="+mn-cs"/>
                        </a:rPr>
                        <a:t>When an AI model exhibits unintended abilities.</a:t>
                      </a:r>
                      <a:endParaRPr lang="en-US" sz="1600"/>
                    </a:p>
                  </a:txBody>
                  <a:tcPr/>
                </a:tc>
                <a:extLst>
                  <a:ext uri="{0D108BD9-81ED-4DB2-BD59-A6C34878D82A}">
                    <a16:rowId xmlns:a16="http://schemas.microsoft.com/office/drawing/2014/main" val="2527021483"/>
                  </a:ext>
                </a:extLst>
              </a:tr>
              <a:tr h="1338570">
                <a:tc>
                  <a:txBody>
                    <a:bodyPr/>
                    <a:lstStyle/>
                    <a:p>
                      <a:r>
                        <a:rPr lang="en-US" sz="1600" b="0" i="0" u="none" strike="noStrike" kern="1200" baseline="0">
                          <a:solidFill>
                            <a:schemeClr val="dk1"/>
                          </a:solidFill>
                          <a:latin typeface="+mn-lt"/>
                          <a:ea typeface="+mn-ea"/>
                          <a:cs typeface="+mn-cs"/>
                        </a:rPr>
                        <a:t>End-to-end learning, or E2E</a:t>
                      </a:r>
                      <a:endParaRPr lang="en-US" sz="1600"/>
                    </a:p>
                  </a:txBody>
                  <a:tcPr/>
                </a:tc>
                <a:tc>
                  <a:txBody>
                    <a:bodyPr/>
                    <a:lstStyle/>
                    <a:p>
                      <a:r>
                        <a:rPr lang="en-US" sz="1600" b="0" i="0" u="none" strike="noStrike" kern="1200" baseline="0" dirty="0">
                          <a:solidFill>
                            <a:schemeClr val="dk1"/>
                          </a:solidFill>
                          <a:latin typeface="+mn-lt"/>
                          <a:ea typeface="+mn-ea"/>
                          <a:cs typeface="+mn-cs"/>
                        </a:rPr>
                        <a:t>A deep learning process in which a model is</a:t>
                      </a:r>
                    </a:p>
                    <a:p>
                      <a:r>
                        <a:rPr lang="en-US" sz="1600" b="0" i="0" u="none" strike="noStrike" kern="1200" baseline="0" dirty="0">
                          <a:solidFill>
                            <a:schemeClr val="dk1"/>
                          </a:solidFill>
                          <a:latin typeface="+mn-lt"/>
                          <a:ea typeface="+mn-ea"/>
                          <a:cs typeface="+mn-cs"/>
                        </a:rPr>
                        <a:t>instructed to perform a task from start to finish. It's not trained to accomplish a task sequentially but instead learns from the inputs and solves it all at once.</a:t>
                      </a:r>
                      <a:endParaRPr lang="en-US" sz="1600" dirty="0"/>
                    </a:p>
                  </a:txBody>
                  <a:tcPr/>
                </a:tc>
                <a:extLst>
                  <a:ext uri="{0D108BD9-81ED-4DB2-BD59-A6C34878D82A}">
                    <a16:rowId xmlns:a16="http://schemas.microsoft.com/office/drawing/2014/main" val="1018224574"/>
                  </a:ext>
                </a:extLst>
              </a:tr>
              <a:tr h="726653">
                <a:tc>
                  <a:txBody>
                    <a:bodyPr/>
                    <a:lstStyle/>
                    <a:p>
                      <a:r>
                        <a:rPr lang="en-US" sz="1600" b="0" i="0" u="none" strike="noStrike" kern="1200" baseline="0">
                          <a:solidFill>
                            <a:schemeClr val="dk1"/>
                          </a:solidFill>
                          <a:latin typeface="+mn-lt"/>
                          <a:ea typeface="+mn-ea"/>
                          <a:cs typeface="+mn-cs"/>
                        </a:rPr>
                        <a:t>Ethical considerations</a:t>
                      </a:r>
                      <a:endParaRPr lang="en-US" sz="1600"/>
                    </a:p>
                  </a:txBody>
                  <a:tcPr/>
                </a:tc>
                <a:tc>
                  <a:txBody>
                    <a:bodyPr/>
                    <a:lstStyle/>
                    <a:p>
                      <a:r>
                        <a:rPr lang="en-US" sz="1600" b="0" i="0" u="none" strike="noStrike" kern="1200" baseline="0">
                          <a:solidFill>
                            <a:schemeClr val="dk1"/>
                          </a:solidFill>
                          <a:latin typeface="+mn-lt"/>
                          <a:ea typeface="+mn-ea"/>
                          <a:cs typeface="+mn-cs"/>
                        </a:rPr>
                        <a:t>An awareness of the ethical implications of AI and issues related to privacy, data usage, fairness, misuse and other safety issues.</a:t>
                      </a:r>
                      <a:endParaRPr lang="en-US" sz="1600"/>
                    </a:p>
                  </a:txBody>
                  <a:tcPr/>
                </a:tc>
                <a:extLst>
                  <a:ext uri="{0D108BD9-81ED-4DB2-BD59-A6C34878D82A}">
                    <a16:rowId xmlns:a16="http://schemas.microsoft.com/office/drawing/2014/main" val="1313954376"/>
                  </a:ext>
                </a:extLst>
              </a:tr>
              <a:tr h="1338570">
                <a:tc>
                  <a:txBody>
                    <a:bodyPr/>
                    <a:lstStyle/>
                    <a:p>
                      <a:r>
                        <a:rPr lang="en-US" sz="1600"/>
                        <a:t>Expert Systems</a:t>
                      </a:r>
                    </a:p>
                  </a:txBody>
                  <a:tcPr/>
                </a:tc>
                <a:tc>
                  <a:txBody>
                    <a:bodyPr/>
                    <a:lstStyle/>
                    <a:p>
                      <a:r>
                        <a:rPr lang="en-US" sz="1600" b="0" i="0" u="none" strike="noStrike" kern="1200" baseline="0" dirty="0">
                          <a:solidFill>
                            <a:schemeClr val="dk1"/>
                          </a:solidFill>
                          <a:latin typeface="+mn-lt"/>
                          <a:ea typeface="+mn-ea"/>
                          <a:cs typeface="+mn-cs"/>
                        </a:rPr>
                        <a:t>A technique that uses advanced computer programs to imitate the</a:t>
                      </a:r>
                    </a:p>
                    <a:p>
                      <a:r>
                        <a:rPr lang="en-US" sz="1600" b="0" i="0" u="none" strike="noStrike" kern="1200" baseline="0" dirty="0">
                          <a:solidFill>
                            <a:schemeClr val="dk1"/>
                          </a:solidFill>
                          <a:latin typeface="+mn-lt"/>
                          <a:ea typeface="+mn-ea"/>
                          <a:cs typeface="+mn-cs"/>
                        </a:rPr>
                        <a:t>knowledge and reasoning capabilities of an expert in a particular discipline, with the endpoint being a tool that a layman can use to solve difficult or vague problems.</a:t>
                      </a:r>
                      <a:endParaRPr lang="en-US" sz="1600" dirty="0"/>
                    </a:p>
                  </a:txBody>
                  <a:tcPr/>
                </a:tc>
                <a:extLst>
                  <a:ext uri="{0D108BD9-81ED-4DB2-BD59-A6C34878D82A}">
                    <a16:rowId xmlns:a16="http://schemas.microsoft.com/office/drawing/2014/main" val="2908088056"/>
                  </a:ext>
                </a:extLst>
              </a:tr>
            </a:tbl>
          </a:graphicData>
        </a:graphic>
      </p:graphicFrame>
      <p:sp>
        <p:nvSpPr>
          <p:cNvPr id="2" name="Footer Placeholder 1">
            <a:extLst>
              <a:ext uri="{FF2B5EF4-FFF2-40B4-BE49-F238E27FC236}">
                <a16:creationId xmlns:a16="http://schemas.microsoft.com/office/drawing/2014/main" id="{73797330-9D98-16E7-B2B3-4C19FDDBAFE8}"/>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3F865EB3-4967-1B4C-A010-41B29827B3DF}"/>
              </a:ext>
            </a:extLst>
          </p:cNvPr>
          <p:cNvSpPr>
            <a:spLocks noGrp="1"/>
          </p:cNvSpPr>
          <p:nvPr>
            <p:ph type="sldNum" sz="quarter" idx="12"/>
          </p:nvPr>
        </p:nvSpPr>
        <p:spPr/>
        <p:txBody>
          <a:bodyPr/>
          <a:lstStyle/>
          <a:p>
            <a:fld id="{1B3BA5BB-E639-4CDA-86D0-9EAA683F7B13}" type="slidenum">
              <a:rPr lang="en-US" smtClean="0"/>
              <a:t>48</a:t>
            </a:fld>
            <a:endParaRPr lang="en-US"/>
          </a:p>
        </p:txBody>
      </p:sp>
    </p:spTree>
    <p:extLst>
      <p:ext uri="{BB962C8B-B14F-4D97-AF65-F5344CB8AC3E}">
        <p14:creationId xmlns:p14="http://schemas.microsoft.com/office/powerpoint/2010/main" val="2708492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61CA2-C2BE-6F6C-02C6-0D1C1091BF37}"/>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DB7AB6-8AC1-7CEE-87AB-9B828690ABC3}"/>
              </a:ext>
            </a:extLst>
          </p:cNvPr>
          <p:cNvGraphicFramePr>
            <a:graphicFrameLocks noGrp="1"/>
          </p:cNvGraphicFramePr>
          <p:nvPr>
            <p:ph idx="1"/>
            <p:extLst>
              <p:ext uri="{D42A27DB-BD31-4B8C-83A1-F6EECF244321}">
                <p14:modId xmlns:p14="http://schemas.microsoft.com/office/powerpoint/2010/main" val="3512434573"/>
              </p:ext>
            </p:extLst>
          </p:nvPr>
        </p:nvGraphicFramePr>
        <p:xfrm>
          <a:off x="599635" y="0"/>
          <a:ext cx="11029657" cy="6858002"/>
        </p:xfrm>
        <a:graphic>
          <a:graphicData uri="http://schemas.openxmlformats.org/drawingml/2006/table">
            <a:tbl>
              <a:tblPr firstRow="1" bandRow="1">
                <a:tableStyleId>{5C22544A-7EE6-4342-B048-85BDC9FD1C3A}</a:tableStyleId>
              </a:tblPr>
              <a:tblGrid>
                <a:gridCol w="4122904">
                  <a:extLst>
                    <a:ext uri="{9D8B030D-6E8A-4147-A177-3AD203B41FA5}">
                      <a16:colId xmlns:a16="http://schemas.microsoft.com/office/drawing/2014/main" val="236711233"/>
                    </a:ext>
                  </a:extLst>
                </a:gridCol>
                <a:gridCol w="6906753">
                  <a:extLst>
                    <a:ext uri="{9D8B030D-6E8A-4147-A177-3AD203B41FA5}">
                      <a16:colId xmlns:a16="http://schemas.microsoft.com/office/drawing/2014/main" val="2820730404"/>
                    </a:ext>
                  </a:extLst>
                </a:gridCol>
              </a:tblGrid>
              <a:tr h="458037">
                <a:tc>
                  <a:txBody>
                    <a:bodyPr/>
                    <a:lstStyle/>
                    <a:p>
                      <a:endParaRPr lang="en-US" sz="1600"/>
                    </a:p>
                  </a:txBody>
                  <a:tcPr/>
                </a:tc>
                <a:tc>
                  <a:txBody>
                    <a:bodyPr/>
                    <a:lstStyle/>
                    <a:p>
                      <a:endParaRPr lang="en-US" sz="1600"/>
                    </a:p>
                  </a:txBody>
                  <a:tcPr/>
                </a:tc>
                <a:extLst>
                  <a:ext uri="{0D108BD9-81ED-4DB2-BD59-A6C34878D82A}">
                    <a16:rowId xmlns:a16="http://schemas.microsoft.com/office/drawing/2014/main" val="66245422"/>
                  </a:ext>
                </a:extLst>
              </a:tr>
              <a:tr h="1016465">
                <a:tc>
                  <a:txBody>
                    <a:bodyPr/>
                    <a:lstStyle/>
                    <a:p>
                      <a:r>
                        <a:rPr lang="en-US" sz="1600" b="0" i="0" u="none" strike="noStrike" kern="1200" baseline="0">
                          <a:solidFill>
                            <a:schemeClr val="dk1"/>
                          </a:solidFill>
                          <a:latin typeface="+mn-lt"/>
                          <a:ea typeface="+mn-ea"/>
                          <a:cs typeface="+mn-cs"/>
                        </a:rPr>
                        <a:t>Foom</a:t>
                      </a:r>
                      <a:endParaRPr lang="en-US" sz="1600"/>
                    </a:p>
                  </a:txBody>
                  <a:tcPr/>
                </a:tc>
                <a:tc>
                  <a:txBody>
                    <a:bodyPr/>
                    <a:lstStyle/>
                    <a:p>
                      <a:r>
                        <a:rPr lang="en-US" sz="1600" b="0" i="0" u="none" strike="noStrike" kern="1200" baseline="0">
                          <a:solidFill>
                            <a:schemeClr val="dk1"/>
                          </a:solidFill>
                          <a:latin typeface="+mn-lt"/>
                          <a:ea typeface="+mn-ea"/>
                          <a:cs typeface="+mn-cs"/>
                        </a:rPr>
                        <a:t>Also known as fast takeoff or hard takeoff. The concept that if someone builds an AGI that it might already be too late to save humanity.</a:t>
                      </a:r>
                    </a:p>
                  </a:txBody>
                  <a:tcPr/>
                </a:tc>
                <a:extLst>
                  <a:ext uri="{0D108BD9-81ED-4DB2-BD59-A6C34878D82A}">
                    <a16:rowId xmlns:a16="http://schemas.microsoft.com/office/drawing/2014/main" val="3360204171"/>
                  </a:ext>
                </a:extLst>
              </a:tr>
              <a:tr h="1317640">
                <a:tc>
                  <a:txBody>
                    <a:bodyPr/>
                    <a:lstStyle/>
                    <a:p>
                      <a:r>
                        <a:rPr lang="en-US" sz="1600" b="0" i="0" u="none" strike="noStrike" kern="1200" baseline="0" dirty="0">
                          <a:solidFill>
                            <a:schemeClr val="dk1"/>
                          </a:solidFill>
                          <a:latin typeface="+mn-lt"/>
                          <a:ea typeface="+mn-ea"/>
                          <a:cs typeface="+mn-cs"/>
                        </a:rPr>
                        <a:t>Generative adversarial networks, or GANs</a:t>
                      </a:r>
                      <a:endParaRPr lang="en-US" sz="1600" dirty="0"/>
                    </a:p>
                  </a:txBody>
                  <a:tcPr/>
                </a:tc>
                <a:tc>
                  <a:txBody>
                    <a:bodyPr/>
                    <a:lstStyle/>
                    <a:p>
                      <a:r>
                        <a:rPr lang="it-IT" sz="1600" b="0" i="0" u="none" strike="noStrike" kern="1200" baseline="0">
                          <a:solidFill>
                            <a:schemeClr val="dk1"/>
                          </a:solidFill>
                          <a:latin typeface="+mn-lt"/>
                          <a:ea typeface="+mn-ea"/>
                          <a:cs typeface="+mn-cs"/>
                        </a:rPr>
                        <a:t>A generative AI model composed </a:t>
                      </a:r>
                      <a:r>
                        <a:rPr lang="en-US" sz="1600" b="0" i="0" u="none" strike="noStrike" kern="1200" baseline="0">
                          <a:solidFill>
                            <a:schemeClr val="dk1"/>
                          </a:solidFill>
                          <a:latin typeface="+mn-lt"/>
                          <a:ea typeface="+mn-ea"/>
                          <a:cs typeface="+mn-cs"/>
                        </a:rPr>
                        <a:t>of two neural networks to generate new data: a generator and a discriminator. The generator creates new content, and the discriminator checks to see if it’s authentic.</a:t>
                      </a:r>
                      <a:endParaRPr lang="en-US" sz="1600"/>
                    </a:p>
                  </a:txBody>
                  <a:tcPr/>
                </a:tc>
                <a:extLst>
                  <a:ext uri="{0D108BD9-81ED-4DB2-BD59-A6C34878D82A}">
                    <a16:rowId xmlns:a16="http://schemas.microsoft.com/office/drawing/2014/main" val="3585065484"/>
                  </a:ext>
                </a:extLst>
              </a:tr>
              <a:tr h="1317640">
                <a:tc>
                  <a:txBody>
                    <a:bodyPr/>
                    <a:lstStyle/>
                    <a:p>
                      <a:r>
                        <a:rPr lang="en-US" sz="1600" b="0" i="0" u="none" strike="noStrike" kern="1200" baseline="0" dirty="0">
                          <a:solidFill>
                            <a:schemeClr val="dk1"/>
                          </a:solidFill>
                          <a:latin typeface="+mn-lt"/>
                          <a:ea typeface="+mn-ea"/>
                          <a:cs typeface="+mn-cs"/>
                        </a:rPr>
                        <a:t>Generative AI</a:t>
                      </a:r>
                      <a:endParaRPr lang="en-US" sz="1600" dirty="0"/>
                    </a:p>
                  </a:txBody>
                  <a:tcPr/>
                </a:tc>
                <a:tc>
                  <a:txBody>
                    <a:bodyPr/>
                    <a:lstStyle/>
                    <a:p>
                      <a:r>
                        <a:rPr lang="en-US" sz="1600" b="0" i="0" u="none" strike="noStrike" kern="1200" baseline="0">
                          <a:solidFill>
                            <a:schemeClr val="dk1"/>
                          </a:solidFill>
                          <a:latin typeface="+mn-lt"/>
                          <a:ea typeface="+mn-ea"/>
                          <a:cs typeface="+mn-cs"/>
                        </a:rPr>
                        <a:t>A content-generating technology that uses AI to create text,</a:t>
                      </a:r>
                    </a:p>
                    <a:p>
                      <a:r>
                        <a:rPr lang="en-US" sz="1600" b="0" i="0" u="none" strike="noStrike" kern="1200" baseline="0">
                          <a:solidFill>
                            <a:schemeClr val="dk1"/>
                          </a:solidFill>
                          <a:latin typeface="+mn-lt"/>
                          <a:ea typeface="+mn-ea"/>
                          <a:cs typeface="+mn-cs"/>
                        </a:rPr>
                        <a:t>video, computer code or images. The AI is fed large amounts of training data, finds patterns to generate its own novel responses, which can sometimes be similar to the source material.</a:t>
                      </a:r>
                      <a:endParaRPr lang="en-US" sz="1600"/>
                    </a:p>
                  </a:txBody>
                  <a:tcPr/>
                </a:tc>
                <a:extLst>
                  <a:ext uri="{0D108BD9-81ED-4DB2-BD59-A6C34878D82A}">
                    <a16:rowId xmlns:a16="http://schemas.microsoft.com/office/drawing/2014/main" val="2175913781"/>
                  </a:ext>
                </a:extLst>
              </a:tr>
              <a:tr h="1016465">
                <a:tc>
                  <a:txBody>
                    <a:bodyPr/>
                    <a:lstStyle/>
                    <a:p>
                      <a:r>
                        <a:rPr lang="en-US" sz="1600" b="0" i="0" u="none" strike="noStrike" kern="1200" baseline="0">
                          <a:solidFill>
                            <a:schemeClr val="dk1"/>
                          </a:solidFill>
                          <a:latin typeface="+mn-lt"/>
                          <a:ea typeface="+mn-ea"/>
                          <a:cs typeface="+mn-cs"/>
                        </a:rPr>
                        <a:t>Google Bard</a:t>
                      </a:r>
                      <a:endParaRPr lang="en-US" sz="1600"/>
                    </a:p>
                  </a:txBody>
                  <a:tcPr/>
                </a:tc>
                <a:tc>
                  <a:txBody>
                    <a:bodyPr/>
                    <a:lstStyle/>
                    <a:p>
                      <a:r>
                        <a:rPr lang="en-US" sz="1600" b="0" i="0" u="none" strike="noStrike" kern="1200" baseline="0">
                          <a:solidFill>
                            <a:schemeClr val="dk1"/>
                          </a:solidFill>
                          <a:latin typeface="+mn-lt"/>
                          <a:ea typeface="+mn-ea"/>
                          <a:cs typeface="+mn-cs"/>
                        </a:rPr>
                        <a:t>An AI chatbot by Google that functions similarly to ChatGPT but</a:t>
                      </a:r>
                    </a:p>
                    <a:p>
                      <a:r>
                        <a:rPr lang="en-US" sz="1600" b="0" i="0" u="none" strike="noStrike" kern="1200" baseline="0">
                          <a:solidFill>
                            <a:schemeClr val="dk1"/>
                          </a:solidFill>
                          <a:latin typeface="+mn-lt"/>
                          <a:ea typeface="+mn-ea"/>
                          <a:cs typeface="+mn-cs"/>
                        </a:rPr>
                        <a:t>pulls information from the current web, whereas ChatGPT is limited to data until 2021 and isn't connected to the internet.</a:t>
                      </a:r>
                      <a:endParaRPr lang="en-US" sz="1600"/>
                    </a:p>
                  </a:txBody>
                  <a:tcPr/>
                </a:tc>
                <a:extLst>
                  <a:ext uri="{0D108BD9-81ED-4DB2-BD59-A6C34878D82A}">
                    <a16:rowId xmlns:a16="http://schemas.microsoft.com/office/drawing/2014/main" val="2527021483"/>
                  </a:ext>
                </a:extLst>
              </a:tr>
              <a:tr h="1016465">
                <a:tc>
                  <a:txBody>
                    <a:bodyPr/>
                    <a:lstStyle/>
                    <a:p>
                      <a:r>
                        <a:rPr lang="en-US" sz="1600" b="0" i="0" u="none" strike="noStrike" kern="1200" baseline="0">
                          <a:solidFill>
                            <a:schemeClr val="dk1"/>
                          </a:solidFill>
                          <a:latin typeface="+mn-lt"/>
                          <a:ea typeface="+mn-ea"/>
                          <a:cs typeface="+mn-cs"/>
                        </a:rPr>
                        <a:t>Guardrails</a:t>
                      </a:r>
                      <a:endParaRPr lang="en-US" sz="1600"/>
                    </a:p>
                  </a:txBody>
                  <a:tcPr/>
                </a:tc>
                <a:tc>
                  <a:txBody>
                    <a:bodyPr/>
                    <a:lstStyle/>
                    <a:p>
                      <a:r>
                        <a:rPr lang="en-US" sz="1600" b="0" i="0" u="none" strike="noStrike" kern="1200" baseline="0">
                          <a:solidFill>
                            <a:schemeClr val="dk1"/>
                          </a:solidFill>
                          <a:latin typeface="+mn-lt"/>
                          <a:ea typeface="+mn-ea"/>
                          <a:cs typeface="+mn-cs"/>
                        </a:rPr>
                        <a:t>Policies and restrictions placed on AI models to ensure data is</a:t>
                      </a:r>
                    </a:p>
                    <a:p>
                      <a:r>
                        <a:rPr lang="en-US" sz="1600" b="0" i="0" u="none" strike="noStrike" kern="1200" baseline="0">
                          <a:solidFill>
                            <a:schemeClr val="dk1"/>
                          </a:solidFill>
                          <a:latin typeface="+mn-lt"/>
                          <a:ea typeface="+mn-ea"/>
                          <a:cs typeface="+mn-cs"/>
                        </a:rPr>
                        <a:t>handled responsibly and that the model doesn't create disturbing content.</a:t>
                      </a:r>
                      <a:endParaRPr lang="en-US" sz="1600"/>
                    </a:p>
                  </a:txBody>
                  <a:tcPr/>
                </a:tc>
                <a:extLst>
                  <a:ext uri="{0D108BD9-81ED-4DB2-BD59-A6C34878D82A}">
                    <a16:rowId xmlns:a16="http://schemas.microsoft.com/office/drawing/2014/main" val="1018224574"/>
                  </a:ext>
                </a:extLst>
              </a:tr>
              <a:tr h="715290">
                <a:tc>
                  <a:txBody>
                    <a:bodyPr/>
                    <a:lstStyle/>
                    <a:p>
                      <a:r>
                        <a:rPr lang="en-US" sz="1600" b="0" i="0" u="none" strike="noStrike" kern="1200" baseline="0">
                          <a:solidFill>
                            <a:schemeClr val="dk1"/>
                          </a:solidFill>
                          <a:latin typeface="+mn-lt"/>
                          <a:ea typeface="+mn-ea"/>
                          <a:cs typeface="+mn-cs"/>
                        </a:rPr>
                        <a:t>Large language model, or LLM</a:t>
                      </a:r>
                      <a:endParaRPr lang="en-US" sz="1600"/>
                    </a:p>
                  </a:txBody>
                  <a:tcPr/>
                </a:tc>
                <a:tc>
                  <a:txBody>
                    <a:bodyPr/>
                    <a:lstStyle/>
                    <a:p>
                      <a:r>
                        <a:rPr lang="en-US" sz="1600" b="0" i="0" u="none" strike="noStrike" kern="1200" baseline="0" dirty="0">
                          <a:solidFill>
                            <a:schemeClr val="dk1"/>
                          </a:solidFill>
                          <a:latin typeface="+mn-lt"/>
                          <a:ea typeface="+mn-ea"/>
                          <a:cs typeface="+mn-cs"/>
                        </a:rPr>
                        <a:t>An AI model trained on mass amounts of text data to understand language and generate novel content in human-like language.</a:t>
                      </a:r>
                      <a:endParaRPr lang="en-US" sz="1600" dirty="0"/>
                    </a:p>
                  </a:txBody>
                  <a:tcPr/>
                </a:tc>
                <a:extLst>
                  <a:ext uri="{0D108BD9-81ED-4DB2-BD59-A6C34878D82A}">
                    <a16:rowId xmlns:a16="http://schemas.microsoft.com/office/drawing/2014/main" val="3081962639"/>
                  </a:ext>
                </a:extLst>
              </a:tr>
            </a:tbl>
          </a:graphicData>
        </a:graphic>
      </p:graphicFrame>
      <p:sp>
        <p:nvSpPr>
          <p:cNvPr id="2" name="Footer Placeholder 1">
            <a:extLst>
              <a:ext uri="{FF2B5EF4-FFF2-40B4-BE49-F238E27FC236}">
                <a16:creationId xmlns:a16="http://schemas.microsoft.com/office/drawing/2014/main" id="{F2CA9387-F1AF-D2C6-F4AB-3E03762E48D6}"/>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5B298348-5F50-676A-A053-F3B10983D6F7}"/>
              </a:ext>
            </a:extLst>
          </p:cNvPr>
          <p:cNvSpPr>
            <a:spLocks noGrp="1"/>
          </p:cNvSpPr>
          <p:nvPr>
            <p:ph type="sldNum" sz="quarter" idx="12"/>
          </p:nvPr>
        </p:nvSpPr>
        <p:spPr/>
        <p:txBody>
          <a:bodyPr/>
          <a:lstStyle/>
          <a:p>
            <a:fld id="{1B3BA5BB-E639-4CDA-86D0-9EAA683F7B13}" type="slidenum">
              <a:rPr lang="en-US" smtClean="0"/>
              <a:t>49</a:t>
            </a:fld>
            <a:endParaRPr lang="en-US"/>
          </a:p>
        </p:txBody>
      </p:sp>
    </p:spTree>
    <p:extLst>
      <p:ext uri="{BB962C8B-B14F-4D97-AF65-F5344CB8AC3E}">
        <p14:creationId xmlns:p14="http://schemas.microsoft.com/office/powerpoint/2010/main" val="32296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FCDA3-7DAD-F3DF-5C1B-621FEC1709CC}"/>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01760DA-E4B8-2F3F-FA49-E1E52C445B2D}"/>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5</a:t>
            </a:fld>
            <a:endParaRPr lang="en-US"/>
          </a:p>
        </p:txBody>
      </p:sp>
      <p:sp>
        <p:nvSpPr>
          <p:cNvPr id="2" name="Title 1">
            <a:extLst>
              <a:ext uri="{FF2B5EF4-FFF2-40B4-BE49-F238E27FC236}">
                <a16:creationId xmlns:a16="http://schemas.microsoft.com/office/drawing/2014/main" id="{BC84DC83-615A-8A62-BC6F-749658F4AF82}"/>
              </a:ext>
            </a:extLst>
          </p:cNvPr>
          <p:cNvSpPr>
            <a:spLocks noGrp="1"/>
          </p:cNvSpPr>
          <p:nvPr>
            <p:ph type="title"/>
          </p:nvPr>
        </p:nvSpPr>
        <p:spPr>
          <a:xfrm>
            <a:off x="838201" y="1097280"/>
            <a:ext cx="10591800" cy="999994"/>
          </a:xfrm>
        </p:spPr>
        <p:txBody>
          <a:bodyPr wrap="square" anchor="t">
            <a:normAutofit/>
          </a:bodyPr>
          <a:lstStyle/>
          <a:p>
            <a:r>
              <a:rPr lang="en-US"/>
              <a:t>Nurses' Role in AI Development &amp; Design</a:t>
            </a:r>
          </a:p>
        </p:txBody>
      </p:sp>
      <p:sp>
        <p:nvSpPr>
          <p:cNvPr id="3" name="Content Placeholder 2">
            <a:extLst>
              <a:ext uri="{FF2B5EF4-FFF2-40B4-BE49-F238E27FC236}">
                <a16:creationId xmlns:a16="http://schemas.microsoft.com/office/drawing/2014/main" id="{469A246B-9F42-D019-6173-8DB91CE604F5}"/>
              </a:ext>
            </a:extLst>
          </p:cNvPr>
          <p:cNvSpPr>
            <a:spLocks noGrp="1"/>
          </p:cNvSpPr>
          <p:nvPr>
            <p:ph sz="quarter" idx="13"/>
          </p:nvPr>
        </p:nvSpPr>
        <p:spPr>
          <a:xfrm>
            <a:off x="850392" y="1799844"/>
            <a:ext cx="10591800" cy="4210812"/>
          </a:xfrm>
        </p:spPr>
        <p:txBody>
          <a:bodyPr>
            <a:normAutofit/>
          </a:bodyPr>
          <a:lstStyle/>
          <a:p>
            <a:r>
              <a:rPr lang="en-US"/>
              <a:t>Nurse Inclusion</a:t>
            </a:r>
          </a:p>
          <a:p>
            <a:pPr lvl="1"/>
            <a:r>
              <a:rPr lang="en-US"/>
              <a:t>Understand voices of patients, nurses, clinicians, and administrators</a:t>
            </a:r>
          </a:p>
          <a:p>
            <a:pPr lvl="1"/>
            <a:r>
              <a:rPr lang="en-US"/>
              <a:t>Include nurses early in design and development</a:t>
            </a:r>
          </a:p>
          <a:p>
            <a:pPr lvl="1"/>
            <a:r>
              <a:rPr lang="en-US"/>
              <a:t>Nurses as knowledge bearers of evidence-based care delivery</a:t>
            </a:r>
          </a:p>
          <a:p>
            <a:pPr lvl="1"/>
            <a:r>
              <a:rPr lang="en-US"/>
              <a:t>Provide feedback to developers to improve the accuracy and relevance of AI in clinical practice.</a:t>
            </a:r>
          </a:p>
          <a:p>
            <a:pPr lvl="1"/>
            <a:endParaRPr lang="en-US" dirty="0"/>
          </a:p>
        </p:txBody>
      </p:sp>
      <p:sp>
        <p:nvSpPr>
          <p:cNvPr id="10" name="Footer Placeholder 4">
            <a:extLst>
              <a:ext uri="{FF2B5EF4-FFF2-40B4-BE49-F238E27FC236}">
                <a16:creationId xmlns:a16="http://schemas.microsoft.com/office/drawing/2014/main" id="{EF081EFB-00F8-5A4F-9BCC-16EFB5B958BC}"/>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2065164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5FF2-5F89-5BD0-A133-EA67771525F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B10D64A-378C-A266-6EC3-5FB01FF741AB}"/>
              </a:ext>
            </a:extLst>
          </p:cNvPr>
          <p:cNvGraphicFramePr>
            <a:graphicFrameLocks noGrp="1"/>
          </p:cNvGraphicFramePr>
          <p:nvPr>
            <p:ph idx="1"/>
            <p:extLst>
              <p:ext uri="{D42A27DB-BD31-4B8C-83A1-F6EECF244321}">
                <p14:modId xmlns:p14="http://schemas.microsoft.com/office/powerpoint/2010/main" val="3669879357"/>
              </p:ext>
            </p:extLst>
          </p:nvPr>
        </p:nvGraphicFramePr>
        <p:xfrm>
          <a:off x="408046" y="88900"/>
          <a:ext cx="10986785" cy="6769102"/>
        </p:xfrm>
        <a:graphic>
          <a:graphicData uri="http://schemas.openxmlformats.org/drawingml/2006/table">
            <a:tbl>
              <a:tblPr firstRow="1" bandRow="1">
                <a:tableStyleId>{5C22544A-7EE6-4342-B048-85BDC9FD1C3A}</a:tableStyleId>
              </a:tblPr>
              <a:tblGrid>
                <a:gridCol w="4106878">
                  <a:extLst>
                    <a:ext uri="{9D8B030D-6E8A-4147-A177-3AD203B41FA5}">
                      <a16:colId xmlns:a16="http://schemas.microsoft.com/office/drawing/2014/main" val="236711233"/>
                    </a:ext>
                  </a:extLst>
                </a:gridCol>
                <a:gridCol w="6879907">
                  <a:extLst>
                    <a:ext uri="{9D8B030D-6E8A-4147-A177-3AD203B41FA5}">
                      <a16:colId xmlns:a16="http://schemas.microsoft.com/office/drawing/2014/main" val="2820730404"/>
                    </a:ext>
                  </a:extLst>
                </a:gridCol>
              </a:tblGrid>
              <a:tr h="415597">
                <a:tc>
                  <a:txBody>
                    <a:bodyPr/>
                    <a:lstStyle/>
                    <a:p>
                      <a:endParaRPr lang="en-US" sz="1600"/>
                    </a:p>
                  </a:txBody>
                  <a:tcPr/>
                </a:tc>
                <a:tc>
                  <a:txBody>
                    <a:bodyPr/>
                    <a:lstStyle/>
                    <a:p>
                      <a:endParaRPr lang="en-US" sz="1600"/>
                    </a:p>
                  </a:txBody>
                  <a:tcPr/>
                </a:tc>
                <a:extLst>
                  <a:ext uri="{0D108BD9-81ED-4DB2-BD59-A6C34878D82A}">
                    <a16:rowId xmlns:a16="http://schemas.microsoft.com/office/drawing/2014/main" val="66245422"/>
                  </a:ext>
                </a:extLst>
              </a:tr>
              <a:tr h="2015359">
                <a:tc>
                  <a:txBody>
                    <a:bodyPr/>
                    <a:lstStyle/>
                    <a:p>
                      <a:r>
                        <a:rPr lang="en-US" sz="1600" b="0" i="0" u="none" strike="noStrike" kern="1200" baseline="0">
                          <a:solidFill>
                            <a:schemeClr val="dk1"/>
                          </a:solidFill>
                          <a:latin typeface="+mn-lt"/>
                          <a:ea typeface="+mn-ea"/>
                          <a:cs typeface="+mn-cs"/>
                        </a:rPr>
                        <a:t>Hallucination</a:t>
                      </a:r>
                      <a:endParaRPr lang="en-US" sz="1600"/>
                    </a:p>
                  </a:txBody>
                  <a:tcPr/>
                </a:tc>
                <a:tc>
                  <a:txBody>
                    <a:bodyPr/>
                    <a:lstStyle/>
                    <a:p>
                      <a:r>
                        <a:rPr lang="en-US" sz="1600" b="0" i="0" u="none" strike="noStrike" kern="1200" baseline="0">
                          <a:solidFill>
                            <a:schemeClr val="dk1"/>
                          </a:solidFill>
                          <a:latin typeface="+mn-lt"/>
                          <a:ea typeface="+mn-ea"/>
                          <a:cs typeface="+mn-cs"/>
                        </a:rPr>
                        <a:t>An incorrect response from AI. Can include generative AI</a:t>
                      </a:r>
                    </a:p>
                    <a:p>
                      <a:r>
                        <a:rPr lang="en-US" sz="1600" b="0" i="0" u="none" strike="noStrike" kern="1200" baseline="0">
                          <a:solidFill>
                            <a:schemeClr val="dk1"/>
                          </a:solidFill>
                          <a:latin typeface="+mn-lt"/>
                          <a:ea typeface="+mn-ea"/>
                          <a:cs typeface="+mn-cs"/>
                        </a:rPr>
                        <a:t>producing answers that are incorrect but stated with confidence as if correct. The reasons for this aren't entirely known. For example, when asking an AI chatbot, "When did Leonardo da Vinci paint the Mona Lisa?" it may respond with an incorrect statement saying, "Leonardo da Vinci painted the Mona Lisain 1815," which is 300 years after it was actually painted.</a:t>
                      </a:r>
                    </a:p>
                  </a:txBody>
                  <a:tcPr/>
                </a:tc>
                <a:extLst>
                  <a:ext uri="{0D108BD9-81ED-4DB2-BD59-A6C34878D82A}">
                    <a16:rowId xmlns:a16="http://schemas.microsoft.com/office/drawing/2014/main" val="1942850433"/>
                  </a:ext>
                </a:extLst>
              </a:tr>
              <a:tr h="922283">
                <a:tc>
                  <a:txBody>
                    <a:bodyPr/>
                    <a:lstStyle/>
                    <a:p>
                      <a:r>
                        <a:rPr lang="en-US" sz="1600" b="0" i="0" u="none" strike="noStrike" kern="1200" baseline="0">
                          <a:solidFill>
                            <a:schemeClr val="dk1"/>
                          </a:solidFill>
                          <a:latin typeface="+mn-lt"/>
                          <a:ea typeface="+mn-ea"/>
                          <a:cs typeface="+mn-cs"/>
                        </a:rPr>
                        <a:t>Machine learning, or ML</a:t>
                      </a:r>
                      <a:endParaRPr lang="en-US" sz="1600"/>
                    </a:p>
                  </a:txBody>
                  <a:tcPr/>
                </a:tc>
                <a:tc>
                  <a:txBody>
                    <a:bodyPr/>
                    <a:lstStyle/>
                    <a:p>
                      <a:r>
                        <a:rPr lang="en-US" sz="1600" b="0" i="0" u="none" strike="noStrike" kern="1200" baseline="0">
                          <a:solidFill>
                            <a:schemeClr val="dk1"/>
                          </a:solidFill>
                          <a:latin typeface="+mn-lt"/>
                          <a:ea typeface="+mn-ea"/>
                          <a:cs typeface="+mn-cs"/>
                        </a:rPr>
                        <a:t>A component in AI that allows computers to learn and make better predictive outcomes without explicit programming. Can be coupled with training sets to generate new content.</a:t>
                      </a:r>
                      <a:endParaRPr lang="en-US" sz="1600"/>
                    </a:p>
                  </a:txBody>
                  <a:tcPr/>
                </a:tc>
                <a:extLst>
                  <a:ext uri="{0D108BD9-81ED-4DB2-BD59-A6C34878D82A}">
                    <a16:rowId xmlns:a16="http://schemas.microsoft.com/office/drawing/2014/main" val="2175913781"/>
                  </a:ext>
                </a:extLst>
              </a:tr>
              <a:tr h="922283">
                <a:tc>
                  <a:txBody>
                    <a:bodyPr/>
                    <a:lstStyle/>
                    <a:p>
                      <a:r>
                        <a:rPr lang="en-US" sz="1600" b="0" i="0" u="none" strike="noStrike" kern="1200" baseline="0">
                          <a:solidFill>
                            <a:schemeClr val="dk1"/>
                          </a:solidFill>
                          <a:latin typeface="+mn-lt"/>
                          <a:ea typeface="+mn-ea"/>
                          <a:cs typeface="+mn-cs"/>
                        </a:rPr>
                        <a:t>Microsoft Bing</a:t>
                      </a:r>
                      <a:endParaRPr lang="en-US" sz="1600"/>
                    </a:p>
                  </a:txBody>
                  <a:tcPr/>
                </a:tc>
                <a:tc>
                  <a:txBody>
                    <a:bodyPr/>
                    <a:lstStyle/>
                    <a:p>
                      <a:r>
                        <a:rPr lang="en-US" sz="1600" b="0" i="0" u="none" strike="noStrike" kern="1200" baseline="0" dirty="0">
                          <a:solidFill>
                            <a:schemeClr val="dk1"/>
                          </a:solidFill>
                          <a:latin typeface="+mn-lt"/>
                          <a:ea typeface="+mn-ea"/>
                          <a:cs typeface="+mn-cs"/>
                        </a:rPr>
                        <a:t>A search engine by Microsoft that can now use the technology</a:t>
                      </a:r>
                    </a:p>
                    <a:p>
                      <a:r>
                        <a:rPr lang="en-US" sz="1600" b="0" i="0" u="none" strike="noStrike" kern="1200" baseline="0" dirty="0">
                          <a:solidFill>
                            <a:schemeClr val="dk1"/>
                          </a:solidFill>
                          <a:latin typeface="+mn-lt"/>
                          <a:ea typeface="+mn-ea"/>
                          <a:cs typeface="+mn-cs"/>
                        </a:rPr>
                        <a:t>powering ChatGPT to give AI-powered search results. It's similar to Google Bard in being connected to the internet.</a:t>
                      </a:r>
                      <a:endParaRPr lang="en-US" sz="1600" dirty="0"/>
                    </a:p>
                  </a:txBody>
                  <a:tcPr/>
                </a:tc>
                <a:extLst>
                  <a:ext uri="{0D108BD9-81ED-4DB2-BD59-A6C34878D82A}">
                    <a16:rowId xmlns:a16="http://schemas.microsoft.com/office/drawing/2014/main" val="2527021483"/>
                  </a:ext>
                </a:extLst>
              </a:tr>
              <a:tr h="649014">
                <a:tc>
                  <a:txBody>
                    <a:bodyPr/>
                    <a:lstStyle/>
                    <a:p>
                      <a:r>
                        <a:rPr lang="en-US" sz="1600" b="0" i="0" u="none" strike="noStrike" kern="1200" baseline="0">
                          <a:solidFill>
                            <a:schemeClr val="dk1"/>
                          </a:solidFill>
                          <a:latin typeface="+mn-lt"/>
                          <a:ea typeface="+mn-ea"/>
                          <a:cs typeface="+mn-cs"/>
                        </a:rPr>
                        <a:t>Multimodal AI</a:t>
                      </a:r>
                      <a:endParaRPr lang="en-US" sz="1600"/>
                    </a:p>
                  </a:txBody>
                  <a:tcPr/>
                </a:tc>
                <a:tc>
                  <a:txBody>
                    <a:bodyPr/>
                    <a:lstStyle/>
                    <a:p>
                      <a:r>
                        <a:rPr lang="en-US" sz="1600" b="0" i="0" u="none" strike="noStrike" kern="1200" baseline="0">
                          <a:solidFill>
                            <a:schemeClr val="dk1"/>
                          </a:solidFill>
                          <a:latin typeface="+mn-lt"/>
                          <a:ea typeface="+mn-ea"/>
                          <a:cs typeface="+mn-cs"/>
                        </a:rPr>
                        <a:t>A type of AI that can process multiple types of inputs, including</a:t>
                      </a:r>
                    </a:p>
                    <a:p>
                      <a:r>
                        <a:rPr lang="en-US" sz="1600" b="0" i="0" u="none" strike="noStrike" kern="1200" baseline="0">
                          <a:solidFill>
                            <a:schemeClr val="dk1"/>
                          </a:solidFill>
                          <a:latin typeface="+mn-lt"/>
                          <a:ea typeface="+mn-ea"/>
                          <a:cs typeface="+mn-cs"/>
                        </a:rPr>
                        <a:t>text, images, videos and speech.</a:t>
                      </a:r>
                      <a:endParaRPr lang="en-US" sz="1600"/>
                    </a:p>
                  </a:txBody>
                  <a:tcPr/>
                </a:tc>
                <a:extLst>
                  <a:ext uri="{0D108BD9-81ED-4DB2-BD59-A6C34878D82A}">
                    <a16:rowId xmlns:a16="http://schemas.microsoft.com/office/drawing/2014/main" val="1018224574"/>
                  </a:ext>
                </a:extLst>
              </a:tr>
              <a:tr h="922283">
                <a:tc>
                  <a:txBody>
                    <a:bodyPr/>
                    <a:lstStyle/>
                    <a:p>
                      <a:r>
                        <a:rPr lang="en-US" sz="1600" b="0" i="0" u="none" strike="noStrike" kern="1200" baseline="0">
                          <a:solidFill>
                            <a:schemeClr val="dk1"/>
                          </a:solidFill>
                          <a:latin typeface="+mn-lt"/>
                          <a:ea typeface="+mn-ea"/>
                          <a:cs typeface="+mn-cs"/>
                        </a:rPr>
                        <a:t>Natural language processing</a:t>
                      </a:r>
                      <a:endParaRPr lang="en-US" sz="1600"/>
                    </a:p>
                  </a:txBody>
                  <a:tcPr/>
                </a:tc>
                <a:tc>
                  <a:txBody>
                    <a:bodyPr/>
                    <a:lstStyle/>
                    <a:p>
                      <a:r>
                        <a:rPr lang="en-US" sz="1600" b="0" i="0" u="none" strike="noStrike" kern="1200" baseline="0">
                          <a:solidFill>
                            <a:schemeClr val="dk1"/>
                          </a:solidFill>
                          <a:latin typeface="+mn-lt"/>
                          <a:ea typeface="+mn-ea"/>
                          <a:cs typeface="+mn-cs"/>
                        </a:rPr>
                        <a:t>A branch of AI that uses machine learning and deep learning to give computers the ability to understand human language, often using learning algorithms, statistical models and linguistic rules.</a:t>
                      </a:r>
                    </a:p>
                  </a:txBody>
                  <a:tcPr/>
                </a:tc>
                <a:extLst>
                  <a:ext uri="{0D108BD9-81ED-4DB2-BD59-A6C34878D82A}">
                    <a16:rowId xmlns:a16="http://schemas.microsoft.com/office/drawing/2014/main" val="1448978324"/>
                  </a:ext>
                </a:extLst>
              </a:tr>
              <a:tr h="922283">
                <a:tc>
                  <a:txBody>
                    <a:bodyPr/>
                    <a:lstStyle/>
                    <a:p>
                      <a:r>
                        <a:rPr lang="en-US" sz="1600" b="0" i="0" u="none" strike="noStrike" kern="1200" baseline="0">
                          <a:solidFill>
                            <a:schemeClr val="dk1"/>
                          </a:solidFill>
                          <a:latin typeface="+mn-lt"/>
                          <a:ea typeface="+mn-ea"/>
                          <a:cs typeface="+mn-cs"/>
                        </a:rPr>
                        <a:t>Overfitting</a:t>
                      </a:r>
                      <a:endParaRPr lang="en-US" sz="1600"/>
                    </a:p>
                  </a:txBody>
                  <a:tcPr/>
                </a:tc>
                <a:tc>
                  <a:txBody>
                    <a:bodyPr/>
                    <a:lstStyle/>
                    <a:p>
                      <a:r>
                        <a:rPr lang="en-US" sz="1600" b="0" i="0" u="none" strike="noStrike" kern="1200" baseline="0" dirty="0">
                          <a:solidFill>
                            <a:schemeClr val="dk1"/>
                          </a:solidFill>
                          <a:latin typeface="+mn-lt"/>
                          <a:ea typeface="+mn-ea"/>
                          <a:cs typeface="+mn-cs"/>
                        </a:rPr>
                        <a:t>Error in machine learning where it functions too closely to the</a:t>
                      </a:r>
                    </a:p>
                    <a:p>
                      <a:r>
                        <a:rPr lang="en-US" sz="1600" b="0" i="0" u="none" strike="noStrike" kern="1200" baseline="0" dirty="0">
                          <a:solidFill>
                            <a:schemeClr val="dk1"/>
                          </a:solidFill>
                          <a:latin typeface="+mn-lt"/>
                          <a:ea typeface="+mn-ea"/>
                          <a:cs typeface="+mn-cs"/>
                        </a:rPr>
                        <a:t>training data and may only be able to identify specific examples in said data but not new data.</a:t>
                      </a:r>
                      <a:endParaRPr lang="en-US" sz="1600" dirty="0"/>
                    </a:p>
                  </a:txBody>
                  <a:tcPr/>
                </a:tc>
                <a:extLst>
                  <a:ext uri="{0D108BD9-81ED-4DB2-BD59-A6C34878D82A}">
                    <a16:rowId xmlns:a16="http://schemas.microsoft.com/office/drawing/2014/main" val="220935157"/>
                  </a:ext>
                </a:extLst>
              </a:tr>
            </a:tbl>
          </a:graphicData>
        </a:graphic>
      </p:graphicFrame>
      <p:sp>
        <p:nvSpPr>
          <p:cNvPr id="2" name="Footer Placeholder 1">
            <a:extLst>
              <a:ext uri="{FF2B5EF4-FFF2-40B4-BE49-F238E27FC236}">
                <a16:creationId xmlns:a16="http://schemas.microsoft.com/office/drawing/2014/main" id="{A9D10AB5-AF75-659E-11C5-6A0FBCB2B93E}"/>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46DB3FA8-B8F8-850F-6A38-8DC941767A59}"/>
              </a:ext>
            </a:extLst>
          </p:cNvPr>
          <p:cNvSpPr>
            <a:spLocks noGrp="1"/>
          </p:cNvSpPr>
          <p:nvPr>
            <p:ph type="sldNum" sz="quarter" idx="12"/>
          </p:nvPr>
        </p:nvSpPr>
        <p:spPr/>
        <p:txBody>
          <a:bodyPr/>
          <a:lstStyle/>
          <a:p>
            <a:fld id="{1B3BA5BB-E639-4CDA-86D0-9EAA683F7B13}" type="slidenum">
              <a:rPr lang="en-US" smtClean="0"/>
              <a:t>50</a:t>
            </a:fld>
            <a:endParaRPr lang="en-US"/>
          </a:p>
        </p:txBody>
      </p:sp>
    </p:spTree>
    <p:extLst>
      <p:ext uri="{BB962C8B-B14F-4D97-AF65-F5344CB8AC3E}">
        <p14:creationId xmlns:p14="http://schemas.microsoft.com/office/powerpoint/2010/main" val="831225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56EC3-49B6-7CA5-69C6-20C052EBC8DD}"/>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5BFF7F3-98D7-A490-1038-0F0185F5E8DF}"/>
              </a:ext>
            </a:extLst>
          </p:cNvPr>
          <p:cNvGraphicFramePr>
            <a:graphicFrameLocks noGrp="1"/>
          </p:cNvGraphicFramePr>
          <p:nvPr>
            <p:ph idx="1"/>
            <p:extLst>
              <p:ext uri="{D42A27DB-BD31-4B8C-83A1-F6EECF244321}">
                <p14:modId xmlns:p14="http://schemas.microsoft.com/office/powerpoint/2010/main" val="1930569800"/>
              </p:ext>
            </p:extLst>
          </p:nvPr>
        </p:nvGraphicFramePr>
        <p:xfrm>
          <a:off x="458372" y="0"/>
          <a:ext cx="10959905" cy="6858000"/>
        </p:xfrm>
        <a:graphic>
          <a:graphicData uri="http://schemas.openxmlformats.org/drawingml/2006/table">
            <a:tbl>
              <a:tblPr firstRow="1" bandRow="1">
                <a:tableStyleId>{5C22544A-7EE6-4342-B048-85BDC9FD1C3A}</a:tableStyleId>
              </a:tblPr>
              <a:tblGrid>
                <a:gridCol w="4096830">
                  <a:extLst>
                    <a:ext uri="{9D8B030D-6E8A-4147-A177-3AD203B41FA5}">
                      <a16:colId xmlns:a16="http://schemas.microsoft.com/office/drawing/2014/main" val="236711233"/>
                    </a:ext>
                  </a:extLst>
                </a:gridCol>
                <a:gridCol w="6863075">
                  <a:extLst>
                    <a:ext uri="{9D8B030D-6E8A-4147-A177-3AD203B41FA5}">
                      <a16:colId xmlns:a16="http://schemas.microsoft.com/office/drawing/2014/main" val="2820730404"/>
                    </a:ext>
                  </a:extLst>
                </a:gridCol>
              </a:tblGrid>
              <a:tr h="458037">
                <a:tc>
                  <a:txBody>
                    <a:bodyPr/>
                    <a:lstStyle/>
                    <a:p>
                      <a:endParaRPr lang="en-US" sz="1600"/>
                    </a:p>
                  </a:txBody>
                  <a:tcPr/>
                </a:tc>
                <a:tc>
                  <a:txBody>
                    <a:bodyPr/>
                    <a:lstStyle/>
                    <a:p>
                      <a:endParaRPr lang="en-US" sz="1600"/>
                    </a:p>
                  </a:txBody>
                  <a:tcPr/>
                </a:tc>
                <a:extLst>
                  <a:ext uri="{0D108BD9-81ED-4DB2-BD59-A6C34878D82A}">
                    <a16:rowId xmlns:a16="http://schemas.microsoft.com/office/drawing/2014/main" val="66245422"/>
                  </a:ext>
                </a:extLst>
              </a:tr>
              <a:tr h="1317639">
                <a:tc>
                  <a:txBody>
                    <a:bodyPr/>
                    <a:lstStyle/>
                    <a:p>
                      <a:r>
                        <a:rPr lang="en-US" sz="1600" b="0" i="0" u="none" strike="noStrike" kern="1200" baseline="0" dirty="0">
                          <a:solidFill>
                            <a:schemeClr val="dk1"/>
                          </a:solidFill>
                          <a:latin typeface="+mn-lt"/>
                          <a:ea typeface="+mn-ea"/>
                          <a:cs typeface="+mn-cs"/>
                        </a:rPr>
                        <a:t>Neural network</a:t>
                      </a:r>
                      <a:endParaRPr lang="en-US" sz="1600" dirty="0"/>
                    </a:p>
                  </a:txBody>
                  <a:tcPr/>
                </a:tc>
                <a:tc>
                  <a:txBody>
                    <a:bodyPr/>
                    <a:lstStyle/>
                    <a:p>
                      <a:r>
                        <a:rPr lang="en-US" sz="1600" b="0" i="0" u="none" strike="noStrike" kern="1200" baseline="0">
                          <a:solidFill>
                            <a:schemeClr val="dk1"/>
                          </a:solidFill>
                          <a:latin typeface="+mn-lt"/>
                          <a:ea typeface="+mn-ea"/>
                          <a:cs typeface="+mn-cs"/>
                        </a:rPr>
                        <a:t>A computational model that resembles the human brain's</a:t>
                      </a:r>
                    </a:p>
                    <a:p>
                      <a:r>
                        <a:rPr lang="en-US" sz="1600" b="0" i="0" u="none" strike="noStrike" kern="1200" baseline="0">
                          <a:solidFill>
                            <a:schemeClr val="dk1"/>
                          </a:solidFill>
                          <a:latin typeface="+mn-lt"/>
                          <a:ea typeface="+mn-ea"/>
                          <a:cs typeface="+mn-cs"/>
                        </a:rPr>
                        <a:t>structure and is meant to recognize patterns in data. Consists of</a:t>
                      </a:r>
                    </a:p>
                    <a:p>
                      <a:r>
                        <a:rPr lang="en-US" sz="1600" b="0" i="0" u="none" strike="noStrike" kern="1200" baseline="0">
                          <a:solidFill>
                            <a:schemeClr val="dk1"/>
                          </a:solidFill>
                          <a:latin typeface="+mn-lt"/>
                          <a:ea typeface="+mn-ea"/>
                          <a:cs typeface="+mn-cs"/>
                        </a:rPr>
                        <a:t>interconnected nodes, or neurons, that can recognize patterns and learn over time.</a:t>
                      </a:r>
                      <a:endParaRPr lang="en-US" sz="1600"/>
                    </a:p>
                  </a:txBody>
                  <a:tcPr/>
                </a:tc>
                <a:extLst>
                  <a:ext uri="{0D108BD9-81ED-4DB2-BD59-A6C34878D82A}">
                    <a16:rowId xmlns:a16="http://schemas.microsoft.com/office/drawing/2014/main" val="2092597620"/>
                  </a:ext>
                </a:extLst>
              </a:tr>
              <a:tr h="715290">
                <a:tc>
                  <a:txBody>
                    <a:bodyPr/>
                    <a:lstStyle/>
                    <a:p>
                      <a:r>
                        <a:rPr lang="en-US" sz="1600" b="0" i="0" u="none" strike="noStrike" kern="1200" baseline="0">
                          <a:solidFill>
                            <a:schemeClr val="dk1"/>
                          </a:solidFill>
                          <a:latin typeface="+mn-lt"/>
                          <a:ea typeface="+mn-ea"/>
                          <a:cs typeface="+mn-cs"/>
                        </a:rPr>
                        <a:t>Parameters</a:t>
                      </a:r>
                      <a:endParaRPr lang="en-US" sz="1600"/>
                    </a:p>
                  </a:txBody>
                  <a:tcPr/>
                </a:tc>
                <a:tc>
                  <a:txBody>
                    <a:bodyPr/>
                    <a:lstStyle/>
                    <a:p>
                      <a:r>
                        <a:rPr lang="en-US" sz="1600" b="0" i="0" u="none" strike="noStrike" kern="1200" baseline="0">
                          <a:solidFill>
                            <a:schemeClr val="dk1"/>
                          </a:solidFill>
                          <a:latin typeface="+mn-lt"/>
                          <a:ea typeface="+mn-ea"/>
                          <a:cs typeface="+mn-cs"/>
                        </a:rPr>
                        <a:t>Numerical values that give LLMs structure and behavior, enabling</a:t>
                      </a:r>
                    </a:p>
                    <a:p>
                      <a:r>
                        <a:rPr lang="en-US" sz="1600" b="0" i="0" u="none" strike="noStrike" kern="1200" baseline="0">
                          <a:solidFill>
                            <a:schemeClr val="dk1"/>
                          </a:solidFill>
                          <a:latin typeface="+mn-lt"/>
                          <a:ea typeface="+mn-ea"/>
                          <a:cs typeface="+mn-cs"/>
                        </a:rPr>
                        <a:t>it to make predictions.</a:t>
                      </a:r>
                      <a:endParaRPr lang="en-US" sz="1600"/>
                    </a:p>
                  </a:txBody>
                  <a:tcPr/>
                </a:tc>
                <a:extLst>
                  <a:ext uri="{0D108BD9-81ED-4DB2-BD59-A6C34878D82A}">
                    <a16:rowId xmlns:a16="http://schemas.microsoft.com/office/drawing/2014/main" val="2527021483"/>
                  </a:ext>
                </a:extLst>
              </a:tr>
              <a:tr h="1016465">
                <a:tc>
                  <a:txBody>
                    <a:bodyPr/>
                    <a:lstStyle/>
                    <a:p>
                      <a:r>
                        <a:rPr lang="en-US" sz="1600"/>
                        <a:t>Predictive Analytics</a:t>
                      </a:r>
                    </a:p>
                  </a:txBody>
                  <a:tcPr/>
                </a:tc>
                <a:tc>
                  <a:txBody>
                    <a:bodyPr/>
                    <a:lstStyle/>
                    <a:p>
                      <a:r>
                        <a:rPr lang="en-US" sz="1600" b="0" i="0" u="none" strike="noStrike" kern="1200" baseline="0">
                          <a:solidFill>
                            <a:schemeClr val="dk1"/>
                          </a:solidFill>
                          <a:latin typeface="+mn-lt"/>
                          <a:ea typeface="+mn-ea"/>
                          <a:cs typeface="+mn-cs"/>
                        </a:rPr>
                        <a:t>A mathematic approach that uses statistical computations to analyze historical data from multiple sources to predict future events.</a:t>
                      </a:r>
                      <a:endParaRPr lang="en-US" sz="1600"/>
                    </a:p>
                  </a:txBody>
                  <a:tcPr/>
                </a:tc>
                <a:extLst>
                  <a:ext uri="{0D108BD9-81ED-4DB2-BD59-A6C34878D82A}">
                    <a16:rowId xmlns:a16="http://schemas.microsoft.com/office/drawing/2014/main" val="3183957817"/>
                  </a:ext>
                </a:extLst>
              </a:tr>
              <a:tr h="715290">
                <a:tc>
                  <a:txBody>
                    <a:bodyPr/>
                    <a:lstStyle/>
                    <a:p>
                      <a:r>
                        <a:rPr lang="en-US" sz="1600" b="0" i="0" u="none" strike="noStrike" kern="1200" baseline="0">
                          <a:solidFill>
                            <a:schemeClr val="dk1"/>
                          </a:solidFill>
                          <a:latin typeface="+mn-lt"/>
                          <a:ea typeface="+mn-ea"/>
                          <a:cs typeface="+mn-cs"/>
                        </a:rPr>
                        <a:t>Prompt chaining</a:t>
                      </a:r>
                      <a:endParaRPr lang="en-US" sz="1600"/>
                    </a:p>
                  </a:txBody>
                  <a:tcPr/>
                </a:tc>
                <a:tc>
                  <a:txBody>
                    <a:bodyPr/>
                    <a:lstStyle/>
                    <a:p>
                      <a:r>
                        <a:rPr lang="en-US" sz="1600" b="0" i="0" u="none" strike="noStrike" kern="1200" baseline="0">
                          <a:solidFill>
                            <a:schemeClr val="dk1"/>
                          </a:solidFill>
                          <a:latin typeface="+mn-lt"/>
                          <a:ea typeface="+mn-ea"/>
                          <a:cs typeface="+mn-cs"/>
                        </a:rPr>
                        <a:t>An ability of AI to use information from previous interactions</a:t>
                      </a:r>
                    </a:p>
                    <a:p>
                      <a:r>
                        <a:rPr lang="en-US" sz="1600" b="0" i="0" u="none" strike="noStrike" kern="1200" baseline="0">
                          <a:solidFill>
                            <a:schemeClr val="dk1"/>
                          </a:solidFill>
                          <a:latin typeface="+mn-lt"/>
                          <a:ea typeface="+mn-ea"/>
                          <a:cs typeface="+mn-cs"/>
                        </a:rPr>
                        <a:t>to color future responses.</a:t>
                      </a:r>
                      <a:endParaRPr lang="en-US" sz="1600"/>
                    </a:p>
                  </a:txBody>
                  <a:tcPr/>
                </a:tc>
                <a:extLst>
                  <a:ext uri="{0D108BD9-81ED-4DB2-BD59-A6C34878D82A}">
                    <a16:rowId xmlns:a16="http://schemas.microsoft.com/office/drawing/2014/main" val="1018224574"/>
                  </a:ext>
                </a:extLst>
              </a:tr>
              <a:tr h="1016465">
                <a:tc>
                  <a:txBody>
                    <a:bodyPr/>
                    <a:lstStyle/>
                    <a:p>
                      <a:r>
                        <a:rPr lang="en-US" sz="1600"/>
                        <a:t>Reinforcement Learning</a:t>
                      </a:r>
                    </a:p>
                  </a:txBody>
                  <a:tcPr/>
                </a:tc>
                <a:tc>
                  <a:txBody>
                    <a:bodyPr/>
                    <a:lstStyle/>
                    <a:p>
                      <a:r>
                        <a:rPr lang="en-US" sz="1600" b="0" i="0" u="none" strike="noStrike" kern="1200" baseline="0">
                          <a:solidFill>
                            <a:schemeClr val="dk1"/>
                          </a:solidFill>
                          <a:latin typeface="+mn-lt"/>
                          <a:ea typeface="+mn-ea"/>
                          <a:cs typeface="+mn-cs"/>
                        </a:rPr>
                        <a:t>A type of behavioral model of machine learning technique that enables an agent to learn in an interactive environment by using feedback from its actions and experiences.</a:t>
                      </a:r>
                      <a:endParaRPr lang="en-US" sz="1600"/>
                    </a:p>
                  </a:txBody>
                  <a:tcPr/>
                </a:tc>
                <a:extLst>
                  <a:ext uri="{0D108BD9-81ED-4DB2-BD59-A6C34878D82A}">
                    <a16:rowId xmlns:a16="http://schemas.microsoft.com/office/drawing/2014/main" val="1435293243"/>
                  </a:ext>
                </a:extLst>
              </a:tr>
              <a:tr h="1618814">
                <a:tc>
                  <a:txBody>
                    <a:bodyPr/>
                    <a:lstStyle/>
                    <a:p>
                      <a:r>
                        <a:rPr lang="en-US" sz="1600" b="0" i="0" u="none" strike="noStrike" kern="1200" baseline="0">
                          <a:solidFill>
                            <a:schemeClr val="dk1"/>
                          </a:solidFill>
                          <a:latin typeface="+mn-lt"/>
                          <a:ea typeface="+mn-ea"/>
                          <a:cs typeface="+mn-cs"/>
                        </a:rPr>
                        <a:t>Stochastic parrot</a:t>
                      </a:r>
                      <a:endParaRPr lang="en-US" sz="1600"/>
                    </a:p>
                  </a:txBody>
                  <a:tcPr/>
                </a:tc>
                <a:tc>
                  <a:txBody>
                    <a:bodyPr/>
                    <a:lstStyle/>
                    <a:p>
                      <a:r>
                        <a:rPr lang="en-US" sz="1600" b="0" i="0" u="none" strike="noStrike" kern="1200" baseline="0" dirty="0">
                          <a:solidFill>
                            <a:schemeClr val="dk1"/>
                          </a:solidFill>
                          <a:latin typeface="+mn-lt"/>
                          <a:ea typeface="+mn-ea"/>
                          <a:cs typeface="+mn-cs"/>
                        </a:rPr>
                        <a:t>An analogy of LLMs that illustrates that the software doesn't</a:t>
                      </a:r>
                    </a:p>
                    <a:p>
                      <a:r>
                        <a:rPr lang="en-US" sz="1600" b="0" i="0" u="none" strike="noStrike" kern="1200" baseline="0" dirty="0">
                          <a:solidFill>
                            <a:schemeClr val="dk1"/>
                          </a:solidFill>
                          <a:latin typeface="+mn-lt"/>
                          <a:ea typeface="+mn-ea"/>
                          <a:cs typeface="+mn-cs"/>
                        </a:rPr>
                        <a:t>have a larger understanding of meaning behind language or the world around it, regardless of how convincing the output sounds. The phrase refers to how a parrot can mimic human words without understanding the meaning behind them.</a:t>
                      </a:r>
                      <a:endParaRPr lang="en-US" sz="1600" dirty="0"/>
                    </a:p>
                  </a:txBody>
                  <a:tcPr/>
                </a:tc>
                <a:extLst>
                  <a:ext uri="{0D108BD9-81ED-4DB2-BD59-A6C34878D82A}">
                    <a16:rowId xmlns:a16="http://schemas.microsoft.com/office/drawing/2014/main" val="1232251333"/>
                  </a:ext>
                </a:extLst>
              </a:tr>
            </a:tbl>
          </a:graphicData>
        </a:graphic>
      </p:graphicFrame>
      <p:sp>
        <p:nvSpPr>
          <p:cNvPr id="2" name="Footer Placeholder 1">
            <a:extLst>
              <a:ext uri="{FF2B5EF4-FFF2-40B4-BE49-F238E27FC236}">
                <a16:creationId xmlns:a16="http://schemas.microsoft.com/office/drawing/2014/main" id="{3630A72D-96F3-C9AA-B8E7-7C0E8251A754}"/>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D1F38678-6D64-EA85-6F9A-DCB769ACF92B}"/>
              </a:ext>
            </a:extLst>
          </p:cNvPr>
          <p:cNvSpPr>
            <a:spLocks noGrp="1"/>
          </p:cNvSpPr>
          <p:nvPr>
            <p:ph type="sldNum" sz="quarter" idx="12"/>
          </p:nvPr>
        </p:nvSpPr>
        <p:spPr/>
        <p:txBody>
          <a:bodyPr/>
          <a:lstStyle/>
          <a:p>
            <a:fld id="{1B3BA5BB-E639-4CDA-86D0-9EAA683F7B13}" type="slidenum">
              <a:rPr lang="en-US" smtClean="0"/>
              <a:t>51</a:t>
            </a:fld>
            <a:endParaRPr lang="en-US"/>
          </a:p>
        </p:txBody>
      </p:sp>
    </p:spTree>
    <p:extLst>
      <p:ext uri="{BB962C8B-B14F-4D97-AF65-F5344CB8AC3E}">
        <p14:creationId xmlns:p14="http://schemas.microsoft.com/office/powerpoint/2010/main" val="761154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ED5DE-14C6-5B60-B412-6A2931C539DB}"/>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74A7884-9B9E-52A7-57C2-586413295AC9}"/>
              </a:ext>
            </a:extLst>
          </p:cNvPr>
          <p:cNvGraphicFramePr>
            <a:graphicFrameLocks noGrp="1"/>
          </p:cNvGraphicFramePr>
          <p:nvPr>
            <p:ph idx="1"/>
            <p:extLst>
              <p:ext uri="{D42A27DB-BD31-4B8C-83A1-F6EECF244321}">
                <p14:modId xmlns:p14="http://schemas.microsoft.com/office/powerpoint/2010/main" val="3847693444"/>
              </p:ext>
            </p:extLst>
          </p:nvPr>
        </p:nvGraphicFramePr>
        <p:xfrm>
          <a:off x="481819" y="0"/>
          <a:ext cx="10924736" cy="6858000"/>
        </p:xfrm>
        <a:graphic>
          <a:graphicData uri="http://schemas.openxmlformats.org/drawingml/2006/table">
            <a:tbl>
              <a:tblPr firstRow="1" bandRow="1">
                <a:tableStyleId>{5C22544A-7EE6-4342-B048-85BDC9FD1C3A}</a:tableStyleId>
              </a:tblPr>
              <a:tblGrid>
                <a:gridCol w="4083684">
                  <a:extLst>
                    <a:ext uri="{9D8B030D-6E8A-4147-A177-3AD203B41FA5}">
                      <a16:colId xmlns:a16="http://schemas.microsoft.com/office/drawing/2014/main" val="236711233"/>
                    </a:ext>
                  </a:extLst>
                </a:gridCol>
                <a:gridCol w="6841052">
                  <a:extLst>
                    <a:ext uri="{9D8B030D-6E8A-4147-A177-3AD203B41FA5}">
                      <a16:colId xmlns:a16="http://schemas.microsoft.com/office/drawing/2014/main" val="2820730404"/>
                    </a:ext>
                  </a:extLst>
                </a:gridCol>
              </a:tblGrid>
              <a:tr h="45512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66245422"/>
                  </a:ext>
                </a:extLst>
              </a:tr>
              <a:tr h="2207029">
                <a:tc>
                  <a:txBody>
                    <a:bodyPr/>
                    <a:lstStyle/>
                    <a:p>
                      <a:r>
                        <a:rPr lang="en-US" sz="1600" b="0" i="0" u="none" strike="noStrike" kern="1200" baseline="0">
                          <a:solidFill>
                            <a:schemeClr val="dk1"/>
                          </a:solidFill>
                          <a:latin typeface="+mn-lt"/>
                          <a:ea typeface="+mn-ea"/>
                          <a:cs typeface="+mn-cs"/>
                        </a:rPr>
                        <a:t>Style transfer</a:t>
                      </a:r>
                      <a:endParaRPr lang="en-US" sz="1600"/>
                    </a:p>
                  </a:txBody>
                  <a:tcPr/>
                </a:tc>
                <a:tc>
                  <a:txBody>
                    <a:bodyPr/>
                    <a:lstStyle/>
                    <a:p>
                      <a:r>
                        <a:rPr lang="en-US" sz="1600" b="0" i="0" u="none" strike="noStrike" kern="1200" baseline="0" dirty="0">
                          <a:solidFill>
                            <a:schemeClr val="dk1"/>
                          </a:solidFill>
                          <a:latin typeface="+mn-lt"/>
                          <a:ea typeface="+mn-ea"/>
                          <a:cs typeface="+mn-cs"/>
                        </a:rPr>
                        <a:t>The ability to adapt the style of one image to the content of another, allowing an AI to interpret the visual attributes of one image and use it on another. For example, taking the self-portrait of Rembrandt and re-creating it in the style of Picasso. A branch of AI that uses machine learning and deep learning to give computers the ability to understand human language, often using learning algorithms, statistical models and linguistic rules.</a:t>
                      </a:r>
                    </a:p>
                  </a:txBody>
                  <a:tcPr/>
                </a:tc>
                <a:extLst>
                  <a:ext uri="{0D108BD9-81ED-4DB2-BD59-A6C34878D82A}">
                    <a16:rowId xmlns:a16="http://schemas.microsoft.com/office/drawing/2014/main" val="1112789423"/>
                  </a:ext>
                </a:extLst>
              </a:tr>
              <a:tr h="1009996">
                <a:tc>
                  <a:txBody>
                    <a:bodyPr/>
                    <a:lstStyle/>
                    <a:p>
                      <a:r>
                        <a:rPr lang="en-US" sz="1600"/>
                        <a:t>Supervised Learning</a:t>
                      </a:r>
                    </a:p>
                  </a:txBody>
                  <a:tcPr/>
                </a:tc>
                <a:tc>
                  <a:txBody>
                    <a:bodyPr/>
                    <a:lstStyle/>
                    <a:p>
                      <a:r>
                        <a:rPr lang="en-US" sz="1600" b="0" i="0" u="none" strike="noStrike" kern="1200" baseline="0">
                          <a:solidFill>
                            <a:schemeClr val="dk1"/>
                          </a:solidFill>
                          <a:latin typeface="+mn-lt"/>
                          <a:ea typeface="+mn-ea"/>
                          <a:cs typeface="+mn-cs"/>
                        </a:rPr>
                        <a:t>An algorithm that takes a known set of input data and known responses to the output data training model to generate reasonable predictions for the answers to new data.</a:t>
                      </a:r>
                      <a:endParaRPr lang="en-US" sz="1600"/>
                    </a:p>
                  </a:txBody>
                  <a:tcPr/>
                </a:tc>
                <a:extLst>
                  <a:ext uri="{0D108BD9-81ED-4DB2-BD59-A6C34878D82A}">
                    <a16:rowId xmlns:a16="http://schemas.microsoft.com/office/drawing/2014/main" val="3533020901"/>
                  </a:ext>
                </a:extLst>
              </a:tr>
              <a:tr h="710738">
                <a:tc>
                  <a:txBody>
                    <a:bodyPr/>
                    <a:lstStyle/>
                    <a:p>
                      <a:r>
                        <a:rPr lang="en-US" sz="1600" b="0" i="0" u="none" strike="noStrike" kern="1200" baseline="0">
                          <a:solidFill>
                            <a:schemeClr val="dk1"/>
                          </a:solidFill>
                          <a:latin typeface="+mn-lt"/>
                          <a:ea typeface="+mn-ea"/>
                          <a:cs typeface="+mn-cs"/>
                        </a:rPr>
                        <a:t>Temperature</a:t>
                      </a:r>
                      <a:endParaRPr lang="en-US" sz="1600"/>
                    </a:p>
                  </a:txBody>
                  <a:tcPr/>
                </a:tc>
                <a:tc>
                  <a:txBody>
                    <a:bodyPr/>
                    <a:lstStyle/>
                    <a:p>
                      <a:r>
                        <a:rPr lang="en-US" sz="1600" b="0" i="0" u="none" strike="noStrike" kern="1200" baseline="0" dirty="0">
                          <a:solidFill>
                            <a:schemeClr val="dk1"/>
                          </a:solidFill>
                          <a:latin typeface="+mn-lt"/>
                          <a:ea typeface="+mn-ea"/>
                          <a:cs typeface="+mn-cs"/>
                        </a:rPr>
                        <a:t>Parameters set to control how random a language model’s output is. A higher temperature means the model takes more risks</a:t>
                      </a:r>
                      <a:endParaRPr lang="en-US" sz="1600" dirty="0"/>
                    </a:p>
                  </a:txBody>
                  <a:tcPr/>
                </a:tc>
                <a:extLst>
                  <a:ext uri="{0D108BD9-81ED-4DB2-BD59-A6C34878D82A}">
                    <a16:rowId xmlns:a16="http://schemas.microsoft.com/office/drawing/2014/main" val="3186420246"/>
                  </a:ext>
                </a:extLst>
              </a:tr>
              <a:tr h="455122">
                <a:tc>
                  <a:txBody>
                    <a:bodyPr/>
                    <a:lstStyle/>
                    <a:p>
                      <a:r>
                        <a:rPr lang="en-US" sz="1600" b="0" i="0" u="none" strike="noStrike" kern="1200" baseline="0">
                          <a:solidFill>
                            <a:schemeClr val="dk1"/>
                          </a:solidFill>
                          <a:latin typeface="+mn-lt"/>
                          <a:ea typeface="+mn-ea"/>
                          <a:cs typeface="+mn-cs"/>
                        </a:rPr>
                        <a:t>Text-to-image generation</a:t>
                      </a:r>
                      <a:endParaRPr lang="en-US" sz="1600"/>
                    </a:p>
                  </a:txBody>
                  <a:tcPr/>
                </a:tc>
                <a:tc>
                  <a:txBody>
                    <a:bodyPr/>
                    <a:lstStyle/>
                    <a:p>
                      <a:r>
                        <a:rPr lang="en-US" sz="1600" b="0" i="0" u="none" strike="noStrike" kern="1200" baseline="0">
                          <a:solidFill>
                            <a:schemeClr val="dk1"/>
                          </a:solidFill>
                          <a:latin typeface="+mn-lt"/>
                          <a:ea typeface="+mn-ea"/>
                          <a:cs typeface="+mn-cs"/>
                        </a:rPr>
                        <a:t>Creating images based on textual descriptions</a:t>
                      </a:r>
                      <a:endParaRPr lang="en-US" sz="1600"/>
                    </a:p>
                  </a:txBody>
                  <a:tcPr/>
                </a:tc>
                <a:extLst>
                  <a:ext uri="{0D108BD9-81ED-4DB2-BD59-A6C34878D82A}">
                    <a16:rowId xmlns:a16="http://schemas.microsoft.com/office/drawing/2014/main" val="3269851763"/>
                  </a:ext>
                </a:extLst>
              </a:tr>
              <a:tr h="710738">
                <a:tc>
                  <a:txBody>
                    <a:bodyPr/>
                    <a:lstStyle/>
                    <a:p>
                      <a:r>
                        <a:rPr lang="en-US" sz="1600" b="0" i="0" u="none" strike="noStrike" kern="1200" baseline="0">
                          <a:solidFill>
                            <a:schemeClr val="dk1"/>
                          </a:solidFill>
                          <a:latin typeface="+mn-lt"/>
                          <a:ea typeface="+mn-ea"/>
                          <a:cs typeface="+mn-cs"/>
                        </a:rPr>
                        <a:t>Training data</a:t>
                      </a:r>
                      <a:endParaRPr lang="en-US" sz="1600"/>
                    </a:p>
                  </a:txBody>
                  <a:tcPr/>
                </a:tc>
                <a:tc>
                  <a:txBody>
                    <a:bodyPr/>
                    <a:lstStyle/>
                    <a:p>
                      <a:r>
                        <a:rPr lang="en-US" sz="1600" b="0" i="0" u="none" strike="noStrike" kern="1200" baseline="0">
                          <a:solidFill>
                            <a:schemeClr val="dk1"/>
                          </a:solidFill>
                          <a:latin typeface="+mn-lt"/>
                          <a:ea typeface="+mn-ea"/>
                          <a:cs typeface="+mn-cs"/>
                        </a:rPr>
                        <a:t>The datasets used to help AI models learn, including text, images, code or data.</a:t>
                      </a:r>
                      <a:endParaRPr lang="en-US" sz="1600"/>
                    </a:p>
                  </a:txBody>
                  <a:tcPr/>
                </a:tc>
                <a:extLst>
                  <a:ext uri="{0D108BD9-81ED-4DB2-BD59-A6C34878D82A}">
                    <a16:rowId xmlns:a16="http://schemas.microsoft.com/office/drawing/2014/main" val="2527021483"/>
                  </a:ext>
                </a:extLst>
              </a:tr>
              <a:tr h="1309255">
                <a:tc>
                  <a:txBody>
                    <a:bodyPr/>
                    <a:lstStyle/>
                    <a:p>
                      <a:r>
                        <a:rPr lang="en-US" sz="1600" b="0" i="0" u="none" strike="noStrike" kern="1200" baseline="0">
                          <a:solidFill>
                            <a:schemeClr val="dk1"/>
                          </a:solidFill>
                          <a:latin typeface="+mn-lt"/>
                          <a:ea typeface="+mn-ea"/>
                          <a:cs typeface="+mn-cs"/>
                        </a:rPr>
                        <a:t>Transformer model</a:t>
                      </a:r>
                      <a:endParaRPr lang="en-US" sz="1600"/>
                    </a:p>
                  </a:txBody>
                  <a:tcPr/>
                </a:tc>
                <a:tc>
                  <a:txBody>
                    <a:bodyPr/>
                    <a:lstStyle/>
                    <a:p>
                      <a:r>
                        <a:rPr lang="en-US" sz="1600" b="0" i="0" u="none" strike="noStrike" kern="1200" baseline="0" dirty="0">
                          <a:solidFill>
                            <a:schemeClr val="dk1"/>
                          </a:solidFill>
                          <a:latin typeface="+mn-lt"/>
                          <a:ea typeface="+mn-ea"/>
                          <a:cs typeface="+mn-cs"/>
                        </a:rPr>
                        <a:t>A neural network architecture and deep learning model that learns context by tracking relationships in data, like in sentences or parts</a:t>
                      </a:r>
                    </a:p>
                    <a:p>
                      <a:r>
                        <a:rPr lang="en-US" sz="1600" b="0" i="0" u="none" strike="noStrike" kern="1200" baseline="0" dirty="0">
                          <a:solidFill>
                            <a:schemeClr val="dk1"/>
                          </a:solidFill>
                          <a:latin typeface="+mn-lt"/>
                          <a:ea typeface="+mn-ea"/>
                          <a:cs typeface="+mn-cs"/>
                        </a:rPr>
                        <a:t>of images. So, instead of analyzing a sentence one word at a time, it can look at the whole sentence and understand the context</a:t>
                      </a:r>
                      <a:endParaRPr lang="en-US" sz="1600" dirty="0"/>
                    </a:p>
                  </a:txBody>
                  <a:tcPr/>
                </a:tc>
                <a:extLst>
                  <a:ext uri="{0D108BD9-81ED-4DB2-BD59-A6C34878D82A}">
                    <a16:rowId xmlns:a16="http://schemas.microsoft.com/office/drawing/2014/main" val="1018224574"/>
                  </a:ext>
                </a:extLst>
              </a:tr>
            </a:tbl>
          </a:graphicData>
        </a:graphic>
      </p:graphicFrame>
      <p:sp>
        <p:nvSpPr>
          <p:cNvPr id="2" name="Footer Placeholder 1">
            <a:extLst>
              <a:ext uri="{FF2B5EF4-FFF2-40B4-BE49-F238E27FC236}">
                <a16:creationId xmlns:a16="http://schemas.microsoft.com/office/drawing/2014/main" id="{365E1C6B-54F1-BAB7-CC4C-E9EBC35FCCBB}"/>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A295ED34-A4CC-CFDD-CD7A-862369940305}"/>
              </a:ext>
            </a:extLst>
          </p:cNvPr>
          <p:cNvSpPr>
            <a:spLocks noGrp="1"/>
          </p:cNvSpPr>
          <p:nvPr>
            <p:ph type="sldNum" sz="quarter" idx="12"/>
          </p:nvPr>
        </p:nvSpPr>
        <p:spPr/>
        <p:txBody>
          <a:bodyPr/>
          <a:lstStyle/>
          <a:p>
            <a:fld id="{1B3BA5BB-E639-4CDA-86D0-9EAA683F7B13}" type="slidenum">
              <a:rPr lang="en-US" smtClean="0"/>
              <a:t>52</a:t>
            </a:fld>
            <a:endParaRPr lang="en-US"/>
          </a:p>
        </p:txBody>
      </p:sp>
    </p:spTree>
    <p:extLst>
      <p:ext uri="{BB962C8B-B14F-4D97-AF65-F5344CB8AC3E}">
        <p14:creationId xmlns:p14="http://schemas.microsoft.com/office/powerpoint/2010/main" val="1387926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AD7D4-141D-BC36-0D9A-130521C56BAE}"/>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D3091F6-08EC-6BE7-72DD-7CB3852744EF}"/>
              </a:ext>
            </a:extLst>
          </p:cNvPr>
          <p:cNvGraphicFramePr>
            <a:graphicFrameLocks noGrp="1"/>
          </p:cNvGraphicFramePr>
          <p:nvPr>
            <p:ph idx="1"/>
            <p:extLst>
              <p:ext uri="{D42A27DB-BD31-4B8C-83A1-F6EECF244321}">
                <p14:modId xmlns:p14="http://schemas.microsoft.com/office/powerpoint/2010/main" val="2199047148"/>
              </p:ext>
            </p:extLst>
          </p:nvPr>
        </p:nvGraphicFramePr>
        <p:xfrm>
          <a:off x="609600" y="0"/>
          <a:ext cx="10726616" cy="6858000"/>
        </p:xfrm>
        <a:graphic>
          <a:graphicData uri="http://schemas.openxmlformats.org/drawingml/2006/table">
            <a:tbl>
              <a:tblPr firstRow="1" bandRow="1">
                <a:tableStyleId>{5C22544A-7EE6-4342-B048-85BDC9FD1C3A}</a:tableStyleId>
              </a:tblPr>
              <a:tblGrid>
                <a:gridCol w="4009626">
                  <a:extLst>
                    <a:ext uri="{9D8B030D-6E8A-4147-A177-3AD203B41FA5}">
                      <a16:colId xmlns:a16="http://schemas.microsoft.com/office/drawing/2014/main" val="236711233"/>
                    </a:ext>
                  </a:extLst>
                </a:gridCol>
                <a:gridCol w="6716990">
                  <a:extLst>
                    <a:ext uri="{9D8B030D-6E8A-4147-A177-3AD203B41FA5}">
                      <a16:colId xmlns:a16="http://schemas.microsoft.com/office/drawing/2014/main" val="2820730404"/>
                    </a:ext>
                  </a:extLst>
                </a:gridCol>
              </a:tblGrid>
              <a:tr h="496168">
                <a:tc>
                  <a:txBody>
                    <a:bodyPr/>
                    <a:lstStyle/>
                    <a:p>
                      <a:endParaRPr lang="en-US"/>
                    </a:p>
                  </a:txBody>
                  <a:tcPr/>
                </a:tc>
                <a:tc>
                  <a:txBody>
                    <a:bodyPr/>
                    <a:lstStyle/>
                    <a:p>
                      <a:endParaRPr lang="en-US"/>
                    </a:p>
                  </a:txBody>
                  <a:tcPr/>
                </a:tc>
                <a:extLst>
                  <a:ext uri="{0D108BD9-81ED-4DB2-BD59-A6C34878D82A}">
                    <a16:rowId xmlns:a16="http://schemas.microsoft.com/office/drawing/2014/main" val="66245422"/>
                  </a:ext>
                </a:extLst>
              </a:tr>
              <a:tr h="1957487">
                <a:tc>
                  <a:txBody>
                    <a:bodyPr/>
                    <a:lstStyle/>
                    <a:p>
                      <a:r>
                        <a:rPr lang="en-US" sz="1800" b="0" i="0" u="none" strike="noStrike" kern="1200" baseline="0">
                          <a:solidFill>
                            <a:schemeClr val="dk1"/>
                          </a:solidFill>
                          <a:latin typeface="+mn-lt"/>
                          <a:ea typeface="+mn-ea"/>
                          <a:cs typeface="+mn-cs"/>
                        </a:rPr>
                        <a:t>Turing test</a:t>
                      </a:r>
                      <a:endParaRPr lang="en-US"/>
                    </a:p>
                  </a:txBody>
                  <a:tcPr/>
                </a:tc>
                <a:tc>
                  <a:txBody>
                    <a:bodyPr/>
                    <a:lstStyle/>
                    <a:p>
                      <a:r>
                        <a:rPr lang="en-US" sz="1800" b="0" i="0" u="none" strike="noStrike" kern="1200" baseline="0">
                          <a:solidFill>
                            <a:schemeClr val="dk1"/>
                          </a:solidFill>
                          <a:latin typeface="+mn-lt"/>
                          <a:ea typeface="+mn-ea"/>
                          <a:cs typeface="+mn-cs"/>
                        </a:rPr>
                        <a:t>Named after famed mathematician and computer scientist Alan</a:t>
                      </a:r>
                    </a:p>
                    <a:p>
                      <a:r>
                        <a:rPr lang="en-US" sz="1800" b="0" i="0" u="none" strike="noStrike" kern="1200" baseline="0">
                          <a:solidFill>
                            <a:schemeClr val="dk1"/>
                          </a:solidFill>
                          <a:latin typeface="+mn-lt"/>
                          <a:ea typeface="+mn-ea"/>
                          <a:cs typeface="+mn-cs"/>
                        </a:rPr>
                        <a:t>Turing, it tests a machine's ability to behave like a human. The machine passes if a human can't distinguish the machine's response from another human.</a:t>
                      </a:r>
                      <a:endParaRPr lang="en-US"/>
                    </a:p>
                  </a:txBody>
                  <a:tcPr/>
                </a:tc>
                <a:extLst>
                  <a:ext uri="{0D108BD9-81ED-4DB2-BD59-A6C34878D82A}">
                    <a16:rowId xmlns:a16="http://schemas.microsoft.com/office/drawing/2014/main" val="1881358784"/>
                  </a:ext>
                </a:extLst>
              </a:tr>
              <a:tr h="1957487">
                <a:tc>
                  <a:txBody>
                    <a:bodyPr/>
                    <a:lstStyle/>
                    <a:p>
                      <a:r>
                        <a:rPr lang="en-US" dirty="0"/>
                        <a:t>Unsupervised Learning</a:t>
                      </a:r>
                    </a:p>
                  </a:txBody>
                  <a:tcPr/>
                </a:tc>
                <a:tc>
                  <a:txBody>
                    <a:bodyPr/>
                    <a:lstStyle/>
                    <a:p>
                      <a:r>
                        <a:rPr lang="en-US" sz="1800" b="0" i="0" u="none" strike="noStrike" kern="1200" baseline="0">
                          <a:solidFill>
                            <a:schemeClr val="dk1"/>
                          </a:solidFill>
                          <a:latin typeface="+mn-lt"/>
                          <a:ea typeface="+mn-ea"/>
                          <a:cs typeface="+mn-cs"/>
                        </a:rPr>
                        <a:t>An algorithm used to draw inferences from datasets consisting</a:t>
                      </a:r>
                    </a:p>
                    <a:p>
                      <a:r>
                        <a:rPr lang="en-US" sz="1800" b="0" i="0" u="none" strike="noStrike" kern="1200" baseline="0">
                          <a:solidFill>
                            <a:schemeClr val="dk1"/>
                          </a:solidFill>
                          <a:latin typeface="+mn-lt"/>
                          <a:ea typeface="+mn-ea"/>
                          <a:cs typeface="+mn-cs"/>
                        </a:rPr>
                        <a:t>of input data only, without labeled responses to determine structure and patterns and uncover unobserved factors in unlabeled data.</a:t>
                      </a:r>
                    </a:p>
                  </a:txBody>
                  <a:tcPr/>
                </a:tc>
                <a:extLst>
                  <a:ext uri="{0D108BD9-81ED-4DB2-BD59-A6C34878D82A}">
                    <a16:rowId xmlns:a16="http://schemas.microsoft.com/office/drawing/2014/main" val="3159808747"/>
                  </a:ext>
                </a:extLst>
              </a:tr>
              <a:tr h="856400">
                <a:tc>
                  <a:txBody>
                    <a:bodyPr/>
                    <a:lstStyle/>
                    <a:p>
                      <a:r>
                        <a:rPr lang="it-IT" sz="1800" b="0" i="0" u="none" strike="noStrike" kern="1200" baseline="0">
                          <a:solidFill>
                            <a:schemeClr val="dk1"/>
                          </a:solidFill>
                          <a:latin typeface="+mn-lt"/>
                          <a:ea typeface="+mn-ea"/>
                          <a:cs typeface="+mn-cs"/>
                        </a:rPr>
                        <a:t>Weak AI, aka narrow AI</a:t>
                      </a:r>
                      <a:endParaRPr lang="en-US"/>
                    </a:p>
                  </a:txBody>
                  <a:tcPr/>
                </a:tc>
                <a:tc>
                  <a:txBody>
                    <a:bodyPr/>
                    <a:lstStyle/>
                    <a:p>
                      <a:r>
                        <a:rPr lang="en-US" sz="1800" b="0" i="0" u="none" strike="noStrike" kern="1200" baseline="0">
                          <a:solidFill>
                            <a:schemeClr val="dk1"/>
                          </a:solidFill>
                          <a:latin typeface="+mn-lt"/>
                          <a:ea typeface="+mn-ea"/>
                          <a:cs typeface="+mn-cs"/>
                        </a:rPr>
                        <a:t>AI that's focused on a particular task and can't learn</a:t>
                      </a:r>
                    </a:p>
                    <a:p>
                      <a:r>
                        <a:rPr lang="en-US" sz="1800" b="0" i="0" u="none" strike="noStrike" kern="1200" baseline="0">
                          <a:solidFill>
                            <a:schemeClr val="dk1"/>
                          </a:solidFill>
                          <a:latin typeface="+mn-lt"/>
                          <a:ea typeface="+mn-ea"/>
                          <a:cs typeface="+mn-cs"/>
                        </a:rPr>
                        <a:t>beyond its skill set. Most of today's AI is weak AI.</a:t>
                      </a:r>
                    </a:p>
                  </a:txBody>
                  <a:tcPr/>
                </a:tc>
                <a:extLst>
                  <a:ext uri="{0D108BD9-81ED-4DB2-BD59-A6C34878D82A}">
                    <a16:rowId xmlns:a16="http://schemas.microsoft.com/office/drawing/2014/main" val="2855391045"/>
                  </a:ext>
                </a:extLst>
              </a:tr>
              <a:tr h="1590458">
                <a:tc>
                  <a:txBody>
                    <a:bodyPr/>
                    <a:lstStyle/>
                    <a:p>
                      <a:r>
                        <a:rPr lang="en-US" sz="1800" b="0" i="0" u="none" strike="noStrike" kern="1200" baseline="0">
                          <a:solidFill>
                            <a:schemeClr val="dk1"/>
                          </a:solidFill>
                          <a:latin typeface="+mn-lt"/>
                          <a:ea typeface="+mn-ea"/>
                          <a:cs typeface="+mn-cs"/>
                        </a:rPr>
                        <a:t>Zero-shot learning</a:t>
                      </a:r>
                      <a:endParaRPr lang="en-US"/>
                    </a:p>
                  </a:txBody>
                  <a:tcPr/>
                </a:tc>
                <a:tc>
                  <a:txBody>
                    <a:bodyPr/>
                    <a:lstStyle/>
                    <a:p>
                      <a:r>
                        <a:rPr lang="en-US" sz="1800" b="0" i="0" u="none" strike="noStrike" kern="1200" baseline="0" dirty="0">
                          <a:solidFill>
                            <a:schemeClr val="dk1"/>
                          </a:solidFill>
                          <a:latin typeface="+mn-lt"/>
                          <a:ea typeface="+mn-ea"/>
                          <a:cs typeface="+mn-cs"/>
                        </a:rPr>
                        <a:t>A test in which a model must complete a task without being given the requisite training data. An example would be recognizing a lion</a:t>
                      </a:r>
                    </a:p>
                    <a:p>
                      <a:r>
                        <a:rPr lang="en-US" sz="1800" b="0" i="0" u="none" strike="noStrike" kern="1200" baseline="0" dirty="0">
                          <a:solidFill>
                            <a:schemeClr val="dk1"/>
                          </a:solidFill>
                          <a:latin typeface="+mn-lt"/>
                          <a:ea typeface="+mn-ea"/>
                          <a:cs typeface="+mn-cs"/>
                        </a:rPr>
                        <a:t>while only being trained on tigers.</a:t>
                      </a:r>
                      <a:endParaRPr lang="en-US" dirty="0"/>
                    </a:p>
                  </a:txBody>
                  <a:tcPr/>
                </a:tc>
                <a:extLst>
                  <a:ext uri="{0D108BD9-81ED-4DB2-BD59-A6C34878D82A}">
                    <a16:rowId xmlns:a16="http://schemas.microsoft.com/office/drawing/2014/main" val="3305906310"/>
                  </a:ext>
                </a:extLst>
              </a:tr>
            </a:tbl>
          </a:graphicData>
        </a:graphic>
      </p:graphicFrame>
      <p:sp>
        <p:nvSpPr>
          <p:cNvPr id="2" name="Footer Placeholder 1">
            <a:extLst>
              <a:ext uri="{FF2B5EF4-FFF2-40B4-BE49-F238E27FC236}">
                <a16:creationId xmlns:a16="http://schemas.microsoft.com/office/drawing/2014/main" id="{1A59A1CD-E97E-86DC-8E91-F493D7138C40}"/>
              </a:ext>
            </a:extLst>
          </p:cNvPr>
          <p:cNvSpPr>
            <a:spLocks noGrp="1"/>
          </p:cNvSpPr>
          <p:nvPr>
            <p:ph type="ftr" sz="quarter" idx="11"/>
          </p:nvPr>
        </p:nvSpPr>
        <p:spPr/>
        <p:txBody>
          <a:bodyPr/>
          <a:lstStyle/>
          <a:p>
            <a:r>
              <a:rPr lang="en-US"/>
              <a:t>Artificial Intelligence: A Primer for Nurses - Created by the HIMSS Nursing Innovation Advisory Workgroup</a:t>
            </a:r>
          </a:p>
        </p:txBody>
      </p:sp>
      <p:sp>
        <p:nvSpPr>
          <p:cNvPr id="3" name="Slide Number Placeholder 2">
            <a:extLst>
              <a:ext uri="{FF2B5EF4-FFF2-40B4-BE49-F238E27FC236}">
                <a16:creationId xmlns:a16="http://schemas.microsoft.com/office/drawing/2014/main" id="{0BA340E7-9FC8-0FA0-A5E9-A6FC5DDD56C9}"/>
              </a:ext>
            </a:extLst>
          </p:cNvPr>
          <p:cNvSpPr>
            <a:spLocks noGrp="1"/>
          </p:cNvSpPr>
          <p:nvPr>
            <p:ph type="sldNum" sz="quarter" idx="12"/>
          </p:nvPr>
        </p:nvSpPr>
        <p:spPr/>
        <p:txBody>
          <a:bodyPr/>
          <a:lstStyle/>
          <a:p>
            <a:fld id="{1B3BA5BB-E639-4CDA-86D0-9EAA683F7B13}" type="slidenum">
              <a:rPr lang="en-US" smtClean="0"/>
              <a:t>53</a:t>
            </a:fld>
            <a:endParaRPr lang="en-US"/>
          </a:p>
        </p:txBody>
      </p:sp>
    </p:spTree>
    <p:extLst>
      <p:ext uri="{BB962C8B-B14F-4D97-AF65-F5344CB8AC3E}">
        <p14:creationId xmlns:p14="http://schemas.microsoft.com/office/powerpoint/2010/main" val="783285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2CE94A92-4224-B834-D0EA-4ECDE3C24FFC}"/>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54</a:t>
            </a:fld>
            <a:endParaRPr lang="en-US"/>
          </a:p>
        </p:txBody>
      </p:sp>
      <p:sp>
        <p:nvSpPr>
          <p:cNvPr id="2" name="Title 1">
            <a:extLst>
              <a:ext uri="{FF2B5EF4-FFF2-40B4-BE49-F238E27FC236}">
                <a16:creationId xmlns:a16="http://schemas.microsoft.com/office/drawing/2014/main" id="{A3E22E4B-6236-28FE-6C42-5C928E7DCE25}"/>
              </a:ext>
            </a:extLst>
          </p:cNvPr>
          <p:cNvSpPr>
            <a:spLocks noGrp="1"/>
          </p:cNvSpPr>
          <p:nvPr>
            <p:ph type="title"/>
          </p:nvPr>
        </p:nvSpPr>
        <p:spPr>
          <a:xfrm>
            <a:off x="838201" y="1097280"/>
            <a:ext cx="10591800" cy="999994"/>
          </a:xfrm>
        </p:spPr>
        <p:txBody>
          <a:bodyPr wrap="square" anchor="t">
            <a:normAutofit/>
          </a:bodyPr>
          <a:lstStyle/>
          <a:p>
            <a:r>
              <a:rPr lang="en-US" dirty="0"/>
              <a:t>REFERENCES</a:t>
            </a:r>
          </a:p>
        </p:txBody>
      </p:sp>
      <p:sp>
        <p:nvSpPr>
          <p:cNvPr id="6" name="Content Placeholder 5">
            <a:extLst>
              <a:ext uri="{FF2B5EF4-FFF2-40B4-BE49-F238E27FC236}">
                <a16:creationId xmlns:a16="http://schemas.microsoft.com/office/drawing/2014/main" id="{87188D3B-325A-F37C-D1B5-B7AF233B7DBF}"/>
              </a:ext>
            </a:extLst>
          </p:cNvPr>
          <p:cNvSpPr>
            <a:spLocks noGrp="1"/>
          </p:cNvSpPr>
          <p:nvPr>
            <p:ph sz="quarter" idx="13"/>
          </p:nvPr>
        </p:nvSpPr>
        <p:spPr>
          <a:xfrm>
            <a:off x="850392" y="1799844"/>
            <a:ext cx="10591800" cy="4590334"/>
          </a:xfrm>
        </p:spPr>
        <p:txBody>
          <a:bodyPr>
            <a:normAutofit lnSpcReduction="10000"/>
          </a:bodyPr>
          <a:lstStyle/>
          <a:p>
            <a:r>
              <a:rPr lang="en-US" sz="1200" b="0" dirty="0">
                <a:effectLst/>
                <a:latin typeface="+mn-lt"/>
                <a:ea typeface="Times New Roman" panose="02020603050405020304" pitchFamily="18" charset="0"/>
                <a:cs typeface="Aptos" panose="020B0004020202020204" pitchFamily="34" charset="0"/>
              </a:rPr>
              <a:t>Carroll, W. M. (2021). (ed.).</a:t>
            </a:r>
            <a:r>
              <a:rPr lang="en-US" sz="1200" b="0" i="1" dirty="0">
                <a:effectLst/>
                <a:latin typeface="+mn-lt"/>
                <a:ea typeface="Times New Roman" panose="02020603050405020304" pitchFamily="18" charset="0"/>
                <a:cs typeface="Aptos" panose="020B0004020202020204" pitchFamily="34" charset="0"/>
              </a:rPr>
              <a:t> Emerging Technologies for Nurses: Implications for Practice (1st Ed.)</a:t>
            </a:r>
            <a:r>
              <a:rPr lang="en-US" sz="1200" b="0" dirty="0">
                <a:effectLst/>
                <a:latin typeface="+mn-lt"/>
                <a:ea typeface="Times New Roman" panose="02020603050405020304" pitchFamily="18" charset="0"/>
                <a:cs typeface="Aptos" panose="020B0004020202020204" pitchFamily="34" charset="0"/>
              </a:rPr>
              <a:t>. Springer Publishing: Company: NYC.</a:t>
            </a:r>
            <a:endParaRPr lang="en-US" sz="1200" dirty="0">
              <a:latin typeface="+mn-lt"/>
            </a:endParaRPr>
          </a:p>
          <a:p>
            <a:r>
              <a:rPr lang="en-US" sz="1200" dirty="0">
                <a:latin typeface="+mn-lt"/>
              </a:rPr>
              <a:t>Cato, K. D., McGrow, K., &amp; Rossetti, S. C. (2020). Transforming clinical data into wisdom. </a:t>
            </a:r>
            <a:r>
              <a:rPr lang="en-US" sz="1200" i="1" dirty="0">
                <a:latin typeface="+mn-lt"/>
              </a:rPr>
              <a:t>Nursing Management</a:t>
            </a:r>
            <a:r>
              <a:rPr lang="en-US" sz="1200" dirty="0">
                <a:latin typeface="+mn-lt"/>
              </a:rPr>
              <a:t>, </a:t>
            </a:r>
            <a:r>
              <a:rPr lang="en-US" sz="1200" i="1" dirty="0">
                <a:latin typeface="+mn-lt"/>
              </a:rPr>
              <a:t>51</a:t>
            </a:r>
            <a:r>
              <a:rPr lang="en-US" sz="1200" dirty="0">
                <a:latin typeface="+mn-lt"/>
              </a:rPr>
              <a:t>(11), 24–30. </a:t>
            </a:r>
            <a:r>
              <a:rPr lang="en-US" sz="1200" dirty="0">
                <a:latin typeface="+mn-lt"/>
                <a:hlinkClick r:id="rId3">
                  <a:extLst>
                    <a:ext uri="{A12FA001-AC4F-418D-AE19-62706E023703}">
                      <ahyp:hlinkClr xmlns:ahyp="http://schemas.microsoft.com/office/drawing/2018/hyperlinkcolor" val="tx"/>
                    </a:ext>
                  </a:extLst>
                </a:hlinkClick>
              </a:rPr>
              <a:t>https://doi.org/10.1097/01.NUMA.0000719396.83518.d6</a:t>
            </a:r>
            <a:endParaRPr lang="en-US" sz="1200" dirty="0">
              <a:latin typeface="+mn-lt"/>
            </a:endParaRPr>
          </a:p>
          <a:p>
            <a:r>
              <a:rPr lang="en-US" sz="1200" b="0" i="0" dirty="0">
                <a:effectLst/>
                <a:latin typeface="+mn-lt"/>
              </a:rPr>
              <a:t>Gartner (2016). 2017 planning guide for data and analytics.</a:t>
            </a:r>
            <a:endParaRPr lang="en-US" sz="1200" dirty="0">
              <a:latin typeface="+mn-lt"/>
            </a:endParaRPr>
          </a:p>
          <a:p>
            <a:r>
              <a:rPr lang="en-US" sz="1200" i="0" dirty="0">
                <a:effectLst/>
                <a:latin typeface="+mn-lt"/>
              </a:rPr>
              <a:t>Lawry, T. (2020). AI in Health: A Leader's Guide to Winning in the New Age of Intelligent Health Systems. </a:t>
            </a:r>
            <a:r>
              <a:rPr lang="en-US" sz="1200" b="0" i="0" dirty="0">
                <a:effectLst/>
                <a:latin typeface="+mn-lt"/>
              </a:rPr>
              <a:t>New York: HIMSS Publishing. ISBN: 9780367333713</a:t>
            </a:r>
          </a:p>
          <a:p>
            <a:r>
              <a:rPr lang="en-US" sz="1200" dirty="0" err="1">
                <a:effectLst/>
                <a:latin typeface="+mn-lt"/>
                <a:ea typeface="Aptos" panose="020B0004020202020204" pitchFamily="34" charset="0"/>
                <a:cs typeface="Times New Roman" panose="02020603050405020304" pitchFamily="18" charset="0"/>
              </a:rPr>
              <a:t>Ourchesh</a:t>
            </a:r>
            <a:r>
              <a:rPr lang="en-US" sz="1200" dirty="0">
                <a:effectLst/>
                <a:latin typeface="+mn-lt"/>
                <a:ea typeface="Aptos" panose="020B0004020202020204" pitchFamily="34" charset="0"/>
                <a:cs typeface="Times New Roman" panose="02020603050405020304" pitchFamily="18" charset="0"/>
              </a:rPr>
              <a:t>, I. (2018, October 26). Early readmission: Machine data scientists &amp; six steps for utilizing your data analytics. Retrieved from </a:t>
            </a:r>
            <a:r>
              <a:rPr lang="en-US" sz="1200" u="sng" dirty="0">
                <a:effectLst/>
                <a:latin typeface="+mn-l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Health Catalyst</a:t>
            </a:r>
            <a:r>
              <a:rPr lang="en-US" sz="1200" dirty="0">
                <a:effectLst/>
                <a:latin typeface="+mn-lt"/>
                <a:ea typeface="Aptos" panose="020B0004020202020204" pitchFamily="34" charset="0"/>
                <a:cs typeface="Times New Roman" panose="02020603050405020304" pitchFamily="18" charset="0"/>
              </a:rPr>
              <a:t>.</a:t>
            </a:r>
            <a:endParaRPr lang="en-US" sz="1200" b="0" i="0" dirty="0">
              <a:effectLst/>
              <a:latin typeface="+mn-lt"/>
            </a:endParaRPr>
          </a:p>
          <a:p>
            <a:r>
              <a:rPr lang="en-US" sz="1200" b="0" i="0" dirty="0">
                <a:effectLst/>
                <a:latin typeface="+mn-lt"/>
              </a:rPr>
              <a:t>Redwan Bin Abdul Baten, How are US hospitals adopting artificial intelligence? Early evidence from 2022, </a:t>
            </a:r>
            <a:r>
              <a:rPr lang="en-US" sz="1200" b="0" i="1" dirty="0">
                <a:effectLst/>
                <a:latin typeface="+mn-lt"/>
              </a:rPr>
              <a:t>Health Affairs Scholar</a:t>
            </a:r>
            <a:r>
              <a:rPr lang="en-US" sz="1200" b="0" i="0" dirty="0">
                <a:effectLst/>
                <a:latin typeface="+mn-lt"/>
              </a:rPr>
              <a:t>, Volume 2, Issue 10, October 2024, qxae123, </a:t>
            </a:r>
            <a:r>
              <a:rPr lang="en-US" sz="1200" b="0" i="0" u="none" strike="noStrike" dirty="0">
                <a:effectLst/>
                <a:latin typeface="+mn-lt"/>
                <a:hlinkClick r:id="rId5">
                  <a:extLst>
                    <a:ext uri="{A12FA001-AC4F-418D-AE19-62706E023703}">
                      <ahyp:hlinkClr xmlns:ahyp="http://schemas.microsoft.com/office/drawing/2018/hyperlinkcolor" val="tx"/>
                    </a:ext>
                  </a:extLst>
                </a:hlinkClick>
              </a:rPr>
              <a:t>https://doi.org/10.1093/haschl/qxae123</a:t>
            </a:r>
            <a:endParaRPr lang="en-US" sz="1200" b="0" i="0" u="none" strike="noStrike" dirty="0">
              <a:effectLst/>
              <a:latin typeface="+mn-lt"/>
            </a:endParaRPr>
          </a:p>
          <a:p>
            <a:r>
              <a:rPr lang="en-US" sz="1200" dirty="0">
                <a:effectLst/>
                <a:latin typeface="+mn-lt"/>
                <a:ea typeface="Aptos" panose="020B0004020202020204" pitchFamily="34" charset="0"/>
                <a:cs typeface="Times New Roman" panose="02020603050405020304" pitchFamily="18" charset="0"/>
              </a:rPr>
              <a:t>Reed, J. (2016). "Natural language processing can understand differences in grammar, expressions, and meaning to interpret sentence structures and reveal the underlying facts and relationships when used in clinical settings." Retrieved from </a:t>
            </a:r>
            <a:r>
              <a:rPr lang="en-US" sz="1200" u="sng" dirty="0">
                <a:effectLst/>
                <a:latin typeface="+mn-l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AHIMA Foundation</a:t>
            </a:r>
            <a:r>
              <a:rPr lang="en-US" sz="1200" dirty="0">
                <a:effectLst/>
                <a:latin typeface="+mn-lt"/>
                <a:ea typeface="Aptos" panose="020B0004020202020204" pitchFamily="34" charset="0"/>
                <a:cs typeface="Times New Roman" panose="02020603050405020304" pitchFamily="18" charset="0"/>
              </a:rPr>
              <a:t>.</a:t>
            </a:r>
            <a:endParaRPr lang="en-US" sz="1200" dirty="0">
              <a:effectLst/>
              <a:latin typeface="+mn-lt"/>
              <a:ea typeface="Aptos" panose="020B0004020202020204" pitchFamily="34" charset="0"/>
              <a:cs typeface="Aptos" panose="020B0004020202020204" pitchFamily="34" charset="0"/>
            </a:endParaRPr>
          </a:p>
          <a:p>
            <a:r>
              <a:rPr lang="en-US" sz="1200" dirty="0">
                <a:latin typeface="+mn-lt"/>
              </a:rPr>
              <a:t>Ross, A., Freeman, R., McGrow, K., &amp; Kagan, O. (2024). Implications of artificial intelligence for nurse managers. </a:t>
            </a:r>
            <a:r>
              <a:rPr lang="en-US" sz="1200" i="1" dirty="0">
                <a:latin typeface="+mn-lt"/>
              </a:rPr>
              <a:t>Nursing Management</a:t>
            </a:r>
            <a:r>
              <a:rPr lang="en-US" sz="1200" dirty="0">
                <a:latin typeface="+mn-lt"/>
              </a:rPr>
              <a:t>, </a:t>
            </a:r>
            <a:r>
              <a:rPr lang="en-US" sz="1200" i="1" dirty="0">
                <a:latin typeface="+mn-lt"/>
              </a:rPr>
              <a:t>55</a:t>
            </a:r>
            <a:r>
              <a:rPr lang="en-US" sz="1200" dirty="0">
                <a:latin typeface="+mn-lt"/>
              </a:rPr>
              <a:t>(7), 14–23. https://doi.org/10.1097/nmg.0000000000000143</a:t>
            </a:r>
          </a:p>
          <a:p>
            <a:r>
              <a:rPr lang="en-US" sz="1200" dirty="0">
                <a:latin typeface="+mn-lt"/>
              </a:rPr>
              <a:t>Ross, A., McGrow, K., Zhi, D., &amp; Rasmy, L. (2024). Foundation Models, Generative AI, and Large Language Models. </a:t>
            </a:r>
            <a:r>
              <a:rPr lang="en-US" sz="1200" i="1" dirty="0">
                <a:latin typeface="+mn-lt"/>
              </a:rPr>
              <a:t>CIN: Computers, Informatics, Nursing</a:t>
            </a:r>
            <a:r>
              <a:rPr lang="en-US" sz="1200" dirty="0">
                <a:latin typeface="+mn-lt"/>
              </a:rPr>
              <a:t>, </a:t>
            </a:r>
            <a:r>
              <a:rPr lang="en-US" sz="1200" i="1" dirty="0">
                <a:latin typeface="+mn-lt"/>
              </a:rPr>
              <a:t>42</a:t>
            </a:r>
            <a:r>
              <a:rPr lang="en-US" sz="1200" dirty="0">
                <a:latin typeface="+mn-lt"/>
              </a:rPr>
              <a:t>(5), 377–387. </a:t>
            </a:r>
            <a:r>
              <a:rPr lang="en-US" sz="1200" dirty="0">
                <a:latin typeface="+mn-lt"/>
                <a:hlinkClick r:id="rId7">
                  <a:extLst>
                    <a:ext uri="{A12FA001-AC4F-418D-AE19-62706E023703}">
                      <ahyp:hlinkClr xmlns:ahyp="http://schemas.microsoft.com/office/drawing/2018/hyperlinkcolor" val="tx"/>
                    </a:ext>
                  </a:extLst>
                </a:hlinkClick>
              </a:rPr>
              <a:t>https://doi.org/10.1097/CIN.0000000000001149</a:t>
            </a:r>
            <a:endParaRPr lang="en-US" sz="1200" dirty="0">
              <a:latin typeface="+mn-lt"/>
            </a:endParaRPr>
          </a:p>
        </p:txBody>
      </p:sp>
      <p:sp>
        <p:nvSpPr>
          <p:cNvPr id="13" name="Footer Placeholder 4">
            <a:extLst>
              <a:ext uri="{FF2B5EF4-FFF2-40B4-BE49-F238E27FC236}">
                <a16:creationId xmlns:a16="http://schemas.microsoft.com/office/drawing/2014/main" id="{C46CFE52-0BC4-67FA-6B24-9584D5856E77}"/>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156656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D3008387-0F11-11A4-9893-BB31941C8619}"/>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6</a:t>
            </a:fld>
            <a:endParaRPr lang="en-US"/>
          </a:p>
        </p:txBody>
      </p:sp>
      <p:sp>
        <p:nvSpPr>
          <p:cNvPr id="2" name="Title 1">
            <a:extLst>
              <a:ext uri="{FF2B5EF4-FFF2-40B4-BE49-F238E27FC236}">
                <a16:creationId xmlns:a16="http://schemas.microsoft.com/office/drawing/2014/main" id="{66BF7268-5E52-79E7-4A7D-342FACC25A2C}"/>
              </a:ext>
            </a:extLst>
          </p:cNvPr>
          <p:cNvSpPr>
            <a:spLocks noGrp="1"/>
          </p:cNvSpPr>
          <p:nvPr>
            <p:ph type="title"/>
          </p:nvPr>
        </p:nvSpPr>
        <p:spPr>
          <a:xfrm>
            <a:off x="838201" y="1097280"/>
            <a:ext cx="10591800" cy="999994"/>
          </a:xfrm>
        </p:spPr>
        <p:txBody>
          <a:bodyPr wrap="square" anchor="t">
            <a:normAutofit/>
          </a:bodyPr>
          <a:lstStyle/>
          <a:p>
            <a:r>
              <a:rPr lang="en-US" dirty="0"/>
              <a:t>AI: Leveraging the expertise of nurses</a:t>
            </a:r>
            <a:endParaRPr lang="en-US">
              <a:highlight>
                <a:srgbClr val="FFFF00"/>
              </a:highlight>
            </a:endParaRPr>
          </a:p>
        </p:txBody>
      </p:sp>
      <p:sp>
        <p:nvSpPr>
          <p:cNvPr id="3" name="Content Placeholder 2">
            <a:extLst>
              <a:ext uri="{FF2B5EF4-FFF2-40B4-BE49-F238E27FC236}">
                <a16:creationId xmlns:a16="http://schemas.microsoft.com/office/drawing/2014/main" id="{5AD3348E-0D12-C141-DDE9-A31AA2B6D611}"/>
              </a:ext>
            </a:extLst>
          </p:cNvPr>
          <p:cNvSpPr>
            <a:spLocks noGrp="1"/>
          </p:cNvSpPr>
          <p:nvPr>
            <p:ph sz="quarter" idx="13"/>
          </p:nvPr>
        </p:nvSpPr>
        <p:spPr>
          <a:xfrm>
            <a:off x="850392" y="1799844"/>
            <a:ext cx="10591800" cy="4210812"/>
          </a:xfrm>
        </p:spPr>
        <p:txBody>
          <a:bodyPr>
            <a:normAutofit/>
          </a:bodyPr>
          <a:lstStyle/>
          <a:p>
            <a:r>
              <a:rPr lang="en-US"/>
              <a:t>Nursing Data is Essential to  AI: </a:t>
            </a:r>
          </a:p>
          <a:p>
            <a:pPr lvl="1"/>
            <a:r>
              <a:rPr lang="en-US"/>
              <a:t>Knowledge derived from nurse data helps machines apply “wisdom” for making suggesting clinical decisions which often become faster, and more accurate and precise.</a:t>
            </a:r>
          </a:p>
          <a:p>
            <a:pPr lvl="1"/>
            <a:r>
              <a:rPr lang="en-US"/>
              <a:t>As the collection of data grows, machines become smarter and better able to assist nurses when using human judgement and critical thinking to provide the most appropriate care.</a:t>
            </a:r>
          </a:p>
          <a:p>
            <a:pPr lvl="1"/>
            <a:r>
              <a:rPr lang="en-US"/>
              <a:t>Improved data-driven clinical-decision making will improve nursing contribution to practice in all clinical settings.</a:t>
            </a:r>
          </a:p>
        </p:txBody>
      </p:sp>
      <p:sp>
        <p:nvSpPr>
          <p:cNvPr id="10" name="Footer Placeholder 4">
            <a:extLst>
              <a:ext uri="{FF2B5EF4-FFF2-40B4-BE49-F238E27FC236}">
                <a16:creationId xmlns:a16="http://schemas.microsoft.com/office/drawing/2014/main" id="{CD8741D7-033C-91C3-84B1-04A17BA449AB}"/>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150574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D0CA2-1D6E-E0E7-37A4-317D2E654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9459D-204D-2DC1-7786-C08102117B63}"/>
              </a:ext>
            </a:extLst>
          </p:cNvPr>
          <p:cNvSpPr>
            <a:spLocks noGrp="1"/>
          </p:cNvSpPr>
          <p:nvPr>
            <p:ph type="title"/>
          </p:nvPr>
        </p:nvSpPr>
        <p:spPr>
          <a:xfrm>
            <a:off x="838201" y="1097280"/>
            <a:ext cx="10591800" cy="999994"/>
          </a:xfrm>
        </p:spPr>
        <p:txBody>
          <a:bodyPr wrap="square" anchor="t">
            <a:normAutofit/>
          </a:bodyPr>
          <a:lstStyle/>
          <a:p>
            <a:r>
              <a:rPr lang="en-US" dirty="0"/>
              <a:t>Emerging technologies</a:t>
            </a:r>
          </a:p>
        </p:txBody>
      </p:sp>
      <p:sp>
        <p:nvSpPr>
          <p:cNvPr id="11" name="Footer Placeholder 4">
            <a:extLst>
              <a:ext uri="{FF2B5EF4-FFF2-40B4-BE49-F238E27FC236}">
                <a16:creationId xmlns:a16="http://schemas.microsoft.com/office/drawing/2014/main" id="{8368223A-F217-FC97-B5EE-85D3CE9906CF}"/>
              </a:ext>
            </a:extLst>
          </p:cNvPr>
          <p:cNvSpPr>
            <a:spLocks noGrp="1"/>
          </p:cNvSpPr>
          <p:nvPr>
            <p:ph type="ftr" sz="quarter" idx="11"/>
          </p:nvPr>
        </p:nvSpPr>
        <p:spPr>
          <a:xfrm>
            <a:off x="859219" y="428516"/>
            <a:ext cx="10570781" cy="365125"/>
          </a:xfrm>
        </p:spPr>
        <p:txBody>
          <a:bodyPr anchor="ctr">
            <a:normAutofit/>
          </a:bodyPr>
          <a:lstStyle/>
          <a:p>
            <a:pPr>
              <a:spcAft>
                <a:spcPts val="600"/>
              </a:spcAft>
            </a:pPr>
            <a:r>
              <a:rPr lang="en-US"/>
              <a:t>Artificial Intelligence: A Primer for Nurses - Created by the HIMSS Nursing Innovation Advisory Workgroup</a:t>
            </a:r>
          </a:p>
        </p:txBody>
      </p:sp>
      <p:sp>
        <p:nvSpPr>
          <p:cNvPr id="9" name="Slide Number Placeholder 1">
            <a:extLst>
              <a:ext uri="{FF2B5EF4-FFF2-40B4-BE49-F238E27FC236}">
                <a16:creationId xmlns:a16="http://schemas.microsoft.com/office/drawing/2014/main" id="{85A5D4C5-F21A-D7EF-A8A5-EBF497C85C5C}"/>
              </a:ext>
            </a:extLst>
          </p:cNvPr>
          <p:cNvSpPr>
            <a:spLocks noGrp="1"/>
          </p:cNvSpPr>
          <p:nvPr>
            <p:ph type="sldNum" sz="quarter" idx="12"/>
          </p:nvPr>
        </p:nvSpPr>
        <p:spPr>
          <a:xfrm>
            <a:off x="11360517" y="6390178"/>
            <a:ext cx="513735" cy="227164"/>
          </a:xfrm>
        </p:spPr>
        <p:txBody>
          <a:bodyPr wrap="square" anchor="ctr">
            <a:normAutofit/>
          </a:bodyPr>
          <a:lstStyle/>
          <a:p>
            <a:pPr>
              <a:spcAft>
                <a:spcPts val="600"/>
              </a:spcAft>
            </a:pPr>
            <a:fld id="{2F8AF2E6-64A8-0F46-AF27-0A96D82A033B}" type="slidenum">
              <a:rPr lang="en-US" smtClean="0"/>
              <a:pPr>
                <a:spcAft>
                  <a:spcPts val="600"/>
                </a:spcAft>
              </a:pPr>
              <a:t>7</a:t>
            </a:fld>
            <a:endParaRPr lang="en-US"/>
          </a:p>
        </p:txBody>
      </p:sp>
      <p:graphicFrame>
        <p:nvGraphicFramePr>
          <p:cNvPr id="16" name="Content Placeholder 3">
            <a:extLst>
              <a:ext uri="{FF2B5EF4-FFF2-40B4-BE49-F238E27FC236}">
                <a16:creationId xmlns:a16="http://schemas.microsoft.com/office/drawing/2014/main" id="{477DA989-AC24-8202-987F-DF74A1D32922}"/>
              </a:ext>
            </a:extLst>
          </p:cNvPr>
          <p:cNvGraphicFramePr>
            <a:graphicFrameLocks noGrp="1"/>
          </p:cNvGraphicFramePr>
          <p:nvPr>
            <p:ph idx="1"/>
            <p:extLst>
              <p:ext uri="{D42A27DB-BD31-4B8C-83A1-F6EECF244321}">
                <p14:modId xmlns:p14="http://schemas.microsoft.com/office/powerpoint/2010/main" val="4023594701"/>
              </p:ext>
            </p:extLst>
          </p:nvPr>
        </p:nvGraphicFramePr>
        <p:xfrm>
          <a:off x="850392" y="1801241"/>
          <a:ext cx="10591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507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27B8DF34-2C69-D74B-8BFF-240F63E735FB}"/>
              </a:ext>
            </a:extLst>
          </p:cNvPr>
          <p:cNvSpPr>
            <a:spLocks noGrp="1"/>
          </p:cNvSpPr>
          <p:nvPr>
            <p:ph type="sldNum" sz="quarter" idx="12"/>
          </p:nvPr>
        </p:nvSpPr>
        <p:spPr>
          <a:xfrm>
            <a:off x="11360517" y="6390178"/>
            <a:ext cx="513735" cy="227164"/>
          </a:xfrm>
        </p:spPr>
        <p:txBody>
          <a:bodyPr/>
          <a:lstStyle/>
          <a:p>
            <a:pPr>
              <a:spcAft>
                <a:spcPts val="600"/>
              </a:spcAft>
            </a:pPr>
            <a:fld id="{2F8AF2E6-64A8-0F46-AF27-0A96D82A033B}" type="slidenum">
              <a:rPr lang="en-US" smtClean="0"/>
              <a:pPr>
                <a:spcAft>
                  <a:spcPts val="600"/>
                </a:spcAft>
              </a:pPr>
              <a:t>8</a:t>
            </a:fld>
            <a:endParaRPr lang="en-US"/>
          </a:p>
        </p:txBody>
      </p:sp>
      <p:sp>
        <p:nvSpPr>
          <p:cNvPr id="2" name="Title 1">
            <a:extLst>
              <a:ext uri="{FF2B5EF4-FFF2-40B4-BE49-F238E27FC236}">
                <a16:creationId xmlns:a16="http://schemas.microsoft.com/office/drawing/2014/main" id="{87CE0FBD-C0ED-7981-12B5-068C14E9A6EE}"/>
              </a:ext>
            </a:extLst>
          </p:cNvPr>
          <p:cNvSpPr>
            <a:spLocks noGrp="1"/>
          </p:cNvSpPr>
          <p:nvPr>
            <p:ph type="title"/>
          </p:nvPr>
        </p:nvSpPr>
        <p:spPr>
          <a:xfrm>
            <a:off x="838201" y="1097280"/>
            <a:ext cx="10591800" cy="999994"/>
          </a:xfrm>
        </p:spPr>
        <p:txBody>
          <a:bodyPr wrap="square" anchor="t">
            <a:normAutofit/>
          </a:bodyPr>
          <a:lstStyle/>
          <a:p>
            <a:r>
              <a:rPr lang="en-US" dirty="0"/>
              <a:t>AI in Nursing: Patient-Centeredness and Safety</a:t>
            </a:r>
          </a:p>
        </p:txBody>
      </p:sp>
      <p:sp>
        <p:nvSpPr>
          <p:cNvPr id="3" name="Content Placeholder 2">
            <a:extLst>
              <a:ext uri="{FF2B5EF4-FFF2-40B4-BE49-F238E27FC236}">
                <a16:creationId xmlns:a16="http://schemas.microsoft.com/office/drawing/2014/main" id="{2F97130B-3C13-FA4A-20FE-0434C35F1508}"/>
              </a:ext>
            </a:extLst>
          </p:cNvPr>
          <p:cNvSpPr>
            <a:spLocks noGrp="1"/>
          </p:cNvSpPr>
          <p:nvPr>
            <p:ph sz="quarter" idx="13"/>
          </p:nvPr>
        </p:nvSpPr>
        <p:spPr>
          <a:xfrm>
            <a:off x="850392" y="1799844"/>
            <a:ext cx="10591800" cy="4210812"/>
          </a:xfrm>
        </p:spPr>
        <p:txBody>
          <a:bodyPr>
            <a:normAutofit/>
          </a:bodyPr>
          <a:lstStyle/>
          <a:p>
            <a:r>
              <a:rPr lang="en-US"/>
              <a:t>Maximizing Value and Safety and with AI</a:t>
            </a:r>
          </a:p>
          <a:p>
            <a:pPr lvl="1"/>
            <a:r>
              <a:rPr lang="en-US"/>
              <a:t>Automating low-value tasks to focus on high-value activities</a:t>
            </a:r>
          </a:p>
          <a:p>
            <a:pPr lvl="1"/>
            <a:r>
              <a:rPr lang="en-US"/>
              <a:t>Decreasing chances of drug-drug interactions</a:t>
            </a:r>
          </a:p>
          <a:p>
            <a:pPr lvl="1"/>
            <a:r>
              <a:rPr lang="en-US"/>
              <a:t>Reducing duplicative treatments</a:t>
            </a:r>
          </a:p>
          <a:p>
            <a:pPr lvl="1"/>
            <a:r>
              <a:rPr lang="en-US"/>
              <a:t>Identifying risks for hospital-acquired infections and conditions</a:t>
            </a:r>
          </a:p>
          <a:p>
            <a:pPr lvl="1"/>
            <a:r>
              <a:rPr lang="en-US"/>
              <a:t>Determining the most appropriate staffing levels</a:t>
            </a:r>
          </a:p>
          <a:p>
            <a:pPr marL="457200" lvl="1" indent="0">
              <a:buSzPct val="87000"/>
              <a:buNone/>
            </a:pPr>
            <a:endParaRPr lang="en-US"/>
          </a:p>
          <a:p>
            <a:pPr lvl="1"/>
            <a:endParaRPr lang="en-US"/>
          </a:p>
          <a:p>
            <a:pPr marL="457200" lvl="1" indent="0">
              <a:buNone/>
            </a:pPr>
            <a:endParaRPr lang="en-US"/>
          </a:p>
        </p:txBody>
      </p:sp>
      <p:sp>
        <p:nvSpPr>
          <p:cNvPr id="10" name="Footer Placeholder 4">
            <a:extLst>
              <a:ext uri="{FF2B5EF4-FFF2-40B4-BE49-F238E27FC236}">
                <a16:creationId xmlns:a16="http://schemas.microsoft.com/office/drawing/2014/main" id="{65719A38-30A3-955F-FF92-F51C23D41404}"/>
              </a:ext>
            </a:extLst>
          </p:cNvPr>
          <p:cNvSpPr>
            <a:spLocks noGrp="1"/>
          </p:cNvSpPr>
          <p:nvPr>
            <p:ph type="ftr" sz="quarter" idx="14"/>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spTree>
    <p:extLst>
      <p:ext uri="{BB962C8B-B14F-4D97-AF65-F5344CB8AC3E}">
        <p14:creationId xmlns:p14="http://schemas.microsoft.com/office/powerpoint/2010/main" val="411201300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EC3707E-1F96-593E-E81E-FC07143E683A}"/>
              </a:ext>
            </a:extLst>
          </p:cNvPr>
          <p:cNvSpPr>
            <a:spLocks noGrp="1"/>
          </p:cNvSpPr>
          <p:nvPr>
            <p:ph type="title"/>
          </p:nvPr>
        </p:nvSpPr>
        <p:spPr>
          <a:xfrm>
            <a:off x="838201" y="1097280"/>
            <a:ext cx="10591800" cy="999994"/>
          </a:xfrm>
        </p:spPr>
        <p:txBody>
          <a:bodyPr/>
          <a:lstStyle/>
          <a:p>
            <a:endParaRPr lang="en-US"/>
          </a:p>
        </p:txBody>
      </p:sp>
      <p:sp>
        <p:nvSpPr>
          <p:cNvPr id="11" name="Slide Number Placeholder 2">
            <a:extLst>
              <a:ext uri="{FF2B5EF4-FFF2-40B4-BE49-F238E27FC236}">
                <a16:creationId xmlns:a16="http://schemas.microsoft.com/office/drawing/2014/main" id="{97578808-CEAD-87E6-5C10-D9467F6D4447}"/>
              </a:ext>
            </a:extLst>
          </p:cNvPr>
          <p:cNvSpPr>
            <a:spLocks noGrp="1"/>
          </p:cNvSpPr>
          <p:nvPr>
            <p:ph type="sldNum" sz="quarter" idx="10"/>
          </p:nvPr>
        </p:nvSpPr>
        <p:spPr>
          <a:xfrm>
            <a:off x="11360517" y="6390178"/>
            <a:ext cx="513735" cy="227164"/>
          </a:xfrm>
        </p:spPr>
        <p:txBody>
          <a:bodyPr/>
          <a:lstStyle/>
          <a:p>
            <a:pPr>
              <a:spcAft>
                <a:spcPts val="600"/>
              </a:spcAft>
            </a:pPr>
            <a:fld id="{D8D877B3-D348-4611-9BDB-C5374591D951}" type="slidenum">
              <a:rPr lang="en-US" smtClean="0"/>
              <a:pPr>
                <a:spcAft>
                  <a:spcPts val="600"/>
                </a:spcAft>
              </a:pPr>
              <a:t>9</a:t>
            </a:fld>
            <a:endParaRPr lang="en-US"/>
          </a:p>
        </p:txBody>
      </p:sp>
      <p:sp>
        <p:nvSpPr>
          <p:cNvPr id="13" name="Text Placeholder 4">
            <a:extLst>
              <a:ext uri="{FF2B5EF4-FFF2-40B4-BE49-F238E27FC236}">
                <a16:creationId xmlns:a16="http://schemas.microsoft.com/office/drawing/2014/main" id="{879B8FA1-7DEB-7837-DC29-A71EFA601BC2}"/>
              </a:ext>
            </a:extLst>
          </p:cNvPr>
          <p:cNvSpPr>
            <a:spLocks noGrp="1"/>
          </p:cNvSpPr>
          <p:nvPr>
            <p:ph type="body" sz="quarter" idx="12"/>
          </p:nvPr>
        </p:nvSpPr>
        <p:spPr>
          <a:xfrm>
            <a:off x="838200" y="1822615"/>
            <a:ext cx="10591800" cy="518337"/>
          </a:xfrm>
        </p:spPr>
        <p:txBody>
          <a:bodyPr/>
          <a:lstStyle/>
          <a:p>
            <a:endParaRPr lang="en-US"/>
          </a:p>
        </p:txBody>
      </p:sp>
      <p:sp>
        <p:nvSpPr>
          <p:cNvPr id="15" name="Footer Placeholder 5">
            <a:extLst>
              <a:ext uri="{FF2B5EF4-FFF2-40B4-BE49-F238E27FC236}">
                <a16:creationId xmlns:a16="http://schemas.microsoft.com/office/drawing/2014/main" id="{3391C8DD-297C-70F3-8026-6E12B8684A5F}"/>
              </a:ext>
            </a:extLst>
          </p:cNvPr>
          <p:cNvSpPr>
            <a:spLocks noGrp="1"/>
          </p:cNvSpPr>
          <p:nvPr>
            <p:ph type="ftr" sz="quarter" idx="13"/>
          </p:nvPr>
        </p:nvSpPr>
        <p:spPr>
          <a:xfrm>
            <a:off x="859219" y="428516"/>
            <a:ext cx="10570781" cy="365125"/>
          </a:xfrm>
        </p:spPr>
        <p:txBody>
          <a:bodyPr/>
          <a:lstStyle/>
          <a:p>
            <a:pPr>
              <a:spcAft>
                <a:spcPts val="600"/>
              </a:spcAft>
            </a:pPr>
            <a:r>
              <a:rPr lang="en-US"/>
              <a:t>Artificial Intelligence: A Primer for Nurses - Created by the HIMSS Nursing Innovation Advisory Workgroup</a:t>
            </a:r>
          </a:p>
        </p:txBody>
      </p:sp>
      <p:graphicFrame>
        <p:nvGraphicFramePr>
          <p:cNvPr id="5" name="Content Placeholder 2">
            <a:extLst>
              <a:ext uri="{FF2B5EF4-FFF2-40B4-BE49-F238E27FC236}">
                <a16:creationId xmlns:a16="http://schemas.microsoft.com/office/drawing/2014/main" id="{262DFFA5-21FE-6151-B1A7-735A7742AC3A}"/>
              </a:ext>
            </a:extLst>
          </p:cNvPr>
          <p:cNvGraphicFramePr>
            <a:graphicFrameLocks noGrp="1"/>
          </p:cNvGraphicFramePr>
          <p:nvPr>
            <p:ph sz="quarter" idx="11"/>
            <p:extLst>
              <p:ext uri="{D42A27DB-BD31-4B8C-83A1-F6EECF244321}">
                <p14:modId xmlns:p14="http://schemas.microsoft.com/office/powerpoint/2010/main" val="3150301279"/>
              </p:ext>
            </p:extLst>
          </p:nvPr>
        </p:nvGraphicFramePr>
        <p:xfrm>
          <a:off x="850392" y="2278265"/>
          <a:ext cx="10579608"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402194"/>
      </p:ext>
    </p:extLst>
  </p:cSld>
  <p:clrMapOvr>
    <a:masterClrMapping/>
  </p:clrMapOvr>
</p:sld>
</file>

<file path=ppt/theme/theme1.xml><?xml version="1.0" encoding="utf-8"?>
<a:theme xmlns:a="http://schemas.openxmlformats.org/drawingml/2006/main" name="HIMSS Main Template">
  <a:themeElements>
    <a:clrScheme name="HIMSS22">
      <a:dk1>
        <a:srgbClr val="333333"/>
      </a:dk1>
      <a:lt1>
        <a:srgbClr val="FFFFFF"/>
      </a:lt1>
      <a:dk2>
        <a:srgbClr val="20145E"/>
      </a:dk2>
      <a:lt2>
        <a:srgbClr val="777777"/>
      </a:lt2>
      <a:accent1>
        <a:srgbClr val="1E22AA"/>
      </a:accent1>
      <a:accent2>
        <a:srgbClr val="55C1E9"/>
      </a:accent2>
      <a:accent3>
        <a:srgbClr val="FF5959"/>
      </a:accent3>
      <a:accent4>
        <a:srgbClr val="3CD5AF"/>
      </a:accent4>
      <a:accent5>
        <a:srgbClr val="FFC72C"/>
      </a:accent5>
      <a:accent6>
        <a:srgbClr val="D064CE"/>
      </a:accent6>
      <a:hlink>
        <a:srgbClr val="20145F"/>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TaxCatchAll xmlns="184eedcf-d762-48f5-a2a1-4f5efa5950c3" xsi:nil="true"/>
    <lcf76f155ced4ddcb4097134ff3c332f xmlns="865d7ae4-1544-4bab-9de5-36c0e866f09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D1F02C1D75F14BA2B4011E96EA457F" ma:contentTypeVersion="24" ma:contentTypeDescription="Create a new document." ma:contentTypeScope="" ma:versionID="84d3abce2e80c1b1aae804109efa0c15">
  <xsd:schema xmlns:xsd="http://www.w3.org/2001/XMLSchema" xmlns:xs="http://www.w3.org/2001/XMLSchema" xmlns:p="http://schemas.microsoft.com/office/2006/metadata/properties" xmlns:ns1="http://schemas.microsoft.com/sharepoint/v3" xmlns:ns2="865d7ae4-1544-4bab-9de5-36c0e866f09f" xmlns:ns3="bc0b4a9f-f94f-42ef-8e22-11e70e568882" xmlns:ns4="184eedcf-d762-48f5-a2a1-4f5efa5950c3" targetNamespace="http://schemas.microsoft.com/office/2006/metadata/properties" ma:root="true" ma:fieldsID="9f64337b871c2d60221ba64c2df8b916" ns1:_="" ns2:_="" ns3:_="" ns4:_="">
    <xsd:import namespace="http://schemas.microsoft.com/sharepoint/v3"/>
    <xsd:import namespace="865d7ae4-1544-4bab-9de5-36c0e866f09f"/>
    <xsd:import namespace="bc0b4a9f-f94f-42ef-8e22-11e70e568882"/>
    <xsd:import namespace="184eedcf-d762-48f5-a2a1-4f5efa5950c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5d7ae4-1544-4bab-9de5-36c0e866f09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d720c7-a354-4169-8ebb-3b05676fae83" ma:termSetId="09814cd3-568e-fe90-9814-8d621ff8fb84" ma:anchorId="fba54fb3-c3e1-fe81-a776-ca4b69148c4d" ma:open="true" ma:isKeyword="false">
      <xsd:complexType>
        <xsd:sequence>
          <xsd:element ref="pc:Terms" minOccurs="0" maxOccurs="1"/>
        </xsd:sequence>
      </xsd:complex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0b4a9f-f94f-42ef-8e22-11e70e56888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4eedcf-d762-48f5-a2a1-4f5efa5950c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9e41cc61-00b6-4514-9a18-a2c004e938f8}" ma:internalName="TaxCatchAll" ma:showField="CatchAllData" ma:web="184eedcf-d762-48f5-a2a1-4f5efa5950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EE986A-FC68-45B4-BAB1-3511B2A45286}">
  <ds:schemaRefs>
    <ds:schemaRef ds:uri="http://schemas.openxmlformats.org/package/2006/metadata/core-properties"/>
    <ds:schemaRef ds:uri="http://purl.org/dc/elements/1.1/"/>
    <ds:schemaRef ds:uri="http://schemas.microsoft.com/office/2006/documentManagement/types"/>
    <ds:schemaRef ds:uri="http://purl.org/dc/dcmitype/"/>
    <ds:schemaRef ds:uri="http://schemas.microsoft.com/sharepoint/v3"/>
    <ds:schemaRef ds:uri="http://purl.org/dc/terms/"/>
    <ds:schemaRef ds:uri="bc0b4a9f-f94f-42ef-8e22-11e70e568882"/>
    <ds:schemaRef ds:uri="865d7ae4-1544-4bab-9de5-36c0e866f09f"/>
    <ds:schemaRef ds:uri="http://schemas.microsoft.com/office/2006/metadata/properties"/>
    <ds:schemaRef ds:uri="http://schemas.microsoft.com/office/infopath/2007/PartnerControls"/>
    <ds:schemaRef ds:uri="184eedcf-d762-48f5-a2a1-4f5efa5950c3"/>
    <ds:schemaRef ds:uri="http://www.w3.org/XML/1998/namespace"/>
  </ds:schemaRefs>
</ds:datastoreItem>
</file>

<file path=customXml/itemProps2.xml><?xml version="1.0" encoding="utf-8"?>
<ds:datastoreItem xmlns:ds="http://schemas.openxmlformats.org/officeDocument/2006/customXml" ds:itemID="{D0610274-06F6-43C6-BAA0-9AF102205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5d7ae4-1544-4bab-9de5-36c0e866f09f"/>
    <ds:schemaRef ds:uri="bc0b4a9f-f94f-42ef-8e22-11e70e568882"/>
    <ds:schemaRef ds:uri="184eedcf-d762-48f5-a2a1-4f5efa595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CDDF02-463D-4148-AF2B-3482A14916D3}">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10731</Words>
  <Application>Microsoft Office PowerPoint</Application>
  <PresentationFormat>Widescreen</PresentationFormat>
  <Paragraphs>749</Paragraphs>
  <Slides>54</Slides>
  <Notes>48</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Segoe UI</vt:lpstr>
      <vt:lpstr>Source Sans Pro</vt:lpstr>
      <vt:lpstr>Calibri</vt:lpstr>
      <vt:lpstr>Segoe UI Light</vt:lpstr>
      <vt:lpstr>Courier New</vt:lpstr>
      <vt:lpstr>Prometo Medium</vt:lpstr>
      <vt:lpstr>Century Gothic</vt:lpstr>
      <vt:lpstr>Verlag</vt:lpstr>
      <vt:lpstr>Symbol</vt:lpstr>
      <vt:lpstr>Calibri Light</vt:lpstr>
      <vt:lpstr>Arial</vt:lpstr>
      <vt:lpstr>-apple-system</vt:lpstr>
      <vt:lpstr>HIMSS Main Template</vt:lpstr>
      <vt:lpstr>How to Use This Presentation</vt:lpstr>
      <vt:lpstr>Artificial Intelligence:  A Primer for Nurses</vt:lpstr>
      <vt:lpstr>Agenda</vt:lpstr>
      <vt:lpstr>Nurses' Role in AI Development &amp; Design</vt:lpstr>
      <vt:lpstr>Nurses' Role in AI Development &amp; Design</vt:lpstr>
      <vt:lpstr>AI: Leveraging the expertise of nurses</vt:lpstr>
      <vt:lpstr>Emerging technologies</vt:lpstr>
      <vt:lpstr>AI in Nursing: Patient-Centeredness and Safety</vt:lpstr>
      <vt:lpstr>PowerPoint Presentation</vt:lpstr>
      <vt:lpstr>Definition of AI</vt:lpstr>
      <vt:lpstr>Artificial Intelligence Domains</vt:lpstr>
      <vt:lpstr>Understanding AI and Its Technologies</vt:lpstr>
      <vt:lpstr>AI Algorithms</vt:lpstr>
      <vt:lpstr>What AI Is Not</vt:lpstr>
      <vt:lpstr>Machine Learning (ML)</vt:lpstr>
      <vt:lpstr>Five-Step Process for ML</vt:lpstr>
      <vt:lpstr>Predictive Analytics: A mathematic approach that uses statistical computations to analyze historical data from multiple sources to predict future events.   </vt:lpstr>
      <vt:lpstr>Natural Language Processing (NLP)</vt:lpstr>
      <vt:lpstr>Data is Fundamental to Analytics</vt:lpstr>
      <vt:lpstr>Types of Analytics in AI</vt:lpstr>
      <vt:lpstr>PowerPoint Presentation</vt:lpstr>
      <vt:lpstr>AI Applications in Healthcare</vt:lpstr>
      <vt:lpstr>AI: Clinical Applications &amp; Implications</vt:lpstr>
      <vt:lpstr>AI’s Clinical Purpose:  Patient Experience and Outcomes</vt:lpstr>
      <vt:lpstr>AI Considerations</vt:lpstr>
      <vt:lpstr>Data and AI: Types, Value, and Uses</vt:lpstr>
      <vt:lpstr>AI Impact on Nursing</vt:lpstr>
      <vt:lpstr>Impact on Nursing Process</vt:lpstr>
      <vt:lpstr>AI Role in the Nursing Process  AI+ Critical Thinking+ Human Judgement impacts all phases of the nursing process by increasing speed and accuracy.</vt:lpstr>
      <vt:lpstr>Impact on Critical Thinking</vt:lpstr>
      <vt:lpstr>Considerations</vt:lpstr>
      <vt:lpstr>Key Ethical Considerations for using AI</vt:lpstr>
      <vt:lpstr>PowerPoint Presentation</vt:lpstr>
      <vt:lpstr>Challenges in Implementing AI</vt:lpstr>
      <vt:lpstr>AI: The Essential to Explain and Interpret</vt:lpstr>
      <vt:lpstr>Exploring Generative AI</vt:lpstr>
      <vt:lpstr>Understanding AI and Generative AI</vt:lpstr>
      <vt:lpstr>What is a           large language model?</vt:lpstr>
      <vt:lpstr>Some prominent large language models</vt:lpstr>
      <vt:lpstr>Generative AI</vt:lpstr>
      <vt:lpstr>LLM Issues</vt:lpstr>
      <vt:lpstr>Key Takeaways / Actions</vt:lpstr>
      <vt:lpstr>Thank you</vt:lpstr>
      <vt:lpstr>Appendix</vt:lpstr>
      <vt:lpstr>Artificial Intelligence Glossary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Manager/>
  <Company>HIMSS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Kirk, Laura</dc:creator>
  <cp:keywords/>
  <dc:description/>
  <cp:lastModifiedBy>Obenauf, Cait</cp:lastModifiedBy>
  <cp:revision>151</cp:revision>
  <dcterms:created xsi:type="dcterms:W3CDTF">2019-10-16T19:16:43Z</dcterms:created>
  <dcterms:modified xsi:type="dcterms:W3CDTF">2025-02-18T15:04:52Z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0x01010080D1F02C1D75F14BA2B4011E96EA457F</vt:lpwstr>
  </property>
  <property fmtid="{D5CDD505-2E9C-101B-9397-08002B2CF9AE}" pid="3" name="MediaServiceImageTags">
    <vt:lpwstr/>
  </property>
</Properties>
</file>