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4"/>
  </p:sldMasterIdLst>
  <p:notesMasterIdLst>
    <p:notesMasterId r:id="rId26"/>
  </p:notesMasterIdLst>
  <p:sldIdLst>
    <p:sldId id="291" r:id="rId5"/>
    <p:sldId id="288" r:id="rId6"/>
    <p:sldId id="271" r:id="rId7"/>
    <p:sldId id="289" r:id="rId8"/>
    <p:sldId id="285" r:id="rId9"/>
    <p:sldId id="286" r:id="rId10"/>
    <p:sldId id="287" r:id="rId11"/>
    <p:sldId id="277" r:id="rId12"/>
    <p:sldId id="278" r:id="rId13"/>
    <p:sldId id="279" r:id="rId14"/>
    <p:sldId id="281" r:id="rId15"/>
    <p:sldId id="282" r:id="rId16"/>
    <p:sldId id="280" r:id="rId17"/>
    <p:sldId id="256" r:id="rId18"/>
    <p:sldId id="257" r:id="rId19"/>
    <p:sldId id="283" r:id="rId20"/>
    <p:sldId id="284" r:id="rId21"/>
    <p:sldId id="258" r:id="rId22"/>
    <p:sldId id="259" r:id="rId23"/>
    <p:sldId id="260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62A56-679D-7F16-8B5A-78B91A9A3045}" v="1" dt="2024-01-30T15:54:59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77015-2655-3B4B-B88F-D791D011C1A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4A926-83E8-8D43-9C04-E0E4FB995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(Image Source: OpenAI. (2024). </a:t>
            </a:r>
            <a:r>
              <a:rPr lang="en-US" i="1"/>
              <a:t>ChatGPT</a:t>
            </a:r>
            <a:r>
              <a:rPr lang="en-US"/>
              <a:t> [Large language model]. /g/g-2fkFE8rbu-dall-e)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926-83E8-8D43-9C04-E0E4FB9954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7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Took away a lot of words… Is this still clear? Tried to avoid passive tense.</a:t>
            </a:r>
          </a:p>
          <a:p>
            <a:r>
              <a:rPr lang="en-US"/>
              <a:t>Not sure we need the first bullet point- could start with The EHR contributes to physician burnout.</a:t>
            </a:r>
          </a:p>
          <a:p>
            <a:endParaRPr lang="en-US"/>
          </a:p>
          <a:p>
            <a:r>
              <a:rPr lang="en-US"/>
              <a:t>*This presentation focuses on provider related messages and results, not patient generated messages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926-83E8-8D43-9C04-E0E4FB9954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60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there a way to make the title “Primary Care” bigger?  DONE</a:t>
            </a:r>
          </a:p>
          <a:p>
            <a:r>
              <a:rPr lang="en-US"/>
              <a:t>I had to flip back to be sure the slides weren’t duplicates.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926-83E8-8D43-9C04-E0E4FB9954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Only the last bullet is missing a verb. Create training and support programs?  Deploy training and support programs? IMPLEMENT!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926-83E8-8D43-9C04-E0E4FB9954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4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Is there a source for this or did this come from the team? Should probably cite if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926-83E8-8D43-9C04-E0E4FB9954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slides empowers staff and documents the process to eliminate any accountability concerns. This should be reviewed and signed off by members of your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4A926-83E8-8D43-9C04-E0E4FB9954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1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DEB63-01F0-4653-5384-31094858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FA2F1-540C-209F-8F47-B807B515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25B3A-0A64-0AF9-564A-199C98C8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C62EA-EA9A-26F1-805C-475AABAF5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A1266-96BF-126F-1ED6-306C98DC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0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E483-4B93-9F2E-7296-117506FDE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D4D57-ADB7-D36E-6A37-3BC9D8B56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59566-AB3D-8818-583E-8F68C816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C23A8-25F3-E68B-771A-F7BF12C2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F7901-50C8-D65F-645C-02D4B54D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4A218-D450-AA92-FFB8-E286B2815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478A3-6801-ED41-E06F-96B25D375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9C253-FB37-3D98-AA80-7888EA4D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AE333-1B72-47CA-32BE-6AFE20C6B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8708C-DC7B-C2C0-0B83-16A0ABAA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E7CA-490D-1659-68EF-CC4C68B9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8584-DDBB-3229-3818-7452BD95E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EA372-1CD0-F076-174A-3CAB9188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0C474-B295-718F-4D8E-B47D558C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09BFC-B735-301A-B5FB-DCA79E16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6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31B4-9D3A-05B3-5263-F7435B44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D9A0E-2D56-63AD-9EFB-04041AA09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8EED-A8CA-0BFB-A38D-1FB7F57D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0EB59-154E-EC14-6F0D-B8109CA6C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AA14E-1D66-0D26-380E-2DB8DCF15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8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5ED6-6C90-4EF8-F40E-300DA466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89A83-3786-556B-4332-74EA34CD3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1F8CD-18DA-21A2-CCED-5A3D1F374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6C5AE-C1F0-6ED7-BAC8-F6C7B65B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B57A2-324B-2B1A-E698-F6521810C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A4729-4217-171E-A3C1-0AE6D38D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4891E-8484-BBA7-03FA-7C2B17E5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C7D1A-B98F-E86A-0590-D33297F94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F26D4-9DC2-53F6-FBF4-E6561B116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ACAB4-067C-B879-E996-6960E7CD2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A0F05-757A-0246-4254-ED391680DB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D2E79-9168-20A9-4A76-187F6C15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008394-2047-7FB1-CF79-8AD18E5CA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1C6198-7B7C-318A-87F8-5C1E92B8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6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9ABD-4A2D-B86A-D054-67E2342B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A5EB12-533A-0E8C-DD0F-5F95C218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E8328A-8ACD-00DD-9327-4E8896E2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A654D-64D6-E14D-AA13-89957F45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7FEA1-2203-5796-15D3-150B5793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C578E-88A7-4C7F-97BC-8FED2B13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DB743-7A9C-96DD-2688-68209F0C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A3CB-BBAA-9122-8634-160A7B2E0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DD78-AA2F-0E23-D55A-A2AA13EB0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9A54F-9F87-B01D-BFCE-07F9B280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50D52-D2B7-AF15-B974-2AFFA1BC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6B1B9-C6C3-ED81-63D9-D43D8A57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28089-42E8-DBB5-20B3-602929D8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2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5BC1-9926-BC35-32BA-1B9A6F0C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A2B34-460C-8A7F-1DB9-C8DA8F916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5FD19-A1CF-B735-4BFE-418E1D943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03A51-9C29-C861-A99B-5E7BEB2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8D7A6-1066-0573-321C-9629AA57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6E02-D49C-B341-F288-8E8E9F0A6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6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D1800-8E42-02CD-C772-4AE5DED2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306E9-A688-BE00-B3D3-FEC14D1D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C215D-FC44-0DD0-555D-68677FB3B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1988-A22E-4645-A531-4FE946E7496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6B54-BE72-0E9F-A65B-02D3F5405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CBE3D-A14F-F1EF-9F71-1600A5A6E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60A09-E1A6-49DD-AC46-04C3A6C2C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4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ncbi.nlm.nih.gov/pmc/articles/PMC851197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851197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851197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8BA2F-C980-86F2-FF1C-25094DA87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US" sz="5500" b="1">
                <a:solidFill>
                  <a:schemeClr val="accent6">
                    <a:lumMod val="50000"/>
                  </a:schemeClr>
                </a:solidFill>
                <a:cs typeface="Calibri Light"/>
              </a:rPr>
              <a:t> Physician EHR Inbox Workflow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2E243F-2275-E680-E198-FC88C2200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9915" y="4436272"/>
            <a:ext cx="6039781" cy="15891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>
                <a:solidFill>
                  <a:srgbClr val="0070C0"/>
                </a:solidFill>
                <a:cs typeface="Calibri"/>
              </a:rPr>
              <a:t>Reducing Burden Beyond the Note: </a:t>
            </a:r>
            <a:br>
              <a:rPr lang="en-US" sz="3000" b="1">
                <a:solidFill>
                  <a:srgbClr val="0070C0"/>
                </a:solidFill>
                <a:cs typeface="Calibri"/>
              </a:rPr>
            </a:br>
            <a:r>
              <a:rPr lang="en-US" sz="3000" b="1">
                <a:solidFill>
                  <a:srgbClr val="0070C0"/>
                </a:solidFill>
                <a:cs typeface="Calibri"/>
              </a:rPr>
              <a:t>Admin Practice Improvement</a:t>
            </a:r>
            <a:endParaRPr lang="en-US" sz="3000">
              <a:solidFill>
                <a:srgbClr val="0070C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person in a white coat holding a tablet&#10;&#10;(Image Source: OpenAI. (2024). ChatGPT [Large language model]. /g/g-2fkFE8rbu-dall-e)">
            <a:extLst>
              <a:ext uri="{FF2B5EF4-FFF2-40B4-BE49-F238E27FC236}">
                <a16:creationId xmlns:a16="http://schemas.microsoft.com/office/drawing/2014/main" id="{628D1EA3-53F0-A6E8-C06F-0890D35BD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97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1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6DB8F-C46F-41E9-7A7A-2111BC36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11" y="639520"/>
            <a:ext cx="3790950" cy="1719072"/>
          </a:xfrm>
        </p:spPr>
        <p:txBody>
          <a:bodyPr anchor="b">
            <a:normAutofit/>
          </a:bodyPr>
          <a:lstStyle/>
          <a:p>
            <a:r>
              <a:rPr lang="en-US" sz="3800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Identify the Department’s Message Volume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964D40-226A-2D54-B858-37D7E8056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36" y="2807208"/>
            <a:ext cx="4105275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Evaluate use of message pools</a:t>
            </a:r>
            <a:endParaRPr lang="en-US" sz="2400">
              <a:cs typeface="Calibri"/>
            </a:endParaRPr>
          </a:p>
          <a:p>
            <a:r>
              <a:rPr lang="en-US" sz="2400"/>
              <a:t>Staff usage to “top of license”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Identify departments where the onus of messages fall on the provider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Ask leaders to self-assess.</a:t>
            </a:r>
            <a:endParaRPr lang="en-US" sz="2400">
              <a:ea typeface="Calibri"/>
              <a:cs typeface="Calibri"/>
            </a:endParaRPr>
          </a:p>
          <a:p>
            <a:endParaRPr lang="en-US" sz="22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574A9-AA02-9451-83C3-1E8993C90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13" y="640080"/>
            <a:ext cx="664028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1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91C2D-86B1-623D-1E45-6410A4F1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Foundational Principles </a:t>
            </a:r>
            <a:endParaRPr lang="en-US" sz="540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3DF1-8A8F-6AA9-05D4-7BDEE0AF0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929384"/>
            <a:ext cx="11001375" cy="47377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Ambulatory care extends beyond the provider-patient interaction necessitating comprehensive resources to provide clinical care safely, efficiently, and effectively.</a:t>
            </a:r>
            <a:endParaRPr lang="en-US" sz="1400">
              <a:ea typeface="Calibri"/>
              <a:cs typeface="Calibri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Efficient and effective care involves the patient engagement through use of patient messaging systems (Inbox).</a:t>
            </a:r>
            <a:endParaRPr lang="en-US" sz="1400">
              <a:ea typeface="Calibri" panose="020F0502020204030204"/>
              <a:cs typeface="Calibri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It is recommended that organizations utilize a HITECH certified messaging system to communicate between patients, their proxies, and healthcare practices.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Practice staff must operate within the defined scope of practice.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Practices should have clear accountability with defined accountability for managing clinical workflow tasks.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Clinical team members should be proficient in the use of their EHR system's tools and shortcuts to effectively manage workflow tasks.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Practices should establish workflows to promptly address patient messages, aligning with professional standards and policies.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Practices should regularly review and prioritize patient messages throughout the day to prevent delays in patient care.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There should be established procedures for handling clinical tasks during provider absences, ensuring continuity of care.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/>
              <a:t>The organization should monitor operational, quality, safety, and patient satisfaction metrics as it relates to patient messaging practices.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1400">
                <a:cs typeface="Calibri" panose="020F0502020204030204"/>
              </a:rPr>
              <a:t>Consult with your legal team for Inbox processes to assure all regulations are met.</a:t>
            </a:r>
            <a:endParaRPr lang="en-US" sz="14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1249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a gym&#10;&#10;Description automatically generated">
            <a:extLst>
              <a:ext uri="{FF2B5EF4-FFF2-40B4-BE49-F238E27FC236}">
                <a16:creationId xmlns:a16="http://schemas.microsoft.com/office/drawing/2014/main" id="{481B0A12-A69D-4681-A3EF-42BAC4395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3" r="23777" b="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302A8-BAFC-9FBE-E85D-7DE5EA99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067" y="415210"/>
            <a:ext cx="6255543" cy="1559301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Prioritize Training Workflows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D133C-B6F6-E805-6A44-CAEC6CA3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067" y="2562225"/>
            <a:ext cx="6428440" cy="40112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400"/>
              <a:t>1. Lab results workflow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2. Referral request workflow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3. Patient clinical question (Phone/Patient Portal)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4. Scheduling request workflow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5. Prescription refill workflow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6. Medical supplies request workflow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7. Paperwork request workflow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/>
              <a:t>8. Mobile</a:t>
            </a:r>
            <a:endParaRPr lang="en-US" sz="24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0B35A-8162-9B03-DBCD-2D60CB13F9B9}"/>
              </a:ext>
            </a:extLst>
          </p:cNvPr>
          <p:cNvSpPr txBox="1"/>
          <p:nvPr/>
        </p:nvSpPr>
        <p:spPr>
          <a:xfrm>
            <a:off x="85724" y="6610350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cs typeface="Calibri"/>
              </a:rPr>
              <a:t>(Image Source: </a:t>
            </a:r>
            <a:r>
              <a:rPr lang="en-US" sz="1000" b="1">
                <a:solidFill>
                  <a:schemeClr val="bg1"/>
                </a:solidFill>
                <a:ea typeface="+mn-lt"/>
                <a:cs typeface="+mn-lt"/>
              </a:rPr>
              <a:t>OpenAI. (2024). </a:t>
            </a:r>
            <a:r>
              <a:rPr lang="en-US" sz="1000" b="1" i="1">
                <a:solidFill>
                  <a:schemeClr val="bg1"/>
                </a:solidFill>
                <a:ea typeface="+mn-lt"/>
                <a:cs typeface="+mn-lt"/>
              </a:rPr>
              <a:t>ChatGPT</a:t>
            </a:r>
            <a:r>
              <a:rPr lang="en-US" sz="1000" b="1">
                <a:solidFill>
                  <a:schemeClr val="bg1"/>
                </a:solidFill>
                <a:ea typeface="+mn-lt"/>
                <a:cs typeface="+mn-lt"/>
              </a:rPr>
              <a:t> [Large language model]. /g/g-2fkFE8rbu-dall-e)</a:t>
            </a:r>
            <a:endParaRPr lang="en-US" sz="10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171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A880-8E5C-2B25-3970-D52A9CAA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34" y="66546"/>
            <a:ext cx="10515600" cy="588011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cs typeface="Calibri Light"/>
              </a:rPr>
              <a:t>Utilizing Accepted Scope of Practice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AC47C6-89EB-C054-FFF7-35572B8D5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682347"/>
              </p:ext>
            </p:extLst>
          </p:nvPr>
        </p:nvGraphicFramePr>
        <p:xfrm>
          <a:off x="-9525" y="685800"/>
          <a:ext cx="12202669" cy="617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3141990550"/>
                    </a:ext>
                  </a:extLst>
                </a:gridCol>
                <a:gridCol w="4524374">
                  <a:extLst>
                    <a:ext uri="{9D8B030D-6E8A-4147-A177-3AD203B41FA5}">
                      <a16:colId xmlns:a16="http://schemas.microsoft.com/office/drawing/2014/main" val="4071464866"/>
                    </a:ext>
                  </a:extLst>
                </a:gridCol>
                <a:gridCol w="2828919">
                  <a:extLst>
                    <a:ext uri="{9D8B030D-6E8A-4147-A177-3AD203B41FA5}">
                      <a16:colId xmlns:a16="http://schemas.microsoft.com/office/drawing/2014/main" val="805412023"/>
                    </a:ext>
                  </a:extLst>
                </a:gridCol>
                <a:gridCol w="2163326">
                  <a:extLst>
                    <a:ext uri="{9D8B030D-6E8A-4147-A177-3AD203B41FA5}">
                      <a16:colId xmlns:a16="http://schemas.microsoft.com/office/drawing/2014/main" val="1228254438"/>
                    </a:ext>
                  </a:extLst>
                </a:gridCol>
              </a:tblGrid>
              <a:tr h="289311">
                <a:tc>
                  <a:txBody>
                    <a:bodyPr/>
                    <a:lstStyle/>
                    <a:p>
                      <a:r>
                        <a:rPr lang="en-US" sz="1400"/>
                        <a:t>In Basket/Work queue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Registered 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Medical Assistant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Administrative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797981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Communicate Normal results to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With protocol in place, prior to provider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Communicate normal results per protocol or after provider review/instructions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57955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Communicate abnormal results to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With protocol in place, after provider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Communicate abnormal results if directed by provider (low impact)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330727"/>
                  </a:ext>
                </a:extLst>
              </a:tr>
              <a:tr h="605746">
                <a:tc>
                  <a:txBody>
                    <a:bodyPr/>
                    <a:lstStyle/>
                    <a:p>
                      <a:r>
                        <a:rPr lang="en-US" sz="1200"/>
                        <a:t>Refill Rx existing in med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medication order for provider to sign; Can approve medication with nurse-initiated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medication order for provider signature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medication order for provider signature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317269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Refill Rx, medication not in med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medication order for provider to 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288700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Failed Electronic Prescription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call medication order to pharmacy if medication order fails to 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270611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Communicate Normal results to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With protocol in place, prior to provider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Communicate normal results per protocol or after provider review/instructions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294491"/>
                  </a:ext>
                </a:extLst>
              </a:tr>
              <a:tr h="605746">
                <a:tc>
                  <a:txBody>
                    <a:bodyPr/>
                    <a:lstStyle/>
                    <a:p>
                      <a:r>
                        <a:rPr lang="en-US" sz="1200"/>
                        <a:t>Referral renewal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update the referred to provider, department or location, extend expiration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6502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New referral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create a new referral with a nurse-initiated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785511"/>
                  </a:ext>
                </a:extLst>
              </a:tr>
              <a:tr h="605746">
                <a:tc>
                  <a:txBody>
                    <a:bodyPr/>
                    <a:lstStyle/>
                    <a:p>
                      <a:r>
                        <a:rPr lang="en-US" sz="1200"/>
                        <a:t>Labs or imaging order as requested by 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order for provider signature. Can create a new order with nurse-initiated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order for provider signature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130250"/>
                  </a:ext>
                </a:extLst>
              </a:tr>
              <a:tr h="289311">
                <a:tc>
                  <a:txBody>
                    <a:bodyPr/>
                    <a:lstStyle/>
                    <a:p>
                      <a:r>
                        <a:rPr lang="en-US" sz="1200"/>
                        <a:t>DME orders, new &amp; 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order for provider signature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996852"/>
                  </a:ext>
                </a:extLst>
              </a:tr>
              <a:tr h="433967">
                <a:tc>
                  <a:txBody>
                    <a:bodyPr/>
                    <a:lstStyle/>
                    <a:p>
                      <a:r>
                        <a:rPr lang="en-US" sz="1200"/>
                        <a:t>Prior authorization request for medications and DME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pend prior authorization request for provider signature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35063"/>
                  </a:ext>
                </a:extLst>
              </a:tr>
              <a:tr h="605746">
                <a:tc>
                  <a:txBody>
                    <a:bodyPr/>
                    <a:lstStyle/>
                    <a:p>
                      <a:r>
                        <a:rPr lang="en-US" sz="1200"/>
                        <a:t>Form completion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Complete and send if provider review not needed. Complete and route to provider if review/signature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Same as 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49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B3DDC8-13DF-6BD2-CD98-16CB805A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71" y="3703975"/>
            <a:ext cx="5166533" cy="2398713"/>
          </a:xfrm>
        </p:spPr>
        <p:txBody>
          <a:bodyPr>
            <a:noAutofit/>
          </a:bodyPr>
          <a:lstStyle/>
          <a:p>
            <a:pPr algn="ctr"/>
            <a:r>
              <a:rPr lang="en-US" b="1" i="0"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cs typeface="Calibri"/>
              </a:rPr>
              <a:t>Prioritization and Training Initiative for Ambulatory Practices Transformation</a:t>
            </a:r>
            <a:endParaRPr lang="en-US" b="1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" name="Picture 1" descr="A group of women in white coats&#10;&#10;Description automatically generated">
            <a:extLst>
              <a:ext uri="{FF2B5EF4-FFF2-40B4-BE49-F238E27FC236}">
                <a16:creationId xmlns:a16="http://schemas.microsoft.com/office/drawing/2014/main" id="{09AFFC0E-8D66-8899-1DC7-AA98D1277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6" b="24260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0314A-E5D7-6226-52DD-341DED77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875" y="3703975"/>
            <a:ext cx="6334125" cy="26749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>
                <a:latin typeface="Calibri"/>
                <a:cs typeface="Calibri"/>
              </a:rPr>
              <a:t>This initiative aims to transform ambulatory practices through a phased approach.</a:t>
            </a:r>
          </a:p>
          <a:p>
            <a:r>
              <a:rPr lang="en-US" sz="2400">
                <a:latin typeface="Calibri"/>
                <a:cs typeface="Calibri"/>
              </a:rPr>
              <a:t>Focusing on immediate, mid-term, and long-term priorities. </a:t>
            </a:r>
            <a:endParaRPr lang="en-US" sz="2400">
              <a:cs typeface="Calibri"/>
            </a:endParaRPr>
          </a:p>
          <a:p>
            <a:r>
              <a:rPr lang="en-US" sz="2400">
                <a:latin typeface="Calibri"/>
                <a:cs typeface="Calibri"/>
              </a:rPr>
              <a:t>The strategy involves targeted training for different groups over a 12-month timeline, with ongoing reinforcement and support.</a:t>
            </a:r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7C881-C31C-F870-D8AE-A0CBDFB6D925}"/>
              </a:ext>
            </a:extLst>
          </p:cNvPr>
          <p:cNvSpPr txBox="1"/>
          <p:nvPr/>
        </p:nvSpPr>
        <p:spPr>
          <a:xfrm>
            <a:off x="-1" y="-38100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  <a:cs typeface="Calibri"/>
              </a:rPr>
              <a:t>(</a:t>
            </a:r>
            <a:r>
              <a:rPr lang="en-US" sz="1000" b="1">
                <a:solidFill>
                  <a:schemeClr val="bg1"/>
                </a:solidFill>
                <a:cs typeface="Calibri"/>
              </a:rPr>
              <a:t>Image Source: </a:t>
            </a:r>
            <a:r>
              <a:rPr lang="en-US" sz="1000" b="1">
                <a:solidFill>
                  <a:schemeClr val="bg1"/>
                </a:solidFill>
                <a:ea typeface="+mn-lt"/>
                <a:cs typeface="+mn-lt"/>
              </a:rPr>
              <a:t>OpenAI. (2024). </a:t>
            </a:r>
            <a:r>
              <a:rPr lang="en-US" sz="1000" b="1" i="1">
                <a:solidFill>
                  <a:schemeClr val="bg1"/>
                </a:solidFill>
                <a:ea typeface="+mn-lt"/>
                <a:cs typeface="+mn-lt"/>
              </a:rPr>
              <a:t>ChatGPT</a:t>
            </a:r>
            <a:r>
              <a:rPr lang="en-US" sz="1000" b="1">
                <a:solidFill>
                  <a:schemeClr val="bg1"/>
                </a:solidFill>
                <a:ea typeface="+mn-lt"/>
                <a:cs typeface="+mn-lt"/>
              </a:rPr>
              <a:t> [Large language model]. /g/g-2fkFE8rbu-dall-e)</a:t>
            </a:r>
            <a:endParaRPr lang="en-US" sz="10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9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A955-69EC-034D-60AF-7BE7A556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365125"/>
            <a:ext cx="10963275" cy="1011238"/>
          </a:xfrm>
        </p:spPr>
        <p:txBody>
          <a:bodyPr/>
          <a:lstStyle/>
          <a:p>
            <a:r>
              <a:rPr lang="en-US" b="1" i="0"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cs typeface="Calibri"/>
              </a:rPr>
              <a:t>Prioritization 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Utilizing </a:t>
            </a:r>
            <a:r>
              <a:rPr lang="en-US" b="1" i="0"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cs typeface="Calibri"/>
              </a:rPr>
              <a:t>a 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Team</a:t>
            </a:r>
            <a:r>
              <a:rPr lang="en-US" b="1" i="0">
                <a:solidFill>
                  <a:schemeClr val="accent6">
                    <a:lumMod val="50000"/>
                  </a:schemeClr>
                </a:solidFill>
                <a:effectLst/>
                <a:latin typeface="Calibri"/>
                <a:cs typeface="Calibri"/>
              </a:rPr>
              <a:t> 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Approach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CF4F4-9669-AD0C-7F1B-79DBB7060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463675"/>
            <a:ext cx="10868025" cy="51419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>
              <a:buFont typeface="+mj-lt"/>
              <a:buAutoNum type="arabicPeriod"/>
            </a:pPr>
            <a:r>
              <a:rPr lang="en-US" b="1" i="0">
                <a:effectLst/>
                <a:latin typeface="Calibri"/>
                <a:cs typeface="Calibri"/>
              </a:rPr>
              <a:t>Immediate (0-6 months):</a:t>
            </a:r>
            <a:endParaRPr lang="en-US" b="0" i="0">
              <a:effectLst/>
              <a:latin typeface="Calibri"/>
              <a:cs typeface="Calibri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Target: All ambulatory practices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Duration: 4 hours of training per practice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Approach: Uniform training for all practices to establish a baseline competency.</a:t>
            </a:r>
          </a:p>
          <a:p>
            <a:pPr algn="l">
              <a:buFont typeface="+mj-lt"/>
              <a:buAutoNum type="arabicPeriod"/>
            </a:pPr>
            <a:r>
              <a:rPr lang="en-US" b="1" i="0">
                <a:effectLst/>
                <a:latin typeface="Calibri"/>
                <a:cs typeface="Calibri"/>
              </a:rPr>
              <a:t>Mid-term (6-12 months):</a:t>
            </a:r>
            <a:endParaRPr lang="en-US" b="0" i="0">
              <a:effectLst/>
              <a:latin typeface="Calibri"/>
              <a:cs typeface="Calibri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Target: Practices with greater needs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Duration: Additional 1 to 2 weeks of training per practice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Approach: Identify specific needs and tailor training to address them, ensuring a more comprehensive skill set.</a:t>
            </a:r>
          </a:p>
          <a:p>
            <a:pPr algn="l">
              <a:buFont typeface="+mj-lt"/>
              <a:buAutoNum type="arabicPeriod"/>
            </a:pPr>
            <a:r>
              <a:rPr lang="en-US" b="1" i="0">
                <a:effectLst/>
                <a:latin typeface="Calibri"/>
                <a:cs typeface="Calibri"/>
              </a:rPr>
              <a:t>Long Term (12+ months):</a:t>
            </a:r>
            <a:endParaRPr lang="en-US" b="0" i="0">
              <a:effectLst/>
              <a:latin typeface="Calibri"/>
              <a:cs typeface="Calibri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Target: New faculty, providers, staff, and leaders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>
                <a:effectLst/>
                <a:latin typeface="Calibri"/>
                <a:cs typeface="Calibri"/>
              </a:rPr>
              <a:t>Approach: Incorporate education into onboarding processes to integrate new members seamlessly into the transformed practices.</a:t>
            </a:r>
          </a:p>
        </p:txBody>
      </p:sp>
    </p:spTree>
    <p:extLst>
      <p:ext uri="{BB962C8B-B14F-4D97-AF65-F5344CB8AC3E}">
        <p14:creationId xmlns:p14="http://schemas.microsoft.com/office/powerpoint/2010/main" val="1502297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17C69-64E8-01FE-215F-167D70D0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088" y="222250"/>
            <a:ext cx="6097310" cy="122628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Physician Focus Training</a:t>
            </a:r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en-US" b="1">
              <a:solidFill>
                <a:schemeClr val="accent6">
                  <a:lumMod val="50000"/>
                </a:schemeClr>
              </a:solidFill>
              <a:cs typeface="Calibri Light" panose="020F0302020204030204"/>
            </a:endParaRPr>
          </a:p>
        </p:txBody>
      </p:sp>
      <p:pic>
        <p:nvPicPr>
          <p:cNvPr id="4" name="Picture 3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65BA4CE2-55CC-68DD-AB26-405452AB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6" r="294"/>
          <a:stretch/>
        </p:blipFill>
        <p:spPr>
          <a:xfrm>
            <a:off x="-64768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731CD-B517-5341-FEF9-A633E11B1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188" y="1323647"/>
            <a:ext cx="6125885" cy="53962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1 Hour of in-person or virtual training</a:t>
            </a:r>
          </a:p>
          <a:p>
            <a:pPr lvl="1">
              <a:spcBef>
                <a:spcPts val="0"/>
              </a:spcBef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Virtual training scheduled ahead of time at a convenient time for the provider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A recording of the training should be available in a resource center.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00">
                <a:latin typeface="Calibri"/>
                <a:ea typeface="Calibri" panose="020F0502020204030204" pitchFamily="34" charset="0"/>
                <a:cs typeface="Times New Roman"/>
              </a:rPr>
              <a:t>Strongly recommend after-hours (investigate</a:t>
            </a:r>
            <a:r>
              <a:rPr lang="en-US" sz="22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24/7/365) On-Demand support offered after completing initial training.</a:t>
            </a:r>
          </a:p>
          <a:p>
            <a:pPr lvl="1">
              <a:spcBef>
                <a:spcPts val="0"/>
              </a:spcBef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Offered through a staffed </a:t>
            </a:r>
            <a:r>
              <a:rPr lang="en-US" sz="1800" kern="100">
                <a:latin typeface="Calibri"/>
                <a:ea typeface="Calibri" panose="020F0502020204030204" pitchFamily="34" charset="0"/>
                <a:cs typeface="Times New Roman"/>
              </a:rPr>
              <a:t>MS Teams</a:t>
            </a: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channel, Zoom, Slack, etc. or using a Platform and Service to provide instant on-demand support.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Easily accessible from within the training environment and live patient environment.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Workflow Data Analysis</a:t>
            </a:r>
          </a:p>
          <a:p>
            <a:pPr lvl="1">
              <a:spcBef>
                <a:spcPts val="0"/>
              </a:spcBef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Capture questions asked during training and support.</a:t>
            </a:r>
          </a:p>
          <a:p>
            <a:pPr lvl="1">
              <a:spcBef>
                <a:spcPts val="0"/>
              </a:spcBef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Improve training content based on data collected.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Improve EMR configuration based on data collected (including order sets, EMR build, etc.)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43E0C5-06E1-15F0-20C5-832C7B8FDACD}"/>
              </a:ext>
            </a:extLst>
          </p:cNvPr>
          <p:cNvSpPr txBox="1"/>
          <p:nvPr/>
        </p:nvSpPr>
        <p:spPr>
          <a:xfrm>
            <a:off x="-285751" y="6610350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6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576E3-0F62-5B92-EEA2-51E5781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008259" cy="1128068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Nurse Focus Training</a:t>
            </a:r>
            <a:r>
              <a:rPr lang="en-US" sz="4000" b="1"/>
              <a:t> </a:t>
            </a:r>
            <a:endParaRPr lang="en-US" sz="4000" b="1">
              <a:cs typeface="Calibri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A0D47-FEE8-B538-93FB-7AF507812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19" y="2035230"/>
            <a:ext cx="5273800" cy="4522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7-Module Approach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endParaRPr lang="en-US" sz="2200"/>
          </a:p>
          <a:p>
            <a:pPr marL="971550" lvl="1" indent="-514350">
              <a:buFont typeface="Calibri Light" panose="020F0302020204030204"/>
              <a:buAutoNum type="arabicPeriod"/>
            </a:pPr>
            <a:r>
              <a:rPr lang="en-US" sz="1800"/>
              <a:t>Understanding the 8 Workflows in Messaging System Optimization Initiatives</a:t>
            </a:r>
            <a:endParaRPr lang="en-US" sz="180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/>
              <a:t>Messaging Systems Navigation and Prioritization</a:t>
            </a:r>
            <a:endParaRPr lang="en-US" sz="180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/>
              <a:t>Effective Communication and Collaboration</a:t>
            </a:r>
            <a:endParaRPr lang="en-US" sz="180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/>
              <a:t>Utilizing Technology for Messaging Systems Optimization</a:t>
            </a:r>
            <a:endParaRPr lang="en-US" sz="180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/>
              <a:t>Time Management and Efficiency Strategies</a:t>
            </a:r>
            <a:endParaRPr lang="en-US" sz="180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/>
              <a:t>Quality Improvement and Feedback</a:t>
            </a:r>
            <a:endParaRPr lang="en-US" sz="1800"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1800"/>
              <a:t>Patient Safety and Advocacy</a:t>
            </a:r>
            <a:endParaRPr lang="en-US" sz="180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scrubs&#10;&#10;Description automatically generated">
            <a:extLst>
              <a:ext uri="{FF2B5EF4-FFF2-40B4-BE49-F238E27FC236}">
                <a16:creationId xmlns:a16="http://schemas.microsoft.com/office/drawing/2014/main" id="{DF28E989-1118-81E9-7791-93EEC93D5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4" r="11958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E83CDF-EBF4-74FD-0501-58B5F92BBB7E}"/>
              </a:ext>
            </a:extLst>
          </p:cNvPr>
          <p:cNvSpPr txBox="1"/>
          <p:nvPr/>
        </p:nvSpPr>
        <p:spPr>
          <a:xfrm>
            <a:off x="5981699" y="6105525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C51DD-FE72-2399-30A9-8FDF2D02F0C8}"/>
              </a:ext>
            </a:extLst>
          </p:cNvPr>
          <p:cNvSpPr txBox="1"/>
          <p:nvPr/>
        </p:nvSpPr>
        <p:spPr>
          <a:xfrm>
            <a:off x="85724" y="6496050"/>
            <a:ext cx="7839075" cy="2862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1400">
                <a:cs typeface="Calibri"/>
              </a:rPr>
              <a:t>*See </a:t>
            </a:r>
            <a:r>
              <a:rPr lang="en-US" sz="1400">
                <a:ea typeface="+mn-lt"/>
                <a:cs typeface="+mn-lt"/>
              </a:rPr>
              <a:t>appendix for detailed information on each module | Authors</a:t>
            </a:r>
            <a:r>
              <a:rPr lang="en-US" sz="1400">
                <a:cs typeface="Calibri"/>
              </a:rPr>
              <a:t>:</a:t>
            </a:r>
            <a:r>
              <a:rPr lang="en-US" sz="1400">
                <a:ea typeface="+mn-lt"/>
                <a:cs typeface="+mn-lt"/>
              </a:rPr>
              <a:t> V. Payne, K. Owen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378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4E67-B287-D4D7-249A-BEC1F472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71147"/>
            <a:ext cx="10601325" cy="101632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Suggested Training Schedule by Role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F26BC-DFE7-2055-166D-120AE40E8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6550"/>
            <a:ext cx="10877550" cy="4875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i="0">
                <a:effectLst/>
                <a:latin typeface="Calibri"/>
                <a:cs typeface="Calibri"/>
              </a:rPr>
              <a:t>Learner Groups </a:t>
            </a:r>
            <a:endParaRPr lang="en-US"/>
          </a:p>
          <a:p>
            <a:pPr marL="0" indent="0">
              <a:buNone/>
            </a:pPr>
            <a:r>
              <a:rPr lang="en-US" b="1" i="0">
                <a:effectLst/>
                <a:latin typeface="Calibri"/>
                <a:cs typeface="Calibri"/>
              </a:rPr>
              <a:t>(Staff, Faculty &amp; Clinicians, Practice Administrative Leadership)</a:t>
            </a:r>
            <a:endParaRPr lang="en-US"/>
          </a:p>
          <a:p>
            <a:pPr marL="0" indent="0">
              <a:buNone/>
            </a:pPr>
            <a:endParaRPr lang="en-US" b="1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en-US" sz="2800" b="0" i="0">
                <a:solidFill>
                  <a:srgbClr val="0F0F0F"/>
                </a:solidFill>
                <a:effectLst/>
                <a:latin typeface="Calibri"/>
                <a:cs typeface="Calibri"/>
              </a:rPr>
              <a:t>Staff: 1-1.5 hours per group training at flexible timings (beginning, middle, or end of the day)</a:t>
            </a:r>
          </a:p>
          <a:p>
            <a:pPr lvl="1"/>
            <a:r>
              <a:rPr lang="en-US" sz="2800" b="0" i="0">
                <a:solidFill>
                  <a:srgbClr val="0F0F0F"/>
                </a:solidFill>
                <a:effectLst/>
                <a:latin typeface="Calibri"/>
                <a:cs typeface="Calibri"/>
              </a:rPr>
              <a:t>Faculty &amp; Clinicians: 1-hour group training during faculty practice meetings</a:t>
            </a:r>
          </a:p>
          <a:p>
            <a:pPr lvl="1"/>
            <a:r>
              <a:rPr lang="en-US" sz="2800" b="0" i="0">
                <a:solidFill>
                  <a:srgbClr val="0F0F0F"/>
                </a:solidFill>
                <a:effectLst/>
                <a:latin typeface="Calibri"/>
                <a:cs typeface="Calibri"/>
              </a:rPr>
              <a:t>Practice Administrative Leadership: 1-hour group training</a:t>
            </a:r>
          </a:p>
          <a:p>
            <a:pPr lvl="1"/>
            <a:r>
              <a:rPr lang="en-US" sz="2800" b="0" i="0">
                <a:solidFill>
                  <a:srgbClr val="0F0F0F"/>
                </a:solidFill>
                <a:effectLst/>
                <a:latin typeface="Calibri"/>
                <a:cs typeface="Calibri"/>
              </a:rPr>
              <a:t>Timeline: 6 months of training followed by six months of reinforcement and support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2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B8CB-7EB6-7D94-0C99-710E3F6C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38" y="3276599"/>
            <a:ext cx="6481762" cy="2452687"/>
          </a:xfrm>
        </p:spPr>
        <p:txBody>
          <a:bodyPr anchor="ctr">
            <a:normAutofit/>
          </a:bodyPr>
          <a:lstStyle/>
          <a:p>
            <a:r>
              <a:rPr lang="en-US" b="1" i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cs typeface="Calibri"/>
              </a:rPr>
              <a:t>General Scope and Budget</a:t>
            </a:r>
            <a:endPara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group of people in scrubs looking at a paper&#10;&#10;Description automatically generated">
            <a:extLst>
              <a:ext uri="{FF2B5EF4-FFF2-40B4-BE49-F238E27FC236}">
                <a16:creationId xmlns:a16="http://schemas.microsoft.com/office/drawing/2014/main" id="{F974E84B-B5CF-0E1E-FA04-DDBFD3CA9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7" b="43377"/>
          <a:stretch/>
        </p:blipFill>
        <p:spPr>
          <a:xfrm>
            <a:off x="20" y="-40004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ABD38-D2D6-DCFA-51F5-B3AE0C755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57" y="3514725"/>
            <a:ext cx="10990613" cy="30337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i="0">
                <a:effectLst/>
                <a:latin typeface="Calibri"/>
                <a:cs typeface="Calibri"/>
              </a:rPr>
              <a:t>Scope:</a:t>
            </a:r>
            <a:endParaRPr lang="en-US" sz="2000" b="0" i="0">
              <a:effectLst/>
              <a:latin typeface="Calibri"/>
              <a:cs typeface="Calibri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All ambulatory practices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All specialties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All campuses</a:t>
            </a:r>
          </a:p>
          <a:p>
            <a:pPr marL="0" indent="0">
              <a:buNone/>
            </a:pPr>
            <a:r>
              <a:rPr lang="en-US" sz="2000" b="1" i="0">
                <a:effectLst/>
                <a:latin typeface="Calibri"/>
                <a:cs typeface="Calibri"/>
              </a:rPr>
              <a:t>Budget:</a:t>
            </a:r>
            <a:endParaRPr lang="en-US" sz="2000" b="0" i="0">
              <a:effectLst/>
              <a:latin typeface="Calibri"/>
              <a:cs typeface="Calibri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Cost includes time spent in training for all staff, providers, and administrative leadership in ambulatory practices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Consideration of resources required for targeted training and reinforcement efforts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60CD3-69B1-1279-DD82-5C05C39C1151}"/>
              </a:ext>
            </a:extLst>
          </p:cNvPr>
          <p:cNvSpPr txBox="1"/>
          <p:nvPr/>
        </p:nvSpPr>
        <p:spPr>
          <a:xfrm rot="300000">
            <a:off x="3962399" y="1628775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52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2DAF9-C205-3F5C-FEA5-BAEF6C2D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Calibri"/>
                <a:cs typeface="Calibri Light"/>
              </a:rPr>
              <a:t>Agenda</a:t>
            </a:r>
            <a:endParaRPr lang="en-US">
              <a:solidFill>
                <a:schemeClr val="accent6">
                  <a:lumMod val="50000"/>
                </a:schemeClr>
              </a:solidFill>
              <a:latin typeface="Calibri"/>
              <a:cs typeface="Calibri Light" panose="020F03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08F5-2CB0-70BF-71C4-6A57409D4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159055"/>
            <a:ext cx="4559425" cy="4408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>
                <a:cs typeface="Calibri"/>
              </a:rPr>
              <a:t>Background</a:t>
            </a:r>
          </a:p>
          <a:p>
            <a:r>
              <a:rPr lang="en-US" sz="2600">
                <a:cs typeface="Calibri"/>
              </a:rPr>
              <a:t>Pre-pandemic Message Data</a:t>
            </a:r>
          </a:p>
          <a:p>
            <a:r>
              <a:rPr lang="en-US" sz="2600">
                <a:cs typeface="Calibri"/>
              </a:rPr>
              <a:t>5 Simple Changes</a:t>
            </a:r>
          </a:p>
          <a:p>
            <a:r>
              <a:rPr lang="en-US" sz="2600">
                <a:cs typeface="Calibri"/>
              </a:rPr>
              <a:t>Foundational Principles</a:t>
            </a:r>
          </a:p>
          <a:p>
            <a:r>
              <a:rPr lang="en-US" sz="2600">
                <a:solidFill>
                  <a:srgbClr val="000000"/>
                </a:solidFill>
                <a:cs typeface="Calibri"/>
              </a:rPr>
              <a:t>Training and Prioritization</a:t>
            </a:r>
            <a:endParaRPr lang="en-US" sz="2600">
              <a:solidFill>
                <a:srgbClr val="C00000"/>
              </a:solidFill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cs typeface="Calibri"/>
              </a:rPr>
              <a:t>Team Approach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>
                <a:cs typeface="Calibri"/>
              </a:rPr>
              <a:t>Physician/Nurse Focus</a:t>
            </a:r>
          </a:p>
          <a:p>
            <a:r>
              <a:rPr lang="en-US" sz="2600">
                <a:cs typeface="Calibri"/>
              </a:rPr>
              <a:t>Scope and Budget</a:t>
            </a:r>
          </a:p>
          <a:p>
            <a:r>
              <a:rPr lang="en-US" sz="2600">
                <a:cs typeface="Calibri"/>
              </a:rPr>
              <a:t>General Risk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D779E-1720-DBE6-E918-A754D962E4C1}"/>
              </a:ext>
            </a:extLst>
          </p:cNvPr>
          <p:cNvSpPr txBox="1"/>
          <p:nvPr/>
        </p:nvSpPr>
        <p:spPr>
          <a:xfrm>
            <a:off x="6400799" y="6057900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  <p:pic>
        <p:nvPicPr>
          <p:cNvPr id="7" name="Picture 6" descr="A person wearing a turban and a white coat&#10;&#10;Description automatically generated">
            <a:extLst>
              <a:ext uri="{FF2B5EF4-FFF2-40B4-BE49-F238E27FC236}">
                <a16:creationId xmlns:a16="http://schemas.microsoft.com/office/drawing/2014/main" id="{0B27E719-1496-E4AE-7C37-2AD9E32F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5" y="723900"/>
            <a:ext cx="52863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7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05BD8-C5C4-CED0-B74C-1996B1E0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231775"/>
            <a:ext cx="5460866" cy="1807305"/>
          </a:xfrm>
        </p:spPr>
        <p:txBody>
          <a:bodyPr>
            <a:normAutofit/>
          </a:bodyPr>
          <a:lstStyle/>
          <a:p>
            <a:r>
              <a:rPr lang="en-US" b="1" i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cs typeface="Calibri"/>
              </a:rPr>
              <a:t>General Risks</a:t>
            </a:r>
            <a:endParaRPr lang="en-US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A6B83-FE9A-7E46-8D38-D24B6E68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2009447"/>
            <a:ext cx="5895971" cy="46247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i="0">
                <a:effectLst/>
                <a:latin typeface="Calibri"/>
                <a:cs typeface="Calibri"/>
              </a:rPr>
              <a:t>Project Size:</a:t>
            </a:r>
            <a:endParaRPr lang="en-US" sz="2000" b="0" i="0">
              <a:effectLst/>
              <a:latin typeface="Calibri"/>
              <a:cs typeface="Calibri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Mitigation: Phased approach and ongoing assessment of progress to address challenges incrementally.</a:t>
            </a:r>
          </a:p>
          <a:p>
            <a:pPr marL="0" indent="0">
              <a:buNone/>
            </a:pPr>
            <a:r>
              <a:rPr lang="en-US" sz="2000" b="1" i="0">
                <a:effectLst/>
                <a:latin typeface="Calibri"/>
                <a:cs typeface="Calibri"/>
              </a:rPr>
              <a:t>Culture Changes:</a:t>
            </a:r>
            <a:endParaRPr lang="en-US" sz="2000" b="0" i="0">
              <a:effectLst/>
              <a:latin typeface="Calibri"/>
              <a:cs typeface="Calibri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Mitigation: Team based, collaborative approach, working to top of license.</a:t>
            </a:r>
            <a:r>
              <a:rPr lang="en-US" sz="2000">
                <a:latin typeface="Calibri"/>
                <a:cs typeface="Calibri"/>
              </a:rPr>
              <a:t> </a:t>
            </a:r>
            <a:endParaRPr lang="en-US" sz="2000" b="0" i="0">
              <a:effectLst/>
              <a:latin typeface="Calibri"/>
              <a:cs typeface="Calibri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Mitigation: Communication strategies to manage expectations and foster a positive attitude towards change.</a:t>
            </a:r>
          </a:p>
          <a:p>
            <a:pPr marL="0" indent="0">
              <a:buNone/>
            </a:pPr>
            <a:r>
              <a:rPr lang="en-US" sz="2000" b="1" i="0">
                <a:effectLst/>
                <a:latin typeface="Calibri"/>
                <a:cs typeface="Calibri"/>
              </a:rPr>
              <a:t>Staffing and Turnover:</a:t>
            </a:r>
            <a:endParaRPr lang="en-US" sz="2000" b="0" i="0">
              <a:effectLst/>
              <a:latin typeface="Calibri"/>
              <a:cs typeface="Calibri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2000" b="0" i="0">
                <a:effectLst/>
                <a:latin typeface="Calibri"/>
                <a:cs typeface="Calibri"/>
              </a:rPr>
              <a:t>Mitigation: Develop strategies for knowledge transfer and contingency plans to address potential staffing issues.</a:t>
            </a:r>
          </a:p>
        </p:txBody>
      </p:sp>
      <p:pic>
        <p:nvPicPr>
          <p:cNvPr id="4" name="Picture 3" descr="A scale with a heart and a glowing heart on it&#10;&#10;Description automatically generated">
            <a:extLst>
              <a:ext uri="{FF2B5EF4-FFF2-40B4-BE49-F238E27FC236}">
                <a16:creationId xmlns:a16="http://schemas.microsoft.com/office/drawing/2014/main" id="{F8696C08-23D2-7266-C01B-A7B2A2348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5" r="582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EB5E6-00CC-9183-1446-142847FCD14F}"/>
              </a:ext>
            </a:extLst>
          </p:cNvPr>
          <p:cNvSpPr txBox="1"/>
          <p:nvPr/>
        </p:nvSpPr>
        <p:spPr>
          <a:xfrm>
            <a:off x="7505699" y="0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  <a:cs typeface="Calibri"/>
              </a:rPr>
              <a:t>(Image Source: </a:t>
            </a:r>
            <a:r>
              <a:rPr lang="en-US" sz="1000">
                <a:solidFill>
                  <a:schemeClr val="bg1"/>
                </a:solidFill>
                <a:ea typeface="+mn-lt"/>
                <a:cs typeface="+mn-lt"/>
              </a:rPr>
              <a:t>OpenAI. (2024). </a:t>
            </a:r>
            <a:r>
              <a:rPr lang="en-US" sz="1000" i="1">
                <a:solidFill>
                  <a:schemeClr val="bg1"/>
                </a:solidFill>
                <a:ea typeface="+mn-lt"/>
                <a:cs typeface="+mn-lt"/>
              </a:rPr>
              <a:t>ChatGPT</a:t>
            </a:r>
            <a:r>
              <a:rPr lang="en-US" sz="1000">
                <a:solidFill>
                  <a:schemeClr val="bg1"/>
                </a:solidFill>
                <a:ea typeface="+mn-lt"/>
                <a:cs typeface="+mn-lt"/>
              </a:rPr>
              <a:t> [Large language model]. /g/g-2fkFE8rbu-dall-e)</a:t>
            </a:r>
            <a:endParaRPr lang="en-US" sz="1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796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4EFC1-1BB4-FCF6-B6E8-309E55684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966" y="514350"/>
            <a:ext cx="4140014" cy="1330839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Summary</a:t>
            </a:r>
            <a:endParaRPr lang="en-US"/>
          </a:p>
        </p:txBody>
      </p:sp>
      <p:pic>
        <p:nvPicPr>
          <p:cNvPr id="4" name="Picture 3" descr="A group of people in medical uniforms&#10;&#10;Description automatically generated">
            <a:extLst>
              <a:ext uri="{FF2B5EF4-FFF2-40B4-BE49-F238E27FC236}">
                <a16:creationId xmlns:a16="http://schemas.microsoft.com/office/drawing/2014/main" id="{13B5FB2F-BD3E-3B3D-2CF9-E7B8ABA58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1" b="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D8ABB-AF9A-20A3-CC57-11628135B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990" y="2194102"/>
            <a:ext cx="4511488" cy="39085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>
                <a:latin typeface="Calibri"/>
                <a:cs typeface="Calibri"/>
              </a:rPr>
              <a:t>This initiative recognizes the challenges of implementing significant cultural changes but aims to create a more resilient and adaptable ambulatory practice environment through systematic and targeted training efforts.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868CC-2AD8-D0CA-3C10-1530B80BDE65}"/>
              </a:ext>
            </a:extLst>
          </p:cNvPr>
          <p:cNvSpPr txBox="1"/>
          <p:nvPr/>
        </p:nvSpPr>
        <p:spPr>
          <a:xfrm>
            <a:off x="-1" y="6677025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97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41623-A383-929F-A9A6-2ACDE79B319A}"/>
              </a:ext>
            </a:extLst>
          </p:cNvPr>
          <p:cNvSpPr txBox="1"/>
          <p:nvPr/>
        </p:nvSpPr>
        <p:spPr>
          <a:xfrm>
            <a:off x="751733" y="1789333"/>
            <a:ext cx="10682726" cy="415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+mn-lt"/>
                <a:ea typeface="+mn-ea"/>
                <a:cs typeface="+mn-cs"/>
              </a:rPr>
              <a:t>The use of EHR has profoundly changed the practice of medicine.</a:t>
            </a:r>
            <a:endParaRPr lang="en-US" sz="2000" kern="1200">
              <a:latin typeface="+mn-lt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 </a:t>
            </a:r>
            <a:r>
              <a:rPr lang="en-US" sz="2000" kern="1200">
                <a:latin typeface="+mn-lt"/>
                <a:ea typeface="+mn-ea"/>
                <a:cs typeface="+mn-cs"/>
              </a:rPr>
              <a:t>It is both a blessing and a burden to clinicians.</a:t>
            </a:r>
            <a:endParaRPr lang="en-US" sz="2000" kern="1200">
              <a:latin typeface="+mn-lt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+mn-lt"/>
                <a:ea typeface="+mn-ea"/>
                <a:cs typeface="+mn-cs"/>
              </a:rPr>
              <a:t>The EHR significantly contributes to physician burnout.</a:t>
            </a:r>
            <a:endParaRPr lang="en-US" sz="2000" kern="1200">
              <a:latin typeface="+mn-lt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</a:t>
            </a:r>
            <a:r>
              <a:rPr lang="en-US" sz="2000" kern="1200">
                <a:latin typeface="+mn-lt"/>
                <a:ea typeface="+mn-ea"/>
                <a:cs typeface="+mn-cs"/>
              </a:rPr>
              <a:t>ndividual healthcare professionals cannot independently address this challenge.</a:t>
            </a:r>
            <a:endParaRPr lang="en-US" sz="2000" kern="1200">
              <a:latin typeface="+mn-lt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</a:t>
            </a:r>
            <a:r>
              <a:rPr lang="en-US" sz="2000" kern="1200">
                <a:latin typeface="+mn-lt"/>
                <a:ea typeface="+mn-ea"/>
                <a:cs typeface="+mn-cs"/>
              </a:rPr>
              <a:t>rganizations must enact effective system-level policies</a:t>
            </a:r>
            <a:endParaRPr lang="en-US" sz="2000" kern="1200">
              <a:latin typeface="+mn-lt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+mn-lt"/>
                <a:ea typeface="+mn-ea"/>
                <a:cs typeface="+mn-cs"/>
              </a:rPr>
              <a:t>Organizations must actively respond to feedback to see ongoing improvement at the systemic level.</a:t>
            </a:r>
            <a:endParaRPr lang="en-US" sz="2000" kern="1200">
              <a:latin typeface="+mn-lt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Access options to healthcare professionals are available 24/7/365</a:t>
            </a:r>
            <a:endParaRPr lang="en-US" sz="200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latin typeface="+mn-lt"/>
                <a:ea typeface="+mn-ea"/>
                <a:cs typeface="+mn-cs"/>
              </a:rPr>
              <a:t>The pandemic underscored awareness of this availability.</a:t>
            </a:r>
            <a:endParaRPr lang="en-US" sz="2000" kern="1200">
              <a:latin typeface="+mn-lt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Inbox messages surged.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1AA0FF-5751-1776-21F9-27D814984AD9}"/>
              </a:ext>
            </a:extLst>
          </p:cNvPr>
          <p:cNvSpPr txBox="1">
            <a:spLocks/>
          </p:cNvSpPr>
          <p:nvPr/>
        </p:nvSpPr>
        <p:spPr>
          <a:xfrm>
            <a:off x="656226" y="648747"/>
            <a:ext cx="9677400" cy="118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Physicians’ Inbox Messages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Exponential Grow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</a:rPr>
              <a:t>th* </a:t>
            </a:r>
            <a:endParaRPr lang="en-US" sz="3600" b="1" kern="1200">
              <a:solidFill>
                <a:schemeClr val="accent6">
                  <a:lumMod val="50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ACAE89-7539-0EF1-071B-789A9570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324" y="5927"/>
            <a:ext cx="7141462" cy="5460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latin typeface="Calibri"/>
                <a:cs typeface="Calibri"/>
              </a:rPr>
              <a:t>Background</a:t>
            </a:r>
            <a:endParaRPr lang="en-US" sz="3200" b="1" kern="1200">
              <a:latin typeface="Calibri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7D7F1-0859-15CD-58EE-4D8E6527B383}"/>
              </a:ext>
            </a:extLst>
          </p:cNvPr>
          <p:cNvSpPr txBox="1"/>
          <p:nvPr/>
        </p:nvSpPr>
        <p:spPr>
          <a:xfrm>
            <a:off x="463115" y="6025351"/>
            <a:ext cx="114181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</a:rPr>
              <a:t>*This presentation focuses on provider related messages and results, not patient generated messages.</a:t>
            </a:r>
          </a:p>
          <a:p>
            <a:r>
              <a:rPr lang="en-US" sz="1100">
                <a:solidFill>
                  <a:srgbClr val="FF0000"/>
                </a:solidFill>
              </a:rPr>
              <a:t>*This presentation was developed from a large academic institution. </a:t>
            </a:r>
          </a:p>
          <a:p>
            <a:r>
              <a:rPr lang="en-US" sz="1100">
                <a:solidFill>
                  <a:srgbClr val="FF0000"/>
                </a:solidFill>
              </a:rPr>
              <a:t>*The recommended workflows discussed are meant only as guidelines. We recognize that resources and practices vary depending upon department size, practice specialty, and patient care setting.</a:t>
            </a:r>
          </a:p>
        </p:txBody>
      </p:sp>
    </p:spTree>
    <p:extLst>
      <p:ext uri="{BB962C8B-B14F-4D97-AF65-F5344CB8AC3E}">
        <p14:creationId xmlns:p14="http://schemas.microsoft.com/office/powerpoint/2010/main" val="349419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47533-05A5-EBF2-508E-55D98B3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>
                <a:solidFill>
                  <a:schemeClr val="accent6">
                    <a:lumMod val="50000"/>
                  </a:schemeClr>
                </a:solidFill>
                <a:cs typeface="Calibri Light"/>
              </a:rPr>
              <a:t>Pre-pandemic </a:t>
            </a:r>
            <a:br>
              <a:rPr lang="en-US" b="1"/>
            </a:br>
            <a:r>
              <a:rPr lang="en-US" sz="4200" b="1">
                <a:solidFill>
                  <a:schemeClr val="accent6">
                    <a:lumMod val="50000"/>
                  </a:schemeClr>
                </a:solidFill>
                <a:cs typeface="Calibri Light"/>
              </a:rPr>
              <a:t>Data for Message Volume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C9C-02CA-3471-C171-0AB48E6F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149124"/>
            <a:ext cx="4243589" cy="3044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latin typeface="Calibri Light"/>
                <a:cs typeface="Calibri Light"/>
              </a:rPr>
              <a:t>Message volume had been growing pre-pandemic, but at a slower rate.</a:t>
            </a:r>
            <a:endParaRPr lang="en-US" sz="3600"/>
          </a:p>
        </p:txBody>
      </p:sp>
      <p:pic>
        <p:nvPicPr>
          <p:cNvPr id="5" name="Picture 4" descr="A group of people in a room with computers and computers&#10;&#10;Description automatically generated">
            <a:extLst>
              <a:ext uri="{FF2B5EF4-FFF2-40B4-BE49-F238E27FC236}">
                <a16:creationId xmlns:a16="http://schemas.microsoft.com/office/drawing/2014/main" id="{8501EF1D-8170-6D0E-6457-3040D5728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0" r="300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61EA4-4C8B-2630-C212-593195DC9A13}"/>
              </a:ext>
            </a:extLst>
          </p:cNvPr>
          <p:cNvSpPr txBox="1"/>
          <p:nvPr/>
        </p:nvSpPr>
        <p:spPr>
          <a:xfrm>
            <a:off x="6686549" y="6610350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94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B131D0-6B21-BAA9-0556-C339F2158137}"/>
              </a:ext>
            </a:extLst>
          </p:cNvPr>
          <p:cNvSpPr txBox="1">
            <a:spLocks/>
          </p:cNvSpPr>
          <p:nvPr/>
        </p:nvSpPr>
        <p:spPr>
          <a:xfrm>
            <a:off x="583915" y="5849651"/>
            <a:ext cx="10996990" cy="100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800">
                <a:latin typeface="+mn-lt"/>
                <a:ea typeface="+mn-ea"/>
                <a:cs typeface="+mn-cs"/>
              </a:rPr>
              <a:t>Raw Trends in Patient Medical Advice Requests and Patient Call Messages (Weighted Average, per Physician, per Day) by Specialty, </a:t>
            </a:r>
            <a:r>
              <a:rPr lang="en-US" sz="1800" b="1">
                <a:latin typeface="+mn-lt"/>
                <a:ea typeface="+mn-ea"/>
                <a:cs typeface="+mn-cs"/>
              </a:rPr>
              <a:t>Ambulatory Visit Volume</a:t>
            </a:r>
            <a:r>
              <a:rPr lang="en-US" sz="1800">
                <a:latin typeface="+mn-lt"/>
                <a:ea typeface="+mn-ea"/>
                <a:cs typeface="+mn-cs"/>
              </a:rPr>
              <a:t>, and Type, March 2018 to June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1FF86-34CA-7526-A18A-87BD1F8C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931" y="5374967"/>
            <a:ext cx="5756735" cy="409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49D3D7-039E-E3C8-E1F1-C7BE71D051AE}"/>
              </a:ext>
            </a:extLst>
          </p:cNvPr>
          <p:cNvSpPr txBox="1"/>
          <p:nvPr/>
        </p:nvSpPr>
        <p:spPr>
          <a:xfrm>
            <a:off x="583182" y="6571511"/>
            <a:ext cx="10968584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Data source: </a:t>
            </a:r>
            <a:r>
              <a:rPr lang="en-US" sz="105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4"/>
              </a:rPr>
              <a:t>Trends in Electronic Health Record Inbox Messaging During the COVID-19 Pandemic in an Ambulatory Practice Network in New England - PMC (nih.gov)</a:t>
            </a:r>
            <a:endParaRPr lang="en-US" sz="105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0F6A0-409C-F9B3-8ADB-B26E9ADE4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63" y="769333"/>
            <a:ext cx="11502269" cy="4529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CD1398-422E-1267-CB9D-60CFF8EB4BF2}"/>
              </a:ext>
            </a:extLst>
          </p:cNvPr>
          <p:cNvSpPr txBox="1">
            <a:spLocks/>
          </p:cNvSpPr>
          <p:nvPr/>
        </p:nvSpPr>
        <p:spPr>
          <a:xfrm>
            <a:off x="3919142" y="352954"/>
            <a:ext cx="4296559" cy="6227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Primary Care</a:t>
            </a:r>
          </a:p>
        </p:txBody>
      </p:sp>
    </p:spTree>
    <p:extLst>
      <p:ext uri="{BB962C8B-B14F-4D97-AF65-F5344CB8AC3E}">
        <p14:creationId xmlns:p14="http://schemas.microsoft.com/office/powerpoint/2010/main" val="308945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1FF86-34CA-7526-A18A-87BD1F8C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481" y="5282439"/>
            <a:ext cx="5756735" cy="409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BA621-689C-19FA-FB90-180D57D0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3" b="12251"/>
          <a:stretch/>
        </p:blipFill>
        <p:spPr>
          <a:xfrm>
            <a:off x="134016" y="531473"/>
            <a:ext cx="12013932" cy="47548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6BFE11-3B04-C580-386A-C2054D0399E0}"/>
              </a:ext>
            </a:extLst>
          </p:cNvPr>
          <p:cNvSpPr txBox="1">
            <a:spLocks/>
          </p:cNvSpPr>
          <p:nvPr/>
        </p:nvSpPr>
        <p:spPr>
          <a:xfrm>
            <a:off x="3631496" y="312146"/>
            <a:ext cx="4808587" cy="6225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</a:rPr>
              <a:t>Medical Specialties</a:t>
            </a:r>
            <a:endParaRPr lang="en-US" sz="4000" b="1" kern="1200">
              <a:solidFill>
                <a:schemeClr val="accent6">
                  <a:lumMod val="50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FC615-9434-74B0-9553-17ACDE2673BA}"/>
              </a:ext>
            </a:extLst>
          </p:cNvPr>
          <p:cNvSpPr txBox="1">
            <a:spLocks/>
          </p:cNvSpPr>
          <p:nvPr/>
        </p:nvSpPr>
        <p:spPr>
          <a:xfrm>
            <a:off x="583915" y="5849651"/>
            <a:ext cx="10996990" cy="100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800">
                <a:latin typeface="+mn-lt"/>
                <a:ea typeface="+mn-ea"/>
                <a:cs typeface="+mn-cs"/>
              </a:rPr>
              <a:t>Raw Trends in Patient Medical Advice Requests and Patient Call Messages (Weighted Average, per Physician, per Day) by Specialty, </a:t>
            </a:r>
            <a:r>
              <a:rPr lang="en-US" sz="1800" b="1">
                <a:latin typeface="+mn-lt"/>
                <a:ea typeface="+mn-ea"/>
                <a:cs typeface="+mn-cs"/>
              </a:rPr>
              <a:t>Ambulatory Visit Volume</a:t>
            </a:r>
            <a:r>
              <a:rPr lang="en-US" sz="1800">
                <a:latin typeface="+mn-lt"/>
                <a:ea typeface="+mn-ea"/>
                <a:cs typeface="+mn-cs"/>
              </a:rPr>
              <a:t>, and Type, March 2018 to June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00DD9-FB4B-D360-65DC-324E8CA50948}"/>
              </a:ext>
            </a:extLst>
          </p:cNvPr>
          <p:cNvSpPr txBox="1"/>
          <p:nvPr/>
        </p:nvSpPr>
        <p:spPr>
          <a:xfrm>
            <a:off x="583182" y="6571511"/>
            <a:ext cx="10968584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Data source: </a:t>
            </a:r>
            <a:r>
              <a:rPr lang="en-US" sz="105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4"/>
              </a:rPr>
              <a:t>Trends in Electronic Health Record Inbox Messaging During the COVID-19 Pandemic in an Ambulatory Practice Network in New England - PMC (nih.gov)</a:t>
            </a:r>
            <a:endParaRPr lang="en-US" sz="105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287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1FF86-34CA-7526-A18A-87BD1F8C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45" y="5289242"/>
            <a:ext cx="5756735" cy="409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E7685-465C-9678-9BD4-40C5322D4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4" b="14816"/>
          <a:stretch/>
        </p:blipFill>
        <p:spPr>
          <a:xfrm>
            <a:off x="52254" y="650131"/>
            <a:ext cx="12065715" cy="44838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76768DE-43D7-FF1C-AE13-AE761F67CBC1}"/>
              </a:ext>
            </a:extLst>
          </p:cNvPr>
          <p:cNvSpPr txBox="1">
            <a:spLocks/>
          </p:cNvSpPr>
          <p:nvPr/>
        </p:nvSpPr>
        <p:spPr>
          <a:xfrm>
            <a:off x="3786617" y="385624"/>
            <a:ext cx="4579987" cy="822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</a:rPr>
              <a:t>Surgical Specialties</a:t>
            </a:r>
            <a:endParaRPr lang="en-US" sz="4000" b="1" kern="1200">
              <a:solidFill>
                <a:schemeClr val="accent6">
                  <a:lumMod val="50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AE0D0B-12C4-0528-5A6D-917E3BC3E03B}"/>
              </a:ext>
            </a:extLst>
          </p:cNvPr>
          <p:cNvSpPr txBox="1">
            <a:spLocks/>
          </p:cNvSpPr>
          <p:nvPr/>
        </p:nvSpPr>
        <p:spPr>
          <a:xfrm>
            <a:off x="583915" y="5849651"/>
            <a:ext cx="10996990" cy="100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800">
                <a:latin typeface="+mn-lt"/>
                <a:ea typeface="+mn-ea"/>
                <a:cs typeface="+mn-cs"/>
              </a:rPr>
              <a:t>Raw Trends in Patient Medical Advice Requests and Patient Call Messages (Weighted Average, per Physician, per Day) by Specialty, </a:t>
            </a:r>
            <a:r>
              <a:rPr lang="en-US" sz="1800" b="1">
                <a:latin typeface="+mn-lt"/>
                <a:ea typeface="+mn-ea"/>
                <a:cs typeface="+mn-cs"/>
              </a:rPr>
              <a:t>Ambulatory Visit Volume</a:t>
            </a:r>
            <a:r>
              <a:rPr lang="en-US" sz="1800">
                <a:latin typeface="+mn-lt"/>
                <a:ea typeface="+mn-ea"/>
                <a:cs typeface="+mn-cs"/>
              </a:rPr>
              <a:t>, and Type, March 2018 to June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A5BCD-F1A0-A3FA-2CF9-489350F1EA55}"/>
              </a:ext>
            </a:extLst>
          </p:cNvPr>
          <p:cNvSpPr txBox="1"/>
          <p:nvPr/>
        </p:nvSpPr>
        <p:spPr>
          <a:xfrm>
            <a:off x="583182" y="6571511"/>
            <a:ext cx="10968584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/>
              <a:t>Data source: </a:t>
            </a:r>
            <a:r>
              <a:rPr lang="en-US" sz="105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4"/>
              </a:rPr>
              <a:t>Trends in Electronic Health Record Inbox Messaging During the COVID-19 Pandemic in an Ambulatory Practice Network in New England - PMC (nih.gov)</a:t>
            </a:r>
            <a:endParaRPr lang="en-US" sz="105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167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B131D0-6B21-BAA9-0556-C339F2158137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855859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5 Simple Changes to Help Cut Physician’s EHR Burden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562BA5-0C7F-929C-8A54-E215B5E006D6}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Eliminate unnecessary work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Work with compliance department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Use indication prescribing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Replace shorthand writing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Incorporate team documentation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Implement training and support programs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latin typeface="+mn-lt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white coat looking at a phone&#10;&#10;Description automatically generated">
            <a:extLst>
              <a:ext uri="{FF2B5EF4-FFF2-40B4-BE49-F238E27FC236}">
                <a16:creationId xmlns:a16="http://schemas.microsoft.com/office/drawing/2014/main" id="{7CEFCCE3-FBC9-E297-562D-57046E40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21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E0EE9-74A5-A0C4-3B54-A519451F8DFD}"/>
              </a:ext>
            </a:extLst>
          </p:cNvPr>
          <p:cNvSpPr txBox="1"/>
          <p:nvPr/>
        </p:nvSpPr>
        <p:spPr>
          <a:xfrm>
            <a:off x="349140" y="6573797"/>
            <a:ext cx="1144872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*</a:t>
            </a:r>
            <a:r>
              <a:rPr lang="en-US" sz="10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The recommended workflows discussed are meant only as guidelines. We recognize that resources and practices vary depending upon department size, practice specialty, and patient care setting.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BE6A9-0E57-18EA-8C25-770F24287DBE}"/>
              </a:ext>
            </a:extLst>
          </p:cNvPr>
          <p:cNvSpPr txBox="1"/>
          <p:nvPr/>
        </p:nvSpPr>
        <p:spPr>
          <a:xfrm>
            <a:off x="6324599" y="6105525"/>
            <a:ext cx="62960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(Image Source: </a:t>
            </a:r>
            <a:r>
              <a:rPr lang="en-US" sz="1000">
                <a:ea typeface="+mn-lt"/>
                <a:cs typeface="+mn-lt"/>
              </a:rPr>
              <a:t>OpenAI. (2024). </a:t>
            </a:r>
            <a:r>
              <a:rPr lang="en-US" sz="1000" i="1">
                <a:ea typeface="+mn-lt"/>
                <a:cs typeface="+mn-lt"/>
              </a:rPr>
              <a:t>ChatGPT</a:t>
            </a:r>
            <a:r>
              <a:rPr lang="en-US" sz="1000">
                <a:ea typeface="+mn-lt"/>
                <a:cs typeface="+mn-lt"/>
              </a:rPr>
              <a:t> [Large language model]. /g/g-2fkFE8rbu-dall-e)</a:t>
            </a:r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31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C62FF-DACC-E2E4-8841-568C3E8A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87" y="453605"/>
            <a:ext cx="10304247" cy="1107948"/>
          </a:xfrm>
        </p:spPr>
        <p:txBody>
          <a:bodyPr anchor="b">
            <a:normAutofit/>
          </a:bodyPr>
          <a:lstStyle/>
          <a:p>
            <a:r>
              <a:rPr lang="en-US" sz="5200" b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Message Types to Consider an SOP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A0A57-C3EE-5B77-BD1C-A6CAABFF5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36" y="2599509"/>
            <a:ext cx="4159423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>
                <a:ea typeface="Calibri"/>
                <a:cs typeface="Calibri"/>
              </a:rPr>
              <a:t>The information on this graph is specific for a particular intuition, this is an example.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682086-0208-A5AD-0964-40510F21D8A5}"/>
              </a:ext>
            </a:extLst>
          </p:cNvPr>
          <p:cNvGrpSpPr>
            <a:grpSpLocks/>
          </p:cNvGrpSpPr>
          <p:nvPr/>
        </p:nvGrpSpPr>
        <p:grpSpPr>
          <a:xfrm>
            <a:off x="4930457" y="2463695"/>
            <a:ext cx="6064677" cy="3745839"/>
            <a:chOff x="4762" y="4762"/>
            <a:chExt cx="5898515" cy="2451735"/>
          </a:xfrm>
        </p:grpSpPr>
        <p:pic>
          <p:nvPicPr>
            <p:cNvPr id="5" name="Image 16">
              <a:extLst>
                <a:ext uri="{FF2B5EF4-FFF2-40B4-BE49-F238E27FC236}">
                  <a16:creationId xmlns:a16="http://schemas.microsoft.com/office/drawing/2014/main" id="{619B7603-8A12-120A-CE1E-6EC0731956D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1" y="9525"/>
              <a:ext cx="5888736" cy="2442083"/>
            </a:xfrm>
            <a:prstGeom prst="rect">
              <a:avLst/>
            </a:prstGeom>
          </p:spPr>
        </p:pic>
        <p:sp>
          <p:nvSpPr>
            <p:cNvPr id="6" name="Graphic 17">
              <a:extLst>
                <a:ext uri="{FF2B5EF4-FFF2-40B4-BE49-F238E27FC236}">
                  <a16:creationId xmlns:a16="http://schemas.microsoft.com/office/drawing/2014/main" id="{347893DD-3315-477B-686A-67691C33330B}"/>
                </a:ext>
              </a:extLst>
            </p:cNvPr>
            <p:cNvSpPr/>
            <p:nvPr/>
          </p:nvSpPr>
          <p:spPr>
            <a:xfrm>
              <a:off x="4762" y="4762"/>
              <a:ext cx="5898515" cy="2451735"/>
            </a:xfrm>
            <a:custGeom>
              <a:avLst/>
              <a:gdLst/>
              <a:ahLst/>
              <a:cxnLst/>
              <a:rect l="l" t="t" r="r" b="b"/>
              <a:pathLst>
                <a:path w="5898515" h="2451735">
                  <a:moveTo>
                    <a:pt x="0" y="2451608"/>
                  </a:moveTo>
                  <a:lnTo>
                    <a:pt x="5898260" y="2451608"/>
                  </a:lnTo>
                  <a:lnTo>
                    <a:pt x="5898260" y="0"/>
                  </a:lnTo>
                  <a:lnTo>
                    <a:pt x="0" y="0"/>
                  </a:lnTo>
                  <a:lnTo>
                    <a:pt x="0" y="245160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F16DABC-F7BE-7BF6-D995-162C4A4E8A2F}"/>
              </a:ext>
            </a:extLst>
          </p:cNvPr>
          <p:cNvSpPr txBox="1"/>
          <p:nvPr/>
        </p:nvSpPr>
        <p:spPr>
          <a:xfrm>
            <a:off x="400049" y="5934075"/>
            <a:ext cx="62960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*</a:t>
            </a:r>
            <a:r>
              <a:rPr lang="en-US" sz="1400">
                <a:ea typeface="+mn-lt"/>
                <a:cs typeface="+mn-lt"/>
              </a:rPr>
              <a:t>May vary based on state and scope of practice laws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90439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PublishingExpirationDate xmlns="http://schemas.microsoft.com/sharepoint/v3" xsi:nil="true"/>
    <PublishingStartDate xmlns="http://schemas.microsoft.com/sharepoint/v3" xsi:nil="true"/>
    <TaxCatchAll xmlns="184eedcf-d762-48f5-a2a1-4f5efa5950c3" xsi:nil="true"/>
    <lcf76f155ced4ddcb4097134ff3c332f xmlns="865d7ae4-1544-4bab-9de5-36c0e866f09f">
      <Terms xmlns="http://schemas.microsoft.com/office/infopath/2007/PartnerControls"/>
    </lcf76f155ced4ddcb4097134ff3c332f>
    <SharedWithUsers xmlns="bc0b4a9f-f94f-42ef-8e22-11e70e568882">
      <UserInfo>
        <DisplayName>Jelbaoui, Gwynne</DisplayName>
        <AccountId>548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1F02C1D75F14BA2B4011E96EA457F" ma:contentTypeVersion="24" ma:contentTypeDescription="Create a new document." ma:contentTypeScope="" ma:versionID="805a85744d4c97ccb07370e3594e3546">
  <xsd:schema xmlns:xsd="http://www.w3.org/2001/XMLSchema" xmlns:xs="http://www.w3.org/2001/XMLSchema" xmlns:p="http://schemas.microsoft.com/office/2006/metadata/properties" xmlns:ns1="http://schemas.microsoft.com/sharepoint/v3" xmlns:ns2="865d7ae4-1544-4bab-9de5-36c0e866f09f" xmlns:ns3="bc0b4a9f-f94f-42ef-8e22-11e70e568882" xmlns:ns4="184eedcf-d762-48f5-a2a1-4f5efa5950c3" targetNamespace="http://schemas.microsoft.com/office/2006/metadata/properties" ma:root="true" ma:fieldsID="552762c23c68928b21322971dc0747e9" ns1:_="" ns2:_="" ns3:_="" ns4:_="">
    <xsd:import namespace="http://schemas.microsoft.com/sharepoint/v3"/>
    <xsd:import namespace="865d7ae4-1544-4bab-9de5-36c0e866f09f"/>
    <xsd:import namespace="bc0b4a9f-f94f-42ef-8e22-11e70e568882"/>
    <xsd:import namespace="184eedcf-d762-48f5-a2a1-4f5efa5950c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5d7ae4-1544-4bab-9de5-36c0e866f0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d720c7-a354-4169-8ebb-3b05676fae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b4a9f-f94f-42ef-8e22-11e70e56888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eedcf-d762-48f5-a2a1-4f5efa5950c3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9e41cc61-00b6-4514-9a18-a2c004e938f8}" ma:internalName="TaxCatchAll" ma:showField="CatchAllData" ma:web="184eedcf-d762-48f5-a2a1-4f5efa5950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77FF47-345F-4E99-8A7C-8A18664120B7}">
  <ds:schemaRefs>
    <ds:schemaRef ds:uri="184eedcf-d762-48f5-a2a1-4f5efa5950c3"/>
    <ds:schemaRef ds:uri="865d7ae4-1544-4bab-9de5-36c0e866f09f"/>
    <ds:schemaRef ds:uri="bc0b4a9f-f94f-42ef-8e22-11e70e568882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B1A0772-201F-4D12-91B7-5A060786B6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FD6F5D-4312-4FAF-A555-C24EA5976206}">
  <ds:schemaRefs>
    <ds:schemaRef ds:uri="184eedcf-d762-48f5-a2a1-4f5efa5950c3"/>
    <ds:schemaRef ds:uri="865d7ae4-1544-4bab-9de5-36c0e866f09f"/>
    <ds:schemaRef ds:uri="bc0b4a9f-f94f-42ef-8e22-11e70e5688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 Physician EHR Inbox Workflow Training</vt:lpstr>
      <vt:lpstr>Agenda</vt:lpstr>
      <vt:lpstr>Background</vt:lpstr>
      <vt:lpstr>Pre-pandemic  Data for Message Volume</vt:lpstr>
      <vt:lpstr>PowerPoint Presentation</vt:lpstr>
      <vt:lpstr>PowerPoint Presentation</vt:lpstr>
      <vt:lpstr>PowerPoint Presentation</vt:lpstr>
      <vt:lpstr>PowerPoint Presentation</vt:lpstr>
      <vt:lpstr>Message Types to Consider an SOP</vt:lpstr>
      <vt:lpstr>Identify the Department’s Message Volume</vt:lpstr>
      <vt:lpstr>Foundational Principles </vt:lpstr>
      <vt:lpstr>Prioritize Training Workflows </vt:lpstr>
      <vt:lpstr>Utilizing Accepted Scope of Practice</vt:lpstr>
      <vt:lpstr>Prioritization and Training Initiative for Ambulatory Practices Transformation</vt:lpstr>
      <vt:lpstr>Prioritization Utilizing a Team Approach </vt:lpstr>
      <vt:lpstr>Physician Focus Training </vt:lpstr>
      <vt:lpstr>Nurse Focus Training </vt:lpstr>
      <vt:lpstr>Suggested Training Schedule by Role </vt:lpstr>
      <vt:lpstr>General Scope and Budget</vt:lpstr>
      <vt:lpstr>General Risks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Physician Inbox  Workflow Training</dc:title>
  <dc:creator>Maggie Peña</dc:creator>
  <cp:revision>2</cp:revision>
  <dcterms:created xsi:type="dcterms:W3CDTF">2023-11-10T16:45:18Z</dcterms:created>
  <dcterms:modified xsi:type="dcterms:W3CDTF">2024-02-02T20:14:20Z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0x01010080D1F02C1D75F14BA2B4011E96EA457F</vt:lpwstr>
  </property>
  <property fmtid="{D5CDD505-2E9C-101B-9397-08002B2CF9AE}" pid="3" name="MediaServiceImageTags">
    <vt:lpwstr/>
  </property>
</Properties>
</file>