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4"/>
  </p:sldMasterIdLst>
  <p:notesMasterIdLst>
    <p:notesMasterId r:id="rId19"/>
  </p:notesMasterIdLst>
  <p:sldIdLst>
    <p:sldId id="354" r:id="rId5"/>
    <p:sldId id="355" r:id="rId6"/>
    <p:sldId id="356" r:id="rId7"/>
    <p:sldId id="464" r:id="rId8"/>
    <p:sldId id="358" r:id="rId9"/>
    <p:sldId id="368" r:id="rId10"/>
    <p:sldId id="361" r:id="rId11"/>
    <p:sldId id="362" r:id="rId12"/>
    <p:sldId id="360" r:id="rId13"/>
    <p:sldId id="363" r:id="rId14"/>
    <p:sldId id="364" r:id="rId15"/>
    <p:sldId id="466" r:id="rId16"/>
    <p:sldId id="467" r:id="rId17"/>
    <p:sldId id="366"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Prometo Medium" panose="020B060402020202020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Jelbaoui, Gwynne" initials="JG" lastIdx="1" clrIdx="1">
    <p:extLst>
      <p:ext uri="{19B8F6BF-5375-455C-9EA6-DF929625EA0E}">
        <p15:presenceInfo xmlns:p15="http://schemas.microsoft.com/office/powerpoint/2012/main" userId="S-1-5-21-365749239-1257169667-72670798-328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89542" autoAdjust="0"/>
  </p:normalViewPr>
  <p:slideViewPr>
    <p:cSldViewPr snapToGrid="0">
      <p:cViewPr varScale="1">
        <p:scale>
          <a:sx n="102" d="100"/>
          <a:sy n="102" d="100"/>
        </p:scale>
        <p:origin x="15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5/2/2022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2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a:t>
            </a:fld>
            <a:endParaRPr lang="en-US" dirty="0"/>
          </a:p>
        </p:txBody>
      </p:sp>
    </p:spTree>
    <p:extLst>
      <p:ext uri="{BB962C8B-B14F-4D97-AF65-F5344CB8AC3E}">
        <p14:creationId xmlns:p14="http://schemas.microsoft.com/office/powerpoint/2010/main" val="132316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10</a:t>
            </a:fld>
            <a:endParaRPr lang="en-US" dirty="0"/>
          </a:p>
        </p:txBody>
      </p:sp>
    </p:spTree>
    <p:extLst>
      <p:ext uri="{BB962C8B-B14F-4D97-AF65-F5344CB8AC3E}">
        <p14:creationId xmlns:p14="http://schemas.microsoft.com/office/powerpoint/2010/main" val="2508637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11</a:t>
            </a:fld>
            <a:endParaRPr lang="en-US" dirty="0"/>
          </a:p>
        </p:txBody>
      </p:sp>
    </p:spTree>
    <p:extLst>
      <p:ext uri="{BB962C8B-B14F-4D97-AF65-F5344CB8AC3E}">
        <p14:creationId xmlns:p14="http://schemas.microsoft.com/office/powerpoint/2010/main" val="2141485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12</a:t>
            </a:fld>
            <a:endParaRPr lang="en-US" dirty="0"/>
          </a:p>
        </p:txBody>
      </p:sp>
    </p:spTree>
    <p:extLst>
      <p:ext uri="{BB962C8B-B14F-4D97-AF65-F5344CB8AC3E}">
        <p14:creationId xmlns:p14="http://schemas.microsoft.com/office/powerpoint/2010/main" val="4128773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7DF604D-C3B7-41B7-992A-9AD867AC1F65}" type="slidenum">
              <a:rPr lang="en-US" smtClean="0"/>
              <a:pPr/>
              <a:t>13</a:t>
            </a:fld>
            <a:endParaRPr lang="en-US" dirty="0"/>
          </a:p>
        </p:txBody>
      </p:sp>
    </p:spTree>
    <p:extLst>
      <p:ext uri="{BB962C8B-B14F-4D97-AF65-F5344CB8AC3E}">
        <p14:creationId xmlns:p14="http://schemas.microsoft.com/office/powerpoint/2010/main" val="1180923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14</a:t>
            </a:fld>
            <a:endParaRPr lang="en-US" dirty="0"/>
          </a:p>
        </p:txBody>
      </p:sp>
    </p:spTree>
    <p:extLst>
      <p:ext uri="{BB962C8B-B14F-4D97-AF65-F5344CB8AC3E}">
        <p14:creationId xmlns:p14="http://schemas.microsoft.com/office/powerpoint/2010/main" val="20865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2</a:t>
            </a:fld>
            <a:endParaRPr lang="en-US" dirty="0"/>
          </a:p>
        </p:txBody>
      </p:sp>
    </p:spTree>
    <p:extLst>
      <p:ext uri="{BB962C8B-B14F-4D97-AF65-F5344CB8AC3E}">
        <p14:creationId xmlns:p14="http://schemas.microsoft.com/office/powerpoint/2010/main" val="76409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4" name="Google Shape;27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38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10"/>
          </p:nvPr>
        </p:nvSpPr>
        <p:spPr/>
        <p:txBody>
          <a:bodyPr/>
          <a:lstStyle/>
          <a:p>
            <a:fld id="{F7DF604D-C3B7-41B7-992A-9AD867AC1F65}" type="slidenum">
              <a:rPr lang="en-US" smtClean="0"/>
              <a:pPr/>
              <a:t>4</a:t>
            </a:fld>
            <a:endParaRPr lang="en-US" dirty="0"/>
          </a:p>
        </p:txBody>
      </p:sp>
    </p:spTree>
    <p:extLst>
      <p:ext uri="{BB962C8B-B14F-4D97-AF65-F5344CB8AC3E}">
        <p14:creationId xmlns:p14="http://schemas.microsoft.com/office/powerpoint/2010/main" val="162944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5</a:t>
            </a:fld>
            <a:endParaRPr lang="en-US" dirty="0"/>
          </a:p>
        </p:txBody>
      </p:sp>
    </p:spTree>
    <p:extLst>
      <p:ext uri="{BB962C8B-B14F-4D97-AF65-F5344CB8AC3E}">
        <p14:creationId xmlns:p14="http://schemas.microsoft.com/office/powerpoint/2010/main" val="389851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6</a:t>
            </a:fld>
            <a:endParaRPr lang="en-US" dirty="0"/>
          </a:p>
        </p:txBody>
      </p:sp>
    </p:spTree>
    <p:extLst>
      <p:ext uri="{BB962C8B-B14F-4D97-AF65-F5344CB8AC3E}">
        <p14:creationId xmlns:p14="http://schemas.microsoft.com/office/powerpoint/2010/main" val="4257201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7</a:t>
            </a:fld>
            <a:endParaRPr lang="en-US" dirty="0"/>
          </a:p>
        </p:txBody>
      </p:sp>
    </p:spTree>
    <p:extLst>
      <p:ext uri="{BB962C8B-B14F-4D97-AF65-F5344CB8AC3E}">
        <p14:creationId xmlns:p14="http://schemas.microsoft.com/office/powerpoint/2010/main" val="4222541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8</a:t>
            </a:fld>
            <a:endParaRPr lang="en-US" dirty="0"/>
          </a:p>
        </p:txBody>
      </p:sp>
    </p:spTree>
    <p:extLst>
      <p:ext uri="{BB962C8B-B14F-4D97-AF65-F5344CB8AC3E}">
        <p14:creationId xmlns:p14="http://schemas.microsoft.com/office/powerpoint/2010/main" val="62885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9</a:t>
            </a:fld>
            <a:endParaRPr lang="en-US" dirty="0"/>
          </a:p>
        </p:txBody>
      </p:sp>
    </p:spTree>
    <p:extLst>
      <p:ext uri="{BB962C8B-B14F-4D97-AF65-F5344CB8AC3E}">
        <p14:creationId xmlns:p14="http://schemas.microsoft.com/office/powerpoint/2010/main" val="1367274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0781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6570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74432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851500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11374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2345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6251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392630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8346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3117060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0877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909083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63803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4224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76304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48389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556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409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127909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265485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97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51372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01012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0766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481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4_Custom Layout">
  <p:cSld name="19_Custom Layout">
    <p:bg>
      <p:bgPr>
        <a:solidFill>
          <a:srgbClr val="1E22AA"/>
        </a:solidFill>
        <a:effectLst/>
      </p:bgPr>
    </p:bg>
    <p:spTree>
      <p:nvGrpSpPr>
        <p:cNvPr id="1" name="Shape 30"/>
        <p:cNvGrpSpPr/>
        <p:nvPr/>
      </p:nvGrpSpPr>
      <p:grpSpPr>
        <a:xfrm>
          <a:off x="0" y="0"/>
          <a:ext cx="0" cy="0"/>
          <a:chOff x="0" y="0"/>
          <a:chExt cx="0" cy="0"/>
        </a:xfrm>
      </p:grpSpPr>
      <p:sp>
        <p:nvSpPr>
          <p:cNvPr id="31" name="Google Shape;31;p28"/>
          <p:cNvSpPr>
            <a:spLocks noGrp="1"/>
          </p:cNvSpPr>
          <p:nvPr>
            <p:ph type="pic" idx="2"/>
          </p:nvPr>
        </p:nvSpPr>
        <p:spPr>
          <a:xfrm>
            <a:off x="4117702" y="-2038880"/>
            <a:ext cx="9089318" cy="9089318"/>
          </a:xfrm>
          <a:prstGeom prst="ellipse">
            <a:avLst/>
          </a:prstGeom>
          <a:gradFill>
            <a:gsLst>
              <a:gs pos="0">
                <a:srgbClr val="D8D8D8"/>
              </a:gs>
              <a:gs pos="99000">
                <a:srgbClr val="BFBFBF"/>
              </a:gs>
              <a:gs pos="100000">
                <a:srgbClr val="BFBFBF"/>
              </a:gs>
            </a:gsLst>
            <a:lin ang="5400000" scaled="0"/>
          </a:gradFill>
          <a:ln>
            <a:noFill/>
          </a:ln>
        </p:spPr>
        <p:txBody>
          <a:bodyPr spcFirstLastPara="1" wrap="square" lIns="0" tIns="0" rIns="0" bIns="0" anchor="ctr" anchorCtr="0">
            <a:normAutofit/>
          </a:bodyPr>
          <a:lstStyle>
            <a:lvl1pPr marR="0" lvl="0" algn="ctr" rtl="0">
              <a:lnSpc>
                <a:spcPct val="150000"/>
              </a:lnSpc>
              <a:spcBef>
                <a:spcPts val="10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50000"/>
              </a:lnSpc>
              <a:spcBef>
                <a:spcPts val="499"/>
              </a:spcBef>
              <a:spcAft>
                <a:spcPts val="0"/>
              </a:spcAft>
              <a:buClr>
                <a:srgbClr val="FF5A5A"/>
              </a:buClr>
              <a:buSzPts val="1200"/>
              <a:buFont typeface="Arial"/>
              <a:buNone/>
              <a:defRPr sz="1200" b="0" i="0" u="none" strike="noStrike" cap="none">
                <a:solidFill>
                  <a:srgbClr val="FF5A5A"/>
                </a:solidFill>
                <a:latin typeface="Century Gothic"/>
                <a:ea typeface="Century Gothic"/>
                <a:cs typeface="Century Gothic"/>
                <a:sym typeface="Century Gothic"/>
              </a:defRPr>
            </a:lvl2pPr>
            <a:lvl3pPr marR="0" lvl="2" algn="l" rtl="0">
              <a:lnSpc>
                <a:spcPct val="150000"/>
              </a:lnSpc>
              <a:spcBef>
                <a:spcPts val="499"/>
              </a:spcBef>
              <a:spcAft>
                <a:spcPts val="0"/>
              </a:spcAft>
              <a:buClr>
                <a:schemeClr val="lt2"/>
              </a:buClr>
              <a:buSzPts val="1600"/>
              <a:buFont typeface="Arial"/>
              <a:buNone/>
              <a:defRPr sz="1600" b="0" i="0" u="none" strike="noStrike" cap="none">
                <a:solidFill>
                  <a:schemeClr val="lt2"/>
                </a:solidFill>
                <a:latin typeface="Century Gothic"/>
                <a:ea typeface="Century Gothic"/>
                <a:cs typeface="Century Gothic"/>
                <a:sym typeface="Century Gothic"/>
              </a:defRPr>
            </a:lvl3pPr>
            <a:lvl4pPr marR="0" lvl="3" algn="l" rtl="0">
              <a:lnSpc>
                <a:spcPct val="150000"/>
              </a:lnSpc>
              <a:spcBef>
                <a:spcPts val="499"/>
              </a:spcBef>
              <a:spcAft>
                <a:spcPts val="0"/>
              </a:spcAft>
              <a:buClr>
                <a:schemeClr val="lt2"/>
              </a:buClr>
              <a:buSzPts val="1400"/>
              <a:buFont typeface="Arial"/>
              <a:buNone/>
              <a:defRPr sz="1400" b="0" i="0" u="none" strike="noStrike" cap="none">
                <a:solidFill>
                  <a:schemeClr val="lt2"/>
                </a:solidFill>
                <a:latin typeface="Century Gothic"/>
                <a:ea typeface="Century Gothic"/>
                <a:cs typeface="Century Gothic"/>
                <a:sym typeface="Century Gothic"/>
              </a:defRPr>
            </a:lvl4pPr>
            <a:lvl5pPr marR="0" lvl="4" algn="l" rtl="0">
              <a:lnSpc>
                <a:spcPct val="150000"/>
              </a:lnSpc>
              <a:spcBef>
                <a:spcPts val="499"/>
              </a:spcBef>
              <a:spcAft>
                <a:spcPts val="0"/>
              </a:spcAft>
              <a:buClr>
                <a:schemeClr val="lt2"/>
              </a:buClr>
              <a:buSzPts val="1200"/>
              <a:buFont typeface="Arial"/>
              <a:buNone/>
              <a:defRPr sz="1200" b="0" i="0" u="none" strike="noStrike" cap="none">
                <a:solidFill>
                  <a:schemeClr val="lt2"/>
                </a:solidFill>
                <a:latin typeface="Century Gothic"/>
                <a:ea typeface="Century Gothic"/>
                <a:cs typeface="Century Gothic"/>
                <a:sym typeface="Century Gothic"/>
              </a:defRPr>
            </a:lvl5pPr>
            <a:lvl6pPr marR="0" lvl="5"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 name="Google Shape;32;p28"/>
          <p:cNvSpPr txBox="1">
            <a:spLocks noGrp="1"/>
          </p:cNvSpPr>
          <p:nvPr>
            <p:ph type="title"/>
          </p:nvPr>
        </p:nvSpPr>
        <p:spPr>
          <a:xfrm>
            <a:off x="863324" y="2142277"/>
            <a:ext cx="4187371" cy="178344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5400"/>
              <a:buFont typeface="Arial"/>
              <a:buNone/>
              <a:defRPr sz="54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p28"/>
          <p:cNvPicPr preferRelativeResize="0"/>
          <p:nvPr/>
        </p:nvPicPr>
        <p:blipFill rotWithShape="1">
          <a:blip r:embed="rId2">
            <a:alphaModFix/>
          </a:blip>
          <a:srcRect l="39865"/>
          <a:stretch/>
        </p:blipFill>
        <p:spPr>
          <a:xfrm>
            <a:off x="810883" y="6188663"/>
            <a:ext cx="828818" cy="643457"/>
          </a:xfrm>
          <a:prstGeom prst="rect">
            <a:avLst/>
          </a:prstGeom>
          <a:noFill/>
          <a:ln>
            <a:noFill/>
          </a:ln>
        </p:spPr>
      </p:pic>
      <p:sp>
        <p:nvSpPr>
          <p:cNvPr id="34" name="Google Shape;34;p28"/>
          <p:cNvSpPr/>
          <p:nvPr/>
        </p:nvSpPr>
        <p:spPr>
          <a:xfrm>
            <a:off x="11432327" y="6318703"/>
            <a:ext cx="370114" cy="37011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5" name="Google Shape;35;p28"/>
          <p:cNvSpPr txBox="1">
            <a:spLocks noGrp="1"/>
          </p:cNvSpPr>
          <p:nvPr>
            <p:ph type="sldNum" idx="12"/>
          </p:nvPr>
        </p:nvSpPr>
        <p:spPr>
          <a:xfrm>
            <a:off x="11360517" y="6390178"/>
            <a:ext cx="513735" cy="227164"/>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32295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
        <p:nvSpPr>
          <p:cNvPr id="5" name="Content Placeholder 4"/>
          <p:cNvSpPr>
            <a:spLocks noGrp="1"/>
          </p:cNvSpPr>
          <p:nvPr>
            <p:ph sz="quarter" idx="13"/>
          </p:nvPr>
        </p:nvSpPr>
        <p:spPr>
          <a:xfrm>
            <a:off x="1127125" y="61912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105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4737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461140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4187371"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endParaRPr lang="en-US" sz="1000" b="0" i="0" dirty="0">
              <a:latin typeface="Century Gothic" panose="020B0502020202020204" pitchFamily="34" charset="0"/>
            </a:endParaRP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89" r:id="rId18"/>
    <p:sldLayoutId id="2147483694" r:id="rId19"/>
    <p:sldLayoutId id="2147483690" r:id="rId20"/>
    <p:sldLayoutId id="2147483696" r:id="rId21"/>
    <p:sldLayoutId id="2147483695" r:id="rId22"/>
    <p:sldLayoutId id="2147483691" r:id="rId23"/>
    <p:sldLayoutId id="2147483692"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98" r:id="rId43"/>
    <p:sldLayoutId id="2147483699" r:id="rId44"/>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hyperlink" Target="http://www.youraccelerate.com/"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hyperlink" Target="mailto:Gwynne.Jelbaoui@himss.org" TargetMode="External"/><Relationship Id="rId4" Type="http://schemas.openxmlformats.org/officeDocument/2006/relationships/hyperlink" Target="mailto:informatics@hims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hyperlink" Target="mailto:Gwynne.Jelbaoui@himss.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hyperlink" Target="https://www.himss.org/membership-participation/physician-communit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205396" y="2613410"/>
            <a:ext cx="11559459" cy="1418706"/>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sz="6000" dirty="0">
                <a:solidFill>
                  <a:schemeClr val="bg1"/>
                </a:solidFill>
                <a:latin typeface="Prometo Medium" panose="020B0704030203060203" pitchFamily="34" charset="0"/>
              </a:rPr>
              <a:t>The Power of Patient Engagement Starts Within</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3" name="TextBox 2"/>
          <p:cNvSpPr txBox="1"/>
          <p:nvPr/>
        </p:nvSpPr>
        <p:spPr>
          <a:xfrm>
            <a:off x="269404" y="4819811"/>
            <a:ext cx="3811712" cy="400110"/>
          </a:xfrm>
          <a:prstGeom prst="rect">
            <a:avLst/>
          </a:prstGeom>
          <a:noFill/>
        </p:spPr>
        <p:txBody>
          <a:bodyPr wrap="square" rtlCol="0">
            <a:spAutoFit/>
          </a:bodyPr>
          <a:lstStyle/>
          <a:p>
            <a:r>
              <a:rPr lang="en-US" sz="2000" dirty="0">
                <a:solidFill>
                  <a:schemeClr val="accent2"/>
                </a:solidFill>
                <a:latin typeface="Prometo Medium" panose="020B0704030203060203" pitchFamily="34" charset="0"/>
              </a:rPr>
              <a:t>April 29, 2022</a:t>
            </a:r>
          </a:p>
        </p:txBody>
      </p:sp>
    </p:spTree>
    <p:extLst>
      <p:ext uri="{BB962C8B-B14F-4D97-AF65-F5344CB8AC3E}">
        <p14:creationId xmlns:p14="http://schemas.microsoft.com/office/powerpoint/2010/main" val="14515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731385" y="2967811"/>
            <a:ext cx="8578788" cy="1783443"/>
          </a:xfrm>
        </p:spPr>
        <p:txBody>
          <a:bodyPr lIns="457200" tIns="0" rIns="457200" anchor="ctr"/>
          <a:lstStyle/>
          <a:p>
            <a:pPr algn="ctr"/>
            <a:r>
              <a:rPr lang="en-US" sz="7200" dirty="0"/>
              <a:t>Panel Discussion</a:t>
            </a:r>
            <a:br>
              <a:rPr lang="en-US" sz="7200" dirty="0">
                <a:solidFill>
                  <a:srgbClr val="FFFFFF"/>
                </a:solidFill>
              </a:rPr>
            </a:br>
            <a:br>
              <a:rPr lang="en-US" sz="7200" dirty="0">
                <a:solidFill>
                  <a:srgbClr val="FFFFFF"/>
                </a:solidFill>
              </a:rPr>
            </a:br>
            <a:endParaRPr lang="en-US" sz="28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10</a:t>
            </a:fld>
            <a:endParaRPr lang="en-US" dirty="0"/>
          </a:p>
        </p:txBody>
      </p:sp>
      <p:pic>
        <p:nvPicPr>
          <p:cNvPr id="4" name="Picture 3"/>
          <p:cNvPicPr>
            <a:picLocks noChangeAspect="1"/>
          </p:cNvPicPr>
          <p:nvPr/>
        </p:nvPicPr>
        <p:blipFill>
          <a:blip r:embed="rId4"/>
          <a:stretch>
            <a:fillRect/>
          </a:stretch>
        </p:blipFill>
        <p:spPr>
          <a:xfrm>
            <a:off x="5473502" y="5998762"/>
            <a:ext cx="1377815" cy="646232"/>
          </a:xfrm>
          <a:prstGeom prst="rect">
            <a:avLst/>
          </a:prstGeom>
        </p:spPr>
      </p:pic>
      <p:pic>
        <p:nvPicPr>
          <p:cNvPr id="7" name="Picture 6"/>
          <p:cNvPicPr>
            <a:picLocks noChangeAspect="1"/>
          </p:cNvPicPr>
          <p:nvPr/>
        </p:nvPicPr>
        <p:blipFill>
          <a:blip r:embed="rId5"/>
          <a:stretch>
            <a:fillRect/>
          </a:stretch>
        </p:blipFill>
        <p:spPr>
          <a:xfrm>
            <a:off x="9992309" y="6390178"/>
            <a:ext cx="592564" cy="287023"/>
          </a:xfrm>
          <a:prstGeom prst="rect">
            <a:avLst/>
          </a:prstGeom>
        </p:spPr>
      </p:pic>
    </p:spTree>
    <p:extLst>
      <p:ext uri="{BB962C8B-B14F-4D97-AF65-F5344CB8AC3E}">
        <p14:creationId xmlns:p14="http://schemas.microsoft.com/office/powerpoint/2010/main" val="2076594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851938" y="3078374"/>
            <a:ext cx="8578788" cy="1783443"/>
          </a:xfrm>
        </p:spPr>
        <p:txBody>
          <a:bodyPr lIns="457200" tIns="0" rIns="457200" anchor="ctr"/>
          <a:lstStyle/>
          <a:p>
            <a:pPr algn="ctr"/>
            <a:r>
              <a:rPr lang="en-US" sz="7200" dirty="0"/>
              <a:t>Questions from the attendees?</a:t>
            </a:r>
            <a:br>
              <a:rPr lang="en-US" sz="7200" dirty="0">
                <a:solidFill>
                  <a:srgbClr val="FFFFFF"/>
                </a:solidFill>
              </a:rPr>
            </a:br>
            <a:br>
              <a:rPr lang="en-US" sz="7200" dirty="0">
                <a:solidFill>
                  <a:srgbClr val="FFFFFF"/>
                </a:solidFill>
              </a:rPr>
            </a:br>
            <a:endParaRPr lang="en-US" sz="28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11</a:t>
            </a:fld>
            <a:endParaRPr lang="en-US" dirty="0"/>
          </a:p>
        </p:txBody>
      </p:sp>
      <p:pic>
        <p:nvPicPr>
          <p:cNvPr id="4" name="Picture 3"/>
          <p:cNvPicPr>
            <a:picLocks noChangeAspect="1"/>
          </p:cNvPicPr>
          <p:nvPr/>
        </p:nvPicPr>
        <p:blipFill>
          <a:blip r:embed="rId4"/>
          <a:stretch>
            <a:fillRect/>
          </a:stretch>
        </p:blipFill>
        <p:spPr>
          <a:xfrm>
            <a:off x="5473502" y="5998762"/>
            <a:ext cx="1377815" cy="646232"/>
          </a:xfrm>
          <a:prstGeom prst="rect">
            <a:avLst/>
          </a:prstGeom>
        </p:spPr>
      </p:pic>
      <p:pic>
        <p:nvPicPr>
          <p:cNvPr id="7" name="Picture 6"/>
          <p:cNvPicPr>
            <a:picLocks noChangeAspect="1"/>
          </p:cNvPicPr>
          <p:nvPr/>
        </p:nvPicPr>
        <p:blipFill>
          <a:blip r:embed="rId5"/>
          <a:stretch>
            <a:fillRect/>
          </a:stretch>
        </p:blipFill>
        <p:spPr>
          <a:xfrm>
            <a:off x="9992309" y="6390178"/>
            <a:ext cx="592564" cy="287023"/>
          </a:xfrm>
          <a:prstGeom prst="rect">
            <a:avLst/>
          </a:prstGeom>
        </p:spPr>
      </p:pic>
    </p:spTree>
    <p:extLst>
      <p:ext uri="{BB962C8B-B14F-4D97-AF65-F5344CB8AC3E}">
        <p14:creationId xmlns:p14="http://schemas.microsoft.com/office/powerpoint/2010/main" val="4251853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02E3F4-59D3-41B1-92F6-97C1869DC089}"/>
              </a:ext>
            </a:extLst>
          </p:cNvPr>
          <p:cNvSpPr>
            <a:spLocks noGrp="1"/>
          </p:cNvSpPr>
          <p:nvPr>
            <p:ph type="sldNum" sz="quarter" idx="10"/>
          </p:nvPr>
        </p:nvSpPr>
        <p:spPr/>
        <p:txBody>
          <a:bodyPr/>
          <a:lstStyle/>
          <a:p>
            <a:fld id="{D8D877B3-D348-4611-9BDB-C5374591D951}" type="slidenum">
              <a:rPr lang="en-US" smtClean="0"/>
              <a:pPr/>
              <a:t>12</a:t>
            </a:fld>
            <a:endParaRPr lang="en-US" dirty="0"/>
          </a:p>
        </p:txBody>
      </p:sp>
      <p:pic>
        <p:nvPicPr>
          <p:cNvPr id="7" name="Picture Placeholder 6">
            <a:extLst>
              <a:ext uri="{FF2B5EF4-FFF2-40B4-BE49-F238E27FC236}">
                <a16:creationId xmlns:a16="http://schemas.microsoft.com/office/drawing/2014/main" id="{76A5B6F4-8D25-40BA-9D2C-F5567518334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919" b="4919"/>
          <a:stretch/>
        </p:blipFill>
        <p:spPr>
          <a:xfrm>
            <a:off x="384048" y="1977275"/>
            <a:ext cx="2638602" cy="2638602"/>
          </a:xfrm>
        </p:spPr>
      </p:pic>
      <p:pic>
        <p:nvPicPr>
          <p:cNvPr id="9" name="Picture Placeholder 8">
            <a:extLst>
              <a:ext uri="{FF2B5EF4-FFF2-40B4-BE49-F238E27FC236}">
                <a16:creationId xmlns:a16="http://schemas.microsoft.com/office/drawing/2014/main" id="{303B0F52-93F1-4BC8-A82F-03EC70FDC79E}"/>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4967" r="4967"/>
          <a:stretch/>
        </p:blipFill>
        <p:spPr>
          <a:xfrm>
            <a:off x="3457398" y="1977275"/>
            <a:ext cx="2638602" cy="2638602"/>
          </a:xfrm>
        </p:spPr>
      </p:pic>
      <p:pic>
        <p:nvPicPr>
          <p:cNvPr id="4" name="Picture Placeholder 3" descr="A picture containing person, outdoor, purple&#10;&#10;Description automatically generated">
            <a:extLst>
              <a:ext uri="{FF2B5EF4-FFF2-40B4-BE49-F238E27FC236}">
                <a16:creationId xmlns:a16="http://schemas.microsoft.com/office/drawing/2014/main" id="{AB3963DE-F198-4245-84E0-55B39D51EEF2}"/>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1096" r="1096"/>
          <a:stretch>
            <a:fillRect/>
          </a:stretch>
        </p:blipFill>
        <p:spPr>
          <a:xfrm>
            <a:off x="6400352" y="1977275"/>
            <a:ext cx="2638425" cy="2638425"/>
          </a:xfrm>
        </p:spPr>
      </p:pic>
      <p:sp>
        <p:nvSpPr>
          <p:cNvPr id="10" name="TextBox 9">
            <a:extLst>
              <a:ext uri="{FF2B5EF4-FFF2-40B4-BE49-F238E27FC236}">
                <a16:creationId xmlns:a16="http://schemas.microsoft.com/office/drawing/2014/main" id="{562BC973-D8BB-44F5-A8B4-96D5F8E87FFA}"/>
              </a:ext>
            </a:extLst>
          </p:cNvPr>
          <p:cNvSpPr txBox="1"/>
          <p:nvPr/>
        </p:nvSpPr>
        <p:spPr>
          <a:xfrm>
            <a:off x="384048" y="374904"/>
            <a:ext cx="6181344" cy="646331"/>
          </a:xfrm>
          <a:prstGeom prst="rect">
            <a:avLst/>
          </a:prstGeom>
          <a:noFill/>
        </p:spPr>
        <p:txBody>
          <a:bodyPr wrap="square" rtlCol="0">
            <a:spAutoFit/>
          </a:bodyPr>
          <a:lstStyle/>
          <a:p>
            <a:r>
              <a:rPr lang="en-US" sz="3600" dirty="0">
                <a:solidFill>
                  <a:schemeClr val="accent1"/>
                </a:solidFill>
                <a:latin typeface="Prometo Medium" panose="020B0604020202020204" charset="0"/>
              </a:rPr>
              <a:t>Thank you Speakers!! </a:t>
            </a:r>
          </a:p>
        </p:txBody>
      </p:sp>
      <p:sp>
        <p:nvSpPr>
          <p:cNvPr id="11" name="TextBox 10">
            <a:extLst>
              <a:ext uri="{FF2B5EF4-FFF2-40B4-BE49-F238E27FC236}">
                <a16:creationId xmlns:a16="http://schemas.microsoft.com/office/drawing/2014/main" id="{41F3993F-29C2-491A-8731-4F1F1352ED0B}"/>
              </a:ext>
            </a:extLst>
          </p:cNvPr>
          <p:cNvSpPr txBox="1"/>
          <p:nvPr/>
        </p:nvSpPr>
        <p:spPr>
          <a:xfrm>
            <a:off x="0" y="4749277"/>
            <a:ext cx="3339101" cy="877163"/>
          </a:xfrm>
          <a:prstGeom prst="rect">
            <a:avLst/>
          </a:prstGeom>
          <a:noFill/>
        </p:spPr>
        <p:txBody>
          <a:bodyPr wrap="square" rtlCol="0">
            <a:spAutoFit/>
          </a:bodyPr>
          <a:lstStyle/>
          <a:p>
            <a:pPr algn="ctr"/>
            <a:r>
              <a:rPr lang="en-US" sz="1350" b="1" dirty="0">
                <a:solidFill>
                  <a:schemeClr val="accent1"/>
                </a:solidFill>
              </a:rPr>
              <a:t>Jordan Tannenbaum, MD, MBA, MPH</a:t>
            </a:r>
          </a:p>
          <a:p>
            <a:pPr algn="ctr"/>
            <a:r>
              <a:rPr lang="en-US" sz="1200" dirty="0">
                <a:solidFill>
                  <a:schemeClr val="accent1"/>
                </a:solidFill>
              </a:rPr>
              <a:t>VP, CIO, CMIO </a:t>
            </a:r>
          </a:p>
          <a:p>
            <a:pPr algn="ctr"/>
            <a:r>
              <a:rPr lang="en-US" sz="1200" dirty="0">
                <a:solidFill>
                  <a:schemeClr val="accent1"/>
                </a:solidFill>
              </a:rPr>
              <a:t>Saint Peter’s Healthcare System </a:t>
            </a:r>
            <a:endParaRPr lang="en-US" sz="1200" dirty="0">
              <a:solidFill>
                <a:srgbClr val="C00000"/>
              </a:solidFill>
            </a:endParaRPr>
          </a:p>
          <a:p>
            <a:pPr algn="ctr"/>
            <a:r>
              <a:rPr lang="en-US" sz="1200" spc="50" dirty="0">
                <a:solidFill>
                  <a:schemeClr val="accent3"/>
                </a:solidFill>
              </a:rPr>
              <a:t>Moderator</a:t>
            </a:r>
            <a:r>
              <a:rPr lang="en-US" sz="1350" dirty="0">
                <a:solidFill>
                  <a:schemeClr val="accent1"/>
                </a:solidFill>
              </a:rPr>
              <a:t> </a:t>
            </a:r>
          </a:p>
        </p:txBody>
      </p:sp>
      <p:sp>
        <p:nvSpPr>
          <p:cNvPr id="14" name="TextBox 13">
            <a:extLst>
              <a:ext uri="{FF2B5EF4-FFF2-40B4-BE49-F238E27FC236}">
                <a16:creationId xmlns:a16="http://schemas.microsoft.com/office/drawing/2014/main" id="{4FAFB800-9330-4695-A88B-E427841D0BF4}"/>
              </a:ext>
            </a:extLst>
          </p:cNvPr>
          <p:cNvSpPr txBox="1"/>
          <p:nvPr/>
        </p:nvSpPr>
        <p:spPr>
          <a:xfrm>
            <a:off x="3594113" y="4749278"/>
            <a:ext cx="2481942" cy="861774"/>
          </a:xfrm>
          <a:prstGeom prst="rect">
            <a:avLst/>
          </a:prstGeom>
          <a:noFill/>
        </p:spPr>
        <p:txBody>
          <a:bodyPr wrap="square" rtlCol="0">
            <a:spAutoFit/>
          </a:bodyPr>
          <a:lstStyle/>
          <a:p>
            <a:pPr algn="ctr"/>
            <a:r>
              <a:rPr lang="en-US" sz="1400" b="1" dirty="0">
                <a:solidFill>
                  <a:schemeClr val="accent1"/>
                </a:solidFill>
              </a:rPr>
              <a:t>Ashish Atreja, MD, MPH</a:t>
            </a:r>
          </a:p>
          <a:p>
            <a:pPr algn="ctr"/>
            <a:r>
              <a:rPr lang="en-US" sz="1200" dirty="0">
                <a:solidFill>
                  <a:schemeClr val="accent1"/>
                </a:solidFill>
              </a:rPr>
              <a:t>CIO and Chief Digital Health Officer </a:t>
            </a:r>
          </a:p>
          <a:p>
            <a:pPr algn="ctr"/>
            <a:r>
              <a:rPr lang="en-US" sz="1200" dirty="0">
                <a:solidFill>
                  <a:schemeClr val="accent1"/>
                </a:solidFill>
              </a:rPr>
              <a:t>UC Davis Health</a:t>
            </a:r>
          </a:p>
        </p:txBody>
      </p:sp>
      <p:sp>
        <p:nvSpPr>
          <p:cNvPr id="12" name="TextBox 11">
            <a:extLst>
              <a:ext uri="{FF2B5EF4-FFF2-40B4-BE49-F238E27FC236}">
                <a16:creationId xmlns:a16="http://schemas.microsoft.com/office/drawing/2014/main" id="{A34FAA09-D962-4EE6-A870-851132721D01}"/>
              </a:ext>
            </a:extLst>
          </p:cNvPr>
          <p:cNvSpPr txBox="1"/>
          <p:nvPr/>
        </p:nvSpPr>
        <p:spPr>
          <a:xfrm>
            <a:off x="6478593" y="4749278"/>
            <a:ext cx="2481942" cy="861774"/>
          </a:xfrm>
          <a:prstGeom prst="rect">
            <a:avLst/>
          </a:prstGeom>
          <a:noFill/>
        </p:spPr>
        <p:txBody>
          <a:bodyPr wrap="square" rtlCol="0">
            <a:spAutoFit/>
          </a:bodyPr>
          <a:lstStyle/>
          <a:p>
            <a:pPr algn="ctr"/>
            <a:r>
              <a:rPr lang="nl-NL" sz="1400" b="1" dirty="0">
                <a:solidFill>
                  <a:schemeClr val="accent1"/>
                </a:solidFill>
              </a:rPr>
              <a:t>Marcee Chmait</a:t>
            </a:r>
          </a:p>
          <a:p>
            <a:pPr algn="ctr"/>
            <a:r>
              <a:rPr lang="en-US" sz="1200" dirty="0">
                <a:solidFill>
                  <a:schemeClr val="accent1"/>
                </a:solidFill>
              </a:rPr>
              <a:t>Head of Business Development and Digital Partnerships Providence</a:t>
            </a:r>
          </a:p>
        </p:txBody>
      </p:sp>
      <p:pic>
        <p:nvPicPr>
          <p:cNvPr id="13" name="Picture Placeholder 8">
            <a:extLst>
              <a:ext uri="{FF2B5EF4-FFF2-40B4-BE49-F238E27FC236}">
                <a16:creationId xmlns:a16="http://schemas.microsoft.com/office/drawing/2014/main" id="{731DA1D2-AAC4-4299-B4EE-A1CCF18C747F}"/>
              </a:ext>
            </a:extLst>
          </p:cNvPr>
          <p:cNvPicPr>
            <a:picLocks noChangeAspect="1"/>
          </p:cNvPicPr>
          <p:nvPr/>
        </p:nvPicPr>
        <p:blipFill>
          <a:blip r:embed="rId6" cstate="print">
            <a:extLst>
              <a:ext uri="{28A0092B-C50C-407E-A947-70E740481C1C}">
                <a14:useLocalDpi xmlns:a14="http://schemas.microsoft.com/office/drawing/2010/main" val="0"/>
              </a:ext>
            </a:extLst>
          </a:blip>
          <a:srcRect t="5000" b="5000"/>
          <a:stretch/>
        </p:blipFill>
        <p:spPr>
          <a:xfrm>
            <a:off x="9343129" y="1977098"/>
            <a:ext cx="2638602" cy="2638602"/>
          </a:xfrm>
          <a:prstGeom prst="ellipse">
            <a:avLst/>
          </a:prstGeom>
          <a:gradFill>
            <a:gsLst>
              <a:gs pos="0">
                <a:schemeClr val="bg1">
                  <a:lumMod val="85000"/>
                </a:schemeClr>
              </a:gs>
              <a:gs pos="99000">
                <a:schemeClr val="bg1">
                  <a:lumMod val="75000"/>
                </a:schemeClr>
              </a:gs>
            </a:gsLst>
            <a:lin ang="5400000" scaled="1"/>
          </a:gradFill>
          <a:ln>
            <a:noFill/>
          </a:ln>
        </p:spPr>
      </p:pic>
      <p:sp>
        <p:nvSpPr>
          <p:cNvPr id="15" name="TextBox 14">
            <a:extLst>
              <a:ext uri="{FF2B5EF4-FFF2-40B4-BE49-F238E27FC236}">
                <a16:creationId xmlns:a16="http://schemas.microsoft.com/office/drawing/2014/main" id="{D5313C89-347D-47D2-8166-21FBD0370232}"/>
              </a:ext>
            </a:extLst>
          </p:cNvPr>
          <p:cNvSpPr txBox="1"/>
          <p:nvPr/>
        </p:nvSpPr>
        <p:spPr>
          <a:xfrm>
            <a:off x="9421459" y="4749280"/>
            <a:ext cx="2481942" cy="1077218"/>
          </a:xfrm>
          <a:prstGeom prst="rect">
            <a:avLst/>
          </a:prstGeom>
          <a:noFill/>
        </p:spPr>
        <p:txBody>
          <a:bodyPr wrap="square" rtlCol="0">
            <a:spAutoFit/>
          </a:bodyPr>
          <a:lstStyle/>
          <a:p>
            <a:pPr algn="ctr"/>
            <a:r>
              <a:rPr lang="nl-NL" sz="1400" b="1" dirty="0">
                <a:solidFill>
                  <a:schemeClr val="accent1"/>
                </a:solidFill>
              </a:rPr>
              <a:t>Ash Goel, MD, MS, MBA</a:t>
            </a:r>
          </a:p>
          <a:p>
            <a:pPr algn="ctr"/>
            <a:r>
              <a:rPr lang="nl-NL" sz="1200" dirty="0">
                <a:solidFill>
                  <a:schemeClr val="accent1"/>
                </a:solidFill>
              </a:rPr>
              <a:t>Senior VP, </a:t>
            </a:r>
            <a:r>
              <a:rPr lang="en-US" sz="1200" dirty="0">
                <a:solidFill>
                  <a:schemeClr val="accent1"/>
                </a:solidFill>
              </a:rPr>
              <a:t>Chief Information and Informatics Officer</a:t>
            </a:r>
          </a:p>
          <a:p>
            <a:pPr algn="ctr"/>
            <a:r>
              <a:rPr lang="en-US" sz="1200" dirty="0">
                <a:solidFill>
                  <a:schemeClr val="accent1"/>
                </a:solidFill>
              </a:rPr>
              <a:t>Bronson Healthcare Group</a:t>
            </a:r>
          </a:p>
          <a:p>
            <a:pPr algn="ctr"/>
            <a:endParaRPr lang="en-US" sz="1400" b="1" dirty="0">
              <a:solidFill>
                <a:schemeClr val="accent1"/>
              </a:solidFill>
            </a:endParaRPr>
          </a:p>
        </p:txBody>
      </p:sp>
    </p:spTree>
    <p:extLst>
      <p:ext uri="{BB962C8B-B14F-4D97-AF65-F5344CB8AC3E}">
        <p14:creationId xmlns:p14="http://schemas.microsoft.com/office/powerpoint/2010/main" val="4061754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47797" y="1961941"/>
            <a:ext cx="5892630" cy="2834640"/>
          </a:xfrm>
        </p:spPr>
        <p:txBody>
          <a:bodyPr/>
          <a:lstStyle/>
          <a:p>
            <a:r>
              <a:rPr lang="en-US" sz="4800" dirty="0"/>
              <a:t>Join Accelerate and the Physician Community </a:t>
            </a:r>
            <a:br>
              <a:rPr lang="en-US" sz="4800" dirty="0"/>
            </a:br>
            <a:br>
              <a:rPr lang="en-US" sz="4800" dirty="0"/>
            </a:br>
            <a:r>
              <a:rPr lang="en-US" i="0" dirty="0">
                <a:hlinkClick r:id="rId3"/>
              </a:rPr>
              <a:t>www.youraccelerate.com</a:t>
            </a:r>
            <a:br>
              <a:rPr lang="en-US" i="0" dirty="0"/>
            </a:br>
            <a:br>
              <a:rPr lang="en-US" i="0" dirty="0"/>
            </a:br>
            <a:r>
              <a:rPr lang="en-US" sz="2400" dirty="0"/>
              <a:t>Use </a:t>
            </a:r>
            <a:r>
              <a:rPr lang="en-US" sz="2400" b="1" i="0" u="sng" dirty="0"/>
              <a:t>PHYSCOM</a:t>
            </a:r>
            <a:r>
              <a:rPr lang="en-US" sz="2400" dirty="0"/>
              <a:t> in the Invite code field</a:t>
            </a:r>
            <a:br>
              <a:rPr lang="en-US" sz="2400" dirty="0"/>
            </a:br>
            <a:br>
              <a:rPr lang="en-US" i="0" dirty="0"/>
            </a:br>
            <a:r>
              <a:rPr lang="en-US" sz="2000" i="0" dirty="0"/>
              <a:t>Accelerate is grounded in connecting our evolving community to provide opportunities for professional networking and development, thought leadership and research, and supporting digital transformation.  </a:t>
            </a:r>
            <a:endParaRPr lang="en-US" sz="2800" i="0" dirty="0"/>
          </a:p>
        </p:txBody>
      </p:sp>
      <p:sp>
        <p:nvSpPr>
          <p:cNvPr id="4" name="Slide Number Placeholder 3"/>
          <p:cNvSpPr>
            <a:spLocks noGrp="1"/>
          </p:cNvSpPr>
          <p:nvPr>
            <p:ph type="sldNum" sz="quarter" idx="4294967295"/>
          </p:nvPr>
        </p:nvSpPr>
        <p:spPr>
          <a:xfrm>
            <a:off x="11374015" y="6389688"/>
            <a:ext cx="467567" cy="227012"/>
          </a:xfrm>
        </p:spPr>
        <p:txBody>
          <a:bodyPr/>
          <a:lstStyle/>
          <a:p>
            <a:r>
              <a:rPr lang="en-US" dirty="0"/>
              <a:t>14</a:t>
            </a:r>
          </a:p>
        </p:txBody>
      </p:sp>
      <p:pic>
        <p:nvPicPr>
          <p:cNvPr id="3" name="Picture 2"/>
          <p:cNvPicPr>
            <a:picLocks noChangeAspect="1"/>
          </p:cNvPicPr>
          <p:nvPr/>
        </p:nvPicPr>
        <p:blipFill>
          <a:blip r:embed="rId4"/>
          <a:stretch>
            <a:fillRect/>
          </a:stretch>
        </p:blipFill>
        <p:spPr>
          <a:xfrm>
            <a:off x="607592" y="550863"/>
            <a:ext cx="3038475" cy="5838825"/>
          </a:xfrm>
          <a:prstGeom prst="rect">
            <a:avLst/>
          </a:prstGeom>
        </p:spPr>
      </p:pic>
    </p:spTree>
    <p:extLst>
      <p:ext uri="{BB962C8B-B14F-4D97-AF65-F5344CB8AC3E}">
        <p14:creationId xmlns:p14="http://schemas.microsoft.com/office/powerpoint/2010/main" val="236170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6667" r="16667"/>
          <a:stretch>
            <a:fillRect/>
          </a:stretch>
        </p:blipFill>
        <p:spPr>
          <a:xfrm>
            <a:off x="4546327" y="-1996018"/>
            <a:ext cx="9089318" cy="9089318"/>
          </a:xfrm>
        </p:spPr>
      </p:pic>
      <p:sp>
        <p:nvSpPr>
          <p:cNvPr id="3" name="Title 2"/>
          <p:cNvSpPr>
            <a:spLocks noGrp="1"/>
          </p:cNvSpPr>
          <p:nvPr>
            <p:ph type="title"/>
          </p:nvPr>
        </p:nvSpPr>
        <p:spPr>
          <a:xfrm>
            <a:off x="374754" y="389744"/>
            <a:ext cx="4675941" cy="2998033"/>
          </a:xfrm>
        </p:spPr>
        <p:txBody>
          <a:bodyPr/>
          <a:lstStyle/>
          <a:p>
            <a:r>
              <a:rPr lang="en-US" sz="5600" dirty="0"/>
              <a:t>Thank you!</a:t>
            </a:r>
            <a:br>
              <a:rPr lang="en-US" dirty="0"/>
            </a:br>
            <a:br>
              <a:rPr lang="en-US" dirty="0"/>
            </a:br>
            <a:r>
              <a:rPr lang="en-US" sz="2400" dirty="0"/>
              <a:t>Contact emails: </a:t>
            </a:r>
            <a:br>
              <a:rPr lang="en-US" sz="2400" dirty="0"/>
            </a:br>
            <a:br>
              <a:rPr lang="en-US" sz="2400" dirty="0"/>
            </a:br>
            <a:r>
              <a:rPr lang="en-US" sz="2400" dirty="0"/>
              <a:t>Physician Community</a:t>
            </a:r>
            <a:br>
              <a:rPr lang="en-US" sz="2400" dirty="0"/>
            </a:br>
            <a:r>
              <a:rPr lang="en-US" sz="2400" dirty="0">
                <a:hlinkClick r:id="rId4"/>
              </a:rPr>
              <a:t>informatics@himss.org</a:t>
            </a:r>
            <a:r>
              <a:rPr lang="en-US" sz="2400" dirty="0"/>
              <a:t> </a:t>
            </a:r>
            <a:br>
              <a:rPr lang="en-US" sz="2400" dirty="0"/>
            </a:br>
            <a:br>
              <a:rPr lang="en-US" sz="2400" dirty="0"/>
            </a:br>
            <a:br>
              <a:rPr lang="en-US" sz="2400" dirty="0"/>
            </a:br>
            <a:r>
              <a:rPr lang="en-US" sz="2400" dirty="0">
                <a:solidFill>
                  <a:schemeClr val="bg1"/>
                </a:solidFill>
              </a:rPr>
              <a:t>Gwynne Jelbaoui</a:t>
            </a:r>
            <a:br>
              <a:rPr lang="en-US" sz="2400" dirty="0">
                <a:solidFill>
                  <a:schemeClr val="bg1"/>
                </a:solidFill>
              </a:rPr>
            </a:br>
            <a:r>
              <a:rPr lang="en-US" sz="2400" dirty="0">
                <a:hlinkClick r:id="rId5"/>
              </a:rPr>
              <a:t>Gwynne.Jelbaoui@himss.org</a:t>
            </a:r>
            <a:r>
              <a:rPr lang="en-US" sz="2400" dirty="0"/>
              <a:t> </a:t>
            </a:r>
          </a:p>
        </p:txBody>
      </p:sp>
      <p:sp>
        <p:nvSpPr>
          <p:cNvPr id="4" name="Slide Number Placeholder 3"/>
          <p:cNvSpPr>
            <a:spLocks noGrp="1"/>
          </p:cNvSpPr>
          <p:nvPr>
            <p:ph type="sldNum" sz="quarter" idx="4"/>
          </p:nvPr>
        </p:nvSpPr>
        <p:spPr/>
        <p:txBody>
          <a:bodyPr/>
          <a:lstStyle/>
          <a:p>
            <a:fld id="{D8D877B3-D348-4611-9BDB-C5374591D951}" type="slidenum">
              <a:rPr lang="en-US" smtClean="0"/>
              <a:pPr/>
              <a:t>14</a:t>
            </a:fld>
            <a:endParaRPr lang="en-US" dirty="0"/>
          </a:p>
        </p:txBody>
      </p:sp>
    </p:spTree>
    <p:extLst>
      <p:ext uri="{BB962C8B-B14F-4D97-AF65-F5344CB8AC3E}">
        <p14:creationId xmlns:p14="http://schemas.microsoft.com/office/powerpoint/2010/main" val="347200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8D877B3-D348-4611-9BDB-C5374591D951}" type="slidenum">
              <a:rPr lang="en-US" smtClean="0"/>
              <a:pPr/>
              <a:t>2</a:t>
            </a:fld>
            <a:endParaRPr lang="en-US" dirty="0"/>
          </a:p>
        </p:txBody>
      </p:sp>
      <p:sp>
        <p:nvSpPr>
          <p:cNvPr id="9" name="TextBox 8"/>
          <p:cNvSpPr txBox="1"/>
          <p:nvPr/>
        </p:nvSpPr>
        <p:spPr>
          <a:xfrm>
            <a:off x="6231877" y="3270095"/>
            <a:ext cx="3873458" cy="1030860"/>
          </a:xfrm>
          <a:prstGeom prst="rect">
            <a:avLst/>
          </a:prstGeom>
          <a:noFill/>
        </p:spPr>
        <p:txBody>
          <a:bodyPr wrap="square" lIns="0" rIns="0" rtlCol="0">
            <a:spAutoFit/>
          </a:bodyPr>
          <a:lstStyle/>
          <a:p>
            <a:pPr>
              <a:lnSpc>
                <a:spcPts val="2460"/>
              </a:lnSpc>
            </a:pPr>
            <a:r>
              <a:rPr lang="en-US" sz="2000" dirty="0">
                <a:solidFill>
                  <a:schemeClr val="bg1"/>
                </a:solidFill>
                <a:latin typeface="Century Gothic" panose="020B0502020202020204" pitchFamily="34" charset="0"/>
              </a:rPr>
              <a:t>Reform the global health ecosystem through the power of information and technology.</a:t>
            </a:r>
          </a:p>
        </p:txBody>
      </p:sp>
      <p:sp>
        <p:nvSpPr>
          <p:cNvPr id="10" name="TextBox 9"/>
          <p:cNvSpPr txBox="1"/>
          <p:nvPr/>
        </p:nvSpPr>
        <p:spPr>
          <a:xfrm>
            <a:off x="6178869" y="2439098"/>
            <a:ext cx="2707266" cy="830997"/>
          </a:xfrm>
          <a:prstGeom prst="rect">
            <a:avLst/>
          </a:prstGeom>
          <a:noFill/>
        </p:spPr>
        <p:txBody>
          <a:bodyPr wrap="square" rtlCol="0">
            <a:spAutoFit/>
          </a:bodyPr>
          <a:lstStyle/>
          <a:p>
            <a:r>
              <a:rPr lang="en-US" sz="4800" i="1" dirty="0">
                <a:solidFill>
                  <a:schemeClr val="accent2"/>
                </a:solidFill>
                <a:latin typeface="Prometo Medium" panose="020B0604030203060203" pitchFamily="34" charset="77"/>
              </a:rPr>
              <a:t>Mission</a:t>
            </a:r>
          </a:p>
        </p:txBody>
      </p:sp>
      <p:sp>
        <p:nvSpPr>
          <p:cNvPr id="8" name="TextBox 7">
            <a:extLst>
              <a:ext uri="{FF2B5EF4-FFF2-40B4-BE49-F238E27FC236}">
                <a16:creationId xmlns:a16="http://schemas.microsoft.com/office/drawing/2014/main" id="{A741EF62-155E-9A4F-9D30-C7E6A55533B0}"/>
              </a:ext>
            </a:extLst>
          </p:cNvPr>
          <p:cNvSpPr txBox="1"/>
          <p:nvPr/>
        </p:nvSpPr>
        <p:spPr>
          <a:xfrm>
            <a:off x="2206367" y="3270095"/>
            <a:ext cx="3655893" cy="1025152"/>
          </a:xfrm>
          <a:prstGeom prst="rect">
            <a:avLst/>
          </a:prstGeom>
          <a:noFill/>
        </p:spPr>
        <p:txBody>
          <a:bodyPr wrap="square" lIns="0" rIns="0" rtlCol="0">
            <a:spAutoFit/>
          </a:bodyPr>
          <a:lstStyle/>
          <a:p>
            <a:pPr>
              <a:lnSpc>
                <a:spcPts val="2460"/>
              </a:lnSpc>
            </a:pPr>
            <a:r>
              <a:rPr lang="en-US" sz="2000" dirty="0">
                <a:solidFill>
                  <a:schemeClr val="bg1"/>
                </a:solidFill>
                <a:latin typeface="Century Gothic" panose="020B0502020202020204" pitchFamily="34" charset="0"/>
              </a:rPr>
              <a:t>To realize the full health </a:t>
            </a:r>
          </a:p>
          <a:p>
            <a:pPr>
              <a:lnSpc>
                <a:spcPts val="2460"/>
              </a:lnSpc>
            </a:pPr>
            <a:r>
              <a:rPr lang="en-US" sz="2000" dirty="0">
                <a:solidFill>
                  <a:schemeClr val="bg1"/>
                </a:solidFill>
                <a:latin typeface="Century Gothic" panose="020B0502020202020204" pitchFamily="34" charset="0"/>
              </a:rPr>
              <a:t>potential of every human, everywhere.</a:t>
            </a:r>
          </a:p>
        </p:txBody>
      </p:sp>
      <p:sp>
        <p:nvSpPr>
          <p:cNvPr id="12" name="TextBox 11">
            <a:extLst>
              <a:ext uri="{FF2B5EF4-FFF2-40B4-BE49-F238E27FC236}">
                <a16:creationId xmlns:a16="http://schemas.microsoft.com/office/drawing/2014/main" id="{9F619561-3EDA-CC45-85A4-555951FEFFAB}"/>
              </a:ext>
            </a:extLst>
          </p:cNvPr>
          <p:cNvSpPr txBox="1"/>
          <p:nvPr/>
        </p:nvSpPr>
        <p:spPr>
          <a:xfrm>
            <a:off x="2088941" y="2439098"/>
            <a:ext cx="2707266" cy="830997"/>
          </a:xfrm>
          <a:prstGeom prst="rect">
            <a:avLst/>
          </a:prstGeom>
          <a:noFill/>
        </p:spPr>
        <p:txBody>
          <a:bodyPr wrap="square" rtlCol="0">
            <a:spAutoFit/>
          </a:bodyPr>
          <a:lstStyle/>
          <a:p>
            <a:r>
              <a:rPr lang="en-US" sz="4800" i="1" dirty="0">
                <a:solidFill>
                  <a:schemeClr val="accent2"/>
                </a:solidFill>
                <a:latin typeface="Prometo Medium" panose="020B0604030203060203" pitchFamily="34" charset="77"/>
              </a:rPr>
              <a:t>Vision</a:t>
            </a:r>
          </a:p>
        </p:txBody>
      </p:sp>
      <p:pic>
        <p:nvPicPr>
          <p:cNvPr id="11" name="Picture Placeholder 6">
            <a:extLst>
              <a:ext uri="{FF2B5EF4-FFF2-40B4-BE49-F238E27FC236}">
                <a16:creationId xmlns:a16="http://schemas.microsoft.com/office/drawing/2014/main" id="{58712663-A0A4-9A4C-BDB3-76025FFA4D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6677625" y="4929943"/>
            <a:ext cx="3369983" cy="3374798"/>
          </a:xfrm>
          <a:prstGeom prst="ellipse">
            <a:avLst/>
          </a:prstGeom>
          <a:noFill/>
          <a:ln>
            <a:noFill/>
          </a:ln>
        </p:spPr>
      </p:pic>
      <p:pic>
        <p:nvPicPr>
          <p:cNvPr id="13" name="Picture Placeholder 6">
            <a:extLst>
              <a:ext uri="{FF2B5EF4-FFF2-40B4-BE49-F238E27FC236}">
                <a16:creationId xmlns:a16="http://schemas.microsoft.com/office/drawing/2014/main" id="{49D6DEE4-4407-D24B-BE27-73BD24EAF5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905" t="8701" r="13093" b="66296"/>
          <a:stretch/>
        </p:blipFill>
        <p:spPr>
          <a:xfrm>
            <a:off x="3708120" y="5535484"/>
            <a:ext cx="1393648" cy="1395639"/>
          </a:xfrm>
          <a:prstGeom prst="ellipse">
            <a:avLst/>
          </a:prstGeom>
          <a:noFill/>
          <a:ln>
            <a:noFill/>
          </a:ln>
        </p:spPr>
      </p:pic>
      <p:pic>
        <p:nvPicPr>
          <p:cNvPr id="14" name="Picture Placeholder 6">
            <a:extLst>
              <a:ext uri="{FF2B5EF4-FFF2-40B4-BE49-F238E27FC236}">
                <a16:creationId xmlns:a16="http://schemas.microsoft.com/office/drawing/2014/main" id="{19C60F75-50D2-9144-856A-5AE669C42E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4173178" y="-1281920"/>
            <a:ext cx="2612092" cy="2615824"/>
          </a:xfrm>
          <a:prstGeom prst="ellipse">
            <a:avLst/>
          </a:prstGeom>
          <a:noFill/>
          <a:ln>
            <a:noFill/>
          </a:ln>
        </p:spPr>
      </p:pic>
      <p:pic>
        <p:nvPicPr>
          <p:cNvPr id="15" name="Picture Placeholder 6">
            <a:extLst>
              <a:ext uri="{FF2B5EF4-FFF2-40B4-BE49-F238E27FC236}">
                <a16:creationId xmlns:a16="http://schemas.microsoft.com/office/drawing/2014/main" id="{36265AF8-15C8-5C46-842E-CAEC310FD67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0875" r="20875"/>
          <a:stretch/>
        </p:blipFill>
        <p:spPr>
          <a:xfrm rot="2700000">
            <a:off x="-2102942" y="-738879"/>
            <a:ext cx="3878838" cy="3884379"/>
          </a:xfrm>
          <a:prstGeom prst="ellipse">
            <a:avLst/>
          </a:prstGeom>
          <a:noFill/>
          <a:ln>
            <a:noFill/>
          </a:ln>
        </p:spPr>
      </p:pic>
      <p:pic>
        <p:nvPicPr>
          <p:cNvPr id="16" name="Picture Placeholder 6">
            <a:extLst>
              <a:ext uri="{FF2B5EF4-FFF2-40B4-BE49-F238E27FC236}">
                <a16:creationId xmlns:a16="http://schemas.microsoft.com/office/drawing/2014/main" id="{D24752E2-4E24-0649-9A56-B264D49C4E1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178" t="28178"/>
          <a:stretch/>
        </p:blipFill>
        <p:spPr>
          <a:xfrm rot="20179082">
            <a:off x="10384498" y="317075"/>
            <a:ext cx="3878838" cy="3884380"/>
          </a:xfrm>
          <a:prstGeom prst="ellipse">
            <a:avLst/>
          </a:prstGeom>
          <a:noFill/>
          <a:ln>
            <a:noFill/>
          </a:ln>
        </p:spPr>
      </p:pic>
    </p:spTree>
    <p:extLst>
      <p:ext uri="{BB962C8B-B14F-4D97-AF65-F5344CB8AC3E}">
        <p14:creationId xmlns:p14="http://schemas.microsoft.com/office/powerpoint/2010/main" val="791352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60"/>
          <p:cNvPicPr preferRelativeResize="0">
            <a:picLocks noGrp="1"/>
          </p:cNvPicPr>
          <p:nvPr>
            <p:ph type="pic" idx="2"/>
          </p:nvPr>
        </p:nvPicPr>
        <p:blipFill>
          <a:blip r:embed="rId3" cstate="print">
            <a:extLst>
              <a:ext uri="{28A0092B-C50C-407E-A947-70E740481C1C}">
                <a14:useLocalDpi xmlns:a14="http://schemas.microsoft.com/office/drawing/2010/main" val="0"/>
              </a:ext>
            </a:extLst>
          </a:blip>
          <a:srcRect l="10257" r="10257"/>
          <a:stretch/>
        </p:blipFill>
        <p:spPr>
          <a:xfrm>
            <a:off x="7130143" y="1673741"/>
            <a:ext cx="3312305" cy="3333688"/>
          </a:xfrm>
          <a:prstGeom prst="ellipse">
            <a:avLst/>
          </a:prstGeom>
          <a:gradFill>
            <a:gsLst>
              <a:gs pos="0">
                <a:srgbClr val="D8D8D8"/>
              </a:gs>
              <a:gs pos="99000">
                <a:srgbClr val="BFBFBF"/>
              </a:gs>
              <a:gs pos="100000">
                <a:srgbClr val="BFBFBF"/>
              </a:gs>
            </a:gsLst>
            <a:lin ang="5400000" scaled="0"/>
          </a:gradFill>
          <a:ln>
            <a:noFill/>
          </a:ln>
        </p:spPr>
      </p:pic>
      <p:sp>
        <p:nvSpPr>
          <p:cNvPr id="277" name="Google Shape;277;p60"/>
          <p:cNvSpPr txBox="1">
            <a:spLocks noGrp="1"/>
          </p:cNvSpPr>
          <p:nvPr>
            <p:ph type="title"/>
          </p:nvPr>
        </p:nvSpPr>
        <p:spPr>
          <a:xfrm>
            <a:off x="725100" y="1759505"/>
            <a:ext cx="6488617" cy="17834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5400"/>
              <a:buFont typeface="Arial"/>
              <a:buNone/>
            </a:pPr>
            <a:r>
              <a:rPr lang="en-US" dirty="0">
                <a:latin typeface="Century Gothic"/>
                <a:ea typeface="Century Gothic"/>
                <a:cs typeface="Century Gothic"/>
                <a:sym typeface="Century Gothic"/>
              </a:rPr>
              <a:t>Welcome </a:t>
            </a:r>
            <a:br>
              <a:rPr lang="en-US" dirty="0">
                <a:latin typeface="Century Gothic"/>
                <a:ea typeface="Century Gothic"/>
                <a:cs typeface="Century Gothic"/>
                <a:sym typeface="Century Gothic"/>
              </a:rPr>
            </a:br>
            <a:br>
              <a:rPr lang="en-US" dirty="0">
                <a:latin typeface="Century Gothic"/>
                <a:ea typeface="Century Gothic"/>
                <a:cs typeface="Century Gothic"/>
                <a:sym typeface="Century Gothic"/>
              </a:rPr>
            </a:br>
            <a:r>
              <a:rPr lang="en-US" sz="2800" dirty="0">
                <a:latin typeface="Century Gothic"/>
                <a:ea typeface="Century Gothic"/>
                <a:cs typeface="Century Gothic"/>
                <a:sym typeface="Century Gothic"/>
              </a:rPr>
              <a:t>Gwynne Jelbaoui</a:t>
            </a:r>
            <a:br>
              <a:rPr lang="en-US" sz="2800" dirty="0">
                <a:latin typeface="Century Gothic"/>
                <a:ea typeface="Century Gothic"/>
                <a:cs typeface="Century Gothic"/>
                <a:sym typeface="Century Gothic"/>
              </a:rPr>
            </a:br>
            <a:r>
              <a:rPr lang="en-US" sz="2800" dirty="0">
                <a:latin typeface="Century Gothic"/>
                <a:ea typeface="Century Gothic"/>
                <a:cs typeface="Century Gothic"/>
                <a:sym typeface="Century Gothic"/>
              </a:rPr>
              <a:t>Program Manager</a:t>
            </a:r>
            <a:endParaRPr sz="2800" dirty="0">
              <a:latin typeface="Century Gothic"/>
              <a:ea typeface="Century Gothic"/>
              <a:cs typeface="Century Gothic"/>
              <a:sym typeface="Century Gothic"/>
            </a:endParaRPr>
          </a:p>
          <a:p>
            <a:pPr marL="0" lvl="0" indent="0" algn="l" rtl="0">
              <a:lnSpc>
                <a:spcPct val="100000"/>
              </a:lnSpc>
              <a:spcBef>
                <a:spcPts val="0"/>
              </a:spcBef>
              <a:spcAft>
                <a:spcPts val="0"/>
              </a:spcAft>
              <a:buClr>
                <a:srgbClr val="FFFFFF"/>
              </a:buClr>
              <a:buSzPts val="5400"/>
              <a:buFont typeface="Arial"/>
              <a:buNone/>
            </a:pPr>
            <a:r>
              <a:rPr lang="en-US" sz="2800" dirty="0">
                <a:latin typeface="Century Gothic"/>
                <a:ea typeface="Century Gothic"/>
                <a:cs typeface="Century Gothic"/>
                <a:sym typeface="Century Gothic"/>
              </a:rPr>
              <a:t>Clinical Informatics  HIMSS</a:t>
            </a:r>
            <a:br>
              <a:rPr lang="en-US" sz="2800" dirty="0">
                <a:latin typeface="Century Gothic"/>
                <a:ea typeface="Century Gothic"/>
                <a:cs typeface="Century Gothic"/>
                <a:sym typeface="Century Gothic"/>
              </a:rPr>
            </a:br>
            <a:r>
              <a:rPr lang="en-US" sz="2800" u="sng" dirty="0">
                <a:solidFill>
                  <a:schemeClr val="hlink"/>
                </a:solidFill>
                <a:latin typeface="Century Gothic"/>
                <a:ea typeface="Century Gothic"/>
                <a:cs typeface="Century Gothic"/>
                <a:sym typeface="Century Gothic"/>
                <a:hlinkClick r:id="rId4"/>
              </a:rPr>
              <a:t>Gwynne.Jelbaoui@himss.org</a:t>
            </a:r>
            <a:r>
              <a:rPr lang="en-US" sz="2800" dirty="0">
                <a:latin typeface="Century Gothic"/>
                <a:ea typeface="Century Gothic"/>
                <a:cs typeface="Century Gothic"/>
                <a:sym typeface="Century Gothic"/>
              </a:rPr>
              <a:t> </a:t>
            </a:r>
            <a:endParaRPr sz="2800" dirty="0">
              <a:latin typeface="Century Gothic"/>
              <a:ea typeface="Century Gothic"/>
              <a:cs typeface="Century Gothic"/>
              <a:sym typeface="Century Gothic"/>
            </a:endParaRPr>
          </a:p>
        </p:txBody>
      </p:sp>
      <p:sp>
        <p:nvSpPr>
          <p:cNvPr id="278" name="Google Shape;278;p60"/>
          <p:cNvSpPr txBox="1">
            <a:spLocks noGrp="1"/>
          </p:cNvSpPr>
          <p:nvPr>
            <p:ph type="sldNum" idx="12"/>
          </p:nvPr>
        </p:nvSpPr>
        <p:spPr>
          <a:xfrm>
            <a:off x="11360517" y="6390178"/>
            <a:ext cx="513735" cy="227164"/>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a:t>
            </a:fld>
            <a:endParaRPr/>
          </a:p>
        </p:txBody>
      </p:sp>
    </p:spTree>
    <p:extLst>
      <p:ext uri="{BB962C8B-B14F-4D97-AF65-F5344CB8AC3E}">
        <p14:creationId xmlns:p14="http://schemas.microsoft.com/office/powerpoint/2010/main" val="365767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28278" y="1379524"/>
            <a:ext cx="4346094" cy="4346092"/>
          </a:xfrm>
          <a:prstGeom prst="ellipse">
            <a:avLst/>
          </a:prstGeom>
          <a:noFill/>
          <a:ln w="12700">
            <a:solidFill>
              <a:schemeClr val="tx1">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Oval 2"/>
          <p:cNvSpPr/>
          <p:nvPr/>
        </p:nvSpPr>
        <p:spPr>
          <a:xfrm>
            <a:off x="4606434" y="1398573"/>
            <a:ext cx="701268" cy="701268"/>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Oval 32"/>
          <p:cNvSpPr/>
          <p:nvPr/>
        </p:nvSpPr>
        <p:spPr>
          <a:xfrm>
            <a:off x="6813855" y="1407832"/>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034106" y="4459219"/>
            <a:ext cx="701268" cy="701268"/>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9" name="Oval 38"/>
          <p:cNvSpPr/>
          <p:nvPr/>
        </p:nvSpPr>
        <p:spPr>
          <a:xfrm>
            <a:off x="5777082" y="5439560"/>
            <a:ext cx="701268" cy="701268"/>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7" name="Picture Placeholder 6">
            <a:extLst>
              <a:ext uri="{FF2B5EF4-FFF2-40B4-BE49-F238E27FC236}">
                <a16:creationId xmlns:a16="http://schemas.microsoft.com/office/drawing/2014/main" id="{A65900B5-2917-164E-A95C-5B21E09BC2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257" t="27080" r="19947" b="34162"/>
          <a:stretch/>
        </p:blipFill>
        <p:spPr>
          <a:xfrm rot="19800000">
            <a:off x="4695853" y="1793681"/>
            <a:ext cx="2662142" cy="3432774"/>
          </a:xfrm>
          <a:prstGeom prst="ellipse">
            <a:avLst/>
          </a:prstGeom>
          <a:noFill/>
          <a:ln>
            <a:noFill/>
          </a:ln>
        </p:spPr>
      </p:pic>
      <p:sp>
        <p:nvSpPr>
          <p:cNvPr id="2" name="Slide Number Placeholder 1"/>
          <p:cNvSpPr>
            <a:spLocks noGrp="1"/>
          </p:cNvSpPr>
          <p:nvPr>
            <p:ph type="sldNum" sz="quarter" idx="10"/>
          </p:nvPr>
        </p:nvSpPr>
        <p:spPr/>
        <p:txBody>
          <a:bodyPr/>
          <a:lstStyle/>
          <a:p>
            <a:fld id="{D8D877B3-D348-4611-9BDB-C5374591D951}" type="slidenum">
              <a:rPr lang="en-US" smtClean="0"/>
              <a:pPr/>
              <a:t>4</a:t>
            </a:fld>
            <a:endParaRPr lang="en-US" dirty="0"/>
          </a:p>
        </p:txBody>
      </p:sp>
      <p:sp>
        <p:nvSpPr>
          <p:cNvPr id="29" name="TextBox 28"/>
          <p:cNvSpPr txBox="1"/>
          <p:nvPr/>
        </p:nvSpPr>
        <p:spPr>
          <a:xfrm>
            <a:off x="735842" y="1635271"/>
            <a:ext cx="3393886" cy="954107"/>
          </a:xfrm>
          <a:prstGeom prst="rect">
            <a:avLst/>
          </a:prstGeom>
          <a:noFill/>
        </p:spPr>
        <p:txBody>
          <a:bodyPr wrap="square" lIns="0" rIns="0" rtlCol="0">
            <a:spAutoFit/>
          </a:bodyPr>
          <a:lstStyle/>
          <a:p>
            <a:pPr algn="r"/>
            <a:r>
              <a:rPr lang="en-US" sz="1400" dirty="0">
                <a:solidFill>
                  <a:schemeClr val="bg2"/>
                </a:solidFill>
                <a:latin typeface="Century Gothic" panose="020B0502020202020204" pitchFamily="34" charset="0"/>
              </a:rPr>
              <a:t>Present webinars on topics such as: telehealth, medical informatics, AI, Interoperability  and best use of EHR systems  </a:t>
            </a:r>
          </a:p>
        </p:txBody>
      </p:sp>
      <p:sp>
        <p:nvSpPr>
          <p:cNvPr id="35" name="TextBox 34"/>
          <p:cNvSpPr txBox="1"/>
          <p:nvPr/>
        </p:nvSpPr>
        <p:spPr>
          <a:xfrm>
            <a:off x="721007" y="5177950"/>
            <a:ext cx="3295523" cy="523220"/>
          </a:xfrm>
          <a:prstGeom prst="rect">
            <a:avLst/>
          </a:prstGeom>
          <a:noFill/>
        </p:spPr>
        <p:txBody>
          <a:bodyPr wrap="square" lIns="0" rIns="0" rtlCol="0">
            <a:spAutoFit/>
          </a:bodyPr>
          <a:lstStyle/>
          <a:p>
            <a:pPr algn="r"/>
            <a:r>
              <a:rPr lang="en-US" sz="1400" dirty="0">
                <a:solidFill>
                  <a:schemeClr val="bg2"/>
                </a:solidFill>
                <a:latin typeface="Century Gothic" panose="020B0502020202020204" pitchFamily="34" charset="0"/>
              </a:rPr>
              <a:t>Access career profiles, education, articles, and news items</a:t>
            </a:r>
          </a:p>
        </p:txBody>
      </p:sp>
      <p:sp>
        <p:nvSpPr>
          <p:cNvPr id="45" name="Freeform 85"/>
          <p:cNvSpPr>
            <a:spLocks noEditPoints="1"/>
          </p:cNvSpPr>
          <p:nvPr/>
        </p:nvSpPr>
        <p:spPr bwMode="auto">
          <a:xfrm>
            <a:off x="4236658" y="4640784"/>
            <a:ext cx="338138" cy="338138"/>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46" name="Freeform 104"/>
          <p:cNvSpPr>
            <a:spLocks noEditPoints="1"/>
          </p:cNvSpPr>
          <p:nvPr/>
        </p:nvSpPr>
        <p:spPr bwMode="auto">
          <a:xfrm>
            <a:off x="4844223" y="5447561"/>
            <a:ext cx="236511" cy="317868"/>
          </a:xfrm>
          <a:custGeom>
            <a:avLst/>
            <a:gdLst>
              <a:gd name="T0" fmla="*/ 84 w 88"/>
              <a:gd name="T1" fmla="*/ 39 h 97"/>
              <a:gd name="T2" fmla="*/ 72 w 88"/>
              <a:gd name="T3" fmla="*/ 33 h 97"/>
              <a:gd name="T4" fmla="*/ 71 w 88"/>
              <a:gd name="T5" fmla="*/ 33 h 97"/>
              <a:gd name="T6" fmla="*/ 45 w 88"/>
              <a:gd name="T7" fmla="*/ 36 h 97"/>
              <a:gd name="T8" fmla="*/ 45 w 88"/>
              <a:gd name="T9" fmla="*/ 34 h 97"/>
              <a:gd name="T10" fmla="*/ 26 w 88"/>
              <a:gd name="T11" fmla="*/ 1 h 97"/>
              <a:gd name="T12" fmla="*/ 22 w 88"/>
              <a:gd name="T13" fmla="*/ 2 h 97"/>
              <a:gd name="T14" fmla="*/ 20 w 88"/>
              <a:gd name="T15" fmla="*/ 5 h 97"/>
              <a:gd name="T16" fmla="*/ 20 w 88"/>
              <a:gd name="T17" fmla="*/ 33 h 97"/>
              <a:gd name="T18" fmla="*/ 4 w 88"/>
              <a:gd name="T19" fmla="*/ 33 h 97"/>
              <a:gd name="T20" fmla="*/ 0 w 88"/>
              <a:gd name="T21" fmla="*/ 37 h 97"/>
              <a:gd name="T22" fmla="*/ 0 w 88"/>
              <a:gd name="T23" fmla="*/ 93 h 97"/>
              <a:gd name="T24" fmla="*/ 4 w 88"/>
              <a:gd name="T25" fmla="*/ 97 h 97"/>
              <a:gd name="T26" fmla="*/ 24 w 88"/>
              <a:gd name="T27" fmla="*/ 97 h 97"/>
              <a:gd name="T28" fmla="*/ 28 w 88"/>
              <a:gd name="T29" fmla="*/ 93 h 97"/>
              <a:gd name="T30" fmla="*/ 28 w 88"/>
              <a:gd name="T31" fmla="*/ 92 h 97"/>
              <a:gd name="T32" fmla="*/ 35 w 88"/>
              <a:gd name="T33" fmla="*/ 94 h 97"/>
              <a:gd name="T34" fmla="*/ 69 w 88"/>
              <a:gd name="T35" fmla="*/ 97 h 97"/>
              <a:gd name="T36" fmla="*/ 70 w 88"/>
              <a:gd name="T37" fmla="*/ 97 h 97"/>
              <a:gd name="T38" fmla="*/ 86 w 88"/>
              <a:gd name="T39" fmla="*/ 82 h 97"/>
              <a:gd name="T40" fmla="*/ 88 w 88"/>
              <a:gd name="T41" fmla="*/ 52 h 97"/>
              <a:gd name="T42" fmla="*/ 84 w 88"/>
              <a:gd name="T43" fmla="*/ 39 h 97"/>
              <a:gd name="T44" fmla="*/ 20 w 88"/>
              <a:gd name="T45" fmla="*/ 89 h 97"/>
              <a:gd name="T46" fmla="*/ 8 w 88"/>
              <a:gd name="T47" fmla="*/ 89 h 97"/>
              <a:gd name="T48" fmla="*/ 8 w 88"/>
              <a:gd name="T49" fmla="*/ 41 h 97"/>
              <a:gd name="T50" fmla="*/ 20 w 88"/>
              <a:gd name="T51" fmla="*/ 41 h 97"/>
              <a:gd name="T52" fmla="*/ 20 w 88"/>
              <a:gd name="T53" fmla="*/ 78 h 97"/>
              <a:gd name="T54" fmla="*/ 20 w 88"/>
              <a:gd name="T55" fmla="*/ 89 h 97"/>
              <a:gd name="T56" fmla="*/ 78 w 88"/>
              <a:gd name="T57" fmla="*/ 81 h 97"/>
              <a:gd name="T58" fmla="*/ 70 w 88"/>
              <a:gd name="T59" fmla="*/ 89 h 97"/>
              <a:gd name="T60" fmla="*/ 69 w 88"/>
              <a:gd name="T61" fmla="*/ 89 h 97"/>
              <a:gd name="T62" fmla="*/ 35 w 88"/>
              <a:gd name="T63" fmla="*/ 86 h 97"/>
              <a:gd name="T64" fmla="*/ 28 w 88"/>
              <a:gd name="T65" fmla="*/ 78 h 97"/>
              <a:gd name="T66" fmla="*/ 28 w 88"/>
              <a:gd name="T67" fmla="*/ 37 h 97"/>
              <a:gd name="T68" fmla="*/ 28 w 88"/>
              <a:gd name="T69" fmla="*/ 12 h 97"/>
              <a:gd name="T70" fmla="*/ 37 w 88"/>
              <a:gd name="T71" fmla="*/ 34 h 97"/>
              <a:gd name="T72" fmla="*/ 36 w 88"/>
              <a:gd name="T73" fmla="*/ 41 h 97"/>
              <a:gd name="T74" fmla="*/ 37 w 88"/>
              <a:gd name="T75" fmla="*/ 44 h 97"/>
              <a:gd name="T76" fmla="*/ 40 w 88"/>
              <a:gd name="T77" fmla="*/ 45 h 97"/>
              <a:gd name="T78" fmla="*/ 71 w 88"/>
              <a:gd name="T79" fmla="*/ 43 h 97"/>
              <a:gd name="T80" fmla="*/ 78 w 88"/>
              <a:gd name="T81" fmla="*/ 45 h 97"/>
              <a:gd name="T82" fmla="*/ 80 w 88"/>
              <a:gd name="T83" fmla="*/ 51 h 97"/>
              <a:gd name="T84" fmla="*/ 78 w 88"/>
              <a:gd name="T85"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97">
                <a:moveTo>
                  <a:pt x="84" y="39"/>
                </a:moveTo>
                <a:cubicBezTo>
                  <a:pt x="81" y="36"/>
                  <a:pt x="77" y="33"/>
                  <a:pt x="72" y="33"/>
                </a:cubicBezTo>
                <a:cubicBezTo>
                  <a:pt x="72" y="33"/>
                  <a:pt x="71" y="33"/>
                  <a:pt x="71" y="33"/>
                </a:cubicBezTo>
                <a:cubicBezTo>
                  <a:pt x="45" y="36"/>
                  <a:pt x="45" y="36"/>
                  <a:pt x="45" y="36"/>
                </a:cubicBezTo>
                <a:cubicBezTo>
                  <a:pt x="45" y="34"/>
                  <a:pt x="45" y="34"/>
                  <a:pt x="45" y="34"/>
                </a:cubicBezTo>
                <a:cubicBezTo>
                  <a:pt x="47" y="20"/>
                  <a:pt x="39" y="7"/>
                  <a:pt x="26" y="1"/>
                </a:cubicBezTo>
                <a:cubicBezTo>
                  <a:pt x="24" y="0"/>
                  <a:pt x="23" y="1"/>
                  <a:pt x="22" y="2"/>
                </a:cubicBezTo>
                <a:cubicBezTo>
                  <a:pt x="21" y="3"/>
                  <a:pt x="20" y="4"/>
                  <a:pt x="20" y="5"/>
                </a:cubicBezTo>
                <a:cubicBezTo>
                  <a:pt x="20" y="33"/>
                  <a:pt x="20" y="33"/>
                  <a:pt x="20" y="33"/>
                </a:cubicBezTo>
                <a:cubicBezTo>
                  <a:pt x="4" y="33"/>
                  <a:pt x="4" y="33"/>
                  <a:pt x="4" y="33"/>
                </a:cubicBezTo>
                <a:cubicBezTo>
                  <a:pt x="2" y="33"/>
                  <a:pt x="0" y="35"/>
                  <a:pt x="0" y="37"/>
                </a:cubicBezTo>
                <a:cubicBezTo>
                  <a:pt x="0" y="93"/>
                  <a:pt x="0" y="93"/>
                  <a:pt x="0" y="93"/>
                </a:cubicBezTo>
                <a:cubicBezTo>
                  <a:pt x="0" y="95"/>
                  <a:pt x="2" y="97"/>
                  <a:pt x="4" y="97"/>
                </a:cubicBezTo>
                <a:cubicBezTo>
                  <a:pt x="24" y="97"/>
                  <a:pt x="24" y="97"/>
                  <a:pt x="24" y="97"/>
                </a:cubicBezTo>
                <a:cubicBezTo>
                  <a:pt x="26" y="97"/>
                  <a:pt x="28" y="95"/>
                  <a:pt x="28" y="93"/>
                </a:cubicBezTo>
                <a:cubicBezTo>
                  <a:pt x="28" y="92"/>
                  <a:pt x="28" y="92"/>
                  <a:pt x="28" y="92"/>
                </a:cubicBezTo>
                <a:cubicBezTo>
                  <a:pt x="30" y="93"/>
                  <a:pt x="32" y="94"/>
                  <a:pt x="35" y="94"/>
                </a:cubicBezTo>
                <a:cubicBezTo>
                  <a:pt x="69" y="97"/>
                  <a:pt x="69" y="97"/>
                  <a:pt x="69" y="97"/>
                </a:cubicBezTo>
                <a:cubicBezTo>
                  <a:pt x="69" y="97"/>
                  <a:pt x="70" y="97"/>
                  <a:pt x="70" y="97"/>
                </a:cubicBezTo>
                <a:cubicBezTo>
                  <a:pt x="78" y="97"/>
                  <a:pt x="85" y="90"/>
                  <a:pt x="86" y="82"/>
                </a:cubicBezTo>
                <a:cubicBezTo>
                  <a:pt x="88" y="52"/>
                  <a:pt x="88" y="52"/>
                  <a:pt x="88" y="52"/>
                </a:cubicBezTo>
                <a:cubicBezTo>
                  <a:pt x="88" y="47"/>
                  <a:pt x="87" y="42"/>
                  <a:pt x="84" y="39"/>
                </a:cubicBezTo>
                <a:close/>
                <a:moveTo>
                  <a:pt x="20" y="89"/>
                </a:moveTo>
                <a:cubicBezTo>
                  <a:pt x="8" y="89"/>
                  <a:pt x="8" y="89"/>
                  <a:pt x="8" y="89"/>
                </a:cubicBezTo>
                <a:cubicBezTo>
                  <a:pt x="8" y="41"/>
                  <a:pt x="8" y="41"/>
                  <a:pt x="8" y="41"/>
                </a:cubicBezTo>
                <a:cubicBezTo>
                  <a:pt x="20" y="41"/>
                  <a:pt x="20" y="41"/>
                  <a:pt x="20" y="41"/>
                </a:cubicBezTo>
                <a:cubicBezTo>
                  <a:pt x="20" y="78"/>
                  <a:pt x="20" y="78"/>
                  <a:pt x="20" y="78"/>
                </a:cubicBezTo>
                <a:lnTo>
                  <a:pt x="20" y="89"/>
                </a:lnTo>
                <a:close/>
                <a:moveTo>
                  <a:pt x="78" y="81"/>
                </a:moveTo>
                <a:cubicBezTo>
                  <a:pt x="78" y="85"/>
                  <a:pt x="74" y="89"/>
                  <a:pt x="70" y="89"/>
                </a:cubicBezTo>
                <a:cubicBezTo>
                  <a:pt x="70" y="89"/>
                  <a:pt x="70" y="89"/>
                  <a:pt x="69" y="89"/>
                </a:cubicBezTo>
                <a:cubicBezTo>
                  <a:pt x="35" y="86"/>
                  <a:pt x="35" y="86"/>
                  <a:pt x="35" y="86"/>
                </a:cubicBezTo>
                <a:cubicBezTo>
                  <a:pt x="31" y="86"/>
                  <a:pt x="28" y="82"/>
                  <a:pt x="28" y="78"/>
                </a:cubicBezTo>
                <a:cubicBezTo>
                  <a:pt x="28" y="37"/>
                  <a:pt x="28" y="37"/>
                  <a:pt x="28" y="37"/>
                </a:cubicBezTo>
                <a:cubicBezTo>
                  <a:pt x="28" y="12"/>
                  <a:pt x="28" y="12"/>
                  <a:pt x="28" y="12"/>
                </a:cubicBezTo>
                <a:cubicBezTo>
                  <a:pt x="35" y="17"/>
                  <a:pt x="38" y="25"/>
                  <a:pt x="37" y="34"/>
                </a:cubicBezTo>
                <a:cubicBezTo>
                  <a:pt x="36" y="41"/>
                  <a:pt x="36" y="41"/>
                  <a:pt x="36" y="41"/>
                </a:cubicBezTo>
                <a:cubicBezTo>
                  <a:pt x="36" y="42"/>
                  <a:pt x="36" y="43"/>
                  <a:pt x="37" y="44"/>
                </a:cubicBezTo>
                <a:cubicBezTo>
                  <a:pt x="38" y="45"/>
                  <a:pt x="39" y="45"/>
                  <a:pt x="40" y="45"/>
                </a:cubicBezTo>
                <a:cubicBezTo>
                  <a:pt x="71" y="43"/>
                  <a:pt x="71" y="43"/>
                  <a:pt x="71" y="43"/>
                </a:cubicBezTo>
                <a:cubicBezTo>
                  <a:pt x="74" y="42"/>
                  <a:pt x="76" y="43"/>
                  <a:pt x="78" y="45"/>
                </a:cubicBezTo>
                <a:cubicBezTo>
                  <a:pt x="80" y="47"/>
                  <a:pt x="80" y="49"/>
                  <a:pt x="80" y="51"/>
                </a:cubicBezTo>
                <a:lnTo>
                  <a:pt x="78" y="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48" name="TextBox 47"/>
          <p:cNvSpPr txBox="1"/>
          <p:nvPr/>
        </p:nvSpPr>
        <p:spPr>
          <a:xfrm>
            <a:off x="832915" y="4694434"/>
            <a:ext cx="3099915" cy="507831"/>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Physician  Resources</a:t>
            </a:r>
          </a:p>
        </p:txBody>
      </p:sp>
      <p:sp>
        <p:nvSpPr>
          <p:cNvPr id="49" name="TextBox 48"/>
          <p:cNvSpPr txBox="1"/>
          <p:nvPr/>
        </p:nvSpPr>
        <p:spPr>
          <a:xfrm>
            <a:off x="1418353" y="1227345"/>
            <a:ext cx="2728198" cy="460832"/>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Education</a:t>
            </a:r>
          </a:p>
        </p:txBody>
      </p:sp>
      <p:sp>
        <p:nvSpPr>
          <p:cNvPr id="50" name="TextBox 49"/>
          <p:cNvSpPr txBox="1"/>
          <p:nvPr/>
        </p:nvSpPr>
        <p:spPr>
          <a:xfrm>
            <a:off x="6701287" y="5598237"/>
            <a:ext cx="4065840" cy="507831"/>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Strategic Partners</a:t>
            </a:r>
          </a:p>
        </p:txBody>
      </p:sp>
      <p:sp>
        <p:nvSpPr>
          <p:cNvPr id="53" name="TextBox 52"/>
          <p:cNvSpPr txBox="1"/>
          <p:nvPr/>
        </p:nvSpPr>
        <p:spPr>
          <a:xfrm>
            <a:off x="7970135" y="1297634"/>
            <a:ext cx="2438710"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Community </a:t>
            </a:r>
          </a:p>
        </p:txBody>
      </p:sp>
      <p:sp>
        <p:nvSpPr>
          <p:cNvPr id="54" name="Oval 53"/>
          <p:cNvSpPr/>
          <p:nvPr/>
        </p:nvSpPr>
        <p:spPr>
          <a:xfrm>
            <a:off x="4986064" y="2344945"/>
            <a:ext cx="2268114" cy="22681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993695" y="3063242"/>
            <a:ext cx="2268114" cy="830997"/>
          </a:xfrm>
          <a:prstGeom prst="rect">
            <a:avLst/>
          </a:prstGeom>
          <a:noFill/>
        </p:spPr>
        <p:txBody>
          <a:bodyPr wrap="square" rtlCol="0">
            <a:spAutoFit/>
          </a:bodyPr>
          <a:lstStyle/>
          <a:p>
            <a:pPr algn="ctr"/>
            <a:r>
              <a:rPr lang="en-US" sz="2400" i="1" dirty="0">
                <a:solidFill>
                  <a:schemeClr val="bg1"/>
                </a:solidFill>
                <a:latin typeface="Prometo Medium" panose="020B0704030203060203" pitchFamily="34" charset="0"/>
              </a:rPr>
              <a:t>Physician Community</a:t>
            </a:r>
          </a:p>
        </p:txBody>
      </p:sp>
      <p:sp>
        <p:nvSpPr>
          <p:cNvPr id="32" name="Oval 31"/>
          <p:cNvSpPr/>
          <p:nvPr/>
        </p:nvSpPr>
        <p:spPr>
          <a:xfrm>
            <a:off x="3654632" y="2734803"/>
            <a:ext cx="701268" cy="6687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61425" y="3196615"/>
            <a:ext cx="3266397" cy="954107"/>
          </a:xfrm>
          <a:prstGeom prst="rect">
            <a:avLst/>
          </a:prstGeom>
          <a:noFill/>
        </p:spPr>
        <p:txBody>
          <a:bodyPr wrap="square" lIns="0" rIns="0" rtlCol="0">
            <a:spAutoFit/>
          </a:bodyPr>
          <a:lstStyle/>
          <a:p>
            <a:pPr algn="r"/>
            <a:r>
              <a:rPr lang="en-US" sz="1400" dirty="0">
                <a:solidFill>
                  <a:schemeClr val="bg2"/>
                </a:solidFill>
                <a:latin typeface="Century Gothic" panose="020B0502020202020204" pitchFamily="34" charset="0"/>
              </a:rPr>
              <a:t>Physician Executive subject matter expertise;  Interview with HIMSS Media; contribute to  preconference symposium planning</a:t>
            </a:r>
          </a:p>
        </p:txBody>
      </p:sp>
      <p:sp>
        <p:nvSpPr>
          <p:cNvPr id="40" name="TextBox 39"/>
          <p:cNvSpPr txBox="1"/>
          <p:nvPr/>
        </p:nvSpPr>
        <p:spPr>
          <a:xfrm>
            <a:off x="851474" y="2670688"/>
            <a:ext cx="2728198" cy="460832"/>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Thought Leadership</a:t>
            </a:r>
          </a:p>
        </p:txBody>
      </p:sp>
      <p:sp>
        <p:nvSpPr>
          <p:cNvPr id="56" name="Oval 55"/>
          <p:cNvSpPr/>
          <p:nvPr/>
        </p:nvSpPr>
        <p:spPr>
          <a:xfrm>
            <a:off x="7829976" y="2698176"/>
            <a:ext cx="701268" cy="701268"/>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9" name="TextBox 58"/>
          <p:cNvSpPr txBox="1"/>
          <p:nvPr/>
        </p:nvSpPr>
        <p:spPr>
          <a:xfrm>
            <a:off x="8562423" y="2692563"/>
            <a:ext cx="2087382"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Public Policy</a:t>
            </a:r>
          </a:p>
        </p:txBody>
      </p:sp>
      <p:sp>
        <p:nvSpPr>
          <p:cNvPr id="60" name="Oval 59"/>
          <p:cNvSpPr/>
          <p:nvPr/>
        </p:nvSpPr>
        <p:spPr>
          <a:xfrm>
            <a:off x="7715980" y="4174731"/>
            <a:ext cx="701268" cy="70126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2" name="Freeform 36"/>
          <p:cNvSpPr>
            <a:spLocks noEditPoints="1"/>
          </p:cNvSpPr>
          <p:nvPr/>
        </p:nvSpPr>
        <p:spPr bwMode="auto">
          <a:xfrm>
            <a:off x="7898339" y="4356296"/>
            <a:ext cx="336550" cy="338138"/>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3" name="TextBox 62"/>
          <p:cNvSpPr txBox="1"/>
          <p:nvPr/>
        </p:nvSpPr>
        <p:spPr>
          <a:xfrm>
            <a:off x="8517359" y="4113885"/>
            <a:ext cx="3457004" cy="507831"/>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Education Task Force </a:t>
            </a:r>
            <a:r>
              <a:rPr lang="en-US" sz="1000" i="1" dirty="0">
                <a:solidFill>
                  <a:schemeClr val="accent1"/>
                </a:solidFill>
                <a:latin typeface="Prometo Medium" panose="020B0704030203060203" pitchFamily="34" charset="0"/>
              </a:rPr>
              <a:t> </a:t>
            </a:r>
          </a:p>
        </p:txBody>
      </p:sp>
      <p:sp>
        <p:nvSpPr>
          <p:cNvPr id="72" name="TextBox 71"/>
          <p:cNvSpPr txBox="1"/>
          <p:nvPr/>
        </p:nvSpPr>
        <p:spPr>
          <a:xfrm>
            <a:off x="6813855" y="6081024"/>
            <a:ext cx="4293661" cy="954107"/>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Collaborate with high profile Physician Societies such as AMDIS, EHRA, and AMIA</a:t>
            </a:r>
          </a:p>
          <a:p>
            <a:endParaRPr lang="en-US" sz="1400" dirty="0">
              <a:solidFill>
                <a:schemeClr val="bg2"/>
              </a:solidFill>
              <a:latin typeface="Century Gothic" panose="020B0502020202020204" pitchFamily="34" charset="0"/>
            </a:endParaRPr>
          </a:p>
          <a:p>
            <a:endParaRPr lang="en-US" sz="1400" dirty="0">
              <a:solidFill>
                <a:schemeClr val="bg2"/>
              </a:solidFill>
              <a:latin typeface="Century Gothic" panose="020B0502020202020204" pitchFamily="34" charset="0"/>
            </a:endParaRPr>
          </a:p>
        </p:txBody>
      </p:sp>
      <p:pic>
        <p:nvPicPr>
          <p:cNvPr id="68" name="Graphic 62">
            <a:extLst>
              <a:ext uri="{FF2B5EF4-FFF2-40B4-BE49-F238E27FC236}">
                <a16:creationId xmlns:a16="http://schemas.microsoft.com/office/drawing/2014/main" id="{7CDF8234-C98C-2B42-A5DB-98C6444A5C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7397" y="1270242"/>
            <a:ext cx="427400" cy="427400"/>
          </a:xfrm>
          <a:prstGeom prst="rect">
            <a:avLst/>
          </a:prstGeom>
        </p:spPr>
      </p:pic>
      <p:pic>
        <p:nvPicPr>
          <p:cNvPr id="70" name="Graphic 129">
            <a:extLst>
              <a:ext uri="{FF2B5EF4-FFF2-40B4-BE49-F238E27FC236}">
                <a16:creationId xmlns:a16="http://schemas.microsoft.com/office/drawing/2014/main" id="{991A161E-A268-CF45-9837-B36DF4C9838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2548" y="2952704"/>
            <a:ext cx="304003" cy="396125"/>
          </a:xfrm>
          <a:prstGeom prst="rect">
            <a:avLst/>
          </a:prstGeom>
        </p:spPr>
      </p:pic>
      <p:pic>
        <p:nvPicPr>
          <p:cNvPr id="71" name="Graphic 174">
            <a:extLst>
              <a:ext uri="{FF2B5EF4-FFF2-40B4-BE49-F238E27FC236}">
                <a16:creationId xmlns:a16="http://schemas.microsoft.com/office/drawing/2014/main" id="{4A52842A-158D-354C-B049-9166C9D3AA0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4242" y="5602887"/>
            <a:ext cx="371757" cy="375802"/>
          </a:xfrm>
          <a:prstGeom prst="rect">
            <a:avLst/>
          </a:prstGeom>
        </p:spPr>
      </p:pic>
      <p:sp>
        <p:nvSpPr>
          <p:cNvPr id="73" name="TextBox 72"/>
          <p:cNvSpPr txBox="1"/>
          <p:nvPr/>
        </p:nvSpPr>
        <p:spPr>
          <a:xfrm>
            <a:off x="8066614" y="1714375"/>
            <a:ext cx="3623510" cy="523220"/>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Volunteer and show leadership through CMIO Roundtable and Workgroups</a:t>
            </a:r>
          </a:p>
        </p:txBody>
      </p:sp>
      <p:pic>
        <p:nvPicPr>
          <p:cNvPr id="74" name="Graphic 81">
            <a:extLst>
              <a:ext uri="{FF2B5EF4-FFF2-40B4-BE49-F238E27FC236}">
                <a16:creationId xmlns:a16="http://schemas.microsoft.com/office/drawing/2014/main" id="{06513BD8-A7F8-444D-A15D-E163ABC84F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81497" y="2808447"/>
            <a:ext cx="470357" cy="391432"/>
          </a:xfrm>
          <a:prstGeom prst="rect">
            <a:avLst/>
          </a:prstGeom>
        </p:spPr>
      </p:pic>
      <p:sp>
        <p:nvSpPr>
          <p:cNvPr id="77" name="TextBox 76"/>
          <p:cNvSpPr txBox="1"/>
          <p:nvPr/>
        </p:nvSpPr>
        <p:spPr>
          <a:xfrm>
            <a:off x="8609746" y="4548243"/>
            <a:ext cx="3169981" cy="523220"/>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Drive education and content for  the community</a:t>
            </a:r>
          </a:p>
        </p:txBody>
      </p:sp>
      <p:pic>
        <p:nvPicPr>
          <p:cNvPr id="58" name="Graphic 170">
            <a:extLst>
              <a:ext uri="{FF2B5EF4-FFF2-40B4-BE49-F238E27FC236}">
                <a16:creationId xmlns:a16="http://schemas.microsoft.com/office/drawing/2014/main" id="{D7525D57-A861-634B-80AF-6D903ADAEA5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36038" y="1483942"/>
            <a:ext cx="482600" cy="502910"/>
          </a:xfrm>
          <a:prstGeom prst="rect">
            <a:avLst/>
          </a:prstGeom>
        </p:spPr>
      </p:pic>
      <p:sp>
        <p:nvSpPr>
          <p:cNvPr id="66" name="Freeform 55"/>
          <p:cNvSpPr>
            <a:spLocks noEditPoints="1"/>
          </p:cNvSpPr>
          <p:nvPr/>
        </p:nvSpPr>
        <p:spPr bwMode="auto">
          <a:xfrm>
            <a:off x="4788793" y="1580138"/>
            <a:ext cx="336550" cy="338138"/>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5" name="TextBox 4">
            <a:extLst>
              <a:ext uri="{FF2B5EF4-FFF2-40B4-BE49-F238E27FC236}">
                <a16:creationId xmlns:a16="http://schemas.microsoft.com/office/drawing/2014/main" id="{3CEBD10E-F39B-40E8-A134-9A09497B6F7E}"/>
              </a:ext>
            </a:extLst>
          </p:cNvPr>
          <p:cNvSpPr txBox="1"/>
          <p:nvPr/>
        </p:nvSpPr>
        <p:spPr>
          <a:xfrm>
            <a:off x="232718" y="191281"/>
            <a:ext cx="8684155" cy="800219"/>
          </a:xfrm>
          <a:prstGeom prst="rect">
            <a:avLst/>
          </a:prstGeom>
          <a:noFill/>
        </p:spPr>
        <p:txBody>
          <a:bodyPr wrap="square" rtlCol="0">
            <a:spAutoFit/>
          </a:bodyPr>
          <a:lstStyle/>
          <a:p>
            <a:r>
              <a:rPr lang="en-US" sz="2800" i="1" dirty="0">
                <a:solidFill>
                  <a:srgbClr val="000099"/>
                </a:solidFill>
                <a:latin typeface="Prometo Medium" panose="020B0604020202020204" charset="0"/>
              </a:rPr>
              <a:t>Opportunities</a:t>
            </a:r>
            <a:r>
              <a:rPr lang="en-US" i="1" dirty="0"/>
              <a:t> </a:t>
            </a:r>
          </a:p>
          <a:p>
            <a:r>
              <a:rPr lang="en-US" i="1" dirty="0">
                <a:hlinkClick r:id="rId14"/>
              </a:rPr>
              <a:t>https://www.himss.org/membership-participation/physician-community</a:t>
            </a:r>
            <a:r>
              <a:rPr lang="en-US" i="1" dirty="0"/>
              <a:t> </a:t>
            </a:r>
          </a:p>
        </p:txBody>
      </p:sp>
      <p:sp>
        <p:nvSpPr>
          <p:cNvPr id="38" name="TextBox 37">
            <a:extLst>
              <a:ext uri="{FF2B5EF4-FFF2-40B4-BE49-F238E27FC236}">
                <a16:creationId xmlns:a16="http://schemas.microsoft.com/office/drawing/2014/main" id="{C43BD1F1-74D3-49E3-870E-CF2EEACDEA97}"/>
              </a:ext>
            </a:extLst>
          </p:cNvPr>
          <p:cNvSpPr txBox="1"/>
          <p:nvPr/>
        </p:nvSpPr>
        <p:spPr>
          <a:xfrm>
            <a:off x="8609746" y="3119823"/>
            <a:ext cx="3169981" cy="738664"/>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Gain insight into current policy updates and affect change in healthcare systems and planning </a:t>
            </a:r>
          </a:p>
        </p:txBody>
      </p:sp>
    </p:spTree>
    <p:extLst>
      <p:ext uri="{BB962C8B-B14F-4D97-AF65-F5344CB8AC3E}">
        <p14:creationId xmlns:p14="http://schemas.microsoft.com/office/powerpoint/2010/main" val="311469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735304" y="579463"/>
            <a:ext cx="9518314" cy="645833"/>
          </a:xfrm>
        </p:spPr>
        <p:txBody>
          <a:bodyPr/>
          <a:lstStyle/>
          <a:p>
            <a:pPr>
              <a:lnSpc>
                <a:spcPct val="100000"/>
              </a:lnSpc>
            </a:pPr>
            <a:r>
              <a:rPr lang="en-US" sz="2800" dirty="0"/>
              <a:t>The Power of Patient Engagement Starts Within</a:t>
            </a:r>
            <a:br>
              <a:rPr lang="en-US" sz="2400" dirty="0"/>
            </a:br>
            <a:br>
              <a:rPr lang="en-US" sz="2400" dirty="0"/>
            </a:br>
            <a:r>
              <a:rPr lang="en-US" sz="2400" dirty="0">
                <a:solidFill>
                  <a:srgbClr val="FF0000"/>
                </a:solidFill>
              </a:rPr>
              <a:t>Learning Objectives</a:t>
            </a:r>
            <a:br>
              <a:rPr lang="en-US" sz="2400" dirty="0">
                <a:solidFill>
                  <a:srgbClr val="FF0000"/>
                </a:solidFill>
              </a:rPr>
            </a:br>
            <a:br>
              <a:rPr lang="en-US" dirty="0"/>
            </a:br>
            <a:br>
              <a:rPr lang="en-US" sz="3200" i="0" dirty="0">
                <a:latin typeface="Century Gothic" panose="020B0502020202020204" pitchFamily="34" charset="0"/>
              </a:rPr>
            </a:br>
            <a:br>
              <a:rPr lang="en-US" sz="2000" i="0" dirty="0">
                <a:solidFill>
                  <a:schemeClr val="accent3"/>
                </a:solidFill>
                <a:latin typeface="Century Gothic" panose="020B0502020202020204" pitchFamily="34" charset="0"/>
              </a:rPr>
            </a:br>
            <a:endParaRPr lang="en-US" sz="2000" i="0" dirty="0">
              <a:latin typeface="Century Gothic" panose="020B0502020202020204" pitchFamily="34" charset="0"/>
            </a:endParaRP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735304" y="1978703"/>
            <a:ext cx="9398571" cy="3964897"/>
          </a:xfrm>
        </p:spPr>
        <p:txBody>
          <a:bodyPr>
            <a:noAutofit/>
          </a:bodyPr>
          <a:lstStyle/>
          <a:p>
            <a:pPr fontAlgn="ctr">
              <a:lnSpc>
                <a:spcPct val="100000"/>
              </a:lnSpc>
              <a:spcBef>
                <a:spcPts val="600"/>
              </a:spcBef>
              <a:spcAft>
                <a:spcPts val="600"/>
              </a:spcAft>
            </a:pPr>
            <a:r>
              <a:rPr lang="en-US" b="0" dirty="0"/>
              <a:t>Gain insight on improving the workflow of patient appointment requests.</a:t>
            </a:r>
          </a:p>
          <a:p>
            <a:pPr fontAlgn="ctr">
              <a:lnSpc>
                <a:spcPct val="100000"/>
              </a:lnSpc>
              <a:spcBef>
                <a:spcPts val="600"/>
              </a:spcBef>
              <a:spcAft>
                <a:spcPts val="600"/>
              </a:spcAft>
            </a:pPr>
            <a:r>
              <a:rPr lang="en-US" b="0" dirty="0"/>
              <a:t>Allow for an improved patient experience through expanded access to internal resources.</a:t>
            </a:r>
          </a:p>
          <a:p>
            <a:pPr fontAlgn="ctr">
              <a:lnSpc>
                <a:spcPct val="100000"/>
              </a:lnSpc>
              <a:spcBef>
                <a:spcPts val="600"/>
              </a:spcBef>
              <a:spcAft>
                <a:spcPts val="600"/>
              </a:spcAft>
            </a:pPr>
            <a:r>
              <a:rPr lang="en-US" b="0" dirty="0"/>
              <a:t>Acquire an understanding of the challenges other organizations are facing in this area and the solutions they have developed.</a:t>
            </a:r>
            <a:endParaRPr lang="en-US" sz="2400" b="0" dirty="0"/>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5</a:t>
            </a:fld>
            <a:endParaRPr lang="en-US" dirty="0"/>
          </a:p>
        </p:txBody>
      </p:sp>
    </p:spTree>
    <p:extLst>
      <p:ext uri="{BB962C8B-B14F-4D97-AF65-F5344CB8AC3E}">
        <p14:creationId xmlns:p14="http://schemas.microsoft.com/office/powerpoint/2010/main" val="199297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a:t>
            </a:fld>
            <a:endParaRPr lang="en-US" dirty="0"/>
          </a:p>
        </p:txBody>
      </p:sp>
      <p:sp>
        <p:nvSpPr>
          <p:cNvPr id="12" name="Content Placeholder 11"/>
          <p:cNvSpPr>
            <a:spLocks noGrp="1"/>
          </p:cNvSpPr>
          <p:nvPr>
            <p:ph idx="1"/>
          </p:nvPr>
        </p:nvSpPr>
        <p:spPr>
          <a:xfrm>
            <a:off x="205304" y="1455576"/>
            <a:ext cx="6746001" cy="4934602"/>
          </a:xfrm>
        </p:spPr>
        <p:txBody>
          <a:bodyPr>
            <a:noAutofit/>
          </a:bodyPr>
          <a:lstStyle/>
          <a:p>
            <a:pPr marL="0" indent="0">
              <a:buNone/>
            </a:pPr>
            <a:r>
              <a:rPr lang="en-US" sz="1500" b="0" dirty="0">
                <a:solidFill>
                  <a:schemeClr val="tx1"/>
                </a:solidFill>
                <a:latin typeface="Prometo Medium" panose="020B0604020202020204" charset="0"/>
              </a:rPr>
              <a:t>Dr. Jordan Tannenbaum practiced pediatrics for 30 years while also pursuing his interests in healthcare computing.  He became Chief Medical Information Officer for his hospital and oversaw the implementation of the inpatient and outpatient EMRs and supervised the hospital’s submissions for Stage I Meaningful Use in both the inpatient and outside areas. He retired from pediatrics after 30 years in practice and moved on to a consultant CMIO position at McKesson Corp.  After four years at McKesson, he became CMIO of Saint Peter’s Healthcare System in New Brunswick, NJ, and was subsequently additionally appointed as Chief Information Officer. He currently continues to hold both roles.  </a:t>
            </a:r>
          </a:p>
          <a:p>
            <a:pPr marL="0" indent="0">
              <a:buNone/>
            </a:pPr>
            <a:r>
              <a:rPr lang="en-US" sz="1500" b="0" dirty="0">
                <a:solidFill>
                  <a:schemeClr val="tx1"/>
                </a:solidFill>
                <a:latin typeface="Prometo Medium" panose="020B0604020202020204" charset="0"/>
              </a:rPr>
              <a:t>During this time, he has overseen the implementation of the Paragon EMR, a predictive AI system for length of stay and readmissions and a physician communications tool among many other projects.  He oversees all IT activities in the healthcare system.</a:t>
            </a:r>
          </a:p>
          <a:p>
            <a:pPr marL="0" indent="0">
              <a:buNone/>
            </a:pPr>
            <a:r>
              <a:rPr lang="en-US" sz="1500" b="0" dirty="0">
                <a:solidFill>
                  <a:schemeClr val="tx1"/>
                </a:solidFill>
                <a:latin typeface="Prometo Medium" panose="020B0604020202020204" charset="0"/>
              </a:rPr>
              <a:t>Dr. Tannenbaum received an MD from the Dartmouth School of Medicine, an MBA, a post-graduate certificate in Health Informatics and a Masters of Public Health degree. He is board certified in Pediatrics and Clinical Informatics.</a:t>
            </a:r>
          </a:p>
          <a:p>
            <a:pPr marL="0" indent="0">
              <a:buNone/>
            </a:pPr>
            <a:r>
              <a:rPr lang="en-US" sz="1500" b="0" dirty="0">
                <a:solidFill>
                  <a:schemeClr val="tx1"/>
                </a:solidFill>
                <a:latin typeface="Prometo Medium" panose="020B0604020202020204" charset="0"/>
              </a:rPr>
              <a:t>Dr. Tannenbaum is an active HIMSS Physician Committee Member.</a:t>
            </a:r>
            <a:endParaRPr lang="en-US" sz="1500" b="0" dirty="0">
              <a:latin typeface="Prometo Medium" panose="020B0604020202020204" charset="0"/>
            </a:endParaRPr>
          </a:p>
        </p:txBody>
      </p:sp>
      <p:pic>
        <p:nvPicPr>
          <p:cNvPr id="14" name="Picture Placeholder 13"/>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t="3554" b="32595"/>
          <a:stretch/>
        </p:blipFill>
        <p:spPr>
          <a:xfrm>
            <a:off x="7242048" y="1681652"/>
            <a:ext cx="3566159" cy="3418523"/>
          </a:xfrm>
        </p:spPr>
      </p:pic>
      <p:sp>
        <p:nvSpPr>
          <p:cNvPr id="11" name="Title 10"/>
          <p:cNvSpPr>
            <a:spLocks noGrp="1"/>
          </p:cNvSpPr>
          <p:nvPr>
            <p:ph type="title"/>
          </p:nvPr>
        </p:nvSpPr>
        <p:spPr>
          <a:xfrm>
            <a:off x="326603" y="335712"/>
            <a:ext cx="7783379" cy="1028700"/>
          </a:xfrm>
        </p:spPr>
        <p:txBody>
          <a:bodyPr/>
          <a:lstStyle/>
          <a:p>
            <a:pPr marL="0" indent="0">
              <a:buNone/>
            </a:pPr>
            <a:r>
              <a:rPr lang="en-US" dirty="0">
                <a:solidFill>
                  <a:schemeClr val="accent1"/>
                </a:solidFill>
              </a:rPr>
              <a:t>Jordan Tannenbaum, MD, MBA, MPH</a:t>
            </a:r>
            <a:br>
              <a:rPr lang="en-US" dirty="0">
                <a:solidFill>
                  <a:schemeClr val="accent1"/>
                </a:solidFill>
              </a:rPr>
            </a:br>
            <a:r>
              <a:rPr lang="en-US" sz="1400" dirty="0">
                <a:solidFill>
                  <a:schemeClr val="accent1">
                    <a:lumMod val="75000"/>
                  </a:schemeClr>
                </a:solidFill>
                <a:latin typeface="Prometo Medium" panose="020B0604020202020204" charset="0"/>
              </a:rPr>
              <a:t>Vice President, Chief Information Officer, Chief Medical Information Officer at</a:t>
            </a:r>
            <a:br>
              <a:rPr lang="en-US" sz="1400" dirty="0">
                <a:solidFill>
                  <a:schemeClr val="accent1">
                    <a:lumMod val="75000"/>
                  </a:schemeClr>
                </a:solidFill>
                <a:latin typeface="Prometo Medium" panose="020B0604020202020204" charset="0"/>
              </a:rPr>
            </a:br>
            <a:r>
              <a:rPr lang="en-US" sz="1400" b="0" dirty="0">
                <a:solidFill>
                  <a:schemeClr val="accent1">
                    <a:lumMod val="75000"/>
                  </a:schemeClr>
                </a:solidFill>
                <a:latin typeface="Prometo Medium" panose="020B0604020202020204" charset="0"/>
              </a:rPr>
              <a:t>Saint Peter’s Healthcare System</a:t>
            </a:r>
            <a:br>
              <a:rPr lang="en-US" sz="3600" b="0" dirty="0">
                <a:solidFill>
                  <a:schemeClr val="tx1"/>
                </a:solidFill>
                <a:latin typeface="+mn-lt"/>
              </a:rPr>
            </a:br>
            <a:br>
              <a:rPr lang="en-US" dirty="0">
                <a:solidFill>
                  <a:schemeClr val="accent1"/>
                </a:solidFill>
              </a:rPr>
            </a:br>
            <a:br>
              <a:rPr lang="en-US" sz="1200" dirty="0">
                <a:solidFill>
                  <a:schemeClr val="tx1"/>
                </a:solidFill>
              </a:rPr>
            </a:br>
            <a:endParaRPr lang="en-US" sz="2800" dirty="0">
              <a:solidFill>
                <a:schemeClr val="tx1"/>
              </a:solidFill>
            </a:endParaRPr>
          </a:p>
        </p:txBody>
      </p:sp>
    </p:spTree>
    <p:extLst>
      <p:ext uri="{BB962C8B-B14F-4D97-AF65-F5344CB8AC3E}">
        <p14:creationId xmlns:p14="http://schemas.microsoft.com/office/powerpoint/2010/main" val="682369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7</a:t>
            </a:fld>
            <a:endParaRPr lang="en-US" dirty="0"/>
          </a:p>
        </p:txBody>
      </p:sp>
      <p:sp>
        <p:nvSpPr>
          <p:cNvPr id="3" name="Content Placeholder 2"/>
          <p:cNvSpPr>
            <a:spLocks noGrp="1"/>
          </p:cNvSpPr>
          <p:nvPr>
            <p:ph idx="1"/>
          </p:nvPr>
        </p:nvSpPr>
        <p:spPr>
          <a:xfrm>
            <a:off x="361404" y="1432831"/>
            <a:ext cx="6569748" cy="5064298"/>
          </a:xfrm>
        </p:spPr>
        <p:txBody>
          <a:bodyPr>
            <a:normAutofit/>
          </a:bodyPr>
          <a:lstStyle/>
          <a:p>
            <a:pPr marL="0" indent="0">
              <a:buNone/>
            </a:pPr>
            <a:r>
              <a:rPr lang="en-US" sz="1600" b="0" dirty="0">
                <a:effectLst/>
                <a:latin typeface="Prometo Medium" panose="020B0604020202020204" charset="0"/>
                <a:ea typeface="Calibri" panose="020F0502020204030204" pitchFamily="34" charset="0"/>
              </a:rPr>
              <a:t>As CIO and Chief Digital Health Officer, Dr. Atreja, oversees IT, digital health and AI portfolios, bridging the gap between IT, academia, research, and innovation as “Digital Davis” becomes a global hub for digital health. Dr. Atreja has received formal training in public health and is board certified in gastroenterology, clinical informatics, and internal medicine. He launched the first digital health formulary in the health system and is often referred to as the "the App Doctor".</a:t>
            </a:r>
            <a:br>
              <a:rPr lang="en-US" sz="1600" b="0" dirty="0">
                <a:effectLst/>
                <a:latin typeface="Prometo Medium" panose="020B0604020202020204" charset="0"/>
                <a:ea typeface="Calibri" panose="020F0502020204030204" pitchFamily="34" charset="0"/>
              </a:rPr>
            </a:br>
            <a:br>
              <a:rPr lang="en-US" sz="1600" b="0" dirty="0">
                <a:effectLst/>
                <a:latin typeface="Prometo Medium" panose="020B0604020202020204" charset="0"/>
                <a:ea typeface="Calibri" panose="020F0502020204030204" pitchFamily="34" charset="0"/>
              </a:rPr>
            </a:br>
            <a:r>
              <a:rPr lang="en-US" sz="1600" b="0" dirty="0">
                <a:effectLst/>
                <a:latin typeface="Prometo Medium" panose="020B0604020202020204" charset="0"/>
                <a:ea typeface="Calibri" panose="020F0502020204030204" pitchFamily="34" charset="0"/>
              </a:rPr>
              <a:t>As an intrapreneur, Dr. Atreja has won innovation awards at Cleveland Clinic and Mount Sinai, successfully licensed technologies from academic centers and advises startups, accelerators and Fortune 500 companies in digital medicine. Dr Atreja coined the term "evidence-based digital medicine” and launched non-profit Association of Digital Medicine (</a:t>
            </a:r>
            <a:r>
              <a:rPr lang="en-US" sz="1600" b="0" dirty="0" err="1">
                <a:effectLst/>
                <a:latin typeface="Prometo Medium" panose="020B0604020202020204" charset="0"/>
                <a:ea typeface="Calibri" panose="020F0502020204030204" pitchFamily="34" charset="0"/>
              </a:rPr>
              <a:t>NODE.Health</a:t>
            </a:r>
            <a:r>
              <a:rPr lang="en-US" sz="1600" b="0" dirty="0">
                <a:effectLst/>
                <a:latin typeface="Prometo Medium" panose="020B0604020202020204" charset="0"/>
                <a:ea typeface="Calibri" panose="020F0502020204030204" pitchFamily="34" charset="0"/>
              </a:rPr>
              <a:t>) in 2018. </a:t>
            </a:r>
          </a:p>
          <a:p>
            <a:pPr marL="0" indent="0">
              <a:buNone/>
            </a:pPr>
            <a:r>
              <a:rPr lang="en-US" sz="1600" b="0" dirty="0">
                <a:effectLst/>
                <a:latin typeface="Prometo Medium" panose="020B0604020202020204" charset="0"/>
                <a:ea typeface="Calibri" panose="020F0502020204030204" pitchFamily="34" charset="0"/>
              </a:rPr>
              <a:t>Dr. Atreja has received consecutive funding through NIH for the last 8 years and has published more than 80 papers in GI, digital health and AI. He was selected among Top 40 HealthCare Transformation People in 2017, Top 50 Future Healthcare leaders by HIMSS in 2020 and Top Chief Digital Officers in Health System in US in 2022.</a:t>
            </a:r>
          </a:p>
          <a:p>
            <a:pPr marL="0" indent="0">
              <a:buNone/>
            </a:pPr>
            <a:endParaRPr lang="en-US" sz="1200" b="0" dirty="0"/>
          </a:p>
        </p:txBody>
      </p:sp>
      <p:sp>
        <p:nvSpPr>
          <p:cNvPr id="5" name="Title 4"/>
          <p:cNvSpPr>
            <a:spLocks noGrp="1"/>
          </p:cNvSpPr>
          <p:nvPr>
            <p:ph type="title"/>
          </p:nvPr>
        </p:nvSpPr>
        <p:spPr>
          <a:xfrm>
            <a:off x="361404" y="212107"/>
            <a:ext cx="7054380" cy="1028700"/>
          </a:xfrm>
        </p:spPr>
        <p:txBody>
          <a:bodyPr/>
          <a:lstStyle/>
          <a:p>
            <a:pPr marL="0" indent="0">
              <a:buNone/>
            </a:pPr>
            <a:r>
              <a:rPr lang="en-US" sz="4400" dirty="0">
                <a:solidFill>
                  <a:schemeClr val="accent1"/>
                </a:solidFill>
              </a:rPr>
              <a:t>Ashish Atreja, MD, MPH</a:t>
            </a:r>
            <a:br>
              <a:rPr lang="en-US" sz="4400" dirty="0">
                <a:solidFill>
                  <a:schemeClr val="accent1"/>
                </a:solidFill>
              </a:rPr>
            </a:br>
            <a:r>
              <a:rPr lang="en-US" sz="1800" dirty="0"/>
              <a:t>CIO and Chief Digital Health Officer at </a:t>
            </a:r>
            <a:r>
              <a:rPr lang="en-US" sz="1800" b="0" dirty="0"/>
              <a:t>UC Davis Health</a:t>
            </a:r>
            <a:br>
              <a:rPr lang="en-US" sz="4400" b="0" dirty="0"/>
            </a:br>
            <a:br>
              <a:rPr lang="en-US" sz="4400" dirty="0">
                <a:solidFill>
                  <a:schemeClr val="accent1"/>
                </a:solidFill>
              </a:rPr>
            </a:br>
            <a:br>
              <a:rPr lang="en-US" dirty="0">
                <a:solidFill>
                  <a:schemeClr val="accent1"/>
                </a:solidFill>
              </a:rPr>
            </a:br>
            <a:endParaRPr lang="en-US" dirty="0"/>
          </a:p>
        </p:txBody>
      </p:sp>
      <p:pic>
        <p:nvPicPr>
          <p:cNvPr id="7" name="Picture Placeholder 6" descr="A person wearing a suit and bow tie&#10;&#10;Description automatically generated with medium confidence">
            <a:extLst>
              <a:ext uri="{FF2B5EF4-FFF2-40B4-BE49-F238E27FC236}">
                <a16:creationId xmlns:a16="http://schemas.microsoft.com/office/drawing/2014/main" id="{D9C5BF0D-9B45-40E0-A5ED-998868EA8216}"/>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8752" t="2705" r="9537" b="9749"/>
          <a:stretch/>
        </p:blipFill>
        <p:spPr>
          <a:xfrm>
            <a:off x="7623425" y="1356189"/>
            <a:ext cx="3737092" cy="3606229"/>
          </a:xfrm>
        </p:spPr>
      </p:pic>
    </p:spTree>
    <p:extLst>
      <p:ext uri="{BB962C8B-B14F-4D97-AF65-F5344CB8AC3E}">
        <p14:creationId xmlns:p14="http://schemas.microsoft.com/office/powerpoint/2010/main" val="248331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8</a:t>
            </a:fld>
            <a:endParaRPr lang="en-US" dirty="0"/>
          </a:p>
        </p:txBody>
      </p:sp>
      <p:sp>
        <p:nvSpPr>
          <p:cNvPr id="3" name="Content Placeholder 2"/>
          <p:cNvSpPr>
            <a:spLocks noGrp="1"/>
          </p:cNvSpPr>
          <p:nvPr>
            <p:ph idx="1"/>
          </p:nvPr>
        </p:nvSpPr>
        <p:spPr>
          <a:xfrm>
            <a:off x="409227" y="1516886"/>
            <a:ext cx="6269869" cy="4873292"/>
          </a:xfrm>
        </p:spPr>
        <p:txBody>
          <a:bodyPr>
            <a:normAutofit fontScale="32500" lnSpcReduction="20000"/>
          </a:bodyPr>
          <a:lstStyle/>
          <a:p>
            <a:pPr marL="0" indent="0">
              <a:spcBef>
                <a:spcPts val="600"/>
              </a:spcBef>
              <a:buNone/>
            </a:pPr>
            <a:endParaRPr lang="en-US" sz="1200" b="0" dirty="0"/>
          </a:p>
          <a:p>
            <a:pPr marL="0" indent="0">
              <a:spcBef>
                <a:spcPts val="600"/>
              </a:spcBef>
              <a:buNone/>
            </a:pPr>
            <a:r>
              <a:rPr lang="en-US" sz="4900" b="0" dirty="0">
                <a:latin typeface="Prometo Medium" panose="020B0604020202020204" charset="0"/>
              </a:rPr>
              <a:t>Marcee Chmait has served in multiple rolls within the health care industry for nearly 30 years.  Her passion is to innovate, incubate and develop new businesses and to grow them into meaningful businesses.  Marcee has spent her career at the brink of healthcare innovation, identifying opportunities to merge direct relationships between consumer and provider before consumer-centered healthcare was even a strategy.  </a:t>
            </a:r>
          </a:p>
          <a:p>
            <a:pPr marL="0" indent="0">
              <a:spcBef>
                <a:spcPts val="600"/>
              </a:spcBef>
              <a:buNone/>
            </a:pPr>
            <a:endParaRPr lang="en-US" sz="4000" b="0" dirty="0">
              <a:latin typeface="Prometo Medium" panose="020B0604020202020204" charset="0"/>
            </a:endParaRPr>
          </a:p>
          <a:p>
            <a:pPr marL="0" indent="0">
              <a:spcBef>
                <a:spcPts val="600"/>
              </a:spcBef>
              <a:buNone/>
            </a:pPr>
            <a:r>
              <a:rPr lang="en-US" sz="4900" b="0" dirty="0">
                <a:latin typeface="Prometo Medium" panose="020B0604020202020204" charset="0"/>
              </a:rPr>
              <a:t>Currently, Marcee leads digital partnerships and commercialization for the Providence Digital Innovation Group.  Prior to joining Providence, Marcee has spent her career innovating on the payer side of the industry. At the same time, she also led and participated in three startups that had diverse exits. </a:t>
            </a:r>
          </a:p>
          <a:p>
            <a:pPr marL="0" indent="0">
              <a:spcBef>
                <a:spcPts val="600"/>
              </a:spcBef>
              <a:buNone/>
            </a:pPr>
            <a:endParaRPr lang="en-US" sz="4000" b="0" dirty="0">
              <a:latin typeface="Prometo Medium" panose="020B0604020202020204" charset="0"/>
            </a:endParaRPr>
          </a:p>
          <a:p>
            <a:pPr marL="0" indent="0">
              <a:spcBef>
                <a:spcPts val="600"/>
              </a:spcBef>
              <a:buNone/>
            </a:pPr>
            <a:r>
              <a:rPr lang="en-US" sz="4900" b="0" dirty="0" err="1">
                <a:latin typeface="Prometo Medium" panose="020B0604020202020204" charset="0"/>
              </a:rPr>
              <a:t>Marcee’s</a:t>
            </a:r>
            <a:r>
              <a:rPr lang="en-US" sz="4900" b="0" dirty="0">
                <a:latin typeface="Prometo Medium" panose="020B0604020202020204" charset="0"/>
              </a:rPr>
              <a:t> work in healthcare innovation has afforded her a patent and three innovation awards: Gartner’s Cool Vendor, Fierce Health Award and the Bronze International Women in Business from the Stevie Awards.  </a:t>
            </a:r>
          </a:p>
          <a:p>
            <a:pPr marL="0" indent="0">
              <a:spcBef>
                <a:spcPts val="600"/>
              </a:spcBef>
              <a:buNone/>
            </a:pPr>
            <a:endParaRPr lang="en-US" sz="4900" b="0" dirty="0">
              <a:latin typeface="Prometo Medium" panose="020B0604020202020204" charset="0"/>
            </a:endParaRPr>
          </a:p>
          <a:p>
            <a:pPr marL="0" indent="0">
              <a:spcBef>
                <a:spcPts val="600"/>
              </a:spcBef>
              <a:buNone/>
            </a:pPr>
            <a:r>
              <a:rPr lang="en-US" sz="4900" b="0" dirty="0">
                <a:latin typeface="Prometo Medium" panose="020B0604020202020204" charset="0"/>
              </a:rPr>
              <a:t>Marcee is a graduate from the University of Minnesota with a degree in Marketing Communications. </a:t>
            </a:r>
          </a:p>
          <a:p>
            <a:pPr marL="0" indent="0">
              <a:spcBef>
                <a:spcPts val="600"/>
              </a:spcBef>
              <a:buNone/>
            </a:pPr>
            <a:endParaRPr lang="en-US" sz="1200" b="0" dirty="0"/>
          </a:p>
        </p:txBody>
      </p:sp>
      <p:sp>
        <p:nvSpPr>
          <p:cNvPr id="5" name="Title 4"/>
          <p:cNvSpPr>
            <a:spLocks noGrp="1"/>
          </p:cNvSpPr>
          <p:nvPr>
            <p:ph type="title"/>
          </p:nvPr>
        </p:nvSpPr>
        <p:spPr>
          <a:xfrm>
            <a:off x="498547" y="332997"/>
            <a:ext cx="6432605" cy="618550"/>
          </a:xfrm>
        </p:spPr>
        <p:txBody>
          <a:bodyPr/>
          <a:lstStyle/>
          <a:p>
            <a:r>
              <a:rPr lang="en-US" sz="4400" dirty="0">
                <a:solidFill>
                  <a:schemeClr val="accent1"/>
                </a:solidFill>
              </a:rPr>
              <a:t>Marcee Chmait</a:t>
            </a:r>
            <a:br>
              <a:rPr lang="en-US" sz="4400" dirty="0">
                <a:solidFill>
                  <a:schemeClr val="accent1"/>
                </a:solidFill>
              </a:rPr>
            </a:br>
            <a:r>
              <a:rPr lang="en-US" sz="1600" b="0" dirty="0"/>
              <a:t>Head of Business Development and Digital Partnerships at Providence</a:t>
            </a:r>
            <a:br>
              <a:rPr lang="en-US" sz="1400" b="0" dirty="0"/>
            </a:br>
            <a:br>
              <a:rPr lang="en-US" dirty="0">
                <a:solidFill>
                  <a:schemeClr val="accent1"/>
                </a:solidFill>
              </a:rPr>
            </a:br>
            <a:endParaRPr lang="en-US" dirty="0"/>
          </a:p>
        </p:txBody>
      </p:sp>
      <p:pic>
        <p:nvPicPr>
          <p:cNvPr id="7" name="Picture Placeholder 6" descr="A picture containing person, outdoor, purple&#10;&#10;Description automatically generated">
            <a:extLst>
              <a:ext uri="{FF2B5EF4-FFF2-40B4-BE49-F238E27FC236}">
                <a16:creationId xmlns:a16="http://schemas.microsoft.com/office/drawing/2014/main" id="{4394AF43-18CF-4FB0-884B-E30712D8A75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1135" b="11135"/>
          <a:stretch>
            <a:fillRect/>
          </a:stretch>
        </p:blipFill>
        <p:spPr>
          <a:xfrm>
            <a:off x="7223760" y="1755476"/>
            <a:ext cx="3897282" cy="3182456"/>
          </a:xfrm>
        </p:spPr>
      </p:pic>
    </p:spTree>
    <p:extLst>
      <p:ext uri="{BB962C8B-B14F-4D97-AF65-F5344CB8AC3E}">
        <p14:creationId xmlns:p14="http://schemas.microsoft.com/office/powerpoint/2010/main" val="132213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a:t>
            </a:fld>
            <a:endParaRPr lang="en-US" dirty="0"/>
          </a:p>
        </p:txBody>
      </p:sp>
      <p:sp>
        <p:nvSpPr>
          <p:cNvPr id="12" name="Content Placeholder 11"/>
          <p:cNvSpPr>
            <a:spLocks noGrp="1"/>
          </p:cNvSpPr>
          <p:nvPr>
            <p:ph idx="1"/>
          </p:nvPr>
        </p:nvSpPr>
        <p:spPr>
          <a:xfrm>
            <a:off x="299685" y="1662130"/>
            <a:ext cx="6147768" cy="4515058"/>
          </a:xfrm>
        </p:spPr>
        <p:txBody>
          <a:bodyPr>
            <a:normAutofit/>
          </a:bodyPr>
          <a:lstStyle/>
          <a:p>
            <a:pPr marL="0" indent="0">
              <a:buNone/>
            </a:pPr>
            <a:r>
              <a:rPr lang="en-US" b="0" dirty="0">
                <a:solidFill>
                  <a:schemeClr val="tx1"/>
                </a:solidFill>
                <a:latin typeface="Prometo Medium" panose="020B0604020202020204" charset="0"/>
              </a:rPr>
              <a:t>Ash Goel, MD, MBA, is Senior Vice President, Chief Information Officer (CIO), for Bronson Healthcare. Dr. Goel oversees the broader IT strategy for the organization, enables the digital transformation journey, consumer focused growth, managing effective use of technology to further patient care, and developing and enhancing the use of data analytics throughout the health system to make informed decisions that support better clinical and business outcomes. In addition, he practices medicine as an adult hospitalist on a part-time basis.</a:t>
            </a:r>
          </a:p>
          <a:p>
            <a:pPr marL="0" indent="0">
              <a:buNone/>
            </a:pPr>
            <a:br>
              <a:rPr lang="en-US" b="0" dirty="0">
                <a:solidFill>
                  <a:schemeClr val="tx1"/>
                </a:solidFill>
                <a:latin typeface="Prometo Medium" panose="020B0604020202020204" charset="0"/>
              </a:rPr>
            </a:br>
            <a:r>
              <a:rPr lang="en-US" b="0" dirty="0">
                <a:solidFill>
                  <a:schemeClr val="tx1"/>
                </a:solidFill>
                <a:latin typeface="Prometo Medium" panose="020B0604020202020204" charset="0"/>
              </a:rPr>
              <a:t>Dr. Goel is an active HIMSS Physician Committee Member.</a:t>
            </a:r>
            <a:endParaRPr lang="en-US" b="0" dirty="0">
              <a:latin typeface="Prometo Medium" panose="020B0604020202020204" charset="0"/>
            </a:endParaRPr>
          </a:p>
        </p:txBody>
      </p:sp>
      <p:pic>
        <p:nvPicPr>
          <p:cNvPr id="14" name="Picture Placeholder 13"/>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t="3362" b="23398"/>
          <a:stretch/>
        </p:blipFill>
        <p:spPr>
          <a:xfrm>
            <a:off x="7241658" y="1568051"/>
            <a:ext cx="3465966" cy="3568636"/>
          </a:xfrm>
        </p:spPr>
      </p:pic>
      <p:sp>
        <p:nvSpPr>
          <p:cNvPr id="11" name="Title 10"/>
          <p:cNvSpPr>
            <a:spLocks noGrp="1"/>
          </p:cNvSpPr>
          <p:nvPr>
            <p:ph type="title"/>
          </p:nvPr>
        </p:nvSpPr>
        <p:spPr>
          <a:xfrm>
            <a:off x="299685" y="354240"/>
            <a:ext cx="6530323" cy="685946"/>
          </a:xfrm>
        </p:spPr>
        <p:txBody>
          <a:bodyPr/>
          <a:lstStyle/>
          <a:p>
            <a:pPr marL="0" indent="0">
              <a:buNone/>
            </a:pPr>
            <a:r>
              <a:rPr lang="nl-NL" sz="4400" dirty="0">
                <a:solidFill>
                  <a:schemeClr val="accent1"/>
                </a:solidFill>
              </a:rPr>
              <a:t>Ash Goel, MD, MS, MBA</a:t>
            </a:r>
            <a:br>
              <a:rPr lang="nl-NL" sz="4400" dirty="0">
                <a:solidFill>
                  <a:schemeClr val="accent1"/>
                </a:solidFill>
              </a:rPr>
            </a:br>
            <a:r>
              <a:rPr lang="en-US" sz="1400" dirty="0">
                <a:solidFill>
                  <a:schemeClr val="accent1"/>
                </a:solidFill>
              </a:rPr>
              <a:t>Senior VP, Chief Information and Informatics Officer at Bronson Healthcare Group </a:t>
            </a:r>
            <a:br>
              <a:rPr lang="nl-NL" sz="4400" dirty="0">
                <a:solidFill>
                  <a:schemeClr val="accent1"/>
                </a:solidFill>
              </a:rPr>
            </a:br>
            <a:br>
              <a:rPr lang="en-US" sz="1400" b="0" dirty="0">
                <a:solidFill>
                  <a:schemeClr val="tx1"/>
                </a:solidFill>
                <a:latin typeface="+mn-lt"/>
              </a:rPr>
            </a:br>
            <a:br>
              <a:rPr lang="en-US" sz="4400" dirty="0">
                <a:solidFill>
                  <a:schemeClr val="accent1"/>
                </a:solidFill>
              </a:rPr>
            </a:br>
            <a:br>
              <a:rPr lang="en-US" sz="1600"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627094906"/>
      </p:ext>
    </p:extLst>
  </p:cSld>
  <p:clrMapOvr>
    <a:masterClrMapping/>
  </p:clrMapOvr>
</p:sld>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3801A1C5168B46903C3FB372F7B09B" ma:contentTypeVersion="9" ma:contentTypeDescription="Create a new document." ma:contentTypeScope="" ma:versionID="d2a3d35a41d18d1814c148b7750a91ae">
  <xsd:schema xmlns:xsd="http://www.w3.org/2001/XMLSchema" xmlns:xs="http://www.w3.org/2001/XMLSchema" xmlns:p="http://schemas.microsoft.com/office/2006/metadata/properties" xmlns:ns3="9cdbcf6e-4b04-422a-81b8-d6dfec4a673b" targetNamespace="http://schemas.microsoft.com/office/2006/metadata/properties" ma:root="true" ma:fieldsID="b9eb28fea15a0583e31d0cfce37a552b" ns3:_="">
    <xsd:import namespace="9cdbcf6e-4b04-422a-81b8-d6dfec4a673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dbcf6e-4b04-422a-81b8-d6dfec4a67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6B50E6-CC15-4160-93E2-DD64E2182B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dbcf6e-4b04-422a-81b8-d6dfec4a67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79258B-BAF6-439A-8C8D-D74B1CFAE09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9cdbcf6e-4b04-422a-81b8-d6dfec4a673b"/>
    <ds:schemaRef ds:uri="http://www.w3.org/XML/1998/namespace"/>
    <ds:schemaRef ds:uri="http://purl.org/dc/dcmitype/"/>
  </ds:schemaRefs>
</ds:datastoreItem>
</file>

<file path=customXml/itemProps3.xml><?xml version="1.0" encoding="utf-8"?>
<ds:datastoreItem xmlns:ds="http://schemas.openxmlformats.org/officeDocument/2006/customXml" ds:itemID="{6DB86978-C9FE-4C7E-84FD-E51DAC869A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15529</TotalTime>
  <Words>1216</Words>
  <Application>Microsoft Office PowerPoint</Application>
  <PresentationFormat>Widescreen</PresentationFormat>
  <Paragraphs>98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Century Gothic</vt:lpstr>
      <vt:lpstr>Calibri</vt:lpstr>
      <vt:lpstr>Arial</vt:lpstr>
      <vt:lpstr>Prometo Medium</vt:lpstr>
      <vt:lpstr>Ravi Powerpoint Template</vt:lpstr>
      <vt:lpstr>PowerPoint Presentation</vt:lpstr>
      <vt:lpstr>PowerPoint Presentation</vt:lpstr>
      <vt:lpstr>Welcome   Gwynne Jelbaoui Program Manager Clinical Informatics  HIMSS Gwynne.Jelbaoui@himss.org </vt:lpstr>
      <vt:lpstr>PowerPoint Presentation</vt:lpstr>
      <vt:lpstr>The Power of Patient Engagement Starts Within  Learning Objectives    </vt:lpstr>
      <vt:lpstr>Jordan Tannenbaum, MD, MBA, MPH Vice President, Chief Information Officer, Chief Medical Information Officer at Saint Peter’s Healthcare System   </vt:lpstr>
      <vt:lpstr>Ashish Atreja, MD, MPH CIO and Chief Digital Health Officer at UC Davis Health   </vt:lpstr>
      <vt:lpstr>Marcee Chmait Head of Business Development and Digital Partnerships at Providence  </vt:lpstr>
      <vt:lpstr>Ash Goel, MD, MS, MBA Senior VP, Chief Information and Informatics Officer at Bronson Healthcare Group     </vt:lpstr>
      <vt:lpstr>Panel Discussion  </vt:lpstr>
      <vt:lpstr>Questions from the attendees?  </vt:lpstr>
      <vt:lpstr>PowerPoint Presentation</vt:lpstr>
      <vt:lpstr>Join Accelerate and the Physician Community   www.youraccelerate.com  Use PHYSCOM in the Invite code field  Accelerate is grounded in connecting our evolving community to provide opportunities for professional networking and development, thought leadership and research, and supporting digital transformation.  </vt:lpstr>
      <vt:lpstr>Thank you!  Contact emails:   Physician Community informatics@himss.org    Gwynne Jelbaoui Gwynne.Jelbaoui@himss.org </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Jelbaoui, Gwynne</cp:lastModifiedBy>
  <cp:revision>115</cp:revision>
  <dcterms:created xsi:type="dcterms:W3CDTF">2019-10-16T19:16:43Z</dcterms:created>
  <dcterms:modified xsi:type="dcterms:W3CDTF">2022-05-02T13:25:22Z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0x010100743801A1C5168B46903C3FB372F7B09B</vt:lpwstr>
  </property>
</Properties>
</file>