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4"/>
    <p:sldMasterId id="2147483699" r:id="rId5"/>
    <p:sldMasterId id="2147483710" r:id="rId6"/>
    <p:sldMasterId id="2147483826" r:id="rId7"/>
    <p:sldMasterId id="2147483944" r:id="rId8"/>
  </p:sldMasterIdLst>
  <p:notesMasterIdLst>
    <p:notesMasterId r:id="rId37"/>
  </p:notesMasterIdLst>
  <p:sldIdLst>
    <p:sldId id="257" r:id="rId9"/>
    <p:sldId id="354" r:id="rId10"/>
    <p:sldId id="392" r:id="rId11"/>
    <p:sldId id="296" r:id="rId12"/>
    <p:sldId id="388" r:id="rId13"/>
    <p:sldId id="275" r:id="rId14"/>
    <p:sldId id="356" r:id="rId15"/>
    <p:sldId id="2147478115" r:id="rId16"/>
    <p:sldId id="389" r:id="rId17"/>
    <p:sldId id="8990" r:id="rId18"/>
    <p:sldId id="2147478113" r:id="rId19"/>
    <p:sldId id="2147477028" r:id="rId20"/>
    <p:sldId id="2147478112" r:id="rId21"/>
    <p:sldId id="2076138072" r:id="rId22"/>
    <p:sldId id="270" r:id="rId23"/>
    <p:sldId id="2147478114" r:id="rId24"/>
    <p:sldId id="256" r:id="rId25"/>
    <p:sldId id="2147471805" r:id="rId26"/>
    <p:sldId id="2146846640" r:id="rId27"/>
    <p:sldId id="2147471735" r:id="rId28"/>
    <p:sldId id="2147472002" r:id="rId29"/>
    <p:sldId id="2147472034" r:id="rId30"/>
    <p:sldId id="2147472010" r:id="rId31"/>
    <p:sldId id="2147472035" r:id="rId32"/>
    <p:sldId id="264" r:id="rId33"/>
    <p:sldId id="8991" r:id="rId34"/>
    <p:sldId id="386" r:id="rId35"/>
    <p:sldId id="383"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Consolas" panose="020B0609020204030204" pitchFamily="49" charset="0"/>
      <p:regular r:id="rId46"/>
      <p:bold r:id="rId47"/>
      <p:italic r:id="rId48"/>
      <p:boldItalic r:id="rId49"/>
    </p:embeddedFont>
    <p:embeddedFont>
      <p:font typeface="Prometo Medium" panose="020B060402020202020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
      <p:font typeface="Segoe UI Black" panose="020B0A02040204020203" pitchFamily="34" charset="0"/>
      <p:bold r:id="rId58"/>
      <p:boldItalic r:id="rId59"/>
    </p:embeddedFont>
    <p:embeddedFont>
      <p:font typeface="Segoe UI Light" panose="020B0502040204020203" pitchFamily="34" charset="0"/>
      <p:regular r:id="rId60"/>
      <p:italic r:id="rId61"/>
    </p:embeddedFont>
    <p:embeddedFont>
      <p:font typeface="Segoe UI Semibold" panose="020B0702040204020203" pitchFamily="34" charset="0"/>
      <p:bold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9A2C00-0CB8-4791-98F0-AC99B8219544}">
          <p14:sldIdLst>
            <p14:sldId id="257"/>
            <p14:sldId id="354"/>
            <p14:sldId id="392"/>
            <p14:sldId id="296"/>
            <p14:sldId id="388"/>
            <p14:sldId id="275"/>
            <p14:sldId id="356"/>
            <p14:sldId id="2147478115"/>
            <p14:sldId id="389"/>
            <p14:sldId id="8990"/>
            <p14:sldId id="2147478113"/>
            <p14:sldId id="2147477028"/>
            <p14:sldId id="2147478112"/>
            <p14:sldId id="2076138072"/>
            <p14:sldId id="270"/>
            <p14:sldId id="2147478114"/>
            <p14:sldId id="256"/>
            <p14:sldId id="2147471805"/>
            <p14:sldId id="2146846640"/>
            <p14:sldId id="2147471735"/>
            <p14:sldId id="2147472002"/>
            <p14:sldId id="2147472034"/>
            <p14:sldId id="2147472010"/>
            <p14:sldId id="2147472035"/>
            <p14:sldId id="264"/>
            <p14:sldId id="8991"/>
            <p14:sldId id="386"/>
            <p14:sldId id="383"/>
          </p14:sldIdLst>
        </p14:section>
      </p14:sectionLst>
    </p:ext>
    <p:ext uri="{EFAFB233-063F-42B5-8137-9DF3F51BA10A}">
      <p15:sldGuideLst xmlns:p15="http://schemas.microsoft.com/office/powerpoint/2012/main">
        <p15:guide id="4" orient="horz" pos="3096" userDrawn="1">
          <p15:clr>
            <a:srgbClr val="A4A3A4"/>
          </p15:clr>
        </p15:guide>
        <p15:guide id="5"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Smith, Nicole" initials="SN" lastIdx="5" clrIdx="1">
    <p:extLst>
      <p:ext uri="{19B8F6BF-5375-455C-9EA6-DF929625EA0E}">
        <p15:presenceInfo xmlns:p15="http://schemas.microsoft.com/office/powerpoint/2012/main" userId="S-1-5-21-365749239-1257169667-72670798-328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9" autoAdjust="0"/>
    <p:restoredTop sz="94660"/>
  </p:normalViewPr>
  <p:slideViewPr>
    <p:cSldViewPr snapToGrid="0">
      <p:cViewPr varScale="1">
        <p:scale>
          <a:sx n="108" d="100"/>
          <a:sy n="108" d="100"/>
        </p:scale>
        <p:origin x="570" y="108"/>
      </p:cViewPr>
      <p:guideLst>
        <p:guide orient="horz" pos="3096"/>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6/13/2023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sinursingsolutions.com/Documents/Library/NSI_National_Health_Care_Retention_Report.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healthcarefinancenews.com/news/healthcare-workers-experiencing-burnout-stress-due-covid-19-pandemic" TargetMode="External"/><Relationship Id="rId4" Type="http://schemas.openxmlformats.org/officeDocument/2006/relationships/hyperlink" Target="https://www.healthcarefinancenews.com/news/covid-19-pandemic-taking-toll-mental-health-frontline-healthcare-worker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2</a:t>
            </a:fld>
            <a:endParaRPr lang="en-US" dirty="0"/>
          </a:p>
        </p:txBody>
      </p:sp>
    </p:spTree>
    <p:extLst>
      <p:ext uri="{BB962C8B-B14F-4D97-AF65-F5344CB8AC3E}">
        <p14:creationId xmlns:p14="http://schemas.microsoft.com/office/powerpoint/2010/main" val="114062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C8076-E098-44ED-8CD3-F9AA092BE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40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C8076-E098-44ED-8CD3-F9AA092BE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97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C8076-E098-44ED-8CD3-F9AA092BE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466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7</a:t>
            </a:fld>
            <a:endParaRPr lang="en-US" dirty="0"/>
          </a:p>
        </p:txBody>
      </p:sp>
    </p:spTree>
    <p:extLst>
      <p:ext uri="{BB962C8B-B14F-4D97-AF65-F5344CB8AC3E}">
        <p14:creationId xmlns:p14="http://schemas.microsoft.com/office/powerpoint/2010/main" val="34496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a typeface="+mn-lt"/>
                <a:cs typeface="+mn-lt"/>
              </a:rPr>
              <a:t>Kathleen make this real with examples.</a:t>
            </a:r>
            <a:endParaRPr lang="en-US" sz="1200" b="1"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The following data are from NSI Nursing Solutions, Inc., “</a:t>
            </a:r>
            <a:r>
              <a:rPr lang="en-US" sz="1200" dirty="0">
                <a:ea typeface="+mn-lt"/>
                <a:cs typeface="+mn-lt"/>
                <a:hlinkClick r:id="rId3"/>
              </a:rPr>
              <a:t>2021 NSI National Health Care Retention &amp; RN Staffing Report</a:t>
            </a:r>
            <a:r>
              <a:rPr lang="en-US" sz="1200" dirty="0">
                <a:ea typeface="+mn-lt"/>
                <a:cs typeface="+mn-lt"/>
              </a:rPr>
              <a:t>,” March 2021.</a:t>
            </a:r>
            <a:endParaRPr lang="en-US" sz="1200" dirty="0"/>
          </a:p>
          <a:p>
            <a:endParaRPr lang="en-US" dirty="0"/>
          </a:p>
          <a:p>
            <a:r>
              <a:rPr lang="en-US" dirty="0"/>
              <a:t>MD SOURCE : Research by Mayo Clinic</a:t>
            </a:r>
            <a:endParaRPr lang="en-US" dirty="0">
              <a:cs typeface="Calibri"/>
            </a:endParaRPr>
          </a:p>
          <a:p>
            <a:r>
              <a:rPr lang="en-US" dirty="0"/>
              <a:t>Kronos – need survey link</a:t>
            </a:r>
            <a:endParaRPr lang="en-US" dirty="0">
              <a:cs typeface="Calibri"/>
            </a:endParaRPr>
          </a:p>
          <a:p>
            <a:endParaRPr lang="en-US" dirty="0"/>
          </a:p>
          <a:p>
            <a:r>
              <a:rPr lang="en-US" dirty="0"/>
              <a:t>Source: “2021 NSI National Health Care Retention &amp; RN Staffing Report,” NSI Nursing Solutions, Inc, March 2021; </a:t>
            </a:r>
            <a:r>
              <a:rPr lang="en-US" dirty="0">
                <a:hlinkClick r:id="rId3"/>
              </a:rPr>
              <a:t>NSI_National_Health_Care_Retention_Report.pdf (nsinursingsolutions.com)</a:t>
            </a:r>
            <a:endParaRPr lang="en-US" dirty="0"/>
          </a:p>
          <a:p>
            <a:r>
              <a:rPr lang="en-US" dirty="0"/>
              <a:t>“Annual Turnover, Vacancy, and Premium Labor Benchmarks,” HR Advancement Center, Advisory Board, April 2019; </a:t>
            </a:r>
            <a:endParaRPr lang="en-US" dirty="0">
              <a:cs typeface="Calibri"/>
            </a:endParaRPr>
          </a:p>
          <a:p>
            <a:r>
              <a:rPr lang="en-US" dirty="0"/>
              <a:t>“Pandemic is taking a dangerous toll on the mental health of frontline workers,” Mental Health America, December 1, 2020; Lagasse J, </a:t>
            </a:r>
            <a:r>
              <a:rPr lang="en-US" dirty="0">
                <a:hlinkClick r:id="rId4"/>
              </a:rPr>
              <a:t>COVID-19 pandemic is taking a toll on the mental health of frontline healthcare workers | Healthcare Finance News</a:t>
            </a:r>
            <a:endParaRPr lang="en-US" dirty="0">
              <a:cs typeface="Calibri" panose="020F0502020204030204"/>
            </a:endParaRPr>
          </a:p>
          <a:p>
            <a:r>
              <a:rPr lang="en-US" dirty="0"/>
              <a:t>“Healthcare workers experiencing burnout, stress due to COVID-19 pandemic,” Healthcare Finance, December 8, 2020. </a:t>
            </a:r>
            <a:r>
              <a:rPr lang="en-US" dirty="0">
                <a:hlinkClick r:id="rId5"/>
              </a:rPr>
              <a:t>Healthcare workers experiencing burnout, stress due to COVID-19 pandemic | Healthcare Finance News</a:t>
            </a:r>
            <a:endParaRPr lang="en-US" dirty="0">
              <a:cs typeface="Calibri"/>
              <a:hlinkClick r:id="rId5"/>
            </a:endParaRPr>
          </a:p>
          <a:p>
            <a:endParaRPr lang="en-US" dirty="0"/>
          </a:p>
          <a:p>
            <a:r>
              <a:rPr lang="en-US" sz="900" dirty="0"/>
              <a:t>[Introduction tied to provocative statement] </a:t>
            </a:r>
            <a:endParaRPr lang="en-US" sz="900" dirty="0">
              <a:cs typeface="Calibri"/>
            </a:endParaRPr>
          </a:p>
          <a:p>
            <a:r>
              <a:rPr lang="en-US" dirty="0"/>
              <a:t>Healthcare has consistently been a leading contributor to job market growth. Last year, COVID has not only amplified the mismatch between the supply and demand of labor, but, it has also stressed the industry and providers.</a:t>
            </a:r>
            <a:endParaRPr lang="en-US" dirty="0">
              <a:cs typeface="Calibri"/>
            </a:endParaRPr>
          </a:p>
          <a:p>
            <a:r>
              <a:rPr lang="en-US" dirty="0"/>
              <a:t>Other causal factors: Pandemic, Opioid Crisis, EHR/EMR documentation burden, Regulatory requirements that pile on and do not rescind: MACRA, ACA, HCAPS, etc. Violence in workplace, Reduce reimbursement, Mergers and Acquisition, </a:t>
            </a:r>
            <a:endParaRPr lang="en-US" dirty="0">
              <a:cs typeface="Calibri" panose="020F0502020204030204"/>
            </a:endParaRPr>
          </a:p>
          <a:p>
            <a:endParaRPr lang="en-US" dirty="0">
              <a:cs typeface="Calibri" panose="020F0502020204030204"/>
            </a:endParaRP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[Stimulating conclusion to invite more discussion]</a:t>
            </a:r>
            <a:endParaRPr lang="en-US" sz="900" b="1" dirty="0">
              <a:cs typeface="Calibri"/>
            </a:endParaRPr>
          </a:p>
          <a:p>
            <a:pPr>
              <a:defRPr/>
            </a:pPr>
            <a:r>
              <a:rPr lang="en-US" dirty="0"/>
              <a:t>The health care industry continues to be a cornerstone of our economy and must be ready to adapt to the changing landscape. The expanding healthcare roles, the aging population, the mandate on quality &amp; safety, the squeeze in reimbursements, the competition for patient volume, the shift in the delivery of care, the shortage of physicians, nurses &amp; allied professionals and a world-wide pandemic are all stressing the industry. </a:t>
            </a:r>
            <a:endParaRPr lang="en-US" dirty="0">
              <a:cs typeface="Calibri"/>
            </a:endParaRPr>
          </a:p>
          <a:p>
            <a:pPr>
              <a:defRPr/>
            </a:pPr>
            <a:r>
              <a:rPr lang="en-US" dirty="0"/>
              <a:t>The value hospitals place on their people will have a direct correlation to their commitment, confidence and engagement. Enhancing culture and building programs to reinforce these values is critical to driving retention.</a:t>
            </a:r>
            <a:endParaRPr lang="en-US" dirty="0">
              <a:cs typeface="Calibri"/>
            </a:endParaRPr>
          </a:p>
          <a:p>
            <a:pPr>
              <a:defRPr/>
            </a:pPr>
            <a:r>
              <a:rPr lang="en-US" dirty="0"/>
              <a:t>Focus on strategies that enhance culture and eliminate those that do not. </a:t>
            </a:r>
            <a:endParaRPr lang="en-US" dirty="0">
              <a:cs typeface="Calibri"/>
            </a:endParaRPr>
          </a:p>
          <a:p>
            <a:pPr>
              <a:defRPr/>
            </a:pPr>
            <a:r>
              <a:rPr lang="en-US" dirty="0"/>
              <a:t>A quantifiable measure of the severity of a hospitals vacancy rate is contract labor and overtime usage. Trending turnover, based on historical data, is a leading indicator of future organizational pressure. </a:t>
            </a:r>
            <a:endParaRPr lang="en-US" dirty="0">
              <a:cs typeface="Calibri"/>
            </a:endParaRPr>
          </a:p>
          <a:p>
            <a:pPr>
              <a:defRPr/>
            </a:pPr>
            <a:r>
              <a:rPr lang="en-US" dirty="0"/>
              <a:t>Management must identify contract labor costs and not view it as an “operating expense”, but rather as aggregated within the position control system. Inclusion within the payroll cost line, will provide greater insight into the actual direct cost of labor. To strengthen the bottom line, hospitals need to build retention capacity, manage vacancy rates, bolster recruitment initiatives and control labor expenses. Breaking through the myopic ways of hiring travel and agency staff to band-aid the issue or utilizing excessive overtime or premium pay which stresses the staff, the quality and the patient experience is a start. Building and retaining a quality workforce is paramount to navigate the shifting paradigm.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3D1E09A-EAA8-4C4F-BC68-826129D9FE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6324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i="0" baseline="0" dirty="0">
                <a:latin typeface="+mn-lt"/>
              </a:rPr>
              <a:t>Now let's take a closer look at the capabilities around the value chain </a:t>
            </a:r>
            <a:r>
              <a:rPr lang="en-US" sz="1200" i="1" baseline="0" dirty="0">
                <a:highlight>
                  <a:srgbClr val="FFFF00"/>
                </a:highlight>
                <a:latin typeface="+mn-lt"/>
              </a:rPr>
              <a:t>and how Microsoft + Nuance can further transform their patient experiences and enhance clinician experiences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p>
          <a:p>
            <a:pPr marL="0" marR="0" lvl="0" indent="0" algn="l" defTabSz="9171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Each of these capabilities are composable, meaning they can be deployed one at a time or in groups. Customers can also leverage their existing investments in Microsoft Cloud technologies, by applying these capabilities to solutions already deployed in their environment.</a:t>
            </a:r>
          </a:p>
          <a:p>
            <a:pPr marL="0" marR="0" lvl="0" indent="0" algn="l" defTabSz="91714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71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of this is built with the desired outcome of delivering better patient experience, delivering better insights that drive positive change, and overall better care—across the entire care continuum.</a:t>
            </a:r>
          </a:p>
          <a:p>
            <a:pPr marL="0" marR="0" lvl="0" indent="0" algn="l" defTabSz="91714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7143" rtl="0" eaLnBrk="1" fontAlgn="auto" latinLnBrk="0" hangingPunct="1">
              <a:lnSpc>
                <a:spcPct val="100000"/>
              </a:lnSpc>
              <a:spcBef>
                <a:spcPts val="0"/>
              </a:spcBef>
              <a:spcAft>
                <a:spcPts val="0"/>
              </a:spcAft>
              <a:buClrTx/>
              <a:buSzTx/>
              <a:buFontTx/>
              <a:buNone/>
              <a:tabLst/>
              <a:defRPr/>
            </a:pPr>
            <a:r>
              <a:rPr lang="en-US" sz="800" dirty="0">
                <a:effectLst/>
                <a:latin typeface="Calibri" panose="020F0502020204030204" pitchFamily="34" charset="0"/>
                <a:ea typeface="Calibri" panose="020F0502020204030204" pitchFamily="34" charset="0"/>
                <a:cs typeface="Times New Roman" panose="02020603050405020304" pitchFamily="18" charset="0"/>
              </a:rPr>
              <a:t>Microsoft Cloud for Healthcare will support accelerated health transformation into the future, with trusted cloud capabilities for customers and partners spanning the most important needs for healthcare organizations.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lnSpc>
                <a:spcPct val="107000"/>
              </a:lnSpc>
            </a:pPr>
            <a:r>
              <a:rPr lang="en-US" sz="1200" baseline="0" dirty="0">
                <a:latin typeface="+mn-lt"/>
              </a:rPr>
              <a:t>We start with </a:t>
            </a:r>
            <a:r>
              <a:rPr lang="en-US" sz="1200" b="1" baseline="0" dirty="0">
                <a:latin typeface="+mn-lt"/>
              </a:rPr>
              <a:t>Enhancing patient engagement and empowering health team collaboration. </a:t>
            </a:r>
          </a:p>
          <a:p>
            <a:pPr>
              <a:lnSpc>
                <a:spcPct val="107000"/>
              </a:lnSpc>
            </a:pPr>
            <a:endParaRPr lang="en-US" sz="1200" b="1" i="1" baseline="0" dirty="0">
              <a:highlight>
                <a:srgbClr val="FFFF00"/>
              </a:highlight>
              <a:latin typeface="+mn-lt"/>
            </a:endParaRPr>
          </a:p>
          <a:p>
            <a:pPr marL="171450" marR="0" lvl="0" indent="-171450" algn="l" defTabSz="942289"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aseline="0" dirty="0">
                <a:highlight>
                  <a:srgbClr val="FFFF00"/>
                </a:highlight>
                <a:latin typeface="+mn-lt"/>
              </a:rPr>
              <a:t>First, we’ll start with </a:t>
            </a:r>
            <a:r>
              <a:rPr lang="en-US" sz="1200" b="1" baseline="0" dirty="0">
                <a:highlight>
                  <a:srgbClr val="FFFF00"/>
                </a:highlight>
                <a:latin typeface="+mn-lt"/>
              </a:rPr>
              <a:t>Personalized care</a:t>
            </a:r>
            <a:r>
              <a:rPr lang="en-US" sz="1200" baseline="0" dirty="0">
                <a:latin typeface="+mn-lt"/>
              </a:rPr>
              <a:t>, which together with </a:t>
            </a:r>
            <a:r>
              <a:rPr lang="en-US" sz="1200" i="1" baseline="0" dirty="0">
                <a:latin typeface="+mn-lt"/>
              </a:rPr>
              <a:t>Nuance Patient Engagement Solutions</a:t>
            </a:r>
            <a:r>
              <a:rPr lang="en-US" sz="1200" baseline="0" dirty="0">
                <a:latin typeface="+mn-lt"/>
              </a:rPr>
              <a:t>, helps delight customers through conversational, automated experiences to personalize interactions. solve issues faster, remove friction, and enhance contact center team communication</a:t>
            </a:r>
            <a:endParaRPr lang="en-US" sz="1200" b="1" baseline="0" dirty="0">
              <a:highlight>
                <a:srgbClr val="FFFF00"/>
              </a:highlight>
              <a:latin typeface="+mn-lt"/>
            </a:endParaRPr>
          </a:p>
          <a:p>
            <a:pPr marL="171450" marR="0" lvl="0" indent="-171450" algn="l" defTabSz="942289"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1" baseline="0" dirty="0">
                <a:latin typeface="+mn-lt"/>
              </a:rPr>
              <a:t>Patient insights, </a:t>
            </a:r>
            <a:r>
              <a:rPr lang="en-US" sz="1200" b="0" baseline="0" dirty="0">
                <a:latin typeface="+mn-lt"/>
              </a:rPr>
              <a:t>we have a unified patient profile that allows healthcare organizations have a comprehensive view of the customer, which helps them tailor the customer experiences. </a:t>
            </a:r>
          </a:p>
          <a:p>
            <a:pPr marL="171450" marR="0" lvl="0" indent="-171450" algn="l" defTabSz="942289"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1" baseline="0" dirty="0">
                <a:latin typeface="+mn-lt"/>
              </a:rPr>
              <a:t>Next, virtual health, </a:t>
            </a:r>
            <a:r>
              <a:rPr lang="en-US" sz="1200" b="0" baseline="0" dirty="0">
                <a:latin typeface="+mn-lt"/>
              </a:rPr>
              <a:t>allows healthcare organizations to provide new avenues of care for patients, whether that ‘s through a virtual visit, or interacting with a health bot for chronic care management. </a:t>
            </a:r>
            <a:endParaRPr lang="en-US" sz="1200" b="0" i="1" kern="0" baseline="0" dirty="0">
              <a:solidFill>
                <a:srgbClr val="000000"/>
              </a:solidFill>
              <a:latin typeface="+mn-lt"/>
              <a:cs typeface="Segoe UI Semibold" panose="020B0702040204020203" pitchFamily="34" charset="0"/>
            </a:endParaRPr>
          </a:p>
          <a:p>
            <a:pPr marL="0" indent="0" defTabSz="942289">
              <a:lnSpc>
                <a:spcPct val="107000"/>
              </a:lnSpc>
              <a:buFont typeface="Arial" panose="020B0604020202020204" pitchFamily="34" charset="0"/>
              <a:buNone/>
              <a:defRPr/>
            </a:pPr>
            <a:endParaRPr lang="en-US" sz="1200" baseline="0" dirty="0">
              <a:latin typeface="+mn-lt"/>
            </a:endParaRPr>
          </a:p>
          <a:p>
            <a:pPr marL="0" indent="0" defTabSz="942289">
              <a:lnSpc>
                <a:spcPct val="107000"/>
              </a:lnSpc>
              <a:buFont typeface="Arial" panose="020B0604020202020204" pitchFamily="34" charset="0"/>
              <a:buNone/>
              <a:defRPr/>
            </a:pPr>
            <a:r>
              <a:rPr lang="en-US" sz="1200" baseline="0" dirty="0">
                <a:latin typeface="+mn-lt"/>
              </a:rPr>
              <a:t>Up next, we empower health team collaboration through systems of </a:t>
            </a:r>
            <a:r>
              <a:rPr lang="en-US" sz="1200" b="1" baseline="0" dirty="0">
                <a:latin typeface="+mn-lt"/>
              </a:rPr>
              <a:t>care coordination and care collaboration </a:t>
            </a:r>
            <a:r>
              <a:rPr lang="en-US" sz="1200" baseline="0" dirty="0">
                <a:latin typeface="+mn-lt"/>
              </a:rPr>
              <a:t>that enables automation, collaboration, and communications to help organizations optimize their resources and solve problems collectively, minimize errors.</a:t>
            </a:r>
          </a:p>
          <a:p>
            <a:pPr marL="0" indent="0" defTabSz="942289">
              <a:lnSpc>
                <a:spcPct val="107000"/>
              </a:lnSpc>
              <a:buFont typeface="Arial" panose="020B0604020202020204" pitchFamily="34" charset="0"/>
              <a:buNone/>
              <a:defRPr/>
            </a:pPr>
            <a:r>
              <a:rPr lang="en-US" sz="12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And now with the power of Nuance, we add additional support to enhance clinician experiences through the use of ambient clinical intelligence, clinical documentation and diagnostic intelligence. The addition of Nuance offers, will r</a:t>
            </a:r>
            <a:r>
              <a:rPr kumimoji="0" lang="en-US" sz="1200" b="0" i="0" u="none" strike="noStrike" kern="1200" cap="none" spc="0" normalizeH="0" baseline="0" noProof="0" dirty="0">
                <a:ln>
                  <a:noFill/>
                </a:ln>
                <a:solidFill>
                  <a:srgbClr val="000000"/>
                </a:solidFill>
                <a:effectLst/>
                <a:uLnTx/>
                <a:uFillTx/>
                <a:latin typeface="Segoe UI"/>
                <a:ea typeface="+mn-ea"/>
                <a:cs typeface="+mn-cs"/>
              </a:rPr>
              <a:t>educe time spent documenting patient encounters and alleviate provider burnout through AI-powered solutions that drive more personal and accessible healthcare.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Finally, </a:t>
            </a:r>
            <a:r>
              <a:rPr kumimoji="0" lang="en-US" sz="1200" b="1" i="0" u="none" strike="noStrike" kern="1200" cap="none" spc="0" normalizeH="0" baseline="0" noProof="0" dirty="0">
                <a:ln>
                  <a:noFill/>
                </a:ln>
                <a:solidFill>
                  <a:srgbClr val="000000"/>
                </a:solidFill>
                <a:effectLst/>
                <a:uLnTx/>
                <a:uFillTx/>
                <a:latin typeface="Segoe UI"/>
                <a:ea typeface="+mn-ea"/>
                <a:cs typeface="+mn-cs"/>
              </a:rPr>
              <a:t>Improving clinical and operational analytics </a:t>
            </a:r>
            <a:r>
              <a:rPr kumimoji="0" lang="en-US" sz="1200" b="0" i="0" u="none" strike="noStrike" kern="1200" cap="none" spc="0" normalizeH="0" baseline="0" noProof="0" dirty="0">
                <a:ln>
                  <a:noFill/>
                </a:ln>
                <a:solidFill>
                  <a:srgbClr val="000000"/>
                </a:solidFill>
                <a:effectLst/>
                <a:uLnTx/>
                <a:uFillTx/>
                <a:latin typeface="Segoe UI"/>
                <a:ea typeface="+mn-ea"/>
                <a:cs typeface="+mn-cs"/>
              </a:rPr>
              <a:t>will help to organizations provide the secure access and insights they need to optimize operational and clinical effectiveness. </a:t>
            </a:r>
            <a:endParaRPr lang="en-US" sz="1200" baseline="0" dirty="0">
              <a:latin typeface="+mn-lt"/>
            </a:endParaRPr>
          </a:p>
          <a:p>
            <a:pPr>
              <a:lnSpc>
                <a:spcPct val="107000"/>
              </a:lnSpc>
            </a:pPr>
            <a:endParaRPr lang="en-US" sz="1200" baseline="0" dirty="0">
              <a:latin typeface="+mn-lt"/>
            </a:endParaRPr>
          </a:p>
          <a:p>
            <a:pPr>
              <a:lnSpc>
                <a:spcPct val="107000"/>
              </a:lnSpc>
            </a:pPr>
            <a:r>
              <a:rPr lang="en-US" sz="1200" baseline="0" dirty="0">
                <a:latin typeface="+mn-lt"/>
              </a:rPr>
              <a:t>As mentioned, these capabilities are built on a few key foundational elements that are tailored to the financial service industry. The first is our </a:t>
            </a:r>
            <a:r>
              <a:rPr lang="en-US" sz="1200" b="1" baseline="0" dirty="0">
                <a:latin typeface="+mn-lt"/>
              </a:rPr>
              <a:t>Data model and connectors</a:t>
            </a:r>
            <a:r>
              <a:rPr lang="en-US" sz="1200" baseline="0" dirty="0">
                <a:latin typeface="+mn-lt"/>
              </a:rPr>
              <a:t>. This is what enables the connection between our capabilities and your data and ensures interoperability of our solutions with your solutions and partner solutions.</a:t>
            </a:r>
          </a:p>
          <a:p>
            <a:pPr>
              <a:lnSpc>
                <a:spcPct val="107000"/>
              </a:lnSpc>
            </a:pPr>
            <a:endParaRPr lang="en-US" sz="1200" baseline="0" dirty="0">
              <a:latin typeface="+mn-lt"/>
            </a:endParaRPr>
          </a:p>
          <a:p>
            <a:pPr>
              <a:lnSpc>
                <a:spcPct val="107000"/>
              </a:lnSpc>
            </a:pPr>
            <a:r>
              <a:rPr lang="en-US" sz="1200" baseline="0" dirty="0">
                <a:latin typeface="+mn-lt"/>
              </a:rPr>
              <a:t>The </a:t>
            </a:r>
            <a:r>
              <a:rPr lang="en-US" sz="1200" baseline="0" dirty="0">
                <a:solidFill>
                  <a:prstClr val="black"/>
                </a:solidFill>
                <a:latin typeface="+mn-lt"/>
              </a:rPr>
              <a:t>power of the Microsoft Cloud for healthcare doesn’t stop with our first-party technologies and solutions. Our extensive </a:t>
            </a:r>
            <a:r>
              <a:rPr lang="en-US" sz="1200" b="1" baseline="0" dirty="0">
                <a:solidFill>
                  <a:prstClr val="black"/>
                </a:solidFill>
                <a:latin typeface="+mn-lt"/>
              </a:rPr>
              <a:t>Partner ecosystem </a:t>
            </a:r>
            <a:r>
              <a:rPr lang="en-US" sz="1200" baseline="0" dirty="0">
                <a:solidFill>
                  <a:prstClr val="black"/>
                </a:solidFill>
                <a:latin typeface="+mn-lt"/>
              </a:rPr>
              <a:t>extends the cloud’s capabilities even further, ensuring customers can find a solution to fit their needs that builds on our technologies.</a:t>
            </a:r>
          </a:p>
          <a:p>
            <a:pPr>
              <a:lnSpc>
                <a:spcPct val="107000"/>
              </a:lnSpc>
            </a:pPr>
            <a:endParaRPr lang="en-US" sz="1200" baseline="0" dirty="0">
              <a:latin typeface="+mn-lt"/>
            </a:endParaRPr>
          </a:p>
          <a:p>
            <a:pPr>
              <a:lnSpc>
                <a:spcPct val="107000"/>
              </a:lnSpc>
            </a:pPr>
            <a:r>
              <a:rPr lang="en-US" sz="1200" baseline="0" dirty="0">
                <a:latin typeface="+mn-lt"/>
              </a:rPr>
              <a:t>And beneath it all is the </a:t>
            </a:r>
            <a:r>
              <a:rPr lang="en-US" sz="1200" b="1" baseline="0" dirty="0">
                <a:latin typeface="+mn-lt"/>
              </a:rPr>
              <a:t>Microsoft Cloud</a:t>
            </a:r>
            <a:r>
              <a:rPr lang="en-US" sz="1200" baseline="0" dirty="0">
                <a:latin typeface="+mn-lt"/>
              </a:rPr>
              <a:t>. Organizations can depend on our trusted cloud services to power all these capabilities.</a:t>
            </a:r>
          </a:p>
          <a:p>
            <a:pPr>
              <a:lnSpc>
                <a:spcPct val="107000"/>
              </a:lnSpc>
            </a:pPr>
            <a:endParaRPr lang="en-US" sz="1200" baseline="0" dirty="0">
              <a:latin typeface="+mn-lt"/>
            </a:endParaRPr>
          </a:p>
          <a:p>
            <a:pPr>
              <a:lnSpc>
                <a:spcPct val="107000"/>
              </a:lnSpc>
            </a:pPr>
            <a:r>
              <a:rPr lang="en-US" sz="1200" b="1" baseline="0" dirty="0">
                <a:latin typeface="+mn-lt"/>
              </a:rPr>
              <a:t>&lt;click&gt;</a:t>
            </a:r>
            <a:endParaRPr lang="en-US" sz="1200" baseline="0" dirty="0">
              <a:latin typeface="+mn-lt"/>
            </a:endParaRPr>
          </a:p>
          <a:p>
            <a:pPr marL="0" marR="0">
              <a:lnSpc>
                <a:spcPct val="107000"/>
              </a:lnSpc>
              <a:spcBef>
                <a:spcPts val="0"/>
              </a:spcBef>
              <a:spcAft>
                <a:spcPts val="0"/>
              </a:spcAft>
            </a:pPr>
            <a:endParaRPr lang="en-US" sz="1200" b="0" dirty="0">
              <a:effectLst/>
            </a:endParaRPr>
          </a:p>
          <a:p>
            <a:pPr marL="0" marR="0">
              <a:lnSpc>
                <a:spcPct val="107000"/>
              </a:lnSpc>
              <a:spcBef>
                <a:spcPts val="0"/>
              </a:spcBef>
              <a:spcAft>
                <a:spcPts val="0"/>
              </a:spcAft>
            </a:pPr>
            <a:r>
              <a:rPr lang="en-US" sz="1200" b="1" dirty="0">
                <a:effectLst/>
              </a:rPr>
              <a:t>Transition: </a:t>
            </a:r>
            <a:r>
              <a:rPr lang="en-US" sz="1200" b="0" dirty="0">
                <a:effectLst/>
              </a:rPr>
              <a:t>Let’s go a bit deeper into a couple of use cases and solutions.</a:t>
            </a:r>
            <a:endParaRPr lang="en-US" sz="1200"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C252D-1A6C-4E7E-B15D-79AF871660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53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r>
              <a:rPr lang="en-US" dirty="0"/>
              <a:t>When it comes to the virtual health, there is no shortage of terminologies that are used (see word cloud for the more prominent ones).</a:t>
            </a:r>
          </a:p>
          <a:p>
            <a:endParaRPr lang="en-US" dirty="0"/>
          </a:p>
          <a:p>
            <a:r>
              <a:rPr lang="en-US" dirty="0"/>
              <a:t>Microsoft embraces the term “virtual health”, a broader definition that encapsulates the wide variety of technologies and services in the market today.</a:t>
            </a:r>
          </a:p>
          <a:p>
            <a:endParaRPr lang="en-US" sz="1050" b="1" dirty="0">
              <a:solidFill>
                <a:schemeClr val="accent1"/>
              </a:solidFill>
              <a:ea typeface="+mj-lt"/>
              <a:cs typeface="+mj-lt"/>
            </a:endParaRPr>
          </a:p>
          <a:p>
            <a:r>
              <a:rPr lang="en-US" sz="1050" b="1" dirty="0">
                <a:solidFill>
                  <a:schemeClr val="accent1"/>
                </a:solidFill>
                <a:ea typeface="+mj-lt"/>
                <a:cs typeface="+mj-lt"/>
              </a:rPr>
              <a:t>Virtual Health </a:t>
            </a:r>
            <a:r>
              <a:rPr lang="en-US" sz="900" dirty="0">
                <a:latin typeface="+mn-lt"/>
                <a:ea typeface="+mj-lt"/>
                <a:cs typeface="+mj-lt"/>
              </a:rPr>
              <a:t>connects clinicians, patients, families, care teams and health professionals to provide health services, promote professional collaboration, support self-management, and coordinate care across the care continuum</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6/13/2023 2:11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4819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endParaRPr lang="en-US" b="1" dirty="0">
              <a:solidFill>
                <a:srgbClr val="FF0000"/>
              </a:solidFill>
            </a:endParaRPr>
          </a:p>
          <a:p>
            <a:r>
              <a:rPr lang="en-US" dirty="0"/>
              <a:t>More than 50 million in person visits per year could be converted to virtual visits……per McKinsey </a:t>
            </a:r>
            <a:endParaRPr lang="en-US" b="1" dirty="0">
              <a:solidFill>
                <a:srgbClr val="FF0000"/>
              </a:solidFill>
            </a:endParaRPr>
          </a:p>
          <a:p>
            <a:endParaRPr lang="en-US" b="1" dirty="0">
              <a:solidFill>
                <a:srgbClr val="FF0000"/>
              </a:solidFill>
            </a:endParaRPr>
          </a:p>
          <a:p>
            <a:r>
              <a:rPr lang="en-US" b="1" dirty="0">
                <a:solidFill>
                  <a:srgbClr val="FF0000"/>
                </a:solidFill>
              </a:rPr>
              <a:t>[Note: do not attempt to go through this slide in detail. Use the below notes to summarize the issue.]</a:t>
            </a:r>
          </a:p>
          <a:p>
            <a:endParaRPr lang="en-US" dirty="0"/>
          </a:p>
          <a:p>
            <a:r>
              <a:rPr lang="en-US" dirty="0"/>
              <a:t>When we assess the virtual health landscape , we see that solutions fall into 6 general categories that are uniquely focused on specific areas of need. While they all have some commonality - their program goals, how they are staffed, who derives benefit and the economic models that are driving them – can be quite different. </a:t>
            </a:r>
          </a:p>
          <a:p>
            <a:endParaRPr lang="en-US" dirty="0"/>
          </a:p>
          <a:p>
            <a:r>
              <a:rPr lang="en-US" b="1" dirty="0"/>
              <a:t>[Account Team] Gain understanding-</a:t>
            </a:r>
            <a:r>
              <a:rPr lang="en-US" sz="882" b="1" kern="1200" dirty="0">
                <a:solidFill>
                  <a:schemeClr val="tx1"/>
                </a:solidFill>
                <a:latin typeface="Segoe UI" panose="020B0502040204020203" pitchFamily="34" charset="0"/>
                <a:ea typeface="+mn-ea"/>
                <a:cs typeface="+mn-cs"/>
              </a:rPr>
              <a:t>Ask the customer:</a:t>
            </a:r>
          </a:p>
          <a:p>
            <a:endParaRPr lang="en-US" b="1" dirty="0"/>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Are they considering, or already have, some of the solutions mentioned above? If they have existing solutions, what are they and who manages the program (not the technology)? [E</a:t>
            </a:r>
            <a:r>
              <a:rPr lang="en-US" b="0" i="1" dirty="0"/>
              <a:t>xplore beyond a physician office visit.]</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Who are the key decision makers and what are the key factors in this decision?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Is it an IT-only decision (technology)?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Are they concerned about the ability to manage and optimize the programs?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Is this a department-specific request versus corporate directive?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Is the decision being driven by patient demand? To reduce low-acuity patient load? Improve reimbursement versus cost?</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i="1" dirty="0"/>
              <a:t>Is the VP of Patient Experience involved since this so intimately impacts that area?</a:t>
            </a: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C1634C8-2F6E-459E-A537-8D6E8757F23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147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r>
              <a:rPr lang="en-US" sz="1200" b="1" u="sng" kern="1200" dirty="0">
                <a:solidFill>
                  <a:schemeClr val="tx1"/>
                </a:solidFill>
                <a:effectLst/>
                <a:latin typeface="+mn-lt"/>
                <a:ea typeface="+mn-ea"/>
                <a:cs typeface="+mn-cs"/>
              </a:rPr>
              <a:t>Sources of Truth: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Revenue, Attributed Lives &amp; Community Benefit Ministry | FINANCIAL REPORTING </a:t>
            </a:r>
            <a:r>
              <a:rPr lang="en-US" dirty="0"/>
              <a:t>–</a:t>
            </a:r>
            <a:r>
              <a:rPr lang="en-US" sz="1200" kern="1200" dirty="0">
                <a:solidFill>
                  <a:schemeClr val="tx1"/>
                </a:solidFill>
                <a:effectLst/>
                <a:latin typeface="+mn-lt"/>
                <a:ea typeface="+mn-ea"/>
                <a:cs typeface="+mn-cs"/>
              </a:rPr>
              <a:t> Jenny Reed, </a:t>
            </a:r>
            <a:r>
              <a:rPr lang="en-US" sz="1200" b="1" kern="1200" dirty="0">
                <a:solidFill>
                  <a:schemeClr val="tx1"/>
                </a:solidFill>
                <a:effectLst/>
                <a:latin typeface="+mn-lt"/>
                <a:ea typeface="+mn-ea"/>
                <a:cs typeface="+mn-cs"/>
              </a:rPr>
              <a:t>confirmed</a:t>
            </a:r>
          </a:p>
          <a:p>
            <a:pPr marL="171450" indent="-171450">
              <a:buFont typeface="Arial" panose="020B0604020202020204" pitchFamily="34" charset="0"/>
              <a:buChar char="•"/>
            </a:pPr>
            <a:r>
              <a:rPr lang="en-US" dirty="0"/>
              <a:t>Number of States (&amp; map) | STRATEGY – Bill </a:t>
            </a:r>
            <a:r>
              <a:rPr lang="en-US" dirty="0" err="1"/>
              <a:t>Finateri</a:t>
            </a:r>
            <a:r>
              <a:rPr lang="en-US" dirty="0"/>
              <a:t>, </a:t>
            </a:r>
            <a:r>
              <a:rPr lang="en-US" b="1" dirty="0"/>
              <a:t>confirmed</a:t>
            </a:r>
          </a:p>
          <a:p>
            <a:pPr marL="171450" indent="-171450">
              <a:buFont typeface="Arial" panose="020B0604020202020204" pitchFamily="34" charset="0"/>
              <a:buChar char="•"/>
            </a:pPr>
            <a:r>
              <a:rPr lang="en-US" dirty="0"/>
              <a:t>Number of Colleagues | HR – Beth Slater, </a:t>
            </a:r>
            <a:r>
              <a:rPr lang="en-US" b="1" dirty="0"/>
              <a:t>confirmed</a:t>
            </a:r>
          </a:p>
          <a:p>
            <a:pPr marL="171450" indent="-171450">
              <a:buFont typeface="Arial" panose="020B0604020202020204" pitchFamily="34" charset="0"/>
              <a:buChar char="•"/>
            </a:pPr>
            <a:r>
              <a:rPr lang="en-US" dirty="0"/>
              <a:t>Employed Physicians &amp; Clinicians | MGPS – </a:t>
            </a:r>
            <a:r>
              <a:rPr lang="en-US" dirty="0" err="1"/>
              <a:t>Arlita</a:t>
            </a:r>
            <a:r>
              <a:rPr lang="en-US" dirty="0"/>
              <a:t> Moore, </a:t>
            </a:r>
            <a:r>
              <a:rPr lang="en-US" b="1" dirty="0"/>
              <a:t>confirmed</a:t>
            </a:r>
            <a:endParaRPr lang="en-US" dirty="0"/>
          </a:p>
          <a:p>
            <a:pPr marL="171450" indent="-171450">
              <a:buFont typeface="Arial" panose="020B0604020202020204" pitchFamily="34" charset="0"/>
              <a:buChar char="•"/>
            </a:pPr>
            <a:r>
              <a:rPr lang="en-US" dirty="0"/>
              <a:t>Affiliated Physicians | UCO CENTER – Anne Wynne, </a:t>
            </a:r>
            <a:r>
              <a:rPr lang="en-US" b="1" dirty="0"/>
              <a:t>confirmed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Number of Hospitals | STRATEGY – Linda </a:t>
            </a:r>
            <a:r>
              <a:rPr lang="en-US" dirty="0" err="1"/>
              <a:t>Vanmeter</a:t>
            </a:r>
            <a:r>
              <a:rPr lang="en-US" dirty="0"/>
              <a:t>, </a:t>
            </a:r>
            <a:r>
              <a:rPr lang="en-US" b="1" dirty="0"/>
              <a:t>confirmed</a:t>
            </a:r>
          </a:p>
          <a:p>
            <a:pPr marL="171450" indent="-171450">
              <a:buFont typeface="Arial" panose="020B0604020202020204" pitchFamily="34" charset="0"/>
              <a:buChar char="•"/>
            </a:pPr>
            <a:r>
              <a:rPr lang="en-US" dirty="0"/>
              <a:t>Clinically Integrated Networks | CLINICAL INTEGRATION – Leslie Cribbs, </a:t>
            </a:r>
            <a:r>
              <a:rPr lang="en-US" b="1" dirty="0"/>
              <a:t>confirmed</a:t>
            </a:r>
          </a:p>
          <a:p>
            <a:pPr marL="171450" indent="-171450">
              <a:buFont typeface="Arial" panose="020B0604020202020204" pitchFamily="34" charset="0"/>
              <a:buChar char="•"/>
            </a:pPr>
            <a:r>
              <a:rPr lang="en-US" dirty="0"/>
              <a:t>Continuing Care &amp; PACE Center Locations | CONTINUING CARE – David </a:t>
            </a:r>
            <a:r>
              <a:rPr lang="en-US" dirty="0" err="1"/>
              <a:t>DeFrain</a:t>
            </a:r>
            <a:r>
              <a:rPr lang="en-US" dirty="0"/>
              <a:t> &amp; Shelby </a:t>
            </a:r>
            <a:r>
              <a:rPr lang="en-US" dirty="0" err="1"/>
              <a:t>Nakon</a:t>
            </a:r>
            <a:r>
              <a:rPr lang="en-US" dirty="0"/>
              <a:t>, </a:t>
            </a:r>
            <a:r>
              <a:rPr lang="en-US" b="1" dirty="0">
                <a:highlight>
                  <a:srgbClr val="FFFF00"/>
                </a:highlight>
              </a:rPr>
              <a:t>confirmed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Number of Urgent Care Locations | FINANCIAL OPS – Mike </a:t>
            </a:r>
            <a:r>
              <a:rPr lang="en-US" dirty="0" err="1"/>
              <a:t>Prisby</a:t>
            </a:r>
            <a:r>
              <a:rPr lang="en-US" dirty="0"/>
              <a:t>, </a:t>
            </a:r>
            <a:r>
              <a:rPr lang="en-US" b="1" dirty="0"/>
              <a:t>confirmed</a:t>
            </a:r>
            <a:endParaRPr lang="en-US" dirty="0"/>
          </a:p>
        </p:txBody>
      </p:sp>
      <p:sp>
        <p:nvSpPr>
          <p:cNvPr id="4" name="Slide Number Placeholder 3"/>
          <p:cNvSpPr>
            <a:spLocks noGrp="1"/>
          </p:cNvSpPr>
          <p:nvPr>
            <p:ph type="sldNum" sz="quarter" idx="10"/>
          </p:nvPr>
        </p:nvSpPr>
        <p:spPr/>
        <p:txBody>
          <a:bodyPr/>
          <a:lstStyle/>
          <a:p>
            <a:pPr marL="0" marR="0" lvl="0" indent="0" algn="r" defTabSz="455442"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54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47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5C8076-E098-44ED-8CD3-F9AA092BE4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49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334" indent="-112334">
              <a:spcAft>
                <a:spcPts val="404"/>
              </a:spcAft>
              <a:buClr>
                <a:schemeClr val="tx2"/>
              </a:buCl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A559F-5FCD-4D32-9B4B-42876B1B3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42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30.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36.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30.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4.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1706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 name="Footer Placeholder 1">
            <a:extLst>
              <a:ext uri="{FF2B5EF4-FFF2-40B4-BE49-F238E27FC236}">
                <a16:creationId xmlns:a16="http://schemas.microsoft.com/office/drawing/2014/main" id="{C02990B0-028A-A346-9947-A3D2F62FE8D0}"/>
              </a:ext>
            </a:extLst>
          </p:cNvPr>
          <p:cNvSpPr>
            <a:spLocks noGrp="1"/>
          </p:cNvSpPr>
          <p:nvPr>
            <p:ph type="ftr" sz="quarter" idx="13"/>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4461140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890970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5521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9687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2156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90039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47490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18389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94676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186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41107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6096000" y="1714500"/>
            <a:ext cx="5334000"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8515007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5438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1725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73389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80458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6816778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225678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2469346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44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40905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00331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1137475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048588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9259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80177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97062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1777616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78521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97979163"/>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24187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31851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21961091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2234554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63522751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3462773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6139475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7239780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7516940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125174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91790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039908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62283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024234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792222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853100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4456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190450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939520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456178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761818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02390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45275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2940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89028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2625198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54235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31000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078561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803490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611773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686160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570855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700611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926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6551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1" name="Picture 10" descr="Text, logo&#10;&#10;Description automatically generated">
            <a:extLst>
              <a:ext uri="{FF2B5EF4-FFF2-40B4-BE49-F238E27FC236}">
                <a16:creationId xmlns:a16="http://schemas.microsoft.com/office/drawing/2014/main" id="{DEACEA3E-52CD-0443-AEF7-70C81DE5E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86F8882-223E-3C4C-9CD5-F2E69122B454}"/>
              </a:ext>
            </a:extLst>
          </p:cNvPr>
          <p:cNvSpPr>
            <a:spLocks noGrp="1"/>
          </p:cNvSpPr>
          <p:nvPr>
            <p:ph type="ftr" sz="quarter" idx="14"/>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2392630801"/>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9451893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80851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565403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pic>
        <p:nvPicPr>
          <p:cNvPr id="9" name="Picture 8" descr="A person in a white shirt&#10;&#10;Description automatically generated">
            <a:extLst>
              <a:ext uri="{FF2B5EF4-FFF2-40B4-BE49-F238E27FC236}">
                <a16:creationId xmlns:a16="http://schemas.microsoft.com/office/drawing/2014/main" id="{5A6D940E-2A19-498C-9ABD-6551FD87A3B9}"/>
              </a:ext>
            </a:extLst>
          </p:cNvPr>
          <p:cNvPicPr>
            <a:picLocks noChangeAspect="1"/>
          </p:cNvPicPr>
          <p:nvPr userDrawn="1"/>
        </p:nvPicPr>
        <p:blipFill rotWithShape="1">
          <a:blip r:embed="rId3"/>
          <a:srcRect l="11806" r="21504"/>
          <a:stretch/>
        </p:blipFill>
        <p:spPr>
          <a:xfrm>
            <a:off x="5334004" y="2"/>
            <a:ext cx="6857998" cy="6858000"/>
          </a:xfrm>
          <a:custGeom>
            <a:avLst/>
            <a:gdLst>
              <a:gd name="connsiteX0" fmla="*/ 0 w 6995515"/>
              <a:gd name="connsiteY0" fmla="*/ 0 h 6994525"/>
              <a:gd name="connsiteX1" fmla="*/ 6995515 w 6995515"/>
              <a:gd name="connsiteY1" fmla="*/ 0 h 6994525"/>
              <a:gd name="connsiteX2" fmla="*/ 6995515 w 6995515"/>
              <a:gd name="connsiteY2" fmla="*/ 6994525 h 6994525"/>
              <a:gd name="connsiteX3" fmla="*/ 0 w 6995515"/>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6995515" h="6994525">
                <a:moveTo>
                  <a:pt x="0" y="0"/>
                </a:moveTo>
                <a:lnTo>
                  <a:pt x="6995515" y="0"/>
                </a:lnTo>
                <a:lnTo>
                  <a:pt x="6995515" y="6994525"/>
                </a:lnTo>
                <a:lnTo>
                  <a:pt x="0" y="6994525"/>
                </a:lnTo>
                <a:close/>
              </a:path>
            </a:pathLst>
          </a:custGeom>
        </p:spPr>
      </p:pic>
    </p:spTree>
    <p:extLst>
      <p:ext uri="{BB962C8B-B14F-4D97-AF65-F5344CB8AC3E}">
        <p14:creationId xmlns:p14="http://schemas.microsoft.com/office/powerpoint/2010/main" val="1957237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 2 heading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DBF18759-8970-412D-AFE0-85EC51833AE9}"/>
              </a:ext>
            </a:extLst>
          </p:cNvPr>
          <p:cNvSpPr>
            <a:spLocks noGrp="1"/>
          </p:cNvSpPr>
          <p:nvPr>
            <p:ph type="body" sz="quarter" idx="11"/>
          </p:nvPr>
        </p:nvSpPr>
        <p:spPr>
          <a:xfrm>
            <a:off x="584200" y="733929"/>
            <a:ext cx="11018838" cy="366254"/>
          </a:xfrm>
          <a:prstGeom prst="rect">
            <a:avLst/>
          </a:prstGeom>
        </p:spPr>
        <p:txBody>
          <a:bodyPr anchor="ctr" anchorCtr="0"/>
          <a:lstStyle>
            <a:lvl1pPr marL="0" indent="0">
              <a:lnSpc>
                <a:spcPct val="85000"/>
              </a:lnSpc>
              <a:buNone/>
              <a:defRPr i="1">
                <a:solidFill>
                  <a:schemeClr val="accent2">
                    <a:lumMod val="60000"/>
                    <a:lumOff val="40000"/>
                  </a:schemeClr>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9D0C07C2-E3F4-46F0-87BF-0E34B9A88C14}"/>
              </a:ext>
            </a:extLst>
          </p:cNvPr>
          <p:cNvSpPr>
            <a:spLocks noGrp="1"/>
          </p:cNvSpPr>
          <p:nvPr>
            <p:ph type="title"/>
          </p:nvPr>
        </p:nvSpPr>
        <p:spPr>
          <a:xfrm>
            <a:off x="588264" y="299745"/>
            <a:ext cx="11014454" cy="393954"/>
          </a:xfrm>
          <a:prstGeom prst="rect">
            <a:avLst/>
          </a:prstGeom>
        </p:spPr>
        <p:txBody>
          <a:bodyPr vert="horz" wrap="square" lIns="0" tIns="0" rIns="0" bIns="0" rtlCol="0" anchor="ctr" anchorCtr="0">
            <a:spAutoFit/>
          </a:bodyPr>
          <a:lstStyle/>
          <a:p>
            <a:r>
              <a:rPr lang="en-US"/>
              <a:t>Click to edit Master title style</a:t>
            </a:r>
          </a:p>
        </p:txBody>
      </p:sp>
      <p:sp>
        <p:nvSpPr>
          <p:cNvPr id="10" name="Date Placeholder 7">
            <a:extLst>
              <a:ext uri="{FF2B5EF4-FFF2-40B4-BE49-F238E27FC236}">
                <a16:creationId xmlns:a16="http://schemas.microsoft.com/office/drawing/2014/main" id="{90AED9D8-BD7F-44C7-964D-9E8AA7BCB4DE}"/>
              </a:ext>
            </a:extLst>
          </p:cNvPr>
          <p:cNvSpPr>
            <a:spLocks noGrp="1"/>
          </p:cNvSpPr>
          <p:nvPr>
            <p:ph type="dt" sz="half" idx="2"/>
          </p:nvPr>
        </p:nvSpPr>
        <p:spPr>
          <a:xfrm>
            <a:off x="297667" y="6572459"/>
            <a:ext cx="2743200" cy="16786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Slide Number Placeholder 33">
            <a:extLst>
              <a:ext uri="{FF2B5EF4-FFF2-40B4-BE49-F238E27FC236}">
                <a16:creationId xmlns:a16="http://schemas.microsoft.com/office/drawing/2014/main" id="{315D5E2F-7178-420F-B474-3B15B9D5235A}"/>
              </a:ext>
            </a:extLst>
          </p:cNvPr>
          <p:cNvSpPr>
            <a:spLocks noGrp="1"/>
          </p:cNvSpPr>
          <p:nvPr>
            <p:ph type="sldNum" sz="quarter" idx="4"/>
          </p:nvPr>
        </p:nvSpPr>
        <p:spPr>
          <a:xfrm>
            <a:off x="9151133" y="6564313"/>
            <a:ext cx="2743200" cy="167864"/>
          </a:xfrm>
          <a:prstGeom prst="rect">
            <a:avLst/>
          </a:prstGeom>
        </p:spPr>
        <p:txBody>
          <a:bodyPr vert="horz" lIns="91440" tIns="45720" rIns="91440" bIns="45720" rtlCol="0" anchor="ctr"/>
          <a:lstStyle>
            <a:lvl1pPr algn="r">
              <a:defRPr sz="900">
                <a:solidFill>
                  <a:schemeClr val="tx1">
                    <a:tint val="75000"/>
                  </a:schemeClr>
                </a:solidFill>
              </a:defRPr>
            </a:lvl1pPr>
          </a:lstStyle>
          <a:p>
            <a:fld id="{79F6D1A0-4343-428C-A01E-B1DAC5A53628}" type="slidenum">
              <a:rPr lang="en-US" smtClean="0"/>
              <a:pPr/>
              <a:t>‹#›</a:t>
            </a:fld>
            <a:endParaRPr lang="en-US"/>
          </a:p>
        </p:txBody>
      </p:sp>
    </p:spTree>
    <p:extLst>
      <p:ext uri="{BB962C8B-B14F-4D97-AF65-F5344CB8AC3E}">
        <p14:creationId xmlns:p14="http://schemas.microsoft.com/office/powerpoint/2010/main" val="4251387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2794303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5839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F1549FFE-A41A-453F-4103-DBA659BB65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28962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34BE68F9-8825-BFD2-F621-8B4DAE863A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6522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0558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2" name="Picture 11" descr="Text, logo&#10;&#10;Description automatically generated">
            <a:extLst>
              <a:ext uri="{FF2B5EF4-FFF2-40B4-BE49-F238E27FC236}">
                <a16:creationId xmlns:a16="http://schemas.microsoft.com/office/drawing/2014/main" id="{16B94362-FA29-F948-8F68-67B2C65DDB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383460157"/>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45912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920356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7357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51743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extBox 4">
            <a:extLst>
              <a:ext uri="{FF2B5EF4-FFF2-40B4-BE49-F238E27FC236}">
                <a16:creationId xmlns:a16="http://schemas.microsoft.com/office/drawing/2014/main" id="{2C38C4AF-4E7B-35B2-61F9-48D586B888B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01291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57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508967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84809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5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1813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7087772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324240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62750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97024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868162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3064029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1158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23177956"/>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076023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185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48705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14" descr="Text, logo&#10;&#10;Description automatically generated">
            <a:extLst>
              <a:ext uri="{FF2B5EF4-FFF2-40B4-BE49-F238E27FC236}">
                <a16:creationId xmlns:a16="http://schemas.microsoft.com/office/drawing/2014/main" id="{84E38981-E5B5-9C4B-B8CB-96FC1248C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19090830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309621"/>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41820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871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9857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7681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5485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3251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825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7642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689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9" name="Picture 8" descr="Text, logo&#10;&#10;Description automatically generated">
            <a:extLst>
              <a:ext uri="{FF2B5EF4-FFF2-40B4-BE49-F238E27FC236}">
                <a16:creationId xmlns:a16="http://schemas.microsoft.com/office/drawing/2014/main" id="{95842CC3-E0BF-FF45-A0E4-A97EF3CB2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3980924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3573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683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1135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414846190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384731936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endParaRPr lang="en-US" dirty="0"/>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6579403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Box 6">
            <a:extLst>
              <a:ext uri="{FF2B5EF4-FFF2-40B4-BE49-F238E27FC236}">
                <a16:creationId xmlns:a16="http://schemas.microsoft.com/office/drawing/2014/main" id="{9C32B07A-AE14-D72C-3241-610CD722DB5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4412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6" name="TextBox 5">
            <a:extLst>
              <a:ext uri="{FF2B5EF4-FFF2-40B4-BE49-F238E27FC236}">
                <a16:creationId xmlns:a16="http://schemas.microsoft.com/office/drawing/2014/main" id="{4A92A8A0-6DAE-1712-76A8-1D475D769F2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9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6" name="TextBox 5">
            <a:extLst>
              <a:ext uri="{FF2B5EF4-FFF2-40B4-BE49-F238E27FC236}">
                <a16:creationId xmlns:a16="http://schemas.microsoft.com/office/drawing/2014/main" id="{EEDF12DF-7C8F-8AF3-3AC4-8CB47F29A0E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19076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00595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0" name="Picture 9" descr="Text, logo&#10;&#10;Description automatically generated">
            <a:extLst>
              <a:ext uri="{FF2B5EF4-FFF2-40B4-BE49-F238E27FC236}">
                <a16:creationId xmlns:a16="http://schemas.microsoft.com/office/drawing/2014/main" id="{FA0F21B5-0A26-624D-8343-97BF2C034D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6380302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204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3015775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691042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552687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endParaRPr lang="en-US" dirty="0"/>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0361894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6530709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6" name="TextBox 5">
            <a:extLst>
              <a:ext uri="{FF2B5EF4-FFF2-40B4-BE49-F238E27FC236}">
                <a16:creationId xmlns:a16="http://schemas.microsoft.com/office/drawing/2014/main" id="{4661D488-7BFF-F006-49D7-806E5563F51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996694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6" name="TextBox 5">
            <a:extLst>
              <a:ext uri="{FF2B5EF4-FFF2-40B4-BE49-F238E27FC236}">
                <a16:creationId xmlns:a16="http://schemas.microsoft.com/office/drawing/2014/main" id="{487A5CDC-2C4A-A2CE-E869-D65ED2744814}"/>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6269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45109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8" name="TextBox 7">
            <a:extLst>
              <a:ext uri="{FF2B5EF4-FFF2-40B4-BE49-F238E27FC236}">
                <a16:creationId xmlns:a16="http://schemas.microsoft.com/office/drawing/2014/main" id="{C5F863A1-7978-5700-84E4-430EC996E5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15412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8422483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5" name="TextBox 14">
            <a:extLst>
              <a:ext uri="{FF2B5EF4-FFF2-40B4-BE49-F238E27FC236}">
                <a16:creationId xmlns:a16="http://schemas.microsoft.com/office/drawing/2014/main" id="{B95842B0-B58E-6678-566C-0AED9EFB9C5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15704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7" name="TextBox 16">
            <a:extLst>
              <a:ext uri="{FF2B5EF4-FFF2-40B4-BE49-F238E27FC236}">
                <a16:creationId xmlns:a16="http://schemas.microsoft.com/office/drawing/2014/main" id="{C8B48F8C-D5DA-1909-3B6F-ECF9ECFD085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86245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426215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86763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168278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060556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088422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86179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706528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dirty="0"/>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dirty="0"/>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dirty="0"/>
              <a:t>Add quote text here Add quote text here Add quote text here Add quote text here Add quote text here</a:t>
            </a:r>
          </a:p>
        </p:txBody>
      </p:sp>
    </p:spTree>
    <p:extLst>
      <p:ext uri="{BB962C8B-B14F-4D97-AF65-F5344CB8AC3E}">
        <p14:creationId xmlns:p14="http://schemas.microsoft.com/office/powerpoint/2010/main" val="13106452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D8CC23AE-7100-AB46-A669-87FDCEAAD337}"/>
              </a:ext>
            </a:extLst>
          </p:cNvPr>
          <p:cNvSpPr>
            <a:spLocks noGrp="1"/>
          </p:cNvSpPr>
          <p:nvPr>
            <p:ph type="ftr" sz="quarter" idx="16"/>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6763040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dirty="0"/>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dirty="0"/>
              <a:t>Add quote text here</a:t>
            </a:r>
          </a:p>
        </p:txBody>
      </p:sp>
    </p:spTree>
    <p:extLst>
      <p:ext uri="{BB962C8B-B14F-4D97-AF65-F5344CB8AC3E}">
        <p14:creationId xmlns:p14="http://schemas.microsoft.com/office/powerpoint/2010/main" val="36490003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dirty="0"/>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endParaRPr lang="en-US" dirty="0"/>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dirty="0"/>
              <a:t>Add quote text here</a:t>
            </a:r>
          </a:p>
        </p:txBody>
      </p:sp>
    </p:spTree>
    <p:extLst>
      <p:ext uri="{BB962C8B-B14F-4D97-AF65-F5344CB8AC3E}">
        <p14:creationId xmlns:p14="http://schemas.microsoft.com/office/powerpoint/2010/main" val="33138777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18C4F0-CC6C-B570-B32B-450A49928F83}"/>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A0BC18-87BC-0A9E-FB97-4BBA843B2F1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1" name="Straight Connector 10">
            <a:extLst>
              <a:ext uri="{FF2B5EF4-FFF2-40B4-BE49-F238E27FC236}">
                <a16:creationId xmlns:a16="http://schemas.microsoft.com/office/drawing/2014/main" id="{E58D2483-4223-B5E4-6A30-BA90137F1D2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9604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3D969E68-694B-C3F9-9AD7-5B1E8E527523}"/>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06AEF2-57E9-C53A-836C-90727680E1C4}"/>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2144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680434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2607494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75562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8473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Tree>
    <p:extLst>
      <p:ext uri="{BB962C8B-B14F-4D97-AF65-F5344CB8AC3E}">
        <p14:creationId xmlns:p14="http://schemas.microsoft.com/office/powerpoint/2010/main" val="34706118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Tree>
    <p:extLst>
      <p:ext uri="{BB962C8B-B14F-4D97-AF65-F5344CB8AC3E}">
        <p14:creationId xmlns:p14="http://schemas.microsoft.com/office/powerpoint/2010/main" val="11984406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4838948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dirty="0"/>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720400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02345308"/>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583521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dirty="0"/>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347810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dirty="0"/>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dirty="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dirty="0">
              <a:solidFill>
                <a:schemeClr val="bg1"/>
              </a:solidFill>
              <a:latin typeface="Segoe UI" panose="020B0502040204020203" pitchFamily="34" charset="0"/>
              <a:cs typeface="Segoe UI" panose="020B0502040204020203" pitchFamily="34" charset="0"/>
            </a:endParaRPr>
          </a:p>
          <a:p>
            <a:pPr>
              <a:lnSpc>
                <a:spcPct val="100000"/>
              </a:lnSpc>
            </a:pPr>
            <a:r>
              <a:rPr lang="en-US" sz="1800" b="0" dirty="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Financial</a:t>
            </a:r>
          </a:p>
          <a:p>
            <a:pPr lvl="0"/>
            <a:r>
              <a:rPr lang="en-US" dirty="0"/>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Percentage</a:t>
            </a:r>
          </a:p>
          <a:p>
            <a:pPr lvl="0"/>
            <a:r>
              <a:rPr lang="en-US" dirty="0"/>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Additional</a:t>
            </a:r>
          </a:p>
          <a:p>
            <a:pPr lvl="0"/>
            <a:r>
              <a:rPr lang="en-US" dirty="0"/>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Tree>
    <p:extLst>
      <p:ext uri="{BB962C8B-B14F-4D97-AF65-F5344CB8AC3E}">
        <p14:creationId xmlns:p14="http://schemas.microsoft.com/office/powerpoint/2010/main" val="2869819284"/>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dirty="0"/>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endParaRPr lang="en-US" dirty="0"/>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endParaRPr lang="en-US" dirty="0"/>
          </a:p>
        </p:txBody>
      </p:sp>
    </p:spTree>
    <p:extLst>
      <p:ext uri="{BB962C8B-B14F-4D97-AF65-F5344CB8AC3E}">
        <p14:creationId xmlns:p14="http://schemas.microsoft.com/office/powerpoint/2010/main" val="169622903"/>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dirty="0"/>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endParaRPr lang="en-US" dirty="0"/>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endParaRPr lang="en-US" dirty="0"/>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endParaRPr lang="en-US" dirty="0"/>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endParaRPr lang="en-US" dirty="0"/>
          </a:p>
        </p:txBody>
      </p:sp>
    </p:spTree>
    <p:extLst>
      <p:ext uri="{BB962C8B-B14F-4D97-AF65-F5344CB8AC3E}">
        <p14:creationId xmlns:p14="http://schemas.microsoft.com/office/powerpoint/2010/main" val="136807376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6378031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1608854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dirty="0"/>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Tree>
    <p:extLst>
      <p:ext uri="{BB962C8B-B14F-4D97-AF65-F5344CB8AC3E}">
        <p14:creationId xmlns:p14="http://schemas.microsoft.com/office/powerpoint/2010/main" val="14059498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25563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767313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253136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525364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77192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84565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4699937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1654072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0502349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1532555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435673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40409309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715547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6829566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35312396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5037115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7141428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824792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285087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3820708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1361157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2285453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45603C74-F050-F342-8B91-9CD942166278}"/>
              </a:ext>
            </a:extLst>
          </p:cNvPr>
          <p:cNvSpPr>
            <a:spLocks noGrp="1"/>
          </p:cNvSpPr>
          <p:nvPr>
            <p:ph type="ftr" sz="quarter" idx="16"/>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42654852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dirty="0"/>
              <a:t>Section Name</a:t>
            </a:r>
          </a:p>
        </p:txBody>
      </p:sp>
    </p:spTree>
    <p:extLst>
      <p:ext uri="{BB962C8B-B14F-4D97-AF65-F5344CB8AC3E}">
        <p14:creationId xmlns:p14="http://schemas.microsoft.com/office/powerpoint/2010/main" val="2327029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513801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2763989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056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8153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dirty="0"/>
              <a:t>Appendix</a:t>
            </a:r>
          </a:p>
        </p:txBody>
      </p:sp>
    </p:spTree>
    <p:extLst>
      <p:ext uri="{BB962C8B-B14F-4D97-AF65-F5344CB8AC3E}">
        <p14:creationId xmlns:p14="http://schemas.microsoft.com/office/powerpoint/2010/main" val="31342450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4" name="Text Box 3" descr="This is a copyright notice that should be included on the final slide.">
            <a:extLst>
              <a:ext uri="{FF2B5EF4-FFF2-40B4-BE49-F238E27FC236}">
                <a16:creationId xmlns:a16="http://schemas.microsoft.com/office/drawing/2014/main" id="{A6517C30-B3D0-368F-ED4E-661CE0AA22B0}"/>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descr="Microsoft Dynamics 365 logo, white text version">
            <a:extLst>
              <a:ext uri="{FF2B5EF4-FFF2-40B4-BE49-F238E27FC236}">
                <a16:creationId xmlns:a16="http://schemas.microsoft.com/office/drawing/2014/main" id="{AD1BB8DC-4766-6D4B-79DC-AB1BB8AB03C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754919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965142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4831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8" name="Footer Placeholder 1">
            <a:extLst>
              <a:ext uri="{FF2B5EF4-FFF2-40B4-BE49-F238E27FC236}">
                <a16:creationId xmlns:a16="http://schemas.microsoft.com/office/drawing/2014/main" id="{E6159C5B-69CB-48B6-B0EE-7EF7E4015FCA}"/>
              </a:ext>
            </a:extLst>
          </p:cNvPr>
          <p:cNvSpPr txBox="1">
            <a:spLocks/>
          </p:cNvSpPr>
          <p:nvPr userDrawn="1"/>
        </p:nvSpPr>
        <p:spPr>
          <a:xfrm>
            <a:off x="294703" y="6607631"/>
            <a:ext cx="4242463" cy="215444"/>
          </a:xfrm>
          <a:prstGeom prst="rect">
            <a:avLst/>
          </a:prstGeom>
        </p:spPr>
        <p:txBody>
          <a:bodyPr wrap="square">
            <a:spAutoFit/>
          </a:bodyPr>
          <a:lstStyle>
            <a:defPPr>
              <a:defRPr lang="en-US"/>
            </a:defPPr>
            <a:lvl1pPr marL="0" algn="l" defTabSz="914367" rtl="0" eaLnBrk="1" latinLnBrk="0" hangingPunct="1">
              <a:defRPr sz="1765" kern="1200">
                <a:solidFill>
                  <a:schemeClr val="bg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mn-lt"/>
                <a:ea typeface="+mn-ea"/>
                <a:cs typeface="+mn-cs"/>
              </a:rPr>
              <a:t>© 2020 Microsoft Corporation All rights reserved. </a:t>
            </a:r>
          </a:p>
        </p:txBody>
      </p:sp>
      <p:sp>
        <p:nvSpPr>
          <p:cNvPr id="9" name="Slide Number Placeholder 3">
            <a:extLst>
              <a:ext uri="{FF2B5EF4-FFF2-40B4-BE49-F238E27FC236}">
                <a16:creationId xmlns:a16="http://schemas.microsoft.com/office/drawing/2014/main" id="{8C3C37BD-8060-435F-A1AE-EB31E568455A}"/>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901539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359798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EB0B08A-3B51-432E-A0C6-6A1AF4FA80A3}"/>
              </a:ext>
            </a:extLst>
          </p:cNvPr>
          <p:cNvSpPr>
            <a:spLocks noGrp="1"/>
          </p:cNvSpPr>
          <p:nvPr>
            <p:ph type="body" sz="quarter" idx="12"/>
          </p:nvPr>
        </p:nvSpPr>
        <p:spPr>
          <a:xfrm>
            <a:off x="598135" y="1841313"/>
            <a:ext cx="11018519" cy="338554"/>
          </a:xfrm>
        </p:spPr>
        <p:txBody>
          <a:bodyPr/>
          <a:lstStyle>
            <a:lvl1pPr>
              <a:buNone/>
              <a:defRPr sz="2200">
                <a:solidFill>
                  <a:schemeClr val="tx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553998"/>
          </a:xfrm>
        </p:spPr>
        <p:txBody>
          <a:bodyPr/>
          <a:lstStyle>
            <a:lvl1pPr algn="ctr">
              <a:defRPr sz="3600">
                <a:solidFill>
                  <a:schemeClr val="tx1"/>
                </a:solidFill>
              </a:defRPr>
            </a:lvl1pPr>
          </a:lstStyle>
          <a:p>
            <a:r>
              <a:rPr lang="en-US"/>
              <a:t>Click to edit Master title style</a:t>
            </a:r>
          </a:p>
        </p:txBody>
      </p:sp>
      <p:pic>
        <p:nvPicPr>
          <p:cNvPr id="10" name="Picture 9" descr="A picture containing circuit, stage, computer&#10;&#10;Description automatically generated">
            <a:extLst>
              <a:ext uri="{FF2B5EF4-FFF2-40B4-BE49-F238E27FC236}">
                <a16:creationId xmlns:a16="http://schemas.microsoft.com/office/drawing/2014/main" id="{8F7DFC0A-E28D-4582-8858-499AAA54AA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56525" y="4132392"/>
            <a:ext cx="2706624" cy="2286000"/>
          </a:xfrm>
          <a:custGeom>
            <a:avLst/>
            <a:gdLst>
              <a:gd name="connsiteX0" fmla="*/ 0 w 2706624"/>
              <a:gd name="connsiteY0" fmla="*/ 0 h 2286000"/>
              <a:gd name="connsiteX1" fmla="*/ 2706624 w 2706624"/>
              <a:gd name="connsiteY1" fmla="*/ 0 h 2286000"/>
              <a:gd name="connsiteX2" fmla="*/ 2706624 w 2706624"/>
              <a:gd name="connsiteY2" fmla="*/ 2286000 h 2286000"/>
              <a:gd name="connsiteX3" fmla="*/ 0 w 2706624"/>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706624" h="2286000">
                <a:moveTo>
                  <a:pt x="0" y="0"/>
                </a:moveTo>
                <a:lnTo>
                  <a:pt x="2706624" y="0"/>
                </a:lnTo>
                <a:lnTo>
                  <a:pt x="2706624" y="2286000"/>
                </a:lnTo>
                <a:lnTo>
                  <a:pt x="0" y="2286000"/>
                </a:lnTo>
                <a:close/>
              </a:path>
            </a:pathLst>
          </a:custGeom>
        </p:spPr>
      </p:pic>
      <p:pic>
        <p:nvPicPr>
          <p:cNvPr id="12" name="Picture 11" descr="A person using a computer&#10;&#10;Description automatically generated">
            <a:extLst>
              <a:ext uri="{FF2B5EF4-FFF2-40B4-BE49-F238E27FC236}">
                <a16:creationId xmlns:a16="http://schemas.microsoft.com/office/drawing/2014/main" id="{51828D70-5256-4C7C-83CD-61D2817645E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a:stretch/>
        </p:blipFill>
        <p:spPr>
          <a:xfrm>
            <a:off x="8901175" y="4132392"/>
            <a:ext cx="2706624" cy="2286000"/>
          </a:xfrm>
          <a:custGeom>
            <a:avLst/>
            <a:gdLst>
              <a:gd name="connsiteX0" fmla="*/ 0 w 2706624"/>
              <a:gd name="connsiteY0" fmla="*/ 0 h 2286000"/>
              <a:gd name="connsiteX1" fmla="*/ 2706624 w 2706624"/>
              <a:gd name="connsiteY1" fmla="*/ 0 h 2286000"/>
              <a:gd name="connsiteX2" fmla="*/ 2706624 w 2706624"/>
              <a:gd name="connsiteY2" fmla="*/ 2286000 h 2286000"/>
              <a:gd name="connsiteX3" fmla="*/ 0 w 2706624"/>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706624" h="2286000">
                <a:moveTo>
                  <a:pt x="0" y="0"/>
                </a:moveTo>
                <a:lnTo>
                  <a:pt x="2706624" y="0"/>
                </a:lnTo>
                <a:lnTo>
                  <a:pt x="2706624" y="2286000"/>
                </a:lnTo>
                <a:lnTo>
                  <a:pt x="0" y="2286000"/>
                </a:lnTo>
                <a:close/>
              </a:path>
            </a:pathLst>
          </a:custGeom>
        </p:spPr>
      </p:pic>
      <p:pic>
        <p:nvPicPr>
          <p:cNvPr id="14" name="Picture 13" descr="A person sitting on a bed&#10;&#10;Description automatically generated">
            <a:extLst>
              <a:ext uri="{FF2B5EF4-FFF2-40B4-BE49-F238E27FC236}">
                <a16:creationId xmlns:a16="http://schemas.microsoft.com/office/drawing/2014/main" id="{1F84BFC7-353C-414A-8AC9-EEAD1B6818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
          <a:stretch/>
        </p:blipFill>
        <p:spPr>
          <a:xfrm>
            <a:off x="584200" y="4132392"/>
            <a:ext cx="2706624" cy="2286000"/>
          </a:xfrm>
          <a:custGeom>
            <a:avLst/>
            <a:gdLst>
              <a:gd name="connsiteX0" fmla="*/ 0 w 2706624"/>
              <a:gd name="connsiteY0" fmla="*/ 0 h 2286000"/>
              <a:gd name="connsiteX1" fmla="*/ 2706624 w 2706624"/>
              <a:gd name="connsiteY1" fmla="*/ 0 h 2286000"/>
              <a:gd name="connsiteX2" fmla="*/ 2706624 w 2706624"/>
              <a:gd name="connsiteY2" fmla="*/ 2286000 h 2286000"/>
              <a:gd name="connsiteX3" fmla="*/ 0 w 2706624"/>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706624" h="2286000">
                <a:moveTo>
                  <a:pt x="0" y="0"/>
                </a:moveTo>
                <a:lnTo>
                  <a:pt x="2706624" y="0"/>
                </a:lnTo>
                <a:lnTo>
                  <a:pt x="2706624" y="2286000"/>
                </a:lnTo>
                <a:lnTo>
                  <a:pt x="0" y="2286000"/>
                </a:lnTo>
                <a:close/>
              </a:path>
            </a:pathLst>
          </a:custGeom>
        </p:spPr>
      </p:pic>
      <p:pic>
        <p:nvPicPr>
          <p:cNvPr id="16" name="Picture 15" descr="A group of people looking at a computer&#10;&#10;Description automatically generated">
            <a:extLst>
              <a:ext uri="{FF2B5EF4-FFF2-40B4-BE49-F238E27FC236}">
                <a16:creationId xmlns:a16="http://schemas.microsoft.com/office/drawing/2014/main" id="{D87C71F3-3DD8-4807-BB61-787941A44A9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 t="-1"/>
          <a:stretch/>
        </p:blipFill>
        <p:spPr>
          <a:xfrm>
            <a:off x="6128850" y="4132392"/>
            <a:ext cx="2706624" cy="2286000"/>
          </a:xfrm>
          <a:custGeom>
            <a:avLst/>
            <a:gdLst>
              <a:gd name="connsiteX0" fmla="*/ 0 w 2706624"/>
              <a:gd name="connsiteY0" fmla="*/ 0 h 2286000"/>
              <a:gd name="connsiteX1" fmla="*/ 2706624 w 2706624"/>
              <a:gd name="connsiteY1" fmla="*/ 0 h 2286000"/>
              <a:gd name="connsiteX2" fmla="*/ 2706624 w 2706624"/>
              <a:gd name="connsiteY2" fmla="*/ 2286000 h 2286000"/>
              <a:gd name="connsiteX3" fmla="*/ 0 w 2706624"/>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706624" h="2286000">
                <a:moveTo>
                  <a:pt x="0" y="0"/>
                </a:moveTo>
                <a:lnTo>
                  <a:pt x="2706624" y="0"/>
                </a:lnTo>
                <a:lnTo>
                  <a:pt x="2706624" y="2286000"/>
                </a:lnTo>
                <a:lnTo>
                  <a:pt x="0" y="2286000"/>
                </a:lnTo>
                <a:close/>
              </a:path>
            </a:pathLst>
          </a:custGeom>
        </p:spPr>
      </p:pic>
      <p:sp>
        <p:nvSpPr>
          <p:cNvPr id="15" name="Slide Number Placeholder 3">
            <a:extLst>
              <a:ext uri="{FF2B5EF4-FFF2-40B4-BE49-F238E27FC236}">
                <a16:creationId xmlns:a16="http://schemas.microsoft.com/office/drawing/2014/main" id="{97858873-1F3B-4748-9A44-E027E2E3B9B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dirty="0"/>
          </a:p>
        </p:txBody>
      </p:sp>
    </p:spTree>
    <p:extLst>
      <p:ext uri="{BB962C8B-B14F-4D97-AF65-F5344CB8AC3E}">
        <p14:creationId xmlns:p14="http://schemas.microsoft.com/office/powerpoint/2010/main" val="13291281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 uri="{C183D7F6-B498-43B3-948B-1728B52AA6E4}">
                <adec:decorative xmlns:adec="http://schemas.microsoft.com/office/drawing/2017/decorative" val="0"/>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C183D7F6-B498-43B3-948B-1728B52AA6E4}">
                <adec:decorative xmlns:adec="http://schemas.microsoft.com/office/drawing/2017/decorative" val="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93661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quare photo dark 1">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pic>
        <p:nvPicPr>
          <p:cNvPr id="11" name="Picture 10" descr="one man and two women with hard hats reviewing a Surface computer">
            <a:extLst>
              <a:ext uri="{FF2B5EF4-FFF2-40B4-BE49-F238E27FC236}">
                <a16:creationId xmlns:a16="http://schemas.microsoft.com/office/drawing/2014/main" id="{FAB940D2-B7A4-4B18-8019-C9398E7C10E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91501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quare photo dark 2">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pic>
        <p:nvPicPr>
          <p:cNvPr id="10" name="Picture 9" descr="A person standing in front of a store&#10;&#10;Description automatically generated with medium confidence">
            <a:extLst>
              <a:ext uri="{FF2B5EF4-FFF2-40B4-BE49-F238E27FC236}">
                <a16:creationId xmlns:a16="http://schemas.microsoft.com/office/drawing/2014/main" id="{DC7875BD-5569-4A66-B1C7-70317E4628C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4552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quare photo dark 3">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pic>
        <p:nvPicPr>
          <p:cNvPr id="8" name="Picture 7" descr="A skyscraper in a city">
            <a:extLst>
              <a:ext uri="{FF2B5EF4-FFF2-40B4-BE49-F238E27FC236}">
                <a16:creationId xmlns:a16="http://schemas.microsoft.com/office/drawing/2014/main" id="{FC97B996-A6FB-4266-A219-62C631414F8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ltGray">
          <a:xfrm>
            <a:off x="5335714" y="0"/>
            <a:ext cx="6856286" cy="6856286"/>
          </a:xfrm>
          <a:prstGeom prst="rect">
            <a:avLst/>
          </a:prstGeom>
        </p:spPr>
      </p:pic>
    </p:spTree>
    <p:extLst>
      <p:ext uri="{BB962C8B-B14F-4D97-AF65-F5344CB8AC3E}">
        <p14:creationId xmlns:p14="http://schemas.microsoft.com/office/powerpoint/2010/main" val="2622595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quare photo light 1">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DC5E18-1632-45AD-A979-40E0F2198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337652" y="-4410"/>
            <a:ext cx="6858000" cy="6862410"/>
          </a:xfrm>
          <a:prstGeom prst="rect">
            <a:avLst/>
          </a:prstGeom>
        </p:spPr>
      </p:pic>
      <p:pic>
        <p:nvPicPr>
          <p:cNvPr id="6" name="Picture 5">
            <a:extLst>
              <a:ext uri="{FF2B5EF4-FFF2-40B4-BE49-F238E27FC236}">
                <a16:creationId xmlns:a16="http://schemas.microsoft.com/office/drawing/2014/main" id="{BC89C840-221B-47CD-B5E1-CDE0850D6F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582042" y="585788"/>
            <a:ext cx="1353197" cy="289915"/>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004480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quare photo light 2">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A person standing in front of a store&#10;&#10;Description automatically generated with medium confidence">
            <a:extLst>
              <a:ext uri="{FF2B5EF4-FFF2-40B4-BE49-F238E27FC236}">
                <a16:creationId xmlns:a16="http://schemas.microsoft.com/office/drawing/2014/main" id="{4A164AC0-2974-4B5E-B9A2-D29FCC6188A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9581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quare photo light 3">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A skyscraper in a city">
            <a:extLst>
              <a:ext uri="{FF2B5EF4-FFF2-40B4-BE49-F238E27FC236}">
                <a16:creationId xmlns:a16="http://schemas.microsoft.com/office/drawing/2014/main" id="{016A01A7-5F39-4405-B933-742946D0021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ltGray">
          <a:xfrm>
            <a:off x="5335714" y="0"/>
            <a:ext cx="6856286" cy="6856286"/>
          </a:xfrm>
          <a:prstGeom prst="rect">
            <a:avLst/>
          </a:prstGeom>
        </p:spPr>
      </p:pic>
    </p:spTree>
    <p:extLst>
      <p:ext uri="{BB962C8B-B14F-4D97-AF65-F5344CB8AC3E}">
        <p14:creationId xmlns:p14="http://schemas.microsoft.com/office/powerpoint/2010/main" val="3846948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graphic frame dark 1">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pic>
        <p:nvPicPr>
          <p:cNvPr id="13" name="Picture 12" descr="A large glass building with a person walking and another on their cell phone cropped within the Dynamics 365 graphic frame.">
            <a:extLst>
              <a:ext uri="{FF2B5EF4-FFF2-40B4-BE49-F238E27FC236}">
                <a16:creationId xmlns:a16="http://schemas.microsoft.com/office/drawing/2014/main" id="{4D0B5F5C-746A-482A-8923-0B8CBE123F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ltGray">
          <a:xfrm>
            <a:off x="6441123" y="0"/>
            <a:ext cx="5175655" cy="6858000"/>
          </a:xfrm>
          <a:prstGeom prst="rect">
            <a:avLst/>
          </a:prstGeom>
        </p:spPr>
      </p:pic>
    </p:spTree>
    <p:extLst>
      <p:ext uri="{BB962C8B-B14F-4D97-AF65-F5344CB8AC3E}">
        <p14:creationId xmlns:p14="http://schemas.microsoft.com/office/powerpoint/2010/main" val="3548831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graphic frame dark 2">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pic>
        <p:nvPicPr>
          <p:cNvPr id="13" name="Picture 12" descr="Colorful shipping containers cropped within the Dynamics 365 graphic frame.">
            <a:extLst>
              <a:ext uri="{FF2B5EF4-FFF2-40B4-BE49-F238E27FC236}">
                <a16:creationId xmlns:a16="http://schemas.microsoft.com/office/drawing/2014/main" id="{ABAE2B50-363A-4435-A660-CD199CF2D96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ltGray">
          <a:xfrm>
            <a:off x="6434098" y="0"/>
            <a:ext cx="5175655" cy="6858000"/>
          </a:xfrm>
          <a:prstGeom prst="rect">
            <a:avLst/>
          </a:prstGeom>
        </p:spPr>
      </p:pic>
    </p:spTree>
    <p:extLst>
      <p:ext uri="{BB962C8B-B14F-4D97-AF65-F5344CB8AC3E}">
        <p14:creationId xmlns:p14="http://schemas.microsoft.com/office/powerpoint/2010/main" val="1212954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5137219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graphic frame light 1">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large glass building with a person walking and another on their cell phone cropped within the Dynamics 365 graphic frame.">
            <a:extLst>
              <a:ext uri="{FF2B5EF4-FFF2-40B4-BE49-F238E27FC236}">
                <a16:creationId xmlns:a16="http://schemas.microsoft.com/office/drawing/2014/main" id="{322A0B64-4E71-4D02-A514-1446454104D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ltGray">
          <a:xfrm>
            <a:off x="6441123" y="0"/>
            <a:ext cx="5175655" cy="6858000"/>
          </a:xfrm>
          <a:prstGeom prst="rect">
            <a:avLst/>
          </a:prstGeom>
        </p:spPr>
      </p:pic>
    </p:spTree>
    <p:extLst>
      <p:ext uri="{BB962C8B-B14F-4D97-AF65-F5344CB8AC3E}">
        <p14:creationId xmlns:p14="http://schemas.microsoft.com/office/powerpoint/2010/main" val="196888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graphic frame light 2">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Colorful shipping containers cropped within the Dynamics 365 graphic frame.">
            <a:extLst>
              <a:ext uri="{FF2B5EF4-FFF2-40B4-BE49-F238E27FC236}">
                <a16:creationId xmlns:a16="http://schemas.microsoft.com/office/drawing/2014/main" id="{B4081048-72C7-48BE-A777-3BBC20714EF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ltGray">
          <a:xfrm>
            <a:off x="6434098" y="0"/>
            <a:ext cx="5175655" cy="6858000"/>
          </a:xfrm>
          <a:prstGeom prst="rect">
            <a:avLst/>
          </a:prstGeom>
        </p:spPr>
      </p:pic>
    </p:spTree>
    <p:extLst>
      <p:ext uri="{BB962C8B-B14F-4D97-AF65-F5344CB8AC3E}">
        <p14:creationId xmlns:p14="http://schemas.microsoft.com/office/powerpoint/2010/main" val="3906846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91919"/>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Microsoft Dynamics 365 logo, white text version">
            <a:extLst>
              <a:ext uri="{FF2B5EF4-FFF2-40B4-BE49-F238E27FC236}">
                <a16:creationId xmlns:a16="http://schemas.microsoft.com/office/drawing/2014/main" id="{AB102EF0-6ED7-4E24-A7D7-8968A6F3D18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1251397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Microsoft Dynamics 365 logo, gray text version">
            <a:extLst>
              <a:ext uri="{FF2B5EF4-FFF2-40B4-BE49-F238E27FC236}">
                <a16:creationId xmlns:a16="http://schemas.microsoft.com/office/drawing/2014/main" id="{8605861F-6D56-4C9C-8356-37418FCFD84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904271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39898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9124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4957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1708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9982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8562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dirty="0"/>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401012805"/>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6" name="Picture 5" descr="A screenshot of a computer screen&#10;&#10;Description automatically generated">
            <a:extLst>
              <a:ext uri="{FF2B5EF4-FFF2-40B4-BE49-F238E27FC236}">
                <a16:creationId xmlns:a16="http://schemas.microsoft.com/office/drawing/2014/main" id="{B8BF65A2-7013-448E-B59A-D1594ABC21E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a:stretch/>
        </p:blipFill>
        <p:spPr>
          <a:xfrm>
            <a:off x="2602618" y="1363144"/>
            <a:ext cx="6986765" cy="5166428"/>
          </a:xfrm>
          <a:prstGeom prst="rect">
            <a:avLst/>
          </a:prstGeom>
        </p:spPr>
      </p:pic>
      <p:sp>
        <p:nvSpPr>
          <p:cNvPr id="7" name="Picture Placeholder 8" descr="This photo is a 'placeholder' only. Drag or drop your screenshot here, or click and tap the center to insert a photo.">
            <a:extLst>
              <a:ext uri="{FF2B5EF4-FFF2-40B4-BE49-F238E27FC236}">
                <a16:creationId xmlns:a16="http://schemas.microsoft.com/office/drawing/2014/main" id="{11957EF6-0806-49E9-B0BF-D730CB9F17F7}"/>
              </a:ext>
            </a:extLst>
          </p:cNvPr>
          <p:cNvSpPr>
            <a:spLocks noGrp="1"/>
          </p:cNvSpPr>
          <p:nvPr>
            <p:ph type="pic" sz="quarter" idx="10" hasCustomPrompt="1"/>
          </p:nvPr>
        </p:nvSpPr>
        <p:spPr>
          <a:xfrm>
            <a:off x="3079750" y="1894975"/>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36366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vice layout with 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4E6F47-6F6B-4871-961C-736C1A14730E}"/>
              </a:ext>
            </a:extLst>
          </p:cNvPr>
          <p:cNvSpPr>
            <a:spLocks noGrp="1"/>
          </p:cNvSpPr>
          <p:nvPr>
            <p:ph type="title"/>
          </p:nvPr>
        </p:nvSpPr>
        <p:spPr>
          <a:xfrm>
            <a:off x="590868" y="2016204"/>
            <a:ext cx="4160520" cy="1107996"/>
          </a:xfrm>
        </p:spPr>
        <p:txBody>
          <a:bodyPr anchor="b" anchorCtr="0"/>
          <a:lstStyle>
            <a:lvl1pPr>
              <a:defRPr sz="3600">
                <a:solidFill>
                  <a:schemeClr val="tx1"/>
                </a:solidFill>
              </a:defRPr>
            </a:lvl1pPr>
          </a:lstStyle>
          <a:p>
            <a:r>
              <a:rPr lang="en-US"/>
              <a:t>Click to edit Master title style</a:t>
            </a:r>
          </a:p>
        </p:txBody>
      </p:sp>
      <p:sp>
        <p:nvSpPr>
          <p:cNvPr id="14" name="Text Placeholder 3">
            <a:extLst>
              <a:ext uri="{FF2B5EF4-FFF2-40B4-BE49-F238E27FC236}">
                <a16:creationId xmlns:a16="http://schemas.microsoft.com/office/drawing/2014/main" id="{5C8E00C1-C333-4B37-8418-7C574D937CDE}"/>
              </a:ext>
            </a:extLst>
          </p:cNvPr>
          <p:cNvSpPr>
            <a:spLocks noGrp="1"/>
          </p:cNvSpPr>
          <p:nvPr>
            <p:ph type="body" sz="quarter" idx="10"/>
          </p:nvPr>
        </p:nvSpPr>
        <p:spPr>
          <a:xfrm>
            <a:off x="584200" y="3535540"/>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7" name="Picture 6" descr="A screenshot of a computer screen&#10;&#10;Description automatically generated">
            <a:extLst>
              <a:ext uri="{FF2B5EF4-FFF2-40B4-BE49-F238E27FC236}">
                <a16:creationId xmlns:a16="http://schemas.microsoft.com/office/drawing/2014/main" id="{34488F87-E74D-431A-961F-47489B45634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a:stretch/>
        </p:blipFill>
        <p:spPr>
          <a:xfrm>
            <a:off x="5682702" y="845786"/>
            <a:ext cx="6986765" cy="5166428"/>
          </a:xfrm>
          <a:prstGeom prst="rect">
            <a:avLst/>
          </a:prstGeom>
        </p:spPr>
      </p:pic>
      <p:sp>
        <p:nvSpPr>
          <p:cNvPr id="8" name="Picture Placeholder 8" descr="This photo is a 'placeholder' only. Drag or drop your screenshot here, or click and tap the center to insert a photo.">
            <a:extLst>
              <a:ext uri="{FF2B5EF4-FFF2-40B4-BE49-F238E27FC236}">
                <a16:creationId xmlns:a16="http://schemas.microsoft.com/office/drawing/2014/main" id="{D0451994-A6EF-4676-88EA-2F52BAE75490}"/>
              </a:ext>
            </a:extLst>
          </p:cNvPr>
          <p:cNvSpPr>
            <a:spLocks noGrp="1"/>
          </p:cNvSpPr>
          <p:nvPr>
            <p:ph type="pic" sz="quarter" idx="11" hasCustomPrompt="1"/>
          </p:nvPr>
        </p:nvSpPr>
        <p:spPr>
          <a:xfrm>
            <a:off x="6159834" y="1386640"/>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219277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vice layout with 2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90A81-E0C1-4E0C-9214-FFEF9D0134F3}"/>
              </a:ext>
            </a:extLst>
          </p:cNvPr>
          <p:cNvSpPr>
            <a:spLocks noGrp="1"/>
          </p:cNvSpPr>
          <p:nvPr>
            <p:ph type="title"/>
          </p:nvPr>
        </p:nvSpPr>
        <p:spPr/>
        <p:txBody>
          <a:bodyPr/>
          <a:lstStyle/>
          <a:p>
            <a:r>
              <a:rPr lang="en-US"/>
              <a:t>Click to edit Master title style</a:t>
            </a:r>
          </a:p>
        </p:txBody>
      </p:sp>
      <p:sp>
        <p:nvSpPr>
          <p:cNvPr id="24" name="Table Placeholder 23">
            <a:extLst>
              <a:ext uri="{FF2B5EF4-FFF2-40B4-BE49-F238E27FC236}">
                <a16:creationId xmlns:a16="http://schemas.microsoft.com/office/drawing/2014/main" id="{5F33DC8F-A6F1-463B-BB0F-31062F8E70E2}"/>
              </a:ext>
            </a:extLst>
          </p:cNvPr>
          <p:cNvSpPr>
            <a:spLocks noGrp="1"/>
          </p:cNvSpPr>
          <p:nvPr>
            <p:ph type="tbl" sz="quarter" idx="10"/>
          </p:nvPr>
        </p:nvSpPr>
        <p:spPr>
          <a:xfrm>
            <a:off x="584200" y="1468438"/>
            <a:ext cx="4745037" cy="4800600"/>
          </a:xfrm>
        </p:spPr>
        <p:txBody>
          <a:bodyPr anchor="ctr" anchorCtr="0">
            <a:noAutofit/>
          </a:bodyPr>
          <a:lstStyle/>
          <a:p>
            <a:r>
              <a:rPr lang="en-US"/>
              <a:t>Click icon to add table</a:t>
            </a:r>
          </a:p>
        </p:txBody>
      </p:sp>
      <p:pic>
        <p:nvPicPr>
          <p:cNvPr id="7" name="Picture 6" descr="A screenshot of a computer screen&#10;&#10;Description automatically generated">
            <a:extLst>
              <a:ext uri="{FF2B5EF4-FFF2-40B4-BE49-F238E27FC236}">
                <a16:creationId xmlns:a16="http://schemas.microsoft.com/office/drawing/2014/main" id="{E2EF6BD7-E5A2-4FDA-BCB2-6BE4E0B7537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a:stretch/>
        </p:blipFill>
        <p:spPr>
          <a:xfrm>
            <a:off x="5682702" y="1284938"/>
            <a:ext cx="6986765" cy="5166428"/>
          </a:xfrm>
          <a:prstGeom prst="rect">
            <a:avLst/>
          </a:prstGeom>
        </p:spPr>
      </p:pic>
      <p:sp>
        <p:nvSpPr>
          <p:cNvPr id="8" name="Picture Placeholder 8" descr="This photo is a 'placeholder' only. Drag or drop your screenshot here, or click and tap the center to insert a photo.">
            <a:extLst>
              <a:ext uri="{FF2B5EF4-FFF2-40B4-BE49-F238E27FC236}">
                <a16:creationId xmlns:a16="http://schemas.microsoft.com/office/drawing/2014/main" id="{761F7F10-3382-412C-A3B4-F10C0DCF2A3E}"/>
              </a:ext>
            </a:extLst>
          </p:cNvPr>
          <p:cNvSpPr>
            <a:spLocks noGrp="1"/>
          </p:cNvSpPr>
          <p:nvPr>
            <p:ph type="pic" sz="quarter" idx="11" hasCustomPrompt="1"/>
          </p:nvPr>
        </p:nvSpPr>
        <p:spPr>
          <a:xfrm>
            <a:off x="6159834" y="1825792"/>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73856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2018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05302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8255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18317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910385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90547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580108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2076646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049587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56513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90954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40387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31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95621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9191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76404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02187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9191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91560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020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862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9191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726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049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91919"/>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3" name="Picture 2" descr="Microsoft Dynamics 365 logo, white text version">
            <a:extLst>
              <a:ext uri="{FF2B5EF4-FFF2-40B4-BE49-F238E27FC236}">
                <a16:creationId xmlns:a16="http://schemas.microsoft.com/office/drawing/2014/main" id="{9B7CA3D8-8EC2-4E20-955C-A95CB279C9C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39251069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bwMode="invGray">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11349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8600" y="1600200"/>
            <a:ext cx="11355228"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4118186549"/>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805D-8F6B-40DD-A002-FB3A9E7F2628}"/>
              </a:ext>
            </a:extLst>
          </p:cNvPr>
          <p:cNvSpPr>
            <a:spLocks noGrp="1"/>
          </p:cNvSpPr>
          <p:nvPr>
            <p:ph type="sldNum" sz="quarter" idx="11"/>
          </p:nvPr>
        </p:nvSpPr>
        <p:spPr>
          <a:xfrm>
            <a:off x="11605292" y="6565391"/>
            <a:ext cx="380999" cy="246221"/>
          </a:xfrm>
          <a:prstGeom prst="rect">
            <a:avLst/>
          </a:prstGeom>
        </p:spPr>
        <p:txBody>
          <a:bodyPr/>
          <a:lstStyle/>
          <a:p>
            <a:fld id="{EAA0DCFB-5E65-472C-A423-BA3AA87976EA}" type="slidenum">
              <a:rPr lang="en-IN" smtClean="0"/>
              <a:pPr/>
              <a:t>‹#›</a:t>
            </a:fld>
            <a:endParaRPr lang="en-IN"/>
          </a:p>
        </p:txBody>
      </p:sp>
    </p:spTree>
    <p:extLst>
      <p:ext uri="{BB962C8B-B14F-4D97-AF65-F5344CB8AC3E}">
        <p14:creationId xmlns:p14="http://schemas.microsoft.com/office/powerpoint/2010/main" val="1337047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7976-080D-4CAD-A9CF-2A567568D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3C14-3DE6-4234-8F50-0F42F6547E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995AA-4592-417B-8752-FCF48EED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71E7AB-D409-4A9A-B2ED-B2594D9AC3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1FFB4CD-C097-4320-B800-39A0B57B9354}"/>
              </a:ext>
            </a:extLst>
          </p:cNvPr>
          <p:cNvSpPr>
            <a:spLocks noGrp="1"/>
          </p:cNvSpPr>
          <p:nvPr>
            <p:ph type="ftr" sz="quarter" idx="11"/>
          </p:nvPr>
        </p:nvSpPr>
        <p:spPr/>
        <p:txBody>
          <a:bodyPr/>
          <a:lstStyle/>
          <a:p>
            <a:r>
              <a:rPr lang="en-US"/>
              <a:t>Navigating the Future of Healthcare: Virtual Nursing in the Digital Age</a:t>
            </a:r>
          </a:p>
        </p:txBody>
      </p:sp>
      <p:sp>
        <p:nvSpPr>
          <p:cNvPr id="7" name="Slide Number Placeholder 6">
            <a:extLst>
              <a:ext uri="{FF2B5EF4-FFF2-40B4-BE49-F238E27FC236}">
                <a16:creationId xmlns:a16="http://schemas.microsoft.com/office/drawing/2014/main" id="{F665A1B2-452E-411B-AEB1-E23419FDAA22}"/>
              </a:ext>
            </a:extLst>
          </p:cNvPr>
          <p:cNvSpPr>
            <a:spLocks noGrp="1"/>
          </p:cNvSpPr>
          <p:nvPr>
            <p:ph type="sldNum" sz="quarter" idx="12"/>
          </p:nvPr>
        </p:nvSpPr>
        <p:spPr/>
        <p:txBody>
          <a:bodyPr/>
          <a:lstStyle/>
          <a:p>
            <a:fld id="{E7859F62-1AC5-4BCD-BCE6-BB956B3199B9}" type="slidenum">
              <a:rPr lang="en-US" smtClean="0"/>
              <a:t>‹#›</a:t>
            </a:fld>
            <a:endParaRPr lang="en-US"/>
          </a:p>
        </p:txBody>
      </p:sp>
    </p:spTree>
    <p:extLst>
      <p:ext uri="{BB962C8B-B14F-4D97-AF65-F5344CB8AC3E}">
        <p14:creationId xmlns:p14="http://schemas.microsoft.com/office/powerpoint/2010/main" val="6809212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953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568976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Only (No Foo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CD9540B0-260B-4D24-855B-5FA4ED8E603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271580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dirty="0"/>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111732"/>
          </a:xfrm>
          <a:prstGeom prst="rect">
            <a:avLst/>
          </a:prstGeo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Navigating the Future of Healthcare: Virtual Nursing in the Digital Age</a:t>
            </a:r>
          </a:p>
        </p:txBody>
      </p:sp>
      <p:sp>
        <p:nvSpPr>
          <p:cNvPr id="12" name="Title 1">
            <a:extLst>
              <a:ext uri="{FF2B5EF4-FFF2-40B4-BE49-F238E27FC236}">
                <a16:creationId xmlns:a16="http://schemas.microsoft.com/office/drawing/2014/main" id="{98EBEC5E-DD16-2C43-A120-A8FA67B4FE4B}"/>
              </a:ext>
            </a:extLst>
          </p:cNvPr>
          <p:cNvSpPr>
            <a:spLocks noGrp="1"/>
          </p:cNvSpPr>
          <p:nvPr>
            <p:ph type="title" hasCustomPrompt="1"/>
          </p:nvPr>
        </p:nvSpPr>
        <p:spPr>
          <a:xfrm>
            <a:off x="455996" y="440496"/>
            <a:ext cx="11306469" cy="501197"/>
          </a:xfrm>
          <a:prstGeom prst="rect">
            <a:avLst/>
          </a:prstGeom>
        </p:spPr>
        <p:txBody>
          <a:bodyPr wrap="square" lIns="0" tIns="0" rIns="0" bIns="0" anchor="b" anchorCtr="0">
            <a:noAutofit/>
          </a:bodyPr>
          <a:lstStyle>
            <a:lvl1pPr>
              <a:lnSpc>
                <a:spcPts val="3136"/>
              </a:lnSpc>
              <a:defRPr sz="2745">
                <a:solidFill>
                  <a:schemeClr val="tx1"/>
                </a:solidFill>
              </a:defRPr>
            </a:lvl1pPr>
          </a:lstStyle>
          <a:p>
            <a:r>
              <a:rPr lang="en-US"/>
              <a:t>Photo Layout</a:t>
            </a:r>
          </a:p>
        </p:txBody>
      </p:sp>
    </p:spTree>
    <p:extLst>
      <p:ext uri="{BB962C8B-B14F-4D97-AF65-F5344CB8AC3E}">
        <p14:creationId xmlns:p14="http://schemas.microsoft.com/office/powerpoint/2010/main" val="3949715914"/>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8866856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223670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105272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137495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descr="Text, logo&#10;&#10;Description automatically generated">
            <a:extLst>
              <a:ext uri="{FF2B5EF4-FFF2-40B4-BE49-F238E27FC236}">
                <a16:creationId xmlns:a16="http://schemas.microsoft.com/office/drawing/2014/main" id="{BA26DE9B-BB1B-BA4F-843D-A43209321B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a:prstGeom prst="rect">
            <a:avLst/>
          </a:prstGeo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Navigating the Future of Healthcare: Virtual Nursing in the Digital Age</a:t>
            </a:r>
          </a:p>
        </p:txBody>
      </p:sp>
    </p:spTree>
    <p:extLst>
      <p:ext uri="{BB962C8B-B14F-4D97-AF65-F5344CB8AC3E}">
        <p14:creationId xmlns:p14="http://schemas.microsoft.com/office/powerpoint/2010/main" val="210481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040396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9603-5BB5-B7C5-AFA4-E83FD5CB1A8E}"/>
              </a:ext>
            </a:extLst>
          </p:cNvPr>
          <p:cNvSpPr>
            <a:spLocks noGrp="1"/>
          </p:cNvSpPr>
          <p:nvPr>
            <p:ph type="ctrTitle"/>
          </p:nvPr>
        </p:nvSpPr>
        <p:spPr>
          <a:xfrm>
            <a:off x="1524000" y="1122363"/>
            <a:ext cx="9144000" cy="2387600"/>
          </a:xfrm>
        </p:spPr>
        <p:txBody>
          <a:bodyPr anchor="b"/>
          <a:lstStyle>
            <a:lvl1pPr algn="ctr">
              <a:defRPr sz="4798"/>
            </a:lvl1pPr>
          </a:lstStyle>
          <a:p>
            <a:r>
              <a:rPr lang="en-US"/>
              <a:t>Click to edit Master title style</a:t>
            </a:r>
          </a:p>
        </p:txBody>
      </p:sp>
      <p:sp>
        <p:nvSpPr>
          <p:cNvPr id="3" name="Subtitle 2">
            <a:extLst>
              <a:ext uri="{FF2B5EF4-FFF2-40B4-BE49-F238E27FC236}">
                <a16:creationId xmlns:a16="http://schemas.microsoft.com/office/drawing/2014/main" id="{74011A90-7183-AA13-8EE0-B61F81A3B4CF}"/>
              </a:ext>
            </a:extLst>
          </p:cNvPr>
          <p:cNvSpPr>
            <a:spLocks noGrp="1"/>
          </p:cNvSpPr>
          <p:nvPr>
            <p:ph type="subTitle" idx="1"/>
          </p:nvPr>
        </p:nvSpPr>
        <p:spPr>
          <a:xfrm>
            <a:off x="1524000" y="3602038"/>
            <a:ext cx="9144000" cy="1655762"/>
          </a:xfrm>
        </p:spPr>
        <p:txBody>
          <a:bodyPr/>
          <a:lstStyle>
            <a:lvl1pPr marL="0" indent="0" algn="ctr">
              <a:buNone/>
              <a:defRPr sz="1919"/>
            </a:lvl1pPr>
            <a:lvl2pPr marL="365577" indent="0" algn="ctr">
              <a:buNone/>
              <a:defRPr sz="1599"/>
            </a:lvl2pPr>
            <a:lvl3pPr marL="731154" indent="0" algn="ctr">
              <a:buNone/>
              <a:defRPr sz="1439"/>
            </a:lvl3pPr>
            <a:lvl4pPr marL="1096731" indent="0" algn="ctr">
              <a:buNone/>
              <a:defRPr sz="1279"/>
            </a:lvl4pPr>
            <a:lvl5pPr marL="1462308" indent="0" algn="ctr">
              <a:buNone/>
              <a:defRPr sz="1279"/>
            </a:lvl5pPr>
            <a:lvl6pPr marL="1827886" indent="0" algn="ctr">
              <a:buNone/>
              <a:defRPr sz="1279"/>
            </a:lvl6pPr>
            <a:lvl7pPr marL="2193463" indent="0" algn="ctr">
              <a:buNone/>
              <a:defRPr sz="1279"/>
            </a:lvl7pPr>
            <a:lvl8pPr marL="2559040" indent="0" algn="ctr">
              <a:buNone/>
              <a:defRPr sz="1279"/>
            </a:lvl8pPr>
            <a:lvl9pPr marL="2924617" indent="0" algn="ctr">
              <a:buNone/>
              <a:defRPr sz="1279"/>
            </a:lvl9pPr>
          </a:lstStyle>
          <a:p>
            <a:r>
              <a:rPr lang="en-US"/>
              <a:t>Click to edit Master subtitle style</a:t>
            </a:r>
          </a:p>
        </p:txBody>
      </p:sp>
      <p:sp>
        <p:nvSpPr>
          <p:cNvPr id="4" name="Date Placeholder 3">
            <a:extLst>
              <a:ext uri="{FF2B5EF4-FFF2-40B4-BE49-F238E27FC236}">
                <a16:creationId xmlns:a16="http://schemas.microsoft.com/office/drawing/2014/main" id="{94B91B23-DDAC-C7EE-C736-3710472F0B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A45ACC-4627-0EC9-CA1B-484269306DF2}"/>
              </a:ext>
            </a:extLst>
          </p:cNvPr>
          <p:cNvSpPr>
            <a:spLocks noGrp="1"/>
          </p:cNvSpPr>
          <p:nvPr>
            <p:ph type="ftr" sz="quarter" idx="11"/>
          </p:nvPr>
        </p:nvSpPr>
        <p:spPr/>
        <p:txBody>
          <a:bodyPr/>
          <a:lstStyle/>
          <a:p>
            <a:r>
              <a:rPr lang="en-US"/>
              <a:t>Navigating the Future of Healthcare: Virtual Nursing in the Digital Age</a:t>
            </a:r>
          </a:p>
        </p:txBody>
      </p:sp>
      <p:sp>
        <p:nvSpPr>
          <p:cNvPr id="6" name="Slide Number Placeholder 5">
            <a:extLst>
              <a:ext uri="{FF2B5EF4-FFF2-40B4-BE49-F238E27FC236}">
                <a16:creationId xmlns:a16="http://schemas.microsoft.com/office/drawing/2014/main" id="{2134C2D8-1D2D-54EE-5DCA-B37E802DCFDA}"/>
              </a:ext>
            </a:extLst>
          </p:cNvPr>
          <p:cNvSpPr>
            <a:spLocks noGrp="1"/>
          </p:cNvSpPr>
          <p:nvPr>
            <p:ph type="sldNum" sz="quarter" idx="12"/>
          </p:nvPr>
        </p:nvSpPr>
        <p:spPr/>
        <p:txBody>
          <a:bodyPr/>
          <a:lstStyle/>
          <a:p>
            <a:fld id="{7C5EEBD3-EBB8-1444-9B85-5A42CBAD1B8F}" type="slidenum">
              <a:rPr lang="en-US" smtClean="0"/>
              <a:t>‹#›</a:t>
            </a:fld>
            <a:endParaRPr lang="en-US"/>
          </a:p>
        </p:txBody>
      </p:sp>
    </p:spTree>
    <p:extLst>
      <p:ext uri="{BB962C8B-B14F-4D97-AF65-F5344CB8AC3E}">
        <p14:creationId xmlns:p14="http://schemas.microsoft.com/office/powerpoint/2010/main" val="259733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dirty="0"/>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12790955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5E68E-21B4-E044-BFBB-D173C108CCFA}"/>
              </a:ext>
            </a:extLst>
          </p:cNvPr>
          <p:cNvPicPr>
            <a:picLocks noChangeAspect="1"/>
          </p:cNvPicPr>
          <p:nvPr userDrawn="1"/>
        </p:nvPicPr>
        <p:blipFill>
          <a:blip r:embed="rId2"/>
          <a:srcRect/>
          <a:stretch/>
        </p:blipFill>
        <p:spPr>
          <a:xfrm>
            <a:off x="-185192" y="-52086"/>
            <a:ext cx="12377191" cy="6962170"/>
          </a:xfrm>
          <a:prstGeom prst="rect">
            <a:avLst/>
          </a:prstGeom>
        </p:spPr>
      </p:pic>
      <p:sp>
        <p:nvSpPr>
          <p:cNvPr id="2" name="Title 1">
            <a:extLst>
              <a:ext uri="{FF2B5EF4-FFF2-40B4-BE49-F238E27FC236}">
                <a16:creationId xmlns:a16="http://schemas.microsoft.com/office/drawing/2014/main" id="{454D3C23-1745-0F41-A3C2-C077196F2ED1}"/>
              </a:ext>
            </a:extLst>
          </p:cNvPr>
          <p:cNvSpPr>
            <a:spLocks noGrp="1"/>
          </p:cNvSpPr>
          <p:nvPr>
            <p:ph type="ctrTitle"/>
          </p:nvPr>
        </p:nvSpPr>
        <p:spPr>
          <a:xfrm>
            <a:off x="568738" y="2241275"/>
            <a:ext cx="11005848" cy="974033"/>
          </a:xfrm>
        </p:spPr>
        <p:txBody>
          <a:bodyPr anchor="t"/>
          <a:lstStyle>
            <a:lvl1pPr algn="ctr">
              <a:defRPr sz="3000" baseline="0">
                <a:solidFill>
                  <a:srgbClr val="5F288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9FD2BD7-45AB-0547-AE05-A0F12C256384}"/>
              </a:ext>
            </a:extLst>
          </p:cNvPr>
          <p:cNvSpPr>
            <a:spLocks noGrp="1"/>
          </p:cNvSpPr>
          <p:nvPr>
            <p:ph type="subTitle" idx="1"/>
          </p:nvPr>
        </p:nvSpPr>
        <p:spPr>
          <a:xfrm>
            <a:off x="568738" y="3651232"/>
            <a:ext cx="11005848" cy="1172817"/>
          </a:xfrm>
        </p:spPr>
        <p:txBody>
          <a:bodyPr/>
          <a:lstStyle>
            <a:lvl1pPr marL="0" indent="0" algn="ctr">
              <a:buNone/>
              <a:defRPr sz="1600" b="1" i="0" baseline="0">
                <a:solidFill>
                  <a:schemeClr val="tx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21178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1C80-6213-AF41-A868-B65A287F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90780-53D5-3D41-ACB3-F345E35A09F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44E95D79-F8AE-AA4E-BCE6-F6EB38749026}"/>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2733D939-18D3-1C4E-BE60-5FA227CCE5B1}"/>
              </a:ext>
            </a:extLst>
          </p:cNvPr>
          <p:cNvSpPr>
            <a:spLocks noGrp="1"/>
          </p:cNvSpPr>
          <p:nvPr>
            <p:ph type="sldNum" sz="quarter" idx="12"/>
          </p:nvPr>
        </p:nvSpPr>
        <p:spPr/>
        <p:txBody>
          <a:bodyPr/>
          <a:lstStyle/>
          <a:p>
            <a:fld id="{1DD94B5B-D30F-4545-8249-7FFD9D2FA383}" type="slidenum">
              <a:rPr lang="en-US" smtClean="0"/>
              <a:t>‹#›</a:t>
            </a:fld>
            <a:endParaRPr lang="en-US"/>
          </a:p>
        </p:txBody>
      </p:sp>
    </p:spTree>
    <p:extLst>
      <p:ext uri="{BB962C8B-B14F-4D97-AF65-F5344CB8AC3E}">
        <p14:creationId xmlns:p14="http://schemas.microsoft.com/office/powerpoint/2010/main" val="2525617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D117DD-232E-DB48-BC24-DD4FED527F39}"/>
              </a:ext>
            </a:extLst>
          </p:cNvPr>
          <p:cNvPicPr>
            <a:picLocks noChangeAspect="1"/>
          </p:cNvPicPr>
          <p:nvPr userDrawn="1"/>
        </p:nvPicPr>
        <p:blipFill>
          <a:blip r:embed="rId2"/>
          <a:srcRect/>
          <a:stretch/>
        </p:blipFill>
        <p:spPr>
          <a:xfrm>
            <a:off x="0" y="9939"/>
            <a:ext cx="12192000" cy="6858000"/>
          </a:xfrm>
          <a:prstGeom prst="rect">
            <a:avLst/>
          </a:prstGeom>
        </p:spPr>
      </p:pic>
      <p:sp>
        <p:nvSpPr>
          <p:cNvPr id="3" name="Text Placeholder 2">
            <a:extLst>
              <a:ext uri="{FF2B5EF4-FFF2-40B4-BE49-F238E27FC236}">
                <a16:creationId xmlns:a16="http://schemas.microsoft.com/office/drawing/2014/main" id="{9D9DC787-7C3D-B54A-9D4D-B455097A68E0}"/>
              </a:ext>
            </a:extLst>
          </p:cNvPr>
          <p:cNvSpPr>
            <a:spLocks noGrp="1"/>
          </p:cNvSpPr>
          <p:nvPr>
            <p:ph type="body" idx="1"/>
          </p:nvPr>
        </p:nvSpPr>
        <p:spPr>
          <a:xfrm>
            <a:off x="6096000" y="1391256"/>
            <a:ext cx="5344215"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40A247C0-A2FD-3E4F-8701-9B7124DD2B8C}"/>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dirty="0"/>
          </a:p>
        </p:txBody>
      </p:sp>
    </p:spTree>
    <p:extLst>
      <p:ext uri="{BB962C8B-B14F-4D97-AF65-F5344CB8AC3E}">
        <p14:creationId xmlns:p14="http://schemas.microsoft.com/office/powerpoint/2010/main" val="188429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D117DD-232E-DB48-BC24-DD4FED527F39}"/>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D9DC787-7C3D-B54A-9D4D-B455097A68E0}"/>
              </a:ext>
            </a:extLst>
          </p:cNvPr>
          <p:cNvSpPr>
            <a:spLocks noGrp="1"/>
          </p:cNvSpPr>
          <p:nvPr>
            <p:ph type="body" idx="1"/>
          </p:nvPr>
        </p:nvSpPr>
        <p:spPr>
          <a:xfrm>
            <a:off x="1401418" y="1391256"/>
            <a:ext cx="7934737"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40A247C0-A2FD-3E4F-8701-9B7124DD2B8C}"/>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dirty="0"/>
          </a:p>
        </p:txBody>
      </p:sp>
    </p:spTree>
    <p:extLst>
      <p:ext uri="{BB962C8B-B14F-4D97-AF65-F5344CB8AC3E}">
        <p14:creationId xmlns:p14="http://schemas.microsoft.com/office/powerpoint/2010/main" val="503674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4E72-C88C-4146-B505-3429DF88F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559C0-6FE7-EB42-B029-3EDE7BDB58F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5C52E660-7424-BD44-BE17-F0A430DF34CD}"/>
              </a:ext>
            </a:extLst>
          </p:cNvPr>
          <p:cNvSpPr>
            <a:spLocks noGrp="1"/>
          </p:cNvSpPr>
          <p:nvPr>
            <p:ph type="sldNum" sz="quarter" idx="12"/>
          </p:nvPr>
        </p:nvSpPr>
        <p:spPr/>
        <p:txBody>
          <a:bodyPr/>
          <a:lstStyle/>
          <a:p>
            <a:fld id="{1DD94B5B-D30F-4545-8249-7FFD9D2FA383}" type="slidenum">
              <a:rPr lang="en-US" smtClean="0"/>
              <a:t>‹#›</a:t>
            </a:fld>
            <a:endParaRPr lang="en-US"/>
          </a:p>
        </p:txBody>
      </p:sp>
    </p:spTree>
    <p:extLst>
      <p:ext uri="{BB962C8B-B14F-4D97-AF65-F5344CB8AC3E}">
        <p14:creationId xmlns:p14="http://schemas.microsoft.com/office/powerpoint/2010/main" val="2867961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F3109-FF96-9D4F-BE62-29E5416D7642}"/>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D9DC787-7C3D-B54A-9D4D-B455097A68E0}"/>
              </a:ext>
            </a:extLst>
          </p:cNvPr>
          <p:cNvSpPr>
            <a:spLocks noGrp="1"/>
          </p:cNvSpPr>
          <p:nvPr>
            <p:ph type="body" idx="1"/>
          </p:nvPr>
        </p:nvSpPr>
        <p:spPr>
          <a:xfrm>
            <a:off x="6003234" y="1094340"/>
            <a:ext cx="5344215" cy="1500187"/>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E56DD9DE-89E1-334C-8072-F108C95796CA}"/>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dirty="0"/>
          </a:p>
        </p:txBody>
      </p:sp>
    </p:spTree>
    <p:extLst>
      <p:ext uri="{BB962C8B-B14F-4D97-AF65-F5344CB8AC3E}">
        <p14:creationId xmlns:p14="http://schemas.microsoft.com/office/powerpoint/2010/main" val="377915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F3109-FF96-9D4F-BE62-29E5416D7642}"/>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D9DC787-7C3D-B54A-9D4D-B455097A68E0}"/>
              </a:ext>
            </a:extLst>
          </p:cNvPr>
          <p:cNvSpPr>
            <a:spLocks noGrp="1"/>
          </p:cNvSpPr>
          <p:nvPr>
            <p:ph type="body" idx="1"/>
          </p:nvPr>
        </p:nvSpPr>
        <p:spPr>
          <a:xfrm>
            <a:off x="1023730" y="1094340"/>
            <a:ext cx="10323719" cy="1500187"/>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E56DD9DE-89E1-334C-8072-F108C95796CA}"/>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dirty="0"/>
          </a:p>
        </p:txBody>
      </p:sp>
    </p:spTree>
    <p:extLst>
      <p:ext uri="{BB962C8B-B14F-4D97-AF65-F5344CB8AC3E}">
        <p14:creationId xmlns:p14="http://schemas.microsoft.com/office/powerpoint/2010/main" val="785575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59581-3BB7-6045-8FA9-EFDA5365182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3352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551F-F270-EEA3-F90A-A8687FFE8D51}"/>
              </a:ext>
            </a:extLst>
          </p:cNvPr>
          <p:cNvSpPr>
            <a:spLocks noGrp="1"/>
          </p:cNvSpPr>
          <p:nvPr>
            <p:ph type="title" hasCustomPrompt="1"/>
          </p:nvPr>
        </p:nvSpPr>
        <p:spPr>
          <a:xfrm>
            <a:off x="381000" y="394253"/>
            <a:ext cx="9770165" cy="835108"/>
          </a:xfrm>
          <a:prstGeom prst="rect">
            <a:avLst/>
          </a:prstGeom>
        </p:spPr>
        <p:txBody>
          <a:bodyPr lIns="0" tIns="0" rIns="0" bIns="0">
            <a:normAutofit/>
          </a:bodyPr>
          <a:lstStyle>
            <a:lvl1pPr>
              <a:defRPr sz="2400"/>
            </a:lvl1pPr>
          </a:lstStyle>
          <a:p>
            <a:r>
              <a:rPr lang="en-US" dirty="0"/>
              <a:t>2-Line </a:t>
            </a:r>
            <a:r>
              <a:rPr lang="en-US" dirty="0" err="1"/>
              <a:t>headling</a:t>
            </a:r>
            <a:r>
              <a:rPr lang="en-US" dirty="0"/>
              <a:t> can</a:t>
            </a:r>
            <a:br>
              <a:rPr lang="en-US" dirty="0"/>
            </a:br>
            <a:r>
              <a:rPr lang="en-US" dirty="0"/>
              <a:t>go here</a:t>
            </a:r>
          </a:p>
        </p:txBody>
      </p:sp>
      <p:sp>
        <p:nvSpPr>
          <p:cNvPr id="4" name="Slide Number Placeholder 3">
            <a:extLst>
              <a:ext uri="{FF2B5EF4-FFF2-40B4-BE49-F238E27FC236}">
                <a16:creationId xmlns:a16="http://schemas.microsoft.com/office/drawing/2014/main" id="{AFE0A738-F61C-D979-804E-2DC896A5A240}"/>
              </a:ext>
            </a:extLst>
          </p:cNvPr>
          <p:cNvSpPr>
            <a:spLocks noGrp="1"/>
          </p:cNvSpPr>
          <p:nvPr>
            <p:ph type="sldNum" sz="quarter" idx="4"/>
          </p:nvPr>
        </p:nvSpPr>
        <p:spPr>
          <a:xfrm>
            <a:off x="11456019" y="6385718"/>
            <a:ext cx="354981" cy="182563"/>
          </a:xfrm>
          <a:prstGeom prst="rect">
            <a:avLst/>
          </a:prstGeom>
        </p:spPr>
        <p:txBody>
          <a:bodyPr wrap="none" lIns="0" tIns="0" rIns="0" bIns="0"/>
          <a:lstStyle>
            <a:lvl1pPr algn="r">
              <a:defRPr sz="800"/>
            </a:lvl1pPr>
          </a:lstStyle>
          <a:p>
            <a:fld id="{489F9553-C816-6842-8939-EE75ECF7EB2B}" type="slidenum">
              <a:rPr lang="en-US" smtClean="0"/>
              <a:pPr/>
              <a:t>‹#›</a:t>
            </a:fld>
            <a:endParaRPr lang="en-US" dirty="0"/>
          </a:p>
        </p:txBody>
      </p:sp>
      <p:sp>
        <p:nvSpPr>
          <p:cNvPr id="5" name="Content Placeholder 2">
            <a:extLst>
              <a:ext uri="{FF2B5EF4-FFF2-40B4-BE49-F238E27FC236}">
                <a16:creationId xmlns:a16="http://schemas.microsoft.com/office/drawing/2014/main" id="{646013AC-5EF3-171F-1D77-CC9A80E22876}"/>
              </a:ext>
            </a:extLst>
          </p:cNvPr>
          <p:cNvSpPr>
            <a:spLocks noGrp="1"/>
          </p:cNvSpPr>
          <p:nvPr>
            <p:ph idx="1"/>
          </p:nvPr>
        </p:nvSpPr>
        <p:spPr>
          <a:xfrm>
            <a:off x="381000" y="1371600"/>
            <a:ext cx="11430000" cy="4351338"/>
          </a:xfrm>
          <a:prstGeom prst="rect">
            <a:avLst/>
          </a:prstGeom>
        </p:spPr>
        <p:txBody>
          <a:bodyPr lIns="0" tIns="0" rIns="0" bIns="0"/>
          <a:lstStyle>
            <a:lvl1pPr marL="137160" indent="-137160">
              <a:buClr>
                <a:schemeClr val="tx1">
                  <a:lumMod val="50000"/>
                  <a:lumOff val="50000"/>
                </a:schemeClr>
              </a:buClr>
              <a:defRPr sz="1800"/>
            </a:lvl1pPr>
            <a:lvl2pPr marL="320040" indent="-137160">
              <a:buClr>
                <a:schemeClr val="tx1">
                  <a:lumMod val="50000"/>
                  <a:lumOff val="50000"/>
                </a:schemeClr>
              </a:buCl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31354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C068-E0DA-6B45-93E9-667FA851D9D7}"/>
              </a:ext>
            </a:extLst>
          </p:cNvPr>
          <p:cNvSpPr>
            <a:spLocks noGrp="1"/>
          </p:cNvSpPr>
          <p:nvPr>
            <p:ph type="title"/>
          </p:nvPr>
        </p:nvSpPr>
        <p:spPr>
          <a:xfrm>
            <a:off x="4881210" y="381000"/>
            <a:ext cx="5323946" cy="467139"/>
          </a:xfrm>
          <a:prstGeom prst="rect">
            <a:avLst/>
          </a:prstGeom>
        </p:spPr>
        <p:txBody>
          <a:bodyPr lIns="0" tIns="0" rIns="0" bIns="0" anchor="t" anchorCtr="0">
            <a:normAutofit/>
          </a:bodyPr>
          <a:lstStyle>
            <a:lvl1pPr>
              <a:defRPr sz="2400"/>
            </a:lvl1pPr>
          </a:lstStyle>
          <a:p>
            <a:r>
              <a:rPr lang="en-US" dirty="0"/>
              <a:t>Click to edit Master title style</a:t>
            </a:r>
          </a:p>
        </p:txBody>
      </p:sp>
      <p:sp>
        <p:nvSpPr>
          <p:cNvPr id="7" name="Picture Placeholder 6">
            <a:extLst>
              <a:ext uri="{FF2B5EF4-FFF2-40B4-BE49-F238E27FC236}">
                <a16:creationId xmlns:a16="http://schemas.microsoft.com/office/drawing/2014/main" id="{99674383-E827-792A-C9FF-40F9E60809C1}"/>
              </a:ext>
            </a:extLst>
          </p:cNvPr>
          <p:cNvSpPr>
            <a:spLocks noGrp="1"/>
          </p:cNvSpPr>
          <p:nvPr>
            <p:ph type="pic" sz="quarter" idx="10"/>
          </p:nvPr>
        </p:nvSpPr>
        <p:spPr>
          <a:xfrm>
            <a:off x="0" y="0"/>
            <a:ext cx="4381500" cy="6858000"/>
          </a:xfrm>
          <a:prstGeom prst="rect">
            <a:avLst/>
          </a:prstGeom>
        </p:spPr>
        <p:txBody>
          <a:bodyPr/>
          <a:lstStyle/>
          <a:p>
            <a:endParaRPr lang="en-US" dirty="0"/>
          </a:p>
        </p:txBody>
      </p:sp>
      <p:sp>
        <p:nvSpPr>
          <p:cNvPr id="8" name="Slide Number Placeholder 3">
            <a:extLst>
              <a:ext uri="{FF2B5EF4-FFF2-40B4-BE49-F238E27FC236}">
                <a16:creationId xmlns:a16="http://schemas.microsoft.com/office/drawing/2014/main" id="{C33338E8-F05D-0EAE-76A4-0CF081E4BE0C}"/>
              </a:ext>
            </a:extLst>
          </p:cNvPr>
          <p:cNvSpPr>
            <a:spLocks noGrp="1"/>
          </p:cNvSpPr>
          <p:nvPr>
            <p:ph type="sldNum" sz="quarter" idx="4"/>
          </p:nvPr>
        </p:nvSpPr>
        <p:spPr>
          <a:xfrm>
            <a:off x="11456019" y="6385718"/>
            <a:ext cx="354981" cy="182563"/>
          </a:xfrm>
          <a:prstGeom prst="rect">
            <a:avLst/>
          </a:prstGeom>
        </p:spPr>
        <p:txBody>
          <a:bodyPr wrap="none" lIns="0" tIns="0" rIns="0" bIns="0"/>
          <a:lstStyle>
            <a:lvl1pPr algn="r">
              <a:defRPr sz="800"/>
            </a:lvl1pPr>
          </a:lstStyle>
          <a:p>
            <a:fld id="{489F9553-C816-6842-8939-EE75ECF7EB2B}" type="slidenum">
              <a:rPr lang="en-US" smtClean="0"/>
              <a:pPr/>
              <a:t>‹#›</a:t>
            </a:fld>
            <a:endParaRPr lang="en-US" dirty="0"/>
          </a:p>
        </p:txBody>
      </p:sp>
      <p:sp>
        <p:nvSpPr>
          <p:cNvPr id="9" name="Content Placeholder 2">
            <a:extLst>
              <a:ext uri="{FF2B5EF4-FFF2-40B4-BE49-F238E27FC236}">
                <a16:creationId xmlns:a16="http://schemas.microsoft.com/office/drawing/2014/main" id="{CF002DFA-70A2-D014-BAA9-8873C6FDED10}"/>
              </a:ext>
            </a:extLst>
          </p:cNvPr>
          <p:cNvSpPr>
            <a:spLocks noGrp="1"/>
          </p:cNvSpPr>
          <p:nvPr>
            <p:ph idx="12"/>
          </p:nvPr>
        </p:nvSpPr>
        <p:spPr>
          <a:xfrm>
            <a:off x="4881210" y="1371600"/>
            <a:ext cx="6922640" cy="4351338"/>
          </a:xfrm>
          <a:prstGeom prst="rect">
            <a:avLst/>
          </a:prstGeom>
        </p:spPr>
        <p:txBody>
          <a:bodyPr lIns="0" tIns="0" rIns="0" bIns="0"/>
          <a:lstStyle>
            <a:lvl1pPr marL="137160" indent="-137160">
              <a:buClr>
                <a:schemeClr val="tx1">
                  <a:lumMod val="50000"/>
                  <a:lumOff val="50000"/>
                </a:schemeClr>
              </a:buClr>
              <a:defRPr sz="1800"/>
            </a:lvl1pPr>
            <a:lvl2pPr marL="320040" indent="-137160">
              <a:buClr>
                <a:schemeClr val="tx1">
                  <a:lumMod val="50000"/>
                  <a:lumOff val="50000"/>
                </a:schemeClr>
              </a:buCl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77438385"/>
      </p:ext>
    </p:extLst>
  </p:cSld>
  <p:clrMapOvr>
    <a:masterClrMapping/>
  </p:clrMapOvr>
  <p:extLst>
    <p:ext uri="{DCECCB84-F9BA-43D5-87BE-67443E8EF086}">
      <p15:sldGuideLst xmlns:p15="http://schemas.microsoft.com/office/powerpoint/2012/main">
        <p15:guide id="1" pos="2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025142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492221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73112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02374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4541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79289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526700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68203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39028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12478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165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436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612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5086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6207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9195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796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97498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531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41279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6096000"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4157617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68513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1698486"/>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18079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6295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488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125287"/>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2351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3706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292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146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521632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847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8427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5282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4347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834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99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261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081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00874702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137643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838200"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1547374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6909933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9398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72387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7662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3174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177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63804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045129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43780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5575493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6.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2.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5.xml"/><Relationship Id="rId117" Type="http://schemas.openxmlformats.org/officeDocument/2006/relationships/image" Target="../media/image21.emf"/><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84" Type="http://schemas.openxmlformats.org/officeDocument/2006/relationships/slideLayout" Target="../slideLayouts/slideLayout133.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6" Type="http://schemas.openxmlformats.org/officeDocument/2006/relationships/slideLayout" Target="../slideLayouts/slideLayout65.xml"/><Relationship Id="rId107" Type="http://schemas.openxmlformats.org/officeDocument/2006/relationships/slideLayout" Target="../slideLayouts/slideLayout156.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5" Type="http://schemas.openxmlformats.org/officeDocument/2006/relationships/slideLayout" Target="../slideLayouts/slideLayout54.xml"/><Relationship Id="rId90" Type="http://schemas.openxmlformats.org/officeDocument/2006/relationships/slideLayout" Target="../slideLayouts/slideLayout139.xml"/><Relationship Id="rId95" Type="http://schemas.openxmlformats.org/officeDocument/2006/relationships/slideLayout" Target="../slideLayouts/slideLayout144.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80" Type="http://schemas.openxmlformats.org/officeDocument/2006/relationships/slideLayout" Target="../slideLayouts/slideLayout129.xml"/><Relationship Id="rId85" Type="http://schemas.openxmlformats.org/officeDocument/2006/relationships/slideLayout" Target="../slideLayouts/slideLayout134.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08" Type="http://schemas.openxmlformats.org/officeDocument/2006/relationships/slideLayout" Target="../slideLayouts/slideLayout157.xml"/><Relationship Id="rId54" Type="http://schemas.openxmlformats.org/officeDocument/2006/relationships/slideLayout" Target="../slideLayouts/slideLayout103.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91" Type="http://schemas.openxmlformats.org/officeDocument/2006/relationships/slideLayout" Target="../slideLayouts/slideLayout140.xml"/><Relationship Id="rId96" Type="http://schemas.openxmlformats.org/officeDocument/2006/relationships/slideLayout" Target="../slideLayouts/slideLayout14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86" Type="http://schemas.openxmlformats.org/officeDocument/2006/relationships/slideLayout" Target="../slideLayouts/slideLayout135.xml"/><Relationship Id="rId94" Type="http://schemas.openxmlformats.org/officeDocument/2006/relationships/slideLayout" Target="../slideLayouts/slideLayout143.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109" Type="http://schemas.openxmlformats.org/officeDocument/2006/relationships/slideLayout" Target="../slideLayouts/slideLayout15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04" Type="http://schemas.openxmlformats.org/officeDocument/2006/relationships/slideLayout" Target="../slideLayouts/slideLayout153.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15" Type="http://schemas.openxmlformats.org/officeDocument/2006/relationships/slideLayout" Target="../slideLayouts/slideLayout164.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105" Type="http://schemas.openxmlformats.org/officeDocument/2006/relationships/slideLayout" Target="../slideLayouts/slideLayout154.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98" Type="http://schemas.openxmlformats.org/officeDocument/2006/relationships/slideLayout" Target="../slideLayouts/slideLayout147.xml"/><Relationship Id="rId3" Type="http://schemas.openxmlformats.org/officeDocument/2006/relationships/slideLayout" Target="../slideLayouts/slideLayout52.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116" Type="http://schemas.openxmlformats.org/officeDocument/2006/relationships/theme" Target="../theme/theme3.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106" Type="http://schemas.openxmlformats.org/officeDocument/2006/relationships/slideLayout" Target="../slideLayouts/slideLayout15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0.xml"/><Relationship Id="rId117" Type="http://schemas.openxmlformats.org/officeDocument/2006/relationships/slideLayout" Target="../slideLayouts/slideLayout281.xml"/><Relationship Id="rId21" Type="http://schemas.openxmlformats.org/officeDocument/2006/relationships/slideLayout" Target="../slideLayouts/slideLayout185.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63" Type="http://schemas.openxmlformats.org/officeDocument/2006/relationships/slideLayout" Target="../slideLayouts/slideLayout227.xml"/><Relationship Id="rId68" Type="http://schemas.openxmlformats.org/officeDocument/2006/relationships/slideLayout" Target="../slideLayouts/slideLayout232.xml"/><Relationship Id="rId84" Type="http://schemas.openxmlformats.org/officeDocument/2006/relationships/slideLayout" Target="../slideLayouts/slideLayout248.xml"/><Relationship Id="rId89" Type="http://schemas.openxmlformats.org/officeDocument/2006/relationships/slideLayout" Target="../slideLayouts/slideLayout253.xml"/><Relationship Id="rId112" Type="http://schemas.openxmlformats.org/officeDocument/2006/relationships/slideLayout" Target="../slideLayouts/slideLayout276.xml"/><Relationship Id="rId16" Type="http://schemas.openxmlformats.org/officeDocument/2006/relationships/slideLayout" Target="../slideLayouts/slideLayout180.xml"/><Relationship Id="rId107" Type="http://schemas.openxmlformats.org/officeDocument/2006/relationships/slideLayout" Target="../slideLayouts/slideLayout271.xml"/><Relationship Id="rId11" Type="http://schemas.openxmlformats.org/officeDocument/2006/relationships/slideLayout" Target="../slideLayouts/slideLayout175.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53" Type="http://schemas.openxmlformats.org/officeDocument/2006/relationships/slideLayout" Target="../slideLayouts/slideLayout217.xml"/><Relationship Id="rId58" Type="http://schemas.openxmlformats.org/officeDocument/2006/relationships/slideLayout" Target="../slideLayouts/slideLayout222.xml"/><Relationship Id="rId74" Type="http://schemas.openxmlformats.org/officeDocument/2006/relationships/slideLayout" Target="../slideLayouts/slideLayout238.xml"/><Relationship Id="rId79" Type="http://schemas.openxmlformats.org/officeDocument/2006/relationships/slideLayout" Target="../slideLayouts/slideLayout243.xml"/><Relationship Id="rId102" Type="http://schemas.openxmlformats.org/officeDocument/2006/relationships/slideLayout" Target="../slideLayouts/slideLayout266.xml"/><Relationship Id="rId5" Type="http://schemas.openxmlformats.org/officeDocument/2006/relationships/slideLayout" Target="../slideLayouts/slideLayout169.xml"/><Relationship Id="rId90" Type="http://schemas.openxmlformats.org/officeDocument/2006/relationships/slideLayout" Target="../slideLayouts/slideLayout254.xml"/><Relationship Id="rId95" Type="http://schemas.openxmlformats.org/officeDocument/2006/relationships/slideLayout" Target="../slideLayouts/slideLayout259.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64" Type="http://schemas.openxmlformats.org/officeDocument/2006/relationships/slideLayout" Target="../slideLayouts/slideLayout228.xml"/><Relationship Id="rId69" Type="http://schemas.openxmlformats.org/officeDocument/2006/relationships/slideLayout" Target="../slideLayouts/slideLayout233.xml"/><Relationship Id="rId113" Type="http://schemas.openxmlformats.org/officeDocument/2006/relationships/slideLayout" Target="../slideLayouts/slideLayout277.xml"/><Relationship Id="rId118" Type="http://schemas.openxmlformats.org/officeDocument/2006/relationships/theme" Target="../theme/theme4.xml"/><Relationship Id="rId80" Type="http://schemas.openxmlformats.org/officeDocument/2006/relationships/slideLayout" Target="../slideLayouts/slideLayout244.xml"/><Relationship Id="rId85" Type="http://schemas.openxmlformats.org/officeDocument/2006/relationships/slideLayout" Target="../slideLayouts/slideLayout249.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59" Type="http://schemas.openxmlformats.org/officeDocument/2006/relationships/slideLayout" Target="../slideLayouts/slideLayout223.xml"/><Relationship Id="rId103" Type="http://schemas.openxmlformats.org/officeDocument/2006/relationships/slideLayout" Target="../slideLayouts/slideLayout267.xml"/><Relationship Id="rId108" Type="http://schemas.openxmlformats.org/officeDocument/2006/relationships/slideLayout" Target="../slideLayouts/slideLayout272.xml"/><Relationship Id="rId54" Type="http://schemas.openxmlformats.org/officeDocument/2006/relationships/slideLayout" Target="../slideLayouts/slideLayout218.xml"/><Relationship Id="rId70" Type="http://schemas.openxmlformats.org/officeDocument/2006/relationships/slideLayout" Target="../slideLayouts/slideLayout234.xml"/><Relationship Id="rId75" Type="http://schemas.openxmlformats.org/officeDocument/2006/relationships/slideLayout" Target="../slideLayouts/slideLayout239.xml"/><Relationship Id="rId91" Type="http://schemas.openxmlformats.org/officeDocument/2006/relationships/slideLayout" Target="../slideLayouts/slideLayout255.xml"/><Relationship Id="rId96" Type="http://schemas.openxmlformats.org/officeDocument/2006/relationships/slideLayout" Target="../slideLayouts/slideLayout26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49" Type="http://schemas.openxmlformats.org/officeDocument/2006/relationships/slideLayout" Target="../slideLayouts/slideLayout213.xml"/><Relationship Id="rId114" Type="http://schemas.openxmlformats.org/officeDocument/2006/relationships/slideLayout" Target="../slideLayouts/slideLayout278.xml"/><Relationship Id="rId119" Type="http://schemas.openxmlformats.org/officeDocument/2006/relationships/image" Target="../media/image21.emf"/><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52" Type="http://schemas.openxmlformats.org/officeDocument/2006/relationships/slideLayout" Target="../slideLayouts/slideLayout216.xml"/><Relationship Id="rId60" Type="http://schemas.openxmlformats.org/officeDocument/2006/relationships/slideLayout" Target="../slideLayouts/slideLayout224.xml"/><Relationship Id="rId65" Type="http://schemas.openxmlformats.org/officeDocument/2006/relationships/slideLayout" Target="../slideLayouts/slideLayout229.xml"/><Relationship Id="rId73" Type="http://schemas.openxmlformats.org/officeDocument/2006/relationships/slideLayout" Target="../slideLayouts/slideLayout237.xml"/><Relationship Id="rId78" Type="http://schemas.openxmlformats.org/officeDocument/2006/relationships/slideLayout" Target="../slideLayouts/slideLayout242.xml"/><Relationship Id="rId81" Type="http://schemas.openxmlformats.org/officeDocument/2006/relationships/slideLayout" Target="../slideLayouts/slideLayout245.xml"/><Relationship Id="rId86" Type="http://schemas.openxmlformats.org/officeDocument/2006/relationships/slideLayout" Target="../slideLayouts/slideLayout250.xml"/><Relationship Id="rId94" Type="http://schemas.openxmlformats.org/officeDocument/2006/relationships/slideLayout" Target="../slideLayouts/slideLayout258.xml"/><Relationship Id="rId99" Type="http://schemas.openxmlformats.org/officeDocument/2006/relationships/slideLayout" Target="../slideLayouts/slideLayout263.xml"/><Relationship Id="rId101" Type="http://schemas.openxmlformats.org/officeDocument/2006/relationships/slideLayout" Target="../slideLayouts/slideLayout26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109" Type="http://schemas.openxmlformats.org/officeDocument/2006/relationships/slideLayout" Target="../slideLayouts/slideLayout273.xml"/><Relationship Id="rId34" Type="http://schemas.openxmlformats.org/officeDocument/2006/relationships/slideLayout" Target="../slideLayouts/slideLayout198.xml"/><Relationship Id="rId50" Type="http://schemas.openxmlformats.org/officeDocument/2006/relationships/slideLayout" Target="../slideLayouts/slideLayout214.xml"/><Relationship Id="rId55" Type="http://schemas.openxmlformats.org/officeDocument/2006/relationships/slideLayout" Target="../slideLayouts/slideLayout219.xml"/><Relationship Id="rId76" Type="http://schemas.openxmlformats.org/officeDocument/2006/relationships/slideLayout" Target="../slideLayouts/slideLayout240.xml"/><Relationship Id="rId97" Type="http://schemas.openxmlformats.org/officeDocument/2006/relationships/slideLayout" Target="../slideLayouts/slideLayout261.xml"/><Relationship Id="rId104" Type="http://schemas.openxmlformats.org/officeDocument/2006/relationships/slideLayout" Target="../slideLayouts/slideLayout268.xml"/><Relationship Id="rId7" Type="http://schemas.openxmlformats.org/officeDocument/2006/relationships/slideLayout" Target="../slideLayouts/slideLayout171.xml"/><Relationship Id="rId71" Type="http://schemas.openxmlformats.org/officeDocument/2006/relationships/slideLayout" Target="../slideLayouts/slideLayout235.xml"/><Relationship Id="rId92" Type="http://schemas.openxmlformats.org/officeDocument/2006/relationships/slideLayout" Target="../slideLayouts/slideLayout256.xml"/><Relationship Id="rId2" Type="http://schemas.openxmlformats.org/officeDocument/2006/relationships/slideLayout" Target="../slideLayouts/slideLayout166.xml"/><Relationship Id="rId29" Type="http://schemas.openxmlformats.org/officeDocument/2006/relationships/slideLayout" Target="../slideLayouts/slideLayout193.xml"/><Relationship Id="rId24" Type="http://schemas.openxmlformats.org/officeDocument/2006/relationships/slideLayout" Target="../slideLayouts/slideLayout188.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66" Type="http://schemas.openxmlformats.org/officeDocument/2006/relationships/slideLayout" Target="../slideLayouts/slideLayout230.xml"/><Relationship Id="rId87" Type="http://schemas.openxmlformats.org/officeDocument/2006/relationships/slideLayout" Target="../slideLayouts/slideLayout251.xml"/><Relationship Id="rId110" Type="http://schemas.openxmlformats.org/officeDocument/2006/relationships/slideLayout" Target="../slideLayouts/slideLayout274.xml"/><Relationship Id="rId115" Type="http://schemas.openxmlformats.org/officeDocument/2006/relationships/slideLayout" Target="../slideLayouts/slideLayout279.xml"/><Relationship Id="rId61" Type="http://schemas.openxmlformats.org/officeDocument/2006/relationships/slideLayout" Target="../slideLayouts/slideLayout225.xml"/><Relationship Id="rId82" Type="http://schemas.openxmlformats.org/officeDocument/2006/relationships/slideLayout" Target="../slideLayouts/slideLayout246.xml"/><Relationship Id="rId19" Type="http://schemas.openxmlformats.org/officeDocument/2006/relationships/slideLayout" Target="../slideLayouts/slideLayout183.xml"/><Relationship Id="rId14" Type="http://schemas.openxmlformats.org/officeDocument/2006/relationships/slideLayout" Target="../slideLayouts/slideLayout178.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56" Type="http://schemas.openxmlformats.org/officeDocument/2006/relationships/slideLayout" Target="../slideLayouts/slideLayout220.xml"/><Relationship Id="rId77" Type="http://schemas.openxmlformats.org/officeDocument/2006/relationships/slideLayout" Target="../slideLayouts/slideLayout241.xml"/><Relationship Id="rId100" Type="http://schemas.openxmlformats.org/officeDocument/2006/relationships/slideLayout" Target="../slideLayouts/slideLayout264.xml"/><Relationship Id="rId105" Type="http://schemas.openxmlformats.org/officeDocument/2006/relationships/slideLayout" Target="../slideLayouts/slideLayout269.xml"/><Relationship Id="rId8" Type="http://schemas.openxmlformats.org/officeDocument/2006/relationships/slideLayout" Target="../slideLayouts/slideLayout172.xml"/><Relationship Id="rId51" Type="http://schemas.openxmlformats.org/officeDocument/2006/relationships/slideLayout" Target="../slideLayouts/slideLayout215.xml"/><Relationship Id="rId72" Type="http://schemas.openxmlformats.org/officeDocument/2006/relationships/slideLayout" Target="../slideLayouts/slideLayout236.xml"/><Relationship Id="rId93" Type="http://schemas.openxmlformats.org/officeDocument/2006/relationships/slideLayout" Target="../slideLayouts/slideLayout257.xml"/><Relationship Id="rId98" Type="http://schemas.openxmlformats.org/officeDocument/2006/relationships/slideLayout" Target="../slideLayouts/slideLayout262.xml"/><Relationship Id="rId3" Type="http://schemas.openxmlformats.org/officeDocument/2006/relationships/slideLayout" Target="../slideLayouts/slideLayout167.xml"/><Relationship Id="rId25" Type="http://schemas.openxmlformats.org/officeDocument/2006/relationships/slideLayout" Target="../slideLayouts/slideLayout189.xml"/><Relationship Id="rId46" Type="http://schemas.openxmlformats.org/officeDocument/2006/relationships/slideLayout" Target="../slideLayouts/slideLayout210.xml"/><Relationship Id="rId67" Type="http://schemas.openxmlformats.org/officeDocument/2006/relationships/slideLayout" Target="../slideLayouts/slideLayout231.xml"/><Relationship Id="rId116" Type="http://schemas.openxmlformats.org/officeDocument/2006/relationships/slideLayout" Target="../slideLayouts/slideLayout280.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62" Type="http://schemas.openxmlformats.org/officeDocument/2006/relationships/slideLayout" Target="../slideLayouts/slideLayout226.xml"/><Relationship Id="rId83" Type="http://schemas.openxmlformats.org/officeDocument/2006/relationships/slideLayout" Target="../slideLayouts/slideLayout247.xml"/><Relationship Id="rId88" Type="http://schemas.openxmlformats.org/officeDocument/2006/relationships/slideLayout" Target="../slideLayouts/slideLayout252.xml"/><Relationship Id="rId111" Type="http://schemas.openxmlformats.org/officeDocument/2006/relationships/slideLayout" Target="../slideLayouts/slideLayout275.xml"/><Relationship Id="rId15" Type="http://schemas.openxmlformats.org/officeDocument/2006/relationships/slideLayout" Target="../slideLayouts/slideLayout179.xml"/><Relationship Id="rId36" Type="http://schemas.openxmlformats.org/officeDocument/2006/relationships/slideLayout" Target="../slideLayouts/slideLayout200.xml"/><Relationship Id="rId57" Type="http://schemas.openxmlformats.org/officeDocument/2006/relationships/slideLayout" Target="../slideLayouts/slideLayout221.xml"/><Relationship Id="rId106" Type="http://schemas.openxmlformats.org/officeDocument/2006/relationships/slideLayout" Target="../slideLayouts/slideLayout2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9" Type="http://schemas.openxmlformats.org/officeDocument/2006/relationships/slideLayout" Target="../slideLayouts/slideLayout320.xml"/><Relationship Id="rId21" Type="http://schemas.openxmlformats.org/officeDocument/2006/relationships/slideLayout" Target="../slideLayouts/slideLayout302.xml"/><Relationship Id="rId34" Type="http://schemas.openxmlformats.org/officeDocument/2006/relationships/slideLayout" Target="../slideLayouts/slideLayout315.xml"/><Relationship Id="rId42" Type="http://schemas.openxmlformats.org/officeDocument/2006/relationships/slideLayout" Target="../slideLayouts/slideLayout323.xml"/><Relationship Id="rId47" Type="http://schemas.openxmlformats.org/officeDocument/2006/relationships/slideLayout" Target="../slideLayouts/slideLayout328.xml"/><Relationship Id="rId50" Type="http://schemas.openxmlformats.org/officeDocument/2006/relationships/slideLayout" Target="../slideLayouts/slideLayout331.xml"/><Relationship Id="rId7" Type="http://schemas.openxmlformats.org/officeDocument/2006/relationships/slideLayout" Target="../slideLayouts/slideLayout28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9" Type="http://schemas.openxmlformats.org/officeDocument/2006/relationships/slideLayout" Target="../slideLayouts/slideLayout310.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slideLayout" Target="../slideLayouts/slideLayout313.xml"/><Relationship Id="rId37" Type="http://schemas.openxmlformats.org/officeDocument/2006/relationships/slideLayout" Target="../slideLayouts/slideLayout318.xml"/><Relationship Id="rId40" Type="http://schemas.openxmlformats.org/officeDocument/2006/relationships/slideLayout" Target="../slideLayouts/slideLayout321.xml"/><Relationship Id="rId45" Type="http://schemas.openxmlformats.org/officeDocument/2006/relationships/slideLayout" Target="../slideLayouts/slideLayout326.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36" Type="http://schemas.openxmlformats.org/officeDocument/2006/relationships/slideLayout" Target="../slideLayouts/slideLayout317.xml"/><Relationship Id="rId49" Type="http://schemas.openxmlformats.org/officeDocument/2006/relationships/slideLayout" Target="../slideLayouts/slideLayout330.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slideLayout" Target="../slideLayouts/slideLayout312.xml"/><Relationship Id="rId44" Type="http://schemas.openxmlformats.org/officeDocument/2006/relationships/slideLayout" Target="../slideLayouts/slideLayout325.xml"/><Relationship Id="rId52" Type="http://schemas.openxmlformats.org/officeDocument/2006/relationships/image" Target="../media/image21.emf"/><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slideLayout" Target="../slideLayouts/slideLayout311.xml"/><Relationship Id="rId35" Type="http://schemas.openxmlformats.org/officeDocument/2006/relationships/slideLayout" Target="../slideLayouts/slideLayout316.xml"/><Relationship Id="rId43" Type="http://schemas.openxmlformats.org/officeDocument/2006/relationships/slideLayout" Target="../slideLayouts/slideLayout324.xml"/><Relationship Id="rId48" Type="http://schemas.openxmlformats.org/officeDocument/2006/relationships/slideLayout" Target="../slideLayouts/slideLayout329.xml"/><Relationship Id="rId8" Type="http://schemas.openxmlformats.org/officeDocument/2006/relationships/slideLayout" Target="../slideLayouts/slideLayout289.xml"/><Relationship Id="rId51" Type="http://schemas.openxmlformats.org/officeDocument/2006/relationships/theme" Target="../theme/theme5.xml"/><Relationship Id="rId3" Type="http://schemas.openxmlformats.org/officeDocument/2006/relationships/slideLayout" Target="../slideLayouts/slideLayout284.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slideLayout" Target="../slideLayouts/slideLayout314.xml"/><Relationship Id="rId38" Type="http://schemas.openxmlformats.org/officeDocument/2006/relationships/slideLayout" Target="../slideLayouts/slideLayout319.xml"/><Relationship Id="rId46" Type="http://schemas.openxmlformats.org/officeDocument/2006/relationships/slideLayout" Target="../slideLayouts/slideLayout327.xml"/><Relationship Id="rId20" Type="http://schemas.openxmlformats.org/officeDocument/2006/relationships/slideLayout" Target="../slideLayouts/slideLayout301.xml"/><Relationship Id="rId41" Type="http://schemas.openxmlformats.org/officeDocument/2006/relationships/slideLayout" Target="../slideLayouts/slideLayout322.xml"/><Relationship Id="rId1" Type="http://schemas.openxmlformats.org/officeDocument/2006/relationships/slideLayout" Target="../slideLayouts/slideLayout282.xml"/><Relationship Id="rId6" Type="http://schemas.openxmlformats.org/officeDocument/2006/relationships/slideLayout" Target="../slideLayouts/slideLayout2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dirty="0"/>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8" name="Picture 17" descr="Logo&#10;&#10;Description automatically generated">
            <a:extLst>
              <a:ext uri="{FF2B5EF4-FFF2-40B4-BE49-F238E27FC236}">
                <a16:creationId xmlns:a16="http://schemas.microsoft.com/office/drawing/2014/main" id="{D2F14B87-576C-5E42-9BFC-6319B34AC1C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p:spPr>
      </p:pic>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850392" y="1801241"/>
            <a:ext cx="1059180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859219" y="428516"/>
            <a:ext cx="10570781" cy="365125"/>
          </a:xfrm>
          <a:prstGeom prst="rect">
            <a:avLst/>
          </a:prstGeom>
        </p:spPr>
        <p:txBody>
          <a:bodyPr vert="horz" lIns="0" tIns="0" rIns="0" bIns="0" rtlCol="0" anchor="ctr"/>
          <a:lstStyle>
            <a:lvl1pPr algn="l">
              <a:defRPr lang="en-US" sz="1000" b="0" i="0" kern="1200" spc="0" baseline="0" dirty="0">
                <a:solidFill>
                  <a:schemeClr val="accent1"/>
                </a:solidFill>
                <a:latin typeface="Century Gothic" panose="020B0502020202020204" pitchFamily="34" charset="0"/>
                <a:ea typeface="+mj-ea"/>
                <a:cs typeface="+mj-cs"/>
              </a:defRPr>
            </a:lvl1pPr>
          </a:lstStyle>
          <a:p>
            <a:r>
              <a:rPr lang="en-US"/>
              <a:t>Navigating the Future of Healthcare: Virtual Nursing in the Digital Age</a:t>
            </a:r>
            <a:endParaRPr lang="en-US" dirty="0"/>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0"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6" r:id="rId11"/>
    <p:sldLayoutId id="2147483667" r:id="rId12"/>
    <p:sldLayoutId id="2147483668" r:id="rId13"/>
    <p:sldLayoutId id="2147483669" r:id="rId14"/>
    <p:sldLayoutId id="2147483670" r:id="rId15"/>
    <p:sldLayoutId id="2147483689" r:id="rId16"/>
    <p:sldLayoutId id="2147483694" r:id="rId17"/>
    <p:sldLayoutId id="2147483696" r:id="rId18"/>
    <p:sldLayoutId id="2147483695" r:id="rId19"/>
    <p:sldLayoutId id="2147483691" r:id="rId20"/>
    <p:sldLayoutId id="2147483692"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97" r:id="rId38"/>
    <p:sldLayoutId id="2147483698" r:id="rId39"/>
  </p:sldLayoutIdLst>
  <p:hf hdr="0" dt="0"/>
  <p:txStyles>
    <p:title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userDrawn="1">
          <p15:clr>
            <a:srgbClr val="F26B43"/>
          </p15:clr>
        </p15:guide>
        <p15:guide id="29" pos="7200">
          <p15:clr>
            <a:srgbClr val="F26B43"/>
          </p15:clr>
        </p15:guide>
        <p15:guide id="48" pos="528" userDrawn="1">
          <p15:clr>
            <a:srgbClr val="F26B43"/>
          </p15:clr>
        </p15:guide>
        <p15:guide id="51"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3C9E7E-180E-F449-A7EC-48E5ECB4CC91}"/>
              </a:ext>
            </a:extLst>
          </p:cNvPr>
          <p:cNvPicPr>
            <a:picLocks noChangeAspect="1"/>
          </p:cNvPicPr>
          <p:nvPr userDrawn="1"/>
        </p:nvPicPr>
        <p:blipFill>
          <a:blip r:embed="rId12"/>
          <a:srcRect/>
          <a:stretch/>
        </p:blipFill>
        <p:spPr>
          <a:xfrm>
            <a:off x="12" y="6381749"/>
            <a:ext cx="12208213" cy="478154"/>
          </a:xfrm>
          <a:prstGeom prst="rect">
            <a:avLst/>
          </a:prstGeom>
        </p:spPr>
      </p:pic>
      <p:sp>
        <p:nvSpPr>
          <p:cNvPr id="9" name="Rectangle 8">
            <a:extLst>
              <a:ext uri="{FF2B5EF4-FFF2-40B4-BE49-F238E27FC236}">
                <a16:creationId xmlns:a16="http://schemas.microsoft.com/office/drawing/2014/main" id="{B117FB58-3593-FE46-B748-8CEE4D0FBC1D}"/>
              </a:ext>
            </a:extLst>
          </p:cNvPr>
          <p:cNvSpPr/>
          <p:nvPr userDrawn="1"/>
        </p:nvSpPr>
        <p:spPr>
          <a:xfrm>
            <a:off x="-8106" y="-61428"/>
            <a:ext cx="12208213" cy="1255918"/>
          </a:xfrm>
          <a:prstGeom prst="rect">
            <a:avLst/>
          </a:prstGeom>
          <a:solidFill>
            <a:srgbClr val="652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 name="Title Placeholder 1">
            <a:extLst>
              <a:ext uri="{FF2B5EF4-FFF2-40B4-BE49-F238E27FC236}">
                <a16:creationId xmlns:a16="http://schemas.microsoft.com/office/drawing/2014/main" id="{016A7F32-084B-4048-BA30-389A0C11C817}"/>
              </a:ext>
            </a:extLst>
          </p:cNvPr>
          <p:cNvSpPr>
            <a:spLocks noGrp="1"/>
          </p:cNvSpPr>
          <p:nvPr>
            <p:ph type="title"/>
          </p:nvPr>
        </p:nvSpPr>
        <p:spPr>
          <a:xfrm>
            <a:off x="718930" y="0"/>
            <a:ext cx="10515600" cy="12125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06FA70C-4519-B14B-AF29-23A344054C58}"/>
              </a:ext>
            </a:extLst>
          </p:cNvPr>
          <p:cNvSpPr>
            <a:spLocks noGrp="1"/>
          </p:cNvSpPr>
          <p:nvPr>
            <p:ph type="body" idx="1"/>
          </p:nvPr>
        </p:nvSpPr>
        <p:spPr>
          <a:xfrm>
            <a:off x="71893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D54DB095-70E1-BA46-BEE2-41F3E591C3C4}"/>
              </a:ext>
            </a:extLst>
          </p:cNvPr>
          <p:cNvSpPr>
            <a:spLocks noGrp="1"/>
          </p:cNvSpPr>
          <p:nvPr>
            <p:ph type="sldNum" sz="quarter" idx="4"/>
          </p:nvPr>
        </p:nvSpPr>
        <p:spPr>
          <a:xfrm>
            <a:off x="9057859" y="6431445"/>
            <a:ext cx="2743200" cy="365125"/>
          </a:xfrm>
          <a:prstGeom prst="rect">
            <a:avLst/>
          </a:prstGeom>
        </p:spPr>
        <p:txBody>
          <a:bodyPr vert="horz" lIns="91440" tIns="45720" rIns="91440" bIns="45720" rtlCol="0" anchor="ctr"/>
          <a:lstStyle>
            <a:lvl1pPr algn="r">
              <a:defRPr sz="700" baseline="0">
                <a:solidFill>
                  <a:schemeClr val="tx1">
                    <a:lumMod val="75000"/>
                  </a:schemeClr>
                </a:solidFill>
                <a:latin typeface="Arial" panose="020B0604020202020204" pitchFamily="34" charset="0"/>
                <a:cs typeface="Arial" panose="020B0604020202020204" pitchFamily="34" charset="0"/>
              </a:defRPr>
            </a:lvl1pPr>
          </a:lstStyle>
          <a:p>
            <a:fld id="{1DD94B5B-D30F-4545-8249-7FFD9D2FA383}" type="slidenum">
              <a:rPr lang="en-US" smtClean="0"/>
              <a:pPr/>
              <a:t>‹#›</a:t>
            </a:fld>
            <a:endParaRPr lang="en-US" dirty="0"/>
          </a:p>
        </p:txBody>
      </p:sp>
    </p:spTree>
    <p:extLst>
      <p:ext uri="{BB962C8B-B14F-4D97-AF65-F5344CB8AC3E}">
        <p14:creationId xmlns:p14="http://schemas.microsoft.com/office/powerpoint/2010/main" val="38422968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hdr="0" dt="0"/>
  <p:txStyles>
    <p:titleStyle>
      <a:lvl1pPr algn="l" defTabSz="914400" rtl="0" eaLnBrk="1" latinLnBrk="0" hangingPunct="1">
        <a:lnSpc>
          <a:spcPct val="90000"/>
        </a:lnSpc>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rgbClr val="C5D444"/>
        </a:buClr>
        <a:buFontTx/>
        <a:buNone/>
        <a:defRPr sz="2600" kern="1200" baseline="0">
          <a:solidFill>
            <a:srgbClr val="65286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030A0"/>
        </a:buClr>
        <a:buFont typeface="Arial" panose="020B0604020202020204" pitchFamily="34" charset="0"/>
        <a:buChar char="•"/>
        <a:defRPr sz="23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5D444"/>
        </a:buClr>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361168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 id="2147483801" r:id="rId91"/>
    <p:sldLayoutId id="2147483802" r:id="rId92"/>
    <p:sldLayoutId id="2147483803" r:id="rId93"/>
    <p:sldLayoutId id="2147483804" r:id="rId94"/>
    <p:sldLayoutId id="2147483805" r:id="rId95"/>
    <p:sldLayoutId id="2147483806" r:id="rId96"/>
    <p:sldLayoutId id="2147483807" r:id="rId97"/>
    <p:sldLayoutId id="2147483808" r:id="rId98"/>
    <p:sldLayoutId id="2147483809" r:id="rId99"/>
    <p:sldLayoutId id="2147483810" r:id="rId100"/>
    <p:sldLayoutId id="2147483811" r:id="rId101"/>
    <p:sldLayoutId id="2147483812" r:id="rId102"/>
    <p:sldLayoutId id="2147483813" r:id="rId103"/>
    <p:sldLayoutId id="2147483814" r:id="rId104"/>
    <p:sldLayoutId id="2147483815" r:id="rId105"/>
    <p:sldLayoutId id="2147483816" r:id="rId106"/>
    <p:sldLayoutId id="2147483817" r:id="rId107"/>
    <p:sldLayoutId id="2147483818" r:id="rId108"/>
    <p:sldLayoutId id="2147483819" r:id="rId109"/>
    <p:sldLayoutId id="2147483820" r:id="rId110"/>
    <p:sldLayoutId id="2147483821" r:id="rId111"/>
    <p:sldLayoutId id="2147483822" r:id="rId112"/>
    <p:sldLayoutId id="2147483823" r:id="rId113"/>
    <p:sldLayoutId id="2147483824" r:id="rId114"/>
    <p:sldLayoutId id="2147483825" r:id="rId115"/>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9" cstate="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
        <p:nvSpPr>
          <p:cNvPr id="49" name="Title Placeholder 1">
            <a:extLst>
              <a:ext uri="{FF2B5EF4-FFF2-40B4-BE49-F238E27FC236}">
                <a16:creationId xmlns:a16="http://schemas.microsoft.com/office/drawing/2014/main" id="{02F1E318-D1AA-5D3F-5B42-EBDE1D9BD20E}"/>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50" name="Text Placeholder 3">
            <a:extLst>
              <a:ext uri="{FF2B5EF4-FFF2-40B4-BE49-F238E27FC236}">
                <a16:creationId xmlns:a16="http://schemas.microsoft.com/office/drawing/2014/main" id="{FAEBD682-C7C9-8D35-2279-1DD06153EFE7}"/>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AE4068CB-83B5-804A-9E91-EAB13F32D437}"/>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9F502A44-A9D2-F906-0C27-CA6AA938A12C}"/>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BF3D61-DA12-FDB0-11E4-F79A426F9AD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8A364-D7D9-B849-05B0-2FA71738EA0C}"/>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0C098B-137D-1F0B-FEB8-21AD39AEEDA2}"/>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06619AD-DF21-9C69-4409-002AB31743A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1A2184-FDDB-E7C1-3ED2-C38F14220ADA}"/>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5A7778-5EF3-55CB-FD80-E75655A7E4AB}"/>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01E0F79-81E6-69B4-58B9-75D8131581FA}"/>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292C114-2950-DDF2-9DF5-3CEEA475BDAE}"/>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4B0FEB-54C2-5A4D-7A8C-16746412169B}"/>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717DA1-D894-AF3B-A031-477714B17AE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0A8B50-F584-A53B-8F0B-A3FF97E60C73}"/>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5898444-4174-8779-249F-872C45EAB5F3}"/>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76A6FD7-56E3-6BF7-7ED9-BFAE70A3B86B}"/>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8427BF-5ABB-03CB-7B20-C60D54A804A5}"/>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BBA04B-1DFA-A4B1-5D5D-060B1A5B8EA8}"/>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A6ABFDF-5ED1-1095-3EA8-B7997980F7D6}"/>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BB053D4-7960-D210-8152-2330F9FAB271}"/>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335ECFD-7EF2-7A03-0605-25787FECDEDD}"/>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3B811D-DC5A-7480-FE46-082A08BE4A72}"/>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7B8CF9E-1964-B5DD-A304-771A06F9F74D}"/>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2B6EE2F-A818-9351-F6CE-9991D45FA78F}"/>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3B3FFD0-FC12-EB98-52FA-7C2886EDCBC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2A3D9B-7F96-DF40-940D-85677F72AC5F}"/>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58E272D-D552-F9E3-E652-CA9142CB3401}"/>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AF224E-D096-9029-F165-5372B5D73134}"/>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C04837-7C78-C7E5-3968-BC24D8054D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F86FB9-350B-0FC5-6816-F61307CBBCA8}"/>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0909BCF-C06A-D9FC-495F-0B30002EA8B1}"/>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7AF47A9-91C7-3616-6646-5B846FF8AC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6E7CA4-ADA8-B796-1BD9-EF70CDD3683F}"/>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2B2A2F-533B-41F8-1ECE-DDFB51B0AA44}"/>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A255FE-E00E-5E70-FE91-A78704B21373}"/>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28F3D8-9C39-0BAA-5BED-171F63C00CE7}"/>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1899915C-A6BA-E3D9-BF7B-98AE4B652A42}"/>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7B267210-A6CE-6F43-00DD-3EE48C458977}"/>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F09FCFDC-EE6F-8A9E-540A-967BDBEB32AC}"/>
              </a:ext>
              <a:ext uri="{C183D7F6-B498-43B3-948B-1728B52AA6E4}">
                <adec:decorative xmlns:adec="http://schemas.microsoft.com/office/drawing/2017/decorative" val="0"/>
              </a:ext>
            </a:extLst>
          </p:cNvPr>
          <p:cNvPicPr>
            <a:picLocks noChangeAspect="1"/>
          </p:cNvPicPr>
          <p:nvPr userDrawn="1"/>
        </p:nvPicPr>
        <p:blipFill rotWithShape="1">
          <a:blip r:embed="rId119" cstate="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2648128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4" r:id="rId68"/>
    <p:sldLayoutId id="2147483895" r:id="rId69"/>
    <p:sldLayoutId id="2147483896" r:id="rId70"/>
    <p:sldLayoutId id="2147483897" r:id="rId71"/>
    <p:sldLayoutId id="2147483898" r:id="rId72"/>
    <p:sldLayoutId id="2147483899" r:id="rId73"/>
    <p:sldLayoutId id="2147483900" r:id="rId74"/>
    <p:sldLayoutId id="2147483901" r:id="rId75"/>
    <p:sldLayoutId id="2147483902" r:id="rId76"/>
    <p:sldLayoutId id="2147483903" r:id="rId77"/>
    <p:sldLayoutId id="2147483904" r:id="rId78"/>
    <p:sldLayoutId id="2147483905" r:id="rId79"/>
    <p:sldLayoutId id="2147483906" r:id="rId80"/>
    <p:sldLayoutId id="2147483907" r:id="rId81"/>
    <p:sldLayoutId id="2147483908" r:id="rId82"/>
    <p:sldLayoutId id="2147483909" r:id="rId83"/>
    <p:sldLayoutId id="2147483910" r:id="rId84"/>
    <p:sldLayoutId id="2147483911" r:id="rId85"/>
    <p:sldLayoutId id="2147483912" r:id="rId86"/>
    <p:sldLayoutId id="2147483913" r:id="rId87"/>
    <p:sldLayoutId id="2147483914" r:id="rId88"/>
    <p:sldLayoutId id="2147483915" r:id="rId89"/>
    <p:sldLayoutId id="2147483916" r:id="rId90"/>
    <p:sldLayoutId id="2147483917" r:id="rId91"/>
    <p:sldLayoutId id="2147483918" r:id="rId92"/>
    <p:sldLayoutId id="2147483919" r:id="rId93"/>
    <p:sldLayoutId id="2147483920" r:id="rId94"/>
    <p:sldLayoutId id="2147483921" r:id="rId95"/>
    <p:sldLayoutId id="2147483922" r:id="rId96"/>
    <p:sldLayoutId id="2147483923" r:id="rId97"/>
    <p:sldLayoutId id="2147483924" r:id="rId98"/>
    <p:sldLayoutId id="2147483925" r:id="rId99"/>
    <p:sldLayoutId id="2147483926" r:id="rId100"/>
    <p:sldLayoutId id="2147483927" r:id="rId101"/>
    <p:sldLayoutId id="2147483928" r:id="rId102"/>
    <p:sldLayoutId id="2147483929" r:id="rId103"/>
    <p:sldLayoutId id="2147483930" r:id="rId104"/>
    <p:sldLayoutId id="2147483931" r:id="rId105"/>
    <p:sldLayoutId id="2147483932" r:id="rId106"/>
    <p:sldLayoutId id="2147483933" r:id="rId107"/>
    <p:sldLayoutId id="2147483934" r:id="rId108"/>
    <p:sldLayoutId id="2147483935" r:id="rId109"/>
    <p:sldLayoutId id="2147483936" r:id="rId110"/>
    <p:sldLayoutId id="2147483937" r:id="rId111"/>
    <p:sldLayoutId id="2147483938" r:id="rId112"/>
    <p:sldLayoutId id="2147483939" r:id="rId113"/>
    <p:sldLayoutId id="2147483940" r:id="rId114"/>
    <p:sldLayoutId id="2147483941" r:id="rId115"/>
    <p:sldLayoutId id="2147483942" r:id="rId116"/>
    <p:sldLayoutId id="2147483943" r:id="rId117"/>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cstate="screen">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0549567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 id="2147483978" r:id="rId34"/>
    <p:sldLayoutId id="2147483979" r:id="rId35"/>
    <p:sldLayoutId id="2147483980" r:id="rId36"/>
    <p:sldLayoutId id="2147483981" r:id="rId37"/>
    <p:sldLayoutId id="2147483982" r:id="rId38"/>
    <p:sldLayoutId id="2147483983" r:id="rId39"/>
    <p:sldLayoutId id="2147483984" r:id="rId40"/>
    <p:sldLayoutId id="2147483985" r:id="rId41"/>
    <p:sldLayoutId id="2147483986" r:id="rId42"/>
    <p:sldLayoutId id="2147483987" r:id="rId43"/>
    <p:sldLayoutId id="2147483988" r:id="rId44"/>
    <p:sldLayoutId id="2147483989" r:id="rId45"/>
    <p:sldLayoutId id="2147483990" r:id="rId46"/>
    <p:sldLayoutId id="2147483991" r:id="rId47"/>
    <p:sldLayoutId id="2147483992" r:id="rId48"/>
    <p:sldLayoutId id="2147483993" r:id="rId49"/>
    <p:sldLayoutId id="2147483994" r:id="rId50"/>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9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0.xml"/></Relationships>
</file>

<file path=ppt/slides/_rels/slide1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6.xml"/><Relationship Id="rId1" Type="http://schemas.openxmlformats.org/officeDocument/2006/relationships/slideLayout" Target="../slideLayouts/slideLayout298.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69.jpeg"/></Relationships>
</file>

<file path=ppt/slides/_rels/slide2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86.jpeg"/><Relationship Id="rId4" Type="http://schemas.openxmlformats.org/officeDocument/2006/relationships/image" Target="../media/image85.jpg"/></Relationships>
</file>

<file path=ppt/slides/_rels/slide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334" y="4786560"/>
            <a:ext cx="4289666" cy="707886"/>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HIMSS Nursing Informatics Community Webinar</a:t>
            </a:r>
          </a:p>
        </p:txBody>
      </p:sp>
      <p:sp>
        <p:nvSpPr>
          <p:cNvPr id="15" name="TextBox 14"/>
          <p:cNvSpPr txBox="1"/>
          <p:nvPr/>
        </p:nvSpPr>
        <p:spPr>
          <a:xfrm>
            <a:off x="790334" y="5494446"/>
            <a:ext cx="3811712" cy="323165"/>
          </a:xfrm>
          <a:prstGeom prst="rect">
            <a:avLst/>
          </a:prstGeom>
          <a:noFill/>
        </p:spPr>
        <p:txBody>
          <a:bodyPr wrap="square" rtlCol="0">
            <a:spAutoFit/>
          </a:bodyPr>
          <a:lstStyle/>
          <a:p>
            <a:r>
              <a:rPr lang="en-US" sz="1500" dirty="0">
                <a:solidFill>
                  <a:schemeClr val="bg1"/>
                </a:solidFill>
              </a:rPr>
              <a:t>June 13, 2023</a:t>
            </a:r>
          </a:p>
        </p:txBody>
      </p:sp>
      <p:sp>
        <p:nvSpPr>
          <p:cNvPr id="2" name="Title 1">
            <a:extLst>
              <a:ext uri="{FF2B5EF4-FFF2-40B4-BE49-F238E27FC236}">
                <a16:creationId xmlns:a16="http://schemas.microsoft.com/office/drawing/2014/main" id="{7B5BCAEB-30CC-9F4F-9DB7-5064FEC8C665}"/>
              </a:ext>
            </a:extLst>
          </p:cNvPr>
          <p:cNvSpPr>
            <a:spLocks noGrp="1"/>
          </p:cNvSpPr>
          <p:nvPr>
            <p:ph type="title"/>
          </p:nvPr>
        </p:nvSpPr>
        <p:spPr/>
        <p:txBody>
          <a:bodyPr/>
          <a:lstStyle/>
          <a:p>
            <a:r>
              <a:rPr lang="en-US" dirty="0"/>
              <a:t>Navigating the Future of Healthcare: Virtual Nursing in the Digital Age</a:t>
            </a: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6F54719-CF8D-2C04-2B8D-8CE1CBDF5D55}"/>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6734" b="16734"/>
          <a:stretch/>
        </p:blipFill>
        <p:spPr>
          <a:xfrm>
            <a:off x="1788916" y="1732301"/>
            <a:ext cx="3051850" cy="3051850"/>
          </a:xfrm>
        </p:spPr>
      </p:pic>
      <p:pic>
        <p:nvPicPr>
          <p:cNvPr id="11" name="Picture Placeholder 10">
            <a:extLst>
              <a:ext uri="{FF2B5EF4-FFF2-40B4-BE49-F238E27FC236}">
                <a16:creationId xmlns:a16="http://schemas.microsoft.com/office/drawing/2014/main" id="{FD4B495D-BB39-57C5-8BBB-59B9E2305559}"/>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t="3318" b="21681"/>
          <a:stretch/>
        </p:blipFill>
        <p:spPr>
          <a:xfrm>
            <a:off x="7351235" y="1732301"/>
            <a:ext cx="3051850" cy="3051850"/>
          </a:xfrm>
        </p:spPr>
      </p:pic>
      <p:sp>
        <p:nvSpPr>
          <p:cNvPr id="5" name="Title 4">
            <a:extLst>
              <a:ext uri="{FF2B5EF4-FFF2-40B4-BE49-F238E27FC236}">
                <a16:creationId xmlns:a16="http://schemas.microsoft.com/office/drawing/2014/main" id="{3181A135-95AF-460D-C8C2-583AB54FDE1D}"/>
              </a:ext>
            </a:extLst>
          </p:cNvPr>
          <p:cNvSpPr>
            <a:spLocks noGrp="1"/>
          </p:cNvSpPr>
          <p:nvPr>
            <p:ph type="title"/>
          </p:nvPr>
        </p:nvSpPr>
        <p:spPr/>
        <p:txBody>
          <a:bodyPr/>
          <a:lstStyle/>
          <a:p>
            <a:r>
              <a:rPr lang="en-US" dirty="0"/>
              <a:t>Meet the Speakers</a:t>
            </a:r>
          </a:p>
        </p:txBody>
      </p:sp>
      <p:sp>
        <p:nvSpPr>
          <p:cNvPr id="6" name="Footer Placeholder 5">
            <a:extLst>
              <a:ext uri="{FF2B5EF4-FFF2-40B4-BE49-F238E27FC236}">
                <a16:creationId xmlns:a16="http://schemas.microsoft.com/office/drawing/2014/main" id="{6DAA9FBD-5F20-958A-D9EE-B3684EC64AEC}"/>
              </a:ext>
            </a:extLst>
          </p:cNvPr>
          <p:cNvSpPr>
            <a:spLocks noGrp="1"/>
          </p:cNvSpPr>
          <p:nvPr>
            <p:ph type="ftr" sz="quarter" idx="16"/>
          </p:nvPr>
        </p:nvSpPr>
        <p:spPr/>
        <p:txBody>
          <a:bodyPr/>
          <a:lstStyle/>
          <a:p>
            <a:r>
              <a:rPr lang="en-US" dirty="0"/>
              <a:t>Navigating the Future of Healthcare: Virtual Nursing in the Digital Age</a:t>
            </a:r>
          </a:p>
        </p:txBody>
      </p:sp>
      <p:sp>
        <p:nvSpPr>
          <p:cNvPr id="15" name="TextBox 14">
            <a:extLst>
              <a:ext uri="{FF2B5EF4-FFF2-40B4-BE49-F238E27FC236}">
                <a16:creationId xmlns:a16="http://schemas.microsoft.com/office/drawing/2014/main" id="{7CA50E51-9298-381C-A0FA-27418CF91435}"/>
              </a:ext>
            </a:extLst>
          </p:cNvPr>
          <p:cNvSpPr txBox="1"/>
          <p:nvPr/>
        </p:nvSpPr>
        <p:spPr>
          <a:xfrm>
            <a:off x="1691891" y="5125699"/>
            <a:ext cx="3245899" cy="364972"/>
          </a:xfrm>
          <a:prstGeom prst="rect">
            <a:avLst/>
          </a:prstGeom>
          <a:noFill/>
        </p:spPr>
        <p:txBody>
          <a:bodyPr wrap="square">
            <a:spAutoFit/>
          </a:bodyPr>
          <a:lstStyle/>
          <a:p>
            <a:pPr marL="0" marR="0" indent="0" algn="ctr">
              <a:lnSpc>
                <a:spcPct val="107000"/>
              </a:lnSpc>
              <a:spcBef>
                <a:spcPts val="0"/>
              </a:spcBef>
              <a:spcAft>
                <a:spcPts val="800"/>
              </a:spcAft>
              <a:buNone/>
            </a:pPr>
            <a:r>
              <a:rPr lang="sv-SE" b="1" dirty="0">
                <a:solidFill>
                  <a:schemeClr val="accent1"/>
                </a:solidFill>
                <a:effectLst/>
                <a:latin typeface="+mj-lt"/>
                <a:ea typeface="Calibri" panose="020F0502020204030204" pitchFamily="34" charset="0"/>
                <a:cs typeface="Calibri" panose="020F0502020204030204" pitchFamily="34" charset="0"/>
              </a:rPr>
              <a:t>Kim Swafford, MHA</a:t>
            </a:r>
          </a:p>
        </p:txBody>
      </p:sp>
      <p:sp>
        <p:nvSpPr>
          <p:cNvPr id="16" name="TextBox 15">
            <a:extLst>
              <a:ext uri="{FF2B5EF4-FFF2-40B4-BE49-F238E27FC236}">
                <a16:creationId xmlns:a16="http://schemas.microsoft.com/office/drawing/2014/main" id="{467F7B69-CBCC-614D-525B-A1BBA35F2E2B}"/>
              </a:ext>
            </a:extLst>
          </p:cNvPr>
          <p:cNvSpPr txBox="1"/>
          <p:nvPr/>
        </p:nvSpPr>
        <p:spPr>
          <a:xfrm>
            <a:off x="1438142" y="5501102"/>
            <a:ext cx="3753395" cy="662233"/>
          </a:xfrm>
          <a:prstGeom prst="rect">
            <a:avLst/>
          </a:prstGeom>
          <a:noFill/>
        </p:spPr>
        <p:txBody>
          <a:bodyPr wrap="square">
            <a:spAutoFit/>
          </a:bodyPr>
          <a:lstStyle/>
          <a:p>
            <a:pPr marL="0" marR="0" indent="0" algn="ctr">
              <a:lnSpc>
                <a:spcPct val="107000"/>
              </a:lnSpc>
              <a:spcBef>
                <a:spcPts val="0"/>
              </a:spcBef>
              <a:spcAft>
                <a:spcPts val="800"/>
              </a:spcAft>
              <a:buNone/>
            </a:pPr>
            <a:r>
              <a:rPr lang="en-US" sz="1800" i="1" dirty="0">
                <a:solidFill>
                  <a:schemeClr val="bg2"/>
                </a:solidFill>
                <a:effectLst/>
                <a:latin typeface="+mj-lt"/>
                <a:ea typeface="Calibri" panose="020F0502020204030204" pitchFamily="34" charset="0"/>
                <a:cs typeface="Calibri" panose="020F0502020204030204" pitchFamily="34" charset="0"/>
              </a:rPr>
              <a:t>Healthcare Industry Executive, Americas, Microsoft</a:t>
            </a:r>
          </a:p>
        </p:txBody>
      </p:sp>
      <p:sp>
        <p:nvSpPr>
          <p:cNvPr id="2" name="TextBox 1">
            <a:extLst>
              <a:ext uri="{FF2B5EF4-FFF2-40B4-BE49-F238E27FC236}">
                <a16:creationId xmlns:a16="http://schemas.microsoft.com/office/drawing/2014/main" id="{6336F53D-1679-6169-AA0E-5728D1F7383C}"/>
              </a:ext>
            </a:extLst>
          </p:cNvPr>
          <p:cNvSpPr txBox="1"/>
          <p:nvPr/>
        </p:nvSpPr>
        <p:spPr>
          <a:xfrm>
            <a:off x="6903437" y="4829336"/>
            <a:ext cx="3947444" cy="661335"/>
          </a:xfrm>
          <a:prstGeom prst="rect">
            <a:avLst/>
          </a:prstGeom>
          <a:noFill/>
        </p:spPr>
        <p:txBody>
          <a:bodyPr wrap="square">
            <a:spAutoFit/>
          </a:bodyPr>
          <a:lstStyle/>
          <a:p>
            <a:pPr marL="0" marR="0" indent="0" algn="ctr">
              <a:lnSpc>
                <a:spcPct val="107000"/>
              </a:lnSpc>
              <a:spcBef>
                <a:spcPts val="0"/>
              </a:spcBef>
              <a:spcAft>
                <a:spcPts val="800"/>
              </a:spcAft>
              <a:buNone/>
            </a:pPr>
            <a:r>
              <a:rPr lang="en-US" b="1" dirty="0">
                <a:solidFill>
                  <a:schemeClr val="accent1"/>
                </a:solidFill>
                <a:effectLst/>
                <a:latin typeface="+mj-lt"/>
                <a:ea typeface="Calibri" panose="020F0502020204030204" pitchFamily="34" charset="0"/>
                <a:cs typeface="Calibri" panose="020F0502020204030204" pitchFamily="34" charset="0"/>
              </a:rPr>
              <a:t>Murielle Beene, DNP, MBA, MPH, MS, PMP, RN-BC, FAMIA, FAAN</a:t>
            </a:r>
            <a:endParaRPr lang="sv-SE" b="1" dirty="0">
              <a:solidFill>
                <a:schemeClr val="accent1"/>
              </a:solidFill>
              <a:effectLst/>
              <a:latin typeface="+mj-lt"/>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73D200-FD26-B76E-E72E-0DD8BA33A300}"/>
              </a:ext>
            </a:extLst>
          </p:cNvPr>
          <p:cNvSpPr txBox="1"/>
          <p:nvPr/>
        </p:nvSpPr>
        <p:spPr>
          <a:xfrm>
            <a:off x="7000462" y="5490671"/>
            <a:ext cx="3753395" cy="958596"/>
          </a:xfrm>
          <a:prstGeom prst="rect">
            <a:avLst/>
          </a:prstGeom>
          <a:noFill/>
        </p:spPr>
        <p:txBody>
          <a:bodyPr wrap="square">
            <a:spAutoFit/>
          </a:bodyPr>
          <a:lstStyle/>
          <a:p>
            <a:pPr marL="0" marR="0" indent="0" algn="ctr">
              <a:lnSpc>
                <a:spcPct val="107000"/>
              </a:lnSpc>
              <a:spcBef>
                <a:spcPts val="0"/>
              </a:spcBef>
              <a:spcAft>
                <a:spcPts val="800"/>
              </a:spcAft>
              <a:buNone/>
            </a:pPr>
            <a:r>
              <a:rPr lang="en-US" sz="1800" i="1" dirty="0">
                <a:solidFill>
                  <a:schemeClr val="bg2"/>
                </a:solidFill>
                <a:effectLst/>
                <a:latin typeface="+mj-lt"/>
                <a:ea typeface="Calibri" panose="020F0502020204030204" pitchFamily="34" charset="0"/>
                <a:cs typeface="Calibri" panose="020F0502020204030204" pitchFamily="34" charset="0"/>
              </a:rPr>
              <a:t>Senior Vice President and Chief Health Informatics Officer, Trinity Health</a:t>
            </a:r>
          </a:p>
        </p:txBody>
      </p:sp>
      <p:sp>
        <p:nvSpPr>
          <p:cNvPr id="7" name="Slide Number Placeholder 6">
            <a:extLst>
              <a:ext uri="{FF2B5EF4-FFF2-40B4-BE49-F238E27FC236}">
                <a16:creationId xmlns:a16="http://schemas.microsoft.com/office/drawing/2014/main" id="{4F83C1CE-16BF-46E8-065D-5DB1BC3CD247}"/>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Tree>
    <p:extLst>
      <p:ext uri="{BB962C8B-B14F-4D97-AF65-F5344CB8AC3E}">
        <p14:creationId xmlns:p14="http://schemas.microsoft.com/office/powerpoint/2010/main" val="215290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9F8A-D533-BE47-3DD9-8254D72F18B1}"/>
              </a:ext>
            </a:extLst>
          </p:cNvPr>
          <p:cNvSpPr>
            <a:spLocks noGrp="1"/>
          </p:cNvSpPr>
          <p:nvPr>
            <p:ph type="title"/>
          </p:nvPr>
        </p:nvSpPr>
        <p:spPr>
          <a:xfrm>
            <a:off x="859219" y="3007794"/>
            <a:ext cx="4370386" cy="1093689"/>
          </a:xfrm>
        </p:spPr>
        <p:txBody>
          <a:bodyPr/>
          <a:lstStyle/>
          <a:p>
            <a:r>
              <a:rPr lang="en-US" dirty="0"/>
              <a:t>Kim Swafford, MHA</a:t>
            </a:r>
            <a:br>
              <a:rPr lang="en-US" dirty="0"/>
            </a:br>
            <a:r>
              <a:rPr lang="en-US" sz="1800" i="1" dirty="0">
                <a:solidFill>
                  <a:schemeClr val="accent2"/>
                </a:solidFill>
                <a:effectLst/>
                <a:latin typeface="+mj-lt"/>
                <a:ea typeface="Calibri" panose="020F0502020204030204" pitchFamily="34" charset="0"/>
                <a:cs typeface="Calibri" panose="020F0502020204030204" pitchFamily="34" charset="0"/>
              </a:rPr>
              <a:t>Healthcare Industry Executive, Americas, Microsoft</a:t>
            </a:r>
            <a:br>
              <a:rPr lang="en-US" sz="3600" i="1" dirty="0">
                <a:solidFill>
                  <a:schemeClr val="bg2"/>
                </a:solidFill>
                <a:effectLst/>
                <a:latin typeface="+mj-lt"/>
                <a:ea typeface="Calibri" panose="020F0502020204030204" pitchFamily="34" charset="0"/>
                <a:cs typeface="Calibri" panose="020F0502020204030204" pitchFamily="34" charset="0"/>
              </a:rPr>
            </a:br>
            <a:endParaRPr lang="en-US" dirty="0"/>
          </a:p>
        </p:txBody>
      </p:sp>
      <p:pic>
        <p:nvPicPr>
          <p:cNvPr id="8" name="Picture Placeholder 7" descr="A picture containing human face, smile, person, clothing&#10;&#10;Description automatically generated">
            <a:extLst>
              <a:ext uri="{FF2B5EF4-FFF2-40B4-BE49-F238E27FC236}">
                <a16:creationId xmlns:a16="http://schemas.microsoft.com/office/drawing/2014/main" id="{C1B4C390-7B7F-C69F-9B57-424C4C9EDCED}"/>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7373" b="17373"/>
          <a:stretch>
            <a:fillRect/>
          </a:stretch>
        </p:blipFill>
        <p:spPr>
          <a:xfrm>
            <a:off x="6619875" y="1285875"/>
            <a:ext cx="4370388" cy="4286250"/>
          </a:xfrm>
        </p:spPr>
      </p:pic>
      <p:sp>
        <p:nvSpPr>
          <p:cNvPr id="5" name="Slide Number Placeholder 4">
            <a:extLst>
              <a:ext uri="{FF2B5EF4-FFF2-40B4-BE49-F238E27FC236}">
                <a16:creationId xmlns:a16="http://schemas.microsoft.com/office/drawing/2014/main" id="{B91F5FD7-AFA5-A02A-35DF-2E69B928CE87}"/>
              </a:ext>
            </a:extLst>
          </p:cNvPr>
          <p:cNvSpPr>
            <a:spLocks noGrp="1"/>
          </p:cNvSpPr>
          <p:nvPr>
            <p:ph type="sldNum" sz="quarter" idx="4"/>
          </p:nvPr>
        </p:nvSpPr>
        <p:spPr/>
        <p:txBody>
          <a:bodyPr/>
          <a:lstStyle/>
          <a:p>
            <a:fld id="{D8D877B3-D348-4611-9BDB-C5374591D951}" type="slidenum">
              <a:rPr lang="en-US" smtClean="0"/>
              <a:pPr/>
              <a:t>11</a:t>
            </a:fld>
            <a:endParaRPr lang="en-US" dirty="0"/>
          </a:p>
        </p:txBody>
      </p:sp>
      <p:sp>
        <p:nvSpPr>
          <p:cNvPr id="6" name="Footer Placeholder 5">
            <a:extLst>
              <a:ext uri="{FF2B5EF4-FFF2-40B4-BE49-F238E27FC236}">
                <a16:creationId xmlns:a16="http://schemas.microsoft.com/office/drawing/2014/main" id="{5E6252E6-D1A8-7BFE-556A-2BD18E71F901}"/>
              </a:ext>
            </a:extLst>
          </p:cNvPr>
          <p:cNvSpPr>
            <a:spLocks noGrp="1"/>
          </p:cNvSpPr>
          <p:nvPr>
            <p:ph type="ftr" sz="quarter" idx="14"/>
          </p:nvPr>
        </p:nvSpPr>
        <p:spPr/>
        <p:txBody>
          <a:bodyPr/>
          <a:lstStyle/>
          <a:p>
            <a:r>
              <a:rPr lang="en-US"/>
              <a:t>Navigating the Future of Healthcare: Virtual Nursing in the Digital Age</a:t>
            </a:r>
          </a:p>
        </p:txBody>
      </p:sp>
    </p:spTree>
    <p:extLst>
      <p:ext uri="{BB962C8B-B14F-4D97-AF65-F5344CB8AC3E}">
        <p14:creationId xmlns:p14="http://schemas.microsoft.com/office/powerpoint/2010/main" val="214033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2F4A-6B0C-4DB5-AB02-912493D5716B}"/>
              </a:ext>
            </a:extLst>
          </p:cNvPr>
          <p:cNvSpPr>
            <a:spLocks noGrp="1"/>
          </p:cNvSpPr>
          <p:nvPr>
            <p:ph type="title"/>
          </p:nvPr>
        </p:nvSpPr>
        <p:spPr/>
        <p:txBody>
          <a:bodyPr/>
          <a:lstStyle/>
          <a:p>
            <a:r>
              <a:rPr lang="en-US"/>
              <a:t>Healthcare Labor Picture</a:t>
            </a:r>
          </a:p>
        </p:txBody>
      </p:sp>
      <p:sp>
        <p:nvSpPr>
          <p:cNvPr id="9" name="Rectangle 8">
            <a:extLst>
              <a:ext uri="{FF2B5EF4-FFF2-40B4-BE49-F238E27FC236}">
                <a16:creationId xmlns:a16="http://schemas.microsoft.com/office/drawing/2014/main" id="{57540C57-A29D-458C-809F-F1F60FCCB445}"/>
              </a:ext>
              <a:ext uri="{C183D7F6-B498-43B3-948B-1728B52AA6E4}">
                <adec:decorative xmlns:adec="http://schemas.microsoft.com/office/drawing/2017/decorative" val="1"/>
              </a:ext>
            </a:extLst>
          </p:cNvPr>
          <p:cNvSpPr/>
          <p:nvPr/>
        </p:nvSpPr>
        <p:spPr bwMode="auto">
          <a:xfrm>
            <a:off x="241300" y="1257300"/>
            <a:ext cx="1285875" cy="5600700"/>
          </a:xfrm>
          <a:prstGeom prst="rect">
            <a:avLst/>
          </a:prstGeom>
          <a:gradFill>
            <a:gsLst>
              <a:gs pos="0">
                <a:schemeClr val="tx2"/>
              </a:gs>
              <a:gs pos="100000">
                <a:schemeClr val="tx2">
                  <a:lumMod val="75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AD950693-90A0-480B-8A07-1CF23F1250DF}"/>
              </a:ext>
              <a:ext uri="{C183D7F6-B498-43B3-948B-1728B52AA6E4}">
                <adec:decorative xmlns:adec="http://schemas.microsoft.com/office/drawing/2017/decorative" val="1"/>
              </a:ext>
            </a:extLst>
          </p:cNvPr>
          <p:cNvGrpSpPr/>
          <p:nvPr/>
        </p:nvGrpSpPr>
        <p:grpSpPr>
          <a:xfrm>
            <a:off x="0" y="1169680"/>
            <a:ext cx="12232307" cy="5380445"/>
            <a:chOff x="0" y="1169680"/>
            <a:chExt cx="12232307" cy="5380445"/>
          </a:xfrm>
        </p:grpSpPr>
        <p:cxnSp>
          <p:nvCxnSpPr>
            <p:cNvPr id="11" name="Straight Connector 10">
              <a:extLst>
                <a:ext uri="{FF2B5EF4-FFF2-40B4-BE49-F238E27FC236}">
                  <a16:creationId xmlns:a16="http://schemas.microsoft.com/office/drawing/2014/main" id="{56BDE609-4578-4981-B9D3-2620F637F7F7}"/>
                </a:ext>
                <a:ext uri="{C183D7F6-B498-43B3-948B-1728B52AA6E4}">
                  <adec:decorative xmlns:adec="http://schemas.microsoft.com/office/drawing/2017/decorative" val="1"/>
                </a:ext>
              </a:extLst>
            </p:cNvPr>
            <p:cNvCxnSpPr>
              <a:cxnSpLocks/>
              <a:endCxn id="34" idx="0"/>
            </p:cNvCxnSpPr>
            <p:nvPr/>
          </p:nvCxnSpPr>
          <p:spPr>
            <a:xfrm>
              <a:off x="0" y="1169680"/>
              <a:ext cx="5284046" cy="0"/>
            </a:xfrm>
            <a:prstGeom prst="line">
              <a:avLst/>
            </a:prstGeom>
            <a:noFill/>
            <a:ln w="13607" cap="flat">
              <a:solidFill>
                <a:schemeClr val="bg1">
                  <a:lumMod val="85000"/>
                </a:schemeClr>
              </a:solidFill>
              <a:prstDash val="solid"/>
              <a:miter/>
            </a:ln>
          </p:spPr>
        </p:cxnSp>
        <p:sp>
          <p:nvSpPr>
            <p:cNvPr id="34" name="Graphic 29">
              <a:extLst>
                <a:ext uri="{FF2B5EF4-FFF2-40B4-BE49-F238E27FC236}">
                  <a16:creationId xmlns:a16="http://schemas.microsoft.com/office/drawing/2014/main" id="{74C34647-D844-42BC-9BE6-B3CCF7B21008}"/>
                </a:ext>
                <a:ext uri="{C183D7F6-B498-43B3-948B-1728B52AA6E4}">
                  <adec:decorative xmlns:adec="http://schemas.microsoft.com/office/drawing/2017/decorative" val="1"/>
                </a:ext>
              </a:extLst>
            </p:cNvPr>
            <p:cNvSpPr/>
            <p:nvPr/>
          </p:nvSpPr>
          <p:spPr>
            <a:xfrm>
              <a:off x="5284046" y="1169680"/>
              <a:ext cx="3050275" cy="5380444"/>
            </a:xfrm>
            <a:custGeom>
              <a:avLst/>
              <a:gdLst>
                <a:gd name="connsiteX0" fmla="*/ 0 w 2961940"/>
                <a:gd name="connsiteY0" fmla="*/ 0 h 5224628"/>
                <a:gd name="connsiteX1" fmla="*/ 1079547 w 2961940"/>
                <a:gd name="connsiteY1" fmla="*/ 0 h 5224628"/>
                <a:gd name="connsiteX2" fmla="*/ 1170873 w 2961940"/>
                <a:gd name="connsiteY2" fmla="*/ 91325 h 5224628"/>
                <a:gd name="connsiteX3" fmla="*/ 1170873 w 2961940"/>
                <a:gd name="connsiteY3" fmla="*/ 5133304 h 5224628"/>
                <a:gd name="connsiteX4" fmla="*/ 1262198 w 2961940"/>
                <a:gd name="connsiteY4" fmla="*/ 5224629 h 5224628"/>
                <a:gd name="connsiteX5" fmla="*/ 2961940 w 2961940"/>
                <a:gd name="connsiteY5" fmla="*/ 5224629 h 52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1940" h="5224628">
                  <a:moveTo>
                    <a:pt x="0" y="0"/>
                  </a:moveTo>
                  <a:lnTo>
                    <a:pt x="1079547" y="0"/>
                  </a:lnTo>
                  <a:cubicBezTo>
                    <a:pt x="1129981" y="0"/>
                    <a:pt x="1170873" y="40892"/>
                    <a:pt x="1170873" y="91325"/>
                  </a:cubicBezTo>
                  <a:lnTo>
                    <a:pt x="1170873" y="5133304"/>
                  </a:lnTo>
                  <a:cubicBezTo>
                    <a:pt x="1170873" y="5183737"/>
                    <a:pt x="1211765" y="5224629"/>
                    <a:pt x="1262198" y="5224629"/>
                  </a:cubicBezTo>
                  <a:lnTo>
                    <a:pt x="2961940" y="5224629"/>
                  </a:lnTo>
                </a:path>
              </a:pathLst>
            </a:custGeom>
            <a:noFill/>
            <a:ln w="13607" cap="flat">
              <a:solidFill>
                <a:schemeClr val="bg1">
                  <a:lumMod val="85000"/>
                </a:schemeClr>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37" name="Straight Connector 36">
              <a:extLst>
                <a:ext uri="{FF2B5EF4-FFF2-40B4-BE49-F238E27FC236}">
                  <a16:creationId xmlns:a16="http://schemas.microsoft.com/office/drawing/2014/main" id="{94E51F77-7970-4461-A819-21B7CB15BC66}"/>
                </a:ext>
                <a:ext uri="{C183D7F6-B498-43B3-948B-1728B52AA6E4}">
                  <adec:decorative xmlns:adec="http://schemas.microsoft.com/office/drawing/2017/decorative" val="1"/>
                </a:ext>
              </a:extLst>
            </p:cNvPr>
            <p:cNvCxnSpPr>
              <a:cxnSpLocks/>
              <a:stCxn id="34" idx="5"/>
            </p:cNvCxnSpPr>
            <p:nvPr/>
          </p:nvCxnSpPr>
          <p:spPr>
            <a:xfrm flipV="1">
              <a:off x="8334321" y="6550124"/>
              <a:ext cx="3897986" cy="1"/>
            </a:xfrm>
            <a:prstGeom prst="line">
              <a:avLst/>
            </a:prstGeom>
            <a:noFill/>
            <a:ln w="13607" cap="flat">
              <a:solidFill>
                <a:schemeClr val="bg1">
                  <a:lumMod val="85000"/>
                </a:schemeClr>
              </a:solidFill>
              <a:prstDash val="solid"/>
              <a:miter/>
            </a:ln>
          </p:spPr>
        </p:cxnSp>
      </p:grpSp>
      <p:sp>
        <p:nvSpPr>
          <p:cNvPr id="40" name="TextBox 39">
            <a:extLst>
              <a:ext uri="{FF2B5EF4-FFF2-40B4-BE49-F238E27FC236}">
                <a16:creationId xmlns:a16="http://schemas.microsoft.com/office/drawing/2014/main" id="{748F3302-DDD8-4C1D-A246-EF57674CF7AC}"/>
              </a:ext>
            </a:extLst>
          </p:cNvPr>
          <p:cNvSpPr txBox="1"/>
          <p:nvPr/>
        </p:nvSpPr>
        <p:spPr>
          <a:xfrm>
            <a:off x="515547" y="1613414"/>
            <a:ext cx="737381"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534,000</a:t>
            </a:r>
          </a:p>
        </p:txBody>
      </p:sp>
      <p:sp>
        <p:nvSpPr>
          <p:cNvPr id="41" name="TextBox 40">
            <a:extLst>
              <a:ext uri="{FF2B5EF4-FFF2-40B4-BE49-F238E27FC236}">
                <a16:creationId xmlns:a16="http://schemas.microsoft.com/office/drawing/2014/main" id="{6EC40D1B-A0D8-4FDA-B384-E453B9856E10}"/>
              </a:ext>
            </a:extLst>
          </p:cNvPr>
          <p:cNvSpPr txBox="1"/>
          <p:nvPr/>
        </p:nvSpPr>
        <p:spPr>
          <a:xfrm>
            <a:off x="1670124" y="1548286"/>
            <a:ext cx="4692576" cy="553998"/>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Number of healthcare and social assistance workers </a:t>
            </a:r>
            <a:r>
              <a:rPr kumimoji="0" lang="en-US" sz="1200" b="1" i="0" u="none" strike="noStrike" kern="1200" cap="none" spc="0" normalizeH="0" baseline="0" noProof="0">
                <a:ln>
                  <a:noFill/>
                </a:ln>
                <a:solidFill>
                  <a:srgbClr val="000000"/>
                </a:solidFill>
                <a:effectLst/>
                <a:uLnTx/>
                <a:uFillTx/>
                <a:latin typeface="Segoe UI"/>
                <a:ea typeface="+mn-lt"/>
                <a:cs typeface="Segoe UI"/>
              </a:rPr>
              <a:t>who quit their jobs </a:t>
            </a:r>
            <a:r>
              <a:rPr kumimoji="0" lang="en-US" sz="1200" b="0" i="0" u="none" strike="noStrike" kern="1200" cap="none" spc="0" normalizeH="0" baseline="0" noProof="0">
                <a:ln>
                  <a:noFill/>
                </a:ln>
                <a:solidFill>
                  <a:srgbClr val="000000"/>
                </a:solidFill>
                <a:effectLst/>
                <a:uLnTx/>
                <a:uFillTx/>
                <a:latin typeface="Segoe UI"/>
                <a:ea typeface="+mn-lt"/>
                <a:cs typeface="Segoe UI"/>
              </a:rPr>
              <a:t>in August 2021 — the highest total going back to at least 2000, according to the U.S. Bureau of Labor Statistics</a:t>
            </a:r>
          </a:p>
        </p:txBody>
      </p:sp>
      <p:sp>
        <p:nvSpPr>
          <p:cNvPr id="12" name="TextBox 11">
            <a:extLst>
              <a:ext uri="{FF2B5EF4-FFF2-40B4-BE49-F238E27FC236}">
                <a16:creationId xmlns:a16="http://schemas.microsoft.com/office/drawing/2014/main" id="{40201155-55BA-4FF3-84B6-910A161AF013}"/>
              </a:ext>
            </a:extLst>
          </p:cNvPr>
          <p:cNvSpPr txBox="1"/>
          <p:nvPr/>
        </p:nvSpPr>
        <p:spPr>
          <a:xfrm>
            <a:off x="447674" y="2325154"/>
            <a:ext cx="873126" cy="492443"/>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37,800-124,000</a:t>
            </a:r>
          </a:p>
        </p:txBody>
      </p:sp>
      <p:cxnSp>
        <p:nvCxnSpPr>
          <p:cNvPr id="43" name="Straight Connector 42">
            <a:extLst>
              <a:ext uri="{FF2B5EF4-FFF2-40B4-BE49-F238E27FC236}">
                <a16:creationId xmlns:a16="http://schemas.microsoft.com/office/drawing/2014/main" id="{302D0594-0F9F-43A2-BFE4-43A4601A2A99}"/>
              </a:ext>
              <a:ext uri="{C183D7F6-B498-43B3-948B-1728B52AA6E4}">
                <adec:decorative xmlns:adec="http://schemas.microsoft.com/office/drawing/2017/decorative" val="1"/>
              </a:ext>
            </a:extLst>
          </p:cNvPr>
          <p:cNvCxnSpPr>
            <a:cxnSpLocks/>
          </p:cNvCxnSpPr>
          <p:nvPr/>
        </p:nvCxnSpPr>
        <p:spPr>
          <a:xfrm>
            <a:off x="1544808" y="21983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EA9C3F-CCE1-4C0D-80D6-7098C888BEE5}"/>
              </a:ext>
              <a:ext uri="{C183D7F6-B498-43B3-948B-1728B52AA6E4}">
                <adec:decorative xmlns:adec="http://schemas.microsoft.com/office/drawing/2017/decorative" val="1"/>
              </a:ext>
            </a:extLst>
          </p:cNvPr>
          <p:cNvCxnSpPr>
            <a:cxnSpLocks/>
          </p:cNvCxnSpPr>
          <p:nvPr/>
        </p:nvCxnSpPr>
        <p:spPr>
          <a:xfrm>
            <a:off x="241300" y="21983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9FB60B-FCD8-4E00-834F-C9E277C15CE2}"/>
              </a:ext>
            </a:extLst>
          </p:cNvPr>
          <p:cNvSpPr txBox="1"/>
          <p:nvPr/>
        </p:nvSpPr>
        <p:spPr>
          <a:xfrm>
            <a:off x="1670124" y="2294376"/>
            <a:ext cx="4692576" cy="553998"/>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lt"/>
                <a:cs typeface="Segoe UI"/>
              </a:rPr>
              <a:t>Range of the projected </a:t>
            </a:r>
            <a:r>
              <a:rPr kumimoji="0" lang="en-US" sz="1200" b="1" i="0" u="none" strike="noStrike" kern="1200" cap="none" spc="0" normalizeH="0" baseline="0" noProof="0" dirty="0">
                <a:ln>
                  <a:noFill/>
                </a:ln>
                <a:solidFill>
                  <a:srgbClr val="000000"/>
                </a:solidFill>
                <a:effectLst/>
                <a:uLnTx/>
                <a:uFillTx/>
                <a:latin typeface="Segoe UI"/>
                <a:ea typeface="+mn-lt"/>
                <a:cs typeface="Segoe UI"/>
              </a:rPr>
              <a:t>shortage of physicians by 2034</a:t>
            </a:r>
            <a:r>
              <a:rPr kumimoji="0" lang="en-US" sz="1200" b="0" i="0" u="none" strike="noStrike" kern="1200" cap="none" spc="0" normalizeH="0" baseline="0" noProof="0" dirty="0">
                <a:ln>
                  <a:noFill/>
                </a:ln>
                <a:solidFill>
                  <a:srgbClr val="000000"/>
                </a:solidFill>
                <a:effectLst/>
                <a:uLnTx/>
                <a:uFillTx/>
                <a:latin typeface="Segoe UI"/>
                <a:ea typeface="+mn-lt"/>
                <a:cs typeface="Segoe UI"/>
              </a:rPr>
              <a:t>, including up to 48,000 in primary care, according to the Association of American Medical Colleges</a:t>
            </a:r>
          </a:p>
        </p:txBody>
      </p:sp>
      <p:sp>
        <p:nvSpPr>
          <p:cNvPr id="15" name="TextBox 14">
            <a:extLst>
              <a:ext uri="{FF2B5EF4-FFF2-40B4-BE49-F238E27FC236}">
                <a16:creationId xmlns:a16="http://schemas.microsoft.com/office/drawing/2014/main" id="{42F5F5D2-C78E-48A5-BDC4-FF446081259E}"/>
              </a:ext>
            </a:extLst>
          </p:cNvPr>
          <p:cNvSpPr txBox="1"/>
          <p:nvPr/>
        </p:nvSpPr>
        <p:spPr>
          <a:xfrm>
            <a:off x="533180" y="3102915"/>
            <a:ext cx="702115"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510,000</a:t>
            </a:r>
          </a:p>
        </p:txBody>
      </p:sp>
      <p:cxnSp>
        <p:nvCxnSpPr>
          <p:cNvPr id="56" name="Straight Connector 55">
            <a:extLst>
              <a:ext uri="{FF2B5EF4-FFF2-40B4-BE49-F238E27FC236}">
                <a16:creationId xmlns:a16="http://schemas.microsoft.com/office/drawing/2014/main" id="{646EA7E3-AA9E-4018-8BFD-CA6C7655D24B}"/>
              </a:ext>
              <a:ext uri="{C183D7F6-B498-43B3-948B-1728B52AA6E4}">
                <adec:decorative xmlns:adec="http://schemas.microsoft.com/office/drawing/2017/decorative" val="1"/>
              </a:ext>
            </a:extLst>
          </p:cNvPr>
          <p:cNvCxnSpPr>
            <a:cxnSpLocks/>
          </p:cNvCxnSpPr>
          <p:nvPr/>
        </p:nvCxnSpPr>
        <p:spPr>
          <a:xfrm>
            <a:off x="241300" y="294442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24D618-86B6-4A32-957F-04FA8A6A09DB}"/>
              </a:ext>
            </a:extLst>
          </p:cNvPr>
          <p:cNvSpPr txBox="1"/>
          <p:nvPr/>
        </p:nvSpPr>
        <p:spPr>
          <a:xfrm>
            <a:off x="1670124" y="3041359"/>
            <a:ext cx="4692576" cy="369332"/>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lt"/>
                <a:cs typeface="Segoe UI"/>
              </a:rPr>
              <a:t>The pre-pandemic estimate of the </a:t>
            </a:r>
            <a:r>
              <a:rPr kumimoji="0" lang="en-US" sz="1200" b="1" i="0" u="none" strike="noStrike" kern="1200" cap="none" spc="0" normalizeH="0" baseline="0" noProof="0" dirty="0">
                <a:ln>
                  <a:noFill/>
                </a:ln>
                <a:solidFill>
                  <a:srgbClr val="000000"/>
                </a:solidFill>
                <a:effectLst/>
                <a:uLnTx/>
                <a:uFillTx/>
                <a:latin typeface="Segoe UI"/>
                <a:ea typeface="+mn-lt"/>
                <a:cs typeface="Segoe UI"/>
              </a:rPr>
              <a:t>nursing shortage in 2030</a:t>
            </a:r>
            <a:r>
              <a:rPr kumimoji="0" lang="en-US" sz="1200" b="0" i="0" u="none" strike="noStrike" kern="1200" cap="none" spc="0" normalizeH="0" baseline="0" noProof="0" dirty="0">
                <a:ln>
                  <a:noFill/>
                </a:ln>
                <a:solidFill>
                  <a:srgbClr val="000000"/>
                </a:solidFill>
                <a:effectLst/>
                <a:uLnTx/>
                <a:uFillTx/>
                <a:latin typeface="Segoe UI"/>
                <a:ea typeface="+mn-lt"/>
                <a:cs typeface="Segoe UI"/>
              </a:rPr>
              <a:t>, according to a 2017 study in the </a:t>
            </a:r>
            <a:r>
              <a:rPr kumimoji="0" lang="en-US" sz="1200" b="0" i="1" u="none" strike="noStrike" kern="1200" cap="none" spc="0" normalizeH="0" baseline="0" noProof="0" dirty="0">
                <a:ln>
                  <a:noFill/>
                </a:ln>
                <a:solidFill>
                  <a:srgbClr val="000000"/>
                </a:solidFill>
                <a:effectLst/>
                <a:uLnTx/>
                <a:uFillTx/>
                <a:latin typeface="Segoe UI"/>
                <a:ea typeface="+mn-lt"/>
                <a:cs typeface="Segoe UI"/>
              </a:rPr>
              <a:t>American Journal of Medical Quality</a:t>
            </a:r>
          </a:p>
        </p:txBody>
      </p:sp>
      <p:cxnSp>
        <p:nvCxnSpPr>
          <p:cNvPr id="47" name="Straight Connector 46">
            <a:extLst>
              <a:ext uri="{FF2B5EF4-FFF2-40B4-BE49-F238E27FC236}">
                <a16:creationId xmlns:a16="http://schemas.microsoft.com/office/drawing/2014/main" id="{C2BF6E83-CAB1-4668-A255-614AD3334288}"/>
              </a:ext>
              <a:ext uri="{C183D7F6-B498-43B3-948B-1728B52AA6E4}">
                <adec:decorative xmlns:adec="http://schemas.microsoft.com/office/drawing/2017/decorative" val="1"/>
              </a:ext>
            </a:extLst>
          </p:cNvPr>
          <p:cNvCxnSpPr>
            <a:cxnSpLocks/>
          </p:cNvCxnSpPr>
          <p:nvPr/>
        </p:nvCxnSpPr>
        <p:spPr>
          <a:xfrm>
            <a:off x="1544808" y="294442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1F4AB58-4632-4443-B144-79882AEC3824}"/>
              </a:ext>
            </a:extLst>
          </p:cNvPr>
          <p:cNvSpPr txBox="1"/>
          <p:nvPr/>
        </p:nvSpPr>
        <p:spPr>
          <a:xfrm>
            <a:off x="400130" y="3634454"/>
            <a:ext cx="968214" cy="492443"/>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3.2</a:t>
            </a:r>
            <a:br>
              <a:rPr kumimoji="0" lang="en-IN" sz="1600" b="0" i="0" u="none" strike="noStrike" kern="1200" cap="none" spc="0" normalizeH="0" baseline="0" noProof="0">
                <a:ln>
                  <a:noFill/>
                </a:ln>
                <a:solidFill>
                  <a:srgbClr val="50E6FF"/>
                </a:solidFill>
                <a:effectLst/>
                <a:uLnTx/>
                <a:uFillTx/>
                <a:latin typeface="Segoe UI Semibold"/>
                <a:ea typeface="+mn-ea"/>
                <a:cs typeface="+mn-cs"/>
              </a:rPr>
            </a:br>
            <a:r>
              <a:rPr kumimoji="0" lang="en-IN" sz="1600" b="0" i="0" u="none" strike="noStrike" kern="1200" cap="none" spc="0" normalizeH="0" baseline="0" noProof="0">
                <a:ln>
                  <a:noFill/>
                </a:ln>
                <a:solidFill>
                  <a:srgbClr val="50E6FF"/>
                </a:solidFill>
                <a:effectLst/>
                <a:uLnTx/>
                <a:uFillTx/>
                <a:latin typeface="Segoe UI Semibold"/>
                <a:ea typeface="+mn-ea"/>
                <a:cs typeface="+mn-cs"/>
              </a:rPr>
              <a:t>million</a:t>
            </a:r>
          </a:p>
        </p:txBody>
      </p:sp>
      <p:cxnSp>
        <p:nvCxnSpPr>
          <p:cNvPr id="57" name="Straight Connector 56">
            <a:extLst>
              <a:ext uri="{FF2B5EF4-FFF2-40B4-BE49-F238E27FC236}">
                <a16:creationId xmlns:a16="http://schemas.microsoft.com/office/drawing/2014/main" id="{541E3A7A-891A-4F59-9C18-B7D31B4966E8}"/>
              </a:ext>
              <a:ext uri="{C183D7F6-B498-43B3-948B-1728B52AA6E4}">
                <adec:decorative xmlns:adec="http://schemas.microsoft.com/office/drawing/2017/decorative" val="1"/>
              </a:ext>
            </a:extLst>
          </p:cNvPr>
          <p:cNvCxnSpPr>
            <a:cxnSpLocks/>
          </p:cNvCxnSpPr>
          <p:nvPr/>
        </p:nvCxnSpPr>
        <p:spPr>
          <a:xfrm>
            <a:off x="241300" y="35076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AC8768-5AA5-4C44-A8FC-02A2A04B1036}"/>
              </a:ext>
            </a:extLst>
          </p:cNvPr>
          <p:cNvSpPr txBox="1"/>
          <p:nvPr/>
        </p:nvSpPr>
        <p:spPr>
          <a:xfrm>
            <a:off x="1670124" y="3603676"/>
            <a:ext cx="4692576" cy="553998"/>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Projected </a:t>
            </a:r>
            <a:r>
              <a:rPr kumimoji="0" lang="en-US" sz="1200" b="1" i="0" u="none" strike="noStrike" kern="1200" cap="none" spc="0" normalizeH="0" baseline="0" noProof="0">
                <a:ln>
                  <a:noFill/>
                </a:ln>
                <a:solidFill>
                  <a:srgbClr val="000000"/>
                </a:solidFill>
                <a:effectLst/>
                <a:uLnTx/>
                <a:uFillTx/>
                <a:latin typeface="Segoe UI"/>
                <a:ea typeface="+mn-lt"/>
                <a:cs typeface="Segoe UI"/>
              </a:rPr>
              <a:t>shortage of support staff by 2026</a:t>
            </a:r>
            <a:r>
              <a:rPr kumimoji="0" lang="en-US" sz="1200" b="0" i="0" u="none" strike="noStrike" kern="1200" cap="none" spc="0" normalizeH="0" baseline="0" noProof="0">
                <a:ln>
                  <a:noFill/>
                </a:ln>
                <a:solidFill>
                  <a:srgbClr val="000000"/>
                </a:solidFill>
                <a:effectLst/>
                <a:uLnTx/>
                <a:uFillTx/>
                <a:latin typeface="Segoe UI"/>
                <a:ea typeface="+mn-lt"/>
                <a:cs typeface="Segoe UI"/>
              </a:rPr>
              <a:t>, according to Mercer, which examined “lower-wage healthcare occupations” such as medical assistants and home health aides</a:t>
            </a:r>
          </a:p>
        </p:txBody>
      </p:sp>
      <p:cxnSp>
        <p:nvCxnSpPr>
          <p:cNvPr id="48" name="Straight Connector 47">
            <a:extLst>
              <a:ext uri="{FF2B5EF4-FFF2-40B4-BE49-F238E27FC236}">
                <a16:creationId xmlns:a16="http://schemas.microsoft.com/office/drawing/2014/main" id="{07FD1B2C-277A-41A0-B4DF-F1D3E199AA2C}"/>
              </a:ext>
              <a:ext uri="{C183D7F6-B498-43B3-948B-1728B52AA6E4}">
                <adec:decorative xmlns:adec="http://schemas.microsoft.com/office/drawing/2017/decorative" val="1"/>
              </a:ext>
            </a:extLst>
          </p:cNvPr>
          <p:cNvCxnSpPr>
            <a:cxnSpLocks/>
          </p:cNvCxnSpPr>
          <p:nvPr/>
        </p:nvCxnSpPr>
        <p:spPr>
          <a:xfrm>
            <a:off x="1544808" y="35076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9C74-BE66-43CE-89B9-4BD3A189952C}"/>
              </a:ext>
            </a:extLst>
          </p:cNvPr>
          <p:cNvSpPr txBox="1"/>
          <p:nvPr/>
        </p:nvSpPr>
        <p:spPr>
          <a:xfrm>
            <a:off x="515547" y="4412215"/>
            <a:ext cx="737381"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$40,000</a:t>
            </a:r>
          </a:p>
        </p:txBody>
      </p:sp>
      <p:cxnSp>
        <p:nvCxnSpPr>
          <p:cNvPr id="49" name="Straight Connector 48">
            <a:extLst>
              <a:ext uri="{FF2B5EF4-FFF2-40B4-BE49-F238E27FC236}">
                <a16:creationId xmlns:a16="http://schemas.microsoft.com/office/drawing/2014/main" id="{047C47D9-AA0E-43EB-876F-9F17114CB08B}"/>
              </a:ext>
              <a:ext uri="{C183D7F6-B498-43B3-948B-1728B52AA6E4}">
                <adec:decorative xmlns:adec="http://schemas.microsoft.com/office/drawing/2017/decorative" val="1"/>
              </a:ext>
            </a:extLst>
          </p:cNvPr>
          <p:cNvCxnSpPr>
            <a:cxnSpLocks/>
          </p:cNvCxnSpPr>
          <p:nvPr/>
        </p:nvCxnSpPr>
        <p:spPr>
          <a:xfrm>
            <a:off x="1544808" y="425372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79C0255-5A43-4736-8E7E-E51DABA78FF0}"/>
              </a:ext>
              <a:ext uri="{C183D7F6-B498-43B3-948B-1728B52AA6E4}">
                <adec:decorative xmlns:adec="http://schemas.microsoft.com/office/drawing/2017/decorative" val="1"/>
              </a:ext>
            </a:extLst>
          </p:cNvPr>
          <p:cNvCxnSpPr>
            <a:cxnSpLocks/>
          </p:cNvCxnSpPr>
          <p:nvPr/>
        </p:nvCxnSpPr>
        <p:spPr>
          <a:xfrm>
            <a:off x="241300" y="425372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594BF6-E890-44FB-9543-6E471858F3E1}"/>
              </a:ext>
            </a:extLst>
          </p:cNvPr>
          <p:cNvSpPr txBox="1"/>
          <p:nvPr/>
        </p:nvSpPr>
        <p:spPr>
          <a:xfrm>
            <a:off x="1670124" y="4350659"/>
            <a:ext cx="4692576" cy="369332"/>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Average cost of turnover for a bedside RN position, according to hospital survey responses</a:t>
            </a:r>
          </a:p>
        </p:txBody>
      </p:sp>
      <p:sp>
        <p:nvSpPr>
          <p:cNvPr id="22" name="TextBox 21">
            <a:extLst>
              <a:ext uri="{FF2B5EF4-FFF2-40B4-BE49-F238E27FC236}">
                <a16:creationId xmlns:a16="http://schemas.microsoft.com/office/drawing/2014/main" id="{2DC4F749-F383-4131-A06F-005EE783F9E1}"/>
              </a:ext>
            </a:extLst>
          </p:cNvPr>
          <p:cNvSpPr txBox="1"/>
          <p:nvPr/>
        </p:nvSpPr>
        <p:spPr>
          <a:xfrm>
            <a:off x="618941" y="4975425"/>
            <a:ext cx="530593"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18.7%</a:t>
            </a:r>
          </a:p>
        </p:txBody>
      </p:sp>
      <p:cxnSp>
        <p:nvCxnSpPr>
          <p:cNvPr id="50" name="Straight Connector 49">
            <a:extLst>
              <a:ext uri="{FF2B5EF4-FFF2-40B4-BE49-F238E27FC236}">
                <a16:creationId xmlns:a16="http://schemas.microsoft.com/office/drawing/2014/main" id="{32B2E2CE-DF2A-4891-92F2-DFD0BED55067}"/>
              </a:ext>
              <a:ext uri="{C183D7F6-B498-43B3-948B-1728B52AA6E4}">
                <adec:decorative xmlns:adec="http://schemas.microsoft.com/office/drawing/2017/decorative" val="1"/>
              </a:ext>
            </a:extLst>
          </p:cNvPr>
          <p:cNvCxnSpPr>
            <a:cxnSpLocks/>
          </p:cNvCxnSpPr>
          <p:nvPr/>
        </p:nvCxnSpPr>
        <p:spPr>
          <a:xfrm>
            <a:off x="1544808" y="48169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898FE7-F528-4CB2-999D-C221539C6405}"/>
              </a:ext>
              <a:ext uri="{C183D7F6-B498-43B3-948B-1728B52AA6E4}">
                <adec:decorative xmlns:adec="http://schemas.microsoft.com/office/drawing/2017/decorative" val="1"/>
              </a:ext>
            </a:extLst>
          </p:cNvPr>
          <p:cNvCxnSpPr>
            <a:cxnSpLocks/>
          </p:cNvCxnSpPr>
          <p:nvPr/>
        </p:nvCxnSpPr>
        <p:spPr>
          <a:xfrm>
            <a:off x="241300" y="48169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DAA806-B2ED-4C34-80B3-837CC99DC781}"/>
              </a:ext>
            </a:extLst>
          </p:cNvPr>
          <p:cNvSpPr txBox="1"/>
          <p:nvPr/>
        </p:nvSpPr>
        <p:spPr>
          <a:xfrm>
            <a:off x="1670124" y="5006202"/>
            <a:ext cx="4692576" cy="184666"/>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The </a:t>
            </a:r>
            <a:r>
              <a:rPr kumimoji="0" lang="en-US" sz="1200" b="1" i="0" u="none" strike="noStrike" kern="1200" cap="none" spc="0" normalizeH="0" baseline="0" noProof="0">
                <a:ln>
                  <a:noFill/>
                </a:ln>
                <a:solidFill>
                  <a:srgbClr val="000000"/>
                </a:solidFill>
                <a:effectLst/>
                <a:uLnTx/>
                <a:uFillTx/>
                <a:latin typeface="Segoe UI"/>
                <a:ea typeface="+mn-lt"/>
                <a:cs typeface="Segoe UI"/>
              </a:rPr>
              <a:t>RN staff turnover rate </a:t>
            </a:r>
            <a:r>
              <a:rPr kumimoji="0" lang="en-US" sz="1200" b="0" i="0" u="none" strike="noStrike" kern="1200" cap="none" spc="0" normalizeH="0" baseline="0" noProof="0">
                <a:ln>
                  <a:noFill/>
                </a:ln>
                <a:solidFill>
                  <a:srgbClr val="000000"/>
                </a:solidFill>
                <a:effectLst/>
                <a:uLnTx/>
                <a:uFillTx/>
                <a:latin typeface="Segoe UI"/>
                <a:ea typeface="+mn-lt"/>
                <a:cs typeface="Segoe UI"/>
              </a:rPr>
              <a:t>in 2020, up from 15.9% in 2019</a:t>
            </a:r>
          </a:p>
        </p:txBody>
      </p:sp>
      <p:sp>
        <p:nvSpPr>
          <p:cNvPr id="24" name="TextBox 23">
            <a:extLst>
              <a:ext uri="{FF2B5EF4-FFF2-40B4-BE49-F238E27FC236}">
                <a16:creationId xmlns:a16="http://schemas.microsoft.com/office/drawing/2014/main" id="{04193592-26CD-4029-A372-9D68165B9D86}"/>
              </a:ext>
            </a:extLst>
          </p:cNvPr>
          <p:cNvSpPr txBox="1"/>
          <p:nvPr/>
        </p:nvSpPr>
        <p:spPr>
          <a:xfrm>
            <a:off x="599704" y="5538635"/>
            <a:ext cx="569066"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24.9%</a:t>
            </a:r>
          </a:p>
        </p:txBody>
      </p:sp>
      <p:cxnSp>
        <p:nvCxnSpPr>
          <p:cNvPr id="51" name="Straight Connector 50">
            <a:extLst>
              <a:ext uri="{FF2B5EF4-FFF2-40B4-BE49-F238E27FC236}">
                <a16:creationId xmlns:a16="http://schemas.microsoft.com/office/drawing/2014/main" id="{D6B7AAF2-9750-4EA7-8E40-C4F0D34FDDB4}"/>
              </a:ext>
              <a:ext uri="{C183D7F6-B498-43B3-948B-1728B52AA6E4}">
                <adec:decorative xmlns:adec="http://schemas.microsoft.com/office/drawing/2017/decorative" val="1"/>
              </a:ext>
            </a:extLst>
          </p:cNvPr>
          <p:cNvCxnSpPr>
            <a:cxnSpLocks/>
          </p:cNvCxnSpPr>
          <p:nvPr/>
        </p:nvCxnSpPr>
        <p:spPr>
          <a:xfrm>
            <a:off x="1544808" y="538014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D9945C-70FA-44A1-9A51-CFA424012697}"/>
              </a:ext>
              <a:ext uri="{C183D7F6-B498-43B3-948B-1728B52AA6E4}">
                <adec:decorative xmlns:adec="http://schemas.microsoft.com/office/drawing/2017/decorative" val="1"/>
              </a:ext>
            </a:extLst>
          </p:cNvPr>
          <p:cNvCxnSpPr>
            <a:cxnSpLocks/>
          </p:cNvCxnSpPr>
          <p:nvPr/>
        </p:nvCxnSpPr>
        <p:spPr>
          <a:xfrm>
            <a:off x="241300" y="538014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75A314-97DF-4833-9643-321B8F50D061}"/>
              </a:ext>
            </a:extLst>
          </p:cNvPr>
          <p:cNvSpPr txBox="1"/>
          <p:nvPr/>
        </p:nvSpPr>
        <p:spPr>
          <a:xfrm>
            <a:off x="1670124" y="5477079"/>
            <a:ext cx="4692576" cy="369332"/>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The </a:t>
            </a:r>
            <a:r>
              <a:rPr kumimoji="0" lang="en-US" sz="1200" b="1" i="0" u="none" strike="noStrike" kern="1200" cap="none" spc="0" normalizeH="0" baseline="0" noProof="0">
                <a:ln>
                  <a:noFill/>
                </a:ln>
                <a:solidFill>
                  <a:srgbClr val="000000"/>
                </a:solidFill>
                <a:effectLst/>
                <a:uLnTx/>
                <a:uFillTx/>
                <a:latin typeface="Segoe UI"/>
                <a:ea typeface="+mn-lt"/>
                <a:cs typeface="Segoe UI"/>
              </a:rPr>
              <a:t>RN staff turnover rate </a:t>
            </a:r>
            <a:r>
              <a:rPr kumimoji="0" lang="en-US" sz="1200" b="0" i="0" u="none" strike="noStrike" kern="1200" cap="none" spc="0" normalizeH="0" baseline="0" noProof="0">
                <a:ln>
                  <a:noFill/>
                </a:ln>
                <a:solidFill>
                  <a:srgbClr val="000000"/>
                </a:solidFill>
                <a:effectLst/>
                <a:uLnTx/>
                <a:uFillTx/>
                <a:latin typeface="Segoe UI"/>
                <a:ea typeface="+mn-lt"/>
                <a:cs typeface="Segoe UI"/>
              </a:rPr>
              <a:t>in 2020 for hospitals in the Southeast, highest among five regions</a:t>
            </a:r>
          </a:p>
        </p:txBody>
      </p:sp>
      <p:sp>
        <p:nvSpPr>
          <p:cNvPr id="26" name="TextBox 25">
            <a:extLst>
              <a:ext uri="{FF2B5EF4-FFF2-40B4-BE49-F238E27FC236}">
                <a16:creationId xmlns:a16="http://schemas.microsoft.com/office/drawing/2014/main" id="{FB698D33-CAF0-47FC-AEAF-9BE3E4567B72}"/>
              </a:ext>
            </a:extLst>
          </p:cNvPr>
          <p:cNvSpPr txBox="1"/>
          <p:nvPr/>
        </p:nvSpPr>
        <p:spPr>
          <a:xfrm>
            <a:off x="617337" y="6101843"/>
            <a:ext cx="533800" cy="246221"/>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0E6FF"/>
                </a:solidFill>
                <a:effectLst/>
                <a:uLnTx/>
                <a:uFillTx/>
                <a:latin typeface="Segoe UI Semibold"/>
                <a:ea typeface="+mn-ea"/>
                <a:cs typeface="+mn-cs"/>
              </a:rPr>
              <a:t>13.2%</a:t>
            </a:r>
          </a:p>
        </p:txBody>
      </p:sp>
      <p:cxnSp>
        <p:nvCxnSpPr>
          <p:cNvPr id="52" name="Straight Connector 51">
            <a:extLst>
              <a:ext uri="{FF2B5EF4-FFF2-40B4-BE49-F238E27FC236}">
                <a16:creationId xmlns:a16="http://schemas.microsoft.com/office/drawing/2014/main" id="{ADBE6AF4-95DF-4C55-9F94-DC7497D83E29}"/>
              </a:ext>
              <a:ext uri="{C183D7F6-B498-43B3-948B-1728B52AA6E4}">
                <adec:decorative xmlns:adec="http://schemas.microsoft.com/office/drawing/2017/decorative" val="1"/>
              </a:ext>
            </a:extLst>
          </p:cNvPr>
          <p:cNvCxnSpPr>
            <a:cxnSpLocks/>
          </p:cNvCxnSpPr>
          <p:nvPr/>
        </p:nvCxnSpPr>
        <p:spPr>
          <a:xfrm>
            <a:off x="1544808" y="594335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70A1976-146F-4F05-B100-ABC1032F5715}"/>
              </a:ext>
              <a:ext uri="{C183D7F6-B498-43B3-948B-1728B52AA6E4}">
                <adec:decorative xmlns:adec="http://schemas.microsoft.com/office/drawing/2017/decorative" val="1"/>
              </a:ext>
            </a:extLst>
          </p:cNvPr>
          <p:cNvCxnSpPr>
            <a:cxnSpLocks/>
          </p:cNvCxnSpPr>
          <p:nvPr/>
        </p:nvCxnSpPr>
        <p:spPr>
          <a:xfrm>
            <a:off x="241300" y="594335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6FFF54-F9CE-41D8-9DA7-7FD0B0BE2EFB}"/>
              </a:ext>
            </a:extLst>
          </p:cNvPr>
          <p:cNvSpPr txBox="1"/>
          <p:nvPr/>
        </p:nvSpPr>
        <p:spPr>
          <a:xfrm>
            <a:off x="1670124" y="6040287"/>
            <a:ext cx="4692576" cy="369332"/>
          </a:xfrm>
          <a:prstGeom prst="rect">
            <a:avLst/>
          </a:prstGeom>
          <a:noFill/>
        </p:spPr>
        <p:txBody>
          <a:bodyPr wrap="square" lIns="0" tIns="0" rIns="0" bIns="0" rtlCol="0" anchor="ctr">
            <a:spAutoFit/>
          </a:bodyPr>
          <a:lstStyle/>
          <a:p>
            <a:pPr marL="0" marR="0" lvl="1" indent="0" algn="l" defTabSz="914367"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lt"/>
                <a:cs typeface="Segoe UI"/>
              </a:rPr>
              <a:t>The </a:t>
            </a:r>
            <a:r>
              <a:rPr kumimoji="0" lang="en-US" sz="1200" b="1" i="0" u="none" strike="noStrike" kern="1200" cap="none" spc="0" normalizeH="0" baseline="0" noProof="0">
                <a:ln>
                  <a:noFill/>
                </a:ln>
                <a:solidFill>
                  <a:srgbClr val="000000"/>
                </a:solidFill>
                <a:effectLst/>
                <a:uLnTx/>
                <a:uFillTx/>
                <a:latin typeface="Segoe UI"/>
                <a:ea typeface="+mn-lt"/>
                <a:cs typeface="Segoe UI"/>
              </a:rPr>
              <a:t>RN staff turnover rate </a:t>
            </a:r>
            <a:r>
              <a:rPr kumimoji="0" lang="en-US" sz="1200" b="0" i="0" u="none" strike="noStrike" kern="1200" cap="none" spc="0" normalizeH="0" baseline="0" noProof="0">
                <a:ln>
                  <a:noFill/>
                </a:ln>
                <a:solidFill>
                  <a:srgbClr val="000000"/>
                </a:solidFill>
                <a:effectLst/>
                <a:uLnTx/>
                <a:uFillTx/>
                <a:latin typeface="Segoe UI"/>
                <a:ea typeface="+mn-lt"/>
                <a:cs typeface="Segoe UI"/>
              </a:rPr>
              <a:t>for hospitals in the Northeast, lowest among the five regions</a:t>
            </a:r>
          </a:p>
        </p:txBody>
      </p:sp>
      <p:sp>
        <p:nvSpPr>
          <p:cNvPr id="62" name="Rectangle 61">
            <a:extLst>
              <a:ext uri="{FF2B5EF4-FFF2-40B4-BE49-F238E27FC236}">
                <a16:creationId xmlns:a16="http://schemas.microsoft.com/office/drawing/2014/main" id="{2A4B3F6A-7643-4181-AE80-0E9EC11DBA7E}"/>
              </a:ext>
            </a:extLst>
          </p:cNvPr>
          <p:cNvSpPr/>
          <p:nvPr/>
        </p:nvSpPr>
        <p:spPr bwMode="auto">
          <a:xfrm>
            <a:off x="6581775" y="1459525"/>
            <a:ext cx="5610225" cy="56961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Segoe UI"/>
                <a:ea typeface="+mn-ea"/>
                <a:cs typeface="Segoe UI"/>
              </a:rPr>
              <a:t>STATISTICS</a:t>
            </a:r>
          </a:p>
        </p:txBody>
      </p:sp>
      <p:pic>
        <p:nvPicPr>
          <p:cNvPr id="3" name="Graphic 2">
            <a:extLst>
              <a:ext uri="{FF2B5EF4-FFF2-40B4-BE49-F238E27FC236}">
                <a16:creationId xmlns:a16="http://schemas.microsoft.com/office/drawing/2014/main" id="{20B511DF-9C4D-4314-A2BD-5D7CC71877F5}"/>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0668000" y="1282700"/>
            <a:ext cx="927454" cy="912615"/>
          </a:xfrm>
          <a:prstGeom prst="rect">
            <a:avLst/>
          </a:prstGeom>
        </p:spPr>
      </p:pic>
      <p:sp>
        <p:nvSpPr>
          <p:cNvPr id="64" name="BarChartVertical_E9EC" title="Icon of a vertical bar graph">
            <a:extLst>
              <a:ext uri="{FF2B5EF4-FFF2-40B4-BE49-F238E27FC236}">
                <a16:creationId xmlns:a16="http://schemas.microsoft.com/office/drawing/2014/main" id="{C7D61FF0-4DF7-456A-963A-E11BCAC2D89B}"/>
              </a:ext>
            </a:extLst>
          </p:cNvPr>
          <p:cNvSpPr>
            <a:spLocks noChangeAspect="1" noEditPoints="1"/>
          </p:cNvSpPr>
          <p:nvPr/>
        </p:nvSpPr>
        <p:spPr bwMode="auto">
          <a:xfrm>
            <a:off x="10958696" y="1561450"/>
            <a:ext cx="365674" cy="36576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 Placeholder 3">
            <a:extLst>
              <a:ext uri="{FF2B5EF4-FFF2-40B4-BE49-F238E27FC236}">
                <a16:creationId xmlns:a16="http://schemas.microsoft.com/office/drawing/2014/main" id="{254BB442-38F1-4072-AE87-E8B1D7B82DAC}"/>
              </a:ext>
            </a:extLst>
          </p:cNvPr>
          <p:cNvSpPr>
            <a:spLocks noGrp="1"/>
          </p:cNvSpPr>
          <p:nvPr>
            <p:ph type="body" sz="quarter" idx="4294967295"/>
          </p:nvPr>
        </p:nvSpPr>
        <p:spPr>
          <a:xfrm>
            <a:off x="6736208" y="2122130"/>
            <a:ext cx="5055661" cy="3957494"/>
          </a:xfrm>
        </p:spPr>
        <p:txBody>
          <a:bodyPr/>
          <a:lstStyle/>
          <a:p>
            <a:pPr marL="0" indent="0">
              <a:spcBef>
                <a:spcPts val="0"/>
              </a:spcBef>
              <a:buNone/>
            </a:pPr>
            <a:r>
              <a:rPr lang="en-US" sz="1600" dirty="0">
                <a:solidFill>
                  <a:schemeClr val="accent1"/>
                </a:solidFill>
                <a:latin typeface="+mj-lt"/>
                <a:cs typeface="Segoe UI"/>
              </a:rPr>
              <a:t>Overall Healthcare Workers</a:t>
            </a:r>
          </a:p>
          <a:p>
            <a:pPr marL="231775" indent="-147638">
              <a:spcBef>
                <a:spcPts val="100"/>
              </a:spcBef>
              <a:spcAft>
                <a:spcPts val="100"/>
              </a:spcAft>
              <a:buSzPct val="100000"/>
              <a:buFont typeface="Arial" panose="020B0604020202020204" pitchFamily="34" charset="0"/>
              <a:buChar char="•"/>
            </a:pPr>
            <a:r>
              <a:rPr lang="en-US" sz="1200" dirty="0">
                <a:ea typeface="+mn-lt"/>
                <a:cs typeface="+mn-lt"/>
              </a:rPr>
              <a:t>Average Hospital turnover </a:t>
            </a:r>
            <a:r>
              <a:rPr lang="en-US" sz="1200" b="1" dirty="0">
                <a:ea typeface="+mn-lt"/>
                <a:cs typeface="+mn-lt"/>
              </a:rPr>
              <a:t>19.5%</a:t>
            </a:r>
          </a:p>
          <a:p>
            <a:pPr marL="231775" indent="-147638">
              <a:spcBef>
                <a:spcPts val="100"/>
              </a:spcBef>
              <a:spcAft>
                <a:spcPts val="100"/>
              </a:spcAft>
              <a:buSzPct val="100000"/>
              <a:buFont typeface="Arial" panose="020B0604020202020204" pitchFamily="34" charset="0"/>
              <a:buChar char="•"/>
            </a:pPr>
            <a:r>
              <a:rPr lang="en-US" sz="1200" dirty="0">
                <a:ea typeface="+mn-lt"/>
                <a:cs typeface="+mn-lt"/>
              </a:rPr>
              <a:t>Average turnover of employees w/ &lt;1 year </a:t>
            </a:r>
            <a:r>
              <a:rPr lang="en-US" sz="1200" b="1" dirty="0">
                <a:ea typeface="+mn-lt"/>
                <a:cs typeface="+mn-lt"/>
              </a:rPr>
              <a:t>30.1%</a:t>
            </a:r>
          </a:p>
          <a:p>
            <a:pPr marL="231775" indent="-147638">
              <a:spcBef>
                <a:spcPts val="100"/>
              </a:spcBef>
              <a:spcAft>
                <a:spcPts val="100"/>
              </a:spcAft>
              <a:buSzPct val="100000"/>
              <a:buFont typeface="Arial" panose="020B0604020202020204" pitchFamily="34" charset="0"/>
              <a:buChar char="•"/>
            </a:pPr>
            <a:r>
              <a:rPr lang="en-US" sz="1200" dirty="0">
                <a:ea typeface="+mn-lt"/>
                <a:cs typeface="+mn-lt"/>
              </a:rPr>
              <a:t>Healthcare workers report not having adequate emotional support </a:t>
            </a:r>
            <a:r>
              <a:rPr lang="en-US" sz="1200" b="1" dirty="0">
                <a:ea typeface="+mn-lt"/>
                <a:cs typeface="+mn-lt"/>
              </a:rPr>
              <a:t>39%</a:t>
            </a:r>
            <a:endParaRPr lang="en-US" sz="1200" b="1" dirty="0"/>
          </a:p>
          <a:p>
            <a:pPr marL="231775" indent="-147638">
              <a:spcBef>
                <a:spcPts val="100"/>
              </a:spcBef>
              <a:spcAft>
                <a:spcPts val="100"/>
              </a:spcAft>
              <a:buSzPct val="100000"/>
              <a:buFont typeface="Arial" panose="020B0604020202020204" pitchFamily="34" charset="0"/>
              <a:buChar char="•"/>
            </a:pPr>
            <a:r>
              <a:rPr lang="en-US" sz="1200" dirty="0">
                <a:ea typeface="+mn-lt"/>
                <a:cs typeface="+mn-lt"/>
              </a:rPr>
              <a:t>Healthcare providers considering retiring, quitting, changing jobs/careers </a:t>
            </a:r>
            <a:r>
              <a:rPr lang="en-US" sz="1200" b="1" dirty="0">
                <a:ea typeface="+mn-lt"/>
                <a:cs typeface="+mn-lt"/>
              </a:rPr>
              <a:t>48%</a:t>
            </a:r>
            <a:endParaRPr lang="en-US" sz="1200" b="1" dirty="0"/>
          </a:p>
          <a:p>
            <a:pPr marL="231775" indent="-147638">
              <a:spcBef>
                <a:spcPts val="100"/>
              </a:spcBef>
              <a:spcAft>
                <a:spcPts val="100"/>
              </a:spcAft>
              <a:buSzPct val="100000"/>
              <a:buFont typeface="Arial" panose="020B0604020202020204" pitchFamily="34" charset="0"/>
              <a:buChar char="•"/>
            </a:pPr>
            <a:r>
              <a:rPr lang="en-US" sz="1200" dirty="0">
                <a:ea typeface="+mn-lt"/>
                <a:cs typeface="+mn-lt"/>
              </a:rPr>
              <a:t>Healthcare workers reporting exhaustion &amp; burnout </a:t>
            </a:r>
            <a:r>
              <a:rPr lang="en-US" sz="1200" b="1" dirty="0">
                <a:ea typeface="+mn-lt"/>
                <a:cs typeface="+mn-lt"/>
              </a:rPr>
              <a:t>76%</a:t>
            </a:r>
          </a:p>
          <a:p>
            <a:pPr marL="0" indent="0">
              <a:spcBef>
                <a:spcPts val="600"/>
              </a:spcBef>
              <a:buNone/>
            </a:pPr>
            <a:r>
              <a:rPr lang="en-US" sz="1600" dirty="0">
                <a:solidFill>
                  <a:schemeClr val="accent1"/>
                </a:solidFill>
                <a:latin typeface="+mj-lt"/>
                <a:cs typeface="Segoe UI"/>
              </a:rPr>
              <a:t>Physicians in Crisis</a:t>
            </a:r>
          </a:p>
          <a:p>
            <a:pPr marL="231775" indent="-147638">
              <a:spcBef>
                <a:spcPts val="100"/>
              </a:spcBef>
              <a:spcAft>
                <a:spcPts val="100"/>
              </a:spcAft>
              <a:buSzPct val="100000"/>
              <a:buFont typeface="Arial" panose="020B0604020202020204" pitchFamily="34" charset="0"/>
              <a:buChar char="•"/>
            </a:pPr>
            <a:r>
              <a:rPr lang="en-US" sz="1200" dirty="0"/>
              <a:t>More than half of physicians surveyed reported at least one burnout manifestation</a:t>
            </a:r>
            <a:endParaRPr lang="en-US" sz="1200" dirty="0">
              <a:cs typeface="Segoe UI"/>
            </a:endParaRPr>
          </a:p>
          <a:p>
            <a:pPr marL="231775" indent="-147638">
              <a:spcBef>
                <a:spcPts val="100"/>
              </a:spcBef>
              <a:spcAft>
                <a:spcPts val="100"/>
              </a:spcAft>
              <a:buSzPct val="100000"/>
              <a:buFont typeface="Arial" panose="020B0604020202020204" pitchFamily="34" charset="0"/>
              <a:buChar char="•"/>
            </a:pPr>
            <a:r>
              <a:rPr lang="en-US" sz="1200" b="1" dirty="0"/>
              <a:t>30%</a:t>
            </a:r>
            <a:r>
              <a:rPr lang="en-US" sz="1200" dirty="0"/>
              <a:t> of primary care physicians age 35 to 39 plan to leave practice within 5 years</a:t>
            </a:r>
            <a:endParaRPr lang="en-US" sz="1200" dirty="0">
              <a:cs typeface="Segoe UI"/>
            </a:endParaRPr>
          </a:p>
          <a:p>
            <a:pPr marL="231775" indent="-147638">
              <a:spcBef>
                <a:spcPts val="100"/>
              </a:spcBef>
              <a:spcAft>
                <a:spcPts val="100"/>
              </a:spcAft>
              <a:buSzPct val="100000"/>
              <a:buFont typeface="Arial" panose="020B0604020202020204" pitchFamily="34" charset="0"/>
              <a:buChar char="•"/>
            </a:pPr>
            <a:r>
              <a:rPr lang="en-US" sz="1200" dirty="0"/>
              <a:t>Only </a:t>
            </a:r>
            <a:r>
              <a:rPr lang="en-US" sz="1200" b="1" dirty="0"/>
              <a:t>1 in 10 </a:t>
            </a:r>
            <a:r>
              <a:rPr lang="en-US" sz="1200" dirty="0"/>
              <a:t>physicians would recommend medicine as a career</a:t>
            </a:r>
            <a:endParaRPr lang="en-US" sz="1200" b="1" dirty="0"/>
          </a:p>
          <a:p>
            <a:pPr marL="0" indent="0">
              <a:spcBef>
                <a:spcPts val="600"/>
              </a:spcBef>
              <a:buNone/>
            </a:pPr>
            <a:r>
              <a:rPr lang="en-US" sz="1600" dirty="0">
                <a:solidFill>
                  <a:schemeClr val="accent1"/>
                </a:solidFill>
                <a:latin typeface="+mj-lt"/>
                <a:cs typeface="Segoe UI"/>
              </a:rPr>
              <a:t>Nurses In Crisis</a:t>
            </a:r>
          </a:p>
          <a:p>
            <a:pPr marL="231775" indent="-147638">
              <a:spcBef>
                <a:spcPts val="100"/>
              </a:spcBef>
              <a:spcAft>
                <a:spcPts val="100"/>
              </a:spcAft>
              <a:buSzPct val="100000"/>
              <a:buFont typeface="Arial" panose="020B0604020202020204" pitchFamily="34" charset="0"/>
              <a:buChar char="•"/>
            </a:pPr>
            <a:r>
              <a:rPr lang="en-US" sz="1200" b="1" dirty="0"/>
              <a:t>63% </a:t>
            </a:r>
            <a:r>
              <a:rPr lang="en-US" sz="1200" dirty="0"/>
              <a:t>of nurses report symptoms of burnout</a:t>
            </a:r>
            <a:endParaRPr lang="en-US" sz="1200" dirty="0">
              <a:cs typeface="Segoe UI"/>
            </a:endParaRPr>
          </a:p>
          <a:p>
            <a:pPr marL="231775" indent="-147638">
              <a:spcBef>
                <a:spcPts val="100"/>
              </a:spcBef>
              <a:spcAft>
                <a:spcPts val="100"/>
              </a:spcAft>
              <a:buSzPct val="100000"/>
              <a:buFont typeface="Arial" panose="020B0604020202020204" pitchFamily="34" charset="0"/>
              <a:buChar char="•"/>
            </a:pPr>
            <a:r>
              <a:rPr lang="en-US" sz="1200" dirty="0">
                <a:ea typeface="+mn-lt"/>
                <a:cs typeface="+mn-lt"/>
              </a:rPr>
              <a:t>RN vacancy rate March 2021 </a:t>
            </a:r>
            <a:r>
              <a:rPr lang="en-US" sz="1200" b="1" dirty="0">
                <a:ea typeface="+mn-lt"/>
                <a:cs typeface="+mn-lt"/>
              </a:rPr>
              <a:t>9.9%</a:t>
            </a:r>
          </a:p>
          <a:p>
            <a:pPr marL="231775" indent="-147638">
              <a:spcBef>
                <a:spcPts val="100"/>
              </a:spcBef>
              <a:spcAft>
                <a:spcPts val="100"/>
              </a:spcAft>
              <a:buSzPct val="100000"/>
              <a:buFont typeface="Arial" panose="020B0604020202020204" pitchFamily="34" charset="0"/>
              <a:buChar char="•"/>
            </a:pPr>
            <a:r>
              <a:rPr lang="en-US" sz="1200" b="1" dirty="0">
                <a:ea typeface="+mn-lt"/>
                <a:cs typeface="+mn-lt"/>
              </a:rPr>
              <a:t>44% </a:t>
            </a:r>
            <a:r>
              <a:rPr lang="en-US" sz="1200" dirty="0">
                <a:ea typeface="+mn-lt"/>
                <a:cs typeface="+mn-lt"/>
              </a:rPr>
              <a:t>worry patient care suffered because they were so tired</a:t>
            </a:r>
          </a:p>
          <a:p>
            <a:pPr marL="231775" indent="-147638">
              <a:spcBef>
                <a:spcPts val="100"/>
              </a:spcBef>
              <a:spcAft>
                <a:spcPts val="100"/>
              </a:spcAft>
              <a:buSzPct val="100000"/>
              <a:buFont typeface="Arial" panose="020B0604020202020204" pitchFamily="34" charset="0"/>
              <a:buChar char="•"/>
            </a:pPr>
            <a:r>
              <a:rPr lang="en-US" sz="1200" b="1" dirty="0">
                <a:ea typeface="+mn-lt"/>
                <a:cs typeface="+mn-lt"/>
              </a:rPr>
              <a:t>41% </a:t>
            </a:r>
            <a:r>
              <a:rPr lang="en-US" sz="1200" dirty="0">
                <a:ea typeface="+mn-lt"/>
                <a:cs typeface="+mn-lt"/>
              </a:rPr>
              <a:t>consider changing hospitals due to burnout</a:t>
            </a:r>
          </a:p>
        </p:txBody>
      </p:sp>
    </p:spTree>
    <p:extLst>
      <p:ext uri="{BB962C8B-B14F-4D97-AF65-F5344CB8AC3E}">
        <p14:creationId xmlns:p14="http://schemas.microsoft.com/office/powerpoint/2010/main" val="17750617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id="{E7B8222A-0DE4-AFF6-853F-2B86CCFE7541}"/>
              </a:ext>
            </a:extLst>
          </p:cNvPr>
          <p:cNvGrpSpPr/>
          <p:nvPr/>
        </p:nvGrpSpPr>
        <p:grpSpPr>
          <a:xfrm>
            <a:off x="457197" y="5956171"/>
            <a:ext cx="11277603" cy="743859"/>
            <a:chOff x="457198" y="5578219"/>
            <a:chExt cx="11277603" cy="743859"/>
          </a:xfrm>
        </p:grpSpPr>
        <p:sp>
          <p:nvSpPr>
            <p:cNvPr id="104" name="Rectangle: Rounded Corners 103">
              <a:extLst>
                <a:ext uri="{FF2B5EF4-FFF2-40B4-BE49-F238E27FC236}">
                  <a16:creationId xmlns:a16="http://schemas.microsoft.com/office/drawing/2014/main" id="{3CD0B87C-34A2-66EB-CCBF-2DFDEA17026C}"/>
                </a:ext>
              </a:extLst>
            </p:cNvPr>
            <p:cNvSpPr/>
            <p:nvPr/>
          </p:nvSpPr>
          <p:spPr bwMode="auto">
            <a:xfrm>
              <a:off x="588262" y="5916896"/>
              <a:ext cx="11029703" cy="349287"/>
            </a:xfrm>
            <a:prstGeom prst="roundRect">
              <a:avLst>
                <a:gd name="adj" fmla="val 1605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7" name="Group 16">
              <a:extLst>
                <a:ext uri="{FF2B5EF4-FFF2-40B4-BE49-F238E27FC236}">
                  <a16:creationId xmlns:a16="http://schemas.microsoft.com/office/drawing/2014/main" id="{BB8C6B98-2718-4D0F-9E0C-A1918816C18A}"/>
                </a:ext>
              </a:extLst>
            </p:cNvPr>
            <p:cNvGrpSpPr/>
            <p:nvPr/>
          </p:nvGrpSpPr>
          <p:grpSpPr>
            <a:xfrm>
              <a:off x="530942" y="5578219"/>
              <a:ext cx="11130116" cy="743859"/>
              <a:chOff x="150812" y="5384378"/>
              <a:chExt cx="11890376" cy="811703"/>
            </a:xfrm>
          </p:grpSpPr>
          <p:sp>
            <p:nvSpPr>
              <p:cNvPr id="18" name="!!Structured &amp; unstructured">
                <a:extLst>
                  <a:ext uri="{FF2B5EF4-FFF2-40B4-BE49-F238E27FC236}">
                    <a16:creationId xmlns:a16="http://schemas.microsoft.com/office/drawing/2014/main" id="{F5B55B1E-6A9F-0EE8-C077-5CD9E89A13E4}"/>
                  </a:ext>
                </a:extLst>
              </p:cNvPr>
              <p:cNvSpPr/>
              <p:nvPr/>
            </p:nvSpPr>
            <p:spPr>
              <a:xfrm>
                <a:off x="150812" y="5681981"/>
                <a:ext cx="11890376" cy="514100"/>
              </a:xfrm>
              <a:prstGeom prst="rect">
                <a:avLst/>
              </a:prstGeom>
              <a:ln w="12700">
                <a:solidFill>
                  <a:srgbClr val="1178D4"/>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117BA400-FE3C-C0E3-83C4-74BED6B5FF4F}"/>
                  </a:ext>
                </a:extLst>
              </p:cNvPr>
              <p:cNvGrpSpPr/>
              <p:nvPr/>
            </p:nvGrpSpPr>
            <p:grpSpPr>
              <a:xfrm>
                <a:off x="196850" y="5715068"/>
                <a:ext cx="11798303" cy="447926"/>
                <a:chOff x="180976" y="5686551"/>
                <a:chExt cx="11830051" cy="457200"/>
              </a:xfrm>
            </p:grpSpPr>
            <p:sp>
              <p:nvSpPr>
                <p:cNvPr id="21" name="!!Structured &amp; unstructured">
                  <a:extLst>
                    <a:ext uri="{FF2B5EF4-FFF2-40B4-BE49-F238E27FC236}">
                      <a16:creationId xmlns:a16="http://schemas.microsoft.com/office/drawing/2014/main" id="{AA8CCEE2-CC22-FAFB-286B-F351985BE3A1}"/>
                    </a:ext>
                  </a:extLst>
                </p:cNvPr>
                <p:cNvSpPr/>
                <p:nvPr/>
              </p:nvSpPr>
              <p:spPr>
                <a:xfrm>
                  <a:off x="180976" y="5686551"/>
                  <a:ext cx="4160108" cy="457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Data models</a:t>
                  </a:r>
                </a:p>
              </p:txBody>
            </p:sp>
            <p:sp>
              <p:nvSpPr>
                <p:cNvPr id="22" name="!!Structured &amp; unstructured">
                  <a:extLst>
                    <a:ext uri="{FF2B5EF4-FFF2-40B4-BE49-F238E27FC236}">
                      <a16:creationId xmlns:a16="http://schemas.microsoft.com/office/drawing/2014/main" id="{59901EA3-AFAA-606A-00EF-CB9318E0EB49}"/>
                    </a:ext>
                  </a:extLst>
                </p:cNvPr>
                <p:cNvSpPr/>
                <p:nvPr/>
              </p:nvSpPr>
              <p:spPr>
                <a:xfrm>
                  <a:off x="7888562" y="5686551"/>
                  <a:ext cx="4122465" cy="457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Partner ecosystem</a:t>
                  </a:r>
                </a:p>
              </p:txBody>
            </p:sp>
          </p:grpSp>
          <p:sp>
            <p:nvSpPr>
              <p:cNvPr id="20" name="!!Structured &amp; unstructured">
                <a:extLst>
                  <a:ext uri="{FF2B5EF4-FFF2-40B4-BE49-F238E27FC236}">
                    <a16:creationId xmlns:a16="http://schemas.microsoft.com/office/drawing/2014/main" id="{7A427B17-23A2-0DA8-9339-D1B86BEA6073}"/>
                  </a:ext>
                </a:extLst>
              </p:cNvPr>
              <p:cNvSpPr/>
              <p:nvPr/>
            </p:nvSpPr>
            <p:spPr>
              <a:xfrm>
                <a:off x="4755215" y="5384378"/>
                <a:ext cx="2608770" cy="285470"/>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t">
                <a:sp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solidFill>
                    <a:effectLst/>
                    <a:uLnTx/>
                    <a:uFillTx/>
                    <a:latin typeface="Segoe UI Semibold"/>
                    <a:ea typeface="+mn-ea"/>
                    <a:cs typeface="+mn-cs"/>
                  </a:rPr>
                  <a:t>HEALTHCARE INDUSTRY SPECIFIC</a:t>
                </a:r>
              </a:p>
            </p:txBody>
          </p:sp>
        </p:grpSp>
        <p:sp>
          <p:nvSpPr>
            <p:cNvPr id="23" name="Freeform: Shape 22">
              <a:extLst>
                <a:ext uri="{FF2B5EF4-FFF2-40B4-BE49-F238E27FC236}">
                  <a16:creationId xmlns:a16="http://schemas.microsoft.com/office/drawing/2014/main" id="{967479EC-BDE0-2B3B-46F4-F4BB415C6B2B}"/>
                </a:ext>
              </a:extLst>
            </p:cNvPr>
            <p:cNvSpPr/>
            <p:nvPr/>
          </p:nvSpPr>
          <p:spPr bwMode="auto">
            <a:xfrm>
              <a:off x="7401261" y="5711112"/>
              <a:ext cx="4333540" cy="374113"/>
            </a:xfrm>
            <a:custGeom>
              <a:avLst/>
              <a:gdLst>
                <a:gd name="connsiteX0" fmla="*/ 0 w 4543425"/>
                <a:gd name="connsiteY0" fmla="*/ 0 h 371475"/>
                <a:gd name="connsiteX1" fmla="*/ 4543425 w 4543425"/>
                <a:gd name="connsiteY1" fmla="*/ 0 h 371475"/>
                <a:gd name="connsiteX2" fmla="*/ 4543425 w 4543425"/>
                <a:gd name="connsiteY2" fmla="*/ 371475 h 371475"/>
                <a:gd name="connsiteX3" fmla="*/ 4481513 w 4543425"/>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4543425" h="371475">
                  <a:moveTo>
                    <a:pt x="0" y="0"/>
                  </a:moveTo>
                  <a:lnTo>
                    <a:pt x="4543425" y="0"/>
                  </a:lnTo>
                  <a:lnTo>
                    <a:pt x="4543425" y="371475"/>
                  </a:lnTo>
                  <a:lnTo>
                    <a:pt x="4481513" y="371475"/>
                  </a:lnTo>
                </a:path>
              </a:pathLst>
            </a:custGeom>
            <a:ln w="12700">
              <a:solidFill>
                <a:srgbClr val="1178D4"/>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1D877C2A-C162-081F-E806-E868D2C01938}"/>
                </a:ext>
              </a:extLst>
            </p:cNvPr>
            <p:cNvSpPr/>
            <p:nvPr/>
          </p:nvSpPr>
          <p:spPr bwMode="auto">
            <a:xfrm flipH="1">
              <a:off x="457198" y="5700584"/>
              <a:ext cx="4222378" cy="384642"/>
            </a:xfrm>
            <a:custGeom>
              <a:avLst/>
              <a:gdLst>
                <a:gd name="connsiteX0" fmla="*/ 0 w 4543425"/>
                <a:gd name="connsiteY0" fmla="*/ 0 h 371475"/>
                <a:gd name="connsiteX1" fmla="*/ 4543425 w 4543425"/>
                <a:gd name="connsiteY1" fmla="*/ 0 h 371475"/>
                <a:gd name="connsiteX2" fmla="*/ 4543425 w 4543425"/>
                <a:gd name="connsiteY2" fmla="*/ 371475 h 371475"/>
                <a:gd name="connsiteX3" fmla="*/ 4481513 w 4543425"/>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4543425" h="371475">
                  <a:moveTo>
                    <a:pt x="0" y="0"/>
                  </a:moveTo>
                  <a:lnTo>
                    <a:pt x="4543425" y="0"/>
                  </a:lnTo>
                  <a:lnTo>
                    <a:pt x="4543425" y="371475"/>
                  </a:lnTo>
                  <a:lnTo>
                    <a:pt x="4481513" y="371475"/>
                  </a:lnTo>
                </a:path>
              </a:pathLst>
            </a:custGeom>
            <a:ln w="12700">
              <a:solidFill>
                <a:srgbClr val="1178D4"/>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25" name="Straight Connector 24">
              <a:extLst>
                <a:ext uri="{FF2B5EF4-FFF2-40B4-BE49-F238E27FC236}">
                  <a16:creationId xmlns:a16="http://schemas.microsoft.com/office/drawing/2014/main" id="{96C7FD74-7D7C-27EC-B702-8348AAAA19A3}"/>
                </a:ext>
              </a:extLst>
            </p:cNvPr>
            <p:cNvCxnSpPr>
              <a:cxnSpLocks/>
            </p:cNvCxnSpPr>
            <p:nvPr/>
          </p:nvCxnSpPr>
          <p:spPr>
            <a:xfrm rot="5400000">
              <a:off x="4138888" y="6000300"/>
              <a:ext cx="0" cy="171187"/>
            </a:xfrm>
            <a:prstGeom prst="line">
              <a:avLst/>
            </a:prstGeom>
            <a:ln w="2857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BFB787-3A22-0F81-24E3-CCD9F22B2FC9}"/>
                </a:ext>
              </a:extLst>
            </p:cNvPr>
            <p:cNvCxnSpPr>
              <a:cxnSpLocks/>
            </p:cNvCxnSpPr>
            <p:nvPr/>
          </p:nvCxnSpPr>
          <p:spPr>
            <a:xfrm rot="5400000">
              <a:off x="7989689" y="6000300"/>
              <a:ext cx="0" cy="171187"/>
            </a:xfrm>
            <a:prstGeom prst="line">
              <a:avLst/>
            </a:prstGeom>
            <a:ln w="2857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Structured &amp; unstructured">
              <a:extLst>
                <a:ext uri="{FF2B5EF4-FFF2-40B4-BE49-F238E27FC236}">
                  <a16:creationId xmlns:a16="http://schemas.microsoft.com/office/drawing/2014/main" id="{614DAC8D-5262-692B-7C7E-79482644132B}"/>
                </a:ext>
              </a:extLst>
            </p:cNvPr>
            <p:cNvSpPr/>
            <p:nvPr/>
          </p:nvSpPr>
          <p:spPr>
            <a:xfrm>
              <a:off x="4317298" y="5879919"/>
              <a:ext cx="3521310" cy="40758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Connectors &amp; APIs</a:t>
              </a:r>
            </a:p>
          </p:txBody>
        </p:sp>
      </p:grpSp>
      <p:sp>
        <p:nvSpPr>
          <p:cNvPr id="74" name="Freeform: Shape 73">
            <a:extLst>
              <a:ext uri="{FF2B5EF4-FFF2-40B4-BE49-F238E27FC236}">
                <a16:creationId xmlns:a16="http://schemas.microsoft.com/office/drawing/2014/main" id="{FF541CCC-098E-3ECA-72C7-C3C4E83A5A4F}"/>
              </a:ext>
            </a:extLst>
          </p:cNvPr>
          <p:cNvSpPr>
            <a:spLocks/>
          </p:cNvSpPr>
          <p:nvPr/>
        </p:nvSpPr>
        <p:spPr bwMode="auto">
          <a:xfrm>
            <a:off x="7053733" y="3353624"/>
            <a:ext cx="5138266" cy="2426232"/>
          </a:xfrm>
          <a:custGeom>
            <a:avLst/>
            <a:gdLst>
              <a:gd name="connsiteX0" fmla="*/ 1668388 w 5138266"/>
              <a:gd name="connsiteY0" fmla="*/ 0 h 2426232"/>
              <a:gd name="connsiteX1" fmla="*/ 5138266 w 5138266"/>
              <a:gd name="connsiteY1" fmla="*/ 0 h 2426232"/>
              <a:gd name="connsiteX2" fmla="*/ 5138266 w 5138266"/>
              <a:gd name="connsiteY2" fmla="*/ 2426232 h 2426232"/>
              <a:gd name="connsiteX3" fmla="*/ 0 w 5138266"/>
              <a:gd name="connsiteY3" fmla="*/ 2426232 h 2426232"/>
              <a:gd name="connsiteX4" fmla="*/ 64018 w 5138266"/>
              <a:gd name="connsiteY4" fmla="*/ 2402801 h 2426232"/>
              <a:gd name="connsiteX5" fmla="*/ 1655782 w 5138266"/>
              <a:gd name="connsiteY5" fmla="*/ 249658 h 2426232"/>
              <a:gd name="connsiteX6" fmla="*/ 1668388 w 5138266"/>
              <a:gd name="connsiteY6" fmla="*/ 0 h 24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8266" h="2426232">
                <a:moveTo>
                  <a:pt x="1668388" y="0"/>
                </a:moveTo>
                <a:lnTo>
                  <a:pt x="5138266" y="0"/>
                </a:lnTo>
                <a:lnTo>
                  <a:pt x="5138266" y="2426232"/>
                </a:lnTo>
                <a:lnTo>
                  <a:pt x="0" y="2426232"/>
                </a:lnTo>
                <a:lnTo>
                  <a:pt x="64018" y="2402801"/>
                </a:lnTo>
                <a:cubicBezTo>
                  <a:pt x="928790" y="2037033"/>
                  <a:pt x="1557073" y="1221624"/>
                  <a:pt x="1655782" y="249658"/>
                </a:cubicBezTo>
                <a:lnTo>
                  <a:pt x="1668388" y="0"/>
                </a:lnTo>
                <a:close/>
              </a:path>
            </a:pathLst>
          </a:custGeom>
          <a:solidFill>
            <a:schemeClr val="tx1">
              <a:lumMod val="50000"/>
              <a:lumOff val="50000"/>
              <a:alpha val="10000"/>
            </a:schemeClr>
          </a:solidFill>
          <a:ln>
            <a:noFill/>
            <a:headEnd type="none" w="med" len="med"/>
            <a:tailEnd type="none" w="med" len="med"/>
          </a:ln>
          <a:effectLst>
            <a:outerShdw blurRad="76200" dist="38100" dir="10800000" algn="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F4B95DF4-B42F-4759-53F4-7779A49A403E}"/>
              </a:ext>
            </a:extLst>
          </p:cNvPr>
          <p:cNvGrpSpPr/>
          <p:nvPr/>
        </p:nvGrpSpPr>
        <p:grpSpPr>
          <a:xfrm>
            <a:off x="7022387" y="877749"/>
            <a:ext cx="5169613" cy="2426232"/>
            <a:chOff x="7022388" y="499797"/>
            <a:chExt cx="5169613" cy="2426232"/>
          </a:xfrm>
        </p:grpSpPr>
        <p:sp>
          <p:nvSpPr>
            <p:cNvPr id="73" name="Freeform: Shape 72">
              <a:extLst>
                <a:ext uri="{FF2B5EF4-FFF2-40B4-BE49-F238E27FC236}">
                  <a16:creationId xmlns:a16="http://schemas.microsoft.com/office/drawing/2014/main" id="{778BC758-F258-EA21-BEAD-69847C1B2C74}"/>
                </a:ext>
              </a:extLst>
            </p:cNvPr>
            <p:cNvSpPr>
              <a:spLocks/>
            </p:cNvSpPr>
            <p:nvPr/>
          </p:nvSpPr>
          <p:spPr bwMode="auto">
            <a:xfrm>
              <a:off x="7022388" y="499797"/>
              <a:ext cx="5169613" cy="2426232"/>
            </a:xfrm>
            <a:custGeom>
              <a:avLst/>
              <a:gdLst>
                <a:gd name="connsiteX0" fmla="*/ 0 w 5169613"/>
                <a:gd name="connsiteY0" fmla="*/ 0 h 2426232"/>
                <a:gd name="connsiteX1" fmla="*/ 5169613 w 5169613"/>
                <a:gd name="connsiteY1" fmla="*/ 0 h 2426232"/>
                <a:gd name="connsiteX2" fmla="*/ 5169613 w 5169613"/>
                <a:gd name="connsiteY2" fmla="*/ 2426232 h 2426232"/>
                <a:gd name="connsiteX3" fmla="*/ 1699156 w 5169613"/>
                <a:gd name="connsiteY3" fmla="*/ 2426232 h 2426232"/>
                <a:gd name="connsiteX4" fmla="*/ 1687129 w 5169613"/>
                <a:gd name="connsiteY4" fmla="*/ 2188047 h 2426232"/>
                <a:gd name="connsiteX5" fmla="*/ 95365 w 5169613"/>
                <a:gd name="connsiteY5" fmla="*/ 34904 h 2426232"/>
                <a:gd name="connsiteX6" fmla="*/ 0 w 5169613"/>
                <a:gd name="connsiteY6" fmla="*/ 0 h 24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9613" h="2426232">
                  <a:moveTo>
                    <a:pt x="0" y="0"/>
                  </a:moveTo>
                  <a:lnTo>
                    <a:pt x="5169613" y="0"/>
                  </a:lnTo>
                  <a:lnTo>
                    <a:pt x="5169613" y="2426232"/>
                  </a:lnTo>
                  <a:lnTo>
                    <a:pt x="1699156" y="2426232"/>
                  </a:lnTo>
                  <a:lnTo>
                    <a:pt x="1687129" y="2188047"/>
                  </a:lnTo>
                  <a:cubicBezTo>
                    <a:pt x="1588420" y="1216082"/>
                    <a:pt x="960137" y="400672"/>
                    <a:pt x="95365" y="34904"/>
                  </a:cubicBezTo>
                  <a:lnTo>
                    <a:pt x="0" y="0"/>
                  </a:lnTo>
                  <a:close/>
                </a:path>
              </a:pathLst>
            </a:custGeom>
            <a:solidFill>
              <a:schemeClr val="tx1">
                <a:lumMod val="50000"/>
                <a:lumOff val="50000"/>
                <a:alpha val="10000"/>
              </a:schemeClr>
            </a:solidFill>
            <a:ln>
              <a:noFill/>
              <a:headEnd type="none" w="med" len="med"/>
              <a:tailEnd type="none" w="med" len="med"/>
            </a:ln>
            <a:effectLst>
              <a:outerShdw blurRad="76200" dist="38100" dir="10800000" algn="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D447B49-BD28-D7D9-F1C8-2183B7F22CE2}"/>
                </a:ext>
              </a:extLst>
            </p:cNvPr>
            <p:cNvGrpSpPr/>
            <p:nvPr/>
          </p:nvGrpSpPr>
          <p:grpSpPr>
            <a:xfrm flipH="1">
              <a:off x="8360738" y="2488685"/>
              <a:ext cx="472719" cy="128953"/>
              <a:chOff x="3870325" y="2333828"/>
              <a:chExt cx="425140" cy="115974"/>
            </a:xfrm>
          </p:grpSpPr>
          <p:cxnSp>
            <p:nvCxnSpPr>
              <p:cNvPr id="50" name="Straight Connector 49">
                <a:extLst>
                  <a:ext uri="{FF2B5EF4-FFF2-40B4-BE49-F238E27FC236}">
                    <a16:creationId xmlns:a16="http://schemas.microsoft.com/office/drawing/2014/main" id="{93ACC48A-9166-C3BF-0447-B573E946A4A3}"/>
                  </a:ext>
                </a:extLst>
              </p:cNvPr>
              <p:cNvCxnSpPr>
                <a:cxnSpLocks/>
              </p:cNvCxnSpPr>
              <p:nvPr/>
            </p:nvCxnSpPr>
            <p:spPr>
              <a:xfrm flipH="1">
                <a:off x="3870325" y="2391815"/>
                <a:ext cx="299100"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1" name="Oval 50">
                <a:extLst>
                  <a:ext uri="{FF2B5EF4-FFF2-40B4-BE49-F238E27FC236}">
                    <a16:creationId xmlns:a16="http://schemas.microsoft.com/office/drawing/2014/main" id="{A9A42209-AF89-1C56-F770-B946F7BFB856}"/>
                  </a:ext>
                  <a:ext uri="{C183D7F6-B498-43B3-948B-1728B52AA6E4}">
                    <adec:decorative xmlns:adec="http://schemas.microsoft.com/office/drawing/2017/decorative" val="1"/>
                  </a:ext>
                </a:extLst>
              </p:cNvPr>
              <p:cNvSpPr/>
              <p:nvPr/>
            </p:nvSpPr>
            <p:spPr bwMode="auto">
              <a:xfrm flipH="1">
                <a:off x="4179491" y="2333828"/>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grpSp>
        <p:grpSp>
          <p:nvGrpSpPr>
            <p:cNvPr id="55" name="Group 54">
              <a:extLst>
                <a:ext uri="{FF2B5EF4-FFF2-40B4-BE49-F238E27FC236}">
                  <a16:creationId xmlns:a16="http://schemas.microsoft.com/office/drawing/2014/main" id="{7090ED07-B42F-7D15-C455-A180C6C14399}"/>
                </a:ext>
              </a:extLst>
            </p:cNvPr>
            <p:cNvGrpSpPr/>
            <p:nvPr/>
          </p:nvGrpSpPr>
          <p:grpSpPr>
            <a:xfrm flipH="1">
              <a:off x="8141938" y="1895827"/>
              <a:ext cx="517814" cy="128951"/>
              <a:chOff x="3908350" y="2155245"/>
              <a:chExt cx="465697" cy="115974"/>
            </a:xfrm>
          </p:grpSpPr>
          <p:sp>
            <p:nvSpPr>
              <p:cNvPr id="56" name="Oval 55">
                <a:extLst>
                  <a:ext uri="{FF2B5EF4-FFF2-40B4-BE49-F238E27FC236}">
                    <a16:creationId xmlns:a16="http://schemas.microsoft.com/office/drawing/2014/main" id="{D0B27963-77DC-2E5B-3AE3-02624CD5B187}"/>
                  </a:ext>
                  <a:ext uri="{C183D7F6-B498-43B3-948B-1728B52AA6E4}">
                    <adec:decorative xmlns:adec="http://schemas.microsoft.com/office/drawing/2017/decorative" val="1"/>
                  </a:ext>
                </a:extLst>
              </p:cNvPr>
              <p:cNvSpPr/>
              <p:nvPr/>
            </p:nvSpPr>
            <p:spPr bwMode="auto">
              <a:xfrm flipH="1">
                <a:off x="4258073" y="2155245"/>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57" name="Straight Connector 56">
                <a:extLst>
                  <a:ext uri="{FF2B5EF4-FFF2-40B4-BE49-F238E27FC236}">
                    <a16:creationId xmlns:a16="http://schemas.microsoft.com/office/drawing/2014/main" id="{C12A7A4C-A3C4-24B0-93F0-34C297AC070F}"/>
                  </a:ext>
                </a:extLst>
              </p:cNvPr>
              <p:cNvCxnSpPr>
                <a:cxnSpLocks/>
                <a:stCxn id="56" idx="6"/>
              </p:cNvCxnSpPr>
              <p:nvPr/>
            </p:nvCxnSpPr>
            <p:spPr>
              <a:xfrm flipH="1">
                <a:off x="3908350" y="2213268"/>
                <a:ext cx="349723"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58" name="Group 57">
              <a:extLst>
                <a:ext uri="{FF2B5EF4-FFF2-40B4-BE49-F238E27FC236}">
                  <a16:creationId xmlns:a16="http://schemas.microsoft.com/office/drawing/2014/main" id="{888F7E04-E3BD-B3B2-D6C2-9C5BBE567F53}"/>
                </a:ext>
              </a:extLst>
            </p:cNvPr>
            <p:cNvGrpSpPr/>
            <p:nvPr/>
          </p:nvGrpSpPr>
          <p:grpSpPr>
            <a:xfrm flipH="1">
              <a:off x="7611669" y="1163190"/>
              <a:ext cx="616932" cy="128953"/>
              <a:chOff x="3819209" y="2155245"/>
              <a:chExt cx="554838" cy="115974"/>
            </a:xfrm>
          </p:grpSpPr>
          <p:sp>
            <p:nvSpPr>
              <p:cNvPr id="59" name="Oval 58">
                <a:extLst>
                  <a:ext uri="{FF2B5EF4-FFF2-40B4-BE49-F238E27FC236}">
                    <a16:creationId xmlns:a16="http://schemas.microsoft.com/office/drawing/2014/main" id="{658A55D6-5F1B-DF28-3012-117B837C2E76}"/>
                  </a:ext>
                  <a:ext uri="{C183D7F6-B498-43B3-948B-1728B52AA6E4}">
                    <adec:decorative xmlns:adec="http://schemas.microsoft.com/office/drawing/2017/decorative" val="1"/>
                  </a:ext>
                </a:extLst>
              </p:cNvPr>
              <p:cNvSpPr/>
              <p:nvPr/>
            </p:nvSpPr>
            <p:spPr bwMode="auto">
              <a:xfrm flipH="1">
                <a:off x="4258073" y="2155245"/>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60" name="Straight Connector 59">
                <a:extLst>
                  <a:ext uri="{FF2B5EF4-FFF2-40B4-BE49-F238E27FC236}">
                    <a16:creationId xmlns:a16="http://schemas.microsoft.com/office/drawing/2014/main" id="{1AF76F2D-8C88-7526-3475-84F24A8D0AB3}"/>
                  </a:ext>
                </a:extLst>
              </p:cNvPr>
              <p:cNvCxnSpPr>
                <a:cxnSpLocks/>
              </p:cNvCxnSpPr>
              <p:nvPr/>
            </p:nvCxnSpPr>
            <p:spPr>
              <a:xfrm flipH="1">
                <a:off x="3819209" y="2213232"/>
                <a:ext cx="438865"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77" name="TextBox 76">
              <a:extLst>
                <a:ext uri="{FF2B5EF4-FFF2-40B4-BE49-F238E27FC236}">
                  <a16:creationId xmlns:a16="http://schemas.microsoft.com/office/drawing/2014/main" id="{043699B7-AB4E-C0D8-72B5-2F89B3C53BA4}"/>
                </a:ext>
              </a:extLst>
            </p:cNvPr>
            <p:cNvSpPr txBox="1"/>
            <p:nvPr/>
          </p:nvSpPr>
          <p:spPr>
            <a:xfrm>
              <a:off x="8291913" y="1069931"/>
              <a:ext cx="3442887" cy="315471"/>
            </a:xfrm>
            <a:prstGeom prst="rect">
              <a:avLst/>
            </a:prstGeom>
            <a:noFill/>
          </p:spPr>
          <p:txBody>
            <a:bodyPr wrap="square" lIns="0" tIns="0" rIns="0" bIns="0" anchor="ctr">
              <a:noAutofit/>
            </a:bodyPr>
            <a:lstStyle/>
            <a:p>
              <a:pPr marL="0" marR="0" lvl="2" indent="0" algn="l"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Care coordination </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Develop systems of care management with clinical intelligence and workflows</a:t>
              </a:r>
            </a:p>
          </p:txBody>
        </p:sp>
        <p:sp>
          <p:nvSpPr>
            <p:cNvPr id="78" name="TextBox 77">
              <a:extLst>
                <a:ext uri="{FF2B5EF4-FFF2-40B4-BE49-F238E27FC236}">
                  <a16:creationId xmlns:a16="http://schemas.microsoft.com/office/drawing/2014/main" id="{97002175-1435-CE80-15E1-318EAEFE3321}"/>
                </a:ext>
              </a:extLst>
            </p:cNvPr>
            <p:cNvSpPr txBox="1"/>
            <p:nvPr/>
          </p:nvSpPr>
          <p:spPr>
            <a:xfrm>
              <a:off x="8824805" y="2395425"/>
              <a:ext cx="3172343" cy="315471"/>
            </a:xfrm>
            <a:prstGeom prst="rect">
              <a:avLst/>
            </a:prstGeom>
            <a:noFill/>
          </p:spPr>
          <p:txBody>
            <a:bodyPr wrap="square" lIns="0" tIns="0" rIns="0" bIns="0" anchor="ctr">
              <a:noAutofit/>
            </a:bodyPr>
            <a:lstStyle/>
            <a:p>
              <a:pPr marL="0" marR="0" lvl="0" indent="0" algn="l"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Remote patient monitoring</a:t>
              </a:r>
              <a:br>
                <a:rPr kumimoji="0" lang="en-US" sz="100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Combine IoT and analytics to optimize treatments</a:t>
              </a:r>
            </a:p>
          </p:txBody>
        </p:sp>
        <p:sp>
          <p:nvSpPr>
            <p:cNvPr id="79" name="TextBox 78">
              <a:extLst>
                <a:ext uri="{FF2B5EF4-FFF2-40B4-BE49-F238E27FC236}">
                  <a16:creationId xmlns:a16="http://schemas.microsoft.com/office/drawing/2014/main" id="{06AE3A49-3032-CB8A-97D4-ACED289581EF}"/>
                </a:ext>
              </a:extLst>
            </p:cNvPr>
            <p:cNvSpPr txBox="1"/>
            <p:nvPr/>
          </p:nvSpPr>
          <p:spPr>
            <a:xfrm>
              <a:off x="8659751" y="1802606"/>
              <a:ext cx="3263714" cy="315471"/>
            </a:xfrm>
            <a:prstGeom prst="rect">
              <a:avLst/>
            </a:prstGeom>
            <a:noFill/>
          </p:spPr>
          <p:txBody>
            <a:bodyPr wrap="square" lIns="0" tIns="0" rIns="0" bIns="0" anchor="ctr">
              <a:noAutofit/>
            </a:bodyPr>
            <a:lstStyle/>
            <a:p>
              <a:pPr marL="0" marR="0" lvl="0" indent="0" algn="l"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Care collaboration </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Optimize resources and solve problems collectively</a:t>
              </a:r>
            </a:p>
          </p:txBody>
        </p:sp>
      </p:grpSp>
      <p:grpSp>
        <p:nvGrpSpPr>
          <p:cNvPr id="113" name="Group 112">
            <a:extLst>
              <a:ext uri="{FF2B5EF4-FFF2-40B4-BE49-F238E27FC236}">
                <a16:creationId xmlns:a16="http://schemas.microsoft.com/office/drawing/2014/main" id="{3ECB1699-987D-A80A-FD7E-996B6320D9BC}"/>
              </a:ext>
            </a:extLst>
          </p:cNvPr>
          <p:cNvGrpSpPr/>
          <p:nvPr/>
        </p:nvGrpSpPr>
        <p:grpSpPr>
          <a:xfrm>
            <a:off x="7399042" y="3596414"/>
            <a:ext cx="4789461" cy="1796859"/>
            <a:chOff x="7399043" y="3218462"/>
            <a:chExt cx="4789461" cy="1796859"/>
          </a:xfrm>
        </p:grpSpPr>
        <p:grpSp>
          <p:nvGrpSpPr>
            <p:cNvPr id="64" name="Group 63">
              <a:extLst>
                <a:ext uri="{FF2B5EF4-FFF2-40B4-BE49-F238E27FC236}">
                  <a16:creationId xmlns:a16="http://schemas.microsoft.com/office/drawing/2014/main" id="{FB1BA75C-1022-E8F9-E875-D66720DBE96F}"/>
                </a:ext>
              </a:extLst>
            </p:cNvPr>
            <p:cNvGrpSpPr/>
            <p:nvPr/>
          </p:nvGrpSpPr>
          <p:grpSpPr>
            <a:xfrm flipH="1">
              <a:off x="8023602" y="4124312"/>
              <a:ext cx="623214" cy="128953"/>
              <a:chOff x="4196607" y="4435404"/>
              <a:chExt cx="560488" cy="115974"/>
            </a:xfrm>
          </p:grpSpPr>
          <p:sp>
            <p:nvSpPr>
              <p:cNvPr id="65" name="Oval 64">
                <a:extLst>
                  <a:ext uri="{FF2B5EF4-FFF2-40B4-BE49-F238E27FC236}">
                    <a16:creationId xmlns:a16="http://schemas.microsoft.com/office/drawing/2014/main" id="{135B00E7-52D3-40EE-97C3-3ECCA82B287D}"/>
                  </a:ext>
                  <a:ext uri="{C183D7F6-B498-43B3-948B-1728B52AA6E4}">
                    <adec:decorative xmlns:adec="http://schemas.microsoft.com/office/drawing/2017/decorative" val="1"/>
                  </a:ext>
                </a:extLst>
              </p:cNvPr>
              <p:cNvSpPr/>
              <p:nvPr/>
            </p:nvSpPr>
            <p:spPr bwMode="auto">
              <a:xfrm flipH="1">
                <a:off x="4641121" y="4435404"/>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66" name="Straight Connector 65">
                <a:extLst>
                  <a:ext uri="{FF2B5EF4-FFF2-40B4-BE49-F238E27FC236}">
                    <a16:creationId xmlns:a16="http://schemas.microsoft.com/office/drawing/2014/main" id="{3D62058E-B9D3-8342-035C-8DEC471D534D}"/>
                  </a:ext>
                </a:extLst>
              </p:cNvPr>
              <p:cNvCxnSpPr>
                <a:cxnSpLocks/>
              </p:cNvCxnSpPr>
              <p:nvPr/>
            </p:nvCxnSpPr>
            <p:spPr>
              <a:xfrm flipH="1">
                <a:off x="4196607" y="4493391"/>
                <a:ext cx="444514"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67" name="Group 66">
              <a:extLst>
                <a:ext uri="{FF2B5EF4-FFF2-40B4-BE49-F238E27FC236}">
                  <a16:creationId xmlns:a16="http://schemas.microsoft.com/office/drawing/2014/main" id="{72F4462B-8E90-4B6E-11E6-B3DF45981527}"/>
                </a:ext>
              </a:extLst>
            </p:cNvPr>
            <p:cNvGrpSpPr/>
            <p:nvPr/>
          </p:nvGrpSpPr>
          <p:grpSpPr>
            <a:xfrm flipH="1">
              <a:off x="7399043" y="4767981"/>
              <a:ext cx="689032" cy="128953"/>
              <a:chOff x="3917779" y="4286943"/>
              <a:chExt cx="619681" cy="115974"/>
            </a:xfrm>
          </p:grpSpPr>
          <p:sp>
            <p:nvSpPr>
              <p:cNvPr id="68" name="Oval 67">
                <a:extLst>
                  <a:ext uri="{FF2B5EF4-FFF2-40B4-BE49-F238E27FC236}">
                    <a16:creationId xmlns:a16="http://schemas.microsoft.com/office/drawing/2014/main" id="{CACA3F11-B9BF-317F-6CEF-CD5673C12808}"/>
                  </a:ext>
                  <a:ext uri="{C183D7F6-B498-43B3-948B-1728B52AA6E4}">
                    <adec:decorative xmlns:adec="http://schemas.microsoft.com/office/drawing/2017/decorative" val="1"/>
                  </a:ext>
                </a:extLst>
              </p:cNvPr>
              <p:cNvSpPr/>
              <p:nvPr/>
            </p:nvSpPr>
            <p:spPr bwMode="auto">
              <a:xfrm flipH="1">
                <a:off x="4421486" y="4286943"/>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53851635-58A9-68CD-B370-7BA6894BDA47}"/>
                  </a:ext>
                </a:extLst>
              </p:cNvPr>
              <p:cNvCxnSpPr>
                <a:cxnSpLocks/>
              </p:cNvCxnSpPr>
              <p:nvPr/>
            </p:nvCxnSpPr>
            <p:spPr>
              <a:xfrm flipH="1">
                <a:off x="3917779" y="4363148"/>
                <a:ext cx="511264"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70" name="Group 69">
              <a:extLst>
                <a:ext uri="{FF2B5EF4-FFF2-40B4-BE49-F238E27FC236}">
                  <a16:creationId xmlns:a16="http://schemas.microsoft.com/office/drawing/2014/main" id="{98C5407F-8082-DF3B-C74D-B350A569CDC0}"/>
                </a:ext>
              </a:extLst>
            </p:cNvPr>
            <p:cNvGrpSpPr/>
            <p:nvPr/>
          </p:nvGrpSpPr>
          <p:grpSpPr>
            <a:xfrm flipH="1">
              <a:off x="8338729" y="3315568"/>
              <a:ext cx="436655" cy="128953"/>
              <a:chOff x="3786829" y="3233439"/>
              <a:chExt cx="392706" cy="115974"/>
            </a:xfrm>
          </p:grpSpPr>
          <p:sp>
            <p:nvSpPr>
              <p:cNvPr id="71" name="Oval 70">
                <a:extLst>
                  <a:ext uri="{FF2B5EF4-FFF2-40B4-BE49-F238E27FC236}">
                    <a16:creationId xmlns:a16="http://schemas.microsoft.com/office/drawing/2014/main" id="{AA663447-1F0C-B6AE-F1EE-EA52705582B8}"/>
                  </a:ext>
                  <a:ext uri="{C183D7F6-B498-43B3-948B-1728B52AA6E4}">
                    <adec:decorative xmlns:adec="http://schemas.microsoft.com/office/drawing/2017/decorative" val="1"/>
                  </a:ext>
                </a:extLst>
              </p:cNvPr>
              <p:cNvSpPr/>
              <p:nvPr/>
            </p:nvSpPr>
            <p:spPr bwMode="auto">
              <a:xfrm flipH="1">
                <a:off x="4063561" y="3233439"/>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72" name="Straight Connector 71">
                <a:extLst>
                  <a:ext uri="{FF2B5EF4-FFF2-40B4-BE49-F238E27FC236}">
                    <a16:creationId xmlns:a16="http://schemas.microsoft.com/office/drawing/2014/main" id="{A3515C82-A818-2E3F-6408-22CD32E59CD0}"/>
                  </a:ext>
                </a:extLst>
              </p:cNvPr>
              <p:cNvCxnSpPr>
                <a:cxnSpLocks/>
              </p:cNvCxnSpPr>
              <p:nvPr/>
            </p:nvCxnSpPr>
            <p:spPr>
              <a:xfrm flipH="1">
                <a:off x="3786829" y="3291426"/>
                <a:ext cx="266665"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0" name="TextBox 79">
              <a:extLst>
                <a:ext uri="{FF2B5EF4-FFF2-40B4-BE49-F238E27FC236}">
                  <a16:creationId xmlns:a16="http://schemas.microsoft.com/office/drawing/2014/main" id="{9A15E105-6C89-3BB4-B8E8-BB2D46263F2B}"/>
                </a:ext>
              </a:extLst>
            </p:cNvPr>
            <p:cNvSpPr txBox="1"/>
            <p:nvPr/>
          </p:nvSpPr>
          <p:spPr>
            <a:xfrm>
              <a:off x="8179314" y="4699850"/>
              <a:ext cx="3994809" cy="315471"/>
            </a:xfrm>
            <a:prstGeom prst="rect">
              <a:avLst/>
            </a:prstGeom>
            <a:noFill/>
          </p:spPr>
          <p:txBody>
            <a:bodyPr wrap="square" lIns="0" tIns="0" rIns="0" bIns="0" anchor="ctr">
              <a:noAutofit/>
            </a:bodyPr>
            <a:lstStyle/>
            <a:p>
              <a:pPr marL="0" marR="0" lvl="0" indent="0" algn="l"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Diagnostic intelligence </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Empower radiologists to drive action, quality, and efficiency </a:t>
              </a:r>
            </a:p>
          </p:txBody>
        </p:sp>
        <p:sp>
          <p:nvSpPr>
            <p:cNvPr id="81" name="TextBox 80">
              <a:extLst>
                <a:ext uri="{FF2B5EF4-FFF2-40B4-BE49-F238E27FC236}">
                  <a16:creationId xmlns:a16="http://schemas.microsoft.com/office/drawing/2014/main" id="{893AF844-E017-08CF-0A30-71F1504920AD}"/>
                </a:ext>
              </a:extLst>
            </p:cNvPr>
            <p:cNvSpPr txBox="1"/>
            <p:nvPr/>
          </p:nvSpPr>
          <p:spPr>
            <a:xfrm>
              <a:off x="8775379" y="3218462"/>
              <a:ext cx="3413125" cy="323165"/>
            </a:xfrm>
            <a:prstGeom prst="rect">
              <a:avLst/>
            </a:prstGeom>
            <a:noFill/>
          </p:spPr>
          <p:txBody>
            <a:bodyPr wrap="square" lIns="0" tIns="0" rIns="0" bIns="0" anchor="ctr">
              <a:noAutofit/>
            </a:bodyPr>
            <a:lstStyle/>
            <a:p>
              <a:pPr marL="0" marR="0" lvl="2" indent="0" algn="l" defTabSz="914400" rtl="0" eaLnBrk="1" fontAlgn="auto" latinLnBrk="0" hangingPunct="1">
                <a:lnSpc>
                  <a:spcPct val="100000"/>
                </a:lnSpc>
                <a:spcBef>
                  <a:spcPts val="40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Segoe UI Semibold"/>
                  <a:ea typeface="+mn-ea"/>
                  <a:cs typeface="+mn-cs"/>
                </a:rPr>
                <a:t>Ambient clinical intelligence</a:t>
              </a:r>
              <a:br>
                <a:rPr kumimoji="0" lang="fr-FR" sz="1100" b="0" i="0" u="none" strike="noStrike" kern="1200" cap="none" spc="0" normalizeH="0" baseline="0" noProof="0" dirty="0">
                  <a:ln>
                    <a:noFill/>
                  </a:ln>
                  <a:solidFill>
                    <a:srgbClr val="000000"/>
                  </a:solidFill>
                  <a:effectLst/>
                  <a:uLnTx/>
                  <a:uFillTx/>
                  <a:latin typeface="Segoe UI Semibold"/>
                  <a:ea typeface="+mn-ea"/>
                  <a:cs typeface="+mn-cs"/>
                </a:rPr>
              </a:br>
              <a:r>
                <a:rPr kumimoji="0" lang="fr-FR" sz="1000" b="0" i="0" u="none" strike="noStrike" kern="1200" cap="none" spc="0" normalizeH="0" baseline="0" noProof="0" dirty="0">
                  <a:ln>
                    <a:noFill/>
                  </a:ln>
                  <a:solidFill>
                    <a:srgbClr val="000000"/>
                  </a:solidFill>
                  <a:effectLst/>
                  <a:uLnTx/>
                  <a:uFillTx/>
                  <a:latin typeface="Segoe UI"/>
                  <a:ea typeface="+mn-ea"/>
                  <a:cs typeface="+mn-cs"/>
                </a:rPr>
                <a:t>Automatically document patient encounters</a:t>
              </a:r>
            </a:p>
          </p:txBody>
        </p:sp>
        <p:sp>
          <p:nvSpPr>
            <p:cNvPr id="82" name="TextBox 81">
              <a:extLst>
                <a:ext uri="{FF2B5EF4-FFF2-40B4-BE49-F238E27FC236}">
                  <a16:creationId xmlns:a16="http://schemas.microsoft.com/office/drawing/2014/main" id="{A0F820FF-1027-50CC-00EB-A619BDB53BF6}"/>
                </a:ext>
              </a:extLst>
            </p:cNvPr>
            <p:cNvSpPr txBox="1"/>
            <p:nvPr/>
          </p:nvSpPr>
          <p:spPr>
            <a:xfrm>
              <a:off x="8551309" y="4027206"/>
              <a:ext cx="3560670" cy="323165"/>
            </a:xfrm>
            <a:prstGeom prst="rect">
              <a:avLst/>
            </a:prstGeom>
            <a:noFill/>
          </p:spPr>
          <p:txBody>
            <a:bodyPr wrap="square" lIns="0" tIns="0" rIns="0" bIns="0">
              <a:noAutofit/>
            </a:bodyPr>
            <a:lstStyle/>
            <a:p>
              <a:pPr marL="0" marR="0" lvl="2" indent="0" algn="l" defTabSz="914400"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Clinical documentation</a:t>
              </a:r>
              <a:br>
                <a:rPr kumimoji="0" lang="en-US" sz="110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Reduce administrative tasks and burnout</a:t>
              </a:r>
            </a:p>
          </p:txBody>
        </p:sp>
      </p:grpSp>
      <p:grpSp>
        <p:nvGrpSpPr>
          <p:cNvPr id="5" name="Group 4">
            <a:extLst>
              <a:ext uri="{FF2B5EF4-FFF2-40B4-BE49-F238E27FC236}">
                <a16:creationId xmlns:a16="http://schemas.microsoft.com/office/drawing/2014/main" id="{B6E9A847-7A94-D5D3-81F6-6C2D5A97B4DC}"/>
              </a:ext>
            </a:extLst>
          </p:cNvPr>
          <p:cNvGrpSpPr/>
          <p:nvPr/>
        </p:nvGrpSpPr>
        <p:grpSpPr>
          <a:xfrm>
            <a:off x="-1" y="877749"/>
            <a:ext cx="5166900" cy="2426232"/>
            <a:chOff x="0" y="499797"/>
            <a:chExt cx="5166900" cy="2426232"/>
          </a:xfrm>
        </p:grpSpPr>
        <p:sp>
          <p:nvSpPr>
            <p:cNvPr id="83" name="Freeform: Shape 82">
              <a:extLst>
                <a:ext uri="{FF2B5EF4-FFF2-40B4-BE49-F238E27FC236}">
                  <a16:creationId xmlns:a16="http://schemas.microsoft.com/office/drawing/2014/main" id="{7CF72056-5333-1962-F5F0-E34861503F4E}"/>
                </a:ext>
              </a:extLst>
            </p:cNvPr>
            <p:cNvSpPr>
              <a:spLocks/>
            </p:cNvSpPr>
            <p:nvPr/>
          </p:nvSpPr>
          <p:spPr bwMode="auto">
            <a:xfrm>
              <a:off x="0" y="499797"/>
              <a:ext cx="5166900" cy="2426232"/>
            </a:xfrm>
            <a:custGeom>
              <a:avLst/>
              <a:gdLst>
                <a:gd name="connsiteX0" fmla="*/ 0 w 5166900"/>
                <a:gd name="connsiteY0" fmla="*/ 0 h 2426232"/>
                <a:gd name="connsiteX1" fmla="*/ 5166900 w 5166900"/>
                <a:gd name="connsiteY1" fmla="*/ 0 h 2426232"/>
                <a:gd name="connsiteX2" fmla="*/ 5071534 w 5166900"/>
                <a:gd name="connsiteY2" fmla="*/ 34904 h 2426232"/>
                <a:gd name="connsiteX3" fmla="*/ 3479770 w 5166900"/>
                <a:gd name="connsiteY3" fmla="*/ 2188047 h 2426232"/>
                <a:gd name="connsiteX4" fmla="*/ 3467743 w 5166900"/>
                <a:gd name="connsiteY4" fmla="*/ 2426232 h 2426232"/>
                <a:gd name="connsiteX5" fmla="*/ 0 w 5166900"/>
                <a:gd name="connsiteY5" fmla="*/ 2426232 h 2426232"/>
                <a:gd name="connsiteX6" fmla="*/ 0 w 5166900"/>
                <a:gd name="connsiteY6" fmla="*/ 0 h 24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6900" h="2426232">
                  <a:moveTo>
                    <a:pt x="0" y="0"/>
                  </a:moveTo>
                  <a:lnTo>
                    <a:pt x="5166900" y="0"/>
                  </a:lnTo>
                  <a:lnTo>
                    <a:pt x="5071534" y="34904"/>
                  </a:lnTo>
                  <a:cubicBezTo>
                    <a:pt x="4206763" y="400672"/>
                    <a:pt x="3578479" y="1216082"/>
                    <a:pt x="3479770" y="2188047"/>
                  </a:cubicBezTo>
                  <a:lnTo>
                    <a:pt x="3467743" y="2426232"/>
                  </a:lnTo>
                  <a:lnTo>
                    <a:pt x="0" y="2426232"/>
                  </a:lnTo>
                  <a:lnTo>
                    <a:pt x="0" y="0"/>
                  </a:lnTo>
                  <a:close/>
                </a:path>
              </a:pathLst>
            </a:custGeom>
            <a:solidFill>
              <a:schemeClr val="tx1">
                <a:lumMod val="50000"/>
                <a:lumOff val="50000"/>
                <a:alpha val="10000"/>
              </a:schemeClr>
            </a:solidFill>
            <a:ln>
              <a:noFill/>
              <a:headEnd type="none" w="med" len="med"/>
              <a:tailEnd type="none" w="med" len="med"/>
            </a:ln>
            <a:effectLst>
              <a:outerShdw blurRad="76200" dist="381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61707DEF-E55B-77A9-994F-FC857C716486}"/>
                </a:ext>
              </a:extLst>
            </p:cNvPr>
            <p:cNvGrpSpPr/>
            <p:nvPr/>
          </p:nvGrpSpPr>
          <p:grpSpPr>
            <a:xfrm>
              <a:off x="3490154" y="2381759"/>
              <a:ext cx="502593" cy="128953"/>
              <a:chOff x="3932068" y="2145216"/>
              <a:chExt cx="452008" cy="115974"/>
            </a:xfrm>
          </p:grpSpPr>
          <p:sp>
            <p:nvSpPr>
              <p:cNvPr id="32" name="Oval 31">
                <a:extLst>
                  <a:ext uri="{FF2B5EF4-FFF2-40B4-BE49-F238E27FC236}">
                    <a16:creationId xmlns:a16="http://schemas.microsoft.com/office/drawing/2014/main" id="{506110F7-C140-E10F-2ECC-3185B45CCED0}"/>
                  </a:ext>
                  <a:ext uri="{C183D7F6-B498-43B3-948B-1728B52AA6E4}">
                    <adec:decorative xmlns:adec="http://schemas.microsoft.com/office/drawing/2017/decorative" val="1"/>
                  </a:ext>
                </a:extLst>
              </p:cNvPr>
              <p:cNvSpPr/>
              <p:nvPr/>
            </p:nvSpPr>
            <p:spPr bwMode="auto">
              <a:xfrm flipH="1">
                <a:off x="4268102" y="2145216"/>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33" name="Straight Connector 32">
                <a:extLst>
                  <a:ext uri="{FF2B5EF4-FFF2-40B4-BE49-F238E27FC236}">
                    <a16:creationId xmlns:a16="http://schemas.microsoft.com/office/drawing/2014/main" id="{78A2F355-DB48-0B62-FFCB-06FB95AB59C6}"/>
                  </a:ext>
                </a:extLst>
              </p:cNvPr>
              <p:cNvCxnSpPr>
                <a:cxnSpLocks/>
              </p:cNvCxnSpPr>
              <p:nvPr/>
            </p:nvCxnSpPr>
            <p:spPr>
              <a:xfrm flipH="1" flipV="1">
                <a:off x="3932068" y="2203323"/>
                <a:ext cx="332469" cy="4"/>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34" name="Group 33">
              <a:extLst>
                <a:ext uri="{FF2B5EF4-FFF2-40B4-BE49-F238E27FC236}">
                  <a16:creationId xmlns:a16="http://schemas.microsoft.com/office/drawing/2014/main" id="{D09B015A-F9EF-6A64-A1C1-41B726CC699D}"/>
                </a:ext>
              </a:extLst>
            </p:cNvPr>
            <p:cNvGrpSpPr/>
            <p:nvPr/>
          </p:nvGrpSpPr>
          <p:grpSpPr>
            <a:xfrm>
              <a:off x="3772456" y="1271675"/>
              <a:ext cx="616932" cy="128953"/>
              <a:chOff x="3819209" y="2155245"/>
              <a:chExt cx="554838" cy="115974"/>
            </a:xfrm>
          </p:grpSpPr>
          <p:sp>
            <p:nvSpPr>
              <p:cNvPr id="35" name="Oval 34">
                <a:extLst>
                  <a:ext uri="{FF2B5EF4-FFF2-40B4-BE49-F238E27FC236}">
                    <a16:creationId xmlns:a16="http://schemas.microsoft.com/office/drawing/2014/main" id="{14A17DB8-A839-139A-77E2-502E0A6198FB}"/>
                  </a:ext>
                  <a:ext uri="{C183D7F6-B498-43B3-948B-1728B52AA6E4}">
                    <adec:decorative xmlns:adec="http://schemas.microsoft.com/office/drawing/2017/decorative" val="1"/>
                  </a:ext>
                </a:extLst>
              </p:cNvPr>
              <p:cNvSpPr/>
              <p:nvPr/>
            </p:nvSpPr>
            <p:spPr bwMode="auto">
              <a:xfrm flipH="1">
                <a:off x="4258073" y="2155245"/>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36" name="Straight Connector 35">
                <a:extLst>
                  <a:ext uri="{FF2B5EF4-FFF2-40B4-BE49-F238E27FC236}">
                    <a16:creationId xmlns:a16="http://schemas.microsoft.com/office/drawing/2014/main" id="{706922F8-F5D6-1AE0-83DF-5B3DBEDEE952}"/>
                  </a:ext>
                </a:extLst>
              </p:cNvPr>
              <p:cNvCxnSpPr>
                <a:cxnSpLocks/>
              </p:cNvCxnSpPr>
              <p:nvPr/>
            </p:nvCxnSpPr>
            <p:spPr>
              <a:xfrm flipH="1">
                <a:off x="3819209" y="2213232"/>
                <a:ext cx="438865"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37" name="Group 36">
              <a:extLst>
                <a:ext uri="{FF2B5EF4-FFF2-40B4-BE49-F238E27FC236}">
                  <a16:creationId xmlns:a16="http://schemas.microsoft.com/office/drawing/2014/main" id="{689A7BE3-388E-0CC1-B75A-F3FA957514BD}"/>
                </a:ext>
              </a:extLst>
            </p:cNvPr>
            <p:cNvGrpSpPr/>
            <p:nvPr/>
          </p:nvGrpSpPr>
          <p:grpSpPr>
            <a:xfrm>
              <a:off x="3487925" y="1868805"/>
              <a:ext cx="626837" cy="128953"/>
              <a:chOff x="3800817" y="2175962"/>
              <a:chExt cx="563746" cy="115974"/>
            </a:xfrm>
          </p:grpSpPr>
          <p:sp>
            <p:nvSpPr>
              <p:cNvPr id="38" name="Oval 37">
                <a:extLst>
                  <a:ext uri="{FF2B5EF4-FFF2-40B4-BE49-F238E27FC236}">
                    <a16:creationId xmlns:a16="http://schemas.microsoft.com/office/drawing/2014/main" id="{D34E25B2-3C1E-F639-E80B-3D7A5D04CDD2}"/>
                  </a:ext>
                  <a:ext uri="{C183D7F6-B498-43B3-948B-1728B52AA6E4}">
                    <adec:decorative xmlns:adec="http://schemas.microsoft.com/office/drawing/2017/decorative" val="1"/>
                  </a:ext>
                </a:extLst>
              </p:cNvPr>
              <p:cNvSpPr/>
              <p:nvPr/>
            </p:nvSpPr>
            <p:spPr bwMode="auto">
              <a:xfrm flipH="1">
                <a:off x="4248589" y="2175962"/>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39" name="Straight Connector 38">
                <a:extLst>
                  <a:ext uri="{FF2B5EF4-FFF2-40B4-BE49-F238E27FC236}">
                    <a16:creationId xmlns:a16="http://schemas.microsoft.com/office/drawing/2014/main" id="{CF855CFC-A1D0-49C8-EA71-4A365A7D9251}"/>
                  </a:ext>
                </a:extLst>
              </p:cNvPr>
              <p:cNvCxnSpPr>
                <a:cxnSpLocks/>
                <a:stCxn id="38" idx="6"/>
              </p:cNvCxnSpPr>
              <p:nvPr/>
            </p:nvCxnSpPr>
            <p:spPr>
              <a:xfrm flipH="1" flipV="1">
                <a:off x="3800817" y="2233949"/>
                <a:ext cx="447772" cy="1"/>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7" name="TextBox 86">
              <a:extLst>
                <a:ext uri="{FF2B5EF4-FFF2-40B4-BE49-F238E27FC236}">
                  <a16:creationId xmlns:a16="http://schemas.microsoft.com/office/drawing/2014/main" id="{CE3D8354-25F3-C5C6-D775-0E64E54229F4}"/>
                </a:ext>
              </a:extLst>
            </p:cNvPr>
            <p:cNvSpPr txBox="1"/>
            <p:nvPr/>
          </p:nvSpPr>
          <p:spPr>
            <a:xfrm>
              <a:off x="253112" y="1194548"/>
              <a:ext cx="3505767" cy="315471"/>
            </a:xfrm>
            <a:prstGeom prst="rect">
              <a:avLst/>
            </a:prstGeom>
            <a:noFill/>
          </p:spPr>
          <p:txBody>
            <a:bodyPr wrap="square" lIns="0" tIns="0" rIns="0" bIns="0" anchor="ctr">
              <a:noAutofit/>
            </a:bodyPr>
            <a:lstStyle/>
            <a:p>
              <a:pPr marL="0" marR="0" lvl="0" indent="0" algn="r"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Personalized care</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Build relationships through enhanced experiences</a:t>
              </a:r>
            </a:p>
            <a:p>
              <a:pPr marL="0" marR="0" lvl="0" indent="0" algn="r" defTabSz="914225" rtl="0" eaLnBrk="1" fontAlgn="auto" latinLnBrk="0" hangingPunct="1">
                <a:lnSpc>
                  <a:spcPct val="100000"/>
                </a:lnSpc>
                <a:spcBef>
                  <a:spcPts val="40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8" name="TextBox 87">
              <a:extLst>
                <a:ext uri="{FF2B5EF4-FFF2-40B4-BE49-F238E27FC236}">
                  <a16:creationId xmlns:a16="http://schemas.microsoft.com/office/drawing/2014/main" id="{1322D56D-49F3-6CEE-4A1C-9ABFBB007070}"/>
                </a:ext>
              </a:extLst>
            </p:cNvPr>
            <p:cNvSpPr txBox="1"/>
            <p:nvPr/>
          </p:nvSpPr>
          <p:spPr>
            <a:xfrm>
              <a:off x="407014" y="1811253"/>
              <a:ext cx="3128307" cy="315471"/>
            </a:xfrm>
            <a:prstGeom prst="rect">
              <a:avLst/>
            </a:prstGeom>
            <a:noFill/>
          </p:spPr>
          <p:txBody>
            <a:bodyPr wrap="square" lIns="0" tIns="0" rIns="0" bIns="0" anchor="ctr">
              <a:noAutofit/>
            </a:bodyPr>
            <a:lstStyle/>
            <a:p>
              <a:pPr marL="0" marR="0" lvl="0" indent="0" algn="r"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Patient insights</a:t>
              </a:r>
              <a:br>
                <a:rPr kumimoji="0" lang="en-US" sz="1100" b="0" i="0" u="none" strike="noStrike" kern="1200" cap="none" spc="0" normalizeH="0" baseline="0" noProof="0" dirty="0">
                  <a:ln>
                    <a:noFill/>
                  </a:ln>
                  <a:solidFill>
                    <a:srgbClr val="000000"/>
                  </a:solidFill>
                  <a:effectLst/>
                  <a:uLnTx/>
                  <a:uFillTx/>
                  <a:latin typeface="Segoe UI Semibold"/>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Transform data into prescriptive insights</a:t>
              </a:r>
            </a:p>
            <a:p>
              <a:pPr marL="0" marR="0" lvl="0" indent="0" algn="r" defTabSz="914225" rtl="0" eaLnBrk="1" fontAlgn="auto" latinLnBrk="0" hangingPunct="1">
                <a:lnSpc>
                  <a:spcPct val="100000"/>
                </a:lnSpc>
                <a:spcBef>
                  <a:spcPts val="40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9" name="TextBox 88">
              <a:extLst>
                <a:ext uri="{FF2B5EF4-FFF2-40B4-BE49-F238E27FC236}">
                  <a16:creationId xmlns:a16="http://schemas.microsoft.com/office/drawing/2014/main" id="{36C9D954-B818-200C-F504-1838D2A4B0D6}"/>
                </a:ext>
              </a:extLst>
            </p:cNvPr>
            <p:cNvSpPr txBox="1"/>
            <p:nvPr/>
          </p:nvSpPr>
          <p:spPr>
            <a:xfrm>
              <a:off x="166239" y="2409924"/>
              <a:ext cx="3267843" cy="315471"/>
            </a:xfrm>
            <a:prstGeom prst="rect">
              <a:avLst/>
            </a:prstGeom>
            <a:noFill/>
          </p:spPr>
          <p:txBody>
            <a:bodyPr wrap="square" lIns="0" tIns="0" rIns="0" bIns="0" anchor="ctr">
              <a:noAutofit/>
            </a:bodyPr>
            <a:lstStyle/>
            <a:p>
              <a:pPr marL="0" marR="0" lvl="0" indent="0" algn="r"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Virtual health</a:t>
              </a:r>
              <a:br>
                <a:rPr kumimoji="0" lang="en-US" sz="1100" b="0" i="0" u="none" strike="noStrike" kern="1200" cap="none" spc="0" normalizeH="0" baseline="0" noProof="0" dirty="0">
                  <a:ln>
                    <a:noFill/>
                  </a:ln>
                  <a:solidFill>
                    <a:srgbClr val="000000"/>
                  </a:solidFill>
                  <a:effectLst/>
                  <a:uLnTx/>
                  <a:uFillTx/>
                  <a:latin typeface="Segoe UI Semibold"/>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Provide new avenues for care</a:t>
              </a:r>
            </a:p>
            <a:p>
              <a:pPr marL="0" marR="0" lvl="0" indent="0" algn="r" defTabSz="914225"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 </a:t>
              </a:r>
            </a:p>
          </p:txBody>
        </p:sp>
      </p:grpSp>
      <p:sp>
        <p:nvSpPr>
          <p:cNvPr id="84" name="Freeform: Shape 83">
            <a:extLst>
              <a:ext uri="{FF2B5EF4-FFF2-40B4-BE49-F238E27FC236}">
                <a16:creationId xmlns:a16="http://schemas.microsoft.com/office/drawing/2014/main" id="{307C534B-C22E-5C8B-BCE1-9B75F177F9DE}"/>
              </a:ext>
            </a:extLst>
          </p:cNvPr>
          <p:cNvSpPr>
            <a:spLocks/>
          </p:cNvSpPr>
          <p:nvPr/>
        </p:nvSpPr>
        <p:spPr bwMode="auto">
          <a:xfrm>
            <a:off x="0" y="3353624"/>
            <a:ext cx="5135553" cy="2426232"/>
          </a:xfrm>
          <a:custGeom>
            <a:avLst/>
            <a:gdLst>
              <a:gd name="connsiteX0" fmla="*/ 0 w 5135553"/>
              <a:gd name="connsiteY0" fmla="*/ 0 h 2426232"/>
              <a:gd name="connsiteX1" fmla="*/ 3467164 w 5135553"/>
              <a:gd name="connsiteY1" fmla="*/ 0 h 2426232"/>
              <a:gd name="connsiteX2" fmla="*/ 3479770 w 5135553"/>
              <a:gd name="connsiteY2" fmla="*/ 249658 h 2426232"/>
              <a:gd name="connsiteX3" fmla="*/ 5071534 w 5135553"/>
              <a:gd name="connsiteY3" fmla="*/ 2402801 h 2426232"/>
              <a:gd name="connsiteX4" fmla="*/ 5135553 w 5135553"/>
              <a:gd name="connsiteY4" fmla="*/ 2426232 h 2426232"/>
              <a:gd name="connsiteX5" fmla="*/ 0 w 5135553"/>
              <a:gd name="connsiteY5" fmla="*/ 2426232 h 2426232"/>
              <a:gd name="connsiteX6" fmla="*/ 0 w 5135553"/>
              <a:gd name="connsiteY6" fmla="*/ 0 h 24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5553" h="2426232">
                <a:moveTo>
                  <a:pt x="0" y="0"/>
                </a:moveTo>
                <a:lnTo>
                  <a:pt x="3467164" y="0"/>
                </a:lnTo>
                <a:lnTo>
                  <a:pt x="3479770" y="249658"/>
                </a:lnTo>
                <a:cubicBezTo>
                  <a:pt x="3578479" y="1221624"/>
                  <a:pt x="4206763" y="2037033"/>
                  <a:pt x="5071534" y="2402801"/>
                </a:cubicBezTo>
                <a:lnTo>
                  <a:pt x="5135553" y="2426232"/>
                </a:lnTo>
                <a:lnTo>
                  <a:pt x="0" y="2426232"/>
                </a:lnTo>
                <a:lnTo>
                  <a:pt x="0" y="0"/>
                </a:lnTo>
                <a:close/>
              </a:path>
            </a:pathLst>
          </a:custGeom>
          <a:solidFill>
            <a:schemeClr val="tx1">
              <a:lumMod val="50000"/>
              <a:lumOff val="50000"/>
              <a:alpha val="10000"/>
            </a:schemeClr>
          </a:solidFill>
          <a:ln>
            <a:noFill/>
            <a:headEnd type="none" w="med" len="med"/>
            <a:tailEnd type="none" w="med" len="med"/>
          </a:ln>
          <a:effectLst>
            <a:outerShdw blurRad="76200" dist="381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53" name="Group 152">
            <a:extLst>
              <a:ext uri="{FF2B5EF4-FFF2-40B4-BE49-F238E27FC236}">
                <a16:creationId xmlns:a16="http://schemas.microsoft.com/office/drawing/2014/main" id="{7BC43762-270D-CD7B-6D43-2EC2C4707F3C}"/>
              </a:ext>
            </a:extLst>
          </p:cNvPr>
          <p:cNvGrpSpPr/>
          <p:nvPr/>
        </p:nvGrpSpPr>
        <p:grpSpPr>
          <a:xfrm>
            <a:off x="179994" y="3706507"/>
            <a:ext cx="3990631" cy="1124215"/>
            <a:chOff x="191090" y="3222309"/>
            <a:chExt cx="3990631" cy="1124215"/>
          </a:xfrm>
        </p:grpSpPr>
        <p:grpSp>
          <p:nvGrpSpPr>
            <p:cNvPr id="40" name="Group 39">
              <a:extLst>
                <a:ext uri="{FF2B5EF4-FFF2-40B4-BE49-F238E27FC236}">
                  <a16:creationId xmlns:a16="http://schemas.microsoft.com/office/drawing/2014/main" id="{4422E0C2-5EAA-433B-A4EC-1EAAFD47B21E}"/>
                </a:ext>
              </a:extLst>
            </p:cNvPr>
            <p:cNvGrpSpPr/>
            <p:nvPr/>
          </p:nvGrpSpPr>
          <p:grpSpPr>
            <a:xfrm>
              <a:off x="3558507" y="4124312"/>
              <a:ext cx="623214" cy="128953"/>
              <a:chOff x="4196607" y="4435404"/>
              <a:chExt cx="560488" cy="115974"/>
            </a:xfrm>
          </p:grpSpPr>
          <p:sp>
            <p:nvSpPr>
              <p:cNvPr id="41" name="Oval 40">
                <a:extLst>
                  <a:ext uri="{FF2B5EF4-FFF2-40B4-BE49-F238E27FC236}">
                    <a16:creationId xmlns:a16="http://schemas.microsoft.com/office/drawing/2014/main" id="{7A2922C7-0788-0335-6497-EA32B42A2F13}"/>
                  </a:ext>
                  <a:ext uri="{C183D7F6-B498-43B3-948B-1728B52AA6E4}">
                    <adec:decorative xmlns:adec="http://schemas.microsoft.com/office/drawing/2017/decorative" val="1"/>
                  </a:ext>
                </a:extLst>
              </p:cNvPr>
              <p:cNvSpPr/>
              <p:nvPr/>
            </p:nvSpPr>
            <p:spPr bwMode="auto">
              <a:xfrm flipH="1">
                <a:off x="4641121" y="4435404"/>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42" name="Straight Connector 41">
                <a:extLst>
                  <a:ext uri="{FF2B5EF4-FFF2-40B4-BE49-F238E27FC236}">
                    <a16:creationId xmlns:a16="http://schemas.microsoft.com/office/drawing/2014/main" id="{B71A04E1-4439-7E4D-68F9-079C9DC31C59}"/>
                  </a:ext>
                </a:extLst>
              </p:cNvPr>
              <p:cNvCxnSpPr>
                <a:cxnSpLocks/>
              </p:cNvCxnSpPr>
              <p:nvPr/>
            </p:nvCxnSpPr>
            <p:spPr>
              <a:xfrm flipH="1">
                <a:off x="4196607" y="4493391"/>
                <a:ext cx="444514"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46" name="Group 45">
              <a:extLst>
                <a:ext uri="{FF2B5EF4-FFF2-40B4-BE49-F238E27FC236}">
                  <a16:creationId xmlns:a16="http://schemas.microsoft.com/office/drawing/2014/main" id="{C8CC31E0-1112-2CC1-93B6-D4D4021CF440}"/>
                </a:ext>
              </a:extLst>
            </p:cNvPr>
            <p:cNvGrpSpPr/>
            <p:nvPr/>
          </p:nvGrpSpPr>
          <p:grpSpPr>
            <a:xfrm>
              <a:off x="3306289" y="3315568"/>
              <a:ext cx="563793" cy="128953"/>
              <a:chOff x="3901541" y="2155245"/>
              <a:chExt cx="472506" cy="115974"/>
            </a:xfrm>
          </p:grpSpPr>
          <p:sp>
            <p:nvSpPr>
              <p:cNvPr id="47" name="Oval 46">
                <a:extLst>
                  <a:ext uri="{FF2B5EF4-FFF2-40B4-BE49-F238E27FC236}">
                    <a16:creationId xmlns:a16="http://schemas.microsoft.com/office/drawing/2014/main" id="{EFF6F967-D7D5-A4B2-FF68-B7CC8C6C5B92}"/>
                  </a:ext>
                  <a:ext uri="{C183D7F6-B498-43B3-948B-1728B52AA6E4}">
                    <adec:decorative xmlns:adec="http://schemas.microsoft.com/office/drawing/2017/decorative" val="1"/>
                  </a:ext>
                </a:extLst>
              </p:cNvPr>
              <p:cNvSpPr/>
              <p:nvPr/>
            </p:nvSpPr>
            <p:spPr bwMode="auto">
              <a:xfrm flipH="1">
                <a:off x="4258073" y="2155245"/>
                <a:ext cx="115974" cy="115974"/>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48" name="Straight Connector 47">
                <a:extLst>
                  <a:ext uri="{FF2B5EF4-FFF2-40B4-BE49-F238E27FC236}">
                    <a16:creationId xmlns:a16="http://schemas.microsoft.com/office/drawing/2014/main" id="{96CC346E-6133-C2BF-8A78-ED1894249DF1}"/>
                  </a:ext>
                </a:extLst>
              </p:cNvPr>
              <p:cNvCxnSpPr>
                <a:cxnSpLocks/>
              </p:cNvCxnSpPr>
              <p:nvPr/>
            </p:nvCxnSpPr>
            <p:spPr>
              <a:xfrm flipH="1" flipV="1">
                <a:off x="3901541" y="2210234"/>
                <a:ext cx="346465" cy="4"/>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5" name="TextBox 84">
              <a:extLst>
                <a:ext uri="{FF2B5EF4-FFF2-40B4-BE49-F238E27FC236}">
                  <a16:creationId xmlns:a16="http://schemas.microsoft.com/office/drawing/2014/main" id="{7472AC4E-F9B9-1343-1095-ADC6204F5999}"/>
                </a:ext>
              </a:extLst>
            </p:cNvPr>
            <p:cNvSpPr txBox="1"/>
            <p:nvPr/>
          </p:nvSpPr>
          <p:spPr>
            <a:xfrm>
              <a:off x="418654" y="4031053"/>
              <a:ext cx="3222037" cy="315471"/>
            </a:xfrm>
            <a:prstGeom prst="rect">
              <a:avLst/>
            </a:prstGeom>
            <a:noFill/>
          </p:spPr>
          <p:txBody>
            <a:bodyPr wrap="square" lIns="0" tIns="0" rIns="0" bIns="0" anchor="ctr">
              <a:noAutofit/>
            </a:bodyPr>
            <a:lstStyle/>
            <a:p>
              <a:pPr marL="0" marR="0" lvl="2" indent="0" algn="r"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Operational analytics</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Gain insights to help optimize operational effectiveness</a:t>
              </a:r>
            </a:p>
            <a:p>
              <a:pPr marL="0" marR="0" lvl="2" indent="0" algn="r" defTabSz="914225" rtl="0" eaLnBrk="1" fontAlgn="auto" latinLnBrk="0" hangingPunct="1">
                <a:lnSpc>
                  <a:spcPct val="100000"/>
                </a:lnSpc>
                <a:spcBef>
                  <a:spcPts val="40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91" name="TextBox 90">
              <a:extLst>
                <a:ext uri="{FF2B5EF4-FFF2-40B4-BE49-F238E27FC236}">
                  <a16:creationId xmlns:a16="http://schemas.microsoft.com/office/drawing/2014/main" id="{16A22DFF-58D5-20DA-51E9-71077F314138}"/>
                </a:ext>
              </a:extLst>
            </p:cNvPr>
            <p:cNvSpPr txBox="1"/>
            <p:nvPr/>
          </p:nvSpPr>
          <p:spPr>
            <a:xfrm>
              <a:off x="191090" y="3222309"/>
              <a:ext cx="3222036" cy="315471"/>
            </a:xfrm>
            <a:prstGeom prst="rect">
              <a:avLst/>
            </a:prstGeom>
            <a:noFill/>
          </p:spPr>
          <p:txBody>
            <a:bodyPr wrap="square" lIns="0" tIns="0" rIns="0" bIns="0" anchor="ctr">
              <a:noAutofit/>
            </a:bodyPr>
            <a:lstStyle/>
            <a:p>
              <a:pPr marL="0" marR="0" lvl="2" indent="0" algn="r" defTabSz="914225"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Clinical analytics</a:t>
              </a:r>
              <a:br>
                <a:rPr kumimoji="0" lang="en-US" sz="1050" b="0" i="0" u="none" strike="noStrike" kern="1200" cap="none" spc="0" normalizeH="0" baseline="0" noProof="0" dirty="0">
                  <a:ln>
                    <a:noFill/>
                  </a:ln>
                  <a:solidFill>
                    <a:srgbClr val="000000"/>
                  </a:solidFill>
                  <a:effectLst/>
                  <a:uLnTx/>
                  <a:uFillTx/>
                  <a:latin typeface="Segoe UI"/>
                  <a:ea typeface="+mn-ea"/>
                  <a:cs typeface="+mn-cs"/>
                </a:rPr>
              </a:br>
              <a:r>
                <a:rPr kumimoji="0" lang="en-US" sz="1000" b="0" i="0" u="none" strike="noStrike" kern="1200" cap="none" spc="0" normalizeH="0" baseline="0" noProof="0" dirty="0">
                  <a:ln>
                    <a:noFill/>
                  </a:ln>
                  <a:solidFill>
                    <a:srgbClr val="000000"/>
                  </a:solidFill>
                  <a:effectLst/>
                  <a:uLnTx/>
                  <a:uFillTx/>
                  <a:latin typeface="Segoe UI"/>
                  <a:ea typeface="+mn-ea"/>
                  <a:cs typeface="+mn-cs"/>
                </a:rPr>
                <a:t>Access and securely share actionable data insights</a:t>
              </a:r>
            </a:p>
            <a:p>
              <a:pPr marL="0" marR="0" lvl="2" indent="0" algn="r" defTabSz="914225"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 </a:t>
              </a:r>
            </a:p>
          </p:txBody>
        </p:sp>
      </p:grpSp>
      <p:grpSp>
        <p:nvGrpSpPr>
          <p:cNvPr id="120" name="Group 119">
            <a:extLst>
              <a:ext uri="{FF2B5EF4-FFF2-40B4-BE49-F238E27FC236}">
                <a16:creationId xmlns:a16="http://schemas.microsoft.com/office/drawing/2014/main" id="{EF5FF1E9-0770-1AD1-6BD4-C012547D17FD}"/>
              </a:ext>
            </a:extLst>
          </p:cNvPr>
          <p:cNvGrpSpPr/>
          <p:nvPr/>
        </p:nvGrpSpPr>
        <p:grpSpPr>
          <a:xfrm>
            <a:off x="3994530" y="1207921"/>
            <a:ext cx="4212978" cy="4284083"/>
            <a:chOff x="4381929" y="1934803"/>
            <a:chExt cx="3428142" cy="3421190"/>
          </a:xfrm>
        </p:grpSpPr>
        <p:sp>
          <p:nvSpPr>
            <p:cNvPr id="122" name="Oval 121">
              <a:extLst>
                <a:ext uri="{FF2B5EF4-FFF2-40B4-BE49-F238E27FC236}">
                  <a16:creationId xmlns:a16="http://schemas.microsoft.com/office/drawing/2014/main" id="{40E3D5DF-6F9F-ADFA-F917-81B5C41A2A62}"/>
                </a:ext>
              </a:extLst>
            </p:cNvPr>
            <p:cNvSpPr/>
            <p:nvPr/>
          </p:nvSpPr>
          <p:spPr bwMode="auto">
            <a:xfrm>
              <a:off x="5125535" y="2710113"/>
              <a:ext cx="1931830" cy="187332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24" name="Freeform: Shape 123">
              <a:extLst>
                <a:ext uri="{FF2B5EF4-FFF2-40B4-BE49-F238E27FC236}">
                  <a16:creationId xmlns:a16="http://schemas.microsoft.com/office/drawing/2014/main" id="{44F58C15-F76B-420F-B879-1AC828020AFA}"/>
                </a:ext>
              </a:extLst>
            </p:cNvPr>
            <p:cNvSpPr/>
            <p:nvPr/>
          </p:nvSpPr>
          <p:spPr bwMode="auto">
            <a:xfrm>
              <a:off x="4382454" y="1934803"/>
              <a:ext cx="1886014" cy="1686990"/>
            </a:xfrm>
            <a:custGeom>
              <a:avLst/>
              <a:gdLst>
                <a:gd name="connsiteX0" fmla="*/ 2211090 w 2460079"/>
                <a:gd name="connsiteY0" fmla="*/ 0 h 2200475"/>
                <a:gd name="connsiteX1" fmla="*/ 2211090 w 2460079"/>
                <a:gd name="connsiteY1" fmla="*/ 284870 h 2200475"/>
                <a:gd name="connsiteX2" fmla="*/ 2215922 w 2460079"/>
                <a:gd name="connsiteY2" fmla="*/ 284383 h 2200475"/>
                <a:gd name="connsiteX3" fmla="*/ 2460079 w 2460079"/>
                <a:gd name="connsiteY3" fmla="*/ 528540 h 2200475"/>
                <a:gd name="connsiteX4" fmla="*/ 2215922 w 2460079"/>
                <a:gd name="connsiteY4" fmla="*/ 772697 h 2200475"/>
                <a:gd name="connsiteX5" fmla="*/ 2211090 w 2460079"/>
                <a:gd name="connsiteY5" fmla="*/ 772210 h 2200475"/>
                <a:gd name="connsiteX6" fmla="*/ 2211090 w 2460079"/>
                <a:gd name="connsiteY6" fmla="*/ 1011310 h 2200475"/>
                <a:gd name="connsiteX7" fmla="*/ 2109828 w 2460079"/>
                <a:gd name="connsiteY7" fmla="*/ 1016406 h 2200475"/>
                <a:gd name="connsiteX8" fmla="*/ 1016079 w 2460079"/>
                <a:gd name="connsiteY8" fmla="*/ 2106408 h 2200475"/>
                <a:gd name="connsiteX9" fmla="*/ 1011313 w 2460079"/>
                <a:gd name="connsiteY9" fmla="*/ 2200475 h 2200475"/>
                <a:gd name="connsiteX10" fmla="*/ 794678 w 2460079"/>
                <a:gd name="connsiteY10" fmla="*/ 2200475 h 2200475"/>
                <a:gd name="connsiteX11" fmla="*/ 791346 w 2460079"/>
                <a:gd name="connsiteY11" fmla="*/ 2167428 h 2200475"/>
                <a:gd name="connsiteX12" fmla="*/ 499703 w 2460079"/>
                <a:gd name="connsiteY12" fmla="*/ 1929732 h 2200475"/>
                <a:gd name="connsiteX13" fmla="*/ 208060 w 2460079"/>
                <a:gd name="connsiteY13" fmla="*/ 2167428 h 2200475"/>
                <a:gd name="connsiteX14" fmla="*/ 204729 w 2460079"/>
                <a:gd name="connsiteY14" fmla="*/ 2200475 h 2200475"/>
                <a:gd name="connsiteX15" fmla="*/ 0 w 2460079"/>
                <a:gd name="connsiteY15" fmla="*/ 2200475 h 2200475"/>
                <a:gd name="connsiteX16" fmla="*/ 9990 w 2460079"/>
                <a:gd name="connsiteY16" fmla="*/ 2003007 h 2200475"/>
                <a:gd name="connsiteX17" fmla="*/ 2006428 w 2460079"/>
                <a:gd name="connsiteY17" fmla="*/ 10315 h 2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0079" h="2200475">
                  <a:moveTo>
                    <a:pt x="2211090" y="0"/>
                  </a:moveTo>
                  <a:lnTo>
                    <a:pt x="2211090" y="284870"/>
                  </a:lnTo>
                  <a:lnTo>
                    <a:pt x="2215922" y="284383"/>
                  </a:lnTo>
                  <a:cubicBezTo>
                    <a:pt x="2350766" y="284383"/>
                    <a:pt x="2460079" y="393696"/>
                    <a:pt x="2460079" y="528540"/>
                  </a:cubicBezTo>
                  <a:cubicBezTo>
                    <a:pt x="2460079" y="663384"/>
                    <a:pt x="2350766" y="772697"/>
                    <a:pt x="2215922" y="772697"/>
                  </a:cubicBezTo>
                  <a:lnTo>
                    <a:pt x="2211090" y="772210"/>
                  </a:lnTo>
                  <a:lnTo>
                    <a:pt x="2211090" y="1011310"/>
                  </a:lnTo>
                  <a:lnTo>
                    <a:pt x="2109828" y="1016406"/>
                  </a:lnTo>
                  <a:cubicBezTo>
                    <a:pt x="1533126" y="1074773"/>
                    <a:pt x="1074647" y="1531681"/>
                    <a:pt x="1016079" y="2106408"/>
                  </a:cubicBezTo>
                  <a:lnTo>
                    <a:pt x="1011313" y="2200475"/>
                  </a:lnTo>
                  <a:lnTo>
                    <a:pt x="794678" y="2200475"/>
                  </a:lnTo>
                  <a:lnTo>
                    <a:pt x="791346" y="2167428"/>
                  </a:lnTo>
                  <a:cubicBezTo>
                    <a:pt x="763588" y="2031775"/>
                    <a:pt x="643562" y="1929732"/>
                    <a:pt x="499703" y="1929732"/>
                  </a:cubicBezTo>
                  <a:cubicBezTo>
                    <a:pt x="355845" y="1929732"/>
                    <a:pt x="235819" y="2031775"/>
                    <a:pt x="208060" y="2167428"/>
                  </a:cubicBezTo>
                  <a:lnTo>
                    <a:pt x="204729" y="2200475"/>
                  </a:lnTo>
                  <a:lnTo>
                    <a:pt x="0" y="2200475"/>
                  </a:lnTo>
                  <a:lnTo>
                    <a:pt x="9990" y="2003007"/>
                  </a:lnTo>
                  <a:cubicBezTo>
                    <a:pt x="116894" y="952317"/>
                    <a:pt x="953763" y="117019"/>
                    <a:pt x="2006428" y="10315"/>
                  </a:cubicBezTo>
                  <a:close/>
                </a:path>
              </a:pathLst>
            </a:custGeom>
            <a:gradFill flip="none" rotWithShape="1">
              <a:gsLst>
                <a:gs pos="14000">
                  <a:srgbClr val="1978D4"/>
                </a:gs>
                <a:gs pos="100000">
                  <a:schemeClr val="tx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5" name="Freeform: Shape 124">
              <a:extLst>
                <a:ext uri="{FF2B5EF4-FFF2-40B4-BE49-F238E27FC236}">
                  <a16:creationId xmlns:a16="http://schemas.microsoft.com/office/drawing/2014/main" id="{FBFBC20D-843D-907B-5242-2A1397AE459C}"/>
                </a:ext>
              </a:extLst>
            </p:cNvPr>
            <p:cNvSpPr/>
            <p:nvPr/>
          </p:nvSpPr>
          <p:spPr bwMode="auto">
            <a:xfrm>
              <a:off x="5929322" y="3658630"/>
              <a:ext cx="1880749" cy="1697363"/>
            </a:xfrm>
            <a:custGeom>
              <a:avLst/>
              <a:gdLst>
                <a:gd name="connsiteX0" fmla="*/ 1441898 w 2453212"/>
                <a:gd name="connsiteY0" fmla="*/ 0 h 2214006"/>
                <a:gd name="connsiteX1" fmla="*/ 1664244 w 2453212"/>
                <a:gd name="connsiteY1" fmla="*/ 0 h 2214006"/>
                <a:gd name="connsiteX2" fmla="*/ 1665044 w 2453212"/>
                <a:gd name="connsiteY2" fmla="*/ 7934 h 2214006"/>
                <a:gd name="connsiteX3" fmla="*/ 1956687 w 2453212"/>
                <a:gd name="connsiteY3" fmla="*/ 245630 h 2214006"/>
                <a:gd name="connsiteX4" fmla="*/ 2248330 w 2453212"/>
                <a:gd name="connsiteY4" fmla="*/ 7934 h 2214006"/>
                <a:gd name="connsiteX5" fmla="*/ 2249130 w 2453212"/>
                <a:gd name="connsiteY5" fmla="*/ 0 h 2214006"/>
                <a:gd name="connsiteX6" fmla="*/ 2453212 w 2453212"/>
                <a:gd name="connsiteY6" fmla="*/ 0 h 2214006"/>
                <a:gd name="connsiteX7" fmla="*/ 2442537 w 2453212"/>
                <a:gd name="connsiteY7" fmla="*/ 210999 h 2214006"/>
                <a:gd name="connsiteX8" fmla="*/ 446099 w 2453212"/>
                <a:gd name="connsiteY8" fmla="*/ 2203691 h 2214006"/>
                <a:gd name="connsiteX9" fmla="*/ 241436 w 2453212"/>
                <a:gd name="connsiteY9" fmla="*/ 2214006 h 2214006"/>
                <a:gd name="connsiteX10" fmla="*/ 241436 w 2453212"/>
                <a:gd name="connsiteY10" fmla="*/ 1954238 h 2214006"/>
                <a:gd name="connsiteX11" fmla="*/ 194951 w 2453212"/>
                <a:gd name="connsiteY11" fmla="*/ 1949552 h 2214006"/>
                <a:gd name="connsiteX12" fmla="*/ 0 w 2453212"/>
                <a:gd name="connsiteY12" fmla="*/ 1710355 h 2214006"/>
                <a:gd name="connsiteX13" fmla="*/ 194951 w 2453212"/>
                <a:gd name="connsiteY13" fmla="*/ 1471159 h 2214006"/>
                <a:gd name="connsiteX14" fmla="*/ 241436 w 2453212"/>
                <a:gd name="connsiteY14" fmla="*/ 1466473 h 2214006"/>
                <a:gd name="connsiteX15" fmla="*/ 241436 w 2453212"/>
                <a:gd name="connsiteY15" fmla="*/ 1202696 h 2214006"/>
                <a:gd name="connsiteX16" fmla="*/ 342697 w 2453212"/>
                <a:gd name="connsiteY16" fmla="*/ 1197600 h 2214006"/>
                <a:gd name="connsiteX17" fmla="*/ 1436446 w 2453212"/>
                <a:gd name="connsiteY17" fmla="*/ 107598 h 2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3212" h="2214006">
                  <a:moveTo>
                    <a:pt x="1441898" y="0"/>
                  </a:moveTo>
                  <a:lnTo>
                    <a:pt x="1664244" y="0"/>
                  </a:lnTo>
                  <a:lnTo>
                    <a:pt x="1665044" y="7934"/>
                  </a:lnTo>
                  <a:cubicBezTo>
                    <a:pt x="1692803" y="143587"/>
                    <a:pt x="1812829" y="245630"/>
                    <a:pt x="1956687" y="245630"/>
                  </a:cubicBezTo>
                  <a:cubicBezTo>
                    <a:pt x="2100546" y="245630"/>
                    <a:pt x="2220572" y="143587"/>
                    <a:pt x="2248330" y="7934"/>
                  </a:cubicBezTo>
                  <a:lnTo>
                    <a:pt x="2249130" y="0"/>
                  </a:lnTo>
                  <a:lnTo>
                    <a:pt x="2453212" y="0"/>
                  </a:lnTo>
                  <a:lnTo>
                    <a:pt x="2442537" y="210999"/>
                  </a:lnTo>
                  <a:cubicBezTo>
                    <a:pt x="2335634" y="1261689"/>
                    <a:pt x="1498764" y="2096988"/>
                    <a:pt x="446099" y="2203691"/>
                  </a:cubicBezTo>
                  <a:lnTo>
                    <a:pt x="241436" y="2214006"/>
                  </a:lnTo>
                  <a:lnTo>
                    <a:pt x="241436" y="1954238"/>
                  </a:lnTo>
                  <a:lnTo>
                    <a:pt x="194951" y="1949552"/>
                  </a:lnTo>
                  <a:cubicBezTo>
                    <a:pt x="83693" y="1926785"/>
                    <a:pt x="0" y="1828344"/>
                    <a:pt x="0" y="1710355"/>
                  </a:cubicBezTo>
                  <a:cubicBezTo>
                    <a:pt x="0" y="1592367"/>
                    <a:pt x="83693" y="1493925"/>
                    <a:pt x="194951" y="1471159"/>
                  </a:cubicBezTo>
                  <a:lnTo>
                    <a:pt x="241436" y="1466473"/>
                  </a:lnTo>
                  <a:lnTo>
                    <a:pt x="241436" y="1202696"/>
                  </a:lnTo>
                  <a:lnTo>
                    <a:pt x="342697" y="1197600"/>
                  </a:lnTo>
                  <a:cubicBezTo>
                    <a:pt x="919400" y="1139234"/>
                    <a:pt x="1377878" y="682325"/>
                    <a:pt x="1436446" y="107598"/>
                  </a:cubicBezTo>
                  <a:close/>
                </a:path>
              </a:pathLst>
            </a:custGeom>
            <a:gradFill flip="none" rotWithShape="1">
              <a:gsLst>
                <a:gs pos="14000">
                  <a:srgbClr val="1978D4"/>
                </a:gs>
                <a:gs pos="100000">
                  <a:schemeClr val="tx2"/>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6" name="Freeform: Shape 125">
              <a:extLst>
                <a:ext uri="{FF2B5EF4-FFF2-40B4-BE49-F238E27FC236}">
                  <a16:creationId xmlns:a16="http://schemas.microsoft.com/office/drawing/2014/main" id="{F8965A58-C85E-9370-77EC-15263BD60422}"/>
                </a:ext>
              </a:extLst>
            </p:cNvPr>
            <p:cNvSpPr/>
            <p:nvPr/>
          </p:nvSpPr>
          <p:spPr bwMode="auto">
            <a:xfrm>
              <a:off x="6114418" y="1934803"/>
              <a:ext cx="1695129" cy="1871097"/>
            </a:xfrm>
            <a:custGeom>
              <a:avLst/>
              <a:gdLst>
                <a:gd name="connsiteX0" fmla="*/ 0 w 2211092"/>
                <a:gd name="connsiteY0" fmla="*/ 0 h 2440620"/>
                <a:gd name="connsiteX1" fmla="*/ 204663 w 2211092"/>
                <a:gd name="connsiteY1" fmla="*/ 10315 h 2440620"/>
                <a:gd name="connsiteX2" fmla="*/ 2201101 w 2211092"/>
                <a:gd name="connsiteY2" fmla="*/ 2003007 h 2440620"/>
                <a:gd name="connsiteX3" fmla="*/ 2211092 w 2211092"/>
                <a:gd name="connsiteY3" fmla="*/ 2200475 h 2440620"/>
                <a:gd name="connsiteX4" fmla="*/ 1959004 w 2211092"/>
                <a:gd name="connsiteY4" fmla="*/ 2200475 h 2440620"/>
                <a:gd name="connsiteX5" fmla="*/ 1954448 w 2211092"/>
                <a:gd name="connsiteY5" fmla="*/ 2245669 h 2440620"/>
                <a:gd name="connsiteX6" fmla="*/ 1715251 w 2211092"/>
                <a:gd name="connsiteY6" fmla="*/ 2440620 h 2440620"/>
                <a:gd name="connsiteX7" fmla="*/ 1476055 w 2211092"/>
                <a:gd name="connsiteY7" fmla="*/ 2245669 h 2440620"/>
                <a:gd name="connsiteX8" fmla="*/ 1471499 w 2211092"/>
                <a:gd name="connsiteY8" fmla="*/ 2200475 h 2440620"/>
                <a:gd name="connsiteX9" fmla="*/ 1199776 w 2211092"/>
                <a:gd name="connsiteY9" fmla="*/ 2200475 h 2440620"/>
                <a:gd name="connsiteX10" fmla="*/ 1195010 w 2211092"/>
                <a:gd name="connsiteY10" fmla="*/ 2106408 h 2440620"/>
                <a:gd name="connsiteX11" fmla="*/ 101261 w 2211092"/>
                <a:gd name="connsiteY11" fmla="*/ 1016406 h 2440620"/>
                <a:gd name="connsiteX12" fmla="*/ 0 w 2211092"/>
                <a:gd name="connsiteY12" fmla="*/ 1011310 h 2440620"/>
                <a:gd name="connsiteX13" fmla="*/ 0 w 2211092"/>
                <a:gd name="connsiteY13" fmla="*/ 821874 h 2440620"/>
                <a:gd name="connsiteX14" fmla="*/ 16778 w 2211092"/>
                <a:gd name="connsiteY14" fmla="*/ 820183 h 2440620"/>
                <a:gd name="connsiteX15" fmla="*/ 254474 w 2211092"/>
                <a:gd name="connsiteY15" fmla="*/ 528540 h 2440620"/>
                <a:gd name="connsiteX16" fmla="*/ 16778 w 2211092"/>
                <a:gd name="connsiteY16" fmla="*/ 236897 h 2440620"/>
                <a:gd name="connsiteX17" fmla="*/ 0 w 2211092"/>
                <a:gd name="connsiteY17" fmla="*/ 235206 h 244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1092" h="2440620">
                  <a:moveTo>
                    <a:pt x="0" y="0"/>
                  </a:moveTo>
                  <a:lnTo>
                    <a:pt x="204663" y="10315"/>
                  </a:lnTo>
                  <a:cubicBezTo>
                    <a:pt x="1257328" y="117019"/>
                    <a:pt x="2094198" y="952317"/>
                    <a:pt x="2201101" y="2003007"/>
                  </a:cubicBezTo>
                  <a:lnTo>
                    <a:pt x="2211092" y="2200475"/>
                  </a:lnTo>
                  <a:lnTo>
                    <a:pt x="1959004" y="2200475"/>
                  </a:lnTo>
                  <a:lnTo>
                    <a:pt x="1954448" y="2245669"/>
                  </a:lnTo>
                  <a:cubicBezTo>
                    <a:pt x="1931681" y="2356927"/>
                    <a:pt x="1833240" y="2440620"/>
                    <a:pt x="1715251" y="2440620"/>
                  </a:cubicBezTo>
                  <a:cubicBezTo>
                    <a:pt x="1597263" y="2440620"/>
                    <a:pt x="1498821" y="2356927"/>
                    <a:pt x="1476055" y="2245669"/>
                  </a:cubicBezTo>
                  <a:lnTo>
                    <a:pt x="1471499" y="2200475"/>
                  </a:lnTo>
                  <a:lnTo>
                    <a:pt x="1199776" y="2200475"/>
                  </a:lnTo>
                  <a:lnTo>
                    <a:pt x="1195010" y="2106408"/>
                  </a:lnTo>
                  <a:cubicBezTo>
                    <a:pt x="1136442" y="1531681"/>
                    <a:pt x="677964" y="1074773"/>
                    <a:pt x="101261" y="1016406"/>
                  </a:cubicBezTo>
                  <a:lnTo>
                    <a:pt x="0" y="1011310"/>
                  </a:lnTo>
                  <a:lnTo>
                    <a:pt x="0" y="821874"/>
                  </a:lnTo>
                  <a:lnTo>
                    <a:pt x="16778" y="820183"/>
                  </a:lnTo>
                  <a:cubicBezTo>
                    <a:pt x="152431" y="792424"/>
                    <a:pt x="254474" y="672399"/>
                    <a:pt x="254474" y="528540"/>
                  </a:cubicBezTo>
                  <a:cubicBezTo>
                    <a:pt x="254474" y="384681"/>
                    <a:pt x="152431" y="264656"/>
                    <a:pt x="16778" y="236897"/>
                  </a:cubicBezTo>
                  <a:lnTo>
                    <a:pt x="0" y="235206"/>
                  </a:lnTo>
                  <a:close/>
                </a:path>
              </a:pathLst>
            </a:custGeom>
            <a:gradFill flip="none" rotWithShape="1">
              <a:gsLst>
                <a:gs pos="14000">
                  <a:srgbClr val="1978D4"/>
                </a:gs>
                <a:gs pos="100000">
                  <a:schemeClr val="tx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7" name="Freeform: Shape 126">
              <a:extLst>
                <a:ext uri="{FF2B5EF4-FFF2-40B4-BE49-F238E27FC236}">
                  <a16:creationId xmlns:a16="http://schemas.microsoft.com/office/drawing/2014/main" id="{2030E102-705C-A46E-D56A-EBABAC4BA41E}"/>
                </a:ext>
              </a:extLst>
            </p:cNvPr>
            <p:cNvSpPr/>
            <p:nvPr/>
          </p:nvSpPr>
          <p:spPr bwMode="auto">
            <a:xfrm>
              <a:off x="4381929" y="3455270"/>
              <a:ext cx="1695652" cy="1900723"/>
            </a:xfrm>
            <a:custGeom>
              <a:avLst/>
              <a:gdLst>
                <a:gd name="connsiteX0" fmla="*/ 500388 w 2211775"/>
                <a:gd name="connsiteY0" fmla="*/ 0 h 2479264"/>
                <a:gd name="connsiteX1" fmla="*/ 744545 w 2211775"/>
                <a:gd name="connsiteY1" fmla="*/ 244157 h 2479264"/>
                <a:gd name="connsiteX2" fmla="*/ 742418 w 2211775"/>
                <a:gd name="connsiteY2" fmla="*/ 265258 h 2479264"/>
                <a:gd name="connsiteX3" fmla="*/ 1011313 w 2211775"/>
                <a:gd name="connsiteY3" fmla="*/ 265258 h 2479264"/>
                <a:gd name="connsiteX4" fmla="*/ 1016764 w 2211775"/>
                <a:gd name="connsiteY4" fmla="*/ 372856 h 2479264"/>
                <a:gd name="connsiteX5" fmla="*/ 2110513 w 2211775"/>
                <a:gd name="connsiteY5" fmla="*/ 1462858 h 2479264"/>
                <a:gd name="connsiteX6" fmla="*/ 2211775 w 2211775"/>
                <a:gd name="connsiteY6" fmla="*/ 1467954 h 2479264"/>
                <a:gd name="connsiteX7" fmla="*/ 2211775 w 2211775"/>
                <a:gd name="connsiteY7" fmla="*/ 1683040 h 2479264"/>
                <a:gd name="connsiteX8" fmla="*/ 2202550 w 2211775"/>
                <a:gd name="connsiteY8" fmla="*/ 1683970 h 2479264"/>
                <a:gd name="connsiteX9" fmla="*/ 1964854 w 2211775"/>
                <a:gd name="connsiteY9" fmla="*/ 1975613 h 2479264"/>
                <a:gd name="connsiteX10" fmla="*/ 2202550 w 2211775"/>
                <a:gd name="connsiteY10" fmla="*/ 2267256 h 2479264"/>
                <a:gd name="connsiteX11" fmla="*/ 2211775 w 2211775"/>
                <a:gd name="connsiteY11" fmla="*/ 2268186 h 2479264"/>
                <a:gd name="connsiteX12" fmla="*/ 2211775 w 2211775"/>
                <a:gd name="connsiteY12" fmla="*/ 2479264 h 2479264"/>
                <a:gd name="connsiteX13" fmla="*/ 2007113 w 2211775"/>
                <a:gd name="connsiteY13" fmla="*/ 2468949 h 2479264"/>
                <a:gd name="connsiteX14" fmla="*/ 10675 w 2211775"/>
                <a:gd name="connsiteY14" fmla="*/ 476257 h 2479264"/>
                <a:gd name="connsiteX15" fmla="*/ 0 w 2211775"/>
                <a:gd name="connsiteY15" fmla="*/ 265258 h 2479264"/>
                <a:gd name="connsiteX16" fmla="*/ 258358 w 2211775"/>
                <a:gd name="connsiteY16" fmla="*/ 265258 h 2479264"/>
                <a:gd name="connsiteX17" fmla="*/ 256231 w 2211775"/>
                <a:gd name="connsiteY17" fmla="*/ 244157 h 2479264"/>
                <a:gd name="connsiteX18" fmla="*/ 500388 w 2211775"/>
                <a:gd name="connsiteY18" fmla="*/ 0 h 24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1775" h="2479264">
                  <a:moveTo>
                    <a:pt x="500388" y="0"/>
                  </a:moveTo>
                  <a:cubicBezTo>
                    <a:pt x="635232" y="0"/>
                    <a:pt x="744545" y="109313"/>
                    <a:pt x="744545" y="244157"/>
                  </a:cubicBezTo>
                  <a:lnTo>
                    <a:pt x="742418" y="265258"/>
                  </a:lnTo>
                  <a:lnTo>
                    <a:pt x="1011313" y="265258"/>
                  </a:lnTo>
                  <a:lnTo>
                    <a:pt x="1016764" y="372856"/>
                  </a:lnTo>
                  <a:cubicBezTo>
                    <a:pt x="1075332" y="947583"/>
                    <a:pt x="1533811" y="1404492"/>
                    <a:pt x="2110513" y="1462858"/>
                  </a:cubicBezTo>
                  <a:lnTo>
                    <a:pt x="2211775" y="1467954"/>
                  </a:lnTo>
                  <a:lnTo>
                    <a:pt x="2211775" y="1683040"/>
                  </a:lnTo>
                  <a:lnTo>
                    <a:pt x="2202550" y="1683970"/>
                  </a:lnTo>
                  <a:cubicBezTo>
                    <a:pt x="2066898" y="1711729"/>
                    <a:pt x="1964854" y="1831755"/>
                    <a:pt x="1964854" y="1975613"/>
                  </a:cubicBezTo>
                  <a:cubicBezTo>
                    <a:pt x="1964854" y="2119472"/>
                    <a:pt x="2066898" y="2239498"/>
                    <a:pt x="2202550" y="2267256"/>
                  </a:cubicBezTo>
                  <a:lnTo>
                    <a:pt x="2211775" y="2268186"/>
                  </a:lnTo>
                  <a:lnTo>
                    <a:pt x="2211775" y="2479264"/>
                  </a:lnTo>
                  <a:lnTo>
                    <a:pt x="2007113" y="2468949"/>
                  </a:lnTo>
                  <a:cubicBezTo>
                    <a:pt x="954448" y="2362246"/>
                    <a:pt x="117579" y="1526947"/>
                    <a:pt x="10675" y="476257"/>
                  </a:cubicBezTo>
                  <a:lnTo>
                    <a:pt x="0" y="265258"/>
                  </a:lnTo>
                  <a:lnTo>
                    <a:pt x="258358" y="265258"/>
                  </a:lnTo>
                  <a:lnTo>
                    <a:pt x="256231" y="244157"/>
                  </a:lnTo>
                  <a:cubicBezTo>
                    <a:pt x="256231" y="109313"/>
                    <a:pt x="365544" y="0"/>
                    <a:pt x="500388" y="0"/>
                  </a:cubicBezTo>
                  <a:close/>
                </a:path>
              </a:pathLst>
            </a:custGeom>
            <a:gradFill flip="none" rotWithShape="1">
              <a:gsLst>
                <a:gs pos="14000">
                  <a:srgbClr val="1978D4"/>
                </a:gs>
                <a:gs pos="100000">
                  <a:schemeClr val="tx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9" name="security &amp; comp">
              <a:extLst>
                <a:ext uri="{FF2B5EF4-FFF2-40B4-BE49-F238E27FC236}">
                  <a16:creationId xmlns:a16="http://schemas.microsoft.com/office/drawing/2014/main" id="{EDE2745A-C96E-4905-D1A1-A855CC58C753}"/>
                </a:ext>
              </a:extLst>
            </p:cNvPr>
            <p:cNvSpPr/>
            <p:nvPr/>
          </p:nvSpPr>
          <p:spPr bwMode="auto">
            <a:xfrm rot="21405841">
              <a:off x="4921536" y="2470273"/>
              <a:ext cx="2343122" cy="2350880"/>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Up">
                <a:avLst>
                  <a:gd name="adj" fmla="val 11336766"/>
                </a:avLst>
              </a:prstTxWarp>
              <a:noAutofit/>
            </a:bodyPr>
            <a:lstStyle/>
            <a:p>
              <a:pPr marL="0" marR="0" lvl="0" indent="0" algn="ctr" defTabSz="590133" rtl="0" eaLnBrk="1" fontAlgn="auto" latinLnBrk="0" hangingPunct="1">
                <a:lnSpc>
                  <a:spcPct val="100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900" b="1" i="0" u="none" strike="noStrike" kern="0" cap="none" spc="0" normalizeH="0" baseline="0" noProof="0" dirty="0">
                  <a:ln>
                    <a:noFill/>
                  </a:ln>
                  <a:solidFill>
                    <a:srgbClr val="0078D4"/>
                  </a:solidFill>
                  <a:effectLst/>
                  <a:uLnTx/>
                  <a:uFillTx/>
                  <a:latin typeface="Segoe UI Semibold"/>
                  <a:ea typeface="+mn-ea"/>
                  <a:cs typeface="Segoe UI Semibold" panose="020B0702040204020203" pitchFamily="34" charset="0"/>
                  <a:sym typeface="'Roboto-Bold'"/>
                </a:rPr>
                <a:t>Security &amp; compliance</a:t>
              </a:r>
            </a:p>
          </p:txBody>
        </p:sp>
        <p:sp>
          <p:nvSpPr>
            <p:cNvPr id="130" name="Arc 129">
              <a:extLst>
                <a:ext uri="{FF2B5EF4-FFF2-40B4-BE49-F238E27FC236}">
                  <a16:creationId xmlns:a16="http://schemas.microsoft.com/office/drawing/2014/main" id="{3F8CADA0-3672-FEB9-C117-73919080732D}"/>
                </a:ext>
              </a:extLst>
            </p:cNvPr>
            <p:cNvSpPr>
              <a:spLocks noChangeAspect="1"/>
            </p:cNvSpPr>
            <p:nvPr/>
          </p:nvSpPr>
          <p:spPr bwMode="auto">
            <a:xfrm>
              <a:off x="5255148" y="2808987"/>
              <a:ext cx="1691639" cy="1691640"/>
            </a:xfrm>
            <a:prstGeom prst="arc">
              <a:avLst>
                <a:gd name="adj1" fmla="val 18452278"/>
                <a:gd name="adj2" fmla="val 13820726"/>
              </a:avLst>
            </a:prstGeom>
            <a:noFill/>
            <a:ln w="28575">
              <a:gradFill>
                <a:gsLst>
                  <a:gs pos="0">
                    <a:schemeClr val="bg1"/>
                  </a:gs>
                  <a:gs pos="43000">
                    <a:schemeClr val="accent1">
                      <a:lumMod val="30000"/>
                      <a:lumOff val="70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Oval 130">
              <a:extLst>
                <a:ext uri="{FF2B5EF4-FFF2-40B4-BE49-F238E27FC236}">
                  <a16:creationId xmlns:a16="http://schemas.microsoft.com/office/drawing/2014/main" id="{E5F819F3-083B-DF88-817A-39C651AAB24C}"/>
                </a:ext>
              </a:extLst>
            </p:cNvPr>
            <p:cNvSpPr/>
            <p:nvPr/>
          </p:nvSpPr>
          <p:spPr bwMode="auto">
            <a:xfrm>
              <a:off x="5396500" y="2943097"/>
              <a:ext cx="1431068" cy="1431066"/>
            </a:xfrm>
            <a:prstGeom prst="ellipse">
              <a:avLst/>
            </a:prstGeom>
            <a:gradFill flip="none" rotWithShape="1">
              <a:gsLst>
                <a:gs pos="0">
                  <a:schemeClr val="bg1">
                    <a:lumMod val="85000"/>
                  </a:schemeClr>
                </a:gs>
                <a:gs pos="100000">
                  <a:schemeClr val="bg1"/>
                </a:gs>
              </a:gsLst>
              <a:lin ang="5400000" scaled="1"/>
              <a:tileRect/>
            </a:gradFill>
            <a:ln w="66675">
              <a:gradFill>
                <a:gsLst>
                  <a:gs pos="0">
                    <a:schemeClr val="bg1"/>
                  </a:gs>
                  <a:gs pos="100000">
                    <a:schemeClr val="bg1">
                      <a:lumMod val="85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8D4"/>
                  </a:solidFill>
                  <a:effectLst/>
                  <a:uLnTx/>
                  <a:uFillTx/>
                  <a:latin typeface="Segoe UI Semibold" panose="020B0702040204020203" pitchFamily="34" charset="0"/>
                  <a:ea typeface="Segoe UI" pitchFamily="34" charset="0"/>
                  <a:cs typeface="Segoe UI Semibold" panose="020B0702040204020203" pitchFamily="34" charset="0"/>
                </a:rPr>
                <a:t>Data and AI</a:t>
              </a:r>
            </a:p>
          </p:txBody>
        </p:sp>
        <p:sp>
          <p:nvSpPr>
            <p:cNvPr id="132" name="TextBox 131">
              <a:extLst>
                <a:ext uri="{FF2B5EF4-FFF2-40B4-BE49-F238E27FC236}">
                  <a16:creationId xmlns:a16="http://schemas.microsoft.com/office/drawing/2014/main" id="{3D3ABB3C-EB33-D3F0-FCAC-0AC44CAB4595}"/>
                </a:ext>
              </a:extLst>
            </p:cNvPr>
            <p:cNvSpPr txBox="1"/>
            <p:nvPr/>
          </p:nvSpPr>
          <p:spPr>
            <a:xfrm rot="19041190">
              <a:off x="5015287" y="2499779"/>
              <a:ext cx="2188206" cy="2337026"/>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Enhance clinician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experiences</a:t>
              </a:r>
            </a:p>
          </p:txBody>
        </p:sp>
        <p:sp>
          <p:nvSpPr>
            <p:cNvPr id="133" name="TextBox 132">
              <a:extLst>
                <a:ext uri="{FF2B5EF4-FFF2-40B4-BE49-F238E27FC236}">
                  <a16:creationId xmlns:a16="http://schemas.microsoft.com/office/drawing/2014/main" id="{3CA82856-44D2-A7CA-591B-207B6C1E0432}"/>
                </a:ext>
              </a:extLst>
            </p:cNvPr>
            <p:cNvSpPr txBox="1"/>
            <p:nvPr/>
          </p:nvSpPr>
          <p:spPr>
            <a:xfrm rot="18919150">
              <a:off x="4900942" y="2415537"/>
              <a:ext cx="2528411" cy="2521680"/>
            </a:xfrm>
            <a:prstGeom prst="rect">
              <a:avLst/>
            </a:prstGeom>
          </p:spPr>
          <p:txBody>
            <a:bodyPr wrap="square" lIns="182880" tIns="146304" rIns="182880" bIns="146304" rtlCol="0">
              <a:prstTxWarp prst="textArchUp">
                <a:avLst>
                  <a:gd name="adj" fmla="val 116148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Enhance patient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engagement</a:t>
              </a:r>
              <a:endParaRPr kumimoji="0" lang="en-US" sz="16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155" name="TextBox 154">
              <a:extLst>
                <a:ext uri="{FF2B5EF4-FFF2-40B4-BE49-F238E27FC236}">
                  <a16:creationId xmlns:a16="http://schemas.microsoft.com/office/drawing/2014/main" id="{8EF1004E-D7D1-23A7-1F63-F9948897001A}"/>
                </a:ext>
              </a:extLst>
            </p:cNvPr>
            <p:cNvSpPr txBox="1"/>
            <p:nvPr/>
          </p:nvSpPr>
          <p:spPr>
            <a:xfrm rot="2759323">
              <a:off x="4826185" y="2245754"/>
              <a:ext cx="2652463" cy="2619186"/>
            </a:xfrm>
            <a:prstGeom prst="rect">
              <a:avLst/>
            </a:prstGeom>
          </p:spPr>
          <p:txBody>
            <a:bodyPr wrap="square" lIns="182880" tIns="146304" rIns="182880" bIns="146304" rtlCol="0">
              <a:prstTxWarp prst="textArchDown">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Improve clinical and</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Operational insights</a:t>
              </a:r>
            </a:p>
          </p:txBody>
        </p:sp>
        <p:sp>
          <p:nvSpPr>
            <p:cNvPr id="156" name="TextBox 155">
              <a:extLst>
                <a:ext uri="{FF2B5EF4-FFF2-40B4-BE49-F238E27FC236}">
                  <a16:creationId xmlns:a16="http://schemas.microsoft.com/office/drawing/2014/main" id="{02059173-6AD1-A58B-A338-79850083BE15}"/>
                </a:ext>
              </a:extLst>
            </p:cNvPr>
            <p:cNvSpPr txBox="1"/>
            <p:nvPr/>
          </p:nvSpPr>
          <p:spPr>
            <a:xfrm rot="2954309">
              <a:off x="4691793" y="2372053"/>
              <a:ext cx="2518365" cy="2509158"/>
            </a:xfrm>
            <a:prstGeom prst="rect">
              <a:avLst/>
            </a:prstGeom>
          </p:spPr>
          <p:txBody>
            <a:bodyPr wrap="square" lIns="182880" tIns="146304" rIns="182880" bIns="146304" rtlCol="0">
              <a:prstTxWarp prst="textArchUp">
                <a:avLst>
                  <a:gd name="adj" fmla="val 11614804"/>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Empower health team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collaboration</a:t>
              </a:r>
            </a:p>
          </p:txBody>
        </p:sp>
      </p:grpSp>
      <p:sp>
        <p:nvSpPr>
          <p:cNvPr id="2" name="Title 1">
            <a:extLst>
              <a:ext uri="{FF2B5EF4-FFF2-40B4-BE49-F238E27FC236}">
                <a16:creationId xmlns:a16="http://schemas.microsoft.com/office/drawing/2014/main" id="{D00BC45F-2FFD-F4E7-4D44-4E42A20EBEE4}"/>
              </a:ext>
            </a:extLst>
          </p:cNvPr>
          <p:cNvSpPr>
            <a:spLocks noGrp="1"/>
          </p:cNvSpPr>
          <p:nvPr>
            <p:ph type="title"/>
          </p:nvPr>
        </p:nvSpPr>
        <p:spPr>
          <a:xfrm>
            <a:off x="588263" y="268324"/>
            <a:ext cx="11018520" cy="553998"/>
          </a:xfrm>
        </p:spPr>
        <p:txBody>
          <a:bodyPr/>
          <a:lstStyle/>
          <a:p>
            <a:pPr algn="ctr"/>
            <a:r>
              <a:rPr lang="en-US" sz="2000" noProof="0" dirty="0"/>
              <a:t>Microsoft Cloud for Healthcare</a:t>
            </a:r>
            <a:br>
              <a:rPr lang="en-US" sz="1800" noProof="0" dirty="0"/>
            </a:br>
            <a:r>
              <a:rPr lang="en-US" sz="1600" i="1" noProof="0" dirty="0">
                <a:solidFill>
                  <a:schemeClr val="accent1"/>
                </a:solidFill>
              </a:rPr>
              <a:t>Capabilities enabling better experiences, better insights, better care</a:t>
            </a:r>
            <a:endParaRPr lang="en-US" sz="1800" i="1" dirty="0">
              <a:solidFill>
                <a:schemeClr val="accent1"/>
              </a:solidFill>
            </a:endParaRPr>
          </a:p>
        </p:txBody>
      </p:sp>
      <p:grpSp>
        <p:nvGrpSpPr>
          <p:cNvPr id="90" name="Group 89">
            <a:extLst>
              <a:ext uri="{FF2B5EF4-FFF2-40B4-BE49-F238E27FC236}">
                <a16:creationId xmlns:a16="http://schemas.microsoft.com/office/drawing/2014/main" id="{30E69A51-8851-63D5-AB5D-BD44B9DD35E1}"/>
              </a:ext>
            </a:extLst>
          </p:cNvPr>
          <p:cNvGrpSpPr/>
          <p:nvPr/>
        </p:nvGrpSpPr>
        <p:grpSpPr>
          <a:xfrm>
            <a:off x="6632815" y="2390821"/>
            <a:ext cx="133550" cy="164624"/>
            <a:chOff x="8170289" y="4060716"/>
            <a:chExt cx="360292" cy="444129"/>
          </a:xfrm>
        </p:grpSpPr>
        <p:sp>
          <p:nvSpPr>
            <p:cNvPr id="92" name="Freeform: Shape 91">
              <a:extLst>
                <a:ext uri="{FF2B5EF4-FFF2-40B4-BE49-F238E27FC236}">
                  <a16:creationId xmlns:a16="http://schemas.microsoft.com/office/drawing/2014/main" id="{A7F42470-4069-0F04-7526-6E5446E2A71F}"/>
                </a:ext>
              </a:extLst>
            </p:cNvPr>
            <p:cNvSpPr/>
            <p:nvPr/>
          </p:nvSpPr>
          <p:spPr>
            <a:xfrm>
              <a:off x="8170289" y="4060716"/>
              <a:ext cx="360292" cy="444129"/>
            </a:xfrm>
            <a:custGeom>
              <a:avLst/>
              <a:gdLst>
                <a:gd name="connsiteX0" fmla="*/ 318720 w 360292"/>
                <a:gd name="connsiteY0" fmla="*/ 180493 h 444129"/>
                <a:gd name="connsiteX1" fmla="*/ 318720 w 360292"/>
                <a:gd name="connsiteY1" fmla="*/ 141346 h 444129"/>
                <a:gd name="connsiteX2" fmla="*/ 190539 w 360292"/>
                <a:gd name="connsiteY2" fmla="*/ 346 h 444129"/>
                <a:gd name="connsiteX3" fmla="*/ 180146 w 360292"/>
                <a:gd name="connsiteY3" fmla="*/ 0 h 444129"/>
                <a:gd name="connsiteX4" fmla="*/ 41572 w 360292"/>
                <a:gd name="connsiteY4" fmla="*/ 138574 h 444129"/>
                <a:gd name="connsiteX5" fmla="*/ 41572 w 360292"/>
                <a:gd name="connsiteY5" fmla="*/ 180839 h 444129"/>
                <a:gd name="connsiteX6" fmla="*/ 0 w 360292"/>
                <a:gd name="connsiteY6" fmla="*/ 180839 h 444129"/>
                <a:gd name="connsiteX7" fmla="*/ 0 w 360292"/>
                <a:gd name="connsiteY7" fmla="*/ 444130 h 444129"/>
                <a:gd name="connsiteX8" fmla="*/ 360293 w 360292"/>
                <a:gd name="connsiteY8" fmla="*/ 444130 h 444129"/>
                <a:gd name="connsiteX9" fmla="*/ 360293 w 360292"/>
                <a:gd name="connsiteY9" fmla="*/ 180839 h 444129"/>
                <a:gd name="connsiteX10" fmla="*/ 318720 w 360292"/>
                <a:gd name="connsiteY10" fmla="*/ 180839 h 444129"/>
                <a:gd name="connsiteX11" fmla="*/ 318720 w 360292"/>
                <a:gd name="connsiteY11" fmla="*/ 180493 h 444129"/>
                <a:gd name="connsiteX12" fmla="*/ 83491 w 360292"/>
                <a:gd name="connsiteY12" fmla="*/ 138574 h 444129"/>
                <a:gd name="connsiteX13" fmla="*/ 180493 w 360292"/>
                <a:gd name="connsiteY13" fmla="*/ 41572 h 444129"/>
                <a:gd name="connsiteX14" fmla="*/ 187768 w 360292"/>
                <a:gd name="connsiteY14" fmla="*/ 41919 h 444129"/>
                <a:gd name="connsiteX15" fmla="*/ 277148 w 360292"/>
                <a:gd name="connsiteY15" fmla="*/ 141346 h 444129"/>
                <a:gd name="connsiteX16" fmla="*/ 277148 w 360292"/>
                <a:gd name="connsiteY16" fmla="*/ 180493 h 444129"/>
                <a:gd name="connsiteX17" fmla="*/ 83491 w 360292"/>
                <a:gd name="connsiteY17" fmla="*/ 180493 h 444129"/>
                <a:gd name="connsiteX18" fmla="*/ 83491 w 360292"/>
                <a:gd name="connsiteY18" fmla="*/ 138574 h 4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292" h="444129">
                  <a:moveTo>
                    <a:pt x="318720" y="180493"/>
                  </a:moveTo>
                  <a:lnTo>
                    <a:pt x="318720" y="141346"/>
                  </a:lnTo>
                  <a:cubicBezTo>
                    <a:pt x="318720" y="68248"/>
                    <a:pt x="263291" y="5543"/>
                    <a:pt x="190539" y="346"/>
                  </a:cubicBezTo>
                  <a:cubicBezTo>
                    <a:pt x="187075" y="0"/>
                    <a:pt x="183611" y="0"/>
                    <a:pt x="180146" y="0"/>
                  </a:cubicBezTo>
                  <a:cubicBezTo>
                    <a:pt x="103584" y="0"/>
                    <a:pt x="41572" y="62012"/>
                    <a:pt x="41572" y="138574"/>
                  </a:cubicBezTo>
                  <a:lnTo>
                    <a:pt x="41572" y="180839"/>
                  </a:lnTo>
                  <a:lnTo>
                    <a:pt x="0" y="180839"/>
                  </a:lnTo>
                  <a:lnTo>
                    <a:pt x="0" y="444130"/>
                  </a:lnTo>
                  <a:lnTo>
                    <a:pt x="360293" y="444130"/>
                  </a:lnTo>
                  <a:lnTo>
                    <a:pt x="360293" y="180839"/>
                  </a:lnTo>
                  <a:lnTo>
                    <a:pt x="318720" y="180839"/>
                  </a:lnTo>
                  <a:lnTo>
                    <a:pt x="318720" y="180493"/>
                  </a:lnTo>
                  <a:close/>
                  <a:moveTo>
                    <a:pt x="83491" y="138574"/>
                  </a:moveTo>
                  <a:cubicBezTo>
                    <a:pt x="83491" y="85223"/>
                    <a:pt x="126795" y="41572"/>
                    <a:pt x="180493" y="41572"/>
                  </a:cubicBezTo>
                  <a:cubicBezTo>
                    <a:pt x="182918" y="41572"/>
                    <a:pt x="185343" y="41572"/>
                    <a:pt x="187768" y="41919"/>
                  </a:cubicBezTo>
                  <a:cubicBezTo>
                    <a:pt x="237655" y="45383"/>
                    <a:pt x="277148" y="89034"/>
                    <a:pt x="277148" y="141346"/>
                  </a:cubicBezTo>
                  <a:lnTo>
                    <a:pt x="277148" y="180493"/>
                  </a:lnTo>
                  <a:lnTo>
                    <a:pt x="83491" y="180493"/>
                  </a:lnTo>
                  <a:lnTo>
                    <a:pt x="83491" y="138574"/>
                  </a:lnTo>
                  <a:close/>
                </a:path>
              </a:pathLst>
            </a:custGeom>
            <a:solidFill>
              <a:schemeClr val="accent1"/>
            </a:solidFill>
            <a:ln w="46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128">
              <a:extLst>
                <a:ext uri="{FF2B5EF4-FFF2-40B4-BE49-F238E27FC236}">
                  <a16:creationId xmlns:a16="http://schemas.microsoft.com/office/drawing/2014/main" id="{778E407D-50BE-2D87-1848-7210B31ED55B}"/>
                </a:ext>
              </a:extLst>
            </p:cNvPr>
            <p:cNvSpPr>
              <a:spLocks/>
            </p:cNvSpPr>
            <p:nvPr/>
          </p:nvSpPr>
          <p:spPr bwMode="auto">
            <a:xfrm>
              <a:off x="8307395" y="4321223"/>
              <a:ext cx="86080" cy="107902"/>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88991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63" presetClass="path" presetSubtype="0" decel="50000" fill="hold" nodeType="withEffect">
                                  <p:stCondLst>
                                    <p:cond delay="0"/>
                                  </p:stCondLst>
                                  <p:childTnLst>
                                    <p:animMotion origin="layout" path="M -1.25E-6 -2.59259E-6 L 0.02956 -2.59259E-6 " pathEditMode="relative" rAng="0" ptsTypes="AA">
                                      <p:cBhvr>
                                        <p:cTn id="9" dur="500" spd="-100000" fill="hold"/>
                                        <p:tgtEl>
                                          <p:spTgt spid="113"/>
                                        </p:tgtEl>
                                        <p:attrNameLst>
                                          <p:attrName>ppt_x</p:attrName>
                                          <p:attrName>ppt_y</p:attrName>
                                        </p:attrNameLst>
                                      </p:cBhvr>
                                      <p:rCtr x="1471" y="0"/>
                                    </p:animMotion>
                                  </p:childTnLst>
                                </p:cTn>
                              </p:par>
                              <p:par>
                                <p:cTn id="10" presetID="10" presetClass="entr" presetSubtype="0" decel="5000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63" presetClass="path" presetSubtype="0" decel="50000" fill="hold" grpId="1" nodeType="withEffect">
                                  <p:stCondLst>
                                    <p:cond delay="0"/>
                                  </p:stCondLst>
                                  <p:childTnLst>
                                    <p:animMotion origin="layout" path="M -1.25E-6 -2.59259E-6 L 0.02956 -2.59259E-6 " pathEditMode="relative" rAng="0" ptsTypes="AA">
                                      <p:cBhvr>
                                        <p:cTn id="14" dur="500" spd="-100000" fill="hold"/>
                                        <p:tgtEl>
                                          <p:spTgt spid="74"/>
                                        </p:tgtEl>
                                        <p:attrNameLst>
                                          <p:attrName>ppt_x</p:attrName>
                                          <p:attrName>ppt_y</p:attrName>
                                        </p:attrNameLst>
                                      </p:cBhvr>
                                      <p:rCtr x="1471" y="0"/>
                                    </p:animMotion>
                                  </p:childTnLst>
                                </p:cTn>
                              </p:par>
                              <p:par>
                                <p:cTn id="15" presetID="10" presetClass="entr" presetSubtype="0" fill="hold" nodeType="with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500"/>
                                        <p:tgtEl>
                                          <p:spTgt spid="153"/>
                                        </p:tgtEl>
                                      </p:cBhvr>
                                    </p:animEffect>
                                  </p:childTnLst>
                                </p:cTn>
                              </p:par>
                              <p:par>
                                <p:cTn id="18" presetID="63" presetClass="path" presetSubtype="0" accel="50000" decel="50000" fill="hold" nodeType="withEffect">
                                  <p:stCondLst>
                                    <p:cond delay="0"/>
                                  </p:stCondLst>
                                  <p:childTnLst>
                                    <p:animMotion origin="layout" path="M -0.02955 -2.59259E-6 L -3.95833E-6 -2.59259E-6 " pathEditMode="relative" rAng="0" ptsTypes="AA">
                                      <p:cBhvr>
                                        <p:cTn id="19" dur="500" fill="hold"/>
                                        <p:tgtEl>
                                          <p:spTgt spid="153"/>
                                        </p:tgtEl>
                                        <p:attrNameLst>
                                          <p:attrName>ppt_x</p:attrName>
                                          <p:attrName>ppt_y</p:attrName>
                                        </p:attrNameLst>
                                      </p:cBhvr>
                                      <p:rCtr x="1471" y="0"/>
                                    </p:animMotion>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63" presetClass="path" presetSubtype="0" accel="50000" decel="50000" fill="hold" grpId="1" nodeType="withEffect">
                                  <p:stCondLst>
                                    <p:cond delay="0"/>
                                  </p:stCondLst>
                                  <p:childTnLst>
                                    <p:animMotion origin="layout" path="M -0.02955 -2.59259E-6 L -3.95833E-6 -2.59259E-6 " pathEditMode="relative" rAng="0" ptsTypes="AA">
                                      <p:cBhvr>
                                        <p:cTn id="24" dur="500" fill="hold"/>
                                        <p:tgtEl>
                                          <p:spTgt spid="84"/>
                                        </p:tgtEl>
                                        <p:attrNameLst>
                                          <p:attrName>ppt_x</p:attrName>
                                          <p:attrName>ppt_y</p:attrName>
                                        </p:attrNameLst>
                                      </p:cBhvr>
                                      <p:rCtr x="1471" y="0"/>
                                    </p:animMotion>
                                  </p:childTnLst>
                                </p:cTn>
                              </p:par>
                              <p:par>
                                <p:cTn id="25" presetID="10" presetClass="entr" presetSubtype="0" fill="hold" nodeType="withEffect">
                                  <p:stCondLst>
                                    <p:cond delay="200"/>
                                  </p:stCondLst>
                                  <p:childTnLst>
                                    <p:set>
                                      <p:cBhvr>
                                        <p:cTn id="26" dur="1" fill="hold">
                                          <p:stCondLst>
                                            <p:cond delay="0"/>
                                          </p:stCondLst>
                                        </p:cTn>
                                        <p:tgtEl>
                                          <p:spTgt spid="154"/>
                                        </p:tgtEl>
                                        <p:attrNameLst>
                                          <p:attrName>style.visibility</p:attrName>
                                        </p:attrNameLst>
                                      </p:cBhvr>
                                      <p:to>
                                        <p:strVal val="visible"/>
                                      </p:to>
                                    </p:set>
                                    <p:animEffect transition="in" filter="fade">
                                      <p:cBhvr>
                                        <p:cTn id="27" dur="500"/>
                                        <p:tgtEl>
                                          <p:spTgt spid="154"/>
                                        </p:tgtEl>
                                      </p:cBhvr>
                                    </p:animEffect>
                                  </p:childTnLst>
                                </p:cTn>
                              </p:par>
                              <p:par>
                                <p:cTn id="28" presetID="42" presetClass="path" presetSubtype="0" decel="100000" fill="hold" nodeType="withEffect">
                                  <p:stCondLst>
                                    <p:cond delay="200"/>
                                  </p:stCondLst>
                                  <p:childTnLst>
                                    <p:animMotion origin="layout" path="M 3.75E-6 -2.59259E-6 L 3.75E-6 0.05255 " pathEditMode="relative" rAng="0" ptsTypes="AA">
                                      <p:cBhvr>
                                        <p:cTn id="29" dur="500" spd="-100000" fill="hold"/>
                                        <p:tgtEl>
                                          <p:spTgt spid="154"/>
                                        </p:tgtEl>
                                        <p:attrNameLst>
                                          <p:attrName>ppt_x</p:attrName>
                                          <p:attrName>ppt_y</p:attrName>
                                        </p:attrNameLst>
                                      </p:cBhvr>
                                      <p:rCtr x="0" y="2616"/>
                                    </p:animMotion>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63" presetClass="path" presetSubtype="0" accel="50000" decel="50000" fill="hold" nodeType="withEffect">
                                  <p:stCondLst>
                                    <p:cond delay="0"/>
                                  </p:stCondLst>
                                  <p:childTnLst>
                                    <p:animMotion origin="layout" path="M -0.02956 1.48148E-6 L 1.04167E-6 1.48148E-6 " pathEditMode="relative" rAng="0" ptsTypes="AA">
                                      <p:cBhvr>
                                        <p:cTn id="34" dur="500" fill="hold"/>
                                        <p:tgtEl>
                                          <p:spTgt spid="5"/>
                                        </p:tgtEl>
                                        <p:attrNameLst>
                                          <p:attrName>ppt_x</p:attrName>
                                          <p:attrName>ppt_y</p:attrName>
                                        </p:attrNameLst>
                                      </p:cBhvr>
                                      <p:rCtr x="1471" y="0"/>
                                    </p:animMotion>
                                  </p:childTnLst>
                                </p:cTn>
                              </p:par>
                              <p:par>
                                <p:cTn id="35" presetID="10" presetClass="entr" presetSubtype="0" decel="5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63" presetClass="path" presetSubtype="0" decel="50000" fill="hold" nodeType="withEffect">
                                  <p:stCondLst>
                                    <p:cond delay="0"/>
                                  </p:stCondLst>
                                  <p:childTnLst>
                                    <p:animMotion origin="layout" path="M -1.25E-6 -2.59259E-6 L 0.02956 -2.59259E-6 " pathEditMode="relative" rAng="0" ptsTypes="AA">
                                      <p:cBhvr>
                                        <p:cTn id="39" dur="500" spd="-100000" fill="hold"/>
                                        <p:tgtEl>
                                          <p:spTgt spid="6"/>
                                        </p:tgtEl>
                                        <p:attrNameLst>
                                          <p:attrName>ppt_x</p:attrName>
                                          <p:attrName>ppt_y</p:attrName>
                                        </p:attrNameLst>
                                      </p:cBhvr>
                                      <p:rCtr x="14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84" grpId="0" animBg="1"/>
      <p:bldP spid="8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5DE1ADB-FAEB-4DF4-81AA-34D0FB4267FD}"/>
              </a:ext>
            </a:extLst>
          </p:cNvPr>
          <p:cNvSpPr txBox="1"/>
          <p:nvPr/>
        </p:nvSpPr>
        <p:spPr>
          <a:xfrm>
            <a:off x="8786758" y="3922096"/>
            <a:ext cx="2292077" cy="263598"/>
          </a:xfrm>
          <a:prstGeom prst="rect">
            <a:avLst/>
          </a:prstGeom>
          <a:noFill/>
        </p:spPr>
        <p:txBody>
          <a:bodyPr wrap="square" lIns="0" tIns="0" rIns="0" bIns="0" rtlCol="0">
            <a:spAutoFit/>
          </a:bodyPr>
          <a:lstStyle/>
          <a:p>
            <a:pPr marL="0" marR="0" lvl="0" indent="0" algn="l" defTabSz="914367" rtl="0" eaLnBrk="1" fontAlgn="auto" latinLnBrk="0" hangingPunct="1">
              <a:lnSpc>
                <a:spcPct val="70000"/>
              </a:lnSpc>
              <a:spcBef>
                <a:spcPts val="0"/>
              </a:spcBef>
              <a:spcAft>
                <a:spcPts val="588"/>
              </a:spcAft>
              <a:buClrTx/>
              <a:buSzTx/>
              <a:buFontTx/>
              <a:buNone/>
              <a:tabLst/>
              <a:defRPr/>
            </a:pPr>
            <a:r>
              <a:rPr kumimoji="0" lang="en-US" sz="2400" b="1" i="0" u="none" strike="noStrike" kern="1200" cap="none" spc="0" normalizeH="0" baseline="0" noProof="0" dirty="0">
                <a:ln>
                  <a:noFill/>
                </a:ln>
                <a:solidFill>
                  <a:srgbClr val="0078D4">
                    <a:lumMod val="75000"/>
                  </a:srgbClr>
                </a:solidFill>
                <a:effectLst/>
                <a:uLnTx/>
                <a:uFillTx/>
                <a:latin typeface="Segoe UI"/>
                <a:ea typeface="+mn-ea"/>
                <a:cs typeface="+mn-cs"/>
              </a:rPr>
              <a:t>VIRTUAL CARE</a:t>
            </a:r>
            <a:endParaRPr kumimoji="0" lang="en-IN" sz="24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97C116FB-4BD3-4E66-B9A5-E25E677B7B5B}"/>
              </a:ext>
            </a:extLst>
          </p:cNvPr>
          <p:cNvSpPr txBox="1"/>
          <p:nvPr/>
        </p:nvSpPr>
        <p:spPr>
          <a:xfrm>
            <a:off x="170876" y="914987"/>
            <a:ext cx="8805877" cy="747897"/>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5400" b="1" i="0" u="none" strike="noStrike" kern="1200" cap="none" spc="0" normalizeH="0" baseline="0" noProof="0" dirty="0">
                <a:ln>
                  <a:noFill/>
                </a:ln>
                <a:solidFill>
                  <a:srgbClr val="243A5E"/>
                </a:solidFill>
                <a:effectLst/>
                <a:uLnTx/>
                <a:uFillTx/>
                <a:latin typeface="Segoe UI"/>
                <a:ea typeface="+mn-ea"/>
                <a:cs typeface="+mn-cs"/>
              </a:rPr>
              <a:t>VIRTUAL REHABILITATION</a:t>
            </a:r>
            <a:endParaRPr kumimoji="0" lang="en-IN" sz="5400" b="1" i="0" u="none" strike="noStrike" kern="1200" cap="none" spc="0" normalizeH="0" baseline="0" noProof="0" dirty="0">
              <a:ln>
                <a:noFill/>
              </a:ln>
              <a:solidFill>
                <a:srgbClr val="243A5E"/>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7C37068C-DA00-4103-B4BD-89D816A286DF}"/>
              </a:ext>
            </a:extLst>
          </p:cNvPr>
          <p:cNvSpPr txBox="1"/>
          <p:nvPr/>
        </p:nvSpPr>
        <p:spPr>
          <a:xfrm>
            <a:off x="170876" y="2421726"/>
            <a:ext cx="10072950" cy="1772793"/>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2800" b="1" i="0" u="none" strike="noStrike" kern="1200" cap="none" spc="-294" normalizeH="0" baseline="0" noProof="0" dirty="0">
                <a:ln>
                  <a:noFill/>
                </a:ln>
                <a:solidFill>
                  <a:srgbClr val="00B0F0"/>
                </a:solidFill>
                <a:effectLst/>
                <a:uLnTx/>
                <a:uFillTx/>
                <a:latin typeface="Segoe UI Black" panose="020B0A02040204020203" pitchFamily="34" charset="0"/>
                <a:ea typeface="Segoe UI Black" panose="020B0A02040204020203" pitchFamily="34" charset="0"/>
                <a:cs typeface="+mn-cs"/>
              </a:rPr>
              <a:t>TELEHEALTH</a:t>
            </a:r>
            <a:endParaRPr kumimoji="0" lang="en-IN" sz="12800" b="1" i="0" u="none" strike="noStrike" kern="1200" cap="none" spc="-294" normalizeH="0" baseline="0" noProof="0" dirty="0">
              <a:ln>
                <a:noFill/>
              </a:ln>
              <a:solidFill>
                <a:srgbClr val="00B0F0"/>
              </a:solidFill>
              <a:effectLst/>
              <a:uLnTx/>
              <a:uFillTx/>
              <a:latin typeface="Segoe UI Black" panose="020B0A02040204020203" pitchFamily="34" charset="0"/>
              <a:ea typeface="Segoe UI Black" panose="020B0A02040204020203" pitchFamily="34" charset="0"/>
              <a:cs typeface="+mn-cs"/>
            </a:endParaRPr>
          </a:p>
        </p:txBody>
      </p:sp>
      <p:sp>
        <p:nvSpPr>
          <p:cNvPr id="31" name="TextBox 30">
            <a:extLst>
              <a:ext uri="{FF2B5EF4-FFF2-40B4-BE49-F238E27FC236}">
                <a16:creationId xmlns:a16="http://schemas.microsoft.com/office/drawing/2014/main" id="{A6A201DC-5B64-40A8-87AA-0A86976308D7}"/>
              </a:ext>
            </a:extLst>
          </p:cNvPr>
          <p:cNvSpPr txBox="1"/>
          <p:nvPr/>
        </p:nvSpPr>
        <p:spPr>
          <a:xfrm>
            <a:off x="170875" y="4585273"/>
            <a:ext cx="6700168" cy="1107996"/>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000" b="1" i="0" u="none" strike="noStrike" kern="1200" cap="none" spc="-294" normalizeH="0" baseline="0" noProof="0" dirty="0">
                <a:ln>
                  <a:noFill/>
                </a:ln>
                <a:solidFill>
                  <a:srgbClr val="FFFFFF">
                    <a:lumMod val="50000"/>
                  </a:srgbClr>
                </a:solidFill>
                <a:effectLst/>
                <a:uLnTx/>
                <a:uFillTx/>
                <a:latin typeface="Segoe UI"/>
                <a:ea typeface="+mn-ea"/>
                <a:cs typeface="+mn-cs"/>
              </a:rPr>
              <a:t>TELEMEDICINE</a:t>
            </a:r>
            <a:endParaRPr kumimoji="0" lang="en-IN" sz="8000" b="1" i="0" u="none" strike="noStrike" kern="1200" cap="none" spc="-294" normalizeH="0" baseline="0" noProof="0" dirty="0">
              <a:ln>
                <a:noFill/>
              </a:ln>
              <a:solidFill>
                <a:srgbClr val="FFFFFF">
                  <a:lumMod val="50000"/>
                </a:srgbClr>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DC79B4FA-5D5F-40CF-A085-E4D9F6CD2205}"/>
              </a:ext>
            </a:extLst>
          </p:cNvPr>
          <p:cNvSpPr txBox="1"/>
          <p:nvPr/>
        </p:nvSpPr>
        <p:spPr>
          <a:xfrm>
            <a:off x="2241410" y="1530898"/>
            <a:ext cx="7233840" cy="121879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800" b="1" i="0" u="none" strike="noStrike" kern="1200" cap="none" spc="-294" normalizeH="0" baseline="0" noProof="0" dirty="0">
                <a:ln>
                  <a:noFill/>
                </a:ln>
                <a:solidFill>
                  <a:srgbClr val="000000"/>
                </a:solidFill>
                <a:effectLst/>
                <a:uLnTx/>
                <a:uFillTx/>
                <a:latin typeface="Segoe UI"/>
                <a:ea typeface="+mn-ea"/>
                <a:cs typeface="+mn-cs"/>
              </a:rPr>
              <a:t>VIRTUAL VISIT</a:t>
            </a:r>
            <a:endParaRPr kumimoji="0" lang="en-IN" sz="8800" b="1" i="0" u="none" strike="noStrike" kern="1200" cap="none" spc="-294" normalizeH="0" baseline="0" noProof="0" dirty="0">
              <a:ln>
                <a:noFill/>
              </a:ln>
              <a:solidFill>
                <a:srgbClr val="000000"/>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2BB0B045-FCD9-4653-93ED-E111F5D5C103}"/>
              </a:ext>
            </a:extLst>
          </p:cNvPr>
          <p:cNvSpPr txBox="1"/>
          <p:nvPr/>
        </p:nvSpPr>
        <p:spPr>
          <a:xfrm>
            <a:off x="7649080" y="4309138"/>
            <a:ext cx="4383892" cy="1566391"/>
          </a:xfrm>
          <a:prstGeom prst="rect">
            <a:avLst/>
          </a:prstGeom>
          <a:noFill/>
        </p:spPr>
        <p:txBody>
          <a:bodyPr wrap="none" lIns="0" tIns="0" rIns="0" bIns="0" rtlCol="0">
            <a:spAutoFit/>
          </a:bodyPr>
          <a:lstStyle/>
          <a:p>
            <a:pPr marL="0" marR="0" lvl="0" indent="0" algn="r" defTabSz="914367" rtl="0" eaLnBrk="1" fontAlgn="auto" latinLnBrk="0" hangingPunct="1">
              <a:lnSpc>
                <a:spcPct val="70000"/>
              </a:lnSpc>
              <a:spcBef>
                <a:spcPts val="0"/>
              </a:spcBef>
              <a:spcAft>
                <a:spcPts val="588"/>
              </a:spcAft>
              <a:buClrTx/>
              <a:buSzTx/>
              <a:buFontTx/>
              <a:buNone/>
              <a:tabLst/>
              <a:defRPr/>
            </a:pPr>
            <a:r>
              <a:rPr kumimoji="0" lang="en-US" sz="7200" b="1" i="0" u="none" strike="noStrike" kern="1200" cap="none" spc="0" normalizeH="0" baseline="0" noProof="0" dirty="0">
                <a:ln>
                  <a:noFill/>
                </a:ln>
                <a:solidFill>
                  <a:srgbClr val="0078D4">
                    <a:lumMod val="75000"/>
                  </a:srgbClr>
                </a:solidFill>
                <a:effectLst/>
                <a:uLnTx/>
                <a:uFillTx/>
                <a:latin typeface="Segoe UI"/>
                <a:ea typeface="+mn-ea"/>
                <a:cs typeface="+mn-cs"/>
              </a:rPr>
              <a:t>VIRTUAL</a:t>
            </a:r>
            <a:br>
              <a:rPr kumimoji="0" lang="en-US" sz="7200" b="1" i="0" u="none" strike="noStrike" kern="1200" cap="none" spc="0" normalizeH="0" baseline="0" noProof="0" dirty="0">
                <a:ln>
                  <a:noFill/>
                </a:ln>
                <a:solidFill>
                  <a:srgbClr val="0078D4">
                    <a:lumMod val="75000"/>
                  </a:srgbClr>
                </a:solidFill>
                <a:effectLst/>
                <a:uLnTx/>
                <a:uFillTx/>
                <a:latin typeface="Segoe UI"/>
                <a:ea typeface="+mn-ea"/>
                <a:cs typeface="+mn-cs"/>
              </a:rPr>
            </a:br>
            <a:r>
              <a:rPr kumimoji="0" lang="en-US" sz="7200" b="1" i="0" u="none" strike="noStrike" kern="1200" cap="none" spc="0" normalizeH="0" baseline="0" noProof="0" dirty="0">
                <a:ln>
                  <a:noFill/>
                </a:ln>
                <a:solidFill>
                  <a:srgbClr val="0078D4">
                    <a:lumMod val="75000"/>
                  </a:srgbClr>
                </a:solidFill>
                <a:effectLst/>
                <a:uLnTx/>
                <a:uFillTx/>
                <a:latin typeface="Segoe UI"/>
                <a:ea typeface="+mn-ea"/>
                <a:cs typeface="+mn-cs"/>
              </a:rPr>
              <a:t>HOSPITAL</a:t>
            </a:r>
            <a:endParaRPr kumimoji="0" lang="en-IN" sz="72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3B59F3F0-3DEF-42B5-A4D8-CDB5961C4897}"/>
              </a:ext>
            </a:extLst>
          </p:cNvPr>
          <p:cNvSpPr txBox="1"/>
          <p:nvPr/>
        </p:nvSpPr>
        <p:spPr>
          <a:xfrm>
            <a:off x="170876" y="1759517"/>
            <a:ext cx="1901033" cy="783163"/>
          </a:xfrm>
          <a:prstGeom prst="rect">
            <a:avLst/>
          </a:prstGeom>
          <a:noFill/>
        </p:spPr>
        <p:txBody>
          <a:bodyPr wrap="none" lIns="0" tIns="0" rIns="0" bIns="0" rtlCol="0">
            <a:spAutoFit/>
          </a:bodyPr>
          <a:lstStyle/>
          <a:p>
            <a:pPr marL="0" marR="0" lvl="0" indent="0" algn="l" defTabSz="914367" rtl="0" eaLnBrk="1" fontAlgn="auto" latinLnBrk="0" hangingPunct="1">
              <a:lnSpc>
                <a:spcPct val="70000"/>
              </a:lnSpc>
              <a:spcBef>
                <a:spcPts val="0"/>
              </a:spcBef>
              <a:spcAft>
                <a:spcPts val="588"/>
              </a:spcAft>
              <a:buClrTx/>
              <a:buSzTx/>
              <a:buFontTx/>
              <a:buNone/>
              <a:tabLst/>
              <a:defRPr/>
            </a:pPr>
            <a:r>
              <a:rPr kumimoji="0" lang="en-US" sz="3600" b="1" i="0" u="none" strike="noStrike" kern="1200" cap="none" spc="0" normalizeH="0" baseline="0" noProof="0" dirty="0">
                <a:ln>
                  <a:noFill/>
                </a:ln>
                <a:solidFill>
                  <a:srgbClr val="0078D4">
                    <a:lumMod val="75000"/>
                  </a:srgbClr>
                </a:solidFill>
                <a:effectLst/>
                <a:uLnTx/>
                <a:uFillTx/>
                <a:latin typeface="Segoe UI"/>
                <a:ea typeface="+mn-ea"/>
                <a:cs typeface="+mn-cs"/>
              </a:rPr>
              <a:t>VIRTUAL</a:t>
            </a:r>
            <a:br>
              <a:rPr kumimoji="0" lang="en-US" sz="3600" b="1" i="0" u="none" strike="noStrike" kern="1200" cap="none" spc="0" normalizeH="0" baseline="0" noProof="0" dirty="0">
                <a:ln>
                  <a:noFill/>
                </a:ln>
                <a:solidFill>
                  <a:srgbClr val="0078D4">
                    <a:lumMod val="75000"/>
                  </a:srgbClr>
                </a:solidFill>
                <a:effectLst/>
                <a:uLnTx/>
                <a:uFillTx/>
                <a:latin typeface="Segoe UI"/>
                <a:ea typeface="+mn-ea"/>
                <a:cs typeface="+mn-cs"/>
              </a:rPr>
            </a:br>
            <a:r>
              <a:rPr kumimoji="0" lang="en-US" sz="3600" b="1" i="0" u="none" strike="noStrike" kern="1200" cap="none" spc="0" normalizeH="0" baseline="0" noProof="0" dirty="0">
                <a:ln>
                  <a:noFill/>
                </a:ln>
                <a:solidFill>
                  <a:srgbClr val="0078D4">
                    <a:lumMod val="75000"/>
                  </a:srgbClr>
                </a:solidFill>
                <a:effectLst/>
                <a:uLnTx/>
                <a:uFillTx/>
                <a:latin typeface="Segoe UI"/>
                <a:ea typeface="+mn-ea"/>
                <a:cs typeface="+mn-cs"/>
              </a:rPr>
              <a:t>CARE</a:t>
            </a:r>
            <a:endParaRPr kumimoji="0" lang="en-IN" sz="36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8150959D-2B8E-4163-82E6-B573B60C7E0E}"/>
              </a:ext>
            </a:extLst>
          </p:cNvPr>
          <p:cNvSpPr txBox="1"/>
          <p:nvPr/>
        </p:nvSpPr>
        <p:spPr>
          <a:xfrm rot="5400000">
            <a:off x="9930502" y="1883968"/>
            <a:ext cx="3821111" cy="5539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4000" b="1" i="0" u="none" strike="noStrike" kern="1200" cap="none" spc="294" normalizeH="0" baseline="0" noProof="0" dirty="0">
                <a:ln>
                  <a:noFill/>
                </a:ln>
                <a:solidFill>
                  <a:srgbClr val="243A5E"/>
                </a:solidFill>
                <a:effectLst/>
                <a:uLnTx/>
                <a:uFillTx/>
                <a:latin typeface="Segoe UI"/>
                <a:ea typeface="+mn-ea"/>
                <a:cs typeface="+mn-cs"/>
              </a:rPr>
              <a:t>TELECONSULT</a:t>
            </a:r>
            <a:endParaRPr kumimoji="0" lang="en-IN" sz="4000" b="1" i="0" u="none" strike="noStrike" kern="1200" cap="none" spc="294" normalizeH="0" baseline="0" noProof="0" dirty="0">
              <a:ln>
                <a:noFill/>
              </a:ln>
              <a:solidFill>
                <a:srgbClr val="243A5E"/>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460434D-9467-4B3D-86EB-13BBB72F3AA3}"/>
              </a:ext>
            </a:extLst>
          </p:cNvPr>
          <p:cNvSpPr txBox="1"/>
          <p:nvPr/>
        </p:nvSpPr>
        <p:spPr>
          <a:xfrm rot="16200000" flipV="1">
            <a:off x="10086006" y="2999707"/>
            <a:ext cx="1017907" cy="4985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Segoe UI"/>
                <a:ea typeface="+mn-ea"/>
                <a:cs typeface="+mn-cs"/>
              </a:rPr>
              <a:t>eICU</a:t>
            </a:r>
            <a:endParaRPr kumimoji="0" lang="en-IN" sz="36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EAE97DC9-072A-4BE5-8C8D-C3D025FA3BA2}"/>
              </a:ext>
            </a:extLst>
          </p:cNvPr>
          <p:cNvSpPr txBox="1"/>
          <p:nvPr/>
        </p:nvSpPr>
        <p:spPr>
          <a:xfrm>
            <a:off x="463837" y="4081277"/>
            <a:ext cx="2668679" cy="6093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4400" b="1" i="0" u="none" strike="noStrike" kern="1200" cap="none" spc="0" normalizeH="0" baseline="0" noProof="0" dirty="0" err="1">
                <a:ln>
                  <a:noFill/>
                </a:ln>
                <a:solidFill>
                  <a:srgbClr val="243A5E"/>
                </a:solidFill>
                <a:effectLst/>
                <a:uLnTx/>
                <a:uFillTx/>
                <a:latin typeface="Segoe UI"/>
                <a:ea typeface="+mn-ea"/>
                <a:cs typeface="+mn-cs"/>
              </a:rPr>
              <a:t>mHEALTH</a:t>
            </a:r>
            <a:endParaRPr kumimoji="0" lang="en-IN" sz="4400" b="1" i="0" u="none" strike="noStrike" kern="1200" cap="none" spc="0" normalizeH="0" baseline="0" noProof="0" dirty="0">
              <a:ln>
                <a:noFill/>
              </a:ln>
              <a:solidFill>
                <a:srgbClr val="243A5E"/>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2963E647-51B9-4779-9F1C-52903F22C38A}"/>
              </a:ext>
            </a:extLst>
          </p:cNvPr>
          <p:cNvSpPr txBox="1"/>
          <p:nvPr/>
        </p:nvSpPr>
        <p:spPr>
          <a:xfrm>
            <a:off x="8807794" y="849441"/>
            <a:ext cx="2387961" cy="4431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1" i="0" u="none" strike="noStrike" kern="1200" cap="none" spc="294" normalizeH="0" baseline="0" noProof="0" dirty="0">
                <a:ln>
                  <a:noFill/>
                </a:ln>
                <a:solidFill>
                  <a:srgbClr val="000000"/>
                </a:solidFill>
                <a:effectLst/>
                <a:uLnTx/>
                <a:uFillTx/>
                <a:latin typeface="Segoe UI"/>
                <a:ea typeface="+mn-ea"/>
                <a:cs typeface="+mn-cs"/>
              </a:rPr>
              <a:t>CLINICIAN</a:t>
            </a:r>
            <a:endParaRPr kumimoji="0" lang="en-IN" sz="3200" b="1" i="0" u="none" strike="noStrike" kern="1200" cap="none" spc="294" normalizeH="0" baseline="0" noProof="0" dirty="0">
              <a:ln>
                <a:noFill/>
              </a:ln>
              <a:solidFill>
                <a:srgbClr val="000000"/>
              </a:solidFill>
              <a:effectLst/>
              <a:uLnTx/>
              <a:uFillTx/>
              <a:latin typeface="Segoe UI"/>
              <a:ea typeface="+mn-ea"/>
              <a:cs typeface="+mn-cs"/>
            </a:endParaRPr>
          </a:p>
        </p:txBody>
      </p:sp>
      <p:sp>
        <p:nvSpPr>
          <p:cNvPr id="55" name="TextBox 54">
            <a:extLst>
              <a:ext uri="{FF2B5EF4-FFF2-40B4-BE49-F238E27FC236}">
                <a16:creationId xmlns:a16="http://schemas.microsoft.com/office/drawing/2014/main" id="{ECC92B8F-D61E-416B-BB2F-16564560580C}"/>
              </a:ext>
            </a:extLst>
          </p:cNvPr>
          <p:cNvSpPr txBox="1"/>
          <p:nvPr/>
        </p:nvSpPr>
        <p:spPr>
          <a:xfrm>
            <a:off x="4271507" y="3785370"/>
            <a:ext cx="1837234" cy="4985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600" b="1" i="0" u="none" strike="noStrike" kern="1200" cap="none" spc="294" normalizeH="0" baseline="0" noProof="0" dirty="0">
                <a:ln>
                  <a:noFill/>
                </a:ln>
                <a:solidFill>
                  <a:srgbClr val="243A5E"/>
                </a:solidFill>
                <a:effectLst/>
                <a:uLnTx/>
                <a:uFillTx/>
                <a:latin typeface="Segoe UI"/>
                <a:ea typeface="+mn-ea"/>
                <a:cs typeface="+mn-cs"/>
              </a:rPr>
              <a:t>KIOSKS</a:t>
            </a:r>
            <a:endParaRPr kumimoji="0" lang="en-IN" sz="3600" b="1" i="0" u="none" strike="noStrike" kern="1200" cap="none" spc="294" normalizeH="0" baseline="0" noProof="0" dirty="0">
              <a:ln>
                <a:noFill/>
              </a:ln>
              <a:solidFill>
                <a:srgbClr val="243A5E"/>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E3FA0D1C-445B-46C7-9B4B-6E09F8B0BDD7}"/>
              </a:ext>
            </a:extLst>
          </p:cNvPr>
          <p:cNvSpPr txBox="1"/>
          <p:nvPr/>
        </p:nvSpPr>
        <p:spPr>
          <a:xfrm>
            <a:off x="9654491" y="2109632"/>
            <a:ext cx="1141338" cy="5539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4000" b="1" i="0" u="none" strike="noStrike" kern="1200" cap="none" spc="0" normalizeH="0" baseline="0" noProof="0" dirty="0">
                <a:ln>
                  <a:noFill/>
                </a:ln>
                <a:solidFill>
                  <a:srgbClr val="0078D4">
                    <a:lumMod val="75000"/>
                  </a:srgbClr>
                </a:solidFill>
                <a:effectLst/>
                <a:uLnTx/>
                <a:uFillTx/>
                <a:latin typeface="Segoe UI"/>
                <a:ea typeface="+mn-ea"/>
                <a:cs typeface="+mn-cs"/>
              </a:rPr>
              <a:t>RPM</a:t>
            </a:r>
            <a:endParaRPr kumimoji="0" lang="en-IN" sz="40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310DEDDE-72CA-47E4-9F9B-4DD79B522CA1}"/>
              </a:ext>
            </a:extLst>
          </p:cNvPr>
          <p:cNvSpPr txBox="1"/>
          <p:nvPr/>
        </p:nvSpPr>
        <p:spPr>
          <a:xfrm>
            <a:off x="4979415" y="4240664"/>
            <a:ext cx="1689950" cy="4431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1" i="0" u="none" strike="noStrike" kern="1200" cap="none" spc="0" normalizeH="0" baseline="0" noProof="0" dirty="0">
                <a:ln>
                  <a:noFill/>
                </a:ln>
                <a:solidFill>
                  <a:srgbClr val="243A5E">
                    <a:lumMod val="60000"/>
                    <a:lumOff val="40000"/>
                  </a:srgbClr>
                </a:solidFill>
                <a:effectLst/>
                <a:uLnTx/>
                <a:uFillTx/>
                <a:latin typeface="Segoe UI"/>
                <a:ea typeface="+mn-ea"/>
                <a:cs typeface="+mn-cs"/>
              </a:rPr>
              <a:t>VIRTUAL</a:t>
            </a:r>
            <a:endParaRPr kumimoji="0" lang="en-IN" sz="2800" b="1" i="0" u="none" strike="noStrike" kern="1200" cap="none" spc="0" normalizeH="0" baseline="0" noProof="0" dirty="0">
              <a:ln>
                <a:noFill/>
              </a:ln>
              <a:solidFill>
                <a:srgbClr val="243A5E">
                  <a:lumMod val="60000"/>
                  <a:lumOff val="40000"/>
                </a:srgbClr>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E768D943-5B65-4C22-9B50-37958F2F465D}"/>
              </a:ext>
            </a:extLst>
          </p:cNvPr>
          <p:cNvSpPr txBox="1"/>
          <p:nvPr/>
        </p:nvSpPr>
        <p:spPr>
          <a:xfrm>
            <a:off x="496741" y="3825051"/>
            <a:ext cx="1101135"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147" normalizeH="0" baseline="0" noProof="0" dirty="0">
                <a:ln>
                  <a:noFill/>
                </a:ln>
                <a:solidFill>
                  <a:srgbClr val="000000"/>
                </a:solidFill>
                <a:effectLst/>
                <a:uLnTx/>
                <a:uFillTx/>
                <a:latin typeface="Segoe UI"/>
                <a:ea typeface="+mn-ea"/>
                <a:cs typeface="+mn-cs"/>
              </a:rPr>
              <a:t>PATIENT</a:t>
            </a:r>
            <a:endParaRPr kumimoji="0" lang="en-IN" sz="2400" b="1" i="0" u="none" strike="noStrike" kern="1200" cap="none" spc="-147" normalizeH="0" baseline="0" noProof="0" dirty="0">
              <a:ln>
                <a:noFill/>
              </a:ln>
              <a:solidFill>
                <a:srgbClr val="000000"/>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3DF83663-A743-41D9-BE13-3845C9A7D6EF}"/>
              </a:ext>
            </a:extLst>
          </p:cNvPr>
          <p:cNvSpPr txBox="1"/>
          <p:nvPr/>
        </p:nvSpPr>
        <p:spPr>
          <a:xfrm>
            <a:off x="1984898" y="3797896"/>
            <a:ext cx="1902444" cy="3877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a:ea typeface="+mn-ea"/>
                <a:cs typeface="+mn-cs"/>
              </a:rPr>
              <a:t>PHYSICIAN</a:t>
            </a:r>
            <a:endParaRPr kumimoji="0" lang="en-IN" sz="2800" b="1" i="0" u="none" strike="noStrike" kern="1200" cap="none" spc="0" normalizeH="0" baseline="0" noProof="0" err="1">
              <a:ln>
                <a:noFill/>
              </a:ln>
              <a:solidFill>
                <a:srgbClr val="000000"/>
              </a:solidFill>
              <a:effectLst/>
              <a:uLnTx/>
              <a:uFillTx/>
              <a:latin typeface="Segoe UI"/>
              <a:ea typeface="+mn-ea"/>
              <a:cs typeface="+mn-cs"/>
            </a:endParaRPr>
          </a:p>
        </p:txBody>
      </p:sp>
      <p:sp>
        <p:nvSpPr>
          <p:cNvPr id="60" name="TextBox 59">
            <a:extLst>
              <a:ext uri="{FF2B5EF4-FFF2-40B4-BE49-F238E27FC236}">
                <a16:creationId xmlns:a16="http://schemas.microsoft.com/office/drawing/2014/main" id="{606047A5-50A0-4510-9247-453FF439ABF6}"/>
              </a:ext>
            </a:extLst>
          </p:cNvPr>
          <p:cNvSpPr txBox="1"/>
          <p:nvPr/>
        </p:nvSpPr>
        <p:spPr>
          <a:xfrm>
            <a:off x="6407036" y="3819023"/>
            <a:ext cx="2274149" cy="3877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294" normalizeH="0" baseline="0" noProof="0">
                <a:ln>
                  <a:noFill/>
                </a:ln>
                <a:solidFill>
                  <a:srgbClr val="000000"/>
                </a:solidFill>
                <a:effectLst/>
                <a:uLnTx/>
                <a:uFillTx/>
                <a:latin typeface="Segoe UI"/>
                <a:ea typeface="+mn-ea"/>
                <a:cs typeface="+mn-cs"/>
              </a:rPr>
              <a:t>CAREGIVER</a:t>
            </a:r>
            <a:endParaRPr kumimoji="0" lang="en-IN" sz="2800" b="1" i="0" u="none" strike="noStrike" kern="1200" cap="none" spc="294" normalizeH="0" baseline="0" noProof="0" err="1">
              <a:ln>
                <a:noFill/>
              </a:ln>
              <a:solidFill>
                <a:srgbClr val="000000"/>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3ADD9F4F-4FD6-4AF0-B911-090E3D25A817}"/>
              </a:ext>
            </a:extLst>
          </p:cNvPr>
          <p:cNvSpPr txBox="1"/>
          <p:nvPr/>
        </p:nvSpPr>
        <p:spPr>
          <a:xfrm>
            <a:off x="3422956" y="4292333"/>
            <a:ext cx="1225207"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a:ea typeface="+mn-ea"/>
                <a:cs typeface="+mn-cs"/>
              </a:rPr>
              <a:t>REMOTE</a:t>
            </a:r>
            <a:endParaRPr kumimoji="0" lang="en-IN" sz="24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E836E2C7-4B21-4BD4-B39F-09EC431AFE68}"/>
              </a:ext>
            </a:extLst>
          </p:cNvPr>
          <p:cNvSpPr txBox="1"/>
          <p:nvPr/>
        </p:nvSpPr>
        <p:spPr>
          <a:xfrm>
            <a:off x="1491109" y="2186082"/>
            <a:ext cx="755015"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dirty="0">
                <a:ln>
                  <a:noFill/>
                </a:ln>
                <a:solidFill>
                  <a:srgbClr val="243A5E"/>
                </a:solidFill>
                <a:effectLst/>
                <a:uLnTx/>
                <a:uFillTx/>
                <a:latin typeface="Segoe UI"/>
                <a:ea typeface="+mn-ea"/>
                <a:cs typeface="+mn-cs"/>
              </a:rPr>
              <a:t>VISIT</a:t>
            </a:r>
            <a:endParaRPr kumimoji="0" lang="en-IN" sz="2400" b="1" i="0" u="none" strike="noStrike" kern="1200" cap="none" spc="0" normalizeH="0" baseline="0" noProof="0" dirty="0">
              <a:ln>
                <a:noFill/>
              </a:ln>
              <a:solidFill>
                <a:srgbClr val="243A5E"/>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0AFC637A-AA41-484E-9676-6446E1D73C36}"/>
              </a:ext>
            </a:extLst>
          </p:cNvPr>
          <p:cNvSpPr txBox="1"/>
          <p:nvPr/>
        </p:nvSpPr>
        <p:spPr>
          <a:xfrm>
            <a:off x="9603836" y="1657873"/>
            <a:ext cx="1925527" cy="3877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147" normalizeH="0" baseline="0" noProof="0" dirty="0">
                <a:ln>
                  <a:noFill/>
                </a:ln>
                <a:solidFill>
                  <a:srgbClr val="0078D4"/>
                </a:solidFill>
                <a:effectLst/>
                <a:uLnTx/>
                <a:uFillTx/>
                <a:latin typeface="Segoe UI"/>
                <a:ea typeface="+mn-ea"/>
                <a:cs typeface="+mn-cs"/>
              </a:rPr>
              <a:t>TELESTROKE</a:t>
            </a:r>
            <a:endParaRPr kumimoji="0" lang="en-IN" sz="2800" b="1" i="0" u="none" strike="noStrike" kern="1200" cap="none" spc="-147" normalizeH="0" baseline="0" noProof="0" dirty="0">
              <a:ln>
                <a:noFill/>
              </a:ln>
              <a:solidFill>
                <a:srgbClr val="0078D4"/>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7067EF35-522E-492A-AD12-790D3D51575D}"/>
              </a:ext>
            </a:extLst>
          </p:cNvPr>
          <p:cNvSpPr txBox="1"/>
          <p:nvPr/>
        </p:nvSpPr>
        <p:spPr>
          <a:xfrm rot="16200000">
            <a:off x="-365932" y="3659322"/>
            <a:ext cx="1362552" cy="2769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1" i="0" u="none" strike="noStrike" kern="1200" cap="none" spc="0" normalizeH="0" baseline="0" noProof="0" dirty="0">
                <a:ln>
                  <a:noFill/>
                </a:ln>
                <a:solidFill>
                  <a:srgbClr val="0078D4">
                    <a:lumMod val="75000"/>
                  </a:srgbClr>
                </a:solidFill>
                <a:effectLst/>
                <a:uLnTx/>
                <a:uFillTx/>
                <a:latin typeface="Segoe UI"/>
                <a:ea typeface="+mn-ea"/>
                <a:cs typeface="+mn-cs"/>
              </a:rPr>
              <a:t>TELEPSYCH</a:t>
            </a:r>
            <a:endParaRPr kumimoji="0" lang="en-IN" sz="20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2C22C6CE-E856-4360-BEDA-5061DBDEF3E2}"/>
              </a:ext>
            </a:extLst>
          </p:cNvPr>
          <p:cNvSpPr txBox="1"/>
          <p:nvPr/>
        </p:nvSpPr>
        <p:spPr>
          <a:xfrm>
            <a:off x="9643434" y="5991784"/>
            <a:ext cx="2599366" cy="738664"/>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A5E">
                    <a:lumMod val="60000"/>
                    <a:lumOff val="40000"/>
                  </a:srgbClr>
                </a:solidFill>
                <a:effectLst/>
                <a:uLnTx/>
                <a:uFillTx/>
                <a:latin typeface="Segoe UI"/>
                <a:ea typeface="+mn-ea"/>
                <a:cs typeface="+mn-cs"/>
              </a:rPr>
              <a:t>REMOTE PATIENT</a:t>
            </a:r>
            <a:r>
              <a:rPr kumimoji="0" lang="en-US" sz="1600" b="1" i="0" u="none" strike="noStrike" kern="1200" cap="none" spc="0" normalizeH="0" baseline="0" noProof="0" dirty="0">
                <a:ln>
                  <a:noFill/>
                </a:ln>
                <a:solidFill>
                  <a:srgbClr val="243A5E">
                    <a:lumMod val="60000"/>
                    <a:lumOff val="40000"/>
                  </a:srgbClr>
                </a:solidFill>
                <a:effectLst/>
                <a:uLnTx/>
                <a:uFillTx/>
                <a:latin typeface="Segoe UI"/>
                <a:ea typeface="+mn-ea"/>
                <a:cs typeface="+mn-cs"/>
              </a:rPr>
              <a: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A5E">
                    <a:lumMod val="60000"/>
                    <a:lumOff val="40000"/>
                  </a:srgbClr>
                </a:solidFill>
                <a:effectLst/>
                <a:uLnTx/>
                <a:uFillTx/>
                <a:latin typeface="Segoe UI"/>
                <a:ea typeface="+mn-ea"/>
                <a:cs typeface="+mn-cs"/>
              </a:rPr>
              <a:t>MONITORING</a:t>
            </a:r>
            <a:endParaRPr kumimoji="0" lang="en-IN" sz="1600" b="1" i="0" u="none" strike="noStrike" kern="1200" cap="none" spc="0" normalizeH="0" baseline="0" noProof="0" dirty="0">
              <a:ln>
                <a:noFill/>
              </a:ln>
              <a:solidFill>
                <a:srgbClr val="243A5E">
                  <a:lumMod val="60000"/>
                  <a:lumOff val="40000"/>
                </a:srgbClr>
              </a:solidFill>
              <a:effectLst/>
              <a:uLnTx/>
              <a:uFillTx/>
              <a:latin typeface="Segoe UI"/>
              <a:ea typeface="+mn-ea"/>
              <a:cs typeface="+mn-cs"/>
            </a:endParaRPr>
          </a:p>
        </p:txBody>
      </p:sp>
      <p:sp>
        <p:nvSpPr>
          <p:cNvPr id="4" name="TextBox 3">
            <a:extLst>
              <a:ext uri="{FF2B5EF4-FFF2-40B4-BE49-F238E27FC236}">
                <a16:creationId xmlns:a16="http://schemas.microsoft.com/office/drawing/2014/main" id="{0397CA16-0D0A-404C-AB04-6C70C240DC4E}"/>
              </a:ext>
            </a:extLst>
          </p:cNvPr>
          <p:cNvSpPr txBox="1"/>
          <p:nvPr/>
        </p:nvSpPr>
        <p:spPr>
          <a:xfrm>
            <a:off x="206549" y="-54010"/>
            <a:ext cx="6367705" cy="121879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800" b="1" i="0" u="none" strike="noStrike" kern="1200" cap="none" spc="-294" normalizeH="0" baseline="0" noProof="0" dirty="0">
                <a:ln>
                  <a:noFill/>
                </a:ln>
                <a:solidFill>
                  <a:srgbClr val="243A5E">
                    <a:lumMod val="60000"/>
                    <a:lumOff val="40000"/>
                  </a:srgbClr>
                </a:solidFill>
                <a:effectLst/>
                <a:uLnTx/>
                <a:uFillTx/>
                <a:latin typeface="Segoe UI"/>
                <a:ea typeface="+mn-ea"/>
                <a:cs typeface="+mn-cs"/>
              </a:rPr>
              <a:t>TELEHEALTH</a:t>
            </a:r>
            <a:endParaRPr kumimoji="0" lang="en-IN" sz="8800" b="1" i="0" u="none" strike="noStrike" kern="1200" cap="none" spc="-294" normalizeH="0" baseline="0" noProof="0" dirty="0">
              <a:ln>
                <a:noFill/>
              </a:ln>
              <a:solidFill>
                <a:srgbClr val="243A5E">
                  <a:lumMod val="60000"/>
                  <a:lumOff val="40000"/>
                </a:srgbClr>
              </a:solidFill>
              <a:effectLst/>
              <a:uLnTx/>
              <a:uFillTx/>
              <a:latin typeface="Segoe UI"/>
              <a:ea typeface="+mn-ea"/>
              <a:cs typeface="+mn-cs"/>
            </a:endParaRPr>
          </a:p>
        </p:txBody>
      </p:sp>
      <p:sp>
        <p:nvSpPr>
          <p:cNvPr id="28" name="TextBox 27">
            <a:extLst>
              <a:ext uri="{FF2B5EF4-FFF2-40B4-BE49-F238E27FC236}">
                <a16:creationId xmlns:a16="http://schemas.microsoft.com/office/drawing/2014/main" id="{448F82A0-8769-47BB-BF14-39F06F9E77DD}"/>
              </a:ext>
            </a:extLst>
          </p:cNvPr>
          <p:cNvSpPr txBox="1"/>
          <p:nvPr/>
        </p:nvSpPr>
        <p:spPr>
          <a:xfrm rot="5400000">
            <a:off x="10164090" y="2873796"/>
            <a:ext cx="2112053" cy="5539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4000" b="1" i="0" u="none" strike="noStrike" kern="1200" cap="none" spc="0" normalizeH="0" baseline="0" noProof="0" dirty="0">
                <a:ln>
                  <a:noFill/>
                </a:ln>
                <a:solidFill>
                  <a:srgbClr val="0078D4"/>
                </a:solidFill>
                <a:effectLst/>
                <a:uLnTx/>
                <a:uFillTx/>
                <a:latin typeface="Segoe UI"/>
                <a:ea typeface="+mn-ea"/>
                <a:cs typeface="+mn-cs"/>
              </a:rPr>
              <a:t>VIRTUAL</a:t>
            </a:r>
            <a:endParaRPr kumimoji="0" lang="en-IN" sz="4000" b="1" i="0" u="none" strike="noStrike" kern="1200" cap="none" spc="0" normalizeH="0" baseline="0" noProof="0" dirty="0">
              <a:ln>
                <a:noFill/>
              </a:ln>
              <a:solidFill>
                <a:srgbClr val="0078D4"/>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F636CB7D-6CA0-47A2-825A-2DDBB8FB0DBD}"/>
              </a:ext>
            </a:extLst>
          </p:cNvPr>
          <p:cNvSpPr txBox="1"/>
          <p:nvPr/>
        </p:nvSpPr>
        <p:spPr>
          <a:xfrm rot="5400000">
            <a:off x="6483210" y="4717714"/>
            <a:ext cx="1507913" cy="4431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1" i="0" u="none" strike="noStrike" kern="1200" cap="none" spc="-147" normalizeH="0" baseline="0" noProof="0" dirty="0">
                <a:ln>
                  <a:noFill/>
                </a:ln>
                <a:solidFill>
                  <a:srgbClr val="243A5E"/>
                </a:solidFill>
                <a:effectLst/>
                <a:uLnTx/>
                <a:uFillTx/>
                <a:latin typeface="Segoe UI"/>
                <a:ea typeface="+mn-ea"/>
                <a:cs typeface="+mn-cs"/>
              </a:rPr>
              <a:t>PATIENT</a:t>
            </a:r>
            <a:endParaRPr kumimoji="0" lang="en-IN" sz="2800" b="1" i="0" u="none" strike="noStrike" kern="1200" cap="none" spc="-147" normalizeH="0" baseline="0" noProof="0" dirty="0">
              <a:ln>
                <a:noFill/>
              </a:ln>
              <a:solidFill>
                <a:srgbClr val="243A5E"/>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DB7E5759-4ADE-4C66-87DB-31B30EEFD168}"/>
              </a:ext>
            </a:extLst>
          </p:cNvPr>
          <p:cNvSpPr txBox="1"/>
          <p:nvPr/>
        </p:nvSpPr>
        <p:spPr>
          <a:xfrm>
            <a:off x="7603290" y="4522245"/>
            <a:ext cx="567463" cy="2769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1" i="0" u="none" strike="noStrike" kern="1200" cap="none" spc="0" normalizeH="0" baseline="0" noProof="0" dirty="0" err="1">
                <a:ln>
                  <a:noFill/>
                </a:ln>
                <a:solidFill>
                  <a:srgbClr val="0078D4">
                    <a:lumMod val="60000"/>
                    <a:lumOff val="40000"/>
                  </a:srgbClr>
                </a:solidFill>
                <a:effectLst/>
                <a:uLnTx/>
                <a:uFillTx/>
                <a:latin typeface="Segoe UI"/>
                <a:ea typeface="+mn-ea"/>
                <a:cs typeface="+mn-cs"/>
              </a:rPr>
              <a:t>eICU</a:t>
            </a:r>
            <a:endParaRPr kumimoji="0" lang="en-IN" sz="2000" b="1" i="0" u="none" strike="noStrike" kern="1200" cap="none" spc="0" normalizeH="0" baseline="0" noProof="0" dirty="0">
              <a:ln>
                <a:noFill/>
              </a:ln>
              <a:solidFill>
                <a:srgbClr val="0078D4">
                  <a:lumMod val="60000"/>
                  <a:lumOff val="40000"/>
                </a:srgbClr>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2ADE4843-8BDC-473D-AD31-A9EDC5738213}"/>
              </a:ext>
            </a:extLst>
          </p:cNvPr>
          <p:cNvSpPr txBox="1"/>
          <p:nvPr/>
        </p:nvSpPr>
        <p:spPr>
          <a:xfrm>
            <a:off x="6684189" y="171424"/>
            <a:ext cx="4374211" cy="747897"/>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5400" b="1" i="0" u="none" strike="noStrike" kern="1200" cap="none" spc="-294" normalizeH="0" baseline="0" noProof="0" dirty="0">
                <a:ln>
                  <a:noFill/>
                </a:ln>
                <a:solidFill>
                  <a:srgbClr val="FFFFFF">
                    <a:lumMod val="50000"/>
                  </a:srgbClr>
                </a:solidFill>
                <a:effectLst/>
                <a:uLnTx/>
                <a:uFillTx/>
                <a:latin typeface="Segoe UI"/>
                <a:ea typeface="+mn-ea"/>
                <a:cs typeface="+mn-cs"/>
              </a:rPr>
              <a:t>TELEMEDICINE</a:t>
            </a:r>
            <a:endParaRPr kumimoji="0" lang="en-IN" sz="5400" b="1" i="0" u="none" strike="noStrike" kern="1200" cap="none" spc="-294" normalizeH="0" baseline="0" noProof="0" dirty="0">
              <a:ln>
                <a:noFill/>
              </a:ln>
              <a:solidFill>
                <a:srgbClr val="FFFFFF">
                  <a:lumMod val="50000"/>
                </a:srgbClr>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932D3AEE-D1ED-4828-9E02-66EF25380BD8}"/>
              </a:ext>
            </a:extLst>
          </p:cNvPr>
          <p:cNvSpPr txBox="1"/>
          <p:nvPr/>
        </p:nvSpPr>
        <p:spPr>
          <a:xfrm rot="5400000" flipH="1">
            <a:off x="10725085" y="706181"/>
            <a:ext cx="1225335" cy="2492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800" b="1" i="0" u="none" strike="noStrike" kern="1200" cap="none" spc="0" normalizeH="0" baseline="0" noProof="0" dirty="0">
                <a:ln>
                  <a:noFill/>
                </a:ln>
                <a:solidFill>
                  <a:srgbClr val="0078D4">
                    <a:lumMod val="75000"/>
                  </a:srgbClr>
                </a:solidFill>
                <a:effectLst/>
                <a:uLnTx/>
                <a:uFillTx/>
                <a:latin typeface="Segoe UI"/>
                <a:ea typeface="+mn-ea"/>
                <a:cs typeface="+mn-cs"/>
              </a:rPr>
              <a:t>TELEPSYCH</a:t>
            </a:r>
            <a:endParaRPr kumimoji="0" lang="en-IN" sz="18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E0417558-77A6-4E07-B0DC-BC28F8C53F6C}"/>
              </a:ext>
            </a:extLst>
          </p:cNvPr>
          <p:cNvSpPr txBox="1"/>
          <p:nvPr/>
        </p:nvSpPr>
        <p:spPr>
          <a:xfrm>
            <a:off x="3076463" y="5864978"/>
            <a:ext cx="6531212" cy="1107996"/>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8000" b="1" i="0" u="none" strike="noStrike" kern="1200" cap="none" spc="-294" normalizeH="0" baseline="0" noProof="0" dirty="0">
                <a:ln>
                  <a:noFill/>
                </a:ln>
                <a:solidFill>
                  <a:srgbClr val="0078D4">
                    <a:lumMod val="60000"/>
                    <a:lumOff val="40000"/>
                  </a:srgbClr>
                </a:solidFill>
                <a:effectLst/>
                <a:uLnTx/>
                <a:uFillTx/>
                <a:latin typeface="Segoe UI"/>
                <a:ea typeface="+mn-ea"/>
                <a:cs typeface="+mn-cs"/>
              </a:rPr>
              <a:t>VIRTUAL VISIT</a:t>
            </a:r>
            <a:endParaRPr kumimoji="0" lang="en-IN" sz="8000" b="1" i="0" u="none" strike="noStrike" kern="1200" cap="none" spc="-294" normalizeH="0" baseline="0" noProof="0" dirty="0">
              <a:ln>
                <a:noFill/>
              </a:ln>
              <a:solidFill>
                <a:srgbClr val="0078D4">
                  <a:lumMod val="60000"/>
                  <a:lumOff val="40000"/>
                </a:srgbClr>
              </a:solidFill>
              <a:effectLst/>
              <a:uLnTx/>
              <a:uFillTx/>
              <a:latin typeface="Segoe UI"/>
              <a:ea typeface="+mn-ea"/>
              <a:cs typeface="+mn-cs"/>
            </a:endParaRPr>
          </a:p>
        </p:txBody>
      </p:sp>
      <p:sp>
        <p:nvSpPr>
          <p:cNvPr id="5" name="TextBox 4">
            <a:extLst>
              <a:ext uri="{FF2B5EF4-FFF2-40B4-BE49-F238E27FC236}">
                <a16:creationId xmlns:a16="http://schemas.microsoft.com/office/drawing/2014/main" id="{65C9BCD0-2E07-45EE-9AEF-5BBFCC19F593}"/>
              </a:ext>
            </a:extLst>
          </p:cNvPr>
          <p:cNvSpPr txBox="1"/>
          <p:nvPr/>
        </p:nvSpPr>
        <p:spPr>
          <a:xfrm>
            <a:off x="3192650" y="5548936"/>
            <a:ext cx="1304524" cy="3877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147" normalizeH="0" baseline="0" noProof="0" dirty="0">
                <a:ln>
                  <a:noFill/>
                </a:ln>
                <a:solidFill>
                  <a:srgbClr val="243A5E">
                    <a:lumMod val="60000"/>
                    <a:lumOff val="40000"/>
                  </a:srgbClr>
                </a:solidFill>
                <a:effectLst/>
                <a:uLnTx/>
                <a:uFillTx/>
                <a:latin typeface="Segoe UI"/>
                <a:ea typeface="+mn-ea"/>
                <a:cs typeface="+mn-cs"/>
              </a:rPr>
              <a:t>PATIENT</a:t>
            </a:r>
            <a:endParaRPr kumimoji="0" lang="en-IN" sz="2400" b="1" i="0" u="none" strike="noStrike" kern="1200" cap="none" spc="-147" normalizeH="0" baseline="0" noProof="0" dirty="0">
              <a:ln>
                <a:noFill/>
              </a:ln>
              <a:solidFill>
                <a:srgbClr val="243A5E">
                  <a:lumMod val="60000"/>
                  <a:lumOff val="40000"/>
                </a:srgbClr>
              </a:solidFill>
              <a:effectLst/>
              <a:uLnTx/>
              <a:uFillTx/>
              <a:latin typeface="Segoe UI"/>
              <a:ea typeface="+mn-ea"/>
              <a:cs typeface="+mn-cs"/>
            </a:endParaRPr>
          </a:p>
        </p:txBody>
      </p:sp>
      <p:sp>
        <p:nvSpPr>
          <p:cNvPr id="6" name="TextBox 5">
            <a:extLst>
              <a:ext uri="{FF2B5EF4-FFF2-40B4-BE49-F238E27FC236}">
                <a16:creationId xmlns:a16="http://schemas.microsoft.com/office/drawing/2014/main" id="{ACC32974-2270-4435-9B19-69C3E92A740E}"/>
              </a:ext>
            </a:extLst>
          </p:cNvPr>
          <p:cNvSpPr txBox="1"/>
          <p:nvPr/>
        </p:nvSpPr>
        <p:spPr>
          <a:xfrm>
            <a:off x="4712705" y="5521236"/>
            <a:ext cx="2169633" cy="443198"/>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a:ea typeface="+mn-ea"/>
                <a:cs typeface="+mn-cs"/>
              </a:rPr>
              <a:t>PHYSICIAN</a:t>
            </a:r>
            <a:endParaRPr kumimoji="0" lang="en-IN" sz="28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329896F2-EB51-422F-93D7-F2492655BEF4}"/>
              </a:ext>
            </a:extLst>
          </p:cNvPr>
          <p:cNvSpPr txBox="1"/>
          <p:nvPr/>
        </p:nvSpPr>
        <p:spPr>
          <a:xfrm>
            <a:off x="211735" y="5721418"/>
            <a:ext cx="2326342" cy="957250"/>
          </a:xfrm>
          <a:prstGeom prst="rect">
            <a:avLst/>
          </a:prstGeom>
          <a:noFill/>
        </p:spPr>
        <p:txBody>
          <a:bodyPr wrap="none" lIns="0" tIns="0" rIns="0" bIns="0" rtlCol="0">
            <a:spAutoFit/>
          </a:bodyPr>
          <a:lstStyle/>
          <a:p>
            <a:pPr marL="0" marR="0" lvl="0" indent="0" algn="r" defTabSz="914367" rtl="0" eaLnBrk="1" fontAlgn="auto" latinLnBrk="0" hangingPunct="1">
              <a:lnSpc>
                <a:spcPct val="70000"/>
              </a:lnSpc>
              <a:spcBef>
                <a:spcPts val="0"/>
              </a:spcBef>
              <a:spcAft>
                <a:spcPts val="588"/>
              </a:spcAft>
              <a:buClrTx/>
              <a:buSzTx/>
              <a:buFontTx/>
              <a:buNone/>
              <a:tabLst/>
              <a:defRPr/>
            </a:pPr>
            <a:r>
              <a:rPr kumimoji="0" lang="en-US" sz="4400" b="1" i="0" u="none" strike="noStrike" kern="1200" cap="none" spc="0" normalizeH="0" baseline="0" noProof="0" dirty="0">
                <a:ln>
                  <a:noFill/>
                </a:ln>
                <a:solidFill>
                  <a:srgbClr val="0078D4">
                    <a:lumMod val="75000"/>
                  </a:srgbClr>
                </a:solidFill>
                <a:effectLst/>
                <a:uLnTx/>
                <a:uFillTx/>
                <a:latin typeface="Segoe UI"/>
                <a:ea typeface="+mn-ea"/>
                <a:cs typeface="+mn-cs"/>
              </a:rPr>
              <a:t>VIRTUAL</a:t>
            </a:r>
            <a:br>
              <a:rPr kumimoji="0" lang="en-US" sz="4400" b="1" i="0" u="none" strike="noStrike" kern="1200" cap="none" spc="0" normalizeH="0" baseline="0" noProof="0" dirty="0">
                <a:ln>
                  <a:noFill/>
                </a:ln>
                <a:solidFill>
                  <a:srgbClr val="0078D4">
                    <a:lumMod val="75000"/>
                  </a:srgbClr>
                </a:solidFill>
                <a:effectLst/>
                <a:uLnTx/>
                <a:uFillTx/>
                <a:latin typeface="Segoe UI"/>
                <a:ea typeface="+mn-ea"/>
                <a:cs typeface="+mn-cs"/>
              </a:rPr>
            </a:br>
            <a:r>
              <a:rPr kumimoji="0" lang="en-US" sz="4400" b="1" i="0" u="none" strike="noStrike" kern="1200" cap="none" spc="0" normalizeH="0" baseline="0" noProof="0" dirty="0">
                <a:ln>
                  <a:noFill/>
                </a:ln>
                <a:solidFill>
                  <a:srgbClr val="0078D4">
                    <a:lumMod val="75000"/>
                  </a:srgbClr>
                </a:solidFill>
                <a:effectLst/>
                <a:uLnTx/>
                <a:uFillTx/>
                <a:latin typeface="Segoe UI"/>
                <a:ea typeface="+mn-ea"/>
                <a:cs typeface="+mn-cs"/>
              </a:rPr>
              <a:t>CARE</a:t>
            </a:r>
            <a:endParaRPr kumimoji="0" lang="en-IN" sz="4400" b="1" i="0" u="none" strike="noStrike" kern="1200" cap="none" spc="0" normalizeH="0" baseline="0" noProof="0" dirty="0">
              <a:ln>
                <a:noFill/>
              </a:ln>
              <a:solidFill>
                <a:srgbClr val="0078D4">
                  <a:lumMod val="75000"/>
                </a:srgbClr>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BA7C796B-15CB-4371-8DA7-22EAE5C54D24}"/>
              </a:ext>
            </a:extLst>
          </p:cNvPr>
          <p:cNvSpPr txBox="1"/>
          <p:nvPr/>
        </p:nvSpPr>
        <p:spPr>
          <a:xfrm rot="16200000">
            <a:off x="2242042" y="6019900"/>
            <a:ext cx="1171796" cy="2492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800" b="1" i="0" u="none" strike="noStrike" kern="1200" cap="none" spc="-147" normalizeH="0" baseline="0" noProof="0" dirty="0">
                <a:ln>
                  <a:noFill/>
                </a:ln>
                <a:solidFill>
                  <a:srgbClr val="0078D4"/>
                </a:solidFill>
                <a:effectLst/>
                <a:uLnTx/>
                <a:uFillTx/>
                <a:latin typeface="Segoe UI"/>
                <a:ea typeface="+mn-ea"/>
                <a:cs typeface="+mn-cs"/>
              </a:rPr>
              <a:t>TELESTROKE</a:t>
            </a:r>
            <a:endParaRPr kumimoji="0" lang="en-IN" sz="2000" b="1" i="0" u="none" strike="noStrike" kern="1200" cap="none" spc="-147" normalizeH="0" baseline="0" noProof="0" dirty="0">
              <a:ln>
                <a:noFill/>
              </a:ln>
              <a:solidFill>
                <a:srgbClr val="0078D4"/>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A10C9AEF-3D68-4480-8864-7FDDF1DC5408}"/>
              </a:ext>
            </a:extLst>
          </p:cNvPr>
          <p:cNvSpPr txBox="1"/>
          <p:nvPr/>
        </p:nvSpPr>
        <p:spPr>
          <a:xfrm>
            <a:off x="8799776" y="1264149"/>
            <a:ext cx="2432076"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dirty="0">
                <a:ln>
                  <a:noFill/>
                </a:ln>
                <a:solidFill>
                  <a:srgbClr val="243A5E">
                    <a:lumMod val="60000"/>
                    <a:lumOff val="40000"/>
                  </a:srgbClr>
                </a:solidFill>
                <a:effectLst/>
                <a:uLnTx/>
                <a:uFillTx/>
                <a:latin typeface="Segoe UI"/>
                <a:ea typeface="+mn-ea"/>
                <a:cs typeface="+mn-cs"/>
              </a:rPr>
              <a:t>TELERADIOLOGY</a:t>
            </a:r>
            <a:endParaRPr kumimoji="0" lang="en-IN" sz="2000" b="1" i="0" u="none" strike="noStrike" kern="1200" cap="none" spc="0" normalizeH="0" baseline="0" noProof="0" dirty="0">
              <a:ln>
                <a:noFill/>
              </a:ln>
              <a:solidFill>
                <a:srgbClr val="243A5E">
                  <a:lumMod val="60000"/>
                  <a:lumOff val="40000"/>
                </a:srgbClr>
              </a:solidFill>
              <a:effectLst/>
              <a:uLnTx/>
              <a:uFillTx/>
              <a:latin typeface="Segoe UI"/>
              <a:ea typeface="+mn-ea"/>
              <a:cs typeface="+mn-cs"/>
            </a:endParaRPr>
          </a:p>
        </p:txBody>
      </p:sp>
      <p:sp>
        <p:nvSpPr>
          <p:cNvPr id="42" name="TextBox 41">
            <a:extLst>
              <a:ext uri="{FF2B5EF4-FFF2-40B4-BE49-F238E27FC236}">
                <a16:creationId xmlns:a16="http://schemas.microsoft.com/office/drawing/2014/main" id="{DB09CE9B-5EB9-4D3F-8C71-D537192F9CC5}"/>
              </a:ext>
            </a:extLst>
          </p:cNvPr>
          <p:cNvSpPr txBox="1"/>
          <p:nvPr/>
        </p:nvSpPr>
        <p:spPr>
          <a:xfrm>
            <a:off x="277993" y="6230528"/>
            <a:ext cx="684483"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dirty="0">
                <a:ln>
                  <a:noFill/>
                </a:ln>
                <a:solidFill>
                  <a:srgbClr val="243A5E">
                    <a:lumMod val="40000"/>
                    <a:lumOff val="60000"/>
                  </a:srgbClr>
                </a:solidFill>
                <a:effectLst/>
                <a:uLnTx/>
                <a:uFillTx/>
                <a:latin typeface="Segoe UI"/>
                <a:ea typeface="+mn-ea"/>
                <a:cs typeface="+mn-cs"/>
              </a:rPr>
              <a:t>RPM</a:t>
            </a:r>
            <a:endParaRPr kumimoji="0" lang="en-IN" sz="2000" b="1" i="0" u="none" strike="noStrike" kern="1200" cap="none" spc="0" normalizeH="0" baseline="0" noProof="0" dirty="0">
              <a:ln>
                <a:noFill/>
              </a:ln>
              <a:solidFill>
                <a:srgbClr val="243A5E">
                  <a:lumMod val="40000"/>
                  <a:lumOff val="60000"/>
                </a:srgbClr>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A3BF67C1-D5E6-4FB8-905A-F3D68A32AA69}"/>
              </a:ext>
            </a:extLst>
          </p:cNvPr>
          <p:cNvSpPr txBox="1"/>
          <p:nvPr/>
        </p:nvSpPr>
        <p:spPr>
          <a:xfrm>
            <a:off x="7015567" y="5721974"/>
            <a:ext cx="3608167" cy="2769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Segoe UI"/>
                <a:ea typeface="+mn-ea"/>
                <a:cs typeface="+mn-cs"/>
              </a:rPr>
              <a:t>CLINICAL COMMUNICATIONS</a:t>
            </a:r>
            <a:endParaRPr kumimoji="0" lang="en-IN" sz="20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46" name="TextBox 45">
            <a:extLst>
              <a:ext uri="{FF2B5EF4-FFF2-40B4-BE49-F238E27FC236}">
                <a16:creationId xmlns:a16="http://schemas.microsoft.com/office/drawing/2014/main" id="{25FBE203-77C1-4367-A40F-22EE0FB9D726}"/>
              </a:ext>
            </a:extLst>
          </p:cNvPr>
          <p:cNvSpPr txBox="1"/>
          <p:nvPr/>
        </p:nvSpPr>
        <p:spPr>
          <a:xfrm>
            <a:off x="10773725" y="5705102"/>
            <a:ext cx="1305037" cy="332399"/>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294" normalizeH="0" baseline="0" noProof="0" dirty="0">
                <a:ln>
                  <a:noFill/>
                </a:ln>
                <a:solidFill>
                  <a:srgbClr val="0078D4">
                    <a:lumMod val="60000"/>
                    <a:lumOff val="40000"/>
                  </a:srgbClr>
                </a:solidFill>
                <a:effectLst/>
                <a:uLnTx/>
                <a:uFillTx/>
                <a:latin typeface="Segoe UI"/>
                <a:ea typeface="+mn-ea"/>
                <a:cs typeface="+mn-cs"/>
              </a:rPr>
              <a:t>KIOSKS</a:t>
            </a:r>
            <a:endParaRPr kumimoji="0" lang="en-IN" sz="2400" b="1" i="0" u="none" strike="noStrike" kern="1200" cap="none" spc="294" normalizeH="0" baseline="0" noProof="0" dirty="0">
              <a:ln>
                <a:noFill/>
              </a:ln>
              <a:solidFill>
                <a:srgbClr val="0078D4">
                  <a:lumMod val="60000"/>
                  <a:lumOff val="40000"/>
                </a:srgbClr>
              </a:solidFill>
              <a:effectLst/>
              <a:uLnTx/>
              <a:uFillTx/>
              <a:latin typeface="Segoe UI"/>
              <a:ea typeface="+mn-ea"/>
              <a:cs typeface="+mn-cs"/>
            </a:endParaRPr>
          </a:p>
        </p:txBody>
      </p:sp>
      <p:sp>
        <p:nvSpPr>
          <p:cNvPr id="2" name="black overlay">
            <a:extLst>
              <a:ext uri="{FF2B5EF4-FFF2-40B4-BE49-F238E27FC236}">
                <a16:creationId xmlns:a16="http://schemas.microsoft.com/office/drawing/2014/main" id="{F170D001-A9DC-4574-99CE-E93213AB5BEC}"/>
              </a:ext>
            </a:extLst>
          </p:cNvPr>
          <p:cNvSpPr/>
          <p:nvPr/>
        </p:nvSpPr>
        <p:spPr bwMode="auto">
          <a:xfrm>
            <a:off x="865" y="487"/>
            <a:ext cx="12190271" cy="6857513"/>
          </a:xfrm>
          <a:prstGeom prst="rect">
            <a:avLst/>
          </a:prstGeom>
          <a:solidFill>
            <a:schemeClr val="accent2">
              <a:lumMod val="75000"/>
              <a:alpha val="63000"/>
            </a:schemeClr>
          </a:solidFill>
          <a:ln w="12700" cap="flat" cmpd="sng" algn="ctr">
            <a:noFill/>
            <a:prstDash val="solid"/>
            <a:miter lim="800000"/>
          </a:ln>
          <a:effectLst/>
        </p:spPr>
        <p:txBody>
          <a:bodyPr rtlCol="0" anchor="ctr"/>
          <a:lstStyle/>
          <a:p>
            <a:pPr marL="0" marR="0" lvl="0" indent="0" algn="ctr"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err="1">
              <a:ln>
                <a:noFill/>
              </a:ln>
              <a:solidFill>
                <a:prstClr val="white"/>
              </a:solidFill>
              <a:effectLst/>
              <a:uLnTx/>
              <a:uFillTx/>
              <a:latin typeface="Segoe UI"/>
              <a:ea typeface="+mn-ea"/>
              <a:cs typeface="+mn-cs"/>
            </a:endParaRPr>
          </a:p>
        </p:txBody>
      </p:sp>
      <p:sp>
        <p:nvSpPr>
          <p:cNvPr id="3" name="Title 1">
            <a:extLst>
              <a:ext uri="{FF2B5EF4-FFF2-40B4-BE49-F238E27FC236}">
                <a16:creationId xmlns:a16="http://schemas.microsoft.com/office/drawing/2014/main" id="{2C7AD22D-7D61-49F3-B6E0-84EA9D28E57A}"/>
              </a:ext>
            </a:extLst>
          </p:cNvPr>
          <p:cNvSpPr txBox="1">
            <a:spLocks/>
          </p:cNvSpPr>
          <p:nvPr/>
        </p:nvSpPr>
        <p:spPr>
          <a:xfrm>
            <a:off x="2750438" y="1681394"/>
            <a:ext cx="6691124" cy="349521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78D4"/>
                </a:solidFill>
                <a:effectLst/>
                <a:uLnTx/>
                <a:uFillTx/>
                <a:latin typeface="Segoe UI Semibold"/>
                <a:ea typeface="+mj-lt"/>
                <a:cs typeface="Segoe UI Semibold"/>
              </a:rPr>
              <a:t>Virtual Health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j-lt"/>
                <a:cs typeface="Segoe UI Semibold"/>
              </a:rPr>
              <a:t>connects clinicians, patients, families, care teams and health professionals to provide health services, promote professional collaboration, support self-management, and coordinate care across the care continuum</a:t>
            </a:r>
          </a:p>
        </p:txBody>
      </p:sp>
    </p:spTree>
    <p:extLst>
      <p:ext uri="{BB962C8B-B14F-4D97-AF65-F5344CB8AC3E}">
        <p14:creationId xmlns:p14="http://schemas.microsoft.com/office/powerpoint/2010/main" val="89952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4997EFF-A099-42D8-9D1E-F03B8ADD5DBE}"/>
              </a:ext>
            </a:extLst>
          </p:cNvPr>
          <p:cNvCxnSpPr>
            <a:cxnSpLocks/>
          </p:cNvCxnSpPr>
          <p:nvPr/>
        </p:nvCxnSpPr>
        <p:spPr>
          <a:xfrm>
            <a:off x="7879577" y="3848857"/>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8731C7-39AA-46FF-99FA-BC067D07A9D4}"/>
              </a:ext>
            </a:extLst>
          </p:cNvPr>
          <p:cNvCxnSpPr>
            <a:cxnSpLocks/>
          </p:cNvCxnSpPr>
          <p:nvPr/>
        </p:nvCxnSpPr>
        <p:spPr>
          <a:xfrm>
            <a:off x="5022336" y="3848857"/>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F4116F-9418-4C4A-BD10-C8C9EBAE8A57}"/>
              </a:ext>
            </a:extLst>
          </p:cNvPr>
          <p:cNvCxnSpPr>
            <a:cxnSpLocks/>
          </p:cNvCxnSpPr>
          <p:nvPr/>
        </p:nvCxnSpPr>
        <p:spPr>
          <a:xfrm>
            <a:off x="2184034" y="3848857"/>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2E8ED4-6102-4C29-B7F2-7541C314585B}"/>
              </a:ext>
            </a:extLst>
          </p:cNvPr>
          <p:cNvCxnSpPr>
            <a:cxnSpLocks/>
          </p:cNvCxnSpPr>
          <p:nvPr/>
        </p:nvCxnSpPr>
        <p:spPr>
          <a:xfrm>
            <a:off x="7879577" y="1570762"/>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BDB57E-EF79-4B1A-A012-B37912903EDE}"/>
              </a:ext>
            </a:extLst>
          </p:cNvPr>
          <p:cNvCxnSpPr>
            <a:cxnSpLocks/>
          </p:cNvCxnSpPr>
          <p:nvPr/>
        </p:nvCxnSpPr>
        <p:spPr>
          <a:xfrm>
            <a:off x="5024561" y="1570762"/>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7F3AC1D-58FC-40BF-9419-5175F3D882CD}"/>
              </a:ext>
            </a:extLst>
          </p:cNvPr>
          <p:cNvSpPr/>
          <p:nvPr/>
        </p:nvSpPr>
        <p:spPr bwMode="auto">
          <a:xfrm>
            <a:off x="2520291" y="3889784"/>
            <a:ext cx="1985018" cy="2171146"/>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At Home Care</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Sensors and wearables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Remote Patient</a:t>
            </a:r>
            <a:b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b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Monitoring</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Consumer devices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Personal Emergency</a:t>
            </a:r>
            <a:b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b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Response Systems (PERS)</a:t>
            </a:r>
          </a:p>
        </p:txBody>
      </p:sp>
      <p:sp>
        <p:nvSpPr>
          <p:cNvPr id="32" name="Rectangle 31">
            <a:extLst>
              <a:ext uri="{FF2B5EF4-FFF2-40B4-BE49-F238E27FC236}">
                <a16:creationId xmlns:a16="http://schemas.microsoft.com/office/drawing/2014/main" id="{5ECC9DF4-5966-4F51-92A3-562F29C8630B}"/>
              </a:ext>
            </a:extLst>
          </p:cNvPr>
          <p:cNvSpPr/>
          <p:nvPr/>
        </p:nvSpPr>
        <p:spPr bwMode="auto">
          <a:xfrm>
            <a:off x="5341000" y="3848857"/>
            <a:ext cx="2142398" cy="2171146"/>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Targeted Conditions</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Tele-Oncology</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Tele-Dermatology</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Diabetes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Cardiac</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Sleep</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Respiratory</a:t>
            </a:r>
          </a:p>
        </p:txBody>
      </p:sp>
      <p:sp>
        <p:nvSpPr>
          <p:cNvPr id="34" name="Rectangle 33">
            <a:extLst>
              <a:ext uri="{FF2B5EF4-FFF2-40B4-BE49-F238E27FC236}">
                <a16:creationId xmlns:a16="http://schemas.microsoft.com/office/drawing/2014/main" id="{842A1439-63EA-45A7-BC6E-3B4B5AFDE665}"/>
              </a:ext>
            </a:extLst>
          </p:cNvPr>
          <p:cNvSpPr/>
          <p:nvPr/>
        </p:nvSpPr>
        <p:spPr bwMode="auto">
          <a:xfrm>
            <a:off x="8179870" y="3848857"/>
            <a:ext cx="2056195" cy="2171146"/>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Care Integration</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Patient Engagement</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Scheduling</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Clinician Communications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Patient Navigation</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Virtual Care Platforms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Pharmacy</a:t>
            </a:r>
          </a:p>
        </p:txBody>
      </p:sp>
      <p:cxnSp>
        <p:nvCxnSpPr>
          <p:cNvPr id="58" name="Straight Connector 57">
            <a:extLst>
              <a:ext uri="{FF2B5EF4-FFF2-40B4-BE49-F238E27FC236}">
                <a16:creationId xmlns:a16="http://schemas.microsoft.com/office/drawing/2014/main" id="{F9197AA0-003F-447F-9CED-47A08AF1F940}"/>
              </a:ext>
            </a:extLst>
          </p:cNvPr>
          <p:cNvCxnSpPr>
            <a:cxnSpLocks/>
          </p:cNvCxnSpPr>
          <p:nvPr/>
        </p:nvCxnSpPr>
        <p:spPr>
          <a:xfrm>
            <a:off x="2188102" y="1570762"/>
            <a:ext cx="0" cy="2171147"/>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5547F61-A1D1-44E3-9103-1951F1A34ED9}"/>
              </a:ext>
            </a:extLst>
          </p:cNvPr>
          <p:cNvSpPr/>
          <p:nvPr/>
        </p:nvSpPr>
        <p:spPr bwMode="auto">
          <a:xfrm>
            <a:off x="451482" y="1101278"/>
            <a:ext cx="11324356" cy="3740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Virtual Health Delivery Methods</a:t>
            </a:r>
          </a:p>
        </p:txBody>
      </p:sp>
      <p:sp>
        <p:nvSpPr>
          <p:cNvPr id="12" name="Arrow: Pentagon 11">
            <a:extLst>
              <a:ext uri="{FF2B5EF4-FFF2-40B4-BE49-F238E27FC236}">
                <a16:creationId xmlns:a16="http://schemas.microsoft.com/office/drawing/2014/main" id="{843E57B7-A3CA-4764-A367-11593AF51E59}"/>
              </a:ext>
            </a:extLst>
          </p:cNvPr>
          <p:cNvSpPr/>
          <p:nvPr/>
        </p:nvSpPr>
        <p:spPr bwMode="auto">
          <a:xfrm>
            <a:off x="451482" y="1570762"/>
            <a:ext cx="1389385" cy="5071402"/>
          </a:xfrm>
          <a:prstGeom prst="homePlate">
            <a:avLst>
              <a:gd name="adj" fmla="val 50000"/>
            </a:avLst>
          </a:prstGeom>
          <a:solidFill>
            <a:srgbClr val="0078D4"/>
          </a:solidFill>
          <a:ln w="9525"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888829"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Semibold"/>
                <a:ea typeface="+mn-ea"/>
                <a:cs typeface="+mn-cs"/>
              </a:rPr>
              <a:t>Virtual Health Clients</a:t>
            </a:r>
          </a:p>
          <a:p>
            <a:pPr marL="171450" marR="0" lvl="0" indent="-171450" algn="l" defTabSz="888829"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Providers</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Retail</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Govt.</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Life Sciences</a:t>
            </a:r>
          </a:p>
          <a:p>
            <a:pPr marL="0" marR="0" lvl="0" indent="0" algn="l" defTabSz="888829" rtl="0" eaLnBrk="1" fontAlgn="base"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Arrow: Pentagon 13">
            <a:extLst>
              <a:ext uri="{FF2B5EF4-FFF2-40B4-BE49-F238E27FC236}">
                <a16:creationId xmlns:a16="http://schemas.microsoft.com/office/drawing/2014/main" id="{33306723-EB8E-488C-AF1F-A820057B193A}"/>
              </a:ext>
            </a:extLst>
          </p:cNvPr>
          <p:cNvSpPr/>
          <p:nvPr/>
        </p:nvSpPr>
        <p:spPr bwMode="auto">
          <a:xfrm flipH="1">
            <a:off x="10453711" y="1570762"/>
            <a:ext cx="1322127" cy="5071402"/>
          </a:xfrm>
          <a:prstGeom prst="homePlate">
            <a:avLst/>
          </a:prstGeom>
          <a:solidFill>
            <a:srgbClr val="0078D4"/>
          </a:solidFill>
          <a:ln w="9525"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888829"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Semibold"/>
                <a:ea typeface="+mn-ea"/>
                <a:cs typeface="+mn-cs"/>
              </a:rPr>
              <a:t>Source of Funding</a:t>
            </a:r>
          </a:p>
          <a:p>
            <a:pPr marL="171450" marR="0" lvl="0" indent="-171450" algn="l" defTabSz="888829"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Payor</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Employer</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Provider</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Govt.</a:t>
            </a:r>
          </a:p>
          <a:p>
            <a:pPr marL="171450" marR="0" lvl="0" indent="-171450" algn="l" defTabSz="88882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mn-cs"/>
              </a:rPr>
              <a:t>Self-pay</a:t>
            </a:r>
          </a:p>
        </p:txBody>
      </p:sp>
      <p:sp>
        <p:nvSpPr>
          <p:cNvPr id="65" name="Rectangle 64">
            <a:extLst>
              <a:ext uri="{FF2B5EF4-FFF2-40B4-BE49-F238E27FC236}">
                <a16:creationId xmlns:a16="http://schemas.microsoft.com/office/drawing/2014/main" id="{0058FFCC-6F5A-4C12-88F7-2C21154E6B5B}"/>
              </a:ext>
            </a:extLst>
          </p:cNvPr>
          <p:cNvSpPr/>
          <p:nvPr/>
        </p:nvSpPr>
        <p:spPr bwMode="auto">
          <a:xfrm>
            <a:off x="2184035" y="6148036"/>
            <a:ext cx="8052032" cy="494128"/>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Data Integration, Analytics, AI, </a:t>
            </a:r>
            <a:r>
              <a:rPr kumimoji="0" lang="en-US" sz="1400" b="0" i="0" u="none" strike="noStrike" kern="0" cap="none" spc="0" normalizeH="0" baseline="0" noProof="0" dirty="0" err="1">
                <a:ln>
                  <a:noFill/>
                </a:ln>
                <a:solidFill>
                  <a:srgbClr val="0078D4"/>
                </a:solidFill>
                <a:effectLst/>
                <a:uLnTx/>
                <a:uFillTx/>
                <a:latin typeface="Segoe UI Semibold"/>
                <a:ea typeface="+mn-ea"/>
                <a:cs typeface="Segoe UI Semilight" panose="020B0402040204020203" pitchFamily="34" charset="0"/>
              </a:rPr>
              <a:t>SDoH</a:t>
            </a: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 analysis</a:t>
            </a:r>
          </a:p>
        </p:txBody>
      </p:sp>
      <p:sp>
        <p:nvSpPr>
          <p:cNvPr id="16" name="Rectangle 15">
            <a:extLst>
              <a:ext uri="{FF2B5EF4-FFF2-40B4-BE49-F238E27FC236}">
                <a16:creationId xmlns:a16="http://schemas.microsoft.com/office/drawing/2014/main" id="{A052157D-7810-462A-BF3C-2828A7ECF534}"/>
              </a:ext>
            </a:extLst>
          </p:cNvPr>
          <p:cNvSpPr/>
          <p:nvPr/>
        </p:nvSpPr>
        <p:spPr bwMode="auto">
          <a:xfrm>
            <a:off x="2502127" y="1570762"/>
            <a:ext cx="2017077" cy="2196241"/>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Consumer Health</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On Demand Triage</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Virtual Physician</a:t>
            </a:r>
            <a:b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b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Assistants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Kiosks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Remote MD/Nurse Care</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Digital</a:t>
            </a:r>
            <a:b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b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Front Doors for Health</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Second opinions</a:t>
            </a:r>
          </a:p>
          <a:p>
            <a:pPr marL="0" marR="0" lvl="0" indent="0" algn="l" defTabSz="913565" rtl="0" eaLnBrk="1" fontAlgn="base" latinLnBrk="0" hangingPunct="1">
              <a:lnSpc>
                <a:spcPct val="100000"/>
              </a:lnSpc>
              <a:spcBef>
                <a:spcPct val="0"/>
              </a:spcBef>
              <a:spcAft>
                <a:spcPts val="0"/>
              </a:spcAft>
              <a:buClrTx/>
              <a:buSzTx/>
              <a:buFontTx/>
              <a:buNone/>
              <a:tabLst/>
              <a:defRPr/>
            </a:pPr>
            <a:endParaRPr kumimoji="0" lang="en-US" sz="14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endParaRPr>
          </a:p>
        </p:txBody>
      </p:sp>
      <p:sp>
        <p:nvSpPr>
          <p:cNvPr id="20" name="Rectangle 19">
            <a:extLst>
              <a:ext uri="{FF2B5EF4-FFF2-40B4-BE49-F238E27FC236}">
                <a16:creationId xmlns:a16="http://schemas.microsoft.com/office/drawing/2014/main" id="{48B3B2CF-3EC5-43EE-B9E2-CA3E0E1041CC}"/>
              </a:ext>
            </a:extLst>
          </p:cNvPr>
          <p:cNvSpPr/>
          <p:nvPr/>
        </p:nvSpPr>
        <p:spPr bwMode="auto">
          <a:xfrm>
            <a:off x="5340999" y="1570762"/>
            <a:ext cx="2142401" cy="2196241"/>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Behavioral Health</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Virtual Therapy and</a:t>
            </a:r>
            <a:b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b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Counseling</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Tele-Psychiatry</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Substance Abuse/Addiction Remote Therapy</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Digital Therapeutics</a:t>
            </a:r>
            <a:endParaRPr kumimoji="0" lang="en-US" sz="12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endParaRPr>
          </a:p>
        </p:txBody>
      </p:sp>
      <p:sp>
        <p:nvSpPr>
          <p:cNvPr id="23" name="Rectangle 22">
            <a:extLst>
              <a:ext uri="{FF2B5EF4-FFF2-40B4-BE49-F238E27FC236}">
                <a16:creationId xmlns:a16="http://schemas.microsoft.com/office/drawing/2014/main" id="{D3B63F68-5A6A-46AC-9734-7FF5573031E6}"/>
              </a:ext>
            </a:extLst>
          </p:cNvPr>
          <p:cNvSpPr/>
          <p:nvPr/>
        </p:nvSpPr>
        <p:spPr bwMode="auto">
          <a:xfrm>
            <a:off x="8179871" y="1570762"/>
            <a:ext cx="2056194" cy="2196241"/>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27" tIns="91427" rIns="91427" bIns="91427" numCol="1" rtlCol="0" anchor="t" anchorCtr="0" compatLnSpc="1">
            <a:prstTxWarp prst="textNoShape">
              <a:avLst/>
            </a:prstTxWarp>
            <a:noAutofit/>
          </a:bodyPr>
          <a:lstStyle/>
          <a:p>
            <a:pPr marL="0" marR="0" lvl="0" indent="0" algn="l" defTabSz="913565" rtl="0" eaLnBrk="1" fontAlgn="base"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0078D4"/>
                </a:solidFill>
                <a:effectLst/>
                <a:uLnTx/>
                <a:uFillTx/>
                <a:latin typeface="Segoe UI Semibold"/>
                <a:ea typeface="+mn-ea"/>
                <a:cs typeface="Segoe UI Semilight" panose="020B0402040204020203" pitchFamily="34" charset="0"/>
              </a:rPr>
              <a:t>Facility-based Solutions</a:t>
            </a:r>
          </a:p>
          <a:p>
            <a:pPr marL="224097" marR="0" lvl="0" indent="-171185" algn="l" defTabSz="913565" rtl="0" eaLnBrk="1" fontAlgn="base" latinLnBrk="0" hangingPunct="1">
              <a:lnSpc>
                <a:spcPct val="100000"/>
              </a:lnSpc>
              <a:spcBef>
                <a:spcPts val="60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err="1">
                <a:ln>
                  <a:noFill/>
                </a:ln>
                <a:solidFill>
                  <a:srgbClr val="2F2E2E"/>
                </a:solidFill>
                <a:effectLst/>
                <a:uLnTx/>
                <a:uFillTx/>
                <a:latin typeface="Segoe UI"/>
                <a:ea typeface="+mn-ea"/>
                <a:cs typeface="Segoe UI Semilight" panose="020B0402040204020203" pitchFamily="34" charset="0"/>
              </a:rPr>
              <a:t>eICU</a:t>
            </a:r>
            <a:endPar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endParaRP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Teleradiology</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err="1">
                <a:ln>
                  <a:noFill/>
                </a:ln>
                <a:solidFill>
                  <a:srgbClr val="2F2E2E"/>
                </a:solidFill>
                <a:effectLst/>
                <a:uLnTx/>
                <a:uFillTx/>
                <a:latin typeface="Segoe UI"/>
                <a:ea typeface="+mn-ea"/>
                <a:cs typeface="Segoe UI Semilight" panose="020B0402040204020203" pitchFamily="34" charset="0"/>
              </a:rPr>
              <a:t>TeleStroke</a:t>
            </a:r>
            <a:endPar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endParaRP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Virtual Rehabilitation</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Virtual Clinical Trials</a:t>
            </a:r>
          </a:p>
          <a:p>
            <a:pPr marL="224097" marR="0" lvl="0" indent="-171185" algn="l" defTabSz="913565"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2F2E2E"/>
                </a:solidFill>
                <a:effectLst/>
                <a:uLnTx/>
                <a:uFillTx/>
                <a:latin typeface="Segoe UI"/>
                <a:ea typeface="+mn-ea"/>
                <a:cs typeface="Segoe UI Semilight" panose="020B0402040204020203" pitchFamily="34" charset="0"/>
              </a:rPr>
              <a:t>Hospital at Home</a:t>
            </a:r>
          </a:p>
        </p:txBody>
      </p:sp>
      <p:sp>
        <p:nvSpPr>
          <p:cNvPr id="2" name="Title 1">
            <a:extLst>
              <a:ext uri="{FF2B5EF4-FFF2-40B4-BE49-F238E27FC236}">
                <a16:creationId xmlns:a16="http://schemas.microsoft.com/office/drawing/2014/main" id="{B957BA9A-1061-474F-A11F-69E1D53A719E}"/>
              </a:ext>
            </a:extLst>
          </p:cNvPr>
          <p:cNvSpPr>
            <a:spLocks noGrp="1"/>
          </p:cNvSpPr>
          <p:nvPr>
            <p:ph type="title"/>
          </p:nvPr>
        </p:nvSpPr>
        <p:spPr>
          <a:xfrm>
            <a:off x="451482" y="325487"/>
            <a:ext cx="11018520" cy="344710"/>
          </a:xfrm>
        </p:spPr>
        <p:txBody>
          <a:bodyPr/>
          <a:lstStyle/>
          <a:p>
            <a:pPr>
              <a:lnSpc>
                <a:spcPct val="80000"/>
              </a:lnSpc>
            </a:pPr>
            <a:r>
              <a:rPr lang="en-US" sz="2800" dirty="0"/>
              <a:t>What does virtual health mean to your organization?</a:t>
            </a:r>
          </a:p>
        </p:txBody>
      </p:sp>
      <p:sp>
        <p:nvSpPr>
          <p:cNvPr id="45" name="Oval 44">
            <a:extLst>
              <a:ext uri="{FF2B5EF4-FFF2-40B4-BE49-F238E27FC236}">
                <a16:creationId xmlns:a16="http://schemas.microsoft.com/office/drawing/2014/main" id="{321AE52D-9C75-43CB-A989-32F99347194A}"/>
              </a:ext>
            </a:extLst>
          </p:cNvPr>
          <p:cNvSpPr/>
          <p:nvPr/>
        </p:nvSpPr>
        <p:spPr bwMode="auto">
          <a:xfrm>
            <a:off x="4773349" y="1668768"/>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44" name="Group 43">
            <a:extLst>
              <a:ext uri="{FF2B5EF4-FFF2-40B4-BE49-F238E27FC236}">
                <a16:creationId xmlns:a16="http://schemas.microsoft.com/office/drawing/2014/main" id="{2DE65234-2355-42DE-BBBC-81E6C1755187}"/>
              </a:ext>
            </a:extLst>
          </p:cNvPr>
          <p:cNvGrpSpPr/>
          <p:nvPr/>
        </p:nvGrpSpPr>
        <p:grpSpPr>
          <a:xfrm>
            <a:off x="4893102" y="1917847"/>
            <a:ext cx="275913" cy="187390"/>
            <a:chOff x="2100851" y="4960202"/>
            <a:chExt cx="431482" cy="293047"/>
          </a:xfrm>
        </p:grpSpPr>
        <p:sp>
          <p:nvSpPr>
            <p:cNvPr id="49" name="Freeform: Shape 48">
              <a:extLst>
                <a:ext uri="{FF2B5EF4-FFF2-40B4-BE49-F238E27FC236}">
                  <a16:creationId xmlns:a16="http://schemas.microsoft.com/office/drawing/2014/main" id="{63F255DF-17E0-44ED-9CA8-7AF6C5707D72}"/>
                </a:ext>
              </a:extLst>
            </p:cNvPr>
            <p:cNvSpPr/>
            <p:nvPr/>
          </p:nvSpPr>
          <p:spPr>
            <a:xfrm>
              <a:off x="2163764" y="5205624"/>
              <a:ext cx="142875" cy="47625"/>
            </a:xfrm>
            <a:custGeom>
              <a:avLst/>
              <a:gdLst>
                <a:gd name="connsiteX0" fmla="*/ 136888 w 142875"/>
                <a:gd name="connsiteY0" fmla="*/ 7348 h 47625"/>
                <a:gd name="connsiteX1" fmla="*/ 136888 w 142875"/>
                <a:gd name="connsiteY1" fmla="*/ 45448 h 47625"/>
                <a:gd name="connsiteX2" fmla="*/ 7348 w 142875"/>
                <a:gd name="connsiteY2" fmla="*/ 45448 h 47625"/>
                <a:gd name="connsiteX3" fmla="*/ 7348 w 142875"/>
                <a:gd name="connsiteY3" fmla="*/ 7348 h 47625"/>
              </a:gdLst>
              <a:ahLst/>
              <a:cxnLst>
                <a:cxn ang="0">
                  <a:pos x="connsiteX0" y="connsiteY0"/>
                </a:cxn>
                <a:cxn ang="0">
                  <a:pos x="connsiteX1" y="connsiteY1"/>
                </a:cxn>
                <a:cxn ang="0">
                  <a:pos x="connsiteX2" y="connsiteY2"/>
                </a:cxn>
                <a:cxn ang="0">
                  <a:pos x="connsiteX3" y="connsiteY3"/>
                </a:cxn>
              </a:cxnLst>
              <a:rect l="l" t="t" r="r" b="b"/>
              <a:pathLst>
                <a:path w="142875" h="47625">
                  <a:moveTo>
                    <a:pt x="136888" y="7348"/>
                  </a:moveTo>
                  <a:lnTo>
                    <a:pt x="136888" y="45448"/>
                  </a:lnTo>
                  <a:lnTo>
                    <a:pt x="7348" y="45448"/>
                  </a:lnTo>
                  <a:lnTo>
                    <a:pt x="7348" y="7348"/>
                  </a:ln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F11B5084-50A7-47FF-8281-C0A61070306B}"/>
                </a:ext>
              </a:extLst>
            </p:cNvPr>
            <p:cNvSpPr/>
            <p:nvPr/>
          </p:nvSpPr>
          <p:spPr>
            <a:xfrm>
              <a:off x="2100851" y="4960202"/>
              <a:ext cx="190500" cy="257175"/>
            </a:xfrm>
            <a:custGeom>
              <a:avLst/>
              <a:gdLst>
                <a:gd name="connsiteX0" fmla="*/ 184513 w 190500"/>
                <a:gd name="connsiteY0" fmla="*/ 249703 h 257175"/>
                <a:gd name="connsiteX1" fmla="*/ 184513 w 190500"/>
                <a:gd name="connsiteY1" fmla="*/ 189696 h 257175"/>
                <a:gd name="connsiteX2" fmla="*/ 169273 w 190500"/>
                <a:gd name="connsiteY2" fmla="*/ 149691 h 257175"/>
                <a:gd name="connsiteX3" fmla="*/ 99741 w 190500"/>
                <a:gd name="connsiteY3" fmla="*/ 79206 h 257175"/>
                <a:gd name="connsiteX4" fmla="*/ 77833 w 190500"/>
                <a:gd name="connsiteY4" fmla="*/ 76348 h 257175"/>
                <a:gd name="connsiteX5" fmla="*/ 74023 w 190500"/>
                <a:gd name="connsiteY5" fmla="*/ 109686 h 257175"/>
                <a:gd name="connsiteX6" fmla="*/ 115933 w 190500"/>
                <a:gd name="connsiteY6" fmla="*/ 152548 h 257175"/>
                <a:gd name="connsiteX7" fmla="*/ 116886 w 190500"/>
                <a:gd name="connsiteY7" fmla="*/ 169693 h 257175"/>
                <a:gd name="connsiteX8" fmla="*/ 99741 w 190500"/>
                <a:gd name="connsiteY8" fmla="*/ 170646 h 257175"/>
                <a:gd name="connsiteX9" fmla="*/ 52116 w 190500"/>
                <a:gd name="connsiteY9" fmla="*/ 123021 h 257175"/>
                <a:gd name="connsiteX10" fmla="*/ 51163 w 190500"/>
                <a:gd name="connsiteY10" fmla="*/ 121116 h 257175"/>
                <a:gd name="connsiteX11" fmla="*/ 42591 w 190500"/>
                <a:gd name="connsiteY11" fmla="*/ 92541 h 257175"/>
                <a:gd name="connsiteX12" fmla="*/ 39733 w 190500"/>
                <a:gd name="connsiteY12" fmla="*/ 40153 h 257175"/>
                <a:gd name="connsiteX13" fmla="*/ 37828 w 190500"/>
                <a:gd name="connsiteY13" fmla="*/ 18246 h 257175"/>
                <a:gd name="connsiteX14" fmla="*/ 18778 w 190500"/>
                <a:gd name="connsiteY14" fmla="*/ 7768 h 257175"/>
                <a:gd name="connsiteX15" fmla="*/ 7348 w 190500"/>
                <a:gd name="connsiteY15" fmla="*/ 23961 h 257175"/>
                <a:gd name="connsiteX16" fmla="*/ 7348 w 190500"/>
                <a:gd name="connsiteY16" fmla="*/ 78253 h 257175"/>
                <a:gd name="connsiteX17" fmla="*/ 7348 w 190500"/>
                <a:gd name="connsiteY17" fmla="*/ 78253 h 257175"/>
                <a:gd name="connsiteX18" fmla="*/ 7348 w 190500"/>
                <a:gd name="connsiteY18" fmla="*/ 126831 h 257175"/>
                <a:gd name="connsiteX19" fmla="*/ 17826 w 190500"/>
                <a:gd name="connsiteY19" fmla="*/ 160168 h 257175"/>
                <a:gd name="connsiteX20" fmla="*/ 87358 w 190500"/>
                <a:gd name="connsiteY20" fmla="*/ 25065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257175">
                  <a:moveTo>
                    <a:pt x="184513" y="249703"/>
                  </a:moveTo>
                  <a:cubicBezTo>
                    <a:pt x="184513" y="249703"/>
                    <a:pt x="184513" y="207793"/>
                    <a:pt x="184513" y="189696"/>
                  </a:cubicBezTo>
                  <a:cubicBezTo>
                    <a:pt x="184513" y="173503"/>
                    <a:pt x="178798" y="160168"/>
                    <a:pt x="169273" y="149691"/>
                  </a:cubicBezTo>
                  <a:cubicBezTo>
                    <a:pt x="146413" y="125878"/>
                    <a:pt x="123553" y="102066"/>
                    <a:pt x="99741" y="79206"/>
                  </a:cubicBezTo>
                  <a:cubicBezTo>
                    <a:pt x="94026" y="73491"/>
                    <a:pt x="83548" y="72538"/>
                    <a:pt x="77833" y="76348"/>
                  </a:cubicBezTo>
                  <a:cubicBezTo>
                    <a:pt x="64498" y="84921"/>
                    <a:pt x="65451" y="100161"/>
                    <a:pt x="74023" y="109686"/>
                  </a:cubicBezTo>
                  <a:cubicBezTo>
                    <a:pt x="88311" y="123973"/>
                    <a:pt x="102598" y="138261"/>
                    <a:pt x="115933" y="152548"/>
                  </a:cubicBezTo>
                  <a:cubicBezTo>
                    <a:pt x="121648" y="158263"/>
                    <a:pt x="121648" y="164931"/>
                    <a:pt x="116886" y="169693"/>
                  </a:cubicBezTo>
                  <a:cubicBezTo>
                    <a:pt x="113076" y="173503"/>
                    <a:pt x="103551" y="174456"/>
                    <a:pt x="99741" y="170646"/>
                  </a:cubicBezTo>
                  <a:cubicBezTo>
                    <a:pt x="83548" y="154453"/>
                    <a:pt x="68308" y="138261"/>
                    <a:pt x="52116" y="123021"/>
                  </a:cubicBezTo>
                  <a:cubicBezTo>
                    <a:pt x="51163" y="122068"/>
                    <a:pt x="51163" y="122068"/>
                    <a:pt x="51163" y="121116"/>
                  </a:cubicBezTo>
                  <a:cubicBezTo>
                    <a:pt x="45448" y="112543"/>
                    <a:pt x="42591" y="103018"/>
                    <a:pt x="42591" y="92541"/>
                  </a:cubicBezTo>
                  <a:cubicBezTo>
                    <a:pt x="42591" y="75396"/>
                    <a:pt x="40686" y="57298"/>
                    <a:pt x="39733" y="40153"/>
                  </a:cubicBezTo>
                  <a:cubicBezTo>
                    <a:pt x="38781" y="32533"/>
                    <a:pt x="39733" y="24913"/>
                    <a:pt x="37828" y="18246"/>
                  </a:cubicBezTo>
                  <a:cubicBezTo>
                    <a:pt x="35923" y="10626"/>
                    <a:pt x="26398" y="5863"/>
                    <a:pt x="18778" y="7768"/>
                  </a:cubicBezTo>
                  <a:cubicBezTo>
                    <a:pt x="12111" y="7768"/>
                    <a:pt x="7348" y="15388"/>
                    <a:pt x="7348" y="23961"/>
                  </a:cubicBezTo>
                  <a:cubicBezTo>
                    <a:pt x="7348" y="42058"/>
                    <a:pt x="7348" y="60156"/>
                    <a:pt x="7348" y="78253"/>
                  </a:cubicBezTo>
                  <a:lnTo>
                    <a:pt x="7348" y="78253"/>
                  </a:lnTo>
                  <a:cubicBezTo>
                    <a:pt x="7348" y="94446"/>
                    <a:pt x="7348" y="110638"/>
                    <a:pt x="7348" y="126831"/>
                  </a:cubicBezTo>
                  <a:cubicBezTo>
                    <a:pt x="7348" y="139213"/>
                    <a:pt x="10206" y="149691"/>
                    <a:pt x="17826" y="160168"/>
                  </a:cubicBezTo>
                  <a:cubicBezTo>
                    <a:pt x="34971" y="181123"/>
                    <a:pt x="87358" y="250656"/>
                    <a:pt x="87358" y="250656"/>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CFDC3DF3-3CD8-452D-8FD5-02F5A3C6A5DD}"/>
                </a:ext>
              </a:extLst>
            </p:cNvPr>
            <p:cNvSpPr/>
            <p:nvPr/>
          </p:nvSpPr>
          <p:spPr>
            <a:xfrm>
              <a:off x="2326284" y="5205029"/>
              <a:ext cx="142875" cy="47625"/>
            </a:xfrm>
            <a:custGeom>
              <a:avLst/>
              <a:gdLst>
                <a:gd name="connsiteX0" fmla="*/ 136888 w 142875"/>
                <a:gd name="connsiteY0" fmla="*/ 7348 h 47625"/>
                <a:gd name="connsiteX1" fmla="*/ 136888 w 142875"/>
                <a:gd name="connsiteY1" fmla="*/ 45448 h 47625"/>
                <a:gd name="connsiteX2" fmla="*/ 7348 w 142875"/>
                <a:gd name="connsiteY2" fmla="*/ 45448 h 47625"/>
                <a:gd name="connsiteX3" fmla="*/ 7348 w 142875"/>
                <a:gd name="connsiteY3" fmla="*/ 7348 h 47625"/>
              </a:gdLst>
              <a:ahLst/>
              <a:cxnLst>
                <a:cxn ang="0">
                  <a:pos x="connsiteX0" y="connsiteY0"/>
                </a:cxn>
                <a:cxn ang="0">
                  <a:pos x="connsiteX1" y="connsiteY1"/>
                </a:cxn>
                <a:cxn ang="0">
                  <a:pos x="connsiteX2" y="connsiteY2"/>
                </a:cxn>
                <a:cxn ang="0">
                  <a:pos x="connsiteX3" y="connsiteY3"/>
                </a:cxn>
              </a:cxnLst>
              <a:rect l="l" t="t" r="r" b="b"/>
              <a:pathLst>
                <a:path w="142875" h="47625">
                  <a:moveTo>
                    <a:pt x="136888" y="7348"/>
                  </a:moveTo>
                  <a:lnTo>
                    <a:pt x="136888" y="45448"/>
                  </a:lnTo>
                  <a:lnTo>
                    <a:pt x="7348" y="45448"/>
                  </a:lnTo>
                  <a:lnTo>
                    <a:pt x="7348" y="7348"/>
                  </a:ln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A9FEDB1C-5884-4AF3-9E35-122C78A7DF42}"/>
                </a:ext>
              </a:extLst>
            </p:cNvPr>
            <p:cNvSpPr/>
            <p:nvPr/>
          </p:nvSpPr>
          <p:spPr>
            <a:xfrm>
              <a:off x="2341833" y="4960202"/>
              <a:ext cx="190500" cy="257175"/>
            </a:xfrm>
            <a:custGeom>
              <a:avLst/>
              <a:gdLst>
                <a:gd name="connsiteX0" fmla="*/ 7348 w 190500"/>
                <a:gd name="connsiteY0" fmla="*/ 249703 h 257175"/>
                <a:gd name="connsiteX1" fmla="*/ 7348 w 190500"/>
                <a:gd name="connsiteY1" fmla="*/ 189696 h 257175"/>
                <a:gd name="connsiteX2" fmla="*/ 22588 w 190500"/>
                <a:gd name="connsiteY2" fmla="*/ 149691 h 257175"/>
                <a:gd name="connsiteX3" fmla="*/ 92121 w 190500"/>
                <a:gd name="connsiteY3" fmla="*/ 79206 h 257175"/>
                <a:gd name="connsiteX4" fmla="*/ 114028 w 190500"/>
                <a:gd name="connsiteY4" fmla="*/ 76348 h 257175"/>
                <a:gd name="connsiteX5" fmla="*/ 116886 w 190500"/>
                <a:gd name="connsiteY5" fmla="*/ 109686 h 257175"/>
                <a:gd name="connsiteX6" fmla="*/ 74976 w 190500"/>
                <a:gd name="connsiteY6" fmla="*/ 152548 h 257175"/>
                <a:gd name="connsiteX7" fmla="*/ 74023 w 190500"/>
                <a:gd name="connsiteY7" fmla="*/ 169693 h 257175"/>
                <a:gd name="connsiteX8" fmla="*/ 91168 w 190500"/>
                <a:gd name="connsiteY8" fmla="*/ 170646 h 257175"/>
                <a:gd name="connsiteX9" fmla="*/ 138793 w 190500"/>
                <a:gd name="connsiteY9" fmla="*/ 123021 h 257175"/>
                <a:gd name="connsiteX10" fmla="*/ 139746 w 190500"/>
                <a:gd name="connsiteY10" fmla="*/ 121116 h 257175"/>
                <a:gd name="connsiteX11" fmla="*/ 148318 w 190500"/>
                <a:gd name="connsiteY11" fmla="*/ 92541 h 257175"/>
                <a:gd name="connsiteX12" fmla="*/ 151176 w 190500"/>
                <a:gd name="connsiteY12" fmla="*/ 40153 h 257175"/>
                <a:gd name="connsiteX13" fmla="*/ 153081 w 190500"/>
                <a:gd name="connsiteY13" fmla="*/ 18246 h 257175"/>
                <a:gd name="connsiteX14" fmla="*/ 172131 w 190500"/>
                <a:gd name="connsiteY14" fmla="*/ 7768 h 257175"/>
                <a:gd name="connsiteX15" fmla="*/ 183561 w 190500"/>
                <a:gd name="connsiteY15" fmla="*/ 24913 h 257175"/>
                <a:gd name="connsiteX16" fmla="*/ 183561 w 190500"/>
                <a:gd name="connsiteY16" fmla="*/ 79206 h 257175"/>
                <a:gd name="connsiteX17" fmla="*/ 183561 w 190500"/>
                <a:gd name="connsiteY17" fmla="*/ 79206 h 257175"/>
                <a:gd name="connsiteX18" fmla="*/ 183561 w 190500"/>
                <a:gd name="connsiteY18" fmla="*/ 127783 h 257175"/>
                <a:gd name="connsiteX19" fmla="*/ 173083 w 190500"/>
                <a:gd name="connsiteY19" fmla="*/ 161121 h 257175"/>
                <a:gd name="connsiteX20" fmla="*/ 103551 w 190500"/>
                <a:gd name="connsiteY20" fmla="*/ 25160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257175">
                  <a:moveTo>
                    <a:pt x="7348" y="249703"/>
                  </a:moveTo>
                  <a:cubicBezTo>
                    <a:pt x="7348" y="249703"/>
                    <a:pt x="7348" y="207793"/>
                    <a:pt x="7348" y="189696"/>
                  </a:cubicBezTo>
                  <a:cubicBezTo>
                    <a:pt x="7348" y="173503"/>
                    <a:pt x="13063" y="160168"/>
                    <a:pt x="22588" y="149691"/>
                  </a:cubicBezTo>
                  <a:cubicBezTo>
                    <a:pt x="45448" y="125878"/>
                    <a:pt x="68308" y="102066"/>
                    <a:pt x="92121" y="79206"/>
                  </a:cubicBezTo>
                  <a:cubicBezTo>
                    <a:pt x="97836" y="73491"/>
                    <a:pt x="108313" y="72538"/>
                    <a:pt x="114028" y="76348"/>
                  </a:cubicBezTo>
                  <a:cubicBezTo>
                    <a:pt x="126411" y="84921"/>
                    <a:pt x="125458" y="100161"/>
                    <a:pt x="116886" y="109686"/>
                  </a:cubicBezTo>
                  <a:cubicBezTo>
                    <a:pt x="102598" y="123973"/>
                    <a:pt x="88311" y="138261"/>
                    <a:pt x="74976" y="152548"/>
                  </a:cubicBezTo>
                  <a:cubicBezTo>
                    <a:pt x="69261" y="158263"/>
                    <a:pt x="69261" y="164931"/>
                    <a:pt x="74023" y="169693"/>
                  </a:cubicBezTo>
                  <a:cubicBezTo>
                    <a:pt x="77833" y="173503"/>
                    <a:pt x="87358" y="174456"/>
                    <a:pt x="91168" y="170646"/>
                  </a:cubicBezTo>
                  <a:cubicBezTo>
                    <a:pt x="107361" y="154453"/>
                    <a:pt x="122601" y="138261"/>
                    <a:pt x="138793" y="123021"/>
                  </a:cubicBezTo>
                  <a:cubicBezTo>
                    <a:pt x="139746" y="122068"/>
                    <a:pt x="139746" y="122068"/>
                    <a:pt x="139746" y="121116"/>
                  </a:cubicBezTo>
                  <a:cubicBezTo>
                    <a:pt x="145461" y="112543"/>
                    <a:pt x="148318" y="103018"/>
                    <a:pt x="148318" y="92541"/>
                  </a:cubicBezTo>
                  <a:cubicBezTo>
                    <a:pt x="148318" y="75396"/>
                    <a:pt x="150223" y="57298"/>
                    <a:pt x="151176" y="40153"/>
                  </a:cubicBezTo>
                  <a:cubicBezTo>
                    <a:pt x="152128" y="32533"/>
                    <a:pt x="151176" y="24913"/>
                    <a:pt x="153081" y="18246"/>
                  </a:cubicBezTo>
                  <a:cubicBezTo>
                    <a:pt x="154986" y="10626"/>
                    <a:pt x="164511" y="5863"/>
                    <a:pt x="172131" y="7768"/>
                  </a:cubicBezTo>
                  <a:cubicBezTo>
                    <a:pt x="178798" y="8721"/>
                    <a:pt x="183561" y="16341"/>
                    <a:pt x="183561" y="24913"/>
                  </a:cubicBezTo>
                  <a:cubicBezTo>
                    <a:pt x="183561" y="43011"/>
                    <a:pt x="183561" y="61108"/>
                    <a:pt x="183561" y="79206"/>
                  </a:cubicBezTo>
                  <a:lnTo>
                    <a:pt x="183561" y="79206"/>
                  </a:lnTo>
                  <a:cubicBezTo>
                    <a:pt x="183561" y="95398"/>
                    <a:pt x="183561" y="111591"/>
                    <a:pt x="183561" y="127783"/>
                  </a:cubicBezTo>
                  <a:cubicBezTo>
                    <a:pt x="183561" y="140166"/>
                    <a:pt x="180703" y="150643"/>
                    <a:pt x="173083" y="161121"/>
                  </a:cubicBezTo>
                  <a:cubicBezTo>
                    <a:pt x="155938" y="182076"/>
                    <a:pt x="103551" y="251608"/>
                    <a:pt x="103551" y="251608"/>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8" name="boy" title="Icon of a man">
            <a:extLst>
              <a:ext uri="{FF2B5EF4-FFF2-40B4-BE49-F238E27FC236}">
                <a16:creationId xmlns:a16="http://schemas.microsoft.com/office/drawing/2014/main" id="{4E4D4FC7-DFB5-4B84-A949-7217FF26F762}"/>
              </a:ext>
            </a:extLst>
          </p:cNvPr>
          <p:cNvSpPr>
            <a:spLocks noChangeAspect="1" noEditPoints="1"/>
          </p:cNvSpPr>
          <p:nvPr/>
        </p:nvSpPr>
        <p:spPr bwMode="auto">
          <a:xfrm>
            <a:off x="4967642" y="1757579"/>
            <a:ext cx="121816" cy="158554"/>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2D50F158-D721-4EF8-AE4D-1C03749BBF02}"/>
              </a:ext>
            </a:extLst>
          </p:cNvPr>
          <p:cNvGrpSpPr/>
          <p:nvPr/>
        </p:nvGrpSpPr>
        <p:grpSpPr>
          <a:xfrm>
            <a:off x="4761888" y="3962936"/>
            <a:ext cx="520897" cy="520897"/>
            <a:chOff x="6866622" y="5364500"/>
            <a:chExt cx="520897" cy="520897"/>
          </a:xfrm>
        </p:grpSpPr>
        <p:sp>
          <p:nvSpPr>
            <p:cNvPr id="56" name="Oval 55">
              <a:extLst>
                <a:ext uri="{FF2B5EF4-FFF2-40B4-BE49-F238E27FC236}">
                  <a16:creationId xmlns:a16="http://schemas.microsoft.com/office/drawing/2014/main" id="{76EDE6BE-DDD5-45E7-A17D-775520986E7F}"/>
                </a:ext>
              </a:extLst>
            </p:cNvPr>
            <p:cNvSpPr/>
            <p:nvPr/>
          </p:nvSpPr>
          <p:spPr bwMode="auto">
            <a:xfrm>
              <a:off x="6866622" y="5364500"/>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descr="Target">
              <a:extLst>
                <a:ext uri="{FF2B5EF4-FFF2-40B4-BE49-F238E27FC236}">
                  <a16:creationId xmlns:a16="http://schemas.microsoft.com/office/drawing/2014/main" id="{807703F4-8850-4C49-9A4F-8CA8D9C3E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8423" y="5439166"/>
              <a:ext cx="390290" cy="390290"/>
            </a:xfrm>
            <a:prstGeom prst="rect">
              <a:avLst/>
            </a:prstGeom>
          </p:spPr>
        </p:pic>
      </p:grpSp>
      <p:grpSp>
        <p:nvGrpSpPr>
          <p:cNvPr id="4" name="Group 3">
            <a:extLst>
              <a:ext uri="{FF2B5EF4-FFF2-40B4-BE49-F238E27FC236}">
                <a16:creationId xmlns:a16="http://schemas.microsoft.com/office/drawing/2014/main" id="{B4046CD9-A978-49FC-B7DB-FF87D572D685}"/>
              </a:ext>
            </a:extLst>
          </p:cNvPr>
          <p:cNvGrpSpPr/>
          <p:nvPr/>
        </p:nvGrpSpPr>
        <p:grpSpPr>
          <a:xfrm>
            <a:off x="1927654" y="3962936"/>
            <a:ext cx="520897" cy="520897"/>
            <a:chOff x="4027750" y="5364500"/>
            <a:chExt cx="520897" cy="520897"/>
          </a:xfrm>
        </p:grpSpPr>
        <p:sp>
          <p:nvSpPr>
            <p:cNvPr id="53" name="Oval 52">
              <a:extLst>
                <a:ext uri="{FF2B5EF4-FFF2-40B4-BE49-F238E27FC236}">
                  <a16:creationId xmlns:a16="http://schemas.microsoft.com/office/drawing/2014/main" id="{420410D1-3136-4100-BED2-E1AB2DD1402C}"/>
                </a:ext>
              </a:extLst>
            </p:cNvPr>
            <p:cNvSpPr/>
            <p:nvPr/>
          </p:nvSpPr>
          <p:spPr bwMode="auto">
            <a:xfrm>
              <a:off x="4027750" y="5364500"/>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5" name="Graphic 14" descr="Home">
              <a:extLst>
                <a:ext uri="{FF2B5EF4-FFF2-40B4-BE49-F238E27FC236}">
                  <a16:creationId xmlns:a16="http://schemas.microsoft.com/office/drawing/2014/main" id="{67C9C676-3D06-418D-A0CB-45B5C45306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6522" y="5419844"/>
              <a:ext cx="343352" cy="343352"/>
            </a:xfrm>
            <a:prstGeom prst="rect">
              <a:avLst/>
            </a:prstGeom>
          </p:spPr>
        </p:pic>
      </p:grpSp>
      <p:grpSp>
        <p:nvGrpSpPr>
          <p:cNvPr id="8" name="Group 7">
            <a:extLst>
              <a:ext uri="{FF2B5EF4-FFF2-40B4-BE49-F238E27FC236}">
                <a16:creationId xmlns:a16="http://schemas.microsoft.com/office/drawing/2014/main" id="{F639B0A1-6500-49C6-97BB-8401E0D45335}"/>
              </a:ext>
            </a:extLst>
          </p:cNvPr>
          <p:cNvGrpSpPr/>
          <p:nvPr/>
        </p:nvGrpSpPr>
        <p:grpSpPr>
          <a:xfrm>
            <a:off x="7619129" y="1662763"/>
            <a:ext cx="520897" cy="520897"/>
            <a:chOff x="9705493" y="3111500"/>
            <a:chExt cx="520897" cy="520897"/>
          </a:xfrm>
        </p:grpSpPr>
        <p:sp>
          <p:nvSpPr>
            <p:cNvPr id="48" name="Oval 47">
              <a:extLst>
                <a:ext uri="{FF2B5EF4-FFF2-40B4-BE49-F238E27FC236}">
                  <a16:creationId xmlns:a16="http://schemas.microsoft.com/office/drawing/2014/main" id="{E1ACDD02-BB56-45A8-9080-B464379DCA8B}"/>
                </a:ext>
              </a:extLst>
            </p:cNvPr>
            <p:cNvSpPr/>
            <p:nvPr/>
          </p:nvSpPr>
          <p:spPr bwMode="auto">
            <a:xfrm>
              <a:off x="9705493" y="3111500"/>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6" name="Graphic 25" descr="Hospital">
              <a:extLst>
                <a:ext uri="{FF2B5EF4-FFF2-40B4-BE49-F238E27FC236}">
                  <a16:creationId xmlns:a16="http://schemas.microsoft.com/office/drawing/2014/main" id="{5A939A02-C298-4237-AD5E-C04B06E916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3176" y="3155176"/>
              <a:ext cx="386062" cy="386062"/>
            </a:xfrm>
            <a:prstGeom prst="rect">
              <a:avLst/>
            </a:prstGeom>
          </p:spPr>
        </p:pic>
      </p:grpSp>
      <p:sp>
        <p:nvSpPr>
          <p:cNvPr id="17" name="Oval 16">
            <a:extLst>
              <a:ext uri="{FF2B5EF4-FFF2-40B4-BE49-F238E27FC236}">
                <a16:creationId xmlns:a16="http://schemas.microsoft.com/office/drawing/2014/main" id="{220D4B8B-7DE8-4C5F-BEDC-7AEEF695C3AB}"/>
              </a:ext>
            </a:extLst>
          </p:cNvPr>
          <p:cNvSpPr/>
          <p:nvPr/>
        </p:nvSpPr>
        <p:spPr bwMode="auto">
          <a:xfrm>
            <a:off x="1927654" y="1648752"/>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8" name="Graphic 27" descr="Heart with pulse">
            <a:extLst>
              <a:ext uri="{FF2B5EF4-FFF2-40B4-BE49-F238E27FC236}">
                <a16:creationId xmlns:a16="http://schemas.microsoft.com/office/drawing/2014/main" id="{6E492026-177A-47EC-B64B-6ED2AF5CAF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5684" y="1737563"/>
            <a:ext cx="383308" cy="383308"/>
          </a:xfrm>
          <a:prstGeom prst="rect">
            <a:avLst/>
          </a:prstGeom>
        </p:spPr>
      </p:pic>
      <p:grpSp>
        <p:nvGrpSpPr>
          <p:cNvPr id="9" name="Group 8">
            <a:extLst>
              <a:ext uri="{FF2B5EF4-FFF2-40B4-BE49-F238E27FC236}">
                <a16:creationId xmlns:a16="http://schemas.microsoft.com/office/drawing/2014/main" id="{92FDB119-C238-4BFF-8F2C-2FBF57C3BD06}"/>
              </a:ext>
            </a:extLst>
          </p:cNvPr>
          <p:cNvGrpSpPr/>
          <p:nvPr/>
        </p:nvGrpSpPr>
        <p:grpSpPr>
          <a:xfrm>
            <a:off x="7619129" y="3962936"/>
            <a:ext cx="520897" cy="520897"/>
            <a:chOff x="9705493" y="5364500"/>
            <a:chExt cx="520897" cy="520897"/>
          </a:xfrm>
        </p:grpSpPr>
        <p:sp>
          <p:nvSpPr>
            <p:cNvPr id="59" name="Oval 58">
              <a:extLst>
                <a:ext uri="{FF2B5EF4-FFF2-40B4-BE49-F238E27FC236}">
                  <a16:creationId xmlns:a16="http://schemas.microsoft.com/office/drawing/2014/main" id="{6B33880D-2B12-42BE-8C61-F6D30398DF79}"/>
                </a:ext>
              </a:extLst>
            </p:cNvPr>
            <p:cNvSpPr/>
            <p:nvPr/>
          </p:nvSpPr>
          <p:spPr bwMode="auto">
            <a:xfrm>
              <a:off x="9705493" y="5364500"/>
              <a:ext cx="520897" cy="520897"/>
            </a:xfrm>
            <a:prstGeom prst="ellipse">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0" name="Graphic 29" descr="Puzzle pieces">
              <a:extLst>
                <a:ext uri="{FF2B5EF4-FFF2-40B4-BE49-F238E27FC236}">
                  <a16:creationId xmlns:a16="http://schemas.microsoft.com/office/drawing/2014/main" id="{44F187B5-CA04-4CBE-9188-28EA739D5D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98519" y="5435188"/>
              <a:ext cx="369065" cy="369065"/>
            </a:xfrm>
            <a:prstGeom prst="rect">
              <a:avLst/>
            </a:prstGeom>
          </p:spPr>
        </p:pic>
      </p:grpSp>
    </p:spTree>
    <p:extLst>
      <p:ext uri="{BB962C8B-B14F-4D97-AF65-F5344CB8AC3E}">
        <p14:creationId xmlns:p14="http://schemas.microsoft.com/office/powerpoint/2010/main" val="312744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9F8A-D533-BE47-3DD9-8254D72F18B1}"/>
              </a:ext>
            </a:extLst>
          </p:cNvPr>
          <p:cNvSpPr>
            <a:spLocks noGrp="1"/>
          </p:cNvSpPr>
          <p:nvPr>
            <p:ph type="title"/>
          </p:nvPr>
        </p:nvSpPr>
        <p:spPr>
          <a:xfrm>
            <a:off x="859219" y="3429000"/>
            <a:ext cx="4370386" cy="1093689"/>
          </a:xfrm>
        </p:spPr>
        <p:txBody>
          <a:bodyPr/>
          <a:lstStyle/>
          <a:p>
            <a:r>
              <a:rPr lang="en-US" dirty="0"/>
              <a:t>Murielle Beene, DNP, MBA, MPH, MS, PMP, RN-BC, FAMIA, FAAN</a:t>
            </a:r>
            <a:br>
              <a:rPr lang="en-US" dirty="0"/>
            </a:br>
            <a:r>
              <a:rPr lang="en-US" sz="1800" i="1" dirty="0">
                <a:solidFill>
                  <a:schemeClr val="accent2"/>
                </a:solidFill>
                <a:effectLst/>
                <a:latin typeface="+mj-lt"/>
                <a:ea typeface="Calibri" panose="020F0502020204030204" pitchFamily="34" charset="0"/>
                <a:cs typeface="Calibri" panose="020F0502020204030204" pitchFamily="34" charset="0"/>
              </a:rPr>
              <a:t>Senior Vice President and Chief Health Informatics Officer, Trinity Health</a:t>
            </a:r>
            <a:br>
              <a:rPr lang="en-US" sz="3600" i="1" dirty="0">
                <a:solidFill>
                  <a:schemeClr val="bg2"/>
                </a:solidFill>
                <a:effectLst/>
                <a:latin typeface="+mj-lt"/>
                <a:ea typeface="Calibri" panose="020F0502020204030204" pitchFamily="34" charset="0"/>
                <a:cs typeface="Calibri" panose="020F0502020204030204" pitchFamily="34" charset="0"/>
              </a:rPr>
            </a:br>
            <a:endParaRPr lang="en-US" dirty="0"/>
          </a:p>
        </p:txBody>
      </p:sp>
      <p:pic>
        <p:nvPicPr>
          <p:cNvPr id="8" name="Picture Placeholder 7">
            <a:extLst>
              <a:ext uri="{FF2B5EF4-FFF2-40B4-BE49-F238E27FC236}">
                <a16:creationId xmlns:a16="http://schemas.microsoft.com/office/drawing/2014/main" id="{C1B4C390-7B7F-C69F-9B57-424C4C9EDCED}"/>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436" t="3838" r="-436" b="22606"/>
          <a:stretch/>
        </p:blipFill>
        <p:spPr>
          <a:xfrm>
            <a:off x="6619875" y="1285875"/>
            <a:ext cx="4370388" cy="4286250"/>
          </a:xfrm>
        </p:spPr>
      </p:pic>
      <p:sp>
        <p:nvSpPr>
          <p:cNvPr id="5" name="Slide Number Placeholder 4">
            <a:extLst>
              <a:ext uri="{FF2B5EF4-FFF2-40B4-BE49-F238E27FC236}">
                <a16:creationId xmlns:a16="http://schemas.microsoft.com/office/drawing/2014/main" id="{B91F5FD7-AFA5-A02A-35DF-2E69B928CE87}"/>
              </a:ext>
            </a:extLst>
          </p:cNvPr>
          <p:cNvSpPr>
            <a:spLocks noGrp="1"/>
          </p:cNvSpPr>
          <p:nvPr>
            <p:ph type="sldNum" sz="quarter" idx="4"/>
          </p:nvPr>
        </p:nvSpPr>
        <p:spPr/>
        <p:txBody>
          <a:bodyPr/>
          <a:lstStyle/>
          <a:p>
            <a:fld id="{D8D877B3-D348-4611-9BDB-C5374591D951}" type="slidenum">
              <a:rPr lang="en-US" smtClean="0"/>
              <a:pPr/>
              <a:t>16</a:t>
            </a:fld>
            <a:endParaRPr lang="en-US" dirty="0"/>
          </a:p>
        </p:txBody>
      </p:sp>
      <p:sp>
        <p:nvSpPr>
          <p:cNvPr id="6" name="Footer Placeholder 5">
            <a:extLst>
              <a:ext uri="{FF2B5EF4-FFF2-40B4-BE49-F238E27FC236}">
                <a16:creationId xmlns:a16="http://schemas.microsoft.com/office/drawing/2014/main" id="{5E6252E6-D1A8-7BFE-556A-2BD18E71F901}"/>
              </a:ext>
            </a:extLst>
          </p:cNvPr>
          <p:cNvSpPr>
            <a:spLocks noGrp="1"/>
          </p:cNvSpPr>
          <p:nvPr>
            <p:ph type="ftr" sz="quarter" idx="14"/>
          </p:nvPr>
        </p:nvSpPr>
        <p:spPr/>
        <p:txBody>
          <a:bodyPr/>
          <a:lstStyle/>
          <a:p>
            <a:r>
              <a:rPr lang="en-US"/>
              <a:t>Navigating the Future of Healthcare: Virtual Nursing in the Digital Age</a:t>
            </a:r>
          </a:p>
        </p:txBody>
      </p:sp>
    </p:spTree>
    <p:extLst>
      <p:ext uri="{BB962C8B-B14F-4D97-AF65-F5344CB8AC3E}">
        <p14:creationId xmlns:p14="http://schemas.microsoft.com/office/powerpoint/2010/main" val="846523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B2D1-ED62-184B-A07F-4B7E331041AA}"/>
              </a:ext>
            </a:extLst>
          </p:cNvPr>
          <p:cNvSpPr>
            <a:spLocks noGrp="1"/>
          </p:cNvSpPr>
          <p:nvPr>
            <p:ph type="ctrTitle"/>
          </p:nvPr>
        </p:nvSpPr>
        <p:spPr>
          <a:xfrm>
            <a:off x="-145406" y="2173038"/>
            <a:ext cx="12337406" cy="974033"/>
          </a:xfrm>
        </p:spPr>
        <p:txBody>
          <a:bodyPr>
            <a:noAutofit/>
          </a:bodyPr>
          <a:lstStyle/>
          <a:p>
            <a:pPr>
              <a:lnSpc>
                <a:spcPct val="100000"/>
              </a:lnSpc>
            </a:pPr>
            <a:r>
              <a:rPr lang="en-US" sz="3500" b="1" dirty="0"/>
              <a:t>Care Delivery Models of the Future: Virtual Connected </a:t>
            </a:r>
            <a:r>
              <a:rPr lang="en-US" sz="3500" b="1" dirty="0" err="1"/>
              <a:t>Care</a:t>
            </a:r>
            <a:r>
              <a:rPr lang="en-US" sz="3500" b="1" baseline="30000" dirty="0" err="1"/>
              <a:t>TM</a:t>
            </a:r>
            <a:br>
              <a:rPr lang="en-US" dirty="0"/>
            </a:br>
            <a:endParaRPr lang="en-US" dirty="0"/>
          </a:p>
        </p:txBody>
      </p:sp>
      <p:sp>
        <p:nvSpPr>
          <p:cNvPr id="3" name="Subtitle 2">
            <a:extLst>
              <a:ext uri="{FF2B5EF4-FFF2-40B4-BE49-F238E27FC236}">
                <a16:creationId xmlns:a16="http://schemas.microsoft.com/office/drawing/2014/main" id="{6DC93B05-4260-3847-B03A-188A2BCCC050}"/>
              </a:ext>
            </a:extLst>
          </p:cNvPr>
          <p:cNvSpPr>
            <a:spLocks noGrp="1"/>
          </p:cNvSpPr>
          <p:nvPr>
            <p:ph type="subTitle" idx="1"/>
          </p:nvPr>
        </p:nvSpPr>
        <p:spPr>
          <a:xfrm>
            <a:off x="-145406" y="4197945"/>
            <a:ext cx="12337406" cy="1422567"/>
          </a:xfrm>
        </p:spPr>
        <p:txBody>
          <a:bodyPr>
            <a:normAutofit/>
          </a:bodyPr>
          <a:lstStyle/>
          <a:p>
            <a:pPr>
              <a:lnSpc>
                <a:spcPct val="80000"/>
              </a:lnSpc>
            </a:pPr>
            <a:r>
              <a:rPr lang="en-US" sz="2000" dirty="0">
                <a:solidFill>
                  <a:schemeClr val="tx1">
                    <a:lumMod val="50000"/>
                  </a:schemeClr>
                </a:solidFill>
              </a:rPr>
              <a:t>Presented by</a:t>
            </a:r>
            <a:r>
              <a:rPr lang="en-US" sz="2000" b="0" dirty="0">
                <a:solidFill>
                  <a:schemeClr val="tx1">
                    <a:lumMod val="50000"/>
                  </a:schemeClr>
                </a:solidFill>
              </a:rPr>
              <a:t>: Murielle Beene DNP, MBA, MPH, MS, PMP, RN-BC, FAMIA, FAAN</a:t>
            </a:r>
          </a:p>
          <a:p>
            <a:pPr>
              <a:lnSpc>
                <a:spcPct val="80000"/>
              </a:lnSpc>
            </a:pPr>
            <a:r>
              <a:rPr lang="en-US" sz="2000" dirty="0">
                <a:solidFill>
                  <a:schemeClr val="tx1">
                    <a:lumMod val="50000"/>
                  </a:schemeClr>
                </a:solidFill>
              </a:rPr>
              <a:t>Date: </a:t>
            </a:r>
            <a:r>
              <a:rPr lang="en-US" sz="2000" b="0" dirty="0">
                <a:solidFill>
                  <a:schemeClr val="tx1">
                    <a:lumMod val="50000"/>
                  </a:schemeClr>
                </a:solidFill>
              </a:rPr>
              <a:t>June 13, 2023</a:t>
            </a:r>
          </a:p>
        </p:txBody>
      </p:sp>
    </p:spTree>
    <p:extLst>
      <p:ext uri="{BB962C8B-B14F-4D97-AF65-F5344CB8AC3E}">
        <p14:creationId xmlns:p14="http://schemas.microsoft.com/office/powerpoint/2010/main" val="551623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0089" y="92810"/>
            <a:ext cx="11034760" cy="835108"/>
          </a:xfrm>
        </p:spPr>
        <p:txBody>
          <a:bodyPr>
            <a:noAutofit/>
          </a:bodyPr>
          <a:lstStyle/>
          <a:p>
            <a:r>
              <a:rPr lang="en-US" sz="3200" b="1" dirty="0"/>
              <a:t>Trinity Health is one of the largest Catholic health care systems in the nation</a:t>
            </a:r>
          </a:p>
        </p:txBody>
      </p:sp>
      <p:cxnSp>
        <p:nvCxnSpPr>
          <p:cNvPr id="3" name="Straight Connector 2">
            <a:extLst>
              <a:ext uri="{FF2B5EF4-FFF2-40B4-BE49-F238E27FC236}">
                <a16:creationId xmlns:a16="http://schemas.microsoft.com/office/drawing/2014/main" id="{15BD3108-3776-B457-7A62-339587109F8C}"/>
              </a:ext>
            </a:extLst>
          </p:cNvPr>
          <p:cNvCxnSpPr>
            <a:cxnSpLocks/>
          </p:cNvCxnSpPr>
          <p:nvPr/>
        </p:nvCxnSpPr>
        <p:spPr>
          <a:xfrm>
            <a:off x="457905" y="3671991"/>
            <a:ext cx="617088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F42E19C-2449-5DE4-8F0B-0B81BA2EF70C}"/>
              </a:ext>
            </a:extLst>
          </p:cNvPr>
          <p:cNvCxnSpPr>
            <a:cxnSpLocks/>
          </p:cNvCxnSpPr>
          <p:nvPr/>
        </p:nvCxnSpPr>
        <p:spPr>
          <a:xfrm>
            <a:off x="457905" y="4829671"/>
            <a:ext cx="802787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707ACD6-D436-10CA-B2D5-202B872868BB}"/>
              </a:ext>
            </a:extLst>
          </p:cNvPr>
          <p:cNvCxnSpPr/>
          <p:nvPr/>
        </p:nvCxnSpPr>
        <p:spPr>
          <a:xfrm>
            <a:off x="457907" y="2599053"/>
            <a:ext cx="506531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Text Box 16">
            <a:extLst>
              <a:ext uri="{FF2B5EF4-FFF2-40B4-BE49-F238E27FC236}">
                <a16:creationId xmlns:a16="http://schemas.microsoft.com/office/drawing/2014/main" id="{00F0B4BD-3FAF-1707-DC08-C3F3B449994E}"/>
              </a:ext>
            </a:extLst>
          </p:cNvPr>
          <p:cNvSpPr txBox="1">
            <a:spLocks noChangeArrowheads="1"/>
          </p:cNvSpPr>
          <p:nvPr/>
        </p:nvSpPr>
        <p:spPr bwMode="auto">
          <a:xfrm>
            <a:off x="381000" y="6181251"/>
            <a:ext cx="7701116" cy="132118"/>
          </a:xfrm>
          <a:prstGeom prst="rect">
            <a:avLst/>
          </a:prstGeom>
          <a:noFill/>
          <a:ln w="9525">
            <a:noFill/>
            <a:miter lim="800000"/>
            <a:headEnd/>
            <a:tailEnd/>
          </a:ln>
        </p:spPr>
        <p:txBody>
          <a:bodyPr lIns="0" tIns="0" rIns="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F6B6B">
                    <a:lumMod val="50000"/>
                    <a:lumOff val="50000"/>
                  </a:srgbClr>
                </a:solidFill>
                <a:effectLst/>
                <a:uLnTx/>
                <a:uFillTx/>
                <a:latin typeface="Arial" panose="020B0604020202020204"/>
                <a:ea typeface="+mn-ea"/>
                <a:cs typeface="Arial" charset="0"/>
              </a:rPr>
              <a:t>FY22 data recast to include MercyOne 9.1.2022 acquisition, unless noted. *Trinity Health FY22 data. **Owned, managed or in JOAs or JVs.</a:t>
            </a:r>
          </a:p>
          <a:p>
            <a:pPr marL="0" marR="0" lvl="0" indent="0" algn="r" defTabSz="914400" rtl="0" eaLnBrk="1" fontAlgn="auto" latinLnBrk="0" hangingPunct="1">
              <a:lnSpc>
                <a:spcPct val="100000"/>
              </a:lnSpc>
              <a:spcBef>
                <a:spcPts val="225"/>
              </a:spcBef>
              <a:spcAft>
                <a:spcPts val="0"/>
              </a:spcAft>
              <a:buClrTx/>
              <a:buSzTx/>
              <a:buFontTx/>
              <a:buNone/>
              <a:tabLst/>
              <a:defRPr/>
            </a:pPr>
            <a:endParaRPr kumimoji="0" lang="en-US" sz="667" b="0" i="0" u="none" strike="noStrike" kern="1200" cap="none" spc="0" normalizeH="0" baseline="0" noProof="0" dirty="0">
              <a:ln>
                <a:noFill/>
              </a:ln>
              <a:solidFill>
                <a:srgbClr val="312C2B"/>
              </a:solidFill>
              <a:effectLst/>
              <a:uLnTx/>
              <a:uFillTx/>
              <a:latin typeface="Arial" panose="020B0604020202020204"/>
              <a:ea typeface="+mn-ea"/>
              <a:cs typeface="Arial" charset="0"/>
            </a:endParaRPr>
          </a:p>
        </p:txBody>
      </p:sp>
      <p:sp>
        <p:nvSpPr>
          <p:cNvPr id="10" name="Rectangle 9">
            <a:extLst>
              <a:ext uri="{FF2B5EF4-FFF2-40B4-BE49-F238E27FC236}">
                <a16:creationId xmlns:a16="http://schemas.microsoft.com/office/drawing/2014/main" id="{A8F7C8ED-9833-4A9B-94BF-994F277B8CB4}"/>
              </a:ext>
            </a:extLst>
          </p:cNvPr>
          <p:cNvSpPr/>
          <p:nvPr/>
        </p:nvSpPr>
        <p:spPr>
          <a:xfrm>
            <a:off x="604962" y="5609739"/>
            <a:ext cx="1304724"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Hospitals</a:t>
            </a:r>
            <a:r>
              <a:rPr kumimoji="0" lang="en-US" sz="1333" b="0" i="0" u="none" strike="noStrike" kern="1200" cap="none" spc="0" normalizeH="0" baseline="0" noProof="0" dirty="0">
                <a:ln>
                  <a:noFill/>
                </a:ln>
                <a:solidFill>
                  <a:srgbClr val="000000"/>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1764FADC-D8A0-8079-A360-AC2E02198CE0}"/>
              </a:ext>
            </a:extLst>
          </p:cNvPr>
          <p:cNvSpPr/>
          <p:nvPr/>
        </p:nvSpPr>
        <p:spPr>
          <a:xfrm>
            <a:off x="604963" y="5096666"/>
            <a:ext cx="747633"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88</a:t>
            </a:r>
            <a:endParaRPr kumimoji="0" lang="en-US" sz="3200" b="1" i="0" u="none" strike="noStrike" kern="1200" cap="none" spc="0" normalizeH="0" baseline="30000" noProof="0" dirty="0">
              <a:ln>
                <a:noFill/>
              </a:ln>
              <a:solidFill>
                <a:srgbClr val="6E2585"/>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82C70EAA-F113-E589-BB16-BE5ED920C0E3}"/>
              </a:ext>
            </a:extLst>
          </p:cNvPr>
          <p:cNvSpPr/>
          <p:nvPr/>
        </p:nvSpPr>
        <p:spPr>
          <a:xfrm>
            <a:off x="2419999" y="4286047"/>
            <a:ext cx="2158175" cy="393954"/>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Employed Physicians </a:t>
            </a:r>
            <a:b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and Clinicians</a:t>
            </a:r>
          </a:p>
        </p:txBody>
      </p:sp>
      <p:sp>
        <p:nvSpPr>
          <p:cNvPr id="13" name="Rectangle 12">
            <a:extLst>
              <a:ext uri="{FF2B5EF4-FFF2-40B4-BE49-F238E27FC236}">
                <a16:creationId xmlns:a16="http://schemas.microsoft.com/office/drawing/2014/main" id="{6BA705AB-A7B6-BD74-A397-EFCA94C62714}"/>
              </a:ext>
            </a:extLst>
          </p:cNvPr>
          <p:cNvSpPr/>
          <p:nvPr/>
        </p:nvSpPr>
        <p:spPr>
          <a:xfrm>
            <a:off x="2419999" y="3806590"/>
            <a:ext cx="1224488"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8.3K</a:t>
            </a:r>
          </a:p>
        </p:txBody>
      </p:sp>
      <p:sp>
        <p:nvSpPr>
          <p:cNvPr id="20" name="Rectangle 19">
            <a:extLst>
              <a:ext uri="{FF2B5EF4-FFF2-40B4-BE49-F238E27FC236}">
                <a16:creationId xmlns:a16="http://schemas.microsoft.com/office/drawing/2014/main" id="{B90AF80C-F4A7-87BD-70C9-49DCE25ED957}"/>
              </a:ext>
            </a:extLst>
          </p:cNvPr>
          <p:cNvSpPr/>
          <p:nvPr/>
        </p:nvSpPr>
        <p:spPr>
          <a:xfrm>
            <a:off x="4767153" y="4286047"/>
            <a:ext cx="2467567"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Affiliated Physicians</a:t>
            </a:r>
          </a:p>
        </p:txBody>
      </p:sp>
      <p:sp>
        <p:nvSpPr>
          <p:cNvPr id="21" name="Rectangle 20">
            <a:extLst>
              <a:ext uri="{FF2B5EF4-FFF2-40B4-BE49-F238E27FC236}">
                <a16:creationId xmlns:a16="http://schemas.microsoft.com/office/drawing/2014/main" id="{8A7E8D04-D5AB-C475-BC54-B3C718E25844}"/>
              </a:ext>
            </a:extLst>
          </p:cNvPr>
          <p:cNvSpPr/>
          <p:nvPr/>
        </p:nvSpPr>
        <p:spPr>
          <a:xfrm>
            <a:off x="4767153" y="3806590"/>
            <a:ext cx="1433083"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26.6K</a:t>
            </a:r>
          </a:p>
        </p:txBody>
      </p:sp>
      <p:sp>
        <p:nvSpPr>
          <p:cNvPr id="22" name="Rectangle 21">
            <a:extLst>
              <a:ext uri="{FF2B5EF4-FFF2-40B4-BE49-F238E27FC236}">
                <a16:creationId xmlns:a16="http://schemas.microsoft.com/office/drawing/2014/main" id="{A99C18E6-A4A2-85CE-EDC2-8276FD28FC73}"/>
              </a:ext>
            </a:extLst>
          </p:cNvPr>
          <p:cNvSpPr/>
          <p:nvPr/>
        </p:nvSpPr>
        <p:spPr>
          <a:xfrm>
            <a:off x="595536" y="4286047"/>
            <a:ext cx="1355527" cy="363305"/>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Colleagues</a:t>
            </a:r>
          </a:p>
          <a:p>
            <a:pPr marL="0" marR="0" lvl="0" indent="0" algn="l" defTabSz="457201" rtl="0" eaLnBrk="0" fontAlgn="auto" latinLnBrk="0" hangingPunct="0">
              <a:lnSpc>
                <a:spcPct val="8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3" name="Rectangle 22">
            <a:extLst>
              <a:ext uri="{FF2B5EF4-FFF2-40B4-BE49-F238E27FC236}">
                <a16:creationId xmlns:a16="http://schemas.microsoft.com/office/drawing/2014/main" id="{66FB1CD6-9CD0-EEFD-E1A9-110F008A5817}"/>
              </a:ext>
            </a:extLst>
          </p:cNvPr>
          <p:cNvSpPr/>
          <p:nvPr/>
        </p:nvSpPr>
        <p:spPr>
          <a:xfrm>
            <a:off x="595536" y="3806590"/>
            <a:ext cx="1433083"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123K</a:t>
            </a:r>
          </a:p>
        </p:txBody>
      </p:sp>
      <p:sp>
        <p:nvSpPr>
          <p:cNvPr id="24" name="Rectangle 23">
            <a:extLst>
              <a:ext uri="{FF2B5EF4-FFF2-40B4-BE49-F238E27FC236}">
                <a16:creationId xmlns:a16="http://schemas.microsoft.com/office/drawing/2014/main" id="{C694AC9C-13BE-0FEE-B811-2D36E4F5FADC}"/>
              </a:ext>
            </a:extLst>
          </p:cNvPr>
          <p:cNvSpPr/>
          <p:nvPr/>
        </p:nvSpPr>
        <p:spPr>
          <a:xfrm>
            <a:off x="2419999" y="3302469"/>
            <a:ext cx="3071573"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Community Benefit Ministry</a:t>
            </a:r>
          </a:p>
        </p:txBody>
      </p:sp>
      <p:sp>
        <p:nvSpPr>
          <p:cNvPr id="25" name="Rectangle 24">
            <a:extLst>
              <a:ext uri="{FF2B5EF4-FFF2-40B4-BE49-F238E27FC236}">
                <a16:creationId xmlns:a16="http://schemas.microsoft.com/office/drawing/2014/main" id="{BA5243DE-0D6E-E665-487F-6F4EB103991A}"/>
              </a:ext>
            </a:extLst>
          </p:cNvPr>
          <p:cNvSpPr/>
          <p:nvPr/>
        </p:nvSpPr>
        <p:spPr>
          <a:xfrm>
            <a:off x="595536" y="2225725"/>
            <a:ext cx="1054745"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In Revenue </a:t>
            </a:r>
          </a:p>
        </p:txBody>
      </p:sp>
      <p:sp>
        <p:nvSpPr>
          <p:cNvPr id="26" name="Rectangle 25">
            <a:extLst>
              <a:ext uri="{FF2B5EF4-FFF2-40B4-BE49-F238E27FC236}">
                <a16:creationId xmlns:a16="http://schemas.microsoft.com/office/drawing/2014/main" id="{F03C2BE3-7BE8-E376-D951-F6883A7D04E2}"/>
              </a:ext>
            </a:extLst>
          </p:cNvPr>
          <p:cNvSpPr/>
          <p:nvPr/>
        </p:nvSpPr>
        <p:spPr>
          <a:xfrm>
            <a:off x="595536" y="1736390"/>
            <a:ext cx="1880655"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$21.5B</a:t>
            </a:r>
            <a:endParaRPr kumimoji="0" lang="en-US" sz="3200" b="0" i="0" u="none" strike="noStrike" kern="1200" cap="none" spc="0" normalizeH="0" baseline="50000" noProof="0" dirty="0">
              <a:ln>
                <a:noFill/>
              </a:ln>
              <a:solidFill>
                <a:srgbClr val="6E2585"/>
              </a:solidFill>
              <a:effectLst/>
              <a:uLnTx/>
              <a:uFillTx/>
              <a:latin typeface="Arial" charset="0"/>
              <a:ea typeface="Arial" charset="0"/>
              <a:cs typeface="Arial" charset="0"/>
            </a:endParaRPr>
          </a:p>
        </p:txBody>
      </p:sp>
      <p:sp>
        <p:nvSpPr>
          <p:cNvPr id="27" name="Rectangle 26">
            <a:extLst>
              <a:ext uri="{FF2B5EF4-FFF2-40B4-BE49-F238E27FC236}">
                <a16:creationId xmlns:a16="http://schemas.microsoft.com/office/drawing/2014/main" id="{A12C63A6-F112-668C-E9C6-B34831CD20D8}"/>
              </a:ext>
            </a:extLst>
          </p:cNvPr>
          <p:cNvSpPr/>
          <p:nvPr/>
        </p:nvSpPr>
        <p:spPr>
          <a:xfrm>
            <a:off x="2429426" y="5096666"/>
            <a:ext cx="636949"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17</a:t>
            </a:r>
          </a:p>
        </p:txBody>
      </p:sp>
      <p:sp>
        <p:nvSpPr>
          <p:cNvPr id="28" name="Rectangle 27">
            <a:extLst>
              <a:ext uri="{FF2B5EF4-FFF2-40B4-BE49-F238E27FC236}">
                <a16:creationId xmlns:a16="http://schemas.microsoft.com/office/drawing/2014/main" id="{8EA05881-2B02-336E-AFFF-0B4FB95BB14D}"/>
              </a:ext>
            </a:extLst>
          </p:cNvPr>
          <p:cNvSpPr/>
          <p:nvPr/>
        </p:nvSpPr>
        <p:spPr>
          <a:xfrm>
            <a:off x="4658242" y="5609739"/>
            <a:ext cx="1680156" cy="393954"/>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Continuing </a:t>
            </a:r>
            <a:b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Care Locations**</a:t>
            </a:r>
          </a:p>
        </p:txBody>
      </p:sp>
      <p:sp>
        <p:nvSpPr>
          <p:cNvPr id="30" name="Rectangle 29">
            <a:extLst>
              <a:ext uri="{FF2B5EF4-FFF2-40B4-BE49-F238E27FC236}">
                <a16:creationId xmlns:a16="http://schemas.microsoft.com/office/drawing/2014/main" id="{BF3BEAB6-6087-9754-B765-93CE3C44AC5A}"/>
              </a:ext>
            </a:extLst>
          </p:cNvPr>
          <p:cNvSpPr/>
          <p:nvPr/>
        </p:nvSpPr>
        <p:spPr>
          <a:xfrm>
            <a:off x="4645889" y="5096666"/>
            <a:ext cx="960283"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135</a:t>
            </a:r>
          </a:p>
        </p:txBody>
      </p:sp>
      <p:sp>
        <p:nvSpPr>
          <p:cNvPr id="31" name="Rectangle 30">
            <a:extLst>
              <a:ext uri="{FF2B5EF4-FFF2-40B4-BE49-F238E27FC236}">
                <a16:creationId xmlns:a16="http://schemas.microsoft.com/office/drawing/2014/main" id="{95D27C5F-8F41-4AA0-8904-8DB99280FDD7}"/>
              </a:ext>
            </a:extLst>
          </p:cNvPr>
          <p:cNvSpPr/>
          <p:nvPr/>
        </p:nvSpPr>
        <p:spPr>
          <a:xfrm>
            <a:off x="8548993" y="5609739"/>
            <a:ext cx="1768653" cy="393954"/>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Urgent Care </a:t>
            </a:r>
          </a:p>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Locations**</a:t>
            </a:r>
          </a:p>
        </p:txBody>
      </p:sp>
      <p:sp>
        <p:nvSpPr>
          <p:cNvPr id="33" name="Rectangle 32">
            <a:extLst>
              <a:ext uri="{FF2B5EF4-FFF2-40B4-BE49-F238E27FC236}">
                <a16:creationId xmlns:a16="http://schemas.microsoft.com/office/drawing/2014/main" id="{65C38569-0AD4-DBF7-6522-C33DF2C41FB8}"/>
              </a:ext>
            </a:extLst>
          </p:cNvPr>
          <p:cNvSpPr/>
          <p:nvPr/>
        </p:nvSpPr>
        <p:spPr>
          <a:xfrm>
            <a:off x="8495203" y="5096666"/>
            <a:ext cx="1311759"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136</a:t>
            </a:r>
          </a:p>
        </p:txBody>
      </p:sp>
      <p:sp>
        <p:nvSpPr>
          <p:cNvPr id="45" name="Rectangle 44">
            <a:extLst>
              <a:ext uri="{FF2B5EF4-FFF2-40B4-BE49-F238E27FC236}">
                <a16:creationId xmlns:a16="http://schemas.microsoft.com/office/drawing/2014/main" id="{B8218874-8A5F-B8C0-8855-C22D2DA6CA51}"/>
              </a:ext>
            </a:extLst>
          </p:cNvPr>
          <p:cNvSpPr/>
          <p:nvPr/>
        </p:nvSpPr>
        <p:spPr>
          <a:xfrm>
            <a:off x="595535" y="2814866"/>
            <a:ext cx="1508828"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E2585"/>
                </a:solidFill>
                <a:effectLst/>
                <a:uLnTx/>
                <a:uFillTx/>
                <a:latin typeface="Arial" charset="0"/>
                <a:ea typeface="Arial" charset="0"/>
                <a:cs typeface="Arial" charset="0"/>
              </a:rPr>
              <a:t>1.3M*</a:t>
            </a:r>
            <a:endPar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endParaRPr>
          </a:p>
        </p:txBody>
      </p:sp>
      <p:sp>
        <p:nvSpPr>
          <p:cNvPr id="46" name="Rectangle 45">
            <a:extLst>
              <a:ext uri="{FF2B5EF4-FFF2-40B4-BE49-F238E27FC236}">
                <a16:creationId xmlns:a16="http://schemas.microsoft.com/office/drawing/2014/main" id="{A5BE3F26-D467-1C84-BEDF-EE2EFC4E6B98}"/>
              </a:ext>
            </a:extLst>
          </p:cNvPr>
          <p:cNvSpPr/>
          <p:nvPr/>
        </p:nvSpPr>
        <p:spPr>
          <a:xfrm>
            <a:off x="595535" y="3302469"/>
            <a:ext cx="1795195"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Attributed Lives</a:t>
            </a:r>
          </a:p>
        </p:txBody>
      </p:sp>
      <p:sp>
        <p:nvSpPr>
          <p:cNvPr id="48" name="Rectangle 47">
            <a:extLst>
              <a:ext uri="{FF2B5EF4-FFF2-40B4-BE49-F238E27FC236}">
                <a16:creationId xmlns:a16="http://schemas.microsoft.com/office/drawing/2014/main" id="{FEC5AD54-6A60-B04B-C073-F68A39439B78}"/>
              </a:ext>
            </a:extLst>
          </p:cNvPr>
          <p:cNvSpPr/>
          <p:nvPr/>
        </p:nvSpPr>
        <p:spPr>
          <a:xfrm>
            <a:off x="2429426" y="5609739"/>
            <a:ext cx="2230607" cy="393954"/>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Clinically Integrated </a:t>
            </a:r>
            <a:b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Networks</a:t>
            </a:r>
          </a:p>
        </p:txBody>
      </p:sp>
      <p:sp>
        <p:nvSpPr>
          <p:cNvPr id="49" name="Rectangle 48">
            <a:extLst>
              <a:ext uri="{FF2B5EF4-FFF2-40B4-BE49-F238E27FC236}">
                <a16:creationId xmlns:a16="http://schemas.microsoft.com/office/drawing/2014/main" id="{13A3D8B6-181D-A6EF-9C48-D4FEBE7AA3E9}"/>
              </a:ext>
            </a:extLst>
          </p:cNvPr>
          <p:cNvSpPr/>
          <p:nvPr/>
        </p:nvSpPr>
        <p:spPr>
          <a:xfrm>
            <a:off x="2419999" y="1734613"/>
            <a:ext cx="1433083"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26</a:t>
            </a:r>
          </a:p>
        </p:txBody>
      </p:sp>
      <p:sp>
        <p:nvSpPr>
          <p:cNvPr id="53" name="Rectangle 52">
            <a:extLst>
              <a:ext uri="{FF2B5EF4-FFF2-40B4-BE49-F238E27FC236}">
                <a16:creationId xmlns:a16="http://schemas.microsoft.com/office/drawing/2014/main" id="{098CC2E6-C14C-0311-CF19-459817EFC008}"/>
              </a:ext>
            </a:extLst>
          </p:cNvPr>
          <p:cNvSpPr/>
          <p:nvPr/>
        </p:nvSpPr>
        <p:spPr>
          <a:xfrm>
            <a:off x="2406545" y="2225725"/>
            <a:ext cx="1054745" cy="196977"/>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States</a:t>
            </a:r>
          </a:p>
        </p:txBody>
      </p:sp>
      <p:sp>
        <p:nvSpPr>
          <p:cNvPr id="54" name="Rectangle 53">
            <a:extLst>
              <a:ext uri="{FF2B5EF4-FFF2-40B4-BE49-F238E27FC236}">
                <a16:creationId xmlns:a16="http://schemas.microsoft.com/office/drawing/2014/main" id="{8B87C2E9-CE20-6179-32DD-EB5C946CF16E}"/>
              </a:ext>
            </a:extLst>
          </p:cNvPr>
          <p:cNvSpPr/>
          <p:nvPr/>
        </p:nvSpPr>
        <p:spPr>
          <a:xfrm>
            <a:off x="2419999" y="2814866"/>
            <a:ext cx="1880655"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$1.4B*</a:t>
            </a:r>
            <a:endParaRPr kumimoji="0" lang="en-US" sz="3200" b="0" i="0" u="none" strike="noStrike" kern="1200" cap="none" spc="0" normalizeH="0" baseline="50000" noProof="0" dirty="0">
              <a:ln>
                <a:noFill/>
              </a:ln>
              <a:solidFill>
                <a:srgbClr val="6E2585"/>
              </a:solidFill>
              <a:effectLst/>
              <a:uLnTx/>
              <a:uFillTx/>
              <a:latin typeface="Arial" charset="0"/>
              <a:ea typeface="Arial" charset="0"/>
              <a:cs typeface="Arial" charset="0"/>
            </a:endParaRPr>
          </a:p>
        </p:txBody>
      </p:sp>
      <p:sp>
        <p:nvSpPr>
          <p:cNvPr id="55" name="Rectangle 54">
            <a:extLst>
              <a:ext uri="{FF2B5EF4-FFF2-40B4-BE49-F238E27FC236}">
                <a16:creationId xmlns:a16="http://schemas.microsoft.com/office/drawing/2014/main" id="{10E7B745-A4C6-EF31-8C6D-2D02DC6D13A4}"/>
              </a:ext>
            </a:extLst>
          </p:cNvPr>
          <p:cNvSpPr/>
          <p:nvPr/>
        </p:nvSpPr>
        <p:spPr>
          <a:xfrm>
            <a:off x="6768848" y="5096666"/>
            <a:ext cx="549908" cy="443198"/>
          </a:xfrm>
          <a:prstGeom prst="rect">
            <a:avLst/>
          </a:prstGeom>
        </p:spPr>
        <p:txBody>
          <a:bodyPr wrap="square" lIns="0" tIns="0" rIns="0" bIns="0" anchor="ctr" anchorCtr="0">
            <a:spAutoFit/>
          </a:bodyPr>
          <a:lstStyle/>
          <a:p>
            <a:pPr marL="0" marR="0" lvl="0" indent="0" algn="l" defTabSz="457201"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E2585"/>
                </a:solidFill>
                <a:effectLst/>
                <a:uLnTx/>
                <a:uFillTx/>
                <a:latin typeface="Arial" charset="0"/>
                <a:ea typeface="Arial" charset="0"/>
                <a:cs typeface="Arial" charset="0"/>
              </a:rPr>
              <a:t>24</a:t>
            </a:r>
          </a:p>
        </p:txBody>
      </p:sp>
      <p:sp>
        <p:nvSpPr>
          <p:cNvPr id="59" name="Rectangle 58">
            <a:extLst>
              <a:ext uri="{FF2B5EF4-FFF2-40B4-BE49-F238E27FC236}">
                <a16:creationId xmlns:a16="http://schemas.microsoft.com/office/drawing/2014/main" id="{D44ACE86-35B0-7258-F1E5-3019EDA69998}"/>
              </a:ext>
            </a:extLst>
          </p:cNvPr>
          <p:cNvSpPr/>
          <p:nvPr/>
        </p:nvSpPr>
        <p:spPr>
          <a:xfrm>
            <a:off x="6727334" y="5609739"/>
            <a:ext cx="1680156" cy="393954"/>
          </a:xfrm>
          <a:prstGeom prst="rect">
            <a:avLst/>
          </a:prstGeom>
        </p:spPr>
        <p:txBody>
          <a:bodyPr wrap="square" lIns="0" tIns="0" rIns="0" bIns="0" anchor="ctr" anchorCtr="0">
            <a:spAutoFit/>
          </a:bodyPr>
          <a:lstStyle/>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PACE Center</a:t>
            </a:r>
          </a:p>
          <a:p>
            <a:pPr marL="0" marR="0" lvl="0" indent="0" algn="l" defTabSz="457201" rtl="0" eaLnBrk="0" fontAlgn="auto" latinLnBrk="0" hangingPunct="0">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Locations**</a:t>
            </a:r>
          </a:p>
        </p:txBody>
      </p:sp>
      <p:grpSp>
        <p:nvGrpSpPr>
          <p:cNvPr id="60" name="MAP_Gray">
            <a:extLst>
              <a:ext uri="{FF2B5EF4-FFF2-40B4-BE49-F238E27FC236}">
                <a16:creationId xmlns:a16="http://schemas.microsoft.com/office/drawing/2014/main" id="{5F231ECB-D0FB-CCC8-3EAF-6F11FE4C7D29}"/>
              </a:ext>
            </a:extLst>
          </p:cNvPr>
          <p:cNvGrpSpPr/>
          <p:nvPr/>
        </p:nvGrpSpPr>
        <p:grpSpPr>
          <a:xfrm>
            <a:off x="5361136" y="1232768"/>
            <a:ext cx="6372957" cy="3939900"/>
            <a:chOff x="-1866901" y="3009902"/>
            <a:chExt cx="3340103" cy="2064924"/>
          </a:xfrm>
          <a:solidFill>
            <a:schemeClr val="bg1">
              <a:lumMod val="75000"/>
            </a:schemeClr>
          </a:solidFill>
          <a:effectLst>
            <a:outerShdw blurRad="50800" dist="38100" dir="2700000" algn="tl" rotWithShape="0">
              <a:prstClr val="black">
                <a:alpha val="40000"/>
              </a:prstClr>
            </a:outerShdw>
          </a:effectLst>
        </p:grpSpPr>
        <p:sp>
          <p:nvSpPr>
            <p:cNvPr id="61" name="Freeform 24">
              <a:extLst>
                <a:ext uri="{FF2B5EF4-FFF2-40B4-BE49-F238E27FC236}">
                  <a16:creationId xmlns:a16="http://schemas.microsoft.com/office/drawing/2014/main" id="{F9EB958F-541C-71B7-4D48-09CE5A545E12}"/>
                </a:ext>
              </a:extLst>
            </p:cNvPr>
            <p:cNvSpPr>
              <a:spLocks/>
            </p:cNvSpPr>
            <p:nvPr/>
          </p:nvSpPr>
          <p:spPr bwMode="auto">
            <a:xfrm>
              <a:off x="-1638299" y="3594104"/>
              <a:ext cx="404814" cy="625476"/>
            </a:xfrm>
            <a:custGeom>
              <a:avLst/>
              <a:gdLst/>
              <a:ahLst/>
              <a:cxnLst>
                <a:cxn ang="0">
                  <a:pos x="145" y="25"/>
                </a:cxn>
                <a:cxn ang="0">
                  <a:pos x="101" y="14"/>
                </a:cxn>
                <a:cxn ang="0">
                  <a:pos x="35" y="0"/>
                </a:cxn>
                <a:cxn ang="0">
                  <a:pos x="8" y="114"/>
                </a:cxn>
                <a:cxn ang="0">
                  <a:pos x="0" y="147"/>
                </a:cxn>
                <a:cxn ang="0">
                  <a:pos x="118" y="321"/>
                </a:cxn>
                <a:cxn ang="0">
                  <a:pos x="168" y="394"/>
                </a:cxn>
                <a:cxn ang="0">
                  <a:pos x="168" y="386"/>
                </a:cxn>
                <a:cxn ang="0">
                  <a:pos x="173" y="384"/>
                </a:cxn>
                <a:cxn ang="0">
                  <a:pos x="173" y="375"/>
                </a:cxn>
                <a:cxn ang="0">
                  <a:pos x="173" y="369"/>
                </a:cxn>
                <a:cxn ang="0">
                  <a:pos x="173" y="367"/>
                </a:cxn>
                <a:cxn ang="0">
                  <a:pos x="173" y="363"/>
                </a:cxn>
                <a:cxn ang="0">
                  <a:pos x="173" y="356"/>
                </a:cxn>
                <a:cxn ang="0">
                  <a:pos x="173" y="352"/>
                </a:cxn>
                <a:cxn ang="0">
                  <a:pos x="175" y="350"/>
                </a:cxn>
                <a:cxn ang="0">
                  <a:pos x="173" y="344"/>
                </a:cxn>
                <a:cxn ang="0">
                  <a:pos x="175" y="340"/>
                </a:cxn>
                <a:cxn ang="0">
                  <a:pos x="179" y="335"/>
                </a:cxn>
                <a:cxn ang="0">
                  <a:pos x="181" y="335"/>
                </a:cxn>
                <a:cxn ang="0">
                  <a:pos x="185" y="337"/>
                </a:cxn>
                <a:cxn ang="0">
                  <a:pos x="187" y="337"/>
                </a:cxn>
                <a:cxn ang="0">
                  <a:pos x="192" y="342"/>
                </a:cxn>
                <a:cxn ang="0">
                  <a:pos x="192" y="344"/>
                </a:cxn>
                <a:cxn ang="0">
                  <a:pos x="196" y="346"/>
                </a:cxn>
                <a:cxn ang="0">
                  <a:pos x="200" y="342"/>
                </a:cxn>
                <a:cxn ang="0">
                  <a:pos x="202" y="337"/>
                </a:cxn>
                <a:cxn ang="0">
                  <a:pos x="211" y="297"/>
                </a:cxn>
                <a:cxn ang="0">
                  <a:pos x="255" y="46"/>
                </a:cxn>
                <a:cxn ang="0">
                  <a:pos x="204" y="38"/>
                </a:cxn>
                <a:cxn ang="0">
                  <a:pos x="145" y="25"/>
                </a:cxn>
              </a:cxnLst>
              <a:rect l="0" t="0" r="r" b="b"/>
              <a:pathLst>
                <a:path w="255" h="394">
                  <a:moveTo>
                    <a:pt x="145" y="25"/>
                  </a:moveTo>
                  <a:lnTo>
                    <a:pt x="101" y="14"/>
                  </a:lnTo>
                  <a:lnTo>
                    <a:pt x="35" y="0"/>
                  </a:lnTo>
                  <a:lnTo>
                    <a:pt x="8" y="114"/>
                  </a:lnTo>
                  <a:lnTo>
                    <a:pt x="0" y="147"/>
                  </a:lnTo>
                  <a:lnTo>
                    <a:pt x="118" y="321"/>
                  </a:lnTo>
                  <a:lnTo>
                    <a:pt x="168" y="394"/>
                  </a:lnTo>
                  <a:lnTo>
                    <a:pt x="168" y="386"/>
                  </a:lnTo>
                  <a:lnTo>
                    <a:pt x="173" y="384"/>
                  </a:lnTo>
                  <a:lnTo>
                    <a:pt x="173" y="375"/>
                  </a:lnTo>
                  <a:lnTo>
                    <a:pt x="173" y="369"/>
                  </a:lnTo>
                  <a:lnTo>
                    <a:pt x="173" y="367"/>
                  </a:lnTo>
                  <a:lnTo>
                    <a:pt x="173" y="363"/>
                  </a:lnTo>
                  <a:lnTo>
                    <a:pt x="173" y="356"/>
                  </a:lnTo>
                  <a:lnTo>
                    <a:pt x="173" y="352"/>
                  </a:lnTo>
                  <a:lnTo>
                    <a:pt x="175" y="350"/>
                  </a:lnTo>
                  <a:lnTo>
                    <a:pt x="173" y="344"/>
                  </a:lnTo>
                  <a:lnTo>
                    <a:pt x="175" y="340"/>
                  </a:lnTo>
                  <a:lnTo>
                    <a:pt x="179" y="335"/>
                  </a:lnTo>
                  <a:lnTo>
                    <a:pt x="181" y="335"/>
                  </a:lnTo>
                  <a:lnTo>
                    <a:pt x="185" y="337"/>
                  </a:lnTo>
                  <a:lnTo>
                    <a:pt x="187" y="337"/>
                  </a:lnTo>
                  <a:lnTo>
                    <a:pt x="192" y="342"/>
                  </a:lnTo>
                  <a:lnTo>
                    <a:pt x="192" y="344"/>
                  </a:lnTo>
                  <a:lnTo>
                    <a:pt x="196" y="346"/>
                  </a:lnTo>
                  <a:lnTo>
                    <a:pt x="200" y="342"/>
                  </a:lnTo>
                  <a:lnTo>
                    <a:pt x="202" y="337"/>
                  </a:lnTo>
                  <a:lnTo>
                    <a:pt x="211" y="297"/>
                  </a:lnTo>
                  <a:lnTo>
                    <a:pt x="255" y="46"/>
                  </a:lnTo>
                  <a:lnTo>
                    <a:pt x="204" y="38"/>
                  </a:lnTo>
                  <a:lnTo>
                    <a:pt x="145" y="25"/>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2" name="Freeform 20">
              <a:extLst>
                <a:ext uri="{FF2B5EF4-FFF2-40B4-BE49-F238E27FC236}">
                  <a16:creationId xmlns:a16="http://schemas.microsoft.com/office/drawing/2014/main" id="{362F38F6-5661-6F80-0A7F-67755DD14E7D}"/>
                </a:ext>
              </a:extLst>
            </p:cNvPr>
            <p:cNvSpPr>
              <a:spLocks/>
            </p:cNvSpPr>
            <p:nvPr/>
          </p:nvSpPr>
          <p:spPr bwMode="auto">
            <a:xfrm>
              <a:off x="-611188" y="4149729"/>
              <a:ext cx="554038" cy="282575"/>
            </a:xfrm>
            <a:custGeom>
              <a:avLst/>
              <a:gdLst/>
              <a:ahLst/>
              <a:cxnLst>
                <a:cxn ang="0">
                  <a:pos x="338" y="32"/>
                </a:cxn>
                <a:cxn ang="0">
                  <a:pos x="287" y="6"/>
                </a:cxn>
                <a:cxn ang="0">
                  <a:pos x="106" y="4"/>
                </a:cxn>
                <a:cxn ang="0">
                  <a:pos x="2" y="0"/>
                </a:cxn>
                <a:cxn ang="0">
                  <a:pos x="55" y="30"/>
                </a:cxn>
                <a:cxn ang="0">
                  <a:pos x="114" y="32"/>
                </a:cxn>
                <a:cxn ang="0">
                  <a:pos x="121" y="34"/>
                </a:cxn>
                <a:cxn ang="0">
                  <a:pos x="119" y="129"/>
                </a:cxn>
                <a:cxn ang="0">
                  <a:pos x="125" y="131"/>
                </a:cxn>
                <a:cxn ang="0">
                  <a:pos x="133" y="139"/>
                </a:cxn>
                <a:cxn ang="0">
                  <a:pos x="140" y="139"/>
                </a:cxn>
                <a:cxn ang="0">
                  <a:pos x="144" y="135"/>
                </a:cxn>
                <a:cxn ang="0">
                  <a:pos x="148" y="139"/>
                </a:cxn>
                <a:cxn ang="0">
                  <a:pos x="150" y="146"/>
                </a:cxn>
                <a:cxn ang="0">
                  <a:pos x="154" y="148"/>
                </a:cxn>
                <a:cxn ang="0">
                  <a:pos x="161" y="148"/>
                </a:cxn>
                <a:cxn ang="0">
                  <a:pos x="169" y="152"/>
                </a:cxn>
                <a:cxn ang="0">
                  <a:pos x="178" y="152"/>
                </a:cxn>
                <a:cxn ang="0">
                  <a:pos x="180" y="156"/>
                </a:cxn>
                <a:cxn ang="0">
                  <a:pos x="188" y="154"/>
                </a:cxn>
                <a:cxn ang="0">
                  <a:pos x="197" y="154"/>
                </a:cxn>
                <a:cxn ang="0">
                  <a:pos x="199" y="161"/>
                </a:cxn>
                <a:cxn ang="0">
                  <a:pos x="203" y="163"/>
                </a:cxn>
                <a:cxn ang="0">
                  <a:pos x="207" y="167"/>
                </a:cxn>
                <a:cxn ang="0">
                  <a:pos x="214" y="161"/>
                </a:cxn>
                <a:cxn ang="0">
                  <a:pos x="220" y="165"/>
                </a:cxn>
                <a:cxn ang="0">
                  <a:pos x="224" y="169"/>
                </a:cxn>
                <a:cxn ang="0">
                  <a:pos x="232" y="167"/>
                </a:cxn>
                <a:cxn ang="0">
                  <a:pos x="235" y="171"/>
                </a:cxn>
                <a:cxn ang="0">
                  <a:pos x="237" y="175"/>
                </a:cxn>
                <a:cxn ang="0">
                  <a:pos x="239" y="169"/>
                </a:cxn>
                <a:cxn ang="0">
                  <a:pos x="243" y="163"/>
                </a:cxn>
                <a:cxn ang="0">
                  <a:pos x="247" y="165"/>
                </a:cxn>
                <a:cxn ang="0">
                  <a:pos x="254" y="169"/>
                </a:cxn>
                <a:cxn ang="0">
                  <a:pos x="260" y="167"/>
                </a:cxn>
                <a:cxn ang="0">
                  <a:pos x="264" y="171"/>
                </a:cxn>
                <a:cxn ang="0">
                  <a:pos x="270" y="175"/>
                </a:cxn>
                <a:cxn ang="0">
                  <a:pos x="277" y="173"/>
                </a:cxn>
                <a:cxn ang="0">
                  <a:pos x="283" y="169"/>
                </a:cxn>
                <a:cxn ang="0">
                  <a:pos x="289" y="169"/>
                </a:cxn>
                <a:cxn ang="0">
                  <a:pos x="296" y="165"/>
                </a:cxn>
                <a:cxn ang="0">
                  <a:pos x="306" y="167"/>
                </a:cxn>
                <a:cxn ang="0">
                  <a:pos x="311" y="167"/>
                </a:cxn>
                <a:cxn ang="0">
                  <a:pos x="315" y="163"/>
                </a:cxn>
                <a:cxn ang="0">
                  <a:pos x="325" y="167"/>
                </a:cxn>
                <a:cxn ang="0">
                  <a:pos x="336" y="173"/>
                </a:cxn>
                <a:cxn ang="0">
                  <a:pos x="349" y="178"/>
                </a:cxn>
                <a:cxn ang="0">
                  <a:pos x="346" y="74"/>
                </a:cxn>
              </a:cxnLst>
              <a:rect l="0" t="0" r="r" b="b"/>
              <a:pathLst>
                <a:path w="349" h="178">
                  <a:moveTo>
                    <a:pt x="346" y="74"/>
                  </a:moveTo>
                  <a:lnTo>
                    <a:pt x="338" y="32"/>
                  </a:lnTo>
                  <a:lnTo>
                    <a:pt x="338" y="6"/>
                  </a:lnTo>
                  <a:lnTo>
                    <a:pt x="287" y="6"/>
                  </a:lnTo>
                  <a:lnTo>
                    <a:pt x="197" y="6"/>
                  </a:lnTo>
                  <a:lnTo>
                    <a:pt x="106" y="4"/>
                  </a:lnTo>
                  <a:lnTo>
                    <a:pt x="40" y="2"/>
                  </a:lnTo>
                  <a:lnTo>
                    <a:pt x="2" y="0"/>
                  </a:lnTo>
                  <a:lnTo>
                    <a:pt x="0" y="25"/>
                  </a:lnTo>
                  <a:lnTo>
                    <a:pt x="55" y="30"/>
                  </a:lnTo>
                  <a:lnTo>
                    <a:pt x="97" y="30"/>
                  </a:lnTo>
                  <a:lnTo>
                    <a:pt x="114" y="32"/>
                  </a:lnTo>
                  <a:lnTo>
                    <a:pt x="119" y="32"/>
                  </a:lnTo>
                  <a:lnTo>
                    <a:pt x="121" y="34"/>
                  </a:lnTo>
                  <a:lnTo>
                    <a:pt x="119" y="125"/>
                  </a:lnTo>
                  <a:lnTo>
                    <a:pt x="119" y="129"/>
                  </a:lnTo>
                  <a:lnTo>
                    <a:pt x="121" y="129"/>
                  </a:lnTo>
                  <a:lnTo>
                    <a:pt x="125" y="131"/>
                  </a:lnTo>
                  <a:lnTo>
                    <a:pt x="131" y="137"/>
                  </a:lnTo>
                  <a:lnTo>
                    <a:pt x="133" y="139"/>
                  </a:lnTo>
                  <a:lnTo>
                    <a:pt x="138" y="137"/>
                  </a:lnTo>
                  <a:lnTo>
                    <a:pt x="140" y="139"/>
                  </a:lnTo>
                  <a:lnTo>
                    <a:pt x="144" y="139"/>
                  </a:lnTo>
                  <a:lnTo>
                    <a:pt x="144" y="135"/>
                  </a:lnTo>
                  <a:lnTo>
                    <a:pt x="146" y="137"/>
                  </a:lnTo>
                  <a:lnTo>
                    <a:pt x="148" y="139"/>
                  </a:lnTo>
                  <a:lnTo>
                    <a:pt x="150" y="142"/>
                  </a:lnTo>
                  <a:lnTo>
                    <a:pt x="150" y="146"/>
                  </a:lnTo>
                  <a:lnTo>
                    <a:pt x="152" y="148"/>
                  </a:lnTo>
                  <a:lnTo>
                    <a:pt x="154" y="148"/>
                  </a:lnTo>
                  <a:lnTo>
                    <a:pt x="157" y="150"/>
                  </a:lnTo>
                  <a:lnTo>
                    <a:pt x="161" y="148"/>
                  </a:lnTo>
                  <a:lnTo>
                    <a:pt x="163" y="150"/>
                  </a:lnTo>
                  <a:lnTo>
                    <a:pt x="169" y="152"/>
                  </a:lnTo>
                  <a:lnTo>
                    <a:pt x="173" y="152"/>
                  </a:lnTo>
                  <a:lnTo>
                    <a:pt x="178" y="152"/>
                  </a:lnTo>
                  <a:lnTo>
                    <a:pt x="178" y="154"/>
                  </a:lnTo>
                  <a:lnTo>
                    <a:pt x="180" y="156"/>
                  </a:lnTo>
                  <a:lnTo>
                    <a:pt x="184" y="156"/>
                  </a:lnTo>
                  <a:lnTo>
                    <a:pt x="188" y="154"/>
                  </a:lnTo>
                  <a:lnTo>
                    <a:pt x="195" y="154"/>
                  </a:lnTo>
                  <a:lnTo>
                    <a:pt x="197" y="154"/>
                  </a:lnTo>
                  <a:lnTo>
                    <a:pt x="197" y="156"/>
                  </a:lnTo>
                  <a:lnTo>
                    <a:pt x="199" y="161"/>
                  </a:lnTo>
                  <a:lnTo>
                    <a:pt x="203" y="161"/>
                  </a:lnTo>
                  <a:lnTo>
                    <a:pt x="203" y="163"/>
                  </a:lnTo>
                  <a:lnTo>
                    <a:pt x="203" y="167"/>
                  </a:lnTo>
                  <a:lnTo>
                    <a:pt x="207" y="167"/>
                  </a:lnTo>
                  <a:lnTo>
                    <a:pt x="209" y="167"/>
                  </a:lnTo>
                  <a:lnTo>
                    <a:pt x="214" y="161"/>
                  </a:lnTo>
                  <a:lnTo>
                    <a:pt x="218" y="163"/>
                  </a:lnTo>
                  <a:lnTo>
                    <a:pt x="220" y="165"/>
                  </a:lnTo>
                  <a:lnTo>
                    <a:pt x="222" y="165"/>
                  </a:lnTo>
                  <a:lnTo>
                    <a:pt x="224" y="169"/>
                  </a:lnTo>
                  <a:lnTo>
                    <a:pt x="226" y="169"/>
                  </a:lnTo>
                  <a:lnTo>
                    <a:pt x="232" y="167"/>
                  </a:lnTo>
                  <a:lnTo>
                    <a:pt x="235" y="167"/>
                  </a:lnTo>
                  <a:lnTo>
                    <a:pt x="235" y="171"/>
                  </a:lnTo>
                  <a:lnTo>
                    <a:pt x="235" y="173"/>
                  </a:lnTo>
                  <a:lnTo>
                    <a:pt x="237" y="175"/>
                  </a:lnTo>
                  <a:lnTo>
                    <a:pt x="239" y="173"/>
                  </a:lnTo>
                  <a:lnTo>
                    <a:pt x="239" y="169"/>
                  </a:lnTo>
                  <a:lnTo>
                    <a:pt x="243" y="165"/>
                  </a:lnTo>
                  <a:lnTo>
                    <a:pt x="243" y="163"/>
                  </a:lnTo>
                  <a:lnTo>
                    <a:pt x="243" y="163"/>
                  </a:lnTo>
                  <a:lnTo>
                    <a:pt x="247" y="165"/>
                  </a:lnTo>
                  <a:lnTo>
                    <a:pt x="249" y="167"/>
                  </a:lnTo>
                  <a:lnTo>
                    <a:pt x="254" y="169"/>
                  </a:lnTo>
                  <a:lnTo>
                    <a:pt x="256" y="167"/>
                  </a:lnTo>
                  <a:lnTo>
                    <a:pt x="260" y="167"/>
                  </a:lnTo>
                  <a:lnTo>
                    <a:pt x="262" y="169"/>
                  </a:lnTo>
                  <a:lnTo>
                    <a:pt x="264" y="171"/>
                  </a:lnTo>
                  <a:lnTo>
                    <a:pt x="268" y="173"/>
                  </a:lnTo>
                  <a:lnTo>
                    <a:pt x="270" y="175"/>
                  </a:lnTo>
                  <a:lnTo>
                    <a:pt x="273" y="173"/>
                  </a:lnTo>
                  <a:lnTo>
                    <a:pt x="277" y="173"/>
                  </a:lnTo>
                  <a:lnTo>
                    <a:pt x="279" y="169"/>
                  </a:lnTo>
                  <a:lnTo>
                    <a:pt x="283" y="169"/>
                  </a:lnTo>
                  <a:lnTo>
                    <a:pt x="287" y="165"/>
                  </a:lnTo>
                  <a:lnTo>
                    <a:pt x="289" y="169"/>
                  </a:lnTo>
                  <a:lnTo>
                    <a:pt x="294" y="169"/>
                  </a:lnTo>
                  <a:lnTo>
                    <a:pt x="296" y="165"/>
                  </a:lnTo>
                  <a:lnTo>
                    <a:pt x="302" y="163"/>
                  </a:lnTo>
                  <a:lnTo>
                    <a:pt x="306" y="167"/>
                  </a:lnTo>
                  <a:lnTo>
                    <a:pt x="308" y="167"/>
                  </a:lnTo>
                  <a:lnTo>
                    <a:pt x="311" y="167"/>
                  </a:lnTo>
                  <a:lnTo>
                    <a:pt x="313" y="165"/>
                  </a:lnTo>
                  <a:lnTo>
                    <a:pt x="315" y="163"/>
                  </a:lnTo>
                  <a:lnTo>
                    <a:pt x="319" y="163"/>
                  </a:lnTo>
                  <a:lnTo>
                    <a:pt x="325" y="167"/>
                  </a:lnTo>
                  <a:lnTo>
                    <a:pt x="332" y="173"/>
                  </a:lnTo>
                  <a:lnTo>
                    <a:pt x="336" y="173"/>
                  </a:lnTo>
                  <a:lnTo>
                    <a:pt x="338" y="175"/>
                  </a:lnTo>
                  <a:lnTo>
                    <a:pt x="349" y="178"/>
                  </a:lnTo>
                  <a:lnTo>
                    <a:pt x="346" y="89"/>
                  </a:lnTo>
                  <a:lnTo>
                    <a:pt x="346" y="74"/>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3" name="Freeform 32">
              <a:extLst>
                <a:ext uri="{FF2B5EF4-FFF2-40B4-BE49-F238E27FC236}">
                  <a16:creationId xmlns:a16="http://schemas.microsoft.com/office/drawing/2014/main" id="{0058B882-91FB-ACB2-4D10-8F88E866B478}"/>
                </a:ext>
              </a:extLst>
            </p:cNvPr>
            <p:cNvSpPr>
              <a:spLocks noEditPoints="1"/>
            </p:cNvSpPr>
            <p:nvPr/>
          </p:nvSpPr>
          <p:spPr bwMode="auto">
            <a:xfrm>
              <a:off x="139357" y="4299186"/>
              <a:ext cx="228601" cy="395288"/>
            </a:xfrm>
            <a:custGeom>
              <a:avLst/>
              <a:gdLst/>
              <a:ahLst/>
              <a:cxnLst>
                <a:cxn ang="0">
                  <a:pos x="137" y="243"/>
                </a:cxn>
                <a:cxn ang="0">
                  <a:pos x="144" y="232"/>
                </a:cxn>
                <a:cxn ang="0">
                  <a:pos x="133" y="2"/>
                </a:cxn>
                <a:cxn ang="0">
                  <a:pos x="101" y="2"/>
                </a:cxn>
                <a:cxn ang="0">
                  <a:pos x="46" y="11"/>
                </a:cxn>
                <a:cxn ang="0">
                  <a:pos x="38" y="15"/>
                </a:cxn>
                <a:cxn ang="0">
                  <a:pos x="36" y="17"/>
                </a:cxn>
                <a:cxn ang="0">
                  <a:pos x="36" y="25"/>
                </a:cxn>
                <a:cxn ang="0">
                  <a:pos x="36" y="30"/>
                </a:cxn>
                <a:cxn ang="0">
                  <a:pos x="32" y="40"/>
                </a:cxn>
                <a:cxn ang="0">
                  <a:pos x="28" y="44"/>
                </a:cxn>
                <a:cxn ang="0">
                  <a:pos x="21" y="46"/>
                </a:cxn>
                <a:cxn ang="0">
                  <a:pos x="21" y="55"/>
                </a:cxn>
                <a:cxn ang="0">
                  <a:pos x="17" y="63"/>
                </a:cxn>
                <a:cxn ang="0">
                  <a:pos x="17" y="70"/>
                </a:cxn>
                <a:cxn ang="0">
                  <a:pos x="17" y="74"/>
                </a:cxn>
                <a:cxn ang="0">
                  <a:pos x="11" y="76"/>
                </a:cxn>
                <a:cxn ang="0">
                  <a:pos x="13" y="85"/>
                </a:cxn>
                <a:cxn ang="0">
                  <a:pos x="15" y="87"/>
                </a:cxn>
                <a:cxn ang="0">
                  <a:pos x="15" y="91"/>
                </a:cxn>
                <a:cxn ang="0">
                  <a:pos x="17" y="97"/>
                </a:cxn>
                <a:cxn ang="0">
                  <a:pos x="15" y="104"/>
                </a:cxn>
                <a:cxn ang="0">
                  <a:pos x="13" y="112"/>
                </a:cxn>
                <a:cxn ang="0">
                  <a:pos x="19" y="114"/>
                </a:cxn>
                <a:cxn ang="0">
                  <a:pos x="17" y="123"/>
                </a:cxn>
                <a:cxn ang="0">
                  <a:pos x="17" y="131"/>
                </a:cxn>
                <a:cxn ang="0">
                  <a:pos x="23" y="137"/>
                </a:cxn>
                <a:cxn ang="0">
                  <a:pos x="21" y="139"/>
                </a:cxn>
                <a:cxn ang="0">
                  <a:pos x="28" y="144"/>
                </a:cxn>
                <a:cxn ang="0">
                  <a:pos x="25" y="146"/>
                </a:cxn>
                <a:cxn ang="0">
                  <a:pos x="19" y="154"/>
                </a:cxn>
                <a:cxn ang="0">
                  <a:pos x="21" y="156"/>
                </a:cxn>
                <a:cxn ang="0">
                  <a:pos x="21" y="161"/>
                </a:cxn>
                <a:cxn ang="0">
                  <a:pos x="13" y="169"/>
                </a:cxn>
                <a:cxn ang="0">
                  <a:pos x="11" y="177"/>
                </a:cxn>
                <a:cxn ang="0">
                  <a:pos x="9" y="184"/>
                </a:cxn>
                <a:cxn ang="0">
                  <a:pos x="6" y="194"/>
                </a:cxn>
                <a:cxn ang="0">
                  <a:pos x="4" y="201"/>
                </a:cxn>
                <a:cxn ang="0">
                  <a:pos x="2" y="207"/>
                </a:cxn>
                <a:cxn ang="0">
                  <a:pos x="42" y="211"/>
                </a:cxn>
                <a:cxn ang="0">
                  <a:pos x="82" y="213"/>
                </a:cxn>
                <a:cxn ang="0">
                  <a:pos x="80" y="228"/>
                </a:cxn>
                <a:cxn ang="0">
                  <a:pos x="89" y="239"/>
                </a:cxn>
                <a:cxn ang="0">
                  <a:pos x="93" y="247"/>
                </a:cxn>
                <a:cxn ang="0">
                  <a:pos x="99" y="249"/>
                </a:cxn>
                <a:cxn ang="0">
                  <a:pos x="103" y="241"/>
                </a:cxn>
                <a:cxn ang="0">
                  <a:pos x="106" y="241"/>
                </a:cxn>
                <a:cxn ang="0">
                  <a:pos x="122" y="237"/>
                </a:cxn>
                <a:cxn ang="0">
                  <a:pos x="125" y="234"/>
                </a:cxn>
                <a:cxn ang="0">
                  <a:pos x="135" y="237"/>
                </a:cxn>
                <a:cxn ang="0">
                  <a:pos x="144" y="234"/>
                </a:cxn>
              </a:cxnLst>
              <a:rect l="0" t="0" r="r" b="b"/>
              <a:pathLst>
                <a:path w="144" h="249">
                  <a:moveTo>
                    <a:pt x="131" y="243"/>
                  </a:moveTo>
                  <a:lnTo>
                    <a:pt x="133" y="245"/>
                  </a:lnTo>
                  <a:lnTo>
                    <a:pt x="137" y="243"/>
                  </a:lnTo>
                  <a:lnTo>
                    <a:pt x="131" y="243"/>
                  </a:lnTo>
                  <a:lnTo>
                    <a:pt x="131" y="243"/>
                  </a:lnTo>
                  <a:close/>
                  <a:moveTo>
                    <a:pt x="144" y="232"/>
                  </a:moveTo>
                  <a:lnTo>
                    <a:pt x="133" y="158"/>
                  </a:lnTo>
                  <a:lnTo>
                    <a:pt x="135" y="4"/>
                  </a:lnTo>
                  <a:lnTo>
                    <a:pt x="133" y="2"/>
                  </a:lnTo>
                  <a:lnTo>
                    <a:pt x="131" y="0"/>
                  </a:lnTo>
                  <a:lnTo>
                    <a:pt x="131" y="0"/>
                  </a:lnTo>
                  <a:lnTo>
                    <a:pt x="101" y="2"/>
                  </a:lnTo>
                  <a:lnTo>
                    <a:pt x="44" y="6"/>
                  </a:lnTo>
                  <a:lnTo>
                    <a:pt x="46" y="8"/>
                  </a:lnTo>
                  <a:lnTo>
                    <a:pt x="46" y="11"/>
                  </a:lnTo>
                  <a:lnTo>
                    <a:pt x="42" y="15"/>
                  </a:lnTo>
                  <a:lnTo>
                    <a:pt x="40" y="17"/>
                  </a:lnTo>
                  <a:lnTo>
                    <a:pt x="38" y="15"/>
                  </a:lnTo>
                  <a:lnTo>
                    <a:pt x="38" y="21"/>
                  </a:lnTo>
                  <a:lnTo>
                    <a:pt x="36" y="21"/>
                  </a:lnTo>
                  <a:lnTo>
                    <a:pt x="36" y="17"/>
                  </a:lnTo>
                  <a:lnTo>
                    <a:pt x="36" y="23"/>
                  </a:lnTo>
                  <a:lnTo>
                    <a:pt x="38" y="25"/>
                  </a:lnTo>
                  <a:lnTo>
                    <a:pt x="36" y="25"/>
                  </a:lnTo>
                  <a:lnTo>
                    <a:pt x="34" y="23"/>
                  </a:lnTo>
                  <a:lnTo>
                    <a:pt x="34" y="27"/>
                  </a:lnTo>
                  <a:lnTo>
                    <a:pt x="36" y="30"/>
                  </a:lnTo>
                  <a:lnTo>
                    <a:pt x="34" y="34"/>
                  </a:lnTo>
                  <a:lnTo>
                    <a:pt x="36" y="36"/>
                  </a:lnTo>
                  <a:lnTo>
                    <a:pt x="32" y="40"/>
                  </a:lnTo>
                  <a:lnTo>
                    <a:pt x="32" y="40"/>
                  </a:lnTo>
                  <a:lnTo>
                    <a:pt x="28" y="40"/>
                  </a:lnTo>
                  <a:lnTo>
                    <a:pt x="28" y="44"/>
                  </a:lnTo>
                  <a:lnTo>
                    <a:pt x="25" y="46"/>
                  </a:lnTo>
                  <a:lnTo>
                    <a:pt x="25" y="49"/>
                  </a:lnTo>
                  <a:lnTo>
                    <a:pt x="21" y="46"/>
                  </a:lnTo>
                  <a:lnTo>
                    <a:pt x="23" y="51"/>
                  </a:lnTo>
                  <a:lnTo>
                    <a:pt x="21" y="51"/>
                  </a:lnTo>
                  <a:lnTo>
                    <a:pt x="21" y="55"/>
                  </a:lnTo>
                  <a:lnTo>
                    <a:pt x="23" y="57"/>
                  </a:lnTo>
                  <a:lnTo>
                    <a:pt x="15" y="61"/>
                  </a:lnTo>
                  <a:lnTo>
                    <a:pt x="17" y="63"/>
                  </a:lnTo>
                  <a:lnTo>
                    <a:pt x="17" y="66"/>
                  </a:lnTo>
                  <a:lnTo>
                    <a:pt x="17" y="70"/>
                  </a:lnTo>
                  <a:lnTo>
                    <a:pt x="17" y="70"/>
                  </a:lnTo>
                  <a:lnTo>
                    <a:pt x="13" y="70"/>
                  </a:lnTo>
                  <a:lnTo>
                    <a:pt x="13" y="74"/>
                  </a:lnTo>
                  <a:lnTo>
                    <a:pt x="17" y="74"/>
                  </a:lnTo>
                  <a:lnTo>
                    <a:pt x="15" y="76"/>
                  </a:lnTo>
                  <a:lnTo>
                    <a:pt x="13" y="74"/>
                  </a:lnTo>
                  <a:lnTo>
                    <a:pt x="11" y="76"/>
                  </a:lnTo>
                  <a:lnTo>
                    <a:pt x="13" y="80"/>
                  </a:lnTo>
                  <a:lnTo>
                    <a:pt x="11" y="82"/>
                  </a:lnTo>
                  <a:lnTo>
                    <a:pt x="13" y="85"/>
                  </a:lnTo>
                  <a:lnTo>
                    <a:pt x="11" y="89"/>
                  </a:lnTo>
                  <a:lnTo>
                    <a:pt x="13" y="85"/>
                  </a:lnTo>
                  <a:lnTo>
                    <a:pt x="15" y="87"/>
                  </a:lnTo>
                  <a:lnTo>
                    <a:pt x="13" y="89"/>
                  </a:lnTo>
                  <a:lnTo>
                    <a:pt x="15" y="91"/>
                  </a:lnTo>
                  <a:lnTo>
                    <a:pt x="15" y="91"/>
                  </a:lnTo>
                  <a:lnTo>
                    <a:pt x="15" y="93"/>
                  </a:lnTo>
                  <a:lnTo>
                    <a:pt x="17" y="97"/>
                  </a:lnTo>
                  <a:lnTo>
                    <a:pt x="17" y="97"/>
                  </a:lnTo>
                  <a:lnTo>
                    <a:pt x="19" y="104"/>
                  </a:lnTo>
                  <a:lnTo>
                    <a:pt x="17" y="104"/>
                  </a:lnTo>
                  <a:lnTo>
                    <a:pt x="15" y="104"/>
                  </a:lnTo>
                  <a:lnTo>
                    <a:pt x="15" y="106"/>
                  </a:lnTo>
                  <a:lnTo>
                    <a:pt x="15" y="110"/>
                  </a:lnTo>
                  <a:lnTo>
                    <a:pt x="13" y="112"/>
                  </a:lnTo>
                  <a:lnTo>
                    <a:pt x="13" y="116"/>
                  </a:lnTo>
                  <a:lnTo>
                    <a:pt x="17" y="114"/>
                  </a:lnTo>
                  <a:lnTo>
                    <a:pt x="19" y="114"/>
                  </a:lnTo>
                  <a:lnTo>
                    <a:pt x="19" y="116"/>
                  </a:lnTo>
                  <a:lnTo>
                    <a:pt x="17" y="120"/>
                  </a:lnTo>
                  <a:lnTo>
                    <a:pt x="17" y="123"/>
                  </a:lnTo>
                  <a:lnTo>
                    <a:pt x="21" y="125"/>
                  </a:lnTo>
                  <a:lnTo>
                    <a:pt x="17" y="129"/>
                  </a:lnTo>
                  <a:lnTo>
                    <a:pt x="17" y="131"/>
                  </a:lnTo>
                  <a:lnTo>
                    <a:pt x="23" y="131"/>
                  </a:lnTo>
                  <a:lnTo>
                    <a:pt x="21" y="133"/>
                  </a:lnTo>
                  <a:lnTo>
                    <a:pt x="23" y="137"/>
                  </a:lnTo>
                  <a:lnTo>
                    <a:pt x="19" y="135"/>
                  </a:lnTo>
                  <a:lnTo>
                    <a:pt x="19" y="137"/>
                  </a:lnTo>
                  <a:lnTo>
                    <a:pt x="21" y="139"/>
                  </a:lnTo>
                  <a:lnTo>
                    <a:pt x="23" y="142"/>
                  </a:lnTo>
                  <a:lnTo>
                    <a:pt x="25" y="144"/>
                  </a:lnTo>
                  <a:lnTo>
                    <a:pt x="28" y="144"/>
                  </a:lnTo>
                  <a:lnTo>
                    <a:pt x="30" y="146"/>
                  </a:lnTo>
                  <a:lnTo>
                    <a:pt x="28" y="146"/>
                  </a:lnTo>
                  <a:lnTo>
                    <a:pt x="25" y="146"/>
                  </a:lnTo>
                  <a:lnTo>
                    <a:pt x="23" y="150"/>
                  </a:lnTo>
                  <a:lnTo>
                    <a:pt x="19" y="150"/>
                  </a:lnTo>
                  <a:lnTo>
                    <a:pt x="19" y="154"/>
                  </a:lnTo>
                  <a:lnTo>
                    <a:pt x="21" y="154"/>
                  </a:lnTo>
                  <a:lnTo>
                    <a:pt x="25" y="154"/>
                  </a:lnTo>
                  <a:lnTo>
                    <a:pt x="21" y="156"/>
                  </a:lnTo>
                  <a:lnTo>
                    <a:pt x="21" y="158"/>
                  </a:lnTo>
                  <a:lnTo>
                    <a:pt x="19" y="158"/>
                  </a:lnTo>
                  <a:lnTo>
                    <a:pt x="21" y="161"/>
                  </a:lnTo>
                  <a:lnTo>
                    <a:pt x="21" y="161"/>
                  </a:lnTo>
                  <a:lnTo>
                    <a:pt x="15" y="169"/>
                  </a:lnTo>
                  <a:lnTo>
                    <a:pt x="13" y="169"/>
                  </a:lnTo>
                  <a:lnTo>
                    <a:pt x="11" y="173"/>
                  </a:lnTo>
                  <a:lnTo>
                    <a:pt x="13" y="175"/>
                  </a:lnTo>
                  <a:lnTo>
                    <a:pt x="11" y="177"/>
                  </a:lnTo>
                  <a:lnTo>
                    <a:pt x="9" y="182"/>
                  </a:lnTo>
                  <a:lnTo>
                    <a:pt x="6" y="184"/>
                  </a:lnTo>
                  <a:lnTo>
                    <a:pt x="9" y="184"/>
                  </a:lnTo>
                  <a:lnTo>
                    <a:pt x="9" y="184"/>
                  </a:lnTo>
                  <a:lnTo>
                    <a:pt x="4" y="188"/>
                  </a:lnTo>
                  <a:lnTo>
                    <a:pt x="6" y="194"/>
                  </a:lnTo>
                  <a:lnTo>
                    <a:pt x="2" y="194"/>
                  </a:lnTo>
                  <a:lnTo>
                    <a:pt x="6" y="196"/>
                  </a:lnTo>
                  <a:lnTo>
                    <a:pt x="4" y="201"/>
                  </a:lnTo>
                  <a:lnTo>
                    <a:pt x="0" y="201"/>
                  </a:lnTo>
                  <a:lnTo>
                    <a:pt x="2" y="205"/>
                  </a:lnTo>
                  <a:lnTo>
                    <a:pt x="2" y="207"/>
                  </a:lnTo>
                  <a:lnTo>
                    <a:pt x="4" y="211"/>
                  </a:lnTo>
                  <a:lnTo>
                    <a:pt x="0" y="213"/>
                  </a:lnTo>
                  <a:lnTo>
                    <a:pt x="42" y="211"/>
                  </a:lnTo>
                  <a:lnTo>
                    <a:pt x="84" y="209"/>
                  </a:lnTo>
                  <a:lnTo>
                    <a:pt x="84" y="209"/>
                  </a:lnTo>
                  <a:lnTo>
                    <a:pt x="82" y="213"/>
                  </a:lnTo>
                  <a:lnTo>
                    <a:pt x="80" y="220"/>
                  </a:lnTo>
                  <a:lnTo>
                    <a:pt x="80" y="224"/>
                  </a:lnTo>
                  <a:lnTo>
                    <a:pt x="80" y="228"/>
                  </a:lnTo>
                  <a:lnTo>
                    <a:pt x="82" y="230"/>
                  </a:lnTo>
                  <a:lnTo>
                    <a:pt x="89" y="234"/>
                  </a:lnTo>
                  <a:lnTo>
                    <a:pt x="89" y="239"/>
                  </a:lnTo>
                  <a:lnTo>
                    <a:pt x="91" y="243"/>
                  </a:lnTo>
                  <a:lnTo>
                    <a:pt x="91" y="243"/>
                  </a:lnTo>
                  <a:lnTo>
                    <a:pt x="93" y="247"/>
                  </a:lnTo>
                  <a:lnTo>
                    <a:pt x="95" y="247"/>
                  </a:lnTo>
                  <a:lnTo>
                    <a:pt x="95" y="249"/>
                  </a:lnTo>
                  <a:lnTo>
                    <a:pt x="99" y="249"/>
                  </a:lnTo>
                  <a:lnTo>
                    <a:pt x="99" y="245"/>
                  </a:lnTo>
                  <a:lnTo>
                    <a:pt x="103" y="243"/>
                  </a:lnTo>
                  <a:lnTo>
                    <a:pt x="103" y="241"/>
                  </a:lnTo>
                  <a:lnTo>
                    <a:pt x="103" y="241"/>
                  </a:lnTo>
                  <a:lnTo>
                    <a:pt x="108" y="241"/>
                  </a:lnTo>
                  <a:lnTo>
                    <a:pt x="106" y="241"/>
                  </a:lnTo>
                  <a:lnTo>
                    <a:pt x="110" y="241"/>
                  </a:lnTo>
                  <a:lnTo>
                    <a:pt x="116" y="239"/>
                  </a:lnTo>
                  <a:lnTo>
                    <a:pt x="122" y="237"/>
                  </a:lnTo>
                  <a:lnTo>
                    <a:pt x="125" y="237"/>
                  </a:lnTo>
                  <a:lnTo>
                    <a:pt x="118" y="234"/>
                  </a:lnTo>
                  <a:lnTo>
                    <a:pt x="125" y="234"/>
                  </a:lnTo>
                  <a:lnTo>
                    <a:pt x="129" y="237"/>
                  </a:lnTo>
                  <a:lnTo>
                    <a:pt x="131" y="239"/>
                  </a:lnTo>
                  <a:lnTo>
                    <a:pt x="135" y="237"/>
                  </a:lnTo>
                  <a:lnTo>
                    <a:pt x="135" y="237"/>
                  </a:lnTo>
                  <a:lnTo>
                    <a:pt x="141" y="239"/>
                  </a:lnTo>
                  <a:lnTo>
                    <a:pt x="144" y="234"/>
                  </a:lnTo>
                  <a:lnTo>
                    <a:pt x="144" y="232"/>
                  </a:lnTo>
                  <a:close/>
                </a:path>
              </a:pathLst>
            </a:custGeom>
            <a:solidFill>
              <a:schemeClr val="bg1">
                <a:lumMod val="75000"/>
              </a:schemeClr>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4" name="Freeform 31">
              <a:extLst>
                <a:ext uri="{FF2B5EF4-FFF2-40B4-BE49-F238E27FC236}">
                  <a16:creationId xmlns:a16="http://schemas.microsoft.com/office/drawing/2014/main" id="{07545B8F-F1A5-E9D8-3F53-D269F17E442B}"/>
                </a:ext>
              </a:extLst>
            </p:cNvPr>
            <p:cNvSpPr>
              <a:spLocks/>
            </p:cNvSpPr>
            <p:nvPr/>
          </p:nvSpPr>
          <p:spPr bwMode="auto">
            <a:xfrm>
              <a:off x="-152400" y="3857629"/>
              <a:ext cx="425451" cy="373063"/>
            </a:xfrm>
            <a:custGeom>
              <a:avLst/>
              <a:gdLst/>
              <a:ahLst/>
              <a:cxnLst>
                <a:cxn ang="0">
                  <a:pos x="268" y="182"/>
                </a:cxn>
                <a:cxn ang="0">
                  <a:pos x="264" y="178"/>
                </a:cxn>
                <a:cxn ang="0">
                  <a:pos x="256" y="171"/>
                </a:cxn>
                <a:cxn ang="0">
                  <a:pos x="254" y="163"/>
                </a:cxn>
                <a:cxn ang="0">
                  <a:pos x="252" y="152"/>
                </a:cxn>
                <a:cxn ang="0">
                  <a:pos x="247" y="144"/>
                </a:cxn>
                <a:cxn ang="0">
                  <a:pos x="241" y="138"/>
                </a:cxn>
                <a:cxn ang="0">
                  <a:pos x="233" y="136"/>
                </a:cxn>
                <a:cxn ang="0">
                  <a:pos x="230" y="131"/>
                </a:cxn>
                <a:cxn ang="0">
                  <a:pos x="214" y="119"/>
                </a:cxn>
                <a:cxn ang="0">
                  <a:pos x="214" y="112"/>
                </a:cxn>
                <a:cxn ang="0">
                  <a:pos x="218" y="104"/>
                </a:cxn>
                <a:cxn ang="0">
                  <a:pos x="220" y="93"/>
                </a:cxn>
                <a:cxn ang="0">
                  <a:pos x="222" y="87"/>
                </a:cxn>
                <a:cxn ang="0">
                  <a:pos x="214" y="83"/>
                </a:cxn>
                <a:cxn ang="0">
                  <a:pos x="207" y="83"/>
                </a:cxn>
                <a:cxn ang="0">
                  <a:pos x="203" y="87"/>
                </a:cxn>
                <a:cxn ang="0">
                  <a:pos x="197" y="70"/>
                </a:cxn>
                <a:cxn ang="0">
                  <a:pos x="190" y="64"/>
                </a:cxn>
                <a:cxn ang="0">
                  <a:pos x="182" y="55"/>
                </a:cxn>
                <a:cxn ang="0">
                  <a:pos x="176" y="49"/>
                </a:cxn>
                <a:cxn ang="0">
                  <a:pos x="169" y="43"/>
                </a:cxn>
                <a:cxn ang="0">
                  <a:pos x="167" y="34"/>
                </a:cxn>
                <a:cxn ang="0">
                  <a:pos x="163" y="26"/>
                </a:cxn>
                <a:cxn ang="0">
                  <a:pos x="165" y="15"/>
                </a:cxn>
                <a:cxn ang="0">
                  <a:pos x="165" y="13"/>
                </a:cxn>
                <a:cxn ang="0">
                  <a:pos x="157" y="5"/>
                </a:cxn>
                <a:cxn ang="0">
                  <a:pos x="129" y="2"/>
                </a:cxn>
                <a:cxn ang="0">
                  <a:pos x="43" y="7"/>
                </a:cxn>
                <a:cxn ang="0">
                  <a:pos x="0" y="11"/>
                </a:cxn>
                <a:cxn ang="0">
                  <a:pos x="5" y="19"/>
                </a:cxn>
                <a:cxn ang="0">
                  <a:pos x="11" y="26"/>
                </a:cxn>
                <a:cxn ang="0">
                  <a:pos x="15" y="32"/>
                </a:cxn>
                <a:cxn ang="0">
                  <a:pos x="17" y="38"/>
                </a:cxn>
                <a:cxn ang="0">
                  <a:pos x="30" y="43"/>
                </a:cxn>
                <a:cxn ang="0">
                  <a:pos x="34" y="47"/>
                </a:cxn>
                <a:cxn ang="0">
                  <a:pos x="34" y="51"/>
                </a:cxn>
                <a:cxn ang="0">
                  <a:pos x="30" y="53"/>
                </a:cxn>
                <a:cxn ang="0">
                  <a:pos x="28" y="62"/>
                </a:cxn>
                <a:cxn ang="0">
                  <a:pos x="34" y="68"/>
                </a:cxn>
                <a:cxn ang="0">
                  <a:pos x="41" y="79"/>
                </a:cxn>
                <a:cxn ang="0">
                  <a:pos x="47" y="83"/>
                </a:cxn>
                <a:cxn ang="0">
                  <a:pos x="49" y="216"/>
                </a:cxn>
                <a:cxn ang="0">
                  <a:pos x="155" y="212"/>
                </a:cxn>
                <a:cxn ang="0">
                  <a:pos x="230" y="209"/>
                </a:cxn>
                <a:cxn ang="0">
                  <a:pos x="233" y="216"/>
                </a:cxn>
                <a:cxn ang="0">
                  <a:pos x="230" y="222"/>
                </a:cxn>
                <a:cxn ang="0">
                  <a:pos x="224" y="226"/>
                </a:cxn>
                <a:cxn ang="0">
                  <a:pos x="224" y="235"/>
                </a:cxn>
                <a:cxn ang="0">
                  <a:pos x="249" y="226"/>
                </a:cxn>
                <a:cxn ang="0">
                  <a:pos x="249" y="220"/>
                </a:cxn>
                <a:cxn ang="0">
                  <a:pos x="252" y="214"/>
                </a:cxn>
                <a:cxn ang="0">
                  <a:pos x="254" y="209"/>
                </a:cxn>
                <a:cxn ang="0">
                  <a:pos x="254" y="201"/>
                </a:cxn>
                <a:cxn ang="0">
                  <a:pos x="256" y="207"/>
                </a:cxn>
                <a:cxn ang="0">
                  <a:pos x="260" y="201"/>
                </a:cxn>
                <a:cxn ang="0">
                  <a:pos x="266" y="201"/>
                </a:cxn>
                <a:cxn ang="0">
                  <a:pos x="266" y="193"/>
                </a:cxn>
                <a:cxn ang="0">
                  <a:pos x="268" y="186"/>
                </a:cxn>
              </a:cxnLst>
              <a:rect l="0" t="0" r="r" b="b"/>
              <a:pathLst>
                <a:path w="268" h="235">
                  <a:moveTo>
                    <a:pt x="268" y="186"/>
                  </a:moveTo>
                  <a:lnTo>
                    <a:pt x="268" y="182"/>
                  </a:lnTo>
                  <a:lnTo>
                    <a:pt x="268" y="180"/>
                  </a:lnTo>
                  <a:lnTo>
                    <a:pt x="264" y="178"/>
                  </a:lnTo>
                  <a:lnTo>
                    <a:pt x="260" y="178"/>
                  </a:lnTo>
                  <a:lnTo>
                    <a:pt x="256" y="171"/>
                  </a:lnTo>
                  <a:lnTo>
                    <a:pt x="252" y="165"/>
                  </a:lnTo>
                  <a:lnTo>
                    <a:pt x="254" y="163"/>
                  </a:lnTo>
                  <a:lnTo>
                    <a:pt x="254" y="159"/>
                  </a:lnTo>
                  <a:lnTo>
                    <a:pt x="252" y="152"/>
                  </a:lnTo>
                  <a:lnTo>
                    <a:pt x="249" y="146"/>
                  </a:lnTo>
                  <a:lnTo>
                    <a:pt x="247" y="144"/>
                  </a:lnTo>
                  <a:lnTo>
                    <a:pt x="243" y="142"/>
                  </a:lnTo>
                  <a:lnTo>
                    <a:pt x="241" y="138"/>
                  </a:lnTo>
                  <a:lnTo>
                    <a:pt x="237" y="136"/>
                  </a:lnTo>
                  <a:lnTo>
                    <a:pt x="233" y="136"/>
                  </a:lnTo>
                  <a:lnTo>
                    <a:pt x="233" y="131"/>
                  </a:lnTo>
                  <a:lnTo>
                    <a:pt x="230" y="131"/>
                  </a:lnTo>
                  <a:lnTo>
                    <a:pt x="220" y="125"/>
                  </a:lnTo>
                  <a:lnTo>
                    <a:pt x="214" y="119"/>
                  </a:lnTo>
                  <a:lnTo>
                    <a:pt x="214" y="117"/>
                  </a:lnTo>
                  <a:lnTo>
                    <a:pt x="214" y="112"/>
                  </a:lnTo>
                  <a:lnTo>
                    <a:pt x="216" y="110"/>
                  </a:lnTo>
                  <a:lnTo>
                    <a:pt x="218" y="104"/>
                  </a:lnTo>
                  <a:lnTo>
                    <a:pt x="220" y="100"/>
                  </a:lnTo>
                  <a:lnTo>
                    <a:pt x="220" y="93"/>
                  </a:lnTo>
                  <a:lnTo>
                    <a:pt x="222" y="89"/>
                  </a:lnTo>
                  <a:lnTo>
                    <a:pt x="222" y="87"/>
                  </a:lnTo>
                  <a:lnTo>
                    <a:pt x="216" y="85"/>
                  </a:lnTo>
                  <a:lnTo>
                    <a:pt x="214" y="83"/>
                  </a:lnTo>
                  <a:lnTo>
                    <a:pt x="209" y="83"/>
                  </a:lnTo>
                  <a:lnTo>
                    <a:pt x="207" y="83"/>
                  </a:lnTo>
                  <a:lnTo>
                    <a:pt x="205" y="85"/>
                  </a:lnTo>
                  <a:lnTo>
                    <a:pt x="203" y="87"/>
                  </a:lnTo>
                  <a:lnTo>
                    <a:pt x="199" y="83"/>
                  </a:lnTo>
                  <a:lnTo>
                    <a:pt x="197" y="70"/>
                  </a:lnTo>
                  <a:lnTo>
                    <a:pt x="195" y="66"/>
                  </a:lnTo>
                  <a:lnTo>
                    <a:pt x="190" y="64"/>
                  </a:lnTo>
                  <a:lnTo>
                    <a:pt x="184" y="59"/>
                  </a:lnTo>
                  <a:lnTo>
                    <a:pt x="182" y="55"/>
                  </a:lnTo>
                  <a:lnTo>
                    <a:pt x="178" y="53"/>
                  </a:lnTo>
                  <a:lnTo>
                    <a:pt x="176" y="49"/>
                  </a:lnTo>
                  <a:lnTo>
                    <a:pt x="171" y="47"/>
                  </a:lnTo>
                  <a:lnTo>
                    <a:pt x="169" y="43"/>
                  </a:lnTo>
                  <a:lnTo>
                    <a:pt x="169" y="40"/>
                  </a:lnTo>
                  <a:lnTo>
                    <a:pt x="167" y="34"/>
                  </a:lnTo>
                  <a:lnTo>
                    <a:pt x="165" y="32"/>
                  </a:lnTo>
                  <a:lnTo>
                    <a:pt x="163" y="26"/>
                  </a:lnTo>
                  <a:lnTo>
                    <a:pt x="163" y="19"/>
                  </a:lnTo>
                  <a:lnTo>
                    <a:pt x="165" y="15"/>
                  </a:lnTo>
                  <a:lnTo>
                    <a:pt x="165" y="13"/>
                  </a:lnTo>
                  <a:lnTo>
                    <a:pt x="165" y="13"/>
                  </a:lnTo>
                  <a:lnTo>
                    <a:pt x="163" y="9"/>
                  </a:lnTo>
                  <a:lnTo>
                    <a:pt x="157" y="5"/>
                  </a:lnTo>
                  <a:lnTo>
                    <a:pt x="155" y="0"/>
                  </a:lnTo>
                  <a:lnTo>
                    <a:pt x="129" y="2"/>
                  </a:lnTo>
                  <a:lnTo>
                    <a:pt x="70" y="7"/>
                  </a:lnTo>
                  <a:lnTo>
                    <a:pt x="43" y="7"/>
                  </a:lnTo>
                  <a:lnTo>
                    <a:pt x="0" y="7"/>
                  </a:lnTo>
                  <a:lnTo>
                    <a:pt x="0" y="11"/>
                  </a:lnTo>
                  <a:lnTo>
                    <a:pt x="3" y="13"/>
                  </a:lnTo>
                  <a:lnTo>
                    <a:pt x="5" y="19"/>
                  </a:lnTo>
                  <a:lnTo>
                    <a:pt x="9" y="24"/>
                  </a:lnTo>
                  <a:lnTo>
                    <a:pt x="11" y="26"/>
                  </a:lnTo>
                  <a:lnTo>
                    <a:pt x="13" y="28"/>
                  </a:lnTo>
                  <a:lnTo>
                    <a:pt x="15" y="32"/>
                  </a:lnTo>
                  <a:lnTo>
                    <a:pt x="15" y="34"/>
                  </a:lnTo>
                  <a:lnTo>
                    <a:pt x="17" y="38"/>
                  </a:lnTo>
                  <a:lnTo>
                    <a:pt x="28" y="45"/>
                  </a:lnTo>
                  <a:lnTo>
                    <a:pt x="30" y="43"/>
                  </a:lnTo>
                  <a:lnTo>
                    <a:pt x="32" y="43"/>
                  </a:lnTo>
                  <a:lnTo>
                    <a:pt x="34" y="47"/>
                  </a:lnTo>
                  <a:lnTo>
                    <a:pt x="36" y="51"/>
                  </a:lnTo>
                  <a:lnTo>
                    <a:pt x="34" y="51"/>
                  </a:lnTo>
                  <a:lnTo>
                    <a:pt x="32" y="51"/>
                  </a:lnTo>
                  <a:lnTo>
                    <a:pt x="30" y="53"/>
                  </a:lnTo>
                  <a:lnTo>
                    <a:pt x="26" y="59"/>
                  </a:lnTo>
                  <a:lnTo>
                    <a:pt x="28" y="62"/>
                  </a:lnTo>
                  <a:lnTo>
                    <a:pt x="32" y="66"/>
                  </a:lnTo>
                  <a:lnTo>
                    <a:pt x="34" y="68"/>
                  </a:lnTo>
                  <a:lnTo>
                    <a:pt x="34" y="72"/>
                  </a:lnTo>
                  <a:lnTo>
                    <a:pt x="41" y="79"/>
                  </a:lnTo>
                  <a:lnTo>
                    <a:pt x="43" y="79"/>
                  </a:lnTo>
                  <a:lnTo>
                    <a:pt x="47" y="83"/>
                  </a:lnTo>
                  <a:lnTo>
                    <a:pt x="49" y="190"/>
                  </a:lnTo>
                  <a:lnTo>
                    <a:pt x="49" y="216"/>
                  </a:lnTo>
                  <a:lnTo>
                    <a:pt x="89" y="216"/>
                  </a:lnTo>
                  <a:lnTo>
                    <a:pt x="155" y="212"/>
                  </a:lnTo>
                  <a:lnTo>
                    <a:pt x="226" y="207"/>
                  </a:lnTo>
                  <a:lnTo>
                    <a:pt x="230" y="209"/>
                  </a:lnTo>
                  <a:lnTo>
                    <a:pt x="233" y="212"/>
                  </a:lnTo>
                  <a:lnTo>
                    <a:pt x="233" y="216"/>
                  </a:lnTo>
                  <a:lnTo>
                    <a:pt x="233" y="218"/>
                  </a:lnTo>
                  <a:lnTo>
                    <a:pt x="230" y="222"/>
                  </a:lnTo>
                  <a:lnTo>
                    <a:pt x="226" y="224"/>
                  </a:lnTo>
                  <a:lnTo>
                    <a:pt x="224" y="226"/>
                  </a:lnTo>
                  <a:lnTo>
                    <a:pt x="224" y="231"/>
                  </a:lnTo>
                  <a:lnTo>
                    <a:pt x="224" y="235"/>
                  </a:lnTo>
                  <a:lnTo>
                    <a:pt x="247" y="231"/>
                  </a:lnTo>
                  <a:lnTo>
                    <a:pt x="249" y="226"/>
                  </a:lnTo>
                  <a:lnTo>
                    <a:pt x="252" y="222"/>
                  </a:lnTo>
                  <a:lnTo>
                    <a:pt x="249" y="220"/>
                  </a:lnTo>
                  <a:lnTo>
                    <a:pt x="254" y="216"/>
                  </a:lnTo>
                  <a:lnTo>
                    <a:pt x="252" y="214"/>
                  </a:lnTo>
                  <a:lnTo>
                    <a:pt x="256" y="212"/>
                  </a:lnTo>
                  <a:lnTo>
                    <a:pt x="254" y="209"/>
                  </a:lnTo>
                  <a:lnTo>
                    <a:pt x="254" y="205"/>
                  </a:lnTo>
                  <a:lnTo>
                    <a:pt x="254" y="201"/>
                  </a:lnTo>
                  <a:lnTo>
                    <a:pt x="256" y="205"/>
                  </a:lnTo>
                  <a:lnTo>
                    <a:pt x="256" y="207"/>
                  </a:lnTo>
                  <a:lnTo>
                    <a:pt x="258" y="205"/>
                  </a:lnTo>
                  <a:lnTo>
                    <a:pt x="260" y="201"/>
                  </a:lnTo>
                  <a:lnTo>
                    <a:pt x="262" y="199"/>
                  </a:lnTo>
                  <a:lnTo>
                    <a:pt x="266" y="201"/>
                  </a:lnTo>
                  <a:lnTo>
                    <a:pt x="268" y="197"/>
                  </a:lnTo>
                  <a:lnTo>
                    <a:pt x="266" y="193"/>
                  </a:lnTo>
                  <a:lnTo>
                    <a:pt x="268" y="190"/>
                  </a:lnTo>
                  <a:lnTo>
                    <a:pt x="268" y="186"/>
                  </a:lnTo>
                  <a:close/>
                </a:path>
              </a:pathLst>
            </a:custGeom>
            <a:solidFill>
              <a:schemeClr val="bg1">
                <a:lumMod val="75000"/>
              </a:schemeClr>
            </a:solidFill>
            <a:ln w="6350">
              <a:solidFill>
                <a:schemeClr val="bg1"/>
              </a:solidFill>
              <a:round/>
              <a:headEnd/>
              <a:tailEnd/>
            </a:ln>
            <a:effectLst>
              <a:outerShdw blurRad="50800" dist="38100" algn="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5" name="Freeform 52">
              <a:extLst>
                <a:ext uri="{FF2B5EF4-FFF2-40B4-BE49-F238E27FC236}">
                  <a16:creationId xmlns:a16="http://schemas.microsoft.com/office/drawing/2014/main" id="{A21AB425-53C5-9EC8-1E57-5759F29EB6DA}"/>
                </a:ext>
              </a:extLst>
            </p:cNvPr>
            <p:cNvSpPr>
              <a:spLocks/>
            </p:cNvSpPr>
            <p:nvPr/>
          </p:nvSpPr>
          <p:spPr bwMode="auto">
            <a:xfrm>
              <a:off x="-1420813" y="4065590"/>
              <a:ext cx="428625" cy="503238"/>
            </a:xfrm>
            <a:custGeom>
              <a:avLst/>
              <a:gdLst/>
              <a:ahLst/>
              <a:cxnLst>
                <a:cxn ang="0">
                  <a:pos x="109" y="7"/>
                </a:cxn>
                <a:cxn ang="0">
                  <a:pos x="65" y="40"/>
                </a:cxn>
                <a:cxn ang="0">
                  <a:pos x="59" y="49"/>
                </a:cxn>
                <a:cxn ang="0">
                  <a:pos x="55" y="45"/>
                </a:cxn>
                <a:cxn ang="0">
                  <a:pos x="48" y="40"/>
                </a:cxn>
                <a:cxn ang="0">
                  <a:pos x="42" y="38"/>
                </a:cxn>
                <a:cxn ang="0">
                  <a:pos x="36" y="47"/>
                </a:cxn>
                <a:cxn ang="0">
                  <a:pos x="36" y="55"/>
                </a:cxn>
                <a:cxn ang="0">
                  <a:pos x="36" y="66"/>
                </a:cxn>
                <a:cxn ang="0">
                  <a:pos x="36" y="72"/>
                </a:cxn>
                <a:cxn ang="0">
                  <a:pos x="36" y="87"/>
                </a:cxn>
                <a:cxn ang="0">
                  <a:pos x="31" y="97"/>
                </a:cxn>
                <a:cxn ang="0">
                  <a:pos x="31" y="104"/>
                </a:cxn>
                <a:cxn ang="0">
                  <a:pos x="36" y="114"/>
                </a:cxn>
                <a:cxn ang="0">
                  <a:pos x="38" y="121"/>
                </a:cxn>
                <a:cxn ang="0">
                  <a:pos x="44" y="131"/>
                </a:cxn>
                <a:cxn ang="0">
                  <a:pos x="42" y="138"/>
                </a:cxn>
                <a:cxn ang="0">
                  <a:pos x="29" y="146"/>
                </a:cxn>
                <a:cxn ang="0">
                  <a:pos x="25" y="154"/>
                </a:cxn>
                <a:cxn ang="0">
                  <a:pos x="23" y="165"/>
                </a:cxn>
                <a:cxn ang="0">
                  <a:pos x="17" y="176"/>
                </a:cxn>
                <a:cxn ang="0">
                  <a:pos x="10" y="180"/>
                </a:cxn>
                <a:cxn ang="0">
                  <a:pos x="12" y="188"/>
                </a:cxn>
                <a:cxn ang="0">
                  <a:pos x="10" y="195"/>
                </a:cxn>
                <a:cxn ang="0">
                  <a:pos x="19" y="197"/>
                </a:cxn>
                <a:cxn ang="0">
                  <a:pos x="19" y="205"/>
                </a:cxn>
                <a:cxn ang="0">
                  <a:pos x="14" y="212"/>
                </a:cxn>
                <a:cxn ang="0">
                  <a:pos x="10" y="209"/>
                </a:cxn>
                <a:cxn ang="0">
                  <a:pos x="6" y="209"/>
                </a:cxn>
                <a:cxn ang="0">
                  <a:pos x="0" y="220"/>
                </a:cxn>
                <a:cxn ang="0">
                  <a:pos x="95" y="275"/>
                </a:cxn>
                <a:cxn ang="0">
                  <a:pos x="213" y="315"/>
                </a:cxn>
                <a:cxn ang="0">
                  <a:pos x="234" y="315"/>
                </a:cxn>
                <a:cxn ang="0">
                  <a:pos x="217" y="24"/>
                </a:cxn>
              </a:cxnLst>
              <a:rect l="0" t="0" r="r" b="b"/>
              <a:pathLst>
                <a:path w="270" h="317">
                  <a:moveTo>
                    <a:pt x="164" y="15"/>
                  </a:moveTo>
                  <a:lnTo>
                    <a:pt x="109" y="7"/>
                  </a:lnTo>
                  <a:lnTo>
                    <a:pt x="74" y="0"/>
                  </a:lnTo>
                  <a:lnTo>
                    <a:pt x="65" y="40"/>
                  </a:lnTo>
                  <a:lnTo>
                    <a:pt x="63" y="45"/>
                  </a:lnTo>
                  <a:lnTo>
                    <a:pt x="59" y="49"/>
                  </a:lnTo>
                  <a:lnTo>
                    <a:pt x="55" y="47"/>
                  </a:lnTo>
                  <a:lnTo>
                    <a:pt x="55" y="45"/>
                  </a:lnTo>
                  <a:lnTo>
                    <a:pt x="50" y="40"/>
                  </a:lnTo>
                  <a:lnTo>
                    <a:pt x="48" y="40"/>
                  </a:lnTo>
                  <a:lnTo>
                    <a:pt x="44" y="38"/>
                  </a:lnTo>
                  <a:lnTo>
                    <a:pt x="42" y="38"/>
                  </a:lnTo>
                  <a:lnTo>
                    <a:pt x="38" y="43"/>
                  </a:lnTo>
                  <a:lnTo>
                    <a:pt x="36" y="47"/>
                  </a:lnTo>
                  <a:lnTo>
                    <a:pt x="38" y="53"/>
                  </a:lnTo>
                  <a:lnTo>
                    <a:pt x="36" y="55"/>
                  </a:lnTo>
                  <a:lnTo>
                    <a:pt x="36" y="59"/>
                  </a:lnTo>
                  <a:lnTo>
                    <a:pt x="36" y="66"/>
                  </a:lnTo>
                  <a:lnTo>
                    <a:pt x="36" y="70"/>
                  </a:lnTo>
                  <a:lnTo>
                    <a:pt x="36" y="72"/>
                  </a:lnTo>
                  <a:lnTo>
                    <a:pt x="36" y="78"/>
                  </a:lnTo>
                  <a:lnTo>
                    <a:pt x="36" y="87"/>
                  </a:lnTo>
                  <a:lnTo>
                    <a:pt x="31" y="89"/>
                  </a:lnTo>
                  <a:lnTo>
                    <a:pt x="31" y="97"/>
                  </a:lnTo>
                  <a:lnTo>
                    <a:pt x="31" y="100"/>
                  </a:lnTo>
                  <a:lnTo>
                    <a:pt x="31" y="104"/>
                  </a:lnTo>
                  <a:lnTo>
                    <a:pt x="33" y="110"/>
                  </a:lnTo>
                  <a:lnTo>
                    <a:pt x="36" y="114"/>
                  </a:lnTo>
                  <a:lnTo>
                    <a:pt x="36" y="119"/>
                  </a:lnTo>
                  <a:lnTo>
                    <a:pt x="38" y="121"/>
                  </a:lnTo>
                  <a:lnTo>
                    <a:pt x="38" y="125"/>
                  </a:lnTo>
                  <a:lnTo>
                    <a:pt x="44" y="131"/>
                  </a:lnTo>
                  <a:lnTo>
                    <a:pt x="46" y="135"/>
                  </a:lnTo>
                  <a:lnTo>
                    <a:pt x="42" y="138"/>
                  </a:lnTo>
                  <a:lnTo>
                    <a:pt x="31" y="144"/>
                  </a:lnTo>
                  <a:lnTo>
                    <a:pt x="29" y="146"/>
                  </a:lnTo>
                  <a:lnTo>
                    <a:pt x="27" y="148"/>
                  </a:lnTo>
                  <a:lnTo>
                    <a:pt x="25" y="154"/>
                  </a:lnTo>
                  <a:lnTo>
                    <a:pt x="25" y="161"/>
                  </a:lnTo>
                  <a:lnTo>
                    <a:pt x="23" y="165"/>
                  </a:lnTo>
                  <a:lnTo>
                    <a:pt x="21" y="169"/>
                  </a:lnTo>
                  <a:lnTo>
                    <a:pt x="17" y="176"/>
                  </a:lnTo>
                  <a:lnTo>
                    <a:pt x="12" y="178"/>
                  </a:lnTo>
                  <a:lnTo>
                    <a:pt x="10" y="180"/>
                  </a:lnTo>
                  <a:lnTo>
                    <a:pt x="12" y="184"/>
                  </a:lnTo>
                  <a:lnTo>
                    <a:pt x="12" y="188"/>
                  </a:lnTo>
                  <a:lnTo>
                    <a:pt x="10" y="190"/>
                  </a:lnTo>
                  <a:lnTo>
                    <a:pt x="10" y="195"/>
                  </a:lnTo>
                  <a:lnTo>
                    <a:pt x="14" y="195"/>
                  </a:lnTo>
                  <a:lnTo>
                    <a:pt x="19" y="197"/>
                  </a:lnTo>
                  <a:lnTo>
                    <a:pt x="19" y="201"/>
                  </a:lnTo>
                  <a:lnTo>
                    <a:pt x="19" y="205"/>
                  </a:lnTo>
                  <a:lnTo>
                    <a:pt x="14" y="207"/>
                  </a:lnTo>
                  <a:lnTo>
                    <a:pt x="14" y="212"/>
                  </a:lnTo>
                  <a:lnTo>
                    <a:pt x="10" y="209"/>
                  </a:lnTo>
                  <a:lnTo>
                    <a:pt x="10" y="209"/>
                  </a:lnTo>
                  <a:lnTo>
                    <a:pt x="8" y="209"/>
                  </a:lnTo>
                  <a:lnTo>
                    <a:pt x="6" y="209"/>
                  </a:lnTo>
                  <a:lnTo>
                    <a:pt x="2" y="216"/>
                  </a:lnTo>
                  <a:lnTo>
                    <a:pt x="0" y="220"/>
                  </a:lnTo>
                  <a:lnTo>
                    <a:pt x="10" y="226"/>
                  </a:lnTo>
                  <a:lnTo>
                    <a:pt x="95" y="275"/>
                  </a:lnTo>
                  <a:lnTo>
                    <a:pt x="150" y="304"/>
                  </a:lnTo>
                  <a:lnTo>
                    <a:pt x="213" y="315"/>
                  </a:lnTo>
                  <a:lnTo>
                    <a:pt x="234" y="317"/>
                  </a:lnTo>
                  <a:lnTo>
                    <a:pt x="234" y="315"/>
                  </a:lnTo>
                  <a:lnTo>
                    <a:pt x="270" y="30"/>
                  </a:lnTo>
                  <a:lnTo>
                    <a:pt x="217" y="24"/>
                  </a:lnTo>
                  <a:lnTo>
                    <a:pt x="164" y="15"/>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6" name="Freeform 5">
              <a:extLst>
                <a:ext uri="{FF2B5EF4-FFF2-40B4-BE49-F238E27FC236}">
                  <a16:creationId xmlns:a16="http://schemas.microsoft.com/office/drawing/2014/main" id="{7AAE1030-7B8D-B63D-9072-7884F12C146A}"/>
                </a:ext>
              </a:extLst>
            </p:cNvPr>
            <p:cNvSpPr>
              <a:spLocks/>
            </p:cNvSpPr>
            <p:nvPr/>
          </p:nvSpPr>
          <p:spPr bwMode="auto">
            <a:xfrm>
              <a:off x="-1069975" y="3455992"/>
              <a:ext cx="442913" cy="365126"/>
            </a:xfrm>
            <a:custGeom>
              <a:avLst/>
              <a:gdLst/>
              <a:ahLst/>
              <a:cxnLst>
                <a:cxn ang="0">
                  <a:pos x="161" y="17"/>
                </a:cxn>
                <a:cxn ang="0">
                  <a:pos x="97" y="8"/>
                </a:cxn>
                <a:cxn ang="0">
                  <a:pos x="32" y="0"/>
                </a:cxn>
                <a:cxn ang="0">
                  <a:pos x="30" y="2"/>
                </a:cxn>
                <a:cxn ang="0">
                  <a:pos x="26" y="25"/>
                </a:cxn>
                <a:cxn ang="0">
                  <a:pos x="7" y="150"/>
                </a:cxn>
                <a:cxn ang="0">
                  <a:pos x="0" y="201"/>
                </a:cxn>
                <a:cxn ang="0">
                  <a:pos x="76" y="211"/>
                </a:cxn>
                <a:cxn ang="0">
                  <a:pos x="112" y="215"/>
                </a:cxn>
                <a:cxn ang="0">
                  <a:pos x="173" y="222"/>
                </a:cxn>
                <a:cxn ang="0">
                  <a:pos x="205" y="226"/>
                </a:cxn>
                <a:cxn ang="0">
                  <a:pos x="266" y="230"/>
                </a:cxn>
                <a:cxn ang="0">
                  <a:pos x="272" y="129"/>
                </a:cxn>
                <a:cxn ang="0">
                  <a:pos x="279" y="27"/>
                </a:cxn>
                <a:cxn ang="0">
                  <a:pos x="230" y="23"/>
                </a:cxn>
                <a:cxn ang="0">
                  <a:pos x="161" y="17"/>
                </a:cxn>
              </a:cxnLst>
              <a:rect l="0" t="0" r="r" b="b"/>
              <a:pathLst>
                <a:path w="279" h="230">
                  <a:moveTo>
                    <a:pt x="161" y="17"/>
                  </a:moveTo>
                  <a:lnTo>
                    <a:pt x="97" y="8"/>
                  </a:lnTo>
                  <a:lnTo>
                    <a:pt x="32" y="0"/>
                  </a:lnTo>
                  <a:lnTo>
                    <a:pt x="30" y="2"/>
                  </a:lnTo>
                  <a:lnTo>
                    <a:pt x="26" y="25"/>
                  </a:lnTo>
                  <a:lnTo>
                    <a:pt x="7" y="150"/>
                  </a:lnTo>
                  <a:lnTo>
                    <a:pt x="0" y="201"/>
                  </a:lnTo>
                  <a:lnTo>
                    <a:pt x="76" y="211"/>
                  </a:lnTo>
                  <a:lnTo>
                    <a:pt x="112" y="215"/>
                  </a:lnTo>
                  <a:lnTo>
                    <a:pt x="173" y="222"/>
                  </a:lnTo>
                  <a:lnTo>
                    <a:pt x="205" y="226"/>
                  </a:lnTo>
                  <a:lnTo>
                    <a:pt x="266" y="230"/>
                  </a:lnTo>
                  <a:lnTo>
                    <a:pt x="272" y="129"/>
                  </a:lnTo>
                  <a:lnTo>
                    <a:pt x="279" y="27"/>
                  </a:lnTo>
                  <a:lnTo>
                    <a:pt x="230" y="23"/>
                  </a:lnTo>
                  <a:lnTo>
                    <a:pt x="161" y="17"/>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7" name="Freeform 6">
              <a:extLst>
                <a:ext uri="{FF2B5EF4-FFF2-40B4-BE49-F238E27FC236}">
                  <a16:creationId xmlns:a16="http://schemas.microsoft.com/office/drawing/2014/main" id="{066B5307-5F78-92E9-DB5C-67C21DE9EF5F}"/>
                </a:ext>
              </a:extLst>
            </p:cNvPr>
            <p:cNvSpPr>
              <a:spLocks noEditPoints="1"/>
            </p:cNvSpPr>
            <p:nvPr/>
          </p:nvSpPr>
          <p:spPr bwMode="auto">
            <a:xfrm>
              <a:off x="6353" y="3335342"/>
              <a:ext cx="334964" cy="365126"/>
            </a:xfrm>
            <a:custGeom>
              <a:avLst/>
              <a:gdLst/>
              <a:ahLst/>
              <a:cxnLst>
                <a:cxn ang="0">
                  <a:pos x="78" y="6"/>
                </a:cxn>
                <a:cxn ang="0">
                  <a:pos x="80" y="0"/>
                </a:cxn>
                <a:cxn ang="0">
                  <a:pos x="196" y="101"/>
                </a:cxn>
                <a:cxn ang="0">
                  <a:pos x="187" y="108"/>
                </a:cxn>
                <a:cxn ang="0">
                  <a:pos x="181" y="116"/>
                </a:cxn>
                <a:cxn ang="0">
                  <a:pos x="177" y="116"/>
                </a:cxn>
                <a:cxn ang="0">
                  <a:pos x="181" y="103"/>
                </a:cxn>
                <a:cxn ang="0">
                  <a:pos x="187" y="97"/>
                </a:cxn>
                <a:cxn ang="0">
                  <a:pos x="187" y="91"/>
                </a:cxn>
                <a:cxn ang="0">
                  <a:pos x="183" y="84"/>
                </a:cxn>
                <a:cxn ang="0">
                  <a:pos x="179" y="78"/>
                </a:cxn>
                <a:cxn ang="0">
                  <a:pos x="179" y="65"/>
                </a:cxn>
                <a:cxn ang="0">
                  <a:pos x="177" y="59"/>
                </a:cxn>
                <a:cxn ang="0">
                  <a:pos x="166" y="51"/>
                </a:cxn>
                <a:cxn ang="0">
                  <a:pos x="152" y="46"/>
                </a:cxn>
                <a:cxn ang="0">
                  <a:pos x="141" y="48"/>
                </a:cxn>
                <a:cxn ang="0">
                  <a:pos x="93" y="29"/>
                </a:cxn>
                <a:cxn ang="0">
                  <a:pos x="84" y="25"/>
                </a:cxn>
                <a:cxn ang="0">
                  <a:pos x="71" y="21"/>
                </a:cxn>
                <a:cxn ang="0">
                  <a:pos x="67" y="21"/>
                </a:cxn>
                <a:cxn ang="0">
                  <a:pos x="69" y="13"/>
                </a:cxn>
                <a:cxn ang="0">
                  <a:pos x="63" y="8"/>
                </a:cxn>
                <a:cxn ang="0">
                  <a:pos x="52" y="13"/>
                </a:cxn>
                <a:cxn ang="0">
                  <a:pos x="31" y="23"/>
                </a:cxn>
                <a:cxn ang="0">
                  <a:pos x="23" y="21"/>
                </a:cxn>
                <a:cxn ang="0">
                  <a:pos x="19" y="23"/>
                </a:cxn>
                <a:cxn ang="0">
                  <a:pos x="17" y="57"/>
                </a:cxn>
                <a:cxn ang="0">
                  <a:pos x="4" y="67"/>
                </a:cxn>
                <a:cxn ang="0">
                  <a:pos x="0" y="78"/>
                </a:cxn>
                <a:cxn ang="0">
                  <a:pos x="8" y="89"/>
                </a:cxn>
                <a:cxn ang="0">
                  <a:pos x="4" y="105"/>
                </a:cxn>
                <a:cxn ang="0">
                  <a:pos x="4" y="122"/>
                </a:cxn>
                <a:cxn ang="0">
                  <a:pos x="17" y="131"/>
                </a:cxn>
                <a:cxn ang="0">
                  <a:pos x="27" y="137"/>
                </a:cxn>
                <a:cxn ang="0">
                  <a:pos x="40" y="148"/>
                </a:cxn>
                <a:cxn ang="0">
                  <a:pos x="52" y="156"/>
                </a:cxn>
                <a:cxn ang="0">
                  <a:pos x="61" y="165"/>
                </a:cxn>
                <a:cxn ang="0">
                  <a:pos x="63" y="179"/>
                </a:cxn>
                <a:cxn ang="0">
                  <a:pos x="65" y="186"/>
                </a:cxn>
                <a:cxn ang="0">
                  <a:pos x="71" y="194"/>
                </a:cxn>
                <a:cxn ang="0">
                  <a:pos x="69" y="211"/>
                </a:cxn>
                <a:cxn ang="0">
                  <a:pos x="74" y="222"/>
                </a:cxn>
                <a:cxn ang="0">
                  <a:pos x="90" y="230"/>
                </a:cxn>
                <a:cxn ang="0">
                  <a:pos x="194" y="224"/>
                </a:cxn>
                <a:cxn ang="0">
                  <a:pos x="194" y="211"/>
                </a:cxn>
                <a:cxn ang="0">
                  <a:pos x="192" y="201"/>
                </a:cxn>
                <a:cxn ang="0">
                  <a:pos x="187" y="188"/>
                </a:cxn>
                <a:cxn ang="0">
                  <a:pos x="190" y="171"/>
                </a:cxn>
                <a:cxn ang="0">
                  <a:pos x="192" y="160"/>
                </a:cxn>
                <a:cxn ang="0">
                  <a:pos x="192" y="144"/>
                </a:cxn>
                <a:cxn ang="0">
                  <a:pos x="198" y="137"/>
                </a:cxn>
                <a:cxn ang="0">
                  <a:pos x="196" y="120"/>
                </a:cxn>
                <a:cxn ang="0">
                  <a:pos x="198" y="103"/>
                </a:cxn>
                <a:cxn ang="0">
                  <a:pos x="209" y="80"/>
                </a:cxn>
                <a:cxn ang="0">
                  <a:pos x="200" y="89"/>
                </a:cxn>
                <a:cxn ang="0">
                  <a:pos x="196" y="99"/>
                </a:cxn>
                <a:cxn ang="0">
                  <a:pos x="204" y="101"/>
                </a:cxn>
                <a:cxn ang="0">
                  <a:pos x="209" y="91"/>
                </a:cxn>
              </a:cxnLst>
              <a:rect l="0" t="0" r="r" b="b"/>
              <a:pathLst>
                <a:path w="211" h="230">
                  <a:moveTo>
                    <a:pt x="78" y="6"/>
                  </a:moveTo>
                  <a:lnTo>
                    <a:pt x="76" y="8"/>
                  </a:lnTo>
                  <a:lnTo>
                    <a:pt x="78" y="6"/>
                  </a:lnTo>
                  <a:lnTo>
                    <a:pt x="78" y="6"/>
                  </a:lnTo>
                  <a:close/>
                  <a:moveTo>
                    <a:pt x="82" y="0"/>
                  </a:moveTo>
                  <a:lnTo>
                    <a:pt x="80" y="0"/>
                  </a:lnTo>
                  <a:lnTo>
                    <a:pt x="82" y="4"/>
                  </a:lnTo>
                  <a:lnTo>
                    <a:pt x="82" y="0"/>
                  </a:lnTo>
                  <a:close/>
                  <a:moveTo>
                    <a:pt x="196" y="101"/>
                  </a:moveTo>
                  <a:lnTo>
                    <a:pt x="192" y="103"/>
                  </a:lnTo>
                  <a:lnTo>
                    <a:pt x="190" y="105"/>
                  </a:lnTo>
                  <a:lnTo>
                    <a:pt x="187" y="108"/>
                  </a:lnTo>
                  <a:lnTo>
                    <a:pt x="187" y="112"/>
                  </a:lnTo>
                  <a:lnTo>
                    <a:pt x="185" y="114"/>
                  </a:lnTo>
                  <a:lnTo>
                    <a:pt x="181" y="116"/>
                  </a:lnTo>
                  <a:lnTo>
                    <a:pt x="179" y="120"/>
                  </a:lnTo>
                  <a:lnTo>
                    <a:pt x="177" y="120"/>
                  </a:lnTo>
                  <a:lnTo>
                    <a:pt x="177" y="116"/>
                  </a:lnTo>
                  <a:lnTo>
                    <a:pt x="177" y="112"/>
                  </a:lnTo>
                  <a:lnTo>
                    <a:pt x="179" y="105"/>
                  </a:lnTo>
                  <a:lnTo>
                    <a:pt x="181" y="103"/>
                  </a:lnTo>
                  <a:lnTo>
                    <a:pt x="181" y="99"/>
                  </a:lnTo>
                  <a:lnTo>
                    <a:pt x="185" y="99"/>
                  </a:lnTo>
                  <a:lnTo>
                    <a:pt x="187" y="97"/>
                  </a:lnTo>
                  <a:lnTo>
                    <a:pt x="187" y="93"/>
                  </a:lnTo>
                  <a:lnTo>
                    <a:pt x="190" y="91"/>
                  </a:lnTo>
                  <a:lnTo>
                    <a:pt x="187" y="91"/>
                  </a:lnTo>
                  <a:lnTo>
                    <a:pt x="187" y="91"/>
                  </a:lnTo>
                  <a:lnTo>
                    <a:pt x="185" y="86"/>
                  </a:lnTo>
                  <a:lnTo>
                    <a:pt x="183" y="84"/>
                  </a:lnTo>
                  <a:lnTo>
                    <a:pt x="185" y="78"/>
                  </a:lnTo>
                  <a:lnTo>
                    <a:pt x="183" y="78"/>
                  </a:lnTo>
                  <a:lnTo>
                    <a:pt x="179" y="78"/>
                  </a:lnTo>
                  <a:lnTo>
                    <a:pt x="179" y="76"/>
                  </a:lnTo>
                  <a:lnTo>
                    <a:pt x="179" y="74"/>
                  </a:lnTo>
                  <a:lnTo>
                    <a:pt x="179" y="65"/>
                  </a:lnTo>
                  <a:lnTo>
                    <a:pt x="179" y="63"/>
                  </a:lnTo>
                  <a:lnTo>
                    <a:pt x="179" y="63"/>
                  </a:lnTo>
                  <a:lnTo>
                    <a:pt x="177" y="59"/>
                  </a:lnTo>
                  <a:lnTo>
                    <a:pt x="171" y="57"/>
                  </a:lnTo>
                  <a:lnTo>
                    <a:pt x="168" y="57"/>
                  </a:lnTo>
                  <a:lnTo>
                    <a:pt x="166" y="51"/>
                  </a:lnTo>
                  <a:lnTo>
                    <a:pt x="164" y="48"/>
                  </a:lnTo>
                  <a:lnTo>
                    <a:pt x="156" y="48"/>
                  </a:lnTo>
                  <a:lnTo>
                    <a:pt x="152" y="46"/>
                  </a:lnTo>
                  <a:lnTo>
                    <a:pt x="149" y="48"/>
                  </a:lnTo>
                  <a:lnTo>
                    <a:pt x="143" y="46"/>
                  </a:lnTo>
                  <a:lnTo>
                    <a:pt x="141" y="48"/>
                  </a:lnTo>
                  <a:lnTo>
                    <a:pt x="130" y="42"/>
                  </a:lnTo>
                  <a:lnTo>
                    <a:pt x="97" y="36"/>
                  </a:lnTo>
                  <a:lnTo>
                    <a:pt x="93" y="29"/>
                  </a:lnTo>
                  <a:lnTo>
                    <a:pt x="88" y="27"/>
                  </a:lnTo>
                  <a:lnTo>
                    <a:pt x="86" y="25"/>
                  </a:lnTo>
                  <a:lnTo>
                    <a:pt x="84" y="25"/>
                  </a:lnTo>
                  <a:lnTo>
                    <a:pt x="78" y="23"/>
                  </a:lnTo>
                  <a:lnTo>
                    <a:pt x="76" y="23"/>
                  </a:lnTo>
                  <a:lnTo>
                    <a:pt x="71" y="21"/>
                  </a:lnTo>
                  <a:lnTo>
                    <a:pt x="69" y="23"/>
                  </a:lnTo>
                  <a:lnTo>
                    <a:pt x="65" y="23"/>
                  </a:lnTo>
                  <a:lnTo>
                    <a:pt x="67" y="21"/>
                  </a:lnTo>
                  <a:lnTo>
                    <a:pt x="67" y="19"/>
                  </a:lnTo>
                  <a:lnTo>
                    <a:pt x="67" y="15"/>
                  </a:lnTo>
                  <a:lnTo>
                    <a:pt x="69" y="13"/>
                  </a:lnTo>
                  <a:lnTo>
                    <a:pt x="69" y="8"/>
                  </a:lnTo>
                  <a:lnTo>
                    <a:pt x="67" y="6"/>
                  </a:lnTo>
                  <a:lnTo>
                    <a:pt x="63" y="8"/>
                  </a:lnTo>
                  <a:lnTo>
                    <a:pt x="59" y="10"/>
                  </a:lnTo>
                  <a:lnTo>
                    <a:pt x="57" y="13"/>
                  </a:lnTo>
                  <a:lnTo>
                    <a:pt x="52" y="13"/>
                  </a:lnTo>
                  <a:lnTo>
                    <a:pt x="46" y="17"/>
                  </a:lnTo>
                  <a:lnTo>
                    <a:pt x="33" y="21"/>
                  </a:lnTo>
                  <a:lnTo>
                    <a:pt x="31" y="23"/>
                  </a:lnTo>
                  <a:lnTo>
                    <a:pt x="27" y="21"/>
                  </a:lnTo>
                  <a:lnTo>
                    <a:pt x="25" y="19"/>
                  </a:lnTo>
                  <a:lnTo>
                    <a:pt x="23" y="21"/>
                  </a:lnTo>
                  <a:lnTo>
                    <a:pt x="23" y="21"/>
                  </a:lnTo>
                  <a:lnTo>
                    <a:pt x="21" y="23"/>
                  </a:lnTo>
                  <a:lnTo>
                    <a:pt x="19" y="23"/>
                  </a:lnTo>
                  <a:lnTo>
                    <a:pt x="19" y="51"/>
                  </a:lnTo>
                  <a:lnTo>
                    <a:pt x="19" y="55"/>
                  </a:lnTo>
                  <a:lnTo>
                    <a:pt x="17" y="57"/>
                  </a:lnTo>
                  <a:lnTo>
                    <a:pt x="10" y="59"/>
                  </a:lnTo>
                  <a:lnTo>
                    <a:pt x="4" y="65"/>
                  </a:lnTo>
                  <a:lnTo>
                    <a:pt x="4" y="67"/>
                  </a:lnTo>
                  <a:lnTo>
                    <a:pt x="2" y="72"/>
                  </a:lnTo>
                  <a:lnTo>
                    <a:pt x="0" y="74"/>
                  </a:lnTo>
                  <a:lnTo>
                    <a:pt x="0" y="78"/>
                  </a:lnTo>
                  <a:lnTo>
                    <a:pt x="2" y="80"/>
                  </a:lnTo>
                  <a:lnTo>
                    <a:pt x="4" y="80"/>
                  </a:lnTo>
                  <a:lnTo>
                    <a:pt x="8" y="89"/>
                  </a:lnTo>
                  <a:lnTo>
                    <a:pt x="4" y="97"/>
                  </a:lnTo>
                  <a:lnTo>
                    <a:pt x="6" y="101"/>
                  </a:lnTo>
                  <a:lnTo>
                    <a:pt x="4" y="105"/>
                  </a:lnTo>
                  <a:lnTo>
                    <a:pt x="6" y="112"/>
                  </a:lnTo>
                  <a:lnTo>
                    <a:pt x="6" y="118"/>
                  </a:lnTo>
                  <a:lnTo>
                    <a:pt x="4" y="122"/>
                  </a:lnTo>
                  <a:lnTo>
                    <a:pt x="8" y="124"/>
                  </a:lnTo>
                  <a:lnTo>
                    <a:pt x="12" y="129"/>
                  </a:lnTo>
                  <a:lnTo>
                    <a:pt x="17" y="131"/>
                  </a:lnTo>
                  <a:lnTo>
                    <a:pt x="21" y="131"/>
                  </a:lnTo>
                  <a:lnTo>
                    <a:pt x="23" y="135"/>
                  </a:lnTo>
                  <a:lnTo>
                    <a:pt x="27" y="137"/>
                  </a:lnTo>
                  <a:lnTo>
                    <a:pt x="31" y="137"/>
                  </a:lnTo>
                  <a:lnTo>
                    <a:pt x="36" y="141"/>
                  </a:lnTo>
                  <a:lnTo>
                    <a:pt x="40" y="148"/>
                  </a:lnTo>
                  <a:lnTo>
                    <a:pt x="46" y="154"/>
                  </a:lnTo>
                  <a:lnTo>
                    <a:pt x="50" y="156"/>
                  </a:lnTo>
                  <a:lnTo>
                    <a:pt x="52" y="156"/>
                  </a:lnTo>
                  <a:lnTo>
                    <a:pt x="57" y="158"/>
                  </a:lnTo>
                  <a:lnTo>
                    <a:pt x="59" y="160"/>
                  </a:lnTo>
                  <a:lnTo>
                    <a:pt x="61" y="165"/>
                  </a:lnTo>
                  <a:lnTo>
                    <a:pt x="63" y="175"/>
                  </a:lnTo>
                  <a:lnTo>
                    <a:pt x="63" y="177"/>
                  </a:lnTo>
                  <a:lnTo>
                    <a:pt x="63" y="179"/>
                  </a:lnTo>
                  <a:lnTo>
                    <a:pt x="65" y="182"/>
                  </a:lnTo>
                  <a:lnTo>
                    <a:pt x="65" y="186"/>
                  </a:lnTo>
                  <a:lnTo>
                    <a:pt x="65" y="186"/>
                  </a:lnTo>
                  <a:lnTo>
                    <a:pt x="67" y="190"/>
                  </a:lnTo>
                  <a:lnTo>
                    <a:pt x="69" y="190"/>
                  </a:lnTo>
                  <a:lnTo>
                    <a:pt x="71" y="194"/>
                  </a:lnTo>
                  <a:lnTo>
                    <a:pt x="67" y="201"/>
                  </a:lnTo>
                  <a:lnTo>
                    <a:pt x="69" y="205"/>
                  </a:lnTo>
                  <a:lnTo>
                    <a:pt x="69" y="211"/>
                  </a:lnTo>
                  <a:lnTo>
                    <a:pt x="71" y="213"/>
                  </a:lnTo>
                  <a:lnTo>
                    <a:pt x="71" y="217"/>
                  </a:lnTo>
                  <a:lnTo>
                    <a:pt x="74" y="222"/>
                  </a:lnTo>
                  <a:lnTo>
                    <a:pt x="78" y="222"/>
                  </a:lnTo>
                  <a:lnTo>
                    <a:pt x="86" y="224"/>
                  </a:lnTo>
                  <a:lnTo>
                    <a:pt x="90" y="230"/>
                  </a:lnTo>
                  <a:lnTo>
                    <a:pt x="149" y="228"/>
                  </a:lnTo>
                  <a:lnTo>
                    <a:pt x="194" y="224"/>
                  </a:lnTo>
                  <a:lnTo>
                    <a:pt x="194" y="224"/>
                  </a:lnTo>
                  <a:lnTo>
                    <a:pt x="194" y="217"/>
                  </a:lnTo>
                  <a:lnTo>
                    <a:pt x="194" y="213"/>
                  </a:lnTo>
                  <a:lnTo>
                    <a:pt x="194" y="211"/>
                  </a:lnTo>
                  <a:lnTo>
                    <a:pt x="194" y="207"/>
                  </a:lnTo>
                  <a:lnTo>
                    <a:pt x="192" y="205"/>
                  </a:lnTo>
                  <a:lnTo>
                    <a:pt x="192" y="201"/>
                  </a:lnTo>
                  <a:lnTo>
                    <a:pt x="187" y="196"/>
                  </a:lnTo>
                  <a:lnTo>
                    <a:pt x="190" y="194"/>
                  </a:lnTo>
                  <a:lnTo>
                    <a:pt x="187" y="188"/>
                  </a:lnTo>
                  <a:lnTo>
                    <a:pt x="187" y="182"/>
                  </a:lnTo>
                  <a:lnTo>
                    <a:pt x="190" y="173"/>
                  </a:lnTo>
                  <a:lnTo>
                    <a:pt x="190" y="171"/>
                  </a:lnTo>
                  <a:lnTo>
                    <a:pt x="190" y="167"/>
                  </a:lnTo>
                  <a:lnTo>
                    <a:pt x="192" y="165"/>
                  </a:lnTo>
                  <a:lnTo>
                    <a:pt x="192" y="160"/>
                  </a:lnTo>
                  <a:lnTo>
                    <a:pt x="192" y="154"/>
                  </a:lnTo>
                  <a:lnTo>
                    <a:pt x="192" y="150"/>
                  </a:lnTo>
                  <a:lnTo>
                    <a:pt x="192" y="144"/>
                  </a:lnTo>
                  <a:lnTo>
                    <a:pt x="194" y="141"/>
                  </a:lnTo>
                  <a:lnTo>
                    <a:pt x="196" y="137"/>
                  </a:lnTo>
                  <a:lnTo>
                    <a:pt x="198" y="137"/>
                  </a:lnTo>
                  <a:lnTo>
                    <a:pt x="194" y="131"/>
                  </a:lnTo>
                  <a:lnTo>
                    <a:pt x="196" y="127"/>
                  </a:lnTo>
                  <a:lnTo>
                    <a:pt x="196" y="120"/>
                  </a:lnTo>
                  <a:lnTo>
                    <a:pt x="200" y="110"/>
                  </a:lnTo>
                  <a:lnTo>
                    <a:pt x="200" y="108"/>
                  </a:lnTo>
                  <a:lnTo>
                    <a:pt x="198" y="103"/>
                  </a:lnTo>
                  <a:lnTo>
                    <a:pt x="196" y="101"/>
                  </a:lnTo>
                  <a:close/>
                  <a:moveTo>
                    <a:pt x="211" y="80"/>
                  </a:moveTo>
                  <a:lnTo>
                    <a:pt x="209" y="80"/>
                  </a:lnTo>
                  <a:lnTo>
                    <a:pt x="206" y="82"/>
                  </a:lnTo>
                  <a:lnTo>
                    <a:pt x="204" y="84"/>
                  </a:lnTo>
                  <a:lnTo>
                    <a:pt x="200" y="89"/>
                  </a:lnTo>
                  <a:lnTo>
                    <a:pt x="200" y="93"/>
                  </a:lnTo>
                  <a:lnTo>
                    <a:pt x="198" y="95"/>
                  </a:lnTo>
                  <a:lnTo>
                    <a:pt x="196" y="99"/>
                  </a:lnTo>
                  <a:lnTo>
                    <a:pt x="198" y="103"/>
                  </a:lnTo>
                  <a:lnTo>
                    <a:pt x="202" y="103"/>
                  </a:lnTo>
                  <a:lnTo>
                    <a:pt x="204" y="101"/>
                  </a:lnTo>
                  <a:lnTo>
                    <a:pt x="204" y="97"/>
                  </a:lnTo>
                  <a:lnTo>
                    <a:pt x="204" y="95"/>
                  </a:lnTo>
                  <a:lnTo>
                    <a:pt x="209" y="91"/>
                  </a:lnTo>
                  <a:lnTo>
                    <a:pt x="206" y="86"/>
                  </a:lnTo>
                  <a:lnTo>
                    <a:pt x="211" y="80"/>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8" name="Freeform 7">
              <a:extLst>
                <a:ext uri="{FF2B5EF4-FFF2-40B4-BE49-F238E27FC236}">
                  <a16:creationId xmlns:a16="http://schemas.microsoft.com/office/drawing/2014/main" id="{16E2A9E0-5EC1-338E-0A5D-17ECE083ADBE}"/>
                </a:ext>
              </a:extLst>
            </p:cNvPr>
            <p:cNvSpPr>
              <a:spLocks/>
            </p:cNvSpPr>
            <p:nvPr/>
          </p:nvSpPr>
          <p:spPr bwMode="auto">
            <a:xfrm>
              <a:off x="668339" y="3781429"/>
              <a:ext cx="285750" cy="284163"/>
            </a:xfrm>
            <a:custGeom>
              <a:avLst/>
              <a:gdLst/>
              <a:ahLst/>
              <a:cxnLst>
                <a:cxn ang="0">
                  <a:pos x="174" y="38"/>
                </a:cxn>
                <a:cxn ang="0">
                  <a:pos x="167" y="34"/>
                </a:cxn>
                <a:cxn ang="0">
                  <a:pos x="159" y="31"/>
                </a:cxn>
                <a:cxn ang="0">
                  <a:pos x="150" y="38"/>
                </a:cxn>
                <a:cxn ang="0">
                  <a:pos x="142" y="42"/>
                </a:cxn>
                <a:cxn ang="0">
                  <a:pos x="136" y="42"/>
                </a:cxn>
                <a:cxn ang="0">
                  <a:pos x="127" y="48"/>
                </a:cxn>
                <a:cxn ang="0">
                  <a:pos x="121" y="59"/>
                </a:cxn>
                <a:cxn ang="0">
                  <a:pos x="110" y="38"/>
                </a:cxn>
                <a:cxn ang="0">
                  <a:pos x="60" y="2"/>
                </a:cxn>
                <a:cxn ang="0">
                  <a:pos x="60" y="8"/>
                </a:cxn>
                <a:cxn ang="0">
                  <a:pos x="60" y="29"/>
                </a:cxn>
                <a:cxn ang="0">
                  <a:pos x="57" y="38"/>
                </a:cxn>
                <a:cxn ang="0">
                  <a:pos x="57" y="48"/>
                </a:cxn>
                <a:cxn ang="0">
                  <a:pos x="49" y="63"/>
                </a:cxn>
                <a:cxn ang="0">
                  <a:pos x="34" y="72"/>
                </a:cxn>
                <a:cxn ang="0">
                  <a:pos x="28" y="80"/>
                </a:cxn>
                <a:cxn ang="0">
                  <a:pos x="28" y="91"/>
                </a:cxn>
                <a:cxn ang="0">
                  <a:pos x="22" y="93"/>
                </a:cxn>
                <a:cxn ang="0">
                  <a:pos x="15" y="97"/>
                </a:cxn>
                <a:cxn ang="0">
                  <a:pos x="13" y="105"/>
                </a:cxn>
                <a:cxn ang="0">
                  <a:pos x="11" y="116"/>
                </a:cxn>
                <a:cxn ang="0">
                  <a:pos x="5" y="124"/>
                </a:cxn>
                <a:cxn ang="0">
                  <a:pos x="0" y="127"/>
                </a:cxn>
                <a:cxn ang="0">
                  <a:pos x="0" y="139"/>
                </a:cxn>
                <a:cxn ang="0">
                  <a:pos x="13" y="152"/>
                </a:cxn>
                <a:cxn ang="0">
                  <a:pos x="32" y="165"/>
                </a:cxn>
                <a:cxn ang="0">
                  <a:pos x="38" y="175"/>
                </a:cxn>
                <a:cxn ang="0">
                  <a:pos x="55" y="175"/>
                </a:cxn>
                <a:cxn ang="0">
                  <a:pos x="66" y="175"/>
                </a:cxn>
                <a:cxn ang="0">
                  <a:pos x="76" y="167"/>
                </a:cxn>
                <a:cxn ang="0">
                  <a:pos x="89" y="160"/>
                </a:cxn>
                <a:cxn ang="0">
                  <a:pos x="98" y="156"/>
                </a:cxn>
                <a:cxn ang="0">
                  <a:pos x="98" y="146"/>
                </a:cxn>
                <a:cxn ang="0">
                  <a:pos x="106" y="129"/>
                </a:cxn>
                <a:cxn ang="0">
                  <a:pos x="110" y="116"/>
                </a:cxn>
                <a:cxn ang="0">
                  <a:pos x="112" y="105"/>
                </a:cxn>
                <a:cxn ang="0">
                  <a:pos x="119" y="99"/>
                </a:cxn>
                <a:cxn ang="0">
                  <a:pos x="129" y="101"/>
                </a:cxn>
                <a:cxn ang="0">
                  <a:pos x="133" y="88"/>
                </a:cxn>
                <a:cxn ang="0">
                  <a:pos x="140" y="80"/>
                </a:cxn>
                <a:cxn ang="0">
                  <a:pos x="148" y="74"/>
                </a:cxn>
                <a:cxn ang="0">
                  <a:pos x="155" y="61"/>
                </a:cxn>
                <a:cxn ang="0">
                  <a:pos x="155" y="46"/>
                </a:cxn>
                <a:cxn ang="0">
                  <a:pos x="178" y="53"/>
                </a:cxn>
                <a:cxn ang="0">
                  <a:pos x="176" y="42"/>
                </a:cxn>
              </a:cxnLst>
              <a:rect l="0" t="0" r="r" b="b"/>
              <a:pathLst>
                <a:path w="180" h="179">
                  <a:moveTo>
                    <a:pt x="176" y="42"/>
                  </a:moveTo>
                  <a:lnTo>
                    <a:pt x="176" y="38"/>
                  </a:lnTo>
                  <a:lnTo>
                    <a:pt x="174" y="38"/>
                  </a:lnTo>
                  <a:lnTo>
                    <a:pt x="174" y="34"/>
                  </a:lnTo>
                  <a:lnTo>
                    <a:pt x="174" y="34"/>
                  </a:lnTo>
                  <a:lnTo>
                    <a:pt x="167" y="34"/>
                  </a:lnTo>
                  <a:lnTo>
                    <a:pt x="163" y="31"/>
                  </a:lnTo>
                  <a:lnTo>
                    <a:pt x="161" y="29"/>
                  </a:lnTo>
                  <a:lnTo>
                    <a:pt x="159" y="31"/>
                  </a:lnTo>
                  <a:lnTo>
                    <a:pt x="157" y="36"/>
                  </a:lnTo>
                  <a:lnTo>
                    <a:pt x="152" y="36"/>
                  </a:lnTo>
                  <a:lnTo>
                    <a:pt x="150" y="38"/>
                  </a:lnTo>
                  <a:lnTo>
                    <a:pt x="150" y="42"/>
                  </a:lnTo>
                  <a:lnTo>
                    <a:pt x="144" y="42"/>
                  </a:lnTo>
                  <a:lnTo>
                    <a:pt x="142" y="42"/>
                  </a:lnTo>
                  <a:lnTo>
                    <a:pt x="138" y="38"/>
                  </a:lnTo>
                  <a:lnTo>
                    <a:pt x="138" y="38"/>
                  </a:lnTo>
                  <a:lnTo>
                    <a:pt x="136" y="42"/>
                  </a:lnTo>
                  <a:lnTo>
                    <a:pt x="131" y="48"/>
                  </a:lnTo>
                  <a:lnTo>
                    <a:pt x="129" y="48"/>
                  </a:lnTo>
                  <a:lnTo>
                    <a:pt x="127" y="48"/>
                  </a:lnTo>
                  <a:lnTo>
                    <a:pt x="125" y="53"/>
                  </a:lnTo>
                  <a:lnTo>
                    <a:pt x="123" y="55"/>
                  </a:lnTo>
                  <a:lnTo>
                    <a:pt x="121" y="59"/>
                  </a:lnTo>
                  <a:lnTo>
                    <a:pt x="117" y="61"/>
                  </a:lnTo>
                  <a:lnTo>
                    <a:pt x="114" y="65"/>
                  </a:lnTo>
                  <a:lnTo>
                    <a:pt x="110" y="38"/>
                  </a:lnTo>
                  <a:lnTo>
                    <a:pt x="70" y="46"/>
                  </a:lnTo>
                  <a:lnTo>
                    <a:pt x="62" y="0"/>
                  </a:lnTo>
                  <a:lnTo>
                    <a:pt x="60" y="2"/>
                  </a:lnTo>
                  <a:lnTo>
                    <a:pt x="57" y="2"/>
                  </a:lnTo>
                  <a:lnTo>
                    <a:pt x="57" y="4"/>
                  </a:lnTo>
                  <a:lnTo>
                    <a:pt x="60" y="8"/>
                  </a:lnTo>
                  <a:lnTo>
                    <a:pt x="62" y="17"/>
                  </a:lnTo>
                  <a:lnTo>
                    <a:pt x="60" y="21"/>
                  </a:lnTo>
                  <a:lnTo>
                    <a:pt x="60" y="29"/>
                  </a:lnTo>
                  <a:lnTo>
                    <a:pt x="60" y="34"/>
                  </a:lnTo>
                  <a:lnTo>
                    <a:pt x="60" y="38"/>
                  </a:lnTo>
                  <a:lnTo>
                    <a:pt x="57" y="38"/>
                  </a:lnTo>
                  <a:lnTo>
                    <a:pt x="57" y="42"/>
                  </a:lnTo>
                  <a:lnTo>
                    <a:pt x="57" y="44"/>
                  </a:lnTo>
                  <a:lnTo>
                    <a:pt x="57" y="48"/>
                  </a:lnTo>
                  <a:lnTo>
                    <a:pt x="57" y="55"/>
                  </a:lnTo>
                  <a:lnTo>
                    <a:pt x="53" y="57"/>
                  </a:lnTo>
                  <a:lnTo>
                    <a:pt x="49" y="63"/>
                  </a:lnTo>
                  <a:lnTo>
                    <a:pt x="43" y="69"/>
                  </a:lnTo>
                  <a:lnTo>
                    <a:pt x="36" y="67"/>
                  </a:lnTo>
                  <a:lnTo>
                    <a:pt x="34" y="72"/>
                  </a:lnTo>
                  <a:lnTo>
                    <a:pt x="34" y="74"/>
                  </a:lnTo>
                  <a:lnTo>
                    <a:pt x="30" y="78"/>
                  </a:lnTo>
                  <a:lnTo>
                    <a:pt x="28" y="80"/>
                  </a:lnTo>
                  <a:lnTo>
                    <a:pt x="28" y="84"/>
                  </a:lnTo>
                  <a:lnTo>
                    <a:pt x="26" y="86"/>
                  </a:lnTo>
                  <a:lnTo>
                    <a:pt x="28" y="91"/>
                  </a:lnTo>
                  <a:lnTo>
                    <a:pt x="26" y="93"/>
                  </a:lnTo>
                  <a:lnTo>
                    <a:pt x="26" y="97"/>
                  </a:lnTo>
                  <a:lnTo>
                    <a:pt x="22" y="93"/>
                  </a:lnTo>
                  <a:lnTo>
                    <a:pt x="19" y="91"/>
                  </a:lnTo>
                  <a:lnTo>
                    <a:pt x="15" y="95"/>
                  </a:lnTo>
                  <a:lnTo>
                    <a:pt x="15" y="97"/>
                  </a:lnTo>
                  <a:lnTo>
                    <a:pt x="15" y="101"/>
                  </a:lnTo>
                  <a:lnTo>
                    <a:pt x="13" y="101"/>
                  </a:lnTo>
                  <a:lnTo>
                    <a:pt x="13" y="105"/>
                  </a:lnTo>
                  <a:lnTo>
                    <a:pt x="15" y="107"/>
                  </a:lnTo>
                  <a:lnTo>
                    <a:pt x="15" y="114"/>
                  </a:lnTo>
                  <a:lnTo>
                    <a:pt x="11" y="116"/>
                  </a:lnTo>
                  <a:lnTo>
                    <a:pt x="11" y="118"/>
                  </a:lnTo>
                  <a:lnTo>
                    <a:pt x="9" y="122"/>
                  </a:lnTo>
                  <a:lnTo>
                    <a:pt x="5" y="124"/>
                  </a:lnTo>
                  <a:lnTo>
                    <a:pt x="0" y="124"/>
                  </a:lnTo>
                  <a:lnTo>
                    <a:pt x="0" y="124"/>
                  </a:lnTo>
                  <a:lnTo>
                    <a:pt x="0" y="127"/>
                  </a:lnTo>
                  <a:lnTo>
                    <a:pt x="3" y="129"/>
                  </a:lnTo>
                  <a:lnTo>
                    <a:pt x="3" y="133"/>
                  </a:lnTo>
                  <a:lnTo>
                    <a:pt x="0" y="139"/>
                  </a:lnTo>
                  <a:lnTo>
                    <a:pt x="9" y="146"/>
                  </a:lnTo>
                  <a:lnTo>
                    <a:pt x="9" y="148"/>
                  </a:lnTo>
                  <a:lnTo>
                    <a:pt x="13" y="152"/>
                  </a:lnTo>
                  <a:lnTo>
                    <a:pt x="19" y="160"/>
                  </a:lnTo>
                  <a:lnTo>
                    <a:pt x="26" y="165"/>
                  </a:lnTo>
                  <a:lnTo>
                    <a:pt x="32" y="165"/>
                  </a:lnTo>
                  <a:lnTo>
                    <a:pt x="32" y="169"/>
                  </a:lnTo>
                  <a:lnTo>
                    <a:pt x="34" y="173"/>
                  </a:lnTo>
                  <a:lnTo>
                    <a:pt x="38" y="175"/>
                  </a:lnTo>
                  <a:lnTo>
                    <a:pt x="45" y="179"/>
                  </a:lnTo>
                  <a:lnTo>
                    <a:pt x="49" y="179"/>
                  </a:lnTo>
                  <a:lnTo>
                    <a:pt x="55" y="175"/>
                  </a:lnTo>
                  <a:lnTo>
                    <a:pt x="57" y="173"/>
                  </a:lnTo>
                  <a:lnTo>
                    <a:pt x="62" y="175"/>
                  </a:lnTo>
                  <a:lnTo>
                    <a:pt x="66" y="175"/>
                  </a:lnTo>
                  <a:lnTo>
                    <a:pt x="72" y="171"/>
                  </a:lnTo>
                  <a:lnTo>
                    <a:pt x="76" y="169"/>
                  </a:lnTo>
                  <a:lnTo>
                    <a:pt x="76" y="167"/>
                  </a:lnTo>
                  <a:lnTo>
                    <a:pt x="76" y="165"/>
                  </a:lnTo>
                  <a:lnTo>
                    <a:pt x="83" y="165"/>
                  </a:lnTo>
                  <a:lnTo>
                    <a:pt x="89" y="160"/>
                  </a:lnTo>
                  <a:lnTo>
                    <a:pt x="91" y="160"/>
                  </a:lnTo>
                  <a:lnTo>
                    <a:pt x="98" y="156"/>
                  </a:lnTo>
                  <a:lnTo>
                    <a:pt x="98" y="156"/>
                  </a:lnTo>
                  <a:lnTo>
                    <a:pt x="98" y="152"/>
                  </a:lnTo>
                  <a:lnTo>
                    <a:pt x="100" y="150"/>
                  </a:lnTo>
                  <a:lnTo>
                    <a:pt x="98" y="146"/>
                  </a:lnTo>
                  <a:lnTo>
                    <a:pt x="100" y="139"/>
                  </a:lnTo>
                  <a:lnTo>
                    <a:pt x="102" y="133"/>
                  </a:lnTo>
                  <a:lnTo>
                    <a:pt x="106" y="129"/>
                  </a:lnTo>
                  <a:lnTo>
                    <a:pt x="106" y="122"/>
                  </a:lnTo>
                  <a:lnTo>
                    <a:pt x="108" y="118"/>
                  </a:lnTo>
                  <a:lnTo>
                    <a:pt x="110" y="116"/>
                  </a:lnTo>
                  <a:lnTo>
                    <a:pt x="110" y="110"/>
                  </a:lnTo>
                  <a:lnTo>
                    <a:pt x="112" y="107"/>
                  </a:lnTo>
                  <a:lnTo>
                    <a:pt x="112" y="105"/>
                  </a:lnTo>
                  <a:lnTo>
                    <a:pt x="112" y="99"/>
                  </a:lnTo>
                  <a:lnTo>
                    <a:pt x="117" y="97"/>
                  </a:lnTo>
                  <a:lnTo>
                    <a:pt x="119" y="99"/>
                  </a:lnTo>
                  <a:lnTo>
                    <a:pt x="121" y="101"/>
                  </a:lnTo>
                  <a:lnTo>
                    <a:pt x="127" y="103"/>
                  </a:lnTo>
                  <a:lnTo>
                    <a:pt x="129" y="101"/>
                  </a:lnTo>
                  <a:lnTo>
                    <a:pt x="131" y="99"/>
                  </a:lnTo>
                  <a:lnTo>
                    <a:pt x="133" y="91"/>
                  </a:lnTo>
                  <a:lnTo>
                    <a:pt x="133" y="88"/>
                  </a:lnTo>
                  <a:lnTo>
                    <a:pt x="136" y="84"/>
                  </a:lnTo>
                  <a:lnTo>
                    <a:pt x="136" y="80"/>
                  </a:lnTo>
                  <a:lnTo>
                    <a:pt x="140" y="80"/>
                  </a:lnTo>
                  <a:lnTo>
                    <a:pt x="142" y="80"/>
                  </a:lnTo>
                  <a:lnTo>
                    <a:pt x="146" y="74"/>
                  </a:lnTo>
                  <a:lnTo>
                    <a:pt x="148" y="74"/>
                  </a:lnTo>
                  <a:lnTo>
                    <a:pt x="150" y="69"/>
                  </a:lnTo>
                  <a:lnTo>
                    <a:pt x="152" y="63"/>
                  </a:lnTo>
                  <a:lnTo>
                    <a:pt x="155" y="61"/>
                  </a:lnTo>
                  <a:lnTo>
                    <a:pt x="155" y="53"/>
                  </a:lnTo>
                  <a:lnTo>
                    <a:pt x="157" y="50"/>
                  </a:lnTo>
                  <a:lnTo>
                    <a:pt x="155" y="46"/>
                  </a:lnTo>
                  <a:lnTo>
                    <a:pt x="159" y="46"/>
                  </a:lnTo>
                  <a:lnTo>
                    <a:pt x="176" y="55"/>
                  </a:lnTo>
                  <a:lnTo>
                    <a:pt x="178" y="53"/>
                  </a:lnTo>
                  <a:lnTo>
                    <a:pt x="180" y="46"/>
                  </a:lnTo>
                  <a:lnTo>
                    <a:pt x="180" y="44"/>
                  </a:lnTo>
                  <a:lnTo>
                    <a:pt x="176" y="42"/>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69" name="Freeform 8">
              <a:extLst>
                <a:ext uri="{FF2B5EF4-FFF2-40B4-BE49-F238E27FC236}">
                  <a16:creationId xmlns:a16="http://schemas.microsoft.com/office/drawing/2014/main" id="{3E8976F4-4F9E-1F3B-FA07-E32A0D00F99A}"/>
                </a:ext>
              </a:extLst>
            </p:cNvPr>
            <p:cNvSpPr>
              <a:spLocks/>
            </p:cNvSpPr>
            <p:nvPr/>
          </p:nvSpPr>
          <p:spPr bwMode="auto">
            <a:xfrm>
              <a:off x="996951" y="3871916"/>
              <a:ext cx="14288" cy="12700"/>
            </a:xfrm>
            <a:custGeom>
              <a:avLst/>
              <a:gdLst/>
              <a:ahLst/>
              <a:cxnLst>
                <a:cxn ang="0">
                  <a:pos x="0" y="4"/>
                </a:cxn>
                <a:cxn ang="0">
                  <a:pos x="2" y="4"/>
                </a:cxn>
                <a:cxn ang="0">
                  <a:pos x="5" y="6"/>
                </a:cxn>
                <a:cxn ang="0">
                  <a:pos x="7" y="8"/>
                </a:cxn>
                <a:cxn ang="0">
                  <a:pos x="7" y="6"/>
                </a:cxn>
                <a:cxn ang="0">
                  <a:pos x="9" y="4"/>
                </a:cxn>
                <a:cxn ang="0">
                  <a:pos x="5" y="0"/>
                </a:cxn>
                <a:cxn ang="0">
                  <a:pos x="0" y="4"/>
                </a:cxn>
              </a:cxnLst>
              <a:rect l="0" t="0" r="r" b="b"/>
              <a:pathLst>
                <a:path w="9" h="8">
                  <a:moveTo>
                    <a:pt x="0" y="4"/>
                  </a:moveTo>
                  <a:lnTo>
                    <a:pt x="2" y="4"/>
                  </a:lnTo>
                  <a:lnTo>
                    <a:pt x="5" y="6"/>
                  </a:lnTo>
                  <a:lnTo>
                    <a:pt x="7" y="8"/>
                  </a:lnTo>
                  <a:lnTo>
                    <a:pt x="7" y="6"/>
                  </a:lnTo>
                  <a:lnTo>
                    <a:pt x="9" y="4"/>
                  </a:lnTo>
                  <a:lnTo>
                    <a:pt x="5" y="0"/>
                  </a:lnTo>
                  <a:lnTo>
                    <a:pt x="0" y="4"/>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0" name="Freeform 9">
              <a:extLst>
                <a:ext uri="{FF2B5EF4-FFF2-40B4-BE49-F238E27FC236}">
                  <a16:creationId xmlns:a16="http://schemas.microsoft.com/office/drawing/2014/main" id="{15EEE558-5F31-F5B2-25F9-63B7331571FA}"/>
                </a:ext>
              </a:extLst>
            </p:cNvPr>
            <p:cNvSpPr>
              <a:spLocks noEditPoints="1"/>
            </p:cNvSpPr>
            <p:nvPr/>
          </p:nvSpPr>
          <p:spPr bwMode="auto">
            <a:xfrm>
              <a:off x="-1716089" y="3009902"/>
              <a:ext cx="422276" cy="307974"/>
            </a:xfrm>
            <a:custGeom>
              <a:avLst/>
              <a:gdLst/>
              <a:ahLst/>
              <a:cxnLst>
                <a:cxn ang="0">
                  <a:pos x="61" y="15"/>
                </a:cxn>
                <a:cxn ang="0">
                  <a:pos x="72" y="15"/>
                </a:cxn>
                <a:cxn ang="0">
                  <a:pos x="70" y="13"/>
                </a:cxn>
                <a:cxn ang="0">
                  <a:pos x="78" y="34"/>
                </a:cxn>
                <a:cxn ang="0">
                  <a:pos x="70" y="36"/>
                </a:cxn>
                <a:cxn ang="0">
                  <a:pos x="74" y="51"/>
                </a:cxn>
                <a:cxn ang="0">
                  <a:pos x="80" y="51"/>
                </a:cxn>
                <a:cxn ang="0">
                  <a:pos x="72" y="38"/>
                </a:cxn>
                <a:cxn ang="0">
                  <a:pos x="175" y="25"/>
                </a:cxn>
                <a:cxn ang="0">
                  <a:pos x="76" y="6"/>
                </a:cxn>
                <a:cxn ang="0">
                  <a:pos x="84" y="15"/>
                </a:cxn>
                <a:cxn ang="0">
                  <a:pos x="80" y="23"/>
                </a:cxn>
                <a:cxn ang="0">
                  <a:pos x="76" y="27"/>
                </a:cxn>
                <a:cxn ang="0">
                  <a:pos x="82" y="36"/>
                </a:cxn>
                <a:cxn ang="0">
                  <a:pos x="82" y="51"/>
                </a:cxn>
                <a:cxn ang="0">
                  <a:pos x="76" y="65"/>
                </a:cxn>
                <a:cxn ang="0">
                  <a:pos x="74" y="80"/>
                </a:cxn>
                <a:cxn ang="0">
                  <a:pos x="59" y="91"/>
                </a:cxn>
                <a:cxn ang="0">
                  <a:pos x="49" y="93"/>
                </a:cxn>
                <a:cxn ang="0">
                  <a:pos x="49" y="87"/>
                </a:cxn>
                <a:cxn ang="0">
                  <a:pos x="55" y="85"/>
                </a:cxn>
                <a:cxn ang="0">
                  <a:pos x="59" y="80"/>
                </a:cxn>
                <a:cxn ang="0">
                  <a:pos x="68" y="74"/>
                </a:cxn>
                <a:cxn ang="0">
                  <a:pos x="68" y="68"/>
                </a:cxn>
                <a:cxn ang="0">
                  <a:pos x="72" y="61"/>
                </a:cxn>
                <a:cxn ang="0">
                  <a:pos x="61" y="63"/>
                </a:cxn>
                <a:cxn ang="0">
                  <a:pos x="51" y="76"/>
                </a:cxn>
                <a:cxn ang="0">
                  <a:pos x="49" y="70"/>
                </a:cxn>
                <a:cxn ang="0">
                  <a:pos x="61" y="59"/>
                </a:cxn>
                <a:cxn ang="0">
                  <a:pos x="68" y="53"/>
                </a:cxn>
                <a:cxn ang="0">
                  <a:pos x="63" y="46"/>
                </a:cxn>
                <a:cxn ang="0">
                  <a:pos x="57" y="36"/>
                </a:cxn>
                <a:cxn ang="0">
                  <a:pos x="40" y="34"/>
                </a:cxn>
                <a:cxn ang="0">
                  <a:pos x="23" y="23"/>
                </a:cxn>
                <a:cxn ang="0">
                  <a:pos x="6" y="11"/>
                </a:cxn>
                <a:cxn ang="0">
                  <a:pos x="4" y="23"/>
                </a:cxn>
                <a:cxn ang="0">
                  <a:pos x="4" y="36"/>
                </a:cxn>
                <a:cxn ang="0">
                  <a:pos x="6" y="61"/>
                </a:cxn>
                <a:cxn ang="0">
                  <a:pos x="6" y="85"/>
                </a:cxn>
                <a:cxn ang="0">
                  <a:pos x="17" y="89"/>
                </a:cxn>
                <a:cxn ang="0">
                  <a:pos x="4" y="95"/>
                </a:cxn>
                <a:cxn ang="0">
                  <a:pos x="15" y="104"/>
                </a:cxn>
                <a:cxn ang="0">
                  <a:pos x="8" y="108"/>
                </a:cxn>
                <a:cxn ang="0">
                  <a:pos x="6" y="112"/>
                </a:cxn>
                <a:cxn ang="0">
                  <a:pos x="0" y="120"/>
                </a:cxn>
                <a:cxn ang="0">
                  <a:pos x="15" y="125"/>
                </a:cxn>
                <a:cxn ang="0">
                  <a:pos x="21" y="127"/>
                </a:cxn>
                <a:cxn ang="0">
                  <a:pos x="30" y="133"/>
                </a:cxn>
                <a:cxn ang="0">
                  <a:pos x="36" y="163"/>
                </a:cxn>
                <a:cxn ang="0">
                  <a:pos x="46" y="169"/>
                </a:cxn>
                <a:cxn ang="0">
                  <a:pos x="63" y="171"/>
                </a:cxn>
                <a:cxn ang="0">
                  <a:pos x="78" y="171"/>
                </a:cxn>
                <a:cxn ang="0">
                  <a:pos x="89" y="177"/>
                </a:cxn>
                <a:cxn ang="0">
                  <a:pos x="112" y="177"/>
                </a:cxn>
                <a:cxn ang="0">
                  <a:pos x="129" y="180"/>
                </a:cxn>
                <a:cxn ang="0">
                  <a:pos x="150" y="177"/>
                </a:cxn>
                <a:cxn ang="0">
                  <a:pos x="169" y="177"/>
                </a:cxn>
                <a:cxn ang="0">
                  <a:pos x="241" y="182"/>
                </a:cxn>
                <a:cxn ang="0">
                  <a:pos x="266" y="46"/>
                </a:cxn>
              </a:cxnLst>
              <a:rect l="0" t="0" r="r" b="b"/>
              <a:pathLst>
                <a:path w="266" h="194">
                  <a:moveTo>
                    <a:pt x="63" y="23"/>
                  </a:moveTo>
                  <a:lnTo>
                    <a:pt x="65" y="19"/>
                  </a:lnTo>
                  <a:lnTo>
                    <a:pt x="63" y="17"/>
                  </a:lnTo>
                  <a:lnTo>
                    <a:pt x="61" y="15"/>
                  </a:lnTo>
                  <a:lnTo>
                    <a:pt x="59" y="19"/>
                  </a:lnTo>
                  <a:lnTo>
                    <a:pt x="61" y="23"/>
                  </a:lnTo>
                  <a:lnTo>
                    <a:pt x="63" y="23"/>
                  </a:lnTo>
                  <a:close/>
                  <a:moveTo>
                    <a:pt x="72" y="15"/>
                  </a:moveTo>
                  <a:lnTo>
                    <a:pt x="72" y="19"/>
                  </a:lnTo>
                  <a:lnTo>
                    <a:pt x="74" y="15"/>
                  </a:lnTo>
                  <a:lnTo>
                    <a:pt x="72" y="13"/>
                  </a:lnTo>
                  <a:lnTo>
                    <a:pt x="70" y="13"/>
                  </a:lnTo>
                  <a:lnTo>
                    <a:pt x="68" y="17"/>
                  </a:lnTo>
                  <a:lnTo>
                    <a:pt x="70" y="19"/>
                  </a:lnTo>
                  <a:lnTo>
                    <a:pt x="72" y="15"/>
                  </a:lnTo>
                  <a:close/>
                  <a:moveTo>
                    <a:pt x="78" y="34"/>
                  </a:moveTo>
                  <a:lnTo>
                    <a:pt x="76" y="32"/>
                  </a:lnTo>
                  <a:lnTo>
                    <a:pt x="76" y="32"/>
                  </a:lnTo>
                  <a:lnTo>
                    <a:pt x="72" y="34"/>
                  </a:lnTo>
                  <a:lnTo>
                    <a:pt x="70" y="36"/>
                  </a:lnTo>
                  <a:lnTo>
                    <a:pt x="70" y="40"/>
                  </a:lnTo>
                  <a:lnTo>
                    <a:pt x="74" y="44"/>
                  </a:lnTo>
                  <a:lnTo>
                    <a:pt x="72" y="46"/>
                  </a:lnTo>
                  <a:lnTo>
                    <a:pt x="74" y="51"/>
                  </a:lnTo>
                  <a:lnTo>
                    <a:pt x="76" y="53"/>
                  </a:lnTo>
                  <a:lnTo>
                    <a:pt x="76" y="55"/>
                  </a:lnTo>
                  <a:lnTo>
                    <a:pt x="80" y="53"/>
                  </a:lnTo>
                  <a:lnTo>
                    <a:pt x="80" y="51"/>
                  </a:lnTo>
                  <a:lnTo>
                    <a:pt x="76" y="49"/>
                  </a:lnTo>
                  <a:lnTo>
                    <a:pt x="74" y="49"/>
                  </a:lnTo>
                  <a:lnTo>
                    <a:pt x="74" y="40"/>
                  </a:lnTo>
                  <a:lnTo>
                    <a:pt x="72" y="38"/>
                  </a:lnTo>
                  <a:lnTo>
                    <a:pt x="74" y="36"/>
                  </a:lnTo>
                  <a:lnTo>
                    <a:pt x="78" y="34"/>
                  </a:lnTo>
                  <a:close/>
                  <a:moveTo>
                    <a:pt x="234" y="38"/>
                  </a:moveTo>
                  <a:lnTo>
                    <a:pt x="175" y="25"/>
                  </a:lnTo>
                  <a:lnTo>
                    <a:pt x="124" y="13"/>
                  </a:lnTo>
                  <a:lnTo>
                    <a:pt x="80" y="0"/>
                  </a:lnTo>
                  <a:lnTo>
                    <a:pt x="76" y="2"/>
                  </a:lnTo>
                  <a:lnTo>
                    <a:pt x="76" y="6"/>
                  </a:lnTo>
                  <a:lnTo>
                    <a:pt x="78" y="8"/>
                  </a:lnTo>
                  <a:lnTo>
                    <a:pt x="78" y="11"/>
                  </a:lnTo>
                  <a:lnTo>
                    <a:pt x="80" y="13"/>
                  </a:lnTo>
                  <a:lnTo>
                    <a:pt x="84" y="15"/>
                  </a:lnTo>
                  <a:lnTo>
                    <a:pt x="84" y="17"/>
                  </a:lnTo>
                  <a:lnTo>
                    <a:pt x="84" y="21"/>
                  </a:lnTo>
                  <a:lnTo>
                    <a:pt x="82" y="23"/>
                  </a:lnTo>
                  <a:lnTo>
                    <a:pt x="80" y="23"/>
                  </a:lnTo>
                  <a:lnTo>
                    <a:pt x="82" y="25"/>
                  </a:lnTo>
                  <a:lnTo>
                    <a:pt x="80" y="30"/>
                  </a:lnTo>
                  <a:lnTo>
                    <a:pt x="78" y="27"/>
                  </a:lnTo>
                  <a:lnTo>
                    <a:pt x="76" y="27"/>
                  </a:lnTo>
                  <a:lnTo>
                    <a:pt x="76" y="30"/>
                  </a:lnTo>
                  <a:lnTo>
                    <a:pt x="78" y="30"/>
                  </a:lnTo>
                  <a:lnTo>
                    <a:pt x="80" y="34"/>
                  </a:lnTo>
                  <a:lnTo>
                    <a:pt x="82" y="36"/>
                  </a:lnTo>
                  <a:lnTo>
                    <a:pt x="80" y="40"/>
                  </a:lnTo>
                  <a:lnTo>
                    <a:pt x="82" y="40"/>
                  </a:lnTo>
                  <a:lnTo>
                    <a:pt x="80" y="49"/>
                  </a:lnTo>
                  <a:lnTo>
                    <a:pt x="82" y="51"/>
                  </a:lnTo>
                  <a:lnTo>
                    <a:pt x="82" y="55"/>
                  </a:lnTo>
                  <a:lnTo>
                    <a:pt x="80" y="57"/>
                  </a:lnTo>
                  <a:lnTo>
                    <a:pt x="76" y="61"/>
                  </a:lnTo>
                  <a:lnTo>
                    <a:pt x="76" y="65"/>
                  </a:lnTo>
                  <a:lnTo>
                    <a:pt x="74" y="68"/>
                  </a:lnTo>
                  <a:lnTo>
                    <a:pt x="76" y="70"/>
                  </a:lnTo>
                  <a:lnTo>
                    <a:pt x="72" y="74"/>
                  </a:lnTo>
                  <a:lnTo>
                    <a:pt x="74" y="80"/>
                  </a:lnTo>
                  <a:lnTo>
                    <a:pt x="70" y="85"/>
                  </a:lnTo>
                  <a:lnTo>
                    <a:pt x="63" y="87"/>
                  </a:lnTo>
                  <a:lnTo>
                    <a:pt x="61" y="89"/>
                  </a:lnTo>
                  <a:lnTo>
                    <a:pt x="59" y="91"/>
                  </a:lnTo>
                  <a:lnTo>
                    <a:pt x="55" y="91"/>
                  </a:lnTo>
                  <a:lnTo>
                    <a:pt x="53" y="87"/>
                  </a:lnTo>
                  <a:lnTo>
                    <a:pt x="51" y="89"/>
                  </a:lnTo>
                  <a:lnTo>
                    <a:pt x="49" y="93"/>
                  </a:lnTo>
                  <a:lnTo>
                    <a:pt x="49" y="91"/>
                  </a:lnTo>
                  <a:lnTo>
                    <a:pt x="49" y="87"/>
                  </a:lnTo>
                  <a:lnTo>
                    <a:pt x="44" y="87"/>
                  </a:lnTo>
                  <a:lnTo>
                    <a:pt x="49" y="87"/>
                  </a:lnTo>
                  <a:lnTo>
                    <a:pt x="51" y="82"/>
                  </a:lnTo>
                  <a:lnTo>
                    <a:pt x="57" y="78"/>
                  </a:lnTo>
                  <a:lnTo>
                    <a:pt x="57" y="82"/>
                  </a:lnTo>
                  <a:lnTo>
                    <a:pt x="55" y="85"/>
                  </a:lnTo>
                  <a:lnTo>
                    <a:pt x="55" y="89"/>
                  </a:lnTo>
                  <a:lnTo>
                    <a:pt x="57" y="87"/>
                  </a:lnTo>
                  <a:lnTo>
                    <a:pt x="57" y="82"/>
                  </a:lnTo>
                  <a:lnTo>
                    <a:pt x="59" y="80"/>
                  </a:lnTo>
                  <a:lnTo>
                    <a:pt x="63" y="80"/>
                  </a:lnTo>
                  <a:lnTo>
                    <a:pt x="59" y="82"/>
                  </a:lnTo>
                  <a:lnTo>
                    <a:pt x="63" y="85"/>
                  </a:lnTo>
                  <a:lnTo>
                    <a:pt x="68" y="74"/>
                  </a:lnTo>
                  <a:lnTo>
                    <a:pt x="68" y="70"/>
                  </a:lnTo>
                  <a:lnTo>
                    <a:pt x="63" y="70"/>
                  </a:lnTo>
                  <a:lnTo>
                    <a:pt x="63" y="68"/>
                  </a:lnTo>
                  <a:lnTo>
                    <a:pt x="68" y="68"/>
                  </a:lnTo>
                  <a:lnTo>
                    <a:pt x="68" y="65"/>
                  </a:lnTo>
                  <a:lnTo>
                    <a:pt x="65" y="61"/>
                  </a:lnTo>
                  <a:lnTo>
                    <a:pt x="70" y="61"/>
                  </a:lnTo>
                  <a:lnTo>
                    <a:pt x="72" y="61"/>
                  </a:lnTo>
                  <a:lnTo>
                    <a:pt x="72" y="57"/>
                  </a:lnTo>
                  <a:lnTo>
                    <a:pt x="72" y="53"/>
                  </a:lnTo>
                  <a:lnTo>
                    <a:pt x="63" y="61"/>
                  </a:lnTo>
                  <a:lnTo>
                    <a:pt x="61" y="63"/>
                  </a:lnTo>
                  <a:lnTo>
                    <a:pt x="55" y="65"/>
                  </a:lnTo>
                  <a:lnTo>
                    <a:pt x="49" y="72"/>
                  </a:lnTo>
                  <a:lnTo>
                    <a:pt x="49" y="76"/>
                  </a:lnTo>
                  <a:lnTo>
                    <a:pt x="51" y="76"/>
                  </a:lnTo>
                  <a:lnTo>
                    <a:pt x="55" y="76"/>
                  </a:lnTo>
                  <a:lnTo>
                    <a:pt x="49" y="76"/>
                  </a:lnTo>
                  <a:lnTo>
                    <a:pt x="46" y="74"/>
                  </a:lnTo>
                  <a:lnTo>
                    <a:pt x="49" y="70"/>
                  </a:lnTo>
                  <a:lnTo>
                    <a:pt x="55" y="65"/>
                  </a:lnTo>
                  <a:lnTo>
                    <a:pt x="57" y="63"/>
                  </a:lnTo>
                  <a:lnTo>
                    <a:pt x="63" y="57"/>
                  </a:lnTo>
                  <a:lnTo>
                    <a:pt x="61" y="59"/>
                  </a:lnTo>
                  <a:lnTo>
                    <a:pt x="61" y="61"/>
                  </a:lnTo>
                  <a:lnTo>
                    <a:pt x="63" y="59"/>
                  </a:lnTo>
                  <a:lnTo>
                    <a:pt x="68" y="57"/>
                  </a:lnTo>
                  <a:lnTo>
                    <a:pt x="68" y="53"/>
                  </a:lnTo>
                  <a:lnTo>
                    <a:pt x="65" y="44"/>
                  </a:lnTo>
                  <a:lnTo>
                    <a:pt x="68" y="40"/>
                  </a:lnTo>
                  <a:lnTo>
                    <a:pt x="63" y="42"/>
                  </a:lnTo>
                  <a:lnTo>
                    <a:pt x="63" y="46"/>
                  </a:lnTo>
                  <a:lnTo>
                    <a:pt x="61" y="42"/>
                  </a:lnTo>
                  <a:lnTo>
                    <a:pt x="57" y="42"/>
                  </a:lnTo>
                  <a:lnTo>
                    <a:pt x="57" y="40"/>
                  </a:lnTo>
                  <a:lnTo>
                    <a:pt x="57" y="36"/>
                  </a:lnTo>
                  <a:lnTo>
                    <a:pt x="53" y="36"/>
                  </a:lnTo>
                  <a:lnTo>
                    <a:pt x="51" y="38"/>
                  </a:lnTo>
                  <a:lnTo>
                    <a:pt x="46" y="34"/>
                  </a:lnTo>
                  <a:lnTo>
                    <a:pt x="40" y="34"/>
                  </a:lnTo>
                  <a:lnTo>
                    <a:pt x="36" y="32"/>
                  </a:lnTo>
                  <a:lnTo>
                    <a:pt x="30" y="30"/>
                  </a:lnTo>
                  <a:lnTo>
                    <a:pt x="25" y="25"/>
                  </a:lnTo>
                  <a:lnTo>
                    <a:pt x="23" y="23"/>
                  </a:lnTo>
                  <a:lnTo>
                    <a:pt x="19" y="21"/>
                  </a:lnTo>
                  <a:lnTo>
                    <a:pt x="17" y="19"/>
                  </a:lnTo>
                  <a:lnTo>
                    <a:pt x="11" y="13"/>
                  </a:lnTo>
                  <a:lnTo>
                    <a:pt x="6" y="11"/>
                  </a:lnTo>
                  <a:lnTo>
                    <a:pt x="8" y="15"/>
                  </a:lnTo>
                  <a:lnTo>
                    <a:pt x="6" y="15"/>
                  </a:lnTo>
                  <a:lnTo>
                    <a:pt x="6" y="19"/>
                  </a:lnTo>
                  <a:lnTo>
                    <a:pt x="4" y="23"/>
                  </a:lnTo>
                  <a:lnTo>
                    <a:pt x="4" y="25"/>
                  </a:lnTo>
                  <a:lnTo>
                    <a:pt x="4" y="30"/>
                  </a:lnTo>
                  <a:lnTo>
                    <a:pt x="4" y="32"/>
                  </a:lnTo>
                  <a:lnTo>
                    <a:pt x="4" y="36"/>
                  </a:lnTo>
                  <a:lnTo>
                    <a:pt x="6" y="40"/>
                  </a:lnTo>
                  <a:lnTo>
                    <a:pt x="8" y="46"/>
                  </a:lnTo>
                  <a:lnTo>
                    <a:pt x="8" y="49"/>
                  </a:lnTo>
                  <a:lnTo>
                    <a:pt x="6" y="61"/>
                  </a:lnTo>
                  <a:lnTo>
                    <a:pt x="8" y="70"/>
                  </a:lnTo>
                  <a:lnTo>
                    <a:pt x="6" y="80"/>
                  </a:lnTo>
                  <a:lnTo>
                    <a:pt x="6" y="85"/>
                  </a:lnTo>
                  <a:lnTo>
                    <a:pt x="6" y="85"/>
                  </a:lnTo>
                  <a:lnTo>
                    <a:pt x="8" y="82"/>
                  </a:lnTo>
                  <a:lnTo>
                    <a:pt x="11" y="85"/>
                  </a:lnTo>
                  <a:lnTo>
                    <a:pt x="15" y="87"/>
                  </a:lnTo>
                  <a:lnTo>
                    <a:pt x="17" y="89"/>
                  </a:lnTo>
                  <a:lnTo>
                    <a:pt x="13" y="89"/>
                  </a:lnTo>
                  <a:lnTo>
                    <a:pt x="6" y="91"/>
                  </a:lnTo>
                  <a:lnTo>
                    <a:pt x="6" y="89"/>
                  </a:lnTo>
                  <a:lnTo>
                    <a:pt x="4" y="95"/>
                  </a:lnTo>
                  <a:lnTo>
                    <a:pt x="6" y="97"/>
                  </a:lnTo>
                  <a:lnTo>
                    <a:pt x="6" y="97"/>
                  </a:lnTo>
                  <a:lnTo>
                    <a:pt x="13" y="99"/>
                  </a:lnTo>
                  <a:lnTo>
                    <a:pt x="15" y="104"/>
                  </a:lnTo>
                  <a:lnTo>
                    <a:pt x="13" y="104"/>
                  </a:lnTo>
                  <a:lnTo>
                    <a:pt x="11" y="101"/>
                  </a:lnTo>
                  <a:lnTo>
                    <a:pt x="8" y="104"/>
                  </a:lnTo>
                  <a:lnTo>
                    <a:pt x="8" y="108"/>
                  </a:lnTo>
                  <a:lnTo>
                    <a:pt x="6" y="110"/>
                  </a:lnTo>
                  <a:lnTo>
                    <a:pt x="8" y="114"/>
                  </a:lnTo>
                  <a:lnTo>
                    <a:pt x="8" y="114"/>
                  </a:lnTo>
                  <a:lnTo>
                    <a:pt x="6" y="112"/>
                  </a:lnTo>
                  <a:lnTo>
                    <a:pt x="4" y="112"/>
                  </a:lnTo>
                  <a:lnTo>
                    <a:pt x="4" y="106"/>
                  </a:lnTo>
                  <a:lnTo>
                    <a:pt x="4" y="104"/>
                  </a:lnTo>
                  <a:lnTo>
                    <a:pt x="0" y="120"/>
                  </a:lnTo>
                  <a:lnTo>
                    <a:pt x="2" y="118"/>
                  </a:lnTo>
                  <a:lnTo>
                    <a:pt x="6" y="123"/>
                  </a:lnTo>
                  <a:lnTo>
                    <a:pt x="13" y="120"/>
                  </a:lnTo>
                  <a:lnTo>
                    <a:pt x="15" y="125"/>
                  </a:lnTo>
                  <a:lnTo>
                    <a:pt x="17" y="125"/>
                  </a:lnTo>
                  <a:lnTo>
                    <a:pt x="19" y="125"/>
                  </a:lnTo>
                  <a:lnTo>
                    <a:pt x="19" y="127"/>
                  </a:lnTo>
                  <a:lnTo>
                    <a:pt x="21" y="127"/>
                  </a:lnTo>
                  <a:lnTo>
                    <a:pt x="21" y="129"/>
                  </a:lnTo>
                  <a:lnTo>
                    <a:pt x="25" y="133"/>
                  </a:lnTo>
                  <a:lnTo>
                    <a:pt x="27" y="133"/>
                  </a:lnTo>
                  <a:lnTo>
                    <a:pt x="30" y="133"/>
                  </a:lnTo>
                  <a:lnTo>
                    <a:pt x="32" y="137"/>
                  </a:lnTo>
                  <a:lnTo>
                    <a:pt x="36" y="139"/>
                  </a:lnTo>
                  <a:lnTo>
                    <a:pt x="38" y="146"/>
                  </a:lnTo>
                  <a:lnTo>
                    <a:pt x="36" y="163"/>
                  </a:lnTo>
                  <a:lnTo>
                    <a:pt x="36" y="165"/>
                  </a:lnTo>
                  <a:lnTo>
                    <a:pt x="42" y="167"/>
                  </a:lnTo>
                  <a:lnTo>
                    <a:pt x="44" y="169"/>
                  </a:lnTo>
                  <a:lnTo>
                    <a:pt x="46" y="169"/>
                  </a:lnTo>
                  <a:lnTo>
                    <a:pt x="51" y="171"/>
                  </a:lnTo>
                  <a:lnTo>
                    <a:pt x="53" y="171"/>
                  </a:lnTo>
                  <a:lnTo>
                    <a:pt x="59" y="171"/>
                  </a:lnTo>
                  <a:lnTo>
                    <a:pt x="63" y="171"/>
                  </a:lnTo>
                  <a:lnTo>
                    <a:pt x="65" y="169"/>
                  </a:lnTo>
                  <a:lnTo>
                    <a:pt x="70" y="169"/>
                  </a:lnTo>
                  <a:lnTo>
                    <a:pt x="72" y="169"/>
                  </a:lnTo>
                  <a:lnTo>
                    <a:pt x="78" y="171"/>
                  </a:lnTo>
                  <a:lnTo>
                    <a:pt x="82" y="171"/>
                  </a:lnTo>
                  <a:lnTo>
                    <a:pt x="84" y="173"/>
                  </a:lnTo>
                  <a:lnTo>
                    <a:pt x="89" y="175"/>
                  </a:lnTo>
                  <a:lnTo>
                    <a:pt x="89" y="177"/>
                  </a:lnTo>
                  <a:lnTo>
                    <a:pt x="95" y="177"/>
                  </a:lnTo>
                  <a:lnTo>
                    <a:pt x="99" y="180"/>
                  </a:lnTo>
                  <a:lnTo>
                    <a:pt x="108" y="177"/>
                  </a:lnTo>
                  <a:lnTo>
                    <a:pt x="112" y="177"/>
                  </a:lnTo>
                  <a:lnTo>
                    <a:pt x="116" y="182"/>
                  </a:lnTo>
                  <a:lnTo>
                    <a:pt x="118" y="182"/>
                  </a:lnTo>
                  <a:lnTo>
                    <a:pt x="122" y="182"/>
                  </a:lnTo>
                  <a:lnTo>
                    <a:pt x="129" y="180"/>
                  </a:lnTo>
                  <a:lnTo>
                    <a:pt x="135" y="180"/>
                  </a:lnTo>
                  <a:lnTo>
                    <a:pt x="146" y="180"/>
                  </a:lnTo>
                  <a:lnTo>
                    <a:pt x="148" y="177"/>
                  </a:lnTo>
                  <a:lnTo>
                    <a:pt x="150" y="177"/>
                  </a:lnTo>
                  <a:lnTo>
                    <a:pt x="158" y="180"/>
                  </a:lnTo>
                  <a:lnTo>
                    <a:pt x="160" y="180"/>
                  </a:lnTo>
                  <a:lnTo>
                    <a:pt x="165" y="180"/>
                  </a:lnTo>
                  <a:lnTo>
                    <a:pt x="169" y="177"/>
                  </a:lnTo>
                  <a:lnTo>
                    <a:pt x="200" y="186"/>
                  </a:lnTo>
                  <a:lnTo>
                    <a:pt x="241" y="194"/>
                  </a:lnTo>
                  <a:lnTo>
                    <a:pt x="241" y="190"/>
                  </a:lnTo>
                  <a:lnTo>
                    <a:pt x="241" y="182"/>
                  </a:lnTo>
                  <a:lnTo>
                    <a:pt x="238" y="175"/>
                  </a:lnTo>
                  <a:lnTo>
                    <a:pt x="241" y="171"/>
                  </a:lnTo>
                  <a:lnTo>
                    <a:pt x="243" y="161"/>
                  </a:lnTo>
                  <a:lnTo>
                    <a:pt x="266" y="46"/>
                  </a:lnTo>
                  <a:lnTo>
                    <a:pt x="266" y="44"/>
                  </a:lnTo>
                  <a:lnTo>
                    <a:pt x="234" y="38"/>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1" name="Freeform 10">
              <a:extLst>
                <a:ext uri="{FF2B5EF4-FFF2-40B4-BE49-F238E27FC236}">
                  <a16:creationId xmlns:a16="http://schemas.microsoft.com/office/drawing/2014/main" id="{689F3593-F0C5-F2CB-DEAB-1309FE527980}"/>
                </a:ext>
              </a:extLst>
            </p:cNvPr>
            <p:cNvSpPr>
              <a:spLocks noEditPoints="1"/>
            </p:cNvSpPr>
            <p:nvPr/>
          </p:nvSpPr>
          <p:spPr bwMode="auto">
            <a:xfrm>
              <a:off x="622301" y="3854452"/>
              <a:ext cx="498476" cy="279399"/>
            </a:xfrm>
            <a:custGeom>
              <a:avLst/>
              <a:gdLst/>
              <a:ahLst/>
              <a:cxnLst>
                <a:cxn ang="0">
                  <a:pos x="289" y="110"/>
                </a:cxn>
                <a:cxn ang="0">
                  <a:pos x="283" y="114"/>
                </a:cxn>
                <a:cxn ang="0">
                  <a:pos x="276" y="106"/>
                </a:cxn>
                <a:cxn ang="0">
                  <a:pos x="266" y="100"/>
                </a:cxn>
                <a:cxn ang="0">
                  <a:pos x="249" y="95"/>
                </a:cxn>
                <a:cxn ang="0">
                  <a:pos x="262" y="97"/>
                </a:cxn>
                <a:cxn ang="0">
                  <a:pos x="272" y="95"/>
                </a:cxn>
                <a:cxn ang="0">
                  <a:pos x="285" y="108"/>
                </a:cxn>
                <a:cxn ang="0">
                  <a:pos x="287" y="97"/>
                </a:cxn>
                <a:cxn ang="0">
                  <a:pos x="274" y="93"/>
                </a:cxn>
                <a:cxn ang="0">
                  <a:pos x="274" y="89"/>
                </a:cxn>
                <a:cxn ang="0">
                  <a:pos x="281" y="85"/>
                </a:cxn>
                <a:cxn ang="0">
                  <a:pos x="285" y="78"/>
                </a:cxn>
                <a:cxn ang="0">
                  <a:pos x="276" y="74"/>
                </a:cxn>
                <a:cxn ang="0">
                  <a:pos x="264" y="68"/>
                </a:cxn>
                <a:cxn ang="0">
                  <a:pos x="253" y="57"/>
                </a:cxn>
                <a:cxn ang="0">
                  <a:pos x="251" y="55"/>
                </a:cxn>
                <a:cxn ang="0">
                  <a:pos x="264" y="66"/>
                </a:cxn>
                <a:cxn ang="0">
                  <a:pos x="276" y="72"/>
                </a:cxn>
                <a:cxn ang="0">
                  <a:pos x="279" y="61"/>
                </a:cxn>
                <a:cxn ang="0">
                  <a:pos x="272" y="57"/>
                </a:cxn>
                <a:cxn ang="0">
                  <a:pos x="266" y="51"/>
                </a:cxn>
                <a:cxn ang="0">
                  <a:pos x="253" y="51"/>
                </a:cxn>
                <a:cxn ang="0">
                  <a:pos x="243" y="42"/>
                </a:cxn>
                <a:cxn ang="0">
                  <a:pos x="234" y="42"/>
                </a:cxn>
                <a:cxn ang="0">
                  <a:pos x="236" y="30"/>
                </a:cxn>
                <a:cxn ang="0">
                  <a:pos x="243" y="23"/>
                </a:cxn>
                <a:cxn ang="0">
                  <a:pos x="236" y="15"/>
                </a:cxn>
                <a:cxn ang="0">
                  <a:pos x="224" y="11"/>
                </a:cxn>
                <a:cxn ang="0">
                  <a:pos x="215" y="0"/>
                </a:cxn>
                <a:cxn ang="0">
                  <a:pos x="188" y="0"/>
                </a:cxn>
                <a:cxn ang="0">
                  <a:pos x="184" y="15"/>
                </a:cxn>
                <a:cxn ang="0">
                  <a:pos x="175" y="28"/>
                </a:cxn>
                <a:cxn ang="0">
                  <a:pos x="165" y="38"/>
                </a:cxn>
                <a:cxn ang="0">
                  <a:pos x="158" y="55"/>
                </a:cxn>
                <a:cxn ang="0">
                  <a:pos x="146" y="51"/>
                </a:cxn>
                <a:cxn ang="0">
                  <a:pos x="139" y="64"/>
                </a:cxn>
                <a:cxn ang="0">
                  <a:pos x="135" y="83"/>
                </a:cxn>
                <a:cxn ang="0">
                  <a:pos x="129" y="104"/>
                </a:cxn>
                <a:cxn ang="0">
                  <a:pos x="120" y="114"/>
                </a:cxn>
                <a:cxn ang="0">
                  <a:pos x="105" y="121"/>
                </a:cxn>
                <a:cxn ang="0">
                  <a:pos x="91" y="129"/>
                </a:cxn>
                <a:cxn ang="0">
                  <a:pos x="74" y="133"/>
                </a:cxn>
                <a:cxn ang="0">
                  <a:pos x="61" y="119"/>
                </a:cxn>
                <a:cxn ang="0">
                  <a:pos x="36" y="150"/>
                </a:cxn>
                <a:cxn ang="0">
                  <a:pos x="25" y="161"/>
                </a:cxn>
                <a:cxn ang="0">
                  <a:pos x="11" y="171"/>
                </a:cxn>
                <a:cxn ang="0">
                  <a:pos x="21" y="173"/>
                </a:cxn>
                <a:cxn ang="0">
                  <a:pos x="80" y="165"/>
                </a:cxn>
                <a:cxn ang="0">
                  <a:pos x="219" y="142"/>
                </a:cxn>
                <a:cxn ang="0">
                  <a:pos x="306" y="125"/>
                </a:cxn>
                <a:cxn ang="0">
                  <a:pos x="308" y="121"/>
                </a:cxn>
                <a:cxn ang="0">
                  <a:pos x="302" y="106"/>
                </a:cxn>
                <a:cxn ang="0">
                  <a:pos x="302" y="53"/>
                </a:cxn>
                <a:cxn ang="0">
                  <a:pos x="300" y="66"/>
                </a:cxn>
                <a:cxn ang="0">
                  <a:pos x="297" y="83"/>
                </a:cxn>
                <a:cxn ang="0">
                  <a:pos x="302" y="83"/>
                </a:cxn>
                <a:cxn ang="0">
                  <a:pos x="308" y="74"/>
                </a:cxn>
                <a:cxn ang="0">
                  <a:pos x="310" y="57"/>
                </a:cxn>
              </a:cxnLst>
              <a:rect l="0" t="0" r="r" b="b"/>
              <a:pathLst>
                <a:path w="314" h="176">
                  <a:moveTo>
                    <a:pt x="302" y="106"/>
                  </a:moveTo>
                  <a:lnTo>
                    <a:pt x="293" y="108"/>
                  </a:lnTo>
                  <a:lnTo>
                    <a:pt x="291" y="106"/>
                  </a:lnTo>
                  <a:lnTo>
                    <a:pt x="289" y="110"/>
                  </a:lnTo>
                  <a:lnTo>
                    <a:pt x="291" y="112"/>
                  </a:lnTo>
                  <a:lnTo>
                    <a:pt x="287" y="110"/>
                  </a:lnTo>
                  <a:lnTo>
                    <a:pt x="285" y="110"/>
                  </a:lnTo>
                  <a:lnTo>
                    <a:pt x="283" y="114"/>
                  </a:lnTo>
                  <a:lnTo>
                    <a:pt x="283" y="110"/>
                  </a:lnTo>
                  <a:lnTo>
                    <a:pt x="279" y="108"/>
                  </a:lnTo>
                  <a:lnTo>
                    <a:pt x="276" y="106"/>
                  </a:lnTo>
                  <a:lnTo>
                    <a:pt x="276" y="106"/>
                  </a:lnTo>
                  <a:lnTo>
                    <a:pt x="274" y="102"/>
                  </a:lnTo>
                  <a:lnTo>
                    <a:pt x="272" y="100"/>
                  </a:lnTo>
                  <a:lnTo>
                    <a:pt x="270" y="100"/>
                  </a:lnTo>
                  <a:lnTo>
                    <a:pt x="266" y="100"/>
                  </a:lnTo>
                  <a:lnTo>
                    <a:pt x="264" y="100"/>
                  </a:lnTo>
                  <a:lnTo>
                    <a:pt x="257" y="97"/>
                  </a:lnTo>
                  <a:lnTo>
                    <a:pt x="247" y="97"/>
                  </a:lnTo>
                  <a:lnTo>
                    <a:pt x="249" y="95"/>
                  </a:lnTo>
                  <a:lnTo>
                    <a:pt x="251" y="95"/>
                  </a:lnTo>
                  <a:lnTo>
                    <a:pt x="257" y="95"/>
                  </a:lnTo>
                  <a:lnTo>
                    <a:pt x="262" y="97"/>
                  </a:lnTo>
                  <a:lnTo>
                    <a:pt x="262" y="97"/>
                  </a:lnTo>
                  <a:lnTo>
                    <a:pt x="264" y="93"/>
                  </a:lnTo>
                  <a:lnTo>
                    <a:pt x="266" y="97"/>
                  </a:lnTo>
                  <a:lnTo>
                    <a:pt x="270" y="100"/>
                  </a:lnTo>
                  <a:lnTo>
                    <a:pt x="272" y="95"/>
                  </a:lnTo>
                  <a:lnTo>
                    <a:pt x="274" y="100"/>
                  </a:lnTo>
                  <a:lnTo>
                    <a:pt x="279" y="102"/>
                  </a:lnTo>
                  <a:lnTo>
                    <a:pt x="281" y="104"/>
                  </a:lnTo>
                  <a:lnTo>
                    <a:pt x="285" y="108"/>
                  </a:lnTo>
                  <a:lnTo>
                    <a:pt x="287" y="106"/>
                  </a:lnTo>
                  <a:lnTo>
                    <a:pt x="289" y="104"/>
                  </a:lnTo>
                  <a:lnTo>
                    <a:pt x="289" y="102"/>
                  </a:lnTo>
                  <a:lnTo>
                    <a:pt x="287" y="97"/>
                  </a:lnTo>
                  <a:lnTo>
                    <a:pt x="285" y="97"/>
                  </a:lnTo>
                  <a:lnTo>
                    <a:pt x="283" y="93"/>
                  </a:lnTo>
                  <a:lnTo>
                    <a:pt x="281" y="95"/>
                  </a:lnTo>
                  <a:lnTo>
                    <a:pt x="274" y="93"/>
                  </a:lnTo>
                  <a:lnTo>
                    <a:pt x="270" y="89"/>
                  </a:lnTo>
                  <a:lnTo>
                    <a:pt x="264" y="85"/>
                  </a:lnTo>
                  <a:lnTo>
                    <a:pt x="268" y="85"/>
                  </a:lnTo>
                  <a:lnTo>
                    <a:pt x="274" y="89"/>
                  </a:lnTo>
                  <a:lnTo>
                    <a:pt x="281" y="93"/>
                  </a:lnTo>
                  <a:lnTo>
                    <a:pt x="283" y="89"/>
                  </a:lnTo>
                  <a:lnTo>
                    <a:pt x="279" y="87"/>
                  </a:lnTo>
                  <a:lnTo>
                    <a:pt x="281" y="85"/>
                  </a:lnTo>
                  <a:lnTo>
                    <a:pt x="283" y="87"/>
                  </a:lnTo>
                  <a:lnTo>
                    <a:pt x="287" y="89"/>
                  </a:lnTo>
                  <a:lnTo>
                    <a:pt x="287" y="85"/>
                  </a:lnTo>
                  <a:lnTo>
                    <a:pt x="285" y="78"/>
                  </a:lnTo>
                  <a:lnTo>
                    <a:pt x="283" y="81"/>
                  </a:lnTo>
                  <a:lnTo>
                    <a:pt x="279" y="78"/>
                  </a:lnTo>
                  <a:lnTo>
                    <a:pt x="281" y="78"/>
                  </a:lnTo>
                  <a:lnTo>
                    <a:pt x="276" y="74"/>
                  </a:lnTo>
                  <a:lnTo>
                    <a:pt x="274" y="76"/>
                  </a:lnTo>
                  <a:lnTo>
                    <a:pt x="270" y="72"/>
                  </a:lnTo>
                  <a:lnTo>
                    <a:pt x="270" y="70"/>
                  </a:lnTo>
                  <a:lnTo>
                    <a:pt x="264" y="68"/>
                  </a:lnTo>
                  <a:lnTo>
                    <a:pt x="262" y="64"/>
                  </a:lnTo>
                  <a:lnTo>
                    <a:pt x="257" y="64"/>
                  </a:lnTo>
                  <a:lnTo>
                    <a:pt x="255" y="61"/>
                  </a:lnTo>
                  <a:lnTo>
                    <a:pt x="253" y="57"/>
                  </a:lnTo>
                  <a:lnTo>
                    <a:pt x="247" y="53"/>
                  </a:lnTo>
                  <a:lnTo>
                    <a:pt x="245" y="53"/>
                  </a:lnTo>
                  <a:lnTo>
                    <a:pt x="247" y="53"/>
                  </a:lnTo>
                  <a:lnTo>
                    <a:pt x="251" y="55"/>
                  </a:lnTo>
                  <a:lnTo>
                    <a:pt x="255" y="57"/>
                  </a:lnTo>
                  <a:lnTo>
                    <a:pt x="257" y="61"/>
                  </a:lnTo>
                  <a:lnTo>
                    <a:pt x="260" y="61"/>
                  </a:lnTo>
                  <a:lnTo>
                    <a:pt x="264" y="66"/>
                  </a:lnTo>
                  <a:lnTo>
                    <a:pt x="266" y="66"/>
                  </a:lnTo>
                  <a:lnTo>
                    <a:pt x="272" y="70"/>
                  </a:lnTo>
                  <a:lnTo>
                    <a:pt x="274" y="72"/>
                  </a:lnTo>
                  <a:lnTo>
                    <a:pt x="276" y="72"/>
                  </a:lnTo>
                  <a:lnTo>
                    <a:pt x="279" y="74"/>
                  </a:lnTo>
                  <a:lnTo>
                    <a:pt x="281" y="68"/>
                  </a:lnTo>
                  <a:lnTo>
                    <a:pt x="281" y="66"/>
                  </a:lnTo>
                  <a:lnTo>
                    <a:pt x="279" y="61"/>
                  </a:lnTo>
                  <a:lnTo>
                    <a:pt x="283" y="64"/>
                  </a:lnTo>
                  <a:lnTo>
                    <a:pt x="283" y="59"/>
                  </a:lnTo>
                  <a:lnTo>
                    <a:pt x="274" y="57"/>
                  </a:lnTo>
                  <a:lnTo>
                    <a:pt x="272" y="57"/>
                  </a:lnTo>
                  <a:lnTo>
                    <a:pt x="272" y="55"/>
                  </a:lnTo>
                  <a:lnTo>
                    <a:pt x="268" y="55"/>
                  </a:lnTo>
                  <a:lnTo>
                    <a:pt x="268" y="53"/>
                  </a:lnTo>
                  <a:lnTo>
                    <a:pt x="266" y="51"/>
                  </a:lnTo>
                  <a:lnTo>
                    <a:pt x="266" y="49"/>
                  </a:lnTo>
                  <a:lnTo>
                    <a:pt x="260" y="51"/>
                  </a:lnTo>
                  <a:lnTo>
                    <a:pt x="257" y="51"/>
                  </a:lnTo>
                  <a:lnTo>
                    <a:pt x="253" y="51"/>
                  </a:lnTo>
                  <a:lnTo>
                    <a:pt x="253" y="51"/>
                  </a:lnTo>
                  <a:lnTo>
                    <a:pt x="247" y="45"/>
                  </a:lnTo>
                  <a:lnTo>
                    <a:pt x="247" y="42"/>
                  </a:lnTo>
                  <a:lnTo>
                    <a:pt x="243" y="42"/>
                  </a:lnTo>
                  <a:lnTo>
                    <a:pt x="241" y="45"/>
                  </a:lnTo>
                  <a:lnTo>
                    <a:pt x="238" y="47"/>
                  </a:lnTo>
                  <a:lnTo>
                    <a:pt x="234" y="45"/>
                  </a:lnTo>
                  <a:lnTo>
                    <a:pt x="234" y="42"/>
                  </a:lnTo>
                  <a:lnTo>
                    <a:pt x="234" y="42"/>
                  </a:lnTo>
                  <a:lnTo>
                    <a:pt x="234" y="38"/>
                  </a:lnTo>
                  <a:lnTo>
                    <a:pt x="234" y="30"/>
                  </a:lnTo>
                  <a:lnTo>
                    <a:pt x="236" y="30"/>
                  </a:lnTo>
                  <a:lnTo>
                    <a:pt x="238" y="30"/>
                  </a:lnTo>
                  <a:lnTo>
                    <a:pt x="238" y="30"/>
                  </a:lnTo>
                  <a:lnTo>
                    <a:pt x="238" y="28"/>
                  </a:lnTo>
                  <a:lnTo>
                    <a:pt x="243" y="23"/>
                  </a:lnTo>
                  <a:lnTo>
                    <a:pt x="241" y="21"/>
                  </a:lnTo>
                  <a:lnTo>
                    <a:pt x="241" y="19"/>
                  </a:lnTo>
                  <a:lnTo>
                    <a:pt x="238" y="15"/>
                  </a:lnTo>
                  <a:lnTo>
                    <a:pt x="236" y="15"/>
                  </a:lnTo>
                  <a:lnTo>
                    <a:pt x="234" y="13"/>
                  </a:lnTo>
                  <a:lnTo>
                    <a:pt x="230" y="11"/>
                  </a:lnTo>
                  <a:lnTo>
                    <a:pt x="228" y="11"/>
                  </a:lnTo>
                  <a:lnTo>
                    <a:pt x="224" y="11"/>
                  </a:lnTo>
                  <a:lnTo>
                    <a:pt x="219" y="9"/>
                  </a:lnTo>
                  <a:lnTo>
                    <a:pt x="219" y="4"/>
                  </a:lnTo>
                  <a:lnTo>
                    <a:pt x="219" y="2"/>
                  </a:lnTo>
                  <a:lnTo>
                    <a:pt x="215" y="0"/>
                  </a:lnTo>
                  <a:lnTo>
                    <a:pt x="209" y="0"/>
                  </a:lnTo>
                  <a:lnTo>
                    <a:pt x="207" y="7"/>
                  </a:lnTo>
                  <a:lnTo>
                    <a:pt x="205" y="9"/>
                  </a:lnTo>
                  <a:lnTo>
                    <a:pt x="188" y="0"/>
                  </a:lnTo>
                  <a:lnTo>
                    <a:pt x="184" y="0"/>
                  </a:lnTo>
                  <a:lnTo>
                    <a:pt x="186" y="4"/>
                  </a:lnTo>
                  <a:lnTo>
                    <a:pt x="184" y="7"/>
                  </a:lnTo>
                  <a:lnTo>
                    <a:pt x="184" y="15"/>
                  </a:lnTo>
                  <a:lnTo>
                    <a:pt x="181" y="17"/>
                  </a:lnTo>
                  <a:lnTo>
                    <a:pt x="179" y="23"/>
                  </a:lnTo>
                  <a:lnTo>
                    <a:pt x="177" y="28"/>
                  </a:lnTo>
                  <a:lnTo>
                    <a:pt x="175" y="28"/>
                  </a:lnTo>
                  <a:lnTo>
                    <a:pt x="171" y="34"/>
                  </a:lnTo>
                  <a:lnTo>
                    <a:pt x="169" y="34"/>
                  </a:lnTo>
                  <a:lnTo>
                    <a:pt x="165" y="34"/>
                  </a:lnTo>
                  <a:lnTo>
                    <a:pt x="165" y="38"/>
                  </a:lnTo>
                  <a:lnTo>
                    <a:pt x="162" y="42"/>
                  </a:lnTo>
                  <a:lnTo>
                    <a:pt x="162" y="45"/>
                  </a:lnTo>
                  <a:lnTo>
                    <a:pt x="160" y="53"/>
                  </a:lnTo>
                  <a:lnTo>
                    <a:pt x="158" y="55"/>
                  </a:lnTo>
                  <a:lnTo>
                    <a:pt x="156" y="57"/>
                  </a:lnTo>
                  <a:lnTo>
                    <a:pt x="150" y="55"/>
                  </a:lnTo>
                  <a:lnTo>
                    <a:pt x="148" y="53"/>
                  </a:lnTo>
                  <a:lnTo>
                    <a:pt x="146" y="51"/>
                  </a:lnTo>
                  <a:lnTo>
                    <a:pt x="141" y="53"/>
                  </a:lnTo>
                  <a:lnTo>
                    <a:pt x="141" y="59"/>
                  </a:lnTo>
                  <a:lnTo>
                    <a:pt x="141" y="61"/>
                  </a:lnTo>
                  <a:lnTo>
                    <a:pt x="139" y="64"/>
                  </a:lnTo>
                  <a:lnTo>
                    <a:pt x="139" y="70"/>
                  </a:lnTo>
                  <a:lnTo>
                    <a:pt x="137" y="72"/>
                  </a:lnTo>
                  <a:lnTo>
                    <a:pt x="135" y="76"/>
                  </a:lnTo>
                  <a:lnTo>
                    <a:pt x="135" y="83"/>
                  </a:lnTo>
                  <a:lnTo>
                    <a:pt x="131" y="87"/>
                  </a:lnTo>
                  <a:lnTo>
                    <a:pt x="129" y="93"/>
                  </a:lnTo>
                  <a:lnTo>
                    <a:pt x="127" y="100"/>
                  </a:lnTo>
                  <a:lnTo>
                    <a:pt x="129" y="104"/>
                  </a:lnTo>
                  <a:lnTo>
                    <a:pt x="127" y="106"/>
                  </a:lnTo>
                  <a:lnTo>
                    <a:pt x="127" y="110"/>
                  </a:lnTo>
                  <a:lnTo>
                    <a:pt x="127" y="110"/>
                  </a:lnTo>
                  <a:lnTo>
                    <a:pt x="120" y="114"/>
                  </a:lnTo>
                  <a:lnTo>
                    <a:pt x="118" y="114"/>
                  </a:lnTo>
                  <a:lnTo>
                    <a:pt x="112" y="119"/>
                  </a:lnTo>
                  <a:lnTo>
                    <a:pt x="105" y="119"/>
                  </a:lnTo>
                  <a:lnTo>
                    <a:pt x="105" y="121"/>
                  </a:lnTo>
                  <a:lnTo>
                    <a:pt x="105" y="123"/>
                  </a:lnTo>
                  <a:lnTo>
                    <a:pt x="101" y="125"/>
                  </a:lnTo>
                  <a:lnTo>
                    <a:pt x="95" y="129"/>
                  </a:lnTo>
                  <a:lnTo>
                    <a:pt x="91" y="129"/>
                  </a:lnTo>
                  <a:lnTo>
                    <a:pt x="86" y="127"/>
                  </a:lnTo>
                  <a:lnTo>
                    <a:pt x="84" y="129"/>
                  </a:lnTo>
                  <a:lnTo>
                    <a:pt x="78" y="133"/>
                  </a:lnTo>
                  <a:lnTo>
                    <a:pt x="74" y="133"/>
                  </a:lnTo>
                  <a:lnTo>
                    <a:pt x="67" y="129"/>
                  </a:lnTo>
                  <a:lnTo>
                    <a:pt x="63" y="127"/>
                  </a:lnTo>
                  <a:lnTo>
                    <a:pt x="61" y="123"/>
                  </a:lnTo>
                  <a:lnTo>
                    <a:pt x="61" y="119"/>
                  </a:lnTo>
                  <a:lnTo>
                    <a:pt x="48" y="133"/>
                  </a:lnTo>
                  <a:lnTo>
                    <a:pt x="38" y="142"/>
                  </a:lnTo>
                  <a:lnTo>
                    <a:pt x="36" y="146"/>
                  </a:lnTo>
                  <a:lnTo>
                    <a:pt x="36" y="150"/>
                  </a:lnTo>
                  <a:lnTo>
                    <a:pt x="32" y="152"/>
                  </a:lnTo>
                  <a:lnTo>
                    <a:pt x="32" y="154"/>
                  </a:lnTo>
                  <a:lnTo>
                    <a:pt x="29" y="159"/>
                  </a:lnTo>
                  <a:lnTo>
                    <a:pt x="25" y="161"/>
                  </a:lnTo>
                  <a:lnTo>
                    <a:pt x="23" y="163"/>
                  </a:lnTo>
                  <a:lnTo>
                    <a:pt x="21" y="165"/>
                  </a:lnTo>
                  <a:lnTo>
                    <a:pt x="15" y="169"/>
                  </a:lnTo>
                  <a:lnTo>
                    <a:pt x="11" y="171"/>
                  </a:lnTo>
                  <a:lnTo>
                    <a:pt x="6" y="171"/>
                  </a:lnTo>
                  <a:lnTo>
                    <a:pt x="0" y="176"/>
                  </a:lnTo>
                  <a:lnTo>
                    <a:pt x="13" y="176"/>
                  </a:lnTo>
                  <a:lnTo>
                    <a:pt x="21" y="173"/>
                  </a:lnTo>
                  <a:lnTo>
                    <a:pt x="46" y="171"/>
                  </a:lnTo>
                  <a:lnTo>
                    <a:pt x="63" y="167"/>
                  </a:lnTo>
                  <a:lnTo>
                    <a:pt x="76" y="165"/>
                  </a:lnTo>
                  <a:lnTo>
                    <a:pt x="80" y="165"/>
                  </a:lnTo>
                  <a:lnTo>
                    <a:pt x="86" y="165"/>
                  </a:lnTo>
                  <a:lnTo>
                    <a:pt x="99" y="163"/>
                  </a:lnTo>
                  <a:lnTo>
                    <a:pt x="133" y="159"/>
                  </a:lnTo>
                  <a:lnTo>
                    <a:pt x="219" y="142"/>
                  </a:lnTo>
                  <a:lnTo>
                    <a:pt x="266" y="133"/>
                  </a:lnTo>
                  <a:lnTo>
                    <a:pt x="304" y="125"/>
                  </a:lnTo>
                  <a:lnTo>
                    <a:pt x="304" y="123"/>
                  </a:lnTo>
                  <a:lnTo>
                    <a:pt x="306" y="125"/>
                  </a:lnTo>
                  <a:lnTo>
                    <a:pt x="306" y="125"/>
                  </a:lnTo>
                  <a:lnTo>
                    <a:pt x="306" y="121"/>
                  </a:lnTo>
                  <a:lnTo>
                    <a:pt x="306" y="119"/>
                  </a:lnTo>
                  <a:lnTo>
                    <a:pt x="308" y="121"/>
                  </a:lnTo>
                  <a:lnTo>
                    <a:pt x="310" y="123"/>
                  </a:lnTo>
                  <a:lnTo>
                    <a:pt x="312" y="123"/>
                  </a:lnTo>
                  <a:lnTo>
                    <a:pt x="306" y="114"/>
                  </a:lnTo>
                  <a:lnTo>
                    <a:pt x="302" y="106"/>
                  </a:lnTo>
                  <a:close/>
                  <a:moveTo>
                    <a:pt x="314" y="45"/>
                  </a:moveTo>
                  <a:lnTo>
                    <a:pt x="306" y="49"/>
                  </a:lnTo>
                  <a:lnTo>
                    <a:pt x="304" y="51"/>
                  </a:lnTo>
                  <a:lnTo>
                    <a:pt x="302" y="53"/>
                  </a:lnTo>
                  <a:lnTo>
                    <a:pt x="304" y="57"/>
                  </a:lnTo>
                  <a:lnTo>
                    <a:pt x="304" y="59"/>
                  </a:lnTo>
                  <a:lnTo>
                    <a:pt x="300" y="59"/>
                  </a:lnTo>
                  <a:lnTo>
                    <a:pt x="300" y="66"/>
                  </a:lnTo>
                  <a:lnTo>
                    <a:pt x="297" y="72"/>
                  </a:lnTo>
                  <a:lnTo>
                    <a:pt x="297" y="78"/>
                  </a:lnTo>
                  <a:lnTo>
                    <a:pt x="297" y="83"/>
                  </a:lnTo>
                  <a:lnTo>
                    <a:pt x="297" y="83"/>
                  </a:lnTo>
                  <a:lnTo>
                    <a:pt x="297" y="89"/>
                  </a:lnTo>
                  <a:lnTo>
                    <a:pt x="300" y="93"/>
                  </a:lnTo>
                  <a:lnTo>
                    <a:pt x="304" y="87"/>
                  </a:lnTo>
                  <a:lnTo>
                    <a:pt x="302" y="83"/>
                  </a:lnTo>
                  <a:lnTo>
                    <a:pt x="304" y="78"/>
                  </a:lnTo>
                  <a:lnTo>
                    <a:pt x="304" y="76"/>
                  </a:lnTo>
                  <a:lnTo>
                    <a:pt x="306" y="72"/>
                  </a:lnTo>
                  <a:lnTo>
                    <a:pt x="308" y="74"/>
                  </a:lnTo>
                  <a:lnTo>
                    <a:pt x="308" y="74"/>
                  </a:lnTo>
                  <a:lnTo>
                    <a:pt x="310" y="70"/>
                  </a:lnTo>
                  <a:lnTo>
                    <a:pt x="310" y="64"/>
                  </a:lnTo>
                  <a:lnTo>
                    <a:pt x="310" y="57"/>
                  </a:lnTo>
                  <a:lnTo>
                    <a:pt x="312" y="53"/>
                  </a:lnTo>
                  <a:lnTo>
                    <a:pt x="312" y="51"/>
                  </a:lnTo>
                  <a:lnTo>
                    <a:pt x="314" y="45"/>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2" name="Freeform 11">
              <a:extLst>
                <a:ext uri="{FF2B5EF4-FFF2-40B4-BE49-F238E27FC236}">
                  <a16:creationId xmlns:a16="http://schemas.microsoft.com/office/drawing/2014/main" id="{7695F1A7-BED1-5761-F098-965C9577FCCF}"/>
                </a:ext>
              </a:extLst>
            </p:cNvPr>
            <p:cNvSpPr>
              <a:spLocks/>
            </p:cNvSpPr>
            <p:nvPr/>
          </p:nvSpPr>
          <p:spPr bwMode="auto">
            <a:xfrm>
              <a:off x="1104902" y="3321053"/>
              <a:ext cx="106363" cy="201613"/>
            </a:xfrm>
            <a:custGeom>
              <a:avLst/>
              <a:gdLst/>
              <a:ahLst/>
              <a:cxnLst>
                <a:cxn ang="0">
                  <a:pos x="65" y="17"/>
                </a:cxn>
                <a:cxn ang="0">
                  <a:pos x="63" y="13"/>
                </a:cxn>
                <a:cxn ang="0">
                  <a:pos x="65" y="7"/>
                </a:cxn>
                <a:cxn ang="0">
                  <a:pos x="63" y="3"/>
                </a:cxn>
                <a:cxn ang="0">
                  <a:pos x="65" y="0"/>
                </a:cxn>
                <a:cxn ang="0">
                  <a:pos x="12" y="13"/>
                </a:cxn>
                <a:cxn ang="0">
                  <a:pos x="0" y="17"/>
                </a:cxn>
                <a:cxn ang="0">
                  <a:pos x="2" y="19"/>
                </a:cxn>
                <a:cxn ang="0">
                  <a:pos x="2" y="22"/>
                </a:cxn>
                <a:cxn ang="0">
                  <a:pos x="2" y="24"/>
                </a:cxn>
                <a:cxn ang="0">
                  <a:pos x="4" y="28"/>
                </a:cxn>
                <a:cxn ang="0">
                  <a:pos x="4" y="36"/>
                </a:cxn>
                <a:cxn ang="0">
                  <a:pos x="6" y="38"/>
                </a:cxn>
                <a:cxn ang="0">
                  <a:pos x="8" y="43"/>
                </a:cxn>
                <a:cxn ang="0">
                  <a:pos x="10" y="45"/>
                </a:cxn>
                <a:cxn ang="0">
                  <a:pos x="8" y="49"/>
                </a:cxn>
                <a:cxn ang="0">
                  <a:pos x="10" y="53"/>
                </a:cxn>
                <a:cxn ang="0">
                  <a:pos x="10" y="55"/>
                </a:cxn>
                <a:cxn ang="0">
                  <a:pos x="10" y="57"/>
                </a:cxn>
                <a:cxn ang="0">
                  <a:pos x="10" y="64"/>
                </a:cxn>
                <a:cxn ang="0">
                  <a:pos x="12" y="70"/>
                </a:cxn>
                <a:cxn ang="0">
                  <a:pos x="15" y="72"/>
                </a:cxn>
                <a:cxn ang="0">
                  <a:pos x="15" y="81"/>
                </a:cxn>
                <a:cxn ang="0">
                  <a:pos x="15" y="85"/>
                </a:cxn>
                <a:cxn ang="0">
                  <a:pos x="17" y="89"/>
                </a:cxn>
                <a:cxn ang="0">
                  <a:pos x="19" y="85"/>
                </a:cxn>
                <a:cxn ang="0">
                  <a:pos x="23" y="89"/>
                </a:cxn>
                <a:cxn ang="0">
                  <a:pos x="29" y="123"/>
                </a:cxn>
                <a:cxn ang="0">
                  <a:pos x="29" y="125"/>
                </a:cxn>
                <a:cxn ang="0">
                  <a:pos x="31" y="127"/>
                </a:cxn>
                <a:cxn ang="0">
                  <a:pos x="61" y="121"/>
                </a:cxn>
                <a:cxn ang="0">
                  <a:pos x="57" y="119"/>
                </a:cxn>
                <a:cxn ang="0">
                  <a:pos x="55" y="114"/>
                </a:cxn>
                <a:cxn ang="0">
                  <a:pos x="55" y="110"/>
                </a:cxn>
                <a:cxn ang="0">
                  <a:pos x="57" y="108"/>
                </a:cxn>
                <a:cxn ang="0">
                  <a:pos x="55" y="98"/>
                </a:cxn>
                <a:cxn ang="0">
                  <a:pos x="55" y="91"/>
                </a:cxn>
                <a:cxn ang="0">
                  <a:pos x="53" y="81"/>
                </a:cxn>
                <a:cxn ang="0">
                  <a:pos x="55" y="76"/>
                </a:cxn>
                <a:cxn ang="0">
                  <a:pos x="53" y="72"/>
                </a:cxn>
                <a:cxn ang="0">
                  <a:pos x="55" y="68"/>
                </a:cxn>
                <a:cxn ang="0">
                  <a:pos x="57" y="66"/>
                </a:cxn>
                <a:cxn ang="0">
                  <a:pos x="57" y="62"/>
                </a:cxn>
                <a:cxn ang="0">
                  <a:pos x="57" y="60"/>
                </a:cxn>
                <a:cxn ang="0">
                  <a:pos x="57" y="55"/>
                </a:cxn>
                <a:cxn ang="0">
                  <a:pos x="57" y="49"/>
                </a:cxn>
                <a:cxn ang="0">
                  <a:pos x="57" y="43"/>
                </a:cxn>
                <a:cxn ang="0">
                  <a:pos x="55" y="41"/>
                </a:cxn>
                <a:cxn ang="0">
                  <a:pos x="59" y="36"/>
                </a:cxn>
                <a:cxn ang="0">
                  <a:pos x="59" y="36"/>
                </a:cxn>
                <a:cxn ang="0">
                  <a:pos x="65" y="30"/>
                </a:cxn>
                <a:cxn ang="0">
                  <a:pos x="67" y="26"/>
                </a:cxn>
                <a:cxn ang="0">
                  <a:pos x="67" y="22"/>
                </a:cxn>
                <a:cxn ang="0">
                  <a:pos x="67" y="19"/>
                </a:cxn>
                <a:cxn ang="0">
                  <a:pos x="65" y="17"/>
                </a:cxn>
              </a:cxnLst>
              <a:rect l="0" t="0" r="r" b="b"/>
              <a:pathLst>
                <a:path w="67" h="127">
                  <a:moveTo>
                    <a:pt x="65" y="17"/>
                  </a:moveTo>
                  <a:lnTo>
                    <a:pt x="63" y="13"/>
                  </a:lnTo>
                  <a:lnTo>
                    <a:pt x="65" y="7"/>
                  </a:lnTo>
                  <a:lnTo>
                    <a:pt x="63" y="3"/>
                  </a:lnTo>
                  <a:lnTo>
                    <a:pt x="65" y="0"/>
                  </a:lnTo>
                  <a:lnTo>
                    <a:pt x="12" y="13"/>
                  </a:lnTo>
                  <a:lnTo>
                    <a:pt x="0" y="17"/>
                  </a:lnTo>
                  <a:lnTo>
                    <a:pt x="2" y="19"/>
                  </a:lnTo>
                  <a:lnTo>
                    <a:pt x="2" y="22"/>
                  </a:lnTo>
                  <a:lnTo>
                    <a:pt x="2" y="24"/>
                  </a:lnTo>
                  <a:lnTo>
                    <a:pt x="4" y="28"/>
                  </a:lnTo>
                  <a:lnTo>
                    <a:pt x="4" y="36"/>
                  </a:lnTo>
                  <a:lnTo>
                    <a:pt x="6" y="38"/>
                  </a:lnTo>
                  <a:lnTo>
                    <a:pt x="8" y="43"/>
                  </a:lnTo>
                  <a:lnTo>
                    <a:pt x="10" y="45"/>
                  </a:lnTo>
                  <a:lnTo>
                    <a:pt x="8" y="49"/>
                  </a:lnTo>
                  <a:lnTo>
                    <a:pt x="10" y="53"/>
                  </a:lnTo>
                  <a:lnTo>
                    <a:pt x="10" y="55"/>
                  </a:lnTo>
                  <a:lnTo>
                    <a:pt x="10" y="57"/>
                  </a:lnTo>
                  <a:lnTo>
                    <a:pt x="10" y="64"/>
                  </a:lnTo>
                  <a:lnTo>
                    <a:pt x="12" y="70"/>
                  </a:lnTo>
                  <a:lnTo>
                    <a:pt x="15" y="72"/>
                  </a:lnTo>
                  <a:lnTo>
                    <a:pt x="15" y="81"/>
                  </a:lnTo>
                  <a:lnTo>
                    <a:pt x="15" y="85"/>
                  </a:lnTo>
                  <a:lnTo>
                    <a:pt x="17" y="89"/>
                  </a:lnTo>
                  <a:lnTo>
                    <a:pt x="19" y="85"/>
                  </a:lnTo>
                  <a:lnTo>
                    <a:pt x="23" y="89"/>
                  </a:lnTo>
                  <a:lnTo>
                    <a:pt x="29" y="123"/>
                  </a:lnTo>
                  <a:lnTo>
                    <a:pt x="29" y="125"/>
                  </a:lnTo>
                  <a:lnTo>
                    <a:pt x="31" y="127"/>
                  </a:lnTo>
                  <a:lnTo>
                    <a:pt x="61" y="121"/>
                  </a:lnTo>
                  <a:lnTo>
                    <a:pt x="57" y="119"/>
                  </a:lnTo>
                  <a:lnTo>
                    <a:pt x="55" y="114"/>
                  </a:lnTo>
                  <a:lnTo>
                    <a:pt x="55" y="110"/>
                  </a:lnTo>
                  <a:lnTo>
                    <a:pt x="57" y="108"/>
                  </a:lnTo>
                  <a:lnTo>
                    <a:pt x="55" y="98"/>
                  </a:lnTo>
                  <a:lnTo>
                    <a:pt x="55" y="91"/>
                  </a:lnTo>
                  <a:lnTo>
                    <a:pt x="53" y="81"/>
                  </a:lnTo>
                  <a:lnTo>
                    <a:pt x="55" y="76"/>
                  </a:lnTo>
                  <a:lnTo>
                    <a:pt x="53" y="72"/>
                  </a:lnTo>
                  <a:lnTo>
                    <a:pt x="55" y="68"/>
                  </a:lnTo>
                  <a:lnTo>
                    <a:pt x="57" y="66"/>
                  </a:lnTo>
                  <a:lnTo>
                    <a:pt x="57" y="62"/>
                  </a:lnTo>
                  <a:lnTo>
                    <a:pt x="57" y="60"/>
                  </a:lnTo>
                  <a:lnTo>
                    <a:pt x="57" y="55"/>
                  </a:lnTo>
                  <a:lnTo>
                    <a:pt x="57" y="49"/>
                  </a:lnTo>
                  <a:lnTo>
                    <a:pt x="57" y="43"/>
                  </a:lnTo>
                  <a:lnTo>
                    <a:pt x="55" y="41"/>
                  </a:lnTo>
                  <a:lnTo>
                    <a:pt x="59" y="36"/>
                  </a:lnTo>
                  <a:lnTo>
                    <a:pt x="59" y="36"/>
                  </a:lnTo>
                  <a:lnTo>
                    <a:pt x="65" y="30"/>
                  </a:lnTo>
                  <a:lnTo>
                    <a:pt x="67" y="26"/>
                  </a:lnTo>
                  <a:lnTo>
                    <a:pt x="67" y="22"/>
                  </a:lnTo>
                  <a:lnTo>
                    <a:pt x="67" y="19"/>
                  </a:lnTo>
                  <a:lnTo>
                    <a:pt x="65" y="17"/>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3" name="Freeform 12">
              <a:extLst>
                <a:ext uri="{FF2B5EF4-FFF2-40B4-BE49-F238E27FC236}">
                  <a16:creationId xmlns:a16="http://schemas.microsoft.com/office/drawing/2014/main" id="{CF264FE5-1562-6EC8-709F-E36B1C5BA0D3}"/>
                </a:ext>
              </a:extLst>
            </p:cNvPr>
            <p:cNvSpPr>
              <a:spLocks/>
            </p:cNvSpPr>
            <p:nvPr/>
          </p:nvSpPr>
          <p:spPr bwMode="auto">
            <a:xfrm>
              <a:off x="-1303338" y="3667128"/>
              <a:ext cx="354014" cy="446088"/>
            </a:xfrm>
            <a:custGeom>
              <a:avLst/>
              <a:gdLst/>
              <a:ahLst/>
              <a:cxnLst>
                <a:cxn ang="0">
                  <a:pos x="154" y="17"/>
                </a:cxn>
                <a:cxn ang="0">
                  <a:pos x="111" y="11"/>
                </a:cxn>
                <a:cxn ang="0">
                  <a:pos x="59" y="2"/>
                </a:cxn>
                <a:cxn ang="0">
                  <a:pos x="44" y="0"/>
                </a:cxn>
                <a:cxn ang="0">
                  <a:pos x="0" y="251"/>
                </a:cxn>
                <a:cxn ang="0">
                  <a:pos x="35" y="258"/>
                </a:cxn>
                <a:cxn ang="0">
                  <a:pos x="90" y="266"/>
                </a:cxn>
                <a:cxn ang="0">
                  <a:pos x="143" y="275"/>
                </a:cxn>
                <a:cxn ang="0">
                  <a:pos x="196" y="281"/>
                </a:cxn>
                <a:cxn ang="0">
                  <a:pos x="223" y="78"/>
                </a:cxn>
                <a:cxn ang="0">
                  <a:pos x="147" y="68"/>
                </a:cxn>
                <a:cxn ang="0">
                  <a:pos x="154" y="17"/>
                </a:cxn>
              </a:cxnLst>
              <a:rect l="0" t="0" r="r" b="b"/>
              <a:pathLst>
                <a:path w="223" h="281">
                  <a:moveTo>
                    <a:pt x="154" y="17"/>
                  </a:moveTo>
                  <a:lnTo>
                    <a:pt x="111" y="11"/>
                  </a:lnTo>
                  <a:lnTo>
                    <a:pt x="59" y="2"/>
                  </a:lnTo>
                  <a:lnTo>
                    <a:pt x="44" y="0"/>
                  </a:lnTo>
                  <a:lnTo>
                    <a:pt x="0" y="251"/>
                  </a:lnTo>
                  <a:lnTo>
                    <a:pt x="35" y="258"/>
                  </a:lnTo>
                  <a:lnTo>
                    <a:pt x="90" y="266"/>
                  </a:lnTo>
                  <a:lnTo>
                    <a:pt x="143" y="275"/>
                  </a:lnTo>
                  <a:lnTo>
                    <a:pt x="196" y="281"/>
                  </a:lnTo>
                  <a:lnTo>
                    <a:pt x="223" y="78"/>
                  </a:lnTo>
                  <a:lnTo>
                    <a:pt x="147" y="68"/>
                  </a:lnTo>
                  <a:lnTo>
                    <a:pt x="154" y="17"/>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4" name="Freeform 13">
              <a:extLst>
                <a:ext uri="{FF2B5EF4-FFF2-40B4-BE49-F238E27FC236}">
                  <a16:creationId xmlns:a16="http://schemas.microsoft.com/office/drawing/2014/main" id="{38D980CA-38B8-D086-6522-E74AD4AFCA42}"/>
                </a:ext>
              </a:extLst>
            </p:cNvPr>
            <p:cNvSpPr>
              <a:spLocks noEditPoints="1"/>
            </p:cNvSpPr>
            <p:nvPr/>
          </p:nvSpPr>
          <p:spPr bwMode="auto">
            <a:xfrm>
              <a:off x="-882651" y="4189417"/>
              <a:ext cx="895351" cy="873126"/>
            </a:xfrm>
            <a:custGeom>
              <a:avLst/>
              <a:gdLst/>
              <a:ahLst/>
              <a:cxnLst>
                <a:cxn ang="0">
                  <a:pos x="555" y="262"/>
                </a:cxn>
                <a:cxn ang="0">
                  <a:pos x="539" y="184"/>
                </a:cxn>
                <a:cxn ang="0">
                  <a:pos x="507" y="148"/>
                </a:cxn>
                <a:cxn ang="0">
                  <a:pos x="477" y="142"/>
                </a:cxn>
                <a:cxn ang="0">
                  <a:pos x="448" y="148"/>
                </a:cxn>
                <a:cxn ang="0">
                  <a:pos x="425" y="144"/>
                </a:cxn>
                <a:cxn ang="0">
                  <a:pos x="408" y="150"/>
                </a:cxn>
                <a:cxn ang="0">
                  <a:pos x="391" y="140"/>
                </a:cxn>
                <a:cxn ang="0">
                  <a:pos x="370" y="136"/>
                </a:cxn>
                <a:cxn ang="0">
                  <a:pos x="349" y="127"/>
                </a:cxn>
                <a:cxn ang="0">
                  <a:pos x="321" y="121"/>
                </a:cxn>
                <a:cxn ang="0">
                  <a:pos x="304" y="114"/>
                </a:cxn>
                <a:cxn ang="0">
                  <a:pos x="285" y="7"/>
                </a:cxn>
                <a:cxn ang="0">
                  <a:pos x="154" y="226"/>
                </a:cxn>
                <a:cxn ang="0">
                  <a:pos x="3" y="224"/>
                </a:cxn>
                <a:cxn ang="0">
                  <a:pos x="15" y="239"/>
                </a:cxn>
                <a:cxn ang="0">
                  <a:pos x="49" y="279"/>
                </a:cxn>
                <a:cxn ang="0">
                  <a:pos x="72" y="305"/>
                </a:cxn>
                <a:cxn ang="0">
                  <a:pos x="89" y="349"/>
                </a:cxn>
                <a:cxn ang="0">
                  <a:pos x="125" y="372"/>
                </a:cxn>
                <a:cxn ang="0">
                  <a:pos x="146" y="376"/>
                </a:cxn>
                <a:cxn ang="0">
                  <a:pos x="165" y="345"/>
                </a:cxn>
                <a:cxn ang="0">
                  <a:pos x="192" y="345"/>
                </a:cxn>
                <a:cxn ang="0">
                  <a:pos x="222" y="351"/>
                </a:cxn>
                <a:cxn ang="0">
                  <a:pos x="245" y="372"/>
                </a:cxn>
                <a:cxn ang="0">
                  <a:pos x="262" y="408"/>
                </a:cxn>
                <a:cxn ang="0">
                  <a:pos x="279" y="438"/>
                </a:cxn>
                <a:cxn ang="0">
                  <a:pos x="300" y="463"/>
                </a:cxn>
                <a:cxn ang="0">
                  <a:pos x="304" y="488"/>
                </a:cxn>
                <a:cxn ang="0">
                  <a:pos x="325" y="520"/>
                </a:cxn>
                <a:cxn ang="0">
                  <a:pos x="349" y="531"/>
                </a:cxn>
                <a:cxn ang="0">
                  <a:pos x="391" y="545"/>
                </a:cxn>
                <a:cxn ang="0">
                  <a:pos x="403" y="539"/>
                </a:cxn>
                <a:cxn ang="0">
                  <a:pos x="391" y="503"/>
                </a:cxn>
                <a:cxn ang="0">
                  <a:pos x="393" y="484"/>
                </a:cxn>
                <a:cxn ang="0">
                  <a:pos x="382" y="471"/>
                </a:cxn>
                <a:cxn ang="0">
                  <a:pos x="399" y="455"/>
                </a:cxn>
                <a:cxn ang="0">
                  <a:pos x="403" y="450"/>
                </a:cxn>
                <a:cxn ang="0">
                  <a:pos x="406" y="433"/>
                </a:cxn>
                <a:cxn ang="0">
                  <a:pos x="418" y="431"/>
                </a:cxn>
                <a:cxn ang="0">
                  <a:pos x="439" y="419"/>
                </a:cxn>
                <a:cxn ang="0">
                  <a:pos x="433" y="406"/>
                </a:cxn>
                <a:cxn ang="0">
                  <a:pos x="448" y="408"/>
                </a:cxn>
                <a:cxn ang="0">
                  <a:pos x="465" y="408"/>
                </a:cxn>
                <a:cxn ang="0">
                  <a:pos x="486" y="395"/>
                </a:cxn>
                <a:cxn ang="0">
                  <a:pos x="503" y="368"/>
                </a:cxn>
                <a:cxn ang="0">
                  <a:pos x="511" y="349"/>
                </a:cxn>
                <a:cxn ang="0">
                  <a:pos x="513" y="366"/>
                </a:cxn>
                <a:cxn ang="0">
                  <a:pos x="551" y="353"/>
                </a:cxn>
                <a:cxn ang="0">
                  <a:pos x="555" y="317"/>
                </a:cxn>
                <a:cxn ang="0">
                  <a:pos x="564" y="288"/>
                </a:cxn>
                <a:cxn ang="0">
                  <a:pos x="403" y="524"/>
                </a:cxn>
                <a:cxn ang="0">
                  <a:pos x="397" y="503"/>
                </a:cxn>
                <a:cxn ang="0">
                  <a:pos x="401" y="463"/>
                </a:cxn>
                <a:cxn ang="0">
                  <a:pos x="414" y="444"/>
                </a:cxn>
                <a:cxn ang="0">
                  <a:pos x="422" y="431"/>
                </a:cxn>
                <a:cxn ang="0">
                  <a:pos x="503" y="379"/>
                </a:cxn>
              </a:cxnLst>
              <a:rect l="0" t="0" r="r" b="b"/>
              <a:pathLst>
                <a:path w="564" h="550">
                  <a:moveTo>
                    <a:pt x="562" y="286"/>
                  </a:moveTo>
                  <a:lnTo>
                    <a:pt x="564" y="283"/>
                  </a:lnTo>
                  <a:lnTo>
                    <a:pt x="562" y="279"/>
                  </a:lnTo>
                  <a:lnTo>
                    <a:pt x="562" y="277"/>
                  </a:lnTo>
                  <a:lnTo>
                    <a:pt x="562" y="275"/>
                  </a:lnTo>
                  <a:lnTo>
                    <a:pt x="555" y="269"/>
                  </a:lnTo>
                  <a:lnTo>
                    <a:pt x="555" y="267"/>
                  </a:lnTo>
                  <a:lnTo>
                    <a:pt x="555" y="262"/>
                  </a:lnTo>
                  <a:lnTo>
                    <a:pt x="553" y="262"/>
                  </a:lnTo>
                  <a:lnTo>
                    <a:pt x="551" y="258"/>
                  </a:lnTo>
                  <a:lnTo>
                    <a:pt x="549" y="256"/>
                  </a:lnTo>
                  <a:lnTo>
                    <a:pt x="549" y="250"/>
                  </a:lnTo>
                  <a:lnTo>
                    <a:pt x="547" y="243"/>
                  </a:lnTo>
                  <a:lnTo>
                    <a:pt x="545" y="241"/>
                  </a:lnTo>
                  <a:lnTo>
                    <a:pt x="541" y="235"/>
                  </a:lnTo>
                  <a:lnTo>
                    <a:pt x="539" y="184"/>
                  </a:lnTo>
                  <a:lnTo>
                    <a:pt x="536" y="157"/>
                  </a:lnTo>
                  <a:lnTo>
                    <a:pt x="526" y="155"/>
                  </a:lnTo>
                  <a:lnTo>
                    <a:pt x="524" y="157"/>
                  </a:lnTo>
                  <a:lnTo>
                    <a:pt x="520" y="155"/>
                  </a:lnTo>
                  <a:lnTo>
                    <a:pt x="520" y="153"/>
                  </a:lnTo>
                  <a:lnTo>
                    <a:pt x="520" y="153"/>
                  </a:lnTo>
                  <a:lnTo>
                    <a:pt x="509" y="150"/>
                  </a:lnTo>
                  <a:lnTo>
                    <a:pt x="507" y="148"/>
                  </a:lnTo>
                  <a:lnTo>
                    <a:pt x="503" y="148"/>
                  </a:lnTo>
                  <a:lnTo>
                    <a:pt x="496" y="142"/>
                  </a:lnTo>
                  <a:lnTo>
                    <a:pt x="490" y="138"/>
                  </a:lnTo>
                  <a:lnTo>
                    <a:pt x="486" y="138"/>
                  </a:lnTo>
                  <a:lnTo>
                    <a:pt x="484" y="140"/>
                  </a:lnTo>
                  <a:lnTo>
                    <a:pt x="482" y="142"/>
                  </a:lnTo>
                  <a:lnTo>
                    <a:pt x="479" y="142"/>
                  </a:lnTo>
                  <a:lnTo>
                    <a:pt x="477" y="142"/>
                  </a:lnTo>
                  <a:lnTo>
                    <a:pt x="473" y="138"/>
                  </a:lnTo>
                  <a:lnTo>
                    <a:pt x="467" y="140"/>
                  </a:lnTo>
                  <a:lnTo>
                    <a:pt x="465" y="144"/>
                  </a:lnTo>
                  <a:lnTo>
                    <a:pt x="460" y="144"/>
                  </a:lnTo>
                  <a:lnTo>
                    <a:pt x="458" y="140"/>
                  </a:lnTo>
                  <a:lnTo>
                    <a:pt x="454" y="144"/>
                  </a:lnTo>
                  <a:lnTo>
                    <a:pt x="450" y="144"/>
                  </a:lnTo>
                  <a:lnTo>
                    <a:pt x="448" y="148"/>
                  </a:lnTo>
                  <a:lnTo>
                    <a:pt x="444" y="148"/>
                  </a:lnTo>
                  <a:lnTo>
                    <a:pt x="441" y="150"/>
                  </a:lnTo>
                  <a:lnTo>
                    <a:pt x="439" y="148"/>
                  </a:lnTo>
                  <a:lnTo>
                    <a:pt x="435" y="146"/>
                  </a:lnTo>
                  <a:lnTo>
                    <a:pt x="433" y="144"/>
                  </a:lnTo>
                  <a:lnTo>
                    <a:pt x="431" y="142"/>
                  </a:lnTo>
                  <a:lnTo>
                    <a:pt x="427" y="142"/>
                  </a:lnTo>
                  <a:lnTo>
                    <a:pt x="425" y="144"/>
                  </a:lnTo>
                  <a:lnTo>
                    <a:pt x="420" y="142"/>
                  </a:lnTo>
                  <a:lnTo>
                    <a:pt x="418" y="140"/>
                  </a:lnTo>
                  <a:lnTo>
                    <a:pt x="414" y="138"/>
                  </a:lnTo>
                  <a:lnTo>
                    <a:pt x="414" y="138"/>
                  </a:lnTo>
                  <a:lnTo>
                    <a:pt x="414" y="140"/>
                  </a:lnTo>
                  <a:lnTo>
                    <a:pt x="410" y="144"/>
                  </a:lnTo>
                  <a:lnTo>
                    <a:pt x="410" y="148"/>
                  </a:lnTo>
                  <a:lnTo>
                    <a:pt x="408" y="150"/>
                  </a:lnTo>
                  <a:lnTo>
                    <a:pt x="406" y="148"/>
                  </a:lnTo>
                  <a:lnTo>
                    <a:pt x="406" y="146"/>
                  </a:lnTo>
                  <a:lnTo>
                    <a:pt x="406" y="142"/>
                  </a:lnTo>
                  <a:lnTo>
                    <a:pt x="403" y="142"/>
                  </a:lnTo>
                  <a:lnTo>
                    <a:pt x="397" y="144"/>
                  </a:lnTo>
                  <a:lnTo>
                    <a:pt x="395" y="144"/>
                  </a:lnTo>
                  <a:lnTo>
                    <a:pt x="393" y="140"/>
                  </a:lnTo>
                  <a:lnTo>
                    <a:pt x="391" y="140"/>
                  </a:lnTo>
                  <a:lnTo>
                    <a:pt x="389" y="138"/>
                  </a:lnTo>
                  <a:lnTo>
                    <a:pt x="385" y="136"/>
                  </a:lnTo>
                  <a:lnTo>
                    <a:pt x="380" y="142"/>
                  </a:lnTo>
                  <a:lnTo>
                    <a:pt x="378" y="142"/>
                  </a:lnTo>
                  <a:lnTo>
                    <a:pt x="374" y="142"/>
                  </a:lnTo>
                  <a:lnTo>
                    <a:pt x="374" y="138"/>
                  </a:lnTo>
                  <a:lnTo>
                    <a:pt x="374" y="136"/>
                  </a:lnTo>
                  <a:lnTo>
                    <a:pt x="370" y="136"/>
                  </a:lnTo>
                  <a:lnTo>
                    <a:pt x="368" y="131"/>
                  </a:lnTo>
                  <a:lnTo>
                    <a:pt x="368" y="129"/>
                  </a:lnTo>
                  <a:lnTo>
                    <a:pt x="366" y="129"/>
                  </a:lnTo>
                  <a:lnTo>
                    <a:pt x="359" y="129"/>
                  </a:lnTo>
                  <a:lnTo>
                    <a:pt x="355" y="131"/>
                  </a:lnTo>
                  <a:lnTo>
                    <a:pt x="351" y="131"/>
                  </a:lnTo>
                  <a:lnTo>
                    <a:pt x="349" y="129"/>
                  </a:lnTo>
                  <a:lnTo>
                    <a:pt x="349" y="127"/>
                  </a:lnTo>
                  <a:lnTo>
                    <a:pt x="344" y="127"/>
                  </a:lnTo>
                  <a:lnTo>
                    <a:pt x="340" y="127"/>
                  </a:lnTo>
                  <a:lnTo>
                    <a:pt x="334" y="125"/>
                  </a:lnTo>
                  <a:lnTo>
                    <a:pt x="332" y="123"/>
                  </a:lnTo>
                  <a:lnTo>
                    <a:pt x="328" y="125"/>
                  </a:lnTo>
                  <a:lnTo>
                    <a:pt x="325" y="123"/>
                  </a:lnTo>
                  <a:lnTo>
                    <a:pt x="323" y="123"/>
                  </a:lnTo>
                  <a:lnTo>
                    <a:pt x="321" y="121"/>
                  </a:lnTo>
                  <a:lnTo>
                    <a:pt x="321" y="117"/>
                  </a:lnTo>
                  <a:lnTo>
                    <a:pt x="319" y="114"/>
                  </a:lnTo>
                  <a:lnTo>
                    <a:pt x="317" y="112"/>
                  </a:lnTo>
                  <a:lnTo>
                    <a:pt x="315" y="110"/>
                  </a:lnTo>
                  <a:lnTo>
                    <a:pt x="315" y="114"/>
                  </a:lnTo>
                  <a:lnTo>
                    <a:pt x="311" y="114"/>
                  </a:lnTo>
                  <a:lnTo>
                    <a:pt x="309" y="112"/>
                  </a:lnTo>
                  <a:lnTo>
                    <a:pt x="304" y="114"/>
                  </a:lnTo>
                  <a:lnTo>
                    <a:pt x="302" y="112"/>
                  </a:lnTo>
                  <a:lnTo>
                    <a:pt x="296" y="106"/>
                  </a:lnTo>
                  <a:lnTo>
                    <a:pt x="292" y="104"/>
                  </a:lnTo>
                  <a:lnTo>
                    <a:pt x="290" y="104"/>
                  </a:lnTo>
                  <a:lnTo>
                    <a:pt x="290" y="100"/>
                  </a:lnTo>
                  <a:lnTo>
                    <a:pt x="292" y="9"/>
                  </a:lnTo>
                  <a:lnTo>
                    <a:pt x="290" y="7"/>
                  </a:lnTo>
                  <a:lnTo>
                    <a:pt x="285" y="7"/>
                  </a:lnTo>
                  <a:lnTo>
                    <a:pt x="268" y="5"/>
                  </a:lnTo>
                  <a:lnTo>
                    <a:pt x="226" y="5"/>
                  </a:lnTo>
                  <a:lnTo>
                    <a:pt x="171" y="0"/>
                  </a:lnTo>
                  <a:lnTo>
                    <a:pt x="169" y="0"/>
                  </a:lnTo>
                  <a:lnTo>
                    <a:pt x="169" y="5"/>
                  </a:lnTo>
                  <a:lnTo>
                    <a:pt x="161" y="127"/>
                  </a:lnTo>
                  <a:lnTo>
                    <a:pt x="159" y="174"/>
                  </a:lnTo>
                  <a:lnTo>
                    <a:pt x="154" y="226"/>
                  </a:lnTo>
                  <a:lnTo>
                    <a:pt x="152" y="229"/>
                  </a:lnTo>
                  <a:lnTo>
                    <a:pt x="150" y="229"/>
                  </a:lnTo>
                  <a:lnTo>
                    <a:pt x="112" y="226"/>
                  </a:lnTo>
                  <a:lnTo>
                    <a:pt x="74" y="224"/>
                  </a:lnTo>
                  <a:lnTo>
                    <a:pt x="34" y="220"/>
                  </a:lnTo>
                  <a:lnTo>
                    <a:pt x="0" y="216"/>
                  </a:lnTo>
                  <a:lnTo>
                    <a:pt x="0" y="218"/>
                  </a:lnTo>
                  <a:lnTo>
                    <a:pt x="3" y="224"/>
                  </a:lnTo>
                  <a:lnTo>
                    <a:pt x="5" y="226"/>
                  </a:lnTo>
                  <a:lnTo>
                    <a:pt x="5" y="229"/>
                  </a:lnTo>
                  <a:lnTo>
                    <a:pt x="7" y="231"/>
                  </a:lnTo>
                  <a:lnTo>
                    <a:pt x="9" y="231"/>
                  </a:lnTo>
                  <a:lnTo>
                    <a:pt x="9" y="231"/>
                  </a:lnTo>
                  <a:lnTo>
                    <a:pt x="13" y="233"/>
                  </a:lnTo>
                  <a:lnTo>
                    <a:pt x="15" y="237"/>
                  </a:lnTo>
                  <a:lnTo>
                    <a:pt x="15" y="239"/>
                  </a:lnTo>
                  <a:lnTo>
                    <a:pt x="17" y="245"/>
                  </a:lnTo>
                  <a:lnTo>
                    <a:pt x="22" y="248"/>
                  </a:lnTo>
                  <a:lnTo>
                    <a:pt x="28" y="252"/>
                  </a:lnTo>
                  <a:lnTo>
                    <a:pt x="30" y="254"/>
                  </a:lnTo>
                  <a:lnTo>
                    <a:pt x="36" y="262"/>
                  </a:lnTo>
                  <a:lnTo>
                    <a:pt x="43" y="269"/>
                  </a:lnTo>
                  <a:lnTo>
                    <a:pt x="45" y="273"/>
                  </a:lnTo>
                  <a:lnTo>
                    <a:pt x="49" y="279"/>
                  </a:lnTo>
                  <a:lnTo>
                    <a:pt x="53" y="281"/>
                  </a:lnTo>
                  <a:lnTo>
                    <a:pt x="57" y="283"/>
                  </a:lnTo>
                  <a:lnTo>
                    <a:pt x="64" y="290"/>
                  </a:lnTo>
                  <a:lnTo>
                    <a:pt x="66" y="290"/>
                  </a:lnTo>
                  <a:lnTo>
                    <a:pt x="66" y="294"/>
                  </a:lnTo>
                  <a:lnTo>
                    <a:pt x="70" y="296"/>
                  </a:lnTo>
                  <a:lnTo>
                    <a:pt x="70" y="298"/>
                  </a:lnTo>
                  <a:lnTo>
                    <a:pt x="72" y="305"/>
                  </a:lnTo>
                  <a:lnTo>
                    <a:pt x="72" y="307"/>
                  </a:lnTo>
                  <a:lnTo>
                    <a:pt x="76" y="313"/>
                  </a:lnTo>
                  <a:lnTo>
                    <a:pt x="79" y="315"/>
                  </a:lnTo>
                  <a:lnTo>
                    <a:pt x="79" y="319"/>
                  </a:lnTo>
                  <a:lnTo>
                    <a:pt x="76" y="321"/>
                  </a:lnTo>
                  <a:lnTo>
                    <a:pt x="76" y="328"/>
                  </a:lnTo>
                  <a:lnTo>
                    <a:pt x="85" y="345"/>
                  </a:lnTo>
                  <a:lnTo>
                    <a:pt x="89" y="349"/>
                  </a:lnTo>
                  <a:lnTo>
                    <a:pt x="91" y="351"/>
                  </a:lnTo>
                  <a:lnTo>
                    <a:pt x="95" y="353"/>
                  </a:lnTo>
                  <a:lnTo>
                    <a:pt x="98" y="355"/>
                  </a:lnTo>
                  <a:lnTo>
                    <a:pt x="104" y="364"/>
                  </a:lnTo>
                  <a:lnTo>
                    <a:pt x="108" y="364"/>
                  </a:lnTo>
                  <a:lnTo>
                    <a:pt x="114" y="366"/>
                  </a:lnTo>
                  <a:lnTo>
                    <a:pt x="116" y="368"/>
                  </a:lnTo>
                  <a:lnTo>
                    <a:pt x="125" y="372"/>
                  </a:lnTo>
                  <a:lnTo>
                    <a:pt x="127" y="376"/>
                  </a:lnTo>
                  <a:lnTo>
                    <a:pt x="131" y="379"/>
                  </a:lnTo>
                  <a:lnTo>
                    <a:pt x="133" y="379"/>
                  </a:lnTo>
                  <a:lnTo>
                    <a:pt x="133" y="381"/>
                  </a:lnTo>
                  <a:lnTo>
                    <a:pt x="138" y="381"/>
                  </a:lnTo>
                  <a:lnTo>
                    <a:pt x="142" y="381"/>
                  </a:lnTo>
                  <a:lnTo>
                    <a:pt x="144" y="379"/>
                  </a:lnTo>
                  <a:lnTo>
                    <a:pt x="146" y="376"/>
                  </a:lnTo>
                  <a:lnTo>
                    <a:pt x="148" y="372"/>
                  </a:lnTo>
                  <a:lnTo>
                    <a:pt x="152" y="372"/>
                  </a:lnTo>
                  <a:lnTo>
                    <a:pt x="152" y="368"/>
                  </a:lnTo>
                  <a:lnTo>
                    <a:pt x="154" y="366"/>
                  </a:lnTo>
                  <a:lnTo>
                    <a:pt x="157" y="364"/>
                  </a:lnTo>
                  <a:lnTo>
                    <a:pt x="161" y="351"/>
                  </a:lnTo>
                  <a:lnTo>
                    <a:pt x="163" y="347"/>
                  </a:lnTo>
                  <a:lnTo>
                    <a:pt x="165" y="345"/>
                  </a:lnTo>
                  <a:lnTo>
                    <a:pt x="169" y="345"/>
                  </a:lnTo>
                  <a:lnTo>
                    <a:pt x="171" y="343"/>
                  </a:lnTo>
                  <a:lnTo>
                    <a:pt x="176" y="345"/>
                  </a:lnTo>
                  <a:lnTo>
                    <a:pt x="178" y="343"/>
                  </a:lnTo>
                  <a:lnTo>
                    <a:pt x="180" y="340"/>
                  </a:lnTo>
                  <a:lnTo>
                    <a:pt x="184" y="340"/>
                  </a:lnTo>
                  <a:lnTo>
                    <a:pt x="188" y="343"/>
                  </a:lnTo>
                  <a:lnTo>
                    <a:pt x="192" y="345"/>
                  </a:lnTo>
                  <a:lnTo>
                    <a:pt x="195" y="343"/>
                  </a:lnTo>
                  <a:lnTo>
                    <a:pt x="199" y="345"/>
                  </a:lnTo>
                  <a:lnTo>
                    <a:pt x="201" y="345"/>
                  </a:lnTo>
                  <a:lnTo>
                    <a:pt x="211" y="347"/>
                  </a:lnTo>
                  <a:lnTo>
                    <a:pt x="214" y="345"/>
                  </a:lnTo>
                  <a:lnTo>
                    <a:pt x="218" y="345"/>
                  </a:lnTo>
                  <a:lnTo>
                    <a:pt x="220" y="347"/>
                  </a:lnTo>
                  <a:lnTo>
                    <a:pt x="222" y="351"/>
                  </a:lnTo>
                  <a:lnTo>
                    <a:pt x="224" y="353"/>
                  </a:lnTo>
                  <a:lnTo>
                    <a:pt x="224" y="355"/>
                  </a:lnTo>
                  <a:lnTo>
                    <a:pt x="228" y="355"/>
                  </a:lnTo>
                  <a:lnTo>
                    <a:pt x="228" y="359"/>
                  </a:lnTo>
                  <a:lnTo>
                    <a:pt x="233" y="362"/>
                  </a:lnTo>
                  <a:lnTo>
                    <a:pt x="235" y="364"/>
                  </a:lnTo>
                  <a:lnTo>
                    <a:pt x="237" y="366"/>
                  </a:lnTo>
                  <a:lnTo>
                    <a:pt x="245" y="372"/>
                  </a:lnTo>
                  <a:lnTo>
                    <a:pt x="249" y="381"/>
                  </a:lnTo>
                  <a:lnTo>
                    <a:pt x="252" y="383"/>
                  </a:lnTo>
                  <a:lnTo>
                    <a:pt x="254" y="391"/>
                  </a:lnTo>
                  <a:lnTo>
                    <a:pt x="258" y="398"/>
                  </a:lnTo>
                  <a:lnTo>
                    <a:pt x="258" y="402"/>
                  </a:lnTo>
                  <a:lnTo>
                    <a:pt x="258" y="402"/>
                  </a:lnTo>
                  <a:lnTo>
                    <a:pt x="260" y="406"/>
                  </a:lnTo>
                  <a:lnTo>
                    <a:pt x="262" y="408"/>
                  </a:lnTo>
                  <a:lnTo>
                    <a:pt x="264" y="412"/>
                  </a:lnTo>
                  <a:lnTo>
                    <a:pt x="264" y="412"/>
                  </a:lnTo>
                  <a:lnTo>
                    <a:pt x="266" y="419"/>
                  </a:lnTo>
                  <a:lnTo>
                    <a:pt x="268" y="425"/>
                  </a:lnTo>
                  <a:lnTo>
                    <a:pt x="273" y="429"/>
                  </a:lnTo>
                  <a:lnTo>
                    <a:pt x="275" y="429"/>
                  </a:lnTo>
                  <a:lnTo>
                    <a:pt x="279" y="436"/>
                  </a:lnTo>
                  <a:lnTo>
                    <a:pt x="279" y="438"/>
                  </a:lnTo>
                  <a:lnTo>
                    <a:pt x="281" y="440"/>
                  </a:lnTo>
                  <a:lnTo>
                    <a:pt x="283" y="444"/>
                  </a:lnTo>
                  <a:lnTo>
                    <a:pt x="285" y="446"/>
                  </a:lnTo>
                  <a:lnTo>
                    <a:pt x="292" y="455"/>
                  </a:lnTo>
                  <a:lnTo>
                    <a:pt x="296" y="457"/>
                  </a:lnTo>
                  <a:lnTo>
                    <a:pt x="300" y="459"/>
                  </a:lnTo>
                  <a:lnTo>
                    <a:pt x="300" y="461"/>
                  </a:lnTo>
                  <a:lnTo>
                    <a:pt x="300" y="463"/>
                  </a:lnTo>
                  <a:lnTo>
                    <a:pt x="302" y="467"/>
                  </a:lnTo>
                  <a:lnTo>
                    <a:pt x="300" y="471"/>
                  </a:lnTo>
                  <a:lnTo>
                    <a:pt x="300" y="474"/>
                  </a:lnTo>
                  <a:lnTo>
                    <a:pt x="302" y="476"/>
                  </a:lnTo>
                  <a:lnTo>
                    <a:pt x="302" y="480"/>
                  </a:lnTo>
                  <a:lnTo>
                    <a:pt x="302" y="484"/>
                  </a:lnTo>
                  <a:lnTo>
                    <a:pt x="302" y="486"/>
                  </a:lnTo>
                  <a:lnTo>
                    <a:pt x="304" y="488"/>
                  </a:lnTo>
                  <a:lnTo>
                    <a:pt x="309" y="495"/>
                  </a:lnTo>
                  <a:lnTo>
                    <a:pt x="311" y="499"/>
                  </a:lnTo>
                  <a:lnTo>
                    <a:pt x="313" y="505"/>
                  </a:lnTo>
                  <a:lnTo>
                    <a:pt x="315" y="514"/>
                  </a:lnTo>
                  <a:lnTo>
                    <a:pt x="317" y="516"/>
                  </a:lnTo>
                  <a:lnTo>
                    <a:pt x="317" y="520"/>
                  </a:lnTo>
                  <a:lnTo>
                    <a:pt x="319" y="520"/>
                  </a:lnTo>
                  <a:lnTo>
                    <a:pt x="325" y="520"/>
                  </a:lnTo>
                  <a:lnTo>
                    <a:pt x="330" y="522"/>
                  </a:lnTo>
                  <a:lnTo>
                    <a:pt x="332" y="522"/>
                  </a:lnTo>
                  <a:lnTo>
                    <a:pt x="334" y="524"/>
                  </a:lnTo>
                  <a:lnTo>
                    <a:pt x="336" y="526"/>
                  </a:lnTo>
                  <a:lnTo>
                    <a:pt x="338" y="528"/>
                  </a:lnTo>
                  <a:lnTo>
                    <a:pt x="342" y="528"/>
                  </a:lnTo>
                  <a:lnTo>
                    <a:pt x="344" y="528"/>
                  </a:lnTo>
                  <a:lnTo>
                    <a:pt x="349" y="531"/>
                  </a:lnTo>
                  <a:lnTo>
                    <a:pt x="355" y="535"/>
                  </a:lnTo>
                  <a:lnTo>
                    <a:pt x="357" y="537"/>
                  </a:lnTo>
                  <a:lnTo>
                    <a:pt x="370" y="539"/>
                  </a:lnTo>
                  <a:lnTo>
                    <a:pt x="378" y="537"/>
                  </a:lnTo>
                  <a:lnTo>
                    <a:pt x="380" y="539"/>
                  </a:lnTo>
                  <a:lnTo>
                    <a:pt x="385" y="539"/>
                  </a:lnTo>
                  <a:lnTo>
                    <a:pt x="391" y="545"/>
                  </a:lnTo>
                  <a:lnTo>
                    <a:pt x="391" y="545"/>
                  </a:lnTo>
                  <a:lnTo>
                    <a:pt x="395" y="550"/>
                  </a:lnTo>
                  <a:lnTo>
                    <a:pt x="397" y="547"/>
                  </a:lnTo>
                  <a:lnTo>
                    <a:pt x="397" y="545"/>
                  </a:lnTo>
                  <a:lnTo>
                    <a:pt x="406" y="543"/>
                  </a:lnTo>
                  <a:lnTo>
                    <a:pt x="408" y="543"/>
                  </a:lnTo>
                  <a:lnTo>
                    <a:pt x="406" y="539"/>
                  </a:lnTo>
                  <a:lnTo>
                    <a:pt x="403" y="541"/>
                  </a:lnTo>
                  <a:lnTo>
                    <a:pt x="403" y="539"/>
                  </a:lnTo>
                  <a:lnTo>
                    <a:pt x="401" y="541"/>
                  </a:lnTo>
                  <a:lnTo>
                    <a:pt x="399" y="537"/>
                  </a:lnTo>
                  <a:lnTo>
                    <a:pt x="401" y="537"/>
                  </a:lnTo>
                  <a:lnTo>
                    <a:pt x="399" y="535"/>
                  </a:lnTo>
                  <a:lnTo>
                    <a:pt x="399" y="528"/>
                  </a:lnTo>
                  <a:lnTo>
                    <a:pt x="393" y="518"/>
                  </a:lnTo>
                  <a:lnTo>
                    <a:pt x="393" y="514"/>
                  </a:lnTo>
                  <a:lnTo>
                    <a:pt x="391" y="503"/>
                  </a:lnTo>
                  <a:lnTo>
                    <a:pt x="389" y="499"/>
                  </a:lnTo>
                  <a:lnTo>
                    <a:pt x="389" y="497"/>
                  </a:lnTo>
                  <a:lnTo>
                    <a:pt x="391" y="497"/>
                  </a:lnTo>
                  <a:lnTo>
                    <a:pt x="389" y="493"/>
                  </a:lnTo>
                  <a:lnTo>
                    <a:pt x="389" y="490"/>
                  </a:lnTo>
                  <a:lnTo>
                    <a:pt x="391" y="490"/>
                  </a:lnTo>
                  <a:lnTo>
                    <a:pt x="391" y="486"/>
                  </a:lnTo>
                  <a:lnTo>
                    <a:pt x="393" y="484"/>
                  </a:lnTo>
                  <a:lnTo>
                    <a:pt x="393" y="480"/>
                  </a:lnTo>
                  <a:lnTo>
                    <a:pt x="395" y="478"/>
                  </a:lnTo>
                  <a:lnTo>
                    <a:pt x="389" y="478"/>
                  </a:lnTo>
                  <a:lnTo>
                    <a:pt x="380" y="478"/>
                  </a:lnTo>
                  <a:lnTo>
                    <a:pt x="382" y="474"/>
                  </a:lnTo>
                  <a:lnTo>
                    <a:pt x="380" y="471"/>
                  </a:lnTo>
                  <a:lnTo>
                    <a:pt x="378" y="467"/>
                  </a:lnTo>
                  <a:lnTo>
                    <a:pt x="382" y="471"/>
                  </a:lnTo>
                  <a:lnTo>
                    <a:pt x="385" y="474"/>
                  </a:lnTo>
                  <a:lnTo>
                    <a:pt x="387" y="474"/>
                  </a:lnTo>
                  <a:lnTo>
                    <a:pt x="389" y="471"/>
                  </a:lnTo>
                  <a:lnTo>
                    <a:pt x="393" y="474"/>
                  </a:lnTo>
                  <a:lnTo>
                    <a:pt x="389" y="476"/>
                  </a:lnTo>
                  <a:lnTo>
                    <a:pt x="395" y="474"/>
                  </a:lnTo>
                  <a:lnTo>
                    <a:pt x="401" y="459"/>
                  </a:lnTo>
                  <a:lnTo>
                    <a:pt x="399" y="455"/>
                  </a:lnTo>
                  <a:lnTo>
                    <a:pt x="397" y="455"/>
                  </a:lnTo>
                  <a:lnTo>
                    <a:pt x="395" y="450"/>
                  </a:lnTo>
                  <a:lnTo>
                    <a:pt x="395" y="448"/>
                  </a:lnTo>
                  <a:lnTo>
                    <a:pt x="393" y="450"/>
                  </a:lnTo>
                  <a:lnTo>
                    <a:pt x="391" y="448"/>
                  </a:lnTo>
                  <a:lnTo>
                    <a:pt x="395" y="446"/>
                  </a:lnTo>
                  <a:lnTo>
                    <a:pt x="401" y="446"/>
                  </a:lnTo>
                  <a:lnTo>
                    <a:pt x="403" y="450"/>
                  </a:lnTo>
                  <a:lnTo>
                    <a:pt x="410" y="442"/>
                  </a:lnTo>
                  <a:lnTo>
                    <a:pt x="412" y="438"/>
                  </a:lnTo>
                  <a:lnTo>
                    <a:pt x="412" y="436"/>
                  </a:lnTo>
                  <a:lnTo>
                    <a:pt x="410" y="438"/>
                  </a:lnTo>
                  <a:lnTo>
                    <a:pt x="408" y="440"/>
                  </a:lnTo>
                  <a:lnTo>
                    <a:pt x="403" y="438"/>
                  </a:lnTo>
                  <a:lnTo>
                    <a:pt x="406" y="433"/>
                  </a:lnTo>
                  <a:lnTo>
                    <a:pt x="406" y="433"/>
                  </a:lnTo>
                  <a:lnTo>
                    <a:pt x="410" y="433"/>
                  </a:lnTo>
                  <a:lnTo>
                    <a:pt x="412" y="431"/>
                  </a:lnTo>
                  <a:lnTo>
                    <a:pt x="412" y="433"/>
                  </a:lnTo>
                  <a:lnTo>
                    <a:pt x="416" y="431"/>
                  </a:lnTo>
                  <a:lnTo>
                    <a:pt x="416" y="427"/>
                  </a:lnTo>
                  <a:lnTo>
                    <a:pt x="416" y="431"/>
                  </a:lnTo>
                  <a:lnTo>
                    <a:pt x="416" y="433"/>
                  </a:lnTo>
                  <a:lnTo>
                    <a:pt x="418" y="431"/>
                  </a:lnTo>
                  <a:lnTo>
                    <a:pt x="422" y="427"/>
                  </a:lnTo>
                  <a:lnTo>
                    <a:pt x="422" y="425"/>
                  </a:lnTo>
                  <a:lnTo>
                    <a:pt x="420" y="421"/>
                  </a:lnTo>
                  <a:lnTo>
                    <a:pt x="422" y="419"/>
                  </a:lnTo>
                  <a:lnTo>
                    <a:pt x="422" y="417"/>
                  </a:lnTo>
                  <a:lnTo>
                    <a:pt x="427" y="423"/>
                  </a:lnTo>
                  <a:lnTo>
                    <a:pt x="429" y="425"/>
                  </a:lnTo>
                  <a:lnTo>
                    <a:pt x="439" y="419"/>
                  </a:lnTo>
                  <a:lnTo>
                    <a:pt x="439" y="417"/>
                  </a:lnTo>
                  <a:lnTo>
                    <a:pt x="437" y="417"/>
                  </a:lnTo>
                  <a:lnTo>
                    <a:pt x="433" y="417"/>
                  </a:lnTo>
                  <a:lnTo>
                    <a:pt x="435" y="414"/>
                  </a:lnTo>
                  <a:lnTo>
                    <a:pt x="433" y="410"/>
                  </a:lnTo>
                  <a:lnTo>
                    <a:pt x="429" y="404"/>
                  </a:lnTo>
                  <a:lnTo>
                    <a:pt x="433" y="404"/>
                  </a:lnTo>
                  <a:lnTo>
                    <a:pt x="433" y="406"/>
                  </a:lnTo>
                  <a:lnTo>
                    <a:pt x="437" y="410"/>
                  </a:lnTo>
                  <a:lnTo>
                    <a:pt x="441" y="410"/>
                  </a:lnTo>
                  <a:lnTo>
                    <a:pt x="437" y="404"/>
                  </a:lnTo>
                  <a:lnTo>
                    <a:pt x="439" y="402"/>
                  </a:lnTo>
                  <a:lnTo>
                    <a:pt x="441" y="406"/>
                  </a:lnTo>
                  <a:lnTo>
                    <a:pt x="444" y="408"/>
                  </a:lnTo>
                  <a:lnTo>
                    <a:pt x="448" y="406"/>
                  </a:lnTo>
                  <a:lnTo>
                    <a:pt x="448" y="408"/>
                  </a:lnTo>
                  <a:lnTo>
                    <a:pt x="452" y="408"/>
                  </a:lnTo>
                  <a:lnTo>
                    <a:pt x="450" y="410"/>
                  </a:lnTo>
                  <a:lnTo>
                    <a:pt x="456" y="408"/>
                  </a:lnTo>
                  <a:lnTo>
                    <a:pt x="456" y="410"/>
                  </a:lnTo>
                  <a:lnTo>
                    <a:pt x="448" y="414"/>
                  </a:lnTo>
                  <a:lnTo>
                    <a:pt x="448" y="417"/>
                  </a:lnTo>
                  <a:lnTo>
                    <a:pt x="458" y="410"/>
                  </a:lnTo>
                  <a:lnTo>
                    <a:pt x="465" y="408"/>
                  </a:lnTo>
                  <a:lnTo>
                    <a:pt x="469" y="406"/>
                  </a:lnTo>
                  <a:lnTo>
                    <a:pt x="465" y="406"/>
                  </a:lnTo>
                  <a:lnTo>
                    <a:pt x="463" y="408"/>
                  </a:lnTo>
                  <a:lnTo>
                    <a:pt x="460" y="406"/>
                  </a:lnTo>
                  <a:lnTo>
                    <a:pt x="467" y="402"/>
                  </a:lnTo>
                  <a:lnTo>
                    <a:pt x="473" y="402"/>
                  </a:lnTo>
                  <a:lnTo>
                    <a:pt x="479" y="398"/>
                  </a:lnTo>
                  <a:lnTo>
                    <a:pt x="486" y="395"/>
                  </a:lnTo>
                  <a:lnTo>
                    <a:pt x="488" y="393"/>
                  </a:lnTo>
                  <a:lnTo>
                    <a:pt x="494" y="387"/>
                  </a:lnTo>
                  <a:lnTo>
                    <a:pt x="494" y="381"/>
                  </a:lnTo>
                  <a:lnTo>
                    <a:pt x="501" y="379"/>
                  </a:lnTo>
                  <a:lnTo>
                    <a:pt x="503" y="374"/>
                  </a:lnTo>
                  <a:lnTo>
                    <a:pt x="505" y="372"/>
                  </a:lnTo>
                  <a:lnTo>
                    <a:pt x="507" y="368"/>
                  </a:lnTo>
                  <a:lnTo>
                    <a:pt x="503" y="368"/>
                  </a:lnTo>
                  <a:lnTo>
                    <a:pt x="503" y="364"/>
                  </a:lnTo>
                  <a:lnTo>
                    <a:pt x="501" y="359"/>
                  </a:lnTo>
                  <a:lnTo>
                    <a:pt x="501" y="357"/>
                  </a:lnTo>
                  <a:lnTo>
                    <a:pt x="498" y="353"/>
                  </a:lnTo>
                  <a:lnTo>
                    <a:pt x="501" y="353"/>
                  </a:lnTo>
                  <a:lnTo>
                    <a:pt x="505" y="355"/>
                  </a:lnTo>
                  <a:lnTo>
                    <a:pt x="507" y="353"/>
                  </a:lnTo>
                  <a:lnTo>
                    <a:pt x="511" y="349"/>
                  </a:lnTo>
                  <a:lnTo>
                    <a:pt x="513" y="351"/>
                  </a:lnTo>
                  <a:lnTo>
                    <a:pt x="513" y="355"/>
                  </a:lnTo>
                  <a:lnTo>
                    <a:pt x="511" y="362"/>
                  </a:lnTo>
                  <a:lnTo>
                    <a:pt x="517" y="359"/>
                  </a:lnTo>
                  <a:lnTo>
                    <a:pt x="524" y="359"/>
                  </a:lnTo>
                  <a:lnTo>
                    <a:pt x="524" y="362"/>
                  </a:lnTo>
                  <a:lnTo>
                    <a:pt x="520" y="362"/>
                  </a:lnTo>
                  <a:lnTo>
                    <a:pt x="513" y="366"/>
                  </a:lnTo>
                  <a:lnTo>
                    <a:pt x="511" y="370"/>
                  </a:lnTo>
                  <a:lnTo>
                    <a:pt x="511" y="370"/>
                  </a:lnTo>
                  <a:lnTo>
                    <a:pt x="515" y="366"/>
                  </a:lnTo>
                  <a:lnTo>
                    <a:pt x="520" y="366"/>
                  </a:lnTo>
                  <a:lnTo>
                    <a:pt x="522" y="364"/>
                  </a:lnTo>
                  <a:lnTo>
                    <a:pt x="532" y="359"/>
                  </a:lnTo>
                  <a:lnTo>
                    <a:pt x="543" y="353"/>
                  </a:lnTo>
                  <a:lnTo>
                    <a:pt x="551" y="353"/>
                  </a:lnTo>
                  <a:lnTo>
                    <a:pt x="547" y="347"/>
                  </a:lnTo>
                  <a:lnTo>
                    <a:pt x="551" y="340"/>
                  </a:lnTo>
                  <a:lnTo>
                    <a:pt x="553" y="336"/>
                  </a:lnTo>
                  <a:lnTo>
                    <a:pt x="553" y="336"/>
                  </a:lnTo>
                  <a:lnTo>
                    <a:pt x="558" y="334"/>
                  </a:lnTo>
                  <a:lnTo>
                    <a:pt x="558" y="330"/>
                  </a:lnTo>
                  <a:lnTo>
                    <a:pt x="555" y="321"/>
                  </a:lnTo>
                  <a:lnTo>
                    <a:pt x="555" y="317"/>
                  </a:lnTo>
                  <a:lnTo>
                    <a:pt x="558" y="315"/>
                  </a:lnTo>
                  <a:lnTo>
                    <a:pt x="555" y="309"/>
                  </a:lnTo>
                  <a:lnTo>
                    <a:pt x="558" y="305"/>
                  </a:lnTo>
                  <a:lnTo>
                    <a:pt x="560" y="302"/>
                  </a:lnTo>
                  <a:lnTo>
                    <a:pt x="560" y="298"/>
                  </a:lnTo>
                  <a:lnTo>
                    <a:pt x="562" y="294"/>
                  </a:lnTo>
                  <a:lnTo>
                    <a:pt x="562" y="292"/>
                  </a:lnTo>
                  <a:lnTo>
                    <a:pt x="564" y="288"/>
                  </a:lnTo>
                  <a:lnTo>
                    <a:pt x="562" y="286"/>
                  </a:lnTo>
                  <a:close/>
                  <a:moveTo>
                    <a:pt x="399" y="512"/>
                  </a:moveTo>
                  <a:lnTo>
                    <a:pt x="399" y="514"/>
                  </a:lnTo>
                  <a:lnTo>
                    <a:pt x="401" y="518"/>
                  </a:lnTo>
                  <a:lnTo>
                    <a:pt x="403" y="524"/>
                  </a:lnTo>
                  <a:lnTo>
                    <a:pt x="403" y="531"/>
                  </a:lnTo>
                  <a:lnTo>
                    <a:pt x="406" y="535"/>
                  </a:lnTo>
                  <a:lnTo>
                    <a:pt x="403" y="524"/>
                  </a:lnTo>
                  <a:lnTo>
                    <a:pt x="403" y="518"/>
                  </a:lnTo>
                  <a:lnTo>
                    <a:pt x="397" y="499"/>
                  </a:lnTo>
                  <a:lnTo>
                    <a:pt x="395" y="488"/>
                  </a:lnTo>
                  <a:lnTo>
                    <a:pt x="395" y="482"/>
                  </a:lnTo>
                  <a:lnTo>
                    <a:pt x="395" y="488"/>
                  </a:lnTo>
                  <a:lnTo>
                    <a:pt x="395" y="493"/>
                  </a:lnTo>
                  <a:lnTo>
                    <a:pt x="395" y="499"/>
                  </a:lnTo>
                  <a:lnTo>
                    <a:pt x="397" y="503"/>
                  </a:lnTo>
                  <a:lnTo>
                    <a:pt x="397" y="505"/>
                  </a:lnTo>
                  <a:lnTo>
                    <a:pt x="399" y="512"/>
                  </a:lnTo>
                  <a:close/>
                  <a:moveTo>
                    <a:pt x="403" y="459"/>
                  </a:moveTo>
                  <a:lnTo>
                    <a:pt x="399" y="467"/>
                  </a:lnTo>
                  <a:lnTo>
                    <a:pt x="397" y="474"/>
                  </a:lnTo>
                  <a:lnTo>
                    <a:pt x="397" y="480"/>
                  </a:lnTo>
                  <a:lnTo>
                    <a:pt x="399" y="469"/>
                  </a:lnTo>
                  <a:lnTo>
                    <a:pt x="401" y="463"/>
                  </a:lnTo>
                  <a:lnTo>
                    <a:pt x="408" y="452"/>
                  </a:lnTo>
                  <a:lnTo>
                    <a:pt x="408" y="450"/>
                  </a:lnTo>
                  <a:lnTo>
                    <a:pt x="406" y="457"/>
                  </a:lnTo>
                  <a:lnTo>
                    <a:pt x="403" y="459"/>
                  </a:lnTo>
                  <a:close/>
                  <a:moveTo>
                    <a:pt x="416" y="438"/>
                  </a:moveTo>
                  <a:lnTo>
                    <a:pt x="416" y="440"/>
                  </a:lnTo>
                  <a:lnTo>
                    <a:pt x="414" y="444"/>
                  </a:lnTo>
                  <a:lnTo>
                    <a:pt x="414" y="444"/>
                  </a:lnTo>
                  <a:lnTo>
                    <a:pt x="418" y="438"/>
                  </a:lnTo>
                  <a:lnTo>
                    <a:pt x="420" y="436"/>
                  </a:lnTo>
                  <a:lnTo>
                    <a:pt x="418" y="433"/>
                  </a:lnTo>
                  <a:lnTo>
                    <a:pt x="416" y="438"/>
                  </a:lnTo>
                  <a:close/>
                  <a:moveTo>
                    <a:pt x="435" y="423"/>
                  </a:moveTo>
                  <a:lnTo>
                    <a:pt x="429" y="427"/>
                  </a:lnTo>
                  <a:lnTo>
                    <a:pt x="427" y="429"/>
                  </a:lnTo>
                  <a:lnTo>
                    <a:pt x="422" y="431"/>
                  </a:lnTo>
                  <a:lnTo>
                    <a:pt x="422" y="431"/>
                  </a:lnTo>
                  <a:lnTo>
                    <a:pt x="422" y="433"/>
                  </a:lnTo>
                  <a:lnTo>
                    <a:pt x="433" y="427"/>
                  </a:lnTo>
                  <a:lnTo>
                    <a:pt x="439" y="425"/>
                  </a:lnTo>
                  <a:lnTo>
                    <a:pt x="439" y="421"/>
                  </a:lnTo>
                  <a:lnTo>
                    <a:pt x="439" y="421"/>
                  </a:lnTo>
                  <a:lnTo>
                    <a:pt x="435" y="423"/>
                  </a:lnTo>
                  <a:close/>
                  <a:moveTo>
                    <a:pt x="503" y="379"/>
                  </a:moveTo>
                  <a:lnTo>
                    <a:pt x="501" y="381"/>
                  </a:lnTo>
                  <a:lnTo>
                    <a:pt x="498" y="383"/>
                  </a:lnTo>
                  <a:lnTo>
                    <a:pt x="509" y="374"/>
                  </a:lnTo>
                  <a:lnTo>
                    <a:pt x="511" y="372"/>
                  </a:lnTo>
                  <a:lnTo>
                    <a:pt x="507" y="374"/>
                  </a:lnTo>
                  <a:lnTo>
                    <a:pt x="503" y="379"/>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5" name="Freeform 14">
              <a:extLst>
                <a:ext uri="{FF2B5EF4-FFF2-40B4-BE49-F238E27FC236}">
                  <a16:creationId xmlns:a16="http://schemas.microsoft.com/office/drawing/2014/main" id="{4684E4EB-92C2-C6C0-7B44-A2223E8DA508}"/>
                </a:ext>
              </a:extLst>
            </p:cNvPr>
            <p:cNvSpPr>
              <a:spLocks/>
            </p:cNvSpPr>
            <p:nvPr/>
          </p:nvSpPr>
          <p:spPr bwMode="auto">
            <a:xfrm>
              <a:off x="209552" y="4116392"/>
              <a:ext cx="539751" cy="190500"/>
            </a:xfrm>
            <a:custGeom>
              <a:avLst/>
              <a:gdLst/>
              <a:ahLst/>
              <a:cxnLst>
                <a:cxn ang="0">
                  <a:pos x="323" y="2"/>
                </a:cxn>
                <a:cxn ang="0">
                  <a:pos x="281" y="8"/>
                </a:cxn>
                <a:cxn ang="0">
                  <a:pos x="260" y="11"/>
                </a:cxn>
                <a:cxn ang="0">
                  <a:pos x="243" y="15"/>
                </a:cxn>
                <a:cxn ang="0">
                  <a:pos x="216" y="17"/>
                </a:cxn>
                <a:cxn ang="0">
                  <a:pos x="188" y="19"/>
                </a:cxn>
                <a:cxn ang="0">
                  <a:pos x="148" y="23"/>
                </a:cxn>
                <a:cxn ang="0">
                  <a:pos x="112" y="27"/>
                </a:cxn>
                <a:cxn ang="0">
                  <a:pos x="91" y="27"/>
                </a:cxn>
                <a:cxn ang="0">
                  <a:pos x="87" y="34"/>
                </a:cxn>
                <a:cxn ang="0">
                  <a:pos x="30" y="42"/>
                </a:cxn>
                <a:cxn ang="0">
                  <a:pos x="28" y="42"/>
                </a:cxn>
                <a:cxn ang="0">
                  <a:pos x="26" y="46"/>
                </a:cxn>
                <a:cxn ang="0">
                  <a:pos x="24" y="51"/>
                </a:cxn>
                <a:cxn ang="0">
                  <a:pos x="21" y="57"/>
                </a:cxn>
                <a:cxn ang="0">
                  <a:pos x="21" y="63"/>
                </a:cxn>
                <a:cxn ang="0">
                  <a:pos x="21" y="70"/>
                </a:cxn>
                <a:cxn ang="0">
                  <a:pos x="19" y="74"/>
                </a:cxn>
                <a:cxn ang="0">
                  <a:pos x="17" y="80"/>
                </a:cxn>
                <a:cxn ang="0">
                  <a:pos x="13" y="84"/>
                </a:cxn>
                <a:cxn ang="0">
                  <a:pos x="15" y="89"/>
                </a:cxn>
                <a:cxn ang="0">
                  <a:pos x="11" y="93"/>
                </a:cxn>
                <a:cxn ang="0">
                  <a:pos x="11" y="97"/>
                </a:cxn>
                <a:cxn ang="0">
                  <a:pos x="9" y="97"/>
                </a:cxn>
                <a:cxn ang="0">
                  <a:pos x="5" y="101"/>
                </a:cxn>
                <a:cxn ang="0">
                  <a:pos x="7" y="106"/>
                </a:cxn>
                <a:cxn ang="0">
                  <a:pos x="9" y="114"/>
                </a:cxn>
                <a:cxn ang="0">
                  <a:pos x="5" y="118"/>
                </a:cxn>
                <a:cxn ang="0">
                  <a:pos x="0" y="120"/>
                </a:cxn>
                <a:cxn ang="0">
                  <a:pos x="87" y="114"/>
                </a:cxn>
                <a:cxn ang="0">
                  <a:pos x="87" y="114"/>
                </a:cxn>
                <a:cxn ang="0">
                  <a:pos x="192" y="103"/>
                </a:cxn>
                <a:cxn ang="0">
                  <a:pos x="245" y="97"/>
                </a:cxn>
                <a:cxn ang="0">
                  <a:pos x="252" y="82"/>
                </a:cxn>
                <a:cxn ang="0">
                  <a:pos x="256" y="74"/>
                </a:cxn>
                <a:cxn ang="0">
                  <a:pos x="260" y="68"/>
                </a:cxn>
                <a:cxn ang="0">
                  <a:pos x="273" y="63"/>
                </a:cxn>
                <a:cxn ang="0">
                  <a:pos x="285" y="53"/>
                </a:cxn>
                <a:cxn ang="0">
                  <a:pos x="294" y="49"/>
                </a:cxn>
                <a:cxn ang="0">
                  <a:pos x="298" y="40"/>
                </a:cxn>
                <a:cxn ang="0">
                  <a:pos x="300" y="38"/>
                </a:cxn>
                <a:cxn ang="0">
                  <a:pos x="304" y="34"/>
                </a:cxn>
                <a:cxn ang="0">
                  <a:pos x="311" y="38"/>
                </a:cxn>
                <a:cxn ang="0">
                  <a:pos x="315" y="30"/>
                </a:cxn>
                <a:cxn ang="0">
                  <a:pos x="325" y="25"/>
                </a:cxn>
                <a:cxn ang="0">
                  <a:pos x="330" y="25"/>
                </a:cxn>
                <a:cxn ang="0">
                  <a:pos x="336" y="15"/>
                </a:cxn>
                <a:cxn ang="0">
                  <a:pos x="340" y="6"/>
                </a:cxn>
                <a:cxn ang="0">
                  <a:pos x="340" y="0"/>
                </a:cxn>
              </a:cxnLst>
              <a:rect l="0" t="0" r="r" b="b"/>
              <a:pathLst>
                <a:path w="340" h="120">
                  <a:moveTo>
                    <a:pt x="336" y="0"/>
                  </a:moveTo>
                  <a:lnTo>
                    <a:pt x="323" y="2"/>
                  </a:lnTo>
                  <a:lnTo>
                    <a:pt x="306" y="6"/>
                  </a:lnTo>
                  <a:lnTo>
                    <a:pt x="281" y="8"/>
                  </a:lnTo>
                  <a:lnTo>
                    <a:pt x="273" y="11"/>
                  </a:lnTo>
                  <a:lnTo>
                    <a:pt x="260" y="11"/>
                  </a:lnTo>
                  <a:lnTo>
                    <a:pt x="256" y="13"/>
                  </a:lnTo>
                  <a:lnTo>
                    <a:pt x="243" y="15"/>
                  </a:lnTo>
                  <a:lnTo>
                    <a:pt x="230" y="17"/>
                  </a:lnTo>
                  <a:lnTo>
                    <a:pt x="216" y="17"/>
                  </a:lnTo>
                  <a:lnTo>
                    <a:pt x="199" y="19"/>
                  </a:lnTo>
                  <a:lnTo>
                    <a:pt x="188" y="19"/>
                  </a:lnTo>
                  <a:lnTo>
                    <a:pt x="167" y="21"/>
                  </a:lnTo>
                  <a:lnTo>
                    <a:pt x="148" y="23"/>
                  </a:lnTo>
                  <a:lnTo>
                    <a:pt x="127" y="25"/>
                  </a:lnTo>
                  <a:lnTo>
                    <a:pt x="112" y="27"/>
                  </a:lnTo>
                  <a:lnTo>
                    <a:pt x="95" y="30"/>
                  </a:lnTo>
                  <a:lnTo>
                    <a:pt x="91" y="27"/>
                  </a:lnTo>
                  <a:lnTo>
                    <a:pt x="85" y="27"/>
                  </a:lnTo>
                  <a:lnTo>
                    <a:pt x="87" y="34"/>
                  </a:lnTo>
                  <a:lnTo>
                    <a:pt x="85" y="38"/>
                  </a:lnTo>
                  <a:lnTo>
                    <a:pt x="30" y="42"/>
                  </a:lnTo>
                  <a:lnTo>
                    <a:pt x="28" y="44"/>
                  </a:lnTo>
                  <a:lnTo>
                    <a:pt x="28" y="42"/>
                  </a:lnTo>
                  <a:lnTo>
                    <a:pt x="26" y="42"/>
                  </a:lnTo>
                  <a:lnTo>
                    <a:pt x="26" y="46"/>
                  </a:lnTo>
                  <a:lnTo>
                    <a:pt x="28" y="49"/>
                  </a:lnTo>
                  <a:lnTo>
                    <a:pt x="24" y="51"/>
                  </a:lnTo>
                  <a:lnTo>
                    <a:pt x="26" y="53"/>
                  </a:lnTo>
                  <a:lnTo>
                    <a:pt x="21" y="57"/>
                  </a:lnTo>
                  <a:lnTo>
                    <a:pt x="24" y="59"/>
                  </a:lnTo>
                  <a:lnTo>
                    <a:pt x="21" y="63"/>
                  </a:lnTo>
                  <a:lnTo>
                    <a:pt x="19" y="68"/>
                  </a:lnTo>
                  <a:lnTo>
                    <a:pt x="21" y="70"/>
                  </a:lnTo>
                  <a:lnTo>
                    <a:pt x="21" y="74"/>
                  </a:lnTo>
                  <a:lnTo>
                    <a:pt x="19" y="74"/>
                  </a:lnTo>
                  <a:lnTo>
                    <a:pt x="21" y="78"/>
                  </a:lnTo>
                  <a:lnTo>
                    <a:pt x="17" y="80"/>
                  </a:lnTo>
                  <a:lnTo>
                    <a:pt x="15" y="82"/>
                  </a:lnTo>
                  <a:lnTo>
                    <a:pt x="13" y="84"/>
                  </a:lnTo>
                  <a:lnTo>
                    <a:pt x="13" y="84"/>
                  </a:lnTo>
                  <a:lnTo>
                    <a:pt x="15" y="89"/>
                  </a:lnTo>
                  <a:lnTo>
                    <a:pt x="13" y="89"/>
                  </a:lnTo>
                  <a:lnTo>
                    <a:pt x="11" y="93"/>
                  </a:lnTo>
                  <a:lnTo>
                    <a:pt x="9" y="93"/>
                  </a:lnTo>
                  <a:lnTo>
                    <a:pt x="11" y="97"/>
                  </a:lnTo>
                  <a:lnTo>
                    <a:pt x="9" y="99"/>
                  </a:lnTo>
                  <a:lnTo>
                    <a:pt x="9" y="97"/>
                  </a:lnTo>
                  <a:lnTo>
                    <a:pt x="5" y="97"/>
                  </a:lnTo>
                  <a:lnTo>
                    <a:pt x="5" y="101"/>
                  </a:lnTo>
                  <a:lnTo>
                    <a:pt x="7" y="101"/>
                  </a:lnTo>
                  <a:lnTo>
                    <a:pt x="7" y="106"/>
                  </a:lnTo>
                  <a:lnTo>
                    <a:pt x="9" y="114"/>
                  </a:lnTo>
                  <a:lnTo>
                    <a:pt x="9" y="114"/>
                  </a:lnTo>
                  <a:lnTo>
                    <a:pt x="5" y="116"/>
                  </a:lnTo>
                  <a:lnTo>
                    <a:pt x="5" y="118"/>
                  </a:lnTo>
                  <a:lnTo>
                    <a:pt x="0" y="120"/>
                  </a:lnTo>
                  <a:lnTo>
                    <a:pt x="0" y="120"/>
                  </a:lnTo>
                  <a:lnTo>
                    <a:pt x="57" y="116"/>
                  </a:lnTo>
                  <a:lnTo>
                    <a:pt x="87" y="114"/>
                  </a:lnTo>
                  <a:lnTo>
                    <a:pt x="87" y="114"/>
                  </a:lnTo>
                  <a:lnTo>
                    <a:pt x="87" y="114"/>
                  </a:lnTo>
                  <a:lnTo>
                    <a:pt x="146" y="108"/>
                  </a:lnTo>
                  <a:lnTo>
                    <a:pt x="192" y="103"/>
                  </a:lnTo>
                  <a:lnTo>
                    <a:pt x="228" y="99"/>
                  </a:lnTo>
                  <a:lnTo>
                    <a:pt x="245" y="97"/>
                  </a:lnTo>
                  <a:lnTo>
                    <a:pt x="245" y="84"/>
                  </a:lnTo>
                  <a:lnTo>
                    <a:pt x="252" y="82"/>
                  </a:lnTo>
                  <a:lnTo>
                    <a:pt x="256" y="78"/>
                  </a:lnTo>
                  <a:lnTo>
                    <a:pt x="256" y="74"/>
                  </a:lnTo>
                  <a:lnTo>
                    <a:pt x="256" y="72"/>
                  </a:lnTo>
                  <a:lnTo>
                    <a:pt x="260" y="68"/>
                  </a:lnTo>
                  <a:lnTo>
                    <a:pt x="266" y="63"/>
                  </a:lnTo>
                  <a:lnTo>
                    <a:pt x="273" y="63"/>
                  </a:lnTo>
                  <a:lnTo>
                    <a:pt x="275" y="63"/>
                  </a:lnTo>
                  <a:lnTo>
                    <a:pt x="285" y="53"/>
                  </a:lnTo>
                  <a:lnTo>
                    <a:pt x="292" y="49"/>
                  </a:lnTo>
                  <a:lnTo>
                    <a:pt x="294" y="49"/>
                  </a:lnTo>
                  <a:lnTo>
                    <a:pt x="296" y="46"/>
                  </a:lnTo>
                  <a:lnTo>
                    <a:pt x="298" y="40"/>
                  </a:lnTo>
                  <a:lnTo>
                    <a:pt x="300" y="40"/>
                  </a:lnTo>
                  <a:lnTo>
                    <a:pt x="300" y="38"/>
                  </a:lnTo>
                  <a:lnTo>
                    <a:pt x="302" y="36"/>
                  </a:lnTo>
                  <a:lnTo>
                    <a:pt x="304" y="34"/>
                  </a:lnTo>
                  <a:lnTo>
                    <a:pt x="308" y="38"/>
                  </a:lnTo>
                  <a:lnTo>
                    <a:pt x="311" y="38"/>
                  </a:lnTo>
                  <a:lnTo>
                    <a:pt x="313" y="34"/>
                  </a:lnTo>
                  <a:lnTo>
                    <a:pt x="315" y="30"/>
                  </a:lnTo>
                  <a:lnTo>
                    <a:pt x="319" y="27"/>
                  </a:lnTo>
                  <a:lnTo>
                    <a:pt x="325" y="25"/>
                  </a:lnTo>
                  <a:lnTo>
                    <a:pt x="327" y="27"/>
                  </a:lnTo>
                  <a:lnTo>
                    <a:pt x="330" y="25"/>
                  </a:lnTo>
                  <a:lnTo>
                    <a:pt x="332" y="17"/>
                  </a:lnTo>
                  <a:lnTo>
                    <a:pt x="336" y="15"/>
                  </a:lnTo>
                  <a:lnTo>
                    <a:pt x="338" y="13"/>
                  </a:lnTo>
                  <a:lnTo>
                    <a:pt x="340" y="6"/>
                  </a:lnTo>
                  <a:lnTo>
                    <a:pt x="340" y="4"/>
                  </a:lnTo>
                  <a:lnTo>
                    <a:pt x="340" y="0"/>
                  </a:lnTo>
                  <a:lnTo>
                    <a:pt x="336" y="0"/>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6" name="Freeform 17">
              <a:extLst>
                <a:ext uri="{FF2B5EF4-FFF2-40B4-BE49-F238E27FC236}">
                  <a16:creationId xmlns:a16="http://schemas.microsoft.com/office/drawing/2014/main" id="{C8227A5C-6940-F647-B430-44568202696C}"/>
                </a:ext>
              </a:extLst>
            </p:cNvPr>
            <p:cNvSpPr>
              <a:spLocks/>
            </p:cNvSpPr>
            <p:nvPr/>
          </p:nvSpPr>
          <p:spPr bwMode="auto">
            <a:xfrm>
              <a:off x="1255715" y="3552829"/>
              <a:ext cx="33338" cy="60325"/>
            </a:xfrm>
            <a:custGeom>
              <a:avLst/>
              <a:gdLst/>
              <a:ahLst/>
              <a:cxnLst>
                <a:cxn ang="0">
                  <a:pos x="21" y="13"/>
                </a:cxn>
                <a:cxn ang="0">
                  <a:pos x="21" y="13"/>
                </a:cxn>
                <a:cxn ang="0">
                  <a:pos x="19" y="9"/>
                </a:cxn>
                <a:cxn ang="0">
                  <a:pos x="17" y="7"/>
                </a:cxn>
                <a:cxn ang="0">
                  <a:pos x="17" y="7"/>
                </a:cxn>
                <a:cxn ang="0">
                  <a:pos x="15" y="2"/>
                </a:cxn>
                <a:cxn ang="0">
                  <a:pos x="10" y="0"/>
                </a:cxn>
                <a:cxn ang="0">
                  <a:pos x="0" y="4"/>
                </a:cxn>
                <a:cxn ang="0">
                  <a:pos x="6" y="30"/>
                </a:cxn>
                <a:cxn ang="0">
                  <a:pos x="6" y="34"/>
                </a:cxn>
                <a:cxn ang="0">
                  <a:pos x="6" y="36"/>
                </a:cxn>
                <a:cxn ang="0">
                  <a:pos x="6" y="38"/>
                </a:cxn>
                <a:cxn ang="0">
                  <a:pos x="6" y="38"/>
                </a:cxn>
                <a:cxn ang="0">
                  <a:pos x="10" y="38"/>
                </a:cxn>
                <a:cxn ang="0">
                  <a:pos x="19" y="32"/>
                </a:cxn>
                <a:cxn ang="0">
                  <a:pos x="19" y="28"/>
                </a:cxn>
                <a:cxn ang="0">
                  <a:pos x="19" y="23"/>
                </a:cxn>
                <a:cxn ang="0">
                  <a:pos x="19" y="21"/>
                </a:cxn>
                <a:cxn ang="0">
                  <a:pos x="17" y="17"/>
                </a:cxn>
                <a:cxn ang="0">
                  <a:pos x="17" y="13"/>
                </a:cxn>
                <a:cxn ang="0">
                  <a:pos x="17" y="11"/>
                </a:cxn>
                <a:cxn ang="0">
                  <a:pos x="19" y="13"/>
                </a:cxn>
                <a:cxn ang="0">
                  <a:pos x="21" y="13"/>
                </a:cxn>
              </a:cxnLst>
              <a:rect l="0" t="0" r="r" b="b"/>
              <a:pathLst>
                <a:path w="21" h="38">
                  <a:moveTo>
                    <a:pt x="21" y="13"/>
                  </a:moveTo>
                  <a:lnTo>
                    <a:pt x="21" y="13"/>
                  </a:lnTo>
                  <a:lnTo>
                    <a:pt x="19" y="9"/>
                  </a:lnTo>
                  <a:lnTo>
                    <a:pt x="17" y="7"/>
                  </a:lnTo>
                  <a:lnTo>
                    <a:pt x="17" y="7"/>
                  </a:lnTo>
                  <a:lnTo>
                    <a:pt x="15" y="2"/>
                  </a:lnTo>
                  <a:lnTo>
                    <a:pt x="10" y="0"/>
                  </a:lnTo>
                  <a:lnTo>
                    <a:pt x="0" y="4"/>
                  </a:lnTo>
                  <a:lnTo>
                    <a:pt x="6" y="30"/>
                  </a:lnTo>
                  <a:lnTo>
                    <a:pt x="6" y="34"/>
                  </a:lnTo>
                  <a:lnTo>
                    <a:pt x="6" y="36"/>
                  </a:lnTo>
                  <a:lnTo>
                    <a:pt x="6" y="38"/>
                  </a:lnTo>
                  <a:lnTo>
                    <a:pt x="6" y="38"/>
                  </a:lnTo>
                  <a:lnTo>
                    <a:pt x="10" y="38"/>
                  </a:lnTo>
                  <a:lnTo>
                    <a:pt x="19" y="32"/>
                  </a:lnTo>
                  <a:lnTo>
                    <a:pt x="19" y="28"/>
                  </a:lnTo>
                  <a:lnTo>
                    <a:pt x="19" y="23"/>
                  </a:lnTo>
                  <a:lnTo>
                    <a:pt x="19" y="21"/>
                  </a:lnTo>
                  <a:lnTo>
                    <a:pt x="17" y="17"/>
                  </a:lnTo>
                  <a:lnTo>
                    <a:pt x="17" y="13"/>
                  </a:lnTo>
                  <a:lnTo>
                    <a:pt x="17" y="11"/>
                  </a:lnTo>
                  <a:lnTo>
                    <a:pt x="19" y="13"/>
                  </a:lnTo>
                  <a:lnTo>
                    <a:pt x="21" y="13"/>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7" name="Freeform 19">
              <a:extLst>
                <a:ext uri="{FF2B5EF4-FFF2-40B4-BE49-F238E27FC236}">
                  <a16:creationId xmlns:a16="http://schemas.microsoft.com/office/drawing/2014/main" id="{98DC4DDC-9152-F91B-FCE4-9A4BBFD23322}"/>
                </a:ext>
              </a:extLst>
            </p:cNvPr>
            <p:cNvSpPr>
              <a:spLocks/>
            </p:cNvSpPr>
            <p:nvPr/>
          </p:nvSpPr>
          <p:spPr bwMode="auto">
            <a:xfrm>
              <a:off x="-1827213" y="3208341"/>
              <a:ext cx="509589" cy="425451"/>
            </a:xfrm>
            <a:custGeom>
              <a:avLst/>
              <a:gdLst/>
              <a:ahLst/>
              <a:cxnLst>
                <a:cxn ang="0">
                  <a:pos x="313" y="78"/>
                </a:cxn>
                <a:cxn ang="0">
                  <a:pos x="270" y="61"/>
                </a:cxn>
                <a:cxn ang="0">
                  <a:pos x="230" y="55"/>
                </a:cxn>
                <a:cxn ang="0">
                  <a:pos x="218" y="52"/>
                </a:cxn>
                <a:cxn ang="0">
                  <a:pos x="199" y="55"/>
                </a:cxn>
                <a:cxn ang="0">
                  <a:pos x="186" y="57"/>
                </a:cxn>
                <a:cxn ang="0">
                  <a:pos x="169" y="55"/>
                </a:cxn>
                <a:cxn ang="0">
                  <a:pos x="159" y="50"/>
                </a:cxn>
                <a:cxn ang="0">
                  <a:pos x="148" y="46"/>
                </a:cxn>
                <a:cxn ang="0">
                  <a:pos x="135" y="44"/>
                </a:cxn>
                <a:cxn ang="0">
                  <a:pos x="123" y="46"/>
                </a:cxn>
                <a:cxn ang="0">
                  <a:pos x="114" y="44"/>
                </a:cxn>
                <a:cxn ang="0">
                  <a:pos x="106" y="38"/>
                </a:cxn>
                <a:cxn ang="0">
                  <a:pos x="102" y="12"/>
                </a:cxn>
                <a:cxn ang="0">
                  <a:pos x="95" y="8"/>
                </a:cxn>
                <a:cxn ang="0">
                  <a:pos x="89" y="4"/>
                </a:cxn>
                <a:cxn ang="0">
                  <a:pos x="81" y="2"/>
                </a:cxn>
                <a:cxn ang="0">
                  <a:pos x="76" y="2"/>
                </a:cxn>
                <a:cxn ang="0">
                  <a:pos x="76" y="2"/>
                </a:cxn>
                <a:cxn ang="0">
                  <a:pos x="70" y="10"/>
                </a:cxn>
                <a:cxn ang="0">
                  <a:pos x="68" y="17"/>
                </a:cxn>
                <a:cxn ang="0">
                  <a:pos x="68" y="25"/>
                </a:cxn>
                <a:cxn ang="0">
                  <a:pos x="66" y="33"/>
                </a:cxn>
                <a:cxn ang="0">
                  <a:pos x="59" y="40"/>
                </a:cxn>
                <a:cxn ang="0">
                  <a:pos x="57" y="50"/>
                </a:cxn>
                <a:cxn ang="0">
                  <a:pos x="49" y="67"/>
                </a:cxn>
                <a:cxn ang="0">
                  <a:pos x="45" y="84"/>
                </a:cxn>
                <a:cxn ang="0">
                  <a:pos x="40" y="90"/>
                </a:cxn>
                <a:cxn ang="0">
                  <a:pos x="30" y="116"/>
                </a:cxn>
                <a:cxn ang="0">
                  <a:pos x="32" y="120"/>
                </a:cxn>
                <a:cxn ang="0">
                  <a:pos x="24" y="128"/>
                </a:cxn>
                <a:cxn ang="0">
                  <a:pos x="24" y="133"/>
                </a:cxn>
                <a:cxn ang="0">
                  <a:pos x="19" y="135"/>
                </a:cxn>
                <a:cxn ang="0">
                  <a:pos x="11" y="147"/>
                </a:cxn>
                <a:cxn ang="0">
                  <a:pos x="7" y="169"/>
                </a:cxn>
                <a:cxn ang="0">
                  <a:pos x="2" y="179"/>
                </a:cxn>
                <a:cxn ang="0">
                  <a:pos x="5" y="202"/>
                </a:cxn>
                <a:cxn ang="0">
                  <a:pos x="154" y="243"/>
                </a:cxn>
                <a:cxn ang="0">
                  <a:pos x="283" y="177"/>
                </a:cxn>
                <a:cxn ang="0">
                  <a:pos x="289" y="166"/>
                </a:cxn>
                <a:cxn ang="0">
                  <a:pos x="289" y="156"/>
                </a:cxn>
                <a:cxn ang="0">
                  <a:pos x="283" y="152"/>
                </a:cxn>
                <a:cxn ang="0">
                  <a:pos x="292" y="133"/>
                </a:cxn>
                <a:cxn ang="0">
                  <a:pos x="302" y="122"/>
                </a:cxn>
                <a:cxn ang="0">
                  <a:pos x="313" y="103"/>
                </a:cxn>
                <a:cxn ang="0">
                  <a:pos x="321" y="84"/>
                </a:cxn>
              </a:cxnLst>
              <a:rect l="0" t="0" r="r" b="b"/>
              <a:pathLst>
                <a:path w="321" h="268">
                  <a:moveTo>
                    <a:pt x="321" y="84"/>
                  </a:moveTo>
                  <a:lnTo>
                    <a:pt x="315" y="80"/>
                  </a:lnTo>
                  <a:lnTo>
                    <a:pt x="313" y="78"/>
                  </a:lnTo>
                  <a:lnTo>
                    <a:pt x="311" y="74"/>
                  </a:lnTo>
                  <a:lnTo>
                    <a:pt x="311" y="69"/>
                  </a:lnTo>
                  <a:lnTo>
                    <a:pt x="270" y="61"/>
                  </a:lnTo>
                  <a:lnTo>
                    <a:pt x="239" y="52"/>
                  </a:lnTo>
                  <a:lnTo>
                    <a:pt x="235" y="55"/>
                  </a:lnTo>
                  <a:lnTo>
                    <a:pt x="230" y="55"/>
                  </a:lnTo>
                  <a:lnTo>
                    <a:pt x="228" y="55"/>
                  </a:lnTo>
                  <a:lnTo>
                    <a:pt x="220" y="52"/>
                  </a:lnTo>
                  <a:lnTo>
                    <a:pt x="218" y="52"/>
                  </a:lnTo>
                  <a:lnTo>
                    <a:pt x="216" y="55"/>
                  </a:lnTo>
                  <a:lnTo>
                    <a:pt x="205" y="55"/>
                  </a:lnTo>
                  <a:lnTo>
                    <a:pt x="199" y="55"/>
                  </a:lnTo>
                  <a:lnTo>
                    <a:pt x="192" y="57"/>
                  </a:lnTo>
                  <a:lnTo>
                    <a:pt x="188" y="57"/>
                  </a:lnTo>
                  <a:lnTo>
                    <a:pt x="186" y="57"/>
                  </a:lnTo>
                  <a:lnTo>
                    <a:pt x="182" y="52"/>
                  </a:lnTo>
                  <a:lnTo>
                    <a:pt x="178" y="52"/>
                  </a:lnTo>
                  <a:lnTo>
                    <a:pt x="169" y="55"/>
                  </a:lnTo>
                  <a:lnTo>
                    <a:pt x="165" y="52"/>
                  </a:lnTo>
                  <a:lnTo>
                    <a:pt x="159" y="52"/>
                  </a:lnTo>
                  <a:lnTo>
                    <a:pt x="159" y="50"/>
                  </a:lnTo>
                  <a:lnTo>
                    <a:pt x="154" y="48"/>
                  </a:lnTo>
                  <a:lnTo>
                    <a:pt x="152" y="46"/>
                  </a:lnTo>
                  <a:lnTo>
                    <a:pt x="148" y="46"/>
                  </a:lnTo>
                  <a:lnTo>
                    <a:pt x="142" y="44"/>
                  </a:lnTo>
                  <a:lnTo>
                    <a:pt x="140" y="44"/>
                  </a:lnTo>
                  <a:lnTo>
                    <a:pt x="135" y="44"/>
                  </a:lnTo>
                  <a:lnTo>
                    <a:pt x="133" y="46"/>
                  </a:lnTo>
                  <a:lnTo>
                    <a:pt x="129" y="46"/>
                  </a:lnTo>
                  <a:lnTo>
                    <a:pt x="123" y="46"/>
                  </a:lnTo>
                  <a:lnTo>
                    <a:pt x="121" y="46"/>
                  </a:lnTo>
                  <a:lnTo>
                    <a:pt x="116" y="44"/>
                  </a:lnTo>
                  <a:lnTo>
                    <a:pt x="114" y="44"/>
                  </a:lnTo>
                  <a:lnTo>
                    <a:pt x="112" y="42"/>
                  </a:lnTo>
                  <a:lnTo>
                    <a:pt x="106" y="40"/>
                  </a:lnTo>
                  <a:lnTo>
                    <a:pt x="106" y="38"/>
                  </a:lnTo>
                  <a:lnTo>
                    <a:pt x="108" y="21"/>
                  </a:lnTo>
                  <a:lnTo>
                    <a:pt x="106" y="14"/>
                  </a:lnTo>
                  <a:lnTo>
                    <a:pt x="102" y="12"/>
                  </a:lnTo>
                  <a:lnTo>
                    <a:pt x="100" y="8"/>
                  </a:lnTo>
                  <a:lnTo>
                    <a:pt x="97" y="8"/>
                  </a:lnTo>
                  <a:lnTo>
                    <a:pt x="95" y="8"/>
                  </a:lnTo>
                  <a:lnTo>
                    <a:pt x="91" y="8"/>
                  </a:lnTo>
                  <a:lnTo>
                    <a:pt x="91" y="6"/>
                  </a:lnTo>
                  <a:lnTo>
                    <a:pt x="89" y="4"/>
                  </a:lnTo>
                  <a:lnTo>
                    <a:pt x="87" y="2"/>
                  </a:lnTo>
                  <a:lnTo>
                    <a:pt x="83" y="2"/>
                  </a:lnTo>
                  <a:lnTo>
                    <a:pt x="81" y="2"/>
                  </a:lnTo>
                  <a:lnTo>
                    <a:pt x="78" y="2"/>
                  </a:lnTo>
                  <a:lnTo>
                    <a:pt x="76" y="0"/>
                  </a:lnTo>
                  <a:lnTo>
                    <a:pt x="76" y="2"/>
                  </a:lnTo>
                  <a:lnTo>
                    <a:pt x="76" y="4"/>
                  </a:lnTo>
                  <a:lnTo>
                    <a:pt x="76" y="4"/>
                  </a:lnTo>
                  <a:lnTo>
                    <a:pt x="76" y="2"/>
                  </a:lnTo>
                  <a:lnTo>
                    <a:pt x="72" y="0"/>
                  </a:lnTo>
                  <a:lnTo>
                    <a:pt x="72" y="2"/>
                  </a:lnTo>
                  <a:lnTo>
                    <a:pt x="70" y="10"/>
                  </a:lnTo>
                  <a:lnTo>
                    <a:pt x="68" y="12"/>
                  </a:lnTo>
                  <a:lnTo>
                    <a:pt x="68" y="12"/>
                  </a:lnTo>
                  <a:lnTo>
                    <a:pt x="68" y="17"/>
                  </a:lnTo>
                  <a:lnTo>
                    <a:pt x="66" y="19"/>
                  </a:lnTo>
                  <a:lnTo>
                    <a:pt x="66" y="23"/>
                  </a:lnTo>
                  <a:lnTo>
                    <a:pt x="68" y="25"/>
                  </a:lnTo>
                  <a:lnTo>
                    <a:pt x="64" y="27"/>
                  </a:lnTo>
                  <a:lnTo>
                    <a:pt x="64" y="31"/>
                  </a:lnTo>
                  <a:lnTo>
                    <a:pt x="66" y="33"/>
                  </a:lnTo>
                  <a:lnTo>
                    <a:pt x="62" y="33"/>
                  </a:lnTo>
                  <a:lnTo>
                    <a:pt x="62" y="36"/>
                  </a:lnTo>
                  <a:lnTo>
                    <a:pt x="59" y="40"/>
                  </a:lnTo>
                  <a:lnTo>
                    <a:pt x="59" y="42"/>
                  </a:lnTo>
                  <a:lnTo>
                    <a:pt x="57" y="46"/>
                  </a:lnTo>
                  <a:lnTo>
                    <a:pt x="57" y="50"/>
                  </a:lnTo>
                  <a:lnTo>
                    <a:pt x="53" y="55"/>
                  </a:lnTo>
                  <a:lnTo>
                    <a:pt x="53" y="59"/>
                  </a:lnTo>
                  <a:lnTo>
                    <a:pt x="49" y="67"/>
                  </a:lnTo>
                  <a:lnTo>
                    <a:pt x="47" y="74"/>
                  </a:lnTo>
                  <a:lnTo>
                    <a:pt x="45" y="80"/>
                  </a:lnTo>
                  <a:lnTo>
                    <a:pt x="45" y="84"/>
                  </a:lnTo>
                  <a:lnTo>
                    <a:pt x="45" y="84"/>
                  </a:lnTo>
                  <a:lnTo>
                    <a:pt x="43" y="86"/>
                  </a:lnTo>
                  <a:lnTo>
                    <a:pt x="40" y="90"/>
                  </a:lnTo>
                  <a:lnTo>
                    <a:pt x="38" y="97"/>
                  </a:lnTo>
                  <a:lnTo>
                    <a:pt x="32" y="112"/>
                  </a:lnTo>
                  <a:lnTo>
                    <a:pt x="30" y="116"/>
                  </a:lnTo>
                  <a:lnTo>
                    <a:pt x="30" y="120"/>
                  </a:lnTo>
                  <a:lnTo>
                    <a:pt x="32" y="118"/>
                  </a:lnTo>
                  <a:lnTo>
                    <a:pt x="32" y="120"/>
                  </a:lnTo>
                  <a:lnTo>
                    <a:pt x="30" y="120"/>
                  </a:lnTo>
                  <a:lnTo>
                    <a:pt x="26" y="122"/>
                  </a:lnTo>
                  <a:lnTo>
                    <a:pt x="24" y="128"/>
                  </a:lnTo>
                  <a:lnTo>
                    <a:pt x="21" y="133"/>
                  </a:lnTo>
                  <a:lnTo>
                    <a:pt x="24" y="133"/>
                  </a:lnTo>
                  <a:lnTo>
                    <a:pt x="24" y="133"/>
                  </a:lnTo>
                  <a:lnTo>
                    <a:pt x="24" y="133"/>
                  </a:lnTo>
                  <a:lnTo>
                    <a:pt x="24" y="133"/>
                  </a:lnTo>
                  <a:lnTo>
                    <a:pt x="19" y="135"/>
                  </a:lnTo>
                  <a:lnTo>
                    <a:pt x="19" y="137"/>
                  </a:lnTo>
                  <a:lnTo>
                    <a:pt x="17" y="135"/>
                  </a:lnTo>
                  <a:lnTo>
                    <a:pt x="11" y="147"/>
                  </a:lnTo>
                  <a:lnTo>
                    <a:pt x="5" y="156"/>
                  </a:lnTo>
                  <a:lnTo>
                    <a:pt x="5" y="162"/>
                  </a:lnTo>
                  <a:lnTo>
                    <a:pt x="7" y="169"/>
                  </a:lnTo>
                  <a:lnTo>
                    <a:pt x="5" y="173"/>
                  </a:lnTo>
                  <a:lnTo>
                    <a:pt x="2" y="175"/>
                  </a:lnTo>
                  <a:lnTo>
                    <a:pt x="2" y="179"/>
                  </a:lnTo>
                  <a:lnTo>
                    <a:pt x="0" y="183"/>
                  </a:lnTo>
                  <a:lnTo>
                    <a:pt x="0" y="196"/>
                  </a:lnTo>
                  <a:lnTo>
                    <a:pt x="5" y="202"/>
                  </a:lnTo>
                  <a:lnTo>
                    <a:pt x="5" y="202"/>
                  </a:lnTo>
                  <a:lnTo>
                    <a:pt x="87" y="226"/>
                  </a:lnTo>
                  <a:lnTo>
                    <a:pt x="154" y="243"/>
                  </a:lnTo>
                  <a:lnTo>
                    <a:pt x="220" y="257"/>
                  </a:lnTo>
                  <a:lnTo>
                    <a:pt x="264" y="268"/>
                  </a:lnTo>
                  <a:lnTo>
                    <a:pt x="283" y="177"/>
                  </a:lnTo>
                  <a:lnTo>
                    <a:pt x="285" y="175"/>
                  </a:lnTo>
                  <a:lnTo>
                    <a:pt x="285" y="173"/>
                  </a:lnTo>
                  <a:lnTo>
                    <a:pt x="289" y="166"/>
                  </a:lnTo>
                  <a:lnTo>
                    <a:pt x="289" y="162"/>
                  </a:lnTo>
                  <a:lnTo>
                    <a:pt x="292" y="160"/>
                  </a:lnTo>
                  <a:lnTo>
                    <a:pt x="289" y="156"/>
                  </a:lnTo>
                  <a:lnTo>
                    <a:pt x="287" y="154"/>
                  </a:lnTo>
                  <a:lnTo>
                    <a:pt x="283" y="154"/>
                  </a:lnTo>
                  <a:lnTo>
                    <a:pt x="283" y="152"/>
                  </a:lnTo>
                  <a:lnTo>
                    <a:pt x="285" y="141"/>
                  </a:lnTo>
                  <a:lnTo>
                    <a:pt x="287" y="139"/>
                  </a:lnTo>
                  <a:lnTo>
                    <a:pt x="292" y="133"/>
                  </a:lnTo>
                  <a:lnTo>
                    <a:pt x="298" y="128"/>
                  </a:lnTo>
                  <a:lnTo>
                    <a:pt x="300" y="126"/>
                  </a:lnTo>
                  <a:lnTo>
                    <a:pt x="302" y="122"/>
                  </a:lnTo>
                  <a:lnTo>
                    <a:pt x="302" y="120"/>
                  </a:lnTo>
                  <a:lnTo>
                    <a:pt x="308" y="114"/>
                  </a:lnTo>
                  <a:lnTo>
                    <a:pt x="313" y="103"/>
                  </a:lnTo>
                  <a:lnTo>
                    <a:pt x="319" y="95"/>
                  </a:lnTo>
                  <a:lnTo>
                    <a:pt x="321" y="90"/>
                  </a:lnTo>
                  <a:lnTo>
                    <a:pt x="321" y="84"/>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8" name="Freeform 22">
              <a:extLst>
                <a:ext uri="{FF2B5EF4-FFF2-40B4-BE49-F238E27FC236}">
                  <a16:creationId xmlns:a16="http://schemas.microsoft.com/office/drawing/2014/main" id="{56CFABA6-8447-075D-E691-CDBF5E1F4C2F}"/>
                </a:ext>
              </a:extLst>
            </p:cNvPr>
            <p:cNvSpPr>
              <a:spLocks/>
            </p:cNvSpPr>
            <p:nvPr/>
          </p:nvSpPr>
          <p:spPr bwMode="auto">
            <a:xfrm>
              <a:off x="-620713" y="3181353"/>
              <a:ext cx="419100" cy="257175"/>
            </a:xfrm>
            <a:custGeom>
              <a:avLst/>
              <a:gdLst/>
              <a:ahLst/>
              <a:cxnLst>
                <a:cxn ang="0">
                  <a:pos x="264" y="156"/>
                </a:cxn>
                <a:cxn ang="0">
                  <a:pos x="264" y="150"/>
                </a:cxn>
                <a:cxn ang="0">
                  <a:pos x="264" y="145"/>
                </a:cxn>
                <a:cxn ang="0">
                  <a:pos x="262" y="141"/>
                </a:cxn>
                <a:cxn ang="0">
                  <a:pos x="257" y="137"/>
                </a:cxn>
                <a:cxn ang="0">
                  <a:pos x="257" y="133"/>
                </a:cxn>
                <a:cxn ang="0">
                  <a:pos x="257" y="131"/>
                </a:cxn>
                <a:cxn ang="0">
                  <a:pos x="255" y="126"/>
                </a:cxn>
                <a:cxn ang="0">
                  <a:pos x="255" y="116"/>
                </a:cxn>
                <a:cxn ang="0">
                  <a:pos x="255" y="112"/>
                </a:cxn>
                <a:cxn ang="0">
                  <a:pos x="255" y="107"/>
                </a:cxn>
                <a:cxn ang="0">
                  <a:pos x="255" y="103"/>
                </a:cxn>
                <a:cxn ang="0">
                  <a:pos x="253" y="97"/>
                </a:cxn>
                <a:cxn ang="0">
                  <a:pos x="253" y="91"/>
                </a:cxn>
                <a:cxn ang="0">
                  <a:pos x="253" y="86"/>
                </a:cxn>
                <a:cxn ang="0">
                  <a:pos x="253" y="84"/>
                </a:cxn>
                <a:cxn ang="0">
                  <a:pos x="253" y="80"/>
                </a:cxn>
                <a:cxn ang="0">
                  <a:pos x="251" y="74"/>
                </a:cxn>
                <a:cxn ang="0">
                  <a:pos x="247" y="63"/>
                </a:cxn>
                <a:cxn ang="0">
                  <a:pos x="249" y="63"/>
                </a:cxn>
                <a:cxn ang="0">
                  <a:pos x="245" y="50"/>
                </a:cxn>
                <a:cxn ang="0">
                  <a:pos x="245" y="48"/>
                </a:cxn>
                <a:cxn ang="0">
                  <a:pos x="245" y="42"/>
                </a:cxn>
                <a:cxn ang="0">
                  <a:pos x="243" y="40"/>
                </a:cxn>
                <a:cxn ang="0">
                  <a:pos x="245" y="38"/>
                </a:cxn>
                <a:cxn ang="0">
                  <a:pos x="243" y="31"/>
                </a:cxn>
                <a:cxn ang="0">
                  <a:pos x="245" y="25"/>
                </a:cxn>
                <a:cxn ang="0">
                  <a:pos x="245" y="21"/>
                </a:cxn>
                <a:cxn ang="0">
                  <a:pos x="241" y="12"/>
                </a:cxn>
                <a:cxn ang="0">
                  <a:pos x="241" y="10"/>
                </a:cxn>
                <a:cxn ang="0">
                  <a:pos x="241" y="10"/>
                </a:cxn>
                <a:cxn ang="0">
                  <a:pos x="241" y="8"/>
                </a:cxn>
                <a:cxn ang="0">
                  <a:pos x="211" y="8"/>
                </a:cxn>
                <a:cxn ang="0">
                  <a:pos x="144" y="6"/>
                </a:cxn>
                <a:cxn ang="0">
                  <a:pos x="63" y="2"/>
                </a:cxn>
                <a:cxn ang="0">
                  <a:pos x="11" y="0"/>
                </a:cxn>
                <a:cxn ang="0">
                  <a:pos x="11" y="0"/>
                </a:cxn>
                <a:cxn ang="0">
                  <a:pos x="0" y="152"/>
                </a:cxn>
                <a:cxn ang="0">
                  <a:pos x="63" y="156"/>
                </a:cxn>
                <a:cxn ang="0">
                  <a:pos x="133" y="160"/>
                </a:cxn>
                <a:cxn ang="0">
                  <a:pos x="198" y="162"/>
                </a:cxn>
                <a:cxn ang="0">
                  <a:pos x="264" y="162"/>
                </a:cxn>
                <a:cxn ang="0">
                  <a:pos x="264" y="158"/>
                </a:cxn>
                <a:cxn ang="0">
                  <a:pos x="264" y="156"/>
                </a:cxn>
              </a:cxnLst>
              <a:rect l="0" t="0" r="r" b="b"/>
              <a:pathLst>
                <a:path w="264" h="162">
                  <a:moveTo>
                    <a:pt x="264" y="156"/>
                  </a:moveTo>
                  <a:lnTo>
                    <a:pt x="264" y="150"/>
                  </a:lnTo>
                  <a:lnTo>
                    <a:pt x="264" y="145"/>
                  </a:lnTo>
                  <a:lnTo>
                    <a:pt x="262" y="141"/>
                  </a:lnTo>
                  <a:lnTo>
                    <a:pt x="257" y="137"/>
                  </a:lnTo>
                  <a:lnTo>
                    <a:pt x="257" y="133"/>
                  </a:lnTo>
                  <a:lnTo>
                    <a:pt x="257" y="131"/>
                  </a:lnTo>
                  <a:lnTo>
                    <a:pt x="255" y="126"/>
                  </a:lnTo>
                  <a:lnTo>
                    <a:pt x="255" y="116"/>
                  </a:lnTo>
                  <a:lnTo>
                    <a:pt x="255" y="112"/>
                  </a:lnTo>
                  <a:lnTo>
                    <a:pt x="255" y="107"/>
                  </a:lnTo>
                  <a:lnTo>
                    <a:pt x="255" y="103"/>
                  </a:lnTo>
                  <a:lnTo>
                    <a:pt x="253" y="97"/>
                  </a:lnTo>
                  <a:lnTo>
                    <a:pt x="253" y="91"/>
                  </a:lnTo>
                  <a:lnTo>
                    <a:pt x="253" y="86"/>
                  </a:lnTo>
                  <a:lnTo>
                    <a:pt x="253" y="84"/>
                  </a:lnTo>
                  <a:lnTo>
                    <a:pt x="253" y="80"/>
                  </a:lnTo>
                  <a:lnTo>
                    <a:pt x="251" y="74"/>
                  </a:lnTo>
                  <a:lnTo>
                    <a:pt x="247" y="63"/>
                  </a:lnTo>
                  <a:lnTo>
                    <a:pt x="249" y="63"/>
                  </a:lnTo>
                  <a:lnTo>
                    <a:pt x="245" y="50"/>
                  </a:lnTo>
                  <a:lnTo>
                    <a:pt x="245" y="48"/>
                  </a:lnTo>
                  <a:lnTo>
                    <a:pt x="245" y="42"/>
                  </a:lnTo>
                  <a:lnTo>
                    <a:pt x="243" y="40"/>
                  </a:lnTo>
                  <a:lnTo>
                    <a:pt x="245" y="38"/>
                  </a:lnTo>
                  <a:lnTo>
                    <a:pt x="243" y="31"/>
                  </a:lnTo>
                  <a:lnTo>
                    <a:pt x="245" y="25"/>
                  </a:lnTo>
                  <a:lnTo>
                    <a:pt x="245" y="21"/>
                  </a:lnTo>
                  <a:lnTo>
                    <a:pt x="241" y="12"/>
                  </a:lnTo>
                  <a:lnTo>
                    <a:pt x="241" y="10"/>
                  </a:lnTo>
                  <a:lnTo>
                    <a:pt x="241" y="10"/>
                  </a:lnTo>
                  <a:lnTo>
                    <a:pt x="241" y="8"/>
                  </a:lnTo>
                  <a:lnTo>
                    <a:pt x="211" y="8"/>
                  </a:lnTo>
                  <a:lnTo>
                    <a:pt x="144" y="6"/>
                  </a:lnTo>
                  <a:lnTo>
                    <a:pt x="63" y="2"/>
                  </a:lnTo>
                  <a:lnTo>
                    <a:pt x="11" y="0"/>
                  </a:lnTo>
                  <a:lnTo>
                    <a:pt x="11" y="0"/>
                  </a:lnTo>
                  <a:lnTo>
                    <a:pt x="0" y="152"/>
                  </a:lnTo>
                  <a:lnTo>
                    <a:pt x="63" y="156"/>
                  </a:lnTo>
                  <a:lnTo>
                    <a:pt x="133" y="160"/>
                  </a:lnTo>
                  <a:lnTo>
                    <a:pt x="198" y="162"/>
                  </a:lnTo>
                  <a:lnTo>
                    <a:pt x="264" y="162"/>
                  </a:lnTo>
                  <a:lnTo>
                    <a:pt x="264" y="158"/>
                  </a:lnTo>
                  <a:lnTo>
                    <a:pt x="264" y="156"/>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79" name="Freeform 26">
              <a:extLst>
                <a:ext uri="{FF2B5EF4-FFF2-40B4-BE49-F238E27FC236}">
                  <a16:creationId xmlns:a16="http://schemas.microsoft.com/office/drawing/2014/main" id="{081D86D0-04B7-5D24-0800-2BE88CF34FFD}"/>
                </a:ext>
              </a:extLst>
            </p:cNvPr>
            <p:cNvSpPr>
              <a:spLocks/>
            </p:cNvSpPr>
            <p:nvPr/>
          </p:nvSpPr>
          <p:spPr bwMode="auto">
            <a:xfrm>
              <a:off x="-1049338" y="4113217"/>
              <a:ext cx="441325" cy="461962"/>
            </a:xfrm>
            <a:custGeom>
              <a:avLst/>
              <a:gdLst/>
              <a:ahLst/>
              <a:cxnLst>
                <a:cxn ang="0">
                  <a:pos x="162" y="15"/>
                </a:cxn>
                <a:cxn ang="0">
                  <a:pos x="103" y="8"/>
                </a:cxn>
                <a:cxn ang="0">
                  <a:pos x="36" y="0"/>
                </a:cxn>
                <a:cxn ang="0">
                  <a:pos x="0" y="285"/>
                </a:cxn>
                <a:cxn ang="0">
                  <a:pos x="0" y="287"/>
                </a:cxn>
                <a:cxn ang="0">
                  <a:pos x="34" y="291"/>
                </a:cxn>
                <a:cxn ang="0">
                  <a:pos x="36" y="289"/>
                </a:cxn>
                <a:cxn ang="0">
                  <a:pos x="38" y="272"/>
                </a:cxn>
                <a:cxn ang="0">
                  <a:pos x="40" y="268"/>
                </a:cxn>
                <a:cxn ang="0">
                  <a:pos x="110" y="277"/>
                </a:cxn>
                <a:cxn ang="0">
                  <a:pos x="110" y="277"/>
                </a:cxn>
                <a:cxn ang="0">
                  <a:pos x="110" y="274"/>
                </a:cxn>
                <a:cxn ang="0">
                  <a:pos x="108" y="272"/>
                </a:cxn>
                <a:cxn ang="0">
                  <a:pos x="105" y="266"/>
                </a:cxn>
                <a:cxn ang="0">
                  <a:pos x="105" y="264"/>
                </a:cxn>
                <a:cxn ang="0">
                  <a:pos x="139" y="268"/>
                </a:cxn>
                <a:cxn ang="0">
                  <a:pos x="179" y="272"/>
                </a:cxn>
                <a:cxn ang="0">
                  <a:pos x="217" y="274"/>
                </a:cxn>
                <a:cxn ang="0">
                  <a:pos x="255" y="277"/>
                </a:cxn>
                <a:cxn ang="0">
                  <a:pos x="257" y="277"/>
                </a:cxn>
                <a:cxn ang="0">
                  <a:pos x="259" y="274"/>
                </a:cxn>
                <a:cxn ang="0">
                  <a:pos x="264" y="222"/>
                </a:cxn>
                <a:cxn ang="0">
                  <a:pos x="266" y="175"/>
                </a:cxn>
                <a:cxn ang="0">
                  <a:pos x="274" y="53"/>
                </a:cxn>
                <a:cxn ang="0">
                  <a:pos x="274" y="48"/>
                </a:cxn>
                <a:cxn ang="0">
                  <a:pos x="276" y="48"/>
                </a:cxn>
                <a:cxn ang="0">
                  <a:pos x="278" y="23"/>
                </a:cxn>
                <a:cxn ang="0">
                  <a:pos x="232" y="21"/>
                </a:cxn>
                <a:cxn ang="0">
                  <a:pos x="162" y="15"/>
                </a:cxn>
              </a:cxnLst>
              <a:rect l="0" t="0" r="r" b="b"/>
              <a:pathLst>
                <a:path w="278" h="291">
                  <a:moveTo>
                    <a:pt x="162" y="15"/>
                  </a:moveTo>
                  <a:lnTo>
                    <a:pt x="103" y="8"/>
                  </a:lnTo>
                  <a:lnTo>
                    <a:pt x="36" y="0"/>
                  </a:lnTo>
                  <a:lnTo>
                    <a:pt x="0" y="285"/>
                  </a:lnTo>
                  <a:lnTo>
                    <a:pt x="0" y="287"/>
                  </a:lnTo>
                  <a:lnTo>
                    <a:pt x="34" y="291"/>
                  </a:lnTo>
                  <a:lnTo>
                    <a:pt x="36" y="289"/>
                  </a:lnTo>
                  <a:lnTo>
                    <a:pt x="38" y="272"/>
                  </a:lnTo>
                  <a:lnTo>
                    <a:pt x="40" y="268"/>
                  </a:lnTo>
                  <a:lnTo>
                    <a:pt x="110" y="277"/>
                  </a:lnTo>
                  <a:lnTo>
                    <a:pt x="110" y="277"/>
                  </a:lnTo>
                  <a:lnTo>
                    <a:pt x="110" y="274"/>
                  </a:lnTo>
                  <a:lnTo>
                    <a:pt x="108" y="272"/>
                  </a:lnTo>
                  <a:lnTo>
                    <a:pt x="105" y="266"/>
                  </a:lnTo>
                  <a:lnTo>
                    <a:pt x="105" y="264"/>
                  </a:lnTo>
                  <a:lnTo>
                    <a:pt x="139" y="268"/>
                  </a:lnTo>
                  <a:lnTo>
                    <a:pt x="179" y="272"/>
                  </a:lnTo>
                  <a:lnTo>
                    <a:pt x="217" y="274"/>
                  </a:lnTo>
                  <a:lnTo>
                    <a:pt x="255" y="277"/>
                  </a:lnTo>
                  <a:lnTo>
                    <a:pt x="257" y="277"/>
                  </a:lnTo>
                  <a:lnTo>
                    <a:pt x="259" y="274"/>
                  </a:lnTo>
                  <a:lnTo>
                    <a:pt x="264" y="222"/>
                  </a:lnTo>
                  <a:lnTo>
                    <a:pt x="266" y="175"/>
                  </a:lnTo>
                  <a:lnTo>
                    <a:pt x="274" y="53"/>
                  </a:lnTo>
                  <a:lnTo>
                    <a:pt x="274" y="48"/>
                  </a:lnTo>
                  <a:lnTo>
                    <a:pt x="276" y="48"/>
                  </a:lnTo>
                  <a:lnTo>
                    <a:pt x="278" y="23"/>
                  </a:lnTo>
                  <a:lnTo>
                    <a:pt x="232" y="21"/>
                  </a:lnTo>
                  <a:lnTo>
                    <a:pt x="162" y="15"/>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0" name="Freeform 28">
              <a:extLst>
                <a:ext uri="{FF2B5EF4-FFF2-40B4-BE49-F238E27FC236}">
                  <a16:creationId xmlns:a16="http://schemas.microsoft.com/office/drawing/2014/main" id="{C5B16F2C-66AE-2E6C-4E46-5C50A8D33B1C}"/>
                </a:ext>
              </a:extLst>
            </p:cNvPr>
            <p:cNvSpPr>
              <a:spLocks/>
            </p:cNvSpPr>
            <p:nvPr/>
          </p:nvSpPr>
          <p:spPr bwMode="auto">
            <a:xfrm>
              <a:off x="1189039" y="3290890"/>
              <a:ext cx="106363" cy="222250"/>
            </a:xfrm>
            <a:custGeom>
              <a:avLst/>
              <a:gdLst/>
              <a:ahLst/>
              <a:cxnLst>
                <a:cxn ang="0">
                  <a:pos x="63" y="106"/>
                </a:cxn>
                <a:cxn ang="0">
                  <a:pos x="61" y="102"/>
                </a:cxn>
                <a:cxn ang="0">
                  <a:pos x="59" y="100"/>
                </a:cxn>
                <a:cxn ang="0">
                  <a:pos x="57" y="98"/>
                </a:cxn>
                <a:cxn ang="0">
                  <a:pos x="52" y="95"/>
                </a:cxn>
                <a:cxn ang="0">
                  <a:pos x="52" y="91"/>
                </a:cxn>
                <a:cxn ang="0">
                  <a:pos x="50" y="89"/>
                </a:cxn>
                <a:cxn ang="0">
                  <a:pos x="50" y="85"/>
                </a:cxn>
                <a:cxn ang="0">
                  <a:pos x="46" y="76"/>
                </a:cxn>
                <a:cxn ang="0">
                  <a:pos x="23" y="3"/>
                </a:cxn>
                <a:cxn ang="0">
                  <a:pos x="23" y="0"/>
                </a:cxn>
                <a:cxn ang="0">
                  <a:pos x="19" y="5"/>
                </a:cxn>
                <a:cxn ang="0">
                  <a:pos x="16" y="3"/>
                </a:cxn>
                <a:cxn ang="0">
                  <a:pos x="12" y="7"/>
                </a:cxn>
                <a:cxn ang="0">
                  <a:pos x="12" y="9"/>
                </a:cxn>
                <a:cxn ang="0">
                  <a:pos x="10" y="15"/>
                </a:cxn>
                <a:cxn ang="0">
                  <a:pos x="12" y="19"/>
                </a:cxn>
                <a:cxn ang="0">
                  <a:pos x="12" y="19"/>
                </a:cxn>
                <a:cxn ang="0">
                  <a:pos x="10" y="22"/>
                </a:cxn>
                <a:cxn ang="0">
                  <a:pos x="12" y="26"/>
                </a:cxn>
                <a:cxn ang="0">
                  <a:pos x="10" y="32"/>
                </a:cxn>
                <a:cxn ang="0">
                  <a:pos x="12" y="36"/>
                </a:cxn>
                <a:cxn ang="0">
                  <a:pos x="14" y="38"/>
                </a:cxn>
                <a:cxn ang="0">
                  <a:pos x="14" y="41"/>
                </a:cxn>
                <a:cxn ang="0">
                  <a:pos x="14" y="45"/>
                </a:cxn>
                <a:cxn ang="0">
                  <a:pos x="12" y="49"/>
                </a:cxn>
                <a:cxn ang="0">
                  <a:pos x="6" y="55"/>
                </a:cxn>
                <a:cxn ang="0">
                  <a:pos x="6" y="55"/>
                </a:cxn>
                <a:cxn ang="0">
                  <a:pos x="2" y="60"/>
                </a:cxn>
                <a:cxn ang="0">
                  <a:pos x="4" y="62"/>
                </a:cxn>
                <a:cxn ang="0">
                  <a:pos x="4" y="68"/>
                </a:cxn>
                <a:cxn ang="0">
                  <a:pos x="4" y="74"/>
                </a:cxn>
                <a:cxn ang="0">
                  <a:pos x="4" y="79"/>
                </a:cxn>
                <a:cxn ang="0">
                  <a:pos x="4" y="81"/>
                </a:cxn>
                <a:cxn ang="0">
                  <a:pos x="4" y="85"/>
                </a:cxn>
                <a:cxn ang="0">
                  <a:pos x="2" y="87"/>
                </a:cxn>
                <a:cxn ang="0">
                  <a:pos x="0" y="91"/>
                </a:cxn>
                <a:cxn ang="0">
                  <a:pos x="2" y="95"/>
                </a:cxn>
                <a:cxn ang="0">
                  <a:pos x="0" y="100"/>
                </a:cxn>
                <a:cxn ang="0">
                  <a:pos x="2" y="110"/>
                </a:cxn>
                <a:cxn ang="0">
                  <a:pos x="2" y="117"/>
                </a:cxn>
                <a:cxn ang="0">
                  <a:pos x="4" y="127"/>
                </a:cxn>
                <a:cxn ang="0">
                  <a:pos x="2" y="129"/>
                </a:cxn>
                <a:cxn ang="0">
                  <a:pos x="2" y="133"/>
                </a:cxn>
                <a:cxn ang="0">
                  <a:pos x="4" y="138"/>
                </a:cxn>
                <a:cxn ang="0">
                  <a:pos x="8" y="140"/>
                </a:cxn>
                <a:cxn ang="0">
                  <a:pos x="48" y="131"/>
                </a:cxn>
                <a:cxn ang="0">
                  <a:pos x="52" y="127"/>
                </a:cxn>
                <a:cxn ang="0">
                  <a:pos x="54" y="123"/>
                </a:cxn>
                <a:cxn ang="0">
                  <a:pos x="57" y="123"/>
                </a:cxn>
                <a:cxn ang="0">
                  <a:pos x="59" y="119"/>
                </a:cxn>
                <a:cxn ang="0">
                  <a:pos x="61" y="117"/>
                </a:cxn>
                <a:cxn ang="0">
                  <a:pos x="63" y="117"/>
                </a:cxn>
                <a:cxn ang="0">
                  <a:pos x="65" y="117"/>
                </a:cxn>
                <a:cxn ang="0">
                  <a:pos x="65" y="114"/>
                </a:cxn>
                <a:cxn ang="0">
                  <a:pos x="67" y="108"/>
                </a:cxn>
                <a:cxn ang="0">
                  <a:pos x="65" y="106"/>
                </a:cxn>
                <a:cxn ang="0">
                  <a:pos x="63" y="106"/>
                </a:cxn>
              </a:cxnLst>
              <a:rect l="0" t="0" r="r" b="b"/>
              <a:pathLst>
                <a:path w="67" h="140">
                  <a:moveTo>
                    <a:pt x="63" y="106"/>
                  </a:moveTo>
                  <a:lnTo>
                    <a:pt x="61" y="102"/>
                  </a:lnTo>
                  <a:lnTo>
                    <a:pt x="59" y="100"/>
                  </a:lnTo>
                  <a:lnTo>
                    <a:pt x="57" y="98"/>
                  </a:lnTo>
                  <a:lnTo>
                    <a:pt x="52" y="95"/>
                  </a:lnTo>
                  <a:lnTo>
                    <a:pt x="52" y="91"/>
                  </a:lnTo>
                  <a:lnTo>
                    <a:pt x="50" y="89"/>
                  </a:lnTo>
                  <a:lnTo>
                    <a:pt x="50" y="85"/>
                  </a:lnTo>
                  <a:lnTo>
                    <a:pt x="46" y="76"/>
                  </a:lnTo>
                  <a:lnTo>
                    <a:pt x="23" y="3"/>
                  </a:lnTo>
                  <a:lnTo>
                    <a:pt x="23" y="0"/>
                  </a:lnTo>
                  <a:lnTo>
                    <a:pt x="19" y="5"/>
                  </a:lnTo>
                  <a:lnTo>
                    <a:pt x="16" y="3"/>
                  </a:lnTo>
                  <a:lnTo>
                    <a:pt x="12" y="7"/>
                  </a:lnTo>
                  <a:lnTo>
                    <a:pt x="12" y="9"/>
                  </a:lnTo>
                  <a:lnTo>
                    <a:pt x="10" y="15"/>
                  </a:lnTo>
                  <a:lnTo>
                    <a:pt x="12" y="19"/>
                  </a:lnTo>
                  <a:lnTo>
                    <a:pt x="12" y="19"/>
                  </a:lnTo>
                  <a:lnTo>
                    <a:pt x="10" y="22"/>
                  </a:lnTo>
                  <a:lnTo>
                    <a:pt x="12" y="26"/>
                  </a:lnTo>
                  <a:lnTo>
                    <a:pt x="10" y="32"/>
                  </a:lnTo>
                  <a:lnTo>
                    <a:pt x="12" y="36"/>
                  </a:lnTo>
                  <a:lnTo>
                    <a:pt x="14" y="38"/>
                  </a:lnTo>
                  <a:lnTo>
                    <a:pt x="14" y="41"/>
                  </a:lnTo>
                  <a:lnTo>
                    <a:pt x="14" y="45"/>
                  </a:lnTo>
                  <a:lnTo>
                    <a:pt x="12" y="49"/>
                  </a:lnTo>
                  <a:lnTo>
                    <a:pt x="6" y="55"/>
                  </a:lnTo>
                  <a:lnTo>
                    <a:pt x="6" y="55"/>
                  </a:lnTo>
                  <a:lnTo>
                    <a:pt x="2" y="60"/>
                  </a:lnTo>
                  <a:lnTo>
                    <a:pt x="4" y="62"/>
                  </a:lnTo>
                  <a:lnTo>
                    <a:pt x="4" y="68"/>
                  </a:lnTo>
                  <a:lnTo>
                    <a:pt x="4" y="74"/>
                  </a:lnTo>
                  <a:lnTo>
                    <a:pt x="4" y="79"/>
                  </a:lnTo>
                  <a:lnTo>
                    <a:pt x="4" y="81"/>
                  </a:lnTo>
                  <a:lnTo>
                    <a:pt x="4" y="85"/>
                  </a:lnTo>
                  <a:lnTo>
                    <a:pt x="2" y="87"/>
                  </a:lnTo>
                  <a:lnTo>
                    <a:pt x="0" y="91"/>
                  </a:lnTo>
                  <a:lnTo>
                    <a:pt x="2" y="95"/>
                  </a:lnTo>
                  <a:lnTo>
                    <a:pt x="0" y="100"/>
                  </a:lnTo>
                  <a:lnTo>
                    <a:pt x="2" y="110"/>
                  </a:lnTo>
                  <a:lnTo>
                    <a:pt x="2" y="117"/>
                  </a:lnTo>
                  <a:lnTo>
                    <a:pt x="4" y="127"/>
                  </a:lnTo>
                  <a:lnTo>
                    <a:pt x="2" y="129"/>
                  </a:lnTo>
                  <a:lnTo>
                    <a:pt x="2" y="133"/>
                  </a:lnTo>
                  <a:lnTo>
                    <a:pt x="4" y="138"/>
                  </a:lnTo>
                  <a:lnTo>
                    <a:pt x="8" y="140"/>
                  </a:lnTo>
                  <a:lnTo>
                    <a:pt x="48" y="131"/>
                  </a:lnTo>
                  <a:lnTo>
                    <a:pt x="52" y="127"/>
                  </a:lnTo>
                  <a:lnTo>
                    <a:pt x="54" y="123"/>
                  </a:lnTo>
                  <a:lnTo>
                    <a:pt x="57" y="123"/>
                  </a:lnTo>
                  <a:lnTo>
                    <a:pt x="59" y="119"/>
                  </a:lnTo>
                  <a:lnTo>
                    <a:pt x="61" y="117"/>
                  </a:lnTo>
                  <a:lnTo>
                    <a:pt x="63" y="117"/>
                  </a:lnTo>
                  <a:lnTo>
                    <a:pt x="65" y="117"/>
                  </a:lnTo>
                  <a:lnTo>
                    <a:pt x="65" y="114"/>
                  </a:lnTo>
                  <a:lnTo>
                    <a:pt x="67" y="108"/>
                  </a:lnTo>
                  <a:lnTo>
                    <a:pt x="65" y="106"/>
                  </a:lnTo>
                  <a:lnTo>
                    <a:pt x="63" y="106"/>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1" name="Freeform 30">
              <a:extLst>
                <a:ext uri="{FF2B5EF4-FFF2-40B4-BE49-F238E27FC236}">
                  <a16:creationId xmlns:a16="http://schemas.microsoft.com/office/drawing/2014/main" id="{041F0BB8-2BD9-3D11-97AB-02118C617FF8}"/>
                </a:ext>
              </a:extLst>
            </p:cNvPr>
            <p:cNvSpPr>
              <a:spLocks/>
            </p:cNvSpPr>
            <p:nvPr/>
          </p:nvSpPr>
          <p:spPr bwMode="auto">
            <a:xfrm>
              <a:off x="-1257300" y="3094041"/>
              <a:ext cx="654051" cy="404813"/>
            </a:xfrm>
            <a:custGeom>
              <a:avLst/>
              <a:gdLst/>
              <a:ahLst/>
              <a:cxnLst>
                <a:cxn ang="0">
                  <a:pos x="270" y="40"/>
                </a:cxn>
                <a:cxn ang="0">
                  <a:pos x="146" y="23"/>
                </a:cxn>
                <a:cxn ang="0">
                  <a:pos x="11" y="0"/>
                </a:cxn>
                <a:cxn ang="0">
                  <a:pos x="0" y="48"/>
                </a:cxn>
                <a:cxn ang="0">
                  <a:pos x="6" y="61"/>
                </a:cxn>
                <a:cxn ang="0">
                  <a:pos x="9" y="70"/>
                </a:cxn>
                <a:cxn ang="0">
                  <a:pos x="11" y="76"/>
                </a:cxn>
                <a:cxn ang="0">
                  <a:pos x="11" y="84"/>
                </a:cxn>
                <a:cxn ang="0">
                  <a:pos x="17" y="91"/>
                </a:cxn>
                <a:cxn ang="0">
                  <a:pos x="21" y="95"/>
                </a:cxn>
                <a:cxn ang="0">
                  <a:pos x="25" y="105"/>
                </a:cxn>
                <a:cxn ang="0">
                  <a:pos x="28" y="110"/>
                </a:cxn>
                <a:cxn ang="0">
                  <a:pos x="32" y="116"/>
                </a:cxn>
                <a:cxn ang="0">
                  <a:pos x="36" y="120"/>
                </a:cxn>
                <a:cxn ang="0">
                  <a:pos x="38" y="124"/>
                </a:cxn>
                <a:cxn ang="0">
                  <a:pos x="47" y="127"/>
                </a:cxn>
                <a:cxn ang="0">
                  <a:pos x="40" y="143"/>
                </a:cxn>
                <a:cxn ang="0">
                  <a:pos x="36" y="150"/>
                </a:cxn>
                <a:cxn ang="0">
                  <a:pos x="36" y="156"/>
                </a:cxn>
                <a:cxn ang="0">
                  <a:pos x="36" y="165"/>
                </a:cxn>
                <a:cxn ang="0">
                  <a:pos x="32" y="169"/>
                </a:cxn>
                <a:cxn ang="0">
                  <a:pos x="30" y="175"/>
                </a:cxn>
                <a:cxn ang="0">
                  <a:pos x="32" y="179"/>
                </a:cxn>
                <a:cxn ang="0">
                  <a:pos x="38" y="184"/>
                </a:cxn>
                <a:cxn ang="0">
                  <a:pos x="53" y="179"/>
                </a:cxn>
                <a:cxn ang="0">
                  <a:pos x="55" y="190"/>
                </a:cxn>
                <a:cxn ang="0">
                  <a:pos x="59" y="205"/>
                </a:cxn>
                <a:cxn ang="0">
                  <a:pos x="63" y="211"/>
                </a:cxn>
                <a:cxn ang="0">
                  <a:pos x="61" y="219"/>
                </a:cxn>
                <a:cxn ang="0">
                  <a:pos x="66" y="226"/>
                </a:cxn>
                <a:cxn ang="0">
                  <a:pos x="72" y="228"/>
                </a:cxn>
                <a:cxn ang="0">
                  <a:pos x="72" y="236"/>
                </a:cxn>
                <a:cxn ang="0">
                  <a:pos x="74" y="243"/>
                </a:cxn>
                <a:cxn ang="0">
                  <a:pos x="78" y="249"/>
                </a:cxn>
                <a:cxn ang="0">
                  <a:pos x="80" y="245"/>
                </a:cxn>
                <a:cxn ang="0">
                  <a:pos x="91" y="245"/>
                </a:cxn>
                <a:cxn ang="0">
                  <a:pos x="97" y="247"/>
                </a:cxn>
                <a:cxn ang="0">
                  <a:pos x="101" y="243"/>
                </a:cxn>
                <a:cxn ang="0">
                  <a:pos x="116" y="245"/>
                </a:cxn>
                <a:cxn ang="0">
                  <a:pos x="122" y="247"/>
                </a:cxn>
                <a:cxn ang="0">
                  <a:pos x="129" y="245"/>
                </a:cxn>
                <a:cxn ang="0">
                  <a:pos x="137" y="241"/>
                </a:cxn>
                <a:cxn ang="0">
                  <a:pos x="141" y="249"/>
                </a:cxn>
                <a:cxn ang="0">
                  <a:pos x="148" y="230"/>
                </a:cxn>
                <a:cxn ang="0">
                  <a:pos x="215" y="236"/>
                </a:cxn>
                <a:cxn ang="0">
                  <a:pos x="348" y="251"/>
                </a:cxn>
                <a:cxn ang="0">
                  <a:pos x="399" y="251"/>
                </a:cxn>
                <a:cxn ang="0">
                  <a:pos x="412" y="55"/>
                </a:cxn>
                <a:cxn ang="0">
                  <a:pos x="388" y="53"/>
                </a:cxn>
              </a:cxnLst>
              <a:rect l="0" t="0" r="r" b="b"/>
              <a:pathLst>
                <a:path w="412" h="255">
                  <a:moveTo>
                    <a:pt x="323" y="46"/>
                  </a:moveTo>
                  <a:lnTo>
                    <a:pt x="270" y="40"/>
                  </a:lnTo>
                  <a:lnTo>
                    <a:pt x="222" y="34"/>
                  </a:lnTo>
                  <a:lnTo>
                    <a:pt x="146" y="23"/>
                  </a:lnTo>
                  <a:lnTo>
                    <a:pt x="59" y="8"/>
                  </a:lnTo>
                  <a:lnTo>
                    <a:pt x="11" y="0"/>
                  </a:lnTo>
                  <a:lnTo>
                    <a:pt x="11" y="0"/>
                  </a:lnTo>
                  <a:lnTo>
                    <a:pt x="0" y="48"/>
                  </a:lnTo>
                  <a:lnTo>
                    <a:pt x="6" y="59"/>
                  </a:lnTo>
                  <a:lnTo>
                    <a:pt x="6" y="61"/>
                  </a:lnTo>
                  <a:lnTo>
                    <a:pt x="9" y="67"/>
                  </a:lnTo>
                  <a:lnTo>
                    <a:pt x="9" y="70"/>
                  </a:lnTo>
                  <a:lnTo>
                    <a:pt x="9" y="74"/>
                  </a:lnTo>
                  <a:lnTo>
                    <a:pt x="11" y="76"/>
                  </a:lnTo>
                  <a:lnTo>
                    <a:pt x="6" y="78"/>
                  </a:lnTo>
                  <a:lnTo>
                    <a:pt x="11" y="84"/>
                  </a:lnTo>
                  <a:lnTo>
                    <a:pt x="13" y="86"/>
                  </a:lnTo>
                  <a:lnTo>
                    <a:pt x="17" y="91"/>
                  </a:lnTo>
                  <a:lnTo>
                    <a:pt x="19" y="93"/>
                  </a:lnTo>
                  <a:lnTo>
                    <a:pt x="21" y="95"/>
                  </a:lnTo>
                  <a:lnTo>
                    <a:pt x="21" y="99"/>
                  </a:lnTo>
                  <a:lnTo>
                    <a:pt x="25" y="105"/>
                  </a:lnTo>
                  <a:lnTo>
                    <a:pt x="30" y="110"/>
                  </a:lnTo>
                  <a:lnTo>
                    <a:pt x="28" y="110"/>
                  </a:lnTo>
                  <a:lnTo>
                    <a:pt x="30" y="114"/>
                  </a:lnTo>
                  <a:lnTo>
                    <a:pt x="32" y="116"/>
                  </a:lnTo>
                  <a:lnTo>
                    <a:pt x="34" y="120"/>
                  </a:lnTo>
                  <a:lnTo>
                    <a:pt x="36" y="120"/>
                  </a:lnTo>
                  <a:lnTo>
                    <a:pt x="36" y="122"/>
                  </a:lnTo>
                  <a:lnTo>
                    <a:pt x="38" y="124"/>
                  </a:lnTo>
                  <a:lnTo>
                    <a:pt x="44" y="124"/>
                  </a:lnTo>
                  <a:lnTo>
                    <a:pt x="47" y="127"/>
                  </a:lnTo>
                  <a:lnTo>
                    <a:pt x="42" y="135"/>
                  </a:lnTo>
                  <a:lnTo>
                    <a:pt x="40" y="143"/>
                  </a:lnTo>
                  <a:lnTo>
                    <a:pt x="38" y="146"/>
                  </a:lnTo>
                  <a:lnTo>
                    <a:pt x="36" y="150"/>
                  </a:lnTo>
                  <a:lnTo>
                    <a:pt x="38" y="152"/>
                  </a:lnTo>
                  <a:lnTo>
                    <a:pt x="36" y="156"/>
                  </a:lnTo>
                  <a:lnTo>
                    <a:pt x="38" y="158"/>
                  </a:lnTo>
                  <a:lnTo>
                    <a:pt x="36" y="165"/>
                  </a:lnTo>
                  <a:lnTo>
                    <a:pt x="34" y="167"/>
                  </a:lnTo>
                  <a:lnTo>
                    <a:pt x="32" y="169"/>
                  </a:lnTo>
                  <a:lnTo>
                    <a:pt x="32" y="173"/>
                  </a:lnTo>
                  <a:lnTo>
                    <a:pt x="30" y="175"/>
                  </a:lnTo>
                  <a:lnTo>
                    <a:pt x="30" y="179"/>
                  </a:lnTo>
                  <a:lnTo>
                    <a:pt x="32" y="179"/>
                  </a:lnTo>
                  <a:lnTo>
                    <a:pt x="36" y="184"/>
                  </a:lnTo>
                  <a:lnTo>
                    <a:pt x="38" y="184"/>
                  </a:lnTo>
                  <a:lnTo>
                    <a:pt x="53" y="177"/>
                  </a:lnTo>
                  <a:lnTo>
                    <a:pt x="53" y="179"/>
                  </a:lnTo>
                  <a:lnTo>
                    <a:pt x="55" y="184"/>
                  </a:lnTo>
                  <a:lnTo>
                    <a:pt x="55" y="190"/>
                  </a:lnTo>
                  <a:lnTo>
                    <a:pt x="57" y="198"/>
                  </a:lnTo>
                  <a:lnTo>
                    <a:pt x="59" y="205"/>
                  </a:lnTo>
                  <a:lnTo>
                    <a:pt x="61" y="207"/>
                  </a:lnTo>
                  <a:lnTo>
                    <a:pt x="63" y="211"/>
                  </a:lnTo>
                  <a:lnTo>
                    <a:pt x="63" y="215"/>
                  </a:lnTo>
                  <a:lnTo>
                    <a:pt x="61" y="219"/>
                  </a:lnTo>
                  <a:lnTo>
                    <a:pt x="63" y="222"/>
                  </a:lnTo>
                  <a:lnTo>
                    <a:pt x="66" y="226"/>
                  </a:lnTo>
                  <a:lnTo>
                    <a:pt x="68" y="224"/>
                  </a:lnTo>
                  <a:lnTo>
                    <a:pt x="72" y="228"/>
                  </a:lnTo>
                  <a:lnTo>
                    <a:pt x="74" y="234"/>
                  </a:lnTo>
                  <a:lnTo>
                    <a:pt x="72" y="236"/>
                  </a:lnTo>
                  <a:lnTo>
                    <a:pt x="74" y="241"/>
                  </a:lnTo>
                  <a:lnTo>
                    <a:pt x="74" y="243"/>
                  </a:lnTo>
                  <a:lnTo>
                    <a:pt x="76" y="247"/>
                  </a:lnTo>
                  <a:lnTo>
                    <a:pt x="78" y="249"/>
                  </a:lnTo>
                  <a:lnTo>
                    <a:pt x="80" y="249"/>
                  </a:lnTo>
                  <a:lnTo>
                    <a:pt x="80" y="245"/>
                  </a:lnTo>
                  <a:lnTo>
                    <a:pt x="84" y="243"/>
                  </a:lnTo>
                  <a:lnTo>
                    <a:pt x="91" y="245"/>
                  </a:lnTo>
                  <a:lnTo>
                    <a:pt x="93" y="247"/>
                  </a:lnTo>
                  <a:lnTo>
                    <a:pt x="97" y="247"/>
                  </a:lnTo>
                  <a:lnTo>
                    <a:pt x="99" y="243"/>
                  </a:lnTo>
                  <a:lnTo>
                    <a:pt x="101" y="243"/>
                  </a:lnTo>
                  <a:lnTo>
                    <a:pt x="110" y="245"/>
                  </a:lnTo>
                  <a:lnTo>
                    <a:pt x="116" y="245"/>
                  </a:lnTo>
                  <a:lnTo>
                    <a:pt x="118" y="247"/>
                  </a:lnTo>
                  <a:lnTo>
                    <a:pt x="122" y="247"/>
                  </a:lnTo>
                  <a:lnTo>
                    <a:pt x="129" y="249"/>
                  </a:lnTo>
                  <a:lnTo>
                    <a:pt x="129" y="245"/>
                  </a:lnTo>
                  <a:lnTo>
                    <a:pt x="133" y="238"/>
                  </a:lnTo>
                  <a:lnTo>
                    <a:pt x="137" y="241"/>
                  </a:lnTo>
                  <a:lnTo>
                    <a:pt x="139" y="247"/>
                  </a:lnTo>
                  <a:lnTo>
                    <a:pt x="141" y="249"/>
                  </a:lnTo>
                  <a:lnTo>
                    <a:pt x="144" y="253"/>
                  </a:lnTo>
                  <a:lnTo>
                    <a:pt x="148" y="230"/>
                  </a:lnTo>
                  <a:lnTo>
                    <a:pt x="150" y="228"/>
                  </a:lnTo>
                  <a:lnTo>
                    <a:pt x="215" y="236"/>
                  </a:lnTo>
                  <a:lnTo>
                    <a:pt x="279" y="245"/>
                  </a:lnTo>
                  <a:lnTo>
                    <a:pt x="348" y="251"/>
                  </a:lnTo>
                  <a:lnTo>
                    <a:pt x="397" y="255"/>
                  </a:lnTo>
                  <a:lnTo>
                    <a:pt x="399" y="251"/>
                  </a:lnTo>
                  <a:lnTo>
                    <a:pt x="401" y="207"/>
                  </a:lnTo>
                  <a:lnTo>
                    <a:pt x="412" y="55"/>
                  </a:lnTo>
                  <a:lnTo>
                    <a:pt x="412" y="55"/>
                  </a:lnTo>
                  <a:lnTo>
                    <a:pt x="388" y="53"/>
                  </a:lnTo>
                  <a:lnTo>
                    <a:pt x="323" y="46"/>
                  </a:lnTo>
                  <a:close/>
                </a:path>
              </a:pathLst>
            </a:custGeom>
            <a:solidFill>
              <a:schemeClr val="bg1">
                <a:lumMod val="75000"/>
              </a:schemeClr>
            </a:solid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2" name="Freeform 37">
              <a:extLst>
                <a:ext uri="{FF2B5EF4-FFF2-40B4-BE49-F238E27FC236}">
                  <a16:creationId xmlns:a16="http://schemas.microsoft.com/office/drawing/2014/main" id="{FBB0C544-9C2E-B35B-A9E1-6165B9284D6C}"/>
                </a:ext>
              </a:extLst>
            </p:cNvPr>
            <p:cNvSpPr>
              <a:spLocks noEditPoints="1"/>
            </p:cNvSpPr>
            <p:nvPr/>
          </p:nvSpPr>
          <p:spPr bwMode="auto">
            <a:xfrm>
              <a:off x="1225552" y="3090866"/>
              <a:ext cx="247650" cy="368299"/>
            </a:xfrm>
            <a:custGeom>
              <a:avLst/>
              <a:gdLst/>
              <a:ahLst/>
              <a:cxnLst>
                <a:cxn ang="0">
                  <a:pos x="139" y="105"/>
                </a:cxn>
                <a:cxn ang="0">
                  <a:pos x="137" y="95"/>
                </a:cxn>
                <a:cxn ang="0">
                  <a:pos x="131" y="93"/>
                </a:cxn>
                <a:cxn ang="0">
                  <a:pos x="124" y="91"/>
                </a:cxn>
                <a:cxn ang="0">
                  <a:pos x="120" y="80"/>
                </a:cxn>
                <a:cxn ang="0">
                  <a:pos x="116" y="76"/>
                </a:cxn>
                <a:cxn ang="0">
                  <a:pos x="105" y="76"/>
                </a:cxn>
                <a:cxn ang="0">
                  <a:pos x="103" y="65"/>
                </a:cxn>
                <a:cxn ang="0">
                  <a:pos x="84" y="8"/>
                </a:cxn>
                <a:cxn ang="0">
                  <a:pos x="69" y="0"/>
                </a:cxn>
                <a:cxn ang="0">
                  <a:pos x="59" y="4"/>
                </a:cxn>
                <a:cxn ang="0">
                  <a:pos x="50" y="10"/>
                </a:cxn>
                <a:cxn ang="0">
                  <a:pos x="40" y="10"/>
                </a:cxn>
                <a:cxn ang="0">
                  <a:pos x="31" y="4"/>
                </a:cxn>
                <a:cxn ang="0">
                  <a:pos x="17" y="67"/>
                </a:cxn>
                <a:cxn ang="0">
                  <a:pos x="17" y="86"/>
                </a:cxn>
                <a:cxn ang="0">
                  <a:pos x="17" y="99"/>
                </a:cxn>
                <a:cxn ang="0">
                  <a:pos x="8" y="112"/>
                </a:cxn>
                <a:cxn ang="0">
                  <a:pos x="8" y="118"/>
                </a:cxn>
                <a:cxn ang="0">
                  <a:pos x="8" y="124"/>
                </a:cxn>
                <a:cxn ang="0">
                  <a:pos x="0" y="126"/>
                </a:cxn>
                <a:cxn ang="0">
                  <a:pos x="27" y="211"/>
                </a:cxn>
                <a:cxn ang="0">
                  <a:pos x="29" y="221"/>
                </a:cxn>
                <a:cxn ang="0">
                  <a:pos x="38" y="228"/>
                </a:cxn>
                <a:cxn ang="0">
                  <a:pos x="44" y="230"/>
                </a:cxn>
                <a:cxn ang="0">
                  <a:pos x="44" y="219"/>
                </a:cxn>
                <a:cxn ang="0">
                  <a:pos x="48" y="207"/>
                </a:cxn>
                <a:cxn ang="0">
                  <a:pos x="50" y="196"/>
                </a:cxn>
                <a:cxn ang="0">
                  <a:pos x="59" y="192"/>
                </a:cxn>
                <a:cxn ang="0">
                  <a:pos x="61" y="190"/>
                </a:cxn>
                <a:cxn ang="0">
                  <a:pos x="65" y="192"/>
                </a:cxn>
                <a:cxn ang="0">
                  <a:pos x="61" y="181"/>
                </a:cxn>
                <a:cxn ang="0">
                  <a:pos x="61" y="177"/>
                </a:cxn>
                <a:cxn ang="0">
                  <a:pos x="65" y="181"/>
                </a:cxn>
                <a:cxn ang="0">
                  <a:pos x="69" y="179"/>
                </a:cxn>
                <a:cxn ang="0">
                  <a:pos x="69" y="177"/>
                </a:cxn>
                <a:cxn ang="0">
                  <a:pos x="72" y="177"/>
                </a:cxn>
                <a:cxn ang="0">
                  <a:pos x="74" y="179"/>
                </a:cxn>
                <a:cxn ang="0">
                  <a:pos x="80" y="173"/>
                </a:cxn>
                <a:cxn ang="0">
                  <a:pos x="86" y="167"/>
                </a:cxn>
                <a:cxn ang="0">
                  <a:pos x="84" y="158"/>
                </a:cxn>
                <a:cxn ang="0">
                  <a:pos x="84" y="148"/>
                </a:cxn>
                <a:cxn ang="0">
                  <a:pos x="91" y="143"/>
                </a:cxn>
                <a:cxn ang="0">
                  <a:pos x="93" y="150"/>
                </a:cxn>
                <a:cxn ang="0">
                  <a:pos x="103" y="154"/>
                </a:cxn>
                <a:cxn ang="0">
                  <a:pos x="101" y="143"/>
                </a:cxn>
                <a:cxn ang="0">
                  <a:pos x="107" y="139"/>
                </a:cxn>
                <a:cxn ang="0">
                  <a:pos x="116" y="143"/>
                </a:cxn>
                <a:cxn ang="0">
                  <a:pos x="118" y="135"/>
                </a:cxn>
                <a:cxn ang="0">
                  <a:pos x="120" y="137"/>
                </a:cxn>
                <a:cxn ang="0">
                  <a:pos x="122" y="129"/>
                </a:cxn>
                <a:cxn ang="0">
                  <a:pos x="126" y="129"/>
                </a:cxn>
                <a:cxn ang="0">
                  <a:pos x="133" y="124"/>
                </a:cxn>
                <a:cxn ang="0">
                  <a:pos x="137" y="122"/>
                </a:cxn>
                <a:cxn ang="0">
                  <a:pos x="143" y="116"/>
                </a:cxn>
                <a:cxn ang="0">
                  <a:pos x="143" y="105"/>
                </a:cxn>
                <a:cxn ang="0">
                  <a:pos x="105" y="148"/>
                </a:cxn>
                <a:cxn ang="0">
                  <a:pos x="114" y="143"/>
                </a:cxn>
                <a:cxn ang="0">
                  <a:pos x="154" y="107"/>
                </a:cxn>
                <a:cxn ang="0">
                  <a:pos x="152" y="114"/>
                </a:cxn>
                <a:cxn ang="0">
                  <a:pos x="156" y="110"/>
                </a:cxn>
              </a:cxnLst>
              <a:rect l="0" t="0" r="r" b="b"/>
              <a:pathLst>
                <a:path w="156" h="232">
                  <a:moveTo>
                    <a:pt x="143" y="105"/>
                  </a:moveTo>
                  <a:lnTo>
                    <a:pt x="141" y="110"/>
                  </a:lnTo>
                  <a:lnTo>
                    <a:pt x="139" y="105"/>
                  </a:lnTo>
                  <a:lnTo>
                    <a:pt x="143" y="101"/>
                  </a:lnTo>
                  <a:lnTo>
                    <a:pt x="137" y="95"/>
                  </a:lnTo>
                  <a:lnTo>
                    <a:pt x="137" y="95"/>
                  </a:lnTo>
                  <a:lnTo>
                    <a:pt x="135" y="95"/>
                  </a:lnTo>
                  <a:lnTo>
                    <a:pt x="133" y="93"/>
                  </a:lnTo>
                  <a:lnTo>
                    <a:pt x="131" y="93"/>
                  </a:lnTo>
                  <a:lnTo>
                    <a:pt x="129" y="97"/>
                  </a:lnTo>
                  <a:lnTo>
                    <a:pt x="124" y="93"/>
                  </a:lnTo>
                  <a:lnTo>
                    <a:pt x="124" y="91"/>
                  </a:lnTo>
                  <a:lnTo>
                    <a:pt x="124" y="86"/>
                  </a:lnTo>
                  <a:lnTo>
                    <a:pt x="120" y="84"/>
                  </a:lnTo>
                  <a:lnTo>
                    <a:pt x="120" y="80"/>
                  </a:lnTo>
                  <a:lnTo>
                    <a:pt x="120" y="78"/>
                  </a:lnTo>
                  <a:lnTo>
                    <a:pt x="118" y="76"/>
                  </a:lnTo>
                  <a:lnTo>
                    <a:pt x="116" y="76"/>
                  </a:lnTo>
                  <a:lnTo>
                    <a:pt x="112" y="76"/>
                  </a:lnTo>
                  <a:lnTo>
                    <a:pt x="110" y="74"/>
                  </a:lnTo>
                  <a:lnTo>
                    <a:pt x="105" y="76"/>
                  </a:lnTo>
                  <a:lnTo>
                    <a:pt x="105" y="72"/>
                  </a:lnTo>
                  <a:lnTo>
                    <a:pt x="105" y="69"/>
                  </a:lnTo>
                  <a:lnTo>
                    <a:pt x="103" y="65"/>
                  </a:lnTo>
                  <a:lnTo>
                    <a:pt x="103" y="63"/>
                  </a:lnTo>
                  <a:lnTo>
                    <a:pt x="99" y="53"/>
                  </a:lnTo>
                  <a:lnTo>
                    <a:pt x="84" y="8"/>
                  </a:lnTo>
                  <a:lnTo>
                    <a:pt x="82" y="8"/>
                  </a:lnTo>
                  <a:lnTo>
                    <a:pt x="76" y="4"/>
                  </a:lnTo>
                  <a:lnTo>
                    <a:pt x="69" y="0"/>
                  </a:lnTo>
                  <a:lnTo>
                    <a:pt x="65" y="0"/>
                  </a:lnTo>
                  <a:lnTo>
                    <a:pt x="61" y="2"/>
                  </a:lnTo>
                  <a:lnTo>
                    <a:pt x="59" y="4"/>
                  </a:lnTo>
                  <a:lnTo>
                    <a:pt x="57" y="6"/>
                  </a:lnTo>
                  <a:lnTo>
                    <a:pt x="53" y="10"/>
                  </a:lnTo>
                  <a:lnTo>
                    <a:pt x="50" y="10"/>
                  </a:lnTo>
                  <a:lnTo>
                    <a:pt x="46" y="14"/>
                  </a:lnTo>
                  <a:lnTo>
                    <a:pt x="44" y="12"/>
                  </a:lnTo>
                  <a:lnTo>
                    <a:pt x="40" y="10"/>
                  </a:lnTo>
                  <a:lnTo>
                    <a:pt x="38" y="4"/>
                  </a:lnTo>
                  <a:lnTo>
                    <a:pt x="36" y="4"/>
                  </a:lnTo>
                  <a:lnTo>
                    <a:pt x="31" y="4"/>
                  </a:lnTo>
                  <a:lnTo>
                    <a:pt x="17" y="48"/>
                  </a:lnTo>
                  <a:lnTo>
                    <a:pt x="19" y="61"/>
                  </a:lnTo>
                  <a:lnTo>
                    <a:pt x="17" y="67"/>
                  </a:lnTo>
                  <a:lnTo>
                    <a:pt x="15" y="76"/>
                  </a:lnTo>
                  <a:lnTo>
                    <a:pt x="17" y="80"/>
                  </a:lnTo>
                  <a:lnTo>
                    <a:pt x="17" y="86"/>
                  </a:lnTo>
                  <a:lnTo>
                    <a:pt x="19" y="88"/>
                  </a:lnTo>
                  <a:lnTo>
                    <a:pt x="15" y="97"/>
                  </a:lnTo>
                  <a:lnTo>
                    <a:pt x="17" y="99"/>
                  </a:lnTo>
                  <a:lnTo>
                    <a:pt x="12" y="105"/>
                  </a:lnTo>
                  <a:lnTo>
                    <a:pt x="10" y="107"/>
                  </a:lnTo>
                  <a:lnTo>
                    <a:pt x="8" y="112"/>
                  </a:lnTo>
                  <a:lnTo>
                    <a:pt x="8" y="112"/>
                  </a:lnTo>
                  <a:lnTo>
                    <a:pt x="12" y="118"/>
                  </a:lnTo>
                  <a:lnTo>
                    <a:pt x="8" y="118"/>
                  </a:lnTo>
                  <a:lnTo>
                    <a:pt x="8" y="118"/>
                  </a:lnTo>
                  <a:lnTo>
                    <a:pt x="8" y="120"/>
                  </a:lnTo>
                  <a:lnTo>
                    <a:pt x="8" y="124"/>
                  </a:lnTo>
                  <a:lnTo>
                    <a:pt x="4" y="124"/>
                  </a:lnTo>
                  <a:lnTo>
                    <a:pt x="2" y="124"/>
                  </a:lnTo>
                  <a:lnTo>
                    <a:pt x="0" y="126"/>
                  </a:lnTo>
                  <a:lnTo>
                    <a:pt x="0" y="129"/>
                  </a:lnTo>
                  <a:lnTo>
                    <a:pt x="23" y="202"/>
                  </a:lnTo>
                  <a:lnTo>
                    <a:pt x="27" y="211"/>
                  </a:lnTo>
                  <a:lnTo>
                    <a:pt x="27" y="215"/>
                  </a:lnTo>
                  <a:lnTo>
                    <a:pt x="29" y="217"/>
                  </a:lnTo>
                  <a:lnTo>
                    <a:pt x="29" y="221"/>
                  </a:lnTo>
                  <a:lnTo>
                    <a:pt x="34" y="224"/>
                  </a:lnTo>
                  <a:lnTo>
                    <a:pt x="36" y="226"/>
                  </a:lnTo>
                  <a:lnTo>
                    <a:pt x="38" y="228"/>
                  </a:lnTo>
                  <a:lnTo>
                    <a:pt x="40" y="232"/>
                  </a:lnTo>
                  <a:lnTo>
                    <a:pt x="42" y="232"/>
                  </a:lnTo>
                  <a:lnTo>
                    <a:pt x="44" y="230"/>
                  </a:lnTo>
                  <a:lnTo>
                    <a:pt x="46" y="226"/>
                  </a:lnTo>
                  <a:lnTo>
                    <a:pt x="44" y="224"/>
                  </a:lnTo>
                  <a:lnTo>
                    <a:pt x="44" y="219"/>
                  </a:lnTo>
                  <a:lnTo>
                    <a:pt x="48" y="217"/>
                  </a:lnTo>
                  <a:lnTo>
                    <a:pt x="50" y="211"/>
                  </a:lnTo>
                  <a:lnTo>
                    <a:pt x="48" y="207"/>
                  </a:lnTo>
                  <a:lnTo>
                    <a:pt x="53" y="200"/>
                  </a:lnTo>
                  <a:lnTo>
                    <a:pt x="50" y="200"/>
                  </a:lnTo>
                  <a:lnTo>
                    <a:pt x="50" y="196"/>
                  </a:lnTo>
                  <a:lnTo>
                    <a:pt x="53" y="194"/>
                  </a:lnTo>
                  <a:lnTo>
                    <a:pt x="57" y="186"/>
                  </a:lnTo>
                  <a:lnTo>
                    <a:pt x="59" y="192"/>
                  </a:lnTo>
                  <a:lnTo>
                    <a:pt x="59" y="190"/>
                  </a:lnTo>
                  <a:lnTo>
                    <a:pt x="59" y="192"/>
                  </a:lnTo>
                  <a:lnTo>
                    <a:pt x="61" y="190"/>
                  </a:lnTo>
                  <a:lnTo>
                    <a:pt x="61" y="186"/>
                  </a:lnTo>
                  <a:lnTo>
                    <a:pt x="63" y="186"/>
                  </a:lnTo>
                  <a:lnTo>
                    <a:pt x="65" y="192"/>
                  </a:lnTo>
                  <a:lnTo>
                    <a:pt x="65" y="190"/>
                  </a:lnTo>
                  <a:lnTo>
                    <a:pt x="61" y="179"/>
                  </a:lnTo>
                  <a:lnTo>
                    <a:pt x="61" y="181"/>
                  </a:lnTo>
                  <a:lnTo>
                    <a:pt x="61" y="177"/>
                  </a:lnTo>
                  <a:lnTo>
                    <a:pt x="61" y="175"/>
                  </a:lnTo>
                  <a:lnTo>
                    <a:pt x="61" y="177"/>
                  </a:lnTo>
                  <a:lnTo>
                    <a:pt x="65" y="188"/>
                  </a:lnTo>
                  <a:lnTo>
                    <a:pt x="67" y="186"/>
                  </a:lnTo>
                  <a:lnTo>
                    <a:pt x="65" y="181"/>
                  </a:lnTo>
                  <a:lnTo>
                    <a:pt x="65" y="177"/>
                  </a:lnTo>
                  <a:lnTo>
                    <a:pt x="67" y="177"/>
                  </a:lnTo>
                  <a:lnTo>
                    <a:pt x="69" y="179"/>
                  </a:lnTo>
                  <a:lnTo>
                    <a:pt x="67" y="183"/>
                  </a:lnTo>
                  <a:lnTo>
                    <a:pt x="72" y="183"/>
                  </a:lnTo>
                  <a:lnTo>
                    <a:pt x="69" y="177"/>
                  </a:lnTo>
                  <a:lnTo>
                    <a:pt x="69" y="175"/>
                  </a:lnTo>
                  <a:lnTo>
                    <a:pt x="72" y="175"/>
                  </a:lnTo>
                  <a:lnTo>
                    <a:pt x="72" y="177"/>
                  </a:lnTo>
                  <a:lnTo>
                    <a:pt x="72" y="181"/>
                  </a:lnTo>
                  <a:lnTo>
                    <a:pt x="74" y="183"/>
                  </a:lnTo>
                  <a:lnTo>
                    <a:pt x="74" y="179"/>
                  </a:lnTo>
                  <a:lnTo>
                    <a:pt x="74" y="175"/>
                  </a:lnTo>
                  <a:lnTo>
                    <a:pt x="76" y="173"/>
                  </a:lnTo>
                  <a:lnTo>
                    <a:pt x="80" y="173"/>
                  </a:lnTo>
                  <a:lnTo>
                    <a:pt x="82" y="175"/>
                  </a:lnTo>
                  <a:lnTo>
                    <a:pt x="84" y="171"/>
                  </a:lnTo>
                  <a:lnTo>
                    <a:pt x="86" y="167"/>
                  </a:lnTo>
                  <a:lnTo>
                    <a:pt x="84" y="164"/>
                  </a:lnTo>
                  <a:lnTo>
                    <a:pt x="86" y="160"/>
                  </a:lnTo>
                  <a:lnTo>
                    <a:pt x="84" y="158"/>
                  </a:lnTo>
                  <a:lnTo>
                    <a:pt x="86" y="154"/>
                  </a:lnTo>
                  <a:lnTo>
                    <a:pt x="86" y="152"/>
                  </a:lnTo>
                  <a:lnTo>
                    <a:pt x="84" y="148"/>
                  </a:lnTo>
                  <a:lnTo>
                    <a:pt x="88" y="145"/>
                  </a:lnTo>
                  <a:lnTo>
                    <a:pt x="88" y="139"/>
                  </a:lnTo>
                  <a:lnTo>
                    <a:pt x="91" y="143"/>
                  </a:lnTo>
                  <a:lnTo>
                    <a:pt x="91" y="145"/>
                  </a:lnTo>
                  <a:lnTo>
                    <a:pt x="93" y="145"/>
                  </a:lnTo>
                  <a:lnTo>
                    <a:pt x="93" y="150"/>
                  </a:lnTo>
                  <a:lnTo>
                    <a:pt x="91" y="152"/>
                  </a:lnTo>
                  <a:lnTo>
                    <a:pt x="97" y="152"/>
                  </a:lnTo>
                  <a:lnTo>
                    <a:pt x="103" y="154"/>
                  </a:lnTo>
                  <a:lnTo>
                    <a:pt x="101" y="150"/>
                  </a:lnTo>
                  <a:lnTo>
                    <a:pt x="99" y="145"/>
                  </a:lnTo>
                  <a:lnTo>
                    <a:pt x="101" y="143"/>
                  </a:lnTo>
                  <a:lnTo>
                    <a:pt x="101" y="139"/>
                  </a:lnTo>
                  <a:lnTo>
                    <a:pt x="103" y="143"/>
                  </a:lnTo>
                  <a:lnTo>
                    <a:pt x="107" y="139"/>
                  </a:lnTo>
                  <a:lnTo>
                    <a:pt x="105" y="137"/>
                  </a:lnTo>
                  <a:lnTo>
                    <a:pt x="114" y="139"/>
                  </a:lnTo>
                  <a:lnTo>
                    <a:pt x="116" y="143"/>
                  </a:lnTo>
                  <a:lnTo>
                    <a:pt x="118" y="139"/>
                  </a:lnTo>
                  <a:lnTo>
                    <a:pt x="116" y="137"/>
                  </a:lnTo>
                  <a:lnTo>
                    <a:pt x="118" y="135"/>
                  </a:lnTo>
                  <a:lnTo>
                    <a:pt x="120" y="137"/>
                  </a:lnTo>
                  <a:lnTo>
                    <a:pt x="120" y="135"/>
                  </a:lnTo>
                  <a:lnTo>
                    <a:pt x="120" y="137"/>
                  </a:lnTo>
                  <a:lnTo>
                    <a:pt x="122" y="135"/>
                  </a:lnTo>
                  <a:lnTo>
                    <a:pt x="120" y="131"/>
                  </a:lnTo>
                  <a:lnTo>
                    <a:pt x="122" y="129"/>
                  </a:lnTo>
                  <a:lnTo>
                    <a:pt x="124" y="131"/>
                  </a:lnTo>
                  <a:lnTo>
                    <a:pt x="126" y="131"/>
                  </a:lnTo>
                  <a:lnTo>
                    <a:pt x="126" y="129"/>
                  </a:lnTo>
                  <a:lnTo>
                    <a:pt x="131" y="129"/>
                  </a:lnTo>
                  <a:lnTo>
                    <a:pt x="131" y="124"/>
                  </a:lnTo>
                  <a:lnTo>
                    <a:pt x="133" y="124"/>
                  </a:lnTo>
                  <a:lnTo>
                    <a:pt x="133" y="124"/>
                  </a:lnTo>
                  <a:lnTo>
                    <a:pt x="133" y="122"/>
                  </a:lnTo>
                  <a:lnTo>
                    <a:pt x="137" y="122"/>
                  </a:lnTo>
                  <a:lnTo>
                    <a:pt x="135" y="118"/>
                  </a:lnTo>
                  <a:lnTo>
                    <a:pt x="139" y="120"/>
                  </a:lnTo>
                  <a:lnTo>
                    <a:pt x="143" y="116"/>
                  </a:lnTo>
                  <a:lnTo>
                    <a:pt x="145" y="112"/>
                  </a:lnTo>
                  <a:lnTo>
                    <a:pt x="148" y="107"/>
                  </a:lnTo>
                  <a:lnTo>
                    <a:pt x="143" y="105"/>
                  </a:lnTo>
                  <a:lnTo>
                    <a:pt x="143" y="105"/>
                  </a:lnTo>
                  <a:close/>
                  <a:moveTo>
                    <a:pt x="107" y="141"/>
                  </a:moveTo>
                  <a:lnTo>
                    <a:pt x="105" y="148"/>
                  </a:lnTo>
                  <a:lnTo>
                    <a:pt x="105" y="150"/>
                  </a:lnTo>
                  <a:lnTo>
                    <a:pt x="112" y="148"/>
                  </a:lnTo>
                  <a:lnTo>
                    <a:pt x="114" y="143"/>
                  </a:lnTo>
                  <a:lnTo>
                    <a:pt x="110" y="141"/>
                  </a:lnTo>
                  <a:lnTo>
                    <a:pt x="107" y="141"/>
                  </a:lnTo>
                  <a:close/>
                  <a:moveTo>
                    <a:pt x="154" y="107"/>
                  </a:moveTo>
                  <a:lnTo>
                    <a:pt x="154" y="107"/>
                  </a:lnTo>
                  <a:lnTo>
                    <a:pt x="152" y="110"/>
                  </a:lnTo>
                  <a:lnTo>
                    <a:pt x="152" y="114"/>
                  </a:lnTo>
                  <a:lnTo>
                    <a:pt x="154" y="116"/>
                  </a:lnTo>
                  <a:lnTo>
                    <a:pt x="156" y="114"/>
                  </a:lnTo>
                  <a:lnTo>
                    <a:pt x="156" y="110"/>
                  </a:lnTo>
                  <a:lnTo>
                    <a:pt x="154" y="107"/>
                  </a:lnTo>
                  <a:close/>
                </a:path>
              </a:pathLst>
            </a:custGeom>
            <a:solidFill>
              <a:schemeClr val="bg1">
                <a:lumMod val="75000"/>
              </a:schemeClr>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3" name="Freeform 39">
              <a:extLst>
                <a:ext uri="{FF2B5EF4-FFF2-40B4-BE49-F238E27FC236}">
                  <a16:creationId xmlns:a16="http://schemas.microsoft.com/office/drawing/2014/main" id="{E1B5BF98-F664-D845-2734-AFBECCF0E409}"/>
                </a:ext>
              </a:extLst>
            </p:cNvPr>
            <p:cNvSpPr>
              <a:spLocks/>
            </p:cNvSpPr>
            <p:nvPr/>
          </p:nvSpPr>
          <p:spPr bwMode="auto">
            <a:xfrm>
              <a:off x="257176" y="3938592"/>
              <a:ext cx="461963" cy="244475"/>
            </a:xfrm>
            <a:custGeom>
              <a:avLst/>
              <a:gdLst/>
              <a:ahLst/>
              <a:cxnLst>
                <a:cxn ang="0">
                  <a:pos x="268" y="49"/>
                </a:cxn>
                <a:cxn ang="0">
                  <a:pos x="262" y="34"/>
                </a:cxn>
                <a:cxn ang="0">
                  <a:pos x="259" y="25"/>
                </a:cxn>
                <a:cxn ang="0">
                  <a:pos x="251" y="19"/>
                </a:cxn>
                <a:cxn ang="0">
                  <a:pos x="243" y="13"/>
                </a:cxn>
                <a:cxn ang="0">
                  <a:pos x="234" y="19"/>
                </a:cxn>
                <a:cxn ang="0">
                  <a:pos x="224" y="17"/>
                </a:cxn>
                <a:cxn ang="0">
                  <a:pos x="215" y="21"/>
                </a:cxn>
                <a:cxn ang="0">
                  <a:pos x="200" y="15"/>
                </a:cxn>
                <a:cxn ang="0">
                  <a:pos x="190" y="4"/>
                </a:cxn>
                <a:cxn ang="0">
                  <a:pos x="173" y="0"/>
                </a:cxn>
                <a:cxn ang="0">
                  <a:pos x="169" y="8"/>
                </a:cxn>
                <a:cxn ang="0">
                  <a:pos x="171" y="19"/>
                </a:cxn>
                <a:cxn ang="0">
                  <a:pos x="154" y="23"/>
                </a:cxn>
                <a:cxn ang="0">
                  <a:pos x="148" y="28"/>
                </a:cxn>
                <a:cxn ang="0">
                  <a:pos x="146" y="38"/>
                </a:cxn>
                <a:cxn ang="0">
                  <a:pos x="137" y="51"/>
                </a:cxn>
                <a:cxn ang="0">
                  <a:pos x="133" y="59"/>
                </a:cxn>
                <a:cxn ang="0">
                  <a:pos x="122" y="63"/>
                </a:cxn>
                <a:cxn ang="0">
                  <a:pos x="114" y="57"/>
                </a:cxn>
                <a:cxn ang="0">
                  <a:pos x="110" y="66"/>
                </a:cxn>
                <a:cxn ang="0">
                  <a:pos x="105" y="74"/>
                </a:cxn>
                <a:cxn ang="0">
                  <a:pos x="97" y="68"/>
                </a:cxn>
                <a:cxn ang="0">
                  <a:pos x="89" y="76"/>
                </a:cxn>
                <a:cxn ang="0">
                  <a:pos x="84" y="78"/>
                </a:cxn>
                <a:cxn ang="0">
                  <a:pos x="67" y="76"/>
                </a:cxn>
                <a:cxn ang="0">
                  <a:pos x="63" y="76"/>
                </a:cxn>
                <a:cxn ang="0">
                  <a:pos x="55" y="80"/>
                </a:cxn>
                <a:cxn ang="0">
                  <a:pos x="51" y="85"/>
                </a:cxn>
                <a:cxn ang="0">
                  <a:pos x="46" y="93"/>
                </a:cxn>
                <a:cxn ang="0">
                  <a:pos x="42" y="101"/>
                </a:cxn>
                <a:cxn ang="0">
                  <a:pos x="34" y="108"/>
                </a:cxn>
                <a:cxn ang="0">
                  <a:pos x="38" y="118"/>
                </a:cxn>
                <a:cxn ang="0">
                  <a:pos x="29" y="120"/>
                </a:cxn>
                <a:cxn ang="0">
                  <a:pos x="17" y="116"/>
                </a:cxn>
                <a:cxn ang="0">
                  <a:pos x="8" y="127"/>
                </a:cxn>
                <a:cxn ang="0">
                  <a:pos x="10" y="135"/>
                </a:cxn>
                <a:cxn ang="0">
                  <a:pos x="10" y="146"/>
                </a:cxn>
                <a:cxn ang="0">
                  <a:pos x="2" y="150"/>
                </a:cxn>
                <a:cxn ang="0">
                  <a:pos x="57" y="146"/>
                </a:cxn>
                <a:cxn ang="0">
                  <a:pos x="65" y="142"/>
                </a:cxn>
                <a:cxn ang="0">
                  <a:pos x="118" y="135"/>
                </a:cxn>
                <a:cxn ang="0">
                  <a:pos x="169" y="131"/>
                </a:cxn>
                <a:cxn ang="0">
                  <a:pos x="213" y="127"/>
                </a:cxn>
                <a:cxn ang="0">
                  <a:pos x="236" y="118"/>
                </a:cxn>
                <a:cxn ang="0">
                  <a:pos x="251" y="112"/>
                </a:cxn>
                <a:cxn ang="0">
                  <a:pos x="259" y="106"/>
                </a:cxn>
                <a:cxn ang="0">
                  <a:pos x="266" y="97"/>
                </a:cxn>
                <a:cxn ang="0">
                  <a:pos x="278" y="80"/>
                </a:cxn>
                <a:cxn ang="0">
                  <a:pos x="278" y="61"/>
                </a:cxn>
              </a:cxnLst>
              <a:rect l="0" t="0" r="r" b="b"/>
              <a:pathLst>
                <a:path w="291" h="154">
                  <a:moveTo>
                    <a:pt x="278" y="61"/>
                  </a:moveTo>
                  <a:lnTo>
                    <a:pt x="272" y="53"/>
                  </a:lnTo>
                  <a:lnTo>
                    <a:pt x="268" y="49"/>
                  </a:lnTo>
                  <a:lnTo>
                    <a:pt x="268" y="47"/>
                  </a:lnTo>
                  <a:lnTo>
                    <a:pt x="259" y="40"/>
                  </a:lnTo>
                  <a:lnTo>
                    <a:pt x="262" y="34"/>
                  </a:lnTo>
                  <a:lnTo>
                    <a:pt x="262" y="30"/>
                  </a:lnTo>
                  <a:lnTo>
                    <a:pt x="259" y="28"/>
                  </a:lnTo>
                  <a:lnTo>
                    <a:pt x="259" y="25"/>
                  </a:lnTo>
                  <a:lnTo>
                    <a:pt x="257" y="23"/>
                  </a:lnTo>
                  <a:lnTo>
                    <a:pt x="255" y="19"/>
                  </a:lnTo>
                  <a:lnTo>
                    <a:pt x="251" y="19"/>
                  </a:lnTo>
                  <a:lnTo>
                    <a:pt x="249" y="17"/>
                  </a:lnTo>
                  <a:lnTo>
                    <a:pt x="245" y="11"/>
                  </a:lnTo>
                  <a:lnTo>
                    <a:pt x="243" y="13"/>
                  </a:lnTo>
                  <a:lnTo>
                    <a:pt x="238" y="15"/>
                  </a:lnTo>
                  <a:lnTo>
                    <a:pt x="236" y="19"/>
                  </a:lnTo>
                  <a:lnTo>
                    <a:pt x="234" y="19"/>
                  </a:lnTo>
                  <a:lnTo>
                    <a:pt x="230" y="21"/>
                  </a:lnTo>
                  <a:lnTo>
                    <a:pt x="228" y="17"/>
                  </a:lnTo>
                  <a:lnTo>
                    <a:pt x="224" y="17"/>
                  </a:lnTo>
                  <a:lnTo>
                    <a:pt x="219" y="17"/>
                  </a:lnTo>
                  <a:lnTo>
                    <a:pt x="217" y="21"/>
                  </a:lnTo>
                  <a:lnTo>
                    <a:pt x="215" y="21"/>
                  </a:lnTo>
                  <a:lnTo>
                    <a:pt x="209" y="15"/>
                  </a:lnTo>
                  <a:lnTo>
                    <a:pt x="207" y="15"/>
                  </a:lnTo>
                  <a:lnTo>
                    <a:pt x="200" y="15"/>
                  </a:lnTo>
                  <a:lnTo>
                    <a:pt x="196" y="15"/>
                  </a:lnTo>
                  <a:lnTo>
                    <a:pt x="192" y="8"/>
                  </a:lnTo>
                  <a:lnTo>
                    <a:pt x="190" y="4"/>
                  </a:lnTo>
                  <a:lnTo>
                    <a:pt x="181" y="2"/>
                  </a:lnTo>
                  <a:lnTo>
                    <a:pt x="175" y="4"/>
                  </a:lnTo>
                  <a:lnTo>
                    <a:pt x="173" y="0"/>
                  </a:lnTo>
                  <a:lnTo>
                    <a:pt x="169" y="4"/>
                  </a:lnTo>
                  <a:lnTo>
                    <a:pt x="167" y="4"/>
                  </a:lnTo>
                  <a:lnTo>
                    <a:pt x="169" y="8"/>
                  </a:lnTo>
                  <a:lnTo>
                    <a:pt x="169" y="13"/>
                  </a:lnTo>
                  <a:lnTo>
                    <a:pt x="171" y="15"/>
                  </a:lnTo>
                  <a:lnTo>
                    <a:pt x="171" y="19"/>
                  </a:lnTo>
                  <a:lnTo>
                    <a:pt x="165" y="21"/>
                  </a:lnTo>
                  <a:lnTo>
                    <a:pt x="158" y="25"/>
                  </a:lnTo>
                  <a:lnTo>
                    <a:pt x="154" y="23"/>
                  </a:lnTo>
                  <a:lnTo>
                    <a:pt x="150" y="25"/>
                  </a:lnTo>
                  <a:lnTo>
                    <a:pt x="148" y="25"/>
                  </a:lnTo>
                  <a:lnTo>
                    <a:pt x="148" y="28"/>
                  </a:lnTo>
                  <a:lnTo>
                    <a:pt x="150" y="32"/>
                  </a:lnTo>
                  <a:lnTo>
                    <a:pt x="148" y="36"/>
                  </a:lnTo>
                  <a:lnTo>
                    <a:pt x="146" y="38"/>
                  </a:lnTo>
                  <a:lnTo>
                    <a:pt x="141" y="40"/>
                  </a:lnTo>
                  <a:lnTo>
                    <a:pt x="141" y="47"/>
                  </a:lnTo>
                  <a:lnTo>
                    <a:pt x="137" y="51"/>
                  </a:lnTo>
                  <a:lnTo>
                    <a:pt x="135" y="49"/>
                  </a:lnTo>
                  <a:lnTo>
                    <a:pt x="133" y="57"/>
                  </a:lnTo>
                  <a:lnTo>
                    <a:pt x="133" y="59"/>
                  </a:lnTo>
                  <a:lnTo>
                    <a:pt x="133" y="63"/>
                  </a:lnTo>
                  <a:lnTo>
                    <a:pt x="129" y="66"/>
                  </a:lnTo>
                  <a:lnTo>
                    <a:pt x="122" y="63"/>
                  </a:lnTo>
                  <a:lnTo>
                    <a:pt x="120" y="63"/>
                  </a:lnTo>
                  <a:lnTo>
                    <a:pt x="116" y="57"/>
                  </a:lnTo>
                  <a:lnTo>
                    <a:pt x="114" y="57"/>
                  </a:lnTo>
                  <a:lnTo>
                    <a:pt x="114" y="59"/>
                  </a:lnTo>
                  <a:lnTo>
                    <a:pt x="112" y="61"/>
                  </a:lnTo>
                  <a:lnTo>
                    <a:pt x="110" y="66"/>
                  </a:lnTo>
                  <a:lnTo>
                    <a:pt x="110" y="68"/>
                  </a:lnTo>
                  <a:lnTo>
                    <a:pt x="108" y="72"/>
                  </a:lnTo>
                  <a:lnTo>
                    <a:pt x="105" y="74"/>
                  </a:lnTo>
                  <a:lnTo>
                    <a:pt x="103" y="72"/>
                  </a:lnTo>
                  <a:lnTo>
                    <a:pt x="99" y="72"/>
                  </a:lnTo>
                  <a:lnTo>
                    <a:pt x="97" y="68"/>
                  </a:lnTo>
                  <a:lnTo>
                    <a:pt x="95" y="72"/>
                  </a:lnTo>
                  <a:lnTo>
                    <a:pt x="91" y="72"/>
                  </a:lnTo>
                  <a:lnTo>
                    <a:pt x="89" y="76"/>
                  </a:lnTo>
                  <a:lnTo>
                    <a:pt x="89" y="76"/>
                  </a:lnTo>
                  <a:lnTo>
                    <a:pt x="86" y="80"/>
                  </a:lnTo>
                  <a:lnTo>
                    <a:pt x="84" y="78"/>
                  </a:lnTo>
                  <a:lnTo>
                    <a:pt x="74" y="74"/>
                  </a:lnTo>
                  <a:lnTo>
                    <a:pt x="72" y="76"/>
                  </a:lnTo>
                  <a:lnTo>
                    <a:pt x="67" y="76"/>
                  </a:lnTo>
                  <a:lnTo>
                    <a:pt x="67" y="78"/>
                  </a:lnTo>
                  <a:lnTo>
                    <a:pt x="63" y="80"/>
                  </a:lnTo>
                  <a:lnTo>
                    <a:pt x="63" y="76"/>
                  </a:lnTo>
                  <a:lnTo>
                    <a:pt x="61" y="78"/>
                  </a:lnTo>
                  <a:lnTo>
                    <a:pt x="55" y="78"/>
                  </a:lnTo>
                  <a:lnTo>
                    <a:pt x="55" y="80"/>
                  </a:lnTo>
                  <a:lnTo>
                    <a:pt x="53" y="85"/>
                  </a:lnTo>
                  <a:lnTo>
                    <a:pt x="51" y="82"/>
                  </a:lnTo>
                  <a:lnTo>
                    <a:pt x="51" y="85"/>
                  </a:lnTo>
                  <a:lnTo>
                    <a:pt x="48" y="87"/>
                  </a:lnTo>
                  <a:lnTo>
                    <a:pt x="46" y="91"/>
                  </a:lnTo>
                  <a:lnTo>
                    <a:pt x="46" y="93"/>
                  </a:lnTo>
                  <a:lnTo>
                    <a:pt x="51" y="97"/>
                  </a:lnTo>
                  <a:lnTo>
                    <a:pt x="46" y="101"/>
                  </a:lnTo>
                  <a:lnTo>
                    <a:pt x="42" y="101"/>
                  </a:lnTo>
                  <a:lnTo>
                    <a:pt x="38" y="104"/>
                  </a:lnTo>
                  <a:lnTo>
                    <a:pt x="34" y="106"/>
                  </a:lnTo>
                  <a:lnTo>
                    <a:pt x="34" y="108"/>
                  </a:lnTo>
                  <a:lnTo>
                    <a:pt x="34" y="112"/>
                  </a:lnTo>
                  <a:lnTo>
                    <a:pt x="36" y="114"/>
                  </a:lnTo>
                  <a:lnTo>
                    <a:pt x="38" y="118"/>
                  </a:lnTo>
                  <a:lnTo>
                    <a:pt x="36" y="123"/>
                  </a:lnTo>
                  <a:lnTo>
                    <a:pt x="32" y="123"/>
                  </a:lnTo>
                  <a:lnTo>
                    <a:pt x="29" y="120"/>
                  </a:lnTo>
                  <a:lnTo>
                    <a:pt x="23" y="118"/>
                  </a:lnTo>
                  <a:lnTo>
                    <a:pt x="19" y="116"/>
                  </a:lnTo>
                  <a:lnTo>
                    <a:pt x="17" y="116"/>
                  </a:lnTo>
                  <a:lnTo>
                    <a:pt x="13" y="116"/>
                  </a:lnTo>
                  <a:lnTo>
                    <a:pt x="8" y="123"/>
                  </a:lnTo>
                  <a:lnTo>
                    <a:pt x="8" y="127"/>
                  </a:lnTo>
                  <a:lnTo>
                    <a:pt x="10" y="129"/>
                  </a:lnTo>
                  <a:lnTo>
                    <a:pt x="10" y="131"/>
                  </a:lnTo>
                  <a:lnTo>
                    <a:pt x="10" y="135"/>
                  </a:lnTo>
                  <a:lnTo>
                    <a:pt x="10" y="139"/>
                  </a:lnTo>
                  <a:lnTo>
                    <a:pt x="8" y="142"/>
                  </a:lnTo>
                  <a:lnTo>
                    <a:pt x="10" y="146"/>
                  </a:lnTo>
                  <a:lnTo>
                    <a:pt x="8" y="150"/>
                  </a:lnTo>
                  <a:lnTo>
                    <a:pt x="4" y="148"/>
                  </a:lnTo>
                  <a:lnTo>
                    <a:pt x="2" y="150"/>
                  </a:lnTo>
                  <a:lnTo>
                    <a:pt x="0" y="154"/>
                  </a:lnTo>
                  <a:lnTo>
                    <a:pt x="55" y="150"/>
                  </a:lnTo>
                  <a:lnTo>
                    <a:pt x="57" y="146"/>
                  </a:lnTo>
                  <a:lnTo>
                    <a:pt x="55" y="139"/>
                  </a:lnTo>
                  <a:lnTo>
                    <a:pt x="61" y="139"/>
                  </a:lnTo>
                  <a:lnTo>
                    <a:pt x="65" y="142"/>
                  </a:lnTo>
                  <a:lnTo>
                    <a:pt x="82" y="139"/>
                  </a:lnTo>
                  <a:lnTo>
                    <a:pt x="97" y="137"/>
                  </a:lnTo>
                  <a:lnTo>
                    <a:pt x="118" y="135"/>
                  </a:lnTo>
                  <a:lnTo>
                    <a:pt x="137" y="133"/>
                  </a:lnTo>
                  <a:lnTo>
                    <a:pt x="158" y="131"/>
                  </a:lnTo>
                  <a:lnTo>
                    <a:pt x="169" y="131"/>
                  </a:lnTo>
                  <a:lnTo>
                    <a:pt x="186" y="129"/>
                  </a:lnTo>
                  <a:lnTo>
                    <a:pt x="200" y="129"/>
                  </a:lnTo>
                  <a:lnTo>
                    <a:pt x="213" y="127"/>
                  </a:lnTo>
                  <a:lnTo>
                    <a:pt x="226" y="125"/>
                  </a:lnTo>
                  <a:lnTo>
                    <a:pt x="230" y="123"/>
                  </a:lnTo>
                  <a:lnTo>
                    <a:pt x="236" y="118"/>
                  </a:lnTo>
                  <a:lnTo>
                    <a:pt x="241" y="118"/>
                  </a:lnTo>
                  <a:lnTo>
                    <a:pt x="245" y="116"/>
                  </a:lnTo>
                  <a:lnTo>
                    <a:pt x="251" y="112"/>
                  </a:lnTo>
                  <a:lnTo>
                    <a:pt x="253" y="110"/>
                  </a:lnTo>
                  <a:lnTo>
                    <a:pt x="255" y="108"/>
                  </a:lnTo>
                  <a:lnTo>
                    <a:pt x="259" y="106"/>
                  </a:lnTo>
                  <a:lnTo>
                    <a:pt x="262" y="101"/>
                  </a:lnTo>
                  <a:lnTo>
                    <a:pt x="262" y="99"/>
                  </a:lnTo>
                  <a:lnTo>
                    <a:pt x="266" y="97"/>
                  </a:lnTo>
                  <a:lnTo>
                    <a:pt x="266" y="93"/>
                  </a:lnTo>
                  <a:lnTo>
                    <a:pt x="268" y="89"/>
                  </a:lnTo>
                  <a:lnTo>
                    <a:pt x="278" y="80"/>
                  </a:lnTo>
                  <a:lnTo>
                    <a:pt x="291" y="66"/>
                  </a:lnTo>
                  <a:lnTo>
                    <a:pt x="285" y="66"/>
                  </a:lnTo>
                  <a:lnTo>
                    <a:pt x="278" y="61"/>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4" name="Freeform 44">
              <a:extLst>
                <a:ext uri="{FF2B5EF4-FFF2-40B4-BE49-F238E27FC236}">
                  <a16:creationId xmlns:a16="http://schemas.microsoft.com/office/drawing/2014/main" id="{F64A394A-CD0A-7F0B-E9E6-8ECA12E8729C}"/>
                </a:ext>
              </a:extLst>
            </p:cNvPr>
            <p:cNvSpPr>
              <a:spLocks/>
            </p:cNvSpPr>
            <p:nvPr/>
          </p:nvSpPr>
          <p:spPr bwMode="auto">
            <a:xfrm>
              <a:off x="-1408114" y="3079753"/>
              <a:ext cx="379413" cy="614363"/>
            </a:xfrm>
            <a:custGeom>
              <a:avLst/>
              <a:gdLst/>
              <a:ahLst/>
              <a:cxnLst>
                <a:cxn ang="0">
                  <a:pos x="232" y="250"/>
                </a:cxn>
                <a:cxn ang="0">
                  <a:pos x="224" y="254"/>
                </a:cxn>
                <a:cxn ang="0">
                  <a:pos x="217" y="256"/>
                </a:cxn>
                <a:cxn ang="0">
                  <a:pos x="211" y="254"/>
                </a:cxn>
                <a:cxn ang="0">
                  <a:pos x="196" y="252"/>
                </a:cxn>
                <a:cxn ang="0">
                  <a:pos x="192" y="256"/>
                </a:cxn>
                <a:cxn ang="0">
                  <a:pos x="186" y="254"/>
                </a:cxn>
                <a:cxn ang="0">
                  <a:pos x="175" y="254"/>
                </a:cxn>
                <a:cxn ang="0">
                  <a:pos x="173" y="258"/>
                </a:cxn>
                <a:cxn ang="0">
                  <a:pos x="169" y="252"/>
                </a:cxn>
                <a:cxn ang="0">
                  <a:pos x="167" y="245"/>
                </a:cxn>
                <a:cxn ang="0">
                  <a:pos x="167" y="237"/>
                </a:cxn>
                <a:cxn ang="0">
                  <a:pos x="161" y="235"/>
                </a:cxn>
                <a:cxn ang="0">
                  <a:pos x="156" y="228"/>
                </a:cxn>
                <a:cxn ang="0">
                  <a:pos x="158" y="220"/>
                </a:cxn>
                <a:cxn ang="0">
                  <a:pos x="154" y="214"/>
                </a:cxn>
                <a:cxn ang="0">
                  <a:pos x="150" y="199"/>
                </a:cxn>
                <a:cxn ang="0">
                  <a:pos x="148" y="188"/>
                </a:cxn>
                <a:cxn ang="0">
                  <a:pos x="133" y="193"/>
                </a:cxn>
                <a:cxn ang="0">
                  <a:pos x="127" y="188"/>
                </a:cxn>
                <a:cxn ang="0">
                  <a:pos x="125" y="184"/>
                </a:cxn>
                <a:cxn ang="0">
                  <a:pos x="127" y="178"/>
                </a:cxn>
                <a:cxn ang="0">
                  <a:pos x="131" y="174"/>
                </a:cxn>
                <a:cxn ang="0">
                  <a:pos x="131" y="165"/>
                </a:cxn>
                <a:cxn ang="0">
                  <a:pos x="131" y="159"/>
                </a:cxn>
                <a:cxn ang="0">
                  <a:pos x="135" y="152"/>
                </a:cxn>
                <a:cxn ang="0">
                  <a:pos x="142" y="136"/>
                </a:cxn>
                <a:cxn ang="0">
                  <a:pos x="133" y="133"/>
                </a:cxn>
                <a:cxn ang="0">
                  <a:pos x="131" y="129"/>
                </a:cxn>
                <a:cxn ang="0">
                  <a:pos x="127" y="125"/>
                </a:cxn>
                <a:cxn ang="0">
                  <a:pos x="123" y="119"/>
                </a:cxn>
                <a:cxn ang="0">
                  <a:pos x="120" y="114"/>
                </a:cxn>
                <a:cxn ang="0">
                  <a:pos x="116" y="104"/>
                </a:cxn>
                <a:cxn ang="0">
                  <a:pos x="112" y="100"/>
                </a:cxn>
                <a:cxn ang="0">
                  <a:pos x="106" y="93"/>
                </a:cxn>
                <a:cxn ang="0">
                  <a:pos x="106" y="85"/>
                </a:cxn>
                <a:cxn ang="0">
                  <a:pos x="104" y="79"/>
                </a:cxn>
                <a:cxn ang="0">
                  <a:pos x="101" y="70"/>
                </a:cxn>
                <a:cxn ang="0">
                  <a:pos x="95" y="57"/>
                </a:cxn>
                <a:cxn ang="0">
                  <a:pos x="106" y="9"/>
                </a:cxn>
                <a:cxn ang="0">
                  <a:pos x="72" y="0"/>
                </a:cxn>
                <a:cxn ang="0">
                  <a:pos x="49" y="117"/>
                </a:cxn>
                <a:cxn ang="0">
                  <a:pos x="44" y="131"/>
                </a:cxn>
                <a:cxn ang="0">
                  <a:pos x="47" y="146"/>
                </a:cxn>
                <a:cxn ang="0">
                  <a:pos x="47" y="155"/>
                </a:cxn>
                <a:cxn ang="0">
                  <a:pos x="51" y="161"/>
                </a:cxn>
                <a:cxn ang="0">
                  <a:pos x="57" y="171"/>
                </a:cxn>
                <a:cxn ang="0">
                  <a:pos x="49" y="184"/>
                </a:cxn>
                <a:cxn ang="0">
                  <a:pos x="38" y="201"/>
                </a:cxn>
                <a:cxn ang="0">
                  <a:pos x="36" y="207"/>
                </a:cxn>
                <a:cxn ang="0">
                  <a:pos x="28" y="214"/>
                </a:cxn>
                <a:cxn ang="0">
                  <a:pos x="21" y="222"/>
                </a:cxn>
                <a:cxn ang="0">
                  <a:pos x="19" y="235"/>
                </a:cxn>
                <a:cxn ang="0">
                  <a:pos x="25" y="237"/>
                </a:cxn>
                <a:cxn ang="0">
                  <a:pos x="25" y="243"/>
                </a:cxn>
                <a:cxn ang="0">
                  <a:pos x="21" y="254"/>
                </a:cxn>
                <a:cxn ang="0">
                  <a:pos x="19" y="258"/>
                </a:cxn>
                <a:cxn ang="0">
                  <a:pos x="59" y="362"/>
                </a:cxn>
                <a:cxn ang="0">
                  <a:pos x="125" y="372"/>
                </a:cxn>
                <a:cxn ang="0">
                  <a:pos x="220" y="387"/>
                </a:cxn>
                <a:cxn ang="0">
                  <a:pos x="236" y="258"/>
                </a:cxn>
              </a:cxnLst>
              <a:rect l="0" t="0" r="r" b="b"/>
              <a:pathLst>
                <a:path w="239" h="387">
                  <a:moveTo>
                    <a:pt x="234" y="256"/>
                  </a:moveTo>
                  <a:lnTo>
                    <a:pt x="232" y="250"/>
                  </a:lnTo>
                  <a:lnTo>
                    <a:pt x="228" y="247"/>
                  </a:lnTo>
                  <a:lnTo>
                    <a:pt x="224" y="254"/>
                  </a:lnTo>
                  <a:lnTo>
                    <a:pt x="224" y="258"/>
                  </a:lnTo>
                  <a:lnTo>
                    <a:pt x="217" y="256"/>
                  </a:lnTo>
                  <a:lnTo>
                    <a:pt x="213" y="256"/>
                  </a:lnTo>
                  <a:lnTo>
                    <a:pt x="211" y="254"/>
                  </a:lnTo>
                  <a:lnTo>
                    <a:pt x="205" y="254"/>
                  </a:lnTo>
                  <a:lnTo>
                    <a:pt x="196" y="252"/>
                  </a:lnTo>
                  <a:lnTo>
                    <a:pt x="194" y="252"/>
                  </a:lnTo>
                  <a:lnTo>
                    <a:pt x="192" y="256"/>
                  </a:lnTo>
                  <a:lnTo>
                    <a:pt x="188" y="256"/>
                  </a:lnTo>
                  <a:lnTo>
                    <a:pt x="186" y="254"/>
                  </a:lnTo>
                  <a:lnTo>
                    <a:pt x="179" y="252"/>
                  </a:lnTo>
                  <a:lnTo>
                    <a:pt x="175" y="254"/>
                  </a:lnTo>
                  <a:lnTo>
                    <a:pt x="175" y="258"/>
                  </a:lnTo>
                  <a:lnTo>
                    <a:pt x="173" y="258"/>
                  </a:lnTo>
                  <a:lnTo>
                    <a:pt x="171" y="256"/>
                  </a:lnTo>
                  <a:lnTo>
                    <a:pt x="169" y="252"/>
                  </a:lnTo>
                  <a:lnTo>
                    <a:pt x="169" y="250"/>
                  </a:lnTo>
                  <a:lnTo>
                    <a:pt x="167" y="245"/>
                  </a:lnTo>
                  <a:lnTo>
                    <a:pt x="169" y="243"/>
                  </a:lnTo>
                  <a:lnTo>
                    <a:pt x="167" y="237"/>
                  </a:lnTo>
                  <a:lnTo>
                    <a:pt x="163" y="233"/>
                  </a:lnTo>
                  <a:lnTo>
                    <a:pt x="161" y="235"/>
                  </a:lnTo>
                  <a:lnTo>
                    <a:pt x="158" y="231"/>
                  </a:lnTo>
                  <a:lnTo>
                    <a:pt x="156" y="228"/>
                  </a:lnTo>
                  <a:lnTo>
                    <a:pt x="158" y="224"/>
                  </a:lnTo>
                  <a:lnTo>
                    <a:pt x="158" y="220"/>
                  </a:lnTo>
                  <a:lnTo>
                    <a:pt x="156" y="216"/>
                  </a:lnTo>
                  <a:lnTo>
                    <a:pt x="154" y="214"/>
                  </a:lnTo>
                  <a:lnTo>
                    <a:pt x="152" y="207"/>
                  </a:lnTo>
                  <a:lnTo>
                    <a:pt x="150" y="199"/>
                  </a:lnTo>
                  <a:lnTo>
                    <a:pt x="150" y="193"/>
                  </a:lnTo>
                  <a:lnTo>
                    <a:pt x="148" y="188"/>
                  </a:lnTo>
                  <a:lnTo>
                    <a:pt x="148" y="186"/>
                  </a:lnTo>
                  <a:lnTo>
                    <a:pt x="133" y="193"/>
                  </a:lnTo>
                  <a:lnTo>
                    <a:pt x="131" y="193"/>
                  </a:lnTo>
                  <a:lnTo>
                    <a:pt x="127" y="188"/>
                  </a:lnTo>
                  <a:lnTo>
                    <a:pt x="125" y="188"/>
                  </a:lnTo>
                  <a:lnTo>
                    <a:pt x="125" y="184"/>
                  </a:lnTo>
                  <a:lnTo>
                    <a:pt x="127" y="182"/>
                  </a:lnTo>
                  <a:lnTo>
                    <a:pt x="127" y="178"/>
                  </a:lnTo>
                  <a:lnTo>
                    <a:pt x="129" y="176"/>
                  </a:lnTo>
                  <a:lnTo>
                    <a:pt x="131" y="174"/>
                  </a:lnTo>
                  <a:lnTo>
                    <a:pt x="133" y="167"/>
                  </a:lnTo>
                  <a:lnTo>
                    <a:pt x="131" y="165"/>
                  </a:lnTo>
                  <a:lnTo>
                    <a:pt x="133" y="161"/>
                  </a:lnTo>
                  <a:lnTo>
                    <a:pt x="131" y="159"/>
                  </a:lnTo>
                  <a:lnTo>
                    <a:pt x="133" y="155"/>
                  </a:lnTo>
                  <a:lnTo>
                    <a:pt x="135" y="152"/>
                  </a:lnTo>
                  <a:lnTo>
                    <a:pt x="137" y="144"/>
                  </a:lnTo>
                  <a:lnTo>
                    <a:pt x="142" y="136"/>
                  </a:lnTo>
                  <a:lnTo>
                    <a:pt x="139" y="133"/>
                  </a:lnTo>
                  <a:lnTo>
                    <a:pt x="133" y="133"/>
                  </a:lnTo>
                  <a:lnTo>
                    <a:pt x="131" y="131"/>
                  </a:lnTo>
                  <a:lnTo>
                    <a:pt x="131" y="129"/>
                  </a:lnTo>
                  <a:lnTo>
                    <a:pt x="129" y="129"/>
                  </a:lnTo>
                  <a:lnTo>
                    <a:pt x="127" y="125"/>
                  </a:lnTo>
                  <a:lnTo>
                    <a:pt x="125" y="123"/>
                  </a:lnTo>
                  <a:lnTo>
                    <a:pt x="123" y="119"/>
                  </a:lnTo>
                  <a:lnTo>
                    <a:pt x="125" y="119"/>
                  </a:lnTo>
                  <a:lnTo>
                    <a:pt x="120" y="114"/>
                  </a:lnTo>
                  <a:lnTo>
                    <a:pt x="116" y="108"/>
                  </a:lnTo>
                  <a:lnTo>
                    <a:pt x="116" y="104"/>
                  </a:lnTo>
                  <a:lnTo>
                    <a:pt x="114" y="102"/>
                  </a:lnTo>
                  <a:lnTo>
                    <a:pt x="112" y="100"/>
                  </a:lnTo>
                  <a:lnTo>
                    <a:pt x="108" y="95"/>
                  </a:lnTo>
                  <a:lnTo>
                    <a:pt x="106" y="93"/>
                  </a:lnTo>
                  <a:lnTo>
                    <a:pt x="101" y="87"/>
                  </a:lnTo>
                  <a:lnTo>
                    <a:pt x="106" y="85"/>
                  </a:lnTo>
                  <a:lnTo>
                    <a:pt x="104" y="83"/>
                  </a:lnTo>
                  <a:lnTo>
                    <a:pt x="104" y="79"/>
                  </a:lnTo>
                  <a:lnTo>
                    <a:pt x="104" y="76"/>
                  </a:lnTo>
                  <a:lnTo>
                    <a:pt x="101" y="70"/>
                  </a:lnTo>
                  <a:lnTo>
                    <a:pt x="101" y="68"/>
                  </a:lnTo>
                  <a:lnTo>
                    <a:pt x="95" y="57"/>
                  </a:lnTo>
                  <a:lnTo>
                    <a:pt x="106" y="9"/>
                  </a:lnTo>
                  <a:lnTo>
                    <a:pt x="106" y="9"/>
                  </a:lnTo>
                  <a:lnTo>
                    <a:pt x="97" y="7"/>
                  </a:lnTo>
                  <a:lnTo>
                    <a:pt x="72" y="0"/>
                  </a:lnTo>
                  <a:lnTo>
                    <a:pt x="72" y="2"/>
                  </a:lnTo>
                  <a:lnTo>
                    <a:pt x="49" y="117"/>
                  </a:lnTo>
                  <a:lnTo>
                    <a:pt x="47" y="127"/>
                  </a:lnTo>
                  <a:lnTo>
                    <a:pt x="44" y="131"/>
                  </a:lnTo>
                  <a:lnTo>
                    <a:pt x="47" y="138"/>
                  </a:lnTo>
                  <a:lnTo>
                    <a:pt x="47" y="146"/>
                  </a:lnTo>
                  <a:lnTo>
                    <a:pt x="47" y="150"/>
                  </a:lnTo>
                  <a:lnTo>
                    <a:pt x="47" y="155"/>
                  </a:lnTo>
                  <a:lnTo>
                    <a:pt x="49" y="159"/>
                  </a:lnTo>
                  <a:lnTo>
                    <a:pt x="51" y="161"/>
                  </a:lnTo>
                  <a:lnTo>
                    <a:pt x="57" y="165"/>
                  </a:lnTo>
                  <a:lnTo>
                    <a:pt x="57" y="171"/>
                  </a:lnTo>
                  <a:lnTo>
                    <a:pt x="55" y="176"/>
                  </a:lnTo>
                  <a:lnTo>
                    <a:pt x="49" y="184"/>
                  </a:lnTo>
                  <a:lnTo>
                    <a:pt x="44" y="195"/>
                  </a:lnTo>
                  <a:lnTo>
                    <a:pt x="38" y="201"/>
                  </a:lnTo>
                  <a:lnTo>
                    <a:pt x="38" y="203"/>
                  </a:lnTo>
                  <a:lnTo>
                    <a:pt x="36" y="207"/>
                  </a:lnTo>
                  <a:lnTo>
                    <a:pt x="34" y="209"/>
                  </a:lnTo>
                  <a:lnTo>
                    <a:pt x="28" y="214"/>
                  </a:lnTo>
                  <a:lnTo>
                    <a:pt x="23" y="220"/>
                  </a:lnTo>
                  <a:lnTo>
                    <a:pt x="21" y="222"/>
                  </a:lnTo>
                  <a:lnTo>
                    <a:pt x="19" y="233"/>
                  </a:lnTo>
                  <a:lnTo>
                    <a:pt x="19" y="235"/>
                  </a:lnTo>
                  <a:lnTo>
                    <a:pt x="23" y="235"/>
                  </a:lnTo>
                  <a:lnTo>
                    <a:pt x="25" y="237"/>
                  </a:lnTo>
                  <a:lnTo>
                    <a:pt x="28" y="241"/>
                  </a:lnTo>
                  <a:lnTo>
                    <a:pt x="25" y="243"/>
                  </a:lnTo>
                  <a:lnTo>
                    <a:pt x="25" y="247"/>
                  </a:lnTo>
                  <a:lnTo>
                    <a:pt x="21" y="254"/>
                  </a:lnTo>
                  <a:lnTo>
                    <a:pt x="21" y="256"/>
                  </a:lnTo>
                  <a:lnTo>
                    <a:pt x="19" y="258"/>
                  </a:lnTo>
                  <a:lnTo>
                    <a:pt x="0" y="349"/>
                  </a:lnTo>
                  <a:lnTo>
                    <a:pt x="59" y="362"/>
                  </a:lnTo>
                  <a:lnTo>
                    <a:pt x="110" y="370"/>
                  </a:lnTo>
                  <a:lnTo>
                    <a:pt x="125" y="372"/>
                  </a:lnTo>
                  <a:lnTo>
                    <a:pt x="177" y="381"/>
                  </a:lnTo>
                  <a:lnTo>
                    <a:pt x="220" y="387"/>
                  </a:lnTo>
                  <a:lnTo>
                    <a:pt x="239" y="262"/>
                  </a:lnTo>
                  <a:lnTo>
                    <a:pt x="236" y="258"/>
                  </a:lnTo>
                  <a:lnTo>
                    <a:pt x="234" y="256"/>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5" name="Freeform 49">
              <a:extLst>
                <a:ext uri="{FF2B5EF4-FFF2-40B4-BE49-F238E27FC236}">
                  <a16:creationId xmlns:a16="http://schemas.microsoft.com/office/drawing/2014/main" id="{0F1E0443-3854-CDDA-A777-CA4DB8EC0275}"/>
                </a:ext>
              </a:extLst>
            </p:cNvPr>
            <p:cNvSpPr>
              <a:spLocks/>
            </p:cNvSpPr>
            <p:nvPr/>
          </p:nvSpPr>
          <p:spPr bwMode="auto">
            <a:xfrm>
              <a:off x="-992188" y="3790954"/>
              <a:ext cx="461963" cy="361950"/>
            </a:xfrm>
            <a:custGeom>
              <a:avLst/>
              <a:gdLst/>
              <a:ahLst/>
              <a:cxnLst>
                <a:cxn ang="0">
                  <a:pos x="251" y="21"/>
                </a:cxn>
                <a:cxn ang="0">
                  <a:pos x="217" y="19"/>
                </a:cxn>
                <a:cxn ang="0">
                  <a:pos x="156" y="15"/>
                </a:cxn>
                <a:cxn ang="0">
                  <a:pos x="124" y="11"/>
                </a:cxn>
                <a:cxn ang="0">
                  <a:pos x="63" y="4"/>
                </a:cxn>
                <a:cxn ang="0">
                  <a:pos x="27" y="0"/>
                </a:cxn>
                <a:cxn ang="0">
                  <a:pos x="0" y="203"/>
                </a:cxn>
                <a:cxn ang="0">
                  <a:pos x="67" y="211"/>
                </a:cxn>
                <a:cxn ang="0">
                  <a:pos x="126" y="218"/>
                </a:cxn>
                <a:cxn ang="0">
                  <a:pos x="196" y="224"/>
                </a:cxn>
                <a:cxn ang="0">
                  <a:pos x="242" y="226"/>
                </a:cxn>
                <a:cxn ang="0">
                  <a:pos x="280" y="228"/>
                </a:cxn>
                <a:cxn ang="0">
                  <a:pos x="289" y="74"/>
                </a:cxn>
                <a:cxn ang="0">
                  <a:pos x="291" y="25"/>
                </a:cxn>
                <a:cxn ang="0">
                  <a:pos x="289" y="23"/>
                </a:cxn>
                <a:cxn ang="0">
                  <a:pos x="251" y="21"/>
                </a:cxn>
              </a:cxnLst>
              <a:rect l="0" t="0" r="r" b="b"/>
              <a:pathLst>
                <a:path w="291" h="228">
                  <a:moveTo>
                    <a:pt x="251" y="21"/>
                  </a:moveTo>
                  <a:lnTo>
                    <a:pt x="217" y="19"/>
                  </a:lnTo>
                  <a:lnTo>
                    <a:pt x="156" y="15"/>
                  </a:lnTo>
                  <a:lnTo>
                    <a:pt x="124" y="11"/>
                  </a:lnTo>
                  <a:lnTo>
                    <a:pt x="63" y="4"/>
                  </a:lnTo>
                  <a:lnTo>
                    <a:pt x="27" y="0"/>
                  </a:lnTo>
                  <a:lnTo>
                    <a:pt x="0" y="203"/>
                  </a:lnTo>
                  <a:lnTo>
                    <a:pt x="67" y="211"/>
                  </a:lnTo>
                  <a:lnTo>
                    <a:pt x="126" y="218"/>
                  </a:lnTo>
                  <a:lnTo>
                    <a:pt x="196" y="224"/>
                  </a:lnTo>
                  <a:lnTo>
                    <a:pt x="242" y="226"/>
                  </a:lnTo>
                  <a:lnTo>
                    <a:pt x="280" y="228"/>
                  </a:lnTo>
                  <a:lnTo>
                    <a:pt x="289" y="74"/>
                  </a:lnTo>
                  <a:lnTo>
                    <a:pt x="291" y="25"/>
                  </a:lnTo>
                  <a:lnTo>
                    <a:pt x="289" y="23"/>
                  </a:lnTo>
                  <a:lnTo>
                    <a:pt x="251" y="21"/>
                  </a:lnTo>
                  <a:close/>
                </a:path>
              </a:pathLst>
            </a:custGeom>
            <a:solidFill>
              <a:schemeClr val="bg1">
                <a:lumMod val="75000"/>
              </a:schemeClr>
            </a:solid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7" name="Freeform 50">
              <a:extLst>
                <a:ext uri="{FF2B5EF4-FFF2-40B4-BE49-F238E27FC236}">
                  <a16:creationId xmlns:a16="http://schemas.microsoft.com/office/drawing/2014/main" id="{80C2E508-08E7-AD03-2521-283FCD600F94}"/>
                </a:ext>
              </a:extLst>
            </p:cNvPr>
            <p:cNvSpPr>
              <a:spLocks/>
            </p:cNvSpPr>
            <p:nvPr/>
          </p:nvSpPr>
          <p:spPr bwMode="auto">
            <a:xfrm>
              <a:off x="-1866901" y="3529016"/>
              <a:ext cx="519114" cy="873126"/>
            </a:xfrm>
            <a:custGeom>
              <a:avLst/>
              <a:gdLst/>
              <a:ahLst/>
              <a:cxnLst>
                <a:cxn ang="0">
                  <a:pos x="317" y="457"/>
                </a:cxn>
                <a:cxn ang="0">
                  <a:pos x="312" y="438"/>
                </a:cxn>
                <a:cxn ang="0">
                  <a:pos x="152" y="155"/>
                </a:cxn>
                <a:cxn ang="0">
                  <a:pos x="30" y="0"/>
                </a:cxn>
                <a:cxn ang="0">
                  <a:pos x="27" y="17"/>
                </a:cxn>
                <a:cxn ang="0">
                  <a:pos x="19" y="45"/>
                </a:cxn>
                <a:cxn ang="0">
                  <a:pos x="13" y="57"/>
                </a:cxn>
                <a:cxn ang="0">
                  <a:pos x="6" y="66"/>
                </a:cxn>
                <a:cxn ang="0">
                  <a:pos x="0" y="85"/>
                </a:cxn>
                <a:cxn ang="0">
                  <a:pos x="11" y="110"/>
                </a:cxn>
                <a:cxn ang="0">
                  <a:pos x="11" y="125"/>
                </a:cxn>
                <a:cxn ang="0">
                  <a:pos x="6" y="152"/>
                </a:cxn>
                <a:cxn ang="0">
                  <a:pos x="13" y="178"/>
                </a:cxn>
                <a:cxn ang="0">
                  <a:pos x="21" y="190"/>
                </a:cxn>
                <a:cxn ang="0">
                  <a:pos x="23" y="199"/>
                </a:cxn>
                <a:cxn ang="0">
                  <a:pos x="19" y="205"/>
                </a:cxn>
                <a:cxn ang="0">
                  <a:pos x="27" y="214"/>
                </a:cxn>
                <a:cxn ang="0">
                  <a:pos x="38" y="222"/>
                </a:cxn>
                <a:cxn ang="0">
                  <a:pos x="40" y="209"/>
                </a:cxn>
                <a:cxn ang="0">
                  <a:pos x="53" y="216"/>
                </a:cxn>
                <a:cxn ang="0">
                  <a:pos x="68" y="218"/>
                </a:cxn>
                <a:cxn ang="0">
                  <a:pos x="70" y="220"/>
                </a:cxn>
                <a:cxn ang="0">
                  <a:pos x="57" y="216"/>
                </a:cxn>
                <a:cxn ang="0">
                  <a:pos x="42" y="216"/>
                </a:cxn>
                <a:cxn ang="0">
                  <a:pos x="42" y="228"/>
                </a:cxn>
                <a:cxn ang="0">
                  <a:pos x="49" y="245"/>
                </a:cxn>
                <a:cxn ang="0">
                  <a:pos x="38" y="235"/>
                </a:cxn>
                <a:cxn ang="0">
                  <a:pos x="38" y="224"/>
                </a:cxn>
                <a:cxn ang="0">
                  <a:pos x="30" y="237"/>
                </a:cxn>
                <a:cxn ang="0">
                  <a:pos x="30" y="252"/>
                </a:cxn>
                <a:cxn ang="0">
                  <a:pos x="40" y="271"/>
                </a:cxn>
                <a:cxn ang="0">
                  <a:pos x="46" y="283"/>
                </a:cxn>
                <a:cxn ang="0">
                  <a:pos x="38" y="305"/>
                </a:cxn>
                <a:cxn ang="0">
                  <a:pos x="49" y="324"/>
                </a:cxn>
                <a:cxn ang="0">
                  <a:pos x="55" y="343"/>
                </a:cxn>
                <a:cxn ang="0">
                  <a:pos x="68" y="362"/>
                </a:cxn>
                <a:cxn ang="0">
                  <a:pos x="70" y="372"/>
                </a:cxn>
                <a:cxn ang="0">
                  <a:pos x="70" y="391"/>
                </a:cxn>
                <a:cxn ang="0">
                  <a:pos x="65" y="404"/>
                </a:cxn>
                <a:cxn ang="0">
                  <a:pos x="82" y="412"/>
                </a:cxn>
                <a:cxn ang="0">
                  <a:pos x="99" y="421"/>
                </a:cxn>
                <a:cxn ang="0">
                  <a:pos x="116" y="431"/>
                </a:cxn>
                <a:cxn ang="0">
                  <a:pos x="144" y="450"/>
                </a:cxn>
                <a:cxn ang="0">
                  <a:pos x="146" y="463"/>
                </a:cxn>
                <a:cxn ang="0">
                  <a:pos x="154" y="467"/>
                </a:cxn>
                <a:cxn ang="0">
                  <a:pos x="167" y="480"/>
                </a:cxn>
                <a:cxn ang="0">
                  <a:pos x="184" y="514"/>
                </a:cxn>
                <a:cxn ang="0">
                  <a:pos x="184" y="528"/>
                </a:cxn>
                <a:cxn ang="0">
                  <a:pos x="184" y="533"/>
                </a:cxn>
                <a:cxn ang="0">
                  <a:pos x="289" y="547"/>
                </a:cxn>
                <a:cxn ang="0">
                  <a:pos x="295" y="545"/>
                </a:cxn>
                <a:cxn ang="0">
                  <a:pos x="295" y="533"/>
                </a:cxn>
                <a:cxn ang="0">
                  <a:pos x="293" y="522"/>
                </a:cxn>
                <a:cxn ang="0">
                  <a:pos x="302" y="507"/>
                </a:cxn>
                <a:cxn ang="0">
                  <a:pos x="308" y="486"/>
                </a:cxn>
                <a:cxn ang="0">
                  <a:pos x="327" y="473"/>
                </a:cxn>
              </a:cxnLst>
              <a:rect l="0" t="0" r="r" b="b"/>
              <a:pathLst>
                <a:path w="327" h="550">
                  <a:moveTo>
                    <a:pt x="325" y="469"/>
                  </a:moveTo>
                  <a:lnTo>
                    <a:pt x="319" y="463"/>
                  </a:lnTo>
                  <a:lnTo>
                    <a:pt x="319" y="459"/>
                  </a:lnTo>
                  <a:lnTo>
                    <a:pt x="317" y="457"/>
                  </a:lnTo>
                  <a:lnTo>
                    <a:pt x="317" y="452"/>
                  </a:lnTo>
                  <a:lnTo>
                    <a:pt x="314" y="448"/>
                  </a:lnTo>
                  <a:lnTo>
                    <a:pt x="312" y="442"/>
                  </a:lnTo>
                  <a:lnTo>
                    <a:pt x="312" y="438"/>
                  </a:lnTo>
                  <a:lnTo>
                    <a:pt x="312" y="435"/>
                  </a:lnTo>
                  <a:lnTo>
                    <a:pt x="262" y="362"/>
                  </a:lnTo>
                  <a:lnTo>
                    <a:pt x="144" y="188"/>
                  </a:lnTo>
                  <a:lnTo>
                    <a:pt x="152" y="155"/>
                  </a:lnTo>
                  <a:lnTo>
                    <a:pt x="179" y="41"/>
                  </a:lnTo>
                  <a:lnTo>
                    <a:pt x="112" y="24"/>
                  </a:lnTo>
                  <a:lnTo>
                    <a:pt x="30" y="0"/>
                  </a:lnTo>
                  <a:lnTo>
                    <a:pt x="30" y="0"/>
                  </a:lnTo>
                  <a:lnTo>
                    <a:pt x="27" y="7"/>
                  </a:lnTo>
                  <a:lnTo>
                    <a:pt x="25" y="11"/>
                  </a:lnTo>
                  <a:lnTo>
                    <a:pt x="27" y="13"/>
                  </a:lnTo>
                  <a:lnTo>
                    <a:pt x="27" y="17"/>
                  </a:lnTo>
                  <a:lnTo>
                    <a:pt x="27" y="24"/>
                  </a:lnTo>
                  <a:lnTo>
                    <a:pt x="27" y="24"/>
                  </a:lnTo>
                  <a:lnTo>
                    <a:pt x="25" y="30"/>
                  </a:lnTo>
                  <a:lnTo>
                    <a:pt x="19" y="45"/>
                  </a:lnTo>
                  <a:lnTo>
                    <a:pt x="19" y="47"/>
                  </a:lnTo>
                  <a:lnTo>
                    <a:pt x="17" y="51"/>
                  </a:lnTo>
                  <a:lnTo>
                    <a:pt x="15" y="55"/>
                  </a:lnTo>
                  <a:lnTo>
                    <a:pt x="13" y="57"/>
                  </a:lnTo>
                  <a:lnTo>
                    <a:pt x="15" y="60"/>
                  </a:lnTo>
                  <a:lnTo>
                    <a:pt x="11" y="62"/>
                  </a:lnTo>
                  <a:lnTo>
                    <a:pt x="8" y="62"/>
                  </a:lnTo>
                  <a:lnTo>
                    <a:pt x="6" y="66"/>
                  </a:lnTo>
                  <a:lnTo>
                    <a:pt x="2" y="70"/>
                  </a:lnTo>
                  <a:lnTo>
                    <a:pt x="0" y="76"/>
                  </a:lnTo>
                  <a:lnTo>
                    <a:pt x="0" y="81"/>
                  </a:lnTo>
                  <a:lnTo>
                    <a:pt x="0" y="85"/>
                  </a:lnTo>
                  <a:lnTo>
                    <a:pt x="6" y="93"/>
                  </a:lnTo>
                  <a:lnTo>
                    <a:pt x="6" y="98"/>
                  </a:lnTo>
                  <a:lnTo>
                    <a:pt x="8" y="100"/>
                  </a:lnTo>
                  <a:lnTo>
                    <a:pt x="11" y="110"/>
                  </a:lnTo>
                  <a:lnTo>
                    <a:pt x="11" y="114"/>
                  </a:lnTo>
                  <a:lnTo>
                    <a:pt x="13" y="117"/>
                  </a:lnTo>
                  <a:lnTo>
                    <a:pt x="11" y="121"/>
                  </a:lnTo>
                  <a:lnTo>
                    <a:pt x="11" y="125"/>
                  </a:lnTo>
                  <a:lnTo>
                    <a:pt x="8" y="127"/>
                  </a:lnTo>
                  <a:lnTo>
                    <a:pt x="6" y="133"/>
                  </a:lnTo>
                  <a:lnTo>
                    <a:pt x="6" y="146"/>
                  </a:lnTo>
                  <a:lnTo>
                    <a:pt x="6" y="152"/>
                  </a:lnTo>
                  <a:lnTo>
                    <a:pt x="4" y="155"/>
                  </a:lnTo>
                  <a:lnTo>
                    <a:pt x="6" y="161"/>
                  </a:lnTo>
                  <a:lnTo>
                    <a:pt x="11" y="167"/>
                  </a:lnTo>
                  <a:lnTo>
                    <a:pt x="13" y="178"/>
                  </a:lnTo>
                  <a:lnTo>
                    <a:pt x="15" y="180"/>
                  </a:lnTo>
                  <a:lnTo>
                    <a:pt x="19" y="184"/>
                  </a:lnTo>
                  <a:lnTo>
                    <a:pt x="19" y="186"/>
                  </a:lnTo>
                  <a:lnTo>
                    <a:pt x="21" y="190"/>
                  </a:lnTo>
                  <a:lnTo>
                    <a:pt x="21" y="195"/>
                  </a:lnTo>
                  <a:lnTo>
                    <a:pt x="21" y="193"/>
                  </a:lnTo>
                  <a:lnTo>
                    <a:pt x="21" y="193"/>
                  </a:lnTo>
                  <a:lnTo>
                    <a:pt x="23" y="199"/>
                  </a:lnTo>
                  <a:lnTo>
                    <a:pt x="25" y="205"/>
                  </a:lnTo>
                  <a:lnTo>
                    <a:pt x="23" y="199"/>
                  </a:lnTo>
                  <a:lnTo>
                    <a:pt x="21" y="203"/>
                  </a:lnTo>
                  <a:lnTo>
                    <a:pt x="19" y="205"/>
                  </a:lnTo>
                  <a:lnTo>
                    <a:pt x="19" y="209"/>
                  </a:lnTo>
                  <a:lnTo>
                    <a:pt x="21" y="207"/>
                  </a:lnTo>
                  <a:lnTo>
                    <a:pt x="25" y="212"/>
                  </a:lnTo>
                  <a:lnTo>
                    <a:pt x="27" y="214"/>
                  </a:lnTo>
                  <a:lnTo>
                    <a:pt x="30" y="216"/>
                  </a:lnTo>
                  <a:lnTo>
                    <a:pt x="32" y="220"/>
                  </a:lnTo>
                  <a:lnTo>
                    <a:pt x="36" y="222"/>
                  </a:lnTo>
                  <a:lnTo>
                    <a:pt x="38" y="222"/>
                  </a:lnTo>
                  <a:lnTo>
                    <a:pt x="36" y="218"/>
                  </a:lnTo>
                  <a:lnTo>
                    <a:pt x="38" y="216"/>
                  </a:lnTo>
                  <a:lnTo>
                    <a:pt x="38" y="212"/>
                  </a:lnTo>
                  <a:lnTo>
                    <a:pt x="40" y="209"/>
                  </a:lnTo>
                  <a:lnTo>
                    <a:pt x="42" y="207"/>
                  </a:lnTo>
                  <a:lnTo>
                    <a:pt x="46" y="209"/>
                  </a:lnTo>
                  <a:lnTo>
                    <a:pt x="49" y="214"/>
                  </a:lnTo>
                  <a:lnTo>
                    <a:pt x="53" y="216"/>
                  </a:lnTo>
                  <a:lnTo>
                    <a:pt x="55" y="214"/>
                  </a:lnTo>
                  <a:lnTo>
                    <a:pt x="57" y="214"/>
                  </a:lnTo>
                  <a:lnTo>
                    <a:pt x="61" y="218"/>
                  </a:lnTo>
                  <a:lnTo>
                    <a:pt x="68" y="218"/>
                  </a:lnTo>
                  <a:lnTo>
                    <a:pt x="70" y="216"/>
                  </a:lnTo>
                  <a:lnTo>
                    <a:pt x="70" y="218"/>
                  </a:lnTo>
                  <a:lnTo>
                    <a:pt x="65" y="220"/>
                  </a:lnTo>
                  <a:lnTo>
                    <a:pt x="70" y="220"/>
                  </a:lnTo>
                  <a:lnTo>
                    <a:pt x="72" y="218"/>
                  </a:lnTo>
                  <a:lnTo>
                    <a:pt x="72" y="218"/>
                  </a:lnTo>
                  <a:lnTo>
                    <a:pt x="65" y="220"/>
                  </a:lnTo>
                  <a:lnTo>
                    <a:pt x="57" y="216"/>
                  </a:lnTo>
                  <a:lnTo>
                    <a:pt x="51" y="216"/>
                  </a:lnTo>
                  <a:lnTo>
                    <a:pt x="49" y="214"/>
                  </a:lnTo>
                  <a:lnTo>
                    <a:pt x="46" y="216"/>
                  </a:lnTo>
                  <a:lnTo>
                    <a:pt x="42" y="216"/>
                  </a:lnTo>
                  <a:lnTo>
                    <a:pt x="40" y="218"/>
                  </a:lnTo>
                  <a:lnTo>
                    <a:pt x="42" y="222"/>
                  </a:lnTo>
                  <a:lnTo>
                    <a:pt x="42" y="224"/>
                  </a:lnTo>
                  <a:lnTo>
                    <a:pt x="42" y="228"/>
                  </a:lnTo>
                  <a:lnTo>
                    <a:pt x="44" y="231"/>
                  </a:lnTo>
                  <a:lnTo>
                    <a:pt x="46" y="237"/>
                  </a:lnTo>
                  <a:lnTo>
                    <a:pt x="46" y="241"/>
                  </a:lnTo>
                  <a:lnTo>
                    <a:pt x="49" y="245"/>
                  </a:lnTo>
                  <a:lnTo>
                    <a:pt x="44" y="245"/>
                  </a:lnTo>
                  <a:lnTo>
                    <a:pt x="42" y="241"/>
                  </a:lnTo>
                  <a:lnTo>
                    <a:pt x="40" y="237"/>
                  </a:lnTo>
                  <a:lnTo>
                    <a:pt x="38" y="235"/>
                  </a:lnTo>
                  <a:lnTo>
                    <a:pt x="38" y="233"/>
                  </a:lnTo>
                  <a:lnTo>
                    <a:pt x="40" y="228"/>
                  </a:lnTo>
                  <a:lnTo>
                    <a:pt x="38" y="226"/>
                  </a:lnTo>
                  <a:lnTo>
                    <a:pt x="38" y="224"/>
                  </a:lnTo>
                  <a:lnTo>
                    <a:pt x="36" y="224"/>
                  </a:lnTo>
                  <a:lnTo>
                    <a:pt x="34" y="228"/>
                  </a:lnTo>
                  <a:lnTo>
                    <a:pt x="34" y="231"/>
                  </a:lnTo>
                  <a:lnTo>
                    <a:pt x="30" y="237"/>
                  </a:lnTo>
                  <a:lnTo>
                    <a:pt x="32" y="241"/>
                  </a:lnTo>
                  <a:lnTo>
                    <a:pt x="32" y="247"/>
                  </a:lnTo>
                  <a:lnTo>
                    <a:pt x="32" y="250"/>
                  </a:lnTo>
                  <a:lnTo>
                    <a:pt x="30" y="252"/>
                  </a:lnTo>
                  <a:lnTo>
                    <a:pt x="30" y="256"/>
                  </a:lnTo>
                  <a:lnTo>
                    <a:pt x="32" y="258"/>
                  </a:lnTo>
                  <a:lnTo>
                    <a:pt x="38" y="269"/>
                  </a:lnTo>
                  <a:lnTo>
                    <a:pt x="40" y="271"/>
                  </a:lnTo>
                  <a:lnTo>
                    <a:pt x="46" y="271"/>
                  </a:lnTo>
                  <a:lnTo>
                    <a:pt x="49" y="277"/>
                  </a:lnTo>
                  <a:lnTo>
                    <a:pt x="49" y="286"/>
                  </a:lnTo>
                  <a:lnTo>
                    <a:pt x="46" y="283"/>
                  </a:lnTo>
                  <a:lnTo>
                    <a:pt x="46" y="288"/>
                  </a:lnTo>
                  <a:lnTo>
                    <a:pt x="40" y="290"/>
                  </a:lnTo>
                  <a:lnTo>
                    <a:pt x="40" y="298"/>
                  </a:lnTo>
                  <a:lnTo>
                    <a:pt x="38" y="305"/>
                  </a:lnTo>
                  <a:lnTo>
                    <a:pt x="40" y="307"/>
                  </a:lnTo>
                  <a:lnTo>
                    <a:pt x="44" y="315"/>
                  </a:lnTo>
                  <a:lnTo>
                    <a:pt x="46" y="321"/>
                  </a:lnTo>
                  <a:lnTo>
                    <a:pt x="49" y="324"/>
                  </a:lnTo>
                  <a:lnTo>
                    <a:pt x="51" y="330"/>
                  </a:lnTo>
                  <a:lnTo>
                    <a:pt x="53" y="336"/>
                  </a:lnTo>
                  <a:lnTo>
                    <a:pt x="55" y="340"/>
                  </a:lnTo>
                  <a:lnTo>
                    <a:pt x="55" y="343"/>
                  </a:lnTo>
                  <a:lnTo>
                    <a:pt x="59" y="347"/>
                  </a:lnTo>
                  <a:lnTo>
                    <a:pt x="61" y="353"/>
                  </a:lnTo>
                  <a:lnTo>
                    <a:pt x="68" y="359"/>
                  </a:lnTo>
                  <a:lnTo>
                    <a:pt x="68" y="362"/>
                  </a:lnTo>
                  <a:lnTo>
                    <a:pt x="65" y="364"/>
                  </a:lnTo>
                  <a:lnTo>
                    <a:pt x="65" y="368"/>
                  </a:lnTo>
                  <a:lnTo>
                    <a:pt x="68" y="372"/>
                  </a:lnTo>
                  <a:lnTo>
                    <a:pt x="70" y="372"/>
                  </a:lnTo>
                  <a:lnTo>
                    <a:pt x="74" y="376"/>
                  </a:lnTo>
                  <a:lnTo>
                    <a:pt x="72" y="378"/>
                  </a:lnTo>
                  <a:lnTo>
                    <a:pt x="70" y="385"/>
                  </a:lnTo>
                  <a:lnTo>
                    <a:pt x="70" y="391"/>
                  </a:lnTo>
                  <a:lnTo>
                    <a:pt x="68" y="393"/>
                  </a:lnTo>
                  <a:lnTo>
                    <a:pt x="70" y="397"/>
                  </a:lnTo>
                  <a:lnTo>
                    <a:pt x="65" y="400"/>
                  </a:lnTo>
                  <a:lnTo>
                    <a:pt x="65" y="404"/>
                  </a:lnTo>
                  <a:lnTo>
                    <a:pt x="68" y="404"/>
                  </a:lnTo>
                  <a:lnTo>
                    <a:pt x="70" y="408"/>
                  </a:lnTo>
                  <a:lnTo>
                    <a:pt x="74" y="410"/>
                  </a:lnTo>
                  <a:lnTo>
                    <a:pt x="82" y="412"/>
                  </a:lnTo>
                  <a:lnTo>
                    <a:pt x="87" y="414"/>
                  </a:lnTo>
                  <a:lnTo>
                    <a:pt x="89" y="414"/>
                  </a:lnTo>
                  <a:lnTo>
                    <a:pt x="95" y="419"/>
                  </a:lnTo>
                  <a:lnTo>
                    <a:pt x="99" y="421"/>
                  </a:lnTo>
                  <a:lnTo>
                    <a:pt x="106" y="421"/>
                  </a:lnTo>
                  <a:lnTo>
                    <a:pt x="110" y="425"/>
                  </a:lnTo>
                  <a:lnTo>
                    <a:pt x="114" y="427"/>
                  </a:lnTo>
                  <a:lnTo>
                    <a:pt x="116" y="431"/>
                  </a:lnTo>
                  <a:lnTo>
                    <a:pt x="118" y="438"/>
                  </a:lnTo>
                  <a:lnTo>
                    <a:pt x="125" y="444"/>
                  </a:lnTo>
                  <a:lnTo>
                    <a:pt x="131" y="448"/>
                  </a:lnTo>
                  <a:lnTo>
                    <a:pt x="144" y="450"/>
                  </a:lnTo>
                  <a:lnTo>
                    <a:pt x="144" y="450"/>
                  </a:lnTo>
                  <a:lnTo>
                    <a:pt x="148" y="457"/>
                  </a:lnTo>
                  <a:lnTo>
                    <a:pt x="148" y="459"/>
                  </a:lnTo>
                  <a:lnTo>
                    <a:pt x="146" y="463"/>
                  </a:lnTo>
                  <a:lnTo>
                    <a:pt x="148" y="465"/>
                  </a:lnTo>
                  <a:lnTo>
                    <a:pt x="150" y="467"/>
                  </a:lnTo>
                  <a:lnTo>
                    <a:pt x="152" y="465"/>
                  </a:lnTo>
                  <a:lnTo>
                    <a:pt x="154" y="467"/>
                  </a:lnTo>
                  <a:lnTo>
                    <a:pt x="158" y="467"/>
                  </a:lnTo>
                  <a:lnTo>
                    <a:pt x="160" y="473"/>
                  </a:lnTo>
                  <a:lnTo>
                    <a:pt x="165" y="476"/>
                  </a:lnTo>
                  <a:lnTo>
                    <a:pt x="167" y="480"/>
                  </a:lnTo>
                  <a:lnTo>
                    <a:pt x="177" y="492"/>
                  </a:lnTo>
                  <a:lnTo>
                    <a:pt x="181" y="499"/>
                  </a:lnTo>
                  <a:lnTo>
                    <a:pt x="184" y="507"/>
                  </a:lnTo>
                  <a:lnTo>
                    <a:pt x="184" y="514"/>
                  </a:lnTo>
                  <a:lnTo>
                    <a:pt x="184" y="520"/>
                  </a:lnTo>
                  <a:lnTo>
                    <a:pt x="181" y="526"/>
                  </a:lnTo>
                  <a:lnTo>
                    <a:pt x="181" y="530"/>
                  </a:lnTo>
                  <a:lnTo>
                    <a:pt x="184" y="528"/>
                  </a:lnTo>
                  <a:lnTo>
                    <a:pt x="186" y="530"/>
                  </a:lnTo>
                  <a:lnTo>
                    <a:pt x="186" y="533"/>
                  </a:lnTo>
                  <a:lnTo>
                    <a:pt x="184" y="528"/>
                  </a:lnTo>
                  <a:lnTo>
                    <a:pt x="184" y="533"/>
                  </a:lnTo>
                  <a:lnTo>
                    <a:pt x="186" y="537"/>
                  </a:lnTo>
                  <a:lnTo>
                    <a:pt x="188" y="537"/>
                  </a:lnTo>
                  <a:lnTo>
                    <a:pt x="287" y="547"/>
                  </a:lnTo>
                  <a:lnTo>
                    <a:pt x="289" y="547"/>
                  </a:lnTo>
                  <a:lnTo>
                    <a:pt x="291" y="547"/>
                  </a:lnTo>
                  <a:lnTo>
                    <a:pt x="291" y="547"/>
                  </a:lnTo>
                  <a:lnTo>
                    <a:pt x="295" y="550"/>
                  </a:lnTo>
                  <a:lnTo>
                    <a:pt x="295" y="545"/>
                  </a:lnTo>
                  <a:lnTo>
                    <a:pt x="300" y="543"/>
                  </a:lnTo>
                  <a:lnTo>
                    <a:pt x="300" y="539"/>
                  </a:lnTo>
                  <a:lnTo>
                    <a:pt x="300" y="535"/>
                  </a:lnTo>
                  <a:lnTo>
                    <a:pt x="295" y="533"/>
                  </a:lnTo>
                  <a:lnTo>
                    <a:pt x="291" y="533"/>
                  </a:lnTo>
                  <a:lnTo>
                    <a:pt x="291" y="528"/>
                  </a:lnTo>
                  <a:lnTo>
                    <a:pt x="293" y="526"/>
                  </a:lnTo>
                  <a:lnTo>
                    <a:pt x="293" y="522"/>
                  </a:lnTo>
                  <a:lnTo>
                    <a:pt x="291" y="518"/>
                  </a:lnTo>
                  <a:lnTo>
                    <a:pt x="293" y="516"/>
                  </a:lnTo>
                  <a:lnTo>
                    <a:pt x="298" y="514"/>
                  </a:lnTo>
                  <a:lnTo>
                    <a:pt x="302" y="507"/>
                  </a:lnTo>
                  <a:lnTo>
                    <a:pt x="304" y="503"/>
                  </a:lnTo>
                  <a:lnTo>
                    <a:pt x="306" y="499"/>
                  </a:lnTo>
                  <a:lnTo>
                    <a:pt x="306" y="492"/>
                  </a:lnTo>
                  <a:lnTo>
                    <a:pt x="308" y="486"/>
                  </a:lnTo>
                  <a:lnTo>
                    <a:pt x="310" y="484"/>
                  </a:lnTo>
                  <a:lnTo>
                    <a:pt x="312" y="482"/>
                  </a:lnTo>
                  <a:lnTo>
                    <a:pt x="323" y="476"/>
                  </a:lnTo>
                  <a:lnTo>
                    <a:pt x="327" y="473"/>
                  </a:lnTo>
                  <a:lnTo>
                    <a:pt x="325" y="469"/>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8" name="Freeform 51">
              <a:extLst>
                <a:ext uri="{FF2B5EF4-FFF2-40B4-BE49-F238E27FC236}">
                  <a16:creationId xmlns:a16="http://schemas.microsoft.com/office/drawing/2014/main" id="{FCEF4357-B1A4-AC61-C850-6E221721FFFC}"/>
                </a:ext>
              </a:extLst>
            </p:cNvPr>
            <p:cNvSpPr>
              <a:spLocks/>
            </p:cNvSpPr>
            <p:nvPr/>
          </p:nvSpPr>
          <p:spPr bwMode="auto">
            <a:xfrm>
              <a:off x="-74613" y="4186242"/>
              <a:ext cx="317500" cy="295276"/>
            </a:xfrm>
            <a:custGeom>
              <a:avLst/>
              <a:gdLst/>
              <a:ahLst/>
              <a:cxnLst>
                <a:cxn ang="0">
                  <a:pos x="198" y="24"/>
                </a:cxn>
                <a:cxn ang="0">
                  <a:pos x="175" y="24"/>
                </a:cxn>
                <a:cxn ang="0">
                  <a:pos x="177" y="17"/>
                </a:cxn>
                <a:cxn ang="0">
                  <a:pos x="184" y="11"/>
                </a:cxn>
                <a:cxn ang="0">
                  <a:pos x="184" y="5"/>
                </a:cxn>
                <a:cxn ang="0">
                  <a:pos x="177" y="0"/>
                </a:cxn>
                <a:cxn ang="0">
                  <a:pos x="40" y="9"/>
                </a:cxn>
                <a:cxn ang="0">
                  <a:pos x="8" y="51"/>
                </a:cxn>
                <a:cxn ang="0">
                  <a:pos x="11" y="155"/>
                </a:cxn>
                <a:cxn ang="0">
                  <a:pos x="11" y="157"/>
                </a:cxn>
                <a:cxn ang="0">
                  <a:pos x="17" y="157"/>
                </a:cxn>
                <a:cxn ang="0">
                  <a:pos x="30" y="186"/>
                </a:cxn>
                <a:cxn ang="0">
                  <a:pos x="150" y="180"/>
                </a:cxn>
                <a:cxn ang="0">
                  <a:pos x="150" y="174"/>
                </a:cxn>
                <a:cxn ang="0">
                  <a:pos x="154" y="174"/>
                </a:cxn>
                <a:cxn ang="0">
                  <a:pos x="152" y="167"/>
                </a:cxn>
                <a:cxn ang="0">
                  <a:pos x="150" y="161"/>
                </a:cxn>
                <a:cxn ang="0">
                  <a:pos x="148" y="159"/>
                </a:cxn>
                <a:cxn ang="0">
                  <a:pos x="148" y="155"/>
                </a:cxn>
                <a:cxn ang="0">
                  <a:pos x="148" y="155"/>
                </a:cxn>
                <a:cxn ang="0">
                  <a:pos x="148" y="150"/>
                </a:cxn>
                <a:cxn ang="0">
                  <a:pos x="148" y="144"/>
                </a:cxn>
                <a:cxn ang="0">
                  <a:pos x="152" y="144"/>
                </a:cxn>
                <a:cxn ang="0">
                  <a:pos x="148" y="140"/>
                </a:cxn>
                <a:cxn ang="0">
                  <a:pos x="152" y="140"/>
                </a:cxn>
                <a:cxn ang="0">
                  <a:pos x="152" y="133"/>
                </a:cxn>
                <a:cxn ang="0">
                  <a:pos x="158" y="127"/>
                </a:cxn>
                <a:cxn ang="0">
                  <a:pos x="156" y="121"/>
                </a:cxn>
                <a:cxn ang="0">
                  <a:pos x="156" y="116"/>
                </a:cxn>
                <a:cxn ang="0">
                  <a:pos x="160" y="116"/>
                </a:cxn>
                <a:cxn ang="0">
                  <a:pos x="163" y="110"/>
                </a:cxn>
                <a:cxn ang="0">
                  <a:pos x="167" y="110"/>
                </a:cxn>
                <a:cxn ang="0">
                  <a:pos x="169" y="104"/>
                </a:cxn>
                <a:cxn ang="0">
                  <a:pos x="169" y="97"/>
                </a:cxn>
                <a:cxn ang="0">
                  <a:pos x="171" y="95"/>
                </a:cxn>
                <a:cxn ang="0">
                  <a:pos x="171" y="93"/>
                </a:cxn>
                <a:cxn ang="0">
                  <a:pos x="171" y="91"/>
                </a:cxn>
                <a:cxn ang="0">
                  <a:pos x="173" y="85"/>
                </a:cxn>
                <a:cxn ang="0">
                  <a:pos x="177" y="85"/>
                </a:cxn>
                <a:cxn ang="0">
                  <a:pos x="181" y="78"/>
                </a:cxn>
                <a:cxn ang="0">
                  <a:pos x="179" y="76"/>
                </a:cxn>
                <a:cxn ang="0">
                  <a:pos x="184" y="72"/>
                </a:cxn>
                <a:cxn ang="0">
                  <a:pos x="188" y="70"/>
                </a:cxn>
                <a:cxn ang="0">
                  <a:pos x="186" y="57"/>
                </a:cxn>
                <a:cxn ang="0">
                  <a:pos x="184" y="53"/>
                </a:cxn>
                <a:cxn ang="0">
                  <a:pos x="188" y="55"/>
                </a:cxn>
                <a:cxn ang="0">
                  <a:pos x="188" y="49"/>
                </a:cxn>
                <a:cxn ang="0">
                  <a:pos x="192" y="45"/>
                </a:cxn>
                <a:cxn ang="0">
                  <a:pos x="192" y="40"/>
                </a:cxn>
                <a:cxn ang="0">
                  <a:pos x="194" y="38"/>
                </a:cxn>
                <a:cxn ang="0">
                  <a:pos x="200" y="34"/>
                </a:cxn>
                <a:cxn ang="0">
                  <a:pos x="200" y="30"/>
                </a:cxn>
              </a:cxnLst>
              <a:rect l="0" t="0" r="r" b="b"/>
              <a:pathLst>
                <a:path w="200" h="186">
                  <a:moveTo>
                    <a:pt x="200" y="26"/>
                  </a:moveTo>
                  <a:lnTo>
                    <a:pt x="198" y="24"/>
                  </a:lnTo>
                  <a:lnTo>
                    <a:pt x="175" y="28"/>
                  </a:lnTo>
                  <a:lnTo>
                    <a:pt x="175" y="24"/>
                  </a:lnTo>
                  <a:lnTo>
                    <a:pt x="175" y="19"/>
                  </a:lnTo>
                  <a:lnTo>
                    <a:pt x="177" y="17"/>
                  </a:lnTo>
                  <a:lnTo>
                    <a:pt x="181" y="15"/>
                  </a:lnTo>
                  <a:lnTo>
                    <a:pt x="184" y="11"/>
                  </a:lnTo>
                  <a:lnTo>
                    <a:pt x="184" y="9"/>
                  </a:lnTo>
                  <a:lnTo>
                    <a:pt x="184" y="5"/>
                  </a:lnTo>
                  <a:lnTo>
                    <a:pt x="181" y="2"/>
                  </a:lnTo>
                  <a:lnTo>
                    <a:pt x="177" y="0"/>
                  </a:lnTo>
                  <a:lnTo>
                    <a:pt x="106" y="5"/>
                  </a:lnTo>
                  <a:lnTo>
                    <a:pt x="40" y="9"/>
                  </a:lnTo>
                  <a:lnTo>
                    <a:pt x="0" y="9"/>
                  </a:lnTo>
                  <a:lnTo>
                    <a:pt x="8" y="51"/>
                  </a:lnTo>
                  <a:lnTo>
                    <a:pt x="8" y="66"/>
                  </a:lnTo>
                  <a:lnTo>
                    <a:pt x="11" y="155"/>
                  </a:lnTo>
                  <a:lnTo>
                    <a:pt x="11" y="155"/>
                  </a:lnTo>
                  <a:lnTo>
                    <a:pt x="11" y="157"/>
                  </a:lnTo>
                  <a:lnTo>
                    <a:pt x="15" y="159"/>
                  </a:lnTo>
                  <a:lnTo>
                    <a:pt x="17" y="157"/>
                  </a:lnTo>
                  <a:lnTo>
                    <a:pt x="27" y="159"/>
                  </a:lnTo>
                  <a:lnTo>
                    <a:pt x="30" y="186"/>
                  </a:lnTo>
                  <a:lnTo>
                    <a:pt x="80" y="184"/>
                  </a:lnTo>
                  <a:lnTo>
                    <a:pt x="150" y="180"/>
                  </a:lnTo>
                  <a:lnTo>
                    <a:pt x="150" y="176"/>
                  </a:lnTo>
                  <a:lnTo>
                    <a:pt x="150" y="174"/>
                  </a:lnTo>
                  <a:lnTo>
                    <a:pt x="152" y="174"/>
                  </a:lnTo>
                  <a:lnTo>
                    <a:pt x="154" y="174"/>
                  </a:lnTo>
                  <a:lnTo>
                    <a:pt x="152" y="167"/>
                  </a:lnTo>
                  <a:lnTo>
                    <a:pt x="152" y="167"/>
                  </a:lnTo>
                  <a:lnTo>
                    <a:pt x="150" y="163"/>
                  </a:lnTo>
                  <a:lnTo>
                    <a:pt x="150" y="161"/>
                  </a:lnTo>
                  <a:lnTo>
                    <a:pt x="150" y="161"/>
                  </a:lnTo>
                  <a:lnTo>
                    <a:pt x="148" y="159"/>
                  </a:lnTo>
                  <a:lnTo>
                    <a:pt x="150" y="157"/>
                  </a:lnTo>
                  <a:lnTo>
                    <a:pt x="148" y="155"/>
                  </a:lnTo>
                  <a:lnTo>
                    <a:pt x="146" y="159"/>
                  </a:lnTo>
                  <a:lnTo>
                    <a:pt x="148" y="155"/>
                  </a:lnTo>
                  <a:lnTo>
                    <a:pt x="146" y="152"/>
                  </a:lnTo>
                  <a:lnTo>
                    <a:pt x="148" y="150"/>
                  </a:lnTo>
                  <a:lnTo>
                    <a:pt x="146" y="146"/>
                  </a:lnTo>
                  <a:lnTo>
                    <a:pt x="148" y="144"/>
                  </a:lnTo>
                  <a:lnTo>
                    <a:pt x="150" y="146"/>
                  </a:lnTo>
                  <a:lnTo>
                    <a:pt x="152" y="144"/>
                  </a:lnTo>
                  <a:lnTo>
                    <a:pt x="148" y="144"/>
                  </a:lnTo>
                  <a:lnTo>
                    <a:pt x="148" y="140"/>
                  </a:lnTo>
                  <a:lnTo>
                    <a:pt x="152" y="140"/>
                  </a:lnTo>
                  <a:lnTo>
                    <a:pt x="152" y="140"/>
                  </a:lnTo>
                  <a:lnTo>
                    <a:pt x="152" y="136"/>
                  </a:lnTo>
                  <a:lnTo>
                    <a:pt x="152" y="133"/>
                  </a:lnTo>
                  <a:lnTo>
                    <a:pt x="150" y="131"/>
                  </a:lnTo>
                  <a:lnTo>
                    <a:pt x="158" y="127"/>
                  </a:lnTo>
                  <a:lnTo>
                    <a:pt x="156" y="125"/>
                  </a:lnTo>
                  <a:lnTo>
                    <a:pt x="156" y="121"/>
                  </a:lnTo>
                  <a:lnTo>
                    <a:pt x="158" y="121"/>
                  </a:lnTo>
                  <a:lnTo>
                    <a:pt x="156" y="116"/>
                  </a:lnTo>
                  <a:lnTo>
                    <a:pt x="160" y="119"/>
                  </a:lnTo>
                  <a:lnTo>
                    <a:pt x="160" y="116"/>
                  </a:lnTo>
                  <a:lnTo>
                    <a:pt x="163" y="114"/>
                  </a:lnTo>
                  <a:lnTo>
                    <a:pt x="163" y="110"/>
                  </a:lnTo>
                  <a:lnTo>
                    <a:pt x="167" y="110"/>
                  </a:lnTo>
                  <a:lnTo>
                    <a:pt x="167" y="110"/>
                  </a:lnTo>
                  <a:lnTo>
                    <a:pt x="171" y="106"/>
                  </a:lnTo>
                  <a:lnTo>
                    <a:pt x="169" y="104"/>
                  </a:lnTo>
                  <a:lnTo>
                    <a:pt x="171" y="100"/>
                  </a:lnTo>
                  <a:lnTo>
                    <a:pt x="169" y="97"/>
                  </a:lnTo>
                  <a:lnTo>
                    <a:pt x="169" y="93"/>
                  </a:lnTo>
                  <a:lnTo>
                    <a:pt x="171" y="95"/>
                  </a:lnTo>
                  <a:lnTo>
                    <a:pt x="173" y="95"/>
                  </a:lnTo>
                  <a:lnTo>
                    <a:pt x="171" y="93"/>
                  </a:lnTo>
                  <a:lnTo>
                    <a:pt x="171" y="87"/>
                  </a:lnTo>
                  <a:lnTo>
                    <a:pt x="171" y="91"/>
                  </a:lnTo>
                  <a:lnTo>
                    <a:pt x="173" y="91"/>
                  </a:lnTo>
                  <a:lnTo>
                    <a:pt x="173" y="85"/>
                  </a:lnTo>
                  <a:lnTo>
                    <a:pt x="175" y="87"/>
                  </a:lnTo>
                  <a:lnTo>
                    <a:pt x="177" y="85"/>
                  </a:lnTo>
                  <a:lnTo>
                    <a:pt x="181" y="81"/>
                  </a:lnTo>
                  <a:lnTo>
                    <a:pt x="181" y="78"/>
                  </a:lnTo>
                  <a:lnTo>
                    <a:pt x="179" y="76"/>
                  </a:lnTo>
                  <a:lnTo>
                    <a:pt x="179" y="76"/>
                  </a:lnTo>
                  <a:lnTo>
                    <a:pt x="184" y="74"/>
                  </a:lnTo>
                  <a:lnTo>
                    <a:pt x="184" y="72"/>
                  </a:lnTo>
                  <a:lnTo>
                    <a:pt x="188" y="70"/>
                  </a:lnTo>
                  <a:lnTo>
                    <a:pt x="188" y="70"/>
                  </a:lnTo>
                  <a:lnTo>
                    <a:pt x="186" y="62"/>
                  </a:lnTo>
                  <a:lnTo>
                    <a:pt x="186" y="57"/>
                  </a:lnTo>
                  <a:lnTo>
                    <a:pt x="184" y="57"/>
                  </a:lnTo>
                  <a:lnTo>
                    <a:pt x="184" y="53"/>
                  </a:lnTo>
                  <a:lnTo>
                    <a:pt x="188" y="53"/>
                  </a:lnTo>
                  <a:lnTo>
                    <a:pt x="188" y="55"/>
                  </a:lnTo>
                  <a:lnTo>
                    <a:pt x="190" y="53"/>
                  </a:lnTo>
                  <a:lnTo>
                    <a:pt x="188" y="49"/>
                  </a:lnTo>
                  <a:lnTo>
                    <a:pt x="190" y="49"/>
                  </a:lnTo>
                  <a:lnTo>
                    <a:pt x="192" y="45"/>
                  </a:lnTo>
                  <a:lnTo>
                    <a:pt x="194" y="45"/>
                  </a:lnTo>
                  <a:lnTo>
                    <a:pt x="192" y="40"/>
                  </a:lnTo>
                  <a:lnTo>
                    <a:pt x="192" y="40"/>
                  </a:lnTo>
                  <a:lnTo>
                    <a:pt x="194" y="38"/>
                  </a:lnTo>
                  <a:lnTo>
                    <a:pt x="196" y="36"/>
                  </a:lnTo>
                  <a:lnTo>
                    <a:pt x="200" y="34"/>
                  </a:lnTo>
                  <a:lnTo>
                    <a:pt x="198" y="30"/>
                  </a:lnTo>
                  <a:lnTo>
                    <a:pt x="200" y="30"/>
                  </a:lnTo>
                  <a:lnTo>
                    <a:pt x="200" y="26"/>
                  </a:lnTo>
                  <a:close/>
                </a:path>
              </a:pathLst>
            </a:custGeom>
            <a:grpFill/>
            <a:ln w="6350">
              <a:solidFill>
                <a:schemeClr val="bg1"/>
              </a:solidFill>
              <a:round/>
              <a:headEnd/>
              <a:tailEnd/>
            </a:ln>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89" name="Freeform 15">
              <a:extLst>
                <a:ext uri="{FF2B5EF4-FFF2-40B4-BE49-F238E27FC236}">
                  <a16:creationId xmlns:a16="http://schemas.microsoft.com/office/drawing/2014/main" id="{89B91A7F-2FAE-717A-CB73-554509202C05}"/>
                </a:ext>
              </a:extLst>
            </p:cNvPr>
            <p:cNvSpPr>
              <a:spLocks/>
            </p:cNvSpPr>
            <p:nvPr/>
          </p:nvSpPr>
          <p:spPr bwMode="auto">
            <a:xfrm>
              <a:off x="-638175" y="3422651"/>
              <a:ext cx="442913" cy="292100"/>
            </a:xfrm>
            <a:custGeom>
              <a:avLst/>
              <a:gdLst/>
              <a:ahLst/>
              <a:cxnLst>
                <a:cxn ang="0">
                  <a:pos x="279" y="42"/>
                </a:cxn>
                <a:cxn ang="0">
                  <a:pos x="277" y="40"/>
                </a:cxn>
                <a:cxn ang="0">
                  <a:pos x="273" y="38"/>
                </a:cxn>
                <a:cxn ang="0">
                  <a:pos x="271" y="36"/>
                </a:cxn>
                <a:cxn ang="0">
                  <a:pos x="266" y="29"/>
                </a:cxn>
                <a:cxn ang="0">
                  <a:pos x="264" y="27"/>
                </a:cxn>
                <a:cxn ang="0">
                  <a:pos x="264" y="25"/>
                </a:cxn>
                <a:cxn ang="0">
                  <a:pos x="268" y="21"/>
                </a:cxn>
                <a:cxn ang="0">
                  <a:pos x="271" y="19"/>
                </a:cxn>
                <a:cxn ang="0">
                  <a:pos x="273" y="17"/>
                </a:cxn>
                <a:cxn ang="0">
                  <a:pos x="275" y="10"/>
                </a:cxn>
                <a:cxn ang="0">
                  <a:pos x="209" y="10"/>
                </a:cxn>
                <a:cxn ang="0">
                  <a:pos x="144" y="8"/>
                </a:cxn>
                <a:cxn ang="0">
                  <a:pos x="74" y="4"/>
                </a:cxn>
                <a:cxn ang="0">
                  <a:pos x="11" y="0"/>
                </a:cxn>
                <a:cxn ang="0">
                  <a:pos x="9" y="44"/>
                </a:cxn>
                <a:cxn ang="0">
                  <a:pos x="7" y="48"/>
                </a:cxn>
                <a:cxn ang="0">
                  <a:pos x="0" y="150"/>
                </a:cxn>
                <a:cxn ang="0">
                  <a:pos x="38" y="152"/>
                </a:cxn>
                <a:cxn ang="0">
                  <a:pos x="102" y="156"/>
                </a:cxn>
                <a:cxn ang="0">
                  <a:pos x="163" y="158"/>
                </a:cxn>
                <a:cxn ang="0">
                  <a:pos x="205" y="158"/>
                </a:cxn>
                <a:cxn ang="0">
                  <a:pos x="207" y="162"/>
                </a:cxn>
                <a:cxn ang="0">
                  <a:pos x="222" y="171"/>
                </a:cxn>
                <a:cxn ang="0">
                  <a:pos x="226" y="169"/>
                </a:cxn>
                <a:cxn ang="0">
                  <a:pos x="228" y="167"/>
                </a:cxn>
                <a:cxn ang="0">
                  <a:pos x="235" y="167"/>
                </a:cxn>
                <a:cxn ang="0">
                  <a:pos x="249" y="165"/>
                </a:cxn>
                <a:cxn ang="0">
                  <a:pos x="254" y="169"/>
                </a:cxn>
                <a:cxn ang="0">
                  <a:pos x="258" y="171"/>
                </a:cxn>
                <a:cxn ang="0">
                  <a:pos x="260" y="171"/>
                </a:cxn>
                <a:cxn ang="0">
                  <a:pos x="260" y="173"/>
                </a:cxn>
                <a:cxn ang="0">
                  <a:pos x="264" y="173"/>
                </a:cxn>
                <a:cxn ang="0">
                  <a:pos x="266" y="175"/>
                </a:cxn>
                <a:cxn ang="0">
                  <a:pos x="271" y="177"/>
                </a:cxn>
                <a:cxn ang="0">
                  <a:pos x="273" y="179"/>
                </a:cxn>
                <a:cxn ang="0">
                  <a:pos x="275" y="184"/>
                </a:cxn>
                <a:cxn ang="0">
                  <a:pos x="279" y="184"/>
                </a:cxn>
                <a:cxn ang="0">
                  <a:pos x="277" y="177"/>
                </a:cxn>
                <a:cxn ang="0">
                  <a:pos x="275" y="175"/>
                </a:cxn>
                <a:cxn ang="0">
                  <a:pos x="273" y="171"/>
                </a:cxn>
                <a:cxn ang="0">
                  <a:pos x="275" y="167"/>
                </a:cxn>
                <a:cxn ang="0">
                  <a:pos x="275" y="167"/>
                </a:cxn>
                <a:cxn ang="0">
                  <a:pos x="277" y="160"/>
                </a:cxn>
                <a:cxn ang="0">
                  <a:pos x="277" y="158"/>
                </a:cxn>
                <a:cxn ang="0">
                  <a:pos x="279" y="154"/>
                </a:cxn>
                <a:cxn ang="0">
                  <a:pos x="279" y="152"/>
                </a:cxn>
                <a:cxn ang="0">
                  <a:pos x="275" y="148"/>
                </a:cxn>
                <a:cxn ang="0">
                  <a:pos x="275" y="146"/>
                </a:cxn>
                <a:cxn ang="0">
                  <a:pos x="277" y="143"/>
                </a:cxn>
                <a:cxn ang="0">
                  <a:pos x="277" y="141"/>
                </a:cxn>
                <a:cxn ang="0">
                  <a:pos x="275" y="137"/>
                </a:cxn>
                <a:cxn ang="0">
                  <a:pos x="275" y="133"/>
                </a:cxn>
                <a:cxn ang="0">
                  <a:pos x="279" y="133"/>
                </a:cxn>
                <a:cxn ang="0">
                  <a:pos x="279" y="42"/>
                </a:cxn>
              </a:cxnLst>
              <a:rect l="0" t="0" r="r" b="b"/>
              <a:pathLst>
                <a:path w="279" h="184">
                  <a:moveTo>
                    <a:pt x="279" y="42"/>
                  </a:moveTo>
                  <a:lnTo>
                    <a:pt x="277" y="40"/>
                  </a:lnTo>
                  <a:lnTo>
                    <a:pt x="273" y="38"/>
                  </a:lnTo>
                  <a:lnTo>
                    <a:pt x="271" y="36"/>
                  </a:lnTo>
                  <a:lnTo>
                    <a:pt x="266" y="29"/>
                  </a:lnTo>
                  <a:lnTo>
                    <a:pt x="264" y="27"/>
                  </a:lnTo>
                  <a:lnTo>
                    <a:pt x="264" y="25"/>
                  </a:lnTo>
                  <a:lnTo>
                    <a:pt x="268" y="21"/>
                  </a:lnTo>
                  <a:lnTo>
                    <a:pt x="271" y="19"/>
                  </a:lnTo>
                  <a:lnTo>
                    <a:pt x="273" y="17"/>
                  </a:lnTo>
                  <a:lnTo>
                    <a:pt x="275" y="10"/>
                  </a:lnTo>
                  <a:lnTo>
                    <a:pt x="209" y="10"/>
                  </a:lnTo>
                  <a:lnTo>
                    <a:pt x="144" y="8"/>
                  </a:lnTo>
                  <a:lnTo>
                    <a:pt x="74" y="4"/>
                  </a:lnTo>
                  <a:lnTo>
                    <a:pt x="11" y="0"/>
                  </a:lnTo>
                  <a:lnTo>
                    <a:pt x="9" y="44"/>
                  </a:lnTo>
                  <a:lnTo>
                    <a:pt x="7" y="48"/>
                  </a:lnTo>
                  <a:lnTo>
                    <a:pt x="0" y="150"/>
                  </a:lnTo>
                  <a:lnTo>
                    <a:pt x="38" y="152"/>
                  </a:lnTo>
                  <a:lnTo>
                    <a:pt x="102" y="156"/>
                  </a:lnTo>
                  <a:lnTo>
                    <a:pt x="163" y="158"/>
                  </a:lnTo>
                  <a:lnTo>
                    <a:pt x="205" y="158"/>
                  </a:lnTo>
                  <a:lnTo>
                    <a:pt x="207" y="162"/>
                  </a:lnTo>
                  <a:lnTo>
                    <a:pt x="222" y="171"/>
                  </a:lnTo>
                  <a:lnTo>
                    <a:pt x="226" y="169"/>
                  </a:lnTo>
                  <a:lnTo>
                    <a:pt x="228" y="167"/>
                  </a:lnTo>
                  <a:lnTo>
                    <a:pt x="235" y="167"/>
                  </a:lnTo>
                  <a:lnTo>
                    <a:pt x="249" y="165"/>
                  </a:lnTo>
                  <a:lnTo>
                    <a:pt x="254" y="169"/>
                  </a:lnTo>
                  <a:lnTo>
                    <a:pt x="258" y="171"/>
                  </a:lnTo>
                  <a:lnTo>
                    <a:pt x="260" y="171"/>
                  </a:lnTo>
                  <a:lnTo>
                    <a:pt x="260" y="173"/>
                  </a:lnTo>
                  <a:lnTo>
                    <a:pt x="264" y="173"/>
                  </a:lnTo>
                  <a:lnTo>
                    <a:pt x="266" y="175"/>
                  </a:lnTo>
                  <a:lnTo>
                    <a:pt x="271" y="177"/>
                  </a:lnTo>
                  <a:lnTo>
                    <a:pt x="273" y="179"/>
                  </a:lnTo>
                  <a:lnTo>
                    <a:pt x="275" y="184"/>
                  </a:lnTo>
                  <a:lnTo>
                    <a:pt x="279" y="184"/>
                  </a:lnTo>
                  <a:lnTo>
                    <a:pt x="277" y="177"/>
                  </a:lnTo>
                  <a:lnTo>
                    <a:pt x="275" y="175"/>
                  </a:lnTo>
                  <a:lnTo>
                    <a:pt x="273" y="171"/>
                  </a:lnTo>
                  <a:lnTo>
                    <a:pt x="275" y="167"/>
                  </a:lnTo>
                  <a:lnTo>
                    <a:pt x="275" y="167"/>
                  </a:lnTo>
                  <a:lnTo>
                    <a:pt x="277" y="160"/>
                  </a:lnTo>
                  <a:lnTo>
                    <a:pt x="277" y="158"/>
                  </a:lnTo>
                  <a:lnTo>
                    <a:pt x="279" y="154"/>
                  </a:lnTo>
                  <a:lnTo>
                    <a:pt x="279" y="152"/>
                  </a:lnTo>
                  <a:lnTo>
                    <a:pt x="275" y="148"/>
                  </a:lnTo>
                  <a:lnTo>
                    <a:pt x="275" y="146"/>
                  </a:lnTo>
                  <a:lnTo>
                    <a:pt x="277" y="143"/>
                  </a:lnTo>
                  <a:lnTo>
                    <a:pt x="277" y="141"/>
                  </a:lnTo>
                  <a:lnTo>
                    <a:pt x="275" y="137"/>
                  </a:lnTo>
                  <a:lnTo>
                    <a:pt x="275" y="133"/>
                  </a:lnTo>
                  <a:lnTo>
                    <a:pt x="279" y="133"/>
                  </a:lnTo>
                  <a:lnTo>
                    <a:pt x="279" y="42"/>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0" name="Freeform 29">
              <a:extLst>
                <a:ext uri="{FF2B5EF4-FFF2-40B4-BE49-F238E27FC236}">
                  <a16:creationId xmlns:a16="http://schemas.microsoft.com/office/drawing/2014/main" id="{2B12C7A3-2591-3CD2-2186-78BE2340D9C3}"/>
                </a:ext>
              </a:extLst>
            </p:cNvPr>
            <p:cNvSpPr>
              <a:spLocks/>
            </p:cNvSpPr>
            <p:nvPr/>
          </p:nvSpPr>
          <p:spPr bwMode="auto">
            <a:xfrm>
              <a:off x="-647700" y="3660779"/>
              <a:ext cx="522288" cy="257175"/>
            </a:xfrm>
            <a:custGeom>
              <a:avLst/>
              <a:gdLst/>
              <a:ahLst/>
              <a:cxnLst>
                <a:cxn ang="0">
                  <a:pos x="325" y="152"/>
                </a:cxn>
                <a:cxn ang="0">
                  <a:pos x="321" y="148"/>
                </a:cxn>
                <a:cxn ang="0">
                  <a:pos x="315" y="137"/>
                </a:cxn>
                <a:cxn ang="0">
                  <a:pos x="312" y="131"/>
                </a:cxn>
                <a:cxn ang="0">
                  <a:pos x="308" y="126"/>
                </a:cxn>
                <a:cxn ang="0">
                  <a:pos x="308" y="110"/>
                </a:cxn>
                <a:cxn ang="0">
                  <a:pos x="308" y="101"/>
                </a:cxn>
                <a:cxn ang="0">
                  <a:pos x="308" y="95"/>
                </a:cxn>
                <a:cxn ang="0">
                  <a:pos x="306" y="88"/>
                </a:cxn>
                <a:cxn ang="0">
                  <a:pos x="302" y="82"/>
                </a:cxn>
                <a:cxn ang="0">
                  <a:pos x="300" y="82"/>
                </a:cxn>
                <a:cxn ang="0">
                  <a:pos x="300" y="76"/>
                </a:cxn>
                <a:cxn ang="0">
                  <a:pos x="300" y="69"/>
                </a:cxn>
                <a:cxn ang="0">
                  <a:pos x="298" y="63"/>
                </a:cxn>
                <a:cxn ang="0">
                  <a:pos x="293" y="53"/>
                </a:cxn>
                <a:cxn ang="0">
                  <a:pos x="289" y="46"/>
                </a:cxn>
                <a:cxn ang="0">
                  <a:pos x="287" y="40"/>
                </a:cxn>
                <a:cxn ang="0">
                  <a:pos x="287" y="34"/>
                </a:cxn>
                <a:cxn ang="0">
                  <a:pos x="281" y="34"/>
                </a:cxn>
                <a:cxn ang="0">
                  <a:pos x="277" y="27"/>
                </a:cxn>
                <a:cxn ang="0">
                  <a:pos x="270" y="23"/>
                </a:cxn>
                <a:cxn ang="0">
                  <a:pos x="266" y="21"/>
                </a:cxn>
                <a:cxn ang="0">
                  <a:pos x="260" y="19"/>
                </a:cxn>
                <a:cxn ang="0">
                  <a:pos x="241" y="17"/>
                </a:cxn>
                <a:cxn ang="0">
                  <a:pos x="232" y="19"/>
                </a:cxn>
                <a:cxn ang="0">
                  <a:pos x="213" y="12"/>
                </a:cxn>
                <a:cxn ang="0">
                  <a:pos x="169" y="8"/>
                </a:cxn>
                <a:cxn ang="0">
                  <a:pos x="44" y="2"/>
                </a:cxn>
                <a:cxn ang="0">
                  <a:pos x="0" y="101"/>
                </a:cxn>
                <a:cxn ang="0">
                  <a:pos x="72" y="105"/>
                </a:cxn>
                <a:cxn ang="0">
                  <a:pos x="72" y="156"/>
                </a:cxn>
                <a:cxn ang="0">
                  <a:pos x="215" y="162"/>
                </a:cxn>
                <a:cxn ang="0">
                  <a:pos x="329" y="162"/>
                </a:cxn>
                <a:cxn ang="0">
                  <a:pos x="327" y="156"/>
                </a:cxn>
              </a:cxnLst>
              <a:rect l="0" t="0" r="r" b="b"/>
              <a:pathLst>
                <a:path w="329" h="162">
                  <a:moveTo>
                    <a:pt x="327" y="156"/>
                  </a:moveTo>
                  <a:lnTo>
                    <a:pt x="325" y="152"/>
                  </a:lnTo>
                  <a:lnTo>
                    <a:pt x="323" y="150"/>
                  </a:lnTo>
                  <a:lnTo>
                    <a:pt x="321" y="148"/>
                  </a:lnTo>
                  <a:lnTo>
                    <a:pt x="317" y="143"/>
                  </a:lnTo>
                  <a:lnTo>
                    <a:pt x="315" y="137"/>
                  </a:lnTo>
                  <a:lnTo>
                    <a:pt x="312" y="135"/>
                  </a:lnTo>
                  <a:lnTo>
                    <a:pt x="312" y="131"/>
                  </a:lnTo>
                  <a:lnTo>
                    <a:pt x="312" y="129"/>
                  </a:lnTo>
                  <a:lnTo>
                    <a:pt x="308" y="126"/>
                  </a:lnTo>
                  <a:lnTo>
                    <a:pt x="310" y="116"/>
                  </a:lnTo>
                  <a:lnTo>
                    <a:pt x="308" y="110"/>
                  </a:lnTo>
                  <a:lnTo>
                    <a:pt x="308" y="105"/>
                  </a:lnTo>
                  <a:lnTo>
                    <a:pt x="308" y="101"/>
                  </a:lnTo>
                  <a:lnTo>
                    <a:pt x="306" y="99"/>
                  </a:lnTo>
                  <a:lnTo>
                    <a:pt x="308" y="95"/>
                  </a:lnTo>
                  <a:lnTo>
                    <a:pt x="306" y="91"/>
                  </a:lnTo>
                  <a:lnTo>
                    <a:pt x="306" y="88"/>
                  </a:lnTo>
                  <a:lnTo>
                    <a:pt x="302" y="86"/>
                  </a:lnTo>
                  <a:lnTo>
                    <a:pt x="302" y="82"/>
                  </a:lnTo>
                  <a:lnTo>
                    <a:pt x="300" y="82"/>
                  </a:lnTo>
                  <a:lnTo>
                    <a:pt x="300" y="82"/>
                  </a:lnTo>
                  <a:lnTo>
                    <a:pt x="300" y="78"/>
                  </a:lnTo>
                  <a:lnTo>
                    <a:pt x="300" y="76"/>
                  </a:lnTo>
                  <a:lnTo>
                    <a:pt x="300" y="72"/>
                  </a:lnTo>
                  <a:lnTo>
                    <a:pt x="300" y="69"/>
                  </a:lnTo>
                  <a:lnTo>
                    <a:pt x="298" y="65"/>
                  </a:lnTo>
                  <a:lnTo>
                    <a:pt x="298" y="63"/>
                  </a:lnTo>
                  <a:lnTo>
                    <a:pt x="293" y="57"/>
                  </a:lnTo>
                  <a:lnTo>
                    <a:pt x="293" y="53"/>
                  </a:lnTo>
                  <a:lnTo>
                    <a:pt x="289" y="50"/>
                  </a:lnTo>
                  <a:lnTo>
                    <a:pt x="289" y="46"/>
                  </a:lnTo>
                  <a:lnTo>
                    <a:pt x="289" y="44"/>
                  </a:lnTo>
                  <a:lnTo>
                    <a:pt x="287" y="40"/>
                  </a:lnTo>
                  <a:lnTo>
                    <a:pt x="287" y="38"/>
                  </a:lnTo>
                  <a:lnTo>
                    <a:pt x="287" y="34"/>
                  </a:lnTo>
                  <a:lnTo>
                    <a:pt x="285" y="34"/>
                  </a:lnTo>
                  <a:lnTo>
                    <a:pt x="281" y="34"/>
                  </a:lnTo>
                  <a:lnTo>
                    <a:pt x="279" y="29"/>
                  </a:lnTo>
                  <a:lnTo>
                    <a:pt x="277" y="27"/>
                  </a:lnTo>
                  <a:lnTo>
                    <a:pt x="272" y="25"/>
                  </a:lnTo>
                  <a:lnTo>
                    <a:pt x="270" y="23"/>
                  </a:lnTo>
                  <a:lnTo>
                    <a:pt x="266" y="23"/>
                  </a:lnTo>
                  <a:lnTo>
                    <a:pt x="266" y="21"/>
                  </a:lnTo>
                  <a:lnTo>
                    <a:pt x="264" y="21"/>
                  </a:lnTo>
                  <a:lnTo>
                    <a:pt x="260" y="19"/>
                  </a:lnTo>
                  <a:lnTo>
                    <a:pt x="255" y="15"/>
                  </a:lnTo>
                  <a:lnTo>
                    <a:pt x="241" y="17"/>
                  </a:lnTo>
                  <a:lnTo>
                    <a:pt x="234" y="17"/>
                  </a:lnTo>
                  <a:lnTo>
                    <a:pt x="232" y="19"/>
                  </a:lnTo>
                  <a:lnTo>
                    <a:pt x="228" y="21"/>
                  </a:lnTo>
                  <a:lnTo>
                    <a:pt x="213" y="12"/>
                  </a:lnTo>
                  <a:lnTo>
                    <a:pt x="211" y="8"/>
                  </a:lnTo>
                  <a:lnTo>
                    <a:pt x="169" y="8"/>
                  </a:lnTo>
                  <a:lnTo>
                    <a:pt x="108" y="6"/>
                  </a:lnTo>
                  <a:lnTo>
                    <a:pt x="44" y="2"/>
                  </a:lnTo>
                  <a:lnTo>
                    <a:pt x="6" y="0"/>
                  </a:lnTo>
                  <a:lnTo>
                    <a:pt x="0" y="101"/>
                  </a:lnTo>
                  <a:lnTo>
                    <a:pt x="34" y="103"/>
                  </a:lnTo>
                  <a:lnTo>
                    <a:pt x="72" y="105"/>
                  </a:lnTo>
                  <a:lnTo>
                    <a:pt x="74" y="107"/>
                  </a:lnTo>
                  <a:lnTo>
                    <a:pt x="72" y="156"/>
                  </a:lnTo>
                  <a:lnTo>
                    <a:pt x="120" y="160"/>
                  </a:lnTo>
                  <a:lnTo>
                    <a:pt x="215" y="162"/>
                  </a:lnTo>
                  <a:lnTo>
                    <a:pt x="266" y="162"/>
                  </a:lnTo>
                  <a:lnTo>
                    <a:pt x="329" y="162"/>
                  </a:lnTo>
                  <a:lnTo>
                    <a:pt x="327" y="158"/>
                  </a:lnTo>
                  <a:lnTo>
                    <a:pt x="327" y="156"/>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1" name="Freeform 34">
              <a:extLst>
                <a:ext uri="{FF2B5EF4-FFF2-40B4-BE49-F238E27FC236}">
                  <a16:creationId xmlns:a16="http://schemas.microsoft.com/office/drawing/2014/main" id="{2549386A-2170-CAB9-BE37-4D99E552DE0E}"/>
                </a:ext>
              </a:extLst>
            </p:cNvPr>
            <p:cNvSpPr>
              <a:spLocks noEditPoints="1"/>
            </p:cNvSpPr>
            <p:nvPr/>
          </p:nvSpPr>
          <p:spPr bwMode="auto">
            <a:xfrm>
              <a:off x="139703" y="3290890"/>
              <a:ext cx="485776" cy="454025"/>
            </a:xfrm>
            <a:custGeom>
              <a:avLst/>
              <a:gdLst/>
              <a:ahLst/>
              <a:cxnLst>
                <a:cxn ang="0">
                  <a:pos x="236" y="51"/>
                </a:cxn>
                <a:cxn ang="0">
                  <a:pos x="68" y="19"/>
                </a:cxn>
                <a:cxn ang="0">
                  <a:pos x="78" y="11"/>
                </a:cxn>
                <a:cxn ang="0">
                  <a:pos x="80" y="0"/>
                </a:cxn>
                <a:cxn ang="0">
                  <a:pos x="68" y="19"/>
                </a:cxn>
                <a:cxn ang="0">
                  <a:pos x="177" y="79"/>
                </a:cxn>
                <a:cxn ang="0">
                  <a:pos x="302" y="195"/>
                </a:cxn>
                <a:cxn ang="0">
                  <a:pos x="287" y="155"/>
                </a:cxn>
                <a:cxn ang="0">
                  <a:pos x="266" y="159"/>
                </a:cxn>
                <a:cxn ang="0">
                  <a:pos x="255" y="178"/>
                </a:cxn>
                <a:cxn ang="0">
                  <a:pos x="249" y="159"/>
                </a:cxn>
                <a:cxn ang="0">
                  <a:pos x="262" y="138"/>
                </a:cxn>
                <a:cxn ang="0">
                  <a:pos x="253" y="106"/>
                </a:cxn>
                <a:cxn ang="0">
                  <a:pos x="251" y="91"/>
                </a:cxn>
                <a:cxn ang="0">
                  <a:pos x="228" y="83"/>
                </a:cxn>
                <a:cxn ang="0">
                  <a:pos x="211" y="76"/>
                </a:cxn>
                <a:cxn ang="0">
                  <a:pos x="194" y="81"/>
                </a:cxn>
                <a:cxn ang="0">
                  <a:pos x="192" y="95"/>
                </a:cxn>
                <a:cxn ang="0">
                  <a:pos x="184" y="119"/>
                </a:cxn>
                <a:cxn ang="0">
                  <a:pos x="179" y="123"/>
                </a:cxn>
                <a:cxn ang="0">
                  <a:pos x="177" y="106"/>
                </a:cxn>
                <a:cxn ang="0">
                  <a:pos x="165" y="119"/>
                </a:cxn>
                <a:cxn ang="0">
                  <a:pos x="156" y="146"/>
                </a:cxn>
                <a:cxn ang="0">
                  <a:pos x="152" y="172"/>
                </a:cxn>
                <a:cxn ang="0">
                  <a:pos x="163" y="207"/>
                </a:cxn>
                <a:cxn ang="0">
                  <a:pos x="165" y="258"/>
                </a:cxn>
                <a:cxn ang="0">
                  <a:pos x="150" y="286"/>
                </a:cxn>
                <a:cxn ang="0">
                  <a:pos x="277" y="271"/>
                </a:cxn>
                <a:cxn ang="0">
                  <a:pos x="287" y="239"/>
                </a:cxn>
                <a:cxn ang="0">
                  <a:pos x="300" y="218"/>
                </a:cxn>
                <a:cxn ang="0">
                  <a:pos x="306" y="214"/>
                </a:cxn>
                <a:cxn ang="0">
                  <a:pos x="167" y="68"/>
                </a:cxn>
                <a:cxn ang="0">
                  <a:pos x="192" y="64"/>
                </a:cxn>
                <a:cxn ang="0">
                  <a:pos x="209" y="62"/>
                </a:cxn>
                <a:cxn ang="0">
                  <a:pos x="226" y="51"/>
                </a:cxn>
                <a:cxn ang="0">
                  <a:pos x="215" y="38"/>
                </a:cxn>
                <a:cxn ang="0">
                  <a:pos x="203" y="36"/>
                </a:cxn>
                <a:cxn ang="0">
                  <a:pos x="177" y="26"/>
                </a:cxn>
                <a:cxn ang="0">
                  <a:pos x="144" y="38"/>
                </a:cxn>
                <a:cxn ang="0">
                  <a:pos x="120" y="45"/>
                </a:cxn>
                <a:cxn ang="0">
                  <a:pos x="95" y="32"/>
                </a:cxn>
                <a:cxn ang="0">
                  <a:pos x="74" y="32"/>
                </a:cxn>
                <a:cxn ang="0">
                  <a:pos x="68" y="36"/>
                </a:cxn>
                <a:cxn ang="0">
                  <a:pos x="51" y="24"/>
                </a:cxn>
                <a:cxn ang="0">
                  <a:pos x="30" y="36"/>
                </a:cxn>
                <a:cxn ang="0">
                  <a:pos x="0" y="53"/>
                </a:cxn>
                <a:cxn ang="0">
                  <a:pos x="57" y="76"/>
                </a:cxn>
                <a:cxn ang="0">
                  <a:pos x="82" y="79"/>
                </a:cxn>
                <a:cxn ang="0">
                  <a:pos x="95" y="93"/>
                </a:cxn>
                <a:cxn ang="0">
                  <a:pos x="99" y="112"/>
                </a:cxn>
                <a:cxn ang="0">
                  <a:pos x="108" y="110"/>
                </a:cxn>
                <a:cxn ang="0">
                  <a:pos x="125" y="76"/>
                </a:cxn>
                <a:cxn ang="0">
                  <a:pos x="133" y="79"/>
                </a:cxn>
                <a:cxn ang="0">
                  <a:pos x="137" y="87"/>
                </a:cxn>
                <a:cxn ang="0">
                  <a:pos x="150" y="70"/>
                </a:cxn>
              </a:cxnLst>
              <a:rect l="0" t="0" r="r" b="b"/>
              <a:pathLst>
                <a:path w="306" h="286">
                  <a:moveTo>
                    <a:pt x="234" y="62"/>
                  </a:moveTo>
                  <a:lnTo>
                    <a:pt x="241" y="60"/>
                  </a:lnTo>
                  <a:lnTo>
                    <a:pt x="245" y="57"/>
                  </a:lnTo>
                  <a:lnTo>
                    <a:pt x="243" y="55"/>
                  </a:lnTo>
                  <a:lnTo>
                    <a:pt x="239" y="51"/>
                  </a:lnTo>
                  <a:lnTo>
                    <a:pt x="236" y="51"/>
                  </a:lnTo>
                  <a:lnTo>
                    <a:pt x="239" y="55"/>
                  </a:lnTo>
                  <a:lnTo>
                    <a:pt x="234" y="57"/>
                  </a:lnTo>
                  <a:lnTo>
                    <a:pt x="232" y="60"/>
                  </a:lnTo>
                  <a:lnTo>
                    <a:pt x="234" y="60"/>
                  </a:lnTo>
                  <a:lnTo>
                    <a:pt x="234" y="62"/>
                  </a:lnTo>
                  <a:close/>
                  <a:moveTo>
                    <a:pt x="68" y="19"/>
                  </a:moveTo>
                  <a:lnTo>
                    <a:pt x="68" y="15"/>
                  </a:lnTo>
                  <a:lnTo>
                    <a:pt x="68" y="19"/>
                  </a:lnTo>
                  <a:lnTo>
                    <a:pt x="65" y="24"/>
                  </a:lnTo>
                  <a:lnTo>
                    <a:pt x="68" y="26"/>
                  </a:lnTo>
                  <a:lnTo>
                    <a:pt x="72" y="17"/>
                  </a:lnTo>
                  <a:lnTo>
                    <a:pt x="78" y="11"/>
                  </a:lnTo>
                  <a:lnTo>
                    <a:pt x="82" y="7"/>
                  </a:lnTo>
                  <a:lnTo>
                    <a:pt x="82" y="5"/>
                  </a:lnTo>
                  <a:lnTo>
                    <a:pt x="87" y="5"/>
                  </a:lnTo>
                  <a:lnTo>
                    <a:pt x="89" y="3"/>
                  </a:lnTo>
                  <a:lnTo>
                    <a:pt x="87" y="0"/>
                  </a:lnTo>
                  <a:lnTo>
                    <a:pt x="80" y="0"/>
                  </a:lnTo>
                  <a:lnTo>
                    <a:pt x="72" y="3"/>
                  </a:lnTo>
                  <a:lnTo>
                    <a:pt x="65" y="7"/>
                  </a:lnTo>
                  <a:lnTo>
                    <a:pt x="61" y="13"/>
                  </a:lnTo>
                  <a:lnTo>
                    <a:pt x="59" y="15"/>
                  </a:lnTo>
                  <a:lnTo>
                    <a:pt x="61" y="19"/>
                  </a:lnTo>
                  <a:lnTo>
                    <a:pt x="68" y="19"/>
                  </a:lnTo>
                  <a:close/>
                  <a:moveTo>
                    <a:pt x="173" y="81"/>
                  </a:moveTo>
                  <a:lnTo>
                    <a:pt x="173" y="83"/>
                  </a:lnTo>
                  <a:lnTo>
                    <a:pt x="173" y="87"/>
                  </a:lnTo>
                  <a:lnTo>
                    <a:pt x="177" y="85"/>
                  </a:lnTo>
                  <a:lnTo>
                    <a:pt x="175" y="79"/>
                  </a:lnTo>
                  <a:lnTo>
                    <a:pt x="177" y="79"/>
                  </a:lnTo>
                  <a:lnTo>
                    <a:pt x="173" y="81"/>
                  </a:lnTo>
                  <a:close/>
                  <a:moveTo>
                    <a:pt x="304" y="205"/>
                  </a:moveTo>
                  <a:lnTo>
                    <a:pt x="306" y="203"/>
                  </a:lnTo>
                  <a:lnTo>
                    <a:pt x="306" y="201"/>
                  </a:lnTo>
                  <a:lnTo>
                    <a:pt x="306" y="201"/>
                  </a:lnTo>
                  <a:lnTo>
                    <a:pt x="302" y="195"/>
                  </a:lnTo>
                  <a:lnTo>
                    <a:pt x="300" y="191"/>
                  </a:lnTo>
                  <a:lnTo>
                    <a:pt x="300" y="184"/>
                  </a:lnTo>
                  <a:lnTo>
                    <a:pt x="298" y="178"/>
                  </a:lnTo>
                  <a:lnTo>
                    <a:pt x="296" y="176"/>
                  </a:lnTo>
                  <a:lnTo>
                    <a:pt x="291" y="163"/>
                  </a:lnTo>
                  <a:lnTo>
                    <a:pt x="287" y="155"/>
                  </a:lnTo>
                  <a:lnTo>
                    <a:pt x="285" y="152"/>
                  </a:lnTo>
                  <a:lnTo>
                    <a:pt x="281" y="150"/>
                  </a:lnTo>
                  <a:lnTo>
                    <a:pt x="279" y="150"/>
                  </a:lnTo>
                  <a:lnTo>
                    <a:pt x="272" y="155"/>
                  </a:lnTo>
                  <a:lnTo>
                    <a:pt x="270" y="155"/>
                  </a:lnTo>
                  <a:lnTo>
                    <a:pt x="266" y="159"/>
                  </a:lnTo>
                  <a:lnTo>
                    <a:pt x="264" y="161"/>
                  </a:lnTo>
                  <a:lnTo>
                    <a:pt x="264" y="163"/>
                  </a:lnTo>
                  <a:lnTo>
                    <a:pt x="262" y="169"/>
                  </a:lnTo>
                  <a:lnTo>
                    <a:pt x="260" y="172"/>
                  </a:lnTo>
                  <a:lnTo>
                    <a:pt x="258" y="174"/>
                  </a:lnTo>
                  <a:lnTo>
                    <a:pt x="255" y="178"/>
                  </a:lnTo>
                  <a:lnTo>
                    <a:pt x="251" y="176"/>
                  </a:lnTo>
                  <a:lnTo>
                    <a:pt x="249" y="176"/>
                  </a:lnTo>
                  <a:lnTo>
                    <a:pt x="245" y="172"/>
                  </a:lnTo>
                  <a:lnTo>
                    <a:pt x="245" y="167"/>
                  </a:lnTo>
                  <a:lnTo>
                    <a:pt x="245" y="161"/>
                  </a:lnTo>
                  <a:lnTo>
                    <a:pt x="249" y="159"/>
                  </a:lnTo>
                  <a:lnTo>
                    <a:pt x="251" y="159"/>
                  </a:lnTo>
                  <a:lnTo>
                    <a:pt x="255" y="152"/>
                  </a:lnTo>
                  <a:lnTo>
                    <a:pt x="255" y="146"/>
                  </a:lnTo>
                  <a:lnTo>
                    <a:pt x="255" y="144"/>
                  </a:lnTo>
                  <a:lnTo>
                    <a:pt x="260" y="142"/>
                  </a:lnTo>
                  <a:lnTo>
                    <a:pt x="262" y="138"/>
                  </a:lnTo>
                  <a:lnTo>
                    <a:pt x="262" y="127"/>
                  </a:lnTo>
                  <a:lnTo>
                    <a:pt x="262" y="121"/>
                  </a:lnTo>
                  <a:lnTo>
                    <a:pt x="260" y="114"/>
                  </a:lnTo>
                  <a:lnTo>
                    <a:pt x="258" y="112"/>
                  </a:lnTo>
                  <a:lnTo>
                    <a:pt x="255" y="110"/>
                  </a:lnTo>
                  <a:lnTo>
                    <a:pt x="253" y="106"/>
                  </a:lnTo>
                  <a:lnTo>
                    <a:pt x="255" y="102"/>
                  </a:lnTo>
                  <a:lnTo>
                    <a:pt x="258" y="102"/>
                  </a:lnTo>
                  <a:lnTo>
                    <a:pt x="258" y="98"/>
                  </a:lnTo>
                  <a:lnTo>
                    <a:pt x="255" y="98"/>
                  </a:lnTo>
                  <a:lnTo>
                    <a:pt x="253" y="93"/>
                  </a:lnTo>
                  <a:lnTo>
                    <a:pt x="251" y="91"/>
                  </a:lnTo>
                  <a:lnTo>
                    <a:pt x="249" y="89"/>
                  </a:lnTo>
                  <a:lnTo>
                    <a:pt x="245" y="89"/>
                  </a:lnTo>
                  <a:lnTo>
                    <a:pt x="243" y="87"/>
                  </a:lnTo>
                  <a:lnTo>
                    <a:pt x="234" y="85"/>
                  </a:lnTo>
                  <a:lnTo>
                    <a:pt x="232" y="83"/>
                  </a:lnTo>
                  <a:lnTo>
                    <a:pt x="228" y="83"/>
                  </a:lnTo>
                  <a:lnTo>
                    <a:pt x="226" y="83"/>
                  </a:lnTo>
                  <a:lnTo>
                    <a:pt x="224" y="81"/>
                  </a:lnTo>
                  <a:lnTo>
                    <a:pt x="222" y="79"/>
                  </a:lnTo>
                  <a:lnTo>
                    <a:pt x="217" y="76"/>
                  </a:lnTo>
                  <a:lnTo>
                    <a:pt x="215" y="76"/>
                  </a:lnTo>
                  <a:lnTo>
                    <a:pt x="211" y="76"/>
                  </a:lnTo>
                  <a:lnTo>
                    <a:pt x="209" y="74"/>
                  </a:lnTo>
                  <a:lnTo>
                    <a:pt x="205" y="74"/>
                  </a:lnTo>
                  <a:lnTo>
                    <a:pt x="203" y="72"/>
                  </a:lnTo>
                  <a:lnTo>
                    <a:pt x="198" y="74"/>
                  </a:lnTo>
                  <a:lnTo>
                    <a:pt x="196" y="76"/>
                  </a:lnTo>
                  <a:lnTo>
                    <a:pt x="194" y="81"/>
                  </a:lnTo>
                  <a:lnTo>
                    <a:pt x="190" y="83"/>
                  </a:lnTo>
                  <a:lnTo>
                    <a:pt x="190" y="87"/>
                  </a:lnTo>
                  <a:lnTo>
                    <a:pt x="192" y="89"/>
                  </a:lnTo>
                  <a:lnTo>
                    <a:pt x="196" y="91"/>
                  </a:lnTo>
                  <a:lnTo>
                    <a:pt x="196" y="95"/>
                  </a:lnTo>
                  <a:lnTo>
                    <a:pt x="192" y="95"/>
                  </a:lnTo>
                  <a:lnTo>
                    <a:pt x="188" y="98"/>
                  </a:lnTo>
                  <a:lnTo>
                    <a:pt x="186" y="100"/>
                  </a:lnTo>
                  <a:lnTo>
                    <a:pt x="184" y="102"/>
                  </a:lnTo>
                  <a:lnTo>
                    <a:pt x="184" y="112"/>
                  </a:lnTo>
                  <a:lnTo>
                    <a:pt x="184" y="117"/>
                  </a:lnTo>
                  <a:lnTo>
                    <a:pt x="184" y="119"/>
                  </a:lnTo>
                  <a:lnTo>
                    <a:pt x="184" y="123"/>
                  </a:lnTo>
                  <a:lnTo>
                    <a:pt x="179" y="125"/>
                  </a:lnTo>
                  <a:lnTo>
                    <a:pt x="182" y="123"/>
                  </a:lnTo>
                  <a:lnTo>
                    <a:pt x="182" y="117"/>
                  </a:lnTo>
                  <a:lnTo>
                    <a:pt x="179" y="117"/>
                  </a:lnTo>
                  <a:lnTo>
                    <a:pt x="179" y="123"/>
                  </a:lnTo>
                  <a:lnTo>
                    <a:pt x="177" y="125"/>
                  </a:lnTo>
                  <a:lnTo>
                    <a:pt x="175" y="123"/>
                  </a:lnTo>
                  <a:lnTo>
                    <a:pt x="177" y="119"/>
                  </a:lnTo>
                  <a:lnTo>
                    <a:pt x="175" y="117"/>
                  </a:lnTo>
                  <a:lnTo>
                    <a:pt x="177" y="114"/>
                  </a:lnTo>
                  <a:lnTo>
                    <a:pt x="177" y="106"/>
                  </a:lnTo>
                  <a:lnTo>
                    <a:pt x="175" y="108"/>
                  </a:lnTo>
                  <a:lnTo>
                    <a:pt x="173" y="110"/>
                  </a:lnTo>
                  <a:lnTo>
                    <a:pt x="171" y="114"/>
                  </a:lnTo>
                  <a:lnTo>
                    <a:pt x="171" y="117"/>
                  </a:lnTo>
                  <a:lnTo>
                    <a:pt x="169" y="121"/>
                  </a:lnTo>
                  <a:lnTo>
                    <a:pt x="165" y="119"/>
                  </a:lnTo>
                  <a:lnTo>
                    <a:pt x="160" y="125"/>
                  </a:lnTo>
                  <a:lnTo>
                    <a:pt x="160" y="127"/>
                  </a:lnTo>
                  <a:lnTo>
                    <a:pt x="158" y="131"/>
                  </a:lnTo>
                  <a:lnTo>
                    <a:pt x="154" y="133"/>
                  </a:lnTo>
                  <a:lnTo>
                    <a:pt x="156" y="140"/>
                  </a:lnTo>
                  <a:lnTo>
                    <a:pt x="156" y="146"/>
                  </a:lnTo>
                  <a:lnTo>
                    <a:pt x="156" y="148"/>
                  </a:lnTo>
                  <a:lnTo>
                    <a:pt x="156" y="152"/>
                  </a:lnTo>
                  <a:lnTo>
                    <a:pt x="152" y="161"/>
                  </a:lnTo>
                  <a:lnTo>
                    <a:pt x="150" y="165"/>
                  </a:lnTo>
                  <a:lnTo>
                    <a:pt x="150" y="169"/>
                  </a:lnTo>
                  <a:lnTo>
                    <a:pt x="152" y="172"/>
                  </a:lnTo>
                  <a:lnTo>
                    <a:pt x="154" y="182"/>
                  </a:lnTo>
                  <a:lnTo>
                    <a:pt x="152" y="184"/>
                  </a:lnTo>
                  <a:lnTo>
                    <a:pt x="150" y="188"/>
                  </a:lnTo>
                  <a:lnTo>
                    <a:pt x="152" y="191"/>
                  </a:lnTo>
                  <a:lnTo>
                    <a:pt x="160" y="207"/>
                  </a:lnTo>
                  <a:lnTo>
                    <a:pt x="163" y="207"/>
                  </a:lnTo>
                  <a:lnTo>
                    <a:pt x="163" y="210"/>
                  </a:lnTo>
                  <a:lnTo>
                    <a:pt x="167" y="220"/>
                  </a:lnTo>
                  <a:lnTo>
                    <a:pt x="169" y="233"/>
                  </a:lnTo>
                  <a:lnTo>
                    <a:pt x="169" y="243"/>
                  </a:lnTo>
                  <a:lnTo>
                    <a:pt x="167" y="254"/>
                  </a:lnTo>
                  <a:lnTo>
                    <a:pt x="165" y="258"/>
                  </a:lnTo>
                  <a:lnTo>
                    <a:pt x="160" y="264"/>
                  </a:lnTo>
                  <a:lnTo>
                    <a:pt x="158" y="275"/>
                  </a:lnTo>
                  <a:lnTo>
                    <a:pt x="156" y="277"/>
                  </a:lnTo>
                  <a:lnTo>
                    <a:pt x="154" y="281"/>
                  </a:lnTo>
                  <a:lnTo>
                    <a:pt x="152" y="283"/>
                  </a:lnTo>
                  <a:lnTo>
                    <a:pt x="150" y="286"/>
                  </a:lnTo>
                  <a:lnTo>
                    <a:pt x="152" y="286"/>
                  </a:lnTo>
                  <a:lnTo>
                    <a:pt x="171" y="283"/>
                  </a:lnTo>
                  <a:lnTo>
                    <a:pt x="224" y="277"/>
                  </a:lnTo>
                  <a:lnTo>
                    <a:pt x="226" y="279"/>
                  </a:lnTo>
                  <a:lnTo>
                    <a:pt x="262" y="273"/>
                  </a:lnTo>
                  <a:lnTo>
                    <a:pt x="277" y="271"/>
                  </a:lnTo>
                  <a:lnTo>
                    <a:pt x="279" y="264"/>
                  </a:lnTo>
                  <a:lnTo>
                    <a:pt x="285" y="254"/>
                  </a:lnTo>
                  <a:lnTo>
                    <a:pt x="285" y="245"/>
                  </a:lnTo>
                  <a:lnTo>
                    <a:pt x="285" y="241"/>
                  </a:lnTo>
                  <a:lnTo>
                    <a:pt x="287" y="239"/>
                  </a:lnTo>
                  <a:lnTo>
                    <a:pt x="287" y="239"/>
                  </a:lnTo>
                  <a:lnTo>
                    <a:pt x="291" y="237"/>
                  </a:lnTo>
                  <a:lnTo>
                    <a:pt x="293" y="233"/>
                  </a:lnTo>
                  <a:lnTo>
                    <a:pt x="293" y="226"/>
                  </a:lnTo>
                  <a:lnTo>
                    <a:pt x="296" y="224"/>
                  </a:lnTo>
                  <a:lnTo>
                    <a:pt x="296" y="220"/>
                  </a:lnTo>
                  <a:lnTo>
                    <a:pt x="300" y="218"/>
                  </a:lnTo>
                  <a:lnTo>
                    <a:pt x="300" y="220"/>
                  </a:lnTo>
                  <a:lnTo>
                    <a:pt x="302" y="224"/>
                  </a:lnTo>
                  <a:lnTo>
                    <a:pt x="300" y="224"/>
                  </a:lnTo>
                  <a:lnTo>
                    <a:pt x="302" y="224"/>
                  </a:lnTo>
                  <a:lnTo>
                    <a:pt x="304" y="220"/>
                  </a:lnTo>
                  <a:lnTo>
                    <a:pt x="306" y="214"/>
                  </a:lnTo>
                  <a:lnTo>
                    <a:pt x="304" y="212"/>
                  </a:lnTo>
                  <a:lnTo>
                    <a:pt x="304" y="205"/>
                  </a:lnTo>
                  <a:close/>
                  <a:moveTo>
                    <a:pt x="154" y="70"/>
                  </a:moveTo>
                  <a:lnTo>
                    <a:pt x="156" y="70"/>
                  </a:lnTo>
                  <a:lnTo>
                    <a:pt x="163" y="68"/>
                  </a:lnTo>
                  <a:lnTo>
                    <a:pt x="167" y="68"/>
                  </a:lnTo>
                  <a:lnTo>
                    <a:pt x="169" y="66"/>
                  </a:lnTo>
                  <a:lnTo>
                    <a:pt x="173" y="62"/>
                  </a:lnTo>
                  <a:lnTo>
                    <a:pt x="179" y="60"/>
                  </a:lnTo>
                  <a:lnTo>
                    <a:pt x="182" y="62"/>
                  </a:lnTo>
                  <a:lnTo>
                    <a:pt x="186" y="60"/>
                  </a:lnTo>
                  <a:lnTo>
                    <a:pt x="192" y="64"/>
                  </a:lnTo>
                  <a:lnTo>
                    <a:pt x="198" y="68"/>
                  </a:lnTo>
                  <a:lnTo>
                    <a:pt x="203" y="70"/>
                  </a:lnTo>
                  <a:lnTo>
                    <a:pt x="203" y="64"/>
                  </a:lnTo>
                  <a:lnTo>
                    <a:pt x="203" y="60"/>
                  </a:lnTo>
                  <a:lnTo>
                    <a:pt x="207" y="60"/>
                  </a:lnTo>
                  <a:lnTo>
                    <a:pt x="209" y="62"/>
                  </a:lnTo>
                  <a:lnTo>
                    <a:pt x="213" y="60"/>
                  </a:lnTo>
                  <a:lnTo>
                    <a:pt x="228" y="60"/>
                  </a:lnTo>
                  <a:lnTo>
                    <a:pt x="230" y="60"/>
                  </a:lnTo>
                  <a:lnTo>
                    <a:pt x="228" y="57"/>
                  </a:lnTo>
                  <a:lnTo>
                    <a:pt x="226" y="55"/>
                  </a:lnTo>
                  <a:lnTo>
                    <a:pt x="226" y="51"/>
                  </a:lnTo>
                  <a:lnTo>
                    <a:pt x="222" y="51"/>
                  </a:lnTo>
                  <a:lnTo>
                    <a:pt x="222" y="51"/>
                  </a:lnTo>
                  <a:lnTo>
                    <a:pt x="217" y="49"/>
                  </a:lnTo>
                  <a:lnTo>
                    <a:pt x="217" y="45"/>
                  </a:lnTo>
                  <a:lnTo>
                    <a:pt x="217" y="41"/>
                  </a:lnTo>
                  <a:lnTo>
                    <a:pt x="215" y="38"/>
                  </a:lnTo>
                  <a:lnTo>
                    <a:pt x="211" y="34"/>
                  </a:lnTo>
                  <a:lnTo>
                    <a:pt x="209" y="36"/>
                  </a:lnTo>
                  <a:lnTo>
                    <a:pt x="209" y="36"/>
                  </a:lnTo>
                  <a:lnTo>
                    <a:pt x="207" y="38"/>
                  </a:lnTo>
                  <a:lnTo>
                    <a:pt x="205" y="41"/>
                  </a:lnTo>
                  <a:lnTo>
                    <a:pt x="203" y="36"/>
                  </a:lnTo>
                  <a:lnTo>
                    <a:pt x="196" y="41"/>
                  </a:lnTo>
                  <a:lnTo>
                    <a:pt x="190" y="38"/>
                  </a:lnTo>
                  <a:lnTo>
                    <a:pt x="188" y="36"/>
                  </a:lnTo>
                  <a:lnTo>
                    <a:pt x="188" y="24"/>
                  </a:lnTo>
                  <a:lnTo>
                    <a:pt x="182" y="26"/>
                  </a:lnTo>
                  <a:lnTo>
                    <a:pt x="177" y="26"/>
                  </a:lnTo>
                  <a:lnTo>
                    <a:pt x="171" y="30"/>
                  </a:lnTo>
                  <a:lnTo>
                    <a:pt x="169" y="32"/>
                  </a:lnTo>
                  <a:lnTo>
                    <a:pt x="156" y="32"/>
                  </a:lnTo>
                  <a:lnTo>
                    <a:pt x="152" y="34"/>
                  </a:lnTo>
                  <a:lnTo>
                    <a:pt x="146" y="34"/>
                  </a:lnTo>
                  <a:lnTo>
                    <a:pt x="144" y="38"/>
                  </a:lnTo>
                  <a:lnTo>
                    <a:pt x="137" y="43"/>
                  </a:lnTo>
                  <a:lnTo>
                    <a:pt x="133" y="49"/>
                  </a:lnTo>
                  <a:lnTo>
                    <a:pt x="129" y="47"/>
                  </a:lnTo>
                  <a:lnTo>
                    <a:pt x="127" y="47"/>
                  </a:lnTo>
                  <a:lnTo>
                    <a:pt x="122" y="47"/>
                  </a:lnTo>
                  <a:lnTo>
                    <a:pt x="120" y="45"/>
                  </a:lnTo>
                  <a:lnTo>
                    <a:pt x="112" y="47"/>
                  </a:lnTo>
                  <a:lnTo>
                    <a:pt x="110" y="47"/>
                  </a:lnTo>
                  <a:lnTo>
                    <a:pt x="106" y="45"/>
                  </a:lnTo>
                  <a:lnTo>
                    <a:pt x="103" y="43"/>
                  </a:lnTo>
                  <a:lnTo>
                    <a:pt x="97" y="36"/>
                  </a:lnTo>
                  <a:lnTo>
                    <a:pt x="95" y="32"/>
                  </a:lnTo>
                  <a:lnTo>
                    <a:pt x="93" y="32"/>
                  </a:lnTo>
                  <a:lnTo>
                    <a:pt x="89" y="30"/>
                  </a:lnTo>
                  <a:lnTo>
                    <a:pt x="87" y="28"/>
                  </a:lnTo>
                  <a:lnTo>
                    <a:pt x="80" y="28"/>
                  </a:lnTo>
                  <a:lnTo>
                    <a:pt x="76" y="30"/>
                  </a:lnTo>
                  <a:lnTo>
                    <a:pt x="74" y="32"/>
                  </a:lnTo>
                  <a:lnTo>
                    <a:pt x="72" y="34"/>
                  </a:lnTo>
                  <a:lnTo>
                    <a:pt x="76" y="28"/>
                  </a:lnTo>
                  <a:lnTo>
                    <a:pt x="72" y="30"/>
                  </a:lnTo>
                  <a:lnTo>
                    <a:pt x="70" y="32"/>
                  </a:lnTo>
                  <a:lnTo>
                    <a:pt x="68" y="36"/>
                  </a:lnTo>
                  <a:lnTo>
                    <a:pt x="68" y="36"/>
                  </a:lnTo>
                  <a:lnTo>
                    <a:pt x="65" y="34"/>
                  </a:lnTo>
                  <a:lnTo>
                    <a:pt x="68" y="28"/>
                  </a:lnTo>
                  <a:lnTo>
                    <a:pt x="61" y="19"/>
                  </a:lnTo>
                  <a:lnTo>
                    <a:pt x="59" y="19"/>
                  </a:lnTo>
                  <a:lnTo>
                    <a:pt x="57" y="15"/>
                  </a:lnTo>
                  <a:lnTo>
                    <a:pt x="51" y="24"/>
                  </a:lnTo>
                  <a:lnTo>
                    <a:pt x="49" y="28"/>
                  </a:lnTo>
                  <a:lnTo>
                    <a:pt x="42" y="30"/>
                  </a:lnTo>
                  <a:lnTo>
                    <a:pt x="38" y="32"/>
                  </a:lnTo>
                  <a:lnTo>
                    <a:pt x="36" y="36"/>
                  </a:lnTo>
                  <a:lnTo>
                    <a:pt x="32" y="36"/>
                  </a:lnTo>
                  <a:lnTo>
                    <a:pt x="30" y="36"/>
                  </a:lnTo>
                  <a:lnTo>
                    <a:pt x="25" y="38"/>
                  </a:lnTo>
                  <a:lnTo>
                    <a:pt x="21" y="38"/>
                  </a:lnTo>
                  <a:lnTo>
                    <a:pt x="19" y="41"/>
                  </a:lnTo>
                  <a:lnTo>
                    <a:pt x="13" y="47"/>
                  </a:lnTo>
                  <a:lnTo>
                    <a:pt x="2" y="51"/>
                  </a:lnTo>
                  <a:lnTo>
                    <a:pt x="0" y="53"/>
                  </a:lnTo>
                  <a:lnTo>
                    <a:pt x="2" y="53"/>
                  </a:lnTo>
                  <a:lnTo>
                    <a:pt x="4" y="55"/>
                  </a:lnTo>
                  <a:lnTo>
                    <a:pt x="9" y="57"/>
                  </a:lnTo>
                  <a:lnTo>
                    <a:pt x="13" y="64"/>
                  </a:lnTo>
                  <a:lnTo>
                    <a:pt x="46" y="70"/>
                  </a:lnTo>
                  <a:lnTo>
                    <a:pt x="57" y="76"/>
                  </a:lnTo>
                  <a:lnTo>
                    <a:pt x="59" y="74"/>
                  </a:lnTo>
                  <a:lnTo>
                    <a:pt x="65" y="76"/>
                  </a:lnTo>
                  <a:lnTo>
                    <a:pt x="68" y="74"/>
                  </a:lnTo>
                  <a:lnTo>
                    <a:pt x="72" y="76"/>
                  </a:lnTo>
                  <a:lnTo>
                    <a:pt x="80" y="76"/>
                  </a:lnTo>
                  <a:lnTo>
                    <a:pt x="82" y="79"/>
                  </a:lnTo>
                  <a:lnTo>
                    <a:pt x="84" y="85"/>
                  </a:lnTo>
                  <a:lnTo>
                    <a:pt x="87" y="85"/>
                  </a:lnTo>
                  <a:lnTo>
                    <a:pt x="93" y="87"/>
                  </a:lnTo>
                  <a:lnTo>
                    <a:pt x="95" y="91"/>
                  </a:lnTo>
                  <a:lnTo>
                    <a:pt x="95" y="91"/>
                  </a:lnTo>
                  <a:lnTo>
                    <a:pt x="95" y="93"/>
                  </a:lnTo>
                  <a:lnTo>
                    <a:pt x="95" y="102"/>
                  </a:lnTo>
                  <a:lnTo>
                    <a:pt x="95" y="104"/>
                  </a:lnTo>
                  <a:lnTo>
                    <a:pt x="95" y="106"/>
                  </a:lnTo>
                  <a:lnTo>
                    <a:pt x="99" y="106"/>
                  </a:lnTo>
                  <a:lnTo>
                    <a:pt x="101" y="106"/>
                  </a:lnTo>
                  <a:lnTo>
                    <a:pt x="99" y="112"/>
                  </a:lnTo>
                  <a:lnTo>
                    <a:pt x="101" y="114"/>
                  </a:lnTo>
                  <a:lnTo>
                    <a:pt x="103" y="119"/>
                  </a:lnTo>
                  <a:lnTo>
                    <a:pt x="103" y="119"/>
                  </a:lnTo>
                  <a:lnTo>
                    <a:pt x="106" y="119"/>
                  </a:lnTo>
                  <a:lnTo>
                    <a:pt x="106" y="117"/>
                  </a:lnTo>
                  <a:lnTo>
                    <a:pt x="108" y="110"/>
                  </a:lnTo>
                  <a:lnTo>
                    <a:pt x="114" y="100"/>
                  </a:lnTo>
                  <a:lnTo>
                    <a:pt x="116" y="93"/>
                  </a:lnTo>
                  <a:lnTo>
                    <a:pt x="116" y="91"/>
                  </a:lnTo>
                  <a:lnTo>
                    <a:pt x="120" y="87"/>
                  </a:lnTo>
                  <a:lnTo>
                    <a:pt x="120" y="81"/>
                  </a:lnTo>
                  <a:lnTo>
                    <a:pt x="125" y="76"/>
                  </a:lnTo>
                  <a:lnTo>
                    <a:pt x="122" y="79"/>
                  </a:lnTo>
                  <a:lnTo>
                    <a:pt x="125" y="83"/>
                  </a:lnTo>
                  <a:lnTo>
                    <a:pt x="127" y="85"/>
                  </a:lnTo>
                  <a:lnTo>
                    <a:pt x="129" y="83"/>
                  </a:lnTo>
                  <a:lnTo>
                    <a:pt x="129" y="81"/>
                  </a:lnTo>
                  <a:lnTo>
                    <a:pt x="133" y="79"/>
                  </a:lnTo>
                  <a:lnTo>
                    <a:pt x="135" y="76"/>
                  </a:lnTo>
                  <a:lnTo>
                    <a:pt x="139" y="76"/>
                  </a:lnTo>
                  <a:lnTo>
                    <a:pt x="139" y="81"/>
                  </a:lnTo>
                  <a:lnTo>
                    <a:pt x="135" y="83"/>
                  </a:lnTo>
                  <a:lnTo>
                    <a:pt x="133" y="87"/>
                  </a:lnTo>
                  <a:lnTo>
                    <a:pt x="137" y="87"/>
                  </a:lnTo>
                  <a:lnTo>
                    <a:pt x="139" y="85"/>
                  </a:lnTo>
                  <a:lnTo>
                    <a:pt x="141" y="81"/>
                  </a:lnTo>
                  <a:lnTo>
                    <a:pt x="146" y="79"/>
                  </a:lnTo>
                  <a:lnTo>
                    <a:pt x="146" y="74"/>
                  </a:lnTo>
                  <a:lnTo>
                    <a:pt x="148" y="72"/>
                  </a:lnTo>
                  <a:lnTo>
                    <a:pt x="150" y="70"/>
                  </a:lnTo>
                  <a:lnTo>
                    <a:pt x="154" y="70"/>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2" name="Freeform 25">
              <a:extLst>
                <a:ext uri="{FF2B5EF4-FFF2-40B4-BE49-F238E27FC236}">
                  <a16:creationId xmlns:a16="http://schemas.microsoft.com/office/drawing/2014/main" id="{713ACA1D-2D0C-9957-2143-A1B399752B96}"/>
                </a:ext>
              </a:extLst>
            </p:cNvPr>
            <p:cNvSpPr>
              <a:spLocks noEditPoints="1"/>
            </p:cNvSpPr>
            <p:nvPr/>
          </p:nvSpPr>
          <p:spPr bwMode="auto">
            <a:xfrm>
              <a:off x="788989" y="3348043"/>
              <a:ext cx="476251" cy="355601"/>
            </a:xfrm>
            <a:custGeom>
              <a:avLst/>
              <a:gdLst/>
              <a:ahLst/>
              <a:cxnLst>
                <a:cxn ang="0">
                  <a:pos x="235" y="212"/>
                </a:cxn>
                <a:cxn ang="0">
                  <a:pos x="235" y="197"/>
                </a:cxn>
                <a:cxn ang="0">
                  <a:pos x="241" y="186"/>
                </a:cxn>
                <a:cxn ang="0">
                  <a:pos x="230" y="146"/>
                </a:cxn>
                <a:cxn ang="0">
                  <a:pos x="228" y="108"/>
                </a:cxn>
                <a:cxn ang="0">
                  <a:pos x="218" y="68"/>
                </a:cxn>
                <a:cxn ang="0">
                  <a:pos x="214" y="64"/>
                </a:cxn>
                <a:cxn ang="0">
                  <a:pos x="209" y="47"/>
                </a:cxn>
                <a:cxn ang="0">
                  <a:pos x="209" y="36"/>
                </a:cxn>
                <a:cxn ang="0">
                  <a:pos x="207" y="26"/>
                </a:cxn>
                <a:cxn ang="0">
                  <a:pos x="203" y="11"/>
                </a:cxn>
                <a:cxn ang="0">
                  <a:pos x="201" y="2"/>
                </a:cxn>
                <a:cxn ang="0">
                  <a:pos x="152" y="13"/>
                </a:cxn>
                <a:cxn ang="0">
                  <a:pos x="131" y="28"/>
                </a:cxn>
                <a:cxn ang="0">
                  <a:pos x="117" y="55"/>
                </a:cxn>
                <a:cxn ang="0">
                  <a:pos x="106" y="68"/>
                </a:cxn>
                <a:cxn ang="0">
                  <a:pos x="108" y="74"/>
                </a:cxn>
                <a:cxn ang="0">
                  <a:pos x="112" y="74"/>
                </a:cxn>
                <a:cxn ang="0">
                  <a:pos x="112" y="78"/>
                </a:cxn>
                <a:cxn ang="0">
                  <a:pos x="114" y="89"/>
                </a:cxn>
                <a:cxn ang="0">
                  <a:pos x="112" y="97"/>
                </a:cxn>
                <a:cxn ang="0">
                  <a:pos x="102" y="106"/>
                </a:cxn>
                <a:cxn ang="0">
                  <a:pos x="93" y="114"/>
                </a:cxn>
                <a:cxn ang="0">
                  <a:pos x="83" y="116"/>
                </a:cxn>
                <a:cxn ang="0">
                  <a:pos x="62" y="119"/>
                </a:cxn>
                <a:cxn ang="0">
                  <a:pos x="30" y="125"/>
                </a:cxn>
                <a:cxn ang="0">
                  <a:pos x="19" y="129"/>
                </a:cxn>
                <a:cxn ang="0">
                  <a:pos x="17" y="138"/>
                </a:cxn>
                <a:cxn ang="0">
                  <a:pos x="24" y="142"/>
                </a:cxn>
                <a:cxn ang="0">
                  <a:pos x="28" y="155"/>
                </a:cxn>
                <a:cxn ang="0">
                  <a:pos x="17" y="167"/>
                </a:cxn>
                <a:cxn ang="0">
                  <a:pos x="0" y="186"/>
                </a:cxn>
                <a:cxn ang="0">
                  <a:pos x="3" y="199"/>
                </a:cxn>
                <a:cxn ang="0">
                  <a:pos x="129" y="174"/>
                </a:cxn>
                <a:cxn ang="0">
                  <a:pos x="167" y="169"/>
                </a:cxn>
                <a:cxn ang="0">
                  <a:pos x="176" y="174"/>
                </a:cxn>
                <a:cxn ang="0">
                  <a:pos x="182" y="186"/>
                </a:cxn>
                <a:cxn ang="0">
                  <a:pos x="195" y="193"/>
                </a:cxn>
                <a:cxn ang="0">
                  <a:pos x="226" y="197"/>
                </a:cxn>
                <a:cxn ang="0">
                  <a:pos x="224" y="188"/>
                </a:cxn>
                <a:cxn ang="0">
                  <a:pos x="228" y="199"/>
                </a:cxn>
                <a:cxn ang="0">
                  <a:pos x="230" y="216"/>
                </a:cxn>
                <a:cxn ang="0">
                  <a:pos x="294" y="184"/>
                </a:cxn>
                <a:cxn ang="0">
                  <a:pos x="283" y="195"/>
                </a:cxn>
                <a:cxn ang="0">
                  <a:pos x="279" y="193"/>
                </a:cxn>
                <a:cxn ang="0">
                  <a:pos x="285" y="180"/>
                </a:cxn>
                <a:cxn ang="0">
                  <a:pos x="260" y="197"/>
                </a:cxn>
                <a:cxn ang="0">
                  <a:pos x="252" y="201"/>
                </a:cxn>
                <a:cxn ang="0">
                  <a:pos x="239" y="207"/>
                </a:cxn>
                <a:cxn ang="0">
                  <a:pos x="235" y="212"/>
                </a:cxn>
                <a:cxn ang="0">
                  <a:pos x="228" y="222"/>
                </a:cxn>
                <a:cxn ang="0">
                  <a:pos x="233" y="224"/>
                </a:cxn>
                <a:cxn ang="0">
                  <a:pos x="252" y="216"/>
                </a:cxn>
                <a:cxn ang="0">
                  <a:pos x="266" y="207"/>
                </a:cxn>
                <a:cxn ang="0">
                  <a:pos x="277" y="203"/>
                </a:cxn>
                <a:cxn ang="0">
                  <a:pos x="287" y="195"/>
                </a:cxn>
                <a:cxn ang="0">
                  <a:pos x="300" y="182"/>
                </a:cxn>
              </a:cxnLst>
              <a:rect l="0" t="0" r="r" b="b"/>
              <a:pathLst>
                <a:path w="300" h="224">
                  <a:moveTo>
                    <a:pt x="230" y="216"/>
                  </a:moveTo>
                  <a:lnTo>
                    <a:pt x="230" y="212"/>
                  </a:lnTo>
                  <a:lnTo>
                    <a:pt x="235" y="212"/>
                  </a:lnTo>
                  <a:lnTo>
                    <a:pt x="235" y="207"/>
                  </a:lnTo>
                  <a:lnTo>
                    <a:pt x="239" y="201"/>
                  </a:lnTo>
                  <a:lnTo>
                    <a:pt x="235" y="197"/>
                  </a:lnTo>
                  <a:lnTo>
                    <a:pt x="235" y="197"/>
                  </a:lnTo>
                  <a:lnTo>
                    <a:pt x="241" y="190"/>
                  </a:lnTo>
                  <a:lnTo>
                    <a:pt x="241" y="186"/>
                  </a:lnTo>
                  <a:lnTo>
                    <a:pt x="239" y="184"/>
                  </a:lnTo>
                  <a:lnTo>
                    <a:pt x="230" y="146"/>
                  </a:lnTo>
                  <a:lnTo>
                    <a:pt x="230" y="146"/>
                  </a:lnTo>
                  <a:lnTo>
                    <a:pt x="230" y="114"/>
                  </a:lnTo>
                  <a:lnTo>
                    <a:pt x="230" y="110"/>
                  </a:lnTo>
                  <a:lnTo>
                    <a:pt x="228" y="108"/>
                  </a:lnTo>
                  <a:lnTo>
                    <a:pt x="228" y="106"/>
                  </a:lnTo>
                  <a:lnTo>
                    <a:pt x="222" y="72"/>
                  </a:lnTo>
                  <a:lnTo>
                    <a:pt x="218" y="68"/>
                  </a:lnTo>
                  <a:lnTo>
                    <a:pt x="216" y="72"/>
                  </a:lnTo>
                  <a:lnTo>
                    <a:pt x="214" y="68"/>
                  </a:lnTo>
                  <a:lnTo>
                    <a:pt x="214" y="64"/>
                  </a:lnTo>
                  <a:lnTo>
                    <a:pt x="214" y="55"/>
                  </a:lnTo>
                  <a:lnTo>
                    <a:pt x="211" y="53"/>
                  </a:lnTo>
                  <a:lnTo>
                    <a:pt x="209" y="47"/>
                  </a:lnTo>
                  <a:lnTo>
                    <a:pt x="209" y="40"/>
                  </a:lnTo>
                  <a:lnTo>
                    <a:pt x="209" y="38"/>
                  </a:lnTo>
                  <a:lnTo>
                    <a:pt x="209" y="36"/>
                  </a:lnTo>
                  <a:lnTo>
                    <a:pt x="207" y="32"/>
                  </a:lnTo>
                  <a:lnTo>
                    <a:pt x="209" y="28"/>
                  </a:lnTo>
                  <a:lnTo>
                    <a:pt x="207" y="26"/>
                  </a:lnTo>
                  <a:lnTo>
                    <a:pt x="205" y="21"/>
                  </a:lnTo>
                  <a:lnTo>
                    <a:pt x="203" y="19"/>
                  </a:lnTo>
                  <a:lnTo>
                    <a:pt x="203" y="11"/>
                  </a:lnTo>
                  <a:lnTo>
                    <a:pt x="201" y="7"/>
                  </a:lnTo>
                  <a:lnTo>
                    <a:pt x="201" y="5"/>
                  </a:lnTo>
                  <a:lnTo>
                    <a:pt x="201" y="2"/>
                  </a:lnTo>
                  <a:lnTo>
                    <a:pt x="199" y="0"/>
                  </a:lnTo>
                  <a:lnTo>
                    <a:pt x="176" y="7"/>
                  </a:lnTo>
                  <a:lnTo>
                    <a:pt x="152" y="13"/>
                  </a:lnTo>
                  <a:lnTo>
                    <a:pt x="148" y="13"/>
                  </a:lnTo>
                  <a:lnTo>
                    <a:pt x="142" y="15"/>
                  </a:lnTo>
                  <a:lnTo>
                    <a:pt x="131" y="28"/>
                  </a:lnTo>
                  <a:lnTo>
                    <a:pt x="121" y="45"/>
                  </a:lnTo>
                  <a:lnTo>
                    <a:pt x="121" y="49"/>
                  </a:lnTo>
                  <a:lnTo>
                    <a:pt x="117" y="55"/>
                  </a:lnTo>
                  <a:lnTo>
                    <a:pt x="114" y="57"/>
                  </a:lnTo>
                  <a:lnTo>
                    <a:pt x="110" y="62"/>
                  </a:lnTo>
                  <a:lnTo>
                    <a:pt x="106" y="68"/>
                  </a:lnTo>
                  <a:lnTo>
                    <a:pt x="104" y="70"/>
                  </a:lnTo>
                  <a:lnTo>
                    <a:pt x="108" y="72"/>
                  </a:lnTo>
                  <a:lnTo>
                    <a:pt x="108" y="74"/>
                  </a:lnTo>
                  <a:lnTo>
                    <a:pt x="108" y="72"/>
                  </a:lnTo>
                  <a:lnTo>
                    <a:pt x="110" y="70"/>
                  </a:lnTo>
                  <a:lnTo>
                    <a:pt x="112" y="74"/>
                  </a:lnTo>
                  <a:lnTo>
                    <a:pt x="117" y="72"/>
                  </a:lnTo>
                  <a:lnTo>
                    <a:pt x="114" y="76"/>
                  </a:lnTo>
                  <a:lnTo>
                    <a:pt x="112" y="78"/>
                  </a:lnTo>
                  <a:lnTo>
                    <a:pt x="110" y="81"/>
                  </a:lnTo>
                  <a:lnTo>
                    <a:pt x="112" y="87"/>
                  </a:lnTo>
                  <a:lnTo>
                    <a:pt x="114" y="89"/>
                  </a:lnTo>
                  <a:lnTo>
                    <a:pt x="114" y="91"/>
                  </a:lnTo>
                  <a:lnTo>
                    <a:pt x="114" y="95"/>
                  </a:lnTo>
                  <a:lnTo>
                    <a:pt x="112" y="97"/>
                  </a:lnTo>
                  <a:lnTo>
                    <a:pt x="110" y="97"/>
                  </a:lnTo>
                  <a:lnTo>
                    <a:pt x="106" y="102"/>
                  </a:lnTo>
                  <a:lnTo>
                    <a:pt x="102" y="106"/>
                  </a:lnTo>
                  <a:lnTo>
                    <a:pt x="100" y="108"/>
                  </a:lnTo>
                  <a:lnTo>
                    <a:pt x="98" y="112"/>
                  </a:lnTo>
                  <a:lnTo>
                    <a:pt x="93" y="114"/>
                  </a:lnTo>
                  <a:lnTo>
                    <a:pt x="91" y="116"/>
                  </a:lnTo>
                  <a:lnTo>
                    <a:pt x="89" y="116"/>
                  </a:lnTo>
                  <a:lnTo>
                    <a:pt x="83" y="116"/>
                  </a:lnTo>
                  <a:lnTo>
                    <a:pt x="76" y="119"/>
                  </a:lnTo>
                  <a:lnTo>
                    <a:pt x="70" y="121"/>
                  </a:lnTo>
                  <a:lnTo>
                    <a:pt x="62" y="119"/>
                  </a:lnTo>
                  <a:lnTo>
                    <a:pt x="49" y="119"/>
                  </a:lnTo>
                  <a:lnTo>
                    <a:pt x="36" y="121"/>
                  </a:lnTo>
                  <a:lnTo>
                    <a:pt x="30" y="125"/>
                  </a:lnTo>
                  <a:lnTo>
                    <a:pt x="26" y="125"/>
                  </a:lnTo>
                  <a:lnTo>
                    <a:pt x="22" y="127"/>
                  </a:lnTo>
                  <a:lnTo>
                    <a:pt x="19" y="129"/>
                  </a:lnTo>
                  <a:lnTo>
                    <a:pt x="15" y="131"/>
                  </a:lnTo>
                  <a:lnTo>
                    <a:pt x="15" y="131"/>
                  </a:lnTo>
                  <a:lnTo>
                    <a:pt x="17" y="138"/>
                  </a:lnTo>
                  <a:lnTo>
                    <a:pt x="17" y="140"/>
                  </a:lnTo>
                  <a:lnTo>
                    <a:pt x="24" y="140"/>
                  </a:lnTo>
                  <a:lnTo>
                    <a:pt x="24" y="142"/>
                  </a:lnTo>
                  <a:lnTo>
                    <a:pt x="24" y="144"/>
                  </a:lnTo>
                  <a:lnTo>
                    <a:pt x="28" y="150"/>
                  </a:lnTo>
                  <a:lnTo>
                    <a:pt x="28" y="155"/>
                  </a:lnTo>
                  <a:lnTo>
                    <a:pt x="22" y="161"/>
                  </a:lnTo>
                  <a:lnTo>
                    <a:pt x="19" y="165"/>
                  </a:lnTo>
                  <a:lnTo>
                    <a:pt x="17" y="167"/>
                  </a:lnTo>
                  <a:lnTo>
                    <a:pt x="13" y="171"/>
                  </a:lnTo>
                  <a:lnTo>
                    <a:pt x="9" y="178"/>
                  </a:lnTo>
                  <a:lnTo>
                    <a:pt x="0" y="186"/>
                  </a:lnTo>
                  <a:lnTo>
                    <a:pt x="0" y="186"/>
                  </a:lnTo>
                  <a:lnTo>
                    <a:pt x="0" y="188"/>
                  </a:lnTo>
                  <a:lnTo>
                    <a:pt x="3" y="199"/>
                  </a:lnTo>
                  <a:lnTo>
                    <a:pt x="32" y="195"/>
                  </a:lnTo>
                  <a:lnTo>
                    <a:pt x="79" y="184"/>
                  </a:lnTo>
                  <a:lnTo>
                    <a:pt x="129" y="174"/>
                  </a:lnTo>
                  <a:lnTo>
                    <a:pt x="165" y="167"/>
                  </a:lnTo>
                  <a:lnTo>
                    <a:pt x="165" y="167"/>
                  </a:lnTo>
                  <a:lnTo>
                    <a:pt x="167" y="169"/>
                  </a:lnTo>
                  <a:lnTo>
                    <a:pt x="169" y="171"/>
                  </a:lnTo>
                  <a:lnTo>
                    <a:pt x="171" y="171"/>
                  </a:lnTo>
                  <a:lnTo>
                    <a:pt x="176" y="174"/>
                  </a:lnTo>
                  <a:lnTo>
                    <a:pt x="180" y="180"/>
                  </a:lnTo>
                  <a:lnTo>
                    <a:pt x="180" y="184"/>
                  </a:lnTo>
                  <a:lnTo>
                    <a:pt x="182" y="186"/>
                  </a:lnTo>
                  <a:lnTo>
                    <a:pt x="188" y="190"/>
                  </a:lnTo>
                  <a:lnTo>
                    <a:pt x="190" y="190"/>
                  </a:lnTo>
                  <a:lnTo>
                    <a:pt x="195" y="193"/>
                  </a:lnTo>
                  <a:lnTo>
                    <a:pt x="195" y="193"/>
                  </a:lnTo>
                  <a:lnTo>
                    <a:pt x="228" y="203"/>
                  </a:lnTo>
                  <a:lnTo>
                    <a:pt x="226" y="197"/>
                  </a:lnTo>
                  <a:lnTo>
                    <a:pt x="224" y="193"/>
                  </a:lnTo>
                  <a:lnTo>
                    <a:pt x="222" y="190"/>
                  </a:lnTo>
                  <a:lnTo>
                    <a:pt x="224" y="188"/>
                  </a:lnTo>
                  <a:lnTo>
                    <a:pt x="224" y="193"/>
                  </a:lnTo>
                  <a:lnTo>
                    <a:pt x="228" y="195"/>
                  </a:lnTo>
                  <a:lnTo>
                    <a:pt x="228" y="199"/>
                  </a:lnTo>
                  <a:lnTo>
                    <a:pt x="230" y="209"/>
                  </a:lnTo>
                  <a:lnTo>
                    <a:pt x="228" y="216"/>
                  </a:lnTo>
                  <a:lnTo>
                    <a:pt x="230" y="216"/>
                  </a:lnTo>
                  <a:close/>
                  <a:moveTo>
                    <a:pt x="298" y="184"/>
                  </a:moveTo>
                  <a:lnTo>
                    <a:pt x="294" y="186"/>
                  </a:lnTo>
                  <a:lnTo>
                    <a:pt x="294" y="184"/>
                  </a:lnTo>
                  <a:lnTo>
                    <a:pt x="290" y="186"/>
                  </a:lnTo>
                  <a:lnTo>
                    <a:pt x="287" y="188"/>
                  </a:lnTo>
                  <a:lnTo>
                    <a:pt x="283" y="195"/>
                  </a:lnTo>
                  <a:lnTo>
                    <a:pt x="281" y="195"/>
                  </a:lnTo>
                  <a:lnTo>
                    <a:pt x="277" y="195"/>
                  </a:lnTo>
                  <a:lnTo>
                    <a:pt x="279" y="193"/>
                  </a:lnTo>
                  <a:lnTo>
                    <a:pt x="283" y="188"/>
                  </a:lnTo>
                  <a:lnTo>
                    <a:pt x="283" y="186"/>
                  </a:lnTo>
                  <a:lnTo>
                    <a:pt x="285" y="180"/>
                  </a:lnTo>
                  <a:lnTo>
                    <a:pt x="277" y="193"/>
                  </a:lnTo>
                  <a:lnTo>
                    <a:pt x="271" y="195"/>
                  </a:lnTo>
                  <a:lnTo>
                    <a:pt x="260" y="197"/>
                  </a:lnTo>
                  <a:lnTo>
                    <a:pt x="258" y="199"/>
                  </a:lnTo>
                  <a:lnTo>
                    <a:pt x="256" y="201"/>
                  </a:lnTo>
                  <a:lnTo>
                    <a:pt x="252" y="201"/>
                  </a:lnTo>
                  <a:lnTo>
                    <a:pt x="245" y="205"/>
                  </a:lnTo>
                  <a:lnTo>
                    <a:pt x="243" y="203"/>
                  </a:lnTo>
                  <a:lnTo>
                    <a:pt x="239" y="207"/>
                  </a:lnTo>
                  <a:lnTo>
                    <a:pt x="241" y="209"/>
                  </a:lnTo>
                  <a:lnTo>
                    <a:pt x="237" y="209"/>
                  </a:lnTo>
                  <a:lnTo>
                    <a:pt x="235" y="212"/>
                  </a:lnTo>
                  <a:lnTo>
                    <a:pt x="230" y="216"/>
                  </a:lnTo>
                  <a:lnTo>
                    <a:pt x="228" y="220"/>
                  </a:lnTo>
                  <a:lnTo>
                    <a:pt x="228" y="222"/>
                  </a:lnTo>
                  <a:lnTo>
                    <a:pt x="230" y="224"/>
                  </a:lnTo>
                  <a:lnTo>
                    <a:pt x="237" y="222"/>
                  </a:lnTo>
                  <a:lnTo>
                    <a:pt x="233" y="224"/>
                  </a:lnTo>
                  <a:lnTo>
                    <a:pt x="239" y="222"/>
                  </a:lnTo>
                  <a:lnTo>
                    <a:pt x="252" y="216"/>
                  </a:lnTo>
                  <a:lnTo>
                    <a:pt x="252" y="216"/>
                  </a:lnTo>
                  <a:lnTo>
                    <a:pt x="256" y="212"/>
                  </a:lnTo>
                  <a:lnTo>
                    <a:pt x="260" y="212"/>
                  </a:lnTo>
                  <a:lnTo>
                    <a:pt x="266" y="207"/>
                  </a:lnTo>
                  <a:lnTo>
                    <a:pt x="268" y="205"/>
                  </a:lnTo>
                  <a:lnTo>
                    <a:pt x="273" y="203"/>
                  </a:lnTo>
                  <a:lnTo>
                    <a:pt x="277" y="203"/>
                  </a:lnTo>
                  <a:lnTo>
                    <a:pt x="283" y="199"/>
                  </a:lnTo>
                  <a:lnTo>
                    <a:pt x="283" y="195"/>
                  </a:lnTo>
                  <a:lnTo>
                    <a:pt x="287" y="195"/>
                  </a:lnTo>
                  <a:lnTo>
                    <a:pt x="294" y="188"/>
                  </a:lnTo>
                  <a:lnTo>
                    <a:pt x="296" y="186"/>
                  </a:lnTo>
                  <a:lnTo>
                    <a:pt x="300" y="182"/>
                  </a:lnTo>
                  <a:lnTo>
                    <a:pt x="298" y="184"/>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3" name="Freeform 35">
              <a:extLst>
                <a:ext uri="{FF2B5EF4-FFF2-40B4-BE49-F238E27FC236}">
                  <a16:creationId xmlns:a16="http://schemas.microsoft.com/office/drawing/2014/main" id="{31A1EFA5-C59A-3C29-3DB4-07F925244DEE}"/>
                </a:ext>
              </a:extLst>
            </p:cNvPr>
            <p:cNvSpPr>
              <a:spLocks noEditPoints="1"/>
            </p:cNvSpPr>
            <p:nvPr/>
          </p:nvSpPr>
          <p:spPr bwMode="auto">
            <a:xfrm>
              <a:off x="1154114" y="3476630"/>
              <a:ext cx="222250" cy="120650"/>
            </a:xfrm>
            <a:custGeom>
              <a:avLst/>
              <a:gdLst/>
              <a:ahLst/>
              <a:cxnLst>
                <a:cxn ang="0">
                  <a:pos x="110" y="71"/>
                </a:cxn>
                <a:cxn ang="0">
                  <a:pos x="114" y="74"/>
                </a:cxn>
                <a:cxn ang="0">
                  <a:pos x="114" y="67"/>
                </a:cxn>
                <a:cxn ang="0">
                  <a:pos x="138" y="67"/>
                </a:cxn>
                <a:cxn ang="0">
                  <a:pos x="136" y="67"/>
                </a:cxn>
                <a:cxn ang="0">
                  <a:pos x="131" y="74"/>
                </a:cxn>
                <a:cxn ang="0">
                  <a:pos x="140" y="71"/>
                </a:cxn>
                <a:cxn ang="0">
                  <a:pos x="133" y="48"/>
                </a:cxn>
                <a:cxn ang="0">
                  <a:pos x="127" y="35"/>
                </a:cxn>
                <a:cxn ang="0">
                  <a:pos x="121" y="33"/>
                </a:cxn>
                <a:cxn ang="0">
                  <a:pos x="121" y="33"/>
                </a:cxn>
                <a:cxn ang="0">
                  <a:pos x="127" y="40"/>
                </a:cxn>
                <a:cxn ang="0">
                  <a:pos x="131" y="44"/>
                </a:cxn>
                <a:cxn ang="0">
                  <a:pos x="121" y="52"/>
                </a:cxn>
                <a:cxn ang="0">
                  <a:pos x="114" y="52"/>
                </a:cxn>
                <a:cxn ang="0">
                  <a:pos x="110" y="44"/>
                </a:cxn>
                <a:cxn ang="0">
                  <a:pos x="104" y="42"/>
                </a:cxn>
                <a:cxn ang="0">
                  <a:pos x="106" y="40"/>
                </a:cxn>
                <a:cxn ang="0">
                  <a:pos x="98" y="31"/>
                </a:cxn>
                <a:cxn ang="0">
                  <a:pos x="91" y="33"/>
                </a:cxn>
                <a:cxn ang="0">
                  <a:pos x="85" y="27"/>
                </a:cxn>
                <a:cxn ang="0">
                  <a:pos x="87" y="25"/>
                </a:cxn>
                <a:cxn ang="0">
                  <a:pos x="89" y="19"/>
                </a:cxn>
                <a:cxn ang="0">
                  <a:pos x="98" y="12"/>
                </a:cxn>
                <a:cxn ang="0">
                  <a:pos x="95" y="10"/>
                </a:cxn>
                <a:cxn ang="0">
                  <a:pos x="91" y="10"/>
                </a:cxn>
                <a:cxn ang="0">
                  <a:pos x="89" y="4"/>
                </a:cxn>
                <a:cxn ang="0">
                  <a:pos x="87" y="0"/>
                </a:cxn>
                <a:cxn ang="0">
                  <a:pos x="83" y="0"/>
                </a:cxn>
                <a:cxn ang="0">
                  <a:pos x="79" y="6"/>
                </a:cxn>
                <a:cxn ang="0">
                  <a:pos x="74" y="10"/>
                </a:cxn>
                <a:cxn ang="0">
                  <a:pos x="30" y="23"/>
                </a:cxn>
                <a:cxn ang="0">
                  <a:pos x="0" y="33"/>
                </a:cxn>
                <a:cxn ang="0">
                  <a:pos x="0" y="65"/>
                </a:cxn>
                <a:cxn ang="0">
                  <a:pos x="26" y="61"/>
                </a:cxn>
                <a:cxn ang="0">
                  <a:pos x="34" y="59"/>
                </a:cxn>
                <a:cxn ang="0">
                  <a:pos x="55" y="52"/>
                </a:cxn>
                <a:cxn ang="0">
                  <a:pos x="64" y="52"/>
                </a:cxn>
                <a:cxn ang="0">
                  <a:pos x="79" y="50"/>
                </a:cxn>
                <a:cxn ang="0">
                  <a:pos x="81" y="55"/>
                </a:cxn>
                <a:cxn ang="0">
                  <a:pos x="85" y="61"/>
                </a:cxn>
                <a:cxn ang="0">
                  <a:pos x="85" y="63"/>
                </a:cxn>
                <a:cxn ang="0">
                  <a:pos x="89" y="63"/>
                </a:cxn>
                <a:cxn ang="0">
                  <a:pos x="91" y="74"/>
                </a:cxn>
                <a:cxn ang="0">
                  <a:pos x="95" y="67"/>
                </a:cxn>
                <a:cxn ang="0">
                  <a:pos x="102" y="63"/>
                </a:cxn>
                <a:cxn ang="0">
                  <a:pos x="106" y="57"/>
                </a:cxn>
                <a:cxn ang="0">
                  <a:pos x="108" y="57"/>
                </a:cxn>
                <a:cxn ang="0">
                  <a:pos x="114" y="63"/>
                </a:cxn>
                <a:cxn ang="0">
                  <a:pos x="119" y="57"/>
                </a:cxn>
                <a:cxn ang="0">
                  <a:pos x="129" y="52"/>
                </a:cxn>
                <a:cxn ang="0">
                  <a:pos x="133" y="48"/>
                </a:cxn>
              </a:cxnLst>
              <a:rect l="0" t="0" r="r" b="b"/>
              <a:pathLst>
                <a:path w="140" h="76">
                  <a:moveTo>
                    <a:pt x="112" y="67"/>
                  </a:moveTo>
                  <a:lnTo>
                    <a:pt x="110" y="71"/>
                  </a:lnTo>
                  <a:lnTo>
                    <a:pt x="108" y="76"/>
                  </a:lnTo>
                  <a:lnTo>
                    <a:pt x="114" y="74"/>
                  </a:lnTo>
                  <a:lnTo>
                    <a:pt x="119" y="69"/>
                  </a:lnTo>
                  <a:lnTo>
                    <a:pt x="114" y="67"/>
                  </a:lnTo>
                  <a:lnTo>
                    <a:pt x="112" y="67"/>
                  </a:lnTo>
                  <a:close/>
                  <a:moveTo>
                    <a:pt x="138" y="67"/>
                  </a:moveTo>
                  <a:lnTo>
                    <a:pt x="136" y="65"/>
                  </a:lnTo>
                  <a:lnTo>
                    <a:pt x="136" y="67"/>
                  </a:lnTo>
                  <a:lnTo>
                    <a:pt x="136" y="69"/>
                  </a:lnTo>
                  <a:lnTo>
                    <a:pt x="131" y="74"/>
                  </a:lnTo>
                  <a:lnTo>
                    <a:pt x="138" y="71"/>
                  </a:lnTo>
                  <a:lnTo>
                    <a:pt x="140" y="71"/>
                  </a:lnTo>
                  <a:lnTo>
                    <a:pt x="138" y="67"/>
                  </a:lnTo>
                  <a:close/>
                  <a:moveTo>
                    <a:pt x="133" y="48"/>
                  </a:moveTo>
                  <a:lnTo>
                    <a:pt x="133" y="42"/>
                  </a:lnTo>
                  <a:lnTo>
                    <a:pt x="127" y="35"/>
                  </a:lnTo>
                  <a:lnTo>
                    <a:pt x="125" y="33"/>
                  </a:lnTo>
                  <a:lnTo>
                    <a:pt x="121" y="33"/>
                  </a:lnTo>
                  <a:lnTo>
                    <a:pt x="119" y="33"/>
                  </a:lnTo>
                  <a:lnTo>
                    <a:pt x="121" y="33"/>
                  </a:lnTo>
                  <a:lnTo>
                    <a:pt x="125" y="35"/>
                  </a:lnTo>
                  <a:lnTo>
                    <a:pt x="127" y="40"/>
                  </a:lnTo>
                  <a:lnTo>
                    <a:pt x="129" y="40"/>
                  </a:lnTo>
                  <a:lnTo>
                    <a:pt x="131" y="44"/>
                  </a:lnTo>
                  <a:lnTo>
                    <a:pt x="127" y="48"/>
                  </a:lnTo>
                  <a:lnTo>
                    <a:pt x="121" y="52"/>
                  </a:lnTo>
                  <a:lnTo>
                    <a:pt x="119" y="52"/>
                  </a:lnTo>
                  <a:lnTo>
                    <a:pt x="114" y="52"/>
                  </a:lnTo>
                  <a:lnTo>
                    <a:pt x="112" y="50"/>
                  </a:lnTo>
                  <a:lnTo>
                    <a:pt x="110" y="44"/>
                  </a:lnTo>
                  <a:lnTo>
                    <a:pt x="106" y="44"/>
                  </a:lnTo>
                  <a:lnTo>
                    <a:pt x="104" y="42"/>
                  </a:lnTo>
                  <a:lnTo>
                    <a:pt x="104" y="40"/>
                  </a:lnTo>
                  <a:lnTo>
                    <a:pt x="106" y="40"/>
                  </a:lnTo>
                  <a:lnTo>
                    <a:pt x="104" y="38"/>
                  </a:lnTo>
                  <a:lnTo>
                    <a:pt x="98" y="31"/>
                  </a:lnTo>
                  <a:lnTo>
                    <a:pt x="93" y="31"/>
                  </a:lnTo>
                  <a:lnTo>
                    <a:pt x="91" y="33"/>
                  </a:lnTo>
                  <a:lnTo>
                    <a:pt x="87" y="31"/>
                  </a:lnTo>
                  <a:lnTo>
                    <a:pt x="85" y="27"/>
                  </a:lnTo>
                  <a:lnTo>
                    <a:pt x="89" y="27"/>
                  </a:lnTo>
                  <a:lnTo>
                    <a:pt x="87" y="25"/>
                  </a:lnTo>
                  <a:lnTo>
                    <a:pt x="89" y="21"/>
                  </a:lnTo>
                  <a:lnTo>
                    <a:pt x="89" y="19"/>
                  </a:lnTo>
                  <a:lnTo>
                    <a:pt x="91" y="16"/>
                  </a:lnTo>
                  <a:lnTo>
                    <a:pt x="98" y="12"/>
                  </a:lnTo>
                  <a:lnTo>
                    <a:pt x="98" y="8"/>
                  </a:lnTo>
                  <a:lnTo>
                    <a:pt x="95" y="10"/>
                  </a:lnTo>
                  <a:lnTo>
                    <a:pt x="95" y="10"/>
                  </a:lnTo>
                  <a:lnTo>
                    <a:pt x="91" y="10"/>
                  </a:lnTo>
                  <a:lnTo>
                    <a:pt x="89" y="8"/>
                  </a:lnTo>
                  <a:lnTo>
                    <a:pt x="89" y="4"/>
                  </a:lnTo>
                  <a:lnTo>
                    <a:pt x="85" y="4"/>
                  </a:lnTo>
                  <a:lnTo>
                    <a:pt x="87" y="0"/>
                  </a:lnTo>
                  <a:lnTo>
                    <a:pt x="85" y="0"/>
                  </a:lnTo>
                  <a:lnTo>
                    <a:pt x="83" y="0"/>
                  </a:lnTo>
                  <a:lnTo>
                    <a:pt x="81" y="2"/>
                  </a:lnTo>
                  <a:lnTo>
                    <a:pt x="79" y="6"/>
                  </a:lnTo>
                  <a:lnTo>
                    <a:pt x="76" y="6"/>
                  </a:lnTo>
                  <a:lnTo>
                    <a:pt x="74" y="10"/>
                  </a:lnTo>
                  <a:lnTo>
                    <a:pt x="70" y="14"/>
                  </a:lnTo>
                  <a:lnTo>
                    <a:pt x="30" y="23"/>
                  </a:lnTo>
                  <a:lnTo>
                    <a:pt x="0" y="29"/>
                  </a:lnTo>
                  <a:lnTo>
                    <a:pt x="0" y="33"/>
                  </a:lnTo>
                  <a:lnTo>
                    <a:pt x="0" y="65"/>
                  </a:lnTo>
                  <a:lnTo>
                    <a:pt x="0" y="65"/>
                  </a:lnTo>
                  <a:lnTo>
                    <a:pt x="24" y="61"/>
                  </a:lnTo>
                  <a:lnTo>
                    <a:pt x="26" y="61"/>
                  </a:lnTo>
                  <a:lnTo>
                    <a:pt x="32" y="59"/>
                  </a:lnTo>
                  <a:lnTo>
                    <a:pt x="34" y="59"/>
                  </a:lnTo>
                  <a:lnTo>
                    <a:pt x="38" y="59"/>
                  </a:lnTo>
                  <a:lnTo>
                    <a:pt x="55" y="52"/>
                  </a:lnTo>
                  <a:lnTo>
                    <a:pt x="62" y="52"/>
                  </a:lnTo>
                  <a:lnTo>
                    <a:pt x="64" y="52"/>
                  </a:lnTo>
                  <a:lnTo>
                    <a:pt x="74" y="48"/>
                  </a:lnTo>
                  <a:lnTo>
                    <a:pt x="79" y="50"/>
                  </a:lnTo>
                  <a:lnTo>
                    <a:pt x="81" y="55"/>
                  </a:lnTo>
                  <a:lnTo>
                    <a:pt x="81" y="55"/>
                  </a:lnTo>
                  <a:lnTo>
                    <a:pt x="83" y="57"/>
                  </a:lnTo>
                  <a:lnTo>
                    <a:pt x="85" y="61"/>
                  </a:lnTo>
                  <a:lnTo>
                    <a:pt x="85" y="61"/>
                  </a:lnTo>
                  <a:lnTo>
                    <a:pt x="85" y="63"/>
                  </a:lnTo>
                  <a:lnTo>
                    <a:pt x="87" y="61"/>
                  </a:lnTo>
                  <a:lnTo>
                    <a:pt x="89" y="63"/>
                  </a:lnTo>
                  <a:lnTo>
                    <a:pt x="91" y="69"/>
                  </a:lnTo>
                  <a:lnTo>
                    <a:pt x="91" y="74"/>
                  </a:lnTo>
                  <a:lnTo>
                    <a:pt x="93" y="71"/>
                  </a:lnTo>
                  <a:lnTo>
                    <a:pt x="95" y="67"/>
                  </a:lnTo>
                  <a:lnTo>
                    <a:pt x="100" y="67"/>
                  </a:lnTo>
                  <a:lnTo>
                    <a:pt x="102" y="63"/>
                  </a:lnTo>
                  <a:lnTo>
                    <a:pt x="104" y="61"/>
                  </a:lnTo>
                  <a:lnTo>
                    <a:pt x="106" y="57"/>
                  </a:lnTo>
                  <a:lnTo>
                    <a:pt x="108" y="55"/>
                  </a:lnTo>
                  <a:lnTo>
                    <a:pt x="108" y="57"/>
                  </a:lnTo>
                  <a:lnTo>
                    <a:pt x="110" y="65"/>
                  </a:lnTo>
                  <a:lnTo>
                    <a:pt x="114" y="63"/>
                  </a:lnTo>
                  <a:lnTo>
                    <a:pt x="117" y="61"/>
                  </a:lnTo>
                  <a:lnTo>
                    <a:pt x="119" y="57"/>
                  </a:lnTo>
                  <a:lnTo>
                    <a:pt x="119" y="59"/>
                  </a:lnTo>
                  <a:lnTo>
                    <a:pt x="129" y="52"/>
                  </a:lnTo>
                  <a:lnTo>
                    <a:pt x="133" y="52"/>
                  </a:lnTo>
                  <a:lnTo>
                    <a:pt x="133" y="48"/>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4" name="Freeform 48">
              <a:extLst>
                <a:ext uri="{FF2B5EF4-FFF2-40B4-BE49-F238E27FC236}">
                  <a16:creationId xmlns:a16="http://schemas.microsoft.com/office/drawing/2014/main" id="{0D122851-9D4B-2131-6060-5A95EDCD14DC}"/>
                </a:ext>
              </a:extLst>
            </p:cNvPr>
            <p:cNvSpPr>
              <a:spLocks/>
            </p:cNvSpPr>
            <p:nvPr/>
          </p:nvSpPr>
          <p:spPr bwMode="auto">
            <a:xfrm>
              <a:off x="1154114" y="3559179"/>
              <a:ext cx="111125" cy="107950"/>
            </a:xfrm>
            <a:custGeom>
              <a:avLst/>
              <a:gdLst/>
              <a:ahLst/>
              <a:cxnLst>
                <a:cxn ang="0">
                  <a:pos x="70" y="26"/>
                </a:cxn>
                <a:cxn ang="0">
                  <a:pos x="64" y="0"/>
                </a:cxn>
                <a:cxn ang="0">
                  <a:pos x="62" y="0"/>
                </a:cxn>
                <a:cxn ang="0">
                  <a:pos x="55" y="0"/>
                </a:cxn>
                <a:cxn ang="0">
                  <a:pos x="38" y="7"/>
                </a:cxn>
                <a:cxn ang="0">
                  <a:pos x="34" y="7"/>
                </a:cxn>
                <a:cxn ang="0">
                  <a:pos x="32" y="7"/>
                </a:cxn>
                <a:cxn ang="0">
                  <a:pos x="26" y="9"/>
                </a:cxn>
                <a:cxn ang="0">
                  <a:pos x="24" y="9"/>
                </a:cxn>
                <a:cxn ang="0">
                  <a:pos x="0" y="13"/>
                </a:cxn>
                <a:cxn ang="0">
                  <a:pos x="9" y="51"/>
                </a:cxn>
                <a:cxn ang="0">
                  <a:pos x="11" y="53"/>
                </a:cxn>
                <a:cxn ang="0">
                  <a:pos x="11" y="57"/>
                </a:cxn>
                <a:cxn ang="0">
                  <a:pos x="5" y="64"/>
                </a:cxn>
                <a:cxn ang="0">
                  <a:pos x="5" y="64"/>
                </a:cxn>
                <a:cxn ang="0">
                  <a:pos x="9" y="68"/>
                </a:cxn>
                <a:cxn ang="0">
                  <a:pos x="11" y="66"/>
                </a:cxn>
                <a:cxn ang="0">
                  <a:pos x="17" y="60"/>
                </a:cxn>
                <a:cxn ang="0">
                  <a:pos x="22" y="57"/>
                </a:cxn>
                <a:cxn ang="0">
                  <a:pos x="24" y="55"/>
                </a:cxn>
                <a:cxn ang="0">
                  <a:pos x="26" y="55"/>
                </a:cxn>
                <a:cxn ang="0">
                  <a:pos x="30" y="49"/>
                </a:cxn>
                <a:cxn ang="0">
                  <a:pos x="34" y="49"/>
                </a:cxn>
                <a:cxn ang="0">
                  <a:pos x="36" y="47"/>
                </a:cxn>
                <a:cxn ang="0">
                  <a:pos x="41" y="47"/>
                </a:cxn>
                <a:cxn ang="0">
                  <a:pos x="41" y="45"/>
                </a:cxn>
                <a:cxn ang="0">
                  <a:pos x="51" y="43"/>
                </a:cxn>
                <a:cxn ang="0">
                  <a:pos x="51" y="41"/>
                </a:cxn>
                <a:cxn ang="0">
                  <a:pos x="51" y="38"/>
                </a:cxn>
                <a:cxn ang="0">
                  <a:pos x="51" y="38"/>
                </a:cxn>
                <a:cxn ang="0">
                  <a:pos x="51" y="41"/>
                </a:cxn>
                <a:cxn ang="0">
                  <a:pos x="55" y="41"/>
                </a:cxn>
                <a:cxn ang="0">
                  <a:pos x="62" y="36"/>
                </a:cxn>
                <a:cxn ang="0">
                  <a:pos x="68" y="34"/>
                </a:cxn>
                <a:cxn ang="0">
                  <a:pos x="70" y="34"/>
                </a:cxn>
                <a:cxn ang="0">
                  <a:pos x="70" y="34"/>
                </a:cxn>
                <a:cxn ang="0">
                  <a:pos x="70" y="32"/>
                </a:cxn>
                <a:cxn ang="0">
                  <a:pos x="70" y="30"/>
                </a:cxn>
                <a:cxn ang="0">
                  <a:pos x="70" y="26"/>
                </a:cxn>
              </a:cxnLst>
              <a:rect l="0" t="0" r="r" b="b"/>
              <a:pathLst>
                <a:path w="70" h="68">
                  <a:moveTo>
                    <a:pt x="70" y="26"/>
                  </a:moveTo>
                  <a:lnTo>
                    <a:pt x="64" y="0"/>
                  </a:lnTo>
                  <a:lnTo>
                    <a:pt x="62" y="0"/>
                  </a:lnTo>
                  <a:lnTo>
                    <a:pt x="55" y="0"/>
                  </a:lnTo>
                  <a:lnTo>
                    <a:pt x="38" y="7"/>
                  </a:lnTo>
                  <a:lnTo>
                    <a:pt x="34" y="7"/>
                  </a:lnTo>
                  <a:lnTo>
                    <a:pt x="32" y="7"/>
                  </a:lnTo>
                  <a:lnTo>
                    <a:pt x="26" y="9"/>
                  </a:lnTo>
                  <a:lnTo>
                    <a:pt x="24" y="9"/>
                  </a:lnTo>
                  <a:lnTo>
                    <a:pt x="0" y="13"/>
                  </a:lnTo>
                  <a:lnTo>
                    <a:pt x="9" y="51"/>
                  </a:lnTo>
                  <a:lnTo>
                    <a:pt x="11" y="53"/>
                  </a:lnTo>
                  <a:lnTo>
                    <a:pt x="11" y="57"/>
                  </a:lnTo>
                  <a:lnTo>
                    <a:pt x="5" y="64"/>
                  </a:lnTo>
                  <a:lnTo>
                    <a:pt x="5" y="64"/>
                  </a:lnTo>
                  <a:lnTo>
                    <a:pt x="9" y="68"/>
                  </a:lnTo>
                  <a:lnTo>
                    <a:pt x="11" y="66"/>
                  </a:lnTo>
                  <a:lnTo>
                    <a:pt x="17" y="60"/>
                  </a:lnTo>
                  <a:lnTo>
                    <a:pt x="22" y="57"/>
                  </a:lnTo>
                  <a:lnTo>
                    <a:pt x="24" y="55"/>
                  </a:lnTo>
                  <a:lnTo>
                    <a:pt x="26" y="55"/>
                  </a:lnTo>
                  <a:lnTo>
                    <a:pt x="30" y="49"/>
                  </a:lnTo>
                  <a:lnTo>
                    <a:pt x="34" y="49"/>
                  </a:lnTo>
                  <a:lnTo>
                    <a:pt x="36" y="47"/>
                  </a:lnTo>
                  <a:lnTo>
                    <a:pt x="41" y="47"/>
                  </a:lnTo>
                  <a:lnTo>
                    <a:pt x="41" y="45"/>
                  </a:lnTo>
                  <a:lnTo>
                    <a:pt x="51" y="43"/>
                  </a:lnTo>
                  <a:lnTo>
                    <a:pt x="51" y="41"/>
                  </a:lnTo>
                  <a:lnTo>
                    <a:pt x="51" y="38"/>
                  </a:lnTo>
                  <a:lnTo>
                    <a:pt x="51" y="38"/>
                  </a:lnTo>
                  <a:lnTo>
                    <a:pt x="51" y="41"/>
                  </a:lnTo>
                  <a:lnTo>
                    <a:pt x="55" y="41"/>
                  </a:lnTo>
                  <a:lnTo>
                    <a:pt x="62" y="36"/>
                  </a:lnTo>
                  <a:lnTo>
                    <a:pt x="68" y="34"/>
                  </a:lnTo>
                  <a:lnTo>
                    <a:pt x="70" y="34"/>
                  </a:lnTo>
                  <a:lnTo>
                    <a:pt x="70" y="34"/>
                  </a:lnTo>
                  <a:lnTo>
                    <a:pt x="70" y="32"/>
                  </a:lnTo>
                  <a:lnTo>
                    <a:pt x="70" y="30"/>
                  </a:lnTo>
                  <a:lnTo>
                    <a:pt x="70" y="26"/>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5" name="Freeform 40">
              <a:extLst>
                <a:ext uri="{FF2B5EF4-FFF2-40B4-BE49-F238E27FC236}">
                  <a16:creationId xmlns:a16="http://schemas.microsoft.com/office/drawing/2014/main" id="{AFB483CD-9D5E-7C85-CEA3-45C90871B706}"/>
                </a:ext>
              </a:extLst>
            </p:cNvPr>
            <p:cNvSpPr>
              <a:spLocks/>
            </p:cNvSpPr>
            <p:nvPr/>
          </p:nvSpPr>
          <p:spPr bwMode="auto">
            <a:xfrm>
              <a:off x="-547688" y="3908429"/>
              <a:ext cx="473076" cy="250825"/>
            </a:xfrm>
            <a:custGeom>
              <a:avLst/>
              <a:gdLst/>
              <a:ahLst/>
              <a:cxnLst>
                <a:cxn ang="0">
                  <a:pos x="292" y="47"/>
                </a:cxn>
                <a:cxn ang="0">
                  <a:pos x="290" y="47"/>
                </a:cxn>
                <a:cxn ang="0">
                  <a:pos x="283" y="40"/>
                </a:cxn>
                <a:cxn ang="0">
                  <a:pos x="283" y="36"/>
                </a:cxn>
                <a:cxn ang="0">
                  <a:pos x="281" y="34"/>
                </a:cxn>
                <a:cxn ang="0">
                  <a:pos x="277" y="30"/>
                </a:cxn>
                <a:cxn ang="0">
                  <a:pos x="275" y="27"/>
                </a:cxn>
                <a:cxn ang="0">
                  <a:pos x="279" y="21"/>
                </a:cxn>
                <a:cxn ang="0">
                  <a:pos x="281" y="19"/>
                </a:cxn>
                <a:cxn ang="0">
                  <a:pos x="283" y="19"/>
                </a:cxn>
                <a:cxn ang="0">
                  <a:pos x="285" y="19"/>
                </a:cxn>
                <a:cxn ang="0">
                  <a:pos x="283" y="15"/>
                </a:cxn>
                <a:cxn ang="0">
                  <a:pos x="281" y="11"/>
                </a:cxn>
                <a:cxn ang="0">
                  <a:pos x="279" y="11"/>
                </a:cxn>
                <a:cxn ang="0">
                  <a:pos x="277" y="13"/>
                </a:cxn>
                <a:cxn ang="0">
                  <a:pos x="266" y="6"/>
                </a:cxn>
                <a:cxn ang="0">
                  <a:pos x="203" y="6"/>
                </a:cxn>
                <a:cxn ang="0">
                  <a:pos x="152" y="6"/>
                </a:cxn>
                <a:cxn ang="0">
                  <a:pos x="57" y="4"/>
                </a:cxn>
                <a:cxn ang="0">
                  <a:pos x="9" y="0"/>
                </a:cxn>
                <a:cxn ang="0">
                  <a:pos x="0" y="154"/>
                </a:cxn>
                <a:cxn ang="0">
                  <a:pos x="66" y="156"/>
                </a:cxn>
                <a:cxn ang="0">
                  <a:pos x="157" y="158"/>
                </a:cxn>
                <a:cxn ang="0">
                  <a:pos x="247" y="158"/>
                </a:cxn>
                <a:cxn ang="0">
                  <a:pos x="298" y="158"/>
                </a:cxn>
                <a:cxn ang="0">
                  <a:pos x="296" y="51"/>
                </a:cxn>
                <a:cxn ang="0">
                  <a:pos x="292" y="47"/>
                </a:cxn>
              </a:cxnLst>
              <a:rect l="0" t="0" r="r" b="b"/>
              <a:pathLst>
                <a:path w="298" h="158">
                  <a:moveTo>
                    <a:pt x="292" y="47"/>
                  </a:moveTo>
                  <a:lnTo>
                    <a:pt x="290" y="47"/>
                  </a:lnTo>
                  <a:lnTo>
                    <a:pt x="283" y="40"/>
                  </a:lnTo>
                  <a:lnTo>
                    <a:pt x="283" y="36"/>
                  </a:lnTo>
                  <a:lnTo>
                    <a:pt x="281" y="34"/>
                  </a:lnTo>
                  <a:lnTo>
                    <a:pt x="277" y="30"/>
                  </a:lnTo>
                  <a:lnTo>
                    <a:pt x="275" y="27"/>
                  </a:lnTo>
                  <a:lnTo>
                    <a:pt x="279" y="21"/>
                  </a:lnTo>
                  <a:lnTo>
                    <a:pt x="281" y="19"/>
                  </a:lnTo>
                  <a:lnTo>
                    <a:pt x="283" y="19"/>
                  </a:lnTo>
                  <a:lnTo>
                    <a:pt x="285" y="19"/>
                  </a:lnTo>
                  <a:lnTo>
                    <a:pt x="283" y="15"/>
                  </a:lnTo>
                  <a:lnTo>
                    <a:pt x="281" y="11"/>
                  </a:lnTo>
                  <a:lnTo>
                    <a:pt x="279" y="11"/>
                  </a:lnTo>
                  <a:lnTo>
                    <a:pt x="277" y="13"/>
                  </a:lnTo>
                  <a:lnTo>
                    <a:pt x="266" y="6"/>
                  </a:lnTo>
                  <a:lnTo>
                    <a:pt x="203" y="6"/>
                  </a:lnTo>
                  <a:lnTo>
                    <a:pt x="152" y="6"/>
                  </a:lnTo>
                  <a:lnTo>
                    <a:pt x="57" y="4"/>
                  </a:lnTo>
                  <a:lnTo>
                    <a:pt x="9" y="0"/>
                  </a:lnTo>
                  <a:lnTo>
                    <a:pt x="0" y="154"/>
                  </a:lnTo>
                  <a:lnTo>
                    <a:pt x="66" y="156"/>
                  </a:lnTo>
                  <a:lnTo>
                    <a:pt x="157" y="158"/>
                  </a:lnTo>
                  <a:lnTo>
                    <a:pt x="247" y="158"/>
                  </a:lnTo>
                  <a:lnTo>
                    <a:pt x="298" y="158"/>
                  </a:lnTo>
                  <a:lnTo>
                    <a:pt x="296" y="51"/>
                  </a:lnTo>
                  <a:lnTo>
                    <a:pt x="292" y="47"/>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6" name="Freeform 38">
              <a:extLst>
                <a:ext uri="{FF2B5EF4-FFF2-40B4-BE49-F238E27FC236}">
                  <a16:creationId xmlns:a16="http://schemas.microsoft.com/office/drawing/2014/main" id="{26DB823A-FDDE-C0AE-B8FB-9EA8EC15261C}"/>
                </a:ext>
              </a:extLst>
            </p:cNvPr>
            <p:cNvSpPr>
              <a:spLocks noEditPoints="1"/>
            </p:cNvSpPr>
            <p:nvPr/>
          </p:nvSpPr>
          <p:spPr bwMode="auto">
            <a:xfrm>
              <a:off x="-28421" y="4469961"/>
              <a:ext cx="360363" cy="322262"/>
            </a:xfrm>
            <a:custGeom>
              <a:avLst/>
              <a:gdLst/>
              <a:ahLst/>
              <a:cxnLst>
                <a:cxn ang="0">
                  <a:pos x="101" y="181"/>
                </a:cxn>
                <a:cxn ang="0">
                  <a:pos x="99" y="173"/>
                </a:cxn>
                <a:cxn ang="0">
                  <a:pos x="133" y="192"/>
                </a:cxn>
                <a:cxn ang="0">
                  <a:pos x="211" y="143"/>
                </a:cxn>
                <a:cxn ang="0">
                  <a:pos x="225" y="188"/>
                </a:cxn>
                <a:cxn ang="0">
                  <a:pos x="208" y="179"/>
                </a:cxn>
                <a:cxn ang="0">
                  <a:pos x="196" y="169"/>
                </a:cxn>
                <a:cxn ang="0">
                  <a:pos x="202" y="165"/>
                </a:cxn>
                <a:cxn ang="0">
                  <a:pos x="208" y="156"/>
                </a:cxn>
                <a:cxn ang="0">
                  <a:pos x="200" y="148"/>
                </a:cxn>
                <a:cxn ang="0">
                  <a:pos x="189" y="152"/>
                </a:cxn>
                <a:cxn ang="0">
                  <a:pos x="196" y="141"/>
                </a:cxn>
                <a:cxn ang="0">
                  <a:pos x="183" y="146"/>
                </a:cxn>
                <a:cxn ang="0">
                  <a:pos x="162" y="141"/>
                </a:cxn>
                <a:cxn ang="0">
                  <a:pos x="179" y="135"/>
                </a:cxn>
                <a:cxn ang="0">
                  <a:pos x="192" y="139"/>
                </a:cxn>
                <a:cxn ang="0">
                  <a:pos x="200" y="137"/>
                </a:cxn>
                <a:cxn ang="0">
                  <a:pos x="194" y="124"/>
                </a:cxn>
                <a:cxn ang="0">
                  <a:pos x="187" y="103"/>
                </a:cxn>
                <a:cxn ang="0">
                  <a:pos x="109" y="101"/>
                </a:cxn>
                <a:cxn ang="0">
                  <a:pos x="111" y="86"/>
                </a:cxn>
                <a:cxn ang="0">
                  <a:pos x="114" y="74"/>
                </a:cxn>
                <a:cxn ang="0">
                  <a:pos x="116" y="63"/>
                </a:cxn>
                <a:cxn ang="0">
                  <a:pos x="124" y="48"/>
                </a:cxn>
                <a:cxn ang="0">
                  <a:pos x="124" y="44"/>
                </a:cxn>
                <a:cxn ang="0">
                  <a:pos x="135" y="36"/>
                </a:cxn>
                <a:cxn ang="0">
                  <a:pos x="124" y="27"/>
                </a:cxn>
                <a:cxn ang="0">
                  <a:pos x="122" y="21"/>
                </a:cxn>
                <a:cxn ang="0">
                  <a:pos x="124" y="6"/>
                </a:cxn>
                <a:cxn ang="0">
                  <a:pos x="120" y="0"/>
                </a:cxn>
                <a:cxn ang="0">
                  <a:pos x="8" y="65"/>
                </a:cxn>
                <a:cxn ang="0">
                  <a:pos x="16" y="84"/>
                </a:cxn>
                <a:cxn ang="0">
                  <a:pos x="23" y="101"/>
                </a:cxn>
                <a:cxn ang="0">
                  <a:pos x="23" y="116"/>
                </a:cxn>
                <a:cxn ang="0">
                  <a:pos x="19" y="137"/>
                </a:cxn>
                <a:cxn ang="0">
                  <a:pos x="14" y="158"/>
                </a:cxn>
                <a:cxn ang="0">
                  <a:pos x="12" y="167"/>
                </a:cxn>
                <a:cxn ang="0">
                  <a:pos x="33" y="169"/>
                </a:cxn>
                <a:cxn ang="0">
                  <a:pos x="40" y="160"/>
                </a:cxn>
                <a:cxn ang="0">
                  <a:pos x="42" y="169"/>
                </a:cxn>
                <a:cxn ang="0">
                  <a:pos x="80" y="179"/>
                </a:cxn>
                <a:cxn ang="0">
                  <a:pos x="86" y="169"/>
                </a:cxn>
                <a:cxn ang="0">
                  <a:pos x="99" y="167"/>
                </a:cxn>
                <a:cxn ang="0">
                  <a:pos x="114" y="173"/>
                </a:cxn>
                <a:cxn ang="0">
                  <a:pos x="126" y="175"/>
                </a:cxn>
                <a:cxn ang="0">
                  <a:pos x="128" y="184"/>
                </a:cxn>
                <a:cxn ang="0">
                  <a:pos x="139" y="192"/>
                </a:cxn>
                <a:cxn ang="0">
                  <a:pos x="156" y="196"/>
                </a:cxn>
                <a:cxn ang="0">
                  <a:pos x="164" y="186"/>
                </a:cxn>
                <a:cxn ang="0">
                  <a:pos x="173" y="196"/>
                </a:cxn>
                <a:cxn ang="0">
                  <a:pos x="181" y="186"/>
                </a:cxn>
                <a:cxn ang="0">
                  <a:pos x="185" y="177"/>
                </a:cxn>
                <a:cxn ang="0">
                  <a:pos x="196" y="184"/>
                </a:cxn>
                <a:cxn ang="0">
                  <a:pos x="208" y="190"/>
                </a:cxn>
                <a:cxn ang="0">
                  <a:pos x="213" y="196"/>
                </a:cxn>
                <a:cxn ang="0">
                  <a:pos x="221" y="198"/>
                </a:cxn>
              </a:cxnLst>
              <a:rect l="0" t="0" r="r" b="b"/>
              <a:pathLst>
                <a:path w="227" h="203">
                  <a:moveTo>
                    <a:pt x="99" y="173"/>
                  </a:moveTo>
                  <a:lnTo>
                    <a:pt x="92" y="175"/>
                  </a:lnTo>
                  <a:lnTo>
                    <a:pt x="95" y="177"/>
                  </a:lnTo>
                  <a:lnTo>
                    <a:pt x="99" y="179"/>
                  </a:lnTo>
                  <a:lnTo>
                    <a:pt x="101" y="181"/>
                  </a:lnTo>
                  <a:lnTo>
                    <a:pt x="105" y="179"/>
                  </a:lnTo>
                  <a:lnTo>
                    <a:pt x="107" y="177"/>
                  </a:lnTo>
                  <a:lnTo>
                    <a:pt x="107" y="177"/>
                  </a:lnTo>
                  <a:lnTo>
                    <a:pt x="105" y="177"/>
                  </a:lnTo>
                  <a:lnTo>
                    <a:pt x="99" y="173"/>
                  </a:lnTo>
                  <a:close/>
                  <a:moveTo>
                    <a:pt x="128" y="186"/>
                  </a:moveTo>
                  <a:lnTo>
                    <a:pt x="126" y="188"/>
                  </a:lnTo>
                  <a:lnTo>
                    <a:pt x="126" y="190"/>
                  </a:lnTo>
                  <a:lnTo>
                    <a:pt x="128" y="192"/>
                  </a:lnTo>
                  <a:lnTo>
                    <a:pt x="133" y="192"/>
                  </a:lnTo>
                  <a:lnTo>
                    <a:pt x="133" y="192"/>
                  </a:lnTo>
                  <a:lnTo>
                    <a:pt x="133" y="188"/>
                  </a:lnTo>
                  <a:lnTo>
                    <a:pt x="128" y="186"/>
                  </a:lnTo>
                  <a:close/>
                  <a:moveTo>
                    <a:pt x="213" y="141"/>
                  </a:moveTo>
                  <a:lnTo>
                    <a:pt x="211" y="143"/>
                  </a:lnTo>
                  <a:lnTo>
                    <a:pt x="208" y="146"/>
                  </a:lnTo>
                  <a:lnTo>
                    <a:pt x="213" y="143"/>
                  </a:lnTo>
                  <a:lnTo>
                    <a:pt x="213" y="141"/>
                  </a:lnTo>
                  <a:close/>
                  <a:moveTo>
                    <a:pt x="227" y="188"/>
                  </a:moveTo>
                  <a:lnTo>
                    <a:pt x="225" y="188"/>
                  </a:lnTo>
                  <a:lnTo>
                    <a:pt x="223" y="186"/>
                  </a:lnTo>
                  <a:lnTo>
                    <a:pt x="221" y="184"/>
                  </a:lnTo>
                  <a:lnTo>
                    <a:pt x="219" y="181"/>
                  </a:lnTo>
                  <a:lnTo>
                    <a:pt x="213" y="181"/>
                  </a:lnTo>
                  <a:lnTo>
                    <a:pt x="208" y="179"/>
                  </a:lnTo>
                  <a:lnTo>
                    <a:pt x="204" y="179"/>
                  </a:lnTo>
                  <a:lnTo>
                    <a:pt x="204" y="175"/>
                  </a:lnTo>
                  <a:lnTo>
                    <a:pt x="200" y="175"/>
                  </a:lnTo>
                  <a:lnTo>
                    <a:pt x="196" y="173"/>
                  </a:lnTo>
                  <a:lnTo>
                    <a:pt x="196" y="169"/>
                  </a:lnTo>
                  <a:lnTo>
                    <a:pt x="198" y="169"/>
                  </a:lnTo>
                  <a:lnTo>
                    <a:pt x="198" y="167"/>
                  </a:lnTo>
                  <a:lnTo>
                    <a:pt x="200" y="167"/>
                  </a:lnTo>
                  <a:lnTo>
                    <a:pt x="204" y="167"/>
                  </a:lnTo>
                  <a:lnTo>
                    <a:pt x="202" y="165"/>
                  </a:lnTo>
                  <a:lnTo>
                    <a:pt x="200" y="162"/>
                  </a:lnTo>
                  <a:lnTo>
                    <a:pt x="204" y="158"/>
                  </a:lnTo>
                  <a:lnTo>
                    <a:pt x="206" y="158"/>
                  </a:lnTo>
                  <a:lnTo>
                    <a:pt x="208" y="160"/>
                  </a:lnTo>
                  <a:lnTo>
                    <a:pt x="208" y="156"/>
                  </a:lnTo>
                  <a:lnTo>
                    <a:pt x="208" y="154"/>
                  </a:lnTo>
                  <a:lnTo>
                    <a:pt x="206" y="152"/>
                  </a:lnTo>
                  <a:lnTo>
                    <a:pt x="206" y="148"/>
                  </a:lnTo>
                  <a:lnTo>
                    <a:pt x="204" y="146"/>
                  </a:lnTo>
                  <a:lnTo>
                    <a:pt x="200" y="148"/>
                  </a:lnTo>
                  <a:lnTo>
                    <a:pt x="200" y="152"/>
                  </a:lnTo>
                  <a:lnTo>
                    <a:pt x="198" y="154"/>
                  </a:lnTo>
                  <a:lnTo>
                    <a:pt x="196" y="154"/>
                  </a:lnTo>
                  <a:lnTo>
                    <a:pt x="194" y="152"/>
                  </a:lnTo>
                  <a:lnTo>
                    <a:pt x="189" y="152"/>
                  </a:lnTo>
                  <a:lnTo>
                    <a:pt x="187" y="150"/>
                  </a:lnTo>
                  <a:lnTo>
                    <a:pt x="187" y="150"/>
                  </a:lnTo>
                  <a:lnTo>
                    <a:pt x="194" y="146"/>
                  </a:lnTo>
                  <a:lnTo>
                    <a:pt x="196" y="141"/>
                  </a:lnTo>
                  <a:lnTo>
                    <a:pt x="196" y="141"/>
                  </a:lnTo>
                  <a:lnTo>
                    <a:pt x="192" y="143"/>
                  </a:lnTo>
                  <a:lnTo>
                    <a:pt x="192" y="141"/>
                  </a:lnTo>
                  <a:lnTo>
                    <a:pt x="189" y="143"/>
                  </a:lnTo>
                  <a:lnTo>
                    <a:pt x="185" y="141"/>
                  </a:lnTo>
                  <a:lnTo>
                    <a:pt x="183" y="146"/>
                  </a:lnTo>
                  <a:lnTo>
                    <a:pt x="181" y="146"/>
                  </a:lnTo>
                  <a:lnTo>
                    <a:pt x="170" y="148"/>
                  </a:lnTo>
                  <a:lnTo>
                    <a:pt x="166" y="148"/>
                  </a:lnTo>
                  <a:lnTo>
                    <a:pt x="162" y="146"/>
                  </a:lnTo>
                  <a:lnTo>
                    <a:pt x="162" y="141"/>
                  </a:lnTo>
                  <a:lnTo>
                    <a:pt x="164" y="139"/>
                  </a:lnTo>
                  <a:lnTo>
                    <a:pt x="168" y="133"/>
                  </a:lnTo>
                  <a:lnTo>
                    <a:pt x="173" y="131"/>
                  </a:lnTo>
                  <a:lnTo>
                    <a:pt x="177" y="133"/>
                  </a:lnTo>
                  <a:lnTo>
                    <a:pt x="179" y="135"/>
                  </a:lnTo>
                  <a:lnTo>
                    <a:pt x="183" y="137"/>
                  </a:lnTo>
                  <a:lnTo>
                    <a:pt x="185" y="137"/>
                  </a:lnTo>
                  <a:lnTo>
                    <a:pt x="187" y="137"/>
                  </a:lnTo>
                  <a:lnTo>
                    <a:pt x="189" y="137"/>
                  </a:lnTo>
                  <a:lnTo>
                    <a:pt x="192" y="139"/>
                  </a:lnTo>
                  <a:lnTo>
                    <a:pt x="196" y="141"/>
                  </a:lnTo>
                  <a:lnTo>
                    <a:pt x="196" y="139"/>
                  </a:lnTo>
                  <a:lnTo>
                    <a:pt x="198" y="141"/>
                  </a:lnTo>
                  <a:lnTo>
                    <a:pt x="200" y="139"/>
                  </a:lnTo>
                  <a:lnTo>
                    <a:pt x="200" y="137"/>
                  </a:lnTo>
                  <a:lnTo>
                    <a:pt x="198" y="137"/>
                  </a:lnTo>
                  <a:lnTo>
                    <a:pt x="196" y="133"/>
                  </a:lnTo>
                  <a:lnTo>
                    <a:pt x="196" y="133"/>
                  </a:lnTo>
                  <a:lnTo>
                    <a:pt x="194" y="129"/>
                  </a:lnTo>
                  <a:lnTo>
                    <a:pt x="194" y="124"/>
                  </a:lnTo>
                  <a:lnTo>
                    <a:pt x="187" y="120"/>
                  </a:lnTo>
                  <a:lnTo>
                    <a:pt x="185" y="118"/>
                  </a:lnTo>
                  <a:lnTo>
                    <a:pt x="185" y="114"/>
                  </a:lnTo>
                  <a:lnTo>
                    <a:pt x="185" y="110"/>
                  </a:lnTo>
                  <a:lnTo>
                    <a:pt x="187" y="103"/>
                  </a:lnTo>
                  <a:lnTo>
                    <a:pt x="189" y="99"/>
                  </a:lnTo>
                  <a:lnTo>
                    <a:pt x="189" y="99"/>
                  </a:lnTo>
                  <a:lnTo>
                    <a:pt x="147" y="101"/>
                  </a:lnTo>
                  <a:lnTo>
                    <a:pt x="105" y="103"/>
                  </a:lnTo>
                  <a:lnTo>
                    <a:pt x="109" y="101"/>
                  </a:lnTo>
                  <a:lnTo>
                    <a:pt x="107" y="97"/>
                  </a:lnTo>
                  <a:lnTo>
                    <a:pt x="107" y="95"/>
                  </a:lnTo>
                  <a:lnTo>
                    <a:pt x="105" y="91"/>
                  </a:lnTo>
                  <a:lnTo>
                    <a:pt x="109" y="91"/>
                  </a:lnTo>
                  <a:lnTo>
                    <a:pt x="111" y="86"/>
                  </a:lnTo>
                  <a:lnTo>
                    <a:pt x="107" y="84"/>
                  </a:lnTo>
                  <a:lnTo>
                    <a:pt x="111" y="84"/>
                  </a:lnTo>
                  <a:lnTo>
                    <a:pt x="109" y="78"/>
                  </a:lnTo>
                  <a:lnTo>
                    <a:pt x="114" y="74"/>
                  </a:lnTo>
                  <a:lnTo>
                    <a:pt x="114" y="74"/>
                  </a:lnTo>
                  <a:lnTo>
                    <a:pt x="111" y="74"/>
                  </a:lnTo>
                  <a:lnTo>
                    <a:pt x="114" y="72"/>
                  </a:lnTo>
                  <a:lnTo>
                    <a:pt x="116" y="67"/>
                  </a:lnTo>
                  <a:lnTo>
                    <a:pt x="118" y="65"/>
                  </a:lnTo>
                  <a:lnTo>
                    <a:pt x="116" y="63"/>
                  </a:lnTo>
                  <a:lnTo>
                    <a:pt x="118" y="59"/>
                  </a:lnTo>
                  <a:lnTo>
                    <a:pt x="120" y="59"/>
                  </a:lnTo>
                  <a:lnTo>
                    <a:pt x="126" y="51"/>
                  </a:lnTo>
                  <a:lnTo>
                    <a:pt x="126" y="51"/>
                  </a:lnTo>
                  <a:lnTo>
                    <a:pt x="124" y="48"/>
                  </a:lnTo>
                  <a:lnTo>
                    <a:pt x="126" y="48"/>
                  </a:lnTo>
                  <a:lnTo>
                    <a:pt x="126" y="46"/>
                  </a:lnTo>
                  <a:lnTo>
                    <a:pt x="130" y="44"/>
                  </a:lnTo>
                  <a:lnTo>
                    <a:pt x="126" y="44"/>
                  </a:lnTo>
                  <a:lnTo>
                    <a:pt x="124" y="44"/>
                  </a:lnTo>
                  <a:lnTo>
                    <a:pt x="124" y="40"/>
                  </a:lnTo>
                  <a:lnTo>
                    <a:pt x="128" y="40"/>
                  </a:lnTo>
                  <a:lnTo>
                    <a:pt x="130" y="36"/>
                  </a:lnTo>
                  <a:lnTo>
                    <a:pt x="133" y="36"/>
                  </a:lnTo>
                  <a:lnTo>
                    <a:pt x="135" y="36"/>
                  </a:lnTo>
                  <a:lnTo>
                    <a:pt x="133" y="34"/>
                  </a:lnTo>
                  <a:lnTo>
                    <a:pt x="130" y="34"/>
                  </a:lnTo>
                  <a:lnTo>
                    <a:pt x="128" y="32"/>
                  </a:lnTo>
                  <a:lnTo>
                    <a:pt x="126" y="29"/>
                  </a:lnTo>
                  <a:lnTo>
                    <a:pt x="124" y="27"/>
                  </a:lnTo>
                  <a:lnTo>
                    <a:pt x="124" y="25"/>
                  </a:lnTo>
                  <a:lnTo>
                    <a:pt x="128" y="27"/>
                  </a:lnTo>
                  <a:lnTo>
                    <a:pt x="126" y="23"/>
                  </a:lnTo>
                  <a:lnTo>
                    <a:pt x="128" y="21"/>
                  </a:lnTo>
                  <a:lnTo>
                    <a:pt x="122" y="21"/>
                  </a:lnTo>
                  <a:lnTo>
                    <a:pt x="122" y="19"/>
                  </a:lnTo>
                  <a:lnTo>
                    <a:pt x="126" y="15"/>
                  </a:lnTo>
                  <a:lnTo>
                    <a:pt x="122" y="13"/>
                  </a:lnTo>
                  <a:lnTo>
                    <a:pt x="122" y="10"/>
                  </a:lnTo>
                  <a:lnTo>
                    <a:pt x="124" y="6"/>
                  </a:lnTo>
                  <a:lnTo>
                    <a:pt x="124" y="4"/>
                  </a:lnTo>
                  <a:lnTo>
                    <a:pt x="122" y="4"/>
                  </a:lnTo>
                  <a:lnTo>
                    <a:pt x="118" y="6"/>
                  </a:lnTo>
                  <a:lnTo>
                    <a:pt x="118" y="2"/>
                  </a:lnTo>
                  <a:lnTo>
                    <a:pt x="120" y="0"/>
                  </a:lnTo>
                  <a:lnTo>
                    <a:pt x="50" y="4"/>
                  </a:lnTo>
                  <a:lnTo>
                    <a:pt x="0" y="6"/>
                  </a:lnTo>
                  <a:lnTo>
                    <a:pt x="2" y="57"/>
                  </a:lnTo>
                  <a:lnTo>
                    <a:pt x="6" y="63"/>
                  </a:lnTo>
                  <a:lnTo>
                    <a:pt x="8" y="65"/>
                  </a:lnTo>
                  <a:lnTo>
                    <a:pt x="10" y="72"/>
                  </a:lnTo>
                  <a:lnTo>
                    <a:pt x="10" y="78"/>
                  </a:lnTo>
                  <a:lnTo>
                    <a:pt x="12" y="80"/>
                  </a:lnTo>
                  <a:lnTo>
                    <a:pt x="14" y="84"/>
                  </a:lnTo>
                  <a:lnTo>
                    <a:pt x="16" y="84"/>
                  </a:lnTo>
                  <a:lnTo>
                    <a:pt x="16" y="89"/>
                  </a:lnTo>
                  <a:lnTo>
                    <a:pt x="16" y="91"/>
                  </a:lnTo>
                  <a:lnTo>
                    <a:pt x="23" y="97"/>
                  </a:lnTo>
                  <a:lnTo>
                    <a:pt x="23" y="99"/>
                  </a:lnTo>
                  <a:lnTo>
                    <a:pt x="23" y="101"/>
                  </a:lnTo>
                  <a:lnTo>
                    <a:pt x="25" y="105"/>
                  </a:lnTo>
                  <a:lnTo>
                    <a:pt x="23" y="108"/>
                  </a:lnTo>
                  <a:lnTo>
                    <a:pt x="25" y="110"/>
                  </a:lnTo>
                  <a:lnTo>
                    <a:pt x="23" y="114"/>
                  </a:lnTo>
                  <a:lnTo>
                    <a:pt x="23" y="116"/>
                  </a:lnTo>
                  <a:lnTo>
                    <a:pt x="21" y="120"/>
                  </a:lnTo>
                  <a:lnTo>
                    <a:pt x="21" y="124"/>
                  </a:lnTo>
                  <a:lnTo>
                    <a:pt x="19" y="127"/>
                  </a:lnTo>
                  <a:lnTo>
                    <a:pt x="16" y="131"/>
                  </a:lnTo>
                  <a:lnTo>
                    <a:pt x="19" y="137"/>
                  </a:lnTo>
                  <a:lnTo>
                    <a:pt x="16" y="139"/>
                  </a:lnTo>
                  <a:lnTo>
                    <a:pt x="16" y="143"/>
                  </a:lnTo>
                  <a:lnTo>
                    <a:pt x="19" y="152"/>
                  </a:lnTo>
                  <a:lnTo>
                    <a:pt x="19" y="156"/>
                  </a:lnTo>
                  <a:lnTo>
                    <a:pt x="14" y="158"/>
                  </a:lnTo>
                  <a:lnTo>
                    <a:pt x="14" y="158"/>
                  </a:lnTo>
                  <a:lnTo>
                    <a:pt x="14" y="158"/>
                  </a:lnTo>
                  <a:lnTo>
                    <a:pt x="16" y="162"/>
                  </a:lnTo>
                  <a:lnTo>
                    <a:pt x="14" y="167"/>
                  </a:lnTo>
                  <a:lnTo>
                    <a:pt x="12" y="167"/>
                  </a:lnTo>
                  <a:lnTo>
                    <a:pt x="10" y="171"/>
                  </a:lnTo>
                  <a:lnTo>
                    <a:pt x="14" y="173"/>
                  </a:lnTo>
                  <a:lnTo>
                    <a:pt x="16" y="171"/>
                  </a:lnTo>
                  <a:lnTo>
                    <a:pt x="33" y="169"/>
                  </a:lnTo>
                  <a:lnTo>
                    <a:pt x="33" y="169"/>
                  </a:lnTo>
                  <a:lnTo>
                    <a:pt x="31" y="167"/>
                  </a:lnTo>
                  <a:lnTo>
                    <a:pt x="33" y="162"/>
                  </a:lnTo>
                  <a:lnTo>
                    <a:pt x="35" y="154"/>
                  </a:lnTo>
                  <a:lnTo>
                    <a:pt x="38" y="158"/>
                  </a:lnTo>
                  <a:lnTo>
                    <a:pt x="40" y="160"/>
                  </a:lnTo>
                  <a:lnTo>
                    <a:pt x="40" y="165"/>
                  </a:lnTo>
                  <a:lnTo>
                    <a:pt x="35" y="167"/>
                  </a:lnTo>
                  <a:lnTo>
                    <a:pt x="35" y="167"/>
                  </a:lnTo>
                  <a:lnTo>
                    <a:pt x="38" y="169"/>
                  </a:lnTo>
                  <a:lnTo>
                    <a:pt x="42" y="169"/>
                  </a:lnTo>
                  <a:lnTo>
                    <a:pt x="48" y="171"/>
                  </a:lnTo>
                  <a:lnTo>
                    <a:pt x="54" y="173"/>
                  </a:lnTo>
                  <a:lnTo>
                    <a:pt x="59" y="175"/>
                  </a:lnTo>
                  <a:lnTo>
                    <a:pt x="63" y="177"/>
                  </a:lnTo>
                  <a:lnTo>
                    <a:pt x="80" y="179"/>
                  </a:lnTo>
                  <a:lnTo>
                    <a:pt x="82" y="179"/>
                  </a:lnTo>
                  <a:lnTo>
                    <a:pt x="88" y="177"/>
                  </a:lnTo>
                  <a:lnTo>
                    <a:pt x="90" y="177"/>
                  </a:lnTo>
                  <a:lnTo>
                    <a:pt x="88" y="171"/>
                  </a:lnTo>
                  <a:lnTo>
                    <a:pt x="86" y="169"/>
                  </a:lnTo>
                  <a:lnTo>
                    <a:pt x="88" y="169"/>
                  </a:lnTo>
                  <a:lnTo>
                    <a:pt x="90" y="167"/>
                  </a:lnTo>
                  <a:lnTo>
                    <a:pt x="92" y="167"/>
                  </a:lnTo>
                  <a:lnTo>
                    <a:pt x="101" y="165"/>
                  </a:lnTo>
                  <a:lnTo>
                    <a:pt x="99" y="167"/>
                  </a:lnTo>
                  <a:lnTo>
                    <a:pt x="99" y="169"/>
                  </a:lnTo>
                  <a:lnTo>
                    <a:pt x="103" y="169"/>
                  </a:lnTo>
                  <a:lnTo>
                    <a:pt x="109" y="167"/>
                  </a:lnTo>
                  <a:lnTo>
                    <a:pt x="109" y="171"/>
                  </a:lnTo>
                  <a:lnTo>
                    <a:pt x="114" y="173"/>
                  </a:lnTo>
                  <a:lnTo>
                    <a:pt x="116" y="177"/>
                  </a:lnTo>
                  <a:lnTo>
                    <a:pt x="118" y="177"/>
                  </a:lnTo>
                  <a:lnTo>
                    <a:pt x="124" y="179"/>
                  </a:lnTo>
                  <a:lnTo>
                    <a:pt x="126" y="177"/>
                  </a:lnTo>
                  <a:lnTo>
                    <a:pt x="126" y="175"/>
                  </a:lnTo>
                  <a:lnTo>
                    <a:pt x="126" y="173"/>
                  </a:lnTo>
                  <a:lnTo>
                    <a:pt x="128" y="177"/>
                  </a:lnTo>
                  <a:lnTo>
                    <a:pt x="126" y="177"/>
                  </a:lnTo>
                  <a:lnTo>
                    <a:pt x="126" y="179"/>
                  </a:lnTo>
                  <a:lnTo>
                    <a:pt x="128" y="184"/>
                  </a:lnTo>
                  <a:lnTo>
                    <a:pt x="133" y="186"/>
                  </a:lnTo>
                  <a:lnTo>
                    <a:pt x="135" y="190"/>
                  </a:lnTo>
                  <a:lnTo>
                    <a:pt x="133" y="192"/>
                  </a:lnTo>
                  <a:lnTo>
                    <a:pt x="135" y="194"/>
                  </a:lnTo>
                  <a:lnTo>
                    <a:pt x="139" y="192"/>
                  </a:lnTo>
                  <a:lnTo>
                    <a:pt x="145" y="196"/>
                  </a:lnTo>
                  <a:lnTo>
                    <a:pt x="149" y="194"/>
                  </a:lnTo>
                  <a:lnTo>
                    <a:pt x="149" y="194"/>
                  </a:lnTo>
                  <a:lnTo>
                    <a:pt x="154" y="196"/>
                  </a:lnTo>
                  <a:lnTo>
                    <a:pt x="156" y="196"/>
                  </a:lnTo>
                  <a:lnTo>
                    <a:pt x="156" y="190"/>
                  </a:lnTo>
                  <a:lnTo>
                    <a:pt x="156" y="188"/>
                  </a:lnTo>
                  <a:lnTo>
                    <a:pt x="160" y="188"/>
                  </a:lnTo>
                  <a:lnTo>
                    <a:pt x="162" y="186"/>
                  </a:lnTo>
                  <a:lnTo>
                    <a:pt x="164" y="186"/>
                  </a:lnTo>
                  <a:lnTo>
                    <a:pt x="166" y="188"/>
                  </a:lnTo>
                  <a:lnTo>
                    <a:pt x="168" y="188"/>
                  </a:lnTo>
                  <a:lnTo>
                    <a:pt x="173" y="188"/>
                  </a:lnTo>
                  <a:lnTo>
                    <a:pt x="173" y="194"/>
                  </a:lnTo>
                  <a:lnTo>
                    <a:pt x="173" y="196"/>
                  </a:lnTo>
                  <a:lnTo>
                    <a:pt x="177" y="196"/>
                  </a:lnTo>
                  <a:lnTo>
                    <a:pt x="179" y="192"/>
                  </a:lnTo>
                  <a:lnTo>
                    <a:pt x="181" y="190"/>
                  </a:lnTo>
                  <a:lnTo>
                    <a:pt x="179" y="186"/>
                  </a:lnTo>
                  <a:lnTo>
                    <a:pt x="181" y="186"/>
                  </a:lnTo>
                  <a:lnTo>
                    <a:pt x="181" y="179"/>
                  </a:lnTo>
                  <a:lnTo>
                    <a:pt x="175" y="175"/>
                  </a:lnTo>
                  <a:lnTo>
                    <a:pt x="175" y="173"/>
                  </a:lnTo>
                  <a:lnTo>
                    <a:pt x="175" y="173"/>
                  </a:lnTo>
                  <a:lnTo>
                    <a:pt x="185" y="177"/>
                  </a:lnTo>
                  <a:lnTo>
                    <a:pt x="189" y="177"/>
                  </a:lnTo>
                  <a:lnTo>
                    <a:pt x="192" y="179"/>
                  </a:lnTo>
                  <a:lnTo>
                    <a:pt x="194" y="179"/>
                  </a:lnTo>
                  <a:lnTo>
                    <a:pt x="192" y="184"/>
                  </a:lnTo>
                  <a:lnTo>
                    <a:pt x="196" y="184"/>
                  </a:lnTo>
                  <a:lnTo>
                    <a:pt x="198" y="184"/>
                  </a:lnTo>
                  <a:lnTo>
                    <a:pt x="200" y="186"/>
                  </a:lnTo>
                  <a:lnTo>
                    <a:pt x="204" y="188"/>
                  </a:lnTo>
                  <a:lnTo>
                    <a:pt x="206" y="186"/>
                  </a:lnTo>
                  <a:lnTo>
                    <a:pt x="208" y="190"/>
                  </a:lnTo>
                  <a:lnTo>
                    <a:pt x="211" y="192"/>
                  </a:lnTo>
                  <a:lnTo>
                    <a:pt x="213" y="194"/>
                  </a:lnTo>
                  <a:lnTo>
                    <a:pt x="213" y="190"/>
                  </a:lnTo>
                  <a:lnTo>
                    <a:pt x="215" y="192"/>
                  </a:lnTo>
                  <a:lnTo>
                    <a:pt x="213" y="196"/>
                  </a:lnTo>
                  <a:lnTo>
                    <a:pt x="211" y="203"/>
                  </a:lnTo>
                  <a:lnTo>
                    <a:pt x="213" y="198"/>
                  </a:lnTo>
                  <a:lnTo>
                    <a:pt x="215" y="196"/>
                  </a:lnTo>
                  <a:lnTo>
                    <a:pt x="217" y="192"/>
                  </a:lnTo>
                  <a:lnTo>
                    <a:pt x="221" y="198"/>
                  </a:lnTo>
                  <a:lnTo>
                    <a:pt x="223" y="194"/>
                  </a:lnTo>
                  <a:lnTo>
                    <a:pt x="223" y="192"/>
                  </a:lnTo>
                  <a:lnTo>
                    <a:pt x="223" y="190"/>
                  </a:lnTo>
                  <a:lnTo>
                    <a:pt x="227" y="188"/>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7" name="Freeform 53">
              <a:extLst>
                <a:ext uri="{FF2B5EF4-FFF2-40B4-BE49-F238E27FC236}">
                  <a16:creationId xmlns:a16="http://schemas.microsoft.com/office/drawing/2014/main" id="{BF1E33AC-6053-451A-88DC-48C953CB588E}"/>
                </a:ext>
              </a:extLst>
            </p:cNvPr>
            <p:cNvSpPr>
              <a:spLocks noEditPoints="1"/>
            </p:cNvSpPr>
            <p:nvPr/>
          </p:nvSpPr>
          <p:spPr bwMode="auto">
            <a:xfrm>
              <a:off x="347663" y="4279903"/>
              <a:ext cx="247650" cy="403225"/>
            </a:xfrm>
            <a:custGeom>
              <a:avLst/>
              <a:gdLst/>
              <a:ahLst/>
              <a:cxnLst>
                <a:cxn ang="0">
                  <a:pos x="150" y="188"/>
                </a:cxn>
                <a:cxn ang="0">
                  <a:pos x="150" y="178"/>
                </a:cxn>
                <a:cxn ang="0">
                  <a:pos x="152" y="174"/>
                </a:cxn>
                <a:cxn ang="0">
                  <a:pos x="148" y="165"/>
                </a:cxn>
                <a:cxn ang="0">
                  <a:pos x="146" y="153"/>
                </a:cxn>
                <a:cxn ang="0">
                  <a:pos x="148" y="142"/>
                </a:cxn>
                <a:cxn ang="0">
                  <a:pos x="152" y="136"/>
                </a:cxn>
                <a:cxn ang="0">
                  <a:pos x="148" y="131"/>
                </a:cxn>
                <a:cxn ang="0">
                  <a:pos x="148" y="123"/>
                </a:cxn>
                <a:cxn ang="0">
                  <a:pos x="143" y="119"/>
                </a:cxn>
                <a:cxn ang="0">
                  <a:pos x="137" y="108"/>
                </a:cxn>
                <a:cxn ang="0">
                  <a:pos x="135" y="104"/>
                </a:cxn>
                <a:cxn ang="0">
                  <a:pos x="105" y="0"/>
                </a:cxn>
                <a:cxn ang="0">
                  <a:pos x="0" y="11"/>
                </a:cxn>
                <a:cxn ang="0">
                  <a:pos x="2" y="13"/>
                </a:cxn>
                <a:cxn ang="0">
                  <a:pos x="2" y="169"/>
                </a:cxn>
                <a:cxn ang="0">
                  <a:pos x="13" y="245"/>
                </a:cxn>
                <a:cxn ang="0">
                  <a:pos x="21" y="245"/>
                </a:cxn>
                <a:cxn ang="0">
                  <a:pos x="25" y="235"/>
                </a:cxn>
                <a:cxn ang="0">
                  <a:pos x="27" y="229"/>
                </a:cxn>
                <a:cxn ang="0">
                  <a:pos x="29" y="229"/>
                </a:cxn>
                <a:cxn ang="0">
                  <a:pos x="32" y="233"/>
                </a:cxn>
                <a:cxn ang="0">
                  <a:pos x="32" y="239"/>
                </a:cxn>
                <a:cxn ang="0">
                  <a:pos x="38" y="243"/>
                </a:cxn>
                <a:cxn ang="0">
                  <a:pos x="40" y="248"/>
                </a:cxn>
                <a:cxn ang="0">
                  <a:pos x="36" y="252"/>
                </a:cxn>
                <a:cxn ang="0">
                  <a:pos x="32" y="252"/>
                </a:cxn>
                <a:cxn ang="0">
                  <a:pos x="46" y="250"/>
                </a:cxn>
                <a:cxn ang="0">
                  <a:pos x="46" y="245"/>
                </a:cxn>
                <a:cxn ang="0">
                  <a:pos x="55" y="243"/>
                </a:cxn>
                <a:cxn ang="0">
                  <a:pos x="55" y="235"/>
                </a:cxn>
                <a:cxn ang="0">
                  <a:pos x="55" y="229"/>
                </a:cxn>
                <a:cxn ang="0">
                  <a:pos x="48" y="224"/>
                </a:cxn>
                <a:cxn ang="0">
                  <a:pos x="44" y="214"/>
                </a:cxn>
                <a:cxn ang="0">
                  <a:pos x="89" y="207"/>
                </a:cxn>
                <a:cxn ang="0">
                  <a:pos x="156" y="197"/>
                </a:cxn>
                <a:cxn ang="0">
                  <a:pos x="23" y="252"/>
                </a:cxn>
                <a:cxn ang="0">
                  <a:pos x="19" y="254"/>
                </a:cxn>
              </a:cxnLst>
              <a:rect l="0" t="0" r="r" b="b"/>
              <a:pathLst>
                <a:path w="156" h="254">
                  <a:moveTo>
                    <a:pt x="154" y="193"/>
                  </a:moveTo>
                  <a:lnTo>
                    <a:pt x="150" y="188"/>
                  </a:lnTo>
                  <a:lnTo>
                    <a:pt x="150" y="186"/>
                  </a:lnTo>
                  <a:lnTo>
                    <a:pt x="150" y="178"/>
                  </a:lnTo>
                  <a:lnTo>
                    <a:pt x="150" y="176"/>
                  </a:lnTo>
                  <a:lnTo>
                    <a:pt x="152" y="174"/>
                  </a:lnTo>
                  <a:lnTo>
                    <a:pt x="150" y="167"/>
                  </a:lnTo>
                  <a:lnTo>
                    <a:pt x="148" y="165"/>
                  </a:lnTo>
                  <a:lnTo>
                    <a:pt x="146" y="159"/>
                  </a:lnTo>
                  <a:lnTo>
                    <a:pt x="146" y="153"/>
                  </a:lnTo>
                  <a:lnTo>
                    <a:pt x="148" y="148"/>
                  </a:lnTo>
                  <a:lnTo>
                    <a:pt x="148" y="142"/>
                  </a:lnTo>
                  <a:lnTo>
                    <a:pt x="150" y="140"/>
                  </a:lnTo>
                  <a:lnTo>
                    <a:pt x="152" y="136"/>
                  </a:lnTo>
                  <a:lnTo>
                    <a:pt x="152" y="134"/>
                  </a:lnTo>
                  <a:lnTo>
                    <a:pt x="148" y="131"/>
                  </a:lnTo>
                  <a:lnTo>
                    <a:pt x="150" y="127"/>
                  </a:lnTo>
                  <a:lnTo>
                    <a:pt x="148" y="123"/>
                  </a:lnTo>
                  <a:lnTo>
                    <a:pt x="146" y="123"/>
                  </a:lnTo>
                  <a:lnTo>
                    <a:pt x="143" y="119"/>
                  </a:lnTo>
                  <a:lnTo>
                    <a:pt x="139" y="112"/>
                  </a:lnTo>
                  <a:lnTo>
                    <a:pt x="137" y="108"/>
                  </a:lnTo>
                  <a:lnTo>
                    <a:pt x="137" y="106"/>
                  </a:lnTo>
                  <a:lnTo>
                    <a:pt x="135" y="104"/>
                  </a:lnTo>
                  <a:lnTo>
                    <a:pt x="120" y="49"/>
                  </a:lnTo>
                  <a:lnTo>
                    <a:pt x="105" y="0"/>
                  </a:lnTo>
                  <a:lnTo>
                    <a:pt x="59" y="5"/>
                  </a:lnTo>
                  <a:lnTo>
                    <a:pt x="0" y="11"/>
                  </a:lnTo>
                  <a:lnTo>
                    <a:pt x="0" y="11"/>
                  </a:lnTo>
                  <a:lnTo>
                    <a:pt x="2" y="13"/>
                  </a:lnTo>
                  <a:lnTo>
                    <a:pt x="4" y="15"/>
                  </a:lnTo>
                  <a:lnTo>
                    <a:pt x="2" y="169"/>
                  </a:lnTo>
                  <a:lnTo>
                    <a:pt x="13" y="243"/>
                  </a:lnTo>
                  <a:lnTo>
                    <a:pt x="13" y="245"/>
                  </a:lnTo>
                  <a:lnTo>
                    <a:pt x="15" y="245"/>
                  </a:lnTo>
                  <a:lnTo>
                    <a:pt x="21" y="245"/>
                  </a:lnTo>
                  <a:lnTo>
                    <a:pt x="25" y="245"/>
                  </a:lnTo>
                  <a:lnTo>
                    <a:pt x="25" y="235"/>
                  </a:lnTo>
                  <a:lnTo>
                    <a:pt x="25" y="231"/>
                  </a:lnTo>
                  <a:lnTo>
                    <a:pt x="27" y="229"/>
                  </a:lnTo>
                  <a:lnTo>
                    <a:pt x="27" y="226"/>
                  </a:lnTo>
                  <a:lnTo>
                    <a:pt x="29" y="229"/>
                  </a:lnTo>
                  <a:lnTo>
                    <a:pt x="32" y="231"/>
                  </a:lnTo>
                  <a:lnTo>
                    <a:pt x="32" y="233"/>
                  </a:lnTo>
                  <a:lnTo>
                    <a:pt x="34" y="237"/>
                  </a:lnTo>
                  <a:lnTo>
                    <a:pt x="32" y="239"/>
                  </a:lnTo>
                  <a:lnTo>
                    <a:pt x="34" y="241"/>
                  </a:lnTo>
                  <a:lnTo>
                    <a:pt x="38" y="243"/>
                  </a:lnTo>
                  <a:lnTo>
                    <a:pt x="38" y="243"/>
                  </a:lnTo>
                  <a:lnTo>
                    <a:pt x="40" y="248"/>
                  </a:lnTo>
                  <a:lnTo>
                    <a:pt x="40" y="250"/>
                  </a:lnTo>
                  <a:lnTo>
                    <a:pt x="36" y="252"/>
                  </a:lnTo>
                  <a:lnTo>
                    <a:pt x="34" y="252"/>
                  </a:lnTo>
                  <a:lnTo>
                    <a:pt x="32" y="252"/>
                  </a:lnTo>
                  <a:lnTo>
                    <a:pt x="44" y="250"/>
                  </a:lnTo>
                  <a:lnTo>
                    <a:pt x="46" y="250"/>
                  </a:lnTo>
                  <a:lnTo>
                    <a:pt x="48" y="245"/>
                  </a:lnTo>
                  <a:lnTo>
                    <a:pt x="46" y="245"/>
                  </a:lnTo>
                  <a:lnTo>
                    <a:pt x="51" y="245"/>
                  </a:lnTo>
                  <a:lnTo>
                    <a:pt x="55" y="243"/>
                  </a:lnTo>
                  <a:lnTo>
                    <a:pt x="55" y="237"/>
                  </a:lnTo>
                  <a:lnTo>
                    <a:pt x="55" y="235"/>
                  </a:lnTo>
                  <a:lnTo>
                    <a:pt x="53" y="235"/>
                  </a:lnTo>
                  <a:lnTo>
                    <a:pt x="55" y="229"/>
                  </a:lnTo>
                  <a:lnTo>
                    <a:pt x="53" y="226"/>
                  </a:lnTo>
                  <a:lnTo>
                    <a:pt x="48" y="224"/>
                  </a:lnTo>
                  <a:lnTo>
                    <a:pt x="44" y="218"/>
                  </a:lnTo>
                  <a:lnTo>
                    <a:pt x="44" y="214"/>
                  </a:lnTo>
                  <a:lnTo>
                    <a:pt x="48" y="212"/>
                  </a:lnTo>
                  <a:lnTo>
                    <a:pt x="89" y="207"/>
                  </a:lnTo>
                  <a:lnTo>
                    <a:pt x="156" y="199"/>
                  </a:lnTo>
                  <a:lnTo>
                    <a:pt x="156" y="197"/>
                  </a:lnTo>
                  <a:lnTo>
                    <a:pt x="154" y="193"/>
                  </a:lnTo>
                  <a:close/>
                  <a:moveTo>
                    <a:pt x="23" y="252"/>
                  </a:moveTo>
                  <a:lnTo>
                    <a:pt x="25" y="252"/>
                  </a:lnTo>
                  <a:lnTo>
                    <a:pt x="19" y="254"/>
                  </a:lnTo>
                  <a:lnTo>
                    <a:pt x="23" y="252"/>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8" name="Freeform 23">
              <a:extLst>
                <a:ext uri="{FF2B5EF4-FFF2-40B4-BE49-F238E27FC236}">
                  <a16:creationId xmlns:a16="http://schemas.microsoft.com/office/drawing/2014/main" id="{717FB478-7EBD-89D9-721C-C60C2BB2CE1E}"/>
                </a:ext>
              </a:extLst>
            </p:cNvPr>
            <p:cNvSpPr>
              <a:spLocks noEditPoints="1"/>
            </p:cNvSpPr>
            <p:nvPr/>
          </p:nvSpPr>
          <p:spPr bwMode="auto">
            <a:xfrm>
              <a:off x="598490" y="4043367"/>
              <a:ext cx="563563" cy="254000"/>
            </a:xfrm>
            <a:custGeom>
              <a:avLst/>
              <a:gdLst/>
              <a:ahLst/>
              <a:cxnLst>
                <a:cxn ang="0">
                  <a:pos x="287" y="118"/>
                </a:cxn>
                <a:cxn ang="0">
                  <a:pos x="300" y="109"/>
                </a:cxn>
                <a:cxn ang="0">
                  <a:pos x="325" y="97"/>
                </a:cxn>
                <a:cxn ang="0">
                  <a:pos x="327" y="92"/>
                </a:cxn>
                <a:cxn ang="0">
                  <a:pos x="331" y="84"/>
                </a:cxn>
                <a:cxn ang="0">
                  <a:pos x="344" y="71"/>
                </a:cxn>
                <a:cxn ang="0">
                  <a:pos x="350" y="44"/>
                </a:cxn>
                <a:cxn ang="0">
                  <a:pos x="348" y="69"/>
                </a:cxn>
                <a:cxn ang="0">
                  <a:pos x="342" y="48"/>
                </a:cxn>
                <a:cxn ang="0">
                  <a:pos x="334" y="35"/>
                </a:cxn>
                <a:cxn ang="0">
                  <a:pos x="327" y="50"/>
                </a:cxn>
                <a:cxn ang="0">
                  <a:pos x="325" y="38"/>
                </a:cxn>
                <a:cxn ang="0">
                  <a:pos x="310" y="38"/>
                </a:cxn>
                <a:cxn ang="0">
                  <a:pos x="298" y="35"/>
                </a:cxn>
                <a:cxn ang="0">
                  <a:pos x="296" y="25"/>
                </a:cxn>
                <a:cxn ang="0">
                  <a:pos x="302" y="35"/>
                </a:cxn>
                <a:cxn ang="0">
                  <a:pos x="317" y="29"/>
                </a:cxn>
                <a:cxn ang="0">
                  <a:pos x="317" y="21"/>
                </a:cxn>
                <a:cxn ang="0">
                  <a:pos x="325" y="21"/>
                </a:cxn>
                <a:cxn ang="0">
                  <a:pos x="325" y="14"/>
                </a:cxn>
                <a:cxn ang="0">
                  <a:pos x="281" y="14"/>
                </a:cxn>
                <a:cxn ang="0">
                  <a:pos x="95" y="46"/>
                </a:cxn>
                <a:cxn ang="0">
                  <a:pos x="87" y="63"/>
                </a:cxn>
                <a:cxn ang="0">
                  <a:pos x="70" y="76"/>
                </a:cxn>
                <a:cxn ang="0">
                  <a:pos x="57" y="82"/>
                </a:cxn>
                <a:cxn ang="0">
                  <a:pos x="49" y="95"/>
                </a:cxn>
                <a:cxn ang="0">
                  <a:pos x="21" y="109"/>
                </a:cxn>
                <a:cxn ang="0">
                  <a:pos x="7" y="128"/>
                </a:cxn>
                <a:cxn ang="0">
                  <a:pos x="63" y="130"/>
                </a:cxn>
                <a:cxn ang="0">
                  <a:pos x="118" y="116"/>
                </a:cxn>
                <a:cxn ang="0">
                  <a:pos x="146" y="126"/>
                </a:cxn>
                <a:cxn ang="0">
                  <a:pos x="245" y="160"/>
                </a:cxn>
                <a:cxn ang="0">
                  <a:pos x="268" y="154"/>
                </a:cxn>
                <a:cxn ang="0">
                  <a:pos x="270" y="152"/>
                </a:cxn>
                <a:cxn ang="0">
                  <a:pos x="285" y="120"/>
                </a:cxn>
                <a:cxn ang="0">
                  <a:pos x="285" y="116"/>
                </a:cxn>
                <a:cxn ang="0">
                  <a:pos x="298" y="107"/>
                </a:cxn>
                <a:cxn ang="0">
                  <a:pos x="315" y="103"/>
                </a:cxn>
                <a:cxn ang="0">
                  <a:pos x="325" y="90"/>
                </a:cxn>
                <a:cxn ang="0">
                  <a:pos x="319" y="90"/>
                </a:cxn>
                <a:cxn ang="0">
                  <a:pos x="317" y="88"/>
                </a:cxn>
                <a:cxn ang="0">
                  <a:pos x="296" y="88"/>
                </a:cxn>
                <a:cxn ang="0">
                  <a:pos x="306" y="90"/>
                </a:cxn>
                <a:cxn ang="0">
                  <a:pos x="310" y="78"/>
                </a:cxn>
                <a:cxn ang="0">
                  <a:pos x="291" y="67"/>
                </a:cxn>
                <a:cxn ang="0">
                  <a:pos x="306" y="67"/>
                </a:cxn>
                <a:cxn ang="0">
                  <a:pos x="308" y="63"/>
                </a:cxn>
                <a:cxn ang="0">
                  <a:pos x="321" y="67"/>
                </a:cxn>
                <a:cxn ang="0">
                  <a:pos x="338" y="52"/>
                </a:cxn>
                <a:cxn ang="0">
                  <a:pos x="321" y="6"/>
                </a:cxn>
                <a:cxn ang="0">
                  <a:pos x="325" y="4"/>
                </a:cxn>
                <a:cxn ang="0">
                  <a:pos x="327" y="4"/>
                </a:cxn>
                <a:cxn ang="0">
                  <a:pos x="336" y="27"/>
                </a:cxn>
                <a:cxn ang="0">
                  <a:pos x="346" y="38"/>
                </a:cxn>
              </a:cxnLst>
              <a:rect l="0" t="0" r="r" b="b"/>
              <a:pathLst>
                <a:path w="355" h="160">
                  <a:moveTo>
                    <a:pt x="283" y="122"/>
                  </a:moveTo>
                  <a:lnTo>
                    <a:pt x="281" y="124"/>
                  </a:lnTo>
                  <a:lnTo>
                    <a:pt x="279" y="128"/>
                  </a:lnTo>
                  <a:lnTo>
                    <a:pt x="281" y="124"/>
                  </a:lnTo>
                  <a:lnTo>
                    <a:pt x="287" y="118"/>
                  </a:lnTo>
                  <a:lnTo>
                    <a:pt x="287" y="118"/>
                  </a:lnTo>
                  <a:lnTo>
                    <a:pt x="283" y="122"/>
                  </a:lnTo>
                  <a:close/>
                  <a:moveTo>
                    <a:pt x="308" y="105"/>
                  </a:moveTo>
                  <a:lnTo>
                    <a:pt x="302" y="107"/>
                  </a:lnTo>
                  <a:lnTo>
                    <a:pt x="300" y="109"/>
                  </a:lnTo>
                  <a:lnTo>
                    <a:pt x="306" y="105"/>
                  </a:lnTo>
                  <a:lnTo>
                    <a:pt x="312" y="105"/>
                  </a:lnTo>
                  <a:lnTo>
                    <a:pt x="312" y="103"/>
                  </a:lnTo>
                  <a:lnTo>
                    <a:pt x="308" y="105"/>
                  </a:lnTo>
                  <a:close/>
                  <a:moveTo>
                    <a:pt x="325" y="97"/>
                  </a:moveTo>
                  <a:lnTo>
                    <a:pt x="323" y="99"/>
                  </a:lnTo>
                  <a:lnTo>
                    <a:pt x="321" y="107"/>
                  </a:lnTo>
                  <a:lnTo>
                    <a:pt x="325" y="97"/>
                  </a:lnTo>
                  <a:lnTo>
                    <a:pt x="329" y="88"/>
                  </a:lnTo>
                  <a:lnTo>
                    <a:pt x="327" y="92"/>
                  </a:lnTo>
                  <a:lnTo>
                    <a:pt x="325" y="97"/>
                  </a:lnTo>
                  <a:close/>
                  <a:moveTo>
                    <a:pt x="331" y="84"/>
                  </a:moveTo>
                  <a:lnTo>
                    <a:pt x="336" y="80"/>
                  </a:lnTo>
                  <a:lnTo>
                    <a:pt x="334" y="80"/>
                  </a:lnTo>
                  <a:lnTo>
                    <a:pt x="331" y="84"/>
                  </a:lnTo>
                  <a:close/>
                  <a:moveTo>
                    <a:pt x="340" y="76"/>
                  </a:moveTo>
                  <a:lnTo>
                    <a:pt x="338" y="78"/>
                  </a:lnTo>
                  <a:lnTo>
                    <a:pt x="344" y="71"/>
                  </a:lnTo>
                  <a:lnTo>
                    <a:pt x="344" y="71"/>
                  </a:lnTo>
                  <a:lnTo>
                    <a:pt x="344" y="71"/>
                  </a:lnTo>
                  <a:lnTo>
                    <a:pt x="340" y="76"/>
                  </a:lnTo>
                  <a:close/>
                  <a:moveTo>
                    <a:pt x="353" y="50"/>
                  </a:moveTo>
                  <a:lnTo>
                    <a:pt x="353" y="48"/>
                  </a:lnTo>
                  <a:lnTo>
                    <a:pt x="350" y="40"/>
                  </a:lnTo>
                  <a:lnTo>
                    <a:pt x="350" y="44"/>
                  </a:lnTo>
                  <a:lnTo>
                    <a:pt x="353" y="48"/>
                  </a:lnTo>
                  <a:lnTo>
                    <a:pt x="353" y="50"/>
                  </a:lnTo>
                  <a:lnTo>
                    <a:pt x="353" y="63"/>
                  </a:lnTo>
                  <a:lnTo>
                    <a:pt x="353" y="65"/>
                  </a:lnTo>
                  <a:lnTo>
                    <a:pt x="348" y="69"/>
                  </a:lnTo>
                  <a:lnTo>
                    <a:pt x="350" y="69"/>
                  </a:lnTo>
                  <a:lnTo>
                    <a:pt x="355" y="67"/>
                  </a:lnTo>
                  <a:lnTo>
                    <a:pt x="355" y="61"/>
                  </a:lnTo>
                  <a:lnTo>
                    <a:pt x="353" y="50"/>
                  </a:lnTo>
                  <a:close/>
                  <a:moveTo>
                    <a:pt x="342" y="48"/>
                  </a:moveTo>
                  <a:lnTo>
                    <a:pt x="340" y="46"/>
                  </a:lnTo>
                  <a:lnTo>
                    <a:pt x="340" y="40"/>
                  </a:lnTo>
                  <a:lnTo>
                    <a:pt x="338" y="35"/>
                  </a:lnTo>
                  <a:lnTo>
                    <a:pt x="334" y="33"/>
                  </a:lnTo>
                  <a:lnTo>
                    <a:pt x="334" y="35"/>
                  </a:lnTo>
                  <a:lnTo>
                    <a:pt x="334" y="38"/>
                  </a:lnTo>
                  <a:lnTo>
                    <a:pt x="329" y="38"/>
                  </a:lnTo>
                  <a:lnTo>
                    <a:pt x="329" y="42"/>
                  </a:lnTo>
                  <a:lnTo>
                    <a:pt x="329" y="48"/>
                  </a:lnTo>
                  <a:lnTo>
                    <a:pt x="327" y="50"/>
                  </a:lnTo>
                  <a:lnTo>
                    <a:pt x="325" y="48"/>
                  </a:lnTo>
                  <a:lnTo>
                    <a:pt x="327" y="46"/>
                  </a:lnTo>
                  <a:lnTo>
                    <a:pt x="325" y="44"/>
                  </a:lnTo>
                  <a:lnTo>
                    <a:pt x="325" y="42"/>
                  </a:lnTo>
                  <a:lnTo>
                    <a:pt x="325" y="38"/>
                  </a:lnTo>
                  <a:lnTo>
                    <a:pt x="325" y="35"/>
                  </a:lnTo>
                  <a:lnTo>
                    <a:pt x="321" y="35"/>
                  </a:lnTo>
                  <a:lnTo>
                    <a:pt x="317" y="35"/>
                  </a:lnTo>
                  <a:lnTo>
                    <a:pt x="317" y="40"/>
                  </a:lnTo>
                  <a:lnTo>
                    <a:pt x="310" y="38"/>
                  </a:lnTo>
                  <a:lnTo>
                    <a:pt x="306" y="40"/>
                  </a:lnTo>
                  <a:lnTo>
                    <a:pt x="304" y="42"/>
                  </a:lnTo>
                  <a:lnTo>
                    <a:pt x="300" y="42"/>
                  </a:lnTo>
                  <a:lnTo>
                    <a:pt x="300" y="38"/>
                  </a:lnTo>
                  <a:lnTo>
                    <a:pt x="298" y="35"/>
                  </a:lnTo>
                  <a:lnTo>
                    <a:pt x="296" y="31"/>
                  </a:lnTo>
                  <a:lnTo>
                    <a:pt x="294" y="29"/>
                  </a:lnTo>
                  <a:lnTo>
                    <a:pt x="296" y="27"/>
                  </a:lnTo>
                  <a:lnTo>
                    <a:pt x="294" y="23"/>
                  </a:lnTo>
                  <a:lnTo>
                    <a:pt x="296" y="25"/>
                  </a:lnTo>
                  <a:lnTo>
                    <a:pt x="296" y="27"/>
                  </a:lnTo>
                  <a:lnTo>
                    <a:pt x="296" y="27"/>
                  </a:lnTo>
                  <a:lnTo>
                    <a:pt x="296" y="29"/>
                  </a:lnTo>
                  <a:lnTo>
                    <a:pt x="300" y="35"/>
                  </a:lnTo>
                  <a:lnTo>
                    <a:pt x="302" y="35"/>
                  </a:lnTo>
                  <a:lnTo>
                    <a:pt x="306" y="38"/>
                  </a:lnTo>
                  <a:lnTo>
                    <a:pt x="312" y="31"/>
                  </a:lnTo>
                  <a:lnTo>
                    <a:pt x="308" y="29"/>
                  </a:lnTo>
                  <a:lnTo>
                    <a:pt x="312" y="29"/>
                  </a:lnTo>
                  <a:lnTo>
                    <a:pt x="317" y="29"/>
                  </a:lnTo>
                  <a:lnTo>
                    <a:pt x="315" y="27"/>
                  </a:lnTo>
                  <a:lnTo>
                    <a:pt x="319" y="29"/>
                  </a:lnTo>
                  <a:lnTo>
                    <a:pt x="321" y="27"/>
                  </a:lnTo>
                  <a:lnTo>
                    <a:pt x="321" y="25"/>
                  </a:lnTo>
                  <a:lnTo>
                    <a:pt x="317" y="21"/>
                  </a:lnTo>
                  <a:lnTo>
                    <a:pt x="315" y="21"/>
                  </a:lnTo>
                  <a:lnTo>
                    <a:pt x="319" y="21"/>
                  </a:lnTo>
                  <a:lnTo>
                    <a:pt x="325" y="23"/>
                  </a:lnTo>
                  <a:lnTo>
                    <a:pt x="329" y="23"/>
                  </a:lnTo>
                  <a:lnTo>
                    <a:pt x="325" y="21"/>
                  </a:lnTo>
                  <a:lnTo>
                    <a:pt x="323" y="19"/>
                  </a:lnTo>
                  <a:lnTo>
                    <a:pt x="329" y="23"/>
                  </a:lnTo>
                  <a:lnTo>
                    <a:pt x="331" y="27"/>
                  </a:lnTo>
                  <a:lnTo>
                    <a:pt x="331" y="23"/>
                  </a:lnTo>
                  <a:lnTo>
                    <a:pt x="325" y="14"/>
                  </a:lnTo>
                  <a:lnTo>
                    <a:pt x="325" y="12"/>
                  </a:lnTo>
                  <a:lnTo>
                    <a:pt x="323" y="12"/>
                  </a:lnTo>
                  <a:lnTo>
                    <a:pt x="319" y="8"/>
                  </a:lnTo>
                  <a:lnTo>
                    <a:pt x="319" y="6"/>
                  </a:lnTo>
                  <a:lnTo>
                    <a:pt x="281" y="14"/>
                  </a:lnTo>
                  <a:lnTo>
                    <a:pt x="234" y="23"/>
                  </a:lnTo>
                  <a:lnTo>
                    <a:pt x="148" y="40"/>
                  </a:lnTo>
                  <a:lnTo>
                    <a:pt x="114" y="44"/>
                  </a:lnTo>
                  <a:lnTo>
                    <a:pt x="101" y="46"/>
                  </a:lnTo>
                  <a:lnTo>
                    <a:pt x="95" y="46"/>
                  </a:lnTo>
                  <a:lnTo>
                    <a:pt x="95" y="50"/>
                  </a:lnTo>
                  <a:lnTo>
                    <a:pt x="95" y="52"/>
                  </a:lnTo>
                  <a:lnTo>
                    <a:pt x="93" y="59"/>
                  </a:lnTo>
                  <a:lnTo>
                    <a:pt x="91" y="61"/>
                  </a:lnTo>
                  <a:lnTo>
                    <a:pt x="87" y="63"/>
                  </a:lnTo>
                  <a:lnTo>
                    <a:pt x="85" y="71"/>
                  </a:lnTo>
                  <a:lnTo>
                    <a:pt x="82" y="73"/>
                  </a:lnTo>
                  <a:lnTo>
                    <a:pt x="80" y="71"/>
                  </a:lnTo>
                  <a:lnTo>
                    <a:pt x="74" y="73"/>
                  </a:lnTo>
                  <a:lnTo>
                    <a:pt x="70" y="76"/>
                  </a:lnTo>
                  <a:lnTo>
                    <a:pt x="68" y="80"/>
                  </a:lnTo>
                  <a:lnTo>
                    <a:pt x="66" y="84"/>
                  </a:lnTo>
                  <a:lnTo>
                    <a:pt x="63" y="84"/>
                  </a:lnTo>
                  <a:lnTo>
                    <a:pt x="59" y="80"/>
                  </a:lnTo>
                  <a:lnTo>
                    <a:pt x="57" y="82"/>
                  </a:lnTo>
                  <a:lnTo>
                    <a:pt x="55" y="84"/>
                  </a:lnTo>
                  <a:lnTo>
                    <a:pt x="55" y="86"/>
                  </a:lnTo>
                  <a:lnTo>
                    <a:pt x="53" y="86"/>
                  </a:lnTo>
                  <a:lnTo>
                    <a:pt x="51" y="92"/>
                  </a:lnTo>
                  <a:lnTo>
                    <a:pt x="49" y="95"/>
                  </a:lnTo>
                  <a:lnTo>
                    <a:pt x="47" y="95"/>
                  </a:lnTo>
                  <a:lnTo>
                    <a:pt x="40" y="99"/>
                  </a:lnTo>
                  <a:lnTo>
                    <a:pt x="30" y="109"/>
                  </a:lnTo>
                  <a:lnTo>
                    <a:pt x="28" y="109"/>
                  </a:lnTo>
                  <a:lnTo>
                    <a:pt x="21" y="109"/>
                  </a:lnTo>
                  <a:lnTo>
                    <a:pt x="15" y="114"/>
                  </a:lnTo>
                  <a:lnTo>
                    <a:pt x="11" y="118"/>
                  </a:lnTo>
                  <a:lnTo>
                    <a:pt x="11" y="120"/>
                  </a:lnTo>
                  <a:lnTo>
                    <a:pt x="11" y="124"/>
                  </a:lnTo>
                  <a:lnTo>
                    <a:pt x="7" y="128"/>
                  </a:lnTo>
                  <a:lnTo>
                    <a:pt x="0" y="130"/>
                  </a:lnTo>
                  <a:lnTo>
                    <a:pt x="0" y="143"/>
                  </a:lnTo>
                  <a:lnTo>
                    <a:pt x="51" y="135"/>
                  </a:lnTo>
                  <a:lnTo>
                    <a:pt x="61" y="130"/>
                  </a:lnTo>
                  <a:lnTo>
                    <a:pt x="63" y="130"/>
                  </a:lnTo>
                  <a:lnTo>
                    <a:pt x="70" y="124"/>
                  </a:lnTo>
                  <a:lnTo>
                    <a:pt x="76" y="122"/>
                  </a:lnTo>
                  <a:lnTo>
                    <a:pt x="78" y="122"/>
                  </a:lnTo>
                  <a:lnTo>
                    <a:pt x="82" y="120"/>
                  </a:lnTo>
                  <a:lnTo>
                    <a:pt x="118" y="116"/>
                  </a:lnTo>
                  <a:lnTo>
                    <a:pt x="133" y="116"/>
                  </a:lnTo>
                  <a:lnTo>
                    <a:pt x="135" y="118"/>
                  </a:lnTo>
                  <a:lnTo>
                    <a:pt x="137" y="118"/>
                  </a:lnTo>
                  <a:lnTo>
                    <a:pt x="144" y="122"/>
                  </a:lnTo>
                  <a:lnTo>
                    <a:pt x="146" y="126"/>
                  </a:lnTo>
                  <a:lnTo>
                    <a:pt x="146" y="128"/>
                  </a:lnTo>
                  <a:lnTo>
                    <a:pt x="146" y="130"/>
                  </a:lnTo>
                  <a:lnTo>
                    <a:pt x="192" y="122"/>
                  </a:lnTo>
                  <a:lnTo>
                    <a:pt x="243" y="160"/>
                  </a:lnTo>
                  <a:lnTo>
                    <a:pt x="245" y="160"/>
                  </a:lnTo>
                  <a:lnTo>
                    <a:pt x="247" y="160"/>
                  </a:lnTo>
                  <a:lnTo>
                    <a:pt x="253" y="158"/>
                  </a:lnTo>
                  <a:lnTo>
                    <a:pt x="260" y="156"/>
                  </a:lnTo>
                  <a:lnTo>
                    <a:pt x="266" y="156"/>
                  </a:lnTo>
                  <a:lnTo>
                    <a:pt x="268" y="154"/>
                  </a:lnTo>
                  <a:lnTo>
                    <a:pt x="268" y="147"/>
                  </a:lnTo>
                  <a:lnTo>
                    <a:pt x="266" y="141"/>
                  </a:lnTo>
                  <a:lnTo>
                    <a:pt x="268" y="141"/>
                  </a:lnTo>
                  <a:lnTo>
                    <a:pt x="268" y="143"/>
                  </a:lnTo>
                  <a:lnTo>
                    <a:pt x="270" y="152"/>
                  </a:lnTo>
                  <a:lnTo>
                    <a:pt x="270" y="141"/>
                  </a:lnTo>
                  <a:lnTo>
                    <a:pt x="272" y="139"/>
                  </a:lnTo>
                  <a:lnTo>
                    <a:pt x="275" y="133"/>
                  </a:lnTo>
                  <a:lnTo>
                    <a:pt x="279" y="124"/>
                  </a:lnTo>
                  <a:lnTo>
                    <a:pt x="285" y="120"/>
                  </a:lnTo>
                  <a:lnTo>
                    <a:pt x="285" y="116"/>
                  </a:lnTo>
                  <a:lnTo>
                    <a:pt x="285" y="114"/>
                  </a:lnTo>
                  <a:lnTo>
                    <a:pt x="285" y="111"/>
                  </a:lnTo>
                  <a:lnTo>
                    <a:pt x="287" y="111"/>
                  </a:lnTo>
                  <a:lnTo>
                    <a:pt x="285" y="116"/>
                  </a:lnTo>
                  <a:lnTo>
                    <a:pt x="289" y="116"/>
                  </a:lnTo>
                  <a:lnTo>
                    <a:pt x="289" y="116"/>
                  </a:lnTo>
                  <a:lnTo>
                    <a:pt x="291" y="114"/>
                  </a:lnTo>
                  <a:lnTo>
                    <a:pt x="296" y="107"/>
                  </a:lnTo>
                  <a:lnTo>
                    <a:pt x="298" y="107"/>
                  </a:lnTo>
                  <a:lnTo>
                    <a:pt x="306" y="103"/>
                  </a:lnTo>
                  <a:lnTo>
                    <a:pt x="310" y="103"/>
                  </a:lnTo>
                  <a:lnTo>
                    <a:pt x="310" y="101"/>
                  </a:lnTo>
                  <a:lnTo>
                    <a:pt x="312" y="99"/>
                  </a:lnTo>
                  <a:lnTo>
                    <a:pt x="315" y="103"/>
                  </a:lnTo>
                  <a:lnTo>
                    <a:pt x="315" y="99"/>
                  </a:lnTo>
                  <a:lnTo>
                    <a:pt x="319" y="101"/>
                  </a:lnTo>
                  <a:lnTo>
                    <a:pt x="319" y="101"/>
                  </a:lnTo>
                  <a:lnTo>
                    <a:pt x="323" y="95"/>
                  </a:lnTo>
                  <a:lnTo>
                    <a:pt x="325" y="90"/>
                  </a:lnTo>
                  <a:lnTo>
                    <a:pt x="327" y="88"/>
                  </a:lnTo>
                  <a:lnTo>
                    <a:pt x="325" y="86"/>
                  </a:lnTo>
                  <a:lnTo>
                    <a:pt x="325" y="86"/>
                  </a:lnTo>
                  <a:lnTo>
                    <a:pt x="323" y="88"/>
                  </a:lnTo>
                  <a:lnTo>
                    <a:pt x="319" y="90"/>
                  </a:lnTo>
                  <a:lnTo>
                    <a:pt x="321" y="86"/>
                  </a:lnTo>
                  <a:lnTo>
                    <a:pt x="319" y="84"/>
                  </a:lnTo>
                  <a:lnTo>
                    <a:pt x="319" y="86"/>
                  </a:lnTo>
                  <a:lnTo>
                    <a:pt x="319" y="86"/>
                  </a:lnTo>
                  <a:lnTo>
                    <a:pt x="317" y="88"/>
                  </a:lnTo>
                  <a:lnTo>
                    <a:pt x="317" y="90"/>
                  </a:lnTo>
                  <a:lnTo>
                    <a:pt x="312" y="88"/>
                  </a:lnTo>
                  <a:lnTo>
                    <a:pt x="306" y="92"/>
                  </a:lnTo>
                  <a:lnTo>
                    <a:pt x="300" y="92"/>
                  </a:lnTo>
                  <a:lnTo>
                    <a:pt x="296" y="88"/>
                  </a:lnTo>
                  <a:lnTo>
                    <a:pt x="294" y="84"/>
                  </a:lnTo>
                  <a:lnTo>
                    <a:pt x="296" y="86"/>
                  </a:lnTo>
                  <a:lnTo>
                    <a:pt x="300" y="88"/>
                  </a:lnTo>
                  <a:lnTo>
                    <a:pt x="302" y="90"/>
                  </a:lnTo>
                  <a:lnTo>
                    <a:pt x="306" y="90"/>
                  </a:lnTo>
                  <a:lnTo>
                    <a:pt x="308" y="88"/>
                  </a:lnTo>
                  <a:lnTo>
                    <a:pt x="312" y="82"/>
                  </a:lnTo>
                  <a:lnTo>
                    <a:pt x="312" y="80"/>
                  </a:lnTo>
                  <a:lnTo>
                    <a:pt x="310" y="80"/>
                  </a:lnTo>
                  <a:lnTo>
                    <a:pt x="310" y="78"/>
                  </a:lnTo>
                  <a:lnTo>
                    <a:pt x="315" y="78"/>
                  </a:lnTo>
                  <a:lnTo>
                    <a:pt x="317" y="73"/>
                  </a:lnTo>
                  <a:lnTo>
                    <a:pt x="308" y="71"/>
                  </a:lnTo>
                  <a:lnTo>
                    <a:pt x="306" y="71"/>
                  </a:lnTo>
                  <a:lnTo>
                    <a:pt x="291" y="67"/>
                  </a:lnTo>
                  <a:lnTo>
                    <a:pt x="291" y="67"/>
                  </a:lnTo>
                  <a:lnTo>
                    <a:pt x="291" y="65"/>
                  </a:lnTo>
                  <a:lnTo>
                    <a:pt x="298" y="67"/>
                  </a:lnTo>
                  <a:lnTo>
                    <a:pt x="304" y="67"/>
                  </a:lnTo>
                  <a:lnTo>
                    <a:pt x="306" y="67"/>
                  </a:lnTo>
                  <a:lnTo>
                    <a:pt x="308" y="67"/>
                  </a:lnTo>
                  <a:lnTo>
                    <a:pt x="308" y="65"/>
                  </a:lnTo>
                  <a:lnTo>
                    <a:pt x="308" y="61"/>
                  </a:lnTo>
                  <a:lnTo>
                    <a:pt x="310" y="61"/>
                  </a:lnTo>
                  <a:lnTo>
                    <a:pt x="308" y="63"/>
                  </a:lnTo>
                  <a:lnTo>
                    <a:pt x="312" y="65"/>
                  </a:lnTo>
                  <a:lnTo>
                    <a:pt x="315" y="67"/>
                  </a:lnTo>
                  <a:lnTo>
                    <a:pt x="317" y="63"/>
                  </a:lnTo>
                  <a:lnTo>
                    <a:pt x="317" y="67"/>
                  </a:lnTo>
                  <a:lnTo>
                    <a:pt x="321" y="67"/>
                  </a:lnTo>
                  <a:lnTo>
                    <a:pt x="327" y="67"/>
                  </a:lnTo>
                  <a:lnTo>
                    <a:pt x="331" y="65"/>
                  </a:lnTo>
                  <a:lnTo>
                    <a:pt x="336" y="54"/>
                  </a:lnTo>
                  <a:lnTo>
                    <a:pt x="336" y="50"/>
                  </a:lnTo>
                  <a:lnTo>
                    <a:pt x="338" y="52"/>
                  </a:lnTo>
                  <a:lnTo>
                    <a:pt x="342" y="48"/>
                  </a:lnTo>
                  <a:close/>
                  <a:moveTo>
                    <a:pt x="323" y="8"/>
                  </a:moveTo>
                  <a:lnTo>
                    <a:pt x="325" y="6"/>
                  </a:lnTo>
                  <a:lnTo>
                    <a:pt x="321" y="6"/>
                  </a:lnTo>
                  <a:lnTo>
                    <a:pt x="321" y="6"/>
                  </a:lnTo>
                  <a:lnTo>
                    <a:pt x="323" y="8"/>
                  </a:lnTo>
                  <a:close/>
                  <a:moveTo>
                    <a:pt x="321" y="0"/>
                  </a:moveTo>
                  <a:lnTo>
                    <a:pt x="321" y="2"/>
                  </a:lnTo>
                  <a:lnTo>
                    <a:pt x="321" y="6"/>
                  </a:lnTo>
                  <a:lnTo>
                    <a:pt x="325" y="4"/>
                  </a:lnTo>
                  <a:lnTo>
                    <a:pt x="323" y="2"/>
                  </a:lnTo>
                  <a:lnTo>
                    <a:pt x="321" y="0"/>
                  </a:lnTo>
                  <a:close/>
                  <a:moveTo>
                    <a:pt x="336" y="25"/>
                  </a:moveTo>
                  <a:lnTo>
                    <a:pt x="331" y="19"/>
                  </a:lnTo>
                  <a:lnTo>
                    <a:pt x="327" y="4"/>
                  </a:lnTo>
                  <a:lnTo>
                    <a:pt x="327" y="4"/>
                  </a:lnTo>
                  <a:lnTo>
                    <a:pt x="325" y="4"/>
                  </a:lnTo>
                  <a:lnTo>
                    <a:pt x="331" y="16"/>
                  </a:lnTo>
                  <a:lnTo>
                    <a:pt x="334" y="21"/>
                  </a:lnTo>
                  <a:lnTo>
                    <a:pt x="336" y="27"/>
                  </a:lnTo>
                  <a:lnTo>
                    <a:pt x="340" y="29"/>
                  </a:lnTo>
                  <a:lnTo>
                    <a:pt x="338" y="31"/>
                  </a:lnTo>
                  <a:lnTo>
                    <a:pt x="342" y="31"/>
                  </a:lnTo>
                  <a:lnTo>
                    <a:pt x="344" y="35"/>
                  </a:lnTo>
                  <a:lnTo>
                    <a:pt x="346" y="38"/>
                  </a:lnTo>
                  <a:lnTo>
                    <a:pt x="346" y="38"/>
                  </a:lnTo>
                  <a:lnTo>
                    <a:pt x="344" y="33"/>
                  </a:lnTo>
                  <a:lnTo>
                    <a:pt x="336" y="25"/>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99" name="Freeform 46">
              <a:extLst>
                <a:ext uri="{FF2B5EF4-FFF2-40B4-BE49-F238E27FC236}">
                  <a16:creationId xmlns:a16="http://schemas.microsoft.com/office/drawing/2014/main" id="{82AB46C6-2BEA-97E1-B5CC-2E65E531AC41}"/>
                </a:ext>
              </a:extLst>
            </p:cNvPr>
            <p:cNvSpPr>
              <a:spLocks/>
            </p:cNvSpPr>
            <p:nvPr/>
          </p:nvSpPr>
          <p:spPr bwMode="auto">
            <a:xfrm>
              <a:off x="512126" y="4256961"/>
              <a:ext cx="349250" cy="361950"/>
            </a:xfrm>
            <a:custGeom>
              <a:avLst/>
              <a:gdLst/>
              <a:ahLst/>
              <a:cxnLst>
                <a:cxn ang="0">
                  <a:pos x="209" y="133"/>
                </a:cxn>
                <a:cxn ang="0">
                  <a:pos x="205" y="124"/>
                </a:cxn>
                <a:cxn ang="0">
                  <a:pos x="199" y="114"/>
                </a:cxn>
                <a:cxn ang="0">
                  <a:pos x="190" y="105"/>
                </a:cxn>
                <a:cxn ang="0">
                  <a:pos x="186" y="95"/>
                </a:cxn>
                <a:cxn ang="0">
                  <a:pos x="176" y="86"/>
                </a:cxn>
                <a:cxn ang="0">
                  <a:pos x="169" y="82"/>
                </a:cxn>
                <a:cxn ang="0">
                  <a:pos x="163" y="74"/>
                </a:cxn>
                <a:cxn ang="0">
                  <a:pos x="157" y="65"/>
                </a:cxn>
                <a:cxn ang="0">
                  <a:pos x="148" y="59"/>
                </a:cxn>
                <a:cxn ang="0">
                  <a:pos x="133" y="48"/>
                </a:cxn>
                <a:cxn ang="0">
                  <a:pos x="119" y="31"/>
                </a:cxn>
                <a:cxn ang="0">
                  <a:pos x="110" y="25"/>
                </a:cxn>
                <a:cxn ang="0">
                  <a:pos x="97" y="19"/>
                </a:cxn>
                <a:cxn ang="0">
                  <a:pos x="102" y="4"/>
                </a:cxn>
                <a:cxn ang="0">
                  <a:pos x="36" y="10"/>
                </a:cxn>
                <a:cxn ang="0">
                  <a:pos x="30" y="118"/>
                </a:cxn>
                <a:cxn ang="0">
                  <a:pos x="34" y="126"/>
                </a:cxn>
                <a:cxn ang="0">
                  <a:pos x="43" y="137"/>
                </a:cxn>
                <a:cxn ang="0">
                  <a:pos x="47" y="148"/>
                </a:cxn>
                <a:cxn ang="0">
                  <a:pos x="43" y="156"/>
                </a:cxn>
                <a:cxn ang="0">
                  <a:pos x="41" y="173"/>
                </a:cxn>
                <a:cxn ang="0">
                  <a:pos x="47" y="188"/>
                </a:cxn>
                <a:cxn ang="0">
                  <a:pos x="45" y="200"/>
                </a:cxn>
                <a:cxn ang="0">
                  <a:pos x="51" y="211"/>
                </a:cxn>
                <a:cxn ang="0">
                  <a:pos x="55" y="224"/>
                </a:cxn>
                <a:cxn ang="0">
                  <a:pos x="173" y="221"/>
                </a:cxn>
                <a:cxn ang="0">
                  <a:pos x="182" y="226"/>
                </a:cxn>
                <a:cxn ang="0">
                  <a:pos x="180" y="213"/>
                </a:cxn>
                <a:cxn ang="0">
                  <a:pos x="182" y="207"/>
                </a:cxn>
                <a:cxn ang="0">
                  <a:pos x="197" y="207"/>
                </a:cxn>
                <a:cxn ang="0">
                  <a:pos x="203" y="207"/>
                </a:cxn>
                <a:cxn ang="0">
                  <a:pos x="201" y="196"/>
                </a:cxn>
                <a:cxn ang="0">
                  <a:pos x="203" y="190"/>
                </a:cxn>
                <a:cxn ang="0">
                  <a:pos x="205" y="186"/>
                </a:cxn>
                <a:cxn ang="0">
                  <a:pos x="205" y="183"/>
                </a:cxn>
                <a:cxn ang="0">
                  <a:pos x="205" y="175"/>
                </a:cxn>
                <a:cxn ang="0">
                  <a:pos x="199" y="173"/>
                </a:cxn>
                <a:cxn ang="0">
                  <a:pos x="205" y="171"/>
                </a:cxn>
                <a:cxn ang="0">
                  <a:pos x="207" y="164"/>
                </a:cxn>
                <a:cxn ang="0">
                  <a:pos x="207" y="158"/>
                </a:cxn>
                <a:cxn ang="0">
                  <a:pos x="211" y="156"/>
                </a:cxn>
                <a:cxn ang="0">
                  <a:pos x="211" y="152"/>
                </a:cxn>
                <a:cxn ang="0">
                  <a:pos x="209" y="143"/>
                </a:cxn>
                <a:cxn ang="0">
                  <a:pos x="216" y="141"/>
                </a:cxn>
                <a:cxn ang="0">
                  <a:pos x="218" y="135"/>
                </a:cxn>
              </a:cxnLst>
              <a:rect l="0" t="0" r="r" b="b"/>
              <a:pathLst>
                <a:path w="220" h="228">
                  <a:moveTo>
                    <a:pt x="216" y="135"/>
                  </a:moveTo>
                  <a:lnTo>
                    <a:pt x="216" y="135"/>
                  </a:lnTo>
                  <a:lnTo>
                    <a:pt x="209" y="133"/>
                  </a:lnTo>
                  <a:lnTo>
                    <a:pt x="207" y="131"/>
                  </a:lnTo>
                  <a:lnTo>
                    <a:pt x="205" y="126"/>
                  </a:lnTo>
                  <a:lnTo>
                    <a:pt x="205" y="124"/>
                  </a:lnTo>
                  <a:lnTo>
                    <a:pt x="203" y="120"/>
                  </a:lnTo>
                  <a:lnTo>
                    <a:pt x="203" y="118"/>
                  </a:lnTo>
                  <a:lnTo>
                    <a:pt x="199" y="114"/>
                  </a:lnTo>
                  <a:lnTo>
                    <a:pt x="195" y="112"/>
                  </a:lnTo>
                  <a:lnTo>
                    <a:pt x="192" y="110"/>
                  </a:lnTo>
                  <a:lnTo>
                    <a:pt x="190" y="105"/>
                  </a:lnTo>
                  <a:lnTo>
                    <a:pt x="190" y="103"/>
                  </a:lnTo>
                  <a:lnTo>
                    <a:pt x="188" y="99"/>
                  </a:lnTo>
                  <a:lnTo>
                    <a:pt x="186" y="95"/>
                  </a:lnTo>
                  <a:lnTo>
                    <a:pt x="186" y="91"/>
                  </a:lnTo>
                  <a:lnTo>
                    <a:pt x="178" y="86"/>
                  </a:lnTo>
                  <a:lnTo>
                    <a:pt x="176" y="86"/>
                  </a:lnTo>
                  <a:lnTo>
                    <a:pt x="171" y="84"/>
                  </a:lnTo>
                  <a:lnTo>
                    <a:pt x="171" y="82"/>
                  </a:lnTo>
                  <a:lnTo>
                    <a:pt x="169" y="82"/>
                  </a:lnTo>
                  <a:lnTo>
                    <a:pt x="167" y="78"/>
                  </a:lnTo>
                  <a:lnTo>
                    <a:pt x="165" y="76"/>
                  </a:lnTo>
                  <a:lnTo>
                    <a:pt x="163" y="74"/>
                  </a:lnTo>
                  <a:lnTo>
                    <a:pt x="163" y="71"/>
                  </a:lnTo>
                  <a:lnTo>
                    <a:pt x="161" y="69"/>
                  </a:lnTo>
                  <a:lnTo>
                    <a:pt x="157" y="65"/>
                  </a:lnTo>
                  <a:lnTo>
                    <a:pt x="152" y="65"/>
                  </a:lnTo>
                  <a:lnTo>
                    <a:pt x="150" y="63"/>
                  </a:lnTo>
                  <a:lnTo>
                    <a:pt x="148" y="59"/>
                  </a:lnTo>
                  <a:lnTo>
                    <a:pt x="146" y="57"/>
                  </a:lnTo>
                  <a:lnTo>
                    <a:pt x="140" y="52"/>
                  </a:lnTo>
                  <a:lnTo>
                    <a:pt x="133" y="48"/>
                  </a:lnTo>
                  <a:lnTo>
                    <a:pt x="125" y="38"/>
                  </a:lnTo>
                  <a:lnTo>
                    <a:pt x="123" y="36"/>
                  </a:lnTo>
                  <a:lnTo>
                    <a:pt x="119" y="31"/>
                  </a:lnTo>
                  <a:lnTo>
                    <a:pt x="119" y="27"/>
                  </a:lnTo>
                  <a:lnTo>
                    <a:pt x="114" y="25"/>
                  </a:lnTo>
                  <a:lnTo>
                    <a:pt x="110" y="25"/>
                  </a:lnTo>
                  <a:lnTo>
                    <a:pt x="104" y="21"/>
                  </a:lnTo>
                  <a:lnTo>
                    <a:pt x="100" y="21"/>
                  </a:lnTo>
                  <a:lnTo>
                    <a:pt x="97" y="19"/>
                  </a:lnTo>
                  <a:lnTo>
                    <a:pt x="95" y="14"/>
                  </a:lnTo>
                  <a:lnTo>
                    <a:pt x="97" y="12"/>
                  </a:lnTo>
                  <a:lnTo>
                    <a:pt x="102" y="4"/>
                  </a:lnTo>
                  <a:lnTo>
                    <a:pt x="104" y="0"/>
                  </a:lnTo>
                  <a:lnTo>
                    <a:pt x="53" y="8"/>
                  </a:lnTo>
                  <a:lnTo>
                    <a:pt x="36" y="10"/>
                  </a:lnTo>
                  <a:lnTo>
                    <a:pt x="0" y="14"/>
                  </a:lnTo>
                  <a:lnTo>
                    <a:pt x="15" y="63"/>
                  </a:lnTo>
                  <a:lnTo>
                    <a:pt x="30" y="118"/>
                  </a:lnTo>
                  <a:lnTo>
                    <a:pt x="32" y="120"/>
                  </a:lnTo>
                  <a:lnTo>
                    <a:pt x="32" y="122"/>
                  </a:lnTo>
                  <a:lnTo>
                    <a:pt x="34" y="126"/>
                  </a:lnTo>
                  <a:lnTo>
                    <a:pt x="38" y="133"/>
                  </a:lnTo>
                  <a:lnTo>
                    <a:pt x="41" y="137"/>
                  </a:lnTo>
                  <a:lnTo>
                    <a:pt x="43" y="137"/>
                  </a:lnTo>
                  <a:lnTo>
                    <a:pt x="45" y="141"/>
                  </a:lnTo>
                  <a:lnTo>
                    <a:pt x="43" y="145"/>
                  </a:lnTo>
                  <a:lnTo>
                    <a:pt x="47" y="148"/>
                  </a:lnTo>
                  <a:lnTo>
                    <a:pt x="47" y="150"/>
                  </a:lnTo>
                  <a:lnTo>
                    <a:pt x="45" y="154"/>
                  </a:lnTo>
                  <a:lnTo>
                    <a:pt x="43" y="156"/>
                  </a:lnTo>
                  <a:lnTo>
                    <a:pt x="43" y="162"/>
                  </a:lnTo>
                  <a:lnTo>
                    <a:pt x="41" y="167"/>
                  </a:lnTo>
                  <a:lnTo>
                    <a:pt x="41" y="173"/>
                  </a:lnTo>
                  <a:lnTo>
                    <a:pt x="43" y="179"/>
                  </a:lnTo>
                  <a:lnTo>
                    <a:pt x="45" y="181"/>
                  </a:lnTo>
                  <a:lnTo>
                    <a:pt x="47" y="188"/>
                  </a:lnTo>
                  <a:lnTo>
                    <a:pt x="45" y="190"/>
                  </a:lnTo>
                  <a:lnTo>
                    <a:pt x="45" y="192"/>
                  </a:lnTo>
                  <a:lnTo>
                    <a:pt x="45" y="200"/>
                  </a:lnTo>
                  <a:lnTo>
                    <a:pt x="45" y="202"/>
                  </a:lnTo>
                  <a:lnTo>
                    <a:pt x="49" y="207"/>
                  </a:lnTo>
                  <a:lnTo>
                    <a:pt x="51" y="211"/>
                  </a:lnTo>
                  <a:lnTo>
                    <a:pt x="51" y="213"/>
                  </a:lnTo>
                  <a:lnTo>
                    <a:pt x="55" y="219"/>
                  </a:lnTo>
                  <a:lnTo>
                    <a:pt x="55" y="224"/>
                  </a:lnTo>
                  <a:lnTo>
                    <a:pt x="60" y="226"/>
                  </a:lnTo>
                  <a:lnTo>
                    <a:pt x="169" y="219"/>
                  </a:lnTo>
                  <a:lnTo>
                    <a:pt x="173" y="221"/>
                  </a:lnTo>
                  <a:lnTo>
                    <a:pt x="176" y="228"/>
                  </a:lnTo>
                  <a:lnTo>
                    <a:pt x="180" y="228"/>
                  </a:lnTo>
                  <a:lnTo>
                    <a:pt x="182" y="226"/>
                  </a:lnTo>
                  <a:lnTo>
                    <a:pt x="182" y="219"/>
                  </a:lnTo>
                  <a:lnTo>
                    <a:pt x="182" y="215"/>
                  </a:lnTo>
                  <a:lnTo>
                    <a:pt x="180" y="213"/>
                  </a:lnTo>
                  <a:lnTo>
                    <a:pt x="180" y="209"/>
                  </a:lnTo>
                  <a:lnTo>
                    <a:pt x="180" y="207"/>
                  </a:lnTo>
                  <a:lnTo>
                    <a:pt x="182" y="207"/>
                  </a:lnTo>
                  <a:lnTo>
                    <a:pt x="184" y="202"/>
                  </a:lnTo>
                  <a:lnTo>
                    <a:pt x="188" y="205"/>
                  </a:lnTo>
                  <a:lnTo>
                    <a:pt x="197" y="207"/>
                  </a:lnTo>
                  <a:lnTo>
                    <a:pt x="199" y="207"/>
                  </a:lnTo>
                  <a:lnTo>
                    <a:pt x="201" y="207"/>
                  </a:lnTo>
                  <a:lnTo>
                    <a:pt x="203" y="207"/>
                  </a:lnTo>
                  <a:lnTo>
                    <a:pt x="203" y="202"/>
                  </a:lnTo>
                  <a:lnTo>
                    <a:pt x="201" y="200"/>
                  </a:lnTo>
                  <a:lnTo>
                    <a:pt x="201" y="196"/>
                  </a:lnTo>
                  <a:lnTo>
                    <a:pt x="203" y="194"/>
                  </a:lnTo>
                  <a:lnTo>
                    <a:pt x="201" y="194"/>
                  </a:lnTo>
                  <a:lnTo>
                    <a:pt x="203" y="190"/>
                  </a:lnTo>
                  <a:lnTo>
                    <a:pt x="199" y="188"/>
                  </a:lnTo>
                  <a:lnTo>
                    <a:pt x="203" y="190"/>
                  </a:lnTo>
                  <a:lnTo>
                    <a:pt x="205" y="186"/>
                  </a:lnTo>
                  <a:lnTo>
                    <a:pt x="201" y="186"/>
                  </a:lnTo>
                  <a:lnTo>
                    <a:pt x="201" y="181"/>
                  </a:lnTo>
                  <a:lnTo>
                    <a:pt x="205" y="183"/>
                  </a:lnTo>
                  <a:lnTo>
                    <a:pt x="207" y="179"/>
                  </a:lnTo>
                  <a:lnTo>
                    <a:pt x="207" y="175"/>
                  </a:lnTo>
                  <a:lnTo>
                    <a:pt x="205" y="175"/>
                  </a:lnTo>
                  <a:lnTo>
                    <a:pt x="201" y="175"/>
                  </a:lnTo>
                  <a:lnTo>
                    <a:pt x="199" y="173"/>
                  </a:lnTo>
                  <a:lnTo>
                    <a:pt x="199" y="173"/>
                  </a:lnTo>
                  <a:lnTo>
                    <a:pt x="203" y="173"/>
                  </a:lnTo>
                  <a:lnTo>
                    <a:pt x="205" y="173"/>
                  </a:lnTo>
                  <a:lnTo>
                    <a:pt x="205" y="171"/>
                  </a:lnTo>
                  <a:lnTo>
                    <a:pt x="207" y="171"/>
                  </a:lnTo>
                  <a:lnTo>
                    <a:pt x="209" y="164"/>
                  </a:lnTo>
                  <a:lnTo>
                    <a:pt x="207" y="164"/>
                  </a:lnTo>
                  <a:lnTo>
                    <a:pt x="205" y="164"/>
                  </a:lnTo>
                  <a:lnTo>
                    <a:pt x="207" y="160"/>
                  </a:lnTo>
                  <a:lnTo>
                    <a:pt x="207" y="158"/>
                  </a:lnTo>
                  <a:lnTo>
                    <a:pt x="209" y="160"/>
                  </a:lnTo>
                  <a:lnTo>
                    <a:pt x="211" y="156"/>
                  </a:lnTo>
                  <a:lnTo>
                    <a:pt x="211" y="156"/>
                  </a:lnTo>
                  <a:lnTo>
                    <a:pt x="207" y="156"/>
                  </a:lnTo>
                  <a:lnTo>
                    <a:pt x="207" y="154"/>
                  </a:lnTo>
                  <a:lnTo>
                    <a:pt x="211" y="152"/>
                  </a:lnTo>
                  <a:lnTo>
                    <a:pt x="214" y="150"/>
                  </a:lnTo>
                  <a:lnTo>
                    <a:pt x="209" y="148"/>
                  </a:lnTo>
                  <a:lnTo>
                    <a:pt x="209" y="143"/>
                  </a:lnTo>
                  <a:lnTo>
                    <a:pt x="214" y="145"/>
                  </a:lnTo>
                  <a:lnTo>
                    <a:pt x="216" y="145"/>
                  </a:lnTo>
                  <a:lnTo>
                    <a:pt x="216" y="141"/>
                  </a:lnTo>
                  <a:lnTo>
                    <a:pt x="220" y="139"/>
                  </a:lnTo>
                  <a:lnTo>
                    <a:pt x="220" y="137"/>
                  </a:lnTo>
                  <a:lnTo>
                    <a:pt x="218" y="135"/>
                  </a:lnTo>
                  <a:lnTo>
                    <a:pt x="216" y="135"/>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00" name="Freeform 16">
              <a:extLst>
                <a:ext uri="{FF2B5EF4-FFF2-40B4-BE49-F238E27FC236}">
                  <a16:creationId xmlns:a16="http://schemas.microsoft.com/office/drawing/2014/main" id="{3130B472-4166-B47C-6D3C-AF86770AD0F9}"/>
                </a:ext>
              </a:extLst>
            </p:cNvPr>
            <p:cNvSpPr>
              <a:spLocks/>
            </p:cNvSpPr>
            <p:nvPr/>
          </p:nvSpPr>
          <p:spPr bwMode="auto">
            <a:xfrm>
              <a:off x="662781" y="4225716"/>
              <a:ext cx="322264" cy="244475"/>
            </a:xfrm>
            <a:custGeom>
              <a:avLst/>
              <a:gdLst/>
              <a:ahLst/>
              <a:cxnLst>
                <a:cxn ang="0">
                  <a:pos x="104" y="12"/>
                </a:cxn>
                <a:cxn ang="0">
                  <a:pos x="95" y="2"/>
                </a:cxn>
                <a:cxn ang="0">
                  <a:pos x="76" y="0"/>
                </a:cxn>
                <a:cxn ang="0">
                  <a:pos x="34" y="6"/>
                </a:cxn>
                <a:cxn ang="0">
                  <a:pos x="19" y="14"/>
                </a:cxn>
                <a:cxn ang="0">
                  <a:pos x="2" y="31"/>
                </a:cxn>
                <a:cxn ang="0">
                  <a:pos x="5" y="40"/>
                </a:cxn>
                <a:cxn ang="0">
                  <a:pos x="19" y="44"/>
                </a:cxn>
                <a:cxn ang="0">
                  <a:pos x="28" y="55"/>
                </a:cxn>
                <a:cxn ang="0">
                  <a:pos x="45" y="71"/>
                </a:cxn>
                <a:cxn ang="0">
                  <a:pos x="55" y="82"/>
                </a:cxn>
                <a:cxn ang="0">
                  <a:pos x="66" y="88"/>
                </a:cxn>
                <a:cxn ang="0">
                  <a:pos x="70" y="95"/>
                </a:cxn>
                <a:cxn ang="0">
                  <a:pos x="76" y="101"/>
                </a:cxn>
                <a:cxn ang="0">
                  <a:pos x="83" y="105"/>
                </a:cxn>
                <a:cxn ang="0">
                  <a:pos x="93" y="118"/>
                </a:cxn>
                <a:cxn ang="0">
                  <a:pos x="97" y="129"/>
                </a:cxn>
                <a:cxn ang="0">
                  <a:pos x="108" y="137"/>
                </a:cxn>
                <a:cxn ang="0">
                  <a:pos x="110" y="145"/>
                </a:cxn>
                <a:cxn ang="0">
                  <a:pos x="121" y="154"/>
                </a:cxn>
                <a:cxn ang="0">
                  <a:pos x="125" y="148"/>
                </a:cxn>
                <a:cxn ang="0">
                  <a:pos x="129" y="148"/>
                </a:cxn>
                <a:cxn ang="0">
                  <a:pos x="125" y="139"/>
                </a:cxn>
                <a:cxn ang="0">
                  <a:pos x="125" y="133"/>
                </a:cxn>
                <a:cxn ang="0">
                  <a:pos x="129" y="133"/>
                </a:cxn>
                <a:cxn ang="0">
                  <a:pos x="138" y="137"/>
                </a:cxn>
                <a:cxn ang="0">
                  <a:pos x="138" y="133"/>
                </a:cxn>
                <a:cxn ang="0">
                  <a:pos x="131" y="129"/>
                </a:cxn>
                <a:cxn ang="0">
                  <a:pos x="138" y="129"/>
                </a:cxn>
                <a:cxn ang="0">
                  <a:pos x="148" y="122"/>
                </a:cxn>
                <a:cxn ang="0">
                  <a:pos x="152" y="120"/>
                </a:cxn>
                <a:cxn ang="0">
                  <a:pos x="159" y="116"/>
                </a:cxn>
                <a:cxn ang="0">
                  <a:pos x="157" y="107"/>
                </a:cxn>
                <a:cxn ang="0">
                  <a:pos x="163" y="110"/>
                </a:cxn>
                <a:cxn ang="0">
                  <a:pos x="169" y="101"/>
                </a:cxn>
                <a:cxn ang="0">
                  <a:pos x="173" y="95"/>
                </a:cxn>
                <a:cxn ang="0">
                  <a:pos x="180" y="88"/>
                </a:cxn>
                <a:cxn ang="0">
                  <a:pos x="184" y="84"/>
                </a:cxn>
                <a:cxn ang="0">
                  <a:pos x="180" y="76"/>
                </a:cxn>
                <a:cxn ang="0">
                  <a:pos x="180" y="78"/>
                </a:cxn>
                <a:cxn ang="0">
                  <a:pos x="184" y="71"/>
                </a:cxn>
                <a:cxn ang="0">
                  <a:pos x="199" y="48"/>
                </a:cxn>
                <a:cxn ang="0">
                  <a:pos x="201" y="44"/>
                </a:cxn>
              </a:cxnLst>
              <a:rect l="0" t="0" r="r" b="b"/>
              <a:pathLst>
                <a:path w="203" h="154">
                  <a:moveTo>
                    <a:pt x="150" y="6"/>
                  </a:moveTo>
                  <a:lnTo>
                    <a:pt x="104" y="14"/>
                  </a:lnTo>
                  <a:lnTo>
                    <a:pt x="104" y="12"/>
                  </a:lnTo>
                  <a:lnTo>
                    <a:pt x="104" y="10"/>
                  </a:lnTo>
                  <a:lnTo>
                    <a:pt x="102" y="6"/>
                  </a:lnTo>
                  <a:lnTo>
                    <a:pt x="95" y="2"/>
                  </a:lnTo>
                  <a:lnTo>
                    <a:pt x="93" y="2"/>
                  </a:lnTo>
                  <a:lnTo>
                    <a:pt x="91" y="0"/>
                  </a:lnTo>
                  <a:lnTo>
                    <a:pt x="76" y="0"/>
                  </a:lnTo>
                  <a:lnTo>
                    <a:pt x="40" y="4"/>
                  </a:lnTo>
                  <a:lnTo>
                    <a:pt x="36" y="6"/>
                  </a:lnTo>
                  <a:lnTo>
                    <a:pt x="34" y="6"/>
                  </a:lnTo>
                  <a:lnTo>
                    <a:pt x="28" y="8"/>
                  </a:lnTo>
                  <a:lnTo>
                    <a:pt x="21" y="14"/>
                  </a:lnTo>
                  <a:lnTo>
                    <a:pt x="19" y="14"/>
                  </a:lnTo>
                  <a:lnTo>
                    <a:pt x="9" y="19"/>
                  </a:lnTo>
                  <a:lnTo>
                    <a:pt x="7" y="23"/>
                  </a:lnTo>
                  <a:lnTo>
                    <a:pt x="2" y="31"/>
                  </a:lnTo>
                  <a:lnTo>
                    <a:pt x="0" y="33"/>
                  </a:lnTo>
                  <a:lnTo>
                    <a:pt x="2" y="38"/>
                  </a:lnTo>
                  <a:lnTo>
                    <a:pt x="5" y="40"/>
                  </a:lnTo>
                  <a:lnTo>
                    <a:pt x="9" y="40"/>
                  </a:lnTo>
                  <a:lnTo>
                    <a:pt x="15" y="44"/>
                  </a:lnTo>
                  <a:lnTo>
                    <a:pt x="19" y="44"/>
                  </a:lnTo>
                  <a:lnTo>
                    <a:pt x="24" y="46"/>
                  </a:lnTo>
                  <a:lnTo>
                    <a:pt x="24" y="50"/>
                  </a:lnTo>
                  <a:lnTo>
                    <a:pt x="28" y="55"/>
                  </a:lnTo>
                  <a:lnTo>
                    <a:pt x="30" y="57"/>
                  </a:lnTo>
                  <a:lnTo>
                    <a:pt x="38" y="67"/>
                  </a:lnTo>
                  <a:lnTo>
                    <a:pt x="45" y="71"/>
                  </a:lnTo>
                  <a:lnTo>
                    <a:pt x="51" y="76"/>
                  </a:lnTo>
                  <a:lnTo>
                    <a:pt x="53" y="78"/>
                  </a:lnTo>
                  <a:lnTo>
                    <a:pt x="55" y="82"/>
                  </a:lnTo>
                  <a:lnTo>
                    <a:pt x="57" y="84"/>
                  </a:lnTo>
                  <a:lnTo>
                    <a:pt x="62" y="84"/>
                  </a:lnTo>
                  <a:lnTo>
                    <a:pt x="66" y="88"/>
                  </a:lnTo>
                  <a:lnTo>
                    <a:pt x="68" y="90"/>
                  </a:lnTo>
                  <a:lnTo>
                    <a:pt x="68" y="93"/>
                  </a:lnTo>
                  <a:lnTo>
                    <a:pt x="70" y="95"/>
                  </a:lnTo>
                  <a:lnTo>
                    <a:pt x="72" y="97"/>
                  </a:lnTo>
                  <a:lnTo>
                    <a:pt x="74" y="101"/>
                  </a:lnTo>
                  <a:lnTo>
                    <a:pt x="76" y="101"/>
                  </a:lnTo>
                  <a:lnTo>
                    <a:pt x="76" y="103"/>
                  </a:lnTo>
                  <a:lnTo>
                    <a:pt x="81" y="105"/>
                  </a:lnTo>
                  <a:lnTo>
                    <a:pt x="83" y="105"/>
                  </a:lnTo>
                  <a:lnTo>
                    <a:pt x="91" y="110"/>
                  </a:lnTo>
                  <a:lnTo>
                    <a:pt x="91" y="114"/>
                  </a:lnTo>
                  <a:lnTo>
                    <a:pt x="93" y="118"/>
                  </a:lnTo>
                  <a:lnTo>
                    <a:pt x="95" y="122"/>
                  </a:lnTo>
                  <a:lnTo>
                    <a:pt x="95" y="124"/>
                  </a:lnTo>
                  <a:lnTo>
                    <a:pt x="97" y="129"/>
                  </a:lnTo>
                  <a:lnTo>
                    <a:pt x="100" y="131"/>
                  </a:lnTo>
                  <a:lnTo>
                    <a:pt x="104" y="133"/>
                  </a:lnTo>
                  <a:lnTo>
                    <a:pt x="108" y="137"/>
                  </a:lnTo>
                  <a:lnTo>
                    <a:pt x="108" y="139"/>
                  </a:lnTo>
                  <a:lnTo>
                    <a:pt x="110" y="143"/>
                  </a:lnTo>
                  <a:lnTo>
                    <a:pt x="110" y="145"/>
                  </a:lnTo>
                  <a:lnTo>
                    <a:pt x="112" y="150"/>
                  </a:lnTo>
                  <a:lnTo>
                    <a:pt x="114" y="152"/>
                  </a:lnTo>
                  <a:lnTo>
                    <a:pt x="121" y="154"/>
                  </a:lnTo>
                  <a:lnTo>
                    <a:pt x="121" y="154"/>
                  </a:lnTo>
                  <a:lnTo>
                    <a:pt x="123" y="154"/>
                  </a:lnTo>
                  <a:lnTo>
                    <a:pt x="125" y="148"/>
                  </a:lnTo>
                  <a:lnTo>
                    <a:pt x="127" y="145"/>
                  </a:lnTo>
                  <a:lnTo>
                    <a:pt x="127" y="148"/>
                  </a:lnTo>
                  <a:lnTo>
                    <a:pt x="129" y="148"/>
                  </a:lnTo>
                  <a:lnTo>
                    <a:pt x="131" y="145"/>
                  </a:lnTo>
                  <a:lnTo>
                    <a:pt x="127" y="141"/>
                  </a:lnTo>
                  <a:lnTo>
                    <a:pt x="125" y="139"/>
                  </a:lnTo>
                  <a:lnTo>
                    <a:pt x="125" y="137"/>
                  </a:lnTo>
                  <a:lnTo>
                    <a:pt x="121" y="131"/>
                  </a:lnTo>
                  <a:lnTo>
                    <a:pt x="125" y="133"/>
                  </a:lnTo>
                  <a:lnTo>
                    <a:pt x="125" y="137"/>
                  </a:lnTo>
                  <a:lnTo>
                    <a:pt x="129" y="139"/>
                  </a:lnTo>
                  <a:lnTo>
                    <a:pt x="129" y="133"/>
                  </a:lnTo>
                  <a:lnTo>
                    <a:pt x="131" y="139"/>
                  </a:lnTo>
                  <a:lnTo>
                    <a:pt x="135" y="141"/>
                  </a:lnTo>
                  <a:lnTo>
                    <a:pt x="138" y="137"/>
                  </a:lnTo>
                  <a:lnTo>
                    <a:pt x="140" y="133"/>
                  </a:lnTo>
                  <a:lnTo>
                    <a:pt x="135" y="135"/>
                  </a:lnTo>
                  <a:lnTo>
                    <a:pt x="138" y="133"/>
                  </a:lnTo>
                  <a:lnTo>
                    <a:pt x="138" y="131"/>
                  </a:lnTo>
                  <a:lnTo>
                    <a:pt x="133" y="131"/>
                  </a:lnTo>
                  <a:lnTo>
                    <a:pt x="131" y="129"/>
                  </a:lnTo>
                  <a:lnTo>
                    <a:pt x="129" y="131"/>
                  </a:lnTo>
                  <a:lnTo>
                    <a:pt x="135" y="126"/>
                  </a:lnTo>
                  <a:lnTo>
                    <a:pt x="138" y="129"/>
                  </a:lnTo>
                  <a:lnTo>
                    <a:pt x="142" y="126"/>
                  </a:lnTo>
                  <a:lnTo>
                    <a:pt x="144" y="126"/>
                  </a:lnTo>
                  <a:lnTo>
                    <a:pt x="148" y="122"/>
                  </a:lnTo>
                  <a:lnTo>
                    <a:pt x="146" y="122"/>
                  </a:lnTo>
                  <a:lnTo>
                    <a:pt x="148" y="122"/>
                  </a:lnTo>
                  <a:lnTo>
                    <a:pt x="152" y="120"/>
                  </a:lnTo>
                  <a:lnTo>
                    <a:pt x="157" y="120"/>
                  </a:lnTo>
                  <a:lnTo>
                    <a:pt x="154" y="118"/>
                  </a:lnTo>
                  <a:lnTo>
                    <a:pt x="159" y="116"/>
                  </a:lnTo>
                  <a:lnTo>
                    <a:pt x="161" y="112"/>
                  </a:lnTo>
                  <a:lnTo>
                    <a:pt x="157" y="112"/>
                  </a:lnTo>
                  <a:lnTo>
                    <a:pt x="157" y="107"/>
                  </a:lnTo>
                  <a:lnTo>
                    <a:pt x="159" y="107"/>
                  </a:lnTo>
                  <a:lnTo>
                    <a:pt x="161" y="110"/>
                  </a:lnTo>
                  <a:lnTo>
                    <a:pt x="163" y="110"/>
                  </a:lnTo>
                  <a:lnTo>
                    <a:pt x="165" y="105"/>
                  </a:lnTo>
                  <a:lnTo>
                    <a:pt x="167" y="103"/>
                  </a:lnTo>
                  <a:lnTo>
                    <a:pt x="169" y="101"/>
                  </a:lnTo>
                  <a:lnTo>
                    <a:pt x="169" y="97"/>
                  </a:lnTo>
                  <a:lnTo>
                    <a:pt x="171" y="95"/>
                  </a:lnTo>
                  <a:lnTo>
                    <a:pt x="173" y="95"/>
                  </a:lnTo>
                  <a:lnTo>
                    <a:pt x="178" y="95"/>
                  </a:lnTo>
                  <a:lnTo>
                    <a:pt x="178" y="90"/>
                  </a:lnTo>
                  <a:lnTo>
                    <a:pt x="180" y="88"/>
                  </a:lnTo>
                  <a:lnTo>
                    <a:pt x="178" y="86"/>
                  </a:lnTo>
                  <a:lnTo>
                    <a:pt x="182" y="88"/>
                  </a:lnTo>
                  <a:lnTo>
                    <a:pt x="184" y="84"/>
                  </a:lnTo>
                  <a:lnTo>
                    <a:pt x="182" y="82"/>
                  </a:lnTo>
                  <a:lnTo>
                    <a:pt x="178" y="80"/>
                  </a:lnTo>
                  <a:lnTo>
                    <a:pt x="180" y="76"/>
                  </a:lnTo>
                  <a:lnTo>
                    <a:pt x="180" y="71"/>
                  </a:lnTo>
                  <a:lnTo>
                    <a:pt x="182" y="71"/>
                  </a:lnTo>
                  <a:lnTo>
                    <a:pt x="180" y="78"/>
                  </a:lnTo>
                  <a:lnTo>
                    <a:pt x="182" y="80"/>
                  </a:lnTo>
                  <a:lnTo>
                    <a:pt x="184" y="82"/>
                  </a:lnTo>
                  <a:lnTo>
                    <a:pt x="184" y="71"/>
                  </a:lnTo>
                  <a:lnTo>
                    <a:pt x="186" y="69"/>
                  </a:lnTo>
                  <a:lnTo>
                    <a:pt x="192" y="55"/>
                  </a:lnTo>
                  <a:lnTo>
                    <a:pt x="199" y="48"/>
                  </a:lnTo>
                  <a:lnTo>
                    <a:pt x="203" y="46"/>
                  </a:lnTo>
                  <a:lnTo>
                    <a:pt x="203" y="44"/>
                  </a:lnTo>
                  <a:lnTo>
                    <a:pt x="201" y="44"/>
                  </a:lnTo>
                  <a:lnTo>
                    <a:pt x="150" y="6"/>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01" name="Freeform 45">
              <a:extLst>
                <a:ext uri="{FF2B5EF4-FFF2-40B4-BE49-F238E27FC236}">
                  <a16:creationId xmlns:a16="http://schemas.microsoft.com/office/drawing/2014/main" id="{02C92C80-2F3B-E090-563A-0CEEA452AD1F}"/>
                </a:ext>
              </a:extLst>
            </p:cNvPr>
            <p:cNvSpPr>
              <a:spLocks noEditPoints="1"/>
            </p:cNvSpPr>
            <p:nvPr/>
          </p:nvSpPr>
          <p:spPr bwMode="auto">
            <a:xfrm>
              <a:off x="414880" y="4577938"/>
              <a:ext cx="579439" cy="496888"/>
            </a:xfrm>
            <a:custGeom>
              <a:avLst/>
              <a:gdLst/>
              <a:ahLst/>
              <a:cxnLst>
                <a:cxn ang="0">
                  <a:pos x="118" y="83"/>
                </a:cxn>
                <a:cxn ang="0">
                  <a:pos x="129" y="76"/>
                </a:cxn>
                <a:cxn ang="0">
                  <a:pos x="270" y="220"/>
                </a:cxn>
                <a:cxn ang="0">
                  <a:pos x="315" y="305"/>
                </a:cxn>
                <a:cxn ang="0">
                  <a:pos x="321" y="305"/>
                </a:cxn>
                <a:cxn ang="0">
                  <a:pos x="338" y="296"/>
                </a:cxn>
                <a:cxn ang="0">
                  <a:pos x="361" y="269"/>
                </a:cxn>
                <a:cxn ang="0">
                  <a:pos x="363" y="262"/>
                </a:cxn>
                <a:cxn ang="0">
                  <a:pos x="365" y="254"/>
                </a:cxn>
                <a:cxn ang="0">
                  <a:pos x="363" y="195"/>
                </a:cxn>
                <a:cxn ang="0">
                  <a:pos x="348" y="172"/>
                </a:cxn>
                <a:cxn ang="0">
                  <a:pos x="317" y="114"/>
                </a:cxn>
                <a:cxn ang="0">
                  <a:pos x="313" y="102"/>
                </a:cxn>
                <a:cxn ang="0">
                  <a:pos x="325" y="125"/>
                </a:cxn>
                <a:cxn ang="0">
                  <a:pos x="323" y="112"/>
                </a:cxn>
                <a:cxn ang="0">
                  <a:pos x="287" y="57"/>
                </a:cxn>
                <a:cxn ang="0">
                  <a:pos x="270" y="15"/>
                </a:cxn>
                <a:cxn ang="0">
                  <a:pos x="262" y="5"/>
                </a:cxn>
                <a:cxn ang="0">
                  <a:pos x="241" y="5"/>
                </a:cxn>
                <a:cxn ang="0">
                  <a:pos x="241" y="26"/>
                </a:cxn>
                <a:cxn ang="0">
                  <a:pos x="116" y="17"/>
                </a:cxn>
                <a:cxn ang="0">
                  <a:pos x="4" y="36"/>
                </a:cxn>
                <a:cxn ang="0">
                  <a:pos x="13" y="51"/>
                </a:cxn>
                <a:cxn ang="0">
                  <a:pos x="17" y="55"/>
                </a:cxn>
                <a:cxn ang="0">
                  <a:pos x="26" y="49"/>
                </a:cxn>
                <a:cxn ang="0">
                  <a:pos x="23" y="51"/>
                </a:cxn>
                <a:cxn ang="0">
                  <a:pos x="53" y="43"/>
                </a:cxn>
                <a:cxn ang="0">
                  <a:pos x="66" y="47"/>
                </a:cxn>
                <a:cxn ang="0">
                  <a:pos x="57" y="49"/>
                </a:cxn>
                <a:cxn ang="0">
                  <a:pos x="80" y="51"/>
                </a:cxn>
                <a:cxn ang="0">
                  <a:pos x="87" y="55"/>
                </a:cxn>
                <a:cxn ang="0">
                  <a:pos x="95" y="62"/>
                </a:cxn>
                <a:cxn ang="0">
                  <a:pos x="97" y="66"/>
                </a:cxn>
                <a:cxn ang="0">
                  <a:pos x="102" y="74"/>
                </a:cxn>
                <a:cxn ang="0">
                  <a:pos x="110" y="79"/>
                </a:cxn>
                <a:cxn ang="0">
                  <a:pos x="129" y="72"/>
                </a:cxn>
                <a:cxn ang="0">
                  <a:pos x="142" y="57"/>
                </a:cxn>
                <a:cxn ang="0">
                  <a:pos x="158" y="51"/>
                </a:cxn>
                <a:cxn ang="0">
                  <a:pos x="190" y="68"/>
                </a:cxn>
                <a:cxn ang="0">
                  <a:pos x="209" y="89"/>
                </a:cxn>
                <a:cxn ang="0">
                  <a:pos x="230" y="102"/>
                </a:cxn>
                <a:cxn ang="0">
                  <a:pos x="228" y="140"/>
                </a:cxn>
                <a:cxn ang="0">
                  <a:pos x="230" y="157"/>
                </a:cxn>
                <a:cxn ang="0">
                  <a:pos x="237" y="153"/>
                </a:cxn>
                <a:cxn ang="0">
                  <a:pos x="245" y="150"/>
                </a:cxn>
                <a:cxn ang="0">
                  <a:pos x="239" y="174"/>
                </a:cxn>
                <a:cxn ang="0">
                  <a:pos x="251" y="195"/>
                </a:cxn>
                <a:cxn ang="0">
                  <a:pos x="266" y="201"/>
                </a:cxn>
                <a:cxn ang="0">
                  <a:pos x="272" y="195"/>
                </a:cxn>
                <a:cxn ang="0">
                  <a:pos x="272" y="216"/>
                </a:cxn>
                <a:cxn ang="0">
                  <a:pos x="281" y="214"/>
                </a:cxn>
                <a:cxn ang="0">
                  <a:pos x="294" y="241"/>
                </a:cxn>
                <a:cxn ang="0">
                  <a:pos x="304" y="243"/>
                </a:cxn>
                <a:cxn ang="0">
                  <a:pos x="325" y="267"/>
                </a:cxn>
                <a:cxn ang="0">
                  <a:pos x="325" y="269"/>
                </a:cxn>
                <a:cxn ang="0">
                  <a:pos x="342" y="275"/>
                </a:cxn>
                <a:cxn ang="0">
                  <a:pos x="355" y="269"/>
                </a:cxn>
                <a:cxn ang="0">
                  <a:pos x="361" y="252"/>
                </a:cxn>
                <a:cxn ang="0">
                  <a:pos x="365" y="233"/>
                </a:cxn>
                <a:cxn ang="0">
                  <a:pos x="17" y="55"/>
                </a:cxn>
                <a:cxn ang="0">
                  <a:pos x="32" y="53"/>
                </a:cxn>
              </a:cxnLst>
              <a:rect l="0" t="0" r="r" b="b"/>
              <a:pathLst>
                <a:path w="365" h="313">
                  <a:moveTo>
                    <a:pt x="129" y="76"/>
                  </a:moveTo>
                  <a:lnTo>
                    <a:pt x="127" y="76"/>
                  </a:lnTo>
                  <a:lnTo>
                    <a:pt x="123" y="79"/>
                  </a:lnTo>
                  <a:lnTo>
                    <a:pt x="121" y="81"/>
                  </a:lnTo>
                  <a:lnTo>
                    <a:pt x="116" y="81"/>
                  </a:lnTo>
                  <a:lnTo>
                    <a:pt x="118" y="83"/>
                  </a:lnTo>
                  <a:lnTo>
                    <a:pt x="123" y="81"/>
                  </a:lnTo>
                  <a:lnTo>
                    <a:pt x="125" y="79"/>
                  </a:lnTo>
                  <a:lnTo>
                    <a:pt x="131" y="74"/>
                  </a:lnTo>
                  <a:lnTo>
                    <a:pt x="133" y="72"/>
                  </a:lnTo>
                  <a:lnTo>
                    <a:pt x="129" y="74"/>
                  </a:lnTo>
                  <a:lnTo>
                    <a:pt x="129" y="76"/>
                  </a:lnTo>
                  <a:close/>
                  <a:moveTo>
                    <a:pt x="268" y="218"/>
                  </a:moveTo>
                  <a:lnTo>
                    <a:pt x="266" y="218"/>
                  </a:lnTo>
                  <a:lnTo>
                    <a:pt x="268" y="222"/>
                  </a:lnTo>
                  <a:lnTo>
                    <a:pt x="270" y="222"/>
                  </a:lnTo>
                  <a:lnTo>
                    <a:pt x="275" y="220"/>
                  </a:lnTo>
                  <a:lnTo>
                    <a:pt x="270" y="220"/>
                  </a:lnTo>
                  <a:lnTo>
                    <a:pt x="268" y="218"/>
                  </a:lnTo>
                  <a:close/>
                  <a:moveTo>
                    <a:pt x="300" y="313"/>
                  </a:moveTo>
                  <a:lnTo>
                    <a:pt x="304" y="311"/>
                  </a:lnTo>
                  <a:lnTo>
                    <a:pt x="300" y="313"/>
                  </a:lnTo>
                  <a:lnTo>
                    <a:pt x="300" y="313"/>
                  </a:lnTo>
                  <a:close/>
                  <a:moveTo>
                    <a:pt x="315" y="305"/>
                  </a:moveTo>
                  <a:lnTo>
                    <a:pt x="315" y="305"/>
                  </a:lnTo>
                  <a:lnTo>
                    <a:pt x="313" y="305"/>
                  </a:lnTo>
                  <a:lnTo>
                    <a:pt x="315" y="305"/>
                  </a:lnTo>
                  <a:close/>
                  <a:moveTo>
                    <a:pt x="317" y="300"/>
                  </a:moveTo>
                  <a:lnTo>
                    <a:pt x="319" y="305"/>
                  </a:lnTo>
                  <a:lnTo>
                    <a:pt x="321" y="305"/>
                  </a:lnTo>
                  <a:lnTo>
                    <a:pt x="319" y="302"/>
                  </a:lnTo>
                  <a:lnTo>
                    <a:pt x="317" y="300"/>
                  </a:lnTo>
                  <a:close/>
                  <a:moveTo>
                    <a:pt x="336" y="298"/>
                  </a:moveTo>
                  <a:lnTo>
                    <a:pt x="338" y="296"/>
                  </a:lnTo>
                  <a:lnTo>
                    <a:pt x="338" y="296"/>
                  </a:lnTo>
                  <a:lnTo>
                    <a:pt x="338" y="296"/>
                  </a:lnTo>
                  <a:lnTo>
                    <a:pt x="336" y="298"/>
                  </a:lnTo>
                  <a:close/>
                  <a:moveTo>
                    <a:pt x="348" y="288"/>
                  </a:moveTo>
                  <a:lnTo>
                    <a:pt x="348" y="288"/>
                  </a:lnTo>
                  <a:lnTo>
                    <a:pt x="346" y="290"/>
                  </a:lnTo>
                  <a:lnTo>
                    <a:pt x="348" y="288"/>
                  </a:lnTo>
                  <a:close/>
                  <a:moveTo>
                    <a:pt x="361" y="269"/>
                  </a:moveTo>
                  <a:lnTo>
                    <a:pt x="359" y="275"/>
                  </a:lnTo>
                  <a:lnTo>
                    <a:pt x="355" y="281"/>
                  </a:lnTo>
                  <a:lnTo>
                    <a:pt x="355" y="281"/>
                  </a:lnTo>
                  <a:lnTo>
                    <a:pt x="353" y="283"/>
                  </a:lnTo>
                  <a:lnTo>
                    <a:pt x="359" y="275"/>
                  </a:lnTo>
                  <a:lnTo>
                    <a:pt x="363" y="262"/>
                  </a:lnTo>
                  <a:lnTo>
                    <a:pt x="361" y="264"/>
                  </a:lnTo>
                  <a:lnTo>
                    <a:pt x="361" y="269"/>
                  </a:lnTo>
                  <a:close/>
                  <a:moveTo>
                    <a:pt x="365" y="254"/>
                  </a:moveTo>
                  <a:lnTo>
                    <a:pt x="365" y="258"/>
                  </a:lnTo>
                  <a:lnTo>
                    <a:pt x="365" y="254"/>
                  </a:lnTo>
                  <a:lnTo>
                    <a:pt x="365" y="254"/>
                  </a:lnTo>
                  <a:close/>
                  <a:moveTo>
                    <a:pt x="365" y="235"/>
                  </a:moveTo>
                  <a:lnTo>
                    <a:pt x="365" y="231"/>
                  </a:lnTo>
                  <a:lnTo>
                    <a:pt x="365" y="224"/>
                  </a:lnTo>
                  <a:lnTo>
                    <a:pt x="365" y="214"/>
                  </a:lnTo>
                  <a:lnTo>
                    <a:pt x="363" y="210"/>
                  </a:lnTo>
                  <a:lnTo>
                    <a:pt x="363" y="195"/>
                  </a:lnTo>
                  <a:lnTo>
                    <a:pt x="359" y="182"/>
                  </a:lnTo>
                  <a:lnTo>
                    <a:pt x="359" y="182"/>
                  </a:lnTo>
                  <a:lnTo>
                    <a:pt x="357" y="178"/>
                  </a:lnTo>
                  <a:lnTo>
                    <a:pt x="353" y="172"/>
                  </a:lnTo>
                  <a:lnTo>
                    <a:pt x="348" y="169"/>
                  </a:lnTo>
                  <a:lnTo>
                    <a:pt x="348" y="172"/>
                  </a:lnTo>
                  <a:lnTo>
                    <a:pt x="348" y="169"/>
                  </a:lnTo>
                  <a:lnTo>
                    <a:pt x="348" y="165"/>
                  </a:lnTo>
                  <a:lnTo>
                    <a:pt x="344" y="161"/>
                  </a:lnTo>
                  <a:lnTo>
                    <a:pt x="340" y="148"/>
                  </a:lnTo>
                  <a:lnTo>
                    <a:pt x="327" y="131"/>
                  </a:lnTo>
                  <a:lnTo>
                    <a:pt x="317" y="114"/>
                  </a:lnTo>
                  <a:lnTo>
                    <a:pt x="315" y="112"/>
                  </a:lnTo>
                  <a:lnTo>
                    <a:pt x="310" y="102"/>
                  </a:lnTo>
                  <a:lnTo>
                    <a:pt x="308" y="95"/>
                  </a:lnTo>
                  <a:lnTo>
                    <a:pt x="310" y="95"/>
                  </a:lnTo>
                  <a:lnTo>
                    <a:pt x="313" y="98"/>
                  </a:lnTo>
                  <a:lnTo>
                    <a:pt x="313" y="102"/>
                  </a:lnTo>
                  <a:lnTo>
                    <a:pt x="317" y="104"/>
                  </a:lnTo>
                  <a:lnTo>
                    <a:pt x="319" y="102"/>
                  </a:lnTo>
                  <a:lnTo>
                    <a:pt x="321" y="104"/>
                  </a:lnTo>
                  <a:lnTo>
                    <a:pt x="323" y="108"/>
                  </a:lnTo>
                  <a:lnTo>
                    <a:pt x="321" y="114"/>
                  </a:lnTo>
                  <a:lnTo>
                    <a:pt x="325" y="125"/>
                  </a:lnTo>
                  <a:lnTo>
                    <a:pt x="332" y="136"/>
                  </a:lnTo>
                  <a:lnTo>
                    <a:pt x="334" y="138"/>
                  </a:lnTo>
                  <a:lnTo>
                    <a:pt x="327" y="129"/>
                  </a:lnTo>
                  <a:lnTo>
                    <a:pt x="325" y="125"/>
                  </a:lnTo>
                  <a:lnTo>
                    <a:pt x="323" y="119"/>
                  </a:lnTo>
                  <a:lnTo>
                    <a:pt x="323" y="112"/>
                  </a:lnTo>
                  <a:lnTo>
                    <a:pt x="325" y="110"/>
                  </a:lnTo>
                  <a:lnTo>
                    <a:pt x="323" y="106"/>
                  </a:lnTo>
                  <a:lnTo>
                    <a:pt x="321" y="104"/>
                  </a:lnTo>
                  <a:lnTo>
                    <a:pt x="315" y="98"/>
                  </a:lnTo>
                  <a:lnTo>
                    <a:pt x="298" y="74"/>
                  </a:lnTo>
                  <a:lnTo>
                    <a:pt x="287" y="57"/>
                  </a:lnTo>
                  <a:lnTo>
                    <a:pt x="283" y="47"/>
                  </a:lnTo>
                  <a:lnTo>
                    <a:pt x="277" y="34"/>
                  </a:lnTo>
                  <a:lnTo>
                    <a:pt x="277" y="32"/>
                  </a:lnTo>
                  <a:lnTo>
                    <a:pt x="272" y="26"/>
                  </a:lnTo>
                  <a:lnTo>
                    <a:pt x="272" y="19"/>
                  </a:lnTo>
                  <a:lnTo>
                    <a:pt x="270" y="15"/>
                  </a:lnTo>
                  <a:lnTo>
                    <a:pt x="266" y="13"/>
                  </a:lnTo>
                  <a:lnTo>
                    <a:pt x="266" y="9"/>
                  </a:lnTo>
                  <a:lnTo>
                    <a:pt x="266" y="11"/>
                  </a:lnTo>
                  <a:lnTo>
                    <a:pt x="268" y="5"/>
                  </a:lnTo>
                  <a:lnTo>
                    <a:pt x="264" y="5"/>
                  </a:lnTo>
                  <a:lnTo>
                    <a:pt x="262" y="5"/>
                  </a:lnTo>
                  <a:lnTo>
                    <a:pt x="260" y="5"/>
                  </a:lnTo>
                  <a:lnTo>
                    <a:pt x="258" y="5"/>
                  </a:lnTo>
                  <a:lnTo>
                    <a:pt x="249" y="3"/>
                  </a:lnTo>
                  <a:lnTo>
                    <a:pt x="245" y="0"/>
                  </a:lnTo>
                  <a:lnTo>
                    <a:pt x="243" y="5"/>
                  </a:lnTo>
                  <a:lnTo>
                    <a:pt x="241" y="5"/>
                  </a:lnTo>
                  <a:lnTo>
                    <a:pt x="241" y="7"/>
                  </a:lnTo>
                  <a:lnTo>
                    <a:pt x="241" y="11"/>
                  </a:lnTo>
                  <a:lnTo>
                    <a:pt x="243" y="13"/>
                  </a:lnTo>
                  <a:lnTo>
                    <a:pt x="243" y="17"/>
                  </a:lnTo>
                  <a:lnTo>
                    <a:pt x="243" y="24"/>
                  </a:lnTo>
                  <a:lnTo>
                    <a:pt x="241" y="26"/>
                  </a:lnTo>
                  <a:lnTo>
                    <a:pt x="237" y="26"/>
                  </a:lnTo>
                  <a:lnTo>
                    <a:pt x="234" y="19"/>
                  </a:lnTo>
                  <a:lnTo>
                    <a:pt x="230" y="17"/>
                  </a:lnTo>
                  <a:lnTo>
                    <a:pt x="121" y="24"/>
                  </a:lnTo>
                  <a:lnTo>
                    <a:pt x="116" y="22"/>
                  </a:lnTo>
                  <a:lnTo>
                    <a:pt x="116" y="17"/>
                  </a:lnTo>
                  <a:lnTo>
                    <a:pt x="112" y="11"/>
                  </a:lnTo>
                  <a:lnTo>
                    <a:pt x="45" y="19"/>
                  </a:lnTo>
                  <a:lnTo>
                    <a:pt x="4" y="24"/>
                  </a:lnTo>
                  <a:lnTo>
                    <a:pt x="0" y="26"/>
                  </a:lnTo>
                  <a:lnTo>
                    <a:pt x="0" y="30"/>
                  </a:lnTo>
                  <a:lnTo>
                    <a:pt x="4" y="36"/>
                  </a:lnTo>
                  <a:lnTo>
                    <a:pt x="9" y="38"/>
                  </a:lnTo>
                  <a:lnTo>
                    <a:pt x="11" y="41"/>
                  </a:lnTo>
                  <a:lnTo>
                    <a:pt x="9" y="47"/>
                  </a:lnTo>
                  <a:lnTo>
                    <a:pt x="11" y="47"/>
                  </a:lnTo>
                  <a:lnTo>
                    <a:pt x="11" y="49"/>
                  </a:lnTo>
                  <a:lnTo>
                    <a:pt x="13" y="51"/>
                  </a:lnTo>
                  <a:lnTo>
                    <a:pt x="15" y="51"/>
                  </a:lnTo>
                  <a:lnTo>
                    <a:pt x="11" y="55"/>
                  </a:lnTo>
                  <a:lnTo>
                    <a:pt x="9" y="57"/>
                  </a:lnTo>
                  <a:lnTo>
                    <a:pt x="11" y="57"/>
                  </a:lnTo>
                  <a:lnTo>
                    <a:pt x="15" y="57"/>
                  </a:lnTo>
                  <a:lnTo>
                    <a:pt x="17" y="55"/>
                  </a:lnTo>
                  <a:lnTo>
                    <a:pt x="21" y="51"/>
                  </a:lnTo>
                  <a:lnTo>
                    <a:pt x="21" y="47"/>
                  </a:lnTo>
                  <a:lnTo>
                    <a:pt x="21" y="47"/>
                  </a:lnTo>
                  <a:lnTo>
                    <a:pt x="21" y="47"/>
                  </a:lnTo>
                  <a:lnTo>
                    <a:pt x="23" y="45"/>
                  </a:lnTo>
                  <a:lnTo>
                    <a:pt x="26" y="49"/>
                  </a:lnTo>
                  <a:lnTo>
                    <a:pt x="28" y="45"/>
                  </a:lnTo>
                  <a:lnTo>
                    <a:pt x="28" y="41"/>
                  </a:lnTo>
                  <a:lnTo>
                    <a:pt x="28" y="45"/>
                  </a:lnTo>
                  <a:lnTo>
                    <a:pt x="32" y="47"/>
                  </a:lnTo>
                  <a:lnTo>
                    <a:pt x="30" y="51"/>
                  </a:lnTo>
                  <a:lnTo>
                    <a:pt x="23" y="51"/>
                  </a:lnTo>
                  <a:lnTo>
                    <a:pt x="23" y="53"/>
                  </a:lnTo>
                  <a:lnTo>
                    <a:pt x="28" y="53"/>
                  </a:lnTo>
                  <a:lnTo>
                    <a:pt x="36" y="49"/>
                  </a:lnTo>
                  <a:lnTo>
                    <a:pt x="45" y="49"/>
                  </a:lnTo>
                  <a:lnTo>
                    <a:pt x="47" y="49"/>
                  </a:lnTo>
                  <a:lnTo>
                    <a:pt x="53" y="43"/>
                  </a:lnTo>
                  <a:lnTo>
                    <a:pt x="55" y="45"/>
                  </a:lnTo>
                  <a:lnTo>
                    <a:pt x="57" y="45"/>
                  </a:lnTo>
                  <a:lnTo>
                    <a:pt x="61" y="43"/>
                  </a:lnTo>
                  <a:lnTo>
                    <a:pt x="66" y="45"/>
                  </a:lnTo>
                  <a:lnTo>
                    <a:pt x="68" y="49"/>
                  </a:lnTo>
                  <a:lnTo>
                    <a:pt x="66" y="47"/>
                  </a:lnTo>
                  <a:lnTo>
                    <a:pt x="61" y="47"/>
                  </a:lnTo>
                  <a:lnTo>
                    <a:pt x="59" y="47"/>
                  </a:lnTo>
                  <a:lnTo>
                    <a:pt x="57" y="49"/>
                  </a:lnTo>
                  <a:lnTo>
                    <a:pt x="51" y="49"/>
                  </a:lnTo>
                  <a:lnTo>
                    <a:pt x="55" y="49"/>
                  </a:lnTo>
                  <a:lnTo>
                    <a:pt x="57" y="49"/>
                  </a:lnTo>
                  <a:lnTo>
                    <a:pt x="72" y="51"/>
                  </a:lnTo>
                  <a:lnTo>
                    <a:pt x="78" y="55"/>
                  </a:lnTo>
                  <a:lnTo>
                    <a:pt x="85" y="60"/>
                  </a:lnTo>
                  <a:lnTo>
                    <a:pt x="85" y="55"/>
                  </a:lnTo>
                  <a:lnTo>
                    <a:pt x="83" y="53"/>
                  </a:lnTo>
                  <a:lnTo>
                    <a:pt x="80" y="51"/>
                  </a:lnTo>
                  <a:lnTo>
                    <a:pt x="83" y="51"/>
                  </a:lnTo>
                  <a:lnTo>
                    <a:pt x="87" y="51"/>
                  </a:lnTo>
                  <a:lnTo>
                    <a:pt x="91" y="49"/>
                  </a:lnTo>
                  <a:lnTo>
                    <a:pt x="91" y="51"/>
                  </a:lnTo>
                  <a:lnTo>
                    <a:pt x="89" y="53"/>
                  </a:lnTo>
                  <a:lnTo>
                    <a:pt x="87" y="55"/>
                  </a:lnTo>
                  <a:lnTo>
                    <a:pt x="91" y="57"/>
                  </a:lnTo>
                  <a:lnTo>
                    <a:pt x="95" y="57"/>
                  </a:lnTo>
                  <a:lnTo>
                    <a:pt x="97" y="62"/>
                  </a:lnTo>
                  <a:lnTo>
                    <a:pt x="99" y="62"/>
                  </a:lnTo>
                  <a:lnTo>
                    <a:pt x="99" y="64"/>
                  </a:lnTo>
                  <a:lnTo>
                    <a:pt x="95" y="62"/>
                  </a:lnTo>
                  <a:lnTo>
                    <a:pt x="89" y="57"/>
                  </a:lnTo>
                  <a:lnTo>
                    <a:pt x="91" y="62"/>
                  </a:lnTo>
                  <a:lnTo>
                    <a:pt x="95" y="64"/>
                  </a:lnTo>
                  <a:lnTo>
                    <a:pt x="95" y="64"/>
                  </a:lnTo>
                  <a:lnTo>
                    <a:pt x="95" y="64"/>
                  </a:lnTo>
                  <a:lnTo>
                    <a:pt x="97" y="66"/>
                  </a:lnTo>
                  <a:lnTo>
                    <a:pt x="102" y="68"/>
                  </a:lnTo>
                  <a:lnTo>
                    <a:pt x="104" y="70"/>
                  </a:lnTo>
                  <a:lnTo>
                    <a:pt x="106" y="74"/>
                  </a:lnTo>
                  <a:lnTo>
                    <a:pt x="108" y="76"/>
                  </a:lnTo>
                  <a:lnTo>
                    <a:pt x="104" y="79"/>
                  </a:lnTo>
                  <a:lnTo>
                    <a:pt x="102" y="74"/>
                  </a:lnTo>
                  <a:lnTo>
                    <a:pt x="102" y="70"/>
                  </a:lnTo>
                  <a:lnTo>
                    <a:pt x="102" y="74"/>
                  </a:lnTo>
                  <a:lnTo>
                    <a:pt x="104" y="79"/>
                  </a:lnTo>
                  <a:lnTo>
                    <a:pt x="106" y="79"/>
                  </a:lnTo>
                  <a:lnTo>
                    <a:pt x="110" y="79"/>
                  </a:lnTo>
                  <a:lnTo>
                    <a:pt x="110" y="79"/>
                  </a:lnTo>
                  <a:lnTo>
                    <a:pt x="118" y="76"/>
                  </a:lnTo>
                  <a:lnTo>
                    <a:pt x="121" y="76"/>
                  </a:lnTo>
                  <a:lnTo>
                    <a:pt x="121" y="74"/>
                  </a:lnTo>
                  <a:lnTo>
                    <a:pt x="125" y="70"/>
                  </a:lnTo>
                  <a:lnTo>
                    <a:pt x="125" y="72"/>
                  </a:lnTo>
                  <a:lnTo>
                    <a:pt x="129" y="72"/>
                  </a:lnTo>
                  <a:lnTo>
                    <a:pt x="137" y="64"/>
                  </a:lnTo>
                  <a:lnTo>
                    <a:pt x="142" y="64"/>
                  </a:lnTo>
                  <a:lnTo>
                    <a:pt x="144" y="62"/>
                  </a:lnTo>
                  <a:lnTo>
                    <a:pt x="148" y="64"/>
                  </a:lnTo>
                  <a:lnTo>
                    <a:pt x="146" y="60"/>
                  </a:lnTo>
                  <a:lnTo>
                    <a:pt x="142" y="57"/>
                  </a:lnTo>
                  <a:lnTo>
                    <a:pt x="146" y="60"/>
                  </a:lnTo>
                  <a:lnTo>
                    <a:pt x="146" y="57"/>
                  </a:lnTo>
                  <a:lnTo>
                    <a:pt x="146" y="55"/>
                  </a:lnTo>
                  <a:lnTo>
                    <a:pt x="150" y="53"/>
                  </a:lnTo>
                  <a:lnTo>
                    <a:pt x="156" y="51"/>
                  </a:lnTo>
                  <a:lnTo>
                    <a:pt x="158" y="51"/>
                  </a:lnTo>
                  <a:lnTo>
                    <a:pt x="161" y="51"/>
                  </a:lnTo>
                  <a:lnTo>
                    <a:pt x="169" y="55"/>
                  </a:lnTo>
                  <a:lnTo>
                    <a:pt x="171" y="55"/>
                  </a:lnTo>
                  <a:lnTo>
                    <a:pt x="177" y="60"/>
                  </a:lnTo>
                  <a:lnTo>
                    <a:pt x="182" y="66"/>
                  </a:lnTo>
                  <a:lnTo>
                    <a:pt x="190" y="68"/>
                  </a:lnTo>
                  <a:lnTo>
                    <a:pt x="190" y="72"/>
                  </a:lnTo>
                  <a:lnTo>
                    <a:pt x="192" y="76"/>
                  </a:lnTo>
                  <a:lnTo>
                    <a:pt x="201" y="83"/>
                  </a:lnTo>
                  <a:lnTo>
                    <a:pt x="203" y="85"/>
                  </a:lnTo>
                  <a:lnTo>
                    <a:pt x="207" y="87"/>
                  </a:lnTo>
                  <a:lnTo>
                    <a:pt x="209" y="89"/>
                  </a:lnTo>
                  <a:lnTo>
                    <a:pt x="211" y="91"/>
                  </a:lnTo>
                  <a:lnTo>
                    <a:pt x="218" y="91"/>
                  </a:lnTo>
                  <a:lnTo>
                    <a:pt x="224" y="95"/>
                  </a:lnTo>
                  <a:lnTo>
                    <a:pt x="224" y="98"/>
                  </a:lnTo>
                  <a:lnTo>
                    <a:pt x="226" y="102"/>
                  </a:lnTo>
                  <a:lnTo>
                    <a:pt x="230" y="102"/>
                  </a:lnTo>
                  <a:lnTo>
                    <a:pt x="230" y="106"/>
                  </a:lnTo>
                  <a:lnTo>
                    <a:pt x="230" y="108"/>
                  </a:lnTo>
                  <a:lnTo>
                    <a:pt x="230" y="117"/>
                  </a:lnTo>
                  <a:lnTo>
                    <a:pt x="232" y="121"/>
                  </a:lnTo>
                  <a:lnTo>
                    <a:pt x="232" y="125"/>
                  </a:lnTo>
                  <a:lnTo>
                    <a:pt x="228" y="140"/>
                  </a:lnTo>
                  <a:lnTo>
                    <a:pt x="228" y="144"/>
                  </a:lnTo>
                  <a:lnTo>
                    <a:pt x="228" y="150"/>
                  </a:lnTo>
                  <a:lnTo>
                    <a:pt x="228" y="155"/>
                  </a:lnTo>
                  <a:lnTo>
                    <a:pt x="230" y="159"/>
                  </a:lnTo>
                  <a:lnTo>
                    <a:pt x="232" y="163"/>
                  </a:lnTo>
                  <a:lnTo>
                    <a:pt x="230" y="157"/>
                  </a:lnTo>
                  <a:lnTo>
                    <a:pt x="237" y="161"/>
                  </a:lnTo>
                  <a:lnTo>
                    <a:pt x="237" y="163"/>
                  </a:lnTo>
                  <a:lnTo>
                    <a:pt x="239" y="159"/>
                  </a:lnTo>
                  <a:lnTo>
                    <a:pt x="241" y="153"/>
                  </a:lnTo>
                  <a:lnTo>
                    <a:pt x="237" y="153"/>
                  </a:lnTo>
                  <a:lnTo>
                    <a:pt x="237" y="153"/>
                  </a:lnTo>
                  <a:lnTo>
                    <a:pt x="237" y="148"/>
                  </a:lnTo>
                  <a:lnTo>
                    <a:pt x="234" y="146"/>
                  </a:lnTo>
                  <a:lnTo>
                    <a:pt x="234" y="146"/>
                  </a:lnTo>
                  <a:lnTo>
                    <a:pt x="241" y="150"/>
                  </a:lnTo>
                  <a:lnTo>
                    <a:pt x="241" y="153"/>
                  </a:lnTo>
                  <a:lnTo>
                    <a:pt x="245" y="150"/>
                  </a:lnTo>
                  <a:lnTo>
                    <a:pt x="247" y="153"/>
                  </a:lnTo>
                  <a:lnTo>
                    <a:pt x="247" y="155"/>
                  </a:lnTo>
                  <a:lnTo>
                    <a:pt x="243" y="165"/>
                  </a:lnTo>
                  <a:lnTo>
                    <a:pt x="241" y="172"/>
                  </a:lnTo>
                  <a:lnTo>
                    <a:pt x="239" y="172"/>
                  </a:lnTo>
                  <a:lnTo>
                    <a:pt x="239" y="174"/>
                  </a:lnTo>
                  <a:lnTo>
                    <a:pt x="234" y="172"/>
                  </a:lnTo>
                  <a:lnTo>
                    <a:pt x="237" y="174"/>
                  </a:lnTo>
                  <a:lnTo>
                    <a:pt x="243" y="178"/>
                  </a:lnTo>
                  <a:lnTo>
                    <a:pt x="245" y="180"/>
                  </a:lnTo>
                  <a:lnTo>
                    <a:pt x="245" y="182"/>
                  </a:lnTo>
                  <a:lnTo>
                    <a:pt x="251" y="195"/>
                  </a:lnTo>
                  <a:lnTo>
                    <a:pt x="253" y="197"/>
                  </a:lnTo>
                  <a:lnTo>
                    <a:pt x="260" y="203"/>
                  </a:lnTo>
                  <a:lnTo>
                    <a:pt x="262" y="203"/>
                  </a:lnTo>
                  <a:lnTo>
                    <a:pt x="266" y="203"/>
                  </a:lnTo>
                  <a:lnTo>
                    <a:pt x="266" y="203"/>
                  </a:lnTo>
                  <a:lnTo>
                    <a:pt x="266" y="201"/>
                  </a:lnTo>
                  <a:lnTo>
                    <a:pt x="264" y="197"/>
                  </a:lnTo>
                  <a:lnTo>
                    <a:pt x="260" y="195"/>
                  </a:lnTo>
                  <a:lnTo>
                    <a:pt x="264" y="195"/>
                  </a:lnTo>
                  <a:lnTo>
                    <a:pt x="266" y="197"/>
                  </a:lnTo>
                  <a:lnTo>
                    <a:pt x="272" y="195"/>
                  </a:lnTo>
                  <a:lnTo>
                    <a:pt x="272" y="195"/>
                  </a:lnTo>
                  <a:lnTo>
                    <a:pt x="268" y="197"/>
                  </a:lnTo>
                  <a:lnTo>
                    <a:pt x="270" y="201"/>
                  </a:lnTo>
                  <a:lnTo>
                    <a:pt x="270" y="207"/>
                  </a:lnTo>
                  <a:lnTo>
                    <a:pt x="272" y="210"/>
                  </a:lnTo>
                  <a:lnTo>
                    <a:pt x="272" y="214"/>
                  </a:lnTo>
                  <a:lnTo>
                    <a:pt x="272" y="216"/>
                  </a:lnTo>
                  <a:lnTo>
                    <a:pt x="277" y="216"/>
                  </a:lnTo>
                  <a:lnTo>
                    <a:pt x="279" y="212"/>
                  </a:lnTo>
                  <a:lnTo>
                    <a:pt x="279" y="210"/>
                  </a:lnTo>
                  <a:lnTo>
                    <a:pt x="283" y="205"/>
                  </a:lnTo>
                  <a:lnTo>
                    <a:pt x="281" y="210"/>
                  </a:lnTo>
                  <a:lnTo>
                    <a:pt x="281" y="214"/>
                  </a:lnTo>
                  <a:lnTo>
                    <a:pt x="277" y="216"/>
                  </a:lnTo>
                  <a:lnTo>
                    <a:pt x="277" y="218"/>
                  </a:lnTo>
                  <a:lnTo>
                    <a:pt x="281" y="220"/>
                  </a:lnTo>
                  <a:lnTo>
                    <a:pt x="283" y="222"/>
                  </a:lnTo>
                  <a:lnTo>
                    <a:pt x="287" y="235"/>
                  </a:lnTo>
                  <a:lnTo>
                    <a:pt x="294" y="241"/>
                  </a:lnTo>
                  <a:lnTo>
                    <a:pt x="296" y="241"/>
                  </a:lnTo>
                  <a:lnTo>
                    <a:pt x="291" y="243"/>
                  </a:lnTo>
                  <a:lnTo>
                    <a:pt x="296" y="243"/>
                  </a:lnTo>
                  <a:lnTo>
                    <a:pt x="298" y="243"/>
                  </a:lnTo>
                  <a:lnTo>
                    <a:pt x="302" y="243"/>
                  </a:lnTo>
                  <a:lnTo>
                    <a:pt x="304" y="243"/>
                  </a:lnTo>
                  <a:lnTo>
                    <a:pt x="310" y="245"/>
                  </a:lnTo>
                  <a:lnTo>
                    <a:pt x="310" y="250"/>
                  </a:lnTo>
                  <a:lnTo>
                    <a:pt x="315" y="252"/>
                  </a:lnTo>
                  <a:lnTo>
                    <a:pt x="319" y="258"/>
                  </a:lnTo>
                  <a:lnTo>
                    <a:pt x="319" y="260"/>
                  </a:lnTo>
                  <a:lnTo>
                    <a:pt x="325" y="267"/>
                  </a:lnTo>
                  <a:lnTo>
                    <a:pt x="327" y="269"/>
                  </a:lnTo>
                  <a:lnTo>
                    <a:pt x="332" y="269"/>
                  </a:lnTo>
                  <a:lnTo>
                    <a:pt x="336" y="271"/>
                  </a:lnTo>
                  <a:lnTo>
                    <a:pt x="334" y="275"/>
                  </a:lnTo>
                  <a:lnTo>
                    <a:pt x="329" y="273"/>
                  </a:lnTo>
                  <a:lnTo>
                    <a:pt x="325" y="269"/>
                  </a:lnTo>
                  <a:lnTo>
                    <a:pt x="323" y="273"/>
                  </a:lnTo>
                  <a:lnTo>
                    <a:pt x="325" y="275"/>
                  </a:lnTo>
                  <a:lnTo>
                    <a:pt x="327" y="279"/>
                  </a:lnTo>
                  <a:lnTo>
                    <a:pt x="334" y="277"/>
                  </a:lnTo>
                  <a:lnTo>
                    <a:pt x="338" y="275"/>
                  </a:lnTo>
                  <a:lnTo>
                    <a:pt x="342" y="275"/>
                  </a:lnTo>
                  <a:lnTo>
                    <a:pt x="344" y="275"/>
                  </a:lnTo>
                  <a:lnTo>
                    <a:pt x="348" y="273"/>
                  </a:lnTo>
                  <a:lnTo>
                    <a:pt x="351" y="271"/>
                  </a:lnTo>
                  <a:lnTo>
                    <a:pt x="353" y="269"/>
                  </a:lnTo>
                  <a:lnTo>
                    <a:pt x="357" y="271"/>
                  </a:lnTo>
                  <a:lnTo>
                    <a:pt x="355" y="269"/>
                  </a:lnTo>
                  <a:lnTo>
                    <a:pt x="359" y="271"/>
                  </a:lnTo>
                  <a:lnTo>
                    <a:pt x="359" y="267"/>
                  </a:lnTo>
                  <a:lnTo>
                    <a:pt x="359" y="264"/>
                  </a:lnTo>
                  <a:lnTo>
                    <a:pt x="361" y="260"/>
                  </a:lnTo>
                  <a:lnTo>
                    <a:pt x="359" y="254"/>
                  </a:lnTo>
                  <a:lnTo>
                    <a:pt x="361" y="252"/>
                  </a:lnTo>
                  <a:lnTo>
                    <a:pt x="359" y="250"/>
                  </a:lnTo>
                  <a:lnTo>
                    <a:pt x="361" y="245"/>
                  </a:lnTo>
                  <a:lnTo>
                    <a:pt x="361" y="243"/>
                  </a:lnTo>
                  <a:lnTo>
                    <a:pt x="363" y="241"/>
                  </a:lnTo>
                  <a:lnTo>
                    <a:pt x="363" y="237"/>
                  </a:lnTo>
                  <a:lnTo>
                    <a:pt x="365" y="233"/>
                  </a:lnTo>
                  <a:lnTo>
                    <a:pt x="365" y="237"/>
                  </a:lnTo>
                  <a:lnTo>
                    <a:pt x="365" y="235"/>
                  </a:lnTo>
                  <a:close/>
                  <a:moveTo>
                    <a:pt x="32" y="53"/>
                  </a:moveTo>
                  <a:lnTo>
                    <a:pt x="28" y="53"/>
                  </a:lnTo>
                  <a:lnTo>
                    <a:pt x="26" y="55"/>
                  </a:lnTo>
                  <a:lnTo>
                    <a:pt x="17" y="55"/>
                  </a:lnTo>
                  <a:lnTo>
                    <a:pt x="21" y="55"/>
                  </a:lnTo>
                  <a:lnTo>
                    <a:pt x="40" y="51"/>
                  </a:lnTo>
                  <a:lnTo>
                    <a:pt x="49" y="49"/>
                  </a:lnTo>
                  <a:lnTo>
                    <a:pt x="45" y="49"/>
                  </a:lnTo>
                  <a:lnTo>
                    <a:pt x="38" y="51"/>
                  </a:lnTo>
                  <a:lnTo>
                    <a:pt x="32" y="53"/>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02" name="Freeform 33">
              <a:extLst>
                <a:ext uri="{FF2B5EF4-FFF2-40B4-BE49-F238E27FC236}">
                  <a16:creationId xmlns:a16="http://schemas.microsoft.com/office/drawing/2014/main" id="{3DBFAD95-74F8-1A7D-4BFD-7CC404EBC84A}"/>
                </a:ext>
              </a:extLst>
            </p:cNvPr>
            <p:cNvSpPr>
              <a:spLocks noEditPoints="1"/>
            </p:cNvSpPr>
            <p:nvPr/>
          </p:nvSpPr>
          <p:spPr bwMode="auto">
            <a:xfrm>
              <a:off x="-238123" y="3163891"/>
              <a:ext cx="474664" cy="469899"/>
            </a:xfrm>
            <a:custGeom>
              <a:avLst/>
              <a:gdLst/>
              <a:ahLst/>
              <a:cxnLst>
                <a:cxn ang="0">
                  <a:pos x="247" y="57"/>
                </a:cxn>
                <a:cxn ang="0">
                  <a:pos x="234" y="57"/>
                </a:cxn>
                <a:cxn ang="0">
                  <a:pos x="221" y="57"/>
                </a:cxn>
                <a:cxn ang="0">
                  <a:pos x="217" y="51"/>
                </a:cxn>
                <a:cxn ang="0">
                  <a:pos x="204" y="59"/>
                </a:cxn>
                <a:cxn ang="0">
                  <a:pos x="187" y="57"/>
                </a:cxn>
                <a:cxn ang="0">
                  <a:pos x="177" y="49"/>
                </a:cxn>
                <a:cxn ang="0">
                  <a:pos x="168" y="53"/>
                </a:cxn>
                <a:cxn ang="0">
                  <a:pos x="162" y="47"/>
                </a:cxn>
                <a:cxn ang="0">
                  <a:pos x="156" y="40"/>
                </a:cxn>
                <a:cxn ang="0">
                  <a:pos x="133" y="34"/>
                </a:cxn>
                <a:cxn ang="0">
                  <a:pos x="128" y="36"/>
                </a:cxn>
                <a:cxn ang="0">
                  <a:pos x="116" y="40"/>
                </a:cxn>
                <a:cxn ang="0">
                  <a:pos x="97" y="32"/>
                </a:cxn>
                <a:cxn ang="0">
                  <a:pos x="84" y="28"/>
                </a:cxn>
                <a:cxn ang="0">
                  <a:pos x="80" y="4"/>
                </a:cxn>
                <a:cxn ang="0">
                  <a:pos x="69" y="0"/>
                </a:cxn>
                <a:cxn ang="0">
                  <a:pos x="44" y="19"/>
                </a:cxn>
                <a:cxn ang="0">
                  <a:pos x="0" y="21"/>
                </a:cxn>
                <a:cxn ang="0">
                  <a:pos x="4" y="36"/>
                </a:cxn>
                <a:cxn ang="0">
                  <a:pos x="2" y="51"/>
                </a:cxn>
                <a:cxn ang="0">
                  <a:pos x="4" y="61"/>
                </a:cxn>
                <a:cxn ang="0">
                  <a:pos x="10" y="85"/>
                </a:cxn>
                <a:cxn ang="0">
                  <a:pos x="12" y="97"/>
                </a:cxn>
                <a:cxn ang="0">
                  <a:pos x="14" y="114"/>
                </a:cxn>
                <a:cxn ang="0">
                  <a:pos x="14" y="127"/>
                </a:cxn>
                <a:cxn ang="0">
                  <a:pos x="16" y="144"/>
                </a:cxn>
                <a:cxn ang="0">
                  <a:pos x="23" y="156"/>
                </a:cxn>
                <a:cxn ang="0">
                  <a:pos x="23" y="169"/>
                </a:cxn>
                <a:cxn ang="0">
                  <a:pos x="19" y="182"/>
                </a:cxn>
                <a:cxn ang="0">
                  <a:pos x="12" y="190"/>
                </a:cxn>
                <a:cxn ang="0">
                  <a:pos x="21" y="201"/>
                </a:cxn>
                <a:cxn ang="0">
                  <a:pos x="27" y="296"/>
                </a:cxn>
                <a:cxn ang="0">
                  <a:pos x="181" y="292"/>
                </a:cxn>
                <a:cxn ang="0">
                  <a:pos x="217" y="285"/>
                </a:cxn>
                <a:cxn ang="0">
                  <a:pos x="213" y="268"/>
                </a:cxn>
                <a:cxn ang="0">
                  <a:pos x="204" y="264"/>
                </a:cxn>
                <a:cxn ang="0">
                  <a:pos x="190" y="249"/>
                </a:cxn>
                <a:cxn ang="0">
                  <a:pos x="177" y="243"/>
                </a:cxn>
                <a:cxn ang="0">
                  <a:pos x="166" y="237"/>
                </a:cxn>
                <a:cxn ang="0">
                  <a:pos x="160" y="226"/>
                </a:cxn>
                <a:cxn ang="0">
                  <a:pos x="160" y="209"/>
                </a:cxn>
                <a:cxn ang="0">
                  <a:pos x="158" y="188"/>
                </a:cxn>
                <a:cxn ang="0">
                  <a:pos x="154" y="182"/>
                </a:cxn>
                <a:cxn ang="0">
                  <a:pos x="158" y="173"/>
                </a:cxn>
                <a:cxn ang="0">
                  <a:pos x="173" y="163"/>
                </a:cxn>
                <a:cxn ang="0">
                  <a:pos x="175" y="131"/>
                </a:cxn>
                <a:cxn ang="0">
                  <a:pos x="179" y="127"/>
                </a:cxn>
                <a:cxn ang="0">
                  <a:pos x="192" y="114"/>
                </a:cxn>
                <a:cxn ang="0">
                  <a:pos x="206" y="99"/>
                </a:cxn>
                <a:cxn ang="0">
                  <a:pos x="232" y="76"/>
                </a:cxn>
                <a:cxn ang="0">
                  <a:pos x="253" y="66"/>
                </a:cxn>
                <a:cxn ang="0">
                  <a:pos x="261" y="59"/>
                </a:cxn>
                <a:cxn ang="0">
                  <a:pos x="297" y="47"/>
                </a:cxn>
                <a:cxn ang="0">
                  <a:pos x="282" y="57"/>
                </a:cxn>
                <a:cxn ang="0">
                  <a:pos x="276" y="66"/>
                </a:cxn>
                <a:cxn ang="0">
                  <a:pos x="284" y="59"/>
                </a:cxn>
                <a:cxn ang="0">
                  <a:pos x="295" y="51"/>
                </a:cxn>
              </a:cxnLst>
              <a:rect l="0" t="0" r="r" b="b"/>
              <a:pathLst>
                <a:path w="299" h="296">
                  <a:moveTo>
                    <a:pt x="251" y="59"/>
                  </a:moveTo>
                  <a:lnTo>
                    <a:pt x="247" y="59"/>
                  </a:lnTo>
                  <a:lnTo>
                    <a:pt x="247" y="57"/>
                  </a:lnTo>
                  <a:lnTo>
                    <a:pt x="244" y="55"/>
                  </a:lnTo>
                  <a:lnTo>
                    <a:pt x="236" y="55"/>
                  </a:lnTo>
                  <a:lnTo>
                    <a:pt x="234" y="57"/>
                  </a:lnTo>
                  <a:lnTo>
                    <a:pt x="228" y="55"/>
                  </a:lnTo>
                  <a:lnTo>
                    <a:pt x="223" y="57"/>
                  </a:lnTo>
                  <a:lnTo>
                    <a:pt x="221" y="57"/>
                  </a:lnTo>
                  <a:lnTo>
                    <a:pt x="219" y="53"/>
                  </a:lnTo>
                  <a:lnTo>
                    <a:pt x="217" y="53"/>
                  </a:lnTo>
                  <a:lnTo>
                    <a:pt x="217" y="51"/>
                  </a:lnTo>
                  <a:lnTo>
                    <a:pt x="215" y="51"/>
                  </a:lnTo>
                  <a:lnTo>
                    <a:pt x="209" y="55"/>
                  </a:lnTo>
                  <a:lnTo>
                    <a:pt x="204" y="59"/>
                  </a:lnTo>
                  <a:lnTo>
                    <a:pt x="198" y="61"/>
                  </a:lnTo>
                  <a:lnTo>
                    <a:pt x="194" y="61"/>
                  </a:lnTo>
                  <a:lnTo>
                    <a:pt x="187" y="57"/>
                  </a:lnTo>
                  <a:lnTo>
                    <a:pt x="187" y="55"/>
                  </a:lnTo>
                  <a:lnTo>
                    <a:pt x="179" y="51"/>
                  </a:lnTo>
                  <a:lnTo>
                    <a:pt x="177" y="49"/>
                  </a:lnTo>
                  <a:lnTo>
                    <a:pt x="173" y="47"/>
                  </a:lnTo>
                  <a:lnTo>
                    <a:pt x="168" y="49"/>
                  </a:lnTo>
                  <a:lnTo>
                    <a:pt x="168" y="53"/>
                  </a:lnTo>
                  <a:lnTo>
                    <a:pt x="164" y="51"/>
                  </a:lnTo>
                  <a:lnTo>
                    <a:pt x="162" y="49"/>
                  </a:lnTo>
                  <a:lnTo>
                    <a:pt x="162" y="47"/>
                  </a:lnTo>
                  <a:lnTo>
                    <a:pt x="158" y="42"/>
                  </a:lnTo>
                  <a:lnTo>
                    <a:pt x="156" y="42"/>
                  </a:lnTo>
                  <a:lnTo>
                    <a:pt x="156" y="40"/>
                  </a:lnTo>
                  <a:lnTo>
                    <a:pt x="143" y="34"/>
                  </a:lnTo>
                  <a:lnTo>
                    <a:pt x="137" y="34"/>
                  </a:lnTo>
                  <a:lnTo>
                    <a:pt x="133" y="34"/>
                  </a:lnTo>
                  <a:lnTo>
                    <a:pt x="133" y="36"/>
                  </a:lnTo>
                  <a:lnTo>
                    <a:pt x="130" y="36"/>
                  </a:lnTo>
                  <a:lnTo>
                    <a:pt x="128" y="36"/>
                  </a:lnTo>
                  <a:lnTo>
                    <a:pt x="126" y="40"/>
                  </a:lnTo>
                  <a:lnTo>
                    <a:pt x="120" y="40"/>
                  </a:lnTo>
                  <a:lnTo>
                    <a:pt x="116" y="40"/>
                  </a:lnTo>
                  <a:lnTo>
                    <a:pt x="114" y="36"/>
                  </a:lnTo>
                  <a:lnTo>
                    <a:pt x="101" y="34"/>
                  </a:lnTo>
                  <a:lnTo>
                    <a:pt x="97" y="32"/>
                  </a:lnTo>
                  <a:lnTo>
                    <a:pt x="90" y="32"/>
                  </a:lnTo>
                  <a:lnTo>
                    <a:pt x="88" y="32"/>
                  </a:lnTo>
                  <a:lnTo>
                    <a:pt x="84" y="28"/>
                  </a:lnTo>
                  <a:lnTo>
                    <a:pt x="86" y="23"/>
                  </a:lnTo>
                  <a:lnTo>
                    <a:pt x="82" y="15"/>
                  </a:lnTo>
                  <a:lnTo>
                    <a:pt x="80" y="4"/>
                  </a:lnTo>
                  <a:lnTo>
                    <a:pt x="78" y="0"/>
                  </a:lnTo>
                  <a:lnTo>
                    <a:pt x="71" y="0"/>
                  </a:lnTo>
                  <a:lnTo>
                    <a:pt x="69" y="0"/>
                  </a:lnTo>
                  <a:lnTo>
                    <a:pt x="69" y="15"/>
                  </a:lnTo>
                  <a:lnTo>
                    <a:pt x="69" y="17"/>
                  </a:lnTo>
                  <a:lnTo>
                    <a:pt x="44" y="19"/>
                  </a:lnTo>
                  <a:lnTo>
                    <a:pt x="0" y="19"/>
                  </a:lnTo>
                  <a:lnTo>
                    <a:pt x="0" y="21"/>
                  </a:lnTo>
                  <a:lnTo>
                    <a:pt x="0" y="21"/>
                  </a:lnTo>
                  <a:lnTo>
                    <a:pt x="0" y="23"/>
                  </a:lnTo>
                  <a:lnTo>
                    <a:pt x="4" y="32"/>
                  </a:lnTo>
                  <a:lnTo>
                    <a:pt x="4" y="36"/>
                  </a:lnTo>
                  <a:lnTo>
                    <a:pt x="2" y="42"/>
                  </a:lnTo>
                  <a:lnTo>
                    <a:pt x="4" y="49"/>
                  </a:lnTo>
                  <a:lnTo>
                    <a:pt x="2" y="51"/>
                  </a:lnTo>
                  <a:lnTo>
                    <a:pt x="4" y="53"/>
                  </a:lnTo>
                  <a:lnTo>
                    <a:pt x="4" y="59"/>
                  </a:lnTo>
                  <a:lnTo>
                    <a:pt x="4" y="61"/>
                  </a:lnTo>
                  <a:lnTo>
                    <a:pt x="8" y="74"/>
                  </a:lnTo>
                  <a:lnTo>
                    <a:pt x="6" y="74"/>
                  </a:lnTo>
                  <a:lnTo>
                    <a:pt x="10" y="85"/>
                  </a:lnTo>
                  <a:lnTo>
                    <a:pt x="12" y="91"/>
                  </a:lnTo>
                  <a:lnTo>
                    <a:pt x="12" y="95"/>
                  </a:lnTo>
                  <a:lnTo>
                    <a:pt x="12" y="97"/>
                  </a:lnTo>
                  <a:lnTo>
                    <a:pt x="12" y="102"/>
                  </a:lnTo>
                  <a:lnTo>
                    <a:pt x="12" y="108"/>
                  </a:lnTo>
                  <a:lnTo>
                    <a:pt x="14" y="114"/>
                  </a:lnTo>
                  <a:lnTo>
                    <a:pt x="14" y="118"/>
                  </a:lnTo>
                  <a:lnTo>
                    <a:pt x="14" y="123"/>
                  </a:lnTo>
                  <a:lnTo>
                    <a:pt x="14" y="127"/>
                  </a:lnTo>
                  <a:lnTo>
                    <a:pt x="14" y="137"/>
                  </a:lnTo>
                  <a:lnTo>
                    <a:pt x="16" y="142"/>
                  </a:lnTo>
                  <a:lnTo>
                    <a:pt x="16" y="144"/>
                  </a:lnTo>
                  <a:lnTo>
                    <a:pt x="16" y="148"/>
                  </a:lnTo>
                  <a:lnTo>
                    <a:pt x="21" y="152"/>
                  </a:lnTo>
                  <a:lnTo>
                    <a:pt x="23" y="156"/>
                  </a:lnTo>
                  <a:lnTo>
                    <a:pt x="23" y="161"/>
                  </a:lnTo>
                  <a:lnTo>
                    <a:pt x="23" y="167"/>
                  </a:lnTo>
                  <a:lnTo>
                    <a:pt x="23" y="169"/>
                  </a:lnTo>
                  <a:lnTo>
                    <a:pt x="23" y="173"/>
                  </a:lnTo>
                  <a:lnTo>
                    <a:pt x="21" y="180"/>
                  </a:lnTo>
                  <a:lnTo>
                    <a:pt x="19" y="182"/>
                  </a:lnTo>
                  <a:lnTo>
                    <a:pt x="16" y="184"/>
                  </a:lnTo>
                  <a:lnTo>
                    <a:pt x="12" y="188"/>
                  </a:lnTo>
                  <a:lnTo>
                    <a:pt x="12" y="190"/>
                  </a:lnTo>
                  <a:lnTo>
                    <a:pt x="14" y="192"/>
                  </a:lnTo>
                  <a:lnTo>
                    <a:pt x="19" y="199"/>
                  </a:lnTo>
                  <a:lnTo>
                    <a:pt x="21" y="201"/>
                  </a:lnTo>
                  <a:lnTo>
                    <a:pt x="25" y="203"/>
                  </a:lnTo>
                  <a:lnTo>
                    <a:pt x="27" y="205"/>
                  </a:lnTo>
                  <a:lnTo>
                    <a:pt x="27" y="296"/>
                  </a:lnTo>
                  <a:lnTo>
                    <a:pt x="65" y="296"/>
                  </a:lnTo>
                  <a:lnTo>
                    <a:pt x="128" y="294"/>
                  </a:lnTo>
                  <a:lnTo>
                    <a:pt x="181" y="292"/>
                  </a:lnTo>
                  <a:lnTo>
                    <a:pt x="219" y="290"/>
                  </a:lnTo>
                  <a:lnTo>
                    <a:pt x="217" y="287"/>
                  </a:lnTo>
                  <a:lnTo>
                    <a:pt x="217" y="285"/>
                  </a:lnTo>
                  <a:lnTo>
                    <a:pt x="217" y="283"/>
                  </a:lnTo>
                  <a:lnTo>
                    <a:pt x="215" y="273"/>
                  </a:lnTo>
                  <a:lnTo>
                    <a:pt x="213" y="268"/>
                  </a:lnTo>
                  <a:lnTo>
                    <a:pt x="211" y="266"/>
                  </a:lnTo>
                  <a:lnTo>
                    <a:pt x="206" y="264"/>
                  </a:lnTo>
                  <a:lnTo>
                    <a:pt x="204" y="264"/>
                  </a:lnTo>
                  <a:lnTo>
                    <a:pt x="200" y="262"/>
                  </a:lnTo>
                  <a:lnTo>
                    <a:pt x="194" y="256"/>
                  </a:lnTo>
                  <a:lnTo>
                    <a:pt x="190" y="249"/>
                  </a:lnTo>
                  <a:lnTo>
                    <a:pt x="185" y="245"/>
                  </a:lnTo>
                  <a:lnTo>
                    <a:pt x="181" y="245"/>
                  </a:lnTo>
                  <a:lnTo>
                    <a:pt x="177" y="243"/>
                  </a:lnTo>
                  <a:lnTo>
                    <a:pt x="175" y="239"/>
                  </a:lnTo>
                  <a:lnTo>
                    <a:pt x="171" y="239"/>
                  </a:lnTo>
                  <a:lnTo>
                    <a:pt x="166" y="237"/>
                  </a:lnTo>
                  <a:lnTo>
                    <a:pt x="162" y="232"/>
                  </a:lnTo>
                  <a:lnTo>
                    <a:pt x="158" y="230"/>
                  </a:lnTo>
                  <a:lnTo>
                    <a:pt x="160" y="226"/>
                  </a:lnTo>
                  <a:lnTo>
                    <a:pt x="160" y="220"/>
                  </a:lnTo>
                  <a:lnTo>
                    <a:pt x="158" y="213"/>
                  </a:lnTo>
                  <a:lnTo>
                    <a:pt x="160" y="209"/>
                  </a:lnTo>
                  <a:lnTo>
                    <a:pt x="158" y="205"/>
                  </a:lnTo>
                  <a:lnTo>
                    <a:pt x="162" y="197"/>
                  </a:lnTo>
                  <a:lnTo>
                    <a:pt x="158" y="188"/>
                  </a:lnTo>
                  <a:lnTo>
                    <a:pt x="156" y="188"/>
                  </a:lnTo>
                  <a:lnTo>
                    <a:pt x="154" y="186"/>
                  </a:lnTo>
                  <a:lnTo>
                    <a:pt x="154" y="182"/>
                  </a:lnTo>
                  <a:lnTo>
                    <a:pt x="156" y="180"/>
                  </a:lnTo>
                  <a:lnTo>
                    <a:pt x="158" y="175"/>
                  </a:lnTo>
                  <a:lnTo>
                    <a:pt x="158" y="173"/>
                  </a:lnTo>
                  <a:lnTo>
                    <a:pt x="164" y="167"/>
                  </a:lnTo>
                  <a:lnTo>
                    <a:pt x="171" y="165"/>
                  </a:lnTo>
                  <a:lnTo>
                    <a:pt x="173" y="163"/>
                  </a:lnTo>
                  <a:lnTo>
                    <a:pt x="173" y="159"/>
                  </a:lnTo>
                  <a:lnTo>
                    <a:pt x="173" y="131"/>
                  </a:lnTo>
                  <a:lnTo>
                    <a:pt x="175" y="131"/>
                  </a:lnTo>
                  <a:lnTo>
                    <a:pt x="177" y="129"/>
                  </a:lnTo>
                  <a:lnTo>
                    <a:pt x="177" y="129"/>
                  </a:lnTo>
                  <a:lnTo>
                    <a:pt x="179" y="127"/>
                  </a:lnTo>
                  <a:lnTo>
                    <a:pt x="179" y="125"/>
                  </a:lnTo>
                  <a:lnTo>
                    <a:pt x="190" y="116"/>
                  </a:lnTo>
                  <a:lnTo>
                    <a:pt x="192" y="114"/>
                  </a:lnTo>
                  <a:lnTo>
                    <a:pt x="194" y="110"/>
                  </a:lnTo>
                  <a:lnTo>
                    <a:pt x="198" y="108"/>
                  </a:lnTo>
                  <a:lnTo>
                    <a:pt x="206" y="99"/>
                  </a:lnTo>
                  <a:lnTo>
                    <a:pt x="209" y="93"/>
                  </a:lnTo>
                  <a:lnTo>
                    <a:pt x="221" y="80"/>
                  </a:lnTo>
                  <a:lnTo>
                    <a:pt x="232" y="76"/>
                  </a:lnTo>
                  <a:lnTo>
                    <a:pt x="238" y="72"/>
                  </a:lnTo>
                  <a:lnTo>
                    <a:pt x="242" y="72"/>
                  </a:lnTo>
                  <a:lnTo>
                    <a:pt x="253" y="66"/>
                  </a:lnTo>
                  <a:lnTo>
                    <a:pt x="255" y="64"/>
                  </a:lnTo>
                  <a:lnTo>
                    <a:pt x="259" y="61"/>
                  </a:lnTo>
                  <a:lnTo>
                    <a:pt x="261" y="59"/>
                  </a:lnTo>
                  <a:lnTo>
                    <a:pt x="253" y="59"/>
                  </a:lnTo>
                  <a:lnTo>
                    <a:pt x="251" y="59"/>
                  </a:lnTo>
                  <a:close/>
                  <a:moveTo>
                    <a:pt x="297" y="47"/>
                  </a:moveTo>
                  <a:lnTo>
                    <a:pt x="293" y="49"/>
                  </a:lnTo>
                  <a:lnTo>
                    <a:pt x="289" y="53"/>
                  </a:lnTo>
                  <a:lnTo>
                    <a:pt x="282" y="57"/>
                  </a:lnTo>
                  <a:lnTo>
                    <a:pt x="276" y="61"/>
                  </a:lnTo>
                  <a:lnTo>
                    <a:pt x="276" y="64"/>
                  </a:lnTo>
                  <a:lnTo>
                    <a:pt x="276" y="66"/>
                  </a:lnTo>
                  <a:lnTo>
                    <a:pt x="280" y="66"/>
                  </a:lnTo>
                  <a:lnTo>
                    <a:pt x="282" y="61"/>
                  </a:lnTo>
                  <a:lnTo>
                    <a:pt x="284" y="59"/>
                  </a:lnTo>
                  <a:lnTo>
                    <a:pt x="291" y="57"/>
                  </a:lnTo>
                  <a:lnTo>
                    <a:pt x="295" y="55"/>
                  </a:lnTo>
                  <a:lnTo>
                    <a:pt x="295" y="51"/>
                  </a:lnTo>
                  <a:lnTo>
                    <a:pt x="299" y="49"/>
                  </a:lnTo>
                  <a:lnTo>
                    <a:pt x="297" y="47"/>
                  </a:lnTo>
                  <a:close/>
                </a:path>
              </a:pathLst>
            </a:custGeom>
            <a:solidFill>
              <a:srgbClr val="92D050"/>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3" name="Freeform 41">
              <a:extLst>
                <a:ext uri="{FF2B5EF4-FFF2-40B4-BE49-F238E27FC236}">
                  <a16:creationId xmlns:a16="http://schemas.microsoft.com/office/drawing/2014/main" id="{39C149A3-16CF-AB1D-B707-88A9A9463C08}"/>
                </a:ext>
              </a:extLst>
            </p:cNvPr>
            <p:cNvSpPr>
              <a:spLocks/>
            </p:cNvSpPr>
            <p:nvPr/>
          </p:nvSpPr>
          <p:spPr bwMode="auto">
            <a:xfrm>
              <a:off x="-204788" y="3624266"/>
              <a:ext cx="384176" cy="254000"/>
            </a:xfrm>
            <a:custGeom>
              <a:avLst/>
              <a:gdLst/>
              <a:ahLst/>
              <a:cxnLst>
                <a:cxn ang="0">
                  <a:pos x="236" y="65"/>
                </a:cxn>
                <a:cxn ang="0">
                  <a:pos x="232" y="57"/>
                </a:cxn>
                <a:cxn ang="0">
                  <a:pos x="221" y="50"/>
                </a:cxn>
                <a:cxn ang="0">
                  <a:pos x="219" y="42"/>
                </a:cxn>
                <a:cxn ang="0">
                  <a:pos x="207" y="40"/>
                </a:cxn>
                <a:cxn ang="0">
                  <a:pos x="204" y="31"/>
                </a:cxn>
                <a:cxn ang="0">
                  <a:pos x="202" y="23"/>
                </a:cxn>
                <a:cxn ang="0">
                  <a:pos x="204" y="12"/>
                </a:cxn>
                <a:cxn ang="0">
                  <a:pos x="200" y="8"/>
                </a:cxn>
                <a:cxn ang="0">
                  <a:pos x="198" y="4"/>
                </a:cxn>
                <a:cxn ang="0">
                  <a:pos x="160" y="2"/>
                </a:cxn>
                <a:cxn ang="0">
                  <a:pos x="44" y="6"/>
                </a:cxn>
                <a:cxn ang="0">
                  <a:pos x="2" y="6"/>
                </a:cxn>
                <a:cxn ang="0">
                  <a:pos x="4" y="14"/>
                </a:cxn>
                <a:cxn ang="0">
                  <a:pos x="2" y="19"/>
                </a:cxn>
                <a:cxn ang="0">
                  <a:pos x="6" y="25"/>
                </a:cxn>
                <a:cxn ang="0">
                  <a:pos x="4" y="31"/>
                </a:cxn>
                <a:cxn ang="0">
                  <a:pos x="2" y="40"/>
                </a:cxn>
                <a:cxn ang="0">
                  <a:pos x="0" y="44"/>
                </a:cxn>
                <a:cxn ang="0">
                  <a:pos x="4" y="50"/>
                </a:cxn>
                <a:cxn ang="0">
                  <a:pos x="8" y="57"/>
                </a:cxn>
                <a:cxn ang="0">
                  <a:pos x="8" y="63"/>
                </a:cxn>
                <a:cxn ang="0">
                  <a:pos x="10" y="69"/>
                </a:cxn>
                <a:cxn ang="0">
                  <a:pos x="14" y="76"/>
                </a:cxn>
                <a:cxn ang="0">
                  <a:pos x="19" y="86"/>
                </a:cxn>
                <a:cxn ang="0">
                  <a:pos x="21" y="92"/>
                </a:cxn>
                <a:cxn ang="0">
                  <a:pos x="21" y="99"/>
                </a:cxn>
                <a:cxn ang="0">
                  <a:pos x="21" y="105"/>
                </a:cxn>
                <a:cxn ang="0">
                  <a:pos x="23" y="105"/>
                </a:cxn>
                <a:cxn ang="0">
                  <a:pos x="27" y="111"/>
                </a:cxn>
                <a:cxn ang="0">
                  <a:pos x="29" y="118"/>
                </a:cxn>
                <a:cxn ang="0">
                  <a:pos x="29" y="124"/>
                </a:cxn>
                <a:cxn ang="0">
                  <a:pos x="29" y="133"/>
                </a:cxn>
                <a:cxn ang="0">
                  <a:pos x="29" y="149"/>
                </a:cxn>
                <a:cxn ang="0">
                  <a:pos x="33" y="154"/>
                </a:cxn>
                <a:cxn ang="0">
                  <a:pos x="103" y="154"/>
                </a:cxn>
                <a:cxn ang="0">
                  <a:pos x="188" y="147"/>
                </a:cxn>
                <a:cxn ang="0">
                  <a:pos x="196" y="156"/>
                </a:cxn>
                <a:cxn ang="0">
                  <a:pos x="198" y="160"/>
                </a:cxn>
                <a:cxn ang="0">
                  <a:pos x="202" y="154"/>
                </a:cxn>
                <a:cxn ang="0">
                  <a:pos x="202" y="147"/>
                </a:cxn>
                <a:cxn ang="0">
                  <a:pos x="211" y="141"/>
                </a:cxn>
                <a:cxn ang="0">
                  <a:pos x="211" y="135"/>
                </a:cxn>
                <a:cxn ang="0">
                  <a:pos x="215" y="122"/>
                </a:cxn>
                <a:cxn ang="0">
                  <a:pos x="211" y="109"/>
                </a:cxn>
                <a:cxn ang="0">
                  <a:pos x="223" y="103"/>
                </a:cxn>
                <a:cxn ang="0">
                  <a:pos x="234" y="99"/>
                </a:cxn>
                <a:cxn ang="0">
                  <a:pos x="238" y="88"/>
                </a:cxn>
                <a:cxn ang="0">
                  <a:pos x="242" y="73"/>
                </a:cxn>
                <a:cxn ang="0">
                  <a:pos x="238" y="65"/>
                </a:cxn>
              </a:cxnLst>
              <a:rect l="0" t="0" r="r" b="b"/>
              <a:pathLst>
                <a:path w="242" h="160">
                  <a:moveTo>
                    <a:pt x="238" y="65"/>
                  </a:moveTo>
                  <a:lnTo>
                    <a:pt x="236" y="65"/>
                  </a:lnTo>
                  <a:lnTo>
                    <a:pt x="232" y="61"/>
                  </a:lnTo>
                  <a:lnTo>
                    <a:pt x="232" y="57"/>
                  </a:lnTo>
                  <a:lnTo>
                    <a:pt x="226" y="52"/>
                  </a:lnTo>
                  <a:lnTo>
                    <a:pt x="221" y="50"/>
                  </a:lnTo>
                  <a:lnTo>
                    <a:pt x="223" y="48"/>
                  </a:lnTo>
                  <a:lnTo>
                    <a:pt x="219" y="42"/>
                  </a:lnTo>
                  <a:lnTo>
                    <a:pt x="211" y="40"/>
                  </a:lnTo>
                  <a:lnTo>
                    <a:pt x="207" y="40"/>
                  </a:lnTo>
                  <a:lnTo>
                    <a:pt x="204" y="35"/>
                  </a:lnTo>
                  <a:lnTo>
                    <a:pt x="204" y="31"/>
                  </a:lnTo>
                  <a:lnTo>
                    <a:pt x="202" y="29"/>
                  </a:lnTo>
                  <a:lnTo>
                    <a:pt x="202" y="23"/>
                  </a:lnTo>
                  <a:lnTo>
                    <a:pt x="200" y="19"/>
                  </a:lnTo>
                  <a:lnTo>
                    <a:pt x="204" y="12"/>
                  </a:lnTo>
                  <a:lnTo>
                    <a:pt x="202" y="8"/>
                  </a:lnTo>
                  <a:lnTo>
                    <a:pt x="200" y="8"/>
                  </a:lnTo>
                  <a:lnTo>
                    <a:pt x="198" y="4"/>
                  </a:lnTo>
                  <a:lnTo>
                    <a:pt x="198" y="4"/>
                  </a:lnTo>
                  <a:lnTo>
                    <a:pt x="198" y="0"/>
                  </a:lnTo>
                  <a:lnTo>
                    <a:pt x="160" y="2"/>
                  </a:lnTo>
                  <a:lnTo>
                    <a:pt x="107" y="4"/>
                  </a:lnTo>
                  <a:lnTo>
                    <a:pt x="44" y="6"/>
                  </a:lnTo>
                  <a:lnTo>
                    <a:pt x="6" y="6"/>
                  </a:lnTo>
                  <a:lnTo>
                    <a:pt x="2" y="6"/>
                  </a:lnTo>
                  <a:lnTo>
                    <a:pt x="2" y="10"/>
                  </a:lnTo>
                  <a:lnTo>
                    <a:pt x="4" y="14"/>
                  </a:lnTo>
                  <a:lnTo>
                    <a:pt x="4" y="16"/>
                  </a:lnTo>
                  <a:lnTo>
                    <a:pt x="2" y="19"/>
                  </a:lnTo>
                  <a:lnTo>
                    <a:pt x="2" y="21"/>
                  </a:lnTo>
                  <a:lnTo>
                    <a:pt x="6" y="25"/>
                  </a:lnTo>
                  <a:lnTo>
                    <a:pt x="6" y="27"/>
                  </a:lnTo>
                  <a:lnTo>
                    <a:pt x="4" y="31"/>
                  </a:lnTo>
                  <a:lnTo>
                    <a:pt x="4" y="33"/>
                  </a:lnTo>
                  <a:lnTo>
                    <a:pt x="2" y="40"/>
                  </a:lnTo>
                  <a:lnTo>
                    <a:pt x="2" y="40"/>
                  </a:lnTo>
                  <a:lnTo>
                    <a:pt x="0" y="44"/>
                  </a:lnTo>
                  <a:lnTo>
                    <a:pt x="2" y="48"/>
                  </a:lnTo>
                  <a:lnTo>
                    <a:pt x="4" y="50"/>
                  </a:lnTo>
                  <a:lnTo>
                    <a:pt x="6" y="57"/>
                  </a:lnTo>
                  <a:lnTo>
                    <a:pt x="8" y="57"/>
                  </a:lnTo>
                  <a:lnTo>
                    <a:pt x="8" y="61"/>
                  </a:lnTo>
                  <a:lnTo>
                    <a:pt x="8" y="63"/>
                  </a:lnTo>
                  <a:lnTo>
                    <a:pt x="10" y="67"/>
                  </a:lnTo>
                  <a:lnTo>
                    <a:pt x="10" y="69"/>
                  </a:lnTo>
                  <a:lnTo>
                    <a:pt x="10" y="73"/>
                  </a:lnTo>
                  <a:lnTo>
                    <a:pt x="14" y="76"/>
                  </a:lnTo>
                  <a:lnTo>
                    <a:pt x="14" y="80"/>
                  </a:lnTo>
                  <a:lnTo>
                    <a:pt x="19" y="86"/>
                  </a:lnTo>
                  <a:lnTo>
                    <a:pt x="19" y="88"/>
                  </a:lnTo>
                  <a:lnTo>
                    <a:pt x="21" y="92"/>
                  </a:lnTo>
                  <a:lnTo>
                    <a:pt x="21" y="95"/>
                  </a:lnTo>
                  <a:lnTo>
                    <a:pt x="21" y="99"/>
                  </a:lnTo>
                  <a:lnTo>
                    <a:pt x="21" y="101"/>
                  </a:lnTo>
                  <a:lnTo>
                    <a:pt x="21" y="105"/>
                  </a:lnTo>
                  <a:lnTo>
                    <a:pt x="21" y="105"/>
                  </a:lnTo>
                  <a:lnTo>
                    <a:pt x="23" y="105"/>
                  </a:lnTo>
                  <a:lnTo>
                    <a:pt x="23" y="109"/>
                  </a:lnTo>
                  <a:lnTo>
                    <a:pt x="27" y="111"/>
                  </a:lnTo>
                  <a:lnTo>
                    <a:pt x="27" y="114"/>
                  </a:lnTo>
                  <a:lnTo>
                    <a:pt x="29" y="118"/>
                  </a:lnTo>
                  <a:lnTo>
                    <a:pt x="27" y="122"/>
                  </a:lnTo>
                  <a:lnTo>
                    <a:pt x="29" y="124"/>
                  </a:lnTo>
                  <a:lnTo>
                    <a:pt x="29" y="128"/>
                  </a:lnTo>
                  <a:lnTo>
                    <a:pt x="29" y="133"/>
                  </a:lnTo>
                  <a:lnTo>
                    <a:pt x="31" y="139"/>
                  </a:lnTo>
                  <a:lnTo>
                    <a:pt x="29" y="149"/>
                  </a:lnTo>
                  <a:lnTo>
                    <a:pt x="33" y="152"/>
                  </a:lnTo>
                  <a:lnTo>
                    <a:pt x="33" y="154"/>
                  </a:lnTo>
                  <a:lnTo>
                    <a:pt x="76" y="154"/>
                  </a:lnTo>
                  <a:lnTo>
                    <a:pt x="103" y="154"/>
                  </a:lnTo>
                  <a:lnTo>
                    <a:pt x="162" y="149"/>
                  </a:lnTo>
                  <a:lnTo>
                    <a:pt x="188" y="147"/>
                  </a:lnTo>
                  <a:lnTo>
                    <a:pt x="190" y="152"/>
                  </a:lnTo>
                  <a:lnTo>
                    <a:pt x="196" y="156"/>
                  </a:lnTo>
                  <a:lnTo>
                    <a:pt x="198" y="160"/>
                  </a:lnTo>
                  <a:lnTo>
                    <a:pt x="198" y="160"/>
                  </a:lnTo>
                  <a:lnTo>
                    <a:pt x="202" y="158"/>
                  </a:lnTo>
                  <a:lnTo>
                    <a:pt x="202" y="154"/>
                  </a:lnTo>
                  <a:lnTo>
                    <a:pt x="200" y="152"/>
                  </a:lnTo>
                  <a:lnTo>
                    <a:pt x="202" y="147"/>
                  </a:lnTo>
                  <a:lnTo>
                    <a:pt x="211" y="143"/>
                  </a:lnTo>
                  <a:lnTo>
                    <a:pt x="211" y="141"/>
                  </a:lnTo>
                  <a:lnTo>
                    <a:pt x="211" y="137"/>
                  </a:lnTo>
                  <a:lnTo>
                    <a:pt x="211" y="135"/>
                  </a:lnTo>
                  <a:lnTo>
                    <a:pt x="215" y="128"/>
                  </a:lnTo>
                  <a:lnTo>
                    <a:pt x="215" y="122"/>
                  </a:lnTo>
                  <a:lnTo>
                    <a:pt x="209" y="116"/>
                  </a:lnTo>
                  <a:lnTo>
                    <a:pt x="211" y="109"/>
                  </a:lnTo>
                  <a:lnTo>
                    <a:pt x="211" y="105"/>
                  </a:lnTo>
                  <a:lnTo>
                    <a:pt x="223" y="103"/>
                  </a:lnTo>
                  <a:lnTo>
                    <a:pt x="228" y="101"/>
                  </a:lnTo>
                  <a:lnTo>
                    <a:pt x="234" y="99"/>
                  </a:lnTo>
                  <a:lnTo>
                    <a:pt x="236" y="95"/>
                  </a:lnTo>
                  <a:lnTo>
                    <a:pt x="238" y="88"/>
                  </a:lnTo>
                  <a:lnTo>
                    <a:pt x="242" y="82"/>
                  </a:lnTo>
                  <a:lnTo>
                    <a:pt x="242" y="73"/>
                  </a:lnTo>
                  <a:lnTo>
                    <a:pt x="242" y="69"/>
                  </a:lnTo>
                  <a:lnTo>
                    <a:pt x="238" y="65"/>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4" name="Freeform 42">
              <a:extLst>
                <a:ext uri="{FF2B5EF4-FFF2-40B4-BE49-F238E27FC236}">
                  <a16:creationId xmlns:a16="http://schemas.microsoft.com/office/drawing/2014/main" id="{488B72E9-0A3A-FADB-58D1-05C42CBB3114}"/>
                </a:ext>
              </a:extLst>
            </p:cNvPr>
            <p:cNvSpPr>
              <a:spLocks/>
            </p:cNvSpPr>
            <p:nvPr/>
          </p:nvSpPr>
          <p:spPr bwMode="auto">
            <a:xfrm>
              <a:off x="106363" y="3690940"/>
              <a:ext cx="254000" cy="452437"/>
            </a:xfrm>
            <a:custGeom>
              <a:avLst/>
              <a:gdLst/>
              <a:ahLst/>
              <a:cxnLst>
                <a:cxn ang="0">
                  <a:pos x="154" y="171"/>
                </a:cxn>
                <a:cxn ang="0">
                  <a:pos x="154" y="162"/>
                </a:cxn>
                <a:cxn ang="0">
                  <a:pos x="146" y="38"/>
                </a:cxn>
                <a:cxn ang="0">
                  <a:pos x="139" y="27"/>
                </a:cxn>
                <a:cxn ang="0">
                  <a:pos x="133" y="12"/>
                </a:cxn>
                <a:cxn ang="0">
                  <a:pos x="131" y="0"/>
                </a:cxn>
                <a:cxn ang="0">
                  <a:pos x="27" y="6"/>
                </a:cxn>
                <a:cxn ang="0">
                  <a:pos x="36" y="15"/>
                </a:cxn>
                <a:cxn ang="0">
                  <a:pos x="42" y="23"/>
                </a:cxn>
                <a:cxn ang="0">
                  <a:pos x="46" y="40"/>
                </a:cxn>
                <a:cxn ang="0">
                  <a:pos x="38" y="57"/>
                </a:cxn>
                <a:cxn ang="0">
                  <a:pos x="15" y="63"/>
                </a:cxn>
                <a:cxn ang="0">
                  <a:pos x="19" y="80"/>
                </a:cxn>
                <a:cxn ang="0">
                  <a:pos x="15" y="95"/>
                </a:cxn>
                <a:cxn ang="0">
                  <a:pos x="6" y="105"/>
                </a:cxn>
                <a:cxn ang="0">
                  <a:pos x="6" y="116"/>
                </a:cxn>
                <a:cxn ang="0">
                  <a:pos x="0" y="124"/>
                </a:cxn>
                <a:cxn ang="0">
                  <a:pos x="4" y="139"/>
                </a:cxn>
                <a:cxn ang="0">
                  <a:pos x="8" y="152"/>
                </a:cxn>
                <a:cxn ang="0">
                  <a:pos x="19" y="160"/>
                </a:cxn>
                <a:cxn ang="0">
                  <a:pos x="32" y="171"/>
                </a:cxn>
                <a:cxn ang="0">
                  <a:pos x="40" y="192"/>
                </a:cxn>
                <a:cxn ang="0">
                  <a:pos x="46" y="188"/>
                </a:cxn>
                <a:cxn ang="0">
                  <a:pos x="59" y="192"/>
                </a:cxn>
                <a:cxn ang="0">
                  <a:pos x="57" y="205"/>
                </a:cxn>
                <a:cxn ang="0">
                  <a:pos x="51" y="217"/>
                </a:cxn>
                <a:cxn ang="0">
                  <a:pos x="57" y="230"/>
                </a:cxn>
                <a:cxn ang="0">
                  <a:pos x="70" y="241"/>
                </a:cxn>
                <a:cxn ang="0">
                  <a:pos x="80" y="247"/>
                </a:cxn>
                <a:cxn ang="0">
                  <a:pos x="89" y="257"/>
                </a:cxn>
                <a:cxn ang="0">
                  <a:pos x="89" y="270"/>
                </a:cxn>
                <a:cxn ang="0">
                  <a:pos x="101" y="283"/>
                </a:cxn>
                <a:cxn ang="0">
                  <a:pos x="103" y="279"/>
                </a:cxn>
                <a:cxn ang="0">
                  <a:pos x="114" y="272"/>
                </a:cxn>
                <a:cxn ang="0">
                  <a:pos x="127" y="279"/>
                </a:cxn>
                <a:cxn ang="0">
                  <a:pos x="131" y="270"/>
                </a:cxn>
                <a:cxn ang="0">
                  <a:pos x="129" y="262"/>
                </a:cxn>
                <a:cxn ang="0">
                  <a:pos x="141" y="257"/>
                </a:cxn>
                <a:cxn ang="0">
                  <a:pos x="141" y="247"/>
                </a:cxn>
                <a:cxn ang="0">
                  <a:pos x="146" y="238"/>
                </a:cxn>
                <a:cxn ang="0">
                  <a:pos x="146" y="226"/>
                </a:cxn>
                <a:cxn ang="0">
                  <a:pos x="146" y="219"/>
                </a:cxn>
                <a:cxn ang="0">
                  <a:pos x="152" y="209"/>
                </a:cxn>
                <a:cxn ang="0">
                  <a:pos x="160" y="192"/>
                </a:cxn>
                <a:cxn ang="0">
                  <a:pos x="158" y="181"/>
                </a:cxn>
              </a:cxnLst>
              <a:rect l="0" t="0" r="r" b="b"/>
              <a:pathLst>
                <a:path w="160" h="285">
                  <a:moveTo>
                    <a:pt x="160" y="179"/>
                  </a:moveTo>
                  <a:lnTo>
                    <a:pt x="156" y="175"/>
                  </a:lnTo>
                  <a:lnTo>
                    <a:pt x="154" y="171"/>
                  </a:lnTo>
                  <a:lnTo>
                    <a:pt x="154" y="169"/>
                  </a:lnTo>
                  <a:lnTo>
                    <a:pt x="156" y="164"/>
                  </a:lnTo>
                  <a:lnTo>
                    <a:pt x="154" y="162"/>
                  </a:lnTo>
                  <a:lnTo>
                    <a:pt x="158" y="158"/>
                  </a:lnTo>
                  <a:lnTo>
                    <a:pt x="146" y="40"/>
                  </a:lnTo>
                  <a:lnTo>
                    <a:pt x="146" y="38"/>
                  </a:lnTo>
                  <a:lnTo>
                    <a:pt x="143" y="34"/>
                  </a:lnTo>
                  <a:lnTo>
                    <a:pt x="141" y="29"/>
                  </a:lnTo>
                  <a:lnTo>
                    <a:pt x="139" y="27"/>
                  </a:lnTo>
                  <a:lnTo>
                    <a:pt x="139" y="21"/>
                  </a:lnTo>
                  <a:lnTo>
                    <a:pt x="135" y="19"/>
                  </a:lnTo>
                  <a:lnTo>
                    <a:pt x="133" y="12"/>
                  </a:lnTo>
                  <a:lnTo>
                    <a:pt x="131" y="8"/>
                  </a:lnTo>
                  <a:lnTo>
                    <a:pt x="133" y="2"/>
                  </a:lnTo>
                  <a:lnTo>
                    <a:pt x="131" y="0"/>
                  </a:lnTo>
                  <a:lnTo>
                    <a:pt x="131" y="0"/>
                  </a:lnTo>
                  <a:lnTo>
                    <a:pt x="86" y="4"/>
                  </a:lnTo>
                  <a:lnTo>
                    <a:pt x="27" y="6"/>
                  </a:lnTo>
                  <a:lnTo>
                    <a:pt x="25" y="8"/>
                  </a:lnTo>
                  <a:lnTo>
                    <a:pt x="30" y="10"/>
                  </a:lnTo>
                  <a:lnTo>
                    <a:pt x="36" y="15"/>
                  </a:lnTo>
                  <a:lnTo>
                    <a:pt x="36" y="19"/>
                  </a:lnTo>
                  <a:lnTo>
                    <a:pt x="40" y="23"/>
                  </a:lnTo>
                  <a:lnTo>
                    <a:pt x="42" y="23"/>
                  </a:lnTo>
                  <a:lnTo>
                    <a:pt x="46" y="27"/>
                  </a:lnTo>
                  <a:lnTo>
                    <a:pt x="46" y="31"/>
                  </a:lnTo>
                  <a:lnTo>
                    <a:pt x="46" y="40"/>
                  </a:lnTo>
                  <a:lnTo>
                    <a:pt x="42" y="46"/>
                  </a:lnTo>
                  <a:lnTo>
                    <a:pt x="40" y="53"/>
                  </a:lnTo>
                  <a:lnTo>
                    <a:pt x="38" y="57"/>
                  </a:lnTo>
                  <a:lnTo>
                    <a:pt x="32" y="59"/>
                  </a:lnTo>
                  <a:lnTo>
                    <a:pt x="27" y="61"/>
                  </a:lnTo>
                  <a:lnTo>
                    <a:pt x="15" y="63"/>
                  </a:lnTo>
                  <a:lnTo>
                    <a:pt x="15" y="67"/>
                  </a:lnTo>
                  <a:lnTo>
                    <a:pt x="13" y="74"/>
                  </a:lnTo>
                  <a:lnTo>
                    <a:pt x="19" y="80"/>
                  </a:lnTo>
                  <a:lnTo>
                    <a:pt x="19" y="86"/>
                  </a:lnTo>
                  <a:lnTo>
                    <a:pt x="15" y="93"/>
                  </a:lnTo>
                  <a:lnTo>
                    <a:pt x="15" y="95"/>
                  </a:lnTo>
                  <a:lnTo>
                    <a:pt x="15" y="99"/>
                  </a:lnTo>
                  <a:lnTo>
                    <a:pt x="15" y="101"/>
                  </a:lnTo>
                  <a:lnTo>
                    <a:pt x="6" y="105"/>
                  </a:lnTo>
                  <a:lnTo>
                    <a:pt x="4" y="110"/>
                  </a:lnTo>
                  <a:lnTo>
                    <a:pt x="6" y="112"/>
                  </a:lnTo>
                  <a:lnTo>
                    <a:pt x="6" y="116"/>
                  </a:lnTo>
                  <a:lnTo>
                    <a:pt x="2" y="118"/>
                  </a:lnTo>
                  <a:lnTo>
                    <a:pt x="2" y="120"/>
                  </a:lnTo>
                  <a:lnTo>
                    <a:pt x="0" y="124"/>
                  </a:lnTo>
                  <a:lnTo>
                    <a:pt x="0" y="131"/>
                  </a:lnTo>
                  <a:lnTo>
                    <a:pt x="2" y="137"/>
                  </a:lnTo>
                  <a:lnTo>
                    <a:pt x="4" y="139"/>
                  </a:lnTo>
                  <a:lnTo>
                    <a:pt x="6" y="145"/>
                  </a:lnTo>
                  <a:lnTo>
                    <a:pt x="6" y="148"/>
                  </a:lnTo>
                  <a:lnTo>
                    <a:pt x="8" y="152"/>
                  </a:lnTo>
                  <a:lnTo>
                    <a:pt x="13" y="154"/>
                  </a:lnTo>
                  <a:lnTo>
                    <a:pt x="15" y="158"/>
                  </a:lnTo>
                  <a:lnTo>
                    <a:pt x="19" y="160"/>
                  </a:lnTo>
                  <a:lnTo>
                    <a:pt x="21" y="164"/>
                  </a:lnTo>
                  <a:lnTo>
                    <a:pt x="27" y="169"/>
                  </a:lnTo>
                  <a:lnTo>
                    <a:pt x="32" y="171"/>
                  </a:lnTo>
                  <a:lnTo>
                    <a:pt x="34" y="175"/>
                  </a:lnTo>
                  <a:lnTo>
                    <a:pt x="36" y="188"/>
                  </a:lnTo>
                  <a:lnTo>
                    <a:pt x="40" y="192"/>
                  </a:lnTo>
                  <a:lnTo>
                    <a:pt x="42" y="190"/>
                  </a:lnTo>
                  <a:lnTo>
                    <a:pt x="44" y="188"/>
                  </a:lnTo>
                  <a:lnTo>
                    <a:pt x="46" y="188"/>
                  </a:lnTo>
                  <a:lnTo>
                    <a:pt x="51" y="188"/>
                  </a:lnTo>
                  <a:lnTo>
                    <a:pt x="53" y="190"/>
                  </a:lnTo>
                  <a:lnTo>
                    <a:pt x="59" y="192"/>
                  </a:lnTo>
                  <a:lnTo>
                    <a:pt x="59" y="194"/>
                  </a:lnTo>
                  <a:lnTo>
                    <a:pt x="57" y="198"/>
                  </a:lnTo>
                  <a:lnTo>
                    <a:pt x="57" y="205"/>
                  </a:lnTo>
                  <a:lnTo>
                    <a:pt x="55" y="209"/>
                  </a:lnTo>
                  <a:lnTo>
                    <a:pt x="53" y="215"/>
                  </a:lnTo>
                  <a:lnTo>
                    <a:pt x="51" y="217"/>
                  </a:lnTo>
                  <a:lnTo>
                    <a:pt x="51" y="222"/>
                  </a:lnTo>
                  <a:lnTo>
                    <a:pt x="51" y="224"/>
                  </a:lnTo>
                  <a:lnTo>
                    <a:pt x="57" y="230"/>
                  </a:lnTo>
                  <a:lnTo>
                    <a:pt x="67" y="236"/>
                  </a:lnTo>
                  <a:lnTo>
                    <a:pt x="70" y="236"/>
                  </a:lnTo>
                  <a:lnTo>
                    <a:pt x="70" y="241"/>
                  </a:lnTo>
                  <a:lnTo>
                    <a:pt x="74" y="241"/>
                  </a:lnTo>
                  <a:lnTo>
                    <a:pt x="78" y="243"/>
                  </a:lnTo>
                  <a:lnTo>
                    <a:pt x="80" y="247"/>
                  </a:lnTo>
                  <a:lnTo>
                    <a:pt x="84" y="249"/>
                  </a:lnTo>
                  <a:lnTo>
                    <a:pt x="86" y="251"/>
                  </a:lnTo>
                  <a:lnTo>
                    <a:pt x="89" y="257"/>
                  </a:lnTo>
                  <a:lnTo>
                    <a:pt x="91" y="264"/>
                  </a:lnTo>
                  <a:lnTo>
                    <a:pt x="91" y="268"/>
                  </a:lnTo>
                  <a:lnTo>
                    <a:pt x="89" y="270"/>
                  </a:lnTo>
                  <a:lnTo>
                    <a:pt x="93" y="276"/>
                  </a:lnTo>
                  <a:lnTo>
                    <a:pt x="97" y="283"/>
                  </a:lnTo>
                  <a:lnTo>
                    <a:pt x="101" y="283"/>
                  </a:lnTo>
                  <a:lnTo>
                    <a:pt x="105" y="285"/>
                  </a:lnTo>
                  <a:lnTo>
                    <a:pt x="103" y="283"/>
                  </a:lnTo>
                  <a:lnTo>
                    <a:pt x="103" y="279"/>
                  </a:lnTo>
                  <a:lnTo>
                    <a:pt x="108" y="272"/>
                  </a:lnTo>
                  <a:lnTo>
                    <a:pt x="112" y="272"/>
                  </a:lnTo>
                  <a:lnTo>
                    <a:pt x="114" y="272"/>
                  </a:lnTo>
                  <a:lnTo>
                    <a:pt x="118" y="274"/>
                  </a:lnTo>
                  <a:lnTo>
                    <a:pt x="124" y="276"/>
                  </a:lnTo>
                  <a:lnTo>
                    <a:pt x="127" y="279"/>
                  </a:lnTo>
                  <a:lnTo>
                    <a:pt x="131" y="279"/>
                  </a:lnTo>
                  <a:lnTo>
                    <a:pt x="133" y="274"/>
                  </a:lnTo>
                  <a:lnTo>
                    <a:pt x="131" y="270"/>
                  </a:lnTo>
                  <a:lnTo>
                    <a:pt x="129" y="268"/>
                  </a:lnTo>
                  <a:lnTo>
                    <a:pt x="129" y="264"/>
                  </a:lnTo>
                  <a:lnTo>
                    <a:pt x="129" y="262"/>
                  </a:lnTo>
                  <a:lnTo>
                    <a:pt x="133" y="260"/>
                  </a:lnTo>
                  <a:lnTo>
                    <a:pt x="137" y="257"/>
                  </a:lnTo>
                  <a:lnTo>
                    <a:pt x="141" y="257"/>
                  </a:lnTo>
                  <a:lnTo>
                    <a:pt x="146" y="253"/>
                  </a:lnTo>
                  <a:lnTo>
                    <a:pt x="141" y="249"/>
                  </a:lnTo>
                  <a:lnTo>
                    <a:pt x="141" y="247"/>
                  </a:lnTo>
                  <a:lnTo>
                    <a:pt x="143" y="243"/>
                  </a:lnTo>
                  <a:lnTo>
                    <a:pt x="146" y="241"/>
                  </a:lnTo>
                  <a:lnTo>
                    <a:pt x="146" y="238"/>
                  </a:lnTo>
                  <a:lnTo>
                    <a:pt x="143" y="236"/>
                  </a:lnTo>
                  <a:lnTo>
                    <a:pt x="143" y="232"/>
                  </a:lnTo>
                  <a:lnTo>
                    <a:pt x="146" y="226"/>
                  </a:lnTo>
                  <a:lnTo>
                    <a:pt x="146" y="226"/>
                  </a:lnTo>
                  <a:lnTo>
                    <a:pt x="146" y="219"/>
                  </a:lnTo>
                  <a:lnTo>
                    <a:pt x="146" y="219"/>
                  </a:lnTo>
                  <a:lnTo>
                    <a:pt x="146" y="215"/>
                  </a:lnTo>
                  <a:lnTo>
                    <a:pt x="150" y="213"/>
                  </a:lnTo>
                  <a:lnTo>
                    <a:pt x="152" y="209"/>
                  </a:lnTo>
                  <a:lnTo>
                    <a:pt x="156" y="203"/>
                  </a:lnTo>
                  <a:lnTo>
                    <a:pt x="156" y="198"/>
                  </a:lnTo>
                  <a:lnTo>
                    <a:pt x="160" y="192"/>
                  </a:lnTo>
                  <a:lnTo>
                    <a:pt x="160" y="192"/>
                  </a:lnTo>
                  <a:lnTo>
                    <a:pt x="160" y="188"/>
                  </a:lnTo>
                  <a:lnTo>
                    <a:pt x="158" y="181"/>
                  </a:lnTo>
                  <a:lnTo>
                    <a:pt x="160" y="179"/>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5" name="Freeform 43">
              <a:extLst>
                <a:ext uri="{FF2B5EF4-FFF2-40B4-BE49-F238E27FC236}">
                  <a16:creationId xmlns:a16="http://schemas.microsoft.com/office/drawing/2014/main" id="{5CA1B5A2-E2B6-B059-CF75-8EFE86C76FBB}"/>
                </a:ext>
              </a:extLst>
            </p:cNvPr>
            <p:cNvSpPr>
              <a:spLocks/>
            </p:cNvSpPr>
            <p:nvPr/>
          </p:nvSpPr>
          <p:spPr bwMode="auto">
            <a:xfrm>
              <a:off x="333377" y="3730629"/>
              <a:ext cx="195263" cy="342900"/>
            </a:xfrm>
            <a:custGeom>
              <a:avLst/>
              <a:gdLst/>
              <a:ahLst/>
              <a:cxnLst>
                <a:cxn ang="0">
                  <a:pos x="119" y="135"/>
                </a:cxn>
                <a:cxn ang="0">
                  <a:pos x="110" y="49"/>
                </a:cxn>
                <a:cxn ang="0">
                  <a:pos x="102" y="0"/>
                </a:cxn>
                <a:cxn ang="0">
                  <a:pos x="30" y="9"/>
                </a:cxn>
                <a:cxn ang="0">
                  <a:pos x="22" y="13"/>
                </a:cxn>
                <a:cxn ang="0">
                  <a:pos x="11" y="17"/>
                </a:cxn>
                <a:cxn ang="0">
                  <a:pos x="3" y="13"/>
                </a:cxn>
                <a:cxn ang="0">
                  <a:pos x="15" y="133"/>
                </a:cxn>
                <a:cxn ang="0">
                  <a:pos x="13" y="139"/>
                </a:cxn>
                <a:cxn ang="0">
                  <a:pos x="11" y="146"/>
                </a:cxn>
                <a:cxn ang="0">
                  <a:pos x="17" y="154"/>
                </a:cxn>
                <a:cxn ang="0">
                  <a:pos x="17" y="163"/>
                </a:cxn>
                <a:cxn ang="0">
                  <a:pos x="17" y="167"/>
                </a:cxn>
                <a:cxn ang="0">
                  <a:pos x="13" y="178"/>
                </a:cxn>
                <a:cxn ang="0">
                  <a:pos x="7" y="188"/>
                </a:cxn>
                <a:cxn ang="0">
                  <a:pos x="3" y="194"/>
                </a:cxn>
                <a:cxn ang="0">
                  <a:pos x="3" y="201"/>
                </a:cxn>
                <a:cxn ang="0">
                  <a:pos x="0" y="207"/>
                </a:cxn>
                <a:cxn ang="0">
                  <a:pos x="3" y="213"/>
                </a:cxn>
                <a:cxn ang="0">
                  <a:pos x="7" y="211"/>
                </a:cxn>
                <a:cxn ang="0">
                  <a:pos x="13" y="209"/>
                </a:cxn>
                <a:cxn ang="0">
                  <a:pos x="15" y="211"/>
                </a:cxn>
                <a:cxn ang="0">
                  <a:pos x="19" y="207"/>
                </a:cxn>
                <a:cxn ang="0">
                  <a:pos x="26" y="205"/>
                </a:cxn>
                <a:cxn ang="0">
                  <a:pos x="38" y="211"/>
                </a:cxn>
                <a:cxn ang="0">
                  <a:pos x="41" y="207"/>
                </a:cxn>
                <a:cxn ang="0">
                  <a:pos x="47" y="203"/>
                </a:cxn>
                <a:cxn ang="0">
                  <a:pos x="51" y="203"/>
                </a:cxn>
                <a:cxn ang="0">
                  <a:pos x="57" y="205"/>
                </a:cxn>
                <a:cxn ang="0">
                  <a:pos x="62" y="199"/>
                </a:cxn>
                <a:cxn ang="0">
                  <a:pos x="64" y="192"/>
                </a:cxn>
                <a:cxn ang="0">
                  <a:pos x="66" y="188"/>
                </a:cxn>
                <a:cxn ang="0">
                  <a:pos x="72" y="194"/>
                </a:cxn>
                <a:cxn ang="0">
                  <a:pos x="81" y="197"/>
                </a:cxn>
                <a:cxn ang="0">
                  <a:pos x="85" y="190"/>
                </a:cxn>
                <a:cxn ang="0">
                  <a:pos x="87" y="180"/>
                </a:cxn>
                <a:cxn ang="0">
                  <a:pos x="93" y="178"/>
                </a:cxn>
                <a:cxn ang="0">
                  <a:pos x="98" y="169"/>
                </a:cxn>
                <a:cxn ang="0">
                  <a:pos x="102" y="163"/>
                </a:cxn>
                <a:cxn ang="0">
                  <a:pos x="100" y="156"/>
                </a:cxn>
                <a:cxn ang="0">
                  <a:pos x="106" y="154"/>
                </a:cxn>
                <a:cxn ang="0">
                  <a:pos x="117" y="152"/>
                </a:cxn>
                <a:cxn ang="0">
                  <a:pos x="123" y="146"/>
                </a:cxn>
                <a:cxn ang="0">
                  <a:pos x="121" y="139"/>
                </a:cxn>
              </a:cxnLst>
              <a:rect l="0" t="0" r="r" b="b"/>
              <a:pathLst>
                <a:path w="123" h="216">
                  <a:moveTo>
                    <a:pt x="121" y="139"/>
                  </a:moveTo>
                  <a:lnTo>
                    <a:pt x="119" y="135"/>
                  </a:lnTo>
                  <a:lnTo>
                    <a:pt x="121" y="135"/>
                  </a:lnTo>
                  <a:lnTo>
                    <a:pt x="110" y="49"/>
                  </a:lnTo>
                  <a:lnTo>
                    <a:pt x="104" y="2"/>
                  </a:lnTo>
                  <a:lnTo>
                    <a:pt x="102" y="0"/>
                  </a:lnTo>
                  <a:lnTo>
                    <a:pt x="49" y="6"/>
                  </a:lnTo>
                  <a:lnTo>
                    <a:pt x="30" y="9"/>
                  </a:lnTo>
                  <a:lnTo>
                    <a:pt x="28" y="9"/>
                  </a:lnTo>
                  <a:lnTo>
                    <a:pt x="22" y="13"/>
                  </a:lnTo>
                  <a:lnTo>
                    <a:pt x="15" y="17"/>
                  </a:lnTo>
                  <a:lnTo>
                    <a:pt x="11" y="17"/>
                  </a:lnTo>
                  <a:lnTo>
                    <a:pt x="7" y="17"/>
                  </a:lnTo>
                  <a:lnTo>
                    <a:pt x="3" y="13"/>
                  </a:lnTo>
                  <a:lnTo>
                    <a:pt x="3" y="15"/>
                  </a:lnTo>
                  <a:lnTo>
                    <a:pt x="15" y="133"/>
                  </a:lnTo>
                  <a:lnTo>
                    <a:pt x="11" y="137"/>
                  </a:lnTo>
                  <a:lnTo>
                    <a:pt x="13" y="139"/>
                  </a:lnTo>
                  <a:lnTo>
                    <a:pt x="11" y="144"/>
                  </a:lnTo>
                  <a:lnTo>
                    <a:pt x="11" y="146"/>
                  </a:lnTo>
                  <a:lnTo>
                    <a:pt x="13" y="150"/>
                  </a:lnTo>
                  <a:lnTo>
                    <a:pt x="17" y="154"/>
                  </a:lnTo>
                  <a:lnTo>
                    <a:pt x="15" y="156"/>
                  </a:lnTo>
                  <a:lnTo>
                    <a:pt x="17" y="163"/>
                  </a:lnTo>
                  <a:lnTo>
                    <a:pt x="17" y="167"/>
                  </a:lnTo>
                  <a:lnTo>
                    <a:pt x="17" y="167"/>
                  </a:lnTo>
                  <a:lnTo>
                    <a:pt x="13" y="173"/>
                  </a:lnTo>
                  <a:lnTo>
                    <a:pt x="13" y="178"/>
                  </a:lnTo>
                  <a:lnTo>
                    <a:pt x="9" y="184"/>
                  </a:lnTo>
                  <a:lnTo>
                    <a:pt x="7" y="188"/>
                  </a:lnTo>
                  <a:lnTo>
                    <a:pt x="3" y="190"/>
                  </a:lnTo>
                  <a:lnTo>
                    <a:pt x="3" y="194"/>
                  </a:lnTo>
                  <a:lnTo>
                    <a:pt x="3" y="194"/>
                  </a:lnTo>
                  <a:lnTo>
                    <a:pt x="3" y="201"/>
                  </a:lnTo>
                  <a:lnTo>
                    <a:pt x="3" y="201"/>
                  </a:lnTo>
                  <a:lnTo>
                    <a:pt x="0" y="207"/>
                  </a:lnTo>
                  <a:lnTo>
                    <a:pt x="0" y="211"/>
                  </a:lnTo>
                  <a:lnTo>
                    <a:pt x="3" y="213"/>
                  </a:lnTo>
                  <a:lnTo>
                    <a:pt x="5" y="216"/>
                  </a:lnTo>
                  <a:lnTo>
                    <a:pt x="7" y="211"/>
                  </a:lnTo>
                  <a:lnTo>
                    <a:pt x="7" y="209"/>
                  </a:lnTo>
                  <a:lnTo>
                    <a:pt x="13" y="209"/>
                  </a:lnTo>
                  <a:lnTo>
                    <a:pt x="15" y="207"/>
                  </a:lnTo>
                  <a:lnTo>
                    <a:pt x="15" y="211"/>
                  </a:lnTo>
                  <a:lnTo>
                    <a:pt x="19" y="209"/>
                  </a:lnTo>
                  <a:lnTo>
                    <a:pt x="19" y="207"/>
                  </a:lnTo>
                  <a:lnTo>
                    <a:pt x="24" y="207"/>
                  </a:lnTo>
                  <a:lnTo>
                    <a:pt x="26" y="205"/>
                  </a:lnTo>
                  <a:lnTo>
                    <a:pt x="36" y="209"/>
                  </a:lnTo>
                  <a:lnTo>
                    <a:pt x="38" y="211"/>
                  </a:lnTo>
                  <a:lnTo>
                    <a:pt x="41" y="207"/>
                  </a:lnTo>
                  <a:lnTo>
                    <a:pt x="41" y="207"/>
                  </a:lnTo>
                  <a:lnTo>
                    <a:pt x="43" y="203"/>
                  </a:lnTo>
                  <a:lnTo>
                    <a:pt x="47" y="203"/>
                  </a:lnTo>
                  <a:lnTo>
                    <a:pt x="49" y="199"/>
                  </a:lnTo>
                  <a:lnTo>
                    <a:pt x="51" y="203"/>
                  </a:lnTo>
                  <a:lnTo>
                    <a:pt x="55" y="203"/>
                  </a:lnTo>
                  <a:lnTo>
                    <a:pt x="57" y="205"/>
                  </a:lnTo>
                  <a:lnTo>
                    <a:pt x="60" y="203"/>
                  </a:lnTo>
                  <a:lnTo>
                    <a:pt x="62" y="199"/>
                  </a:lnTo>
                  <a:lnTo>
                    <a:pt x="62" y="197"/>
                  </a:lnTo>
                  <a:lnTo>
                    <a:pt x="64" y="192"/>
                  </a:lnTo>
                  <a:lnTo>
                    <a:pt x="66" y="190"/>
                  </a:lnTo>
                  <a:lnTo>
                    <a:pt x="66" y="188"/>
                  </a:lnTo>
                  <a:lnTo>
                    <a:pt x="68" y="188"/>
                  </a:lnTo>
                  <a:lnTo>
                    <a:pt x="72" y="194"/>
                  </a:lnTo>
                  <a:lnTo>
                    <a:pt x="74" y="194"/>
                  </a:lnTo>
                  <a:lnTo>
                    <a:pt x="81" y="197"/>
                  </a:lnTo>
                  <a:lnTo>
                    <a:pt x="85" y="194"/>
                  </a:lnTo>
                  <a:lnTo>
                    <a:pt x="85" y="190"/>
                  </a:lnTo>
                  <a:lnTo>
                    <a:pt x="85" y="188"/>
                  </a:lnTo>
                  <a:lnTo>
                    <a:pt x="87" y="180"/>
                  </a:lnTo>
                  <a:lnTo>
                    <a:pt x="89" y="182"/>
                  </a:lnTo>
                  <a:lnTo>
                    <a:pt x="93" y="178"/>
                  </a:lnTo>
                  <a:lnTo>
                    <a:pt x="93" y="171"/>
                  </a:lnTo>
                  <a:lnTo>
                    <a:pt x="98" y="169"/>
                  </a:lnTo>
                  <a:lnTo>
                    <a:pt x="100" y="167"/>
                  </a:lnTo>
                  <a:lnTo>
                    <a:pt x="102" y="163"/>
                  </a:lnTo>
                  <a:lnTo>
                    <a:pt x="100" y="159"/>
                  </a:lnTo>
                  <a:lnTo>
                    <a:pt x="100" y="156"/>
                  </a:lnTo>
                  <a:lnTo>
                    <a:pt x="102" y="156"/>
                  </a:lnTo>
                  <a:lnTo>
                    <a:pt x="106" y="154"/>
                  </a:lnTo>
                  <a:lnTo>
                    <a:pt x="110" y="156"/>
                  </a:lnTo>
                  <a:lnTo>
                    <a:pt x="117" y="152"/>
                  </a:lnTo>
                  <a:lnTo>
                    <a:pt x="123" y="150"/>
                  </a:lnTo>
                  <a:lnTo>
                    <a:pt x="123" y="146"/>
                  </a:lnTo>
                  <a:lnTo>
                    <a:pt x="121" y="144"/>
                  </a:lnTo>
                  <a:lnTo>
                    <a:pt x="121" y="139"/>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6" name="Freeform 21">
              <a:extLst>
                <a:ext uri="{FF2B5EF4-FFF2-40B4-BE49-F238E27FC236}">
                  <a16:creationId xmlns:a16="http://schemas.microsoft.com/office/drawing/2014/main" id="{3A4F56B6-15CD-36C1-B11B-1224B013239D}"/>
                </a:ext>
              </a:extLst>
            </p:cNvPr>
            <p:cNvSpPr>
              <a:spLocks/>
            </p:cNvSpPr>
            <p:nvPr/>
          </p:nvSpPr>
          <p:spPr bwMode="auto">
            <a:xfrm>
              <a:off x="498477" y="3673479"/>
              <a:ext cx="268288" cy="304800"/>
            </a:xfrm>
            <a:custGeom>
              <a:avLst/>
              <a:gdLst/>
              <a:ahLst/>
              <a:cxnLst>
                <a:cxn ang="0">
                  <a:pos x="169" y="68"/>
                </a:cxn>
                <a:cxn ang="0">
                  <a:pos x="158" y="0"/>
                </a:cxn>
                <a:cxn ang="0">
                  <a:pos x="131" y="17"/>
                </a:cxn>
                <a:cxn ang="0">
                  <a:pos x="126" y="21"/>
                </a:cxn>
                <a:cxn ang="0">
                  <a:pos x="116" y="32"/>
                </a:cxn>
                <a:cxn ang="0">
                  <a:pos x="107" y="32"/>
                </a:cxn>
                <a:cxn ang="0">
                  <a:pos x="97" y="38"/>
                </a:cxn>
                <a:cxn ang="0">
                  <a:pos x="91" y="42"/>
                </a:cxn>
                <a:cxn ang="0">
                  <a:pos x="82" y="40"/>
                </a:cxn>
                <a:cxn ang="0">
                  <a:pos x="74" y="42"/>
                </a:cxn>
                <a:cxn ang="0">
                  <a:pos x="74" y="38"/>
                </a:cxn>
                <a:cxn ang="0">
                  <a:pos x="76" y="34"/>
                </a:cxn>
                <a:cxn ang="0">
                  <a:pos x="70" y="36"/>
                </a:cxn>
                <a:cxn ang="0">
                  <a:pos x="61" y="34"/>
                </a:cxn>
                <a:cxn ang="0">
                  <a:pos x="51" y="32"/>
                </a:cxn>
                <a:cxn ang="0">
                  <a:pos x="36" y="32"/>
                </a:cxn>
                <a:cxn ang="0">
                  <a:pos x="6" y="85"/>
                </a:cxn>
                <a:cxn ang="0">
                  <a:pos x="21" y="167"/>
                </a:cxn>
                <a:cxn ang="0">
                  <a:pos x="29" y="169"/>
                </a:cxn>
                <a:cxn ang="0">
                  <a:pos x="40" y="175"/>
                </a:cxn>
                <a:cxn ang="0">
                  <a:pos x="48" y="182"/>
                </a:cxn>
                <a:cxn ang="0">
                  <a:pos x="57" y="182"/>
                </a:cxn>
                <a:cxn ang="0">
                  <a:pos x="65" y="188"/>
                </a:cxn>
                <a:cxn ang="0">
                  <a:pos x="72" y="184"/>
                </a:cxn>
                <a:cxn ang="0">
                  <a:pos x="78" y="188"/>
                </a:cxn>
                <a:cxn ang="0">
                  <a:pos x="84" y="186"/>
                </a:cxn>
                <a:cxn ang="0">
                  <a:pos x="91" y="180"/>
                </a:cxn>
                <a:cxn ang="0">
                  <a:pos x="97" y="184"/>
                </a:cxn>
                <a:cxn ang="0">
                  <a:pos x="103" y="186"/>
                </a:cxn>
                <a:cxn ang="0">
                  <a:pos x="107" y="192"/>
                </a:cxn>
                <a:cxn ang="0">
                  <a:pos x="112" y="192"/>
                </a:cxn>
                <a:cxn ang="0">
                  <a:pos x="118" y="186"/>
                </a:cxn>
                <a:cxn ang="0">
                  <a:pos x="122" y="182"/>
                </a:cxn>
                <a:cxn ang="0">
                  <a:pos x="120" y="173"/>
                </a:cxn>
                <a:cxn ang="0">
                  <a:pos x="122" y="169"/>
                </a:cxn>
                <a:cxn ang="0">
                  <a:pos x="122" y="163"/>
                </a:cxn>
                <a:cxn ang="0">
                  <a:pos x="129" y="161"/>
                </a:cxn>
                <a:cxn ang="0">
                  <a:pos x="133" y="161"/>
                </a:cxn>
                <a:cxn ang="0">
                  <a:pos x="133" y="154"/>
                </a:cxn>
                <a:cxn ang="0">
                  <a:pos x="135" y="148"/>
                </a:cxn>
                <a:cxn ang="0">
                  <a:pos x="141" y="142"/>
                </a:cxn>
                <a:cxn ang="0">
                  <a:pos x="143" y="135"/>
                </a:cxn>
                <a:cxn ang="0">
                  <a:pos x="156" y="131"/>
                </a:cxn>
                <a:cxn ang="0">
                  <a:pos x="164" y="123"/>
                </a:cxn>
                <a:cxn ang="0">
                  <a:pos x="164" y="112"/>
                </a:cxn>
                <a:cxn ang="0">
                  <a:pos x="164" y="106"/>
                </a:cxn>
                <a:cxn ang="0">
                  <a:pos x="167" y="102"/>
                </a:cxn>
                <a:cxn ang="0">
                  <a:pos x="167" y="89"/>
                </a:cxn>
                <a:cxn ang="0">
                  <a:pos x="167" y="76"/>
                </a:cxn>
                <a:cxn ang="0">
                  <a:pos x="164" y="70"/>
                </a:cxn>
              </a:cxnLst>
              <a:rect l="0" t="0" r="r" b="b"/>
              <a:pathLst>
                <a:path w="169" h="192">
                  <a:moveTo>
                    <a:pt x="167" y="70"/>
                  </a:moveTo>
                  <a:lnTo>
                    <a:pt x="169" y="68"/>
                  </a:lnTo>
                  <a:lnTo>
                    <a:pt x="158" y="2"/>
                  </a:lnTo>
                  <a:lnTo>
                    <a:pt x="158" y="0"/>
                  </a:lnTo>
                  <a:lnTo>
                    <a:pt x="139" y="11"/>
                  </a:lnTo>
                  <a:lnTo>
                    <a:pt x="131" y="17"/>
                  </a:lnTo>
                  <a:lnTo>
                    <a:pt x="129" y="19"/>
                  </a:lnTo>
                  <a:lnTo>
                    <a:pt x="126" y="21"/>
                  </a:lnTo>
                  <a:lnTo>
                    <a:pt x="122" y="28"/>
                  </a:lnTo>
                  <a:lnTo>
                    <a:pt x="116" y="32"/>
                  </a:lnTo>
                  <a:lnTo>
                    <a:pt x="110" y="34"/>
                  </a:lnTo>
                  <a:lnTo>
                    <a:pt x="107" y="32"/>
                  </a:lnTo>
                  <a:lnTo>
                    <a:pt x="99" y="36"/>
                  </a:lnTo>
                  <a:lnTo>
                    <a:pt x="97" y="38"/>
                  </a:lnTo>
                  <a:lnTo>
                    <a:pt x="93" y="40"/>
                  </a:lnTo>
                  <a:lnTo>
                    <a:pt x="91" y="42"/>
                  </a:lnTo>
                  <a:lnTo>
                    <a:pt x="86" y="40"/>
                  </a:lnTo>
                  <a:lnTo>
                    <a:pt x="82" y="40"/>
                  </a:lnTo>
                  <a:lnTo>
                    <a:pt x="76" y="40"/>
                  </a:lnTo>
                  <a:lnTo>
                    <a:pt x="74" y="42"/>
                  </a:lnTo>
                  <a:lnTo>
                    <a:pt x="70" y="42"/>
                  </a:lnTo>
                  <a:lnTo>
                    <a:pt x="74" y="38"/>
                  </a:lnTo>
                  <a:lnTo>
                    <a:pt x="78" y="38"/>
                  </a:lnTo>
                  <a:lnTo>
                    <a:pt x="76" y="34"/>
                  </a:lnTo>
                  <a:lnTo>
                    <a:pt x="72" y="38"/>
                  </a:lnTo>
                  <a:lnTo>
                    <a:pt x="70" y="36"/>
                  </a:lnTo>
                  <a:lnTo>
                    <a:pt x="65" y="34"/>
                  </a:lnTo>
                  <a:lnTo>
                    <a:pt x="61" y="34"/>
                  </a:lnTo>
                  <a:lnTo>
                    <a:pt x="59" y="32"/>
                  </a:lnTo>
                  <a:lnTo>
                    <a:pt x="51" y="32"/>
                  </a:lnTo>
                  <a:lnTo>
                    <a:pt x="51" y="30"/>
                  </a:lnTo>
                  <a:lnTo>
                    <a:pt x="36" y="32"/>
                  </a:lnTo>
                  <a:lnTo>
                    <a:pt x="0" y="38"/>
                  </a:lnTo>
                  <a:lnTo>
                    <a:pt x="6" y="85"/>
                  </a:lnTo>
                  <a:lnTo>
                    <a:pt x="17" y="171"/>
                  </a:lnTo>
                  <a:lnTo>
                    <a:pt x="21" y="167"/>
                  </a:lnTo>
                  <a:lnTo>
                    <a:pt x="23" y="171"/>
                  </a:lnTo>
                  <a:lnTo>
                    <a:pt x="29" y="169"/>
                  </a:lnTo>
                  <a:lnTo>
                    <a:pt x="38" y="171"/>
                  </a:lnTo>
                  <a:lnTo>
                    <a:pt x="40" y="175"/>
                  </a:lnTo>
                  <a:lnTo>
                    <a:pt x="44" y="182"/>
                  </a:lnTo>
                  <a:lnTo>
                    <a:pt x="48" y="182"/>
                  </a:lnTo>
                  <a:lnTo>
                    <a:pt x="55" y="182"/>
                  </a:lnTo>
                  <a:lnTo>
                    <a:pt x="57" y="182"/>
                  </a:lnTo>
                  <a:lnTo>
                    <a:pt x="63" y="188"/>
                  </a:lnTo>
                  <a:lnTo>
                    <a:pt x="65" y="188"/>
                  </a:lnTo>
                  <a:lnTo>
                    <a:pt x="67" y="184"/>
                  </a:lnTo>
                  <a:lnTo>
                    <a:pt x="72" y="184"/>
                  </a:lnTo>
                  <a:lnTo>
                    <a:pt x="76" y="184"/>
                  </a:lnTo>
                  <a:lnTo>
                    <a:pt x="78" y="188"/>
                  </a:lnTo>
                  <a:lnTo>
                    <a:pt x="82" y="186"/>
                  </a:lnTo>
                  <a:lnTo>
                    <a:pt x="84" y="186"/>
                  </a:lnTo>
                  <a:lnTo>
                    <a:pt x="86" y="182"/>
                  </a:lnTo>
                  <a:lnTo>
                    <a:pt x="91" y="180"/>
                  </a:lnTo>
                  <a:lnTo>
                    <a:pt x="93" y="178"/>
                  </a:lnTo>
                  <a:lnTo>
                    <a:pt x="97" y="184"/>
                  </a:lnTo>
                  <a:lnTo>
                    <a:pt x="99" y="186"/>
                  </a:lnTo>
                  <a:lnTo>
                    <a:pt x="103" y="186"/>
                  </a:lnTo>
                  <a:lnTo>
                    <a:pt x="105" y="190"/>
                  </a:lnTo>
                  <a:lnTo>
                    <a:pt x="107" y="192"/>
                  </a:lnTo>
                  <a:lnTo>
                    <a:pt x="107" y="192"/>
                  </a:lnTo>
                  <a:lnTo>
                    <a:pt x="112" y="192"/>
                  </a:lnTo>
                  <a:lnTo>
                    <a:pt x="116" y="190"/>
                  </a:lnTo>
                  <a:lnTo>
                    <a:pt x="118" y="186"/>
                  </a:lnTo>
                  <a:lnTo>
                    <a:pt x="118" y="184"/>
                  </a:lnTo>
                  <a:lnTo>
                    <a:pt x="122" y="182"/>
                  </a:lnTo>
                  <a:lnTo>
                    <a:pt x="122" y="175"/>
                  </a:lnTo>
                  <a:lnTo>
                    <a:pt x="120" y="173"/>
                  </a:lnTo>
                  <a:lnTo>
                    <a:pt x="120" y="169"/>
                  </a:lnTo>
                  <a:lnTo>
                    <a:pt x="122" y="169"/>
                  </a:lnTo>
                  <a:lnTo>
                    <a:pt x="122" y="165"/>
                  </a:lnTo>
                  <a:lnTo>
                    <a:pt x="122" y="163"/>
                  </a:lnTo>
                  <a:lnTo>
                    <a:pt x="126" y="159"/>
                  </a:lnTo>
                  <a:lnTo>
                    <a:pt x="129" y="161"/>
                  </a:lnTo>
                  <a:lnTo>
                    <a:pt x="133" y="165"/>
                  </a:lnTo>
                  <a:lnTo>
                    <a:pt x="133" y="161"/>
                  </a:lnTo>
                  <a:lnTo>
                    <a:pt x="135" y="159"/>
                  </a:lnTo>
                  <a:lnTo>
                    <a:pt x="133" y="154"/>
                  </a:lnTo>
                  <a:lnTo>
                    <a:pt x="135" y="152"/>
                  </a:lnTo>
                  <a:lnTo>
                    <a:pt x="135" y="148"/>
                  </a:lnTo>
                  <a:lnTo>
                    <a:pt x="137" y="146"/>
                  </a:lnTo>
                  <a:lnTo>
                    <a:pt x="141" y="142"/>
                  </a:lnTo>
                  <a:lnTo>
                    <a:pt x="141" y="140"/>
                  </a:lnTo>
                  <a:lnTo>
                    <a:pt x="143" y="135"/>
                  </a:lnTo>
                  <a:lnTo>
                    <a:pt x="150" y="137"/>
                  </a:lnTo>
                  <a:lnTo>
                    <a:pt x="156" y="131"/>
                  </a:lnTo>
                  <a:lnTo>
                    <a:pt x="160" y="125"/>
                  </a:lnTo>
                  <a:lnTo>
                    <a:pt x="164" y="123"/>
                  </a:lnTo>
                  <a:lnTo>
                    <a:pt x="164" y="116"/>
                  </a:lnTo>
                  <a:lnTo>
                    <a:pt x="164" y="112"/>
                  </a:lnTo>
                  <a:lnTo>
                    <a:pt x="164" y="110"/>
                  </a:lnTo>
                  <a:lnTo>
                    <a:pt x="164" y="106"/>
                  </a:lnTo>
                  <a:lnTo>
                    <a:pt x="167" y="106"/>
                  </a:lnTo>
                  <a:lnTo>
                    <a:pt x="167" y="102"/>
                  </a:lnTo>
                  <a:lnTo>
                    <a:pt x="167" y="97"/>
                  </a:lnTo>
                  <a:lnTo>
                    <a:pt x="167" y="89"/>
                  </a:lnTo>
                  <a:lnTo>
                    <a:pt x="169" y="85"/>
                  </a:lnTo>
                  <a:lnTo>
                    <a:pt x="167" y="76"/>
                  </a:lnTo>
                  <a:lnTo>
                    <a:pt x="164" y="72"/>
                  </a:lnTo>
                  <a:lnTo>
                    <a:pt x="164" y="70"/>
                  </a:lnTo>
                  <a:lnTo>
                    <a:pt x="167" y="70"/>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7" name="Freeform 18">
              <a:extLst>
                <a:ext uri="{FF2B5EF4-FFF2-40B4-BE49-F238E27FC236}">
                  <a16:creationId xmlns:a16="http://schemas.microsoft.com/office/drawing/2014/main" id="{C1465265-71FE-766D-4C8C-80FBFEBC14D1}"/>
                </a:ext>
              </a:extLst>
            </p:cNvPr>
            <p:cNvSpPr>
              <a:spLocks/>
            </p:cNvSpPr>
            <p:nvPr/>
          </p:nvSpPr>
          <p:spPr bwMode="auto">
            <a:xfrm>
              <a:off x="749301" y="3613154"/>
              <a:ext cx="368300" cy="241300"/>
            </a:xfrm>
            <a:custGeom>
              <a:avLst/>
              <a:gdLst/>
              <a:ahLst/>
              <a:cxnLst>
                <a:cxn ang="0">
                  <a:pos x="220" y="76"/>
                </a:cxn>
                <a:cxn ang="0">
                  <a:pos x="215" y="70"/>
                </a:cxn>
                <a:cxn ang="0">
                  <a:pos x="211" y="66"/>
                </a:cxn>
                <a:cxn ang="0">
                  <a:pos x="211" y="57"/>
                </a:cxn>
                <a:cxn ang="0">
                  <a:pos x="211" y="51"/>
                </a:cxn>
                <a:cxn ang="0">
                  <a:pos x="209" y="47"/>
                </a:cxn>
                <a:cxn ang="0">
                  <a:pos x="215" y="36"/>
                </a:cxn>
                <a:cxn ang="0">
                  <a:pos x="217" y="30"/>
                </a:cxn>
                <a:cxn ang="0">
                  <a:pos x="220" y="26"/>
                </a:cxn>
                <a:cxn ang="0">
                  <a:pos x="213" y="23"/>
                </a:cxn>
                <a:cxn ang="0">
                  <a:pos x="205" y="17"/>
                </a:cxn>
                <a:cxn ang="0">
                  <a:pos x="201" y="7"/>
                </a:cxn>
                <a:cxn ang="0">
                  <a:pos x="194" y="4"/>
                </a:cxn>
                <a:cxn ang="0">
                  <a:pos x="190" y="0"/>
                </a:cxn>
                <a:cxn ang="0">
                  <a:pos x="154" y="7"/>
                </a:cxn>
                <a:cxn ang="0">
                  <a:pos x="57" y="28"/>
                </a:cxn>
                <a:cxn ang="0">
                  <a:pos x="25" y="21"/>
                </a:cxn>
                <a:cxn ang="0">
                  <a:pos x="13" y="28"/>
                </a:cxn>
                <a:cxn ang="0">
                  <a:pos x="11" y="30"/>
                </a:cxn>
                <a:cxn ang="0">
                  <a:pos x="0" y="38"/>
                </a:cxn>
                <a:cxn ang="0">
                  <a:pos x="11" y="106"/>
                </a:cxn>
                <a:cxn ang="0">
                  <a:pos x="59" y="144"/>
                </a:cxn>
                <a:cxn ang="0">
                  <a:pos x="199" y="116"/>
                </a:cxn>
                <a:cxn ang="0">
                  <a:pos x="201" y="110"/>
                </a:cxn>
                <a:cxn ang="0">
                  <a:pos x="207" y="108"/>
                </a:cxn>
                <a:cxn ang="0">
                  <a:pos x="211" y="108"/>
                </a:cxn>
                <a:cxn ang="0">
                  <a:pos x="217" y="104"/>
                </a:cxn>
                <a:cxn ang="0">
                  <a:pos x="222" y="99"/>
                </a:cxn>
                <a:cxn ang="0">
                  <a:pos x="224" y="95"/>
                </a:cxn>
                <a:cxn ang="0">
                  <a:pos x="224" y="95"/>
                </a:cxn>
                <a:cxn ang="0">
                  <a:pos x="230" y="89"/>
                </a:cxn>
                <a:cxn ang="0">
                  <a:pos x="226" y="78"/>
                </a:cxn>
              </a:cxnLst>
              <a:rect l="0" t="0" r="r" b="b"/>
              <a:pathLst>
                <a:path w="232" h="152">
                  <a:moveTo>
                    <a:pt x="222" y="76"/>
                  </a:moveTo>
                  <a:lnTo>
                    <a:pt x="220" y="76"/>
                  </a:lnTo>
                  <a:lnTo>
                    <a:pt x="217" y="74"/>
                  </a:lnTo>
                  <a:lnTo>
                    <a:pt x="215" y="70"/>
                  </a:lnTo>
                  <a:lnTo>
                    <a:pt x="213" y="70"/>
                  </a:lnTo>
                  <a:lnTo>
                    <a:pt x="211" y="66"/>
                  </a:lnTo>
                  <a:lnTo>
                    <a:pt x="209" y="59"/>
                  </a:lnTo>
                  <a:lnTo>
                    <a:pt x="211" y="57"/>
                  </a:lnTo>
                  <a:lnTo>
                    <a:pt x="213" y="53"/>
                  </a:lnTo>
                  <a:lnTo>
                    <a:pt x="211" y="51"/>
                  </a:lnTo>
                  <a:lnTo>
                    <a:pt x="209" y="51"/>
                  </a:lnTo>
                  <a:lnTo>
                    <a:pt x="209" y="47"/>
                  </a:lnTo>
                  <a:lnTo>
                    <a:pt x="211" y="45"/>
                  </a:lnTo>
                  <a:lnTo>
                    <a:pt x="215" y="36"/>
                  </a:lnTo>
                  <a:lnTo>
                    <a:pt x="215" y="32"/>
                  </a:lnTo>
                  <a:lnTo>
                    <a:pt x="217" y="30"/>
                  </a:lnTo>
                  <a:lnTo>
                    <a:pt x="220" y="26"/>
                  </a:lnTo>
                  <a:lnTo>
                    <a:pt x="220" y="26"/>
                  </a:lnTo>
                  <a:lnTo>
                    <a:pt x="215" y="23"/>
                  </a:lnTo>
                  <a:lnTo>
                    <a:pt x="213" y="23"/>
                  </a:lnTo>
                  <a:lnTo>
                    <a:pt x="207" y="19"/>
                  </a:lnTo>
                  <a:lnTo>
                    <a:pt x="205" y="17"/>
                  </a:lnTo>
                  <a:lnTo>
                    <a:pt x="205" y="13"/>
                  </a:lnTo>
                  <a:lnTo>
                    <a:pt x="201" y="7"/>
                  </a:lnTo>
                  <a:lnTo>
                    <a:pt x="196" y="4"/>
                  </a:lnTo>
                  <a:lnTo>
                    <a:pt x="194" y="4"/>
                  </a:lnTo>
                  <a:lnTo>
                    <a:pt x="192" y="2"/>
                  </a:lnTo>
                  <a:lnTo>
                    <a:pt x="190" y="0"/>
                  </a:lnTo>
                  <a:lnTo>
                    <a:pt x="190" y="0"/>
                  </a:lnTo>
                  <a:lnTo>
                    <a:pt x="154" y="7"/>
                  </a:lnTo>
                  <a:lnTo>
                    <a:pt x="104" y="17"/>
                  </a:lnTo>
                  <a:lnTo>
                    <a:pt x="57" y="28"/>
                  </a:lnTo>
                  <a:lnTo>
                    <a:pt x="28" y="32"/>
                  </a:lnTo>
                  <a:lnTo>
                    <a:pt x="25" y="21"/>
                  </a:lnTo>
                  <a:lnTo>
                    <a:pt x="25" y="19"/>
                  </a:lnTo>
                  <a:lnTo>
                    <a:pt x="13" y="28"/>
                  </a:lnTo>
                  <a:lnTo>
                    <a:pt x="13" y="28"/>
                  </a:lnTo>
                  <a:lnTo>
                    <a:pt x="11" y="30"/>
                  </a:lnTo>
                  <a:lnTo>
                    <a:pt x="4" y="36"/>
                  </a:lnTo>
                  <a:lnTo>
                    <a:pt x="0" y="38"/>
                  </a:lnTo>
                  <a:lnTo>
                    <a:pt x="0" y="40"/>
                  </a:lnTo>
                  <a:lnTo>
                    <a:pt x="11" y="106"/>
                  </a:lnTo>
                  <a:lnTo>
                    <a:pt x="19" y="152"/>
                  </a:lnTo>
                  <a:lnTo>
                    <a:pt x="59" y="144"/>
                  </a:lnTo>
                  <a:lnTo>
                    <a:pt x="125" y="133"/>
                  </a:lnTo>
                  <a:lnTo>
                    <a:pt x="199" y="116"/>
                  </a:lnTo>
                  <a:lnTo>
                    <a:pt x="199" y="114"/>
                  </a:lnTo>
                  <a:lnTo>
                    <a:pt x="201" y="110"/>
                  </a:lnTo>
                  <a:lnTo>
                    <a:pt x="205" y="108"/>
                  </a:lnTo>
                  <a:lnTo>
                    <a:pt x="207" y="108"/>
                  </a:lnTo>
                  <a:lnTo>
                    <a:pt x="211" y="108"/>
                  </a:lnTo>
                  <a:lnTo>
                    <a:pt x="211" y="108"/>
                  </a:lnTo>
                  <a:lnTo>
                    <a:pt x="215" y="106"/>
                  </a:lnTo>
                  <a:lnTo>
                    <a:pt x="217" y="104"/>
                  </a:lnTo>
                  <a:lnTo>
                    <a:pt x="222" y="102"/>
                  </a:lnTo>
                  <a:lnTo>
                    <a:pt x="222" y="99"/>
                  </a:lnTo>
                  <a:lnTo>
                    <a:pt x="224" y="95"/>
                  </a:lnTo>
                  <a:lnTo>
                    <a:pt x="224" y="95"/>
                  </a:lnTo>
                  <a:lnTo>
                    <a:pt x="224" y="95"/>
                  </a:lnTo>
                  <a:lnTo>
                    <a:pt x="224" y="95"/>
                  </a:lnTo>
                  <a:lnTo>
                    <a:pt x="226" y="91"/>
                  </a:lnTo>
                  <a:lnTo>
                    <a:pt x="230" y="89"/>
                  </a:lnTo>
                  <a:lnTo>
                    <a:pt x="232" y="85"/>
                  </a:lnTo>
                  <a:lnTo>
                    <a:pt x="226" y="78"/>
                  </a:lnTo>
                  <a:lnTo>
                    <a:pt x="222" y="76"/>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8" name="Freeform 36">
              <a:extLst>
                <a:ext uri="{FF2B5EF4-FFF2-40B4-BE49-F238E27FC236}">
                  <a16:creationId xmlns:a16="http://schemas.microsoft.com/office/drawing/2014/main" id="{88A8AA3B-AA49-5B82-84F2-2AE1B745BA50}"/>
                </a:ext>
              </a:extLst>
            </p:cNvPr>
            <p:cNvSpPr>
              <a:spLocks noEditPoints="1"/>
            </p:cNvSpPr>
            <p:nvPr/>
          </p:nvSpPr>
          <p:spPr bwMode="auto">
            <a:xfrm>
              <a:off x="842965" y="3797304"/>
              <a:ext cx="288925" cy="141288"/>
            </a:xfrm>
            <a:custGeom>
              <a:avLst/>
              <a:gdLst/>
              <a:ahLst/>
              <a:cxnLst>
                <a:cxn ang="0">
                  <a:pos x="182" y="64"/>
                </a:cxn>
                <a:cxn ang="0">
                  <a:pos x="156" y="64"/>
                </a:cxn>
                <a:cxn ang="0">
                  <a:pos x="66" y="17"/>
                </a:cxn>
                <a:cxn ang="0">
                  <a:pos x="11" y="49"/>
                </a:cxn>
                <a:cxn ang="0">
                  <a:pos x="19" y="38"/>
                </a:cxn>
                <a:cxn ang="0">
                  <a:pos x="28" y="28"/>
                </a:cxn>
                <a:cxn ang="0">
                  <a:pos x="40" y="28"/>
                </a:cxn>
                <a:cxn ang="0">
                  <a:pos x="51" y="19"/>
                </a:cxn>
                <a:cxn ang="0">
                  <a:pos x="64" y="24"/>
                </a:cxn>
                <a:cxn ang="0">
                  <a:pos x="70" y="34"/>
                </a:cxn>
                <a:cxn ang="0">
                  <a:pos x="80" y="40"/>
                </a:cxn>
                <a:cxn ang="0">
                  <a:pos x="91" y="47"/>
                </a:cxn>
                <a:cxn ang="0">
                  <a:pos x="106" y="51"/>
                </a:cxn>
                <a:cxn ang="0">
                  <a:pos x="102" y="64"/>
                </a:cxn>
                <a:cxn ang="0">
                  <a:pos x="97" y="72"/>
                </a:cxn>
                <a:cxn ang="0">
                  <a:pos x="104" y="74"/>
                </a:cxn>
                <a:cxn ang="0">
                  <a:pos x="114" y="81"/>
                </a:cxn>
                <a:cxn ang="0">
                  <a:pos x="118" y="83"/>
                </a:cxn>
                <a:cxn ang="0">
                  <a:pos x="129" y="85"/>
                </a:cxn>
                <a:cxn ang="0">
                  <a:pos x="133" y="78"/>
                </a:cxn>
                <a:cxn ang="0">
                  <a:pos x="118" y="68"/>
                </a:cxn>
                <a:cxn ang="0">
                  <a:pos x="121" y="70"/>
                </a:cxn>
                <a:cxn ang="0">
                  <a:pos x="131" y="72"/>
                </a:cxn>
                <a:cxn ang="0">
                  <a:pos x="123" y="53"/>
                </a:cxn>
                <a:cxn ang="0">
                  <a:pos x="121" y="40"/>
                </a:cxn>
                <a:cxn ang="0">
                  <a:pos x="123" y="36"/>
                </a:cxn>
                <a:cxn ang="0">
                  <a:pos x="121" y="30"/>
                </a:cxn>
                <a:cxn ang="0">
                  <a:pos x="121" y="24"/>
                </a:cxn>
                <a:cxn ang="0">
                  <a:pos x="127" y="17"/>
                </a:cxn>
                <a:cxn ang="0">
                  <a:pos x="129" y="13"/>
                </a:cxn>
                <a:cxn ang="0">
                  <a:pos x="135" y="13"/>
                </a:cxn>
                <a:cxn ang="0">
                  <a:pos x="140" y="17"/>
                </a:cxn>
                <a:cxn ang="0">
                  <a:pos x="129" y="34"/>
                </a:cxn>
                <a:cxn ang="0">
                  <a:pos x="133" y="36"/>
                </a:cxn>
                <a:cxn ang="0">
                  <a:pos x="127" y="49"/>
                </a:cxn>
                <a:cxn ang="0">
                  <a:pos x="133" y="45"/>
                </a:cxn>
                <a:cxn ang="0">
                  <a:pos x="133" y="49"/>
                </a:cxn>
                <a:cxn ang="0">
                  <a:pos x="131" y="53"/>
                </a:cxn>
                <a:cxn ang="0">
                  <a:pos x="142" y="57"/>
                </a:cxn>
                <a:cxn ang="0">
                  <a:pos x="133" y="62"/>
                </a:cxn>
                <a:cxn ang="0">
                  <a:pos x="140" y="74"/>
                </a:cxn>
                <a:cxn ang="0">
                  <a:pos x="146" y="76"/>
                </a:cxn>
                <a:cxn ang="0">
                  <a:pos x="148" y="74"/>
                </a:cxn>
                <a:cxn ang="0">
                  <a:pos x="150" y="78"/>
                </a:cxn>
                <a:cxn ang="0">
                  <a:pos x="158" y="81"/>
                </a:cxn>
                <a:cxn ang="0">
                  <a:pos x="163" y="87"/>
                </a:cxn>
                <a:cxn ang="0">
                  <a:pos x="173" y="78"/>
                </a:cxn>
                <a:cxn ang="0">
                  <a:pos x="177" y="83"/>
                </a:cxn>
                <a:cxn ang="0">
                  <a:pos x="180" y="78"/>
                </a:cxn>
              </a:cxnLst>
              <a:rect l="0" t="0" r="r" b="b"/>
              <a:pathLst>
                <a:path w="182" h="89">
                  <a:moveTo>
                    <a:pt x="177" y="74"/>
                  </a:moveTo>
                  <a:lnTo>
                    <a:pt x="177" y="68"/>
                  </a:lnTo>
                  <a:lnTo>
                    <a:pt x="180" y="70"/>
                  </a:lnTo>
                  <a:lnTo>
                    <a:pt x="182" y="64"/>
                  </a:lnTo>
                  <a:lnTo>
                    <a:pt x="177" y="59"/>
                  </a:lnTo>
                  <a:lnTo>
                    <a:pt x="180" y="59"/>
                  </a:lnTo>
                  <a:lnTo>
                    <a:pt x="180" y="57"/>
                  </a:lnTo>
                  <a:lnTo>
                    <a:pt x="156" y="64"/>
                  </a:lnTo>
                  <a:lnTo>
                    <a:pt x="156" y="59"/>
                  </a:lnTo>
                  <a:lnTo>
                    <a:pt x="150" y="36"/>
                  </a:lnTo>
                  <a:lnTo>
                    <a:pt x="140" y="0"/>
                  </a:lnTo>
                  <a:lnTo>
                    <a:pt x="66" y="17"/>
                  </a:lnTo>
                  <a:lnTo>
                    <a:pt x="0" y="28"/>
                  </a:lnTo>
                  <a:lnTo>
                    <a:pt x="4" y="55"/>
                  </a:lnTo>
                  <a:lnTo>
                    <a:pt x="7" y="51"/>
                  </a:lnTo>
                  <a:lnTo>
                    <a:pt x="11" y="49"/>
                  </a:lnTo>
                  <a:lnTo>
                    <a:pt x="13" y="45"/>
                  </a:lnTo>
                  <a:lnTo>
                    <a:pt x="15" y="43"/>
                  </a:lnTo>
                  <a:lnTo>
                    <a:pt x="17" y="38"/>
                  </a:lnTo>
                  <a:lnTo>
                    <a:pt x="19" y="38"/>
                  </a:lnTo>
                  <a:lnTo>
                    <a:pt x="21" y="38"/>
                  </a:lnTo>
                  <a:lnTo>
                    <a:pt x="26" y="32"/>
                  </a:lnTo>
                  <a:lnTo>
                    <a:pt x="28" y="28"/>
                  </a:lnTo>
                  <a:lnTo>
                    <a:pt x="28" y="28"/>
                  </a:lnTo>
                  <a:lnTo>
                    <a:pt x="32" y="32"/>
                  </a:lnTo>
                  <a:lnTo>
                    <a:pt x="34" y="32"/>
                  </a:lnTo>
                  <a:lnTo>
                    <a:pt x="40" y="32"/>
                  </a:lnTo>
                  <a:lnTo>
                    <a:pt x="40" y="28"/>
                  </a:lnTo>
                  <a:lnTo>
                    <a:pt x="42" y="26"/>
                  </a:lnTo>
                  <a:lnTo>
                    <a:pt x="47" y="26"/>
                  </a:lnTo>
                  <a:lnTo>
                    <a:pt x="49" y="21"/>
                  </a:lnTo>
                  <a:lnTo>
                    <a:pt x="51" y="19"/>
                  </a:lnTo>
                  <a:lnTo>
                    <a:pt x="53" y="21"/>
                  </a:lnTo>
                  <a:lnTo>
                    <a:pt x="57" y="24"/>
                  </a:lnTo>
                  <a:lnTo>
                    <a:pt x="64" y="24"/>
                  </a:lnTo>
                  <a:lnTo>
                    <a:pt x="64" y="24"/>
                  </a:lnTo>
                  <a:lnTo>
                    <a:pt x="64" y="28"/>
                  </a:lnTo>
                  <a:lnTo>
                    <a:pt x="66" y="28"/>
                  </a:lnTo>
                  <a:lnTo>
                    <a:pt x="66" y="32"/>
                  </a:lnTo>
                  <a:lnTo>
                    <a:pt x="70" y="34"/>
                  </a:lnTo>
                  <a:lnTo>
                    <a:pt x="70" y="36"/>
                  </a:lnTo>
                  <a:lnTo>
                    <a:pt x="76" y="36"/>
                  </a:lnTo>
                  <a:lnTo>
                    <a:pt x="80" y="38"/>
                  </a:lnTo>
                  <a:lnTo>
                    <a:pt x="80" y="40"/>
                  </a:lnTo>
                  <a:lnTo>
                    <a:pt x="80" y="45"/>
                  </a:lnTo>
                  <a:lnTo>
                    <a:pt x="85" y="47"/>
                  </a:lnTo>
                  <a:lnTo>
                    <a:pt x="89" y="47"/>
                  </a:lnTo>
                  <a:lnTo>
                    <a:pt x="91" y="47"/>
                  </a:lnTo>
                  <a:lnTo>
                    <a:pt x="95" y="49"/>
                  </a:lnTo>
                  <a:lnTo>
                    <a:pt x="97" y="51"/>
                  </a:lnTo>
                  <a:lnTo>
                    <a:pt x="102" y="47"/>
                  </a:lnTo>
                  <a:lnTo>
                    <a:pt x="106" y="51"/>
                  </a:lnTo>
                  <a:lnTo>
                    <a:pt x="104" y="53"/>
                  </a:lnTo>
                  <a:lnTo>
                    <a:pt x="104" y="55"/>
                  </a:lnTo>
                  <a:lnTo>
                    <a:pt x="104" y="59"/>
                  </a:lnTo>
                  <a:lnTo>
                    <a:pt x="102" y="64"/>
                  </a:lnTo>
                  <a:lnTo>
                    <a:pt x="102" y="66"/>
                  </a:lnTo>
                  <a:lnTo>
                    <a:pt x="99" y="70"/>
                  </a:lnTo>
                  <a:lnTo>
                    <a:pt x="97" y="70"/>
                  </a:lnTo>
                  <a:lnTo>
                    <a:pt x="97" y="72"/>
                  </a:lnTo>
                  <a:lnTo>
                    <a:pt x="97" y="76"/>
                  </a:lnTo>
                  <a:lnTo>
                    <a:pt x="99" y="81"/>
                  </a:lnTo>
                  <a:lnTo>
                    <a:pt x="104" y="76"/>
                  </a:lnTo>
                  <a:lnTo>
                    <a:pt x="104" y="74"/>
                  </a:lnTo>
                  <a:lnTo>
                    <a:pt x="106" y="72"/>
                  </a:lnTo>
                  <a:lnTo>
                    <a:pt x="108" y="76"/>
                  </a:lnTo>
                  <a:lnTo>
                    <a:pt x="110" y="78"/>
                  </a:lnTo>
                  <a:lnTo>
                    <a:pt x="114" y="81"/>
                  </a:lnTo>
                  <a:lnTo>
                    <a:pt x="114" y="78"/>
                  </a:lnTo>
                  <a:lnTo>
                    <a:pt x="114" y="76"/>
                  </a:lnTo>
                  <a:lnTo>
                    <a:pt x="116" y="81"/>
                  </a:lnTo>
                  <a:lnTo>
                    <a:pt x="118" y="83"/>
                  </a:lnTo>
                  <a:lnTo>
                    <a:pt x="123" y="81"/>
                  </a:lnTo>
                  <a:lnTo>
                    <a:pt x="125" y="83"/>
                  </a:lnTo>
                  <a:lnTo>
                    <a:pt x="129" y="85"/>
                  </a:lnTo>
                  <a:lnTo>
                    <a:pt x="129" y="85"/>
                  </a:lnTo>
                  <a:lnTo>
                    <a:pt x="133" y="85"/>
                  </a:lnTo>
                  <a:lnTo>
                    <a:pt x="135" y="87"/>
                  </a:lnTo>
                  <a:lnTo>
                    <a:pt x="137" y="85"/>
                  </a:lnTo>
                  <a:lnTo>
                    <a:pt x="133" y="78"/>
                  </a:lnTo>
                  <a:lnTo>
                    <a:pt x="129" y="76"/>
                  </a:lnTo>
                  <a:lnTo>
                    <a:pt x="127" y="74"/>
                  </a:lnTo>
                  <a:lnTo>
                    <a:pt x="121" y="72"/>
                  </a:lnTo>
                  <a:lnTo>
                    <a:pt x="118" y="68"/>
                  </a:lnTo>
                  <a:lnTo>
                    <a:pt x="116" y="62"/>
                  </a:lnTo>
                  <a:lnTo>
                    <a:pt x="116" y="59"/>
                  </a:lnTo>
                  <a:lnTo>
                    <a:pt x="118" y="64"/>
                  </a:lnTo>
                  <a:lnTo>
                    <a:pt x="121" y="70"/>
                  </a:lnTo>
                  <a:lnTo>
                    <a:pt x="125" y="72"/>
                  </a:lnTo>
                  <a:lnTo>
                    <a:pt x="129" y="72"/>
                  </a:lnTo>
                  <a:lnTo>
                    <a:pt x="129" y="74"/>
                  </a:lnTo>
                  <a:lnTo>
                    <a:pt x="131" y="72"/>
                  </a:lnTo>
                  <a:lnTo>
                    <a:pt x="125" y="66"/>
                  </a:lnTo>
                  <a:lnTo>
                    <a:pt x="123" y="59"/>
                  </a:lnTo>
                  <a:lnTo>
                    <a:pt x="121" y="55"/>
                  </a:lnTo>
                  <a:lnTo>
                    <a:pt x="123" y="53"/>
                  </a:lnTo>
                  <a:lnTo>
                    <a:pt x="121" y="49"/>
                  </a:lnTo>
                  <a:lnTo>
                    <a:pt x="121" y="43"/>
                  </a:lnTo>
                  <a:lnTo>
                    <a:pt x="118" y="40"/>
                  </a:lnTo>
                  <a:lnTo>
                    <a:pt x="121" y="40"/>
                  </a:lnTo>
                  <a:lnTo>
                    <a:pt x="123" y="40"/>
                  </a:lnTo>
                  <a:lnTo>
                    <a:pt x="125" y="40"/>
                  </a:lnTo>
                  <a:lnTo>
                    <a:pt x="121" y="38"/>
                  </a:lnTo>
                  <a:lnTo>
                    <a:pt x="123" y="36"/>
                  </a:lnTo>
                  <a:lnTo>
                    <a:pt x="114" y="32"/>
                  </a:lnTo>
                  <a:lnTo>
                    <a:pt x="118" y="30"/>
                  </a:lnTo>
                  <a:lnTo>
                    <a:pt x="118" y="30"/>
                  </a:lnTo>
                  <a:lnTo>
                    <a:pt x="121" y="30"/>
                  </a:lnTo>
                  <a:lnTo>
                    <a:pt x="118" y="28"/>
                  </a:lnTo>
                  <a:lnTo>
                    <a:pt x="121" y="28"/>
                  </a:lnTo>
                  <a:lnTo>
                    <a:pt x="123" y="24"/>
                  </a:lnTo>
                  <a:lnTo>
                    <a:pt x="121" y="24"/>
                  </a:lnTo>
                  <a:lnTo>
                    <a:pt x="123" y="21"/>
                  </a:lnTo>
                  <a:lnTo>
                    <a:pt x="125" y="24"/>
                  </a:lnTo>
                  <a:lnTo>
                    <a:pt x="125" y="19"/>
                  </a:lnTo>
                  <a:lnTo>
                    <a:pt x="127" y="17"/>
                  </a:lnTo>
                  <a:lnTo>
                    <a:pt x="127" y="19"/>
                  </a:lnTo>
                  <a:lnTo>
                    <a:pt x="129" y="19"/>
                  </a:lnTo>
                  <a:lnTo>
                    <a:pt x="131" y="17"/>
                  </a:lnTo>
                  <a:lnTo>
                    <a:pt x="129" y="13"/>
                  </a:lnTo>
                  <a:lnTo>
                    <a:pt x="131" y="11"/>
                  </a:lnTo>
                  <a:lnTo>
                    <a:pt x="133" y="11"/>
                  </a:lnTo>
                  <a:lnTo>
                    <a:pt x="135" y="9"/>
                  </a:lnTo>
                  <a:lnTo>
                    <a:pt x="135" y="13"/>
                  </a:lnTo>
                  <a:lnTo>
                    <a:pt x="137" y="11"/>
                  </a:lnTo>
                  <a:lnTo>
                    <a:pt x="140" y="11"/>
                  </a:lnTo>
                  <a:lnTo>
                    <a:pt x="135" y="17"/>
                  </a:lnTo>
                  <a:lnTo>
                    <a:pt x="140" y="17"/>
                  </a:lnTo>
                  <a:lnTo>
                    <a:pt x="135" y="19"/>
                  </a:lnTo>
                  <a:lnTo>
                    <a:pt x="133" y="19"/>
                  </a:lnTo>
                  <a:lnTo>
                    <a:pt x="129" y="24"/>
                  </a:lnTo>
                  <a:lnTo>
                    <a:pt x="129" y="34"/>
                  </a:lnTo>
                  <a:lnTo>
                    <a:pt x="131" y="36"/>
                  </a:lnTo>
                  <a:lnTo>
                    <a:pt x="131" y="34"/>
                  </a:lnTo>
                  <a:lnTo>
                    <a:pt x="133" y="34"/>
                  </a:lnTo>
                  <a:lnTo>
                    <a:pt x="133" y="36"/>
                  </a:lnTo>
                  <a:lnTo>
                    <a:pt x="133" y="38"/>
                  </a:lnTo>
                  <a:lnTo>
                    <a:pt x="129" y="40"/>
                  </a:lnTo>
                  <a:lnTo>
                    <a:pt x="127" y="43"/>
                  </a:lnTo>
                  <a:lnTo>
                    <a:pt x="127" y="49"/>
                  </a:lnTo>
                  <a:lnTo>
                    <a:pt x="127" y="45"/>
                  </a:lnTo>
                  <a:lnTo>
                    <a:pt x="131" y="43"/>
                  </a:lnTo>
                  <a:lnTo>
                    <a:pt x="131" y="43"/>
                  </a:lnTo>
                  <a:lnTo>
                    <a:pt x="133" y="45"/>
                  </a:lnTo>
                  <a:lnTo>
                    <a:pt x="137" y="45"/>
                  </a:lnTo>
                  <a:lnTo>
                    <a:pt x="135" y="49"/>
                  </a:lnTo>
                  <a:lnTo>
                    <a:pt x="135" y="51"/>
                  </a:lnTo>
                  <a:lnTo>
                    <a:pt x="133" y="49"/>
                  </a:lnTo>
                  <a:lnTo>
                    <a:pt x="129" y="51"/>
                  </a:lnTo>
                  <a:lnTo>
                    <a:pt x="129" y="53"/>
                  </a:lnTo>
                  <a:lnTo>
                    <a:pt x="131" y="57"/>
                  </a:lnTo>
                  <a:lnTo>
                    <a:pt x="131" y="53"/>
                  </a:lnTo>
                  <a:lnTo>
                    <a:pt x="135" y="53"/>
                  </a:lnTo>
                  <a:lnTo>
                    <a:pt x="137" y="53"/>
                  </a:lnTo>
                  <a:lnTo>
                    <a:pt x="137" y="57"/>
                  </a:lnTo>
                  <a:lnTo>
                    <a:pt x="142" y="57"/>
                  </a:lnTo>
                  <a:lnTo>
                    <a:pt x="146" y="57"/>
                  </a:lnTo>
                  <a:lnTo>
                    <a:pt x="144" y="59"/>
                  </a:lnTo>
                  <a:lnTo>
                    <a:pt x="135" y="59"/>
                  </a:lnTo>
                  <a:lnTo>
                    <a:pt x="133" y="62"/>
                  </a:lnTo>
                  <a:lnTo>
                    <a:pt x="137" y="62"/>
                  </a:lnTo>
                  <a:lnTo>
                    <a:pt x="135" y="68"/>
                  </a:lnTo>
                  <a:lnTo>
                    <a:pt x="135" y="70"/>
                  </a:lnTo>
                  <a:lnTo>
                    <a:pt x="140" y="74"/>
                  </a:lnTo>
                  <a:lnTo>
                    <a:pt x="137" y="70"/>
                  </a:lnTo>
                  <a:lnTo>
                    <a:pt x="142" y="72"/>
                  </a:lnTo>
                  <a:lnTo>
                    <a:pt x="144" y="74"/>
                  </a:lnTo>
                  <a:lnTo>
                    <a:pt x="146" y="76"/>
                  </a:lnTo>
                  <a:lnTo>
                    <a:pt x="146" y="72"/>
                  </a:lnTo>
                  <a:lnTo>
                    <a:pt x="148" y="70"/>
                  </a:lnTo>
                  <a:lnTo>
                    <a:pt x="148" y="72"/>
                  </a:lnTo>
                  <a:lnTo>
                    <a:pt x="148" y="74"/>
                  </a:lnTo>
                  <a:lnTo>
                    <a:pt x="152" y="68"/>
                  </a:lnTo>
                  <a:lnTo>
                    <a:pt x="152" y="74"/>
                  </a:lnTo>
                  <a:lnTo>
                    <a:pt x="154" y="74"/>
                  </a:lnTo>
                  <a:lnTo>
                    <a:pt x="150" y="78"/>
                  </a:lnTo>
                  <a:lnTo>
                    <a:pt x="152" y="81"/>
                  </a:lnTo>
                  <a:lnTo>
                    <a:pt x="154" y="78"/>
                  </a:lnTo>
                  <a:lnTo>
                    <a:pt x="156" y="81"/>
                  </a:lnTo>
                  <a:lnTo>
                    <a:pt x="158" y="81"/>
                  </a:lnTo>
                  <a:lnTo>
                    <a:pt x="158" y="83"/>
                  </a:lnTo>
                  <a:lnTo>
                    <a:pt x="156" y="87"/>
                  </a:lnTo>
                  <a:lnTo>
                    <a:pt x="156" y="89"/>
                  </a:lnTo>
                  <a:lnTo>
                    <a:pt x="163" y="87"/>
                  </a:lnTo>
                  <a:lnTo>
                    <a:pt x="165" y="87"/>
                  </a:lnTo>
                  <a:lnTo>
                    <a:pt x="167" y="85"/>
                  </a:lnTo>
                  <a:lnTo>
                    <a:pt x="175" y="81"/>
                  </a:lnTo>
                  <a:lnTo>
                    <a:pt x="173" y="78"/>
                  </a:lnTo>
                  <a:lnTo>
                    <a:pt x="177" y="74"/>
                  </a:lnTo>
                  <a:close/>
                  <a:moveTo>
                    <a:pt x="182" y="70"/>
                  </a:moveTo>
                  <a:lnTo>
                    <a:pt x="180" y="81"/>
                  </a:lnTo>
                  <a:lnTo>
                    <a:pt x="177" y="83"/>
                  </a:lnTo>
                  <a:lnTo>
                    <a:pt x="177" y="87"/>
                  </a:lnTo>
                  <a:lnTo>
                    <a:pt x="175" y="89"/>
                  </a:lnTo>
                  <a:lnTo>
                    <a:pt x="177" y="87"/>
                  </a:lnTo>
                  <a:lnTo>
                    <a:pt x="180" y="78"/>
                  </a:lnTo>
                  <a:lnTo>
                    <a:pt x="182" y="76"/>
                  </a:lnTo>
                  <a:lnTo>
                    <a:pt x="182" y="66"/>
                  </a:lnTo>
                  <a:lnTo>
                    <a:pt x="182" y="70"/>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59" name="Freeform 47">
              <a:extLst>
                <a:ext uri="{FF2B5EF4-FFF2-40B4-BE49-F238E27FC236}">
                  <a16:creationId xmlns:a16="http://schemas.microsoft.com/office/drawing/2014/main" id="{9A8FB332-3BCF-736D-9786-7C3A8F6DFD7B}"/>
                </a:ext>
              </a:extLst>
            </p:cNvPr>
            <p:cNvSpPr>
              <a:spLocks/>
            </p:cNvSpPr>
            <p:nvPr/>
          </p:nvSpPr>
          <p:spPr bwMode="auto">
            <a:xfrm>
              <a:off x="1065215" y="3784603"/>
              <a:ext cx="66675" cy="114300"/>
            </a:xfrm>
            <a:custGeom>
              <a:avLst/>
              <a:gdLst/>
              <a:ahLst/>
              <a:cxnLst>
                <a:cxn ang="0">
                  <a:pos x="37" y="59"/>
                </a:cxn>
                <a:cxn ang="0">
                  <a:pos x="35" y="61"/>
                </a:cxn>
                <a:cxn ang="0">
                  <a:pos x="37" y="57"/>
                </a:cxn>
                <a:cxn ang="0">
                  <a:pos x="35" y="57"/>
                </a:cxn>
                <a:cxn ang="0">
                  <a:pos x="35" y="53"/>
                </a:cxn>
                <a:cxn ang="0">
                  <a:pos x="37" y="51"/>
                </a:cxn>
                <a:cxn ang="0">
                  <a:pos x="35" y="48"/>
                </a:cxn>
                <a:cxn ang="0">
                  <a:pos x="33" y="48"/>
                </a:cxn>
                <a:cxn ang="0">
                  <a:pos x="27" y="44"/>
                </a:cxn>
                <a:cxn ang="0">
                  <a:pos x="25" y="40"/>
                </a:cxn>
                <a:cxn ang="0">
                  <a:pos x="23" y="38"/>
                </a:cxn>
                <a:cxn ang="0">
                  <a:pos x="21" y="34"/>
                </a:cxn>
                <a:cxn ang="0">
                  <a:pos x="21" y="29"/>
                </a:cxn>
                <a:cxn ang="0">
                  <a:pos x="18" y="25"/>
                </a:cxn>
                <a:cxn ang="0">
                  <a:pos x="14" y="23"/>
                </a:cxn>
                <a:cxn ang="0">
                  <a:pos x="12" y="21"/>
                </a:cxn>
                <a:cxn ang="0">
                  <a:pos x="10" y="17"/>
                </a:cxn>
                <a:cxn ang="0">
                  <a:pos x="10" y="15"/>
                </a:cxn>
                <a:cxn ang="0">
                  <a:pos x="8" y="10"/>
                </a:cxn>
                <a:cxn ang="0">
                  <a:pos x="10" y="8"/>
                </a:cxn>
                <a:cxn ang="0">
                  <a:pos x="10" y="6"/>
                </a:cxn>
                <a:cxn ang="0">
                  <a:pos x="10" y="2"/>
                </a:cxn>
                <a:cxn ang="0">
                  <a:pos x="12" y="0"/>
                </a:cxn>
                <a:cxn ang="0">
                  <a:pos x="12" y="0"/>
                </a:cxn>
                <a:cxn ang="0">
                  <a:pos x="8" y="0"/>
                </a:cxn>
                <a:cxn ang="0">
                  <a:pos x="6" y="0"/>
                </a:cxn>
                <a:cxn ang="0">
                  <a:pos x="2" y="2"/>
                </a:cxn>
                <a:cxn ang="0">
                  <a:pos x="0" y="6"/>
                </a:cxn>
                <a:cxn ang="0">
                  <a:pos x="0" y="8"/>
                </a:cxn>
                <a:cxn ang="0">
                  <a:pos x="10" y="44"/>
                </a:cxn>
                <a:cxn ang="0">
                  <a:pos x="16" y="67"/>
                </a:cxn>
                <a:cxn ang="0">
                  <a:pos x="16" y="72"/>
                </a:cxn>
                <a:cxn ang="0">
                  <a:pos x="40" y="65"/>
                </a:cxn>
                <a:cxn ang="0">
                  <a:pos x="42" y="65"/>
                </a:cxn>
                <a:cxn ang="0">
                  <a:pos x="42" y="65"/>
                </a:cxn>
                <a:cxn ang="0">
                  <a:pos x="40" y="59"/>
                </a:cxn>
                <a:cxn ang="0">
                  <a:pos x="37" y="59"/>
                </a:cxn>
              </a:cxnLst>
              <a:rect l="0" t="0" r="r" b="b"/>
              <a:pathLst>
                <a:path w="42" h="72">
                  <a:moveTo>
                    <a:pt x="37" y="59"/>
                  </a:moveTo>
                  <a:lnTo>
                    <a:pt x="35" y="61"/>
                  </a:lnTo>
                  <a:lnTo>
                    <a:pt x="37" y="57"/>
                  </a:lnTo>
                  <a:lnTo>
                    <a:pt x="35" y="57"/>
                  </a:lnTo>
                  <a:lnTo>
                    <a:pt x="35" y="53"/>
                  </a:lnTo>
                  <a:lnTo>
                    <a:pt x="37" y="51"/>
                  </a:lnTo>
                  <a:lnTo>
                    <a:pt x="35" y="48"/>
                  </a:lnTo>
                  <a:lnTo>
                    <a:pt x="33" y="48"/>
                  </a:lnTo>
                  <a:lnTo>
                    <a:pt x="27" y="44"/>
                  </a:lnTo>
                  <a:lnTo>
                    <a:pt x="25" y="40"/>
                  </a:lnTo>
                  <a:lnTo>
                    <a:pt x="23" y="38"/>
                  </a:lnTo>
                  <a:lnTo>
                    <a:pt x="21" y="34"/>
                  </a:lnTo>
                  <a:lnTo>
                    <a:pt x="21" y="29"/>
                  </a:lnTo>
                  <a:lnTo>
                    <a:pt x="18" y="25"/>
                  </a:lnTo>
                  <a:lnTo>
                    <a:pt x="14" y="23"/>
                  </a:lnTo>
                  <a:lnTo>
                    <a:pt x="12" y="21"/>
                  </a:lnTo>
                  <a:lnTo>
                    <a:pt x="10" y="17"/>
                  </a:lnTo>
                  <a:lnTo>
                    <a:pt x="10" y="15"/>
                  </a:lnTo>
                  <a:lnTo>
                    <a:pt x="8" y="10"/>
                  </a:lnTo>
                  <a:lnTo>
                    <a:pt x="10" y="8"/>
                  </a:lnTo>
                  <a:lnTo>
                    <a:pt x="10" y="6"/>
                  </a:lnTo>
                  <a:lnTo>
                    <a:pt x="10" y="2"/>
                  </a:lnTo>
                  <a:lnTo>
                    <a:pt x="12" y="0"/>
                  </a:lnTo>
                  <a:lnTo>
                    <a:pt x="12" y="0"/>
                  </a:lnTo>
                  <a:lnTo>
                    <a:pt x="8" y="0"/>
                  </a:lnTo>
                  <a:lnTo>
                    <a:pt x="6" y="0"/>
                  </a:lnTo>
                  <a:lnTo>
                    <a:pt x="2" y="2"/>
                  </a:lnTo>
                  <a:lnTo>
                    <a:pt x="0" y="6"/>
                  </a:lnTo>
                  <a:lnTo>
                    <a:pt x="0" y="8"/>
                  </a:lnTo>
                  <a:lnTo>
                    <a:pt x="10" y="44"/>
                  </a:lnTo>
                  <a:lnTo>
                    <a:pt x="16" y="67"/>
                  </a:lnTo>
                  <a:lnTo>
                    <a:pt x="16" y="72"/>
                  </a:lnTo>
                  <a:lnTo>
                    <a:pt x="40" y="65"/>
                  </a:lnTo>
                  <a:lnTo>
                    <a:pt x="42" y="65"/>
                  </a:lnTo>
                  <a:lnTo>
                    <a:pt x="42" y="65"/>
                  </a:lnTo>
                  <a:lnTo>
                    <a:pt x="40" y="59"/>
                  </a:lnTo>
                  <a:lnTo>
                    <a:pt x="37" y="59"/>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sp>
          <p:nvSpPr>
            <p:cNvPr id="160" name="Freeform 27">
              <a:extLst>
                <a:ext uri="{FF2B5EF4-FFF2-40B4-BE49-F238E27FC236}">
                  <a16:creationId xmlns:a16="http://schemas.microsoft.com/office/drawing/2014/main" id="{222ED676-B4AB-68CB-7F2B-C3A112753C4C}"/>
                </a:ext>
              </a:extLst>
            </p:cNvPr>
            <p:cNvSpPr>
              <a:spLocks noEditPoints="1"/>
            </p:cNvSpPr>
            <p:nvPr/>
          </p:nvSpPr>
          <p:spPr bwMode="auto">
            <a:xfrm>
              <a:off x="1081088" y="3654429"/>
              <a:ext cx="84138" cy="193675"/>
            </a:xfrm>
            <a:custGeom>
              <a:avLst/>
              <a:gdLst/>
              <a:ahLst/>
              <a:cxnLst>
                <a:cxn ang="0">
                  <a:pos x="51" y="54"/>
                </a:cxn>
                <a:cxn ang="0">
                  <a:pos x="51" y="40"/>
                </a:cxn>
                <a:cxn ang="0">
                  <a:pos x="40" y="40"/>
                </a:cxn>
                <a:cxn ang="0">
                  <a:pos x="38" y="31"/>
                </a:cxn>
                <a:cxn ang="0">
                  <a:pos x="40" y="27"/>
                </a:cxn>
                <a:cxn ang="0">
                  <a:pos x="44" y="23"/>
                </a:cxn>
                <a:cxn ang="0">
                  <a:pos x="44" y="14"/>
                </a:cxn>
                <a:cxn ang="0">
                  <a:pos x="11" y="0"/>
                </a:cxn>
                <a:cxn ang="0">
                  <a:pos x="6" y="6"/>
                </a:cxn>
                <a:cxn ang="0">
                  <a:pos x="2" y="19"/>
                </a:cxn>
                <a:cxn ang="0">
                  <a:pos x="0" y="25"/>
                </a:cxn>
                <a:cxn ang="0">
                  <a:pos x="4" y="27"/>
                </a:cxn>
                <a:cxn ang="0">
                  <a:pos x="0" y="33"/>
                </a:cxn>
                <a:cxn ang="0">
                  <a:pos x="4" y="44"/>
                </a:cxn>
                <a:cxn ang="0">
                  <a:pos x="8" y="48"/>
                </a:cxn>
                <a:cxn ang="0">
                  <a:pos x="13" y="50"/>
                </a:cxn>
                <a:cxn ang="0">
                  <a:pos x="23" y="59"/>
                </a:cxn>
                <a:cxn ang="0">
                  <a:pos x="17" y="65"/>
                </a:cxn>
                <a:cxn ang="0">
                  <a:pos x="15" y="69"/>
                </a:cxn>
                <a:cxn ang="0">
                  <a:pos x="15" y="69"/>
                </a:cxn>
                <a:cxn ang="0">
                  <a:pos x="13" y="76"/>
                </a:cxn>
                <a:cxn ang="0">
                  <a:pos x="8" y="80"/>
                </a:cxn>
                <a:cxn ang="0">
                  <a:pos x="2" y="84"/>
                </a:cxn>
                <a:cxn ang="0">
                  <a:pos x="0" y="90"/>
                </a:cxn>
                <a:cxn ang="0">
                  <a:pos x="0" y="95"/>
                </a:cxn>
                <a:cxn ang="0">
                  <a:pos x="2" y="97"/>
                </a:cxn>
                <a:cxn ang="0">
                  <a:pos x="6" y="105"/>
                </a:cxn>
                <a:cxn ang="0">
                  <a:pos x="15" y="107"/>
                </a:cxn>
                <a:cxn ang="0">
                  <a:pos x="23" y="109"/>
                </a:cxn>
                <a:cxn ang="0">
                  <a:pos x="30" y="114"/>
                </a:cxn>
                <a:cxn ang="0">
                  <a:pos x="30" y="122"/>
                </a:cxn>
                <a:cxn ang="0">
                  <a:pos x="34" y="120"/>
                </a:cxn>
                <a:cxn ang="0">
                  <a:pos x="38" y="114"/>
                </a:cxn>
                <a:cxn ang="0">
                  <a:pos x="40" y="103"/>
                </a:cxn>
                <a:cxn ang="0">
                  <a:pos x="38" y="101"/>
                </a:cxn>
                <a:cxn ang="0">
                  <a:pos x="44" y="97"/>
                </a:cxn>
                <a:cxn ang="0">
                  <a:pos x="44" y="90"/>
                </a:cxn>
                <a:cxn ang="0">
                  <a:pos x="46" y="86"/>
                </a:cxn>
                <a:cxn ang="0">
                  <a:pos x="51" y="80"/>
                </a:cxn>
                <a:cxn ang="0">
                  <a:pos x="49" y="73"/>
                </a:cxn>
                <a:cxn ang="0">
                  <a:pos x="51" y="65"/>
                </a:cxn>
                <a:cxn ang="0">
                  <a:pos x="51" y="61"/>
                </a:cxn>
                <a:cxn ang="0">
                  <a:pos x="51" y="61"/>
                </a:cxn>
                <a:cxn ang="0">
                  <a:pos x="53" y="71"/>
                </a:cxn>
                <a:cxn ang="0">
                  <a:pos x="53" y="59"/>
                </a:cxn>
                <a:cxn ang="0">
                  <a:pos x="53" y="76"/>
                </a:cxn>
                <a:cxn ang="0">
                  <a:pos x="53" y="80"/>
                </a:cxn>
              </a:cxnLst>
              <a:rect l="0" t="0" r="r" b="b"/>
              <a:pathLst>
                <a:path w="53" h="122">
                  <a:moveTo>
                    <a:pt x="53" y="59"/>
                  </a:moveTo>
                  <a:lnTo>
                    <a:pt x="51" y="54"/>
                  </a:lnTo>
                  <a:lnTo>
                    <a:pt x="51" y="44"/>
                  </a:lnTo>
                  <a:lnTo>
                    <a:pt x="51" y="40"/>
                  </a:lnTo>
                  <a:lnTo>
                    <a:pt x="44" y="40"/>
                  </a:lnTo>
                  <a:lnTo>
                    <a:pt x="40" y="40"/>
                  </a:lnTo>
                  <a:lnTo>
                    <a:pt x="38" y="40"/>
                  </a:lnTo>
                  <a:lnTo>
                    <a:pt x="38" y="31"/>
                  </a:lnTo>
                  <a:lnTo>
                    <a:pt x="40" y="27"/>
                  </a:lnTo>
                  <a:lnTo>
                    <a:pt x="40" y="27"/>
                  </a:lnTo>
                  <a:lnTo>
                    <a:pt x="44" y="25"/>
                  </a:lnTo>
                  <a:lnTo>
                    <a:pt x="44" y="23"/>
                  </a:lnTo>
                  <a:lnTo>
                    <a:pt x="44" y="19"/>
                  </a:lnTo>
                  <a:lnTo>
                    <a:pt x="44" y="14"/>
                  </a:lnTo>
                  <a:lnTo>
                    <a:pt x="44" y="10"/>
                  </a:lnTo>
                  <a:lnTo>
                    <a:pt x="11" y="0"/>
                  </a:lnTo>
                  <a:lnTo>
                    <a:pt x="8" y="4"/>
                  </a:lnTo>
                  <a:lnTo>
                    <a:pt x="6" y="6"/>
                  </a:lnTo>
                  <a:lnTo>
                    <a:pt x="6" y="10"/>
                  </a:lnTo>
                  <a:lnTo>
                    <a:pt x="2" y="19"/>
                  </a:lnTo>
                  <a:lnTo>
                    <a:pt x="0" y="21"/>
                  </a:lnTo>
                  <a:lnTo>
                    <a:pt x="0" y="25"/>
                  </a:lnTo>
                  <a:lnTo>
                    <a:pt x="2" y="25"/>
                  </a:lnTo>
                  <a:lnTo>
                    <a:pt x="4" y="27"/>
                  </a:lnTo>
                  <a:lnTo>
                    <a:pt x="2" y="31"/>
                  </a:lnTo>
                  <a:lnTo>
                    <a:pt x="0" y="33"/>
                  </a:lnTo>
                  <a:lnTo>
                    <a:pt x="2" y="40"/>
                  </a:lnTo>
                  <a:lnTo>
                    <a:pt x="4" y="44"/>
                  </a:lnTo>
                  <a:lnTo>
                    <a:pt x="6" y="44"/>
                  </a:lnTo>
                  <a:lnTo>
                    <a:pt x="8" y="48"/>
                  </a:lnTo>
                  <a:lnTo>
                    <a:pt x="11" y="50"/>
                  </a:lnTo>
                  <a:lnTo>
                    <a:pt x="13" y="50"/>
                  </a:lnTo>
                  <a:lnTo>
                    <a:pt x="17" y="52"/>
                  </a:lnTo>
                  <a:lnTo>
                    <a:pt x="23" y="59"/>
                  </a:lnTo>
                  <a:lnTo>
                    <a:pt x="21" y="63"/>
                  </a:lnTo>
                  <a:lnTo>
                    <a:pt x="17" y="65"/>
                  </a:lnTo>
                  <a:lnTo>
                    <a:pt x="15" y="69"/>
                  </a:lnTo>
                  <a:lnTo>
                    <a:pt x="15" y="69"/>
                  </a:lnTo>
                  <a:lnTo>
                    <a:pt x="15" y="69"/>
                  </a:lnTo>
                  <a:lnTo>
                    <a:pt x="15" y="69"/>
                  </a:lnTo>
                  <a:lnTo>
                    <a:pt x="13" y="73"/>
                  </a:lnTo>
                  <a:lnTo>
                    <a:pt x="13" y="76"/>
                  </a:lnTo>
                  <a:lnTo>
                    <a:pt x="8" y="80"/>
                  </a:lnTo>
                  <a:lnTo>
                    <a:pt x="8" y="80"/>
                  </a:lnTo>
                  <a:lnTo>
                    <a:pt x="6" y="80"/>
                  </a:lnTo>
                  <a:lnTo>
                    <a:pt x="2" y="84"/>
                  </a:lnTo>
                  <a:lnTo>
                    <a:pt x="2" y="86"/>
                  </a:lnTo>
                  <a:lnTo>
                    <a:pt x="0" y="90"/>
                  </a:lnTo>
                  <a:lnTo>
                    <a:pt x="0" y="92"/>
                  </a:lnTo>
                  <a:lnTo>
                    <a:pt x="0" y="95"/>
                  </a:lnTo>
                  <a:lnTo>
                    <a:pt x="2" y="97"/>
                  </a:lnTo>
                  <a:lnTo>
                    <a:pt x="2" y="97"/>
                  </a:lnTo>
                  <a:lnTo>
                    <a:pt x="2" y="99"/>
                  </a:lnTo>
                  <a:lnTo>
                    <a:pt x="6" y="105"/>
                  </a:lnTo>
                  <a:lnTo>
                    <a:pt x="11" y="105"/>
                  </a:lnTo>
                  <a:lnTo>
                    <a:pt x="15" y="107"/>
                  </a:lnTo>
                  <a:lnTo>
                    <a:pt x="19" y="111"/>
                  </a:lnTo>
                  <a:lnTo>
                    <a:pt x="23" y="109"/>
                  </a:lnTo>
                  <a:lnTo>
                    <a:pt x="30" y="109"/>
                  </a:lnTo>
                  <a:lnTo>
                    <a:pt x="30" y="114"/>
                  </a:lnTo>
                  <a:lnTo>
                    <a:pt x="30" y="118"/>
                  </a:lnTo>
                  <a:lnTo>
                    <a:pt x="30" y="122"/>
                  </a:lnTo>
                  <a:lnTo>
                    <a:pt x="32" y="122"/>
                  </a:lnTo>
                  <a:lnTo>
                    <a:pt x="34" y="120"/>
                  </a:lnTo>
                  <a:lnTo>
                    <a:pt x="36" y="116"/>
                  </a:lnTo>
                  <a:lnTo>
                    <a:pt x="38" y="114"/>
                  </a:lnTo>
                  <a:lnTo>
                    <a:pt x="38" y="105"/>
                  </a:lnTo>
                  <a:lnTo>
                    <a:pt x="40" y="103"/>
                  </a:lnTo>
                  <a:lnTo>
                    <a:pt x="38" y="103"/>
                  </a:lnTo>
                  <a:lnTo>
                    <a:pt x="38" y="101"/>
                  </a:lnTo>
                  <a:lnTo>
                    <a:pt x="42" y="97"/>
                  </a:lnTo>
                  <a:lnTo>
                    <a:pt x="44" y="97"/>
                  </a:lnTo>
                  <a:lnTo>
                    <a:pt x="42" y="95"/>
                  </a:lnTo>
                  <a:lnTo>
                    <a:pt x="44" y="90"/>
                  </a:lnTo>
                  <a:lnTo>
                    <a:pt x="44" y="88"/>
                  </a:lnTo>
                  <a:lnTo>
                    <a:pt x="46" y="86"/>
                  </a:lnTo>
                  <a:lnTo>
                    <a:pt x="49" y="84"/>
                  </a:lnTo>
                  <a:lnTo>
                    <a:pt x="51" y="80"/>
                  </a:lnTo>
                  <a:lnTo>
                    <a:pt x="51" y="76"/>
                  </a:lnTo>
                  <a:lnTo>
                    <a:pt x="49" y="73"/>
                  </a:lnTo>
                  <a:lnTo>
                    <a:pt x="51" y="71"/>
                  </a:lnTo>
                  <a:lnTo>
                    <a:pt x="51" y="65"/>
                  </a:lnTo>
                  <a:lnTo>
                    <a:pt x="49" y="63"/>
                  </a:lnTo>
                  <a:lnTo>
                    <a:pt x="51" y="61"/>
                  </a:lnTo>
                  <a:lnTo>
                    <a:pt x="51" y="59"/>
                  </a:lnTo>
                  <a:lnTo>
                    <a:pt x="51" y="61"/>
                  </a:lnTo>
                  <a:lnTo>
                    <a:pt x="51" y="65"/>
                  </a:lnTo>
                  <a:lnTo>
                    <a:pt x="53" y="71"/>
                  </a:lnTo>
                  <a:lnTo>
                    <a:pt x="53" y="67"/>
                  </a:lnTo>
                  <a:lnTo>
                    <a:pt x="53" y="59"/>
                  </a:lnTo>
                  <a:close/>
                  <a:moveTo>
                    <a:pt x="53" y="80"/>
                  </a:moveTo>
                  <a:lnTo>
                    <a:pt x="53" y="76"/>
                  </a:lnTo>
                  <a:lnTo>
                    <a:pt x="49" y="86"/>
                  </a:lnTo>
                  <a:lnTo>
                    <a:pt x="53" y="80"/>
                  </a:lnTo>
                  <a:close/>
                </a:path>
              </a:pathLst>
            </a:custGeom>
            <a:solidFill>
              <a:srgbClr val="99D156"/>
            </a:solidFill>
            <a:ln w="6350">
              <a:solidFill>
                <a:schemeClr val="bg1"/>
              </a:solidFill>
              <a:round/>
              <a:headEnd/>
              <a:tailEnd/>
            </a:ln>
            <a:effectLst>
              <a:outerShdw blurRad="50800" dist="38100" dir="2700000" algn="tl" rotWithShape="0">
                <a:prstClr val="black">
                  <a:alpha val="40000"/>
                </a:prstClr>
              </a:outerShdw>
            </a:effectLst>
          </p:spPr>
          <p:txBody>
            <a:bodyPr vert="horz" wrap="square" lIns="46292" tIns="23146" rIns="46292" bIns="23146" numCol="1" anchor="t" anchorCtr="0" compatLnSpc="1">
              <a:prstTxWarp prst="textNoShape">
                <a:avLst/>
              </a:prstTxWarp>
            </a:bodyPr>
            <a:lstStyle/>
            <a:p>
              <a:pPr marL="0" marR="0" lvl="0" indent="0" algn="l" defTabSz="231234"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86" name="Text Box 16">
            <a:extLst>
              <a:ext uri="{FF2B5EF4-FFF2-40B4-BE49-F238E27FC236}">
                <a16:creationId xmlns:a16="http://schemas.microsoft.com/office/drawing/2014/main" id="{69F55517-859B-4EA2-8404-0E15BCFB89DC}"/>
              </a:ext>
            </a:extLst>
          </p:cNvPr>
          <p:cNvSpPr txBox="1">
            <a:spLocks noChangeArrowheads="1"/>
          </p:cNvSpPr>
          <p:nvPr/>
        </p:nvSpPr>
        <p:spPr bwMode="auto">
          <a:xfrm>
            <a:off x="11082865" y="6349023"/>
            <a:ext cx="1517756" cy="230202"/>
          </a:xfrm>
          <a:prstGeom prst="rect">
            <a:avLst/>
          </a:prstGeom>
          <a:noFill/>
          <a:ln w="9525">
            <a:noFill/>
            <a:miter lim="800000"/>
            <a:headEnd/>
            <a:tailEnd/>
          </a:ln>
        </p:spPr>
        <p:txBody>
          <a:bodyPr lIns="0" tIns="0" rIns="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F6B6B">
                    <a:lumMod val="50000"/>
                    <a:lumOff val="50000"/>
                  </a:srgbClr>
                </a:solidFill>
                <a:effectLst/>
                <a:uLnTx/>
                <a:uFillTx/>
                <a:latin typeface="Arial" panose="020B0604020202020204"/>
                <a:ea typeface="+mn-ea"/>
                <a:cs typeface="Arial" charset="0"/>
              </a:rPr>
              <a:t>Version: 11.1.22</a:t>
            </a:r>
            <a:endParaRPr kumimoji="0" lang="en-US"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charset="0"/>
            </a:endParaRPr>
          </a:p>
          <a:p>
            <a:pPr marL="0" marR="0" lvl="0" indent="0" algn="r" defTabSz="914400" rtl="0" eaLnBrk="1" fontAlgn="auto" latinLnBrk="0" hangingPunct="1">
              <a:lnSpc>
                <a:spcPct val="100000"/>
              </a:lnSpc>
              <a:spcBef>
                <a:spcPts val="225"/>
              </a:spcBef>
              <a:spcAft>
                <a:spcPts val="0"/>
              </a:spcAft>
              <a:buClrTx/>
              <a:buSzTx/>
              <a:buFontTx/>
              <a:buNone/>
              <a:tabLst/>
              <a:defRPr/>
            </a:pPr>
            <a:endParaRPr kumimoji="0" lang="en-US" sz="667" b="0" i="0" u="none" strike="noStrike" kern="1200" cap="none" spc="0" normalizeH="0" baseline="0" noProof="0" dirty="0">
              <a:ln>
                <a:noFill/>
              </a:ln>
              <a:solidFill>
                <a:srgbClr val="312C2B"/>
              </a:solidFill>
              <a:effectLst/>
              <a:uLnTx/>
              <a:uFillTx/>
              <a:latin typeface="Arial" panose="020B0604020202020204"/>
              <a:ea typeface="+mn-ea"/>
              <a:cs typeface="Arial" charset="0"/>
            </a:endParaRPr>
          </a:p>
        </p:txBody>
      </p:sp>
      <p:sp>
        <p:nvSpPr>
          <p:cNvPr id="2" name="Slide Number Placeholder 1">
            <a:extLst>
              <a:ext uri="{FF2B5EF4-FFF2-40B4-BE49-F238E27FC236}">
                <a16:creationId xmlns:a16="http://schemas.microsoft.com/office/drawing/2014/main" id="{697AD44E-E09C-D4B4-F9CE-FC2970F32081}"/>
              </a:ext>
            </a:extLst>
          </p:cNvPr>
          <p:cNvSpPr>
            <a:spLocks noGrp="1"/>
          </p:cNvSpPr>
          <p:nvPr>
            <p:ph type="sldNum" sz="quarter" idx="4"/>
          </p:nvPr>
        </p:nvSpPr>
        <p:spPr/>
        <p:txBody>
          <a:bodyPr/>
          <a:lstStyle/>
          <a:p>
            <a:fld id="{489F9553-C816-6842-8939-EE75ECF7EB2B}" type="slidenum">
              <a:rPr lang="en-US" smtClean="0"/>
              <a:pPr/>
              <a:t>18</a:t>
            </a:fld>
            <a:endParaRPr lang="en-US" dirty="0"/>
          </a:p>
        </p:txBody>
      </p:sp>
    </p:spTree>
    <p:extLst>
      <p:ext uri="{BB962C8B-B14F-4D97-AF65-F5344CB8AC3E}">
        <p14:creationId xmlns:p14="http://schemas.microsoft.com/office/powerpoint/2010/main" val="2981490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gartner logo">
            <a:extLst>
              <a:ext uri="{FF2B5EF4-FFF2-40B4-BE49-F238E27FC236}">
                <a16:creationId xmlns:a16="http://schemas.microsoft.com/office/drawing/2014/main" id="{AB820E4E-2A17-4076-B435-260E34E569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1100" y="3543616"/>
            <a:ext cx="1804538" cy="10251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view-healthgrades - Dahle Dental">
            <a:extLst>
              <a:ext uri="{FF2B5EF4-FFF2-40B4-BE49-F238E27FC236}">
                <a16:creationId xmlns:a16="http://schemas.microsoft.com/office/drawing/2014/main" id="{15912D4B-0B52-44D2-9C6D-31462CCBDF7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91100" y="1700034"/>
            <a:ext cx="2743480" cy="13235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edical City Dallas Receives &amp;#39;A&amp;#39; for Patient Safety | Medical City  Healthcare">
            <a:extLst>
              <a:ext uri="{FF2B5EF4-FFF2-40B4-BE49-F238E27FC236}">
                <a16:creationId xmlns:a16="http://schemas.microsoft.com/office/drawing/2014/main" id="{E4125230-8561-4F2E-B796-5818ED95AC4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892" t="22125" r="8165" b="25073"/>
          <a:stretch/>
        </p:blipFill>
        <p:spPr bwMode="auto">
          <a:xfrm>
            <a:off x="8717911" y="1636534"/>
            <a:ext cx="2275556" cy="1193940"/>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4">
            <a:extLst>
              <a:ext uri="{FF2B5EF4-FFF2-40B4-BE49-F238E27FC236}">
                <a16:creationId xmlns:a16="http://schemas.microsoft.com/office/drawing/2014/main" id="{84BD52E2-2649-004E-89F3-471701C5B0A8}"/>
              </a:ext>
            </a:extLst>
          </p:cNvPr>
          <p:cNvSpPr>
            <a:spLocks noGrp="1"/>
          </p:cNvSpPr>
          <p:nvPr>
            <p:ph type="title"/>
          </p:nvPr>
        </p:nvSpPr>
        <p:spPr>
          <a:xfrm>
            <a:off x="310816" y="135326"/>
            <a:ext cx="11570367" cy="467139"/>
          </a:xfrm>
        </p:spPr>
        <p:txBody>
          <a:bodyPr>
            <a:noAutofit/>
          </a:bodyPr>
          <a:lstStyle/>
          <a:p>
            <a:r>
              <a:rPr lang="en-US" sz="3200" b="1" dirty="0"/>
              <a:t>The organization is nationally recognized for quality care and experience</a:t>
            </a:r>
          </a:p>
        </p:txBody>
      </p:sp>
      <p:sp>
        <p:nvSpPr>
          <p:cNvPr id="66" name="Rectangle 65">
            <a:extLst>
              <a:ext uri="{FF2B5EF4-FFF2-40B4-BE49-F238E27FC236}">
                <a16:creationId xmlns:a16="http://schemas.microsoft.com/office/drawing/2014/main" id="{155E9C4C-0816-4364-A06B-6A44F27AFEC5}"/>
              </a:ext>
            </a:extLst>
          </p:cNvPr>
          <p:cNvSpPr/>
          <p:nvPr/>
        </p:nvSpPr>
        <p:spPr>
          <a:xfrm>
            <a:off x="10664049" y="6331064"/>
            <a:ext cx="684483" cy="107722"/>
          </a:xfrm>
          <a:prstGeom prst="rect">
            <a:avLst/>
          </a:prstGeom>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F6B6B">
                    <a:lumMod val="50000"/>
                    <a:lumOff val="50000"/>
                  </a:srgbClr>
                </a:solidFill>
                <a:effectLst/>
                <a:uLnTx/>
                <a:uFillTx/>
                <a:latin typeface="Arial"/>
                <a:ea typeface="+mn-ea"/>
                <a:cs typeface="+mn-cs"/>
              </a:rPr>
              <a:t>Internal use only.</a:t>
            </a:r>
          </a:p>
        </p:txBody>
      </p:sp>
      <p:pic>
        <p:nvPicPr>
          <p:cNvPr id="2" name="Picture 2">
            <a:extLst>
              <a:ext uri="{FF2B5EF4-FFF2-40B4-BE49-F238E27FC236}">
                <a16:creationId xmlns:a16="http://schemas.microsoft.com/office/drawing/2014/main" id="{14E46002-F1F0-4A06-B24B-BA81D5426F7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522" y="1974517"/>
            <a:ext cx="3051511" cy="31455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B8D080-7988-4CB3-87AB-A254586164F1}"/>
              </a:ext>
            </a:extLst>
          </p:cNvPr>
          <p:cNvSpPr txBox="1"/>
          <p:nvPr/>
        </p:nvSpPr>
        <p:spPr>
          <a:xfrm>
            <a:off x="4745011" y="4373665"/>
            <a:ext cx="24025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F6B6B"/>
                </a:solidFill>
                <a:effectLst/>
                <a:uLnTx/>
                <a:uFillTx/>
                <a:latin typeface="Calibri"/>
                <a:ea typeface="+mn-ea"/>
                <a:cs typeface="+mn-cs"/>
              </a:rPr>
              <a:t>#14 </a:t>
            </a:r>
            <a:r>
              <a:rPr kumimoji="0" lang="en-US" sz="1800" b="0" i="0" u="none" strike="noStrike" kern="1200" cap="none" spc="0" normalizeH="0" baseline="0" noProof="0" dirty="0">
                <a:ln>
                  <a:noFill/>
                </a:ln>
                <a:solidFill>
                  <a:srgbClr val="6F6B6B"/>
                </a:solidFill>
                <a:effectLst/>
                <a:uLnTx/>
                <a:uFillTx/>
                <a:latin typeface="Calibri"/>
                <a:ea typeface="+mn-ea"/>
                <a:cs typeface="+mn-cs"/>
              </a:rPr>
              <a:t>Supply Chain </a:t>
            </a:r>
            <a:br>
              <a:rPr kumimoji="0" lang="en-US" sz="1800" b="0" i="0" u="none" strike="noStrike" kern="1200" cap="none" spc="0" normalizeH="0" baseline="0" noProof="0" dirty="0">
                <a:ln>
                  <a:noFill/>
                </a:ln>
                <a:solidFill>
                  <a:srgbClr val="6F6B6B"/>
                </a:solidFill>
                <a:effectLst/>
                <a:uLnTx/>
                <a:uFillTx/>
                <a:latin typeface="Calibri"/>
                <a:ea typeface="+mn-ea"/>
                <a:cs typeface="+mn-cs"/>
              </a:rPr>
            </a:br>
            <a:r>
              <a:rPr kumimoji="0" lang="en-US" sz="1800" b="0" i="0" u="none" strike="noStrike" kern="1200" cap="none" spc="0" normalizeH="0" baseline="0" noProof="0" dirty="0">
                <a:ln>
                  <a:noFill/>
                </a:ln>
                <a:solidFill>
                  <a:srgbClr val="6F6B6B"/>
                </a:solidFill>
                <a:effectLst/>
                <a:uLnTx/>
                <a:uFillTx/>
                <a:latin typeface="Calibri"/>
                <a:ea typeface="+mn-ea"/>
                <a:cs typeface="+mn-cs"/>
              </a:rPr>
              <a:t>Top 25 for 2021</a:t>
            </a:r>
          </a:p>
        </p:txBody>
      </p:sp>
      <p:pic>
        <p:nvPicPr>
          <p:cNvPr id="14" name="Picture 13">
            <a:extLst>
              <a:ext uri="{FF2B5EF4-FFF2-40B4-BE49-F238E27FC236}">
                <a16:creationId xmlns:a16="http://schemas.microsoft.com/office/drawing/2014/main" id="{3A8ACD19-4FE1-49E5-8F1C-552AA010E7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80023" y="3795879"/>
            <a:ext cx="2928966" cy="730159"/>
          </a:xfrm>
          <a:prstGeom prst="rect">
            <a:avLst/>
          </a:prstGeom>
        </p:spPr>
      </p:pic>
      <p:sp>
        <p:nvSpPr>
          <p:cNvPr id="3" name="TextBox 2">
            <a:extLst>
              <a:ext uri="{FF2B5EF4-FFF2-40B4-BE49-F238E27FC236}">
                <a16:creationId xmlns:a16="http://schemas.microsoft.com/office/drawing/2014/main" id="{0B395158-9E85-4AE6-975F-C7BD736F8693}"/>
              </a:ext>
            </a:extLst>
          </p:cNvPr>
          <p:cNvSpPr txBox="1"/>
          <p:nvPr/>
        </p:nvSpPr>
        <p:spPr>
          <a:xfrm>
            <a:off x="8251156" y="4373665"/>
            <a:ext cx="33181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F6B6B"/>
                </a:solidFill>
                <a:effectLst/>
                <a:uLnTx/>
                <a:uFillTx/>
                <a:latin typeface="Calibri"/>
                <a:ea typeface="+mn-ea"/>
                <a:cs typeface="+mn-cs"/>
              </a:rPr>
              <a:t>#6 </a:t>
            </a:r>
            <a:r>
              <a:rPr kumimoji="0" lang="en-US" sz="1800" b="0" i="0" u="none" strike="noStrike" kern="1200" cap="none" spc="0" normalizeH="0" baseline="0" noProof="0" dirty="0">
                <a:ln>
                  <a:noFill/>
                </a:ln>
                <a:solidFill>
                  <a:srgbClr val="6F6B6B"/>
                </a:solidFill>
                <a:effectLst/>
                <a:uLnTx/>
                <a:uFillTx/>
                <a:latin typeface="Calibri"/>
                <a:ea typeface="+mn-ea"/>
                <a:cs typeface="+mn-cs"/>
              </a:rPr>
              <a:t>Top 25 large health systems with the </a:t>
            </a:r>
            <a:r>
              <a:rPr kumimoji="0" lang="en-US" sz="1800" b="1" i="0" u="none" strike="noStrike" kern="1200" cap="none" spc="0" normalizeH="0" baseline="0" noProof="0" dirty="0">
                <a:ln>
                  <a:noFill/>
                </a:ln>
                <a:solidFill>
                  <a:srgbClr val="6F6B6B"/>
                </a:solidFill>
                <a:effectLst/>
                <a:uLnTx/>
                <a:uFillTx/>
                <a:latin typeface="Calibri"/>
                <a:ea typeface="+mn-ea"/>
                <a:cs typeface="+mn-cs"/>
              </a:rPr>
              <a:t>best patient reviews </a:t>
            </a:r>
            <a:r>
              <a:rPr kumimoji="0" lang="en-US" sz="1800" b="0" i="0" u="none" strike="noStrike" kern="1200" cap="none" spc="0" normalizeH="0" baseline="0" noProof="0" dirty="0">
                <a:ln>
                  <a:noFill/>
                </a:ln>
                <a:solidFill>
                  <a:srgbClr val="6F6B6B"/>
                </a:solidFill>
                <a:effectLst/>
                <a:uLnTx/>
                <a:uFillTx/>
                <a:latin typeface="Calibri"/>
                <a:ea typeface="+mn-ea"/>
                <a:cs typeface="+mn-cs"/>
              </a:rPr>
              <a:t>for 2021</a:t>
            </a:r>
          </a:p>
        </p:txBody>
      </p:sp>
      <p:sp>
        <p:nvSpPr>
          <p:cNvPr id="4" name="Slide Number Placeholder 3">
            <a:extLst>
              <a:ext uri="{FF2B5EF4-FFF2-40B4-BE49-F238E27FC236}">
                <a16:creationId xmlns:a16="http://schemas.microsoft.com/office/drawing/2014/main" id="{A440B5B7-5423-9C46-35B7-D26FDB6B24D6}"/>
              </a:ext>
            </a:extLst>
          </p:cNvPr>
          <p:cNvSpPr>
            <a:spLocks noGrp="1"/>
          </p:cNvSpPr>
          <p:nvPr>
            <p:ph type="sldNum" sz="quarter" idx="4"/>
          </p:nvPr>
        </p:nvSpPr>
        <p:spPr/>
        <p:txBody>
          <a:bodyPr/>
          <a:lstStyle/>
          <a:p>
            <a:fld id="{489F9553-C816-6842-8939-EE75ECF7EB2B}" type="slidenum">
              <a:rPr lang="en-US" smtClean="0"/>
              <a:pPr/>
              <a:t>19</a:t>
            </a:fld>
            <a:endParaRPr lang="en-US" dirty="0"/>
          </a:p>
        </p:txBody>
      </p:sp>
    </p:spTree>
    <p:extLst>
      <p:ext uri="{BB962C8B-B14F-4D97-AF65-F5344CB8AC3E}">
        <p14:creationId xmlns:p14="http://schemas.microsoft.com/office/powerpoint/2010/main" val="166554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63324" y="2410177"/>
            <a:ext cx="4187371" cy="1783443"/>
          </a:xfrm>
        </p:spPr>
        <p:txBody>
          <a:bodyPr/>
          <a:lstStyle/>
          <a:p>
            <a:r>
              <a:rPr lang="en-US" sz="4800" i="1" dirty="0"/>
              <a:t>Welcome</a:t>
            </a:r>
            <a:br>
              <a:rPr lang="en-US" i="1" dirty="0"/>
            </a:br>
            <a:endParaRPr lang="en-US" i="1" dirty="0"/>
          </a:p>
        </p:txBody>
      </p:sp>
      <p:sp>
        <p:nvSpPr>
          <p:cNvPr id="9" name="TextBox 8"/>
          <p:cNvSpPr txBox="1"/>
          <p:nvPr/>
        </p:nvSpPr>
        <p:spPr>
          <a:xfrm>
            <a:off x="810883" y="4706148"/>
            <a:ext cx="5925425" cy="369332"/>
          </a:xfrm>
          <a:prstGeom prst="rect">
            <a:avLst/>
          </a:prstGeom>
          <a:noFill/>
        </p:spPr>
        <p:txBody>
          <a:bodyPr wrap="square" rtlCol="0">
            <a:spAutoFit/>
          </a:bodyPr>
          <a:lstStyle/>
          <a:p>
            <a:pPr lvl="0">
              <a:defRPr/>
            </a:pPr>
            <a:r>
              <a:rPr lang="en-US" dirty="0">
                <a:solidFill>
                  <a:srgbClr val="55C1E9"/>
                </a:solidFill>
                <a:latin typeface="Prometo Medium" panose="020B0704030203060203" pitchFamily="34" charset="0"/>
              </a:rPr>
              <a:t>Cait Obenauf, MBA</a:t>
            </a:r>
            <a:endParaRPr kumimoji="0" lang="en-US" sz="1800" b="0" i="0"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90333" y="5142948"/>
            <a:ext cx="4156135" cy="307777"/>
          </a:xfrm>
          <a:prstGeom prst="rect">
            <a:avLst/>
          </a:prstGeom>
          <a:noFill/>
        </p:spPr>
        <p:txBody>
          <a:bodyPr wrap="square" rtlCol="0">
            <a:spAutoFit/>
          </a:bodyPr>
          <a:lstStyle/>
          <a:p>
            <a:pPr lvl="0">
              <a:defRPr/>
            </a:pPr>
            <a:r>
              <a:rPr lang="en-US" sz="1400" dirty="0">
                <a:solidFill>
                  <a:srgbClr val="FFFFFF"/>
                </a:solidFill>
              </a:rPr>
              <a:t>Program Manager, Clinical Informatics, HIMSS</a:t>
            </a:r>
            <a:endPar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2" name="Picture Placeholder 11" descr="A person smiling for the camera&#10;&#10;Description automatically generated with low confidence">
            <a:extLst>
              <a:ext uri="{FF2B5EF4-FFF2-40B4-BE49-F238E27FC236}">
                <a16:creationId xmlns:a16="http://schemas.microsoft.com/office/drawing/2014/main" id="{8B8E3CAC-D398-45C4-9239-2FB3B5A5DE7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4283" b="29045"/>
          <a:stretch/>
        </p:blipFill>
        <p:spPr>
          <a:xfrm>
            <a:off x="5778483" y="443933"/>
            <a:ext cx="5838901" cy="5838901"/>
          </a:xfrm>
        </p:spPr>
      </p:pic>
      <p:sp>
        <p:nvSpPr>
          <p:cNvPr id="3" name="Slide Number Placeholder 2">
            <a:extLst>
              <a:ext uri="{FF2B5EF4-FFF2-40B4-BE49-F238E27FC236}">
                <a16:creationId xmlns:a16="http://schemas.microsoft.com/office/drawing/2014/main" id="{B2D78954-5E53-8650-AD1C-0961B2A35151}"/>
              </a:ext>
            </a:extLst>
          </p:cNvPr>
          <p:cNvSpPr>
            <a:spLocks noGrp="1"/>
          </p:cNvSpPr>
          <p:nvPr>
            <p:ph type="sldNum" sz="quarter" idx="4"/>
          </p:nvPr>
        </p:nvSpPr>
        <p:spPr/>
        <p:txBody>
          <a:bodyPr/>
          <a:lstStyle/>
          <a:p>
            <a:fld id="{D8D877B3-D348-4611-9BDB-C5374591D951}" type="slidenum">
              <a:rPr lang="en-US" smtClean="0"/>
              <a:pPr/>
              <a:t>2</a:t>
            </a:fld>
            <a:endParaRPr lang="en-US" dirty="0"/>
          </a:p>
        </p:txBody>
      </p:sp>
      <p:sp>
        <p:nvSpPr>
          <p:cNvPr id="2" name="Footer Placeholder 1">
            <a:extLst>
              <a:ext uri="{FF2B5EF4-FFF2-40B4-BE49-F238E27FC236}">
                <a16:creationId xmlns:a16="http://schemas.microsoft.com/office/drawing/2014/main" id="{2AD794EE-9345-3C5C-C97D-D49FFF5BA903}"/>
              </a:ext>
            </a:extLst>
          </p:cNvPr>
          <p:cNvSpPr>
            <a:spLocks noGrp="1"/>
          </p:cNvSpPr>
          <p:nvPr>
            <p:ph type="ftr" sz="quarter" idx="13"/>
          </p:nvPr>
        </p:nvSpPr>
        <p:spPr/>
        <p:txBody>
          <a:bodyPr/>
          <a:lstStyle/>
          <a:p>
            <a:r>
              <a:rPr lang="en-US"/>
              <a:t>Navigating the Future of Healthcare: Virtual Nursing in the Digital Age</a:t>
            </a:r>
          </a:p>
        </p:txBody>
      </p:sp>
    </p:spTree>
    <p:extLst>
      <p:ext uri="{BB962C8B-B14F-4D97-AF65-F5344CB8AC3E}">
        <p14:creationId xmlns:p14="http://schemas.microsoft.com/office/powerpoint/2010/main" val="36910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FD591C7-061A-42DD-8A2F-EE71F0399477}"/>
              </a:ext>
            </a:extLst>
          </p:cNvPr>
          <p:cNvSpPr/>
          <p:nvPr/>
        </p:nvSpPr>
        <p:spPr>
          <a:xfrm>
            <a:off x="8310315" y="1292405"/>
            <a:ext cx="3502151" cy="3968563"/>
          </a:xfrm>
          <a:prstGeom prst="roundRect">
            <a:avLst>
              <a:gd name="adj" fmla="val 3580"/>
            </a:avLst>
          </a:prstGeom>
          <a:solidFill>
            <a:schemeClr val="bg1"/>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Top Corners Rounded 24">
            <a:extLst>
              <a:ext uri="{FF2B5EF4-FFF2-40B4-BE49-F238E27FC236}">
                <a16:creationId xmlns:a16="http://schemas.microsoft.com/office/drawing/2014/main" id="{344E3C8D-B64E-46CA-BB68-DDD6227A3CB4}"/>
              </a:ext>
            </a:extLst>
          </p:cNvPr>
          <p:cNvSpPr/>
          <p:nvPr/>
        </p:nvSpPr>
        <p:spPr>
          <a:xfrm>
            <a:off x="8310314" y="1288621"/>
            <a:ext cx="3502151" cy="1656920"/>
          </a:xfrm>
          <a:prstGeom prst="round2SameRect">
            <a:avLst>
              <a:gd name="adj1" fmla="val 6850"/>
              <a:gd name="adj2" fmla="val 0"/>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AF806CB1-3D5C-4AFB-9C3A-7D87DBA2ECF3}"/>
              </a:ext>
            </a:extLst>
          </p:cNvPr>
          <p:cNvSpPr/>
          <p:nvPr/>
        </p:nvSpPr>
        <p:spPr>
          <a:xfrm>
            <a:off x="4343363" y="1288621"/>
            <a:ext cx="3505275" cy="3968563"/>
          </a:xfrm>
          <a:prstGeom prst="roundRect">
            <a:avLst>
              <a:gd name="adj" fmla="val 3580"/>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Top Corners Rounded 23">
            <a:extLst>
              <a:ext uri="{FF2B5EF4-FFF2-40B4-BE49-F238E27FC236}">
                <a16:creationId xmlns:a16="http://schemas.microsoft.com/office/drawing/2014/main" id="{CF03ED9D-B91E-4B47-B270-86CC7F45422F}"/>
              </a:ext>
            </a:extLst>
          </p:cNvPr>
          <p:cNvSpPr/>
          <p:nvPr/>
        </p:nvSpPr>
        <p:spPr>
          <a:xfrm>
            <a:off x="4343363" y="1288621"/>
            <a:ext cx="3505275" cy="1656920"/>
          </a:xfrm>
          <a:prstGeom prst="round2SameRect">
            <a:avLst>
              <a:gd name="adj1" fmla="val 6850"/>
              <a:gd name="adj2" fmla="val 0"/>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346B8757-A5AF-4D99-A12E-1B58A9514C49}"/>
              </a:ext>
            </a:extLst>
          </p:cNvPr>
          <p:cNvSpPr/>
          <p:nvPr/>
        </p:nvSpPr>
        <p:spPr>
          <a:xfrm>
            <a:off x="383929" y="1288624"/>
            <a:ext cx="3505275" cy="3968563"/>
          </a:xfrm>
          <a:prstGeom prst="roundRect">
            <a:avLst>
              <a:gd name="adj" fmla="val 3580"/>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Top Corners Rounded 22">
            <a:extLst>
              <a:ext uri="{FF2B5EF4-FFF2-40B4-BE49-F238E27FC236}">
                <a16:creationId xmlns:a16="http://schemas.microsoft.com/office/drawing/2014/main" id="{EED2B2A6-95D0-4772-B849-19EE9A59112A}"/>
              </a:ext>
            </a:extLst>
          </p:cNvPr>
          <p:cNvSpPr/>
          <p:nvPr/>
        </p:nvSpPr>
        <p:spPr>
          <a:xfrm>
            <a:off x="381000" y="1288625"/>
            <a:ext cx="3505275" cy="1656921"/>
          </a:xfrm>
          <a:prstGeom prst="round2SameRect">
            <a:avLst>
              <a:gd name="adj1" fmla="val 6850"/>
              <a:gd name="adj2" fmla="val 0"/>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9CA595F4-B1FF-C447-8E2E-AA58FC748497}"/>
              </a:ext>
            </a:extLst>
          </p:cNvPr>
          <p:cNvSpPr>
            <a:spLocks noGrp="1"/>
          </p:cNvSpPr>
          <p:nvPr>
            <p:ph type="title"/>
          </p:nvPr>
        </p:nvSpPr>
        <p:spPr>
          <a:xfrm>
            <a:off x="204011" y="354990"/>
            <a:ext cx="11664039" cy="698119"/>
          </a:xfrm>
        </p:spPr>
        <p:txBody>
          <a:bodyPr>
            <a:noAutofit/>
          </a:bodyPr>
          <a:lstStyle/>
          <a:p>
            <a:r>
              <a:rPr lang="en-US" sz="3200" b="1" dirty="0"/>
              <a:t>Our world has changed, the instability and unpredictability of the workforce is not sustainable</a:t>
            </a:r>
            <a:br>
              <a:rPr lang="en-US" sz="3200" dirty="0"/>
            </a:br>
            <a:endParaRPr lang="en-US" sz="3200" dirty="0"/>
          </a:p>
        </p:txBody>
      </p:sp>
      <p:sp>
        <p:nvSpPr>
          <p:cNvPr id="2" name="Slide Number Placeholder 3">
            <a:extLst>
              <a:ext uri="{FF2B5EF4-FFF2-40B4-BE49-F238E27FC236}">
                <a16:creationId xmlns:a16="http://schemas.microsoft.com/office/drawing/2014/main" id="{AA4A5A50-8C25-4D73-B566-9D5CBE05F93D}"/>
              </a:ext>
            </a:extLst>
          </p:cNvPr>
          <p:cNvSpPr>
            <a:spLocks noGrp="1"/>
          </p:cNvSpPr>
          <p:nvPr>
            <p:ph type="sldNum" sz="quarter" idx="4"/>
          </p:nvPr>
        </p:nvSpPr>
        <p:spPr>
          <a:xfrm>
            <a:off x="8592015" y="4789289"/>
            <a:ext cx="266236" cy="136922"/>
          </a:xfrm>
          <a:prstGeom prst="rect">
            <a:avLst/>
          </a:prstGeom>
        </p:spPr>
        <p:txBody>
          <a:bodyPr vert="horz" wrap="none" lIns="0" tIns="0" rIns="0" bIns="0" rtlCol="0" anchor="ctr"/>
          <a:lstStyle>
            <a:defPPr>
              <a:defRPr lang="en-US"/>
            </a:defPPr>
            <a:lvl1pPr marL="0" algn="r" defTabSz="457200" rtl="0" eaLnBrk="1" latinLnBrk="0" hangingPunct="1">
              <a:defRPr sz="600" kern="1200">
                <a:solidFill>
                  <a:schemeClr val="tx1">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489F9553-C816-6842-8939-EE75ECF7EB2B}" type="slidenum">
              <a:rPr kumimoji="0" lang="en-US" sz="600" b="0" i="0" u="none" strike="noStrike" kern="1200" cap="none" spc="0" normalizeH="0" baseline="0" noProof="0" smtClean="0">
                <a:ln>
                  <a:noFill/>
                </a:ln>
                <a:solidFill>
                  <a:srgbClr val="6F6B6B">
                    <a:lumMod val="60000"/>
                    <a:lumOff val="40000"/>
                  </a:srgb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74E2ED30-F648-7442-ACBD-834588BB2B73}"/>
              </a:ext>
            </a:extLst>
          </p:cNvPr>
          <p:cNvSpPr>
            <a:spLocks noGrp="1"/>
          </p:cNvSpPr>
          <p:nvPr>
            <p:ph sz="half" idx="4294967295"/>
          </p:nvPr>
        </p:nvSpPr>
        <p:spPr>
          <a:xfrm>
            <a:off x="4185634" y="2499486"/>
            <a:ext cx="3509433" cy="681567"/>
          </a:xfrm>
          <a:ln>
            <a:noFill/>
          </a:ln>
        </p:spPr>
        <p:txBody>
          <a:bodyPr vert="horz" lIns="0" tIns="0" rIns="0" bIns="0" rtlCol="0">
            <a:normAutofit/>
          </a:bodyPr>
          <a:lstStyle/>
          <a:p>
            <a:pPr algn="ctr">
              <a:spcAft>
                <a:spcPts val="1800"/>
              </a:spcAft>
            </a:pPr>
            <a:r>
              <a:rPr lang="en-US" sz="2400" b="1" dirty="0">
                <a:solidFill>
                  <a:schemeClr val="bg1"/>
                </a:solidFill>
              </a:rPr>
              <a:t> Services</a:t>
            </a:r>
          </a:p>
        </p:txBody>
      </p:sp>
      <p:sp>
        <p:nvSpPr>
          <p:cNvPr id="9" name="Content Placeholder 6">
            <a:extLst>
              <a:ext uri="{FF2B5EF4-FFF2-40B4-BE49-F238E27FC236}">
                <a16:creationId xmlns:a16="http://schemas.microsoft.com/office/drawing/2014/main" id="{1F7BAC8B-0BFC-2047-A5A3-02AEFE857479}"/>
              </a:ext>
            </a:extLst>
          </p:cNvPr>
          <p:cNvSpPr txBox="1">
            <a:spLocks/>
          </p:cNvSpPr>
          <p:nvPr/>
        </p:nvSpPr>
        <p:spPr>
          <a:xfrm>
            <a:off x="8296342" y="2443098"/>
            <a:ext cx="3525407" cy="797957"/>
          </a:xfrm>
          <a:prstGeom prst="rect">
            <a:avLst/>
          </a:prstGeom>
          <a:ln>
            <a:noFill/>
          </a:ln>
        </p:spPr>
        <p:txBody>
          <a:bodyPr vert="horz" lIns="0" tIns="0" rIns="0" bIns="0" rtlCol="0">
            <a:noAutofit/>
          </a:bodyPr>
          <a:lstStyle>
            <a:lvl1pPr marL="380990" indent="-380990" algn="l" defTabSz="609585" rtl="0" eaLnBrk="1" latinLnBrk="0" hangingPunct="1">
              <a:lnSpc>
                <a:spcPct val="100000"/>
              </a:lnSpc>
              <a:spcBef>
                <a:spcPts val="0"/>
              </a:spcBef>
              <a:spcAft>
                <a:spcPts val="800"/>
              </a:spcAft>
              <a:buClr>
                <a:srgbClr val="7030A0"/>
              </a:buClr>
              <a:buSzPct val="100000"/>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59865" indent="-300559" algn="l" defTabSz="609585" rtl="0" eaLnBrk="1" latinLnBrk="0" hangingPunct="1">
              <a:lnSpc>
                <a:spcPct val="100000"/>
              </a:lnSpc>
              <a:spcBef>
                <a:spcPts val="0"/>
              </a:spcBef>
              <a:spcAft>
                <a:spcPts val="800"/>
              </a:spcAft>
              <a:buClr>
                <a:schemeClr val="tx2"/>
              </a:buClr>
              <a:buSzPct val="100000"/>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068891" indent="-232828" algn="l" defTabSz="609585"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2667" kern="1200">
                <a:solidFill>
                  <a:schemeClr val="tx1"/>
                </a:solidFill>
                <a:latin typeface="Arial" panose="020B0604020202020204" pitchFamily="34" charset="0"/>
                <a:ea typeface="+mn-ea"/>
                <a:cs typeface="Arial" panose="020B0604020202020204" pitchFamily="34" charset="0"/>
              </a:defRPr>
            </a:lvl3pPr>
            <a:lvl4pPr marL="1219170" indent="-222245" algn="l" defTabSz="609585" rtl="0" eaLnBrk="1" latinLnBrk="0" hangingPunct="1">
              <a:lnSpc>
                <a:spcPct val="100000"/>
              </a:lnSpc>
              <a:spcBef>
                <a:spcPts val="0"/>
              </a:spcBef>
              <a:spcAft>
                <a:spcPts val="1067"/>
              </a:spcAft>
              <a:buClr>
                <a:schemeClr val="accent4"/>
              </a:buClr>
              <a:buSzPct val="100000"/>
              <a:buFont typeface="Arial" panose="020B0604020202020204" pitchFamily="34" charset="0"/>
              <a:buChar char="•"/>
              <a:tabLst/>
              <a:defRPr sz="2400" kern="1200">
                <a:solidFill>
                  <a:schemeClr val="tx1"/>
                </a:solidFill>
                <a:latin typeface="Calibri" panose="020F0502020204030204" pitchFamily="34" charset="0"/>
                <a:ea typeface="+mn-ea"/>
                <a:cs typeface="Arial"/>
              </a:defRPr>
            </a:lvl4pPr>
            <a:lvl5pPr marL="1443531" indent="-224361" algn="l" defTabSz="609585" rtl="0" eaLnBrk="1" latinLnBrk="0" hangingPunct="1">
              <a:lnSpc>
                <a:spcPct val="100000"/>
              </a:lnSpc>
              <a:spcBef>
                <a:spcPts val="0"/>
              </a:spcBef>
              <a:spcAft>
                <a:spcPts val="1067"/>
              </a:spcAft>
              <a:buClr>
                <a:schemeClr val="bg1">
                  <a:lumMod val="65000"/>
                </a:schemeClr>
              </a:buClr>
              <a:buFont typeface="Arial"/>
              <a:buChar char="•"/>
              <a:defRPr sz="2400" kern="1200">
                <a:solidFill>
                  <a:schemeClr val="tx1"/>
                </a:solidFill>
                <a:latin typeface="Calibri" panose="020F0502020204030204" pitchFamily="34" charset="0"/>
                <a:ea typeface="+mn-ea"/>
                <a:cs typeface="Arial"/>
              </a:defRPr>
            </a:lvl5pPr>
            <a:lvl6pPr marL="3352716" indent="-304792" algn="l" defTabSz="609585" rtl="0" eaLnBrk="1" latinLnBrk="0" hangingPunct="1">
              <a:lnSpc>
                <a:spcPct val="100000"/>
              </a:lnSpc>
              <a:spcBef>
                <a:spcPts val="0"/>
              </a:spcBef>
              <a:spcAft>
                <a:spcPts val="1067"/>
              </a:spcAft>
              <a:buFont typeface="Arial"/>
              <a:buChar char="•"/>
              <a:defRPr sz="2400" kern="1200" baseline="0">
                <a:solidFill>
                  <a:schemeClr val="tx1"/>
                </a:solidFill>
                <a:latin typeface="+mn-lt"/>
                <a:ea typeface="+mn-ea"/>
                <a:cs typeface="+mn-cs"/>
              </a:defRPr>
            </a:lvl6pPr>
            <a:lvl7pPr marL="3359067" indent="0" algn="l" defTabSz="609585" rtl="0" eaLnBrk="1" latinLnBrk="0" hangingPunct="1">
              <a:lnSpc>
                <a:spcPct val="100000"/>
              </a:lnSpc>
              <a:spcBef>
                <a:spcPts val="0"/>
              </a:spcBef>
              <a:spcAft>
                <a:spcPts val="1067"/>
              </a:spcAft>
              <a:buFont typeface="Arial"/>
              <a:buNone/>
              <a:defRPr sz="2400" kern="1200">
                <a:solidFill>
                  <a:schemeClr val="tx1"/>
                </a:solidFill>
                <a:latin typeface="+mn-lt"/>
                <a:ea typeface="+mn-ea"/>
                <a:cs typeface="+mn-cs"/>
              </a:defRPr>
            </a:lvl7pPr>
            <a:lvl8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8pPr>
            <a:lvl9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1800"/>
              </a:spcAft>
              <a:buClr>
                <a:srgbClr val="7030A0"/>
              </a:buClr>
              <a:buSzPct val="100000"/>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Value</a:t>
            </a:r>
          </a:p>
        </p:txBody>
      </p:sp>
      <p:pic>
        <p:nvPicPr>
          <p:cNvPr id="3" name="Graphic 2">
            <a:extLst>
              <a:ext uri="{FF2B5EF4-FFF2-40B4-BE49-F238E27FC236}">
                <a16:creationId xmlns:a16="http://schemas.microsoft.com/office/drawing/2014/main" id="{C72D9A9C-5F59-43C4-96E8-C44A0E383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578" y="1523063"/>
            <a:ext cx="1402463" cy="831460"/>
          </a:xfrm>
          <a:prstGeom prst="rect">
            <a:avLst/>
          </a:prstGeom>
        </p:spPr>
      </p:pic>
      <p:pic>
        <p:nvPicPr>
          <p:cNvPr id="17" name="Graphic 16">
            <a:extLst>
              <a:ext uri="{FF2B5EF4-FFF2-40B4-BE49-F238E27FC236}">
                <a16:creationId xmlns:a16="http://schemas.microsoft.com/office/drawing/2014/main" id="{087C5157-6277-4451-84F7-8EE6818B38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1187" y="1467465"/>
            <a:ext cx="646397" cy="942663"/>
          </a:xfrm>
          <a:prstGeom prst="rect">
            <a:avLst/>
          </a:prstGeom>
        </p:spPr>
      </p:pic>
      <p:pic>
        <p:nvPicPr>
          <p:cNvPr id="18" name="Graphic 17">
            <a:extLst>
              <a:ext uri="{FF2B5EF4-FFF2-40B4-BE49-F238E27FC236}">
                <a16:creationId xmlns:a16="http://schemas.microsoft.com/office/drawing/2014/main" id="{378D7487-7C46-4A67-91BF-6D190DBF70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4255" y="1355625"/>
            <a:ext cx="1099127" cy="1099127"/>
          </a:xfrm>
          <a:prstGeom prst="rect">
            <a:avLst/>
          </a:prstGeom>
        </p:spPr>
      </p:pic>
      <p:sp>
        <p:nvSpPr>
          <p:cNvPr id="27" name="TextBox 26">
            <a:extLst>
              <a:ext uri="{FF2B5EF4-FFF2-40B4-BE49-F238E27FC236}">
                <a16:creationId xmlns:a16="http://schemas.microsoft.com/office/drawing/2014/main" id="{76060B89-91E5-4410-9F5B-E30CB1EA9C37}"/>
              </a:ext>
            </a:extLst>
          </p:cNvPr>
          <p:cNvSpPr txBox="1"/>
          <p:nvPr/>
        </p:nvSpPr>
        <p:spPr>
          <a:xfrm>
            <a:off x="381001" y="3225859"/>
            <a:ext cx="3505273" cy="1528624"/>
          </a:xfrm>
          <a:prstGeom prst="rect">
            <a:avLst/>
          </a:prstGeom>
          <a:noFill/>
        </p:spPr>
        <p:txBody>
          <a:bodyPr wrap="square" lIns="228600" rIns="91440">
            <a:spAutoFit/>
          </a:bodyPr>
          <a:lstStyle/>
          <a:p>
            <a:pPr marL="137157" marR="0" lvl="0" indent="-137157" algn="l" defTabSz="914377" rtl="0" eaLnBrk="1" fontAlgn="auto" latinLnBrk="0" hangingPunct="1">
              <a:lnSpc>
                <a:spcPct val="100000"/>
              </a:lnSpc>
              <a:spcBef>
                <a:spcPts val="0"/>
              </a:spcBef>
              <a:spcAft>
                <a:spcPts val="400"/>
              </a:spcAft>
              <a:buClr>
                <a:srgbClr val="70208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Great Resignation</a:t>
            </a:r>
          </a:p>
          <a:p>
            <a:pPr marL="137157" marR="0" lvl="0" indent="-137157" algn="l" defTabSz="914377" rtl="0" eaLnBrk="1" fontAlgn="auto" latinLnBrk="0" hangingPunct="1">
              <a:lnSpc>
                <a:spcPct val="100000"/>
              </a:lnSpc>
              <a:spcBef>
                <a:spcPts val="0"/>
              </a:spcBef>
              <a:spcAft>
                <a:spcPts val="400"/>
              </a:spcAft>
              <a:buClr>
                <a:srgbClr val="70208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Workforce development</a:t>
            </a:r>
          </a:p>
          <a:p>
            <a:pPr marL="137157" marR="0" lvl="0" indent="-137157" algn="l" defTabSz="914377" rtl="0" eaLnBrk="1" fontAlgn="auto" latinLnBrk="0" hangingPunct="1">
              <a:lnSpc>
                <a:spcPct val="100000"/>
              </a:lnSpc>
              <a:spcBef>
                <a:spcPts val="0"/>
              </a:spcBef>
              <a:spcAft>
                <a:spcPts val="400"/>
              </a:spcAft>
              <a:buClr>
                <a:srgbClr val="70208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New roles &amp; clinical care models</a:t>
            </a:r>
          </a:p>
          <a:p>
            <a:pPr marL="137157" marR="0" lvl="0" indent="-137157" algn="l" defTabSz="914377" rtl="0" eaLnBrk="1" fontAlgn="auto" latinLnBrk="0" hangingPunct="1">
              <a:lnSpc>
                <a:spcPct val="100000"/>
              </a:lnSpc>
              <a:spcBef>
                <a:spcPts val="0"/>
              </a:spcBef>
              <a:spcAft>
                <a:spcPts val="400"/>
              </a:spcAft>
              <a:buClr>
                <a:srgbClr val="70208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Wage and benefit inflation</a:t>
            </a:r>
          </a:p>
          <a:p>
            <a:pPr marL="137157" marR="0" lvl="0" indent="-137157" algn="l" defTabSz="914377" rtl="0" eaLnBrk="1" fontAlgn="auto" latinLnBrk="0" hangingPunct="1">
              <a:lnSpc>
                <a:spcPct val="100000"/>
              </a:lnSpc>
              <a:spcBef>
                <a:spcPts val="0"/>
              </a:spcBef>
              <a:spcAft>
                <a:spcPts val="400"/>
              </a:spcAft>
              <a:buClr>
                <a:srgbClr val="70208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Replace contract labor</a:t>
            </a:r>
          </a:p>
        </p:txBody>
      </p:sp>
      <p:sp>
        <p:nvSpPr>
          <p:cNvPr id="28" name="TextBox 27">
            <a:extLst>
              <a:ext uri="{FF2B5EF4-FFF2-40B4-BE49-F238E27FC236}">
                <a16:creationId xmlns:a16="http://schemas.microsoft.com/office/drawing/2014/main" id="{D04436D4-C2D7-4010-A6AC-1994FB1E9DA4}"/>
              </a:ext>
            </a:extLst>
          </p:cNvPr>
          <p:cNvSpPr txBox="1"/>
          <p:nvPr/>
        </p:nvSpPr>
        <p:spPr>
          <a:xfrm>
            <a:off x="4343362" y="3220342"/>
            <a:ext cx="3508503" cy="1723549"/>
          </a:xfrm>
          <a:prstGeom prst="rect">
            <a:avLst/>
          </a:prstGeom>
          <a:noFill/>
        </p:spPr>
        <p:txBody>
          <a:bodyPr wrap="square" lIns="228600">
            <a:spAutoFit/>
          </a:bodyPr>
          <a:lstStyle/>
          <a:p>
            <a:pPr marL="137157" marR="0" lvl="0" indent="-137157" algn="l" defTabSz="914377" rtl="0" eaLnBrk="1" fontAlgn="auto" latinLnBrk="0" hangingPunct="1">
              <a:lnSpc>
                <a:spcPct val="100000"/>
              </a:lnSpc>
              <a:spcBef>
                <a:spcPts val="0"/>
              </a:spcBef>
              <a:spcAft>
                <a:spcPts val="400"/>
              </a:spcAft>
              <a:buClr>
                <a:srgbClr val="A3D65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Lower inpatient utilization rates</a:t>
            </a:r>
          </a:p>
          <a:p>
            <a:pPr marL="137157" marR="0" lvl="0" indent="-137157" algn="l" defTabSz="914377" rtl="0" eaLnBrk="1" fontAlgn="auto" latinLnBrk="0" hangingPunct="1">
              <a:lnSpc>
                <a:spcPct val="100000"/>
              </a:lnSpc>
              <a:spcBef>
                <a:spcPts val="0"/>
              </a:spcBef>
              <a:spcAft>
                <a:spcPts val="400"/>
              </a:spcAft>
              <a:buClr>
                <a:srgbClr val="A3D65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Lower volume in ED and SNF </a:t>
            </a:r>
          </a:p>
          <a:p>
            <a:pPr marL="137157" marR="0" lvl="0" indent="-137157" algn="l" defTabSz="914377" rtl="0" eaLnBrk="1" fontAlgn="auto" latinLnBrk="0" hangingPunct="1">
              <a:lnSpc>
                <a:spcPct val="100000"/>
              </a:lnSpc>
              <a:spcBef>
                <a:spcPts val="0"/>
              </a:spcBef>
              <a:spcAft>
                <a:spcPts val="400"/>
              </a:spcAft>
              <a:buClr>
                <a:srgbClr val="A3D65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Inpatient surgery shifted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to outpatient</a:t>
            </a:r>
          </a:p>
          <a:p>
            <a:pPr marL="137157" marR="0" lvl="0" indent="-137157" algn="l" defTabSz="914377" rtl="0" eaLnBrk="1" fontAlgn="auto" latinLnBrk="0" hangingPunct="1">
              <a:lnSpc>
                <a:spcPct val="100000"/>
              </a:lnSpc>
              <a:spcBef>
                <a:spcPts val="0"/>
              </a:spcBef>
              <a:spcAft>
                <a:spcPts val="400"/>
              </a:spcAft>
              <a:buClr>
                <a:srgbClr val="A3D65E"/>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Growth in urgent care and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virtual visits/home visits</a:t>
            </a:r>
          </a:p>
        </p:txBody>
      </p:sp>
      <p:sp>
        <p:nvSpPr>
          <p:cNvPr id="29" name="TextBox 28">
            <a:extLst>
              <a:ext uri="{FF2B5EF4-FFF2-40B4-BE49-F238E27FC236}">
                <a16:creationId xmlns:a16="http://schemas.microsoft.com/office/drawing/2014/main" id="{407632A9-33D2-488A-82EC-1277CA344149}"/>
              </a:ext>
            </a:extLst>
          </p:cNvPr>
          <p:cNvSpPr txBox="1"/>
          <p:nvPr/>
        </p:nvSpPr>
        <p:spPr>
          <a:xfrm>
            <a:off x="8299569" y="3205558"/>
            <a:ext cx="3508503" cy="1672253"/>
          </a:xfrm>
          <a:prstGeom prst="rect">
            <a:avLst/>
          </a:prstGeom>
          <a:noFill/>
        </p:spPr>
        <p:txBody>
          <a:bodyPr wrap="square" lIns="228600">
            <a:spAutoFit/>
          </a:bodyPr>
          <a:lstStyle/>
          <a:p>
            <a:pPr marL="137157" marR="0" lvl="0" indent="-137157" algn="l" defTabSz="609570" rtl="0" eaLnBrk="1" fontAlgn="auto" latinLnBrk="0" hangingPunct="1">
              <a:lnSpc>
                <a:spcPct val="100000"/>
              </a:lnSpc>
              <a:spcBef>
                <a:spcPts val="0"/>
              </a:spcBef>
              <a:spcAft>
                <a:spcPts val="400"/>
              </a:spcAft>
              <a:buClr>
                <a:srgbClr val="00BFB3"/>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Government and commercial payers reduce rates</a:t>
            </a:r>
          </a:p>
          <a:p>
            <a:pPr marL="137157" marR="0" lvl="0" indent="-137157" algn="l" defTabSz="609570" rtl="0" eaLnBrk="1" fontAlgn="auto" latinLnBrk="0" hangingPunct="1">
              <a:lnSpc>
                <a:spcPct val="100000"/>
              </a:lnSpc>
              <a:spcBef>
                <a:spcPts val="0"/>
              </a:spcBef>
              <a:spcAft>
                <a:spcPts val="400"/>
              </a:spcAft>
              <a:buClr>
                <a:srgbClr val="00BFB3"/>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Expanded responsibility for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 cost of care </a:t>
            </a:r>
          </a:p>
          <a:p>
            <a:pPr marL="137157" marR="0" lvl="0" indent="-137157" algn="l" defTabSz="609570" rtl="0" eaLnBrk="1" fontAlgn="auto" latinLnBrk="0" hangingPunct="1">
              <a:lnSpc>
                <a:spcPct val="100000"/>
              </a:lnSpc>
              <a:spcBef>
                <a:spcPts val="0"/>
              </a:spcBef>
              <a:spcAft>
                <a:spcPts val="400"/>
              </a:spcAft>
              <a:buClr>
                <a:srgbClr val="00BFB3"/>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Patients/members expect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more from us</a:t>
            </a:r>
          </a:p>
        </p:txBody>
      </p:sp>
      <p:sp>
        <p:nvSpPr>
          <p:cNvPr id="30" name="Content Placeholder 6">
            <a:extLst>
              <a:ext uri="{FF2B5EF4-FFF2-40B4-BE49-F238E27FC236}">
                <a16:creationId xmlns:a16="http://schemas.microsoft.com/office/drawing/2014/main" id="{FD637C9C-F846-40A0-B234-12D15932C54B}"/>
              </a:ext>
            </a:extLst>
          </p:cNvPr>
          <p:cNvSpPr txBox="1">
            <a:spLocks/>
          </p:cNvSpPr>
          <p:nvPr/>
        </p:nvSpPr>
        <p:spPr>
          <a:xfrm>
            <a:off x="379647" y="2494036"/>
            <a:ext cx="3508503" cy="682625"/>
          </a:xfrm>
          <a:ln>
            <a:noFill/>
          </a:ln>
        </p:spPr>
        <p:txBody>
          <a:bodyPr vert="horz" lIns="0" tIns="0" rIns="0" bIns="0" rtlCol="0">
            <a:normAutofit/>
          </a:bodyPr>
          <a:lstStyle>
            <a:lvl1pPr marL="228600" indent="-228600" algn="l" defTabSz="914400" rtl="0" eaLnBrk="1" latinLnBrk="0" hangingPunct="1">
              <a:lnSpc>
                <a:spcPct val="90000"/>
              </a:lnSpc>
              <a:spcBef>
                <a:spcPts val="1000"/>
              </a:spcBef>
              <a:buClr>
                <a:srgbClr val="78B83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8B83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8B83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1800"/>
              </a:spcAft>
              <a:buClr>
                <a:srgbClr val="78B832"/>
              </a:buClr>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 People</a:t>
            </a:r>
          </a:p>
        </p:txBody>
      </p:sp>
      <p:sp>
        <p:nvSpPr>
          <p:cNvPr id="31" name="TextBox 30">
            <a:extLst>
              <a:ext uri="{FF2B5EF4-FFF2-40B4-BE49-F238E27FC236}">
                <a16:creationId xmlns:a16="http://schemas.microsoft.com/office/drawing/2014/main" id="{BCC3C556-603C-41AA-8DF6-C4226752C9B4}"/>
              </a:ext>
            </a:extLst>
          </p:cNvPr>
          <p:cNvSpPr txBox="1"/>
          <p:nvPr/>
        </p:nvSpPr>
        <p:spPr>
          <a:xfrm>
            <a:off x="293973" y="5432527"/>
            <a:ext cx="116640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F6B6B"/>
                </a:solidFill>
                <a:effectLst/>
                <a:uLnTx/>
                <a:uFillTx/>
                <a:latin typeface="Calibri"/>
                <a:ea typeface="+mn-ea"/>
                <a:cs typeface="+mn-cs"/>
              </a:rPr>
              <a:t>* 1) We will not have our previous supply of RNs for at least a decade, 2) Unstable and unpredictable team composition and staffing of teams today is not sustainable</a:t>
            </a:r>
          </a:p>
        </p:txBody>
      </p:sp>
    </p:spTree>
    <p:extLst>
      <p:ext uri="{BB962C8B-B14F-4D97-AF65-F5344CB8AC3E}">
        <p14:creationId xmlns:p14="http://schemas.microsoft.com/office/powerpoint/2010/main" val="1220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2281C-40D8-43FA-BFA1-A64EC366D4C3}"/>
              </a:ext>
            </a:extLst>
          </p:cNvPr>
          <p:cNvSpPr>
            <a:spLocks noGrp="1"/>
          </p:cNvSpPr>
          <p:nvPr>
            <p:ph idx="12"/>
          </p:nvPr>
        </p:nvSpPr>
        <p:spPr>
          <a:xfrm>
            <a:off x="4760976" y="1371600"/>
            <a:ext cx="7050024" cy="4351339"/>
          </a:xfrm>
        </p:spPr>
        <p:txBody>
          <a:bodyPr/>
          <a:lstStyle/>
          <a:p>
            <a:endParaRPr lang="en-US" dirty="0"/>
          </a:p>
          <a:p>
            <a:pPr marL="0" indent="0" algn="ctr"/>
            <a:r>
              <a:rPr lang="en-US" sz="2400" b="1" dirty="0"/>
              <a:t>Our MOONSHOT</a:t>
            </a:r>
          </a:p>
          <a:p>
            <a:pPr marL="0" indent="0" algn="ctr"/>
            <a:r>
              <a:rPr lang="en-US" sz="2400" dirty="0"/>
              <a:t>At Trinity Health, we know it will take </a:t>
            </a:r>
            <a:r>
              <a:rPr lang="en-US" sz="2400" i="1" dirty="0"/>
              <a:t>more</a:t>
            </a:r>
            <a:r>
              <a:rPr lang="en-US" sz="2400" dirty="0"/>
              <a:t>.</a:t>
            </a:r>
          </a:p>
          <a:p>
            <a:pPr marL="0" indent="0" algn="ctr"/>
            <a:r>
              <a:rPr lang="en-US" sz="2400" dirty="0"/>
              <a:t>That’s why we’re changing how we work and think, and creating new ways to care for people.</a:t>
            </a:r>
          </a:p>
          <a:p>
            <a:pPr marL="0" indent="0" algn="ctr"/>
            <a:r>
              <a:rPr lang="en-US" sz="2400" dirty="0"/>
              <a:t>It’s a </a:t>
            </a:r>
            <a:r>
              <a:rPr lang="en-US" sz="2400" b="1" dirty="0"/>
              <a:t>BOLD VISION. </a:t>
            </a:r>
          </a:p>
          <a:p>
            <a:pPr marL="0" indent="0" algn="ctr"/>
            <a:r>
              <a:rPr lang="en-US" sz="2400" dirty="0"/>
              <a:t>And together, our team is transforming care for people today — and generations to come.  </a:t>
            </a:r>
            <a:endParaRPr lang="en-US" sz="2400" i="1" dirty="0"/>
          </a:p>
        </p:txBody>
      </p:sp>
      <p:pic>
        <p:nvPicPr>
          <p:cNvPr id="7" name="Picture Placeholder 6" descr="A picture containing nature&#10;&#10;Description automatically generated">
            <a:extLst>
              <a:ext uri="{FF2B5EF4-FFF2-40B4-BE49-F238E27FC236}">
                <a16:creationId xmlns:a16="http://schemas.microsoft.com/office/drawing/2014/main" id="{DF938716-A924-AC07-0132-719FF219C7F3}"/>
              </a:ext>
            </a:extLst>
          </p:cNvPr>
          <p:cNvPicPr>
            <a:picLocks noGrp="1" noChangeAspect="1"/>
          </p:cNvPicPr>
          <p:nvPr>
            <p:ph type="pic" sz="quarter" idx="10"/>
          </p:nvPr>
        </p:nvPicPr>
        <p:blipFill>
          <a:blip r:embed="rId3"/>
          <a:srcRect/>
          <a:stretch>
            <a:fillRect/>
          </a:stretch>
        </p:blipFill>
        <p:spPr>
          <a:xfrm>
            <a:off x="-64911" y="-101600"/>
            <a:ext cx="4446411" cy="6959600"/>
          </a:xfrm>
        </p:spPr>
      </p:pic>
      <p:sp>
        <p:nvSpPr>
          <p:cNvPr id="2" name="Slide Number Placeholder 1">
            <a:extLst>
              <a:ext uri="{FF2B5EF4-FFF2-40B4-BE49-F238E27FC236}">
                <a16:creationId xmlns:a16="http://schemas.microsoft.com/office/drawing/2014/main" id="{625D594D-9E05-B797-EE05-64F01122910C}"/>
              </a:ext>
            </a:extLst>
          </p:cNvPr>
          <p:cNvSpPr>
            <a:spLocks noGrp="1"/>
          </p:cNvSpPr>
          <p:nvPr>
            <p:ph type="sldNum" sz="quarter" idx="4"/>
          </p:nvPr>
        </p:nvSpPr>
        <p:spPr/>
        <p:txBody>
          <a:bodyPr/>
          <a:lstStyle/>
          <a:p>
            <a:fld id="{489F9553-C816-6842-8939-EE75ECF7EB2B}" type="slidenum">
              <a:rPr lang="en-US" smtClean="0"/>
              <a:pPr/>
              <a:t>21</a:t>
            </a:fld>
            <a:endParaRPr lang="en-US" dirty="0"/>
          </a:p>
        </p:txBody>
      </p:sp>
    </p:spTree>
    <p:extLst>
      <p:ext uri="{BB962C8B-B14F-4D97-AF65-F5344CB8AC3E}">
        <p14:creationId xmlns:p14="http://schemas.microsoft.com/office/powerpoint/2010/main" val="3264379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9F098B64-0F84-C350-323D-393A97FC045C}"/>
              </a:ext>
            </a:extLst>
          </p:cNvPr>
          <p:cNvSpPr/>
          <p:nvPr/>
        </p:nvSpPr>
        <p:spPr>
          <a:xfrm>
            <a:off x="5091254" y="2960712"/>
            <a:ext cx="1538169" cy="1308187"/>
          </a:xfrm>
          <a:prstGeom prst="rightArrow">
            <a:avLst/>
          </a:prstGeom>
          <a:gradFill>
            <a:gsLst>
              <a:gs pos="0">
                <a:schemeClr val="accent1">
                  <a:lumMod val="20000"/>
                  <a:lumOff val="80000"/>
                </a:schemeClr>
              </a:gs>
              <a:gs pos="74036">
                <a:srgbClr val="D48DE3"/>
              </a:gs>
              <a:gs pos="74000">
                <a:schemeClr val="accent1"/>
              </a:gs>
              <a:gs pos="83000">
                <a:schemeClr val="accent1"/>
              </a:gs>
              <a:gs pos="100000">
                <a:schemeClr val="accent1">
                  <a:lumMod val="20000"/>
                  <a:lumOff val="80000"/>
                </a:schemeClr>
              </a:gs>
            </a:gsLst>
            <a:lin ang="5400000" scaled="1"/>
          </a:gradFill>
          <a:ln>
            <a:solidFill>
              <a:srgbClr val="74B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24">
            <a:extLst>
              <a:ext uri="{FF2B5EF4-FFF2-40B4-BE49-F238E27FC236}">
                <a16:creationId xmlns:a16="http://schemas.microsoft.com/office/drawing/2014/main" id="{119E04A7-8A35-4FE7-9605-63AC68F0928A}"/>
              </a:ext>
            </a:extLst>
          </p:cNvPr>
          <p:cNvSpPr>
            <a:spLocks noGrp="1"/>
          </p:cNvSpPr>
          <p:nvPr>
            <p:ph type="title"/>
          </p:nvPr>
        </p:nvSpPr>
        <p:spPr>
          <a:xfrm>
            <a:off x="219967" y="158072"/>
            <a:ext cx="11516583" cy="698119"/>
          </a:xfrm>
        </p:spPr>
        <p:txBody>
          <a:bodyPr>
            <a:noAutofit/>
          </a:bodyPr>
          <a:lstStyle/>
          <a:p>
            <a:r>
              <a:rPr lang="en-US" sz="3200" b="1" dirty="0"/>
              <a:t>Virtual Connected Care </a:t>
            </a:r>
            <a:r>
              <a:rPr lang="en-US" sz="3200" b="1" baseline="30000" dirty="0"/>
              <a:t>TM </a:t>
            </a:r>
            <a:r>
              <a:rPr lang="en-US" sz="3200" b="1" dirty="0"/>
              <a:t>is a transformational model-We are solving for today and building for tomorrow…</a:t>
            </a:r>
          </a:p>
        </p:txBody>
      </p:sp>
      <p:sp>
        <p:nvSpPr>
          <p:cNvPr id="2" name="Slide Number Placeholder 4">
            <a:extLst>
              <a:ext uri="{FF2B5EF4-FFF2-40B4-BE49-F238E27FC236}">
                <a16:creationId xmlns:a16="http://schemas.microsoft.com/office/drawing/2014/main" id="{F9E2CBFC-627E-EE07-5894-ADD4B52BBCD9}"/>
              </a:ext>
            </a:extLst>
          </p:cNvPr>
          <p:cNvSpPr>
            <a:spLocks noGrp="1"/>
          </p:cNvSpPr>
          <p:nvPr>
            <p:ph type="sldNum" sz="quarter" idx="4"/>
          </p:nvPr>
        </p:nvSpPr>
        <p:spPr>
          <a:xfrm>
            <a:off x="8592015" y="4789289"/>
            <a:ext cx="266236" cy="136922"/>
          </a:xfrm>
          <a:prstGeom prst="rect">
            <a:avLst/>
          </a:prstGeom>
        </p:spPr>
        <p:txBody>
          <a:bodyPr vert="horz" wrap="none" lIns="0" tIns="0" rIns="0" bIns="0" rtlCol="0" anchor="ctr"/>
          <a:lstStyle>
            <a:defPPr>
              <a:defRPr lang="en-US"/>
            </a:defPPr>
            <a:lvl1pPr marL="0" algn="r" defTabSz="457200" rtl="0" eaLnBrk="1" latinLnBrk="0" hangingPunct="1">
              <a:defRPr sz="600" kern="1200">
                <a:solidFill>
                  <a:schemeClr val="tx1">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489F9553-C816-6842-8939-EE75ECF7EB2B}" type="slidenum">
              <a:rPr kumimoji="0" lang="en-US" sz="600" b="0" i="0" u="none" strike="noStrike" kern="1200" cap="none" spc="0" normalizeH="0" baseline="0" noProof="0" smtClean="0">
                <a:ln>
                  <a:noFill/>
                </a:ln>
                <a:solidFill>
                  <a:srgbClr val="6F6B6B">
                    <a:lumMod val="60000"/>
                    <a:lumOff val="40000"/>
                  </a:srgb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75E0ECE-6D7C-4A71-89A2-02DF0F476966}"/>
              </a:ext>
            </a:extLst>
          </p:cNvPr>
          <p:cNvSpPr txBox="1"/>
          <p:nvPr/>
        </p:nvSpPr>
        <p:spPr>
          <a:xfrm>
            <a:off x="3781687" y="6420819"/>
            <a:ext cx="7352119" cy="143565"/>
          </a:xfrm>
          <a:prstGeom prst="rect">
            <a:avLst/>
          </a:prstGeom>
          <a:noFill/>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 Step-down, Med/Surg and Telemetry units. **Assumes employed FTE base labor rates and benefits  *** U.S. Bureau of Labor Statistics</a:t>
            </a:r>
          </a:p>
        </p:txBody>
      </p:sp>
      <p:sp>
        <p:nvSpPr>
          <p:cNvPr id="3" name="Rectangle 2">
            <a:extLst>
              <a:ext uri="{FF2B5EF4-FFF2-40B4-BE49-F238E27FC236}">
                <a16:creationId xmlns:a16="http://schemas.microsoft.com/office/drawing/2014/main" id="{B9ED3832-FD5D-698B-08CD-F0FC82BB1060}"/>
              </a:ext>
            </a:extLst>
          </p:cNvPr>
          <p:cNvSpPr/>
          <p:nvPr/>
        </p:nvSpPr>
        <p:spPr>
          <a:xfrm>
            <a:off x="825433" y="2390933"/>
            <a:ext cx="4597815" cy="3412708"/>
          </a:xfrm>
          <a:prstGeom prst="rect">
            <a:avLst/>
          </a:prstGeom>
          <a:solidFill>
            <a:schemeClr val="bg1"/>
          </a:solidFill>
          <a:ln w="25400">
            <a:solidFill>
              <a:srgbClr val="74BD43"/>
            </a:solidFill>
          </a:ln>
          <a:effectLst/>
        </p:spPr>
        <p:style>
          <a:lnRef idx="1">
            <a:schemeClr val="accent1"/>
          </a:lnRef>
          <a:fillRef idx="3">
            <a:schemeClr val="accent1"/>
          </a:fillRef>
          <a:effectRef idx="2">
            <a:schemeClr val="accent1"/>
          </a:effectRef>
          <a:fontRef idx="minor">
            <a:schemeClr val="lt1"/>
          </a:fontRef>
        </p:style>
        <p:txBody>
          <a:bodyPr lIns="228600" tIns="228600" rIns="228600" bIns="228600" numCol="1" rtlCol="0" anchor="t"/>
          <a:lstStyle/>
          <a:p>
            <a:pPr marL="0" marR="0" lvl="0" indent="0" algn="l" defTabSz="914377" rtl="0" eaLnBrk="1" fontAlgn="auto" latinLnBrk="0" hangingPunct="1">
              <a:lnSpc>
                <a:spcPct val="100000"/>
              </a:lnSpc>
              <a:spcBef>
                <a:spcPts val="0"/>
              </a:spcBef>
              <a:spcAft>
                <a:spcPts val="600"/>
              </a:spcAft>
              <a:buClr>
                <a:srgbClr val="000000">
                  <a:lumMod val="50000"/>
                  <a:lumOff val="50000"/>
                </a:srgbClr>
              </a:buClr>
              <a:buSzTx/>
              <a:buFontTx/>
              <a:buNone/>
              <a:tabLst/>
              <a:defRPr/>
            </a:pPr>
            <a:r>
              <a:rPr kumimoji="0" lang="en-US" sz="1800" b="1" i="0" u="none" strike="noStrike" kern="1200" cap="none" spc="0" normalizeH="0" baseline="0" noProof="0" dirty="0">
                <a:ln>
                  <a:noFill/>
                </a:ln>
                <a:solidFill>
                  <a:srgbClr val="74BD43"/>
                </a:solidFill>
                <a:effectLst/>
                <a:uLnTx/>
                <a:uFillTx/>
                <a:latin typeface="Arial"/>
                <a:ea typeface="+mn-ea"/>
                <a:cs typeface="Arial"/>
              </a:rPr>
              <a:t>Today’s Unstable and Unpredictable </a:t>
            </a:r>
            <a:br>
              <a:rPr kumimoji="0" lang="en-US" sz="1800" b="1" i="0" u="none" strike="noStrike" kern="1200" cap="none" spc="0" normalizeH="0" baseline="0" noProof="0" dirty="0">
                <a:ln>
                  <a:noFill/>
                </a:ln>
                <a:solidFill>
                  <a:srgbClr val="74BD43"/>
                </a:solidFill>
                <a:effectLst/>
                <a:uLnTx/>
                <a:uFillTx/>
                <a:latin typeface="Arial"/>
                <a:ea typeface="+mn-ea"/>
                <a:cs typeface="Arial"/>
              </a:rPr>
            </a:br>
            <a:r>
              <a:rPr kumimoji="0" lang="en-US" sz="1800" b="1" i="0" u="none" strike="noStrike" kern="1200" cap="none" spc="0" normalizeH="0" baseline="0" noProof="0" dirty="0">
                <a:ln>
                  <a:noFill/>
                </a:ln>
                <a:solidFill>
                  <a:srgbClr val="74BD43"/>
                </a:solidFill>
                <a:effectLst/>
                <a:uLnTx/>
                <a:uFillTx/>
                <a:latin typeface="Arial"/>
                <a:ea typeface="+mn-ea"/>
                <a:cs typeface="Arial"/>
              </a:rPr>
              <a:t>Staffing is Not Sustainable</a:t>
            </a:r>
            <a:endParaRPr kumimoji="0" lang="en-US" sz="1800" b="0" i="0" u="none" strike="noStrike" kern="1200" cap="none" spc="0" normalizeH="0" baseline="0" noProof="0" dirty="0">
              <a:ln>
                <a:noFill/>
              </a:ln>
              <a:solidFill>
                <a:srgbClr val="74BD43"/>
              </a:solidFill>
              <a:effectLst/>
              <a:uLnTx/>
              <a:uFillTx/>
              <a:latin typeface="Arial"/>
              <a:ea typeface="+mn-ea"/>
              <a:cs typeface="Arial"/>
            </a:endParaRPr>
          </a:p>
          <a:p>
            <a:pPr marL="137157" marR="0" lvl="0" indent="-137157" algn="l" defTabSz="914377" rtl="0" eaLnBrk="1" fontAlgn="auto" latinLnBrk="0" hangingPunct="1">
              <a:lnSpc>
                <a:spcPct val="100000"/>
              </a:lnSpc>
              <a:spcBef>
                <a:spcPts val="0"/>
              </a:spcBef>
              <a:spcAft>
                <a:spcPts val="700"/>
              </a:spcAft>
              <a:buClr>
                <a:srgbClr val="74BD4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The national shortage for RNs will be as much as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a:rPr>
              <a:t>1.1M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by end of 2022***</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137157" marR="0" lvl="0" indent="-137157" algn="l" defTabSz="914377" rtl="0" eaLnBrk="1" fontAlgn="auto" latinLnBrk="0" hangingPunct="1">
              <a:lnSpc>
                <a:spcPct val="100000"/>
              </a:lnSpc>
              <a:spcBef>
                <a:spcPts val="0"/>
              </a:spcBef>
              <a:spcAft>
                <a:spcPts val="700"/>
              </a:spcAft>
              <a:buClr>
                <a:srgbClr val="74BD4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It will take more than a decade to replenish the workforce</a:t>
            </a:r>
          </a:p>
          <a:p>
            <a:pPr marL="594345" marR="0" lvl="1" indent="-137157" algn="l" defTabSz="914400" rtl="0" eaLnBrk="1" fontAlgn="auto" latinLnBrk="0" hangingPunct="1">
              <a:lnSpc>
                <a:spcPct val="100000"/>
              </a:lnSpc>
              <a:spcBef>
                <a:spcPts val="0"/>
              </a:spcBef>
              <a:spcAft>
                <a:spcPts val="700"/>
              </a:spcAft>
              <a:buClr>
                <a:srgbClr val="74BD4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Impact: Feelings of isolation and instability</a:t>
            </a:r>
          </a:p>
          <a:p>
            <a:pPr marL="594345" marR="0" lvl="1" indent="-137157" algn="l" defTabSz="914400" rtl="0" eaLnBrk="1" fontAlgn="auto" latinLnBrk="0" hangingPunct="1">
              <a:lnSpc>
                <a:spcPct val="100000"/>
              </a:lnSpc>
              <a:spcBef>
                <a:spcPts val="0"/>
              </a:spcBef>
              <a:spcAft>
                <a:spcPts val="700"/>
              </a:spcAft>
              <a:buClr>
                <a:srgbClr val="74BD4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Impact: Shortage of mentors for early-career nurses</a:t>
            </a:r>
          </a:p>
        </p:txBody>
      </p:sp>
      <p:sp>
        <p:nvSpPr>
          <p:cNvPr id="4" name="Rectangle 3">
            <a:extLst>
              <a:ext uri="{FF2B5EF4-FFF2-40B4-BE49-F238E27FC236}">
                <a16:creationId xmlns:a16="http://schemas.microsoft.com/office/drawing/2014/main" id="{29CE5A3D-8202-FB4C-3661-53FBD620F126}"/>
              </a:ext>
            </a:extLst>
          </p:cNvPr>
          <p:cNvSpPr/>
          <p:nvPr/>
        </p:nvSpPr>
        <p:spPr>
          <a:xfrm>
            <a:off x="826945" y="1833449"/>
            <a:ext cx="4596303" cy="569779"/>
          </a:xfrm>
          <a:prstGeom prst="rect">
            <a:avLst/>
          </a:prstGeom>
          <a:solidFill>
            <a:srgbClr val="74BD43"/>
          </a:solidFill>
          <a:ln w="25400">
            <a:solidFill>
              <a:srgbClr val="74B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Today’s Workforce</a:t>
            </a:r>
          </a:p>
        </p:txBody>
      </p:sp>
      <p:sp>
        <p:nvSpPr>
          <p:cNvPr id="5" name="Rectangle 4">
            <a:extLst>
              <a:ext uri="{FF2B5EF4-FFF2-40B4-BE49-F238E27FC236}">
                <a16:creationId xmlns:a16="http://schemas.microsoft.com/office/drawing/2014/main" id="{60ED2C71-5FA6-F56D-BC54-1EC6D32D5F83}"/>
              </a:ext>
            </a:extLst>
          </p:cNvPr>
          <p:cNvSpPr/>
          <p:nvPr/>
        </p:nvSpPr>
        <p:spPr>
          <a:xfrm>
            <a:off x="6723251" y="2390934"/>
            <a:ext cx="4596303" cy="3412708"/>
          </a:xfrm>
          <a:prstGeom prst="rect">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228600" tIns="228600" rIns="228600" bIns="228600" numCol="1" rtlCol="0" anchor="t" anchorCtr="0"/>
          <a:lstStyle/>
          <a:p>
            <a:pPr marL="0" marR="0" lvl="0" indent="0" algn="l" defTabSz="914377" rtl="0" eaLnBrk="1" fontAlgn="auto" latinLnBrk="0" hangingPunct="1">
              <a:lnSpc>
                <a:spcPct val="100000"/>
              </a:lnSpc>
              <a:spcBef>
                <a:spcPts val="0"/>
              </a:spcBef>
              <a:spcAft>
                <a:spcPts val="700"/>
              </a:spcAft>
              <a:buClr>
                <a:srgbClr val="000000">
                  <a:lumMod val="50000"/>
                  <a:lumOff val="50000"/>
                </a:srgbClr>
              </a:buClr>
              <a:buSzTx/>
              <a:buFontTx/>
              <a:buNone/>
              <a:tabLst/>
              <a:defRPr/>
            </a:pPr>
            <a:r>
              <a:rPr kumimoji="0" lang="en-US" sz="1800" b="1" i="0" u="none" strike="noStrike" kern="1200" cap="none" spc="0" normalizeH="0" baseline="0" noProof="0">
                <a:ln>
                  <a:noFill/>
                </a:ln>
                <a:solidFill>
                  <a:srgbClr val="007DBA"/>
                </a:solidFill>
                <a:effectLst/>
                <a:uLnTx/>
                <a:uFillTx/>
                <a:latin typeface="Arial" panose="020B0604020202020204"/>
                <a:ea typeface="+mn-ea"/>
                <a:cs typeface="+mn-cs"/>
              </a:rPr>
              <a:t>3-Person Care Team</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Builds a pipeline of caregivers</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Increases engagement and retention</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Improves quality &amp; safety of care, and patient &amp; family experience</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Decreases turnover and labor costs</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C4D444"/>
                </a:solidFill>
                <a:effectLst/>
                <a:uLnTx/>
                <a:uFillTx/>
                <a:latin typeface="Arial" panose="020B0604020202020204"/>
                <a:ea typeface="+mn-ea"/>
                <a:cs typeface="+mn-cs"/>
              </a:rPr>
              <a:t>Requires 20% fewer RNs* overall </a:t>
            </a:r>
          </a:p>
          <a:p>
            <a:pPr marL="137157" marR="0" lvl="0" indent="-137157" algn="l" defTabSz="914377" rtl="0" eaLnBrk="1" fontAlgn="auto" latinLnBrk="0" hangingPunct="1">
              <a:lnSpc>
                <a:spcPct val="100000"/>
              </a:lnSpc>
              <a:spcBef>
                <a:spcPts val="0"/>
              </a:spcBef>
              <a:spcAft>
                <a:spcPts val="700"/>
              </a:spcAft>
              <a:buClr>
                <a:srgbClr val="007DBA"/>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Reduces labor cost/day by 8%**</a:t>
            </a:r>
          </a:p>
        </p:txBody>
      </p:sp>
      <p:sp>
        <p:nvSpPr>
          <p:cNvPr id="6" name="Rectangle 5">
            <a:extLst>
              <a:ext uri="{FF2B5EF4-FFF2-40B4-BE49-F238E27FC236}">
                <a16:creationId xmlns:a16="http://schemas.microsoft.com/office/drawing/2014/main" id="{E0D3F95B-6DA0-F98C-69F0-3D64C5B166F0}"/>
              </a:ext>
            </a:extLst>
          </p:cNvPr>
          <p:cNvSpPr/>
          <p:nvPr/>
        </p:nvSpPr>
        <p:spPr>
          <a:xfrm>
            <a:off x="6723251" y="1833449"/>
            <a:ext cx="4599432" cy="569779"/>
          </a:xfrm>
          <a:prstGeom prst="rect">
            <a:avLst/>
          </a:prstGeom>
          <a:solidFill>
            <a:schemeClr val="accent5"/>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A Transformational Model</a:t>
            </a:r>
          </a:p>
        </p:txBody>
      </p:sp>
    </p:spTree>
    <p:extLst>
      <p:ext uri="{BB962C8B-B14F-4D97-AF65-F5344CB8AC3E}">
        <p14:creationId xmlns:p14="http://schemas.microsoft.com/office/powerpoint/2010/main" val="394941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icon, circle&#10;&#10;Description automatically generated">
            <a:extLst>
              <a:ext uri="{FF2B5EF4-FFF2-40B4-BE49-F238E27FC236}">
                <a16:creationId xmlns:a16="http://schemas.microsoft.com/office/drawing/2014/main" id="{11268DCA-E18B-4D2A-9E41-4D950B6A32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85277" y="1092373"/>
            <a:ext cx="4888359" cy="4888359"/>
          </a:xfrm>
          <a:prstGeom prst="rect">
            <a:avLst/>
          </a:prstGeom>
        </p:spPr>
      </p:pic>
      <p:sp>
        <p:nvSpPr>
          <p:cNvPr id="3" name="Title 2">
            <a:extLst>
              <a:ext uri="{FF2B5EF4-FFF2-40B4-BE49-F238E27FC236}">
                <a16:creationId xmlns:a16="http://schemas.microsoft.com/office/drawing/2014/main" id="{8DDA0E27-8D07-241F-0D74-CFE4874AA1E2}"/>
              </a:ext>
            </a:extLst>
          </p:cNvPr>
          <p:cNvSpPr>
            <a:spLocks noGrp="1"/>
          </p:cNvSpPr>
          <p:nvPr>
            <p:ph type="title"/>
          </p:nvPr>
        </p:nvSpPr>
        <p:spPr>
          <a:xfrm>
            <a:off x="218574" y="-259796"/>
            <a:ext cx="11973426" cy="1514689"/>
          </a:xfrm>
        </p:spPr>
        <p:txBody>
          <a:bodyPr>
            <a:normAutofit/>
          </a:bodyPr>
          <a:lstStyle/>
          <a:p>
            <a:r>
              <a:rPr lang="en-US" sz="3200" b="1" dirty="0"/>
              <a:t>At the core of this transformational model is a 3-person care team</a:t>
            </a:r>
          </a:p>
        </p:txBody>
      </p:sp>
      <p:sp>
        <p:nvSpPr>
          <p:cNvPr id="5" name="Slide Number Placeholder 4">
            <a:extLst>
              <a:ext uri="{FF2B5EF4-FFF2-40B4-BE49-F238E27FC236}">
                <a16:creationId xmlns:a16="http://schemas.microsoft.com/office/drawing/2014/main" id="{78034C34-9830-3C7B-5476-D59D3F24AE2D}"/>
              </a:ext>
            </a:extLst>
          </p:cNvPr>
          <p:cNvSpPr>
            <a:spLocks noGrp="1"/>
          </p:cNvSpPr>
          <p:nvPr>
            <p:ph type="sldNum" sz="quarter" idx="4"/>
          </p:nvPr>
        </p:nvSpPr>
        <p:spPr>
          <a:xfrm>
            <a:off x="8592015" y="4789289"/>
            <a:ext cx="266236" cy="136922"/>
          </a:xfrm>
          <a:prstGeom prst="rect">
            <a:avLst/>
          </a:prstGeom>
        </p:spPr>
        <p:txBody>
          <a:bodyPr wrap="none" lIns="0" tIns="0" rIns="0" bIns="0"/>
          <a:lstStyle>
            <a:defPPr>
              <a:defRPr lang="en-US"/>
            </a:defPPr>
            <a:lvl1pPr marL="0" algn="r" defTabSz="457200" rtl="0" eaLnBrk="1" latinLnBrk="0" hangingPunct="1">
              <a:defRPr sz="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489F9553-C816-6842-8939-EE75ECF7EB2B}" type="slidenum">
              <a:rPr kumimoji="0" lang="en-US" sz="600" b="0" i="0" u="none" strike="noStrike" kern="1200" cap="none" spc="0" normalizeH="0" baseline="0" noProof="0" smtClean="0">
                <a:ln>
                  <a:noFill/>
                </a:ln>
                <a:solidFill>
                  <a:srgbClr val="6F6B6B"/>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5AF997C2-F822-4375-979D-0987F6776BA9}"/>
              </a:ext>
            </a:extLst>
          </p:cNvPr>
          <p:cNvSpPr txBox="1">
            <a:spLocks/>
          </p:cNvSpPr>
          <p:nvPr/>
        </p:nvSpPr>
        <p:spPr>
          <a:xfrm>
            <a:off x="381000" y="2557013"/>
            <a:ext cx="3105459" cy="415321"/>
          </a:xfrm>
          <a:prstGeom prst="rect">
            <a:avLst/>
          </a:prstGeom>
          <a:solidFill>
            <a:schemeClr val="accent6"/>
          </a:solidFill>
          <a:ln w="25400">
            <a:solidFill>
              <a:schemeClr val="accent6"/>
            </a:solidFill>
          </a:ln>
        </p:spPr>
        <p:txBody>
          <a:bodyPr anchor="ctr" anchorCtr="0">
            <a:normAutofit/>
          </a:bodyPr>
          <a:lstStyle>
            <a:lvl1pPr marL="137160" indent="-137160" algn="l" defTabSz="914400" rtl="0" eaLnBrk="1" latinLnBrk="0" hangingPunct="1">
              <a:lnSpc>
                <a:spcPct val="90000"/>
              </a:lnSpc>
              <a:spcBef>
                <a:spcPts val="10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1pPr>
            <a:lvl2pPr marL="320040" indent="-137160" algn="l" defTabSz="914400" rtl="0" eaLnBrk="1" latinLnBrk="0" hangingPunct="1">
              <a:lnSpc>
                <a:spcPct val="90000"/>
              </a:lnSpc>
              <a:spcBef>
                <a:spcPts val="5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8B83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
                <a:srgbClr val="00BFB3">
                  <a:lumMod val="75000"/>
                </a:srgbClr>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Bedside RN</a:t>
            </a:r>
          </a:p>
        </p:txBody>
      </p:sp>
      <p:sp>
        <p:nvSpPr>
          <p:cNvPr id="17" name="TextBox 16">
            <a:extLst>
              <a:ext uri="{FF2B5EF4-FFF2-40B4-BE49-F238E27FC236}">
                <a16:creationId xmlns:a16="http://schemas.microsoft.com/office/drawing/2014/main" id="{D3429C82-29AB-4448-A26B-073E7BFC243E}"/>
              </a:ext>
            </a:extLst>
          </p:cNvPr>
          <p:cNvSpPr txBox="1"/>
          <p:nvPr/>
        </p:nvSpPr>
        <p:spPr>
          <a:xfrm>
            <a:off x="381000" y="2972334"/>
            <a:ext cx="3105459" cy="1877437"/>
          </a:xfrm>
          <a:prstGeom prst="rect">
            <a:avLst/>
          </a:prstGeom>
          <a:solidFill>
            <a:schemeClr val="bg1"/>
          </a:solidFill>
          <a:ln w="25400">
            <a:solidFill>
              <a:schemeClr val="accent6"/>
            </a:solidFill>
          </a:ln>
        </p:spPr>
        <p:txBody>
          <a:bodyPr wrap="square" lIns="137160" tIns="137160" rIns="137160" bIns="13716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C8633"/>
                </a:solidFill>
                <a:effectLst/>
                <a:uLnTx/>
                <a:uFillTx/>
                <a:latin typeface="Arial" panose="020B0604020202020204"/>
                <a:ea typeface="Calibri" panose="020F0502020204030204" pitchFamily="34" charset="0"/>
                <a:cs typeface="Times New Roman" panose="02020603050405020304" pitchFamily="18" charset="0"/>
              </a:rPr>
              <a:t>Provides direct patient care support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2082"/>
                </a:solidFill>
                <a:effectLst/>
                <a:uLnTx/>
                <a:uFillTx/>
                <a:latin typeface="Arial" panose="020B0604020202020204"/>
                <a:ea typeface="Calibri" panose="020F0502020204030204" pitchFamily="34" charset="0"/>
                <a:cs typeface="Times New Roman" panose="02020603050405020304" pitchFamily="18" charset="0"/>
              </a:rPr>
              <a:t> </a:t>
            </a:r>
            <a:endParaRPr kumimoji="0" lang="en-US" sz="1100" b="1" i="0" u="none" strike="noStrike" kern="1200" cap="none" spc="0" normalizeH="0" baseline="0" noProof="0" dirty="0">
              <a:ln>
                <a:noFill/>
              </a:ln>
              <a:solidFill>
                <a:srgbClr val="702082"/>
              </a:solidFill>
              <a:effectLst/>
              <a:uLnTx/>
              <a:uFillTx/>
              <a:latin typeface="Arial" panose="020B0604020202020204"/>
              <a:ea typeface="Calibri" panose="020F0502020204030204" pitchFamily="34" charset="0"/>
              <a:cs typeface="Times New Roman" panose="02020603050405020304" pitchFamily="18" charset="0"/>
            </a:endParaRPr>
          </a:p>
          <a:p>
            <a:pPr marL="137157" marR="0" lvl="0" indent="-137157" algn="l" defTabSz="914377" rtl="0" eaLnBrk="1" fontAlgn="auto" latinLnBrk="0" hangingPunct="1">
              <a:lnSpc>
                <a:spcPct val="100000"/>
              </a:lnSpc>
              <a:spcBef>
                <a:spcPts val="0"/>
              </a:spcBef>
              <a:spcAft>
                <a:spcPts val="0"/>
              </a:spcAft>
              <a:buClr>
                <a:srgbClr val="70208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Gains experience </a:t>
            </a:r>
          </a:p>
          <a:p>
            <a:pPr marL="137157" marR="0" lvl="0" indent="-137157" algn="l" defTabSz="914377" rtl="0" eaLnBrk="1" fontAlgn="auto" latinLnBrk="0" hangingPunct="1">
              <a:lnSpc>
                <a:spcPct val="100000"/>
              </a:lnSpc>
              <a:spcBef>
                <a:spcPts val="0"/>
              </a:spcBef>
              <a:spcAft>
                <a:spcPts val="0"/>
              </a:spcAft>
              <a:buClr>
                <a:srgbClr val="70208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More time with patients and families</a:t>
            </a:r>
          </a:p>
          <a:p>
            <a:pPr marL="137157" marR="0" lvl="0" indent="-137157" algn="l" defTabSz="914377" rtl="0" eaLnBrk="1" fontAlgn="auto" latinLnBrk="0" hangingPunct="1">
              <a:lnSpc>
                <a:spcPct val="100000"/>
              </a:lnSpc>
              <a:spcBef>
                <a:spcPts val="0"/>
              </a:spcBef>
              <a:spcAft>
                <a:spcPts val="0"/>
              </a:spcAft>
              <a:buClr>
                <a:srgbClr val="70208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On-demand guidance</a:t>
            </a:r>
          </a:p>
        </p:txBody>
      </p:sp>
      <p:sp>
        <p:nvSpPr>
          <p:cNvPr id="24" name="TextBox 23">
            <a:extLst>
              <a:ext uri="{FF2B5EF4-FFF2-40B4-BE49-F238E27FC236}">
                <a16:creationId xmlns:a16="http://schemas.microsoft.com/office/drawing/2014/main" id="{DD640006-87E4-4170-A514-A3A64C988AD0}"/>
              </a:ext>
            </a:extLst>
          </p:cNvPr>
          <p:cNvSpPr txBox="1"/>
          <p:nvPr/>
        </p:nvSpPr>
        <p:spPr>
          <a:xfrm>
            <a:off x="4287403" y="2423173"/>
            <a:ext cx="2709589" cy="1138773"/>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50000"/>
                    <a:lumOff val="50000"/>
                  </a:srgbClr>
                </a:solidFill>
                <a:effectLst/>
                <a:uLnTx/>
                <a:uFillTx/>
                <a:latin typeface="Arial" panose="020B0604020202020204"/>
                <a:ea typeface="Calibri" panose="020F0502020204030204" pitchFamily="34" charset="0"/>
                <a:cs typeface="Times New Roman" panose="02020603050405020304" pitchFamily="18" charset="0"/>
              </a:rPr>
              <a:t>Patient/Member-Centered Care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lumMod val="50000"/>
                  <a:lumOff val="50000"/>
                </a:srgbClr>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5" name="Content Placeholder 1">
            <a:extLst>
              <a:ext uri="{FF2B5EF4-FFF2-40B4-BE49-F238E27FC236}">
                <a16:creationId xmlns:a16="http://schemas.microsoft.com/office/drawing/2014/main" id="{57E1A0AA-1C3A-3A08-1B6E-334CD18E1B51}"/>
              </a:ext>
            </a:extLst>
          </p:cNvPr>
          <p:cNvSpPr txBox="1">
            <a:spLocks/>
          </p:cNvSpPr>
          <p:nvPr/>
        </p:nvSpPr>
        <p:spPr>
          <a:xfrm>
            <a:off x="7702657" y="2748049"/>
            <a:ext cx="3308243" cy="415321"/>
          </a:xfrm>
          <a:prstGeom prst="rect">
            <a:avLst/>
          </a:prstGeom>
          <a:solidFill>
            <a:schemeClr val="accent5"/>
          </a:solidFill>
          <a:ln w="25400">
            <a:solidFill>
              <a:schemeClr val="accent5"/>
            </a:solidFill>
          </a:ln>
        </p:spPr>
        <p:txBody>
          <a:bodyPr anchor="ctr" anchorCtr="0">
            <a:normAutofit/>
          </a:bodyPr>
          <a:lstStyle>
            <a:lvl1pPr marL="137160" indent="-137160" algn="l" defTabSz="914400" rtl="0" eaLnBrk="1" latinLnBrk="0" hangingPunct="1">
              <a:lnSpc>
                <a:spcPct val="90000"/>
              </a:lnSpc>
              <a:spcBef>
                <a:spcPts val="10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1pPr>
            <a:lvl2pPr marL="320040" indent="-137160" algn="l" defTabSz="914400" rtl="0" eaLnBrk="1" latinLnBrk="0" hangingPunct="1">
              <a:lnSpc>
                <a:spcPct val="90000"/>
              </a:lnSpc>
              <a:spcBef>
                <a:spcPts val="5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8B83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
                <a:srgbClr val="00BFB3">
                  <a:lumMod val="75000"/>
                </a:srgbClr>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Virtual RN</a:t>
            </a:r>
          </a:p>
        </p:txBody>
      </p:sp>
      <p:sp>
        <p:nvSpPr>
          <p:cNvPr id="22" name="Content Placeholder 1">
            <a:extLst>
              <a:ext uri="{FF2B5EF4-FFF2-40B4-BE49-F238E27FC236}">
                <a16:creationId xmlns:a16="http://schemas.microsoft.com/office/drawing/2014/main" id="{39E817C9-F236-C74D-6CFE-0AC19F8464EA}"/>
              </a:ext>
            </a:extLst>
          </p:cNvPr>
          <p:cNvSpPr txBox="1">
            <a:spLocks/>
          </p:cNvSpPr>
          <p:nvPr/>
        </p:nvSpPr>
        <p:spPr>
          <a:xfrm>
            <a:off x="4216384" y="4671467"/>
            <a:ext cx="2893957" cy="570003"/>
          </a:xfrm>
          <a:prstGeom prst="rect">
            <a:avLst/>
          </a:prstGeom>
          <a:solidFill>
            <a:schemeClr val="accent3"/>
          </a:solidFill>
          <a:ln w="25400">
            <a:solidFill>
              <a:schemeClr val="accent3"/>
            </a:solidFill>
          </a:ln>
        </p:spPr>
        <p:txBody>
          <a:bodyPr anchor="ctr" anchorCtr="0">
            <a:normAutofit/>
          </a:bodyPr>
          <a:lstStyle>
            <a:lvl1pPr marL="137160" indent="-137160" algn="l" defTabSz="914400" rtl="0" eaLnBrk="1" latinLnBrk="0" hangingPunct="1">
              <a:lnSpc>
                <a:spcPct val="90000"/>
              </a:lnSpc>
              <a:spcBef>
                <a:spcPts val="10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1pPr>
            <a:lvl2pPr marL="320040" indent="-137160" algn="l" defTabSz="914400" rtl="0" eaLnBrk="1" latinLnBrk="0" hangingPunct="1">
              <a:lnSpc>
                <a:spcPct val="90000"/>
              </a:lnSpc>
              <a:spcBef>
                <a:spcPts val="500"/>
              </a:spcBef>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8B83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8B83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
                <a:srgbClr val="00BFB3">
                  <a:lumMod val="75000"/>
                </a:srgbClr>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RN Partner</a:t>
            </a:r>
          </a:p>
          <a:p>
            <a:pPr marL="0" marR="0" lvl="0" indent="0" algn="ctr" defTabSz="914377" rtl="0" eaLnBrk="1" fontAlgn="auto" latinLnBrk="0" hangingPunct="1">
              <a:lnSpc>
                <a:spcPct val="90000"/>
              </a:lnSpc>
              <a:spcBef>
                <a:spcPts val="0"/>
              </a:spcBef>
              <a:spcAft>
                <a:spcPts val="0"/>
              </a:spcAft>
              <a:buClr>
                <a:srgbClr val="00BFB3">
                  <a:lumMod val="75000"/>
                </a:srgbClr>
              </a:buClr>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NA, CNA, or LPN/LVN</a:t>
            </a:r>
          </a:p>
        </p:txBody>
      </p:sp>
      <p:sp>
        <p:nvSpPr>
          <p:cNvPr id="25" name="TextBox 24">
            <a:extLst>
              <a:ext uri="{FF2B5EF4-FFF2-40B4-BE49-F238E27FC236}">
                <a16:creationId xmlns:a16="http://schemas.microsoft.com/office/drawing/2014/main" id="{37BC468B-29A6-397A-36E5-A80564A321D6}"/>
              </a:ext>
            </a:extLst>
          </p:cNvPr>
          <p:cNvSpPr txBox="1"/>
          <p:nvPr/>
        </p:nvSpPr>
        <p:spPr>
          <a:xfrm>
            <a:off x="4216385" y="5241686"/>
            <a:ext cx="2893959" cy="1231106"/>
          </a:xfrm>
          <a:prstGeom prst="rect">
            <a:avLst/>
          </a:prstGeom>
          <a:solidFill>
            <a:schemeClr val="bg1"/>
          </a:solidFill>
          <a:ln w="25400">
            <a:solidFill>
              <a:schemeClr val="accent3"/>
            </a:solidFill>
          </a:ln>
        </p:spPr>
        <p:txBody>
          <a:bodyPr wrap="square" lIns="137160" tIns="137160" rIns="137160" bIns="13716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BFB3"/>
                </a:solidFill>
                <a:effectLst/>
                <a:uLnTx/>
                <a:uFillTx/>
                <a:latin typeface="Arial" panose="020B0604020202020204"/>
                <a:ea typeface="Calibri" panose="020F0502020204030204" pitchFamily="34" charset="0"/>
                <a:cs typeface="Times New Roman" panose="02020603050405020304" pitchFamily="18" charset="0"/>
              </a:rPr>
              <a:t>Partners with bedside RN to care for more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2082"/>
                </a:solidFill>
                <a:effectLst/>
                <a:uLnTx/>
                <a:uFillTx/>
                <a:latin typeface="Arial" panose="020B0604020202020204"/>
                <a:ea typeface="Calibri" panose="020F0502020204030204" pitchFamily="34" charset="0"/>
                <a:cs typeface="Times New Roman" panose="02020603050405020304" pitchFamily="18" charset="0"/>
              </a:rPr>
              <a:t> </a:t>
            </a:r>
          </a:p>
          <a:p>
            <a:pPr marL="137157" marR="0" lvl="0" indent="-137157" algn="l" defTabSz="914377" rtl="0" eaLnBrk="1" fontAlgn="auto" latinLnBrk="0" hangingPunct="1">
              <a:lnSpc>
                <a:spcPct val="100000"/>
              </a:lnSpc>
              <a:spcBef>
                <a:spcPts val="0"/>
              </a:spcBef>
              <a:spcAft>
                <a:spcPts val="600"/>
              </a:spcAft>
              <a:buClr>
                <a:srgbClr val="00BFB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Path to career advancement </a:t>
            </a:r>
          </a:p>
        </p:txBody>
      </p:sp>
      <p:sp>
        <p:nvSpPr>
          <p:cNvPr id="26" name="TextBox 25">
            <a:extLst>
              <a:ext uri="{FF2B5EF4-FFF2-40B4-BE49-F238E27FC236}">
                <a16:creationId xmlns:a16="http://schemas.microsoft.com/office/drawing/2014/main" id="{E64C00ED-F9EA-389F-E0F9-D04D9972D506}"/>
              </a:ext>
            </a:extLst>
          </p:cNvPr>
          <p:cNvSpPr txBox="1"/>
          <p:nvPr/>
        </p:nvSpPr>
        <p:spPr>
          <a:xfrm>
            <a:off x="7702657" y="3163369"/>
            <a:ext cx="3308243" cy="2385268"/>
          </a:xfrm>
          <a:prstGeom prst="rect">
            <a:avLst/>
          </a:prstGeom>
          <a:solidFill>
            <a:schemeClr val="bg1"/>
          </a:solidFill>
          <a:ln w="25400">
            <a:solidFill>
              <a:schemeClr val="accent5"/>
            </a:solidFill>
          </a:ln>
        </p:spPr>
        <p:txBody>
          <a:bodyPr wrap="square" lIns="137160" tIns="137160" bIns="13716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DBA"/>
                </a:solidFill>
                <a:effectLst/>
                <a:uLnTx/>
                <a:uFillTx/>
                <a:latin typeface="Arial" panose="020B0604020202020204"/>
                <a:ea typeface="Calibri" panose="020F0502020204030204" pitchFamily="34" charset="0"/>
                <a:cs typeface="Times New Roman" panose="02020603050405020304" pitchFamily="18" charset="0"/>
              </a:rPr>
              <a:t>Brings expert support and coordinates complex care</a:t>
            </a:r>
            <a:endParaRPr kumimoji="0" lang="en-US" sz="1400" b="1" i="0" u="none" strike="noStrike" kern="1200" cap="none" spc="0" normalizeH="0" baseline="0" noProof="0" dirty="0">
              <a:ln>
                <a:noFill/>
              </a:ln>
              <a:solidFill>
                <a:srgbClr val="007DBA"/>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2082"/>
                </a:solidFill>
                <a:effectLst/>
                <a:uLnTx/>
                <a:uFillTx/>
                <a:latin typeface="Arial" panose="020B0604020202020204"/>
                <a:ea typeface="Calibri" panose="020F0502020204030204" pitchFamily="34" charset="0"/>
                <a:cs typeface="Times New Roman" panose="02020603050405020304" pitchFamily="18" charset="0"/>
              </a:rPr>
              <a:t> </a:t>
            </a:r>
          </a:p>
          <a:p>
            <a:pPr marL="137157" marR="0" lvl="0" indent="-137157" algn="l" defTabSz="914377" rtl="0" eaLnBrk="1" fontAlgn="auto" latinLnBrk="0" hangingPunct="1">
              <a:lnSpc>
                <a:spcPct val="100000"/>
              </a:lnSpc>
              <a:spcBef>
                <a:spcPts val="0"/>
              </a:spcBef>
              <a:spcAft>
                <a:spcPts val="0"/>
              </a:spcAft>
              <a:buClr>
                <a:srgbClr val="007DBA"/>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Ideal position for experienced RNs wanting a less physically demanding role and offers nurses nearing retirement an alternative</a:t>
            </a:r>
          </a:p>
          <a:p>
            <a:pPr marL="137157" marR="0" lvl="0" indent="-137157" algn="l" defTabSz="914377" rtl="0" eaLnBrk="1" fontAlgn="auto" latinLnBrk="0" hangingPunct="1">
              <a:lnSpc>
                <a:spcPct val="100000"/>
              </a:lnSpc>
              <a:spcBef>
                <a:spcPts val="0"/>
              </a:spcBef>
              <a:spcAft>
                <a:spcPts val="0"/>
              </a:spcAft>
              <a:buClr>
                <a:srgbClr val="007DBA"/>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Practicing at top of license</a:t>
            </a:r>
          </a:p>
          <a:p>
            <a:pPr marL="137157" marR="0" lvl="0" indent="-137157" algn="l" defTabSz="914377" rtl="0" eaLnBrk="1" fontAlgn="auto" latinLnBrk="0" hangingPunct="1">
              <a:lnSpc>
                <a:spcPct val="100000"/>
              </a:lnSpc>
              <a:spcBef>
                <a:spcPts val="0"/>
              </a:spcBef>
              <a:spcAft>
                <a:spcPts val="0"/>
              </a:spcAft>
              <a:buClr>
                <a:srgbClr val="007DBA"/>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More time mentoring</a:t>
            </a:r>
          </a:p>
        </p:txBody>
      </p:sp>
      <p:sp>
        <p:nvSpPr>
          <p:cNvPr id="16" name="TextBox 15">
            <a:extLst>
              <a:ext uri="{FF2B5EF4-FFF2-40B4-BE49-F238E27FC236}">
                <a16:creationId xmlns:a16="http://schemas.microsoft.com/office/drawing/2014/main" id="{9F350CE4-F706-4C0A-9068-F11B7487B1CA}"/>
              </a:ext>
            </a:extLst>
          </p:cNvPr>
          <p:cNvSpPr txBox="1"/>
          <p:nvPr/>
        </p:nvSpPr>
        <p:spPr>
          <a:xfrm>
            <a:off x="4042760" y="3207308"/>
            <a:ext cx="3103597" cy="73866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Coordinated, efficient care that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supports better outcomes, safety and an exceptional experience</a:t>
            </a:r>
          </a:p>
        </p:txBody>
      </p:sp>
      <p:pic>
        <p:nvPicPr>
          <p:cNvPr id="20" name="Picture 19" descr="Icon&#10;&#10;Description automatically generated">
            <a:extLst>
              <a:ext uri="{FF2B5EF4-FFF2-40B4-BE49-F238E27FC236}">
                <a16:creationId xmlns:a16="http://schemas.microsoft.com/office/drawing/2014/main" id="{4613217F-20D4-49E0-BAA0-B1A05787A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6649" y="1564960"/>
            <a:ext cx="1723969" cy="1094953"/>
          </a:xfrm>
          <a:prstGeom prst="rect">
            <a:avLst/>
          </a:prstGeom>
        </p:spPr>
      </p:pic>
      <p:pic>
        <p:nvPicPr>
          <p:cNvPr id="28" name="Picture 27" descr="Icon&#10;&#10;Description automatically generated">
            <a:extLst>
              <a:ext uri="{FF2B5EF4-FFF2-40B4-BE49-F238E27FC236}">
                <a16:creationId xmlns:a16="http://schemas.microsoft.com/office/drawing/2014/main" id="{AAC74421-2CAE-4835-B67E-D86860368F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2813" y="5362475"/>
            <a:ext cx="1130299" cy="961691"/>
          </a:xfrm>
          <a:prstGeom prst="rect">
            <a:avLst/>
          </a:prstGeom>
        </p:spPr>
      </p:pic>
      <p:pic>
        <p:nvPicPr>
          <p:cNvPr id="29" name="Picture 28" descr="Icon&#10;&#10;Description automatically generated">
            <a:extLst>
              <a:ext uri="{FF2B5EF4-FFF2-40B4-BE49-F238E27FC236}">
                <a16:creationId xmlns:a16="http://schemas.microsoft.com/office/drawing/2014/main" id="{115F96DA-64DC-46BA-AF3E-F90D14796C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844" y="1498925"/>
            <a:ext cx="1116589" cy="950027"/>
          </a:xfrm>
          <a:prstGeom prst="rect">
            <a:avLst/>
          </a:prstGeom>
        </p:spPr>
      </p:pic>
    </p:spTree>
    <p:extLst>
      <p:ext uri="{BB962C8B-B14F-4D97-AF65-F5344CB8AC3E}">
        <p14:creationId xmlns:p14="http://schemas.microsoft.com/office/powerpoint/2010/main" val="416884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35B1-3AF2-A9E6-03DE-1BB503B25DF2}"/>
              </a:ext>
            </a:extLst>
          </p:cNvPr>
          <p:cNvSpPr>
            <a:spLocks noGrp="1"/>
          </p:cNvSpPr>
          <p:nvPr>
            <p:ph type="title"/>
          </p:nvPr>
        </p:nvSpPr>
        <p:spPr>
          <a:xfrm>
            <a:off x="0" y="0"/>
            <a:ext cx="12084908" cy="1212575"/>
          </a:xfrm>
        </p:spPr>
        <p:txBody>
          <a:bodyPr>
            <a:normAutofit/>
          </a:bodyPr>
          <a:lstStyle/>
          <a:p>
            <a:r>
              <a:rPr lang="en-US" sz="3200" b="1" dirty="0"/>
              <a:t>Considerations for health systems that want to begin this journey</a:t>
            </a:r>
          </a:p>
        </p:txBody>
      </p:sp>
      <p:sp>
        <p:nvSpPr>
          <p:cNvPr id="3" name="Content Placeholder 2">
            <a:extLst>
              <a:ext uri="{FF2B5EF4-FFF2-40B4-BE49-F238E27FC236}">
                <a16:creationId xmlns:a16="http://schemas.microsoft.com/office/drawing/2014/main" id="{09586DE2-C47F-FAA1-E9BB-6BA89048F14B}"/>
              </a:ext>
            </a:extLst>
          </p:cNvPr>
          <p:cNvSpPr>
            <a:spLocks noGrp="1"/>
          </p:cNvSpPr>
          <p:nvPr>
            <p:ph idx="1"/>
          </p:nvPr>
        </p:nvSpPr>
        <p:spPr>
          <a:xfrm>
            <a:off x="455140" y="1491993"/>
            <a:ext cx="10515600" cy="4351338"/>
          </a:xfrm>
        </p:spPr>
        <p:txBody>
          <a:bodyPr/>
          <a:lstStyle/>
          <a:p>
            <a:pPr marL="457200" indent="-457200">
              <a:buFont typeface="Arial" panose="020B0604020202020204" pitchFamily="34" charset="0"/>
              <a:buChar char="•"/>
            </a:pPr>
            <a:r>
              <a:rPr lang="en-US" sz="3200" dirty="0">
                <a:solidFill>
                  <a:schemeClr val="bg2">
                    <a:lumMod val="10000"/>
                  </a:schemeClr>
                </a:solidFill>
              </a:rPr>
              <a:t>Do not underestimate the change</a:t>
            </a:r>
          </a:p>
          <a:p>
            <a:pPr marL="457200" indent="-457200">
              <a:buFont typeface="Arial" panose="020B0604020202020204" pitchFamily="34" charset="0"/>
              <a:buChar char="•"/>
            </a:pPr>
            <a:r>
              <a:rPr lang="en-US" sz="3200" dirty="0">
                <a:solidFill>
                  <a:schemeClr val="bg2">
                    <a:lumMod val="10000"/>
                  </a:schemeClr>
                </a:solidFill>
              </a:rPr>
              <a:t>Obtain leadership support, not just Nursing</a:t>
            </a:r>
          </a:p>
          <a:p>
            <a:pPr marL="457200" indent="-457200">
              <a:buFont typeface="Arial" panose="020B0604020202020204" pitchFamily="34" charset="0"/>
              <a:buChar char="•"/>
            </a:pPr>
            <a:r>
              <a:rPr lang="en-US" sz="3200" dirty="0">
                <a:solidFill>
                  <a:schemeClr val="bg2">
                    <a:lumMod val="10000"/>
                  </a:schemeClr>
                </a:solidFill>
              </a:rPr>
              <a:t>Language matters</a:t>
            </a:r>
          </a:p>
          <a:p>
            <a:pPr marL="457200" indent="-457200">
              <a:buFont typeface="Arial" panose="020B0604020202020204" pitchFamily="34" charset="0"/>
              <a:buChar char="•"/>
            </a:pPr>
            <a:r>
              <a:rPr lang="en-US" sz="3200" dirty="0">
                <a:solidFill>
                  <a:schemeClr val="bg2">
                    <a:lumMod val="10000"/>
                  </a:schemeClr>
                </a:solidFill>
              </a:rPr>
              <a:t>Measure along the way</a:t>
            </a:r>
          </a:p>
          <a:p>
            <a:pPr marL="457200" indent="-457200">
              <a:buFont typeface="Arial" panose="020B0604020202020204" pitchFamily="34" charset="0"/>
              <a:buChar char="•"/>
            </a:pPr>
            <a:r>
              <a:rPr lang="en-US" sz="3200" dirty="0">
                <a:solidFill>
                  <a:schemeClr val="bg2">
                    <a:lumMod val="10000"/>
                  </a:schemeClr>
                </a:solidFill>
              </a:rPr>
              <a:t>Learn forward, revisit and apply the learnings</a:t>
            </a:r>
          </a:p>
          <a:p>
            <a:endParaRPr lang="en-US"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208DBB6-793D-58B5-E0CA-CD0863168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94B5B-D30F-4545-8249-7FFD9D2FA383}" type="slidenum">
              <a:rPr kumimoji="0" lang="en-US" sz="700" b="0" i="0" u="none" strike="noStrike" kern="1200" cap="none" spc="0" normalizeH="0" baseline="0" noProof="0" smtClean="0">
                <a:ln>
                  <a:noFill/>
                </a:ln>
                <a:solidFill>
                  <a:srgbClr val="6F6B6B">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700" b="0" i="0" u="none" strike="noStrike" kern="1200" cap="none" spc="0" normalizeH="0" baseline="0" noProof="0">
              <a:ln>
                <a:noFill/>
              </a:ln>
              <a:solidFill>
                <a:srgbClr val="6F6B6B">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2978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2D33FC-182A-9B4B-B00C-4D1CA0530FFF}"/>
              </a:ext>
            </a:extLst>
          </p:cNvPr>
          <p:cNvSpPr>
            <a:spLocks noGrp="1"/>
          </p:cNvSpPr>
          <p:nvPr>
            <p:ph type="sldNum" sz="quarter" idx="4294967295"/>
          </p:nvPr>
        </p:nvSpPr>
        <p:spPr>
          <a:xfrm>
            <a:off x="8531085" y="61034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94B5B-D30F-4545-8249-7FFD9D2FA383}" type="slidenum">
              <a:rPr kumimoji="0" lang="en-US" sz="700" b="0" i="0" u="none" strike="noStrike" kern="1200" cap="none" spc="0" normalizeH="0" baseline="0" noProof="0" smtClean="0">
                <a:ln>
                  <a:noFill/>
                </a:ln>
                <a:solidFill>
                  <a:srgbClr val="6F6B6B">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700" b="0" i="0" u="none" strike="noStrike" kern="1200" cap="none" spc="0" normalizeH="0" baseline="0" noProof="0">
              <a:ln>
                <a:noFill/>
              </a:ln>
              <a:solidFill>
                <a:srgbClr val="6F6B6B">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955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A8D7-DDC6-2F44-B234-728D8C301A1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52110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E8D0-63DA-47D1-BD79-DFF5C05E0322}"/>
              </a:ext>
            </a:extLst>
          </p:cNvPr>
          <p:cNvSpPr>
            <a:spLocks noGrp="1"/>
          </p:cNvSpPr>
          <p:nvPr>
            <p:ph type="title"/>
          </p:nvPr>
        </p:nvSpPr>
        <p:spPr>
          <a:xfrm>
            <a:off x="695961" y="2800962"/>
            <a:ext cx="2626359" cy="1256075"/>
          </a:xfrm>
        </p:spPr>
        <p:txBody>
          <a:bodyPr/>
          <a:lstStyle/>
          <a:p>
            <a:r>
              <a:rPr lang="en-US" dirty="0"/>
              <a:t>Questions? Contact us!</a:t>
            </a:r>
          </a:p>
        </p:txBody>
      </p:sp>
      <p:pic>
        <p:nvPicPr>
          <p:cNvPr id="8" name="Picture Placeholder 7" descr="A close-up of a person smiling&#10;&#10;Description automatically generated">
            <a:extLst>
              <a:ext uri="{FF2B5EF4-FFF2-40B4-BE49-F238E27FC236}">
                <a16:creationId xmlns:a16="http://schemas.microsoft.com/office/drawing/2014/main" id="{B5F37F04-C1C0-458A-8038-8E65743A4D1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7" b="67"/>
          <a:stretch>
            <a:fillRect/>
          </a:stretch>
        </p:blipFill>
        <p:spPr>
          <a:xfrm>
            <a:off x="6346075" y="1127919"/>
            <a:ext cx="3683482" cy="3683482"/>
          </a:xfrm>
        </p:spPr>
      </p:pic>
      <p:sp>
        <p:nvSpPr>
          <p:cNvPr id="11" name="TextBox 10">
            <a:extLst>
              <a:ext uri="{FF2B5EF4-FFF2-40B4-BE49-F238E27FC236}">
                <a16:creationId xmlns:a16="http://schemas.microsoft.com/office/drawing/2014/main" id="{13882E20-DDDD-46B2-A0AE-9F0BC97288CB}"/>
              </a:ext>
            </a:extLst>
          </p:cNvPr>
          <p:cNvSpPr txBox="1"/>
          <p:nvPr/>
        </p:nvSpPr>
        <p:spPr>
          <a:xfrm>
            <a:off x="6214519" y="5260473"/>
            <a:ext cx="3946593" cy="307777"/>
          </a:xfrm>
          <a:prstGeom prst="rect">
            <a:avLst/>
          </a:prstGeom>
          <a:noFill/>
        </p:spPr>
        <p:txBody>
          <a:bodyPr wrap="none" lIns="0" rIns="0" rtlCol="0">
            <a:spAutoFit/>
          </a:bodyPr>
          <a:lstStyle/>
          <a:p>
            <a:pPr algn="ctr"/>
            <a:r>
              <a:rPr lang="en-US" sz="1400" i="1" dirty="0">
                <a:solidFill>
                  <a:schemeClr val="bg1"/>
                </a:solidFill>
                <a:latin typeface="Century Gothic" panose="020B0502020202020204" pitchFamily="34" charset="0"/>
              </a:rPr>
              <a:t>Program Manager, Clinical Informatics, HIMSS</a:t>
            </a:r>
          </a:p>
        </p:txBody>
      </p:sp>
      <p:sp>
        <p:nvSpPr>
          <p:cNvPr id="12" name="TextBox 11">
            <a:extLst>
              <a:ext uri="{FF2B5EF4-FFF2-40B4-BE49-F238E27FC236}">
                <a16:creationId xmlns:a16="http://schemas.microsoft.com/office/drawing/2014/main" id="{6316B7CE-236E-45B5-85CC-E24D6022557E}"/>
              </a:ext>
            </a:extLst>
          </p:cNvPr>
          <p:cNvSpPr txBox="1"/>
          <p:nvPr/>
        </p:nvSpPr>
        <p:spPr>
          <a:xfrm>
            <a:off x="6649125" y="4925867"/>
            <a:ext cx="3077380" cy="338554"/>
          </a:xfrm>
          <a:prstGeom prst="rect">
            <a:avLst/>
          </a:prstGeom>
          <a:noFill/>
        </p:spPr>
        <p:txBody>
          <a:bodyPr wrap="square" rtlCol="0">
            <a:spAutoFit/>
          </a:bodyPr>
          <a:lstStyle/>
          <a:p>
            <a:pPr algn="ctr"/>
            <a:r>
              <a:rPr lang="en-US" sz="1600" dirty="0">
                <a:solidFill>
                  <a:schemeClr val="accent2"/>
                </a:solidFill>
                <a:latin typeface="Prometo Medium" panose="020B0704030203060203" pitchFamily="34" charset="0"/>
              </a:rPr>
              <a:t>Cait Obenauf, MBA</a:t>
            </a:r>
          </a:p>
        </p:txBody>
      </p:sp>
      <p:sp>
        <p:nvSpPr>
          <p:cNvPr id="13" name="TextBox 12">
            <a:extLst>
              <a:ext uri="{FF2B5EF4-FFF2-40B4-BE49-F238E27FC236}">
                <a16:creationId xmlns:a16="http://schemas.microsoft.com/office/drawing/2014/main" id="{0FA0E949-46EB-412E-8F5E-8FABD627C69B}"/>
              </a:ext>
            </a:extLst>
          </p:cNvPr>
          <p:cNvSpPr txBox="1"/>
          <p:nvPr/>
        </p:nvSpPr>
        <p:spPr>
          <a:xfrm>
            <a:off x="7145063" y="5568250"/>
            <a:ext cx="2085507" cy="307777"/>
          </a:xfrm>
          <a:prstGeom prst="rect">
            <a:avLst/>
          </a:prstGeom>
          <a:noFill/>
        </p:spPr>
        <p:txBody>
          <a:bodyPr wrap="none" lIns="0" rIns="0" rtlCol="0">
            <a:spAutoFit/>
          </a:bodyPr>
          <a:lstStyle/>
          <a:p>
            <a:pPr algn="ctr"/>
            <a:r>
              <a:rPr lang="en-US" sz="1400" i="1" dirty="0">
                <a:solidFill>
                  <a:schemeClr val="bg1"/>
                </a:solidFill>
                <a:latin typeface="Century Gothic" panose="020B0502020202020204" pitchFamily="34" charset="0"/>
              </a:rPr>
              <a:t>cait.obenauf@himss.org</a:t>
            </a:r>
          </a:p>
        </p:txBody>
      </p:sp>
      <p:sp>
        <p:nvSpPr>
          <p:cNvPr id="3" name="Footer Placeholder 2">
            <a:extLst>
              <a:ext uri="{FF2B5EF4-FFF2-40B4-BE49-F238E27FC236}">
                <a16:creationId xmlns:a16="http://schemas.microsoft.com/office/drawing/2014/main" id="{2B070107-6F41-B34F-6EB7-4EF974043486}"/>
              </a:ext>
            </a:extLst>
          </p:cNvPr>
          <p:cNvSpPr>
            <a:spLocks noGrp="1"/>
          </p:cNvSpPr>
          <p:nvPr>
            <p:ph type="ftr" sz="quarter" idx="14"/>
          </p:nvPr>
        </p:nvSpPr>
        <p:spPr/>
        <p:txBody>
          <a:bodyPr/>
          <a:lstStyle/>
          <a:p>
            <a:r>
              <a:rPr lang="en-US"/>
              <a:t>Navigating the Future of Healthcare: Virtual Nursing in the Digital Age</a:t>
            </a:r>
          </a:p>
        </p:txBody>
      </p:sp>
      <p:sp>
        <p:nvSpPr>
          <p:cNvPr id="4" name="Slide Number Placeholder 3">
            <a:extLst>
              <a:ext uri="{FF2B5EF4-FFF2-40B4-BE49-F238E27FC236}">
                <a16:creationId xmlns:a16="http://schemas.microsoft.com/office/drawing/2014/main" id="{08F86868-C558-FD70-9860-245D69AF2F8A}"/>
              </a:ext>
            </a:extLst>
          </p:cNvPr>
          <p:cNvSpPr>
            <a:spLocks noGrp="1"/>
          </p:cNvSpPr>
          <p:nvPr>
            <p:ph type="sldNum" sz="quarter" idx="4"/>
          </p:nvPr>
        </p:nvSpPr>
        <p:spPr/>
        <p:txBody>
          <a:bodyPr/>
          <a:lstStyle/>
          <a:p>
            <a:fld id="{D8D877B3-D348-4611-9BDB-C5374591D951}" type="slidenum">
              <a:rPr lang="en-US" smtClean="0"/>
              <a:pPr/>
              <a:t>27</a:t>
            </a:fld>
            <a:endParaRPr lang="en-US" dirty="0"/>
          </a:p>
        </p:txBody>
      </p:sp>
    </p:spTree>
    <p:extLst>
      <p:ext uri="{BB962C8B-B14F-4D97-AF65-F5344CB8AC3E}">
        <p14:creationId xmlns:p14="http://schemas.microsoft.com/office/powerpoint/2010/main" val="174136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EAE3-FFA7-4A16-8C26-030BB6C0C155}"/>
              </a:ext>
            </a:extLst>
          </p:cNvPr>
          <p:cNvSpPr>
            <a:spLocks noGrp="1"/>
          </p:cNvSpPr>
          <p:nvPr>
            <p:ph type="title"/>
          </p:nvPr>
        </p:nvSpPr>
        <p:spPr/>
        <p:txBody>
          <a:bodyPr/>
          <a:lstStyle/>
          <a:p>
            <a:pPr algn="ctr"/>
            <a:r>
              <a:rPr lang="en-US" dirty="0"/>
              <a:t>Thank you for joining!</a:t>
            </a:r>
          </a:p>
        </p:txBody>
      </p:sp>
    </p:spTree>
    <p:extLst>
      <p:ext uri="{BB962C8B-B14F-4D97-AF65-F5344CB8AC3E}">
        <p14:creationId xmlns:p14="http://schemas.microsoft.com/office/powerpoint/2010/main" val="203067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81D5-2287-A9D6-8AB3-8B6F0DC69433}"/>
              </a:ext>
            </a:extLst>
          </p:cNvPr>
          <p:cNvSpPr>
            <a:spLocks noGrp="1"/>
          </p:cNvSpPr>
          <p:nvPr>
            <p:ph type="ctrTitle"/>
          </p:nvPr>
        </p:nvSpPr>
        <p:spPr/>
        <p:txBody>
          <a:bodyPr/>
          <a:lstStyle/>
          <a:p>
            <a:r>
              <a:rPr lang="en-US" sz="4750">
                <a:latin typeface="Prometo Medium"/>
              </a:rPr>
              <a:t>Thank you to our sponsor</a:t>
            </a:r>
            <a:endParaRPr lang="en-US" dirty="0"/>
          </a:p>
        </p:txBody>
      </p:sp>
      <p:sp>
        <p:nvSpPr>
          <p:cNvPr id="4" name="Footer Placeholder 3">
            <a:extLst>
              <a:ext uri="{FF2B5EF4-FFF2-40B4-BE49-F238E27FC236}">
                <a16:creationId xmlns:a16="http://schemas.microsoft.com/office/drawing/2014/main" id="{87D301A7-7426-E73D-9473-A4BC1E058AE3}"/>
              </a:ext>
            </a:extLst>
          </p:cNvPr>
          <p:cNvSpPr>
            <a:spLocks noGrp="1"/>
          </p:cNvSpPr>
          <p:nvPr>
            <p:ph type="ftr" sz="quarter" idx="11"/>
          </p:nvPr>
        </p:nvSpPr>
        <p:spPr/>
        <p:txBody>
          <a:bodyPr/>
          <a:lstStyle/>
          <a:p>
            <a:r>
              <a:rPr lang="en-US"/>
              <a:t>Navigating the Future of Healthcare: Virtual Nursing in the Digital Age</a:t>
            </a:r>
          </a:p>
        </p:txBody>
      </p:sp>
      <p:sp>
        <p:nvSpPr>
          <p:cNvPr id="3" name="Slide Number Placeholder 2">
            <a:extLst>
              <a:ext uri="{FF2B5EF4-FFF2-40B4-BE49-F238E27FC236}">
                <a16:creationId xmlns:a16="http://schemas.microsoft.com/office/drawing/2014/main" id="{BBCBFE5F-1859-BA5A-8CDD-EE52AFD6CCC2}"/>
              </a:ext>
            </a:extLst>
          </p:cNvPr>
          <p:cNvSpPr>
            <a:spLocks noGrp="1"/>
          </p:cNvSpPr>
          <p:nvPr>
            <p:ph type="sldNum" sz="quarter" idx="12"/>
          </p:nvPr>
        </p:nvSpPr>
        <p:spPr/>
        <p:txBody>
          <a:bodyPr/>
          <a:lstStyle/>
          <a:p>
            <a:fld id="{7C5EEBD3-EBB8-1444-9B85-5A42CBAD1B8F}" type="slidenum">
              <a:rPr lang="en-US" smtClean="0"/>
              <a:t>3</a:t>
            </a:fld>
            <a:endParaRPr lang="en-US"/>
          </a:p>
        </p:txBody>
      </p:sp>
      <p:pic>
        <p:nvPicPr>
          <p:cNvPr id="1026" name="Picture 2" descr="Microsoft Unveils a New Look - The Official Microsoft Blog">
            <a:extLst>
              <a:ext uri="{FF2B5EF4-FFF2-40B4-BE49-F238E27FC236}">
                <a16:creationId xmlns:a16="http://schemas.microsoft.com/office/drawing/2014/main" id="{8652797F-BAE1-33A6-3764-0E8BFA5902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14" y="3838685"/>
            <a:ext cx="5660571" cy="207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28278" y="1379524"/>
            <a:ext cx="4346094" cy="4346092"/>
          </a:xfrm>
          <a:prstGeom prst="ellipse">
            <a:avLst/>
          </a:prstGeom>
          <a:noFill/>
          <a:ln w="12700">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Oval 2"/>
          <p:cNvSpPr/>
          <p:nvPr/>
        </p:nvSpPr>
        <p:spPr>
          <a:xfrm>
            <a:off x="4289025"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53267"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5408"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91106"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89025"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53267"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Placeholder 6">
            <a:extLst>
              <a:ext uri="{FF2B5EF4-FFF2-40B4-BE49-F238E27FC236}">
                <a16:creationId xmlns:a16="http://schemas.microsoft.com/office/drawing/2014/main" id="{A65900B5-2917-164E-A95C-5B21E09BC2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57" t="27080" r="19947" b="34162"/>
          <a:stretch/>
        </p:blipFill>
        <p:spPr>
          <a:xfrm rot="19800000">
            <a:off x="4837657" y="2883090"/>
            <a:ext cx="1938252" cy="1939141"/>
          </a:xfrm>
          <a:prstGeom prst="ellipse">
            <a:avLst/>
          </a:prstGeom>
          <a:noFill/>
          <a:ln>
            <a:noFill/>
          </a:ln>
        </p:spPr>
      </p:pic>
      <p:sp>
        <p:nvSpPr>
          <p:cNvPr id="11" name="TextBox 10"/>
          <p:cNvSpPr txBox="1"/>
          <p:nvPr/>
        </p:nvSpPr>
        <p:spPr>
          <a:xfrm>
            <a:off x="7970429" y="1880186"/>
            <a:ext cx="3179395" cy="415498"/>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https://www.himss.org/membership-participation/nursing-informatics-committee</a:t>
            </a:r>
          </a:p>
        </p:txBody>
      </p:sp>
      <p:sp>
        <p:nvSpPr>
          <p:cNvPr id="17" name="TextBox 16"/>
          <p:cNvSpPr txBox="1"/>
          <p:nvPr/>
        </p:nvSpPr>
        <p:spPr>
          <a:xfrm>
            <a:off x="7984500" y="5764165"/>
            <a:ext cx="4107452" cy="253916"/>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https://www.himss.org/membership-participation-chapters</a:t>
            </a:r>
          </a:p>
        </p:txBody>
      </p:sp>
      <p:sp>
        <p:nvSpPr>
          <p:cNvPr id="23" name="TextBox 22"/>
          <p:cNvSpPr txBox="1"/>
          <p:nvPr/>
        </p:nvSpPr>
        <p:spPr>
          <a:xfrm>
            <a:off x="8828804" y="3864604"/>
            <a:ext cx="2633733" cy="430887"/>
          </a:xfrm>
          <a:prstGeom prst="rect">
            <a:avLst/>
          </a:prstGeom>
          <a:noFill/>
        </p:spPr>
        <p:txBody>
          <a:bodyPr wrap="square" lIns="0" rIns="0" rtlCol="0">
            <a:spAutoFit/>
          </a:bodyPr>
          <a:lstStyle/>
          <a:p>
            <a:r>
              <a:rPr lang="en-US" sz="1050">
                <a:solidFill>
                  <a:schemeClr val="bg2"/>
                </a:solidFill>
                <a:latin typeface="Century Gothic" panose="020B0502020202020204" pitchFamily="34" charset="0"/>
              </a:rPr>
              <a:t>Reach out to Cait Michicich at cait.michicich@himss.org</a:t>
            </a:r>
          </a:p>
        </p:txBody>
      </p:sp>
      <p:sp>
        <p:nvSpPr>
          <p:cNvPr id="29" name="TextBox 28"/>
          <p:cNvSpPr txBox="1"/>
          <p:nvPr/>
        </p:nvSpPr>
        <p:spPr>
          <a:xfrm>
            <a:off x="1364981" y="1880186"/>
            <a:ext cx="2725933" cy="577081"/>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https://www.himss.org/membership-participation/nursing-informatics-community</a:t>
            </a:r>
          </a:p>
        </p:txBody>
      </p:sp>
      <p:sp>
        <p:nvSpPr>
          <p:cNvPr id="35" name="TextBox 34"/>
          <p:cNvSpPr txBox="1"/>
          <p:nvPr/>
        </p:nvSpPr>
        <p:spPr>
          <a:xfrm>
            <a:off x="1364981" y="5479390"/>
            <a:ext cx="2725933" cy="261610"/>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https://www.himss.org/events</a:t>
            </a:r>
          </a:p>
        </p:txBody>
      </p:sp>
      <p:sp>
        <p:nvSpPr>
          <p:cNvPr id="41" name="TextBox 40"/>
          <p:cNvSpPr txBox="1"/>
          <p:nvPr/>
        </p:nvSpPr>
        <p:spPr>
          <a:xfrm>
            <a:off x="683071" y="3900136"/>
            <a:ext cx="2739557" cy="430887"/>
          </a:xfrm>
          <a:prstGeom prst="rect">
            <a:avLst/>
          </a:prstGeom>
          <a:noFill/>
        </p:spPr>
        <p:txBody>
          <a:bodyPr wrap="square" lIns="0" rIns="0" rtlCol="0">
            <a:spAutoFit/>
          </a:bodyPr>
          <a:lstStyle/>
          <a:p>
            <a:pPr algn="r"/>
            <a:r>
              <a:rPr lang="en-US" sz="1050">
                <a:solidFill>
                  <a:schemeClr val="bg2"/>
                </a:solidFill>
                <a:latin typeface="Century Gothic" panose="020B0502020202020204" pitchFamily="34" charset="0"/>
              </a:rPr>
              <a:t>https://www.himss.org/resources/online-journal-nursing-informatics</a:t>
            </a:r>
          </a:p>
        </p:txBody>
      </p:sp>
      <p:sp>
        <p:nvSpPr>
          <p:cNvPr id="48" name="TextBox 47"/>
          <p:cNvSpPr txBox="1"/>
          <p:nvPr/>
        </p:nvSpPr>
        <p:spPr>
          <a:xfrm>
            <a:off x="1501378" y="4944089"/>
            <a:ext cx="2659086" cy="646331"/>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Attend an upcoming webinar or coffee chat</a:t>
            </a:r>
          </a:p>
        </p:txBody>
      </p:sp>
      <p:sp>
        <p:nvSpPr>
          <p:cNvPr id="49" name="TextBox 48"/>
          <p:cNvSpPr txBox="1"/>
          <p:nvPr/>
        </p:nvSpPr>
        <p:spPr>
          <a:xfrm>
            <a:off x="1395380" y="1307806"/>
            <a:ext cx="2817113" cy="646331"/>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Join the HIMSS Nursing Informatics Community</a:t>
            </a:r>
          </a:p>
        </p:txBody>
      </p:sp>
      <p:sp>
        <p:nvSpPr>
          <p:cNvPr id="50" name="TextBox 49"/>
          <p:cNvSpPr txBox="1"/>
          <p:nvPr/>
        </p:nvSpPr>
        <p:spPr>
          <a:xfrm>
            <a:off x="7884914" y="4905147"/>
            <a:ext cx="2087382" cy="923330"/>
          </a:xfrm>
          <a:prstGeom prst="rect">
            <a:avLst/>
          </a:prstGeom>
          <a:noFill/>
        </p:spPr>
        <p:txBody>
          <a:bodyPr wrap="square" rtlCol="0">
            <a:spAutoFit/>
          </a:bodyPr>
          <a:lstStyle/>
          <a:p>
            <a:r>
              <a:rPr lang="en-US" i="1">
                <a:solidFill>
                  <a:schemeClr val="accent1"/>
                </a:solidFill>
                <a:latin typeface="Prometo Medium" panose="020B0704030203060203" pitchFamily="34" charset="0"/>
              </a:rPr>
              <a:t>Get involved with your local HIMSS Chapter</a:t>
            </a:r>
          </a:p>
        </p:txBody>
      </p:sp>
      <p:sp>
        <p:nvSpPr>
          <p:cNvPr id="51" name="TextBox 50"/>
          <p:cNvSpPr txBox="1"/>
          <p:nvPr/>
        </p:nvSpPr>
        <p:spPr>
          <a:xfrm>
            <a:off x="7884914" y="1317973"/>
            <a:ext cx="3278981" cy="646331"/>
          </a:xfrm>
          <a:prstGeom prst="rect">
            <a:avLst/>
          </a:prstGeom>
          <a:noFill/>
        </p:spPr>
        <p:txBody>
          <a:bodyPr wrap="square" rtlCol="0">
            <a:spAutoFit/>
          </a:bodyPr>
          <a:lstStyle/>
          <a:p>
            <a:r>
              <a:rPr lang="en-US" i="1">
                <a:solidFill>
                  <a:schemeClr val="accent1"/>
                </a:solidFill>
                <a:latin typeface="Prometo Medium" panose="020B0704030203060203" pitchFamily="34" charset="0"/>
              </a:rPr>
              <a:t>Apply for the HIMSS Nursing Informatics Committee</a:t>
            </a:r>
          </a:p>
        </p:txBody>
      </p:sp>
      <p:sp>
        <p:nvSpPr>
          <p:cNvPr id="53" name="TextBox 52"/>
          <p:cNvSpPr txBox="1"/>
          <p:nvPr/>
        </p:nvSpPr>
        <p:spPr>
          <a:xfrm>
            <a:off x="8725584" y="3030842"/>
            <a:ext cx="2852808" cy="923330"/>
          </a:xfrm>
          <a:prstGeom prst="rect">
            <a:avLst/>
          </a:prstGeom>
          <a:noFill/>
        </p:spPr>
        <p:txBody>
          <a:bodyPr wrap="square" rtlCol="0">
            <a:spAutoFit/>
          </a:bodyPr>
          <a:lstStyle/>
          <a:p>
            <a:r>
              <a:rPr lang="en-US" i="1">
                <a:solidFill>
                  <a:schemeClr val="accent1"/>
                </a:solidFill>
                <a:latin typeface="Prometo Medium" panose="020B0704030203060203" pitchFamily="34" charset="0"/>
              </a:rPr>
              <a:t>Join the HIMSS Nursing Informatics Education &amp; Networking Task Force</a:t>
            </a:r>
          </a:p>
        </p:txBody>
      </p:sp>
      <p:sp>
        <p:nvSpPr>
          <p:cNvPr id="54" name="Oval 53"/>
          <p:cNvSpPr/>
          <p:nvPr/>
        </p:nvSpPr>
        <p:spPr>
          <a:xfrm>
            <a:off x="4986064" y="2344945"/>
            <a:ext cx="2268114" cy="22681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075810" y="2879771"/>
            <a:ext cx="2088622" cy="1415772"/>
          </a:xfrm>
          <a:prstGeom prst="rect">
            <a:avLst/>
          </a:prstGeom>
          <a:noFill/>
        </p:spPr>
        <p:txBody>
          <a:bodyPr wrap="square" rtlCol="0">
            <a:spAutoFit/>
          </a:bodyPr>
          <a:lstStyle/>
          <a:p>
            <a:pPr algn="ctr"/>
            <a:r>
              <a:rPr lang="en-US" sz="2400" i="1">
                <a:solidFill>
                  <a:schemeClr val="bg1"/>
                </a:solidFill>
                <a:latin typeface="Prometo Medium" panose="020B0704030203060203" pitchFamily="34" charset="0"/>
              </a:rPr>
              <a:t>Ways to get involved at HIMSS</a:t>
            </a:r>
          </a:p>
          <a:p>
            <a:pPr algn="ctr"/>
            <a:r>
              <a:rPr lang="en-US" sz="1200" i="1">
                <a:solidFill>
                  <a:schemeClr val="accent3"/>
                </a:solidFill>
                <a:latin typeface="Prometo Medium" panose="020B0704030203060203" pitchFamily="34" charset="0"/>
              </a:rPr>
              <a:t>as an informatics nurse</a:t>
            </a:r>
          </a:p>
        </p:txBody>
      </p:sp>
      <p:pic>
        <p:nvPicPr>
          <p:cNvPr id="8" name="Graphic 7">
            <a:extLst>
              <a:ext uri="{FF2B5EF4-FFF2-40B4-BE49-F238E27FC236}">
                <a16:creationId xmlns:a16="http://schemas.microsoft.com/office/drawing/2014/main" id="{E2420343-C6AC-25DB-F439-2B568E9FF24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9024" t="28965" r="29028" b="31265"/>
          <a:stretch/>
        </p:blipFill>
        <p:spPr>
          <a:xfrm>
            <a:off x="7136555" y="1548714"/>
            <a:ext cx="534691" cy="506915"/>
          </a:xfrm>
          <a:prstGeom prst="rect">
            <a:avLst/>
          </a:prstGeom>
        </p:spPr>
      </p:pic>
      <p:pic>
        <p:nvPicPr>
          <p:cNvPr id="9" name="Graphic 8">
            <a:extLst>
              <a:ext uri="{FF2B5EF4-FFF2-40B4-BE49-F238E27FC236}">
                <a16:creationId xmlns:a16="http://schemas.microsoft.com/office/drawing/2014/main" id="{8F28BA25-E1A7-1A72-6733-0BC0D7343D9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097" t="23163" r="26025" b="25280"/>
          <a:stretch/>
        </p:blipFill>
        <p:spPr>
          <a:xfrm>
            <a:off x="4422934" y="1587237"/>
            <a:ext cx="433450" cy="457200"/>
          </a:xfrm>
          <a:prstGeom prst="rect">
            <a:avLst/>
          </a:prstGeom>
        </p:spPr>
      </p:pic>
      <p:sp>
        <p:nvSpPr>
          <p:cNvPr id="10" name="TextBox 9">
            <a:extLst>
              <a:ext uri="{FF2B5EF4-FFF2-40B4-BE49-F238E27FC236}">
                <a16:creationId xmlns:a16="http://schemas.microsoft.com/office/drawing/2014/main" id="{0202E175-0861-5D04-DF00-7B07A608174A}"/>
              </a:ext>
            </a:extLst>
          </p:cNvPr>
          <p:cNvSpPr txBox="1"/>
          <p:nvPr/>
        </p:nvSpPr>
        <p:spPr>
          <a:xfrm>
            <a:off x="683071" y="3071377"/>
            <a:ext cx="2817113" cy="923330"/>
          </a:xfrm>
          <a:prstGeom prst="rect">
            <a:avLst/>
          </a:prstGeom>
          <a:noFill/>
        </p:spPr>
        <p:txBody>
          <a:bodyPr wrap="square" rtlCol="0">
            <a:spAutoFit/>
          </a:bodyPr>
          <a:lstStyle/>
          <a:p>
            <a:pPr algn="r"/>
            <a:r>
              <a:rPr lang="en-US" i="1">
                <a:solidFill>
                  <a:schemeClr val="accent1"/>
                </a:solidFill>
                <a:latin typeface="Prometo Medium" panose="020B0704030203060203" pitchFamily="34" charset="0"/>
              </a:rPr>
              <a:t>Submit a manuscript to the Online Journal of Nursing Informatics</a:t>
            </a:r>
          </a:p>
        </p:txBody>
      </p:sp>
      <p:pic>
        <p:nvPicPr>
          <p:cNvPr id="13" name="Graphic 12">
            <a:extLst>
              <a:ext uri="{FF2B5EF4-FFF2-40B4-BE49-F238E27FC236}">
                <a16:creationId xmlns:a16="http://schemas.microsoft.com/office/drawing/2014/main" id="{DFA94B46-CE44-09F0-EAF4-41F9916890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49865" y="3378235"/>
            <a:ext cx="380384" cy="309615"/>
          </a:xfrm>
          <a:prstGeom prst="rect">
            <a:avLst/>
          </a:prstGeom>
        </p:spPr>
      </p:pic>
      <p:pic>
        <p:nvPicPr>
          <p:cNvPr id="14" name="Graphic 13">
            <a:extLst>
              <a:ext uri="{FF2B5EF4-FFF2-40B4-BE49-F238E27FC236}">
                <a16:creationId xmlns:a16="http://schemas.microsoft.com/office/drawing/2014/main" id="{2D551632-83D3-26FC-C146-AD224F4AF192}"/>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8894" t="29763" r="17447" b="31822"/>
          <a:stretch/>
        </p:blipFill>
        <p:spPr>
          <a:xfrm>
            <a:off x="7943322" y="3375929"/>
            <a:ext cx="585439" cy="353282"/>
          </a:xfrm>
          <a:prstGeom prst="rect">
            <a:avLst/>
          </a:prstGeom>
        </p:spPr>
      </p:pic>
      <p:pic>
        <p:nvPicPr>
          <p:cNvPr id="15" name="Graphic 14">
            <a:extLst>
              <a:ext uri="{FF2B5EF4-FFF2-40B4-BE49-F238E27FC236}">
                <a16:creationId xmlns:a16="http://schemas.microsoft.com/office/drawing/2014/main" id="{961431D8-83DE-3B2C-A1C6-56ACAE346EAA}"/>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463" t="25175" r="22995" b="25595"/>
          <a:stretch/>
        </p:blipFill>
        <p:spPr>
          <a:xfrm>
            <a:off x="4390901" y="4997891"/>
            <a:ext cx="503696" cy="481113"/>
          </a:xfrm>
          <a:prstGeom prst="rect">
            <a:avLst/>
          </a:prstGeom>
        </p:spPr>
      </p:pic>
      <p:pic>
        <p:nvPicPr>
          <p:cNvPr id="16" name="Graphic 15">
            <a:extLst>
              <a:ext uri="{FF2B5EF4-FFF2-40B4-BE49-F238E27FC236}">
                <a16:creationId xmlns:a16="http://schemas.microsoft.com/office/drawing/2014/main" id="{9AC45C0B-3C51-8711-B097-6B0A8CB13DA2}"/>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6616" t="24668" r="25692" b="25996"/>
          <a:stretch/>
        </p:blipFill>
        <p:spPr>
          <a:xfrm>
            <a:off x="7172893" y="4964406"/>
            <a:ext cx="491863" cy="508824"/>
          </a:xfrm>
          <a:prstGeom prst="rect">
            <a:avLst/>
          </a:prstGeom>
        </p:spPr>
      </p:pic>
      <p:sp>
        <p:nvSpPr>
          <p:cNvPr id="5" name="Footer Placeholder 4">
            <a:extLst>
              <a:ext uri="{FF2B5EF4-FFF2-40B4-BE49-F238E27FC236}">
                <a16:creationId xmlns:a16="http://schemas.microsoft.com/office/drawing/2014/main" id="{BD630D8D-D39C-7E21-43CF-69B1D8983271}"/>
              </a:ext>
            </a:extLst>
          </p:cNvPr>
          <p:cNvSpPr>
            <a:spLocks noGrp="1"/>
          </p:cNvSpPr>
          <p:nvPr>
            <p:ph type="ftr" sz="quarter" idx="11"/>
          </p:nvPr>
        </p:nvSpPr>
        <p:spPr/>
        <p:txBody>
          <a:bodyPr/>
          <a:lstStyle/>
          <a:p>
            <a:r>
              <a:rPr lang="en-US"/>
              <a:t>Navigating the Future of Healthcare: Virtual Nursing in the Digital Age</a:t>
            </a:r>
            <a:endParaRPr lang="en-US" dirty="0"/>
          </a:p>
        </p:txBody>
      </p:sp>
      <p:sp>
        <p:nvSpPr>
          <p:cNvPr id="2" name="Slide Number Placeholder 1">
            <a:extLst>
              <a:ext uri="{FF2B5EF4-FFF2-40B4-BE49-F238E27FC236}">
                <a16:creationId xmlns:a16="http://schemas.microsoft.com/office/drawing/2014/main" id="{325DDA89-6FDB-95C8-8729-7A19C1D4C462}"/>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Tree>
    <p:extLst>
      <p:ext uri="{BB962C8B-B14F-4D97-AF65-F5344CB8AC3E}">
        <p14:creationId xmlns:p14="http://schemas.microsoft.com/office/powerpoint/2010/main" val="26610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E14FD-3367-446B-9BD2-E77D55A09C19}"/>
              </a:ext>
            </a:extLst>
          </p:cNvPr>
          <p:cNvSpPr>
            <a:spLocks noGrp="1"/>
          </p:cNvSpPr>
          <p:nvPr>
            <p:ph type="title"/>
          </p:nvPr>
        </p:nvSpPr>
        <p:spPr/>
        <p:txBody>
          <a:bodyPr/>
          <a:lstStyle/>
          <a:p>
            <a:r>
              <a:rPr lang="en-US" sz="4000" dirty="0">
                <a:solidFill>
                  <a:schemeClr val="bg1"/>
                </a:solidFill>
              </a:rPr>
              <a:t>Agenda</a:t>
            </a:r>
          </a:p>
        </p:txBody>
      </p:sp>
      <p:sp>
        <p:nvSpPr>
          <p:cNvPr id="5" name="Content Placeholder 2">
            <a:extLst>
              <a:ext uri="{FF2B5EF4-FFF2-40B4-BE49-F238E27FC236}">
                <a16:creationId xmlns:a16="http://schemas.microsoft.com/office/drawing/2014/main" id="{156984B7-D7C3-424F-BB3C-F2AEC2936C6A}"/>
              </a:ext>
            </a:extLst>
          </p:cNvPr>
          <p:cNvSpPr txBox="1">
            <a:spLocks/>
          </p:cNvSpPr>
          <p:nvPr/>
        </p:nvSpPr>
        <p:spPr>
          <a:xfrm>
            <a:off x="7173146" y="1723255"/>
            <a:ext cx="4187371" cy="3115756"/>
          </a:xfrm>
          <a:prstGeom prst="rect">
            <a:avLst/>
          </a:prstGeom>
        </p:spPr>
        <p:txBody>
          <a:bodyPr>
            <a:normAutofit fontScale="92500" lnSpcReduction="20000"/>
          </a:bodyPr>
          <a:lst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sz="2600" dirty="0"/>
              <a:t>Meet the Speakers</a:t>
            </a:r>
          </a:p>
          <a:p>
            <a:r>
              <a:rPr lang="en-US" sz="2600" dirty="0"/>
              <a:t>Learning Objectives</a:t>
            </a:r>
          </a:p>
          <a:p>
            <a:r>
              <a:rPr lang="en-US" sz="2600" dirty="0"/>
              <a:t>Overview of Telehealth</a:t>
            </a:r>
          </a:p>
          <a:p>
            <a:r>
              <a:rPr lang="en-US" sz="2600" dirty="0"/>
              <a:t>Virtual Nursing</a:t>
            </a:r>
          </a:p>
          <a:p>
            <a:r>
              <a:rPr lang="en-US" sz="2600" dirty="0"/>
              <a:t>Speaker Discussion</a:t>
            </a:r>
          </a:p>
          <a:p>
            <a:r>
              <a:rPr lang="en-US" sz="2600" dirty="0"/>
              <a:t>Audience Q&amp;A</a:t>
            </a:r>
          </a:p>
          <a:p>
            <a:endParaRPr lang="en-US" sz="2400" dirty="0"/>
          </a:p>
        </p:txBody>
      </p:sp>
      <p:sp>
        <p:nvSpPr>
          <p:cNvPr id="2" name="Slide Number Placeholder 1">
            <a:extLst>
              <a:ext uri="{FF2B5EF4-FFF2-40B4-BE49-F238E27FC236}">
                <a16:creationId xmlns:a16="http://schemas.microsoft.com/office/drawing/2014/main" id="{26A74E8D-10DD-762F-B71C-3DFA595A2DD1}"/>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Tree>
    <p:extLst>
      <p:ext uri="{BB962C8B-B14F-4D97-AF65-F5344CB8AC3E}">
        <p14:creationId xmlns:p14="http://schemas.microsoft.com/office/powerpoint/2010/main" val="1268043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a:cxnSpLocks/>
          </p:cNvCxnSpPr>
          <p:nvPr/>
        </p:nvCxnSpPr>
        <p:spPr>
          <a:xfrm>
            <a:off x="6117731" y="1107014"/>
            <a:ext cx="7219" cy="424938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5895676" y="2390889"/>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p:txBody>
          <a:bodyPr/>
          <a:lstStyle/>
          <a:p>
            <a:r>
              <a:rPr lang="en-US"/>
              <a:t>Learning Objectives</a:t>
            </a:r>
            <a:endParaRPr lang="en-US" i="1" dirty="0"/>
          </a:p>
        </p:txBody>
      </p:sp>
      <p:sp>
        <p:nvSpPr>
          <p:cNvPr id="15" name="TextBox 14"/>
          <p:cNvSpPr txBox="1"/>
          <p:nvPr/>
        </p:nvSpPr>
        <p:spPr>
          <a:xfrm>
            <a:off x="6738899" y="994329"/>
            <a:ext cx="4794838" cy="923330"/>
          </a:xfrm>
          <a:prstGeom prst="rect">
            <a:avLst/>
          </a:prstGeom>
          <a:noFill/>
        </p:spPr>
        <p:txBody>
          <a:bodyPr wrap="square" lIns="0" rIns="0" rtlCol="0">
            <a:spAutoFit/>
          </a:bodyPr>
          <a:lstStyle/>
          <a:p>
            <a:r>
              <a:rPr lang="en-US" i="1" dirty="0">
                <a:solidFill>
                  <a:srgbClr val="1E22AA"/>
                </a:solidFill>
                <a:latin typeface="Prometo Medium" panose="020B0704030203060203" pitchFamily="34" charset="0"/>
              </a:rPr>
              <a:t>Provide an overview of virtual nursing, including its definition, benefits, challenges, and potential applications. </a:t>
            </a:r>
          </a:p>
        </p:txBody>
      </p:sp>
      <p:sp>
        <p:nvSpPr>
          <p:cNvPr id="17" name="TextBox 16"/>
          <p:cNvSpPr txBox="1"/>
          <p:nvPr/>
        </p:nvSpPr>
        <p:spPr>
          <a:xfrm>
            <a:off x="6738899" y="2339984"/>
            <a:ext cx="4794838" cy="923330"/>
          </a:xfrm>
          <a:prstGeom prst="rect">
            <a:avLst/>
          </a:prstGeom>
          <a:noFill/>
        </p:spPr>
        <p:txBody>
          <a:bodyPr wrap="square" lIns="0" rIns="0" rtlCol="0">
            <a:spAutoFit/>
          </a:bodyPr>
          <a:lstStyle/>
          <a:p>
            <a:r>
              <a:rPr lang="en-US" i="1" dirty="0">
                <a:solidFill>
                  <a:srgbClr val="1E22AA"/>
                </a:solidFill>
                <a:latin typeface="Prometo Medium" panose="020B0704030203060203" pitchFamily="34" charset="0"/>
              </a:rPr>
              <a:t>Discuss the different types of virtual nursing, such as remote monitoring, teleconsultation, and tele-triage. </a:t>
            </a:r>
          </a:p>
        </p:txBody>
      </p:sp>
      <p:sp>
        <p:nvSpPr>
          <p:cNvPr id="19" name="TextBox 18"/>
          <p:cNvSpPr txBox="1"/>
          <p:nvPr/>
        </p:nvSpPr>
        <p:spPr>
          <a:xfrm>
            <a:off x="6738896" y="3685639"/>
            <a:ext cx="4691104" cy="646331"/>
          </a:xfrm>
          <a:prstGeom prst="rect">
            <a:avLst/>
          </a:prstGeom>
          <a:noFill/>
        </p:spPr>
        <p:txBody>
          <a:bodyPr wrap="square" lIns="0" rIns="0" rtlCol="0">
            <a:spAutoFit/>
          </a:bodyPr>
          <a:lstStyle/>
          <a:p>
            <a:r>
              <a:rPr lang="en-US" i="1" dirty="0">
                <a:solidFill>
                  <a:srgbClr val="1E22AA"/>
                </a:solidFill>
                <a:latin typeface="Prometo Medium" panose="020B0704030203060203" pitchFamily="34" charset="0"/>
              </a:rPr>
              <a:t>Highlight the critical role of technology in enabling virtual nursing services. </a:t>
            </a: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5895676" y="1040220"/>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5895676" y="3741669"/>
            <a:ext cx="416560" cy="416560"/>
            <a:chOff x="6052888" y="1435897"/>
            <a:chExt cx="416560" cy="416560"/>
          </a:xfrm>
          <a:solidFill>
            <a:schemeClr val="accent3"/>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4" name="Footer Placeholder 3">
            <a:extLst>
              <a:ext uri="{FF2B5EF4-FFF2-40B4-BE49-F238E27FC236}">
                <a16:creationId xmlns:a16="http://schemas.microsoft.com/office/drawing/2014/main" id="{99A066C4-47B0-862F-E030-2E9433274A0C}"/>
              </a:ext>
            </a:extLst>
          </p:cNvPr>
          <p:cNvSpPr>
            <a:spLocks noGrp="1"/>
          </p:cNvSpPr>
          <p:nvPr>
            <p:ph type="ftr" sz="quarter" idx="11"/>
          </p:nvPr>
        </p:nvSpPr>
        <p:spPr/>
        <p:txBody>
          <a:bodyPr/>
          <a:lstStyle/>
          <a:p>
            <a:r>
              <a:rPr lang="en-US"/>
              <a:t>Navigating the Future of Healthcare: Virtual Nursing in the Digital Age</a:t>
            </a:r>
            <a:endParaRPr lang="en-US" dirty="0"/>
          </a:p>
        </p:txBody>
      </p:sp>
      <p:sp>
        <p:nvSpPr>
          <p:cNvPr id="3" name="Slide Number Placeholder 2">
            <a:extLst>
              <a:ext uri="{FF2B5EF4-FFF2-40B4-BE49-F238E27FC236}">
                <a16:creationId xmlns:a16="http://schemas.microsoft.com/office/drawing/2014/main" id="{CD2BEE06-612F-8DA4-318E-5C4D1F223D95}"/>
              </a:ext>
            </a:extLst>
          </p:cNvPr>
          <p:cNvSpPr>
            <a:spLocks noGrp="1"/>
          </p:cNvSpPr>
          <p:nvPr>
            <p:ph type="sldNum" sz="quarter" idx="10"/>
          </p:nvPr>
        </p:nvSpPr>
        <p:spPr/>
        <p:txBody>
          <a:bodyPr/>
          <a:lstStyle/>
          <a:p>
            <a:fld id="{D8D877B3-D348-4611-9BDB-C5374591D951}" type="slidenum">
              <a:rPr lang="en-US" smtClean="0"/>
              <a:pPr/>
              <a:t>6</a:t>
            </a:fld>
            <a:endParaRPr lang="en-US" dirty="0"/>
          </a:p>
        </p:txBody>
      </p:sp>
      <p:grpSp>
        <p:nvGrpSpPr>
          <p:cNvPr id="6" name="Group 5">
            <a:extLst>
              <a:ext uri="{FF2B5EF4-FFF2-40B4-BE49-F238E27FC236}">
                <a16:creationId xmlns:a16="http://schemas.microsoft.com/office/drawing/2014/main" id="{2B7AE254-1C74-F2D2-0D1E-7C3FA3C5D909}"/>
              </a:ext>
            </a:extLst>
          </p:cNvPr>
          <p:cNvGrpSpPr/>
          <p:nvPr/>
        </p:nvGrpSpPr>
        <p:grpSpPr>
          <a:xfrm>
            <a:off x="5895834" y="5092449"/>
            <a:ext cx="416560" cy="416560"/>
            <a:chOff x="6052888" y="1435897"/>
            <a:chExt cx="416560" cy="416560"/>
          </a:xfrm>
          <a:solidFill>
            <a:schemeClr val="accent6"/>
          </a:solidFill>
        </p:grpSpPr>
        <p:sp>
          <p:nvSpPr>
            <p:cNvPr id="7" name="Oval 6">
              <a:extLst>
                <a:ext uri="{FF2B5EF4-FFF2-40B4-BE49-F238E27FC236}">
                  <a16:creationId xmlns:a16="http://schemas.microsoft.com/office/drawing/2014/main" id="{E2BA83D6-615B-ED9E-387B-7F6592099605}"/>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8" name="Picture 7">
              <a:extLst>
                <a:ext uri="{FF2B5EF4-FFF2-40B4-BE49-F238E27FC236}">
                  <a16:creationId xmlns:a16="http://schemas.microsoft.com/office/drawing/2014/main" id="{DA9FC378-E06E-AF2A-2EBB-0988D76139E2}"/>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9" name="TextBox 8">
            <a:extLst>
              <a:ext uri="{FF2B5EF4-FFF2-40B4-BE49-F238E27FC236}">
                <a16:creationId xmlns:a16="http://schemas.microsoft.com/office/drawing/2014/main" id="{1D9B57D6-79E0-A1EA-EC00-627EE5C74BE5}"/>
              </a:ext>
            </a:extLst>
          </p:cNvPr>
          <p:cNvSpPr txBox="1"/>
          <p:nvPr/>
        </p:nvSpPr>
        <p:spPr>
          <a:xfrm>
            <a:off x="6738896" y="5031294"/>
            <a:ext cx="4691104" cy="1754326"/>
          </a:xfrm>
          <a:prstGeom prst="rect">
            <a:avLst/>
          </a:prstGeom>
          <a:noFill/>
        </p:spPr>
        <p:txBody>
          <a:bodyPr wrap="square" lIns="0" rIns="0" rtlCol="0">
            <a:spAutoFit/>
          </a:bodyPr>
          <a:lstStyle/>
          <a:p>
            <a:r>
              <a:rPr lang="en-US" i="1" dirty="0">
                <a:solidFill>
                  <a:srgbClr val="1E22AA"/>
                </a:solidFill>
                <a:latin typeface="Prometo Medium" panose="020B0704030203060203" pitchFamily="34" charset="0"/>
              </a:rPr>
              <a:t>Examine how virtual nursing can enhance the nursing profession by providing opportunities for nurses to develop new skills and work in innovative ways that transform the nursing profession and improve quality of care. </a:t>
            </a:r>
          </a:p>
        </p:txBody>
      </p:sp>
    </p:spTree>
    <p:extLst>
      <p:ext uri="{BB962C8B-B14F-4D97-AF65-F5344CB8AC3E}">
        <p14:creationId xmlns:p14="http://schemas.microsoft.com/office/powerpoint/2010/main" val="171341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14906" y="2719467"/>
            <a:ext cx="4187371" cy="775150"/>
          </a:xfrm>
        </p:spPr>
        <p:txBody>
          <a:bodyPr/>
          <a:lstStyle/>
          <a:p>
            <a:r>
              <a:rPr lang="en-US" sz="4800" i="1" dirty="0"/>
              <a:t>Meet the Moderator</a:t>
            </a:r>
            <a:endParaRPr lang="en-US" i="1" dirty="0"/>
          </a:p>
        </p:txBody>
      </p:sp>
      <p:sp>
        <p:nvSpPr>
          <p:cNvPr id="9" name="TextBox 8"/>
          <p:cNvSpPr txBox="1"/>
          <p:nvPr/>
        </p:nvSpPr>
        <p:spPr>
          <a:xfrm>
            <a:off x="776610" y="4531082"/>
            <a:ext cx="5925425" cy="369332"/>
          </a:xfrm>
          <a:prstGeom prst="rect">
            <a:avLst/>
          </a:prstGeom>
          <a:noFill/>
        </p:spPr>
        <p:txBody>
          <a:bodyPr wrap="square" rtlCol="0">
            <a:spAutoFit/>
          </a:bodyPr>
          <a:lstStyle/>
          <a:p>
            <a:pPr lvl="0">
              <a:defRPr/>
            </a:pPr>
            <a:r>
              <a:rPr lang="en-US" b="0" i="0" u="none" strike="noStrike" dirty="0">
                <a:solidFill>
                  <a:srgbClr val="55C1E9"/>
                </a:solidFill>
                <a:effectLst/>
                <a:latin typeface="Prometo Medium" panose="020B0604020202020204" charset="0"/>
              </a:rPr>
              <a:t>Kathleen McGrow, DNP, MS, PMP, RN, </a:t>
            </a:r>
            <a:endParaRPr kumimoji="0" lang="en-US" sz="1800" b="0" i="0"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76610" y="4981433"/>
            <a:ext cx="4156135" cy="307777"/>
          </a:xfrm>
          <a:prstGeom prst="rect">
            <a:avLst/>
          </a:prstGeom>
          <a:noFill/>
        </p:spPr>
        <p:txBody>
          <a:bodyPr wrap="square" rtlCol="0">
            <a:spAutoFit/>
          </a:bodyPr>
          <a:lstStyle/>
          <a:p>
            <a:pPr lvl="0">
              <a:defRPr/>
            </a:pPr>
            <a:r>
              <a:rPr lang="en-US" sz="1400" dirty="0">
                <a:solidFill>
                  <a:srgbClr val="FFFFFF"/>
                </a:solidFill>
              </a:rPr>
              <a:t>Chief Nursing Information Officer, Microsoft</a:t>
            </a:r>
          </a:p>
        </p:txBody>
      </p:sp>
      <p:pic>
        <p:nvPicPr>
          <p:cNvPr id="5124" name="Picture 4">
            <a:extLst>
              <a:ext uri="{FF2B5EF4-FFF2-40B4-BE49-F238E27FC236}">
                <a16:creationId xmlns:a16="http://schemas.microsoft.com/office/drawing/2014/main" id="{317A0A6D-3ABB-48E7-8F62-47DF37D8A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00" b="10000"/>
          <a:stretch/>
        </p:blipFill>
        <p:spPr bwMode="auto">
          <a:xfrm>
            <a:off x="5819534" y="689384"/>
            <a:ext cx="5610466" cy="561046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81DB7D6-0D35-1495-F79F-01669C383D26}"/>
              </a:ext>
            </a:extLst>
          </p:cNvPr>
          <p:cNvSpPr>
            <a:spLocks noGrp="1"/>
          </p:cNvSpPr>
          <p:nvPr>
            <p:ph type="ftr" sz="quarter" idx="13"/>
          </p:nvPr>
        </p:nvSpPr>
        <p:spPr/>
        <p:txBody>
          <a:bodyPr/>
          <a:lstStyle/>
          <a:p>
            <a:r>
              <a:rPr lang="en-US"/>
              <a:t>Navigating the Future of Healthcare: Virtual Nursing in the Digital Age</a:t>
            </a:r>
          </a:p>
        </p:txBody>
      </p:sp>
      <p:sp>
        <p:nvSpPr>
          <p:cNvPr id="3" name="Slide Number Placeholder 2">
            <a:extLst>
              <a:ext uri="{FF2B5EF4-FFF2-40B4-BE49-F238E27FC236}">
                <a16:creationId xmlns:a16="http://schemas.microsoft.com/office/drawing/2014/main" id="{12FC626D-3779-0AE3-E318-86E502DA05AA}"/>
              </a:ext>
            </a:extLst>
          </p:cNvPr>
          <p:cNvSpPr>
            <a:spLocks noGrp="1"/>
          </p:cNvSpPr>
          <p:nvPr>
            <p:ph type="sldNum" sz="quarter" idx="4"/>
          </p:nvPr>
        </p:nvSpPr>
        <p:spPr/>
        <p:txBody>
          <a:bodyPr/>
          <a:lstStyle/>
          <a:p>
            <a:fld id="{D8D877B3-D348-4611-9BDB-C5374591D951}" type="slidenum">
              <a:rPr lang="en-US" smtClean="0"/>
              <a:pPr/>
              <a:t>7</a:t>
            </a:fld>
            <a:endParaRPr lang="en-US" dirty="0"/>
          </a:p>
        </p:txBody>
      </p:sp>
      <p:pic>
        <p:nvPicPr>
          <p:cNvPr id="2050" name="Picture 2" descr="Microsoft Unveils a New Look - The Official Microsoft Blog">
            <a:extLst>
              <a:ext uri="{FF2B5EF4-FFF2-40B4-BE49-F238E27FC236}">
                <a16:creationId xmlns:a16="http://schemas.microsoft.com/office/drawing/2014/main" id="{D24C8E13-563E-1403-82A9-F63F21E8AA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368" y="5569241"/>
            <a:ext cx="1544347" cy="567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2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4C65F-C701-4CD5-5BAB-5F4052522377}"/>
              </a:ext>
            </a:extLst>
          </p:cNvPr>
          <p:cNvSpPr>
            <a:spLocks noGrp="1"/>
          </p:cNvSpPr>
          <p:nvPr>
            <p:ph type="title"/>
          </p:nvPr>
        </p:nvSpPr>
        <p:spPr>
          <a:xfrm>
            <a:off x="838200" y="658769"/>
            <a:ext cx="10591800" cy="999994"/>
          </a:xfrm>
        </p:spPr>
        <p:txBody>
          <a:bodyPr/>
          <a:lstStyle/>
          <a:p>
            <a:r>
              <a:rPr lang="en-US"/>
              <a:t>Is your organization using innovative solutions that improve the provider experience?</a:t>
            </a:r>
          </a:p>
        </p:txBody>
      </p:sp>
      <p:sp>
        <p:nvSpPr>
          <p:cNvPr id="4" name="Footer Placeholder 3">
            <a:extLst>
              <a:ext uri="{FF2B5EF4-FFF2-40B4-BE49-F238E27FC236}">
                <a16:creationId xmlns:a16="http://schemas.microsoft.com/office/drawing/2014/main" id="{9B992DE3-490F-A72E-9F5B-453F5057E058}"/>
              </a:ext>
            </a:extLst>
          </p:cNvPr>
          <p:cNvSpPr>
            <a:spLocks noGrp="1"/>
          </p:cNvSpPr>
          <p:nvPr>
            <p:ph type="ftr" sz="quarter" idx="11"/>
          </p:nvPr>
        </p:nvSpPr>
        <p:spPr/>
        <p:txBody>
          <a:bodyPr/>
          <a:lstStyle/>
          <a:p>
            <a:r>
              <a:rPr lang="en-US"/>
              <a:t>Navigating the Future of Healthcare: Virtual Nursing in the Digital Age</a:t>
            </a:r>
          </a:p>
        </p:txBody>
      </p:sp>
      <p:sp>
        <p:nvSpPr>
          <p:cNvPr id="2" name="Slide Number Placeholder 1">
            <a:extLst>
              <a:ext uri="{FF2B5EF4-FFF2-40B4-BE49-F238E27FC236}">
                <a16:creationId xmlns:a16="http://schemas.microsoft.com/office/drawing/2014/main" id="{BEE0FF2C-DDCE-EE2F-C463-CB0D59920D9A}"/>
              </a:ext>
            </a:extLst>
          </p:cNvPr>
          <p:cNvSpPr>
            <a:spLocks noGrp="1"/>
          </p:cNvSpPr>
          <p:nvPr>
            <p:ph type="sldNum" sz="quarter" idx="10"/>
          </p:nvPr>
        </p:nvSpPr>
        <p:spPr/>
        <p:txBody>
          <a:bodyPr/>
          <a:lstStyle/>
          <a:p>
            <a:fld id="{D8D877B3-D348-4611-9BDB-C5374591D951}" type="slidenum">
              <a:rPr lang="en-US" smtClean="0"/>
              <a:pPr/>
              <a:t>8</a:t>
            </a:fld>
            <a:endParaRPr lang="en-US"/>
          </a:p>
        </p:txBody>
      </p:sp>
      <p:pic>
        <p:nvPicPr>
          <p:cNvPr id="7" name="Picture 6">
            <a:extLst>
              <a:ext uri="{FF2B5EF4-FFF2-40B4-BE49-F238E27FC236}">
                <a16:creationId xmlns:a16="http://schemas.microsoft.com/office/drawing/2014/main" id="{36F5D94D-F918-69A8-73C6-DCAC2C722F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64356" y="1759811"/>
            <a:ext cx="9263288" cy="5098189"/>
          </a:xfrm>
          <a:prstGeom prst="rect">
            <a:avLst/>
          </a:prstGeom>
        </p:spPr>
      </p:pic>
    </p:spTree>
    <p:extLst>
      <p:ext uri="{BB962C8B-B14F-4D97-AF65-F5344CB8AC3E}">
        <p14:creationId xmlns:p14="http://schemas.microsoft.com/office/powerpoint/2010/main" val="13517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4C65F-C701-4CD5-5BAB-5F4052522377}"/>
              </a:ext>
            </a:extLst>
          </p:cNvPr>
          <p:cNvSpPr>
            <a:spLocks noGrp="1"/>
          </p:cNvSpPr>
          <p:nvPr>
            <p:ph type="title"/>
          </p:nvPr>
        </p:nvSpPr>
        <p:spPr>
          <a:xfrm>
            <a:off x="800100" y="706553"/>
            <a:ext cx="10591800" cy="999994"/>
          </a:xfrm>
        </p:spPr>
        <p:txBody>
          <a:bodyPr/>
          <a:lstStyle/>
          <a:p>
            <a:r>
              <a:rPr lang="en-US"/>
              <a:t>How would you define nursing innovation and its applicability to nursing practice? </a:t>
            </a:r>
          </a:p>
        </p:txBody>
      </p:sp>
      <p:sp>
        <p:nvSpPr>
          <p:cNvPr id="4" name="Footer Placeholder 3">
            <a:extLst>
              <a:ext uri="{FF2B5EF4-FFF2-40B4-BE49-F238E27FC236}">
                <a16:creationId xmlns:a16="http://schemas.microsoft.com/office/drawing/2014/main" id="{1B251BBA-DC77-E0DA-D907-1F287063FCFA}"/>
              </a:ext>
            </a:extLst>
          </p:cNvPr>
          <p:cNvSpPr>
            <a:spLocks noGrp="1"/>
          </p:cNvSpPr>
          <p:nvPr>
            <p:ph type="ftr" sz="quarter" idx="11"/>
          </p:nvPr>
        </p:nvSpPr>
        <p:spPr/>
        <p:txBody>
          <a:bodyPr/>
          <a:lstStyle/>
          <a:p>
            <a:r>
              <a:rPr lang="en-US"/>
              <a:t>Navigating the Future of Healthcare: Virtual Nursing in the Digital Age</a:t>
            </a:r>
          </a:p>
        </p:txBody>
      </p:sp>
      <p:sp>
        <p:nvSpPr>
          <p:cNvPr id="2" name="Slide Number Placeholder 1">
            <a:extLst>
              <a:ext uri="{FF2B5EF4-FFF2-40B4-BE49-F238E27FC236}">
                <a16:creationId xmlns:a16="http://schemas.microsoft.com/office/drawing/2014/main" id="{864D4735-808A-BB14-3E83-798F1C231839}"/>
              </a:ext>
            </a:extLst>
          </p:cNvPr>
          <p:cNvSpPr>
            <a:spLocks noGrp="1"/>
          </p:cNvSpPr>
          <p:nvPr>
            <p:ph type="sldNum" sz="quarter" idx="10"/>
          </p:nvPr>
        </p:nvSpPr>
        <p:spPr/>
        <p:txBody>
          <a:bodyPr/>
          <a:lstStyle/>
          <a:p>
            <a:fld id="{D8D877B3-D348-4611-9BDB-C5374591D951}" type="slidenum">
              <a:rPr lang="en-US" smtClean="0"/>
              <a:pPr/>
              <a:t>9</a:t>
            </a:fld>
            <a:endParaRPr lang="en-US"/>
          </a:p>
        </p:txBody>
      </p:sp>
      <p:pic>
        <p:nvPicPr>
          <p:cNvPr id="7" name="Picture 6">
            <a:extLst>
              <a:ext uri="{FF2B5EF4-FFF2-40B4-BE49-F238E27FC236}">
                <a16:creationId xmlns:a16="http://schemas.microsoft.com/office/drawing/2014/main" id="{75FD548B-D47B-80E5-C9F5-D91D43E957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6391" y="1470966"/>
            <a:ext cx="10694126" cy="5036261"/>
          </a:xfrm>
          <a:prstGeom prst="rect">
            <a:avLst/>
          </a:prstGeom>
        </p:spPr>
      </p:pic>
    </p:spTree>
    <p:extLst>
      <p:ext uri="{BB962C8B-B14F-4D97-AF65-F5344CB8AC3E}">
        <p14:creationId xmlns:p14="http://schemas.microsoft.com/office/powerpoint/2010/main" val="1343871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Custom 1">
      <a:dk1>
        <a:srgbClr val="6F6B6B"/>
      </a:dk1>
      <a:lt1>
        <a:srgbClr val="FFFFFF"/>
      </a:lt1>
      <a:dk2>
        <a:srgbClr val="69858E"/>
      </a:dk2>
      <a:lt2>
        <a:srgbClr val="C0E1F1"/>
      </a:lt2>
      <a:accent1>
        <a:srgbClr val="B9C844"/>
      </a:accent1>
      <a:accent2>
        <a:srgbClr val="7FA2B2"/>
      </a:accent2>
      <a:accent3>
        <a:srgbClr val="A5A5A5"/>
      </a:accent3>
      <a:accent4>
        <a:srgbClr val="C0E1F1"/>
      </a:accent4>
      <a:accent5>
        <a:srgbClr val="C4D444"/>
      </a:accent5>
      <a:accent6>
        <a:srgbClr val="A4A494"/>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 Lifestyle Medicine_Template_123" id="{978DFAC9-C235-0A41-827F-A774C3756075}" vid="{B7D81DAE-FA9A-C54D-B04E-399129640DBF}"/>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_2021" id="{3C07A6EA-7CD8-4316-B48A-2BDB1D7781AB}" vid="{87103F70-5DAA-4FAE-BCA6-EB9B7C018858}"/>
    </a:ext>
  </a:extLst>
</a:theme>
</file>

<file path=ppt/theme/theme4.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 id="{5EE9D86F-95CC-4879-8066-F90EF22F2818}" vid="{9D1F67EA-5F51-4159-BE98-6EBDE7A5CEAF}"/>
    </a:ext>
  </a:extLst>
</a:theme>
</file>

<file path=ppt/theme/theme5.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Dynamics 365 Product Template 2020 v06 COMPRESSED.potx" id="{6C9E57BC-CC5F-467D-812F-9B7AAB82C522}" vid="{93F3D524-A202-44F5-9EC3-C27CB8767C3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1F02C1D75F14BA2B4011E96EA457F" ma:contentTypeVersion="22" ma:contentTypeDescription="Create a new document." ma:contentTypeScope="" ma:versionID="d4d486b9e0dcaab9af71feac8b10dcbb">
  <xsd:schema xmlns:xsd="http://www.w3.org/2001/XMLSchema" xmlns:xs="http://www.w3.org/2001/XMLSchema" xmlns:p="http://schemas.microsoft.com/office/2006/metadata/properties" xmlns:ns1="http://schemas.microsoft.com/sharepoint/v3" xmlns:ns2="865d7ae4-1544-4bab-9de5-36c0e866f09f" xmlns:ns3="bc0b4a9f-f94f-42ef-8e22-11e70e568882" xmlns:ns4="184eedcf-d762-48f5-a2a1-4f5efa5950c3" targetNamespace="http://schemas.microsoft.com/office/2006/metadata/properties" ma:root="true" ma:fieldsID="9dd39761b40595d70c646ed36e096daa" ns1:_="" ns2:_="" ns3:_="" ns4:_="">
    <xsd:import namespace="http://schemas.microsoft.com/sharepoint/v3"/>
    <xsd:import namespace="865d7ae4-1544-4bab-9de5-36c0e866f09f"/>
    <xsd:import namespace="bc0b4a9f-f94f-42ef-8e22-11e70e568882"/>
    <xsd:import namespace="184eedcf-d762-48f5-a2a1-4f5efa5950c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5d7ae4-1544-4bab-9de5-36c0e866f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b4a9f-f94f-42ef-8e22-11e70e56888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4eedcf-d762-48f5-a2a1-4f5efa5950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9e41cc61-00b6-4514-9a18-a2c004e938f8}" ma:internalName="TaxCatchAll" ma:showField="CatchAllData" ma:web="184eedcf-d762-48f5-a2a1-4f5efa595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TaxCatchAll xmlns="184eedcf-d762-48f5-a2a1-4f5efa5950c3" xsi:nil="true"/>
    <lcf76f155ced4ddcb4097134ff3c332f xmlns="865d7ae4-1544-4bab-9de5-36c0e866f09f">
      <Terms xmlns="http://schemas.microsoft.com/office/infopath/2007/PartnerControls"/>
    </lcf76f155ced4ddcb4097134ff3c332f>
    <SharedWithUsers xmlns="bc0b4a9f-f94f-42ef-8e22-11e70e568882">
      <UserInfo>
        <DisplayName>Kwiatkoski, Tammy</DisplayName>
        <AccountId>138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9C43C-DCC6-4563-B7F7-29659A8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5d7ae4-1544-4bab-9de5-36c0e866f09f"/>
    <ds:schemaRef ds:uri="bc0b4a9f-f94f-42ef-8e22-11e70e568882"/>
    <ds:schemaRef ds:uri="184eedcf-d762-48f5-a2a1-4f5efa595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65B76-05F8-4E31-8E51-0E5A791DC556}">
  <ds:schemaRefs>
    <ds:schemaRef ds:uri="http://purl.org/dc/elements/1.1/"/>
    <ds:schemaRef ds:uri="http://schemas.microsoft.com/sharepoint/v3"/>
    <ds:schemaRef ds:uri="865d7ae4-1544-4bab-9de5-36c0e866f09f"/>
    <ds:schemaRef ds:uri="http://www.w3.org/XML/1998/namespace"/>
    <ds:schemaRef ds:uri="http://schemas.microsoft.com/office/infopath/2007/PartnerControls"/>
    <ds:schemaRef ds:uri="184eedcf-d762-48f5-a2a1-4f5efa5950c3"/>
    <ds:schemaRef ds:uri="http://schemas.openxmlformats.org/package/2006/metadata/core-properties"/>
    <ds:schemaRef ds:uri="http://purl.org/dc/dcmitype/"/>
    <ds:schemaRef ds:uri="http://schemas.microsoft.com/office/2006/documentManagement/types"/>
    <ds:schemaRef ds:uri="bc0b4a9f-f94f-42ef-8e22-11e70e56888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CD2E79D-0D41-4EF6-8D6B-24BD1A759E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18038</TotalTime>
  <Words>3460</Words>
  <Application>Microsoft Office PowerPoint</Application>
  <PresentationFormat>Widescreen</PresentationFormat>
  <Paragraphs>433</Paragraphs>
  <Slides>28</Slides>
  <Notes>12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Wingdings</vt:lpstr>
      <vt:lpstr>Segoe UI Light</vt:lpstr>
      <vt:lpstr>Segoe UI Semibold</vt:lpstr>
      <vt:lpstr>Calibri</vt:lpstr>
      <vt:lpstr>Century Gothic</vt:lpstr>
      <vt:lpstr>Segoe UI Black</vt:lpstr>
      <vt:lpstr>Segoe UI</vt:lpstr>
      <vt:lpstr>Prometo Medium</vt:lpstr>
      <vt:lpstr>Arial</vt:lpstr>
      <vt:lpstr>Consolas</vt:lpstr>
      <vt:lpstr>HIMSS Main Template</vt:lpstr>
      <vt:lpstr>Office Theme</vt:lpstr>
      <vt:lpstr>White Template</vt:lpstr>
      <vt:lpstr>3_WHite Template</vt:lpstr>
      <vt:lpstr>2_White Template</vt:lpstr>
      <vt:lpstr>Navigating the Future of Healthcare: Virtual Nursing in the Digital Age</vt:lpstr>
      <vt:lpstr>Welcome </vt:lpstr>
      <vt:lpstr>Thank you to our sponsor</vt:lpstr>
      <vt:lpstr>PowerPoint Presentation</vt:lpstr>
      <vt:lpstr>Agenda</vt:lpstr>
      <vt:lpstr>Learning Objectives</vt:lpstr>
      <vt:lpstr>Meet the Moderator</vt:lpstr>
      <vt:lpstr>Is your organization using innovative solutions that improve the provider experience?</vt:lpstr>
      <vt:lpstr>How would you define nursing innovation and its applicability to nursing practice? </vt:lpstr>
      <vt:lpstr>Meet the Speakers</vt:lpstr>
      <vt:lpstr>Kim Swafford, MHA Healthcare Industry Executive, Americas, Microsoft </vt:lpstr>
      <vt:lpstr>Healthcare Labor Picture</vt:lpstr>
      <vt:lpstr>Microsoft Cloud for Healthcare Capabilities enabling better experiences, better insights, better care</vt:lpstr>
      <vt:lpstr>PowerPoint Presentation</vt:lpstr>
      <vt:lpstr>What does virtual health mean to your organization?</vt:lpstr>
      <vt:lpstr>Murielle Beene, DNP, MBA, MPH, MS, PMP, RN-BC, FAMIA, FAAN Senior Vice President and Chief Health Informatics Officer, Trinity Health </vt:lpstr>
      <vt:lpstr>Care Delivery Models of the Future: Virtual Connected CareTM </vt:lpstr>
      <vt:lpstr>Trinity Health is one of the largest Catholic health care systems in the nation</vt:lpstr>
      <vt:lpstr>The organization is nationally recognized for quality care and experience</vt:lpstr>
      <vt:lpstr>Our world has changed, the instability and unpredictability of the workforce is not sustainable </vt:lpstr>
      <vt:lpstr>PowerPoint Presentation</vt:lpstr>
      <vt:lpstr>Virtual Connected Care TM is a transformational model-We are solving for today and building for tomorrow…</vt:lpstr>
      <vt:lpstr>At the core of this transformational model is a 3-person care team</vt:lpstr>
      <vt:lpstr>Considerations for health systems that want to begin this journey</vt:lpstr>
      <vt:lpstr>PowerPoint Presentation</vt:lpstr>
      <vt:lpstr>Questions?</vt:lpstr>
      <vt:lpstr>Questions? Contact us!</vt:lpstr>
      <vt:lpstr>Thank you for joining!</vt:lpstr>
    </vt:vector>
  </TitlesOfParts>
  <Manager/>
  <Company>HIMSS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Kirk, Laura</dc:creator>
  <cp:keywords/>
  <dc:description/>
  <cp:lastModifiedBy>Obenauf, Cait</cp:lastModifiedBy>
  <cp:revision>210</cp:revision>
  <dcterms:created xsi:type="dcterms:W3CDTF">2019-10-16T19:16:43Z</dcterms:created>
  <dcterms:modified xsi:type="dcterms:W3CDTF">2023-06-13T19:11:27Z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0x01010080D1F02C1D75F14BA2B4011E96EA457F</vt:lpwstr>
  </property>
  <property fmtid="{D5CDD505-2E9C-101B-9397-08002B2CF9AE}" pid="3" name="MediaServiceImageTags">
    <vt:lpwstr/>
  </property>
</Properties>
</file>