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2" r:id="rId4"/>
  </p:sldMasterIdLst>
  <p:notesMasterIdLst>
    <p:notesMasterId r:id="rId41"/>
  </p:notesMasterIdLst>
  <p:handoutMasterIdLst>
    <p:handoutMasterId r:id="rId42"/>
  </p:handoutMasterIdLst>
  <p:sldIdLst>
    <p:sldId id="257" r:id="rId5"/>
    <p:sldId id="299" r:id="rId6"/>
    <p:sldId id="339" r:id="rId7"/>
    <p:sldId id="2147375059" r:id="rId8"/>
    <p:sldId id="362" r:id="rId9"/>
    <p:sldId id="300" r:id="rId10"/>
    <p:sldId id="2147375053" r:id="rId11"/>
    <p:sldId id="363" r:id="rId12"/>
    <p:sldId id="2147375054" r:id="rId13"/>
    <p:sldId id="395" r:id="rId14"/>
    <p:sldId id="441" r:id="rId15"/>
    <p:sldId id="527" r:id="rId16"/>
    <p:sldId id="544" r:id="rId17"/>
    <p:sldId id="480" r:id="rId18"/>
    <p:sldId id="2147375062" r:id="rId19"/>
    <p:sldId id="2147375046" r:id="rId20"/>
    <p:sldId id="2147375064" r:id="rId21"/>
    <p:sldId id="2147375065" r:id="rId22"/>
    <p:sldId id="256" r:id="rId23"/>
    <p:sldId id="2147375068" r:id="rId24"/>
    <p:sldId id="258" r:id="rId25"/>
    <p:sldId id="2147375072" r:id="rId26"/>
    <p:sldId id="267" r:id="rId27"/>
    <p:sldId id="268" r:id="rId28"/>
    <p:sldId id="259" r:id="rId29"/>
    <p:sldId id="260" r:id="rId30"/>
    <p:sldId id="261" r:id="rId31"/>
    <p:sldId id="2147375069" r:id="rId32"/>
    <p:sldId id="2147375070" r:id="rId33"/>
    <p:sldId id="262" r:id="rId34"/>
    <p:sldId id="263" r:id="rId35"/>
    <p:sldId id="264" r:id="rId36"/>
    <p:sldId id="265" r:id="rId37"/>
    <p:sldId id="266" r:id="rId38"/>
    <p:sldId id="2147375066" r:id="rId39"/>
    <p:sldId id="2147375061" r:id="rId40"/>
  </p:sldIdLst>
  <p:sldSz cx="12192000" cy="6858000"/>
  <p:notesSz cx="6858000" cy="9144000"/>
  <p:embeddedFontLst>
    <p:embeddedFont>
      <p:font typeface="Canva Sans Bold" panose="020B0604020202020204" charset="0"/>
      <p:regular r:id="rId43"/>
    </p:embeddedFont>
    <p:embeddedFont>
      <p:font typeface="Century Gothic" panose="020B0502020202020204" pitchFamily="34" charset="0"/>
      <p:regular r:id="rId44"/>
      <p:bold r:id="rId45"/>
      <p:italic r:id="rId46"/>
      <p:boldItalic r:id="rId47"/>
    </p:embeddedFont>
    <p:embeddedFont>
      <p:font typeface="DM Sans" pitchFamily="2" charset="0"/>
      <p:regular r:id="rId48"/>
      <p:bold r:id="rId49"/>
      <p:italic r:id="rId50"/>
      <p:boldItalic r:id="rId51"/>
    </p:embeddedFont>
    <p:embeddedFont>
      <p:font typeface="Futura" panose="020B0604020202020204" charset="0"/>
      <p:regular r:id="rId52"/>
    </p:embeddedFont>
    <p:embeddedFont>
      <p:font typeface="Futura Bold" panose="020B0604020202020204" charset="0"/>
      <p:regular r:id="rId53"/>
    </p:embeddedFont>
    <p:embeddedFont>
      <p:font typeface="Futura Ultra-Bold" panose="020B0604020202020204" charset="0"/>
      <p:regular r:id="rId54"/>
    </p:embeddedFont>
    <p:embeddedFont>
      <p:font typeface="Hero Bold" panose="020B0604020202020204" charset="0"/>
      <p:regular r:id="rId55"/>
    </p:embeddedFont>
    <p:embeddedFont>
      <p:font typeface="Libre Franklin" pitchFamily="2" charset="0"/>
      <p:regular r:id="rId56"/>
      <p:bold r:id="rId57"/>
      <p:italic r:id="rId58"/>
      <p:boldItalic r:id="rId59"/>
    </p:embeddedFont>
    <p:embeddedFont>
      <p:font typeface="Libre Franklin Bold" charset="0"/>
      <p:regular r:id="rId60"/>
    </p:embeddedFont>
    <p:embeddedFont>
      <p:font typeface="Libre Franklin Light" pitchFamily="2" charset="0"/>
      <p:regular r:id="rId61"/>
      <p:italic r:id="rId62"/>
    </p:embeddedFont>
    <p:embeddedFont>
      <p:font typeface="Prometo Medium" panose="020B0704030203060203" pitchFamily="34" charset="0"/>
      <p:regular r:id="rId63"/>
      <p:italic r:id="rId64"/>
    </p:embeddedFont>
    <p:embeddedFont>
      <p:font typeface="Telegraf" panose="020B0604020202020204" charset="0"/>
      <p:regular r:id="rId65"/>
    </p:embeddedFont>
    <p:embeddedFont>
      <p:font typeface="Telegraf Bold"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IMSS Template" id="{EC1BAD07-AE5D-4540-91E7-686AD2AF573F}">
          <p14:sldIdLst>
            <p14:sldId id="257"/>
          </p14:sldIdLst>
        </p14:section>
        <p14:section name="Gwynne" id="{DF1E9F33-034C-474B-83A7-B0DAEFD7B069}">
          <p14:sldIdLst>
            <p14:sldId id="299"/>
            <p14:sldId id="339"/>
            <p14:sldId id="2147375059"/>
            <p14:sldId id="362"/>
            <p14:sldId id="300"/>
            <p14:sldId id="2147375053"/>
            <p14:sldId id="363"/>
            <p14:sldId id="2147375054"/>
            <p14:sldId id="395"/>
            <p14:sldId id="441"/>
            <p14:sldId id="527"/>
            <p14:sldId id="544"/>
            <p14:sldId id="480"/>
            <p14:sldId id="2147375062"/>
            <p14:sldId id="2147375046"/>
            <p14:sldId id="2147375064"/>
            <p14:sldId id="2147375065"/>
            <p14:sldId id="256"/>
            <p14:sldId id="2147375068"/>
            <p14:sldId id="258"/>
            <p14:sldId id="2147375072"/>
            <p14:sldId id="267"/>
            <p14:sldId id="268"/>
            <p14:sldId id="259"/>
            <p14:sldId id="260"/>
            <p14:sldId id="261"/>
            <p14:sldId id="2147375069"/>
            <p14:sldId id="2147375070"/>
            <p14:sldId id="262"/>
            <p14:sldId id="263"/>
            <p14:sldId id="264"/>
            <p14:sldId id="265"/>
            <p14:sldId id="266"/>
            <p14:sldId id="2147375066"/>
            <p14:sldId id="21473750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83809F-1A41-43C4-1B7E-E9743BBB05EC}" name="gabriela.wilson@louisiana.edu" initials="ga" userId="S::urn:spo:guest#gabriela.wilson@louisiana.edu::"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FB03A-A638-4D8B-871E-5C5AE2BEEA88}" v="85" dt="2025-09-29T16:07:07.879"/>
    <p1510:client id="{E36A8B5F-2C51-468A-8902-8F62083DDCF5}" v="38" dt="2025-09-30T14:42:40.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7DCBA0-38E2-E2EC-BD0A-9D84876004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EA349-BD2B-3247-2286-DAE1EAEB32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F1E8CA-D522-43B1-B14C-8373130B0210}" type="datetimeFigureOut">
              <a:rPr lang="en-US" smtClean="0"/>
              <a:t>9/24/2025</a:t>
            </a:fld>
            <a:endParaRPr lang="en-US"/>
          </a:p>
        </p:txBody>
      </p:sp>
      <p:sp>
        <p:nvSpPr>
          <p:cNvPr id="4" name="Footer Placeholder 3">
            <a:extLst>
              <a:ext uri="{FF2B5EF4-FFF2-40B4-BE49-F238E27FC236}">
                <a16:creationId xmlns:a16="http://schemas.microsoft.com/office/drawing/2014/main" id="{C28367EB-E3E4-DAE9-60BB-8B6C21F868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BC9876-8B8D-3250-6ECA-7047899CA4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6DDEC9-5726-40A3-946F-49915F1F4E8F}" type="slidenum">
              <a:rPr lang="en-US" smtClean="0"/>
              <a:t>‹#›</a:t>
            </a:fld>
            <a:endParaRPr lang="en-US"/>
          </a:p>
        </p:txBody>
      </p:sp>
    </p:spTree>
    <p:extLst>
      <p:ext uri="{BB962C8B-B14F-4D97-AF65-F5344CB8AC3E}">
        <p14:creationId xmlns:p14="http://schemas.microsoft.com/office/powerpoint/2010/main" val="335692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himss.org/resources/global-perspectives-on-implementing-ai/" TargetMode="External"/><Relationship Id="rId3" Type="http://schemas.openxmlformats.org/officeDocument/2006/relationships/hyperlink" Target="https://pages.himss.org/LP-MB-HIMSS-Early-Careerist.html" TargetMode="External"/><Relationship Id="rId7" Type="http://schemas.openxmlformats.org/officeDocument/2006/relationships/hyperlink" Target="https://pages.himss.org/LP-EV-2025-Healthcare-Cybersecurity-Forum.html?_gl=1*1k96hzf*_gcl_au*MTA4NjUyOTM1NS4xNzQ1NDE3ODM1LjYwNTYxNDQ1MS4xNzQ3NjYyNTE1LjE3NDc2NjI1MTY.*_ga*NDM5MTY2OTI5LjE3NDUyNjI3Njk.*_ga_PEZQ60E422*czE3NDgzNzA4MzQkbzQ0JGcxJHQxNzQ4MzcxOTkzJGoxOCRsMCRoMCRkRmFKTldTTjBzYkF6UWxSNGJZcTlIbnowQjByODJZU0VNZw..&amp;_ga=2.30563896.663126834.1748357446-439166929.1745262769"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himss.org/events-overview/ai-leadership-strategy-summit/" TargetMode="External"/><Relationship Id="rId5" Type="http://schemas.openxmlformats.org/officeDocument/2006/relationships/hyperlink" Target="https://www.himss.org/event-ai-healthcare-forum" TargetMode="External"/><Relationship Id="rId4" Type="http://schemas.openxmlformats.org/officeDocument/2006/relationships/hyperlink" Target="https://himss.quorum.us/campaign/11833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3</a:t>
            </a:fld>
            <a:endParaRPr lang="en-US"/>
          </a:p>
        </p:txBody>
      </p:sp>
    </p:spTree>
    <p:extLst>
      <p:ext uri="{BB962C8B-B14F-4D97-AF65-F5344CB8AC3E}">
        <p14:creationId xmlns:p14="http://schemas.microsoft.com/office/powerpoint/2010/main" val="192848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16</a:t>
            </a:fld>
            <a:endParaRPr lang="en-US"/>
          </a:p>
        </p:txBody>
      </p:sp>
    </p:spTree>
    <p:extLst>
      <p:ext uri="{BB962C8B-B14F-4D97-AF65-F5344CB8AC3E}">
        <p14:creationId xmlns:p14="http://schemas.microsoft.com/office/powerpoint/2010/main" val="2639816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23</a:t>
            </a:fld>
            <a:endParaRPr lang="en-US"/>
          </a:p>
        </p:txBody>
      </p:sp>
    </p:spTree>
    <p:extLst>
      <p:ext uri="{BB962C8B-B14F-4D97-AF65-F5344CB8AC3E}">
        <p14:creationId xmlns:p14="http://schemas.microsoft.com/office/powerpoint/2010/main" val="323735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7A23-EF70-B304-5C4D-2FCBC4C09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6E2AA-096D-82A5-BF58-51F13E842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39A1B-ADE0-817A-D0F3-A060C6BBA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727428-9207-EFD5-245D-E468E721D3A1}"/>
              </a:ext>
            </a:extLst>
          </p:cNvPr>
          <p:cNvSpPr>
            <a:spLocks noGrp="1"/>
          </p:cNvSpPr>
          <p:nvPr>
            <p:ph type="sldNum" sz="quarter" idx="5"/>
          </p:nvPr>
        </p:nvSpPr>
        <p:spPr/>
        <p:txBody>
          <a:bodyPr/>
          <a:lstStyle/>
          <a:p>
            <a:fld id="{F7DF604D-C3B7-41B7-992A-9AD867AC1F65}" type="slidenum">
              <a:rPr lang="en-US" smtClean="0"/>
              <a:pPr/>
              <a:t>36</a:t>
            </a:fld>
            <a:endParaRPr lang="en-US"/>
          </a:p>
        </p:txBody>
      </p:sp>
    </p:spTree>
    <p:extLst>
      <p:ext uri="{BB962C8B-B14F-4D97-AF65-F5344CB8AC3E}">
        <p14:creationId xmlns:p14="http://schemas.microsoft.com/office/powerpoint/2010/main" val="9608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20A83-14F3-F4C6-B1F0-46AE9E240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EAAD3-30B2-86BA-C6C1-3F52D2C3A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803CF-4C4F-90F0-FCBB-F519EAA975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9A09F2-ED71-F617-05E8-1E1A0236614D}"/>
              </a:ext>
            </a:extLst>
          </p:cNvPr>
          <p:cNvSpPr>
            <a:spLocks noGrp="1"/>
          </p:cNvSpPr>
          <p:nvPr>
            <p:ph type="sldNum" sz="quarter" idx="5"/>
          </p:nvPr>
        </p:nvSpPr>
        <p:spPr/>
        <p:txBody>
          <a:bodyPr/>
          <a:lstStyle/>
          <a:p>
            <a:fld id="{F7DF604D-C3B7-41B7-992A-9AD867AC1F65}" type="slidenum">
              <a:rPr lang="en-US" smtClean="0"/>
              <a:pPr/>
              <a:t>4</a:t>
            </a:fld>
            <a:endParaRPr lang="en-US"/>
          </a:p>
        </p:txBody>
      </p:sp>
    </p:spTree>
    <p:extLst>
      <p:ext uri="{BB962C8B-B14F-4D97-AF65-F5344CB8AC3E}">
        <p14:creationId xmlns:p14="http://schemas.microsoft.com/office/powerpoint/2010/main" val="414849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2" indent="-171450">
              <a:buFont typeface="Arial"/>
              <a:buChar char="•"/>
            </a:pPr>
            <a:r>
              <a:rPr lang="en-US">
                <a:solidFill>
                  <a:srgbClr val="2F5496"/>
                </a:solidFill>
              </a:rPr>
              <a:t>TIGER workgroups and the opportunity to contribute.</a:t>
            </a:r>
            <a:endParaRPr lang="en-US"/>
          </a:p>
          <a:p>
            <a:pPr marL="1543050" lvl="3" indent="-171450">
              <a:buFont typeface="Arial"/>
              <a:buChar char="•"/>
            </a:pPr>
            <a:r>
              <a:rPr lang="en-US">
                <a:solidFill>
                  <a:srgbClr val="2F5496"/>
                </a:solidFill>
              </a:rPr>
              <a:t>TIGER Global Health Informatics Competency Alignment Workgroup </a:t>
            </a:r>
            <a:endParaRPr lang="en-US"/>
          </a:p>
          <a:p>
            <a:pPr marL="1085850" lvl="2" indent="-171450">
              <a:buFont typeface="Arial"/>
              <a:buChar char="•"/>
            </a:pPr>
            <a:r>
              <a:rPr lang="en-US">
                <a:solidFill>
                  <a:srgbClr val="2F5496"/>
                </a:solidFill>
                <a:hlinkClick r:id="rId3"/>
              </a:rPr>
              <a:t>HIMSS Early Careerist page</a:t>
            </a:r>
            <a:r>
              <a:rPr lang="en-US">
                <a:solidFill>
                  <a:srgbClr val="2F5496"/>
                </a:solidFill>
              </a:rPr>
              <a:t> </a:t>
            </a:r>
            <a:endParaRPr lang="en-US"/>
          </a:p>
          <a:p>
            <a:pPr marL="1085850" lvl="2" indent="-171450">
              <a:buFont typeface="Arial"/>
              <a:buChar char="•"/>
            </a:pPr>
            <a:r>
              <a:rPr lang="en-US" dirty="0">
                <a:solidFill>
                  <a:srgbClr val="2F5496"/>
                </a:solidFill>
                <a:hlinkClick r:id="rId4"/>
              </a:rPr>
              <a:t>Support Full Funding for New Jersey's Community Colleges</a:t>
            </a:r>
            <a:endParaRPr lang="en-US"/>
          </a:p>
          <a:p>
            <a:pPr marL="1085850" lvl="2" indent="-171450">
              <a:buFont typeface="Arial"/>
              <a:buChar char="•"/>
            </a:pPr>
            <a:r>
              <a:rPr lang="en-US">
                <a:solidFill>
                  <a:srgbClr val="2F5496"/>
                </a:solidFill>
              </a:rPr>
              <a:t>Are you attending a HIMSS Global Event, Summit, Forum?</a:t>
            </a:r>
            <a:endParaRPr lang="en-US"/>
          </a:p>
          <a:p>
            <a:pPr marL="1085850" lvl="2" indent="-171450">
              <a:buFont typeface="Arial"/>
              <a:buChar char="•"/>
            </a:pPr>
            <a:r>
              <a:rPr lang="en-US">
                <a:solidFill>
                  <a:srgbClr val="2F5496"/>
                </a:solidFill>
              </a:rPr>
              <a:t> Please let us know which one in chat. </a:t>
            </a:r>
            <a:endParaRPr lang="en-US"/>
          </a:p>
          <a:p>
            <a:pPr marL="1543050" lvl="3" indent="-171450">
              <a:buFont typeface="Arial"/>
              <a:buChar char="•"/>
            </a:pPr>
            <a:r>
              <a:rPr lang="en-US" dirty="0">
                <a:hlinkClick r:id="rId5"/>
              </a:rPr>
              <a:t>AI in Healthcare Forum</a:t>
            </a:r>
            <a:r>
              <a:rPr lang="en-US">
                <a:solidFill>
                  <a:srgbClr val="333333"/>
                </a:solidFill>
              </a:rPr>
              <a:t> | July 10-11 |New York</a:t>
            </a:r>
            <a:endParaRPr lang="en-US"/>
          </a:p>
          <a:p>
            <a:pPr marL="1543050" lvl="3" indent="-171450">
              <a:buFont typeface="Arial"/>
              <a:buChar char="•"/>
            </a:pPr>
            <a:r>
              <a:rPr lang="en-US" dirty="0">
                <a:hlinkClick r:id="rId6"/>
              </a:rPr>
              <a:t>AI Leadership Strategy Summit</a:t>
            </a:r>
            <a:r>
              <a:rPr lang="en-US"/>
              <a:t> | September 18-19 | Chicago, IL</a:t>
            </a:r>
          </a:p>
          <a:p>
            <a:pPr marL="1543050" lvl="3" indent="-171450">
              <a:buFont typeface="Arial"/>
              <a:buChar char="•"/>
            </a:pPr>
            <a:r>
              <a:rPr lang="en-US" dirty="0">
                <a:hlinkClick r:id="rId7"/>
              </a:rPr>
              <a:t>Healthcare Cybersecurity Forum</a:t>
            </a:r>
            <a:r>
              <a:rPr lang="en-US"/>
              <a:t> | October 9-10 |Houston, TX</a:t>
            </a:r>
          </a:p>
          <a:p>
            <a:pPr marL="1543050" lvl="3" indent="-171450">
              <a:buFont typeface="Arial"/>
              <a:buChar char="•"/>
            </a:pPr>
            <a:r>
              <a:rPr lang="en-US"/>
              <a:t>Check out the new </a:t>
            </a:r>
            <a:r>
              <a:rPr lang="en-US" dirty="0">
                <a:hlinkClick r:id="rId8"/>
              </a:rPr>
              <a:t>HIMSS Physician Committee global thought leadership paper </a:t>
            </a:r>
            <a:endParaRPr lang="en-US"/>
          </a:p>
          <a:p>
            <a:pPr marL="1085850" lvl="2" indent="-171450">
              <a:buFont typeface="Arial"/>
              <a:buChar char="•"/>
            </a:pPr>
            <a:r>
              <a:rPr lang="en-US">
                <a:solidFill>
                  <a:srgbClr val="2F5496"/>
                </a:solidFill>
              </a:rPr>
              <a:t>Areas you would like to hear more information on.</a:t>
            </a:r>
            <a:endParaRPr lang="en-US"/>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7DF604D-C3B7-41B7-992A-9AD867AC1F65}" type="slidenum">
              <a:rPr lang="en-US" smtClean="0"/>
              <a:pPr/>
              <a:t>7</a:t>
            </a:fld>
            <a:endParaRPr lang="en-US"/>
          </a:p>
        </p:txBody>
      </p:sp>
    </p:spTree>
    <p:extLst>
      <p:ext uri="{BB962C8B-B14F-4D97-AF65-F5344CB8AC3E}">
        <p14:creationId xmlns:p14="http://schemas.microsoft.com/office/powerpoint/2010/main" val="93255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F604D-C3B7-41B7-992A-9AD867AC1F65}" type="slidenum">
              <a:rPr lang="en-US" smtClean="0"/>
              <a:pPr/>
              <a:t>9</a:t>
            </a:fld>
            <a:endParaRPr lang="en-US"/>
          </a:p>
        </p:txBody>
      </p:sp>
    </p:spTree>
    <p:extLst>
      <p:ext uri="{BB962C8B-B14F-4D97-AF65-F5344CB8AC3E}">
        <p14:creationId xmlns:p14="http://schemas.microsoft.com/office/powerpoint/2010/main" val="57515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10</a:t>
            </a:fld>
            <a:endParaRPr lang="en-US" dirty="0"/>
          </a:p>
        </p:txBody>
      </p:sp>
    </p:spTree>
    <p:extLst>
      <p:ext uri="{BB962C8B-B14F-4D97-AF65-F5344CB8AC3E}">
        <p14:creationId xmlns:p14="http://schemas.microsoft.com/office/powerpoint/2010/main" val="1289166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a:solidFill>
                  <a:schemeClr val="bg2"/>
                </a:solidFill>
              </a:rPr>
              <a:t>Dr. Marion J. Ball https://</a:t>
            </a:r>
            <a:r>
              <a:rPr lang="en-US" dirty="0" err="1">
                <a:solidFill>
                  <a:schemeClr val="bg2"/>
                </a:solidFill>
              </a:rPr>
              <a:t>www.amia.org</a:t>
            </a:r>
            <a:r>
              <a:rPr lang="en-US" dirty="0">
                <a:solidFill>
                  <a:schemeClr val="bg2"/>
                </a:solidFill>
              </a:rPr>
              <a:t>/about-amia/leadership/</a:t>
            </a:r>
            <a:r>
              <a:rPr lang="en-US" dirty="0" err="1">
                <a:solidFill>
                  <a:schemeClr val="bg2"/>
                </a:solidFill>
              </a:rPr>
              <a:t>acmi</a:t>
            </a:r>
            <a:r>
              <a:rPr lang="en-US" dirty="0">
                <a:solidFill>
                  <a:schemeClr val="bg2"/>
                </a:solidFill>
              </a:rPr>
              <a:t>-fellow/</a:t>
            </a:r>
            <a:r>
              <a:rPr lang="en-US" dirty="0" err="1">
                <a:solidFill>
                  <a:schemeClr val="bg2"/>
                </a:solidFill>
              </a:rPr>
              <a:t>marion</a:t>
            </a:r>
            <a:r>
              <a:rPr lang="en-US" dirty="0">
                <a:solidFill>
                  <a:schemeClr val="bg2"/>
                </a:solidFill>
              </a:rPr>
              <a:t>-j-ball-</a:t>
            </a:r>
            <a:r>
              <a:rPr lang="en-US" dirty="0" err="1">
                <a:solidFill>
                  <a:schemeClr val="bg2"/>
                </a:solidFill>
              </a:rPr>
              <a:t>edd</a:t>
            </a:r>
            <a:r>
              <a:rPr lang="en-US" dirty="0">
                <a:solidFill>
                  <a:schemeClr val="bg2"/>
                </a:solidFill>
              </a:rPr>
              <a:t>-</a:t>
            </a:r>
            <a:r>
              <a:rPr lang="en-US" dirty="0" err="1">
                <a:solidFill>
                  <a:schemeClr val="bg2"/>
                </a:solidFill>
              </a:rPr>
              <a:t>facmi</a:t>
            </a:r>
            <a:endParaRPr lang="en-US" dirty="0">
              <a:solidFill>
                <a:schemeClr val="bg2"/>
              </a:solidFill>
            </a:endParaRPr>
          </a:p>
          <a:p>
            <a:pPr marL="291179" indent="-291179">
              <a:buFont typeface="Arial" panose="020B0604020202020204" pitchFamily="34" charset="0"/>
              <a:buChar char="•"/>
            </a:pPr>
            <a:r>
              <a:rPr lang="en-US" dirty="0">
                <a:solidFill>
                  <a:schemeClr val="bg2"/>
                </a:solidFill>
              </a:rPr>
              <a:t>Joyce </a:t>
            </a:r>
            <a:r>
              <a:rPr lang="en-US" dirty="0" err="1">
                <a:solidFill>
                  <a:schemeClr val="bg2"/>
                </a:solidFill>
              </a:rPr>
              <a:t>Sensmeier</a:t>
            </a:r>
            <a:r>
              <a:rPr lang="en-US" dirty="0">
                <a:solidFill>
                  <a:schemeClr val="bg2"/>
                </a:solidFill>
              </a:rPr>
              <a:t> https://</a:t>
            </a:r>
            <a:r>
              <a:rPr lang="en-US" dirty="0" err="1">
                <a:solidFill>
                  <a:schemeClr val="bg2"/>
                </a:solidFill>
              </a:rPr>
              <a:t>www.himss.org</a:t>
            </a:r>
            <a:r>
              <a:rPr lang="en-US" dirty="0">
                <a:solidFill>
                  <a:schemeClr val="bg2"/>
                </a:solidFill>
              </a:rPr>
              <a:t>/resource-bio/</a:t>
            </a:r>
            <a:r>
              <a:rPr lang="en-US" dirty="0" err="1">
                <a:solidFill>
                  <a:schemeClr val="bg2"/>
                </a:solidFill>
              </a:rPr>
              <a:t>joyce-sensmeier-rn-bc-ms-cphims-fhimss-faan</a:t>
            </a:r>
            <a:endParaRPr lang="en-US" dirty="0">
              <a:solidFill>
                <a:schemeClr val="bg2"/>
              </a:solidFill>
            </a:endParaRPr>
          </a:p>
          <a:p>
            <a:pPr marL="291179" indent="-291179">
              <a:buFont typeface="Arial" panose="020B0604020202020204" pitchFamily="34" charset="0"/>
              <a:buChar char="•"/>
            </a:pPr>
            <a:r>
              <a:rPr lang="en-US" dirty="0">
                <a:solidFill>
                  <a:schemeClr val="bg2"/>
                </a:solidFill>
              </a:rPr>
              <a:t>Patricia Hinton Walker https://</a:t>
            </a:r>
            <a:r>
              <a:rPr lang="en-US" dirty="0" err="1">
                <a:solidFill>
                  <a:schemeClr val="bg2"/>
                </a:solidFill>
              </a:rPr>
              <a:t>www.linkedin.com</a:t>
            </a:r>
            <a:r>
              <a:rPr lang="en-US" dirty="0">
                <a:solidFill>
                  <a:schemeClr val="bg2"/>
                </a:solidFill>
              </a:rPr>
              <a:t>/in/patricia-hinton-walker-phd-rn-faan-mcc-8181158/</a:t>
            </a:r>
          </a:p>
          <a:p>
            <a:pPr marL="291179" indent="-291179">
              <a:buFont typeface="Arial" panose="020B0604020202020204" pitchFamily="34" charset="0"/>
              <a:buChar char="•"/>
            </a:pPr>
            <a:r>
              <a:rPr lang="en-US" dirty="0">
                <a:solidFill>
                  <a:schemeClr val="bg2"/>
                </a:solidFill>
              </a:rPr>
              <a:t>Michelle </a:t>
            </a:r>
            <a:r>
              <a:rPr lang="en-US" dirty="0" err="1">
                <a:solidFill>
                  <a:schemeClr val="bg2"/>
                </a:solidFill>
              </a:rPr>
              <a:t>Troseth</a:t>
            </a:r>
            <a:r>
              <a:rPr lang="en-US" dirty="0">
                <a:solidFill>
                  <a:schemeClr val="bg2"/>
                </a:solidFill>
              </a:rPr>
              <a:t> https://</a:t>
            </a:r>
            <a:r>
              <a:rPr lang="en-US" dirty="0" err="1">
                <a:solidFill>
                  <a:schemeClr val="bg2"/>
                </a:solidFill>
              </a:rPr>
              <a:t>www.linkedin.com</a:t>
            </a:r>
            <a:r>
              <a:rPr lang="en-US" dirty="0">
                <a:solidFill>
                  <a:schemeClr val="bg2"/>
                </a:solidFill>
              </a:rPr>
              <a:t>/in/</a:t>
            </a:r>
            <a:r>
              <a:rPr lang="en-US" dirty="0" err="1">
                <a:solidFill>
                  <a:schemeClr val="bg2"/>
                </a:solidFill>
              </a:rPr>
              <a:t>michelletroseth</a:t>
            </a:r>
            <a:r>
              <a:rPr lang="en-US" dirty="0">
                <a:solidFill>
                  <a:schemeClr val="bg2"/>
                </a:solidFill>
              </a:rPr>
              <a:t>/</a:t>
            </a:r>
          </a:p>
          <a:p>
            <a:pPr marL="291179" indent="-291179">
              <a:buFont typeface="Arial" panose="020B0604020202020204" pitchFamily="34" charset="0"/>
              <a:buChar char="•"/>
            </a:pPr>
            <a:r>
              <a:rPr lang="en-US" dirty="0">
                <a:solidFill>
                  <a:schemeClr val="bg2"/>
                </a:solidFill>
              </a:rPr>
              <a:t>Brian </a:t>
            </a:r>
            <a:r>
              <a:rPr lang="en-US" dirty="0" err="1">
                <a:solidFill>
                  <a:schemeClr val="bg2"/>
                </a:solidFill>
              </a:rPr>
              <a:t>Gugerty</a:t>
            </a:r>
            <a:r>
              <a:rPr lang="en-US" dirty="0">
                <a:solidFill>
                  <a:schemeClr val="bg2"/>
                </a:solidFill>
              </a:rPr>
              <a:t> https://</a:t>
            </a:r>
            <a:r>
              <a:rPr lang="en-US" dirty="0" err="1">
                <a:solidFill>
                  <a:schemeClr val="bg2"/>
                </a:solidFill>
              </a:rPr>
              <a:t>www.amia.org</a:t>
            </a:r>
            <a:r>
              <a:rPr lang="en-US" dirty="0">
                <a:solidFill>
                  <a:schemeClr val="bg2"/>
                </a:solidFill>
              </a:rPr>
              <a:t>/about-amia/leadership/</a:t>
            </a:r>
            <a:r>
              <a:rPr lang="en-US" dirty="0" err="1">
                <a:solidFill>
                  <a:schemeClr val="bg2"/>
                </a:solidFill>
              </a:rPr>
              <a:t>brian-gugerty-dns-rn</a:t>
            </a:r>
            <a:endParaRPr lang="en-US" dirty="0">
              <a:solidFill>
                <a:schemeClr val="bg2"/>
              </a:solidFill>
            </a:endParaRPr>
          </a:p>
          <a:p>
            <a:pPr marL="291179" indent="-291179">
              <a:buFont typeface="Arial" panose="020B0604020202020204" pitchFamily="34" charset="0"/>
              <a:buChar char="•"/>
            </a:pPr>
            <a:r>
              <a:rPr lang="en-US" dirty="0">
                <a:solidFill>
                  <a:schemeClr val="bg2"/>
                </a:solidFill>
              </a:rPr>
              <a:t>Diane Skiba https://</a:t>
            </a:r>
            <a:r>
              <a:rPr lang="en-US" dirty="0" err="1">
                <a:solidFill>
                  <a:schemeClr val="bg2"/>
                </a:solidFill>
              </a:rPr>
              <a:t>www.amia.org</a:t>
            </a:r>
            <a:r>
              <a:rPr lang="en-US" dirty="0">
                <a:solidFill>
                  <a:schemeClr val="bg2"/>
                </a:solidFill>
              </a:rPr>
              <a:t>/about-amia/leadership/</a:t>
            </a:r>
            <a:r>
              <a:rPr lang="en-US" dirty="0" err="1">
                <a:solidFill>
                  <a:schemeClr val="bg2"/>
                </a:solidFill>
              </a:rPr>
              <a:t>acmi</a:t>
            </a:r>
            <a:r>
              <a:rPr lang="en-US" dirty="0">
                <a:solidFill>
                  <a:schemeClr val="bg2"/>
                </a:solidFill>
              </a:rPr>
              <a:t>-fellow/</a:t>
            </a:r>
            <a:r>
              <a:rPr lang="en-US" dirty="0" err="1">
                <a:solidFill>
                  <a:schemeClr val="bg2"/>
                </a:solidFill>
              </a:rPr>
              <a:t>diane</a:t>
            </a:r>
            <a:r>
              <a:rPr lang="en-US" dirty="0">
                <a:solidFill>
                  <a:schemeClr val="bg2"/>
                </a:solidFill>
              </a:rPr>
              <a:t>-j-</a:t>
            </a:r>
            <a:r>
              <a:rPr lang="en-US" dirty="0" err="1">
                <a:solidFill>
                  <a:schemeClr val="bg2"/>
                </a:solidFill>
              </a:rPr>
              <a:t>skiba</a:t>
            </a:r>
            <a:r>
              <a:rPr lang="en-US" dirty="0">
                <a:solidFill>
                  <a:schemeClr val="bg2"/>
                </a:solidFill>
              </a:rPr>
              <a:t>-</a:t>
            </a:r>
            <a:r>
              <a:rPr lang="en-US" dirty="0" err="1">
                <a:solidFill>
                  <a:schemeClr val="bg2"/>
                </a:solidFill>
              </a:rPr>
              <a:t>phd-facmi</a:t>
            </a:r>
            <a:r>
              <a:rPr lang="en-US" dirty="0">
                <a:solidFill>
                  <a:schemeClr val="bg2"/>
                </a:solidFill>
              </a:rPr>
              <a:t> </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11</a:t>
            </a:fld>
            <a:endParaRPr lang="en-US" dirty="0"/>
          </a:p>
        </p:txBody>
      </p:sp>
    </p:spTree>
    <p:extLst>
      <p:ext uri="{BB962C8B-B14F-4D97-AF65-F5344CB8AC3E}">
        <p14:creationId xmlns:p14="http://schemas.microsoft.com/office/powerpoint/2010/main" val="181774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12</a:t>
            </a:fld>
            <a:endParaRPr lang="en-US" dirty="0"/>
          </a:p>
        </p:txBody>
      </p:sp>
    </p:spTree>
    <p:extLst>
      <p:ext uri="{BB962C8B-B14F-4D97-AF65-F5344CB8AC3E}">
        <p14:creationId xmlns:p14="http://schemas.microsoft.com/office/powerpoint/2010/main" val="408480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13</a:t>
            </a:fld>
            <a:endParaRPr lang="en-US" dirty="0"/>
          </a:p>
        </p:txBody>
      </p:sp>
    </p:spTree>
    <p:extLst>
      <p:ext uri="{BB962C8B-B14F-4D97-AF65-F5344CB8AC3E}">
        <p14:creationId xmlns:p14="http://schemas.microsoft.com/office/powerpoint/2010/main" val="210878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through the lenes of HIMSS Informatics and HIMSS Committee engagement and expand the International Market</a:t>
            </a:r>
          </a:p>
        </p:txBody>
      </p:sp>
      <p:sp>
        <p:nvSpPr>
          <p:cNvPr id="4" name="Slide Number Placeholder 3"/>
          <p:cNvSpPr>
            <a:spLocks noGrp="1"/>
          </p:cNvSpPr>
          <p:nvPr>
            <p:ph type="sldNum" sz="quarter" idx="5"/>
          </p:nvPr>
        </p:nvSpPr>
        <p:spPr/>
        <p:txBody>
          <a:bodyPr/>
          <a:lstStyle/>
          <a:p>
            <a:fld id="{F7DF604D-C3B7-41B7-992A-9AD867AC1F65}" type="slidenum">
              <a:rPr lang="en-US" smtClean="0"/>
              <a:pPr/>
              <a:t>15</a:t>
            </a:fld>
            <a:endParaRPr lang="en-US"/>
          </a:p>
        </p:txBody>
      </p:sp>
    </p:spTree>
    <p:extLst>
      <p:ext uri="{BB962C8B-B14F-4D97-AF65-F5344CB8AC3E}">
        <p14:creationId xmlns:p14="http://schemas.microsoft.com/office/powerpoint/2010/main" val="27752268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
        <p:nvSpPr>
          <p:cNvPr id="5" name="Rectangle 4">
            <a:extLst>
              <a:ext uri="{FF2B5EF4-FFF2-40B4-BE49-F238E27FC236}">
                <a16:creationId xmlns:a16="http://schemas.microsoft.com/office/drawing/2014/main" id="{5DDD2619-7A13-5F1F-47D0-1F8D3EE2B751}"/>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80C0F3E-D0B6-9A26-A79F-0FE7C46F310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311706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4611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22345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ED TO DELETE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0"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3" name="Rectangle 2">
            <a:extLst>
              <a:ext uri="{FF2B5EF4-FFF2-40B4-BE49-F238E27FC236}">
                <a16:creationId xmlns:a16="http://schemas.microsoft.com/office/drawing/2014/main" id="{A69CD354-0C5C-8B2D-0401-50996703F6BA}"/>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9471FD5-A4F9-B905-F163-E31DD23552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2392630801"/>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a:t>Click to Edit Master Title</a:t>
            </a:r>
            <a:br>
              <a:rPr lang="en-US"/>
            </a:br>
            <a:r>
              <a:rPr lang="en-US"/>
              <a:t>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AA92362B-6BDE-D9A2-4323-8019A2F3C654}"/>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30021C1-7D4B-700F-7E12-5F01EB2B92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383460157"/>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8C78C2D9-87CD-EA1C-4271-58BB34950124}"/>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FEC3B58-AF24-E1E6-DA2C-406AB11BEC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5 Custom Layout">
    <p:bg>
      <p:bgPr>
        <a:solidFill>
          <a:srgbClr val="1E22A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0E497-26C2-10F7-E258-5DCAC8695A2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8C78C2D9-87CD-EA1C-4271-58BB34950124}"/>
              </a:ext>
            </a:extLst>
          </p:cNvPr>
          <p:cNvSpPr/>
          <p:nvPr userDrawn="1"/>
        </p:nvSpPr>
        <p:spPr>
          <a:xfrm>
            <a:off x="253057" y="6229614"/>
            <a:ext cx="1249776" cy="564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BC4648C-77D0-2783-7374-FB3B08BFE0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5" y="6088675"/>
            <a:ext cx="1391595" cy="650302"/>
          </a:xfrm>
          <a:prstGeom prst="rect">
            <a:avLst/>
          </a:prstGeom>
        </p:spPr>
      </p:pic>
    </p:spTree>
    <p:extLst>
      <p:ext uri="{BB962C8B-B14F-4D97-AF65-F5344CB8AC3E}">
        <p14:creationId xmlns:p14="http://schemas.microsoft.com/office/powerpoint/2010/main" val="26929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395679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3CD2414B-82D1-095A-4AD9-B119C4366F40}"/>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E033728-7815-DB54-1FB1-34E7BA58E6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295B1B83-4C3A-4858-23AC-D2670DCE094A}"/>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4C4F521-E61D-8768-53A7-0994DD33BF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3980924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Rectangle 1">
            <a:extLst>
              <a:ext uri="{FF2B5EF4-FFF2-40B4-BE49-F238E27FC236}">
                <a16:creationId xmlns:a16="http://schemas.microsoft.com/office/drawing/2014/main" id="{ACD7AC2D-02C2-5113-0029-A9189EA71B86}"/>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3C41B52-B71E-FAA2-F80A-A292A6B87E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67630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5485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51713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1064379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524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539486-DCD4-73BC-1DEF-881638369334}"/>
              </a:ext>
            </a:extLst>
          </p:cNvPr>
          <p:cNvSpPr/>
          <p:nvPr userDrawn="1"/>
        </p:nvSpPr>
        <p:spPr>
          <a:xfrm>
            <a:off x="253057" y="6229614"/>
            <a:ext cx="1249776" cy="564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DEEFD9BD-2C4E-3C57-0C54-F4DBE96B1B4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057" y="6088675"/>
            <a:ext cx="1391593" cy="650302"/>
          </a:xfrm>
          <a:prstGeom prst="rect">
            <a:avLst/>
          </a:prstGeom>
        </p:spPr>
      </p:pic>
    </p:spTree>
    <p:extLst>
      <p:ext uri="{BB962C8B-B14F-4D97-AF65-F5344CB8AC3E}">
        <p14:creationId xmlns:p14="http://schemas.microsoft.com/office/powerpoint/2010/main" val="21048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a:xfrm>
            <a:off x="626462" y="380174"/>
            <a:ext cx="10570781" cy="365125"/>
          </a:xfrm>
          <a:prstGeom prst="rect">
            <a:avLst/>
          </a:prstGeom>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244215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387740-05D6-C842-BAED-96EF680D8CB5}"/>
              </a:ext>
            </a:extLst>
          </p:cNvPr>
          <p:cNvSpPr>
            <a:spLocks noGrp="1"/>
          </p:cNvSpPr>
          <p:nvPr>
            <p:ph type="body" idx="13"/>
          </p:nvPr>
        </p:nvSpPr>
        <p:spPr>
          <a:xfrm>
            <a:off x="838200" y="1724660"/>
            <a:ext cx="10591801"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90955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7778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3483802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Medium" panose="020B0704030203060203" pitchFamily="34" charset="0"/>
              </a:defRPr>
            </a:lvl1pPr>
          </a:lstStyle>
          <a:p>
            <a:endParaRPr lang="en-US">
              <a:solidFill>
                <a:schemeClr val="bg1"/>
              </a:solidFill>
            </a:endParaRPr>
          </a:p>
        </p:txBody>
      </p:sp>
    </p:spTree>
    <p:extLst>
      <p:ext uri="{BB962C8B-B14F-4D97-AF65-F5344CB8AC3E}">
        <p14:creationId xmlns:p14="http://schemas.microsoft.com/office/powerpoint/2010/main" val="3867577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86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pic>
        <p:nvPicPr>
          <p:cNvPr id="2" name="Graphic 1">
            <a:extLst>
              <a:ext uri="{FF2B5EF4-FFF2-40B4-BE49-F238E27FC236}">
                <a16:creationId xmlns:a16="http://schemas.microsoft.com/office/drawing/2014/main" id="{4A4AD102-B37D-76D6-9728-2838A38973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56" y="6187123"/>
            <a:ext cx="1391594" cy="650303"/>
          </a:xfrm>
          <a:prstGeom prst="rect">
            <a:avLst/>
          </a:prstGeom>
        </p:spPr>
      </p:pic>
    </p:spTree>
    <p:extLst>
      <p:ext uri="{BB962C8B-B14F-4D97-AF65-F5344CB8AC3E}">
        <p14:creationId xmlns:p14="http://schemas.microsoft.com/office/powerpoint/2010/main" val="204360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201789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5761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a:t>Click to Edit Master Title Style</a:t>
            </a:r>
          </a:p>
        </p:txBody>
      </p:sp>
    </p:spTree>
    <p:extLst>
      <p:ext uri="{BB962C8B-B14F-4D97-AF65-F5344CB8AC3E}">
        <p14:creationId xmlns:p14="http://schemas.microsoft.com/office/powerpoint/2010/main" val="15473740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endParaRPr lang="en-US" sz="1000" b="0" i="0">
              <a:solidFill>
                <a:schemeClr val="accent1"/>
              </a:solidFill>
              <a:latin typeface="Century Gothic" panose="020B0502020202020204" pitchFamily="34" charset="0"/>
            </a:endParaRPr>
          </a:p>
        </p:txBody>
      </p:sp>
      <p:sp>
        <p:nvSpPr>
          <p:cNvPr id="8" name="Text Placeholder 7">
            <a:extLst>
              <a:ext uri="{FF2B5EF4-FFF2-40B4-BE49-F238E27FC236}">
                <a16:creationId xmlns:a16="http://schemas.microsoft.com/office/drawing/2014/main" id="{14944DF6-2612-194D-8A34-C4BED168E944}"/>
              </a:ext>
            </a:extLst>
          </p:cNvPr>
          <p:cNvSpPr>
            <a:spLocks noGrp="1"/>
          </p:cNvSpPr>
          <p:nvPr>
            <p:ph type="body" idx="1"/>
          </p:nvPr>
        </p:nvSpPr>
        <p:spPr>
          <a:xfrm>
            <a:off x="838200" y="1724660"/>
            <a:ext cx="10591800" cy="44624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3"/>
            <a:r>
              <a:rPr lang="en-US"/>
              <a:t>Third level</a:t>
            </a:r>
          </a:p>
          <a:p>
            <a:pPr lvl="5"/>
            <a:r>
              <a:rPr lang="en-US"/>
              <a:t>Fourth level</a:t>
            </a:r>
          </a:p>
        </p:txBody>
      </p:sp>
      <p:pic>
        <p:nvPicPr>
          <p:cNvPr id="4" name="Graphic 3">
            <a:extLst>
              <a:ext uri="{FF2B5EF4-FFF2-40B4-BE49-F238E27FC236}">
                <a16:creationId xmlns:a16="http://schemas.microsoft.com/office/drawing/2014/main" id="{16F83146-1611-C7BF-34E8-B569541F24C4}"/>
              </a:ext>
            </a:extLst>
          </p:cNvPr>
          <p:cNvPicPr>
            <a:picLocks noChangeAspect="1"/>
          </p:cNvPicPr>
          <p:nvPr userDrawn="1"/>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253056" y="6187123"/>
            <a:ext cx="1391594" cy="650303"/>
          </a:xfrm>
          <a:prstGeom prst="rect">
            <a:avLst/>
          </a:prstGeom>
        </p:spPr>
      </p:pic>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0"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6" r:id="rId11"/>
    <p:sldLayoutId id="2147483667" r:id="rId12"/>
    <p:sldLayoutId id="2147483668" r:id="rId13"/>
    <p:sldLayoutId id="2147483669" r:id="rId14"/>
    <p:sldLayoutId id="2147483670" r:id="rId15"/>
    <p:sldLayoutId id="2147483689" r:id="rId16"/>
    <p:sldLayoutId id="2147483694" r:id="rId17"/>
    <p:sldLayoutId id="2147483696" r:id="rId18"/>
    <p:sldLayoutId id="2147483697" r:id="rId19"/>
    <p:sldLayoutId id="2147483695" r:id="rId20"/>
    <p:sldLayoutId id="2147483691" r:id="rId21"/>
    <p:sldLayoutId id="2147483692"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99" r:id="rId39"/>
    <p:sldLayoutId id="2147483700" r:id="rId40"/>
    <p:sldLayoutId id="2147483701" r:id="rId41"/>
    <p:sldLayoutId id="2147483702" r:id="rId42"/>
    <p:sldLayoutId id="2147483703" r:id="rId43"/>
  </p:sldLayoutIdLst>
  <p:hf hdr="0" ftr="0" dt="0"/>
  <p:txStyles>
    <p:title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p:titleStyle>
    <p:bodyStyle>
      <a:lvl1pPr marL="0" marR="0" indent="0" algn="l" defTabSz="914318" rtl="0" eaLnBrk="1" fontAlgn="auto" latinLnBrk="0" hangingPunct="1">
        <a:lnSpc>
          <a:spcPct val="100000"/>
        </a:lnSpc>
        <a:spcBef>
          <a:spcPts val="1000"/>
        </a:spcBef>
        <a:spcAft>
          <a:spcPts val="600"/>
        </a:spcAft>
        <a:buClrTx/>
        <a:buSzTx/>
        <a:buFont typeface="Arial" panose="020B0604020202020204" pitchFamily="34" charset="0"/>
        <a:buNone/>
        <a:tabLst/>
        <a:defRPr sz="1400" b="0" i="0" kern="1200">
          <a:solidFill>
            <a:srgbClr val="FF0000"/>
          </a:solidFill>
          <a:latin typeface="Century Gothic" panose="020B0502020202020204" pitchFamily="34" charset="0"/>
          <a:ea typeface="+mn-ea"/>
          <a:cs typeface="+mn-cs"/>
        </a:defRPr>
      </a:lvl1pPr>
      <a:lvl2pPr marL="180975" indent="-180975" algn="l" defTabSz="914318" rtl="0" eaLnBrk="1" latinLnBrk="0" hangingPunct="1">
        <a:lnSpc>
          <a:spcPct val="100000"/>
        </a:lnSpc>
        <a:spcBef>
          <a:spcPts val="499"/>
        </a:spcBef>
        <a:spcAft>
          <a:spcPts val="600"/>
        </a:spcAft>
        <a:buClr>
          <a:schemeClr val="accent3"/>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458788" indent="60325" algn="l" defTabSz="914318" rtl="0" eaLnBrk="1" latinLnBrk="0" hangingPunct="1">
        <a:lnSpc>
          <a:spcPct val="100000"/>
        </a:lnSpc>
        <a:spcBef>
          <a:spcPts val="499"/>
        </a:spcBef>
        <a:spcAft>
          <a:spcPts val="600"/>
        </a:spcAft>
        <a:buClr>
          <a:schemeClr val="accent3"/>
        </a:buClr>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3pPr>
      <a:lvl4pPr marL="411163" indent="-182563" algn="l" defTabSz="914318" rtl="0" eaLnBrk="1" latinLnBrk="0" hangingPunct="1">
        <a:lnSpc>
          <a:spcPct val="100000"/>
        </a:lnSpc>
        <a:spcBef>
          <a:spcPts val="499"/>
        </a:spcBef>
        <a:spcAft>
          <a:spcPts val="600"/>
        </a:spcAft>
        <a:buClr>
          <a:schemeClr val="accent3"/>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71450" indent="-171450" algn="l" defTabSz="914318" rtl="0" eaLnBrk="1" latinLnBrk="0" hangingPunct="1">
        <a:lnSpc>
          <a:spcPct val="100000"/>
        </a:lnSpc>
        <a:spcBef>
          <a:spcPts val="499"/>
        </a:spcBef>
        <a:spcAft>
          <a:spcPts val="600"/>
        </a:spcAft>
        <a:buClr>
          <a:schemeClr val="accent3"/>
        </a:buClr>
        <a:buFont typeface="Arial" panose="020B0604020202020204" pitchFamily="34" charset="0"/>
        <a:buChar char="•"/>
        <a:defRPr sz="16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24" userDrawn="1">
          <p15:clr>
            <a:srgbClr val="F26B43"/>
          </p15:clr>
        </p15:guide>
        <p15:guide id="29" pos="7200">
          <p15:clr>
            <a:srgbClr val="F26B43"/>
          </p15:clr>
        </p15:guide>
        <p15:guide id="48" pos="528" userDrawn="1">
          <p15:clr>
            <a:srgbClr val="F26B43"/>
          </p15:clr>
        </p15:guide>
        <p15:guide id="51" orient="horz" pos="912" userDrawn="1">
          <p15:clr>
            <a:srgbClr val="F26B43"/>
          </p15:clr>
        </p15:guide>
        <p15:guide id="52"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https://www.linkedin.com/in/michelletroseth/" TargetMode="External"/><Relationship Id="rId3" Type="http://schemas.openxmlformats.org/officeDocument/2006/relationships/image" Target="../media/image44.png"/><Relationship Id="rId7" Type="http://schemas.openxmlformats.org/officeDocument/2006/relationships/image" Target="../media/image46.jpeg"/><Relationship Id="rId12" Type="http://schemas.openxmlformats.org/officeDocument/2006/relationships/hyperlink" Target="https://www.linkedin.com/in/patricia-hinton-walker-phd-rn-faan-mcc-8181158/" TargetMode="External"/><Relationship Id="rId17" Type="http://schemas.openxmlformats.org/officeDocument/2006/relationships/hyperlink" Target="https://www.amia.org/about-amia/leadership/acmi-fellow/diane-j-skiba-phd-facmi" TargetMode="External"/><Relationship Id="rId2" Type="http://schemas.openxmlformats.org/officeDocument/2006/relationships/notesSlide" Target="../notesSlides/notesSlide6.xml"/><Relationship Id="rId16" Type="http://schemas.openxmlformats.org/officeDocument/2006/relationships/hyperlink" Target="https://www.amia.org/about-amia/leadership/brian-gugerty-dns-rn" TargetMode="External"/><Relationship Id="rId1" Type="http://schemas.openxmlformats.org/officeDocument/2006/relationships/slideLayout" Target="../slideLayouts/slideLayout40.xml"/><Relationship Id="rId6" Type="http://schemas.openxmlformats.org/officeDocument/2006/relationships/image" Target="../media/image45.jpeg"/><Relationship Id="rId11" Type="http://schemas.openxmlformats.org/officeDocument/2006/relationships/hyperlink" Target="https://www.himss.org/resource-bio/joyce-sensmeier-rn-bc-ms-cphims-fhimss-faan" TargetMode="External"/><Relationship Id="rId5" Type="http://schemas.openxmlformats.org/officeDocument/2006/relationships/slide" Target="slide11.xml"/><Relationship Id="rId15" Type="http://schemas.openxmlformats.org/officeDocument/2006/relationships/image" Target="../media/image50.jpeg"/><Relationship Id="rId10" Type="http://schemas.openxmlformats.org/officeDocument/2006/relationships/hyperlink" Target="https://www.amia.org/about-amia/leadership/acmi-fellow/marion-j-ball-edd-facmi" TargetMode="External"/><Relationship Id="rId4" Type="http://schemas.microsoft.com/office/2007/relationships/hdphoto" Target="../media/hdphoto1.wdp"/><Relationship Id="rId9" Type="http://schemas.openxmlformats.org/officeDocument/2006/relationships/image" Target="../media/image48.jpeg"/><Relationship Id="rId1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slide" Target="slide1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hyperlink" Target="https://www.himss.org/resources/global-health-informatics-competency-recommendation-frameworks" TargetMode="Externa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hyperlink" Target="https://www.himss.org/tiger-initiative-international-competency-synthesis-project" TargetMode="External"/><Relationship Id="rId5" Type="http://schemas.openxmlformats.org/officeDocument/2006/relationships/slide" Target="slide11.xml"/><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16.xml"/><Relationship Id="rId6" Type="http://schemas.openxmlformats.org/officeDocument/2006/relationships/image" Target="../media/image61.jpeg"/><Relationship Id="rId5" Type="http://schemas.openxmlformats.org/officeDocument/2006/relationships/image" Target="../media/image35.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1.svg"/><Relationship Id="rId7" Type="http://schemas.openxmlformats.org/officeDocument/2006/relationships/image" Target="../media/image80.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1.svg"/><Relationship Id="rId7" Type="http://schemas.openxmlformats.org/officeDocument/2006/relationships/image" Target="../media/image80.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1.sv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3.svg"/><Relationship Id="rId7" Type="http://schemas.openxmlformats.org/officeDocument/2006/relationships/image" Target="../media/image80.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84.png"/><Relationship Id="rId5" Type="http://schemas.openxmlformats.org/officeDocument/2006/relationships/image" Target="../media/image69.sv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87.jpeg"/><Relationship Id="rId5" Type="http://schemas.openxmlformats.org/officeDocument/2006/relationships/image" Target="../media/image86.sv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87.jpeg"/><Relationship Id="rId5" Type="http://schemas.openxmlformats.org/officeDocument/2006/relationships/image" Target="../media/image86.sv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3.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www.himss.org/networking/communities/tiger/" TargetMode="External"/><Relationship Id="rId3" Type="http://schemas.openxmlformats.org/officeDocument/2006/relationships/hyperlink" Target="https://event.on24.com/wcc/r/5080249/BE62CB7BC88774C4FE13D23EFFF1462D" TargetMode="External"/><Relationship Id="rId7" Type="http://schemas.openxmlformats.org/officeDocument/2006/relationships/hyperlink" Target="https://events.teams.microsoft.com/event/cb38915a-eebd-4367-8287-0b6a0caf2d27@02a9376b-a4f9-4a63-a240-52c43ebf9a8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himss.org/news-center/himss-experts-to-be-featured-on-pmi-s-ai-today-podcast-for-a-series-of-discussions-on-artificial-intelligence-in-healthcare/" TargetMode="External"/><Relationship Id="rId5" Type="http://schemas.openxmlformats.org/officeDocument/2006/relationships/hyperlink" Target="https://www.himss.org/events" TargetMode="External"/><Relationship Id="rId4" Type="http://schemas.openxmlformats.org/officeDocument/2006/relationships/hyperlink" Target="https://events.teams.microsoft.com/event/11036edd-86ed-401c-bb99-abedeff0a201@02a9376b-a4f9-4a63-a240-52c43ebf9a8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563091"/>
            <a:ext cx="10948726" cy="2299853"/>
          </a:xfrm>
          <a:prstGeom prst="rect">
            <a:avLst/>
          </a:prstGeom>
        </p:spPr>
        <p:txBody>
          <a:bodyPr wrap="square" lIns="0" rIns="0" anchor="ctr"/>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a:solidFill>
                  <a:srgbClr val="FFFFFF"/>
                </a:solidFill>
                <a:latin typeface="Prometo Medium" panose="020B0704030203060203" pitchFamily="34" charset="0"/>
              </a:rPr>
              <a:t>HIMSS TIGER Global Community meeting </a:t>
            </a:r>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September 30, 2025</a:t>
            </a: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E751E97E-3F90-BF45-9674-A6B9E39EE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8" t="10433" r="-2217" b="4230"/>
          <a:stretch/>
        </p:blipFill>
        <p:spPr>
          <a:xfrm rot="19800000">
            <a:off x="5586242" y="1567914"/>
            <a:ext cx="4267596" cy="4269553"/>
          </a:xfrm>
          <a:prstGeom prst="ellipse">
            <a:avLst/>
          </a:prstGeom>
          <a:noFill/>
          <a:ln>
            <a:noFill/>
          </a:ln>
        </p:spPr>
      </p:pic>
      <p:sp>
        <p:nvSpPr>
          <p:cNvPr id="2" name="Title 1"/>
          <p:cNvSpPr>
            <a:spLocks noGrp="1"/>
          </p:cNvSpPr>
          <p:nvPr>
            <p:ph type="title"/>
          </p:nvPr>
        </p:nvSpPr>
        <p:spPr>
          <a:xfrm>
            <a:off x="335281" y="949374"/>
            <a:ext cx="5163312" cy="3090302"/>
          </a:xfrm>
        </p:spPr>
        <p:txBody>
          <a:bodyPr wrap="square" anchor="t">
            <a:noAutofit/>
          </a:bodyPr>
          <a:lstStyle/>
          <a:p>
            <a:r>
              <a:rPr lang="en-US" dirty="0"/>
              <a:t>History of the TIGER Initiative</a:t>
            </a:r>
            <a:br>
              <a:rPr lang="en-US" dirty="0"/>
            </a:br>
            <a:br>
              <a:rPr lang="en-US" dirty="0"/>
            </a:br>
            <a:endParaRPr lang="en-US" dirty="0">
              <a:solidFill>
                <a:srgbClr val="FFFFFF"/>
              </a:solidFill>
            </a:endParaRPr>
          </a:p>
        </p:txBody>
      </p:sp>
      <p:sp>
        <p:nvSpPr>
          <p:cNvPr id="23" name="Text Placeholder 9">
            <a:extLst>
              <a:ext uri="{FF2B5EF4-FFF2-40B4-BE49-F238E27FC236}">
                <a16:creationId xmlns:a16="http://schemas.microsoft.com/office/drawing/2014/main" id="{AE97FAA4-1FAF-9A47-9735-B4AE68B094A3}"/>
              </a:ext>
            </a:extLst>
          </p:cNvPr>
          <p:cNvSpPr txBox="1">
            <a:spLocks/>
          </p:cNvSpPr>
          <p:nvPr/>
        </p:nvSpPr>
        <p:spPr>
          <a:xfrm>
            <a:off x="840024" y="516069"/>
            <a:ext cx="3006425" cy="914400"/>
          </a:xfrm>
          <a:prstGeom prst="rect">
            <a:avLst/>
          </a:prstGeom>
        </p:spPr>
        <p:txBody>
          <a:bodyPr vert="horz" lIns="0" tIns="0" rIns="0" bIns="0" rtlCol="0">
            <a:normAutofit/>
          </a:bodyPr>
          <a:lst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Verlag Light" pitchFamily="2"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Verlag Light" pitchFamily="2"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Verlag Light" pitchFamily="2"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Verlag Light" pitchFamily="2"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sz="900" dirty="0">
              <a:solidFill>
                <a:srgbClr val="FFFFFF"/>
              </a:solidFill>
              <a:latin typeface="Century Gothic" panose="020B0502020202020204"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10</a:t>
            </a:fld>
            <a:endParaRPr lang="en-US" dirty="0"/>
          </a:p>
        </p:txBody>
      </p:sp>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63" b="963"/>
          <a:stretch>
            <a:fillRect/>
          </a:stretch>
        </p:blipFill>
        <p:spPr>
          <a:xfrm>
            <a:off x="6447098" y="787020"/>
            <a:ext cx="4370387" cy="4286453"/>
          </a:xfrm>
        </p:spPr>
      </p:pic>
      <p:pic>
        <p:nvPicPr>
          <p:cNvPr id="5" name="Picture 4">
            <a:extLst>
              <a:ext uri="{FF2B5EF4-FFF2-40B4-BE49-F238E27FC236}">
                <a16:creationId xmlns:a16="http://schemas.microsoft.com/office/drawing/2014/main" id="{D3FA238C-95FD-9320-33C0-7B6017CE14B0}"/>
              </a:ext>
            </a:extLst>
          </p:cNvPr>
          <p:cNvPicPr>
            <a:picLocks noChangeAspect="1"/>
          </p:cNvPicPr>
          <p:nvPr/>
        </p:nvPicPr>
        <p:blipFill>
          <a:blip r:embed="rId5"/>
          <a:stretch>
            <a:fillRect/>
          </a:stretch>
        </p:blipFill>
        <p:spPr>
          <a:xfrm>
            <a:off x="335281" y="3269261"/>
            <a:ext cx="4822354" cy="1865538"/>
          </a:xfrm>
          <a:prstGeom prst="rect">
            <a:avLst/>
          </a:prstGeom>
        </p:spPr>
      </p:pic>
    </p:spTree>
    <p:extLst>
      <p:ext uri="{BB962C8B-B14F-4D97-AF65-F5344CB8AC3E}">
        <p14:creationId xmlns:p14="http://schemas.microsoft.com/office/powerpoint/2010/main" val="345481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a:stCxn id="27" idx="6"/>
          </p:cNvCxnSpPr>
          <p:nvPr/>
        </p:nvCxnSpPr>
        <p:spPr>
          <a:xfrm>
            <a:off x="854277" y="1262922"/>
            <a:ext cx="1131717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37545" y="321191"/>
            <a:ext cx="9833429" cy="1028700"/>
          </a:xfrm>
        </p:spPr>
        <p:txBody>
          <a:bodyPr wrap="none"/>
          <a:lstStyle/>
          <a:p>
            <a:r>
              <a:rPr lang="en-US" dirty="0"/>
              <a:t>TIGER’s History:</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11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781381A-D332-9749-B903-F650A74FEA68}"/>
              </a:ext>
            </a:extLst>
          </p:cNvPr>
          <p:cNvSpPr txBox="1"/>
          <p:nvPr/>
        </p:nvSpPr>
        <p:spPr>
          <a:xfrm>
            <a:off x="448474" y="1496455"/>
            <a:ext cx="564257"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2004</a:t>
            </a:r>
          </a:p>
        </p:txBody>
      </p:sp>
      <p:grpSp>
        <p:nvGrpSpPr>
          <p:cNvPr id="26" name="Group 25">
            <a:extLst>
              <a:ext uri="{FF2B5EF4-FFF2-40B4-BE49-F238E27FC236}">
                <a16:creationId xmlns:a16="http://schemas.microsoft.com/office/drawing/2014/main" id="{23FC3AF3-4B5B-0243-939D-DD334DCCFA5E}"/>
              </a:ext>
            </a:extLst>
          </p:cNvPr>
          <p:cNvGrpSpPr/>
          <p:nvPr/>
        </p:nvGrpSpPr>
        <p:grpSpPr>
          <a:xfrm>
            <a:off x="437717" y="1054642"/>
            <a:ext cx="416560" cy="416560"/>
            <a:chOff x="6052888" y="1435897"/>
            <a:chExt cx="416560" cy="416560"/>
          </a:xfrm>
        </p:grpSpPr>
        <p:sp>
          <p:nvSpPr>
            <p:cNvPr id="27" name="Oval 26">
              <a:extLst>
                <a:ext uri="{FF2B5EF4-FFF2-40B4-BE49-F238E27FC236}">
                  <a16:creationId xmlns:a16="http://schemas.microsoft.com/office/drawing/2014/main" id="{12F1EE56-A6F6-7A49-B147-EB202757F200}"/>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6B8C2FD-3ADF-D147-A35A-1798B8F90AD9}"/>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31" name="Group 30">
            <a:extLst>
              <a:ext uri="{FF2B5EF4-FFF2-40B4-BE49-F238E27FC236}">
                <a16:creationId xmlns:a16="http://schemas.microsoft.com/office/drawing/2014/main" id="{F5306B32-C879-4249-B901-9ED188236B35}"/>
              </a:ext>
            </a:extLst>
          </p:cNvPr>
          <p:cNvGrpSpPr/>
          <p:nvPr/>
        </p:nvGrpSpPr>
        <p:grpSpPr>
          <a:xfrm>
            <a:off x="4483743" y="1054642"/>
            <a:ext cx="549831" cy="811145"/>
            <a:chOff x="6041916" y="3028146"/>
            <a:chExt cx="549831" cy="811145"/>
          </a:xfrm>
        </p:grpSpPr>
        <p:sp>
          <p:nvSpPr>
            <p:cNvPr id="36" name="TextBox 35">
              <a:extLst>
                <a:ext uri="{FF2B5EF4-FFF2-40B4-BE49-F238E27FC236}">
                  <a16:creationId xmlns:a16="http://schemas.microsoft.com/office/drawing/2014/main" id="{289AC446-2DF0-7840-AAA8-7DA20DA1906A}"/>
                </a:ext>
              </a:extLst>
            </p:cNvPr>
            <p:cNvSpPr txBox="1"/>
            <p:nvPr/>
          </p:nvSpPr>
          <p:spPr>
            <a:xfrm>
              <a:off x="6041916" y="3469959"/>
              <a:ext cx="549831"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2005</a:t>
              </a:r>
            </a:p>
          </p:txBody>
        </p:sp>
        <p:grpSp>
          <p:nvGrpSpPr>
            <p:cNvPr id="33" name="Group 32">
              <a:extLst>
                <a:ext uri="{FF2B5EF4-FFF2-40B4-BE49-F238E27FC236}">
                  <a16:creationId xmlns:a16="http://schemas.microsoft.com/office/drawing/2014/main" id="{49BBA0BC-0582-1941-9E83-CF8E3DBF4FD1}"/>
                </a:ext>
              </a:extLst>
            </p:cNvPr>
            <p:cNvGrpSpPr/>
            <p:nvPr/>
          </p:nvGrpSpPr>
          <p:grpSpPr>
            <a:xfrm>
              <a:off x="6052888" y="3028146"/>
              <a:ext cx="416560" cy="416560"/>
              <a:chOff x="6052888" y="1435897"/>
              <a:chExt cx="416560" cy="416560"/>
            </a:xfrm>
          </p:grpSpPr>
          <p:sp>
            <p:nvSpPr>
              <p:cNvPr id="34" name="Oval 33">
                <a:extLst>
                  <a:ext uri="{FF2B5EF4-FFF2-40B4-BE49-F238E27FC236}">
                    <a16:creationId xmlns:a16="http://schemas.microsoft.com/office/drawing/2014/main" id="{F048E345-0D72-4248-A4C2-EC503CC32127}"/>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5" name="Picture 34">
                <a:extLst>
                  <a:ext uri="{FF2B5EF4-FFF2-40B4-BE49-F238E27FC236}">
                    <a16:creationId xmlns:a16="http://schemas.microsoft.com/office/drawing/2014/main" id="{0E945BFB-E20A-7342-BEF6-E82156F39C58}"/>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4" name="TextBox 3"/>
          <p:cNvSpPr txBox="1"/>
          <p:nvPr/>
        </p:nvSpPr>
        <p:spPr>
          <a:xfrm>
            <a:off x="359929" y="1797414"/>
            <a:ext cx="2910883" cy="3754874"/>
          </a:xfrm>
          <a:prstGeom prst="rect">
            <a:avLst/>
          </a:prstGeom>
          <a:noFill/>
        </p:spPr>
        <p:txBody>
          <a:bodyPr wrap="square" rtlCol="0">
            <a:spAutoFit/>
          </a:bodyPr>
          <a:lstStyle/>
          <a:p>
            <a:r>
              <a:rPr lang="en-US" sz="1400" b="1" dirty="0">
                <a:solidFill>
                  <a:schemeClr val="accent6"/>
                </a:solidFill>
              </a:rPr>
              <a:t>The National Mandate for Healthcare Informatics</a:t>
            </a:r>
          </a:p>
          <a:p>
            <a:endParaRPr lang="en-US" sz="1400" b="1" dirty="0">
              <a:solidFill>
                <a:schemeClr val="accent6"/>
              </a:solidFill>
            </a:endParaRPr>
          </a:p>
          <a:p>
            <a:pPr marL="285750" indent="-285750">
              <a:buFont typeface="Arial" panose="020B0604020202020204" pitchFamily="34" charset="0"/>
              <a:buChar char="•"/>
            </a:pPr>
            <a:r>
              <a:rPr lang="en-US" sz="1400" dirty="0">
                <a:solidFill>
                  <a:schemeClr val="bg2"/>
                </a:solidFill>
              </a:rPr>
              <a:t>Creation of the </a:t>
            </a:r>
            <a:r>
              <a:rPr lang="en-US" sz="1400" b="1" dirty="0">
                <a:solidFill>
                  <a:schemeClr val="bg2"/>
                </a:solidFill>
              </a:rPr>
              <a:t>Forerunner of the</a:t>
            </a:r>
            <a:r>
              <a:rPr lang="en-US" sz="1400" dirty="0">
                <a:solidFill>
                  <a:schemeClr val="bg2"/>
                </a:solidFill>
              </a:rPr>
              <a:t> </a:t>
            </a:r>
            <a:r>
              <a:rPr lang="en-US" sz="1400" b="1" dirty="0">
                <a:solidFill>
                  <a:schemeClr val="bg2"/>
                </a:solidFill>
              </a:rPr>
              <a:t>Office of the National Coordinator (ONC) </a:t>
            </a:r>
            <a:r>
              <a:rPr lang="en-US" sz="1400" dirty="0">
                <a:solidFill>
                  <a:schemeClr val="bg2"/>
                </a:solidFill>
              </a:rPr>
              <a:t>of Health Information Technology by U.S. President George W. Bush </a:t>
            </a:r>
          </a:p>
          <a:p>
            <a:pPr marL="742950" lvl="1" indent="-285750">
              <a:buFont typeface="Arial" panose="020B0604020202020204" pitchFamily="34" charset="0"/>
              <a:buChar char="•"/>
            </a:pPr>
            <a:r>
              <a:rPr lang="en-US" sz="1400" dirty="0">
                <a:solidFill>
                  <a:schemeClr val="bg2"/>
                </a:solidFill>
              </a:rPr>
              <a:t>Strategy: </a:t>
            </a:r>
            <a:r>
              <a:rPr lang="en-US" sz="1400" b="1" dirty="0">
                <a:solidFill>
                  <a:schemeClr val="bg2"/>
                </a:solidFill>
              </a:rPr>
              <a:t>Electronic health record within a 10-year </a:t>
            </a:r>
            <a:r>
              <a:rPr lang="en-US" sz="1400" dirty="0">
                <a:solidFill>
                  <a:schemeClr val="bg2"/>
                </a:solidFill>
              </a:rPr>
              <a:t>timeframe </a:t>
            </a:r>
          </a:p>
          <a:p>
            <a:pPr marL="285750" indent="-285750">
              <a:buFont typeface="Arial" panose="020B0604020202020204" pitchFamily="34" charset="0"/>
              <a:buChar char="•"/>
            </a:pPr>
            <a:r>
              <a:rPr lang="en-US" sz="1400" b="1" dirty="0">
                <a:solidFill>
                  <a:schemeClr val="bg2"/>
                </a:solidFill>
              </a:rPr>
              <a:t>Lack of nurse representation </a:t>
            </a:r>
            <a:r>
              <a:rPr lang="en-US" sz="1400" dirty="0">
                <a:solidFill>
                  <a:schemeClr val="bg2"/>
                </a:solidFill>
              </a:rPr>
              <a:t>at the first ONC National Health IT conference.</a:t>
            </a:r>
          </a:p>
          <a:p>
            <a:pPr marL="285750" indent="-285750">
              <a:buFont typeface="Arial" panose="020B0604020202020204" pitchFamily="34" charset="0"/>
              <a:buChar char="•"/>
            </a:pPr>
            <a:r>
              <a:rPr lang="en-US" sz="1400" b="1" dirty="0">
                <a:solidFill>
                  <a:schemeClr val="bg2"/>
                </a:solidFill>
              </a:rPr>
              <a:t>Dr. David Brailer first director </a:t>
            </a:r>
          </a:p>
          <a:p>
            <a:endParaRPr lang="en-US" sz="1400" dirty="0">
              <a:solidFill>
                <a:schemeClr val="bg2"/>
              </a:solidFill>
            </a:endParaRPr>
          </a:p>
        </p:txBody>
      </p:sp>
      <p:sp>
        <p:nvSpPr>
          <p:cNvPr id="24" name="TextBox 23">
            <a:extLst>
              <a:ext uri="{FF2B5EF4-FFF2-40B4-BE49-F238E27FC236}">
                <a16:creationId xmlns:a16="http://schemas.microsoft.com/office/drawing/2014/main" id="{93200BE7-74AA-504C-976D-7AE949D76ADF}"/>
              </a:ext>
            </a:extLst>
          </p:cNvPr>
          <p:cNvSpPr txBox="1"/>
          <p:nvPr/>
        </p:nvSpPr>
        <p:spPr>
          <a:xfrm>
            <a:off x="4382642" y="1771692"/>
            <a:ext cx="2739519" cy="3754874"/>
          </a:xfrm>
          <a:prstGeom prst="rect">
            <a:avLst/>
          </a:prstGeom>
          <a:noFill/>
        </p:spPr>
        <p:txBody>
          <a:bodyPr wrap="square" rtlCol="0">
            <a:spAutoFit/>
          </a:bodyPr>
          <a:lstStyle/>
          <a:p>
            <a:r>
              <a:rPr lang="en-US" sz="1400" b="1" dirty="0">
                <a:solidFill>
                  <a:schemeClr val="accent6"/>
                </a:solidFill>
              </a:rPr>
              <a:t>The Birth of the TIGER Initiative</a:t>
            </a:r>
          </a:p>
          <a:p>
            <a:endParaRPr lang="en-US" sz="1400" b="1" dirty="0">
              <a:solidFill>
                <a:schemeClr val="accent6"/>
              </a:solidFill>
            </a:endParaRPr>
          </a:p>
          <a:p>
            <a:pPr marL="285750" indent="-285750">
              <a:buFont typeface="Arial" panose="020B0604020202020204" pitchFamily="34" charset="0"/>
              <a:buChar char="•"/>
            </a:pPr>
            <a:r>
              <a:rPr lang="en-US" sz="1400" dirty="0">
                <a:solidFill>
                  <a:schemeClr val="bg2"/>
                </a:solidFill>
              </a:rPr>
              <a:t>A group of leaders in nursing called the ‘TIGER Team’ for </a:t>
            </a:r>
            <a:r>
              <a:rPr lang="en-US" sz="1400" i="1" dirty="0">
                <a:solidFill>
                  <a:schemeClr val="bg2"/>
                </a:solidFill>
              </a:rPr>
              <a:t>Technology Informatics Guiding Educational Reform </a:t>
            </a:r>
            <a:r>
              <a:rPr lang="en-US" sz="1400" dirty="0">
                <a:solidFill>
                  <a:schemeClr val="bg2"/>
                </a:solidFill>
              </a:rPr>
              <a:t>began a </a:t>
            </a:r>
            <a:r>
              <a:rPr lang="en-US" sz="1400" b="1" dirty="0">
                <a:solidFill>
                  <a:schemeClr val="bg2"/>
                </a:solidFill>
              </a:rPr>
              <a:t>grassroots effort </a:t>
            </a:r>
            <a:r>
              <a:rPr lang="en-US" sz="1400" dirty="0">
                <a:solidFill>
                  <a:schemeClr val="bg2"/>
                </a:solidFill>
              </a:rPr>
              <a:t>to ensure </a:t>
            </a:r>
            <a:r>
              <a:rPr lang="en-US" sz="1400" b="1" dirty="0">
                <a:solidFill>
                  <a:schemeClr val="bg2"/>
                </a:solidFill>
              </a:rPr>
              <a:t>nursing</a:t>
            </a:r>
            <a:r>
              <a:rPr lang="en-US" sz="1400" dirty="0">
                <a:solidFill>
                  <a:schemeClr val="bg2"/>
                </a:solidFill>
              </a:rPr>
              <a:t> would be integrated into the nation’s healthcare delivery systems and academic programs with other key stakeholders/</a:t>
            </a:r>
            <a:br>
              <a:rPr lang="en-US" sz="1400" dirty="0">
                <a:solidFill>
                  <a:schemeClr val="bg2"/>
                </a:solidFill>
              </a:rPr>
            </a:br>
            <a:r>
              <a:rPr lang="en-US" sz="1400" dirty="0">
                <a:solidFill>
                  <a:schemeClr val="bg2"/>
                </a:solidFill>
              </a:rPr>
              <a:t>advocates of health IT. </a:t>
            </a:r>
          </a:p>
          <a:p>
            <a:pPr marL="285750" indent="-285750">
              <a:buFont typeface="Arial" panose="020B0604020202020204" pitchFamily="34" charset="0"/>
              <a:buChar char="•"/>
            </a:pPr>
            <a:r>
              <a:rPr lang="en-US" sz="1400" dirty="0">
                <a:solidFill>
                  <a:schemeClr val="bg2"/>
                </a:solidFill>
              </a:rPr>
              <a:t>During my position at Johns Hopkins University </a:t>
            </a:r>
          </a:p>
        </p:txBody>
      </p:sp>
      <p:sp>
        <p:nvSpPr>
          <p:cNvPr id="42" name="TextBox 41">
            <a:extLst>
              <a:ext uri="{FF2B5EF4-FFF2-40B4-BE49-F238E27FC236}">
                <a16:creationId xmlns:a16="http://schemas.microsoft.com/office/drawing/2014/main" id="{766084FE-243A-874C-9D1A-20A89D760345}"/>
              </a:ext>
            </a:extLst>
          </p:cNvPr>
          <p:cNvSpPr txBox="1"/>
          <p:nvPr/>
        </p:nvSpPr>
        <p:spPr>
          <a:xfrm>
            <a:off x="11015611" y="156715"/>
            <a:ext cx="858640" cy="47672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0" rIns="0" rtlCol="0">
            <a:spAutoFit/>
          </a:bodyPr>
          <a:lstStyle/>
          <a:p>
            <a:pPr algn="ctr"/>
            <a:r>
              <a:rPr lang="en-US" sz="1100" dirty="0">
                <a:latin typeface="Prometo Medium" panose="020B0704030203060203" pitchFamily="34" charset="0"/>
                <a:hlinkClick r:id="rId5" action="ppaction://hlinksldjump">
                  <a:extLst>
                    <a:ext uri="{A12FA001-AC4F-418D-AE19-62706E023703}">
                      <ahyp:hlinkClr xmlns:ahyp="http://schemas.microsoft.com/office/drawing/2018/hyperlinkcolor" val="tx"/>
                    </a:ext>
                  </a:extLst>
                </a:hlinkClick>
              </a:rPr>
              <a:t>Return to Main Menu</a:t>
            </a:r>
            <a:endParaRPr lang="en-US" sz="1100" dirty="0">
              <a:latin typeface="Prometo Medium" panose="020B0704030203060203" pitchFamily="34" charset="0"/>
            </a:endParaRPr>
          </a:p>
        </p:txBody>
      </p:sp>
      <p:sp>
        <p:nvSpPr>
          <p:cNvPr id="44" name="TextBox 43">
            <a:extLst>
              <a:ext uri="{FF2B5EF4-FFF2-40B4-BE49-F238E27FC236}">
                <a16:creationId xmlns:a16="http://schemas.microsoft.com/office/drawing/2014/main" id="{65DBC8C7-1CB1-014F-A70B-2816C4D64DD8}"/>
              </a:ext>
            </a:extLst>
          </p:cNvPr>
          <p:cNvSpPr txBox="1"/>
          <p:nvPr/>
        </p:nvSpPr>
        <p:spPr>
          <a:xfrm>
            <a:off x="7329497" y="1425324"/>
            <a:ext cx="4424786" cy="738664"/>
          </a:xfrm>
          <a:prstGeom prst="rect">
            <a:avLst/>
          </a:prstGeom>
          <a:noFill/>
        </p:spPr>
        <p:txBody>
          <a:bodyPr wrap="square" rtlCol="0">
            <a:spAutoFit/>
          </a:bodyPr>
          <a:lstStyle/>
          <a:p>
            <a:r>
              <a:rPr lang="en-US" sz="1400" b="1" dirty="0">
                <a:solidFill>
                  <a:schemeClr val="accent1"/>
                </a:solidFill>
              </a:rPr>
              <a:t>TIGER Pioneers include:</a:t>
            </a:r>
          </a:p>
          <a:p>
            <a:endParaRPr lang="en-US" sz="1400" b="1" dirty="0">
              <a:solidFill>
                <a:schemeClr val="accent6"/>
              </a:solidFill>
            </a:endParaRPr>
          </a:p>
          <a:p>
            <a:endParaRPr lang="en-US" sz="1400" dirty="0">
              <a:solidFill>
                <a:schemeClr val="bg2"/>
              </a:solidFill>
            </a:endParaRPr>
          </a:p>
        </p:txBody>
      </p:sp>
      <p:pic>
        <p:nvPicPr>
          <p:cNvPr id="1026" name="Picture 2" descr="Joyce Sensmeier Honored With 2017 Virginia K. Saba Nursing Informatics  Leadership Award | Article | NursingCenter">
            <a:extLst>
              <a:ext uri="{FF2B5EF4-FFF2-40B4-BE49-F238E27FC236}">
                <a16:creationId xmlns:a16="http://schemas.microsoft.com/office/drawing/2014/main" id="{13B90D63-8DD7-9147-93A1-B5B5B5F1DF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49" b="31885"/>
          <a:stretch/>
        </p:blipFill>
        <p:spPr bwMode="auto">
          <a:xfrm>
            <a:off x="8486507" y="1863526"/>
            <a:ext cx="1084982" cy="1084982"/>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Marion Ball: Faculty Directory">
            <a:extLst>
              <a:ext uri="{FF2B5EF4-FFF2-40B4-BE49-F238E27FC236}">
                <a16:creationId xmlns:a16="http://schemas.microsoft.com/office/drawing/2014/main" id="{A087B054-4031-094B-9DDD-662DFC2A83B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b="25995"/>
          <a:stretch/>
        </p:blipFill>
        <p:spPr bwMode="auto">
          <a:xfrm>
            <a:off x="7320642" y="1863526"/>
            <a:ext cx="1084982" cy="1007336"/>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Patricia Hinton Walker PhD, RN, FAAN MCC">
            <a:extLst>
              <a:ext uri="{FF2B5EF4-FFF2-40B4-BE49-F238E27FC236}">
                <a16:creationId xmlns:a16="http://schemas.microsoft.com/office/drawing/2014/main" id="{7A602562-B760-A34A-93FE-88738BAF66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2372" y="1863526"/>
            <a:ext cx="1084982" cy="1084982"/>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Michelle Troseth, RN, MSN, FNAP, FAAN">
            <a:extLst>
              <a:ext uri="{FF2B5EF4-FFF2-40B4-BE49-F238E27FC236}">
                <a16:creationId xmlns:a16="http://schemas.microsoft.com/office/drawing/2014/main" id="{898D239D-2996-D343-9C8B-93062A98C5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0596" y="3834916"/>
            <a:ext cx="1084982" cy="1084982"/>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CFCB4B-7B11-C24A-9C5A-4AB9A3577958}"/>
              </a:ext>
            </a:extLst>
          </p:cNvPr>
          <p:cNvSpPr/>
          <p:nvPr/>
        </p:nvSpPr>
        <p:spPr>
          <a:xfrm>
            <a:off x="7320642" y="3050048"/>
            <a:ext cx="1084982" cy="261610"/>
          </a:xfrm>
          <a:prstGeom prst="rect">
            <a:avLst/>
          </a:prstGeom>
        </p:spPr>
        <p:txBody>
          <a:bodyPr wrap="square">
            <a:spAutoFit/>
          </a:bodyPr>
          <a:lstStyle/>
          <a:p>
            <a:pPr algn="ctr"/>
            <a:r>
              <a:rPr lang="en-US" sz="1100" dirty="0">
                <a:solidFill>
                  <a:schemeClr val="accent1"/>
                </a:solidFill>
                <a:hlinkClick r:id="rId10">
                  <a:extLst>
                    <a:ext uri="{A12FA001-AC4F-418D-AE19-62706E023703}">
                      <ahyp:hlinkClr xmlns:ahyp="http://schemas.microsoft.com/office/drawing/2018/hyperlinkcolor" val="tx"/>
                    </a:ext>
                  </a:extLst>
                </a:hlinkClick>
              </a:rPr>
              <a:t>Marion J. Ball</a:t>
            </a:r>
            <a:endParaRPr lang="en-US" sz="1100" dirty="0">
              <a:solidFill>
                <a:schemeClr val="accent1"/>
              </a:solidFill>
            </a:endParaRPr>
          </a:p>
        </p:txBody>
      </p:sp>
      <p:sp>
        <p:nvSpPr>
          <p:cNvPr id="45" name="Rectangle 44">
            <a:extLst>
              <a:ext uri="{FF2B5EF4-FFF2-40B4-BE49-F238E27FC236}">
                <a16:creationId xmlns:a16="http://schemas.microsoft.com/office/drawing/2014/main" id="{1D5516F7-7BAB-EF47-8172-2B86DFBE049A}"/>
              </a:ext>
            </a:extLst>
          </p:cNvPr>
          <p:cNvSpPr/>
          <p:nvPr/>
        </p:nvSpPr>
        <p:spPr>
          <a:xfrm>
            <a:off x="8486507" y="3020719"/>
            <a:ext cx="1084982" cy="430887"/>
          </a:xfrm>
          <a:prstGeom prst="rect">
            <a:avLst/>
          </a:prstGeom>
        </p:spPr>
        <p:txBody>
          <a:bodyPr wrap="square">
            <a:spAutoFit/>
          </a:bodyPr>
          <a:lstStyle/>
          <a:p>
            <a:pPr algn="ctr"/>
            <a:r>
              <a:rPr lang="en-US" sz="1100" dirty="0">
                <a:solidFill>
                  <a:schemeClr val="accent1"/>
                </a:solidFill>
                <a:hlinkClick r:id="rId11">
                  <a:extLst>
                    <a:ext uri="{A12FA001-AC4F-418D-AE19-62706E023703}">
                      <ahyp:hlinkClr xmlns:ahyp="http://schemas.microsoft.com/office/drawing/2018/hyperlinkcolor" val="tx"/>
                    </a:ext>
                  </a:extLst>
                </a:hlinkClick>
              </a:rPr>
              <a:t>Joyce </a:t>
            </a:r>
            <a:r>
              <a:rPr lang="en-US" sz="1100" dirty="0" err="1">
                <a:solidFill>
                  <a:schemeClr val="accent1"/>
                </a:solidFill>
                <a:hlinkClick r:id="rId11">
                  <a:extLst>
                    <a:ext uri="{A12FA001-AC4F-418D-AE19-62706E023703}">
                      <ahyp:hlinkClr xmlns:ahyp="http://schemas.microsoft.com/office/drawing/2018/hyperlinkcolor" val="tx"/>
                    </a:ext>
                  </a:extLst>
                </a:hlinkClick>
              </a:rPr>
              <a:t>Sensmeier</a:t>
            </a:r>
            <a:endParaRPr lang="en-US" sz="1100" dirty="0">
              <a:solidFill>
                <a:schemeClr val="accent1"/>
              </a:solidFill>
            </a:endParaRPr>
          </a:p>
        </p:txBody>
      </p:sp>
      <p:sp>
        <p:nvSpPr>
          <p:cNvPr id="46" name="Rectangle 45">
            <a:extLst>
              <a:ext uri="{FF2B5EF4-FFF2-40B4-BE49-F238E27FC236}">
                <a16:creationId xmlns:a16="http://schemas.microsoft.com/office/drawing/2014/main" id="{F131F07B-AB1F-7B49-9028-D7F1A0EC9C96}"/>
              </a:ext>
            </a:extLst>
          </p:cNvPr>
          <p:cNvSpPr/>
          <p:nvPr/>
        </p:nvSpPr>
        <p:spPr>
          <a:xfrm>
            <a:off x="9652372" y="2975655"/>
            <a:ext cx="1084982" cy="600164"/>
          </a:xfrm>
          <a:prstGeom prst="rect">
            <a:avLst/>
          </a:prstGeom>
        </p:spPr>
        <p:txBody>
          <a:bodyPr wrap="square">
            <a:spAutoFit/>
          </a:bodyPr>
          <a:lstStyle/>
          <a:p>
            <a:pPr algn="ctr"/>
            <a:r>
              <a:rPr lang="en-US" sz="1100" dirty="0">
                <a:solidFill>
                  <a:schemeClr val="accent1"/>
                </a:solidFill>
                <a:hlinkClick r:id="rId12">
                  <a:extLst>
                    <a:ext uri="{A12FA001-AC4F-418D-AE19-62706E023703}">
                      <ahyp:hlinkClr xmlns:ahyp="http://schemas.microsoft.com/office/drawing/2018/hyperlinkcolor" val="tx"/>
                    </a:ext>
                  </a:extLst>
                </a:hlinkClick>
              </a:rPr>
              <a:t>Patricia Hinton Walker</a:t>
            </a:r>
            <a:endParaRPr lang="en-US" sz="1100" dirty="0">
              <a:solidFill>
                <a:schemeClr val="accent1"/>
              </a:solidFill>
            </a:endParaRPr>
          </a:p>
        </p:txBody>
      </p:sp>
      <p:sp>
        <p:nvSpPr>
          <p:cNvPr id="47" name="Rectangle 46">
            <a:extLst>
              <a:ext uri="{FF2B5EF4-FFF2-40B4-BE49-F238E27FC236}">
                <a16:creationId xmlns:a16="http://schemas.microsoft.com/office/drawing/2014/main" id="{945A76FE-D1F2-AE43-9F46-E3D324769DBD}"/>
              </a:ext>
            </a:extLst>
          </p:cNvPr>
          <p:cNvSpPr/>
          <p:nvPr/>
        </p:nvSpPr>
        <p:spPr>
          <a:xfrm>
            <a:off x="8567390" y="4935607"/>
            <a:ext cx="1084982" cy="430887"/>
          </a:xfrm>
          <a:prstGeom prst="rect">
            <a:avLst/>
          </a:prstGeom>
        </p:spPr>
        <p:txBody>
          <a:bodyPr wrap="square">
            <a:spAutoFit/>
          </a:bodyPr>
          <a:lstStyle/>
          <a:p>
            <a:pPr algn="ctr"/>
            <a:r>
              <a:rPr lang="en-US" sz="1100" dirty="0">
                <a:solidFill>
                  <a:schemeClr val="accent1"/>
                </a:solidFill>
                <a:hlinkClick r:id="rId13">
                  <a:extLst>
                    <a:ext uri="{A12FA001-AC4F-418D-AE19-62706E023703}">
                      <ahyp:hlinkClr xmlns:ahyp="http://schemas.microsoft.com/office/drawing/2018/hyperlinkcolor" val="tx"/>
                    </a:ext>
                  </a:extLst>
                </a:hlinkClick>
              </a:rPr>
              <a:t>Michelle </a:t>
            </a:r>
            <a:r>
              <a:rPr lang="en-US" sz="1100" dirty="0" err="1">
                <a:solidFill>
                  <a:schemeClr val="accent1"/>
                </a:solidFill>
                <a:hlinkClick r:id="rId13">
                  <a:extLst>
                    <a:ext uri="{A12FA001-AC4F-418D-AE19-62706E023703}">
                      <ahyp:hlinkClr xmlns:ahyp="http://schemas.microsoft.com/office/drawing/2018/hyperlinkcolor" val="tx"/>
                    </a:ext>
                  </a:extLst>
                </a:hlinkClick>
              </a:rPr>
              <a:t>Troseth</a:t>
            </a:r>
            <a:endParaRPr lang="en-US" sz="1100" dirty="0">
              <a:solidFill>
                <a:schemeClr val="accent1"/>
              </a:solidFill>
            </a:endParaRPr>
          </a:p>
        </p:txBody>
      </p:sp>
      <p:pic>
        <p:nvPicPr>
          <p:cNvPr id="1034" name="Picture 10">
            <a:extLst>
              <a:ext uri="{FF2B5EF4-FFF2-40B4-BE49-F238E27FC236}">
                <a16:creationId xmlns:a16="http://schemas.microsoft.com/office/drawing/2014/main" id="{B4AF94B7-3761-5548-869A-7A6C2A2C30A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89" t="10062" r="289" b="14052"/>
          <a:stretch/>
        </p:blipFill>
        <p:spPr bwMode="auto">
          <a:xfrm>
            <a:off x="9686461" y="3834916"/>
            <a:ext cx="1084982" cy="1084982"/>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1EAF356-C5D9-5743-B7FA-3BB3CB5FC45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1786" b="11786"/>
          <a:stretch/>
        </p:blipFill>
        <p:spPr bwMode="auto">
          <a:xfrm>
            <a:off x="7340860" y="3834916"/>
            <a:ext cx="1084982" cy="1084982"/>
          </a:xfrm>
          <a:prstGeom prst="ellipse">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71DB9567-468C-F441-A408-16947D1E83EB}"/>
              </a:ext>
            </a:extLst>
          </p:cNvPr>
          <p:cNvSpPr/>
          <p:nvPr/>
        </p:nvSpPr>
        <p:spPr>
          <a:xfrm>
            <a:off x="9685992" y="4927598"/>
            <a:ext cx="1084982" cy="430887"/>
          </a:xfrm>
          <a:prstGeom prst="rect">
            <a:avLst/>
          </a:prstGeom>
        </p:spPr>
        <p:txBody>
          <a:bodyPr wrap="square">
            <a:spAutoFit/>
          </a:bodyPr>
          <a:lstStyle/>
          <a:p>
            <a:pPr algn="ctr"/>
            <a:r>
              <a:rPr lang="en-US" sz="1100" dirty="0">
                <a:solidFill>
                  <a:schemeClr val="accent1"/>
                </a:solidFill>
                <a:hlinkClick r:id="rId16">
                  <a:extLst>
                    <a:ext uri="{A12FA001-AC4F-418D-AE19-62706E023703}">
                      <ahyp:hlinkClr xmlns:ahyp="http://schemas.microsoft.com/office/drawing/2018/hyperlinkcolor" val="tx"/>
                    </a:ext>
                  </a:extLst>
                </a:hlinkClick>
              </a:rPr>
              <a:t>Brian </a:t>
            </a:r>
            <a:r>
              <a:rPr lang="en-US" sz="1100" dirty="0" err="1">
                <a:solidFill>
                  <a:schemeClr val="accent1"/>
                </a:solidFill>
                <a:hlinkClick r:id="rId16">
                  <a:extLst>
                    <a:ext uri="{A12FA001-AC4F-418D-AE19-62706E023703}">
                      <ahyp:hlinkClr xmlns:ahyp="http://schemas.microsoft.com/office/drawing/2018/hyperlinkcolor" val="tx"/>
                    </a:ext>
                  </a:extLst>
                </a:hlinkClick>
              </a:rPr>
              <a:t>Gugerty</a:t>
            </a:r>
            <a:endParaRPr lang="en-US" sz="1100" dirty="0">
              <a:solidFill>
                <a:schemeClr val="accent1"/>
              </a:solidFill>
            </a:endParaRPr>
          </a:p>
        </p:txBody>
      </p:sp>
      <p:sp>
        <p:nvSpPr>
          <p:cNvPr id="58" name="Rectangle 57">
            <a:extLst>
              <a:ext uri="{FF2B5EF4-FFF2-40B4-BE49-F238E27FC236}">
                <a16:creationId xmlns:a16="http://schemas.microsoft.com/office/drawing/2014/main" id="{28FCB525-389E-CC45-92CE-F298CA2F2D0C}"/>
              </a:ext>
            </a:extLst>
          </p:cNvPr>
          <p:cNvSpPr/>
          <p:nvPr/>
        </p:nvSpPr>
        <p:spPr>
          <a:xfrm>
            <a:off x="7320642" y="4881432"/>
            <a:ext cx="1084982" cy="261610"/>
          </a:xfrm>
          <a:prstGeom prst="rect">
            <a:avLst/>
          </a:prstGeom>
        </p:spPr>
        <p:txBody>
          <a:bodyPr wrap="square">
            <a:spAutoFit/>
          </a:bodyPr>
          <a:lstStyle/>
          <a:p>
            <a:pPr algn="ctr"/>
            <a:r>
              <a:rPr lang="en-US" sz="1100" dirty="0">
                <a:solidFill>
                  <a:schemeClr val="accent1"/>
                </a:solidFill>
                <a:hlinkClick r:id="rId17">
                  <a:extLst>
                    <a:ext uri="{A12FA001-AC4F-418D-AE19-62706E023703}">
                      <ahyp:hlinkClr xmlns:ahyp="http://schemas.microsoft.com/office/drawing/2018/hyperlinkcolor" val="tx"/>
                    </a:ext>
                  </a:extLst>
                </a:hlinkClick>
              </a:rPr>
              <a:t>Diane Skiba</a:t>
            </a:r>
            <a:endParaRPr lang="en-US" sz="1100" dirty="0">
              <a:solidFill>
                <a:schemeClr val="accent1"/>
              </a:solidFill>
            </a:endParaRPr>
          </a:p>
        </p:txBody>
      </p:sp>
    </p:spTree>
    <p:extLst>
      <p:ext uri="{BB962C8B-B14F-4D97-AF65-F5344CB8AC3E}">
        <p14:creationId xmlns:p14="http://schemas.microsoft.com/office/powerpoint/2010/main" val="131443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77002" y="1262922"/>
            <a:ext cx="1224845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54699" y="403905"/>
            <a:ext cx="9833429" cy="1028700"/>
          </a:xfrm>
        </p:spPr>
        <p:txBody>
          <a:bodyPr wrap="none"/>
          <a:lstStyle/>
          <a:p>
            <a:r>
              <a:rPr lang="en-US" dirty="0"/>
              <a:t>TIGER’s History</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12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8950DA75-CC31-3A44-90C0-D6C4D1DA8661}"/>
              </a:ext>
            </a:extLst>
          </p:cNvPr>
          <p:cNvGrpSpPr/>
          <p:nvPr/>
        </p:nvGrpSpPr>
        <p:grpSpPr>
          <a:xfrm>
            <a:off x="542610" y="1060101"/>
            <a:ext cx="1806133" cy="812777"/>
            <a:chOff x="6356816" y="3028146"/>
            <a:chExt cx="1806133" cy="812777"/>
          </a:xfrm>
        </p:grpSpPr>
        <p:sp>
          <p:nvSpPr>
            <p:cNvPr id="50" name="TextBox 49">
              <a:extLst>
                <a:ext uri="{FF2B5EF4-FFF2-40B4-BE49-F238E27FC236}">
                  <a16:creationId xmlns:a16="http://schemas.microsoft.com/office/drawing/2014/main" id="{91B5D14C-459D-1D43-83D0-73B4EC965AC5}"/>
                </a:ext>
              </a:extLst>
            </p:cNvPr>
            <p:cNvSpPr txBox="1"/>
            <p:nvPr/>
          </p:nvSpPr>
          <p:spPr>
            <a:xfrm>
              <a:off x="6363131" y="3471591"/>
              <a:ext cx="1799818" cy="369332"/>
            </a:xfrm>
            <a:prstGeom prst="rect">
              <a:avLst/>
            </a:prstGeom>
            <a:noFill/>
          </p:spPr>
          <p:txBody>
            <a:bodyPr wrap="squar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US" i="1" spc="50" dirty="0">
                  <a:solidFill>
                    <a:srgbClr val="1E22AA"/>
                  </a:solidFill>
                  <a:latin typeface="Prometo Medium" panose="020B0704030203060203" pitchFamily="34" charset="0"/>
                </a:rPr>
                <a:t>2006 - 2014</a:t>
              </a:r>
              <a:endPar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endParaRPr>
            </a:p>
          </p:txBody>
        </p:sp>
        <p:grpSp>
          <p:nvGrpSpPr>
            <p:cNvPr id="51" name="Group 50">
              <a:extLst>
                <a:ext uri="{FF2B5EF4-FFF2-40B4-BE49-F238E27FC236}">
                  <a16:creationId xmlns:a16="http://schemas.microsoft.com/office/drawing/2014/main" id="{E41D78CC-839B-4A4C-9747-A5F6E0C30EE2}"/>
                </a:ext>
              </a:extLst>
            </p:cNvPr>
            <p:cNvGrpSpPr/>
            <p:nvPr/>
          </p:nvGrpSpPr>
          <p:grpSpPr>
            <a:xfrm>
              <a:off x="6356816" y="3028146"/>
              <a:ext cx="416560" cy="416560"/>
              <a:chOff x="6356816" y="1435897"/>
              <a:chExt cx="416560" cy="416560"/>
            </a:xfrm>
          </p:grpSpPr>
          <p:sp>
            <p:nvSpPr>
              <p:cNvPr id="53" name="Oval 52">
                <a:extLst>
                  <a:ext uri="{FF2B5EF4-FFF2-40B4-BE49-F238E27FC236}">
                    <a16:creationId xmlns:a16="http://schemas.microsoft.com/office/drawing/2014/main" id="{55F9279C-9739-F047-8007-97766A6A73AD}"/>
                  </a:ext>
                </a:extLst>
              </p:cNvPr>
              <p:cNvSpPr/>
              <p:nvPr/>
            </p:nvSpPr>
            <p:spPr>
              <a:xfrm>
                <a:off x="6356816"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58" name="Picture 57">
                <a:extLst>
                  <a:ext uri="{FF2B5EF4-FFF2-40B4-BE49-F238E27FC236}">
                    <a16:creationId xmlns:a16="http://schemas.microsoft.com/office/drawing/2014/main" id="{17EAE0C4-920A-FA42-BD68-9366A279607A}"/>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440084" y="1570901"/>
                <a:ext cx="257303" cy="193802"/>
              </a:xfrm>
              <a:prstGeom prst="rect">
                <a:avLst/>
              </a:prstGeom>
            </p:spPr>
          </p:pic>
        </p:grpSp>
      </p:grpSp>
      <p:sp>
        <p:nvSpPr>
          <p:cNvPr id="59" name="TextBox 58">
            <a:extLst>
              <a:ext uri="{FF2B5EF4-FFF2-40B4-BE49-F238E27FC236}">
                <a16:creationId xmlns:a16="http://schemas.microsoft.com/office/drawing/2014/main" id="{6AA904E5-7074-B049-B1A7-52D0A2E55934}"/>
              </a:ext>
            </a:extLst>
          </p:cNvPr>
          <p:cNvSpPr txBox="1"/>
          <p:nvPr/>
        </p:nvSpPr>
        <p:spPr>
          <a:xfrm>
            <a:off x="2348743" y="1743724"/>
            <a:ext cx="4141140" cy="4401205"/>
          </a:xfrm>
          <a:prstGeom prst="rect">
            <a:avLst/>
          </a:prstGeom>
          <a:noFill/>
        </p:spPr>
        <p:txBody>
          <a:bodyPr wrap="square" rtlCol="0">
            <a:spAutoFit/>
          </a:bodyPr>
          <a:lstStyle/>
          <a:p>
            <a:endParaRPr lang="en-US" sz="1400" b="1" dirty="0">
              <a:solidFill>
                <a:schemeClr val="accent6"/>
              </a:solidFill>
            </a:endParaRPr>
          </a:p>
          <a:p>
            <a:endParaRPr lang="en-US" sz="1400" b="1" dirty="0">
              <a:solidFill>
                <a:schemeClr val="accent6"/>
              </a:solidFill>
            </a:endParaRPr>
          </a:p>
          <a:p>
            <a:endParaRPr lang="en-US" sz="1400" b="1" dirty="0">
              <a:solidFill>
                <a:schemeClr val="accent6"/>
              </a:solidFill>
            </a:endParaRPr>
          </a:p>
          <a:p>
            <a:pPr marL="285750" indent="-285750">
              <a:buFont typeface="Arial" panose="020B0604020202020204" pitchFamily="34" charset="0"/>
              <a:buChar char="•"/>
            </a:pPr>
            <a:r>
              <a:rPr lang="en-US" sz="1400" b="1" dirty="0">
                <a:solidFill>
                  <a:schemeClr val="bg2"/>
                </a:solidFill>
              </a:rPr>
              <a:t>TIGER Summit 2006</a:t>
            </a:r>
            <a:r>
              <a:rPr lang="en-US" sz="1400" dirty="0">
                <a:solidFill>
                  <a:schemeClr val="bg2"/>
                </a:solidFill>
              </a:rPr>
              <a:t>: Consensus on a 10-year vision and a 3-year action plan TIGER’s Recommendations for Integrating Technology to Transform Practice and Education]</a:t>
            </a:r>
          </a:p>
          <a:p>
            <a:pPr marL="285750" indent="-285750">
              <a:buFont typeface="Arial" panose="020B0604020202020204" pitchFamily="34" charset="0"/>
              <a:buChar char="•"/>
            </a:pPr>
            <a:r>
              <a:rPr lang="en-US" sz="1400" b="1" dirty="0">
                <a:solidFill>
                  <a:schemeClr val="bg2"/>
                </a:solidFill>
              </a:rPr>
              <a:t>Summary Report</a:t>
            </a:r>
            <a:r>
              <a:rPr lang="en-US" sz="1400" dirty="0">
                <a:solidFill>
                  <a:schemeClr val="bg2"/>
                </a:solidFill>
              </a:rPr>
              <a:t> Identification of nine key “collaboratives” and publication of workgroups </a:t>
            </a:r>
            <a:r>
              <a:rPr lang="en-US" sz="1400" b="1" dirty="0">
                <a:solidFill>
                  <a:schemeClr val="bg2"/>
                </a:solidFill>
              </a:rPr>
              <a:t>landmark reports</a:t>
            </a:r>
            <a:r>
              <a:rPr lang="en-US" sz="1400" dirty="0">
                <a:solidFill>
                  <a:schemeClr val="bg2"/>
                </a:solidFill>
              </a:rPr>
              <a:t>, including: </a:t>
            </a:r>
          </a:p>
          <a:p>
            <a:pPr lvl="1"/>
            <a:r>
              <a:rPr lang="en-US" sz="1400" b="1" dirty="0">
                <a:solidFill>
                  <a:schemeClr val="bg2"/>
                </a:solidFill>
              </a:rPr>
              <a:t>Informatics Competencies </a:t>
            </a:r>
          </a:p>
          <a:p>
            <a:pPr lvl="1"/>
            <a:r>
              <a:rPr lang="en-US" sz="1400" b="1" dirty="0">
                <a:solidFill>
                  <a:schemeClr val="bg2"/>
                </a:solidFill>
              </a:rPr>
              <a:t>Usability &amp; Clinical Application design.</a:t>
            </a:r>
          </a:p>
          <a:p>
            <a:pPr lvl="1"/>
            <a:r>
              <a:rPr lang="en-US" sz="1400" b="1" dirty="0">
                <a:solidFill>
                  <a:schemeClr val="bg2"/>
                </a:solidFill>
              </a:rPr>
              <a:t>Other highlights </a:t>
            </a:r>
          </a:p>
          <a:p>
            <a:pPr lvl="1"/>
            <a:r>
              <a:rPr lang="en-US" sz="1400" b="1" dirty="0">
                <a:solidFill>
                  <a:schemeClr val="bg2"/>
                </a:solidFill>
              </a:rPr>
              <a:t> Leadership, Consumer Empowerment. Personal Health Records, Education and Faculty development.</a:t>
            </a:r>
          </a:p>
          <a:p>
            <a:pPr marL="285750" indent="-285750">
              <a:buFont typeface="Arial" panose="020B0604020202020204" pitchFamily="34" charset="0"/>
              <a:buChar char="•"/>
            </a:pPr>
            <a:r>
              <a:rPr lang="en-US" sz="1400" dirty="0">
                <a:solidFill>
                  <a:schemeClr val="bg2"/>
                </a:solidFill>
              </a:rPr>
              <a:t>The TIGER initiative became established as the </a:t>
            </a:r>
            <a:r>
              <a:rPr lang="en-US" sz="1400" b="1" dirty="0">
                <a:solidFill>
                  <a:schemeClr val="bg2"/>
                </a:solidFill>
              </a:rPr>
              <a:t>TIGER Foundation</a:t>
            </a:r>
            <a:r>
              <a:rPr lang="en-US" sz="1400" dirty="0">
                <a:solidFill>
                  <a:schemeClr val="bg2"/>
                </a:solidFill>
                <a:highlight>
                  <a:srgbClr val="FFFF00"/>
                </a:highlight>
              </a:rPr>
              <a:t>, with more than 1500 volunteers</a:t>
            </a:r>
          </a:p>
        </p:txBody>
      </p:sp>
      <p:sp>
        <p:nvSpPr>
          <p:cNvPr id="60" name="TextBox 59">
            <a:extLst>
              <a:ext uri="{FF2B5EF4-FFF2-40B4-BE49-F238E27FC236}">
                <a16:creationId xmlns:a16="http://schemas.microsoft.com/office/drawing/2014/main" id="{FF02F3E0-01F3-E144-A02C-759139A7096F}"/>
              </a:ext>
            </a:extLst>
          </p:cNvPr>
          <p:cNvSpPr txBox="1"/>
          <p:nvPr/>
        </p:nvSpPr>
        <p:spPr>
          <a:xfrm>
            <a:off x="11015611" y="156715"/>
            <a:ext cx="858640" cy="47672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0" rIns="0" rtlCol="0">
            <a:spAutoFit/>
          </a:bodyPr>
          <a:lstStyle/>
          <a:p>
            <a:pPr algn="ctr"/>
            <a:r>
              <a:rPr lang="en-US" sz="1100" dirty="0">
                <a:latin typeface="Prometo Medium" panose="020B0704030203060203" pitchFamily="34" charset="0"/>
                <a:hlinkClick r:id="rId5" action="ppaction://hlinksldjump">
                  <a:extLst>
                    <a:ext uri="{A12FA001-AC4F-418D-AE19-62706E023703}">
                      <ahyp:hlinkClr xmlns:ahyp="http://schemas.microsoft.com/office/drawing/2018/hyperlinkcolor" val="tx"/>
                    </a:ext>
                  </a:extLst>
                </a:hlinkClick>
              </a:rPr>
              <a:t>Return to Main Menu</a:t>
            </a:r>
            <a:endParaRPr lang="en-US" sz="1100" dirty="0">
              <a:latin typeface="Prometo Medium" panose="020B0704030203060203" pitchFamily="34" charset="0"/>
            </a:endParaRPr>
          </a:p>
        </p:txBody>
      </p:sp>
      <p:sp>
        <p:nvSpPr>
          <p:cNvPr id="31" name="TextBox 30">
            <a:extLst>
              <a:ext uri="{FF2B5EF4-FFF2-40B4-BE49-F238E27FC236}">
                <a16:creationId xmlns:a16="http://schemas.microsoft.com/office/drawing/2014/main" id="{DEC427BA-0A03-9843-A2C6-37944D08DEE9}"/>
              </a:ext>
            </a:extLst>
          </p:cNvPr>
          <p:cNvSpPr txBox="1"/>
          <p:nvPr/>
        </p:nvSpPr>
        <p:spPr>
          <a:xfrm>
            <a:off x="6408089" y="1743724"/>
            <a:ext cx="3395908" cy="3939540"/>
          </a:xfrm>
          <a:prstGeom prst="rect">
            <a:avLst/>
          </a:prstGeom>
          <a:noFill/>
        </p:spPr>
        <p:txBody>
          <a:bodyPr wrap="square" rtlCol="0">
            <a:spAutoFit/>
          </a:bodyPr>
          <a:lstStyle/>
          <a:p>
            <a:r>
              <a:rPr lang="en-US" sz="1400" b="1" dirty="0">
                <a:solidFill>
                  <a:schemeClr val="accent6"/>
                </a:solidFill>
              </a:rPr>
              <a:t>Launch of the TIGER Virtual Learning Environment</a:t>
            </a:r>
          </a:p>
          <a:p>
            <a:endParaRPr lang="en-US" sz="1400" b="1" dirty="0">
              <a:solidFill>
                <a:schemeClr val="accent6"/>
              </a:solidFill>
            </a:endParaRPr>
          </a:p>
          <a:p>
            <a:pPr marL="285750" indent="-285750">
              <a:buFont typeface="Arial" panose="020B0604020202020204" pitchFamily="34" charset="0"/>
              <a:buChar char="•"/>
            </a:pPr>
            <a:r>
              <a:rPr lang="en-US" sz="1600" b="1" dirty="0">
                <a:solidFill>
                  <a:schemeClr val="bg2"/>
                </a:solidFill>
              </a:rPr>
              <a:t>Web-based education portal</a:t>
            </a:r>
            <a:r>
              <a:rPr lang="en-US" sz="1600" dirty="0">
                <a:solidFill>
                  <a:schemeClr val="bg2"/>
                </a:solidFill>
              </a:rPr>
              <a:t> </a:t>
            </a:r>
            <a:r>
              <a:rPr lang="en-US" sz="1600" dirty="0">
                <a:solidFill>
                  <a:schemeClr val="bg2"/>
                </a:solidFill>
                <a:highlight>
                  <a:srgbClr val="FFFF00"/>
                </a:highlight>
              </a:rPr>
              <a:t>designed to expand health IT/informatics knowledge and skillset in a self-paced format</a:t>
            </a:r>
          </a:p>
          <a:p>
            <a:pPr marL="742950" lvl="1" indent="-285750">
              <a:buFont typeface="Arial" panose="020B0604020202020204" pitchFamily="34" charset="0"/>
              <a:buChar char="•"/>
            </a:pPr>
            <a:r>
              <a:rPr lang="en-US" sz="1600" dirty="0">
                <a:solidFill>
                  <a:schemeClr val="bg2"/>
                </a:solidFill>
                <a:highlight>
                  <a:srgbClr val="FFFF00"/>
                </a:highlight>
              </a:rPr>
              <a:t>Courses tied to certificates of completion</a:t>
            </a:r>
          </a:p>
          <a:p>
            <a:pPr marL="742950" lvl="1" indent="-285750">
              <a:buFont typeface="Arial" panose="020B0604020202020204" pitchFamily="34" charset="0"/>
              <a:buChar char="•"/>
            </a:pPr>
            <a:r>
              <a:rPr lang="en-US" sz="1600" dirty="0">
                <a:solidFill>
                  <a:schemeClr val="bg2"/>
                </a:solidFill>
                <a:highlight>
                  <a:srgbClr val="FFFF00"/>
                </a:highlight>
              </a:rPr>
              <a:t>Resource library</a:t>
            </a:r>
          </a:p>
          <a:p>
            <a:pPr marL="742950" lvl="1" indent="-285750">
              <a:buFont typeface="Arial" panose="020B0604020202020204" pitchFamily="34" charset="0"/>
              <a:buChar char="•"/>
            </a:pPr>
            <a:r>
              <a:rPr lang="en-US" sz="1600" dirty="0">
                <a:solidFill>
                  <a:schemeClr val="bg2"/>
                </a:solidFill>
                <a:highlight>
                  <a:srgbClr val="FFFF00"/>
                </a:highlight>
              </a:rPr>
              <a:t>Webinar events archive</a:t>
            </a:r>
          </a:p>
          <a:p>
            <a:pPr marL="742950" lvl="1" indent="-285750">
              <a:buFont typeface="Arial" panose="020B0604020202020204" pitchFamily="34" charset="0"/>
              <a:buChar char="•"/>
            </a:pPr>
            <a:endParaRPr lang="en-US" sz="1600" dirty="0">
              <a:solidFill>
                <a:schemeClr val="bg2"/>
              </a:solidFill>
              <a:highlight>
                <a:srgbClr val="FFFF00"/>
              </a:highlight>
            </a:endParaRPr>
          </a:p>
          <a:p>
            <a:pPr marL="285750" indent="-285750">
              <a:buFont typeface="Arial" panose="020B0604020202020204" pitchFamily="34" charset="0"/>
              <a:buChar char="•"/>
            </a:pPr>
            <a:r>
              <a:rPr lang="en-US" sz="1600" dirty="0">
                <a:solidFill>
                  <a:schemeClr val="bg2"/>
                </a:solidFill>
              </a:rPr>
              <a:t>First major relaunch in 2015 </a:t>
            </a:r>
          </a:p>
          <a:p>
            <a:pPr marL="285750" indent="-285750">
              <a:buFont typeface="Arial" panose="020B0604020202020204" pitchFamily="34" charset="0"/>
              <a:buChar char="•"/>
            </a:pPr>
            <a:r>
              <a:rPr lang="en-US" sz="1600" dirty="0">
                <a:solidFill>
                  <a:schemeClr val="bg2"/>
                </a:solidFill>
              </a:rPr>
              <a:t>Second major relaunch in 2019</a:t>
            </a:r>
          </a:p>
        </p:txBody>
      </p:sp>
      <p:grpSp>
        <p:nvGrpSpPr>
          <p:cNvPr id="33" name="Group 32">
            <a:extLst>
              <a:ext uri="{FF2B5EF4-FFF2-40B4-BE49-F238E27FC236}">
                <a16:creationId xmlns:a16="http://schemas.microsoft.com/office/drawing/2014/main" id="{3C9872F5-C8A9-9E4D-BC8D-3D8EA450069E}"/>
              </a:ext>
            </a:extLst>
          </p:cNvPr>
          <p:cNvGrpSpPr/>
          <p:nvPr/>
        </p:nvGrpSpPr>
        <p:grpSpPr>
          <a:xfrm>
            <a:off x="6489883" y="1059029"/>
            <a:ext cx="559449" cy="806758"/>
            <a:chOff x="6052888" y="3028146"/>
            <a:chExt cx="559449" cy="806758"/>
          </a:xfrm>
        </p:grpSpPr>
        <p:sp>
          <p:nvSpPr>
            <p:cNvPr id="34" name="TextBox 33">
              <a:extLst>
                <a:ext uri="{FF2B5EF4-FFF2-40B4-BE49-F238E27FC236}">
                  <a16:creationId xmlns:a16="http://schemas.microsoft.com/office/drawing/2014/main" id="{99090D9B-CD5E-5F46-8164-4DE1FF256817}"/>
                </a:ext>
              </a:extLst>
            </p:cNvPr>
            <p:cNvSpPr txBox="1"/>
            <p:nvPr/>
          </p:nvSpPr>
          <p:spPr>
            <a:xfrm>
              <a:off x="6052888" y="3465572"/>
              <a:ext cx="559449"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US" i="1" spc="50" dirty="0">
                  <a:solidFill>
                    <a:srgbClr val="1E22AA"/>
                  </a:solidFill>
                  <a:latin typeface="Prometo Medium" panose="020B0704030203060203" pitchFamily="34" charset="0"/>
                </a:rPr>
                <a:t>2009</a:t>
              </a:r>
              <a:endPar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endParaRPr>
            </a:p>
          </p:txBody>
        </p:sp>
        <p:grpSp>
          <p:nvGrpSpPr>
            <p:cNvPr id="35" name="Group 34">
              <a:extLst>
                <a:ext uri="{FF2B5EF4-FFF2-40B4-BE49-F238E27FC236}">
                  <a16:creationId xmlns:a16="http://schemas.microsoft.com/office/drawing/2014/main" id="{B82AE7D0-18EA-044A-BCC8-94ED60C9DC88}"/>
                </a:ext>
              </a:extLst>
            </p:cNvPr>
            <p:cNvGrpSpPr/>
            <p:nvPr/>
          </p:nvGrpSpPr>
          <p:grpSpPr>
            <a:xfrm>
              <a:off x="6052888" y="3028146"/>
              <a:ext cx="416560" cy="416560"/>
              <a:chOff x="6052888" y="1435897"/>
              <a:chExt cx="416560" cy="416560"/>
            </a:xfrm>
          </p:grpSpPr>
          <p:sp>
            <p:nvSpPr>
              <p:cNvPr id="36" name="Oval 35">
                <a:extLst>
                  <a:ext uri="{FF2B5EF4-FFF2-40B4-BE49-F238E27FC236}">
                    <a16:creationId xmlns:a16="http://schemas.microsoft.com/office/drawing/2014/main" id="{563D167B-85B4-5549-8FA2-C4F4FB0DC4EB}"/>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42" name="Picture 41">
                <a:extLst>
                  <a:ext uri="{FF2B5EF4-FFF2-40B4-BE49-F238E27FC236}">
                    <a16:creationId xmlns:a16="http://schemas.microsoft.com/office/drawing/2014/main" id="{1FEDD414-5E8D-D349-98E3-993196095F20}"/>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52" name="TextBox 51">
            <a:extLst>
              <a:ext uri="{FF2B5EF4-FFF2-40B4-BE49-F238E27FC236}">
                <a16:creationId xmlns:a16="http://schemas.microsoft.com/office/drawing/2014/main" id="{4854B10A-0783-074A-801A-888E463DB009}"/>
              </a:ext>
            </a:extLst>
          </p:cNvPr>
          <p:cNvSpPr txBox="1"/>
          <p:nvPr/>
        </p:nvSpPr>
        <p:spPr>
          <a:xfrm>
            <a:off x="10061788" y="1743723"/>
            <a:ext cx="1936623" cy="3939540"/>
          </a:xfrm>
          <a:prstGeom prst="rect">
            <a:avLst/>
          </a:prstGeom>
          <a:noFill/>
        </p:spPr>
        <p:txBody>
          <a:bodyPr wrap="square" rtlCol="0">
            <a:spAutoFit/>
          </a:bodyPr>
          <a:lstStyle/>
          <a:p>
            <a:r>
              <a:rPr lang="en-US" sz="1400" b="1" dirty="0">
                <a:solidFill>
                  <a:schemeClr val="accent6"/>
                </a:solidFill>
              </a:rPr>
              <a:t>International expansion</a:t>
            </a:r>
          </a:p>
          <a:p>
            <a:endParaRPr lang="en-US" sz="1400" b="1" dirty="0">
              <a:solidFill>
                <a:schemeClr val="accent6"/>
              </a:solidFill>
            </a:endParaRPr>
          </a:p>
          <a:p>
            <a:pPr marL="285750" indent="-285750">
              <a:buFont typeface="Arial" panose="020B0604020202020204" pitchFamily="34" charset="0"/>
              <a:buChar char="•"/>
            </a:pPr>
            <a:r>
              <a:rPr lang="en-US" sz="1600" dirty="0">
                <a:solidFill>
                  <a:schemeClr val="bg2"/>
                </a:solidFill>
              </a:rPr>
              <a:t>TIGER launches the </a:t>
            </a:r>
            <a:r>
              <a:rPr lang="en-US" sz="1600" b="1" dirty="0">
                <a:solidFill>
                  <a:schemeClr val="bg2"/>
                </a:solidFill>
              </a:rPr>
              <a:t>TIGER International Committee </a:t>
            </a:r>
            <a:r>
              <a:rPr lang="en-US" sz="1600" dirty="0">
                <a:solidFill>
                  <a:schemeClr val="bg2"/>
                </a:solidFill>
              </a:rPr>
              <a:t>to support the global health informatics workforce</a:t>
            </a:r>
          </a:p>
          <a:p>
            <a:pPr marL="285750" indent="-285750">
              <a:buFont typeface="Arial" panose="020B0604020202020204" pitchFamily="34" charset="0"/>
              <a:buChar char="•"/>
            </a:pPr>
            <a:r>
              <a:rPr lang="en-US" sz="1600" b="1" dirty="0">
                <a:solidFill>
                  <a:schemeClr val="bg2"/>
                </a:solidFill>
              </a:rPr>
              <a:t>Under the able leadership of Tori Shaw Markowski </a:t>
            </a:r>
          </a:p>
        </p:txBody>
      </p:sp>
      <p:grpSp>
        <p:nvGrpSpPr>
          <p:cNvPr id="54" name="Group 53">
            <a:extLst>
              <a:ext uri="{FF2B5EF4-FFF2-40B4-BE49-F238E27FC236}">
                <a16:creationId xmlns:a16="http://schemas.microsoft.com/office/drawing/2014/main" id="{7EC04B58-DF8E-CC45-A3DC-BABBC2F49FF8}"/>
              </a:ext>
            </a:extLst>
          </p:cNvPr>
          <p:cNvGrpSpPr/>
          <p:nvPr/>
        </p:nvGrpSpPr>
        <p:grpSpPr>
          <a:xfrm>
            <a:off x="10156161" y="1059029"/>
            <a:ext cx="516167" cy="806758"/>
            <a:chOff x="6052888" y="3028146"/>
            <a:chExt cx="516167" cy="806758"/>
          </a:xfrm>
        </p:grpSpPr>
        <p:sp>
          <p:nvSpPr>
            <p:cNvPr id="55" name="TextBox 54">
              <a:extLst>
                <a:ext uri="{FF2B5EF4-FFF2-40B4-BE49-F238E27FC236}">
                  <a16:creationId xmlns:a16="http://schemas.microsoft.com/office/drawing/2014/main" id="{7116F894-942C-F443-8259-21E0C37DE3FC}"/>
                </a:ext>
              </a:extLst>
            </p:cNvPr>
            <p:cNvSpPr txBox="1"/>
            <p:nvPr/>
          </p:nvSpPr>
          <p:spPr>
            <a:xfrm>
              <a:off x="6052888" y="3465572"/>
              <a:ext cx="516167"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US" i="1" spc="50" dirty="0">
                  <a:solidFill>
                    <a:srgbClr val="1E22AA"/>
                  </a:solidFill>
                  <a:latin typeface="Prometo Medium" panose="020B0704030203060203" pitchFamily="34" charset="0"/>
                </a:rPr>
                <a:t>2012</a:t>
              </a:r>
              <a:endPar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endParaRPr>
            </a:p>
          </p:txBody>
        </p:sp>
        <p:grpSp>
          <p:nvGrpSpPr>
            <p:cNvPr id="56" name="Group 55">
              <a:extLst>
                <a:ext uri="{FF2B5EF4-FFF2-40B4-BE49-F238E27FC236}">
                  <a16:creationId xmlns:a16="http://schemas.microsoft.com/office/drawing/2014/main" id="{71910389-F4F8-A744-A499-845E448CF092}"/>
                </a:ext>
              </a:extLst>
            </p:cNvPr>
            <p:cNvGrpSpPr/>
            <p:nvPr/>
          </p:nvGrpSpPr>
          <p:grpSpPr>
            <a:xfrm>
              <a:off x="6052888" y="3028146"/>
              <a:ext cx="416560" cy="416560"/>
              <a:chOff x="6052888" y="1435897"/>
              <a:chExt cx="416560" cy="416560"/>
            </a:xfrm>
          </p:grpSpPr>
          <p:sp>
            <p:nvSpPr>
              <p:cNvPr id="57" name="Oval 56">
                <a:extLst>
                  <a:ext uri="{FF2B5EF4-FFF2-40B4-BE49-F238E27FC236}">
                    <a16:creationId xmlns:a16="http://schemas.microsoft.com/office/drawing/2014/main" id="{F197325F-A1A7-A347-B791-C405A8E7C686}"/>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63" name="Picture 62">
                <a:extLst>
                  <a:ext uri="{FF2B5EF4-FFF2-40B4-BE49-F238E27FC236}">
                    <a16:creationId xmlns:a16="http://schemas.microsoft.com/office/drawing/2014/main" id="{1B89BEAD-B1D5-0F48-A1AE-36912D030C54}"/>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pic>
        <p:nvPicPr>
          <p:cNvPr id="5" name="Picture 4">
            <a:extLst>
              <a:ext uri="{FF2B5EF4-FFF2-40B4-BE49-F238E27FC236}">
                <a16:creationId xmlns:a16="http://schemas.microsoft.com/office/drawing/2014/main" id="{09A8689B-C000-A646-891D-19534D3A3015}"/>
              </a:ext>
            </a:extLst>
          </p:cNvPr>
          <p:cNvPicPr>
            <a:picLocks noChangeAspect="1"/>
          </p:cNvPicPr>
          <p:nvPr/>
        </p:nvPicPr>
        <p:blipFill rotWithShape="1">
          <a:blip r:embed="rId6"/>
          <a:srcRect t="13532" b="13275"/>
          <a:stretch/>
        </p:blipFill>
        <p:spPr>
          <a:xfrm>
            <a:off x="521193" y="4433937"/>
            <a:ext cx="1799817" cy="1710992"/>
          </a:xfrm>
          <a:prstGeom prst="rect">
            <a:avLst/>
          </a:prstGeom>
        </p:spPr>
      </p:pic>
      <p:pic>
        <p:nvPicPr>
          <p:cNvPr id="6" name="Picture 5">
            <a:extLst>
              <a:ext uri="{FF2B5EF4-FFF2-40B4-BE49-F238E27FC236}">
                <a16:creationId xmlns:a16="http://schemas.microsoft.com/office/drawing/2014/main" id="{87779982-4D0C-274F-B77F-715D9B1EE297}"/>
              </a:ext>
            </a:extLst>
          </p:cNvPr>
          <p:cNvPicPr>
            <a:picLocks noChangeAspect="1"/>
          </p:cNvPicPr>
          <p:nvPr/>
        </p:nvPicPr>
        <p:blipFill rotWithShape="1">
          <a:blip r:embed="rId7"/>
          <a:srcRect l="1329"/>
          <a:stretch/>
        </p:blipFill>
        <p:spPr>
          <a:xfrm>
            <a:off x="527892" y="2458655"/>
            <a:ext cx="1799817" cy="1761544"/>
          </a:xfrm>
          <a:prstGeom prst="rect">
            <a:avLst/>
          </a:prstGeom>
        </p:spPr>
      </p:pic>
      <p:sp>
        <p:nvSpPr>
          <p:cNvPr id="7" name="Rectangle 6">
            <a:extLst>
              <a:ext uri="{FF2B5EF4-FFF2-40B4-BE49-F238E27FC236}">
                <a16:creationId xmlns:a16="http://schemas.microsoft.com/office/drawing/2014/main" id="{CDEF1015-8E16-5B47-9321-07562F21A599}"/>
              </a:ext>
            </a:extLst>
          </p:cNvPr>
          <p:cNvSpPr/>
          <p:nvPr/>
        </p:nvSpPr>
        <p:spPr>
          <a:xfrm>
            <a:off x="428806" y="1756772"/>
            <a:ext cx="4042119" cy="523220"/>
          </a:xfrm>
          <a:prstGeom prst="rect">
            <a:avLst/>
          </a:prstGeom>
        </p:spPr>
        <p:txBody>
          <a:bodyPr wrap="square">
            <a:spAutoFit/>
          </a:bodyPr>
          <a:lstStyle/>
          <a:p>
            <a:r>
              <a:rPr lang="en-US" sz="1400" b="1" dirty="0">
                <a:solidFill>
                  <a:schemeClr val="accent6"/>
                </a:solidFill>
              </a:rPr>
              <a:t>The TIGER Summit &amp; publication of landmark reports from collaborative workgroups</a:t>
            </a:r>
          </a:p>
        </p:txBody>
      </p:sp>
    </p:spTree>
    <p:extLst>
      <p:ext uri="{BB962C8B-B14F-4D97-AF65-F5344CB8AC3E}">
        <p14:creationId xmlns:p14="http://schemas.microsoft.com/office/powerpoint/2010/main" val="364509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389687" y="1390368"/>
            <a:ext cx="1217145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54699" y="403905"/>
            <a:ext cx="9833429" cy="1028700"/>
          </a:xfrm>
        </p:spPr>
        <p:txBody>
          <a:bodyPr wrap="none"/>
          <a:lstStyle/>
          <a:p>
            <a:r>
              <a:rPr lang="en-US" dirty="0"/>
              <a:t>TIGER’s History</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13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03BAA448-D4F7-0147-997A-8499DD03AA39}"/>
              </a:ext>
            </a:extLst>
          </p:cNvPr>
          <p:cNvGrpSpPr/>
          <p:nvPr/>
        </p:nvGrpSpPr>
        <p:grpSpPr>
          <a:xfrm>
            <a:off x="6758011" y="956576"/>
            <a:ext cx="511358" cy="806758"/>
            <a:chOff x="6052888" y="3028146"/>
            <a:chExt cx="511358" cy="806758"/>
          </a:xfrm>
        </p:grpSpPr>
        <p:sp>
          <p:nvSpPr>
            <p:cNvPr id="45" name="TextBox 44">
              <a:extLst>
                <a:ext uri="{FF2B5EF4-FFF2-40B4-BE49-F238E27FC236}">
                  <a16:creationId xmlns:a16="http://schemas.microsoft.com/office/drawing/2014/main" id="{3C1E9478-7C71-6247-850C-3D071AC5F0CC}"/>
                </a:ext>
              </a:extLst>
            </p:cNvPr>
            <p:cNvSpPr txBox="1"/>
            <p:nvPr/>
          </p:nvSpPr>
          <p:spPr>
            <a:xfrm>
              <a:off x="6052888" y="3465572"/>
              <a:ext cx="511358"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US" i="1" spc="50" dirty="0">
                  <a:solidFill>
                    <a:srgbClr val="1E22AA"/>
                  </a:solidFill>
                  <a:latin typeface="Prometo Medium" panose="020B0704030203060203" pitchFamily="34" charset="0"/>
                </a:rPr>
                <a:t>2015</a:t>
              </a:r>
              <a:endPar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endParaRPr>
            </a:p>
          </p:txBody>
        </p:sp>
        <p:grpSp>
          <p:nvGrpSpPr>
            <p:cNvPr id="46" name="Group 45">
              <a:extLst>
                <a:ext uri="{FF2B5EF4-FFF2-40B4-BE49-F238E27FC236}">
                  <a16:creationId xmlns:a16="http://schemas.microsoft.com/office/drawing/2014/main" id="{37F6B5AD-F5D9-3F45-9A9F-3AA66985CE91}"/>
                </a:ext>
              </a:extLst>
            </p:cNvPr>
            <p:cNvGrpSpPr/>
            <p:nvPr/>
          </p:nvGrpSpPr>
          <p:grpSpPr>
            <a:xfrm>
              <a:off x="6052888" y="3028146"/>
              <a:ext cx="416560" cy="416560"/>
              <a:chOff x="6052888" y="1435897"/>
              <a:chExt cx="416560" cy="416560"/>
            </a:xfrm>
          </p:grpSpPr>
          <p:sp>
            <p:nvSpPr>
              <p:cNvPr id="47" name="Oval 46">
                <a:extLst>
                  <a:ext uri="{FF2B5EF4-FFF2-40B4-BE49-F238E27FC236}">
                    <a16:creationId xmlns:a16="http://schemas.microsoft.com/office/drawing/2014/main" id="{4F25D942-CE6C-C445-95BF-4D6EF1E3D044}"/>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48" name="Picture 47">
                <a:extLst>
                  <a:ext uri="{FF2B5EF4-FFF2-40B4-BE49-F238E27FC236}">
                    <a16:creationId xmlns:a16="http://schemas.microsoft.com/office/drawing/2014/main" id="{EB650658-D77F-2740-AEA6-2FC60B409666}"/>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52" name="TextBox 51">
            <a:extLst>
              <a:ext uri="{FF2B5EF4-FFF2-40B4-BE49-F238E27FC236}">
                <a16:creationId xmlns:a16="http://schemas.microsoft.com/office/drawing/2014/main" id="{66A27A42-3975-7E41-96A7-5107E84A4893}"/>
              </a:ext>
            </a:extLst>
          </p:cNvPr>
          <p:cNvSpPr txBox="1"/>
          <p:nvPr/>
        </p:nvSpPr>
        <p:spPr>
          <a:xfrm>
            <a:off x="11015611" y="156715"/>
            <a:ext cx="858640" cy="47672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0" rIns="0" rtlCol="0">
            <a:spAutoFit/>
          </a:bodyPr>
          <a:lstStyle/>
          <a:p>
            <a:pPr algn="ctr"/>
            <a:r>
              <a:rPr lang="en-US" sz="1100" dirty="0">
                <a:latin typeface="Prometo Medium" panose="020B0704030203060203" pitchFamily="34" charset="0"/>
                <a:hlinkClick r:id="rId5" action="ppaction://hlinksldjump">
                  <a:extLst>
                    <a:ext uri="{A12FA001-AC4F-418D-AE19-62706E023703}">
                      <ahyp:hlinkClr xmlns:ahyp="http://schemas.microsoft.com/office/drawing/2018/hyperlinkcolor" val="tx"/>
                    </a:ext>
                  </a:extLst>
                </a:hlinkClick>
              </a:rPr>
              <a:t>Return to Main Menu</a:t>
            </a:r>
            <a:endParaRPr lang="en-US" sz="1100" dirty="0">
              <a:latin typeface="Prometo Medium" panose="020B0704030203060203" pitchFamily="34" charset="0"/>
            </a:endParaRPr>
          </a:p>
        </p:txBody>
      </p:sp>
      <p:sp>
        <p:nvSpPr>
          <p:cNvPr id="64" name="TextBox 63">
            <a:extLst>
              <a:ext uri="{FF2B5EF4-FFF2-40B4-BE49-F238E27FC236}">
                <a16:creationId xmlns:a16="http://schemas.microsoft.com/office/drawing/2014/main" id="{08633C1C-65EE-BE4F-AAE0-5C367D807B91}"/>
              </a:ext>
            </a:extLst>
          </p:cNvPr>
          <p:cNvSpPr txBox="1"/>
          <p:nvPr/>
        </p:nvSpPr>
        <p:spPr>
          <a:xfrm>
            <a:off x="2288215" y="1655170"/>
            <a:ext cx="2414473" cy="3785652"/>
          </a:xfrm>
          <a:prstGeom prst="rect">
            <a:avLst/>
          </a:prstGeom>
          <a:noFill/>
        </p:spPr>
        <p:txBody>
          <a:bodyPr wrap="square" rtlCol="0">
            <a:spAutoFit/>
          </a:bodyPr>
          <a:lstStyle/>
          <a:p>
            <a:r>
              <a:rPr lang="en-US" sz="1400" b="1" dirty="0">
                <a:solidFill>
                  <a:schemeClr val="accent6"/>
                </a:solidFill>
              </a:rPr>
              <a:t>TIGER transitions into HIMSS</a:t>
            </a:r>
          </a:p>
          <a:p>
            <a:endParaRPr lang="en-US" sz="1400" b="1" dirty="0">
              <a:solidFill>
                <a:schemeClr val="accent6"/>
              </a:solidFill>
            </a:endParaRPr>
          </a:p>
          <a:p>
            <a:pPr marL="285750" indent="-285750">
              <a:buFont typeface="Arial" panose="020B0604020202020204" pitchFamily="34" charset="0"/>
              <a:buChar char="•"/>
            </a:pPr>
            <a:r>
              <a:rPr lang="en-US" dirty="0">
                <a:solidFill>
                  <a:schemeClr val="bg2"/>
                </a:solidFill>
              </a:rPr>
              <a:t>TIGER transitioned into the </a:t>
            </a:r>
            <a:r>
              <a:rPr lang="en-US" b="1" dirty="0">
                <a:solidFill>
                  <a:schemeClr val="bg2"/>
                </a:solidFill>
              </a:rPr>
              <a:t>Healthcare Information and Management Systems Society (HIMSS) </a:t>
            </a:r>
          </a:p>
          <a:p>
            <a:pPr marL="285750" indent="-285750">
              <a:buFont typeface="Arial" panose="020B0604020202020204" pitchFamily="34" charset="0"/>
              <a:buChar char="•"/>
            </a:pPr>
            <a:r>
              <a:rPr lang="en-US" dirty="0">
                <a:solidFill>
                  <a:schemeClr val="bg2"/>
                </a:solidFill>
              </a:rPr>
              <a:t>Refreshed TIGER focus: </a:t>
            </a:r>
            <a:r>
              <a:rPr lang="en-US" b="1" dirty="0">
                <a:solidFill>
                  <a:schemeClr val="bg2"/>
                </a:solidFill>
              </a:rPr>
              <a:t>Interprofessional approach</a:t>
            </a:r>
          </a:p>
        </p:txBody>
      </p:sp>
      <p:grpSp>
        <p:nvGrpSpPr>
          <p:cNvPr id="65" name="Group 64">
            <a:extLst>
              <a:ext uri="{FF2B5EF4-FFF2-40B4-BE49-F238E27FC236}">
                <a16:creationId xmlns:a16="http://schemas.microsoft.com/office/drawing/2014/main" id="{E1E438D3-BFC7-C743-A639-8ABA4F4AE8D5}"/>
              </a:ext>
            </a:extLst>
          </p:cNvPr>
          <p:cNvGrpSpPr/>
          <p:nvPr/>
        </p:nvGrpSpPr>
        <p:grpSpPr>
          <a:xfrm>
            <a:off x="2370009" y="970475"/>
            <a:ext cx="525785" cy="806758"/>
            <a:chOff x="6052888" y="3028146"/>
            <a:chExt cx="525785" cy="806758"/>
          </a:xfrm>
        </p:grpSpPr>
        <p:sp>
          <p:nvSpPr>
            <p:cNvPr id="66" name="TextBox 65">
              <a:extLst>
                <a:ext uri="{FF2B5EF4-FFF2-40B4-BE49-F238E27FC236}">
                  <a16:creationId xmlns:a16="http://schemas.microsoft.com/office/drawing/2014/main" id="{F7469B96-7D2B-D448-9079-428031E41768}"/>
                </a:ext>
              </a:extLst>
            </p:cNvPr>
            <p:cNvSpPr txBox="1"/>
            <p:nvPr/>
          </p:nvSpPr>
          <p:spPr>
            <a:xfrm>
              <a:off x="6052888" y="3465572"/>
              <a:ext cx="525785"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US" i="1" spc="50" dirty="0">
                  <a:solidFill>
                    <a:srgbClr val="1E22AA"/>
                  </a:solidFill>
                  <a:latin typeface="Prometo Medium" panose="020B0704030203060203" pitchFamily="34" charset="0"/>
                </a:rPr>
                <a:t>2014</a:t>
              </a:r>
              <a:endPar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endParaRPr>
            </a:p>
          </p:txBody>
        </p:sp>
        <p:grpSp>
          <p:nvGrpSpPr>
            <p:cNvPr id="67" name="Group 66">
              <a:extLst>
                <a:ext uri="{FF2B5EF4-FFF2-40B4-BE49-F238E27FC236}">
                  <a16:creationId xmlns:a16="http://schemas.microsoft.com/office/drawing/2014/main" id="{431C4659-D722-C744-B75B-F845FEBDC96A}"/>
                </a:ext>
              </a:extLst>
            </p:cNvPr>
            <p:cNvGrpSpPr/>
            <p:nvPr/>
          </p:nvGrpSpPr>
          <p:grpSpPr>
            <a:xfrm>
              <a:off x="6052888" y="3028146"/>
              <a:ext cx="416560" cy="416560"/>
              <a:chOff x="6052888" y="1435897"/>
              <a:chExt cx="416560" cy="416560"/>
            </a:xfrm>
          </p:grpSpPr>
          <p:sp>
            <p:nvSpPr>
              <p:cNvPr id="68" name="Oval 67">
                <a:extLst>
                  <a:ext uri="{FF2B5EF4-FFF2-40B4-BE49-F238E27FC236}">
                    <a16:creationId xmlns:a16="http://schemas.microsoft.com/office/drawing/2014/main" id="{B6DA5A20-0760-8C4D-B87C-95D45B648576}"/>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69" name="Picture 68">
                <a:extLst>
                  <a:ext uri="{FF2B5EF4-FFF2-40B4-BE49-F238E27FC236}">
                    <a16:creationId xmlns:a16="http://schemas.microsoft.com/office/drawing/2014/main" id="{90453406-10BF-7B49-B303-748D7BE112C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6" name="Rectangle 5">
            <a:extLst>
              <a:ext uri="{FF2B5EF4-FFF2-40B4-BE49-F238E27FC236}">
                <a16:creationId xmlns:a16="http://schemas.microsoft.com/office/drawing/2014/main" id="{25C474B3-C658-D045-9519-C9A6E3940BE3}"/>
              </a:ext>
            </a:extLst>
          </p:cNvPr>
          <p:cNvSpPr/>
          <p:nvPr/>
        </p:nvSpPr>
        <p:spPr>
          <a:xfrm>
            <a:off x="6675832" y="1653749"/>
            <a:ext cx="4454784" cy="5047536"/>
          </a:xfrm>
          <a:prstGeom prst="rect">
            <a:avLst/>
          </a:prstGeom>
        </p:spPr>
        <p:txBody>
          <a:bodyPr wrap="square">
            <a:spAutoFit/>
          </a:bodyPr>
          <a:lstStyle/>
          <a:p>
            <a:r>
              <a:rPr lang="en-US" sz="1400" b="1" dirty="0">
                <a:solidFill>
                  <a:schemeClr val="accent6"/>
                </a:solidFill>
              </a:rPr>
              <a:t>TIGER International Competency Synthesis Project (ICSP)</a:t>
            </a:r>
          </a:p>
          <a:p>
            <a:endParaRPr lang="en-US" sz="1400" dirty="0">
              <a:solidFill>
                <a:schemeClr val="bg2"/>
              </a:solidFill>
            </a:endParaRPr>
          </a:p>
          <a:p>
            <a:pPr marL="285750" indent="-285750">
              <a:buFont typeface="Arial" panose="020B0604020202020204" pitchFamily="34" charset="0"/>
              <a:buChar char="•"/>
            </a:pPr>
            <a:r>
              <a:rPr lang="en-US" sz="1400" dirty="0">
                <a:solidFill>
                  <a:schemeClr val="bg2"/>
                </a:solidFill>
              </a:rPr>
              <a:t>TIGER launched the </a:t>
            </a:r>
            <a:r>
              <a:rPr lang="en-US" sz="1400" dirty="0">
                <a:solidFill>
                  <a:schemeClr val="accent1"/>
                </a:solidFill>
                <a:hlinkClick r:id="rId6">
                  <a:extLst>
                    <a:ext uri="{A12FA001-AC4F-418D-AE19-62706E023703}">
                      <ahyp:hlinkClr xmlns:ahyp="http://schemas.microsoft.com/office/drawing/2018/hyperlinkcolor" val="tx"/>
                    </a:ext>
                  </a:extLst>
                </a:hlinkClick>
              </a:rPr>
              <a:t>International Competency Synthesis Project (ICSP)</a:t>
            </a:r>
            <a:r>
              <a:rPr lang="en-US" sz="1400" dirty="0">
                <a:solidFill>
                  <a:schemeClr val="accent1"/>
                </a:solidFill>
              </a:rPr>
              <a:t> </a:t>
            </a:r>
            <a:r>
              <a:rPr lang="en-US" sz="1400" dirty="0">
                <a:solidFill>
                  <a:schemeClr val="bg2"/>
                </a:solidFill>
              </a:rPr>
              <a:t>focused on </a:t>
            </a:r>
            <a:r>
              <a:rPr lang="en-US" sz="1400" b="1" dirty="0">
                <a:solidFill>
                  <a:schemeClr val="bg2"/>
                </a:solidFill>
              </a:rPr>
              <a:t>workforce competency</a:t>
            </a:r>
            <a:r>
              <a:rPr lang="en-CA" sz="1400" b="1" dirty="0">
                <a:solidFill>
                  <a:schemeClr val="bg2"/>
                </a:solidFill>
              </a:rPr>
              <a:t> </a:t>
            </a:r>
          </a:p>
          <a:p>
            <a:pPr marL="742950" lvl="1" indent="-285750">
              <a:buFont typeface="Arial" panose="020B0604020202020204" pitchFamily="34" charset="0"/>
              <a:buChar char="•"/>
            </a:pPr>
            <a:r>
              <a:rPr lang="en-CA" sz="1400" dirty="0">
                <a:solidFill>
                  <a:schemeClr val="bg2"/>
                </a:solidFill>
              </a:rPr>
              <a:t>National Case Studies</a:t>
            </a:r>
          </a:p>
          <a:p>
            <a:pPr marL="742950" lvl="1" indent="-285750">
              <a:buFont typeface="Arial" panose="020B0604020202020204" pitchFamily="34" charset="0"/>
              <a:buChar char="•"/>
            </a:pPr>
            <a:r>
              <a:rPr lang="en-CA" sz="1400" dirty="0">
                <a:solidFill>
                  <a:schemeClr val="bg2"/>
                </a:solidFill>
              </a:rPr>
              <a:t>Survey deployment</a:t>
            </a:r>
          </a:p>
          <a:p>
            <a:pPr marL="285750" indent="-285750">
              <a:buFont typeface="Arial" panose="020B0604020202020204" pitchFamily="34" charset="0"/>
              <a:buChar char="•"/>
            </a:pPr>
            <a:r>
              <a:rPr lang="en-CA" sz="1400" dirty="0">
                <a:solidFill>
                  <a:schemeClr val="bg2"/>
                </a:solidFill>
              </a:rPr>
              <a:t>Publication of the </a:t>
            </a:r>
            <a:r>
              <a:rPr lang="en-CA" sz="1400" dirty="0">
                <a:solidFill>
                  <a:schemeClr val="accent1"/>
                </a:solidFill>
                <a:hlinkClick r:id="rId7">
                  <a:extLst>
                    <a:ext uri="{A12FA001-AC4F-418D-AE19-62706E023703}">
                      <ahyp:hlinkClr xmlns:ahyp="http://schemas.microsoft.com/office/drawing/2018/hyperlinkcolor" val="tx"/>
                    </a:ext>
                  </a:extLst>
                </a:hlinkClick>
              </a:rPr>
              <a:t>Global Health Informatics  Competency Recommendation Frameworks </a:t>
            </a:r>
            <a:endParaRPr lang="en-CA" sz="1400" dirty="0">
              <a:solidFill>
                <a:schemeClr val="accent1"/>
              </a:solidFill>
            </a:endParaRPr>
          </a:p>
          <a:p>
            <a:pPr marL="742950" lvl="1" indent="-285750">
              <a:buFont typeface="Arial" panose="020B0604020202020204" pitchFamily="34" charset="0"/>
              <a:buChar char="•"/>
            </a:pPr>
            <a:r>
              <a:rPr lang="en-CA" sz="1400" dirty="0">
                <a:solidFill>
                  <a:schemeClr val="bg2"/>
                </a:solidFill>
              </a:rPr>
              <a:t>Recommendation Framework 1.0: Nursing focus</a:t>
            </a:r>
          </a:p>
          <a:p>
            <a:pPr marL="742950" lvl="1" indent="-285750">
              <a:buFont typeface="Arial" panose="020B0604020202020204" pitchFamily="34" charset="0"/>
              <a:buChar char="•"/>
            </a:pPr>
            <a:r>
              <a:rPr lang="en-CA" sz="1400" dirty="0">
                <a:solidFill>
                  <a:schemeClr val="bg2"/>
                </a:solidFill>
              </a:rPr>
              <a:t>Recommendation Framework 2.0: Interdisciplinary focus</a:t>
            </a:r>
          </a:p>
          <a:p>
            <a:pPr marL="285750" indent="-285750">
              <a:buFont typeface="Arial" panose="020B0604020202020204" pitchFamily="34" charset="0"/>
              <a:buChar char="•"/>
            </a:pPr>
            <a:r>
              <a:rPr lang="en-CA" sz="1400" dirty="0">
                <a:solidFill>
                  <a:schemeClr val="bg2"/>
                </a:solidFill>
              </a:rPr>
              <a:t>Key Contributors:</a:t>
            </a:r>
          </a:p>
          <a:p>
            <a:pPr marL="285750" indent="-285750">
              <a:buFont typeface="Arial" panose="020B0604020202020204" pitchFamily="34" charset="0"/>
              <a:buChar char="•"/>
            </a:pPr>
            <a:endParaRPr lang="en-CA" sz="1400" dirty="0">
              <a:solidFill>
                <a:schemeClr val="bg2"/>
              </a:solidFill>
            </a:endParaRPr>
          </a:p>
          <a:p>
            <a:pPr marL="285750" indent="-285750">
              <a:buFont typeface="Arial" panose="020B0604020202020204" pitchFamily="34" charset="0"/>
              <a:buChar char="•"/>
            </a:pPr>
            <a:endParaRPr lang="en-CA" sz="1400" dirty="0">
              <a:solidFill>
                <a:schemeClr val="bg2"/>
              </a:solidFill>
            </a:endParaRPr>
          </a:p>
          <a:p>
            <a:pPr marL="285750" indent="-285750">
              <a:buFont typeface="Arial" panose="020B0604020202020204" pitchFamily="34" charset="0"/>
              <a:buChar char="•"/>
            </a:pPr>
            <a:endParaRPr lang="en-CA" sz="1400" dirty="0">
              <a:solidFill>
                <a:schemeClr val="bg2"/>
              </a:solidFill>
            </a:endParaRPr>
          </a:p>
          <a:p>
            <a:pPr marL="285750" indent="-285750">
              <a:buFont typeface="Arial" panose="020B0604020202020204" pitchFamily="34" charset="0"/>
              <a:buChar char="•"/>
            </a:pPr>
            <a:endParaRPr lang="en-CA" sz="1400" dirty="0">
              <a:solidFill>
                <a:schemeClr val="bg2"/>
              </a:solidFill>
            </a:endParaRPr>
          </a:p>
          <a:p>
            <a:pPr marL="285750" indent="-285750">
              <a:buFont typeface="Arial" panose="020B0604020202020204" pitchFamily="34" charset="0"/>
              <a:buChar char="•"/>
            </a:pPr>
            <a:endParaRPr lang="en-CA" sz="1400" dirty="0">
              <a:solidFill>
                <a:schemeClr val="bg2"/>
              </a:solidFill>
            </a:endParaRPr>
          </a:p>
          <a:p>
            <a:pPr marL="285750" indent="-285750">
              <a:buFont typeface="Arial" panose="020B0604020202020204" pitchFamily="34" charset="0"/>
              <a:buChar char="•"/>
            </a:pPr>
            <a:endParaRPr lang="en-CA" sz="1400" dirty="0">
              <a:solidFill>
                <a:schemeClr val="bg2"/>
              </a:solidFill>
            </a:endParaRPr>
          </a:p>
          <a:p>
            <a:endParaRPr lang="en-CA" sz="1400" dirty="0">
              <a:solidFill>
                <a:schemeClr val="bg2"/>
              </a:solidFill>
            </a:endParaRPr>
          </a:p>
          <a:p>
            <a:pPr marL="285750" indent="-285750">
              <a:buFont typeface="Arial" panose="020B0604020202020204" pitchFamily="34" charset="0"/>
              <a:buChar char="•"/>
            </a:pPr>
            <a:r>
              <a:rPr lang="en-CA" sz="1400" dirty="0">
                <a:solidFill>
                  <a:schemeClr val="bg2"/>
                </a:solidFill>
              </a:rPr>
              <a:t>See our project publications</a:t>
            </a:r>
          </a:p>
        </p:txBody>
      </p:sp>
      <p:pic>
        <p:nvPicPr>
          <p:cNvPr id="2050" name="Picture 2" descr="Prof. Dr. Ursula Hertha Hübner | Hochschule Osnabrück">
            <a:extLst>
              <a:ext uri="{FF2B5EF4-FFF2-40B4-BE49-F238E27FC236}">
                <a16:creationId xmlns:a16="http://schemas.microsoft.com/office/drawing/2014/main" id="{7755067A-3D9D-744D-8F15-CD2CF6F4875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77" r="16677"/>
          <a:stretch/>
        </p:blipFill>
        <p:spPr bwMode="auto">
          <a:xfrm>
            <a:off x="7229288" y="4929160"/>
            <a:ext cx="766473" cy="766473"/>
          </a:xfrm>
          <a:prstGeom prst="ellipse">
            <a:avLst/>
          </a:prstGeom>
          <a:noFill/>
          <a:extLst>
            <a:ext uri="{909E8E84-426E-40DD-AFC4-6F175D3DCCD1}">
              <a14:hiddenFill xmlns:a14="http://schemas.microsoft.com/office/drawing/2010/main">
                <a:solidFill>
                  <a:srgbClr val="FFFFFF"/>
                </a:solidFill>
              </a14:hiddenFill>
            </a:ext>
          </a:extLst>
        </p:spPr>
      </p:pic>
      <p:pic>
        <p:nvPicPr>
          <p:cNvPr id="70" name="Picture 2" descr="Toria Shaw Morawski">
            <a:extLst>
              <a:ext uri="{FF2B5EF4-FFF2-40B4-BE49-F238E27FC236}">
                <a16:creationId xmlns:a16="http://schemas.microsoft.com/office/drawing/2014/main" id="{D69C21D1-CC0E-8342-B3A7-1368EC6945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98" r="8556" b="18554"/>
          <a:stretch/>
        </p:blipFill>
        <p:spPr bwMode="auto">
          <a:xfrm>
            <a:off x="9992682" y="4892477"/>
            <a:ext cx="766473" cy="766473"/>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9262F0-5F99-704A-82DD-B35110A826FC}"/>
              </a:ext>
            </a:extLst>
          </p:cNvPr>
          <p:cNvPicPr>
            <a:picLocks noChangeAspect="1"/>
          </p:cNvPicPr>
          <p:nvPr/>
        </p:nvPicPr>
        <p:blipFill>
          <a:blip r:embed="rId10"/>
          <a:stretch>
            <a:fillRect/>
          </a:stretch>
        </p:blipFill>
        <p:spPr>
          <a:xfrm>
            <a:off x="8044751" y="5083450"/>
            <a:ext cx="1377749" cy="592955"/>
          </a:xfrm>
          <a:prstGeom prst="rect">
            <a:avLst/>
          </a:prstGeom>
        </p:spPr>
      </p:pic>
      <p:sp>
        <p:nvSpPr>
          <p:cNvPr id="5" name="Rectangle 4">
            <a:extLst>
              <a:ext uri="{FF2B5EF4-FFF2-40B4-BE49-F238E27FC236}">
                <a16:creationId xmlns:a16="http://schemas.microsoft.com/office/drawing/2014/main" id="{8BECF47C-350F-BA4A-AC58-A14EB47CCA0D}"/>
              </a:ext>
            </a:extLst>
          </p:cNvPr>
          <p:cNvSpPr/>
          <p:nvPr/>
        </p:nvSpPr>
        <p:spPr>
          <a:xfrm>
            <a:off x="6365918" y="5762954"/>
            <a:ext cx="3514514" cy="646331"/>
          </a:xfrm>
          <a:prstGeom prst="rect">
            <a:avLst/>
          </a:prstGeom>
        </p:spPr>
        <p:txBody>
          <a:bodyPr wrap="square">
            <a:spAutoFit/>
          </a:bodyPr>
          <a:lstStyle/>
          <a:p>
            <a:pPr lvl="1" algn="ctr"/>
            <a:r>
              <a:rPr lang="en-CA" sz="1200" dirty="0">
                <a:solidFill>
                  <a:schemeClr val="bg2"/>
                </a:solidFill>
              </a:rPr>
              <a:t>Dr. </a:t>
            </a:r>
            <a:r>
              <a:rPr lang="en-CA" sz="1200" b="1" dirty="0">
                <a:solidFill>
                  <a:schemeClr val="bg2"/>
                </a:solidFill>
              </a:rPr>
              <a:t>Ursula </a:t>
            </a:r>
            <a:r>
              <a:rPr lang="en-CA" sz="1200" b="1" dirty="0" err="1">
                <a:solidFill>
                  <a:schemeClr val="bg2"/>
                </a:solidFill>
              </a:rPr>
              <a:t>Hübner</a:t>
            </a:r>
            <a:r>
              <a:rPr lang="en-CA" sz="1200" b="1" dirty="0">
                <a:solidFill>
                  <a:schemeClr val="bg2"/>
                </a:solidFill>
              </a:rPr>
              <a:t> </a:t>
            </a:r>
            <a:r>
              <a:rPr lang="en-CA" sz="1200" dirty="0">
                <a:solidFill>
                  <a:schemeClr val="bg2"/>
                </a:solidFill>
              </a:rPr>
              <a:t>and her research team at </a:t>
            </a:r>
            <a:r>
              <a:rPr lang="en-US" sz="1200" dirty="0">
                <a:solidFill>
                  <a:schemeClr val="bg2"/>
                </a:solidFill>
                <a:latin typeface="Century Gothic" panose="020B0502020202020204" pitchFamily="34" charset="0"/>
              </a:rPr>
              <a:t>University of Applied Sciences Osnabrück Germany</a:t>
            </a:r>
            <a:r>
              <a:rPr lang="en-US" sz="1200" dirty="0">
                <a:solidFill>
                  <a:schemeClr val="bg2"/>
                </a:solidFill>
              </a:rPr>
              <a:t> (FH OS)</a:t>
            </a:r>
          </a:p>
        </p:txBody>
      </p:sp>
      <p:sp>
        <p:nvSpPr>
          <p:cNvPr id="8" name="Rectangle 7">
            <a:extLst>
              <a:ext uri="{FF2B5EF4-FFF2-40B4-BE49-F238E27FC236}">
                <a16:creationId xmlns:a16="http://schemas.microsoft.com/office/drawing/2014/main" id="{E94AA551-9EB9-B643-9458-49105A36C3E7}"/>
              </a:ext>
            </a:extLst>
          </p:cNvPr>
          <p:cNvSpPr/>
          <p:nvPr/>
        </p:nvSpPr>
        <p:spPr>
          <a:xfrm>
            <a:off x="9279635" y="5697406"/>
            <a:ext cx="1698728" cy="646331"/>
          </a:xfrm>
          <a:prstGeom prst="rect">
            <a:avLst/>
          </a:prstGeom>
        </p:spPr>
        <p:txBody>
          <a:bodyPr wrap="square">
            <a:spAutoFit/>
          </a:bodyPr>
          <a:lstStyle/>
          <a:p>
            <a:pPr lvl="1" algn="ctr"/>
            <a:r>
              <a:rPr lang="en-US" sz="1200" b="1" dirty="0">
                <a:solidFill>
                  <a:schemeClr val="bg2"/>
                </a:solidFill>
              </a:rPr>
              <a:t>Toria Shaw Morawski </a:t>
            </a:r>
            <a:r>
              <a:rPr lang="en-US" sz="1200" dirty="0">
                <a:solidFill>
                  <a:schemeClr val="bg2"/>
                </a:solidFill>
              </a:rPr>
              <a:t>(HIMSS TIGER)</a:t>
            </a:r>
            <a:endParaRPr lang="en-CA" sz="1200" dirty="0">
              <a:solidFill>
                <a:schemeClr val="bg2"/>
              </a:solidFill>
            </a:endParaRPr>
          </a:p>
        </p:txBody>
      </p:sp>
    </p:spTree>
    <p:extLst>
      <p:ext uri="{BB962C8B-B14F-4D97-AF65-F5344CB8AC3E}">
        <p14:creationId xmlns:p14="http://schemas.microsoft.com/office/powerpoint/2010/main" val="307361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84DB-D027-1841-9721-6E9625FCBD26}"/>
              </a:ext>
            </a:extLst>
          </p:cNvPr>
          <p:cNvSpPr>
            <a:spLocks noGrp="1"/>
          </p:cNvSpPr>
          <p:nvPr>
            <p:ph type="title"/>
          </p:nvPr>
        </p:nvSpPr>
        <p:spPr>
          <a:xfrm>
            <a:off x="628520" y="622685"/>
            <a:ext cx="10551622" cy="483134"/>
          </a:xfrm>
        </p:spPr>
        <p:txBody>
          <a:bodyPr/>
          <a:lstStyle/>
          <a:p>
            <a:r>
              <a:rPr lang="en-US" sz="2400" dirty="0"/>
              <a:t>Nursing Informatics: Where Technology and Caring Meeting 4</a:t>
            </a:r>
            <a:r>
              <a:rPr lang="en-US" sz="2400" baseline="30000" dirty="0"/>
              <a:t>th</a:t>
            </a:r>
            <a:r>
              <a:rPr lang="en-US" sz="2400" dirty="0"/>
              <a:t> edition</a:t>
            </a:r>
            <a:br>
              <a:rPr lang="en-US" sz="2400" dirty="0"/>
            </a:br>
            <a:endParaRPr lang="en-US" sz="2400" dirty="0"/>
          </a:p>
        </p:txBody>
      </p:sp>
      <p:sp>
        <p:nvSpPr>
          <p:cNvPr id="5" name="Content Placeholder 14">
            <a:extLst>
              <a:ext uri="{FF2B5EF4-FFF2-40B4-BE49-F238E27FC236}">
                <a16:creationId xmlns:a16="http://schemas.microsoft.com/office/drawing/2014/main" id="{0B2A250E-C4E4-9740-A8C2-DDE516CA75A4}"/>
              </a:ext>
            </a:extLst>
          </p:cNvPr>
          <p:cNvSpPr txBox="1">
            <a:spLocks/>
          </p:cNvSpPr>
          <p:nvPr/>
        </p:nvSpPr>
        <p:spPr>
          <a:xfrm>
            <a:off x="427226" y="1801715"/>
            <a:ext cx="7197854" cy="4588463"/>
          </a:xfrm>
          <a:prstGeom prst="rect">
            <a:avLst/>
          </a:prstGeom>
        </p:spPr>
        <p:txBody>
          <a:bodyPr vert="horz" wrap="square" lIns="0" tIns="0" rIns="0" bIns="0" rtlCol="0">
            <a:norm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b="0" dirty="0"/>
              <a:t>The 4</a:t>
            </a:r>
            <a:r>
              <a:rPr lang="en-US" sz="2400" b="0" baseline="30000" dirty="0"/>
              <a:t>th</a:t>
            </a:r>
            <a:r>
              <a:rPr lang="en-US" sz="2400" b="0" dirty="0"/>
              <a:t> edition of this book, </a:t>
            </a:r>
            <a:r>
              <a:rPr lang="en-US" sz="2400" i="1" dirty="0">
                <a:solidFill>
                  <a:schemeClr val="accent1"/>
                </a:solidFill>
              </a:rPr>
              <a:t>Nursing Informatics: Where Care and Technology Meet</a:t>
            </a:r>
            <a:r>
              <a:rPr lang="en-US" sz="2400" b="0" dirty="0"/>
              <a:t>, was published in 2011 and dedicated over </a:t>
            </a:r>
            <a:r>
              <a:rPr lang="en-US" sz="2400" b="0" dirty="0">
                <a:highlight>
                  <a:srgbClr val="FFFF00"/>
                </a:highlight>
              </a:rPr>
              <a:t>1,000 volunteers who have contributed to the TIGER cause since formalizing in 2005</a:t>
            </a:r>
          </a:p>
          <a:p>
            <a:pPr>
              <a:lnSpc>
                <a:spcPct val="100000"/>
              </a:lnSpc>
              <a:spcBef>
                <a:spcPts val="600"/>
              </a:spcBef>
            </a:pPr>
            <a:r>
              <a:rPr lang="en-US" sz="2400" b="0" dirty="0"/>
              <a:t>This edition has gone on to sell over 80,000 copies and was translated into six languages</a:t>
            </a:r>
          </a:p>
          <a:p>
            <a:pPr>
              <a:lnSpc>
                <a:spcPct val="100000"/>
              </a:lnSpc>
              <a:spcBef>
                <a:spcPts val="600"/>
              </a:spcBef>
            </a:pPr>
            <a:r>
              <a:rPr lang="en-US" sz="2400" b="0" dirty="0"/>
              <a:t>Post publication: Create mini courses and virtual/in-person learning workshops inspired by the textbook chapters </a:t>
            </a:r>
          </a:p>
          <a:p>
            <a:pPr lvl="1">
              <a:spcBef>
                <a:spcPts val="600"/>
              </a:spcBef>
            </a:pPr>
            <a:endParaRPr lang="en-US" sz="800" b="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1674" y="1105819"/>
            <a:ext cx="3597102" cy="5517047"/>
          </a:xfrm>
        </p:spPr>
      </p:pic>
      <p:sp>
        <p:nvSpPr>
          <p:cNvPr id="6" name="TextBox 5">
            <a:extLst>
              <a:ext uri="{FF2B5EF4-FFF2-40B4-BE49-F238E27FC236}">
                <a16:creationId xmlns:a16="http://schemas.microsoft.com/office/drawing/2014/main" id="{E378C857-7D7A-EC41-BD99-232D2BAF893A}"/>
              </a:ext>
            </a:extLst>
          </p:cNvPr>
          <p:cNvSpPr txBox="1"/>
          <p:nvPr/>
        </p:nvSpPr>
        <p:spPr>
          <a:xfrm>
            <a:off x="11015611" y="156715"/>
            <a:ext cx="858640" cy="47672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0" rIns="0" rtlCol="0">
            <a:spAutoFit/>
          </a:bodyPr>
          <a:lstStyle/>
          <a:p>
            <a:pPr algn="ctr"/>
            <a:r>
              <a:rPr lang="en-US" sz="1100" dirty="0">
                <a:latin typeface="Prometo Medium" panose="020B0704030203060203" pitchFamily="34" charset="0"/>
                <a:hlinkClick r:id="rId3" action="ppaction://hlinksldjump">
                  <a:extLst>
                    <a:ext uri="{A12FA001-AC4F-418D-AE19-62706E023703}">
                      <ahyp:hlinkClr xmlns:ahyp="http://schemas.microsoft.com/office/drawing/2018/hyperlinkcolor" val="tx"/>
                    </a:ext>
                  </a:extLst>
                </a:hlinkClick>
              </a:rPr>
              <a:t>Return to Main Menu</a:t>
            </a:r>
            <a:endParaRPr lang="en-US" sz="1100" dirty="0">
              <a:latin typeface="Prometo Medium" panose="020B0704030203060203" pitchFamily="34" charset="0"/>
            </a:endParaRPr>
          </a:p>
        </p:txBody>
      </p:sp>
      <p:sp>
        <p:nvSpPr>
          <p:cNvPr id="7" name="Slide Number Placeholder 2">
            <a:extLst>
              <a:ext uri="{FF2B5EF4-FFF2-40B4-BE49-F238E27FC236}">
                <a16:creationId xmlns:a16="http://schemas.microsoft.com/office/drawing/2014/main" id="{7BB440FF-BA03-1B4B-B8CD-1FD62318D49E}"/>
              </a:ext>
            </a:extLst>
          </p:cNvPr>
          <p:cNvSpPr txBox="1">
            <a:spLocks/>
          </p:cNvSpPr>
          <p:nvPr/>
        </p:nvSpPr>
        <p:spPr>
          <a:xfrm>
            <a:off x="11360517" y="6390178"/>
            <a:ext cx="513735" cy="227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30">
              <a:defRPr/>
            </a:pPr>
            <a:fld id="{D8D877B3-D348-4611-9BDB-C5374591D951}" type="slidenum">
              <a:rPr lang="en-US" sz="803" smtClean="0">
                <a:solidFill>
                  <a:srgbClr val="FFFFFF"/>
                </a:solidFill>
                <a:latin typeface="Century Gothic" panose="020B0502020202020204" pitchFamily="34" charset="0"/>
                <a:cs typeface="Arial" panose="020B0604020202020204" pitchFamily="34" charset="0"/>
              </a:rPr>
              <a:pPr algn="ctr" defTabSz="914330">
                <a:defRPr/>
              </a:pPr>
              <a:t>14</a:t>
            </a:fld>
            <a:endParaRPr lang="en-US" sz="803" dirty="0">
              <a:solidFill>
                <a:srgbClr val="FFFFFF"/>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42022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D065D-D214-2DA0-B491-8B9BA8E4CAA4}"/>
              </a:ext>
            </a:extLst>
          </p:cNvPr>
          <p:cNvSpPr>
            <a:spLocks noGrp="1"/>
          </p:cNvSpPr>
          <p:nvPr>
            <p:ph type="sldNum" sz="quarter" idx="4294967295"/>
          </p:nvPr>
        </p:nvSpPr>
        <p:spPr>
          <a:xfrm>
            <a:off x="11677650" y="6389688"/>
            <a:ext cx="514350" cy="227012"/>
          </a:xfrm>
        </p:spPr>
        <p:txBody>
          <a:bodyPr/>
          <a:lstStyle/>
          <a:p>
            <a:fld id="{D8D877B3-D348-4611-9BDB-C5374591D951}" type="slidenum">
              <a:rPr lang="en-US" smtClean="0"/>
              <a:pPr/>
              <a:t>15</a:t>
            </a:fld>
            <a:endParaRPr lang="en-US" dirty="0"/>
          </a:p>
        </p:txBody>
      </p:sp>
      <p:sp>
        <p:nvSpPr>
          <p:cNvPr id="3" name="Title 2">
            <a:extLst>
              <a:ext uri="{FF2B5EF4-FFF2-40B4-BE49-F238E27FC236}">
                <a16:creationId xmlns:a16="http://schemas.microsoft.com/office/drawing/2014/main" id="{35BCA31F-766C-366D-4122-523C4D37F38E}"/>
              </a:ext>
            </a:extLst>
          </p:cNvPr>
          <p:cNvSpPr>
            <a:spLocks noGrp="1"/>
          </p:cNvSpPr>
          <p:nvPr>
            <p:ph type="title" idx="4294967295"/>
          </p:nvPr>
        </p:nvSpPr>
        <p:spPr>
          <a:xfrm>
            <a:off x="0" y="2378075"/>
            <a:ext cx="3103563" cy="2101850"/>
          </a:xfrm>
        </p:spPr>
        <p:txBody>
          <a:bodyPr/>
          <a:lstStyle/>
          <a:p>
            <a:r>
              <a:rPr lang="en-US"/>
              <a:t>Relaunch in 2023</a:t>
            </a:r>
          </a:p>
        </p:txBody>
      </p:sp>
      <p:sp>
        <p:nvSpPr>
          <p:cNvPr id="4" name="TextBox 3">
            <a:extLst>
              <a:ext uri="{FF2B5EF4-FFF2-40B4-BE49-F238E27FC236}">
                <a16:creationId xmlns:a16="http://schemas.microsoft.com/office/drawing/2014/main" id="{EB5FE2D3-38CB-60E2-86E1-8D97BB5B20D1}"/>
              </a:ext>
            </a:extLst>
          </p:cNvPr>
          <p:cNvSpPr txBox="1"/>
          <p:nvPr/>
        </p:nvSpPr>
        <p:spPr>
          <a:xfrm>
            <a:off x="2733773" y="3075057"/>
            <a:ext cx="5977090" cy="707886"/>
          </a:xfrm>
          <a:prstGeom prst="rect">
            <a:avLst/>
          </a:prstGeom>
          <a:noFill/>
        </p:spPr>
        <p:txBody>
          <a:bodyPr wrap="square" rtlCol="0">
            <a:spAutoFit/>
          </a:bodyPr>
          <a:lstStyle/>
          <a:p>
            <a:pPr algn="ctr"/>
            <a:r>
              <a:rPr lang="en-US" sz="4000">
                <a:solidFill>
                  <a:schemeClr val="bg1"/>
                </a:solidFill>
                <a:latin typeface="Prometo Medium" panose="020B0704030203060203" pitchFamily="34" charset="0"/>
              </a:rPr>
              <a:t>Relaunch in 2024</a:t>
            </a:r>
          </a:p>
        </p:txBody>
      </p:sp>
    </p:spTree>
    <p:extLst>
      <p:ext uri="{BB962C8B-B14F-4D97-AF65-F5344CB8AC3E}">
        <p14:creationId xmlns:p14="http://schemas.microsoft.com/office/powerpoint/2010/main" val="2413917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B55FE-EF23-2A4B-86B5-04CCCEE1B543}"/>
              </a:ext>
            </a:extLst>
          </p:cNvPr>
          <p:cNvSpPr>
            <a:spLocks noGrp="1"/>
          </p:cNvSpPr>
          <p:nvPr>
            <p:ph type="sldNum" sz="quarter" idx="10"/>
          </p:nvPr>
        </p:nvSpPr>
        <p:spPr/>
        <p:txBody>
          <a:bodyPr/>
          <a:lstStyle/>
          <a:p>
            <a:fld id="{D8D877B3-D348-4611-9BDB-C5374591D951}" type="slidenum">
              <a:rPr lang="en-US" smtClean="0"/>
              <a:pPr/>
              <a:t>16</a:t>
            </a:fld>
            <a:endParaRPr lang="en-US"/>
          </a:p>
        </p:txBody>
      </p:sp>
      <p:sp>
        <p:nvSpPr>
          <p:cNvPr id="3" name="Title 2">
            <a:extLst>
              <a:ext uri="{FF2B5EF4-FFF2-40B4-BE49-F238E27FC236}">
                <a16:creationId xmlns:a16="http://schemas.microsoft.com/office/drawing/2014/main" id="{28BD9A28-DD98-7F42-9A71-5C0BEDEA916B}"/>
              </a:ext>
            </a:extLst>
          </p:cNvPr>
          <p:cNvSpPr>
            <a:spLocks noGrp="1"/>
          </p:cNvSpPr>
          <p:nvPr>
            <p:ph type="title"/>
          </p:nvPr>
        </p:nvSpPr>
        <p:spPr>
          <a:xfrm>
            <a:off x="277321" y="2236471"/>
            <a:ext cx="4297876" cy="1491258"/>
          </a:xfrm>
        </p:spPr>
        <p:txBody>
          <a:bodyPr/>
          <a:lstStyle/>
          <a:p>
            <a:r>
              <a:rPr lang="en-US" sz="4000" b="1">
                <a:solidFill>
                  <a:schemeClr val="bg1"/>
                </a:solidFill>
                <a:latin typeface="+mn-lt"/>
              </a:rPr>
              <a:t>HIMSS TIGER Global Community</a:t>
            </a:r>
            <a:endParaRPr lang="en-US" sz="4000" b="1">
              <a:solidFill>
                <a:srgbClr val="00B0F0"/>
              </a:solidFill>
              <a:latin typeface="+mn-lt"/>
            </a:endParaRPr>
          </a:p>
        </p:txBody>
      </p:sp>
      <p:grpSp>
        <p:nvGrpSpPr>
          <p:cNvPr id="4" name="Group 3">
            <a:extLst>
              <a:ext uri="{FF2B5EF4-FFF2-40B4-BE49-F238E27FC236}">
                <a16:creationId xmlns:a16="http://schemas.microsoft.com/office/drawing/2014/main" id="{00075A06-3160-64C1-3ECD-BF87EFA15AB9}"/>
              </a:ext>
            </a:extLst>
          </p:cNvPr>
          <p:cNvGrpSpPr/>
          <p:nvPr/>
        </p:nvGrpSpPr>
        <p:grpSpPr>
          <a:xfrm>
            <a:off x="5158594" y="1044822"/>
            <a:ext cx="6605442" cy="4768356"/>
            <a:chOff x="3100346" y="884748"/>
            <a:chExt cx="5971801" cy="3635799"/>
          </a:xfrm>
        </p:grpSpPr>
        <p:sp>
          <p:nvSpPr>
            <p:cNvPr id="6" name="Rectangle: Rounded Corners 5">
              <a:extLst>
                <a:ext uri="{FF2B5EF4-FFF2-40B4-BE49-F238E27FC236}">
                  <a16:creationId xmlns:a16="http://schemas.microsoft.com/office/drawing/2014/main" id="{4BF55204-B638-D9BA-46D7-5544363292E7}"/>
                </a:ext>
              </a:extLst>
            </p:cNvPr>
            <p:cNvSpPr/>
            <p:nvPr/>
          </p:nvSpPr>
          <p:spPr>
            <a:xfrm>
              <a:off x="3100350" y="884748"/>
              <a:ext cx="5971788" cy="743221"/>
            </a:xfrm>
            <a:prstGeom prst="roundRect">
              <a:avLst/>
            </a:prstGeom>
            <a:solidFill>
              <a:srgbClr val="FA963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Leadership Council</a:t>
              </a:r>
            </a:p>
            <a:p>
              <a:pPr algn="ctr"/>
              <a:r>
                <a:rPr lang="en-US" sz="1600">
                  <a:solidFill>
                    <a:schemeClr val="tx1"/>
                  </a:solidFill>
                </a:rPr>
                <a:t>Co-chairs: Gabriela Wilson &amp; Patricia MacTaggart</a:t>
              </a:r>
            </a:p>
            <a:p>
              <a:pPr algn="ctr"/>
              <a:r>
                <a:rPr lang="en-US" sz="1200">
                  <a:solidFill>
                    <a:schemeClr val="tx1"/>
                  </a:solidFill>
                </a:rPr>
                <a:t>Members are decision makers, scope, and action providers to the larger community. </a:t>
              </a:r>
            </a:p>
          </p:txBody>
        </p:sp>
        <p:sp>
          <p:nvSpPr>
            <p:cNvPr id="8" name="Rectangle: Rounded Corners 7">
              <a:extLst>
                <a:ext uri="{FF2B5EF4-FFF2-40B4-BE49-F238E27FC236}">
                  <a16:creationId xmlns:a16="http://schemas.microsoft.com/office/drawing/2014/main" id="{7697A87A-A7E1-1A53-B40E-B92FBD3952D7}"/>
                </a:ext>
              </a:extLst>
            </p:cNvPr>
            <p:cNvSpPr/>
            <p:nvPr/>
          </p:nvSpPr>
          <p:spPr>
            <a:xfrm>
              <a:off x="3100351" y="1845936"/>
              <a:ext cx="5971792" cy="74322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Liaisons</a:t>
              </a:r>
              <a:br>
                <a:rPr lang="en-US">
                  <a:solidFill>
                    <a:schemeClr val="tx1"/>
                  </a:solidFill>
                </a:rPr>
              </a:br>
              <a:r>
                <a:rPr lang="en-US" sz="1200">
                  <a:solidFill>
                    <a:schemeClr val="tx1"/>
                  </a:solidFill>
                </a:rPr>
                <a:t>Members will represent TIGER in various HIMSS Communities.</a:t>
              </a:r>
              <a:br>
                <a:rPr lang="en-US" sz="1200">
                  <a:solidFill>
                    <a:schemeClr val="tx1"/>
                  </a:solidFill>
                </a:rPr>
              </a:br>
              <a:r>
                <a:rPr lang="en-US" sz="1200">
                  <a:solidFill>
                    <a:schemeClr val="tx1"/>
                  </a:solidFill>
                </a:rPr>
                <a:t>They will be on the Leadership Council and chair the relevant TIGER Workgroups. </a:t>
              </a:r>
            </a:p>
          </p:txBody>
        </p:sp>
        <p:grpSp>
          <p:nvGrpSpPr>
            <p:cNvPr id="9" name="Group 8">
              <a:extLst>
                <a:ext uri="{FF2B5EF4-FFF2-40B4-BE49-F238E27FC236}">
                  <a16:creationId xmlns:a16="http://schemas.microsoft.com/office/drawing/2014/main" id="{6C1EDBAF-1F96-474B-51A4-1A4AEBD2EBCA}"/>
                </a:ext>
              </a:extLst>
            </p:cNvPr>
            <p:cNvGrpSpPr/>
            <p:nvPr/>
          </p:nvGrpSpPr>
          <p:grpSpPr>
            <a:xfrm>
              <a:off x="3100350" y="2800895"/>
              <a:ext cx="5971792" cy="743221"/>
              <a:chOff x="-81488" y="1509645"/>
              <a:chExt cx="6526709" cy="1046774"/>
            </a:xfrm>
          </p:grpSpPr>
          <p:sp>
            <p:nvSpPr>
              <p:cNvPr id="13" name="Rectangle: Rounded Corners 12">
                <a:extLst>
                  <a:ext uri="{FF2B5EF4-FFF2-40B4-BE49-F238E27FC236}">
                    <a16:creationId xmlns:a16="http://schemas.microsoft.com/office/drawing/2014/main" id="{08B3042E-73EF-82E3-2D84-0DBB7210DB62}"/>
                  </a:ext>
                </a:extLst>
              </p:cNvPr>
              <p:cNvSpPr/>
              <p:nvPr/>
            </p:nvSpPr>
            <p:spPr>
              <a:xfrm>
                <a:off x="-81488" y="1509645"/>
                <a:ext cx="6526709" cy="104677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02CC48CE-2844-A627-6068-3C6598C6B5A1}"/>
                  </a:ext>
                </a:extLst>
              </p:cNvPr>
              <p:cNvSpPr txBox="1"/>
              <p:nvPr/>
            </p:nvSpPr>
            <p:spPr>
              <a:xfrm>
                <a:off x="53722" y="1539888"/>
                <a:ext cx="6338919" cy="924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b="1" kern="1200"/>
                  <a:t>HIMSS</a:t>
                </a:r>
                <a:r>
                  <a:rPr lang="en-US" kern="1200"/>
                  <a:t> </a:t>
                </a:r>
                <a:r>
                  <a:rPr lang="en-US" b="1" kern="1200"/>
                  <a:t>TIGER</a:t>
                </a:r>
                <a:r>
                  <a:rPr lang="en-US" kern="1200"/>
                  <a:t> </a:t>
                </a:r>
                <a:r>
                  <a:rPr lang="en-US" b="1" kern="1200"/>
                  <a:t>Global</a:t>
                </a:r>
                <a:r>
                  <a:rPr lang="en-US" kern="1200"/>
                  <a:t> </a:t>
                </a:r>
                <a:r>
                  <a:rPr lang="en-US" b="1" kern="1200"/>
                  <a:t>Community Members</a:t>
                </a:r>
                <a:br>
                  <a:rPr lang="en-US" b="1" kern="1200"/>
                </a:br>
                <a:r>
                  <a:rPr lang="en-US" sz="1200" kern="1200"/>
                  <a:t>Existing members in TIGER committees and full community.</a:t>
                </a:r>
              </a:p>
            </p:txBody>
          </p:sp>
        </p:grpSp>
        <p:grpSp>
          <p:nvGrpSpPr>
            <p:cNvPr id="10" name="Group 9">
              <a:extLst>
                <a:ext uri="{FF2B5EF4-FFF2-40B4-BE49-F238E27FC236}">
                  <a16:creationId xmlns:a16="http://schemas.microsoft.com/office/drawing/2014/main" id="{347721F5-D56A-A3DA-CDD2-5A4CDB0FAE8B}"/>
                </a:ext>
              </a:extLst>
            </p:cNvPr>
            <p:cNvGrpSpPr/>
            <p:nvPr/>
          </p:nvGrpSpPr>
          <p:grpSpPr>
            <a:xfrm>
              <a:off x="3100346" y="3777327"/>
              <a:ext cx="5971801" cy="743220"/>
              <a:chOff x="-81494" y="1464601"/>
              <a:chExt cx="6526720" cy="1046773"/>
            </a:xfrm>
          </p:grpSpPr>
          <p:sp>
            <p:nvSpPr>
              <p:cNvPr id="11" name="Rectangle: Rounded Corners 10">
                <a:extLst>
                  <a:ext uri="{FF2B5EF4-FFF2-40B4-BE49-F238E27FC236}">
                    <a16:creationId xmlns:a16="http://schemas.microsoft.com/office/drawing/2014/main" id="{4180B840-A088-A20C-11E7-FB8167051F4B}"/>
                  </a:ext>
                </a:extLst>
              </p:cNvPr>
              <p:cNvSpPr/>
              <p:nvPr/>
            </p:nvSpPr>
            <p:spPr>
              <a:xfrm>
                <a:off x="-81488" y="1464601"/>
                <a:ext cx="6526714" cy="1046773"/>
              </a:xfrm>
              <a:prstGeom prst="roundRect">
                <a:avLst>
                  <a:gd name="adj" fmla="val 10000"/>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Rectangle: Rounded Corners 4">
                <a:extLst>
                  <a:ext uri="{FF2B5EF4-FFF2-40B4-BE49-F238E27FC236}">
                    <a16:creationId xmlns:a16="http://schemas.microsoft.com/office/drawing/2014/main" id="{3B441CD5-F7D6-B4B8-5AFD-410FAAFF01CC}"/>
                  </a:ext>
                </a:extLst>
              </p:cNvPr>
              <p:cNvSpPr txBox="1"/>
              <p:nvPr/>
            </p:nvSpPr>
            <p:spPr>
              <a:xfrm>
                <a:off x="-81494" y="1495259"/>
                <a:ext cx="6526710" cy="985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b="1" kern="1200"/>
                  <a:t>Workgroups</a:t>
                </a:r>
                <a:br>
                  <a:rPr lang="en-US" b="1" kern="1200"/>
                </a:br>
                <a:r>
                  <a:rPr lang="en-US" sz="1200" kern="1200"/>
                  <a:t>Liaisons will join HIMSS committees and lead Global Community members</a:t>
                </a:r>
                <a:r>
                  <a:rPr lang="en-US" sz="1200"/>
                  <a:t> in developing collateral and content to support HIMSS projects and initiatives. </a:t>
                </a:r>
                <a:endParaRPr lang="en-US" sz="1200" kern="1200"/>
              </a:p>
            </p:txBody>
          </p:sp>
        </p:grpSp>
      </p:grpSp>
      <p:sp>
        <p:nvSpPr>
          <p:cNvPr id="15" name="TextBox 14">
            <a:extLst>
              <a:ext uri="{FF2B5EF4-FFF2-40B4-BE49-F238E27FC236}">
                <a16:creationId xmlns:a16="http://schemas.microsoft.com/office/drawing/2014/main" id="{7CAC6ED6-2132-0D59-132D-3B9CD29464CE}"/>
              </a:ext>
            </a:extLst>
          </p:cNvPr>
          <p:cNvSpPr txBox="1"/>
          <p:nvPr/>
        </p:nvSpPr>
        <p:spPr>
          <a:xfrm>
            <a:off x="593145" y="3912885"/>
            <a:ext cx="3666228" cy="954107"/>
          </a:xfrm>
          <a:prstGeom prst="rect">
            <a:avLst/>
          </a:prstGeom>
          <a:noFill/>
        </p:spPr>
        <p:txBody>
          <a:bodyPr wrap="square" rtlCol="0">
            <a:spAutoFit/>
          </a:bodyPr>
          <a:lstStyle/>
          <a:p>
            <a:r>
              <a:rPr lang="en-US" sz="1400" b="1">
                <a:solidFill>
                  <a:srgbClr val="00B0F0"/>
                </a:solidFill>
              </a:rPr>
              <a:t>Formerly known as the </a:t>
            </a:r>
            <a:br>
              <a:rPr lang="en-US" sz="1400" b="1">
                <a:solidFill>
                  <a:srgbClr val="00B0F0"/>
                </a:solidFill>
              </a:rPr>
            </a:br>
            <a:r>
              <a:rPr lang="en-US" sz="1400" b="1">
                <a:solidFill>
                  <a:srgbClr val="00B0F0"/>
                </a:solidFill>
              </a:rPr>
              <a:t>‘Global TIGER Network, </a:t>
            </a:r>
            <a:br>
              <a:rPr lang="en-US" sz="1400" b="1">
                <a:solidFill>
                  <a:srgbClr val="00B0F0"/>
                </a:solidFill>
              </a:rPr>
            </a:br>
            <a:r>
              <a:rPr lang="en-US" sz="1400" b="1">
                <a:solidFill>
                  <a:srgbClr val="00B0F0"/>
                </a:solidFill>
              </a:rPr>
              <a:t>TIGER Interprofessional Community, </a:t>
            </a:r>
            <a:br>
              <a:rPr lang="en-US" sz="1400" b="1">
                <a:solidFill>
                  <a:srgbClr val="00B0F0"/>
                </a:solidFill>
              </a:rPr>
            </a:br>
            <a:r>
              <a:rPr lang="en-US" sz="1400" b="1">
                <a:solidFill>
                  <a:srgbClr val="00B0F0"/>
                </a:solidFill>
              </a:rPr>
              <a:t>and TIGER International Taskforce</a:t>
            </a:r>
            <a:r>
              <a:rPr lang="en-US" sz="1400" b="1">
                <a:solidFill>
                  <a:srgbClr val="00B0F0"/>
                </a:solidFill>
                <a:latin typeface="+mj-lt"/>
              </a:rPr>
              <a:t>'</a:t>
            </a:r>
            <a:endParaRPr lang="en-US" sz="1400"/>
          </a:p>
        </p:txBody>
      </p:sp>
      <p:pic>
        <p:nvPicPr>
          <p:cNvPr id="16" name="Picture 15">
            <a:extLst>
              <a:ext uri="{FF2B5EF4-FFF2-40B4-BE49-F238E27FC236}">
                <a16:creationId xmlns:a16="http://schemas.microsoft.com/office/drawing/2014/main" id="{019922E7-39B1-621C-E0D4-1C3210D4B9FB}"/>
              </a:ext>
            </a:extLst>
          </p:cNvPr>
          <p:cNvPicPr>
            <a:picLocks noChangeAspect="1"/>
          </p:cNvPicPr>
          <p:nvPr/>
        </p:nvPicPr>
        <p:blipFill>
          <a:blip r:embed="rId3"/>
          <a:stretch>
            <a:fillRect/>
          </a:stretch>
        </p:blipFill>
        <p:spPr>
          <a:xfrm>
            <a:off x="11056732" y="6206045"/>
            <a:ext cx="1100476" cy="523527"/>
          </a:xfrm>
          <a:prstGeom prst="rect">
            <a:avLst/>
          </a:prstGeom>
        </p:spPr>
      </p:pic>
      <p:sp>
        <p:nvSpPr>
          <p:cNvPr id="5" name="Slide Number Placeholder 1">
            <a:extLst>
              <a:ext uri="{FF2B5EF4-FFF2-40B4-BE49-F238E27FC236}">
                <a16:creationId xmlns:a16="http://schemas.microsoft.com/office/drawing/2014/main" id="{58BDEF08-B049-12A7-6F1C-BA3B517D8F12}"/>
              </a:ext>
            </a:extLst>
          </p:cNvPr>
          <p:cNvSpPr txBox="1">
            <a:spLocks/>
          </p:cNvSpPr>
          <p:nvPr/>
        </p:nvSpPr>
        <p:spPr>
          <a:xfrm>
            <a:off x="11512917" y="65425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16</a:t>
            </a:fld>
            <a:endParaRPr lang="en-US"/>
          </a:p>
        </p:txBody>
      </p:sp>
      <p:sp>
        <p:nvSpPr>
          <p:cNvPr id="17" name="Slide Number Placeholder 1">
            <a:extLst>
              <a:ext uri="{FF2B5EF4-FFF2-40B4-BE49-F238E27FC236}">
                <a16:creationId xmlns:a16="http://schemas.microsoft.com/office/drawing/2014/main" id="{395A0BA7-8D68-748E-4ED8-237E7E5AA058}"/>
              </a:ext>
            </a:extLst>
          </p:cNvPr>
          <p:cNvSpPr txBox="1">
            <a:spLocks/>
          </p:cNvSpPr>
          <p:nvPr/>
        </p:nvSpPr>
        <p:spPr>
          <a:xfrm>
            <a:off x="11321328" y="6444941"/>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16</a:t>
            </a:fld>
            <a:endParaRPr lang="en-US"/>
          </a:p>
        </p:txBody>
      </p:sp>
    </p:spTree>
    <p:extLst>
      <p:ext uri="{BB962C8B-B14F-4D97-AF65-F5344CB8AC3E}">
        <p14:creationId xmlns:p14="http://schemas.microsoft.com/office/powerpoint/2010/main" val="50894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4FC4-74D8-645B-7045-E57ECDEC69AB}"/>
              </a:ext>
            </a:extLst>
          </p:cNvPr>
          <p:cNvSpPr>
            <a:spLocks noGrp="1"/>
          </p:cNvSpPr>
          <p:nvPr>
            <p:ph type="title"/>
          </p:nvPr>
        </p:nvSpPr>
        <p:spPr>
          <a:xfrm>
            <a:off x="278908" y="225526"/>
            <a:ext cx="3296920" cy="928572"/>
          </a:xfrm>
        </p:spPr>
        <p:txBody>
          <a:bodyPr/>
          <a:lstStyle/>
          <a:p>
            <a:r>
              <a:rPr lang="en-US"/>
              <a:t>TIGER Liaisons </a:t>
            </a:r>
          </a:p>
        </p:txBody>
      </p:sp>
      <p:pic>
        <p:nvPicPr>
          <p:cNvPr id="20" name="Picture Placeholder 19">
            <a:extLst>
              <a:ext uri="{FF2B5EF4-FFF2-40B4-BE49-F238E27FC236}">
                <a16:creationId xmlns:a16="http://schemas.microsoft.com/office/drawing/2014/main" id="{8E20C081-7372-A4C2-C781-AB5D2F909EC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459" r="1459"/>
          <a:stretch>
            <a:fillRect/>
          </a:stretch>
        </p:blipFill>
        <p:spPr>
          <a:xfrm>
            <a:off x="5078413" y="1028700"/>
            <a:ext cx="2112962" cy="2176463"/>
          </a:xfrm>
        </p:spPr>
      </p:pic>
      <p:pic>
        <p:nvPicPr>
          <p:cNvPr id="18" name="Picture Placeholder 17" descr="A person wearing a black head scarf&#10;&#10;Description automatically generated">
            <a:extLst>
              <a:ext uri="{FF2B5EF4-FFF2-40B4-BE49-F238E27FC236}">
                <a16:creationId xmlns:a16="http://schemas.microsoft.com/office/drawing/2014/main" id="{DDBC916F-483A-7160-3917-4763E574B3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 r="38"/>
          <a:stretch>
            <a:fillRect/>
          </a:stretch>
        </p:blipFill>
        <p:spPr>
          <a:xfrm>
            <a:off x="1270000" y="1090613"/>
            <a:ext cx="2112963" cy="2114550"/>
          </a:xfrm>
        </p:spPr>
      </p:pic>
      <p:sp>
        <p:nvSpPr>
          <p:cNvPr id="5" name="Slide Number Placeholder 4">
            <a:extLst>
              <a:ext uri="{FF2B5EF4-FFF2-40B4-BE49-F238E27FC236}">
                <a16:creationId xmlns:a16="http://schemas.microsoft.com/office/drawing/2014/main" id="{A68E5A4F-C04A-99E6-B247-3F079E54F216}"/>
              </a:ext>
            </a:extLst>
          </p:cNvPr>
          <p:cNvSpPr>
            <a:spLocks noGrp="1"/>
          </p:cNvSpPr>
          <p:nvPr>
            <p:ph type="sldNum" sz="quarter" idx="4"/>
          </p:nvPr>
        </p:nvSpPr>
        <p:spPr/>
        <p:txBody>
          <a:bodyPr/>
          <a:lstStyle/>
          <a:p>
            <a:fld id="{D8D877B3-D348-4611-9BDB-C5374591D951}" type="slidenum">
              <a:rPr lang="en-US" smtClean="0"/>
              <a:pPr/>
              <a:t>17</a:t>
            </a:fld>
            <a:endParaRPr lang="en-US" dirty="0"/>
          </a:p>
        </p:txBody>
      </p:sp>
      <p:pic>
        <p:nvPicPr>
          <p:cNvPr id="6" name="Picture Placeholder 5">
            <a:extLst>
              <a:ext uri="{FF2B5EF4-FFF2-40B4-BE49-F238E27FC236}">
                <a16:creationId xmlns:a16="http://schemas.microsoft.com/office/drawing/2014/main" id="{1A1A2B80-E7DB-45B1-D92A-F281F4C9B480}"/>
              </a:ext>
            </a:extLst>
          </p:cNvPr>
          <p:cNvPicPr>
            <a:picLocks noChangeAspect="1"/>
          </p:cNvPicPr>
          <p:nvPr/>
        </p:nvPicPr>
        <p:blipFill>
          <a:blip r:embed="rId4">
            <a:extLst>
              <a:ext uri="{28A0092B-C50C-407E-A947-70E740481C1C}">
                <a14:useLocalDpi xmlns:a14="http://schemas.microsoft.com/office/drawing/2010/main" val="0"/>
              </a:ext>
            </a:extLst>
          </a:blip>
          <a:srcRect t="1044" b="1044"/>
          <a:stretch/>
        </p:blipFill>
        <p:spPr>
          <a:xfrm>
            <a:off x="5016267" y="3866749"/>
            <a:ext cx="2159465" cy="2114375"/>
          </a:xfrm>
          <a:prstGeom prst="ellipse">
            <a:avLst/>
          </a:prstGeom>
        </p:spPr>
      </p:pic>
      <p:sp>
        <p:nvSpPr>
          <p:cNvPr id="8" name="TextBox 7">
            <a:extLst>
              <a:ext uri="{FF2B5EF4-FFF2-40B4-BE49-F238E27FC236}">
                <a16:creationId xmlns:a16="http://schemas.microsoft.com/office/drawing/2014/main" id="{85BC1A8F-9E8B-AB5B-7DA5-D4BA6312F261}"/>
              </a:ext>
            </a:extLst>
          </p:cNvPr>
          <p:cNvSpPr txBox="1"/>
          <p:nvPr/>
        </p:nvSpPr>
        <p:spPr>
          <a:xfrm>
            <a:off x="1453700" y="3281871"/>
            <a:ext cx="1792552" cy="307777"/>
          </a:xfrm>
          <a:prstGeom prst="rect">
            <a:avLst/>
          </a:prstGeom>
          <a:noFill/>
        </p:spPr>
        <p:txBody>
          <a:bodyPr wrap="square" rtlCol="0">
            <a:spAutoFit/>
          </a:bodyPr>
          <a:lstStyle/>
          <a:p>
            <a:r>
              <a:rPr lang="en-US" sz="1400">
                <a:solidFill>
                  <a:schemeClr val="bg1"/>
                </a:solidFill>
              </a:rPr>
              <a:t>Shareefa Abdula</a:t>
            </a:r>
          </a:p>
        </p:txBody>
      </p:sp>
      <p:sp>
        <p:nvSpPr>
          <p:cNvPr id="9" name="TextBox 8">
            <a:extLst>
              <a:ext uri="{FF2B5EF4-FFF2-40B4-BE49-F238E27FC236}">
                <a16:creationId xmlns:a16="http://schemas.microsoft.com/office/drawing/2014/main" id="{62699170-1E82-03AC-EA44-52B81877BC54}"/>
              </a:ext>
            </a:extLst>
          </p:cNvPr>
          <p:cNvSpPr txBox="1"/>
          <p:nvPr/>
        </p:nvSpPr>
        <p:spPr>
          <a:xfrm>
            <a:off x="4821308" y="3281871"/>
            <a:ext cx="2627056" cy="307777"/>
          </a:xfrm>
          <a:prstGeom prst="rect">
            <a:avLst/>
          </a:prstGeom>
          <a:noFill/>
        </p:spPr>
        <p:txBody>
          <a:bodyPr wrap="square" rtlCol="0">
            <a:spAutoFit/>
          </a:bodyPr>
          <a:lstStyle/>
          <a:p>
            <a:r>
              <a:rPr lang="en-US" sz="1400">
                <a:solidFill>
                  <a:schemeClr val="bg1"/>
                </a:solidFill>
              </a:rPr>
              <a:t>Mayfair Afiah Aboagyewah</a:t>
            </a:r>
          </a:p>
        </p:txBody>
      </p:sp>
      <p:sp>
        <p:nvSpPr>
          <p:cNvPr id="10" name="TextBox 9">
            <a:extLst>
              <a:ext uri="{FF2B5EF4-FFF2-40B4-BE49-F238E27FC236}">
                <a16:creationId xmlns:a16="http://schemas.microsoft.com/office/drawing/2014/main" id="{3AB0DC78-C334-D840-8EFE-5620F5DB1199}"/>
              </a:ext>
            </a:extLst>
          </p:cNvPr>
          <p:cNvSpPr txBox="1"/>
          <p:nvPr/>
        </p:nvSpPr>
        <p:spPr>
          <a:xfrm>
            <a:off x="9299875" y="3231066"/>
            <a:ext cx="1212354" cy="307777"/>
          </a:xfrm>
          <a:prstGeom prst="rect">
            <a:avLst/>
          </a:prstGeom>
          <a:noFill/>
        </p:spPr>
        <p:txBody>
          <a:bodyPr wrap="square" rtlCol="0">
            <a:spAutoFit/>
          </a:bodyPr>
          <a:lstStyle/>
          <a:p>
            <a:r>
              <a:rPr lang="en-US" sz="1400">
                <a:solidFill>
                  <a:schemeClr val="bg1"/>
                </a:solidFill>
              </a:rPr>
              <a:t>Tony Black</a:t>
            </a:r>
          </a:p>
        </p:txBody>
      </p:sp>
      <p:pic>
        <p:nvPicPr>
          <p:cNvPr id="11" name="Picture Placeholder 5">
            <a:extLst>
              <a:ext uri="{FF2B5EF4-FFF2-40B4-BE49-F238E27FC236}">
                <a16:creationId xmlns:a16="http://schemas.microsoft.com/office/drawing/2014/main" id="{DB3CFB9A-361C-0F3C-334E-613B8DD459FC}"/>
              </a:ext>
            </a:extLst>
          </p:cNvPr>
          <p:cNvPicPr>
            <a:picLocks noChangeAspect="1"/>
          </p:cNvPicPr>
          <p:nvPr/>
        </p:nvPicPr>
        <p:blipFill>
          <a:blip r:embed="rId5">
            <a:extLst>
              <a:ext uri="{28A0092B-C50C-407E-A947-70E740481C1C}">
                <a14:useLocalDpi xmlns:a14="http://schemas.microsoft.com/office/drawing/2010/main" val="0"/>
              </a:ext>
            </a:extLst>
          </a:blip>
          <a:srcRect t="1044" b="1044"/>
          <a:stretch/>
        </p:blipFill>
        <p:spPr>
          <a:xfrm>
            <a:off x="1270244" y="3866749"/>
            <a:ext cx="2159464" cy="2114374"/>
          </a:xfrm>
          <a:prstGeom prst="ellipse">
            <a:avLst/>
          </a:prstGeom>
        </p:spPr>
      </p:pic>
      <p:pic>
        <p:nvPicPr>
          <p:cNvPr id="12" name="Picture Placeholder 5">
            <a:extLst>
              <a:ext uri="{FF2B5EF4-FFF2-40B4-BE49-F238E27FC236}">
                <a16:creationId xmlns:a16="http://schemas.microsoft.com/office/drawing/2014/main" id="{9004DA43-2889-FE14-E53F-BE7D4BCC1C14}"/>
              </a:ext>
            </a:extLst>
          </p:cNvPr>
          <p:cNvPicPr>
            <a:picLocks noChangeAspect="1"/>
          </p:cNvPicPr>
          <p:nvPr/>
        </p:nvPicPr>
        <p:blipFill>
          <a:blip r:embed="rId6">
            <a:extLst>
              <a:ext uri="{28A0092B-C50C-407E-A947-70E740481C1C}">
                <a14:useLocalDpi xmlns:a14="http://schemas.microsoft.com/office/drawing/2010/main" val="0"/>
              </a:ext>
            </a:extLst>
          </a:blip>
          <a:srcRect t="1044" b="1044"/>
          <a:stretch/>
        </p:blipFill>
        <p:spPr>
          <a:xfrm>
            <a:off x="8746266" y="1054548"/>
            <a:ext cx="2222933" cy="2176518"/>
          </a:xfrm>
          <a:prstGeom prst="ellipse">
            <a:avLst/>
          </a:prstGeom>
        </p:spPr>
      </p:pic>
      <p:pic>
        <p:nvPicPr>
          <p:cNvPr id="13" name="Picture Placeholder 5">
            <a:extLst>
              <a:ext uri="{FF2B5EF4-FFF2-40B4-BE49-F238E27FC236}">
                <a16:creationId xmlns:a16="http://schemas.microsoft.com/office/drawing/2014/main" id="{D9E1ECD4-250C-5C78-2684-2D4D64FA82F7}"/>
              </a:ext>
            </a:extLst>
          </p:cNvPr>
          <p:cNvPicPr>
            <a:picLocks noChangeAspect="1"/>
          </p:cNvPicPr>
          <p:nvPr/>
        </p:nvPicPr>
        <p:blipFill>
          <a:blip r:embed="rId7" cstate="print">
            <a:extLst>
              <a:ext uri="{28A0092B-C50C-407E-A947-70E740481C1C}">
                <a14:useLocalDpi xmlns:a14="http://schemas.microsoft.com/office/drawing/2010/main" val="0"/>
              </a:ext>
            </a:extLst>
          </a:blip>
          <a:srcRect t="1044" b="1044"/>
          <a:stretch/>
        </p:blipFill>
        <p:spPr>
          <a:xfrm>
            <a:off x="8826320" y="3866749"/>
            <a:ext cx="2159464" cy="2114374"/>
          </a:xfrm>
          <a:prstGeom prst="ellipse">
            <a:avLst/>
          </a:prstGeom>
        </p:spPr>
      </p:pic>
      <p:sp>
        <p:nvSpPr>
          <p:cNvPr id="14" name="TextBox 13">
            <a:extLst>
              <a:ext uri="{FF2B5EF4-FFF2-40B4-BE49-F238E27FC236}">
                <a16:creationId xmlns:a16="http://schemas.microsoft.com/office/drawing/2014/main" id="{08FC4805-09F4-5829-0732-74A1422B15D6}"/>
              </a:ext>
            </a:extLst>
          </p:cNvPr>
          <p:cNvSpPr txBox="1"/>
          <p:nvPr/>
        </p:nvSpPr>
        <p:spPr>
          <a:xfrm>
            <a:off x="1597230" y="6082399"/>
            <a:ext cx="1458176" cy="307777"/>
          </a:xfrm>
          <a:prstGeom prst="rect">
            <a:avLst/>
          </a:prstGeom>
          <a:noFill/>
        </p:spPr>
        <p:txBody>
          <a:bodyPr wrap="square" rtlCol="0">
            <a:spAutoFit/>
          </a:bodyPr>
          <a:lstStyle/>
          <a:p>
            <a:r>
              <a:rPr lang="en-US" sz="1400">
                <a:solidFill>
                  <a:schemeClr val="bg1"/>
                </a:solidFill>
              </a:rPr>
              <a:t>Vibhor Mathur</a:t>
            </a:r>
          </a:p>
        </p:txBody>
      </p:sp>
      <p:sp>
        <p:nvSpPr>
          <p:cNvPr id="15" name="TextBox 14">
            <a:extLst>
              <a:ext uri="{FF2B5EF4-FFF2-40B4-BE49-F238E27FC236}">
                <a16:creationId xmlns:a16="http://schemas.microsoft.com/office/drawing/2014/main" id="{F35EF383-73DB-7D78-1B1A-737025EBF22E}"/>
              </a:ext>
            </a:extLst>
          </p:cNvPr>
          <p:cNvSpPr txBox="1"/>
          <p:nvPr/>
        </p:nvSpPr>
        <p:spPr>
          <a:xfrm>
            <a:off x="5238560" y="6082400"/>
            <a:ext cx="1792552" cy="307777"/>
          </a:xfrm>
          <a:prstGeom prst="rect">
            <a:avLst/>
          </a:prstGeom>
          <a:noFill/>
        </p:spPr>
        <p:txBody>
          <a:bodyPr wrap="square" rtlCol="0">
            <a:spAutoFit/>
          </a:bodyPr>
          <a:lstStyle/>
          <a:p>
            <a:r>
              <a:rPr lang="en-US" sz="1400">
                <a:solidFill>
                  <a:schemeClr val="bg1"/>
                </a:solidFill>
              </a:rPr>
              <a:t>Stephan Schug</a:t>
            </a:r>
          </a:p>
        </p:txBody>
      </p:sp>
      <p:sp>
        <p:nvSpPr>
          <p:cNvPr id="16" name="TextBox 15">
            <a:extLst>
              <a:ext uri="{FF2B5EF4-FFF2-40B4-BE49-F238E27FC236}">
                <a16:creationId xmlns:a16="http://schemas.microsoft.com/office/drawing/2014/main" id="{530D945E-7F76-0AA5-99BB-C948D5BCC2E1}"/>
              </a:ext>
            </a:extLst>
          </p:cNvPr>
          <p:cNvSpPr txBox="1"/>
          <p:nvPr/>
        </p:nvSpPr>
        <p:spPr>
          <a:xfrm>
            <a:off x="9085561" y="6082400"/>
            <a:ext cx="1458176" cy="307777"/>
          </a:xfrm>
          <a:prstGeom prst="rect">
            <a:avLst/>
          </a:prstGeom>
          <a:noFill/>
        </p:spPr>
        <p:txBody>
          <a:bodyPr wrap="square" rtlCol="0">
            <a:spAutoFit/>
          </a:bodyPr>
          <a:lstStyle/>
          <a:p>
            <a:r>
              <a:rPr lang="en-US" sz="1400">
                <a:solidFill>
                  <a:schemeClr val="bg1"/>
                </a:solidFill>
              </a:rPr>
              <a:t>Tiffiny Shockley</a:t>
            </a:r>
          </a:p>
        </p:txBody>
      </p:sp>
    </p:spTree>
    <p:extLst>
      <p:ext uri="{BB962C8B-B14F-4D97-AF65-F5344CB8AC3E}">
        <p14:creationId xmlns:p14="http://schemas.microsoft.com/office/powerpoint/2010/main" val="209994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website&#10;&#10;AI-generated content may be incorrect.">
            <a:extLst>
              <a:ext uri="{FF2B5EF4-FFF2-40B4-BE49-F238E27FC236}">
                <a16:creationId xmlns:a16="http://schemas.microsoft.com/office/drawing/2014/main" id="{05929F5C-7C6A-6C4E-DC7C-0781F70023A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999" r="1999"/>
          <a:stretch>
            <a:fillRect/>
          </a:stretch>
        </p:blipFill>
        <p:spPr/>
      </p:pic>
      <p:sp>
        <p:nvSpPr>
          <p:cNvPr id="3" name="Slide Number Placeholder 2">
            <a:extLst>
              <a:ext uri="{FF2B5EF4-FFF2-40B4-BE49-F238E27FC236}">
                <a16:creationId xmlns:a16="http://schemas.microsoft.com/office/drawing/2014/main" id="{7476722F-45E7-8853-A3E5-ED128917C05B}"/>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4" name="Title 3">
            <a:extLst>
              <a:ext uri="{FF2B5EF4-FFF2-40B4-BE49-F238E27FC236}">
                <a16:creationId xmlns:a16="http://schemas.microsoft.com/office/drawing/2014/main" id="{8FC69BA9-47B4-03B3-86C9-E7E562993042}"/>
              </a:ext>
            </a:extLst>
          </p:cNvPr>
          <p:cNvSpPr>
            <a:spLocks noGrp="1"/>
          </p:cNvSpPr>
          <p:nvPr>
            <p:ph type="title"/>
          </p:nvPr>
        </p:nvSpPr>
        <p:spPr>
          <a:xfrm>
            <a:off x="706466" y="1638754"/>
            <a:ext cx="4471929" cy="1067186"/>
          </a:xfrm>
        </p:spPr>
        <p:txBody>
          <a:bodyPr/>
          <a:lstStyle/>
          <a:p>
            <a:pPr algn="ctr"/>
            <a:r>
              <a:rPr lang="en-US"/>
              <a:t>New TIGER Community HIMSS page </a:t>
            </a:r>
          </a:p>
        </p:txBody>
      </p:sp>
      <p:sp>
        <p:nvSpPr>
          <p:cNvPr id="5" name="Text Placeholder 4">
            <a:extLst>
              <a:ext uri="{FF2B5EF4-FFF2-40B4-BE49-F238E27FC236}">
                <a16:creationId xmlns:a16="http://schemas.microsoft.com/office/drawing/2014/main" id="{0165FEE0-517C-F152-8075-F3D5A81B8B09}"/>
              </a:ext>
            </a:extLst>
          </p:cNvPr>
          <p:cNvSpPr>
            <a:spLocks noGrp="1"/>
          </p:cNvSpPr>
          <p:nvPr>
            <p:ph type="body" sz="quarter" idx="15"/>
          </p:nvPr>
        </p:nvSpPr>
        <p:spPr/>
        <p:txBody>
          <a:bodyPr/>
          <a:lstStyle/>
          <a:p>
            <a:pPr algn="ctr"/>
            <a:r>
              <a:rPr lang="en-US"/>
              <a:t>Easy access to TIGER resources</a:t>
            </a:r>
          </a:p>
          <a:p>
            <a:pPr algn="ctr"/>
            <a:r>
              <a:rPr lang="en-US"/>
              <a:t>Publications from our Liaisons</a:t>
            </a:r>
          </a:p>
          <a:p>
            <a:pPr algn="ctr"/>
            <a:r>
              <a:rPr lang="en-US"/>
              <a:t>Easy access to join the Community </a:t>
            </a:r>
          </a:p>
          <a:p>
            <a:pPr algn="ctr"/>
            <a:endParaRPr lang="en-US"/>
          </a:p>
        </p:txBody>
      </p:sp>
      <p:pic>
        <p:nvPicPr>
          <p:cNvPr id="9" name="Picture 8">
            <a:extLst>
              <a:ext uri="{FF2B5EF4-FFF2-40B4-BE49-F238E27FC236}">
                <a16:creationId xmlns:a16="http://schemas.microsoft.com/office/drawing/2014/main" id="{22AAEA08-7DB8-289E-2FAB-CAE51BD274C5}"/>
              </a:ext>
            </a:extLst>
          </p:cNvPr>
          <p:cNvPicPr>
            <a:picLocks noChangeAspect="1"/>
          </p:cNvPicPr>
          <p:nvPr/>
        </p:nvPicPr>
        <p:blipFill>
          <a:blip r:embed="rId3"/>
          <a:stretch>
            <a:fillRect/>
          </a:stretch>
        </p:blipFill>
        <p:spPr>
          <a:xfrm>
            <a:off x="2453455" y="4978146"/>
            <a:ext cx="977950" cy="977950"/>
          </a:xfrm>
          <a:prstGeom prst="rect">
            <a:avLst/>
          </a:prstGeom>
        </p:spPr>
      </p:pic>
    </p:spTree>
    <p:extLst>
      <p:ext uri="{BB962C8B-B14F-4D97-AF65-F5344CB8AC3E}">
        <p14:creationId xmlns:p14="http://schemas.microsoft.com/office/powerpoint/2010/main" val="26555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080"/>
            <a:ext cx="6669505" cy="2345034"/>
            <a:chOff x="0" y="-152400"/>
            <a:chExt cx="13339009" cy="4690068"/>
          </a:xfrm>
        </p:grpSpPr>
        <p:sp>
          <p:nvSpPr>
            <p:cNvPr id="3" name="TextBox 3"/>
            <p:cNvSpPr txBox="1"/>
            <p:nvPr/>
          </p:nvSpPr>
          <p:spPr>
            <a:xfrm>
              <a:off x="0" y="-152400"/>
              <a:ext cx="13339009" cy="3603424"/>
            </a:xfrm>
            <a:prstGeom prst="rect">
              <a:avLst/>
            </a:prstGeom>
          </p:spPr>
          <p:txBody>
            <a:bodyPr lIns="0" tIns="0" rIns="0" bIns="0" rtlCol="0" anchor="t">
              <a:spAutoFit/>
            </a:bodyPr>
            <a:lstStyle/>
            <a:p>
              <a:pPr>
                <a:lnSpc>
                  <a:spcPts val="4762"/>
                </a:lnSpc>
              </a:pPr>
              <a:r>
                <a:rPr lang="en-US" sz="3401">
                  <a:solidFill>
                    <a:srgbClr val="000000"/>
                  </a:solidFill>
                  <a:latin typeface="Telegraf"/>
                  <a:ea typeface="Telegraf"/>
                  <a:cs typeface="Telegraf"/>
                  <a:sym typeface="Telegraf"/>
                </a:rPr>
                <a:t>The Connected Care </a:t>
              </a:r>
            </a:p>
            <a:p>
              <a:pPr>
                <a:lnSpc>
                  <a:spcPts val="4762"/>
                </a:lnSpc>
              </a:pPr>
              <a:r>
                <a:rPr lang="en-US" sz="3401">
                  <a:solidFill>
                    <a:srgbClr val="000000"/>
                  </a:solidFill>
                  <a:latin typeface="Telegraf"/>
                  <a:ea typeface="Telegraf"/>
                  <a:cs typeface="Telegraf"/>
                  <a:sym typeface="Telegraf"/>
                </a:rPr>
                <a:t>Revolution: Digital </a:t>
              </a:r>
            </a:p>
            <a:p>
              <a:pPr>
                <a:lnSpc>
                  <a:spcPts val="4948"/>
                </a:lnSpc>
                <a:spcBef>
                  <a:spcPct val="0"/>
                </a:spcBef>
              </a:pPr>
              <a:endParaRPr lang="en-US" sz="3401">
                <a:solidFill>
                  <a:srgbClr val="000000"/>
                </a:solidFill>
                <a:latin typeface="Telegraf"/>
                <a:ea typeface="Telegraf"/>
                <a:cs typeface="Telegraf"/>
                <a:sym typeface="Telegraf"/>
              </a:endParaRPr>
            </a:p>
          </p:txBody>
        </p:sp>
        <p:sp>
          <p:nvSpPr>
            <p:cNvPr id="4" name="TextBox 4"/>
            <p:cNvSpPr txBox="1"/>
            <p:nvPr/>
          </p:nvSpPr>
          <p:spPr>
            <a:xfrm>
              <a:off x="0" y="2230370"/>
              <a:ext cx="12752961" cy="2307298"/>
            </a:xfrm>
            <a:prstGeom prst="rect">
              <a:avLst/>
            </a:prstGeom>
          </p:spPr>
          <p:txBody>
            <a:bodyPr lIns="0" tIns="0" rIns="0" bIns="0" rtlCol="0" anchor="t">
              <a:spAutoFit/>
            </a:bodyPr>
            <a:lstStyle/>
            <a:p>
              <a:pPr>
                <a:lnSpc>
                  <a:spcPts val="4738"/>
                </a:lnSpc>
                <a:spcBef>
                  <a:spcPct val="0"/>
                </a:spcBef>
              </a:pPr>
              <a:r>
                <a:rPr lang="en-US" sz="3384">
                  <a:solidFill>
                    <a:srgbClr val="000000"/>
                  </a:solidFill>
                  <a:latin typeface="Telegraf"/>
                  <a:ea typeface="Telegraf"/>
                  <a:cs typeface="Telegraf"/>
                  <a:sym typeface="Telegraf"/>
                </a:rPr>
                <a:t>Transformation for a Smarter Healthcare</a:t>
              </a:r>
            </a:p>
          </p:txBody>
        </p:sp>
      </p:grpSp>
      <p:sp>
        <p:nvSpPr>
          <p:cNvPr id="5" name="Freeform 5"/>
          <p:cNvSpPr/>
          <p:nvPr/>
        </p:nvSpPr>
        <p:spPr>
          <a:xfrm>
            <a:off x="3743337" y="620963"/>
            <a:ext cx="504512" cy="505143"/>
          </a:xfrm>
          <a:custGeom>
            <a:avLst/>
            <a:gdLst/>
            <a:ahLst/>
            <a:cxnLst/>
            <a:rect l="l" t="t" r="r" b="b"/>
            <a:pathLst>
              <a:path w="756768" h="757715">
                <a:moveTo>
                  <a:pt x="0" y="0"/>
                </a:moveTo>
                <a:lnTo>
                  <a:pt x="756768" y="0"/>
                </a:lnTo>
                <a:lnTo>
                  <a:pt x="756768" y="757715"/>
                </a:lnTo>
                <a:lnTo>
                  <a:pt x="0" y="757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flipH="1">
            <a:off x="0" y="2440675"/>
            <a:ext cx="7456007" cy="4438725"/>
          </a:xfrm>
          <a:custGeom>
            <a:avLst/>
            <a:gdLst/>
            <a:ahLst/>
            <a:cxnLst/>
            <a:rect l="l" t="t" r="r" b="b"/>
            <a:pathLst>
              <a:path w="11184010" h="6658087">
                <a:moveTo>
                  <a:pt x="11184010" y="0"/>
                </a:moveTo>
                <a:lnTo>
                  <a:pt x="0" y="0"/>
                </a:lnTo>
                <a:lnTo>
                  <a:pt x="0" y="6658086"/>
                </a:lnTo>
                <a:lnTo>
                  <a:pt x="11184010" y="6658086"/>
                </a:lnTo>
                <a:lnTo>
                  <a:pt x="11184010" y="0"/>
                </a:lnTo>
                <a:close/>
              </a:path>
            </a:pathLst>
          </a:custGeom>
          <a:blipFill>
            <a:blip r:embed="rId4"/>
            <a:stretch>
              <a:fillRect l="-2917" r="-2917"/>
            </a:stretch>
          </a:blipFill>
        </p:spPr>
        <p:txBody>
          <a:bodyPr/>
          <a:lstStyle/>
          <a:p>
            <a:endParaRPr lang="en-US" sz="1200"/>
          </a:p>
        </p:txBody>
      </p:sp>
      <p:sp>
        <p:nvSpPr>
          <p:cNvPr id="7" name="TextBox 7"/>
          <p:cNvSpPr txBox="1"/>
          <p:nvPr/>
        </p:nvSpPr>
        <p:spPr>
          <a:xfrm>
            <a:off x="7162801" y="4445000"/>
            <a:ext cx="4521307" cy="1751120"/>
          </a:xfrm>
          <a:prstGeom prst="rect">
            <a:avLst/>
          </a:prstGeom>
        </p:spPr>
        <p:txBody>
          <a:bodyPr wrap="square" lIns="0" tIns="0" rIns="0" bIns="0" rtlCol="0" anchor="t">
            <a:spAutoFit/>
          </a:bodyPr>
          <a:lstStyle/>
          <a:p>
            <a:pPr algn="just">
              <a:lnSpc>
                <a:spcPts val="2265"/>
              </a:lnSpc>
            </a:pPr>
            <a:r>
              <a:rPr lang="en-US" sz="1887" b="1" dirty="0">
                <a:solidFill>
                  <a:srgbClr val="000000"/>
                </a:solidFill>
                <a:latin typeface="Telegraf Bold"/>
                <a:ea typeface="Telegraf Bold"/>
                <a:cs typeface="Telegraf Bold"/>
                <a:sym typeface="Telegraf Bold"/>
              </a:rPr>
              <a:t>VALENCIA ANNIK PAYNE</a:t>
            </a:r>
          </a:p>
          <a:p>
            <a:pPr>
              <a:lnSpc>
                <a:spcPts val="2265"/>
              </a:lnSpc>
            </a:pPr>
            <a:r>
              <a:rPr lang="en-US" sz="1887" dirty="0">
                <a:solidFill>
                  <a:srgbClr val="000000"/>
                </a:solidFill>
                <a:latin typeface="Telegraf"/>
                <a:ea typeface="Telegraf"/>
                <a:cs typeface="Telegraf"/>
                <a:sym typeface="Telegraf"/>
              </a:rPr>
              <a:t>MS HEALTH INFORMATICS/HA</a:t>
            </a:r>
          </a:p>
          <a:p>
            <a:pPr>
              <a:lnSpc>
                <a:spcPts val="2265"/>
              </a:lnSpc>
            </a:pPr>
            <a:r>
              <a:rPr lang="en-US" sz="1887" dirty="0">
                <a:solidFill>
                  <a:srgbClr val="000000"/>
                </a:solidFill>
                <a:latin typeface="Telegraf"/>
                <a:ea typeface="Telegraf"/>
                <a:cs typeface="Telegraf"/>
                <a:sym typeface="Telegraf"/>
              </a:rPr>
              <a:t>BSN RN,  BS BIOLOGY, </a:t>
            </a:r>
          </a:p>
          <a:p>
            <a:pPr>
              <a:lnSpc>
                <a:spcPts val="2265"/>
              </a:lnSpc>
            </a:pPr>
            <a:r>
              <a:rPr lang="en-US" sz="1887" dirty="0">
                <a:solidFill>
                  <a:srgbClr val="000000"/>
                </a:solidFill>
                <a:latin typeface="Telegraf"/>
                <a:ea typeface="Telegraf"/>
                <a:cs typeface="Telegraf"/>
                <a:sym typeface="Telegraf"/>
              </a:rPr>
              <a:t>CERT CYBERSECURITY, </a:t>
            </a:r>
          </a:p>
          <a:p>
            <a:pPr>
              <a:lnSpc>
                <a:spcPts val="2265"/>
              </a:lnSpc>
            </a:pPr>
            <a:r>
              <a:rPr lang="en-US" sz="1887" dirty="0">
                <a:solidFill>
                  <a:srgbClr val="000000"/>
                </a:solidFill>
                <a:latin typeface="Telegraf"/>
                <a:ea typeface="Telegraf"/>
                <a:cs typeface="Telegraf"/>
                <a:sym typeface="Telegraf"/>
              </a:rPr>
              <a:t>CERT HEALTHCARE DATA ANALYTICS</a:t>
            </a:r>
          </a:p>
          <a:p>
            <a:pPr>
              <a:lnSpc>
                <a:spcPts val="2265"/>
              </a:lnSpc>
            </a:pPr>
            <a:endParaRPr lang="en-US" sz="1887" dirty="0">
              <a:solidFill>
                <a:srgbClr val="000000"/>
              </a:solidFill>
              <a:latin typeface="Telegraf"/>
              <a:ea typeface="Telegraf"/>
              <a:cs typeface="Telegraf"/>
              <a:sym typeface="Telegraf"/>
            </a:endParaRPr>
          </a:p>
        </p:txBody>
      </p:sp>
      <p:sp>
        <p:nvSpPr>
          <p:cNvPr id="8" name="TextBox 8"/>
          <p:cNvSpPr txBox="1"/>
          <p:nvPr/>
        </p:nvSpPr>
        <p:spPr>
          <a:xfrm>
            <a:off x="10390791" y="240481"/>
            <a:ext cx="969800" cy="408702"/>
          </a:xfrm>
          <a:prstGeom prst="rect">
            <a:avLst/>
          </a:prstGeom>
        </p:spPr>
        <p:txBody>
          <a:bodyPr lIns="0" tIns="0" rIns="0" bIns="0" rtlCol="0" anchor="t">
            <a:spAutoFit/>
          </a:bodyPr>
          <a:lstStyle/>
          <a:p>
            <a:pPr algn="r">
              <a:lnSpc>
                <a:spcPts val="3455"/>
              </a:lnSpc>
              <a:spcBef>
                <a:spcPct val="0"/>
              </a:spcBef>
            </a:pPr>
            <a:r>
              <a:rPr lang="en-US" sz="2467">
                <a:solidFill>
                  <a:srgbClr val="000000"/>
                </a:solidFill>
                <a:latin typeface="Telegraf"/>
                <a:ea typeface="Telegraf"/>
                <a:cs typeface="Telegraf"/>
                <a:sym typeface="Telegraf"/>
              </a:rPr>
              <a:t>2025</a:t>
            </a:r>
          </a:p>
        </p:txBody>
      </p:sp>
      <p:sp>
        <p:nvSpPr>
          <p:cNvPr id="9" name="TextBox 9"/>
          <p:cNvSpPr txBox="1"/>
          <p:nvPr/>
        </p:nvSpPr>
        <p:spPr>
          <a:xfrm>
            <a:off x="4572001" y="2358580"/>
            <a:ext cx="7191507" cy="346249"/>
          </a:xfrm>
          <a:prstGeom prst="rect">
            <a:avLst/>
          </a:prstGeom>
        </p:spPr>
        <p:txBody>
          <a:bodyPr wrap="square" lIns="0" tIns="0" rIns="0" bIns="0" rtlCol="0" anchor="t">
            <a:spAutoFit/>
          </a:bodyPr>
          <a:lstStyle/>
          <a:p>
            <a:pPr algn="ctr">
              <a:lnSpc>
                <a:spcPts val="2719"/>
              </a:lnSpc>
              <a:spcBef>
                <a:spcPct val="0"/>
              </a:spcBef>
            </a:pPr>
            <a:r>
              <a:rPr lang="en-US" sz="2266" dirty="0">
                <a:solidFill>
                  <a:srgbClr val="1800AD"/>
                </a:solidFill>
                <a:latin typeface="Telegraf"/>
                <a:ea typeface="Telegraf"/>
                <a:cs typeface="Telegraf"/>
                <a:sym typeface="Telegraf"/>
              </a:rPr>
              <a:t>The Stage - Why Transformation is Non-Negotiable</a:t>
            </a:r>
          </a:p>
        </p:txBody>
      </p:sp>
      <p:sp>
        <p:nvSpPr>
          <p:cNvPr id="10" name="Slide Number Placeholder 2">
            <a:extLst>
              <a:ext uri="{FF2B5EF4-FFF2-40B4-BE49-F238E27FC236}">
                <a16:creationId xmlns:a16="http://schemas.microsoft.com/office/drawing/2014/main" id="{A9FC2BAB-0221-8B79-461C-9C775B88E7BE}"/>
              </a:ext>
            </a:extLst>
          </p:cNvPr>
          <p:cNvSpPr txBox="1">
            <a:spLocks/>
          </p:cNvSpPr>
          <p:nvPr/>
        </p:nvSpPr>
        <p:spPr>
          <a:xfrm>
            <a:off x="11360591" y="6336792"/>
            <a:ext cx="513735" cy="20096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8D877B3-D348-4611-9BDB-C5374591D951}" type="slidenum">
              <a:rPr lang="en-US" sz="800" smtClean="0">
                <a:solidFill>
                  <a:schemeClr val="bg1"/>
                </a:solidFill>
              </a:rPr>
              <a:pPr algn="ctr"/>
              <a:t>19</a:t>
            </a:fld>
            <a:endParaRPr lang="en-US" sz="800" dirty="0">
              <a:solidFill>
                <a:schemeClr val="bg1"/>
              </a:solidFill>
            </a:endParaRPr>
          </a:p>
        </p:txBody>
      </p:sp>
      <p:sp>
        <p:nvSpPr>
          <p:cNvPr id="12" name="TextBox 11">
            <a:extLst>
              <a:ext uri="{FF2B5EF4-FFF2-40B4-BE49-F238E27FC236}">
                <a16:creationId xmlns:a16="http://schemas.microsoft.com/office/drawing/2014/main" id="{8572A837-A08E-79A1-9ADD-DF972137F291}"/>
              </a:ext>
            </a:extLst>
          </p:cNvPr>
          <p:cNvSpPr txBox="1"/>
          <p:nvPr/>
        </p:nvSpPr>
        <p:spPr>
          <a:xfrm>
            <a:off x="2848356" y="3216902"/>
            <a:ext cx="6227064" cy="369332"/>
          </a:xfrm>
          <a:prstGeom prst="rect">
            <a:avLst/>
          </a:prstGeom>
          <a:noFill/>
        </p:spPr>
        <p:txBody>
          <a:bodyPr wrap="square">
            <a:spAutoFit/>
          </a:bodyPr>
          <a:lstStyle/>
          <a:p>
            <a:fld id="{D8D877B3-D348-4611-9BDB-C5374591D951}" type="slidenum">
              <a:rPr lang="en-US" sz="1800" smtClean="0">
                <a:solidFill>
                  <a:schemeClr val="bg1"/>
                </a:solidFill>
              </a:rPr>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a:solidFill>
                  <a:srgbClr val="FFFFFF"/>
                </a:solidFill>
              </a:rPr>
              <a:t>Welcome</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spTree>
    <p:extLst>
      <p:ext uri="{BB962C8B-B14F-4D97-AF65-F5344CB8AC3E}">
        <p14:creationId xmlns:p14="http://schemas.microsoft.com/office/powerpoint/2010/main" val="41175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6171" y="6318225"/>
            <a:ext cx="345211" cy="345211"/>
          </a:xfrm>
          <a:custGeom>
            <a:avLst/>
            <a:gdLst/>
            <a:ahLst/>
            <a:cxnLst/>
            <a:rect l="l" t="t" r="r" b="b"/>
            <a:pathLst>
              <a:path w="517817" h="517817">
                <a:moveTo>
                  <a:pt x="0" y="0"/>
                </a:moveTo>
                <a:lnTo>
                  <a:pt x="517817" y="0"/>
                </a:lnTo>
                <a:lnTo>
                  <a:pt x="517817" y="517817"/>
                </a:lnTo>
                <a:lnTo>
                  <a:pt x="0" y="51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solidFill>
                <a:schemeClr val="bg1"/>
              </a:solidFill>
            </a:endParaRPr>
          </a:p>
        </p:txBody>
      </p:sp>
      <p:sp>
        <p:nvSpPr>
          <p:cNvPr id="3" name="Freeform 3"/>
          <p:cNvSpPr>
            <a:spLocks noGrp="1" noRot="1" noMove="1" noResize="1" noEditPoints="1" noAdjustHandles="1" noChangeArrowheads="1" noChangeShapeType="1"/>
          </p:cNvSpPr>
          <p:nvPr/>
        </p:nvSpPr>
        <p:spPr>
          <a:xfrm rot="-5400000">
            <a:off x="-36049" y="4143337"/>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rot="-5400000" flipH="1" flipV="1">
            <a:off x="7855566" y="-32325"/>
            <a:ext cx="4380765" cy="4379341"/>
          </a:xfrm>
          <a:custGeom>
            <a:avLst/>
            <a:gdLst/>
            <a:ahLst/>
            <a:cxnLst/>
            <a:rect l="l" t="t" r="r" b="b"/>
            <a:pathLst>
              <a:path w="6571148" h="6569011">
                <a:moveTo>
                  <a:pt x="6571148" y="6569011"/>
                </a:moveTo>
                <a:lnTo>
                  <a:pt x="0" y="6569011"/>
                </a:lnTo>
                <a:lnTo>
                  <a:pt x="0" y="0"/>
                </a:lnTo>
                <a:lnTo>
                  <a:pt x="6571148" y="0"/>
                </a:lnTo>
                <a:lnTo>
                  <a:pt x="6571148" y="65690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TextBox 5"/>
          <p:cNvSpPr txBox="1"/>
          <p:nvPr/>
        </p:nvSpPr>
        <p:spPr>
          <a:xfrm>
            <a:off x="154665" y="106178"/>
            <a:ext cx="12192000" cy="880562"/>
          </a:xfrm>
          <a:prstGeom prst="rect">
            <a:avLst/>
          </a:prstGeom>
        </p:spPr>
        <p:txBody>
          <a:bodyPr lIns="0" tIns="0" rIns="0" bIns="0" rtlCol="0" anchor="t">
            <a:spAutoFit/>
          </a:bodyPr>
          <a:lstStyle/>
          <a:p>
            <a:pPr>
              <a:lnSpc>
                <a:spcPts val="3514"/>
              </a:lnSpc>
            </a:pPr>
            <a:r>
              <a:rPr lang="en-US" sz="2927" b="1" dirty="0">
                <a:solidFill>
                  <a:srgbClr val="000000"/>
                </a:solidFill>
                <a:latin typeface="Telegraf Bold"/>
                <a:ea typeface="Telegraf Bold"/>
                <a:cs typeface="Telegraf Bold"/>
                <a:sym typeface="Telegraf Bold"/>
              </a:rPr>
              <a:t>The Paradox of Modern Healthcare: Data-Rich, but Insight-Poor</a:t>
            </a:r>
          </a:p>
          <a:p>
            <a:pPr>
              <a:lnSpc>
                <a:spcPts val="3594"/>
              </a:lnSpc>
            </a:pPr>
            <a:endParaRPr lang="en-US" sz="2927" b="1" dirty="0">
              <a:solidFill>
                <a:srgbClr val="000000"/>
              </a:solidFill>
              <a:latin typeface="Telegraf Bold"/>
              <a:ea typeface="Telegraf Bold"/>
              <a:cs typeface="Telegraf Bold"/>
              <a:sym typeface="Telegraf Bold"/>
            </a:endParaRPr>
          </a:p>
        </p:txBody>
      </p:sp>
      <p:sp>
        <p:nvSpPr>
          <p:cNvPr id="6" name="Freeform 6"/>
          <p:cNvSpPr/>
          <p:nvPr/>
        </p:nvSpPr>
        <p:spPr>
          <a:xfrm>
            <a:off x="4289828" y="861003"/>
            <a:ext cx="3612346" cy="278713"/>
          </a:xfrm>
          <a:custGeom>
            <a:avLst/>
            <a:gdLst/>
            <a:ahLst/>
            <a:cxnLst/>
            <a:rect l="l" t="t" r="r" b="b"/>
            <a:pathLst>
              <a:path w="5418519" h="418070">
                <a:moveTo>
                  <a:pt x="0" y="0"/>
                </a:moveTo>
                <a:lnTo>
                  <a:pt x="5418518" y="0"/>
                </a:lnTo>
                <a:lnTo>
                  <a:pt x="5418518" y="418071"/>
                </a:lnTo>
                <a:lnTo>
                  <a:pt x="0" y="418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grpSp>
        <p:nvGrpSpPr>
          <p:cNvPr id="7" name="Group 7"/>
          <p:cNvGrpSpPr/>
          <p:nvPr/>
        </p:nvGrpSpPr>
        <p:grpSpPr>
          <a:xfrm>
            <a:off x="3349575" y="4162073"/>
            <a:ext cx="4902304" cy="2573001"/>
            <a:chOff x="-275979" y="0"/>
            <a:chExt cx="9804607" cy="5146002"/>
          </a:xfrm>
        </p:grpSpPr>
        <p:grpSp>
          <p:nvGrpSpPr>
            <p:cNvPr id="8" name="Group 8"/>
            <p:cNvGrpSpPr/>
            <p:nvPr/>
          </p:nvGrpSpPr>
          <p:grpSpPr>
            <a:xfrm>
              <a:off x="1452295" y="0"/>
              <a:ext cx="8076333" cy="5146002"/>
              <a:chOff x="0" y="0"/>
              <a:chExt cx="11356994" cy="7236343"/>
            </a:xfrm>
          </p:grpSpPr>
          <p:sp>
            <p:nvSpPr>
              <p:cNvPr id="9" name="Freeform 9"/>
              <p:cNvSpPr/>
              <p:nvPr/>
            </p:nvSpPr>
            <p:spPr>
              <a:xfrm>
                <a:off x="72390" y="72390"/>
                <a:ext cx="11212214" cy="7091563"/>
              </a:xfrm>
              <a:custGeom>
                <a:avLst/>
                <a:gdLst/>
                <a:ahLst/>
                <a:cxnLst/>
                <a:rect l="l" t="t" r="r" b="b"/>
                <a:pathLst>
                  <a:path w="11212214" h="7091563">
                    <a:moveTo>
                      <a:pt x="0" y="0"/>
                    </a:moveTo>
                    <a:lnTo>
                      <a:pt x="11212214" y="0"/>
                    </a:lnTo>
                    <a:lnTo>
                      <a:pt x="11212214" y="7091563"/>
                    </a:lnTo>
                    <a:lnTo>
                      <a:pt x="0" y="7091563"/>
                    </a:lnTo>
                    <a:lnTo>
                      <a:pt x="0" y="0"/>
                    </a:lnTo>
                    <a:close/>
                  </a:path>
                </a:pathLst>
              </a:custGeom>
              <a:solidFill>
                <a:srgbClr val="FFFFFF"/>
              </a:solidFill>
            </p:spPr>
            <p:txBody>
              <a:bodyPr/>
              <a:lstStyle/>
              <a:p>
                <a:endParaRPr lang="en-US" sz="1200"/>
              </a:p>
            </p:txBody>
          </p:sp>
          <p:sp>
            <p:nvSpPr>
              <p:cNvPr id="10" name="Freeform 10"/>
              <p:cNvSpPr/>
              <p:nvPr/>
            </p:nvSpPr>
            <p:spPr>
              <a:xfrm>
                <a:off x="0" y="0"/>
                <a:ext cx="11356994" cy="7236343"/>
              </a:xfrm>
              <a:custGeom>
                <a:avLst/>
                <a:gdLst/>
                <a:ahLst/>
                <a:cxnLst/>
                <a:rect l="l" t="t" r="r" b="b"/>
                <a:pathLst>
                  <a:path w="11356994" h="7236343">
                    <a:moveTo>
                      <a:pt x="11212214" y="7091562"/>
                    </a:moveTo>
                    <a:lnTo>
                      <a:pt x="11356994" y="7091562"/>
                    </a:lnTo>
                    <a:lnTo>
                      <a:pt x="11356994" y="7236343"/>
                    </a:lnTo>
                    <a:lnTo>
                      <a:pt x="11212214" y="7236343"/>
                    </a:lnTo>
                    <a:lnTo>
                      <a:pt x="11212214" y="7091562"/>
                    </a:lnTo>
                    <a:close/>
                    <a:moveTo>
                      <a:pt x="0" y="144780"/>
                    </a:moveTo>
                    <a:lnTo>
                      <a:pt x="144780" y="144780"/>
                    </a:lnTo>
                    <a:lnTo>
                      <a:pt x="144780" y="7091562"/>
                    </a:lnTo>
                    <a:lnTo>
                      <a:pt x="0" y="7091562"/>
                    </a:lnTo>
                    <a:lnTo>
                      <a:pt x="0" y="144780"/>
                    </a:lnTo>
                    <a:close/>
                    <a:moveTo>
                      <a:pt x="0" y="7091562"/>
                    </a:moveTo>
                    <a:lnTo>
                      <a:pt x="144780" y="7091562"/>
                    </a:lnTo>
                    <a:lnTo>
                      <a:pt x="144780" y="7236343"/>
                    </a:lnTo>
                    <a:lnTo>
                      <a:pt x="0" y="7236343"/>
                    </a:lnTo>
                    <a:lnTo>
                      <a:pt x="0" y="7091562"/>
                    </a:lnTo>
                    <a:close/>
                    <a:moveTo>
                      <a:pt x="11212214" y="144780"/>
                    </a:moveTo>
                    <a:lnTo>
                      <a:pt x="11356994" y="144780"/>
                    </a:lnTo>
                    <a:lnTo>
                      <a:pt x="11356994" y="7091562"/>
                    </a:lnTo>
                    <a:lnTo>
                      <a:pt x="11212214" y="7091562"/>
                    </a:lnTo>
                    <a:lnTo>
                      <a:pt x="11212214" y="144780"/>
                    </a:lnTo>
                    <a:close/>
                    <a:moveTo>
                      <a:pt x="144780" y="7091562"/>
                    </a:moveTo>
                    <a:lnTo>
                      <a:pt x="11212214" y="7091562"/>
                    </a:lnTo>
                    <a:lnTo>
                      <a:pt x="11212214" y="7236343"/>
                    </a:lnTo>
                    <a:lnTo>
                      <a:pt x="144780" y="7236343"/>
                    </a:lnTo>
                    <a:lnTo>
                      <a:pt x="144780" y="7091562"/>
                    </a:lnTo>
                    <a:close/>
                    <a:moveTo>
                      <a:pt x="11212214" y="0"/>
                    </a:moveTo>
                    <a:lnTo>
                      <a:pt x="11356994" y="0"/>
                    </a:lnTo>
                    <a:lnTo>
                      <a:pt x="11356994" y="144780"/>
                    </a:lnTo>
                    <a:lnTo>
                      <a:pt x="11212214" y="144780"/>
                    </a:lnTo>
                    <a:lnTo>
                      <a:pt x="11212214" y="0"/>
                    </a:lnTo>
                    <a:close/>
                    <a:moveTo>
                      <a:pt x="0" y="0"/>
                    </a:moveTo>
                    <a:lnTo>
                      <a:pt x="144780" y="0"/>
                    </a:lnTo>
                    <a:lnTo>
                      <a:pt x="144780" y="144780"/>
                    </a:lnTo>
                    <a:lnTo>
                      <a:pt x="0" y="144780"/>
                    </a:lnTo>
                    <a:lnTo>
                      <a:pt x="0" y="0"/>
                    </a:lnTo>
                    <a:close/>
                    <a:moveTo>
                      <a:pt x="144780" y="0"/>
                    </a:moveTo>
                    <a:lnTo>
                      <a:pt x="11212214" y="0"/>
                    </a:lnTo>
                    <a:lnTo>
                      <a:pt x="11212214" y="144780"/>
                    </a:lnTo>
                    <a:lnTo>
                      <a:pt x="144780" y="144780"/>
                    </a:lnTo>
                    <a:lnTo>
                      <a:pt x="144780" y="0"/>
                    </a:lnTo>
                    <a:close/>
                  </a:path>
                </a:pathLst>
              </a:custGeom>
              <a:solidFill>
                <a:srgbClr val="FFD41D"/>
              </a:solidFill>
            </p:spPr>
            <p:txBody>
              <a:bodyPr/>
              <a:lstStyle/>
              <a:p>
                <a:endParaRPr lang="en-US" sz="1200"/>
              </a:p>
            </p:txBody>
          </p:sp>
        </p:grpSp>
        <p:grpSp>
          <p:nvGrpSpPr>
            <p:cNvPr id="11" name="Group 11"/>
            <p:cNvGrpSpPr/>
            <p:nvPr/>
          </p:nvGrpSpPr>
          <p:grpSpPr>
            <a:xfrm>
              <a:off x="-220431" y="507241"/>
              <a:ext cx="2433697" cy="2433697"/>
              <a:chOff x="-1140407" y="-748026"/>
              <a:chExt cx="6350000" cy="6350000"/>
            </a:xfrm>
          </p:grpSpPr>
          <p:sp>
            <p:nvSpPr>
              <p:cNvPr id="12" name="Freeform 12"/>
              <p:cNvSpPr/>
              <p:nvPr/>
            </p:nvSpPr>
            <p:spPr>
              <a:xfrm>
                <a:off x="-1140407" y="-748026"/>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41D"/>
              </a:solidFill>
            </p:spPr>
            <p:txBody>
              <a:bodyPr/>
              <a:lstStyle/>
              <a:p>
                <a:endParaRPr lang="en-US" sz="1200"/>
              </a:p>
            </p:txBody>
          </p:sp>
        </p:grpSp>
        <p:sp>
          <p:nvSpPr>
            <p:cNvPr id="13" name="Freeform 13"/>
            <p:cNvSpPr/>
            <p:nvPr/>
          </p:nvSpPr>
          <p:spPr>
            <a:xfrm flipH="1">
              <a:off x="-275979" y="674612"/>
              <a:ext cx="2544790" cy="2214850"/>
            </a:xfrm>
            <a:custGeom>
              <a:avLst/>
              <a:gdLst/>
              <a:ahLst/>
              <a:cxnLst/>
              <a:rect l="l" t="t" r="r" b="b"/>
              <a:pathLst>
                <a:path w="2544790" h="2214849">
                  <a:moveTo>
                    <a:pt x="2544790" y="0"/>
                  </a:moveTo>
                  <a:lnTo>
                    <a:pt x="0" y="0"/>
                  </a:lnTo>
                  <a:lnTo>
                    <a:pt x="0" y="2214849"/>
                  </a:lnTo>
                  <a:lnTo>
                    <a:pt x="2544790" y="2214849"/>
                  </a:lnTo>
                  <a:lnTo>
                    <a:pt x="2544790" y="0"/>
                  </a:lnTo>
                  <a:close/>
                </a:path>
              </a:pathLst>
            </a:custGeom>
            <a:blipFill>
              <a:blip r:embed="rId8"/>
              <a:stretch>
                <a:fillRect l="-17499" r="-13134"/>
              </a:stretch>
            </a:blipFill>
          </p:spPr>
          <p:txBody>
            <a:bodyPr/>
            <a:lstStyle/>
            <a:p>
              <a:endParaRPr lang="en-US" sz="1200"/>
            </a:p>
          </p:txBody>
        </p:sp>
        <p:sp>
          <p:nvSpPr>
            <p:cNvPr id="14" name="TextBox 14"/>
            <p:cNvSpPr txBox="1"/>
            <p:nvPr/>
          </p:nvSpPr>
          <p:spPr>
            <a:xfrm>
              <a:off x="2124288" y="1514594"/>
              <a:ext cx="6488092" cy="3488134"/>
            </a:xfrm>
            <a:prstGeom prst="rect">
              <a:avLst/>
            </a:prstGeom>
          </p:spPr>
          <p:txBody>
            <a:bodyPr lIns="0" tIns="0" rIns="0" bIns="0" rtlCol="0" anchor="t">
              <a:spAutoFit/>
            </a:bodyPr>
            <a:lstStyle/>
            <a:p>
              <a:pPr>
                <a:lnSpc>
                  <a:spcPts val="1703"/>
                </a:lnSpc>
              </a:pPr>
              <a:r>
                <a:rPr lang="en-US" sz="1419" b="1" dirty="0">
                  <a:solidFill>
                    <a:srgbClr val="000000"/>
                  </a:solidFill>
                  <a:latin typeface="Libre Franklin Bold"/>
                  <a:ea typeface="Libre Franklin Bold"/>
                  <a:cs typeface="Libre Franklin Bold"/>
                  <a:sym typeface="Libre Franklin Bold"/>
                </a:rPr>
                <a:t>Contains</a:t>
              </a:r>
              <a:r>
                <a:rPr lang="en-US" sz="1419" dirty="0">
                  <a:solidFill>
                    <a:srgbClr val="000000"/>
                  </a:solidFill>
                  <a:latin typeface="Libre Franklin"/>
                  <a:ea typeface="Libre Franklin"/>
                  <a:cs typeface="Libre Franklin"/>
                  <a:sym typeface="Libre Franklin"/>
                </a:rPr>
                <a:t>: Real-time vitals, activity levels, sleep patterns, glucose trends. </a:t>
              </a:r>
            </a:p>
            <a:p>
              <a:pPr>
                <a:lnSpc>
                  <a:spcPts val="1703"/>
                </a:lnSpc>
              </a:pPr>
              <a:endParaRPr lang="en-US" sz="1419" dirty="0">
                <a:solidFill>
                  <a:srgbClr val="000000"/>
                </a:solidFill>
                <a:latin typeface="Libre Franklin"/>
                <a:ea typeface="Libre Franklin"/>
                <a:cs typeface="Libre Franklin"/>
                <a:sym typeface="Libre Franklin"/>
              </a:endParaRPr>
            </a:p>
            <a:p>
              <a:pPr>
                <a:lnSpc>
                  <a:spcPts val="1703"/>
                </a:lnSpc>
              </a:pPr>
              <a:r>
                <a:rPr lang="en-US" sz="1419" b="1" dirty="0">
                  <a:solidFill>
                    <a:srgbClr val="000000"/>
                  </a:solidFill>
                  <a:latin typeface="Libre Franklin Bold"/>
                  <a:ea typeface="Libre Franklin Bold"/>
                  <a:cs typeface="Libre Franklin Bold"/>
                  <a:sym typeface="Libre Franklin Bold"/>
                </a:rPr>
                <a:t>Status</a:t>
              </a:r>
              <a:r>
                <a:rPr lang="en-US" sz="1419" dirty="0">
                  <a:solidFill>
                    <a:srgbClr val="000000"/>
                  </a:solidFill>
                  <a:latin typeface="Libre Franklin"/>
                  <a:ea typeface="Libre Franklin"/>
                  <a:cs typeface="Libre Franklin"/>
                  <a:sym typeface="Libre Franklin"/>
                </a:rPr>
                <a:t>: DATA STREAMING but invisible to clinical care. </a:t>
              </a:r>
            </a:p>
            <a:p>
              <a:pPr>
                <a:lnSpc>
                  <a:spcPts val="1703"/>
                </a:lnSpc>
              </a:pPr>
              <a:endParaRPr lang="en-US" sz="1419" dirty="0">
                <a:solidFill>
                  <a:srgbClr val="000000"/>
                </a:solidFill>
                <a:latin typeface="Libre Franklin"/>
                <a:ea typeface="Libre Franklin"/>
                <a:cs typeface="Libre Franklin"/>
                <a:sym typeface="Libre Franklin"/>
              </a:endParaRPr>
            </a:p>
            <a:p>
              <a:pPr>
                <a:lnSpc>
                  <a:spcPts val="1703"/>
                </a:lnSpc>
                <a:spcBef>
                  <a:spcPct val="0"/>
                </a:spcBef>
              </a:pPr>
              <a:r>
                <a:rPr lang="en-US" sz="1419" b="1" dirty="0">
                  <a:solidFill>
                    <a:srgbClr val="000000"/>
                  </a:solidFill>
                  <a:latin typeface="Libre Franklin Bold"/>
                  <a:ea typeface="Libre Franklin Bold"/>
                  <a:cs typeface="Libre Franklin Bold"/>
                  <a:sym typeface="Libre Franklin Bold"/>
                </a:rPr>
                <a:t>Access</a:t>
              </a:r>
              <a:r>
                <a:rPr lang="en-US" sz="1419" dirty="0">
                  <a:solidFill>
                    <a:srgbClr val="000000"/>
                  </a:solidFill>
                  <a:latin typeface="Libre Franklin"/>
                  <a:ea typeface="Libre Franklin"/>
                  <a:cs typeface="Libre Franklin"/>
                  <a:sym typeface="Libre Franklin"/>
                </a:rPr>
                <a:t>: No integration. Patient must manually report (if they remember). </a:t>
              </a:r>
            </a:p>
          </p:txBody>
        </p:sp>
        <p:sp>
          <p:nvSpPr>
            <p:cNvPr id="15" name="TextBox 15"/>
            <p:cNvSpPr txBox="1"/>
            <p:nvPr/>
          </p:nvSpPr>
          <p:spPr>
            <a:xfrm>
              <a:off x="2124288" y="425220"/>
              <a:ext cx="6488092" cy="820738"/>
            </a:xfrm>
            <a:prstGeom prst="rect">
              <a:avLst/>
            </a:prstGeom>
          </p:spPr>
          <p:txBody>
            <a:bodyPr lIns="0" tIns="0" rIns="0" bIns="0" rtlCol="0" anchor="t">
              <a:spAutoFit/>
            </a:bodyPr>
            <a:lstStyle/>
            <a:p>
              <a:pPr algn="ctr">
                <a:lnSpc>
                  <a:spcPts val="1605"/>
                </a:lnSpc>
              </a:pPr>
              <a:r>
                <a:rPr lang="en-US" sz="1433" spc="189">
                  <a:solidFill>
                    <a:srgbClr val="000000"/>
                  </a:solidFill>
                  <a:latin typeface="Hero Bold"/>
                  <a:ea typeface="Hero Bold"/>
                  <a:cs typeface="Hero Bold"/>
                  <a:sym typeface="Hero Bold"/>
                </a:rPr>
                <a:t>WEARABLES &amp; REMOTE MONITORING</a:t>
              </a:r>
            </a:p>
          </p:txBody>
        </p:sp>
      </p:grpSp>
      <p:grpSp>
        <p:nvGrpSpPr>
          <p:cNvPr id="16" name="Group 16"/>
          <p:cNvGrpSpPr/>
          <p:nvPr/>
        </p:nvGrpSpPr>
        <p:grpSpPr>
          <a:xfrm>
            <a:off x="8054573" y="861003"/>
            <a:ext cx="3839042" cy="3105989"/>
            <a:chOff x="0" y="0"/>
            <a:chExt cx="7678084" cy="6211978"/>
          </a:xfrm>
        </p:grpSpPr>
        <p:grpSp>
          <p:nvGrpSpPr>
            <p:cNvPr id="17" name="Group 17"/>
            <p:cNvGrpSpPr/>
            <p:nvPr/>
          </p:nvGrpSpPr>
          <p:grpSpPr>
            <a:xfrm>
              <a:off x="0" y="1319729"/>
              <a:ext cx="7678084" cy="4892249"/>
              <a:chOff x="0" y="0"/>
              <a:chExt cx="11356994" cy="7236343"/>
            </a:xfrm>
          </p:grpSpPr>
          <p:sp>
            <p:nvSpPr>
              <p:cNvPr id="18" name="Freeform 18"/>
              <p:cNvSpPr/>
              <p:nvPr/>
            </p:nvSpPr>
            <p:spPr>
              <a:xfrm>
                <a:off x="72390" y="72390"/>
                <a:ext cx="11212214" cy="7091563"/>
              </a:xfrm>
              <a:custGeom>
                <a:avLst/>
                <a:gdLst/>
                <a:ahLst/>
                <a:cxnLst/>
                <a:rect l="l" t="t" r="r" b="b"/>
                <a:pathLst>
                  <a:path w="11212214" h="7091563">
                    <a:moveTo>
                      <a:pt x="0" y="0"/>
                    </a:moveTo>
                    <a:lnTo>
                      <a:pt x="11212214" y="0"/>
                    </a:lnTo>
                    <a:lnTo>
                      <a:pt x="11212214" y="7091563"/>
                    </a:lnTo>
                    <a:lnTo>
                      <a:pt x="0" y="7091563"/>
                    </a:lnTo>
                    <a:lnTo>
                      <a:pt x="0" y="0"/>
                    </a:lnTo>
                    <a:close/>
                  </a:path>
                </a:pathLst>
              </a:custGeom>
              <a:solidFill>
                <a:srgbClr val="FFFFFF"/>
              </a:solidFill>
            </p:spPr>
            <p:txBody>
              <a:bodyPr/>
              <a:lstStyle/>
              <a:p>
                <a:endParaRPr lang="en-US" sz="1200"/>
              </a:p>
            </p:txBody>
          </p:sp>
          <p:sp>
            <p:nvSpPr>
              <p:cNvPr id="19" name="Freeform 19"/>
              <p:cNvSpPr/>
              <p:nvPr/>
            </p:nvSpPr>
            <p:spPr>
              <a:xfrm>
                <a:off x="0" y="0"/>
                <a:ext cx="11356994" cy="7236343"/>
              </a:xfrm>
              <a:custGeom>
                <a:avLst/>
                <a:gdLst/>
                <a:ahLst/>
                <a:cxnLst/>
                <a:rect l="l" t="t" r="r" b="b"/>
                <a:pathLst>
                  <a:path w="11356994" h="7236343">
                    <a:moveTo>
                      <a:pt x="11212214" y="7091562"/>
                    </a:moveTo>
                    <a:lnTo>
                      <a:pt x="11356994" y="7091562"/>
                    </a:lnTo>
                    <a:lnTo>
                      <a:pt x="11356994" y="7236343"/>
                    </a:lnTo>
                    <a:lnTo>
                      <a:pt x="11212214" y="7236343"/>
                    </a:lnTo>
                    <a:lnTo>
                      <a:pt x="11212214" y="7091562"/>
                    </a:lnTo>
                    <a:close/>
                    <a:moveTo>
                      <a:pt x="0" y="144780"/>
                    </a:moveTo>
                    <a:lnTo>
                      <a:pt x="144780" y="144780"/>
                    </a:lnTo>
                    <a:lnTo>
                      <a:pt x="144780" y="7091562"/>
                    </a:lnTo>
                    <a:lnTo>
                      <a:pt x="0" y="7091562"/>
                    </a:lnTo>
                    <a:lnTo>
                      <a:pt x="0" y="144780"/>
                    </a:lnTo>
                    <a:close/>
                    <a:moveTo>
                      <a:pt x="0" y="7091562"/>
                    </a:moveTo>
                    <a:lnTo>
                      <a:pt x="144780" y="7091562"/>
                    </a:lnTo>
                    <a:lnTo>
                      <a:pt x="144780" y="7236343"/>
                    </a:lnTo>
                    <a:lnTo>
                      <a:pt x="0" y="7236343"/>
                    </a:lnTo>
                    <a:lnTo>
                      <a:pt x="0" y="7091562"/>
                    </a:lnTo>
                    <a:close/>
                    <a:moveTo>
                      <a:pt x="11212214" y="144780"/>
                    </a:moveTo>
                    <a:lnTo>
                      <a:pt x="11356994" y="144780"/>
                    </a:lnTo>
                    <a:lnTo>
                      <a:pt x="11356994" y="7091562"/>
                    </a:lnTo>
                    <a:lnTo>
                      <a:pt x="11212214" y="7091562"/>
                    </a:lnTo>
                    <a:lnTo>
                      <a:pt x="11212214" y="144780"/>
                    </a:lnTo>
                    <a:close/>
                    <a:moveTo>
                      <a:pt x="144780" y="7091562"/>
                    </a:moveTo>
                    <a:lnTo>
                      <a:pt x="11212214" y="7091562"/>
                    </a:lnTo>
                    <a:lnTo>
                      <a:pt x="11212214" y="7236343"/>
                    </a:lnTo>
                    <a:lnTo>
                      <a:pt x="144780" y="7236343"/>
                    </a:lnTo>
                    <a:lnTo>
                      <a:pt x="144780" y="7091562"/>
                    </a:lnTo>
                    <a:close/>
                    <a:moveTo>
                      <a:pt x="11212214" y="0"/>
                    </a:moveTo>
                    <a:lnTo>
                      <a:pt x="11356994" y="0"/>
                    </a:lnTo>
                    <a:lnTo>
                      <a:pt x="11356994" y="144780"/>
                    </a:lnTo>
                    <a:lnTo>
                      <a:pt x="11212214" y="144780"/>
                    </a:lnTo>
                    <a:lnTo>
                      <a:pt x="11212214" y="0"/>
                    </a:lnTo>
                    <a:close/>
                    <a:moveTo>
                      <a:pt x="0" y="0"/>
                    </a:moveTo>
                    <a:lnTo>
                      <a:pt x="144780" y="0"/>
                    </a:lnTo>
                    <a:lnTo>
                      <a:pt x="144780" y="144780"/>
                    </a:lnTo>
                    <a:lnTo>
                      <a:pt x="0" y="144780"/>
                    </a:lnTo>
                    <a:lnTo>
                      <a:pt x="0" y="0"/>
                    </a:lnTo>
                    <a:close/>
                    <a:moveTo>
                      <a:pt x="144780" y="0"/>
                    </a:moveTo>
                    <a:lnTo>
                      <a:pt x="11212214" y="0"/>
                    </a:lnTo>
                    <a:lnTo>
                      <a:pt x="11212214" y="144780"/>
                    </a:lnTo>
                    <a:lnTo>
                      <a:pt x="144780" y="144780"/>
                    </a:lnTo>
                    <a:lnTo>
                      <a:pt x="144780" y="0"/>
                    </a:lnTo>
                    <a:close/>
                  </a:path>
                </a:pathLst>
              </a:custGeom>
              <a:solidFill>
                <a:srgbClr val="1800AD"/>
              </a:solidFill>
            </p:spPr>
            <p:txBody>
              <a:bodyPr/>
              <a:lstStyle/>
              <a:p>
                <a:endParaRPr lang="en-US" sz="1200"/>
              </a:p>
            </p:txBody>
          </p:sp>
        </p:grpSp>
        <p:grpSp>
          <p:nvGrpSpPr>
            <p:cNvPr id="20" name="Group 20"/>
            <p:cNvGrpSpPr/>
            <p:nvPr/>
          </p:nvGrpSpPr>
          <p:grpSpPr>
            <a:xfrm>
              <a:off x="5179927" y="0"/>
              <a:ext cx="2313690" cy="231369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800AD"/>
              </a:solidFill>
            </p:spPr>
            <p:txBody>
              <a:bodyPr/>
              <a:lstStyle/>
              <a:p>
                <a:endParaRPr lang="en-US" sz="1200"/>
              </a:p>
            </p:txBody>
          </p:sp>
        </p:grpSp>
        <p:sp>
          <p:nvSpPr>
            <p:cNvPr id="22" name="TextBox 22"/>
            <p:cNvSpPr txBox="1"/>
            <p:nvPr/>
          </p:nvSpPr>
          <p:spPr>
            <a:xfrm>
              <a:off x="331984" y="2724236"/>
              <a:ext cx="6370304" cy="3282950"/>
            </a:xfrm>
            <a:prstGeom prst="rect">
              <a:avLst/>
            </a:prstGeom>
          </p:spPr>
          <p:txBody>
            <a:bodyPr lIns="0" tIns="0" rIns="0" bIns="0" rtlCol="0" anchor="t">
              <a:spAutoFit/>
            </a:bodyPr>
            <a:lstStyle/>
            <a:p>
              <a:pPr>
                <a:lnSpc>
                  <a:spcPts val="1619"/>
                </a:lnSpc>
                <a:spcBef>
                  <a:spcPct val="0"/>
                </a:spcBef>
              </a:pPr>
              <a:r>
                <a:rPr lang="en-US" sz="1349" b="1">
                  <a:solidFill>
                    <a:srgbClr val="000000"/>
                  </a:solidFill>
                  <a:latin typeface="Libre Franklin Bold"/>
                  <a:ea typeface="Libre Franklin Bold"/>
                  <a:cs typeface="Libre Franklin Bold"/>
                  <a:sym typeface="Libre Franklin Bold"/>
                </a:rPr>
                <a:t>Contains</a:t>
              </a:r>
              <a:r>
                <a:rPr lang="en-US" sz="1349">
                  <a:solidFill>
                    <a:srgbClr val="000000"/>
                  </a:solidFill>
                  <a:latin typeface="Libre Franklin"/>
                  <a:ea typeface="Libre Franklin"/>
                  <a:cs typeface="Libre Franklin"/>
                  <a:sym typeface="Libre Franklin"/>
                </a:rPr>
                <a:t>: Blood tests, pathology reports, genetic results.</a:t>
              </a:r>
            </a:p>
            <a:p>
              <a:pPr>
                <a:lnSpc>
                  <a:spcPts val="1619"/>
                </a:lnSpc>
                <a:spcBef>
                  <a:spcPct val="0"/>
                </a:spcBef>
              </a:pPr>
              <a:endParaRPr lang="en-US" sz="1349">
                <a:solidFill>
                  <a:srgbClr val="000000"/>
                </a:solidFill>
                <a:latin typeface="Libre Franklin"/>
                <a:ea typeface="Libre Franklin"/>
                <a:cs typeface="Libre Franklin"/>
                <a:sym typeface="Libre Franklin"/>
              </a:endParaRPr>
            </a:p>
            <a:p>
              <a:pPr>
                <a:lnSpc>
                  <a:spcPts val="1619"/>
                </a:lnSpc>
                <a:spcBef>
                  <a:spcPct val="0"/>
                </a:spcBef>
              </a:pPr>
              <a:r>
                <a:rPr lang="en-US" sz="1349" b="1">
                  <a:solidFill>
                    <a:srgbClr val="000000"/>
                  </a:solidFill>
                  <a:latin typeface="Libre Franklin Bold"/>
                  <a:ea typeface="Libre Franklin Bold"/>
                  <a:cs typeface="Libre Franklin Bold"/>
                  <a:sym typeface="Libre Franklin Bold"/>
                </a:rPr>
                <a:t>Status</a:t>
              </a:r>
              <a:r>
                <a:rPr lang="en-US" sz="1349">
                  <a:solidFill>
                    <a:srgbClr val="000000"/>
                  </a:solidFill>
                  <a:latin typeface="Libre Franklin"/>
                  <a:ea typeface="Libre Franklin"/>
                  <a:cs typeface="Libre Franklin"/>
                  <a:sym typeface="Libre Franklin"/>
                </a:rPr>
                <a:t>: RESULTS READY but stuck in a separate portal. </a:t>
              </a:r>
            </a:p>
            <a:p>
              <a:pPr>
                <a:lnSpc>
                  <a:spcPts val="1619"/>
                </a:lnSpc>
                <a:spcBef>
                  <a:spcPct val="0"/>
                </a:spcBef>
              </a:pPr>
              <a:endParaRPr lang="en-US" sz="1349">
                <a:solidFill>
                  <a:srgbClr val="000000"/>
                </a:solidFill>
                <a:latin typeface="Libre Franklin"/>
                <a:ea typeface="Libre Franklin"/>
                <a:cs typeface="Libre Franklin"/>
                <a:sym typeface="Libre Franklin"/>
              </a:endParaRPr>
            </a:p>
            <a:p>
              <a:pPr>
                <a:lnSpc>
                  <a:spcPts val="1619"/>
                </a:lnSpc>
                <a:spcBef>
                  <a:spcPct val="0"/>
                </a:spcBef>
              </a:pPr>
              <a:r>
                <a:rPr lang="en-US" sz="1349" b="1">
                  <a:solidFill>
                    <a:srgbClr val="000000"/>
                  </a:solidFill>
                  <a:latin typeface="Libre Franklin Bold"/>
                  <a:ea typeface="Libre Franklin Bold"/>
                  <a:cs typeface="Libre Franklin Bold"/>
                  <a:sym typeface="Libre Franklin Bold"/>
                </a:rPr>
                <a:t>Access</a:t>
              </a:r>
              <a:r>
                <a:rPr lang="en-US" sz="1349">
                  <a:solidFill>
                    <a:srgbClr val="000000"/>
                  </a:solidFill>
                  <a:latin typeface="Libre Franklin"/>
                  <a:ea typeface="Libre Franklin"/>
                  <a:cs typeface="Libre Franklin"/>
                  <a:sym typeface="Libre Franklin"/>
                </a:rPr>
                <a:t>: Requires logging into another system; delays alerts. </a:t>
              </a:r>
            </a:p>
          </p:txBody>
        </p:sp>
        <p:sp>
          <p:nvSpPr>
            <p:cNvPr id="23" name="TextBox 23"/>
            <p:cNvSpPr txBox="1"/>
            <p:nvPr/>
          </p:nvSpPr>
          <p:spPr>
            <a:xfrm>
              <a:off x="331984" y="1693350"/>
              <a:ext cx="5720372" cy="769442"/>
            </a:xfrm>
            <a:prstGeom prst="rect">
              <a:avLst/>
            </a:prstGeom>
          </p:spPr>
          <p:txBody>
            <a:bodyPr lIns="0" tIns="0" rIns="0" bIns="0" rtlCol="0" anchor="t">
              <a:spAutoFit/>
            </a:bodyPr>
            <a:lstStyle/>
            <a:p>
              <a:pPr algn="ctr">
                <a:lnSpc>
                  <a:spcPts val="1525"/>
                </a:lnSpc>
              </a:pPr>
              <a:r>
                <a:rPr lang="en-US" sz="1362" spc="179">
                  <a:solidFill>
                    <a:srgbClr val="000000"/>
                  </a:solidFill>
                  <a:latin typeface="Hero Bold"/>
                  <a:ea typeface="Hero Bold"/>
                  <a:cs typeface="Hero Bold"/>
                  <a:sym typeface="Hero Bold"/>
                </a:rPr>
                <a:t>LABORATORY INFORMATION SYSTEM</a:t>
              </a:r>
            </a:p>
          </p:txBody>
        </p:sp>
      </p:grpSp>
      <p:sp>
        <p:nvSpPr>
          <p:cNvPr id="24" name="Freeform 24"/>
          <p:cNvSpPr/>
          <p:nvPr/>
        </p:nvSpPr>
        <p:spPr>
          <a:xfrm>
            <a:off x="10678965" y="1000584"/>
            <a:ext cx="883839" cy="743803"/>
          </a:xfrm>
          <a:custGeom>
            <a:avLst/>
            <a:gdLst/>
            <a:ahLst/>
            <a:cxnLst/>
            <a:rect l="l" t="t" r="r" b="b"/>
            <a:pathLst>
              <a:path w="1325759" h="1115705">
                <a:moveTo>
                  <a:pt x="0" y="0"/>
                </a:moveTo>
                <a:lnTo>
                  <a:pt x="1325760" y="0"/>
                </a:lnTo>
                <a:lnTo>
                  <a:pt x="1325760" y="1115705"/>
                </a:lnTo>
                <a:lnTo>
                  <a:pt x="0" y="1115705"/>
                </a:lnTo>
                <a:lnTo>
                  <a:pt x="0" y="0"/>
                </a:lnTo>
                <a:close/>
              </a:path>
            </a:pathLst>
          </a:custGeom>
          <a:blipFill>
            <a:blip r:embed="rId9"/>
            <a:stretch>
              <a:fillRect l="-4914" r="-4914"/>
            </a:stretch>
          </a:blipFill>
        </p:spPr>
        <p:txBody>
          <a:bodyPr/>
          <a:lstStyle/>
          <a:p>
            <a:endParaRPr lang="en-US" sz="1200"/>
          </a:p>
        </p:txBody>
      </p:sp>
      <p:sp>
        <p:nvSpPr>
          <p:cNvPr id="25" name="TextBox 25"/>
          <p:cNvSpPr txBox="1"/>
          <p:nvPr/>
        </p:nvSpPr>
        <p:spPr>
          <a:xfrm>
            <a:off x="4025167" y="773390"/>
            <a:ext cx="4141667" cy="711798"/>
          </a:xfrm>
          <a:prstGeom prst="rect">
            <a:avLst/>
          </a:prstGeom>
        </p:spPr>
        <p:txBody>
          <a:bodyPr lIns="0" tIns="0" rIns="0" bIns="0" rtlCol="0" anchor="t">
            <a:spAutoFit/>
          </a:bodyPr>
          <a:lstStyle/>
          <a:p>
            <a:pPr algn="ctr">
              <a:lnSpc>
                <a:spcPts val="2924"/>
              </a:lnSpc>
              <a:spcBef>
                <a:spcPct val="0"/>
              </a:spcBef>
            </a:pPr>
            <a:r>
              <a:rPr lang="en-US" sz="2088" spc="275">
                <a:solidFill>
                  <a:srgbClr val="000000"/>
                </a:solidFill>
                <a:latin typeface="Hero Bold"/>
                <a:ea typeface="Hero Bold"/>
                <a:cs typeface="Hero Bold"/>
                <a:sym typeface="Hero Bold"/>
              </a:rPr>
              <a:t>THE DATA ISOLATION CRISIS IN HEALTHCARE</a:t>
            </a:r>
          </a:p>
        </p:txBody>
      </p:sp>
      <p:grpSp>
        <p:nvGrpSpPr>
          <p:cNvPr id="26" name="Group 26"/>
          <p:cNvGrpSpPr/>
          <p:nvPr/>
        </p:nvGrpSpPr>
        <p:grpSpPr>
          <a:xfrm>
            <a:off x="154665" y="758671"/>
            <a:ext cx="3982751" cy="3338747"/>
            <a:chOff x="0" y="-397052"/>
            <a:chExt cx="7965501" cy="6677493"/>
          </a:xfrm>
        </p:grpSpPr>
        <p:grpSp>
          <p:nvGrpSpPr>
            <p:cNvPr id="27" name="Group 27"/>
            <p:cNvGrpSpPr/>
            <p:nvPr/>
          </p:nvGrpSpPr>
          <p:grpSpPr>
            <a:xfrm>
              <a:off x="0" y="1205058"/>
              <a:ext cx="7965501" cy="5075383"/>
              <a:chOff x="0" y="0"/>
              <a:chExt cx="11356994" cy="7236343"/>
            </a:xfrm>
          </p:grpSpPr>
          <p:sp>
            <p:nvSpPr>
              <p:cNvPr id="28" name="Freeform 28"/>
              <p:cNvSpPr/>
              <p:nvPr/>
            </p:nvSpPr>
            <p:spPr>
              <a:xfrm>
                <a:off x="72390" y="72390"/>
                <a:ext cx="11212214" cy="7091563"/>
              </a:xfrm>
              <a:custGeom>
                <a:avLst/>
                <a:gdLst/>
                <a:ahLst/>
                <a:cxnLst/>
                <a:rect l="l" t="t" r="r" b="b"/>
                <a:pathLst>
                  <a:path w="11212214" h="7091563">
                    <a:moveTo>
                      <a:pt x="0" y="0"/>
                    </a:moveTo>
                    <a:lnTo>
                      <a:pt x="11212214" y="0"/>
                    </a:lnTo>
                    <a:lnTo>
                      <a:pt x="11212214" y="7091563"/>
                    </a:lnTo>
                    <a:lnTo>
                      <a:pt x="0" y="7091563"/>
                    </a:lnTo>
                    <a:lnTo>
                      <a:pt x="0" y="0"/>
                    </a:lnTo>
                    <a:close/>
                  </a:path>
                </a:pathLst>
              </a:custGeom>
              <a:solidFill>
                <a:srgbClr val="FFFFFF"/>
              </a:solidFill>
            </p:spPr>
            <p:txBody>
              <a:bodyPr/>
              <a:lstStyle/>
              <a:p>
                <a:endParaRPr lang="en-US" sz="1200"/>
              </a:p>
            </p:txBody>
          </p:sp>
          <p:sp>
            <p:nvSpPr>
              <p:cNvPr id="29" name="Freeform 29"/>
              <p:cNvSpPr/>
              <p:nvPr/>
            </p:nvSpPr>
            <p:spPr>
              <a:xfrm>
                <a:off x="0" y="0"/>
                <a:ext cx="11356994" cy="7236343"/>
              </a:xfrm>
              <a:custGeom>
                <a:avLst/>
                <a:gdLst/>
                <a:ahLst/>
                <a:cxnLst/>
                <a:rect l="l" t="t" r="r" b="b"/>
                <a:pathLst>
                  <a:path w="11356994" h="7236343">
                    <a:moveTo>
                      <a:pt x="11212214" y="7091562"/>
                    </a:moveTo>
                    <a:lnTo>
                      <a:pt x="11356994" y="7091562"/>
                    </a:lnTo>
                    <a:lnTo>
                      <a:pt x="11356994" y="7236343"/>
                    </a:lnTo>
                    <a:lnTo>
                      <a:pt x="11212214" y="7236343"/>
                    </a:lnTo>
                    <a:lnTo>
                      <a:pt x="11212214" y="7091562"/>
                    </a:lnTo>
                    <a:close/>
                    <a:moveTo>
                      <a:pt x="0" y="144780"/>
                    </a:moveTo>
                    <a:lnTo>
                      <a:pt x="144780" y="144780"/>
                    </a:lnTo>
                    <a:lnTo>
                      <a:pt x="144780" y="7091562"/>
                    </a:lnTo>
                    <a:lnTo>
                      <a:pt x="0" y="7091562"/>
                    </a:lnTo>
                    <a:lnTo>
                      <a:pt x="0" y="144780"/>
                    </a:lnTo>
                    <a:close/>
                    <a:moveTo>
                      <a:pt x="0" y="7091562"/>
                    </a:moveTo>
                    <a:lnTo>
                      <a:pt x="144780" y="7091562"/>
                    </a:lnTo>
                    <a:lnTo>
                      <a:pt x="144780" y="7236343"/>
                    </a:lnTo>
                    <a:lnTo>
                      <a:pt x="0" y="7236343"/>
                    </a:lnTo>
                    <a:lnTo>
                      <a:pt x="0" y="7091562"/>
                    </a:lnTo>
                    <a:close/>
                    <a:moveTo>
                      <a:pt x="11212214" y="144780"/>
                    </a:moveTo>
                    <a:lnTo>
                      <a:pt x="11356994" y="144780"/>
                    </a:lnTo>
                    <a:lnTo>
                      <a:pt x="11356994" y="7091562"/>
                    </a:lnTo>
                    <a:lnTo>
                      <a:pt x="11212214" y="7091562"/>
                    </a:lnTo>
                    <a:lnTo>
                      <a:pt x="11212214" y="144780"/>
                    </a:lnTo>
                    <a:close/>
                    <a:moveTo>
                      <a:pt x="144780" y="7091562"/>
                    </a:moveTo>
                    <a:lnTo>
                      <a:pt x="11212214" y="7091562"/>
                    </a:lnTo>
                    <a:lnTo>
                      <a:pt x="11212214" y="7236343"/>
                    </a:lnTo>
                    <a:lnTo>
                      <a:pt x="144780" y="7236343"/>
                    </a:lnTo>
                    <a:lnTo>
                      <a:pt x="144780" y="7091562"/>
                    </a:lnTo>
                    <a:close/>
                    <a:moveTo>
                      <a:pt x="11212214" y="0"/>
                    </a:moveTo>
                    <a:lnTo>
                      <a:pt x="11356994" y="0"/>
                    </a:lnTo>
                    <a:lnTo>
                      <a:pt x="11356994" y="144780"/>
                    </a:lnTo>
                    <a:lnTo>
                      <a:pt x="11212214" y="144780"/>
                    </a:lnTo>
                    <a:lnTo>
                      <a:pt x="11212214" y="0"/>
                    </a:lnTo>
                    <a:close/>
                    <a:moveTo>
                      <a:pt x="0" y="0"/>
                    </a:moveTo>
                    <a:lnTo>
                      <a:pt x="144780" y="0"/>
                    </a:lnTo>
                    <a:lnTo>
                      <a:pt x="144780" y="144780"/>
                    </a:lnTo>
                    <a:lnTo>
                      <a:pt x="0" y="144780"/>
                    </a:lnTo>
                    <a:lnTo>
                      <a:pt x="0" y="0"/>
                    </a:lnTo>
                    <a:close/>
                    <a:moveTo>
                      <a:pt x="144780" y="0"/>
                    </a:moveTo>
                    <a:lnTo>
                      <a:pt x="11212214" y="0"/>
                    </a:lnTo>
                    <a:lnTo>
                      <a:pt x="11212214" y="144780"/>
                    </a:lnTo>
                    <a:lnTo>
                      <a:pt x="144780" y="144780"/>
                    </a:lnTo>
                    <a:lnTo>
                      <a:pt x="144780" y="0"/>
                    </a:lnTo>
                    <a:close/>
                  </a:path>
                </a:pathLst>
              </a:custGeom>
              <a:solidFill>
                <a:srgbClr val="FFD41D"/>
              </a:solidFill>
            </p:spPr>
            <p:txBody>
              <a:bodyPr/>
              <a:lstStyle/>
              <a:p>
                <a:endParaRPr lang="en-US" sz="1200"/>
              </a:p>
            </p:txBody>
          </p:sp>
        </p:grpSp>
        <p:grpSp>
          <p:nvGrpSpPr>
            <p:cNvPr id="30" name="Group 30"/>
            <p:cNvGrpSpPr/>
            <p:nvPr/>
          </p:nvGrpSpPr>
          <p:grpSpPr>
            <a:xfrm>
              <a:off x="5415526" y="-397052"/>
              <a:ext cx="2400299" cy="2400299"/>
              <a:chOff x="-5" y="-1050402"/>
              <a:chExt cx="6350000" cy="6350000"/>
            </a:xfrm>
          </p:grpSpPr>
          <p:sp>
            <p:nvSpPr>
              <p:cNvPr id="31" name="Freeform 31"/>
              <p:cNvSpPr/>
              <p:nvPr/>
            </p:nvSpPr>
            <p:spPr>
              <a:xfrm>
                <a:off x="-5" y="-1050402"/>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41D"/>
              </a:solidFill>
            </p:spPr>
            <p:txBody>
              <a:bodyPr/>
              <a:lstStyle/>
              <a:p>
                <a:endParaRPr lang="en-US" sz="1200"/>
              </a:p>
            </p:txBody>
          </p:sp>
        </p:grpSp>
        <p:sp>
          <p:nvSpPr>
            <p:cNvPr id="32" name="Freeform 32"/>
            <p:cNvSpPr/>
            <p:nvPr/>
          </p:nvSpPr>
          <p:spPr>
            <a:xfrm>
              <a:off x="5608525" y="-262208"/>
              <a:ext cx="2093086" cy="1554116"/>
            </a:xfrm>
            <a:custGeom>
              <a:avLst/>
              <a:gdLst/>
              <a:ahLst/>
              <a:cxnLst/>
              <a:rect l="l" t="t" r="r" b="b"/>
              <a:pathLst>
                <a:path w="2093086" h="1554116">
                  <a:moveTo>
                    <a:pt x="0" y="0"/>
                  </a:moveTo>
                  <a:lnTo>
                    <a:pt x="2093086" y="0"/>
                  </a:lnTo>
                  <a:lnTo>
                    <a:pt x="2093086" y="1554117"/>
                  </a:lnTo>
                  <a:lnTo>
                    <a:pt x="0" y="1554117"/>
                  </a:lnTo>
                  <a:lnTo>
                    <a:pt x="0" y="0"/>
                  </a:lnTo>
                  <a:close/>
                </a:path>
              </a:pathLst>
            </a:custGeom>
            <a:blipFill>
              <a:blip r:embed="rId10"/>
              <a:stretch>
                <a:fillRect/>
              </a:stretch>
            </a:blipFill>
          </p:spPr>
          <p:txBody>
            <a:bodyPr/>
            <a:lstStyle/>
            <a:p>
              <a:endParaRPr lang="en-US" sz="1200"/>
            </a:p>
          </p:txBody>
        </p:sp>
        <p:sp>
          <p:nvSpPr>
            <p:cNvPr id="33" name="TextBox 33"/>
            <p:cNvSpPr txBox="1"/>
            <p:nvPr/>
          </p:nvSpPr>
          <p:spPr>
            <a:xfrm>
              <a:off x="580864" y="2886368"/>
              <a:ext cx="6356345" cy="3077766"/>
            </a:xfrm>
            <a:prstGeom prst="rect">
              <a:avLst/>
            </a:prstGeom>
          </p:spPr>
          <p:txBody>
            <a:bodyPr lIns="0" tIns="0" rIns="0" bIns="0" rtlCol="0" anchor="t">
              <a:spAutoFit/>
            </a:bodyPr>
            <a:lstStyle/>
            <a:p>
              <a:pPr>
                <a:lnSpc>
                  <a:spcPts val="1527"/>
                </a:lnSpc>
              </a:pPr>
              <a:r>
                <a:rPr lang="en-US" sz="1273" b="1">
                  <a:solidFill>
                    <a:srgbClr val="000000"/>
                  </a:solidFill>
                  <a:latin typeface="Libre Franklin Bold"/>
                  <a:ea typeface="Libre Franklin Bold"/>
                  <a:cs typeface="Libre Franklin Bold"/>
                  <a:sym typeface="Libre Franklin Bold"/>
                </a:rPr>
                <a:t>Contains</a:t>
              </a:r>
              <a:r>
                <a:rPr lang="en-US" sz="1273">
                  <a:solidFill>
                    <a:srgbClr val="000000"/>
                  </a:solidFill>
                  <a:latin typeface="Libre Franklin Light"/>
                  <a:ea typeface="Libre Franklin Light"/>
                  <a:cs typeface="Libre Franklin Light"/>
                  <a:sym typeface="Libre Franklin Light"/>
                </a:rPr>
                <a:t>: Patient history, progress notes, medication lists. </a:t>
              </a:r>
            </a:p>
            <a:p>
              <a:pPr>
                <a:lnSpc>
                  <a:spcPts val="1527"/>
                </a:lnSpc>
              </a:pPr>
              <a:endParaRPr lang="en-US" sz="1273">
                <a:solidFill>
                  <a:srgbClr val="000000"/>
                </a:solidFill>
                <a:latin typeface="Libre Franklin Light"/>
                <a:ea typeface="Libre Franklin Light"/>
                <a:cs typeface="Libre Franklin Light"/>
                <a:sym typeface="Libre Franklin Light"/>
              </a:endParaRPr>
            </a:p>
            <a:p>
              <a:pPr>
                <a:lnSpc>
                  <a:spcPts val="1527"/>
                </a:lnSpc>
              </a:pPr>
              <a:r>
                <a:rPr lang="en-US" sz="1273" b="1">
                  <a:solidFill>
                    <a:srgbClr val="000000"/>
                  </a:solidFill>
                  <a:latin typeface="Libre Franklin Bold"/>
                  <a:ea typeface="Libre Franklin Bold"/>
                  <a:cs typeface="Libre Franklin Bold"/>
                  <a:sym typeface="Libre Franklin Bold"/>
                </a:rPr>
                <a:t>Status</a:t>
              </a:r>
              <a:r>
                <a:rPr lang="en-US" sz="1273">
                  <a:solidFill>
                    <a:srgbClr val="000000"/>
                  </a:solidFill>
                  <a:latin typeface="Libre Franklin Light"/>
                  <a:ea typeface="Libre Franklin Light"/>
                  <a:cs typeface="Libre Franklin Light"/>
                  <a:sym typeface="Libre Franklin Light"/>
                </a:rPr>
                <a:t>: ONLINE but isolated with the hospital’s own walls</a:t>
              </a:r>
            </a:p>
            <a:p>
              <a:pPr>
                <a:lnSpc>
                  <a:spcPts val="1527"/>
                </a:lnSpc>
              </a:pPr>
              <a:endParaRPr lang="en-US" sz="1273">
                <a:solidFill>
                  <a:srgbClr val="000000"/>
                </a:solidFill>
                <a:latin typeface="Libre Franklin Light"/>
                <a:ea typeface="Libre Franklin Light"/>
                <a:cs typeface="Libre Franklin Light"/>
                <a:sym typeface="Libre Franklin Light"/>
              </a:endParaRPr>
            </a:p>
            <a:p>
              <a:pPr>
                <a:lnSpc>
                  <a:spcPts val="1527"/>
                </a:lnSpc>
              </a:pPr>
              <a:r>
                <a:rPr lang="en-US" sz="1273" b="1">
                  <a:solidFill>
                    <a:srgbClr val="000000"/>
                  </a:solidFill>
                  <a:latin typeface="Libre Franklin Bold"/>
                  <a:ea typeface="Libre Franklin Bold"/>
                  <a:cs typeface="Libre Franklin Bold"/>
                  <a:sym typeface="Libre Franklin Bold"/>
                </a:rPr>
                <a:t>Access</a:t>
              </a:r>
              <a:r>
                <a:rPr lang="en-US" sz="1273">
                  <a:solidFill>
                    <a:srgbClr val="000000"/>
                  </a:solidFill>
                  <a:latin typeface="Libre Franklin Light"/>
                  <a:ea typeface="Libre Franklin Light"/>
                  <a:cs typeface="Libre Franklin Light"/>
                  <a:sym typeface="Libre Franklin Light"/>
                </a:rPr>
                <a:t>: Available, but only what’s entered here </a:t>
              </a:r>
            </a:p>
          </p:txBody>
        </p:sp>
        <p:sp>
          <p:nvSpPr>
            <p:cNvPr id="34" name="TextBox 34"/>
            <p:cNvSpPr txBox="1"/>
            <p:nvPr/>
          </p:nvSpPr>
          <p:spPr>
            <a:xfrm>
              <a:off x="580864" y="1965262"/>
              <a:ext cx="6356345" cy="718146"/>
            </a:xfrm>
            <a:prstGeom prst="rect">
              <a:avLst/>
            </a:prstGeom>
          </p:spPr>
          <p:txBody>
            <a:bodyPr lIns="0" tIns="0" rIns="0" bIns="0" rtlCol="0" anchor="t">
              <a:spAutoFit/>
            </a:bodyPr>
            <a:lstStyle/>
            <a:p>
              <a:pPr algn="ctr">
                <a:lnSpc>
                  <a:spcPts val="1439"/>
                </a:lnSpc>
              </a:pPr>
              <a:r>
                <a:rPr lang="en-US" sz="1285" spc="169">
                  <a:solidFill>
                    <a:srgbClr val="000000"/>
                  </a:solidFill>
                  <a:latin typeface="Hero Bold"/>
                  <a:ea typeface="Hero Bold"/>
                  <a:cs typeface="Hero Bold"/>
                  <a:sym typeface="Hero Bold"/>
                </a:rPr>
                <a:t>HOSPITAL ELECTRONIC HEALTH RECORD (EHR)</a:t>
              </a:r>
            </a:p>
          </p:txBody>
        </p:sp>
      </p:grpSp>
      <p:sp>
        <p:nvSpPr>
          <p:cNvPr id="35" name="Slide Number Placeholder 2">
            <a:extLst>
              <a:ext uri="{FF2B5EF4-FFF2-40B4-BE49-F238E27FC236}">
                <a16:creationId xmlns:a16="http://schemas.microsoft.com/office/drawing/2014/main" id="{AADC48DF-856E-7BD0-3D8D-57A04816A362}"/>
              </a:ext>
            </a:extLst>
          </p:cNvPr>
          <p:cNvSpPr txBox="1">
            <a:spLocks/>
          </p:cNvSpPr>
          <p:nvPr/>
        </p:nvSpPr>
        <p:spPr>
          <a:xfrm>
            <a:off x="11405716" y="6382512"/>
            <a:ext cx="572923" cy="28092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  </a:t>
            </a:r>
            <a:fld id="{D8D877B3-D348-4611-9BDB-C5374591D951}" type="slidenum">
              <a:rPr lang="en-US" sz="900" smtClean="0">
                <a:solidFill>
                  <a:schemeClr val="bg1"/>
                </a:solidFill>
              </a:rPr>
              <a:pPr/>
              <a:t>20</a:t>
            </a:fld>
            <a:endParaRPr lang="en-US" sz="9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146" y="1297469"/>
            <a:ext cx="12056937" cy="5135306"/>
            <a:chOff x="0" y="0"/>
            <a:chExt cx="4812051" cy="2010107"/>
          </a:xfrm>
        </p:grpSpPr>
        <p:sp>
          <p:nvSpPr>
            <p:cNvPr id="3" name="Freeform 3"/>
            <p:cNvSpPr/>
            <p:nvPr/>
          </p:nvSpPr>
          <p:spPr>
            <a:xfrm>
              <a:off x="0" y="0"/>
              <a:ext cx="4812051" cy="2010107"/>
            </a:xfrm>
            <a:custGeom>
              <a:avLst/>
              <a:gdLst/>
              <a:ahLst/>
              <a:cxnLst/>
              <a:rect l="l" t="t" r="r" b="b"/>
              <a:pathLst>
                <a:path w="4812051" h="2010107">
                  <a:moveTo>
                    <a:pt x="21610" y="0"/>
                  </a:moveTo>
                  <a:lnTo>
                    <a:pt x="4790441" y="0"/>
                  </a:lnTo>
                  <a:cubicBezTo>
                    <a:pt x="4796172" y="0"/>
                    <a:pt x="4801669" y="2277"/>
                    <a:pt x="4805722" y="6330"/>
                  </a:cubicBezTo>
                  <a:cubicBezTo>
                    <a:pt x="4809775" y="10382"/>
                    <a:pt x="4812051" y="15879"/>
                    <a:pt x="4812051" y="21610"/>
                  </a:cubicBezTo>
                  <a:lnTo>
                    <a:pt x="4812051" y="1988496"/>
                  </a:lnTo>
                  <a:cubicBezTo>
                    <a:pt x="4812051" y="1994228"/>
                    <a:pt x="4809775" y="1999724"/>
                    <a:pt x="4805722" y="2003777"/>
                  </a:cubicBezTo>
                  <a:cubicBezTo>
                    <a:pt x="4801669" y="2007830"/>
                    <a:pt x="4796172" y="2010107"/>
                    <a:pt x="4790441" y="2010107"/>
                  </a:cubicBezTo>
                  <a:lnTo>
                    <a:pt x="21610" y="2010107"/>
                  </a:lnTo>
                  <a:cubicBezTo>
                    <a:pt x="15879" y="2010107"/>
                    <a:pt x="10382" y="2007830"/>
                    <a:pt x="6330" y="2003777"/>
                  </a:cubicBezTo>
                  <a:cubicBezTo>
                    <a:pt x="2277" y="1999724"/>
                    <a:pt x="0" y="1994228"/>
                    <a:pt x="0" y="1988496"/>
                  </a:cubicBezTo>
                  <a:lnTo>
                    <a:pt x="0" y="21610"/>
                  </a:lnTo>
                  <a:cubicBezTo>
                    <a:pt x="0" y="15879"/>
                    <a:pt x="2277" y="10382"/>
                    <a:pt x="6330" y="6330"/>
                  </a:cubicBezTo>
                  <a:cubicBezTo>
                    <a:pt x="10382" y="2277"/>
                    <a:pt x="15879" y="0"/>
                    <a:pt x="21610" y="0"/>
                  </a:cubicBezTo>
                  <a:close/>
                </a:path>
              </a:pathLst>
            </a:custGeom>
            <a:solidFill>
              <a:srgbClr val="000000">
                <a:alpha val="0"/>
              </a:srgbClr>
            </a:solidFill>
            <a:ln w="19050" cap="rnd">
              <a:solidFill>
                <a:srgbClr val="F4D71B"/>
              </a:solidFill>
              <a:prstDash val="solid"/>
              <a:round/>
            </a:ln>
          </p:spPr>
          <p:txBody>
            <a:bodyPr/>
            <a:lstStyle/>
            <a:p>
              <a:endParaRPr lang="en-US" sz="1200" dirty="0"/>
            </a:p>
          </p:txBody>
        </p:sp>
        <p:sp>
          <p:nvSpPr>
            <p:cNvPr id="4" name="TextBox 4"/>
            <p:cNvSpPr txBox="1"/>
            <p:nvPr/>
          </p:nvSpPr>
          <p:spPr>
            <a:xfrm>
              <a:off x="0" y="-28575"/>
              <a:ext cx="4812051" cy="2038682"/>
            </a:xfrm>
            <a:prstGeom prst="rect">
              <a:avLst/>
            </a:prstGeom>
          </p:spPr>
          <p:txBody>
            <a:bodyPr lIns="33867" tIns="33867" rIns="33867" bIns="33867" rtlCol="0" anchor="ctr"/>
            <a:lstStyle/>
            <a:p>
              <a:pPr algn="ctr">
                <a:lnSpc>
                  <a:spcPts val="2000"/>
                </a:lnSpc>
              </a:pPr>
              <a:endParaRPr sz="1200"/>
            </a:p>
          </p:txBody>
        </p:sp>
      </p:grpSp>
      <p:sp>
        <p:nvSpPr>
          <p:cNvPr id="6" name="Freeform 6"/>
          <p:cNvSpPr>
            <a:spLocks noGrp="1" noRot="1" noMove="1" noResize="1" noEditPoints="1" noAdjustHandles="1" noChangeArrowheads="1" noChangeShapeType="1"/>
          </p:cNvSpPr>
          <p:nvPr/>
        </p:nvSpPr>
        <p:spPr>
          <a:xfrm rot="-5400000" flipH="1" flipV="1">
            <a:off x="7857602" y="-38260"/>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TextBox 7"/>
          <p:cNvSpPr txBox="1"/>
          <p:nvPr/>
        </p:nvSpPr>
        <p:spPr>
          <a:xfrm>
            <a:off x="287365" y="119512"/>
            <a:ext cx="11382691" cy="945002"/>
          </a:xfrm>
          <a:prstGeom prst="rect">
            <a:avLst/>
          </a:prstGeom>
        </p:spPr>
        <p:txBody>
          <a:bodyPr lIns="0" tIns="0" rIns="0" bIns="0" rtlCol="0" anchor="t">
            <a:spAutoFit/>
          </a:bodyPr>
          <a:lstStyle/>
          <a:p>
            <a:pPr algn="ctr">
              <a:lnSpc>
                <a:spcPts val="3790"/>
              </a:lnSpc>
            </a:pPr>
            <a:r>
              <a:rPr lang="en-US" sz="3157" b="1" dirty="0">
                <a:solidFill>
                  <a:srgbClr val="000000"/>
                </a:solidFill>
                <a:latin typeface="Telegraf Bold"/>
                <a:ea typeface="Telegraf Bold"/>
                <a:cs typeface="Telegraf Bold"/>
                <a:sym typeface="Telegraf Bold"/>
              </a:rPr>
              <a:t>The Roadmap: Pillars of Digital Transformation</a:t>
            </a:r>
          </a:p>
          <a:p>
            <a:pPr algn="ctr">
              <a:lnSpc>
                <a:spcPts val="3790"/>
              </a:lnSpc>
            </a:pPr>
            <a:endParaRPr lang="en-US" sz="3157" b="1" dirty="0">
              <a:solidFill>
                <a:srgbClr val="000000"/>
              </a:solidFill>
              <a:latin typeface="Telegraf Bold"/>
              <a:ea typeface="Telegraf Bold"/>
              <a:cs typeface="Telegraf Bold"/>
              <a:sym typeface="Telegraf Bold"/>
            </a:endParaRPr>
          </a:p>
        </p:txBody>
      </p:sp>
      <p:sp>
        <p:nvSpPr>
          <p:cNvPr id="8" name="Freeform 8"/>
          <p:cNvSpPr>
            <a:spLocks noGrp="1" noRot="1" noMove="1" noResize="1" noEditPoints="1" noAdjustHandles="1" noChangeArrowheads="1" noChangeShapeType="1"/>
          </p:cNvSpPr>
          <p:nvPr/>
        </p:nvSpPr>
        <p:spPr>
          <a:xfrm rot="-5400000">
            <a:off x="11049" y="4164209"/>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9" name="Group 9"/>
          <p:cNvGrpSpPr/>
          <p:nvPr/>
        </p:nvGrpSpPr>
        <p:grpSpPr>
          <a:xfrm>
            <a:off x="-30896" y="1439043"/>
            <a:ext cx="4492488" cy="3103399"/>
            <a:chOff x="0" y="-105306"/>
            <a:chExt cx="8984975" cy="6206797"/>
          </a:xfrm>
        </p:grpSpPr>
        <p:grpSp>
          <p:nvGrpSpPr>
            <p:cNvPr id="10" name="Group 10"/>
            <p:cNvGrpSpPr/>
            <p:nvPr/>
          </p:nvGrpSpPr>
          <p:grpSpPr>
            <a:xfrm>
              <a:off x="1893755" y="-105306"/>
              <a:ext cx="7091220" cy="6206797"/>
              <a:chOff x="0" y="-28575"/>
              <a:chExt cx="1924215" cy="1684225"/>
            </a:xfrm>
          </p:grpSpPr>
          <p:sp>
            <p:nvSpPr>
              <p:cNvPr id="11" name="Freeform 11"/>
              <p:cNvSpPr/>
              <p:nvPr/>
            </p:nvSpPr>
            <p:spPr>
              <a:xfrm>
                <a:off x="0" y="0"/>
                <a:ext cx="1924215" cy="1655650"/>
              </a:xfrm>
              <a:custGeom>
                <a:avLst/>
                <a:gdLst/>
                <a:ahLst/>
                <a:cxnLst/>
                <a:rect l="l" t="t" r="r" b="b"/>
                <a:pathLst>
                  <a:path w="1924215" h="1655650">
                    <a:moveTo>
                      <a:pt x="54361" y="0"/>
                    </a:moveTo>
                    <a:lnTo>
                      <a:pt x="1869854" y="0"/>
                    </a:lnTo>
                    <a:cubicBezTo>
                      <a:pt x="1884272" y="0"/>
                      <a:pt x="1898098" y="5727"/>
                      <a:pt x="1908293" y="15922"/>
                    </a:cubicBezTo>
                    <a:cubicBezTo>
                      <a:pt x="1918488" y="26117"/>
                      <a:pt x="1924215" y="39943"/>
                      <a:pt x="1924215" y="54361"/>
                    </a:cubicBezTo>
                    <a:lnTo>
                      <a:pt x="1924215" y="1601290"/>
                    </a:lnTo>
                    <a:cubicBezTo>
                      <a:pt x="1924215" y="1631312"/>
                      <a:pt x="1899877" y="1655650"/>
                      <a:pt x="1869854" y="1655650"/>
                    </a:cubicBezTo>
                    <a:lnTo>
                      <a:pt x="54361" y="1655650"/>
                    </a:lnTo>
                    <a:cubicBezTo>
                      <a:pt x="24338" y="1655650"/>
                      <a:pt x="0" y="1631312"/>
                      <a:pt x="0" y="1601290"/>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12" name="TextBox 12"/>
              <p:cNvSpPr txBox="1"/>
              <p:nvPr/>
            </p:nvSpPr>
            <p:spPr>
              <a:xfrm>
                <a:off x="0" y="-28575"/>
                <a:ext cx="1924215" cy="1684225"/>
              </a:xfrm>
              <a:prstGeom prst="rect">
                <a:avLst/>
              </a:prstGeom>
            </p:spPr>
            <p:txBody>
              <a:bodyPr lIns="33867" tIns="33867" rIns="33867" bIns="33867" rtlCol="0" anchor="ctr"/>
              <a:lstStyle/>
              <a:p>
                <a:pPr algn="ctr">
                  <a:lnSpc>
                    <a:spcPts val="1306"/>
                  </a:lnSpc>
                  <a:spcBef>
                    <a:spcPct val="0"/>
                  </a:spcBef>
                </a:pPr>
                <a:endParaRPr sz="1200"/>
              </a:p>
            </p:txBody>
          </p:sp>
        </p:grpSp>
        <p:sp>
          <p:nvSpPr>
            <p:cNvPr id="13" name="Freeform 13"/>
            <p:cNvSpPr/>
            <p:nvPr/>
          </p:nvSpPr>
          <p:spPr>
            <a:xfrm rot="5400000">
              <a:off x="213406" y="109304"/>
              <a:ext cx="3421493" cy="3848305"/>
            </a:xfrm>
            <a:custGeom>
              <a:avLst/>
              <a:gdLst/>
              <a:ahLst/>
              <a:cxnLst/>
              <a:rect l="l" t="t" r="r" b="b"/>
              <a:pathLst>
                <a:path w="3421493" h="3848305">
                  <a:moveTo>
                    <a:pt x="0" y="0"/>
                  </a:moveTo>
                  <a:lnTo>
                    <a:pt x="3421493" y="0"/>
                  </a:lnTo>
                  <a:lnTo>
                    <a:pt x="3421493" y="3848305"/>
                  </a:lnTo>
                  <a:lnTo>
                    <a:pt x="0" y="3848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4" name="Freeform 14"/>
            <p:cNvSpPr/>
            <p:nvPr/>
          </p:nvSpPr>
          <p:spPr>
            <a:xfrm rot="5400000">
              <a:off x="467034" y="397805"/>
              <a:ext cx="2908486" cy="3271303"/>
            </a:xfrm>
            <a:custGeom>
              <a:avLst/>
              <a:gdLst/>
              <a:ahLst/>
              <a:cxnLst/>
              <a:rect l="l" t="t" r="r" b="b"/>
              <a:pathLst>
                <a:path w="2908486" h="3271303">
                  <a:moveTo>
                    <a:pt x="0" y="0"/>
                  </a:moveTo>
                  <a:lnTo>
                    <a:pt x="2908485" y="0"/>
                  </a:lnTo>
                  <a:lnTo>
                    <a:pt x="2908485" y="3271303"/>
                  </a:lnTo>
                  <a:lnTo>
                    <a:pt x="0" y="3271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5" name="Freeform 15"/>
            <p:cNvSpPr/>
            <p:nvPr/>
          </p:nvSpPr>
          <p:spPr>
            <a:xfrm rot="-5400000">
              <a:off x="754872" y="699516"/>
              <a:ext cx="2338560" cy="2630283"/>
            </a:xfrm>
            <a:custGeom>
              <a:avLst/>
              <a:gdLst/>
              <a:ahLst/>
              <a:cxnLst/>
              <a:rect l="l" t="t" r="r" b="b"/>
              <a:pathLst>
                <a:path w="2338560" h="2630283">
                  <a:moveTo>
                    <a:pt x="0" y="0"/>
                  </a:moveTo>
                  <a:lnTo>
                    <a:pt x="2338561" y="0"/>
                  </a:lnTo>
                  <a:lnTo>
                    <a:pt x="2338561" y="2630283"/>
                  </a:lnTo>
                  <a:lnTo>
                    <a:pt x="0" y="2630283"/>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6" name="TextBox 16"/>
            <p:cNvSpPr txBox="1"/>
            <p:nvPr/>
          </p:nvSpPr>
          <p:spPr>
            <a:xfrm>
              <a:off x="3848304" y="91584"/>
              <a:ext cx="4436444" cy="1346010"/>
            </a:xfrm>
            <a:prstGeom prst="rect">
              <a:avLst/>
            </a:prstGeom>
          </p:spPr>
          <p:txBody>
            <a:bodyPr lIns="0" tIns="0" rIns="0" bIns="0" rtlCol="0" anchor="t">
              <a:spAutoFit/>
            </a:bodyPr>
            <a:lstStyle/>
            <a:p>
              <a:pPr>
                <a:lnSpc>
                  <a:spcPts val="1834"/>
                </a:lnSpc>
                <a:spcBef>
                  <a:spcPct val="0"/>
                </a:spcBef>
              </a:pPr>
              <a:r>
                <a:rPr lang="en-US" sz="1310" b="1">
                  <a:solidFill>
                    <a:srgbClr val="1800AD"/>
                  </a:solidFill>
                  <a:latin typeface="Futura Bold"/>
                  <a:ea typeface="Futura Bold"/>
                  <a:cs typeface="Futura Bold"/>
                  <a:sym typeface="Futura Bold"/>
                </a:rPr>
                <a:t>The Foundational &amp; Connected Ecosystem (Now-Near Future)</a:t>
              </a:r>
            </a:p>
          </p:txBody>
        </p:sp>
        <p:sp>
          <p:nvSpPr>
            <p:cNvPr id="17" name="TextBox 17"/>
            <p:cNvSpPr txBox="1"/>
            <p:nvPr/>
          </p:nvSpPr>
          <p:spPr>
            <a:xfrm>
              <a:off x="3911836" y="1083718"/>
              <a:ext cx="1304334" cy="422680"/>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Focus:</a:t>
              </a:r>
            </a:p>
          </p:txBody>
        </p:sp>
        <p:sp>
          <p:nvSpPr>
            <p:cNvPr id="18" name="TextBox 18"/>
            <p:cNvSpPr txBox="1"/>
            <p:nvPr/>
          </p:nvSpPr>
          <p:spPr>
            <a:xfrm>
              <a:off x="3911836" y="1570578"/>
              <a:ext cx="4579905" cy="564258"/>
            </a:xfrm>
            <a:prstGeom prst="rect">
              <a:avLst/>
            </a:prstGeom>
          </p:spPr>
          <p:txBody>
            <a:bodyPr lIns="0" tIns="0" rIns="0" bIns="0" rtlCol="0" anchor="t">
              <a:spAutoFit/>
            </a:bodyPr>
            <a:lstStyle/>
            <a:p>
              <a:pPr>
                <a:lnSpc>
                  <a:spcPts val="1113"/>
                </a:lnSpc>
              </a:pPr>
              <a:r>
                <a:rPr lang="en-US" sz="1113">
                  <a:solidFill>
                    <a:srgbClr val="161616"/>
                  </a:solidFill>
                  <a:latin typeface="Futura"/>
                  <a:ea typeface="Futura"/>
                  <a:cs typeface="Futura"/>
                  <a:sym typeface="Futura"/>
                </a:rPr>
                <a:t>Data Unification and Basic Intelligence</a:t>
              </a:r>
            </a:p>
          </p:txBody>
        </p:sp>
        <p:sp>
          <p:nvSpPr>
            <p:cNvPr id="19" name="TextBox 19"/>
            <p:cNvSpPr txBox="1"/>
            <p:nvPr/>
          </p:nvSpPr>
          <p:spPr>
            <a:xfrm>
              <a:off x="3911836" y="2137664"/>
              <a:ext cx="3194904" cy="422680"/>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Interoperability:</a:t>
              </a:r>
            </a:p>
          </p:txBody>
        </p:sp>
        <p:sp>
          <p:nvSpPr>
            <p:cNvPr id="20" name="TextBox 20"/>
            <p:cNvSpPr txBox="1"/>
            <p:nvPr/>
          </p:nvSpPr>
          <p:spPr>
            <a:xfrm>
              <a:off x="3848304" y="2703670"/>
              <a:ext cx="4579905" cy="1025922"/>
            </a:xfrm>
            <a:prstGeom prst="rect">
              <a:avLst/>
            </a:prstGeom>
          </p:spPr>
          <p:txBody>
            <a:bodyPr lIns="0" tIns="0" rIns="0" bIns="0" rtlCol="0" anchor="t">
              <a:spAutoFit/>
            </a:bodyPr>
            <a:lstStyle/>
            <a:p>
              <a:pPr>
                <a:lnSpc>
                  <a:spcPts val="1048"/>
                </a:lnSpc>
              </a:pPr>
              <a:r>
                <a:rPr lang="en-US" sz="1048">
                  <a:solidFill>
                    <a:srgbClr val="161616"/>
                  </a:solidFill>
                  <a:latin typeface="Futura"/>
                  <a:ea typeface="Futura"/>
                  <a:cs typeface="Futura"/>
                  <a:sym typeface="Futura"/>
                </a:rPr>
                <a:t>Establishing secure, universal data standards (like FHIR) to break down silos. EHRs talk to each other,creating a holistic patient view</a:t>
              </a:r>
            </a:p>
          </p:txBody>
        </p:sp>
        <p:sp>
          <p:nvSpPr>
            <p:cNvPr id="21" name="TextBox 21"/>
            <p:cNvSpPr txBox="1"/>
            <p:nvPr/>
          </p:nvSpPr>
          <p:spPr>
            <a:xfrm>
              <a:off x="805140" y="1433402"/>
              <a:ext cx="2096712" cy="1179810"/>
            </a:xfrm>
            <a:prstGeom prst="rect">
              <a:avLst/>
            </a:prstGeom>
          </p:spPr>
          <p:txBody>
            <a:bodyPr lIns="0" tIns="0" rIns="0" bIns="0" rtlCol="0" anchor="t">
              <a:spAutoFit/>
            </a:bodyPr>
            <a:lstStyle/>
            <a:p>
              <a:pPr algn="ctr">
                <a:lnSpc>
                  <a:spcPts val="4586"/>
                </a:lnSpc>
              </a:pPr>
              <a:r>
                <a:rPr lang="en-US" sz="4586" b="1" spc="-458">
                  <a:solidFill>
                    <a:srgbClr val="161616"/>
                  </a:solidFill>
                  <a:latin typeface="Futura Ultra-Bold"/>
                  <a:ea typeface="Futura Ultra-Bold"/>
                  <a:cs typeface="Futura Ultra-Bold"/>
                  <a:sym typeface="Futura Ultra-Bold"/>
                </a:rPr>
                <a:t>01</a:t>
              </a:r>
            </a:p>
          </p:txBody>
        </p:sp>
        <p:sp>
          <p:nvSpPr>
            <p:cNvPr id="22" name="TextBox 22"/>
            <p:cNvSpPr txBox="1"/>
            <p:nvPr/>
          </p:nvSpPr>
          <p:spPr>
            <a:xfrm>
              <a:off x="3911836" y="3842733"/>
              <a:ext cx="3194904" cy="422680"/>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TIGER Role:</a:t>
              </a:r>
            </a:p>
          </p:txBody>
        </p:sp>
        <p:sp>
          <p:nvSpPr>
            <p:cNvPr id="23" name="TextBox 23"/>
            <p:cNvSpPr txBox="1"/>
            <p:nvPr/>
          </p:nvSpPr>
          <p:spPr>
            <a:xfrm>
              <a:off x="3911836" y="4427305"/>
              <a:ext cx="4579905" cy="1282402"/>
            </a:xfrm>
            <a:prstGeom prst="rect">
              <a:avLst/>
            </a:prstGeom>
          </p:spPr>
          <p:txBody>
            <a:bodyPr lIns="0" tIns="0" rIns="0" bIns="0" rtlCol="0" anchor="t">
              <a:spAutoFit/>
            </a:bodyPr>
            <a:lstStyle/>
            <a:p>
              <a:pPr>
                <a:lnSpc>
                  <a:spcPts val="1048"/>
                </a:lnSpc>
              </a:pPr>
              <a:r>
                <a:rPr lang="en-US" sz="1048">
                  <a:solidFill>
                    <a:srgbClr val="161616"/>
                  </a:solidFill>
                  <a:latin typeface="Futura"/>
                  <a:ea typeface="Futura"/>
                  <a:cs typeface="Futura"/>
                  <a:sym typeface="Futura"/>
                </a:rPr>
                <a:t>Focuses on building core informatics literacy among all healthcare professionals, ensuring they can work effectively within this connected data environment. </a:t>
              </a:r>
            </a:p>
          </p:txBody>
        </p:sp>
      </p:grpSp>
      <p:grpSp>
        <p:nvGrpSpPr>
          <p:cNvPr id="24" name="Group 24"/>
          <p:cNvGrpSpPr/>
          <p:nvPr/>
        </p:nvGrpSpPr>
        <p:grpSpPr>
          <a:xfrm>
            <a:off x="4575892" y="2902318"/>
            <a:ext cx="4029198" cy="3530456"/>
            <a:chOff x="0" y="0"/>
            <a:chExt cx="8058394" cy="7060912"/>
          </a:xfrm>
        </p:grpSpPr>
        <p:grpSp>
          <p:nvGrpSpPr>
            <p:cNvPr id="25" name="Group 25"/>
            <p:cNvGrpSpPr/>
            <p:nvPr/>
          </p:nvGrpSpPr>
          <p:grpSpPr>
            <a:xfrm rot="-10800000">
              <a:off x="0" y="0"/>
              <a:ext cx="6359933" cy="7060912"/>
              <a:chOff x="0" y="-28575"/>
              <a:chExt cx="1924215" cy="2136298"/>
            </a:xfrm>
          </p:grpSpPr>
          <p:sp>
            <p:nvSpPr>
              <p:cNvPr id="26" name="Freeform 26"/>
              <p:cNvSpPr/>
              <p:nvPr/>
            </p:nvSpPr>
            <p:spPr>
              <a:xfrm>
                <a:off x="0" y="0"/>
                <a:ext cx="1924215" cy="2107723"/>
              </a:xfrm>
              <a:custGeom>
                <a:avLst/>
                <a:gdLst/>
                <a:ahLst/>
                <a:cxnLst/>
                <a:rect l="l" t="t" r="r" b="b"/>
                <a:pathLst>
                  <a:path w="1924215" h="2107723">
                    <a:moveTo>
                      <a:pt x="54361" y="0"/>
                    </a:moveTo>
                    <a:lnTo>
                      <a:pt x="1869854" y="0"/>
                    </a:lnTo>
                    <a:cubicBezTo>
                      <a:pt x="1884272" y="0"/>
                      <a:pt x="1898098" y="5727"/>
                      <a:pt x="1908293" y="15922"/>
                    </a:cubicBezTo>
                    <a:cubicBezTo>
                      <a:pt x="1918488" y="26117"/>
                      <a:pt x="1924215" y="39943"/>
                      <a:pt x="1924215" y="54361"/>
                    </a:cubicBezTo>
                    <a:lnTo>
                      <a:pt x="1924215" y="2053362"/>
                    </a:lnTo>
                    <a:cubicBezTo>
                      <a:pt x="1924215" y="2083385"/>
                      <a:pt x="1899877" y="2107723"/>
                      <a:pt x="1869854" y="2107723"/>
                    </a:cubicBezTo>
                    <a:lnTo>
                      <a:pt x="54361" y="2107723"/>
                    </a:lnTo>
                    <a:cubicBezTo>
                      <a:pt x="24338" y="2107723"/>
                      <a:pt x="0" y="2083385"/>
                      <a:pt x="0" y="2053362"/>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27" name="TextBox 27"/>
              <p:cNvSpPr txBox="1"/>
              <p:nvPr/>
            </p:nvSpPr>
            <p:spPr>
              <a:xfrm>
                <a:off x="0" y="-28575"/>
                <a:ext cx="1924215" cy="2136298"/>
              </a:xfrm>
              <a:prstGeom prst="rect">
                <a:avLst/>
              </a:prstGeom>
            </p:spPr>
            <p:txBody>
              <a:bodyPr lIns="33867" tIns="33867" rIns="33867" bIns="33867" rtlCol="0" anchor="ctr"/>
              <a:lstStyle/>
              <a:p>
                <a:pPr algn="ctr">
                  <a:lnSpc>
                    <a:spcPts val="1307"/>
                  </a:lnSpc>
                  <a:spcBef>
                    <a:spcPct val="0"/>
                  </a:spcBef>
                </a:pPr>
                <a:endParaRPr sz="1200"/>
              </a:p>
            </p:txBody>
          </p:sp>
        </p:grpSp>
        <p:sp>
          <p:nvSpPr>
            <p:cNvPr id="28" name="Freeform 28"/>
            <p:cNvSpPr/>
            <p:nvPr/>
          </p:nvSpPr>
          <p:spPr>
            <a:xfrm rot="-5400000">
              <a:off x="4798346" y="64311"/>
              <a:ext cx="3068649" cy="3451446"/>
            </a:xfrm>
            <a:custGeom>
              <a:avLst/>
              <a:gdLst/>
              <a:ahLst/>
              <a:cxnLst/>
              <a:rect l="l" t="t" r="r" b="b"/>
              <a:pathLst>
                <a:path w="3068649" h="3451446">
                  <a:moveTo>
                    <a:pt x="0" y="0"/>
                  </a:moveTo>
                  <a:lnTo>
                    <a:pt x="3068649" y="0"/>
                  </a:lnTo>
                  <a:lnTo>
                    <a:pt x="3068649" y="3451446"/>
                  </a:lnTo>
                  <a:lnTo>
                    <a:pt x="0" y="34514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9" name="Freeform 29"/>
            <p:cNvSpPr/>
            <p:nvPr/>
          </p:nvSpPr>
          <p:spPr>
            <a:xfrm rot="-5400000">
              <a:off x="5030977" y="323061"/>
              <a:ext cx="2608546" cy="2933948"/>
            </a:xfrm>
            <a:custGeom>
              <a:avLst/>
              <a:gdLst/>
              <a:ahLst/>
              <a:cxnLst/>
              <a:rect l="l" t="t" r="r" b="b"/>
              <a:pathLst>
                <a:path w="2608546" h="2933948">
                  <a:moveTo>
                    <a:pt x="0" y="0"/>
                  </a:moveTo>
                  <a:lnTo>
                    <a:pt x="2608546" y="0"/>
                  </a:lnTo>
                  <a:lnTo>
                    <a:pt x="2608546" y="2933947"/>
                  </a:lnTo>
                  <a:lnTo>
                    <a:pt x="0" y="2933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0" name="Freeform 30"/>
            <p:cNvSpPr/>
            <p:nvPr/>
          </p:nvSpPr>
          <p:spPr>
            <a:xfrm rot="-5400000">
              <a:off x="5283973" y="610518"/>
              <a:ext cx="2097395" cy="2359033"/>
            </a:xfrm>
            <a:custGeom>
              <a:avLst/>
              <a:gdLst/>
              <a:ahLst/>
              <a:cxnLst/>
              <a:rect l="l" t="t" r="r" b="b"/>
              <a:pathLst>
                <a:path w="2097395" h="2359033">
                  <a:moveTo>
                    <a:pt x="0" y="0"/>
                  </a:moveTo>
                  <a:lnTo>
                    <a:pt x="2097395" y="0"/>
                  </a:lnTo>
                  <a:lnTo>
                    <a:pt x="2097395" y="2359033"/>
                  </a:lnTo>
                  <a:lnTo>
                    <a:pt x="0" y="2359033"/>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31" name="TextBox 31"/>
            <p:cNvSpPr txBox="1"/>
            <p:nvPr/>
          </p:nvSpPr>
          <p:spPr>
            <a:xfrm>
              <a:off x="1554436" y="123618"/>
              <a:ext cx="4949520" cy="786754"/>
            </a:xfrm>
            <a:prstGeom prst="rect">
              <a:avLst/>
            </a:prstGeom>
          </p:spPr>
          <p:txBody>
            <a:bodyPr lIns="0" tIns="0" rIns="0" bIns="0" rtlCol="0" anchor="t">
              <a:spAutoFit/>
            </a:bodyPr>
            <a:lstStyle/>
            <a:p>
              <a:pPr>
                <a:lnSpc>
                  <a:spcPts val="1645"/>
                </a:lnSpc>
                <a:spcBef>
                  <a:spcPct val="0"/>
                </a:spcBef>
              </a:pPr>
              <a:r>
                <a:rPr lang="en-US" sz="1175" b="1">
                  <a:solidFill>
                    <a:srgbClr val="1800AD"/>
                  </a:solidFill>
                  <a:latin typeface="Futura Bold"/>
                  <a:ea typeface="Futura Bold"/>
                  <a:cs typeface="Futura Bold"/>
                  <a:sym typeface="Futura Bold"/>
                </a:rPr>
                <a:t>The Predictive &amp; Personalized Ecosytem (Mid-Term Future)</a:t>
              </a:r>
            </a:p>
          </p:txBody>
        </p:sp>
        <p:sp>
          <p:nvSpPr>
            <p:cNvPr id="32" name="TextBox 32"/>
            <p:cNvSpPr txBox="1"/>
            <p:nvPr/>
          </p:nvSpPr>
          <p:spPr>
            <a:xfrm>
              <a:off x="498250" y="779316"/>
              <a:ext cx="1765474" cy="376386"/>
            </a:xfrm>
            <a:prstGeom prst="rect">
              <a:avLst/>
            </a:prstGeom>
          </p:spPr>
          <p:txBody>
            <a:bodyPr lIns="0" tIns="0" rIns="0" bIns="0" rtlCol="0" anchor="t">
              <a:spAutoFit/>
            </a:bodyPr>
            <a:lstStyle/>
            <a:p>
              <a:pPr>
                <a:lnSpc>
                  <a:spcPts val="1645"/>
                </a:lnSpc>
                <a:spcBef>
                  <a:spcPct val="0"/>
                </a:spcBef>
              </a:pPr>
              <a:r>
                <a:rPr lang="en-US" sz="1175" b="1">
                  <a:solidFill>
                    <a:srgbClr val="161616"/>
                  </a:solidFill>
                  <a:latin typeface="Futura Bold"/>
                  <a:ea typeface="Futura Bold"/>
                  <a:cs typeface="Futura Bold"/>
                  <a:sym typeface="Futura Bold"/>
                </a:rPr>
                <a:t>Focus:</a:t>
              </a:r>
            </a:p>
          </p:txBody>
        </p:sp>
        <p:sp>
          <p:nvSpPr>
            <p:cNvPr id="33" name="TextBox 33"/>
            <p:cNvSpPr txBox="1"/>
            <p:nvPr/>
          </p:nvSpPr>
          <p:spPr>
            <a:xfrm>
              <a:off x="498250" y="1169922"/>
              <a:ext cx="3001002" cy="846386"/>
            </a:xfrm>
            <a:prstGeom prst="rect">
              <a:avLst/>
            </a:prstGeom>
          </p:spPr>
          <p:txBody>
            <a:bodyPr lIns="0" tIns="0" rIns="0" bIns="0" rtlCol="0" anchor="t">
              <a:spAutoFit/>
            </a:bodyPr>
            <a:lstStyle/>
            <a:p>
              <a:pPr>
                <a:lnSpc>
                  <a:spcPts val="1057"/>
                </a:lnSpc>
              </a:pPr>
              <a:r>
                <a:rPr lang="en-US" sz="1057">
                  <a:solidFill>
                    <a:srgbClr val="161616"/>
                  </a:solidFill>
                  <a:latin typeface="Futura"/>
                  <a:ea typeface="Futura"/>
                  <a:cs typeface="Futura"/>
                  <a:sym typeface="Futura"/>
                </a:rPr>
                <a:t>Proactive care and augmented decision-making</a:t>
              </a:r>
            </a:p>
          </p:txBody>
        </p:sp>
        <p:sp>
          <p:nvSpPr>
            <p:cNvPr id="34" name="TextBox 34"/>
            <p:cNvSpPr txBox="1"/>
            <p:nvPr/>
          </p:nvSpPr>
          <p:spPr>
            <a:xfrm>
              <a:off x="498250" y="2083252"/>
              <a:ext cx="2838742" cy="376386"/>
            </a:xfrm>
            <a:prstGeom prst="rect">
              <a:avLst/>
            </a:prstGeom>
          </p:spPr>
          <p:txBody>
            <a:bodyPr lIns="0" tIns="0" rIns="0" bIns="0" rtlCol="0" anchor="t">
              <a:spAutoFit/>
            </a:bodyPr>
            <a:lstStyle/>
            <a:p>
              <a:pPr>
                <a:lnSpc>
                  <a:spcPts val="1645"/>
                </a:lnSpc>
                <a:spcBef>
                  <a:spcPct val="0"/>
                </a:spcBef>
              </a:pPr>
              <a:r>
                <a:rPr lang="en-US" sz="1175" b="1">
                  <a:solidFill>
                    <a:srgbClr val="161616"/>
                  </a:solidFill>
                  <a:latin typeface="Futura Bold"/>
                  <a:ea typeface="Futura Bold"/>
                  <a:cs typeface="Futura Bold"/>
                  <a:sym typeface="Futura Bold"/>
                </a:rPr>
                <a:t>Key Technologies:</a:t>
              </a:r>
            </a:p>
          </p:txBody>
        </p:sp>
        <p:sp>
          <p:nvSpPr>
            <p:cNvPr id="35" name="TextBox 35"/>
            <p:cNvSpPr txBox="1"/>
            <p:nvPr/>
          </p:nvSpPr>
          <p:spPr>
            <a:xfrm>
              <a:off x="498250" y="2526778"/>
              <a:ext cx="4107600" cy="2821286"/>
            </a:xfrm>
            <a:prstGeom prst="rect">
              <a:avLst/>
            </a:prstGeom>
          </p:spPr>
          <p:txBody>
            <a:bodyPr lIns="0" tIns="0" rIns="0" bIns="0" rtlCol="0" anchor="t">
              <a:spAutoFit/>
            </a:bodyPr>
            <a:lstStyle/>
            <a:p>
              <a:pPr>
                <a:lnSpc>
                  <a:spcPts val="1057"/>
                </a:lnSpc>
              </a:pPr>
              <a:r>
                <a:rPr lang="en-US" sz="1057" u="sng">
                  <a:solidFill>
                    <a:srgbClr val="161616"/>
                  </a:solidFill>
                  <a:latin typeface="Futura"/>
                  <a:ea typeface="Futura"/>
                  <a:cs typeface="Futura"/>
                  <a:sym typeface="Futura"/>
                </a:rPr>
                <a:t>AI &amp; NLP</a:t>
              </a:r>
              <a:r>
                <a:rPr lang="en-US" sz="1057">
                  <a:solidFill>
                    <a:srgbClr val="161616"/>
                  </a:solidFill>
                  <a:latin typeface="Futura"/>
                  <a:ea typeface="Futura"/>
                  <a:cs typeface="Futura"/>
                  <a:sym typeface="Futura"/>
                </a:rPr>
                <a:t>: AI models use the interoperable data to move into predictive analytics (id patients at high risk for diseases). NLP automates clinical documentation from voice notes. </a:t>
              </a:r>
            </a:p>
            <a:p>
              <a:pPr>
                <a:lnSpc>
                  <a:spcPts val="1057"/>
                </a:lnSpc>
              </a:pPr>
              <a:r>
                <a:rPr lang="en-US" sz="1057" u="sng">
                  <a:solidFill>
                    <a:srgbClr val="161616"/>
                  </a:solidFill>
                  <a:latin typeface="Futura"/>
                  <a:ea typeface="Futura"/>
                  <a:cs typeface="Futura"/>
                  <a:sym typeface="Futura"/>
                </a:rPr>
                <a:t>AR</a:t>
              </a:r>
              <a:r>
                <a:rPr lang="en-US" sz="1057">
                  <a:solidFill>
                    <a:srgbClr val="161616"/>
                  </a:solidFill>
                  <a:latin typeface="Futura"/>
                  <a:ea typeface="Futura"/>
                  <a:cs typeface="Futura"/>
                  <a:sym typeface="Futura"/>
                </a:rPr>
                <a:t>: Guides surgeons with overlays during procedures or helps nurses locate for interactive, hands-free training simulations.</a:t>
              </a:r>
            </a:p>
          </p:txBody>
        </p:sp>
        <p:sp>
          <p:nvSpPr>
            <p:cNvPr id="36" name="TextBox 36"/>
            <p:cNvSpPr txBox="1"/>
            <p:nvPr/>
          </p:nvSpPr>
          <p:spPr>
            <a:xfrm>
              <a:off x="5392426" y="1190932"/>
              <a:ext cx="1880490" cy="1051570"/>
            </a:xfrm>
            <a:prstGeom prst="rect">
              <a:avLst/>
            </a:prstGeom>
          </p:spPr>
          <p:txBody>
            <a:bodyPr lIns="0" tIns="0" rIns="0" bIns="0" rtlCol="0" anchor="t">
              <a:spAutoFit/>
            </a:bodyPr>
            <a:lstStyle/>
            <a:p>
              <a:pPr algn="ctr">
                <a:lnSpc>
                  <a:spcPts val="4113"/>
                </a:lnSpc>
              </a:pPr>
              <a:r>
                <a:rPr lang="en-US" sz="4113" b="1" spc="-287">
                  <a:solidFill>
                    <a:srgbClr val="161616"/>
                  </a:solidFill>
                  <a:latin typeface="Futura Ultra-Bold"/>
                  <a:ea typeface="Futura Ultra-Bold"/>
                  <a:cs typeface="Futura Ultra-Bold"/>
                  <a:sym typeface="Futura Ultra-Bold"/>
                </a:rPr>
                <a:t>02</a:t>
              </a:r>
            </a:p>
          </p:txBody>
        </p:sp>
        <p:sp>
          <p:nvSpPr>
            <p:cNvPr id="37" name="TextBox 37"/>
            <p:cNvSpPr txBox="1"/>
            <p:nvPr/>
          </p:nvSpPr>
          <p:spPr>
            <a:xfrm>
              <a:off x="498250" y="5301050"/>
              <a:ext cx="2838742" cy="376386"/>
            </a:xfrm>
            <a:prstGeom prst="rect">
              <a:avLst/>
            </a:prstGeom>
          </p:spPr>
          <p:txBody>
            <a:bodyPr lIns="0" tIns="0" rIns="0" bIns="0" rtlCol="0" anchor="t">
              <a:spAutoFit/>
            </a:bodyPr>
            <a:lstStyle/>
            <a:p>
              <a:pPr>
                <a:lnSpc>
                  <a:spcPts val="1645"/>
                </a:lnSpc>
                <a:spcBef>
                  <a:spcPct val="0"/>
                </a:spcBef>
              </a:pPr>
              <a:r>
                <a:rPr lang="en-US" sz="1175" b="1">
                  <a:solidFill>
                    <a:srgbClr val="161616"/>
                  </a:solidFill>
                  <a:latin typeface="Futura Bold"/>
                  <a:ea typeface="Futura Bold"/>
                  <a:cs typeface="Futura Bold"/>
                  <a:sym typeface="Futura Bold"/>
                </a:rPr>
                <a:t>TIGER Role:</a:t>
              </a:r>
            </a:p>
          </p:txBody>
        </p:sp>
        <p:sp>
          <p:nvSpPr>
            <p:cNvPr id="38" name="TextBox 38"/>
            <p:cNvSpPr txBox="1"/>
            <p:nvPr/>
          </p:nvSpPr>
          <p:spPr>
            <a:xfrm>
              <a:off x="498250" y="5710178"/>
              <a:ext cx="5272472" cy="1128514"/>
            </a:xfrm>
            <a:prstGeom prst="rect">
              <a:avLst/>
            </a:prstGeom>
          </p:spPr>
          <p:txBody>
            <a:bodyPr lIns="0" tIns="0" rIns="0" bIns="0" rtlCol="0" anchor="t">
              <a:spAutoFit/>
            </a:bodyPr>
            <a:lstStyle/>
            <a:p>
              <a:pPr>
                <a:lnSpc>
                  <a:spcPts val="1057"/>
                </a:lnSpc>
              </a:pPr>
              <a:r>
                <a:rPr lang="en-US" sz="1057">
                  <a:solidFill>
                    <a:srgbClr val="161616"/>
                  </a:solidFill>
                  <a:latin typeface="Futura"/>
                  <a:ea typeface="Futura"/>
                  <a:cs typeface="Futura"/>
                  <a:sym typeface="Futura"/>
                </a:rPr>
                <a:t>Shifts education to include data interpretation skills, ethical AI use, and competency in using AR/NLP tools as part of standard clinical workflow</a:t>
              </a:r>
            </a:p>
          </p:txBody>
        </p:sp>
      </p:grpSp>
      <p:grpSp>
        <p:nvGrpSpPr>
          <p:cNvPr id="39" name="Group 39"/>
          <p:cNvGrpSpPr/>
          <p:nvPr/>
        </p:nvGrpSpPr>
        <p:grpSpPr>
          <a:xfrm>
            <a:off x="7771461" y="1312587"/>
            <a:ext cx="4156137" cy="2712064"/>
            <a:chOff x="0" y="-97422"/>
            <a:chExt cx="8312273" cy="5424128"/>
          </a:xfrm>
        </p:grpSpPr>
        <p:grpSp>
          <p:nvGrpSpPr>
            <p:cNvPr id="40" name="Group 40"/>
            <p:cNvGrpSpPr/>
            <p:nvPr/>
          </p:nvGrpSpPr>
          <p:grpSpPr>
            <a:xfrm>
              <a:off x="1751970" y="-97422"/>
              <a:ext cx="6560303" cy="5329240"/>
              <a:chOff x="0" y="-28575"/>
              <a:chExt cx="1924215" cy="1563130"/>
            </a:xfrm>
          </p:grpSpPr>
          <p:sp>
            <p:nvSpPr>
              <p:cNvPr id="41" name="Freeform 41"/>
              <p:cNvSpPr/>
              <p:nvPr/>
            </p:nvSpPr>
            <p:spPr>
              <a:xfrm>
                <a:off x="0" y="0"/>
                <a:ext cx="1924215" cy="1534554"/>
              </a:xfrm>
              <a:custGeom>
                <a:avLst/>
                <a:gdLst/>
                <a:ahLst/>
                <a:cxnLst/>
                <a:rect l="l" t="t" r="r" b="b"/>
                <a:pathLst>
                  <a:path w="1924215" h="1534554">
                    <a:moveTo>
                      <a:pt x="54361" y="0"/>
                    </a:moveTo>
                    <a:lnTo>
                      <a:pt x="1869854" y="0"/>
                    </a:lnTo>
                    <a:cubicBezTo>
                      <a:pt x="1884272" y="0"/>
                      <a:pt x="1898098" y="5727"/>
                      <a:pt x="1908293" y="15922"/>
                    </a:cubicBezTo>
                    <a:cubicBezTo>
                      <a:pt x="1918488" y="26117"/>
                      <a:pt x="1924215" y="39943"/>
                      <a:pt x="1924215" y="54361"/>
                    </a:cubicBezTo>
                    <a:lnTo>
                      <a:pt x="1924215" y="1480194"/>
                    </a:lnTo>
                    <a:cubicBezTo>
                      <a:pt x="1924215" y="1510216"/>
                      <a:pt x="1899877" y="1534554"/>
                      <a:pt x="1869854" y="1534554"/>
                    </a:cubicBezTo>
                    <a:lnTo>
                      <a:pt x="54361" y="1534554"/>
                    </a:lnTo>
                    <a:cubicBezTo>
                      <a:pt x="24338" y="1534554"/>
                      <a:pt x="0" y="1510216"/>
                      <a:pt x="0" y="1480194"/>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42" name="TextBox 42"/>
              <p:cNvSpPr txBox="1"/>
              <p:nvPr/>
            </p:nvSpPr>
            <p:spPr>
              <a:xfrm>
                <a:off x="0" y="-28575"/>
                <a:ext cx="1924215" cy="1563130"/>
              </a:xfrm>
              <a:prstGeom prst="rect">
                <a:avLst/>
              </a:prstGeom>
            </p:spPr>
            <p:txBody>
              <a:bodyPr lIns="33867" tIns="33867" rIns="33867" bIns="33867" rtlCol="0" anchor="ctr"/>
              <a:lstStyle/>
              <a:p>
                <a:pPr algn="ctr">
                  <a:lnSpc>
                    <a:spcPts val="1307"/>
                  </a:lnSpc>
                  <a:spcBef>
                    <a:spcPct val="0"/>
                  </a:spcBef>
                </a:pPr>
                <a:endParaRPr sz="1200"/>
              </a:p>
            </p:txBody>
          </p:sp>
        </p:grpSp>
        <p:sp>
          <p:nvSpPr>
            <p:cNvPr id="43" name="Freeform 43"/>
            <p:cNvSpPr/>
            <p:nvPr/>
          </p:nvSpPr>
          <p:spPr>
            <a:xfrm rot="5400000">
              <a:off x="197428" y="101120"/>
              <a:ext cx="3165327" cy="3560183"/>
            </a:xfrm>
            <a:custGeom>
              <a:avLst/>
              <a:gdLst/>
              <a:ahLst/>
              <a:cxnLst/>
              <a:rect l="l" t="t" r="r" b="b"/>
              <a:pathLst>
                <a:path w="3165327" h="3560183">
                  <a:moveTo>
                    <a:pt x="0" y="0"/>
                  </a:moveTo>
                  <a:lnTo>
                    <a:pt x="3165327" y="0"/>
                  </a:lnTo>
                  <a:lnTo>
                    <a:pt x="3165327" y="3560184"/>
                  </a:lnTo>
                  <a:lnTo>
                    <a:pt x="0" y="3560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4" name="Freeform 44"/>
            <p:cNvSpPr/>
            <p:nvPr/>
          </p:nvSpPr>
          <p:spPr>
            <a:xfrm rot="5400000">
              <a:off x="432067" y="368021"/>
              <a:ext cx="2690728" cy="3026381"/>
            </a:xfrm>
            <a:custGeom>
              <a:avLst/>
              <a:gdLst/>
              <a:ahLst/>
              <a:cxnLst/>
              <a:rect l="l" t="t" r="r" b="b"/>
              <a:pathLst>
                <a:path w="2690728" h="3026381">
                  <a:moveTo>
                    <a:pt x="0" y="0"/>
                  </a:moveTo>
                  <a:lnTo>
                    <a:pt x="2690728" y="0"/>
                  </a:lnTo>
                  <a:lnTo>
                    <a:pt x="2690728" y="3026382"/>
                  </a:lnTo>
                  <a:lnTo>
                    <a:pt x="0" y="302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5" name="Freeform 45"/>
            <p:cNvSpPr/>
            <p:nvPr/>
          </p:nvSpPr>
          <p:spPr>
            <a:xfrm rot="-5400000">
              <a:off x="698355" y="664535"/>
              <a:ext cx="2163473" cy="2433354"/>
            </a:xfrm>
            <a:custGeom>
              <a:avLst/>
              <a:gdLst/>
              <a:ahLst/>
              <a:cxnLst/>
              <a:rect l="l" t="t" r="r" b="b"/>
              <a:pathLst>
                <a:path w="2163473" h="2433354">
                  <a:moveTo>
                    <a:pt x="0" y="0"/>
                  </a:moveTo>
                  <a:lnTo>
                    <a:pt x="2163473" y="0"/>
                  </a:lnTo>
                  <a:lnTo>
                    <a:pt x="2163473" y="2433354"/>
                  </a:lnTo>
                  <a:lnTo>
                    <a:pt x="0" y="2433354"/>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6" name="TextBox 46"/>
            <p:cNvSpPr txBox="1"/>
            <p:nvPr/>
          </p:nvSpPr>
          <p:spPr>
            <a:xfrm>
              <a:off x="3618960" y="163670"/>
              <a:ext cx="4693313" cy="615554"/>
            </a:xfrm>
            <a:prstGeom prst="rect">
              <a:avLst/>
            </a:prstGeom>
          </p:spPr>
          <p:txBody>
            <a:bodyPr lIns="0" tIns="0" rIns="0" bIns="0" rtlCol="0" anchor="t">
              <a:spAutoFit/>
            </a:bodyPr>
            <a:lstStyle/>
            <a:p>
              <a:pPr>
                <a:lnSpc>
                  <a:spcPts val="1212"/>
                </a:lnSpc>
              </a:pPr>
              <a:r>
                <a:rPr lang="en-US" sz="1212" b="1">
                  <a:solidFill>
                    <a:srgbClr val="1800AD"/>
                  </a:solidFill>
                  <a:latin typeface="Futura Bold"/>
                  <a:ea typeface="Futura Bold"/>
                  <a:cs typeface="Futura Bold"/>
                  <a:sym typeface="Futura Bold"/>
                </a:rPr>
                <a:t>The Cognitive &amp; Transformative Ecosystem (Long-Term Future)</a:t>
              </a:r>
            </a:p>
          </p:txBody>
        </p:sp>
        <p:sp>
          <p:nvSpPr>
            <p:cNvPr id="47" name="TextBox 47"/>
            <p:cNvSpPr txBox="1"/>
            <p:nvPr/>
          </p:nvSpPr>
          <p:spPr>
            <a:xfrm>
              <a:off x="3560184" y="897238"/>
              <a:ext cx="2118504" cy="397802"/>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Focus:</a:t>
              </a:r>
            </a:p>
          </p:txBody>
        </p:sp>
        <p:sp>
          <p:nvSpPr>
            <p:cNvPr id="48" name="TextBox 48"/>
            <p:cNvSpPr txBox="1"/>
            <p:nvPr/>
          </p:nvSpPr>
          <p:spPr>
            <a:xfrm>
              <a:off x="3560184" y="1329546"/>
              <a:ext cx="4237007" cy="564258"/>
            </a:xfrm>
            <a:prstGeom prst="rect">
              <a:avLst/>
            </a:prstGeom>
          </p:spPr>
          <p:txBody>
            <a:bodyPr lIns="0" tIns="0" rIns="0" bIns="0" rtlCol="0" anchor="t">
              <a:spAutoFit/>
            </a:bodyPr>
            <a:lstStyle/>
            <a:p>
              <a:pPr>
                <a:lnSpc>
                  <a:spcPts val="1091"/>
                </a:lnSpc>
              </a:pPr>
              <a:r>
                <a:rPr lang="en-US" sz="1091">
                  <a:solidFill>
                    <a:srgbClr val="161616"/>
                  </a:solidFill>
                  <a:latin typeface="Futura"/>
                  <a:ea typeface="Futura"/>
                  <a:cs typeface="Futura"/>
                  <a:sym typeface="Futura"/>
                </a:rPr>
                <a:t>Simulation at Scale and Ubiquitous Computing</a:t>
              </a:r>
            </a:p>
          </p:txBody>
        </p:sp>
        <p:sp>
          <p:nvSpPr>
            <p:cNvPr id="49" name="TextBox 49"/>
            <p:cNvSpPr txBox="1"/>
            <p:nvPr/>
          </p:nvSpPr>
          <p:spPr>
            <a:xfrm>
              <a:off x="3560184" y="1987980"/>
              <a:ext cx="2896420" cy="397802"/>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Key Technology:</a:t>
              </a:r>
            </a:p>
          </p:txBody>
        </p:sp>
        <p:sp>
          <p:nvSpPr>
            <p:cNvPr id="50" name="TextBox 50"/>
            <p:cNvSpPr txBox="1"/>
            <p:nvPr/>
          </p:nvSpPr>
          <p:spPr>
            <a:xfrm>
              <a:off x="3560184" y="2501112"/>
              <a:ext cx="4091772" cy="1128514"/>
            </a:xfrm>
            <a:prstGeom prst="rect">
              <a:avLst/>
            </a:prstGeom>
          </p:spPr>
          <p:txBody>
            <a:bodyPr lIns="0" tIns="0" rIns="0" bIns="0" rtlCol="0" anchor="t">
              <a:spAutoFit/>
            </a:bodyPr>
            <a:lstStyle/>
            <a:p>
              <a:pPr>
                <a:lnSpc>
                  <a:spcPts val="1091"/>
                </a:lnSpc>
              </a:pPr>
              <a:r>
                <a:rPr lang="en-US" sz="1091">
                  <a:solidFill>
                    <a:srgbClr val="161616"/>
                  </a:solidFill>
                  <a:latin typeface="Futura"/>
                  <a:ea typeface="Futura"/>
                  <a:cs typeface="Futura"/>
                  <a:sym typeface="Futura"/>
                </a:rPr>
                <a:t>Quantum Computing: Applied to complex problems like simulating molecular-level drug interactions. </a:t>
              </a:r>
            </a:p>
            <a:p>
              <a:pPr>
                <a:lnSpc>
                  <a:spcPts val="1091"/>
                </a:lnSpc>
              </a:pPr>
              <a:endParaRPr lang="en-US" sz="1091">
                <a:solidFill>
                  <a:srgbClr val="161616"/>
                </a:solidFill>
                <a:latin typeface="Futura"/>
                <a:ea typeface="Futura"/>
                <a:cs typeface="Futura"/>
                <a:sym typeface="Futura"/>
              </a:endParaRPr>
            </a:p>
          </p:txBody>
        </p:sp>
        <p:sp>
          <p:nvSpPr>
            <p:cNvPr id="51" name="TextBox 51"/>
            <p:cNvSpPr txBox="1"/>
            <p:nvPr/>
          </p:nvSpPr>
          <p:spPr>
            <a:xfrm>
              <a:off x="744860" y="1339072"/>
              <a:ext cx="1939734" cy="1077218"/>
            </a:xfrm>
            <a:prstGeom prst="rect">
              <a:avLst/>
            </a:prstGeom>
          </p:spPr>
          <p:txBody>
            <a:bodyPr lIns="0" tIns="0" rIns="0" bIns="0" rtlCol="0" anchor="t">
              <a:spAutoFit/>
            </a:bodyPr>
            <a:lstStyle/>
            <a:p>
              <a:pPr algn="ctr">
                <a:lnSpc>
                  <a:spcPts val="4243"/>
                </a:lnSpc>
              </a:pPr>
              <a:r>
                <a:rPr lang="en-US" sz="4243" b="1" spc="-297">
                  <a:solidFill>
                    <a:srgbClr val="161616"/>
                  </a:solidFill>
                  <a:latin typeface="Futura Ultra-Bold"/>
                  <a:ea typeface="Futura Ultra-Bold"/>
                  <a:cs typeface="Futura Ultra-Bold"/>
                  <a:sym typeface="Futura Ultra-Bold"/>
                </a:rPr>
                <a:t>03</a:t>
              </a:r>
            </a:p>
          </p:txBody>
        </p:sp>
        <p:sp>
          <p:nvSpPr>
            <p:cNvPr id="52" name="TextBox 52"/>
            <p:cNvSpPr txBox="1"/>
            <p:nvPr/>
          </p:nvSpPr>
          <p:spPr>
            <a:xfrm>
              <a:off x="3560184" y="3468500"/>
              <a:ext cx="2896420" cy="397802"/>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TIGER Role:</a:t>
              </a:r>
            </a:p>
          </p:txBody>
        </p:sp>
        <p:sp>
          <p:nvSpPr>
            <p:cNvPr id="53" name="TextBox 53"/>
            <p:cNvSpPr txBox="1"/>
            <p:nvPr/>
          </p:nvSpPr>
          <p:spPr>
            <a:xfrm>
              <a:off x="3560184" y="3941712"/>
              <a:ext cx="4091772" cy="1384994"/>
            </a:xfrm>
            <a:prstGeom prst="rect">
              <a:avLst/>
            </a:prstGeom>
          </p:spPr>
          <p:txBody>
            <a:bodyPr lIns="0" tIns="0" rIns="0" bIns="0" rtlCol="0" anchor="t">
              <a:spAutoFit/>
            </a:bodyPr>
            <a:lstStyle/>
            <a:p>
              <a:pPr>
                <a:lnSpc>
                  <a:spcPts val="909"/>
                </a:lnSpc>
              </a:pPr>
              <a:r>
                <a:rPr lang="en-US" sz="909">
                  <a:solidFill>
                    <a:srgbClr val="161616"/>
                  </a:solidFill>
                  <a:latin typeface="Futura"/>
                  <a:ea typeface="Futura"/>
                  <a:cs typeface="Futura"/>
                  <a:sym typeface="Futura"/>
                </a:rPr>
                <a:t>Prepares the workforce for a paradigm shift. Focuses on managing AI-quantum partnerships, the ethics of simulation-driven care, and leading in a fully digitally integrated environment </a:t>
              </a:r>
            </a:p>
            <a:p>
              <a:pPr>
                <a:lnSpc>
                  <a:spcPts val="909"/>
                </a:lnSpc>
              </a:pPr>
              <a:endParaRPr lang="en-US" sz="909">
                <a:solidFill>
                  <a:srgbClr val="161616"/>
                </a:solidFill>
                <a:latin typeface="Futura"/>
                <a:ea typeface="Futura"/>
                <a:cs typeface="Futura"/>
                <a:sym typeface="Futura"/>
              </a:endParaRPr>
            </a:p>
          </p:txBody>
        </p:sp>
      </p:grpSp>
      <p:sp>
        <p:nvSpPr>
          <p:cNvPr id="54" name="Slide Number Placeholder 2">
            <a:extLst>
              <a:ext uri="{FF2B5EF4-FFF2-40B4-BE49-F238E27FC236}">
                <a16:creationId xmlns:a16="http://schemas.microsoft.com/office/drawing/2014/main" id="{094F0D0D-3286-386D-D122-285F5BE0844F}"/>
              </a:ext>
            </a:extLst>
          </p:cNvPr>
          <p:cNvSpPr txBox="1">
            <a:spLocks/>
          </p:cNvSpPr>
          <p:nvPr/>
        </p:nvSpPr>
        <p:spPr>
          <a:xfrm>
            <a:off x="11413863" y="6470480"/>
            <a:ext cx="513735" cy="11833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 </a:t>
            </a:r>
            <a:fld id="{D8D877B3-D348-4611-9BDB-C5374591D951}" type="slidenum">
              <a:rPr lang="en-US" sz="800" smtClean="0">
                <a:solidFill>
                  <a:schemeClr val="bg1"/>
                </a:solidFill>
              </a:rPr>
              <a:pPr/>
              <a:t>21</a:t>
            </a:fld>
            <a:endParaRPr lang="en-US" sz="8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96" y="1297468"/>
            <a:ext cx="12056937" cy="5135306"/>
            <a:chOff x="0" y="0"/>
            <a:chExt cx="4812051" cy="2010107"/>
          </a:xfrm>
        </p:grpSpPr>
        <p:sp>
          <p:nvSpPr>
            <p:cNvPr id="3" name="Freeform 3"/>
            <p:cNvSpPr/>
            <p:nvPr/>
          </p:nvSpPr>
          <p:spPr>
            <a:xfrm>
              <a:off x="0" y="0"/>
              <a:ext cx="4812051" cy="2010107"/>
            </a:xfrm>
            <a:custGeom>
              <a:avLst/>
              <a:gdLst/>
              <a:ahLst/>
              <a:cxnLst/>
              <a:rect l="l" t="t" r="r" b="b"/>
              <a:pathLst>
                <a:path w="4812051" h="2010107">
                  <a:moveTo>
                    <a:pt x="21610" y="0"/>
                  </a:moveTo>
                  <a:lnTo>
                    <a:pt x="4790441" y="0"/>
                  </a:lnTo>
                  <a:cubicBezTo>
                    <a:pt x="4796172" y="0"/>
                    <a:pt x="4801669" y="2277"/>
                    <a:pt x="4805722" y="6330"/>
                  </a:cubicBezTo>
                  <a:cubicBezTo>
                    <a:pt x="4809775" y="10382"/>
                    <a:pt x="4812051" y="15879"/>
                    <a:pt x="4812051" y="21610"/>
                  </a:cubicBezTo>
                  <a:lnTo>
                    <a:pt x="4812051" y="1988496"/>
                  </a:lnTo>
                  <a:cubicBezTo>
                    <a:pt x="4812051" y="1994228"/>
                    <a:pt x="4809775" y="1999724"/>
                    <a:pt x="4805722" y="2003777"/>
                  </a:cubicBezTo>
                  <a:cubicBezTo>
                    <a:pt x="4801669" y="2007830"/>
                    <a:pt x="4796172" y="2010107"/>
                    <a:pt x="4790441" y="2010107"/>
                  </a:cubicBezTo>
                  <a:lnTo>
                    <a:pt x="21610" y="2010107"/>
                  </a:lnTo>
                  <a:cubicBezTo>
                    <a:pt x="15879" y="2010107"/>
                    <a:pt x="10382" y="2007830"/>
                    <a:pt x="6330" y="2003777"/>
                  </a:cubicBezTo>
                  <a:cubicBezTo>
                    <a:pt x="2277" y="1999724"/>
                    <a:pt x="0" y="1994228"/>
                    <a:pt x="0" y="1988496"/>
                  </a:cubicBezTo>
                  <a:lnTo>
                    <a:pt x="0" y="21610"/>
                  </a:lnTo>
                  <a:cubicBezTo>
                    <a:pt x="0" y="15879"/>
                    <a:pt x="2277" y="10382"/>
                    <a:pt x="6330" y="6330"/>
                  </a:cubicBezTo>
                  <a:cubicBezTo>
                    <a:pt x="10382" y="2277"/>
                    <a:pt x="15879" y="0"/>
                    <a:pt x="21610" y="0"/>
                  </a:cubicBezTo>
                  <a:close/>
                </a:path>
              </a:pathLst>
            </a:custGeom>
            <a:solidFill>
              <a:srgbClr val="000000">
                <a:alpha val="0"/>
              </a:srgbClr>
            </a:solidFill>
            <a:ln w="19050" cap="rnd">
              <a:solidFill>
                <a:srgbClr val="F4D71B"/>
              </a:solidFill>
              <a:prstDash val="solid"/>
              <a:round/>
            </a:ln>
          </p:spPr>
          <p:txBody>
            <a:bodyPr/>
            <a:lstStyle/>
            <a:p>
              <a:endParaRPr lang="en-US" sz="1200"/>
            </a:p>
          </p:txBody>
        </p:sp>
        <p:sp>
          <p:nvSpPr>
            <p:cNvPr id="4" name="TextBox 4"/>
            <p:cNvSpPr txBox="1"/>
            <p:nvPr/>
          </p:nvSpPr>
          <p:spPr>
            <a:xfrm>
              <a:off x="0" y="-28575"/>
              <a:ext cx="4812051" cy="2038682"/>
            </a:xfrm>
            <a:prstGeom prst="rect">
              <a:avLst/>
            </a:prstGeom>
          </p:spPr>
          <p:txBody>
            <a:bodyPr lIns="33867" tIns="33867" rIns="33867" bIns="33867" rtlCol="0" anchor="ctr"/>
            <a:lstStyle/>
            <a:p>
              <a:pPr algn="ctr">
                <a:lnSpc>
                  <a:spcPts val="2000"/>
                </a:lnSpc>
              </a:pPr>
              <a:endParaRPr sz="1200"/>
            </a:p>
          </p:txBody>
        </p:sp>
      </p:grpSp>
      <p:sp>
        <p:nvSpPr>
          <p:cNvPr id="6" name="Freeform 6"/>
          <p:cNvSpPr>
            <a:spLocks noGrp="1" noRot="1" noMove="1" noResize="1" noEditPoints="1" noAdjustHandles="1" noChangeArrowheads="1" noChangeShapeType="1"/>
          </p:cNvSpPr>
          <p:nvPr/>
        </p:nvSpPr>
        <p:spPr>
          <a:xfrm rot="-5400000" flipH="1" flipV="1">
            <a:off x="7857602" y="-38260"/>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TextBox 7"/>
          <p:cNvSpPr txBox="1"/>
          <p:nvPr/>
        </p:nvSpPr>
        <p:spPr>
          <a:xfrm>
            <a:off x="287365" y="119512"/>
            <a:ext cx="11382691" cy="945002"/>
          </a:xfrm>
          <a:prstGeom prst="rect">
            <a:avLst/>
          </a:prstGeom>
        </p:spPr>
        <p:txBody>
          <a:bodyPr lIns="0" tIns="0" rIns="0" bIns="0" rtlCol="0" anchor="t">
            <a:spAutoFit/>
          </a:bodyPr>
          <a:lstStyle/>
          <a:p>
            <a:pPr algn="ctr">
              <a:lnSpc>
                <a:spcPts val="3790"/>
              </a:lnSpc>
            </a:pPr>
            <a:r>
              <a:rPr lang="en-US" sz="3157" b="1" dirty="0">
                <a:solidFill>
                  <a:srgbClr val="000000"/>
                </a:solidFill>
                <a:latin typeface="Telegraf Bold"/>
                <a:ea typeface="Telegraf Bold"/>
                <a:cs typeface="Telegraf Bold"/>
                <a:sym typeface="Telegraf Bold"/>
              </a:rPr>
              <a:t>The Roadmap: Pillars of Digital Transformation</a:t>
            </a:r>
          </a:p>
          <a:p>
            <a:pPr algn="ctr">
              <a:lnSpc>
                <a:spcPts val="3790"/>
              </a:lnSpc>
            </a:pPr>
            <a:endParaRPr lang="en-US" sz="3157" b="1" dirty="0">
              <a:solidFill>
                <a:srgbClr val="000000"/>
              </a:solidFill>
              <a:latin typeface="Telegraf Bold"/>
              <a:ea typeface="Telegraf Bold"/>
              <a:cs typeface="Telegraf Bold"/>
              <a:sym typeface="Telegraf Bold"/>
            </a:endParaRPr>
          </a:p>
        </p:txBody>
      </p:sp>
      <p:sp>
        <p:nvSpPr>
          <p:cNvPr id="8" name="Freeform 8"/>
          <p:cNvSpPr>
            <a:spLocks noGrp="1" noRot="1" noMove="1" noResize="1" noEditPoints="1" noAdjustHandles="1" noChangeArrowheads="1" noChangeShapeType="1"/>
          </p:cNvSpPr>
          <p:nvPr/>
        </p:nvSpPr>
        <p:spPr>
          <a:xfrm rot="-5400000">
            <a:off x="11049" y="4164209"/>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9" name="Group 9"/>
          <p:cNvGrpSpPr/>
          <p:nvPr/>
        </p:nvGrpSpPr>
        <p:grpSpPr>
          <a:xfrm>
            <a:off x="2292143" y="1631596"/>
            <a:ext cx="6796883" cy="4549748"/>
            <a:chOff x="482967" y="-105306"/>
            <a:chExt cx="8513325" cy="6206797"/>
          </a:xfrm>
        </p:grpSpPr>
        <p:grpSp>
          <p:nvGrpSpPr>
            <p:cNvPr id="10" name="Group 10"/>
            <p:cNvGrpSpPr/>
            <p:nvPr/>
          </p:nvGrpSpPr>
          <p:grpSpPr>
            <a:xfrm>
              <a:off x="1893755" y="-105306"/>
              <a:ext cx="7102537" cy="6206797"/>
              <a:chOff x="0" y="-28575"/>
              <a:chExt cx="1927286" cy="1684225"/>
            </a:xfrm>
          </p:grpSpPr>
          <p:sp>
            <p:nvSpPr>
              <p:cNvPr id="11" name="Freeform 11"/>
              <p:cNvSpPr/>
              <p:nvPr/>
            </p:nvSpPr>
            <p:spPr>
              <a:xfrm>
                <a:off x="3071" y="-14288"/>
                <a:ext cx="1924215" cy="1655650"/>
              </a:xfrm>
              <a:custGeom>
                <a:avLst/>
                <a:gdLst/>
                <a:ahLst/>
                <a:cxnLst/>
                <a:rect l="l" t="t" r="r" b="b"/>
                <a:pathLst>
                  <a:path w="1924215" h="1655650">
                    <a:moveTo>
                      <a:pt x="54361" y="0"/>
                    </a:moveTo>
                    <a:lnTo>
                      <a:pt x="1869854" y="0"/>
                    </a:lnTo>
                    <a:cubicBezTo>
                      <a:pt x="1884272" y="0"/>
                      <a:pt x="1898098" y="5727"/>
                      <a:pt x="1908293" y="15922"/>
                    </a:cubicBezTo>
                    <a:cubicBezTo>
                      <a:pt x="1918488" y="26117"/>
                      <a:pt x="1924215" y="39943"/>
                      <a:pt x="1924215" y="54361"/>
                    </a:cubicBezTo>
                    <a:lnTo>
                      <a:pt x="1924215" y="1601290"/>
                    </a:lnTo>
                    <a:cubicBezTo>
                      <a:pt x="1924215" y="1631312"/>
                      <a:pt x="1899877" y="1655650"/>
                      <a:pt x="1869854" y="1655650"/>
                    </a:cubicBezTo>
                    <a:lnTo>
                      <a:pt x="54361" y="1655650"/>
                    </a:lnTo>
                    <a:cubicBezTo>
                      <a:pt x="24338" y="1655650"/>
                      <a:pt x="0" y="1631312"/>
                      <a:pt x="0" y="1601290"/>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12" name="TextBox 12"/>
              <p:cNvSpPr txBox="1"/>
              <p:nvPr/>
            </p:nvSpPr>
            <p:spPr>
              <a:xfrm>
                <a:off x="0" y="-28575"/>
                <a:ext cx="1924215" cy="1684225"/>
              </a:xfrm>
              <a:prstGeom prst="rect">
                <a:avLst/>
              </a:prstGeom>
            </p:spPr>
            <p:txBody>
              <a:bodyPr lIns="33867" tIns="33867" rIns="33867" bIns="33867" rtlCol="0" anchor="ctr"/>
              <a:lstStyle/>
              <a:p>
                <a:pPr algn="ctr">
                  <a:lnSpc>
                    <a:spcPts val="1306"/>
                  </a:lnSpc>
                  <a:spcBef>
                    <a:spcPct val="0"/>
                  </a:spcBef>
                </a:pPr>
                <a:endParaRPr sz="1200"/>
              </a:p>
            </p:txBody>
          </p:sp>
        </p:grpSp>
        <p:sp>
          <p:nvSpPr>
            <p:cNvPr id="13" name="Freeform 13"/>
            <p:cNvSpPr/>
            <p:nvPr/>
          </p:nvSpPr>
          <p:spPr>
            <a:xfrm rot="5400000">
              <a:off x="423699" y="463253"/>
              <a:ext cx="3187981" cy="3069446"/>
            </a:xfrm>
            <a:custGeom>
              <a:avLst/>
              <a:gdLst/>
              <a:ahLst/>
              <a:cxnLst/>
              <a:rect l="l" t="t" r="r" b="b"/>
              <a:pathLst>
                <a:path w="3421493" h="3848305">
                  <a:moveTo>
                    <a:pt x="0" y="0"/>
                  </a:moveTo>
                  <a:lnTo>
                    <a:pt x="3421493" y="0"/>
                  </a:lnTo>
                  <a:lnTo>
                    <a:pt x="3421493" y="3848305"/>
                  </a:lnTo>
                  <a:lnTo>
                    <a:pt x="0" y="3848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4" name="Freeform 14"/>
            <p:cNvSpPr/>
            <p:nvPr/>
          </p:nvSpPr>
          <p:spPr>
            <a:xfrm rot="5400000">
              <a:off x="654988" y="649014"/>
              <a:ext cx="2769881" cy="2630285"/>
            </a:xfrm>
            <a:custGeom>
              <a:avLst/>
              <a:gdLst/>
              <a:ahLst/>
              <a:cxnLst/>
              <a:rect l="l" t="t" r="r" b="b"/>
              <a:pathLst>
                <a:path w="2908486" h="3271303">
                  <a:moveTo>
                    <a:pt x="0" y="0"/>
                  </a:moveTo>
                  <a:lnTo>
                    <a:pt x="2908485" y="0"/>
                  </a:lnTo>
                  <a:lnTo>
                    <a:pt x="2908485" y="3271303"/>
                  </a:lnTo>
                  <a:lnTo>
                    <a:pt x="0" y="3271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5" name="Freeform 15"/>
            <p:cNvSpPr/>
            <p:nvPr/>
          </p:nvSpPr>
          <p:spPr>
            <a:xfrm rot="16200000">
              <a:off x="973105" y="840035"/>
              <a:ext cx="2260845" cy="2271531"/>
            </a:xfrm>
            <a:custGeom>
              <a:avLst/>
              <a:gdLst/>
              <a:ahLst/>
              <a:cxnLst/>
              <a:rect l="l" t="t" r="r" b="b"/>
              <a:pathLst>
                <a:path w="2338560" h="2630283">
                  <a:moveTo>
                    <a:pt x="0" y="0"/>
                  </a:moveTo>
                  <a:lnTo>
                    <a:pt x="2338561" y="0"/>
                  </a:lnTo>
                  <a:lnTo>
                    <a:pt x="2338561" y="2630283"/>
                  </a:lnTo>
                  <a:lnTo>
                    <a:pt x="0" y="2630283"/>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6" name="TextBox 16"/>
            <p:cNvSpPr txBox="1"/>
            <p:nvPr/>
          </p:nvSpPr>
          <p:spPr>
            <a:xfrm>
              <a:off x="3848306" y="91582"/>
              <a:ext cx="4436444" cy="624805"/>
            </a:xfrm>
            <a:prstGeom prst="rect">
              <a:avLst/>
            </a:prstGeom>
          </p:spPr>
          <p:txBody>
            <a:bodyPr lIns="0" tIns="0" rIns="0" bIns="0" rtlCol="0" anchor="t">
              <a:spAutoFit/>
            </a:bodyPr>
            <a:lstStyle/>
            <a:p>
              <a:pPr>
                <a:lnSpc>
                  <a:spcPts val="1834"/>
                </a:lnSpc>
                <a:spcBef>
                  <a:spcPct val="0"/>
                </a:spcBef>
              </a:pPr>
              <a:r>
                <a:rPr lang="en-US" sz="1310" b="1">
                  <a:solidFill>
                    <a:srgbClr val="1800AD"/>
                  </a:solidFill>
                  <a:latin typeface="Futura Bold"/>
                  <a:ea typeface="Futura Bold"/>
                  <a:cs typeface="Futura Bold"/>
                  <a:sym typeface="Futura Bold"/>
                </a:rPr>
                <a:t>The Foundational &amp; Connected Ecosystem (Now-Near Future)</a:t>
              </a:r>
            </a:p>
          </p:txBody>
        </p:sp>
        <p:sp>
          <p:nvSpPr>
            <p:cNvPr id="17" name="TextBox 17"/>
            <p:cNvSpPr txBox="1"/>
            <p:nvPr/>
          </p:nvSpPr>
          <p:spPr>
            <a:xfrm>
              <a:off x="3608292" y="1141355"/>
              <a:ext cx="1304335" cy="298632"/>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Focus:</a:t>
              </a:r>
            </a:p>
          </p:txBody>
        </p:sp>
        <p:sp>
          <p:nvSpPr>
            <p:cNvPr id="18" name="TextBox 18"/>
            <p:cNvSpPr txBox="1"/>
            <p:nvPr/>
          </p:nvSpPr>
          <p:spPr>
            <a:xfrm>
              <a:off x="3608292" y="1633674"/>
              <a:ext cx="4579904" cy="204495"/>
            </a:xfrm>
            <a:prstGeom prst="rect">
              <a:avLst/>
            </a:prstGeom>
          </p:spPr>
          <p:txBody>
            <a:bodyPr lIns="0" tIns="0" rIns="0" bIns="0" rtlCol="0" anchor="t">
              <a:spAutoFit/>
            </a:bodyPr>
            <a:lstStyle/>
            <a:p>
              <a:pPr>
                <a:lnSpc>
                  <a:spcPts val="1113"/>
                </a:lnSpc>
              </a:pPr>
              <a:r>
                <a:rPr lang="en-US" sz="1333">
                  <a:solidFill>
                    <a:srgbClr val="161616"/>
                  </a:solidFill>
                  <a:latin typeface="Futura"/>
                  <a:ea typeface="Futura"/>
                  <a:cs typeface="Futura"/>
                  <a:sym typeface="Futura"/>
                </a:rPr>
                <a:t>Data Unification and Basic Intelligence</a:t>
              </a:r>
            </a:p>
          </p:txBody>
        </p:sp>
        <p:sp>
          <p:nvSpPr>
            <p:cNvPr id="19" name="TextBox 19"/>
            <p:cNvSpPr txBox="1"/>
            <p:nvPr/>
          </p:nvSpPr>
          <p:spPr>
            <a:xfrm>
              <a:off x="3596891" y="2283544"/>
              <a:ext cx="3194906" cy="298632"/>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Interoperability:</a:t>
              </a:r>
            </a:p>
          </p:txBody>
        </p:sp>
        <p:sp>
          <p:nvSpPr>
            <p:cNvPr id="20" name="TextBox 20"/>
            <p:cNvSpPr txBox="1"/>
            <p:nvPr/>
          </p:nvSpPr>
          <p:spPr>
            <a:xfrm>
              <a:off x="3552413" y="2703669"/>
              <a:ext cx="4875797" cy="839480"/>
            </a:xfrm>
            <a:prstGeom prst="rect">
              <a:avLst/>
            </a:prstGeom>
          </p:spPr>
          <p:txBody>
            <a:bodyPr wrap="square" lIns="0" tIns="0" rIns="0" bIns="0" rtlCol="0" anchor="t">
              <a:spAutoFit/>
            </a:bodyPr>
            <a:lstStyle/>
            <a:p>
              <a:pPr algn="l"/>
              <a:r>
                <a:rPr lang="en-US" sz="1333">
                  <a:solidFill>
                    <a:srgbClr val="161616"/>
                  </a:solidFill>
                  <a:latin typeface="Futura"/>
                  <a:ea typeface="Futura"/>
                  <a:cs typeface="Futura"/>
                  <a:sym typeface="Futura"/>
                </a:rPr>
                <a:t>Establishing secure, universal data standards (like FHIR) to break down silos. EHRs talk to each other, creating a holistic patient view</a:t>
              </a:r>
            </a:p>
          </p:txBody>
        </p:sp>
        <p:sp>
          <p:nvSpPr>
            <p:cNvPr id="21" name="TextBox 21"/>
            <p:cNvSpPr txBox="1"/>
            <p:nvPr/>
          </p:nvSpPr>
          <p:spPr>
            <a:xfrm>
              <a:off x="967761" y="1649406"/>
              <a:ext cx="2096713" cy="833558"/>
            </a:xfrm>
            <a:prstGeom prst="rect">
              <a:avLst/>
            </a:prstGeom>
          </p:spPr>
          <p:txBody>
            <a:bodyPr lIns="0" tIns="0" rIns="0" bIns="0" rtlCol="0" anchor="t">
              <a:spAutoFit/>
            </a:bodyPr>
            <a:lstStyle/>
            <a:p>
              <a:pPr algn="ctr">
                <a:lnSpc>
                  <a:spcPts val="4586"/>
                </a:lnSpc>
              </a:pPr>
              <a:r>
                <a:rPr lang="en-US" sz="4586" b="1" spc="-458">
                  <a:solidFill>
                    <a:srgbClr val="161616"/>
                  </a:solidFill>
                  <a:latin typeface="Futura Ultra-Bold"/>
                  <a:ea typeface="Futura Ultra-Bold"/>
                  <a:cs typeface="Futura Ultra-Bold"/>
                  <a:sym typeface="Futura Ultra-Bold"/>
                </a:rPr>
                <a:t>01</a:t>
              </a:r>
            </a:p>
          </p:txBody>
        </p:sp>
        <p:sp>
          <p:nvSpPr>
            <p:cNvPr id="22" name="TextBox 22"/>
            <p:cNvSpPr txBox="1"/>
            <p:nvPr/>
          </p:nvSpPr>
          <p:spPr>
            <a:xfrm>
              <a:off x="3552413" y="4019568"/>
              <a:ext cx="3194906" cy="298632"/>
            </a:xfrm>
            <a:prstGeom prst="rect">
              <a:avLst/>
            </a:prstGeom>
          </p:spPr>
          <p:txBody>
            <a:bodyPr lIns="0" tIns="0" rIns="0" bIns="0" rtlCol="0" anchor="t">
              <a:spAutoFit/>
            </a:bodyPr>
            <a:lstStyle/>
            <a:p>
              <a:pPr>
                <a:lnSpc>
                  <a:spcPts val="1834"/>
                </a:lnSpc>
                <a:spcBef>
                  <a:spcPct val="0"/>
                </a:spcBef>
              </a:pPr>
              <a:r>
                <a:rPr lang="en-US" sz="1310" b="1">
                  <a:solidFill>
                    <a:srgbClr val="161616"/>
                  </a:solidFill>
                  <a:latin typeface="Futura Bold"/>
                  <a:ea typeface="Futura Bold"/>
                  <a:cs typeface="Futura Bold"/>
                  <a:sym typeface="Futura Bold"/>
                </a:rPr>
                <a:t>TIGER Role:</a:t>
              </a:r>
            </a:p>
          </p:txBody>
        </p:sp>
        <p:sp>
          <p:nvSpPr>
            <p:cNvPr id="23" name="TextBox 23"/>
            <p:cNvSpPr txBox="1"/>
            <p:nvPr/>
          </p:nvSpPr>
          <p:spPr>
            <a:xfrm>
              <a:off x="3552413" y="4427304"/>
              <a:ext cx="4939326" cy="839480"/>
            </a:xfrm>
            <a:prstGeom prst="rect">
              <a:avLst/>
            </a:prstGeom>
          </p:spPr>
          <p:txBody>
            <a:bodyPr wrap="square" lIns="0" tIns="0" rIns="0" bIns="0" rtlCol="0" anchor="t">
              <a:spAutoFit/>
            </a:bodyPr>
            <a:lstStyle/>
            <a:p>
              <a:pPr algn="l"/>
              <a:r>
                <a:rPr lang="en-US" sz="1333">
                  <a:solidFill>
                    <a:srgbClr val="161616"/>
                  </a:solidFill>
                  <a:latin typeface="Futura"/>
                  <a:ea typeface="Futura"/>
                  <a:cs typeface="Futura"/>
                  <a:sym typeface="Futura"/>
                </a:rPr>
                <a:t>Focuses on building core informatics literacy among all healthcare professionals, ensuring they can work effectively within this connected data environment. </a:t>
              </a:r>
            </a:p>
          </p:txBody>
        </p:sp>
      </p:grpSp>
      <p:sp>
        <p:nvSpPr>
          <p:cNvPr id="25" name="TextBox 24">
            <a:extLst>
              <a:ext uri="{FF2B5EF4-FFF2-40B4-BE49-F238E27FC236}">
                <a16:creationId xmlns:a16="http://schemas.microsoft.com/office/drawing/2014/main" id="{91E831E4-0B21-739F-CD54-4C6C14314F17}"/>
              </a:ext>
            </a:extLst>
          </p:cNvPr>
          <p:cNvSpPr txBox="1"/>
          <p:nvPr/>
        </p:nvSpPr>
        <p:spPr>
          <a:xfrm>
            <a:off x="11466096" y="6390360"/>
            <a:ext cx="669798" cy="230832"/>
          </a:xfrm>
          <a:prstGeom prst="rect">
            <a:avLst/>
          </a:prstGeom>
          <a:noFill/>
        </p:spPr>
        <p:txBody>
          <a:bodyPr wrap="square">
            <a:spAutoFit/>
          </a:bodyPr>
          <a:lstStyle/>
          <a:p>
            <a:fld id="{D8D877B3-D348-4611-9BDB-C5374591D951}" type="slidenum">
              <a:rPr lang="en-US" sz="900" smtClean="0">
                <a:solidFill>
                  <a:schemeClr val="bg1"/>
                </a:solidFill>
              </a:rPr>
              <a:pPr/>
              <a:t>22</a:t>
            </a:fld>
            <a:endParaRPr lang="en-US" sz="9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EF9F-80C7-BE42-1AA5-A593CADBEC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9807C2-C8BA-4676-783A-29759AB72229}"/>
              </a:ext>
            </a:extLst>
          </p:cNvPr>
          <p:cNvGrpSpPr/>
          <p:nvPr/>
        </p:nvGrpSpPr>
        <p:grpSpPr>
          <a:xfrm>
            <a:off x="67532" y="1437787"/>
            <a:ext cx="12056937" cy="5135306"/>
            <a:chOff x="0" y="0"/>
            <a:chExt cx="4812051" cy="2010107"/>
          </a:xfrm>
        </p:grpSpPr>
        <p:sp>
          <p:nvSpPr>
            <p:cNvPr id="3" name="Freeform 3">
              <a:extLst>
                <a:ext uri="{FF2B5EF4-FFF2-40B4-BE49-F238E27FC236}">
                  <a16:creationId xmlns:a16="http://schemas.microsoft.com/office/drawing/2014/main" id="{1803584F-9ED4-F053-B704-DEC70471E764}"/>
                </a:ext>
              </a:extLst>
            </p:cNvPr>
            <p:cNvSpPr/>
            <p:nvPr/>
          </p:nvSpPr>
          <p:spPr>
            <a:xfrm>
              <a:off x="0" y="0"/>
              <a:ext cx="4812051" cy="2010107"/>
            </a:xfrm>
            <a:custGeom>
              <a:avLst/>
              <a:gdLst/>
              <a:ahLst/>
              <a:cxnLst/>
              <a:rect l="l" t="t" r="r" b="b"/>
              <a:pathLst>
                <a:path w="4812051" h="2010107">
                  <a:moveTo>
                    <a:pt x="21610" y="0"/>
                  </a:moveTo>
                  <a:lnTo>
                    <a:pt x="4790441" y="0"/>
                  </a:lnTo>
                  <a:cubicBezTo>
                    <a:pt x="4796172" y="0"/>
                    <a:pt x="4801669" y="2277"/>
                    <a:pt x="4805722" y="6330"/>
                  </a:cubicBezTo>
                  <a:cubicBezTo>
                    <a:pt x="4809775" y="10382"/>
                    <a:pt x="4812051" y="15879"/>
                    <a:pt x="4812051" y="21610"/>
                  </a:cubicBezTo>
                  <a:lnTo>
                    <a:pt x="4812051" y="1988496"/>
                  </a:lnTo>
                  <a:cubicBezTo>
                    <a:pt x="4812051" y="1994228"/>
                    <a:pt x="4809775" y="1999724"/>
                    <a:pt x="4805722" y="2003777"/>
                  </a:cubicBezTo>
                  <a:cubicBezTo>
                    <a:pt x="4801669" y="2007830"/>
                    <a:pt x="4796172" y="2010107"/>
                    <a:pt x="4790441" y="2010107"/>
                  </a:cubicBezTo>
                  <a:lnTo>
                    <a:pt x="21610" y="2010107"/>
                  </a:lnTo>
                  <a:cubicBezTo>
                    <a:pt x="15879" y="2010107"/>
                    <a:pt x="10382" y="2007830"/>
                    <a:pt x="6330" y="2003777"/>
                  </a:cubicBezTo>
                  <a:cubicBezTo>
                    <a:pt x="2277" y="1999724"/>
                    <a:pt x="0" y="1994228"/>
                    <a:pt x="0" y="1988496"/>
                  </a:cubicBezTo>
                  <a:lnTo>
                    <a:pt x="0" y="21610"/>
                  </a:lnTo>
                  <a:cubicBezTo>
                    <a:pt x="0" y="15879"/>
                    <a:pt x="2277" y="10382"/>
                    <a:pt x="6330" y="6330"/>
                  </a:cubicBezTo>
                  <a:cubicBezTo>
                    <a:pt x="10382" y="2277"/>
                    <a:pt x="15879" y="0"/>
                    <a:pt x="21610" y="0"/>
                  </a:cubicBezTo>
                  <a:close/>
                </a:path>
              </a:pathLst>
            </a:custGeom>
            <a:solidFill>
              <a:srgbClr val="000000">
                <a:alpha val="0"/>
              </a:srgbClr>
            </a:solidFill>
            <a:ln w="19050" cap="rnd">
              <a:solidFill>
                <a:srgbClr val="F4D71B"/>
              </a:solidFill>
              <a:prstDash val="solid"/>
              <a:round/>
            </a:ln>
          </p:spPr>
          <p:txBody>
            <a:bodyPr/>
            <a:lstStyle/>
            <a:p>
              <a:endParaRPr lang="en-US" sz="1200"/>
            </a:p>
          </p:txBody>
        </p:sp>
        <p:sp>
          <p:nvSpPr>
            <p:cNvPr id="4" name="TextBox 4">
              <a:extLst>
                <a:ext uri="{FF2B5EF4-FFF2-40B4-BE49-F238E27FC236}">
                  <a16:creationId xmlns:a16="http://schemas.microsoft.com/office/drawing/2014/main" id="{963DEB4E-B625-E28F-F862-FF76362D5052}"/>
                </a:ext>
              </a:extLst>
            </p:cNvPr>
            <p:cNvSpPr txBox="1"/>
            <p:nvPr/>
          </p:nvSpPr>
          <p:spPr>
            <a:xfrm>
              <a:off x="0" y="-28575"/>
              <a:ext cx="4812051" cy="2038682"/>
            </a:xfrm>
            <a:prstGeom prst="rect">
              <a:avLst/>
            </a:prstGeom>
          </p:spPr>
          <p:txBody>
            <a:bodyPr lIns="33867" tIns="33867" rIns="33867" bIns="33867" rtlCol="0" anchor="ctr"/>
            <a:lstStyle/>
            <a:p>
              <a:pPr algn="ctr">
                <a:lnSpc>
                  <a:spcPts val="2000"/>
                </a:lnSpc>
              </a:pPr>
              <a:endParaRPr sz="1200"/>
            </a:p>
          </p:txBody>
        </p:sp>
      </p:grpSp>
      <p:sp>
        <p:nvSpPr>
          <p:cNvPr id="6" name="Freeform 6">
            <a:extLst>
              <a:ext uri="{FF2B5EF4-FFF2-40B4-BE49-F238E27FC236}">
                <a16:creationId xmlns:a16="http://schemas.microsoft.com/office/drawing/2014/main" id="{1C026E9B-3D51-899F-44FB-44D8A3247C98}"/>
              </a:ext>
            </a:extLst>
          </p:cNvPr>
          <p:cNvSpPr>
            <a:spLocks noGrp="1" noRot="1" noMove="1" noResize="1" noEditPoints="1" noAdjustHandles="1" noChangeArrowheads="1" noChangeShapeType="1"/>
          </p:cNvSpPr>
          <p:nvPr/>
        </p:nvSpPr>
        <p:spPr>
          <a:xfrm rot="-5400000" flipH="1" flipV="1">
            <a:off x="7857602" y="-38260"/>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a:extLst>
              <a:ext uri="{FF2B5EF4-FFF2-40B4-BE49-F238E27FC236}">
                <a16:creationId xmlns:a16="http://schemas.microsoft.com/office/drawing/2014/main" id="{98A51913-AC7F-4721-A245-292B1B051813}"/>
              </a:ext>
            </a:extLst>
          </p:cNvPr>
          <p:cNvSpPr txBox="1"/>
          <p:nvPr/>
        </p:nvSpPr>
        <p:spPr>
          <a:xfrm>
            <a:off x="287365" y="119512"/>
            <a:ext cx="11382691" cy="945002"/>
          </a:xfrm>
          <a:prstGeom prst="rect">
            <a:avLst/>
          </a:prstGeom>
        </p:spPr>
        <p:txBody>
          <a:bodyPr lIns="0" tIns="0" rIns="0" bIns="0" rtlCol="0" anchor="t">
            <a:spAutoFit/>
          </a:bodyPr>
          <a:lstStyle/>
          <a:p>
            <a:pPr algn="ctr">
              <a:lnSpc>
                <a:spcPts val="3790"/>
              </a:lnSpc>
            </a:pPr>
            <a:r>
              <a:rPr lang="en-US" sz="3157" b="1" dirty="0">
                <a:solidFill>
                  <a:srgbClr val="000000"/>
                </a:solidFill>
                <a:latin typeface="Telegraf Bold"/>
                <a:ea typeface="Telegraf Bold"/>
                <a:cs typeface="Telegraf Bold"/>
                <a:sym typeface="Telegraf Bold"/>
              </a:rPr>
              <a:t>The Roadmap: Pillars of Digital Transformation</a:t>
            </a:r>
          </a:p>
          <a:p>
            <a:pPr algn="ctr">
              <a:lnSpc>
                <a:spcPts val="3790"/>
              </a:lnSpc>
            </a:pPr>
            <a:endParaRPr lang="en-US" sz="3157" b="1" dirty="0">
              <a:solidFill>
                <a:srgbClr val="000000"/>
              </a:solidFill>
              <a:latin typeface="Telegraf Bold"/>
              <a:ea typeface="Telegraf Bold"/>
              <a:cs typeface="Telegraf Bold"/>
              <a:sym typeface="Telegraf Bold"/>
            </a:endParaRPr>
          </a:p>
        </p:txBody>
      </p:sp>
      <p:sp>
        <p:nvSpPr>
          <p:cNvPr id="8" name="Freeform 8">
            <a:extLst>
              <a:ext uri="{FF2B5EF4-FFF2-40B4-BE49-F238E27FC236}">
                <a16:creationId xmlns:a16="http://schemas.microsoft.com/office/drawing/2014/main" id="{1BC2D2C9-6295-DC70-118B-74B46B4AF8E2}"/>
              </a:ext>
            </a:extLst>
          </p:cNvPr>
          <p:cNvSpPr>
            <a:spLocks noGrp="1" noRot="1" noMove="1" noResize="1" noEditPoints="1" noAdjustHandles="1" noChangeArrowheads="1" noChangeShapeType="1"/>
          </p:cNvSpPr>
          <p:nvPr/>
        </p:nvSpPr>
        <p:spPr>
          <a:xfrm rot="-5400000">
            <a:off x="11049" y="4164209"/>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24" name="Group 24">
            <a:extLst>
              <a:ext uri="{FF2B5EF4-FFF2-40B4-BE49-F238E27FC236}">
                <a16:creationId xmlns:a16="http://schemas.microsoft.com/office/drawing/2014/main" id="{EF8C2397-590E-76EF-33B4-F78FF6056E83}"/>
              </a:ext>
            </a:extLst>
          </p:cNvPr>
          <p:cNvGrpSpPr/>
          <p:nvPr/>
        </p:nvGrpSpPr>
        <p:grpSpPr>
          <a:xfrm>
            <a:off x="2754695" y="1929603"/>
            <a:ext cx="7131025" cy="4468319"/>
            <a:chOff x="0" y="0"/>
            <a:chExt cx="8156538" cy="7060912"/>
          </a:xfrm>
        </p:grpSpPr>
        <p:grpSp>
          <p:nvGrpSpPr>
            <p:cNvPr id="25" name="Group 25">
              <a:extLst>
                <a:ext uri="{FF2B5EF4-FFF2-40B4-BE49-F238E27FC236}">
                  <a16:creationId xmlns:a16="http://schemas.microsoft.com/office/drawing/2014/main" id="{09430637-2A73-FBB3-9CFB-84757650D07F}"/>
                </a:ext>
              </a:extLst>
            </p:cNvPr>
            <p:cNvGrpSpPr/>
            <p:nvPr/>
          </p:nvGrpSpPr>
          <p:grpSpPr>
            <a:xfrm rot="-10800000">
              <a:off x="0" y="0"/>
              <a:ext cx="6473823" cy="7060912"/>
              <a:chOff x="-34458" y="-28575"/>
              <a:chExt cx="1958673" cy="2136298"/>
            </a:xfrm>
          </p:grpSpPr>
          <p:sp>
            <p:nvSpPr>
              <p:cNvPr id="26" name="Freeform 26">
                <a:extLst>
                  <a:ext uri="{FF2B5EF4-FFF2-40B4-BE49-F238E27FC236}">
                    <a16:creationId xmlns:a16="http://schemas.microsoft.com/office/drawing/2014/main" id="{383BD069-4580-3040-2614-E8B5A98F2F93}"/>
                  </a:ext>
                </a:extLst>
              </p:cNvPr>
              <p:cNvSpPr/>
              <p:nvPr/>
            </p:nvSpPr>
            <p:spPr>
              <a:xfrm>
                <a:off x="-34458" y="-22600"/>
                <a:ext cx="1924215" cy="2107723"/>
              </a:xfrm>
              <a:custGeom>
                <a:avLst/>
                <a:gdLst/>
                <a:ahLst/>
                <a:cxnLst/>
                <a:rect l="l" t="t" r="r" b="b"/>
                <a:pathLst>
                  <a:path w="1924215" h="2107723">
                    <a:moveTo>
                      <a:pt x="54361" y="0"/>
                    </a:moveTo>
                    <a:lnTo>
                      <a:pt x="1869854" y="0"/>
                    </a:lnTo>
                    <a:cubicBezTo>
                      <a:pt x="1884272" y="0"/>
                      <a:pt x="1898098" y="5727"/>
                      <a:pt x="1908293" y="15922"/>
                    </a:cubicBezTo>
                    <a:cubicBezTo>
                      <a:pt x="1918488" y="26117"/>
                      <a:pt x="1924215" y="39943"/>
                      <a:pt x="1924215" y="54361"/>
                    </a:cubicBezTo>
                    <a:lnTo>
                      <a:pt x="1924215" y="2053362"/>
                    </a:lnTo>
                    <a:cubicBezTo>
                      <a:pt x="1924215" y="2083385"/>
                      <a:pt x="1899877" y="2107723"/>
                      <a:pt x="1869854" y="2107723"/>
                    </a:cubicBezTo>
                    <a:lnTo>
                      <a:pt x="54361" y="2107723"/>
                    </a:lnTo>
                    <a:cubicBezTo>
                      <a:pt x="24338" y="2107723"/>
                      <a:pt x="0" y="2083385"/>
                      <a:pt x="0" y="2053362"/>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27" name="TextBox 27">
                <a:extLst>
                  <a:ext uri="{FF2B5EF4-FFF2-40B4-BE49-F238E27FC236}">
                    <a16:creationId xmlns:a16="http://schemas.microsoft.com/office/drawing/2014/main" id="{14A31FB8-1358-9BBC-9358-446A5728A8D6}"/>
                  </a:ext>
                </a:extLst>
              </p:cNvPr>
              <p:cNvSpPr txBox="1"/>
              <p:nvPr/>
            </p:nvSpPr>
            <p:spPr>
              <a:xfrm>
                <a:off x="0" y="-28575"/>
                <a:ext cx="1924215" cy="2136298"/>
              </a:xfrm>
              <a:prstGeom prst="rect">
                <a:avLst/>
              </a:prstGeom>
            </p:spPr>
            <p:txBody>
              <a:bodyPr lIns="33867" tIns="33867" rIns="33867" bIns="33867" rtlCol="0" anchor="ctr"/>
              <a:lstStyle/>
              <a:p>
                <a:pPr algn="ctr">
                  <a:lnSpc>
                    <a:spcPts val="1307"/>
                  </a:lnSpc>
                  <a:spcBef>
                    <a:spcPct val="0"/>
                  </a:spcBef>
                </a:pPr>
                <a:endParaRPr sz="1200"/>
              </a:p>
            </p:txBody>
          </p:sp>
        </p:grpSp>
        <p:sp>
          <p:nvSpPr>
            <p:cNvPr id="28" name="Freeform 28">
              <a:extLst>
                <a:ext uri="{FF2B5EF4-FFF2-40B4-BE49-F238E27FC236}">
                  <a16:creationId xmlns:a16="http://schemas.microsoft.com/office/drawing/2014/main" id="{5F780DC9-C923-EE08-5013-7E490C21862F}"/>
                </a:ext>
              </a:extLst>
            </p:cNvPr>
            <p:cNvSpPr/>
            <p:nvPr/>
          </p:nvSpPr>
          <p:spPr>
            <a:xfrm rot="16200000">
              <a:off x="5355029" y="391485"/>
              <a:ext cx="2863996" cy="2739022"/>
            </a:xfrm>
            <a:custGeom>
              <a:avLst/>
              <a:gdLst/>
              <a:ahLst/>
              <a:cxnLst/>
              <a:rect l="l" t="t" r="r" b="b"/>
              <a:pathLst>
                <a:path w="3068649" h="3451446">
                  <a:moveTo>
                    <a:pt x="0" y="0"/>
                  </a:moveTo>
                  <a:lnTo>
                    <a:pt x="3068649" y="0"/>
                  </a:lnTo>
                  <a:lnTo>
                    <a:pt x="3068649" y="3451446"/>
                  </a:lnTo>
                  <a:lnTo>
                    <a:pt x="0" y="3451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9" name="Freeform 29">
              <a:extLst>
                <a:ext uri="{FF2B5EF4-FFF2-40B4-BE49-F238E27FC236}">
                  <a16:creationId xmlns:a16="http://schemas.microsoft.com/office/drawing/2014/main" id="{9F075FD8-D263-31BD-F2D0-8B10E351BCE8}"/>
                </a:ext>
              </a:extLst>
            </p:cNvPr>
            <p:cNvSpPr/>
            <p:nvPr/>
          </p:nvSpPr>
          <p:spPr>
            <a:xfrm rot="16200000">
              <a:off x="5534211" y="554891"/>
              <a:ext cx="2475713" cy="2337458"/>
            </a:xfrm>
            <a:custGeom>
              <a:avLst/>
              <a:gdLst/>
              <a:ahLst/>
              <a:cxnLst/>
              <a:rect l="l" t="t" r="r" b="b"/>
              <a:pathLst>
                <a:path w="2608546" h="2933948">
                  <a:moveTo>
                    <a:pt x="0" y="0"/>
                  </a:moveTo>
                  <a:lnTo>
                    <a:pt x="2608546" y="0"/>
                  </a:lnTo>
                  <a:lnTo>
                    <a:pt x="2608546" y="2933947"/>
                  </a:lnTo>
                  <a:lnTo>
                    <a:pt x="0" y="29339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0" name="Freeform 30">
              <a:extLst>
                <a:ext uri="{FF2B5EF4-FFF2-40B4-BE49-F238E27FC236}">
                  <a16:creationId xmlns:a16="http://schemas.microsoft.com/office/drawing/2014/main" id="{4981F526-11DB-35DB-8904-52C33657B6AF}"/>
                </a:ext>
              </a:extLst>
            </p:cNvPr>
            <p:cNvSpPr/>
            <p:nvPr/>
          </p:nvSpPr>
          <p:spPr>
            <a:xfrm rot="16200000">
              <a:off x="5719280" y="816821"/>
              <a:ext cx="2008580" cy="1905692"/>
            </a:xfrm>
            <a:custGeom>
              <a:avLst/>
              <a:gdLst/>
              <a:ahLst/>
              <a:cxnLst/>
              <a:rect l="l" t="t" r="r" b="b"/>
              <a:pathLst>
                <a:path w="2097395" h="2359033">
                  <a:moveTo>
                    <a:pt x="0" y="0"/>
                  </a:moveTo>
                  <a:lnTo>
                    <a:pt x="2097395" y="0"/>
                  </a:lnTo>
                  <a:lnTo>
                    <a:pt x="2097395" y="2359033"/>
                  </a:lnTo>
                  <a:lnTo>
                    <a:pt x="0" y="2359033"/>
                  </a:lnTo>
                  <a:lnTo>
                    <a:pt x="0" y="0"/>
                  </a:lnTo>
                  <a:close/>
                </a:path>
              </a:pathLst>
            </a:custGeom>
            <a:blipFill>
              <a:blip r:embed="rId9">
                <a:alphaModFix amt="15000"/>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1" name="TextBox 31">
              <a:extLst>
                <a:ext uri="{FF2B5EF4-FFF2-40B4-BE49-F238E27FC236}">
                  <a16:creationId xmlns:a16="http://schemas.microsoft.com/office/drawing/2014/main" id="{B7AAE9A3-AF13-EB37-0473-89C19836E7F1}"/>
                </a:ext>
              </a:extLst>
            </p:cNvPr>
            <p:cNvSpPr txBox="1"/>
            <p:nvPr/>
          </p:nvSpPr>
          <p:spPr>
            <a:xfrm>
              <a:off x="360495" y="123353"/>
              <a:ext cx="6088049" cy="619882"/>
            </a:xfrm>
            <a:prstGeom prst="rect">
              <a:avLst/>
            </a:prstGeom>
          </p:spPr>
          <p:txBody>
            <a:bodyPr wrap="square" lIns="0" tIns="0" rIns="0" bIns="0" rtlCol="0" anchor="t">
              <a:spAutoFit/>
            </a:bodyPr>
            <a:lstStyle/>
            <a:p>
              <a:pPr algn="ctr">
                <a:lnSpc>
                  <a:spcPts val="1645"/>
                </a:lnSpc>
                <a:spcBef>
                  <a:spcPct val="0"/>
                </a:spcBef>
              </a:pPr>
              <a:r>
                <a:rPr lang="en-US" sz="1175" b="1">
                  <a:solidFill>
                    <a:srgbClr val="1800AD"/>
                  </a:solidFill>
                  <a:latin typeface="Futura Bold"/>
                  <a:ea typeface="Futura Bold"/>
                  <a:cs typeface="Futura Bold"/>
                  <a:sym typeface="Futura Bold"/>
                </a:rPr>
                <a:t>The Predictive &amp; Personalized Ecosystem </a:t>
              </a:r>
            </a:p>
            <a:p>
              <a:pPr algn="ctr">
                <a:lnSpc>
                  <a:spcPts val="1645"/>
                </a:lnSpc>
                <a:spcBef>
                  <a:spcPct val="0"/>
                </a:spcBef>
              </a:pPr>
              <a:r>
                <a:rPr lang="en-US" sz="1175" b="1">
                  <a:solidFill>
                    <a:srgbClr val="1800AD"/>
                  </a:solidFill>
                  <a:latin typeface="Futura Bold"/>
                  <a:ea typeface="Futura Bold"/>
                  <a:cs typeface="Futura Bold"/>
                  <a:sym typeface="Futura Bold"/>
                </a:rPr>
                <a:t>(Mid-Term Future)</a:t>
              </a:r>
            </a:p>
          </p:txBody>
        </p:sp>
        <p:sp>
          <p:nvSpPr>
            <p:cNvPr id="32" name="TextBox 32">
              <a:extLst>
                <a:ext uri="{FF2B5EF4-FFF2-40B4-BE49-F238E27FC236}">
                  <a16:creationId xmlns:a16="http://schemas.microsoft.com/office/drawing/2014/main" id="{B6FA3085-3AAB-0179-ABBA-685078C882AA}"/>
                </a:ext>
              </a:extLst>
            </p:cNvPr>
            <p:cNvSpPr txBox="1"/>
            <p:nvPr/>
          </p:nvSpPr>
          <p:spPr>
            <a:xfrm>
              <a:off x="512995" y="876227"/>
              <a:ext cx="1765473" cy="297766"/>
            </a:xfrm>
            <a:prstGeom prst="rect">
              <a:avLst/>
            </a:prstGeom>
          </p:spPr>
          <p:txBody>
            <a:bodyPr lIns="0" tIns="0" rIns="0" bIns="0" rtlCol="0" anchor="t">
              <a:spAutoFit/>
            </a:bodyPr>
            <a:lstStyle/>
            <a:p>
              <a:pPr>
                <a:lnSpc>
                  <a:spcPts val="1645"/>
                </a:lnSpc>
                <a:spcBef>
                  <a:spcPct val="0"/>
                </a:spcBef>
              </a:pPr>
              <a:r>
                <a:rPr lang="en-US" sz="1200" b="1">
                  <a:solidFill>
                    <a:srgbClr val="161616"/>
                  </a:solidFill>
                  <a:latin typeface="Futura Bold"/>
                  <a:ea typeface="Futura Bold"/>
                  <a:cs typeface="Futura Bold"/>
                  <a:sym typeface="Futura Bold"/>
                </a:rPr>
                <a:t>Focus:</a:t>
              </a:r>
            </a:p>
          </p:txBody>
        </p:sp>
        <p:sp>
          <p:nvSpPr>
            <p:cNvPr id="33" name="TextBox 33">
              <a:extLst>
                <a:ext uri="{FF2B5EF4-FFF2-40B4-BE49-F238E27FC236}">
                  <a16:creationId xmlns:a16="http://schemas.microsoft.com/office/drawing/2014/main" id="{0A2A5E6F-4041-6A5B-5C55-C5CC93C85482}"/>
                </a:ext>
              </a:extLst>
            </p:cNvPr>
            <p:cNvSpPr txBox="1"/>
            <p:nvPr/>
          </p:nvSpPr>
          <p:spPr>
            <a:xfrm>
              <a:off x="498249" y="1272348"/>
              <a:ext cx="3498105" cy="632260"/>
            </a:xfrm>
            <a:prstGeom prst="rect">
              <a:avLst/>
            </a:prstGeom>
          </p:spPr>
          <p:txBody>
            <a:bodyPr wrap="square" lIns="0" tIns="0" rIns="0" bIns="0" rtlCol="0" anchor="t">
              <a:spAutoFit/>
            </a:bodyPr>
            <a:lstStyle/>
            <a:p>
              <a:pPr algn="l"/>
              <a:r>
                <a:rPr lang="en-US" sz="1300">
                  <a:solidFill>
                    <a:srgbClr val="161616"/>
                  </a:solidFill>
                  <a:latin typeface="Futura"/>
                  <a:ea typeface="Futura"/>
                  <a:cs typeface="Futura"/>
                  <a:sym typeface="Futura"/>
                </a:rPr>
                <a:t>Proactive care and augmented decision-making</a:t>
              </a:r>
            </a:p>
          </p:txBody>
        </p:sp>
        <p:sp>
          <p:nvSpPr>
            <p:cNvPr id="34" name="TextBox 34">
              <a:extLst>
                <a:ext uri="{FF2B5EF4-FFF2-40B4-BE49-F238E27FC236}">
                  <a16:creationId xmlns:a16="http://schemas.microsoft.com/office/drawing/2014/main" id="{27EDAD5E-5C55-C9F5-FCD9-9604600D633C}"/>
                </a:ext>
              </a:extLst>
            </p:cNvPr>
            <p:cNvSpPr txBox="1"/>
            <p:nvPr/>
          </p:nvSpPr>
          <p:spPr>
            <a:xfrm>
              <a:off x="455115" y="2288937"/>
              <a:ext cx="2838741" cy="297767"/>
            </a:xfrm>
            <a:prstGeom prst="rect">
              <a:avLst/>
            </a:prstGeom>
          </p:spPr>
          <p:txBody>
            <a:bodyPr lIns="0" tIns="0" rIns="0" bIns="0" rtlCol="0" anchor="t">
              <a:spAutoFit/>
            </a:bodyPr>
            <a:lstStyle/>
            <a:p>
              <a:pPr>
                <a:lnSpc>
                  <a:spcPts val="1645"/>
                </a:lnSpc>
                <a:spcBef>
                  <a:spcPct val="0"/>
                </a:spcBef>
              </a:pPr>
              <a:r>
                <a:rPr lang="en-US" sz="1200" b="1">
                  <a:solidFill>
                    <a:srgbClr val="161616"/>
                  </a:solidFill>
                  <a:latin typeface="Futura Bold"/>
                  <a:ea typeface="Futura Bold"/>
                  <a:cs typeface="Futura Bold"/>
                  <a:sym typeface="Futura Bold"/>
                </a:rPr>
                <a:t>Key Technologies:</a:t>
              </a:r>
            </a:p>
          </p:txBody>
        </p:sp>
        <p:sp>
          <p:nvSpPr>
            <p:cNvPr id="35" name="TextBox 35">
              <a:extLst>
                <a:ext uri="{FF2B5EF4-FFF2-40B4-BE49-F238E27FC236}">
                  <a16:creationId xmlns:a16="http://schemas.microsoft.com/office/drawing/2014/main" id="{EED2F5C2-D2C9-00AD-DB29-62DEE4C6E554}"/>
                </a:ext>
              </a:extLst>
            </p:cNvPr>
            <p:cNvSpPr txBox="1"/>
            <p:nvPr/>
          </p:nvSpPr>
          <p:spPr>
            <a:xfrm>
              <a:off x="462553" y="2889834"/>
              <a:ext cx="4825499" cy="1792113"/>
            </a:xfrm>
            <a:prstGeom prst="rect">
              <a:avLst/>
            </a:prstGeom>
          </p:spPr>
          <p:txBody>
            <a:bodyPr wrap="square" lIns="0" tIns="0" rIns="0" bIns="0" rtlCol="0" anchor="t">
              <a:spAutoFit/>
            </a:bodyPr>
            <a:lstStyle/>
            <a:p>
              <a:pPr>
                <a:lnSpc>
                  <a:spcPts val="1057"/>
                </a:lnSpc>
              </a:pPr>
              <a:r>
                <a:rPr lang="en-US" sz="1400" u="sng">
                  <a:solidFill>
                    <a:srgbClr val="161616"/>
                  </a:solidFill>
                  <a:latin typeface="Futura"/>
                  <a:ea typeface="Futura"/>
                  <a:cs typeface="Futura"/>
                  <a:sym typeface="Futura"/>
                </a:rPr>
                <a:t>AI &amp; NLP</a:t>
              </a:r>
              <a:r>
                <a:rPr lang="en-US" sz="1400">
                  <a:solidFill>
                    <a:srgbClr val="161616"/>
                  </a:solidFill>
                  <a:latin typeface="Futura"/>
                  <a:ea typeface="Futura"/>
                  <a:cs typeface="Futura"/>
                  <a:sym typeface="Futura"/>
                </a:rPr>
                <a:t>: AI models use the interoperable data to move into predictive analytics (id patients at high risk for diseases). NLP automates clinical documentation from voice notes. </a:t>
              </a:r>
            </a:p>
            <a:p>
              <a:pPr>
                <a:lnSpc>
                  <a:spcPts val="1057"/>
                </a:lnSpc>
              </a:pPr>
              <a:endParaRPr lang="en-US" sz="1400">
                <a:solidFill>
                  <a:srgbClr val="161616"/>
                </a:solidFill>
                <a:latin typeface="Futura"/>
                <a:ea typeface="Futura"/>
                <a:cs typeface="Futura"/>
                <a:sym typeface="Futura"/>
              </a:endParaRPr>
            </a:p>
            <a:p>
              <a:pPr>
                <a:lnSpc>
                  <a:spcPts val="1057"/>
                </a:lnSpc>
              </a:pPr>
              <a:r>
                <a:rPr lang="en-US" sz="1400" u="sng">
                  <a:solidFill>
                    <a:srgbClr val="161616"/>
                  </a:solidFill>
                  <a:latin typeface="Futura"/>
                  <a:ea typeface="Futura"/>
                  <a:cs typeface="Futura"/>
                  <a:sym typeface="Futura"/>
                </a:rPr>
                <a:t>AR</a:t>
              </a:r>
              <a:r>
                <a:rPr lang="en-US" sz="1400">
                  <a:solidFill>
                    <a:srgbClr val="161616"/>
                  </a:solidFill>
                  <a:latin typeface="Futura"/>
                  <a:ea typeface="Futura"/>
                  <a:cs typeface="Futura"/>
                  <a:sym typeface="Futura"/>
                </a:rPr>
                <a:t>: Guides surgeons with overlays during procedures or helps nurses locate for interactive, hands-free training simulations</a:t>
              </a:r>
              <a:r>
                <a:rPr lang="en-US" sz="1100">
                  <a:solidFill>
                    <a:srgbClr val="161616"/>
                  </a:solidFill>
                  <a:latin typeface="Futura"/>
                  <a:ea typeface="Futura"/>
                  <a:cs typeface="Futura"/>
                  <a:sym typeface="Futura"/>
                </a:rPr>
                <a:t>.</a:t>
              </a:r>
            </a:p>
          </p:txBody>
        </p:sp>
        <p:sp>
          <p:nvSpPr>
            <p:cNvPr id="36" name="TextBox 36">
              <a:extLst>
                <a:ext uri="{FF2B5EF4-FFF2-40B4-BE49-F238E27FC236}">
                  <a16:creationId xmlns:a16="http://schemas.microsoft.com/office/drawing/2014/main" id="{2604864C-6D53-C64D-F7E8-8F85769A4345}"/>
                </a:ext>
              </a:extLst>
            </p:cNvPr>
            <p:cNvSpPr txBox="1"/>
            <p:nvPr/>
          </p:nvSpPr>
          <p:spPr>
            <a:xfrm>
              <a:off x="6163833" y="1345569"/>
              <a:ext cx="1151347" cy="830854"/>
            </a:xfrm>
            <a:prstGeom prst="rect">
              <a:avLst/>
            </a:prstGeom>
          </p:spPr>
          <p:txBody>
            <a:bodyPr wrap="square" lIns="0" tIns="0" rIns="0" bIns="0" rtlCol="0" anchor="t">
              <a:spAutoFit/>
            </a:bodyPr>
            <a:lstStyle/>
            <a:p>
              <a:pPr algn="ctr">
                <a:lnSpc>
                  <a:spcPts val="4113"/>
                </a:lnSpc>
              </a:pPr>
              <a:r>
                <a:rPr lang="en-US" sz="4113" b="1" spc="-287">
                  <a:solidFill>
                    <a:srgbClr val="161616"/>
                  </a:solidFill>
                  <a:latin typeface="Futura Ultra-Bold"/>
                  <a:ea typeface="Futura Ultra-Bold"/>
                  <a:cs typeface="Futura Ultra-Bold"/>
                  <a:sym typeface="Futura Ultra-Bold"/>
                </a:rPr>
                <a:t>02</a:t>
              </a:r>
            </a:p>
          </p:txBody>
        </p:sp>
        <p:sp>
          <p:nvSpPr>
            <p:cNvPr id="37" name="TextBox 37">
              <a:extLst>
                <a:ext uri="{FF2B5EF4-FFF2-40B4-BE49-F238E27FC236}">
                  <a16:creationId xmlns:a16="http://schemas.microsoft.com/office/drawing/2014/main" id="{9B0643AC-6CD7-D929-FB1E-C93BD9F596F8}"/>
                </a:ext>
              </a:extLst>
            </p:cNvPr>
            <p:cNvSpPr txBox="1"/>
            <p:nvPr/>
          </p:nvSpPr>
          <p:spPr>
            <a:xfrm>
              <a:off x="498249" y="5301051"/>
              <a:ext cx="2838741" cy="297766"/>
            </a:xfrm>
            <a:prstGeom prst="rect">
              <a:avLst/>
            </a:prstGeom>
          </p:spPr>
          <p:txBody>
            <a:bodyPr lIns="0" tIns="0" rIns="0" bIns="0" rtlCol="0" anchor="t">
              <a:spAutoFit/>
            </a:bodyPr>
            <a:lstStyle/>
            <a:p>
              <a:pPr>
                <a:lnSpc>
                  <a:spcPts val="1645"/>
                </a:lnSpc>
                <a:spcBef>
                  <a:spcPct val="0"/>
                </a:spcBef>
              </a:pPr>
              <a:r>
                <a:rPr lang="en-US" sz="1200" b="1">
                  <a:solidFill>
                    <a:srgbClr val="161616"/>
                  </a:solidFill>
                  <a:latin typeface="Futura Bold"/>
                  <a:ea typeface="Futura Bold"/>
                  <a:cs typeface="Futura Bold"/>
                  <a:sym typeface="Futura Bold"/>
                </a:rPr>
                <a:t>TIGER Role:</a:t>
              </a:r>
            </a:p>
          </p:txBody>
        </p:sp>
        <p:sp>
          <p:nvSpPr>
            <p:cNvPr id="38" name="TextBox 38">
              <a:extLst>
                <a:ext uri="{FF2B5EF4-FFF2-40B4-BE49-F238E27FC236}">
                  <a16:creationId xmlns:a16="http://schemas.microsoft.com/office/drawing/2014/main" id="{500E58B7-8605-266C-5522-D7151FC03874}"/>
                </a:ext>
              </a:extLst>
            </p:cNvPr>
            <p:cNvSpPr txBox="1"/>
            <p:nvPr/>
          </p:nvSpPr>
          <p:spPr>
            <a:xfrm>
              <a:off x="498251" y="5710174"/>
              <a:ext cx="4919266" cy="677553"/>
            </a:xfrm>
            <a:prstGeom prst="rect">
              <a:avLst/>
            </a:prstGeom>
          </p:spPr>
          <p:txBody>
            <a:bodyPr wrap="square" lIns="0" tIns="0" rIns="0" bIns="0" rtlCol="0" anchor="t">
              <a:spAutoFit/>
            </a:bodyPr>
            <a:lstStyle/>
            <a:p>
              <a:pPr>
                <a:lnSpc>
                  <a:spcPts val="1057"/>
                </a:lnSpc>
              </a:pPr>
              <a:r>
                <a:rPr lang="en-US" sz="1400">
                  <a:solidFill>
                    <a:srgbClr val="161616"/>
                  </a:solidFill>
                  <a:latin typeface="Futura"/>
                  <a:ea typeface="Futura"/>
                  <a:cs typeface="Futura"/>
                  <a:sym typeface="Futura"/>
                </a:rPr>
                <a:t>Shifts education to include data interpretation skills, ethical AI use, and competency in using AR/NLP tools as part of standard clinical workflow</a:t>
              </a:r>
            </a:p>
          </p:txBody>
        </p:sp>
      </p:grpSp>
      <p:sp>
        <p:nvSpPr>
          <p:cNvPr id="10" name="TextBox 9">
            <a:extLst>
              <a:ext uri="{FF2B5EF4-FFF2-40B4-BE49-F238E27FC236}">
                <a16:creationId xmlns:a16="http://schemas.microsoft.com/office/drawing/2014/main" id="{D4FDC993-E307-356A-0A44-6DAEC981FA68}"/>
              </a:ext>
            </a:extLst>
          </p:cNvPr>
          <p:cNvSpPr txBox="1"/>
          <p:nvPr/>
        </p:nvSpPr>
        <p:spPr>
          <a:xfrm>
            <a:off x="11466096" y="6391656"/>
            <a:ext cx="664406" cy="230832"/>
          </a:xfrm>
          <a:prstGeom prst="rect">
            <a:avLst/>
          </a:prstGeom>
          <a:noFill/>
        </p:spPr>
        <p:txBody>
          <a:bodyPr wrap="square">
            <a:spAutoFit/>
          </a:bodyPr>
          <a:lstStyle/>
          <a:p>
            <a:fld id="{D8D877B3-D348-4611-9BDB-C5374591D951}" type="slidenum">
              <a:rPr lang="en-US" sz="900" smtClean="0">
                <a:solidFill>
                  <a:schemeClr val="bg1"/>
                </a:solidFill>
              </a:rPr>
              <a:pPr/>
              <a:t>23</a:t>
            </a:fld>
            <a:endParaRPr lang="en-US" sz="900" dirty="0"/>
          </a:p>
        </p:txBody>
      </p:sp>
    </p:spTree>
    <p:extLst>
      <p:ext uri="{BB962C8B-B14F-4D97-AF65-F5344CB8AC3E}">
        <p14:creationId xmlns:p14="http://schemas.microsoft.com/office/powerpoint/2010/main" val="177905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D654-3FD5-0EDE-D6E5-9119F9FB46C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3AB1343-F8A7-DB16-335F-7E0841BB511C}"/>
              </a:ext>
            </a:extLst>
          </p:cNvPr>
          <p:cNvGrpSpPr/>
          <p:nvPr/>
        </p:nvGrpSpPr>
        <p:grpSpPr>
          <a:xfrm>
            <a:off x="13248" y="1283588"/>
            <a:ext cx="12056937" cy="5135306"/>
            <a:chOff x="0" y="0"/>
            <a:chExt cx="4812051" cy="2010107"/>
          </a:xfrm>
        </p:grpSpPr>
        <p:sp>
          <p:nvSpPr>
            <p:cNvPr id="3" name="Freeform 3">
              <a:extLst>
                <a:ext uri="{FF2B5EF4-FFF2-40B4-BE49-F238E27FC236}">
                  <a16:creationId xmlns:a16="http://schemas.microsoft.com/office/drawing/2014/main" id="{7B3139CD-064E-30CB-16E6-F6BC7988C2A7}"/>
                </a:ext>
              </a:extLst>
            </p:cNvPr>
            <p:cNvSpPr/>
            <p:nvPr/>
          </p:nvSpPr>
          <p:spPr>
            <a:xfrm>
              <a:off x="0" y="0"/>
              <a:ext cx="4812051" cy="2010107"/>
            </a:xfrm>
            <a:custGeom>
              <a:avLst/>
              <a:gdLst/>
              <a:ahLst/>
              <a:cxnLst/>
              <a:rect l="l" t="t" r="r" b="b"/>
              <a:pathLst>
                <a:path w="4812051" h="2010107">
                  <a:moveTo>
                    <a:pt x="21610" y="0"/>
                  </a:moveTo>
                  <a:lnTo>
                    <a:pt x="4790441" y="0"/>
                  </a:lnTo>
                  <a:cubicBezTo>
                    <a:pt x="4796172" y="0"/>
                    <a:pt x="4801669" y="2277"/>
                    <a:pt x="4805722" y="6330"/>
                  </a:cubicBezTo>
                  <a:cubicBezTo>
                    <a:pt x="4809775" y="10382"/>
                    <a:pt x="4812051" y="15879"/>
                    <a:pt x="4812051" y="21610"/>
                  </a:cubicBezTo>
                  <a:lnTo>
                    <a:pt x="4812051" y="1988496"/>
                  </a:lnTo>
                  <a:cubicBezTo>
                    <a:pt x="4812051" y="1994228"/>
                    <a:pt x="4809775" y="1999724"/>
                    <a:pt x="4805722" y="2003777"/>
                  </a:cubicBezTo>
                  <a:cubicBezTo>
                    <a:pt x="4801669" y="2007830"/>
                    <a:pt x="4796172" y="2010107"/>
                    <a:pt x="4790441" y="2010107"/>
                  </a:cubicBezTo>
                  <a:lnTo>
                    <a:pt x="21610" y="2010107"/>
                  </a:lnTo>
                  <a:cubicBezTo>
                    <a:pt x="15879" y="2010107"/>
                    <a:pt x="10382" y="2007830"/>
                    <a:pt x="6330" y="2003777"/>
                  </a:cubicBezTo>
                  <a:cubicBezTo>
                    <a:pt x="2277" y="1999724"/>
                    <a:pt x="0" y="1994228"/>
                    <a:pt x="0" y="1988496"/>
                  </a:cubicBezTo>
                  <a:lnTo>
                    <a:pt x="0" y="21610"/>
                  </a:lnTo>
                  <a:cubicBezTo>
                    <a:pt x="0" y="15879"/>
                    <a:pt x="2277" y="10382"/>
                    <a:pt x="6330" y="6330"/>
                  </a:cubicBezTo>
                  <a:cubicBezTo>
                    <a:pt x="10382" y="2277"/>
                    <a:pt x="15879" y="0"/>
                    <a:pt x="21610" y="0"/>
                  </a:cubicBezTo>
                  <a:close/>
                </a:path>
              </a:pathLst>
            </a:custGeom>
            <a:solidFill>
              <a:srgbClr val="000000">
                <a:alpha val="0"/>
              </a:srgbClr>
            </a:solidFill>
            <a:ln w="19050" cap="rnd">
              <a:solidFill>
                <a:srgbClr val="F4D71B"/>
              </a:solidFill>
              <a:prstDash val="solid"/>
              <a:round/>
            </a:ln>
          </p:spPr>
          <p:txBody>
            <a:bodyPr/>
            <a:lstStyle/>
            <a:p>
              <a:endParaRPr lang="en-US" sz="1200"/>
            </a:p>
          </p:txBody>
        </p:sp>
        <p:sp>
          <p:nvSpPr>
            <p:cNvPr id="4" name="TextBox 4">
              <a:extLst>
                <a:ext uri="{FF2B5EF4-FFF2-40B4-BE49-F238E27FC236}">
                  <a16:creationId xmlns:a16="http://schemas.microsoft.com/office/drawing/2014/main" id="{6C3293C0-12DF-CC18-57D5-4BF2F57841FC}"/>
                </a:ext>
              </a:extLst>
            </p:cNvPr>
            <p:cNvSpPr txBox="1"/>
            <p:nvPr/>
          </p:nvSpPr>
          <p:spPr>
            <a:xfrm>
              <a:off x="0" y="-28575"/>
              <a:ext cx="4812051" cy="2038682"/>
            </a:xfrm>
            <a:prstGeom prst="rect">
              <a:avLst/>
            </a:prstGeom>
          </p:spPr>
          <p:txBody>
            <a:bodyPr lIns="33867" tIns="33867" rIns="33867" bIns="33867" rtlCol="0" anchor="ctr"/>
            <a:lstStyle/>
            <a:p>
              <a:pPr algn="ctr">
                <a:lnSpc>
                  <a:spcPts val="2000"/>
                </a:lnSpc>
              </a:pPr>
              <a:endParaRPr sz="1200"/>
            </a:p>
          </p:txBody>
        </p:sp>
      </p:grpSp>
      <p:sp>
        <p:nvSpPr>
          <p:cNvPr id="6" name="Freeform 6">
            <a:extLst>
              <a:ext uri="{FF2B5EF4-FFF2-40B4-BE49-F238E27FC236}">
                <a16:creationId xmlns:a16="http://schemas.microsoft.com/office/drawing/2014/main" id="{824BE9C1-26D1-2DE5-AE9A-8C5A59EDC079}"/>
              </a:ext>
            </a:extLst>
          </p:cNvPr>
          <p:cNvSpPr>
            <a:spLocks noGrp="1" noRot="1" noMove="1" noResize="1" noEditPoints="1" noAdjustHandles="1" noChangeArrowheads="1" noChangeShapeType="1"/>
          </p:cNvSpPr>
          <p:nvPr/>
        </p:nvSpPr>
        <p:spPr>
          <a:xfrm rot="-5400000" flipH="1" flipV="1">
            <a:off x="7857602" y="-38260"/>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TextBox 7">
            <a:extLst>
              <a:ext uri="{FF2B5EF4-FFF2-40B4-BE49-F238E27FC236}">
                <a16:creationId xmlns:a16="http://schemas.microsoft.com/office/drawing/2014/main" id="{035FA355-B953-1094-C022-7CAD861A1BA8}"/>
              </a:ext>
            </a:extLst>
          </p:cNvPr>
          <p:cNvSpPr txBox="1"/>
          <p:nvPr/>
        </p:nvSpPr>
        <p:spPr>
          <a:xfrm>
            <a:off x="287365" y="119512"/>
            <a:ext cx="11382691" cy="945002"/>
          </a:xfrm>
          <a:prstGeom prst="rect">
            <a:avLst/>
          </a:prstGeom>
        </p:spPr>
        <p:txBody>
          <a:bodyPr lIns="0" tIns="0" rIns="0" bIns="0" rtlCol="0" anchor="t">
            <a:spAutoFit/>
          </a:bodyPr>
          <a:lstStyle/>
          <a:p>
            <a:pPr algn="ctr">
              <a:lnSpc>
                <a:spcPts val="3790"/>
              </a:lnSpc>
            </a:pPr>
            <a:r>
              <a:rPr lang="en-US" sz="3157" b="1">
                <a:solidFill>
                  <a:srgbClr val="000000"/>
                </a:solidFill>
                <a:latin typeface="Telegraf Bold"/>
                <a:ea typeface="Telegraf Bold"/>
                <a:cs typeface="Telegraf Bold"/>
                <a:sym typeface="Telegraf Bold"/>
              </a:rPr>
              <a:t>The Roadmap: Pillars of Digital Transformation</a:t>
            </a:r>
          </a:p>
          <a:p>
            <a:pPr algn="ctr">
              <a:lnSpc>
                <a:spcPts val="3790"/>
              </a:lnSpc>
            </a:pPr>
            <a:endParaRPr lang="en-US" sz="3157" b="1">
              <a:solidFill>
                <a:srgbClr val="000000"/>
              </a:solidFill>
              <a:latin typeface="Telegraf Bold"/>
              <a:ea typeface="Telegraf Bold"/>
              <a:cs typeface="Telegraf Bold"/>
              <a:sym typeface="Telegraf Bold"/>
            </a:endParaRPr>
          </a:p>
        </p:txBody>
      </p:sp>
      <p:sp>
        <p:nvSpPr>
          <p:cNvPr id="8" name="Freeform 8">
            <a:extLst>
              <a:ext uri="{FF2B5EF4-FFF2-40B4-BE49-F238E27FC236}">
                <a16:creationId xmlns:a16="http://schemas.microsoft.com/office/drawing/2014/main" id="{FC3C418D-999E-C052-0384-8DCB7488DE23}"/>
              </a:ext>
            </a:extLst>
          </p:cNvPr>
          <p:cNvSpPr>
            <a:spLocks noGrp="1" noRot="1" noMove="1" noResize="1" noEditPoints="1" noAdjustHandles="1" noChangeArrowheads="1" noChangeShapeType="1"/>
          </p:cNvSpPr>
          <p:nvPr/>
        </p:nvSpPr>
        <p:spPr>
          <a:xfrm rot="-5400000">
            <a:off x="11049" y="4164209"/>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9" name="Group 39">
            <a:extLst>
              <a:ext uri="{FF2B5EF4-FFF2-40B4-BE49-F238E27FC236}">
                <a16:creationId xmlns:a16="http://schemas.microsoft.com/office/drawing/2014/main" id="{ABADD266-E14C-FC54-0683-73C1C8E2E056}"/>
              </a:ext>
            </a:extLst>
          </p:cNvPr>
          <p:cNvGrpSpPr/>
          <p:nvPr/>
        </p:nvGrpSpPr>
        <p:grpSpPr>
          <a:xfrm>
            <a:off x="2032002" y="1568173"/>
            <a:ext cx="7372922" cy="4530875"/>
            <a:chOff x="1" y="-97422"/>
            <a:chExt cx="8486361" cy="5329240"/>
          </a:xfrm>
        </p:grpSpPr>
        <p:grpSp>
          <p:nvGrpSpPr>
            <p:cNvPr id="40" name="Group 40">
              <a:extLst>
                <a:ext uri="{FF2B5EF4-FFF2-40B4-BE49-F238E27FC236}">
                  <a16:creationId xmlns:a16="http://schemas.microsoft.com/office/drawing/2014/main" id="{B5303188-F435-A6AB-73D5-5787CE00E108}"/>
                </a:ext>
              </a:extLst>
            </p:cNvPr>
            <p:cNvGrpSpPr/>
            <p:nvPr/>
          </p:nvGrpSpPr>
          <p:grpSpPr>
            <a:xfrm>
              <a:off x="1751970" y="-97422"/>
              <a:ext cx="6560303" cy="5329240"/>
              <a:chOff x="0" y="-28575"/>
              <a:chExt cx="1924215" cy="1563130"/>
            </a:xfrm>
          </p:grpSpPr>
          <p:sp>
            <p:nvSpPr>
              <p:cNvPr id="41" name="Freeform 41">
                <a:extLst>
                  <a:ext uri="{FF2B5EF4-FFF2-40B4-BE49-F238E27FC236}">
                    <a16:creationId xmlns:a16="http://schemas.microsoft.com/office/drawing/2014/main" id="{F1AB4220-B46A-1F8A-3352-847E628E1F02}"/>
                  </a:ext>
                </a:extLst>
              </p:cNvPr>
              <p:cNvSpPr/>
              <p:nvPr/>
            </p:nvSpPr>
            <p:spPr>
              <a:xfrm>
                <a:off x="0" y="0"/>
                <a:ext cx="1924215" cy="1534554"/>
              </a:xfrm>
              <a:custGeom>
                <a:avLst/>
                <a:gdLst/>
                <a:ahLst/>
                <a:cxnLst/>
                <a:rect l="l" t="t" r="r" b="b"/>
                <a:pathLst>
                  <a:path w="1924215" h="1534554">
                    <a:moveTo>
                      <a:pt x="54361" y="0"/>
                    </a:moveTo>
                    <a:lnTo>
                      <a:pt x="1869854" y="0"/>
                    </a:lnTo>
                    <a:cubicBezTo>
                      <a:pt x="1884272" y="0"/>
                      <a:pt x="1898098" y="5727"/>
                      <a:pt x="1908293" y="15922"/>
                    </a:cubicBezTo>
                    <a:cubicBezTo>
                      <a:pt x="1918488" y="26117"/>
                      <a:pt x="1924215" y="39943"/>
                      <a:pt x="1924215" y="54361"/>
                    </a:cubicBezTo>
                    <a:lnTo>
                      <a:pt x="1924215" y="1480194"/>
                    </a:lnTo>
                    <a:cubicBezTo>
                      <a:pt x="1924215" y="1510216"/>
                      <a:pt x="1899877" y="1534554"/>
                      <a:pt x="1869854" y="1534554"/>
                    </a:cubicBezTo>
                    <a:lnTo>
                      <a:pt x="54361" y="1534554"/>
                    </a:lnTo>
                    <a:cubicBezTo>
                      <a:pt x="24338" y="1534554"/>
                      <a:pt x="0" y="1510216"/>
                      <a:pt x="0" y="1480194"/>
                    </a:cubicBezTo>
                    <a:lnTo>
                      <a:pt x="0" y="54361"/>
                    </a:lnTo>
                    <a:cubicBezTo>
                      <a:pt x="0" y="24338"/>
                      <a:pt x="24338" y="0"/>
                      <a:pt x="54361" y="0"/>
                    </a:cubicBezTo>
                    <a:close/>
                  </a:path>
                </a:pathLst>
              </a:custGeom>
              <a:solidFill>
                <a:srgbClr val="000000">
                  <a:alpha val="0"/>
                </a:srgbClr>
              </a:solidFill>
              <a:ln w="47625" cap="rnd">
                <a:solidFill>
                  <a:srgbClr val="1800AD"/>
                </a:solidFill>
                <a:prstDash val="solid"/>
                <a:round/>
              </a:ln>
            </p:spPr>
            <p:txBody>
              <a:bodyPr/>
              <a:lstStyle/>
              <a:p>
                <a:endParaRPr lang="en-US" sz="1200"/>
              </a:p>
            </p:txBody>
          </p:sp>
          <p:sp>
            <p:nvSpPr>
              <p:cNvPr id="42" name="TextBox 42">
                <a:extLst>
                  <a:ext uri="{FF2B5EF4-FFF2-40B4-BE49-F238E27FC236}">
                    <a16:creationId xmlns:a16="http://schemas.microsoft.com/office/drawing/2014/main" id="{2CF03F03-8272-EFFF-4096-FCDE716EE5A6}"/>
                  </a:ext>
                </a:extLst>
              </p:cNvPr>
              <p:cNvSpPr txBox="1"/>
              <p:nvPr/>
            </p:nvSpPr>
            <p:spPr>
              <a:xfrm>
                <a:off x="0" y="-28575"/>
                <a:ext cx="1924215" cy="1563130"/>
              </a:xfrm>
              <a:prstGeom prst="rect">
                <a:avLst/>
              </a:prstGeom>
            </p:spPr>
            <p:txBody>
              <a:bodyPr lIns="33867" tIns="33867" rIns="33867" bIns="33867" rtlCol="0" anchor="ctr"/>
              <a:lstStyle/>
              <a:p>
                <a:pPr algn="ctr">
                  <a:lnSpc>
                    <a:spcPts val="1307"/>
                  </a:lnSpc>
                  <a:spcBef>
                    <a:spcPct val="0"/>
                  </a:spcBef>
                </a:pPr>
                <a:endParaRPr sz="1200"/>
              </a:p>
            </p:txBody>
          </p:sp>
        </p:grpSp>
        <p:sp>
          <p:nvSpPr>
            <p:cNvPr id="43" name="Freeform 43">
              <a:extLst>
                <a:ext uri="{FF2B5EF4-FFF2-40B4-BE49-F238E27FC236}">
                  <a16:creationId xmlns:a16="http://schemas.microsoft.com/office/drawing/2014/main" id="{64B3D593-CA80-8D40-11BA-D647BCBE3DAF}"/>
                </a:ext>
              </a:extLst>
            </p:cNvPr>
            <p:cNvSpPr/>
            <p:nvPr/>
          </p:nvSpPr>
          <p:spPr>
            <a:xfrm rot="5400000">
              <a:off x="162645" y="135906"/>
              <a:ext cx="2673402" cy="2998690"/>
            </a:xfrm>
            <a:custGeom>
              <a:avLst/>
              <a:gdLst/>
              <a:ahLst/>
              <a:cxnLst/>
              <a:rect l="l" t="t" r="r" b="b"/>
              <a:pathLst>
                <a:path w="3165327" h="3560183">
                  <a:moveTo>
                    <a:pt x="0" y="0"/>
                  </a:moveTo>
                  <a:lnTo>
                    <a:pt x="3165327" y="0"/>
                  </a:lnTo>
                  <a:lnTo>
                    <a:pt x="3165327" y="3560184"/>
                  </a:lnTo>
                  <a:lnTo>
                    <a:pt x="0" y="3560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4" name="Freeform 44">
              <a:extLst>
                <a:ext uri="{FF2B5EF4-FFF2-40B4-BE49-F238E27FC236}">
                  <a16:creationId xmlns:a16="http://schemas.microsoft.com/office/drawing/2014/main" id="{8D5D3C98-DED6-3733-70E0-E427C7A2D985}"/>
                </a:ext>
              </a:extLst>
            </p:cNvPr>
            <p:cNvSpPr/>
            <p:nvPr/>
          </p:nvSpPr>
          <p:spPr>
            <a:xfrm rot="5400000">
              <a:off x="317121" y="270424"/>
              <a:ext cx="2339869" cy="2633421"/>
            </a:xfrm>
            <a:custGeom>
              <a:avLst/>
              <a:gdLst/>
              <a:ahLst/>
              <a:cxnLst/>
              <a:rect l="l" t="t" r="r" b="b"/>
              <a:pathLst>
                <a:path w="2690728" h="3026381">
                  <a:moveTo>
                    <a:pt x="0" y="0"/>
                  </a:moveTo>
                  <a:lnTo>
                    <a:pt x="2690728" y="0"/>
                  </a:lnTo>
                  <a:lnTo>
                    <a:pt x="2690728" y="3026382"/>
                  </a:lnTo>
                  <a:lnTo>
                    <a:pt x="0" y="302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5" name="Freeform 45">
              <a:extLst>
                <a:ext uri="{FF2B5EF4-FFF2-40B4-BE49-F238E27FC236}">
                  <a16:creationId xmlns:a16="http://schemas.microsoft.com/office/drawing/2014/main" id="{20D6D206-885F-C98F-A62E-6F1F5F51EB47}"/>
                </a:ext>
              </a:extLst>
            </p:cNvPr>
            <p:cNvSpPr/>
            <p:nvPr/>
          </p:nvSpPr>
          <p:spPr>
            <a:xfrm rot="16200000">
              <a:off x="427838" y="370457"/>
              <a:ext cx="2118434" cy="2433354"/>
            </a:xfrm>
            <a:custGeom>
              <a:avLst/>
              <a:gdLst/>
              <a:ahLst/>
              <a:cxnLst/>
              <a:rect l="l" t="t" r="r" b="b"/>
              <a:pathLst>
                <a:path w="2163473" h="2433354">
                  <a:moveTo>
                    <a:pt x="0" y="0"/>
                  </a:moveTo>
                  <a:lnTo>
                    <a:pt x="2163473" y="0"/>
                  </a:lnTo>
                  <a:lnTo>
                    <a:pt x="2163473" y="2433354"/>
                  </a:lnTo>
                  <a:lnTo>
                    <a:pt x="0" y="2433354"/>
                  </a:lnTo>
                  <a:lnTo>
                    <a:pt x="0" y="0"/>
                  </a:lnTo>
                  <a:close/>
                </a:path>
              </a:pathLst>
            </a:custGeom>
            <a:blipFill>
              <a:blip r:embed="rId8">
                <a:alphaModFix amt="15000"/>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6" name="TextBox 46">
              <a:extLst>
                <a:ext uri="{FF2B5EF4-FFF2-40B4-BE49-F238E27FC236}">
                  <a16:creationId xmlns:a16="http://schemas.microsoft.com/office/drawing/2014/main" id="{EDEE1BA8-D2DD-FBA4-C36B-BF506C220EBB}"/>
                </a:ext>
              </a:extLst>
            </p:cNvPr>
            <p:cNvSpPr txBox="1"/>
            <p:nvPr/>
          </p:nvSpPr>
          <p:spPr>
            <a:xfrm>
              <a:off x="2712185" y="213232"/>
              <a:ext cx="5774177" cy="379106"/>
            </a:xfrm>
            <a:prstGeom prst="rect">
              <a:avLst/>
            </a:prstGeom>
          </p:spPr>
          <p:txBody>
            <a:bodyPr wrap="square" lIns="0" tIns="0" rIns="0" bIns="0" rtlCol="0" anchor="t">
              <a:spAutoFit/>
            </a:bodyPr>
            <a:lstStyle/>
            <a:p>
              <a:pPr>
                <a:lnSpc>
                  <a:spcPts val="1212"/>
                </a:lnSpc>
              </a:pPr>
              <a:r>
                <a:rPr lang="en-US" sz="1333" b="1">
                  <a:solidFill>
                    <a:srgbClr val="1800AD"/>
                  </a:solidFill>
                  <a:latin typeface="Futura Bold"/>
                  <a:ea typeface="Futura Bold"/>
                  <a:cs typeface="Futura Bold"/>
                  <a:sym typeface="Futura Bold"/>
                </a:rPr>
                <a:t>The Cognitive &amp; Transformative Ecosystem (Long-Term Future)</a:t>
              </a:r>
            </a:p>
          </p:txBody>
        </p:sp>
        <p:sp>
          <p:nvSpPr>
            <p:cNvPr id="47" name="TextBox 47">
              <a:extLst>
                <a:ext uri="{FF2B5EF4-FFF2-40B4-BE49-F238E27FC236}">
                  <a16:creationId xmlns:a16="http://schemas.microsoft.com/office/drawing/2014/main" id="{6634F9F5-D58C-191F-A260-52350CB51F52}"/>
                </a:ext>
              </a:extLst>
            </p:cNvPr>
            <p:cNvSpPr txBox="1"/>
            <p:nvPr/>
          </p:nvSpPr>
          <p:spPr>
            <a:xfrm>
              <a:off x="3560183" y="897237"/>
              <a:ext cx="2118504" cy="244640"/>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Focus:</a:t>
              </a:r>
            </a:p>
          </p:txBody>
        </p:sp>
        <p:sp>
          <p:nvSpPr>
            <p:cNvPr id="48" name="TextBox 48">
              <a:extLst>
                <a:ext uri="{FF2B5EF4-FFF2-40B4-BE49-F238E27FC236}">
                  <a16:creationId xmlns:a16="http://schemas.microsoft.com/office/drawing/2014/main" id="{626557BE-AA85-DC4B-7458-FF503ECFA8CE}"/>
                </a:ext>
              </a:extLst>
            </p:cNvPr>
            <p:cNvSpPr txBox="1"/>
            <p:nvPr/>
          </p:nvSpPr>
          <p:spPr>
            <a:xfrm>
              <a:off x="3560183" y="1329546"/>
              <a:ext cx="4237008" cy="173503"/>
            </a:xfrm>
            <a:prstGeom prst="rect">
              <a:avLst/>
            </a:prstGeom>
          </p:spPr>
          <p:txBody>
            <a:bodyPr lIns="0" tIns="0" rIns="0" bIns="0" rtlCol="0" anchor="t">
              <a:spAutoFit/>
            </a:bodyPr>
            <a:lstStyle/>
            <a:p>
              <a:pPr>
                <a:lnSpc>
                  <a:spcPts val="1091"/>
                </a:lnSpc>
              </a:pPr>
              <a:r>
                <a:rPr lang="en-US" sz="1200">
                  <a:solidFill>
                    <a:srgbClr val="161616"/>
                  </a:solidFill>
                  <a:latin typeface="Futura"/>
                  <a:ea typeface="Futura"/>
                  <a:cs typeface="Futura"/>
                  <a:sym typeface="Futura"/>
                </a:rPr>
                <a:t>Simulation at Scale and Ubiquitous Computing</a:t>
              </a:r>
            </a:p>
          </p:txBody>
        </p:sp>
        <p:sp>
          <p:nvSpPr>
            <p:cNvPr id="49" name="TextBox 49">
              <a:extLst>
                <a:ext uri="{FF2B5EF4-FFF2-40B4-BE49-F238E27FC236}">
                  <a16:creationId xmlns:a16="http://schemas.microsoft.com/office/drawing/2014/main" id="{65DB2F1C-01A3-6597-9B9A-58DF36E47BA0}"/>
                </a:ext>
              </a:extLst>
            </p:cNvPr>
            <p:cNvSpPr txBox="1"/>
            <p:nvPr/>
          </p:nvSpPr>
          <p:spPr>
            <a:xfrm>
              <a:off x="3560183" y="1987978"/>
              <a:ext cx="2896420" cy="244640"/>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Key Technology:</a:t>
              </a:r>
            </a:p>
          </p:txBody>
        </p:sp>
        <p:sp>
          <p:nvSpPr>
            <p:cNvPr id="50" name="TextBox 50">
              <a:extLst>
                <a:ext uri="{FF2B5EF4-FFF2-40B4-BE49-F238E27FC236}">
                  <a16:creationId xmlns:a16="http://schemas.microsoft.com/office/drawing/2014/main" id="{39842386-BB36-D067-74C2-15FA19834BEB}"/>
                </a:ext>
              </a:extLst>
            </p:cNvPr>
            <p:cNvSpPr txBox="1"/>
            <p:nvPr/>
          </p:nvSpPr>
          <p:spPr>
            <a:xfrm>
              <a:off x="3562562" y="2429810"/>
              <a:ext cx="4091772" cy="854899"/>
            </a:xfrm>
            <a:prstGeom prst="rect">
              <a:avLst/>
            </a:prstGeom>
          </p:spPr>
          <p:txBody>
            <a:bodyPr lIns="0" tIns="0" rIns="0" bIns="0" rtlCol="0" anchor="t">
              <a:spAutoFit/>
            </a:bodyPr>
            <a:lstStyle/>
            <a:p>
              <a:pPr algn="l"/>
              <a:r>
                <a:rPr lang="en-US" sz="1200">
                  <a:solidFill>
                    <a:srgbClr val="161616"/>
                  </a:solidFill>
                  <a:latin typeface="Futura"/>
                  <a:ea typeface="Futura"/>
                  <a:cs typeface="Futura"/>
                  <a:sym typeface="Futura"/>
                </a:rPr>
                <a:t>Quantum Computing: Applied to complex problems like simulating molecular-level drug interactions. </a:t>
              </a:r>
            </a:p>
            <a:p>
              <a:pPr>
                <a:lnSpc>
                  <a:spcPts val="1091"/>
                </a:lnSpc>
              </a:pPr>
              <a:endParaRPr lang="en-US" sz="1091">
                <a:solidFill>
                  <a:srgbClr val="161616"/>
                </a:solidFill>
                <a:latin typeface="Futura"/>
                <a:ea typeface="Futura"/>
                <a:cs typeface="Futura"/>
                <a:sym typeface="Futura"/>
              </a:endParaRPr>
            </a:p>
          </p:txBody>
        </p:sp>
        <p:sp>
          <p:nvSpPr>
            <p:cNvPr id="51" name="TextBox 51">
              <a:extLst>
                <a:ext uri="{FF2B5EF4-FFF2-40B4-BE49-F238E27FC236}">
                  <a16:creationId xmlns:a16="http://schemas.microsoft.com/office/drawing/2014/main" id="{0C886454-AA4C-59D3-4AF8-7849A60FE756}"/>
                </a:ext>
              </a:extLst>
            </p:cNvPr>
            <p:cNvSpPr txBox="1"/>
            <p:nvPr/>
          </p:nvSpPr>
          <p:spPr>
            <a:xfrm>
              <a:off x="507074" y="1332129"/>
              <a:ext cx="1939734" cy="662468"/>
            </a:xfrm>
            <a:prstGeom prst="rect">
              <a:avLst/>
            </a:prstGeom>
          </p:spPr>
          <p:txBody>
            <a:bodyPr lIns="0" tIns="0" rIns="0" bIns="0" rtlCol="0" anchor="t">
              <a:spAutoFit/>
            </a:bodyPr>
            <a:lstStyle/>
            <a:p>
              <a:pPr algn="ctr">
                <a:lnSpc>
                  <a:spcPts val="4243"/>
                </a:lnSpc>
              </a:pPr>
              <a:r>
                <a:rPr lang="en-US" sz="4243" b="1" spc="-297">
                  <a:solidFill>
                    <a:srgbClr val="161616"/>
                  </a:solidFill>
                  <a:latin typeface="Futura Ultra-Bold"/>
                  <a:ea typeface="Futura Ultra-Bold"/>
                  <a:cs typeface="Futura Ultra-Bold"/>
                  <a:sym typeface="Futura Ultra-Bold"/>
                </a:rPr>
                <a:t>03</a:t>
              </a:r>
            </a:p>
          </p:txBody>
        </p:sp>
        <p:sp>
          <p:nvSpPr>
            <p:cNvPr id="52" name="TextBox 52">
              <a:extLst>
                <a:ext uri="{FF2B5EF4-FFF2-40B4-BE49-F238E27FC236}">
                  <a16:creationId xmlns:a16="http://schemas.microsoft.com/office/drawing/2014/main" id="{1E719320-36EB-9079-54EB-D7E40E6DB9F5}"/>
                </a:ext>
              </a:extLst>
            </p:cNvPr>
            <p:cNvSpPr txBox="1"/>
            <p:nvPr/>
          </p:nvSpPr>
          <p:spPr>
            <a:xfrm>
              <a:off x="3560183" y="3468500"/>
              <a:ext cx="2896420" cy="244640"/>
            </a:xfrm>
            <a:prstGeom prst="rect">
              <a:avLst/>
            </a:prstGeom>
          </p:spPr>
          <p:txBody>
            <a:bodyPr lIns="0" tIns="0" rIns="0" bIns="0" rtlCol="0" anchor="t">
              <a:spAutoFit/>
            </a:bodyPr>
            <a:lstStyle/>
            <a:p>
              <a:pPr>
                <a:lnSpc>
                  <a:spcPts val="1697"/>
                </a:lnSpc>
                <a:spcBef>
                  <a:spcPct val="0"/>
                </a:spcBef>
              </a:pPr>
              <a:r>
                <a:rPr lang="en-US" sz="1212" b="1">
                  <a:solidFill>
                    <a:srgbClr val="161616"/>
                  </a:solidFill>
                  <a:latin typeface="Futura Bold"/>
                  <a:ea typeface="Futura Bold"/>
                  <a:cs typeface="Futura Bold"/>
                  <a:sym typeface="Futura Bold"/>
                </a:rPr>
                <a:t>TIGER Role:</a:t>
              </a:r>
            </a:p>
          </p:txBody>
        </p:sp>
        <p:sp>
          <p:nvSpPr>
            <p:cNvPr id="53" name="TextBox 53">
              <a:extLst>
                <a:ext uri="{FF2B5EF4-FFF2-40B4-BE49-F238E27FC236}">
                  <a16:creationId xmlns:a16="http://schemas.microsoft.com/office/drawing/2014/main" id="{AD2B2963-CF07-9E35-2F1D-A0DD06461491}"/>
                </a:ext>
              </a:extLst>
            </p:cNvPr>
            <p:cNvSpPr txBox="1"/>
            <p:nvPr/>
          </p:nvSpPr>
          <p:spPr>
            <a:xfrm>
              <a:off x="3553387" y="3809798"/>
              <a:ext cx="4091772" cy="1403407"/>
            </a:xfrm>
            <a:prstGeom prst="rect">
              <a:avLst/>
            </a:prstGeom>
          </p:spPr>
          <p:txBody>
            <a:bodyPr lIns="0" tIns="0" rIns="0" bIns="0" rtlCol="0" anchor="t">
              <a:spAutoFit/>
            </a:bodyPr>
            <a:lstStyle/>
            <a:p>
              <a:pPr algn="l"/>
              <a:r>
                <a:rPr lang="en-US" sz="1333">
                  <a:solidFill>
                    <a:srgbClr val="161616"/>
                  </a:solidFill>
                  <a:latin typeface="Futura"/>
                  <a:ea typeface="Futura"/>
                  <a:cs typeface="Futura"/>
                  <a:sym typeface="Futura"/>
                </a:rPr>
                <a:t>Prepares the workforce for a paradigm shift. Focuses on managing AI-quantum partnerships, the ethics of simulation-driven care, and leading in a fully digitally integrated environment </a:t>
              </a:r>
            </a:p>
            <a:p>
              <a:pPr>
                <a:lnSpc>
                  <a:spcPts val="909"/>
                </a:lnSpc>
              </a:pPr>
              <a:endParaRPr lang="en-US" sz="909">
                <a:solidFill>
                  <a:srgbClr val="161616"/>
                </a:solidFill>
                <a:latin typeface="Futura"/>
                <a:ea typeface="Futura"/>
                <a:cs typeface="Futura"/>
                <a:sym typeface="Futura"/>
              </a:endParaRPr>
            </a:p>
          </p:txBody>
        </p:sp>
      </p:grpSp>
      <p:sp>
        <p:nvSpPr>
          <p:cNvPr id="12" name="TextBox 11">
            <a:extLst>
              <a:ext uri="{FF2B5EF4-FFF2-40B4-BE49-F238E27FC236}">
                <a16:creationId xmlns:a16="http://schemas.microsoft.com/office/drawing/2014/main" id="{9CA32DB9-9B0D-F6EE-8CAE-CD25439FD3D2}"/>
              </a:ext>
            </a:extLst>
          </p:cNvPr>
          <p:cNvSpPr txBox="1"/>
          <p:nvPr/>
        </p:nvSpPr>
        <p:spPr>
          <a:xfrm>
            <a:off x="11466096" y="6376480"/>
            <a:ext cx="736092" cy="230832"/>
          </a:xfrm>
          <a:prstGeom prst="rect">
            <a:avLst/>
          </a:prstGeom>
          <a:noFill/>
        </p:spPr>
        <p:txBody>
          <a:bodyPr wrap="square">
            <a:spAutoFit/>
          </a:bodyPr>
          <a:lstStyle/>
          <a:p>
            <a:fld id="{D8D877B3-D348-4611-9BDB-C5374591D951}" type="slidenum">
              <a:rPr lang="en-US" sz="900" smtClean="0">
                <a:solidFill>
                  <a:schemeClr val="bg1"/>
                </a:solidFill>
              </a:rPr>
              <a:pPr/>
              <a:t>24</a:t>
            </a:fld>
            <a:endParaRPr lang="en-US" sz="900"/>
          </a:p>
        </p:txBody>
      </p:sp>
    </p:spTree>
    <p:extLst>
      <p:ext uri="{BB962C8B-B14F-4D97-AF65-F5344CB8AC3E}">
        <p14:creationId xmlns:p14="http://schemas.microsoft.com/office/powerpoint/2010/main" val="2812471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5826"/>
            <a:ext cx="12180505" cy="2883849"/>
            <a:chOff x="0" y="0"/>
            <a:chExt cx="4812051" cy="1139299"/>
          </a:xfrm>
        </p:grpSpPr>
        <p:sp>
          <p:nvSpPr>
            <p:cNvPr id="3" name="Freeform 3"/>
            <p:cNvSpPr>
              <a:spLocks noGrp="1" noRot="1" noMove="1" noResize="1" noEditPoints="1" noAdjustHandles="1" noChangeArrowheads="1" noChangeShapeType="1"/>
            </p:cNvSpPr>
            <p:nvPr/>
          </p:nvSpPr>
          <p:spPr>
            <a:xfrm>
              <a:off x="0" y="0"/>
              <a:ext cx="4812051" cy="1139299"/>
            </a:xfrm>
            <a:custGeom>
              <a:avLst/>
              <a:gdLst/>
              <a:ahLst/>
              <a:cxnLst/>
              <a:rect l="l" t="t" r="r" b="b"/>
              <a:pathLst>
                <a:path w="4812051" h="1139299">
                  <a:moveTo>
                    <a:pt x="0" y="0"/>
                  </a:moveTo>
                  <a:lnTo>
                    <a:pt x="4812051" y="0"/>
                  </a:lnTo>
                  <a:lnTo>
                    <a:pt x="4812051" y="1139299"/>
                  </a:lnTo>
                  <a:lnTo>
                    <a:pt x="0" y="1139299"/>
                  </a:lnTo>
                  <a:close/>
                </a:path>
              </a:pathLst>
            </a:custGeom>
            <a:gradFill rotWithShape="1">
              <a:gsLst>
                <a:gs pos="0">
                  <a:srgbClr val="FFD90F">
                    <a:alpha val="100000"/>
                  </a:srgbClr>
                </a:gs>
                <a:gs pos="50000">
                  <a:srgbClr val="9BA8DF">
                    <a:alpha val="100000"/>
                  </a:srgbClr>
                </a:gs>
                <a:gs pos="100000">
                  <a:srgbClr val="A4A4A2">
                    <a:alpha val="100000"/>
                  </a:srgbClr>
                </a:gs>
              </a:gsLst>
              <a:lin ang="5400000"/>
            </a:gradFill>
          </p:spPr>
          <p:txBody>
            <a:bodyPr/>
            <a:lstStyle/>
            <a:p>
              <a:endParaRPr lang="en-US" sz="1200"/>
            </a:p>
          </p:txBody>
        </p:sp>
        <p:sp>
          <p:nvSpPr>
            <p:cNvPr id="4" name="TextBox 4"/>
            <p:cNvSpPr txBox="1">
              <a:spLocks noGrp="1" noRot="1" noMove="1" noResize="1" noEditPoints="1" noAdjustHandles="1" noChangeArrowheads="1" noChangeShapeType="1"/>
            </p:cNvSpPr>
            <p:nvPr/>
          </p:nvSpPr>
          <p:spPr>
            <a:xfrm>
              <a:off x="0" y="-28575"/>
              <a:ext cx="4812051" cy="1167874"/>
            </a:xfrm>
            <a:prstGeom prst="rect">
              <a:avLst/>
            </a:prstGeom>
          </p:spPr>
          <p:txBody>
            <a:bodyPr lIns="33867" tIns="33867" rIns="33867" bIns="33867" rtlCol="0" anchor="ctr"/>
            <a:lstStyle/>
            <a:p>
              <a:pPr algn="ctr">
                <a:lnSpc>
                  <a:spcPts val="2000"/>
                </a:lnSpc>
              </a:pPr>
              <a:endParaRPr sz="1200"/>
            </a:p>
          </p:txBody>
        </p:sp>
      </p:grpSp>
      <p:sp>
        <p:nvSpPr>
          <p:cNvPr id="5" name="Freeform 5"/>
          <p:cNvSpPr/>
          <p:nvPr/>
        </p:nvSpPr>
        <p:spPr>
          <a:xfrm rot="-5400000" flipH="1" flipV="1">
            <a:off x="7811948" y="6540"/>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a:spLocks noGrp="1" noRot="1" noMove="1" noResize="1" noEditPoints="1" noAdjustHandles="1" noChangeArrowheads="1" noChangeShapeType="1"/>
          </p:cNvSpPr>
          <p:nvPr/>
        </p:nvSpPr>
        <p:spPr>
          <a:xfrm rot="-5400000">
            <a:off x="-25757" y="4131065"/>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7"/>
          <p:cNvSpPr/>
          <p:nvPr/>
        </p:nvSpPr>
        <p:spPr>
          <a:xfrm>
            <a:off x="11453434" y="6345360"/>
            <a:ext cx="345211" cy="345211"/>
          </a:xfrm>
          <a:custGeom>
            <a:avLst/>
            <a:gdLst/>
            <a:ahLst/>
            <a:cxnLst/>
            <a:rect l="l" t="t" r="r" b="b"/>
            <a:pathLst>
              <a:path w="517817" h="517817">
                <a:moveTo>
                  <a:pt x="0" y="0"/>
                </a:moveTo>
                <a:lnTo>
                  <a:pt x="517817" y="0"/>
                </a:lnTo>
                <a:lnTo>
                  <a:pt x="517817" y="517817"/>
                </a:lnTo>
                <a:lnTo>
                  <a:pt x="0" y="51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8" name="Group 8"/>
          <p:cNvGrpSpPr/>
          <p:nvPr/>
        </p:nvGrpSpPr>
        <p:grpSpPr>
          <a:xfrm>
            <a:off x="4102335" y="3429001"/>
            <a:ext cx="7848177" cy="2630487"/>
            <a:chOff x="0" y="0"/>
            <a:chExt cx="2773873" cy="929724"/>
          </a:xfrm>
        </p:grpSpPr>
        <p:sp>
          <p:nvSpPr>
            <p:cNvPr id="9" name="Freeform 9"/>
            <p:cNvSpPr/>
            <p:nvPr/>
          </p:nvSpPr>
          <p:spPr>
            <a:xfrm>
              <a:off x="0" y="0"/>
              <a:ext cx="2773873" cy="929724"/>
            </a:xfrm>
            <a:custGeom>
              <a:avLst/>
              <a:gdLst/>
              <a:ahLst/>
              <a:cxnLst/>
              <a:rect l="l" t="t" r="r" b="b"/>
              <a:pathLst>
                <a:path w="2773873" h="929724">
                  <a:moveTo>
                    <a:pt x="8549" y="0"/>
                  </a:moveTo>
                  <a:lnTo>
                    <a:pt x="2765324" y="0"/>
                  </a:lnTo>
                  <a:cubicBezTo>
                    <a:pt x="2767591" y="0"/>
                    <a:pt x="2769766" y="901"/>
                    <a:pt x="2771369" y="2504"/>
                  </a:cubicBezTo>
                  <a:cubicBezTo>
                    <a:pt x="2772972" y="4107"/>
                    <a:pt x="2773873" y="6282"/>
                    <a:pt x="2773873" y="8549"/>
                  </a:cubicBezTo>
                  <a:lnTo>
                    <a:pt x="2773873" y="921175"/>
                  </a:lnTo>
                  <a:cubicBezTo>
                    <a:pt x="2773873" y="923442"/>
                    <a:pt x="2772972" y="925617"/>
                    <a:pt x="2771369" y="927220"/>
                  </a:cubicBezTo>
                  <a:cubicBezTo>
                    <a:pt x="2769766" y="928823"/>
                    <a:pt x="2767591" y="929724"/>
                    <a:pt x="2765324" y="929724"/>
                  </a:cubicBezTo>
                  <a:lnTo>
                    <a:pt x="8549" y="929724"/>
                  </a:lnTo>
                  <a:cubicBezTo>
                    <a:pt x="6282" y="929724"/>
                    <a:pt x="4107" y="928823"/>
                    <a:pt x="2504" y="927220"/>
                  </a:cubicBezTo>
                  <a:cubicBezTo>
                    <a:pt x="901" y="925617"/>
                    <a:pt x="0" y="923442"/>
                    <a:pt x="0" y="921175"/>
                  </a:cubicBezTo>
                  <a:lnTo>
                    <a:pt x="0" y="8549"/>
                  </a:lnTo>
                  <a:cubicBezTo>
                    <a:pt x="0" y="6282"/>
                    <a:pt x="901" y="4107"/>
                    <a:pt x="2504" y="2504"/>
                  </a:cubicBezTo>
                  <a:cubicBezTo>
                    <a:pt x="4107" y="901"/>
                    <a:pt x="6282" y="0"/>
                    <a:pt x="8549" y="0"/>
                  </a:cubicBezTo>
                  <a:close/>
                </a:path>
              </a:pathLst>
            </a:custGeom>
            <a:solidFill>
              <a:srgbClr val="000000">
                <a:alpha val="0"/>
              </a:srgbClr>
            </a:solidFill>
            <a:ln w="38100" cap="sq">
              <a:solidFill>
                <a:srgbClr val="F4D71B"/>
              </a:solidFill>
              <a:prstDash val="solid"/>
              <a:miter/>
            </a:ln>
          </p:spPr>
          <p:txBody>
            <a:bodyPr/>
            <a:lstStyle/>
            <a:p>
              <a:endParaRPr lang="en-US" sz="1200"/>
            </a:p>
          </p:txBody>
        </p:sp>
        <p:sp>
          <p:nvSpPr>
            <p:cNvPr id="10" name="TextBox 10"/>
            <p:cNvSpPr txBox="1"/>
            <p:nvPr/>
          </p:nvSpPr>
          <p:spPr>
            <a:xfrm>
              <a:off x="0" y="-28575"/>
              <a:ext cx="2773873" cy="958299"/>
            </a:xfrm>
            <a:prstGeom prst="rect">
              <a:avLst/>
            </a:prstGeom>
          </p:spPr>
          <p:txBody>
            <a:bodyPr lIns="33867" tIns="33867" rIns="33867" bIns="33867" rtlCol="0" anchor="ctr"/>
            <a:lstStyle/>
            <a:p>
              <a:pPr algn="ctr">
                <a:lnSpc>
                  <a:spcPts val="2000"/>
                </a:lnSpc>
              </a:pPr>
              <a:endParaRPr sz="1200"/>
            </a:p>
          </p:txBody>
        </p:sp>
      </p:grpSp>
      <p:sp>
        <p:nvSpPr>
          <p:cNvPr id="11" name="Freeform 11"/>
          <p:cNvSpPr/>
          <p:nvPr/>
        </p:nvSpPr>
        <p:spPr>
          <a:xfrm>
            <a:off x="-644615" y="3175000"/>
            <a:ext cx="4792191" cy="3887034"/>
          </a:xfrm>
          <a:custGeom>
            <a:avLst/>
            <a:gdLst/>
            <a:ahLst/>
            <a:cxnLst/>
            <a:rect l="l" t="t" r="r" b="b"/>
            <a:pathLst>
              <a:path w="7188287" h="5830551">
                <a:moveTo>
                  <a:pt x="0" y="0"/>
                </a:moveTo>
                <a:lnTo>
                  <a:pt x="7188286" y="0"/>
                </a:lnTo>
                <a:lnTo>
                  <a:pt x="7188286" y="5830551"/>
                </a:lnTo>
                <a:lnTo>
                  <a:pt x="0" y="5830551"/>
                </a:lnTo>
                <a:lnTo>
                  <a:pt x="0" y="0"/>
                </a:lnTo>
                <a:close/>
              </a:path>
            </a:pathLst>
          </a:custGeom>
          <a:blipFill>
            <a:blip r:embed="rId6"/>
            <a:stretch>
              <a:fillRect r="-44198"/>
            </a:stretch>
          </a:blipFill>
        </p:spPr>
        <p:txBody>
          <a:bodyPr/>
          <a:lstStyle/>
          <a:p>
            <a:endParaRPr lang="en-US" sz="1200"/>
          </a:p>
        </p:txBody>
      </p:sp>
      <p:sp>
        <p:nvSpPr>
          <p:cNvPr id="12" name="TextBox 12"/>
          <p:cNvSpPr txBox="1"/>
          <p:nvPr/>
        </p:nvSpPr>
        <p:spPr>
          <a:xfrm>
            <a:off x="304800" y="90546"/>
            <a:ext cx="11723823" cy="782265"/>
          </a:xfrm>
          <a:prstGeom prst="rect">
            <a:avLst/>
          </a:prstGeom>
        </p:spPr>
        <p:txBody>
          <a:bodyPr wrap="square" lIns="0" tIns="0" rIns="0" bIns="0" rtlCol="0" anchor="t">
            <a:spAutoFit/>
          </a:bodyPr>
          <a:lstStyle/>
          <a:p>
            <a:pPr algn="ctr">
              <a:lnSpc>
                <a:spcPts val="6109"/>
              </a:lnSpc>
            </a:pPr>
            <a:r>
              <a:rPr lang="en-US" sz="5091" b="1" dirty="0">
                <a:solidFill>
                  <a:srgbClr val="000000"/>
                </a:solidFill>
                <a:latin typeface="Telegraf Bold"/>
                <a:ea typeface="Telegraf Bold"/>
                <a:cs typeface="Telegraf Bold"/>
                <a:sym typeface="Telegraf Bold"/>
              </a:rPr>
              <a:t>Part 2: The Pillars of Transformation</a:t>
            </a:r>
          </a:p>
        </p:txBody>
      </p:sp>
      <p:sp>
        <p:nvSpPr>
          <p:cNvPr id="13" name="TextBox 13"/>
          <p:cNvSpPr txBox="1"/>
          <p:nvPr/>
        </p:nvSpPr>
        <p:spPr>
          <a:xfrm>
            <a:off x="1751481" y="1113008"/>
            <a:ext cx="8830461" cy="795987"/>
          </a:xfrm>
          <a:prstGeom prst="rect">
            <a:avLst/>
          </a:prstGeom>
        </p:spPr>
        <p:txBody>
          <a:bodyPr lIns="0" tIns="0" rIns="0" bIns="0" rtlCol="0" anchor="t">
            <a:spAutoFit/>
          </a:bodyPr>
          <a:lstStyle/>
          <a:p>
            <a:pPr>
              <a:lnSpc>
                <a:spcPts val="3199"/>
              </a:lnSpc>
            </a:pPr>
            <a:r>
              <a:rPr lang="en-US" sz="2666" dirty="0">
                <a:solidFill>
                  <a:srgbClr val="000000"/>
                </a:solidFill>
                <a:latin typeface="Telegraf"/>
                <a:ea typeface="Telegraf"/>
                <a:cs typeface="Telegraf"/>
                <a:sym typeface="Telegraf"/>
              </a:rPr>
              <a:t>The Foundation: Interoperability &amp; The FHIR Standard</a:t>
            </a:r>
          </a:p>
          <a:p>
            <a:pPr>
              <a:lnSpc>
                <a:spcPts val="3199"/>
              </a:lnSpc>
            </a:pPr>
            <a:endParaRPr lang="en-US" sz="2666" dirty="0">
              <a:solidFill>
                <a:srgbClr val="000000"/>
              </a:solidFill>
              <a:latin typeface="Telegraf"/>
              <a:ea typeface="Telegraf"/>
              <a:cs typeface="Telegraf"/>
              <a:sym typeface="Telegraf"/>
            </a:endParaRPr>
          </a:p>
        </p:txBody>
      </p:sp>
      <p:sp>
        <p:nvSpPr>
          <p:cNvPr id="14" name="TextBox 14"/>
          <p:cNvSpPr txBox="1"/>
          <p:nvPr/>
        </p:nvSpPr>
        <p:spPr>
          <a:xfrm>
            <a:off x="4519378" y="3569494"/>
            <a:ext cx="7014091" cy="2308324"/>
          </a:xfrm>
          <a:prstGeom prst="rect">
            <a:avLst/>
          </a:prstGeom>
        </p:spPr>
        <p:txBody>
          <a:bodyPr lIns="0" tIns="0" rIns="0" bIns="0" rtlCol="0" anchor="t">
            <a:spAutoFit/>
          </a:bodyPr>
          <a:lstStyle/>
          <a:p>
            <a:pPr algn="ctr">
              <a:lnSpc>
                <a:spcPts val="3039"/>
              </a:lnSpc>
              <a:spcBef>
                <a:spcPct val="0"/>
              </a:spcBef>
            </a:pPr>
            <a:r>
              <a:rPr lang="en-US" sz="2533">
                <a:solidFill>
                  <a:srgbClr val="000000"/>
                </a:solidFill>
                <a:latin typeface="Telegraf"/>
                <a:ea typeface="Telegraf"/>
                <a:cs typeface="Telegraf"/>
                <a:sym typeface="Telegraf"/>
              </a:rPr>
              <a:t>Before we can be smart, we must be connected. Interoperability is the seamless, secure exchange of data between systems. The breakthrough has been the widespread adoption of the FHIR standard (Fast Healthcare Interoperability Resources).</a:t>
            </a:r>
          </a:p>
        </p:txBody>
      </p:sp>
      <p:sp>
        <p:nvSpPr>
          <p:cNvPr id="15" name="Slide Number Placeholder 2">
            <a:extLst>
              <a:ext uri="{FF2B5EF4-FFF2-40B4-BE49-F238E27FC236}">
                <a16:creationId xmlns:a16="http://schemas.microsoft.com/office/drawing/2014/main" id="{E3DDB8A7-5173-E925-A61E-86C272E401B0}"/>
              </a:ext>
            </a:extLst>
          </p:cNvPr>
          <p:cNvSpPr txBox="1">
            <a:spLocks/>
          </p:cNvSpPr>
          <p:nvPr/>
        </p:nvSpPr>
        <p:spPr>
          <a:xfrm>
            <a:off x="11453434" y="6345360"/>
            <a:ext cx="502224"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900" smtClean="0">
                <a:solidFill>
                  <a:schemeClr val="bg1"/>
                </a:solidFill>
              </a:rPr>
              <a:pPr/>
              <a:t>25</a:t>
            </a:fld>
            <a:endParaRPr lang="en-US" sz="9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flipV="1">
            <a:off x="7811948" y="3348"/>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2338576"/>
            <a:ext cx="12192000" cy="4519425"/>
            <a:chOff x="0" y="0"/>
            <a:chExt cx="4816593" cy="1785452"/>
          </a:xfrm>
        </p:grpSpPr>
        <p:sp>
          <p:nvSpPr>
            <p:cNvPr id="4" name="Freeform 4"/>
            <p:cNvSpPr>
              <a:spLocks noGrp="1" noRot="1" noMove="1" noResize="1" noEditPoints="1" noAdjustHandles="1" noChangeArrowheads="1" noChangeShapeType="1"/>
            </p:cNvSpPr>
            <p:nvPr/>
          </p:nvSpPr>
          <p:spPr>
            <a:xfrm>
              <a:off x="0" y="0"/>
              <a:ext cx="4816592" cy="1785452"/>
            </a:xfrm>
            <a:custGeom>
              <a:avLst/>
              <a:gdLst/>
              <a:ahLst/>
              <a:cxnLst/>
              <a:rect l="l" t="t" r="r" b="b"/>
              <a:pathLst>
                <a:path w="4816592" h="1785452">
                  <a:moveTo>
                    <a:pt x="12700" y="0"/>
                  </a:moveTo>
                  <a:lnTo>
                    <a:pt x="4803892" y="0"/>
                  </a:lnTo>
                  <a:cubicBezTo>
                    <a:pt x="4807261" y="0"/>
                    <a:pt x="4810491" y="1338"/>
                    <a:pt x="4812873" y="3720"/>
                  </a:cubicBezTo>
                  <a:cubicBezTo>
                    <a:pt x="4815255" y="6101"/>
                    <a:pt x="4816592" y="9332"/>
                    <a:pt x="4816592" y="12700"/>
                  </a:cubicBezTo>
                  <a:lnTo>
                    <a:pt x="4816592" y="1772752"/>
                  </a:lnTo>
                  <a:cubicBezTo>
                    <a:pt x="4816592" y="1776120"/>
                    <a:pt x="4815255" y="1779350"/>
                    <a:pt x="4812873" y="1781732"/>
                  </a:cubicBezTo>
                  <a:cubicBezTo>
                    <a:pt x="4810491" y="1784114"/>
                    <a:pt x="4807261" y="1785452"/>
                    <a:pt x="4803892" y="1785452"/>
                  </a:cubicBezTo>
                  <a:lnTo>
                    <a:pt x="12700" y="1785452"/>
                  </a:lnTo>
                  <a:cubicBezTo>
                    <a:pt x="5686" y="1785452"/>
                    <a:pt x="0" y="1779766"/>
                    <a:pt x="0" y="1772752"/>
                  </a:cubicBezTo>
                  <a:lnTo>
                    <a:pt x="0" y="12700"/>
                  </a:lnTo>
                  <a:cubicBezTo>
                    <a:pt x="0" y="5686"/>
                    <a:pt x="5686" y="0"/>
                    <a:pt x="12700" y="0"/>
                  </a:cubicBezTo>
                  <a:close/>
                </a:path>
              </a:pathLst>
            </a:custGeom>
            <a:solidFill>
              <a:srgbClr val="FFFFFF"/>
            </a:solidFill>
            <a:ln w="19050" cap="rnd">
              <a:solidFill>
                <a:srgbClr val="F4D71B"/>
              </a:solidFill>
              <a:prstDash val="solid"/>
              <a:round/>
            </a:ln>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1814027"/>
            </a:xfrm>
            <a:prstGeom prst="rect">
              <a:avLst/>
            </a:prstGeom>
          </p:spPr>
          <p:txBody>
            <a:bodyPr lIns="33867" tIns="33867" rIns="33867" bIns="33867" rtlCol="0" anchor="ctr"/>
            <a:lstStyle/>
            <a:p>
              <a:pPr algn="ctr">
                <a:lnSpc>
                  <a:spcPts val="2000"/>
                </a:lnSpc>
              </a:pPr>
              <a:endParaRPr sz="1200"/>
            </a:p>
          </p:txBody>
        </p:sp>
      </p:grpSp>
      <p:sp>
        <p:nvSpPr>
          <p:cNvPr id="6" name="Freeform 6"/>
          <p:cNvSpPr/>
          <p:nvPr/>
        </p:nvSpPr>
        <p:spPr>
          <a:xfrm rot="-5400000">
            <a:off x="-24186" y="4138223"/>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7"/>
          <p:cNvSpPr/>
          <p:nvPr/>
        </p:nvSpPr>
        <p:spPr>
          <a:xfrm rot="5400000">
            <a:off x="11120884" y="2863848"/>
            <a:ext cx="321778" cy="321778"/>
          </a:xfrm>
          <a:custGeom>
            <a:avLst/>
            <a:gdLst/>
            <a:ahLst/>
            <a:cxnLst/>
            <a:rect l="l" t="t" r="r" b="b"/>
            <a:pathLst>
              <a:path w="482667" h="482667">
                <a:moveTo>
                  <a:pt x="0" y="0"/>
                </a:moveTo>
                <a:lnTo>
                  <a:pt x="482668" y="0"/>
                </a:lnTo>
                <a:lnTo>
                  <a:pt x="482668" y="482667"/>
                </a:lnTo>
                <a:lnTo>
                  <a:pt x="0" y="482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Freeform 8"/>
          <p:cNvSpPr/>
          <p:nvPr/>
        </p:nvSpPr>
        <p:spPr>
          <a:xfrm flipH="1">
            <a:off x="243129" y="3040089"/>
            <a:ext cx="5088320" cy="2862180"/>
          </a:xfrm>
          <a:custGeom>
            <a:avLst/>
            <a:gdLst/>
            <a:ahLst/>
            <a:cxnLst/>
            <a:rect l="l" t="t" r="r" b="b"/>
            <a:pathLst>
              <a:path w="7632480" h="4293270">
                <a:moveTo>
                  <a:pt x="7632480" y="0"/>
                </a:moveTo>
                <a:lnTo>
                  <a:pt x="0" y="0"/>
                </a:lnTo>
                <a:lnTo>
                  <a:pt x="0" y="4293270"/>
                </a:lnTo>
                <a:lnTo>
                  <a:pt x="7632480" y="4293270"/>
                </a:lnTo>
                <a:lnTo>
                  <a:pt x="7632480" y="0"/>
                </a:lnTo>
                <a:close/>
              </a:path>
            </a:pathLst>
          </a:custGeom>
          <a:blipFill>
            <a:blip r:embed="rId6"/>
            <a:stretch>
              <a:fillRect/>
            </a:stretch>
          </a:blipFill>
        </p:spPr>
        <p:txBody>
          <a:bodyPr/>
          <a:lstStyle/>
          <a:p>
            <a:endParaRPr lang="en-US" sz="1200"/>
          </a:p>
        </p:txBody>
      </p:sp>
      <p:sp>
        <p:nvSpPr>
          <p:cNvPr id="9" name="TextBox 9"/>
          <p:cNvSpPr txBox="1"/>
          <p:nvPr/>
        </p:nvSpPr>
        <p:spPr>
          <a:xfrm>
            <a:off x="685800" y="260349"/>
            <a:ext cx="10964313" cy="1771126"/>
          </a:xfrm>
          <a:prstGeom prst="rect">
            <a:avLst/>
          </a:prstGeom>
        </p:spPr>
        <p:txBody>
          <a:bodyPr lIns="0" tIns="0" rIns="0" bIns="0" rtlCol="0" anchor="t">
            <a:spAutoFit/>
          </a:bodyPr>
          <a:lstStyle/>
          <a:p>
            <a:pPr algn="ctr">
              <a:lnSpc>
                <a:spcPts val="4670"/>
              </a:lnSpc>
            </a:pPr>
            <a:r>
              <a:rPr lang="en-US" sz="3891" b="1">
                <a:solidFill>
                  <a:srgbClr val="000000"/>
                </a:solidFill>
                <a:latin typeface="Telegraf Bold"/>
                <a:ea typeface="Telegraf Bold"/>
                <a:cs typeface="Telegraf Bold"/>
                <a:sym typeface="Telegraf Bold"/>
              </a:rPr>
              <a:t>The Translator: Natural Language Processing (NLP)</a:t>
            </a:r>
          </a:p>
          <a:p>
            <a:pPr algn="ctr">
              <a:lnSpc>
                <a:spcPts val="4670"/>
              </a:lnSpc>
            </a:pPr>
            <a:endParaRPr lang="en-US" sz="3891" b="1">
              <a:solidFill>
                <a:srgbClr val="000000"/>
              </a:solidFill>
              <a:latin typeface="Telegraf Bold"/>
              <a:ea typeface="Telegraf Bold"/>
              <a:cs typeface="Telegraf Bold"/>
              <a:sym typeface="Telegraf Bold"/>
            </a:endParaRPr>
          </a:p>
        </p:txBody>
      </p:sp>
      <p:grpSp>
        <p:nvGrpSpPr>
          <p:cNvPr id="10" name="Group 10"/>
          <p:cNvGrpSpPr/>
          <p:nvPr/>
        </p:nvGrpSpPr>
        <p:grpSpPr>
          <a:xfrm>
            <a:off x="5618358" y="3173756"/>
            <a:ext cx="6409549" cy="2562373"/>
            <a:chOff x="0" y="0"/>
            <a:chExt cx="12819097" cy="5124745"/>
          </a:xfrm>
        </p:grpSpPr>
        <p:grpSp>
          <p:nvGrpSpPr>
            <p:cNvPr id="11" name="Group 11"/>
            <p:cNvGrpSpPr/>
            <p:nvPr/>
          </p:nvGrpSpPr>
          <p:grpSpPr>
            <a:xfrm>
              <a:off x="0" y="0"/>
              <a:ext cx="12819097" cy="5124745"/>
              <a:chOff x="0" y="0"/>
              <a:chExt cx="2172089" cy="868345"/>
            </a:xfrm>
          </p:grpSpPr>
          <p:sp>
            <p:nvSpPr>
              <p:cNvPr id="12" name="Freeform 12"/>
              <p:cNvSpPr/>
              <p:nvPr/>
            </p:nvSpPr>
            <p:spPr>
              <a:xfrm>
                <a:off x="0" y="0"/>
                <a:ext cx="2172089" cy="868345"/>
              </a:xfrm>
              <a:custGeom>
                <a:avLst/>
                <a:gdLst/>
                <a:ahLst/>
                <a:cxnLst/>
                <a:rect l="l" t="t" r="r" b="b"/>
                <a:pathLst>
                  <a:path w="2172089" h="868345">
                    <a:moveTo>
                      <a:pt x="28162" y="0"/>
                    </a:moveTo>
                    <a:lnTo>
                      <a:pt x="2143927" y="0"/>
                    </a:lnTo>
                    <a:cubicBezTo>
                      <a:pt x="2159480" y="0"/>
                      <a:pt x="2172089" y="12609"/>
                      <a:pt x="2172089" y="28162"/>
                    </a:cubicBezTo>
                    <a:lnTo>
                      <a:pt x="2172089" y="840183"/>
                    </a:lnTo>
                    <a:cubicBezTo>
                      <a:pt x="2172089" y="847652"/>
                      <a:pt x="2169122" y="854815"/>
                      <a:pt x="2163840" y="860097"/>
                    </a:cubicBezTo>
                    <a:cubicBezTo>
                      <a:pt x="2158559" y="865378"/>
                      <a:pt x="2151396" y="868345"/>
                      <a:pt x="2143927" y="868345"/>
                    </a:cubicBezTo>
                    <a:lnTo>
                      <a:pt x="28162" y="868345"/>
                    </a:lnTo>
                    <a:cubicBezTo>
                      <a:pt x="12609" y="868345"/>
                      <a:pt x="0" y="855737"/>
                      <a:pt x="0" y="840183"/>
                    </a:cubicBezTo>
                    <a:lnTo>
                      <a:pt x="0" y="28162"/>
                    </a:lnTo>
                    <a:cubicBezTo>
                      <a:pt x="0" y="12609"/>
                      <a:pt x="12609" y="0"/>
                      <a:pt x="28162" y="0"/>
                    </a:cubicBezTo>
                    <a:close/>
                  </a:path>
                </a:pathLst>
              </a:custGeom>
              <a:solidFill>
                <a:srgbClr val="F4D71B"/>
              </a:solidFill>
              <a:ln cap="rnd">
                <a:noFill/>
                <a:prstDash val="solid"/>
                <a:round/>
              </a:ln>
            </p:spPr>
            <p:txBody>
              <a:bodyPr/>
              <a:lstStyle/>
              <a:p>
                <a:endParaRPr lang="en-US" sz="1200"/>
              </a:p>
            </p:txBody>
          </p:sp>
          <p:sp>
            <p:nvSpPr>
              <p:cNvPr id="13" name="TextBox 13"/>
              <p:cNvSpPr txBox="1"/>
              <p:nvPr/>
            </p:nvSpPr>
            <p:spPr>
              <a:xfrm>
                <a:off x="0" y="-28575"/>
                <a:ext cx="2172089" cy="896920"/>
              </a:xfrm>
              <a:prstGeom prst="rect">
                <a:avLst/>
              </a:prstGeom>
            </p:spPr>
            <p:txBody>
              <a:bodyPr lIns="33867" tIns="33867" rIns="33867" bIns="33867" rtlCol="0" anchor="ctr"/>
              <a:lstStyle/>
              <a:p>
                <a:pPr algn="ctr">
                  <a:lnSpc>
                    <a:spcPts val="2000"/>
                  </a:lnSpc>
                </a:pPr>
                <a:endParaRPr sz="1200"/>
              </a:p>
            </p:txBody>
          </p:sp>
        </p:grpSp>
        <p:sp>
          <p:nvSpPr>
            <p:cNvPr id="14" name="TextBox 14"/>
            <p:cNvSpPr txBox="1"/>
            <p:nvPr/>
          </p:nvSpPr>
          <p:spPr>
            <a:xfrm>
              <a:off x="286618" y="452612"/>
              <a:ext cx="12245861" cy="4305409"/>
            </a:xfrm>
            <a:prstGeom prst="rect">
              <a:avLst/>
            </a:prstGeom>
          </p:spPr>
          <p:txBody>
            <a:bodyPr lIns="0" tIns="0" rIns="0" bIns="0" rtlCol="0" anchor="t">
              <a:spAutoFit/>
            </a:bodyPr>
            <a:lstStyle/>
            <a:p>
              <a:pPr algn="ctr">
                <a:lnSpc>
                  <a:spcPts val="3358"/>
                </a:lnSpc>
              </a:pPr>
              <a:r>
                <a:rPr lang="en-US" sz="2797" b="1" dirty="0">
                  <a:solidFill>
                    <a:srgbClr val="000000"/>
                  </a:solidFill>
                  <a:latin typeface="Canva Sans Bold"/>
                  <a:ea typeface="Canva Sans Bold"/>
                  <a:cs typeface="Canva Sans Bold"/>
                  <a:sym typeface="Canva Sans Bold"/>
                </a:rPr>
                <a:t>With data flowing, we face a new problem: 80% of it is unstructured text—clinician notes, discharge summaries, PDFs. This is where NLP comes in. </a:t>
              </a:r>
            </a:p>
          </p:txBody>
        </p:sp>
      </p:grpSp>
      <p:sp>
        <p:nvSpPr>
          <p:cNvPr id="18" name="Slide Number Placeholder 2">
            <a:extLst>
              <a:ext uri="{FF2B5EF4-FFF2-40B4-BE49-F238E27FC236}">
                <a16:creationId xmlns:a16="http://schemas.microsoft.com/office/drawing/2014/main" id="{DE3F95F5-BFE8-F609-3EFC-F6792EFEBD21}"/>
              </a:ext>
            </a:extLst>
          </p:cNvPr>
          <p:cNvSpPr txBox="1">
            <a:spLocks/>
          </p:cNvSpPr>
          <p:nvPr/>
        </p:nvSpPr>
        <p:spPr>
          <a:xfrm>
            <a:off x="11413863" y="6357028"/>
            <a:ext cx="513735" cy="23179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400" smtClean="0">
                <a:solidFill>
                  <a:schemeClr val="bg1"/>
                </a:solidFill>
                <a:highlight>
                  <a:srgbClr val="0000FF"/>
                </a:highlight>
              </a:rPr>
              <a:pPr/>
              <a:t>26</a:t>
            </a:fld>
            <a:endParaRPr lang="en-US" sz="1400" dirty="0">
              <a:solidFill>
                <a:schemeClr val="bg1"/>
              </a:solidFill>
              <a:highlight>
                <a:srgbClr val="0000FF"/>
              </a:highlight>
            </a:endParaRPr>
          </a:p>
        </p:txBody>
      </p:sp>
      <p:sp>
        <p:nvSpPr>
          <p:cNvPr id="17" name="Flowchart: Connector 16">
            <a:extLst>
              <a:ext uri="{FF2B5EF4-FFF2-40B4-BE49-F238E27FC236}">
                <a16:creationId xmlns:a16="http://schemas.microsoft.com/office/drawing/2014/main" id="{ABB0CB0E-25D0-D997-2D79-C2992BE87BCD}"/>
              </a:ext>
            </a:extLst>
          </p:cNvPr>
          <p:cNvSpPr/>
          <p:nvPr/>
        </p:nvSpPr>
        <p:spPr>
          <a:xfrm>
            <a:off x="11422754" y="6339182"/>
            <a:ext cx="424696" cy="427378"/>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8139853" y="-1157749"/>
            <a:ext cx="4957623" cy="4956011"/>
          </a:xfrm>
          <a:custGeom>
            <a:avLst/>
            <a:gdLst/>
            <a:ahLst/>
            <a:cxnLst/>
            <a:rect l="l" t="t" r="r" b="b"/>
            <a:pathLst>
              <a:path w="7436435" h="7434017">
                <a:moveTo>
                  <a:pt x="7436435" y="7434017"/>
                </a:moveTo>
                <a:lnTo>
                  <a:pt x="0" y="7434017"/>
                </a:lnTo>
                <a:lnTo>
                  <a:pt x="0" y="0"/>
                </a:lnTo>
                <a:lnTo>
                  <a:pt x="7436435" y="0"/>
                </a:lnTo>
                <a:lnTo>
                  <a:pt x="7436435" y="743401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p:nvPr/>
        </p:nvGrpSpPr>
        <p:grpSpPr>
          <a:xfrm>
            <a:off x="685800" y="3201211"/>
            <a:ext cx="11046411" cy="2863203"/>
            <a:chOff x="0" y="0"/>
            <a:chExt cx="4364014" cy="1131142"/>
          </a:xfrm>
        </p:grpSpPr>
        <p:sp>
          <p:nvSpPr>
            <p:cNvPr id="4" name="Freeform 4"/>
            <p:cNvSpPr/>
            <p:nvPr/>
          </p:nvSpPr>
          <p:spPr>
            <a:xfrm>
              <a:off x="0" y="0"/>
              <a:ext cx="4364014" cy="1131142"/>
            </a:xfrm>
            <a:custGeom>
              <a:avLst/>
              <a:gdLst/>
              <a:ahLst/>
              <a:cxnLst/>
              <a:rect l="l" t="t" r="r" b="b"/>
              <a:pathLst>
                <a:path w="4364014" h="1131142">
                  <a:moveTo>
                    <a:pt x="14017" y="0"/>
                  </a:moveTo>
                  <a:lnTo>
                    <a:pt x="4349997" y="0"/>
                  </a:lnTo>
                  <a:cubicBezTo>
                    <a:pt x="4353715" y="0"/>
                    <a:pt x="4357280" y="1477"/>
                    <a:pt x="4359909" y="4106"/>
                  </a:cubicBezTo>
                  <a:cubicBezTo>
                    <a:pt x="4362538" y="6734"/>
                    <a:pt x="4364014" y="10300"/>
                    <a:pt x="4364014" y="14017"/>
                  </a:cubicBezTo>
                  <a:lnTo>
                    <a:pt x="4364014" y="1117125"/>
                  </a:lnTo>
                  <a:cubicBezTo>
                    <a:pt x="4364014" y="1124866"/>
                    <a:pt x="4357739" y="1131142"/>
                    <a:pt x="4349997" y="1131142"/>
                  </a:cubicBezTo>
                  <a:lnTo>
                    <a:pt x="14017" y="1131142"/>
                  </a:lnTo>
                  <a:cubicBezTo>
                    <a:pt x="6276" y="1131142"/>
                    <a:pt x="0" y="1124866"/>
                    <a:pt x="0" y="1117125"/>
                  </a:cubicBezTo>
                  <a:lnTo>
                    <a:pt x="0" y="14017"/>
                  </a:lnTo>
                  <a:cubicBezTo>
                    <a:pt x="0" y="6276"/>
                    <a:pt x="6276" y="0"/>
                    <a:pt x="14017" y="0"/>
                  </a:cubicBezTo>
                  <a:close/>
                </a:path>
              </a:pathLst>
            </a:custGeom>
            <a:solidFill>
              <a:srgbClr val="000000">
                <a:alpha val="0"/>
              </a:srgbClr>
            </a:solidFill>
            <a:ln w="28575" cap="rnd">
              <a:gradFill>
                <a:gsLst>
                  <a:gs pos="0">
                    <a:srgbClr val="F8DA0D">
                      <a:alpha val="100000"/>
                    </a:srgbClr>
                  </a:gs>
                  <a:gs pos="50000">
                    <a:srgbClr val="FFFFFF">
                      <a:alpha val="100000"/>
                    </a:srgbClr>
                  </a:gs>
                  <a:gs pos="100000">
                    <a:srgbClr val="FFFFFF">
                      <a:alpha val="100000"/>
                    </a:srgbClr>
                  </a:gs>
                </a:gsLst>
                <a:lin ang="5400000"/>
              </a:gradFill>
              <a:prstDash val="solid"/>
              <a:round/>
            </a:ln>
          </p:spPr>
          <p:txBody>
            <a:bodyPr/>
            <a:lstStyle/>
            <a:p>
              <a:endParaRPr lang="en-US" sz="1200"/>
            </a:p>
          </p:txBody>
        </p:sp>
        <p:sp>
          <p:nvSpPr>
            <p:cNvPr id="5" name="TextBox 5"/>
            <p:cNvSpPr txBox="1"/>
            <p:nvPr/>
          </p:nvSpPr>
          <p:spPr>
            <a:xfrm>
              <a:off x="0" y="-28575"/>
              <a:ext cx="4364014" cy="1159717"/>
            </a:xfrm>
            <a:prstGeom prst="rect">
              <a:avLst/>
            </a:prstGeom>
          </p:spPr>
          <p:txBody>
            <a:bodyPr lIns="33867" tIns="33867" rIns="33867" bIns="33867" rtlCol="0" anchor="ctr"/>
            <a:lstStyle/>
            <a:p>
              <a:pPr algn="ctr">
                <a:lnSpc>
                  <a:spcPts val="2000"/>
                </a:lnSpc>
              </a:pPr>
              <a:endParaRPr sz="1200"/>
            </a:p>
          </p:txBody>
        </p:sp>
      </p:grpSp>
      <p:sp>
        <p:nvSpPr>
          <p:cNvPr id="6" name="Freeform 6"/>
          <p:cNvSpPr/>
          <p:nvPr/>
        </p:nvSpPr>
        <p:spPr>
          <a:xfrm>
            <a:off x="5844699" y="16615"/>
            <a:ext cx="5661501" cy="3184595"/>
          </a:xfrm>
          <a:custGeom>
            <a:avLst/>
            <a:gdLst/>
            <a:ahLst/>
            <a:cxnLst/>
            <a:rect l="l" t="t" r="r" b="b"/>
            <a:pathLst>
              <a:path w="8492252" h="4776892">
                <a:moveTo>
                  <a:pt x="0" y="0"/>
                </a:moveTo>
                <a:lnTo>
                  <a:pt x="8492252" y="0"/>
                </a:lnTo>
                <a:lnTo>
                  <a:pt x="8492252" y="4776892"/>
                </a:lnTo>
                <a:lnTo>
                  <a:pt x="0" y="4776892"/>
                </a:lnTo>
                <a:lnTo>
                  <a:pt x="0" y="0"/>
                </a:lnTo>
                <a:close/>
              </a:path>
            </a:pathLst>
          </a:custGeom>
          <a:blipFill>
            <a:blip r:embed="rId4"/>
            <a:stretch>
              <a:fillRect/>
            </a:stretch>
          </a:blipFill>
        </p:spPr>
        <p:txBody>
          <a:bodyPr/>
          <a:lstStyle/>
          <a:p>
            <a:endParaRPr lang="en-US" sz="1200"/>
          </a:p>
        </p:txBody>
      </p:sp>
      <p:sp>
        <p:nvSpPr>
          <p:cNvPr id="7" name="TextBox 7"/>
          <p:cNvSpPr txBox="1"/>
          <p:nvPr/>
        </p:nvSpPr>
        <p:spPr>
          <a:xfrm>
            <a:off x="176081" y="45260"/>
            <a:ext cx="5197740" cy="2828595"/>
          </a:xfrm>
          <a:prstGeom prst="rect">
            <a:avLst/>
          </a:prstGeom>
        </p:spPr>
        <p:txBody>
          <a:bodyPr lIns="0" tIns="0" rIns="0" bIns="0" rtlCol="0" anchor="t">
            <a:spAutoFit/>
          </a:bodyPr>
          <a:lstStyle/>
          <a:p>
            <a:pPr>
              <a:lnSpc>
                <a:spcPts val="5571"/>
              </a:lnSpc>
            </a:pPr>
            <a:r>
              <a:rPr lang="en-US" sz="4642" b="1">
                <a:solidFill>
                  <a:srgbClr val="000000"/>
                </a:solidFill>
                <a:latin typeface="Telegraf Bold"/>
                <a:ea typeface="Telegraf Bold"/>
                <a:cs typeface="Telegraf Bold"/>
                <a:sym typeface="Telegraf Bold"/>
              </a:rPr>
              <a:t>The Brain:</a:t>
            </a:r>
            <a:r>
              <a:rPr lang="en-US" sz="4642" b="1">
                <a:solidFill>
                  <a:srgbClr val="FFFFFF"/>
                </a:solidFill>
                <a:latin typeface="Telegraf Bold"/>
                <a:ea typeface="Telegraf Bold"/>
                <a:cs typeface="Telegraf Bold"/>
                <a:sym typeface="Telegraf Bold"/>
              </a:rPr>
              <a:t> Artificial Intelligence &amp; Machine Learning</a:t>
            </a:r>
          </a:p>
        </p:txBody>
      </p:sp>
      <p:sp>
        <p:nvSpPr>
          <p:cNvPr id="8" name="TextBox 8"/>
          <p:cNvSpPr txBox="1"/>
          <p:nvPr/>
        </p:nvSpPr>
        <p:spPr>
          <a:xfrm>
            <a:off x="2248523" y="3662633"/>
            <a:ext cx="8277465" cy="1744067"/>
          </a:xfrm>
          <a:prstGeom prst="rect">
            <a:avLst/>
          </a:prstGeom>
        </p:spPr>
        <p:txBody>
          <a:bodyPr lIns="0" tIns="0" rIns="0" bIns="0" rtlCol="0" anchor="t">
            <a:spAutoFit/>
          </a:bodyPr>
          <a:lstStyle/>
          <a:p>
            <a:pPr>
              <a:lnSpc>
                <a:spcPts val="3440"/>
              </a:lnSpc>
            </a:pPr>
            <a:r>
              <a:rPr lang="en-US" sz="2866" b="1" dirty="0">
                <a:solidFill>
                  <a:srgbClr val="000000"/>
                </a:solidFill>
                <a:latin typeface="Telegraf Bold"/>
                <a:ea typeface="Telegraf Bold"/>
                <a:cs typeface="Telegraf Bold"/>
                <a:sym typeface="Telegraf Bold"/>
              </a:rPr>
              <a:t>Now, with clean, structured, and connected data, we can deploy the brain: AI and Machine Learning. ML algorithms find patterns in this vast data ocean that humans simply cannot</a:t>
            </a:r>
          </a:p>
        </p:txBody>
      </p:sp>
      <p:sp>
        <p:nvSpPr>
          <p:cNvPr id="19" name="Freeform 7">
            <a:extLst>
              <a:ext uri="{FF2B5EF4-FFF2-40B4-BE49-F238E27FC236}">
                <a16:creationId xmlns:a16="http://schemas.microsoft.com/office/drawing/2014/main" id="{E57F593A-768E-82FD-6D0A-59895AA6195A}"/>
              </a:ext>
            </a:extLst>
          </p:cNvPr>
          <p:cNvSpPr/>
          <p:nvPr/>
        </p:nvSpPr>
        <p:spPr>
          <a:xfrm>
            <a:off x="11453434" y="6345360"/>
            <a:ext cx="345211" cy="345211"/>
          </a:xfrm>
          <a:custGeom>
            <a:avLst/>
            <a:gdLst/>
            <a:ahLst/>
            <a:cxnLst/>
            <a:rect l="l" t="t" r="r" b="b"/>
            <a:pathLst>
              <a:path w="517817" h="517817">
                <a:moveTo>
                  <a:pt x="0" y="0"/>
                </a:moveTo>
                <a:lnTo>
                  <a:pt x="517817" y="0"/>
                </a:lnTo>
                <a:lnTo>
                  <a:pt x="517817" y="517817"/>
                </a:lnTo>
                <a:lnTo>
                  <a:pt x="0" y="51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dirty="0">
              <a:solidFill>
                <a:schemeClr val="bg1"/>
              </a:solidFill>
            </a:endParaRPr>
          </a:p>
        </p:txBody>
      </p:sp>
      <p:sp>
        <p:nvSpPr>
          <p:cNvPr id="20" name="Slide Number Placeholder 2">
            <a:extLst>
              <a:ext uri="{FF2B5EF4-FFF2-40B4-BE49-F238E27FC236}">
                <a16:creationId xmlns:a16="http://schemas.microsoft.com/office/drawing/2014/main" id="{76485499-2B0D-F3C0-C30B-CD7E3EDEC7CF}"/>
              </a:ext>
            </a:extLst>
          </p:cNvPr>
          <p:cNvSpPr txBox="1">
            <a:spLocks/>
          </p:cNvSpPr>
          <p:nvPr/>
        </p:nvSpPr>
        <p:spPr>
          <a:xfrm>
            <a:off x="11441923" y="6345360"/>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900" smtClean="0">
                <a:solidFill>
                  <a:schemeClr val="bg1"/>
                </a:solidFill>
              </a:rPr>
              <a:pPr/>
              <a:t>27</a:t>
            </a:fld>
            <a:endParaRPr lang="en-US" sz="9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flipV="1">
            <a:off x="7811948" y="3348"/>
            <a:ext cx="4380765" cy="4379341"/>
          </a:xfrm>
          <a:custGeom>
            <a:avLst/>
            <a:gdLst/>
            <a:ahLst/>
            <a:cxnLst/>
            <a:rect l="l" t="t" r="r" b="b"/>
            <a:pathLst>
              <a:path w="6571148" h="6569011">
                <a:moveTo>
                  <a:pt x="6571148" y="6569012"/>
                </a:moveTo>
                <a:lnTo>
                  <a:pt x="0" y="6569012"/>
                </a:lnTo>
                <a:lnTo>
                  <a:pt x="0" y="0"/>
                </a:lnTo>
                <a:lnTo>
                  <a:pt x="6571148" y="0"/>
                </a:lnTo>
                <a:lnTo>
                  <a:pt x="6571148" y="65690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2338576"/>
            <a:ext cx="12192000" cy="4519425"/>
            <a:chOff x="0" y="0"/>
            <a:chExt cx="4816593" cy="1785452"/>
          </a:xfrm>
        </p:grpSpPr>
        <p:sp>
          <p:nvSpPr>
            <p:cNvPr id="4" name="Freeform 4"/>
            <p:cNvSpPr>
              <a:spLocks noGrp="1" noRot="1" noMove="1" noResize="1" noEditPoints="1" noAdjustHandles="1" noChangeArrowheads="1" noChangeShapeType="1"/>
            </p:cNvSpPr>
            <p:nvPr/>
          </p:nvSpPr>
          <p:spPr>
            <a:xfrm>
              <a:off x="0" y="0"/>
              <a:ext cx="4816592" cy="1785452"/>
            </a:xfrm>
            <a:custGeom>
              <a:avLst/>
              <a:gdLst/>
              <a:ahLst/>
              <a:cxnLst/>
              <a:rect l="l" t="t" r="r" b="b"/>
              <a:pathLst>
                <a:path w="4816592" h="1785452">
                  <a:moveTo>
                    <a:pt x="12700" y="0"/>
                  </a:moveTo>
                  <a:lnTo>
                    <a:pt x="4803892" y="0"/>
                  </a:lnTo>
                  <a:cubicBezTo>
                    <a:pt x="4807261" y="0"/>
                    <a:pt x="4810491" y="1338"/>
                    <a:pt x="4812873" y="3720"/>
                  </a:cubicBezTo>
                  <a:cubicBezTo>
                    <a:pt x="4815255" y="6101"/>
                    <a:pt x="4816592" y="9332"/>
                    <a:pt x="4816592" y="12700"/>
                  </a:cubicBezTo>
                  <a:lnTo>
                    <a:pt x="4816592" y="1772752"/>
                  </a:lnTo>
                  <a:cubicBezTo>
                    <a:pt x="4816592" y="1776120"/>
                    <a:pt x="4815255" y="1779350"/>
                    <a:pt x="4812873" y="1781732"/>
                  </a:cubicBezTo>
                  <a:cubicBezTo>
                    <a:pt x="4810491" y="1784114"/>
                    <a:pt x="4807261" y="1785452"/>
                    <a:pt x="4803892" y="1785452"/>
                  </a:cubicBezTo>
                  <a:lnTo>
                    <a:pt x="12700" y="1785452"/>
                  </a:lnTo>
                  <a:cubicBezTo>
                    <a:pt x="5686" y="1785452"/>
                    <a:pt x="0" y="1779766"/>
                    <a:pt x="0" y="1772752"/>
                  </a:cubicBezTo>
                  <a:lnTo>
                    <a:pt x="0" y="12700"/>
                  </a:lnTo>
                  <a:cubicBezTo>
                    <a:pt x="0" y="5686"/>
                    <a:pt x="5686" y="0"/>
                    <a:pt x="12700" y="0"/>
                  </a:cubicBezTo>
                  <a:close/>
                </a:path>
              </a:pathLst>
            </a:custGeom>
            <a:solidFill>
              <a:srgbClr val="FFFFFF"/>
            </a:solidFill>
            <a:ln w="19050" cap="rnd">
              <a:solidFill>
                <a:srgbClr val="F4D71B"/>
              </a:solidFill>
              <a:prstDash val="solid"/>
              <a:round/>
            </a:ln>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1814027"/>
            </a:xfrm>
            <a:prstGeom prst="rect">
              <a:avLst/>
            </a:prstGeom>
          </p:spPr>
          <p:txBody>
            <a:bodyPr lIns="33867" tIns="33867" rIns="33867" bIns="33867" rtlCol="0" anchor="ctr"/>
            <a:lstStyle/>
            <a:p>
              <a:pPr algn="ctr">
                <a:lnSpc>
                  <a:spcPts val="2000"/>
                </a:lnSpc>
              </a:pPr>
              <a:endParaRPr sz="1200"/>
            </a:p>
          </p:txBody>
        </p:sp>
      </p:grpSp>
      <p:sp>
        <p:nvSpPr>
          <p:cNvPr id="6" name="Freeform 6"/>
          <p:cNvSpPr/>
          <p:nvPr/>
        </p:nvSpPr>
        <p:spPr>
          <a:xfrm rot="-5400000">
            <a:off x="-24186" y="4138223"/>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7"/>
          <p:cNvSpPr/>
          <p:nvPr/>
        </p:nvSpPr>
        <p:spPr>
          <a:xfrm rot="5400000">
            <a:off x="11120884" y="2863848"/>
            <a:ext cx="321778" cy="321778"/>
          </a:xfrm>
          <a:custGeom>
            <a:avLst/>
            <a:gdLst/>
            <a:ahLst/>
            <a:cxnLst/>
            <a:rect l="l" t="t" r="r" b="b"/>
            <a:pathLst>
              <a:path w="482667" h="482667">
                <a:moveTo>
                  <a:pt x="0" y="0"/>
                </a:moveTo>
                <a:lnTo>
                  <a:pt x="482668" y="0"/>
                </a:lnTo>
                <a:lnTo>
                  <a:pt x="482668" y="482667"/>
                </a:lnTo>
                <a:lnTo>
                  <a:pt x="0" y="482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Freeform 8"/>
          <p:cNvSpPr/>
          <p:nvPr/>
        </p:nvSpPr>
        <p:spPr>
          <a:xfrm flipH="1">
            <a:off x="243129" y="3040089"/>
            <a:ext cx="5088320" cy="2862180"/>
          </a:xfrm>
          <a:custGeom>
            <a:avLst/>
            <a:gdLst/>
            <a:ahLst/>
            <a:cxnLst/>
            <a:rect l="l" t="t" r="r" b="b"/>
            <a:pathLst>
              <a:path w="7632480" h="4293270">
                <a:moveTo>
                  <a:pt x="7632480" y="0"/>
                </a:moveTo>
                <a:lnTo>
                  <a:pt x="0" y="0"/>
                </a:lnTo>
                <a:lnTo>
                  <a:pt x="0" y="4293270"/>
                </a:lnTo>
                <a:lnTo>
                  <a:pt x="7632480" y="4293270"/>
                </a:lnTo>
                <a:lnTo>
                  <a:pt x="7632480" y="0"/>
                </a:lnTo>
                <a:close/>
              </a:path>
            </a:pathLst>
          </a:custGeom>
          <a:blipFill>
            <a:blip r:embed="rId6"/>
            <a:stretch>
              <a:fillRect/>
            </a:stretch>
          </a:blipFill>
        </p:spPr>
        <p:txBody>
          <a:bodyPr/>
          <a:lstStyle/>
          <a:p>
            <a:endParaRPr lang="en-US" sz="1200"/>
          </a:p>
        </p:txBody>
      </p:sp>
      <p:sp>
        <p:nvSpPr>
          <p:cNvPr id="9" name="TextBox 9"/>
          <p:cNvSpPr txBox="1"/>
          <p:nvPr/>
        </p:nvSpPr>
        <p:spPr>
          <a:xfrm>
            <a:off x="685800" y="260349"/>
            <a:ext cx="10964313" cy="1771126"/>
          </a:xfrm>
          <a:prstGeom prst="rect">
            <a:avLst/>
          </a:prstGeom>
        </p:spPr>
        <p:txBody>
          <a:bodyPr lIns="0" tIns="0" rIns="0" bIns="0" rtlCol="0" anchor="t">
            <a:spAutoFit/>
          </a:bodyPr>
          <a:lstStyle/>
          <a:p>
            <a:pPr algn="ctr">
              <a:lnSpc>
                <a:spcPts val="4670"/>
              </a:lnSpc>
            </a:pPr>
            <a:r>
              <a:rPr lang="en-US" sz="3891" b="1">
                <a:solidFill>
                  <a:srgbClr val="000000"/>
                </a:solidFill>
                <a:latin typeface="Telegraf Bold"/>
                <a:ea typeface="Telegraf Bold"/>
                <a:cs typeface="Telegraf Bold"/>
                <a:sym typeface="Telegraf Bold"/>
              </a:rPr>
              <a:t>The Translator: Natural Language Processing (NLP)</a:t>
            </a:r>
          </a:p>
          <a:p>
            <a:pPr algn="ctr">
              <a:lnSpc>
                <a:spcPts val="4670"/>
              </a:lnSpc>
            </a:pPr>
            <a:endParaRPr lang="en-US" sz="3891" b="1">
              <a:solidFill>
                <a:srgbClr val="000000"/>
              </a:solidFill>
              <a:latin typeface="Telegraf Bold"/>
              <a:ea typeface="Telegraf Bold"/>
              <a:cs typeface="Telegraf Bold"/>
              <a:sym typeface="Telegraf Bold"/>
            </a:endParaRPr>
          </a:p>
        </p:txBody>
      </p:sp>
      <p:grpSp>
        <p:nvGrpSpPr>
          <p:cNvPr id="10" name="Group 10"/>
          <p:cNvGrpSpPr/>
          <p:nvPr/>
        </p:nvGrpSpPr>
        <p:grpSpPr>
          <a:xfrm>
            <a:off x="5618358" y="3173756"/>
            <a:ext cx="6409549" cy="2562373"/>
            <a:chOff x="0" y="0"/>
            <a:chExt cx="12819097" cy="5124745"/>
          </a:xfrm>
        </p:grpSpPr>
        <p:grpSp>
          <p:nvGrpSpPr>
            <p:cNvPr id="11" name="Group 11"/>
            <p:cNvGrpSpPr/>
            <p:nvPr/>
          </p:nvGrpSpPr>
          <p:grpSpPr>
            <a:xfrm>
              <a:off x="0" y="0"/>
              <a:ext cx="12819097" cy="5124745"/>
              <a:chOff x="0" y="0"/>
              <a:chExt cx="2172089" cy="868345"/>
            </a:xfrm>
          </p:grpSpPr>
          <p:sp>
            <p:nvSpPr>
              <p:cNvPr id="12" name="Freeform 12"/>
              <p:cNvSpPr/>
              <p:nvPr/>
            </p:nvSpPr>
            <p:spPr>
              <a:xfrm>
                <a:off x="0" y="0"/>
                <a:ext cx="2172089" cy="868345"/>
              </a:xfrm>
              <a:custGeom>
                <a:avLst/>
                <a:gdLst/>
                <a:ahLst/>
                <a:cxnLst/>
                <a:rect l="l" t="t" r="r" b="b"/>
                <a:pathLst>
                  <a:path w="2172089" h="868345">
                    <a:moveTo>
                      <a:pt x="28162" y="0"/>
                    </a:moveTo>
                    <a:lnTo>
                      <a:pt x="2143927" y="0"/>
                    </a:lnTo>
                    <a:cubicBezTo>
                      <a:pt x="2159480" y="0"/>
                      <a:pt x="2172089" y="12609"/>
                      <a:pt x="2172089" y="28162"/>
                    </a:cubicBezTo>
                    <a:lnTo>
                      <a:pt x="2172089" y="840183"/>
                    </a:lnTo>
                    <a:cubicBezTo>
                      <a:pt x="2172089" y="847652"/>
                      <a:pt x="2169122" y="854815"/>
                      <a:pt x="2163840" y="860097"/>
                    </a:cubicBezTo>
                    <a:cubicBezTo>
                      <a:pt x="2158559" y="865378"/>
                      <a:pt x="2151396" y="868345"/>
                      <a:pt x="2143927" y="868345"/>
                    </a:cubicBezTo>
                    <a:lnTo>
                      <a:pt x="28162" y="868345"/>
                    </a:lnTo>
                    <a:cubicBezTo>
                      <a:pt x="12609" y="868345"/>
                      <a:pt x="0" y="855737"/>
                      <a:pt x="0" y="840183"/>
                    </a:cubicBezTo>
                    <a:lnTo>
                      <a:pt x="0" y="28162"/>
                    </a:lnTo>
                    <a:cubicBezTo>
                      <a:pt x="0" y="12609"/>
                      <a:pt x="12609" y="0"/>
                      <a:pt x="28162" y="0"/>
                    </a:cubicBezTo>
                    <a:close/>
                  </a:path>
                </a:pathLst>
              </a:custGeom>
              <a:solidFill>
                <a:srgbClr val="F4D71B"/>
              </a:solidFill>
              <a:ln cap="rnd">
                <a:noFill/>
                <a:prstDash val="solid"/>
                <a:round/>
              </a:ln>
            </p:spPr>
            <p:txBody>
              <a:bodyPr/>
              <a:lstStyle/>
              <a:p>
                <a:endParaRPr lang="en-US" sz="1200"/>
              </a:p>
            </p:txBody>
          </p:sp>
          <p:sp>
            <p:nvSpPr>
              <p:cNvPr id="13" name="TextBox 13"/>
              <p:cNvSpPr txBox="1"/>
              <p:nvPr/>
            </p:nvSpPr>
            <p:spPr>
              <a:xfrm>
                <a:off x="0" y="-28575"/>
                <a:ext cx="2172089" cy="896920"/>
              </a:xfrm>
              <a:prstGeom prst="rect">
                <a:avLst/>
              </a:prstGeom>
            </p:spPr>
            <p:txBody>
              <a:bodyPr lIns="33867" tIns="33867" rIns="33867" bIns="33867" rtlCol="0" anchor="ctr"/>
              <a:lstStyle/>
              <a:p>
                <a:pPr algn="ctr">
                  <a:lnSpc>
                    <a:spcPts val="2000"/>
                  </a:lnSpc>
                </a:pPr>
                <a:endParaRPr sz="1200"/>
              </a:p>
            </p:txBody>
          </p:sp>
        </p:grpSp>
        <p:sp>
          <p:nvSpPr>
            <p:cNvPr id="14" name="TextBox 14"/>
            <p:cNvSpPr txBox="1"/>
            <p:nvPr/>
          </p:nvSpPr>
          <p:spPr>
            <a:xfrm>
              <a:off x="286618" y="452612"/>
              <a:ext cx="12245861" cy="4305409"/>
            </a:xfrm>
            <a:prstGeom prst="rect">
              <a:avLst/>
            </a:prstGeom>
          </p:spPr>
          <p:txBody>
            <a:bodyPr lIns="0" tIns="0" rIns="0" bIns="0" rtlCol="0" anchor="t">
              <a:spAutoFit/>
            </a:bodyPr>
            <a:lstStyle/>
            <a:p>
              <a:pPr algn="ctr">
                <a:lnSpc>
                  <a:spcPts val="3358"/>
                </a:lnSpc>
              </a:pPr>
              <a:r>
                <a:rPr lang="en-US" sz="2797" b="1">
                  <a:solidFill>
                    <a:srgbClr val="000000"/>
                  </a:solidFill>
                  <a:latin typeface="Canva Sans Bold"/>
                  <a:ea typeface="Canva Sans Bold"/>
                  <a:cs typeface="Canva Sans Bold"/>
                  <a:sym typeface="Canva Sans Bold"/>
                </a:rPr>
                <a:t>With data flowing, we face a new problem: 80% of it is unstructured text—clinician notes, discharge summaries, PDFs. This is where NLP comes in. </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8139853" y="-1157749"/>
            <a:ext cx="4957623" cy="4956011"/>
          </a:xfrm>
          <a:custGeom>
            <a:avLst/>
            <a:gdLst/>
            <a:ahLst/>
            <a:cxnLst/>
            <a:rect l="l" t="t" r="r" b="b"/>
            <a:pathLst>
              <a:path w="7436435" h="7434017">
                <a:moveTo>
                  <a:pt x="7436435" y="7434017"/>
                </a:moveTo>
                <a:lnTo>
                  <a:pt x="0" y="7434017"/>
                </a:lnTo>
                <a:lnTo>
                  <a:pt x="0" y="0"/>
                </a:lnTo>
                <a:lnTo>
                  <a:pt x="7436435" y="0"/>
                </a:lnTo>
                <a:lnTo>
                  <a:pt x="7436435" y="743401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p:nvPr/>
        </p:nvGrpSpPr>
        <p:grpSpPr>
          <a:xfrm>
            <a:off x="685800" y="3201211"/>
            <a:ext cx="11046411" cy="2863203"/>
            <a:chOff x="0" y="0"/>
            <a:chExt cx="4364014" cy="1131142"/>
          </a:xfrm>
        </p:grpSpPr>
        <p:sp>
          <p:nvSpPr>
            <p:cNvPr id="4" name="Freeform 4"/>
            <p:cNvSpPr/>
            <p:nvPr/>
          </p:nvSpPr>
          <p:spPr>
            <a:xfrm>
              <a:off x="0" y="0"/>
              <a:ext cx="4364014" cy="1131142"/>
            </a:xfrm>
            <a:custGeom>
              <a:avLst/>
              <a:gdLst/>
              <a:ahLst/>
              <a:cxnLst/>
              <a:rect l="l" t="t" r="r" b="b"/>
              <a:pathLst>
                <a:path w="4364014" h="1131142">
                  <a:moveTo>
                    <a:pt x="14017" y="0"/>
                  </a:moveTo>
                  <a:lnTo>
                    <a:pt x="4349997" y="0"/>
                  </a:lnTo>
                  <a:cubicBezTo>
                    <a:pt x="4353715" y="0"/>
                    <a:pt x="4357280" y="1477"/>
                    <a:pt x="4359909" y="4106"/>
                  </a:cubicBezTo>
                  <a:cubicBezTo>
                    <a:pt x="4362538" y="6734"/>
                    <a:pt x="4364014" y="10300"/>
                    <a:pt x="4364014" y="14017"/>
                  </a:cubicBezTo>
                  <a:lnTo>
                    <a:pt x="4364014" y="1117125"/>
                  </a:lnTo>
                  <a:cubicBezTo>
                    <a:pt x="4364014" y="1124866"/>
                    <a:pt x="4357739" y="1131142"/>
                    <a:pt x="4349997" y="1131142"/>
                  </a:cubicBezTo>
                  <a:lnTo>
                    <a:pt x="14017" y="1131142"/>
                  </a:lnTo>
                  <a:cubicBezTo>
                    <a:pt x="6276" y="1131142"/>
                    <a:pt x="0" y="1124866"/>
                    <a:pt x="0" y="1117125"/>
                  </a:cubicBezTo>
                  <a:lnTo>
                    <a:pt x="0" y="14017"/>
                  </a:lnTo>
                  <a:cubicBezTo>
                    <a:pt x="0" y="6276"/>
                    <a:pt x="6276" y="0"/>
                    <a:pt x="14017" y="0"/>
                  </a:cubicBezTo>
                  <a:close/>
                </a:path>
              </a:pathLst>
            </a:custGeom>
            <a:solidFill>
              <a:srgbClr val="000000">
                <a:alpha val="0"/>
              </a:srgbClr>
            </a:solidFill>
            <a:ln w="28575" cap="rnd">
              <a:gradFill>
                <a:gsLst>
                  <a:gs pos="0">
                    <a:srgbClr val="F8DA0D">
                      <a:alpha val="100000"/>
                    </a:srgbClr>
                  </a:gs>
                  <a:gs pos="50000">
                    <a:srgbClr val="FFFFFF">
                      <a:alpha val="100000"/>
                    </a:srgbClr>
                  </a:gs>
                  <a:gs pos="100000">
                    <a:srgbClr val="FFFFFF">
                      <a:alpha val="100000"/>
                    </a:srgbClr>
                  </a:gs>
                </a:gsLst>
                <a:lin ang="5400000"/>
              </a:gradFill>
              <a:prstDash val="solid"/>
              <a:round/>
            </a:ln>
          </p:spPr>
          <p:txBody>
            <a:bodyPr/>
            <a:lstStyle/>
            <a:p>
              <a:endParaRPr lang="en-US" sz="1200"/>
            </a:p>
          </p:txBody>
        </p:sp>
        <p:sp>
          <p:nvSpPr>
            <p:cNvPr id="5" name="TextBox 5"/>
            <p:cNvSpPr txBox="1"/>
            <p:nvPr/>
          </p:nvSpPr>
          <p:spPr>
            <a:xfrm>
              <a:off x="0" y="-28575"/>
              <a:ext cx="4364014" cy="1159717"/>
            </a:xfrm>
            <a:prstGeom prst="rect">
              <a:avLst/>
            </a:prstGeom>
          </p:spPr>
          <p:txBody>
            <a:bodyPr lIns="33867" tIns="33867" rIns="33867" bIns="33867" rtlCol="0" anchor="ctr"/>
            <a:lstStyle/>
            <a:p>
              <a:pPr algn="ctr">
                <a:lnSpc>
                  <a:spcPts val="2000"/>
                </a:lnSpc>
              </a:pPr>
              <a:endParaRPr sz="1200"/>
            </a:p>
          </p:txBody>
        </p:sp>
      </p:grpSp>
      <p:sp>
        <p:nvSpPr>
          <p:cNvPr id="6" name="Freeform 6"/>
          <p:cNvSpPr/>
          <p:nvPr/>
        </p:nvSpPr>
        <p:spPr>
          <a:xfrm>
            <a:off x="5844699" y="16615"/>
            <a:ext cx="5661501" cy="3184595"/>
          </a:xfrm>
          <a:custGeom>
            <a:avLst/>
            <a:gdLst/>
            <a:ahLst/>
            <a:cxnLst/>
            <a:rect l="l" t="t" r="r" b="b"/>
            <a:pathLst>
              <a:path w="8492252" h="4776892">
                <a:moveTo>
                  <a:pt x="0" y="0"/>
                </a:moveTo>
                <a:lnTo>
                  <a:pt x="8492252" y="0"/>
                </a:lnTo>
                <a:lnTo>
                  <a:pt x="8492252" y="4776892"/>
                </a:lnTo>
                <a:lnTo>
                  <a:pt x="0" y="4776892"/>
                </a:lnTo>
                <a:lnTo>
                  <a:pt x="0" y="0"/>
                </a:lnTo>
                <a:close/>
              </a:path>
            </a:pathLst>
          </a:custGeom>
          <a:blipFill>
            <a:blip r:embed="rId4"/>
            <a:stretch>
              <a:fillRect/>
            </a:stretch>
          </a:blipFill>
        </p:spPr>
        <p:txBody>
          <a:bodyPr/>
          <a:lstStyle/>
          <a:p>
            <a:endParaRPr lang="en-US" sz="1200"/>
          </a:p>
        </p:txBody>
      </p:sp>
      <p:sp>
        <p:nvSpPr>
          <p:cNvPr id="7" name="TextBox 7"/>
          <p:cNvSpPr txBox="1"/>
          <p:nvPr/>
        </p:nvSpPr>
        <p:spPr>
          <a:xfrm>
            <a:off x="176081" y="45260"/>
            <a:ext cx="5197740" cy="2828595"/>
          </a:xfrm>
          <a:prstGeom prst="rect">
            <a:avLst/>
          </a:prstGeom>
        </p:spPr>
        <p:txBody>
          <a:bodyPr lIns="0" tIns="0" rIns="0" bIns="0" rtlCol="0" anchor="t">
            <a:spAutoFit/>
          </a:bodyPr>
          <a:lstStyle/>
          <a:p>
            <a:pPr>
              <a:lnSpc>
                <a:spcPts val="5571"/>
              </a:lnSpc>
            </a:pPr>
            <a:r>
              <a:rPr lang="en-US" sz="4642" b="1">
                <a:solidFill>
                  <a:srgbClr val="000000"/>
                </a:solidFill>
                <a:latin typeface="Telegraf Bold"/>
                <a:ea typeface="Telegraf Bold"/>
                <a:cs typeface="Telegraf Bold"/>
                <a:sym typeface="Telegraf Bold"/>
              </a:rPr>
              <a:t>The Brain:</a:t>
            </a:r>
            <a:r>
              <a:rPr lang="en-US" sz="4642" b="1">
                <a:solidFill>
                  <a:srgbClr val="FFFFFF"/>
                </a:solidFill>
                <a:latin typeface="Telegraf Bold"/>
                <a:ea typeface="Telegraf Bold"/>
                <a:cs typeface="Telegraf Bold"/>
                <a:sym typeface="Telegraf Bold"/>
              </a:rPr>
              <a:t> Artificial Intelligence &amp; Machine Learning</a:t>
            </a:r>
          </a:p>
        </p:txBody>
      </p:sp>
      <p:sp>
        <p:nvSpPr>
          <p:cNvPr id="8" name="TextBox 8"/>
          <p:cNvSpPr txBox="1"/>
          <p:nvPr/>
        </p:nvSpPr>
        <p:spPr>
          <a:xfrm>
            <a:off x="2248523" y="3662633"/>
            <a:ext cx="8277465" cy="1744067"/>
          </a:xfrm>
          <a:prstGeom prst="rect">
            <a:avLst/>
          </a:prstGeom>
        </p:spPr>
        <p:txBody>
          <a:bodyPr lIns="0" tIns="0" rIns="0" bIns="0" rtlCol="0" anchor="t">
            <a:spAutoFit/>
          </a:bodyPr>
          <a:lstStyle/>
          <a:p>
            <a:pPr>
              <a:lnSpc>
                <a:spcPts val="3440"/>
              </a:lnSpc>
            </a:pPr>
            <a:r>
              <a:rPr lang="en-US" sz="2866" b="1" dirty="0">
                <a:solidFill>
                  <a:srgbClr val="000000"/>
                </a:solidFill>
                <a:latin typeface="Telegraf Bold"/>
                <a:ea typeface="Telegraf Bold"/>
                <a:cs typeface="Telegraf Bold"/>
                <a:sym typeface="Telegraf Bold"/>
              </a:rPr>
              <a:t>Now, with clean, structured, and connected data, we can deploy the brain: AI and Machine Learning. ML algorithms find patterns in this vast data ocean that humans simply cannot</a:t>
            </a:r>
          </a:p>
        </p:txBody>
      </p:sp>
      <p:sp>
        <p:nvSpPr>
          <p:cNvPr id="9" name="Slide Number Placeholder 2">
            <a:extLst>
              <a:ext uri="{FF2B5EF4-FFF2-40B4-BE49-F238E27FC236}">
                <a16:creationId xmlns:a16="http://schemas.microsoft.com/office/drawing/2014/main" id="{2EA661CF-8A8A-55FC-F7E3-F2FC06872897}"/>
              </a:ext>
            </a:extLst>
          </p:cNvPr>
          <p:cNvSpPr txBox="1">
            <a:spLocks/>
          </p:cNvSpPr>
          <p:nvPr/>
        </p:nvSpPr>
        <p:spPr>
          <a:xfrm>
            <a:off x="11470083" y="6377484"/>
            <a:ext cx="375280"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900" smtClean="0">
                <a:solidFill>
                  <a:schemeClr val="bg1"/>
                </a:solidFill>
              </a:rPr>
              <a:pPr/>
              <a:t>29</a:t>
            </a:fld>
            <a:endParaRPr lang="en-US" sz="9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8D877B3-D348-4611-9BDB-C5374591D951}" type="slidenum">
              <a:rPr lang="en-US" smtClean="0"/>
              <a:pPr/>
              <a:t>3</a:t>
            </a:fld>
            <a:endParaRPr lang="en-US"/>
          </a:p>
        </p:txBody>
      </p:sp>
      <p:sp>
        <p:nvSpPr>
          <p:cNvPr id="9" name="TextBox 8"/>
          <p:cNvSpPr txBox="1"/>
          <p:nvPr/>
        </p:nvSpPr>
        <p:spPr>
          <a:xfrm>
            <a:off x="5844207" y="3270095"/>
            <a:ext cx="5585793" cy="710259"/>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Reform the global health ecosystem through the power of information and technology.</a:t>
            </a:r>
          </a:p>
        </p:txBody>
      </p:sp>
      <p:sp>
        <p:nvSpPr>
          <p:cNvPr id="10" name="TextBox 9"/>
          <p:cNvSpPr txBox="1"/>
          <p:nvPr/>
        </p:nvSpPr>
        <p:spPr>
          <a:xfrm>
            <a:off x="5791200" y="2439098"/>
            <a:ext cx="2707266"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Mission</a:t>
            </a:r>
          </a:p>
        </p:txBody>
      </p:sp>
      <p:sp>
        <p:nvSpPr>
          <p:cNvPr id="8" name="TextBox 7">
            <a:extLst>
              <a:ext uri="{FF2B5EF4-FFF2-40B4-BE49-F238E27FC236}">
                <a16:creationId xmlns:a16="http://schemas.microsoft.com/office/drawing/2014/main" id="{A741EF62-155E-9A4F-9D30-C7E6A55533B0}"/>
              </a:ext>
            </a:extLst>
          </p:cNvPr>
          <p:cNvSpPr txBox="1"/>
          <p:nvPr/>
        </p:nvSpPr>
        <p:spPr>
          <a:xfrm>
            <a:off x="838200" y="3270095"/>
            <a:ext cx="4296508" cy="710259"/>
          </a:xfrm>
          <a:prstGeom prst="rect">
            <a:avLst/>
          </a:prstGeom>
          <a:noFill/>
        </p:spPr>
        <p:txBody>
          <a:bodyPr wrap="square" lIns="0" rIns="0" rtlCol="0">
            <a:spAutoFit/>
          </a:bodyPr>
          <a:lstStyle/>
          <a:p>
            <a:pPr>
              <a:lnSpc>
                <a:spcPts val="2460"/>
              </a:lnSpc>
            </a:pPr>
            <a:r>
              <a:rPr lang="en-US" sz="2000">
                <a:solidFill>
                  <a:schemeClr val="bg1"/>
                </a:solidFill>
                <a:latin typeface="Century Gothic" panose="020B0502020202020204" pitchFamily="34" charset="0"/>
              </a:rPr>
              <a:t>To realize the full health potential of every human, everywhere.</a:t>
            </a:r>
          </a:p>
        </p:txBody>
      </p:sp>
      <p:sp>
        <p:nvSpPr>
          <p:cNvPr id="12" name="TextBox 11">
            <a:extLst>
              <a:ext uri="{FF2B5EF4-FFF2-40B4-BE49-F238E27FC236}">
                <a16:creationId xmlns:a16="http://schemas.microsoft.com/office/drawing/2014/main" id="{9F619561-3EDA-CC45-85A4-555951FEFFAB}"/>
              </a:ext>
            </a:extLst>
          </p:cNvPr>
          <p:cNvSpPr txBox="1"/>
          <p:nvPr/>
        </p:nvSpPr>
        <p:spPr>
          <a:xfrm>
            <a:off x="720774" y="2439098"/>
            <a:ext cx="2707266" cy="830997"/>
          </a:xfrm>
          <a:prstGeom prst="rect">
            <a:avLst/>
          </a:prstGeom>
          <a:noFill/>
        </p:spPr>
        <p:txBody>
          <a:bodyPr wrap="square" rtlCol="0">
            <a:spAutoFit/>
          </a:bodyPr>
          <a:lstStyle/>
          <a:p>
            <a:r>
              <a:rPr lang="en-US" sz="4800" i="1">
                <a:solidFill>
                  <a:schemeClr val="accent2"/>
                </a:solidFill>
                <a:latin typeface="Prometo Medium" panose="020B0604030203060203" pitchFamily="34" charset="77"/>
              </a:rPr>
              <a:t>Vision</a:t>
            </a:r>
          </a:p>
        </p:txBody>
      </p:sp>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pic>
        <p:nvPicPr>
          <p:cNvPr id="13"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905" t="8701" r="13093" b="66296"/>
          <a:stretch/>
        </p:blipFill>
        <p:spPr>
          <a:xfrm>
            <a:off x="3158867" y="4994539"/>
            <a:ext cx="1393648" cy="1395639"/>
          </a:xfrm>
          <a:prstGeom prst="ellipse">
            <a:avLst/>
          </a:prstGeom>
          <a:noFill/>
          <a:ln>
            <a:noFill/>
          </a:ln>
        </p:spPr>
      </p:pic>
      <p:pic>
        <p:nvPicPr>
          <p:cNvPr id="14"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634" t="34756" r="16054" b="35931"/>
          <a:stretch/>
        </p:blipFill>
        <p:spPr>
          <a:xfrm rot="5400000">
            <a:off x="5703580" y="-456897"/>
            <a:ext cx="1528466" cy="1530650"/>
          </a:xfrm>
          <a:prstGeom prst="ellipse">
            <a:avLst/>
          </a:prstGeom>
          <a:noFill/>
          <a:ln>
            <a:noFill/>
          </a:ln>
        </p:spPr>
      </p:pic>
      <p:pic>
        <p:nvPicPr>
          <p:cNvPr id="15"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56" t="24277" r="16817" b="12496"/>
          <a:stretch/>
        </p:blipFill>
        <p:spPr>
          <a:xfrm rot="2700000">
            <a:off x="-2351035" y="-1212464"/>
            <a:ext cx="3099486" cy="3103914"/>
          </a:xfrm>
          <a:prstGeom prst="ellipse">
            <a:avLst/>
          </a:prstGeom>
          <a:noFill/>
          <a:ln>
            <a:noFill/>
          </a:ln>
        </p:spPr>
      </p:pic>
      <p:pic>
        <p:nvPicPr>
          <p:cNvPr id="16"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78" t="28178"/>
          <a:stretch/>
        </p:blipFill>
        <p:spPr>
          <a:xfrm rot="20179082">
            <a:off x="9174058" y="-1371046"/>
            <a:ext cx="3878838" cy="3884380"/>
          </a:xfrm>
          <a:prstGeom prst="ellipse">
            <a:avLst/>
          </a:prstGeom>
          <a:noFill/>
          <a:ln>
            <a:noFill/>
          </a:ln>
        </p:spPr>
      </p:pic>
    </p:spTree>
    <p:extLst>
      <p:ext uri="{BB962C8B-B14F-4D97-AF65-F5344CB8AC3E}">
        <p14:creationId xmlns:p14="http://schemas.microsoft.com/office/powerpoint/2010/main" val="3257601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87195"/>
            <a:ext cx="12192000" cy="2744771"/>
            <a:chOff x="0" y="0"/>
            <a:chExt cx="4816593" cy="1084354"/>
          </a:xfrm>
        </p:grpSpPr>
        <p:sp>
          <p:nvSpPr>
            <p:cNvPr id="3" name="Freeform 3"/>
            <p:cNvSpPr/>
            <p:nvPr/>
          </p:nvSpPr>
          <p:spPr>
            <a:xfrm>
              <a:off x="0" y="0"/>
              <a:ext cx="4816592" cy="1084354"/>
            </a:xfrm>
            <a:custGeom>
              <a:avLst/>
              <a:gdLst/>
              <a:ahLst/>
              <a:cxnLst/>
              <a:rect l="l" t="t" r="r" b="b"/>
              <a:pathLst>
                <a:path w="4816592" h="1084354">
                  <a:moveTo>
                    <a:pt x="21590" y="0"/>
                  </a:moveTo>
                  <a:lnTo>
                    <a:pt x="4795002" y="0"/>
                  </a:lnTo>
                  <a:cubicBezTo>
                    <a:pt x="4800728" y="0"/>
                    <a:pt x="4806220" y="2275"/>
                    <a:pt x="4810269" y="6324"/>
                  </a:cubicBezTo>
                  <a:cubicBezTo>
                    <a:pt x="4814318" y="10372"/>
                    <a:pt x="4816592" y="15864"/>
                    <a:pt x="4816592" y="21590"/>
                  </a:cubicBezTo>
                  <a:lnTo>
                    <a:pt x="4816592" y="1062764"/>
                  </a:lnTo>
                  <a:cubicBezTo>
                    <a:pt x="4816592" y="1074688"/>
                    <a:pt x="4806926" y="1084354"/>
                    <a:pt x="4795002" y="1084354"/>
                  </a:cubicBezTo>
                  <a:lnTo>
                    <a:pt x="21590" y="1084354"/>
                  </a:lnTo>
                  <a:cubicBezTo>
                    <a:pt x="9666" y="1084354"/>
                    <a:pt x="0" y="1074688"/>
                    <a:pt x="0" y="1062764"/>
                  </a:cubicBezTo>
                  <a:lnTo>
                    <a:pt x="0" y="21590"/>
                  </a:lnTo>
                  <a:cubicBezTo>
                    <a:pt x="0" y="9666"/>
                    <a:pt x="9666" y="0"/>
                    <a:pt x="21590" y="0"/>
                  </a:cubicBezTo>
                  <a:close/>
                </a:path>
              </a:pathLst>
            </a:custGeom>
            <a:gradFill rotWithShape="1">
              <a:gsLst>
                <a:gs pos="0">
                  <a:srgbClr val="F8DA0D">
                    <a:alpha val="100000"/>
                  </a:srgbClr>
                </a:gs>
                <a:gs pos="50000">
                  <a:srgbClr val="FFFFFF">
                    <a:alpha val="100000"/>
                  </a:srgbClr>
                </a:gs>
                <a:gs pos="100000">
                  <a:srgbClr val="FFFFFF">
                    <a:alpha val="100000"/>
                  </a:srgbClr>
                </a:gs>
              </a:gsLst>
              <a:lin ang="5400000"/>
            </a:gradFill>
            <a:ln w="19050" cap="rnd">
              <a:solidFill>
                <a:srgbClr val="000000"/>
              </a:solidFill>
              <a:prstDash val="solid"/>
              <a:round/>
            </a:ln>
          </p:spPr>
          <p:txBody>
            <a:bodyPr/>
            <a:lstStyle/>
            <a:p>
              <a:endParaRPr lang="en-US" sz="1200"/>
            </a:p>
          </p:txBody>
        </p:sp>
        <p:sp>
          <p:nvSpPr>
            <p:cNvPr id="4" name="TextBox 4"/>
            <p:cNvSpPr txBox="1"/>
            <p:nvPr/>
          </p:nvSpPr>
          <p:spPr>
            <a:xfrm>
              <a:off x="0" y="-28575"/>
              <a:ext cx="4816593" cy="1112929"/>
            </a:xfrm>
            <a:prstGeom prst="rect">
              <a:avLst/>
            </a:prstGeom>
          </p:spPr>
          <p:txBody>
            <a:bodyPr lIns="33867" tIns="33867" rIns="33867" bIns="33867" rtlCol="0" anchor="ctr"/>
            <a:lstStyle/>
            <a:p>
              <a:pPr algn="ctr">
                <a:lnSpc>
                  <a:spcPts val="2000"/>
                </a:lnSpc>
              </a:pPr>
              <a:endParaRPr sz="1200"/>
            </a:p>
          </p:txBody>
        </p:sp>
      </p:grpSp>
      <p:grpSp>
        <p:nvGrpSpPr>
          <p:cNvPr id="5" name="Group 5"/>
          <p:cNvGrpSpPr/>
          <p:nvPr/>
        </p:nvGrpSpPr>
        <p:grpSpPr>
          <a:xfrm>
            <a:off x="728049" y="2906052"/>
            <a:ext cx="2849309" cy="3899233"/>
            <a:chOff x="0" y="0"/>
            <a:chExt cx="1125653" cy="1540438"/>
          </a:xfrm>
        </p:grpSpPr>
        <p:sp>
          <p:nvSpPr>
            <p:cNvPr id="6" name="Freeform 6"/>
            <p:cNvSpPr/>
            <p:nvPr/>
          </p:nvSpPr>
          <p:spPr>
            <a:xfrm>
              <a:off x="0" y="0"/>
              <a:ext cx="1125653" cy="1540438"/>
            </a:xfrm>
            <a:custGeom>
              <a:avLst/>
              <a:gdLst/>
              <a:ahLst/>
              <a:cxnLst/>
              <a:rect l="l" t="t" r="r" b="b"/>
              <a:pathLst>
                <a:path w="1125653" h="1540438">
                  <a:moveTo>
                    <a:pt x="54342" y="0"/>
                  </a:moveTo>
                  <a:lnTo>
                    <a:pt x="1071311" y="0"/>
                  </a:lnTo>
                  <a:cubicBezTo>
                    <a:pt x="1085723" y="0"/>
                    <a:pt x="1099545" y="5725"/>
                    <a:pt x="1109737" y="15917"/>
                  </a:cubicBezTo>
                  <a:cubicBezTo>
                    <a:pt x="1119928" y="26108"/>
                    <a:pt x="1125653" y="39930"/>
                    <a:pt x="1125653" y="54342"/>
                  </a:cubicBezTo>
                  <a:lnTo>
                    <a:pt x="1125653" y="1486096"/>
                  </a:lnTo>
                  <a:cubicBezTo>
                    <a:pt x="1125653" y="1516108"/>
                    <a:pt x="1101323" y="1540438"/>
                    <a:pt x="1071311" y="1540438"/>
                  </a:cubicBezTo>
                  <a:lnTo>
                    <a:pt x="54342" y="1540438"/>
                  </a:lnTo>
                  <a:cubicBezTo>
                    <a:pt x="39930" y="1540438"/>
                    <a:pt x="26108" y="1534713"/>
                    <a:pt x="15917" y="1524521"/>
                  </a:cubicBezTo>
                  <a:cubicBezTo>
                    <a:pt x="5725" y="1514330"/>
                    <a:pt x="0" y="1500508"/>
                    <a:pt x="0" y="1486096"/>
                  </a:cubicBezTo>
                  <a:lnTo>
                    <a:pt x="0" y="54342"/>
                  </a:lnTo>
                  <a:cubicBezTo>
                    <a:pt x="0" y="39930"/>
                    <a:pt x="5725" y="26108"/>
                    <a:pt x="15917" y="15917"/>
                  </a:cubicBezTo>
                  <a:cubicBezTo>
                    <a:pt x="26108" y="5725"/>
                    <a:pt x="39930" y="0"/>
                    <a:pt x="54342" y="0"/>
                  </a:cubicBezTo>
                  <a:close/>
                </a:path>
              </a:pathLst>
            </a:custGeom>
            <a:solidFill>
              <a:srgbClr val="FFFFFF"/>
            </a:solidFill>
            <a:ln w="28575" cap="rnd">
              <a:solidFill>
                <a:srgbClr val="2C2C2C"/>
              </a:solidFill>
              <a:prstDash val="solid"/>
              <a:round/>
            </a:ln>
          </p:spPr>
          <p:txBody>
            <a:bodyPr/>
            <a:lstStyle/>
            <a:p>
              <a:endParaRPr lang="en-US" sz="1200"/>
            </a:p>
          </p:txBody>
        </p:sp>
        <p:sp>
          <p:nvSpPr>
            <p:cNvPr id="7" name="TextBox 7"/>
            <p:cNvSpPr txBox="1"/>
            <p:nvPr/>
          </p:nvSpPr>
          <p:spPr>
            <a:xfrm>
              <a:off x="0" y="-28575"/>
              <a:ext cx="1125653" cy="1569013"/>
            </a:xfrm>
            <a:prstGeom prst="rect">
              <a:avLst/>
            </a:prstGeom>
          </p:spPr>
          <p:txBody>
            <a:bodyPr lIns="33867" tIns="33867" rIns="33867" bIns="33867" rtlCol="0" anchor="ctr"/>
            <a:lstStyle/>
            <a:p>
              <a:pPr algn="ctr">
                <a:lnSpc>
                  <a:spcPts val="2000"/>
                </a:lnSpc>
              </a:pPr>
              <a:endParaRPr sz="1200"/>
            </a:p>
          </p:txBody>
        </p:sp>
      </p:grpSp>
      <p:sp>
        <p:nvSpPr>
          <p:cNvPr id="8" name="Freeform 8"/>
          <p:cNvSpPr>
            <a:spLocks noGrp="1" noRot="1" noMove="1" noResize="1" noEditPoints="1" noAdjustHandles="1" noChangeArrowheads="1" noChangeShapeType="1"/>
          </p:cNvSpPr>
          <p:nvPr/>
        </p:nvSpPr>
        <p:spPr>
          <a:xfrm rot="-5400000" flipH="1" flipV="1">
            <a:off x="5373612" y="-62395"/>
            <a:ext cx="6833947" cy="6831725"/>
          </a:xfrm>
          <a:custGeom>
            <a:avLst/>
            <a:gdLst/>
            <a:ahLst/>
            <a:cxnLst/>
            <a:rect l="l" t="t" r="r" b="b"/>
            <a:pathLst>
              <a:path w="10250920" h="10247587">
                <a:moveTo>
                  <a:pt x="10250920" y="10247587"/>
                </a:moveTo>
                <a:lnTo>
                  <a:pt x="0" y="10247587"/>
                </a:lnTo>
                <a:lnTo>
                  <a:pt x="0" y="0"/>
                </a:lnTo>
                <a:lnTo>
                  <a:pt x="10250920" y="0"/>
                </a:lnTo>
                <a:lnTo>
                  <a:pt x="10250920" y="1024758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9" name="Group 9"/>
          <p:cNvGrpSpPr/>
          <p:nvPr/>
        </p:nvGrpSpPr>
        <p:grpSpPr>
          <a:xfrm>
            <a:off x="8389075" y="2943538"/>
            <a:ext cx="2849309" cy="3899233"/>
            <a:chOff x="0" y="0"/>
            <a:chExt cx="1125653" cy="1540438"/>
          </a:xfrm>
        </p:grpSpPr>
        <p:sp>
          <p:nvSpPr>
            <p:cNvPr id="10" name="Freeform 10"/>
            <p:cNvSpPr/>
            <p:nvPr/>
          </p:nvSpPr>
          <p:spPr>
            <a:xfrm>
              <a:off x="0" y="0"/>
              <a:ext cx="1125653" cy="1540438"/>
            </a:xfrm>
            <a:custGeom>
              <a:avLst/>
              <a:gdLst/>
              <a:ahLst/>
              <a:cxnLst/>
              <a:rect l="l" t="t" r="r" b="b"/>
              <a:pathLst>
                <a:path w="1125653" h="1540438">
                  <a:moveTo>
                    <a:pt x="54342" y="0"/>
                  </a:moveTo>
                  <a:lnTo>
                    <a:pt x="1071311" y="0"/>
                  </a:lnTo>
                  <a:cubicBezTo>
                    <a:pt x="1085723" y="0"/>
                    <a:pt x="1099545" y="5725"/>
                    <a:pt x="1109737" y="15917"/>
                  </a:cubicBezTo>
                  <a:cubicBezTo>
                    <a:pt x="1119928" y="26108"/>
                    <a:pt x="1125653" y="39930"/>
                    <a:pt x="1125653" y="54342"/>
                  </a:cubicBezTo>
                  <a:lnTo>
                    <a:pt x="1125653" y="1486096"/>
                  </a:lnTo>
                  <a:cubicBezTo>
                    <a:pt x="1125653" y="1516108"/>
                    <a:pt x="1101323" y="1540438"/>
                    <a:pt x="1071311" y="1540438"/>
                  </a:cubicBezTo>
                  <a:lnTo>
                    <a:pt x="54342" y="1540438"/>
                  </a:lnTo>
                  <a:cubicBezTo>
                    <a:pt x="39930" y="1540438"/>
                    <a:pt x="26108" y="1534713"/>
                    <a:pt x="15917" y="1524521"/>
                  </a:cubicBezTo>
                  <a:cubicBezTo>
                    <a:pt x="5725" y="1514330"/>
                    <a:pt x="0" y="1500508"/>
                    <a:pt x="0" y="1486096"/>
                  </a:cubicBezTo>
                  <a:lnTo>
                    <a:pt x="0" y="54342"/>
                  </a:lnTo>
                  <a:cubicBezTo>
                    <a:pt x="0" y="39930"/>
                    <a:pt x="5725" y="26108"/>
                    <a:pt x="15917" y="15917"/>
                  </a:cubicBezTo>
                  <a:cubicBezTo>
                    <a:pt x="26108" y="5725"/>
                    <a:pt x="39930" y="0"/>
                    <a:pt x="54342" y="0"/>
                  </a:cubicBezTo>
                  <a:close/>
                </a:path>
              </a:pathLst>
            </a:custGeom>
            <a:solidFill>
              <a:srgbClr val="FFFFFF"/>
            </a:solidFill>
            <a:ln w="28575" cap="rnd">
              <a:solidFill>
                <a:srgbClr val="2C2C2C"/>
              </a:solidFill>
              <a:prstDash val="solid"/>
              <a:round/>
            </a:ln>
          </p:spPr>
          <p:txBody>
            <a:bodyPr/>
            <a:lstStyle/>
            <a:p>
              <a:endParaRPr lang="en-US" sz="1200"/>
            </a:p>
          </p:txBody>
        </p:sp>
        <p:sp>
          <p:nvSpPr>
            <p:cNvPr id="11" name="TextBox 11"/>
            <p:cNvSpPr txBox="1"/>
            <p:nvPr/>
          </p:nvSpPr>
          <p:spPr>
            <a:xfrm>
              <a:off x="0" y="-28575"/>
              <a:ext cx="1125653" cy="1569013"/>
            </a:xfrm>
            <a:prstGeom prst="rect">
              <a:avLst/>
            </a:prstGeom>
          </p:spPr>
          <p:txBody>
            <a:bodyPr lIns="33867" tIns="33867" rIns="33867" bIns="33867" rtlCol="0" anchor="ctr"/>
            <a:lstStyle/>
            <a:p>
              <a:pPr algn="ctr">
                <a:lnSpc>
                  <a:spcPts val="2000"/>
                </a:lnSpc>
              </a:pPr>
              <a:endParaRPr sz="1200"/>
            </a:p>
          </p:txBody>
        </p:sp>
      </p:grpSp>
      <p:sp>
        <p:nvSpPr>
          <p:cNvPr id="12" name="Freeform 12"/>
          <p:cNvSpPr/>
          <p:nvPr/>
        </p:nvSpPr>
        <p:spPr>
          <a:xfrm>
            <a:off x="1131561" y="3054921"/>
            <a:ext cx="8064335" cy="4536189"/>
          </a:xfrm>
          <a:custGeom>
            <a:avLst/>
            <a:gdLst/>
            <a:ahLst/>
            <a:cxnLst/>
            <a:rect l="l" t="t" r="r" b="b"/>
            <a:pathLst>
              <a:path w="12096503" h="6804283">
                <a:moveTo>
                  <a:pt x="0" y="0"/>
                </a:moveTo>
                <a:lnTo>
                  <a:pt x="12096502" y="0"/>
                </a:lnTo>
                <a:lnTo>
                  <a:pt x="12096502" y="6804283"/>
                </a:lnTo>
                <a:lnTo>
                  <a:pt x="0" y="6804283"/>
                </a:lnTo>
                <a:lnTo>
                  <a:pt x="0" y="0"/>
                </a:lnTo>
                <a:close/>
              </a:path>
            </a:pathLst>
          </a:custGeom>
          <a:blipFill>
            <a:blip r:embed="rId4"/>
            <a:stretch>
              <a:fillRect/>
            </a:stretch>
          </a:blipFill>
        </p:spPr>
        <p:txBody>
          <a:bodyPr/>
          <a:lstStyle/>
          <a:p>
            <a:endParaRPr lang="en-US" sz="1200"/>
          </a:p>
        </p:txBody>
      </p:sp>
      <p:sp>
        <p:nvSpPr>
          <p:cNvPr id="13" name="TextBox 13"/>
          <p:cNvSpPr txBox="1"/>
          <p:nvPr/>
        </p:nvSpPr>
        <p:spPr>
          <a:xfrm>
            <a:off x="158769" y="52715"/>
            <a:ext cx="11479595" cy="2299219"/>
          </a:xfrm>
          <a:prstGeom prst="rect">
            <a:avLst/>
          </a:prstGeom>
        </p:spPr>
        <p:txBody>
          <a:bodyPr lIns="0" tIns="0" rIns="0" bIns="0" rtlCol="0" anchor="t">
            <a:spAutoFit/>
          </a:bodyPr>
          <a:lstStyle/>
          <a:p>
            <a:pPr algn="ctr">
              <a:lnSpc>
                <a:spcPts val="6080"/>
              </a:lnSpc>
            </a:pPr>
            <a:r>
              <a:rPr lang="en-US" sz="5066" b="1">
                <a:solidFill>
                  <a:srgbClr val="000000"/>
                </a:solidFill>
                <a:latin typeface="Telegraf Bold"/>
                <a:ea typeface="Telegraf Bold"/>
                <a:cs typeface="Telegraf Bold"/>
                <a:sym typeface="Telegraf Bold"/>
              </a:rPr>
              <a:t>The Frontiers: Quantum Computing &amp; Augmented Reality</a:t>
            </a:r>
          </a:p>
          <a:p>
            <a:pPr algn="ctr">
              <a:lnSpc>
                <a:spcPts val="6080"/>
              </a:lnSpc>
            </a:pPr>
            <a:endParaRPr lang="en-US" sz="5066" b="1">
              <a:solidFill>
                <a:srgbClr val="000000"/>
              </a:solidFill>
              <a:latin typeface="Telegraf Bold"/>
              <a:ea typeface="Telegraf Bold"/>
              <a:cs typeface="Telegraf Bold"/>
              <a:sym typeface="Telegraf Bold"/>
            </a:endParaRPr>
          </a:p>
        </p:txBody>
      </p:sp>
      <p:sp>
        <p:nvSpPr>
          <p:cNvPr id="14" name="TextBox 14"/>
          <p:cNvSpPr txBox="1"/>
          <p:nvPr/>
        </p:nvSpPr>
        <p:spPr>
          <a:xfrm>
            <a:off x="953616" y="4404140"/>
            <a:ext cx="2398173" cy="666849"/>
          </a:xfrm>
          <a:prstGeom prst="rect">
            <a:avLst/>
          </a:prstGeom>
        </p:spPr>
        <p:txBody>
          <a:bodyPr lIns="0" tIns="0" rIns="0" bIns="0" rtlCol="0" anchor="t">
            <a:spAutoFit/>
          </a:bodyPr>
          <a:lstStyle/>
          <a:p>
            <a:pPr algn="ctr">
              <a:lnSpc>
                <a:spcPts val="2640"/>
              </a:lnSpc>
            </a:pPr>
            <a:r>
              <a:rPr lang="en-US" sz="2200" b="1">
                <a:solidFill>
                  <a:srgbClr val="000000"/>
                </a:solidFill>
                <a:latin typeface="Telegraf Bold"/>
                <a:ea typeface="Telegraf Bold"/>
                <a:cs typeface="Telegraf Bold"/>
                <a:sym typeface="Telegraf Bold"/>
              </a:rPr>
              <a:t>Quantum Computing</a:t>
            </a:r>
          </a:p>
        </p:txBody>
      </p:sp>
      <p:sp>
        <p:nvSpPr>
          <p:cNvPr id="15" name="TextBox 15"/>
          <p:cNvSpPr txBox="1"/>
          <p:nvPr/>
        </p:nvSpPr>
        <p:spPr>
          <a:xfrm>
            <a:off x="8659298" y="4453770"/>
            <a:ext cx="2398173" cy="666849"/>
          </a:xfrm>
          <a:prstGeom prst="rect">
            <a:avLst/>
          </a:prstGeom>
        </p:spPr>
        <p:txBody>
          <a:bodyPr lIns="0" tIns="0" rIns="0" bIns="0" rtlCol="0" anchor="t">
            <a:spAutoFit/>
          </a:bodyPr>
          <a:lstStyle/>
          <a:p>
            <a:pPr algn="ctr">
              <a:lnSpc>
                <a:spcPts val="2640"/>
              </a:lnSpc>
            </a:pPr>
            <a:r>
              <a:rPr lang="en-US" sz="2200" b="1">
                <a:solidFill>
                  <a:srgbClr val="000000"/>
                </a:solidFill>
                <a:latin typeface="Telegraf Bold"/>
                <a:ea typeface="Telegraf Bold"/>
                <a:cs typeface="Telegraf Bold"/>
                <a:sym typeface="Telegraf Bold"/>
              </a:rPr>
              <a:t>Augmented Reality</a:t>
            </a:r>
          </a:p>
        </p:txBody>
      </p:sp>
      <p:sp>
        <p:nvSpPr>
          <p:cNvPr id="16" name="TextBox 16"/>
          <p:cNvSpPr txBox="1"/>
          <p:nvPr/>
        </p:nvSpPr>
        <p:spPr>
          <a:xfrm>
            <a:off x="1524000" y="1878098"/>
            <a:ext cx="9016913" cy="346249"/>
          </a:xfrm>
          <a:prstGeom prst="rect">
            <a:avLst/>
          </a:prstGeom>
        </p:spPr>
        <p:txBody>
          <a:bodyPr wrap="square" lIns="0" tIns="0" rIns="0" bIns="0" rtlCol="0" anchor="t">
            <a:spAutoFit/>
          </a:bodyPr>
          <a:lstStyle/>
          <a:p>
            <a:pPr algn="ctr">
              <a:lnSpc>
                <a:spcPts val="2719"/>
              </a:lnSpc>
              <a:spcBef>
                <a:spcPct val="0"/>
              </a:spcBef>
            </a:pPr>
            <a:r>
              <a:rPr lang="en-US" sz="2266">
                <a:solidFill>
                  <a:srgbClr val="000000"/>
                </a:solidFill>
                <a:latin typeface="Telegraf"/>
                <a:ea typeface="Telegraf"/>
                <a:cs typeface="Telegraf"/>
                <a:sym typeface="Telegraf"/>
              </a:rPr>
              <a:t>Looking further ahead, two technologies will redefine possibilities.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2875" y="249148"/>
            <a:ext cx="8534400" cy="1885131"/>
          </a:xfrm>
          <a:prstGeom prst="rect">
            <a:avLst/>
          </a:prstGeom>
        </p:spPr>
        <p:txBody>
          <a:bodyPr wrap="square" lIns="0" tIns="0" rIns="0" bIns="0" rtlCol="0" anchor="t">
            <a:spAutoFit/>
          </a:bodyPr>
          <a:lstStyle/>
          <a:p>
            <a:pPr algn="ctr">
              <a:lnSpc>
                <a:spcPts val="4936"/>
              </a:lnSpc>
            </a:pPr>
            <a:r>
              <a:rPr lang="en-US" sz="4114" b="1" dirty="0">
                <a:solidFill>
                  <a:srgbClr val="000000"/>
                </a:solidFill>
                <a:latin typeface="Telegraf Bold"/>
                <a:ea typeface="Telegraf Bold"/>
                <a:cs typeface="Telegraf Bold"/>
                <a:sym typeface="Telegraf Bold"/>
              </a:rPr>
              <a:t>The Blueprint: Implementing a </a:t>
            </a:r>
          </a:p>
          <a:p>
            <a:pPr algn="ctr">
              <a:lnSpc>
                <a:spcPts val="4936"/>
              </a:lnSpc>
            </a:pPr>
            <a:r>
              <a:rPr lang="en-US" sz="4114" b="1" dirty="0">
                <a:solidFill>
                  <a:srgbClr val="000000"/>
                </a:solidFill>
                <a:latin typeface="Telegraf Bold"/>
                <a:ea typeface="Telegraf Bold"/>
                <a:cs typeface="Telegraf Bold"/>
                <a:sym typeface="Telegraf Bold"/>
              </a:rPr>
              <a:t>Data-Driven Strategy</a:t>
            </a:r>
          </a:p>
          <a:p>
            <a:pPr algn="ctr">
              <a:lnSpc>
                <a:spcPts val="4936"/>
              </a:lnSpc>
            </a:pPr>
            <a:endParaRPr lang="en-US" sz="4114" b="1" dirty="0">
              <a:solidFill>
                <a:srgbClr val="000000"/>
              </a:solidFill>
              <a:latin typeface="Telegraf Bold"/>
              <a:ea typeface="Telegraf Bold"/>
              <a:cs typeface="Telegraf Bold"/>
              <a:sym typeface="Telegraf Bold"/>
            </a:endParaRPr>
          </a:p>
        </p:txBody>
      </p:sp>
      <p:sp>
        <p:nvSpPr>
          <p:cNvPr id="3" name="TextBox 3"/>
          <p:cNvSpPr txBox="1"/>
          <p:nvPr/>
        </p:nvSpPr>
        <p:spPr>
          <a:xfrm>
            <a:off x="2061742" y="2514416"/>
            <a:ext cx="8068518" cy="2406236"/>
          </a:xfrm>
          <a:prstGeom prst="rect">
            <a:avLst/>
          </a:prstGeom>
        </p:spPr>
        <p:txBody>
          <a:bodyPr lIns="0" tIns="0" rIns="0" bIns="0" rtlCol="0" anchor="t">
            <a:spAutoFit/>
          </a:bodyPr>
          <a:lstStyle/>
          <a:p>
            <a:pPr algn="ctr">
              <a:lnSpc>
                <a:spcPts val="3760"/>
              </a:lnSpc>
            </a:pPr>
            <a:r>
              <a:rPr lang="en-US" sz="3133">
                <a:solidFill>
                  <a:srgbClr val="000000"/>
                </a:solidFill>
                <a:latin typeface="Telegraf"/>
                <a:ea typeface="Telegraf"/>
                <a:cs typeface="Telegraf"/>
                <a:sym typeface="Telegraf"/>
              </a:rPr>
              <a:t>Technology is useless without strategy. Implementation is not a tech project; it's a change management project. The blueprint for success is consistent:</a:t>
            </a:r>
          </a:p>
          <a:p>
            <a:pPr algn="ctr">
              <a:lnSpc>
                <a:spcPts val="3760"/>
              </a:lnSpc>
            </a:pPr>
            <a:endParaRPr lang="en-US" sz="3133">
              <a:solidFill>
                <a:srgbClr val="000000"/>
              </a:solidFill>
              <a:latin typeface="Telegraf"/>
              <a:ea typeface="Telegraf"/>
              <a:cs typeface="Telegraf"/>
              <a:sym typeface="Telegraf"/>
            </a:endParaRPr>
          </a:p>
        </p:txBody>
      </p:sp>
      <p:sp>
        <p:nvSpPr>
          <p:cNvPr id="4" name="Freeform 4"/>
          <p:cNvSpPr>
            <a:spLocks noGrp="1" noRot="1" noMove="1" noResize="1" noEditPoints="1" noAdjustHandles="1" noChangeArrowheads="1" noChangeShapeType="1"/>
          </p:cNvSpPr>
          <p:nvPr/>
        </p:nvSpPr>
        <p:spPr>
          <a:xfrm rot="-5400000" flipH="1" flipV="1">
            <a:off x="7800709" y="-24687"/>
            <a:ext cx="4380765" cy="4379341"/>
          </a:xfrm>
          <a:custGeom>
            <a:avLst/>
            <a:gdLst/>
            <a:ahLst/>
            <a:cxnLst/>
            <a:rect l="l" t="t" r="r" b="b"/>
            <a:pathLst>
              <a:path w="6571148" h="6569011">
                <a:moveTo>
                  <a:pt x="6571148" y="6569011"/>
                </a:moveTo>
                <a:lnTo>
                  <a:pt x="0" y="6569011"/>
                </a:lnTo>
                <a:lnTo>
                  <a:pt x="0" y="0"/>
                </a:lnTo>
                <a:lnTo>
                  <a:pt x="6571148" y="0"/>
                </a:lnTo>
                <a:lnTo>
                  <a:pt x="6571148" y="656901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a:spLocks noGrp="1" noRot="1" noMove="1" noResize="1" noEditPoints="1" noAdjustHandles="1" noChangeArrowheads="1" noChangeShapeType="1"/>
          </p:cNvSpPr>
          <p:nvPr/>
        </p:nvSpPr>
        <p:spPr>
          <a:xfrm rot="-5400000">
            <a:off x="-446" y="4114354"/>
            <a:ext cx="2744092" cy="2743200"/>
          </a:xfrm>
          <a:custGeom>
            <a:avLst/>
            <a:gdLst/>
            <a:ahLst/>
            <a:cxnLst/>
            <a:rect l="l" t="t" r="r" b="b"/>
            <a:pathLst>
              <a:path w="4116138" h="4114800">
                <a:moveTo>
                  <a:pt x="0" y="0"/>
                </a:moveTo>
                <a:lnTo>
                  <a:pt x="4116138" y="0"/>
                </a:lnTo>
                <a:lnTo>
                  <a:pt x="4116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Slide Number Placeholder 1">
            <a:extLst>
              <a:ext uri="{FF2B5EF4-FFF2-40B4-BE49-F238E27FC236}">
                <a16:creationId xmlns:a16="http://schemas.microsoft.com/office/drawing/2014/main" id="{AF00E8FA-29CB-D43D-4A5C-152C040C12B4}"/>
              </a:ext>
            </a:extLst>
          </p:cNvPr>
          <p:cNvSpPr>
            <a:spLocks noGrp="1"/>
          </p:cNvSpPr>
          <p:nvPr>
            <p:ph type="sldNum" sz="quarter" idx="12"/>
          </p:nvPr>
        </p:nvSpPr>
        <p:spPr>
          <a:xfrm>
            <a:off x="11360517" y="6390178"/>
            <a:ext cx="513735" cy="227164"/>
          </a:xfrm>
        </p:spPr>
        <p:txBody>
          <a:bodyPr/>
          <a:lstStyle/>
          <a:p>
            <a:fld id="{2F8AF2E6-64A8-0F46-AF27-0A96D82A033B}"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flipV="1">
            <a:off x="7829755" y="-8100"/>
            <a:ext cx="4380765" cy="4379341"/>
          </a:xfrm>
          <a:custGeom>
            <a:avLst/>
            <a:gdLst/>
            <a:ahLst/>
            <a:cxnLst/>
            <a:rect l="l" t="t" r="r" b="b"/>
            <a:pathLst>
              <a:path w="6571148" h="6569011">
                <a:moveTo>
                  <a:pt x="6571148" y="6569011"/>
                </a:moveTo>
                <a:lnTo>
                  <a:pt x="0" y="6569011"/>
                </a:lnTo>
                <a:lnTo>
                  <a:pt x="0" y="0"/>
                </a:lnTo>
                <a:lnTo>
                  <a:pt x="6571148" y="0"/>
                </a:lnTo>
                <a:lnTo>
                  <a:pt x="6571148" y="656901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p:nvPr/>
        </p:nvGrpSpPr>
        <p:grpSpPr>
          <a:xfrm>
            <a:off x="134472" y="1302376"/>
            <a:ext cx="5552223" cy="5523118"/>
            <a:chOff x="0" y="-28575"/>
            <a:chExt cx="2192695" cy="2470162"/>
          </a:xfrm>
        </p:grpSpPr>
        <p:sp>
          <p:nvSpPr>
            <p:cNvPr id="4" name="Freeform 4"/>
            <p:cNvSpPr/>
            <p:nvPr/>
          </p:nvSpPr>
          <p:spPr>
            <a:xfrm>
              <a:off x="0" y="0"/>
              <a:ext cx="2192695" cy="2441587"/>
            </a:xfrm>
            <a:custGeom>
              <a:avLst/>
              <a:gdLst/>
              <a:ahLst/>
              <a:cxnLst/>
              <a:rect l="l" t="t" r="r" b="b"/>
              <a:pathLst>
                <a:path w="2192695" h="2441587">
                  <a:moveTo>
                    <a:pt x="47426" y="0"/>
                  </a:moveTo>
                  <a:lnTo>
                    <a:pt x="2145269" y="0"/>
                  </a:lnTo>
                  <a:cubicBezTo>
                    <a:pt x="2157847" y="0"/>
                    <a:pt x="2169910" y="4997"/>
                    <a:pt x="2178804" y="13891"/>
                  </a:cubicBezTo>
                  <a:cubicBezTo>
                    <a:pt x="2187698" y="22785"/>
                    <a:pt x="2192695" y="34848"/>
                    <a:pt x="2192695" y="47426"/>
                  </a:cubicBezTo>
                  <a:lnTo>
                    <a:pt x="2192695" y="2394161"/>
                  </a:lnTo>
                  <a:cubicBezTo>
                    <a:pt x="2192695" y="2406739"/>
                    <a:pt x="2187698" y="2418802"/>
                    <a:pt x="2178804" y="2427696"/>
                  </a:cubicBezTo>
                  <a:cubicBezTo>
                    <a:pt x="2169910" y="2436590"/>
                    <a:pt x="2157847" y="2441587"/>
                    <a:pt x="2145269" y="2441587"/>
                  </a:cubicBezTo>
                  <a:lnTo>
                    <a:pt x="47426" y="2441587"/>
                  </a:lnTo>
                  <a:cubicBezTo>
                    <a:pt x="21233" y="2441587"/>
                    <a:pt x="0" y="2420353"/>
                    <a:pt x="0" y="2394161"/>
                  </a:cubicBezTo>
                  <a:lnTo>
                    <a:pt x="0" y="47426"/>
                  </a:lnTo>
                  <a:cubicBezTo>
                    <a:pt x="0" y="34848"/>
                    <a:pt x="4997" y="22785"/>
                    <a:pt x="13891" y="13891"/>
                  </a:cubicBezTo>
                  <a:cubicBezTo>
                    <a:pt x="22785" y="4997"/>
                    <a:pt x="34848" y="0"/>
                    <a:pt x="47426" y="0"/>
                  </a:cubicBezTo>
                  <a:close/>
                </a:path>
              </a:pathLst>
            </a:custGeom>
            <a:solidFill>
              <a:srgbClr val="000000">
                <a:alpha val="0"/>
              </a:srgbClr>
            </a:solidFill>
            <a:ln w="19050" cap="rnd">
              <a:solidFill>
                <a:srgbClr val="F4D71B"/>
              </a:solidFill>
              <a:prstDash val="solid"/>
              <a:round/>
            </a:ln>
          </p:spPr>
          <p:txBody>
            <a:bodyPr/>
            <a:lstStyle/>
            <a:p>
              <a:endParaRPr lang="en-US" sz="1200"/>
            </a:p>
          </p:txBody>
        </p:sp>
        <p:sp>
          <p:nvSpPr>
            <p:cNvPr id="5" name="TextBox 5"/>
            <p:cNvSpPr txBox="1"/>
            <p:nvPr/>
          </p:nvSpPr>
          <p:spPr>
            <a:xfrm>
              <a:off x="0" y="-28575"/>
              <a:ext cx="2192695" cy="2470162"/>
            </a:xfrm>
            <a:prstGeom prst="rect">
              <a:avLst/>
            </a:prstGeom>
          </p:spPr>
          <p:txBody>
            <a:bodyPr lIns="33867" tIns="33867" rIns="33867" bIns="33867" rtlCol="0" anchor="ctr"/>
            <a:lstStyle/>
            <a:p>
              <a:pPr algn="ctr">
                <a:lnSpc>
                  <a:spcPts val="2000"/>
                </a:lnSpc>
              </a:pPr>
              <a:endParaRPr sz="1200"/>
            </a:p>
          </p:txBody>
        </p:sp>
      </p:grpSp>
      <p:sp>
        <p:nvSpPr>
          <p:cNvPr id="6" name="TextBox 6"/>
          <p:cNvSpPr txBox="1"/>
          <p:nvPr/>
        </p:nvSpPr>
        <p:spPr>
          <a:xfrm>
            <a:off x="379883" y="1511645"/>
            <a:ext cx="4481472" cy="1538883"/>
          </a:xfrm>
          <a:prstGeom prst="rect">
            <a:avLst/>
          </a:prstGeom>
        </p:spPr>
        <p:txBody>
          <a:bodyPr lIns="0" tIns="0" rIns="0" bIns="0" rtlCol="0" anchor="t">
            <a:spAutoFit/>
          </a:bodyPr>
          <a:lstStyle/>
          <a:p>
            <a:pPr algn="ctr">
              <a:lnSpc>
                <a:spcPts val="4030"/>
              </a:lnSpc>
            </a:pPr>
            <a:r>
              <a:rPr lang="en-US" sz="3358" b="1" dirty="0">
                <a:solidFill>
                  <a:srgbClr val="000000"/>
                </a:solidFill>
                <a:latin typeface="Telegraf Bold"/>
                <a:ea typeface="Telegraf Bold"/>
                <a:cs typeface="Telegraf Bold"/>
                <a:sym typeface="Telegraf Bold"/>
              </a:rPr>
              <a:t>Our Moment: Opportunities for the TIGER Community</a:t>
            </a:r>
          </a:p>
        </p:txBody>
      </p:sp>
      <p:grpSp>
        <p:nvGrpSpPr>
          <p:cNvPr id="7" name="Group 7"/>
          <p:cNvGrpSpPr/>
          <p:nvPr/>
        </p:nvGrpSpPr>
        <p:grpSpPr>
          <a:xfrm>
            <a:off x="5740400" y="1366268"/>
            <a:ext cx="6107092" cy="5362422"/>
            <a:chOff x="0" y="-28575"/>
            <a:chExt cx="2339093" cy="2345687"/>
          </a:xfrm>
        </p:grpSpPr>
        <p:sp>
          <p:nvSpPr>
            <p:cNvPr id="8" name="Freeform 8"/>
            <p:cNvSpPr/>
            <p:nvPr/>
          </p:nvSpPr>
          <p:spPr>
            <a:xfrm>
              <a:off x="0" y="0"/>
              <a:ext cx="2339093" cy="2317112"/>
            </a:xfrm>
            <a:custGeom>
              <a:avLst/>
              <a:gdLst/>
              <a:ahLst/>
              <a:cxnLst/>
              <a:rect l="l" t="t" r="r" b="b"/>
              <a:pathLst>
                <a:path w="2339093" h="2317112">
                  <a:moveTo>
                    <a:pt x="26151" y="0"/>
                  </a:moveTo>
                  <a:lnTo>
                    <a:pt x="2312941" y="0"/>
                  </a:lnTo>
                  <a:cubicBezTo>
                    <a:pt x="2327384" y="0"/>
                    <a:pt x="2339093" y="11708"/>
                    <a:pt x="2339093" y="26151"/>
                  </a:cubicBezTo>
                  <a:lnTo>
                    <a:pt x="2339093" y="2290960"/>
                  </a:lnTo>
                  <a:cubicBezTo>
                    <a:pt x="2339093" y="2297896"/>
                    <a:pt x="2336337" y="2304548"/>
                    <a:pt x="2331433" y="2309452"/>
                  </a:cubicBezTo>
                  <a:cubicBezTo>
                    <a:pt x="2326529" y="2314356"/>
                    <a:pt x="2319877" y="2317112"/>
                    <a:pt x="2312941" y="2317112"/>
                  </a:cubicBezTo>
                  <a:lnTo>
                    <a:pt x="26151" y="2317112"/>
                  </a:lnTo>
                  <a:cubicBezTo>
                    <a:pt x="19216" y="2317112"/>
                    <a:pt x="12564" y="2314356"/>
                    <a:pt x="7660" y="2309452"/>
                  </a:cubicBezTo>
                  <a:cubicBezTo>
                    <a:pt x="2755" y="2304548"/>
                    <a:pt x="0" y="2297896"/>
                    <a:pt x="0" y="2290960"/>
                  </a:cubicBezTo>
                  <a:lnTo>
                    <a:pt x="0" y="26151"/>
                  </a:lnTo>
                  <a:cubicBezTo>
                    <a:pt x="0" y="19216"/>
                    <a:pt x="2755" y="12564"/>
                    <a:pt x="7660" y="7660"/>
                  </a:cubicBezTo>
                  <a:cubicBezTo>
                    <a:pt x="12564" y="2755"/>
                    <a:pt x="19216" y="0"/>
                    <a:pt x="26151" y="0"/>
                  </a:cubicBezTo>
                  <a:close/>
                </a:path>
              </a:pathLst>
            </a:custGeom>
            <a:gradFill rotWithShape="1">
              <a:gsLst>
                <a:gs pos="0">
                  <a:srgbClr val="F8DA0D">
                    <a:alpha val="100000"/>
                  </a:srgbClr>
                </a:gs>
                <a:gs pos="50000">
                  <a:srgbClr val="FFFFFF">
                    <a:alpha val="100000"/>
                  </a:srgbClr>
                </a:gs>
                <a:gs pos="100000">
                  <a:srgbClr val="FFFFFF">
                    <a:alpha val="100000"/>
                  </a:srgbClr>
                </a:gs>
              </a:gsLst>
              <a:lin ang="5400000"/>
            </a:gradFill>
            <a:ln cap="rnd">
              <a:noFill/>
              <a:prstDash val="solid"/>
              <a:round/>
            </a:ln>
          </p:spPr>
          <p:txBody>
            <a:bodyPr/>
            <a:lstStyle/>
            <a:p>
              <a:endParaRPr lang="en-US" sz="1200"/>
            </a:p>
          </p:txBody>
        </p:sp>
        <p:sp>
          <p:nvSpPr>
            <p:cNvPr id="9" name="TextBox 9"/>
            <p:cNvSpPr txBox="1"/>
            <p:nvPr/>
          </p:nvSpPr>
          <p:spPr>
            <a:xfrm>
              <a:off x="0" y="-28575"/>
              <a:ext cx="2339093" cy="2345687"/>
            </a:xfrm>
            <a:prstGeom prst="rect">
              <a:avLst/>
            </a:prstGeom>
          </p:spPr>
          <p:txBody>
            <a:bodyPr lIns="33867" tIns="33867" rIns="33867" bIns="33867" rtlCol="0" anchor="ctr"/>
            <a:lstStyle/>
            <a:p>
              <a:pPr algn="ctr">
                <a:lnSpc>
                  <a:spcPts val="2000"/>
                </a:lnSpc>
              </a:pPr>
              <a:endParaRPr sz="1200"/>
            </a:p>
          </p:txBody>
        </p:sp>
      </p:grpSp>
      <p:sp>
        <p:nvSpPr>
          <p:cNvPr id="10" name="TextBox 10"/>
          <p:cNvSpPr txBox="1"/>
          <p:nvPr/>
        </p:nvSpPr>
        <p:spPr>
          <a:xfrm>
            <a:off x="5740400" y="4295492"/>
            <a:ext cx="5815856" cy="1772921"/>
          </a:xfrm>
          <a:prstGeom prst="rect">
            <a:avLst/>
          </a:prstGeom>
        </p:spPr>
        <p:txBody>
          <a:bodyPr lIns="0" tIns="0" rIns="0" bIns="0" rtlCol="0" anchor="t">
            <a:spAutoFit/>
          </a:bodyPr>
          <a:lstStyle/>
          <a:p>
            <a:pPr algn="ctr">
              <a:lnSpc>
                <a:spcPts val="2780"/>
              </a:lnSpc>
              <a:spcBef>
                <a:spcPct val="0"/>
              </a:spcBef>
            </a:pPr>
            <a:r>
              <a:rPr lang="en-US" sz="1985" dirty="0">
                <a:solidFill>
                  <a:srgbClr val="1800AD"/>
                </a:solidFill>
                <a:latin typeface="DM Sans"/>
                <a:ea typeface="DM Sans"/>
                <a:cs typeface="DM Sans"/>
                <a:sym typeface="DM Sans"/>
              </a:rPr>
              <a:t>This transformation creates a massive skills and knowledge gap. This is where TIGER—with its mission of education, innovation, and global collaboration—can make its most profound impact. Our opportunities are clear</a:t>
            </a:r>
          </a:p>
        </p:txBody>
      </p:sp>
      <p:sp>
        <p:nvSpPr>
          <p:cNvPr id="12" name="Freeform 12"/>
          <p:cNvSpPr>
            <a:spLocks noGrp="1" noRot="1" noMove="1" noResize="1" noEditPoints="1" noAdjustHandles="1" noChangeArrowheads="1" noChangeShapeType="1"/>
          </p:cNvSpPr>
          <p:nvPr/>
        </p:nvSpPr>
        <p:spPr>
          <a:xfrm flipH="1">
            <a:off x="0" y="2809255"/>
            <a:ext cx="4048745" cy="4048745"/>
          </a:xfrm>
          <a:custGeom>
            <a:avLst/>
            <a:gdLst/>
            <a:ahLst/>
            <a:cxnLst/>
            <a:rect l="l" t="t" r="r" b="b"/>
            <a:pathLst>
              <a:path w="6073118" h="6073118">
                <a:moveTo>
                  <a:pt x="6073118" y="0"/>
                </a:moveTo>
                <a:lnTo>
                  <a:pt x="0" y="0"/>
                </a:lnTo>
                <a:lnTo>
                  <a:pt x="0" y="6073118"/>
                </a:lnTo>
                <a:lnTo>
                  <a:pt x="6073118" y="6073118"/>
                </a:lnTo>
                <a:lnTo>
                  <a:pt x="6073118" y="0"/>
                </a:lnTo>
                <a:close/>
              </a:path>
            </a:pathLst>
          </a:custGeom>
          <a:blipFill>
            <a:blip r:embed="rId4"/>
            <a:stretch>
              <a:fillRect/>
            </a:stretch>
          </a:blipFill>
        </p:spPr>
        <p:txBody>
          <a:bodyPr/>
          <a:lstStyle/>
          <a:p>
            <a:endParaRPr lang="en-US" sz="1200"/>
          </a:p>
        </p:txBody>
      </p:sp>
      <p:sp>
        <p:nvSpPr>
          <p:cNvPr id="13" name="TextBox 13"/>
          <p:cNvSpPr txBox="1"/>
          <p:nvPr/>
        </p:nvSpPr>
        <p:spPr>
          <a:xfrm>
            <a:off x="60971" y="76265"/>
            <a:ext cx="11189372" cy="1029449"/>
          </a:xfrm>
          <a:prstGeom prst="rect">
            <a:avLst/>
          </a:prstGeom>
        </p:spPr>
        <p:txBody>
          <a:bodyPr lIns="0" tIns="0" rIns="0" bIns="0" rtlCol="0" anchor="t">
            <a:spAutoFit/>
          </a:bodyPr>
          <a:lstStyle/>
          <a:p>
            <a:pPr algn="ctr">
              <a:lnSpc>
                <a:spcPts val="4164"/>
              </a:lnSpc>
              <a:spcBef>
                <a:spcPct val="0"/>
              </a:spcBef>
            </a:pPr>
            <a:r>
              <a:rPr lang="en-US" sz="2974" dirty="0">
                <a:solidFill>
                  <a:srgbClr val="000000"/>
                </a:solidFill>
                <a:latin typeface="Telegraf"/>
                <a:ea typeface="Telegraf"/>
                <a:cs typeface="Telegraf"/>
                <a:sym typeface="Telegraf"/>
              </a:rPr>
              <a:t>PART 3: THE CALL TO ACTION: </a:t>
            </a:r>
          </a:p>
          <a:p>
            <a:pPr algn="ctr">
              <a:lnSpc>
                <a:spcPts val="4164"/>
              </a:lnSpc>
              <a:spcBef>
                <a:spcPct val="0"/>
              </a:spcBef>
            </a:pPr>
            <a:r>
              <a:rPr lang="en-US" sz="2974" dirty="0">
                <a:solidFill>
                  <a:srgbClr val="000000"/>
                </a:solidFill>
                <a:latin typeface="Telegraf"/>
                <a:ea typeface="Telegraf"/>
                <a:cs typeface="Telegraf"/>
                <a:sym typeface="Telegraf"/>
              </a:rPr>
              <a:t>THE TIGER COMMUNITY'S ROLE</a:t>
            </a:r>
          </a:p>
        </p:txBody>
      </p:sp>
      <p:sp>
        <p:nvSpPr>
          <p:cNvPr id="14" name="TextBox 14"/>
          <p:cNvSpPr txBox="1"/>
          <p:nvPr/>
        </p:nvSpPr>
        <p:spPr>
          <a:xfrm>
            <a:off x="6239735" y="1891993"/>
            <a:ext cx="1901328" cy="621389"/>
          </a:xfrm>
          <a:prstGeom prst="rect">
            <a:avLst/>
          </a:prstGeom>
        </p:spPr>
        <p:txBody>
          <a:bodyPr lIns="0" tIns="0" rIns="0" bIns="0" rtlCol="0" anchor="t">
            <a:spAutoFit/>
          </a:bodyPr>
          <a:lstStyle/>
          <a:p>
            <a:pPr algn="ctr">
              <a:lnSpc>
                <a:spcPts val="2479"/>
              </a:lnSpc>
            </a:pPr>
            <a:r>
              <a:rPr lang="en-US" sz="2066" dirty="0">
                <a:solidFill>
                  <a:srgbClr val="000000"/>
                </a:solidFill>
                <a:latin typeface="Telegraf"/>
                <a:ea typeface="Telegraf"/>
                <a:cs typeface="Telegraf"/>
                <a:sym typeface="Telegraf"/>
              </a:rPr>
              <a:t>Educational Engine</a:t>
            </a:r>
          </a:p>
        </p:txBody>
      </p:sp>
      <p:sp>
        <p:nvSpPr>
          <p:cNvPr id="15" name="TextBox 15"/>
          <p:cNvSpPr txBox="1"/>
          <p:nvPr/>
        </p:nvSpPr>
        <p:spPr>
          <a:xfrm>
            <a:off x="6458756" y="3119498"/>
            <a:ext cx="1731245" cy="621389"/>
          </a:xfrm>
          <a:prstGeom prst="rect">
            <a:avLst/>
          </a:prstGeom>
        </p:spPr>
        <p:txBody>
          <a:bodyPr lIns="0" tIns="0" rIns="0" bIns="0" rtlCol="0" anchor="t">
            <a:spAutoFit/>
          </a:bodyPr>
          <a:lstStyle/>
          <a:p>
            <a:pPr algn="ctr">
              <a:lnSpc>
                <a:spcPts val="2479"/>
              </a:lnSpc>
            </a:pPr>
            <a:r>
              <a:rPr lang="en-US" sz="2066" dirty="0">
                <a:solidFill>
                  <a:srgbClr val="000000"/>
                </a:solidFill>
                <a:latin typeface="Telegraf"/>
                <a:ea typeface="Telegraf"/>
                <a:cs typeface="Telegraf"/>
                <a:sym typeface="Telegraf"/>
              </a:rPr>
              <a:t>Foster Ethical Innovation</a:t>
            </a:r>
          </a:p>
        </p:txBody>
      </p:sp>
      <p:sp>
        <p:nvSpPr>
          <p:cNvPr id="16" name="TextBox 16"/>
          <p:cNvSpPr txBox="1"/>
          <p:nvPr/>
        </p:nvSpPr>
        <p:spPr>
          <a:xfrm>
            <a:off x="9131076" y="1914759"/>
            <a:ext cx="2126013" cy="621389"/>
          </a:xfrm>
          <a:prstGeom prst="rect">
            <a:avLst/>
          </a:prstGeom>
        </p:spPr>
        <p:txBody>
          <a:bodyPr lIns="0" tIns="0" rIns="0" bIns="0" rtlCol="0" anchor="t">
            <a:spAutoFit/>
          </a:bodyPr>
          <a:lstStyle/>
          <a:p>
            <a:pPr algn="ctr">
              <a:lnSpc>
                <a:spcPts val="2479"/>
              </a:lnSpc>
            </a:pPr>
            <a:r>
              <a:rPr lang="en-US" sz="2066" dirty="0">
                <a:solidFill>
                  <a:srgbClr val="000000"/>
                </a:solidFill>
                <a:latin typeface="Telegraf"/>
                <a:ea typeface="Telegraf"/>
                <a:cs typeface="Telegraf"/>
                <a:sym typeface="Telegraf"/>
              </a:rPr>
              <a:t>Champion Global Standards</a:t>
            </a:r>
          </a:p>
        </p:txBody>
      </p:sp>
      <p:sp>
        <p:nvSpPr>
          <p:cNvPr id="17" name="TextBox 17"/>
          <p:cNvSpPr txBox="1"/>
          <p:nvPr/>
        </p:nvSpPr>
        <p:spPr>
          <a:xfrm>
            <a:off x="9235845" y="3144583"/>
            <a:ext cx="2202213" cy="300788"/>
          </a:xfrm>
          <a:prstGeom prst="rect">
            <a:avLst/>
          </a:prstGeom>
        </p:spPr>
        <p:txBody>
          <a:bodyPr lIns="0" tIns="0" rIns="0" bIns="0" rtlCol="0" anchor="t">
            <a:spAutoFit/>
          </a:bodyPr>
          <a:lstStyle/>
          <a:p>
            <a:pPr>
              <a:lnSpc>
                <a:spcPts val="2479"/>
              </a:lnSpc>
            </a:pPr>
            <a:r>
              <a:rPr lang="en-US" sz="2066" dirty="0">
                <a:solidFill>
                  <a:srgbClr val="000000"/>
                </a:solidFill>
                <a:latin typeface="Telegraf"/>
                <a:ea typeface="Telegraf"/>
                <a:cs typeface="Telegraf"/>
                <a:sym typeface="Telegraf"/>
              </a:rPr>
              <a:t>Bridge the Gaps</a:t>
            </a:r>
          </a:p>
        </p:txBody>
      </p:sp>
      <p:sp>
        <p:nvSpPr>
          <p:cNvPr id="18" name="TextBox 18"/>
          <p:cNvSpPr txBox="1"/>
          <p:nvPr/>
        </p:nvSpPr>
        <p:spPr>
          <a:xfrm>
            <a:off x="5871042" y="1857721"/>
            <a:ext cx="502673" cy="397225"/>
          </a:xfrm>
          <a:prstGeom prst="rect">
            <a:avLst/>
          </a:prstGeom>
        </p:spPr>
        <p:txBody>
          <a:bodyPr lIns="0" tIns="0" rIns="0" bIns="0" rtlCol="0" anchor="t">
            <a:spAutoFit/>
          </a:bodyPr>
          <a:lstStyle/>
          <a:p>
            <a:pPr>
              <a:lnSpc>
                <a:spcPts val="3279"/>
              </a:lnSpc>
            </a:pPr>
            <a:r>
              <a:rPr lang="en-US" sz="2733" b="1">
                <a:solidFill>
                  <a:srgbClr val="000000"/>
                </a:solidFill>
                <a:latin typeface="Telegraf Bold"/>
                <a:ea typeface="Telegraf Bold"/>
                <a:cs typeface="Telegraf Bold"/>
                <a:sym typeface="Telegraf Bold"/>
              </a:rPr>
              <a:t>01</a:t>
            </a:r>
          </a:p>
        </p:txBody>
      </p:sp>
      <p:sp>
        <p:nvSpPr>
          <p:cNvPr id="19" name="TextBox 19"/>
          <p:cNvSpPr txBox="1"/>
          <p:nvPr/>
        </p:nvSpPr>
        <p:spPr>
          <a:xfrm>
            <a:off x="5907247" y="3113148"/>
            <a:ext cx="502673" cy="397225"/>
          </a:xfrm>
          <a:prstGeom prst="rect">
            <a:avLst/>
          </a:prstGeom>
        </p:spPr>
        <p:txBody>
          <a:bodyPr lIns="0" tIns="0" rIns="0" bIns="0" rtlCol="0" anchor="t">
            <a:spAutoFit/>
          </a:bodyPr>
          <a:lstStyle/>
          <a:p>
            <a:pPr>
              <a:lnSpc>
                <a:spcPts val="3279"/>
              </a:lnSpc>
            </a:pPr>
            <a:r>
              <a:rPr lang="en-US" sz="2733" b="1">
                <a:solidFill>
                  <a:srgbClr val="000000"/>
                </a:solidFill>
                <a:latin typeface="Telegraf Bold"/>
                <a:ea typeface="Telegraf Bold"/>
                <a:cs typeface="Telegraf Bold"/>
                <a:sym typeface="Telegraf Bold"/>
              </a:rPr>
              <a:t>03</a:t>
            </a:r>
          </a:p>
        </p:txBody>
      </p:sp>
      <p:sp>
        <p:nvSpPr>
          <p:cNvPr id="20" name="TextBox 20"/>
          <p:cNvSpPr txBox="1"/>
          <p:nvPr/>
        </p:nvSpPr>
        <p:spPr>
          <a:xfrm>
            <a:off x="8628403" y="1890815"/>
            <a:ext cx="502673" cy="397225"/>
          </a:xfrm>
          <a:prstGeom prst="rect">
            <a:avLst/>
          </a:prstGeom>
        </p:spPr>
        <p:txBody>
          <a:bodyPr lIns="0" tIns="0" rIns="0" bIns="0" rtlCol="0" anchor="t">
            <a:spAutoFit/>
          </a:bodyPr>
          <a:lstStyle/>
          <a:p>
            <a:pPr>
              <a:lnSpc>
                <a:spcPts val="3279"/>
              </a:lnSpc>
            </a:pPr>
            <a:r>
              <a:rPr lang="en-US" sz="2733" b="1" dirty="0">
                <a:solidFill>
                  <a:srgbClr val="000000"/>
                </a:solidFill>
                <a:latin typeface="Telegraf Bold"/>
                <a:ea typeface="Telegraf Bold"/>
                <a:cs typeface="Telegraf Bold"/>
                <a:sym typeface="Telegraf Bold"/>
              </a:rPr>
              <a:t>02</a:t>
            </a:r>
          </a:p>
        </p:txBody>
      </p:sp>
      <p:sp>
        <p:nvSpPr>
          <p:cNvPr id="21" name="TextBox 21"/>
          <p:cNvSpPr txBox="1"/>
          <p:nvPr/>
        </p:nvSpPr>
        <p:spPr>
          <a:xfrm>
            <a:off x="8642484" y="3113148"/>
            <a:ext cx="502673" cy="397225"/>
          </a:xfrm>
          <a:prstGeom prst="rect">
            <a:avLst/>
          </a:prstGeom>
        </p:spPr>
        <p:txBody>
          <a:bodyPr lIns="0" tIns="0" rIns="0" bIns="0" rtlCol="0" anchor="t">
            <a:spAutoFit/>
          </a:bodyPr>
          <a:lstStyle/>
          <a:p>
            <a:pPr>
              <a:lnSpc>
                <a:spcPts val="3279"/>
              </a:lnSpc>
            </a:pPr>
            <a:r>
              <a:rPr lang="en-US" sz="2733" b="1" dirty="0">
                <a:solidFill>
                  <a:srgbClr val="000000"/>
                </a:solidFill>
                <a:latin typeface="Telegraf Bold"/>
                <a:ea typeface="Telegraf Bold"/>
                <a:cs typeface="Telegraf Bold"/>
                <a:sym typeface="Telegraf Bold"/>
              </a:rPr>
              <a:t>04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38209" y="228826"/>
            <a:ext cx="3101180" cy="701731"/>
          </a:xfrm>
          <a:prstGeom prst="rect">
            <a:avLst/>
          </a:prstGeom>
        </p:spPr>
        <p:txBody>
          <a:bodyPr lIns="0" tIns="0" rIns="0" bIns="0" rtlCol="0" anchor="t">
            <a:spAutoFit/>
          </a:bodyPr>
          <a:lstStyle/>
          <a:p>
            <a:pPr algn="ctr">
              <a:lnSpc>
                <a:spcPts val="5975"/>
              </a:lnSpc>
              <a:spcBef>
                <a:spcPct val="0"/>
              </a:spcBef>
            </a:pPr>
            <a:r>
              <a:rPr lang="en-US" sz="4268">
                <a:solidFill>
                  <a:srgbClr val="000000"/>
                </a:solidFill>
                <a:latin typeface="Telegraf"/>
                <a:ea typeface="Telegraf"/>
                <a:cs typeface="Telegraf"/>
                <a:sym typeface="Telegraf"/>
              </a:rPr>
              <a:t>Conclusion</a:t>
            </a:r>
          </a:p>
        </p:txBody>
      </p:sp>
      <p:sp>
        <p:nvSpPr>
          <p:cNvPr id="3" name="TextBox 3"/>
          <p:cNvSpPr txBox="1"/>
          <p:nvPr/>
        </p:nvSpPr>
        <p:spPr>
          <a:xfrm>
            <a:off x="603504" y="1298448"/>
            <a:ext cx="10467493" cy="4796185"/>
          </a:xfrm>
          <a:prstGeom prst="rect">
            <a:avLst/>
          </a:prstGeom>
        </p:spPr>
        <p:txBody>
          <a:bodyPr wrap="square" lIns="0" tIns="0" rIns="0" bIns="0" rtlCol="0" anchor="t">
            <a:spAutoFit/>
          </a:bodyPr>
          <a:lstStyle/>
          <a:p>
            <a:pPr>
              <a:lnSpc>
                <a:spcPts val="3442"/>
              </a:lnSpc>
            </a:pPr>
            <a:r>
              <a:rPr lang="en-US" sz="2868">
                <a:solidFill>
                  <a:srgbClr val="000000"/>
                </a:solidFill>
                <a:latin typeface="Telegraf"/>
                <a:ea typeface="Telegraf"/>
                <a:cs typeface="Telegraf"/>
                <a:sym typeface="Telegraf"/>
              </a:rPr>
              <a:t>In conclusion, the future of healthcare is </a:t>
            </a:r>
            <a:r>
              <a:rPr lang="en-US" sz="2868" b="1">
                <a:solidFill>
                  <a:srgbClr val="000000"/>
                </a:solidFill>
                <a:latin typeface="Telegraf"/>
                <a:ea typeface="Telegraf"/>
                <a:cs typeface="Telegraf"/>
                <a:sym typeface="Telegraf"/>
              </a:rPr>
              <a:t>not a single technology</a:t>
            </a:r>
            <a:r>
              <a:rPr lang="en-US" sz="2868">
                <a:solidFill>
                  <a:srgbClr val="000000"/>
                </a:solidFill>
                <a:latin typeface="Telegraf"/>
                <a:ea typeface="Telegraf"/>
                <a:cs typeface="Telegraf"/>
                <a:sym typeface="Telegraf"/>
              </a:rPr>
              <a:t>. It is an orchestrated ecosystem built on interoperability, powered by intelligence, and designed for human connection. </a:t>
            </a:r>
          </a:p>
          <a:p>
            <a:pPr>
              <a:lnSpc>
                <a:spcPts val="3442"/>
              </a:lnSpc>
            </a:pPr>
            <a:endParaRPr lang="en-US" sz="2868">
              <a:solidFill>
                <a:srgbClr val="000000"/>
              </a:solidFill>
              <a:latin typeface="Telegraf"/>
              <a:ea typeface="Telegraf"/>
              <a:cs typeface="Telegraf"/>
              <a:sym typeface="Telegraf"/>
            </a:endParaRPr>
          </a:p>
          <a:p>
            <a:pPr>
              <a:lnSpc>
                <a:spcPts val="3442"/>
              </a:lnSpc>
            </a:pPr>
            <a:r>
              <a:rPr lang="en-US" sz="2868">
                <a:solidFill>
                  <a:srgbClr val="000000"/>
                </a:solidFill>
                <a:latin typeface="Telegraf"/>
                <a:ea typeface="Telegraf"/>
                <a:cs typeface="Telegraf"/>
                <a:sym typeface="Telegraf"/>
              </a:rPr>
              <a:t>The role of the TIGER community has never been more critical. We have the opportunity to ensure this transformation is guided by </a:t>
            </a:r>
            <a:r>
              <a:rPr lang="en-US" sz="2868" b="1">
                <a:solidFill>
                  <a:srgbClr val="000000"/>
                </a:solidFill>
                <a:latin typeface="Telegraf"/>
                <a:ea typeface="Telegraf"/>
                <a:cs typeface="Telegraf"/>
                <a:sym typeface="Telegraf"/>
              </a:rPr>
              <a:t>knowledge, ethics</a:t>
            </a:r>
            <a:r>
              <a:rPr lang="en-US" sz="2868">
                <a:solidFill>
                  <a:srgbClr val="000000"/>
                </a:solidFill>
                <a:latin typeface="Telegraf"/>
                <a:ea typeface="Telegraf"/>
                <a:cs typeface="Telegraf"/>
                <a:sym typeface="Telegraf"/>
              </a:rPr>
              <a:t>, and a unwavering focus on the human beings at the center of it all—our patients and our caregivers. </a:t>
            </a:r>
          </a:p>
          <a:p>
            <a:pPr>
              <a:lnSpc>
                <a:spcPts val="3442"/>
              </a:lnSpc>
            </a:pPr>
            <a:endParaRPr lang="en-US" sz="2868">
              <a:solidFill>
                <a:srgbClr val="000000"/>
              </a:solidFill>
              <a:latin typeface="Telegraf"/>
              <a:ea typeface="Telegraf"/>
              <a:cs typeface="Telegraf"/>
              <a:sym typeface="Telegraf"/>
            </a:endParaRPr>
          </a:p>
          <a:p>
            <a:pPr algn="ctr">
              <a:lnSpc>
                <a:spcPts val="3442"/>
              </a:lnSpc>
            </a:pPr>
            <a:r>
              <a:rPr lang="en-US" sz="2868">
                <a:solidFill>
                  <a:srgbClr val="000000"/>
                </a:solidFill>
                <a:latin typeface="Telegraf"/>
                <a:ea typeface="Telegraf"/>
                <a:cs typeface="Telegraf"/>
                <a:sym typeface="Telegraf"/>
              </a:rPr>
              <a:t>Let's get to work. </a:t>
            </a:r>
          </a:p>
        </p:txBody>
      </p:sp>
      <p:sp>
        <p:nvSpPr>
          <p:cNvPr id="4" name="Slide Number Placeholder 1">
            <a:extLst>
              <a:ext uri="{FF2B5EF4-FFF2-40B4-BE49-F238E27FC236}">
                <a16:creationId xmlns:a16="http://schemas.microsoft.com/office/drawing/2014/main" id="{D4D7D13D-520F-8BF7-A62D-165FF0500AFF}"/>
              </a:ext>
            </a:extLst>
          </p:cNvPr>
          <p:cNvSpPr>
            <a:spLocks noGrp="1"/>
          </p:cNvSpPr>
          <p:nvPr>
            <p:ph type="sldNum" sz="quarter" idx="12"/>
          </p:nvPr>
        </p:nvSpPr>
        <p:spPr>
          <a:xfrm>
            <a:off x="11360517" y="6390178"/>
            <a:ext cx="513735" cy="227164"/>
          </a:xfrm>
        </p:spPr>
        <p:txBody>
          <a:bodyPr/>
          <a:lstStyle/>
          <a:p>
            <a:fld id="{2F8AF2E6-64A8-0F46-AF27-0A96D82A033B}"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0150" y="171367"/>
            <a:ext cx="9536955" cy="1718419"/>
          </a:xfrm>
          <a:prstGeom prst="rect">
            <a:avLst/>
          </a:prstGeom>
        </p:spPr>
        <p:txBody>
          <a:bodyPr lIns="0" tIns="0" rIns="0" bIns="0" rtlCol="0" anchor="t">
            <a:spAutoFit/>
          </a:bodyPr>
          <a:lstStyle/>
          <a:p>
            <a:pPr>
              <a:lnSpc>
                <a:spcPts val="13441"/>
              </a:lnSpc>
            </a:pPr>
            <a:r>
              <a:rPr lang="en-US" sz="11201" b="1">
                <a:solidFill>
                  <a:srgbClr val="000000"/>
                </a:solidFill>
                <a:latin typeface="Telegraf Bold"/>
                <a:ea typeface="Telegraf Bold"/>
                <a:cs typeface="Telegraf Bold"/>
                <a:sym typeface="Telegraf Bold"/>
              </a:rPr>
              <a:t>Get in touch</a:t>
            </a:r>
          </a:p>
        </p:txBody>
      </p:sp>
      <p:sp>
        <p:nvSpPr>
          <p:cNvPr id="3" name="TextBox 3"/>
          <p:cNvSpPr txBox="1"/>
          <p:nvPr/>
        </p:nvSpPr>
        <p:spPr>
          <a:xfrm>
            <a:off x="426449" y="4813566"/>
            <a:ext cx="933167" cy="374013"/>
          </a:xfrm>
          <a:prstGeom prst="rect">
            <a:avLst/>
          </a:prstGeom>
        </p:spPr>
        <p:txBody>
          <a:bodyPr lIns="0" tIns="0" rIns="0" bIns="0" rtlCol="0" anchor="t">
            <a:spAutoFit/>
          </a:bodyPr>
          <a:lstStyle/>
          <a:p>
            <a:pPr>
              <a:lnSpc>
                <a:spcPts val="3175"/>
              </a:lnSpc>
              <a:spcBef>
                <a:spcPct val="0"/>
              </a:spcBef>
            </a:pPr>
            <a:r>
              <a:rPr lang="en-US" sz="2267">
                <a:solidFill>
                  <a:srgbClr val="1800AD"/>
                </a:solidFill>
                <a:latin typeface="Telegraf"/>
                <a:ea typeface="Telegraf"/>
                <a:cs typeface="Telegraf"/>
                <a:sym typeface="Telegraf"/>
              </a:rPr>
              <a:t>Web</a:t>
            </a:r>
          </a:p>
        </p:txBody>
      </p:sp>
      <p:sp>
        <p:nvSpPr>
          <p:cNvPr id="4" name="TextBox 4"/>
          <p:cNvSpPr txBox="1"/>
          <p:nvPr/>
        </p:nvSpPr>
        <p:spPr>
          <a:xfrm>
            <a:off x="1439891" y="4864065"/>
            <a:ext cx="3894109" cy="303994"/>
          </a:xfrm>
          <a:prstGeom prst="rect">
            <a:avLst/>
          </a:prstGeom>
        </p:spPr>
        <p:txBody>
          <a:bodyPr wrap="square" lIns="0" tIns="0" rIns="0" bIns="0" rtlCol="0" anchor="t">
            <a:spAutoFit/>
          </a:bodyPr>
          <a:lstStyle/>
          <a:p>
            <a:pPr>
              <a:lnSpc>
                <a:spcPts val="2586"/>
              </a:lnSpc>
              <a:spcBef>
                <a:spcPct val="0"/>
              </a:spcBef>
            </a:pPr>
            <a:r>
              <a:rPr lang="en-US" sz="1847" dirty="0">
                <a:solidFill>
                  <a:srgbClr val="000000"/>
                </a:solidFill>
                <a:latin typeface="Telegraf"/>
                <a:ea typeface="Telegraf"/>
                <a:cs typeface="Telegraf"/>
                <a:sym typeface="Telegraf"/>
              </a:rPr>
              <a:t>Rn4studentsNanoSolutions.com</a:t>
            </a:r>
          </a:p>
        </p:txBody>
      </p:sp>
      <p:sp>
        <p:nvSpPr>
          <p:cNvPr id="5" name="TextBox 5"/>
          <p:cNvSpPr txBox="1"/>
          <p:nvPr/>
        </p:nvSpPr>
        <p:spPr>
          <a:xfrm>
            <a:off x="426449" y="5354121"/>
            <a:ext cx="933167" cy="374013"/>
          </a:xfrm>
          <a:prstGeom prst="rect">
            <a:avLst/>
          </a:prstGeom>
        </p:spPr>
        <p:txBody>
          <a:bodyPr lIns="0" tIns="0" rIns="0" bIns="0" rtlCol="0" anchor="t">
            <a:spAutoFit/>
          </a:bodyPr>
          <a:lstStyle/>
          <a:p>
            <a:pPr>
              <a:lnSpc>
                <a:spcPts val="3175"/>
              </a:lnSpc>
              <a:spcBef>
                <a:spcPct val="0"/>
              </a:spcBef>
            </a:pPr>
            <a:r>
              <a:rPr lang="en-US" sz="2267">
                <a:solidFill>
                  <a:srgbClr val="1800AD"/>
                </a:solidFill>
                <a:latin typeface="Telegraf"/>
                <a:ea typeface="Telegraf"/>
                <a:cs typeface="Telegraf"/>
                <a:sym typeface="Telegraf"/>
              </a:rPr>
              <a:t>Email</a:t>
            </a:r>
          </a:p>
        </p:txBody>
      </p:sp>
      <p:sp>
        <p:nvSpPr>
          <p:cNvPr id="6" name="TextBox 6"/>
          <p:cNvSpPr txBox="1"/>
          <p:nvPr/>
        </p:nvSpPr>
        <p:spPr>
          <a:xfrm>
            <a:off x="1439892" y="5404620"/>
            <a:ext cx="5316509" cy="303994"/>
          </a:xfrm>
          <a:prstGeom prst="rect">
            <a:avLst/>
          </a:prstGeom>
        </p:spPr>
        <p:txBody>
          <a:bodyPr wrap="square" lIns="0" tIns="0" rIns="0" bIns="0" rtlCol="0" anchor="t">
            <a:spAutoFit/>
          </a:bodyPr>
          <a:lstStyle/>
          <a:p>
            <a:pPr>
              <a:lnSpc>
                <a:spcPts val="2586"/>
              </a:lnSpc>
              <a:spcBef>
                <a:spcPct val="0"/>
              </a:spcBef>
            </a:pPr>
            <a:r>
              <a:rPr lang="en-US" sz="1847" dirty="0">
                <a:solidFill>
                  <a:srgbClr val="000000"/>
                </a:solidFill>
                <a:latin typeface="Telegraf"/>
                <a:ea typeface="Telegraf"/>
                <a:cs typeface="Telegraf"/>
                <a:sym typeface="Telegraf"/>
              </a:rPr>
              <a:t>rn4students@rn4studentsnanosolutions.com</a:t>
            </a:r>
          </a:p>
        </p:txBody>
      </p:sp>
      <p:sp>
        <p:nvSpPr>
          <p:cNvPr id="7" name="TextBox 7"/>
          <p:cNvSpPr txBox="1"/>
          <p:nvPr/>
        </p:nvSpPr>
        <p:spPr>
          <a:xfrm>
            <a:off x="7746542" y="4680720"/>
            <a:ext cx="4021439" cy="1538883"/>
          </a:xfrm>
          <a:prstGeom prst="rect">
            <a:avLst/>
          </a:prstGeom>
        </p:spPr>
        <p:txBody>
          <a:bodyPr lIns="0" tIns="0" rIns="0" bIns="0" rtlCol="0" anchor="t">
            <a:spAutoFit/>
          </a:bodyPr>
          <a:lstStyle/>
          <a:p>
            <a:pPr algn="just">
              <a:lnSpc>
                <a:spcPts val="2048"/>
              </a:lnSpc>
            </a:pPr>
            <a:r>
              <a:rPr lang="en-US" sz="1707" b="1">
                <a:solidFill>
                  <a:srgbClr val="000000"/>
                </a:solidFill>
                <a:latin typeface="Telegraf Bold"/>
                <a:ea typeface="Telegraf Bold"/>
                <a:cs typeface="Telegraf Bold"/>
                <a:sym typeface="Telegraf Bold"/>
              </a:rPr>
              <a:t>VALENCIA ANNIK PAYNE</a:t>
            </a:r>
          </a:p>
          <a:p>
            <a:pPr>
              <a:lnSpc>
                <a:spcPts val="2048"/>
              </a:lnSpc>
            </a:pPr>
            <a:r>
              <a:rPr lang="en-US" sz="1707">
                <a:solidFill>
                  <a:srgbClr val="000000"/>
                </a:solidFill>
                <a:latin typeface="Telegraf"/>
                <a:ea typeface="Telegraf"/>
                <a:cs typeface="Telegraf"/>
                <a:sym typeface="Telegraf"/>
              </a:rPr>
              <a:t>MS HEALTH INFORMATICS/HA</a:t>
            </a:r>
          </a:p>
          <a:p>
            <a:pPr>
              <a:lnSpc>
                <a:spcPts val="2048"/>
              </a:lnSpc>
            </a:pPr>
            <a:r>
              <a:rPr lang="en-US" sz="1707">
                <a:solidFill>
                  <a:srgbClr val="000000"/>
                </a:solidFill>
                <a:latin typeface="Telegraf"/>
                <a:ea typeface="Telegraf"/>
                <a:cs typeface="Telegraf"/>
                <a:sym typeface="Telegraf"/>
              </a:rPr>
              <a:t>BSN RN,  BS BIOLOGY, </a:t>
            </a:r>
          </a:p>
          <a:p>
            <a:pPr>
              <a:lnSpc>
                <a:spcPts val="2048"/>
              </a:lnSpc>
            </a:pPr>
            <a:r>
              <a:rPr lang="en-US" sz="1707">
                <a:solidFill>
                  <a:srgbClr val="000000"/>
                </a:solidFill>
                <a:latin typeface="Telegraf"/>
                <a:ea typeface="Telegraf"/>
                <a:cs typeface="Telegraf"/>
                <a:sym typeface="Telegraf"/>
              </a:rPr>
              <a:t>CERT CYBERSECURITY, </a:t>
            </a:r>
          </a:p>
          <a:p>
            <a:pPr>
              <a:lnSpc>
                <a:spcPts val="2048"/>
              </a:lnSpc>
            </a:pPr>
            <a:r>
              <a:rPr lang="en-US" sz="1707">
                <a:solidFill>
                  <a:srgbClr val="000000"/>
                </a:solidFill>
                <a:latin typeface="Telegraf"/>
                <a:ea typeface="Telegraf"/>
                <a:cs typeface="Telegraf"/>
                <a:sym typeface="Telegraf"/>
              </a:rPr>
              <a:t>CERT HEALTHCARE DATA ANALYTICS</a:t>
            </a:r>
          </a:p>
          <a:p>
            <a:pPr>
              <a:lnSpc>
                <a:spcPts val="2048"/>
              </a:lnSpc>
            </a:pPr>
            <a:endParaRPr lang="en-US" sz="1707">
              <a:solidFill>
                <a:srgbClr val="000000"/>
              </a:solidFill>
              <a:latin typeface="Telegraf"/>
              <a:ea typeface="Telegraf"/>
              <a:cs typeface="Telegraf"/>
              <a:sym typeface="Telegraf"/>
            </a:endParaRPr>
          </a:p>
        </p:txBody>
      </p:sp>
      <p:sp>
        <p:nvSpPr>
          <p:cNvPr id="8" name="Freeform 8"/>
          <p:cNvSpPr/>
          <p:nvPr/>
        </p:nvSpPr>
        <p:spPr>
          <a:xfrm>
            <a:off x="7929275" y="2353544"/>
            <a:ext cx="2343091" cy="2150913"/>
          </a:xfrm>
          <a:custGeom>
            <a:avLst/>
            <a:gdLst/>
            <a:ahLst/>
            <a:cxnLst/>
            <a:rect l="l" t="t" r="r" b="b"/>
            <a:pathLst>
              <a:path w="3514637" h="3226369">
                <a:moveTo>
                  <a:pt x="0" y="0"/>
                </a:moveTo>
                <a:lnTo>
                  <a:pt x="3514637" y="0"/>
                </a:lnTo>
                <a:lnTo>
                  <a:pt x="3514637" y="3226368"/>
                </a:lnTo>
                <a:lnTo>
                  <a:pt x="0" y="3226368"/>
                </a:lnTo>
                <a:lnTo>
                  <a:pt x="0" y="0"/>
                </a:lnTo>
                <a:close/>
              </a:path>
            </a:pathLst>
          </a:custGeom>
          <a:blipFill>
            <a:blip r:embed="rId2"/>
            <a:stretch>
              <a:fillRect l="-13601" t="-14769" r="-15797" b="-26191"/>
            </a:stretch>
          </a:blipFill>
        </p:spPr>
        <p:txBody>
          <a:bodyPr/>
          <a:lstStyle/>
          <a:p>
            <a:endParaRPr lang="en-US" sz="1200"/>
          </a:p>
        </p:txBody>
      </p:sp>
      <p:sp>
        <p:nvSpPr>
          <p:cNvPr id="9" name="Slide Number Placeholder 1">
            <a:extLst>
              <a:ext uri="{FF2B5EF4-FFF2-40B4-BE49-F238E27FC236}">
                <a16:creationId xmlns:a16="http://schemas.microsoft.com/office/drawing/2014/main" id="{E9D790B3-3242-A7AB-24E8-0EC8332976E4}"/>
              </a:ext>
            </a:extLst>
          </p:cNvPr>
          <p:cNvSpPr>
            <a:spLocks noGrp="1"/>
          </p:cNvSpPr>
          <p:nvPr>
            <p:ph type="sldNum" sz="quarter" idx="12"/>
          </p:nvPr>
        </p:nvSpPr>
        <p:spPr>
          <a:xfrm>
            <a:off x="11360517" y="6390178"/>
            <a:ext cx="513735" cy="227164"/>
          </a:xfrm>
        </p:spPr>
        <p:txBody>
          <a:bodyPr/>
          <a:lstStyle/>
          <a:p>
            <a:fld id="{2F8AF2E6-64A8-0F46-AF27-0A96D82A033B}"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D72AD-D3E6-75E5-42AF-84953372A560}"/>
              </a:ext>
            </a:extLst>
          </p:cNvPr>
          <p:cNvSpPr txBox="1"/>
          <p:nvPr/>
        </p:nvSpPr>
        <p:spPr>
          <a:xfrm>
            <a:off x="2765235" y="2652043"/>
            <a:ext cx="7160964" cy="1200329"/>
          </a:xfrm>
          <a:prstGeom prst="rect">
            <a:avLst/>
          </a:prstGeom>
          <a:noFill/>
        </p:spPr>
        <p:txBody>
          <a:bodyPr wrap="square" rtlCol="0">
            <a:spAutoFit/>
          </a:bodyPr>
          <a:lstStyle/>
          <a:p>
            <a:r>
              <a:rPr lang="en-US" sz="3600">
                <a:solidFill>
                  <a:schemeClr val="bg1"/>
                </a:solidFill>
                <a:latin typeface="Prometo Medium" panose="020B0704030203060203" pitchFamily="34" charset="0"/>
              </a:rPr>
              <a:t>Recently launched the HIMSS TIGER Competency Workgroup</a:t>
            </a:r>
          </a:p>
        </p:txBody>
      </p:sp>
    </p:spTree>
    <p:extLst>
      <p:ext uri="{BB962C8B-B14F-4D97-AF65-F5344CB8AC3E}">
        <p14:creationId xmlns:p14="http://schemas.microsoft.com/office/powerpoint/2010/main" val="11476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284A7-41B4-1521-3818-559C9E6B052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170026-1ACC-6711-8EB2-BE28A8A34B68}"/>
              </a:ext>
            </a:extLst>
          </p:cNvPr>
          <p:cNvSpPr>
            <a:spLocks noGrp="1"/>
          </p:cNvSpPr>
          <p:nvPr>
            <p:ph type="sldNum" sz="quarter" idx="12"/>
          </p:nvPr>
        </p:nvSpPr>
        <p:spPr/>
        <p:txBody>
          <a:bodyPr/>
          <a:lstStyle/>
          <a:p>
            <a:fld id="{2F8AF2E6-64A8-0F46-AF27-0A96D82A033B}" type="slidenum">
              <a:rPr lang="en-US" smtClean="0"/>
              <a:pPr/>
              <a:t>36</a:t>
            </a:fld>
            <a:endParaRPr lang="en-US" dirty="0"/>
          </a:p>
        </p:txBody>
      </p:sp>
      <p:sp>
        <p:nvSpPr>
          <p:cNvPr id="3" name="Title 2">
            <a:extLst>
              <a:ext uri="{FF2B5EF4-FFF2-40B4-BE49-F238E27FC236}">
                <a16:creationId xmlns:a16="http://schemas.microsoft.com/office/drawing/2014/main" id="{B744ED56-3F3C-3CC2-63AD-32E44DF02072}"/>
              </a:ext>
            </a:extLst>
          </p:cNvPr>
          <p:cNvSpPr>
            <a:spLocks noGrp="1"/>
          </p:cNvSpPr>
          <p:nvPr>
            <p:ph type="title"/>
          </p:nvPr>
        </p:nvSpPr>
        <p:spPr>
          <a:xfrm>
            <a:off x="838201" y="251843"/>
            <a:ext cx="10591800" cy="490299"/>
          </a:xfrm>
        </p:spPr>
        <p:txBody>
          <a:bodyPr/>
          <a:lstStyle/>
          <a:p>
            <a:pPr algn="ctr"/>
            <a:r>
              <a:rPr lang="en-US"/>
              <a:t>HIMSS News You Need To Know </a:t>
            </a:r>
          </a:p>
        </p:txBody>
      </p:sp>
      <p:sp>
        <p:nvSpPr>
          <p:cNvPr id="4" name="Text Placeholder 3">
            <a:extLst>
              <a:ext uri="{FF2B5EF4-FFF2-40B4-BE49-F238E27FC236}">
                <a16:creationId xmlns:a16="http://schemas.microsoft.com/office/drawing/2014/main" id="{30953D08-B271-46CA-B844-0BE5DF6F02A0}"/>
              </a:ext>
            </a:extLst>
          </p:cNvPr>
          <p:cNvSpPr>
            <a:spLocks noGrp="1"/>
          </p:cNvSpPr>
          <p:nvPr>
            <p:ph type="body" idx="13"/>
          </p:nvPr>
        </p:nvSpPr>
        <p:spPr>
          <a:xfrm>
            <a:off x="711868" y="251843"/>
            <a:ext cx="10768263" cy="5393962"/>
          </a:xfrm>
        </p:spPr>
        <p:txBody>
          <a:bodyPr>
            <a:normAutofit fontScale="25000" lnSpcReduction="20000"/>
          </a:bodyPr>
          <a:lstStyle/>
          <a:p>
            <a:pPr algn="ctr"/>
            <a:endParaRPr lang="en-US" sz="9600" u="sng" dirty="0">
              <a:solidFill>
                <a:srgbClr val="0000FF"/>
              </a:solidFill>
              <a:latin typeface="+mj-lt"/>
              <a:ea typeface="Calibri" panose="020F0502020204030204" pitchFamily="34" charset="0"/>
              <a:cs typeface="Calibri" panose="020F0502020204030204" pitchFamily="34" charset="0"/>
            </a:endParaRPr>
          </a:p>
          <a:p>
            <a:pPr>
              <a:lnSpc>
                <a:spcPct val="115000"/>
              </a:lnSpc>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Pulse Check: Where are we with Social Determinants of Health (SDOH)?</a:t>
            </a:r>
            <a:r>
              <a:rPr lang="en-US" sz="9600" dirty="0">
                <a:solidFill>
                  <a:srgbClr val="333333"/>
                </a:solidFill>
                <a:latin typeface="+mj-lt"/>
                <a:ea typeface="Calibri" panose="020F0502020204030204" pitchFamily="34" charset="0"/>
                <a:cs typeface="Calibri" panose="020F0502020204030204" pitchFamily="34" charset="0"/>
              </a:rPr>
              <a:t> Virtual | Friday, October 24</a:t>
            </a:r>
          </a:p>
          <a:p>
            <a:pPr>
              <a:lnSpc>
                <a:spcPct val="115000"/>
              </a:lnSpc>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Coffee with the HIMSS Nursing Informatics Task Force: Leadership &amp; Governance</a:t>
            </a:r>
            <a:r>
              <a:rPr lang="en-US" sz="9600" dirty="0">
                <a:solidFill>
                  <a:srgbClr val="333333"/>
                </a:solidFill>
                <a:latin typeface="+mj-lt"/>
                <a:ea typeface="Calibri" panose="020F0502020204030204" pitchFamily="34" charset="0"/>
                <a:cs typeface="Calibri" panose="020F0502020204030204" pitchFamily="34" charset="0"/>
              </a:rPr>
              <a:t> Virtual |Tuesday, November 11				</a:t>
            </a:r>
          </a:p>
          <a:p>
            <a:pPr>
              <a:lnSpc>
                <a:spcPct val="115000"/>
              </a:lnSpc>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rPr>
              <a:t>Check out your </a:t>
            </a:r>
            <a:r>
              <a:rPr lang="en-US" sz="9600" dirty="0">
                <a:solidFill>
                  <a:srgbClr val="333333"/>
                </a:solidFill>
                <a:latin typeface="+mj-lt"/>
                <a:ea typeface="Calibri" panose="020F0502020204030204" pitchFamily="34" charset="0"/>
                <a:cs typeface="Calibri" panose="020F0502020204030204" pitchFamily="34" charset="0"/>
                <a:hlinkClick r:id="rId5"/>
              </a:rPr>
              <a:t>local HIMSS Chapter Events </a:t>
            </a:r>
            <a:endParaRPr lang="en-US" sz="9600" dirty="0">
              <a:solidFill>
                <a:srgbClr val="333333"/>
              </a:solidFill>
              <a:latin typeface="+mj-lt"/>
              <a:ea typeface="Calibri" panose="020F0502020204030204" pitchFamily="34" charset="0"/>
              <a:cs typeface="Calibri" panose="020F0502020204030204" pitchFamily="34" charset="0"/>
            </a:endParaRPr>
          </a:p>
          <a:p>
            <a:pPr>
              <a:lnSpc>
                <a:spcPct val="115000"/>
              </a:lnSpc>
              <a:spcAft>
                <a:spcPts val="1000"/>
              </a:spcAft>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rPr>
              <a:t>HIMSS Experts to be Featured on PMI’s AI Today Podcast for a Series of Discussions on Artificial Intelligence in Healthcare                                           </a:t>
            </a:r>
            <a:r>
              <a:rPr lang="en-US" sz="9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Learn more</a:t>
            </a:r>
            <a:r>
              <a:rPr lang="en-US" sz="96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9600" dirty="0">
              <a:solidFill>
                <a:srgbClr val="333333"/>
              </a:solidFill>
              <a:latin typeface="+mj-lt"/>
              <a:ea typeface="Calibri" panose="020F0502020204030204" pitchFamily="34" charset="0"/>
              <a:cs typeface="Calibri" panose="020F0502020204030204" pitchFamily="34" charset="0"/>
            </a:endParaRPr>
          </a:p>
          <a:p>
            <a:pPr>
              <a:lnSpc>
                <a:spcPct val="115000"/>
              </a:lnSpc>
              <a:spcAft>
                <a:spcPts val="1000"/>
              </a:spcAft>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rPr>
              <a:t>Register for the </a:t>
            </a:r>
            <a:r>
              <a:rPr lang="en-US" sz="9600" dirty="0">
                <a:solidFill>
                  <a:srgbClr val="333333"/>
                </a:solidFill>
                <a:latin typeface="+mj-lt"/>
                <a:ea typeface="Calibri" panose="020F0502020204030204" pitchFamily="34" charset="0"/>
                <a:cs typeface="Calibri" panose="020F0502020204030204" pitchFamily="34" charset="0"/>
                <a:hlinkClick r:id="rId7"/>
              </a:rPr>
              <a:t>October HIMSS TIGER Global Meeting </a:t>
            </a:r>
            <a:r>
              <a:rPr lang="en-US" sz="9600" dirty="0">
                <a:solidFill>
                  <a:srgbClr val="333333"/>
                </a:solidFill>
                <a:latin typeface="+mj-lt"/>
                <a:ea typeface="Calibri" panose="020F0502020204030204" pitchFamily="34" charset="0"/>
                <a:cs typeface="Calibri" panose="020F0502020204030204" pitchFamily="34" charset="0"/>
              </a:rPr>
              <a:t>| Thursday, October 30</a:t>
            </a:r>
            <a:r>
              <a:rPr lang="en-US" sz="9600" baseline="30000" dirty="0">
                <a:solidFill>
                  <a:srgbClr val="333333"/>
                </a:solidFill>
                <a:latin typeface="+mj-lt"/>
                <a:ea typeface="Calibri" panose="020F0502020204030204" pitchFamily="34" charset="0"/>
                <a:cs typeface="Calibri" panose="020F0502020204030204" pitchFamily="34" charset="0"/>
              </a:rPr>
              <a:t>th</a:t>
            </a:r>
            <a:r>
              <a:rPr lang="en-US" sz="9600" dirty="0">
                <a:solidFill>
                  <a:srgbClr val="333333"/>
                </a:solidFill>
                <a:latin typeface="+mj-lt"/>
                <a:ea typeface="Calibri" panose="020F0502020204030204" pitchFamily="34" charset="0"/>
                <a:cs typeface="Calibri" panose="020F0502020204030204" pitchFamily="34" charset="0"/>
              </a:rPr>
              <a:t>, with HIMSS’ Lee Kim sharing insights on cybersecurity </a:t>
            </a:r>
          </a:p>
          <a:p>
            <a:pPr>
              <a:lnSpc>
                <a:spcPct val="115000"/>
              </a:lnSpc>
              <a:spcAft>
                <a:spcPts val="1000"/>
              </a:spcAft>
              <a:buFont typeface="Arial" panose="020B0604020202020204" pitchFamily="34" charset="0"/>
              <a:buChar char="•"/>
            </a:pPr>
            <a:r>
              <a:rPr lang="en-US" sz="9600" dirty="0">
                <a:solidFill>
                  <a:srgbClr val="333333"/>
                </a:solidFill>
                <a:latin typeface="+mj-lt"/>
                <a:ea typeface="Calibri" panose="020F0502020204030204" pitchFamily="34" charset="0"/>
                <a:cs typeface="Calibri" panose="020F0502020204030204" pitchFamily="34" charset="0"/>
              </a:rPr>
              <a:t>Find the recordings of the HIMSS TIGER Global Webinars on the             </a:t>
            </a:r>
            <a:r>
              <a:rPr lang="en-US" sz="9600" dirty="0">
                <a:solidFill>
                  <a:srgbClr val="333333"/>
                </a:solidFill>
                <a:latin typeface="+mj-lt"/>
                <a:ea typeface="Calibri" panose="020F0502020204030204" pitchFamily="34" charset="0"/>
                <a:cs typeface="Calibri" panose="020F0502020204030204" pitchFamily="34" charset="0"/>
                <a:hlinkClick r:id="rId8"/>
              </a:rPr>
              <a:t>HIMSS TIGER Community Page </a:t>
            </a:r>
            <a:endParaRPr lang="en-US" sz="9600" dirty="0">
              <a:solidFill>
                <a:srgbClr val="333333"/>
              </a:solidFill>
              <a:latin typeface="+mj-lt"/>
              <a:ea typeface="Calibri" panose="020F0502020204030204" pitchFamily="34" charset="0"/>
              <a:cs typeface="Calibri" panose="020F0502020204030204" pitchFamily="34" charset="0"/>
            </a:endParaRPr>
          </a:p>
          <a:p>
            <a:pPr>
              <a:lnSpc>
                <a:spcPct val="115000"/>
              </a:lnSpc>
              <a:spcAft>
                <a:spcPts val="1000"/>
              </a:spcAft>
              <a:buFont typeface="Arial" panose="020B0604020202020204" pitchFamily="34" charset="0"/>
              <a:buChar char="•"/>
            </a:pPr>
            <a:endParaRPr lang="en-US" sz="9600" dirty="0">
              <a:solidFill>
                <a:srgbClr val="333333"/>
              </a:solidFill>
              <a:latin typeface="+mj-lt"/>
              <a:ea typeface="Calibri" panose="020F0502020204030204" pitchFamily="34" charset="0"/>
              <a:cs typeface="Calibri" panose="020F0502020204030204" pitchFamily="34" charset="0"/>
            </a:endParaRPr>
          </a:p>
          <a:p>
            <a:pPr algn="ctr" rtl="0" fontAlgn="base">
              <a:spcAft>
                <a:spcPts val="1200"/>
              </a:spcAft>
            </a:pPr>
            <a:endParaRPr lang="en-US" sz="2000" b="0" i="0" dirty="0">
              <a:solidFill>
                <a:srgbClr val="000000"/>
              </a:solidFill>
              <a:effectLst/>
              <a:latin typeface="Century Gothic" panose="020B0502020202020204" pitchFamily="34" charset="0"/>
            </a:endParaRPr>
          </a:p>
          <a:p>
            <a:pPr algn="l" rtl="0" fontAlgn="base">
              <a:lnSpc>
                <a:spcPts val="1575"/>
              </a:lnSpc>
            </a:pPr>
            <a:r>
              <a:rPr lang="en-US" sz="1800" b="0" i="0" dirty="0">
                <a:solidFill>
                  <a:srgbClr val="2F5496"/>
                </a:solidFill>
                <a:effectLst/>
                <a:latin typeface="Century Gothic" panose="020B0502020202020204" pitchFamily="34" charset="0"/>
              </a:rPr>
              <a:t> </a:t>
            </a:r>
            <a:endParaRPr lang="en-US" sz="1800" b="0" i="0" dirty="0">
              <a:solidFill>
                <a:srgbClr val="000000"/>
              </a:solidFill>
              <a:effectLst/>
              <a:latin typeface="Century Gothic" panose="020B0502020202020204" pitchFamily="34" charset="0"/>
            </a:endParaRPr>
          </a:p>
          <a:p>
            <a:pPr marL="519112" lvl="5" indent="0" fontAlgn="base">
              <a:lnSpc>
                <a:spcPts val="1575"/>
              </a:lnSpc>
              <a:buNone/>
            </a:pPr>
            <a:endParaRPr lang="en-US" sz="1200" b="0" i="0" dirty="0">
              <a:solidFill>
                <a:srgbClr val="000000"/>
              </a:solidFill>
              <a:effectLst/>
              <a:latin typeface="Century Gothic" panose="020B0502020202020204" pitchFamily="34" charset="0"/>
            </a:endParaRPr>
          </a:p>
          <a:p>
            <a:endParaRPr lang="en-US" dirty="0"/>
          </a:p>
        </p:txBody>
      </p:sp>
    </p:spTree>
    <p:extLst>
      <p:ext uri="{BB962C8B-B14F-4D97-AF65-F5344CB8AC3E}">
        <p14:creationId xmlns:p14="http://schemas.microsoft.com/office/powerpoint/2010/main" val="297601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EBB25-F647-94A3-0CFB-75BC7E01E54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822D11-F815-3750-4AD9-46D6F4235D7D}"/>
              </a:ext>
            </a:extLst>
          </p:cNvPr>
          <p:cNvSpPr>
            <a:spLocks noGrp="1"/>
          </p:cNvSpPr>
          <p:nvPr>
            <p:ph type="sldNum" sz="quarter" idx="4"/>
          </p:nvPr>
        </p:nvSpPr>
        <p:spPr/>
        <p:txBody>
          <a:bodyPr/>
          <a:lstStyle/>
          <a:p>
            <a:fld id="{D8D877B3-D348-4611-9BDB-C5374591D951}" type="slidenum">
              <a:rPr lang="en-US" smtClean="0"/>
              <a:pPr/>
              <a:t>4</a:t>
            </a:fld>
            <a:endParaRPr lang="en-US" dirty="0"/>
          </a:p>
        </p:txBody>
      </p:sp>
      <p:pic>
        <p:nvPicPr>
          <p:cNvPr id="11" name="Picture Placeholder 6">
            <a:extLst>
              <a:ext uri="{FF2B5EF4-FFF2-40B4-BE49-F238E27FC236}">
                <a16:creationId xmlns:a16="http://schemas.microsoft.com/office/drawing/2014/main" id="{96F6DE04-0218-B4CA-A3ED-8FC6DDE2D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pic>
        <p:nvPicPr>
          <p:cNvPr id="13" name="Picture Placeholder 6">
            <a:extLst>
              <a:ext uri="{FF2B5EF4-FFF2-40B4-BE49-F238E27FC236}">
                <a16:creationId xmlns:a16="http://schemas.microsoft.com/office/drawing/2014/main" id="{7B4A8231-E680-AEF7-782C-F9D84E3477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905" t="8701" r="13093" b="66296"/>
          <a:stretch/>
        </p:blipFill>
        <p:spPr>
          <a:xfrm>
            <a:off x="3158867" y="4994539"/>
            <a:ext cx="1393648" cy="1395639"/>
          </a:xfrm>
          <a:prstGeom prst="ellipse">
            <a:avLst/>
          </a:prstGeom>
          <a:noFill/>
          <a:ln>
            <a:noFill/>
          </a:ln>
        </p:spPr>
      </p:pic>
      <p:pic>
        <p:nvPicPr>
          <p:cNvPr id="14" name="Picture Placeholder 6">
            <a:extLst>
              <a:ext uri="{FF2B5EF4-FFF2-40B4-BE49-F238E27FC236}">
                <a16:creationId xmlns:a16="http://schemas.microsoft.com/office/drawing/2014/main" id="{7312AA90-50AF-B420-2115-ABAE1F57A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634" t="34756" r="16054" b="35931"/>
          <a:stretch/>
        </p:blipFill>
        <p:spPr>
          <a:xfrm rot="5400000">
            <a:off x="5703580" y="-456897"/>
            <a:ext cx="1528466" cy="1530650"/>
          </a:xfrm>
          <a:prstGeom prst="ellipse">
            <a:avLst/>
          </a:prstGeom>
          <a:noFill/>
          <a:ln>
            <a:noFill/>
          </a:ln>
        </p:spPr>
      </p:pic>
      <p:pic>
        <p:nvPicPr>
          <p:cNvPr id="15" name="Picture Placeholder 6">
            <a:extLst>
              <a:ext uri="{FF2B5EF4-FFF2-40B4-BE49-F238E27FC236}">
                <a16:creationId xmlns:a16="http://schemas.microsoft.com/office/drawing/2014/main" id="{95AD7073-38B1-7F64-83AA-7C70F628CA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56" t="24277" r="16817" b="12496"/>
          <a:stretch/>
        </p:blipFill>
        <p:spPr>
          <a:xfrm rot="2700000">
            <a:off x="-2351035" y="-1212464"/>
            <a:ext cx="3099486" cy="3103914"/>
          </a:xfrm>
          <a:prstGeom prst="ellipse">
            <a:avLst/>
          </a:prstGeom>
          <a:noFill/>
          <a:ln>
            <a:noFill/>
          </a:ln>
        </p:spPr>
      </p:pic>
      <p:pic>
        <p:nvPicPr>
          <p:cNvPr id="16" name="Picture Placeholder 6">
            <a:extLst>
              <a:ext uri="{FF2B5EF4-FFF2-40B4-BE49-F238E27FC236}">
                <a16:creationId xmlns:a16="http://schemas.microsoft.com/office/drawing/2014/main" id="{F6EDB2D3-CC86-18A9-FA54-9C51F2EA67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78" t="28178"/>
          <a:stretch/>
        </p:blipFill>
        <p:spPr>
          <a:xfrm rot="20179082">
            <a:off x="9174058" y="-1371046"/>
            <a:ext cx="3878838" cy="3884380"/>
          </a:xfrm>
          <a:prstGeom prst="ellipse">
            <a:avLst/>
          </a:prstGeom>
          <a:noFill/>
          <a:ln>
            <a:noFill/>
          </a:ln>
        </p:spPr>
      </p:pic>
      <p:sp>
        <p:nvSpPr>
          <p:cNvPr id="3" name="TextBox 2">
            <a:extLst>
              <a:ext uri="{FF2B5EF4-FFF2-40B4-BE49-F238E27FC236}">
                <a16:creationId xmlns:a16="http://schemas.microsoft.com/office/drawing/2014/main" id="{5CFE83CE-3895-F32E-489F-87314F12CE2B}"/>
              </a:ext>
            </a:extLst>
          </p:cNvPr>
          <p:cNvSpPr txBox="1"/>
          <p:nvPr/>
        </p:nvSpPr>
        <p:spPr>
          <a:xfrm>
            <a:off x="964753" y="956870"/>
            <a:ext cx="9475470" cy="492443"/>
          </a:xfrm>
          <a:prstGeom prst="rect">
            <a:avLst/>
          </a:prstGeom>
          <a:noFill/>
        </p:spPr>
        <p:txBody>
          <a:bodyPr wrap="square">
            <a:spAutoFit/>
          </a:bodyPr>
          <a:lstStyle/>
          <a:p>
            <a:pPr algn="ctr"/>
            <a:r>
              <a:rPr kumimoji="0" lang="en-US" sz="2600" b="0" i="0" u="none" strike="noStrike" kern="1200" cap="none" spc="0" normalizeH="0" baseline="0" noProof="0">
                <a:ln>
                  <a:noFill/>
                </a:ln>
                <a:solidFill>
                  <a:srgbClr val="FFFFFF"/>
                </a:solidFill>
                <a:effectLst/>
                <a:uLnTx/>
                <a:uFillTx/>
                <a:latin typeface="Prometo Medium" panose="020B0704030203060203" pitchFamily="34" charset="0"/>
                <a:ea typeface="+mj-ea"/>
                <a:cs typeface="+mj-cs"/>
              </a:rPr>
              <a:t>Become a HIMSS TIGER Global Community Member Today! </a:t>
            </a:r>
            <a:endParaRPr lang="en-US" sz="2600"/>
          </a:p>
        </p:txBody>
      </p:sp>
      <p:sp>
        <p:nvSpPr>
          <p:cNvPr id="5" name="TextBox 4">
            <a:extLst>
              <a:ext uri="{FF2B5EF4-FFF2-40B4-BE49-F238E27FC236}">
                <a16:creationId xmlns:a16="http://schemas.microsoft.com/office/drawing/2014/main" id="{25256169-DC6D-C757-E9F3-B41787083546}"/>
              </a:ext>
            </a:extLst>
          </p:cNvPr>
          <p:cNvSpPr txBox="1"/>
          <p:nvPr/>
        </p:nvSpPr>
        <p:spPr>
          <a:xfrm>
            <a:off x="1167251" y="2087492"/>
            <a:ext cx="4926014" cy="2246769"/>
          </a:xfrm>
          <a:prstGeom prst="rect">
            <a:avLst/>
          </a:prstGeom>
          <a:noFill/>
        </p:spPr>
        <p:txBody>
          <a:bodyPr wrap="square" lIns="91440" tIns="45720" rIns="91440" bIns="45720" rtlCol="0" anchor="t">
            <a:spAutoFit/>
          </a:bodyPr>
          <a:lstStyle/>
          <a:p>
            <a:r>
              <a:rPr lang="en-US" sz="2000">
                <a:solidFill>
                  <a:schemeClr val="bg1"/>
                </a:solidFill>
                <a:latin typeface="Century Gothic"/>
              </a:rPr>
              <a:t>Log in to your profile, select “Chapter &amp; Community Participation,” then select the Technology Informatics Guiding Education Readiness (TIGER) Global Community from the Professional Communities dropdown menu. </a:t>
            </a:r>
          </a:p>
        </p:txBody>
      </p:sp>
      <p:pic>
        <p:nvPicPr>
          <p:cNvPr id="6" name="Picture 5" descr="A qr code on a white background&#10;&#10;AI-generated content may be incorrect.">
            <a:extLst>
              <a:ext uri="{FF2B5EF4-FFF2-40B4-BE49-F238E27FC236}">
                <a16:creationId xmlns:a16="http://schemas.microsoft.com/office/drawing/2014/main" id="{9EAC48A6-229A-CF67-6E98-82D6A657CB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406" y="2137039"/>
            <a:ext cx="2857500" cy="2857500"/>
          </a:xfrm>
          <a:prstGeom prst="rect">
            <a:avLst/>
          </a:prstGeom>
        </p:spPr>
      </p:pic>
    </p:spTree>
    <p:extLst>
      <p:ext uri="{BB962C8B-B14F-4D97-AF65-F5344CB8AC3E}">
        <p14:creationId xmlns:p14="http://schemas.microsoft.com/office/powerpoint/2010/main" val="266849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F475-3048-40E6-337D-4EF774FEC70C}"/>
            </a:ext>
          </a:extLst>
        </p:cNvPr>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3E75D864-84F0-AAAE-64BB-84F293FF5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98" t="10433" r="-2217" b="4230"/>
          <a:stretch/>
        </p:blipFill>
        <p:spPr>
          <a:xfrm rot="19800000">
            <a:off x="2221728" y="1734211"/>
            <a:ext cx="3207404" cy="3208875"/>
          </a:xfrm>
          <a:prstGeom prst="ellipse">
            <a:avLst/>
          </a:prstGeom>
          <a:noFill/>
          <a:ln>
            <a:noFill/>
          </a:ln>
        </p:spPr>
      </p:pic>
      <p:pic>
        <p:nvPicPr>
          <p:cNvPr id="10" name="Picture Placeholder 6">
            <a:extLst>
              <a:ext uri="{FF2B5EF4-FFF2-40B4-BE49-F238E27FC236}">
                <a16:creationId xmlns:a16="http://schemas.microsoft.com/office/drawing/2014/main" id="{D3E6FE22-57AF-9BAD-979D-14897B26E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8" t="10433" r="-2217" b="4230"/>
          <a:stretch/>
        </p:blipFill>
        <p:spPr>
          <a:xfrm rot="19800000">
            <a:off x="7326156" y="1582749"/>
            <a:ext cx="3279508" cy="3281012"/>
          </a:xfrm>
          <a:prstGeom prst="ellipse">
            <a:avLst/>
          </a:prstGeom>
          <a:noFill/>
          <a:ln>
            <a:noFill/>
          </a:ln>
        </p:spPr>
      </p:pic>
      <p:sp>
        <p:nvSpPr>
          <p:cNvPr id="2" name="Title 1">
            <a:extLst>
              <a:ext uri="{FF2B5EF4-FFF2-40B4-BE49-F238E27FC236}">
                <a16:creationId xmlns:a16="http://schemas.microsoft.com/office/drawing/2014/main" id="{6A4C5525-F358-90BB-FA65-E2F6B69E6428}"/>
              </a:ext>
            </a:extLst>
          </p:cNvPr>
          <p:cNvSpPr>
            <a:spLocks noGrp="1"/>
          </p:cNvSpPr>
          <p:nvPr>
            <p:ph type="title"/>
          </p:nvPr>
        </p:nvSpPr>
        <p:spPr>
          <a:xfrm>
            <a:off x="538099" y="463532"/>
            <a:ext cx="4187371" cy="683781"/>
          </a:xfrm>
        </p:spPr>
        <p:txBody>
          <a:bodyPr wrap="none" anchor="t"/>
          <a:lstStyle/>
          <a:p>
            <a:r>
              <a:rPr lang="en-US" i="1"/>
              <a:t>TIGER Co-Chairs </a:t>
            </a:r>
            <a:endParaRPr lang="en-US"/>
          </a:p>
        </p:txBody>
      </p:sp>
      <p:pic>
        <p:nvPicPr>
          <p:cNvPr id="8" name="Picture Placeholder 7">
            <a:extLst>
              <a:ext uri="{FF2B5EF4-FFF2-40B4-BE49-F238E27FC236}">
                <a16:creationId xmlns:a16="http://schemas.microsoft.com/office/drawing/2014/main" id="{2B60ADA5-31E6-FF94-F06D-C9FA3D4278A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21" r="1321"/>
          <a:stretch/>
        </p:blipFill>
        <p:spPr>
          <a:xfrm>
            <a:off x="7458448" y="1636276"/>
            <a:ext cx="3099188" cy="3183269"/>
          </a:xfrm>
        </p:spPr>
      </p:pic>
      <p:pic>
        <p:nvPicPr>
          <p:cNvPr id="6" name="Picture Placeholder 5">
            <a:extLst>
              <a:ext uri="{FF2B5EF4-FFF2-40B4-BE49-F238E27FC236}">
                <a16:creationId xmlns:a16="http://schemas.microsoft.com/office/drawing/2014/main" id="{2A8896E0-486D-C59F-135A-D5B804E8B538}"/>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548" b="24157"/>
          <a:stretch/>
        </p:blipFill>
        <p:spPr>
          <a:xfrm>
            <a:off x="2421682" y="1784413"/>
            <a:ext cx="3012880" cy="3035132"/>
          </a:xfrm>
        </p:spPr>
      </p:pic>
      <p:sp>
        <p:nvSpPr>
          <p:cNvPr id="11" name="TextBox 10">
            <a:extLst>
              <a:ext uri="{FF2B5EF4-FFF2-40B4-BE49-F238E27FC236}">
                <a16:creationId xmlns:a16="http://schemas.microsoft.com/office/drawing/2014/main" id="{55C1AA6D-6350-F64F-C051-58E95E1B183E}"/>
              </a:ext>
            </a:extLst>
          </p:cNvPr>
          <p:cNvSpPr txBox="1"/>
          <p:nvPr/>
        </p:nvSpPr>
        <p:spPr>
          <a:xfrm>
            <a:off x="2100813" y="4966747"/>
            <a:ext cx="3684891" cy="307777"/>
          </a:xfrm>
          <a:prstGeom prst="rect">
            <a:avLst/>
          </a:prstGeom>
          <a:noFill/>
        </p:spPr>
        <p:txBody>
          <a:bodyPr wrap="square" rtlCol="0">
            <a:spAutoFit/>
          </a:bodyPr>
          <a:lstStyle/>
          <a:p>
            <a:r>
              <a:rPr lang="en-US" sz="1400">
                <a:solidFill>
                  <a:schemeClr val="accent2"/>
                </a:solidFill>
                <a:latin typeface="Prometo Medium" panose="020B0704030203060203" pitchFamily="34" charset="0"/>
              </a:rPr>
              <a:t>Gabriela Mustata Wilson, PhD MSc, FHIMSS </a:t>
            </a:r>
          </a:p>
        </p:txBody>
      </p:sp>
      <p:sp>
        <p:nvSpPr>
          <p:cNvPr id="14" name="Slide Number Placeholder 3">
            <a:extLst>
              <a:ext uri="{FF2B5EF4-FFF2-40B4-BE49-F238E27FC236}">
                <a16:creationId xmlns:a16="http://schemas.microsoft.com/office/drawing/2014/main" id="{E12D105F-03A9-E233-FD7C-395FAD9ACF28}"/>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a:t>
            </a:fld>
            <a:endParaRPr lang="en-US" dirty="0"/>
          </a:p>
        </p:txBody>
      </p:sp>
      <p:sp>
        <p:nvSpPr>
          <p:cNvPr id="4" name="TextBox 3">
            <a:extLst>
              <a:ext uri="{FF2B5EF4-FFF2-40B4-BE49-F238E27FC236}">
                <a16:creationId xmlns:a16="http://schemas.microsoft.com/office/drawing/2014/main" id="{51A65914-8AC9-7FEA-331E-1B0CE252C734}"/>
              </a:ext>
            </a:extLst>
          </p:cNvPr>
          <p:cNvSpPr txBox="1"/>
          <p:nvPr/>
        </p:nvSpPr>
        <p:spPr>
          <a:xfrm>
            <a:off x="7375799" y="4966747"/>
            <a:ext cx="3684891" cy="307777"/>
          </a:xfrm>
          <a:prstGeom prst="rect">
            <a:avLst/>
          </a:prstGeom>
          <a:noFill/>
        </p:spPr>
        <p:txBody>
          <a:bodyPr wrap="square" rtlCol="0">
            <a:spAutoFit/>
          </a:bodyPr>
          <a:lstStyle/>
          <a:p>
            <a:r>
              <a:rPr lang="en-US" sz="1400" dirty="0">
                <a:solidFill>
                  <a:schemeClr val="accent2"/>
                </a:solidFill>
                <a:latin typeface="Prometo Medium" panose="020B0704030203060203" pitchFamily="34" charset="0"/>
              </a:rPr>
              <a:t>Patricia MacTaggart, MBA, MMA, CAHIMS</a:t>
            </a:r>
          </a:p>
        </p:txBody>
      </p:sp>
    </p:spTree>
    <p:extLst>
      <p:ext uri="{BB962C8B-B14F-4D97-AF65-F5344CB8AC3E}">
        <p14:creationId xmlns:p14="http://schemas.microsoft.com/office/powerpoint/2010/main" val="380136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E751E97E-3F90-BF45-9674-A6B9E39EE5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98" t="10433" r="-2217" b="4230"/>
          <a:stretch/>
        </p:blipFill>
        <p:spPr>
          <a:xfrm rot="19800000">
            <a:off x="483995" y="1446738"/>
            <a:ext cx="3385001" cy="3386553"/>
          </a:xfrm>
          <a:prstGeom prst="ellipse">
            <a:avLst/>
          </a:prstGeom>
          <a:noFill/>
          <a:ln>
            <a:noFill/>
          </a:ln>
        </p:spPr>
      </p:pic>
      <p:pic>
        <p:nvPicPr>
          <p:cNvPr id="10" name="Picture Placeholder 6">
            <a:extLst>
              <a:ext uri="{FF2B5EF4-FFF2-40B4-BE49-F238E27FC236}">
                <a16:creationId xmlns:a16="http://schemas.microsoft.com/office/drawing/2014/main" id="{CF17B755-C107-BC42-87A7-7CAC01DA3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8" t="10433" r="-2217" b="4230"/>
          <a:stretch/>
        </p:blipFill>
        <p:spPr>
          <a:xfrm rot="19800000">
            <a:off x="4493193" y="1326001"/>
            <a:ext cx="3435698" cy="3437274"/>
          </a:xfrm>
          <a:prstGeom prst="ellipse">
            <a:avLst/>
          </a:prstGeom>
          <a:noFill/>
          <a:ln>
            <a:noFill/>
          </a:ln>
        </p:spPr>
      </p:pic>
      <p:sp>
        <p:nvSpPr>
          <p:cNvPr id="2" name="Title 1"/>
          <p:cNvSpPr>
            <a:spLocks noGrp="1"/>
          </p:cNvSpPr>
          <p:nvPr>
            <p:ph type="title"/>
          </p:nvPr>
        </p:nvSpPr>
        <p:spPr>
          <a:xfrm>
            <a:off x="538099" y="463532"/>
            <a:ext cx="4187371" cy="683781"/>
          </a:xfrm>
        </p:spPr>
        <p:txBody>
          <a:bodyPr wrap="none" anchor="t"/>
          <a:lstStyle/>
          <a:p>
            <a:r>
              <a:rPr lang="en-US" i="1"/>
              <a:t>HIMSS Staff</a:t>
            </a:r>
            <a:endParaRPr lang="en-US"/>
          </a:p>
        </p:txBody>
      </p:sp>
      <p:pic>
        <p:nvPicPr>
          <p:cNvPr id="8" name="Picture Placeholder 7" descr="A person smiling at the camera&#10;&#10;Description automatically generated">
            <a:extLst>
              <a:ext uri="{FF2B5EF4-FFF2-40B4-BE49-F238E27FC236}">
                <a16:creationId xmlns:a16="http://schemas.microsoft.com/office/drawing/2014/main" id="{DC852789-C05D-8FFE-F2D2-7C2CB5FF8906}"/>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1057" r="11057"/>
          <a:stretch>
            <a:fillRect/>
          </a:stretch>
        </p:blipFill>
        <p:spPr>
          <a:xfrm>
            <a:off x="4784553" y="1488406"/>
            <a:ext cx="3030253" cy="3112464"/>
          </a:xfrm>
        </p:spPr>
      </p:pic>
      <p:pic>
        <p:nvPicPr>
          <p:cNvPr id="6" name="Picture Placeholder 5" descr="A person smiling at the camera&#10;&#10;Description automatically generated">
            <a:extLst>
              <a:ext uri="{FF2B5EF4-FFF2-40B4-BE49-F238E27FC236}">
                <a16:creationId xmlns:a16="http://schemas.microsoft.com/office/drawing/2014/main" id="{78BA0365-DE1A-4E14-A309-556377F46C6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814" b="814"/>
          <a:stretch/>
        </p:blipFill>
        <p:spPr>
          <a:xfrm>
            <a:off x="881415" y="1596235"/>
            <a:ext cx="2982607" cy="3004635"/>
          </a:xfrm>
        </p:spPr>
      </p:pic>
      <p:sp>
        <p:nvSpPr>
          <p:cNvPr id="11" name="TextBox 10"/>
          <p:cNvSpPr txBox="1"/>
          <p:nvPr/>
        </p:nvSpPr>
        <p:spPr>
          <a:xfrm>
            <a:off x="1050942" y="4938060"/>
            <a:ext cx="2599564" cy="523220"/>
          </a:xfrm>
          <a:prstGeom prst="rect">
            <a:avLst/>
          </a:prstGeom>
          <a:noFill/>
        </p:spPr>
        <p:txBody>
          <a:bodyPr wrap="square" rtlCol="0">
            <a:spAutoFit/>
          </a:bodyPr>
          <a:lstStyle/>
          <a:p>
            <a:pPr algn="ctr"/>
            <a:r>
              <a:rPr lang="en-US" sz="1400" dirty="0">
                <a:solidFill>
                  <a:schemeClr val="accent2"/>
                </a:solidFill>
                <a:latin typeface="Prometo Medium" panose="020B0704030203060203" pitchFamily="34" charset="0"/>
              </a:rPr>
              <a:t>Whende M. Carroll, MSN, RN, NI-BC, FHIMSS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6</a:t>
            </a:fld>
            <a:endParaRPr lang="en-US"/>
          </a:p>
        </p:txBody>
      </p:sp>
      <p:pic>
        <p:nvPicPr>
          <p:cNvPr id="3" name="Picture 2">
            <a:extLst>
              <a:ext uri="{FF2B5EF4-FFF2-40B4-BE49-F238E27FC236}">
                <a16:creationId xmlns:a16="http://schemas.microsoft.com/office/drawing/2014/main" id="{694C975D-BA02-CCDE-06B9-C3D0808FFBDC}"/>
              </a:ext>
            </a:extLst>
          </p:cNvPr>
          <p:cNvPicPr>
            <a:picLocks noChangeAspect="1"/>
          </p:cNvPicPr>
          <p:nvPr/>
        </p:nvPicPr>
        <p:blipFill>
          <a:blip r:embed="rId6"/>
          <a:stretch>
            <a:fillRect/>
          </a:stretch>
        </p:blipFill>
        <p:spPr>
          <a:xfrm>
            <a:off x="8310413" y="1230103"/>
            <a:ext cx="3444539" cy="3444539"/>
          </a:xfrm>
          <a:prstGeom prst="rect">
            <a:avLst/>
          </a:prstGeom>
        </p:spPr>
      </p:pic>
      <p:pic>
        <p:nvPicPr>
          <p:cNvPr id="15" name="Picture 14">
            <a:extLst>
              <a:ext uri="{FF2B5EF4-FFF2-40B4-BE49-F238E27FC236}">
                <a16:creationId xmlns:a16="http://schemas.microsoft.com/office/drawing/2014/main" id="{B1D9C4EC-635C-E7E1-3D1B-E89C3DC62AED}"/>
              </a:ext>
            </a:extLst>
          </p:cNvPr>
          <p:cNvPicPr>
            <a:picLocks noChangeAspect="1"/>
          </p:cNvPicPr>
          <p:nvPr/>
        </p:nvPicPr>
        <p:blipFill>
          <a:blip r:embed="rId7"/>
          <a:stretch>
            <a:fillRect/>
          </a:stretch>
        </p:blipFill>
        <p:spPr>
          <a:xfrm>
            <a:off x="8558062" y="1409892"/>
            <a:ext cx="3255998" cy="3190978"/>
          </a:xfrm>
          <a:prstGeom prst="rect">
            <a:avLst/>
          </a:prstGeom>
        </p:spPr>
      </p:pic>
      <p:sp>
        <p:nvSpPr>
          <p:cNvPr id="16" name="TextBox 15">
            <a:extLst>
              <a:ext uri="{FF2B5EF4-FFF2-40B4-BE49-F238E27FC236}">
                <a16:creationId xmlns:a16="http://schemas.microsoft.com/office/drawing/2014/main" id="{BE1ECA96-F212-CA5B-7602-98AEB8F42639}"/>
              </a:ext>
            </a:extLst>
          </p:cNvPr>
          <p:cNvSpPr txBox="1"/>
          <p:nvPr/>
        </p:nvSpPr>
        <p:spPr>
          <a:xfrm>
            <a:off x="5039443" y="4913694"/>
            <a:ext cx="2343198" cy="307777"/>
          </a:xfrm>
          <a:prstGeom prst="rect">
            <a:avLst/>
          </a:prstGeom>
          <a:noFill/>
        </p:spPr>
        <p:txBody>
          <a:bodyPr wrap="square" rtlCol="0">
            <a:spAutoFit/>
          </a:bodyPr>
          <a:lstStyle/>
          <a:p>
            <a:r>
              <a:rPr lang="en-US" sz="1400">
                <a:solidFill>
                  <a:schemeClr val="accent2"/>
                </a:solidFill>
                <a:latin typeface="Prometo Medium" panose="020B0704030203060203" pitchFamily="34" charset="0"/>
              </a:rPr>
              <a:t>Gwynne Jelbaoui, FHIMSS</a:t>
            </a:r>
          </a:p>
        </p:txBody>
      </p:sp>
      <p:sp>
        <p:nvSpPr>
          <p:cNvPr id="17" name="TextBox 16">
            <a:extLst>
              <a:ext uri="{FF2B5EF4-FFF2-40B4-BE49-F238E27FC236}">
                <a16:creationId xmlns:a16="http://schemas.microsoft.com/office/drawing/2014/main" id="{529F6FF1-39D4-9A18-B8B0-070ECCDD88C1}"/>
              </a:ext>
            </a:extLst>
          </p:cNvPr>
          <p:cNvSpPr txBox="1"/>
          <p:nvPr/>
        </p:nvSpPr>
        <p:spPr>
          <a:xfrm>
            <a:off x="9612835" y="4907084"/>
            <a:ext cx="1146452" cy="307777"/>
          </a:xfrm>
          <a:prstGeom prst="rect">
            <a:avLst/>
          </a:prstGeom>
          <a:noFill/>
        </p:spPr>
        <p:txBody>
          <a:bodyPr wrap="square" rtlCol="0">
            <a:spAutoFit/>
          </a:bodyPr>
          <a:lstStyle/>
          <a:p>
            <a:r>
              <a:rPr lang="en-US" sz="1400">
                <a:solidFill>
                  <a:schemeClr val="accent2"/>
                </a:solidFill>
                <a:latin typeface="Prometo Medium" panose="020B0704030203060203" pitchFamily="34" charset="0"/>
              </a:rPr>
              <a:t>Kelly Liput</a:t>
            </a:r>
          </a:p>
        </p:txBody>
      </p:sp>
      <p:sp>
        <p:nvSpPr>
          <p:cNvPr id="18" name="TextBox 17">
            <a:extLst>
              <a:ext uri="{FF2B5EF4-FFF2-40B4-BE49-F238E27FC236}">
                <a16:creationId xmlns:a16="http://schemas.microsoft.com/office/drawing/2014/main" id="{9AD27F4B-E148-DA9F-59EA-F83E8EAC11F2}"/>
              </a:ext>
            </a:extLst>
          </p:cNvPr>
          <p:cNvSpPr txBox="1"/>
          <p:nvPr/>
        </p:nvSpPr>
        <p:spPr>
          <a:xfrm>
            <a:off x="1412721" y="5391946"/>
            <a:ext cx="1919996" cy="276999"/>
          </a:xfrm>
          <a:prstGeom prst="rect">
            <a:avLst/>
          </a:prstGeom>
          <a:noFill/>
        </p:spPr>
        <p:txBody>
          <a:bodyPr wrap="square" rtlCol="0">
            <a:spAutoFit/>
          </a:bodyPr>
          <a:lstStyle/>
          <a:p>
            <a:r>
              <a:rPr lang="en-US" sz="1200">
                <a:solidFill>
                  <a:schemeClr val="bg1"/>
                </a:solidFill>
              </a:rPr>
              <a:t>HIMSS Clinical Advisor </a:t>
            </a:r>
          </a:p>
        </p:txBody>
      </p:sp>
      <p:sp>
        <p:nvSpPr>
          <p:cNvPr id="19" name="TextBox 18">
            <a:extLst>
              <a:ext uri="{FF2B5EF4-FFF2-40B4-BE49-F238E27FC236}">
                <a16:creationId xmlns:a16="http://schemas.microsoft.com/office/drawing/2014/main" id="{8C52C6FA-DF58-354A-EBF2-FD592268F1E4}"/>
              </a:ext>
            </a:extLst>
          </p:cNvPr>
          <p:cNvSpPr txBox="1"/>
          <p:nvPr/>
        </p:nvSpPr>
        <p:spPr>
          <a:xfrm>
            <a:off x="5257508" y="5182599"/>
            <a:ext cx="2050255" cy="276999"/>
          </a:xfrm>
          <a:prstGeom prst="rect">
            <a:avLst/>
          </a:prstGeom>
          <a:noFill/>
        </p:spPr>
        <p:txBody>
          <a:bodyPr wrap="square" rtlCol="0">
            <a:spAutoFit/>
          </a:bodyPr>
          <a:lstStyle/>
          <a:p>
            <a:r>
              <a:rPr lang="en-US" sz="1200">
                <a:solidFill>
                  <a:schemeClr val="bg1"/>
                </a:solidFill>
              </a:rPr>
              <a:t>Senior Program Manager  </a:t>
            </a:r>
          </a:p>
        </p:txBody>
      </p:sp>
      <p:sp>
        <p:nvSpPr>
          <p:cNvPr id="20" name="TextBox 19">
            <a:extLst>
              <a:ext uri="{FF2B5EF4-FFF2-40B4-BE49-F238E27FC236}">
                <a16:creationId xmlns:a16="http://schemas.microsoft.com/office/drawing/2014/main" id="{53EE0A67-8C84-72C4-01BB-E85993BEDDB6}"/>
              </a:ext>
            </a:extLst>
          </p:cNvPr>
          <p:cNvSpPr txBox="1"/>
          <p:nvPr/>
        </p:nvSpPr>
        <p:spPr>
          <a:xfrm>
            <a:off x="9310262" y="5189516"/>
            <a:ext cx="2050255" cy="276999"/>
          </a:xfrm>
          <a:prstGeom prst="rect">
            <a:avLst/>
          </a:prstGeom>
          <a:noFill/>
        </p:spPr>
        <p:txBody>
          <a:bodyPr wrap="square" rtlCol="0">
            <a:spAutoFit/>
          </a:bodyPr>
          <a:lstStyle/>
          <a:p>
            <a:r>
              <a:rPr lang="en-US" sz="1200">
                <a:solidFill>
                  <a:schemeClr val="bg1"/>
                </a:solidFill>
              </a:rPr>
              <a:t>Information Specialist   </a:t>
            </a:r>
          </a:p>
        </p:txBody>
      </p:sp>
      <p:pic>
        <p:nvPicPr>
          <p:cNvPr id="5" name="Picture 4" descr="A person in a suit smiling&#10;&#10;AI-generated content may be incorrect.">
            <a:extLst>
              <a:ext uri="{FF2B5EF4-FFF2-40B4-BE49-F238E27FC236}">
                <a16:creationId xmlns:a16="http://schemas.microsoft.com/office/drawing/2014/main" id="{81DB5FDA-D3AF-EA5E-E961-A31FF77A85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737" y="1497420"/>
            <a:ext cx="2997285" cy="3140336"/>
          </a:xfrm>
          <a:prstGeom prst="ellipse">
            <a:avLst/>
          </a:prstGeom>
        </p:spPr>
      </p:pic>
    </p:spTree>
    <p:extLst>
      <p:ext uri="{BB962C8B-B14F-4D97-AF65-F5344CB8AC3E}">
        <p14:creationId xmlns:p14="http://schemas.microsoft.com/office/powerpoint/2010/main" val="696249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B6EE5-0866-1FD6-7877-372D15594DD2}"/>
              </a:ext>
            </a:extLst>
          </p:cNvPr>
          <p:cNvSpPr>
            <a:spLocks noGrp="1"/>
          </p:cNvSpPr>
          <p:nvPr>
            <p:ph type="sldNum" sz="quarter" idx="12"/>
          </p:nvPr>
        </p:nvSpPr>
        <p:spPr/>
        <p:txBody>
          <a:bodyPr/>
          <a:lstStyle/>
          <a:p>
            <a:fld id="{2F8AF2E6-64A8-0F46-AF27-0A96D82A033B}" type="slidenum">
              <a:rPr lang="en-US" smtClean="0"/>
              <a:pPr/>
              <a:t>7</a:t>
            </a:fld>
            <a:endParaRPr lang="en-US"/>
          </a:p>
        </p:txBody>
      </p:sp>
      <p:sp>
        <p:nvSpPr>
          <p:cNvPr id="3" name="Title 2">
            <a:extLst>
              <a:ext uri="{FF2B5EF4-FFF2-40B4-BE49-F238E27FC236}">
                <a16:creationId xmlns:a16="http://schemas.microsoft.com/office/drawing/2014/main" id="{4C9D1B8A-F59E-663C-AEE7-C9300B02426F}"/>
              </a:ext>
            </a:extLst>
          </p:cNvPr>
          <p:cNvSpPr>
            <a:spLocks noGrp="1"/>
          </p:cNvSpPr>
          <p:nvPr>
            <p:ph type="title"/>
          </p:nvPr>
        </p:nvSpPr>
        <p:spPr>
          <a:xfrm>
            <a:off x="838201" y="251843"/>
            <a:ext cx="10591800" cy="490299"/>
          </a:xfrm>
        </p:spPr>
        <p:txBody>
          <a:bodyPr/>
          <a:lstStyle/>
          <a:p>
            <a:r>
              <a:rPr lang="en-US">
                <a:solidFill>
                  <a:schemeClr val="tx2"/>
                </a:solidFill>
              </a:rPr>
              <a:t>Agenda</a:t>
            </a:r>
            <a:r>
              <a:rPr lang="en-US"/>
              <a:t> </a:t>
            </a:r>
          </a:p>
        </p:txBody>
      </p:sp>
      <p:sp>
        <p:nvSpPr>
          <p:cNvPr id="4" name="Text Placeholder 3">
            <a:extLst>
              <a:ext uri="{FF2B5EF4-FFF2-40B4-BE49-F238E27FC236}">
                <a16:creationId xmlns:a16="http://schemas.microsoft.com/office/drawing/2014/main" id="{E8424F21-2A91-D49A-0603-781E9DD22ADD}"/>
              </a:ext>
            </a:extLst>
          </p:cNvPr>
          <p:cNvSpPr>
            <a:spLocks noGrp="1"/>
          </p:cNvSpPr>
          <p:nvPr>
            <p:ph type="body" idx="13"/>
          </p:nvPr>
        </p:nvSpPr>
        <p:spPr>
          <a:xfrm>
            <a:off x="768716" y="960120"/>
            <a:ext cx="10591801" cy="5212080"/>
          </a:xfrm>
        </p:spPr>
        <p:txBody>
          <a:bodyPr vert="horz" lIns="91440" tIns="45720" rIns="91440" bIns="45720" rtlCol="0" anchor="t">
            <a:normAutofit/>
          </a:bodyPr>
          <a:lstStyle/>
          <a:p>
            <a:pPr marL="457200" indent="-457200" fontAlgn="base">
              <a:spcAft>
                <a:spcPts val="1200"/>
              </a:spcAft>
              <a:buFont typeface="Arial" panose="020B0604020202020204" pitchFamily="34" charset="0"/>
              <a:buChar char="•"/>
            </a:pPr>
            <a:r>
              <a:rPr lang="en-US" sz="2600" b="1" i="0" dirty="0">
                <a:solidFill>
                  <a:srgbClr val="2F5496"/>
                </a:solidFill>
                <a:effectLst/>
                <a:latin typeface="Century Gothic"/>
              </a:rPr>
              <a:t>Word from our Co-Chairs (2 mins)</a:t>
            </a:r>
            <a:r>
              <a:rPr lang="en-US" sz="2600" b="0" i="0" dirty="0">
                <a:solidFill>
                  <a:srgbClr val="2F5496"/>
                </a:solidFill>
                <a:effectLst/>
                <a:latin typeface="Century Gothic"/>
              </a:rPr>
              <a:t> </a:t>
            </a:r>
            <a:endParaRPr lang="en-US" sz="2600" b="0" i="0" dirty="0">
              <a:solidFill>
                <a:srgbClr val="000000"/>
              </a:solidFill>
              <a:effectLst/>
              <a:latin typeface="Century Gothic"/>
            </a:endParaRPr>
          </a:p>
          <a:p>
            <a:pPr marL="457200" indent="-457200" fontAlgn="base">
              <a:spcAft>
                <a:spcPts val="1200"/>
              </a:spcAft>
              <a:buFont typeface="Arial" panose="020B0604020202020204" pitchFamily="34" charset="0"/>
              <a:buChar char="•"/>
            </a:pPr>
            <a:r>
              <a:rPr lang="en-US" sz="2600" b="1" i="0" dirty="0">
                <a:solidFill>
                  <a:srgbClr val="2F5496"/>
                </a:solidFill>
                <a:effectLst/>
                <a:latin typeface="Century Gothic"/>
              </a:rPr>
              <a:t>General Updates from Gwynne (2 mins)</a:t>
            </a:r>
            <a:r>
              <a:rPr lang="en-US" sz="2600" b="0" i="0" dirty="0">
                <a:solidFill>
                  <a:srgbClr val="2F5496"/>
                </a:solidFill>
                <a:effectLst/>
                <a:latin typeface="Century Gothic"/>
              </a:rPr>
              <a:t> </a:t>
            </a:r>
          </a:p>
          <a:p>
            <a:pPr marL="457200" indent="-457200" fontAlgn="base">
              <a:spcAft>
                <a:spcPts val="1200"/>
              </a:spcAft>
              <a:buFont typeface="Arial" panose="020B0604020202020204" pitchFamily="34" charset="0"/>
              <a:buChar char="•"/>
            </a:pPr>
            <a:r>
              <a:rPr lang="en-US" sz="2600" b="1" dirty="0">
                <a:solidFill>
                  <a:srgbClr val="2F5496"/>
                </a:solidFill>
                <a:latin typeface="Century Gothic"/>
              </a:rPr>
              <a:t>Introduction from Marion J. Ball (10 mins)</a:t>
            </a:r>
          </a:p>
          <a:p>
            <a:pPr marL="457200" indent="-457200" fontAlgn="base">
              <a:spcAft>
                <a:spcPts val="1200"/>
              </a:spcAft>
              <a:buFont typeface="Arial" panose="020B0604020202020204" pitchFamily="34" charset="0"/>
              <a:buChar char="•"/>
            </a:pPr>
            <a:r>
              <a:rPr lang="en-US" sz="2600" b="1" dirty="0">
                <a:solidFill>
                  <a:srgbClr val="2F5496"/>
                </a:solidFill>
                <a:latin typeface="Century Gothic"/>
              </a:rPr>
              <a:t>Presentation from Valencia Payne (25 mins) </a:t>
            </a:r>
          </a:p>
          <a:p>
            <a:pPr marL="457200" indent="-457200" fontAlgn="base">
              <a:spcAft>
                <a:spcPts val="1200"/>
              </a:spcAft>
              <a:buFont typeface="Arial" panose="020B0604020202020204" pitchFamily="34" charset="0"/>
              <a:buChar char="•"/>
            </a:pPr>
            <a:r>
              <a:rPr lang="en-US" sz="2600" b="1" i="0" dirty="0">
                <a:solidFill>
                  <a:srgbClr val="2F5496"/>
                </a:solidFill>
                <a:effectLst/>
                <a:latin typeface="Century Gothic"/>
              </a:rPr>
              <a:t>Update from the TIGER Liaisons</a:t>
            </a:r>
            <a:r>
              <a:rPr lang="en-US" sz="2600" b="0" i="0" dirty="0">
                <a:solidFill>
                  <a:srgbClr val="000000"/>
                </a:solidFill>
                <a:effectLst/>
                <a:latin typeface="Times New Roman"/>
                <a:cs typeface="Times New Roman"/>
              </a:rPr>
              <a:t> </a:t>
            </a:r>
            <a:r>
              <a:rPr lang="en-US" sz="2600" b="1" i="0" dirty="0">
                <a:solidFill>
                  <a:srgbClr val="2F5496"/>
                </a:solidFill>
                <a:effectLst/>
                <a:latin typeface="Century Gothic"/>
              </a:rPr>
              <a:t>(10 mins)</a:t>
            </a:r>
            <a:r>
              <a:rPr lang="en-US" sz="2600" b="0" i="0" dirty="0">
                <a:solidFill>
                  <a:srgbClr val="2F5496"/>
                </a:solidFill>
                <a:effectLst/>
                <a:latin typeface="Century Gothic"/>
              </a:rPr>
              <a:t> </a:t>
            </a:r>
          </a:p>
          <a:p>
            <a:pPr algn="l" rtl="0" fontAlgn="base">
              <a:spcAft>
                <a:spcPts val="1200"/>
              </a:spcAft>
            </a:pPr>
            <a:endParaRPr lang="en-US" sz="2000" b="0" i="0" dirty="0">
              <a:solidFill>
                <a:srgbClr val="000000"/>
              </a:solidFill>
              <a:effectLst/>
              <a:latin typeface="Century Gothic" panose="020B0502020202020204" pitchFamily="34" charset="0"/>
            </a:endParaRPr>
          </a:p>
          <a:p>
            <a:pPr algn="l" rtl="0" fontAlgn="base">
              <a:lnSpc>
                <a:spcPts val="1575"/>
              </a:lnSpc>
            </a:pPr>
            <a:r>
              <a:rPr lang="en-US" sz="1800" b="1" i="1" u="sng" dirty="0">
                <a:solidFill>
                  <a:srgbClr val="D13438"/>
                </a:solidFill>
                <a:effectLst/>
                <a:latin typeface="Century Gothic"/>
              </a:rPr>
              <a:t>Next TIGER Global Committee meeting: </a:t>
            </a:r>
            <a:r>
              <a:rPr lang="en-US" sz="1800" b="1" i="1" u="sng" dirty="0">
                <a:solidFill>
                  <a:srgbClr val="D13438"/>
                </a:solidFill>
                <a:latin typeface="Century Gothic"/>
              </a:rPr>
              <a:t>October</a:t>
            </a:r>
            <a:r>
              <a:rPr lang="en-US" sz="1800" b="1" i="1" u="sng" dirty="0">
                <a:solidFill>
                  <a:srgbClr val="D13438"/>
                </a:solidFill>
                <a:effectLst/>
                <a:latin typeface="Century Gothic"/>
              </a:rPr>
              <a:t> 30: from 10:00 AM-1</a:t>
            </a:r>
            <a:r>
              <a:rPr lang="en-US" sz="1800" b="1" i="1" u="sng" dirty="0">
                <a:solidFill>
                  <a:srgbClr val="D13438"/>
                </a:solidFill>
                <a:latin typeface="Century Gothic"/>
              </a:rPr>
              <a:t>1</a:t>
            </a:r>
            <a:r>
              <a:rPr lang="en-US" sz="1800" b="1" i="1" u="sng" dirty="0">
                <a:solidFill>
                  <a:srgbClr val="D13438"/>
                </a:solidFill>
                <a:effectLst/>
                <a:latin typeface="Century Gothic"/>
              </a:rPr>
              <a:t>:00 AM CST </a:t>
            </a:r>
            <a:r>
              <a:rPr lang="en-US" sz="1800" b="0" i="0" dirty="0">
                <a:solidFill>
                  <a:srgbClr val="1E22AA"/>
                </a:solidFill>
                <a:effectLst/>
                <a:latin typeface="Century Gothic"/>
              </a:rPr>
              <a:t> </a:t>
            </a:r>
            <a:endParaRPr lang="en-US" sz="2400" b="0" i="0" dirty="0">
              <a:solidFill>
                <a:srgbClr val="000000"/>
              </a:solidFill>
              <a:effectLst/>
              <a:latin typeface="Century Gothic"/>
            </a:endParaRPr>
          </a:p>
          <a:p>
            <a:pPr algn="l" rtl="0" fontAlgn="base">
              <a:lnSpc>
                <a:spcPts val="1575"/>
              </a:lnSpc>
            </a:pPr>
            <a:endParaRPr lang="en-US" sz="1800" b="0" i="0" dirty="0">
              <a:solidFill>
                <a:srgbClr val="000000"/>
              </a:solidFill>
              <a:effectLst/>
              <a:latin typeface="Century Gothic" panose="020B0502020202020204" pitchFamily="34" charset="0"/>
            </a:endParaRPr>
          </a:p>
          <a:p>
            <a:pPr marL="518795" lvl="5" indent="0" fontAlgn="base">
              <a:lnSpc>
                <a:spcPts val="1575"/>
              </a:lnSpc>
              <a:buNone/>
            </a:pPr>
            <a:endParaRPr lang="en-US" sz="1200" b="0" i="0" dirty="0">
              <a:solidFill>
                <a:srgbClr val="000000"/>
              </a:solidFill>
              <a:effectLst/>
              <a:latin typeface="Century Gothic" panose="020B0502020202020204" pitchFamily="34" charset="0"/>
            </a:endParaRPr>
          </a:p>
          <a:p>
            <a:endParaRPr lang="en-US" dirty="0"/>
          </a:p>
        </p:txBody>
      </p:sp>
    </p:spTree>
    <p:extLst>
      <p:ext uri="{BB962C8B-B14F-4D97-AF65-F5344CB8AC3E}">
        <p14:creationId xmlns:p14="http://schemas.microsoft.com/office/powerpoint/2010/main" val="1432717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4FC4-74D8-645B-7045-E57ECDEC69AB}"/>
              </a:ext>
            </a:extLst>
          </p:cNvPr>
          <p:cNvSpPr>
            <a:spLocks noGrp="1"/>
          </p:cNvSpPr>
          <p:nvPr>
            <p:ph type="title"/>
          </p:nvPr>
        </p:nvSpPr>
        <p:spPr>
          <a:xfrm>
            <a:off x="278908" y="225526"/>
            <a:ext cx="3296920" cy="928572"/>
          </a:xfrm>
        </p:spPr>
        <p:txBody>
          <a:bodyPr/>
          <a:lstStyle/>
          <a:p>
            <a:r>
              <a:rPr lang="en-US"/>
              <a:t>TIGER Liaisons </a:t>
            </a:r>
          </a:p>
        </p:txBody>
      </p:sp>
      <p:pic>
        <p:nvPicPr>
          <p:cNvPr id="20" name="Picture Placeholder 19">
            <a:extLst>
              <a:ext uri="{FF2B5EF4-FFF2-40B4-BE49-F238E27FC236}">
                <a16:creationId xmlns:a16="http://schemas.microsoft.com/office/drawing/2014/main" id="{8E20C081-7372-A4C2-C781-AB5D2F909EC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459" r="1459"/>
          <a:stretch>
            <a:fillRect/>
          </a:stretch>
        </p:blipFill>
        <p:spPr>
          <a:xfrm>
            <a:off x="5078413" y="1028700"/>
            <a:ext cx="2112962" cy="2176463"/>
          </a:xfrm>
        </p:spPr>
      </p:pic>
      <p:pic>
        <p:nvPicPr>
          <p:cNvPr id="18" name="Picture Placeholder 17" descr="A person wearing a black head scarf&#10;&#10;Description automatically generated">
            <a:extLst>
              <a:ext uri="{FF2B5EF4-FFF2-40B4-BE49-F238E27FC236}">
                <a16:creationId xmlns:a16="http://schemas.microsoft.com/office/drawing/2014/main" id="{DDBC916F-483A-7160-3917-4763E574B3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 r="38"/>
          <a:stretch>
            <a:fillRect/>
          </a:stretch>
        </p:blipFill>
        <p:spPr>
          <a:xfrm>
            <a:off x="1270000" y="1090613"/>
            <a:ext cx="2112963" cy="2114550"/>
          </a:xfrm>
        </p:spPr>
      </p:pic>
      <p:sp>
        <p:nvSpPr>
          <p:cNvPr id="5" name="Slide Number Placeholder 4">
            <a:extLst>
              <a:ext uri="{FF2B5EF4-FFF2-40B4-BE49-F238E27FC236}">
                <a16:creationId xmlns:a16="http://schemas.microsoft.com/office/drawing/2014/main" id="{A68E5A4F-C04A-99E6-B247-3F079E54F216}"/>
              </a:ext>
            </a:extLst>
          </p:cNvPr>
          <p:cNvSpPr>
            <a:spLocks noGrp="1"/>
          </p:cNvSpPr>
          <p:nvPr>
            <p:ph type="sldNum" sz="quarter" idx="4"/>
          </p:nvPr>
        </p:nvSpPr>
        <p:spPr/>
        <p:txBody>
          <a:bodyPr/>
          <a:lstStyle/>
          <a:p>
            <a:fld id="{D8D877B3-D348-4611-9BDB-C5374591D951}" type="slidenum">
              <a:rPr lang="en-US" smtClean="0"/>
              <a:pPr/>
              <a:t>8</a:t>
            </a:fld>
            <a:endParaRPr lang="en-US" dirty="0"/>
          </a:p>
        </p:txBody>
      </p:sp>
      <p:pic>
        <p:nvPicPr>
          <p:cNvPr id="6" name="Picture Placeholder 5">
            <a:extLst>
              <a:ext uri="{FF2B5EF4-FFF2-40B4-BE49-F238E27FC236}">
                <a16:creationId xmlns:a16="http://schemas.microsoft.com/office/drawing/2014/main" id="{1A1A2B80-E7DB-45B1-D92A-F281F4C9B480}"/>
              </a:ext>
            </a:extLst>
          </p:cNvPr>
          <p:cNvPicPr>
            <a:picLocks noChangeAspect="1"/>
          </p:cNvPicPr>
          <p:nvPr/>
        </p:nvPicPr>
        <p:blipFill>
          <a:blip r:embed="rId4">
            <a:extLst>
              <a:ext uri="{28A0092B-C50C-407E-A947-70E740481C1C}">
                <a14:useLocalDpi xmlns:a14="http://schemas.microsoft.com/office/drawing/2010/main" val="0"/>
              </a:ext>
            </a:extLst>
          </a:blip>
          <a:srcRect t="1044" b="1044"/>
          <a:stretch/>
        </p:blipFill>
        <p:spPr>
          <a:xfrm>
            <a:off x="5016267" y="3866749"/>
            <a:ext cx="2159465" cy="2114375"/>
          </a:xfrm>
          <a:prstGeom prst="ellipse">
            <a:avLst/>
          </a:prstGeom>
        </p:spPr>
      </p:pic>
      <p:sp>
        <p:nvSpPr>
          <p:cNvPr id="8" name="TextBox 7">
            <a:extLst>
              <a:ext uri="{FF2B5EF4-FFF2-40B4-BE49-F238E27FC236}">
                <a16:creationId xmlns:a16="http://schemas.microsoft.com/office/drawing/2014/main" id="{85BC1A8F-9E8B-AB5B-7DA5-D4BA6312F261}"/>
              </a:ext>
            </a:extLst>
          </p:cNvPr>
          <p:cNvSpPr txBox="1"/>
          <p:nvPr/>
        </p:nvSpPr>
        <p:spPr>
          <a:xfrm>
            <a:off x="1453700" y="3281871"/>
            <a:ext cx="1792552" cy="307777"/>
          </a:xfrm>
          <a:prstGeom prst="rect">
            <a:avLst/>
          </a:prstGeom>
          <a:noFill/>
        </p:spPr>
        <p:txBody>
          <a:bodyPr wrap="square" rtlCol="0">
            <a:spAutoFit/>
          </a:bodyPr>
          <a:lstStyle/>
          <a:p>
            <a:r>
              <a:rPr lang="en-US" sz="1400">
                <a:solidFill>
                  <a:schemeClr val="bg1"/>
                </a:solidFill>
              </a:rPr>
              <a:t>Shareefa Abdula</a:t>
            </a:r>
          </a:p>
        </p:txBody>
      </p:sp>
      <p:sp>
        <p:nvSpPr>
          <p:cNvPr id="9" name="TextBox 8">
            <a:extLst>
              <a:ext uri="{FF2B5EF4-FFF2-40B4-BE49-F238E27FC236}">
                <a16:creationId xmlns:a16="http://schemas.microsoft.com/office/drawing/2014/main" id="{62699170-1E82-03AC-EA44-52B81877BC54}"/>
              </a:ext>
            </a:extLst>
          </p:cNvPr>
          <p:cNvSpPr txBox="1"/>
          <p:nvPr/>
        </p:nvSpPr>
        <p:spPr>
          <a:xfrm>
            <a:off x="4821308" y="3281871"/>
            <a:ext cx="2627056" cy="307777"/>
          </a:xfrm>
          <a:prstGeom prst="rect">
            <a:avLst/>
          </a:prstGeom>
          <a:noFill/>
        </p:spPr>
        <p:txBody>
          <a:bodyPr wrap="square" rtlCol="0">
            <a:spAutoFit/>
          </a:bodyPr>
          <a:lstStyle/>
          <a:p>
            <a:r>
              <a:rPr lang="en-US" sz="1400">
                <a:solidFill>
                  <a:schemeClr val="bg1"/>
                </a:solidFill>
              </a:rPr>
              <a:t>Mayfair Afiah Aboagyewah</a:t>
            </a:r>
          </a:p>
        </p:txBody>
      </p:sp>
      <p:sp>
        <p:nvSpPr>
          <p:cNvPr id="10" name="TextBox 9">
            <a:extLst>
              <a:ext uri="{FF2B5EF4-FFF2-40B4-BE49-F238E27FC236}">
                <a16:creationId xmlns:a16="http://schemas.microsoft.com/office/drawing/2014/main" id="{3AB0DC78-C334-D840-8EFE-5620F5DB1199}"/>
              </a:ext>
            </a:extLst>
          </p:cNvPr>
          <p:cNvSpPr txBox="1"/>
          <p:nvPr/>
        </p:nvSpPr>
        <p:spPr>
          <a:xfrm>
            <a:off x="9299875" y="3231066"/>
            <a:ext cx="1212354" cy="307777"/>
          </a:xfrm>
          <a:prstGeom prst="rect">
            <a:avLst/>
          </a:prstGeom>
          <a:noFill/>
        </p:spPr>
        <p:txBody>
          <a:bodyPr wrap="square" rtlCol="0">
            <a:spAutoFit/>
          </a:bodyPr>
          <a:lstStyle/>
          <a:p>
            <a:r>
              <a:rPr lang="en-US" sz="1400">
                <a:solidFill>
                  <a:schemeClr val="bg1"/>
                </a:solidFill>
              </a:rPr>
              <a:t>Tony Black</a:t>
            </a:r>
          </a:p>
        </p:txBody>
      </p:sp>
      <p:pic>
        <p:nvPicPr>
          <p:cNvPr id="11" name="Picture Placeholder 5">
            <a:extLst>
              <a:ext uri="{FF2B5EF4-FFF2-40B4-BE49-F238E27FC236}">
                <a16:creationId xmlns:a16="http://schemas.microsoft.com/office/drawing/2014/main" id="{DB3CFB9A-361C-0F3C-334E-613B8DD459FC}"/>
              </a:ext>
            </a:extLst>
          </p:cNvPr>
          <p:cNvPicPr>
            <a:picLocks noChangeAspect="1"/>
          </p:cNvPicPr>
          <p:nvPr/>
        </p:nvPicPr>
        <p:blipFill>
          <a:blip r:embed="rId5">
            <a:extLst>
              <a:ext uri="{28A0092B-C50C-407E-A947-70E740481C1C}">
                <a14:useLocalDpi xmlns:a14="http://schemas.microsoft.com/office/drawing/2010/main" val="0"/>
              </a:ext>
            </a:extLst>
          </a:blip>
          <a:srcRect t="1044" b="1044"/>
          <a:stretch/>
        </p:blipFill>
        <p:spPr>
          <a:xfrm>
            <a:off x="1270244" y="3866749"/>
            <a:ext cx="2159464" cy="2114374"/>
          </a:xfrm>
          <a:prstGeom prst="ellipse">
            <a:avLst/>
          </a:prstGeom>
        </p:spPr>
      </p:pic>
      <p:pic>
        <p:nvPicPr>
          <p:cNvPr id="12" name="Picture Placeholder 5">
            <a:extLst>
              <a:ext uri="{FF2B5EF4-FFF2-40B4-BE49-F238E27FC236}">
                <a16:creationId xmlns:a16="http://schemas.microsoft.com/office/drawing/2014/main" id="{9004DA43-2889-FE14-E53F-BE7D4BCC1C14}"/>
              </a:ext>
            </a:extLst>
          </p:cNvPr>
          <p:cNvPicPr>
            <a:picLocks noChangeAspect="1"/>
          </p:cNvPicPr>
          <p:nvPr/>
        </p:nvPicPr>
        <p:blipFill>
          <a:blip r:embed="rId6">
            <a:extLst>
              <a:ext uri="{28A0092B-C50C-407E-A947-70E740481C1C}">
                <a14:useLocalDpi xmlns:a14="http://schemas.microsoft.com/office/drawing/2010/main" val="0"/>
              </a:ext>
            </a:extLst>
          </a:blip>
          <a:srcRect t="1044" b="1044"/>
          <a:stretch/>
        </p:blipFill>
        <p:spPr>
          <a:xfrm>
            <a:off x="8746266" y="1054548"/>
            <a:ext cx="2222933" cy="2176518"/>
          </a:xfrm>
          <a:prstGeom prst="ellipse">
            <a:avLst/>
          </a:prstGeom>
        </p:spPr>
      </p:pic>
      <p:pic>
        <p:nvPicPr>
          <p:cNvPr id="13" name="Picture Placeholder 5">
            <a:extLst>
              <a:ext uri="{FF2B5EF4-FFF2-40B4-BE49-F238E27FC236}">
                <a16:creationId xmlns:a16="http://schemas.microsoft.com/office/drawing/2014/main" id="{D9E1ECD4-250C-5C78-2684-2D4D64FA82F7}"/>
              </a:ext>
            </a:extLst>
          </p:cNvPr>
          <p:cNvPicPr>
            <a:picLocks noChangeAspect="1"/>
          </p:cNvPicPr>
          <p:nvPr/>
        </p:nvPicPr>
        <p:blipFill>
          <a:blip r:embed="rId7" cstate="print">
            <a:extLst>
              <a:ext uri="{28A0092B-C50C-407E-A947-70E740481C1C}">
                <a14:useLocalDpi xmlns:a14="http://schemas.microsoft.com/office/drawing/2010/main" val="0"/>
              </a:ext>
            </a:extLst>
          </a:blip>
          <a:srcRect t="1044" b="1044"/>
          <a:stretch/>
        </p:blipFill>
        <p:spPr>
          <a:xfrm>
            <a:off x="8826320" y="3866749"/>
            <a:ext cx="2159464" cy="2114374"/>
          </a:xfrm>
          <a:prstGeom prst="ellipse">
            <a:avLst/>
          </a:prstGeom>
        </p:spPr>
      </p:pic>
      <p:sp>
        <p:nvSpPr>
          <p:cNvPr id="14" name="TextBox 13">
            <a:extLst>
              <a:ext uri="{FF2B5EF4-FFF2-40B4-BE49-F238E27FC236}">
                <a16:creationId xmlns:a16="http://schemas.microsoft.com/office/drawing/2014/main" id="{08FC4805-09F4-5829-0732-74A1422B15D6}"/>
              </a:ext>
            </a:extLst>
          </p:cNvPr>
          <p:cNvSpPr txBox="1"/>
          <p:nvPr/>
        </p:nvSpPr>
        <p:spPr>
          <a:xfrm>
            <a:off x="1597230" y="6082399"/>
            <a:ext cx="1458176" cy="307777"/>
          </a:xfrm>
          <a:prstGeom prst="rect">
            <a:avLst/>
          </a:prstGeom>
          <a:noFill/>
        </p:spPr>
        <p:txBody>
          <a:bodyPr wrap="square" rtlCol="0">
            <a:spAutoFit/>
          </a:bodyPr>
          <a:lstStyle/>
          <a:p>
            <a:r>
              <a:rPr lang="en-US" sz="1400">
                <a:solidFill>
                  <a:schemeClr val="bg1"/>
                </a:solidFill>
              </a:rPr>
              <a:t>Vibhor Mathur</a:t>
            </a:r>
          </a:p>
        </p:txBody>
      </p:sp>
      <p:sp>
        <p:nvSpPr>
          <p:cNvPr id="15" name="TextBox 14">
            <a:extLst>
              <a:ext uri="{FF2B5EF4-FFF2-40B4-BE49-F238E27FC236}">
                <a16:creationId xmlns:a16="http://schemas.microsoft.com/office/drawing/2014/main" id="{F35EF383-73DB-7D78-1B1A-737025EBF22E}"/>
              </a:ext>
            </a:extLst>
          </p:cNvPr>
          <p:cNvSpPr txBox="1"/>
          <p:nvPr/>
        </p:nvSpPr>
        <p:spPr>
          <a:xfrm>
            <a:off x="5238560" y="6082400"/>
            <a:ext cx="1792552" cy="307777"/>
          </a:xfrm>
          <a:prstGeom prst="rect">
            <a:avLst/>
          </a:prstGeom>
          <a:noFill/>
        </p:spPr>
        <p:txBody>
          <a:bodyPr wrap="square" rtlCol="0">
            <a:spAutoFit/>
          </a:bodyPr>
          <a:lstStyle/>
          <a:p>
            <a:r>
              <a:rPr lang="en-US" sz="1400">
                <a:solidFill>
                  <a:schemeClr val="bg1"/>
                </a:solidFill>
              </a:rPr>
              <a:t>Stephan Schug</a:t>
            </a:r>
          </a:p>
        </p:txBody>
      </p:sp>
      <p:sp>
        <p:nvSpPr>
          <p:cNvPr id="16" name="TextBox 15">
            <a:extLst>
              <a:ext uri="{FF2B5EF4-FFF2-40B4-BE49-F238E27FC236}">
                <a16:creationId xmlns:a16="http://schemas.microsoft.com/office/drawing/2014/main" id="{530D945E-7F76-0AA5-99BB-C948D5BCC2E1}"/>
              </a:ext>
            </a:extLst>
          </p:cNvPr>
          <p:cNvSpPr txBox="1"/>
          <p:nvPr/>
        </p:nvSpPr>
        <p:spPr>
          <a:xfrm>
            <a:off x="9085561" y="6082400"/>
            <a:ext cx="1516791" cy="307777"/>
          </a:xfrm>
          <a:prstGeom prst="rect">
            <a:avLst/>
          </a:prstGeom>
          <a:noFill/>
        </p:spPr>
        <p:txBody>
          <a:bodyPr wrap="square" lIns="91440" tIns="45720" rIns="91440" bIns="45720" rtlCol="0" anchor="t">
            <a:spAutoFit/>
          </a:bodyPr>
          <a:lstStyle/>
          <a:p>
            <a:r>
              <a:rPr lang="en-US" sz="1400">
                <a:solidFill>
                  <a:schemeClr val="bg1"/>
                </a:solidFill>
              </a:rPr>
              <a:t>Tiffiny Shockley</a:t>
            </a:r>
          </a:p>
        </p:txBody>
      </p:sp>
    </p:spTree>
    <p:extLst>
      <p:ext uri="{BB962C8B-B14F-4D97-AF65-F5344CB8AC3E}">
        <p14:creationId xmlns:p14="http://schemas.microsoft.com/office/powerpoint/2010/main" val="294471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9F544-17C3-4AFE-12F2-FACD6C48F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E9077-B4CA-52D2-50D6-459FA7F415ED}"/>
              </a:ext>
            </a:extLst>
          </p:cNvPr>
          <p:cNvSpPr>
            <a:spLocks noGrp="1"/>
          </p:cNvSpPr>
          <p:nvPr>
            <p:ph type="title"/>
          </p:nvPr>
        </p:nvSpPr>
        <p:spPr>
          <a:xfrm>
            <a:off x="0" y="-30963"/>
            <a:ext cx="11767950" cy="1107996"/>
          </a:xfrm>
        </p:spPr>
        <p:txBody>
          <a:bodyPr/>
          <a:lstStyle/>
          <a:p>
            <a:pPr algn="ctr"/>
            <a:r>
              <a:rPr lang="en-US" b="1" u="sng">
                <a:ea typeface="Aptos" panose="020B0004020202020204" pitchFamily="34" charset="0"/>
              </a:rPr>
              <a:t>P</a:t>
            </a:r>
            <a:r>
              <a:rPr lang="en-US" b="1" u="sng">
                <a:effectLst/>
                <a:ea typeface="Aptos" panose="020B0004020202020204" pitchFamily="34" charset="0"/>
              </a:rPr>
              <a:t>resenters</a:t>
            </a:r>
            <a:endParaRPr lang="en-US" b="1" u="sng"/>
          </a:p>
        </p:txBody>
      </p:sp>
      <p:sp>
        <p:nvSpPr>
          <p:cNvPr id="5" name="Slide Number Placeholder 4">
            <a:extLst>
              <a:ext uri="{FF2B5EF4-FFF2-40B4-BE49-F238E27FC236}">
                <a16:creationId xmlns:a16="http://schemas.microsoft.com/office/drawing/2014/main" id="{EA36A6A0-BC29-FC05-6CD6-E4D10ACC816C}"/>
              </a:ext>
            </a:extLst>
          </p:cNvPr>
          <p:cNvSpPr>
            <a:spLocks noGrp="1"/>
          </p:cNvSpPr>
          <p:nvPr>
            <p:ph type="sldNum" sz="quarter" idx="4"/>
          </p:nvPr>
        </p:nvSpPr>
        <p:spPr/>
        <p:txBody>
          <a:bodyPr/>
          <a:lstStyle/>
          <a:p>
            <a:fld id="{D8D877B3-D348-4611-9BDB-C5374591D951}" type="slidenum">
              <a:rPr lang="en-US" smtClean="0"/>
              <a:pPr/>
              <a:t>9</a:t>
            </a:fld>
            <a:endParaRPr lang="en-US" dirty="0"/>
          </a:p>
        </p:txBody>
      </p:sp>
      <p:sp>
        <p:nvSpPr>
          <p:cNvPr id="25" name="TextBox 24">
            <a:extLst>
              <a:ext uri="{FF2B5EF4-FFF2-40B4-BE49-F238E27FC236}">
                <a16:creationId xmlns:a16="http://schemas.microsoft.com/office/drawing/2014/main" id="{5ABE9135-B5F8-424E-1E82-46DF94DE33B2}"/>
              </a:ext>
            </a:extLst>
          </p:cNvPr>
          <p:cNvSpPr txBox="1"/>
          <p:nvPr/>
        </p:nvSpPr>
        <p:spPr>
          <a:xfrm>
            <a:off x="0" y="5175879"/>
            <a:ext cx="6814571" cy="1692771"/>
          </a:xfrm>
          <a:prstGeom prst="rect">
            <a:avLst/>
          </a:prstGeom>
          <a:noFill/>
        </p:spPr>
        <p:txBody>
          <a:bodyPr wrap="square" lIns="91440" tIns="45720" rIns="91440" bIns="45720" rtlCol="0" anchor="t">
            <a:spAutoFit/>
          </a:bodyPr>
          <a:lstStyle/>
          <a:p>
            <a:pPr algn="ctr"/>
            <a:r>
              <a:rPr lang="en-US" sz="2000" b="1" i="0" u="none" strike="noStrike" dirty="0">
                <a:solidFill>
                  <a:schemeClr val="bg1"/>
                </a:solidFill>
                <a:effectLst/>
                <a:latin typeface="+mj-lt"/>
              </a:rPr>
              <a:t>Marion J. Ball</a:t>
            </a:r>
            <a:endParaRPr lang="en-US" sz="1400" b="1" i="0" u="none" strike="noStrike" dirty="0">
              <a:solidFill>
                <a:schemeClr val="bg1"/>
              </a:solidFill>
              <a:effectLst/>
              <a:latin typeface="+mj-lt"/>
            </a:endParaRPr>
          </a:p>
          <a:p>
            <a:pPr algn="ctr"/>
            <a:r>
              <a:rPr lang="en-US" sz="1400" dirty="0">
                <a:solidFill>
                  <a:schemeClr val="bg1"/>
                </a:solidFill>
                <a:latin typeface="+mj-lt"/>
              </a:rPr>
              <a:t>EdD, FACMI, FAAN, FIAHSI, FAHIMA, FMLA, FLHIMSS, FCHIME, FIMIA                                        </a:t>
            </a:r>
          </a:p>
          <a:p>
            <a:pPr algn="ctr"/>
            <a:r>
              <a:rPr lang="en-US" sz="1200" dirty="0">
                <a:solidFill>
                  <a:schemeClr val="bg1"/>
                </a:solidFill>
              </a:rPr>
              <a:t>Presidential Distinguished Professor and Executive Director Center for Innovation in Health Informatics (CIHI),  University of Texas at Arlington </a:t>
            </a:r>
          </a:p>
          <a:p>
            <a:pPr algn="ctr"/>
            <a:endParaRPr lang="en-US" sz="1200" dirty="0">
              <a:solidFill>
                <a:schemeClr val="bg1"/>
              </a:solidFill>
            </a:endParaRPr>
          </a:p>
          <a:p>
            <a:pPr algn="ctr"/>
            <a:endParaRPr lang="en-US" sz="2000" dirty="0">
              <a:solidFill>
                <a:schemeClr val="bg1"/>
              </a:solidFill>
              <a:latin typeface="+mj-lt"/>
            </a:endParaRPr>
          </a:p>
          <a:p>
            <a:pPr algn="ctr"/>
            <a:endParaRPr lang="en-US" sz="1400" dirty="0">
              <a:solidFill>
                <a:schemeClr val="bg1"/>
              </a:solidFill>
            </a:endParaRPr>
          </a:p>
        </p:txBody>
      </p:sp>
      <p:pic>
        <p:nvPicPr>
          <p:cNvPr id="11" name="Picture 10" descr="Profile photo of Robert Havasy">
            <a:extLst>
              <a:ext uri="{FF2B5EF4-FFF2-40B4-BE49-F238E27FC236}">
                <a16:creationId xmlns:a16="http://schemas.microsoft.com/office/drawing/2014/main" id="{BEB5DD37-2844-D1F5-3C53-C8640364C6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184" y="667968"/>
            <a:ext cx="4492778" cy="4492778"/>
          </a:xfrm>
          <a:prstGeom prst="ellipse">
            <a:avLst/>
          </a:prstGeom>
          <a:noFill/>
          <a:ln>
            <a:noFill/>
          </a:ln>
        </p:spPr>
      </p:pic>
      <p:sp>
        <p:nvSpPr>
          <p:cNvPr id="12" name="TextBox 11">
            <a:extLst>
              <a:ext uri="{FF2B5EF4-FFF2-40B4-BE49-F238E27FC236}">
                <a16:creationId xmlns:a16="http://schemas.microsoft.com/office/drawing/2014/main" id="{6DDB7585-CACA-997A-1B00-C92CE7AD7B83}"/>
              </a:ext>
            </a:extLst>
          </p:cNvPr>
          <p:cNvSpPr txBox="1"/>
          <p:nvPr/>
        </p:nvSpPr>
        <p:spPr>
          <a:xfrm>
            <a:off x="6215499" y="5159108"/>
            <a:ext cx="5976501" cy="1107996"/>
          </a:xfrm>
          <a:prstGeom prst="rect">
            <a:avLst/>
          </a:prstGeom>
          <a:noFill/>
        </p:spPr>
        <p:txBody>
          <a:bodyPr wrap="square" lIns="91440" tIns="45720" rIns="91440" bIns="45720" rtlCol="0" anchor="t">
            <a:spAutoFit/>
          </a:bodyPr>
          <a:lstStyle/>
          <a:p>
            <a:pPr algn="ctr"/>
            <a:r>
              <a:rPr lang="en-US" sz="2000" b="1" i="0" u="none" strike="noStrike" dirty="0">
                <a:solidFill>
                  <a:schemeClr val="bg1"/>
                </a:solidFill>
                <a:effectLst/>
                <a:latin typeface="+mj-lt"/>
              </a:rPr>
              <a:t>Valencia </a:t>
            </a:r>
            <a:r>
              <a:rPr lang="en-US" sz="2000" b="1" dirty="0">
                <a:solidFill>
                  <a:schemeClr val="bg1"/>
                </a:solidFill>
                <a:latin typeface="+mj-lt"/>
              </a:rPr>
              <a:t>Annik Payne</a:t>
            </a:r>
            <a:endParaRPr lang="en-US" sz="2000" dirty="0">
              <a:solidFill>
                <a:schemeClr val="bg1"/>
              </a:solidFill>
              <a:latin typeface="+mj-lt"/>
            </a:endParaRPr>
          </a:p>
          <a:p>
            <a:pPr algn="ctr"/>
            <a:r>
              <a:rPr lang="en-US" sz="1200" dirty="0">
                <a:solidFill>
                  <a:schemeClr val="bg1"/>
                </a:solidFill>
                <a:latin typeface="+mj-lt"/>
              </a:rPr>
              <a:t>MS Health Informatics/HA BSN RN</a:t>
            </a:r>
          </a:p>
          <a:p>
            <a:pPr algn="ctr"/>
            <a:r>
              <a:rPr lang="en-US" sz="1200" dirty="0">
                <a:solidFill>
                  <a:schemeClr val="bg1"/>
                </a:solidFill>
                <a:latin typeface="+mj-lt"/>
              </a:rPr>
              <a:t>Owner/CEO RN4Students</a:t>
            </a:r>
          </a:p>
          <a:p>
            <a:pPr algn="ctr"/>
            <a:endParaRPr lang="en-US" sz="2000" dirty="0">
              <a:solidFill>
                <a:schemeClr val="bg1"/>
              </a:solidFill>
              <a:latin typeface="+mj-lt"/>
            </a:endParaRPr>
          </a:p>
        </p:txBody>
      </p:sp>
      <p:pic>
        <p:nvPicPr>
          <p:cNvPr id="1028" name="Picture 4" descr="Profile photo of Valencia Annik Payne Rn4students Education With A Twist, Inc. (SHIELD) A.NANO.I">
            <a:extLst>
              <a:ext uri="{FF2B5EF4-FFF2-40B4-BE49-F238E27FC236}">
                <a16:creationId xmlns:a16="http://schemas.microsoft.com/office/drawing/2014/main" id="{3C000997-0973-81D0-BEF2-3CBEEF5A1A78}"/>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963" b="963"/>
          <a:stretch>
            <a:fillRect/>
          </a:stretch>
        </p:blipFill>
        <p:spPr bwMode="auto">
          <a:xfrm>
            <a:off x="7156877" y="737690"/>
            <a:ext cx="4492778" cy="4406285"/>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Profile photo of Marion J. Ball, EdD, FLHIMSS, FCHIME, FAAN, FACMI">
            <a:extLst>
              <a:ext uri="{FF2B5EF4-FFF2-40B4-BE49-F238E27FC236}">
                <a16:creationId xmlns:a16="http://schemas.microsoft.com/office/drawing/2014/main" id="{DBBC1B42-2DB4-6A31-89D6-384A98EEA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84" y="667968"/>
            <a:ext cx="4492778" cy="44927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575974"/>
      </p:ext>
    </p:extLst>
  </p:cSld>
  <p:clrMapOvr>
    <a:masterClrMapping/>
  </p:clrMapOvr>
</p:sld>
</file>

<file path=ppt/theme/theme1.xml><?xml version="1.0" encoding="utf-8"?>
<a:theme xmlns:a="http://schemas.openxmlformats.org/drawingml/2006/main" name="Ravi Powerpoint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0D754E107914D809CDB4F3387A84E" ma:contentTypeVersion="14" ma:contentTypeDescription="Create a new document." ma:contentTypeScope="" ma:versionID="7dc313516e068a4d4679f2972cedf4fa">
  <xsd:schema xmlns:xsd="http://www.w3.org/2001/XMLSchema" xmlns:xs="http://www.w3.org/2001/XMLSchema" xmlns:p="http://schemas.microsoft.com/office/2006/metadata/properties" xmlns:ns2="485d4284-1a7f-4ca7-a095-173d4735b8ba" xmlns:ns3="184eedcf-d762-48f5-a2a1-4f5efa5950c3" xmlns:ns4="bc0b4a9f-f94f-42ef-8e22-11e70e568882" targetNamespace="http://schemas.microsoft.com/office/2006/metadata/properties" ma:root="true" ma:fieldsID="6ed7d337990d5aa3de8ad2889b1ff425" ns2:_="" ns3:_="" ns4:_="">
    <xsd:import namespace="485d4284-1a7f-4ca7-a095-173d4735b8ba"/>
    <xsd:import namespace="184eedcf-d762-48f5-a2a1-4f5efa5950c3"/>
    <xsd:import namespace="bc0b4a9f-f94f-42ef-8e22-11e70e5688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d4284-1a7f-4ca7-a095-173d4735b8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eedcf-d762-48f5-a2a1-4f5efa5950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41cc61-00b6-4514-9a18-a2c004e938f8}" ma:internalName="TaxCatchAll" ma:showField="CatchAllData" ma:web="184eedcf-d762-48f5-a2a1-4f5efa5950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0b4a9f-f94f-42ef-8e22-11e70e5688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5d4284-1a7f-4ca7-a095-173d4735b8ba">
      <Terms xmlns="http://schemas.microsoft.com/office/infopath/2007/PartnerControls"/>
    </lcf76f155ced4ddcb4097134ff3c332f>
    <TaxCatchAll xmlns="184eedcf-d762-48f5-a2a1-4f5efa5950c3" xsi:nil="true"/>
  </documentManagement>
</p:properties>
</file>

<file path=customXml/itemProps1.xml><?xml version="1.0" encoding="utf-8"?>
<ds:datastoreItem xmlns:ds="http://schemas.openxmlformats.org/officeDocument/2006/customXml" ds:itemID="{19048BB4-D6C2-45C4-8909-489EC2F2DDBD}">
  <ds:schemaRefs>
    <ds:schemaRef ds:uri="http://schemas.microsoft.com/sharepoint/v3/contenttype/forms"/>
  </ds:schemaRefs>
</ds:datastoreItem>
</file>

<file path=customXml/itemProps2.xml><?xml version="1.0" encoding="utf-8"?>
<ds:datastoreItem xmlns:ds="http://schemas.openxmlformats.org/officeDocument/2006/customXml" ds:itemID="{A85276AD-F526-4264-88CB-44924E9CC2BA}">
  <ds:schemaRefs>
    <ds:schemaRef ds:uri="184eedcf-d762-48f5-a2a1-4f5efa5950c3"/>
    <ds:schemaRef ds:uri="485d4284-1a7f-4ca7-a095-173d4735b8ba"/>
    <ds:schemaRef ds:uri="bc0b4a9f-f94f-42ef-8e22-11e70e5688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CAEA5B-C1B9-4BD5-92F6-F5BEEB22F088}">
  <ds:schemaRefs>
    <ds:schemaRef ds:uri="http://schemas.openxmlformats.org/package/2006/metadata/core-properties"/>
    <ds:schemaRef ds:uri="http://purl.org/dc/terms/"/>
    <ds:schemaRef ds:uri="485d4284-1a7f-4ca7-a095-173d4735b8ba"/>
    <ds:schemaRef ds:uri="bc0b4a9f-f94f-42ef-8e22-11e70e568882"/>
    <ds:schemaRef ds:uri="http://www.w3.org/XML/1998/namespace"/>
    <ds:schemaRef ds:uri="http://purl.org/dc/elements/1.1/"/>
    <ds:schemaRef ds:uri="http://schemas.microsoft.com/office/infopath/2007/PartnerControls"/>
    <ds:schemaRef ds:uri="http://schemas.microsoft.com/office/2006/documentManagement/types"/>
    <ds:schemaRef ds:uri="184eedcf-d762-48f5-a2a1-4f5efa5950c3"/>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02a9376b-a4f9-4a63-a240-52c43ebf9a89}" enabled="0" method="" siteId="{02a9376b-a4f9-4a63-a240-52c43ebf9a89}" removed="1"/>
</clbl:labelList>
</file>

<file path=docProps/app.xml><?xml version="1.0" encoding="utf-8"?>
<Properties xmlns="http://schemas.openxmlformats.org/officeDocument/2006/extended-properties" xmlns:vt="http://schemas.openxmlformats.org/officeDocument/2006/docPropsVTypes">
  <Template/>
  <TotalTime>0</TotalTime>
  <Words>2462</Words>
  <Application>Microsoft Office PowerPoint</Application>
  <PresentationFormat>Widescreen</PresentationFormat>
  <Paragraphs>356</Paragraphs>
  <Slides>36</Slides>
  <Notes>12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36</vt:i4>
      </vt:variant>
    </vt:vector>
  </HeadingPairs>
  <TitlesOfParts>
    <vt:vector size="55" baseType="lpstr">
      <vt:lpstr>Futura Bold</vt:lpstr>
      <vt:lpstr>Aptos</vt:lpstr>
      <vt:lpstr>Hero Bold</vt:lpstr>
      <vt:lpstr>Century Gothic</vt:lpstr>
      <vt:lpstr>Telegraf</vt:lpstr>
      <vt:lpstr>DM Sans</vt:lpstr>
      <vt:lpstr>Canva Sans Bold</vt:lpstr>
      <vt:lpstr>Futura Ultra-Bold</vt:lpstr>
      <vt:lpstr>Prometo-Medium</vt:lpstr>
      <vt:lpstr>Calibri</vt:lpstr>
      <vt:lpstr>Libre Franklin</vt:lpstr>
      <vt:lpstr>Prometo Medium</vt:lpstr>
      <vt:lpstr>Times New Roman</vt:lpstr>
      <vt:lpstr>Telegraf Bold</vt:lpstr>
      <vt:lpstr>Libre Franklin Light</vt:lpstr>
      <vt:lpstr>Futura</vt:lpstr>
      <vt:lpstr>Libre Franklin Bold</vt:lpstr>
      <vt:lpstr>Arial</vt:lpstr>
      <vt:lpstr>Ravi Powerpoint Template</vt:lpstr>
      <vt:lpstr>PowerPoint Presentation</vt:lpstr>
      <vt:lpstr>Welcome</vt:lpstr>
      <vt:lpstr>PowerPoint Presentation</vt:lpstr>
      <vt:lpstr>PowerPoint Presentation</vt:lpstr>
      <vt:lpstr>TIGER Co-Chairs </vt:lpstr>
      <vt:lpstr>HIMSS Staff</vt:lpstr>
      <vt:lpstr>Agenda </vt:lpstr>
      <vt:lpstr>TIGER Liaisons </vt:lpstr>
      <vt:lpstr>Presenters</vt:lpstr>
      <vt:lpstr>History of the TIGER Initiative  </vt:lpstr>
      <vt:lpstr>TIGER’s History:</vt:lpstr>
      <vt:lpstr>TIGER’s History</vt:lpstr>
      <vt:lpstr>TIGER’s History</vt:lpstr>
      <vt:lpstr>Nursing Informatics: Where Technology and Caring Meeting 4th edition </vt:lpstr>
      <vt:lpstr>Relaunch in 2023</vt:lpstr>
      <vt:lpstr>HIMSS TIGER Global Community</vt:lpstr>
      <vt:lpstr>TIGER Liaisons </vt:lpstr>
      <vt:lpstr>New TIGER Community HIMSS 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HIMSS News You Need To Know </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Liput, Kelly</cp:lastModifiedBy>
  <cp:revision>10</cp:revision>
  <dcterms:created xsi:type="dcterms:W3CDTF">2019-10-16T19:16:43Z</dcterms:created>
  <dcterms:modified xsi:type="dcterms:W3CDTF">2025-09-30T17:01:04Z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0x0101007870D754E107914D809CDB4F3387A84E</vt:lpwstr>
  </property>
  <property fmtid="{D5CDD505-2E9C-101B-9397-08002B2CF9AE}" pid="3" name="MediaServiceImageTags">
    <vt:lpwstr/>
  </property>
</Properties>
</file>