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2" r:id="rId24"/>
  </p:sldMasterIdLst>
  <p:notesMasterIdLst>
    <p:notesMasterId r:id="rId36"/>
  </p:notesMasterIdLst>
  <p:sldIdLst>
    <p:sldId id="257" r:id="rId25"/>
    <p:sldId id="3290" r:id="rId26"/>
    <p:sldId id="3294" r:id="rId27"/>
    <p:sldId id="3292" r:id="rId28"/>
    <p:sldId id="3288" r:id="rId29"/>
    <p:sldId id="3298" r:id="rId30"/>
    <p:sldId id="3297" r:id="rId31"/>
    <p:sldId id="3291" r:id="rId32"/>
    <p:sldId id="3289" r:id="rId33"/>
    <p:sldId id="3293" r:id="rId34"/>
    <p:sldId id="3296" r:id="rId35"/>
  </p:sldIdLst>
  <p:sldSz cx="12192000" cy="6858000"/>
  <p:notesSz cx="6858000" cy="9144000"/>
  <p:embeddedFontLst>
    <p:embeddedFont>
      <p:font typeface="Century Gothic" panose="020B0604020202020204" charset="0"/>
      <p:regular r:id="rId37"/>
      <p:bold r:id="rId38"/>
      <p:italic r:id="rId39"/>
      <p:boldItalic r:id="rId40"/>
    </p:embeddedFont>
    <p:embeddedFont>
      <p:font typeface="Prometo Medium" panose="020B060402020202020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 Template" id="{EC1BAD07-AE5D-4540-91E7-686AD2AF573F}">
          <p14:sldIdLst>
            <p14:sldId id="257"/>
            <p14:sldId id="3290"/>
            <p14:sldId id="3294"/>
            <p14:sldId id="3292"/>
            <p14:sldId id="3288"/>
            <p14:sldId id="3298"/>
            <p14:sldId id="3297"/>
            <p14:sldId id="3291"/>
            <p14:sldId id="3289"/>
            <p14:sldId id="3293"/>
            <p14:sldId id="3296"/>
          </p14:sldIdLst>
        </p14:section>
        <p14:section name="Additional Resources" id="{BB56753F-B854-6042-85A6-F9F76912A6FA}">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B7E4A-000C-4CA8-9507-85DD175FA921}" v="32" dt="2025-02-18T15:03:34.432"/>
    <p1510:client id="{AE63C5F1-78EC-3514-7C27-486A9768BCA9}" v="7" dt="2025-02-18T01:31:28.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536"/>
        <p:guide orient="horz"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font" Target="fonts/font3.fntdata"/><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5.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enauf, Cait" userId="S::cmichicich@himss.org::52a76827-3c9d-4db0-9450-a00736f8fc05" providerId="AD" clId="Web-{AE63C5F1-78EC-3514-7C27-486A9768BCA9}"/>
    <pc:docChg chg="sldOrd">
      <pc:chgData name="Obenauf, Cait" userId="S::cmichicich@himss.org::52a76827-3c9d-4db0-9450-a00736f8fc05" providerId="AD" clId="Web-{AE63C5F1-78EC-3514-7C27-486A9768BCA9}" dt="2025-02-18T01:31:28.753" v="6"/>
      <pc:docMkLst>
        <pc:docMk/>
      </pc:docMkLst>
      <pc:sldChg chg="ord">
        <pc:chgData name="Obenauf, Cait" userId="S::cmichicich@himss.org::52a76827-3c9d-4db0-9450-a00736f8fc05" providerId="AD" clId="Web-{AE63C5F1-78EC-3514-7C27-486A9768BCA9}" dt="2025-02-18T01:31:11.893" v="2"/>
        <pc:sldMkLst>
          <pc:docMk/>
          <pc:sldMk cId="4194226248" sldId="3288"/>
        </pc:sldMkLst>
      </pc:sldChg>
      <pc:sldChg chg="ord">
        <pc:chgData name="Obenauf, Cait" userId="S::cmichicich@himss.org::52a76827-3c9d-4db0-9450-a00736f8fc05" providerId="AD" clId="Web-{AE63C5F1-78EC-3514-7C27-486A9768BCA9}" dt="2025-02-18T01:31:28.753" v="6"/>
        <pc:sldMkLst>
          <pc:docMk/>
          <pc:sldMk cId="3840703022" sldId="3289"/>
        </pc:sldMkLst>
      </pc:sldChg>
      <pc:sldChg chg="ord">
        <pc:chgData name="Obenauf, Cait" userId="S::cmichicich@himss.org::52a76827-3c9d-4db0-9450-a00736f8fc05" providerId="AD" clId="Web-{AE63C5F1-78EC-3514-7C27-486A9768BCA9}" dt="2025-02-18T01:31:24.050" v="5"/>
        <pc:sldMkLst>
          <pc:docMk/>
          <pc:sldMk cId="1203495852" sldId="3291"/>
        </pc:sldMkLst>
      </pc:sldChg>
      <pc:sldChg chg="ord">
        <pc:chgData name="Obenauf, Cait" userId="S::cmichicich@himss.org::52a76827-3c9d-4db0-9450-a00736f8fc05" providerId="AD" clId="Web-{AE63C5F1-78EC-3514-7C27-486A9768BCA9}" dt="2025-02-18T01:31:04.596" v="0"/>
        <pc:sldMkLst>
          <pc:docMk/>
          <pc:sldMk cId="1195562643" sldId="3292"/>
        </pc:sldMkLst>
      </pc:sldChg>
      <pc:sldChg chg="ord">
        <pc:chgData name="Obenauf, Cait" userId="S::cmichicich@himss.org::52a76827-3c9d-4db0-9450-a00736f8fc05" providerId="AD" clId="Web-{AE63C5F1-78EC-3514-7C27-486A9768BCA9}" dt="2025-02-18T01:31:21.222" v="4"/>
        <pc:sldMkLst>
          <pc:docMk/>
          <pc:sldMk cId="4116455945" sldId="3297"/>
        </pc:sldMkLst>
      </pc:sldChg>
      <pc:sldChg chg="ord">
        <pc:chgData name="Obenauf, Cait" userId="S::cmichicich@himss.org::52a76827-3c9d-4db0-9450-a00736f8fc05" providerId="AD" clId="Web-{AE63C5F1-78EC-3514-7C27-486A9768BCA9}" dt="2025-02-18T01:31:15.893" v="3"/>
        <pc:sldMkLst>
          <pc:docMk/>
          <pc:sldMk cId="2244393428" sldId="3298"/>
        </pc:sldMkLst>
      </pc:sldChg>
    </pc:docChg>
  </pc:docChgLst>
  <pc:docChgLst>
    <pc:chgData name="Obenauf, Cait" userId="52a76827-3c9d-4db0-9450-a00736f8fc05" providerId="ADAL" clId="{625A5DE5-A6B8-4C45-8B9F-936FCFD29AB7}"/>
    <pc:docChg chg="modSld sldOrd">
      <pc:chgData name="Obenauf, Cait" userId="52a76827-3c9d-4db0-9450-a00736f8fc05" providerId="ADAL" clId="{625A5DE5-A6B8-4C45-8B9F-936FCFD29AB7}" dt="2025-02-07T20:02:54.965" v="36"/>
      <pc:docMkLst>
        <pc:docMk/>
      </pc:docMkLst>
      <pc:sldChg chg="modSp mod">
        <pc:chgData name="Obenauf, Cait" userId="52a76827-3c9d-4db0-9450-a00736f8fc05" providerId="ADAL" clId="{625A5DE5-A6B8-4C45-8B9F-936FCFD29AB7}" dt="2025-02-07T20:01:44.372" v="12" actId="20577"/>
        <pc:sldMkLst>
          <pc:docMk/>
          <pc:sldMk cId="1984147667" sldId="257"/>
        </pc:sldMkLst>
        <pc:spChg chg="mod">
          <ac:chgData name="Obenauf, Cait" userId="52a76827-3c9d-4db0-9450-a00736f8fc05" providerId="ADAL" clId="{625A5DE5-A6B8-4C45-8B9F-936FCFD29AB7}" dt="2025-02-07T20:01:44.372" v="12" actId="20577"/>
          <ac:spMkLst>
            <pc:docMk/>
            <pc:sldMk cId="1984147667" sldId="257"/>
            <ac:spMk id="15" creationId="{00000000-0000-0000-0000-000000000000}"/>
          </ac:spMkLst>
        </pc:spChg>
      </pc:sldChg>
      <pc:sldChg chg="ord">
        <pc:chgData name="Obenauf, Cait" userId="52a76827-3c9d-4db0-9450-a00736f8fc05" providerId="ADAL" clId="{625A5DE5-A6B8-4C45-8B9F-936FCFD29AB7}" dt="2025-02-07T20:02:45.209" v="32"/>
        <pc:sldMkLst>
          <pc:docMk/>
          <pc:sldMk cId="4194226248" sldId="3288"/>
        </pc:sldMkLst>
      </pc:sldChg>
      <pc:sldChg chg="ord">
        <pc:chgData name="Obenauf, Cait" userId="52a76827-3c9d-4db0-9450-a00736f8fc05" providerId="ADAL" clId="{625A5DE5-A6B8-4C45-8B9F-936FCFD29AB7}" dt="2025-02-07T20:01:37.212" v="1"/>
        <pc:sldMkLst>
          <pc:docMk/>
          <pc:sldMk cId="1396616651" sldId="3290"/>
        </pc:sldMkLst>
      </pc:sldChg>
      <pc:sldChg chg="ord">
        <pc:chgData name="Obenauf, Cait" userId="52a76827-3c9d-4db0-9450-a00736f8fc05" providerId="ADAL" clId="{625A5DE5-A6B8-4C45-8B9F-936FCFD29AB7}" dt="2025-02-07T20:02:51.347" v="34"/>
        <pc:sldMkLst>
          <pc:docMk/>
          <pc:sldMk cId="1203495852" sldId="3291"/>
        </pc:sldMkLst>
      </pc:sldChg>
      <pc:sldChg chg="ord">
        <pc:chgData name="Obenauf, Cait" userId="52a76827-3c9d-4db0-9450-a00736f8fc05" providerId="ADAL" clId="{625A5DE5-A6B8-4C45-8B9F-936FCFD29AB7}" dt="2025-02-07T20:02:39.296" v="30"/>
        <pc:sldMkLst>
          <pc:docMk/>
          <pc:sldMk cId="1195562643" sldId="3292"/>
        </pc:sldMkLst>
      </pc:sldChg>
      <pc:sldChg chg="ord">
        <pc:chgData name="Obenauf, Cait" userId="52a76827-3c9d-4db0-9450-a00736f8fc05" providerId="ADAL" clId="{625A5DE5-A6B8-4C45-8B9F-936FCFD29AB7}" dt="2025-02-07T20:02:04.035" v="18"/>
        <pc:sldMkLst>
          <pc:docMk/>
          <pc:sldMk cId="3937647563" sldId="3293"/>
        </pc:sldMkLst>
      </pc:sldChg>
      <pc:sldChg chg="ord">
        <pc:chgData name="Obenauf, Cait" userId="52a76827-3c9d-4db0-9450-a00736f8fc05" providerId="ADAL" clId="{625A5DE5-A6B8-4C45-8B9F-936FCFD29AB7}" dt="2025-02-07T20:01:56.091" v="16"/>
        <pc:sldMkLst>
          <pc:docMk/>
          <pc:sldMk cId="872404998" sldId="3294"/>
        </pc:sldMkLst>
      </pc:sldChg>
      <pc:sldChg chg="ord">
        <pc:chgData name="Obenauf, Cait" userId="52a76827-3c9d-4db0-9450-a00736f8fc05" providerId="ADAL" clId="{625A5DE5-A6B8-4C45-8B9F-936FCFD29AB7}" dt="2025-02-07T20:02:54.965" v="36"/>
        <pc:sldMkLst>
          <pc:docMk/>
          <pc:sldMk cId="4116455945" sldId="3297"/>
        </pc:sldMkLst>
      </pc:sldChg>
      <pc:sldChg chg="ord">
        <pc:chgData name="Obenauf, Cait" userId="52a76827-3c9d-4db0-9450-a00736f8fc05" providerId="ADAL" clId="{625A5DE5-A6B8-4C45-8B9F-936FCFD29AB7}" dt="2025-02-07T20:02:12.786" v="22"/>
        <pc:sldMkLst>
          <pc:docMk/>
          <pc:sldMk cId="2244393428" sldId="3298"/>
        </pc:sldMkLst>
      </pc:sldChg>
    </pc:docChg>
  </pc:docChgLst>
  <pc:docChgLst>
    <pc:chgData name="Obenauf, Cait" userId="52a76827-3c9d-4db0-9450-a00736f8fc05" providerId="ADAL" clId="{2D4B7E4A-000C-4CA8-9507-85DD175FA921}"/>
    <pc:docChg chg="undo custSel modSld addMainMaster delMainMaster modMainMaster">
      <pc:chgData name="Obenauf, Cait" userId="52a76827-3c9d-4db0-9450-a00736f8fc05" providerId="ADAL" clId="{2D4B7E4A-000C-4CA8-9507-85DD175FA921}" dt="2025-02-18T15:03:34.432" v="21"/>
      <pc:docMkLst>
        <pc:docMk/>
      </pc:docMkLst>
      <pc:sldChg chg="addSp modSp">
        <pc:chgData name="Obenauf, Cait" userId="52a76827-3c9d-4db0-9450-a00736f8fc05" providerId="ADAL" clId="{2D4B7E4A-000C-4CA8-9507-85DD175FA921}" dt="2025-02-18T15:03:26.648" v="15"/>
        <pc:sldMkLst>
          <pc:docMk/>
          <pc:sldMk cId="4194226248" sldId="3288"/>
        </pc:sldMkLst>
        <pc:spChg chg="add mod">
          <ac:chgData name="Obenauf, Cait" userId="52a76827-3c9d-4db0-9450-a00736f8fc05" providerId="ADAL" clId="{2D4B7E4A-000C-4CA8-9507-85DD175FA921}" dt="2025-02-18T15:03:26.648" v="15"/>
          <ac:spMkLst>
            <pc:docMk/>
            <pc:sldMk cId="4194226248" sldId="3288"/>
            <ac:spMk id="5" creationId="{46B6C10F-FEF7-371B-CD99-6BE8F32D70D7}"/>
          </ac:spMkLst>
        </pc:spChg>
      </pc:sldChg>
      <pc:sldChg chg="addSp modSp">
        <pc:chgData name="Obenauf, Cait" userId="52a76827-3c9d-4db0-9450-a00736f8fc05" providerId="ADAL" clId="{2D4B7E4A-000C-4CA8-9507-85DD175FA921}" dt="2025-02-18T15:03:32.152" v="19"/>
        <pc:sldMkLst>
          <pc:docMk/>
          <pc:sldMk cId="3840703022" sldId="3289"/>
        </pc:sldMkLst>
        <pc:spChg chg="add mod">
          <ac:chgData name="Obenauf, Cait" userId="52a76827-3c9d-4db0-9450-a00736f8fc05" providerId="ADAL" clId="{2D4B7E4A-000C-4CA8-9507-85DD175FA921}" dt="2025-02-18T15:03:32.152" v="19"/>
          <ac:spMkLst>
            <pc:docMk/>
            <pc:sldMk cId="3840703022" sldId="3289"/>
            <ac:spMk id="7" creationId="{E5793C2B-1563-D7D9-7872-24CBBC161E40}"/>
          </ac:spMkLst>
        </pc:spChg>
      </pc:sldChg>
      <pc:sldChg chg="addSp modSp mod">
        <pc:chgData name="Obenauf, Cait" userId="52a76827-3c9d-4db0-9450-a00736f8fc05" providerId="ADAL" clId="{2D4B7E4A-000C-4CA8-9507-85DD175FA921}" dt="2025-02-18T15:03:19.675" v="12" actId="1076"/>
        <pc:sldMkLst>
          <pc:docMk/>
          <pc:sldMk cId="1396616651" sldId="3290"/>
        </pc:sldMkLst>
        <pc:spChg chg="mod">
          <ac:chgData name="Obenauf, Cait" userId="52a76827-3c9d-4db0-9450-a00736f8fc05" providerId="ADAL" clId="{2D4B7E4A-000C-4CA8-9507-85DD175FA921}" dt="2025-02-18T15:01:49.901" v="3" actId="1076"/>
          <ac:spMkLst>
            <pc:docMk/>
            <pc:sldMk cId="1396616651" sldId="3290"/>
            <ac:spMk id="4" creationId="{61715D9D-9BAF-9741-6C4B-95A32B43A54C}"/>
          </ac:spMkLst>
        </pc:spChg>
        <pc:spChg chg="add mod">
          <ac:chgData name="Obenauf, Cait" userId="52a76827-3c9d-4db0-9450-a00736f8fc05" providerId="ADAL" clId="{2D4B7E4A-000C-4CA8-9507-85DD175FA921}" dt="2025-02-18T15:03:19.675" v="12" actId="1076"/>
          <ac:spMkLst>
            <pc:docMk/>
            <pc:sldMk cId="1396616651" sldId="3290"/>
            <ac:spMk id="6" creationId="{3CC4AA7C-0B8A-5720-4060-05F231AD93BF}"/>
          </ac:spMkLst>
        </pc:spChg>
      </pc:sldChg>
      <pc:sldChg chg="addSp modSp">
        <pc:chgData name="Obenauf, Cait" userId="52a76827-3c9d-4db0-9450-a00736f8fc05" providerId="ADAL" clId="{2D4B7E4A-000C-4CA8-9507-85DD175FA921}" dt="2025-02-18T15:03:30.642" v="18"/>
        <pc:sldMkLst>
          <pc:docMk/>
          <pc:sldMk cId="1203495852" sldId="3291"/>
        </pc:sldMkLst>
        <pc:spChg chg="add mod">
          <ac:chgData name="Obenauf, Cait" userId="52a76827-3c9d-4db0-9450-a00736f8fc05" providerId="ADAL" clId="{2D4B7E4A-000C-4CA8-9507-85DD175FA921}" dt="2025-02-18T15:03:30.642" v="18"/>
          <ac:spMkLst>
            <pc:docMk/>
            <pc:sldMk cId="1203495852" sldId="3291"/>
            <ac:spMk id="6" creationId="{BDC2E900-597B-7F49-1F71-1615E46F455B}"/>
          </ac:spMkLst>
        </pc:spChg>
      </pc:sldChg>
      <pc:sldChg chg="addSp modSp">
        <pc:chgData name="Obenauf, Cait" userId="52a76827-3c9d-4db0-9450-a00736f8fc05" providerId="ADAL" clId="{2D4B7E4A-000C-4CA8-9507-85DD175FA921}" dt="2025-02-18T15:03:25.629" v="14"/>
        <pc:sldMkLst>
          <pc:docMk/>
          <pc:sldMk cId="1195562643" sldId="3292"/>
        </pc:sldMkLst>
        <pc:spChg chg="add mod">
          <ac:chgData name="Obenauf, Cait" userId="52a76827-3c9d-4db0-9450-a00736f8fc05" providerId="ADAL" clId="{2D4B7E4A-000C-4CA8-9507-85DD175FA921}" dt="2025-02-18T15:03:25.629" v="14"/>
          <ac:spMkLst>
            <pc:docMk/>
            <pc:sldMk cId="1195562643" sldId="3292"/>
            <ac:spMk id="7" creationId="{0D256A79-DB50-BE63-8782-AF2882F51E3A}"/>
          </ac:spMkLst>
        </pc:spChg>
      </pc:sldChg>
      <pc:sldChg chg="addSp modSp">
        <pc:chgData name="Obenauf, Cait" userId="52a76827-3c9d-4db0-9450-a00736f8fc05" providerId="ADAL" clId="{2D4B7E4A-000C-4CA8-9507-85DD175FA921}" dt="2025-02-18T15:03:33.158" v="20"/>
        <pc:sldMkLst>
          <pc:docMk/>
          <pc:sldMk cId="3937647563" sldId="3293"/>
        </pc:sldMkLst>
        <pc:spChg chg="add mod">
          <ac:chgData name="Obenauf, Cait" userId="52a76827-3c9d-4db0-9450-a00736f8fc05" providerId="ADAL" clId="{2D4B7E4A-000C-4CA8-9507-85DD175FA921}" dt="2025-02-18T15:03:33.158" v="20"/>
          <ac:spMkLst>
            <pc:docMk/>
            <pc:sldMk cId="3937647563" sldId="3293"/>
            <ac:spMk id="5" creationId="{86C04B5A-E656-A32B-ACD2-FCC92FE50DC3}"/>
          </ac:spMkLst>
        </pc:spChg>
      </pc:sldChg>
      <pc:sldChg chg="addSp modSp">
        <pc:chgData name="Obenauf, Cait" userId="52a76827-3c9d-4db0-9450-a00736f8fc05" providerId="ADAL" clId="{2D4B7E4A-000C-4CA8-9507-85DD175FA921}" dt="2025-02-18T15:03:24.371" v="13"/>
        <pc:sldMkLst>
          <pc:docMk/>
          <pc:sldMk cId="872404998" sldId="3294"/>
        </pc:sldMkLst>
        <pc:spChg chg="add mod">
          <ac:chgData name="Obenauf, Cait" userId="52a76827-3c9d-4db0-9450-a00736f8fc05" providerId="ADAL" clId="{2D4B7E4A-000C-4CA8-9507-85DD175FA921}" dt="2025-02-18T15:03:24.371" v="13"/>
          <ac:spMkLst>
            <pc:docMk/>
            <pc:sldMk cId="872404998" sldId="3294"/>
            <ac:spMk id="7" creationId="{435A3BB0-09C8-DD87-464A-4AE8F987A785}"/>
          </ac:spMkLst>
        </pc:spChg>
      </pc:sldChg>
      <pc:sldChg chg="addSp modSp">
        <pc:chgData name="Obenauf, Cait" userId="52a76827-3c9d-4db0-9450-a00736f8fc05" providerId="ADAL" clId="{2D4B7E4A-000C-4CA8-9507-85DD175FA921}" dt="2025-02-18T15:03:34.432" v="21"/>
        <pc:sldMkLst>
          <pc:docMk/>
          <pc:sldMk cId="1680276438" sldId="3296"/>
        </pc:sldMkLst>
        <pc:spChg chg="add mod">
          <ac:chgData name="Obenauf, Cait" userId="52a76827-3c9d-4db0-9450-a00736f8fc05" providerId="ADAL" clId="{2D4B7E4A-000C-4CA8-9507-85DD175FA921}" dt="2025-02-18T15:03:34.432" v="21"/>
          <ac:spMkLst>
            <pc:docMk/>
            <pc:sldMk cId="1680276438" sldId="3296"/>
            <ac:spMk id="4" creationId="{E5C72528-B08C-1442-2BF7-7B3F5F5BB991}"/>
          </ac:spMkLst>
        </pc:spChg>
      </pc:sldChg>
      <pc:sldChg chg="addSp modSp">
        <pc:chgData name="Obenauf, Cait" userId="52a76827-3c9d-4db0-9450-a00736f8fc05" providerId="ADAL" clId="{2D4B7E4A-000C-4CA8-9507-85DD175FA921}" dt="2025-02-18T15:03:29.321" v="17"/>
        <pc:sldMkLst>
          <pc:docMk/>
          <pc:sldMk cId="4116455945" sldId="3297"/>
        </pc:sldMkLst>
        <pc:spChg chg="add mod">
          <ac:chgData name="Obenauf, Cait" userId="52a76827-3c9d-4db0-9450-a00736f8fc05" providerId="ADAL" clId="{2D4B7E4A-000C-4CA8-9507-85DD175FA921}" dt="2025-02-18T15:03:29.321" v="17"/>
          <ac:spMkLst>
            <pc:docMk/>
            <pc:sldMk cId="4116455945" sldId="3297"/>
            <ac:spMk id="7" creationId="{D5EFEE8C-0FCE-2CCC-A84C-9B7F065AF189}"/>
          </ac:spMkLst>
        </pc:spChg>
      </pc:sldChg>
      <pc:sldChg chg="addSp modSp">
        <pc:chgData name="Obenauf, Cait" userId="52a76827-3c9d-4db0-9450-a00736f8fc05" providerId="ADAL" clId="{2D4B7E4A-000C-4CA8-9507-85DD175FA921}" dt="2025-02-18T15:03:28.248" v="16"/>
        <pc:sldMkLst>
          <pc:docMk/>
          <pc:sldMk cId="2244393428" sldId="3298"/>
        </pc:sldMkLst>
        <pc:spChg chg="add mod">
          <ac:chgData name="Obenauf, Cait" userId="52a76827-3c9d-4db0-9450-a00736f8fc05" providerId="ADAL" clId="{2D4B7E4A-000C-4CA8-9507-85DD175FA921}" dt="2025-02-18T15:03:28.248" v="16"/>
          <ac:spMkLst>
            <pc:docMk/>
            <pc:sldMk cId="2244393428" sldId="3298"/>
            <ac:spMk id="4" creationId="{AD5BBE23-A750-8F36-6517-C843185750AC}"/>
          </ac:spMkLst>
        </pc:spChg>
      </pc:sldChg>
      <pc:sldMasterChg chg="new del mod addSldLayout delSldLayout">
        <pc:chgData name="Obenauf, Cait" userId="52a76827-3c9d-4db0-9450-a00736f8fc05" providerId="ADAL" clId="{2D4B7E4A-000C-4CA8-9507-85DD175FA921}" dt="2025-02-18T15:02:06.506" v="5" actId="6938"/>
        <pc:sldMasterMkLst>
          <pc:docMk/>
          <pc:sldMasterMk cId="3834868662" sldId="2147483698"/>
        </pc:sldMasterMkLst>
        <pc:sldLayoutChg chg="new del replId">
          <pc:chgData name="Obenauf, Cait" userId="52a76827-3c9d-4db0-9450-a00736f8fc05" providerId="ADAL" clId="{2D4B7E4A-000C-4CA8-9507-85DD175FA921}" dt="2025-02-18T15:02:06.506" v="5" actId="6938"/>
          <pc:sldLayoutMkLst>
            <pc:docMk/>
            <pc:sldMasterMk cId="3834868662" sldId="2147483698"/>
            <pc:sldLayoutMk cId="3816972561" sldId="2147483699"/>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1520595872" sldId="2147483700"/>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1073335331" sldId="2147483701"/>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1293372541" sldId="2147483702"/>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966777077" sldId="2147483703"/>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3558574375" sldId="2147483704"/>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3311592118" sldId="2147483705"/>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2798310147" sldId="2147483706"/>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3078501786" sldId="2147483707"/>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4046469983" sldId="2147483708"/>
          </pc:sldLayoutMkLst>
        </pc:sldLayoutChg>
        <pc:sldLayoutChg chg="new del replId">
          <pc:chgData name="Obenauf, Cait" userId="52a76827-3c9d-4db0-9450-a00736f8fc05" providerId="ADAL" clId="{2D4B7E4A-000C-4CA8-9507-85DD175FA921}" dt="2025-02-18T15:02:06.506" v="5" actId="6938"/>
          <pc:sldLayoutMkLst>
            <pc:docMk/>
            <pc:sldMasterMk cId="3834868662" sldId="2147483698"/>
            <pc:sldLayoutMk cId="1878858313" sldId="214748370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Dixon, D., Sattar, H., Moros, N., Kesireddy, S. R., Ahsan, H., Lakkimsetti, M., Fatima, M., Doshi, D., Sadhu, K., &amp; Hassan, M. J. (2024). Unveiling the Influence of AI Predictive analytics on patient Outcomes: A Comprehensive Narrative review. </a:t>
            </a:r>
            <a:r>
              <a:rPr lang="en-US" sz="1200" i="1" kern="1200">
                <a:solidFill>
                  <a:schemeClr val="tx1"/>
                </a:solidFill>
                <a:effectLst/>
                <a:latin typeface="+mn-lt"/>
                <a:ea typeface="+mn-ea"/>
                <a:cs typeface="+mn-cs"/>
              </a:rPr>
              <a:t>Cureus</a:t>
            </a:r>
            <a:r>
              <a:rPr lang="en-US" sz="1200" kern="1200">
                <a:solidFill>
                  <a:schemeClr val="tx1"/>
                </a:solidFill>
                <a:effectLst/>
                <a:latin typeface="+mn-lt"/>
                <a:ea typeface="+mn-ea"/>
                <a:cs typeface="+mn-cs"/>
              </a:rPr>
              <a:t>. https://doi.org/10.7759/cureus.59954</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2</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87489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Pruitt, Z., </a:t>
            </a:r>
            <a:r>
              <a:rPr lang="en-US" sz="1200" kern="1200" err="1">
                <a:solidFill>
                  <a:schemeClr val="tx1"/>
                </a:solidFill>
                <a:effectLst/>
                <a:latin typeface="+mn-lt"/>
                <a:ea typeface="+mn-ea"/>
                <a:cs typeface="+mn-cs"/>
              </a:rPr>
              <a:t>Bocknek</a:t>
            </a:r>
            <a:r>
              <a:rPr lang="en-US" sz="1200" kern="1200">
                <a:solidFill>
                  <a:schemeClr val="tx1"/>
                </a:solidFill>
                <a:effectLst/>
                <a:latin typeface="+mn-lt"/>
                <a:ea typeface="+mn-ea"/>
                <a:cs typeface="+mn-cs"/>
              </a:rPr>
              <a:t>, L., </a:t>
            </a:r>
            <a:r>
              <a:rPr lang="en-US" sz="1200" kern="1200" err="1">
                <a:solidFill>
                  <a:schemeClr val="tx1"/>
                </a:solidFill>
                <a:effectLst/>
                <a:latin typeface="+mn-lt"/>
                <a:ea typeface="+mn-ea"/>
                <a:cs typeface="+mn-cs"/>
              </a:rPr>
              <a:t>Busog</a:t>
            </a:r>
            <a:r>
              <a:rPr lang="en-US" sz="1200" kern="1200">
                <a:solidFill>
                  <a:schemeClr val="tx1"/>
                </a:solidFill>
                <a:effectLst/>
                <a:latin typeface="+mn-lt"/>
                <a:ea typeface="+mn-ea"/>
                <a:cs typeface="+mn-cs"/>
              </a:rPr>
              <a:t>, D., </a:t>
            </a:r>
            <a:r>
              <a:rPr lang="en-US" sz="1200" kern="1200" err="1">
                <a:solidFill>
                  <a:schemeClr val="tx1"/>
                </a:solidFill>
                <a:effectLst/>
                <a:latin typeface="+mn-lt"/>
                <a:ea typeface="+mn-ea"/>
                <a:cs typeface="+mn-cs"/>
              </a:rPr>
              <a:t>Spaar</a:t>
            </a:r>
            <a:r>
              <a:rPr lang="en-US" sz="1200" kern="1200">
                <a:solidFill>
                  <a:schemeClr val="tx1"/>
                </a:solidFill>
                <a:effectLst/>
                <a:latin typeface="+mn-lt"/>
                <a:ea typeface="+mn-ea"/>
                <a:cs typeface="+mn-cs"/>
              </a:rPr>
              <a:t>, P., </a:t>
            </a:r>
            <a:r>
              <a:rPr lang="en-US" sz="1200" kern="1200" err="1">
                <a:solidFill>
                  <a:schemeClr val="tx1"/>
                </a:solidFill>
                <a:effectLst/>
                <a:latin typeface="+mn-lt"/>
                <a:ea typeface="+mn-ea"/>
                <a:cs typeface="+mn-cs"/>
              </a:rPr>
              <a:t>Milicia</a:t>
            </a:r>
            <a:r>
              <a:rPr lang="en-US" sz="1200" kern="1200">
                <a:solidFill>
                  <a:schemeClr val="tx1"/>
                </a:solidFill>
                <a:effectLst/>
                <a:latin typeface="+mn-lt"/>
                <a:ea typeface="+mn-ea"/>
                <a:cs typeface="+mn-cs"/>
              </a:rPr>
              <a:t>, A., Howe, J., Franklin, E., </a:t>
            </a:r>
            <a:r>
              <a:rPr lang="en-US" sz="1200" kern="1200" err="1">
                <a:solidFill>
                  <a:schemeClr val="tx1"/>
                </a:solidFill>
                <a:effectLst/>
                <a:latin typeface="+mn-lt"/>
                <a:ea typeface="+mn-ea"/>
                <a:cs typeface="+mn-cs"/>
              </a:rPr>
              <a:t>Krevat</a:t>
            </a:r>
            <a:r>
              <a:rPr lang="en-US" sz="1200" kern="1200">
                <a:solidFill>
                  <a:schemeClr val="tx1"/>
                </a:solidFill>
                <a:effectLst/>
                <a:latin typeface="+mn-lt"/>
                <a:ea typeface="+mn-ea"/>
                <a:cs typeface="+mn-cs"/>
              </a:rPr>
              <a:t>, S., Jones, R., &amp; </a:t>
            </a:r>
            <a:r>
              <a:rPr lang="en-US" sz="1200" kern="1200" err="1">
                <a:solidFill>
                  <a:schemeClr val="tx1"/>
                </a:solidFill>
                <a:effectLst/>
                <a:latin typeface="+mn-lt"/>
                <a:ea typeface="+mn-ea"/>
                <a:cs typeface="+mn-cs"/>
              </a:rPr>
              <a:t>Ratwani</a:t>
            </a:r>
            <a:r>
              <a:rPr lang="en-US" sz="1200" kern="1200">
                <a:solidFill>
                  <a:schemeClr val="tx1"/>
                </a:solidFill>
                <a:effectLst/>
                <a:latin typeface="+mn-lt"/>
                <a:ea typeface="+mn-ea"/>
                <a:cs typeface="+mn-cs"/>
              </a:rPr>
              <a:t>, R. (2023). Informing Healthcare Alarm Design and Use: A Human Factors Cross-Industry Perspective. </a:t>
            </a:r>
            <a:r>
              <a:rPr lang="en-US" sz="1200" i="1" kern="1200">
                <a:solidFill>
                  <a:schemeClr val="tx1"/>
                </a:solidFill>
                <a:effectLst/>
                <a:latin typeface="+mn-lt"/>
                <a:ea typeface="+mn-ea"/>
                <a:cs typeface="+mn-cs"/>
              </a:rPr>
              <a:t>Patient Safety</a:t>
            </a:r>
            <a:r>
              <a:rPr lang="en-US" sz="1200" kern="1200">
                <a:solidFill>
                  <a:schemeClr val="tx1"/>
                </a:solidFill>
                <a:effectLst/>
                <a:latin typeface="+mn-lt"/>
                <a:ea typeface="+mn-ea"/>
                <a:cs typeface="+mn-cs"/>
              </a:rPr>
              <a:t>, 6–14. https://doi.org/10.33940/med/2023.3.1</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11</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0376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Arumugam, N., </a:t>
            </a:r>
            <a:r>
              <a:rPr lang="en-US" sz="1200" kern="1200" err="1">
                <a:solidFill>
                  <a:schemeClr val="tx1"/>
                </a:solidFill>
                <a:effectLst/>
                <a:latin typeface="+mn-lt"/>
                <a:ea typeface="+mn-ea"/>
                <a:cs typeface="+mn-cs"/>
              </a:rPr>
              <a:t>Ramulu</a:t>
            </a:r>
            <a:r>
              <a:rPr lang="en-US" sz="1200" kern="1200">
                <a:solidFill>
                  <a:schemeClr val="tx1"/>
                </a:solidFill>
                <a:effectLst/>
                <a:latin typeface="+mn-lt"/>
                <a:ea typeface="+mn-ea"/>
                <a:cs typeface="+mn-cs"/>
              </a:rPr>
              <a:t>, J. S., </a:t>
            </a:r>
            <a:r>
              <a:rPr lang="en-US" sz="1200" kern="1200" err="1">
                <a:solidFill>
                  <a:schemeClr val="tx1"/>
                </a:solidFill>
                <a:effectLst/>
                <a:latin typeface="+mn-lt"/>
                <a:ea typeface="+mn-ea"/>
                <a:cs typeface="+mn-cs"/>
              </a:rPr>
              <a:t>Muniandy</a:t>
            </a:r>
            <a:r>
              <a:rPr lang="en-US" sz="1200" kern="1200">
                <a:solidFill>
                  <a:schemeClr val="tx1"/>
                </a:solidFill>
                <a:effectLst/>
                <a:latin typeface="+mn-lt"/>
                <a:ea typeface="+mn-ea"/>
                <a:cs typeface="+mn-cs"/>
              </a:rPr>
              <a:t>, S., Peter, A. B., &amp; Razak, M. I. (2021). Acceptance of integrated mobile healthcare app to bridge medical </a:t>
            </a:r>
            <a:r>
              <a:rPr lang="en-US" sz="1200" kern="1200" err="1">
                <a:solidFill>
                  <a:schemeClr val="tx1"/>
                </a:solidFill>
                <a:effectLst/>
                <a:latin typeface="+mn-lt"/>
                <a:ea typeface="+mn-ea"/>
                <a:cs typeface="+mn-cs"/>
              </a:rPr>
              <a:t>ersonnel</a:t>
            </a:r>
            <a:r>
              <a:rPr lang="en-US" sz="1200" kern="1200">
                <a:solidFill>
                  <a:schemeClr val="tx1"/>
                </a:solidFill>
                <a:effectLst/>
                <a:latin typeface="+mn-lt"/>
                <a:ea typeface="+mn-ea"/>
                <a:cs typeface="+mn-cs"/>
              </a:rPr>
              <a:t> and patients. </a:t>
            </a:r>
            <a:r>
              <a:rPr lang="en-US" sz="1200" i="1" kern="1200">
                <a:solidFill>
                  <a:schemeClr val="tx1"/>
                </a:solidFill>
                <a:effectLst/>
                <a:latin typeface="+mn-lt"/>
                <a:ea typeface="+mn-ea"/>
                <a:cs typeface="+mn-cs"/>
              </a:rPr>
              <a:t>International Journal of Academic Research in Business and Social Sciences</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11</a:t>
            </a:r>
            <a:r>
              <a:rPr lang="en-US" sz="1200" kern="1200">
                <a:solidFill>
                  <a:schemeClr val="tx1"/>
                </a:solidFill>
                <a:effectLst/>
                <a:latin typeface="+mn-lt"/>
                <a:ea typeface="+mn-ea"/>
                <a:cs typeface="+mn-cs"/>
              </a:rPr>
              <a:t>(9). https://doi.org/10.6007/ijarbss/v11-i9/11026</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3</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2033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Reddy, S. (2024). Generative AI in healthcare: an implementation science informed translational path on application, integration and governance. </a:t>
            </a:r>
            <a:r>
              <a:rPr lang="en-US" sz="1200" i="1" kern="1200">
                <a:solidFill>
                  <a:schemeClr val="tx1"/>
                </a:solidFill>
                <a:effectLst/>
                <a:latin typeface="+mn-lt"/>
                <a:ea typeface="+mn-ea"/>
                <a:cs typeface="+mn-cs"/>
              </a:rPr>
              <a:t>Implementation Science</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19</a:t>
            </a:r>
            <a:r>
              <a:rPr lang="en-US" sz="1200" kern="1200">
                <a:solidFill>
                  <a:schemeClr val="tx1"/>
                </a:solidFill>
                <a:effectLst/>
                <a:latin typeface="+mn-lt"/>
                <a:ea typeface="+mn-ea"/>
                <a:cs typeface="+mn-cs"/>
              </a:rPr>
              <a:t>(1). https://doi.org/10.1186/s13012-024-01357-9</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4</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1664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5</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1325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kern="1200" err="1">
                <a:solidFill>
                  <a:schemeClr val="tx1"/>
                </a:solidFill>
                <a:effectLst/>
                <a:latin typeface="+mn-lt"/>
                <a:ea typeface="+mn-ea"/>
                <a:cs typeface="+mn-cs"/>
              </a:rPr>
              <a:t>Gjære</a:t>
            </a:r>
            <a:r>
              <a:rPr lang="en-US" sz="1200" kern="1200">
                <a:solidFill>
                  <a:schemeClr val="tx1"/>
                </a:solidFill>
                <a:effectLst/>
                <a:latin typeface="+mn-lt"/>
                <a:ea typeface="+mn-ea"/>
                <a:cs typeface="+mn-cs"/>
              </a:rPr>
              <a:t>, E. A., &amp; </a:t>
            </a:r>
            <a:r>
              <a:rPr lang="en-US" sz="1200" kern="1200" err="1">
                <a:solidFill>
                  <a:schemeClr val="tx1"/>
                </a:solidFill>
                <a:effectLst/>
                <a:latin typeface="+mn-lt"/>
                <a:ea typeface="+mn-ea"/>
                <a:cs typeface="+mn-cs"/>
              </a:rPr>
              <a:t>Lillebo</a:t>
            </a:r>
            <a:r>
              <a:rPr lang="en-US" sz="1200" kern="1200">
                <a:solidFill>
                  <a:schemeClr val="tx1"/>
                </a:solidFill>
                <a:effectLst/>
                <a:latin typeface="+mn-lt"/>
                <a:ea typeface="+mn-ea"/>
                <a:cs typeface="+mn-cs"/>
              </a:rPr>
              <a:t>, B. (2014). Designing privacy-friendly digital whiteboards for mediation of clinical progress. </a:t>
            </a:r>
            <a:r>
              <a:rPr lang="en-US" sz="1200" i="1" kern="1200">
                <a:solidFill>
                  <a:schemeClr val="tx1"/>
                </a:solidFill>
                <a:effectLst/>
                <a:latin typeface="+mn-lt"/>
                <a:ea typeface="+mn-ea"/>
                <a:cs typeface="+mn-cs"/>
              </a:rPr>
              <a:t>BMC Medical Informatics and Decision Making</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14</a:t>
            </a:r>
            <a:r>
              <a:rPr lang="en-US" sz="1200" kern="1200">
                <a:solidFill>
                  <a:schemeClr val="tx1"/>
                </a:solidFill>
                <a:effectLst/>
                <a:latin typeface="+mn-lt"/>
                <a:ea typeface="+mn-ea"/>
                <a:cs typeface="+mn-cs"/>
              </a:rPr>
              <a:t>(1). https://doi.org/10.1186/1472-6947-14-27</a:t>
            </a:r>
          </a:p>
          <a:p>
            <a:r>
              <a:rPr lang="en-US" sz="1200" kern="1200">
                <a:solidFill>
                  <a:schemeClr val="tx1"/>
                </a:solidFill>
                <a:effectLst/>
                <a:latin typeface="+mn-lt"/>
                <a:ea typeface="+mn-ea"/>
                <a:cs typeface="+mn-cs"/>
              </a:rPr>
              <a:t> </a:t>
            </a:r>
          </a:p>
          <a:p>
            <a:endParaRPr lang="en-US"/>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6</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9018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kern="1200">
                <a:solidFill>
                  <a:schemeClr val="tx1"/>
                </a:solidFill>
                <a:effectLst/>
                <a:latin typeface="+mn-lt"/>
                <a:ea typeface="+mn-ea"/>
                <a:cs typeface="+mn-cs"/>
              </a:rPr>
              <a:t>Serrano, L. P., Maita, K. C., Avila, F. R., Torres-Guzman, R. A., Garcia, J. P., </a:t>
            </a:r>
            <a:r>
              <a:rPr lang="en-US" sz="1200" kern="1200" err="1">
                <a:solidFill>
                  <a:schemeClr val="tx1"/>
                </a:solidFill>
                <a:effectLst/>
                <a:latin typeface="+mn-lt"/>
                <a:ea typeface="+mn-ea"/>
                <a:cs typeface="+mn-cs"/>
              </a:rPr>
              <a:t>Eldaly</a:t>
            </a:r>
            <a:r>
              <a:rPr lang="en-US" sz="1200" kern="1200">
                <a:solidFill>
                  <a:schemeClr val="tx1"/>
                </a:solidFill>
                <a:effectLst/>
                <a:latin typeface="+mn-lt"/>
                <a:ea typeface="+mn-ea"/>
                <a:cs typeface="+mn-cs"/>
              </a:rPr>
              <a:t>, A. S., Haider, C. R., Felton, C. L., Paulson, M. R., </a:t>
            </a:r>
            <a:r>
              <a:rPr lang="en-US" sz="1200" kern="1200" err="1">
                <a:solidFill>
                  <a:schemeClr val="tx1"/>
                </a:solidFill>
                <a:effectLst/>
                <a:latin typeface="+mn-lt"/>
                <a:ea typeface="+mn-ea"/>
                <a:cs typeface="+mn-cs"/>
              </a:rPr>
              <a:t>Maniaci</a:t>
            </a:r>
            <a:r>
              <a:rPr lang="en-US" sz="1200" kern="1200">
                <a:solidFill>
                  <a:schemeClr val="tx1"/>
                </a:solidFill>
                <a:effectLst/>
                <a:latin typeface="+mn-lt"/>
                <a:ea typeface="+mn-ea"/>
                <a:cs typeface="+mn-cs"/>
              </a:rPr>
              <a:t>, M. J., &amp; Forte, A. J. (2023). Benefits and Challenges of remote patient monitoring as perceived by health care practitioners: A Systematic review. </a:t>
            </a:r>
            <a:r>
              <a:rPr lang="en-US" sz="1200" i="1" kern="1200">
                <a:solidFill>
                  <a:schemeClr val="tx1"/>
                </a:solidFill>
                <a:effectLst/>
                <a:latin typeface="+mn-lt"/>
                <a:ea typeface="+mn-ea"/>
                <a:cs typeface="+mn-cs"/>
              </a:rPr>
              <a:t>The Permanente Journal</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27</a:t>
            </a:r>
            <a:r>
              <a:rPr lang="en-US" sz="1200" kern="1200">
                <a:solidFill>
                  <a:schemeClr val="tx1"/>
                </a:solidFill>
                <a:effectLst/>
                <a:latin typeface="+mn-lt"/>
                <a:ea typeface="+mn-ea"/>
                <a:cs typeface="+mn-cs"/>
              </a:rPr>
              <a:t>(4), 100–111. https://doi.org/10.7812/tpp/23.022</a:t>
            </a:r>
          </a:p>
          <a:p>
            <a:r>
              <a:rPr lang="en-US" sz="1200" kern="1200">
                <a:solidFill>
                  <a:schemeClr val="tx1"/>
                </a:solidFill>
                <a:effectLst/>
                <a:latin typeface="+mn-lt"/>
                <a:ea typeface="+mn-ea"/>
                <a:cs typeface="+mn-cs"/>
              </a:rPr>
              <a:t> </a:t>
            </a: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7</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01648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Dixon, D., Sattar, H., Moros, N., Kesireddy, S. R., Ahsan, H., Lakkimsetti, M., Fatima, M., Doshi, D., Sadhu, K., &amp; Hassan, M. J. (2024). Unveiling the Influence of AI Predictive analytics on patient Outcomes: A Comprehensive Narrative review. </a:t>
            </a:r>
            <a:r>
              <a:rPr lang="en-US" sz="1200" i="1" kern="1200">
                <a:solidFill>
                  <a:schemeClr val="tx1"/>
                </a:solidFill>
                <a:effectLst/>
                <a:latin typeface="+mn-lt"/>
                <a:ea typeface="+mn-ea"/>
                <a:cs typeface="+mn-cs"/>
              </a:rPr>
              <a:t>Cureus</a:t>
            </a:r>
            <a:r>
              <a:rPr lang="en-US" sz="1200" kern="1200">
                <a:solidFill>
                  <a:schemeClr val="tx1"/>
                </a:solidFill>
                <a:effectLst/>
                <a:latin typeface="+mn-lt"/>
                <a:ea typeface="+mn-ea"/>
                <a:cs typeface="+mn-cs"/>
              </a:rPr>
              <a:t>. https://doi.org/10.7759/cureus.59954</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8</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14212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Abdalkareem, Z. A., Amir, A., Al-Betar, M. A., Ekhan, P., &amp; Hammouri, A. I. (2021). Healthcare scheduling in optimization context: a review. </a:t>
            </a:r>
            <a:r>
              <a:rPr lang="en-US" sz="1200" i="1" kern="1200">
                <a:solidFill>
                  <a:schemeClr val="tx1"/>
                </a:solidFill>
                <a:effectLst/>
                <a:latin typeface="+mn-lt"/>
                <a:ea typeface="+mn-ea"/>
                <a:cs typeface="+mn-cs"/>
              </a:rPr>
              <a:t>Health and Technology</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11</a:t>
            </a:r>
            <a:r>
              <a:rPr lang="en-US" sz="1200" kern="1200">
                <a:solidFill>
                  <a:schemeClr val="tx1"/>
                </a:solidFill>
                <a:effectLst/>
                <a:latin typeface="+mn-lt"/>
                <a:ea typeface="+mn-ea"/>
                <a:cs typeface="+mn-cs"/>
              </a:rPr>
              <a:t>(3), 445–469. https://doi.org/10.1007/s12553-021-00547-5</a:t>
            </a:r>
          </a:p>
          <a:p>
            <a:r>
              <a:rPr lang="en-US" sz="1200" kern="1200">
                <a:solidFill>
                  <a:schemeClr val="tx1"/>
                </a:solidFill>
                <a:effectLst/>
                <a:latin typeface="+mn-lt"/>
                <a:ea typeface="+mn-ea"/>
                <a:cs typeface="+mn-cs"/>
              </a:rPr>
              <a:t> </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9</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2012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Baalharith, I. M. A., &amp; Aboshaiqah, A. E. (2024). Virtual Healthcare Revolution: Understanding nurse competencies and roles. </a:t>
            </a:r>
            <a:r>
              <a:rPr lang="en-US" sz="1200" i="1" kern="1200">
                <a:solidFill>
                  <a:schemeClr val="tx1"/>
                </a:solidFill>
                <a:effectLst/>
                <a:latin typeface="+mn-lt"/>
                <a:ea typeface="+mn-ea"/>
                <a:cs typeface="+mn-cs"/>
              </a:rPr>
              <a:t>SAGE Open Nursing</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10</a:t>
            </a:r>
            <a:r>
              <a:rPr lang="en-US" sz="1200" kern="1200">
                <a:solidFill>
                  <a:schemeClr val="tx1"/>
                </a:solidFill>
                <a:effectLst/>
                <a:latin typeface="+mn-lt"/>
                <a:ea typeface="+mn-ea"/>
                <a:cs typeface="+mn-cs"/>
              </a:rPr>
              <a:t>. https://doi.org/10.1177/23779608241271703</a:t>
            </a:r>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10</a:t>
            </a:fld>
            <a:endParaRPr lang="en-GB"/>
          </a:p>
        </p:txBody>
      </p:sp>
      <p:sp>
        <p:nvSpPr>
          <p:cNvPr id="5" name="Date Placeholder 4"/>
          <p:cNvSpPr>
            <a:spLocks noGrp="1"/>
          </p:cNvSpPr>
          <p:nvPr>
            <p:ph type="dt" idx="1"/>
          </p:nvPr>
        </p:nvSpPr>
        <p:spPr/>
        <p:txBody>
          <a:bodyPr/>
          <a:lstStyle/>
          <a:p>
            <a:fld id="{B8470CD4-B29B-1847-9ED9-8C0CAA5D477B}" type="datetime1">
              <a:rPr lang="en-US"/>
              <a:t>2/18/2025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5324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descr="Text, logo&#10;&#10;Description automatically generated">
            <a:extLst>
              <a:ext uri="{FF2B5EF4-FFF2-40B4-BE49-F238E27FC236}">
                <a16:creationId xmlns:a16="http://schemas.microsoft.com/office/drawing/2014/main" id="{44EE36C3-DE34-FA45-AB46-162CFBC8CC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CD41D930-0200-FB49-AD21-BE53C7AFC633}"/>
              </a:ext>
            </a:extLst>
          </p:cNvPr>
          <p:cNvSpPr>
            <a:spLocks noGrp="1"/>
          </p:cNvSpPr>
          <p:nvPr>
            <p:ph type="title"/>
          </p:nvPr>
        </p:nvSpPr>
        <p:spPr>
          <a:xfrm>
            <a:off x="838201" y="3007360"/>
            <a:ext cx="10591800" cy="999994"/>
          </a:xfrm>
        </p:spPr>
        <p:txBody>
          <a:bodyPr anchor="ctr"/>
          <a:lstStyle>
            <a:lvl1pPr>
              <a:lnSpc>
                <a:spcPct val="85000"/>
              </a:lnSpc>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11706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C02990B0-028A-A346-9947-A3D2F62FE8D0}"/>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4461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6096000" y="1714500"/>
            <a:ext cx="5334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385150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p>
            <a:r>
              <a:rPr lang="en-US"/>
              <a:t>HIMSS Nursing Innovation Advisory Workgroup</a:t>
            </a:r>
          </a:p>
        </p:txBody>
      </p:sp>
    </p:spTree>
    <p:extLst>
      <p:ext uri="{BB962C8B-B14F-4D97-AF65-F5344CB8AC3E}">
        <p14:creationId xmlns:p14="http://schemas.microsoft.com/office/powerpoint/2010/main" val="211374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322345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379222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26251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1" y="2267389"/>
            <a:ext cx="3296920" cy="1783443"/>
          </a:xfrm>
        </p:spPr>
        <p:txBody>
          <a:bodyPr wrap="square" anchor="ctr" anchorCtr="0"/>
          <a:lstStyle>
            <a:lvl1pPr>
              <a:lnSpc>
                <a:spcPct val="100000"/>
              </a:lnSpc>
              <a:defRPr sz="3600" b="0" i="1" spc="0">
                <a:solidFill>
                  <a:schemeClr val="bg1"/>
                </a:solidFill>
                <a:latin typeface="Prometo Medium" panose="020B0704030203060203" pitchFamily="34" charset="0"/>
              </a:defRPr>
            </a:lvl1pPr>
          </a:lstStyle>
          <a:p>
            <a:r>
              <a:rPr lang="en-US"/>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1" name="Picture 10" descr="Text, logo&#10;&#10;Description automatically generated">
            <a:extLst>
              <a:ext uri="{FF2B5EF4-FFF2-40B4-BE49-F238E27FC236}">
                <a16:creationId xmlns:a16="http://schemas.microsoft.com/office/drawing/2014/main" id="{DEACEA3E-52CD-0443-AEF7-70C81DE5E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86F8882-223E-3C4C-9CD5-F2E69122B454}"/>
              </a:ext>
            </a:extLst>
          </p:cNvPr>
          <p:cNvSpPr>
            <a:spLocks noGrp="1"/>
          </p:cNvSpPr>
          <p:nvPr>
            <p:ph type="ftr" sz="quarter" idx="14"/>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hasCustomPrompt="1"/>
          </p:nvPr>
        </p:nvSpPr>
        <p:spPr>
          <a:xfrm>
            <a:off x="838201" y="2340565"/>
            <a:ext cx="3784600" cy="1783443"/>
          </a:xfrm>
        </p:spPr>
        <p:txBody>
          <a:bodyPr/>
          <a:lstStyle>
            <a:lvl1pPr>
              <a:lnSpc>
                <a:spcPct val="100000"/>
              </a:lnSpc>
              <a:defRPr sz="3600">
                <a:solidFill>
                  <a:schemeClr val="bg1"/>
                </a:solidFill>
                <a:latin typeface="Prometo Medium" panose="020B0704030203060203" pitchFamily="34" charset="0"/>
              </a:defRPr>
            </a:lvl1pPr>
          </a:lstStyle>
          <a:p>
            <a:r>
              <a:rPr lang="en-US"/>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2" name="Picture 11" descr="Text, logo&#10;&#10;Description automatically generated">
            <a:extLst>
              <a:ext uri="{FF2B5EF4-FFF2-40B4-BE49-F238E27FC236}">
                <a16:creationId xmlns:a16="http://schemas.microsoft.com/office/drawing/2014/main" id="{16B94362-FA29-F948-8F68-67B2C65DD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5" name="Picture 4" descr="Text, logo&#10;&#10;Description automatically generated">
            <a:extLst>
              <a:ext uri="{FF2B5EF4-FFF2-40B4-BE49-F238E27FC236}">
                <a16:creationId xmlns:a16="http://schemas.microsoft.com/office/drawing/2014/main" id="{60C53942-BB43-2E43-BAE9-8C86769F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70877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5" name="Picture 14" descr="Text, logo&#10;&#10;Description automatically generated">
            <a:extLst>
              <a:ext uri="{FF2B5EF4-FFF2-40B4-BE49-F238E27FC236}">
                <a16:creationId xmlns:a16="http://schemas.microsoft.com/office/drawing/2014/main" id="{84E38981-E5B5-9C4B-B8CB-96FC1248CF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19090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433" y="2339984"/>
            <a:ext cx="4187371" cy="1783443"/>
          </a:xfrm>
        </p:spPr>
        <p:txBody>
          <a:bodyPr wrap="square" anchor="ctr" anchorCtr="0"/>
          <a:lstStyle>
            <a:lvl1pPr>
              <a:lnSpc>
                <a:spcPct val="100000"/>
              </a:lnSpc>
              <a:defRPr sz="3600" b="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p>
            <a:r>
              <a:rPr lang="en-US"/>
              <a:t>HIMSS Nursing Innovation Advisory Workgroup</a:t>
            </a:r>
          </a:p>
        </p:txBody>
      </p:sp>
    </p:spTree>
    <p:extLst>
      <p:ext uri="{BB962C8B-B14F-4D97-AF65-F5344CB8AC3E}">
        <p14:creationId xmlns:p14="http://schemas.microsoft.com/office/powerpoint/2010/main" val="395679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1"/>
          <p:cNvSpPr>
            <a:spLocks noGrp="1"/>
          </p:cNvSpPr>
          <p:nvPr>
            <p:ph type="title"/>
          </p:nvPr>
        </p:nvSpPr>
        <p:spPr>
          <a:xfrm>
            <a:off x="1802517"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9" name="Picture 8" descr="Text, logo&#10;&#10;Description automatically generated">
            <a:extLst>
              <a:ext uri="{FF2B5EF4-FFF2-40B4-BE49-F238E27FC236}">
                <a16:creationId xmlns:a16="http://schemas.microsoft.com/office/drawing/2014/main" id="{95842CC3-E0BF-FF45-A0E4-A97EF3CB2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398092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p:cNvSpPr>
            <a:spLocks noGrp="1"/>
          </p:cNvSpPr>
          <p:nvPr>
            <p:ph type="title" hasCustomPrompt="1"/>
          </p:nvPr>
        </p:nvSpPr>
        <p:spPr>
          <a:xfrm>
            <a:off x="863324"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0" name="Picture 9" descr="Text, logo&#10;&#10;Description automatically generated">
            <a:extLst>
              <a:ext uri="{FF2B5EF4-FFF2-40B4-BE49-F238E27FC236}">
                <a16:creationId xmlns:a16="http://schemas.microsoft.com/office/drawing/2014/main" id="{FA0F21B5-0A26-624D-8343-97BF2C034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63803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p>
            <a:r>
              <a:rPr lang="en-US"/>
              <a:t>HIMSS Nursing Innovation Advisory Workgroup</a:t>
            </a:r>
          </a:p>
        </p:txBody>
      </p:sp>
    </p:spTree>
    <p:extLst>
      <p:ext uri="{BB962C8B-B14F-4D97-AF65-F5344CB8AC3E}">
        <p14:creationId xmlns:p14="http://schemas.microsoft.com/office/powerpoint/2010/main" val="284224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8E820061-E792-B644-8E31-AC9728ED818D}"/>
              </a:ext>
            </a:extLst>
          </p:cNvPr>
          <p:cNvSpPr>
            <a:spLocks noGrp="1"/>
          </p:cNvSpPr>
          <p:nvPr>
            <p:ph type="title" hasCustomPrompt="1"/>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D8CC23AE-7100-AB46-A669-87FDCEAAD337}"/>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67630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Oval 4">
            <a:extLst>
              <a:ext uri="{FF2B5EF4-FFF2-40B4-BE49-F238E27FC236}">
                <a16:creationId xmlns:a16="http://schemas.microsoft.com/office/drawing/2014/main" id="{473A290F-976B-5F47-BB8C-1087AEF93EA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p:cNvSpPr>
            <a:spLocks noGrp="1"/>
          </p:cNvSpPr>
          <p:nvPr>
            <p:ph type="title"/>
          </p:nvPr>
        </p:nvSpPr>
        <p:spPr>
          <a:xfrm>
            <a:off x="865566" y="2216418"/>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24838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p>
            <a:r>
              <a:rPr lang="en-US"/>
              <a:t>HIMSS Nursing Innovation Advisory Workgroup</a:t>
            </a:r>
          </a:p>
        </p:txBody>
      </p:sp>
    </p:spTree>
    <p:extLst>
      <p:ext uri="{BB962C8B-B14F-4D97-AF65-F5344CB8AC3E}">
        <p14:creationId xmlns:p14="http://schemas.microsoft.com/office/powerpoint/2010/main" val="125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404093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2989BF63-5EE5-8047-B050-5418BD624C1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45603C74-F050-F342-8B91-9CD942166278}"/>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426548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Oval 3">
            <a:extLst>
              <a:ext uri="{FF2B5EF4-FFF2-40B4-BE49-F238E27FC236}">
                <a16:creationId xmlns:a16="http://schemas.microsoft.com/office/drawing/2014/main" id="{561832FE-827D-954B-A2D5-A1116D3AB2E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3597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7" name="Oval 6">
            <a:extLst>
              <a:ext uri="{FF2B5EF4-FFF2-40B4-BE49-F238E27FC236}">
                <a16:creationId xmlns:a16="http://schemas.microsoft.com/office/drawing/2014/main" id="{369DB85D-C85B-CC49-8E37-033EBD29C352}"/>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513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850392" y="2278265"/>
            <a:ext cx="10579608"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838200" y="1822615"/>
            <a:ext cx="10591800" cy="518337"/>
          </a:xfrm>
        </p:spPr>
        <p:txBody>
          <a:bodyPr>
            <a:normAutofit/>
          </a:bodyPr>
          <a:lstStyle>
            <a:lvl1pPr marL="0" indent="0">
              <a:buNone/>
              <a:defRPr lang="en-US" sz="1600" b="1" kern="1200" spc="50" dirty="0" smtClean="0">
                <a:solidFill>
                  <a:schemeClr val="accent3"/>
                </a:solidFill>
                <a:latin typeface="+mn-lt"/>
                <a:ea typeface="+mn-ea"/>
                <a:cs typeface="+mn-cs"/>
              </a:defRPr>
            </a:lvl1pPr>
          </a:lstStyle>
          <a:p>
            <a:pPr marL="0" lvl="0" algn="l" defTabSz="914400" rtl="0" eaLnBrk="1" latinLnBrk="0" hangingPunct="1">
              <a:defRPr/>
            </a:pPr>
            <a:r>
              <a:rPr lang="en-US"/>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151713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55103" y="-570883"/>
            <a:ext cx="5359399" cy="9161367"/>
          </a:xfrm>
          <a:prstGeom prst="rect">
            <a:avLst/>
          </a:prstGeom>
        </p:spPr>
      </p:pic>
      <p:sp>
        <p:nvSpPr>
          <p:cNvPr id="2" name="Title 1"/>
          <p:cNvSpPr>
            <a:spLocks noGrp="1"/>
          </p:cNvSpPr>
          <p:nvPr>
            <p:ph type="title"/>
          </p:nvPr>
        </p:nvSpPr>
        <p:spPr>
          <a:xfrm>
            <a:off x="847832" y="2330279"/>
            <a:ext cx="3847216"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5597535" y="1714501"/>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4778003" y="8989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p>
            <a:r>
              <a:rPr lang="en-US"/>
              <a:t>HIMSS Nursing Innovation Advisory Workgroup</a:t>
            </a:r>
          </a:p>
        </p:txBody>
      </p:sp>
    </p:spTree>
    <p:extLst>
      <p:ext uri="{BB962C8B-B14F-4D97-AF65-F5344CB8AC3E}">
        <p14:creationId xmlns:p14="http://schemas.microsoft.com/office/powerpoint/2010/main" val="3207664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44329" y="2330279"/>
            <a:ext cx="3053805" cy="2216200"/>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06437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185266"/>
            <a:ext cx="5735736" cy="4822460"/>
          </a:xfrm>
          <a:prstGeom prst="rect">
            <a:avLst/>
          </a:prstGeom>
        </p:spPr>
      </p:pic>
      <p:sp>
        <p:nvSpPr>
          <p:cNvPr id="11" name="Picture Placeholder 4"/>
          <p:cNvSpPr>
            <a:spLocks noGrp="1"/>
          </p:cNvSpPr>
          <p:nvPr>
            <p:ph type="pic" sz="quarter" idx="14"/>
          </p:nvPr>
        </p:nvSpPr>
        <p:spPr>
          <a:xfrm>
            <a:off x="5908538" y="145999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838201" y="2343834"/>
            <a:ext cx="3791672" cy="1067186"/>
          </a:xfrm>
        </p:spPr>
        <p:txBody>
          <a:bodyPr/>
          <a:lstStyle>
            <a:lvl1pPr>
              <a:lnSpc>
                <a:spcPct val="100000"/>
              </a:lnSpc>
              <a:defRPr/>
            </a:lvl1pPr>
          </a:lstStyle>
          <a:p>
            <a:r>
              <a:rPr lang="en-US"/>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838200" y="3538539"/>
            <a:ext cx="4208463" cy="2214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164352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023" y="1277828"/>
            <a:ext cx="7470157" cy="4386036"/>
          </a:xfrm>
          <a:prstGeom prst="rect">
            <a:avLst/>
          </a:prstGeom>
        </p:spPr>
      </p:pic>
      <p:sp>
        <p:nvSpPr>
          <p:cNvPr id="11" name="Picture Placeholder 4"/>
          <p:cNvSpPr>
            <a:spLocks noGrp="1"/>
          </p:cNvSpPr>
          <p:nvPr>
            <p:ph type="pic" sz="quarter" idx="14"/>
          </p:nvPr>
        </p:nvSpPr>
        <p:spPr>
          <a:xfrm>
            <a:off x="5398855" y="1565330"/>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47828" y="2330279"/>
            <a:ext cx="3788188"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2223670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529" y="913305"/>
            <a:ext cx="5343632" cy="7508718"/>
          </a:xfrm>
          <a:prstGeom prst="rect">
            <a:avLst/>
          </a:prstGeom>
        </p:spPr>
      </p:pic>
      <p:sp>
        <p:nvSpPr>
          <p:cNvPr id="11" name="Picture Placeholder 4"/>
          <p:cNvSpPr>
            <a:spLocks noGrp="1"/>
          </p:cNvSpPr>
          <p:nvPr>
            <p:ph type="pic" sz="quarter" idx="14"/>
          </p:nvPr>
        </p:nvSpPr>
        <p:spPr>
          <a:xfrm>
            <a:off x="5847029"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47827" y="2330279"/>
            <a:ext cx="3735179"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210527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5116064"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12" name="Picture Placeholder 4"/>
          <p:cNvSpPr>
            <a:spLocks noGrp="1"/>
          </p:cNvSpPr>
          <p:nvPr>
            <p:ph type="pic" sz="quarter" idx="15"/>
          </p:nvPr>
        </p:nvSpPr>
        <p:spPr>
          <a:xfrm>
            <a:off x="7679581"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39178"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47828" y="2330279"/>
            <a:ext cx="3667110"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p>
            <a:r>
              <a:rPr lang="en-US"/>
              <a:t>HIMSS Nursing Innovation Advisory Workgroup</a:t>
            </a:r>
          </a:p>
        </p:txBody>
      </p:sp>
    </p:spTree>
    <p:extLst>
      <p:ext uri="{BB962C8B-B14F-4D97-AF65-F5344CB8AC3E}">
        <p14:creationId xmlns:p14="http://schemas.microsoft.com/office/powerpoint/2010/main" val="113749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124142"/>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124142"/>
            <a:ext cx="2408238" cy="4909739"/>
          </a:xfrm>
          <a:prstGeom prst="rect">
            <a:avLst/>
          </a:prstGeom>
        </p:spPr>
      </p:pic>
      <p:sp>
        <p:nvSpPr>
          <p:cNvPr id="16" name="Picture Placeholder 4"/>
          <p:cNvSpPr>
            <a:spLocks noGrp="1"/>
          </p:cNvSpPr>
          <p:nvPr>
            <p:ph type="pic" sz="quarter" idx="15"/>
          </p:nvPr>
        </p:nvSpPr>
        <p:spPr>
          <a:xfrm>
            <a:off x="-411681"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descr="Text, logo&#10;&#10;Description automatically generated">
            <a:extLst>
              <a:ext uri="{FF2B5EF4-FFF2-40B4-BE49-F238E27FC236}">
                <a16:creationId xmlns:a16="http://schemas.microsoft.com/office/drawing/2014/main" id="{BA26DE9B-BB1B-BA4F-843D-A43209321B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365375" y="1097280"/>
            <a:ext cx="6064625" cy="999994"/>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325034" y="2071128"/>
            <a:ext cx="6104965" cy="3011860"/>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210481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a:t>Click to add text. ENTER &amp; TAB or USE INDENT TOOL to change styles.</a:t>
            </a:r>
            <a:br>
              <a:rPr lang="en-GB"/>
            </a:br>
            <a:r>
              <a:rPr lang="en-GB"/>
              <a:t>SHIFT+TAB or USE INDENT TOOL to go back in levels.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a:t>Click to add text. ENTER &amp; TAB or USE INDENT TOOL to change styles.</a:t>
            </a:r>
            <a:br>
              <a:rPr lang="en-GB"/>
            </a:br>
            <a:r>
              <a:rPr lang="en-GB"/>
              <a:t>SHIFT+TAB or USE INDENT TOOL to go back in levels.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a:t>Click to add text. ENTER &amp; TAB or USE INDENT TOOL to change styles.</a:t>
            </a:r>
            <a:br>
              <a:rPr lang="en-GB"/>
            </a:br>
            <a:r>
              <a:rPr lang="en-GB"/>
              <a:t>SHIFT+TAB or USE INDENT TOOL to go back in levels.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729085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b="0" i="0">
                <a:latin typeface="Century Gothic" panose="020B0502020202020204" pitchFamily="34" charset="0"/>
              </a:defRPr>
            </a:lvl1pPr>
          </a:lstStyle>
          <a:p>
            <a:fld id="{2F8AF2E6-64A8-0F46-AF27-0A96D82A033B}" type="slidenum">
              <a:rPr lang="en-US" smtClean="0"/>
              <a:pPr/>
              <a:t>‹#›</a:t>
            </a:fld>
            <a:endParaRPr lang="en-US"/>
          </a:p>
        </p:txBody>
      </p:sp>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850392" y="1799844"/>
            <a:ext cx="10591800" cy="421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Blank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04360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p>
            <a:r>
              <a:rPr lang="en-US"/>
              <a:t>HIMSS Nursing Innovation Advisory Workgroup</a:t>
            </a:r>
          </a:p>
        </p:txBody>
      </p:sp>
    </p:spTree>
    <p:extLst>
      <p:ext uri="{BB962C8B-B14F-4D97-AF65-F5344CB8AC3E}">
        <p14:creationId xmlns:p14="http://schemas.microsoft.com/office/powerpoint/2010/main" val="20178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6096000"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p>
            <a:r>
              <a:rPr lang="en-US"/>
              <a:t>HIMSS Nursing Innovation Advisory Workgroup</a:t>
            </a:r>
          </a:p>
        </p:txBody>
      </p:sp>
    </p:spTree>
    <p:extLst>
      <p:ext uri="{BB962C8B-B14F-4D97-AF65-F5344CB8AC3E}">
        <p14:creationId xmlns:p14="http://schemas.microsoft.com/office/powerpoint/2010/main" val="415761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838200" y="2378075"/>
            <a:ext cx="4983163" cy="3413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838201" y="1097280"/>
            <a:ext cx="4132384" cy="1446628"/>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15216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1" name="Oval 10">
            <a:extLst>
              <a:ext uri="{FF2B5EF4-FFF2-40B4-BE49-F238E27FC236}">
                <a16:creationId xmlns:a16="http://schemas.microsoft.com/office/drawing/2014/main" id="{A5B975AF-C0C1-D743-9D1D-F4628CEDF74F}"/>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854699" y="1097280"/>
            <a:ext cx="4314709" cy="115824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838200" y="2279650"/>
            <a:ext cx="5257800"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1547374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1097280"/>
            <a:ext cx="10591800" cy="999994"/>
          </a:xfrm>
          <a:prstGeom prst="rect">
            <a:avLst/>
          </a:prstGeom>
          <a:effectLst/>
        </p:spPr>
        <p:txBody>
          <a:bodyPr vert="horz" wrap="square" lIns="0" tIns="0" rIns="0" bIns="0" rtlCol="0" anchor="t" anchorCtr="0">
            <a:noAutofit/>
          </a:bodyPr>
          <a:lstStyle/>
          <a:p>
            <a:r>
              <a:rPr lang="en-US"/>
              <a:t>Your Title Here</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8" name="Picture 17" descr="Logo&#10;&#10;Description automatically generated">
            <a:extLst>
              <a:ext uri="{FF2B5EF4-FFF2-40B4-BE49-F238E27FC236}">
                <a16:creationId xmlns:a16="http://schemas.microsoft.com/office/drawing/2014/main" id="{D2F14B87-576C-5E42-9BFC-6319B34AC1C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p:spPr>
      </p:pic>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850392" y="1801241"/>
            <a:ext cx="105918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859219" y="428516"/>
            <a:ext cx="10570781" cy="365125"/>
          </a:xfrm>
          <a:prstGeom prst="rect">
            <a:avLst/>
          </a:prstGeom>
        </p:spPr>
        <p:txBody>
          <a:bodyPr vert="horz" lIns="0" tIns="0" rIns="0" bIns="0" rtlCol="0" anchor="ctr"/>
          <a:lstStyle>
            <a:lvl1pPr algn="l">
              <a:defRPr lang="en-US" sz="1000" b="0" i="0" kern="1200" spc="0" baseline="0" dirty="0">
                <a:solidFill>
                  <a:schemeClr val="accent1"/>
                </a:solidFill>
                <a:latin typeface="Century Gothic" panose="020B0502020202020204" pitchFamily="34" charset="0"/>
                <a:ea typeface="+mj-ea"/>
                <a:cs typeface="+mj-cs"/>
              </a:defRPr>
            </a:lvl1pPr>
          </a:lstStyle>
          <a:p>
            <a:r>
              <a:rPr lang="en-US"/>
              <a:t>HIMSS Nursing Innovation Advisory Workgroup</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 id="2147483670" r:id="rId15"/>
    <p:sldLayoutId id="2147483689" r:id="rId16"/>
    <p:sldLayoutId id="2147483694" r:id="rId17"/>
    <p:sldLayoutId id="2147483696" r:id="rId18"/>
    <p:sldLayoutId id="2147483695" r:id="rId19"/>
    <p:sldLayoutId id="2147483691" r:id="rId20"/>
    <p:sldLayoutId id="2147483692"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97" r:id="rId38"/>
  </p:sldLayoutIdLst>
  <p:hf hdr="0" dt="0"/>
  <p:txStyles>
    <p:title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528"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3.xml"/><Relationship Id="rId1" Type="http://schemas.openxmlformats.org/officeDocument/2006/relationships/customXml" Target="../../customXml/item4.xml"/><Relationship Id="rId5" Type="http://schemas.openxmlformats.org/officeDocument/2006/relationships/image" Target="../media/image3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2.xml"/><Relationship Id="rId1" Type="http://schemas.openxmlformats.org/officeDocument/2006/relationships/customXml" Target="../../customXml/item19.xml"/><Relationship Id="rId5" Type="http://schemas.openxmlformats.org/officeDocument/2006/relationships/image" Target="../media/image34.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8.xml"/><Relationship Id="rId1" Type="http://schemas.openxmlformats.org/officeDocument/2006/relationships/customXml" Target="../../customXml/item1.xml"/><Relationship Id="rId5" Type="http://schemas.openxmlformats.org/officeDocument/2006/relationships/image" Target="../media/image16.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7.xml"/><Relationship Id="rId1" Type="http://schemas.openxmlformats.org/officeDocument/2006/relationships/customXml" Target="../../customXml/item3.xml"/><Relationship Id="rId5" Type="http://schemas.openxmlformats.org/officeDocument/2006/relationships/image" Target="../media/image17.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7.xml"/><Relationship Id="rId1" Type="http://schemas.openxmlformats.org/officeDocument/2006/relationships/customXml" Target="../../customXml/item8.xml"/><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slideLayout" Target="../slideLayouts/slideLayout38.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customXml" Target="../../customXml/item10.xml"/><Relationship Id="rId1" Type="http://schemas.openxmlformats.org/officeDocument/2006/relationships/customXml" Target="../../customXml/item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notesSlide" Target="../notesSlides/notesSlide4.xml"/><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22.xml"/><Relationship Id="rId1" Type="http://schemas.openxmlformats.org/officeDocument/2006/relationships/customXml" Target="../../customXml/item6.xml"/><Relationship Id="rId5" Type="http://schemas.openxmlformats.org/officeDocument/2006/relationships/image" Target="../media/image29.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21.xml"/><Relationship Id="rId1" Type="http://schemas.openxmlformats.org/officeDocument/2006/relationships/customXml" Target="../../customXml/item9.xml"/><Relationship Id="rId5" Type="http://schemas.openxmlformats.org/officeDocument/2006/relationships/image" Target="../media/image30.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6.xml"/><Relationship Id="rId1" Type="http://schemas.openxmlformats.org/officeDocument/2006/relationships/customXml" Target="../../customXml/item11.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4.xml"/><Relationship Id="rId1" Type="http://schemas.openxmlformats.org/officeDocument/2006/relationships/customXml" Target="../../customXml/item23.xml"/><Relationship Id="rId5" Type="http://schemas.openxmlformats.org/officeDocument/2006/relationships/image" Target="../media/image32.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0334" y="4786560"/>
            <a:ext cx="5305665" cy="707886"/>
          </a:xfrm>
          <a:prstGeom prst="rect">
            <a:avLst/>
          </a:prstGeom>
          <a:noFill/>
        </p:spPr>
        <p:txBody>
          <a:bodyPr wrap="square" rtlCol="0">
            <a:spAutoFit/>
          </a:bodyPr>
          <a:lstStyle/>
          <a:p>
            <a:r>
              <a:rPr lang="en-US" sz="2000">
                <a:solidFill>
                  <a:schemeClr val="accent2"/>
                </a:solidFill>
                <a:latin typeface="Prometo Medium" panose="020B0704030203060203" pitchFamily="34" charset="0"/>
              </a:rPr>
              <a:t>Brought to you by the HIMSS Nursing Informatics Community</a:t>
            </a:r>
          </a:p>
        </p:txBody>
      </p:sp>
      <p:sp>
        <p:nvSpPr>
          <p:cNvPr id="15" name="TextBox 14"/>
          <p:cNvSpPr txBox="1"/>
          <p:nvPr/>
        </p:nvSpPr>
        <p:spPr>
          <a:xfrm>
            <a:off x="838201" y="5493614"/>
            <a:ext cx="3811712" cy="323165"/>
          </a:xfrm>
          <a:prstGeom prst="rect">
            <a:avLst/>
          </a:prstGeom>
          <a:noFill/>
        </p:spPr>
        <p:txBody>
          <a:bodyPr wrap="square" rtlCol="0">
            <a:spAutoFit/>
          </a:bodyPr>
          <a:lstStyle/>
          <a:p>
            <a:r>
              <a:rPr lang="en-US" sz="1500">
                <a:solidFill>
                  <a:schemeClr val="bg1"/>
                </a:solidFill>
              </a:rPr>
              <a:t>Last update: February 2025</a:t>
            </a:r>
          </a:p>
        </p:txBody>
      </p:sp>
      <p:sp>
        <p:nvSpPr>
          <p:cNvPr id="2" name="Title 1">
            <a:extLst>
              <a:ext uri="{FF2B5EF4-FFF2-40B4-BE49-F238E27FC236}">
                <a16:creationId xmlns:a16="http://schemas.microsoft.com/office/drawing/2014/main" id="{7B5BCAEB-30CC-9F4F-9DB7-5064FEC8C665}"/>
              </a:ext>
            </a:extLst>
          </p:cNvPr>
          <p:cNvSpPr>
            <a:spLocks noGrp="1"/>
          </p:cNvSpPr>
          <p:nvPr>
            <p:ph type="title"/>
          </p:nvPr>
        </p:nvSpPr>
        <p:spPr/>
        <p:txBody>
          <a:bodyPr/>
          <a:lstStyle/>
          <a:p>
            <a:r>
              <a:rPr lang="en-US"/>
              <a:t>Definitions for top 10 Emerging Technologies of 2024</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149945"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6" y="3313981"/>
            <a:ext cx="514994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04186" y="4453649"/>
            <a:ext cx="514994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5273" y="1743014"/>
            <a:ext cx="5390527"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28600" indent="-228600">
              <a:spcAft>
                <a:spcPts val="600"/>
              </a:spcAft>
              <a:buFont typeface="Arial"/>
              <a:buChar char="•"/>
            </a:pPr>
            <a:r>
              <a:rPr lang="en-US" sz="1200">
                <a:solidFill>
                  <a:schemeClr val="tx1"/>
                </a:solidFill>
              </a:rPr>
              <a:t>A revolutionary strategy that uses cutting-edge technology to improve patient care and maximize healthcare services is virtual nursing. </a:t>
            </a:r>
          </a:p>
          <a:p>
            <a:pPr marL="228600" indent="-228600">
              <a:spcAft>
                <a:spcPts val="600"/>
              </a:spcAft>
              <a:buFont typeface="Arial"/>
              <a:buChar char="•"/>
            </a:pPr>
            <a:r>
              <a:rPr lang="en-US" sz="1200">
                <a:solidFill>
                  <a:schemeClr val="tx1"/>
                </a:solidFill>
              </a:rPr>
              <a:t>Virtual nursing enhances continuity of care by facilitating frequent check-ins and ongoing connection between nurses and patients through the integration of digital platforms and communications (Baalharith &amp; Aboshaiqah, 2024)</a:t>
            </a:r>
            <a:endParaRPr lang="en-US" sz="2000">
              <a:solidFill>
                <a:schemeClr val="tx1"/>
              </a:solidFill>
            </a:endParaRP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80608" y="3712257"/>
            <a:ext cx="6356506"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Inpatient, Home Care, or other remote facilities in the health system</a:t>
            </a:r>
            <a:endParaRPr lang="en-US" sz="2000">
              <a:solidFill>
                <a:schemeClr val="tx1"/>
              </a:solidFill>
            </a:endParaRP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83635" y="4947579"/>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Technology Infrastructure</a:t>
            </a:r>
          </a:p>
          <a:p>
            <a:pPr marL="171450" indent="-171450" rtl="0" fontAlgn="ctr">
              <a:buFont typeface="Arial"/>
              <a:buChar char="•"/>
            </a:pPr>
            <a:r>
              <a:rPr lang="en-US" sz="1200" i="0">
                <a:solidFill>
                  <a:srgbClr val="000000"/>
                </a:solidFill>
                <a:effectLst/>
              </a:rPr>
              <a:t>Data Security and Privacy</a:t>
            </a:r>
          </a:p>
          <a:p>
            <a:pPr marL="171450" indent="-171450" rtl="0" fontAlgn="ctr">
              <a:buFont typeface="Arial"/>
              <a:buChar char="•"/>
            </a:pPr>
            <a:r>
              <a:rPr lang="en-US" sz="1200" i="0">
                <a:solidFill>
                  <a:srgbClr val="000000"/>
                </a:solidFill>
                <a:effectLst/>
              </a:rPr>
              <a:t>Quality and Outcomes </a:t>
            </a:r>
          </a:p>
          <a:p>
            <a:pPr marL="171450" indent="-171450" rtl="0" fontAlgn="ctr">
              <a:buFont typeface="Arial"/>
              <a:buChar char="•"/>
            </a:pPr>
            <a:r>
              <a:rPr lang="en-US" sz="1200" i="0">
                <a:solidFill>
                  <a:srgbClr val="000000"/>
                </a:solidFill>
                <a:effectLst/>
              </a:rPr>
              <a:t>Clinical Workflow Integration </a:t>
            </a:r>
          </a:p>
          <a:p>
            <a:pPr marL="171450" indent="-171450" rtl="0" fontAlgn="ctr">
              <a:buFont typeface="Arial"/>
              <a:buChar char="•"/>
            </a:pPr>
            <a:endParaRPr lang="en-US" sz="1200" i="0">
              <a:solidFill>
                <a:schemeClr val="tx1"/>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8094978" cy="561600"/>
          </a:xfrm>
        </p:spPr>
        <p:txBody>
          <a:bodyPr/>
          <a:lstStyle/>
          <a:p>
            <a:r>
              <a:rPr lang="en-US" sz="3600" i="1"/>
              <a:t>Virtual Nursing</a:t>
            </a:r>
          </a:p>
        </p:txBody>
      </p:sp>
      <p:sp>
        <p:nvSpPr>
          <p:cNvPr id="7" name="Content Placeholder 15">
            <a:extLst>
              <a:ext uri="{FF2B5EF4-FFF2-40B4-BE49-F238E27FC236}">
                <a16:creationId xmlns:a16="http://schemas.microsoft.com/office/drawing/2014/main" id="{436EF2D3-E3EE-36F6-DA4D-93DF4A300D03}"/>
              </a:ext>
            </a:extLst>
          </p:cNvPr>
          <p:cNvSpPr txBox="1">
            <a:spLocks/>
          </p:cNvSpPr>
          <p:nvPr/>
        </p:nvSpPr>
        <p:spPr>
          <a:xfrm>
            <a:off x="3155796" y="4929098"/>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Patient </a:t>
            </a:r>
            <a:r>
              <a:rPr lang="en-US" sz="1200">
                <a:solidFill>
                  <a:srgbClr val="000000"/>
                </a:solidFill>
              </a:rPr>
              <a:t>Experience and Engagement </a:t>
            </a:r>
            <a:endParaRPr lang="en-US" sz="1200" i="0">
              <a:solidFill>
                <a:srgbClr val="000000"/>
              </a:solidFill>
              <a:effectLst/>
            </a:endParaRPr>
          </a:p>
          <a:p>
            <a:pPr marL="171450" indent="-171450" rtl="0" fontAlgn="ctr">
              <a:buFont typeface="Arial"/>
              <a:buChar char="•"/>
            </a:pPr>
            <a:r>
              <a:rPr lang="en-US" sz="1200" i="0">
                <a:solidFill>
                  <a:srgbClr val="000000"/>
                </a:solidFill>
                <a:effectLst/>
              </a:rPr>
              <a:t>Financial and Operational costs.</a:t>
            </a:r>
          </a:p>
          <a:p>
            <a:pPr marL="171450" indent="-171450" rtl="0" fontAlgn="ctr">
              <a:buFont typeface="Arial"/>
              <a:buChar char="•"/>
            </a:pPr>
            <a:r>
              <a:rPr lang="en-US" sz="1200">
                <a:solidFill>
                  <a:srgbClr val="000000"/>
                </a:solidFill>
              </a:rPr>
              <a:t>Equity and Access </a:t>
            </a:r>
          </a:p>
          <a:p>
            <a:pPr marL="171450" indent="-171450" rtl="0" fontAlgn="ctr">
              <a:buFont typeface="Arial"/>
              <a:buChar char="•"/>
            </a:pPr>
            <a:r>
              <a:rPr lang="en-US" sz="1200" i="0">
                <a:solidFill>
                  <a:srgbClr val="000000"/>
                </a:solidFill>
                <a:effectLst/>
              </a:rPr>
              <a:t>Ethical and Professional Issues </a:t>
            </a:r>
          </a:p>
          <a:p>
            <a:pPr marL="171450" indent="-171450" rtl="0" fontAlgn="ctr">
              <a:buFont typeface="Arial"/>
              <a:buChar char="•"/>
            </a:pPr>
            <a:endParaRPr lang="en-US" sz="1200" i="0">
              <a:solidFill>
                <a:schemeClr val="tx1"/>
              </a:solidFill>
              <a:effectLst/>
            </a:endParaRPr>
          </a:p>
        </p:txBody>
      </p:sp>
      <p:pic>
        <p:nvPicPr>
          <p:cNvPr id="10" name="Picture 2">
            <a:extLst>
              <a:ext uri="{FF2B5EF4-FFF2-40B4-BE49-F238E27FC236}">
                <a16:creationId xmlns:a16="http://schemas.microsoft.com/office/drawing/2014/main" id="{92731956-171D-0E08-2280-9B17FD013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432" t="6753" r="3991" b="6866"/>
          <a:stretch/>
        </p:blipFill>
        <p:spPr bwMode="auto">
          <a:xfrm>
            <a:off x="5947418" y="1676798"/>
            <a:ext cx="6124182" cy="32757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8E937E61-B0A4-F197-10DF-67D7A771AC07}"/>
              </a:ext>
            </a:extLst>
          </p:cNvPr>
          <p:cNvSpPr>
            <a:spLocks noGrp="1"/>
          </p:cNvSpPr>
          <p:nvPr>
            <p:ph type="sldNum" sz="quarter" idx="11"/>
          </p:nvPr>
        </p:nvSpPr>
        <p:spPr/>
        <p:txBody>
          <a:bodyPr/>
          <a:lstStyle/>
          <a:p>
            <a:fld id="{2DDEA8E7-5F55-4A60-8EF9-470692FC5635}" type="slidenum">
              <a:rPr lang="en-US" noProof="0" smtClean="0"/>
              <a:pPr/>
              <a:t>10</a:t>
            </a:fld>
            <a:endParaRPr lang="en-US" noProof="0"/>
          </a:p>
        </p:txBody>
      </p:sp>
      <p:sp>
        <p:nvSpPr>
          <p:cNvPr id="5" name="TextBox 4">
            <a:extLst>
              <a:ext uri="{FF2B5EF4-FFF2-40B4-BE49-F238E27FC236}">
                <a16:creationId xmlns:a16="http://schemas.microsoft.com/office/drawing/2014/main" id="{86C04B5A-E656-A32B-ACD2-FCC92FE50DC3}"/>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393764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38C6EB-A8AD-504B-A484-4E236142CED1}"/>
              </a:ext>
            </a:extLst>
          </p:cNvPr>
          <p:cNvSpPr/>
          <p:nvPr/>
        </p:nvSpPr>
        <p:spPr>
          <a:xfrm>
            <a:off x="162318" y="3654294"/>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374650" y="1164696"/>
            <a:ext cx="583123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74650" y="3111036"/>
            <a:ext cx="583123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74650" y="4152959"/>
            <a:ext cx="583123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4650" y="1628545"/>
            <a:ext cx="596688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0" indent="-171450">
              <a:buFont typeface="Arial"/>
              <a:buChar char="•"/>
            </a:pPr>
            <a:r>
              <a:rPr lang="en-US" sz="1150">
                <a:solidFill>
                  <a:schemeClr val="tx1"/>
                </a:solidFill>
              </a:rPr>
              <a:t>Alarms are signals intended to capture and direct human attention to a potential issue that may require monitoring, assessment, or intervention and play a critical safety role in high-risk situations (Pruitt et al., 2023)</a:t>
            </a:r>
          </a:p>
          <a:p>
            <a:pPr marL="171450" indent="-171450">
              <a:buFont typeface="Arial"/>
              <a:buChar char="•"/>
            </a:pPr>
            <a:r>
              <a:rPr lang="en-US" sz="1150">
                <a:solidFill>
                  <a:schemeClr val="tx1"/>
                </a:solidFill>
              </a:rPr>
              <a:t>These notifications are typically generated by medical devices, monitoring systems, or software and are categorized by their urgency and purpose.</a:t>
            </a:r>
          </a:p>
          <a:p>
            <a:pPr marL="171450" lvl="0" indent="-171450">
              <a:buFont typeface="Arial"/>
              <a:buChar char="•"/>
            </a:pPr>
            <a:r>
              <a:rPr lang="en-US" sz="1150">
                <a:solidFill>
                  <a:schemeClr val="tx1"/>
                </a:solidFill>
              </a:rPr>
              <a:t>Promote workflow efficiency by ensuring staff are notified of clinically relevant events without being overwhelmed by irrelevant noise (alarm fatigue).</a:t>
            </a: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50065" y="3553084"/>
            <a:ext cx="6356506" cy="45760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200">
                <a:solidFill>
                  <a:schemeClr val="tx1"/>
                </a:solidFill>
              </a:rPr>
              <a:t>Inpatient, Nursing Homes, Rehabilitation Centers, Home based care </a:t>
            </a: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4650" y="4627822"/>
            <a:ext cx="3578947"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chemeClr val="tx1"/>
                </a:solidFill>
                <a:effectLst/>
                <a:latin typeface="+mn-lt"/>
              </a:rPr>
              <a:t>Alarm Fatigue: Human factors </a:t>
            </a:r>
          </a:p>
          <a:p>
            <a:pPr marL="171450" indent="-171450" rtl="0" fontAlgn="ctr">
              <a:buFont typeface="Arial"/>
              <a:buChar char="•"/>
            </a:pPr>
            <a:r>
              <a:rPr lang="en-US" sz="1200" i="0">
                <a:solidFill>
                  <a:schemeClr val="tx1"/>
                </a:solidFill>
                <a:effectLst/>
                <a:latin typeface="+mn-lt"/>
              </a:rPr>
              <a:t>Workflow Integration</a:t>
            </a:r>
          </a:p>
          <a:p>
            <a:pPr marL="171450" indent="-171450" rtl="0" fontAlgn="ctr">
              <a:buFont typeface="Arial"/>
              <a:buChar char="•"/>
            </a:pPr>
            <a:r>
              <a:rPr lang="en-US" sz="1200" i="0">
                <a:solidFill>
                  <a:schemeClr val="tx1"/>
                </a:solidFill>
                <a:effectLst/>
                <a:latin typeface="+mn-lt"/>
              </a:rPr>
              <a:t>Technology and Device Management </a:t>
            </a:r>
          </a:p>
          <a:p>
            <a:pPr marL="171450" indent="-171450" rtl="0" fontAlgn="ctr">
              <a:buFont typeface="Arial"/>
              <a:buChar char="•"/>
            </a:pPr>
            <a:r>
              <a:rPr lang="en-US" sz="1200" i="0">
                <a:solidFill>
                  <a:schemeClr val="tx1"/>
                </a:solidFill>
                <a:effectLst/>
                <a:latin typeface="+mn-lt"/>
              </a:rPr>
              <a:t>Patient Safety and experience </a:t>
            </a:r>
          </a:p>
          <a:p>
            <a:pPr marL="171450" indent="-171450" rtl="0" fontAlgn="ctr">
              <a:buFont typeface="Arial"/>
              <a:buChar char="•"/>
            </a:pPr>
            <a:r>
              <a:rPr lang="en-US" sz="1200">
                <a:solidFill>
                  <a:schemeClr val="tx1"/>
                </a:solidFill>
                <a:latin typeface="+mn-lt"/>
              </a:rPr>
              <a:t>Compliance and Standards </a:t>
            </a:r>
            <a:endParaRPr lang="en-US" sz="1200" i="0">
              <a:solidFill>
                <a:schemeClr val="tx1"/>
              </a:solidFill>
              <a:effectLst/>
              <a:latin typeface="+mn-lt"/>
            </a:endParaRPr>
          </a:p>
          <a:p>
            <a:pPr marL="171450" indent="-171450" rtl="0" fontAlgn="ctr">
              <a:buFont typeface="Arial"/>
              <a:buChar char="•"/>
            </a:pPr>
            <a:r>
              <a:rPr lang="en-US" sz="1200">
                <a:solidFill>
                  <a:schemeClr val="tx1"/>
                </a:solidFill>
                <a:latin typeface="+mn-lt"/>
              </a:rPr>
              <a:t>Monitoring and Continuous improvement </a:t>
            </a:r>
          </a:p>
          <a:p>
            <a:pPr marL="171450" indent="-171450" rtl="0" fontAlgn="ctr">
              <a:buFont typeface="Arial"/>
              <a:buChar char="•"/>
            </a:pPr>
            <a:r>
              <a:rPr lang="en-US" sz="1200">
                <a:solidFill>
                  <a:schemeClr val="tx1"/>
                </a:solidFill>
                <a:latin typeface="+mn-lt"/>
              </a:rPr>
              <a:t>Clinical Relevance</a:t>
            </a:r>
            <a:endParaRPr lang="en-US" i="0" u="sng">
              <a:solidFill>
                <a:schemeClr val="tx1"/>
              </a:solidFill>
              <a:effectLst/>
              <a:latin typeface="+mn-lt"/>
            </a:endParaRPr>
          </a:p>
        </p:txBody>
      </p:sp>
      <p:sp>
        <p:nvSpPr>
          <p:cNvPr id="8" name="Title 2">
            <a:extLst>
              <a:ext uri="{FF2B5EF4-FFF2-40B4-BE49-F238E27FC236}">
                <a16:creationId xmlns:a16="http://schemas.microsoft.com/office/drawing/2014/main" id="{CDD40F14-D544-CF24-31CD-C94FBEA7E6D1}"/>
              </a:ext>
            </a:extLst>
          </p:cNvPr>
          <p:cNvSpPr>
            <a:spLocks noGrp="1"/>
          </p:cNvSpPr>
          <p:nvPr>
            <p:ph type="title"/>
          </p:nvPr>
        </p:nvSpPr>
        <p:spPr>
          <a:xfrm>
            <a:off x="374650" y="552450"/>
            <a:ext cx="10588625" cy="560388"/>
          </a:xfrm>
        </p:spPr>
        <p:txBody>
          <a:bodyPr/>
          <a:lstStyle/>
          <a:p>
            <a:r>
              <a:rPr lang="en-US" sz="3600" i="1"/>
              <a:t>Alert/Alarm Communications</a:t>
            </a:r>
          </a:p>
        </p:txBody>
      </p:sp>
      <p:pic>
        <p:nvPicPr>
          <p:cNvPr id="10" name="Picture Placeholder 1" descr="IMG_8665.jpg">
            <a:extLst>
              <a:ext uri="{FF2B5EF4-FFF2-40B4-BE49-F238E27FC236}">
                <a16:creationId xmlns:a16="http://schemas.microsoft.com/office/drawing/2014/main" id="{BED10CCC-6A76-AE54-C785-F6FA790DCCE7}"/>
              </a:ext>
            </a:extLst>
          </p:cNvPr>
          <p:cNvPicPr>
            <a:picLocks noChangeAspect="1"/>
          </p:cNvPicPr>
          <p:nvPr/>
        </p:nvPicPr>
        <p:blipFill rotWithShape="1">
          <a:blip r:embed="rId5">
            <a:extLst>
              <a:ext uri="{28A0092B-C50C-407E-A947-70E740481C1C}">
                <a14:useLocalDpi xmlns:a14="http://schemas.microsoft.com/office/drawing/2010/main" val="0"/>
              </a:ext>
            </a:extLst>
          </a:blip>
          <a:srcRect l="458" r="325"/>
          <a:stretch/>
        </p:blipFill>
        <p:spPr>
          <a:xfrm>
            <a:off x="6740138" y="1112838"/>
            <a:ext cx="5001797" cy="5153731"/>
          </a:xfrm>
          <a:prstGeom prst="rect">
            <a:avLst/>
          </a:prstGeom>
        </p:spPr>
      </p:pic>
      <p:sp>
        <p:nvSpPr>
          <p:cNvPr id="3" name="Slide Number Placeholder 2">
            <a:extLst>
              <a:ext uri="{FF2B5EF4-FFF2-40B4-BE49-F238E27FC236}">
                <a16:creationId xmlns:a16="http://schemas.microsoft.com/office/drawing/2014/main" id="{04065D83-8C29-B566-2553-75D5437E7D64}"/>
              </a:ext>
            </a:extLst>
          </p:cNvPr>
          <p:cNvSpPr>
            <a:spLocks noGrp="1"/>
          </p:cNvSpPr>
          <p:nvPr>
            <p:ph type="sldNum" sz="quarter" idx="11"/>
          </p:nvPr>
        </p:nvSpPr>
        <p:spPr/>
        <p:txBody>
          <a:bodyPr/>
          <a:lstStyle/>
          <a:p>
            <a:fld id="{2DDEA8E7-5F55-4A60-8EF9-470692FC5635}" type="slidenum">
              <a:rPr lang="en-US" noProof="0" smtClean="0"/>
              <a:pPr/>
              <a:t>11</a:t>
            </a:fld>
            <a:endParaRPr lang="en-US" noProof="0"/>
          </a:p>
        </p:txBody>
      </p:sp>
      <p:sp>
        <p:nvSpPr>
          <p:cNvPr id="4" name="TextBox 3">
            <a:extLst>
              <a:ext uri="{FF2B5EF4-FFF2-40B4-BE49-F238E27FC236}">
                <a16:creationId xmlns:a16="http://schemas.microsoft.com/office/drawing/2014/main" id="{E5C72528-B08C-1442-2BF7-7B3F5F5BB991}"/>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68027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8" y="1260041"/>
            <a:ext cx="569181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8" y="2997134"/>
            <a:ext cx="553879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04188" y="4457247"/>
            <a:ext cx="548584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454997" y="1699574"/>
            <a:ext cx="577410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Font typeface="Arial"/>
              <a:buChar char="•"/>
            </a:pPr>
            <a:r>
              <a:rPr lang="en-US" sz="1200">
                <a:solidFill>
                  <a:schemeClr val="tx1"/>
                </a:solidFill>
              </a:rPr>
              <a:t>Healthcare predictive models are transformative tools that leverage data analytics to anticipate future scenarios and improve decision-making. By enabling early interventions, optimizing operations, and supporting personalized care, these models help healthcare organizations deliver better outcomes while enhancing efficiency and cost-effectiveness (Dixon et al., 2024) </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62751" y="3492077"/>
            <a:ext cx="6574128"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panose="020B0604020202020204" pitchFamily="34" charset="0"/>
              <a:buChar char="•"/>
            </a:pPr>
            <a:r>
              <a:rPr lang="en-US" sz="1200" i="0">
                <a:solidFill>
                  <a:srgbClr val="000000"/>
                </a:solidFill>
                <a:effectLst/>
              </a:rPr>
              <a:t>Hospitals and Clinics</a:t>
            </a:r>
            <a:r>
              <a:rPr lang="en-US" sz="1200">
                <a:solidFill>
                  <a:srgbClr val="000000"/>
                </a:solidFill>
              </a:rPr>
              <a:t>, Pharmacies, </a:t>
            </a:r>
            <a:r>
              <a:rPr lang="en-US" sz="1200" i="0">
                <a:solidFill>
                  <a:srgbClr val="000000"/>
                </a:solidFill>
                <a:effectLst/>
              </a:rPr>
              <a:t>Public Health Management </a:t>
            </a:r>
            <a:r>
              <a:rPr lang="en-US" sz="1200">
                <a:solidFill>
                  <a:srgbClr val="000000"/>
                </a:solidFill>
              </a:rPr>
              <a:t>, </a:t>
            </a:r>
            <a:r>
              <a:rPr lang="en-US" sz="1200" i="0">
                <a:solidFill>
                  <a:srgbClr val="000000"/>
                </a:solidFill>
                <a:effectLst/>
              </a:rPr>
              <a:t>Telehealth,                              Health Insurance providers , Rural and underserve settings, Academic Settings </a:t>
            </a:r>
            <a:endParaRPr lang="en-US" sz="1200">
              <a:solidFill>
                <a:srgbClr val="000000"/>
              </a:solidFill>
            </a:endParaRP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65481" y="5055773"/>
            <a:ext cx="6776507"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Data Quality and </a:t>
            </a:r>
            <a:r>
              <a:rPr lang="en-US" sz="1200">
                <a:solidFill>
                  <a:srgbClr val="000000"/>
                </a:solidFill>
              </a:rPr>
              <a:t>Availability </a:t>
            </a:r>
            <a:endParaRPr lang="en-US" sz="1200" i="0">
              <a:solidFill>
                <a:srgbClr val="000000"/>
              </a:solidFill>
              <a:effectLst/>
            </a:endParaRPr>
          </a:p>
          <a:p>
            <a:pPr marL="171450" indent="-171450" rtl="0" fontAlgn="ctr">
              <a:buFont typeface="Arial"/>
              <a:buChar char="•"/>
            </a:pPr>
            <a:r>
              <a:rPr lang="en-US" sz="1200" i="0">
                <a:solidFill>
                  <a:srgbClr val="000000"/>
                </a:solidFill>
                <a:effectLst/>
              </a:rPr>
              <a:t>Privacy and Security</a:t>
            </a:r>
          </a:p>
          <a:p>
            <a:pPr marL="171450" indent="-171450" rtl="0" fontAlgn="ctr">
              <a:buFont typeface="Arial"/>
              <a:buChar char="•"/>
            </a:pPr>
            <a:r>
              <a:rPr lang="en-US" sz="1200">
                <a:solidFill>
                  <a:srgbClr val="000000"/>
                </a:solidFill>
              </a:rPr>
              <a:t>Organizational Change and Workflow Integration </a:t>
            </a:r>
            <a:endParaRPr lang="en-US" sz="1200" i="0">
              <a:solidFill>
                <a:srgbClr val="000000"/>
              </a:solidFill>
              <a:effectLst/>
            </a:endParaRPr>
          </a:p>
          <a:p>
            <a:pPr marL="171450" indent="-171450" rtl="0" fontAlgn="ctr">
              <a:buFont typeface="Arial"/>
              <a:buChar char="•"/>
            </a:pPr>
            <a:r>
              <a:rPr lang="en-US" sz="1200" i="0">
                <a:solidFill>
                  <a:srgbClr val="000000"/>
                </a:solidFill>
                <a:effectLst/>
              </a:rPr>
              <a:t>Model Transparency and Interpretability</a:t>
            </a:r>
          </a:p>
          <a:p>
            <a:pPr marL="171450" indent="-171450" rtl="0" fontAlgn="ctr">
              <a:buFont typeface="Arial"/>
              <a:buChar char="•"/>
            </a:pPr>
            <a:endParaRPr lang="en-US" sz="1200" i="0">
              <a:solidFill>
                <a:srgbClr val="000000"/>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543" y="417734"/>
            <a:ext cx="8094978" cy="561600"/>
          </a:xfrm>
        </p:spPr>
        <p:txBody>
          <a:bodyPr/>
          <a:lstStyle/>
          <a:p>
            <a:r>
              <a:rPr lang="en-US" sz="3600" i="1"/>
              <a:t>Predictive Model</a:t>
            </a:r>
          </a:p>
        </p:txBody>
      </p:sp>
      <p:sp>
        <p:nvSpPr>
          <p:cNvPr id="3" name="Content Placeholder 15">
            <a:extLst>
              <a:ext uri="{FF2B5EF4-FFF2-40B4-BE49-F238E27FC236}">
                <a16:creationId xmlns:a16="http://schemas.microsoft.com/office/drawing/2014/main" id="{422857BD-5B28-4EE9-B6B9-6EFD013B43D5}"/>
              </a:ext>
            </a:extLst>
          </p:cNvPr>
          <p:cNvSpPr txBox="1">
            <a:spLocks/>
          </p:cNvSpPr>
          <p:nvPr/>
        </p:nvSpPr>
        <p:spPr>
          <a:xfrm>
            <a:off x="4163448" y="5063321"/>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Ethical Considerations</a:t>
            </a:r>
          </a:p>
          <a:p>
            <a:pPr marL="171450" indent="-171450" rtl="0" fontAlgn="ctr">
              <a:buFont typeface="Arial"/>
              <a:buChar char="•"/>
            </a:pPr>
            <a:r>
              <a:rPr lang="en-US" sz="1200" i="0">
                <a:solidFill>
                  <a:srgbClr val="000000"/>
                </a:solidFill>
                <a:effectLst/>
              </a:rPr>
              <a:t>Model monitoring and maintenance </a:t>
            </a:r>
          </a:p>
          <a:p>
            <a:pPr marL="171450" indent="-171450" rtl="0" fontAlgn="ctr">
              <a:buFont typeface="Arial"/>
              <a:buChar char="•"/>
            </a:pPr>
            <a:r>
              <a:rPr lang="en-US" sz="1200" i="0">
                <a:solidFill>
                  <a:srgbClr val="000000"/>
                </a:solidFill>
                <a:effectLst/>
              </a:rPr>
              <a:t>Cost and Resource Allocation</a:t>
            </a:r>
            <a:endParaRPr lang="en-US" sz="1200">
              <a:solidFill>
                <a:srgbClr val="000000"/>
              </a:solidFill>
            </a:endParaRPr>
          </a:p>
          <a:p>
            <a:pPr marL="171450" indent="-171450" rtl="0" fontAlgn="ctr">
              <a:buFont typeface="Arial"/>
              <a:buChar char="•"/>
            </a:pPr>
            <a:r>
              <a:rPr lang="en-US" sz="1200">
                <a:solidFill>
                  <a:srgbClr val="000000"/>
                </a:solidFill>
              </a:rPr>
              <a:t>Scalability </a:t>
            </a:r>
          </a:p>
          <a:p>
            <a:pPr marL="171450" indent="-171450" rtl="0" fontAlgn="ctr">
              <a:buFont typeface="Arial"/>
              <a:buChar char="•"/>
            </a:pPr>
            <a:r>
              <a:rPr lang="en-US" sz="1200">
                <a:solidFill>
                  <a:srgbClr val="000000"/>
                </a:solidFill>
              </a:rPr>
              <a:t>Impact Evaluation </a:t>
            </a:r>
            <a:endParaRPr lang="en-US" sz="3200">
              <a:solidFill>
                <a:srgbClr val="000000"/>
              </a:solidFill>
            </a:endParaRPr>
          </a:p>
        </p:txBody>
      </p:sp>
      <p:pic>
        <p:nvPicPr>
          <p:cNvPr id="1028" name="Picture 4" descr="Predictive Analytics Images – Browse 57,763 Stock Photos, Vectors, and  Video | Adobe Stock">
            <a:extLst>
              <a:ext uri="{FF2B5EF4-FFF2-40B4-BE49-F238E27FC236}">
                <a16:creationId xmlns:a16="http://schemas.microsoft.com/office/drawing/2014/main" id="{D6FEA7C2-96F3-2E2B-ED52-9508AC8B0C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05"/>
          <a:stretch/>
        </p:blipFill>
        <p:spPr bwMode="auto">
          <a:xfrm>
            <a:off x="6406322" y="1138635"/>
            <a:ext cx="5485844" cy="38854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5685DFE-DE42-08C9-A380-338A426A4B85}"/>
              </a:ext>
            </a:extLst>
          </p:cNvPr>
          <p:cNvSpPr>
            <a:spLocks noGrp="1"/>
          </p:cNvSpPr>
          <p:nvPr>
            <p:ph type="sldNum" sz="quarter" idx="11"/>
          </p:nvPr>
        </p:nvSpPr>
        <p:spPr/>
        <p:txBody>
          <a:bodyPr/>
          <a:lstStyle/>
          <a:p>
            <a:fld id="{2DDEA8E7-5F55-4A60-8EF9-470692FC5635}" type="slidenum">
              <a:rPr lang="en-US" noProof="0" smtClean="0"/>
              <a:pPr/>
              <a:t>2</a:t>
            </a:fld>
            <a:endParaRPr lang="en-US" noProof="0"/>
          </a:p>
        </p:txBody>
      </p:sp>
      <p:sp>
        <p:nvSpPr>
          <p:cNvPr id="6" name="TextBox 5">
            <a:extLst>
              <a:ext uri="{FF2B5EF4-FFF2-40B4-BE49-F238E27FC236}">
                <a16:creationId xmlns:a16="http://schemas.microsoft.com/office/drawing/2014/main" id="{3CC4AA7C-0B8A-5720-4060-05F231AD93BF}"/>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3966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6918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7" y="3197781"/>
            <a:ext cx="5691813" cy="413599"/>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04187" y="4336636"/>
            <a:ext cx="56918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5273" y="1675679"/>
            <a:ext cx="5830615" cy="1322468"/>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spcAft>
                <a:spcPts val="600"/>
              </a:spcAft>
              <a:buFont typeface="Arial"/>
              <a:buChar char="•"/>
            </a:pPr>
            <a:r>
              <a:rPr lang="en-US" sz="1200">
                <a:solidFill>
                  <a:schemeClr val="tx1"/>
                </a:solidFill>
              </a:rPr>
              <a:t>MAM refers to the processes, equipment, and guidelines used in the healthcare industry to protect, manage, and maximize the use of mobile applications in medical settings.</a:t>
            </a:r>
          </a:p>
          <a:p>
            <a:pPr marL="171450" indent="-171450">
              <a:spcAft>
                <a:spcPts val="600"/>
              </a:spcAft>
              <a:buFont typeface="Arial"/>
              <a:buChar char="•"/>
            </a:pPr>
            <a:r>
              <a:rPr lang="en-US" sz="1200">
                <a:solidFill>
                  <a:schemeClr val="tx1"/>
                </a:solidFill>
              </a:rPr>
              <a:t>It permits doctors and administrators to safely access vital healthcare data while guaranteeing that mobile apps tailored to the healthcare industry are used effectively, adhere to legal requirements, and safeguard private patient data (Arumugam et al., 2021)</a:t>
            </a:r>
            <a:endParaRPr lang="en-US" sz="2000">
              <a:solidFill>
                <a:schemeClr val="tx1"/>
              </a:solidFill>
            </a:endParaRP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73808" y="3648024"/>
            <a:ext cx="5950792" cy="716399"/>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Inpatient, Ambulatory, Remote monitoring, Patient Homes, Education Centers, Skilled Facilities </a:t>
            </a: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04188" y="4779697"/>
            <a:ext cx="2762345"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050" i="0">
                <a:solidFill>
                  <a:srgbClr val="000000"/>
                </a:solidFill>
                <a:effectLst/>
              </a:rPr>
              <a:t>Data Security and Privacy</a:t>
            </a:r>
          </a:p>
          <a:p>
            <a:pPr marL="171450" indent="-171450" rtl="0" fontAlgn="ctr">
              <a:buFont typeface="Arial"/>
              <a:buChar char="•"/>
            </a:pPr>
            <a:r>
              <a:rPr lang="en-US" sz="1050" i="0">
                <a:solidFill>
                  <a:srgbClr val="000000"/>
                </a:solidFill>
                <a:effectLst/>
              </a:rPr>
              <a:t>Device APP Management .</a:t>
            </a:r>
          </a:p>
          <a:p>
            <a:pPr marL="171450" indent="-171450" rtl="0" fontAlgn="ctr">
              <a:buFont typeface="Arial"/>
              <a:buChar char="•"/>
            </a:pPr>
            <a:r>
              <a:rPr lang="en-US" sz="1050" i="0">
                <a:solidFill>
                  <a:srgbClr val="000000"/>
                </a:solidFill>
                <a:effectLst/>
              </a:rPr>
              <a:t>User Training and Support: Healthcare providers and patients need adequate training to effectively use mobile applications. MAM solutions should include support resources to address any technical issues that arise.</a:t>
            </a: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10587588" cy="561600"/>
          </a:xfrm>
        </p:spPr>
        <p:txBody>
          <a:bodyPr/>
          <a:lstStyle/>
          <a:p>
            <a:r>
              <a:rPr lang="en-US" sz="3600" i="1"/>
              <a:t>Mobile Application Management (MAM)</a:t>
            </a:r>
          </a:p>
        </p:txBody>
      </p:sp>
      <p:pic>
        <p:nvPicPr>
          <p:cNvPr id="3" name="Picture 2">
            <a:extLst>
              <a:ext uri="{FF2B5EF4-FFF2-40B4-BE49-F238E27FC236}">
                <a16:creationId xmlns:a16="http://schemas.microsoft.com/office/drawing/2014/main" id="{CE2F6E1B-B4C3-AA51-4DD3-AC9BA232F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326" y="1260041"/>
            <a:ext cx="5208342" cy="439383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847B5E45-244F-0874-1C0B-9F6F91F321A6}"/>
              </a:ext>
            </a:extLst>
          </p:cNvPr>
          <p:cNvSpPr txBox="1"/>
          <p:nvPr/>
        </p:nvSpPr>
        <p:spPr>
          <a:xfrm>
            <a:off x="3265084" y="4753393"/>
            <a:ext cx="2945216" cy="1985159"/>
          </a:xfrm>
          <a:prstGeom prst="rect">
            <a:avLst/>
          </a:prstGeom>
          <a:noFill/>
        </p:spPr>
        <p:txBody>
          <a:bodyPr wrap="square">
            <a:spAutoFit/>
          </a:bodyPr>
          <a:lstStyle/>
          <a:p>
            <a:pPr marL="171450" indent="-171450" rtl="0" fontAlgn="ctr">
              <a:spcAft>
                <a:spcPts val="300"/>
              </a:spcAft>
              <a:buClr>
                <a:schemeClr val="accent3">
                  <a:lumMod val="75000"/>
                </a:schemeClr>
              </a:buClr>
              <a:buFont typeface="Arial" panose="020B0604020202020204" pitchFamily="34" charset="0"/>
              <a:buChar char="•"/>
            </a:pPr>
            <a:r>
              <a:rPr lang="en-US" sz="1050" i="0">
                <a:solidFill>
                  <a:srgbClr val="000000"/>
                </a:solidFill>
                <a:effectLst/>
                <a:latin typeface="+mj-lt"/>
              </a:rPr>
              <a:t>Monitoring and Analytics </a:t>
            </a:r>
          </a:p>
          <a:p>
            <a:pPr marL="171450" indent="-171450" rtl="0" fontAlgn="ctr">
              <a:spcAft>
                <a:spcPts val="300"/>
              </a:spcAft>
              <a:buClr>
                <a:schemeClr val="accent3">
                  <a:lumMod val="75000"/>
                </a:schemeClr>
              </a:buClr>
              <a:buFont typeface="Arial" panose="020B0604020202020204" pitchFamily="34" charset="0"/>
              <a:buChar char="•"/>
            </a:pPr>
            <a:r>
              <a:rPr lang="en-US" sz="1050">
                <a:solidFill>
                  <a:srgbClr val="000000"/>
                </a:solidFill>
                <a:latin typeface="+mj-lt"/>
              </a:rPr>
              <a:t>Scalability and Customization</a:t>
            </a:r>
            <a:endParaRPr lang="en-US" sz="1050" i="0">
              <a:solidFill>
                <a:srgbClr val="000000"/>
              </a:solidFill>
              <a:effectLst/>
              <a:latin typeface="+mj-lt"/>
            </a:endParaRPr>
          </a:p>
          <a:p>
            <a:pPr marL="171450" indent="-171450" rtl="0" fontAlgn="ctr">
              <a:spcAft>
                <a:spcPts val="300"/>
              </a:spcAft>
              <a:buClr>
                <a:schemeClr val="accent3">
                  <a:lumMod val="75000"/>
                </a:schemeClr>
              </a:buClr>
              <a:buFont typeface="Arial" panose="020B0604020202020204" pitchFamily="34" charset="0"/>
              <a:buChar char="•"/>
            </a:pPr>
            <a:r>
              <a:rPr lang="en-US" sz="1050" i="0">
                <a:solidFill>
                  <a:srgbClr val="000000"/>
                </a:solidFill>
                <a:effectLst/>
                <a:latin typeface="+mj-lt"/>
              </a:rPr>
              <a:t>Compliance and Regulatory Requirements: MAM solutions must ensure that mobile applications adhere to all relevant healthcare regulations and standards, including data protection and patient privacy laws.</a:t>
            </a:r>
          </a:p>
          <a:p>
            <a:pPr marL="396875" lvl="1" indent="-107950">
              <a:buClr>
                <a:schemeClr val="accent3">
                  <a:lumMod val="60000"/>
                  <a:lumOff val="40000"/>
                </a:schemeClr>
              </a:buClr>
              <a:buFont typeface="Arial" panose="020B0604020202020204" pitchFamily="34" charset="0"/>
              <a:buChar char="-"/>
            </a:pPr>
            <a:r>
              <a:rPr lang="en-US" sz="1050">
                <a:solidFill>
                  <a:srgbClr val="000000"/>
                </a:solidFill>
                <a:latin typeface="+mj-lt"/>
              </a:rPr>
              <a:t>Cost and Resource Management : Budget allocation, ROI assessment, vendor selection</a:t>
            </a:r>
          </a:p>
        </p:txBody>
      </p:sp>
      <p:sp>
        <p:nvSpPr>
          <p:cNvPr id="5" name="Slide Number Placeholder 4">
            <a:extLst>
              <a:ext uri="{FF2B5EF4-FFF2-40B4-BE49-F238E27FC236}">
                <a16:creationId xmlns:a16="http://schemas.microsoft.com/office/drawing/2014/main" id="{94BE2F56-4213-2734-E650-07D61F08B2C2}"/>
              </a:ext>
            </a:extLst>
          </p:cNvPr>
          <p:cNvSpPr>
            <a:spLocks noGrp="1"/>
          </p:cNvSpPr>
          <p:nvPr>
            <p:ph type="sldNum" sz="quarter" idx="11"/>
          </p:nvPr>
        </p:nvSpPr>
        <p:spPr/>
        <p:txBody>
          <a:bodyPr/>
          <a:lstStyle/>
          <a:p>
            <a:fld id="{2DDEA8E7-5F55-4A60-8EF9-470692FC5635}" type="slidenum">
              <a:rPr lang="en-US" noProof="0" smtClean="0"/>
              <a:pPr/>
              <a:t>3</a:t>
            </a:fld>
            <a:endParaRPr lang="en-US" noProof="0"/>
          </a:p>
        </p:txBody>
      </p:sp>
      <p:sp>
        <p:nvSpPr>
          <p:cNvPr id="7" name="TextBox 6">
            <a:extLst>
              <a:ext uri="{FF2B5EF4-FFF2-40B4-BE49-F238E27FC236}">
                <a16:creationId xmlns:a16="http://schemas.microsoft.com/office/drawing/2014/main" id="{435A3BB0-09C8-DD87-464A-4AE8F987A785}"/>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87240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302345"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7" y="3433242"/>
            <a:ext cx="527530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75274" y="4680395"/>
            <a:ext cx="5229660"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5273" y="1743014"/>
            <a:ext cx="5565342"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85750" indent="-285750">
              <a:spcAft>
                <a:spcPts val="200"/>
              </a:spcAft>
              <a:buFont typeface="Arial"/>
              <a:buChar char="•"/>
            </a:pPr>
            <a:r>
              <a:rPr lang="en-US" sz="1200">
                <a:solidFill>
                  <a:schemeClr val="tx1"/>
                </a:solidFill>
              </a:rPr>
              <a:t>The use of sophisticated artificial intelligence models that can produce, condense, and interpret natural language to improve clinical documentation, decision support, and workflow efficiency is known as generative AI (GenAI) in Electronic Health Records (EHRs) (Reddy, 2024).</a:t>
            </a:r>
          </a:p>
          <a:p>
            <a:pPr marL="285750" indent="-285750">
              <a:spcAft>
                <a:spcPts val="200"/>
              </a:spcAft>
              <a:buFont typeface="Arial"/>
              <a:buChar char="•"/>
            </a:pPr>
            <a:r>
              <a:rPr lang="en-US" sz="1200">
                <a:solidFill>
                  <a:schemeClr val="tx1"/>
                </a:solidFill>
              </a:rPr>
              <a:t> To enhance the accessibility and functionality of EHRs, AI models—which are frequently driven by large language models (LLMs)—interact with healthcare systems and providers (Reddy, 2024).</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43831" y="3951320"/>
            <a:ext cx="534736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Inpatient, Ambulatory, Corporate &amp; Occupational Health Settings, Patient Centered-Home based care , Emergency and Disaster Response</a:t>
            </a: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9525" y="5151595"/>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200">
                <a:solidFill>
                  <a:schemeClr val="tx1"/>
                </a:solidFill>
              </a:rPr>
              <a:t>Accuracy and Reliability </a:t>
            </a:r>
          </a:p>
          <a:p>
            <a:pPr lvl="1"/>
            <a:r>
              <a:rPr lang="en-US" sz="1200">
                <a:solidFill>
                  <a:schemeClr val="tx1"/>
                </a:solidFill>
              </a:rPr>
              <a:t>Patient Interaction and Trust </a:t>
            </a:r>
          </a:p>
          <a:p>
            <a:pPr lvl="1"/>
            <a:r>
              <a:rPr lang="en-US" sz="1200">
                <a:solidFill>
                  <a:schemeClr val="tx1"/>
                </a:solidFill>
              </a:rPr>
              <a:t>Workflow alignment </a:t>
            </a:r>
          </a:p>
          <a:p>
            <a:pPr marL="171450" indent="-171450" rtl="0" fontAlgn="ctr">
              <a:buFont typeface="Arial"/>
              <a:buChar char="•"/>
            </a:pPr>
            <a:endParaRPr lang="en-US" sz="1200" i="0">
              <a:solidFill>
                <a:schemeClr val="tx1"/>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8094978" cy="561600"/>
          </a:xfrm>
        </p:spPr>
        <p:txBody>
          <a:bodyPr/>
          <a:lstStyle/>
          <a:p>
            <a:r>
              <a:rPr lang="en-US" sz="3600" i="1"/>
              <a:t>Falls Surveillance </a:t>
            </a:r>
          </a:p>
        </p:txBody>
      </p:sp>
      <p:sp>
        <p:nvSpPr>
          <p:cNvPr id="3" name="Content Placeholder 15">
            <a:extLst>
              <a:ext uri="{FF2B5EF4-FFF2-40B4-BE49-F238E27FC236}">
                <a16:creationId xmlns:a16="http://schemas.microsoft.com/office/drawing/2014/main" id="{5C2DC85D-C15F-73F5-AB3F-0BE4841EF7C4}"/>
              </a:ext>
            </a:extLst>
          </p:cNvPr>
          <p:cNvSpPr txBox="1">
            <a:spLocks/>
          </p:cNvSpPr>
          <p:nvPr/>
        </p:nvSpPr>
        <p:spPr>
          <a:xfrm>
            <a:off x="2947866" y="5158971"/>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200">
                <a:solidFill>
                  <a:schemeClr val="tx1"/>
                </a:solidFill>
              </a:rPr>
              <a:t>Ethical and legal issues </a:t>
            </a:r>
          </a:p>
          <a:p>
            <a:pPr lvl="1"/>
            <a:r>
              <a:rPr lang="en-US" sz="1200">
                <a:solidFill>
                  <a:schemeClr val="tx1"/>
                </a:solidFill>
              </a:rPr>
              <a:t>Integration and Interoperability </a:t>
            </a:r>
          </a:p>
          <a:p>
            <a:pPr lvl="1"/>
            <a:r>
              <a:rPr lang="en-US" sz="1200">
                <a:solidFill>
                  <a:schemeClr val="tx1"/>
                </a:solidFill>
              </a:rPr>
              <a:t>Security and Privacy</a:t>
            </a:r>
          </a:p>
          <a:p>
            <a:pPr marL="171450" indent="-171450" rtl="0" fontAlgn="ctr">
              <a:buFont typeface="Arial"/>
              <a:buChar char="•"/>
            </a:pPr>
            <a:endParaRPr lang="en-US" sz="1200" i="0">
              <a:solidFill>
                <a:schemeClr val="tx1"/>
              </a:solidFill>
              <a:effectLst/>
            </a:endParaRPr>
          </a:p>
        </p:txBody>
      </p:sp>
      <p:pic>
        <p:nvPicPr>
          <p:cNvPr id="5" name="Picture 4">
            <a:extLst>
              <a:ext uri="{FF2B5EF4-FFF2-40B4-BE49-F238E27FC236}">
                <a16:creationId xmlns:a16="http://schemas.microsoft.com/office/drawing/2014/main" id="{52C183CF-8654-F290-A434-FB683BEFA44E}"/>
              </a:ext>
            </a:extLst>
          </p:cNvPr>
          <p:cNvPicPr>
            <a:picLocks noChangeAspect="1"/>
          </p:cNvPicPr>
          <p:nvPr/>
        </p:nvPicPr>
        <p:blipFill>
          <a:blip r:embed="rId5"/>
          <a:srcRect l="5719" t="11166" r="7468"/>
          <a:stretch/>
        </p:blipFill>
        <p:spPr>
          <a:xfrm>
            <a:off x="5940615" y="1860611"/>
            <a:ext cx="6036063" cy="3046529"/>
          </a:xfrm>
          <a:prstGeom prst="rect">
            <a:avLst/>
          </a:prstGeom>
        </p:spPr>
      </p:pic>
      <p:sp>
        <p:nvSpPr>
          <p:cNvPr id="6" name="Slide Number Placeholder 5">
            <a:extLst>
              <a:ext uri="{FF2B5EF4-FFF2-40B4-BE49-F238E27FC236}">
                <a16:creationId xmlns:a16="http://schemas.microsoft.com/office/drawing/2014/main" id="{AD26A91E-D457-8F21-4CDB-74BE9062B1BA}"/>
              </a:ext>
            </a:extLst>
          </p:cNvPr>
          <p:cNvSpPr>
            <a:spLocks noGrp="1"/>
          </p:cNvSpPr>
          <p:nvPr>
            <p:ph type="sldNum" sz="quarter" idx="11"/>
          </p:nvPr>
        </p:nvSpPr>
        <p:spPr/>
        <p:txBody>
          <a:bodyPr/>
          <a:lstStyle/>
          <a:p>
            <a:fld id="{2DDEA8E7-5F55-4A60-8EF9-470692FC5635}" type="slidenum">
              <a:rPr lang="en-US" noProof="0" smtClean="0"/>
              <a:pPr/>
              <a:t>4</a:t>
            </a:fld>
            <a:endParaRPr lang="en-US" noProof="0"/>
          </a:p>
        </p:txBody>
      </p:sp>
      <p:sp>
        <p:nvSpPr>
          <p:cNvPr id="7" name="TextBox 6">
            <a:extLst>
              <a:ext uri="{FF2B5EF4-FFF2-40B4-BE49-F238E27FC236}">
                <a16:creationId xmlns:a16="http://schemas.microsoft.com/office/drawing/2014/main" id="{0D256A79-DB50-BE63-8782-AF2882F51E3A}"/>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19556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5516AB2-D396-3D97-A303-54D2845A3477}"/>
              </a:ext>
            </a:extLst>
          </p:cNvPr>
          <p:cNvSpPr/>
          <p:nvPr/>
        </p:nvSpPr>
        <p:spPr>
          <a:xfrm>
            <a:off x="6555554" y="1303620"/>
            <a:ext cx="5518057" cy="4381380"/>
          </a:xfrm>
          <a:prstGeom prst="rect">
            <a:avLst/>
          </a:prstGeom>
          <a:solidFill>
            <a:schemeClr val="bg2"/>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a:latin typeface="+mj-lt"/>
            </a:endParaRPr>
          </a:p>
        </p:txBody>
      </p:sp>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7558218"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82984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75704" y="3602665"/>
            <a:ext cx="575038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99727" y="4909104"/>
            <a:ext cx="564100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454997" y="1699574"/>
            <a:ext cx="5543601"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Clr>
                <a:schemeClr val="accent3">
                  <a:lumMod val="60000"/>
                  <a:lumOff val="40000"/>
                </a:schemeClr>
              </a:buClr>
              <a:buFont typeface="Arial" panose="020B0604020202020204" pitchFamily="34" charset="0"/>
              <a:buChar char="•"/>
            </a:pPr>
            <a:r>
              <a:rPr lang="en-US" sz="1200">
                <a:solidFill>
                  <a:schemeClr val="tx1"/>
                </a:solidFill>
              </a:rPr>
              <a:t>Staffing workload predictions involve estimating the necessary workforce requirements to meet the demands of a given workload within a specific time frame. These predictions leverage data analytics, forecasting models, and organizational trends to determine the number, type, and skill level of staff needed to efficiently and effectively manage tasks, ensuring optimal resource allocation without overburdening employees (Griffiths et al., 2019).</a:t>
            </a:r>
          </a:p>
          <a:p>
            <a:pPr marL="171450" indent="-171450">
              <a:buClr>
                <a:schemeClr val="accent3">
                  <a:lumMod val="60000"/>
                  <a:lumOff val="40000"/>
                </a:schemeClr>
              </a:buClr>
              <a:buFont typeface="Arial" panose="020B0604020202020204" pitchFamily="34" charset="0"/>
              <a:buChar char="•"/>
            </a:pPr>
            <a:r>
              <a:rPr lang="en-US" sz="1200">
                <a:solidFill>
                  <a:schemeClr val="tx1"/>
                </a:solidFill>
              </a:rPr>
              <a:t>In healthcare, for instance, accurate staffing workload predictions are critical for ensuring patient safety, meeting regulatory standards, and maintaining staff morale amidst varying levels of demand.</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35185" y="4101161"/>
            <a:ext cx="737510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buClr>
                <a:schemeClr val="accent3">
                  <a:lumMod val="60000"/>
                  <a:lumOff val="40000"/>
                </a:schemeClr>
              </a:buClr>
            </a:pPr>
            <a:r>
              <a:rPr lang="en-US" sz="1200">
                <a:solidFill>
                  <a:schemeClr val="tx1"/>
                </a:solidFill>
              </a:rPr>
              <a:t>Inpatient, Nursing Homes, Pharmacies, Public Health, Telehealth Services,                                            Outpatient </a:t>
            </a:r>
          </a:p>
          <a:p>
            <a:pPr marL="285750" lvl="1"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14918" y="5361956"/>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68275" indent="-168275" rtl="0" fontAlgn="ctr">
              <a:buClr>
                <a:schemeClr val="accent3">
                  <a:lumMod val="60000"/>
                  <a:lumOff val="40000"/>
                </a:schemeClr>
              </a:buClr>
              <a:buFont typeface="Arial" panose="020B0604020202020204" pitchFamily="34" charset="0"/>
              <a:buChar char="•"/>
            </a:pPr>
            <a:r>
              <a:rPr lang="en-US" sz="1200" i="0">
                <a:solidFill>
                  <a:schemeClr val="tx1"/>
                </a:solidFill>
                <a:effectLst/>
              </a:rPr>
              <a:t>Data Quality</a:t>
            </a:r>
            <a:r>
              <a:rPr lang="en-US" sz="1200">
                <a:solidFill>
                  <a:schemeClr val="tx1"/>
                </a:solidFill>
              </a:rPr>
              <a:t> and Availability </a:t>
            </a:r>
            <a:r>
              <a:rPr lang="en-US" sz="1200" i="0">
                <a:solidFill>
                  <a:schemeClr val="tx1"/>
                </a:solidFill>
                <a:effectLst/>
              </a:rPr>
              <a:t> </a:t>
            </a:r>
          </a:p>
          <a:p>
            <a:pPr marL="168275" indent="-168275" rtl="0" fontAlgn="ctr">
              <a:buClr>
                <a:schemeClr val="accent3">
                  <a:lumMod val="60000"/>
                  <a:lumOff val="40000"/>
                </a:schemeClr>
              </a:buClr>
              <a:buFont typeface="Arial" panose="020B0604020202020204" pitchFamily="34" charset="0"/>
              <a:buChar char="•"/>
            </a:pPr>
            <a:r>
              <a:rPr lang="en-US" sz="1200" i="0">
                <a:solidFill>
                  <a:schemeClr val="tx1"/>
                </a:solidFill>
                <a:effectLst/>
              </a:rPr>
              <a:t>Technological Infrastructure </a:t>
            </a:r>
          </a:p>
          <a:p>
            <a:pPr marL="168275" indent="-168275" rtl="0" fontAlgn="ctr">
              <a:buClr>
                <a:schemeClr val="accent3">
                  <a:lumMod val="60000"/>
                  <a:lumOff val="40000"/>
                </a:schemeClr>
              </a:buClr>
              <a:buFont typeface="Arial" panose="020B0604020202020204" pitchFamily="34" charset="0"/>
              <a:buChar char="•"/>
            </a:pPr>
            <a:r>
              <a:rPr lang="en-US" sz="1200" i="0">
                <a:solidFill>
                  <a:schemeClr val="tx1"/>
                </a:solidFill>
                <a:effectLst/>
              </a:rPr>
              <a:t>Regulatory Compliance</a:t>
            </a: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543" y="417734"/>
            <a:ext cx="8094978" cy="561600"/>
          </a:xfrm>
        </p:spPr>
        <p:txBody>
          <a:bodyPr/>
          <a:lstStyle/>
          <a:p>
            <a:r>
              <a:rPr lang="en-US" sz="3600" i="1"/>
              <a:t>Staffing Workload Predictions</a:t>
            </a:r>
          </a:p>
        </p:txBody>
      </p:sp>
      <p:sp>
        <p:nvSpPr>
          <p:cNvPr id="6" name="Content Placeholder 15">
            <a:extLst>
              <a:ext uri="{FF2B5EF4-FFF2-40B4-BE49-F238E27FC236}">
                <a16:creationId xmlns:a16="http://schemas.microsoft.com/office/drawing/2014/main" id="{A660F61E-4606-9A45-FEFD-B6D8A72FB2AC}"/>
              </a:ext>
            </a:extLst>
          </p:cNvPr>
          <p:cNvSpPr txBox="1">
            <a:spLocks/>
          </p:cNvSpPr>
          <p:nvPr/>
        </p:nvSpPr>
        <p:spPr>
          <a:xfrm>
            <a:off x="3011764" y="5357628"/>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68275" indent="-168275" rtl="0" fontAlgn="ctr">
              <a:buClr>
                <a:schemeClr val="accent3">
                  <a:lumMod val="60000"/>
                  <a:lumOff val="40000"/>
                </a:schemeClr>
              </a:buClr>
              <a:buFont typeface="Arial" panose="020B0604020202020204" pitchFamily="34" charset="0"/>
              <a:buChar char="•"/>
            </a:pPr>
            <a:r>
              <a:rPr lang="en-US" sz="1200">
                <a:solidFill>
                  <a:schemeClr val="tx1"/>
                </a:solidFill>
              </a:rPr>
              <a:t>Human Factors</a:t>
            </a:r>
            <a:endParaRPr lang="en-US" sz="1200" i="0">
              <a:solidFill>
                <a:schemeClr val="tx1"/>
              </a:solidFill>
              <a:effectLst/>
            </a:endParaRPr>
          </a:p>
          <a:p>
            <a:pPr marL="168275" indent="-168275" rtl="0" fontAlgn="ctr">
              <a:buClr>
                <a:schemeClr val="accent3">
                  <a:lumMod val="60000"/>
                  <a:lumOff val="40000"/>
                </a:schemeClr>
              </a:buClr>
              <a:buFont typeface="Arial" panose="020B0604020202020204" pitchFamily="34" charset="0"/>
              <a:buChar char="•"/>
            </a:pPr>
            <a:r>
              <a:rPr lang="en-US" sz="1200">
                <a:solidFill>
                  <a:schemeClr val="tx1"/>
                </a:solidFill>
              </a:rPr>
              <a:t>Evaluation and Continuous Improvement</a:t>
            </a:r>
            <a:endParaRPr lang="en-US" sz="1200" i="0">
              <a:solidFill>
                <a:schemeClr val="tx1"/>
              </a:solidFill>
              <a:effectLst/>
            </a:endParaRPr>
          </a:p>
          <a:p>
            <a:pPr marL="168275" indent="-168275" rtl="0" fontAlgn="ctr">
              <a:buClr>
                <a:schemeClr val="accent3">
                  <a:lumMod val="60000"/>
                  <a:lumOff val="40000"/>
                </a:schemeClr>
              </a:buClr>
              <a:buFont typeface="Arial" panose="020B0604020202020204" pitchFamily="34" charset="0"/>
              <a:buChar char="•"/>
            </a:pPr>
            <a:r>
              <a:rPr lang="en-US" sz="1200">
                <a:solidFill>
                  <a:schemeClr val="tx1"/>
                </a:solidFill>
              </a:rPr>
              <a:t>Ethical and Quality Considerations</a:t>
            </a:r>
            <a:endParaRPr lang="en-GB" sz="1200">
              <a:solidFill>
                <a:schemeClr val="tx1"/>
              </a:solidFill>
            </a:endParaRPr>
          </a:p>
        </p:txBody>
      </p:sp>
      <p:grpSp>
        <p:nvGrpSpPr>
          <p:cNvPr id="8" name="Group 7">
            <a:extLst>
              <a:ext uri="{FF2B5EF4-FFF2-40B4-BE49-F238E27FC236}">
                <a16:creationId xmlns:a16="http://schemas.microsoft.com/office/drawing/2014/main" id="{C7667CE1-9155-A556-AEFB-4CAF1CB1CCF1}"/>
              </a:ext>
            </a:extLst>
          </p:cNvPr>
          <p:cNvGrpSpPr/>
          <p:nvPr/>
        </p:nvGrpSpPr>
        <p:grpSpPr>
          <a:xfrm>
            <a:off x="5994623" y="1437973"/>
            <a:ext cx="6506120" cy="4247027"/>
            <a:chOff x="1613040" y="454305"/>
            <a:chExt cx="7710963" cy="5424466"/>
          </a:xfrm>
        </p:grpSpPr>
        <p:sp>
          <p:nvSpPr>
            <p:cNvPr id="10" name="Freeform 5">
              <a:extLst>
                <a:ext uri="{FF2B5EF4-FFF2-40B4-BE49-F238E27FC236}">
                  <a16:creationId xmlns:a16="http://schemas.microsoft.com/office/drawing/2014/main" id="{BF85D088-68C0-B332-3D38-5D44801D84C8}"/>
                </a:ext>
              </a:extLst>
            </p:cNvPr>
            <p:cNvSpPr>
              <a:spLocks/>
            </p:cNvSpPr>
            <p:nvPr/>
          </p:nvSpPr>
          <p:spPr bwMode="auto">
            <a:xfrm>
              <a:off x="6028456" y="854303"/>
              <a:ext cx="1936103" cy="2249007"/>
            </a:xfrm>
            <a:custGeom>
              <a:avLst/>
              <a:gdLst>
                <a:gd name="T0" fmla="*/ 271 w 287"/>
                <a:gd name="T1" fmla="*/ 198 h 334"/>
                <a:gd name="T2" fmla="*/ 251 w 287"/>
                <a:gd name="T3" fmla="*/ 204 h 334"/>
                <a:gd name="T4" fmla="*/ 7 w 287"/>
                <a:gd name="T5" fmla="*/ 0 h 334"/>
                <a:gd name="T6" fmla="*/ 58 w 287"/>
                <a:gd name="T7" fmla="*/ 55 h 334"/>
                <a:gd name="T8" fmla="*/ 58 w 287"/>
                <a:gd name="T9" fmla="*/ 90 h 334"/>
                <a:gd name="T10" fmla="*/ 0 w 287"/>
                <a:gd name="T11" fmla="*/ 153 h 334"/>
                <a:gd name="T12" fmla="*/ 108 w 287"/>
                <a:gd name="T13" fmla="*/ 251 h 334"/>
                <a:gd name="T14" fmla="*/ 84 w 287"/>
                <a:gd name="T15" fmla="*/ 258 h 334"/>
                <a:gd name="T16" fmla="*/ 83 w 287"/>
                <a:gd name="T17" fmla="*/ 276 h 334"/>
                <a:gd name="T18" fmla="*/ 204 w 287"/>
                <a:gd name="T19" fmla="*/ 332 h 334"/>
                <a:gd name="T20" fmla="*/ 217 w 287"/>
                <a:gd name="T21" fmla="*/ 328 h 334"/>
                <a:gd name="T22" fmla="*/ 282 w 287"/>
                <a:gd name="T23" fmla="*/ 211 h 334"/>
                <a:gd name="T24" fmla="*/ 271 w 287"/>
                <a:gd name="T25" fmla="*/ 19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34">
                  <a:moveTo>
                    <a:pt x="271" y="198"/>
                  </a:moveTo>
                  <a:cubicBezTo>
                    <a:pt x="251" y="204"/>
                    <a:pt x="251" y="204"/>
                    <a:pt x="251" y="204"/>
                  </a:cubicBezTo>
                  <a:cubicBezTo>
                    <a:pt x="212" y="99"/>
                    <a:pt x="120" y="20"/>
                    <a:pt x="7" y="0"/>
                  </a:cubicBezTo>
                  <a:cubicBezTo>
                    <a:pt x="58" y="55"/>
                    <a:pt x="58" y="55"/>
                    <a:pt x="58" y="55"/>
                  </a:cubicBezTo>
                  <a:cubicBezTo>
                    <a:pt x="67" y="65"/>
                    <a:pt x="67" y="80"/>
                    <a:pt x="58" y="90"/>
                  </a:cubicBezTo>
                  <a:cubicBezTo>
                    <a:pt x="0" y="153"/>
                    <a:pt x="0" y="153"/>
                    <a:pt x="0" y="153"/>
                  </a:cubicBezTo>
                  <a:cubicBezTo>
                    <a:pt x="49" y="168"/>
                    <a:pt x="88" y="204"/>
                    <a:pt x="108" y="251"/>
                  </a:cubicBezTo>
                  <a:cubicBezTo>
                    <a:pt x="84" y="258"/>
                    <a:pt x="84" y="258"/>
                    <a:pt x="84" y="258"/>
                  </a:cubicBezTo>
                  <a:cubicBezTo>
                    <a:pt x="76" y="261"/>
                    <a:pt x="75" y="273"/>
                    <a:pt x="83" y="276"/>
                  </a:cubicBezTo>
                  <a:cubicBezTo>
                    <a:pt x="204" y="332"/>
                    <a:pt x="204" y="332"/>
                    <a:pt x="204" y="332"/>
                  </a:cubicBezTo>
                  <a:cubicBezTo>
                    <a:pt x="209" y="334"/>
                    <a:pt x="214" y="332"/>
                    <a:pt x="217" y="328"/>
                  </a:cubicBezTo>
                  <a:cubicBezTo>
                    <a:pt x="282" y="211"/>
                    <a:pt x="282" y="211"/>
                    <a:pt x="282" y="211"/>
                  </a:cubicBezTo>
                  <a:cubicBezTo>
                    <a:pt x="287" y="204"/>
                    <a:pt x="279" y="195"/>
                    <a:pt x="271"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3" name="Freeform 6">
              <a:extLst>
                <a:ext uri="{FF2B5EF4-FFF2-40B4-BE49-F238E27FC236}">
                  <a16:creationId xmlns:a16="http://schemas.microsoft.com/office/drawing/2014/main" id="{808AD30B-A53F-471D-5F89-4388336EE752}"/>
                </a:ext>
              </a:extLst>
            </p:cNvPr>
            <p:cNvSpPr>
              <a:spLocks/>
            </p:cNvSpPr>
            <p:nvPr/>
          </p:nvSpPr>
          <p:spPr bwMode="auto">
            <a:xfrm>
              <a:off x="3799003" y="590289"/>
              <a:ext cx="2561913" cy="1730757"/>
            </a:xfrm>
            <a:custGeom>
              <a:avLst/>
              <a:gdLst>
                <a:gd name="T0" fmla="*/ 376 w 380"/>
                <a:gd name="T1" fmla="*/ 105 h 257"/>
                <a:gd name="T2" fmla="*/ 286 w 380"/>
                <a:gd name="T3" fmla="*/ 7 h 257"/>
                <a:gd name="T4" fmla="*/ 269 w 380"/>
                <a:gd name="T5" fmla="*/ 13 h 257"/>
                <a:gd name="T6" fmla="*/ 269 w 380"/>
                <a:gd name="T7" fmla="*/ 34 h 257"/>
                <a:gd name="T8" fmla="*/ 0 w 380"/>
                <a:gd name="T9" fmla="*/ 203 h 257"/>
                <a:gd name="T10" fmla="*/ 67 w 380"/>
                <a:gd name="T11" fmla="*/ 172 h 257"/>
                <a:gd name="T12" fmla="*/ 78 w 380"/>
                <a:gd name="T13" fmla="*/ 169 h 257"/>
                <a:gd name="T14" fmla="*/ 101 w 380"/>
                <a:gd name="T15" fmla="*/ 183 h 257"/>
                <a:gd name="T16" fmla="*/ 143 w 380"/>
                <a:gd name="T17" fmla="*/ 257 h 257"/>
                <a:gd name="T18" fmla="*/ 269 w 380"/>
                <a:gd name="T19" fmla="*/ 185 h 257"/>
                <a:gd name="T20" fmla="*/ 269 w 380"/>
                <a:gd name="T21" fmla="*/ 210 h 257"/>
                <a:gd name="T22" fmla="*/ 286 w 380"/>
                <a:gd name="T23" fmla="*/ 216 h 257"/>
                <a:gd name="T24" fmla="*/ 376 w 380"/>
                <a:gd name="T25" fmla="*/ 118 h 257"/>
                <a:gd name="T26" fmla="*/ 376 w 380"/>
                <a:gd name="T27" fmla="*/ 10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257">
                  <a:moveTo>
                    <a:pt x="376" y="105"/>
                  </a:moveTo>
                  <a:cubicBezTo>
                    <a:pt x="286" y="7"/>
                    <a:pt x="286" y="7"/>
                    <a:pt x="286" y="7"/>
                  </a:cubicBezTo>
                  <a:cubicBezTo>
                    <a:pt x="280" y="0"/>
                    <a:pt x="269" y="4"/>
                    <a:pt x="269" y="13"/>
                  </a:cubicBezTo>
                  <a:cubicBezTo>
                    <a:pt x="269" y="34"/>
                    <a:pt x="269" y="34"/>
                    <a:pt x="269" y="34"/>
                  </a:cubicBezTo>
                  <a:cubicBezTo>
                    <a:pt x="152" y="39"/>
                    <a:pt x="52" y="106"/>
                    <a:pt x="0" y="203"/>
                  </a:cubicBezTo>
                  <a:cubicBezTo>
                    <a:pt x="67" y="172"/>
                    <a:pt x="67" y="172"/>
                    <a:pt x="67" y="172"/>
                  </a:cubicBezTo>
                  <a:cubicBezTo>
                    <a:pt x="71" y="170"/>
                    <a:pt x="74" y="169"/>
                    <a:pt x="78" y="169"/>
                  </a:cubicBezTo>
                  <a:cubicBezTo>
                    <a:pt x="88" y="169"/>
                    <a:pt x="96" y="174"/>
                    <a:pt x="101" y="183"/>
                  </a:cubicBezTo>
                  <a:cubicBezTo>
                    <a:pt x="143" y="257"/>
                    <a:pt x="143" y="257"/>
                    <a:pt x="143" y="257"/>
                  </a:cubicBezTo>
                  <a:cubicBezTo>
                    <a:pt x="171" y="216"/>
                    <a:pt x="217" y="189"/>
                    <a:pt x="269" y="185"/>
                  </a:cubicBezTo>
                  <a:cubicBezTo>
                    <a:pt x="269" y="210"/>
                    <a:pt x="269" y="210"/>
                    <a:pt x="269" y="210"/>
                  </a:cubicBezTo>
                  <a:cubicBezTo>
                    <a:pt x="269" y="219"/>
                    <a:pt x="280" y="223"/>
                    <a:pt x="286" y="216"/>
                  </a:cubicBezTo>
                  <a:cubicBezTo>
                    <a:pt x="376" y="118"/>
                    <a:pt x="376" y="118"/>
                    <a:pt x="376" y="118"/>
                  </a:cubicBezTo>
                  <a:cubicBezTo>
                    <a:pt x="380" y="114"/>
                    <a:pt x="380" y="109"/>
                    <a:pt x="376" y="10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4" name="Freeform 7">
              <a:extLst>
                <a:ext uri="{FF2B5EF4-FFF2-40B4-BE49-F238E27FC236}">
                  <a16:creationId xmlns:a16="http://schemas.microsoft.com/office/drawing/2014/main" id="{8515AF80-B5A4-F162-FE91-825974733814}"/>
                </a:ext>
              </a:extLst>
            </p:cNvPr>
            <p:cNvSpPr>
              <a:spLocks/>
            </p:cNvSpPr>
            <p:nvPr/>
          </p:nvSpPr>
          <p:spPr bwMode="auto">
            <a:xfrm>
              <a:off x="3432314" y="1837021"/>
              <a:ext cx="1417853" cy="2635251"/>
            </a:xfrm>
            <a:custGeom>
              <a:avLst/>
              <a:gdLst>
                <a:gd name="T0" fmla="*/ 196 w 211"/>
                <a:gd name="T1" fmla="*/ 136 h 391"/>
                <a:gd name="T2" fmla="*/ 207 w 211"/>
                <a:gd name="T3" fmla="*/ 123 h 391"/>
                <a:gd name="T4" fmla="*/ 142 w 211"/>
                <a:gd name="T5" fmla="*/ 6 h 391"/>
                <a:gd name="T6" fmla="*/ 129 w 211"/>
                <a:gd name="T7" fmla="*/ 2 h 391"/>
                <a:gd name="T8" fmla="*/ 8 w 211"/>
                <a:gd name="T9" fmla="*/ 58 h 391"/>
                <a:gd name="T10" fmla="*/ 9 w 211"/>
                <a:gd name="T11" fmla="*/ 76 h 391"/>
                <a:gd name="T12" fmla="*/ 29 w 211"/>
                <a:gd name="T13" fmla="*/ 82 h 391"/>
                <a:gd name="T14" fmla="*/ 17 w 211"/>
                <a:gd name="T15" fmla="*/ 169 h 391"/>
                <a:gd name="T16" fmla="*/ 106 w 211"/>
                <a:gd name="T17" fmla="*/ 391 h 391"/>
                <a:gd name="T18" fmla="*/ 97 w 211"/>
                <a:gd name="T19" fmla="*/ 317 h 391"/>
                <a:gd name="T20" fmla="*/ 118 w 211"/>
                <a:gd name="T21" fmla="*/ 288 h 391"/>
                <a:gd name="T22" fmla="*/ 201 w 211"/>
                <a:gd name="T23" fmla="*/ 271 h 391"/>
                <a:gd name="T24" fmla="*/ 167 w 211"/>
                <a:gd name="T25" fmla="*/ 169 h 391"/>
                <a:gd name="T26" fmla="*/ 172 w 211"/>
                <a:gd name="T27" fmla="*/ 129 h 391"/>
                <a:gd name="T28" fmla="*/ 196 w 211"/>
                <a:gd name="T29" fmla="*/ 13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391">
                  <a:moveTo>
                    <a:pt x="196" y="136"/>
                  </a:moveTo>
                  <a:cubicBezTo>
                    <a:pt x="204" y="139"/>
                    <a:pt x="211" y="130"/>
                    <a:pt x="207" y="123"/>
                  </a:cubicBezTo>
                  <a:cubicBezTo>
                    <a:pt x="142" y="6"/>
                    <a:pt x="142" y="6"/>
                    <a:pt x="142" y="6"/>
                  </a:cubicBezTo>
                  <a:cubicBezTo>
                    <a:pt x="139" y="2"/>
                    <a:pt x="134" y="0"/>
                    <a:pt x="129" y="2"/>
                  </a:cubicBezTo>
                  <a:cubicBezTo>
                    <a:pt x="8" y="58"/>
                    <a:pt x="8" y="58"/>
                    <a:pt x="8" y="58"/>
                  </a:cubicBezTo>
                  <a:cubicBezTo>
                    <a:pt x="0" y="62"/>
                    <a:pt x="0" y="73"/>
                    <a:pt x="9" y="76"/>
                  </a:cubicBezTo>
                  <a:cubicBezTo>
                    <a:pt x="29" y="82"/>
                    <a:pt x="29" y="82"/>
                    <a:pt x="29" y="82"/>
                  </a:cubicBezTo>
                  <a:cubicBezTo>
                    <a:pt x="21" y="110"/>
                    <a:pt x="17" y="139"/>
                    <a:pt x="17" y="169"/>
                  </a:cubicBezTo>
                  <a:cubicBezTo>
                    <a:pt x="17" y="255"/>
                    <a:pt x="51" y="333"/>
                    <a:pt x="106" y="391"/>
                  </a:cubicBezTo>
                  <a:cubicBezTo>
                    <a:pt x="97" y="317"/>
                    <a:pt x="97" y="317"/>
                    <a:pt x="97" y="317"/>
                  </a:cubicBezTo>
                  <a:cubicBezTo>
                    <a:pt x="96" y="303"/>
                    <a:pt x="105" y="291"/>
                    <a:pt x="118" y="288"/>
                  </a:cubicBezTo>
                  <a:cubicBezTo>
                    <a:pt x="201" y="271"/>
                    <a:pt x="201" y="271"/>
                    <a:pt x="201" y="271"/>
                  </a:cubicBezTo>
                  <a:cubicBezTo>
                    <a:pt x="180" y="243"/>
                    <a:pt x="167" y="207"/>
                    <a:pt x="167" y="169"/>
                  </a:cubicBezTo>
                  <a:cubicBezTo>
                    <a:pt x="167" y="155"/>
                    <a:pt x="169" y="142"/>
                    <a:pt x="172" y="129"/>
                  </a:cubicBezTo>
                  <a:lnTo>
                    <a:pt x="196" y="1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5" name="Freeform 8">
              <a:extLst>
                <a:ext uri="{FF2B5EF4-FFF2-40B4-BE49-F238E27FC236}">
                  <a16:creationId xmlns:a16="http://schemas.microsoft.com/office/drawing/2014/main" id="{C58F9DD2-60C4-2740-D0D1-84F1C782131F}"/>
                </a:ext>
              </a:extLst>
            </p:cNvPr>
            <p:cNvSpPr>
              <a:spLocks/>
            </p:cNvSpPr>
            <p:nvPr/>
          </p:nvSpPr>
          <p:spPr bwMode="auto">
            <a:xfrm>
              <a:off x="4190136" y="3694896"/>
              <a:ext cx="2444576" cy="1437409"/>
            </a:xfrm>
            <a:custGeom>
              <a:avLst/>
              <a:gdLst>
                <a:gd name="T0" fmla="*/ 363 w 363"/>
                <a:gd name="T1" fmla="*/ 181 h 213"/>
                <a:gd name="T2" fmla="*/ 290 w 363"/>
                <a:gd name="T3" fmla="*/ 167 h 213"/>
                <a:gd name="T4" fmla="*/ 269 w 363"/>
                <a:gd name="T5" fmla="*/ 138 h 213"/>
                <a:gd name="T6" fmla="*/ 279 w 363"/>
                <a:gd name="T7" fmla="*/ 53 h 213"/>
                <a:gd name="T8" fmla="*/ 224 w 363"/>
                <a:gd name="T9" fmla="*/ 63 h 213"/>
                <a:gd name="T10" fmla="*/ 135 w 363"/>
                <a:gd name="T11" fmla="*/ 37 h 213"/>
                <a:gd name="T12" fmla="*/ 149 w 363"/>
                <a:gd name="T13" fmla="*/ 17 h 213"/>
                <a:gd name="T14" fmla="*/ 140 w 363"/>
                <a:gd name="T15" fmla="*/ 2 h 213"/>
                <a:gd name="T16" fmla="*/ 8 w 363"/>
                <a:gd name="T17" fmla="*/ 28 h 213"/>
                <a:gd name="T18" fmla="*/ 1 w 363"/>
                <a:gd name="T19" fmla="*/ 39 h 213"/>
                <a:gd name="T20" fmla="*/ 16 w 363"/>
                <a:gd name="T21" fmla="*/ 172 h 213"/>
                <a:gd name="T22" fmla="*/ 34 w 363"/>
                <a:gd name="T23" fmla="*/ 176 h 213"/>
                <a:gd name="T24" fmla="*/ 46 w 363"/>
                <a:gd name="T25" fmla="*/ 159 h 213"/>
                <a:gd name="T26" fmla="*/ 224 w 363"/>
                <a:gd name="T27" fmla="*/ 213 h 213"/>
                <a:gd name="T28" fmla="*/ 363 w 363"/>
                <a:gd name="T29"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3" h="213">
                  <a:moveTo>
                    <a:pt x="363" y="181"/>
                  </a:moveTo>
                  <a:cubicBezTo>
                    <a:pt x="290" y="167"/>
                    <a:pt x="290" y="167"/>
                    <a:pt x="290" y="167"/>
                  </a:cubicBezTo>
                  <a:cubicBezTo>
                    <a:pt x="277" y="164"/>
                    <a:pt x="268" y="151"/>
                    <a:pt x="269" y="138"/>
                  </a:cubicBezTo>
                  <a:cubicBezTo>
                    <a:pt x="279" y="53"/>
                    <a:pt x="279" y="53"/>
                    <a:pt x="279" y="53"/>
                  </a:cubicBezTo>
                  <a:cubicBezTo>
                    <a:pt x="262" y="59"/>
                    <a:pt x="243" y="63"/>
                    <a:pt x="224" y="63"/>
                  </a:cubicBezTo>
                  <a:cubicBezTo>
                    <a:pt x="191" y="63"/>
                    <a:pt x="160" y="53"/>
                    <a:pt x="135" y="37"/>
                  </a:cubicBezTo>
                  <a:cubicBezTo>
                    <a:pt x="149" y="17"/>
                    <a:pt x="149" y="17"/>
                    <a:pt x="149" y="17"/>
                  </a:cubicBezTo>
                  <a:cubicBezTo>
                    <a:pt x="154" y="10"/>
                    <a:pt x="148" y="0"/>
                    <a:pt x="140" y="2"/>
                  </a:cubicBezTo>
                  <a:cubicBezTo>
                    <a:pt x="8" y="28"/>
                    <a:pt x="8" y="28"/>
                    <a:pt x="8" y="28"/>
                  </a:cubicBezTo>
                  <a:cubicBezTo>
                    <a:pt x="3" y="29"/>
                    <a:pt x="0" y="34"/>
                    <a:pt x="1" y="39"/>
                  </a:cubicBezTo>
                  <a:cubicBezTo>
                    <a:pt x="16" y="172"/>
                    <a:pt x="16" y="172"/>
                    <a:pt x="16" y="172"/>
                  </a:cubicBezTo>
                  <a:cubicBezTo>
                    <a:pt x="17" y="180"/>
                    <a:pt x="28" y="183"/>
                    <a:pt x="34" y="176"/>
                  </a:cubicBezTo>
                  <a:cubicBezTo>
                    <a:pt x="46" y="159"/>
                    <a:pt x="46" y="159"/>
                    <a:pt x="46" y="159"/>
                  </a:cubicBezTo>
                  <a:cubicBezTo>
                    <a:pt x="97" y="193"/>
                    <a:pt x="158" y="213"/>
                    <a:pt x="224" y="213"/>
                  </a:cubicBezTo>
                  <a:cubicBezTo>
                    <a:pt x="274" y="213"/>
                    <a:pt x="321" y="202"/>
                    <a:pt x="363" y="18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7" name="Freeform 9">
              <a:extLst>
                <a:ext uri="{FF2B5EF4-FFF2-40B4-BE49-F238E27FC236}">
                  <a16:creationId xmlns:a16="http://schemas.microsoft.com/office/drawing/2014/main" id="{6977839E-2135-C74C-9D25-C74C9E512599}"/>
                </a:ext>
              </a:extLst>
            </p:cNvPr>
            <p:cNvSpPr>
              <a:spLocks/>
            </p:cNvSpPr>
            <p:nvPr/>
          </p:nvSpPr>
          <p:spPr bwMode="auto">
            <a:xfrm>
              <a:off x="6111568" y="2677956"/>
              <a:ext cx="1745428" cy="2214783"/>
            </a:xfrm>
            <a:custGeom>
              <a:avLst/>
              <a:gdLst>
                <a:gd name="T0" fmla="*/ 259 w 259"/>
                <a:gd name="T1" fmla="*/ 44 h 329"/>
                <a:gd name="T2" fmla="*/ 256 w 259"/>
                <a:gd name="T3" fmla="*/ 0 h 329"/>
                <a:gd name="T4" fmla="*/ 219 w 259"/>
                <a:gd name="T5" fmla="*/ 65 h 329"/>
                <a:gd name="T6" fmla="*/ 196 w 259"/>
                <a:gd name="T7" fmla="*/ 79 h 329"/>
                <a:gd name="T8" fmla="*/ 185 w 259"/>
                <a:gd name="T9" fmla="*/ 76 h 329"/>
                <a:gd name="T10" fmla="*/ 108 w 259"/>
                <a:gd name="T11" fmla="*/ 41 h 329"/>
                <a:gd name="T12" fmla="*/ 108 w 259"/>
                <a:gd name="T13" fmla="*/ 44 h 329"/>
                <a:gd name="T14" fmla="*/ 48 w 259"/>
                <a:gd name="T15" fmla="*/ 173 h 329"/>
                <a:gd name="T16" fmla="*/ 34 w 259"/>
                <a:gd name="T17" fmla="*/ 153 h 329"/>
                <a:gd name="T18" fmla="*/ 16 w 259"/>
                <a:gd name="T19" fmla="*/ 158 h 329"/>
                <a:gd name="T20" fmla="*/ 1 w 259"/>
                <a:gd name="T21" fmla="*/ 291 h 329"/>
                <a:gd name="T22" fmla="*/ 8 w 259"/>
                <a:gd name="T23" fmla="*/ 301 h 329"/>
                <a:gd name="T24" fmla="*/ 140 w 259"/>
                <a:gd name="T25" fmla="*/ 327 h 329"/>
                <a:gd name="T26" fmla="*/ 149 w 259"/>
                <a:gd name="T27" fmla="*/ 312 h 329"/>
                <a:gd name="T28" fmla="*/ 137 w 259"/>
                <a:gd name="T29" fmla="*/ 295 h 329"/>
                <a:gd name="T30" fmla="*/ 259 w 259"/>
                <a:gd name="T31" fmla="*/ 4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329">
                  <a:moveTo>
                    <a:pt x="259" y="44"/>
                  </a:moveTo>
                  <a:cubicBezTo>
                    <a:pt x="259" y="29"/>
                    <a:pt x="258" y="15"/>
                    <a:pt x="256" y="0"/>
                  </a:cubicBezTo>
                  <a:cubicBezTo>
                    <a:pt x="219" y="65"/>
                    <a:pt x="219" y="65"/>
                    <a:pt x="219" y="65"/>
                  </a:cubicBezTo>
                  <a:cubicBezTo>
                    <a:pt x="215" y="74"/>
                    <a:pt x="206" y="79"/>
                    <a:pt x="196" y="79"/>
                  </a:cubicBezTo>
                  <a:cubicBezTo>
                    <a:pt x="193" y="79"/>
                    <a:pt x="189" y="78"/>
                    <a:pt x="185" y="76"/>
                  </a:cubicBezTo>
                  <a:cubicBezTo>
                    <a:pt x="108" y="41"/>
                    <a:pt x="108" y="41"/>
                    <a:pt x="108" y="41"/>
                  </a:cubicBezTo>
                  <a:cubicBezTo>
                    <a:pt x="108" y="42"/>
                    <a:pt x="108" y="43"/>
                    <a:pt x="108" y="44"/>
                  </a:cubicBezTo>
                  <a:cubicBezTo>
                    <a:pt x="108" y="96"/>
                    <a:pt x="85" y="142"/>
                    <a:pt x="48" y="173"/>
                  </a:cubicBezTo>
                  <a:cubicBezTo>
                    <a:pt x="34" y="153"/>
                    <a:pt x="34" y="153"/>
                    <a:pt x="34" y="153"/>
                  </a:cubicBezTo>
                  <a:cubicBezTo>
                    <a:pt x="29" y="146"/>
                    <a:pt x="17" y="149"/>
                    <a:pt x="16" y="158"/>
                  </a:cubicBezTo>
                  <a:cubicBezTo>
                    <a:pt x="1" y="291"/>
                    <a:pt x="1" y="291"/>
                    <a:pt x="1" y="291"/>
                  </a:cubicBezTo>
                  <a:cubicBezTo>
                    <a:pt x="0" y="296"/>
                    <a:pt x="4" y="300"/>
                    <a:pt x="8" y="301"/>
                  </a:cubicBezTo>
                  <a:cubicBezTo>
                    <a:pt x="140" y="327"/>
                    <a:pt x="140" y="327"/>
                    <a:pt x="140" y="327"/>
                  </a:cubicBezTo>
                  <a:cubicBezTo>
                    <a:pt x="148" y="329"/>
                    <a:pt x="154" y="319"/>
                    <a:pt x="149" y="312"/>
                  </a:cubicBezTo>
                  <a:cubicBezTo>
                    <a:pt x="137" y="295"/>
                    <a:pt x="137" y="295"/>
                    <a:pt x="137" y="295"/>
                  </a:cubicBezTo>
                  <a:cubicBezTo>
                    <a:pt x="211" y="237"/>
                    <a:pt x="259" y="146"/>
                    <a:pt x="259" y="4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9" name="Inhaltsplatzhalter 4">
              <a:extLst>
                <a:ext uri="{FF2B5EF4-FFF2-40B4-BE49-F238E27FC236}">
                  <a16:creationId xmlns:a16="http://schemas.microsoft.com/office/drawing/2014/main" id="{BE8A1EE0-419E-FF81-3182-1407B9263ABA}"/>
                </a:ext>
              </a:extLst>
            </p:cNvPr>
            <p:cNvSpPr txBox="1">
              <a:spLocks/>
            </p:cNvSpPr>
            <p:nvPr/>
          </p:nvSpPr>
          <p:spPr>
            <a:xfrm>
              <a:off x="5326993" y="1163433"/>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a:latin typeface="+mj-lt"/>
                </a:rPr>
                <a:t>01</a:t>
              </a:r>
              <a:endParaRPr lang="en-US" sz="1000" b="1">
                <a:latin typeface="+mn-lt"/>
              </a:endParaRPr>
            </a:p>
          </p:txBody>
        </p:sp>
        <p:sp>
          <p:nvSpPr>
            <p:cNvPr id="25" name="Inhaltsplatzhalter 4">
              <a:extLst>
                <a:ext uri="{FF2B5EF4-FFF2-40B4-BE49-F238E27FC236}">
                  <a16:creationId xmlns:a16="http://schemas.microsoft.com/office/drawing/2014/main" id="{F0ABB44E-1EDD-43A4-184C-8DFBE3323187}"/>
                </a:ext>
              </a:extLst>
            </p:cNvPr>
            <p:cNvSpPr txBox="1">
              <a:spLocks/>
            </p:cNvSpPr>
            <p:nvPr/>
          </p:nvSpPr>
          <p:spPr>
            <a:xfrm>
              <a:off x="6841629" y="2408134"/>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02</a:t>
              </a:r>
              <a:endParaRPr lang="en-US" sz="1000" b="1">
                <a:latin typeface="+mn-lt"/>
              </a:endParaRPr>
            </a:p>
          </p:txBody>
        </p:sp>
        <p:sp>
          <p:nvSpPr>
            <p:cNvPr id="26" name="Inhaltsplatzhalter 4">
              <a:extLst>
                <a:ext uri="{FF2B5EF4-FFF2-40B4-BE49-F238E27FC236}">
                  <a16:creationId xmlns:a16="http://schemas.microsoft.com/office/drawing/2014/main" id="{C95927BF-5AA3-A518-E8B6-15378AD94D01}"/>
                </a:ext>
              </a:extLst>
            </p:cNvPr>
            <p:cNvSpPr txBox="1">
              <a:spLocks/>
            </p:cNvSpPr>
            <p:nvPr/>
          </p:nvSpPr>
          <p:spPr>
            <a:xfrm>
              <a:off x="6196782" y="4237692"/>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03</a:t>
              </a:r>
              <a:endParaRPr lang="en-US" sz="1000" b="1">
                <a:latin typeface="+mn-lt"/>
              </a:endParaRPr>
            </a:p>
          </p:txBody>
        </p:sp>
        <p:sp>
          <p:nvSpPr>
            <p:cNvPr id="27" name="Inhaltsplatzhalter 4">
              <a:extLst>
                <a:ext uri="{FF2B5EF4-FFF2-40B4-BE49-F238E27FC236}">
                  <a16:creationId xmlns:a16="http://schemas.microsoft.com/office/drawing/2014/main" id="{B4C1BBAE-A110-D8DA-6597-9DEFC1B7F405}"/>
                </a:ext>
              </a:extLst>
            </p:cNvPr>
            <p:cNvSpPr txBox="1">
              <a:spLocks/>
            </p:cNvSpPr>
            <p:nvPr/>
          </p:nvSpPr>
          <p:spPr>
            <a:xfrm>
              <a:off x="4232254" y="4057736"/>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04</a:t>
              </a:r>
              <a:endParaRPr lang="en-US" sz="1000" b="1">
                <a:latin typeface="+mn-lt"/>
              </a:endParaRPr>
            </a:p>
          </p:txBody>
        </p:sp>
        <p:sp>
          <p:nvSpPr>
            <p:cNvPr id="28" name="Inhaltsplatzhalter 4">
              <a:extLst>
                <a:ext uri="{FF2B5EF4-FFF2-40B4-BE49-F238E27FC236}">
                  <a16:creationId xmlns:a16="http://schemas.microsoft.com/office/drawing/2014/main" id="{51D65BBC-A068-D996-13C4-CC1DD5DBD2DD}"/>
                </a:ext>
              </a:extLst>
            </p:cNvPr>
            <p:cNvSpPr txBox="1">
              <a:spLocks/>
            </p:cNvSpPr>
            <p:nvPr/>
          </p:nvSpPr>
          <p:spPr>
            <a:xfrm>
              <a:off x="3782365" y="2213183"/>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05</a:t>
              </a:r>
              <a:endParaRPr lang="en-US" sz="1000" b="1">
                <a:latin typeface="+mn-lt"/>
              </a:endParaRPr>
            </a:p>
          </p:txBody>
        </p:sp>
        <p:sp>
          <p:nvSpPr>
            <p:cNvPr id="29" name="Text Placeholder 5">
              <a:extLst>
                <a:ext uri="{FF2B5EF4-FFF2-40B4-BE49-F238E27FC236}">
                  <a16:creationId xmlns:a16="http://schemas.microsoft.com/office/drawing/2014/main" id="{1A9D4C5E-6ECB-5182-EF04-D38236E8B5BE}"/>
                </a:ext>
              </a:extLst>
            </p:cNvPr>
            <p:cNvSpPr txBox="1">
              <a:spLocks/>
            </p:cNvSpPr>
            <p:nvPr/>
          </p:nvSpPr>
          <p:spPr>
            <a:xfrm>
              <a:off x="1613040" y="2890902"/>
              <a:ext cx="2552657"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5">
                      <a:lumMod val="75000"/>
                    </a:schemeClr>
                  </a:solidFill>
                  <a:latin typeface="+mj-lt"/>
                </a:rPr>
                <a:t>Step 5</a:t>
              </a:r>
            </a:p>
            <a:p>
              <a:pPr algn="ctr"/>
              <a:r>
                <a:rPr lang="en-US" sz="900">
                  <a:solidFill>
                    <a:schemeClr val="accent5"/>
                  </a:solidFill>
                </a:rPr>
                <a:t>Monitor, Evaluate                                             and Revise</a:t>
              </a:r>
            </a:p>
          </p:txBody>
        </p:sp>
        <p:sp>
          <p:nvSpPr>
            <p:cNvPr id="30" name="Text Placeholder 5">
              <a:extLst>
                <a:ext uri="{FF2B5EF4-FFF2-40B4-BE49-F238E27FC236}">
                  <a16:creationId xmlns:a16="http://schemas.microsoft.com/office/drawing/2014/main" id="{C4DC511D-5C32-F27A-477D-3C65F005740B}"/>
                </a:ext>
              </a:extLst>
            </p:cNvPr>
            <p:cNvSpPr txBox="1">
              <a:spLocks/>
            </p:cNvSpPr>
            <p:nvPr/>
          </p:nvSpPr>
          <p:spPr>
            <a:xfrm>
              <a:off x="4266480" y="5222309"/>
              <a:ext cx="2774355"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4"/>
                  </a:solidFill>
                  <a:latin typeface="+mj-lt"/>
                </a:rPr>
                <a:t>Step 4</a:t>
              </a:r>
            </a:p>
            <a:p>
              <a:pPr algn="ctr"/>
              <a:r>
                <a:rPr lang="en-US" sz="900">
                  <a:solidFill>
                    <a:schemeClr val="accent4"/>
                  </a:solidFill>
                </a:rPr>
                <a:t>Implement Action Plan</a:t>
              </a:r>
            </a:p>
          </p:txBody>
        </p:sp>
        <p:sp>
          <p:nvSpPr>
            <p:cNvPr id="31" name="Text Placeholder 5">
              <a:extLst>
                <a:ext uri="{FF2B5EF4-FFF2-40B4-BE49-F238E27FC236}">
                  <a16:creationId xmlns:a16="http://schemas.microsoft.com/office/drawing/2014/main" id="{E196E459-989C-7120-F345-365CB0C5E140}"/>
                </a:ext>
              </a:extLst>
            </p:cNvPr>
            <p:cNvSpPr txBox="1">
              <a:spLocks/>
            </p:cNvSpPr>
            <p:nvPr/>
          </p:nvSpPr>
          <p:spPr>
            <a:xfrm>
              <a:off x="3045353" y="454305"/>
              <a:ext cx="2292406"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1"/>
                  </a:solidFill>
                  <a:latin typeface="+mj-lt"/>
                </a:rPr>
                <a:t>Step 1 </a:t>
              </a:r>
            </a:p>
            <a:p>
              <a:pPr algn="ctr"/>
              <a:r>
                <a:rPr lang="en-US" sz="900"/>
                <a:t>Set Strategic                                   Direction</a:t>
              </a:r>
            </a:p>
          </p:txBody>
        </p:sp>
        <p:sp>
          <p:nvSpPr>
            <p:cNvPr id="32" name="Text Placeholder 5">
              <a:extLst>
                <a:ext uri="{FF2B5EF4-FFF2-40B4-BE49-F238E27FC236}">
                  <a16:creationId xmlns:a16="http://schemas.microsoft.com/office/drawing/2014/main" id="{DD84AF48-D494-2086-AA95-7C12192EEE45}"/>
                </a:ext>
              </a:extLst>
            </p:cNvPr>
            <p:cNvSpPr txBox="1">
              <a:spLocks/>
            </p:cNvSpPr>
            <p:nvPr/>
          </p:nvSpPr>
          <p:spPr>
            <a:xfrm>
              <a:off x="6550348" y="880912"/>
              <a:ext cx="2773655"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2"/>
                  </a:solidFill>
                  <a:latin typeface="+mj-lt"/>
                </a:rPr>
                <a:t>Step 2</a:t>
              </a:r>
            </a:p>
            <a:p>
              <a:pPr algn="ctr"/>
              <a:r>
                <a:rPr lang="en-US" sz="900">
                  <a:solidFill>
                    <a:schemeClr val="accent2"/>
                  </a:solidFill>
                </a:rPr>
                <a:t>Analyze Skill Gaps, and                                     Conduct Workforce                                         Analysis</a:t>
              </a:r>
            </a:p>
          </p:txBody>
        </p:sp>
        <p:sp>
          <p:nvSpPr>
            <p:cNvPr id="33" name="Text Placeholder 5">
              <a:extLst>
                <a:ext uri="{FF2B5EF4-FFF2-40B4-BE49-F238E27FC236}">
                  <a16:creationId xmlns:a16="http://schemas.microsoft.com/office/drawing/2014/main" id="{F6EB2F9F-FF4F-BF7E-11BC-9B1AF7F82AED}"/>
                </a:ext>
              </a:extLst>
            </p:cNvPr>
            <p:cNvSpPr txBox="1">
              <a:spLocks/>
            </p:cNvSpPr>
            <p:nvPr/>
          </p:nvSpPr>
          <p:spPr>
            <a:xfrm>
              <a:off x="7294808" y="3714989"/>
              <a:ext cx="1646639"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latin typeface="+mj-lt"/>
                </a:rPr>
                <a:t>Step 3</a:t>
              </a:r>
            </a:p>
            <a:p>
              <a:pPr algn="ctr"/>
              <a:r>
                <a:rPr lang="en-US" sz="900">
                  <a:solidFill>
                    <a:schemeClr val="accent3"/>
                  </a:solidFill>
                </a:rPr>
                <a:t>Develop Action                 Plan</a:t>
              </a:r>
            </a:p>
          </p:txBody>
        </p:sp>
        <p:sp>
          <p:nvSpPr>
            <p:cNvPr id="34" name="TextBox 33">
              <a:extLst>
                <a:ext uri="{FF2B5EF4-FFF2-40B4-BE49-F238E27FC236}">
                  <a16:creationId xmlns:a16="http://schemas.microsoft.com/office/drawing/2014/main" id="{1A0C8DE6-0B00-883F-E864-98B46BCA7852}"/>
                </a:ext>
              </a:extLst>
            </p:cNvPr>
            <p:cNvSpPr txBox="1"/>
            <p:nvPr/>
          </p:nvSpPr>
          <p:spPr>
            <a:xfrm>
              <a:off x="4748165" y="2751462"/>
              <a:ext cx="1920418" cy="550345"/>
            </a:xfrm>
            <a:prstGeom prst="rect">
              <a:avLst/>
            </a:prstGeom>
            <a:noFill/>
          </p:spPr>
          <p:txBody>
            <a:bodyPr wrap="square">
              <a:spAutoFit/>
            </a:bodyPr>
            <a:lstStyle/>
            <a:p>
              <a:pPr algn="ctr"/>
              <a:r>
                <a:rPr lang="en-US" sz="1050" b="1"/>
                <a:t>WORKFORCE</a:t>
              </a:r>
            </a:p>
            <a:p>
              <a:pPr algn="ctr"/>
              <a:r>
                <a:rPr lang="en-US" sz="1050" b="1"/>
                <a:t>PLANNING</a:t>
              </a:r>
            </a:p>
          </p:txBody>
        </p:sp>
        <p:pic>
          <p:nvPicPr>
            <p:cNvPr id="35" name="Graphic 34" descr="Direction outline">
              <a:extLst>
                <a:ext uri="{FF2B5EF4-FFF2-40B4-BE49-F238E27FC236}">
                  <a16:creationId xmlns:a16="http://schemas.microsoft.com/office/drawing/2014/main" id="{7E67A309-5193-DFBC-978D-179DA94DDF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5229">
              <a:off x="4639337" y="1161497"/>
              <a:ext cx="618884" cy="618885"/>
            </a:xfrm>
            <a:prstGeom prst="rect">
              <a:avLst/>
            </a:prstGeom>
          </p:spPr>
        </p:pic>
        <p:pic>
          <p:nvPicPr>
            <p:cNvPr id="36" name="Graphic 35" descr="Research outline">
              <a:extLst>
                <a:ext uri="{FF2B5EF4-FFF2-40B4-BE49-F238E27FC236}">
                  <a16:creationId xmlns:a16="http://schemas.microsoft.com/office/drawing/2014/main" id="{23093E4D-9D73-9391-80E5-1C57B564E4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1147" y="1486629"/>
              <a:ext cx="743422" cy="743423"/>
            </a:xfrm>
            <a:prstGeom prst="rect">
              <a:avLst/>
            </a:prstGeom>
          </p:spPr>
        </p:pic>
        <p:pic>
          <p:nvPicPr>
            <p:cNvPr id="37" name="Graphic 36" descr="Playbook outline">
              <a:extLst>
                <a:ext uri="{FF2B5EF4-FFF2-40B4-BE49-F238E27FC236}">
                  <a16:creationId xmlns:a16="http://schemas.microsoft.com/office/drawing/2014/main" id="{E2B593D7-F785-CAF8-8FF3-4DF602FB32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40106" y="3512021"/>
              <a:ext cx="691602" cy="714932"/>
            </a:xfrm>
            <a:prstGeom prst="rect">
              <a:avLst/>
            </a:prstGeom>
          </p:spPr>
        </p:pic>
        <p:pic>
          <p:nvPicPr>
            <p:cNvPr id="38" name="Graphic 37" descr="Lightbulb and gear outline">
              <a:extLst>
                <a:ext uri="{FF2B5EF4-FFF2-40B4-BE49-F238E27FC236}">
                  <a16:creationId xmlns:a16="http://schemas.microsoft.com/office/drawing/2014/main" id="{01506038-0861-3A6E-CF0A-892432DA9F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59004" y="4226953"/>
              <a:ext cx="694670" cy="694671"/>
            </a:xfrm>
            <a:prstGeom prst="rect">
              <a:avLst/>
            </a:prstGeom>
          </p:spPr>
        </p:pic>
        <p:pic>
          <p:nvPicPr>
            <p:cNvPr id="39" name="Graphic 38" descr="Statistics outline">
              <a:extLst>
                <a:ext uri="{FF2B5EF4-FFF2-40B4-BE49-F238E27FC236}">
                  <a16:creationId xmlns:a16="http://schemas.microsoft.com/office/drawing/2014/main" id="{B703BB18-83F1-972C-8F1D-592687EA36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21513" y="2937226"/>
              <a:ext cx="599445" cy="599445"/>
            </a:xfrm>
            <a:prstGeom prst="rect">
              <a:avLst/>
            </a:prstGeom>
          </p:spPr>
        </p:pic>
      </p:grpSp>
      <p:sp>
        <p:nvSpPr>
          <p:cNvPr id="3" name="Slide Number Placeholder 2">
            <a:extLst>
              <a:ext uri="{FF2B5EF4-FFF2-40B4-BE49-F238E27FC236}">
                <a16:creationId xmlns:a16="http://schemas.microsoft.com/office/drawing/2014/main" id="{28E2DB29-0569-5959-E86A-B3B75AAC2A8B}"/>
              </a:ext>
            </a:extLst>
          </p:cNvPr>
          <p:cNvSpPr>
            <a:spLocks noGrp="1"/>
          </p:cNvSpPr>
          <p:nvPr>
            <p:ph type="sldNum" sz="quarter" idx="11"/>
          </p:nvPr>
        </p:nvSpPr>
        <p:spPr/>
        <p:txBody>
          <a:bodyPr/>
          <a:lstStyle/>
          <a:p>
            <a:fld id="{2DDEA8E7-5F55-4A60-8EF9-470692FC5635}" type="slidenum">
              <a:rPr lang="en-US" noProof="0" smtClean="0"/>
              <a:pPr/>
              <a:t>5</a:t>
            </a:fld>
            <a:endParaRPr lang="en-US" noProof="0"/>
          </a:p>
        </p:txBody>
      </p:sp>
      <p:sp>
        <p:nvSpPr>
          <p:cNvPr id="5" name="TextBox 4">
            <a:extLst>
              <a:ext uri="{FF2B5EF4-FFF2-40B4-BE49-F238E27FC236}">
                <a16:creationId xmlns:a16="http://schemas.microsoft.com/office/drawing/2014/main" id="{46B6C10F-FEF7-371B-CD99-6BE8F32D70D7}"/>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419422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60982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8" y="3286582"/>
            <a:ext cx="609821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55461" y="4212110"/>
            <a:ext cx="596276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4651" y="1726495"/>
            <a:ext cx="6127750"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85750" indent="-285750">
              <a:buFont typeface="Arial"/>
              <a:buChar char="•"/>
            </a:pPr>
            <a:r>
              <a:rPr lang="en-US" sz="1200">
                <a:solidFill>
                  <a:schemeClr val="tx1"/>
                </a:solidFill>
              </a:rPr>
              <a:t>A hospital digital whiteboard is an interactive display system used in healthcare settings to support coordination of care by augmenting visibility and availability of clinical information. (</a:t>
            </a:r>
            <a:r>
              <a:rPr lang="en-US" sz="1200" err="1">
                <a:solidFill>
                  <a:schemeClr val="tx1"/>
                </a:solidFill>
              </a:rPr>
              <a:t>Gjære</a:t>
            </a:r>
            <a:r>
              <a:rPr lang="en-US" sz="1200">
                <a:solidFill>
                  <a:schemeClr val="tx1"/>
                </a:solidFill>
              </a:rPr>
              <a:t> &amp; </a:t>
            </a:r>
            <a:r>
              <a:rPr lang="en-US" sz="1200" err="1">
                <a:solidFill>
                  <a:schemeClr val="tx1"/>
                </a:solidFill>
              </a:rPr>
              <a:t>Lillebo</a:t>
            </a:r>
            <a:r>
              <a:rPr lang="en-US" sz="1200">
                <a:solidFill>
                  <a:schemeClr val="tx1"/>
                </a:solidFill>
              </a:rPr>
              <a:t>, 2014)</a:t>
            </a:r>
          </a:p>
          <a:p>
            <a:pPr marL="285750" indent="-285750">
              <a:buFont typeface="Arial"/>
              <a:buChar char="•"/>
            </a:pPr>
            <a:r>
              <a:rPr lang="en-US" sz="1200">
                <a:solidFill>
                  <a:schemeClr val="tx1"/>
                </a:solidFill>
              </a:rPr>
              <a:t>Unlike traditional dry-erase whiteboards seen in patient rooms, these digital versions often feature touchscreen capabilities and can integrate with hospital information systems, such as the electronic health record (EHR) and Nurse Call ~ RTLS systems.</a:t>
            </a:r>
          </a:p>
          <a:p>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04188" y="3430200"/>
            <a:ext cx="6356506"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endParaRPr lang="en-US" sz="1200">
              <a:solidFill>
                <a:schemeClr val="tx1"/>
              </a:solidFill>
            </a:endParaRPr>
          </a:p>
          <a:p>
            <a:pPr lvl="1"/>
            <a:r>
              <a:rPr lang="en-US" sz="1200">
                <a:solidFill>
                  <a:schemeClr val="tx1"/>
                </a:solidFill>
              </a:rPr>
              <a:t>Inpatient, ED’s, Nursing Homes, Rehabilitation Centers</a:t>
            </a: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4650" y="4672168"/>
            <a:ext cx="755009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latin typeface="+mj-lt"/>
              </a:rPr>
              <a:t>Integration with Electronic Health Records</a:t>
            </a:r>
          </a:p>
          <a:p>
            <a:pPr marL="171450" indent="-171450" rtl="0" fontAlgn="ctr">
              <a:buFont typeface="Arial"/>
              <a:buChar char="•"/>
            </a:pPr>
            <a:r>
              <a:rPr lang="en-US" sz="1200" i="0">
                <a:solidFill>
                  <a:srgbClr val="000000"/>
                </a:solidFill>
                <a:effectLst/>
                <a:latin typeface="+mj-lt"/>
              </a:rPr>
              <a:t>Data Security and Patient Privacy</a:t>
            </a:r>
          </a:p>
          <a:p>
            <a:pPr marL="171450" indent="-171450" rtl="0" fontAlgn="ctr">
              <a:buFont typeface="Arial"/>
              <a:buChar char="•"/>
            </a:pPr>
            <a:r>
              <a:rPr lang="en-US" sz="1200" i="0">
                <a:solidFill>
                  <a:srgbClr val="000000"/>
                </a:solidFill>
                <a:effectLst/>
                <a:latin typeface="+mj-lt"/>
              </a:rPr>
              <a:t>User Training and Adaptation</a:t>
            </a:r>
          </a:p>
          <a:p>
            <a:pPr marL="171450" indent="-171450" rtl="0" fontAlgn="ctr">
              <a:buFont typeface="Arial"/>
              <a:buChar char="•"/>
            </a:pPr>
            <a:r>
              <a:rPr lang="en-US" sz="1200" i="0">
                <a:solidFill>
                  <a:srgbClr val="000000"/>
                </a:solidFill>
                <a:effectLst/>
                <a:latin typeface="+mj-lt"/>
              </a:rPr>
              <a:t>Cost and Maintenance</a:t>
            </a:r>
          </a:p>
          <a:p>
            <a:pPr marL="171450" indent="-171450" rtl="0" fontAlgn="ctr">
              <a:buFont typeface="Arial"/>
              <a:buChar char="•"/>
            </a:pPr>
            <a:r>
              <a:rPr lang="en-US" sz="1200" i="0">
                <a:solidFill>
                  <a:srgbClr val="000000"/>
                </a:solidFill>
                <a:effectLst/>
                <a:latin typeface="+mj-lt"/>
              </a:rPr>
              <a:t>Customization and Flexibility</a:t>
            </a:r>
          </a:p>
          <a:p>
            <a:pPr marL="171450" indent="-171450" rtl="0" fontAlgn="ctr">
              <a:buFont typeface="Arial"/>
              <a:buChar char="•"/>
            </a:pPr>
            <a:r>
              <a:rPr lang="en-US" sz="1200" i="0">
                <a:solidFill>
                  <a:srgbClr val="000000"/>
                </a:solidFill>
                <a:effectLst/>
                <a:latin typeface="+mj-lt"/>
              </a:rPr>
              <a:t>Technical Support</a:t>
            </a:r>
            <a:endParaRPr lang="en-US" sz="1200">
              <a:solidFill>
                <a:srgbClr val="000000"/>
              </a:solidFill>
              <a:latin typeface="+mj-lt"/>
            </a:endParaRPr>
          </a:p>
        </p:txBody>
      </p:sp>
      <p:sp>
        <p:nvSpPr>
          <p:cNvPr id="8" name="Title 2">
            <a:extLst>
              <a:ext uri="{FF2B5EF4-FFF2-40B4-BE49-F238E27FC236}">
                <a16:creationId xmlns:a16="http://schemas.microsoft.com/office/drawing/2014/main" id="{CDD40F14-D544-CF24-31CD-C94FBEA7E6D1}"/>
              </a:ext>
            </a:extLst>
          </p:cNvPr>
          <p:cNvSpPr>
            <a:spLocks noGrp="1"/>
          </p:cNvSpPr>
          <p:nvPr>
            <p:ph type="title"/>
          </p:nvPr>
        </p:nvSpPr>
        <p:spPr>
          <a:xfrm>
            <a:off x="374650" y="552450"/>
            <a:ext cx="10588625" cy="560388"/>
          </a:xfrm>
        </p:spPr>
        <p:txBody>
          <a:bodyPr/>
          <a:lstStyle/>
          <a:p>
            <a:r>
              <a:rPr lang="en-US" sz="3600" i="1"/>
              <a:t>Smart Whiteboards</a:t>
            </a:r>
          </a:p>
        </p:txBody>
      </p:sp>
      <p:pic>
        <p:nvPicPr>
          <p:cNvPr id="5" name="Picture 2">
            <a:extLst>
              <a:ext uri="{FF2B5EF4-FFF2-40B4-BE49-F238E27FC236}">
                <a16:creationId xmlns:a16="http://schemas.microsoft.com/office/drawing/2014/main" id="{9E45E0BA-6CF8-1A9E-328A-1CB63705C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868" y="235602"/>
            <a:ext cx="3857407" cy="63838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E04518E9-F81D-A37E-C54F-8A22B35BDCB8}"/>
              </a:ext>
            </a:extLst>
          </p:cNvPr>
          <p:cNvSpPr>
            <a:spLocks noGrp="1"/>
          </p:cNvSpPr>
          <p:nvPr>
            <p:ph type="sldNum" sz="quarter" idx="11"/>
          </p:nvPr>
        </p:nvSpPr>
        <p:spPr/>
        <p:txBody>
          <a:bodyPr/>
          <a:lstStyle/>
          <a:p>
            <a:fld id="{2DDEA8E7-5F55-4A60-8EF9-470692FC5635}" type="slidenum">
              <a:rPr lang="en-US" noProof="0" smtClean="0"/>
              <a:pPr/>
              <a:t>6</a:t>
            </a:fld>
            <a:endParaRPr lang="en-US" noProof="0"/>
          </a:p>
        </p:txBody>
      </p:sp>
      <p:sp>
        <p:nvSpPr>
          <p:cNvPr id="4" name="TextBox 3">
            <a:extLst>
              <a:ext uri="{FF2B5EF4-FFF2-40B4-BE49-F238E27FC236}">
                <a16:creationId xmlns:a16="http://schemas.microsoft.com/office/drawing/2014/main" id="{AD5BBE23-A750-8F36-6517-C843185750AC}"/>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224439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397908" y="1199426"/>
            <a:ext cx="5994426" cy="416757"/>
          </a:xfrm>
          <a:prstGeom prst="round2SameRect">
            <a:avLst/>
          </a:prstGeom>
          <a:solidFill>
            <a:schemeClr val="tx1"/>
          </a:solidFill>
          <a:ln>
            <a:headEnd/>
            <a:tailEnd/>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97907" y="3406044"/>
            <a:ext cx="5994427" cy="416757"/>
          </a:xfrm>
          <a:prstGeom prst="round2SameRect">
            <a:avLst/>
          </a:prstGeom>
          <a:solidFill>
            <a:schemeClr val="tx1"/>
          </a:solidFill>
          <a:ln>
            <a:headEnd/>
            <a:tailEnd/>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97908" y="4224558"/>
            <a:ext cx="5994349" cy="416757"/>
          </a:xfrm>
          <a:prstGeom prst="round2SameRect">
            <a:avLst/>
          </a:prstGeom>
          <a:solidFill>
            <a:schemeClr val="tx1"/>
          </a:solidFill>
          <a:ln>
            <a:headEnd/>
            <a:tailEnd/>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18624" y="1603363"/>
            <a:ext cx="6073710" cy="170011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Font typeface="Arial"/>
              <a:buChar char="•"/>
            </a:pPr>
            <a:r>
              <a:rPr lang="en-US" sz="1100">
                <a:solidFill>
                  <a:schemeClr val="tx1"/>
                </a:solidFill>
              </a:rPr>
              <a:t>Remote patient monitoring (RPM), or telemonitoring, offers ways for health care practitioners to gather real-time information on the physiological conditions of patients (Serrano et al., 2023).</a:t>
            </a:r>
          </a:p>
          <a:p>
            <a:pPr marL="171450" indent="-171450">
              <a:buFont typeface="Arial"/>
              <a:buChar char="•"/>
            </a:pPr>
            <a:r>
              <a:rPr lang="en-US" sz="1100">
                <a:solidFill>
                  <a:schemeClr val="tx1"/>
                </a:solidFill>
              </a:rPr>
              <a:t>This allows healthcare professionals to continuously monitor and assess patient health data, make timely diagnoses, and deliver necessary treatments without requiring the patient to be physically present in a clinic or hospital.</a:t>
            </a:r>
          </a:p>
          <a:p>
            <a:pPr marL="171450" indent="-171450">
              <a:buFont typeface="Arial"/>
              <a:buChar char="•"/>
            </a:pPr>
            <a:r>
              <a:rPr lang="en-US" sz="1100">
                <a:solidFill>
                  <a:schemeClr val="tx1"/>
                </a:solidFill>
              </a:rPr>
              <a:t>Key technologies in RPM include wearable devices, sensors, and mobile apps that provide real-time health data by tracking vitals and enabling patients to monitor and manage their health remotely.</a:t>
            </a:r>
          </a:p>
          <a:p>
            <a:endParaRPr lang="en-GB" sz="11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14693" y="3907190"/>
            <a:ext cx="5994349" cy="493846"/>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100">
                <a:solidFill>
                  <a:srgbClr val="000000"/>
                </a:solidFill>
              </a:rPr>
              <a:t>Inpatient, Ambulatory, Home based Settings, Community Centers,  Mobile Clinics</a:t>
            </a:r>
            <a:endParaRPr lang="en-US" sz="1100">
              <a:solidFill>
                <a:srgbClr val="FF0000"/>
              </a:solidFill>
            </a:endParaRPr>
          </a:p>
        </p:txBody>
      </p:sp>
      <p:sp>
        <p:nvSpPr>
          <p:cNvPr id="8" name="Title 2">
            <a:extLst>
              <a:ext uri="{FF2B5EF4-FFF2-40B4-BE49-F238E27FC236}">
                <a16:creationId xmlns:a16="http://schemas.microsoft.com/office/drawing/2014/main" id="{CDD40F14-D544-CF24-31CD-C94FBEA7E6D1}"/>
              </a:ext>
            </a:extLst>
          </p:cNvPr>
          <p:cNvSpPr>
            <a:spLocks noGrp="1"/>
          </p:cNvSpPr>
          <p:nvPr>
            <p:ph type="title"/>
          </p:nvPr>
        </p:nvSpPr>
        <p:spPr>
          <a:xfrm>
            <a:off x="374650" y="552450"/>
            <a:ext cx="10588625" cy="560388"/>
          </a:xfrm>
        </p:spPr>
        <p:txBody>
          <a:bodyPr/>
          <a:lstStyle/>
          <a:p>
            <a:r>
              <a:rPr lang="en-US" sz="3600" i="1"/>
              <a:t>Remote Monitoring</a:t>
            </a:r>
          </a:p>
        </p:txBody>
      </p:sp>
      <p:grpSp>
        <p:nvGrpSpPr>
          <p:cNvPr id="6" name="Group 5">
            <a:extLst>
              <a:ext uri="{FF2B5EF4-FFF2-40B4-BE49-F238E27FC236}">
                <a16:creationId xmlns:a16="http://schemas.microsoft.com/office/drawing/2014/main" id="{6B47E893-EBCC-C0E1-D193-25291D206E55}"/>
              </a:ext>
            </a:extLst>
          </p:cNvPr>
          <p:cNvGrpSpPr/>
          <p:nvPr/>
        </p:nvGrpSpPr>
        <p:grpSpPr>
          <a:xfrm>
            <a:off x="6517303" y="1140941"/>
            <a:ext cx="5118963" cy="4455511"/>
            <a:chOff x="7588157" y="1066737"/>
            <a:chExt cx="4212649" cy="3760368"/>
          </a:xfrm>
        </p:grpSpPr>
        <p:pic>
          <p:nvPicPr>
            <p:cNvPr id="4" name="Picture Placeholder 13" descr="tpp_23.022-g005.jpeg">
              <a:extLst>
                <a:ext uri="{FF2B5EF4-FFF2-40B4-BE49-F238E27FC236}">
                  <a16:creationId xmlns:a16="http://schemas.microsoft.com/office/drawing/2014/main" id="{0E22A8B2-A376-F92F-5290-43703EA201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2543"/>
            <a:stretch/>
          </p:blipFill>
          <p:spPr>
            <a:xfrm>
              <a:off x="7588157" y="1066737"/>
              <a:ext cx="4212649" cy="3669321"/>
            </a:xfrm>
            <a:prstGeom prst="rect">
              <a:avLst/>
            </a:prstGeom>
          </p:spPr>
        </p:pic>
        <p:sp>
          <p:nvSpPr>
            <p:cNvPr id="5" name="Rectangle 4">
              <a:extLst>
                <a:ext uri="{FF2B5EF4-FFF2-40B4-BE49-F238E27FC236}">
                  <a16:creationId xmlns:a16="http://schemas.microsoft.com/office/drawing/2014/main" id="{45BCB7BB-CD5A-EF00-441F-20DB71A97805}"/>
                </a:ext>
              </a:extLst>
            </p:cNvPr>
            <p:cNvSpPr/>
            <p:nvPr/>
          </p:nvSpPr>
          <p:spPr>
            <a:xfrm>
              <a:off x="7588157" y="4522304"/>
              <a:ext cx="1585660" cy="304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err="1">
                <a:latin typeface="+mj-lt"/>
              </a:endParaRPr>
            </a:p>
          </p:txBody>
        </p:sp>
      </p:gr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4651" y="4646644"/>
            <a:ext cx="599434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fontAlgn="ctr">
              <a:buFont typeface="Arial"/>
              <a:buChar char="•"/>
            </a:pPr>
            <a:r>
              <a:rPr lang="en-US" sz="1100" i="0">
                <a:solidFill>
                  <a:srgbClr val="000000"/>
                </a:solidFill>
                <a:effectLst/>
                <a:latin typeface="+mj-lt"/>
              </a:rPr>
              <a:t>Legal and Jurisdiction : licensure and Jurisdiction , Documentation Standards, </a:t>
            </a:r>
            <a:r>
              <a:rPr lang="en-US" sz="1100">
                <a:solidFill>
                  <a:srgbClr val="000000"/>
                </a:solidFill>
              </a:rPr>
              <a:t>HIPPA compliance</a:t>
            </a:r>
            <a:endParaRPr lang="en-US" sz="1100" i="0">
              <a:solidFill>
                <a:srgbClr val="000000"/>
              </a:solidFill>
              <a:effectLst/>
              <a:latin typeface="+mj-lt"/>
            </a:endParaRPr>
          </a:p>
          <a:p>
            <a:pPr marL="171450" indent="-171450" rtl="0" fontAlgn="ctr">
              <a:buFont typeface="Arial"/>
              <a:buChar char="•"/>
            </a:pPr>
            <a:r>
              <a:rPr lang="en-US" sz="1100" i="0">
                <a:solidFill>
                  <a:srgbClr val="000000"/>
                </a:solidFill>
                <a:effectLst/>
                <a:latin typeface="+mj-lt"/>
              </a:rPr>
              <a:t>Integration with Existing Systems: Remote monitoring solutions should seamlessly integrate with electronic health records (EHR) and other healthcare IT systems to ensure continuity of care and efficient data sharing.</a:t>
            </a:r>
          </a:p>
          <a:p>
            <a:pPr marL="171450" indent="-171450" rtl="0" fontAlgn="ctr">
              <a:buFont typeface="Arial"/>
              <a:buChar char="•"/>
            </a:pPr>
            <a:r>
              <a:rPr lang="en-US" sz="1100" i="0">
                <a:solidFill>
                  <a:srgbClr val="000000"/>
                </a:solidFill>
                <a:effectLst/>
                <a:latin typeface="+mj-lt"/>
              </a:rPr>
              <a:t>Technical Consideration :  Device Selection, Integration and Data Security:</a:t>
            </a:r>
          </a:p>
          <a:p>
            <a:pPr marL="171450" indent="-171450" rtl="0" fontAlgn="ctr">
              <a:buFont typeface="Arial"/>
              <a:buChar char="•"/>
            </a:pPr>
            <a:r>
              <a:rPr lang="en-US" sz="1100" i="0">
                <a:solidFill>
                  <a:srgbClr val="000000"/>
                </a:solidFill>
                <a:effectLst/>
                <a:latin typeface="+mj-lt"/>
              </a:rPr>
              <a:t>Clinical: Care team coordination, data integration, patient suitability </a:t>
            </a:r>
          </a:p>
          <a:p>
            <a:pPr marL="171450" indent="-171450" rtl="0" fontAlgn="ctr">
              <a:buFont typeface="Arial"/>
              <a:buChar char="•"/>
            </a:pPr>
            <a:r>
              <a:rPr lang="en-US" sz="1100" i="0">
                <a:solidFill>
                  <a:srgbClr val="000000"/>
                </a:solidFill>
                <a:effectLst/>
                <a:latin typeface="+mj-lt"/>
              </a:rPr>
              <a:t>Patient Related:</a:t>
            </a:r>
            <a:r>
              <a:rPr lang="en-US" sz="1100" b="1" i="0">
                <a:solidFill>
                  <a:srgbClr val="000000"/>
                </a:solidFill>
                <a:effectLst/>
                <a:latin typeface="+mj-lt"/>
              </a:rPr>
              <a:t> </a:t>
            </a:r>
            <a:r>
              <a:rPr lang="en-US" sz="1100" i="0">
                <a:solidFill>
                  <a:srgbClr val="000000"/>
                </a:solidFill>
                <a:effectLst/>
                <a:latin typeface="+mj-lt"/>
              </a:rPr>
              <a:t>Accessibility, </a:t>
            </a:r>
            <a:r>
              <a:rPr lang="en-US" sz="1100">
                <a:solidFill>
                  <a:srgbClr val="000000"/>
                </a:solidFill>
                <a:latin typeface="+mj-lt"/>
              </a:rPr>
              <a:t>education and support and Adherence </a:t>
            </a:r>
          </a:p>
        </p:txBody>
      </p:sp>
      <p:sp>
        <p:nvSpPr>
          <p:cNvPr id="3" name="Slide Number Placeholder 2">
            <a:extLst>
              <a:ext uri="{FF2B5EF4-FFF2-40B4-BE49-F238E27FC236}">
                <a16:creationId xmlns:a16="http://schemas.microsoft.com/office/drawing/2014/main" id="{71CD5AE1-B7F6-E0B9-2A9E-3A21DFA6FC5B}"/>
              </a:ext>
            </a:extLst>
          </p:cNvPr>
          <p:cNvSpPr>
            <a:spLocks noGrp="1"/>
          </p:cNvSpPr>
          <p:nvPr>
            <p:ph type="sldNum" sz="quarter" idx="11"/>
          </p:nvPr>
        </p:nvSpPr>
        <p:spPr/>
        <p:txBody>
          <a:bodyPr/>
          <a:lstStyle/>
          <a:p>
            <a:fld id="{2DDEA8E7-5F55-4A60-8EF9-470692FC5635}" type="slidenum">
              <a:rPr lang="en-US" noProof="0" smtClean="0"/>
              <a:pPr/>
              <a:t>7</a:t>
            </a:fld>
            <a:endParaRPr lang="en-US" noProof="0"/>
          </a:p>
        </p:txBody>
      </p:sp>
      <p:sp>
        <p:nvSpPr>
          <p:cNvPr id="7" name="TextBox 6">
            <a:extLst>
              <a:ext uri="{FF2B5EF4-FFF2-40B4-BE49-F238E27FC236}">
                <a16:creationId xmlns:a16="http://schemas.microsoft.com/office/drawing/2014/main" id="{D5EFEE8C-0FCE-2CCC-A84C-9B7F065AF189}"/>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411645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8" y="1260041"/>
            <a:ext cx="569181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84592" y="3614720"/>
            <a:ext cx="5478647"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84592" y="4779995"/>
            <a:ext cx="542496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84592" y="1742607"/>
            <a:ext cx="5553850"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Font typeface="Arial"/>
              <a:buChar char="•"/>
            </a:pPr>
            <a:r>
              <a:rPr lang="en-US" sz="1200">
                <a:solidFill>
                  <a:schemeClr val="tx1"/>
                </a:solidFill>
              </a:rPr>
              <a:t>Fall surveillance is the methodical use of technology, clinical evaluations, and data-driven strategies to monitor, identify, and prevent patient falls                                  (Woltsche et al., 2022).</a:t>
            </a:r>
          </a:p>
          <a:p>
            <a:pPr marL="171450" indent="-171450">
              <a:buFont typeface="Arial"/>
              <a:buChar char="•"/>
            </a:pPr>
            <a:r>
              <a:rPr lang="en-US" sz="1200">
                <a:solidFill>
                  <a:schemeClr val="tx1"/>
                </a:solidFill>
              </a:rPr>
              <a:t> In order to improve patient safety and lower the number of fall-related injuries, this procedure seeks to identify those who are at risk, recognize fall episodes in real-time, and apply treatments.</a:t>
            </a:r>
          </a:p>
          <a:p>
            <a:pPr marL="171450" indent="-171450">
              <a:buFont typeface="Arial"/>
              <a:buChar char="•"/>
            </a:pPr>
            <a:r>
              <a:rPr lang="en-US" sz="1200">
                <a:solidFill>
                  <a:schemeClr val="tx1"/>
                </a:solidFill>
              </a:rPr>
              <a:t>Fall surveillance can involve manual reporting, automated monitoring systems, or a combination of both to track falls in various care environments (Woltsche et al., 2022)</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75273" y="4119142"/>
            <a:ext cx="6574128"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Hospitals and Acute settings, Outpatient and Ambulatory Care, Rehabilitation                              Centers, Home Health and Remote monitoring</a:t>
            </a: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04188" y="5268193"/>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Technology Selection</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Privacy and Security </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Training and User engagement </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Cost and Resource allocation </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Integration with existing EHR systems </a:t>
            </a:r>
          </a:p>
          <a:p>
            <a:pPr marL="171450" indent="-171450" rtl="0" fontAlgn="ctr">
              <a:buFont typeface="Arial"/>
              <a:buChar char="•"/>
            </a:pPr>
            <a:endParaRPr lang="en-US" sz="1200" i="0">
              <a:solidFill>
                <a:srgbClr val="000000"/>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8094978" cy="561600"/>
          </a:xfrm>
        </p:spPr>
        <p:txBody>
          <a:bodyPr/>
          <a:lstStyle/>
          <a:p>
            <a:r>
              <a:rPr lang="en-US" sz="3600" i="1"/>
              <a:t>GenAI use in EHR</a:t>
            </a:r>
          </a:p>
        </p:txBody>
      </p:sp>
      <p:pic>
        <p:nvPicPr>
          <p:cNvPr id="3" name="Picture 2">
            <a:extLst>
              <a:ext uri="{FF2B5EF4-FFF2-40B4-BE49-F238E27FC236}">
                <a16:creationId xmlns:a16="http://schemas.microsoft.com/office/drawing/2014/main" id="{107CACB5-6E27-36EF-7F2F-7590DB38AB85}"/>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418844" y="714206"/>
            <a:ext cx="4986960" cy="4767485"/>
          </a:xfrm>
          <a:prstGeom prst="rect">
            <a:avLst/>
          </a:prstGeom>
        </p:spPr>
      </p:pic>
      <p:sp>
        <p:nvSpPr>
          <p:cNvPr id="5" name="Slide Number Placeholder 4">
            <a:extLst>
              <a:ext uri="{FF2B5EF4-FFF2-40B4-BE49-F238E27FC236}">
                <a16:creationId xmlns:a16="http://schemas.microsoft.com/office/drawing/2014/main" id="{C8A9C246-68CA-6BE0-0AEC-793C063CE7AC}"/>
              </a:ext>
            </a:extLst>
          </p:cNvPr>
          <p:cNvSpPr>
            <a:spLocks noGrp="1"/>
          </p:cNvSpPr>
          <p:nvPr>
            <p:ph type="sldNum" sz="quarter" idx="11"/>
          </p:nvPr>
        </p:nvSpPr>
        <p:spPr/>
        <p:txBody>
          <a:bodyPr/>
          <a:lstStyle/>
          <a:p>
            <a:fld id="{2DDEA8E7-5F55-4A60-8EF9-470692FC5635}" type="slidenum">
              <a:rPr lang="en-US" noProof="0" smtClean="0"/>
              <a:pPr/>
              <a:t>8</a:t>
            </a:fld>
            <a:endParaRPr lang="en-US" noProof="0"/>
          </a:p>
        </p:txBody>
      </p:sp>
      <p:sp>
        <p:nvSpPr>
          <p:cNvPr id="6" name="TextBox 5">
            <a:extLst>
              <a:ext uri="{FF2B5EF4-FFF2-40B4-BE49-F238E27FC236}">
                <a16:creationId xmlns:a16="http://schemas.microsoft.com/office/drawing/2014/main" id="{BDC2E900-597B-7F49-1F71-1615E46F455B}"/>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20349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7558218"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8249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7" y="3429000"/>
            <a:ext cx="564100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75543" y="4467761"/>
            <a:ext cx="563127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454997" y="1699574"/>
            <a:ext cx="564100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spcAft>
                <a:spcPts val="600"/>
              </a:spcAft>
              <a:buClr>
                <a:schemeClr val="accent3">
                  <a:lumMod val="60000"/>
                  <a:lumOff val="40000"/>
                </a:schemeClr>
              </a:buClr>
              <a:buFont typeface="Arial"/>
              <a:buChar char="•"/>
            </a:pPr>
            <a:r>
              <a:rPr lang="en-US" sz="1150">
                <a:solidFill>
                  <a:schemeClr val="tx1"/>
                </a:solidFill>
              </a:rPr>
              <a:t>Healthcare staff scheduling solutions are tools, systems, or methodologies designed to create and manage staff schedules in healthcare settings. </a:t>
            </a:r>
          </a:p>
          <a:p>
            <a:pPr marL="171450" indent="-171450">
              <a:spcAft>
                <a:spcPts val="600"/>
              </a:spcAft>
              <a:buClr>
                <a:schemeClr val="accent3">
                  <a:lumMod val="60000"/>
                  <a:lumOff val="40000"/>
                </a:schemeClr>
              </a:buClr>
              <a:buFont typeface="Arial"/>
              <a:buChar char="•"/>
            </a:pPr>
            <a:r>
              <a:rPr lang="en-US" sz="1150">
                <a:solidFill>
                  <a:schemeClr val="tx1"/>
                </a:solidFill>
              </a:rPr>
              <a:t>Healthcare staff scheduling solutions are essential for maintaining the balance between operational efficiency, staff well-being, and patient care quality. By leveraging technology and data-driven approaches, these solutions streamline scheduling processes, adapt to dynamic healthcare environments, and support the continuity of care (Abdalkareem et al., 2021).</a:t>
            </a: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04188" y="3924234"/>
            <a:ext cx="737510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28600" lvl="1" indent="-228600">
              <a:buClr>
                <a:schemeClr val="accent3">
                  <a:lumMod val="60000"/>
                  <a:lumOff val="40000"/>
                </a:schemeClr>
              </a:buClr>
            </a:pPr>
            <a:r>
              <a:rPr lang="en-US" sz="1200">
                <a:solidFill>
                  <a:srgbClr val="000000"/>
                </a:solidFill>
              </a:rPr>
              <a:t>Inpatient, Ambulatory, Rehabilitation Centers, Home Healthcare, Emergency                                                                                              Medical Services</a:t>
            </a: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65482" y="5055773"/>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Clr>
                <a:schemeClr val="accent3">
                  <a:lumMod val="60000"/>
                  <a:lumOff val="40000"/>
                </a:schemeClr>
              </a:buClr>
              <a:buFont typeface="Arial"/>
              <a:buChar char="•"/>
            </a:pPr>
            <a:r>
              <a:rPr lang="en-US" sz="1200" i="0">
                <a:solidFill>
                  <a:srgbClr val="000000"/>
                </a:solidFill>
                <a:effectLst/>
              </a:rPr>
              <a:t>Data Security and Privacy</a:t>
            </a:r>
          </a:p>
          <a:p>
            <a:pPr marL="171450" indent="-171450" rtl="0" fontAlgn="ctr">
              <a:buClr>
                <a:schemeClr val="accent3">
                  <a:lumMod val="60000"/>
                  <a:lumOff val="40000"/>
                </a:schemeClr>
              </a:buClr>
              <a:buFont typeface="Arial"/>
              <a:buChar char="•"/>
            </a:pPr>
            <a:r>
              <a:rPr lang="en-US" sz="1200" i="0">
                <a:solidFill>
                  <a:srgbClr val="000000"/>
                </a:solidFill>
                <a:effectLst/>
              </a:rPr>
              <a:t>Financial </a:t>
            </a:r>
          </a:p>
          <a:p>
            <a:pPr marL="171450" indent="-171450" rtl="0" fontAlgn="ctr">
              <a:buClr>
                <a:schemeClr val="accent3">
                  <a:lumMod val="60000"/>
                  <a:lumOff val="40000"/>
                </a:schemeClr>
              </a:buClr>
              <a:buFont typeface="Arial"/>
              <a:buChar char="•"/>
            </a:pPr>
            <a:r>
              <a:rPr lang="en-US" sz="1200" i="0">
                <a:solidFill>
                  <a:srgbClr val="000000"/>
                </a:solidFill>
                <a:effectLst/>
              </a:rPr>
              <a:t>Staff Centric </a:t>
            </a:r>
          </a:p>
          <a:p>
            <a:pPr marL="171450" indent="-171450" rtl="0" fontAlgn="ctr">
              <a:buClr>
                <a:schemeClr val="accent3">
                  <a:lumMod val="60000"/>
                  <a:lumOff val="40000"/>
                </a:schemeClr>
              </a:buClr>
              <a:buFont typeface="Arial"/>
              <a:buChar char="•"/>
            </a:pPr>
            <a:r>
              <a:rPr lang="en-US" sz="1200" i="0">
                <a:solidFill>
                  <a:srgbClr val="000000"/>
                </a:solidFill>
                <a:effectLst/>
              </a:rPr>
              <a:t>Flexibility and Customization</a:t>
            </a:r>
          </a:p>
          <a:p>
            <a:pPr marL="171450" indent="-171450" rtl="0" fontAlgn="ctr">
              <a:buFont typeface="Arial"/>
              <a:buChar char="•"/>
            </a:pPr>
            <a:endParaRPr lang="en-US" sz="1200" i="0">
              <a:solidFill>
                <a:srgbClr val="000000"/>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543" y="417734"/>
            <a:ext cx="8094978" cy="561600"/>
          </a:xfrm>
        </p:spPr>
        <p:txBody>
          <a:bodyPr/>
          <a:lstStyle/>
          <a:p>
            <a:r>
              <a:rPr lang="en-US" sz="3600" i="1"/>
              <a:t>Staffing Scheduling </a:t>
            </a:r>
          </a:p>
        </p:txBody>
      </p:sp>
      <p:sp>
        <p:nvSpPr>
          <p:cNvPr id="3" name="Content Placeholder 15">
            <a:extLst>
              <a:ext uri="{FF2B5EF4-FFF2-40B4-BE49-F238E27FC236}">
                <a16:creationId xmlns:a16="http://schemas.microsoft.com/office/drawing/2014/main" id="{422857BD-5B28-4EE9-B6B9-6EFD013B43D5}"/>
              </a:ext>
            </a:extLst>
          </p:cNvPr>
          <p:cNvSpPr txBox="1">
            <a:spLocks/>
          </p:cNvSpPr>
          <p:nvPr/>
        </p:nvSpPr>
        <p:spPr>
          <a:xfrm>
            <a:off x="3006828" y="5028562"/>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Clr>
                <a:schemeClr val="accent3">
                  <a:lumMod val="60000"/>
                  <a:lumOff val="40000"/>
                </a:schemeClr>
              </a:buClr>
              <a:buFont typeface="Arial"/>
              <a:buChar char="•"/>
            </a:pPr>
            <a:r>
              <a:rPr lang="en-US" sz="1200" i="0">
                <a:solidFill>
                  <a:srgbClr val="000000"/>
                </a:solidFill>
                <a:effectLst/>
              </a:rPr>
              <a:t>Operational </a:t>
            </a:r>
          </a:p>
          <a:p>
            <a:pPr marL="171450" indent="-171450" rtl="0" fontAlgn="ctr">
              <a:buClr>
                <a:schemeClr val="accent3">
                  <a:lumMod val="60000"/>
                  <a:lumOff val="40000"/>
                </a:schemeClr>
              </a:buClr>
              <a:buFont typeface="Arial"/>
              <a:buChar char="•"/>
            </a:pPr>
            <a:r>
              <a:rPr lang="en-US" sz="1200" i="0">
                <a:solidFill>
                  <a:srgbClr val="000000"/>
                </a:solidFill>
                <a:effectLst/>
              </a:rPr>
              <a:t>Evaluation and Continuous Improvement </a:t>
            </a:r>
          </a:p>
          <a:p>
            <a:pPr marL="171450" indent="-171450" rtl="0" fontAlgn="ctr">
              <a:buClr>
                <a:schemeClr val="accent3">
                  <a:lumMod val="60000"/>
                  <a:lumOff val="40000"/>
                </a:schemeClr>
              </a:buClr>
              <a:buFont typeface="Arial"/>
              <a:buChar char="•"/>
            </a:pPr>
            <a:r>
              <a:rPr lang="en-US" sz="1200">
                <a:solidFill>
                  <a:srgbClr val="000000"/>
                </a:solidFill>
              </a:rPr>
              <a:t>Regulatory and Compliance </a:t>
            </a:r>
          </a:p>
          <a:p>
            <a:pPr marL="171450" indent="-171450" rtl="0" fontAlgn="ctr">
              <a:buClr>
                <a:schemeClr val="accent3">
                  <a:lumMod val="60000"/>
                  <a:lumOff val="40000"/>
                </a:schemeClr>
              </a:buClr>
              <a:buFont typeface="Arial"/>
              <a:buChar char="•"/>
            </a:pPr>
            <a:r>
              <a:rPr lang="en-US" sz="1200" i="0">
                <a:solidFill>
                  <a:srgbClr val="000000"/>
                </a:solidFill>
                <a:effectLst/>
              </a:rPr>
              <a:t>Organizational and Workflow</a:t>
            </a:r>
          </a:p>
        </p:txBody>
      </p:sp>
      <p:pic>
        <p:nvPicPr>
          <p:cNvPr id="5" name="Picture Placeholder 13" descr="IMG_8709.jpg">
            <a:extLst>
              <a:ext uri="{FF2B5EF4-FFF2-40B4-BE49-F238E27FC236}">
                <a16:creationId xmlns:a16="http://schemas.microsoft.com/office/drawing/2014/main" id="{04A93326-8EEE-11A1-AA23-1A1682B97B57}"/>
              </a:ext>
            </a:extLst>
          </p:cNvPr>
          <p:cNvPicPr>
            <a:picLocks noChangeAspect="1"/>
          </p:cNvPicPr>
          <p:nvPr/>
        </p:nvPicPr>
        <p:blipFill rotWithShape="1">
          <a:blip r:embed="rId5">
            <a:extLst>
              <a:ext uri="{28A0092B-C50C-407E-A947-70E740481C1C}">
                <a14:useLocalDpi xmlns:a14="http://schemas.microsoft.com/office/drawing/2010/main" val="0"/>
              </a:ext>
            </a:extLst>
          </a:blip>
          <a:srcRect l="3683" t="636" r="3510" b="-1091"/>
          <a:stretch/>
        </p:blipFill>
        <p:spPr>
          <a:xfrm>
            <a:off x="6542667" y="1260041"/>
            <a:ext cx="5455678" cy="4169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4E2BB65F-110A-E04A-0DF0-DCB7F2EF8865}"/>
              </a:ext>
            </a:extLst>
          </p:cNvPr>
          <p:cNvSpPr>
            <a:spLocks noGrp="1"/>
          </p:cNvSpPr>
          <p:nvPr>
            <p:ph type="sldNum" sz="quarter" idx="11"/>
          </p:nvPr>
        </p:nvSpPr>
        <p:spPr/>
        <p:txBody>
          <a:bodyPr/>
          <a:lstStyle/>
          <a:p>
            <a:fld id="{2DDEA8E7-5F55-4A60-8EF9-470692FC5635}" type="slidenum">
              <a:rPr lang="en-US" noProof="0" smtClean="0"/>
              <a:pPr/>
              <a:t>9</a:t>
            </a:fld>
            <a:endParaRPr lang="en-US" noProof="0"/>
          </a:p>
        </p:txBody>
      </p:sp>
      <p:sp>
        <p:nvSpPr>
          <p:cNvPr id="7" name="TextBox 6">
            <a:extLst>
              <a:ext uri="{FF2B5EF4-FFF2-40B4-BE49-F238E27FC236}">
                <a16:creationId xmlns:a16="http://schemas.microsoft.com/office/drawing/2014/main" id="{E5793C2B-1563-D7D9-7872-24CBBC161E40}"/>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3840703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041390591104402","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4" ma:contentTypeDescription="Create a new document." ma:contentTypeScope="" ma:versionID="84d3abce2e80c1b1aae804109efa0c15">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9f64337b871c2d60221ba64c2df8b916"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TemplafySlideTemplateConfiguration><![CDATA[{"slideVersion":1,"isValidatorEnabled":false,"isLocked":false,"elementsMetadata":[],"slideId":"638041390591104402","enableDocumentContentUpdater":false,"version":"2.0"}]]></TemplafySlideTemplateConfiguration>
</file>

<file path=customXml/item17.xml><?xml version="1.0" encoding="utf-8"?>
<TemplafySlideTemplateConfiguration><![CDATA[{"slideVersion":1,"isValidatorEnabled":false,"isLocked":false,"elementsMetadata":[],"slideId":"638041390591104402","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638041390591104402","enableDocumentContentUpdater":false,"version":"2.0"}]]></TemplafySlideTemplateConfiguration>
</file>

<file path=customXml/item2.xml><?xml version="1.0" encoding="utf-8"?>
<TemplafySlideTemplateConfiguration><![CDATA[{"slideVersion":1,"isValidatorEnabled":false,"isLocked":false,"elementsMetadata":[],"slideId":"638041390591104402","enableDocumentContentUpdater":false,"version":"2.0"}]]></TemplafySlideTemplateConfiguration>
</file>

<file path=customXml/item20.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documentManagement>
</p:properties>
</file>

<file path=customXml/item21.xml><?xml version="1.0" encoding="utf-8"?>
<TemplafySlideTemplateConfiguration><![CDATA[{"slideVersion":1,"isValidatorEnabled":false,"isLocked":false,"elementsMetadata":[],"slideId":"638041390591104402","enableDocumentContentUpdater":false,"version":"2.0"}]]></TemplafySlideTemplateConfiguration>
</file>

<file path=customXml/item22.xml><?xml version="1.0" encoding="utf-8"?>
<TemplafySlideTemplateConfiguration><![CDATA[{"slideVersion":1,"isValidatorEnabled":false,"isLocked":false,"elementsMetadata":[],"slideId":"638041390591104402","enableDocumentContentUpdater":false,"version":"2.0"}]]></TemplafySlideTemplateConfiguration>
</file>

<file path=customXml/item23.xml><?xml version="1.0" encoding="utf-8"?>
<TemplafySlideTemplateConfiguration><![CDATA[{"slideVersion":1,"isValidatorEnabled":false,"isLocked":false,"elementsMetadata":[],"slideId":"638041390591104402","enableDocumentContentUpdater":false,"version":"2.0"}]]></TemplafySlideTemplateConfiguration>
</file>

<file path=customXml/item3.xml><?xml version="1.0" encoding="utf-8"?>
<TemplafySlideTemplateConfiguration><![CDATA[{"slideVersion":1,"isValidatorEnabled":false,"isLocked":false,"elementsMetadata":[],"slideId":"638041390591104402","enableDocumentContentUpdater":false,"version":"2.0"}]]></TemplafySlideTemplateConfiguration>
</file>

<file path=customXml/item4.xml><?xml version="1.0" encoding="utf-8"?>
<TemplafySlideTemplateConfiguration><![CDATA[{"slideVersion":1,"isValidatorEnabled":false,"isLocked":false,"elementsMetadata":[],"slideId":"638041390591104402","enableDocumentContentUpdater":false,"version":"2.0"}]]></TemplafySlide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C3821FDD-E020-4F5D-8D74-7DED28170817}">
  <ds:schemaRefs/>
</ds:datastoreItem>
</file>

<file path=customXml/itemProps10.xml><?xml version="1.0" encoding="utf-8"?>
<ds:datastoreItem xmlns:ds="http://schemas.openxmlformats.org/officeDocument/2006/customXml" ds:itemID="{972276A5-22CE-4DF9-A605-2DF9F21B38E5}">
  <ds:schemaRefs/>
</ds:datastoreItem>
</file>

<file path=customXml/itemProps11.xml><?xml version="1.0" encoding="utf-8"?>
<ds:datastoreItem xmlns:ds="http://schemas.openxmlformats.org/officeDocument/2006/customXml" ds:itemID="{7200A574-1FF2-49CF-9422-4FB834F8E2B3}">
  <ds:schemaRefs/>
</ds:datastoreItem>
</file>

<file path=customXml/itemProps12.xml><?xml version="1.0" encoding="utf-8"?>
<ds:datastoreItem xmlns:ds="http://schemas.openxmlformats.org/officeDocument/2006/customXml" ds:itemID="{C6230A21-ADC2-4F81-B8DF-7A0B40510170}">
  <ds:schemaRefs/>
</ds:datastoreItem>
</file>

<file path=customXml/itemProps13.xml><?xml version="1.0" encoding="utf-8"?>
<ds:datastoreItem xmlns:ds="http://schemas.openxmlformats.org/officeDocument/2006/customXml" ds:itemID="{10F0C6D4-4879-4A82-AEE2-2DF826641295}">
  <ds:schemaRefs/>
</ds:datastoreItem>
</file>

<file path=customXml/itemProps14.xml><?xml version="1.0" encoding="utf-8"?>
<ds:datastoreItem xmlns:ds="http://schemas.openxmlformats.org/officeDocument/2006/customXml" ds:itemID="{3AFB7275-E0F3-4984-BD22-792EFFAC975C}">
  <ds:schemaRefs/>
</ds:datastoreItem>
</file>

<file path=customXml/itemProps15.xml><?xml version="1.0" encoding="utf-8"?>
<ds:datastoreItem xmlns:ds="http://schemas.openxmlformats.org/officeDocument/2006/customXml" ds:itemID="{329BFDAA-BA11-4F6D-8D9A-3E837D6E68A6}">
  <ds:schemaRefs>
    <ds:schemaRef ds:uri="184eedcf-d762-48f5-a2a1-4f5efa5950c3"/>
    <ds:schemaRef ds:uri="865d7ae4-1544-4bab-9de5-36c0e866f09f"/>
    <ds:schemaRef ds:uri="bc0b4a9f-f94f-42ef-8e22-11e70e5688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16.xml><?xml version="1.0" encoding="utf-8"?>
<ds:datastoreItem xmlns:ds="http://schemas.openxmlformats.org/officeDocument/2006/customXml" ds:itemID="{0DDCA1E8-2699-4D23-B09F-40E156E80F56}">
  <ds:schemaRefs/>
</ds:datastoreItem>
</file>

<file path=customXml/itemProps17.xml><?xml version="1.0" encoding="utf-8"?>
<ds:datastoreItem xmlns:ds="http://schemas.openxmlformats.org/officeDocument/2006/customXml" ds:itemID="{50DC0D74-A52D-479C-9A15-6CF03E130043}">
  <ds:schemaRefs/>
</ds:datastoreItem>
</file>

<file path=customXml/itemProps18.xml><?xml version="1.0" encoding="utf-8"?>
<ds:datastoreItem xmlns:ds="http://schemas.openxmlformats.org/officeDocument/2006/customXml" ds:itemID="{7C5FD0E0-5976-49E2-A326-E744627453C4}">
  <ds:schemaRefs/>
</ds:datastoreItem>
</file>

<file path=customXml/itemProps19.xml><?xml version="1.0" encoding="utf-8"?>
<ds:datastoreItem xmlns:ds="http://schemas.openxmlformats.org/officeDocument/2006/customXml" ds:itemID="{AF93B6B0-AC81-4E48-8A1E-179D1AC9C744}">
  <ds:schemaRefs/>
</ds:datastoreItem>
</file>

<file path=customXml/itemProps2.xml><?xml version="1.0" encoding="utf-8"?>
<ds:datastoreItem xmlns:ds="http://schemas.openxmlformats.org/officeDocument/2006/customXml" ds:itemID="{27925DAC-A36A-4FB1-A7C0-8F1A59E64A06}">
  <ds:schemaRefs/>
</ds:datastoreItem>
</file>

<file path=customXml/itemProps20.xml><?xml version="1.0" encoding="utf-8"?>
<ds:datastoreItem xmlns:ds="http://schemas.openxmlformats.org/officeDocument/2006/customXml" ds:itemID="{02ED3891-44B6-4533-91FC-2569DCB5633B}">
  <ds:schemaRefs>
    <ds:schemaRef ds:uri="184eedcf-d762-48f5-a2a1-4f5efa5950c3"/>
    <ds:schemaRef ds:uri="865d7ae4-1544-4bab-9de5-36c0e866f09f"/>
    <ds:schemaRef ds:uri="bc0b4a9f-f94f-42ef-8e22-11e70e5688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1.xml><?xml version="1.0" encoding="utf-8"?>
<ds:datastoreItem xmlns:ds="http://schemas.openxmlformats.org/officeDocument/2006/customXml" ds:itemID="{26A5C656-D029-408C-8519-4A9F147D1E71}">
  <ds:schemaRefs/>
</ds:datastoreItem>
</file>

<file path=customXml/itemProps22.xml><?xml version="1.0" encoding="utf-8"?>
<ds:datastoreItem xmlns:ds="http://schemas.openxmlformats.org/officeDocument/2006/customXml" ds:itemID="{673DFA93-F85B-4EAF-9D1E-F3A38D3D0CA8}">
  <ds:schemaRefs/>
</ds:datastoreItem>
</file>

<file path=customXml/itemProps23.xml><?xml version="1.0" encoding="utf-8"?>
<ds:datastoreItem xmlns:ds="http://schemas.openxmlformats.org/officeDocument/2006/customXml" ds:itemID="{83DDC270-26B6-4E9A-8A19-024378A4B2F4}">
  <ds:schemaRefs/>
</ds:datastoreItem>
</file>

<file path=customXml/itemProps3.xml><?xml version="1.0" encoding="utf-8"?>
<ds:datastoreItem xmlns:ds="http://schemas.openxmlformats.org/officeDocument/2006/customXml" ds:itemID="{78F8F821-84B9-4379-811A-FE1B4D18B504}">
  <ds:schemaRefs/>
</ds:datastoreItem>
</file>

<file path=customXml/itemProps4.xml><?xml version="1.0" encoding="utf-8"?>
<ds:datastoreItem xmlns:ds="http://schemas.openxmlformats.org/officeDocument/2006/customXml" ds:itemID="{0A9F78F1-9901-4278-8579-67560CD46B79}">
  <ds:schemaRefs/>
</ds:datastoreItem>
</file>

<file path=customXml/itemProps5.xml><?xml version="1.0" encoding="utf-8"?>
<ds:datastoreItem xmlns:ds="http://schemas.openxmlformats.org/officeDocument/2006/customXml" ds:itemID="{509AB9D8-36D7-40AC-AA49-516405FD3E52}">
  <ds:schemaRefs>
    <ds:schemaRef ds:uri="http://schemas.microsoft.com/sharepoint/v3/contenttype/forms"/>
  </ds:schemaRefs>
</ds:datastoreItem>
</file>

<file path=customXml/itemProps6.xml><?xml version="1.0" encoding="utf-8"?>
<ds:datastoreItem xmlns:ds="http://schemas.openxmlformats.org/officeDocument/2006/customXml" ds:itemID="{7850D5EC-8FDF-4B0B-9852-F681BB10BD90}">
  <ds:schemaRefs/>
</ds:datastoreItem>
</file>

<file path=customXml/itemProps7.xml><?xml version="1.0" encoding="utf-8"?>
<ds:datastoreItem xmlns:ds="http://schemas.openxmlformats.org/officeDocument/2006/customXml" ds:itemID="{DF68E6B2-4555-4345-B3CE-7E2421A55119}">
  <ds:schemaRefs/>
</ds:datastoreItem>
</file>

<file path=customXml/itemProps8.xml><?xml version="1.0" encoding="utf-8"?>
<ds:datastoreItem xmlns:ds="http://schemas.openxmlformats.org/officeDocument/2006/customXml" ds:itemID="{1C9905AA-91B1-49F2-AE50-CA09D4FFD737}">
  <ds:schemaRefs/>
</ds:datastoreItem>
</file>

<file path=customXml/itemProps9.xml><?xml version="1.0" encoding="utf-8"?>
<ds:datastoreItem xmlns:ds="http://schemas.openxmlformats.org/officeDocument/2006/customXml" ds:itemID="{48093D33-F95D-439D-AF7F-725F72932FCF}">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HIMSS Main Template</vt:lpstr>
      <vt:lpstr>Definitions for top 10 Emerging Technologies of 2024</vt:lpstr>
      <vt:lpstr>Predictive Model</vt:lpstr>
      <vt:lpstr>Mobile Application Management (MAM)</vt:lpstr>
      <vt:lpstr>Falls Surveillance </vt:lpstr>
      <vt:lpstr>Staffing Workload Predictions</vt:lpstr>
      <vt:lpstr>Smart Whiteboards</vt:lpstr>
      <vt:lpstr>Remote Monitoring</vt:lpstr>
      <vt:lpstr>GenAI use in EHR</vt:lpstr>
      <vt:lpstr>Staffing Scheduling </vt:lpstr>
      <vt:lpstr>Virtual Nursing</vt:lpstr>
      <vt:lpstr>Alert/Alarm Communications</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Kirk, Laura</dc:creator>
  <cp:keywords/>
  <dc:description/>
  <cp:revision>1</cp:revision>
  <dcterms:created xsi:type="dcterms:W3CDTF">2019-10-16T19:16:43Z</dcterms:created>
  <dcterms:modified xsi:type="dcterms:W3CDTF">2025-02-18T15:03:37Z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0x01010080D1F02C1D75F14BA2B4011E96EA457F</vt:lpwstr>
  </property>
  <property fmtid="{D5CDD505-2E9C-101B-9397-08002B2CF9AE}" pid="3" name="MediaServiceImageTags">
    <vt:lpwstr/>
  </property>
</Properties>
</file>