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6.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11.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1.xml" ContentType="application/vnd.openxmlformats-officedocument.presentationml.slide+xml"/>
  <Override PartName="/ppt/slides/slide7.xml" ContentType="application/vnd.openxmlformats-officedocument.presentationml.slide+xml"/>
  <Override PartName="/ppt/slideLayouts/slideLayout10.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Layouts/slideLayout11.xml" ContentType="application/vnd.openxmlformats-officedocument.presentationml.slideLayout+xml"/>
  <Override PartName="/ppt/slideLayouts/slideLayout9.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54" autoAdjust="0"/>
    <p:restoredTop sz="94660"/>
  </p:normalViewPr>
  <p:slideViewPr>
    <p:cSldViewPr snapToGrid="0">
      <p:cViewPr varScale="1">
        <p:scale>
          <a:sx n="101" d="100"/>
          <a:sy n="101" d="100"/>
        </p:scale>
        <p:origin x="120" y="4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18" Type="http://schemas.openxmlformats.org/officeDocument/2006/relationships/customXml" Target="../customXml/item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ustomXml" Target="../customXml/item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customXml" Target="../customXml/item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91F8D925-7266-46AE-85F5-0B8537AC8A20}" type="datetimeFigureOut">
              <a:rPr lang="en-GB" smtClean="0"/>
              <a:t>08/11/2024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7103803-667D-489B-B876-39976EAF175F}" type="slidenum">
              <a:rPr lang="en-GB" smtClean="0"/>
              <a:t>‹#›</a:t>
            </a:fld>
            <a:endParaRPr lang="en-GB"/>
          </a:p>
        </p:txBody>
      </p:sp>
    </p:spTree>
    <p:extLst>
      <p:ext uri="{BB962C8B-B14F-4D97-AF65-F5344CB8AC3E}">
        <p14:creationId xmlns:p14="http://schemas.microsoft.com/office/powerpoint/2010/main" val="39962987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1F8D925-7266-46AE-85F5-0B8537AC8A20}" type="datetimeFigureOut">
              <a:rPr lang="en-GB" smtClean="0"/>
              <a:t>08/11/2024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7103803-667D-489B-B876-39976EAF175F}" type="slidenum">
              <a:rPr lang="en-GB" smtClean="0"/>
              <a:t>‹#›</a:t>
            </a:fld>
            <a:endParaRPr lang="en-GB"/>
          </a:p>
        </p:txBody>
      </p:sp>
    </p:spTree>
    <p:extLst>
      <p:ext uri="{BB962C8B-B14F-4D97-AF65-F5344CB8AC3E}">
        <p14:creationId xmlns:p14="http://schemas.microsoft.com/office/powerpoint/2010/main" val="29594620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1F8D925-7266-46AE-85F5-0B8537AC8A20}" type="datetimeFigureOut">
              <a:rPr lang="en-GB" smtClean="0"/>
              <a:t>08/11/2024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7103803-667D-489B-B876-39976EAF175F}" type="slidenum">
              <a:rPr lang="en-GB" smtClean="0"/>
              <a:t>‹#›</a:t>
            </a:fld>
            <a:endParaRPr lang="en-GB"/>
          </a:p>
        </p:txBody>
      </p:sp>
    </p:spTree>
    <p:extLst>
      <p:ext uri="{BB962C8B-B14F-4D97-AF65-F5344CB8AC3E}">
        <p14:creationId xmlns:p14="http://schemas.microsoft.com/office/powerpoint/2010/main" val="27551644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1F8D925-7266-46AE-85F5-0B8537AC8A20}" type="datetimeFigureOut">
              <a:rPr lang="en-GB" smtClean="0"/>
              <a:t>08/11/2024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7103803-667D-489B-B876-39976EAF175F}" type="slidenum">
              <a:rPr lang="en-GB" smtClean="0"/>
              <a:t>‹#›</a:t>
            </a:fld>
            <a:endParaRPr lang="en-GB"/>
          </a:p>
        </p:txBody>
      </p:sp>
    </p:spTree>
    <p:extLst>
      <p:ext uri="{BB962C8B-B14F-4D97-AF65-F5344CB8AC3E}">
        <p14:creationId xmlns:p14="http://schemas.microsoft.com/office/powerpoint/2010/main" val="21844305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91F8D925-7266-46AE-85F5-0B8537AC8A20}" type="datetimeFigureOut">
              <a:rPr lang="en-GB" smtClean="0"/>
              <a:t>08/11/2024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7103803-667D-489B-B876-39976EAF175F}" type="slidenum">
              <a:rPr lang="en-GB" smtClean="0"/>
              <a:t>‹#›</a:t>
            </a:fld>
            <a:endParaRPr lang="en-GB"/>
          </a:p>
        </p:txBody>
      </p:sp>
    </p:spTree>
    <p:extLst>
      <p:ext uri="{BB962C8B-B14F-4D97-AF65-F5344CB8AC3E}">
        <p14:creationId xmlns:p14="http://schemas.microsoft.com/office/powerpoint/2010/main" val="22338883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91F8D925-7266-46AE-85F5-0B8537AC8A20}" type="datetimeFigureOut">
              <a:rPr lang="en-GB" smtClean="0"/>
              <a:t>08/11/2024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7103803-667D-489B-B876-39976EAF175F}" type="slidenum">
              <a:rPr lang="en-GB" smtClean="0"/>
              <a:t>‹#›</a:t>
            </a:fld>
            <a:endParaRPr lang="en-GB"/>
          </a:p>
        </p:txBody>
      </p:sp>
    </p:spTree>
    <p:extLst>
      <p:ext uri="{BB962C8B-B14F-4D97-AF65-F5344CB8AC3E}">
        <p14:creationId xmlns:p14="http://schemas.microsoft.com/office/powerpoint/2010/main" val="18582469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91F8D925-7266-46AE-85F5-0B8537AC8A20}" type="datetimeFigureOut">
              <a:rPr lang="en-GB" smtClean="0"/>
              <a:t>08/11/2024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7103803-667D-489B-B876-39976EAF175F}" type="slidenum">
              <a:rPr lang="en-GB" smtClean="0"/>
              <a:t>‹#›</a:t>
            </a:fld>
            <a:endParaRPr lang="en-GB"/>
          </a:p>
        </p:txBody>
      </p:sp>
    </p:spTree>
    <p:extLst>
      <p:ext uri="{BB962C8B-B14F-4D97-AF65-F5344CB8AC3E}">
        <p14:creationId xmlns:p14="http://schemas.microsoft.com/office/powerpoint/2010/main" val="32085616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91F8D925-7266-46AE-85F5-0B8537AC8A20}" type="datetimeFigureOut">
              <a:rPr lang="en-GB" smtClean="0"/>
              <a:t>08/11/2024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7103803-667D-489B-B876-39976EAF175F}" type="slidenum">
              <a:rPr lang="en-GB" smtClean="0"/>
              <a:t>‹#›</a:t>
            </a:fld>
            <a:endParaRPr lang="en-GB"/>
          </a:p>
        </p:txBody>
      </p:sp>
    </p:spTree>
    <p:extLst>
      <p:ext uri="{BB962C8B-B14F-4D97-AF65-F5344CB8AC3E}">
        <p14:creationId xmlns:p14="http://schemas.microsoft.com/office/powerpoint/2010/main" val="32342122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F8D925-7266-46AE-85F5-0B8537AC8A20}" type="datetimeFigureOut">
              <a:rPr lang="en-GB" smtClean="0"/>
              <a:t>08/11/2024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67103803-667D-489B-B876-39976EAF175F}" type="slidenum">
              <a:rPr lang="en-GB" smtClean="0"/>
              <a:t>‹#›</a:t>
            </a:fld>
            <a:endParaRPr lang="en-GB"/>
          </a:p>
        </p:txBody>
      </p:sp>
    </p:spTree>
    <p:extLst>
      <p:ext uri="{BB962C8B-B14F-4D97-AF65-F5344CB8AC3E}">
        <p14:creationId xmlns:p14="http://schemas.microsoft.com/office/powerpoint/2010/main" val="28819438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91F8D925-7266-46AE-85F5-0B8537AC8A20}" type="datetimeFigureOut">
              <a:rPr lang="en-GB" smtClean="0"/>
              <a:t>08/11/2024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7103803-667D-489B-B876-39976EAF175F}" type="slidenum">
              <a:rPr lang="en-GB" smtClean="0"/>
              <a:t>‹#›</a:t>
            </a:fld>
            <a:endParaRPr lang="en-GB"/>
          </a:p>
        </p:txBody>
      </p:sp>
    </p:spTree>
    <p:extLst>
      <p:ext uri="{BB962C8B-B14F-4D97-AF65-F5344CB8AC3E}">
        <p14:creationId xmlns:p14="http://schemas.microsoft.com/office/powerpoint/2010/main" val="27181462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91F8D925-7266-46AE-85F5-0B8537AC8A20}" type="datetimeFigureOut">
              <a:rPr lang="en-GB" smtClean="0"/>
              <a:t>08/11/2024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7103803-667D-489B-B876-39976EAF175F}" type="slidenum">
              <a:rPr lang="en-GB" smtClean="0"/>
              <a:t>‹#›</a:t>
            </a:fld>
            <a:endParaRPr lang="en-GB"/>
          </a:p>
        </p:txBody>
      </p:sp>
    </p:spTree>
    <p:extLst>
      <p:ext uri="{BB962C8B-B14F-4D97-AF65-F5344CB8AC3E}">
        <p14:creationId xmlns:p14="http://schemas.microsoft.com/office/powerpoint/2010/main" val="26000317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92D050"/>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F8D925-7266-46AE-85F5-0B8537AC8A20}" type="datetimeFigureOut">
              <a:rPr lang="en-GB" smtClean="0"/>
              <a:t>08/11/2024</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7103803-667D-489B-B876-39976EAF175F}" type="slidenum">
              <a:rPr lang="en-GB" smtClean="0"/>
              <a:t>‹#›</a:t>
            </a:fld>
            <a:endParaRPr lang="en-GB"/>
          </a:p>
        </p:txBody>
      </p:sp>
    </p:spTree>
    <p:extLst>
      <p:ext uri="{BB962C8B-B14F-4D97-AF65-F5344CB8AC3E}">
        <p14:creationId xmlns:p14="http://schemas.microsoft.com/office/powerpoint/2010/main" val="23295964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11480" y="319088"/>
            <a:ext cx="4419600" cy="6381750"/>
          </a:xfrm>
          <a:prstGeom prst="rect">
            <a:avLst/>
          </a:prstGeom>
        </p:spPr>
      </p:pic>
      <p:sp>
        <p:nvSpPr>
          <p:cNvPr id="3" name="Subtitle 2"/>
          <p:cNvSpPr>
            <a:spLocks noGrp="1"/>
          </p:cNvSpPr>
          <p:nvPr>
            <p:ph type="subTitle" idx="1"/>
          </p:nvPr>
        </p:nvSpPr>
        <p:spPr>
          <a:xfrm>
            <a:off x="5677593" y="775711"/>
            <a:ext cx="4699462" cy="1655762"/>
          </a:xfrm>
        </p:spPr>
        <p:txBody>
          <a:bodyPr>
            <a:noAutofit/>
          </a:bodyPr>
          <a:lstStyle/>
          <a:p>
            <a:r>
              <a:rPr lang="en-GB" sz="3200" b="1" u="sng" dirty="0" smtClean="0">
                <a:latin typeface="Ink Free" panose="03080402000500000000" pitchFamily="66" charset="0"/>
              </a:rPr>
              <a:t>Dionysus</a:t>
            </a:r>
          </a:p>
          <a:p>
            <a:r>
              <a:rPr lang="en-GB" sz="3200" b="1" dirty="0" smtClean="0">
                <a:latin typeface="Ink Free" panose="03080402000500000000" pitchFamily="66" charset="0"/>
              </a:rPr>
              <a:t>The jovial God of wine, ecstasy and festivity.</a:t>
            </a:r>
          </a:p>
          <a:p>
            <a:r>
              <a:rPr lang="en-GB" sz="3200" b="1" dirty="0" smtClean="0">
                <a:latin typeface="Ink Free" panose="03080402000500000000" pitchFamily="66" charset="0"/>
              </a:rPr>
              <a:t>He brings joy and revelry to mortals and immortals, celebrating life’s pleasures and wild abandon.</a:t>
            </a:r>
            <a:endParaRPr lang="en-GB" sz="3200" b="1" dirty="0">
              <a:latin typeface="Ink Free" panose="03080402000500000000" pitchFamily="66" charset="0"/>
            </a:endParaRPr>
          </a:p>
        </p:txBody>
      </p:sp>
    </p:spTree>
    <p:extLst>
      <p:ext uri="{BB962C8B-B14F-4D97-AF65-F5344CB8AC3E}">
        <p14:creationId xmlns:p14="http://schemas.microsoft.com/office/powerpoint/2010/main" val="11643986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112520" y="551607"/>
            <a:ext cx="2922270" cy="6306393"/>
          </a:xfrm>
          <a:prstGeom prst="rect">
            <a:avLst/>
          </a:prstGeom>
        </p:spPr>
      </p:pic>
      <p:sp>
        <p:nvSpPr>
          <p:cNvPr id="3" name="TextBox 2"/>
          <p:cNvSpPr txBox="1"/>
          <p:nvPr/>
        </p:nvSpPr>
        <p:spPr>
          <a:xfrm>
            <a:off x="4800599" y="551607"/>
            <a:ext cx="4085705" cy="5355312"/>
          </a:xfrm>
          <a:prstGeom prst="rect">
            <a:avLst/>
          </a:prstGeom>
          <a:noFill/>
        </p:spPr>
        <p:txBody>
          <a:bodyPr wrap="square" rtlCol="0">
            <a:spAutoFit/>
          </a:bodyPr>
          <a:lstStyle/>
          <a:p>
            <a:r>
              <a:rPr lang="en-GB" b="1" u="sng" dirty="0" smtClean="0">
                <a:latin typeface="Ink Free" panose="03080402000500000000" pitchFamily="66" charset="0"/>
              </a:rPr>
              <a:t>Athena</a:t>
            </a:r>
          </a:p>
          <a:p>
            <a:endParaRPr lang="en-GB" b="1" dirty="0" smtClean="0">
              <a:latin typeface="Ink Free" panose="03080402000500000000" pitchFamily="66" charset="0"/>
            </a:endParaRPr>
          </a:p>
          <a:p>
            <a:r>
              <a:rPr lang="en-GB" b="1" dirty="0">
                <a:latin typeface="Ink Free" panose="03080402000500000000" pitchFamily="66" charset="0"/>
              </a:rPr>
              <a:t>Athena, the goddess of wisdom and military victory, and also the patron of the city of Athens, was Hercules' half-sister. Her parents were Zeus and Metis, a nymph. Zeus heard a prophecy that the child Metis bore after she gave birth to Athena would become the lord of heaven, so, to prevent this from happening, he swallowed Metis while she was still pregnant with Athena.</a:t>
            </a:r>
          </a:p>
          <a:p>
            <a:r>
              <a:rPr lang="en-GB" b="1" dirty="0">
                <a:latin typeface="Ink Free" panose="03080402000500000000" pitchFamily="66" charset="0"/>
              </a:rPr>
              <a:t>When the time came for Athena to be born, the smith god, Hephaistos, opened Zeus' head with an axe, and Athena stepped out, in full </a:t>
            </a:r>
            <a:r>
              <a:rPr lang="en-GB" b="1" dirty="0" smtClean="0">
                <a:latin typeface="Ink Free" panose="03080402000500000000" pitchFamily="66" charset="0"/>
              </a:rPr>
              <a:t>armour</a:t>
            </a:r>
            <a:r>
              <a:rPr lang="en-GB" b="1" dirty="0">
                <a:latin typeface="Ink Free" panose="03080402000500000000" pitchFamily="66" charset="0"/>
              </a:rPr>
              <a:t>. The birth of Athena was a </a:t>
            </a:r>
            <a:r>
              <a:rPr lang="en-GB" b="1" dirty="0" smtClean="0">
                <a:latin typeface="Ink Free" panose="03080402000500000000" pitchFamily="66" charset="0"/>
              </a:rPr>
              <a:t>favourite </a:t>
            </a:r>
            <a:r>
              <a:rPr lang="en-GB" b="1" dirty="0">
                <a:latin typeface="Ink Free" panose="03080402000500000000" pitchFamily="66" charset="0"/>
              </a:rPr>
              <a:t>topic of Greek vase painters.</a:t>
            </a:r>
          </a:p>
          <a:p>
            <a:endParaRPr lang="en-GB" dirty="0"/>
          </a:p>
        </p:txBody>
      </p:sp>
    </p:spTree>
    <p:extLst>
      <p:ext uri="{BB962C8B-B14F-4D97-AF65-F5344CB8AC3E}">
        <p14:creationId xmlns:p14="http://schemas.microsoft.com/office/powerpoint/2010/main" val="29395849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188720" y="430889"/>
            <a:ext cx="3761422" cy="6247088"/>
          </a:xfrm>
          <a:prstGeom prst="rect">
            <a:avLst/>
          </a:prstGeom>
        </p:spPr>
      </p:pic>
      <p:sp>
        <p:nvSpPr>
          <p:cNvPr id="3" name="TextBox 2"/>
          <p:cNvSpPr txBox="1"/>
          <p:nvPr/>
        </p:nvSpPr>
        <p:spPr>
          <a:xfrm>
            <a:off x="5989320" y="430889"/>
            <a:ext cx="2865120" cy="3970318"/>
          </a:xfrm>
          <a:prstGeom prst="rect">
            <a:avLst/>
          </a:prstGeom>
          <a:noFill/>
        </p:spPr>
        <p:txBody>
          <a:bodyPr wrap="square" rtlCol="0">
            <a:spAutoFit/>
          </a:bodyPr>
          <a:lstStyle/>
          <a:p>
            <a:r>
              <a:rPr lang="en-GB" b="1" u="sng" dirty="0" smtClean="0">
                <a:latin typeface="Ink Free" panose="03080402000500000000" pitchFamily="66" charset="0"/>
              </a:rPr>
              <a:t>Zeus</a:t>
            </a:r>
          </a:p>
          <a:p>
            <a:endParaRPr lang="en-GB" b="1" dirty="0" smtClean="0">
              <a:latin typeface="Ink Free" panose="03080402000500000000" pitchFamily="66" charset="0"/>
            </a:endParaRPr>
          </a:p>
          <a:p>
            <a:r>
              <a:rPr lang="en-GB" b="1" dirty="0">
                <a:latin typeface="Ink Free" panose="03080402000500000000" pitchFamily="66" charset="0"/>
              </a:rPr>
              <a:t>Zeus is the god of the sky in ancient Greek mythology. As the chief Greek deity, Zeus is considered the ruler, protector, and father of all gods and humans. Zeus is often depicted as an older man with a beard and is represented by symbols such as the lightning bolt and the eagle.</a:t>
            </a:r>
          </a:p>
        </p:txBody>
      </p:sp>
    </p:spTree>
    <p:extLst>
      <p:ext uri="{BB962C8B-B14F-4D97-AF65-F5344CB8AC3E}">
        <p14:creationId xmlns:p14="http://schemas.microsoft.com/office/powerpoint/2010/main" val="4763853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911543" y="533400"/>
            <a:ext cx="2323612" cy="5364480"/>
          </a:xfrm>
          <a:prstGeom prst="rect">
            <a:avLst/>
          </a:prstGeom>
        </p:spPr>
      </p:pic>
      <p:sp>
        <p:nvSpPr>
          <p:cNvPr id="3" name="TextBox 2"/>
          <p:cNvSpPr txBox="1"/>
          <p:nvPr/>
        </p:nvSpPr>
        <p:spPr>
          <a:xfrm>
            <a:off x="4693920" y="670560"/>
            <a:ext cx="4425142" cy="3970318"/>
          </a:xfrm>
          <a:prstGeom prst="rect">
            <a:avLst/>
          </a:prstGeom>
          <a:noFill/>
        </p:spPr>
        <p:txBody>
          <a:bodyPr wrap="square" rtlCol="0">
            <a:spAutoFit/>
          </a:bodyPr>
          <a:lstStyle/>
          <a:p>
            <a:r>
              <a:rPr lang="en-GB" sz="2800" b="1" u="sng" dirty="0" smtClean="0">
                <a:latin typeface="Ink Free" panose="03080402000500000000" pitchFamily="66" charset="0"/>
              </a:rPr>
              <a:t>Hermes</a:t>
            </a:r>
          </a:p>
          <a:p>
            <a:endParaRPr lang="en-GB" sz="2800" b="1" dirty="0">
              <a:latin typeface="Ink Free" panose="03080402000500000000" pitchFamily="66" charset="0"/>
            </a:endParaRPr>
          </a:p>
          <a:p>
            <a:r>
              <a:rPr lang="en-GB" sz="2800" b="1" dirty="0" smtClean="0">
                <a:latin typeface="Ink Free" panose="03080402000500000000" pitchFamily="66" charset="0"/>
              </a:rPr>
              <a:t>The swift messenger of the Gds. He guides souls to the underworld, conducts tradesmen and travellers and presides over communication, commerce and cunning.</a:t>
            </a:r>
            <a:endParaRPr lang="en-GB" sz="2800" b="1" dirty="0">
              <a:latin typeface="Ink Free" panose="03080402000500000000" pitchFamily="66" charset="0"/>
            </a:endParaRPr>
          </a:p>
        </p:txBody>
      </p:sp>
    </p:spTree>
    <p:extLst>
      <p:ext uri="{BB962C8B-B14F-4D97-AF65-F5344CB8AC3E}">
        <p14:creationId xmlns:p14="http://schemas.microsoft.com/office/powerpoint/2010/main" val="28293662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034415" y="200977"/>
            <a:ext cx="3448050" cy="6334125"/>
          </a:xfrm>
          <a:prstGeom prst="rect">
            <a:avLst/>
          </a:prstGeom>
        </p:spPr>
      </p:pic>
      <p:sp>
        <p:nvSpPr>
          <p:cNvPr id="3" name="TextBox 2"/>
          <p:cNvSpPr txBox="1"/>
          <p:nvPr/>
        </p:nvSpPr>
        <p:spPr>
          <a:xfrm>
            <a:off x="5084618" y="1210887"/>
            <a:ext cx="4292138" cy="3539430"/>
          </a:xfrm>
          <a:prstGeom prst="rect">
            <a:avLst/>
          </a:prstGeom>
          <a:noFill/>
        </p:spPr>
        <p:txBody>
          <a:bodyPr wrap="square" rtlCol="0">
            <a:spAutoFit/>
          </a:bodyPr>
          <a:lstStyle/>
          <a:p>
            <a:r>
              <a:rPr lang="en-GB" sz="2800" b="1" u="sng" dirty="0" smtClean="0">
                <a:latin typeface="Ink Free" panose="03080402000500000000" pitchFamily="66" charset="0"/>
              </a:rPr>
              <a:t>Aphrodite</a:t>
            </a:r>
          </a:p>
          <a:p>
            <a:endParaRPr lang="en-GB" sz="2800" b="1" dirty="0" smtClean="0">
              <a:latin typeface="Ink Free" panose="03080402000500000000" pitchFamily="66" charset="0"/>
            </a:endParaRPr>
          </a:p>
          <a:p>
            <a:r>
              <a:rPr lang="en-GB" sz="2800" b="1" dirty="0" smtClean="0">
                <a:latin typeface="Ink Free" panose="03080402000500000000" pitchFamily="66" charset="0"/>
              </a:rPr>
              <a:t>The enchanting goddess of love beauty and desire. She captivates hearts with her irresistible charm and influences romantic bonds between Gods and mortals. </a:t>
            </a:r>
            <a:endParaRPr lang="en-GB" sz="2800" b="1" dirty="0">
              <a:latin typeface="Ink Free" panose="03080402000500000000" pitchFamily="66" charset="0"/>
            </a:endParaRPr>
          </a:p>
        </p:txBody>
      </p:sp>
    </p:spTree>
    <p:extLst>
      <p:ext uri="{BB962C8B-B14F-4D97-AF65-F5344CB8AC3E}">
        <p14:creationId xmlns:p14="http://schemas.microsoft.com/office/powerpoint/2010/main" val="26145889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452437" y="169545"/>
            <a:ext cx="3819525" cy="6457950"/>
          </a:xfrm>
          <a:prstGeom prst="rect">
            <a:avLst/>
          </a:prstGeom>
        </p:spPr>
      </p:pic>
      <p:sp>
        <p:nvSpPr>
          <p:cNvPr id="3" name="TextBox 2"/>
          <p:cNvSpPr txBox="1"/>
          <p:nvPr/>
        </p:nvSpPr>
        <p:spPr>
          <a:xfrm>
            <a:off x="4693919" y="670560"/>
            <a:ext cx="5306291" cy="3108543"/>
          </a:xfrm>
          <a:prstGeom prst="rect">
            <a:avLst/>
          </a:prstGeom>
          <a:noFill/>
        </p:spPr>
        <p:txBody>
          <a:bodyPr wrap="square" rtlCol="0">
            <a:spAutoFit/>
          </a:bodyPr>
          <a:lstStyle/>
          <a:p>
            <a:r>
              <a:rPr lang="en-GB" sz="2800" b="1" u="sng" dirty="0" smtClean="0">
                <a:latin typeface="Ink Free" panose="03080402000500000000" pitchFamily="66" charset="0"/>
              </a:rPr>
              <a:t>Hephaestus</a:t>
            </a:r>
          </a:p>
          <a:p>
            <a:endParaRPr lang="en-GB" sz="2800" b="1" dirty="0">
              <a:latin typeface="Ink Free" panose="03080402000500000000" pitchFamily="66" charset="0"/>
            </a:endParaRPr>
          </a:p>
          <a:p>
            <a:r>
              <a:rPr lang="en-GB" sz="2800" b="1" dirty="0" smtClean="0">
                <a:latin typeface="Ink Free" panose="03080402000500000000" pitchFamily="66" charset="0"/>
              </a:rPr>
              <a:t>The skilled blacksmith and craftsman of the Gods, forges powerful weapons and exquisite artefacts in his fiery forge beneath Mount Olympus.</a:t>
            </a:r>
            <a:endParaRPr lang="en-GB" sz="2800" b="1" dirty="0">
              <a:latin typeface="Ink Free" panose="03080402000500000000" pitchFamily="66" charset="0"/>
            </a:endParaRPr>
          </a:p>
        </p:txBody>
      </p:sp>
    </p:spTree>
    <p:extLst>
      <p:ext uri="{BB962C8B-B14F-4D97-AF65-F5344CB8AC3E}">
        <p14:creationId xmlns:p14="http://schemas.microsoft.com/office/powerpoint/2010/main" val="21036563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692468" y="551497"/>
            <a:ext cx="3385796" cy="5605463"/>
          </a:xfrm>
          <a:prstGeom prst="rect">
            <a:avLst/>
          </a:prstGeom>
        </p:spPr>
      </p:pic>
      <p:sp>
        <p:nvSpPr>
          <p:cNvPr id="3" name="TextBox 2"/>
          <p:cNvSpPr txBox="1"/>
          <p:nvPr/>
        </p:nvSpPr>
        <p:spPr>
          <a:xfrm>
            <a:off x="4693920" y="670560"/>
            <a:ext cx="4358640" cy="3970318"/>
          </a:xfrm>
          <a:prstGeom prst="rect">
            <a:avLst/>
          </a:prstGeom>
          <a:noFill/>
        </p:spPr>
        <p:txBody>
          <a:bodyPr wrap="square" rtlCol="0">
            <a:spAutoFit/>
          </a:bodyPr>
          <a:lstStyle/>
          <a:p>
            <a:r>
              <a:rPr lang="en-GB" sz="2800" b="1" u="sng" dirty="0" smtClean="0">
                <a:latin typeface="Ink Free" panose="03080402000500000000" pitchFamily="66" charset="0"/>
              </a:rPr>
              <a:t>Artemis</a:t>
            </a:r>
          </a:p>
          <a:p>
            <a:endParaRPr lang="en-GB" sz="2800" b="1" dirty="0">
              <a:latin typeface="Ink Free" panose="03080402000500000000" pitchFamily="66" charset="0"/>
            </a:endParaRPr>
          </a:p>
          <a:p>
            <a:r>
              <a:rPr lang="en-GB" sz="2800" b="1" dirty="0" smtClean="0">
                <a:latin typeface="Ink Free" panose="03080402000500000000" pitchFamily="66" charset="0"/>
              </a:rPr>
              <a:t>The goddess of the hunt, wilderness and childbirth. She roams the forests with her bow and arrow, protecting the natural world and safeguarding women in labour. </a:t>
            </a:r>
            <a:endParaRPr lang="en-GB" sz="2800" b="1" dirty="0">
              <a:latin typeface="Ink Free" panose="03080402000500000000" pitchFamily="66" charset="0"/>
            </a:endParaRPr>
          </a:p>
        </p:txBody>
      </p:sp>
    </p:spTree>
    <p:extLst>
      <p:ext uri="{BB962C8B-B14F-4D97-AF65-F5344CB8AC3E}">
        <p14:creationId xmlns:p14="http://schemas.microsoft.com/office/powerpoint/2010/main" val="1226303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84797" y="137160"/>
            <a:ext cx="3209925" cy="6610350"/>
          </a:xfrm>
          <a:prstGeom prst="rect">
            <a:avLst/>
          </a:prstGeom>
        </p:spPr>
      </p:pic>
      <p:sp>
        <p:nvSpPr>
          <p:cNvPr id="3" name="TextBox 2"/>
          <p:cNvSpPr txBox="1"/>
          <p:nvPr/>
        </p:nvSpPr>
        <p:spPr>
          <a:xfrm>
            <a:off x="4693920" y="670560"/>
            <a:ext cx="3652058" cy="3970318"/>
          </a:xfrm>
          <a:prstGeom prst="rect">
            <a:avLst/>
          </a:prstGeom>
          <a:noFill/>
        </p:spPr>
        <p:txBody>
          <a:bodyPr wrap="square" rtlCol="0">
            <a:spAutoFit/>
          </a:bodyPr>
          <a:lstStyle/>
          <a:p>
            <a:r>
              <a:rPr lang="en-GB" sz="2800" b="1" u="sng" dirty="0" smtClean="0">
                <a:latin typeface="Ink Free" panose="03080402000500000000" pitchFamily="66" charset="0"/>
              </a:rPr>
              <a:t>Ares</a:t>
            </a:r>
          </a:p>
          <a:p>
            <a:endParaRPr lang="en-GB" sz="2800" b="1" dirty="0">
              <a:latin typeface="Ink Free" panose="03080402000500000000" pitchFamily="66" charset="0"/>
            </a:endParaRPr>
          </a:p>
          <a:p>
            <a:r>
              <a:rPr lang="en-GB" sz="2800" b="1" dirty="0" smtClean="0">
                <a:latin typeface="Ink Free" panose="03080402000500000000" pitchFamily="66" charset="0"/>
              </a:rPr>
              <a:t>The formidable god of war. He embodies the brutal and chaotic aspects on conflict, instilling fear and valour n warriors on the battlefield.  </a:t>
            </a:r>
            <a:endParaRPr lang="en-GB" sz="2800" b="1" dirty="0">
              <a:latin typeface="Ink Free" panose="03080402000500000000" pitchFamily="66" charset="0"/>
            </a:endParaRPr>
          </a:p>
        </p:txBody>
      </p:sp>
    </p:spTree>
    <p:extLst>
      <p:ext uri="{BB962C8B-B14F-4D97-AF65-F5344CB8AC3E}">
        <p14:creationId xmlns:p14="http://schemas.microsoft.com/office/powerpoint/2010/main" val="2264888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609600" y="629438"/>
            <a:ext cx="3220402" cy="5718021"/>
          </a:xfrm>
          <a:prstGeom prst="rect">
            <a:avLst/>
          </a:prstGeom>
        </p:spPr>
      </p:pic>
      <p:sp>
        <p:nvSpPr>
          <p:cNvPr id="3" name="TextBox 2"/>
          <p:cNvSpPr txBox="1"/>
          <p:nvPr/>
        </p:nvSpPr>
        <p:spPr>
          <a:xfrm>
            <a:off x="4693920" y="670560"/>
            <a:ext cx="3676996" cy="4401205"/>
          </a:xfrm>
          <a:prstGeom prst="rect">
            <a:avLst/>
          </a:prstGeom>
          <a:noFill/>
        </p:spPr>
        <p:txBody>
          <a:bodyPr wrap="square" rtlCol="0">
            <a:spAutoFit/>
          </a:bodyPr>
          <a:lstStyle/>
          <a:p>
            <a:r>
              <a:rPr lang="en-GB" sz="2800" b="1" u="sng" dirty="0" smtClean="0">
                <a:latin typeface="Ink Free" panose="03080402000500000000" pitchFamily="66" charset="0"/>
              </a:rPr>
              <a:t>Apollo</a:t>
            </a:r>
          </a:p>
          <a:p>
            <a:endParaRPr lang="en-GB" sz="2800" b="1" dirty="0">
              <a:latin typeface="Ink Free" panose="03080402000500000000" pitchFamily="66" charset="0"/>
            </a:endParaRPr>
          </a:p>
          <a:p>
            <a:r>
              <a:rPr lang="en-GB" sz="2800" b="1" dirty="0" smtClean="0">
                <a:latin typeface="Ink Free" panose="03080402000500000000" pitchFamily="66" charset="0"/>
              </a:rPr>
              <a:t>The radiant God of the sun, music, poetry and healing. He inspires humanity with his golden lyre and he guides the sun across the sky with his chariot.</a:t>
            </a:r>
            <a:endParaRPr lang="en-GB" sz="2800" b="1" dirty="0">
              <a:latin typeface="Ink Free" panose="03080402000500000000" pitchFamily="66" charset="0"/>
            </a:endParaRPr>
          </a:p>
        </p:txBody>
      </p:sp>
    </p:spTree>
    <p:extLst>
      <p:ext uri="{BB962C8B-B14F-4D97-AF65-F5344CB8AC3E}">
        <p14:creationId xmlns:p14="http://schemas.microsoft.com/office/powerpoint/2010/main" val="32093106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864485" y="304799"/>
            <a:ext cx="3357947" cy="6208395"/>
          </a:xfrm>
          <a:prstGeom prst="rect">
            <a:avLst/>
          </a:prstGeom>
        </p:spPr>
      </p:pic>
      <p:sp>
        <p:nvSpPr>
          <p:cNvPr id="3" name="TextBox 2"/>
          <p:cNvSpPr txBox="1"/>
          <p:nvPr/>
        </p:nvSpPr>
        <p:spPr>
          <a:xfrm>
            <a:off x="4693919" y="670560"/>
            <a:ext cx="3959629" cy="4247317"/>
          </a:xfrm>
          <a:prstGeom prst="rect">
            <a:avLst/>
          </a:prstGeom>
          <a:noFill/>
        </p:spPr>
        <p:txBody>
          <a:bodyPr wrap="square" rtlCol="0">
            <a:spAutoFit/>
          </a:bodyPr>
          <a:lstStyle/>
          <a:p>
            <a:r>
              <a:rPr lang="en-GB" sz="2800" b="1" u="sng" dirty="0" smtClean="0">
                <a:latin typeface="Ink Free" panose="03080402000500000000" pitchFamily="66" charset="0"/>
              </a:rPr>
              <a:t>Demeter</a:t>
            </a:r>
          </a:p>
          <a:p>
            <a:endParaRPr lang="en-GB" sz="2800" b="1" dirty="0">
              <a:latin typeface="Ink Free" panose="03080402000500000000" pitchFamily="66" charset="0"/>
            </a:endParaRPr>
          </a:p>
          <a:p>
            <a:r>
              <a:rPr lang="en-GB" sz="2800" b="1" dirty="0" smtClean="0">
                <a:latin typeface="Ink Free" panose="03080402000500000000" pitchFamily="66" charset="0"/>
              </a:rPr>
              <a:t>Goddess of agriculture and the harvest. She blesses the earth with fertility and abundance, ensuring the growth of crops and the sustenance of life. </a:t>
            </a:r>
          </a:p>
          <a:p>
            <a:endParaRPr lang="en-GB" dirty="0"/>
          </a:p>
        </p:txBody>
      </p:sp>
    </p:spTree>
    <p:extLst>
      <p:ext uri="{BB962C8B-B14F-4D97-AF65-F5344CB8AC3E}">
        <p14:creationId xmlns:p14="http://schemas.microsoft.com/office/powerpoint/2010/main" val="28336445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766105" y="548640"/>
            <a:ext cx="3282019" cy="6028372"/>
          </a:xfrm>
          <a:prstGeom prst="rect">
            <a:avLst/>
          </a:prstGeom>
        </p:spPr>
      </p:pic>
      <p:sp>
        <p:nvSpPr>
          <p:cNvPr id="3" name="TextBox 2"/>
          <p:cNvSpPr txBox="1"/>
          <p:nvPr/>
        </p:nvSpPr>
        <p:spPr>
          <a:xfrm>
            <a:off x="4693920" y="670560"/>
            <a:ext cx="3967942" cy="5262979"/>
          </a:xfrm>
          <a:prstGeom prst="rect">
            <a:avLst/>
          </a:prstGeom>
          <a:noFill/>
        </p:spPr>
        <p:txBody>
          <a:bodyPr wrap="square" rtlCol="0">
            <a:spAutoFit/>
          </a:bodyPr>
          <a:lstStyle/>
          <a:p>
            <a:r>
              <a:rPr lang="en-GB" sz="2800" b="1" u="sng" dirty="0" smtClean="0">
                <a:latin typeface="Ink Free" panose="03080402000500000000" pitchFamily="66" charset="0"/>
              </a:rPr>
              <a:t>Hera</a:t>
            </a:r>
          </a:p>
          <a:p>
            <a:endParaRPr lang="en-GB" sz="2800" b="1" dirty="0">
              <a:latin typeface="Ink Free" panose="03080402000500000000" pitchFamily="66" charset="0"/>
            </a:endParaRPr>
          </a:p>
          <a:p>
            <a:r>
              <a:rPr lang="en-GB" sz="2800" b="1" dirty="0">
                <a:latin typeface="Ink Free" panose="03080402000500000000" pitchFamily="66" charset="0"/>
              </a:rPr>
              <a:t>Hera, daughter of Cronus and Rhea (mother of Zeus), was associated with all aspects of the life of women. The goddess of women, marriage, and childbirth, she was known by the Romans as Juno. </a:t>
            </a:r>
          </a:p>
        </p:txBody>
      </p:sp>
    </p:spTree>
    <p:extLst>
      <p:ext uri="{BB962C8B-B14F-4D97-AF65-F5344CB8AC3E}">
        <p14:creationId xmlns:p14="http://schemas.microsoft.com/office/powerpoint/2010/main" val="50818676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7C6103ED31D16449C68A7BF2D9CE16D" ma:contentTypeVersion="15" ma:contentTypeDescription="Create a new document." ma:contentTypeScope="" ma:versionID="f910e0884f03a04d7ee42f227eb79ded">
  <xsd:schema xmlns:xsd="http://www.w3.org/2001/XMLSchema" xmlns:xs="http://www.w3.org/2001/XMLSchema" xmlns:p="http://schemas.microsoft.com/office/2006/metadata/properties" xmlns:ns2="06850693-8438-469f-ab7d-61354bc6702b" xmlns:ns3="222c231a-453e-45cd-9137-ffbf24bab728" targetNamespace="http://schemas.microsoft.com/office/2006/metadata/properties" ma:root="true" ma:fieldsID="8af11e815b42b0a8d2068d05e661df92" ns2:_="" ns3:_="">
    <xsd:import namespace="06850693-8438-469f-ab7d-61354bc6702b"/>
    <xsd:import namespace="222c231a-453e-45cd-9137-ffbf24bab728"/>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DateTaken" minOccurs="0"/>
                <xsd:element ref="ns2:MediaLengthInSeconds" minOccurs="0"/>
                <xsd:element ref="ns2:MediaServiceObjectDetectorVersions" minOccurs="0"/>
                <xsd:element ref="ns2:MediaServiceLocation"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6850693-8438-469f-ab7d-61354bc6702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Image Tags" ma:readOnly="false" ma:fieldId="{5cf76f15-5ced-4ddc-b409-7134ff3c332f}" ma:taxonomyMulti="true" ma:sspId="b4fc6c99-5d3c-4de6-bcf3-28eb966e72fb" ma:termSetId="09814cd3-568e-fe90-9814-8d621ff8fb84" ma:anchorId="fba54fb3-c3e1-fe81-a776-ca4b69148c4d" ma:open="true" ma:isKeyword="false">
      <xsd:complexType>
        <xsd:sequence>
          <xsd:element ref="pc:Terms" minOccurs="0" maxOccurs="1"/>
        </xsd:sequence>
      </xsd:complex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dexed="true" ma:internalName="MediaServiceDateTaken"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ServiceLocation" ma:index="21" nillable="true" ma:displayName="Location" ma:indexed="true" ma:internalName="MediaServiceLocation"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22c231a-453e-45cd-9137-ffbf24bab728"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84f5d6da-c37f-4265-99e2-32b185b2f9bf}" ma:internalName="TaxCatchAll" ma:showField="CatchAllData" ma:web="222c231a-453e-45cd-9137-ffbf24bab728">
      <xsd:complexType>
        <xsd:complexContent>
          <xsd:extension base="dms:MultiChoiceLookup">
            <xsd:sequence>
              <xsd:element name="Value" type="dms:Lookup" maxOccurs="unbounded" minOccurs="0" nillable="true"/>
            </xsd:sequence>
          </xsd:extension>
        </xsd:complexContent>
      </xsd:complexType>
    </xsd:element>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222c231a-453e-45cd-9137-ffbf24bab728" xsi:nil="true"/>
    <lcf76f155ced4ddcb4097134ff3c332f xmlns="06850693-8438-469f-ab7d-61354bc6702b">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E60D8CA7-5593-483D-A0C4-63A11E60C414}"/>
</file>

<file path=customXml/itemProps2.xml><?xml version="1.0" encoding="utf-8"?>
<ds:datastoreItem xmlns:ds="http://schemas.openxmlformats.org/officeDocument/2006/customXml" ds:itemID="{FE8F9BA2-7A56-47C9-B7E6-1512509A8CDD}"/>
</file>

<file path=customXml/itemProps3.xml><?xml version="1.0" encoding="utf-8"?>
<ds:datastoreItem xmlns:ds="http://schemas.openxmlformats.org/officeDocument/2006/customXml" ds:itemID="{425E8D53-4F7E-4DBE-9F78-112F519A7469}"/>
</file>

<file path=docProps/app.xml><?xml version="1.0" encoding="utf-8"?>
<Properties xmlns="http://schemas.openxmlformats.org/officeDocument/2006/extended-properties" xmlns:vt="http://schemas.openxmlformats.org/officeDocument/2006/docPropsVTypes">
  <TotalTime>84</TotalTime>
  <Words>455</Words>
  <Application>Microsoft Office PowerPoint</Application>
  <PresentationFormat>Widescreen</PresentationFormat>
  <Paragraphs>34</Paragraphs>
  <Slides>11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Calibri Light</vt:lpstr>
      <vt:lpstr>Ink Free</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St Johns Green Primary School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Dionysus</dc:title>
  <dc:creator>Staff - Clare Skinner</dc:creator>
  <cp:lastModifiedBy>Staff - Clare Skinner</cp:lastModifiedBy>
  <cp:revision>6</cp:revision>
  <dcterms:created xsi:type="dcterms:W3CDTF">2024-11-08T08:29:41Z</dcterms:created>
  <dcterms:modified xsi:type="dcterms:W3CDTF">2024-11-08T09:54:34Z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0x01010007C6103ED31D16449C68A7BF2D9CE16D</vt:lpwstr>
  </property>
</Properties>
</file>