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 id="2147483684" r:id="rId6"/>
  </p:sldMasterIdLst>
  <p:sldIdLst>
    <p:sldId id="290" r:id="rId7"/>
    <p:sldId id="289" r:id="rId8"/>
    <p:sldId id="258" r:id="rId9"/>
    <p:sldId id="259" r:id="rId10"/>
    <p:sldId id="260" r:id="rId11"/>
    <p:sldId id="261" r:id="rId12"/>
    <p:sldId id="262" r:id="rId13"/>
    <p:sldId id="263" r:id="rId14"/>
    <p:sldId id="264" r:id="rId15"/>
    <p:sldId id="265" r:id="rId16"/>
    <p:sldId id="266" r:id="rId17"/>
    <p:sldId id="268" r:id="rId18"/>
    <p:sldId id="293" r:id="rId19"/>
    <p:sldId id="294" r:id="rId20"/>
    <p:sldId id="269" r:id="rId21"/>
    <p:sldId id="275" r:id="rId22"/>
    <p:sldId id="270" r:id="rId23"/>
    <p:sldId id="273" r:id="rId24"/>
    <p:sldId id="271" r:id="rId25"/>
    <p:sldId id="274" r:id="rId26"/>
    <p:sldId id="272" r:id="rId27"/>
    <p:sldId id="276" r:id="rId28"/>
    <p:sldId id="295" r:id="rId29"/>
    <p:sldId id="296" r:id="rId30"/>
    <p:sldId id="278" r:id="rId31"/>
    <p:sldId id="279" r:id="rId32"/>
    <p:sldId id="280" r:id="rId33"/>
    <p:sldId id="281" r:id="rId34"/>
    <p:sldId id="282" r:id="rId35"/>
    <p:sldId id="297" r:id="rId36"/>
    <p:sldId id="298" r:id="rId37"/>
    <p:sldId id="284" r:id="rId38"/>
    <p:sldId id="285" r:id="rId39"/>
    <p:sldId id="286" r:id="rId40"/>
    <p:sldId id="288"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7A4E53-EDC7-B1A1-3610-1DA61C9DBC18}" v="1" dt="2024-07-09T10:16:35.5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microsoft.com/office/2016/11/relationships/changesInfo" Target="changesInfos/changesInfo1.xml"/><Relationship Id="rId20" Type="http://schemas.openxmlformats.org/officeDocument/2006/relationships/slide" Target="slides/slide14.xml"/><Relationship Id="rId41"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re Skinner" userId="S::clare.skinner@stjohnsgreen.org.uk::1933aee5-d041-4eb2-8e39-906fdf71caf1" providerId="AD" clId="Web-{D77A4E53-EDC7-B1A1-3610-1DA61C9DBC18}"/>
    <pc:docChg chg="modSld">
      <pc:chgData name="Clare Skinner" userId="S::clare.skinner@stjohnsgreen.org.uk::1933aee5-d041-4eb2-8e39-906fdf71caf1" providerId="AD" clId="Web-{D77A4E53-EDC7-B1A1-3610-1DA61C9DBC18}" dt="2024-07-09T10:16:35.578" v="0"/>
      <pc:docMkLst>
        <pc:docMk/>
      </pc:docMkLst>
      <pc:sldChg chg="delSp">
        <pc:chgData name="Clare Skinner" userId="S::clare.skinner@stjohnsgreen.org.uk::1933aee5-d041-4eb2-8e39-906fdf71caf1" providerId="AD" clId="Web-{D77A4E53-EDC7-B1A1-3610-1DA61C9DBC18}" dt="2024-07-09T10:16:35.578" v="0"/>
        <pc:sldMkLst>
          <pc:docMk/>
          <pc:sldMk cId="3113713689" sldId="260"/>
        </pc:sldMkLst>
        <pc:picChg chg="del">
          <ac:chgData name="Clare Skinner" userId="S::clare.skinner@stjohnsgreen.org.uk::1933aee5-d041-4eb2-8e39-906fdf71caf1" providerId="AD" clId="Web-{D77A4E53-EDC7-B1A1-3610-1DA61C9DBC18}" dt="2024-07-09T10:16:35.578" v="0"/>
          <ac:picMkLst>
            <pc:docMk/>
            <pc:sldMk cId="3113713689" sldId="260"/>
            <ac:picMk id="4" creationId="{00000000-0000-0000-0000-00000000000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D875C-94EA-40CA-9DA7-87A54EEC490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4A47D42-A3E9-45E1-A3AC-B929098757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BB7CA31-91F3-4D31-B7AE-A4495948463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4034717-2033-4AC0-B174-E0AA82AAA050}"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1E5ABC08-1D29-4150-AFB8-64A175E22BE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4198CFEC-E99A-428D-9F17-9B7B2BCB94C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5E4B48-0170-48E2-9502-FB840715047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0812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E0F27-D9BC-4185-AAF6-18860BC5370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5D95CAF-6A55-48C8-9516-671DEB5FDE8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1B54D8-EB53-4C9B-BF84-2B82756C001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4034717-2033-4AC0-B174-E0AA82AAA050}"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AEF8A6E9-53D7-4471-B5BB-F0BA57D5548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9EBB370D-F0E1-4B05-9142-BE76B3878B0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5E4B48-0170-48E2-9502-FB840715047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8735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78D257-1298-43C1-A8AA-C6907C42953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1019C0-5578-4AE7-ADBB-67E72A81497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80FAC9-16E9-46A0-A5F8-C75492F93FA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4034717-2033-4AC0-B174-E0AA82AAA050}"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AB465BD1-9003-42B4-8068-225AFAC9FBB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8132B12E-D4EA-4D6D-A60C-31E0593A39D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5E4B48-0170-48E2-9502-FB840715047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567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7/9/2024</a:t>
            </a:fld>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5" name="Footer Placeholder 4"/>
          <p:cNvSpPr>
            <a:spLocks noGrp="1"/>
          </p:cNvSpPr>
          <p:nvPr>
            <p:ph type="ftr" sz="quarter" idx="11"/>
          </p:nvPr>
        </p:nvSpPr>
        <p:spPr>
          <a:xfrm>
            <a:off x="2416500" y="329307"/>
            <a:ext cx="4973915" cy="309201"/>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6" name="Slide Number Placeholder 5"/>
          <p:cNvSpPr>
            <a:spLocks noGrp="1"/>
          </p:cNvSpPr>
          <p:nvPr>
            <p:ph type="sldNum" sz="quarter" idx="12"/>
          </p:nvPr>
        </p:nvSpPr>
        <p:spPr>
          <a:xfrm>
            <a:off x="1437664" y="798973"/>
            <a:ext cx="811019" cy="503578"/>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79217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7/9/2024</a:t>
            </a:fld>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332892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7/9/2024</a:t>
            </a:fld>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823835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7/9/2024</a:t>
            </a:fld>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65654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7/9/2024</a:t>
            </a:fld>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8" name="Footer Placeholder 7"/>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408742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7/9/2024</a:t>
            </a:fld>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4" name="Footer Placeholder 3"/>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662094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7/9/2024</a:t>
            </a:fld>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3" name="Footer Placeholder 2"/>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10417606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7/9/2024</a:t>
            </a:fld>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5253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09547-0905-4F26-AED0-CBF302028B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D2D8430-8548-445A-B1B0-02F9B0C4334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F2498DF-B72E-4E90-B11D-AEC8AD48F7A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4034717-2033-4AC0-B174-E0AA82AAA050}"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9DC8AB1B-2EDA-49F1-9DDC-7844EEE2DF5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CB5CC987-D93B-400D-B73A-80340233809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5E4B48-0170-48E2-9502-FB840715047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15306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7/9/2024</a:t>
            </a:fld>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6" name="Footer Placeholder 5"/>
          <p:cNvSpPr>
            <a:spLocks noGrp="1"/>
          </p:cNvSpPr>
          <p:nvPr>
            <p:ph type="ftr" sz="quarter" idx="11"/>
          </p:nvPr>
        </p:nvSpPr>
        <p:spPr>
          <a:xfrm>
            <a:off x="1447382" y="318640"/>
            <a:ext cx="5541004" cy="320931"/>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820128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7/9/2024</a:t>
            </a:fld>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057539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7/9/2024</a:t>
            </a:fld>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584177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500F792-EE83-4A93-9C07-5113225D2EBE}"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15E319-1010-4EE6-B733-F9FDF34A751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13776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500F792-EE83-4A93-9C07-5113225D2EBE}"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15E319-1010-4EE6-B733-F9FDF34A751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83404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500F792-EE83-4A93-9C07-5113225D2EBE}"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15E319-1010-4EE6-B733-F9FDF34A751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926267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500F792-EE83-4A93-9C07-5113225D2EBE}"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15E319-1010-4EE6-B733-F9FDF34A751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71075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500F792-EE83-4A93-9C07-5113225D2EBE}"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15E319-1010-4EE6-B733-F9FDF34A751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26119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500F792-EE83-4A93-9C07-5113225D2EBE}"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15E319-1010-4EE6-B733-F9FDF34A751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31413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500F792-EE83-4A93-9C07-5113225D2EBE}"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15E319-1010-4EE6-B733-F9FDF34A751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1723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E8FDA-9D96-4D6B-973C-B6228C9C779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B579F8F-AE79-458B-B777-EF5D8730EA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4568114-14EE-4FDB-8623-7BED650456A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4034717-2033-4AC0-B174-E0AA82AAA050}"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C639B6E4-94F3-4AEA-921F-E4435FAF1B7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C966978C-6862-4395-A132-0373149AD6A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5E4B48-0170-48E2-9502-FB840715047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1886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500F792-EE83-4A93-9C07-5113225D2EBE}"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15E319-1010-4EE6-B733-F9FDF34A751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99912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500F792-EE83-4A93-9C07-5113225D2EBE}"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15E319-1010-4EE6-B733-F9FDF34A751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87190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500F792-EE83-4A93-9C07-5113225D2EBE}"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15E319-1010-4EE6-B733-F9FDF34A751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80464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500F792-EE83-4A93-9C07-5113225D2EBE}"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15E319-1010-4EE6-B733-F9FDF34A751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9960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EE6FB-62E9-4C47-BB82-2F476336B87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EC501C5-C9F8-466C-8668-75A8849E2EA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6D21FAB-BFF4-4581-BD47-3AD9DD8584B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B5168C1-A1C4-448C-BA43-6D5A6471AA9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4034717-2033-4AC0-B174-E0AA82AAA050}"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3308E3FF-FD8A-45F1-A4A0-C24E8AE3724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1DB53972-D154-4776-B0FC-685B984AEB2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5E4B48-0170-48E2-9502-FB840715047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9331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C0762-5D93-44F4-9728-7FE66F80045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07A498E-9158-424E-9555-0DA07F8512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D9FF1B0-A3F1-4A14-B074-A0C99807CD0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4117951-3AD8-4836-A58C-0C4E2A9449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16299F4-26DE-4819-BA00-8D4CABC6489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6E9EF74-FB16-42CC-92B7-344B69DC3BB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4034717-2033-4AC0-B174-E0AA82AAA050}"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a:extLst>
              <a:ext uri="{FF2B5EF4-FFF2-40B4-BE49-F238E27FC236}">
                <a16:creationId xmlns:a16="http://schemas.microsoft.com/office/drawing/2014/main" id="{E147E447-876E-460A-8D99-189C8A57441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19933298-C3AB-40C2-8A9A-DD9B7EAD3CB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5E4B48-0170-48E2-9502-FB840715047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5053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420EF-C967-49A7-9806-F04B3C08B4F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3663B7B-8A39-4768-8E20-CBF7E1D1CBC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4034717-2033-4AC0-B174-E0AA82AAA050}"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752441DF-213D-48FD-87F9-F33CE93DC9C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0FF9652D-9E20-4AEA-A5A7-3ECB2A5D913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5E4B48-0170-48E2-9502-FB840715047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2409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9DB8DD-4954-4C70-9A19-452EE0176A25}"/>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4034717-2033-4AC0-B174-E0AA82AAA050}"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a:extLst>
              <a:ext uri="{FF2B5EF4-FFF2-40B4-BE49-F238E27FC236}">
                <a16:creationId xmlns:a16="http://schemas.microsoft.com/office/drawing/2014/main" id="{017072FA-8AA1-4024-9198-1A817A91EDB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153F94D5-83BC-42C8-867F-66AE6462866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5E4B48-0170-48E2-9502-FB840715047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0353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FA613-9D51-4862-A877-699CECFCE7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B0535C2-7253-4471-BF85-86BE7B316D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4A3EA9A-0962-46BE-A11C-5DD544B822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2D54AD6-A573-448C-BDDA-1E679E306FE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4034717-2033-4AC0-B174-E0AA82AAA050}"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C4C54D6D-4C7A-420E-8EF5-BFE0D22FB17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A5B1331B-0DD9-4B16-8BAC-E34B5942C2F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5E4B48-0170-48E2-9502-FB840715047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931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4A8FC-ADA2-4BA4-A5CE-211A272007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CCA7518-0A48-4DDF-9DAB-20836B9049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A041427-190E-4285-9ED6-59301CDD37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E0D39B5-16B3-472E-AE98-F9CB1076DB3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4034717-2033-4AC0-B174-E0AA82AAA050}"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F789EE13-4D7D-40EC-AC41-2213AB4D9EB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86C5A05D-ED72-480E-A9CD-2AA23EF8B68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5E4B48-0170-48E2-9502-FB840715047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7927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FE5D7D-C78D-44D8-81B5-15E4E0BB1C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F510A11-6B26-4638-9564-75EAD2F388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D767CF-1562-4740-A7C7-C59109F460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4034717-2033-4AC0-B174-E0AA82AAA050}"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1CDB50BC-0644-4314-97C5-08C8DB85CE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E4A79CB9-619A-44F5-961C-9B86F41CBD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F5E4B48-0170-48E2-9502-FB840715047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68584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7/9/2024</a:t>
            </a:fld>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tint val="75000"/>
                </a:prstClr>
              </a:solidFill>
              <a:effectLst/>
              <a:uLnTx/>
              <a:uFillTx/>
              <a:latin typeface="Gill Sans MT" panose="020B0502020104020203"/>
              <a:ea typeface="+mn-ea"/>
              <a:cs typeface="+mn-cs"/>
            </a:endParaRPr>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800" b="0" i="0" u="none" strike="noStrike" kern="1200" cap="none" spc="0" normalizeH="0" baseline="0" noProof="0" dirty="0">
              <a:ln>
                <a:noFill/>
              </a:ln>
              <a:solidFill>
                <a:srgbClr val="B71E42"/>
              </a:solidFill>
              <a:effectLst/>
              <a:uLnTx/>
              <a:uFillTx/>
              <a:latin typeface="Gill Sans MT" panose="020B0502020104020203"/>
              <a:ea typeface="+mn-ea"/>
              <a:cs typeface="+mn-cs"/>
            </a:endParaRPr>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18430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C500F792-EE83-4A93-9C07-5113225D2EBE}"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09/07/2024</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2C15E319-1010-4EE6-B733-F9FDF34A751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702080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kids.britannica.com/kids/article/primary-source/629043" TargetMode="External"/><Relationship Id="rId2" Type="http://schemas.openxmlformats.org/officeDocument/2006/relationships/hyperlink" Target="https://kids.britannica.com/kids/article/writing/399998" TargetMode="External"/><Relationship Id="rId1" Type="http://schemas.openxmlformats.org/officeDocument/2006/relationships/slideLayout" Target="../slideLayouts/slideLayout2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hyperlink" Target="https://kids.britannica.com/kids/article/primary-source/629043" TargetMode="External"/><Relationship Id="rId2" Type="http://schemas.openxmlformats.org/officeDocument/2006/relationships/hyperlink" Target="https://kids.britannica.com/kids/article/writing/399998" TargetMode="External"/><Relationship Id="rId1" Type="http://schemas.openxmlformats.org/officeDocument/2006/relationships/slideLayout" Target="../slideLayouts/slideLayout2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gOi0QiR0CY0" TargetMode="Externa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hyperlink" Target="https://kids.britannica.com/kids/article/primary-source/629043" TargetMode="External"/><Relationship Id="rId2" Type="http://schemas.openxmlformats.org/officeDocument/2006/relationships/hyperlink" Target="https://kids.britannica.com/kids/article/writing/399998" TargetMode="External"/><Relationship Id="rId1" Type="http://schemas.openxmlformats.org/officeDocument/2006/relationships/slideLayout" Target="../slideLayouts/slideLayout2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hyperlink" Target="https://kids.britannica.com/kids/article/primary-source/629043" TargetMode="External"/><Relationship Id="rId2" Type="http://schemas.openxmlformats.org/officeDocument/2006/relationships/hyperlink" Target="https://kids.britannica.com/kids/article/writing/399998" TargetMode="External"/><Relationship Id="rId1" Type="http://schemas.openxmlformats.org/officeDocument/2006/relationships/slideLayout" Target="../slideLayouts/slideLayout2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JHmdH-PkTRI" TargetMode="Externa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6069" y="1142176"/>
            <a:ext cx="6096000" cy="2215991"/>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sng"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History is the study of the past</a:t>
            </a: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 It also helps people understand the things that happen today and that may happen in the future.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People trained in history are called historians. Historians usually choose a particular time period or a particular group of people to study. They may write books and articles to help other people understand the past. They often us</a:t>
            </a:r>
            <a:r>
              <a:rPr kumimoji="0" lang="en-GB" sz="12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e </a:t>
            </a:r>
            <a:r>
              <a:rPr kumimoji="0" lang="en-GB" sz="1200" b="1"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hlinkClick r:id="rId2"/>
              </a:rPr>
              <a:t>written</a:t>
            </a: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 records such as diaries, letters, and newspaper articles to learn about the past. Records that come from the time being studied are called </a:t>
            </a:r>
            <a:r>
              <a:rPr kumimoji="0" lang="en-GB" sz="1200" b="1" i="0" u="none" strike="noStrike" kern="1200" cap="none" spc="0" normalizeH="0" baseline="0" noProof="0" dirty="0">
                <a:ln>
                  <a:noFill/>
                </a:ln>
                <a:solidFill>
                  <a:srgbClr val="006DC1"/>
                </a:solidFill>
                <a:effectLst/>
                <a:uLnTx/>
                <a:uFillTx/>
                <a:latin typeface="Comic Sans MS" panose="030F0702030302020204" pitchFamily="66" charset="0"/>
                <a:ea typeface="+mn-ea"/>
                <a:cs typeface="+mn-cs"/>
                <a:hlinkClick r:id="rId3"/>
              </a:rPr>
              <a:t>primary sources</a:t>
            </a: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70C0"/>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is a Historian?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333333"/>
              </a:solidFill>
              <a:effectLst/>
              <a:uLnTx/>
              <a:uFillTx/>
              <a:latin typeface="Open Sans"/>
              <a:ea typeface="+mn-ea"/>
              <a:cs typeface="+mn-cs"/>
            </a:endParaRPr>
          </a:p>
        </p:txBody>
      </p:sp>
      <p:sp>
        <p:nvSpPr>
          <p:cNvPr id="5" name="Rectangle 4"/>
          <p:cNvSpPr/>
          <p:nvPr/>
        </p:nvSpPr>
        <p:spPr>
          <a:xfrm>
            <a:off x="6343841" y="305051"/>
            <a:ext cx="6096000" cy="2031325"/>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If you enjoy History, you might want to have one of these jobs when you grow up…</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History teacher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Archaeologist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Librarian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Reporter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Historian</a:t>
            </a:r>
          </a:p>
        </p:txBody>
      </p:sp>
      <p:pic>
        <p:nvPicPr>
          <p:cNvPr id="7" name="Picture 6"/>
          <p:cNvPicPr>
            <a:picLocks noChangeAspect="1"/>
          </p:cNvPicPr>
          <p:nvPr/>
        </p:nvPicPr>
        <p:blipFill>
          <a:blip r:embed="rId4"/>
          <a:stretch>
            <a:fillRect/>
          </a:stretch>
        </p:blipFill>
        <p:spPr>
          <a:xfrm>
            <a:off x="7272145" y="4643094"/>
            <a:ext cx="1360394" cy="1978336"/>
          </a:xfrm>
          <a:prstGeom prst="rect">
            <a:avLst/>
          </a:prstGeom>
          <a:ln w="57150">
            <a:solidFill>
              <a:schemeClr val="tx1"/>
            </a:solidFill>
          </a:ln>
        </p:spPr>
      </p:pic>
      <p:pic>
        <p:nvPicPr>
          <p:cNvPr id="8" name="Picture 7"/>
          <p:cNvPicPr>
            <a:picLocks noChangeAspect="1"/>
          </p:cNvPicPr>
          <p:nvPr/>
        </p:nvPicPr>
        <p:blipFill>
          <a:blip r:embed="rId5"/>
          <a:stretch>
            <a:fillRect/>
          </a:stretch>
        </p:blipFill>
        <p:spPr>
          <a:xfrm>
            <a:off x="9217790" y="4605499"/>
            <a:ext cx="1634113" cy="1969993"/>
          </a:xfrm>
          <a:prstGeom prst="rect">
            <a:avLst/>
          </a:prstGeom>
          <a:ln w="57150">
            <a:solidFill>
              <a:schemeClr val="tx1"/>
            </a:solidFill>
          </a:ln>
        </p:spPr>
      </p:pic>
      <p:sp>
        <p:nvSpPr>
          <p:cNvPr id="9" name="TextBox 8"/>
          <p:cNvSpPr txBox="1"/>
          <p:nvPr/>
        </p:nvSpPr>
        <p:spPr>
          <a:xfrm>
            <a:off x="286069" y="305051"/>
            <a:ext cx="52324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is History? Why do we learn about it?</a:t>
            </a:r>
          </a:p>
        </p:txBody>
      </p:sp>
      <p:cxnSp>
        <p:nvCxnSpPr>
          <p:cNvPr id="11" name="Straight Arrow Connector 10"/>
          <p:cNvCxnSpPr/>
          <p:nvPr/>
        </p:nvCxnSpPr>
        <p:spPr>
          <a:xfrm>
            <a:off x="6228309" y="4055839"/>
            <a:ext cx="4746567" cy="2493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565563" y="3730338"/>
            <a:ext cx="706582" cy="707886"/>
          </a:xfrm>
          <a:prstGeom prst="rect">
            <a:avLst/>
          </a:prstGeom>
          <a:solidFill>
            <a:srgbClr val="FFFF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we have learnt before…</a:t>
            </a:r>
          </a:p>
        </p:txBody>
      </p:sp>
      <p:sp>
        <p:nvSpPr>
          <p:cNvPr id="14" name="TextBox 13"/>
          <p:cNvSpPr txBox="1"/>
          <p:nvPr/>
        </p:nvSpPr>
        <p:spPr>
          <a:xfrm>
            <a:off x="8267006" y="3726834"/>
            <a:ext cx="669175" cy="707886"/>
          </a:xfrm>
          <a:prstGeom prst="rect">
            <a:avLst/>
          </a:prstGeom>
          <a:solidFill>
            <a:srgbClr val="FFFF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we are learning now…</a:t>
            </a:r>
          </a:p>
        </p:txBody>
      </p:sp>
      <p:sp>
        <p:nvSpPr>
          <p:cNvPr id="15" name="TextBox 14"/>
          <p:cNvSpPr txBox="1"/>
          <p:nvPr/>
        </p:nvSpPr>
        <p:spPr>
          <a:xfrm>
            <a:off x="9667702" y="3647202"/>
            <a:ext cx="734290" cy="769441"/>
          </a:xfrm>
          <a:prstGeom prst="rect">
            <a:avLst/>
          </a:prstGeom>
          <a:solidFill>
            <a:srgbClr val="FFFF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we will learn next…</a:t>
            </a:r>
          </a:p>
        </p:txBody>
      </p:sp>
      <p:sp>
        <p:nvSpPr>
          <p:cNvPr id="13" name="TextBox 12"/>
          <p:cNvSpPr txBox="1"/>
          <p:nvPr/>
        </p:nvSpPr>
        <p:spPr>
          <a:xfrm>
            <a:off x="7210443" y="2846939"/>
            <a:ext cx="43627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Our History learning…</a:t>
            </a:r>
          </a:p>
        </p:txBody>
      </p:sp>
      <p:sp>
        <p:nvSpPr>
          <p:cNvPr id="3" name="Rectangle 2"/>
          <p:cNvSpPr/>
          <p:nvPr/>
        </p:nvSpPr>
        <p:spPr>
          <a:xfrm>
            <a:off x="5369076" y="5221164"/>
            <a:ext cx="2120691"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70C0"/>
                </a:solidFill>
                <a:effectLst/>
                <a:uLnTx/>
                <a:uFillTx/>
                <a:latin typeface="Comic Sans MS" panose="030F0702030302020204" pitchFamily="66" charset="0"/>
                <a:ea typeface="+mn-ea"/>
                <a:cs typeface="+mn-cs"/>
              </a:rPr>
              <a:t>FAMOUS HISTORIAN : HOWARD CARTER (ANCIENT EGYPT – Tutankhamen)</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3"/>
          <p:cNvPicPr>
            <a:picLocks noChangeAspect="1"/>
          </p:cNvPicPr>
          <p:nvPr/>
        </p:nvPicPr>
        <p:blipFill>
          <a:blip r:embed="rId6"/>
          <a:stretch>
            <a:fillRect/>
          </a:stretch>
        </p:blipFill>
        <p:spPr>
          <a:xfrm>
            <a:off x="1057605" y="3647202"/>
            <a:ext cx="2290521" cy="2290521"/>
          </a:xfrm>
          <a:prstGeom prst="rect">
            <a:avLst/>
          </a:prstGeom>
        </p:spPr>
      </p:pic>
      <p:sp>
        <p:nvSpPr>
          <p:cNvPr id="6" name="Rectangle 5"/>
          <p:cNvSpPr/>
          <p:nvPr/>
        </p:nvSpPr>
        <p:spPr>
          <a:xfrm>
            <a:off x="3348126" y="3966520"/>
            <a:ext cx="1676282" cy="90024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70C0"/>
                </a:solidFill>
                <a:effectLst/>
                <a:uLnTx/>
                <a:uFillTx/>
                <a:latin typeface="Comic Sans MS" panose="030F0702030302020204" pitchFamily="66" charset="0"/>
                <a:ea typeface="+mn-ea"/>
                <a:cs typeface="+mn-cs"/>
              </a:rPr>
              <a:t>FAMOUS HISTORIAN : DAVID OLUSOGA (BLACK BRITISH HISTORY PROFESSOR)</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3496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66618" y="614507"/>
            <a:ext cx="10515600" cy="1325563"/>
          </a:xfrm>
        </p:spPr>
        <p:txBody>
          <a:bodyPr/>
          <a:lstStyle/>
          <a:p>
            <a:r>
              <a:rPr lang="en-GB" dirty="0"/>
              <a:t>Impact of the Great Plague on Colchester</a:t>
            </a:r>
          </a:p>
        </p:txBody>
      </p:sp>
      <p:sp>
        <p:nvSpPr>
          <p:cNvPr id="3" name="Content Placeholder 2"/>
          <p:cNvSpPr>
            <a:spLocks noGrp="1"/>
          </p:cNvSpPr>
          <p:nvPr>
            <p:ph idx="4294967295"/>
          </p:nvPr>
        </p:nvSpPr>
        <p:spPr>
          <a:xfrm>
            <a:off x="766618" y="1816388"/>
            <a:ext cx="10515600" cy="4351338"/>
          </a:xfrm>
        </p:spPr>
        <p:txBody>
          <a:bodyPr>
            <a:normAutofit/>
          </a:bodyPr>
          <a:lstStyle/>
          <a:p>
            <a:r>
              <a:rPr lang="en-GB" sz="2800" dirty="0"/>
              <a:t>Colchester had been hit badly by earlier plagues but the Great Plague caused proportionately more deaths in Colchester, and it was the worst-hit town in the country.</a:t>
            </a:r>
          </a:p>
          <a:p>
            <a:r>
              <a:rPr lang="en-GB" sz="2800" dirty="0"/>
              <a:t>In front of you, you have a graph of data that shows the deaths in Colchester from 1665-1666 from the plague compared to other reasons. </a:t>
            </a:r>
          </a:p>
          <a:p>
            <a:r>
              <a:rPr lang="en-GB" sz="2800" dirty="0"/>
              <a:t>What do you notice? </a:t>
            </a:r>
          </a:p>
        </p:txBody>
      </p:sp>
    </p:spTree>
    <p:extLst>
      <p:ext uri="{BB962C8B-B14F-4D97-AF65-F5344CB8AC3E}">
        <p14:creationId xmlns:p14="http://schemas.microsoft.com/office/powerpoint/2010/main" val="3756161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3.googleusercontent.com/KLwiu33KIzDzTxg40C_GAkd1qkk9S6Rm7l1mQvq7OoYTjtfNaE534Hs_umUnGlY1uO-nxqutq-fjhqWOcm_aHJTOvVO49kjd5vG3cFbNXKMVWqpn00Qmb4qHHrBeqIth7Px_C2M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855" y="0"/>
            <a:ext cx="10605655" cy="6856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75912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9673" y="420543"/>
            <a:ext cx="10515600" cy="1325563"/>
          </a:xfrm>
        </p:spPr>
        <p:txBody>
          <a:bodyPr/>
          <a:lstStyle/>
          <a:p>
            <a:r>
              <a:rPr lang="en-GB" dirty="0"/>
              <a:t>In your books, answer these questions about the data</a:t>
            </a:r>
          </a:p>
        </p:txBody>
      </p:sp>
      <p:sp>
        <p:nvSpPr>
          <p:cNvPr id="3" name="Content Placeholder 2"/>
          <p:cNvSpPr>
            <a:spLocks noGrp="1"/>
          </p:cNvSpPr>
          <p:nvPr>
            <p:ph idx="4294967295"/>
          </p:nvPr>
        </p:nvSpPr>
        <p:spPr>
          <a:xfrm>
            <a:off x="461817" y="1446934"/>
            <a:ext cx="11406909" cy="4351338"/>
          </a:xfrm>
        </p:spPr>
        <p:txBody>
          <a:bodyPr>
            <a:noAutofit/>
          </a:bodyPr>
          <a:lstStyle/>
          <a:p>
            <a:r>
              <a:rPr lang="en-GB" sz="2200" dirty="0"/>
              <a:t>Which line shows deaths from the plague?</a:t>
            </a:r>
          </a:p>
          <a:p>
            <a:r>
              <a:rPr lang="en-GB" sz="2200" dirty="0"/>
              <a:t>Which line shows deaths from other means? </a:t>
            </a:r>
          </a:p>
          <a:p>
            <a:r>
              <a:rPr lang="en-GB" sz="2200" dirty="0"/>
              <a:t>What date had the most number of plague deaths? Estimate how many you think there were from the graph.</a:t>
            </a:r>
          </a:p>
          <a:p>
            <a:r>
              <a:rPr lang="en-GB" sz="2200" dirty="0"/>
              <a:t>In which season did the most plague deaths occur? Why do you think that is? </a:t>
            </a:r>
          </a:p>
          <a:p>
            <a:r>
              <a:rPr lang="en-GB" sz="2200" dirty="0"/>
              <a:t>On which date were the most plague deaths recorded? Estimate how many from the graph data.</a:t>
            </a:r>
          </a:p>
          <a:p>
            <a:r>
              <a:rPr lang="en-GB" sz="2200" dirty="0"/>
              <a:t>On which date were the least plague deaths recorded? Estimate how many from the graph data.</a:t>
            </a:r>
          </a:p>
          <a:p>
            <a:r>
              <a:rPr lang="en-GB" sz="2200" dirty="0"/>
              <a:t>5345 people died in Colchester during this period. Did more die of the plague or other causes? </a:t>
            </a:r>
          </a:p>
        </p:txBody>
      </p:sp>
    </p:spTree>
    <p:extLst>
      <p:ext uri="{BB962C8B-B14F-4D97-AF65-F5344CB8AC3E}">
        <p14:creationId xmlns:p14="http://schemas.microsoft.com/office/powerpoint/2010/main" val="1914159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6069" y="1142176"/>
            <a:ext cx="6096000" cy="2215991"/>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sng"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History is the study of the past</a:t>
            </a: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 It also helps people understand the things that happen today and that may happen in the future.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People trained in history are called historians. Historians usually choose a particular time period or a particular group of people to study. They may write books and articles to help other people understand the past. They often us</a:t>
            </a:r>
            <a:r>
              <a:rPr kumimoji="0" lang="en-GB" sz="12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e </a:t>
            </a:r>
            <a:r>
              <a:rPr kumimoji="0" lang="en-GB" sz="1200" b="1"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hlinkClick r:id="rId2"/>
              </a:rPr>
              <a:t>written</a:t>
            </a: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 records such as diaries, letters, and newspaper articles to learn about the past. Records that come from the time being studied are called </a:t>
            </a:r>
            <a:r>
              <a:rPr kumimoji="0" lang="en-GB" sz="1200" b="1" i="0" u="none" strike="noStrike" kern="1200" cap="none" spc="0" normalizeH="0" baseline="0" noProof="0" dirty="0">
                <a:ln>
                  <a:noFill/>
                </a:ln>
                <a:solidFill>
                  <a:srgbClr val="006DC1"/>
                </a:solidFill>
                <a:effectLst/>
                <a:uLnTx/>
                <a:uFillTx/>
                <a:latin typeface="Comic Sans MS" panose="030F0702030302020204" pitchFamily="66" charset="0"/>
                <a:ea typeface="+mn-ea"/>
                <a:cs typeface="+mn-cs"/>
                <a:hlinkClick r:id="rId3"/>
              </a:rPr>
              <a:t>primary sources</a:t>
            </a: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70C0"/>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is a Historian?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333333"/>
              </a:solidFill>
              <a:effectLst/>
              <a:uLnTx/>
              <a:uFillTx/>
              <a:latin typeface="Open Sans"/>
              <a:ea typeface="+mn-ea"/>
              <a:cs typeface="+mn-cs"/>
            </a:endParaRPr>
          </a:p>
        </p:txBody>
      </p:sp>
      <p:sp>
        <p:nvSpPr>
          <p:cNvPr id="5" name="Rectangle 4"/>
          <p:cNvSpPr/>
          <p:nvPr/>
        </p:nvSpPr>
        <p:spPr>
          <a:xfrm>
            <a:off x="6343841" y="305051"/>
            <a:ext cx="6096000" cy="2031325"/>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If you enjoy History, you might want to have one of these jobs when you grow up…</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History teacher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Archaeologist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Librarian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Reporter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Historian</a:t>
            </a:r>
          </a:p>
        </p:txBody>
      </p:sp>
      <p:pic>
        <p:nvPicPr>
          <p:cNvPr id="7" name="Picture 6"/>
          <p:cNvPicPr>
            <a:picLocks noChangeAspect="1"/>
          </p:cNvPicPr>
          <p:nvPr/>
        </p:nvPicPr>
        <p:blipFill>
          <a:blip r:embed="rId4"/>
          <a:stretch>
            <a:fillRect/>
          </a:stretch>
        </p:blipFill>
        <p:spPr>
          <a:xfrm>
            <a:off x="7272145" y="4643094"/>
            <a:ext cx="1360394" cy="1978336"/>
          </a:xfrm>
          <a:prstGeom prst="rect">
            <a:avLst/>
          </a:prstGeom>
          <a:ln w="57150">
            <a:solidFill>
              <a:schemeClr val="tx1"/>
            </a:solidFill>
          </a:ln>
        </p:spPr>
      </p:pic>
      <p:pic>
        <p:nvPicPr>
          <p:cNvPr id="8" name="Picture 7"/>
          <p:cNvPicPr>
            <a:picLocks noChangeAspect="1"/>
          </p:cNvPicPr>
          <p:nvPr/>
        </p:nvPicPr>
        <p:blipFill>
          <a:blip r:embed="rId5"/>
          <a:stretch>
            <a:fillRect/>
          </a:stretch>
        </p:blipFill>
        <p:spPr>
          <a:xfrm>
            <a:off x="9217790" y="4605499"/>
            <a:ext cx="1634113" cy="1969993"/>
          </a:xfrm>
          <a:prstGeom prst="rect">
            <a:avLst/>
          </a:prstGeom>
          <a:ln w="57150">
            <a:solidFill>
              <a:schemeClr val="tx1"/>
            </a:solidFill>
          </a:ln>
        </p:spPr>
      </p:pic>
      <p:sp>
        <p:nvSpPr>
          <p:cNvPr id="9" name="TextBox 8"/>
          <p:cNvSpPr txBox="1"/>
          <p:nvPr/>
        </p:nvSpPr>
        <p:spPr>
          <a:xfrm>
            <a:off x="286069" y="305051"/>
            <a:ext cx="52324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is History? Why do we learn about it?</a:t>
            </a:r>
          </a:p>
        </p:txBody>
      </p:sp>
      <p:cxnSp>
        <p:nvCxnSpPr>
          <p:cNvPr id="11" name="Straight Arrow Connector 10"/>
          <p:cNvCxnSpPr/>
          <p:nvPr/>
        </p:nvCxnSpPr>
        <p:spPr>
          <a:xfrm>
            <a:off x="6228309" y="4055839"/>
            <a:ext cx="4746567" cy="2493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565563" y="3730338"/>
            <a:ext cx="706582" cy="707886"/>
          </a:xfrm>
          <a:prstGeom prst="rect">
            <a:avLst/>
          </a:prstGeom>
          <a:solidFill>
            <a:srgbClr val="FFFF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we have learnt before…</a:t>
            </a:r>
          </a:p>
        </p:txBody>
      </p:sp>
      <p:sp>
        <p:nvSpPr>
          <p:cNvPr id="14" name="TextBox 13"/>
          <p:cNvSpPr txBox="1"/>
          <p:nvPr/>
        </p:nvSpPr>
        <p:spPr>
          <a:xfrm>
            <a:off x="8267006" y="3726834"/>
            <a:ext cx="669175" cy="707886"/>
          </a:xfrm>
          <a:prstGeom prst="rect">
            <a:avLst/>
          </a:prstGeom>
          <a:solidFill>
            <a:srgbClr val="FFFF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we are learning now…</a:t>
            </a:r>
          </a:p>
        </p:txBody>
      </p:sp>
      <p:sp>
        <p:nvSpPr>
          <p:cNvPr id="15" name="TextBox 14"/>
          <p:cNvSpPr txBox="1"/>
          <p:nvPr/>
        </p:nvSpPr>
        <p:spPr>
          <a:xfrm>
            <a:off x="9667702" y="3647202"/>
            <a:ext cx="734290" cy="769441"/>
          </a:xfrm>
          <a:prstGeom prst="rect">
            <a:avLst/>
          </a:prstGeom>
          <a:solidFill>
            <a:srgbClr val="FFFF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we will learn next…</a:t>
            </a:r>
          </a:p>
        </p:txBody>
      </p:sp>
      <p:sp>
        <p:nvSpPr>
          <p:cNvPr id="13" name="TextBox 12"/>
          <p:cNvSpPr txBox="1"/>
          <p:nvPr/>
        </p:nvSpPr>
        <p:spPr>
          <a:xfrm>
            <a:off x="7210443" y="2846939"/>
            <a:ext cx="43627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Our History learning…</a:t>
            </a:r>
          </a:p>
        </p:txBody>
      </p:sp>
      <p:sp>
        <p:nvSpPr>
          <p:cNvPr id="3" name="Rectangle 2"/>
          <p:cNvSpPr/>
          <p:nvPr/>
        </p:nvSpPr>
        <p:spPr>
          <a:xfrm>
            <a:off x="5369076" y="5221164"/>
            <a:ext cx="2120691"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70C0"/>
                </a:solidFill>
                <a:effectLst/>
                <a:uLnTx/>
                <a:uFillTx/>
                <a:latin typeface="Comic Sans MS" panose="030F0702030302020204" pitchFamily="66" charset="0"/>
                <a:ea typeface="+mn-ea"/>
                <a:cs typeface="+mn-cs"/>
              </a:rPr>
              <a:t>FAMOUS HISTORIAN : HOWARD CARTER (ANCIENT EGYPT – Tutankhamen)</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3"/>
          <p:cNvPicPr>
            <a:picLocks noChangeAspect="1"/>
          </p:cNvPicPr>
          <p:nvPr/>
        </p:nvPicPr>
        <p:blipFill>
          <a:blip r:embed="rId6"/>
          <a:stretch>
            <a:fillRect/>
          </a:stretch>
        </p:blipFill>
        <p:spPr>
          <a:xfrm>
            <a:off x="1057605" y="3647202"/>
            <a:ext cx="2290521" cy="2290521"/>
          </a:xfrm>
          <a:prstGeom prst="rect">
            <a:avLst/>
          </a:prstGeom>
        </p:spPr>
      </p:pic>
      <p:sp>
        <p:nvSpPr>
          <p:cNvPr id="6" name="Rectangle 5"/>
          <p:cNvSpPr/>
          <p:nvPr/>
        </p:nvSpPr>
        <p:spPr>
          <a:xfrm>
            <a:off x="3348126" y="3966520"/>
            <a:ext cx="1676282" cy="90024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70C0"/>
                </a:solidFill>
                <a:effectLst/>
                <a:uLnTx/>
                <a:uFillTx/>
                <a:latin typeface="Comic Sans MS" panose="030F0702030302020204" pitchFamily="66" charset="0"/>
                <a:ea typeface="+mn-ea"/>
                <a:cs typeface="+mn-cs"/>
              </a:rPr>
              <a:t>FAMOUS HISTORIAN : DAVID OLUSOGA (BLACK BRITISH HISTORY PROFESSOR)</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4155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97C30-604C-40B7-A531-5695E5AAADC9}"/>
              </a:ext>
            </a:extLst>
          </p:cNvPr>
          <p:cNvSpPr>
            <a:spLocks noGrp="1"/>
          </p:cNvSpPr>
          <p:nvPr>
            <p:ph type="title"/>
          </p:nvPr>
        </p:nvSpPr>
        <p:spPr>
          <a:xfrm>
            <a:off x="7464613" y="1783959"/>
            <a:ext cx="4284041" cy="2889114"/>
          </a:xfrm>
        </p:spPr>
        <p:txBody>
          <a:bodyPr vert="horz" lIns="91440" tIns="45720" rIns="91440" bIns="45720" rtlCol="0" anchor="b">
            <a:normAutofit/>
          </a:bodyPr>
          <a:lstStyle/>
          <a:p>
            <a:pPr algn="ctr"/>
            <a:r>
              <a:rPr lang="en-US" sz="5400" dirty="0"/>
              <a:t>History</a:t>
            </a:r>
            <a:br>
              <a:rPr lang="en-US" sz="5400" dirty="0"/>
            </a:br>
            <a:r>
              <a:rPr lang="en-US" sz="5400" dirty="0"/>
              <a:t>The Great Plague</a:t>
            </a:r>
          </a:p>
        </p:txBody>
      </p:sp>
      <p:sp>
        <p:nvSpPr>
          <p:cNvPr id="1028" name="Freeform: Shape 70">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p:cNvPicPr>
            <a:picLocks noChangeAspect="1"/>
          </p:cNvPicPr>
          <p:nvPr/>
        </p:nvPicPr>
        <p:blipFill>
          <a:blip r:embed="rId2"/>
          <a:stretch>
            <a:fillRect/>
          </a:stretch>
        </p:blipFill>
        <p:spPr>
          <a:xfrm>
            <a:off x="354033" y="300037"/>
            <a:ext cx="4648200" cy="6257925"/>
          </a:xfrm>
          <a:prstGeom prst="rect">
            <a:avLst/>
          </a:prstGeom>
        </p:spPr>
      </p:pic>
    </p:spTree>
    <p:extLst>
      <p:ext uri="{BB962C8B-B14F-4D97-AF65-F5344CB8AC3E}">
        <p14:creationId xmlns:p14="http://schemas.microsoft.com/office/powerpoint/2010/main" val="36170841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38909" y="374361"/>
            <a:ext cx="10515600" cy="1325563"/>
          </a:xfrm>
        </p:spPr>
        <p:txBody>
          <a:bodyPr/>
          <a:lstStyle/>
          <a:p>
            <a:r>
              <a:rPr lang="en-US" dirty="0"/>
              <a:t>WALT: reflect on the impact of the Great Plague on Colchester</a:t>
            </a:r>
            <a:endParaRPr lang="en-GB" dirty="0"/>
          </a:p>
        </p:txBody>
      </p:sp>
      <p:sp>
        <p:nvSpPr>
          <p:cNvPr id="3" name="Content Placeholder 2"/>
          <p:cNvSpPr>
            <a:spLocks noGrp="1"/>
          </p:cNvSpPr>
          <p:nvPr>
            <p:ph idx="4294967295"/>
          </p:nvPr>
        </p:nvSpPr>
        <p:spPr>
          <a:xfrm>
            <a:off x="738909" y="1825625"/>
            <a:ext cx="10515600" cy="4351338"/>
          </a:xfrm>
        </p:spPr>
        <p:txBody>
          <a:bodyPr>
            <a:normAutofit/>
          </a:bodyPr>
          <a:lstStyle/>
          <a:p>
            <a:r>
              <a:rPr lang="en-US" sz="2400" u="sng" dirty="0">
                <a:hlinkClick r:id="rId2"/>
              </a:rPr>
              <a:t>https://www.youtube.com/watch?v=gOi0QiR0CY0</a:t>
            </a:r>
            <a:endParaRPr lang="en-US" sz="2400" u="sng" dirty="0"/>
          </a:p>
          <a:p>
            <a:pPr marL="0" indent="0">
              <a:buNone/>
            </a:pPr>
            <a:r>
              <a:rPr lang="en-US" sz="2400" dirty="0"/>
              <a:t>Horrible Histories Plague Report</a:t>
            </a:r>
          </a:p>
          <a:p>
            <a:pPr marL="0" indent="0">
              <a:buNone/>
            </a:pPr>
            <a:r>
              <a:rPr lang="en-US" sz="2400" b="1" dirty="0"/>
              <a:t>RECAP</a:t>
            </a:r>
          </a:p>
          <a:p>
            <a:pPr marL="0" indent="0">
              <a:buNone/>
            </a:pPr>
            <a:r>
              <a:rPr lang="en-US" sz="2400" dirty="0"/>
              <a:t>Where did the plague originate from?</a:t>
            </a:r>
          </a:p>
          <a:p>
            <a:pPr marL="0" indent="0">
              <a:buNone/>
            </a:pPr>
            <a:r>
              <a:rPr lang="en-US" sz="2400" dirty="0"/>
              <a:t>When did it hit England and how do they believe it arrived here? </a:t>
            </a:r>
          </a:p>
          <a:p>
            <a:pPr marL="0" indent="0">
              <a:buNone/>
            </a:pPr>
            <a:r>
              <a:rPr lang="en-US" sz="2400" dirty="0"/>
              <a:t>How was the infection transmitted? </a:t>
            </a:r>
          </a:p>
          <a:p>
            <a:pPr marL="0" indent="0">
              <a:buNone/>
            </a:pPr>
            <a:r>
              <a:rPr lang="en-US" sz="2400" dirty="0"/>
              <a:t>How did it impact Colchester? </a:t>
            </a:r>
            <a:endParaRPr lang="en-GB" sz="2400" dirty="0"/>
          </a:p>
        </p:txBody>
      </p:sp>
    </p:spTree>
    <p:extLst>
      <p:ext uri="{BB962C8B-B14F-4D97-AF65-F5344CB8AC3E}">
        <p14:creationId xmlns:p14="http://schemas.microsoft.com/office/powerpoint/2010/main" val="42855145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1055" y="743816"/>
            <a:ext cx="10515600" cy="1325563"/>
          </a:xfrm>
        </p:spPr>
        <p:txBody>
          <a:bodyPr/>
          <a:lstStyle/>
          <a:p>
            <a:r>
              <a:rPr lang="en-US" dirty="0"/>
              <a:t>WALT: reflect on the impact of the Great Plague on Colchester</a:t>
            </a:r>
            <a:endParaRPr lang="en-GB" dirty="0"/>
          </a:p>
        </p:txBody>
      </p:sp>
      <p:sp>
        <p:nvSpPr>
          <p:cNvPr id="3" name="Content Placeholder 2"/>
          <p:cNvSpPr>
            <a:spLocks noGrp="1"/>
          </p:cNvSpPr>
          <p:nvPr>
            <p:ph idx="4294967295"/>
          </p:nvPr>
        </p:nvSpPr>
        <p:spPr>
          <a:xfrm>
            <a:off x="674254" y="2592243"/>
            <a:ext cx="10515600" cy="2127539"/>
          </a:xfrm>
        </p:spPr>
        <p:txBody>
          <a:bodyPr>
            <a:normAutofit/>
          </a:bodyPr>
          <a:lstStyle/>
          <a:p>
            <a:pPr marL="0" indent="0">
              <a:buNone/>
            </a:pPr>
            <a:r>
              <a:rPr lang="en-GB" sz="2800" i="1" dirty="0"/>
              <a:t>How do we know all about the impact of The Great Plague on Colchester? How do we learn about history? </a:t>
            </a:r>
          </a:p>
        </p:txBody>
      </p:sp>
    </p:spTree>
    <p:extLst>
      <p:ext uri="{BB962C8B-B14F-4D97-AF65-F5344CB8AC3E}">
        <p14:creationId xmlns:p14="http://schemas.microsoft.com/office/powerpoint/2010/main" val="12789191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0437" y="383598"/>
            <a:ext cx="10515600" cy="1325563"/>
          </a:xfrm>
        </p:spPr>
        <p:txBody>
          <a:bodyPr/>
          <a:lstStyle/>
          <a:p>
            <a:r>
              <a:rPr lang="en-US" dirty="0"/>
              <a:t>WALT: reflect on the impact of the Great Plague on Colchester</a:t>
            </a:r>
            <a:endParaRPr lang="en-GB" dirty="0"/>
          </a:p>
        </p:txBody>
      </p:sp>
      <p:sp>
        <p:nvSpPr>
          <p:cNvPr id="3" name="Content Placeholder 2"/>
          <p:cNvSpPr>
            <a:spLocks noGrp="1"/>
          </p:cNvSpPr>
          <p:nvPr>
            <p:ph idx="4294967295"/>
          </p:nvPr>
        </p:nvSpPr>
        <p:spPr>
          <a:xfrm>
            <a:off x="720437" y="1483880"/>
            <a:ext cx="10515600" cy="2995757"/>
          </a:xfrm>
        </p:spPr>
        <p:txBody>
          <a:bodyPr>
            <a:noAutofit/>
          </a:bodyPr>
          <a:lstStyle/>
          <a:p>
            <a:pPr marL="0" indent="0">
              <a:buNone/>
            </a:pPr>
            <a:r>
              <a:rPr lang="en-GB" sz="2800" dirty="0"/>
              <a:t>Many primary sources and historical finds have been found that document the period of The Great Plague in Colchester. </a:t>
            </a:r>
          </a:p>
          <a:p>
            <a:pPr marL="0" indent="0">
              <a:buNone/>
            </a:pPr>
            <a:endParaRPr lang="en-GB" sz="2800" dirty="0"/>
          </a:p>
          <a:p>
            <a:pPr marL="0" indent="0">
              <a:buNone/>
            </a:pPr>
            <a:r>
              <a:rPr lang="en-GB" sz="2800" dirty="0"/>
              <a:t>The </a:t>
            </a:r>
            <a:r>
              <a:rPr lang="en-US" sz="2800" dirty="0"/>
              <a:t>plague spread London-Chelmsford-Colchester and was documented arriving in Colchester August 1665 by Reverend </a:t>
            </a:r>
            <a:r>
              <a:rPr lang="en-US" sz="2800" dirty="0" err="1"/>
              <a:t>Josselin</a:t>
            </a:r>
            <a:r>
              <a:rPr lang="en-US" sz="2800" dirty="0"/>
              <a:t> from Earls </a:t>
            </a:r>
            <a:r>
              <a:rPr lang="en-US" sz="2800" dirty="0" err="1"/>
              <a:t>Colne</a:t>
            </a:r>
            <a:r>
              <a:rPr lang="en-US" sz="2800" dirty="0"/>
              <a:t>. Many other extracts from his diary give us an idea of the length of time the plague affected Colchester for and the impact of the infection on the town. </a:t>
            </a:r>
            <a:endParaRPr lang="en-GB" sz="2800" dirty="0"/>
          </a:p>
        </p:txBody>
      </p:sp>
    </p:spTree>
    <p:extLst>
      <p:ext uri="{BB962C8B-B14F-4D97-AF65-F5344CB8AC3E}">
        <p14:creationId xmlns:p14="http://schemas.microsoft.com/office/powerpoint/2010/main" val="36105747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43709" y="503671"/>
            <a:ext cx="10515600" cy="1325563"/>
          </a:xfrm>
        </p:spPr>
        <p:txBody>
          <a:bodyPr/>
          <a:lstStyle/>
          <a:p>
            <a:r>
              <a:rPr lang="en-US" dirty="0"/>
              <a:t>WALT; reflect on the impact of the Great Plague on Colchester</a:t>
            </a:r>
            <a:endParaRPr lang="en-GB" dirty="0"/>
          </a:p>
        </p:txBody>
      </p:sp>
      <p:sp>
        <p:nvSpPr>
          <p:cNvPr id="3" name="Content Placeholder 2"/>
          <p:cNvSpPr>
            <a:spLocks noGrp="1"/>
          </p:cNvSpPr>
          <p:nvPr>
            <p:ph idx="4294967295"/>
          </p:nvPr>
        </p:nvSpPr>
        <p:spPr>
          <a:xfrm>
            <a:off x="1043709" y="2093479"/>
            <a:ext cx="10515600" cy="4351338"/>
          </a:xfrm>
        </p:spPr>
        <p:txBody>
          <a:bodyPr>
            <a:normAutofit/>
          </a:bodyPr>
          <a:lstStyle/>
          <a:p>
            <a:pPr marL="0" indent="0">
              <a:buNone/>
            </a:pPr>
            <a:r>
              <a:rPr lang="en-GB" sz="2400" dirty="0"/>
              <a:t>The population of Colchester had gone from 10,305 in 1662 to 4,114 in 1666. 4,559 actual plague deaths are recorded, and it's likely that many of the other missing people had not returned from the countryside. 279 houses were empty in March 1666 when local taxes were calculated.</a:t>
            </a:r>
          </a:p>
          <a:p>
            <a:pPr marL="0" indent="0">
              <a:buNone/>
            </a:pPr>
            <a:endParaRPr lang="en-GB" sz="2400" dirty="0"/>
          </a:p>
          <a:p>
            <a:pPr marL="0" indent="0">
              <a:buNone/>
            </a:pPr>
            <a:endParaRPr lang="en-GB" sz="2400" dirty="0"/>
          </a:p>
        </p:txBody>
      </p:sp>
    </p:spTree>
    <p:extLst>
      <p:ext uri="{BB962C8B-B14F-4D97-AF65-F5344CB8AC3E}">
        <p14:creationId xmlns:p14="http://schemas.microsoft.com/office/powerpoint/2010/main" val="1213269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2436" y="272762"/>
            <a:ext cx="10515600" cy="1325563"/>
          </a:xfrm>
        </p:spPr>
        <p:txBody>
          <a:bodyPr/>
          <a:lstStyle/>
          <a:p>
            <a:r>
              <a:rPr lang="en-US" dirty="0"/>
              <a:t>WALT: reflect on the impact of the Great Plague on Colchester</a:t>
            </a:r>
            <a:endParaRPr lang="en-GB" dirty="0"/>
          </a:p>
        </p:txBody>
      </p:sp>
      <p:sp>
        <p:nvSpPr>
          <p:cNvPr id="3" name="Content Placeholder 2"/>
          <p:cNvSpPr>
            <a:spLocks noGrp="1"/>
          </p:cNvSpPr>
          <p:nvPr>
            <p:ph idx="4294967295"/>
          </p:nvPr>
        </p:nvSpPr>
        <p:spPr>
          <a:xfrm>
            <a:off x="528061" y="1275051"/>
            <a:ext cx="10869612" cy="5281612"/>
          </a:xfrm>
        </p:spPr>
        <p:txBody>
          <a:bodyPr>
            <a:normAutofit fontScale="77500" lnSpcReduction="20000"/>
          </a:bodyPr>
          <a:lstStyle/>
          <a:p>
            <a:pPr marL="0" indent="0">
              <a:buNone/>
            </a:pPr>
            <a:r>
              <a:rPr lang="en-GB" sz="3000" dirty="0"/>
              <a:t>As </a:t>
            </a:r>
            <a:r>
              <a:rPr lang="en-GB" sz="3000" dirty="0" err="1"/>
              <a:t>Josselin</a:t>
            </a:r>
            <a:r>
              <a:rPr lang="en-GB" sz="3000" dirty="0"/>
              <a:t> records, ‘Searchers’ were appointed to visit the house were people had died to check whether others were infected. </a:t>
            </a:r>
          </a:p>
          <a:p>
            <a:pPr marL="0" indent="0" fontAlgn="base">
              <a:buNone/>
            </a:pPr>
            <a:r>
              <a:rPr lang="en-GB" sz="3000" dirty="0"/>
              <a:t>If infected, you were locked in your home and a big red cross marked the house with the prayer </a:t>
            </a:r>
            <a:r>
              <a:rPr lang="en-GB" sz="3000" i="1" dirty="0"/>
              <a:t>Lord Have Mercy On Us</a:t>
            </a:r>
            <a:r>
              <a:rPr lang="en-GB" sz="3000" dirty="0"/>
              <a:t>. There was little chance to isolate in a separate room within a home, many families lived in one room and the building was shared with other families. Needless to say, it was the poor who suffered most. Following lockdown, the red cross was kept on the door for 40 days, then a white cross for another 20 days following which the house ‘</a:t>
            </a:r>
            <a:r>
              <a:rPr lang="en-GB" sz="3000" i="1" dirty="0"/>
              <a:t>be well fumed, Washed and Whited all over within with Lime’</a:t>
            </a:r>
            <a:r>
              <a:rPr lang="en-GB" sz="3000" dirty="0"/>
              <a:t> and for at least three months after, no clothes, household stuff or furniture was to be removed.  </a:t>
            </a:r>
          </a:p>
          <a:p>
            <a:pPr marL="0" indent="0" fontAlgn="base">
              <a:buNone/>
            </a:pPr>
            <a:r>
              <a:rPr lang="en-GB" sz="3000" dirty="0"/>
              <a:t>A round-the-clock watchman was placed outside the door to prevent anyone leaving or entering and he passed on food that was delivered, often, by the parish. If you were already on parish relief this was paid for but if not, you had to pay or sell belongings to cover the cost.</a:t>
            </a:r>
            <a:r>
              <a:rPr lang="en-GB" dirty="0"/>
              <a:t> </a:t>
            </a:r>
          </a:p>
          <a:p>
            <a:pPr marL="0" indent="0">
              <a:buNone/>
            </a:pPr>
            <a:endParaRPr lang="en-GB" dirty="0"/>
          </a:p>
        </p:txBody>
      </p:sp>
    </p:spTree>
    <p:extLst>
      <p:ext uri="{BB962C8B-B14F-4D97-AF65-F5344CB8AC3E}">
        <p14:creationId xmlns:p14="http://schemas.microsoft.com/office/powerpoint/2010/main" val="457550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97C30-604C-40B7-A531-5695E5AAADC9}"/>
              </a:ext>
            </a:extLst>
          </p:cNvPr>
          <p:cNvSpPr>
            <a:spLocks noGrp="1"/>
          </p:cNvSpPr>
          <p:nvPr>
            <p:ph type="title"/>
          </p:nvPr>
        </p:nvSpPr>
        <p:spPr>
          <a:xfrm>
            <a:off x="7464613" y="1783959"/>
            <a:ext cx="4284041" cy="2889114"/>
          </a:xfrm>
        </p:spPr>
        <p:txBody>
          <a:bodyPr vert="horz" lIns="91440" tIns="45720" rIns="91440" bIns="45720" rtlCol="0" anchor="b">
            <a:normAutofit/>
          </a:bodyPr>
          <a:lstStyle/>
          <a:p>
            <a:pPr algn="ctr"/>
            <a:r>
              <a:rPr lang="en-US" sz="5400" dirty="0"/>
              <a:t>History</a:t>
            </a:r>
            <a:br>
              <a:rPr lang="en-US" sz="5400" dirty="0"/>
            </a:br>
            <a:r>
              <a:rPr lang="en-US" sz="5400" dirty="0"/>
              <a:t>The Great Plague</a:t>
            </a:r>
          </a:p>
        </p:txBody>
      </p:sp>
      <p:sp>
        <p:nvSpPr>
          <p:cNvPr id="1028" name="Freeform: Shape 70">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p:cNvPicPr>
            <a:picLocks noChangeAspect="1"/>
          </p:cNvPicPr>
          <p:nvPr/>
        </p:nvPicPr>
        <p:blipFill>
          <a:blip r:embed="rId2"/>
          <a:stretch>
            <a:fillRect/>
          </a:stretch>
        </p:blipFill>
        <p:spPr>
          <a:xfrm>
            <a:off x="354033" y="300037"/>
            <a:ext cx="4648200" cy="6257925"/>
          </a:xfrm>
          <a:prstGeom prst="rect">
            <a:avLst/>
          </a:prstGeom>
        </p:spPr>
      </p:pic>
    </p:spTree>
    <p:extLst>
      <p:ext uri="{BB962C8B-B14F-4D97-AF65-F5344CB8AC3E}">
        <p14:creationId xmlns:p14="http://schemas.microsoft.com/office/powerpoint/2010/main" val="4286760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55782" y="355888"/>
            <a:ext cx="10515600" cy="1325563"/>
          </a:xfrm>
        </p:spPr>
        <p:txBody>
          <a:bodyPr/>
          <a:lstStyle/>
          <a:p>
            <a:r>
              <a:rPr lang="en-US" dirty="0"/>
              <a:t>WALT; reflect on the impact of the Great Plague on Colchester</a:t>
            </a:r>
            <a:endParaRPr lang="en-GB" dirty="0"/>
          </a:p>
        </p:txBody>
      </p:sp>
      <p:sp>
        <p:nvSpPr>
          <p:cNvPr id="3" name="Content Placeholder 2"/>
          <p:cNvSpPr>
            <a:spLocks noGrp="1"/>
          </p:cNvSpPr>
          <p:nvPr>
            <p:ph idx="4294967295"/>
          </p:nvPr>
        </p:nvSpPr>
        <p:spPr>
          <a:xfrm>
            <a:off x="766619" y="1797916"/>
            <a:ext cx="10515600" cy="4351338"/>
          </a:xfrm>
        </p:spPr>
        <p:txBody>
          <a:bodyPr>
            <a:normAutofit/>
          </a:bodyPr>
          <a:lstStyle/>
          <a:p>
            <a:r>
              <a:rPr lang="en-GB" sz="2400" dirty="0"/>
              <a:t>All burials were conducted at night to reduce the risk of spread of the disease.</a:t>
            </a:r>
          </a:p>
          <a:p>
            <a:r>
              <a:rPr lang="en-GB" sz="2400" dirty="0"/>
              <a:t>Due to the infection, those who died were not allowed to be buried in cemeteries unless it could be separated off so they were buried in plague pits. It is believed the bodies of those who had died of the plague were buried on The Mount, on </a:t>
            </a:r>
            <a:r>
              <a:rPr lang="en-GB" sz="2400" dirty="0" err="1"/>
              <a:t>Mersea</a:t>
            </a:r>
            <a:r>
              <a:rPr lang="en-GB" sz="2400" dirty="0"/>
              <a:t> Road, close to the school.</a:t>
            </a:r>
          </a:p>
        </p:txBody>
      </p:sp>
    </p:spTree>
    <p:extLst>
      <p:ext uri="{BB962C8B-B14F-4D97-AF65-F5344CB8AC3E}">
        <p14:creationId xmlns:p14="http://schemas.microsoft.com/office/powerpoint/2010/main" val="18937558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The Great Plague of Colchester and London"/>
          <p:cNvSpPr>
            <a:spLocks noChangeAspect="1" noChangeArrowheads="1"/>
          </p:cNvSpPr>
          <p:nvPr/>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4" descr="The Great Plague of Colchester and London"/>
          <p:cNvPicPr/>
          <p:nvPr/>
        </p:nvPicPr>
        <p:blipFill>
          <a:blip r:embed="rId2">
            <a:extLst>
              <a:ext uri="{28A0092B-C50C-407E-A947-70E740481C1C}">
                <a14:useLocalDpi xmlns:a14="http://schemas.microsoft.com/office/drawing/2010/main" val="0"/>
              </a:ext>
            </a:extLst>
          </a:blip>
          <a:stretch>
            <a:fillRect/>
          </a:stretch>
        </p:blipFill>
        <p:spPr>
          <a:xfrm>
            <a:off x="2592004" y="168275"/>
            <a:ext cx="6302614" cy="6571673"/>
          </a:xfrm>
          <a:prstGeom prst="rect">
            <a:avLst/>
          </a:prstGeom>
        </p:spPr>
      </p:pic>
      <p:sp>
        <p:nvSpPr>
          <p:cNvPr id="6" name="Oval 5"/>
          <p:cNvSpPr/>
          <p:nvPr/>
        </p:nvSpPr>
        <p:spPr>
          <a:xfrm>
            <a:off x="6558742" y="4580313"/>
            <a:ext cx="1546167" cy="130509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4918364" y="630816"/>
            <a:ext cx="1185949" cy="1139796"/>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891262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43346" y="245052"/>
            <a:ext cx="10515600" cy="1325563"/>
          </a:xfrm>
        </p:spPr>
        <p:txBody>
          <a:bodyPr/>
          <a:lstStyle/>
          <a:p>
            <a:r>
              <a:rPr lang="en-US" dirty="0"/>
              <a:t>WALT: reflect on the impact of the Great Plague on Colchester</a:t>
            </a:r>
            <a:endParaRPr lang="en-GB" dirty="0"/>
          </a:p>
        </p:txBody>
      </p:sp>
      <p:sp>
        <p:nvSpPr>
          <p:cNvPr id="3" name="Content Placeholder 2"/>
          <p:cNvSpPr>
            <a:spLocks noGrp="1"/>
          </p:cNvSpPr>
          <p:nvPr>
            <p:ph idx="4294967295"/>
          </p:nvPr>
        </p:nvSpPr>
        <p:spPr>
          <a:xfrm>
            <a:off x="443346" y="1179080"/>
            <a:ext cx="11012488" cy="4841875"/>
          </a:xfrm>
        </p:spPr>
        <p:txBody>
          <a:bodyPr>
            <a:noAutofit/>
          </a:bodyPr>
          <a:lstStyle/>
          <a:p>
            <a:pPr marL="0" indent="0">
              <a:buNone/>
            </a:pPr>
            <a:r>
              <a:rPr lang="en-GB" sz="1800" dirty="0"/>
              <a:t>You are going to write a short diary entry </a:t>
            </a:r>
            <a:r>
              <a:rPr lang="en-US" sz="1800" dirty="0"/>
              <a:t>of Colchester before or during/after the plague. </a:t>
            </a:r>
          </a:p>
          <a:p>
            <a:pPr marL="0" indent="0">
              <a:buNone/>
            </a:pPr>
            <a:r>
              <a:rPr lang="en-US" sz="1800" dirty="0"/>
              <a:t>First choose when you would like to set your diary – has the plague not yet arrived but you are hearing news from overseas?  Has it started to appear,  but slowly? </a:t>
            </a:r>
          </a:p>
          <a:p>
            <a:pPr marL="0" indent="0">
              <a:buNone/>
            </a:pPr>
            <a:r>
              <a:rPr lang="en-US" sz="1800" dirty="0"/>
              <a:t>Are you in the height of Summer 1666 with red crosses on doors and deaths mounting? </a:t>
            </a:r>
          </a:p>
          <a:p>
            <a:pPr marL="0" indent="0">
              <a:buNone/>
            </a:pPr>
            <a:r>
              <a:rPr lang="en-US" sz="1800" dirty="0"/>
              <a:t>Is it November 1666 and has the plague finally subsided but leaving you with half the population you had before? </a:t>
            </a:r>
          </a:p>
          <a:p>
            <a:pPr marL="0" indent="0">
              <a:buNone/>
            </a:pPr>
            <a:r>
              <a:rPr lang="en-US" sz="1800" dirty="0"/>
              <a:t>What would have been different about life between these times? </a:t>
            </a:r>
          </a:p>
          <a:p>
            <a:pPr marL="0" indent="0">
              <a:buNone/>
            </a:pPr>
            <a:r>
              <a:rPr lang="en-US" sz="1800" dirty="0"/>
              <a:t>Link to life at the time, other historical factors, jobs and housing. </a:t>
            </a:r>
          </a:p>
          <a:p>
            <a:pPr marL="0" indent="0">
              <a:buNone/>
            </a:pPr>
            <a:r>
              <a:rPr lang="en-US" sz="1800" dirty="0"/>
              <a:t>Information packs of different primary sources are around the room to help you. Use them to inform your writing but do not copy! It only needs to be a short diary entry. </a:t>
            </a:r>
          </a:p>
          <a:p>
            <a:pPr marL="0" indent="0">
              <a:buNone/>
            </a:pPr>
            <a:r>
              <a:rPr lang="en-US" sz="1800" b="1" dirty="0"/>
              <a:t>Think about who you are! Are you a doctor, a reverend, a mother, a tradesman? How is the plague affecting your life? </a:t>
            </a:r>
          </a:p>
        </p:txBody>
      </p:sp>
    </p:spTree>
    <p:extLst>
      <p:ext uri="{BB962C8B-B14F-4D97-AF65-F5344CB8AC3E}">
        <p14:creationId xmlns:p14="http://schemas.microsoft.com/office/powerpoint/2010/main" val="1019524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6069" y="1142176"/>
            <a:ext cx="6096000" cy="2215991"/>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sng"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History is the study of the past</a:t>
            </a: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 It also helps people understand the things that happen today and that may happen in the future.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People trained in history are called historians. Historians usually choose a particular time period or a particular group of people to study. They may write books and articles to help other people understand the past. They often us</a:t>
            </a:r>
            <a:r>
              <a:rPr kumimoji="0" lang="en-GB" sz="12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e </a:t>
            </a:r>
            <a:r>
              <a:rPr kumimoji="0" lang="en-GB" sz="1200" b="1"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hlinkClick r:id="rId2"/>
              </a:rPr>
              <a:t>written</a:t>
            </a: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 records such as diaries, letters, and newspaper articles to learn about the past. Records that come from the time being studied are called </a:t>
            </a:r>
            <a:r>
              <a:rPr kumimoji="0" lang="en-GB" sz="1200" b="1" i="0" u="none" strike="noStrike" kern="1200" cap="none" spc="0" normalizeH="0" baseline="0" noProof="0" dirty="0">
                <a:ln>
                  <a:noFill/>
                </a:ln>
                <a:solidFill>
                  <a:srgbClr val="006DC1"/>
                </a:solidFill>
                <a:effectLst/>
                <a:uLnTx/>
                <a:uFillTx/>
                <a:latin typeface="Comic Sans MS" panose="030F0702030302020204" pitchFamily="66" charset="0"/>
                <a:ea typeface="+mn-ea"/>
                <a:cs typeface="+mn-cs"/>
                <a:hlinkClick r:id="rId3"/>
              </a:rPr>
              <a:t>primary sources</a:t>
            </a: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70C0"/>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is a Historian?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333333"/>
              </a:solidFill>
              <a:effectLst/>
              <a:uLnTx/>
              <a:uFillTx/>
              <a:latin typeface="Open Sans"/>
              <a:ea typeface="+mn-ea"/>
              <a:cs typeface="+mn-cs"/>
            </a:endParaRPr>
          </a:p>
        </p:txBody>
      </p:sp>
      <p:sp>
        <p:nvSpPr>
          <p:cNvPr id="5" name="Rectangle 4"/>
          <p:cNvSpPr/>
          <p:nvPr/>
        </p:nvSpPr>
        <p:spPr>
          <a:xfrm>
            <a:off x="6343841" y="305051"/>
            <a:ext cx="6096000" cy="2031325"/>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If you enjoy History, you might want to have one of these jobs when you grow up…</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History teacher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Archaeologist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Librarian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Reporter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Historian</a:t>
            </a:r>
          </a:p>
        </p:txBody>
      </p:sp>
      <p:pic>
        <p:nvPicPr>
          <p:cNvPr id="7" name="Picture 6"/>
          <p:cNvPicPr>
            <a:picLocks noChangeAspect="1"/>
          </p:cNvPicPr>
          <p:nvPr/>
        </p:nvPicPr>
        <p:blipFill>
          <a:blip r:embed="rId4"/>
          <a:stretch>
            <a:fillRect/>
          </a:stretch>
        </p:blipFill>
        <p:spPr>
          <a:xfrm>
            <a:off x="7272145" y="4643094"/>
            <a:ext cx="1360394" cy="1978336"/>
          </a:xfrm>
          <a:prstGeom prst="rect">
            <a:avLst/>
          </a:prstGeom>
          <a:ln w="57150">
            <a:solidFill>
              <a:schemeClr val="tx1"/>
            </a:solidFill>
          </a:ln>
        </p:spPr>
      </p:pic>
      <p:pic>
        <p:nvPicPr>
          <p:cNvPr id="8" name="Picture 7"/>
          <p:cNvPicPr>
            <a:picLocks noChangeAspect="1"/>
          </p:cNvPicPr>
          <p:nvPr/>
        </p:nvPicPr>
        <p:blipFill>
          <a:blip r:embed="rId5"/>
          <a:stretch>
            <a:fillRect/>
          </a:stretch>
        </p:blipFill>
        <p:spPr>
          <a:xfrm>
            <a:off x="9217790" y="4605499"/>
            <a:ext cx="1634113" cy="1969993"/>
          </a:xfrm>
          <a:prstGeom prst="rect">
            <a:avLst/>
          </a:prstGeom>
          <a:ln w="57150">
            <a:solidFill>
              <a:schemeClr val="tx1"/>
            </a:solidFill>
          </a:ln>
        </p:spPr>
      </p:pic>
      <p:sp>
        <p:nvSpPr>
          <p:cNvPr id="9" name="TextBox 8"/>
          <p:cNvSpPr txBox="1"/>
          <p:nvPr/>
        </p:nvSpPr>
        <p:spPr>
          <a:xfrm>
            <a:off x="286069" y="305051"/>
            <a:ext cx="52324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is History? Why do we learn about it?</a:t>
            </a:r>
          </a:p>
        </p:txBody>
      </p:sp>
      <p:cxnSp>
        <p:nvCxnSpPr>
          <p:cNvPr id="11" name="Straight Arrow Connector 10"/>
          <p:cNvCxnSpPr/>
          <p:nvPr/>
        </p:nvCxnSpPr>
        <p:spPr>
          <a:xfrm>
            <a:off x="6228309" y="4055839"/>
            <a:ext cx="4746567" cy="2493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565563" y="3730338"/>
            <a:ext cx="706582" cy="707886"/>
          </a:xfrm>
          <a:prstGeom prst="rect">
            <a:avLst/>
          </a:prstGeom>
          <a:solidFill>
            <a:srgbClr val="FFFF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we have learnt before…</a:t>
            </a:r>
          </a:p>
        </p:txBody>
      </p:sp>
      <p:sp>
        <p:nvSpPr>
          <p:cNvPr id="14" name="TextBox 13"/>
          <p:cNvSpPr txBox="1"/>
          <p:nvPr/>
        </p:nvSpPr>
        <p:spPr>
          <a:xfrm>
            <a:off x="8267006" y="3726834"/>
            <a:ext cx="669175" cy="707886"/>
          </a:xfrm>
          <a:prstGeom prst="rect">
            <a:avLst/>
          </a:prstGeom>
          <a:solidFill>
            <a:srgbClr val="FFFF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we are learning now…</a:t>
            </a:r>
          </a:p>
        </p:txBody>
      </p:sp>
      <p:sp>
        <p:nvSpPr>
          <p:cNvPr id="15" name="TextBox 14"/>
          <p:cNvSpPr txBox="1"/>
          <p:nvPr/>
        </p:nvSpPr>
        <p:spPr>
          <a:xfrm>
            <a:off x="9667702" y="3647202"/>
            <a:ext cx="734290" cy="769441"/>
          </a:xfrm>
          <a:prstGeom prst="rect">
            <a:avLst/>
          </a:prstGeom>
          <a:solidFill>
            <a:srgbClr val="FFFF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we will learn next…</a:t>
            </a:r>
          </a:p>
        </p:txBody>
      </p:sp>
      <p:sp>
        <p:nvSpPr>
          <p:cNvPr id="13" name="TextBox 12"/>
          <p:cNvSpPr txBox="1"/>
          <p:nvPr/>
        </p:nvSpPr>
        <p:spPr>
          <a:xfrm>
            <a:off x="7210443" y="2846939"/>
            <a:ext cx="43627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Our History learning…</a:t>
            </a:r>
          </a:p>
        </p:txBody>
      </p:sp>
      <p:sp>
        <p:nvSpPr>
          <p:cNvPr id="3" name="Rectangle 2"/>
          <p:cNvSpPr/>
          <p:nvPr/>
        </p:nvSpPr>
        <p:spPr>
          <a:xfrm>
            <a:off x="5369076" y="5221164"/>
            <a:ext cx="2120691"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70C0"/>
                </a:solidFill>
                <a:effectLst/>
                <a:uLnTx/>
                <a:uFillTx/>
                <a:latin typeface="Comic Sans MS" panose="030F0702030302020204" pitchFamily="66" charset="0"/>
                <a:ea typeface="+mn-ea"/>
                <a:cs typeface="+mn-cs"/>
              </a:rPr>
              <a:t>FAMOUS HISTORIAN : HOWARD CARTER (ANCIENT EGYPT – Tutankhamen)</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3"/>
          <p:cNvPicPr>
            <a:picLocks noChangeAspect="1"/>
          </p:cNvPicPr>
          <p:nvPr/>
        </p:nvPicPr>
        <p:blipFill>
          <a:blip r:embed="rId6"/>
          <a:stretch>
            <a:fillRect/>
          </a:stretch>
        </p:blipFill>
        <p:spPr>
          <a:xfrm>
            <a:off x="1057605" y="3647202"/>
            <a:ext cx="2290521" cy="2290521"/>
          </a:xfrm>
          <a:prstGeom prst="rect">
            <a:avLst/>
          </a:prstGeom>
        </p:spPr>
      </p:pic>
      <p:sp>
        <p:nvSpPr>
          <p:cNvPr id="6" name="Rectangle 5"/>
          <p:cNvSpPr/>
          <p:nvPr/>
        </p:nvSpPr>
        <p:spPr>
          <a:xfrm>
            <a:off x="3348126" y="3966520"/>
            <a:ext cx="1676282" cy="90024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70C0"/>
                </a:solidFill>
                <a:effectLst/>
                <a:uLnTx/>
                <a:uFillTx/>
                <a:latin typeface="Comic Sans MS" panose="030F0702030302020204" pitchFamily="66" charset="0"/>
                <a:ea typeface="+mn-ea"/>
                <a:cs typeface="+mn-cs"/>
              </a:rPr>
              <a:t>FAMOUS HISTORIAN : DAVID OLUSOGA (BLACK BRITISH HISTORY PROFESSOR)</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62386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97C30-604C-40B7-A531-5695E5AAADC9}"/>
              </a:ext>
            </a:extLst>
          </p:cNvPr>
          <p:cNvSpPr>
            <a:spLocks noGrp="1"/>
          </p:cNvSpPr>
          <p:nvPr>
            <p:ph type="title"/>
          </p:nvPr>
        </p:nvSpPr>
        <p:spPr>
          <a:xfrm>
            <a:off x="7464613" y="1783959"/>
            <a:ext cx="4284041" cy="2889114"/>
          </a:xfrm>
        </p:spPr>
        <p:txBody>
          <a:bodyPr vert="horz" lIns="91440" tIns="45720" rIns="91440" bIns="45720" rtlCol="0" anchor="b">
            <a:normAutofit/>
          </a:bodyPr>
          <a:lstStyle/>
          <a:p>
            <a:pPr algn="ctr"/>
            <a:r>
              <a:rPr lang="en-US" sz="5400" dirty="0"/>
              <a:t>History</a:t>
            </a:r>
            <a:br>
              <a:rPr lang="en-US" sz="5400" dirty="0"/>
            </a:br>
            <a:r>
              <a:rPr lang="en-US" sz="5400" dirty="0"/>
              <a:t>The Great Plague</a:t>
            </a:r>
          </a:p>
        </p:txBody>
      </p:sp>
      <p:sp>
        <p:nvSpPr>
          <p:cNvPr id="1028" name="Freeform: Shape 70">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p:cNvPicPr>
            <a:picLocks noChangeAspect="1"/>
          </p:cNvPicPr>
          <p:nvPr/>
        </p:nvPicPr>
        <p:blipFill>
          <a:blip r:embed="rId2"/>
          <a:stretch>
            <a:fillRect/>
          </a:stretch>
        </p:blipFill>
        <p:spPr>
          <a:xfrm>
            <a:off x="354033" y="300037"/>
            <a:ext cx="4648200" cy="6257925"/>
          </a:xfrm>
          <a:prstGeom prst="rect">
            <a:avLst/>
          </a:prstGeom>
        </p:spPr>
      </p:pic>
    </p:spTree>
    <p:extLst>
      <p:ext uri="{BB962C8B-B14F-4D97-AF65-F5344CB8AC3E}">
        <p14:creationId xmlns:p14="http://schemas.microsoft.com/office/powerpoint/2010/main" val="361732301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91127" y="263525"/>
            <a:ext cx="10515600" cy="1325563"/>
          </a:xfrm>
        </p:spPr>
        <p:txBody>
          <a:bodyPr>
            <a:normAutofit fontScale="90000"/>
          </a:bodyPr>
          <a:lstStyle/>
          <a:p>
            <a:r>
              <a:rPr lang="en-US" dirty="0">
                <a:latin typeface="Calibri" panose="020F0502020204030204" pitchFamily="34" charset="0"/>
                <a:ea typeface="Times New Roman" panose="02020603050405020304" pitchFamily="18" charset="0"/>
              </a:rPr>
              <a:t>WALT: discuss medicine in history and how it was used to combat the Great Plague</a:t>
            </a:r>
            <a:br>
              <a:rPr lang="en-GB" dirty="0"/>
            </a:br>
            <a:endParaRPr lang="en-GB" dirty="0"/>
          </a:p>
        </p:txBody>
      </p:sp>
      <p:sp>
        <p:nvSpPr>
          <p:cNvPr id="3" name="Content Placeholder 2"/>
          <p:cNvSpPr>
            <a:spLocks noGrp="1"/>
          </p:cNvSpPr>
          <p:nvPr>
            <p:ph idx="4294967295"/>
          </p:nvPr>
        </p:nvSpPr>
        <p:spPr>
          <a:xfrm>
            <a:off x="498764" y="1446934"/>
            <a:ext cx="10515600" cy="4351338"/>
          </a:xfrm>
        </p:spPr>
        <p:txBody>
          <a:bodyPr>
            <a:normAutofit fontScale="92500" lnSpcReduction="20000"/>
          </a:bodyPr>
          <a:lstStyle/>
          <a:p>
            <a:r>
              <a:rPr lang="en-GB" dirty="0"/>
              <a:t>During the Great Plague, medicine at the time had a big role to play. </a:t>
            </a:r>
          </a:p>
          <a:p>
            <a:r>
              <a:rPr lang="en-GB" dirty="0"/>
              <a:t>Medicine at the time was far less advanced than today and there was a lot medical professionals were still discovering. </a:t>
            </a:r>
          </a:p>
          <a:p>
            <a:r>
              <a:rPr lang="en-GB" dirty="0"/>
              <a:t>For example in the 1600s in Oxford, England a group of scientists were publishing research stating that the heart was a muscle that pumped blood around the body. In the 1660’s they had found that blood vessels took blood around your body and that there were a series of arteries at the bottom of your skull that controlled blood flow to your brain. They were also exploring how different parts of your brain worked in different ways. </a:t>
            </a:r>
          </a:p>
          <a:p>
            <a:r>
              <a:rPr lang="en-GB" dirty="0"/>
              <a:t>Compare that to what we know nowadays! We know far more therefore can treat more effectively but doctors at the time of the Great Plague had far less information to draw on. </a:t>
            </a:r>
          </a:p>
          <a:p>
            <a:r>
              <a:rPr lang="en-GB" dirty="0"/>
              <a:t>Also, when the Great Plague hit London many, including doctors, fled for safety. This left people without medical care or an understanding of how to treat the plague. </a:t>
            </a:r>
          </a:p>
          <a:p>
            <a:endParaRPr lang="en-GB" dirty="0"/>
          </a:p>
        </p:txBody>
      </p:sp>
    </p:spTree>
    <p:extLst>
      <p:ext uri="{BB962C8B-B14F-4D97-AF65-F5344CB8AC3E}">
        <p14:creationId xmlns:p14="http://schemas.microsoft.com/office/powerpoint/2010/main" val="4275426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34109" y="129309"/>
            <a:ext cx="10515600" cy="1325563"/>
          </a:xfrm>
        </p:spPr>
        <p:txBody>
          <a:bodyPr>
            <a:normAutofit fontScale="90000"/>
          </a:bodyPr>
          <a:lstStyle/>
          <a:p>
            <a:r>
              <a:rPr lang="en-US" dirty="0">
                <a:latin typeface="Calibri" panose="020F0502020204030204" pitchFamily="34" charset="0"/>
                <a:ea typeface="Times New Roman" panose="02020603050405020304" pitchFamily="18" charset="0"/>
              </a:rPr>
              <a:t>WALT: discuss medicine in history and how it was used to combat the Great Plague</a:t>
            </a:r>
            <a:br>
              <a:rPr lang="en-GB" dirty="0"/>
            </a:br>
            <a:endParaRPr lang="en-GB" dirty="0"/>
          </a:p>
        </p:txBody>
      </p:sp>
      <p:sp>
        <p:nvSpPr>
          <p:cNvPr id="3" name="Content Placeholder 2"/>
          <p:cNvSpPr>
            <a:spLocks noGrp="1"/>
          </p:cNvSpPr>
          <p:nvPr>
            <p:ph idx="4294967295"/>
          </p:nvPr>
        </p:nvSpPr>
        <p:spPr>
          <a:xfrm>
            <a:off x="434109" y="1114426"/>
            <a:ext cx="10515600" cy="4981574"/>
          </a:xfrm>
        </p:spPr>
        <p:txBody>
          <a:bodyPr>
            <a:noAutofit/>
          </a:bodyPr>
          <a:lstStyle/>
          <a:p>
            <a:r>
              <a:rPr lang="en-GB" dirty="0"/>
              <a:t>There are three types of plague. </a:t>
            </a:r>
          </a:p>
          <a:p>
            <a:r>
              <a:rPr lang="en-GB" dirty="0"/>
              <a:t>Most of the sick in 1665-1666 had bubonic plague. This created swellings (buboes) in the lymph nodes found in the armpits, groin and neck. Plague sufferers experienced headaches, vomiting and fever. They had a 30% chance of dying within two weeks. This type of plague spread from a bite caused by a black rat flea that carried the Yersinia </a:t>
            </a:r>
            <a:r>
              <a:rPr lang="en-GB" dirty="0" err="1"/>
              <a:t>pestis</a:t>
            </a:r>
            <a:r>
              <a:rPr lang="en-GB" dirty="0"/>
              <a:t> bacteria.</a:t>
            </a:r>
          </a:p>
          <a:p>
            <a:r>
              <a:rPr lang="en-GB" dirty="0"/>
              <a:t>Worse still was pneumonic plague, which attacked the lungs and spread to other people through coughing and sneezing, and </a:t>
            </a:r>
            <a:r>
              <a:rPr lang="en-GB" dirty="0" err="1"/>
              <a:t>septicaemic</a:t>
            </a:r>
            <a:r>
              <a:rPr lang="en-GB" dirty="0"/>
              <a:t> plague, which occurred when the bacteria entered the blood. In these cases, there was little hope of survival.</a:t>
            </a:r>
          </a:p>
          <a:p>
            <a:pPr marL="0" indent="0">
              <a:buNone/>
            </a:pPr>
            <a:endParaRPr lang="en-GB" dirty="0"/>
          </a:p>
          <a:p>
            <a:pPr marL="0" indent="0">
              <a:buNone/>
            </a:pPr>
            <a:r>
              <a:rPr lang="en-GB" b="1" i="1" dirty="0"/>
              <a:t>Knowing what we know now about the hygiene, the spread of diseases and medicine, how would you treat these plagues? What measures should be put in place to stop the spread? You can draw on what we all experience in the pandemic.</a:t>
            </a:r>
          </a:p>
          <a:p>
            <a:pPr marL="0" indent="0">
              <a:buNone/>
            </a:pPr>
            <a:endParaRPr lang="en-GB" dirty="0"/>
          </a:p>
        </p:txBody>
      </p:sp>
    </p:spTree>
    <p:extLst>
      <p:ext uri="{BB962C8B-B14F-4D97-AF65-F5344CB8AC3E}">
        <p14:creationId xmlns:p14="http://schemas.microsoft.com/office/powerpoint/2010/main" val="11436327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54182" y="374362"/>
            <a:ext cx="10515600" cy="1325563"/>
          </a:xfrm>
        </p:spPr>
        <p:txBody>
          <a:bodyPr/>
          <a:lstStyle/>
          <a:p>
            <a:r>
              <a:rPr lang="en-US" dirty="0">
                <a:latin typeface="Calibri" panose="020F0502020204030204" pitchFamily="34" charset="0"/>
                <a:ea typeface="Times New Roman" panose="02020603050405020304" pitchFamily="18" charset="0"/>
              </a:rPr>
              <a:t>WALT: discuss medicine in history and how it was used to combat the Great Plague</a:t>
            </a:r>
            <a:endParaRPr lang="en-GB" dirty="0"/>
          </a:p>
        </p:txBody>
      </p:sp>
      <p:sp>
        <p:nvSpPr>
          <p:cNvPr id="3" name="Content Placeholder 2"/>
          <p:cNvSpPr>
            <a:spLocks noGrp="1"/>
          </p:cNvSpPr>
          <p:nvPr>
            <p:ph idx="4294967295"/>
          </p:nvPr>
        </p:nvSpPr>
        <p:spPr>
          <a:xfrm>
            <a:off x="554182" y="1699925"/>
            <a:ext cx="10515600" cy="3439103"/>
          </a:xfrm>
        </p:spPr>
        <p:txBody>
          <a:bodyPr>
            <a:normAutofit/>
          </a:bodyPr>
          <a:lstStyle/>
          <a:p>
            <a:r>
              <a:rPr lang="en-GB" dirty="0"/>
              <a:t>At the time that not much was known about how the plague was transmitted or what caused it.</a:t>
            </a:r>
          </a:p>
          <a:p>
            <a:r>
              <a:rPr lang="en-GB" b="1" i="1" dirty="0"/>
              <a:t>What do we now know is believed to be the cause? Think back to lesson 1.</a:t>
            </a:r>
          </a:p>
          <a:p>
            <a:r>
              <a:rPr lang="en-GB" dirty="0"/>
              <a:t>Treatments and prevention at the time did not help. People thought impure air caused the disease and could be cleansed by smoke and heat so they would burn fires and inhale the smoke. Children were encouraged to smoke to ward off bad air. Sniffing a sponge soaked in vinegar was also an option.</a:t>
            </a:r>
            <a:r>
              <a:rPr lang="en-GB" b="1" dirty="0"/>
              <a:t> </a:t>
            </a:r>
            <a:r>
              <a:rPr lang="en-GB" dirty="0"/>
              <a:t>Many people wore masks called plague masks, and then placed a cloth soaked in a herbal ointment designed to kill off the infection inside. They believed this would prevent them from inhaling the infected air.</a:t>
            </a:r>
            <a:endParaRPr lang="en-GB" b="1" dirty="0"/>
          </a:p>
        </p:txBody>
      </p:sp>
    </p:spTree>
    <p:extLst>
      <p:ext uri="{BB962C8B-B14F-4D97-AF65-F5344CB8AC3E}">
        <p14:creationId xmlns:p14="http://schemas.microsoft.com/office/powerpoint/2010/main" val="382091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89527" y="901989"/>
            <a:ext cx="10515600" cy="4351338"/>
          </a:xfrm>
        </p:spPr>
        <p:txBody>
          <a:bodyPr>
            <a:normAutofit/>
          </a:bodyPr>
          <a:lstStyle/>
          <a:p>
            <a:pPr marL="0" indent="0">
              <a:spcBef>
                <a:spcPts val="0"/>
              </a:spcBef>
              <a:buNone/>
            </a:pPr>
            <a:r>
              <a:rPr lang="en-GB" sz="2400" dirty="0"/>
              <a:t>Plague doctors work plague masks and a long</a:t>
            </a:r>
          </a:p>
          <a:p>
            <a:pPr marL="0" indent="0">
              <a:spcBef>
                <a:spcPts val="0"/>
              </a:spcBef>
              <a:buNone/>
            </a:pPr>
            <a:r>
              <a:rPr lang="en-GB" sz="2400" dirty="0"/>
              <a:t>cloak to try and protect themselves from the disease.</a:t>
            </a:r>
          </a:p>
          <a:p>
            <a:pPr marL="0" indent="0">
              <a:spcBef>
                <a:spcPts val="0"/>
              </a:spcBef>
              <a:buNone/>
            </a:pPr>
            <a:r>
              <a:rPr lang="en-GB" sz="2400" dirty="0"/>
              <a:t>They were almost like long </a:t>
            </a:r>
          </a:p>
          <a:p>
            <a:pPr marL="0" indent="0">
              <a:spcBef>
                <a:spcPts val="0"/>
              </a:spcBef>
              <a:buNone/>
            </a:pPr>
            <a:r>
              <a:rPr lang="en-GB" sz="2400" dirty="0"/>
              <a:t>beaks, covering the whole </a:t>
            </a:r>
          </a:p>
          <a:p>
            <a:pPr marL="0" indent="0">
              <a:spcBef>
                <a:spcPts val="0"/>
              </a:spcBef>
              <a:buNone/>
            </a:pPr>
            <a:r>
              <a:rPr lang="en-GB" sz="2400" dirty="0"/>
              <a:t>of their faces.</a:t>
            </a:r>
          </a:p>
        </p:txBody>
      </p:sp>
      <p:pic>
        <p:nvPicPr>
          <p:cNvPr id="3074" name="Picture 2" descr="The Great Plague of 1665 - Renaissance medicine - the beginnings of change  - AQA - GCSE History Revision - AQA - BBC Bitesiz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1735" y="493122"/>
            <a:ext cx="2753880" cy="394039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harles Delorme: French physician and inventor of the 'plague prevention  costume' | Art UK"/>
          <p:cNvPicPr>
            <a:picLocks noChangeAspect="1" noChangeArrowheads="1"/>
          </p:cNvPicPr>
          <p:nvPr/>
        </p:nvPicPr>
        <p:blipFill rotWithShape="1">
          <a:blip r:embed="rId3">
            <a:extLst>
              <a:ext uri="{28A0092B-C50C-407E-A947-70E740481C1C}">
                <a14:useLocalDpi xmlns:a14="http://schemas.microsoft.com/office/drawing/2010/main" val="0"/>
              </a:ext>
            </a:extLst>
          </a:blip>
          <a:srcRect l="22882" t="7636" r="734" b="17309"/>
          <a:stretch/>
        </p:blipFill>
        <p:spPr bwMode="auto">
          <a:xfrm>
            <a:off x="4850940" y="2316053"/>
            <a:ext cx="2959331" cy="40317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51621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5125"/>
            <a:ext cx="10515600" cy="1325563"/>
          </a:xfrm>
        </p:spPr>
        <p:txBody>
          <a:bodyPr/>
          <a:lstStyle/>
          <a:p>
            <a:r>
              <a:rPr lang="en-US">
                <a:latin typeface="Calibri" panose="020F0502020204030204" pitchFamily="34" charset="0"/>
                <a:ea typeface="Times New Roman" panose="02020603050405020304" pitchFamily="18" charset="0"/>
              </a:rPr>
              <a:t>WALT; discuss medicine in history and how it was used to combat the Great Plague</a:t>
            </a:r>
            <a:endParaRPr lang="en-GB"/>
          </a:p>
        </p:txBody>
      </p:sp>
      <p:sp>
        <p:nvSpPr>
          <p:cNvPr id="3" name="Content Placeholder 2"/>
          <p:cNvSpPr>
            <a:spLocks noGrp="1"/>
          </p:cNvSpPr>
          <p:nvPr>
            <p:ph idx="4294967295"/>
          </p:nvPr>
        </p:nvSpPr>
        <p:spPr>
          <a:xfrm>
            <a:off x="960582" y="1603952"/>
            <a:ext cx="10515600" cy="4351338"/>
          </a:xfrm>
        </p:spPr>
        <p:txBody>
          <a:bodyPr>
            <a:normAutofit/>
          </a:bodyPr>
          <a:lstStyle/>
          <a:p>
            <a:pPr marL="0" indent="0">
              <a:buNone/>
            </a:pPr>
            <a:r>
              <a:rPr lang="en-GB" sz="2400" b="1" i="1" dirty="0"/>
              <a:t>Knowing what we know now about the origins and transmission of the plague, would the treatments provided at the time have helped stop the spread of the plague? </a:t>
            </a:r>
          </a:p>
          <a:p>
            <a:pPr marL="0" indent="0">
              <a:buNone/>
            </a:pPr>
            <a:r>
              <a:rPr lang="en-GB" sz="2400" b="1" i="1" dirty="0"/>
              <a:t>What would you suggest instead?</a:t>
            </a:r>
            <a:endParaRPr lang="en-GB" sz="2400" i="1" dirty="0"/>
          </a:p>
          <a:p>
            <a:pPr marL="0" indent="0">
              <a:buNone/>
            </a:pPr>
            <a:r>
              <a:rPr lang="en-GB" sz="2400" dirty="0"/>
              <a:t>Write a short paragraph reflecting on these questions. </a:t>
            </a:r>
          </a:p>
          <a:p>
            <a:pPr marL="0" indent="0">
              <a:buNone/>
            </a:pPr>
            <a:r>
              <a:rPr lang="en-GB" sz="2400" b="1" dirty="0"/>
              <a:t>Extension question: </a:t>
            </a:r>
          </a:p>
          <a:p>
            <a:pPr marL="0" indent="0">
              <a:buNone/>
            </a:pPr>
            <a:r>
              <a:rPr lang="en-US" sz="2400" b="1" i="1" dirty="0"/>
              <a:t>When winter set in, the number of plague victims decreased. Why do they think that is? What may have changed? </a:t>
            </a:r>
            <a:endParaRPr lang="en-GB" sz="2400" b="1" i="1" dirty="0"/>
          </a:p>
        </p:txBody>
      </p:sp>
    </p:spTree>
    <p:extLst>
      <p:ext uri="{BB962C8B-B14F-4D97-AF65-F5344CB8AC3E}">
        <p14:creationId xmlns:p14="http://schemas.microsoft.com/office/powerpoint/2010/main" val="2424535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78925" y="416592"/>
            <a:ext cx="9603275" cy="1049235"/>
          </a:xfrm>
        </p:spPr>
        <p:txBody>
          <a:bodyPr>
            <a:normAutofit fontScale="90000"/>
          </a:bodyPr>
          <a:lstStyle/>
          <a:p>
            <a:r>
              <a:rPr lang="en-GB" dirty="0"/>
              <a:t>A time capsule has been found in the grounds of an old hospital. </a:t>
            </a:r>
            <a:br>
              <a:rPr lang="en-GB" dirty="0"/>
            </a:br>
            <a:endParaRPr lang="en-GB" dirty="0"/>
          </a:p>
        </p:txBody>
      </p:sp>
      <p:sp>
        <p:nvSpPr>
          <p:cNvPr id="3" name="Content Placeholder 2"/>
          <p:cNvSpPr>
            <a:spLocks noGrp="1"/>
          </p:cNvSpPr>
          <p:nvPr>
            <p:ph idx="1"/>
          </p:nvPr>
        </p:nvSpPr>
        <p:spPr>
          <a:xfrm>
            <a:off x="762734" y="1766351"/>
            <a:ext cx="11054854" cy="4597504"/>
          </a:xfrm>
        </p:spPr>
        <p:txBody>
          <a:bodyPr>
            <a:noAutofit/>
          </a:bodyPr>
          <a:lstStyle/>
          <a:p>
            <a:pPr marL="0" indent="0">
              <a:buNone/>
            </a:pPr>
            <a:r>
              <a:rPr lang="en-GB" sz="2400" dirty="0"/>
              <a:t>Each table can choose an item out of the time capsule and think about these questions; </a:t>
            </a:r>
          </a:p>
          <a:p>
            <a:pPr marL="0" indent="0">
              <a:buNone/>
            </a:pPr>
            <a:r>
              <a:rPr lang="en-GB" sz="2400" dirty="0"/>
              <a:t>What is it?</a:t>
            </a:r>
          </a:p>
          <a:p>
            <a:pPr marL="0" indent="0">
              <a:buNone/>
            </a:pPr>
            <a:r>
              <a:rPr lang="en-GB" sz="2400" dirty="0"/>
              <a:t>What do they think this means?</a:t>
            </a:r>
          </a:p>
          <a:p>
            <a:pPr marL="0" indent="0">
              <a:buNone/>
            </a:pPr>
            <a:r>
              <a:rPr lang="en-GB" sz="2400" dirty="0"/>
              <a:t>What could it be used for?</a:t>
            </a:r>
          </a:p>
          <a:p>
            <a:pPr marL="0" indent="0">
              <a:buNone/>
            </a:pPr>
            <a:r>
              <a:rPr lang="en-GB" sz="2400" dirty="0"/>
              <a:t>Who might have used it?</a:t>
            </a:r>
          </a:p>
          <a:p>
            <a:pPr marL="0" indent="0">
              <a:buNone/>
            </a:pPr>
            <a:r>
              <a:rPr lang="en-GB" sz="2400" dirty="0"/>
              <a:t>What era could it be from?</a:t>
            </a:r>
          </a:p>
          <a:p>
            <a:pPr marL="0" indent="0">
              <a:buNone/>
            </a:pPr>
            <a:r>
              <a:rPr lang="en-GB" sz="2400" dirty="0"/>
              <a:t>Once discussed, on a post it note write one question they have about the items in the time capsule or the time you believe it to be from for the Park-it board.</a:t>
            </a:r>
          </a:p>
        </p:txBody>
      </p:sp>
    </p:spTree>
    <p:extLst>
      <p:ext uri="{BB962C8B-B14F-4D97-AF65-F5344CB8AC3E}">
        <p14:creationId xmlns:p14="http://schemas.microsoft.com/office/powerpoint/2010/main" val="469734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6069" y="1142176"/>
            <a:ext cx="6096000" cy="2215991"/>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sng"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History is the study of the past</a:t>
            </a: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 It also helps people understand the things that happen today and that may happen in the future.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People trained in history are called historians. Historians usually choose a particular time period or a particular group of people to study. They may write books and articles to help other people understand the past. They often us</a:t>
            </a:r>
            <a:r>
              <a:rPr kumimoji="0" lang="en-GB" sz="12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e </a:t>
            </a:r>
            <a:r>
              <a:rPr kumimoji="0" lang="en-GB" sz="1200" b="1"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hlinkClick r:id="rId2"/>
              </a:rPr>
              <a:t>written</a:t>
            </a: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 records such as diaries, letters, and newspaper articles to learn about the past. Records that come from the time being studied are called </a:t>
            </a:r>
            <a:r>
              <a:rPr kumimoji="0" lang="en-GB" sz="1200" b="1" i="0" u="none" strike="noStrike" kern="1200" cap="none" spc="0" normalizeH="0" baseline="0" noProof="0" dirty="0">
                <a:ln>
                  <a:noFill/>
                </a:ln>
                <a:solidFill>
                  <a:srgbClr val="006DC1"/>
                </a:solidFill>
                <a:effectLst/>
                <a:uLnTx/>
                <a:uFillTx/>
                <a:latin typeface="Comic Sans MS" panose="030F0702030302020204" pitchFamily="66" charset="0"/>
                <a:ea typeface="+mn-ea"/>
                <a:cs typeface="+mn-cs"/>
                <a:hlinkClick r:id="rId3"/>
              </a:rPr>
              <a:t>primary sources</a:t>
            </a:r>
            <a:r>
              <a:rPr kumimoji="0" lang="en-GB" sz="1200" b="0" i="0" u="none" strike="noStrike" kern="1200" cap="none" spc="0" normalizeH="0" baseline="0" noProof="0" dirty="0">
                <a:ln>
                  <a:noFill/>
                </a:ln>
                <a:solidFill>
                  <a:srgbClr val="333333"/>
                </a:solidFill>
                <a:effectLst/>
                <a:uLnTx/>
                <a:uFillTx/>
                <a:latin typeface="Comic Sans MS" panose="030F0702030302020204" pitchFamily="66"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70C0"/>
              </a:solidFill>
              <a:effectLst/>
              <a:uLnTx/>
              <a:uFillTx/>
              <a:latin typeface="Open San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is a Historian?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333333"/>
              </a:solidFill>
              <a:effectLst/>
              <a:uLnTx/>
              <a:uFillTx/>
              <a:latin typeface="Open Sans"/>
              <a:ea typeface="+mn-ea"/>
              <a:cs typeface="+mn-cs"/>
            </a:endParaRPr>
          </a:p>
        </p:txBody>
      </p:sp>
      <p:sp>
        <p:nvSpPr>
          <p:cNvPr id="5" name="Rectangle 4"/>
          <p:cNvSpPr/>
          <p:nvPr/>
        </p:nvSpPr>
        <p:spPr>
          <a:xfrm>
            <a:off x="6343841" y="305051"/>
            <a:ext cx="6096000" cy="2031325"/>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If you enjoy History, you might want to have one of these jobs when you grow up…</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History teacher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Archaeologist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Librarian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Reporter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02124"/>
                </a:solidFill>
                <a:effectLst/>
                <a:uLnTx/>
                <a:uFillTx/>
                <a:latin typeface="Comic Sans MS" panose="030F0702030302020204" pitchFamily="66" charset="0"/>
                <a:ea typeface="+mn-ea"/>
                <a:cs typeface="+mn-cs"/>
              </a:rPr>
              <a:t>Historian</a:t>
            </a:r>
          </a:p>
        </p:txBody>
      </p:sp>
      <p:pic>
        <p:nvPicPr>
          <p:cNvPr id="7" name="Picture 6"/>
          <p:cNvPicPr>
            <a:picLocks noChangeAspect="1"/>
          </p:cNvPicPr>
          <p:nvPr/>
        </p:nvPicPr>
        <p:blipFill>
          <a:blip r:embed="rId4"/>
          <a:stretch>
            <a:fillRect/>
          </a:stretch>
        </p:blipFill>
        <p:spPr>
          <a:xfrm>
            <a:off x="7272145" y="4643094"/>
            <a:ext cx="1360394" cy="1978336"/>
          </a:xfrm>
          <a:prstGeom prst="rect">
            <a:avLst/>
          </a:prstGeom>
          <a:ln w="57150">
            <a:solidFill>
              <a:schemeClr val="tx1"/>
            </a:solidFill>
          </a:ln>
        </p:spPr>
      </p:pic>
      <p:pic>
        <p:nvPicPr>
          <p:cNvPr id="8" name="Picture 7"/>
          <p:cNvPicPr>
            <a:picLocks noChangeAspect="1"/>
          </p:cNvPicPr>
          <p:nvPr/>
        </p:nvPicPr>
        <p:blipFill>
          <a:blip r:embed="rId5"/>
          <a:stretch>
            <a:fillRect/>
          </a:stretch>
        </p:blipFill>
        <p:spPr>
          <a:xfrm>
            <a:off x="9217790" y="4605499"/>
            <a:ext cx="1634113" cy="1969993"/>
          </a:xfrm>
          <a:prstGeom prst="rect">
            <a:avLst/>
          </a:prstGeom>
          <a:ln w="57150">
            <a:solidFill>
              <a:schemeClr val="tx1"/>
            </a:solidFill>
          </a:ln>
        </p:spPr>
      </p:pic>
      <p:sp>
        <p:nvSpPr>
          <p:cNvPr id="9" name="TextBox 8"/>
          <p:cNvSpPr txBox="1"/>
          <p:nvPr/>
        </p:nvSpPr>
        <p:spPr>
          <a:xfrm>
            <a:off x="286069" y="305051"/>
            <a:ext cx="52324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is History? Why do we learn about it?</a:t>
            </a:r>
          </a:p>
        </p:txBody>
      </p:sp>
      <p:cxnSp>
        <p:nvCxnSpPr>
          <p:cNvPr id="11" name="Straight Arrow Connector 10"/>
          <p:cNvCxnSpPr/>
          <p:nvPr/>
        </p:nvCxnSpPr>
        <p:spPr>
          <a:xfrm>
            <a:off x="6228309" y="4055839"/>
            <a:ext cx="4746567" cy="2493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565563" y="3730338"/>
            <a:ext cx="706582" cy="707886"/>
          </a:xfrm>
          <a:prstGeom prst="rect">
            <a:avLst/>
          </a:prstGeom>
          <a:solidFill>
            <a:srgbClr val="FFFF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we have learnt before…</a:t>
            </a:r>
          </a:p>
        </p:txBody>
      </p:sp>
      <p:sp>
        <p:nvSpPr>
          <p:cNvPr id="14" name="TextBox 13"/>
          <p:cNvSpPr txBox="1"/>
          <p:nvPr/>
        </p:nvSpPr>
        <p:spPr>
          <a:xfrm>
            <a:off x="8267006" y="3726834"/>
            <a:ext cx="669175" cy="707886"/>
          </a:xfrm>
          <a:prstGeom prst="rect">
            <a:avLst/>
          </a:prstGeom>
          <a:solidFill>
            <a:srgbClr val="FFFF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we are learning now…</a:t>
            </a:r>
          </a:p>
        </p:txBody>
      </p:sp>
      <p:sp>
        <p:nvSpPr>
          <p:cNvPr id="15" name="TextBox 14"/>
          <p:cNvSpPr txBox="1"/>
          <p:nvPr/>
        </p:nvSpPr>
        <p:spPr>
          <a:xfrm>
            <a:off x="9667702" y="3647202"/>
            <a:ext cx="734290" cy="769441"/>
          </a:xfrm>
          <a:prstGeom prst="rect">
            <a:avLst/>
          </a:prstGeom>
          <a:solidFill>
            <a:srgbClr val="FFFF00"/>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What we will learn next…</a:t>
            </a:r>
          </a:p>
        </p:txBody>
      </p:sp>
      <p:sp>
        <p:nvSpPr>
          <p:cNvPr id="13" name="TextBox 12"/>
          <p:cNvSpPr txBox="1"/>
          <p:nvPr/>
        </p:nvSpPr>
        <p:spPr>
          <a:xfrm>
            <a:off x="7210443" y="2846939"/>
            <a:ext cx="43627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Our History learning…</a:t>
            </a:r>
          </a:p>
        </p:txBody>
      </p:sp>
      <p:sp>
        <p:nvSpPr>
          <p:cNvPr id="3" name="Rectangle 2"/>
          <p:cNvSpPr/>
          <p:nvPr/>
        </p:nvSpPr>
        <p:spPr>
          <a:xfrm>
            <a:off x="5369076" y="5221164"/>
            <a:ext cx="2120691"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70C0"/>
                </a:solidFill>
                <a:effectLst/>
                <a:uLnTx/>
                <a:uFillTx/>
                <a:latin typeface="Comic Sans MS" panose="030F0702030302020204" pitchFamily="66" charset="0"/>
                <a:ea typeface="+mn-ea"/>
                <a:cs typeface="+mn-cs"/>
              </a:rPr>
              <a:t>FAMOUS HISTORIAN : HOWARD CARTER (ANCIENT EGYPT – Tutankhamen)</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3"/>
          <p:cNvPicPr>
            <a:picLocks noChangeAspect="1"/>
          </p:cNvPicPr>
          <p:nvPr/>
        </p:nvPicPr>
        <p:blipFill>
          <a:blip r:embed="rId6"/>
          <a:stretch>
            <a:fillRect/>
          </a:stretch>
        </p:blipFill>
        <p:spPr>
          <a:xfrm>
            <a:off x="1057605" y="3647202"/>
            <a:ext cx="2290521" cy="2290521"/>
          </a:xfrm>
          <a:prstGeom prst="rect">
            <a:avLst/>
          </a:prstGeom>
        </p:spPr>
      </p:pic>
      <p:sp>
        <p:nvSpPr>
          <p:cNvPr id="6" name="Rectangle 5"/>
          <p:cNvSpPr/>
          <p:nvPr/>
        </p:nvSpPr>
        <p:spPr>
          <a:xfrm>
            <a:off x="3348126" y="3966520"/>
            <a:ext cx="1676282" cy="90024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70C0"/>
                </a:solidFill>
                <a:effectLst/>
                <a:uLnTx/>
                <a:uFillTx/>
                <a:latin typeface="Comic Sans MS" panose="030F0702030302020204" pitchFamily="66" charset="0"/>
                <a:ea typeface="+mn-ea"/>
                <a:cs typeface="+mn-cs"/>
              </a:rPr>
              <a:t>FAMOUS HISTORIAN : DAVID OLUSOGA (BLACK BRITISH HISTORY PROFESSOR)</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22932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97C30-604C-40B7-A531-5695E5AAADC9}"/>
              </a:ext>
            </a:extLst>
          </p:cNvPr>
          <p:cNvSpPr>
            <a:spLocks noGrp="1"/>
          </p:cNvSpPr>
          <p:nvPr>
            <p:ph type="title"/>
          </p:nvPr>
        </p:nvSpPr>
        <p:spPr>
          <a:xfrm>
            <a:off x="7464613" y="1783959"/>
            <a:ext cx="4284041" cy="2889114"/>
          </a:xfrm>
        </p:spPr>
        <p:txBody>
          <a:bodyPr vert="horz" lIns="91440" tIns="45720" rIns="91440" bIns="45720" rtlCol="0" anchor="b">
            <a:normAutofit/>
          </a:bodyPr>
          <a:lstStyle/>
          <a:p>
            <a:pPr algn="ctr"/>
            <a:r>
              <a:rPr lang="en-US" sz="5400" dirty="0"/>
              <a:t>History</a:t>
            </a:r>
            <a:br>
              <a:rPr lang="en-US" sz="5400" dirty="0"/>
            </a:br>
            <a:r>
              <a:rPr lang="en-US" sz="5400" dirty="0"/>
              <a:t>The Great Plague</a:t>
            </a:r>
          </a:p>
        </p:txBody>
      </p:sp>
      <p:sp>
        <p:nvSpPr>
          <p:cNvPr id="1028" name="Freeform: Shape 70">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p:cNvPicPr>
            <a:picLocks noChangeAspect="1"/>
          </p:cNvPicPr>
          <p:nvPr/>
        </p:nvPicPr>
        <p:blipFill>
          <a:blip r:embed="rId2"/>
          <a:stretch>
            <a:fillRect/>
          </a:stretch>
        </p:blipFill>
        <p:spPr>
          <a:xfrm>
            <a:off x="354033" y="300037"/>
            <a:ext cx="4648200" cy="6257925"/>
          </a:xfrm>
          <a:prstGeom prst="rect">
            <a:avLst/>
          </a:prstGeom>
        </p:spPr>
      </p:pic>
    </p:spTree>
    <p:extLst>
      <p:ext uri="{BB962C8B-B14F-4D97-AF65-F5344CB8AC3E}">
        <p14:creationId xmlns:p14="http://schemas.microsoft.com/office/powerpoint/2010/main" val="321376326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18837" y="577562"/>
            <a:ext cx="10515600" cy="1325563"/>
          </a:xfrm>
        </p:spPr>
        <p:txBody>
          <a:bodyPr/>
          <a:lstStyle/>
          <a:p>
            <a:r>
              <a:rPr lang="en-US" dirty="0"/>
              <a:t>WALT: research and create medical treatments/protection from the Great Plague</a:t>
            </a:r>
            <a:endParaRPr lang="en-GB" dirty="0"/>
          </a:p>
        </p:txBody>
      </p:sp>
      <p:sp>
        <p:nvSpPr>
          <p:cNvPr id="3" name="Content Placeholder 2"/>
          <p:cNvSpPr>
            <a:spLocks noGrp="1"/>
          </p:cNvSpPr>
          <p:nvPr>
            <p:ph idx="4294967295"/>
          </p:nvPr>
        </p:nvSpPr>
        <p:spPr>
          <a:xfrm>
            <a:off x="720436" y="2506662"/>
            <a:ext cx="10515600" cy="4351338"/>
          </a:xfrm>
        </p:spPr>
        <p:txBody>
          <a:bodyPr>
            <a:normAutofit/>
          </a:bodyPr>
          <a:lstStyle/>
          <a:p>
            <a:pPr marL="0" indent="0">
              <a:buNone/>
            </a:pPr>
            <a:r>
              <a:rPr lang="en-GB" sz="2400" dirty="0"/>
              <a:t>Last lesson we learnt about how they treated the Great Plague in Britain in the 1660’s. What can you remember? Why did they do this? Was it effective? </a:t>
            </a:r>
          </a:p>
          <a:p>
            <a:pPr marL="0" indent="0">
              <a:buNone/>
            </a:pPr>
            <a:endParaRPr lang="en-GB" sz="2400" dirty="0"/>
          </a:p>
        </p:txBody>
      </p:sp>
    </p:spTree>
    <p:extLst>
      <p:ext uri="{BB962C8B-B14F-4D97-AF65-F5344CB8AC3E}">
        <p14:creationId xmlns:p14="http://schemas.microsoft.com/office/powerpoint/2010/main" val="5303674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43345" y="365125"/>
            <a:ext cx="10515600" cy="1325563"/>
          </a:xfrm>
        </p:spPr>
        <p:txBody>
          <a:bodyPr/>
          <a:lstStyle/>
          <a:p>
            <a:r>
              <a:rPr lang="en-US" dirty="0"/>
              <a:t>WALT: research and create medical treatments/protection from the Great Plague</a:t>
            </a:r>
            <a:endParaRPr lang="en-GB" dirty="0"/>
          </a:p>
        </p:txBody>
      </p:sp>
      <p:sp>
        <p:nvSpPr>
          <p:cNvPr id="3" name="Content Placeholder 2"/>
          <p:cNvSpPr>
            <a:spLocks noGrp="1"/>
          </p:cNvSpPr>
          <p:nvPr>
            <p:ph idx="4294967295"/>
          </p:nvPr>
        </p:nvSpPr>
        <p:spPr>
          <a:xfrm>
            <a:off x="591127" y="1690688"/>
            <a:ext cx="10515600" cy="4351338"/>
          </a:xfrm>
        </p:spPr>
        <p:txBody>
          <a:bodyPr>
            <a:normAutofit/>
          </a:bodyPr>
          <a:lstStyle/>
          <a:p>
            <a:pPr marL="0" indent="0" fontAlgn="base">
              <a:buNone/>
            </a:pPr>
            <a:r>
              <a:rPr lang="en-GB" b="1" u="sng" dirty="0"/>
              <a:t>A preventive herbal recipe, like what can be found in Abigail </a:t>
            </a:r>
            <a:r>
              <a:rPr lang="en-GB" b="1" u="sng" dirty="0" err="1"/>
              <a:t>Abdy’s</a:t>
            </a:r>
            <a:r>
              <a:rPr lang="en-GB" b="1" u="sng" dirty="0"/>
              <a:t> recipe book (dated to the 24</a:t>
            </a:r>
            <a:r>
              <a:rPr lang="en-GB" b="1" u="sng" baseline="30000" dirty="0"/>
              <a:t>th</a:t>
            </a:r>
            <a:r>
              <a:rPr lang="en-GB" b="1" u="sng" dirty="0"/>
              <a:t> May 1665) from Felix Hall, </a:t>
            </a:r>
            <a:r>
              <a:rPr lang="en-GB" b="1" u="sng" dirty="0" err="1"/>
              <a:t>Kelvedon</a:t>
            </a:r>
            <a:r>
              <a:rPr lang="en-GB" b="1" dirty="0"/>
              <a:t> </a:t>
            </a:r>
            <a:r>
              <a:rPr lang="en-GB" dirty="0"/>
              <a:t> </a:t>
            </a:r>
          </a:p>
          <a:p>
            <a:pPr fontAlgn="base"/>
            <a:r>
              <a:rPr lang="en-GB" i="1" dirty="0"/>
              <a:t>Infuse Rue, Sage, Mint, Rosemary, wormwood, of each a Handful, in two quarts of the sharpest Vinegar over warm Embers for eight Days. Then strain it through a Flannel and add half an Ounce of </a:t>
            </a:r>
            <a:r>
              <a:rPr lang="en-GB" i="1" dirty="0" err="1"/>
              <a:t>Camphire</a:t>
            </a:r>
            <a:r>
              <a:rPr lang="en-GB" i="1" dirty="0"/>
              <a:t>, dissolved in three Ounces of Rectified Spirits of Wine. With this wash the Loins, Face and Mouth and snuff a little up the Nose when you go abroad. Smell to a </a:t>
            </a:r>
            <a:r>
              <a:rPr lang="en-GB" i="1" dirty="0" err="1"/>
              <a:t>Spunge</a:t>
            </a:r>
            <a:r>
              <a:rPr lang="en-GB" i="1" dirty="0"/>
              <a:t> </a:t>
            </a:r>
            <a:r>
              <a:rPr lang="en-GB" i="1" dirty="0" err="1"/>
              <a:t>dipt</a:t>
            </a:r>
            <a:r>
              <a:rPr lang="en-GB" i="1" dirty="0"/>
              <a:t> therein when you approach infected Persons or Places</a:t>
            </a:r>
            <a:r>
              <a:rPr lang="en-GB" dirty="0"/>
              <a:t> </a:t>
            </a:r>
          </a:p>
          <a:p>
            <a:pPr marL="0" indent="0">
              <a:buNone/>
            </a:pPr>
            <a:endParaRPr lang="en-GB" dirty="0"/>
          </a:p>
          <a:p>
            <a:pPr marL="0" indent="0">
              <a:buNone/>
            </a:pPr>
            <a:r>
              <a:rPr lang="en-GB" dirty="0"/>
              <a:t>This herbal recipe was made to be put on a cloth that would have been placed in the plague masks, to stop those coming in to contact with it being infected. </a:t>
            </a:r>
          </a:p>
          <a:p>
            <a:pPr marL="0" indent="0">
              <a:buNone/>
            </a:pPr>
            <a:endParaRPr lang="en-GB" dirty="0"/>
          </a:p>
        </p:txBody>
      </p:sp>
    </p:spTree>
    <p:extLst>
      <p:ext uri="{BB962C8B-B14F-4D97-AF65-F5344CB8AC3E}">
        <p14:creationId xmlns:p14="http://schemas.microsoft.com/office/powerpoint/2010/main" val="31556143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91127" y="346652"/>
            <a:ext cx="10515600" cy="1325563"/>
          </a:xfrm>
        </p:spPr>
        <p:txBody>
          <a:bodyPr/>
          <a:lstStyle/>
          <a:p>
            <a:r>
              <a:rPr lang="en-US" dirty="0"/>
              <a:t>WALT: research and create medical treatments/protection from the Great Plague</a:t>
            </a:r>
            <a:endParaRPr lang="en-GB" dirty="0"/>
          </a:p>
        </p:txBody>
      </p:sp>
      <p:sp>
        <p:nvSpPr>
          <p:cNvPr id="3" name="Content Placeholder 2"/>
          <p:cNvSpPr>
            <a:spLocks noGrp="1"/>
          </p:cNvSpPr>
          <p:nvPr>
            <p:ph idx="4294967295"/>
          </p:nvPr>
        </p:nvSpPr>
        <p:spPr>
          <a:xfrm>
            <a:off x="683491" y="1825625"/>
            <a:ext cx="10515600" cy="4351338"/>
          </a:xfrm>
        </p:spPr>
        <p:txBody>
          <a:bodyPr vert="horz" lIns="91440" tIns="45720" rIns="91440" bIns="45720" rtlCol="0" anchor="t">
            <a:normAutofit/>
          </a:bodyPr>
          <a:lstStyle/>
          <a:p>
            <a:pPr fontAlgn="base"/>
            <a:r>
              <a:rPr lang="en-GB" sz="2800" dirty="0"/>
              <a:t>Over the next two lessons, we are going to make;</a:t>
            </a:r>
          </a:p>
          <a:p>
            <a:pPr fontAlgn="base"/>
            <a:r>
              <a:rPr lang="en-GB" sz="2800" dirty="0"/>
              <a:t>Our own plague mask with cardboard and papier </a:t>
            </a:r>
            <a:r>
              <a:rPr lang="en-GB" sz="2800" dirty="0" err="1"/>
              <a:t>mache</a:t>
            </a:r>
            <a:r>
              <a:rPr lang="en-GB" sz="2800" dirty="0"/>
              <a:t> </a:t>
            </a:r>
            <a:endParaRPr lang="en-GB" sz="2800" dirty="0">
              <a:cs typeface="Calibri"/>
            </a:endParaRPr>
          </a:p>
          <a:p>
            <a:pPr fontAlgn="base"/>
            <a:r>
              <a:rPr lang="en-GB" sz="2800" i="1" dirty="0"/>
              <a:t>A herbal recipe designed to prevent the spread of infection (we will use essential oils to create a replica of the herbal recipe to then dip a cloth into)</a:t>
            </a:r>
            <a:endParaRPr lang="en-GB" sz="2800" dirty="0"/>
          </a:p>
          <a:p>
            <a:pPr fontAlgn="base"/>
            <a:r>
              <a:rPr lang="en-GB" sz="2800" i="1" dirty="0"/>
              <a:t>What was the design of the plague masks? Why were they designed like this? </a:t>
            </a:r>
            <a:endParaRPr lang="en-GB" sz="2800" i="1" dirty="0">
              <a:cs typeface="Calibri"/>
            </a:endParaRPr>
          </a:p>
          <a:p>
            <a:pPr fontAlgn="base"/>
            <a:endParaRPr lang="en-GB" sz="2800" dirty="0"/>
          </a:p>
          <a:p>
            <a:endParaRPr lang="en-GB" sz="2800" dirty="0"/>
          </a:p>
        </p:txBody>
      </p:sp>
    </p:spTree>
    <p:extLst>
      <p:ext uri="{BB962C8B-B14F-4D97-AF65-F5344CB8AC3E}">
        <p14:creationId xmlns:p14="http://schemas.microsoft.com/office/powerpoint/2010/main" val="32676971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93963" y="951911"/>
            <a:ext cx="8303491" cy="6519863"/>
          </a:xfrm>
        </p:spPr>
        <p:txBody>
          <a:bodyPr>
            <a:normAutofit/>
          </a:bodyPr>
          <a:lstStyle/>
          <a:p>
            <a:r>
              <a:rPr lang="en-GB" sz="2300" dirty="0"/>
              <a:t>Plague doctors wore plague masks and a long cloak to try and protect themselves from the disease.</a:t>
            </a:r>
          </a:p>
          <a:p>
            <a:r>
              <a:rPr lang="en-GB" sz="2300" dirty="0"/>
              <a:t>They were almost like long beaks, covering the whole of their faces.</a:t>
            </a:r>
          </a:p>
          <a:p>
            <a:r>
              <a:rPr lang="en-GB" sz="2300" dirty="0"/>
              <a:t>Your plague masks needs </a:t>
            </a:r>
            <a:r>
              <a:rPr lang="en-GB" sz="2300" dirty="0" err="1"/>
              <a:t>tobe</a:t>
            </a:r>
            <a:r>
              <a:rPr lang="en-GB" sz="2300" dirty="0"/>
              <a:t> designed in a similar manner and needs to fulfil its primary purpose of protecting you from the plague. </a:t>
            </a:r>
          </a:p>
          <a:p>
            <a:r>
              <a:rPr lang="en-GB" sz="2300" dirty="0"/>
              <a:t>Its also needs to be able to hold a piece of paper towel soaked in the herbal medicine.</a:t>
            </a:r>
          </a:p>
          <a:p>
            <a:r>
              <a:rPr lang="en-GB" sz="2300" dirty="0"/>
              <a:t>(You don’t have to put this in but the design element needs to be included).</a:t>
            </a:r>
          </a:p>
        </p:txBody>
      </p:sp>
      <p:pic>
        <p:nvPicPr>
          <p:cNvPr id="3078" name="Picture 6" descr="Charles Delorme: French physician and inventor of the 'plague prevention  costume' | Art UK"/>
          <p:cNvPicPr>
            <a:picLocks noChangeAspect="1" noChangeArrowheads="1"/>
          </p:cNvPicPr>
          <p:nvPr/>
        </p:nvPicPr>
        <p:blipFill rotWithShape="1">
          <a:blip r:embed="rId2">
            <a:extLst>
              <a:ext uri="{28A0092B-C50C-407E-A947-70E740481C1C}">
                <a14:useLocalDpi xmlns:a14="http://schemas.microsoft.com/office/drawing/2010/main" val="0"/>
              </a:ext>
            </a:extLst>
          </a:blip>
          <a:srcRect l="22882" t="7636" r="734" b="17309"/>
          <a:stretch/>
        </p:blipFill>
        <p:spPr bwMode="auto">
          <a:xfrm>
            <a:off x="8808662" y="831222"/>
            <a:ext cx="2959331" cy="403172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434109" y="271449"/>
            <a:ext cx="4812145" cy="810373"/>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r>
              <a:rPr lang="en-US" dirty="0"/>
              <a:t>PLAGUE DOCTORS</a:t>
            </a:r>
            <a:endParaRPr lang="en-GB" dirty="0"/>
          </a:p>
        </p:txBody>
      </p:sp>
    </p:spTree>
    <p:extLst>
      <p:ext uri="{BB962C8B-B14F-4D97-AF65-F5344CB8AC3E}">
        <p14:creationId xmlns:p14="http://schemas.microsoft.com/office/powerpoint/2010/main" val="2804637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9600" y="365125"/>
            <a:ext cx="10515600" cy="1325563"/>
          </a:xfrm>
        </p:spPr>
        <p:txBody>
          <a:bodyPr/>
          <a:lstStyle/>
          <a:p>
            <a:r>
              <a:rPr lang="en-GB" dirty="0"/>
              <a:t>WALT: explore the significance of the Great Plague</a:t>
            </a:r>
          </a:p>
        </p:txBody>
      </p:sp>
      <p:sp>
        <p:nvSpPr>
          <p:cNvPr id="3" name="Content Placeholder 2"/>
          <p:cNvSpPr>
            <a:spLocks noGrp="1"/>
          </p:cNvSpPr>
          <p:nvPr>
            <p:ph idx="4294967295"/>
          </p:nvPr>
        </p:nvSpPr>
        <p:spPr>
          <a:xfrm>
            <a:off x="452582" y="1690688"/>
            <a:ext cx="10515600" cy="4351338"/>
          </a:xfrm>
        </p:spPr>
        <p:txBody>
          <a:bodyPr>
            <a:noAutofit/>
          </a:bodyPr>
          <a:lstStyle/>
          <a:p>
            <a:r>
              <a:rPr lang="en-GB" sz="2400" dirty="0"/>
              <a:t>Between the years 1665 and 1666, a disease that we now know as the bubonic plague struck London, England and the surrounding counties, including Colchester in Essex.</a:t>
            </a:r>
          </a:p>
          <a:p>
            <a:r>
              <a:rPr lang="en-GB" sz="2400" dirty="0"/>
              <a:t>Within seven months, almost a quarter of London’s population died from the plague, and those that didn’t die had to flee from the city. Towns such as Colchester were also affected by the plague, losing nearly half of its inhabitants. </a:t>
            </a:r>
          </a:p>
          <a:p>
            <a:r>
              <a:rPr lang="en-GB" sz="2400" dirty="0"/>
              <a:t>The Great Plague was quickly followed by the Great Fire of London in September 1666.</a:t>
            </a:r>
          </a:p>
        </p:txBody>
      </p:sp>
    </p:spTree>
    <p:extLst>
      <p:ext uri="{BB962C8B-B14F-4D97-AF65-F5344CB8AC3E}">
        <p14:creationId xmlns:p14="http://schemas.microsoft.com/office/powerpoint/2010/main" val="3695232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47700" y="337416"/>
            <a:ext cx="10515600" cy="1325563"/>
          </a:xfrm>
        </p:spPr>
        <p:txBody>
          <a:bodyPr/>
          <a:lstStyle/>
          <a:p>
            <a:r>
              <a:rPr lang="en-GB" dirty="0"/>
              <a:t>WALT: explore the significance of the Great Plague</a:t>
            </a:r>
          </a:p>
        </p:txBody>
      </p:sp>
      <p:sp>
        <p:nvSpPr>
          <p:cNvPr id="3" name="Content Placeholder 2"/>
          <p:cNvSpPr>
            <a:spLocks noGrp="1"/>
          </p:cNvSpPr>
          <p:nvPr>
            <p:ph idx="4294967295"/>
          </p:nvPr>
        </p:nvSpPr>
        <p:spPr>
          <a:xfrm>
            <a:off x="572654" y="1662979"/>
            <a:ext cx="10515600" cy="4351338"/>
          </a:xfrm>
        </p:spPr>
        <p:txBody>
          <a:bodyPr/>
          <a:lstStyle/>
          <a:p>
            <a:pPr marL="0" indent="0">
              <a:buNone/>
            </a:pPr>
            <a:r>
              <a:rPr lang="en-GB" dirty="0"/>
              <a:t>Can you place The Great Plague on this timeline of important historical events?</a:t>
            </a:r>
          </a:p>
        </p:txBody>
      </p:sp>
    </p:spTree>
    <p:extLst>
      <p:ext uri="{BB962C8B-B14F-4D97-AF65-F5344CB8AC3E}">
        <p14:creationId xmlns:p14="http://schemas.microsoft.com/office/powerpoint/2010/main" val="3113713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80291" y="429779"/>
            <a:ext cx="10515600" cy="1325563"/>
          </a:xfrm>
        </p:spPr>
        <p:txBody>
          <a:bodyPr/>
          <a:lstStyle/>
          <a:p>
            <a:r>
              <a:rPr lang="en-GB"/>
              <a:t>The origins of the bubonic plague</a:t>
            </a:r>
          </a:p>
        </p:txBody>
      </p:sp>
      <p:sp>
        <p:nvSpPr>
          <p:cNvPr id="3" name="Content Placeholder 2"/>
          <p:cNvSpPr>
            <a:spLocks noGrp="1"/>
          </p:cNvSpPr>
          <p:nvPr>
            <p:ph idx="4294967295"/>
          </p:nvPr>
        </p:nvSpPr>
        <p:spPr>
          <a:xfrm>
            <a:off x="480291" y="1092559"/>
            <a:ext cx="10515600" cy="5132749"/>
          </a:xfrm>
        </p:spPr>
        <p:txBody>
          <a:bodyPr>
            <a:noAutofit/>
          </a:bodyPr>
          <a:lstStyle/>
          <a:p>
            <a:r>
              <a:rPr lang="en-GB" sz="2200" dirty="0"/>
              <a:t>The bubonic plague has a long history throughout the world. It is believed that it first appeared several thousand years ago in Asia and the Middle East. However, these outbreaks were much smaller in scale.</a:t>
            </a:r>
          </a:p>
          <a:p>
            <a:r>
              <a:rPr lang="en-GB" sz="2200" dirty="0"/>
              <a:t>The biggest outbreak of the plague took place over a five-year period between 1347 and 1352. It appeared in port cities in Italy and France and quickly spread throughout Europe, leaving devastation in its wake.</a:t>
            </a:r>
          </a:p>
          <a:p>
            <a:r>
              <a:rPr lang="en-GB" sz="2200" dirty="0"/>
              <a:t>The Great Plague of London, as it became known, was the last major plague outbreak in England. At the time, people lived in very cramped and unsanitary conditions in cities such as London. It was common to see rats in houses and in the streets, as well as for people to have fleas in their clothes or bedsheets.</a:t>
            </a:r>
          </a:p>
          <a:p>
            <a:r>
              <a:rPr lang="en-GB" sz="2200" dirty="0"/>
              <a:t>This lack of public hygiene was a perfect storm for the bubonic plague to reappear.</a:t>
            </a:r>
          </a:p>
          <a:p>
            <a:endParaRPr lang="en-GB" sz="2200" dirty="0"/>
          </a:p>
        </p:txBody>
      </p:sp>
    </p:spTree>
    <p:extLst>
      <p:ext uri="{BB962C8B-B14F-4D97-AF65-F5344CB8AC3E}">
        <p14:creationId xmlns:p14="http://schemas.microsoft.com/office/powerpoint/2010/main" val="1097736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22037" y="457489"/>
            <a:ext cx="10515600" cy="1325563"/>
          </a:xfrm>
        </p:spPr>
        <p:txBody>
          <a:bodyPr/>
          <a:lstStyle/>
          <a:p>
            <a:r>
              <a:rPr lang="en-GB" dirty="0"/>
              <a:t>The origins of the bubonic plague</a:t>
            </a:r>
          </a:p>
        </p:txBody>
      </p:sp>
      <p:sp>
        <p:nvSpPr>
          <p:cNvPr id="3" name="Content Placeholder 2"/>
          <p:cNvSpPr>
            <a:spLocks noGrp="1"/>
          </p:cNvSpPr>
          <p:nvPr>
            <p:ph idx="4294967295"/>
          </p:nvPr>
        </p:nvSpPr>
        <p:spPr>
          <a:xfrm>
            <a:off x="822037" y="1991879"/>
            <a:ext cx="10515600" cy="4351338"/>
          </a:xfrm>
        </p:spPr>
        <p:txBody>
          <a:bodyPr>
            <a:normAutofit/>
          </a:bodyPr>
          <a:lstStyle/>
          <a:p>
            <a:r>
              <a:rPr lang="en-GB" sz="2400" dirty="0"/>
              <a:t>Historians believe that the plague spread to England from the Netherlands. Amsterdam had been badly hit by the plague two years before (taking around 50, 000 lives) and had started to open up trade again.</a:t>
            </a:r>
          </a:p>
          <a:p>
            <a:r>
              <a:rPr lang="en-GB" sz="2400" dirty="0"/>
              <a:t>Trade ships carrying cotton from Amsterdam to London and other ports in Southern England would have been carrying the infected rats and fleas.</a:t>
            </a:r>
          </a:p>
          <a:p>
            <a:endParaRPr lang="en-GB" sz="2400" dirty="0"/>
          </a:p>
        </p:txBody>
      </p:sp>
    </p:spTree>
    <p:extLst>
      <p:ext uri="{BB962C8B-B14F-4D97-AF65-F5344CB8AC3E}">
        <p14:creationId xmlns:p14="http://schemas.microsoft.com/office/powerpoint/2010/main" val="2058928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75855" y="134216"/>
            <a:ext cx="10515600" cy="1325563"/>
          </a:xfrm>
        </p:spPr>
        <p:txBody>
          <a:bodyPr/>
          <a:lstStyle/>
          <a:p>
            <a:r>
              <a:rPr lang="en-GB" dirty="0"/>
              <a:t>Infection</a:t>
            </a:r>
          </a:p>
        </p:txBody>
      </p:sp>
      <p:sp>
        <p:nvSpPr>
          <p:cNvPr id="3" name="Content Placeholder 2"/>
          <p:cNvSpPr>
            <a:spLocks noGrp="1"/>
          </p:cNvSpPr>
          <p:nvPr>
            <p:ph idx="4294967295"/>
          </p:nvPr>
        </p:nvSpPr>
        <p:spPr>
          <a:xfrm>
            <a:off x="665017" y="911224"/>
            <a:ext cx="10889673" cy="5692775"/>
          </a:xfrm>
        </p:spPr>
        <p:txBody>
          <a:bodyPr>
            <a:noAutofit/>
          </a:bodyPr>
          <a:lstStyle/>
          <a:p>
            <a:pPr fontAlgn="base"/>
            <a:r>
              <a:rPr lang="en-GB" sz="2100" dirty="0"/>
              <a:t>The infection is believed to have come from the fleas on Black Rats, often referred to as 'Ships' Rats'. The Black Rat is a species that is now not common in this country, but still found in some dockyard areas. The bacterium called Yersinia </a:t>
            </a:r>
            <a:r>
              <a:rPr lang="en-GB" sz="2100" dirty="0" err="1"/>
              <a:t>Pestis</a:t>
            </a:r>
            <a:r>
              <a:rPr lang="en-GB" sz="2100" dirty="0"/>
              <a:t> was carried by these rats and, in turn, their fleas. When its host died, the flea would hop onto the nearest living thing and transfer the bacterium by its bite. In the overcrowded homes and streets of towns and cities like Colchester and London this meant people became their hosts.  </a:t>
            </a:r>
          </a:p>
          <a:p>
            <a:pPr fontAlgn="base"/>
            <a:r>
              <a:rPr lang="en-GB" sz="2100" dirty="0"/>
              <a:t>In recent times, doubt has been cast on the role of the rat fleas in the spread of the plague. So rapid was the spread, it is now thought there was also human to human transmission, either air-borne or by human lice and fleas.  </a:t>
            </a:r>
          </a:p>
          <a:p>
            <a:pPr fontAlgn="base"/>
            <a:r>
              <a:rPr lang="en-GB" sz="2100" dirty="0"/>
              <a:t>Whether we can blame rats or human transmission the towns and cities of the seventeenth century were dirty, overcrowded, rat-infested and smelled bad. They had crude narrow streets with no pavements and very little drainage, there were open sewers, potholes full of water and heaps of ashes. Rubbish was thrown out into the street where it lay rotting. </a:t>
            </a:r>
          </a:p>
          <a:p>
            <a:pPr marL="0" indent="0">
              <a:buNone/>
            </a:pPr>
            <a:endParaRPr lang="en-GB" sz="2100" dirty="0"/>
          </a:p>
        </p:txBody>
      </p:sp>
    </p:spTree>
    <p:extLst>
      <p:ext uri="{BB962C8B-B14F-4D97-AF65-F5344CB8AC3E}">
        <p14:creationId xmlns:p14="http://schemas.microsoft.com/office/powerpoint/2010/main" val="4293746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00728" y="444644"/>
            <a:ext cx="10515600" cy="1325563"/>
          </a:xfrm>
        </p:spPr>
        <p:txBody>
          <a:bodyPr/>
          <a:lstStyle/>
          <a:p>
            <a:r>
              <a:rPr lang="en-GB" dirty="0"/>
              <a:t>How did the plague spread?…</a:t>
            </a:r>
          </a:p>
        </p:txBody>
      </p:sp>
      <p:sp>
        <p:nvSpPr>
          <p:cNvPr id="3" name="Content Placeholder 2"/>
          <p:cNvSpPr>
            <a:spLocks noGrp="1"/>
          </p:cNvSpPr>
          <p:nvPr>
            <p:ph idx="4294967295"/>
          </p:nvPr>
        </p:nvSpPr>
        <p:spPr>
          <a:xfrm>
            <a:off x="1200728" y="1770207"/>
            <a:ext cx="10515600" cy="4351338"/>
          </a:xfrm>
        </p:spPr>
        <p:txBody>
          <a:bodyPr vert="horz" lIns="91440" tIns="45720" rIns="91440" bIns="45720" rtlCol="0" anchor="t">
            <a:normAutofit/>
          </a:bodyPr>
          <a:lstStyle/>
          <a:p>
            <a:pPr marL="0" indent="0">
              <a:buNone/>
            </a:pPr>
            <a:endParaRPr lang="en-GB" dirty="0"/>
          </a:p>
          <a:p>
            <a:pPr marL="0" indent="0">
              <a:buNone/>
            </a:pPr>
            <a:r>
              <a:rPr lang="en-GB" dirty="0">
                <a:hlinkClick r:id="rId2"/>
              </a:rPr>
              <a:t>https://www.youtube.com/watch?v=JHmdH-PkTRI</a:t>
            </a:r>
            <a:endParaRPr lang="en-GB" dirty="0"/>
          </a:p>
          <a:p>
            <a:pPr marL="0" indent="0">
              <a:buNone/>
            </a:pPr>
            <a:r>
              <a:rPr lang="en-GB" dirty="0"/>
              <a:t>Song to summarise the origins and spread of the plague </a:t>
            </a:r>
          </a:p>
        </p:txBody>
      </p:sp>
    </p:spTree>
    <p:extLst>
      <p:ext uri="{BB962C8B-B14F-4D97-AF65-F5344CB8AC3E}">
        <p14:creationId xmlns:p14="http://schemas.microsoft.com/office/powerpoint/2010/main" val="2190553436"/>
      </p:ext>
    </p:extLst>
  </p:cSld>
  <p:clrMapOvr>
    <a:masterClrMapping/>
  </p:clrMapOvr>
</p:sld>
</file>

<file path=ppt/theme/theme1.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3.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C6103ED31D16449C68A7BF2D9CE16D" ma:contentTypeVersion="15" ma:contentTypeDescription="Create a new document." ma:contentTypeScope="" ma:versionID="f910e0884f03a04d7ee42f227eb79ded">
  <xsd:schema xmlns:xsd="http://www.w3.org/2001/XMLSchema" xmlns:xs="http://www.w3.org/2001/XMLSchema" xmlns:p="http://schemas.microsoft.com/office/2006/metadata/properties" xmlns:ns2="06850693-8438-469f-ab7d-61354bc6702b" xmlns:ns3="222c231a-453e-45cd-9137-ffbf24bab728" targetNamespace="http://schemas.microsoft.com/office/2006/metadata/properties" ma:root="true" ma:fieldsID="8af11e815b42b0a8d2068d05e661df92" ns2:_="" ns3:_="">
    <xsd:import namespace="06850693-8438-469f-ab7d-61354bc6702b"/>
    <xsd:import namespace="222c231a-453e-45cd-9137-ffbf24bab728"/>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50693-8438-469f-ab7d-61354bc6702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b4fc6c99-5d3c-4de6-bcf3-28eb966e72fb"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22c231a-453e-45cd-9137-ffbf24bab728"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4f5d6da-c37f-4265-99e2-32b185b2f9bf}" ma:internalName="TaxCatchAll" ma:showField="CatchAllData" ma:web="222c231a-453e-45cd-9137-ffbf24bab728">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22c231a-453e-45cd-9137-ffbf24bab728" xsi:nil="true"/>
    <lcf76f155ced4ddcb4097134ff3c332f xmlns="06850693-8438-469f-ab7d-61354bc6702b">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496F34-EB70-4A3F-8ED0-8B6B6011B3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6850693-8438-469f-ab7d-61354bc6702b"/>
    <ds:schemaRef ds:uri="222c231a-453e-45cd-9137-ffbf24bab72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D7FAB30-9955-43BE-B08A-FDEC5D71839F}">
  <ds:schemaRefs>
    <ds:schemaRef ds:uri="http://schemas.microsoft.com/office/2006/documentManagement/types"/>
    <ds:schemaRef ds:uri="http://schemas.microsoft.com/office/infopath/2007/PartnerControls"/>
    <ds:schemaRef ds:uri="http://purl.org/dc/elements/1.1/"/>
    <ds:schemaRef ds:uri="199c6fb7-4385-4141-a62f-b72fd58ed0c6"/>
    <ds:schemaRef ds:uri="http://purl.org/dc/terms/"/>
    <ds:schemaRef ds:uri="http://schemas.openxmlformats.org/package/2006/metadata/core-properties"/>
    <ds:schemaRef ds:uri="6e8faa2d-5df3-47a5-9bff-c53a3e8cbfd5"/>
    <ds:schemaRef ds:uri="http://schemas.microsoft.com/office/2006/metadata/properties"/>
    <ds:schemaRef ds:uri="http://www.w3.org/XML/1998/namespace"/>
    <ds:schemaRef ds:uri="http://purl.org/dc/dcmitype/"/>
    <ds:schemaRef ds:uri="222c231a-453e-45cd-9137-ffbf24bab728"/>
    <ds:schemaRef ds:uri="06850693-8438-469f-ab7d-61354bc6702b"/>
  </ds:schemaRefs>
</ds:datastoreItem>
</file>

<file path=customXml/itemProps3.xml><?xml version="1.0" encoding="utf-8"?>
<ds:datastoreItem xmlns:ds="http://schemas.openxmlformats.org/officeDocument/2006/customXml" ds:itemID="{2F7C115A-53D6-4526-B656-C789985B034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26</TotalTime>
  <Words>2907</Words>
  <Application>Microsoft Office PowerPoint</Application>
  <PresentationFormat>Widescreen</PresentationFormat>
  <Paragraphs>193</Paragraphs>
  <Slides>35</Slides>
  <Notes>0</Notes>
  <HiddenSlides>0</HiddenSlides>
  <MMClips>0</MMClips>
  <ScaleCrop>false</ScaleCrop>
  <HeadingPairs>
    <vt:vector size="4" baseType="variant">
      <vt:variant>
        <vt:lpstr>Theme</vt:lpstr>
      </vt:variant>
      <vt:variant>
        <vt:i4>3</vt:i4>
      </vt:variant>
      <vt:variant>
        <vt:lpstr>Slide Titles</vt:lpstr>
      </vt:variant>
      <vt:variant>
        <vt:i4>35</vt:i4>
      </vt:variant>
    </vt:vector>
  </HeadingPairs>
  <TitlesOfParts>
    <vt:vector size="38" baseType="lpstr">
      <vt:lpstr>3_Office Theme</vt:lpstr>
      <vt:lpstr>Gallery</vt:lpstr>
      <vt:lpstr>6_Office Theme</vt:lpstr>
      <vt:lpstr>PowerPoint Presentation</vt:lpstr>
      <vt:lpstr>History The Great Plague</vt:lpstr>
      <vt:lpstr>A time capsule has been found in the grounds of an old hospital.  </vt:lpstr>
      <vt:lpstr>WALT: explore the significance of the Great Plague</vt:lpstr>
      <vt:lpstr>WALT: explore the significance of the Great Plague</vt:lpstr>
      <vt:lpstr>The origins of the bubonic plague</vt:lpstr>
      <vt:lpstr>The origins of the bubonic plague</vt:lpstr>
      <vt:lpstr>Infection</vt:lpstr>
      <vt:lpstr>How did the plague spread?…</vt:lpstr>
      <vt:lpstr>Impact of the Great Plague on Colchester</vt:lpstr>
      <vt:lpstr>PowerPoint Presentation</vt:lpstr>
      <vt:lpstr>In your books, answer these questions about the data</vt:lpstr>
      <vt:lpstr>PowerPoint Presentation</vt:lpstr>
      <vt:lpstr>History The Great Plague</vt:lpstr>
      <vt:lpstr>WALT: reflect on the impact of the Great Plague on Colchester</vt:lpstr>
      <vt:lpstr>WALT: reflect on the impact of the Great Plague on Colchester</vt:lpstr>
      <vt:lpstr>WALT: reflect on the impact of the Great Plague on Colchester</vt:lpstr>
      <vt:lpstr>WALT; reflect on the impact of the Great Plague on Colchester</vt:lpstr>
      <vt:lpstr>WALT: reflect on the impact of the Great Plague on Colchester</vt:lpstr>
      <vt:lpstr>WALT; reflect on the impact of the Great Plague on Colchester</vt:lpstr>
      <vt:lpstr>PowerPoint Presentation</vt:lpstr>
      <vt:lpstr>WALT: reflect on the impact of the Great Plague on Colchester</vt:lpstr>
      <vt:lpstr>PowerPoint Presentation</vt:lpstr>
      <vt:lpstr>History The Great Plague</vt:lpstr>
      <vt:lpstr>WALT: discuss medicine in history and how it was used to combat the Great Plague </vt:lpstr>
      <vt:lpstr>WALT: discuss medicine in history and how it was used to combat the Great Plague </vt:lpstr>
      <vt:lpstr>WALT: discuss medicine in history and how it was used to combat the Great Plague</vt:lpstr>
      <vt:lpstr>PowerPoint Presentation</vt:lpstr>
      <vt:lpstr>WALT; discuss medicine in history and how it was used to combat the Great Plague</vt:lpstr>
      <vt:lpstr>PowerPoint Presentation</vt:lpstr>
      <vt:lpstr>History The Great Plague</vt:lpstr>
      <vt:lpstr>WALT: research and create medical treatments/protection from the Great Plague</vt:lpstr>
      <vt:lpstr>WALT: research and create medical treatments/protection from the Great Plague</vt:lpstr>
      <vt:lpstr>WALT: research and create medical treatments/protection from the Great Plague</vt:lpstr>
      <vt:lpstr>PowerPoint Presentation</vt:lpstr>
    </vt:vector>
  </TitlesOfParts>
  <Company>St Johns Green Primary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Staff - Rhianna Mitchell</dc:creator>
  <cp:lastModifiedBy>Inese Williams</cp:lastModifiedBy>
  <cp:revision>34</cp:revision>
  <dcterms:created xsi:type="dcterms:W3CDTF">2023-05-02T09:18:51Z</dcterms:created>
  <dcterms:modified xsi:type="dcterms:W3CDTF">2024-07-09T10:16:35Z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0x01010007C6103ED31D16449C68A7BF2D9CE16D</vt:lpwstr>
  </property>
  <property fmtid="{D5CDD505-2E9C-101B-9397-08002B2CF9AE}" pid="3" name="MediaServiceImageTags">
    <vt:lpwstr/>
  </property>
</Properties>
</file>