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0287000" cy="10287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287000" cy="102870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-731520" y="274320"/>
            <a:ext cx="12344400" cy="1234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2000" b="1">
                <a:solidFill>
                  <a:srgbClr val="32B4BF"/>
                </a:solidFill>
                <a:latin typeface="Inter"/>
              </a:rPr>
              <a:t>63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03120"/>
            <a:ext cx="8686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NOVUS 2025 · OPINION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487168"/>
            <a:ext cx="457200" cy="45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8686800" cy="2377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95000"/>
              </a:lnSpc>
            </a:pPr>
            <a:r>
              <a:rPr sz="22000" b="1">
                <a:solidFill>
                  <a:srgbClr val="FFFFFF"/>
                </a:solidFill>
                <a:latin typeface="Inter"/>
              </a:rPr>
              <a:t>63</a:t>
            </a:r>
            <a:r>
              <a:rPr sz="9200" b="1">
                <a:solidFill>
                  <a:srgbClr val="FFFFFF"/>
                </a:solidFill>
                <a:latin typeface="Inter"/>
              </a:rPr>
              <a:t> 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035040"/>
            <a:ext cx="8686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vill ha direkttillgång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903720"/>
            <a:ext cx="8686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till naprapater och kiropraktorer på vårdcentralen</a:t>
            </a:r>
          </a:p>
        </p:txBody>
      </p:sp>
      <p:sp>
        <p:nvSpPr>
          <p:cNvPr id="9" name="Rectangle 8"/>
          <p:cNvSpPr/>
          <p:nvPr/>
        </p:nvSpPr>
        <p:spPr>
          <a:xfrm>
            <a:off x="7086600" y="822960"/>
            <a:ext cx="237744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960120"/>
            <a:ext cx="2050683" cy="5943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22960" y="9464040"/>
            <a:ext cx="8641080" cy="182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9601200"/>
            <a:ext cx="6400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Källa: Novus 2025 · n=1 009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960120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100" b="1">
                <a:solidFill>
                  <a:srgbClr val="FFFFFF"/>
                </a:solidFill>
                <a:latin typeface="Inter"/>
              </a:rPr>
              <a:t>press.lkr.se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287000" cy="102870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-731520" y="274320"/>
            <a:ext cx="12344400" cy="1234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2000" b="1">
                <a:solidFill>
                  <a:srgbClr val="32B4BF"/>
                </a:solidFill>
                <a:latin typeface="Inter"/>
              </a:rPr>
              <a:t>76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03120"/>
            <a:ext cx="8686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NOVUS 2025 · FOLKHÄLSA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487168"/>
            <a:ext cx="457200" cy="45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8686800" cy="2377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95000"/>
              </a:lnSpc>
            </a:pPr>
            <a:r>
              <a:rPr sz="22000" b="1">
                <a:solidFill>
                  <a:srgbClr val="FFFFFF"/>
                </a:solidFill>
                <a:latin typeface="Inter"/>
              </a:rPr>
              <a:t>76</a:t>
            </a:r>
            <a:r>
              <a:rPr sz="9200" b="1">
                <a:solidFill>
                  <a:srgbClr val="FFFFFF"/>
                </a:solidFill>
                <a:latin typeface="Inter"/>
              </a:rPr>
              <a:t> 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035040"/>
            <a:ext cx="8686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har haft besvär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903720"/>
            <a:ext cx="8686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i rygg, nacke, leder eller muskler senaste 12 månaderna</a:t>
            </a:r>
          </a:p>
        </p:txBody>
      </p:sp>
      <p:sp>
        <p:nvSpPr>
          <p:cNvPr id="9" name="Rectangle 8"/>
          <p:cNvSpPr/>
          <p:nvPr/>
        </p:nvSpPr>
        <p:spPr>
          <a:xfrm>
            <a:off x="7086600" y="822960"/>
            <a:ext cx="237744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960120"/>
            <a:ext cx="2050683" cy="5943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22960" y="9464040"/>
            <a:ext cx="8641080" cy="182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9601200"/>
            <a:ext cx="6400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Källa: Novus 2025 · n=1 009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960120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100" b="1">
                <a:solidFill>
                  <a:srgbClr val="FFFFFF"/>
                </a:solidFill>
                <a:latin typeface="Inter"/>
              </a:rPr>
              <a:t>press.lkr.se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287000" cy="102870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-731520" y="274320"/>
            <a:ext cx="12344400" cy="1234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2000" b="1">
                <a:solidFill>
                  <a:srgbClr val="32B4BF"/>
                </a:solidFill>
                <a:latin typeface="Inter"/>
              </a:rPr>
              <a:t>44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03120"/>
            <a:ext cx="8686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MYNAK 2019 · SAMHÄLLSKOSTNAD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487168"/>
            <a:ext cx="457200" cy="45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8686800" cy="2377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95000"/>
              </a:lnSpc>
            </a:pPr>
            <a:r>
              <a:rPr sz="22000" b="1">
                <a:solidFill>
                  <a:srgbClr val="FFFFFF"/>
                </a:solidFill>
                <a:latin typeface="Inter"/>
              </a:rPr>
              <a:t>44</a:t>
            </a:r>
            <a:r>
              <a:rPr sz="9200" b="1">
                <a:solidFill>
                  <a:srgbClr val="FFFFFF"/>
                </a:solidFill>
                <a:latin typeface="Inter"/>
              </a:rPr>
              <a:t> mdr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035040"/>
            <a:ext cx="8686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kostar ryggbesvär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903720"/>
            <a:ext cx="8686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svenska samhället varje år — produktionsbortfall, sjukskrivningar, vårdkonsumtion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7086600" y="822960"/>
            <a:ext cx="237744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960120"/>
            <a:ext cx="2050683" cy="5943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22960" y="9464040"/>
            <a:ext cx="8641080" cy="182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9601200"/>
            <a:ext cx="6400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Källa: Mynak 2019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960120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100" b="1">
                <a:solidFill>
                  <a:srgbClr val="FFFFFF"/>
                </a:solidFill>
                <a:latin typeface="Inter"/>
              </a:rPr>
              <a:t>press.lkr.se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287000" cy="102870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-731520" y="274320"/>
            <a:ext cx="12344400" cy="1234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2000" b="1">
                <a:solidFill>
                  <a:srgbClr val="32B4BF"/>
                </a:solidFill>
                <a:latin typeface="Inter"/>
              </a:rPr>
              <a:t>2 800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03120"/>
            <a:ext cx="8686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LKR &amp; SNF 2025 · RESURSEN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487168"/>
            <a:ext cx="457200" cy="45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8686800" cy="2377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95000"/>
              </a:lnSpc>
            </a:pPr>
            <a:r>
              <a:rPr sz="17000" b="1">
                <a:solidFill>
                  <a:srgbClr val="FFFFFF"/>
                </a:solidFill>
                <a:latin typeface="Inter"/>
              </a:rPr>
              <a:t>2 800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035040"/>
            <a:ext cx="8686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står utanför primärvården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903720"/>
            <a:ext cx="8686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legitimerade naprapater och kiropraktorer — 0 % tillgång via subventionerad vård</a:t>
            </a:r>
          </a:p>
        </p:txBody>
      </p:sp>
      <p:sp>
        <p:nvSpPr>
          <p:cNvPr id="9" name="Rectangle 8"/>
          <p:cNvSpPr/>
          <p:nvPr/>
        </p:nvSpPr>
        <p:spPr>
          <a:xfrm>
            <a:off x="7086600" y="822960"/>
            <a:ext cx="237744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960120"/>
            <a:ext cx="2050683" cy="5943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22960" y="9464040"/>
            <a:ext cx="8641080" cy="182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9601200"/>
            <a:ext cx="6400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Källa: LKR &amp; Svenska Naprapatförbundet 2025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960120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100" b="1">
                <a:solidFill>
                  <a:srgbClr val="FFFFFF"/>
                </a:solidFill>
                <a:latin typeface="Inter"/>
              </a:rPr>
              <a:t>press.lkr.se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287000" cy="102870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-731520" y="274320"/>
            <a:ext cx="12344400" cy="1234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2000" b="1">
                <a:solidFill>
                  <a:srgbClr val="32B4BF"/>
                </a:solidFill>
                <a:latin typeface="Inter"/>
              </a:rPr>
              <a:t>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03120"/>
            <a:ext cx="8686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NOVUS 2025 · TILLGÅNG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487168"/>
            <a:ext cx="457200" cy="45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8686800" cy="2377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95000"/>
              </a:lnSpc>
            </a:pPr>
            <a:r>
              <a:rPr sz="22000" b="1">
                <a:solidFill>
                  <a:srgbClr val="FFFFFF"/>
                </a:solidFill>
                <a:latin typeface="Inter"/>
              </a:rPr>
              <a:t>14</a:t>
            </a:r>
            <a:r>
              <a:rPr sz="9200" b="1">
                <a:solidFill>
                  <a:srgbClr val="FFFFFF"/>
                </a:solidFill>
                <a:latin typeface="Inter"/>
              </a:rPr>
              <a:t> 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035040"/>
            <a:ext cx="8686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har fått vård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903720"/>
            <a:ext cx="8686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hos naprapat eller kiropraktor senaste året — trots att 76 % haft besvär</a:t>
            </a:r>
          </a:p>
        </p:txBody>
      </p:sp>
      <p:sp>
        <p:nvSpPr>
          <p:cNvPr id="9" name="Rectangle 8"/>
          <p:cNvSpPr/>
          <p:nvPr/>
        </p:nvSpPr>
        <p:spPr>
          <a:xfrm>
            <a:off x="7086600" y="822960"/>
            <a:ext cx="237744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960120"/>
            <a:ext cx="2050683" cy="5943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22960" y="9464040"/>
            <a:ext cx="8641080" cy="182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9601200"/>
            <a:ext cx="6400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Källa: Novus 2025 · n=1 009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960120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100" b="1">
                <a:solidFill>
                  <a:srgbClr val="FFFFFF"/>
                </a:solidFill>
                <a:latin typeface="Inter"/>
              </a:rPr>
              <a:t>press.lkr.se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