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12776" r:id="rId2"/>
    <p:sldId id="12357" r:id="rId3"/>
    <p:sldId id="12850" r:id="rId4"/>
    <p:sldId id="12918" r:id="rId5"/>
    <p:sldId id="12919" r:id="rId6"/>
    <p:sldId id="12920" r:id="rId7"/>
    <p:sldId id="12921" r:id="rId8"/>
    <p:sldId id="12922" r:id="rId9"/>
    <p:sldId id="12923" r:id="rId10"/>
    <p:sldId id="12924" r:id="rId11"/>
    <p:sldId id="12925" r:id="rId12"/>
    <p:sldId id="12926" r:id="rId13"/>
    <p:sldId id="12927" r:id="rId14"/>
    <p:sldId id="12928" r:id="rId15"/>
    <p:sldId id="12929" r:id="rId16"/>
    <p:sldId id="12930" r:id="rId17"/>
    <p:sldId id="12931" r:id="rId18"/>
    <p:sldId id="12932" r:id="rId19"/>
    <p:sldId id="12933" r:id="rId20"/>
    <p:sldId id="12934" r:id="rId21"/>
    <p:sldId id="12935" r:id="rId22"/>
    <p:sldId id="12936" r:id="rId23"/>
    <p:sldId id="12806" r:id="rId24"/>
    <p:sldId id="12840" r:id="rId25"/>
    <p:sldId id="12832" r:id="rId26"/>
    <p:sldId id="12882" r:id="rId27"/>
    <p:sldId id="12888" r:id="rId28"/>
    <p:sldId id="12889" r:id="rId29"/>
    <p:sldId id="12898" r:id="rId30"/>
    <p:sldId id="12890" r:id="rId31"/>
    <p:sldId id="12916" r:id="rId32"/>
    <p:sldId id="12915"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9FCE2"/>
    <a:srgbClr val="F0E6D6"/>
    <a:srgbClr val="F7ECDE"/>
    <a:srgbClr val="343717"/>
    <a:srgbClr val="351402"/>
    <a:srgbClr val="9FD0FF"/>
    <a:srgbClr val="665515"/>
    <a:srgbClr val="8B8587"/>
    <a:srgbClr val="FAF6F1"/>
    <a:srgbClr val="60DE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81"/>
    <p:restoredTop sz="91420" autoAdjust="0"/>
  </p:normalViewPr>
  <p:slideViewPr>
    <p:cSldViewPr snapToGrid="0" snapToObjects="1">
      <p:cViewPr varScale="1">
        <p:scale>
          <a:sx n="134" d="100"/>
          <a:sy n="134" d="100"/>
        </p:scale>
        <p:origin x="1528" y="184"/>
      </p:cViewPr>
      <p:guideLst>
        <p:guide orient="horz" pos="1620"/>
        <p:guide pos="2880"/>
      </p:guideLst>
    </p:cSldViewPr>
  </p:slideViewPr>
  <p:notesTextViewPr>
    <p:cViewPr>
      <p:scale>
        <a:sx n="100" d="100"/>
        <a:sy n="100" d="100"/>
      </p:scale>
      <p:origin x="0" y="0"/>
    </p:cViewPr>
  </p:notesTextViewPr>
  <p:sorterViewPr>
    <p:cViewPr>
      <p:scale>
        <a:sx n="1" d="1"/>
        <a:sy n="1" d="1"/>
      </p:scale>
      <p:origin x="0" y="3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34681-5068-7747-83A3-E010B5DFCE0F}" type="datetimeFigureOut">
              <a:rPr lang="en-US" smtClean="0"/>
              <a:t>6/19/26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1FA249-8ED1-7841-985C-957CB11E5A3E}" type="slidenum">
              <a:rPr lang="en-US" smtClean="0"/>
              <a:t>‹#›</a:t>
            </a:fld>
            <a:endParaRPr lang="en-US"/>
          </a:p>
        </p:txBody>
      </p:sp>
    </p:spTree>
    <p:extLst>
      <p:ext uri="{BB962C8B-B14F-4D97-AF65-F5344CB8AC3E}">
        <p14:creationId xmlns:p14="http://schemas.microsoft.com/office/powerpoint/2010/main" val="37223687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3</a:t>
            </a:fld>
            <a:endParaRPr lang="en-US"/>
          </a:p>
        </p:txBody>
      </p:sp>
    </p:spTree>
    <p:extLst>
      <p:ext uri="{BB962C8B-B14F-4D97-AF65-F5344CB8AC3E}">
        <p14:creationId xmlns:p14="http://schemas.microsoft.com/office/powerpoint/2010/main" val="1030949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12</a:t>
            </a:fld>
            <a:endParaRPr lang="en-US"/>
          </a:p>
        </p:txBody>
      </p:sp>
    </p:spTree>
    <p:extLst>
      <p:ext uri="{BB962C8B-B14F-4D97-AF65-F5344CB8AC3E}">
        <p14:creationId xmlns:p14="http://schemas.microsoft.com/office/powerpoint/2010/main" val="389605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13</a:t>
            </a:fld>
            <a:endParaRPr lang="en-US"/>
          </a:p>
        </p:txBody>
      </p:sp>
    </p:spTree>
    <p:extLst>
      <p:ext uri="{BB962C8B-B14F-4D97-AF65-F5344CB8AC3E}">
        <p14:creationId xmlns:p14="http://schemas.microsoft.com/office/powerpoint/2010/main" val="77209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14</a:t>
            </a:fld>
            <a:endParaRPr lang="en-US"/>
          </a:p>
        </p:txBody>
      </p:sp>
    </p:spTree>
    <p:extLst>
      <p:ext uri="{BB962C8B-B14F-4D97-AF65-F5344CB8AC3E}">
        <p14:creationId xmlns:p14="http://schemas.microsoft.com/office/powerpoint/2010/main" val="86998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15</a:t>
            </a:fld>
            <a:endParaRPr lang="en-US"/>
          </a:p>
        </p:txBody>
      </p:sp>
    </p:spTree>
    <p:extLst>
      <p:ext uri="{BB962C8B-B14F-4D97-AF65-F5344CB8AC3E}">
        <p14:creationId xmlns:p14="http://schemas.microsoft.com/office/powerpoint/2010/main" val="2950680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16</a:t>
            </a:fld>
            <a:endParaRPr lang="en-US"/>
          </a:p>
        </p:txBody>
      </p:sp>
    </p:spTree>
    <p:extLst>
      <p:ext uri="{BB962C8B-B14F-4D97-AF65-F5344CB8AC3E}">
        <p14:creationId xmlns:p14="http://schemas.microsoft.com/office/powerpoint/2010/main" val="3415089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17</a:t>
            </a:fld>
            <a:endParaRPr lang="en-US"/>
          </a:p>
        </p:txBody>
      </p:sp>
    </p:spTree>
    <p:extLst>
      <p:ext uri="{BB962C8B-B14F-4D97-AF65-F5344CB8AC3E}">
        <p14:creationId xmlns:p14="http://schemas.microsoft.com/office/powerpoint/2010/main" val="1838806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18</a:t>
            </a:fld>
            <a:endParaRPr lang="en-US"/>
          </a:p>
        </p:txBody>
      </p:sp>
    </p:spTree>
    <p:extLst>
      <p:ext uri="{BB962C8B-B14F-4D97-AF65-F5344CB8AC3E}">
        <p14:creationId xmlns:p14="http://schemas.microsoft.com/office/powerpoint/2010/main" val="1803297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19</a:t>
            </a:fld>
            <a:endParaRPr lang="en-US"/>
          </a:p>
        </p:txBody>
      </p:sp>
    </p:spTree>
    <p:extLst>
      <p:ext uri="{BB962C8B-B14F-4D97-AF65-F5344CB8AC3E}">
        <p14:creationId xmlns:p14="http://schemas.microsoft.com/office/powerpoint/2010/main" val="40620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20</a:t>
            </a:fld>
            <a:endParaRPr lang="en-US"/>
          </a:p>
        </p:txBody>
      </p:sp>
    </p:spTree>
    <p:extLst>
      <p:ext uri="{BB962C8B-B14F-4D97-AF65-F5344CB8AC3E}">
        <p14:creationId xmlns:p14="http://schemas.microsoft.com/office/powerpoint/2010/main" val="3260733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21</a:t>
            </a:fld>
            <a:endParaRPr lang="en-US"/>
          </a:p>
        </p:txBody>
      </p:sp>
    </p:spTree>
    <p:extLst>
      <p:ext uri="{BB962C8B-B14F-4D97-AF65-F5344CB8AC3E}">
        <p14:creationId xmlns:p14="http://schemas.microsoft.com/office/powerpoint/2010/main" val="218499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4</a:t>
            </a:fld>
            <a:endParaRPr lang="en-US"/>
          </a:p>
        </p:txBody>
      </p:sp>
    </p:spTree>
    <p:extLst>
      <p:ext uri="{BB962C8B-B14F-4D97-AF65-F5344CB8AC3E}">
        <p14:creationId xmlns:p14="http://schemas.microsoft.com/office/powerpoint/2010/main" val="2810197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22</a:t>
            </a:fld>
            <a:endParaRPr lang="en-US"/>
          </a:p>
        </p:txBody>
      </p:sp>
    </p:spTree>
    <p:extLst>
      <p:ext uri="{BB962C8B-B14F-4D97-AF65-F5344CB8AC3E}">
        <p14:creationId xmlns:p14="http://schemas.microsoft.com/office/powerpoint/2010/main" val="336357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5</a:t>
            </a:fld>
            <a:endParaRPr lang="en-US"/>
          </a:p>
        </p:txBody>
      </p:sp>
    </p:spTree>
    <p:extLst>
      <p:ext uri="{BB962C8B-B14F-4D97-AF65-F5344CB8AC3E}">
        <p14:creationId xmlns:p14="http://schemas.microsoft.com/office/powerpoint/2010/main" val="390342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6</a:t>
            </a:fld>
            <a:endParaRPr lang="en-US"/>
          </a:p>
        </p:txBody>
      </p:sp>
    </p:spTree>
    <p:extLst>
      <p:ext uri="{BB962C8B-B14F-4D97-AF65-F5344CB8AC3E}">
        <p14:creationId xmlns:p14="http://schemas.microsoft.com/office/powerpoint/2010/main" val="375396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7</a:t>
            </a:fld>
            <a:endParaRPr lang="en-US"/>
          </a:p>
        </p:txBody>
      </p:sp>
    </p:spTree>
    <p:extLst>
      <p:ext uri="{BB962C8B-B14F-4D97-AF65-F5344CB8AC3E}">
        <p14:creationId xmlns:p14="http://schemas.microsoft.com/office/powerpoint/2010/main" val="3845719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8</a:t>
            </a:fld>
            <a:endParaRPr lang="en-US"/>
          </a:p>
        </p:txBody>
      </p:sp>
    </p:spTree>
    <p:extLst>
      <p:ext uri="{BB962C8B-B14F-4D97-AF65-F5344CB8AC3E}">
        <p14:creationId xmlns:p14="http://schemas.microsoft.com/office/powerpoint/2010/main" val="2721713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9</a:t>
            </a:fld>
            <a:endParaRPr lang="en-US"/>
          </a:p>
        </p:txBody>
      </p:sp>
    </p:spTree>
    <p:extLst>
      <p:ext uri="{BB962C8B-B14F-4D97-AF65-F5344CB8AC3E}">
        <p14:creationId xmlns:p14="http://schemas.microsoft.com/office/powerpoint/2010/main" val="64760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10</a:t>
            </a:fld>
            <a:endParaRPr lang="en-US"/>
          </a:p>
        </p:txBody>
      </p:sp>
    </p:spTree>
    <p:extLst>
      <p:ext uri="{BB962C8B-B14F-4D97-AF65-F5344CB8AC3E}">
        <p14:creationId xmlns:p14="http://schemas.microsoft.com/office/powerpoint/2010/main" val="185720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FA249-8ED1-7841-985C-957CB11E5A3E}" type="slidenum">
              <a:rPr lang="en-US" smtClean="0"/>
              <a:t>11</a:t>
            </a:fld>
            <a:endParaRPr lang="en-US"/>
          </a:p>
        </p:txBody>
      </p:sp>
    </p:spTree>
    <p:extLst>
      <p:ext uri="{BB962C8B-B14F-4D97-AF65-F5344CB8AC3E}">
        <p14:creationId xmlns:p14="http://schemas.microsoft.com/office/powerpoint/2010/main" val="20689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0EE80D-7E60-CC4D-8536-4FEAEC6AD7DF}"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5306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EE80D-7E60-CC4D-8536-4FEAEC6AD7DF}"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8279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EE80D-7E60-CC4D-8536-4FEAEC6AD7DF}"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265914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0EE80D-7E60-CC4D-8536-4FEAEC6AD7DF}"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6285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0EE80D-7E60-CC4D-8536-4FEAEC6AD7DF}"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2145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0EE80D-7E60-CC4D-8536-4FEAEC6AD7DF}" type="datetimeFigureOut">
              <a:rPr lang="en-US" smtClean="0"/>
              <a:t>6/19/26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5827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0EE80D-7E60-CC4D-8536-4FEAEC6AD7DF}" type="datetimeFigureOut">
              <a:rPr lang="en-US" smtClean="0"/>
              <a:t>6/19/26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245076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0EE80D-7E60-CC4D-8536-4FEAEC6AD7DF}" type="datetimeFigureOut">
              <a:rPr lang="en-US" smtClean="0"/>
              <a:t>6/19/26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04315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EE80D-7E60-CC4D-8536-4FEAEC6AD7DF}" type="datetimeFigureOut">
              <a:rPr lang="en-US" smtClean="0"/>
              <a:t>6/19/26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84432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EE80D-7E60-CC4D-8536-4FEAEC6AD7DF}" type="datetimeFigureOut">
              <a:rPr lang="en-US" smtClean="0"/>
              <a:t>6/19/26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391166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EE80D-7E60-CC4D-8536-4FEAEC6AD7DF}" type="datetimeFigureOut">
              <a:rPr lang="en-US" smtClean="0"/>
              <a:t>6/19/26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0513D-D317-AD4F-9B25-9684E895D6D6}" type="slidenum">
              <a:rPr lang="en-US" smtClean="0"/>
              <a:t>‹#›</a:t>
            </a:fld>
            <a:endParaRPr lang="en-US"/>
          </a:p>
        </p:txBody>
      </p:sp>
    </p:spTree>
    <p:extLst>
      <p:ext uri="{BB962C8B-B14F-4D97-AF65-F5344CB8AC3E}">
        <p14:creationId xmlns:p14="http://schemas.microsoft.com/office/powerpoint/2010/main" val="876650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0EE80D-7E60-CC4D-8536-4FEAEC6AD7DF}" type="datetimeFigureOut">
              <a:rPr lang="en-US" smtClean="0"/>
              <a:t>6/19/26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60513D-D317-AD4F-9B25-9684E895D6D6}" type="slidenum">
              <a:rPr lang="en-US" smtClean="0"/>
              <a:t>‹#›</a:t>
            </a:fld>
            <a:endParaRPr lang="en-US"/>
          </a:p>
        </p:txBody>
      </p:sp>
    </p:spTree>
    <p:extLst>
      <p:ext uri="{BB962C8B-B14F-4D97-AF65-F5344CB8AC3E}">
        <p14:creationId xmlns:p14="http://schemas.microsoft.com/office/powerpoint/2010/main" val="2015061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8BAA-06C4-8A16-C3E9-46A1570F25C2}"/>
              </a:ext>
            </a:extLst>
          </p:cNvPr>
          <p:cNvPicPr>
            <a:picLocks noChangeAspect="1"/>
          </p:cNvPicPr>
          <p:nvPr/>
        </p:nvPicPr>
        <p:blipFill>
          <a:blip r:embed="rId2"/>
          <a:stretch>
            <a:fillRect/>
          </a:stretch>
        </p:blipFill>
        <p:spPr>
          <a:xfrm>
            <a:off x="0" y="0"/>
            <a:ext cx="9144000" cy="5143501"/>
          </a:xfrm>
          <a:prstGeom prst="rect">
            <a:avLst/>
          </a:prstGeom>
        </p:spPr>
      </p:pic>
    </p:spTree>
    <p:extLst>
      <p:ext uri="{BB962C8B-B14F-4D97-AF65-F5344CB8AC3E}">
        <p14:creationId xmlns:p14="http://schemas.microsoft.com/office/powerpoint/2010/main" val="2574515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482222"/>
            <a:ext cx="8293767" cy="3106813"/>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Then Gideon the son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Joash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returned from the battle by the ascent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Heres</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captured a young man of Succoth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questioned him. And he wrote down for him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officials and elders of Succoth, seventy-seven men.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41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came to the men of Succoth and said,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“Behold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about whom you taunted me, saying,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‘Are the hands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already in your hand, that we should give bread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to your men who are exhausted?’”</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656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482222"/>
            <a:ext cx="8293767" cy="3106813"/>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took the elders of the city,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took thorns of the wilderness and briers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with them taught the men of Succoth a lesson.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broke down the tower of Penuel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killed the men of the city.</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3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0"/>
            <a:ext cx="8293767" cy="4337919"/>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Then he said to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“Where are the men whom you killed at Tabor?”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They answered, “As you are, so were they.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Every one of them resembled the son of a king.”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said, “They were my brothers,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sons of my mother. As the LORD lives,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if you had saved them alive, I would not kill you.”</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97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0"/>
            <a:ext cx="8293767" cy="4337919"/>
          </a:xfrm>
          <a:prstGeom prst="rect">
            <a:avLst/>
          </a:prstGeom>
          <a:solidFill>
            <a:schemeClr val="tx1">
              <a:alpha val="80186"/>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So he said to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Jether</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his firstborn, “Rise and kill them!” But the young man did not draw his sword, for he was afraid, because he was still a young man. Then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said, “Rise yourself and fall upon us, for as the man is, so is his strength.” And Gideon arose and killed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he took the crescent ornaments that were on the necks of their camels.</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41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597703"/>
            <a:ext cx="8293767" cy="3106813"/>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Then the men of Israel said to Gideon,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“Rule over us, you and your son and your grandson also, for you have saved us from the hand of Midian.”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Gideon said to them, “I will not rule over you, and my son will not rule over you; the LORD will rule over you.”</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6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Gideon said to them, “Let me make a request of you: every one of you give me the earrings from his spoil.”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(For they had golden earrings, because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they were Ishmaelites.) And they answered,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“We will willingly give them.” And they spread a cloak, and every man threw in it the earrings of his spoil.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342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 weight of the golden earrings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that he requested was 1,700 shekels of gold,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besides the crescent ornaments and the pendants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 purple garments worn by the kings of Midian,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besides the collars that were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around the necks of their camels.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20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Gideon made an ephod of it and put it in his city,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in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Ophrah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all Israel whored after it there,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it became a snare to Gideon and to his family.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So Midian was subdued before the people of Israel,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they raised their heads no more. And the land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had rest for forty years in the days of Gideon.</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Jerubbaal the son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Joash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went and lived in his own house.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Now Gideon had seventy sons, his own offspring,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for he had many wives. And his concubine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who was in Shechem also bore him a son,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called his name Abimelech.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272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66585-9424-C8E0-A47A-E9504145B95E}"/>
              </a:ext>
            </a:extLst>
          </p:cNvPr>
          <p:cNvPicPr>
            <a:picLocks noChangeAspect="1"/>
          </p:cNvPicPr>
          <p:nvPr/>
        </p:nvPicPr>
        <p:blipFill>
          <a:blip r:embed="rId2"/>
          <a:stretch>
            <a:fillRect/>
          </a:stretch>
        </p:blipFill>
        <p:spPr>
          <a:xfrm>
            <a:off x="-1" y="2116"/>
            <a:ext cx="9147769" cy="5141384"/>
          </a:xfrm>
          <a:prstGeom prst="rect">
            <a:avLst/>
          </a:prstGeom>
        </p:spPr>
      </p:pic>
    </p:spTree>
    <p:extLst>
      <p:ext uri="{BB962C8B-B14F-4D97-AF65-F5344CB8AC3E}">
        <p14:creationId xmlns:p14="http://schemas.microsoft.com/office/powerpoint/2010/main" val="89620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1023857"/>
            <a:ext cx="8293767" cy="2491259"/>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Gideon the son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Joash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died in a good old age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was buried in the tomb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Joash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his father,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at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Ophrah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of the Abiezrites.</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95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As soon as Gideon died, the people of Israel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turned again and whored after the Baals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made Baal-</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berith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their god. And the people of Israel did not remember the LORD their God,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who had delivered them from the hand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of all their enemies on every side,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641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1331634"/>
            <a:ext cx="8293767" cy="187570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they did not show steadfast love</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to the family of Jerubbaal (that is, Gideon)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in return for all the good that he had done to Israel.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372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66585-9424-C8E0-A47A-E9504145B95E}"/>
              </a:ext>
            </a:extLst>
          </p:cNvPr>
          <p:cNvPicPr>
            <a:picLocks noChangeAspect="1"/>
          </p:cNvPicPr>
          <p:nvPr/>
        </p:nvPicPr>
        <p:blipFill>
          <a:blip r:embed="rId2"/>
          <a:stretch>
            <a:fillRect/>
          </a:stretch>
        </p:blipFill>
        <p:spPr>
          <a:xfrm>
            <a:off x="-1" y="2116"/>
            <a:ext cx="9147769" cy="5141384"/>
          </a:xfrm>
          <a:prstGeom prst="rect">
            <a:avLst/>
          </a:prstGeom>
        </p:spPr>
      </p:pic>
    </p:spTree>
    <p:extLst>
      <p:ext uri="{BB962C8B-B14F-4D97-AF65-F5344CB8AC3E}">
        <p14:creationId xmlns:p14="http://schemas.microsoft.com/office/powerpoint/2010/main" val="1058341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66585-9424-C8E0-A47A-E9504145B95E}"/>
              </a:ext>
            </a:extLst>
          </p:cNvPr>
          <p:cNvPicPr>
            <a:picLocks noChangeAspect="1"/>
          </p:cNvPicPr>
          <p:nvPr/>
        </p:nvPicPr>
        <p:blipFill>
          <a:blip r:embed="rId2"/>
          <a:stretch>
            <a:fillRect/>
          </a:stretch>
        </p:blipFill>
        <p:spPr>
          <a:xfrm>
            <a:off x="-1" y="2116"/>
            <a:ext cx="9147769" cy="5141384"/>
          </a:xfrm>
          <a:prstGeom prst="rect">
            <a:avLst/>
          </a:prstGeom>
        </p:spPr>
      </p:pic>
    </p:spTree>
    <p:extLst>
      <p:ext uri="{BB962C8B-B14F-4D97-AF65-F5344CB8AC3E}">
        <p14:creationId xmlns:p14="http://schemas.microsoft.com/office/powerpoint/2010/main" val="1818156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8BAA-06C4-8A16-C3E9-46A1570F25C2}"/>
              </a:ext>
            </a:extLst>
          </p:cNvPr>
          <p:cNvPicPr>
            <a:picLocks noChangeAspect="1"/>
          </p:cNvPicPr>
          <p:nvPr/>
        </p:nvPicPr>
        <p:blipFill>
          <a:blip r:embed="rId2"/>
          <a:stretch>
            <a:fillRect/>
          </a:stretch>
        </p:blipFill>
        <p:spPr>
          <a:xfrm>
            <a:off x="0" y="0"/>
            <a:ext cx="9144000" cy="5143501"/>
          </a:xfrm>
          <a:prstGeom prst="rect">
            <a:avLst/>
          </a:prstGeom>
        </p:spPr>
      </p:pic>
    </p:spTree>
    <p:extLst>
      <p:ext uri="{BB962C8B-B14F-4D97-AF65-F5344CB8AC3E}">
        <p14:creationId xmlns:p14="http://schemas.microsoft.com/office/powerpoint/2010/main" val="3810290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545334-CB77-BFAE-303A-D1544FED1662}"/>
              </a:ext>
            </a:extLst>
          </p:cNvPr>
          <p:cNvPicPr>
            <a:picLocks noChangeAspect="1"/>
          </p:cNvPicPr>
          <p:nvPr/>
        </p:nvPicPr>
        <p:blipFill>
          <a:blip r:embed="rId2"/>
          <a:stretch>
            <a:fillRect/>
          </a:stretch>
        </p:blipFill>
        <p:spPr>
          <a:xfrm>
            <a:off x="-1" y="2116"/>
            <a:ext cx="9147769" cy="5141384"/>
          </a:xfrm>
          <a:prstGeom prst="rect">
            <a:avLst/>
          </a:prstGeom>
        </p:spPr>
      </p:pic>
      <p:sp>
        <p:nvSpPr>
          <p:cNvPr id="5" name="TextBox 4">
            <a:extLst>
              <a:ext uri="{FF2B5EF4-FFF2-40B4-BE49-F238E27FC236}">
                <a16:creationId xmlns:a16="http://schemas.microsoft.com/office/drawing/2014/main" id="{30903D23-F886-1F2C-CD8E-E062EFD335F7}"/>
              </a:ext>
            </a:extLst>
          </p:cNvPr>
          <p:cNvSpPr txBox="1"/>
          <p:nvPr/>
        </p:nvSpPr>
        <p:spPr>
          <a:xfrm>
            <a:off x="529469" y="1170452"/>
            <a:ext cx="7964826" cy="1514774"/>
          </a:xfrm>
          <a:prstGeom prst="rect">
            <a:avLst/>
          </a:prstGeom>
          <a:solidFill>
            <a:schemeClr val="tx1">
              <a:alpha val="40378"/>
            </a:schemeClr>
          </a:solidFill>
        </p:spPr>
        <p:txBody>
          <a:bodyPr wrap="square" rtlCol="0">
            <a:spAutoFit/>
          </a:bodyPr>
          <a:lstStyle/>
          <a:p>
            <a:pPr marR="0" algn="ctr">
              <a:lnSpc>
                <a:spcPts val="5840"/>
              </a:lnSpc>
              <a:spcBef>
                <a:spcPts val="0"/>
              </a:spcBef>
            </a:pPr>
            <a:r>
              <a:rPr lang="en-US" sz="3200" dirty="0">
                <a:solidFill>
                  <a:srgbClr val="F9FCE2"/>
                </a:solidFill>
                <a:latin typeface="Avenir Medium" panose="02000503020000020003" pitchFamily="2" charset="0"/>
              </a:rPr>
              <a:t>Failure to fear the Lord leads to a less fruitful life. </a:t>
            </a:r>
            <a:endParaRPr lang="en-US" sz="3200" dirty="0">
              <a:solidFill>
                <a:srgbClr val="F9FCE2"/>
              </a:solidFill>
              <a:effectLst/>
              <a:latin typeface="Avenir Medium" panose="02000503020000020003" pitchFamily="2" charset="0"/>
            </a:endParaRPr>
          </a:p>
        </p:txBody>
      </p:sp>
      <p:sp>
        <p:nvSpPr>
          <p:cNvPr id="3" name="TextBox 2">
            <a:extLst>
              <a:ext uri="{FF2B5EF4-FFF2-40B4-BE49-F238E27FC236}">
                <a16:creationId xmlns:a16="http://schemas.microsoft.com/office/drawing/2014/main" id="{4B0C6C69-8BEB-4714-5896-2AF42C1B1BD2}"/>
              </a:ext>
            </a:extLst>
          </p:cNvPr>
          <p:cNvSpPr txBox="1"/>
          <p:nvPr/>
        </p:nvSpPr>
        <p:spPr>
          <a:xfrm>
            <a:off x="0" y="0"/>
            <a:ext cx="9144000" cy="770980"/>
          </a:xfrm>
          <a:prstGeom prst="rect">
            <a:avLst/>
          </a:prstGeom>
          <a:solidFill>
            <a:schemeClr val="tx1">
              <a:alpha val="40378"/>
            </a:schemeClr>
          </a:solidFill>
        </p:spPr>
        <p:txBody>
          <a:bodyPr wrap="square" rtlCol="0">
            <a:spAutoFit/>
          </a:bodyPr>
          <a:lstStyle/>
          <a:p>
            <a:pPr marR="0" algn="ctr">
              <a:lnSpc>
                <a:spcPts val="5840"/>
              </a:lnSpc>
              <a:spcBef>
                <a:spcPts val="0"/>
              </a:spcBef>
            </a:pPr>
            <a:r>
              <a:rPr lang="en-US" sz="3200" dirty="0">
                <a:solidFill>
                  <a:srgbClr val="F9FCE2"/>
                </a:solidFill>
                <a:effectLst/>
                <a:latin typeface="Avenir Medium" panose="02000503020000020003" pitchFamily="2" charset="0"/>
              </a:rPr>
              <a:t>The Key Takeaway From Judges </a:t>
            </a:r>
            <a:r>
              <a:rPr lang="en-US" sz="3200" dirty="0">
                <a:solidFill>
                  <a:srgbClr val="F9FCE2"/>
                </a:solidFill>
                <a:latin typeface="Avenir Medium" panose="02000503020000020003" pitchFamily="2" charset="0"/>
              </a:rPr>
              <a:t>8</a:t>
            </a:r>
            <a:endParaRPr lang="en-US" sz="3200" dirty="0">
              <a:solidFill>
                <a:srgbClr val="F9FCE2"/>
              </a:solidFill>
              <a:effectLst/>
              <a:latin typeface="Avenir Medium" panose="02000503020000020003" pitchFamily="2" charset="0"/>
            </a:endParaRPr>
          </a:p>
        </p:txBody>
      </p:sp>
    </p:spTree>
    <p:extLst>
      <p:ext uri="{BB962C8B-B14F-4D97-AF65-F5344CB8AC3E}">
        <p14:creationId xmlns:p14="http://schemas.microsoft.com/office/powerpoint/2010/main" val="3823806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545334-CB77-BFAE-303A-D1544FED1662}"/>
              </a:ext>
            </a:extLst>
          </p:cNvPr>
          <p:cNvPicPr>
            <a:picLocks noChangeAspect="1"/>
          </p:cNvPicPr>
          <p:nvPr/>
        </p:nvPicPr>
        <p:blipFill>
          <a:blip r:embed="rId2"/>
          <a:stretch>
            <a:fillRect/>
          </a:stretch>
        </p:blipFill>
        <p:spPr>
          <a:xfrm>
            <a:off x="-1" y="2116"/>
            <a:ext cx="9147769" cy="5141384"/>
          </a:xfrm>
          <a:prstGeom prst="rect">
            <a:avLst/>
          </a:prstGeom>
        </p:spPr>
      </p:pic>
      <p:sp>
        <p:nvSpPr>
          <p:cNvPr id="5" name="TextBox 4">
            <a:extLst>
              <a:ext uri="{FF2B5EF4-FFF2-40B4-BE49-F238E27FC236}">
                <a16:creationId xmlns:a16="http://schemas.microsoft.com/office/drawing/2014/main" id="{30903D23-F886-1F2C-CD8E-E062EFD335F7}"/>
              </a:ext>
            </a:extLst>
          </p:cNvPr>
          <p:cNvSpPr txBox="1"/>
          <p:nvPr/>
        </p:nvSpPr>
        <p:spPr>
          <a:xfrm>
            <a:off x="521447" y="1102950"/>
            <a:ext cx="8109205" cy="1795556"/>
          </a:xfrm>
          <a:prstGeom prst="rect">
            <a:avLst/>
          </a:prstGeom>
          <a:solidFill>
            <a:schemeClr val="tx1">
              <a:alpha val="40378"/>
            </a:schemeClr>
          </a:solidFill>
        </p:spPr>
        <p:txBody>
          <a:bodyPr wrap="square" rtlCol="0">
            <a:spAutoFit/>
          </a:bodyPr>
          <a:lstStyle/>
          <a:p>
            <a:pPr marL="514350" indent="-514350" algn="l">
              <a:lnSpc>
                <a:spcPts val="3660"/>
              </a:lnSpc>
              <a:spcAft>
                <a:spcPts val="1200"/>
              </a:spcAft>
              <a:buAutoNum type="romanUcPeriod"/>
            </a:pPr>
            <a:r>
              <a:rPr lang="en-US" sz="2400" dirty="0">
                <a:solidFill>
                  <a:srgbClr val="F9FCE2"/>
                </a:solidFill>
                <a:effectLst/>
                <a:latin typeface="Avenir Medium" panose="02000503020000020003" pitchFamily="2" charset="0"/>
              </a:rPr>
              <a:t>Gideon Appeases Man </a:t>
            </a:r>
            <a:endParaRPr lang="en-US" sz="2400" dirty="0">
              <a:solidFill>
                <a:srgbClr val="F9FCE2"/>
              </a:solidFill>
              <a:latin typeface="Avenir Medium" panose="02000503020000020003" pitchFamily="2" charset="0"/>
            </a:endParaRPr>
          </a:p>
          <a:p>
            <a:pPr marL="514350" indent="-514350" algn="l">
              <a:lnSpc>
                <a:spcPts val="3660"/>
              </a:lnSpc>
              <a:spcAft>
                <a:spcPts val="1200"/>
              </a:spcAft>
              <a:buAutoNum type="romanUcPeriod"/>
            </a:pPr>
            <a:r>
              <a:rPr lang="en-US" sz="2400" dirty="0">
                <a:solidFill>
                  <a:srgbClr val="F9FCE2"/>
                </a:solidFill>
                <a:effectLst/>
                <a:latin typeface="Avenir Medium" panose="02000503020000020003" pitchFamily="2" charset="0"/>
              </a:rPr>
              <a:t>Gideon Abuses Man </a:t>
            </a:r>
          </a:p>
          <a:p>
            <a:pPr marL="514350" indent="-514350" algn="l">
              <a:lnSpc>
                <a:spcPts val="3660"/>
              </a:lnSpc>
              <a:spcAft>
                <a:spcPts val="1200"/>
              </a:spcAft>
              <a:buAutoNum type="romanUcPeriod"/>
            </a:pPr>
            <a:r>
              <a:rPr lang="en-US" sz="2400" dirty="0">
                <a:solidFill>
                  <a:srgbClr val="F9FCE2"/>
                </a:solidFill>
                <a:latin typeface="Avenir Medium" panose="02000503020000020003" pitchFamily="2" charset="0"/>
              </a:rPr>
              <a:t>Gideon Aggrandized before Man </a:t>
            </a:r>
            <a:endParaRPr lang="en-US" sz="2400" dirty="0">
              <a:solidFill>
                <a:srgbClr val="F9FCE2"/>
              </a:solidFill>
              <a:effectLst/>
              <a:latin typeface="Avenir Medium" panose="02000503020000020003" pitchFamily="2" charset="0"/>
            </a:endParaRPr>
          </a:p>
        </p:txBody>
      </p:sp>
      <p:sp>
        <p:nvSpPr>
          <p:cNvPr id="3" name="TextBox 2">
            <a:extLst>
              <a:ext uri="{FF2B5EF4-FFF2-40B4-BE49-F238E27FC236}">
                <a16:creationId xmlns:a16="http://schemas.microsoft.com/office/drawing/2014/main" id="{4B0C6C69-8BEB-4714-5896-2AF42C1B1BD2}"/>
              </a:ext>
            </a:extLst>
          </p:cNvPr>
          <p:cNvSpPr txBox="1"/>
          <p:nvPr/>
        </p:nvSpPr>
        <p:spPr>
          <a:xfrm>
            <a:off x="0" y="0"/>
            <a:ext cx="9144000" cy="770980"/>
          </a:xfrm>
          <a:prstGeom prst="rect">
            <a:avLst/>
          </a:prstGeom>
          <a:solidFill>
            <a:schemeClr val="tx1">
              <a:alpha val="40378"/>
            </a:schemeClr>
          </a:solidFill>
        </p:spPr>
        <p:txBody>
          <a:bodyPr wrap="square" rtlCol="0">
            <a:spAutoFit/>
          </a:bodyPr>
          <a:lstStyle/>
          <a:p>
            <a:pPr marR="0" algn="ctr">
              <a:lnSpc>
                <a:spcPts val="5840"/>
              </a:lnSpc>
              <a:spcBef>
                <a:spcPts val="0"/>
              </a:spcBef>
            </a:pPr>
            <a:r>
              <a:rPr lang="en-US" sz="3200" dirty="0">
                <a:solidFill>
                  <a:srgbClr val="F9FCE2"/>
                </a:solidFill>
                <a:effectLst/>
                <a:latin typeface="Avenir Medium" panose="02000503020000020003" pitchFamily="2" charset="0"/>
              </a:rPr>
              <a:t> Judges </a:t>
            </a:r>
            <a:r>
              <a:rPr lang="en-US" sz="3200" dirty="0">
                <a:solidFill>
                  <a:srgbClr val="F9FCE2"/>
                </a:solidFill>
                <a:latin typeface="Avenir Medium" panose="02000503020000020003" pitchFamily="2" charset="0"/>
              </a:rPr>
              <a:t>8</a:t>
            </a:r>
            <a:endParaRPr lang="en-US" sz="3200" dirty="0">
              <a:solidFill>
                <a:srgbClr val="F9FCE2"/>
              </a:solidFill>
              <a:effectLst/>
              <a:latin typeface="Avenir Medium" panose="02000503020000020003" pitchFamily="2" charset="0"/>
            </a:endParaRPr>
          </a:p>
        </p:txBody>
      </p:sp>
    </p:spTree>
    <p:extLst>
      <p:ext uri="{BB962C8B-B14F-4D97-AF65-F5344CB8AC3E}">
        <p14:creationId xmlns:p14="http://schemas.microsoft.com/office/powerpoint/2010/main" val="1226420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545334-CB77-BFAE-303A-D1544FED1662}"/>
              </a:ext>
            </a:extLst>
          </p:cNvPr>
          <p:cNvPicPr>
            <a:picLocks noChangeAspect="1"/>
          </p:cNvPicPr>
          <p:nvPr/>
        </p:nvPicPr>
        <p:blipFill>
          <a:blip r:embed="rId2"/>
          <a:stretch>
            <a:fillRect/>
          </a:stretch>
        </p:blipFill>
        <p:spPr>
          <a:xfrm>
            <a:off x="-1" y="2116"/>
            <a:ext cx="9147769" cy="5141384"/>
          </a:xfrm>
          <a:prstGeom prst="rect">
            <a:avLst/>
          </a:prstGeom>
        </p:spPr>
      </p:pic>
      <p:sp>
        <p:nvSpPr>
          <p:cNvPr id="5" name="TextBox 4">
            <a:extLst>
              <a:ext uri="{FF2B5EF4-FFF2-40B4-BE49-F238E27FC236}">
                <a16:creationId xmlns:a16="http://schemas.microsoft.com/office/drawing/2014/main" id="{30903D23-F886-1F2C-CD8E-E062EFD335F7}"/>
              </a:ext>
            </a:extLst>
          </p:cNvPr>
          <p:cNvSpPr txBox="1"/>
          <p:nvPr/>
        </p:nvSpPr>
        <p:spPr>
          <a:xfrm>
            <a:off x="745955" y="1980626"/>
            <a:ext cx="7652084" cy="553870"/>
          </a:xfrm>
          <a:prstGeom prst="rect">
            <a:avLst/>
          </a:prstGeom>
          <a:solidFill>
            <a:schemeClr val="tx1">
              <a:alpha val="40378"/>
            </a:schemeClr>
          </a:solidFill>
        </p:spPr>
        <p:txBody>
          <a:bodyPr wrap="square" rtlCol="0">
            <a:spAutoFit/>
          </a:bodyPr>
          <a:lstStyle/>
          <a:p>
            <a:pPr algn="ctr">
              <a:lnSpc>
                <a:spcPts val="3660"/>
              </a:lnSpc>
              <a:spcAft>
                <a:spcPts val="1200"/>
              </a:spcAft>
            </a:pPr>
            <a:r>
              <a:rPr lang="en-US" sz="2800" dirty="0">
                <a:solidFill>
                  <a:srgbClr val="F9FCE2"/>
                </a:solidFill>
                <a:latin typeface="Avenir Medium" panose="02000503020000020003" pitchFamily="2" charset="0"/>
              </a:rPr>
              <a:t>Gideon Appeases Man </a:t>
            </a:r>
            <a:endParaRPr lang="en-US" sz="2800" dirty="0">
              <a:solidFill>
                <a:srgbClr val="F9FCE2"/>
              </a:solidFill>
              <a:effectLst/>
              <a:latin typeface="Avenir Medium" panose="02000503020000020003" pitchFamily="2" charset="0"/>
            </a:endParaRPr>
          </a:p>
        </p:txBody>
      </p:sp>
      <p:sp>
        <p:nvSpPr>
          <p:cNvPr id="3" name="TextBox 2">
            <a:extLst>
              <a:ext uri="{FF2B5EF4-FFF2-40B4-BE49-F238E27FC236}">
                <a16:creationId xmlns:a16="http://schemas.microsoft.com/office/drawing/2014/main" id="{4B0C6C69-8BEB-4714-5896-2AF42C1B1BD2}"/>
              </a:ext>
            </a:extLst>
          </p:cNvPr>
          <p:cNvSpPr txBox="1"/>
          <p:nvPr/>
        </p:nvSpPr>
        <p:spPr>
          <a:xfrm>
            <a:off x="3320713" y="80211"/>
            <a:ext cx="2502569" cy="461665"/>
          </a:xfrm>
          <a:prstGeom prst="rect">
            <a:avLst/>
          </a:prstGeom>
          <a:solidFill>
            <a:schemeClr val="tx1">
              <a:alpha val="40378"/>
            </a:schemeClr>
          </a:solidFill>
        </p:spPr>
        <p:txBody>
          <a:bodyPr wrap="square" rtlCol="0">
            <a:spAutoFit/>
          </a:bodyPr>
          <a:lstStyle/>
          <a:p>
            <a:pPr marR="0" algn="ctr">
              <a:spcBef>
                <a:spcPts val="0"/>
              </a:spcBef>
            </a:pPr>
            <a:r>
              <a:rPr lang="en-US" sz="2400" dirty="0">
                <a:solidFill>
                  <a:srgbClr val="F9FCE2"/>
                </a:solidFill>
                <a:effectLst/>
                <a:latin typeface="Avenir Medium" panose="02000503020000020003" pitchFamily="2" charset="0"/>
              </a:rPr>
              <a:t>Judges </a:t>
            </a:r>
            <a:r>
              <a:rPr lang="en-US" sz="2400" dirty="0">
                <a:solidFill>
                  <a:srgbClr val="F9FCE2"/>
                </a:solidFill>
                <a:latin typeface="Avenir Medium" panose="02000503020000020003" pitchFamily="2" charset="0"/>
              </a:rPr>
              <a:t>8</a:t>
            </a:r>
            <a:endParaRPr lang="en-US" sz="2400" dirty="0">
              <a:solidFill>
                <a:srgbClr val="F9FCE2"/>
              </a:solidFill>
              <a:effectLst/>
              <a:latin typeface="Avenir Medium" panose="02000503020000020003" pitchFamily="2" charset="0"/>
            </a:endParaRPr>
          </a:p>
        </p:txBody>
      </p:sp>
    </p:spTree>
    <p:extLst>
      <p:ext uri="{BB962C8B-B14F-4D97-AF65-F5344CB8AC3E}">
        <p14:creationId xmlns:p14="http://schemas.microsoft.com/office/powerpoint/2010/main" val="3616302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545334-CB77-BFAE-303A-D1544FED1662}"/>
              </a:ext>
            </a:extLst>
          </p:cNvPr>
          <p:cNvPicPr>
            <a:picLocks noChangeAspect="1"/>
          </p:cNvPicPr>
          <p:nvPr/>
        </p:nvPicPr>
        <p:blipFill>
          <a:blip r:embed="rId2"/>
          <a:stretch>
            <a:fillRect/>
          </a:stretch>
        </p:blipFill>
        <p:spPr>
          <a:xfrm>
            <a:off x="0" y="0"/>
            <a:ext cx="9147769" cy="5141384"/>
          </a:xfrm>
          <a:prstGeom prst="rect">
            <a:avLst/>
          </a:prstGeom>
        </p:spPr>
      </p:pic>
      <p:sp>
        <p:nvSpPr>
          <p:cNvPr id="5" name="TextBox 4">
            <a:extLst>
              <a:ext uri="{FF2B5EF4-FFF2-40B4-BE49-F238E27FC236}">
                <a16:creationId xmlns:a16="http://schemas.microsoft.com/office/drawing/2014/main" id="{30903D23-F886-1F2C-CD8E-E062EFD335F7}"/>
              </a:ext>
            </a:extLst>
          </p:cNvPr>
          <p:cNvSpPr txBox="1"/>
          <p:nvPr/>
        </p:nvSpPr>
        <p:spPr>
          <a:xfrm>
            <a:off x="2654968" y="1979568"/>
            <a:ext cx="4042611" cy="553870"/>
          </a:xfrm>
          <a:prstGeom prst="rect">
            <a:avLst/>
          </a:prstGeom>
          <a:solidFill>
            <a:schemeClr val="tx1">
              <a:alpha val="40378"/>
            </a:schemeClr>
          </a:solidFill>
        </p:spPr>
        <p:txBody>
          <a:bodyPr wrap="square" rtlCol="0">
            <a:spAutoFit/>
          </a:bodyPr>
          <a:lstStyle/>
          <a:p>
            <a:pPr algn="ctr">
              <a:lnSpc>
                <a:spcPts val="3660"/>
              </a:lnSpc>
              <a:spcAft>
                <a:spcPts val="1200"/>
              </a:spcAft>
            </a:pPr>
            <a:r>
              <a:rPr lang="en-US" sz="2800" dirty="0">
                <a:solidFill>
                  <a:srgbClr val="F9FCE2"/>
                </a:solidFill>
                <a:effectLst/>
                <a:latin typeface="Avenir Medium" panose="02000503020000020003" pitchFamily="2" charset="0"/>
              </a:rPr>
              <a:t>Gideon Abuses Man </a:t>
            </a:r>
          </a:p>
        </p:txBody>
      </p:sp>
      <p:sp>
        <p:nvSpPr>
          <p:cNvPr id="3" name="TextBox 2">
            <a:extLst>
              <a:ext uri="{FF2B5EF4-FFF2-40B4-BE49-F238E27FC236}">
                <a16:creationId xmlns:a16="http://schemas.microsoft.com/office/drawing/2014/main" id="{4B0C6C69-8BEB-4714-5896-2AF42C1B1BD2}"/>
              </a:ext>
            </a:extLst>
          </p:cNvPr>
          <p:cNvSpPr txBox="1"/>
          <p:nvPr/>
        </p:nvSpPr>
        <p:spPr>
          <a:xfrm>
            <a:off x="3320713" y="80211"/>
            <a:ext cx="2502569" cy="461665"/>
          </a:xfrm>
          <a:prstGeom prst="rect">
            <a:avLst/>
          </a:prstGeom>
          <a:solidFill>
            <a:schemeClr val="tx1">
              <a:alpha val="40378"/>
            </a:schemeClr>
          </a:solidFill>
        </p:spPr>
        <p:txBody>
          <a:bodyPr wrap="square" rtlCol="0">
            <a:spAutoFit/>
          </a:bodyPr>
          <a:lstStyle/>
          <a:p>
            <a:pPr marR="0" algn="ctr">
              <a:spcBef>
                <a:spcPts val="0"/>
              </a:spcBef>
            </a:pPr>
            <a:r>
              <a:rPr lang="en-US" sz="2400" dirty="0">
                <a:solidFill>
                  <a:srgbClr val="F9FCE2"/>
                </a:solidFill>
                <a:effectLst/>
                <a:latin typeface="Avenir Medium" panose="02000503020000020003" pitchFamily="2" charset="0"/>
              </a:rPr>
              <a:t>Judges </a:t>
            </a:r>
            <a:r>
              <a:rPr lang="en-US" sz="2400" dirty="0">
                <a:solidFill>
                  <a:srgbClr val="F9FCE2"/>
                </a:solidFill>
                <a:latin typeface="Avenir Medium" panose="02000503020000020003" pitchFamily="2" charset="0"/>
              </a:rPr>
              <a:t>8</a:t>
            </a:r>
            <a:endParaRPr lang="en-US" sz="2400" dirty="0">
              <a:solidFill>
                <a:srgbClr val="F9FCE2"/>
              </a:solidFill>
              <a:effectLst/>
              <a:latin typeface="Avenir Medium" panose="02000503020000020003" pitchFamily="2" charset="0"/>
            </a:endParaRPr>
          </a:p>
        </p:txBody>
      </p:sp>
    </p:spTree>
    <p:extLst>
      <p:ext uri="{BB962C8B-B14F-4D97-AF65-F5344CB8AC3E}">
        <p14:creationId xmlns:p14="http://schemas.microsoft.com/office/powerpoint/2010/main" val="3982603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100527"/>
            <a:ext cx="8293767" cy="4337919"/>
          </a:xfrm>
          <a:prstGeom prst="rect">
            <a:avLst/>
          </a:prstGeom>
          <a:solidFill>
            <a:schemeClr val="tx1">
              <a:alpha val="80198"/>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Then the men of Ephraim said to him,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“What is this that you have done to us,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not to call us when you went to fight against Midian?” And they accused him fiercely. And he said to them, “What have I done now in comparison with you?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Is not the gleaning of the grapes of Ephraim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better than the grape harvest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Abiezer</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619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545334-CB77-BFAE-303A-D1544FED1662}"/>
              </a:ext>
            </a:extLst>
          </p:cNvPr>
          <p:cNvPicPr>
            <a:picLocks noChangeAspect="1"/>
          </p:cNvPicPr>
          <p:nvPr/>
        </p:nvPicPr>
        <p:blipFill>
          <a:blip r:embed="rId2"/>
          <a:stretch>
            <a:fillRect/>
          </a:stretch>
        </p:blipFill>
        <p:spPr>
          <a:xfrm>
            <a:off x="0" y="0"/>
            <a:ext cx="9147769" cy="5141384"/>
          </a:xfrm>
          <a:prstGeom prst="rect">
            <a:avLst/>
          </a:prstGeom>
        </p:spPr>
      </p:pic>
      <p:sp>
        <p:nvSpPr>
          <p:cNvPr id="5" name="TextBox 4">
            <a:extLst>
              <a:ext uri="{FF2B5EF4-FFF2-40B4-BE49-F238E27FC236}">
                <a16:creationId xmlns:a16="http://schemas.microsoft.com/office/drawing/2014/main" id="{30903D23-F886-1F2C-CD8E-E062EFD335F7}"/>
              </a:ext>
            </a:extLst>
          </p:cNvPr>
          <p:cNvSpPr txBox="1"/>
          <p:nvPr/>
        </p:nvSpPr>
        <p:spPr>
          <a:xfrm>
            <a:off x="2654968" y="1979568"/>
            <a:ext cx="4042611" cy="1028358"/>
          </a:xfrm>
          <a:prstGeom prst="rect">
            <a:avLst/>
          </a:prstGeom>
          <a:solidFill>
            <a:schemeClr val="tx1">
              <a:alpha val="40378"/>
            </a:schemeClr>
          </a:solidFill>
        </p:spPr>
        <p:txBody>
          <a:bodyPr wrap="square" rtlCol="0">
            <a:spAutoFit/>
          </a:bodyPr>
          <a:lstStyle/>
          <a:p>
            <a:pPr algn="ctr">
              <a:lnSpc>
                <a:spcPts val="3660"/>
              </a:lnSpc>
              <a:spcAft>
                <a:spcPts val="1200"/>
              </a:spcAft>
            </a:pPr>
            <a:r>
              <a:rPr lang="en-US" sz="2800" dirty="0">
                <a:solidFill>
                  <a:srgbClr val="F9FCE2"/>
                </a:solidFill>
                <a:effectLst/>
                <a:latin typeface="Avenir Medium" panose="02000503020000020003" pitchFamily="2" charset="0"/>
              </a:rPr>
              <a:t>Gideon Aggrandized before Man</a:t>
            </a:r>
          </a:p>
        </p:txBody>
      </p:sp>
      <p:sp>
        <p:nvSpPr>
          <p:cNvPr id="3" name="TextBox 2">
            <a:extLst>
              <a:ext uri="{FF2B5EF4-FFF2-40B4-BE49-F238E27FC236}">
                <a16:creationId xmlns:a16="http://schemas.microsoft.com/office/drawing/2014/main" id="{4B0C6C69-8BEB-4714-5896-2AF42C1B1BD2}"/>
              </a:ext>
            </a:extLst>
          </p:cNvPr>
          <p:cNvSpPr txBox="1"/>
          <p:nvPr/>
        </p:nvSpPr>
        <p:spPr>
          <a:xfrm>
            <a:off x="3320713" y="80211"/>
            <a:ext cx="2502569" cy="461665"/>
          </a:xfrm>
          <a:prstGeom prst="rect">
            <a:avLst/>
          </a:prstGeom>
          <a:solidFill>
            <a:schemeClr val="tx1">
              <a:alpha val="40378"/>
            </a:schemeClr>
          </a:solidFill>
        </p:spPr>
        <p:txBody>
          <a:bodyPr wrap="square" rtlCol="0">
            <a:spAutoFit/>
          </a:bodyPr>
          <a:lstStyle/>
          <a:p>
            <a:pPr marR="0" algn="ctr">
              <a:spcBef>
                <a:spcPts val="0"/>
              </a:spcBef>
            </a:pPr>
            <a:r>
              <a:rPr lang="en-US" sz="2400" dirty="0">
                <a:solidFill>
                  <a:srgbClr val="F9FCE2"/>
                </a:solidFill>
                <a:effectLst/>
                <a:latin typeface="Avenir Medium" panose="02000503020000020003" pitchFamily="2" charset="0"/>
              </a:rPr>
              <a:t>Judges </a:t>
            </a:r>
            <a:r>
              <a:rPr lang="en-US" sz="2400" dirty="0">
                <a:solidFill>
                  <a:srgbClr val="F9FCE2"/>
                </a:solidFill>
                <a:latin typeface="Avenir Medium" panose="02000503020000020003" pitchFamily="2" charset="0"/>
              </a:rPr>
              <a:t>8</a:t>
            </a:r>
            <a:endParaRPr lang="en-US" sz="2400" dirty="0">
              <a:solidFill>
                <a:srgbClr val="F9FCE2"/>
              </a:solidFill>
              <a:effectLst/>
              <a:latin typeface="Avenir Medium" panose="02000503020000020003" pitchFamily="2" charset="0"/>
            </a:endParaRPr>
          </a:p>
        </p:txBody>
      </p:sp>
    </p:spTree>
    <p:extLst>
      <p:ext uri="{BB962C8B-B14F-4D97-AF65-F5344CB8AC3E}">
        <p14:creationId xmlns:p14="http://schemas.microsoft.com/office/powerpoint/2010/main" val="4266389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66585-9424-C8E0-A47A-E9504145B95E}"/>
              </a:ext>
            </a:extLst>
          </p:cNvPr>
          <p:cNvPicPr>
            <a:picLocks noChangeAspect="1"/>
          </p:cNvPicPr>
          <p:nvPr/>
        </p:nvPicPr>
        <p:blipFill>
          <a:blip r:embed="rId2"/>
          <a:stretch>
            <a:fillRect/>
          </a:stretch>
        </p:blipFill>
        <p:spPr>
          <a:xfrm>
            <a:off x="-1" y="2116"/>
            <a:ext cx="9147769" cy="5141384"/>
          </a:xfrm>
          <a:prstGeom prst="rect">
            <a:avLst/>
          </a:prstGeom>
        </p:spPr>
      </p:pic>
    </p:spTree>
    <p:extLst>
      <p:ext uri="{BB962C8B-B14F-4D97-AF65-F5344CB8AC3E}">
        <p14:creationId xmlns:p14="http://schemas.microsoft.com/office/powerpoint/2010/main" val="3843171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8BAA-06C4-8A16-C3E9-46A1570F25C2}"/>
              </a:ext>
            </a:extLst>
          </p:cNvPr>
          <p:cNvPicPr>
            <a:picLocks noChangeAspect="1"/>
          </p:cNvPicPr>
          <p:nvPr/>
        </p:nvPicPr>
        <p:blipFill>
          <a:blip r:embed="rId2"/>
          <a:stretch>
            <a:fillRect/>
          </a:stretch>
        </p:blipFill>
        <p:spPr>
          <a:xfrm>
            <a:off x="0" y="0"/>
            <a:ext cx="9144000" cy="5143501"/>
          </a:xfrm>
          <a:prstGeom prst="rect">
            <a:avLst/>
          </a:prstGeom>
        </p:spPr>
      </p:pic>
    </p:spTree>
    <p:extLst>
      <p:ext uri="{BB962C8B-B14F-4D97-AF65-F5344CB8AC3E}">
        <p14:creationId xmlns:p14="http://schemas.microsoft.com/office/powerpoint/2010/main" val="39580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1023857"/>
            <a:ext cx="8293767" cy="2491259"/>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God has given into your hands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princes of Midian,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Oreb</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Zeeb</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What have I been able to do in comparison with you?” Then their anger against him subsided when he said this.</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9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Gideon came to the Jordan and crossed over, he and the 300 men who were with him, exhausted yet pursuing. So he said to the men of Succoth, “Please give loaves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of bread to the people who follow me,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for they are exhausted, and I am pursuing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after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the kings of Midian.”</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679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 officials of Succoth said,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“Are the hands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already in your hand, that we should give bread to your army?”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So Gideon said, “Well then, when the LORD has given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into my hand, I will flail your flesh with the thorns of the wilderness and with briers.”</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539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0"/>
            <a:ext cx="8293767" cy="4337919"/>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from there he went up to Penuel,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spoke to them in the same way,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the men of Penuel answered him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as the men of Succoth had answered.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said to the men of Penuel,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“When I come again in peace,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I will break down this tower.”</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6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235195"/>
            <a:ext cx="8293767" cy="3722366"/>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Now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were in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Karkor</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with their army, about 15,000 men, all who were left of all the army of the people of the East, for there had fallen 120,000 men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who drew the sword. And Gideon went up by the way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of the tent dwellers east of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Nobah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Jogbehah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attacked the army, for the army felt secure. </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338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A9314-1CA8-FC3C-B67F-31C40666BE5C}"/>
              </a:ext>
            </a:extLst>
          </p:cNvPr>
          <p:cNvPicPr>
            <a:picLocks noChangeAspect="1"/>
          </p:cNvPicPr>
          <p:nvPr/>
        </p:nvPicPr>
        <p:blipFill>
          <a:blip r:embed="rId3"/>
          <a:stretch>
            <a:fillRect/>
          </a:stretch>
        </p:blipFill>
        <p:spPr>
          <a:xfrm>
            <a:off x="-3767" y="0"/>
            <a:ext cx="9147767" cy="5141383"/>
          </a:xfrm>
          <a:prstGeom prst="rect">
            <a:avLst/>
          </a:prstGeom>
        </p:spPr>
      </p:pic>
      <p:sp>
        <p:nvSpPr>
          <p:cNvPr id="3" name="TextBox 2"/>
          <p:cNvSpPr txBox="1"/>
          <p:nvPr/>
        </p:nvSpPr>
        <p:spPr>
          <a:xfrm>
            <a:off x="423232" y="1023857"/>
            <a:ext cx="8293767" cy="2491259"/>
          </a:xfrm>
          <a:prstGeom prst="rect">
            <a:avLst/>
          </a:prstGeom>
          <a:solidFill>
            <a:schemeClr val="tx1">
              <a:alpha val="80000"/>
            </a:schemeClr>
          </a:solidFill>
          <a:effectLst/>
        </p:spPr>
        <p:txBody>
          <a:bodyPr wrap="square" rtlCol="0">
            <a:spAutoFit/>
          </a:bodyPr>
          <a:lstStyle/>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fled,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pursued them and captured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the two kings of Midian,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Zebah</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and </a:t>
            </a:r>
            <a:r>
              <a:rPr lang="en-US" sz="2400" dirty="0" err="1">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Zalmunna</a:t>
            </a: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 </a:t>
            </a:r>
          </a:p>
          <a:p>
            <a:pPr marL="0" marR="0" algn="ctr">
              <a:lnSpc>
                <a:spcPts val="4840"/>
              </a:lnSpc>
              <a:spcBef>
                <a:spcPts val="0"/>
              </a:spcBef>
              <a:spcAft>
                <a:spcPts val="0"/>
              </a:spcAft>
            </a:pPr>
            <a:r>
              <a:rPr lang="en-US" sz="24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and he threw all the army into a panic.</a:t>
            </a:r>
          </a:p>
        </p:txBody>
      </p:sp>
      <p:sp>
        <p:nvSpPr>
          <p:cNvPr id="5" name="TextBox 4">
            <a:extLst>
              <a:ext uri="{FF2B5EF4-FFF2-40B4-BE49-F238E27FC236}">
                <a16:creationId xmlns:a16="http://schemas.microsoft.com/office/drawing/2014/main" id="{E21E7CD9-8968-6B50-00ED-076F17D73574}"/>
              </a:ext>
            </a:extLst>
          </p:cNvPr>
          <p:cNvSpPr txBox="1"/>
          <p:nvPr/>
        </p:nvSpPr>
        <p:spPr>
          <a:xfrm>
            <a:off x="6794388" y="4538973"/>
            <a:ext cx="1128835" cy="369332"/>
          </a:xfrm>
          <a:prstGeom prst="rect">
            <a:avLst/>
          </a:prstGeom>
          <a:noFill/>
        </p:spPr>
        <p:txBody>
          <a:bodyPr wrap="none" rtlCol="0">
            <a:spAutoFit/>
          </a:bodyPr>
          <a:lstStyle/>
          <a:p>
            <a:r>
              <a:rPr lang="en-US" sz="1800" dirty="0">
                <a:solidFill>
                  <a:schemeClr val="bg1"/>
                </a:solidFill>
                <a:effectLst>
                  <a:outerShdw blurRad="50800" dist="38100" dir="2700000" algn="tl" rotWithShape="0">
                    <a:prstClr val="black">
                      <a:alpha val="40000"/>
                    </a:prstClr>
                  </a:outerShdw>
                </a:effectLst>
                <a:latin typeface="Avenir Medium" panose="02000503020000020003" pitchFamily="2" charset="0"/>
                <a:ea typeface="Times New Roman" panose="02020603050405020304" pitchFamily="18" charset="0"/>
              </a:rPr>
              <a:t>Judges 8</a:t>
            </a:r>
          </a:p>
        </p:txBody>
      </p:sp>
      <p:pic>
        <p:nvPicPr>
          <p:cNvPr id="6" name="Picture 2" descr="1,900+ Bible Chapter Stock Photos, Pictures &amp; Royalty-Free Images - iStock">
            <a:extLst>
              <a:ext uri="{FF2B5EF4-FFF2-40B4-BE49-F238E27FC236}">
                <a16:creationId xmlns:a16="http://schemas.microsoft.com/office/drawing/2014/main" id="{0E8726B8-5210-74F5-E11A-3115EB6A6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84291" r="22866" b="3956"/>
          <a:stretch/>
        </p:blipFill>
        <p:spPr bwMode="auto">
          <a:xfrm>
            <a:off x="3516284" y="4538973"/>
            <a:ext cx="2227811" cy="60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991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548629</TotalTime>
  <Words>1212</Words>
  <Application>Microsoft Macintosh PowerPoint</Application>
  <PresentationFormat>On-screen Show (16:9)</PresentationFormat>
  <Paragraphs>143</Paragraphs>
  <Slides>32</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Avenir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FamilyLife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Lepine</dc:creator>
  <cp:lastModifiedBy>Midtown Baptist</cp:lastModifiedBy>
  <cp:revision>2863</cp:revision>
  <cp:lastPrinted>2022-12-04T03:16:36Z</cp:lastPrinted>
  <dcterms:created xsi:type="dcterms:W3CDTF">2018-12-17T05:13:57Z</dcterms:created>
  <dcterms:modified xsi:type="dcterms:W3CDTF">2026-06-21T12:26:17Z</dcterms:modified>
</cp:coreProperties>
</file>