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8529" r:id="rId2"/>
    <p:sldId id="9955" r:id="rId3"/>
    <p:sldId id="9956" r:id="rId4"/>
    <p:sldId id="9957" r:id="rId5"/>
    <p:sldId id="9958" r:id="rId6"/>
    <p:sldId id="9959" r:id="rId7"/>
    <p:sldId id="9960" r:id="rId8"/>
    <p:sldId id="9961" r:id="rId9"/>
    <p:sldId id="9962" r:id="rId10"/>
    <p:sldId id="7784" r:id="rId11"/>
    <p:sldId id="10269" r:id="rId12"/>
    <p:sldId id="10270" r:id="rId13"/>
    <p:sldId id="9864" r:id="rId14"/>
    <p:sldId id="9874" r:id="rId15"/>
    <p:sldId id="10275" r:id="rId16"/>
    <p:sldId id="10277" r:id="rId17"/>
    <p:sldId id="10276" r:id="rId18"/>
    <p:sldId id="9536" r:id="rId19"/>
    <p:sldId id="10271" r:id="rId20"/>
    <p:sldId id="10272" r:id="rId21"/>
    <p:sldId id="10273" r:id="rId22"/>
    <p:sldId id="10274" r:id="rId23"/>
    <p:sldId id="9815" r:id="rId24"/>
    <p:sldId id="10240" r:id="rId25"/>
    <p:sldId id="10278" r:id="rId26"/>
    <p:sldId id="10279" r:id="rId27"/>
    <p:sldId id="10280" r:id="rId28"/>
    <p:sldId id="9937" r:id="rId29"/>
    <p:sldId id="10255" r:id="rId30"/>
    <p:sldId id="10281" r:id="rId31"/>
    <p:sldId id="10283" r:id="rId32"/>
    <p:sldId id="10284" r:id="rId33"/>
    <p:sldId id="10285" r:id="rId34"/>
    <p:sldId id="10282" r:id="rId35"/>
    <p:sldId id="10247" r:id="rId36"/>
    <p:sldId id="10293" r:id="rId37"/>
    <p:sldId id="10286" r:id="rId38"/>
    <p:sldId id="10287" r:id="rId39"/>
    <p:sldId id="10288" r:id="rId40"/>
    <p:sldId id="10289" r:id="rId41"/>
    <p:sldId id="10290" r:id="rId42"/>
    <p:sldId id="10291" r:id="rId43"/>
    <p:sldId id="10292" r:id="rId44"/>
    <p:sldId id="10294" r:id="rId45"/>
    <p:sldId id="9559" r:id="rId46"/>
    <p:sldId id="10295" r:id="rId47"/>
    <p:sldId id="10296" r:id="rId48"/>
    <p:sldId id="10297" r:id="rId49"/>
    <p:sldId id="10298" r:id="rId50"/>
    <p:sldId id="10299" r:id="rId51"/>
    <p:sldId id="10300" r:id="rId52"/>
    <p:sldId id="10301" r:id="rId53"/>
    <p:sldId id="10304" r:id="rId54"/>
    <p:sldId id="10302" r:id="rId55"/>
    <p:sldId id="10305" r:id="rId56"/>
    <p:sldId id="10307" r:id="rId57"/>
    <p:sldId id="10306" r:id="rId58"/>
    <p:sldId id="10309" r:id="rId59"/>
    <p:sldId id="10308" r:id="rId60"/>
    <p:sldId id="10311" r:id="rId61"/>
    <p:sldId id="10312" r:id="rId62"/>
    <p:sldId id="10310" r:id="rId63"/>
    <p:sldId id="10268" r:id="rId64"/>
    <p:sldId id="10313" r:id="rId65"/>
    <p:sldId id="10314" r:id="rId66"/>
    <p:sldId id="10315" r:id="rId67"/>
    <p:sldId id="9898" r:id="rId68"/>
    <p:sldId id="10318" r:id="rId69"/>
    <p:sldId id="10317" r:id="rId70"/>
    <p:sldId id="10319" r:id="rId71"/>
    <p:sldId id="10320" r:id="rId72"/>
    <p:sldId id="10321" r:id="rId73"/>
    <p:sldId id="10322" r:id="rId74"/>
    <p:sldId id="10323" r:id="rId75"/>
    <p:sldId id="10324" r:id="rId76"/>
    <p:sldId id="10207" r:id="rId77"/>
    <p:sldId id="9787" r:id="rId7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2D3CD"/>
    <a:srgbClr val="AD9D8B"/>
    <a:srgbClr val="B3AFA5"/>
    <a:srgbClr val="A39E9D"/>
    <a:srgbClr val="D4DFE6"/>
    <a:srgbClr val="F5F5F1"/>
    <a:srgbClr val="A2A7A6"/>
    <a:srgbClr val="D4CFC3"/>
    <a:srgbClr val="E3D8C5"/>
    <a:srgbClr val="0027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67"/>
    <p:restoredTop sz="91470" autoAdjust="0"/>
  </p:normalViewPr>
  <p:slideViewPr>
    <p:cSldViewPr snapToGrid="0" snapToObjects="1">
      <p:cViewPr varScale="1">
        <p:scale>
          <a:sx n="152" d="100"/>
          <a:sy n="152" d="100"/>
        </p:scale>
        <p:origin x="1248" y="184"/>
      </p:cViewPr>
      <p:guideLst>
        <p:guide orient="horz" pos="1620"/>
        <p:guide pos="2880"/>
      </p:guideLst>
    </p:cSldViewPr>
  </p:slideViewPr>
  <p:notesTextViewPr>
    <p:cViewPr>
      <p:scale>
        <a:sx n="100" d="100"/>
        <a:sy n="100" d="100"/>
      </p:scale>
      <p:origin x="0" y="0"/>
    </p:cViewPr>
  </p:notesTextViewPr>
  <p:sorterViewPr>
    <p:cViewPr>
      <p:scale>
        <a:sx n="1" d="1"/>
        <a:sy n="1" d="1"/>
      </p:scale>
      <p:origin x="0" y="31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34681-5068-7747-83A3-E010B5DFCE0F}" type="datetimeFigureOut">
              <a:rPr lang="en-US" smtClean="0"/>
              <a:t>11/15/24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1FA249-8ED1-7841-985C-957CB11E5A3E}" type="slidenum">
              <a:rPr lang="en-US" smtClean="0"/>
              <a:t>‹#›</a:t>
            </a:fld>
            <a:endParaRPr lang="en-US"/>
          </a:p>
        </p:txBody>
      </p:sp>
    </p:spTree>
    <p:extLst>
      <p:ext uri="{BB962C8B-B14F-4D97-AF65-F5344CB8AC3E}">
        <p14:creationId xmlns:p14="http://schemas.microsoft.com/office/powerpoint/2010/main" val="37223687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2</a:t>
            </a:fld>
            <a:endParaRPr lang="en-US"/>
          </a:p>
        </p:txBody>
      </p:sp>
    </p:spTree>
    <p:extLst>
      <p:ext uri="{BB962C8B-B14F-4D97-AF65-F5344CB8AC3E}">
        <p14:creationId xmlns:p14="http://schemas.microsoft.com/office/powerpoint/2010/main" val="1640179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42</a:t>
            </a:fld>
            <a:endParaRPr lang="en-US"/>
          </a:p>
        </p:txBody>
      </p:sp>
    </p:spTree>
    <p:extLst>
      <p:ext uri="{BB962C8B-B14F-4D97-AF65-F5344CB8AC3E}">
        <p14:creationId xmlns:p14="http://schemas.microsoft.com/office/powerpoint/2010/main" val="16782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43</a:t>
            </a:fld>
            <a:endParaRPr lang="en-US"/>
          </a:p>
        </p:txBody>
      </p:sp>
    </p:spTree>
    <p:extLst>
      <p:ext uri="{BB962C8B-B14F-4D97-AF65-F5344CB8AC3E}">
        <p14:creationId xmlns:p14="http://schemas.microsoft.com/office/powerpoint/2010/main" val="2115505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45</a:t>
            </a:fld>
            <a:endParaRPr lang="en-US"/>
          </a:p>
        </p:txBody>
      </p:sp>
    </p:spTree>
    <p:extLst>
      <p:ext uri="{BB962C8B-B14F-4D97-AF65-F5344CB8AC3E}">
        <p14:creationId xmlns:p14="http://schemas.microsoft.com/office/powerpoint/2010/main" val="205721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46</a:t>
            </a:fld>
            <a:endParaRPr lang="en-US"/>
          </a:p>
        </p:txBody>
      </p:sp>
    </p:spTree>
    <p:extLst>
      <p:ext uri="{BB962C8B-B14F-4D97-AF65-F5344CB8AC3E}">
        <p14:creationId xmlns:p14="http://schemas.microsoft.com/office/powerpoint/2010/main" val="3020319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47</a:t>
            </a:fld>
            <a:endParaRPr lang="en-US"/>
          </a:p>
        </p:txBody>
      </p:sp>
    </p:spTree>
    <p:extLst>
      <p:ext uri="{BB962C8B-B14F-4D97-AF65-F5344CB8AC3E}">
        <p14:creationId xmlns:p14="http://schemas.microsoft.com/office/powerpoint/2010/main" val="705346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48</a:t>
            </a:fld>
            <a:endParaRPr lang="en-US"/>
          </a:p>
        </p:txBody>
      </p:sp>
    </p:spTree>
    <p:extLst>
      <p:ext uri="{BB962C8B-B14F-4D97-AF65-F5344CB8AC3E}">
        <p14:creationId xmlns:p14="http://schemas.microsoft.com/office/powerpoint/2010/main" val="3061863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49</a:t>
            </a:fld>
            <a:endParaRPr lang="en-US"/>
          </a:p>
        </p:txBody>
      </p:sp>
    </p:spTree>
    <p:extLst>
      <p:ext uri="{BB962C8B-B14F-4D97-AF65-F5344CB8AC3E}">
        <p14:creationId xmlns:p14="http://schemas.microsoft.com/office/powerpoint/2010/main" val="4612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50</a:t>
            </a:fld>
            <a:endParaRPr lang="en-US"/>
          </a:p>
        </p:txBody>
      </p:sp>
    </p:spTree>
    <p:extLst>
      <p:ext uri="{BB962C8B-B14F-4D97-AF65-F5344CB8AC3E}">
        <p14:creationId xmlns:p14="http://schemas.microsoft.com/office/powerpoint/2010/main" val="3771686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51</a:t>
            </a:fld>
            <a:endParaRPr lang="en-US"/>
          </a:p>
        </p:txBody>
      </p:sp>
    </p:spTree>
    <p:extLst>
      <p:ext uri="{BB962C8B-B14F-4D97-AF65-F5344CB8AC3E}">
        <p14:creationId xmlns:p14="http://schemas.microsoft.com/office/powerpoint/2010/main" val="3487540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60</a:t>
            </a:fld>
            <a:endParaRPr lang="en-US"/>
          </a:p>
        </p:txBody>
      </p:sp>
    </p:spTree>
    <p:extLst>
      <p:ext uri="{BB962C8B-B14F-4D97-AF65-F5344CB8AC3E}">
        <p14:creationId xmlns:p14="http://schemas.microsoft.com/office/powerpoint/2010/main" val="17237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9</a:t>
            </a:fld>
            <a:endParaRPr lang="en-US"/>
          </a:p>
        </p:txBody>
      </p:sp>
    </p:spTree>
    <p:extLst>
      <p:ext uri="{BB962C8B-B14F-4D97-AF65-F5344CB8AC3E}">
        <p14:creationId xmlns:p14="http://schemas.microsoft.com/office/powerpoint/2010/main" val="2689658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61</a:t>
            </a:fld>
            <a:endParaRPr lang="en-US"/>
          </a:p>
        </p:txBody>
      </p:sp>
    </p:spTree>
    <p:extLst>
      <p:ext uri="{BB962C8B-B14F-4D97-AF65-F5344CB8AC3E}">
        <p14:creationId xmlns:p14="http://schemas.microsoft.com/office/powerpoint/2010/main" val="192065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63</a:t>
            </a:fld>
            <a:endParaRPr lang="en-US"/>
          </a:p>
        </p:txBody>
      </p:sp>
    </p:spTree>
    <p:extLst>
      <p:ext uri="{BB962C8B-B14F-4D97-AF65-F5344CB8AC3E}">
        <p14:creationId xmlns:p14="http://schemas.microsoft.com/office/powerpoint/2010/main" val="699564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64</a:t>
            </a:fld>
            <a:endParaRPr lang="en-US"/>
          </a:p>
        </p:txBody>
      </p:sp>
    </p:spTree>
    <p:extLst>
      <p:ext uri="{BB962C8B-B14F-4D97-AF65-F5344CB8AC3E}">
        <p14:creationId xmlns:p14="http://schemas.microsoft.com/office/powerpoint/2010/main" val="1010192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67</a:t>
            </a:fld>
            <a:endParaRPr lang="en-US"/>
          </a:p>
        </p:txBody>
      </p:sp>
    </p:spTree>
    <p:extLst>
      <p:ext uri="{BB962C8B-B14F-4D97-AF65-F5344CB8AC3E}">
        <p14:creationId xmlns:p14="http://schemas.microsoft.com/office/powerpoint/2010/main" val="483346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68</a:t>
            </a:fld>
            <a:endParaRPr lang="en-US"/>
          </a:p>
        </p:txBody>
      </p:sp>
    </p:spTree>
    <p:extLst>
      <p:ext uri="{BB962C8B-B14F-4D97-AF65-F5344CB8AC3E}">
        <p14:creationId xmlns:p14="http://schemas.microsoft.com/office/powerpoint/2010/main" val="20564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35</a:t>
            </a:fld>
            <a:endParaRPr lang="en-US"/>
          </a:p>
        </p:txBody>
      </p:sp>
    </p:spTree>
    <p:extLst>
      <p:ext uri="{BB962C8B-B14F-4D97-AF65-F5344CB8AC3E}">
        <p14:creationId xmlns:p14="http://schemas.microsoft.com/office/powerpoint/2010/main" val="3820095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36</a:t>
            </a:fld>
            <a:endParaRPr lang="en-US"/>
          </a:p>
        </p:txBody>
      </p:sp>
    </p:spTree>
    <p:extLst>
      <p:ext uri="{BB962C8B-B14F-4D97-AF65-F5344CB8AC3E}">
        <p14:creationId xmlns:p14="http://schemas.microsoft.com/office/powerpoint/2010/main" val="292500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37</a:t>
            </a:fld>
            <a:endParaRPr lang="en-US"/>
          </a:p>
        </p:txBody>
      </p:sp>
    </p:spTree>
    <p:extLst>
      <p:ext uri="{BB962C8B-B14F-4D97-AF65-F5344CB8AC3E}">
        <p14:creationId xmlns:p14="http://schemas.microsoft.com/office/powerpoint/2010/main" val="127280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38</a:t>
            </a:fld>
            <a:endParaRPr lang="en-US"/>
          </a:p>
        </p:txBody>
      </p:sp>
    </p:spTree>
    <p:extLst>
      <p:ext uri="{BB962C8B-B14F-4D97-AF65-F5344CB8AC3E}">
        <p14:creationId xmlns:p14="http://schemas.microsoft.com/office/powerpoint/2010/main" val="77232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39</a:t>
            </a:fld>
            <a:endParaRPr lang="en-US"/>
          </a:p>
        </p:txBody>
      </p:sp>
    </p:spTree>
    <p:extLst>
      <p:ext uri="{BB962C8B-B14F-4D97-AF65-F5344CB8AC3E}">
        <p14:creationId xmlns:p14="http://schemas.microsoft.com/office/powerpoint/2010/main" val="579500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40</a:t>
            </a:fld>
            <a:endParaRPr lang="en-US"/>
          </a:p>
        </p:txBody>
      </p:sp>
    </p:spTree>
    <p:extLst>
      <p:ext uri="{BB962C8B-B14F-4D97-AF65-F5344CB8AC3E}">
        <p14:creationId xmlns:p14="http://schemas.microsoft.com/office/powerpoint/2010/main" val="719098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41</a:t>
            </a:fld>
            <a:endParaRPr lang="en-US"/>
          </a:p>
        </p:txBody>
      </p:sp>
    </p:spTree>
    <p:extLst>
      <p:ext uri="{BB962C8B-B14F-4D97-AF65-F5344CB8AC3E}">
        <p14:creationId xmlns:p14="http://schemas.microsoft.com/office/powerpoint/2010/main" val="3045361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0EE80D-7E60-CC4D-8536-4FEAEC6AD7DF}" type="datetimeFigureOut">
              <a:rPr lang="en-US" smtClean="0"/>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5306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EE80D-7E60-CC4D-8536-4FEAEC6AD7DF}" type="datetimeFigureOut">
              <a:rPr lang="en-US" smtClean="0"/>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8279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EE80D-7E60-CC4D-8536-4FEAEC6AD7DF}" type="datetimeFigureOut">
              <a:rPr lang="en-US" smtClean="0"/>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265914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EE80D-7E60-CC4D-8536-4FEAEC6AD7DF}" type="datetimeFigureOut">
              <a:rPr lang="en-US" smtClean="0"/>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62853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0EE80D-7E60-CC4D-8536-4FEAEC6AD7DF}" type="datetimeFigureOut">
              <a:rPr lang="en-US" smtClean="0"/>
              <a:t>11/15/24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21457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0EE80D-7E60-CC4D-8536-4FEAEC6AD7DF}" type="datetimeFigureOut">
              <a:rPr lang="en-US" smtClean="0"/>
              <a:t>11/15/24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58274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0EE80D-7E60-CC4D-8536-4FEAEC6AD7DF}" type="datetimeFigureOut">
              <a:rPr lang="en-US" smtClean="0"/>
              <a:t>11/15/24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245076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0EE80D-7E60-CC4D-8536-4FEAEC6AD7DF}" type="datetimeFigureOut">
              <a:rPr lang="en-US" smtClean="0"/>
              <a:t>11/15/24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04315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EE80D-7E60-CC4D-8536-4FEAEC6AD7DF}" type="datetimeFigureOut">
              <a:rPr lang="en-US" smtClean="0"/>
              <a:t>11/15/24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84432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0EE80D-7E60-CC4D-8536-4FEAEC6AD7DF}" type="datetimeFigureOut">
              <a:rPr lang="en-US" smtClean="0"/>
              <a:t>11/15/24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911663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0EE80D-7E60-CC4D-8536-4FEAEC6AD7DF}" type="datetimeFigureOut">
              <a:rPr lang="en-US" smtClean="0"/>
              <a:t>11/15/24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876650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B0EE80D-7E60-CC4D-8536-4FEAEC6AD7DF}" type="datetimeFigureOut">
              <a:rPr lang="en-US" smtClean="0"/>
              <a:t>11/15/24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D60513D-D317-AD4F-9B25-9684E895D6D6}" type="slidenum">
              <a:rPr lang="en-US" smtClean="0"/>
              <a:t>‹#›</a:t>
            </a:fld>
            <a:endParaRPr lang="en-US"/>
          </a:p>
        </p:txBody>
      </p:sp>
    </p:spTree>
    <p:extLst>
      <p:ext uri="{BB962C8B-B14F-4D97-AF65-F5344CB8AC3E}">
        <p14:creationId xmlns:p14="http://schemas.microsoft.com/office/powerpoint/2010/main" val="2015061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8BAA-06C4-8A16-C3E9-46A1570F25C2}"/>
              </a:ext>
            </a:extLst>
          </p:cNvPr>
          <p:cNvPicPr>
            <a:picLocks noChangeAspect="1"/>
          </p:cNvPicPr>
          <p:nvPr/>
        </p:nvPicPr>
        <p:blipFill>
          <a:blip r:embed="rId2"/>
          <a:stretch>
            <a:fillRect/>
          </a:stretch>
        </p:blipFill>
        <p:spPr>
          <a:xfrm>
            <a:off x="0" y="0"/>
            <a:ext cx="9144000" cy="5143501"/>
          </a:xfrm>
          <a:prstGeom prst="rect">
            <a:avLst/>
          </a:prstGeom>
        </p:spPr>
      </p:pic>
    </p:spTree>
    <p:extLst>
      <p:ext uri="{BB962C8B-B14F-4D97-AF65-F5344CB8AC3E}">
        <p14:creationId xmlns:p14="http://schemas.microsoft.com/office/powerpoint/2010/main" val="289563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y be an image of waterfall and nature">
            <a:extLst>
              <a:ext uri="{FF2B5EF4-FFF2-40B4-BE49-F238E27FC236}">
                <a16:creationId xmlns:a16="http://schemas.microsoft.com/office/drawing/2014/main" id="{91D21DA8-0762-98FA-7B5D-032BA5E366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8" b="5399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AFE809-C566-7045-92E2-708766CECBA7}"/>
              </a:ext>
            </a:extLst>
          </p:cNvPr>
          <p:cNvSpPr txBox="1"/>
          <p:nvPr/>
        </p:nvSpPr>
        <p:spPr>
          <a:xfrm>
            <a:off x="0" y="1353180"/>
            <a:ext cx="9112317" cy="2258567"/>
          </a:xfrm>
          <a:prstGeom prst="rect">
            <a:avLst/>
          </a:prstGeom>
          <a:solidFill>
            <a:schemeClr val="bg1">
              <a:lumMod val="85000"/>
              <a:alpha val="0"/>
            </a:schemeClr>
          </a:solidFill>
        </p:spPr>
        <p:txBody>
          <a:bodyPr wrap="square" rtlCol="0">
            <a:spAutoFit/>
          </a:bodyPr>
          <a:lstStyle/>
          <a:p>
            <a:pPr marL="0" marR="0" algn="ctr" fontAlgn="base">
              <a:lnSpc>
                <a:spcPts val="5840"/>
              </a:lnSpc>
              <a:spcBef>
                <a:spcPts val="0"/>
              </a:spcBef>
              <a:spcAft>
                <a:spcPts val="0"/>
              </a:spcAft>
            </a:pPr>
            <a:r>
              <a:rPr lang="en-US" sz="32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I will sing of your strength;</a:t>
            </a:r>
          </a:p>
          <a:p>
            <a:pPr marL="0" marR="0" algn="ctr" fontAlgn="base">
              <a:lnSpc>
                <a:spcPts val="5840"/>
              </a:lnSpc>
              <a:spcBef>
                <a:spcPts val="0"/>
              </a:spcBef>
              <a:spcAft>
                <a:spcPts val="0"/>
              </a:spcAft>
            </a:pPr>
            <a:r>
              <a:rPr lang="en-US" sz="32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I will sing aloud of your steadfast love </a:t>
            </a:r>
          </a:p>
          <a:p>
            <a:pPr marL="0" marR="0" algn="ctr" fontAlgn="base">
              <a:lnSpc>
                <a:spcPts val="5840"/>
              </a:lnSpc>
              <a:spcBef>
                <a:spcPts val="0"/>
              </a:spcBef>
              <a:spcAft>
                <a:spcPts val="0"/>
              </a:spcAft>
            </a:pPr>
            <a:r>
              <a:rPr lang="en-US" sz="32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in the morning.</a:t>
            </a:r>
          </a:p>
        </p:txBody>
      </p:sp>
      <p:sp>
        <p:nvSpPr>
          <p:cNvPr id="3" name="TextBox 2">
            <a:extLst>
              <a:ext uri="{FF2B5EF4-FFF2-40B4-BE49-F238E27FC236}">
                <a16:creationId xmlns:a16="http://schemas.microsoft.com/office/drawing/2014/main" id="{4F3B362E-ADA5-DF5A-5514-6250155D87E9}"/>
              </a:ext>
            </a:extLst>
          </p:cNvPr>
          <p:cNvSpPr txBox="1"/>
          <p:nvPr/>
        </p:nvSpPr>
        <p:spPr>
          <a:xfrm>
            <a:off x="7059354" y="4612473"/>
            <a:ext cx="1810111" cy="369332"/>
          </a:xfrm>
          <a:prstGeom prst="rect">
            <a:avLst/>
          </a:prstGeom>
          <a:noFill/>
        </p:spPr>
        <p:txBody>
          <a:bodyPr wrap="none" rtlCol="0">
            <a:spAutoFit/>
          </a:bodyPr>
          <a:lstStyle/>
          <a:p>
            <a:r>
              <a:rPr lang="en-US" dirty="0">
                <a:solidFill>
                  <a:schemeClr val="bg1"/>
                </a:solidFill>
                <a:latin typeface="Avenir Medium" panose="02000503020000020003" pitchFamily="2" charset="0"/>
                <a:ea typeface="Calibri" panose="020F0502020204030204" pitchFamily="34" charset="0"/>
                <a:cs typeface="Calibri" panose="020F0502020204030204" pitchFamily="34" charset="0"/>
              </a:rPr>
              <a:t>Psalm 59:16–17</a:t>
            </a:r>
          </a:p>
        </p:txBody>
      </p:sp>
    </p:spTree>
    <p:extLst>
      <p:ext uri="{BB962C8B-B14F-4D97-AF65-F5344CB8AC3E}">
        <p14:creationId xmlns:p14="http://schemas.microsoft.com/office/powerpoint/2010/main" val="339075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y be an image of waterfall and nature">
            <a:extLst>
              <a:ext uri="{FF2B5EF4-FFF2-40B4-BE49-F238E27FC236}">
                <a16:creationId xmlns:a16="http://schemas.microsoft.com/office/drawing/2014/main" id="{91D21DA8-0762-98FA-7B5D-032BA5E366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8" b="5399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AFE809-C566-7045-92E2-708766CECBA7}"/>
              </a:ext>
            </a:extLst>
          </p:cNvPr>
          <p:cNvSpPr txBox="1"/>
          <p:nvPr/>
        </p:nvSpPr>
        <p:spPr>
          <a:xfrm>
            <a:off x="0" y="1353180"/>
            <a:ext cx="9112317" cy="2258567"/>
          </a:xfrm>
          <a:prstGeom prst="rect">
            <a:avLst/>
          </a:prstGeom>
          <a:solidFill>
            <a:schemeClr val="bg1">
              <a:lumMod val="75000"/>
              <a:alpha val="0"/>
            </a:schemeClr>
          </a:solidFill>
        </p:spPr>
        <p:txBody>
          <a:bodyPr wrap="square" rtlCol="0">
            <a:spAutoFit/>
          </a:bodyPr>
          <a:lstStyle/>
          <a:p>
            <a:pPr marL="0" marR="0" algn="ctr" fontAlgn="base">
              <a:lnSpc>
                <a:spcPts val="5840"/>
              </a:lnSpc>
              <a:spcBef>
                <a:spcPts val="0"/>
              </a:spcBef>
              <a:spcAft>
                <a:spcPts val="0"/>
              </a:spcAft>
            </a:pPr>
            <a:r>
              <a:rPr lang="en-US" sz="32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For you have been to me a fortress</a:t>
            </a:r>
          </a:p>
          <a:p>
            <a:pPr marL="0" marR="0" algn="ctr" fontAlgn="base">
              <a:lnSpc>
                <a:spcPts val="5840"/>
              </a:lnSpc>
              <a:spcBef>
                <a:spcPts val="0"/>
              </a:spcBef>
              <a:spcAft>
                <a:spcPts val="0"/>
              </a:spcAft>
            </a:pPr>
            <a:r>
              <a:rPr lang="en-US" sz="32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and a refuge in the day of my distress.</a:t>
            </a:r>
          </a:p>
          <a:p>
            <a:pPr marL="0" marR="0" algn="ctr" fontAlgn="base">
              <a:lnSpc>
                <a:spcPts val="5840"/>
              </a:lnSpc>
              <a:spcBef>
                <a:spcPts val="0"/>
              </a:spcBef>
              <a:spcAft>
                <a:spcPts val="0"/>
              </a:spcAft>
            </a:pPr>
            <a:r>
              <a:rPr lang="en-US" sz="32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	</a:t>
            </a:r>
            <a:endParaRPr lang="en-US" sz="3200" dirty="0">
              <a:solidFill>
                <a:schemeClr val="bg1"/>
              </a:solidFill>
              <a:effectLst/>
              <a:latin typeface="Avenir Medium" panose="02000503020000020003" pitchFamily="2" charset="0"/>
              <a:ea typeface="Calibri" panose="020F0502020204030204" pitchFamily="34" charset="0"/>
            </a:endParaRPr>
          </a:p>
        </p:txBody>
      </p:sp>
      <p:sp>
        <p:nvSpPr>
          <p:cNvPr id="3" name="TextBox 2">
            <a:extLst>
              <a:ext uri="{FF2B5EF4-FFF2-40B4-BE49-F238E27FC236}">
                <a16:creationId xmlns:a16="http://schemas.microsoft.com/office/drawing/2014/main" id="{4F3B362E-ADA5-DF5A-5514-6250155D87E9}"/>
              </a:ext>
            </a:extLst>
          </p:cNvPr>
          <p:cNvSpPr txBox="1"/>
          <p:nvPr/>
        </p:nvSpPr>
        <p:spPr>
          <a:xfrm>
            <a:off x="7059354" y="4612473"/>
            <a:ext cx="1810111" cy="369332"/>
          </a:xfrm>
          <a:prstGeom prst="rect">
            <a:avLst/>
          </a:prstGeom>
          <a:noFill/>
        </p:spPr>
        <p:txBody>
          <a:bodyPr wrap="none" rtlCol="0">
            <a:spAutoFit/>
          </a:bodyPr>
          <a:lstStyle/>
          <a:p>
            <a:r>
              <a:rPr lang="en-US" dirty="0">
                <a:solidFill>
                  <a:schemeClr val="bg1"/>
                </a:solidFill>
                <a:latin typeface="Avenir Medium" panose="02000503020000020003" pitchFamily="2" charset="0"/>
                <a:ea typeface="Calibri" panose="020F0502020204030204" pitchFamily="34" charset="0"/>
                <a:cs typeface="Calibri" panose="020F0502020204030204" pitchFamily="34" charset="0"/>
              </a:rPr>
              <a:t>Psalm 59:16–17</a:t>
            </a:r>
          </a:p>
        </p:txBody>
      </p:sp>
    </p:spTree>
    <p:extLst>
      <p:ext uri="{BB962C8B-B14F-4D97-AF65-F5344CB8AC3E}">
        <p14:creationId xmlns:p14="http://schemas.microsoft.com/office/powerpoint/2010/main" val="3008231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y be an image of waterfall and nature">
            <a:extLst>
              <a:ext uri="{FF2B5EF4-FFF2-40B4-BE49-F238E27FC236}">
                <a16:creationId xmlns:a16="http://schemas.microsoft.com/office/drawing/2014/main" id="{91D21DA8-0762-98FA-7B5D-032BA5E366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8" b="5399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AFE809-C566-7045-92E2-708766CECBA7}"/>
              </a:ext>
            </a:extLst>
          </p:cNvPr>
          <p:cNvSpPr txBox="1"/>
          <p:nvPr/>
        </p:nvSpPr>
        <p:spPr>
          <a:xfrm>
            <a:off x="0" y="1353180"/>
            <a:ext cx="9112317" cy="2258567"/>
          </a:xfrm>
          <a:prstGeom prst="rect">
            <a:avLst/>
          </a:prstGeom>
          <a:solidFill>
            <a:schemeClr val="bg1">
              <a:lumMod val="75000"/>
              <a:alpha val="0"/>
            </a:schemeClr>
          </a:solidFill>
        </p:spPr>
        <p:txBody>
          <a:bodyPr wrap="square" rtlCol="0">
            <a:spAutoFit/>
          </a:bodyPr>
          <a:lstStyle/>
          <a:p>
            <a:pPr marL="0" marR="0" algn="ctr" fontAlgn="base">
              <a:lnSpc>
                <a:spcPts val="5840"/>
              </a:lnSpc>
              <a:spcBef>
                <a:spcPts val="0"/>
              </a:spcBef>
              <a:spcAft>
                <a:spcPts val="0"/>
              </a:spcAft>
            </a:pPr>
            <a:r>
              <a:rPr lang="en-US" sz="32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O my Strength, I will sing praises to you,</a:t>
            </a:r>
          </a:p>
          <a:p>
            <a:pPr marL="0" marR="0" algn="ctr" fontAlgn="base">
              <a:lnSpc>
                <a:spcPts val="5840"/>
              </a:lnSpc>
              <a:spcBef>
                <a:spcPts val="0"/>
              </a:spcBef>
              <a:spcAft>
                <a:spcPts val="0"/>
              </a:spcAft>
            </a:pPr>
            <a:r>
              <a:rPr lang="en-US" sz="32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for you, O God, are my fortress,</a:t>
            </a:r>
          </a:p>
          <a:p>
            <a:pPr marL="0" marR="0" algn="ctr" fontAlgn="base">
              <a:lnSpc>
                <a:spcPts val="5840"/>
              </a:lnSpc>
              <a:spcBef>
                <a:spcPts val="0"/>
              </a:spcBef>
              <a:spcAft>
                <a:spcPts val="0"/>
              </a:spcAft>
            </a:pPr>
            <a:r>
              <a:rPr lang="en-US" sz="32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the God who shows me steadfast love.</a:t>
            </a:r>
            <a:endParaRPr lang="en-US" sz="3200" dirty="0">
              <a:solidFill>
                <a:schemeClr val="bg1"/>
              </a:solidFill>
              <a:effectLst/>
              <a:latin typeface="Avenir Medium" panose="02000503020000020003" pitchFamily="2" charset="0"/>
              <a:ea typeface="Calibri" panose="020F0502020204030204" pitchFamily="34" charset="0"/>
            </a:endParaRPr>
          </a:p>
        </p:txBody>
      </p:sp>
      <p:sp>
        <p:nvSpPr>
          <p:cNvPr id="3" name="TextBox 2">
            <a:extLst>
              <a:ext uri="{FF2B5EF4-FFF2-40B4-BE49-F238E27FC236}">
                <a16:creationId xmlns:a16="http://schemas.microsoft.com/office/drawing/2014/main" id="{4F3B362E-ADA5-DF5A-5514-6250155D87E9}"/>
              </a:ext>
            </a:extLst>
          </p:cNvPr>
          <p:cNvSpPr txBox="1"/>
          <p:nvPr/>
        </p:nvSpPr>
        <p:spPr>
          <a:xfrm>
            <a:off x="7059354" y="4612473"/>
            <a:ext cx="1810111" cy="369332"/>
          </a:xfrm>
          <a:prstGeom prst="rect">
            <a:avLst/>
          </a:prstGeom>
          <a:noFill/>
        </p:spPr>
        <p:txBody>
          <a:bodyPr wrap="none" rtlCol="0">
            <a:spAutoFit/>
          </a:bodyPr>
          <a:lstStyle/>
          <a:p>
            <a:r>
              <a:rPr lang="en-US" dirty="0">
                <a:solidFill>
                  <a:schemeClr val="bg1"/>
                </a:solidFill>
                <a:latin typeface="Avenir Medium" panose="02000503020000020003" pitchFamily="2" charset="0"/>
                <a:ea typeface="Calibri" panose="020F0502020204030204" pitchFamily="34" charset="0"/>
                <a:cs typeface="Calibri" panose="020F0502020204030204" pitchFamily="34" charset="0"/>
              </a:rPr>
              <a:t>Psalm 59:16–17</a:t>
            </a:r>
          </a:p>
        </p:txBody>
      </p:sp>
    </p:spTree>
    <p:extLst>
      <p:ext uri="{BB962C8B-B14F-4D97-AF65-F5344CB8AC3E}">
        <p14:creationId xmlns:p14="http://schemas.microsoft.com/office/powerpoint/2010/main" val="2095940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8BAA-06C4-8A16-C3E9-46A1570F25C2}"/>
              </a:ext>
            </a:extLst>
          </p:cNvPr>
          <p:cNvPicPr>
            <a:picLocks noChangeAspect="1"/>
          </p:cNvPicPr>
          <p:nvPr/>
        </p:nvPicPr>
        <p:blipFill>
          <a:blip r:embed="rId2"/>
          <a:stretch>
            <a:fillRect/>
          </a:stretch>
        </p:blipFill>
        <p:spPr>
          <a:xfrm>
            <a:off x="0" y="0"/>
            <a:ext cx="9144000" cy="5143501"/>
          </a:xfrm>
          <a:prstGeom prst="rect">
            <a:avLst/>
          </a:prstGeom>
        </p:spPr>
      </p:pic>
    </p:spTree>
    <p:extLst>
      <p:ext uri="{BB962C8B-B14F-4D97-AF65-F5344CB8AC3E}">
        <p14:creationId xmlns:p14="http://schemas.microsoft.com/office/powerpoint/2010/main" val="80644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03799-58BA-6F05-42B6-00C11C92139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26312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30162"/>
            <a:ext cx="7904182" cy="3468129"/>
          </a:xfrm>
          <a:prstGeom prst="rect">
            <a:avLst/>
          </a:prstGeom>
          <a:noFill/>
        </p:spPr>
        <p:txBody>
          <a:bodyPr wrap="square" rtlCol="0">
            <a:spAutoFit/>
          </a:bodyPr>
          <a:lstStyle/>
          <a:p>
            <a:pPr marL="0" marR="0" algn="ctr">
              <a:lnSpc>
                <a:spcPts val="6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“Therefore thus says the LORD concerning the king of Assyria: He shall not come into this city or shoot an arrow there or come before it with a shield or cast up a siege mound against it. </a:t>
            </a:r>
          </a:p>
        </p:txBody>
      </p:sp>
      <p:sp>
        <p:nvSpPr>
          <p:cNvPr id="5" name="TextBox 4">
            <a:extLst>
              <a:ext uri="{FF2B5EF4-FFF2-40B4-BE49-F238E27FC236}">
                <a16:creationId xmlns:a16="http://schemas.microsoft.com/office/drawing/2014/main" id="{0B29AF56-D1E9-8EDF-D223-F60B795ED386}"/>
              </a:ext>
            </a:extLst>
          </p:cNvPr>
          <p:cNvSpPr txBox="1"/>
          <p:nvPr/>
        </p:nvSpPr>
        <p:spPr>
          <a:xfrm>
            <a:off x="6933277" y="4458858"/>
            <a:ext cx="1789272"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Isaiah 37:33–35</a:t>
            </a:r>
          </a:p>
        </p:txBody>
      </p:sp>
    </p:spTree>
    <p:extLst>
      <p:ext uri="{BB962C8B-B14F-4D97-AF65-F5344CB8AC3E}">
        <p14:creationId xmlns:p14="http://schemas.microsoft.com/office/powerpoint/2010/main" val="181772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30162"/>
            <a:ext cx="7904182" cy="3731021"/>
          </a:xfrm>
          <a:prstGeom prst="rect">
            <a:avLst/>
          </a:prstGeom>
          <a:noFill/>
        </p:spPr>
        <p:txBody>
          <a:bodyPr wrap="square" rtlCol="0">
            <a:spAutoFit/>
          </a:bodyPr>
          <a:lstStyle/>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“By the way that he came, by the same he shall return, and he shall not come into this city, declares the LORD.  For I will defend this city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to save it, for my own sake and for the sake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of my servant David.”</a:t>
            </a:r>
          </a:p>
        </p:txBody>
      </p:sp>
      <p:sp>
        <p:nvSpPr>
          <p:cNvPr id="5" name="TextBox 4">
            <a:extLst>
              <a:ext uri="{FF2B5EF4-FFF2-40B4-BE49-F238E27FC236}">
                <a16:creationId xmlns:a16="http://schemas.microsoft.com/office/drawing/2014/main" id="{0B29AF56-D1E9-8EDF-D223-F60B795ED386}"/>
              </a:ext>
            </a:extLst>
          </p:cNvPr>
          <p:cNvSpPr txBox="1"/>
          <p:nvPr/>
        </p:nvSpPr>
        <p:spPr>
          <a:xfrm>
            <a:off x="6933277" y="4458858"/>
            <a:ext cx="1789272"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Isaiah 37:33–35</a:t>
            </a:r>
          </a:p>
        </p:txBody>
      </p:sp>
    </p:spTree>
    <p:extLst>
      <p:ext uri="{BB962C8B-B14F-4D97-AF65-F5344CB8AC3E}">
        <p14:creationId xmlns:p14="http://schemas.microsoft.com/office/powerpoint/2010/main" val="3153108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03799-58BA-6F05-42B6-00C11C92139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14068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30162"/>
            <a:ext cx="7904182" cy="3731021"/>
          </a:xfrm>
          <a:prstGeom prst="rect">
            <a:avLst/>
          </a:prstGeom>
          <a:noFill/>
        </p:spPr>
        <p:txBody>
          <a:bodyPr wrap="square" rtlCol="0">
            <a:spAutoFit/>
          </a:bodyPr>
          <a:lstStyle/>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Then I looked, and behold,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on Mount Zion stood the Lamb,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with him 144,000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who had his name and his Father’s name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written on their foreheads. </a:t>
            </a:r>
          </a:p>
        </p:txBody>
      </p:sp>
      <p:sp>
        <p:nvSpPr>
          <p:cNvPr id="5" name="TextBox 4">
            <a:extLst>
              <a:ext uri="{FF2B5EF4-FFF2-40B4-BE49-F238E27FC236}">
                <a16:creationId xmlns:a16="http://schemas.microsoft.com/office/drawing/2014/main" id="{0B29AF56-D1E9-8EDF-D223-F60B795ED386}"/>
              </a:ext>
            </a:extLst>
          </p:cNvPr>
          <p:cNvSpPr txBox="1"/>
          <p:nvPr/>
        </p:nvSpPr>
        <p:spPr>
          <a:xfrm>
            <a:off x="6671671" y="4458858"/>
            <a:ext cx="2037737"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Revelation </a:t>
            </a:r>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14:1–5</a:t>
            </a:r>
            <a:endPar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endParaRPr>
          </a:p>
        </p:txBody>
      </p:sp>
    </p:spTree>
    <p:extLst>
      <p:ext uri="{BB962C8B-B14F-4D97-AF65-F5344CB8AC3E}">
        <p14:creationId xmlns:p14="http://schemas.microsoft.com/office/powerpoint/2010/main" val="3645211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1029916"/>
            <a:ext cx="7904182" cy="2596095"/>
          </a:xfrm>
          <a:prstGeom prst="rect">
            <a:avLst/>
          </a:prstGeom>
          <a:noFill/>
        </p:spPr>
        <p:txBody>
          <a:bodyPr wrap="square" rtlCol="0">
            <a:spAutoFit/>
          </a:bodyPr>
          <a:lstStyle/>
          <a:p>
            <a:pPr marL="0" marR="0" algn="ctr">
              <a:lnSpc>
                <a:spcPts val="6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I heard a voice from heaven </a:t>
            </a:r>
          </a:p>
          <a:p>
            <a:pPr marL="0" marR="0" algn="ctr">
              <a:lnSpc>
                <a:spcPts val="6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like the roar of many waters </a:t>
            </a:r>
          </a:p>
          <a:p>
            <a:pPr marL="0" marR="0" algn="ctr">
              <a:lnSpc>
                <a:spcPts val="6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like the sound of loud thunder. </a:t>
            </a:r>
          </a:p>
        </p:txBody>
      </p:sp>
      <p:sp>
        <p:nvSpPr>
          <p:cNvPr id="5" name="TextBox 4">
            <a:extLst>
              <a:ext uri="{FF2B5EF4-FFF2-40B4-BE49-F238E27FC236}">
                <a16:creationId xmlns:a16="http://schemas.microsoft.com/office/drawing/2014/main" id="{0B29AF56-D1E9-8EDF-D223-F60B795ED386}"/>
              </a:ext>
            </a:extLst>
          </p:cNvPr>
          <p:cNvSpPr txBox="1"/>
          <p:nvPr/>
        </p:nvSpPr>
        <p:spPr>
          <a:xfrm>
            <a:off x="6671671" y="4458858"/>
            <a:ext cx="2037737"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Revelation </a:t>
            </a:r>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14:1–5</a:t>
            </a:r>
            <a:endPar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endParaRPr>
          </a:p>
        </p:txBody>
      </p:sp>
    </p:spTree>
    <p:extLst>
      <p:ext uri="{BB962C8B-B14F-4D97-AF65-F5344CB8AC3E}">
        <p14:creationId xmlns:p14="http://schemas.microsoft.com/office/powerpoint/2010/main" val="1668688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y be an image of waterfall and nature">
            <a:extLst>
              <a:ext uri="{FF2B5EF4-FFF2-40B4-BE49-F238E27FC236}">
                <a16:creationId xmlns:a16="http://schemas.microsoft.com/office/drawing/2014/main" id="{23959C14-EFF2-12F3-A519-F2782E7C29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28" b="5399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534930-BCA7-3248-9C7B-1A5BC5642BCF}"/>
              </a:ext>
            </a:extLst>
          </p:cNvPr>
          <p:cNvSpPr txBox="1"/>
          <p:nvPr/>
        </p:nvSpPr>
        <p:spPr>
          <a:xfrm>
            <a:off x="0" y="1940055"/>
            <a:ext cx="9143999" cy="1569660"/>
          </a:xfrm>
          <a:prstGeom prst="rect">
            <a:avLst/>
          </a:prstGeom>
          <a:noFill/>
        </p:spPr>
        <p:txBody>
          <a:bodyPr wrap="square" rtlCol="0">
            <a:spAutoFit/>
          </a:bodyPr>
          <a:lstStyle/>
          <a:p>
            <a:pPr algn="ctr"/>
            <a:r>
              <a:rPr lang="en-US" sz="9600" b="1" dirty="0">
                <a:solidFill>
                  <a:schemeClr val="bg1"/>
                </a:solidFill>
                <a:effectLst>
                  <a:outerShdw blurRad="50800" dist="38100" algn="l" rotWithShape="0">
                    <a:prstClr val="black">
                      <a:alpha val="40000"/>
                    </a:prstClr>
                  </a:outerShdw>
                </a:effectLst>
                <a:latin typeface="Apple Chancery"/>
                <a:cs typeface="Apple Chancery"/>
              </a:rPr>
              <a:t>Welcome!</a:t>
            </a:r>
          </a:p>
        </p:txBody>
      </p:sp>
    </p:spTree>
    <p:extLst>
      <p:ext uri="{BB962C8B-B14F-4D97-AF65-F5344CB8AC3E}">
        <p14:creationId xmlns:p14="http://schemas.microsoft.com/office/powerpoint/2010/main" val="884266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30162"/>
            <a:ext cx="7904182" cy="3731021"/>
          </a:xfrm>
          <a:prstGeom prst="rect">
            <a:avLst/>
          </a:prstGeom>
          <a:noFill/>
        </p:spPr>
        <p:txBody>
          <a:bodyPr wrap="square" rtlCol="0">
            <a:spAutoFit/>
          </a:bodyPr>
          <a:lstStyle/>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 voice I heard was like the sound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of harpists playing on their harps,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they were singing a new song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before the throne and before the four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living creatures and before the elders. </a:t>
            </a:r>
          </a:p>
        </p:txBody>
      </p:sp>
      <p:sp>
        <p:nvSpPr>
          <p:cNvPr id="5" name="TextBox 4">
            <a:extLst>
              <a:ext uri="{FF2B5EF4-FFF2-40B4-BE49-F238E27FC236}">
                <a16:creationId xmlns:a16="http://schemas.microsoft.com/office/drawing/2014/main" id="{0B29AF56-D1E9-8EDF-D223-F60B795ED386}"/>
              </a:ext>
            </a:extLst>
          </p:cNvPr>
          <p:cNvSpPr txBox="1"/>
          <p:nvPr/>
        </p:nvSpPr>
        <p:spPr>
          <a:xfrm>
            <a:off x="6671671" y="4458858"/>
            <a:ext cx="2037737"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Revelation </a:t>
            </a:r>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14:1–5</a:t>
            </a:r>
            <a:endPar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endParaRPr>
          </a:p>
        </p:txBody>
      </p:sp>
    </p:spTree>
    <p:extLst>
      <p:ext uri="{BB962C8B-B14F-4D97-AF65-F5344CB8AC3E}">
        <p14:creationId xmlns:p14="http://schemas.microsoft.com/office/powerpoint/2010/main" val="3906285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30162"/>
            <a:ext cx="7904182" cy="3731021"/>
          </a:xfrm>
          <a:prstGeom prst="rect">
            <a:avLst/>
          </a:prstGeom>
          <a:noFill/>
        </p:spPr>
        <p:txBody>
          <a:bodyPr wrap="square" rtlCol="0">
            <a:spAutoFit/>
          </a:bodyPr>
          <a:lstStyle/>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No one could learn that song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except the 144,000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who had been redeemed from the earth.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It is these who have not defiled themselves with women, for they are virgins. </a:t>
            </a:r>
          </a:p>
        </p:txBody>
      </p:sp>
      <p:sp>
        <p:nvSpPr>
          <p:cNvPr id="5" name="TextBox 4">
            <a:extLst>
              <a:ext uri="{FF2B5EF4-FFF2-40B4-BE49-F238E27FC236}">
                <a16:creationId xmlns:a16="http://schemas.microsoft.com/office/drawing/2014/main" id="{0B29AF56-D1E9-8EDF-D223-F60B795ED386}"/>
              </a:ext>
            </a:extLst>
          </p:cNvPr>
          <p:cNvSpPr txBox="1"/>
          <p:nvPr/>
        </p:nvSpPr>
        <p:spPr>
          <a:xfrm>
            <a:off x="6671671" y="4458858"/>
            <a:ext cx="2037737"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Revelation </a:t>
            </a:r>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14:1–5</a:t>
            </a:r>
            <a:endPar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endParaRPr>
          </a:p>
        </p:txBody>
      </p:sp>
    </p:spTree>
    <p:extLst>
      <p:ext uri="{BB962C8B-B14F-4D97-AF65-F5344CB8AC3E}">
        <p14:creationId xmlns:p14="http://schemas.microsoft.com/office/powerpoint/2010/main" val="2131788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30162"/>
            <a:ext cx="7904182" cy="3731021"/>
          </a:xfrm>
          <a:prstGeom prst="rect">
            <a:avLst/>
          </a:prstGeom>
          <a:noFill/>
        </p:spPr>
        <p:txBody>
          <a:bodyPr wrap="square" rtlCol="0">
            <a:spAutoFit/>
          </a:bodyPr>
          <a:lstStyle/>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It is these who follow the Lamb wherever </a:t>
            </a:r>
          </a:p>
          <a:p>
            <a:pPr marL="0" marR="0" algn="ctr">
              <a:lnSpc>
                <a:spcPts val="5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he goes. These have been redeemed from mankind as </a:t>
            </a:r>
            <a:r>
              <a:rPr lang="en-US" sz="28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firstfruits</a:t>
            </a: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for God and the Lamb, and in their mouth no lie was found</a:t>
            </a:r>
            <a:r>
              <a:rPr lang="en-US" sz="280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a:p>
            <a:pPr marL="0" marR="0" algn="ctr">
              <a:lnSpc>
                <a:spcPts val="5840"/>
              </a:lnSpc>
              <a:spcBef>
                <a:spcPts val="0"/>
              </a:spcBef>
              <a:spcAft>
                <a:spcPts val="0"/>
              </a:spcAft>
            </a:pPr>
            <a:r>
              <a:rPr lang="en-US" sz="280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for </a:t>
            </a: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they are blameless. </a:t>
            </a:r>
          </a:p>
        </p:txBody>
      </p:sp>
      <p:sp>
        <p:nvSpPr>
          <p:cNvPr id="5" name="TextBox 4">
            <a:extLst>
              <a:ext uri="{FF2B5EF4-FFF2-40B4-BE49-F238E27FC236}">
                <a16:creationId xmlns:a16="http://schemas.microsoft.com/office/drawing/2014/main" id="{0B29AF56-D1E9-8EDF-D223-F60B795ED386}"/>
              </a:ext>
            </a:extLst>
          </p:cNvPr>
          <p:cNvSpPr txBox="1"/>
          <p:nvPr/>
        </p:nvSpPr>
        <p:spPr>
          <a:xfrm>
            <a:off x="6671671" y="4458858"/>
            <a:ext cx="2037737"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Revelation </a:t>
            </a:r>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14:1–5</a:t>
            </a:r>
            <a:endPar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endParaRPr>
          </a:p>
        </p:txBody>
      </p:sp>
    </p:spTree>
    <p:extLst>
      <p:ext uri="{BB962C8B-B14F-4D97-AF65-F5344CB8AC3E}">
        <p14:creationId xmlns:p14="http://schemas.microsoft.com/office/powerpoint/2010/main" val="2772936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03799-58BA-6F05-42B6-00C11C92139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007967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DCBB7D6-06B6-96DC-EE1C-101DEBE4D9F3}"/>
              </a:ext>
            </a:extLst>
          </p:cNvPr>
          <p:cNvSpPr/>
          <p:nvPr/>
        </p:nvSpPr>
        <p:spPr>
          <a:xfrm>
            <a:off x="2142068" y="0"/>
            <a:ext cx="7001931" cy="109896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2DADF6-BB07-EE10-6714-B2FBCA395562}"/>
              </a:ext>
            </a:extLst>
          </p:cNvPr>
          <p:cNvSpPr txBox="1"/>
          <p:nvPr/>
        </p:nvSpPr>
        <p:spPr>
          <a:xfrm>
            <a:off x="2142068" y="16934"/>
            <a:ext cx="6891216" cy="770980"/>
          </a:xfrm>
          <a:prstGeom prst="rect">
            <a:avLst/>
          </a:prstGeom>
          <a:noFill/>
        </p:spPr>
        <p:txBody>
          <a:bodyPr wrap="square" rtlCol="0">
            <a:spAutoFit/>
          </a:bodyPr>
          <a:lstStyle/>
          <a:p>
            <a:pPr algn="ctr">
              <a:lnSpc>
                <a:spcPts val="5840"/>
              </a:lnSpc>
            </a:pPr>
            <a:r>
              <a:rPr lang="en-US" sz="3200" dirty="0">
                <a:solidFill>
                  <a:schemeClr val="bg1"/>
                </a:solidFill>
                <a:effectLst>
                  <a:outerShdw blurRad="50800" dist="38100" dir="2700000" algn="tl" rotWithShape="0">
                    <a:prstClr val="black">
                      <a:alpha val="40000"/>
                    </a:prstClr>
                  </a:outerShdw>
                </a:effectLst>
                <a:latin typeface="Avenir Medium" panose="02000503020000020003" pitchFamily="2" charset="0"/>
                <a:cs typeface="Futura Medium" panose="020B0602020204020303" pitchFamily="34" charset="-79"/>
              </a:rPr>
              <a:t>Three Keys to Revelation 14:1-5</a:t>
            </a:r>
          </a:p>
        </p:txBody>
      </p:sp>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78440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DCBB7D6-06B6-96DC-EE1C-101DEBE4D9F3}"/>
              </a:ext>
            </a:extLst>
          </p:cNvPr>
          <p:cNvSpPr/>
          <p:nvPr/>
        </p:nvSpPr>
        <p:spPr>
          <a:xfrm>
            <a:off x="2142068" y="0"/>
            <a:ext cx="7001931" cy="109896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2DADF6-BB07-EE10-6714-B2FBCA395562}"/>
              </a:ext>
            </a:extLst>
          </p:cNvPr>
          <p:cNvSpPr txBox="1"/>
          <p:nvPr/>
        </p:nvSpPr>
        <p:spPr>
          <a:xfrm>
            <a:off x="2142068" y="16934"/>
            <a:ext cx="6891216" cy="770980"/>
          </a:xfrm>
          <a:prstGeom prst="rect">
            <a:avLst/>
          </a:prstGeom>
          <a:noFill/>
        </p:spPr>
        <p:txBody>
          <a:bodyPr wrap="square" rtlCol="0">
            <a:spAutoFit/>
          </a:bodyPr>
          <a:lstStyle/>
          <a:p>
            <a:pPr algn="ctr">
              <a:lnSpc>
                <a:spcPts val="5840"/>
              </a:lnSpc>
            </a:pPr>
            <a:r>
              <a:rPr lang="en-US" sz="3200" dirty="0">
                <a:solidFill>
                  <a:schemeClr val="bg1"/>
                </a:solidFill>
                <a:effectLst>
                  <a:outerShdw blurRad="50800" dist="38100" dir="2700000" algn="tl" rotWithShape="0">
                    <a:prstClr val="black">
                      <a:alpha val="40000"/>
                    </a:prstClr>
                  </a:outerShdw>
                </a:effectLst>
                <a:latin typeface="Avenir Medium" panose="02000503020000020003" pitchFamily="2" charset="0"/>
                <a:cs typeface="Futura Medium" panose="020B0602020204020303" pitchFamily="34" charset="-79"/>
              </a:rPr>
              <a:t>Three Keys to Revelation 14:1-5</a:t>
            </a:r>
          </a:p>
        </p:txBody>
      </p:sp>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286001" y="1513826"/>
            <a:ext cx="6747283" cy="1675972"/>
          </a:xfrm>
          <a:prstGeom prst="rect">
            <a:avLst/>
          </a:prstGeom>
          <a:noFill/>
        </p:spPr>
        <p:txBody>
          <a:bodyPr wrap="square" rtlCol="0">
            <a:spAutoFit/>
          </a:bodyPr>
          <a:lstStyle/>
          <a:p>
            <a:pPr marL="342900" marR="0" indent="-342900">
              <a:lnSpc>
                <a:spcPts val="5860"/>
              </a:lnSpc>
              <a:spcAft>
                <a:spcPts val="1200"/>
              </a:spcAft>
              <a:buFont typeface="Arial" panose="020B0604020202020204" pitchFamily="34" charset="0"/>
              <a:buChar char="•"/>
            </a:pPr>
            <a:r>
              <a:rPr lang="en-US" sz="2800" dirty="0">
                <a:solidFill>
                  <a:schemeClr val="bg1"/>
                </a:solidFill>
                <a:latin typeface="Avenir Medium" panose="02000503020000020003" pitchFamily="2" charset="0"/>
                <a:ea typeface="Times New Roman" panose="02020603050405020304" pitchFamily="18" charset="0"/>
              </a:rPr>
              <a:t>The Lamb</a:t>
            </a:r>
          </a:p>
          <a:p>
            <a:pPr marR="0">
              <a:lnSpc>
                <a:spcPts val="5860"/>
              </a:lnSpc>
              <a:spcAft>
                <a:spcPts val="1200"/>
              </a:spcAft>
            </a:pPr>
            <a:endParaRPr lang="en-US" sz="2800" dirty="0">
              <a:solidFill>
                <a:schemeClr val="bg1"/>
              </a:solidFill>
              <a:effectLst/>
              <a:latin typeface="Avenir Medium" panose="02000503020000020003" pitchFamily="2" charset="0"/>
              <a:ea typeface="Times New Roman" panose="02020603050405020304" pitchFamily="18" charset="0"/>
            </a:endParaRPr>
          </a:p>
        </p:txBody>
      </p:sp>
    </p:spTree>
    <p:extLst>
      <p:ext uri="{BB962C8B-B14F-4D97-AF65-F5344CB8AC3E}">
        <p14:creationId xmlns:p14="http://schemas.microsoft.com/office/powerpoint/2010/main" val="3805794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DCBB7D6-06B6-96DC-EE1C-101DEBE4D9F3}"/>
              </a:ext>
            </a:extLst>
          </p:cNvPr>
          <p:cNvSpPr/>
          <p:nvPr/>
        </p:nvSpPr>
        <p:spPr>
          <a:xfrm>
            <a:off x="2142068" y="0"/>
            <a:ext cx="7001931" cy="109896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2DADF6-BB07-EE10-6714-B2FBCA395562}"/>
              </a:ext>
            </a:extLst>
          </p:cNvPr>
          <p:cNvSpPr txBox="1"/>
          <p:nvPr/>
        </p:nvSpPr>
        <p:spPr>
          <a:xfrm>
            <a:off x="2142068" y="16934"/>
            <a:ext cx="6891216" cy="770980"/>
          </a:xfrm>
          <a:prstGeom prst="rect">
            <a:avLst/>
          </a:prstGeom>
          <a:noFill/>
        </p:spPr>
        <p:txBody>
          <a:bodyPr wrap="square" rtlCol="0">
            <a:spAutoFit/>
          </a:bodyPr>
          <a:lstStyle/>
          <a:p>
            <a:pPr algn="ctr">
              <a:lnSpc>
                <a:spcPts val="5840"/>
              </a:lnSpc>
            </a:pPr>
            <a:r>
              <a:rPr lang="en-US" sz="3200" dirty="0">
                <a:solidFill>
                  <a:schemeClr val="bg1"/>
                </a:solidFill>
                <a:effectLst>
                  <a:outerShdw blurRad="50800" dist="38100" dir="2700000" algn="tl" rotWithShape="0">
                    <a:prstClr val="black">
                      <a:alpha val="40000"/>
                    </a:prstClr>
                  </a:outerShdw>
                </a:effectLst>
                <a:latin typeface="Avenir Medium" panose="02000503020000020003" pitchFamily="2" charset="0"/>
                <a:cs typeface="Futura Medium" panose="020B0602020204020303" pitchFamily="34" charset="-79"/>
              </a:rPr>
              <a:t>Three Keys to Revelation 14:1-5</a:t>
            </a:r>
          </a:p>
        </p:txBody>
      </p:sp>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286001" y="1513826"/>
            <a:ext cx="6747283" cy="1675972"/>
          </a:xfrm>
          <a:prstGeom prst="rect">
            <a:avLst/>
          </a:prstGeom>
          <a:noFill/>
        </p:spPr>
        <p:txBody>
          <a:bodyPr wrap="square" rtlCol="0">
            <a:spAutoFit/>
          </a:bodyPr>
          <a:lstStyle/>
          <a:p>
            <a:pPr marL="342900" marR="0" indent="-342900">
              <a:lnSpc>
                <a:spcPts val="5860"/>
              </a:lnSpc>
              <a:spcAft>
                <a:spcPts val="1200"/>
              </a:spcAft>
              <a:buFont typeface="Arial" panose="020B0604020202020204" pitchFamily="34" charset="0"/>
              <a:buChar char="•"/>
            </a:pPr>
            <a:r>
              <a:rPr lang="en-US" sz="2800" dirty="0">
                <a:solidFill>
                  <a:schemeClr val="bg1">
                    <a:lumMod val="65000"/>
                  </a:schemeClr>
                </a:solidFill>
                <a:latin typeface="Avenir Medium" panose="02000503020000020003" pitchFamily="2" charset="0"/>
                <a:ea typeface="Times New Roman" panose="02020603050405020304" pitchFamily="18" charset="0"/>
              </a:rPr>
              <a:t>The Lamb</a:t>
            </a:r>
          </a:p>
          <a:p>
            <a:pPr marL="342900" marR="0" indent="-342900">
              <a:lnSpc>
                <a:spcPts val="5860"/>
              </a:lnSpc>
              <a:spcAft>
                <a:spcPts val="1200"/>
              </a:spcAft>
              <a:buFont typeface="Arial" panose="020B0604020202020204" pitchFamily="34" charset="0"/>
              <a:buChar char="•"/>
            </a:pPr>
            <a:r>
              <a:rPr lang="en-US" sz="2800" dirty="0">
                <a:solidFill>
                  <a:schemeClr val="bg1"/>
                </a:solidFill>
                <a:effectLst/>
                <a:latin typeface="Avenir Medium" panose="02000503020000020003" pitchFamily="2" charset="0"/>
                <a:ea typeface="Times New Roman" panose="02020603050405020304" pitchFamily="18" charset="0"/>
              </a:rPr>
              <a:t>The 144,000</a:t>
            </a:r>
          </a:p>
        </p:txBody>
      </p:sp>
    </p:spTree>
    <p:extLst>
      <p:ext uri="{BB962C8B-B14F-4D97-AF65-F5344CB8AC3E}">
        <p14:creationId xmlns:p14="http://schemas.microsoft.com/office/powerpoint/2010/main" val="4067492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DCBB7D6-06B6-96DC-EE1C-101DEBE4D9F3}"/>
              </a:ext>
            </a:extLst>
          </p:cNvPr>
          <p:cNvSpPr/>
          <p:nvPr/>
        </p:nvSpPr>
        <p:spPr>
          <a:xfrm>
            <a:off x="2142068" y="0"/>
            <a:ext cx="7001931" cy="109896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2DADF6-BB07-EE10-6714-B2FBCA395562}"/>
              </a:ext>
            </a:extLst>
          </p:cNvPr>
          <p:cNvSpPr txBox="1"/>
          <p:nvPr/>
        </p:nvSpPr>
        <p:spPr>
          <a:xfrm>
            <a:off x="2142068" y="16934"/>
            <a:ext cx="6891216" cy="770980"/>
          </a:xfrm>
          <a:prstGeom prst="rect">
            <a:avLst/>
          </a:prstGeom>
          <a:noFill/>
        </p:spPr>
        <p:txBody>
          <a:bodyPr wrap="square" rtlCol="0">
            <a:spAutoFit/>
          </a:bodyPr>
          <a:lstStyle/>
          <a:p>
            <a:pPr algn="ctr">
              <a:lnSpc>
                <a:spcPts val="5840"/>
              </a:lnSpc>
            </a:pPr>
            <a:r>
              <a:rPr lang="en-US" sz="3200" dirty="0">
                <a:solidFill>
                  <a:schemeClr val="bg1"/>
                </a:solidFill>
                <a:effectLst>
                  <a:outerShdw blurRad="50800" dist="38100" dir="2700000" algn="tl" rotWithShape="0">
                    <a:prstClr val="black">
                      <a:alpha val="40000"/>
                    </a:prstClr>
                  </a:outerShdw>
                </a:effectLst>
                <a:latin typeface="Avenir Medium" panose="02000503020000020003" pitchFamily="2" charset="0"/>
                <a:cs typeface="Futura Medium" panose="020B0602020204020303" pitchFamily="34" charset="-79"/>
              </a:rPr>
              <a:t>Three Keys to Revelation 14:1-5</a:t>
            </a:r>
          </a:p>
        </p:txBody>
      </p:sp>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286001" y="1513826"/>
            <a:ext cx="6747283" cy="2586477"/>
          </a:xfrm>
          <a:prstGeom prst="rect">
            <a:avLst/>
          </a:prstGeom>
          <a:noFill/>
        </p:spPr>
        <p:txBody>
          <a:bodyPr wrap="square" rtlCol="0">
            <a:spAutoFit/>
          </a:bodyPr>
          <a:lstStyle/>
          <a:p>
            <a:pPr marL="342900" marR="0" indent="-342900">
              <a:lnSpc>
                <a:spcPts val="5860"/>
              </a:lnSpc>
              <a:spcAft>
                <a:spcPts val="1200"/>
              </a:spcAft>
              <a:buFont typeface="Arial" panose="020B0604020202020204" pitchFamily="34" charset="0"/>
              <a:buChar char="•"/>
            </a:pPr>
            <a:r>
              <a:rPr lang="en-US" sz="2800" dirty="0">
                <a:solidFill>
                  <a:schemeClr val="bg1">
                    <a:lumMod val="65000"/>
                  </a:schemeClr>
                </a:solidFill>
                <a:latin typeface="Avenir Medium" panose="02000503020000020003" pitchFamily="2" charset="0"/>
                <a:ea typeface="Times New Roman" panose="02020603050405020304" pitchFamily="18" charset="0"/>
              </a:rPr>
              <a:t>The Lamb</a:t>
            </a:r>
          </a:p>
          <a:p>
            <a:pPr marL="342900" marR="0" indent="-342900">
              <a:lnSpc>
                <a:spcPts val="5860"/>
              </a:lnSpc>
              <a:spcAft>
                <a:spcPts val="1200"/>
              </a:spcAft>
              <a:buFont typeface="Arial" panose="020B0604020202020204" pitchFamily="34" charset="0"/>
              <a:buChar char="•"/>
            </a:pPr>
            <a:r>
              <a:rPr lang="en-US" sz="2800" dirty="0">
                <a:solidFill>
                  <a:schemeClr val="bg1">
                    <a:lumMod val="65000"/>
                  </a:schemeClr>
                </a:solidFill>
                <a:effectLst/>
                <a:latin typeface="Avenir Medium" panose="02000503020000020003" pitchFamily="2" charset="0"/>
                <a:ea typeface="Times New Roman" panose="02020603050405020304" pitchFamily="18" charset="0"/>
              </a:rPr>
              <a:t>The 144,000</a:t>
            </a:r>
          </a:p>
          <a:p>
            <a:pPr marL="342900" marR="0" indent="-342900">
              <a:lnSpc>
                <a:spcPts val="5860"/>
              </a:lnSpc>
              <a:spcAft>
                <a:spcPts val="1200"/>
              </a:spcAft>
              <a:buFont typeface="Arial" panose="020B0604020202020204" pitchFamily="34" charset="0"/>
              <a:buChar char="•"/>
            </a:pPr>
            <a:r>
              <a:rPr lang="en-US" sz="2800" dirty="0">
                <a:solidFill>
                  <a:schemeClr val="bg1"/>
                </a:solidFill>
                <a:latin typeface="Avenir Medium" panose="02000503020000020003" pitchFamily="2" charset="0"/>
                <a:ea typeface="Times New Roman" panose="02020603050405020304" pitchFamily="18" charset="0"/>
              </a:rPr>
              <a:t>The New Song</a:t>
            </a:r>
            <a:endParaRPr lang="en-US" sz="2800" dirty="0">
              <a:solidFill>
                <a:schemeClr val="bg1"/>
              </a:solidFill>
              <a:effectLst/>
              <a:latin typeface="Avenir Medium" panose="02000503020000020003" pitchFamily="2" charset="0"/>
              <a:ea typeface="Times New Roman" panose="02020603050405020304" pitchFamily="18" charset="0"/>
            </a:endParaRPr>
          </a:p>
        </p:txBody>
      </p:sp>
    </p:spTree>
    <p:extLst>
      <p:ext uri="{BB962C8B-B14F-4D97-AF65-F5344CB8AC3E}">
        <p14:creationId xmlns:p14="http://schemas.microsoft.com/office/powerpoint/2010/main" val="2455771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Lamb on Mt. Zion</a:t>
            </a:r>
          </a:p>
          <a:p>
            <a:pPr algn="ctr">
              <a:spcAft>
                <a:spcPts val="1800"/>
              </a:spcAft>
            </a:pPr>
            <a:r>
              <a:rPr lang="en-US" sz="2800" dirty="0">
                <a:solidFill>
                  <a:schemeClr val="bg1"/>
                </a:solidFill>
                <a:latin typeface="Avenir Medium" panose="02000503020000020003" pitchFamily="2" charset="0"/>
                <a:ea typeface="Calibri" panose="020F0502020204030204" pitchFamily="34" charset="0"/>
              </a:rPr>
              <a:t>Vs. 1</a:t>
            </a:r>
          </a:p>
        </p:txBody>
      </p:sp>
    </p:spTree>
    <p:extLst>
      <p:ext uri="{BB962C8B-B14F-4D97-AF65-F5344CB8AC3E}">
        <p14:creationId xmlns:p14="http://schemas.microsoft.com/office/powerpoint/2010/main" val="237020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30162"/>
            <a:ext cx="7904182" cy="3722366"/>
          </a:xfrm>
          <a:prstGeom prst="rect">
            <a:avLst/>
          </a:prstGeom>
          <a:noFill/>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But you have come to Mount Zion and to the city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of the living God, the heavenly Jerusalem,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to innumerable angels in festal gathering,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to the assembly of the firstborn who are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enrolled in heaven, and to God, the judge of all,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to the spirits of the righteous made perfect. </a:t>
            </a:r>
          </a:p>
        </p:txBody>
      </p:sp>
      <p:sp>
        <p:nvSpPr>
          <p:cNvPr id="5" name="TextBox 4">
            <a:extLst>
              <a:ext uri="{FF2B5EF4-FFF2-40B4-BE49-F238E27FC236}">
                <a16:creationId xmlns:a16="http://schemas.microsoft.com/office/drawing/2014/main" id="{0B29AF56-D1E9-8EDF-D223-F60B795ED386}"/>
              </a:ext>
            </a:extLst>
          </p:cNvPr>
          <p:cNvSpPr txBox="1"/>
          <p:nvPr/>
        </p:nvSpPr>
        <p:spPr>
          <a:xfrm>
            <a:off x="6580995" y="4458858"/>
            <a:ext cx="2124941"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Hebrews 12:22–23</a:t>
            </a:r>
          </a:p>
        </p:txBody>
      </p:sp>
    </p:spTree>
    <p:extLst>
      <p:ext uri="{BB962C8B-B14F-4D97-AF65-F5344CB8AC3E}">
        <p14:creationId xmlns:p14="http://schemas.microsoft.com/office/powerpoint/2010/main" val="3422293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y be an image of waterfall and nature">
            <a:extLst>
              <a:ext uri="{FF2B5EF4-FFF2-40B4-BE49-F238E27FC236}">
                <a16:creationId xmlns:a16="http://schemas.microsoft.com/office/drawing/2014/main" id="{415C413D-F224-087E-F99B-0C8F5099F5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8" b="5399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AFE809-C566-7045-92E2-708766CECBA7}"/>
              </a:ext>
            </a:extLst>
          </p:cNvPr>
          <p:cNvSpPr txBox="1"/>
          <p:nvPr/>
        </p:nvSpPr>
        <p:spPr>
          <a:xfrm>
            <a:off x="0" y="1691647"/>
            <a:ext cx="9143999" cy="1769395"/>
          </a:xfrm>
          <a:prstGeom prst="rect">
            <a:avLst/>
          </a:prstGeom>
          <a:noFill/>
        </p:spPr>
        <p:txBody>
          <a:bodyPr wrap="square" rtlCol="0">
            <a:spAutoFit/>
          </a:bodyPr>
          <a:lstStyle/>
          <a:p>
            <a:pPr algn="ctr">
              <a:lnSpc>
                <a:spcPts val="6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To all who are weary </a:t>
            </a:r>
          </a:p>
          <a:p>
            <a:pPr algn="ctr">
              <a:lnSpc>
                <a:spcPts val="6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and need rest</a:t>
            </a:r>
          </a:p>
        </p:txBody>
      </p:sp>
    </p:spTree>
    <p:extLst>
      <p:ext uri="{BB962C8B-B14F-4D97-AF65-F5344CB8AC3E}">
        <p14:creationId xmlns:p14="http://schemas.microsoft.com/office/powerpoint/2010/main" val="2095496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Lamb on Mt. Zion</a:t>
            </a:r>
          </a:p>
          <a:p>
            <a:pPr algn="ctr">
              <a:spcAft>
                <a:spcPts val="1800"/>
              </a:spcAft>
            </a:pPr>
            <a:r>
              <a:rPr lang="en-US" sz="2800" dirty="0">
                <a:solidFill>
                  <a:schemeClr val="bg1"/>
                </a:solidFill>
                <a:latin typeface="Avenir Medium" panose="02000503020000020003" pitchFamily="2" charset="0"/>
                <a:ea typeface="Calibri" panose="020F0502020204030204" pitchFamily="34" charset="0"/>
              </a:rPr>
              <a:t>Vs. 1</a:t>
            </a:r>
          </a:p>
        </p:txBody>
      </p:sp>
    </p:spTree>
    <p:extLst>
      <p:ext uri="{BB962C8B-B14F-4D97-AF65-F5344CB8AC3E}">
        <p14:creationId xmlns:p14="http://schemas.microsoft.com/office/powerpoint/2010/main" val="649387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30162"/>
            <a:ext cx="7904182" cy="3737433"/>
          </a:xfrm>
          <a:prstGeom prst="rect">
            <a:avLst/>
          </a:prstGeom>
          <a:noFill/>
        </p:spPr>
        <p:txBody>
          <a:bodyPr wrap="square" rtlCol="0">
            <a:spAutoFit/>
          </a:bodyPr>
          <a:lstStyle/>
          <a:p>
            <a:pPr marL="0" marR="0" algn="ctr">
              <a:lnSpc>
                <a:spcPts val="4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 kings of the earth set themselves,</a:t>
            </a:r>
          </a:p>
          <a:p>
            <a:pPr marL="0" marR="0" algn="ctr">
              <a:lnSpc>
                <a:spcPts val="4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the rulers take counsel together,</a:t>
            </a:r>
          </a:p>
          <a:p>
            <a:pPr marL="0" marR="0" algn="ctr">
              <a:lnSpc>
                <a:spcPts val="4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against the LORD and against his Anointed, saying,</a:t>
            </a:r>
          </a:p>
          <a:p>
            <a:pPr marL="0" marR="0" algn="ctr">
              <a:lnSpc>
                <a:spcPts val="4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“Let us burst their bonds apart</a:t>
            </a:r>
          </a:p>
          <a:p>
            <a:pPr marL="0" marR="0" algn="ctr">
              <a:lnSpc>
                <a:spcPts val="4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cast away their cords from us.”</a:t>
            </a:r>
            <a:endPar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endParaRPr>
          </a:p>
        </p:txBody>
      </p:sp>
      <p:sp>
        <p:nvSpPr>
          <p:cNvPr id="5" name="TextBox 4">
            <a:extLst>
              <a:ext uri="{FF2B5EF4-FFF2-40B4-BE49-F238E27FC236}">
                <a16:creationId xmlns:a16="http://schemas.microsoft.com/office/drawing/2014/main" id="{0B29AF56-D1E9-8EDF-D223-F60B795ED386}"/>
              </a:ext>
            </a:extLst>
          </p:cNvPr>
          <p:cNvSpPr txBox="1"/>
          <p:nvPr/>
        </p:nvSpPr>
        <p:spPr>
          <a:xfrm>
            <a:off x="7284068" y="4458858"/>
            <a:ext cx="1425390"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Psalm 2:2–6</a:t>
            </a:r>
          </a:p>
        </p:txBody>
      </p:sp>
    </p:spTree>
    <p:extLst>
      <p:ext uri="{BB962C8B-B14F-4D97-AF65-F5344CB8AC3E}">
        <p14:creationId xmlns:p14="http://schemas.microsoft.com/office/powerpoint/2010/main" val="3004752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30162"/>
            <a:ext cx="7904182" cy="3722366"/>
          </a:xfrm>
          <a:prstGeom prst="rect">
            <a:avLst/>
          </a:prstGeom>
          <a:noFill/>
        </p:spPr>
        <p:txBody>
          <a:bodyPr wrap="square" rtlCol="0">
            <a:spAutoFit/>
          </a:bodyPr>
          <a:lstStyle/>
          <a:p>
            <a:pPr marL="0" marR="0" algn="ctr">
              <a:lnSpc>
                <a:spcPts val="4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He who sits in the heavens laughs;</a:t>
            </a:r>
          </a:p>
          <a:p>
            <a:pPr marL="0" marR="0" algn="ctr">
              <a:lnSpc>
                <a:spcPts val="4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 Lord holds them in derision.</a:t>
            </a:r>
          </a:p>
          <a:p>
            <a:pPr marL="0" marR="0" algn="ctr">
              <a:lnSpc>
                <a:spcPts val="4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Then he will speak to them in his wrath,</a:t>
            </a:r>
          </a:p>
          <a:p>
            <a:pPr marL="0" marR="0" algn="ctr">
              <a:lnSpc>
                <a:spcPts val="4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terrify them in his fury, saying,</a:t>
            </a:r>
          </a:p>
          <a:p>
            <a:pPr marL="0" marR="0" algn="ctr">
              <a:lnSpc>
                <a:spcPts val="4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“As for me, I have set my King</a:t>
            </a:r>
          </a:p>
          <a:p>
            <a:pPr marL="0" marR="0" algn="ctr">
              <a:lnSpc>
                <a:spcPts val="48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on Zion, my holy hill.”</a:t>
            </a:r>
          </a:p>
        </p:txBody>
      </p:sp>
      <p:sp>
        <p:nvSpPr>
          <p:cNvPr id="5" name="TextBox 4">
            <a:extLst>
              <a:ext uri="{FF2B5EF4-FFF2-40B4-BE49-F238E27FC236}">
                <a16:creationId xmlns:a16="http://schemas.microsoft.com/office/drawing/2014/main" id="{0B29AF56-D1E9-8EDF-D223-F60B795ED386}"/>
              </a:ext>
            </a:extLst>
          </p:cNvPr>
          <p:cNvSpPr txBox="1"/>
          <p:nvPr/>
        </p:nvSpPr>
        <p:spPr>
          <a:xfrm>
            <a:off x="7284068" y="4458858"/>
            <a:ext cx="1425390"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Psalm 2:2–6</a:t>
            </a:r>
          </a:p>
        </p:txBody>
      </p:sp>
    </p:spTree>
    <p:extLst>
      <p:ext uri="{BB962C8B-B14F-4D97-AF65-F5344CB8AC3E}">
        <p14:creationId xmlns:p14="http://schemas.microsoft.com/office/powerpoint/2010/main" val="982696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Lamb on Mt. Zion</a:t>
            </a:r>
          </a:p>
          <a:p>
            <a:pPr algn="ctr">
              <a:spcAft>
                <a:spcPts val="1800"/>
              </a:spcAft>
            </a:pPr>
            <a:r>
              <a:rPr lang="en-US" sz="2800" dirty="0">
                <a:solidFill>
                  <a:schemeClr val="bg1"/>
                </a:solidFill>
                <a:latin typeface="Avenir Medium" panose="02000503020000020003" pitchFamily="2" charset="0"/>
                <a:ea typeface="Calibri" panose="020F0502020204030204" pitchFamily="34" charset="0"/>
              </a:rPr>
              <a:t>Vs. 1</a:t>
            </a:r>
          </a:p>
        </p:txBody>
      </p:sp>
    </p:spTree>
    <p:extLst>
      <p:ext uri="{BB962C8B-B14F-4D97-AF65-F5344CB8AC3E}">
        <p14:creationId xmlns:p14="http://schemas.microsoft.com/office/powerpoint/2010/main" val="3422043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144,000</a:t>
            </a:r>
          </a:p>
          <a:p>
            <a:pPr algn="ctr">
              <a:spcAft>
                <a:spcPts val="1800"/>
              </a:spcAft>
            </a:pPr>
            <a:r>
              <a:rPr lang="en-US" sz="2800" dirty="0">
                <a:solidFill>
                  <a:schemeClr val="bg1"/>
                </a:solidFill>
                <a:latin typeface="Avenir Medium" panose="02000503020000020003" pitchFamily="2" charset="0"/>
                <a:ea typeface="Calibri" panose="020F0502020204030204" pitchFamily="34" charset="0"/>
              </a:rPr>
              <a:t>Vs. 1, 4-5</a:t>
            </a:r>
          </a:p>
        </p:txBody>
      </p:sp>
    </p:spTree>
    <p:extLst>
      <p:ext uri="{BB962C8B-B14F-4D97-AF65-F5344CB8AC3E}">
        <p14:creationId xmlns:p14="http://schemas.microsoft.com/office/powerpoint/2010/main" val="1235875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A59E10-8047-4E97-0033-C8B7BACD0B3F}"/>
              </a:ext>
            </a:extLst>
          </p:cNvPr>
          <p:cNvSpPr txBox="1"/>
          <p:nvPr/>
        </p:nvSpPr>
        <p:spPr>
          <a:xfrm>
            <a:off x="96714" y="4589127"/>
            <a:ext cx="306493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Robert Thomas</a:t>
            </a:r>
          </a:p>
        </p:txBody>
      </p:sp>
      <p:pic>
        <p:nvPicPr>
          <p:cNvPr id="1026" name="Picture 2" descr="Robert L. Thomas">
            <a:extLst>
              <a:ext uri="{FF2B5EF4-FFF2-40B4-BE49-F238E27FC236}">
                <a16:creationId xmlns:a16="http://schemas.microsoft.com/office/drawing/2014/main" id="{E451B86D-BCC8-226F-FFEE-B69C8DC35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14" y="262094"/>
            <a:ext cx="2990034" cy="420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42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A59E10-8047-4E97-0033-C8B7BACD0B3F}"/>
              </a:ext>
            </a:extLst>
          </p:cNvPr>
          <p:cNvSpPr txBox="1"/>
          <p:nvPr/>
        </p:nvSpPr>
        <p:spPr>
          <a:xfrm>
            <a:off x="96714" y="4589127"/>
            <a:ext cx="306493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Robert Thomas</a:t>
            </a:r>
          </a:p>
        </p:txBody>
      </p:sp>
      <p:sp>
        <p:nvSpPr>
          <p:cNvPr id="2" name="Rectangle 1">
            <a:extLst>
              <a:ext uri="{FF2B5EF4-FFF2-40B4-BE49-F238E27FC236}">
                <a16:creationId xmlns:a16="http://schemas.microsoft.com/office/drawing/2014/main" id="{70C4BF55-9340-BB45-195C-D35C1905CBBF}"/>
              </a:ext>
            </a:extLst>
          </p:cNvPr>
          <p:cNvSpPr/>
          <p:nvPr/>
        </p:nvSpPr>
        <p:spPr>
          <a:xfrm>
            <a:off x="3505200" y="39944"/>
            <a:ext cx="5467186" cy="750398"/>
          </a:xfrm>
          <a:prstGeom prst="rect">
            <a:avLst/>
          </a:prstGeom>
        </p:spPr>
        <p:txBody>
          <a:bodyPr wrap="square">
            <a:spAutoFit/>
          </a:bodyPr>
          <a:lstStyle/>
          <a:p>
            <a:pPr>
              <a:lnSpc>
                <a:spcPts val="5880"/>
              </a:lnSpc>
            </a:pPr>
            <a:r>
              <a:rPr lang="en-US" sz="2400" dirty="0">
                <a:solidFill>
                  <a:schemeClr val="bg1"/>
                </a:solidFill>
                <a:effectLst/>
                <a:latin typeface="Avenir Medium" panose="02000503020000020003" pitchFamily="2" charset="0"/>
              </a:rPr>
              <a:t>The 144,000 are:</a:t>
            </a:r>
          </a:p>
        </p:txBody>
      </p:sp>
      <p:pic>
        <p:nvPicPr>
          <p:cNvPr id="1026" name="Picture 2" descr="Robert L. Thomas">
            <a:extLst>
              <a:ext uri="{FF2B5EF4-FFF2-40B4-BE49-F238E27FC236}">
                <a16:creationId xmlns:a16="http://schemas.microsoft.com/office/drawing/2014/main" id="{E451B86D-BCC8-226F-FFEE-B69C8DC35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14" y="262094"/>
            <a:ext cx="2990034" cy="420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647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A59E10-8047-4E97-0033-C8B7BACD0B3F}"/>
              </a:ext>
            </a:extLst>
          </p:cNvPr>
          <p:cNvSpPr txBox="1"/>
          <p:nvPr/>
        </p:nvSpPr>
        <p:spPr>
          <a:xfrm>
            <a:off x="96714" y="4589127"/>
            <a:ext cx="306493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Robert Thomas</a:t>
            </a:r>
          </a:p>
        </p:txBody>
      </p:sp>
      <p:sp>
        <p:nvSpPr>
          <p:cNvPr id="2" name="Rectangle 1">
            <a:extLst>
              <a:ext uri="{FF2B5EF4-FFF2-40B4-BE49-F238E27FC236}">
                <a16:creationId xmlns:a16="http://schemas.microsoft.com/office/drawing/2014/main" id="{70C4BF55-9340-BB45-195C-D35C1905CBBF}"/>
              </a:ext>
            </a:extLst>
          </p:cNvPr>
          <p:cNvSpPr/>
          <p:nvPr/>
        </p:nvSpPr>
        <p:spPr>
          <a:xfrm>
            <a:off x="3505200" y="39944"/>
            <a:ext cx="5467186" cy="1541448"/>
          </a:xfrm>
          <a:prstGeom prst="rect">
            <a:avLst/>
          </a:prstGeom>
        </p:spPr>
        <p:txBody>
          <a:bodyPr wrap="square">
            <a:spAutoFit/>
          </a:bodyPr>
          <a:lstStyle/>
          <a:p>
            <a:pPr>
              <a:lnSpc>
                <a:spcPts val="5880"/>
              </a:lnSpc>
            </a:pPr>
            <a:r>
              <a:rPr lang="en-US" sz="2400" dirty="0">
                <a:solidFill>
                  <a:schemeClr val="bg1"/>
                </a:solidFill>
                <a:effectLst/>
                <a:latin typeface="Avenir Medium" panose="02000503020000020003" pitchFamily="2" charset="0"/>
              </a:rPr>
              <a:t>The 144,000 are:</a:t>
            </a: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specific men who</a:t>
            </a:r>
            <a:r>
              <a:rPr lang="en-US" sz="2000" dirty="0">
                <a:solidFill>
                  <a:schemeClr val="bg1"/>
                </a:solidFill>
                <a:latin typeface="Avenir Medium" panose="02000503020000020003" pitchFamily="2" charset="0"/>
                <a:ea typeface="Calibri" panose="020F0502020204030204" pitchFamily="34" charset="0"/>
              </a:rPr>
              <a:t> </a:t>
            </a: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will emerge at a future date</a:t>
            </a:r>
            <a:endParaRPr lang="en-US" sz="2000" dirty="0">
              <a:solidFill>
                <a:schemeClr val="bg1"/>
              </a:solidFill>
              <a:effectLst/>
              <a:latin typeface="Avenir Medium" panose="02000503020000020003" pitchFamily="2" charset="0"/>
              <a:ea typeface="Calibri" panose="020F0502020204030204" pitchFamily="34" charset="0"/>
            </a:endParaRPr>
          </a:p>
        </p:txBody>
      </p:sp>
      <p:pic>
        <p:nvPicPr>
          <p:cNvPr id="1026" name="Picture 2" descr="Robert L. Thomas">
            <a:extLst>
              <a:ext uri="{FF2B5EF4-FFF2-40B4-BE49-F238E27FC236}">
                <a16:creationId xmlns:a16="http://schemas.microsoft.com/office/drawing/2014/main" id="{E451B86D-BCC8-226F-FFEE-B69C8DC35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14" y="262094"/>
            <a:ext cx="2990034" cy="420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735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A59E10-8047-4E97-0033-C8B7BACD0B3F}"/>
              </a:ext>
            </a:extLst>
          </p:cNvPr>
          <p:cNvSpPr txBox="1"/>
          <p:nvPr/>
        </p:nvSpPr>
        <p:spPr>
          <a:xfrm>
            <a:off x="96714" y="4589127"/>
            <a:ext cx="306493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Robert Thomas</a:t>
            </a:r>
          </a:p>
        </p:txBody>
      </p:sp>
      <p:sp>
        <p:nvSpPr>
          <p:cNvPr id="2" name="Rectangle 1">
            <a:extLst>
              <a:ext uri="{FF2B5EF4-FFF2-40B4-BE49-F238E27FC236}">
                <a16:creationId xmlns:a16="http://schemas.microsoft.com/office/drawing/2014/main" id="{70C4BF55-9340-BB45-195C-D35C1905CBBF}"/>
              </a:ext>
            </a:extLst>
          </p:cNvPr>
          <p:cNvSpPr/>
          <p:nvPr/>
        </p:nvSpPr>
        <p:spPr>
          <a:xfrm>
            <a:off x="3505200" y="39944"/>
            <a:ext cx="5467186" cy="2080057"/>
          </a:xfrm>
          <a:prstGeom prst="rect">
            <a:avLst/>
          </a:prstGeom>
        </p:spPr>
        <p:txBody>
          <a:bodyPr wrap="square">
            <a:spAutoFit/>
          </a:bodyPr>
          <a:lstStyle/>
          <a:p>
            <a:pPr>
              <a:lnSpc>
                <a:spcPts val="5880"/>
              </a:lnSpc>
            </a:pPr>
            <a:r>
              <a:rPr lang="en-US" sz="2400" dirty="0">
                <a:solidFill>
                  <a:schemeClr val="bg1"/>
                </a:solidFill>
                <a:effectLst/>
                <a:latin typeface="Avenir Medium" panose="02000503020000020003" pitchFamily="2" charset="0"/>
              </a:rPr>
              <a:t>The 144,000 are:</a:t>
            </a: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specific men who</a:t>
            </a:r>
            <a:r>
              <a:rPr lang="en-US" sz="2000" dirty="0">
                <a:solidFill>
                  <a:schemeClr val="bg1"/>
                </a:solidFill>
                <a:latin typeface="Avenir Medium" panose="02000503020000020003" pitchFamily="2" charset="0"/>
                <a:ea typeface="Calibri" panose="020F0502020204030204" pitchFamily="34" charset="0"/>
              </a:rPr>
              <a:t> </a:t>
            </a: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will emerge at a future date</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12,000 from each of 12 tribes of Israel</a:t>
            </a:r>
            <a:endParaRPr lang="en-US" sz="2000" dirty="0">
              <a:solidFill>
                <a:schemeClr val="bg1"/>
              </a:solidFill>
              <a:effectLst/>
              <a:latin typeface="Avenir Medium" panose="02000503020000020003" pitchFamily="2" charset="0"/>
              <a:ea typeface="Calibri" panose="020F0502020204030204" pitchFamily="34" charset="0"/>
            </a:endParaRPr>
          </a:p>
        </p:txBody>
      </p:sp>
      <p:pic>
        <p:nvPicPr>
          <p:cNvPr id="1026" name="Picture 2" descr="Robert L. Thomas">
            <a:extLst>
              <a:ext uri="{FF2B5EF4-FFF2-40B4-BE49-F238E27FC236}">
                <a16:creationId xmlns:a16="http://schemas.microsoft.com/office/drawing/2014/main" id="{E451B86D-BCC8-226F-FFEE-B69C8DC35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14" y="262094"/>
            <a:ext cx="2990034" cy="420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16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A59E10-8047-4E97-0033-C8B7BACD0B3F}"/>
              </a:ext>
            </a:extLst>
          </p:cNvPr>
          <p:cNvSpPr txBox="1"/>
          <p:nvPr/>
        </p:nvSpPr>
        <p:spPr>
          <a:xfrm>
            <a:off x="96714" y="4589127"/>
            <a:ext cx="306493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Robert Thomas</a:t>
            </a:r>
          </a:p>
        </p:txBody>
      </p:sp>
      <p:sp>
        <p:nvSpPr>
          <p:cNvPr id="2" name="Rectangle 1">
            <a:extLst>
              <a:ext uri="{FF2B5EF4-FFF2-40B4-BE49-F238E27FC236}">
                <a16:creationId xmlns:a16="http://schemas.microsoft.com/office/drawing/2014/main" id="{70C4BF55-9340-BB45-195C-D35C1905CBBF}"/>
              </a:ext>
            </a:extLst>
          </p:cNvPr>
          <p:cNvSpPr/>
          <p:nvPr/>
        </p:nvSpPr>
        <p:spPr>
          <a:xfrm>
            <a:off x="3505200" y="39944"/>
            <a:ext cx="5467186" cy="2618666"/>
          </a:xfrm>
          <a:prstGeom prst="rect">
            <a:avLst/>
          </a:prstGeom>
        </p:spPr>
        <p:txBody>
          <a:bodyPr wrap="square">
            <a:spAutoFit/>
          </a:bodyPr>
          <a:lstStyle/>
          <a:p>
            <a:pPr>
              <a:lnSpc>
                <a:spcPts val="5880"/>
              </a:lnSpc>
            </a:pPr>
            <a:r>
              <a:rPr lang="en-US" sz="2400" dirty="0">
                <a:solidFill>
                  <a:schemeClr val="bg1"/>
                </a:solidFill>
                <a:effectLst/>
                <a:latin typeface="Avenir Medium" panose="02000503020000020003" pitchFamily="2" charset="0"/>
              </a:rPr>
              <a:t>The 144,000 are:</a:t>
            </a: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specific men who</a:t>
            </a:r>
            <a:r>
              <a:rPr lang="en-US" sz="2000" dirty="0">
                <a:solidFill>
                  <a:schemeClr val="bg1"/>
                </a:solidFill>
                <a:latin typeface="Avenir Medium" panose="02000503020000020003" pitchFamily="2" charset="0"/>
                <a:ea typeface="Calibri" panose="020F0502020204030204" pitchFamily="34" charset="0"/>
              </a:rPr>
              <a:t> </a:t>
            </a: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will emerge at a future date</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12,000 from each of 12 tribes of Israel</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converted Jewish evangelists </a:t>
            </a:r>
            <a:endParaRPr lang="en-US" sz="2000" dirty="0">
              <a:solidFill>
                <a:schemeClr val="bg1"/>
              </a:solidFill>
              <a:effectLst/>
              <a:latin typeface="Avenir Medium" panose="02000503020000020003" pitchFamily="2" charset="0"/>
              <a:ea typeface="Calibri" panose="020F0502020204030204" pitchFamily="34" charset="0"/>
            </a:endParaRPr>
          </a:p>
        </p:txBody>
      </p:sp>
      <p:pic>
        <p:nvPicPr>
          <p:cNvPr id="1026" name="Picture 2" descr="Robert L. Thomas">
            <a:extLst>
              <a:ext uri="{FF2B5EF4-FFF2-40B4-BE49-F238E27FC236}">
                <a16:creationId xmlns:a16="http://schemas.microsoft.com/office/drawing/2014/main" id="{E451B86D-BCC8-226F-FFEE-B69C8DC35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14" y="262094"/>
            <a:ext cx="2990034" cy="420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150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y be an image of waterfall and nature">
            <a:extLst>
              <a:ext uri="{FF2B5EF4-FFF2-40B4-BE49-F238E27FC236}">
                <a16:creationId xmlns:a16="http://schemas.microsoft.com/office/drawing/2014/main" id="{8C74B11E-416F-3755-67A7-C5CF5BB208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8" b="5399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AFE809-C566-7045-92E2-708766CECBA7}"/>
              </a:ext>
            </a:extLst>
          </p:cNvPr>
          <p:cNvSpPr txBox="1"/>
          <p:nvPr/>
        </p:nvSpPr>
        <p:spPr>
          <a:xfrm>
            <a:off x="0" y="1683180"/>
            <a:ext cx="9143999" cy="1769395"/>
          </a:xfrm>
          <a:prstGeom prst="rect">
            <a:avLst/>
          </a:prstGeom>
          <a:noFill/>
        </p:spPr>
        <p:txBody>
          <a:bodyPr wrap="square" rtlCol="0">
            <a:spAutoFit/>
          </a:bodyPr>
          <a:lstStyle/>
          <a:p>
            <a:pPr algn="ctr">
              <a:lnSpc>
                <a:spcPts val="6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To all who mourn </a:t>
            </a:r>
          </a:p>
          <a:p>
            <a:pPr algn="ctr">
              <a:lnSpc>
                <a:spcPts val="6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and long for comfort</a:t>
            </a:r>
          </a:p>
        </p:txBody>
      </p:sp>
    </p:spTree>
    <p:extLst>
      <p:ext uri="{BB962C8B-B14F-4D97-AF65-F5344CB8AC3E}">
        <p14:creationId xmlns:p14="http://schemas.microsoft.com/office/powerpoint/2010/main" val="4065018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A59E10-8047-4E97-0033-C8B7BACD0B3F}"/>
              </a:ext>
            </a:extLst>
          </p:cNvPr>
          <p:cNvSpPr txBox="1"/>
          <p:nvPr/>
        </p:nvSpPr>
        <p:spPr>
          <a:xfrm>
            <a:off x="96714" y="4589127"/>
            <a:ext cx="306493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Robert Thomas</a:t>
            </a:r>
          </a:p>
        </p:txBody>
      </p:sp>
      <p:sp>
        <p:nvSpPr>
          <p:cNvPr id="2" name="Rectangle 1">
            <a:extLst>
              <a:ext uri="{FF2B5EF4-FFF2-40B4-BE49-F238E27FC236}">
                <a16:creationId xmlns:a16="http://schemas.microsoft.com/office/drawing/2014/main" id="{70C4BF55-9340-BB45-195C-D35C1905CBBF}"/>
              </a:ext>
            </a:extLst>
          </p:cNvPr>
          <p:cNvSpPr/>
          <p:nvPr/>
        </p:nvSpPr>
        <p:spPr>
          <a:xfrm>
            <a:off x="3505200" y="39944"/>
            <a:ext cx="5467186" cy="3157275"/>
          </a:xfrm>
          <a:prstGeom prst="rect">
            <a:avLst/>
          </a:prstGeom>
        </p:spPr>
        <p:txBody>
          <a:bodyPr wrap="square">
            <a:spAutoFit/>
          </a:bodyPr>
          <a:lstStyle/>
          <a:p>
            <a:pPr>
              <a:lnSpc>
                <a:spcPts val="5880"/>
              </a:lnSpc>
            </a:pPr>
            <a:r>
              <a:rPr lang="en-US" sz="2400" dirty="0">
                <a:solidFill>
                  <a:schemeClr val="bg1"/>
                </a:solidFill>
                <a:effectLst/>
                <a:latin typeface="Avenir Medium" panose="02000503020000020003" pitchFamily="2" charset="0"/>
              </a:rPr>
              <a:t>The 144,000 are:</a:t>
            </a: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specific men who</a:t>
            </a:r>
            <a:r>
              <a:rPr lang="en-US" sz="2000" dirty="0">
                <a:solidFill>
                  <a:schemeClr val="bg1"/>
                </a:solidFill>
                <a:latin typeface="Avenir Medium" panose="02000503020000020003" pitchFamily="2" charset="0"/>
                <a:ea typeface="Calibri" panose="020F0502020204030204" pitchFamily="34" charset="0"/>
              </a:rPr>
              <a:t> </a:t>
            </a: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will emerge at a future date</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12,000 from each of 12 tribes of Israel</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converted Jewish evangelists </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celibate men or eunuchs</a:t>
            </a:r>
            <a:endParaRPr lang="en-US" sz="2000" dirty="0">
              <a:solidFill>
                <a:schemeClr val="bg1"/>
              </a:solidFill>
              <a:effectLst/>
              <a:latin typeface="Avenir Medium" panose="02000503020000020003" pitchFamily="2" charset="0"/>
              <a:ea typeface="Calibri" panose="020F0502020204030204" pitchFamily="34" charset="0"/>
            </a:endParaRPr>
          </a:p>
        </p:txBody>
      </p:sp>
      <p:pic>
        <p:nvPicPr>
          <p:cNvPr id="1026" name="Picture 2" descr="Robert L. Thomas">
            <a:extLst>
              <a:ext uri="{FF2B5EF4-FFF2-40B4-BE49-F238E27FC236}">
                <a16:creationId xmlns:a16="http://schemas.microsoft.com/office/drawing/2014/main" id="{E451B86D-BCC8-226F-FFEE-B69C8DC35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14" y="262094"/>
            <a:ext cx="2990034" cy="420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83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A59E10-8047-4E97-0033-C8B7BACD0B3F}"/>
              </a:ext>
            </a:extLst>
          </p:cNvPr>
          <p:cNvSpPr txBox="1"/>
          <p:nvPr/>
        </p:nvSpPr>
        <p:spPr>
          <a:xfrm>
            <a:off x="96714" y="4589127"/>
            <a:ext cx="306493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Robert Thomas</a:t>
            </a:r>
          </a:p>
        </p:txBody>
      </p:sp>
      <p:sp>
        <p:nvSpPr>
          <p:cNvPr id="2" name="Rectangle 1">
            <a:extLst>
              <a:ext uri="{FF2B5EF4-FFF2-40B4-BE49-F238E27FC236}">
                <a16:creationId xmlns:a16="http://schemas.microsoft.com/office/drawing/2014/main" id="{70C4BF55-9340-BB45-195C-D35C1905CBBF}"/>
              </a:ext>
            </a:extLst>
          </p:cNvPr>
          <p:cNvSpPr/>
          <p:nvPr/>
        </p:nvSpPr>
        <p:spPr>
          <a:xfrm>
            <a:off x="3505200" y="39944"/>
            <a:ext cx="5467186" cy="3695884"/>
          </a:xfrm>
          <a:prstGeom prst="rect">
            <a:avLst/>
          </a:prstGeom>
        </p:spPr>
        <p:txBody>
          <a:bodyPr wrap="square">
            <a:spAutoFit/>
          </a:bodyPr>
          <a:lstStyle/>
          <a:p>
            <a:pPr>
              <a:lnSpc>
                <a:spcPts val="5880"/>
              </a:lnSpc>
            </a:pPr>
            <a:r>
              <a:rPr lang="en-US" sz="2400" dirty="0">
                <a:solidFill>
                  <a:schemeClr val="bg1"/>
                </a:solidFill>
                <a:effectLst/>
                <a:latin typeface="Avenir Medium" panose="02000503020000020003" pitchFamily="2" charset="0"/>
              </a:rPr>
              <a:t>The 144,000 are:</a:t>
            </a: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specific men who</a:t>
            </a:r>
            <a:r>
              <a:rPr lang="en-US" sz="2000" dirty="0">
                <a:solidFill>
                  <a:schemeClr val="bg1"/>
                </a:solidFill>
                <a:latin typeface="Avenir Medium" panose="02000503020000020003" pitchFamily="2" charset="0"/>
                <a:ea typeface="Calibri" panose="020F0502020204030204" pitchFamily="34" charset="0"/>
              </a:rPr>
              <a:t> </a:t>
            </a: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will emerge at a future date</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12,000 from each of 12 tribes of Israel</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converted Jewish evangelists </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celibate men or eunuchs</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marked by God on their foreheads</a:t>
            </a:r>
            <a:endParaRPr lang="en-US" sz="2000" dirty="0">
              <a:solidFill>
                <a:schemeClr val="bg1"/>
              </a:solidFill>
              <a:effectLst/>
              <a:latin typeface="Avenir Medium" panose="02000503020000020003" pitchFamily="2" charset="0"/>
              <a:ea typeface="Calibri" panose="020F0502020204030204" pitchFamily="34" charset="0"/>
            </a:endParaRPr>
          </a:p>
        </p:txBody>
      </p:sp>
      <p:pic>
        <p:nvPicPr>
          <p:cNvPr id="1026" name="Picture 2" descr="Robert L. Thomas">
            <a:extLst>
              <a:ext uri="{FF2B5EF4-FFF2-40B4-BE49-F238E27FC236}">
                <a16:creationId xmlns:a16="http://schemas.microsoft.com/office/drawing/2014/main" id="{E451B86D-BCC8-226F-FFEE-B69C8DC35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14" y="262094"/>
            <a:ext cx="2990034" cy="420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918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A59E10-8047-4E97-0033-C8B7BACD0B3F}"/>
              </a:ext>
            </a:extLst>
          </p:cNvPr>
          <p:cNvSpPr txBox="1"/>
          <p:nvPr/>
        </p:nvSpPr>
        <p:spPr>
          <a:xfrm>
            <a:off x="96714" y="4589127"/>
            <a:ext cx="306493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Robert Thomas</a:t>
            </a:r>
          </a:p>
        </p:txBody>
      </p:sp>
      <p:sp>
        <p:nvSpPr>
          <p:cNvPr id="2" name="Rectangle 1">
            <a:extLst>
              <a:ext uri="{FF2B5EF4-FFF2-40B4-BE49-F238E27FC236}">
                <a16:creationId xmlns:a16="http://schemas.microsoft.com/office/drawing/2014/main" id="{70C4BF55-9340-BB45-195C-D35C1905CBBF}"/>
              </a:ext>
            </a:extLst>
          </p:cNvPr>
          <p:cNvSpPr/>
          <p:nvPr/>
        </p:nvSpPr>
        <p:spPr>
          <a:xfrm>
            <a:off x="3505200" y="39944"/>
            <a:ext cx="5467186" cy="4234493"/>
          </a:xfrm>
          <a:prstGeom prst="rect">
            <a:avLst/>
          </a:prstGeom>
        </p:spPr>
        <p:txBody>
          <a:bodyPr wrap="square">
            <a:spAutoFit/>
          </a:bodyPr>
          <a:lstStyle/>
          <a:p>
            <a:pPr>
              <a:lnSpc>
                <a:spcPts val="5880"/>
              </a:lnSpc>
            </a:pPr>
            <a:r>
              <a:rPr lang="en-US" sz="2400" dirty="0">
                <a:solidFill>
                  <a:schemeClr val="bg1"/>
                </a:solidFill>
                <a:effectLst/>
                <a:latin typeface="Avenir Medium" panose="02000503020000020003" pitchFamily="2" charset="0"/>
              </a:rPr>
              <a:t>The 144,000 are:</a:t>
            </a: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specific men who</a:t>
            </a:r>
            <a:r>
              <a:rPr lang="en-US" sz="2000" dirty="0">
                <a:solidFill>
                  <a:schemeClr val="bg1"/>
                </a:solidFill>
                <a:latin typeface="Avenir Medium" panose="02000503020000020003" pitchFamily="2" charset="0"/>
                <a:ea typeface="Calibri" panose="020F0502020204030204" pitchFamily="34" charset="0"/>
              </a:rPr>
              <a:t> </a:t>
            </a: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will emerge at a future date</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12,000 from each of 12 tribes of Israel</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converted Jewish evangelists </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celibate men or eunuchs</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marked by God on their foreheads</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latin typeface="Avenir Medium" panose="02000503020000020003" pitchFamily="2" charset="0"/>
                <a:ea typeface="Calibri" panose="020F0502020204030204" pitchFamily="34" charset="0"/>
                <a:cs typeface="Calibri" panose="020F0502020204030204" pitchFamily="34" charset="0"/>
              </a:rPr>
              <a:t>m</a:t>
            </a: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en who do not bow to the beast </a:t>
            </a:r>
            <a:endParaRPr lang="en-US" sz="2000" dirty="0">
              <a:solidFill>
                <a:schemeClr val="bg1"/>
              </a:solidFill>
              <a:effectLst/>
              <a:latin typeface="Avenir Medium" panose="02000503020000020003" pitchFamily="2" charset="0"/>
              <a:ea typeface="Calibri" panose="020F0502020204030204" pitchFamily="34" charset="0"/>
            </a:endParaRPr>
          </a:p>
        </p:txBody>
      </p:sp>
      <p:pic>
        <p:nvPicPr>
          <p:cNvPr id="1026" name="Picture 2" descr="Robert L. Thomas">
            <a:extLst>
              <a:ext uri="{FF2B5EF4-FFF2-40B4-BE49-F238E27FC236}">
                <a16:creationId xmlns:a16="http://schemas.microsoft.com/office/drawing/2014/main" id="{E451B86D-BCC8-226F-FFEE-B69C8DC35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14" y="262094"/>
            <a:ext cx="2990034" cy="420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768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A59E10-8047-4E97-0033-C8B7BACD0B3F}"/>
              </a:ext>
            </a:extLst>
          </p:cNvPr>
          <p:cNvSpPr txBox="1"/>
          <p:nvPr/>
        </p:nvSpPr>
        <p:spPr>
          <a:xfrm>
            <a:off x="96714" y="4589127"/>
            <a:ext cx="306493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Robert Thomas</a:t>
            </a:r>
          </a:p>
        </p:txBody>
      </p:sp>
      <p:sp>
        <p:nvSpPr>
          <p:cNvPr id="2" name="Rectangle 1">
            <a:extLst>
              <a:ext uri="{FF2B5EF4-FFF2-40B4-BE49-F238E27FC236}">
                <a16:creationId xmlns:a16="http://schemas.microsoft.com/office/drawing/2014/main" id="{70C4BF55-9340-BB45-195C-D35C1905CBBF}"/>
              </a:ext>
            </a:extLst>
          </p:cNvPr>
          <p:cNvSpPr/>
          <p:nvPr/>
        </p:nvSpPr>
        <p:spPr>
          <a:xfrm>
            <a:off x="3505200" y="39944"/>
            <a:ext cx="5467186" cy="4773102"/>
          </a:xfrm>
          <a:prstGeom prst="rect">
            <a:avLst/>
          </a:prstGeom>
        </p:spPr>
        <p:txBody>
          <a:bodyPr wrap="square">
            <a:spAutoFit/>
          </a:bodyPr>
          <a:lstStyle/>
          <a:p>
            <a:pPr>
              <a:lnSpc>
                <a:spcPts val="5880"/>
              </a:lnSpc>
            </a:pPr>
            <a:r>
              <a:rPr lang="en-US" sz="2400" dirty="0">
                <a:solidFill>
                  <a:schemeClr val="bg1"/>
                </a:solidFill>
                <a:effectLst/>
                <a:latin typeface="Avenir Medium" panose="02000503020000020003" pitchFamily="2" charset="0"/>
              </a:rPr>
              <a:t>The 144,000 are:</a:t>
            </a: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specific men who</a:t>
            </a:r>
            <a:r>
              <a:rPr lang="en-US" sz="2000" dirty="0">
                <a:solidFill>
                  <a:schemeClr val="bg1"/>
                </a:solidFill>
                <a:latin typeface="Avenir Medium" panose="02000503020000020003" pitchFamily="2" charset="0"/>
                <a:ea typeface="Calibri" panose="020F0502020204030204" pitchFamily="34" charset="0"/>
              </a:rPr>
              <a:t> </a:t>
            </a: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will emerge at a future date</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12,000 from each of 12 tribes of Israel</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converted Jewish evangelists </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celibate men or eunuchs</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marked by God on their foreheads</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men who do not bow to the beast </a:t>
            </a:r>
            <a:endParaRPr lang="en-US" sz="2000" dirty="0">
              <a:solidFill>
                <a:schemeClr val="bg1"/>
              </a:solidFill>
              <a:effectLst/>
              <a:latin typeface="Avenir Medium" panose="02000503020000020003" pitchFamily="2" charset="0"/>
              <a:ea typeface="Calibri" panose="020F0502020204030204" pitchFamily="34" charset="0"/>
            </a:endParaRPr>
          </a:p>
          <a:p>
            <a:pPr marL="285750" marR="0" indent="-285750">
              <a:spcBef>
                <a:spcPts val="60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who are ultimately martyred for their faith.</a:t>
            </a:r>
            <a:endParaRPr lang="en-US" sz="2000" dirty="0">
              <a:solidFill>
                <a:schemeClr val="bg1"/>
              </a:solidFill>
              <a:effectLst/>
              <a:latin typeface="Avenir Medium" panose="02000503020000020003" pitchFamily="2" charset="0"/>
              <a:ea typeface="Calibri" panose="020F0502020204030204" pitchFamily="34" charset="0"/>
            </a:endParaRPr>
          </a:p>
        </p:txBody>
      </p:sp>
      <p:pic>
        <p:nvPicPr>
          <p:cNvPr id="1026" name="Picture 2" descr="Robert L. Thomas">
            <a:extLst>
              <a:ext uri="{FF2B5EF4-FFF2-40B4-BE49-F238E27FC236}">
                <a16:creationId xmlns:a16="http://schemas.microsoft.com/office/drawing/2014/main" id="{E451B86D-BCC8-226F-FFEE-B69C8DC35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14" y="262094"/>
            <a:ext cx="2990034" cy="420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487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144,000</a:t>
            </a:r>
          </a:p>
          <a:p>
            <a:pPr algn="ctr">
              <a:spcAft>
                <a:spcPts val="1800"/>
              </a:spcAft>
            </a:pPr>
            <a:r>
              <a:rPr lang="en-US" sz="2800" dirty="0">
                <a:solidFill>
                  <a:schemeClr val="bg1"/>
                </a:solidFill>
                <a:latin typeface="Avenir Medium" panose="02000503020000020003" pitchFamily="2" charset="0"/>
                <a:ea typeface="Calibri" panose="020F0502020204030204" pitchFamily="34" charset="0"/>
              </a:rPr>
              <a:t>Vs. 1, 4-5</a:t>
            </a:r>
          </a:p>
        </p:txBody>
      </p:sp>
    </p:spTree>
    <p:extLst>
      <p:ext uri="{BB962C8B-B14F-4D97-AF65-F5344CB8AC3E}">
        <p14:creationId xmlns:p14="http://schemas.microsoft.com/office/powerpoint/2010/main" val="1407991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4622993"/>
            <a:ext cx="3681535" cy="369332"/>
          </a:xfrm>
          <a:prstGeom prst="rect">
            <a:avLst/>
          </a:prstGeom>
          <a:noFill/>
        </p:spPr>
        <p:txBody>
          <a:bodyPr wrap="square" rtlCol="0">
            <a:spAutoFit/>
          </a:bodyPr>
          <a:lstStyle/>
          <a:p>
            <a:pPr algn="ctr"/>
            <a:r>
              <a:rPr lang="en-US" dirty="0">
                <a:solidFill>
                  <a:schemeClr val="bg1"/>
                </a:solidFill>
                <a:effectLst/>
                <a:latin typeface="Avenir Medium" panose="02000503020000020003" pitchFamily="2" charset="0"/>
              </a:rPr>
              <a:t>Tom Schreiner</a:t>
            </a:r>
            <a:endParaRPr lang="en-US" dirty="0">
              <a:solidFill>
                <a:schemeClr val="bg1"/>
              </a:solidFill>
              <a:latin typeface="Avenir Medium" panose="02000503020000020003" pitchFamily="2" charset="0"/>
            </a:endParaRPr>
          </a:p>
        </p:txBody>
      </p:sp>
      <p:pic>
        <p:nvPicPr>
          <p:cNvPr id="9218" name="Picture 2" descr="Thomas R. Schreiner - The Southern Baptist Theological Seminary">
            <a:extLst>
              <a:ext uri="{FF2B5EF4-FFF2-40B4-BE49-F238E27FC236}">
                <a16:creationId xmlns:a16="http://schemas.microsoft.com/office/drawing/2014/main" id="{98360ACC-366A-6DD3-958A-37C35D8FBC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16" t="2939" r="11538"/>
          <a:stretch/>
        </p:blipFill>
        <p:spPr bwMode="auto">
          <a:xfrm>
            <a:off x="75318" y="89508"/>
            <a:ext cx="3606217" cy="442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215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32195" y="172223"/>
            <a:ext cx="5051171" cy="4643772"/>
          </a:xfrm>
          <a:prstGeom prst="rect">
            <a:avLst/>
          </a:prstGeom>
        </p:spPr>
        <p:txBody>
          <a:bodyPr wrap="square">
            <a:spAutoFit/>
          </a:bodyPr>
          <a:lstStyle/>
          <a:p>
            <a:pPr marL="0" marR="0">
              <a:spcBef>
                <a:spcPts val="0"/>
              </a:spcBef>
              <a:spcAft>
                <a:spcPts val="0"/>
              </a:spcAft>
            </a:pPr>
            <a:r>
              <a:rPr lang="en-US" sz="2400" dirty="0">
                <a:solidFill>
                  <a:schemeClr val="bg1"/>
                </a:solidFill>
                <a:latin typeface="Avenir Medium" panose="02000503020000020003" pitchFamily="2" charset="0"/>
                <a:ea typeface="Calibri" panose="020F0502020204030204" pitchFamily="34" charset="0"/>
              </a:rPr>
              <a:t>T</a:t>
            </a:r>
            <a:r>
              <a:rPr lang="en-US" sz="2400" dirty="0">
                <a:solidFill>
                  <a:schemeClr val="bg1"/>
                </a:solidFill>
                <a:effectLst/>
                <a:latin typeface="Avenir Medium" panose="02000503020000020003" pitchFamily="2" charset="0"/>
                <a:ea typeface="Calibri" panose="020F0502020204030204" pitchFamily="34" charset="0"/>
              </a:rPr>
              <a:t>he 144,000: </a:t>
            </a:r>
          </a:p>
          <a:p>
            <a:pPr marL="0" marR="0">
              <a:spcBef>
                <a:spcPts val="0"/>
              </a:spcBef>
              <a:spcAft>
                <a:spcPts val="0"/>
              </a:spcAft>
            </a:pPr>
            <a:endParaRPr lang="en-US" sz="2400" dirty="0">
              <a:solidFill>
                <a:schemeClr val="bg1"/>
              </a:solidFill>
              <a:latin typeface="Avenir Medium" panose="02000503020000020003" pitchFamily="2" charset="0"/>
              <a:ea typeface="Calibri" panose="020F0502020204030204" pitchFamily="34" charset="0"/>
            </a:endParaRPr>
          </a:p>
          <a:p>
            <a:pPr marL="0" marR="0">
              <a:lnSpc>
                <a:spcPts val="4280"/>
              </a:lnSpc>
              <a:spcBef>
                <a:spcPts val="0"/>
              </a:spcBef>
              <a:spcAft>
                <a:spcPts val="0"/>
              </a:spcAft>
            </a:pPr>
            <a:r>
              <a:rPr lang="en-US" sz="2400" dirty="0">
                <a:solidFill>
                  <a:schemeClr val="bg1"/>
                </a:solidFill>
                <a:effectLst/>
                <a:latin typeface="Avenir Medium" panose="02000503020000020003" pitchFamily="2" charset="0"/>
                <a:ea typeface="Calibri" panose="020F0502020204030204" pitchFamily="34" charset="0"/>
              </a:rPr>
              <a:t>“represent the restored Israel, the true people of God, consisting of both Jews and gentiles…  It is an alternate way of describing the uncountable multitude from every nation, tribe, people, and language.”</a:t>
            </a:r>
          </a:p>
        </p:txBody>
      </p:sp>
      <p:sp>
        <p:nvSpPr>
          <p:cNvPr id="8" name="TextBox 7"/>
          <p:cNvSpPr txBox="1"/>
          <p:nvPr/>
        </p:nvSpPr>
        <p:spPr>
          <a:xfrm>
            <a:off x="-1" y="4622993"/>
            <a:ext cx="3681535" cy="369332"/>
          </a:xfrm>
          <a:prstGeom prst="rect">
            <a:avLst/>
          </a:prstGeom>
          <a:noFill/>
        </p:spPr>
        <p:txBody>
          <a:bodyPr wrap="square" rtlCol="0">
            <a:spAutoFit/>
          </a:bodyPr>
          <a:lstStyle/>
          <a:p>
            <a:pPr algn="ctr"/>
            <a:r>
              <a:rPr lang="en-US" dirty="0">
                <a:solidFill>
                  <a:schemeClr val="bg1"/>
                </a:solidFill>
                <a:effectLst/>
                <a:latin typeface="Avenir Medium" panose="02000503020000020003" pitchFamily="2" charset="0"/>
              </a:rPr>
              <a:t>Tom Schreiner</a:t>
            </a:r>
            <a:endParaRPr lang="en-US" dirty="0">
              <a:solidFill>
                <a:schemeClr val="bg1"/>
              </a:solidFill>
              <a:latin typeface="Avenir Medium" panose="02000503020000020003" pitchFamily="2" charset="0"/>
            </a:endParaRPr>
          </a:p>
        </p:txBody>
      </p:sp>
      <p:pic>
        <p:nvPicPr>
          <p:cNvPr id="9218" name="Picture 2" descr="Thomas R. Schreiner - The Southern Baptist Theological Seminary">
            <a:extLst>
              <a:ext uri="{FF2B5EF4-FFF2-40B4-BE49-F238E27FC236}">
                <a16:creationId xmlns:a16="http://schemas.microsoft.com/office/drawing/2014/main" id="{98360ACC-366A-6DD3-958A-37C35D8FBC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16" t="2939" r="11538"/>
          <a:stretch/>
        </p:blipFill>
        <p:spPr bwMode="auto">
          <a:xfrm>
            <a:off x="75318" y="89508"/>
            <a:ext cx="3606217" cy="442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456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32195" y="172223"/>
            <a:ext cx="5051171" cy="1446550"/>
          </a:xfrm>
          <a:prstGeom prst="rect">
            <a:avLst/>
          </a:prstGeom>
        </p:spPr>
        <p:txBody>
          <a:bodyPr wrap="square">
            <a:spAutoFit/>
          </a:bodyPr>
          <a:lstStyle/>
          <a:p>
            <a:pPr marL="0" marR="0">
              <a:spcBef>
                <a:spcPts val="0"/>
              </a:spcBef>
              <a:spcAft>
                <a:spcPts val="0"/>
              </a:spcAft>
            </a:pPr>
            <a:r>
              <a:rPr lang="en-US" sz="2400" dirty="0">
                <a:solidFill>
                  <a:schemeClr val="bg1"/>
                </a:solidFill>
                <a:latin typeface="Avenir Medium" panose="02000503020000020003" pitchFamily="2" charset="0"/>
                <a:ea typeface="Calibri" panose="020F0502020204030204" pitchFamily="34" charset="0"/>
              </a:rPr>
              <a:t>T</a:t>
            </a:r>
            <a:r>
              <a:rPr lang="en-US" sz="2400" dirty="0">
                <a:solidFill>
                  <a:schemeClr val="bg1"/>
                </a:solidFill>
                <a:effectLst/>
                <a:latin typeface="Avenir Medium" panose="02000503020000020003" pitchFamily="2" charset="0"/>
                <a:ea typeface="Calibri" panose="020F0502020204030204" pitchFamily="34" charset="0"/>
              </a:rPr>
              <a:t>he 144,000: </a:t>
            </a:r>
          </a:p>
          <a:p>
            <a:pPr marL="0" marR="0">
              <a:spcBef>
                <a:spcPts val="0"/>
              </a:spcBef>
              <a:spcAft>
                <a:spcPts val="0"/>
              </a:spcAft>
            </a:pPr>
            <a:endParaRPr lang="en-US" sz="2400" dirty="0">
              <a:solidFill>
                <a:schemeClr val="bg1"/>
              </a:solidFill>
              <a:latin typeface="Avenir Medium" panose="02000503020000020003" pitchFamily="2" charset="0"/>
              <a:ea typeface="Calibri" panose="020F0502020204030204" pitchFamily="34" charset="0"/>
            </a:endParaRPr>
          </a:p>
          <a:p>
            <a:pPr marR="0">
              <a:spcBef>
                <a:spcPts val="0"/>
              </a:spcBef>
              <a:spcAft>
                <a:spcPts val="0"/>
              </a:spcAft>
            </a:pPr>
            <a:endParaRPr lang="en-US" sz="2000" dirty="0">
              <a:solidFill>
                <a:schemeClr val="bg1"/>
              </a:solidFill>
              <a:latin typeface="Avenir Medium" panose="02000503020000020003" pitchFamily="2" charset="0"/>
              <a:ea typeface="Calibri" panose="020F0502020204030204" pitchFamily="34" charset="0"/>
            </a:endParaRPr>
          </a:p>
          <a:p>
            <a:pPr marL="342900" marR="0" indent="-342900">
              <a:spcBef>
                <a:spcPts val="0"/>
              </a:spcBef>
              <a:spcAft>
                <a:spcPts val="0"/>
              </a:spcAft>
              <a:buFont typeface="Arial" panose="020B0604020202020204" pitchFamily="34" charset="0"/>
              <a:buChar char="•"/>
            </a:pPr>
            <a:endParaRPr lang="en-US" sz="2000" dirty="0">
              <a:solidFill>
                <a:schemeClr val="bg1"/>
              </a:solidFill>
              <a:effectLst/>
              <a:latin typeface="Avenir Medium" panose="02000503020000020003" pitchFamily="2" charset="0"/>
              <a:ea typeface="Calibri" panose="020F0502020204030204" pitchFamily="34" charset="0"/>
            </a:endParaRPr>
          </a:p>
        </p:txBody>
      </p:sp>
      <p:sp>
        <p:nvSpPr>
          <p:cNvPr id="8" name="TextBox 7"/>
          <p:cNvSpPr txBox="1"/>
          <p:nvPr/>
        </p:nvSpPr>
        <p:spPr>
          <a:xfrm>
            <a:off x="-1" y="4622993"/>
            <a:ext cx="3681535" cy="369332"/>
          </a:xfrm>
          <a:prstGeom prst="rect">
            <a:avLst/>
          </a:prstGeom>
          <a:noFill/>
        </p:spPr>
        <p:txBody>
          <a:bodyPr wrap="square" rtlCol="0">
            <a:spAutoFit/>
          </a:bodyPr>
          <a:lstStyle/>
          <a:p>
            <a:pPr algn="ctr"/>
            <a:r>
              <a:rPr lang="en-US" dirty="0">
                <a:solidFill>
                  <a:schemeClr val="bg1"/>
                </a:solidFill>
                <a:effectLst/>
                <a:latin typeface="Avenir Medium" panose="02000503020000020003" pitchFamily="2" charset="0"/>
              </a:rPr>
              <a:t>Tom Schreiner</a:t>
            </a:r>
            <a:endParaRPr lang="en-US" dirty="0">
              <a:solidFill>
                <a:schemeClr val="bg1"/>
              </a:solidFill>
              <a:latin typeface="Avenir Medium" panose="02000503020000020003" pitchFamily="2" charset="0"/>
            </a:endParaRPr>
          </a:p>
        </p:txBody>
      </p:sp>
      <p:pic>
        <p:nvPicPr>
          <p:cNvPr id="9218" name="Picture 2" descr="Thomas R. Schreiner - The Southern Baptist Theological Seminary">
            <a:extLst>
              <a:ext uri="{FF2B5EF4-FFF2-40B4-BE49-F238E27FC236}">
                <a16:creationId xmlns:a16="http://schemas.microsoft.com/office/drawing/2014/main" id="{98360ACC-366A-6DD3-958A-37C35D8FBC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16" t="2939" r="11538"/>
          <a:stretch/>
        </p:blipFill>
        <p:spPr bwMode="auto">
          <a:xfrm>
            <a:off x="75318" y="89508"/>
            <a:ext cx="3606217" cy="442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788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32195" y="172223"/>
            <a:ext cx="5051171" cy="2318583"/>
          </a:xfrm>
          <a:prstGeom prst="rect">
            <a:avLst/>
          </a:prstGeom>
        </p:spPr>
        <p:txBody>
          <a:bodyPr wrap="square">
            <a:spAutoFit/>
          </a:bodyPr>
          <a:lstStyle/>
          <a:p>
            <a:pPr marL="0" marR="0">
              <a:spcBef>
                <a:spcPts val="0"/>
              </a:spcBef>
              <a:spcAft>
                <a:spcPts val="0"/>
              </a:spcAft>
            </a:pPr>
            <a:r>
              <a:rPr lang="en-US" sz="2400" dirty="0">
                <a:solidFill>
                  <a:schemeClr val="bg1"/>
                </a:solidFill>
                <a:latin typeface="Avenir Medium" panose="02000503020000020003" pitchFamily="2" charset="0"/>
                <a:ea typeface="Calibri" panose="020F0502020204030204" pitchFamily="34" charset="0"/>
              </a:rPr>
              <a:t>T</a:t>
            </a:r>
            <a:r>
              <a:rPr lang="en-US" sz="2400" dirty="0">
                <a:solidFill>
                  <a:schemeClr val="bg1"/>
                </a:solidFill>
                <a:effectLst/>
                <a:latin typeface="Avenir Medium" panose="02000503020000020003" pitchFamily="2" charset="0"/>
                <a:ea typeface="Calibri" panose="020F0502020204030204" pitchFamily="34" charset="0"/>
              </a:rPr>
              <a:t>he 144,000: </a:t>
            </a:r>
          </a:p>
          <a:p>
            <a:pPr marL="0" marR="0">
              <a:spcBef>
                <a:spcPts val="0"/>
              </a:spcBef>
              <a:spcAft>
                <a:spcPts val="0"/>
              </a:spcAft>
            </a:pPr>
            <a:endParaRPr lang="en-US" sz="2400" dirty="0">
              <a:solidFill>
                <a:schemeClr val="bg1"/>
              </a:solidFill>
              <a:latin typeface="Avenir Medium" panose="02000503020000020003" pitchFamily="2" charset="0"/>
              <a:ea typeface="Calibri" panose="020F0502020204030204" pitchFamily="34" charset="0"/>
            </a:endParaRPr>
          </a:p>
          <a:p>
            <a:pPr marL="342900" marR="0" indent="-342900">
              <a:lnSpc>
                <a:spcPts val="2800"/>
              </a:lnSpc>
              <a:spcBef>
                <a:spcPts val="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12 x 12 x 1000.  Multiplication suggests symbolism. </a:t>
            </a:r>
          </a:p>
          <a:p>
            <a:pPr marR="0">
              <a:spcBef>
                <a:spcPts val="0"/>
              </a:spcBef>
              <a:spcAft>
                <a:spcPts val="0"/>
              </a:spcAft>
            </a:pPr>
            <a:endParaRPr lang="en-US" sz="2000" dirty="0">
              <a:solidFill>
                <a:schemeClr val="bg1"/>
              </a:solidFill>
              <a:latin typeface="Avenir Medium" panose="02000503020000020003" pitchFamily="2" charset="0"/>
              <a:ea typeface="Calibri" panose="020F0502020204030204" pitchFamily="34" charset="0"/>
            </a:endParaRPr>
          </a:p>
          <a:p>
            <a:pPr marL="342900" marR="0" indent="-342900">
              <a:spcBef>
                <a:spcPts val="0"/>
              </a:spcBef>
              <a:spcAft>
                <a:spcPts val="0"/>
              </a:spcAft>
              <a:buFont typeface="Arial" panose="020B0604020202020204" pitchFamily="34" charset="0"/>
              <a:buChar char="•"/>
            </a:pPr>
            <a:endParaRPr lang="en-US" sz="2000" dirty="0">
              <a:solidFill>
                <a:schemeClr val="bg1"/>
              </a:solidFill>
              <a:effectLst/>
              <a:latin typeface="Avenir Medium" panose="02000503020000020003" pitchFamily="2" charset="0"/>
              <a:ea typeface="Calibri" panose="020F0502020204030204" pitchFamily="34" charset="0"/>
            </a:endParaRPr>
          </a:p>
        </p:txBody>
      </p:sp>
      <p:sp>
        <p:nvSpPr>
          <p:cNvPr id="8" name="TextBox 7"/>
          <p:cNvSpPr txBox="1"/>
          <p:nvPr/>
        </p:nvSpPr>
        <p:spPr>
          <a:xfrm>
            <a:off x="-1" y="4622993"/>
            <a:ext cx="3681535" cy="369332"/>
          </a:xfrm>
          <a:prstGeom prst="rect">
            <a:avLst/>
          </a:prstGeom>
          <a:noFill/>
        </p:spPr>
        <p:txBody>
          <a:bodyPr wrap="square" rtlCol="0">
            <a:spAutoFit/>
          </a:bodyPr>
          <a:lstStyle/>
          <a:p>
            <a:pPr algn="ctr"/>
            <a:r>
              <a:rPr lang="en-US" dirty="0">
                <a:solidFill>
                  <a:schemeClr val="bg1"/>
                </a:solidFill>
                <a:effectLst/>
                <a:latin typeface="Avenir Medium" panose="02000503020000020003" pitchFamily="2" charset="0"/>
              </a:rPr>
              <a:t>Tom Schreiner</a:t>
            </a:r>
            <a:endParaRPr lang="en-US" dirty="0">
              <a:solidFill>
                <a:schemeClr val="bg1"/>
              </a:solidFill>
              <a:latin typeface="Avenir Medium" panose="02000503020000020003" pitchFamily="2" charset="0"/>
            </a:endParaRPr>
          </a:p>
        </p:txBody>
      </p:sp>
      <p:pic>
        <p:nvPicPr>
          <p:cNvPr id="9218" name="Picture 2" descr="Thomas R. Schreiner - The Southern Baptist Theological Seminary">
            <a:extLst>
              <a:ext uri="{FF2B5EF4-FFF2-40B4-BE49-F238E27FC236}">
                <a16:creationId xmlns:a16="http://schemas.microsoft.com/office/drawing/2014/main" id="{98360ACC-366A-6DD3-958A-37C35D8FBC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16" t="2939" r="11538"/>
          <a:stretch/>
        </p:blipFill>
        <p:spPr bwMode="auto">
          <a:xfrm>
            <a:off x="75318" y="89508"/>
            <a:ext cx="3606217" cy="442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137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32195" y="172223"/>
            <a:ext cx="5051171" cy="3600986"/>
          </a:xfrm>
          <a:prstGeom prst="rect">
            <a:avLst/>
          </a:prstGeom>
        </p:spPr>
        <p:txBody>
          <a:bodyPr wrap="square">
            <a:spAutoFit/>
          </a:bodyPr>
          <a:lstStyle/>
          <a:p>
            <a:pPr marL="0" marR="0">
              <a:spcBef>
                <a:spcPts val="0"/>
              </a:spcBef>
              <a:spcAft>
                <a:spcPts val="0"/>
              </a:spcAft>
            </a:pPr>
            <a:r>
              <a:rPr lang="en-US" sz="2400" dirty="0">
                <a:solidFill>
                  <a:schemeClr val="bg1"/>
                </a:solidFill>
                <a:latin typeface="Avenir Medium" panose="02000503020000020003" pitchFamily="2" charset="0"/>
                <a:ea typeface="Calibri" panose="020F0502020204030204" pitchFamily="34" charset="0"/>
              </a:rPr>
              <a:t>T</a:t>
            </a:r>
            <a:r>
              <a:rPr lang="en-US" sz="2400" dirty="0">
                <a:solidFill>
                  <a:schemeClr val="bg1"/>
                </a:solidFill>
                <a:effectLst/>
                <a:latin typeface="Avenir Medium" panose="02000503020000020003" pitchFamily="2" charset="0"/>
                <a:ea typeface="Calibri" panose="020F0502020204030204" pitchFamily="34" charset="0"/>
              </a:rPr>
              <a:t>he 144,000: </a:t>
            </a:r>
          </a:p>
          <a:p>
            <a:pPr marL="0" marR="0">
              <a:spcBef>
                <a:spcPts val="0"/>
              </a:spcBef>
              <a:spcAft>
                <a:spcPts val="0"/>
              </a:spcAft>
            </a:pPr>
            <a:endParaRPr lang="en-US" sz="2400" dirty="0">
              <a:solidFill>
                <a:schemeClr val="bg1"/>
              </a:solidFill>
              <a:latin typeface="Avenir Medium" panose="02000503020000020003" pitchFamily="2" charset="0"/>
              <a:ea typeface="Calibri" panose="020F0502020204030204" pitchFamily="34" charset="0"/>
            </a:endParaRPr>
          </a:p>
          <a:p>
            <a:pPr marL="342900" marR="0" indent="-342900">
              <a:lnSpc>
                <a:spcPts val="2800"/>
              </a:lnSpc>
              <a:spcBef>
                <a:spcPts val="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12 x 12 x 1000.  Multiplication suggests symbolism. </a:t>
            </a:r>
          </a:p>
          <a:p>
            <a:pPr marL="342900" marR="0" indent="-342900">
              <a:lnSpc>
                <a:spcPts val="2800"/>
              </a:lnSpc>
              <a:spcBef>
                <a:spcPts val="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rPr>
              <a:t>The list of the 12 tribes in chapter 7 is a distinctive, unduplicated listing (Dan and Ephraim are omitted, Joseph included)</a:t>
            </a:r>
            <a:endParaRPr lang="en-US" sz="2000" dirty="0">
              <a:solidFill>
                <a:schemeClr val="bg1"/>
              </a:solidFill>
              <a:latin typeface="Avenir Medium" panose="02000503020000020003" pitchFamily="2" charset="0"/>
              <a:ea typeface="Calibri" panose="020F0502020204030204" pitchFamily="34" charset="0"/>
            </a:endParaRPr>
          </a:p>
          <a:p>
            <a:pPr marL="342900" marR="0" indent="-342900">
              <a:spcBef>
                <a:spcPts val="0"/>
              </a:spcBef>
              <a:spcAft>
                <a:spcPts val="0"/>
              </a:spcAft>
              <a:buFont typeface="Arial" panose="020B0604020202020204" pitchFamily="34" charset="0"/>
              <a:buChar char="•"/>
            </a:pPr>
            <a:endParaRPr lang="en-US" sz="2000" dirty="0">
              <a:solidFill>
                <a:schemeClr val="bg1"/>
              </a:solidFill>
              <a:effectLst/>
              <a:latin typeface="Avenir Medium" panose="02000503020000020003" pitchFamily="2" charset="0"/>
              <a:ea typeface="Calibri" panose="020F0502020204030204" pitchFamily="34" charset="0"/>
            </a:endParaRPr>
          </a:p>
        </p:txBody>
      </p:sp>
      <p:sp>
        <p:nvSpPr>
          <p:cNvPr id="8" name="TextBox 7"/>
          <p:cNvSpPr txBox="1"/>
          <p:nvPr/>
        </p:nvSpPr>
        <p:spPr>
          <a:xfrm>
            <a:off x="-1" y="4622993"/>
            <a:ext cx="3681535" cy="369332"/>
          </a:xfrm>
          <a:prstGeom prst="rect">
            <a:avLst/>
          </a:prstGeom>
          <a:noFill/>
        </p:spPr>
        <p:txBody>
          <a:bodyPr wrap="square" rtlCol="0">
            <a:spAutoFit/>
          </a:bodyPr>
          <a:lstStyle/>
          <a:p>
            <a:pPr algn="ctr"/>
            <a:r>
              <a:rPr lang="en-US" dirty="0">
                <a:solidFill>
                  <a:schemeClr val="bg1"/>
                </a:solidFill>
                <a:effectLst/>
                <a:latin typeface="Avenir Medium" panose="02000503020000020003" pitchFamily="2" charset="0"/>
              </a:rPr>
              <a:t>Tom Schreiner</a:t>
            </a:r>
            <a:endParaRPr lang="en-US" dirty="0">
              <a:solidFill>
                <a:schemeClr val="bg1"/>
              </a:solidFill>
              <a:latin typeface="Avenir Medium" panose="02000503020000020003" pitchFamily="2" charset="0"/>
            </a:endParaRPr>
          </a:p>
        </p:txBody>
      </p:sp>
      <p:pic>
        <p:nvPicPr>
          <p:cNvPr id="9218" name="Picture 2" descr="Thomas R. Schreiner - The Southern Baptist Theological Seminary">
            <a:extLst>
              <a:ext uri="{FF2B5EF4-FFF2-40B4-BE49-F238E27FC236}">
                <a16:creationId xmlns:a16="http://schemas.microsoft.com/office/drawing/2014/main" id="{98360ACC-366A-6DD3-958A-37C35D8FBC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16" t="2939" r="11538"/>
          <a:stretch/>
        </p:blipFill>
        <p:spPr bwMode="auto">
          <a:xfrm>
            <a:off x="75318" y="89508"/>
            <a:ext cx="3606217" cy="442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865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y be an image of waterfall and nature">
            <a:extLst>
              <a:ext uri="{FF2B5EF4-FFF2-40B4-BE49-F238E27FC236}">
                <a16:creationId xmlns:a16="http://schemas.microsoft.com/office/drawing/2014/main" id="{1D6F0E38-6717-BAFF-046F-9C2D16EA81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8" b="5399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AFE809-C566-7045-92E2-708766CECBA7}"/>
              </a:ext>
            </a:extLst>
          </p:cNvPr>
          <p:cNvSpPr txBox="1"/>
          <p:nvPr/>
        </p:nvSpPr>
        <p:spPr>
          <a:xfrm>
            <a:off x="0" y="1717531"/>
            <a:ext cx="9143999" cy="1769395"/>
          </a:xfrm>
          <a:prstGeom prst="rect">
            <a:avLst/>
          </a:prstGeom>
          <a:noFill/>
        </p:spPr>
        <p:txBody>
          <a:bodyPr wrap="square" rtlCol="0">
            <a:spAutoFit/>
          </a:bodyPr>
          <a:lstStyle/>
          <a:p>
            <a:pPr algn="ctr">
              <a:lnSpc>
                <a:spcPts val="6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To all who feel worthless</a:t>
            </a:r>
          </a:p>
          <a:p>
            <a:pPr algn="ctr">
              <a:lnSpc>
                <a:spcPts val="6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and wonder if God cares</a:t>
            </a:r>
          </a:p>
        </p:txBody>
      </p:sp>
    </p:spTree>
    <p:extLst>
      <p:ext uri="{BB962C8B-B14F-4D97-AF65-F5344CB8AC3E}">
        <p14:creationId xmlns:p14="http://schemas.microsoft.com/office/powerpoint/2010/main" val="2442216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32195" y="172223"/>
            <a:ext cx="5051171" cy="4473019"/>
          </a:xfrm>
          <a:prstGeom prst="rect">
            <a:avLst/>
          </a:prstGeom>
        </p:spPr>
        <p:txBody>
          <a:bodyPr wrap="square">
            <a:spAutoFit/>
          </a:bodyPr>
          <a:lstStyle/>
          <a:p>
            <a:pPr marL="0" marR="0">
              <a:spcBef>
                <a:spcPts val="0"/>
              </a:spcBef>
              <a:spcAft>
                <a:spcPts val="0"/>
              </a:spcAft>
            </a:pPr>
            <a:r>
              <a:rPr lang="en-US" sz="2400" dirty="0">
                <a:solidFill>
                  <a:schemeClr val="bg1"/>
                </a:solidFill>
                <a:latin typeface="Avenir Medium" panose="02000503020000020003" pitchFamily="2" charset="0"/>
                <a:ea typeface="Calibri" panose="020F0502020204030204" pitchFamily="34" charset="0"/>
              </a:rPr>
              <a:t>T</a:t>
            </a:r>
            <a:r>
              <a:rPr lang="en-US" sz="2400" dirty="0">
                <a:solidFill>
                  <a:schemeClr val="bg1"/>
                </a:solidFill>
                <a:effectLst/>
                <a:latin typeface="Avenir Medium" panose="02000503020000020003" pitchFamily="2" charset="0"/>
                <a:ea typeface="Calibri" panose="020F0502020204030204" pitchFamily="34" charset="0"/>
              </a:rPr>
              <a:t>he 144,000: </a:t>
            </a:r>
          </a:p>
          <a:p>
            <a:pPr marL="0" marR="0">
              <a:spcBef>
                <a:spcPts val="0"/>
              </a:spcBef>
              <a:spcAft>
                <a:spcPts val="0"/>
              </a:spcAft>
            </a:pPr>
            <a:endParaRPr lang="en-US" sz="2400" dirty="0">
              <a:solidFill>
                <a:schemeClr val="bg1"/>
              </a:solidFill>
              <a:latin typeface="Avenir Medium" panose="02000503020000020003" pitchFamily="2" charset="0"/>
              <a:ea typeface="Calibri" panose="020F0502020204030204" pitchFamily="34" charset="0"/>
            </a:endParaRPr>
          </a:p>
          <a:p>
            <a:pPr marL="342900" marR="0" indent="-342900">
              <a:lnSpc>
                <a:spcPts val="2800"/>
              </a:lnSpc>
              <a:spcBef>
                <a:spcPts val="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12 x 12 x 1000.  Multiplication suggests symbolism. </a:t>
            </a:r>
          </a:p>
          <a:p>
            <a:pPr marL="342900" marR="0" indent="-342900">
              <a:lnSpc>
                <a:spcPts val="2800"/>
              </a:lnSpc>
              <a:spcBef>
                <a:spcPts val="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rPr>
              <a:t>The list of the 12 tribes in chapter 7 is a distinctive, unduplicated listing (Dan and Ephraim are omitted, Joseph included)</a:t>
            </a:r>
          </a:p>
          <a:p>
            <a:pPr marL="342900" marR="0" indent="-342900">
              <a:lnSpc>
                <a:spcPts val="2800"/>
              </a:lnSpc>
              <a:spcBef>
                <a:spcPts val="0"/>
              </a:spcBef>
              <a:spcAft>
                <a:spcPts val="1200"/>
              </a:spcAft>
              <a:buFont typeface="Arial" panose="020B0604020202020204" pitchFamily="34" charset="0"/>
              <a:buChar char="•"/>
            </a:pPr>
            <a:r>
              <a:rPr lang="en-US" sz="2000" dirty="0">
                <a:solidFill>
                  <a:schemeClr val="bg1"/>
                </a:solidFill>
                <a:latin typeface="Avenir Medium" panose="02000503020000020003" pitchFamily="2" charset="0"/>
                <a:ea typeface="Calibri" panose="020F0502020204030204" pitchFamily="34" charset="0"/>
              </a:rPr>
              <a:t>The 144,000 in chapter 7 are heard but the unnumbered multitude is seen</a:t>
            </a:r>
          </a:p>
          <a:p>
            <a:pPr marR="0">
              <a:spcBef>
                <a:spcPts val="0"/>
              </a:spcBef>
              <a:spcAft>
                <a:spcPts val="0"/>
              </a:spcAft>
            </a:pPr>
            <a:endParaRPr lang="en-US" sz="2000" dirty="0">
              <a:solidFill>
                <a:schemeClr val="bg1"/>
              </a:solidFill>
              <a:effectLst/>
              <a:latin typeface="Avenir Medium" panose="02000503020000020003" pitchFamily="2" charset="0"/>
              <a:ea typeface="Calibri" panose="020F0502020204030204" pitchFamily="34" charset="0"/>
            </a:endParaRPr>
          </a:p>
        </p:txBody>
      </p:sp>
      <p:sp>
        <p:nvSpPr>
          <p:cNvPr id="8" name="TextBox 7"/>
          <p:cNvSpPr txBox="1"/>
          <p:nvPr/>
        </p:nvSpPr>
        <p:spPr>
          <a:xfrm>
            <a:off x="-1" y="4622993"/>
            <a:ext cx="3681535" cy="369332"/>
          </a:xfrm>
          <a:prstGeom prst="rect">
            <a:avLst/>
          </a:prstGeom>
          <a:noFill/>
        </p:spPr>
        <p:txBody>
          <a:bodyPr wrap="square" rtlCol="0">
            <a:spAutoFit/>
          </a:bodyPr>
          <a:lstStyle/>
          <a:p>
            <a:pPr algn="ctr"/>
            <a:r>
              <a:rPr lang="en-US" dirty="0">
                <a:solidFill>
                  <a:schemeClr val="bg1"/>
                </a:solidFill>
                <a:effectLst/>
                <a:latin typeface="Avenir Medium" panose="02000503020000020003" pitchFamily="2" charset="0"/>
              </a:rPr>
              <a:t>Tom Schreiner</a:t>
            </a:r>
            <a:endParaRPr lang="en-US" dirty="0">
              <a:solidFill>
                <a:schemeClr val="bg1"/>
              </a:solidFill>
              <a:latin typeface="Avenir Medium" panose="02000503020000020003" pitchFamily="2" charset="0"/>
            </a:endParaRPr>
          </a:p>
        </p:txBody>
      </p:sp>
      <p:pic>
        <p:nvPicPr>
          <p:cNvPr id="9218" name="Picture 2" descr="Thomas R. Schreiner - The Southern Baptist Theological Seminary">
            <a:extLst>
              <a:ext uri="{FF2B5EF4-FFF2-40B4-BE49-F238E27FC236}">
                <a16:creationId xmlns:a16="http://schemas.microsoft.com/office/drawing/2014/main" id="{98360ACC-366A-6DD3-958A-37C35D8FBC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16" t="2939" r="11538"/>
          <a:stretch/>
        </p:blipFill>
        <p:spPr bwMode="auto">
          <a:xfrm>
            <a:off x="75318" y="89508"/>
            <a:ext cx="3606217" cy="442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847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32195" y="172223"/>
            <a:ext cx="5051171" cy="5652830"/>
          </a:xfrm>
          <a:prstGeom prst="rect">
            <a:avLst/>
          </a:prstGeom>
        </p:spPr>
        <p:txBody>
          <a:bodyPr wrap="square">
            <a:spAutoFit/>
          </a:bodyPr>
          <a:lstStyle/>
          <a:p>
            <a:pPr marL="0" marR="0">
              <a:spcBef>
                <a:spcPts val="0"/>
              </a:spcBef>
              <a:spcAft>
                <a:spcPts val="0"/>
              </a:spcAft>
            </a:pPr>
            <a:r>
              <a:rPr lang="en-US" sz="2400" dirty="0">
                <a:solidFill>
                  <a:schemeClr val="bg1"/>
                </a:solidFill>
                <a:latin typeface="Avenir Medium" panose="02000503020000020003" pitchFamily="2" charset="0"/>
                <a:ea typeface="Calibri" panose="020F0502020204030204" pitchFamily="34" charset="0"/>
              </a:rPr>
              <a:t>T</a:t>
            </a:r>
            <a:r>
              <a:rPr lang="en-US" sz="2400" dirty="0">
                <a:solidFill>
                  <a:schemeClr val="bg1"/>
                </a:solidFill>
                <a:effectLst/>
                <a:latin typeface="Avenir Medium" panose="02000503020000020003" pitchFamily="2" charset="0"/>
                <a:ea typeface="Calibri" panose="020F0502020204030204" pitchFamily="34" charset="0"/>
              </a:rPr>
              <a:t>he 144,000: </a:t>
            </a:r>
          </a:p>
          <a:p>
            <a:pPr marL="0" marR="0">
              <a:spcBef>
                <a:spcPts val="0"/>
              </a:spcBef>
              <a:spcAft>
                <a:spcPts val="0"/>
              </a:spcAft>
            </a:pPr>
            <a:endParaRPr lang="en-US" sz="2400" dirty="0">
              <a:solidFill>
                <a:schemeClr val="bg1"/>
              </a:solidFill>
              <a:latin typeface="Avenir Medium" panose="02000503020000020003" pitchFamily="2" charset="0"/>
              <a:ea typeface="Calibri" panose="020F0502020204030204" pitchFamily="34" charset="0"/>
            </a:endParaRPr>
          </a:p>
          <a:p>
            <a:pPr marL="342900" marR="0" indent="-342900">
              <a:lnSpc>
                <a:spcPts val="2800"/>
              </a:lnSpc>
              <a:spcBef>
                <a:spcPts val="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cs typeface="Calibri" panose="020F0502020204030204" pitchFamily="34" charset="0"/>
              </a:rPr>
              <a:t>12 x 12 x 1000.  Multiplication suggests symbolism. </a:t>
            </a:r>
          </a:p>
          <a:p>
            <a:pPr marL="342900" marR="0" indent="-342900">
              <a:lnSpc>
                <a:spcPts val="2800"/>
              </a:lnSpc>
              <a:spcBef>
                <a:spcPts val="0"/>
              </a:spcBef>
              <a:spcAft>
                <a:spcPts val="1200"/>
              </a:spcAft>
              <a:buFont typeface="Arial" panose="020B0604020202020204" pitchFamily="34" charset="0"/>
              <a:buChar char="•"/>
            </a:pPr>
            <a:r>
              <a:rPr lang="en-US" sz="2000" dirty="0">
                <a:solidFill>
                  <a:schemeClr val="bg1"/>
                </a:solidFill>
                <a:effectLst/>
                <a:latin typeface="Avenir Medium" panose="02000503020000020003" pitchFamily="2" charset="0"/>
                <a:ea typeface="Calibri" panose="020F0502020204030204" pitchFamily="34" charset="0"/>
              </a:rPr>
              <a:t>The list of the 12 tribes in chapter 7 is a distinctive, unduplicated listing (Dan and Ephraim are omitted, Joseph included)</a:t>
            </a:r>
          </a:p>
          <a:p>
            <a:pPr marL="342900" marR="0" indent="-342900">
              <a:lnSpc>
                <a:spcPts val="2800"/>
              </a:lnSpc>
              <a:spcBef>
                <a:spcPts val="0"/>
              </a:spcBef>
              <a:spcAft>
                <a:spcPts val="1200"/>
              </a:spcAft>
              <a:buFont typeface="Arial" panose="020B0604020202020204" pitchFamily="34" charset="0"/>
              <a:buChar char="•"/>
            </a:pPr>
            <a:r>
              <a:rPr lang="en-US" sz="2000" dirty="0">
                <a:solidFill>
                  <a:schemeClr val="bg1"/>
                </a:solidFill>
                <a:latin typeface="Avenir Medium" panose="02000503020000020003" pitchFamily="2" charset="0"/>
                <a:ea typeface="Calibri" panose="020F0502020204030204" pitchFamily="34" charset="0"/>
              </a:rPr>
              <a:t>The 144,000 in chapter 7 are heard but the unnumbered multitude is seen</a:t>
            </a:r>
          </a:p>
          <a:p>
            <a:pPr marL="342900" marR="0" indent="-342900">
              <a:lnSpc>
                <a:spcPts val="2800"/>
              </a:lnSpc>
              <a:spcBef>
                <a:spcPts val="0"/>
              </a:spcBef>
              <a:spcAft>
                <a:spcPts val="1200"/>
              </a:spcAft>
              <a:buFont typeface="Arial" panose="020B0604020202020204" pitchFamily="34" charset="0"/>
              <a:buChar char="•"/>
            </a:pPr>
            <a:r>
              <a:rPr lang="en-US" sz="2000" dirty="0">
                <a:solidFill>
                  <a:schemeClr val="bg1"/>
                </a:solidFill>
                <a:latin typeface="Avenir Medium" panose="02000503020000020003" pitchFamily="2" charset="0"/>
                <a:ea typeface="Calibri" panose="020F0502020204030204" pitchFamily="34" charset="0"/>
              </a:rPr>
              <a:t>The 144,000 are called slaves – a term used for all believers</a:t>
            </a:r>
          </a:p>
          <a:p>
            <a:pPr marR="0">
              <a:spcBef>
                <a:spcPts val="0"/>
              </a:spcBef>
              <a:spcAft>
                <a:spcPts val="0"/>
              </a:spcAft>
            </a:pPr>
            <a:endParaRPr lang="en-US" sz="2000" dirty="0">
              <a:solidFill>
                <a:schemeClr val="bg1"/>
              </a:solidFill>
              <a:latin typeface="Avenir Medium" panose="02000503020000020003" pitchFamily="2" charset="0"/>
              <a:ea typeface="Calibri" panose="020F0502020204030204" pitchFamily="34" charset="0"/>
            </a:endParaRPr>
          </a:p>
          <a:p>
            <a:pPr marL="342900" marR="0" indent="-342900">
              <a:spcBef>
                <a:spcPts val="0"/>
              </a:spcBef>
              <a:spcAft>
                <a:spcPts val="0"/>
              </a:spcAft>
              <a:buFont typeface="Arial" panose="020B0604020202020204" pitchFamily="34" charset="0"/>
              <a:buChar char="•"/>
            </a:pPr>
            <a:endParaRPr lang="en-US" sz="2000" dirty="0">
              <a:solidFill>
                <a:schemeClr val="bg1"/>
              </a:solidFill>
              <a:effectLst/>
              <a:latin typeface="Avenir Medium" panose="02000503020000020003" pitchFamily="2" charset="0"/>
              <a:ea typeface="Calibri" panose="020F0502020204030204" pitchFamily="34" charset="0"/>
            </a:endParaRPr>
          </a:p>
        </p:txBody>
      </p:sp>
      <p:sp>
        <p:nvSpPr>
          <p:cNvPr id="8" name="TextBox 7"/>
          <p:cNvSpPr txBox="1"/>
          <p:nvPr/>
        </p:nvSpPr>
        <p:spPr>
          <a:xfrm>
            <a:off x="-1" y="4622993"/>
            <a:ext cx="3681535" cy="369332"/>
          </a:xfrm>
          <a:prstGeom prst="rect">
            <a:avLst/>
          </a:prstGeom>
          <a:noFill/>
        </p:spPr>
        <p:txBody>
          <a:bodyPr wrap="square" rtlCol="0">
            <a:spAutoFit/>
          </a:bodyPr>
          <a:lstStyle/>
          <a:p>
            <a:pPr algn="ctr"/>
            <a:r>
              <a:rPr lang="en-US" dirty="0">
                <a:solidFill>
                  <a:schemeClr val="bg1"/>
                </a:solidFill>
                <a:effectLst/>
                <a:latin typeface="Avenir Medium" panose="02000503020000020003" pitchFamily="2" charset="0"/>
              </a:rPr>
              <a:t>Tom Schreiner</a:t>
            </a:r>
            <a:endParaRPr lang="en-US" dirty="0">
              <a:solidFill>
                <a:schemeClr val="bg1"/>
              </a:solidFill>
              <a:latin typeface="Avenir Medium" panose="02000503020000020003" pitchFamily="2" charset="0"/>
            </a:endParaRPr>
          </a:p>
        </p:txBody>
      </p:sp>
      <p:pic>
        <p:nvPicPr>
          <p:cNvPr id="9218" name="Picture 2" descr="Thomas R. Schreiner - The Southern Baptist Theological Seminary">
            <a:extLst>
              <a:ext uri="{FF2B5EF4-FFF2-40B4-BE49-F238E27FC236}">
                <a16:creationId xmlns:a16="http://schemas.microsoft.com/office/drawing/2014/main" id="{98360ACC-366A-6DD3-958A-37C35D8FBC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16" t="2939" r="11538"/>
          <a:stretch/>
        </p:blipFill>
        <p:spPr bwMode="auto">
          <a:xfrm>
            <a:off x="75318" y="89508"/>
            <a:ext cx="3606217" cy="442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040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144,000</a:t>
            </a:r>
          </a:p>
          <a:p>
            <a:pPr algn="ctr">
              <a:spcAft>
                <a:spcPts val="1800"/>
              </a:spcAft>
            </a:pPr>
            <a:r>
              <a:rPr lang="en-US" sz="2800" dirty="0">
                <a:solidFill>
                  <a:schemeClr val="bg1"/>
                </a:solidFill>
                <a:latin typeface="Avenir Medium" panose="02000503020000020003" pitchFamily="2" charset="0"/>
                <a:ea typeface="Calibri" panose="020F0502020204030204" pitchFamily="34" charset="0"/>
              </a:rPr>
              <a:t>Vs. 1, 4-5</a:t>
            </a:r>
          </a:p>
        </p:txBody>
      </p:sp>
    </p:spTree>
    <p:extLst>
      <p:ext uri="{BB962C8B-B14F-4D97-AF65-F5344CB8AC3E}">
        <p14:creationId xmlns:p14="http://schemas.microsoft.com/office/powerpoint/2010/main" val="3068240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144,000</a:t>
            </a:r>
          </a:p>
          <a:p>
            <a:pPr algn="ctr">
              <a:spcAft>
                <a:spcPts val="1800"/>
              </a:spcAft>
            </a:pPr>
            <a:r>
              <a:rPr lang="en-US" sz="2800" b="1" dirty="0">
                <a:solidFill>
                  <a:schemeClr val="bg1"/>
                </a:solidFill>
                <a:latin typeface="Avenir Medium" panose="02000503020000020003" pitchFamily="2" charset="0"/>
                <a:ea typeface="Calibri" panose="020F0502020204030204" pitchFamily="34" charset="0"/>
              </a:rPr>
              <a:t>Undefiled</a:t>
            </a:r>
          </a:p>
        </p:txBody>
      </p:sp>
    </p:spTree>
    <p:extLst>
      <p:ext uri="{BB962C8B-B14F-4D97-AF65-F5344CB8AC3E}">
        <p14:creationId xmlns:p14="http://schemas.microsoft.com/office/powerpoint/2010/main" val="3626854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1065182"/>
            <a:ext cx="7904182" cy="2525563"/>
          </a:xfrm>
          <a:prstGeom prst="rect">
            <a:avLst/>
          </a:prstGeom>
          <a:noFill/>
        </p:spPr>
        <p:txBody>
          <a:bodyPr wrap="square" rtlCol="0">
            <a:spAutoFit/>
          </a:bodyPr>
          <a:lstStyle/>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For I feel a divine jealousy for you, </a:t>
            </a:r>
          </a:p>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since I betrothed you to one husband, </a:t>
            </a:r>
          </a:p>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to present you as a pure virgin to Christ. </a:t>
            </a:r>
            <a:endPar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endParaRPr>
          </a:p>
        </p:txBody>
      </p:sp>
      <p:sp>
        <p:nvSpPr>
          <p:cNvPr id="5" name="TextBox 4">
            <a:extLst>
              <a:ext uri="{FF2B5EF4-FFF2-40B4-BE49-F238E27FC236}">
                <a16:creationId xmlns:a16="http://schemas.microsoft.com/office/drawing/2014/main" id="{0B29AF56-D1E9-8EDF-D223-F60B795ED386}"/>
              </a:ext>
            </a:extLst>
          </p:cNvPr>
          <p:cNvSpPr txBox="1"/>
          <p:nvPr/>
        </p:nvSpPr>
        <p:spPr>
          <a:xfrm>
            <a:off x="6360738" y="4458858"/>
            <a:ext cx="2079415"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2 Corinthians 11:2</a:t>
            </a:r>
          </a:p>
        </p:txBody>
      </p:sp>
    </p:spTree>
    <p:extLst>
      <p:ext uri="{BB962C8B-B14F-4D97-AF65-F5344CB8AC3E}">
        <p14:creationId xmlns:p14="http://schemas.microsoft.com/office/powerpoint/2010/main" val="3631433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144,000</a:t>
            </a:r>
          </a:p>
          <a:p>
            <a:pPr algn="ctr">
              <a:spcAft>
                <a:spcPts val="1800"/>
              </a:spcAft>
            </a:pPr>
            <a:r>
              <a:rPr lang="en-US" sz="2800" b="1" dirty="0">
                <a:solidFill>
                  <a:schemeClr val="bg1"/>
                </a:solidFill>
                <a:latin typeface="Avenir Medium" panose="02000503020000020003" pitchFamily="2" charset="0"/>
                <a:ea typeface="Calibri" panose="020F0502020204030204" pitchFamily="34" charset="0"/>
              </a:rPr>
              <a:t>Undefiled</a:t>
            </a:r>
          </a:p>
        </p:txBody>
      </p:sp>
    </p:spTree>
    <p:extLst>
      <p:ext uri="{BB962C8B-B14F-4D97-AF65-F5344CB8AC3E}">
        <p14:creationId xmlns:p14="http://schemas.microsoft.com/office/powerpoint/2010/main" val="50704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12176"/>
            <a:ext cx="7904182" cy="3833614"/>
          </a:xfrm>
          <a:prstGeom prst="rect">
            <a:avLst/>
          </a:prstGeom>
          <a:noFill/>
        </p:spPr>
        <p:txBody>
          <a:bodyPr wrap="square" rtlCol="0">
            <a:spAutoFit/>
          </a:bodyPr>
          <a:lstStyle/>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Thus says the LORD,</a:t>
            </a:r>
          </a:p>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 remember the devotion of your youth,</a:t>
            </a:r>
          </a:p>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your love as a bride,</a:t>
            </a:r>
          </a:p>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how you followed me in the wilderness,</a:t>
            </a:r>
          </a:p>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in a land not sown.</a:t>
            </a:r>
          </a:p>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Israel was holy to the LORD,</a:t>
            </a:r>
          </a:p>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firstfruits</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of his harvest.</a:t>
            </a:r>
          </a:p>
        </p:txBody>
      </p:sp>
      <p:sp>
        <p:nvSpPr>
          <p:cNvPr id="5" name="TextBox 4">
            <a:extLst>
              <a:ext uri="{FF2B5EF4-FFF2-40B4-BE49-F238E27FC236}">
                <a16:creationId xmlns:a16="http://schemas.microsoft.com/office/drawing/2014/main" id="{0B29AF56-D1E9-8EDF-D223-F60B795ED386}"/>
              </a:ext>
            </a:extLst>
          </p:cNvPr>
          <p:cNvSpPr txBox="1"/>
          <p:nvPr/>
        </p:nvSpPr>
        <p:spPr>
          <a:xfrm>
            <a:off x="6936506" y="4458858"/>
            <a:ext cx="1762662"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Jeremiah 2:2–3</a:t>
            </a:r>
          </a:p>
        </p:txBody>
      </p:sp>
    </p:spTree>
    <p:extLst>
      <p:ext uri="{BB962C8B-B14F-4D97-AF65-F5344CB8AC3E}">
        <p14:creationId xmlns:p14="http://schemas.microsoft.com/office/powerpoint/2010/main" val="2849733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144,000</a:t>
            </a:r>
          </a:p>
          <a:p>
            <a:pPr algn="ctr">
              <a:spcAft>
                <a:spcPts val="1800"/>
              </a:spcAft>
            </a:pPr>
            <a:r>
              <a:rPr lang="en-US" sz="2800" b="1" dirty="0">
                <a:solidFill>
                  <a:schemeClr val="bg1"/>
                </a:solidFill>
                <a:latin typeface="Avenir Medium" panose="02000503020000020003" pitchFamily="2" charset="0"/>
                <a:ea typeface="Calibri" panose="020F0502020204030204" pitchFamily="34" charset="0"/>
              </a:rPr>
              <a:t>Following The Lamb</a:t>
            </a:r>
          </a:p>
        </p:txBody>
      </p:sp>
    </p:spTree>
    <p:extLst>
      <p:ext uri="{BB962C8B-B14F-4D97-AF65-F5344CB8AC3E}">
        <p14:creationId xmlns:p14="http://schemas.microsoft.com/office/powerpoint/2010/main" val="337450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1065182"/>
            <a:ext cx="7904182" cy="2525563"/>
          </a:xfrm>
          <a:prstGeom prst="rect">
            <a:avLst/>
          </a:prstGeom>
          <a:noFill/>
        </p:spPr>
        <p:txBody>
          <a:bodyPr wrap="square" rtlCol="0">
            <a:spAutoFit/>
          </a:bodyPr>
          <a:lstStyle/>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Do your best to come to me soon. </a:t>
            </a:r>
          </a:p>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For Demas, in love with this present world, </a:t>
            </a:r>
          </a:p>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has deserted me and gone to Thessalonica. </a:t>
            </a:r>
            <a:endPar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endParaRPr>
          </a:p>
        </p:txBody>
      </p:sp>
      <p:sp>
        <p:nvSpPr>
          <p:cNvPr id="5" name="TextBox 4">
            <a:extLst>
              <a:ext uri="{FF2B5EF4-FFF2-40B4-BE49-F238E27FC236}">
                <a16:creationId xmlns:a16="http://schemas.microsoft.com/office/drawing/2014/main" id="{0B29AF56-D1E9-8EDF-D223-F60B795ED386}"/>
              </a:ext>
            </a:extLst>
          </p:cNvPr>
          <p:cNvSpPr txBox="1"/>
          <p:nvPr/>
        </p:nvSpPr>
        <p:spPr>
          <a:xfrm>
            <a:off x="6715317" y="4458858"/>
            <a:ext cx="1986441"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2 Timothy 4:9–10</a:t>
            </a:r>
          </a:p>
        </p:txBody>
      </p:sp>
    </p:spTree>
    <p:extLst>
      <p:ext uri="{BB962C8B-B14F-4D97-AF65-F5344CB8AC3E}">
        <p14:creationId xmlns:p14="http://schemas.microsoft.com/office/powerpoint/2010/main" val="1114672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144,000</a:t>
            </a:r>
          </a:p>
          <a:p>
            <a:pPr algn="ctr">
              <a:spcAft>
                <a:spcPts val="1800"/>
              </a:spcAft>
            </a:pPr>
            <a:r>
              <a:rPr lang="en-US" sz="2800" b="1" dirty="0">
                <a:solidFill>
                  <a:schemeClr val="bg1"/>
                </a:solidFill>
                <a:latin typeface="Avenir Medium" panose="02000503020000020003" pitchFamily="2" charset="0"/>
                <a:ea typeface="Calibri" panose="020F0502020204030204" pitchFamily="34" charset="0"/>
              </a:rPr>
              <a:t>Following The Lamb</a:t>
            </a:r>
          </a:p>
        </p:txBody>
      </p:sp>
    </p:spTree>
    <p:extLst>
      <p:ext uri="{BB962C8B-B14F-4D97-AF65-F5344CB8AC3E}">
        <p14:creationId xmlns:p14="http://schemas.microsoft.com/office/powerpoint/2010/main" val="1558028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y be an image of waterfall and nature">
            <a:extLst>
              <a:ext uri="{FF2B5EF4-FFF2-40B4-BE49-F238E27FC236}">
                <a16:creationId xmlns:a16="http://schemas.microsoft.com/office/drawing/2014/main" id="{10175CC7-CA8D-C2DA-8117-6773641FE5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8" b="5399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AFE809-C566-7045-92E2-708766CECBA7}"/>
              </a:ext>
            </a:extLst>
          </p:cNvPr>
          <p:cNvSpPr txBox="1"/>
          <p:nvPr/>
        </p:nvSpPr>
        <p:spPr>
          <a:xfrm>
            <a:off x="0" y="1691647"/>
            <a:ext cx="9143999" cy="1769395"/>
          </a:xfrm>
          <a:prstGeom prst="rect">
            <a:avLst/>
          </a:prstGeom>
          <a:noFill/>
        </p:spPr>
        <p:txBody>
          <a:bodyPr wrap="square" rtlCol="0">
            <a:spAutoFit/>
          </a:bodyPr>
          <a:lstStyle/>
          <a:p>
            <a:pPr algn="ctr">
              <a:lnSpc>
                <a:spcPts val="6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To all who fail </a:t>
            </a:r>
          </a:p>
          <a:p>
            <a:pPr algn="ctr">
              <a:lnSpc>
                <a:spcPts val="6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and desire strength</a:t>
            </a:r>
          </a:p>
        </p:txBody>
      </p:sp>
    </p:spTree>
    <p:extLst>
      <p:ext uri="{BB962C8B-B14F-4D97-AF65-F5344CB8AC3E}">
        <p14:creationId xmlns:p14="http://schemas.microsoft.com/office/powerpoint/2010/main" val="21597104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4622993"/>
            <a:ext cx="3681535" cy="369332"/>
          </a:xfrm>
          <a:prstGeom prst="rect">
            <a:avLst/>
          </a:prstGeom>
          <a:noFill/>
        </p:spPr>
        <p:txBody>
          <a:bodyPr wrap="square" rtlCol="0">
            <a:spAutoFit/>
          </a:bodyPr>
          <a:lstStyle/>
          <a:p>
            <a:pPr algn="ctr"/>
            <a:r>
              <a:rPr lang="en-US" dirty="0">
                <a:solidFill>
                  <a:schemeClr val="bg1"/>
                </a:solidFill>
                <a:effectLst/>
                <a:latin typeface="Avenir Medium" panose="02000503020000020003" pitchFamily="2" charset="0"/>
              </a:rPr>
              <a:t>Tom Schreiner</a:t>
            </a:r>
            <a:endParaRPr lang="en-US" dirty="0">
              <a:solidFill>
                <a:schemeClr val="bg1"/>
              </a:solidFill>
              <a:latin typeface="Avenir Medium" panose="02000503020000020003" pitchFamily="2" charset="0"/>
            </a:endParaRPr>
          </a:p>
        </p:txBody>
      </p:sp>
      <p:pic>
        <p:nvPicPr>
          <p:cNvPr id="9218" name="Picture 2" descr="Thomas R. Schreiner - The Southern Baptist Theological Seminary">
            <a:extLst>
              <a:ext uri="{FF2B5EF4-FFF2-40B4-BE49-F238E27FC236}">
                <a16:creationId xmlns:a16="http://schemas.microsoft.com/office/drawing/2014/main" id="{98360ACC-366A-6DD3-958A-37C35D8FBC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16" t="2939" r="11538"/>
          <a:stretch/>
        </p:blipFill>
        <p:spPr bwMode="auto">
          <a:xfrm>
            <a:off x="75318" y="89508"/>
            <a:ext cx="3606217" cy="442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191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32195" y="273506"/>
            <a:ext cx="5051171" cy="4238533"/>
          </a:xfrm>
          <a:prstGeom prst="rect">
            <a:avLst/>
          </a:prstGeom>
        </p:spPr>
        <p:txBody>
          <a:bodyPr wrap="square">
            <a:spAutoFit/>
          </a:bodyPr>
          <a:lstStyle/>
          <a:p>
            <a:pPr>
              <a:lnSpc>
                <a:spcPts val="5480"/>
              </a:lnSpc>
            </a:pPr>
            <a:r>
              <a:rPr lang="en-US" sz="2400" dirty="0">
                <a:solidFill>
                  <a:schemeClr val="bg1"/>
                </a:solidFill>
                <a:effectLst/>
                <a:latin typeface="Avenir Medium" panose="02000503020000020003" pitchFamily="2" charset="0"/>
              </a:rPr>
              <a:t>“We don’t read that the 144,000 belong to God and to the angel Michael or they belong to God </a:t>
            </a:r>
          </a:p>
          <a:p>
            <a:pPr>
              <a:lnSpc>
                <a:spcPts val="5480"/>
              </a:lnSpc>
            </a:pPr>
            <a:r>
              <a:rPr lang="en-US" sz="2400" dirty="0">
                <a:solidFill>
                  <a:schemeClr val="bg1"/>
                </a:solidFill>
                <a:effectLst/>
                <a:latin typeface="Avenir Medium" panose="02000503020000020003" pitchFamily="2" charset="0"/>
              </a:rPr>
              <a:t>and to the apostles. The Lamb occupies a unique station, one where he is equal to God himself.</a:t>
            </a:r>
            <a:r>
              <a:rPr lang="en-US" sz="2400" dirty="0">
                <a:solidFill>
                  <a:schemeClr val="bg1"/>
                </a:solidFill>
                <a:latin typeface="Avenir Medium" panose="02000503020000020003" pitchFamily="2" charset="0"/>
              </a:rPr>
              <a:t>”</a:t>
            </a:r>
            <a:endParaRPr lang="en-US" sz="2400" dirty="0">
              <a:solidFill>
                <a:schemeClr val="bg1"/>
              </a:solidFill>
              <a:effectLst/>
              <a:latin typeface="Avenir Medium" panose="02000503020000020003" pitchFamily="2" charset="0"/>
            </a:endParaRPr>
          </a:p>
        </p:txBody>
      </p:sp>
      <p:sp>
        <p:nvSpPr>
          <p:cNvPr id="8" name="TextBox 7"/>
          <p:cNvSpPr txBox="1"/>
          <p:nvPr/>
        </p:nvSpPr>
        <p:spPr>
          <a:xfrm>
            <a:off x="-1" y="4622993"/>
            <a:ext cx="3681535" cy="369332"/>
          </a:xfrm>
          <a:prstGeom prst="rect">
            <a:avLst/>
          </a:prstGeom>
          <a:noFill/>
        </p:spPr>
        <p:txBody>
          <a:bodyPr wrap="square" rtlCol="0">
            <a:spAutoFit/>
          </a:bodyPr>
          <a:lstStyle/>
          <a:p>
            <a:pPr algn="ctr"/>
            <a:r>
              <a:rPr lang="en-US" dirty="0">
                <a:solidFill>
                  <a:schemeClr val="bg1"/>
                </a:solidFill>
                <a:effectLst/>
                <a:latin typeface="Avenir Medium" panose="02000503020000020003" pitchFamily="2" charset="0"/>
              </a:rPr>
              <a:t>Tom Schreiner</a:t>
            </a:r>
            <a:endParaRPr lang="en-US" dirty="0">
              <a:solidFill>
                <a:schemeClr val="bg1"/>
              </a:solidFill>
              <a:latin typeface="Avenir Medium" panose="02000503020000020003" pitchFamily="2" charset="0"/>
            </a:endParaRPr>
          </a:p>
        </p:txBody>
      </p:sp>
      <p:pic>
        <p:nvPicPr>
          <p:cNvPr id="9218" name="Picture 2" descr="Thomas R. Schreiner - The Southern Baptist Theological Seminary">
            <a:extLst>
              <a:ext uri="{FF2B5EF4-FFF2-40B4-BE49-F238E27FC236}">
                <a16:creationId xmlns:a16="http://schemas.microsoft.com/office/drawing/2014/main" id="{98360ACC-366A-6DD3-958A-37C35D8FBC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16" t="2939" r="11538"/>
          <a:stretch/>
        </p:blipFill>
        <p:spPr bwMode="auto">
          <a:xfrm>
            <a:off x="75318" y="89508"/>
            <a:ext cx="3606217" cy="442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588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144,000</a:t>
            </a:r>
          </a:p>
          <a:p>
            <a:pPr algn="ctr">
              <a:spcAft>
                <a:spcPts val="1800"/>
              </a:spcAft>
            </a:pPr>
            <a:r>
              <a:rPr lang="en-US" sz="2800" b="1" dirty="0">
                <a:solidFill>
                  <a:schemeClr val="bg1"/>
                </a:solidFill>
                <a:latin typeface="Avenir Medium" panose="02000503020000020003" pitchFamily="2" charset="0"/>
                <a:ea typeface="Calibri" panose="020F0502020204030204" pitchFamily="34" charset="0"/>
              </a:rPr>
              <a:t>Truth Tellers</a:t>
            </a:r>
          </a:p>
        </p:txBody>
      </p:sp>
    </p:spTree>
    <p:extLst>
      <p:ext uri="{BB962C8B-B14F-4D97-AF65-F5344CB8AC3E}">
        <p14:creationId xmlns:p14="http://schemas.microsoft.com/office/powerpoint/2010/main" val="2732528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5413" y="4564012"/>
            <a:ext cx="3014133"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Greg Beale</a:t>
            </a:r>
          </a:p>
        </p:txBody>
      </p:sp>
      <p:pic>
        <p:nvPicPr>
          <p:cNvPr id="6146" name="Picture 2" descr="G. K. Beale (@Beale1Gk) / X">
            <a:extLst>
              <a:ext uri="{FF2B5EF4-FFF2-40B4-BE49-F238E27FC236}">
                <a16:creationId xmlns:a16="http://schemas.microsoft.com/office/drawing/2014/main" id="{0898486D-AF5A-1CF7-ADD2-44F6C3D01E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69" r="13495"/>
          <a:stretch/>
        </p:blipFill>
        <p:spPr bwMode="auto">
          <a:xfrm>
            <a:off x="95413" y="151175"/>
            <a:ext cx="3014133" cy="416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730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99933" y="325479"/>
            <a:ext cx="5348654" cy="4238533"/>
          </a:xfrm>
          <a:prstGeom prst="rect">
            <a:avLst/>
          </a:prstGeom>
        </p:spPr>
        <p:txBody>
          <a:bodyPr wrap="square">
            <a:spAutoFit/>
          </a:bodyPr>
          <a:lstStyle/>
          <a:p>
            <a:pPr>
              <a:lnSpc>
                <a:spcPts val="5480"/>
              </a:lnSpc>
            </a:pPr>
            <a:r>
              <a:rPr lang="en-US" sz="2400" dirty="0">
                <a:solidFill>
                  <a:schemeClr val="bg1"/>
                </a:solidFill>
                <a:effectLst/>
                <a:latin typeface="Avenir Medium" panose="02000503020000020003" pitchFamily="2" charset="0"/>
              </a:rPr>
              <a:t>“What is in mind here is not merely general truthfulness, but the saints’ integrity in witnessing to Jesus when they are under pressure from the beast and the ‘false prophet’ to compromise their faith.”</a:t>
            </a:r>
            <a:endParaRPr lang="en-US" sz="2400" dirty="0">
              <a:solidFill>
                <a:schemeClr val="bg1"/>
              </a:solidFill>
              <a:effectLst/>
              <a:latin typeface="Avenir Medium" panose="02000503020000020003" pitchFamily="2" charset="0"/>
              <a:ea typeface="Calibri" panose="020F0502020204030204" pitchFamily="34" charset="0"/>
            </a:endParaRPr>
          </a:p>
        </p:txBody>
      </p:sp>
      <p:sp>
        <p:nvSpPr>
          <p:cNvPr id="8" name="TextBox 7"/>
          <p:cNvSpPr txBox="1"/>
          <p:nvPr/>
        </p:nvSpPr>
        <p:spPr>
          <a:xfrm>
            <a:off x="95413" y="4564012"/>
            <a:ext cx="3014133"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Greg Beale</a:t>
            </a:r>
          </a:p>
        </p:txBody>
      </p:sp>
      <p:pic>
        <p:nvPicPr>
          <p:cNvPr id="6146" name="Picture 2" descr="G. K. Beale (@Beale1Gk) / X">
            <a:extLst>
              <a:ext uri="{FF2B5EF4-FFF2-40B4-BE49-F238E27FC236}">
                <a16:creationId xmlns:a16="http://schemas.microsoft.com/office/drawing/2014/main" id="{0898486D-AF5A-1CF7-ADD2-44F6C3D01E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69" r="13495"/>
          <a:stretch/>
        </p:blipFill>
        <p:spPr bwMode="auto">
          <a:xfrm>
            <a:off x="95413" y="151175"/>
            <a:ext cx="3014133" cy="416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512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144,000</a:t>
            </a:r>
          </a:p>
          <a:p>
            <a:pPr algn="ctr">
              <a:spcAft>
                <a:spcPts val="1800"/>
              </a:spcAft>
            </a:pPr>
            <a:r>
              <a:rPr lang="en-US" sz="2800" b="1" dirty="0">
                <a:solidFill>
                  <a:schemeClr val="bg1"/>
                </a:solidFill>
                <a:latin typeface="Avenir Medium" panose="02000503020000020003" pitchFamily="2" charset="0"/>
                <a:ea typeface="Calibri" panose="020F0502020204030204" pitchFamily="34" charset="0"/>
              </a:rPr>
              <a:t>Truth Tellers</a:t>
            </a:r>
          </a:p>
        </p:txBody>
      </p:sp>
    </p:spTree>
    <p:extLst>
      <p:ext uri="{BB962C8B-B14F-4D97-AF65-F5344CB8AC3E}">
        <p14:creationId xmlns:p14="http://schemas.microsoft.com/office/powerpoint/2010/main" val="3351572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144,000</a:t>
            </a:r>
          </a:p>
          <a:p>
            <a:pPr algn="ctr">
              <a:spcAft>
                <a:spcPts val="1800"/>
              </a:spcAft>
            </a:pPr>
            <a:r>
              <a:rPr lang="en-US" sz="2800" b="1" dirty="0">
                <a:solidFill>
                  <a:schemeClr val="bg1"/>
                </a:solidFill>
                <a:latin typeface="Avenir Medium" panose="02000503020000020003" pitchFamily="2" charset="0"/>
                <a:ea typeface="Calibri" panose="020F0502020204030204" pitchFamily="34" charset="0"/>
              </a:rPr>
              <a:t>Blameless</a:t>
            </a:r>
          </a:p>
        </p:txBody>
      </p:sp>
    </p:spTree>
    <p:extLst>
      <p:ext uri="{BB962C8B-B14F-4D97-AF65-F5344CB8AC3E}">
        <p14:creationId xmlns:p14="http://schemas.microsoft.com/office/powerpoint/2010/main" val="3201426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2074" y="4384453"/>
            <a:ext cx="2951185"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Douglas Kelly</a:t>
            </a:r>
          </a:p>
        </p:txBody>
      </p:sp>
      <p:pic>
        <p:nvPicPr>
          <p:cNvPr id="9220" name="Picture 4" descr="Revelation: A Mentor Expository Commentary by Douglas F. Kelly | Goodreads">
            <a:extLst>
              <a:ext uri="{FF2B5EF4-FFF2-40B4-BE49-F238E27FC236}">
                <a16:creationId xmlns:a16="http://schemas.microsoft.com/office/drawing/2014/main" id="{174A94A6-0DE8-99BF-594B-F99419204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53" y="538800"/>
            <a:ext cx="2812906" cy="335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462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93130" y="100945"/>
            <a:ext cx="5748796" cy="4941609"/>
          </a:xfrm>
          <a:prstGeom prst="rect">
            <a:avLst/>
          </a:prstGeom>
        </p:spPr>
        <p:txBody>
          <a:bodyPr wrap="square">
            <a:spAutoFit/>
          </a:bodyPr>
          <a:lstStyle/>
          <a:p>
            <a:pPr>
              <a:lnSpc>
                <a:spcPts val="5460"/>
              </a:lnSpc>
            </a:pPr>
            <a:r>
              <a:rPr lang="en-US" sz="2400" dirty="0">
                <a:solidFill>
                  <a:schemeClr val="bg1"/>
                </a:solidFill>
                <a:effectLst/>
                <a:latin typeface="Avenir Medium" panose="02000503020000020003" pitchFamily="2" charset="0"/>
              </a:rPr>
              <a:t>These are “weapons of mass resurrection… Ultimately, these spiritual qualities engendered by Jesus and his army, as he is standing on mount Zion orchestrating it all, will overcome all the violence and wickedness of a Satanic world system.”</a:t>
            </a:r>
            <a:endParaRPr lang="en-US" sz="2400" dirty="0">
              <a:effectLst/>
              <a:latin typeface="Calibri" panose="020F0502020204030204" pitchFamily="34" charset="0"/>
            </a:endParaRPr>
          </a:p>
        </p:txBody>
      </p:sp>
      <p:sp>
        <p:nvSpPr>
          <p:cNvPr id="8" name="TextBox 7"/>
          <p:cNvSpPr txBox="1"/>
          <p:nvPr/>
        </p:nvSpPr>
        <p:spPr>
          <a:xfrm>
            <a:off x="102074" y="4384453"/>
            <a:ext cx="2951185"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Douglas Kelly</a:t>
            </a:r>
          </a:p>
        </p:txBody>
      </p:sp>
      <p:pic>
        <p:nvPicPr>
          <p:cNvPr id="9220" name="Picture 4" descr="Revelation: A Mentor Expository Commentary by Douglas F. Kelly | Goodreads">
            <a:extLst>
              <a:ext uri="{FF2B5EF4-FFF2-40B4-BE49-F238E27FC236}">
                <a16:creationId xmlns:a16="http://schemas.microsoft.com/office/drawing/2014/main" id="{174A94A6-0DE8-99BF-594B-F99419204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53" y="538800"/>
            <a:ext cx="2812906" cy="335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975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The 144,000</a:t>
            </a:r>
          </a:p>
          <a:p>
            <a:pPr algn="ctr">
              <a:spcAft>
                <a:spcPts val="1800"/>
              </a:spcAft>
            </a:pPr>
            <a:r>
              <a:rPr lang="en-US" sz="2800" b="1" dirty="0">
                <a:solidFill>
                  <a:schemeClr val="bg1"/>
                </a:solidFill>
                <a:latin typeface="Avenir Medium" panose="02000503020000020003" pitchFamily="2" charset="0"/>
                <a:ea typeface="Calibri" panose="020F0502020204030204" pitchFamily="34" charset="0"/>
              </a:rPr>
              <a:t>Redeemed</a:t>
            </a:r>
          </a:p>
        </p:txBody>
      </p:sp>
    </p:spTree>
    <p:extLst>
      <p:ext uri="{BB962C8B-B14F-4D97-AF65-F5344CB8AC3E}">
        <p14:creationId xmlns:p14="http://schemas.microsoft.com/office/powerpoint/2010/main" val="238202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y be an image of waterfall and nature">
            <a:extLst>
              <a:ext uri="{FF2B5EF4-FFF2-40B4-BE49-F238E27FC236}">
                <a16:creationId xmlns:a16="http://schemas.microsoft.com/office/drawing/2014/main" id="{BAA3257E-196D-5231-01B2-2D7665C572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8" b="5399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AFE809-C566-7045-92E2-708766CECBA7}"/>
              </a:ext>
            </a:extLst>
          </p:cNvPr>
          <p:cNvSpPr txBox="1"/>
          <p:nvPr/>
        </p:nvSpPr>
        <p:spPr>
          <a:xfrm>
            <a:off x="0" y="1691647"/>
            <a:ext cx="9143999" cy="1769395"/>
          </a:xfrm>
          <a:prstGeom prst="rect">
            <a:avLst/>
          </a:prstGeom>
          <a:noFill/>
        </p:spPr>
        <p:txBody>
          <a:bodyPr wrap="square" rtlCol="0">
            <a:spAutoFit/>
          </a:bodyPr>
          <a:lstStyle/>
          <a:p>
            <a:pPr algn="ctr">
              <a:lnSpc>
                <a:spcPts val="6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To all who sin </a:t>
            </a:r>
          </a:p>
          <a:p>
            <a:pPr algn="ctr">
              <a:lnSpc>
                <a:spcPts val="6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and need a Savior</a:t>
            </a:r>
          </a:p>
        </p:txBody>
      </p:sp>
    </p:spTree>
    <p:extLst>
      <p:ext uri="{BB962C8B-B14F-4D97-AF65-F5344CB8AC3E}">
        <p14:creationId xmlns:p14="http://schemas.microsoft.com/office/powerpoint/2010/main" val="38733662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96066"/>
            <a:ext cx="7904182" cy="1679178"/>
          </a:xfrm>
          <a:prstGeom prst="rect">
            <a:avLst/>
          </a:prstGeom>
          <a:noFill/>
        </p:spPr>
        <p:txBody>
          <a:bodyPr wrap="square" rtlCol="0">
            <a:spAutoFit/>
          </a:bodyPr>
          <a:lstStyle/>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If you, O LORD, should mark iniquities,</a:t>
            </a:r>
          </a:p>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 Lord, who could stand?</a:t>
            </a:r>
          </a:p>
        </p:txBody>
      </p:sp>
      <p:sp>
        <p:nvSpPr>
          <p:cNvPr id="5" name="TextBox 4">
            <a:extLst>
              <a:ext uri="{FF2B5EF4-FFF2-40B4-BE49-F238E27FC236}">
                <a16:creationId xmlns:a16="http://schemas.microsoft.com/office/drawing/2014/main" id="{0B29AF56-D1E9-8EDF-D223-F60B795ED386}"/>
              </a:ext>
            </a:extLst>
          </p:cNvPr>
          <p:cNvSpPr txBox="1"/>
          <p:nvPr/>
        </p:nvSpPr>
        <p:spPr>
          <a:xfrm>
            <a:off x="6966823" y="4458858"/>
            <a:ext cx="1438214"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Psalm 130:3</a:t>
            </a:r>
          </a:p>
        </p:txBody>
      </p:sp>
    </p:spTree>
    <p:extLst>
      <p:ext uri="{BB962C8B-B14F-4D97-AF65-F5344CB8AC3E}">
        <p14:creationId xmlns:p14="http://schemas.microsoft.com/office/powerpoint/2010/main" val="2269166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96066"/>
            <a:ext cx="7904182" cy="3371949"/>
          </a:xfrm>
          <a:prstGeom prst="rect">
            <a:avLst/>
          </a:prstGeom>
          <a:noFill/>
        </p:spPr>
        <p:txBody>
          <a:bodyPr wrap="square" rtlCol="0">
            <a:spAutoFit/>
          </a:bodyPr>
          <a:lstStyle/>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If you, O LORD, should mark iniquities,</a:t>
            </a:r>
          </a:p>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 Lord, who could stand?</a:t>
            </a:r>
          </a:p>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But with you there is forgiveness,</a:t>
            </a:r>
          </a:p>
          <a:p>
            <a:pPr marL="0" marR="0" algn="ctr">
              <a:lnSpc>
                <a:spcPts val="6640"/>
              </a:lnSpc>
              <a:spcBef>
                <a:spcPts val="0"/>
              </a:spcBef>
              <a:spcAft>
                <a:spcPts val="0"/>
              </a:spcAft>
            </a:pPr>
            <a:r>
              <a:rPr lang="en-US" sz="2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that you may be feared. </a:t>
            </a:r>
            <a:endPar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endParaRPr>
          </a:p>
        </p:txBody>
      </p:sp>
      <p:sp>
        <p:nvSpPr>
          <p:cNvPr id="5" name="TextBox 4">
            <a:extLst>
              <a:ext uri="{FF2B5EF4-FFF2-40B4-BE49-F238E27FC236}">
                <a16:creationId xmlns:a16="http://schemas.microsoft.com/office/drawing/2014/main" id="{0B29AF56-D1E9-8EDF-D223-F60B795ED386}"/>
              </a:ext>
            </a:extLst>
          </p:cNvPr>
          <p:cNvSpPr txBox="1"/>
          <p:nvPr/>
        </p:nvSpPr>
        <p:spPr>
          <a:xfrm>
            <a:off x="6966823" y="4458858"/>
            <a:ext cx="1681871"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Psalm 130:3–4</a:t>
            </a:r>
          </a:p>
        </p:txBody>
      </p:sp>
    </p:spTree>
    <p:extLst>
      <p:ext uri="{BB962C8B-B14F-4D97-AF65-F5344CB8AC3E}">
        <p14:creationId xmlns:p14="http://schemas.microsoft.com/office/powerpoint/2010/main" val="3055476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276A9-0BDA-760F-C9BB-C53FC47B2AC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F3AEC99-96F5-86F3-BE87-32A9AC3B6958}"/>
              </a:ext>
            </a:extLst>
          </p:cNvPr>
          <p:cNvSpPr txBox="1"/>
          <p:nvPr/>
        </p:nvSpPr>
        <p:spPr>
          <a:xfrm>
            <a:off x="4978400" y="4318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5014463-15AB-9153-FDFF-5C1E13029627}"/>
              </a:ext>
            </a:extLst>
          </p:cNvPr>
          <p:cNvSpPr txBox="1"/>
          <p:nvPr/>
        </p:nvSpPr>
        <p:spPr>
          <a:xfrm>
            <a:off x="2396717" y="2202874"/>
            <a:ext cx="6747283" cy="1585049"/>
          </a:xfrm>
          <a:prstGeom prst="rect">
            <a:avLst/>
          </a:prstGeom>
          <a:noFill/>
        </p:spPr>
        <p:txBody>
          <a:bodyPr wrap="square" rtlCol="0">
            <a:spAutoFit/>
          </a:bodyPr>
          <a:lstStyle/>
          <a:p>
            <a:pPr algn="ctr">
              <a:spcAft>
                <a:spcPts val="3000"/>
              </a:spcAft>
            </a:pPr>
            <a:r>
              <a:rPr lang="en-US" sz="4400" dirty="0">
                <a:solidFill>
                  <a:schemeClr val="bg1"/>
                </a:solidFill>
                <a:latin typeface="Avenir Medium" panose="02000503020000020003" pitchFamily="2" charset="0"/>
                <a:ea typeface="Calibri" panose="020F0502020204030204" pitchFamily="34" charset="0"/>
              </a:rPr>
              <a:t>A New Song</a:t>
            </a:r>
          </a:p>
          <a:p>
            <a:pPr algn="ctr">
              <a:spcAft>
                <a:spcPts val="1800"/>
              </a:spcAft>
            </a:pPr>
            <a:r>
              <a:rPr lang="en-US" sz="2800" b="1" dirty="0">
                <a:solidFill>
                  <a:schemeClr val="bg1"/>
                </a:solidFill>
                <a:latin typeface="Avenir Medium" panose="02000503020000020003" pitchFamily="2" charset="0"/>
                <a:ea typeface="Calibri" panose="020F0502020204030204" pitchFamily="34" charset="0"/>
              </a:rPr>
              <a:t>Vs.3-4</a:t>
            </a:r>
          </a:p>
        </p:txBody>
      </p:sp>
    </p:spTree>
    <p:extLst>
      <p:ext uri="{BB962C8B-B14F-4D97-AF65-F5344CB8AC3E}">
        <p14:creationId xmlns:p14="http://schemas.microsoft.com/office/powerpoint/2010/main" val="4037466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12176"/>
            <a:ext cx="7904182" cy="3818546"/>
          </a:xfrm>
          <a:prstGeom prst="rect">
            <a:avLst/>
          </a:prstGeom>
          <a:noFill/>
        </p:spPr>
        <p:txBody>
          <a:bodyPr wrap="square" rtlCol="0">
            <a:spAutoFit/>
          </a:bodyPr>
          <a:lstStyle/>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they rose early in the morning </a:t>
            </a:r>
          </a:p>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went out into the wilderness of Tekoa. </a:t>
            </a:r>
          </a:p>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when they went out, Jehoshaphat stood and said, “Hear me, Judah and inhabitants of Jerusalem! </a:t>
            </a:r>
          </a:p>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Believe in the LORD your God, </a:t>
            </a:r>
          </a:p>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you will be established; </a:t>
            </a:r>
          </a:p>
          <a:p>
            <a:pPr marL="0" marR="0" algn="ctr">
              <a:lnSpc>
                <a:spcPts val="42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believe his prophets, and you will succeed.”</a:t>
            </a:r>
          </a:p>
        </p:txBody>
      </p:sp>
      <p:sp>
        <p:nvSpPr>
          <p:cNvPr id="5" name="TextBox 4">
            <a:extLst>
              <a:ext uri="{FF2B5EF4-FFF2-40B4-BE49-F238E27FC236}">
                <a16:creationId xmlns:a16="http://schemas.microsoft.com/office/drawing/2014/main" id="{0B29AF56-D1E9-8EDF-D223-F60B795ED386}"/>
              </a:ext>
            </a:extLst>
          </p:cNvPr>
          <p:cNvSpPr txBox="1"/>
          <p:nvPr/>
        </p:nvSpPr>
        <p:spPr>
          <a:xfrm>
            <a:off x="6138082" y="4458858"/>
            <a:ext cx="2480807"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2 Chronicles 20:20–22</a:t>
            </a:r>
          </a:p>
        </p:txBody>
      </p:sp>
    </p:spTree>
    <p:extLst>
      <p:ext uri="{BB962C8B-B14F-4D97-AF65-F5344CB8AC3E}">
        <p14:creationId xmlns:p14="http://schemas.microsoft.com/office/powerpoint/2010/main" val="573671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12176"/>
            <a:ext cx="7904182" cy="3722366"/>
          </a:xfrm>
          <a:prstGeom prst="rect">
            <a:avLst/>
          </a:prstGeom>
          <a:noFill/>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when he had taken counsel with the people,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he appointed those who were to sing to the LORD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praise him in holy attire,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as they went before the army, and say,</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“Give thanks to the LORD,</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for his steadfast love endures forever.”</a:t>
            </a:r>
          </a:p>
        </p:txBody>
      </p:sp>
      <p:sp>
        <p:nvSpPr>
          <p:cNvPr id="5" name="TextBox 4">
            <a:extLst>
              <a:ext uri="{FF2B5EF4-FFF2-40B4-BE49-F238E27FC236}">
                <a16:creationId xmlns:a16="http://schemas.microsoft.com/office/drawing/2014/main" id="{0B29AF56-D1E9-8EDF-D223-F60B795ED386}"/>
              </a:ext>
            </a:extLst>
          </p:cNvPr>
          <p:cNvSpPr txBox="1"/>
          <p:nvPr/>
        </p:nvSpPr>
        <p:spPr>
          <a:xfrm>
            <a:off x="6138082" y="4458858"/>
            <a:ext cx="2480807"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2 Chronicles 20:20–22</a:t>
            </a:r>
          </a:p>
        </p:txBody>
      </p:sp>
    </p:spTree>
    <p:extLst>
      <p:ext uri="{BB962C8B-B14F-4D97-AF65-F5344CB8AC3E}">
        <p14:creationId xmlns:p14="http://schemas.microsoft.com/office/powerpoint/2010/main" val="37508446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69"/>
            <a:ext cx="9147893" cy="4631121"/>
          </a:xfrm>
          <a:prstGeom prst="rect">
            <a:avLst/>
          </a:prstGeom>
        </p:spPr>
      </p:pic>
      <p:sp>
        <p:nvSpPr>
          <p:cNvPr id="3" name="TextBox 2"/>
          <p:cNvSpPr txBox="1"/>
          <p:nvPr/>
        </p:nvSpPr>
        <p:spPr>
          <a:xfrm>
            <a:off x="619909" y="670899"/>
            <a:ext cx="7904182" cy="3472297"/>
          </a:xfrm>
          <a:prstGeom prst="rect">
            <a:avLst/>
          </a:prstGeom>
          <a:noFill/>
        </p:spPr>
        <p:txBody>
          <a:bodyPr wrap="square" rtlCol="0">
            <a:spAutoFit/>
          </a:bodyPr>
          <a:lstStyle/>
          <a:p>
            <a:pPr marL="0" marR="0" algn="ctr">
              <a:lnSpc>
                <a:spcPts val="54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when they began to sing and praise, </a:t>
            </a:r>
          </a:p>
          <a:p>
            <a:pPr marL="0" marR="0" algn="ctr">
              <a:lnSpc>
                <a:spcPts val="54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 LORD set an ambush </a:t>
            </a:r>
          </a:p>
          <a:p>
            <a:pPr marL="0" marR="0" algn="ctr">
              <a:lnSpc>
                <a:spcPts val="54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against the men of Ammon, Moab, and Mount Seir, who had come against Judah, </a:t>
            </a:r>
          </a:p>
          <a:p>
            <a:pPr marL="0" marR="0" algn="ctr">
              <a:lnSpc>
                <a:spcPts val="54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so that they were routed. </a:t>
            </a:r>
          </a:p>
        </p:txBody>
      </p:sp>
      <p:sp>
        <p:nvSpPr>
          <p:cNvPr id="5" name="TextBox 4">
            <a:extLst>
              <a:ext uri="{FF2B5EF4-FFF2-40B4-BE49-F238E27FC236}">
                <a16:creationId xmlns:a16="http://schemas.microsoft.com/office/drawing/2014/main" id="{0B29AF56-D1E9-8EDF-D223-F60B795ED386}"/>
              </a:ext>
            </a:extLst>
          </p:cNvPr>
          <p:cNvSpPr txBox="1"/>
          <p:nvPr/>
        </p:nvSpPr>
        <p:spPr>
          <a:xfrm>
            <a:off x="6138082" y="4458858"/>
            <a:ext cx="2480807" cy="369332"/>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2 Chronicles 20:20–22</a:t>
            </a:r>
          </a:p>
        </p:txBody>
      </p:sp>
    </p:spTree>
    <p:extLst>
      <p:ext uri="{BB962C8B-B14F-4D97-AF65-F5344CB8AC3E}">
        <p14:creationId xmlns:p14="http://schemas.microsoft.com/office/powerpoint/2010/main" val="3924386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03799-58BA-6F05-42B6-00C11C92139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2789833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8BAA-06C4-8A16-C3E9-46A1570F25C2}"/>
              </a:ext>
            </a:extLst>
          </p:cNvPr>
          <p:cNvPicPr>
            <a:picLocks noChangeAspect="1"/>
          </p:cNvPicPr>
          <p:nvPr/>
        </p:nvPicPr>
        <p:blipFill>
          <a:blip r:embed="rId2"/>
          <a:stretch>
            <a:fillRect/>
          </a:stretch>
        </p:blipFill>
        <p:spPr>
          <a:xfrm>
            <a:off x="0" y="0"/>
            <a:ext cx="9144000" cy="5143501"/>
          </a:xfrm>
          <a:prstGeom prst="rect">
            <a:avLst/>
          </a:prstGeom>
        </p:spPr>
      </p:pic>
    </p:spTree>
    <p:extLst>
      <p:ext uri="{BB962C8B-B14F-4D97-AF65-F5344CB8AC3E}">
        <p14:creationId xmlns:p14="http://schemas.microsoft.com/office/powerpoint/2010/main" val="689633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y be an image of waterfall and nature">
            <a:extLst>
              <a:ext uri="{FF2B5EF4-FFF2-40B4-BE49-F238E27FC236}">
                <a16:creationId xmlns:a16="http://schemas.microsoft.com/office/drawing/2014/main" id="{90140382-2DB0-5FF0-5F14-5BC71E125C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8" b="5399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AFE809-C566-7045-92E2-708766CECBA7}"/>
              </a:ext>
            </a:extLst>
          </p:cNvPr>
          <p:cNvSpPr txBox="1"/>
          <p:nvPr/>
        </p:nvSpPr>
        <p:spPr>
          <a:xfrm>
            <a:off x="1" y="1427366"/>
            <a:ext cx="9143999" cy="2288768"/>
          </a:xfrm>
          <a:prstGeom prst="rect">
            <a:avLst/>
          </a:prstGeom>
          <a:noFill/>
        </p:spPr>
        <p:txBody>
          <a:bodyPr wrap="square" rtlCol="0">
            <a:spAutoFit/>
          </a:bodyPr>
          <a:lstStyle/>
          <a:p>
            <a:pPr algn="ctr">
              <a:lnSpc>
                <a:spcPts val="5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This church opens wide her doors</a:t>
            </a:r>
          </a:p>
          <a:p>
            <a:pPr algn="ctr">
              <a:lnSpc>
                <a:spcPts val="5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with a welcome from Jesus,</a:t>
            </a:r>
          </a:p>
          <a:p>
            <a:pPr algn="ctr">
              <a:lnSpc>
                <a:spcPts val="5800"/>
              </a:lnSpc>
            </a:pPr>
            <a:r>
              <a:rPr lang="en-US" sz="4000" dirty="0">
                <a:solidFill>
                  <a:srgbClr val="FFFFFF"/>
                </a:solidFill>
                <a:effectLst>
                  <a:outerShdw blurRad="50800" dist="38100" dir="2700000" algn="tl" rotWithShape="0">
                    <a:prstClr val="black">
                      <a:alpha val="40000"/>
                    </a:prstClr>
                  </a:outerShdw>
                </a:effectLst>
                <a:latin typeface="Avenir Medium" panose="02000503020000020003" pitchFamily="2" charset="0"/>
              </a:rPr>
              <a:t>the mighty friend of sinners!</a:t>
            </a:r>
          </a:p>
        </p:txBody>
      </p:sp>
    </p:spTree>
    <p:extLst>
      <p:ext uri="{BB962C8B-B14F-4D97-AF65-F5344CB8AC3E}">
        <p14:creationId xmlns:p14="http://schemas.microsoft.com/office/powerpoint/2010/main" val="3993960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y be an image of waterfall and nature">
            <a:extLst>
              <a:ext uri="{FF2B5EF4-FFF2-40B4-BE49-F238E27FC236}">
                <a16:creationId xmlns:a16="http://schemas.microsoft.com/office/drawing/2014/main" id="{BCBC2AAF-4B3A-9366-713C-9A08C57D19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28" b="5399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534930-BCA7-3248-9C7B-1A5BC5642BCF}"/>
              </a:ext>
            </a:extLst>
          </p:cNvPr>
          <p:cNvSpPr txBox="1"/>
          <p:nvPr/>
        </p:nvSpPr>
        <p:spPr>
          <a:xfrm>
            <a:off x="0" y="1940055"/>
            <a:ext cx="9143999" cy="1323439"/>
          </a:xfrm>
          <a:prstGeom prst="rect">
            <a:avLst/>
          </a:prstGeom>
          <a:noFill/>
        </p:spPr>
        <p:txBody>
          <a:bodyPr wrap="square" rtlCol="0">
            <a:spAutoFit/>
          </a:bodyPr>
          <a:lstStyle/>
          <a:p>
            <a:pPr algn="ctr"/>
            <a:r>
              <a:rPr lang="en-US" sz="8000" b="1" dirty="0">
                <a:solidFill>
                  <a:schemeClr val="bg1"/>
                </a:solidFill>
                <a:effectLst>
                  <a:outerShdw blurRad="50800" dist="38100" algn="l" rotWithShape="0">
                    <a:prstClr val="black">
                      <a:alpha val="40000"/>
                    </a:prstClr>
                  </a:outerShdw>
                </a:effectLst>
                <a:latin typeface="Apple Chancery"/>
                <a:cs typeface="Apple Chancery"/>
              </a:rPr>
              <a:t>Call To Worship</a:t>
            </a:r>
          </a:p>
        </p:txBody>
      </p:sp>
    </p:spTree>
    <p:extLst>
      <p:ext uri="{BB962C8B-B14F-4D97-AF65-F5344CB8AC3E}">
        <p14:creationId xmlns:p14="http://schemas.microsoft.com/office/powerpoint/2010/main" val="26236043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379500</TotalTime>
  <Words>1613</Words>
  <Application>Microsoft Macintosh PowerPoint</Application>
  <PresentationFormat>On-screen Show (16:9)</PresentationFormat>
  <Paragraphs>270</Paragraphs>
  <Slides>77</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Apple Chancery</vt:lpstr>
      <vt:lpstr>Arial</vt:lpstr>
      <vt:lpstr>Avenir Medium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FamilyLife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Lepine</dc:creator>
  <cp:lastModifiedBy>Bob Lepine</cp:lastModifiedBy>
  <cp:revision>2323</cp:revision>
  <cp:lastPrinted>2022-12-04T03:16:36Z</cp:lastPrinted>
  <dcterms:created xsi:type="dcterms:W3CDTF">2018-12-17T05:13:57Z</dcterms:created>
  <dcterms:modified xsi:type="dcterms:W3CDTF">2024-11-17T02:39:59Z</dcterms:modified>
</cp:coreProperties>
</file>