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6970654" y="12470746"/>
            <a:ext cx="504546" cy="483909"/>
          </a:xfrm>
          <a:prstGeom prst="rect">
            <a:avLst/>
          </a:prstGeom>
        </p:spPr>
        <p:txBody>
          <a:bodyPr lIns="91438" tIns="91438" rIns="91438" bIns="91438" anchor="ctr"/>
          <a:lstStyle>
            <a:lvl1pPr algn="r" defTabSz="182880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>
                <a:solidFill>
                  <a:srgbClr val="000000"/>
                </a:solidFill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23" name="Hot 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5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1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spcBef>
                <a:spcPts val="1800"/>
              </a:spcBef>
              <a:defRPr b="0" spc="-99" sz="5500">
                <a:solidFill>
                  <a:srgbClr val="000000"/>
                </a:solidFill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algn="ctr" defTabSz="2438337">
              <a:lnSpc>
                <a:spcPct val="80000"/>
              </a:lnSpc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2438337">
              <a:lnSpc>
                <a:spcPct val="80000"/>
              </a:lnSpc>
              <a:defRPr spc="-250" sz="25000">
                <a:solidFill>
                  <a:srgbClr val="004D80"/>
                </a:solidFill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/>
          <a:lstStyle>
            <a:lvl1pPr algn="ctr">
              <a:defRPr sz="5500">
                <a:solidFill>
                  <a:srgbClr val="00000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lnSpc>
                <a:spcPct val="90000"/>
              </a:lnSpc>
              <a:defRPr b="0"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Hot 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1C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iftyFour Live Learning Playbook"/>
          <p:cNvSpPr txBox="1"/>
          <p:nvPr>
            <p:ph type="title"/>
          </p:nvPr>
        </p:nvSpPr>
        <p:spPr>
          <a:xfrm>
            <a:off x="1206493" y="2035232"/>
            <a:ext cx="21971006" cy="4648203"/>
          </a:xfrm>
          <a:prstGeom prst="rect">
            <a:avLst/>
          </a:prstGeom>
        </p:spPr>
        <p:txBody>
          <a:bodyPr/>
          <a:lstStyle>
            <a:lvl1pPr>
              <a:defRPr spc="-240" sz="7700"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Communications Audit Template</a:t>
            </a:r>
          </a:p>
        </p:txBody>
      </p:sp>
      <p:sp>
        <p:nvSpPr>
          <p:cNvPr id="121" name="Live Learning Sessions at FiftyFour"/>
          <p:cNvSpPr txBox="1"/>
          <p:nvPr>
            <p:ph type="body" sz="quarter" idx="1"/>
          </p:nvPr>
        </p:nvSpPr>
        <p:spPr>
          <a:xfrm>
            <a:off x="1201340" y="6670732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b="0" sz="5500">
                <a:latin typeface="OpenSans-Regular"/>
                <a:ea typeface="OpenSans-Regular"/>
                <a:cs typeface="OpenSans-Regular"/>
                <a:sym typeface="OpenSans-Regular"/>
              </a:defRPr>
            </a:lvl1pPr>
          </a:lstStyle>
          <a:p>
            <a:pPr/>
            <a:r>
              <a:t>Brand Architecture</a:t>
            </a:r>
          </a:p>
        </p:txBody>
      </p:sp>
      <p:pic>
        <p:nvPicPr>
          <p:cNvPr id="122" name="unknown.png" descr="unknow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89330" y="741996"/>
            <a:ext cx="16117168" cy="10926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151306" y="10570374"/>
            <a:ext cx="3106803" cy="10610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4"/>
          <p:cNvSpPr/>
          <p:nvPr/>
        </p:nvSpPr>
        <p:spPr>
          <a:xfrm>
            <a:off x="-25902" y="2780563"/>
            <a:ext cx="24480002" cy="8748001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6" name="Breakout sessions discussions around structured questions in groups of 6-12 learners…"/>
          <p:cNvSpPr txBox="1"/>
          <p:nvPr/>
        </p:nvSpPr>
        <p:spPr>
          <a:xfrm>
            <a:off x="2612254" y="3792973"/>
            <a:ext cx="17383992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Goals &amp; Methodology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Preview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Detailed Analysis</a:t>
            </a:r>
          </a:p>
          <a:p>
            <a:pPr lvl="1" marL="1054100" indent="-45720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Channels</a:t>
            </a:r>
          </a:p>
          <a:p>
            <a:pPr lvl="1" marL="1054100" indent="-45720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Journey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Summary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Application </a:t>
            </a:r>
          </a:p>
        </p:txBody>
      </p:sp>
      <p:sp>
        <p:nvSpPr>
          <p:cNvPr id="127" name="FiftyFour Connected Learning Guide"/>
          <p:cNvSpPr txBox="1"/>
          <p:nvPr>
            <p:ph type="title"/>
          </p:nvPr>
        </p:nvSpPr>
        <p:spPr>
          <a:xfrm>
            <a:off x="1708025" y="1137576"/>
            <a:ext cx="18765614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28" name="Rounded Rectangle 1"/>
          <p:cNvSpPr/>
          <p:nvPr/>
        </p:nvSpPr>
        <p:spPr>
          <a:xfrm>
            <a:off x="1912510" y="394134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9" name="Rounded Rectangle 2"/>
          <p:cNvSpPr/>
          <p:nvPr/>
        </p:nvSpPr>
        <p:spPr>
          <a:xfrm>
            <a:off x="1912510" y="484060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0" name="Rounded Rectangle 3"/>
          <p:cNvSpPr/>
          <p:nvPr/>
        </p:nvSpPr>
        <p:spPr>
          <a:xfrm>
            <a:off x="1912510" y="573986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1" name="Rounded Rectangle 6"/>
          <p:cNvSpPr/>
          <p:nvPr/>
        </p:nvSpPr>
        <p:spPr>
          <a:xfrm>
            <a:off x="1912954" y="8184584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2" name="Rounded Rectangle 7"/>
          <p:cNvSpPr/>
          <p:nvPr/>
        </p:nvSpPr>
        <p:spPr>
          <a:xfrm>
            <a:off x="1912954" y="9083843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1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5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C61881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Goals </a:t>
            </a:r>
            <a:r>
              <a:rPr>
                <a:solidFill>
                  <a:srgbClr val="0E1D42"/>
                </a:solidFill>
              </a:rPr>
              <a:t>&amp; Methodology</a:t>
            </a:r>
          </a:p>
        </p:txBody>
      </p:sp>
      <p:sp>
        <p:nvSpPr>
          <p:cNvPr id="136" name="Rectangle 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7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8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Goal:</a:t>
            </a:r>
          </a:p>
        </p:txBody>
      </p:sp>
      <p:sp>
        <p:nvSpPr>
          <p:cNvPr id="139" name="Rectangle 4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0" name="Round Same-side Corner of Rectangle 7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1" name="Desired outcomes"/>
          <p:cNvSpPr txBox="1"/>
          <p:nvPr/>
        </p:nvSpPr>
        <p:spPr>
          <a:xfrm>
            <a:off x="2511628" y="6166916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 Reviewed:</a:t>
            </a:r>
          </a:p>
        </p:txBody>
      </p:sp>
      <p:sp>
        <p:nvSpPr>
          <p:cNvPr id="142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3" name="Desired outcomes"/>
          <p:cNvSpPr txBox="1"/>
          <p:nvPr/>
        </p:nvSpPr>
        <p:spPr>
          <a:xfrm>
            <a:off x="2511628" y="9234861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Process:</a:t>
            </a:r>
          </a:p>
        </p:txBody>
      </p:sp>
      <p:sp>
        <p:nvSpPr>
          <p:cNvPr id="14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3" y="10388213"/>
            <a:ext cx="8961827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[who reviewed the channels]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[timeframe of communication samples analyzed]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7" name="Rectangle 20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8" name="Rectangle 2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9" name="Rectangle 23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0" name="Round Same-side Corner of Rectangle 2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1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2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Preview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53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154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15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5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57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158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1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Brand </a:t>
            </a:r>
            <a:r>
              <a:rPr>
                <a:solidFill>
                  <a:srgbClr val="25408F"/>
                </a:solidFill>
              </a:rPr>
              <a:t>Structure</a:t>
            </a:r>
          </a:p>
        </p:txBody>
      </p:sp>
      <p:sp>
        <p:nvSpPr>
          <p:cNvPr id="162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363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my parent brand?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my sub-brands? 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my products?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signposts rather than sub-brands?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the strengths &amp; weakness of this architecture?</a:t>
            </a:r>
          </a:p>
        </p:txBody>
      </p:sp>
      <p:sp>
        <p:nvSpPr>
          <p:cNvPr id="163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4" name="Rounded Rectangle 5"/>
          <p:cNvSpPr/>
          <p:nvPr/>
        </p:nvSpPr>
        <p:spPr>
          <a:xfrm>
            <a:off x="1912510" y="599931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5" name="Rounded Rectangle 6"/>
          <p:cNvSpPr/>
          <p:nvPr/>
        </p:nvSpPr>
        <p:spPr>
          <a:xfrm>
            <a:off x="1912510" y="678194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6" name="Rounded Rectangle 7"/>
          <p:cNvSpPr/>
          <p:nvPr/>
        </p:nvSpPr>
        <p:spPr>
          <a:xfrm>
            <a:off x="1912510" y="7564563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7" name="Rounded Rectangle 8"/>
          <p:cNvSpPr/>
          <p:nvPr/>
        </p:nvSpPr>
        <p:spPr>
          <a:xfrm>
            <a:off x="1912510" y="834718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8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1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Presentation </a:t>
            </a:r>
            <a:r>
              <a:rPr>
                <a:solidFill>
                  <a:srgbClr val="0E1D42"/>
                </a:solidFill>
              </a:rPr>
              <a:t>of</a:t>
            </a:r>
            <a:r>
              <a:t> </a:t>
            </a:r>
            <a:r>
              <a:rPr>
                <a:solidFill>
                  <a:srgbClr val="0E1D42"/>
                </a:solidFill>
              </a:rPr>
              <a:t>Brands</a:t>
            </a:r>
          </a:p>
        </p:txBody>
      </p:sp>
      <p:sp>
        <p:nvSpPr>
          <p:cNvPr id="172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283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the messaging of the sub-brands similar to and different from the parent brand?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visually represented in comparison to the parent brand?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are the sub-brands and products distributed across communication channels? 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helpful and what is confusing about how the parent brand, sub-brands, and products are portrayed?</a:t>
            </a:r>
          </a:p>
        </p:txBody>
      </p:sp>
      <p:sp>
        <p:nvSpPr>
          <p:cNvPr id="173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Rounded Rectangle 5"/>
          <p:cNvSpPr/>
          <p:nvPr/>
        </p:nvSpPr>
        <p:spPr>
          <a:xfrm>
            <a:off x="1912510" y="599731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5" name="Rounded Rectangle 6"/>
          <p:cNvSpPr/>
          <p:nvPr/>
        </p:nvSpPr>
        <p:spPr>
          <a:xfrm>
            <a:off x="1912510" y="677792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6" name="Rounded Rectangle 7"/>
          <p:cNvSpPr/>
          <p:nvPr/>
        </p:nvSpPr>
        <p:spPr>
          <a:xfrm>
            <a:off x="1912510" y="755854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7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0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Architecture </a:t>
            </a:r>
            <a:r>
              <a:rPr>
                <a:solidFill>
                  <a:srgbClr val="0E1D42"/>
                </a:solidFill>
              </a:rPr>
              <a:t>Type</a:t>
            </a:r>
          </a:p>
        </p:txBody>
      </p:sp>
      <p:sp>
        <p:nvSpPr>
          <p:cNvPr id="181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my architecture reflect a house of brands, branded house, or hybrid type?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Would a different type of architecture be more beneficial?</a:t>
            </a:r>
          </a:p>
        </p:txBody>
      </p:sp>
      <p:sp>
        <p:nvSpPr>
          <p:cNvPr id="182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3" name="Rounded Rectangle 5"/>
          <p:cNvSpPr/>
          <p:nvPr/>
        </p:nvSpPr>
        <p:spPr>
          <a:xfrm>
            <a:off x="1912510" y="598126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7" name="Rectangle 20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8" name="Rectangle 2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9" name="Rectangle 23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0" name="Round Same-side Corner of Rectangle 2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1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2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Summary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93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Brand Structure:</a:t>
            </a:r>
          </a:p>
        </p:txBody>
      </p:sp>
      <p:sp>
        <p:nvSpPr>
          <p:cNvPr id="194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Architecture Type:</a:t>
            </a:r>
          </a:p>
        </p:txBody>
      </p:sp>
      <p:sp>
        <p:nvSpPr>
          <p:cNvPr id="19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19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197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Presentation of Brands:</a:t>
            </a:r>
          </a:p>
        </p:txBody>
      </p:sp>
      <p:sp>
        <p:nvSpPr>
          <p:cNvPr id="198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1" name="Breakout sessions discussions around structured questions in groups of 6-12 learners…"/>
          <p:cNvSpPr txBox="1"/>
          <p:nvPr/>
        </p:nvSpPr>
        <p:spPr>
          <a:xfrm>
            <a:off x="1708028" y="4219682"/>
            <a:ext cx="20574456" cy="120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Use this slide to provide tangible next steps for improving your organisation’s brand architecture based on the findings from the audit.</a:t>
            </a:r>
          </a:p>
        </p:txBody>
      </p:sp>
      <p:sp>
        <p:nvSpPr>
          <p:cNvPr id="202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Application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