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003462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3462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1342" y="7210490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sz="5500">
                <a:solidFill>
                  <a:schemeClr val="accent1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Hot air balloons viewed from below against a blue sky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2"/>
          <p:cNvSpPr/>
          <p:nvPr/>
        </p:nvSpPr>
        <p:spPr>
          <a:xfrm>
            <a:off x="0" y="13106400"/>
            <a:ext cx="24384000" cy="609600"/>
          </a:xfrm>
          <a:prstGeom prst="rect">
            <a:avLst/>
          </a:prstGeom>
          <a:solidFill>
            <a:srgbClr val="0E1D42"/>
          </a:solidFill>
          <a:ln w="50800">
            <a:solidFill>
              <a:srgbClr val="0E1D42"/>
            </a:solidFill>
          </a:ln>
        </p:spPr>
        <p:txBody>
          <a:bodyPr lIns="50800" tIns="50800" rIns="50800" bIns="50800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xfrm>
            <a:off x="16970654" y="12470746"/>
            <a:ext cx="504546" cy="483909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b="0" sz="4800">
                <a:solidFill>
                  <a:srgbClr val="000000"/>
                </a:solidFill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23" name="Hot air balloons viewed from below against a blue sky"/>
          <p:cNvSpPr/>
          <p:nvPr>
            <p:ph type="pic" idx="22"/>
          </p:nvPr>
        </p:nvSpPr>
        <p:spPr>
          <a:xfrm>
            <a:off x="8432800" y="1263847"/>
            <a:ext cx="16850011" cy="111882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4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4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Agenda Title</a:t>
            </a:r>
          </a:p>
        </p:txBody>
      </p:sp>
      <p:sp>
        <p:nvSpPr>
          <p:cNvPr id="50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1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spcBef>
                <a:spcPts val="1800"/>
              </a:spcBef>
              <a:defRPr b="0" spc="-99" sz="5500">
                <a:solidFill>
                  <a:srgbClr val="000000"/>
                </a:solidFill>
              </a:defRPr>
            </a:lvl1pPr>
          </a:lstStyle>
          <a:p>
            <a:pPr/>
            <a:r>
              <a:t>Agenda Topics</a:t>
            </a:r>
          </a:p>
        </p:txBody>
      </p:sp>
      <p:sp>
        <p:nvSpPr>
          <p:cNvPr id="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 defTabSz="2438337">
              <a:lnSpc>
                <a:spcPct val="80000"/>
              </a:lnSpc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Body Level One…"/>
          <p:cNvSpPr txBox="1"/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438337">
              <a:lnSpc>
                <a:spcPct val="80000"/>
              </a:lnSpc>
              <a:defRPr spc="-250" sz="25000">
                <a:solidFill>
                  <a:srgbClr val="004D80"/>
                </a:solidFill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8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/>
          <a:lstStyle>
            <a:lvl1pPr algn="ctr"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7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/>
          <a:lstStyle>
            <a:lvl1pPr marL="469900" indent="-300876" defTabSz="2438337">
              <a:lnSpc>
                <a:spcPct val="90000"/>
              </a:lnSpc>
              <a:defRPr b="0" spc="-200" sz="85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“Notable Quote”</a:t>
            </a:r>
          </a:p>
        </p:txBody>
      </p:sp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Hot air balloons viewed from below against a blue sky"/>
          <p:cNvSpPr/>
          <p:nvPr>
            <p:ph type="pic" sz="quarter" idx="21"/>
          </p:nvPr>
        </p:nvSpPr>
        <p:spPr>
          <a:xfrm>
            <a:off x="15436504" y="1270000"/>
            <a:ext cx="8167168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Close-up of the top of a hot air balloon viewed from above"/>
          <p:cNvSpPr/>
          <p:nvPr>
            <p:ph type="pic" sz="quarter" idx="22"/>
          </p:nvPr>
        </p:nvSpPr>
        <p:spPr>
          <a:xfrm>
            <a:off x="15461772" y="7085972"/>
            <a:ext cx="8148415" cy="5432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7" name="Hot air balloons viewed from below against a blue sky"/>
          <p:cNvSpPr/>
          <p:nvPr>
            <p:ph type="pic" idx="23"/>
          </p:nvPr>
        </p:nvSpPr>
        <p:spPr>
          <a:xfrm>
            <a:off x="-124636" y="1270000"/>
            <a:ext cx="16859220" cy="112394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1340" y="11847162"/>
            <a:ext cx="21971004" cy="636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1066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676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2286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8956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35052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4114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4724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5334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C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iftyFour Live Learning Playbook"/>
          <p:cNvSpPr txBox="1"/>
          <p:nvPr>
            <p:ph type="title"/>
          </p:nvPr>
        </p:nvSpPr>
        <p:spPr>
          <a:xfrm>
            <a:off x="1206493" y="2035232"/>
            <a:ext cx="21971006" cy="4648203"/>
          </a:xfrm>
          <a:prstGeom prst="rect">
            <a:avLst/>
          </a:prstGeom>
        </p:spPr>
        <p:txBody>
          <a:bodyPr/>
          <a:lstStyle>
            <a:lvl1pPr>
              <a:defRPr spc="-240" sz="7700"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Communications Audit Template</a:t>
            </a:r>
          </a:p>
        </p:txBody>
      </p:sp>
      <p:sp>
        <p:nvSpPr>
          <p:cNvPr id="121" name="Live Learning Sessions at FiftyFour"/>
          <p:cNvSpPr txBox="1"/>
          <p:nvPr>
            <p:ph type="body" sz="quarter" idx="1"/>
          </p:nvPr>
        </p:nvSpPr>
        <p:spPr>
          <a:xfrm>
            <a:off x="1201340" y="6670732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b="0" sz="5500">
                <a:latin typeface="OpenSans-Regular"/>
                <a:ea typeface="OpenSans-Regular"/>
                <a:cs typeface="OpenSans-Regular"/>
                <a:sym typeface="OpenSans-Regular"/>
              </a:defRPr>
            </a:lvl1pPr>
          </a:lstStyle>
          <a:p>
            <a:pPr/>
            <a:r>
              <a:t>Brand Strategy</a:t>
            </a:r>
          </a:p>
        </p:txBody>
      </p:sp>
      <p:pic>
        <p:nvPicPr>
          <p:cNvPr id="122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89330" y="741996"/>
            <a:ext cx="16117168" cy="10926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unknown.png" descr="unkn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151306" y="10570374"/>
            <a:ext cx="3106803" cy="10610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4"/>
          <p:cNvSpPr/>
          <p:nvPr/>
        </p:nvSpPr>
        <p:spPr>
          <a:xfrm>
            <a:off x="-25902" y="2780563"/>
            <a:ext cx="24480002" cy="8748001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6" name="Breakout sessions discussions around structured questions in groups of 6-12 learners…"/>
          <p:cNvSpPr txBox="1"/>
          <p:nvPr/>
        </p:nvSpPr>
        <p:spPr>
          <a:xfrm>
            <a:off x="2612254" y="3792973"/>
            <a:ext cx="17383992" cy="6388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Goals &amp; Methodology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Preview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Detailed Analysis</a:t>
            </a:r>
          </a:p>
          <a:p>
            <a:pPr lvl="1" marL="882650" indent="-28575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Messaging</a:t>
            </a:r>
          </a:p>
          <a:p>
            <a:pPr lvl="1" marL="882650" indent="-28575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Visuals</a:t>
            </a:r>
          </a:p>
          <a:p>
            <a:pPr lvl="1" marL="882650" indent="-28575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Channels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Summary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Application </a:t>
            </a:r>
          </a:p>
        </p:txBody>
      </p:sp>
      <p:sp>
        <p:nvSpPr>
          <p:cNvPr id="127" name="FiftyFour Connected Learning Guide"/>
          <p:cNvSpPr txBox="1"/>
          <p:nvPr>
            <p:ph type="title"/>
          </p:nvPr>
        </p:nvSpPr>
        <p:spPr>
          <a:xfrm>
            <a:off x="1708025" y="1137576"/>
            <a:ext cx="18765614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Overview</a:t>
            </a:r>
          </a:p>
        </p:txBody>
      </p:sp>
      <p:sp>
        <p:nvSpPr>
          <p:cNvPr id="128" name="Rounded Rectangle 1"/>
          <p:cNvSpPr/>
          <p:nvPr/>
        </p:nvSpPr>
        <p:spPr>
          <a:xfrm>
            <a:off x="1912510" y="394134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9" name="Rounded Rectangle 2"/>
          <p:cNvSpPr/>
          <p:nvPr/>
        </p:nvSpPr>
        <p:spPr>
          <a:xfrm>
            <a:off x="1912510" y="484060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0" name="Rounded Rectangle 3"/>
          <p:cNvSpPr/>
          <p:nvPr/>
        </p:nvSpPr>
        <p:spPr>
          <a:xfrm>
            <a:off x="1912510" y="573986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1" name="Rounded Rectangle 6"/>
          <p:cNvSpPr/>
          <p:nvPr/>
        </p:nvSpPr>
        <p:spPr>
          <a:xfrm>
            <a:off x="1912954" y="900273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2" name="Rounded Rectangle 7"/>
          <p:cNvSpPr/>
          <p:nvPr/>
        </p:nvSpPr>
        <p:spPr>
          <a:xfrm>
            <a:off x="1912954" y="990198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C61881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Goals </a:t>
            </a:r>
            <a:r>
              <a:rPr>
                <a:solidFill>
                  <a:srgbClr val="0E1D42"/>
                </a:solidFill>
              </a:rPr>
              <a:t>&amp; Methodology</a:t>
            </a:r>
          </a:p>
        </p:txBody>
      </p:sp>
      <p:sp>
        <p:nvSpPr>
          <p:cNvPr id="135" name="Rectangle 4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6" name="Rectangle 7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7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8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Goal:</a:t>
            </a:r>
          </a:p>
        </p:txBody>
      </p:sp>
      <p:sp>
        <p:nvSpPr>
          <p:cNvPr id="139" name="Rectangle 12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0" name="Round Same-side Corner of Rectangle 14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1" name="Desired outcomes"/>
          <p:cNvSpPr txBox="1"/>
          <p:nvPr/>
        </p:nvSpPr>
        <p:spPr>
          <a:xfrm>
            <a:off x="2511628" y="6166916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 Reviewed:</a:t>
            </a:r>
          </a:p>
        </p:txBody>
      </p:sp>
      <p:sp>
        <p:nvSpPr>
          <p:cNvPr id="142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3" name="Desired outcomes"/>
          <p:cNvSpPr txBox="1"/>
          <p:nvPr/>
        </p:nvSpPr>
        <p:spPr>
          <a:xfrm>
            <a:off x="2511628" y="9234861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Process:</a:t>
            </a:r>
          </a:p>
        </p:txBody>
      </p:sp>
      <p:sp>
        <p:nvSpPr>
          <p:cNvPr id="14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3" y="10388213"/>
            <a:ext cx="8961827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[who reviewed the channels]</a:t>
            </a:r>
          </a:p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[timeframe of communication samples analyzed]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Preview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147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8" name="Rectangle 23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9" name="Rectangle 24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0" name="Rectangle 25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1" name="Round Same-side Corner of Rectangle 26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2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3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Messaging:</a:t>
            </a:r>
          </a:p>
        </p:txBody>
      </p:sp>
      <p:sp>
        <p:nvSpPr>
          <p:cNvPr id="154" name="Desired outcomes"/>
          <p:cNvSpPr txBox="1"/>
          <p:nvPr/>
        </p:nvSpPr>
        <p:spPr>
          <a:xfrm>
            <a:off x="2468174" y="9165735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15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10395793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5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57" name="Desired outcomes"/>
          <p:cNvSpPr txBox="1"/>
          <p:nvPr/>
        </p:nvSpPr>
        <p:spPr>
          <a:xfrm>
            <a:off x="2468174" y="6148833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Visuals:</a:t>
            </a:r>
          </a:p>
        </p:txBody>
      </p:sp>
      <p:sp>
        <p:nvSpPr>
          <p:cNvPr id="158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7302551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1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Messaging</a:t>
            </a:r>
          </a:p>
        </p:txBody>
      </p:sp>
      <p:sp>
        <p:nvSpPr>
          <p:cNvPr id="162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508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31445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From the communications analyzed, what does my organisation’s brand promise appear to be? Is it consistent across channels?</a:t>
            </a:r>
          </a:p>
          <a:p>
            <a:pPr indent="131445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emotional and functional benefits are communicated? Are they consistent across channels?</a:t>
            </a:r>
          </a:p>
          <a:p>
            <a:pPr indent="131445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does my organisation’s personality come across? Is this consistent across channels?</a:t>
            </a:r>
          </a:p>
          <a:p>
            <a:pPr indent="131445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the tone of voice? Is it consistent across channels?</a:t>
            </a:r>
          </a:p>
          <a:p>
            <a:pPr indent="131445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calls-to-action are used across channels? Are some channels missing calls-to-action?</a:t>
            </a:r>
          </a:p>
          <a:p>
            <a:pPr indent="131445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is my organisation’s brand strategy being accurately communicated? Where could it improve? </a:t>
            </a:r>
          </a:p>
        </p:txBody>
      </p:sp>
      <p:sp>
        <p:nvSpPr>
          <p:cNvPr id="163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4" name="Rounded Rectangle 6"/>
          <p:cNvSpPr/>
          <p:nvPr/>
        </p:nvSpPr>
        <p:spPr>
          <a:xfrm>
            <a:off x="1912510" y="660146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5" name="Rounded Rectangle 7"/>
          <p:cNvSpPr/>
          <p:nvPr/>
        </p:nvSpPr>
        <p:spPr>
          <a:xfrm>
            <a:off x="1912510" y="739612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6" name="Rounded Rectangle 8"/>
          <p:cNvSpPr/>
          <p:nvPr/>
        </p:nvSpPr>
        <p:spPr>
          <a:xfrm>
            <a:off x="1912510" y="819077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7" name="Rounded Rectangle 10"/>
          <p:cNvSpPr/>
          <p:nvPr/>
        </p:nvSpPr>
        <p:spPr>
          <a:xfrm>
            <a:off x="1912510" y="898543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8" name="Rounded Rectangle 11"/>
          <p:cNvSpPr/>
          <p:nvPr/>
        </p:nvSpPr>
        <p:spPr>
          <a:xfrm>
            <a:off x="1912510" y="978008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9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next several slides to answer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</a:t>
            </a:r>
            <a:r>
              <a:t> that contributed to your conclusions.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2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Visuals</a:t>
            </a:r>
          </a:p>
        </p:txBody>
      </p:sp>
      <p:sp>
        <p:nvSpPr>
          <p:cNvPr id="173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347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From the communications analyzed, are my logo, colors, photography style, font, and icons/patterns consistent?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Does my visuals accurately represent my brand strategy?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Does my visuals appeal to my audience?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Where could they improve?</a:t>
            </a:r>
          </a:p>
        </p:txBody>
      </p:sp>
      <p:sp>
        <p:nvSpPr>
          <p:cNvPr id="174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5" name="Rounded Rectangle 6"/>
          <p:cNvSpPr/>
          <p:nvPr/>
        </p:nvSpPr>
        <p:spPr>
          <a:xfrm>
            <a:off x="1912510" y="660146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6" name="Rounded Rectangle 7"/>
          <p:cNvSpPr/>
          <p:nvPr/>
        </p:nvSpPr>
        <p:spPr>
          <a:xfrm>
            <a:off x="1912510" y="741417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7" name="Rounded Rectangle 8"/>
          <p:cNvSpPr/>
          <p:nvPr/>
        </p:nvSpPr>
        <p:spPr>
          <a:xfrm>
            <a:off x="1912510" y="8226873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8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next several slides to answer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</a:t>
            </a:r>
            <a:r>
              <a:t> that contributed to your conclusions.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1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Channels</a:t>
            </a:r>
          </a:p>
        </p:txBody>
      </p:sp>
      <p:sp>
        <p:nvSpPr>
          <p:cNvPr id="182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123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 the channels I’m using to communicate appeal to my audience?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Are there channels that could be better suited for my organisation?</a:t>
            </a:r>
          </a:p>
        </p:txBody>
      </p:sp>
      <p:sp>
        <p:nvSpPr>
          <p:cNvPr id="183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4" name="Rounded Rectangle 6"/>
          <p:cNvSpPr/>
          <p:nvPr/>
        </p:nvSpPr>
        <p:spPr>
          <a:xfrm>
            <a:off x="1912510" y="597582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5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next several slides to answer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</a:t>
            </a:r>
            <a:r>
              <a:t> that contributed to your conclusions.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Summary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188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9" name="Rectangle 10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0" name="Rectangle 11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1" name="Rectangle 12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2" name="Round Same-side Corner of Rectangle 14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3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4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Messaging:</a:t>
            </a:r>
          </a:p>
        </p:txBody>
      </p:sp>
      <p:sp>
        <p:nvSpPr>
          <p:cNvPr id="195" name="Desired outcomes"/>
          <p:cNvSpPr txBox="1"/>
          <p:nvPr/>
        </p:nvSpPr>
        <p:spPr>
          <a:xfrm>
            <a:off x="2468174" y="9165735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Channels:</a:t>
            </a:r>
          </a:p>
        </p:txBody>
      </p:sp>
      <p:sp>
        <p:nvSpPr>
          <p:cNvPr id="19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10395793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197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198" name="Desired outcomes"/>
          <p:cNvSpPr txBox="1"/>
          <p:nvPr/>
        </p:nvSpPr>
        <p:spPr>
          <a:xfrm>
            <a:off x="2468174" y="6148833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Visuals:</a:t>
            </a:r>
          </a:p>
        </p:txBody>
      </p:sp>
      <p:sp>
        <p:nvSpPr>
          <p:cNvPr id="199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7302551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2" name="Breakout sessions discussions around structured questions in groups of 6-12 learners…"/>
          <p:cNvSpPr txBox="1"/>
          <p:nvPr/>
        </p:nvSpPr>
        <p:spPr>
          <a:xfrm>
            <a:off x="1708028" y="4219682"/>
            <a:ext cx="20574456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Use this slide to provide tangible next steps for improving your organisation’s communications to better reflect your brand strategy based on the findings from the audit.</a:t>
            </a:r>
          </a:p>
        </p:txBody>
      </p:sp>
      <p:sp>
        <p:nvSpPr>
          <p:cNvPr id="203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Application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