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3"/>
  </p:sldMasterIdLst>
  <p:notesMasterIdLst>
    <p:notesMasterId r:id="rId11"/>
  </p:notesMasterIdLst>
  <p:sldIdLst>
    <p:sldId id="264" r:id="rId4"/>
    <p:sldId id="277" r:id="rId5"/>
    <p:sldId id="274" r:id="rId6"/>
    <p:sldId id="265" r:id="rId7"/>
    <p:sldId id="275" r:id="rId8"/>
    <p:sldId id="278" r:id="rId9"/>
    <p:sldId id="279" r:id="rId1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E1D42"/>
    <a:srgbClr val="25408F"/>
    <a:srgbClr val="C61881"/>
    <a:srgbClr val="FFFFFF"/>
    <a:srgbClr val="EC1B24"/>
    <a:srgbClr val="F9A352"/>
    <a:srgbClr val="F9A31A"/>
    <a:srgbClr val="EC1B23"/>
    <a:srgbClr val="C71781"/>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685B29-8015-E07F-D96D-E39752E53EF5}" v="1" dt="2026-01-13T13:42:16.850"/>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77"/>
    <p:restoredTop sz="94676"/>
  </p:normalViewPr>
  <p:slideViewPr>
    <p:cSldViewPr snapToGrid="0">
      <p:cViewPr varScale="1">
        <p:scale>
          <a:sx n="53" d="100"/>
          <a:sy n="53" d="100"/>
        </p:scale>
        <p:origin x="4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 name="Shape 156"/>
          <p:cNvSpPr>
            <a:spLocks noGrp="1" noRot="1" noChangeAspect="1"/>
          </p:cNvSpPr>
          <p:nvPr>
            <p:ph type="sldImg"/>
          </p:nvPr>
        </p:nvSpPr>
        <p:spPr>
          <a:xfrm>
            <a:off x="1143000" y="685800"/>
            <a:ext cx="4572000" cy="3429000"/>
          </a:xfrm>
          <a:prstGeom prst="rect">
            <a:avLst/>
          </a:prstGeom>
        </p:spPr>
        <p:txBody>
          <a:bodyPr/>
          <a:lstStyle/>
          <a:p>
            <a:endParaRPr/>
          </a:p>
        </p:txBody>
      </p:sp>
      <p:sp>
        <p:nvSpPr>
          <p:cNvPr id="157" name="Shape 15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noRot="1" noChangeAspect="1"/>
          </p:cNvSpPr>
          <p:nvPr>
            <p:ph type="sldImg"/>
          </p:nvPr>
        </p:nvSpPr>
        <p:spPr>
          <a:xfrm>
            <a:off x="381000" y="685800"/>
            <a:ext cx="6096000" cy="3429000"/>
          </a:xfrm>
          <a:prstGeom prst="rect">
            <a:avLst/>
          </a:prstGeom>
        </p:spPr>
        <p:txBody>
          <a:bodyPr/>
          <a:lstStyle/>
          <a:p>
            <a:endParaRPr/>
          </a:p>
        </p:txBody>
      </p:sp>
      <p:sp>
        <p:nvSpPr>
          <p:cNvPr id="242" name="Shape 242"/>
          <p:cNvSpPr>
            <a:spLocks noGrp="1"/>
          </p:cNvSpPr>
          <p:nvPr>
            <p:ph type="body" sz="quarter" idx="1"/>
          </p:nvPr>
        </p:nvSpPr>
        <p:spPr>
          <a:prstGeom prst="rect">
            <a:avLst/>
          </a:prstGeom>
        </p:spPr>
        <p:txBody>
          <a:bodyPr/>
          <a:lstStyle/>
          <a:p>
            <a:pPr>
              <a:defRPr sz="1700"/>
            </a:pPr>
            <a:endParaRPr dirty="0"/>
          </a:p>
        </p:txBody>
      </p:sp>
    </p:spTree>
    <p:extLst>
      <p:ext uri="{BB962C8B-B14F-4D97-AF65-F5344CB8AC3E}">
        <p14:creationId xmlns:p14="http://schemas.microsoft.com/office/powerpoint/2010/main" val="22049213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noRot="1" noChangeAspect="1"/>
          </p:cNvSpPr>
          <p:nvPr>
            <p:ph type="sldImg"/>
          </p:nvPr>
        </p:nvSpPr>
        <p:spPr>
          <a:xfrm>
            <a:off x="381000" y="685800"/>
            <a:ext cx="6096000" cy="3429000"/>
          </a:xfrm>
          <a:prstGeom prst="rect">
            <a:avLst/>
          </a:prstGeom>
        </p:spPr>
        <p:txBody>
          <a:bodyPr/>
          <a:lstStyle/>
          <a:p>
            <a:endParaRPr/>
          </a:p>
        </p:txBody>
      </p:sp>
      <p:sp>
        <p:nvSpPr>
          <p:cNvPr id="242" name="Shape 242"/>
          <p:cNvSpPr>
            <a:spLocks noGrp="1"/>
          </p:cNvSpPr>
          <p:nvPr>
            <p:ph type="body" sz="quarter" idx="1"/>
          </p:nvPr>
        </p:nvSpPr>
        <p:spPr>
          <a:prstGeom prst="rect">
            <a:avLst/>
          </a:prstGeom>
        </p:spPr>
        <p:txBody>
          <a:bodyPr/>
          <a:lstStyle/>
          <a:p>
            <a:pPr>
              <a:defRPr sz="1700"/>
            </a:pPr>
            <a:endParaRPr dirty="0"/>
          </a:p>
        </p:txBody>
      </p:sp>
    </p:spTree>
    <p:extLst>
      <p:ext uri="{BB962C8B-B14F-4D97-AF65-F5344CB8AC3E}">
        <p14:creationId xmlns:p14="http://schemas.microsoft.com/office/powerpoint/2010/main" val="11888885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noRot="1" noChangeAspect="1"/>
          </p:cNvSpPr>
          <p:nvPr>
            <p:ph type="sldImg"/>
          </p:nvPr>
        </p:nvSpPr>
        <p:spPr>
          <a:xfrm>
            <a:off x="381000" y="685800"/>
            <a:ext cx="6096000" cy="3429000"/>
          </a:xfrm>
          <a:prstGeom prst="rect">
            <a:avLst/>
          </a:prstGeom>
        </p:spPr>
        <p:txBody>
          <a:bodyPr/>
          <a:lstStyle/>
          <a:p>
            <a:endParaRPr/>
          </a:p>
        </p:txBody>
      </p:sp>
      <p:sp>
        <p:nvSpPr>
          <p:cNvPr id="242" name="Shape 242"/>
          <p:cNvSpPr>
            <a:spLocks noGrp="1"/>
          </p:cNvSpPr>
          <p:nvPr>
            <p:ph type="body" sz="quarter" idx="1"/>
          </p:nvPr>
        </p:nvSpPr>
        <p:spPr>
          <a:prstGeom prst="rect">
            <a:avLst/>
          </a:prstGeom>
        </p:spPr>
        <p:txBody>
          <a:bodyPr/>
          <a:lstStyle/>
          <a:p>
            <a:pPr>
              <a:defRPr sz="1700"/>
            </a:pPr>
            <a:endParaRPr dirty="0"/>
          </a:p>
        </p:txBody>
      </p:sp>
    </p:spTree>
    <p:extLst>
      <p:ext uri="{BB962C8B-B14F-4D97-AF65-F5344CB8AC3E}">
        <p14:creationId xmlns:p14="http://schemas.microsoft.com/office/powerpoint/2010/main" val="4057197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noRot="1" noChangeAspect="1"/>
          </p:cNvSpPr>
          <p:nvPr>
            <p:ph type="sldImg"/>
          </p:nvPr>
        </p:nvSpPr>
        <p:spPr>
          <a:xfrm>
            <a:off x="381000" y="685800"/>
            <a:ext cx="6096000" cy="3429000"/>
          </a:xfrm>
          <a:prstGeom prst="rect">
            <a:avLst/>
          </a:prstGeom>
        </p:spPr>
        <p:txBody>
          <a:bodyPr/>
          <a:lstStyle/>
          <a:p>
            <a:endParaRPr/>
          </a:p>
        </p:txBody>
      </p:sp>
      <p:sp>
        <p:nvSpPr>
          <p:cNvPr id="242" name="Shape 242"/>
          <p:cNvSpPr>
            <a:spLocks noGrp="1"/>
          </p:cNvSpPr>
          <p:nvPr>
            <p:ph type="body" sz="quarter" idx="1"/>
          </p:nvPr>
        </p:nvSpPr>
        <p:spPr>
          <a:prstGeom prst="rect">
            <a:avLst/>
          </a:prstGeom>
        </p:spPr>
        <p:txBody>
          <a:bodyPr/>
          <a:lstStyle/>
          <a:p>
            <a:pPr>
              <a:defRPr sz="1700"/>
            </a:pPr>
            <a:endParaRPr dirty="0"/>
          </a:p>
        </p:txBody>
      </p:sp>
    </p:spTree>
    <p:extLst>
      <p:ext uri="{BB962C8B-B14F-4D97-AF65-F5344CB8AC3E}">
        <p14:creationId xmlns:p14="http://schemas.microsoft.com/office/powerpoint/2010/main" val="3086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noRot="1" noChangeAspect="1"/>
          </p:cNvSpPr>
          <p:nvPr>
            <p:ph type="sldImg"/>
          </p:nvPr>
        </p:nvSpPr>
        <p:spPr>
          <a:xfrm>
            <a:off x="381000" y="685800"/>
            <a:ext cx="6096000" cy="3429000"/>
          </a:xfrm>
          <a:prstGeom prst="rect">
            <a:avLst/>
          </a:prstGeom>
        </p:spPr>
        <p:txBody>
          <a:bodyPr/>
          <a:lstStyle/>
          <a:p>
            <a:endParaRPr/>
          </a:p>
        </p:txBody>
      </p:sp>
      <p:sp>
        <p:nvSpPr>
          <p:cNvPr id="242" name="Shape 242"/>
          <p:cNvSpPr>
            <a:spLocks noGrp="1"/>
          </p:cNvSpPr>
          <p:nvPr>
            <p:ph type="body" sz="quarter" idx="1"/>
          </p:nvPr>
        </p:nvSpPr>
        <p:spPr>
          <a:prstGeom prst="rect">
            <a:avLst/>
          </a:prstGeom>
        </p:spPr>
        <p:txBody>
          <a:bodyPr/>
          <a:lstStyle/>
          <a:p>
            <a:pPr>
              <a:defRPr sz="1700"/>
            </a:pPr>
            <a:endParaRPr dirty="0"/>
          </a:p>
        </p:txBody>
      </p:sp>
    </p:spTree>
    <p:extLst>
      <p:ext uri="{BB962C8B-B14F-4D97-AF65-F5344CB8AC3E}">
        <p14:creationId xmlns:p14="http://schemas.microsoft.com/office/powerpoint/2010/main" val="2374834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noRot="1" noChangeAspect="1"/>
          </p:cNvSpPr>
          <p:nvPr>
            <p:ph type="sldImg"/>
          </p:nvPr>
        </p:nvSpPr>
        <p:spPr>
          <a:xfrm>
            <a:off x="381000" y="685800"/>
            <a:ext cx="6096000" cy="3429000"/>
          </a:xfrm>
          <a:prstGeom prst="rect">
            <a:avLst/>
          </a:prstGeom>
        </p:spPr>
        <p:txBody>
          <a:bodyPr/>
          <a:lstStyle/>
          <a:p>
            <a:endParaRPr/>
          </a:p>
        </p:txBody>
      </p:sp>
      <p:sp>
        <p:nvSpPr>
          <p:cNvPr id="242" name="Shape 242"/>
          <p:cNvSpPr>
            <a:spLocks noGrp="1"/>
          </p:cNvSpPr>
          <p:nvPr>
            <p:ph type="body" sz="quarter" idx="1"/>
          </p:nvPr>
        </p:nvSpPr>
        <p:spPr>
          <a:prstGeom prst="rect">
            <a:avLst/>
          </a:prstGeom>
        </p:spPr>
        <p:txBody>
          <a:bodyPr/>
          <a:lstStyle/>
          <a:p>
            <a:pPr>
              <a:defRPr sz="1700"/>
            </a:pPr>
            <a:endParaRPr dirty="0"/>
          </a:p>
        </p:txBody>
      </p:sp>
    </p:spTree>
    <p:extLst>
      <p:ext uri="{BB962C8B-B14F-4D97-AF65-F5344CB8AC3E}">
        <p14:creationId xmlns:p14="http://schemas.microsoft.com/office/powerpoint/2010/main" val="191253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Shape 241"/>
          <p:cNvSpPr>
            <a:spLocks noGrp="1" noRot="1" noChangeAspect="1"/>
          </p:cNvSpPr>
          <p:nvPr>
            <p:ph type="sldImg"/>
          </p:nvPr>
        </p:nvSpPr>
        <p:spPr>
          <a:xfrm>
            <a:off x="381000" y="685800"/>
            <a:ext cx="6096000" cy="3429000"/>
          </a:xfrm>
          <a:prstGeom prst="rect">
            <a:avLst/>
          </a:prstGeom>
        </p:spPr>
        <p:txBody>
          <a:bodyPr/>
          <a:lstStyle/>
          <a:p>
            <a:endParaRPr/>
          </a:p>
        </p:txBody>
      </p:sp>
      <p:sp>
        <p:nvSpPr>
          <p:cNvPr id="242" name="Shape 242"/>
          <p:cNvSpPr>
            <a:spLocks noGrp="1"/>
          </p:cNvSpPr>
          <p:nvPr>
            <p:ph type="body" sz="quarter" idx="1"/>
          </p:nvPr>
        </p:nvSpPr>
        <p:spPr>
          <a:prstGeom prst="rect">
            <a:avLst/>
          </a:prstGeom>
        </p:spPr>
        <p:txBody>
          <a:bodyPr/>
          <a:lstStyle/>
          <a:p>
            <a:pPr>
              <a:defRPr sz="1700"/>
            </a:pPr>
            <a:endParaRPr dirty="0"/>
          </a:p>
        </p:txBody>
      </p:sp>
    </p:spTree>
    <p:extLst>
      <p:ext uri="{BB962C8B-B14F-4D97-AF65-F5344CB8AC3E}">
        <p14:creationId xmlns:p14="http://schemas.microsoft.com/office/powerpoint/2010/main" val="3118251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bg>
      <p:bgPr>
        <a:solidFill>
          <a:srgbClr val="003462"/>
        </a:solidFill>
        <a:effectLst/>
      </p:bgPr>
    </p:bg>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47162"/>
            <a:ext cx="21971003" cy="636979"/>
          </a:xfrm>
          <a:prstGeom prst="rect">
            <a:avLst/>
          </a:prstGeom>
        </p:spPr>
        <p:txBody>
          <a:bodyPr lIns="45719" tIns="45719" rIns="45719" bIns="45719"/>
          <a:lstStyle>
            <a:lvl1pPr marL="0" indent="0" defTabSz="825500">
              <a:lnSpc>
                <a:spcPct val="100000"/>
              </a:lnSpc>
              <a:spcBef>
                <a:spcPts val="0"/>
              </a:spcBef>
              <a:buSzTx/>
              <a:buNone/>
              <a:defRPr sz="3600" b="1">
                <a:solidFill>
                  <a:srgbClr val="FFFFFF"/>
                </a:solidFill>
              </a:defRPr>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solidFill>
                  <a:srgbClr val="FFFFFF"/>
                </a:solidFill>
              </a:defRPr>
            </a:lvl1pPr>
          </a:lstStyle>
          <a:p>
            <a:r>
              <a:t>Presentation Title</a:t>
            </a:r>
          </a:p>
        </p:txBody>
      </p:sp>
      <p:sp>
        <p:nvSpPr>
          <p:cNvPr id="13" name="Body Level One…"/>
          <p:cNvSpPr txBox="1">
            <a:spLocks noGrp="1"/>
          </p:cNvSpPr>
          <p:nvPr>
            <p:ph type="body" sz="quarter" idx="1" hasCustomPrompt="1"/>
          </p:nvPr>
        </p:nvSpPr>
        <p:spPr>
          <a:xfrm>
            <a:off x="1201342" y="7210490"/>
            <a:ext cx="21971001" cy="1905001"/>
          </a:xfrm>
          <a:prstGeom prst="rect">
            <a:avLst/>
          </a:prstGeom>
        </p:spPr>
        <p:txBody>
          <a:bodyPr/>
          <a:lstStyle>
            <a:lvl1pPr marL="0" indent="0" defTabSz="825500">
              <a:lnSpc>
                <a:spcPct val="100000"/>
              </a:lnSpc>
              <a:spcBef>
                <a:spcPts val="0"/>
              </a:spcBef>
              <a:buSzTx/>
              <a:buNone/>
              <a:defRPr sz="5500" b="1">
                <a:solidFill>
                  <a:schemeClr val="accent1"/>
                </a:solidFill>
              </a:defRPr>
            </a:lvl1pPr>
            <a:lvl2pPr marL="0" indent="457200" defTabSz="825500">
              <a:lnSpc>
                <a:spcPct val="100000"/>
              </a:lnSpc>
              <a:spcBef>
                <a:spcPts val="0"/>
              </a:spcBef>
              <a:buSzTx/>
              <a:buNone/>
              <a:defRPr sz="5500" b="1">
                <a:solidFill>
                  <a:schemeClr val="accent1"/>
                </a:solidFill>
              </a:defRPr>
            </a:lvl2pPr>
            <a:lvl3pPr marL="0" indent="914400" defTabSz="825500">
              <a:lnSpc>
                <a:spcPct val="100000"/>
              </a:lnSpc>
              <a:spcBef>
                <a:spcPts val="0"/>
              </a:spcBef>
              <a:buSzTx/>
              <a:buNone/>
              <a:defRPr sz="5500" b="1">
                <a:solidFill>
                  <a:schemeClr val="accent1"/>
                </a:solidFill>
              </a:defRPr>
            </a:lvl3pPr>
            <a:lvl4pPr marL="0" indent="1371600" defTabSz="825500">
              <a:lnSpc>
                <a:spcPct val="100000"/>
              </a:lnSpc>
              <a:spcBef>
                <a:spcPts val="0"/>
              </a:spcBef>
              <a:buSzTx/>
              <a:buNone/>
              <a:defRPr sz="5500" b="1">
                <a:solidFill>
                  <a:schemeClr val="accent1"/>
                </a:solidFill>
              </a:defRPr>
            </a:lvl4pPr>
            <a:lvl5pPr marL="0" indent="1828800" defTabSz="825500">
              <a:lnSpc>
                <a:spcPct val="100000"/>
              </a:lnSpc>
              <a:spcBef>
                <a:spcPts val="0"/>
              </a:spcBef>
              <a:buSzTx/>
              <a:buNone/>
              <a:defRPr sz="5500" b="1">
                <a:solidFill>
                  <a:schemeClr val="accent1"/>
                </a:solidFill>
              </a:defRPr>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Hot air balloons viewed from below against a blue sky"/>
          <p:cNvSpPr>
            <a:spLocks noGrp="1"/>
          </p:cNvSpPr>
          <p:nvPr>
            <p:ph type="pic" idx="21"/>
          </p:nvPr>
        </p:nvSpPr>
        <p:spPr>
          <a:xfrm>
            <a:off x="0" y="-1270000"/>
            <a:ext cx="24384000" cy="162560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49" name="Rectangle 2"/>
          <p:cNvSpPr/>
          <p:nvPr/>
        </p:nvSpPr>
        <p:spPr>
          <a:xfrm>
            <a:off x="0" y="13106400"/>
            <a:ext cx="24384000" cy="609600"/>
          </a:xfrm>
          <a:prstGeom prst="rect">
            <a:avLst/>
          </a:prstGeom>
          <a:solidFill>
            <a:srgbClr val="0E1D42"/>
          </a:solidFill>
          <a:ln w="50800">
            <a:solidFill>
              <a:srgbClr val="0E1D42"/>
            </a:solidFill>
          </a:ln>
        </p:spPr>
        <p:txBody>
          <a:bodyPr tIns="91439" bIns="91439" anchor="ctr"/>
          <a:lstStyle/>
          <a:p>
            <a:pPr defTabSz="1828800">
              <a:defRPr sz="3600">
                <a:solidFill>
                  <a:srgbClr val="FFFFFF"/>
                </a:solidFill>
                <a:latin typeface="Calibri"/>
                <a:ea typeface="Calibri"/>
                <a:cs typeface="Calibri"/>
                <a:sym typeface="Calibri"/>
              </a:defRPr>
            </a:pPr>
            <a:endParaRPr/>
          </a:p>
        </p:txBody>
      </p:sp>
      <p:sp>
        <p:nvSpPr>
          <p:cNvPr id="150" name="Slide Number"/>
          <p:cNvSpPr txBox="1">
            <a:spLocks noGrp="1"/>
          </p:cNvSpPr>
          <p:nvPr>
            <p:ph type="sldNum" sz="quarter" idx="2"/>
          </p:nvPr>
        </p:nvSpPr>
        <p:spPr>
          <a:xfrm>
            <a:off x="11785600" y="12344400"/>
            <a:ext cx="5689600" cy="736601"/>
          </a:xfrm>
          <a:prstGeom prst="rect">
            <a:avLst/>
          </a:prstGeom>
        </p:spPr>
        <p:txBody>
          <a:bodyPr lIns="91439" tIns="91439" rIns="91439" bIns="91439" anchor="ctr"/>
          <a:lstStyle>
            <a:lvl1pPr algn="r" defTabSz="1828800">
              <a:defRPr sz="2400">
                <a:latin typeface="Calibri"/>
                <a:ea typeface="Calibri"/>
                <a:cs typeface="Calibri"/>
                <a:sym typeface="Calibri"/>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247900"/>
            <a:ext cx="9779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Hot air balloons viewed from below against a blue sky"/>
          <p:cNvSpPr>
            <a:spLocks noGrp="1"/>
          </p:cNvSpPr>
          <p:nvPr>
            <p:ph type="pic" idx="22"/>
          </p:nvPr>
        </p:nvSpPr>
        <p:spPr>
          <a:xfrm>
            <a:off x="8432800" y="1263848"/>
            <a:ext cx="16850011" cy="11188205"/>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952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p:bg>
      <p:bgPr>
        <a:solidFill>
          <a:srgbClr val="003462"/>
        </a:solidFill>
        <a:effectLst/>
      </p:bgPr>
    </p:bg>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solidFill>
                  <a:srgbClr val="FFFFFF"/>
                </a:solidFill>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952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952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solidFill>
                  <a:schemeClr val="accent1">
                    <a:hueOff val="114395"/>
                    <a:lumOff val="-24975"/>
                  </a:schemeClr>
                </a:solidFill>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solidFill>
                  <a:schemeClr val="accent1">
                    <a:hueOff val="114395"/>
                    <a:lumOff val="-24975"/>
                  </a:schemeClr>
                </a:solidFill>
              </a:defRPr>
            </a:lvl1pPr>
            <a:lvl2pPr marL="0" indent="457200" algn="ctr">
              <a:lnSpc>
                <a:spcPct val="80000"/>
              </a:lnSpc>
              <a:spcBef>
                <a:spcPts val="0"/>
              </a:spcBef>
              <a:buSzTx/>
              <a:buNone/>
              <a:defRPr sz="25000" b="1" spc="-250">
                <a:solidFill>
                  <a:schemeClr val="accent1">
                    <a:hueOff val="114395"/>
                    <a:lumOff val="-24975"/>
                  </a:schemeClr>
                </a:solidFill>
              </a:defRPr>
            </a:lvl2pPr>
            <a:lvl3pPr marL="0" indent="914400" algn="ctr">
              <a:lnSpc>
                <a:spcPct val="80000"/>
              </a:lnSpc>
              <a:spcBef>
                <a:spcPts val="0"/>
              </a:spcBef>
              <a:buSzTx/>
              <a:buNone/>
              <a:defRPr sz="25000" b="1" spc="-250">
                <a:solidFill>
                  <a:schemeClr val="accent1">
                    <a:hueOff val="114395"/>
                    <a:lumOff val="-24975"/>
                  </a:schemeClr>
                </a:solidFill>
              </a:defRPr>
            </a:lvl3pPr>
            <a:lvl4pPr marL="0" indent="1371600" algn="ctr">
              <a:lnSpc>
                <a:spcPct val="80000"/>
              </a:lnSpc>
              <a:spcBef>
                <a:spcPts val="0"/>
              </a:spcBef>
              <a:buSzTx/>
              <a:buNone/>
              <a:defRPr sz="25000" b="1" spc="-250">
                <a:solidFill>
                  <a:schemeClr val="accent1">
                    <a:hueOff val="114395"/>
                    <a:lumOff val="-24975"/>
                  </a:schemeClr>
                </a:solidFill>
              </a:defRPr>
            </a:lvl4pPr>
            <a:lvl5pPr marL="0" indent="1828800" algn="ctr">
              <a:lnSpc>
                <a:spcPct val="80000"/>
              </a:lnSpc>
              <a:spcBef>
                <a:spcPts val="0"/>
              </a:spcBef>
              <a:buSzTx/>
              <a:buNone/>
              <a:defRPr sz="25000" b="1" spc="-250">
                <a:solidFill>
                  <a:schemeClr val="accent1">
                    <a:hueOff val="114395"/>
                    <a:lumOff val="-24975"/>
                  </a:schemeClr>
                </a:solidFill>
              </a:defRPr>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1pPr>
            <a:lvl2pPr marL="638923" indent="-127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2pPr>
            <a:lvl3pPr marL="638923" indent="4445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3pPr>
            <a:lvl4pPr marL="638923" indent="9017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4pPr>
            <a:lvl5pPr marL="638923" indent="1358900">
              <a:spcBef>
                <a:spcPts val="0"/>
              </a:spcBef>
              <a:buSzTx/>
              <a:buNone/>
              <a:defRPr sz="8500" spc="-170">
                <a:solidFill>
                  <a:schemeClr val="accent1">
                    <a:hueOff val="114395"/>
                    <a:lumOff val="-24975"/>
                  </a:schemeClr>
                </a:solidFill>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Hot air balloons viewed from below against a blue sky"/>
          <p:cNvSpPr>
            <a:spLocks noGrp="1"/>
          </p:cNvSpPr>
          <p:nvPr>
            <p:ph type="pic" sz="quarter" idx="21"/>
          </p:nvPr>
        </p:nvSpPr>
        <p:spPr>
          <a:xfrm>
            <a:off x="15436504" y="1270000"/>
            <a:ext cx="8167167" cy="5422900"/>
          </a:xfrm>
          <a:prstGeom prst="rect">
            <a:avLst/>
          </a:prstGeom>
        </p:spPr>
        <p:txBody>
          <a:bodyPr lIns="91439" tIns="45719" rIns="91439" bIns="45719">
            <a:noAutofit/>
          </a:bodyPr>
          <a:lstStyle/>
          <a:p>
            <a:endParaRPr/>
          </a:p>
        </p:txBody>
      </p:sp>
      <p:sp>
        <p:nvSpPr>
          <p:cNvPr id="125" name="Close-up of the top of a hot air balloon viewed from above"/>
          <p:cNvSpPr>
            <a:spLocks noGrp="1"/>
          </p:cNvSpPr>
          <p:nvPr>
            <p:ph type="pic" sz="quarter" idx="22"/>
          </p:nvPr>
        </p:nvSpPr>
        <p:spPr>
          <a:xfrm>
            <a:off x="15461772" y="7085972"/>
            <a:ext cx="8148414" cy="5432276"/>
          </a:xfrm>
          <a:prstGeom prst="rect">
            <a:avLst/>
          </a:prstGeom>
        </p:spPr>
        <p:txBody>
          <a:bodyPr lIns="91439" tIns="45719" rIns="91439" bIns="45719">
            <a:noAutofit/>
          </a:bodyPr>
          <a:lstStyle/>
          <a:p>
            <a:endParaRPr/>
          </a:p>
        </p:txBody>
      </p:sp>
      <p:sp>
        <p:nvSpPr>
          <p:cNvPr id="126" name="Hot air balloons viewed from below against a blue sky"/>
          <p:cNvSpPr>
            <a:spLocks noGrp="1"/>
          </p:cNvSpPr>
          <p:nvPr>
            <p:ph type="pic" idx="23"/>
          </p:nvPr>
        </p:nvSpPr>
        <p:spPr>
          <a:xfrm>
            <a:off x="-124635" y="1270000"/>
            <a:ext cx="16859219" cy="11239479"/>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iftyFour Connected Learning Guide">
            <a:extLst>
              <a:ext uri="{FF2B5EF4-FFF2-40B4-BE49-F238E27FC236}">
                <a16:creationId xmlns:a16="http://schemas.microsoft.com/office/drawing/2014/main" id="{0B7BCAAA-27EB-6A3F-3140-6CD8071B0ECB}"/>
              </a:ext>
            </a:extLst>
          </p:cNvPr>
          <p:cNvSpPr txBox="1">
            <a:spLocks noGrp="1"/>
          </p:cNvSpPr>
          <p:nvPr>
            <p:ph type="title"/>
          </p:nvPr>
        </p:nvSpPr>
        <p:spPr>
          <a:xfrm>
            <a:off x="1708027" y="1137576"/>
            <a:ext cx="11915830" cy="1152331"/>
          </a:xfrm>
          <a:prstGeom prst="rect">
            <a:avLst/>
          </a:prstGeom>
        </p:spPr>
        <p:txBody>
          <a:bodyPr>
            <a:noAutofit/>
          </a:bodyPr>
          <a:lstStyle>
            <a:lvl1pPr>
              <a:defRPr sz="6000" b="0" spc="-119">
                <a:latin typeface="Helvetica"/>
                <a:ea typeface="Helvetica"/>
                <a:cs typeface="Helvetica"/>
                <a:sym typeface="Helvetica"/>
              </a:defRPr>
            </a:lvl1pPr>
          </a:lstStyle>
          <a:p>
            <a:r>
              <a:rPr lang="en-US" sz="7500" dirty="0">
                <a:solidFill>
                  <a:srgbClr val="C61881"/>
                </a:solidFill>
                <a:latin typeface="Gentium Plus" panose="02000503060000020004" pitchFamily="2" charset="0"/>
                <a:ea typeface="Gentium Plus" panose="02000503060000020004" pitchFamily="2" charset="0"/>
                <a:cs typeface="Gentium Plus" panose="02000503060000020004" pitchFamily="2" charset="0"/>
              </a:rPr>
              <a:t>What </a:t>
            </a:r>
            <a:r>
              <a:rPr lang="en"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rPr>
              <a:t>are Audits?</a:t>
            </a:r>
            <a:endParaRPr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endParaRPr>
          </a:p>
        </p:txBody>
      </p:sp>
      <p:sp>
        <p:nvSpPr>
          <p:cNvPr id="8" name="Rounded Rectangle 7">
            <a:extLst>
              <a:ext uri="{FF2B5EF4-FFF2-40B4-BE49-F238E27FC236}">
                <a16:creationId xmlns:a16="http://schemas.microsoft.com/office/drawing/2014/main" id="{FE4E44F7-7292-6240-9E08-32C3641B520A}"/>
              </a:ext>
            </a:extLst>
          </p:cNvPr>
          <p:cNvSpPr/>
          <p:nvPr/>
        </p:nvSpPr>
        <p:spPr>
          <a:xfrm>
            <a:off x="17101301" y="-403133"/>
            <a:ext cx="6101599" cy="2402380"/>
          </a:xfrm>
          <a:prstGeom prst="roundRect">
            <a:avLst/>
          </a:prstGeom>
          <a:solidFill>
            <a:srgbClr val="C6188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1" name="FiftyFour Connected Learning Guide">
            <a:extLst>
              <a:ext uri="{FF2B5EF4-FFF2-40B4-BE49-F238E27FC236}">
                <a16:creationId xmlns:a16="http://schemas.microsoft.com/office/drawing/2014/main" id="{DB064A7B-7712-3F45-B91C-52ECE29765A4}"/>
              </a:ext>
            </a:extLst>
          </p:cNvPr>
          <p:cNvSpPr txBox="1">
            <a:spLocks/>
          </p:cNvSpPr>
          <p:nvPr/>
        </p:nvSpPr>
        <p:spPr>
          <a:xfrm>
            <a:off x="17101301" y="892415"/>
            <a:ext cx="6101599" cy="91323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lvl1pPr marL="0" marR="0" indent="0" algn="l" defTabSz="2438338" rtl="0" latinLnBrk="0">
              <a:lnSpc>
                <a:spcPct val="80000"/>
              </a:lnSpc>
              <a:spcBef>
                <a:spcPts val="0"/>
              </a:spcBef>
              <a:spcAft>
                <a:spcPts val="0"/>
              </a:spcAft>
              <a:buClrTx/>
              <a:buSzTx/>
              <a:buFontTx/>
              <a:buNone/>
              <a:tabLst/>
              <a:defRPr sz="6000" b="0" i="0" u="none" strike="noStrike" cap="none" spc="-119" baseline="0">
                <a:solidFill>
                  <a:schemeClr val="accent1">
                    <a:hueOff val="114395"/>
                    <a:lumOff val="-24975"/>
                  </a:schemeClr>
                </a:solidFill>
                <a:uFillTx/>
                <a:latin typeface="Helvetica"/>
                <a:ea typeface="Helvetica"/>
                <a:cs typeface="Helvetica"/>
                <a:sym typeface="Helvetica"/>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chemeClr val="accent1">
                    <a:hueOff val="114395"/>
                    <a:lumOff val="-24975"/>
                  </a:schemeClr>
                </a:solidFill>
                <a:uFillTx/>
                <a:latin typeface="+mn-lt"/>
                <a:ea typeface="+mn-ea"/>
                <a:cs typeface="+mn-cs"/>
                <a:sym typeface="Helvetica Neue"/>
              </a:defRPr>
            </a:lvl9pPr>
          </a:lstStyle>
          <a:p>
            <a:pPr algn="ctr" hangingPunct="1"/>
            <a:r>
              <a:rPr lang="en-ZA" sz="4800" dirty="0">
                <a:solidFill>
                  <a:srgbClr val="FFFFFF"/>
                </a:solidFill>
                <a:latin typeface="Open Sans" panose="020B0606030504020204" pitchFamily="34" charset="0"/>
                <a:ea typeface="Open Sans" panose="020B0606030504020204" pitchFamily="34" charset="0"/>
                <a:cs typeface="Open Sans" panose="020B0606030504020204" pitchFamily="34" charset="0"/>
              </a:rPr>
              <a:t>Definitions</a:t>
            </a:r>
          </a:p>
        </p:txBody>
      </p:sp>
      <p:sp>
        <p:nvSpPr>
          <p:cNvPr id="5" name="Rectangle 4">
            <a:extLst>
              <a:ext uri="{FF2B5EF4-FFF2-40B4-BE49-F238E27FC236}">
                <a16:creationId xmlns:a16="http://schemas.microsoft.com/office/drawing/2014/main" id="{4F0D179C-E534-201E-58B4-7AA801A81B54}"/>
              </a:ext>
            </a:extLst>
          </p:cNvPr>
          <p:cNvSpPr/>
          <p:nvPr/>
        </p:nvSpPr>
        <p:spPr>
          <a:xfrm>
            <a:off x="-165351" y="6671369"/>
            <a:ext cx="24714701" cy="5907055"/>
          </a:xfrm>
          <a:prstGeom prst="rect">
            <a:avLst/>
          </a:prstGeom>
          <a:gradFill flip="none" rotWithShape="1">
            <a:gsLst>
              <a:gs pos="0">
                <a:srgbClr val="002060">
                  <a:alpha val="7000"/>
                </a:srgbClr>
              </a:gs>
              <a:gs pos="100000">
                <a:srgbClr val="0E1D42">
                  <a:alpha val="0"/>
                </a:srgbClr>
              </a:gs>
            </a:gsLst>
            <a:lin ang="54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36" name="Breakout sessions discussions around structured questions in groups of 6-12 learners…">
            <a:extLst>
              <a:ext uri="{FF2B5EF4-FFF2-40B4-BE49-F238E27FC236}">
                <a16:creationId xmlns:a16="http://schemas.microsoft.com/office/drawing/2014/main" id="{A7BF73CE-0423-98DA-833F-232D358CF68E}"/>
              </a:ext>
            </a:extLst>
          </p:cNvPr>
          <p:cNvSpPr txBox="1"/>
          <p:nvPr/>
        </p:nvSpPr>
        <p:spPr>
          <a:xfrm>
            <a:off x="4333875" y="3620842"/>
            <a:ext cx="15716250" cy="99890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oAutofit/>
          </a:bodyPr>
          <a:lstStyle/>
          <a:p>
            <a:pPr marL="0" lvl="0" indent="0" rtl="0">
              <a:lnSpc>
                <a:spcPct val="150000"/>
              </a:lnSpc>
              <a:spcBef>
                <a:spcPts val="1200"/>
              </a:spcBef>
              <a:spcAft>
                <a:spcPts val="0"/>
              </a:spcAft>
              <a:buNone/>
            </a:pPr>
            <a:r>
              <a:rPr lang="en-ZA" sz="3600" dirty="0">
                <a:solidFill>
                  <a:srgbClr val="0E1D42"/>
                </a:solidFill>
                <a:latin typeface="Open Sans" panose="020B0606030504020204" pitchFamily="34" charset="0"/>
                <a:ea typeface="Open Sans" panose="020B0606030504020204" pitchFamily="34" charset="0"/>
                <a:cs typeface="Open Sans" panose="020B0606030504020204" pitchFamily="34" charset="0"/>
              </a:rPr>
              <a:t>Audits are </a:t>
            </a:r>
            <a:r>
              <a:rPr lang="en-ZA" sz="3600" dirty="0">
                <a:solidFill>
                  <a:srgbClr val="C61881"/>
                </a:solidFill>
                <a:latin typeface="Open Sans" panose="020B0606030504020204" pitchFamily="34" charset="0"/>
                <a:ea typeface="Open Sans" panose="020B0606030504020204" pitchFamily="34" charset="0"/>
                <a:cs typeface="Open Sans" panose="020B0606030504020204" pitchFamily="34" charset="0"/>
              </a:rPr>
              <a:t>deep explorations and analyses of your organisation </a:t>
            </a:r>
            <a:r>
              <a:rPr lang="en-ZA" sz="3600" dirty="0">
                <a:solidFill>
                  <a:srgbClr val="0E1D42"/>
                </a:solidFill>
                <a:latin typeface="Open Sans" panose="020B0606030504020204" pitchFamily="34" charset="0"/>
                <a:ea typeface="Open Sans" panose="020B0606030504020204" pitchFamily="34" charset="0"/>
                <a:cs typeface="Open Sans" panose="020B0606030504020204" pitchFamily="34" charset="0"/>
              </a:rPr>
              <a:t>that reveal its strengths as well as areas in need of improvement.</a:t>
            </a:r>
            <a:endPar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7" name="Rounded Rectangle 36">
            <a:extLst>
              <a:ext uri="{FF2B5EF4-FFF2-40B4-BE49-F238E27FC236}">
                <a16:creationId xmlns:a16="http://schemas.microsoft.com/office/drawing/2014/main" id="{C2D2B738-6E4C-2AF9-39FF-A17221350D5D}"/>
              </a:ext>
            </a:extLst>
          </p:cNvPr>
          <p:cNvSpPr/>
          <p:nvPr/>
        </p:nvSpPr>
        <p:spPr>
          <a:xfrm>
            <a:off x="1866026" y="8615359"/>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39" name="Rounded Rectangle 38">
            <a:extLst>
              <a:ext uri="{FF2B5EF4-FFF2-40B4-BE49-F238E27FC236}">
                <a16:creationId xmlns:a16="http://schemas.microsoft.com/office/drawing/2014/main" id="{A5D997DD-F9AF-8CC5-5CAD-0D573273A62D}"/>
              </a:ext>
            </a:extLst>
          </p:cNvPr>
          <p:cNvSpPr/>
          <p:nvPr/>
        </p:nvSpPr>
        <p:spPr>
          <a:xfrm>
            <a:off x="1866026" y="9451933"/>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40" name="Rounded Rectangle 39">
            <a:extLst>
              <a:ext uri="{FF2B5EF4-FFF2-40B4-BE49-F238E27FC236}">
                <a16:creationId xmlns:a16="http://schemas.microsoft.com/office/drawing/2014/main" id="{64FA4FBB-E25B-C728-A8AC-EDA52B66B45A}"/>
              </a:ext>
            </a:extLst>
          </p:cNvPr>
          <p:cNvSpPr/>
          <p:nvPr/>
        </p:nvSpPr>
        <p:spPr>
          <a:xfrm>
            <a:off x="1866026" y="10288507"/>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41" name="Breakout sessions discussions around structured questions in groups of 6-12 learners…">
            <a:extLst>
              <a:ext uri="{FF2B5EF4-FFF2-40B4-BE49-F238E27FC236}">
                <a16:creationId xmlns:a16="http://schemas.microsoft.com/office/drawing/2014/main" id="{F53ECB69-8B4B-90DD-7F0C-F9B85F6E7EEB}"/>
              </a:ext>
            </a:extLst>
          </p:cNvPr>
          <p:cNvSpPr txBox="1"/>
          <p:nvPr/>
        </p:nvSpPr>
        <p:spPr>
          <a:xfrm>
            <a:off x="1780302" y="7452686"/>
            <a:ext cx="20254448" cy="99890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oAutofit/>
          </a:bodyPr>
          <a:lstStyle/>
          <a:p>
            <a:pPr marL="0" lvl="0" indent="0" algn="l" rtl="0">
              <a:lnSpc>
                <a:spcPct val="150000"/>
              </a:lnSpc>
              <a:spcBef>
                <a:spcPts val="1200"/>
              </a:spcBef>
              <a:spcAft>
                <a:spcPts val="0"/>
              </a:spcAft>
              <a:buNone/>
            </a:pPr>
            <a:r>
              <a:rPr lang="en-ZA" sz="3600" dirty="0">
                <a:solidFill>
                  <a:srgbClr val="0E1D42"/>
                </a:solidFill>
                <a:latin typeface="Open Sans" panose="020B0606030504020204" pitchFamily="34" charset="0"/>
                <a:ea typeface="Open Sans" panose="020B0606030504020204" pitchFamily="34" charset="0"/>
                <a:cs typeface="Open Sans" panose="020B0606030504020204" pitchFamily="34" charset="0"/>
              </a:rPr>
              <a:t>Communications &amp; organisation audits can be used to assess…</a:t>
            </a:r>
          </a:p>
          <a:p>
            <a:pPr marL="114300" lvl="2" algn="l">
              <a:lnSpc>
                <a:spcPct val="150000"/>
              </a:lnSpc>
              <a:spcBef>
                <a:spcPts val="1200"/>
              </a:spcBef>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Your brand architecture</a:t>
            </a:r>
          </a:p>
          <a:p>
            <a:pPr marL="114300" lvl="2" algn="l">
              <a:lnSpc>
                <a:spcPct val="150000"/>
              </a:lnSpc>
              <a:spcBef>
                <a:spcPts val="1200"/>
              </a:spcBef>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The consistency of your brand strategy and how it is reflected through your visuals and messaging</a:t>
            </a:r>
          </a:p>
          <a:p>
            <a:pPr marL="114300" lvl="2" algn="l">
              <a:lnSpc>
                <a:spcPct val="150000"/>
              </a:lnSpc>
              <a:spcBef>
                <a:spcPts val="1200"/>
              </a:spcBef>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Your target audience’s or donor’s experience (or journey)</a:t>
            </a:r>
          </a:p>
        </p:txBody>
      </p:sp>
    </p:spTree>
    <p:extLst>
      <p:ext uri="{BB962C8B-B14F-4D97-AF65-F5344CB8AC3E}">
        <p14:creationId xmlns:p14="http://schemas.microsoft.com/office/powerpoint/2010/main" val="276218605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iftyFour Connected Learning Guide">
            <a:extLst>
              <a:ext uri="{FF2B5EF4-FFF2-40B4-BE49-F238E27FC236}">
                <a16:creationId xmlns:a16="http://schemas.microsoft.com/office/drawing/2014/main" id="{0B7BCAAA-27EB-6A3F-3140-6CD8071B0ECB}"/>
              </a:ext>
            </a:extLst>
          </p:cNvPr>
          <p:cNvSpPr txBox="1">
            <a:spLocks noGrp="1"/>
          </p:cNvSpPr>
          <p:nvPr>
            <p:ph type="title"/>
          </p:nvPr>
        </p:nvSpPr>
        <p:spPr>
          <a:xfrm>
            <a:off x="1708027" y="1137576"/>
            <a:ext cx="11915830" cy="1152331"/>
          </a:xfrm>
          <a:prstGeom prst="rect">
            <a:avLst/>
          </a:prstGeom>
        </p:spPr>
        <p:txBody>
          <a:bodyPr>
            <a:noAutofit/>
          </a:bodyPr>
          <a:lstStyle>
            <a:lvl1pPr>
              <a:defRPr sz="6000" b="0" spc="-119">
                <a:latin typeface="Helvetica"/>
                <a:ea typeface="Helvetica"/>
                <a:cs typeface="Helvetica"/>
                <a:sym typeface="Helvetica"/>
              </a:defRPr>
            </a:lvl1pPr>
          </a:lstStyle>
          <a:p>
            <a:r>
              <a:rPr lang="en-US" sz="7500" dirty="0">
                <a:solidFill>
                  <a:srgbClr val="C61881"/>
                </a:solidFill>
                <a:latin typeface="Gentium Plus" panose="02000503060000020004" pitchFamily="2" charset="0"/>
                <a:ea typeface="Gentium Plus" panose="02000503060000020004" pitchFamily="2" charset="0"/>
                <a:cs typeface="Gentium Plus" panose="02000503060000020004" pitchFamily="2" charset="0"/>
              </a:rPr>
              <a:t>Types </a:t>
            </a:r>
            <a:r>
              <a:rPr lang="en"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rPr>
              <a:t>of Audits</a:t>
            </a:r>
            <a:endParaRPr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endParaRPr>
          </a:p>
        </p:txBody>
      </p:sp>
      <p:sp>
        <p:nvSpPr>
          <p:cNvPr id="3" name="Rectangle 2">
            <a:extLst>
              <a:ext uri="{FF2B5EF4-FFF2-40B4-BE49-F238E27FC236}">
                <a16:creationId xmlns:a16="http://schemas.microsoft.com/office/drawing/2014/main" id="{0165EBC1-1BBE-6E43-8284-5221983F8D09}"/>
              </a:ext>
            </a:extLst>
          </p:cNvPr>
          <p:cNvSpPr/>
          <p:nvPr/>
        </p:nvSpPr>
        <p:spPr>
          <a:xfrm>
            <a:off x="1708027" y="4661053"/>
            <a:ext cx="9864849" cy="4130458"/>
          </a:xfrm>
          <a:prstGeom prst="rect">
            <a:avLst/>
          </a:prstGeom>
          <a:solidFill>
            <a:srgbClr val="FFFFFF"/>
          </a:solidFill>
          <a:ln w="12700" cap="flat">
            <a:noFill/>
            <a:miter lim="400000"/>
          </a:ln>
          <a:effectLst>
            <a:outerShdw blurRad="584200" dist="25400" dir="2700000" algn="tl" rotWithShape="0">
              <a:prstClr val="black">
                <a:alpha val="23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7" name="Rectangle 6">
            <a:extLst>
              <a:ext uri="{FF2B5EF4-FFF2-40B4-BE49-F238E27FC236}">
                <a16:creationId xmlns:a16="http://schemas.microsoft.com/office/drawing/2014/main" id="{70716739-F828-374F-8258-64DE03B50CD5}"/>
              </a:ext>
            </a:extLst>
          </p:cNvPr>
          <p:cNvSpPr/>
          <p:nvPr/>
        </p:nvSpPr>
        <p:spPr>
          <a:xfrm>
            <a:off x="1708027" y="8387143"/>
            <a:ext cx="9864849" cy="404368"/>
          </a:xfrm>
          <a:prstGeom prst="rect">
            <a:avLst/>
          </a:prstGeom>
          <a:solidFill>
            <a:srgbClr val="C6188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5" name="Rectangle 4">
            <a:extLst>
              <a:ext uri="{FF2B5EF4-FFF2-40B4-BE49-F238E27FC236}">
                <a16:creationId xmlns:a16="http://schemas.microsoft.com/office/drawing/2014/main" id="{2F4FF812-B5AB-185E-3B7A-A57EDC494E53}"/>
              </a:ext>
            </a:extLst>
          </p:cNvPr>
          <p:cNvSpPr/>
          <p:nvPr/>
        </p:nvSpPr>
        <p:spPr>
          <a:xfrm>
            <a:off x="12738565" y="4661053"/>
            <a:ext cx="9864849" cy="4130458"/>
          </a:xfrm>
          <a:prstGeom prst="rect">
            <a:avLst/>
          </a:prstGeom>
          <a:solidFill>
            <a:srgbClr val="FFFFFF"/>
          </a:solidFill>
          <a:ln w="12700" cap="flat">
            <a:noFill/>
            <a:miter lim="400000"/>
          </a:ln>
          <a:effectLst>
            <a:outerShdw blurRad="584200" dist="25400" dir="2700000" algn="tl" rotWithShape="0">
              <a:prstClr val="black">
                <a:alpha val="23000"/>
              </a:prst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3" name="Rectangle 12">
            <a:extLst>
              <a:ext uri="{FF2B5EF4-FFF2-40B4-BE49-F238E27FC236}">
                <a16:creationId xmlns:a16="http://schemas.microsoft.com/office/drawing/2014/main" id="{01655120-5D32-203E-0F8D-9BBA16E8B753}"/>
              </a:ext>
            </a:extLst>
          </p:cNvPr>
          <p:cNvSpPr/>
          <p:nvPr/>
        </p:nvSpPr>
        <p:spPr>
          <a:xfrm>
            <a:off x="12738565" y="8387143"/>
            <a:ext cx="9864849" cy="404368"/>
          </a:xfrm>
          <a:prstGeom prst="rect">
            <a:avLst/>
          </a:prstGeom>
          <a:solidFill>
            <a:srgbClr val="C6188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TextBox 8">
            <a:extLst>
              <a:ext uri="{FF2B5EF4-FFF2-40B4-BE49-F238E27FC236}">
                <a16:creationId xmlns:a16="http://schemas.microsoft.com/office/drawing/2014/main" id="{C03794A5-1F63-E143-8D2C-D981C21E1D99}"/>
              </a:ext>
            </a:extLst>
          </p:cNvPr>
          <p:cNvSpPr txBox="1"/>
          <p:nvPr/>
        </p:nvSpPr>
        <p:spPr>
          <a:xfrm>
            <a:off x="2401062" y="5290206"/>
            <a:ext cx="8478777" cy="288797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t">
            <a:spAutoFit/>
          </a:bodyPr>
          <a:lstStyle/>
          <a:p>
            <a:pPr marL="38100">
              <a:spcBef>
                <a:spcPts val="1000"/>
              </a:spcBef>
              <a:buClr>
                <a:schemeClr val="dk1"/>
              </a:buClr>
              <a:buSzPts val="1200"/>
            </a:pPr>
            <a:r>
              <a:rPr lang="en" sz="3600" dirty="0">
                <a:solidFill>
                  <a:srgbClr val="C61881"/>
                </a:solidFill>
                <a:latin typeface="Open Sans" panose="020B0606030504020204" pitchFamily="34" charset="0"/>
                <a:ea typeface="Open Sans" panose="020B0606030504020204" pitchFamily="34" charset="0"/>
                <a:cs typeface="Open Sans" panose="020B0606030504020204" pitchFamily="34" charset="0"/>
              </a:rPr>
              <a:t>Communications audit:</a:t>
            </a:r>
          </a:p>
          <a:p>
            <a:pPr marL="38100">
              <a:spcBef>
                <a:spcPts val="1000"/>
              </a:spcBef>
              <a:buClr>
                <a:schemeClr val="dk1"/>
              </a:buClr>
              <a:buSzPts val="1200"/>
            </a:pPr>
            <a:r>
              <a:rPr lang="en" sz="3000" dirty="0">
                <a:latin typeface="Open Sans" panose="020B0606030504020204" pitchFamily="34" charset="0"/>
                <a:ea typeface="Open Sans" panose="020B0606030504020204" pitchFamily="34" charset="0"/>
                <a:cs typeface="Open Sans" panose="020B0606030504020204" pitchFamily="34" charset="0"/>
              </a:rPr>
              <a:t> </a:t>
            </a:r>
            <a:r>
              <a:rPr lang="en-ZA" sz="3000" dirty="0">
                <a:latin typeface="Open Sans" panose="020B0606030504020204" pitchFamily="34" charset="0"/>
                <a:ea typeface="Open Sans" panose="020B0606030504020204" pitchFamily="34" charset="0"/>
                <a:cs typeface="Open Sans" panose="020B0606030504020204" pitchFamily="34" charset="0"/>
              </a:rPr>
              <a:t>a detailed assessment of an organisation’s identity and communications that reveals strengths and opportunities for improvement</a:t>
            </a:r>
          </a:p>
          <a:p>
            <a:pPr marL="38100" lvl="0">
              <a:spcBef>
                <a:spcPts val="1000"/>
              </a:spcBef>
              <a:buClr>
                <a:schemeClr val="dk1"/>
              </a:buClr>
              <a:buSzPts val="1200"/>
            </a:pPr>
            <a:endParaRPr lang="en-ZA" sz="3000"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Lato"/>
            </a:endParaRPr>
          </a:p>
        </p:txBody>
      </p:sp>
      <p:sp>
        <p:nvSpPr>
          <p:cNvPr id="35" name="TextBox 34">
            <a:extLst>
              <a:ext uri="{FF2B5EF4-FFF2-40B4-BE49-F238E27FC236}">
                <a16:creationId xmlns:a16="http://schemas.microsoft.com/office/drawing/2014/main" id="{1B01C4E8-2A43-2C45-9368-1C1C005F9BC4}"/>
              </a:ext>
            </a:extLst>
          </p:cNvPr>
          <p:cNvSpPr txBox="1"/>
          <p:nvPr/>
        </p:nvSpPr>
        <p:spPr>
          <a:xfrm>
            <a:off x="13431601" y="5290206"/>
            <a:ext cx="8478776" cy="219547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t">
            <a:spAutoFit/>
          </a:bodyPr>
          <a:lstStyle/>
          <a:p>
            <a:r>
              <a:rPr lang="en" sz="3600" dirty="0" err="1">
                <a:solidFill>
                  <a:srgbClr val="C61881"/>
                </a:solidFill>
                <a:latin typeface="Open Sans" panose="020B0606030504020204" pitchFamily="34" charset="0"/>
                <a:ea typeface="Open Sans" panose="020B0606030504020204" pitchFamily="34" charset="0"/>
                <a:cs typeface="Open Sans" panose="020B0606030504020204" pitchFamily="34" charset="0"/>
              </a:rPr>
              <a:t>Organisation</a:t>
            </a:r>
            <a:r>
              <a:rPr lang="en" sz="3600" dirty="0">
                <a:solidFill>
                  <a:srgbClr val="C61881"/>
                </a:solidFill>
                <a:latin typeface="Open Sans" panose="020B0606030504020204" pitchFamily="34" charset="0"/>
                <a:ea typeface="Open Sans" panose="020B0606030504020204" pitchFamily="34" charset="0"/>
                <a:cs typeface="Open Sans" panose="020B0606030504020204" pitchFamily="34" charset="0"/>
              </a:rPr>
              <a:t> audit: </a:t>
            </a:r>
          </a:p>
          <a:p>
            <a:pPr>
              <a:spcBef>
                <a:spcPts val="1200"/>
              </a:spcBef>
            </a:pPr>
            <a:r>
              <a:rPr lang="en" sz="3000" dirty="0">
                <a:latin typeface="Open Sans" panose="020B0606030504020204" pitchFamily="34" charset="0"/>
                <a:ea typeface="Open Sans" panose="020B0606030504020204" pitchFamily="34" charset="0"/>
                <a:cs typeface="Open Sans" panose="020B0606030504020204" pitchFamily="34" charset="0"/>
              </a:rPr>
              <a:t>a detailed assessment of the identity and communications of several </a:t>
            </a:r>
            <a:r>
              <a:rPr lang="en" sz="3000" dirty="0" err="1">
                <a:latin typeface="Open Sans" panose="020B0606030504020204" pitchFamily="34" charset="0"/>
                <a:ea typeface="Open Sans" panose="020B0606030504020204" pitchFamily="34" charset="0"/>
                <a:cs typeface="Open Sans" panose="020B0606030504020204" pitchFamily="34" charset="0"/>
              </a:rPr>
              <a:t>organisations</a:t>
            </a:r>
            <a:r>
              <a:rPr lang="en" sz="3000" dirty="0">
                <a:latin typeface="Open Sans" panose="020B0606030504020204" pitchFamily="34" charset="0"/>
                <a:ea typeface="Open Sans" panose="020B0606030504020204" pitchFamily="34" charset="0"/>
                <a:cs typeface="Open Sans" panose="020B0606030504020204" pitchFamily="34" charset="0"/>
              </a:rPr>
              <a:t> from which another </a:t>
            </a:r>
            <a:r>
              <a:rPr lang="en" sz="3000" dirty="0" err="1">
                <a:latin typeface="Open Sans" panose="020B0606030504020204" pitchFamily="34" charset="0"/>
                <a:ea typeface="Open Sans" panose="020B0606030504020204" pitchFamily="34" charset="0"/>
                <a:cs typeface="Open Sans" panose="020B0606030504020204" pitchFamily="34" charset="0"/>
              </a:rPr>
              <a:t>organisation</a:t>
            </a:r>
            <a:r>
              <a:rPr lang="en" sz="3000" dirty="0">
                <a:latin typeface="Open Sans" panose="020B0606030504020204" pitchFamily="34" charset="0"/>
                <a:ea typeface="Open Sans" panose="020B0606030504020204" pitchFamily="34" charset="0"/>
                <a:cs typeface="Open Sans" panose="020B0606030504020204" pitchFamily="34" charset="0"/>
              </a:rPr>
              <a:t> can learn </a:t>
            </a:r>
            <a:endParaRPr lang="en-ZA" sz="3000" dirty="0">
              <a:solidFill>
                <a:schemeClr val="tx1"/>
              </a:solidFill>
              <a:latin typeface="Open Sans" panose="020B0606030504020204" pitchFamily="34" charset="0"/>
              <a:ea typeface="Open Sans" panose="020B0606030504020204" pitchFamily="34" charset="0"/>
              <a:cs typeface="Open Sans" panose="020B0606030504020204" pitchFamily="34" charset="0"/>
              <a:sym typeface="Lato"/>
            </a:endParaRPr>
          </a:p>
        </p:txBody>
      </p:sp>
    </p:spTree>
    <p:extLst>
      <p:ext uri="{BB962C8B-B14F-4D97-AF65-F5344CB8AC3E}">
        <p14:creationId xmlns:p14="http://schemas.microsoft.com/office/powerpoint/2010/main" val="3401407441"/>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4C19B4B-95E9-E5F8-52A1-3B1D49F2B776}"/>
              </a:ext>
            </a:extLst>
          </p:cNvPr>
          <p:cNvSpPr/>
          <p:nvPr/>
        </p:nvSpPr>
        <p:spPr>
          <a:xfrm>
            <a:off x="-25901" y="2780563"/>
            <a:ext cx="24480000" cy="8748000"/>
          </a:xfrm>
          <a:prstGeom prst="rect">
            <a:avLst/>
          </a:prstGeom>
          <a:gradFill flip="none" rotWithShape="1">
            <a:gsLst>
              <a:gs pos="0">
                <a:srgbClr val="002060">
                  <a:alpha val="7000"/>
                </a:srgbClr>
              </a:gs>
              <a:gs pos="100000">
                <a:srgbClr val="0E1D42">
                  <a:alpha val="0"/>
                </a:srgbClr>
              </a:gs>
            </a:gsLst>
            <a:lin ang="54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10" name="FiftyFour Connected Learning Guide">
            <a:extLst>
              <a:ext uri="{FF2B5EF4-FFF2-40B4-BE49-F238E27FC236}">
                <a16:creationId xmlns:a16="http://schemas.microsoft.com/office/drawing/2014/main" id="{0B7BCAAA-27EB-6A3F-3140-6CD8071B0ECB}"/>
              </a:ext>
            </a:extLst>
          </p:cNvPr>
          <p:cNvSpPr txBox="1">
            <a:spLocks noGrp="1"/>
          </p:cNvSpPr>
          <p:nvPr>
            <p:ph type="title"/>
          </p:nvPr>
        </p:nvSpPr>
        <p:spPr>
          <a:xfrm>
            <a:off x="1708026" y="1137576"/>
            <a:ext cx="15045087" cy="1152331"/>
          </a:xfrm>
          <a:prstGeom prst="rect">
            <a:avLst/>
          </a:prstGeom>
        </p:spPr>
        <p:txBody>
          <a:bodyPr>
            <a:noAutofit/>
          </a:bodyPr>
          <a:lstStyle>
            <a:lvl1pPr>
              <a:defRPr sz="6000" b="0" spc="-119">
                <a:latin typeface="Helvetica"/>
                <a:ea typeface="Helvetica"/>
                <a:cs typeface="Helvetica"/>
                <a:sym typeface="Helvetica"/>
              </a:defRPr>
            </a:lvl1pPr>
          </a:lstStyle>
          <a:p>
            <a:r>
              <a:rPr lang="en" sz="7500" dirty="0">
                <a:solidFill>
                  <a:srgbClr val="F9A352"/>
                </a:solidFill>
                <a:latin typeface="Gentium Plus" panose="02000503060000020004" pitchFamily="2" charset="0"/>
                <a:ea typeface="Gentium Plus" panose="02000503060000020004" pitchFamily="2" charset="0"/>
                <a:cs typeface="Gentium Plus" panose="02000503060000020004" pitchFamily="2" charset="0"/>
              </a:rPr>
              <a:t>Materials</a:t>
            </a:r>
            <a:r>
              <a:rPr lang="en" sz="7500" dirty="0">
                <a:latin typeface="Gentium Plus" panose="02000503060000020004" pitchFamily="2" charset="0"/>
                <a:ea typeface="Gentium Plus" panose="02000503060000020004" pitchFamily="2" charset="0"/>
                <a:cs typeface="Gentium Plus" panose="02000503060000020004" pitchFamily="2" charset="0"/>
              </a:rPr>
              <a:t> </a:t>
            </a:r>
            <a:r>
              <a:rPr lang="en"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rPr>
              <a:t>to Review</a:t>
            </a:r>
            <a:endParaRPr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endParaRPr>
          </a:p>
        </p:txBody>
      </p:sp>
      <p:sp>
        <p:nvSpPr>
          <p:cNvPr id="19" name="Breakout sessions discussions around structured questions in groups of 6-12 learners…">
            <a:extLst>
              <a:ext uri="{FF2B5EF4-FFF2-40B4-BE49-F238E27FC236}">
                <a16:creationId xmlns:a16="http://schemas.microsoft.com/office/drawing/2014/main" id="{361832EA-1C2F-0D20-7E4A-76C82BD753E0}"/>
              </a:ext>
            </a:extLst>
          </p:cNvPr>
          <p:cNvSpPr txBox="1"/>
          <p:nvPr/>
        </p:nvSpPr>
        <p:spPr>
          <a:xfrm>
            <a:off x="2612254" y="3792974"/>
            <a:ext cx="17383991" cy="99890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oAutofit/>
          </a:bodyPr>
          <a:lstStyle/>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Website</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Emails</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Social Media Accounts</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Social Media Posts</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Print Mail</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Case Statements, Vision Documents, Annual Reports, etc.</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All digital and non-digital advertisements </a:t>
            </a:r>
          </a:p>
        </p:txBody>
      </p:sp>
      <p:sp>
        <p:nvSpPr>
          <p:cNvPr id="20" name="Rounded Rectangle 19">
            <a:extLst>
              <a:ext uri="{FF2B5EF4-FFF2-40B4-BE49-F238E27FC236}">
                <a16:creationId xmlns:a16="http://schemas.microsoft.com/office/drawing/2014/main" id="{2DB2BFCC-C2C3-5358-D437-F768744A6C36}"/>
              </a:ext>
            </a:extLst>
          </p:cNvPr>
          <p:cNvSpPr/>
          <p:nvPr/>
        </p:nvSpPr>
        <p:spPr>
          <a:xfrm>
            <a:off x="1919751" y="3941349"/>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1" name="Rounded Rectangle 20">
            <a:extLst>
              <a:ext uri="{FF2B5EF4-FFF2-40B4-BE49-F238E27FC236}">
                <a16:creationId xmlns:a16="http://schemas.microsoft.com/office/drawing/2014/main" id="{86C62465-1CB7-EE9E-8B09-1B3D06AFE8C9}"/>
              </a:ext>
            </a:extLst>
          </p:cNvPr>
          <p:cNvSpPr/>
          <p:nvPr/>
        </p:nvSpPr>
        <p:spPr>
          <a:xfrm>
            <a:off x="1919751" y="4777923"/>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2" name="Rounded Rectangle 21">
            <a:extLst>
              <a:ext uri="{FF2B5EF4-FFF2-40B4-BE49-F238E27FC236}">
                <a16:creationId xmlns:a16="http://schemas.microsoft.com/office/drawing/2014/main" id="{CC1981F6-11A3-023C-29D6-FD7FB0A34CB8}"/>
              </a:ext>
            </a:extLst>
          </p:cNvPr>
          <p:cNvSpPr/>
          <p:nvPr/>
        </p:nvSpPr>
        <p:spPr>
          <a:xfrm>
            <a:off x="1919751" y="5614497"/>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3" name="Rounded Rectangle 22">
            <a:extLst>
              <a:ext uri="{FF2B5EF4-FFF2-40B4-BE49-F238E27FC236}">
                <a16:creationId xmlns:a16="http://schemas.microsoft.com/office/drawing/2014/main" id="{CC0A71B0-678F-CAD2-1291-853963C7A101}"/>
              </a:ext>
            </a:extLst>
          </p:cNvPr>
          <p:cNvSpPr/>
          <p:nvPr/>
        </p:nvSpPr>
        <p:spPr>
          <a:xfrm>
            <a:off x="1919751" y="6451072"/>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4" name="Rounded Rectangle 23">
            <a:extLst>
              <a:ext uri="{FF2B5EF4-FFF2-40B4-BE49-F238E27FC236}">
                <a16:creationId xmlns:a16="http://schemas.microsoft.com/office/drawing/2014/main" id="{9A172637-EC06-2063-5D30-D13548E1449A}"/>
              </a:ext>
            </a:extLst>
          </p:cNvPr>
          <p:cNvSpPr/>
          <p:nvPr/>
        </p:nvSpPr>
        <p:spPr>
          <a:xfrm>
            <a:off x="1919751" y="7287646"/>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5" name="Rounded Rectangle 24">
            <a:extLst>
              <a:ext uri="{FF2B5EF4-FFF2-40B4-BE49-F238E27FC236}">
                <a16:creationId xmlns:a16="http://schemas.microsoft.com/office/drawing/2014/main" id="{24B5E288-BA19-E816-397F-1B8434C34AB2}"/>
              </a:ext>
            </a:extLst>
          </p:cNvPr>
          <p:cNvSpPr/>
          <p:nvPr/>
        </p:nvSpPr>
        <p:spPr>
          <a:xfrm>
            <a:off x="1919751" y="8124220"/>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26" name="Rounded Rectangle 25">
            <a:extLst>
              <a:ext uri="{FF2B5EF4-FFF2-40B4-BE49-F238E27FC236}">
                <a16:creationId xmlns:a16="http://schemas.microsoft.com/office/drawing/2014/main" id="{46CDC90D-BE06-A190-EA12-FFC0DDCE920C}"/>
              </a:ext>
            </a:extLst>
          </p:cNvPr>
          <p:cNvSpPr/>
          <p:nvPr/>
        </p:nvSpPr>
        <p:spPr>
          <a:xfrm>
            <a:off x="1919751" y="8960796"/>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4990343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iftyFour Connected Learning Guide">
            <a:extLst>
              <a:ext uri="{FF2B5EF4-FFF2-40B4-BE49-F238E27FC236}">
                <a16:creationId xmlns:a16="http://schemas.microsoft.com/office/drawing/2014/main" id="{0B7BCAAA-27EB-6A3F-3140-6CD8071B0ECB}"/>
              </a:ext>
            </a:extLst>
          </p:cNvPr>
          <p:cNvSpPr txBox="1">
            <a:spLocks noGrp="1"/>
          </p:cNvSpPr>
          <p:nvPr>
            <p:ph type="title"/>
          </p:nvPr>
        </p:nvSpPr>
        <p:spPr>
          <a:xfrm>
            <a:off x="1708027" y="1137576"/>
            <a:ext cx="11915830" cy="1152331"/>
          </a:xfrm>
          <a:prstGeom prst="rect">
            <a:avLst/>
          </a:prstGeom>
        </p:spPr>
        <p:txBody>
          <a:bodyPr>
            <a:noAutofit/>
          </a:bodyPr>
          <a:lstStyle>
            <a:lvl1pPr>
              <a:defRPr sz="6000" b="0" spc="-119">
                <a:latin typeface="Helvetica"/>
                <a:ea typeface="Helvetica"/>
                <a:cs typeface="Helvetica"/>
                <a:sym typeface="Helvetica"/>
              </a:defRPr>
            </a:lvl1pPr>
          </a:lstStyle>
          <a:p>
            <a:r>
              <a:rPr lang="en" sz="7500" dirty="0">
                <a:solidFill>
                  <a:srgbClr val="EC1B24"/>
                </a:solidFill>
                <a:latin typeface="Gentium Plus" panose="02000503060000020004" pitchFamily="2" charset="0"/>
                <a:ea typeface="Gentium Plus" panose="02000503060000020004" pitchFamily="2" charset="0"/>
                <a:cs typeface="Gentium Plus" panose="02000503060000020004" pitchFamily="2" charset="0"/>
              </a:rPr>
              <a:t>Tips</a:t>
            </a:r>
            <a:r>
              <a:rPr lang="en" sz="7500" dirty="0">
                <a:latin typeface="Gentium Plus" panose="02000503060000020004" pitchFamily="2" charset="0"/>
                <a:ea typeface="Gentium Plus" panose="02000503060000020004" pitchFamily="2" charset="0"/>
                <a:cs typeface="Gentium Plus" panose="02000503060000020004" pitchFamily="2" charset="0"/>
              </a:rPr>
              <a:t> for Conducting Audits</a:t>
            </a:r>
            <a:endParaRPr sz="7500" dirty="0">
              <a:solidFill>
                <a:srgbClr val="EC1B24"/>
              </a:solidFill>
              <a:latin typeface="Gentium Plus" panose="02000503060000020004" pitchFamily="2" charset="0"/>
              <a:ea typeface="Gentium Plus" panose="02000503060000020004" pitchFamily="2" charset="0"/>
              <a:cs typeface="Gentium Plus" panose="02000503060000020004" pitchFamily="2" charset="0"/>
            </a:endParaRPr>
          </a:p>
        </p:txBody>
      </p:sp>
      <p:sp>
        <p:nvSpPr>
          <p:cNvPr id="3" name="Rectangle 2">
            <a:extLst>
              <a:ext uri="{FF2B5EF4-FFF2-40B4-BE49-F238E27FC236}">
                <a16:creationId xmlns:a16="http://schemas.microsoft.com/office/drawing/2014/main" id="{A321BE52-65F1-5014-91D7-A86A35407B50}"/>
              </a:ext>
            </a:extLst>
          </p:cNvPr>
          <p:cNvSpPr/>
          <p:nvPr/>
        </p:nvSpPr>
        <p:spPr>
          <a:xfrm flipV="1">
            <a:off x="-25901" y="-283779"/>
            <a:ext cx="24409901" cy="3064342"/>
          </a:xfrm>
          <a:prstGeom prst="rect">
            <a:avLst/>
          </a:prstGeom>
          <a:gradFill flip="none" rotWithShape="1">
            <a:gsLst>
              <a:gs pos="0">
                <a:srgbClr val="002060">
                  <a:alpha val="7000"/>
                </a:srgbClr>
              </a:gs>
              <a:gs pos="100000">
                <a:srgbClr val="0E1D42">
                  <a:alpha val="0"/>
                </a:srgbClr>
              </a:gs>
            </a:gsLst>
            <a:lin ang="54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sp>
        <p:nvSpPr>
          <p:cNvPr id="4" name="Breakout sessions discussions around structured questions in groups of 6-12 learners…">
            <a:extLst>
              <a:ext uri="{FF2B5EF4-FFF2-40B4-BE49-F238E27FC236}">
                <a16:creationId xmlns:a16="http://schemas.microsoft.com/office/drawing/2014/main" id="{4C85152F-C844-278D-C564-E73F90A5B33C}"/>
              </a:ext>
            </a:extLst>
          </p:cNvPr>
          <p:cNvSpPr txBox="1"/>
          <p:nvPr/>
        </p:nvSpPr>
        <p:spPr>
          <a:xfrm>
            <a:off x="2612254" y="3792974"/>
            <a:ext cx="20405401" cy="99890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nchor="t">
            <a:noAutofit/>
          </a:bodyPr>
          <a:lstStyle/>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Start by collecting all the materials you’ll be reviewing. Then, go through each communications piece or channel and take notes of what stands out to you based on the questions you’re seeking to answer.</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Use a scale to assess areas of strength and opportunity. </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Consider a “blind audit”.</a:t>
            </a:r>
          </a:p>
          <a:p>
            <a:pPr marL="114300" lvl="0" algn="l" rtl="0">
              <a:lnSpc>
                <a:spcPct val="150000"/>
              </a:lnSpc>
              <a:spcBef>
                <a:spcPts val="1200"/>
              </a:spcBef>
              <a:spcAft>
                <a:spcPts val="0"/>
              </a:spcAft>
              <a:buSzPts val="1800"/>
            </a:pPr>
            <a:r>
              <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rPr>
              <a:t>Be sure that your findings are easy to apply to your organisation. </a:t>
            </a:r>
          </a:p>
        </p:txBody>
      </p:sp>
      <p:sp>
        <p:nvSpPr>
          <p:cNvPr id="5" name="Rounded Rectangle 4">
            <a:extLst>
              <a:ext uri="{FF2B5EF4-FFF2-40B4-BE49-F238E27FC236}">
                <a16:creationId xmlns:a16="http://schemas.microsoft.com/office/drawing/2014/main" id="{95E5829D-7BE2-A36F-F1AF-93C95B2DDBF5}"/>
              </a:ext>
            </a:extLst>
          </p:cNvPr>
          <p:cNvSpPr/>
          <p:nvPr/>
        </p:nvSpPr>
        <p:spPr>
          <a:xfrm>
            <a:off x="1919751" y="3941349"/>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9" name="Rounded Rectangle 8">
            <a:extLst>
              <a:ext uri="{FF2B5EF4-FFF2-40B4-BE49-F238E27FC236}">
                <a16:creationId xmlns:a16="http://schemas.microsoft.com/office/drawing/2014/main" id="{439C6C45-4A7F-B10A-3199-0AD698D81400}"/>
              </a:ext>
            </a:extLst>
          </p:cNvPr>
          <p:cNvSpPr/>
          <p:nvPr/>
        </p:nvSpPr>
        <p:spPr>
          <a:xfrm>
            <a:off x="1919751" y="5456842"/>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1" name="Rounded Rectangle 10">
            <a:extLst>
              <a:ext uri="{FF2B5EF4-FFF2-40B4-BE49-F238E27FC236}">
                <a16:creationId xmlns:a16="http://schemas.microsoft.com/office/drawing/2014/main" id="{C7CEFB93-92DB-9F1A-FC48-5758A68C741B}"/>
              </a:ext>
            </a:extLst>
          </p:cNvPr>
          <p:cNvSpPr/>
          <p:nvPr/>
        </p:nvSpPr>
        <p:spPr>
          <a:xfrm>
            <a:off x="1919751" y="6293417"/>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12" name="Rounded Rectangle 11">
            <a:extLst>
              <a:ext uri="{FF2B5EF4-FFF2-40B4-BE49-F238E27FC236}">
                <a16:creationId xmlns:a16="http://schemas.microsoft.com/office/drawing/2014/main" id="{638DBA8B-93A6-252F-B083-A0C9CC95A5C6}"/>
              </a:ext>
            </a:extLst>
          </p:cNvPr>
          <p:cNvSpPr/>
          <p:nvPr/>
        </p:nvSpPr>
        <p:spPr>
          <a:xfrm>
            <a:off x="1919751" y="7129991"/>
            <a:ext cx="457200" cy="457200"/>
          </a:xfrm>
          <a:prstGeom prst="roundRect">
            <a:avLst/>
          </a:prstGeom>
          <a:noFill/>
          <a:ln w="12700" cap="flat">
            <a:solidFill>
              <a:srgbClr val="0E1D42"/>
            </a:solid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3340610479"/>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D045A-B19C-9A49-969D-21FBE01416C6}"/>
              </a:ext>
            </a:extLst>
          </p:cNvPr>
          <p:cNvSpPr/>
          <p:nvPr/>
        </p:nvSpPr>
        <p:spPr>
          <a:xfrm>
            <a:off x="2909454" y="5126182"/>
            <a:ext cx="20615563" cy="7528377"/>
          </a:xfrm>
          <a:prstGeom prst="rect">
            <a:avLst/>
          </a:prstGeom>
          <a:gradFill flip="none" rotWithShape="1">
            <a:gsLst>
              <a:gs pos="0">
                <a:srgbClr val="0E1D42">
                  <a:alpha val="10000"/>
                </a:srgbClr>
              </a:gs>
              <a:gs pos="100000">
                <a:srgbClr val="0E1D42">
                  <a:alpha val="0"/>
                </a:srgbClr>
              </a:gs>
            </a:gsLst>
            <a:lin ang="54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graphicFrame>
        <p:nvGraphicFramePr>
          <p:cNvPr id="2" name="Table 2">
            <a:extLst>
              <a:ext uri="{FF2B5EF4-FFF2-40B4-BE49-F238E27FC236}">
                <a16:creationId xmlns:a16="http://schemas.microsoft.com/office/drawing/2014/main" id="{7A2F2FA8-05A9-8C7D-2ECB-CD3948189481}"/>
              </a:ext>
            </a:extLst>
          </p:cNvPr>
          <p:cNvGraphicFramePr>
            <a:graphicFrameLocks noGrp="1"/>
          </p:cNvGraphicFramePr>
          <p:nvPr>
            <p:extLst>
              <p:ext uri="{D42A27DB-BD31-4B8C-83A1-F6EECF244321}">
                <p14:modId xmlns:p14="http://schemas.microsoft.com/office/powerpoint/2010/main" val="424516071"/>
              </p:ext>
            </p:extLst>
          </p:nvPr>
        </p:nvGraphicFramePr>
        <p:xfrm>
          <a:off x="812321" y="2549286"/>
          <a:ext cx="22712697" cy="10105273"/>
        </p:xfrm>
        <a:graphic>
          <a:graphicData uri="http://schemas.openxmlformats.org/drawingml/2006/table">
            <a:tbl>
              <a:tblPr firstRow="1" bandRow="1">
                <a:tableStyleId>{5940675A-B579-460E-94D1-54222C63F5DA}</a:tableStyleId>
              </a:tblPr>
              <a:tblGrid>
                <a:gridCol w="2123118">
                  <a:extLst>
                    <a:ext uri="{9D8B030D-6E8A-4147-A177-3AD203B41FA5}">
                      <a16:colId xmlns:a16="http://schemas.microsoft.com/office/drawing/2014/main" val="1019776849"/>
                    </a:ext>
                  </a:extLst>
                </a:gridCol>
                <a:gridCol w="7789470">
                  <a:extLst>
                    <a:ext uri="{9D8B030D-6E8A-4147-A177-3AD203B41FA5}">
                      <a16:colId xmlns:a16="http://schemas.microsoft.com/office/drawing/2014/main" val="508502987"/>
                    </a:ext>
                  </a:extLst>
                </a:gridCol>
                <a:gridCol w="12800109">
                  <a:extLst>
                    <a:ext uri="{9D8B030D-6E8A-4147-A177-3AD203B41FA5}">
                      <a16:colId xmlns:a16="http://schemas.microsoft.com/office/drawing/2014/main" val="149620879"/>
                    </a:ext>
                  </a:extLst>
                </a:gridCol>
              </a:tblGrid>
              <a:tr h="997478">
                <a:tc>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Goal</a:t>
                      </a:r>
                    </a:p>
                  </a:txBody>
                  <a:tcPr marL="137160" marR="137160" marT="137160" marB="137160" anchor="ctr">
                    <a:lnB w="12700" cap="flat" cmpd="sng" algn="ctr">
                      <a:solidFill>
                        <a:srgbClr val="FFFFFF"/>
                      </a:solidFill>
                      <a:prstDash val="solid"/>
                      <a:round/>
                      <a:headEnd type="none" w="med" len="med"/>
                      <a:tailEnd type="none" w="med" len="med"/>
                    </a:lnB>
                    <a:solidFill>
                      <a:srgbClr val="25408F">
                        <a:alpha val="80000"/>
                      </a:srgbClr>
                    </a:solidFill>
                  </a:tcPr>
                </a:tc>
                <a:tc gridSpan="2">
                  <a:txBody>
                    <a:bodyPr/>
                    <a:lstStyle/>
                    <a:p>
                      <a:pPr marL="0" lvl="0" indent="0" algn="l" rtl="0">
                        <a:lnSpc>
                          <a:spcPct val="115000"/>
                        </a:lnSpc>
                        <a:spcBef>
                          <a:spcPts val="0"/>
                        </a:spcBef>
                        <a:spcAft>
                          <a:spcPts val="1200"/>
                        </a:spcAft>
                        <a:buNone/>
                      </a:pP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To gain an understanding of your </a:t>
                      </a:r>
                      <a:r>
                        <a:rPr lang="en" sz="2400"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 current brand architecture or learn how other similar </a:t>
                      </a:r>
                      <a:r>
                        <a:rPr lang="en" sz="2400"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 are structured</a:t>
                      </a:r>
                      <a:endParaRPr sz="24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nchor="ctr"/>
                </a:tc>
                <a:tc hMerge="1">
                  <a:txBody>
                    <a:bodyPr/>
                    <a:lstStyle/>
                    <a:p>
                      <a:endParaRPr lang="en-US"/>
                    </a:p>
                  </a:txBody>
                  <a:tcPr/>
                </a:tc>
                <a:extLst>
                  <a:ext uri="{0D108BD9-81ED-4DB2-BD59-A6C34878D82A}">
                    <a16:rowId xmlns:a16="http://schemas.microsoft.com/office/drawing/2014/main" val="4018221751"/>
                  </a:ext>
                </a:extLst>
              </a:tr>
              <a:tr h="803564">
                <a:tc>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Outcome</a:t>
                      </a:r>
                    </a:p>
                  </a:txBody>
                  <a:tcPr marL="137160" marR="137160" marT="137160" marB="137160" anchor="ct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5408F">
                        <a:alpha val="80000"/>
                      </a:srgbClr>
                    </a:solidFill>
                  </a:tcPr>
                </a:tc>
                <a:tc gridSpan="2">
                  <a:txBody>
                    <a:bodyPr/>
                    <a:lstStyle/>
                    <a:p>
                      <a:pPr marL="0" lvl="0" indent="0" algn="l" rtl="0">
                        <a:lnSpc>
                          <a:spcPct val="115000"/>
                        </a:lnSpc>
                        <a:spcBef>
                          <a:spcPts val="0"/>
                        </a:spcBef>
                        <a:spcAft>
                          <a:spcPts val="1200"/>
                        </a:spcAft>
                        <a:buNone/>
                      </a:pP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Clearly identified parent brand, sub-brands, and products and direction for the type of brand architecture you’d your </a:t>
                      </a:r>
                      <a:r>
                        <a:rPr lang="en" sz="2400"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 to have</a:t>
                      </a:r>
                      <a:endParaRPr sz="24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nchor="ctr"/>
                </a:tc>
                <a:tc hMerge="1">
                  <a:txBody>
                    <a:bodyPr/>
                    <a:lstStyle/>
                    <a:p>
                      <a:endParaRPr lang="en-US"/>
                    </a:p>
                  </a:txBody>
                  <a:tcPr/>
                </a:tc>
                <a:extLst>
                  <a:ext uri="{0D108BD9-81ED-4DB2-BD59-A6C34878D82A}">
                    <a16:rowId xmlns:a16="http://schemas.microsoft.com/office/drawing/2014/main" val="1059928559"/>
                  </a:ext>
                </a:extLst>
              </a:tr>
              <a:tr h="775671">
                <a:tc rowSpan="2">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Questions to Ask</a:t>
                      </a:r>
                    </a:p>
                  </a:txBody>
                  <a:tcPr marL="137160" marR="137160" marT="137160" marB="137160">
                    <a:lnT w="12700" cap="flat" cmpd="sng" algn="ctr">
                      <a:solidFill>
                        <a:srgbClr val="FFFFFF"/>
                      </a:solidFill>
                      <a:prstDash val="solid"/>
                      <a:round/>
                      <a:headEnd type="none" w="med" len="med"/>
                      <a:tailEnd type="none" w="med" len="med"/>
                    </a:lnT>
                    <a:solidFill>
                      <a:srgbClr val="25408F">
                        <a:alpha val="80000"/>
                      </a:srgbClr>
                    </a:solidFill>
                  </a:tcPr>
                </a:tc>
                <a:tc>
                  <a:txBody>
                    <a:bodyPr/>
                    <a:lstStyle/>
                    <a:p>
                      <a:pPr marL="0" marR="0" lvl="0" indent="0" algn="ctr" defTabSz="584200" rtl="0" eaLnBrk="1" fontAlgn="auto" latinLnBrk="0" hangingPunct="1">
                        <a:lnSpc>
                          <a:spcPct val="100000"/>
                        </a:lnSpc>
                        <a:spcBef>
                          <a:spcPts val="0"/>
                        </a:spcBef>
                        <a:spcAft>
                          <a:spcPts val="0"/>
                        </a:spcAft>
                        <a:buClrTx/>
                        <a:buSzTx/>
                        <a:buFontTx/>
                        <a:buNone/>
                        <a:tabLst/>
                        <a:defRPr/>
                      </a:pPr>
                      <a:r>
                        <a:rPr lang="en-ZA" sz="2400" b="0" dirty="0">
                          <a:solidFill>
                            <a:srgbClr val="25408F"/>
                          </a:solidFill>
                          <a:latin typeface="Open Sans" panose="020B0606030504020204" pitchFamily="34" charset="0"/>
                          <a:ea typeface="Open Sans" panose="020B0606030504020204" pitchFamily="34" charset="0"/>
                          <a:cs typeface="Open Sans" panose="020B0606030504020204" pitchFamily="34" charset="0"/>
                        </a:rPr>
                        <a:t>Communications Audit</a:t>
                      </a:r>
                    </a:p>
                  </a:txBody>
                  <a:tcPr marL="137160" marR="137160" marT="137160" marB="137160" anchor="ctr"/>
                </a:tc>
                <a:tc>
                  <a:txBody>
                    <a:bodyPr/>
                    <a:lstStyle/>
                    <a:p>
                      <a:pPr marL="0" marR="0" lvl="0" indent="0" algn="ctr" defTabSz="584200" rtl="0" eaLnBrk="1" fontAlgn="auto" latinLnBrk="0" hangingPunct="1">
                        <a:lnSpc>
                          <a:spcPct val="100000"/>
                        </a:lnSpc>
                        <a:spcBef>
                          <a:spcPts val="0"/>
                        </a:spcBef>
                        <a:spcAft>
                          <a:spcPts val="0"/>
                        </a:spcAft>
                        <a:buClrTx/>
                        <a:buSzTx/>
                        <a:buFontTx/>
                        <a:buNone/>
                        <a:tabLst/>
                        <a:defRPr/>
                      </a:pPr>
                      <a:r>
                        <a:rPr lang="en-ZA" sz="2400" b="0" dirty="0">
                          <a:solidFill>
                            <a:srgbClr val="25408F"/>
                          </a:solidFill>
                          <a:latin typeface="Open Sans" panose="020B0606030504020204" pitchFamily="34" charset="0"/>
                          <a:ea typeface="Open Sans" panose="020B0606030504020204" pitchFamily="34" charset="0"/>
                          <a:cs typeface="Open Sans" panose="020B0606030504020204" pitchFamily="34" charset="0"/>
                        </a:rPr>
                        <a:t>Organisation Audit</a:t>
                      </a:r>
                    </a:p>
                  </a:txBody>
                  <a:tcPr marL="137160" marR="137160" marT="137160" marB="137160" anchor="ctr"/>
                </a:tc>
                <a:extLst>
                  <a:ext uri="{0D108BD9-81ED-4DB2-BD59-A6C34878D82A}">
                    <a16:rowId xmlns:a16="http://schemas.microsoft.com/office/drawing/2014/main" val="2058211027"/>
                  </a:ext>
                </a:extLst>
              </a:tr>
              <a:tr h="2804033">
                <a:tc vMerge="1">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solidFill>
                      <a:srgbClr val="C61881"/>
                    </a:solidFill>
                  </a:tcPr>
                </a:tc>
                <a:tc>
                  <a:txBody>
                    <a:bodyPr/>
                    <a:lstStyle/>
                    <a:p>
                      <a:pPr marL="0" lvl="0" indent="0" algn="l" rtl="0">
                        <a:spcBef>
                          <a:spcPts val="0"/>
                        </a:spcBef>
                        <a:spcAft>
                          <a:spcPts val="0"/>
                        </a:spcAft>
                        <a:buNone/>
                      </a:pPr>
                      <a:r>
                        <a:rPr lang="en-ZA"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Brand Structure:</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is my parent brand?</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are my sub-brands? </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are my products?</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are signposts rather than sub-brands?</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are the strengths &amp; weakness of this architecture?</a:t>
                      </a:r>
                    </a:p>
                    <a:p>
                      <a:pPr marL="0" lvl="0" indent="0" algn="l" rtl="0">
                        <a:spcBef>
                          <a:spcPts val="0"/>
                        </a:spcBef>
                        <a:spcAft>
                          <a:spcPts val="0"/>
                        </a:spcAft>
                        <a:buNone/>
                      </a:pPr>
                      <a:endPar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ZA"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Presentation of Brands:</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How is the messaging of the sub-brands similar to and different from the parent brand?</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How are the sub-brands and products visually represented in comparison to the parent brand?</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How are the sub-brands and products distributed across communication channels? </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is helpful and what is confusing about how the parent brand, sub-brands, and products are portrayed?</a:t>
                      </a:r>
                    </a:p>
                    <a:p>
                      <a:pPr marL="0" lvl="0" indent="0" algn="l" rtl="0">
                        <a:spcBef>
                          <a:spcPts val="0"/>
                        </a:spcBef>
                        <a:spcAft>
                          <a:spcPts val="0"/>
                        </a:spcAft>
                        <a:buNone/>
                      </a:pPr>
                      <a:endPar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ZA"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Architecture Type:</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Does my architecture reflect a house of brands, branded house, or hybrid type?</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Would a different type of architecture be more beneficial?</a:t>
                      </a:r>
                    </a:p>
                  </a:txBody>
                  <a:tcPr marL="137160" marR="137160" marT="137160" marB="137160" anchor="ctr"/>
                </a:tc>
                <a:tc>
                  <a:txBody>
                    <a:bodyPr/>
                    <a:lstStyle/>
                    <a:p>
                      <a:pPr marL="0" lvl="0" indent="0" algn="l" rtl="0">
                        <a:spcBef>
                          <a:spcPts val="0"/>
                        </a:spcBef>
                        <a:spcAft>
                          <a:spcPts val="0"/>
                        </a:spcAft>
                        <a:buClr>
                          <a:schemeClr val="dk1"/>
                        </a:buClr>
                        <a:buSzPts val="1100"/>
                        <a:buFont typeface="Arial"/>
                        <a:buNone/>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For each organisation, ask…</a:t>
                      </a:r>
                    </a:p>
                    <a:p>
                      <a:pPr marL="0" lvl="0" indent="0" algn="l" rtl="0">
                        <a:spcBef>
                          <a:spcPts val="0"/>
                        </a:spcBef>
                        <a:spcAft>
                          <a:spcPts val="0"/>
                        </a:spcAft>
                        <a:buClr>
                          <a:schemeClr val="dk1"/>
                        </a:buClr>
                        <a:buSzPts val="1100"/>
                        <a:buFont typeface="Arial"/>
                        <a:buNone/>
                      </a:pPr>
                      <a:endPar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ZA"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Brand Structure:</a:t>
                      </a:r>
                    </a:p>
                    <a:p>
                      <a:pPr marL="342900" marR="0" lvl="0" indent="-342900" algn="l" defTabSz="584200" rtl="0" eaLnBrk="1" fontAlgn="auto" latinLnBrk="0" hangingPunct="1">
                        <a:lnSpc>
                          <a:spcPct val="100000"/>
                        </a:lnSpc>
                        <a:spcBef>
                          <a:spcPts val="0"/>
                        </a:spcBef>
                        <a:spcAft>
                          <a:spcPts val="0"/>
                        </a:spcAft>
                        <a:buClrTx/>
                        <a:buSzTx/>
                        <a:buFont typeface="Wingdings" pitchFamily="2" charset="2"/>
                        <a:buChar char="§"/>
                        <a:tabLst/>
                        <a:defRPr/>
                      </a:pPr>
                      <a:r>
                        <a:rPr kumimoji="0" lang="en-ZA" sz="2000" b="0" i="0" u="none" strike="noStrike" kern="0" cap="none" spc="0" normalizeH="0" baseline="0" noProof="0" dirty="0">
                          <a:ln>
                            <a:noFill/>
                          </a:ln>
                          <a:solidFill>
                            <a:srgbClr val="0E1D42"/>
                          </a:solidFill>
                          <a:effectLst/>
                          <a:uLnTx/>
                          <a:uFillTx/>
                          <a:latin typeface="Open Sans" panose="020B0606030504020204" pitchFamily="34" charset="0"/>
                          <a:ea typeface="Open Sans" panose="020B0606030504020204" pitchFamily="34" charset="0"/>
                          <a:cs typeface="Open Sans" panose="020B0606030504020204" pitchFamily="34" charset="0"/>
                          <a:sym typeface="Helvetica Neue"/>
                        </a:rPr>
                        <a:t>What is my parent brand?</a:t>
                      </a:r>
                    </a:p>
                    <a:p>
                      <a:pPr marL="342900" marR="0" lvl="0" indent="-342900" algn="l" defTabSz="584200" rtl="0" eaLnBrk="1" fontAlgn="auto" latinLnBrk="0" hangingPunct="1">
                        <a:lnSpc>
                          <a:spcPct val="100000"/>
                        </a:lnSpc>
                        <a:spcBef>
                          <a:spcPts val="0"/>
                        </a:spcBef>
                        <a:spcAft>
                          <a:spcPts val="0"/>
                        </a:spcAft>
                        <a:buClrTx/>
                        <a:buSzTx/>
                        <a:buFont typeface="Wingdings" pitchFamily="2" charset="2"/>
                        <a:buChar char="§"/>
                        <a:tabLst/>
                        <a:defRPr/>
                      </a:pPr>
                      <a:r>
                        <a:rPr kumimoji="0" lang="en-ZA" sz="2000" b="0" i="0" u="none" strike="noStrike" kern="0" cap="none" spc="0" normalizeH="0" baseline="0" noProof="0" dirty="0">
                          <a:ln>
                            <a:noFill/>
                          </a:ln>
                          <a:solidFill>
                            <a:srgbClr val="0E1D42"/>
                          </a:solidFill>
                          <a:effectLst/>
                          <a:uLnTx/>
                          <a:uFillTx/>
                          <a:latin typeface="Open Sans" panose="020B0606030504020204" pitchFamily="34" charset="0"/>
                          <a:ea typeface="Open Sans" panose="020B0606030504020204" pitchFamily="34" charset="0"/>
                          <a:cs typeface="Open Sans" panose="020B0606030504020204" pitchFamily="34" charset="0"/>
                          <a:sym typeface="Helvetica Neue"/>
                        </a:rPr>
                        <a:t>What are my sub-brands? </a:t>
                      </a:r>
                    </a:p>
                    <a:p>
                      <a:pPr marL="342900" marR="0" lvl="0" indent="-342900" algn="l" defTabSz="584200" rtl="0" eaLnBrk="1" fontAlgn="auto" latinLnBrk="0" hangingPunct="1">
                        <a:lnSpc>
                          <a:spcPct val="100000"/>
                        </a:lnSpc>
                        <a:spcBef>
                          <a:spcPts val="0"/>
                        </a:spcBef>
                        <a:spcAft>
                          <a:spcPts val="0"/>
                        </a:spcAft>
                        <a:buClrTx/>
                        <a:buSzTx/>
                        <a:buFont typeface="Wingdings" pitchFamily="2" charset="2"/>
                        <a:buChar char="§"/>
                        <a:tabLst/>
                        <a:defRPr/>
                      </a:pPr>
                      <a:r>
                        <a:rPr kumimoji="0" lang="en-ZA" sz="2000" b="0" i="0" u="none" strike="noStrike" kern="0" cap="none" spc="0" normalizeH="0" baseline="0" noProof="0" dirty="0">
                          <a:ln>
                            <a:noFill/>
                          </a:ln>
                          <a:solidFill>
                            <a:srgbClr val="0E1D42"/>
                          </a:solidFill>
                          <a:effectLst/>
                          <a:uLnTx/>
                          <a:uFillTx/>
                          <a:latin typeface="Open Sans" panose="020B0606030504020204" pitchFamily="34" charset="0"/>
                          <a:ea typeface="Open Sans" panose="020B0606030504020204" pitchFamily="34" charset="0"/>
                          <a:cs typeface="Open Sans" panose="020B0606030504020204" pitchFamily="34" charset="0"/>
                          <a:sym typeface="Helvetica Neue"/>
                        </a:rPr>
                        <a:t>What are my products</a:t>
                      </a: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a:t>
                      </a:r>
                    </a:p>
                    <a:p>
                      <a:pPr marL="342900" marR="0" lvl="0" indent="-342900" algn="l" defTabSz="584200" rtl="0" eaLnBrk="1" fontAlgn="auto" latinLnBrk="0" hangingPunct="1">
                        <a:lnSpc>
                          <a:spcPct val="100000"/>
                        </a:lnSpc>
                        <a:spcBef>
                          <a:spcPts val="0"/>
                        </a:spcBef>
                        <a:spcAft>
                          <a:spcPts val="0"/>
                        </a:spcAft>
                        <a:buClrTx/>
                        <a:buSzTx/>
                        <a:buFont typeface="Wingdings" pitchFamily="2" charset="2"/>
                        <a:buChar char="§"/>
                        <a:tabLst/>
                        <a:defRP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signposts is it using?</a:t>
                      </a:r>
                    </a:p>
                    <a:p>
                      <a:pPr marL="342900" marR="0" lvl="0" indent="-342900" algn="l" defTabSz="584200" rtl="0" eaLnBrk="1" fontAlgn="auto" latinLnBrk="0" hangingPunct="1">
                        <a:lnSpc>
                          <a:spcPct val="100000"/>
                        </a:lnSpc>
                        <a:spcBef>
                          <a:spcPts val="0"/>
                        </a:spcBef>
                        <a:spcAft>
                          <a:spcPts val="0"/>
                        </a:spcAft>
                        <a:buClrTx/>
                        <a:buSzTx/>
                        <a:buFont typeface="Wingdings" pitchFamily="2" charset="2"/>
                        <a:buChar char="§"/>
                        <a:tabLst/>
                        <a:defRP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are the strengths &amp; weakness of its architecture?</a:t>
                      </a:r>
                    </a:p>
                    <a:p>
                      <a:pPr marL="0" lvl="0" indent="0" algn="l" rtl="0">
                        <a:spcBef>
                          <a:spcPts val="0"/>
                        </a:spcBef>
                        <a:spcAft>
                          <a:spcPts val="0"/>
                        </a:spcAft>
                        <a:buClr>
                          <a:schemeClr val="dk1"/>
                        </a:buClr>
                        <a:buSzPts val="1100"/>
                        <a:buFont typeface="Arial"/>
                        <a:buNone/>
                      </a:pPr>
                      <a:endPar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Clr>
                          <a:schemeClr val="dk1"/>
                        </a:buClr>
                        <a:buSzPts val="1100"/>
                        <a:buFont typeface="Arial"/>
                        <a:buNone/>
                      </a:pPr>
                      <a:r>
                        <a:rPr lang="en-ZA"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Presentation of Brands:</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How is the messaging of the sub-brands similar to and different from the parent brand?</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How are the sub-brands and products visually represented in comparison to the parent brand?</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How are the sub-brands and products distributed across communication channels? </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is helpful and what is confusing about how the parent brand, sub-brands, and products are portrayed?</a:t>
                      </a:r>
                    </a:p>
                    <a:p>
                      <a:pPr marL="0" lvl="0" indent="0" algn="l" rtl="0">
                        <a:spcBef>
                          <a:spcPts val="0"/>
                        </a:spcBef>
                        <a:spcAft>
                          <a:spcPts val="0"/>
                        </a:spcAft>
                        <a:buClr>
                          <a:schemeClr val="dk1"/>
                        </a:buClr>
                        <a:buSzPts val="1100"/>
                        <a:buFont typeface="Arial"/>
                        <a:buNone/>
                      </a:pPr>
                      <a:endPar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Clr>
                          <a:schemeClr val="dk1"/>
                        </a:buClr>
                        <a:buSzPts val="1100"/>
                        <a:buFont typeface="Arial"/>
                        <a:buNone/>
                      </a:pPr>
                      <a:r>
                        <a:rPr lang="en-ZA"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Architecture Type:</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Does my architecture reflect a house of brands, branded house, or hybrid type?</a:t>
                      </a:r>
                    </a:p>
                    <a:p>
                      <a:pPr marL="0" lvl="0" indent="0" algn="l" rtl="0">
                        <a:spcBef>
                          <a:spcPts val="0"/>
                        </a:spcBef>
                        <a:spcAft>
                          <a:spcPts val="0"/>
                        </a:spcAft>
                        <a:buClr>
                          <a:schemeClr val="dk1"/>
                        </a:buClr>
                        <a:buSzPts val="1100"/>
                        <a:buFont typeface="Arial"/>
                        <a:buNone/>
                      </a:pPr>
                      <a:endPar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Clr>
                          <a:schemeClr val="dk1"/>
                        </a:buClr>
                        <a:buSzPts val="1100"/>
                        <a:buFont typeface="Arial"/>
                        <a:buNone/>
                      </a:pPr>
                      <a:r>
                        <a:rPr lang="en-ZA"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can my organisation learn?</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was helpful about their architectures? What was confusing? </a:t>
                      </a:r>
                    </a:p>
                    <a:p>
                      <a:pPr marL="342900" lvl="0" indent="-342900" algn="l" rtl="0">
                        <a:spcBef>
                          <a:spcPts val="0"/>
                        </a:spcBef>
                        <a:spcAft>
                          <a:spcPts val="0"/>
                        </a:spcAft>
                        <a:buFont typeface="Wingdings" pitchFamily="2" charset="2"/>
                        <a:buChar char="§"/>
                      </a:pPr>
                      <a:r>
                        <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could I apply to my organisation?</a:t>
                      </a:r>
                    </a:p>
                    <a:p>
                      <a:pPr marL="342900" lvl="0" indent="-342900" algn="l" rtl="0">
                        <a:spcBef>
                          <a:spcPts val="0"/>
                        </a:spcBef>
                        <a:spcAft>
                          <a:spcPts val="0"/>
                        </a:spcAft>
                        <a:buFont typeface="Wingdings" pitchFamily="2" charset="2"/>
                        <a:buChar char="§"/>
                      </a:pPr>
                      <a:endParaRPr lang="en-ZA" sz="2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nchor="ctr"/>
                </a:tc>
                <a:extLst>
                  <a:ext uri="{0D108BD9-81ED-4DB2-BD59-A6C34878D82A}">
                    <a16:rowId xmlns:a16="http://schemas.microsoft.com/office/drawing/2014/main" val="1078335953"/>
                  </a:ext>
                </a:extLst>
              </a:tr>
            </a:tbl>
          </a:graphicData>
        </a:graphic>
      </p:graphicFrame>
      <p:sp>
        <p:nvSpPr>
          <p:cNvPr id="10" name="FiftyFour Connected Learning Guide">
            <a:extLst>
              <a:ext uri="{FF2B5EF4-FFF2-40B4-BE49-F238E27FC236}">
                <a16:creationId xmlns:a16="http://schemas.microsoft.com/office/drawing/2014/main" id="{0B7BCAAA-27EB-6A3F-3140-6CD8071B0ECB}"/>
              </a:ext>
            </a:extLst>
          </p:cNvPr>
          <p:cNvSpPr txBox="1">
            <a:spLocks noGrp="1"/>
          </p:cNvSpPr>
          <p:nvPr>
            <p:ph type="title"/>
          </p:nvPr>
        </p:nvSpPr>
        <p:spPr>
          <a:xfrm>
            <a:off x="1708027" y="1137576"/>
            <a:ext cx="11915830" cy="1152331"/>
          </a:xfrm>
          <a:prstGeom prst="rect">
            <a:avLst/>
          </a:prstGeom>
        </p:spPr>
        <p:txBody>
          <a:bodyPr>
            <a:noAutofit/>
          </a:bodyPr>
          <a:lstStyle>
            <a:lvl1pPr>
              <a:defRPr sz="6000" b="0" spc="-119">
                <a:latin typeface="Helvetica"/>
                <a:ea typeface="Helvetica"/>
                <a:cs typeface="Helvetica"/>
                <a:sym typeface="Helvetica"/>
              </a:defRPr>
            </a:lvl1pPr>
          </a:lstStyle>
          <a:p>
            <a:r>
              <a:rPr lang="en" sz="7500" dirty="0">
                <a:solidFill>
                  <a:srgbClr val="25408F"/>
                </a:solidFill>
                <a:latin typeface="Gentium Plus" panose="02000503060000020004" pitchFamily="2" charset="0"/>
                <a:ea typeface="Gentium Plus" panose="02000503060000020004" pitchFamily="2" charset="0"/>
                <a:cs typeface="Gentium Plus" panose="02000503060000020004" pitchFamily="2" charset="0"/>
              </a:rPr>
              <a:t>Brand Architecture </a:t>
            </a:r>
            <a:r>
              <a:rPr lang="en"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rPr>
              <a:t>Audit</a:t>
            </a:r>
            <a:endParaRPr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endParaRPr>
          </a:p>
        </p:txBody>
      </p:sp>
    </p:spTree>
    <p:extLst>
      <p:ext uri="{BB962C8B-B14F-4D97-AF65-F5344CB8AC3E}">
        <p14:creationId xmlns:p14="http://schemas.microsoft.com/office/powerpoint/2010/main" val="211934469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D045A-B19C-9A49-969D-21FBE01416C6}"/>
              </a:ext>
            </a:extLst>
          </p:cNvPr>
          <p:cNvSpPr/>
          <p:nvPr/>
        </p:nvSpPr>
        <p:spPr>
          <a:xfrm>
            <a:off x="2854036" y="5394838"/>
            <a:ext cx="20670981" cy="7426037"/>
          </a:xfrm>
          <a:prstGeom prst="rect">
            <a:avLst/>
          </a:prstGeom>
          <a:gradFill flip="none" rotWithShape="1">
            <a:gsLst>
              <a:gs pos="0">
                <a:srgbClr val="0E1D42">
                  <a:alpha val="10000"/>
                </a:srgbClr>
              </a:gs>
              <a:gs pos="100000">
                <a:srgbClr val="0E1D42">
                  <a:alpha val="0"/>
                </a:srgbClr>
              </a:gs>
            </a:gsLst>
            <a:lin ang="54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graphicFrame>
        <p:nvGraphicFramePr>
          <p:cNvPr id="2" name="Table 2">
            <a:extLst>
              <a:ext uri="{FF2B5EF4-FFF2-40B4-BE49-F238E27FC236}">
                <a16:creationId xmlns:a16="http://schemas.microsoft.com/office/drawing/2014/main" id="{7A2F2FA8-05A9-8C7D-2ECB-CD3948189481}"/>
              </a:ext>
            </a:extLst>
          </p:cNvPr>
          <p:cNvGraphicFramePr>
            <a:graphicFrameLocks noGrp="1"/>
          </p:cNvGraphicFramePr>
          <p:nvPr>
            <p:extLst>
              <p:ext uri="{D42A27DB-BD31-4B8C-83A1-F6EECF244321}">
                <p14:modId xmlns:p14="http://schemas.microsoft.com/office/powerpoint/2010/main" val="3194144864"/>
              </p:ext>
            </p:extLst>
          </p:nvPr>
        </p:nvGraphicFramePr>
        <p:xfrm>
          <a:off x="812321" y="2546455"/>
          <a:ext cx="22712697" cy="10329838"/>
        </p:xfrm>
        <a:graphic>
          <a:graphicData uri="http://schemas.openxmlformats.org/drawingml/2006/table">
            <a:tbl>
              <a:tblPr firstRow="1" bandRow="1">
                <a:tableStyleId>{5940675A-B579-460E-94D1-54222C63F5DA}</a:tableStyleId>
              </a:tblPr>
              <a:tblGrid>
                <a:gridCol w="2080196">
                  <a:extLst>
                    <a:ext uri="{9D8B030D-6E8A-4147-A177-3AD203B41FA5}">
                      <a16:colId xmlns:a16="http://schemas.microsoft.com/office/drawing/2014/main" val="1019776849"/>
                    </a:ext>
                  </a:extLst>
                </a:gridCol>
                <a:gridCol w="8821773">
                  <a:extLst>
                    <a:ext uri="{9D8B030D-6E8A-4147-A177-3AD203B41FA5}">
                      <a16:colId xmlns:a16="http://schemas.microsoft.com/office/drawing/2014/main" val="508502987"/>
                    </a:ext>
                  </a:extLst>
                </a:gridCol>
                <a:gridCol w="11810728">
                  <a:extLst>
                    <a:ext uri="{9D8B030D-6E8A-4147-A177-3AD203B41FA5}">
                      <a16:colId xmlns:a16="http://schemas.microsoft.com/office/drawing/2014/main" val="149620879"/>
                    </a:ext>
                  </a:extLst>
                </a:gridCol>
              </a:tblGrid>
              <a:tr h="997478">
                <a:tc>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Goal</a:t>
                      </a:r>
                    </a:p>
                  </a:txBody>
                  <a:tcPr marL="137160" marR="137160" marT="137160" marB="137160" anchor="ctr">
                    <a:lnB w="12700" cap="flat" cmpd="sng" algn="ctr">
                      <a:solidFill>
                        <a:srgbClr val="FFFFFF"/>
                      </a:solidFill>
                      <a:prstDash val="solid"/>
                      <a:round/>
                      <a:headEnd type="none" w="med" len="med"/>
                      <a:tailEnd type="none" w="med" len="med"/>
                    </a:lnB>
                    <a:solidFill>
                      <a:srgbClr val="25408F">
                        <a:alpha val="89804"/>
                      </a:srgbClr>
                    </a:solidFill>
                  </a:tcPr>
                </a:tc>
                <a:tc gridSpan="2">
                  <a:txBody>
                    <a:bodyPr/>
                    <a:lstStyle/>
                    <a:p>
                      <a:pPr marL="0" lvl="0" indent="0" algn="l" rtl="0">
                        <a:lnSpc>
                          <a:spcPct val="115000"/>
                        </a:lnSpc>
                        <a:spcBef>
                          <a:spcPts val="0"/>
                        </a:spcBef>
                        <a:spcAft>
                          <a:spcPts val="1200"/>
                        </a:spcAft>
                        <a:buNone/>
                      </a:pP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To gain an understanding of how your </a:t>
                      </a:r>
                      <a:r>
                        <a:rPr lang="en" sz="2400"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 brand strategy is being communicated through its visuals and messaging across channels</a:t>
                      </a:r>
                      <a:endParaRPr sz="24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tc hMerge="1">
                  <a:txBody>
                    <a:bodyPr/>
                    <a:lstStyle/>
                    <a:p>
                      <a:endParaRPr lang="en-US"/>
                    </a:p>
                  </a:txBody>
                  <a:tcPr/>
                </a:tc>
                <a:extLst>
                  <a:ext uri="{0D108BD9-81ED-4DB2-BD59-A6C34878D82A}">
                    <a16:rowId xmlns:a16="http://schemas.microsoft.com/office/drawing/2014/main" val="4018221751"/>
                  </a:ext>
                </a:extLst>
              </a:tr>
              <a:tr h="803564">
                <a:tc>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Outcome</a:t>
                      </a:r>
                    </a:p>
                  </a:txBody>
                  <a:tcPr marL="137160" marR="137160" marT="137160" marB="137160" anchor="ct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5408F">
                        <a:alpha val="89804"/>
                      </a:srgbClr>
                    </a:solidFill>
                  </a:tcPr>
                </a:tc>
                <a:tc gridSpan="2">
                  <a:txBody>
                    <a:bodyPr/>
                    <a:lstStyle/>
                    <a:p>
                      <a:pPr marL="0" lvl="0" indent="0" algn="l" rtl="0">
                        <a:lnSpc>
                          <a:spcPct val="115000"/>
                        </a:lnSpc>
                        <a:spcBef>
                          <a:spcPts val="0"/>
                        </a:spcBef>
                        <a:spcAft>
                          <a:spcPts val="1200"/>
                        </a:spcAft>
                        <a:buNone/>
                      </a:pP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Specific ways that your </a:t>
                      </a:r>
                      <a:r>
                        <a:rPr lang="en" sz="2400"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 messaging and visuals are communicating about your </a:t>
                      </a:r>
                      <a:r>
                        <a:rPr lang="en" sz="2400"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 accurately and effectively and ways they need to improve</a:t>
                      </a:r>
                      <a:endParaRPr sz="24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tc hMerge="1">
                  <a:txBody>
                    <a:bodyPr/>
                    <a:lstStyle/>
                    <a:p>
                      <a:endParaRPr lang="en-US"/>
                    </a:p>
                  </a:txBody>
                  <a:tcPr/>
                </a:tc>
                <a:extLst>
                  <a:ext uri="{0D108BD9-81ED-4DB2-BD59-A6C34878D82A}">
                    <a16:rowId xmlns:a16="http://schemas.microsoft.com/office/drawing/2014/main" val="1059928559"/>
                  </a:ext>
                </a:extLst>
              </a:tr>
              <a:tr h="775671">
                <a:tc rowSpan="2">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Questions to Ask</a:t>
                      </a:r>
                    </a:p>
                  </a:txBody>
                  <a:tcPr marL="137160" marR="137160" marT="137160" marB="137160">
                    <a:lnT w="12700" cap="flat" cmpd="sng" algn="ctr">
                      <a:solidFill>
                        <a:srgbClr val="FFFFFF"/>
                      </a:solidFill>
                      <a:prstDash val="solid"/>
                      <a:round/>
                      <a:headEnd type="none" w="med" len="med"/>
                      <a:tailEnd type="none" w="med" len="med"/>
                    </a:lnT>
                    <a:solidFill>
                      <a:srgbClr val="25408F">
                        <a:alpha val="89804"/>
                      </a:srgbClr>
                    </a:solidFill>
                  </a:tcPr>
                </a:tc>
                <a:tc>
                  <a:txBody>
                    <a:bodyPr/>
                    <a:lstStyle/>
                    <a:p>
                      <a:pPr marL="0" marR="0" lvl="0" indent="0" algn="ctr" defTabSz="584200" rtl="0" eaLnBrk="1" fontAlgn="auto" latinLnBrk="0" hangingPunct="1">
                        <a:lnSpc>
                          <a:spcPct val="100000"/>
                        </a:lnSpc>
                        <a:spcBef>
                          <a:spcPts val="0"/>
                        </a:spcBef>
                        <a:spcAft>
                          <a:spcPts val="0"/>
                        </a:spcAft>
                        <a:buClrTx/>
                        <a:buSzTx/>
                        <a:buFontTx/>
                        <a:buNone/>
                        <a:tabLst/>
                        <a:defRPr/>
                      </a:pPr>
                      <a:r>
                        <a:rPr lang="en-ZA" sz="2400" b="0" dirty="0">
                          <a:solidFill>
                            <a:srgbClr val="25408F"/>
                          </a:solidFill>
                          <a:latin typeface="Open Sans" panose="020B0606030504020204" pitchFamily="34" charset="0"/>
                          <a:ea typeface="Open Sans" panose="020B0606030504020204" pitchFamily="34" charset="0"/>
                          <a:cs typeface="Open Sans" panose="020B0606030504020204" pitchFamily="34" charset="0"/>
                        </a:rPr>
                        <a:t>Communications Audit</a:t>
                      </a:r>
                    </a:p>
                  </a:txBody>
                  <a:tcPr marL="137160" marR="137160" marT="137160" marB="137160" anchor="ctr"/>
                </a:tc>
                <a:tc>
                  <a:txBody>
                    <a:bodyPr/>
                    <a:lstStyle/>
                    <a:p>
                      <a:pPr marL="0" marR="0" lvl="0" indent="0" algn="ctr" defTabSz="584200" rtl="0" eaLnBrk="1" fontAlgn="auto" latinLnBrk="0" hangingPunct="1">
                        <a:lnSpc>
                          <a:spcPct val="100000"/>
                        </a:lnSpc>
                        <a:spcBef>
                          <a:spcPts val="0"/>
                        </a:spcBef>
                        <a:spcAft>
                          <a:spcPts val="0"/>
                        </a:spcAft>
                        <a:buClrTx/>
                        <a:buSzTx/>
                        <a:buFontTx/>
                        <a:buNone/>
                        <a:tabLst/>
                        <a:defRPr/>
                      </a:pPr>
                      <a:r>
                        <a:rPr lang="en-ZA" sz="2400" b="0" dirty="0">
                          <a:solidFill>
                            <a:srgbClr val="25408F"/>
                          </a:solidFill>
                          <a:latin typeface="Open Sans" panose="020B0606030504020204" pitchFamily="34" charset="0"/>
                          <a:ea typeface="Open Sans" panose="020B0606030504020204" pitchFamily="34" charset="0"/>
                          <a:cs typeface="Open Sans" panose="020B0606030504020204" pitchFamily="34" charset="0"/>
                        </a:rPr>
                        <a:t>Organisation Audit</a:t>
                      </a:r>
                    </a:p>
                  </a:txBody>
                  <a:tcPr marL="137160" marR="137160" marT="137160" marB="137160" anchor="ctr"/>
                </a:tc>
                <a:extLst>
                  <a:ext uri="{0D108BD9-81ED-4DB2-BD59-A6C34878D82A}">
                    <a16:rowId xmlns:a16="http://schemas.microsoft.com/office/drawing/2014/main" val="2058211027"/>
                  </a:ext>
                </a:extLst>
              </a:tr>
              <a:tr h="2804033">
                <a:tc vMerge="1">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solidFill>
                      <a:srgbClr val="C61881"/>
                    </a:solidFill>
                  </a:tcPr>
                </a:tc>
                <a:tc>
                  <a:txBody>
                    <a:bodyPr/>
                    <a:lstStyle/>
                    <a:p>
                      <a:pPr marL="0" lvl="0" indent="0" algn="l" rtl="0">
                        <a:spcBef>
                          <a:spcPts val="0"/>
                        </a:spcBef>
                        <a:spcAft>
                          <a:spcPts val="0"/>
                        </a:spcAft>
                        <a:buNone/>
                      </a:pPr>
                      <a:r>
                        <a:rPr lang="en"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Messaging:</a:t>
                      </a:r>
                      <a:endParaRPr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From the communications analyzed, what does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brand promise appear to be? Is it consistent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emotional and functional benefits are communicated? Are they consistent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does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personality come across? Is this consistent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is the tone of voice? Is it consistent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calls-to-action are used across channels? Are some channels missing calls-to-action?</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is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brand strategy being accurately communicated? Where could it improve? </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Visuals:</a:t>
                      </a:r>
                      <a:endParaRPr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From the communications analyzed, are my logo, colors, photography style, font, and icons/patterns consistent?</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Does my visuals accurately represent my brand strategy?</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Does my visuals appeal to my audience?</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Where could they improve?</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Channels:</a:t>
                      </a:r>
                      <a:endParaRPr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 the channels I’m using to communicate appeal to my audience?</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Are there channels that could be better suited for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tc>
                  <a:txBody>
                    <a:bodyPr/>
                    <a:lstStyle/>
                    <a:p>
                      <a:pPr marL="0" lvl="0" indent="0" algn="l" rtl="0">
                        <a:spcBef>
                          <a:spcPts val="0"/>
                        </a:spcBef>
                        <a:spcAft>
                          <a:spcPts val="0"/>
                        </a:spcAft>
                        <a:buNone/>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For each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ask…</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Messaging:</a:t>
                      </a:r>
                      <a:endParaRPr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From the communications analyzed, what does its brand promise appear to be? How does it communicate this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are its emotional and functional benefits? How are these communicated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is its personality? How is this communicated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is the tone of voice? How is it communicated across channels?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calls-to-action are used across channels? </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is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similar or different? What can I apply from these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can I set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apart?</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Visuals:</a:t>
                      </a:r>
                      <a:endParaRPr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is the logo, colors, photography style, font, and icons/patterns?</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do its visuals appeal to its audience?</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are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visuals similar or different? What can I apply from these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can I set my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apart?</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0" indent="0" algn="l" rtl="0">
                        <a:spcBef>
                          <a:spcPts val="0"/>
                        </a:spcBef>
                        <a:spcAft>
                          <a:spcPts val="0"/>
                        </a:spcAft>
                        <a:buNone/>
                      </a:pPr>
                      <a:r>
                        <a:rPr lang="en"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Channels:</a:t>
                      </a:r>
                      <a:endParaRPr sz="24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channels is it using to communicate?</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0" indent="-342900" algn="l" rtl="0">
                        <a:spcBef>
                          <a:spcPts val="0"/>
                        </a:spcBef>
                        <a:spcAft>
                          <a:spcPts val="0"/>
                        </a:spcAft>
                        <a:buFont typeface="Wingdings" pitchFamily="2" charset="2"/>
                        <a:buChar char="§"/>
                      </a:pP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Are there any channels other </a:t>
                      </a:r>
                      <a:r>
                        <a:rPr lang="en" sz="2000" b="0" i="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organisations</a:t>
                      </a:r>
                      <a:r>
                        <a:rPr lang="en"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are using that might benefit my audience as well?</a:t>
                      </a:r>
                      <a:endParaRPr sz="2000" b="0" i="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extLst>
                  <a:ext uri="{0D108BD9-81ED-4DB2-BD59-A6C34878D82A}">
                    <a16:rowId xmlns:a16="http://schemas.microsoft.com/office/drawing/2014/main" val="1078335953"/>
                  </a:ext>
                </a:extLst>
              </a:tr>
            </a:tbl>
          </a:graphicData>
        </a:graphic>
      </p:graphicFrame>
      <p:sp>
        <p:nvSpPr>
          <p:cNvPr id="10" name="FiftyFour Connected Learning Guide">
            <a:extLst>
              <a:ext uri="{FF2B5EF4-FFF2-40B4-BE49-F238E27FC236}">
                <a16:creationId xmlns:a16="http://schemas.microsoft.com/office/drawing/2014/main" id="{0B7BCAAA-27EB-6A3F-3140-6CD8071B0ECB}"/>
              </a:ext>
            </a:extLst>
          </p:cNvPr>
          <p:cNvSpPr txBox="1">
            <a:spLocks noGrp="1"/>
          </p:cNvSpPr>
          <p:nvPr>
            <p:ph type="title"/>
          </p:nvPr>
        </p:nvSpPr>
        <p:spPr>
          <a:xfrm>
            <a:off x="1708027" y="1137576"/>
            <a:ext cx="11915830" cy="1152331"/>
          </a:xfrm>
          <a:prstGeom prst="rect">
            <a:avLst/>
          </a:prstGeom>
        </p:spPr>
        <p:txBody>
          <a:bodyPr>
            <a:noAutofit/>
          </a:bodyPr>
          <a:lstStyle>
            <a:lvl1pPr>
              <a:defRPr sz="6000" b="0" spc="-119">
                <a:latin typeface="Helvetica"/>
                <a:ea typeface="Helvetica"/>
                <a:cs typeface="Helvetica"/>
                <a:sym typeface="Helvetica"/>
              </a:defRPr>
            </a:lvl1pPr>
          </a:lstStyle>
          <a:p>
            <a:r>
              <a:rPr lang="en" sz="7500" dirty="0">
                <a:solidFill>
                  <a:srgbClr val="25408F"/>
                </a:solidFill>
                <a:latin typeface="Gentium Plus" panose="02000503060000020004" pitchFamily="2" charset="0"/>
                <a:ea typeface="Gentium Plus" panose="02000503060000020004" pitchFamily="2" charset="0"/>
                <a:cs typeface="Gentium Plus" panose="02000503060000020004" pitchFamily="2" charset="0"/>
              </a:rPr>
              <a:t>Brand Strategy </a:t>
            </a:r>
            <a:r>
              <a:rPr lang="en"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rPr>
              <a:t>Audit</a:t>
            </a:r>
            <a:endParaRPr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endParaRPr>
          </a:p>
        </p:txBody>
      </p:sp>
    </p:spTree>
    <p:extLst>
      <p:ext uri="{BB962C8B-B14F-4D97-AF65-F5344CB8AC3E}">
        <p14:creationId xmlns:p14="http://schemas.microsoft.com/office/powerpoint/2010/main" val="259038413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D045A-B19C-9A49-969D-21FBE01416C6}"/>
              </a:ext>
            </a:extLst>
          </p:cNvPr>
          <p:cNvSpPr/>
          <p:nvPr/>
        </p:nvSpPr>
        <p:spPr>
          <a:xfrm>
            <a:off x="2854036" y="5505674"/>
            <a:ext cx="20670981" cy="7426037"/>
          </a:xfrm>
          <a:prstGeom prst="rect">
            <a:avLst/>
          </a:prstGeom>
          <a:gradFill flip="none" rotWithShape="1">
            <a:gsLst>
              <a:gs pos="0">
                <a:srgbClr val="0E1D42">
                  <a:alpha val="10000"/>
                </a:srgbClr>
              </a:gs>
              <a:gs pos="100000">
                <a:srgbClr val="0E1D42">
                  <a:alpha val="0"/>
                </a:srgbClr>
              </a:gs>
            </a:gsLst>
            <a:lin ang="5400000" scaled="1"/>
            <a:tileRect/>
          </a:gra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en-US" sz="3200" b="0" i="0" u="none" strike="noStrike" cap="none" spc="0" normalizeH="0" baseline="0" dirty="0">
              <a:ln>
                <a:noFill/>
              </a:ln>
              <a:solidFill>
                <a:srgbClr val="FFFFFF"/>
              </a:solidFill>
              <a:effectLst/>
              <a:uFillTx/>
              <a:latin typeface="Helvetica Neue Medium"/>
              <a:ea typeface="Helvetica Neue Medium"/>
              <a:cs typeface="Helvetica Neue Medium"/>
              <a:sym typeface="Helvetica Neue Medium"/>
            </a:endParaRPr>
          </a:p>
        </p:txBody>
      </p:sp>
      <p:graphicFrame>
        <p:nvGraphicFramePr>
          <p:cNvPr id="2" name="Table 2">
            <a:extLst>
              <a:ext uri="{FF2B5EF4-FFF2-40B4-BE49-F238E27FC236}">
                <a16:creationId xmlns:a16="http://schemas.microsoft.com/office/drawing/2014/main" id="{7A2F2FA8-05A9-8C7D-2ECB-CD3948189481}"/>
              </a:ext>
            </a:extLst>
          </p:cNvPr>
          <p:cNvGraphicFramePr>
            <a:graphicFrameLocks noGrp="1"/>
          </p:cNvGraphicFramePr>
          <p:nvPr>
            <p:extLst>
              <p:ext uri="{D42A27DB-BD31-4B8C-83A1-F6EECF244321}">
                <p14:modId xmlns:p14="http://schemas.microsoft.com/office/powerpoint/2010/main" val="3952241648"/>
              </p:ext>
            </p:extLst>
          </p:nvPr>
        </p:nvGraphicFramePr>
        <p:xfrm>
          <a:off x="812321" y="2546455"/>
          <a:ext cx="22712697" cy="10665289"/>
        </p:xfrm>
        <a:graphic>
          <a:graphicData uri="http://schemas.openxmlformats.org/drawingml/2006/table">
            <a:tbl>
              <a:tblPr firstRow="1" bandRow="1">
                <a:tableStyleId>{5940675A-B579-460E-94D1-54222C63F5DA}</a:tableStyleId>
              </a:tblPr>
              <a:tblGrid>
                <a:gridCol w="2080196">
                  <a:extLst>
                    <a:ext uri="{9D8B030D-6E8A-4147-A177-3AD203B41FA5}">
                      <a16:colId xmlns:a16="http://schemas.microsoft.com/office/drawing/2014/main" val="1019776849"/>
                    </a:ext>
                  </a:extLst>
                </a:gridCol>
                <a:gridCol w="9715119">
                  <a:extLst>
                    <a:ext uri="{9D8B030D-6E8A-4147-A177-3AD203B41FA5}">
                      <a16:colId xmlns:a16="http://schemas.microsoft.com/office/drawing/2014/main" val="508502987"/>
                    </a:ext>
                  </a:extLst>
                </a:gridCol>
                <a:gridCol w="10917382">
                  <a:extLst>
                    <a:ext uri="{9D8B030D-6E8A-4147-A177-3AD203B41FA5}">
                      <a16:colId xmlns:a16="http://schemas.microsoft.com/office/drawing/2014/main" val="149620879"/>
                    </a:ext>
                  </a:extLst>
                </a:gridCol>
              </a:tblGrid>
              <a:tr h="997478">
                <a:tc>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Goal</a:t>
                      </a:r>
                    </a:p>
                  </a:txBody>
                  <a:tcPr marL="137160" marR="137160" marT="137160" marB="137160" anchor="ctr">
                    <a:lnB w="12700" cap="flat" cmpd="sng" algn="ctr">
                      <a:solidFill>
                        <a:srgbClr val="FFFFFF"/>
                      </a:solidFill>
                      <a:prstDash val="solid"/>
                      <a:round/>
                      <a:headEnd type="none" w="med" len="med"/>
                      <a:tailEnd type="none" w="med" len="med"/>
                    </a:lnB>
                    <a:solidFill>
                      <a:srgbClr val="25408F">
                        <a:alpha val="89804"/>
                      </a:srgbClr>
                    </a:solidFill>
                  </a:tcPr>
                </a:tc>
                <a:tc gridSpan="2">
                  <a:txBody>
                    <a:bodyPr/>
                    <a:lstStyle/>
                    <a:p>
                      <a:pPr marL="0" lvl="0" indent="0" algn="l" rtl="0">
                        <a:lnSpc>
                          <a:spcPct val="115000"/>
                        </a:lnSpc>
                        <a:spcBef>
                          <a:spcPts val="0"/>
                        </a:spcBef>
                        <a:spcAft>
                          <a:spcPts val="1200"/>
                        </a:spcAft>
                        <a:buNone/>
                      </a:pPr>
                      <a:r>
                        <a:rPr lang="en" sz="2400">
                          <a:solidFill>
                            <a:srgbClr val="0E1D42"/>
                          </a:solidFill>
                          <a:latin typeface="Open Sans" panose="020B0606030504020204" pitchFamily="34" charset="0"/>
                          <a:ea typeface="Open Sans" panose="020B0606030504020204" pitchFamily="34" charset="0"/>
                          <a:cs typeface="Open Sans" panose="020B0606030504020204" pitchFamily="34" charset="0"/>
                        </a:rPr>
                        <a:t>To gain an understanding of how your audience experiences your organisation through your communications as they go from never having heard of your organisation to getting involved with it</a:t>
                      </a:r>
                      <a:endParaRPr sz="240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tc hMerge="1">
                  <a:txBody>
                    <a:bodyPr/>
                    <a:lstStyle/>
                    <a:p>
                      <a:endParaRPr lang="en-US"/>
                    </a:p>
                  </a:txBody>
                  <a:tcPr/>
                </a:tc>
                <a:extLst>
                  <a:ext uri="{0D108BD9-81ED-4DB2-BD59-A6C34878D82A}">
                    <a16:rowId xmlns:a16="http://schemas.microsoft.com/office/drawing/2014/main" val="4018221751"/>
                  </a:ext>
                </a:extLst>
              </a:tr>
              <a:tr h="803564">
                <a:tc>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Outcome</a:t>
                      </a:r>
                    </a:p>
                  </a:txBody>
                  <a:tcPr marL="137160" marR="137160" marT="137160" marB="137160" anchor="ct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25408F">
                        <a:alpha val="89804"/>
                      </a:srgbClr>
                    </a:solidFill>
                  </a:tcPr>
                </a:tc>
                <a:tc gridSpan="2">
                  <a:txBody>
                    <a:bodyPr/>
                    <a:lstStyle/>
                    <a:p>
                      <a:pPr marL="0" lvl="0" indent="0" algn="l" rtl="0">
                        <a:lnSpc>
                          <a:spcPct val="115000"/>
                        </a:lnSpc>
                        <a:spcBef>
                          <a:spcPts val="0"/>
                        </a:spcBef>
                        <a:spcAft>
                          <a:spcPts val="1200"/>
                        </a:spcAft>
                        <a:buNone/>
                      </a:pPr>
                      <a:r>
                        <a:rPr lang="en" sz="2400" dirty="0">
                          <a:solidFill>
                            <a:srgbClr val="0E1D42"/>
                          </a:solidFill>
                          <a:latin typeface="Open Sans" panose="020B0606030504020204" pitchFamily="34" charset="0"/>
                          <a:ea typeface="Open Sans" panose="020B0606030504020204" pitchFamily="34" charset="0"/>
                          <a:cs typeface="Open Sans" panose="020B0606030504020204" pitchFamily="34" charset="0"/>
                        </a:rPr>
                        <a:t>Clearly identified ways that your communications are serving your audience well and ways that they could better serve your audience as they seek to learn more about your </a:t>
                      </a:r>
                      <a:r>
                        <a:rPr lang="en" sz="2400"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endParaRPr sz="24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tc hMerge="1">
                  <a:txBody>
                    <a:bodyPr/>
                    <a:lstStyle/>
                    <a:p>
                      <a:endParaRPr lang="en-US"/>
                    </a:p>
                  </a:txBody>
                  <a:tcPr/>
                </a:tc>
                <a:extLst>
                  <a:ext uri="{0D108BD9-81ED-4DB2-BD59-A6C34878D82A}">
                    <a16:rowId xmlns:a16="http://schemas.microsoft.com/office/drawing/2014/main" val="1059928559"/>
                  </a:ext>
                </a:extLst>
              </a:tr>
              <a:tr h="775671">
                <a:tc rowSpan="2">
                  <a:txBody>
                    <a:bodyPr/>
                    <a:lstStyle/>
                    <a:p>
                      <a:pPr algn="l"/>
                      <a:r>
                        <a:rPr lang="en-US" sz="2800" b="0" dirty="0">
                          <a:solidFill>
                            <a:srgbClr val="FFFFFF"/>
                          </a:solidFill>
                          <a:latin typeface="Open Sans" panose="020B0606030504020204" pitchFamily="34" charset="0"/>
                          <a:ea typeface="Open Sans" panose="020B0606030504020204" pitchFamily="34" charset="0"/>
                          <a:cs typeface="Open Sans" panose="020B0606030504020204" pitchFamily="34" charset="0"/>
                        </a:rPr>
                        <a:t>Questions to Ask</a:t>
                      </a:r>
                    </a:p>
                  </a:txBody>
                  <a:tcPr marL="137160" marR="137160" marT="137160" marB="137160">
                    <a:lnT w="12700" cap="flat" cmpd="sng" algn="ctr">
                      <a:solidFill>
                        <a:srgbClr val="FFFFFF"/>
                      </a:solidFill>
                      <a:prstDash val="solid"/>
                      <a:round/>
                      <a:headEnd type="none" w="med" len="med"/>
                      <a:tailEnd type="none" w="med" len="med"/>
                    </a:lnT>
                    <a:solidFill>
                      <a:srgbClr val="25408F">
                        <a:alpha val="89804"/>
                      </a:srgbClr>
                    </a:solidFill>
                  </a:tcPr>
                </a:tc>
                <a:tc>
                  <a:txBody>
                    <a:bodyPr/>
                    <a:lstStyle/>
                    <a:p>
                      <a:pPr marL="0" marR="0" lvl="0" indent="0" algn="ctr" defTabSz="584200" rtl="0" eaLnBrk="1" fontAlgn="auto" latinLnBrk="0" hangingPunct="1">
                        <a:lnSpc>
                          <a:spcPct val="100000"/>
                        </a:lnSpc>
                        <a:spcBef>
                          <a:spcPts val="0"/>
                        </a:spcBef>
                        <a:spcAft>
                          <a:spcPts val="0"/>
                        </a:spcAft>
                        <a:buClrTx/>
                        <a:buSzTx/>
                        <a:buFontTx/>
                        <a:buNone/>
                        <a:tabLst/>
                        <a:defRPr/>
                      </a:pPr>
                      <a:r>
                        <a:rPr lang="en-ZA" sz="2400" b="0" dirty="0">
                          <a:solidFill>
                            <a:srgbClr val="25408F"/>
                          </a:solidFill>
                          <a:latin typeface="Open Sans" panose="020B0606030504020204" pitchFamily="34" charset="0"/>
                          <a:ea typeface="Open Sans" panose="020B0606030504020204" pitchFamily="34" charset="0"/>
                          <a:cs typeface="Open Sans" panose="020B0606030504020204" pitchFamily="34" charset="0"/>
                        </a:rPr>
                        <a:t>Communications Audit</a:t>
                      </a:r>
                    </a:p>
                  </a:txBody>
                  <a:tcPr marL="137160" marR="137160" marT="137160" marB="137160" anchor="ctr"/>
                </a:tc>
                <a:tc>
                  <a:txBody>
                    <a:bodyPr/>
                    <a:lstStyle/>
                    <a:p>
                      <a:pPr marL="0" marR="0" lvl="0" indent="0" algn="ctr" defTabSz="584200" rtl="0" eaLnBrk="1" fontAlgn="auto" latinLnBrk="0" hangingPunct="1">
                        <a:lnSpc>
                          <a:spcPct val="100000"/>
                        </a:lnSpc>
                        <a:spcBef>
                          <a:spcPts val="0"/>
                        </a:spcBef>
                        <a:spcAft>
                          <a:spcPts val="0"/>
                        </a:spcAft>
                        <a:buClrTx/>
                        <a:buSzTx/>
                        <a:buFontTx/>
                        <a:buNone/>
                        <a:tabLst/>
                        <a:defRPr/>
                      </a:pPr>
                      <a:r>
                        <a:rPr lang="en-ZA" sz="2400" b="0" dirty="0">
                          <a:solidFill>
                            <a:srgbClr val="25408F"/>
                          </a:solidFill>
                          <a:latin typeface="Open Sans" panose="020B0606030504020204" pitchFamily="34" charset="0"/>
                          <a:ea typeface="Open Sans" panose="020B0606030504020204" pitchFamily="34" charset="0"/>
                          <a:cs typeface="Open Sans" panose="020B0606030504020204" pitchFamily="34" charset="0"/>
                        </a:rPr>
                        <a:t>Organisation Audit</a:t>
                      </a:r>
                    </a:p>
                  </a:txBody>
                  <a:tcPr marL="137160" marR="137160" marT="137160" marB="137160" anchor="ctr"/>
                </a:tc>
                <a:extLst>
                  <a:ext uri="{0D108BD9-81ED-4DB2-BD59-A6C34878D82A}">
                    <a16:rowId xmlns:a16="http://schemas.microsoft.com/office/drawing/2014/main" val="2058211027"/>
                  </a:ext>
                </a:extLst>
              </a:tr>
              <a:tr h="1559935">
                <a:tc vMerge="1">
                  <a:txBody>
                    <a:bodyPr/>
                    <a:lstStyle/>
                    <a:p>
                      <a:endParaRPr lang="en-US" dirty="0">
                        <a:latin typeface="Open Sans" panose="020B0606030504020204" pitchFamily="34" charset="0"/>
                        <a:ea typeface="Open Sans" panose="020B0606030504020204" pitchFamily="34" charset="0"/>
                        <a:cs typeface="Open Sans" panose="020B0606030504020204" pitchFamily="34" charset="0"/>
                      </a:endParaRPr>
                    </a:p>
                  </a:txBody>
                  <a:tcPr>
                    <a:solidFill>
                      <a:srgbClr val="C61881"/>
                    </a:solidFill>
                  </a:tcPr>
                </a:tc>
                <a:tc>
                  <a:txBody>
                    <a:bodyPr/>
                    <a:lstStyle/>
                    <a:p>
                      <a:pPr marL="0" lvl="2" indent="0" algn="l" rtl="0">
                        <a:spcBef>
                          <a:spcPts val="0"/>
                        </a:spcBef>
                        <a:spcAft>
                          <a:spcPts val="0"/>
                        </a:spcAft>
                        <a:buNone/>
                      </a:pPr>
                      <a:r>
                        <a:rPr lang="en"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Channels: </a:t>
                      </a:r>
                      <a:endParaRPr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are all the channels used to communicate with my audience?</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 the channels I’m using appeal to my audience?</a:t>
                      </a:r>
                      <a:b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b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is content integrated across channels?</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often does my audience hear from my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across channels?</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often do they receive communications from each channel?</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Am I communicating with my audience too much or not often enough?</a:t>
                      </a: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does communication appear similar and different across channels?</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Is the tone of voice consistent?</a:t>
                      </a:r>
                    </a:p>
                    <a:p>
                      <a:pPr marL="342900" lvl="5"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Are the communications visually interesting? </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r>
                        <a:rPr lang="en"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Journey: What would a map of my audience’s experience look like?</a:t>
                      </a:r>
                      <a:endParaRPr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easy it for my audience to go from discovering my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to getting involved with it? What communications would they see along the way?</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might they find my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for the first time?</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Does my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appear in Google results? If my audience clicks a Google result, what page of the website do they see?</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Does the website guide them through the ideal journey? What are they asked to do? Are there calls-to-action? Are they guided to another communication channel (social media, email, etc.)?</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 other communication channels have calls-to-action? Do they direct my audience to the website?</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Will the communications my audience receives as they discover my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give them the information they’re looking for?</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tc>
                  <a:txBody>
                    <a:bodyPr/>
                    <a:lstStyle/>
                    <a:p>
                      <a:pPr marL="0" lvl="2" indent="0" algn="l" rtl="0">
                        <a:spcBef>
                          <a:spcPts val="0"/>
                        </a:spcBef>
                        <a:spcAft>
                          <a:spcPts val="0"/>
                        </a:spcAft>
                        <a:buNone/>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For each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ask…</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r>
                        <a:rPr lang="en"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Channels: </a:t>
                      </a:r>
                      <a:endParaRPr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channels is it using to communicate with its audience?</a:t>
                      </a:r>
                      <a:b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b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is content integrated across channels?</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often does it communicate across channels?</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often does it communicate from each channel?</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Are there certain visuals or messaging used that stand out? </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can my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apply from these findings?</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r>
                        <a:rPr lang="en"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Journey: What would a map of the audience’s experience look like?</a:t>
                      </a:r>
                      <a:endParaRPr sz="24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p>
                      <a:pPr marL="0" lvl="2" indent="0" algn="l" rtl="0">
                        <a:spcBef>
                          <a:spcPts val="0"/>
                        </a:spcBef>
                        <a:spcAft>
                          <a:spcPts val="0"/>
                        </a:spcAft>
                        <a:buNone/>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easy it for their audience to go from discovering their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to getting involved with it? What communications would they see along the way?</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How might they find that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for the first time?</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Does it appear in Google results? What page of the website do the results link to? Is this helpful?</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journey does the website guide the audience through? What are they asked to do? Are there calls-to-action? Are they guided to another communication channel (social media, email, etc.)?</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Do other communication channels have calls-to-action? Do they direct the audience to the website?</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communications does the audience receive while they are discovering the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and do these give the audience the information they’re looking for?</a:t>
                      </a:r>
                    </a:p>
                    <a:p>
                      <a:pPr marL="342900" lvl="2" indent="-342900" algn="l" rtl="0">
                        <a:spcBef>
                          <a:spcPts val="0"/>
                        </a:spcBef>
                        <a:spcAft>
                          <a:spcPts val="0"/>
                        </a:spcAft>
                        <a:buFont typeface="Wingdings" pitchFamily="2" charset="2"/>
                        <a:buChar char="§"/>
                      </a:pP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What can my </a:t>
                      </a:r>
                      <a:r>
                        <a:rPr lang="en" sz="2000" u="none" dirty="0" err="1">
                          <a:solidFill>
                            <a:srgbClr val="0E1D42"/>
                          </a:solidFill>
                          <a:latin typeface="Open Sans" panose="020B0606030504020204" pitchFamily="34" charset="0"/>
                          <a:ea typeface="Open Sans" panose="020B0606030504020204" pitchFamily="34" charset="0"/>
                          <a:cs typeface="Open Sans" panose="020B0606030504020204" pitchFamily="34" charset="0"/>
                        </a:rPr>
                        <a:t>organisation</a:t>
                      </a:r>
                      <a:r>
                        <a:rPr lang="en"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rPr>
                        <a:t> apply from these findings?</a:t>
                      </a:r>
                      <a:endParaRPr sz="2000" u="none"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a:txBody>
                  <a:tcPr marL="137160" marR="137160" marT="137160" marB="137160"/>
                </a:tc>
                <a:extLst>
                  <a:ext uri="{0D108BD9-81ED-4DB2-BD59-A6C34878D82A}">
                    <a16:rowId xmlns:a16="http://schemas.microsoft.com/office/drawing/2014/main" val="1078335953"/>
                  </a:ext>
                </a:extLst>
              </a:tr>
            </a:tbl>
          </a:graphicData>
        </a:graphic>
      </p:graphicFrame>
      <p:sp>
        <p:nvSpPr>
          <p:cNvPr id="10" name="FiftyFour Connected Learning Guide">
            <a:extLst>
              <a:ext uri="{FF2B5EF4-FFF2-40B4-BE49-F238E27FC236}">
                <a16:creationId xmlns:a16="http://schemas.microsoft.com/office/drawing/2014/main" id="{0B7BCAAA-27EB-6A3F-3140-6CD8071B0ECB}"/>
              </a:ext>
            </a:extLst>
          </p:cNvPr>
          <p:cNvSpPr txBox="1">
            <a:spLocks noGrp="1"/>
          </p:cNvSpPr>
          <p:nvPr>
            <p:ph type="title"/>
          </p:nvPr>
        </p:nvSpPr>
        <p:spPr>
          <a:xfrm>
            <a:off x="1708027" y="1137576"/>
            <a:ext cx="11915830" cy="1152331"/>
          </a:xfrm>
          <a:prstGeom prst="rect">
            <a:avLst/>
          </a:prstGeom>
        </p:spPr>
        <p:txBody>
          <a:bodyPr>
            <a:noAutofit/>
          </a:bodyPr>
          <a:lstStyle>
            <a:lvl1pPr>
              <a:defRPr sz="6000" b="0" spc="-119">
                <a:latin typeface="Helvetica"/>
                <a:ea typeface="Helvetica"/>
                <a:cs typeface="Helvetica"/>
                <a:sym typeface="Helvetica"/>
              </a:defRPr>
            </a:lvl1pPr>
          </a:lstStyle>
          <a:p>
            <a:r>
              <a:rPr lang="en" sz="7500" dirty="0">
                <a:solidFill>
                  <a:srgbClr val="25408F"/>
                </a:solidFill>
                <a:latin typeface="Gentium Plus" panose="02000503060000020004" pitchFamily="2" charset="0"/>
                <a:ea typeface="Gentium Plus" panose="02000503060000020004" pitchFamily="2" charset="0"/>
                <a:cs typeface="Gentium Plus" panose="02000503060000020004" pitchFamily="2" charset="0"/>
              </a:rPr>
              <a:t>Audience Experience </a:t>
            </a:r>
            <a:r>
              <a:rPr lang="en"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rPr>
              <a:t>Audit</a:t>
            </a:r>
            <a:endParaRPr sz="7500" dirty="0">
              <a:solidFill>
                <a:srgbClr val="0E1D42"/>
              </a:solidFill>
              <a:latin typeface="Gentium Plus" panose="02000503060000020004" pitchFamily="2" charset="0"/>
              <a:ea typeface="Gentium Plus" panose="02000503060000020004" pitchFamily="2" charset="0"/>
              <a:cs typeface="Gentium Plus" panose="02000503060000020004" pitchFamily="2" charset="0"/>
            </a:endParaRPr>
          </a:p>
        </p:txBody>
      </p:sp>
      <p:sp>
        <p:nvSpPr>
          <p:cNvPr id="3" name="Breakout sessions discussions around structured questions in groups of 6-12 learners…">
            <a:extLst>
              <a:ext uri="{FF2B5EF4-FFF2-40B4-BE49-F238E27FC236}">
                <a16:creationId xmlns:a16="http://schemas.microsoft.com/office/drawing/2014/main" id="{468A92D8-4C18-6371-D33A-45F88BCC7243}"/>
              </a:ext>
            </a:extLst>
          </p:cNvPr>
          <p:cNvSpPr txBox="1"/>
          <p:nvPr/>
        </p:nvSpPr>
        <p:spPr>
          <a:xfrm>
            <a:off x="8407112" y="1276121"/>
            <a:ext cx="15716250" cy="77435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nchor="t">
            <a:noAutofit/>
          </a:bodyPr>
          <a:lstStyle/>
          <a:p>
            <a:pPr marL="0" lvl="0" indent="0" rtl="0">
              <a:lnSpc>
                <a:spcPct val="150000"/>
              </a:lnSpc>
              <a:spcBef>
                <a:spcPts val="1200"/>
              </a:spcBef>
              <a:spcAft>
                <a:spcPts val="0"/>
              </a:spcAft>
              <a:buNone/>
            </a:pPr>
            <a:r>
              <a:rPr lang="en" sz="3600" dirty="0">
                <a:solidFill>
                  <a:srgbClr val="0E1D42"/>
                </a:solidFill>
                <a:latin typeface="Open Sans" panose="020B0606030504020204" pitchFamily="34" charset="0"/>
                <a:ea typeface="Open Sans" panose="020B0606030504020204" pitchFamily="34" charset="0"/>
                <a:cs typeface="Open Sans" panose="020B0606030504020204" pitchFamily="34" charset="0"/>
              </a:rPr>
              <a:t>(for your target audience or donors</a:t>
            </a:r>
            <a:r>
              <a:rPr lang="en" sz="3600" dirty="0"/>
              <a:t>)</a:t>
            </a:r>
            <a:endParaRPr lang="en-ZA" sz="3000" dirty="0">
              <a:solidFill>
                <a:srgbClr val="0E1D42"/>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612479204"/>
      </p:ext>
    </p:extLst>
  </p:cSld>
  <p:clrMapOvr>
    <a:masterClrMapping/>
  </p:clrMapOvr>
  <p:transition spd="med"/>
</p:sld>
</file>

<file path=ppt/theme/theme1.xml><?xml version="1.0" encoding="utf-8"?>
<a:theme xmlns:a="http://schemas.openxmlformats.org/drawingml/2006/main" name="30_BasicColor">
  <a:themeElements>
    <a:clrScheme name="30_BasicColor">
      <a:dk1>
        <a:srgbClr val="5E5E5E"/>
      </a:dk1>
      <a:lt1>
        <a:srgbClr val="003462"/>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30_BasicColor">
  <a:themeElements>
    <a:clrScheme name="30_BasicColor">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63DC602A0A334B975D184FEBD025CF" ma:contentTypeVersion="13" ma:contentTypeDescription="Create a new document." ma:contentTypeScope="" ma:versionID="4065bcde5d47524597b0dade6aff0d5f">
  <xsd:schema xmlns:xsd="http://www.w3.org/2001/XMLSchema" xmlns:xs="http://www.w3.org/2001/XMLSchema" xmlns:p="http://schemas.microsoft.com/office/2006/metadata/properties" xmlns:ns2="1e51607f-9b8c-43f0-b73f-1f55127df0f8" xmlns:ns3="2bf1189d-4aee-4dab-b495-49a0aa33e95e" targetNamespace="http://schemas.microsoft.com/office/2006/metadata/properties" ma:root="true" ma:fieldsID="c875e56c6b2a864c6dc2e71d87adf9ee" ns2:_="" ns3:_="">
    <xsd:import namespace="1e51607f-9b8c-43f0-b73f-1f55127df0f8"/>
    <xsd:import namespace="2bf1189d-4aee-4dab-b495-49a0aa33e95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51607f-9b8c-43f0-b73f-1f55127df0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a8d0aa89-12a4-44a7-ac6a-d59850c93961"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bf1189d-4aee-4dab-b495-49a0aa33e95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67d197a0-e4ce-4bf3-acb0-9630ef9d13ff}" ma:internalName="TaxCatchAll" ma:showField="CatchAllData" ma:web="2bf1189d-4aee-4dab-b495-49a0aa33e95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E58F23-8468-420F-ACAA-C306FDE20F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51607f-9b8c-43f0-b73f-1f55127df0f8"/>
    <ds:schemaRef ds:uri="2bf1189d-4aee-4dab-b495-49a0aa33e9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186BAD-CF5B-4E46-A8C1-D07D371B31A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5370</TotalTime>
  <Words>1497</Words>
  <Application>Microsoft Office PowerPoint</Application>
  <PresentationFormat>Custom</PresentationFormat>
  <Paragraphs>160</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30_BasicColor</vt:lpstr>
      <vt:lpstr>What are Audits?</vt:lpstr>
      <vt:lpstr>Types of Audits</vt:lpstr>
      <vt:lpstr>Materials to Review</vt:lpstr>
      <vt:lpstr>Tips for Conducting Audits</vt:lpstr>
      <vt:lpstr>Brand Architecture Audit</vt:lpstr>
      <vt:lpstr>Brand Strategy Audit</vt:lpstr>
      <vt:lpstr>Audience Experience Audit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FiftyFour Connected Learning Guide</dc:title>
  <cp:lastModifiedBy>Angelique</cp:lastModifiedBy>
  <cp:revision>204</cp:revision>
  <dcterms:modified xsi:type="dcterms:W3CDTF">2026-01-13T13:42:21Z</dcterms:modified>
</cp:coreProperties>
</file>