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1206493" y="2035232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271" sz="87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Organisation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12013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Audience Experience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9330" y="741996"/>
            <a:ext cx="16117168" cy="10926055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Text"/>
          <p:cNvSpPr txBox="1"/>
          <p:nvPr/>
        </p:nvSpPr>
        <p:spPr>
          <a:xfrm>
            <a:off x="11374566" y="1664879"/>
            <a:ext cx="165101" cy="34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  <p:pic>
        <p:nvPicPr>
          <p:cNvPr id="124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51306" y="10570374"/>
            <a:ext cx="3106803" cy="1061029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ext"/>
          <p:cNvSpPr txBox="1"/>
          <p:nvPr/>
        </p:nvSpPr>
        <p:spPr>
          <a:xfrm>
            <a:off x="20151306" y="7605503"/>
            <a:ext cx="1524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2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/>
            <a:r>
              <a:t>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9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Channels : </a:t>
            </a:r>
            <a:r>
              <a:rPr>
                <a:solidFill>
                  <a:srgbClr val="25408F"/>
                </a:solidFill>
              </a:rPr>
              <a:t>Organisation 2 </a:t>
            </a:r>
          </a:p>
        </p:txBody>
      </p:sp>
      <p:sp>
        <p:nvSpPr>
          <p:cNvPr id="210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363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channels is it using to communicate with its audience?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content integrated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from each channel?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Are there certain visuals or messaging used that stand out? </a:t>
            </a:r>
          </a:p>
        </p:txBody>
      </p:sp>
      <p:sp>
        <p:nvSpPr>
          <p:cNvPr id="211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12" name="Rounded Rectangle 3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3" name="Rounded Rectangle 10"/>
          <p:cNvSpPr/>
          <p:nvPr/>
        </p:nvSpPr>
        <p:spPr>
          <a:xfrm>
            <a:off x="1912510" y="600533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4" name="Rounded Rectangle 11"/>
          <p:cNvSpPr/>
          <p:nvPr/>
        </p:nvSpPr>
        <p:spPr>
          <a:xfrm>
            <a:off x="1912510" y="679397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5" name="Rounded Rectangle 12"/>
          <p:cNvSpPr/>
          <p:nvPr/>
        </p:nvSpPr>
        <p:spPr>
          <a:xfrm>
            <a:off x="1912510" y="758261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6" name="Rounded Rectangle 13"/>
          <p:cNvSpPr/>
          <p:nvPr/>
        </p:nvSpPr>
        <p:spPr>
          <a:xfrm>
            <a:off x="1912510" y="837125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9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Channels : </a:t>
            </a:r>
            <a:r>
              <a:rPr>
                <a:solidFill>
                  <a:srgbClr val="25408F"/>
                </a:solidFill>
              </a:rPr>
              <a:t>Organisation 3 </a:t>
            </a:r>
          </a:p>
        </p:txBody>
      </p:sp>
      <p:sp>
        <p:nvSpPr>
          <p:cNvPr id="220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363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channels is it using to communicate with its audience?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content integrated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from each channel?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Are there certain visuals or messaging used that stand out? </a:t>
            </a:r>
          </a:p>
        </p:txBody>
      </p:sp>
      <p:sp>
        <p:nvSpPr>
          <p:cNvPr id="221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22" name="Rounded Rectangle 3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3" name="Rounded Rectangle 10"/>
          <p:cNvSpPr/>
          <p:nvPr/>
        </p:nvSpPr>
        <p:spPr>
          <a:xfrm>
            <a:off x="1912510" y="600533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4" name="Rounded Rectangle 11"/>
          <p:cNvSpPr/>
          <p:nvPr/>
        </p:nvSpPr>
        <p:spPr>
          <a:xfrm>
            <a:off x="1912510" y="679397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5" name="Rounded Rectangle 12"/>
          <p:cNvSpPr/>
          <p:nvPr/>
        </p:nvSpPr>
        <p:spPr>
          <a:xfrm>
            <a:off x="1912510" y="758261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6" name="Rounded Rectangle 13"/>
          <p:cNvSpPr/>
          <p:nvPr/>
        </p:nvSpPr>
        <p:spPr>
          <a:xfrm>
            <a:off x="1912510" y="837125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4"/>
          <p:cNvSpPr/>
          <p:nvPr/>
        </p:nvSpPr>
        <p:spPr>
          <a:xfrm flipV="1">
            <a:off x="-189187" y="-277926"/>
            <a:ext cx="24877988" cy="4681483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9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Journey : </a:t>
            </a:r>
            <a:r>
              <a:rPr>
                <a:solidFill>
                  <a:srgbClr val="0E1D42"/>
                </a:solidFill>
              </a:rPr>
              <a:t>Organisation 1</a:t>
            </a:r>
            <a:r>
              <a:t> </a:t>
            </a:r>
          </a:p>
        </p:txBody>
      </p:sp>
      <p:sp>
        <p:nvSpPr>
          <p:cNvPr id="230" name="Breakout sessions discussions around structured questions in groups of 6-12 learners…"/>
          <p:cNvSpPr txBox="1"/>
          <p:nvPr/>
        </p:nvSpPr>
        <p:spPr>
          <a:xfrm>
            <a:off x="2612253" y="5068316"/>
            <a:ext cx="20063722" cy="637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easy it for their audience to go from discovering their organisation to getting involved with it? What communications would they see along the way?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might they find that organisation for the first time?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it appear in Google results? What page of the website do the results link to? Is this helpful?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journey does the website guide the audience through? What are they asked to do? Are there calls-to-action? Are they guided to another communication channel (social media, email, etc.)?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other communication channels have calls-to-action? Do they direct the audience to the website?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communications does the audience receive while they are discovering the organisation and do these give the audience the information they’re looking for?</a:t>
            </a:r>
          </a:p>
        </p:txBody>
      </p:sp>
      <p:sp>
        <p:nvSpPr>
          <p:cNvPr id="231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2" name="Rounded Rectangle 6"/>
          <p:cNvSpPr/>
          <p:nvPr/>
        </p:nvSpPr>
        <p:spPr>
          <a:xfrm>
            <a:off x="1912510" y="660146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3" name="Rounded Rectangle 7"/>
          <p:cNvSpPr/>
          <p:nvPr/>
        </p:nvSpPr>
        <p:spPr>
          <a:xfrm>
            <a:off x="1912510" y="738898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4" name="Rounded Rectangle 10"/>
          <p:cNvSpPr/>
          <p:nvPr/>
        </p:nvSpPr>
        <p:spPr>
          <a:xfrm>
            <a:off x="1912510" y="817651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5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36" name="Rounded Rectangle 3"/>
          <p:cNvSpPr/>
          <p:nvPr/>
        </p:nvSpPr>
        <p:spPr>
          <a:xfrm>
            <a:off x="1912510" y="965894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37" name="Rounded Rectangle 5"/>
          <p:cNvSpPr/>
          <p:nvPr/>
        </p:nvSpPr>
        <p:spPr>
          <a:xfrm>
            <a:off x="1912510" y="1044646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Rectangle 4"/>
          <p:cNvSpPr/>
          <p:nvPr/>
        </p:nvSpPr>
        <p:spPr>
          <a:xfrm flipV="1">
            <a:off x="-246994" y="-50835"/>
            <a:ext cx="24877988" cy="4681483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0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Journey : </a:t>
            </a:r>
            <a:r>
              <a:rPr>
                <a:solidFill>
                  <a:srgbClr val="0E1D42"/>
                </a:solidFill>
              </a:rPr>
              <a:t>Organisation 2</a:t>
            </a:r>
            <a:r>
              <a:t> </a:t>
            </a:r>
          </a:p>
        </p:txBody>
      </p:sp>
      <p:sp>
        <p:nvSpPr>
          <p:cNvPr id="241" name="Breakout sessions discussions around structured questions in groups of 6-12 learners…"/>
          <p:cNvSpPr txBox="1"/>
          <p:nvPr/>
        </p:nvSpPr>
        <p:spPr>
          <a:xfrm>
            <a:off x="2612253" y="5068316"/>
            <a:ext cx="20063722" cy="637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easy it for their audience to go from discovering their organisation to getting involved with it? What communications would they see along the way?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might they find that organisation for the first time?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it appear in Google results? What page of the website do the results link to? Is this helpful?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journey does the website guide the audience through? What are they asked to do? Are there calls-to-action? Are they guided to another communication channel (social media, email, etc.)?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other communication channels have calls-to-action? Do they direct the audience to the website?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communications does the audience receive while they are discovering the organisation and do these give the audience the information they’re looking for?</a:t>
            </a:r>
          </a:p>
        </p:txBody>
      </p:sp>
      <p:sp>
        <p:nvSpPr>
          <p:cNvPr id="242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43" name="Rounded Rectangle 3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4" name="Rounded Rectangle 5"/>
          <p:cNvSpPr/>
          <p:nvPr/>
        </p:nvSpPr>
        <p:spPr>
          <a:xfrm>
            <a:off x="1912510" y="660146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5" name="Rounded Rectangle 8"/>
          <p:cNvSpPr/>
          <p:nvPr/>
        </p:nvSpPr>
        <p:spPr>
          <a:xfrm>
            <a:off x="1912510" y="738898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6" name="Rounded Rectangle 11"/>
          <p:cNvSpPr/>
          <p:nvPr/>
        </p:nvSpPr>
        <p:spPr>
          <a:xfrm>
            <a:off x="1912510" y="817651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7" name="Rounded Rectangle 15"/>
          <p:cNvSpPr/>
          <p:nvPr/>
        </p:nvSpPr>
        <p:spPr>
          <a:xfrm>
            <a:off x="1912510" y="965894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48" name="Rounded Rectangle 16"/>
          <p:cNvSpPr/>
          <p:nvPr/>
        </p:nvSpPr>
        <p:spPr>
          <a:xfrm>
            <a:off x="1912510" y="1044646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Rectangle 4"/>
          <p:cNvSpPr/>
          <p:nvPr/>
        </p:nvSpPr>
        <p:spPr>
          <a:xfrm flipV="1">
            <a:off x="-189187" y="-277926"/>
            <a:ext cx="24877988" cy="4681483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Journey : </a:t>
            </a:r>
            <a:r>
              <a:rPr>
                <a:solidFill>
                  <a:srgbClr val="0E1D42"/>
                </a:solidFill>
              </a:rPr>
              <a:t>Organisation 3</a:t>
            </a:r>
            <a:r>
              <a:t> </a:t>
            </a:r>
          </a:p>
        </p:txBody>
      </p:sp>
      <p:sp>
        <p:nvSpPr>
          <p:cNvPr id="252" name="Breakout sessions discussions around structured questions in groups of 6-12 learners…"/>
          <p:cNvSpPr txBox="1"/>
          <p:nvPr/>
        </p:nvSpPr>
        <p:spPr>
          <a:xfrm>
            <a:off x="2612253" y="5068316"/>
            <a:ext cx="20063722" cy="637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easy it for their audience to go from discovering their organisation to getting involved with it? What communications would they see along the way?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might they find that organisation for the first time?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it appear in Google results? What page of the website do the results link to? Is this helpful?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journey does the website guide the audience through? What are they asked to do? Are there calls-to-action? Are they guided to another communication channel (social media, email, etc.)?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other communication channels have calls-to-action? Do they direct the audience to the website?</a:t>
            </a:r>
          </a:p>
          <a:p>
            <a:pPr indent="140018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communications does the audience receive while they are discovering the organisation and do these give the audience the information they’re looking for?</a:t>
            </a:r>
          </a:p>
        </p:txBody>
      </p:sp>
      <p:sp>
        <p:nvSpPr>
          <p:cNvPr id="253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  <p:sp>
        <p:nvSpPr>
          <p:cNvPr id="254" name="Rounded Rectangle 3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5" name="Rounded Rectangle 5"/>
          <p:cNvSpPr/>
          <p:nvPr/>
        </p:nvSpPr>
        <p:spPr>
          <a:xfrm>
            <a:off x="1912510" y="660146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6" name="Rounded Rectangle 8"/>
          <p:cNvSpPr/>
          <p:nvPr/>
        </p:nvSpPr>
        <p:spPr>
          <a:xfrm>
            <a:off x="1912510" y="738898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7" name="Rounded Rectangle 11"/>
          <p:cNvSpPr/>
          <p:nvPr/>
        </p:nvSpPr>
        <p:spPr>
          <a:xfrm>
            <a:off x="1912510" y="817651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8" name="Rounded Rectangle 15"/>
          <p:cNvSpPr/>
          <p:nvPr/>
        </p:nvSpPr>
        <p:spPr>
          <a:xfrm>
            <a:off x="1912510" y="965894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9" name="Rounded Rectangle 16"/>
          <p:cNvSpPr/>
          <p:nvPr/>
        </p:nvSpPr>
        <p:spPr>
          <a:xfrm>
            <a:off x="1912510" y="1044646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262" name="Rectangle 1"/>
          <p:cNvSpPr/>
          <p:nvPr/>
        </p:nvSpPr>
        <p:spPr>
          <a:xfrm>
            <a:off x="1708027" y="3869992"/>
            <a:ext cx="20881042" cy="377691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3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4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265" name="Rectangle 5"/>
          <p:cNvSpPr/>
          <p:nvPr/>
        </p:nvSpPr>
        <p:spPr>
          <a:xfrm>
            <a:off x="1708026" y="8685145"/>
            <a:ext cx="20881042" cy="3893280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6" name="Round Same-side Corner of Rectangle 7"/>
          <p:cNvSpPr/>
          <p:nvPr/>
        </p:nvSpPr>
        <p:spPr>
          <a:xfrm>
            <a:off x="1708026" y="775145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67" name="Desired outcomes"/>
          <p:cNvSpPr txBox="1"/>
          <p:nvPr/>
        </p:nvSpPr>
        <p:spPr>
          <a:xfrm>
            <a:off x="2468174" y="7885878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Journey:</a:t>
            </a:r>
          </a:p>
        </p:txBody>
      </p:sp>
      <p:sp>
        <p:nvSpPr>
          <p:cNvPr id="268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9048260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269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2" name="Breakout sessions discussions around structured questions in groups of 6-12 learners…"/>
          <p:cNvSpPr txBox="1"/>
          <p:nvPr/>
        </p:nvSpPr>
        <p:spPr>
          <a:xfrm>
            <a:off x="1708028" y="4314932"/>
            <a:ext cx="20574456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provide tangible next steps for improving your audience’s experience with your organisation based on the findings from the audit.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</a:p>
          <a:p>
            <a: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Be sure to consider: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my organisation similar or different?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can I apply from what these organisations are doing well? </a:t>
            </a:r>
          </a:p>
          <a:p>
            <a:pPr lvl="2" indent="10287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can I set my organisation apart?</a:t>
            </a:r>
          </a:p>
        </p:txBody>
      </p:sp>
      <p:sp>
        <p:nvSpPr>
          <p:cNvPr id="27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  <p:sp>
        <p:nvSpPr>
          <p:cNvPr id="274" name="Rounded Rectangle 2"/>
          <p:cNvSpPr/>
          <p:nvPr/>
        </p:nvSpPr>
        <p:spPr>
          <a:xfrm>
            <a:off x="1967907" y="773003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5" name="Rounded Rectangle 5"/>
          <p:cNvSpPr/>
          <p:nvPr/>
        </p:nvSpPr>
        <p:spPr>
          <a:xfrm>
            <a:off x="1967907" y="863771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6" name="Rounded Rectangle 6"/>
          <p:cNvSpPr/>
          <p:nvPr/>
        </p:nvSpPr>
        <p:spPr>
          <a:xfrm>
            <a:off x="1967907" y="954539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8" name="Breakout sessions discussions around structured questions in groups of 6-12 learners…"/>
          <p:cNvSpPr txBox="1"/>
          <p:nvPr/>
        </p:nvSpPr>
        <p:spPr>
          <a:xfrm>
            <a:off x="2612254" y="3792973"/>
            <a:ext cx="17383992" cy="646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Organisations Reviewed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 of Each Organisation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Channels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Journey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9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30" name="Rounded Rectangle 1"/>
          <p:cNvSpPr/>
          <p:nvPr/>
        </p:nvSpPr>
        <p:spPr>
          <a:xfrm>
            <a:off x="1912510" y="394134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2"/>
          <p:cNvSpPr/>
          <p:nvPr/>
        </p:nvSpPr>
        <p:spPr>
          <a:xfrm>
            <a:off x="1912510" y="484060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3"/>
          <p:cNvSpPr/>
          <p:nvPr/>
        </p:nvSpPr>
        <p:spPr>
          <a:xfrm>
            <a:off x="1912510" y="573986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3" name="Rounded Rectangle 6"/>
          <p:cNvSpPr/>
          <p:nvPr/>
        </p:nvSpPr>
        <p:spPr>
          <a:xfrm>
            <a:off x="1912954" y="907491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4" name="Rounded Rectangle 7"/>
          <p:cNvSpPr/>
          <p:nvPr/>
        </p:nvSpPr>
        <p:spPr>
          <a:xfrm>
            <a:off x="1912954" y="997417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5" name="Rounded Rectangle 8"/>
          <p:cNvSpPr/>
          <p:nvPr/>
        </p:nvSpPr>
        <p:spPr>
          <a:xfrm>
            <a:off x="1912954" y="6639124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8" name="Rectangle 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9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0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41" name="Rectangle 5"/>
          <p:cNvSpPr/>
          <p:nvPr/>
        </p:nvSpPr>
        <p:spPr>
          <a:xfrm>
            <a:off x="1708026" y="7650433"/>
            <a:ext cx="20881042" cy="4903928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2" name="Round Same-side Corner of Rectangle 7"/>
          <p:cNvSpPr/>
          <p:nvPr/>
        </p:nvSpPr>
        <p:spPr>
          <a:xfrm>
            <a:off x="1708026" y="6716744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3" name="Desired outcomes"/>
          <p:cNvSpPr txBox="1"/>
          <p:nvPr/>
        </p:nvSpPr>
        <p:spPr>
          <a:xfrm>
            <a:off x="2468174" y="685116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8013548"/>
            <a:ext cx="7908033" cy="160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audit]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[number of organisations reviewed]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1A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Organisations </a:t>
            </a:r>
            <a:r>
              <a:rPr>
                <a:solidFill>
                  <a:srgbClr val="0E1D42"/>
                </a:solidFill>
              </a:rPr>
              <a:t>Reviewed</a:t>
            </a:r>
          </a:p>
        </p:txBody>
      </p:sp>
      <p:sp>
        <p:nvSpPr>
          <p:cNvPr id="147" name="Rectangle 2"/>
          <p:cNvSpPr/>
          <p:nvPr/>
        </p:nvSpPr>
        <p:spPr>
          <a:xfrm>
            <a:off x="1708027" y="6585191"/>
            <a:ext cx="7083833" cy="6882863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8" name="Round Same-side Corner of Rectangle 7"/>
          <p:cNvSpPr/>
          <p:nvPr/>
        </p:nvSpPr>
        <p:spPr>
          <a:xfrm>
            <a:off x="1708026" y="5666187"/>
            <a:ext cx="7083836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Rectangle 8"/>
          <p:cNvSpPr/>
          <p:nvPr/>
        </p:nvSpPr>
        <p:spPr>
          <a:xfrm>
            <a:off x="895626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Round Same-side Corner of Rectangle 15"/>
          <p:cNvSpPr/>
          <p:nvPr/>
        </p:nvSpPr>
        <p:spPr>
          <a:xfrm>
            <a:off x="8956264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1" name="Desired outcomes"/>
          <p:cNvSpPr txBox="1"/>
          <p:nvPr/>
        </p:nvSpPr>
        <p:spPr>
          <a:xfrm>
            <a:off x="9750345" y="5834477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2]</a:t>
            </a:r>
          </a:p>
        </p:txBody>
      </p:sp>
      <p:sp>
        <p:nvSpPr>
          <p:cNvPr id="152" name="Desired outcomes"/>
          <p:cNvSpPr txBox="1"/>
          <p:nvPr/>
        </p:nvSpPr>
        <p:spPr>
          <a:xfrm>
            <a:off x="2468176" y="5834477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1]</a:t>
            </a:r>
          </a:p>
        </p:txBody>
      </p:sp>
      <p:sp>
        <p:nvSpPr>
          <p:cNvPr id="153" name="Rectangle 19"/>
          <p:cNvSpPr/>
          <p:nvPr/>
        </p:nvSpPr>
        <p:spPr>
          <a:xfrm>
            <a:off x="16180024" y="6619775"/>
            <a:ext cx="7083833" cy="6882864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4" name="Round Same-side Corner of Rectangle 15"/>
          <p:cNvSpPr/>
          <p:nvPr/>
        </p:nvSpPr>
        <p:spPr>
          <a:xfrm>
            <a:off x="16180023" y="5700772"/>
            <a:ext cx="7083835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7" y="0"/>
                </a:moveTo>
                <a:lnTo>
                  <a:pt x="21163" y="0"/>
                </a:lnTo>
                <a:cubicBezTo>
                  <a:pt x="2140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96" y="0"/>
                  <a:pt x="437" y="0"/>
                </a:cubicBezTo>
                <a:close/>
              </a:path>
            </a:pathLst>
          </a:custGeom>
          <a:solidFill>
            <a:srgbClr val="0E1D4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5" name="Desired outcomes"/>
          <p:cNvSpPr txBox="1"/>
          <p:nvPr/>
        </p:nvSpPr>
        <p:spPr>
          <a:xfrm>
            <a:off x="16974105" y="5834477"/>
            <a:ext cx="460445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9A31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[Organisation 3]</a:t>
            </a:r>
          </a:p>
        </p:txBody>
      </p:sp>
      <p:grpSp>
        <p:nvGrpSpPr>
          <p:cNvPr id="160" name="Group 23"/>
          <p:cNvGrpSpPr/>
          <p:nvPr/>
        </p:nvGrpSpPr>
        <p:grpSpPr>
          <a:xfrm>
            <a:off x="7216065" y="5329013"/>
            <a:ext cx="1409281" cy="1408319"/>
            <a:chOff x="0" y="0"/>
            <a:chExt cx="1409280" cy="1408318"/>
          </a:xfrm>
        </p:grpSpPr>
        <p:sp>
          <p:nvSpPr>
            <p:cNvPr id="156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59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57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58" name="1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</p:grpSp>
      <p:grpSp>
        <p:nvGrpSpPr>
          <p:cNvPr id="165" name="Group 26"/>
          <p:cNvGrpSpPr/>
          <p:nvPr/>
        </p:nvGrpSpPr>
        <p:grpSpPr>
          <a:xfrm>
            <a:off x="14444234" y="5329013"/>
            <a:ext cx="1409281" cy="1408319"/>
            <a:chOff x="0" y="0"/>
            <a:chExt cx="1409280" cy="1408318"/>
          </a:xfrm>
        </p:grpSpPr>
        <p:sp>
          <p:nvSpPr>
            <p:cNvPr id="161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4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62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3" name="2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</p:grpSp>
      <p:grpSp>
        <p:nvGrpSpPr>
          <p:cNvPr id="170" name="Group 29"/>
          <p:cNvGrpSpPr/>
          <p:nvPr/>
        </p:nvGrpSpPr>
        <p:grpSpPr>
          <a:xfrm>
            <a:off x="21672404" y="5329011"/>
            <a:ext cx="1409281" cy="1408319"/>
            <a:chOff x="0" y="0"/>
            <a:chExt cx="1409280" cy="1408318"/>
          </a:xfrm>
        </p:grpSpPr>
        <p:sp>
          <p:nvSpPr>
            <p:cNvPr id="166" name="Circle"/>
            <p:cNvSpPr/>
            <p:nvPr/>
          </p:nvSpPr>
          <p:spPr>
            <a:xfrm>
              <a:off x="-1" y="0"/>
              <a:ext cx="1409282" cy="1408319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92100" dist="50800" dir="5400000">
                <a:srgbClr val="2F2F2F">
                  <a:alpha val="92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69" name="Circle"/>
            <p:cNvGrpSpPr/>
            <p:nvPr/>
          </p:nvGrpSpPr>
          <p:grpSpPr>
            <a:xfrm>
              <a:off x="140489" y="140394"/>
              <a:ext cx="1128301" cy="1127531"/>
              <a:chOff x="0" y="0"/>
              <a:chExt cx="1128300" cy="1127529"/>
            </a:xfrm>
          </p:grpSpPr>
          <p:sp>
            <p:nvSpPr>
              <p:cNvPr id="167" name="Circle"/>
              <p:cNvSpPr/>
              <p:nvPr/>
            </p:nvSpPr>
            <p:spPr>
              <a:xfrm>
                <a:off x="-1" y="0"/>
                <a:ext cx="1128302" cy="1127530"/>
              </a:xfrm>
              <a:prstGeom prst="ellipse">
                <a:avLst/>
              </a:prstGeom>
              <a:solidFill>
                <a:srgbClr val="F9A35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pPr>
              </a:p>
            </p:txBody>
          </p:sp>
          <p:sp>
            <p:nvSpPr>
              <p:cNvPr id="168" name="3"/>
              <p:cNvSpPr txBox="1"/>
              <p:nvPr/>
            </p:nvSpPr>
            <p:spPr>
              <a:xfrm>
                <a:off x="165235" y="11314"/>
                <a:ext cx="797829" cy="11049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spAutoFit/>
              </a:bodyPr>
              <a:lstStyle>
                <a:lvl1pPr defTabSz="825500">
                  <a:defRPr b="1" sz="6600">
                    <a:solidFill>
                      <a:srgbClr val="FFFFFF"/>
                    </a:solidFill>
                    <a:latin typeface="Gentium Plus"/>
                    <a:ea typeface="Gentium Plus"/>
                    <a:cs typeface="Gentium Plus"/>
                    <a:sym typeface="Gentium Plus"/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</p:grpSp>
      <p:sp>
        <p:nvSpPr>
          <p:cNvPr id="171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5" y="7113695"/>
            <a:ext cx="601668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2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9750345" y="7113693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3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16974105" y="7109090"/>
            <a:ext cx="601668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[brief description]</a:t>
            </a:r>
          </a:p>
        </p:txBody>
      </p:sp>
      <p:sp>
        <p:nvSpPr>
          <p:cNvPr id="174" name="Breakout sessions discussions around structured questions in groups of 6-12 learners…"/>
          <p:cNvSpPr txBox="1"/>
          <p:nvPr/>
        </p:nvSpPr>
        <p:spPr>
          <a:xfrm>
            <a:off x="1708026" y="2815528"/>
            <a:ext cx="20967948" cy="111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this slide to list the organisations reviewed with brief description of each. </a:t>
            </a:r>
          </a:p>
          <a:p>
            <a:pPr algn="l"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It’s best to </a:t>
            </a:r>
            <a:r>
              <a:rPr>
                <a:solidFill>
                  <a:srgbClr val="F9A31A"/>
                </a:solidFill>
              </a:rPr>
              <a:t>review 3-5 organisations similar to yours.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7" name="Breakout sessions discussions around structured questions in groups of 6-12 learners…"/>
          <p:cNvSpPr txBox="1"/>
          <p:nvPr/>
        </p:nvSpPr>
        <p:spPr>
          <a:xfrm>
            <a:off x="1708026" y="4456276"/>
            <a:ext cx="2110384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For each organisation, create a summarized map that shows the steps the auditor took from first finding the organisation to becoming involved. A timeline view can be useful. For example, it could show that the auditor subscribed for emails, then 3 days later received the first email from the organisation.</a:t>
            </a:r>
          </a:p>
        </p:txBody>
      </p:sp>
      <p:sp>
        <p:nvSpPr>
          <p:cNvPr id="178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Map </a:t>
            </a:r>
            <a:r>
              <a:rPr>
                <a:solidFill>
                  <a:srgbClr val="0E1D42"/>
                </a:solidFill>
              </a:rPr>
              <a:t>of the Audience Experience : </a:t>
            </a:r>
            <a:r>
              <a:rPr>
                <a:solidFill>
                  <a:srgbClr val="F9A31A"/>
                </a:solidFill>
              </a:rPr>
              <a:t>Organisation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1" name="Breakout sessions discussions around structured questions in groups of 6-12 learners…"/>
          <p:cNvSpPr txBox="1"/>
          <p:nvPr/>
        </p:nvSpPr>
        <p:spPr>
          <a:xfrm>
            <a:off x="1708026" y="4456276"/>
            <a:ext cx="2110384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For each organisation, create a summarized map that shows the steps the auditor took from first finding the organisation to becoming involved. A timeline view can be useful. For example, it could show that the auditor subscribed for emails, then 3 days later received the first email from the organisation.</a:t>
            </a:r>
          </a:p>
        </p:txBody>
      </p:sp>
      <p:sp>
        <p:nvSpPr>
          <p:cNvPr id="182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Map </a:t>
            </a:r>
            <a:r>
              <a:rPr>
                <a:solidFill>
                  <a:srgbClr val="0E1D42"/>
                </a:solidFill>
              </a:rPr>
              <a:t>of the Audience Experience : </a:t>
            </a:r>
            <a:r>
              <a:rPr>
                <a:solidFill>
                  <a:srgbClr val="F9A31A"/>
                </a:solidFill>
              </a:rPr>
              <a:t>Organisation 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5" name="Breakout sessions discussions around structured questions in groups of 6-12 learners…"/>
          <p:cNvSpPr txBox="1"/>
          <p:nvPr/>
        </p:nvSpPr>
        <p:spPr>
          <a:xfrm>
            <a:off x="1708026" y="4456276"/>
            <a:ext cx="21103848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For each organisation, create a summarized map that shows the steps the auditor took from first finding the organisation to becoming involved. A timeline view can be useful. For example, it could show that the auditor subscribed for emails, then 3 days later received the first email from the organisation.</a:t>
            </a:r>
          </a:p>
        </p:txBody>
      </p:sp>
      <p:sp>
        <p:nvSpPr>
          <p:cNvPr id="186" name="FiftyFour Connected Learning Guide"/>
          <p:cNvSpPr txBox="1"/>
          <p:nvPr>
            <p:ph type="title"/>
          </p:nvPr>
        </p:nvSpPr>
        <p:spPr>
          <a:xfrm>
            <a:off x="1708026" y="1137576"/>
            <a:ext cx="22443884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Map </a:t>
            </a:r>
            <a:r>
              <a:rPr>
                <a:solidFill>
                  <a:srgbClr val="0E1D42"/>
                </a:solidFill>
              </a:rPr>
              <a:t>of the Audience Experience : </a:t>
            </a:r>
            <a:r>
              <a:rPr>
                <a:solidFill>
                  <a:srgbClr val="F9A31A"/>
                </a:solidFill>
              </a:rPr>
              <a:t>Organisation 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89" name="Rectangle 1"/>
          <p:cNvSpPr/>
          <p:nvPr/>
        </p:nvSpPr>
        <p:spPr>
          <a:xfrm>
            <a:off x="1708027" y="3869992"/>
            <a:ext cx="20881042" cy="3776911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0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1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92" name="Rectangle 5"/>
          <p:cNvSpPr/>
          <p:nvPr/>
        </p:nvSpPr>
        <p:spPr>
          <a:xfrm>
            <a:off x="1708026" y="8685145"/>
            <a:ext cx="20881042" cy="3893280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3" name="Round Same-side Corner of Rectangle 7"/>
          <p:cNvSpPr/>
          <p:nvPr/>
        </p:nvSpPr>
        <p:spPr>
          <a:xfrm>
            <a:off x="1708026" y="775145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4" name="Desired outcomes"/>
          <p:cNvSpPr txBox="1"/>
          <p:nvPr/>
        </p:nvSpPr>
        <p:spPr>
          <a:xfrm>
            <a:off x="2468174" y="7885878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Journey:</a:t>
            </a:r>
          </a:p>
        </p:txBody>
      </p:sp>
      <p:sp>
        <p:nvSpPr>
          <p:cNvPr id="19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9048260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9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9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Channels : </a:t>
            </a:r>
            <a:r>
              <a:rPr>
                <a:solidFill>
                  <a:srgbClr val="25408F"/>
                </a:solidFill>
              </a:rPr>
              <a:t>Organisation 1 </a:t>
            </a:r>
          </a:p>
        </p:txBody>
      </p:sp>
      <p:sp>
        <p:nvSpPr>
          <p:cNvPr id="200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363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channels is it using to communicate with its audience?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content integrated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across channels?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often does it communicate from each channel?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Are there certain visuals or messaging used that stand out? </a:t>
            </a:r>
          </a:p>
        </p:txBody>
      </p:sp>
      <p:sp>
        <p:nvSpPr>
          <p:cNvPr id="201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2" name="Rounded Rectangle 5"/>
          <p:cNvSpPr/>
          <p:nvPr/>
        </p:nvSpPr>
        <p:spPr>
          <a:xfrm>
            <a:off x="1912510" y="600533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3" name="Rounded Rectangle 6"/>
          <p:cNvSpPr/>
          <p:nvPr/>
        </p:nvSpPr>
        <p:spPr>
          <a:xfrm>
            <a:off x="1912510" y="679397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4" name="Rounded Rectangle 7"/>
          <p:cNvSpPr/>
          <p:nvPr/>
        </p:nvSpPr>
        <p:spPr>
          <a:xfrm>
            <a:off x="1912510" y="758261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5" name="Rounded Rectangle 8"/>
          <p:cNvSpPr/>
          <p:nvPr/>
        </p:nvSpPr>
        <p:spPr>
          <a:xfrm>
            <a:off x="1912510" y="837125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6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For each organisation, use a few slides to summarize your answers to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 </a:t>
            </a:r>
            <a:r>
              <a:t>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