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003462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3462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8" name="Shape 1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1342" y="7210490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55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Hot 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2"/>
          <p:cNvSpPr/>
          <p:nvPr/>
        </p:nvSpPr>
        <p:spPr>
          <a:xfrm>
            <a:off x="0" y="13106400"/>
            <a:ext cx="24384000" cy="609600"/>
          </a:xfrm>
          <a:prstGeom prst="rect">
            <a:avLst/>
          </a:prstGeom>
          <a:solidFill>
            <a:srgbClr val="0E1D42"/>
          </a:solidFill>
          <a:ln w="50800">
            <a:solidFill>
              <a:srgbClr val="0E1D42"/>
            </a:solidFill>
          </a:ln>
        </p:spPr>
        <p:txBody>
          <a:bodyPr lIns="50800" tIns="50800" rIns="50800" bIns="50800" anchor="ctr"/>
          <a:lstStyle/>
          <a:p>
            <a:pPr defTabSz="182880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6970654" y="12470746"/>
            <a:ext cx="504546" cy="483909"/>
          </a:xfrm>
          <a:prstGeom prst="rect">
            <a:avLst/>
          </a:prstGeom>
        </p:spPr>
        <p:txBody>
          <a:bodyPr lIns="91438" tIns="91438" rIns="91438" bIns="91438" anchor="ctr"/>
          <a:lstStyle>
            <a:lvl1pPr algn="r" defTabSz="182880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>
                <a:solidFill>
                  <a:srgbClr val="000000"/>
                </a:solidFill>
              </a:defRPr>
            </a:lvl1pPr>
          </a:lstStyle>
          <a:p>
            <a:pPr/>
            <a:r>
              <a:t>Slide bullet text</a:t>
            </a:r>
          </a:p>
        </p:txBody>
      </p:sp>
      <p:sp>
        <p:nvSpPr>
          <p:cNvPr id="23" name="Hot air balloons viewed from below against a blue sky"/>
          <p:cNvSpPr/>
          <p:nvPr>
            <p:ph type="pic" idx="22"/>
          </p:nvPr>
        </p:nvSpPr>
        <p:spPr>
          <a:xfrm>
            <a:off x="8432800" y="1263847"/>
            <a:ext cx="16850011" cy="111882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33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5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4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Agenda Title</a:t>
            </a:r>
          </a:p>
        </p:txBody>
      </p:sp>
      <p:sp>
        <p:nvSpPr>
          <p:cNvPr id="50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1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spcBef>
                <a:spcPts val="1800"/>
              </a:spcBef>
              <a:defRPr b="0" spc="-99" sz="5500">
                <a:solidFill>
                  <a:srgbClr val="000000"/>
                </a:solidFill>
              </a:defRPr>
            </a:lvl1pPr>
          </a:lstStyle>
          <a:p>
            <a:pPr/>
            <a:r>
              <a:t>Agenda Topics</a:t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lIns="50800" tIns="50800" rIns="50800" bIns="50800" anchor="ctr"/>
          <a:lstStyle>
            <a:lvl1pPr algn="ctr" defTabSz="2438337">
              <a:lnSpc>
                <a:spcPct val="80000"/>
              </a:lnSpc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Body Level One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2438337">
              <a:lnSpc>
                <a:spcPct val="80000"/>
              </a:lnSpc>
              <a:defRPr spc="-250" sz="25000">
                <a:solidFill>
                  <a:srgbClr val="004D80"/>
                </a:solidFill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8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/>
          <a:lstStyle>
            <a:lvl1pPr algn="ctr">
              <a:defRPr sz="5500">
                <a:solidFill>
                  <a:srgbClr val="000000"/>
                </a:solidFill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Body Level One…"/>
          <p:cNvSpPr txBox="1"/>
          <p:nvPr>
            <p:ph type="body" sz="quarter" idx="1" hasCustomPrompt="1"/>
          </p:nvPr>
        </p:nvSpPr>
        <p:spPr>
          <a:xfrm>
            <a:off x="2480824" y="10675453"/>
            <a:ext cx="20149254" cy="6369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7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lIns="50800" tIns="50800" rIns="50800" bIns="50800"/>
          <a:lstStyle>
            <a:lvl1pPr marL="469900" indent="-300876" defTabSz="2438337">
              <a:lnSpc>
                <a:spcPct val="90000"/>
              </a:lnSpc>
              <a:defRPr b="0" spc="-200" sz="85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Hot 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8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Close-up of the top of a hot air balloon viewed from above"/>
          <p:cNvSpPr/>
          <p:nvPr>
            <p:ph type="pic" sz="quarter" idx="22"/>
          </p:nvPr>
        </p:nvSpPr>
        <p:spPr>
          <a:xfrm>
            <a:off x="15461772" y="7085972"/>
            <a:ext cx="8148415" cy="5432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Hot air balloons viewed from below against a blue sky"/>
          <p:cNvSpPr/>
          <p:nvPr>
            <p:ph type="pic" idx="23"/>
          </p:nvPr>
        </p:nvSpPr>
        <p:spPr>
          <a:xfrm>
            <a:off x="-124636" y="1270000"/>
            <a:ext cx="16859220" cy="1123948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01340" y="11847162"/>
            <a:ext cx="21971004" cy="636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Presentation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066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676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286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28956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5052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114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724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334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1C3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iftyFour Live Learning Playbook"/>
          <p:cNvSpPr txBox="1"/>
          <p:nvPr>
            <p:ph type="title"/>
          </p:nvPr>
        </p:nvSpPr>
        <p:spPr>
          <a:xfrm>
            <a:off x="1206493" y="2035232"/>
            <a:ext cx="21971006" cy="4648203"/>
          </a:xfrm>
          <a:prstGeom prst="rect">
            <a:avLst/>
          </a:prstGeom>
        </p:spPr>
        <p:txBody>
          <a:bodyPr/>
          <a:lstStyle>
            <a:lvl1pPr>
              <a:defRPr spc="-271" sz="8700"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Organisation Audit Template</a:t>
            </a:r>
          </a:p>
        </p:txBody>
      </p:sp>
      <p:sp>
        <p:nvSpPr>
          <p:cNvPr id="121" name="Live Learning Sessions at FiftyFour"/>
          <p:cNvSpPr txBox="1"/>
          <p:nvPr>
            <p:ph type="body" sz="quarter" idx="1"/>
          </p:nvPr>
        </p:nvSpPr>
        <p:spPr>
          <a:xfrm>
            <a:off x="1201340" y="6670732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b="0" sz="5500">
                <a:latin typeface="OpenSans-Regular"/>
                <a:ea typeface="OpenSans-Regular"/>
                <a:cs typeface="OpenSans-Regular"/>
                <a:sym typeface="OpenSans-Regular"/>
              </a:defRPr>
            </a:lvl1pPr>
          </a:lstStyle>
          <a:p>
            <a:pPr/>
            <a:r>
              <a:t>Audience Experience</a:t>
            </a:r>
          </a:p>
        </p:txBody>
      </p:sp>
      <p:pic>
        <p:nvPicPr>
          <p:cNvPr id="122" name="unknown.png" descr="unknow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89330" y="741996"/>
            <a:ext cx="16117168" cy="10926055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Text"/>
          <p:cNvSpPr txBox="1"/>
          <p:nvPr/>
        </p:nvSpPr>
        <p:spPr>
          <a:xfrm>
            <a:off x="11374566" y="1664879"/>
            <a:ext cx="165101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1600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 </a:t>
            </a:r>
          </a:p>
        </p:txBody>
      </p:sp>
      <p:pic>
        <p:nvPicPr>
          <p:cNvPr id="124" name="unknown.png" descr="unknown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151306" y="10570374"/>
            <a:ext cx="3106803" cy="1061029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Text"/>
          <p:cNvSpPr txBox="1"/>
          <p:nvPr/>
        </p:nvSpPr>
        <p:spPr>
          <a:xfrm>
            <a:off x="20151306" y="7605503"/>
            <a:ext cx="152401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1200">
                <a:solidFill>
                  <a:srgbClr val="000000"/>
                </a:solidFill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/>
            <a:r>
              <a:t> 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Rectangle 4"/>
          <p:cNvSpPr/>
          <p:nvPr/>
        </p:nvSpPr>
        <p:spPr>
          <a:xfrm>
            <a:off x="-189187" y="4403557"/>
            <a:ext cx="25118620" cy="918902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9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Channels : </a:t>
            </a:r>
            <a:r>
              <a:rPr>
                <a:solidFill>
                  <a:srgbClr val="25408F"/>
                </a:solidFill>
              </a:rPr>
              <a:t>Organisation 2 </a:t>
            </a:r>
          </a:p>
        </p:txBody>
      </p:sp>
      <p:sp>
        <p:nvSpPr>
          <p:cNvPr id="210" name="Breakout sessions discussions around structured questions in groups of 6-12 learners…"/>
          <p:cNvSpPr txBox="1"/>
          <p:nvPr/>
        </p:nvSpPr>
        <p:spPr>
          <a:xfrm>
            <a:off x="2612254" y="5068316"/>
            <a:ext cx="17383992" cy="3632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channels is it using to communicate with its audience?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is content integrated across channels?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often does it communicate across channels?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often does it communicate from each channel?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Are there certain visuals or messaging used that stand out? </a:t>
            </a:r>
          </a:p>
        </p:txBody>
      </p:sp>
      <p:sp>
        <p:nvSpPr>
          <p:cNvPr id="211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212" name="Rounded Rectangle 3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3" name="Rounded Rectangle 10"/>
          <p:cNvSpPr/>
          <p:nvPr/>
        </p:nvSpPr>
        <p:spPr>
          <a:xfrm>
            <a:off x="1912510" y="600533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4" name="Rounded Rectangle 11"/>
          <p:cNvSpPr/>
          <p:nvPr/>
        </p:nvSpPr>
        <p:spPr>
          <a:xfrm>
            <a:off x="1912510" y="679397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5" name="Rounded Rectangle 12"/>
          <p:cNvSpPr/>
          <p:nvPr/>
        </p:nvSpPr>
        <p:spPr>
          <a:xfrm>
            <a:off x="1912510" y="758261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6" name="Rounded Rectangle 13"/>
          <p:cNvSpPr/>
          <p:nvPr/>
        </p:nvSpPr>
        <p:spPr>
          <a:xfrm>
            <a:off x="1912510" y="837125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Rectangle 4"/>
          <p:cNvSpPr/>
          <p:nvPr/>
        </p:nvSpPr>
        <p:spPr>
          <a:xfrm>
            <a:off x="-189187" y="4403557"/>
            <a:ext cx="25118620" cy="918902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19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Channels : </a:t>
            </a:r>
            <a:r>
              <a:rPr>
                <a:solidFill>
                  <a:srgbClr val="25408F"/>
                </a:solidFill>
              </a:rPr>
              <a:t>Organisation 3 </a:t>
            </a:r>
          </a:p>
        </p:txBody>
      </p:sp>
      <p:sp>
        <p:nvSpPr>
          <p:cNvPr id="220" name="Breakout sessions discussions around structured questions in groups of 6-12 learners…"/>
          <p:cNvSpPr txBox="1"/>
          <p:nvPr/>
        </p:nvSpPr>
        <p:spPr>
          <a:xfrm>
            <a:off x="2612254" y="5068316"/>
            <a:ext cx="17383992" cy="3632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channels is it using to communicate with its audience?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is content integrated across channels?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often does it communicate across channels?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often does it communicate from each channel?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Are there certain visuals or messaging used that stand out? </a:t>
            </a:r>
          </a:p>
        </p:txBody>
      </p:sp>
      <p:sp>
        <p:nvSpPr>
          <p:cNvPr id="221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222" name="Rounded Rectangle 3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23" name="Rounded Rectangle 10"/>
          <p:cNvSpPr/>
          <p:nvPr/>
        </p:nvSpPr>
        <p:spPr>
          <a:xfrm>
            <a:off x="1912510" y="600533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24" name="Rounded Rectangle 11"/>
          <p:cNvSpPr/>
          <p:nvPr/>
        </p:nvSpPr>
        <p:spPr>
          <a:xfrm>
            <a:off x="1912510" y="679397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25" name="Rounded Rectangle 12"/>
          <p:cNvSpPr/>
          <p:nvPr/>
        </p:nvSpPr>
        <p:spPr>
          <a:xfrm>
            <a:off x="1912510" y="758261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26" name="Rounded Rectangle 13"/>
          <p:cNvSpPr/>
          <p:nvPr/>
        </p:nvSpPr>
        <p:spPr>
          <a:xfrm>
            <a:off x="1912510" y="837125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Rectangle 4"/>
          <p:cNvSpPr/>
          <p:nvPr/>
        </p:nvSpPr>
        <p:spPr>
          <a:xfrm flipV="1">
            <a:off x="-189187" y="-277926"/>
            <a:ext cx="24877988" cy="4681483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29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Journey : </a:t>
            </a:r>
            <a:r>
              <a:rPr>
                <a:solidFill>
                  <a:srgbClr val="0E1D42"/>
                </a:solidFill>
              </a:rPr>
              <a:t>Organisation 1</a:t>
            </a:r>
            <a:r>
              <a:t> </a:t>
            </a:r>
          </a:p>
        </p:txBody>
      </p:sp>
      <p:sp>
        <p:nvSpPr>
          <p:cNvPr id="230" name="Breakout sessions discussions around structured questions in groups of 6-12 learners…"/>
          <p:cNvSpPr txBox="1"/>
          <p:nvPr/>
        </p:nvSpPr>
        <p:spPr>
          <a:xfrm>
            <a:off x="2612253" y="5068316"/>
            <a:ext cx="20063722" cy="637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easy it for their audience to go from discovering their organisation to getting involved with it? What communications would they see along the way?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might they find that organisation for the first time?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Does it appear in Google results? What page of the website do the results link to? Is this helpful?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journey does the website guide the audience through? What are they asked to do? Are there calls-to-action? Are they guided to another communication channel (social media, email, etc.)?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 other communication channels have calls-to-action? Do they direct the audience to the website?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communications does the audience receive while they are discovering the organisation and do these give the audience the information they’re looking for?</a:t>
            </a:r>
          </a:p>
        </p:txBody>
      </p:sp>
      <p:sp>
        <p:nvSpPr>
          <p:cNvPr id="231" name="Rounded Rectangle 2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2" name="Rounded Rectangle 6"/>
          <p:cNvSpPr/>
          <p:nvPr/>
        </p:nvSpPr>
        <p:spPr>
          <a:xfrm>
            <a:off x="1912510" y="660146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3" name="Rounded Rectangle 7"/>
          <p:cNvSpPr/>
          <p:nvPr/>
        </p:nvSpPr>
        <p:spPr>
          <a:xfrm>
            <a:off x="1912510" y="738898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4" name="Rounded Rectangle 10"/>
          <p:cNvSpPr/>
          <p:nvPr/>
        </p:nvSpPr>
        <p:spPr>
          <a:xfrm>
            <a:off x="1912510" y="817651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5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236" name="Rounded Rectangle 3"/>
          <p:cNvSpPr/>
          <p:nvPr/>
        </p:nvSpPr>
        <p:spPr>
          <a:xfrm>
            <a:off x="1912510" y="9658946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37" name="Rounded Rectangle 5"/>
          <p:cNvSpPr/>
          <p:nvPr/>
        </p:nvSpPr>
        <p:spPr>
          <a:xfrm>
            <a:off x="1912510" y="1044646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Rectangle 4"/>
          <p:cNvSpPr/>
          <p:nvPr/>
        </p:nvSpPr>
        <p:spPr>
          <a:xfrm flipV="1">
            <a:off x="-246994" y="-50835"/>
            <a:ext cx="24877988" cy="4681483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0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Journey : </a:t>
            </a:r>
            <a:r>
              <a:rPr>
                <a:solidFill>
                  <a:srgbClr val="0E1D42"/>
                </a:solidFill>
              </a:rPr>
              <a:t>Organisation 2</a:t>
            </a:r>
            <a:r>
              <a:t> </a:t>
            </a:r>
          </a:p>
        </p:txBody>
      </p:sp>
      <p:sp>
        <p:nvSpPr>
          <p:cNvPr id="241" name="Breakout sessions discussions around structured questions in groups of 6-12 learners…"/>
          <p:cNvSpPr txBox="1"/>
          <p:nvPr/>
        </p:nvSpPr>
        <p:spPr>
          <a:xfrm>
            <a:off x="2612253" y="5068316"/>
            <a:ext cx="20063722" cy="637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easy it for their audience to go from discovering their organisation to getting involved with it? What communications would they see along the way?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might they find that organisation for the first time?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Does it appear in Google results? What page of the website do the results link to? Is this helpful?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journey does the website guide the audience through? What are they asked to do? Are there calls-to-action? Are they guided to another communication channel (social media, email, etc.)?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 other communication channels have calls-to-action? Do they direct the audience to the website?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communications does the audience receive while they are discovering the organisation and do these give the audience the information they’re looking for?</a:t>
            </a:r>
          </a:p>
        </p:txBody>
      </p:sp>
      <p:sp>
        <p:nvSpPr>
          <p:cNvPr id="242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243" name="Rounded Rectangle 3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4" name="Rounded Rectangle 5"/>
          <p:cNvSpPr/>
          <p:nvPr/>
        </p:nvSpPr>
        <p:spPr>
          <a:xfrm>
            <a:off x="1912510" y="660146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5" name="Rounded Rectangle 8"/>
          <p:cNvSpPr/>
          <p:nvPr/>
        </p:nvSpPr>
        <p:spPr>
          <a:xfrm>
            <a:off x="1912510" y="738898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6" name="Rounded Rectangle 11"/>
          <p:cNvSpPr/>
          <p:nvPr/>
        </p:nvSpPr>
        <p:spPr>
          <a:xfrm>
            <a:off x="1912510" y="817651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7" name="Rounded Rectangle 15"/>
          <p:cNvSpPr/>
          <p:nvPr/>
        </p:nvSpPr>
        <p:spPr>
          <a:xfrm>
            <a:off x="1912510" y="9658946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8" name="Rounded Rectangle 16"/>
          <p:cNvSpPr/>
          <p:nvPr/>
        </p:nvSpPr>
        <p:spPr>
          <a:xfrm>
            <a:off x="1912510" y="1044646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Rectangle 4"/>
          <p:cNvSpPr/>
          <p:nvPr/>
        </p:nvSpPr>
        <p:spPr>
          <a:xfrm flipV="1">
            <a:off x="-189187" y="-277926"/>
            <a:ext cx="24877988" cy="4681483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1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Journey : </a:t>
            </a:r>
            <a:r>
              <a:rPr>
                <a:solidFill>
                  <a:srgbClr val="0E1D42"/>
                </a:solidFill>
              </a:rPr>
              <a:t>Organisation 3</a:t>
            </a:r>
            <a:r>
              <a:t> </a:t>
            </a:r>
          </a:p>
        </p:txBody>
      </p:sp>
      <p:sp>
        <p:nvSpPr>
          <p:cNvPr id="252" name="Breakout sessions discussions around structured questions in groups of 6-12 learners…"/>
          <p:cNvSpPr txBox="1"/>
          <p:nvPr/>
        </p:nvSpPr>
        <p:spPr>
          <a:xfrm>
            <a:off x="2612253" y="5068316"/>
            <a:ext cx="20063722" cy="637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easy it for their audience to go from discovering their organisation to getting involved with it? What communications would they see along the way?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might they find that organisation for the first time?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Does it appear in Google results? What page of the website do the results link to? Is this helpful?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journey does the website guide the audience through? What are they asked to do? Are there calls-to-action? Are they guided to another communication channel (social media, email, etc.)?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 other communication channels have calls-to-action? Do they direct the audience to the website?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communications does the audience receive while they are discovering the organisation and do these give the audience the information they’re looking for?</a:t>
            </a:r>
          </a:p>
        </p:txBody>
      </p:sp>
      <p:sp>
        <p:nvSpPr>
          <p:cNvPr id="253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  <p:sp>
        <p:nvSpPr>
          <p:cNvPr id="254" name="Rounded Rectangle 3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5" name="Rounded Rectangle 5"/>
          <p:cNvSpPr/>
          <p:nvPr/>
        </p:nvSpPr>
        <p:spPr>
          <a:xfrm>
            <a:off x="1912510" y="660146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6" name="Rounded Rectangle 8"/>
          <p:cNvSpPr/>
          <p:nvPr/>
        </p:nvSpPr>
        <p:spPr>
          <a:xfrm>
            <a:off x="1912510" y="738898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7" name="Rounded Rectangle 11"/>
          <p:cNvSpPr/>
          <p:nvPr/>
        </p:nvSpPr>
        <p:spPr>
          <a:xfrm>
            <a:off x="1912510" y="817651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8" name="Rounded Rectangle 15"/>
          <p:cNvSpPr/>
          <p:nvPr/>
        </p:nvSpPr>
        <p:spPr>
          <a:xfrm>
            <a:off x="1912510" y="9658946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59" name="Rounded Rectangle 16"/>
          <p:cNvSpPr/>
          <p:nvPr/>
        </p:nvSpPr>
        <p:spPr>
          <a:xfrm>
            <a:off x="1912510" y="1044646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Summary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262" name="Rectangle 1"/>
          <p:cNvSpPr/>
          <p:nvPr/>
        </p:nvSpPr>
        <p:spPr>
          <a:xfrm>
            <a:off x="1708027" y="3869992"/>
            <a:ext cx="20881042" cy="3776911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3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4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265" name="Rectangle 5"/>
          <p:cNvSpPr/>
          <p:nvPr/>
        </p:nvSpPr>
        <p:spPr>
          <a:xfrm>
            <a:off x="1708026" y="8685145"/>
            <a:ext cx="20881042" cy="3893280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6" name="Round Same-side Corner of Rectangle 7"/>
          <p:cNvSpPr/>
          <p:nvPr/>
        </p:nvSpPr>
        <p:spPr>
          <a:xfrm>
            <a:off x="1708026" y="775145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67" name="Desired outcomes"/>
          <p:cNvSpPr txBox="1"/>
          <p:nvPr/>
        </p:nvSpPr>
        <p:spPr>
          <a:xfrm>
            <a:off x="2468174" y="7885878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Journey:</a:t>
            </a:r>
          </a:p>
        </p:txBody>
      </p:sp>
      <p:sp>
        <p:nvSpPr>
          <p:cNvPr id="268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9048260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  <p:sp>
        <p:nvSpPr>
          <p:cNvPr id="269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Rectangle 4"/>
          <p:cNvSpPr/>
          <p:nvPr/>
        </p:nvSpPr>
        <p:spPr>
          <a:xfrm>
            <a:off x="-189187" y="3112088"/>
            <a:ext cx="24762374" cy="1048049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72" name="Breakout sessions discussions around structured questions in groups of 6-12 learners…"/>
          <p:cNvSpPr txBox="1"/>
          <p:nvPr/>
        </p:nvSpPr>
        <p:spPr>
          <a:xfrm>
            <a:off x="1708028" y="4314932"/>
            <a:ext cx="20574456" cy="558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this slide to provide tangible next steps for improving your audience’s experience with your organisation based on the findings from the audit.</a:t>
            </a:r>
          </a:p>
          <a:p>
            <a: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</a:p>
          <a:p>
            <a: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Be sure to consider:</a:t>
            </a:r>
          </a:p>
          <a:p>
            <a:pPr lvl="2" indent="10287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is my organisation similar or different? </a:t>
            </a:r>
          </a:p>
          <a:p>
            <a:pPr lvl="2" indent="10287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can I apply from what these organisations are doing well? </a:t>
            </a:r>
          </a:p>
          <a:p>
            <a:pPr lvl="2" indent="10287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can I set my organisation apart?</a:t>
            </a:r>
          </a:p>
        </p:txBody>
      </p:sp>
      <p:sp>
        <p:nvSpPr>
          <p:cNvPr id="273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F9A35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Application</a:t>
            </a:r>
          </a:p>
        </p:txBody>
      </p:sp>
      <p:sp>
        <p:nvSpPr>
          <p:cNvPr id="274" name="Rounded Rectangle 2"/>
          <p:cNvSpPr/>
          <p:nvPr/>
        </p:nvSpPr>
        <p:spPr>
          <a:xfrm>
            <a:off x="1967907" y="773003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75" name="Rounded Rectangle 5"/>
          <p:cNvSpPr/>
          <p:nvPr/>
        </p:nvSpPr>
        <p:spPr>
          <a:xfrm>
            <a:off x="1967907" y="863771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76" name="Rounded Rectangle 6"/>
          <p:cNvSpPr/>
          <p:nvPr/>
        </p:nvSpPr>
        <p:spPr>
          <a:xfrm>
            <a:off x="1967907" y="954539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4"/>
          <p:cNvSpPr/>
          <p:nvPr/>
        </p:nvSpPr>
        <p:spPr>
          <a:xfrm>
            <a:off x="-25902" y="2780563"/>
            <a:ext cx="24480002" cy="8748001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8" name="Breakout sessions discussions around structured questions in groups of 6-12 learners…"/>
          <p:cNvSpPr txBox="1"/>
          <p:nvPr/>
        </p:nvSpPr>
        <p:spPr>
          <a:xfrm>
            <a:off x="2612254" y="3792973"/>
            <a:ext cx="17383992" cy="6464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Goals &amp; Methodology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Organisations Reviewed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Preview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Detailed Analysis of Each Organisation</a:t>
            </a:r>
          </a:p>
          <a:p>
            <a:pPr lvl="1" marL="1054100" indent="-45720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Channels</a:t>
            </a:r>
          </a:p>
          <a:p>
            <a:pPr lvl="1" marL="1054100" indent="-45720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Journey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Summary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Application </a:t>
            </a:r>
          </a:p>
        </p:txBody>
      </p:sp>
      <p:sp>
        <p:nvSpPr>
          <p:cNvPr id="129" name="FiftyFour Connected Learning Guide"/>
          <p:cNvSpPr txBox="1"/>
          <p:nvPr>
            <p:ph type="title"/>
          </p:nvPr>
        </p:nvSpPr>
        <p:spPr>
          <a:xfrm>
            <a:off x="1708025" y="1137576"/>
            <a:ext cx="18765614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Overview</a:t>
            </a:r>
          </a:p>
        </p:txBody>
      </p:sp>
      <p:sp>
        <p:nvSpPr>
          <p:cNvPr id="130" name="Rounded Rectangle 1"/>
          <p:cNvSpPr/>
          <p:nvPr/>
        </p:nvSpPr>
        <p:spPr>
          <a:xfrm>
            <a:off x="1912510" y="394134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1" name="Rounded Rectangle 2"/>
          <p:cNvSpPr/>
          <p:nvPr/>
        </p:nvSpPr>
        <p:spPr>
          <a:xfrm>
            <a:off x="1912510" y="4840606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2" name="Rounded Rectangle 3"/>
          <p:cNvSpPr/>
          <p:nvPr/>
        </p:nvSpPr>
        <p:spPr>
          <a:xfrm>
            <a:off x="1912510" y="5739865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3" name="Rounded Rectangle 6"/>
          <p:cNvSpPr/>
          <p:nvPr/>
        </p:nvSpPr>
        <p:spPr>
          <a:xfrm>
            <a:off x="1912954" y="907491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4" name="Rounded Rectangle 7"/>
          <p:cNvSpPr/>
          <p:nvPr/>
        </p:nvSpPr>
        <p:spPr>
          <a:xfrm>
            <a:off x="1912954" y="997417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5" name="Rounded Rectangle 8"/>
          <p:cNvSpPr/>
          <p:nvPr/>
        </p:nvSpPr>
        <p:spPr>
          <a:xfrm>
            <a:off x="1912954" y="6639124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C61881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Goals </a:t>
            </a:r>
            <a:r>
              <a:rPr>
                <a:solidFill>
                  <a:srgbClr val="0E1D42"/>
                </a:solidFill>
              </a:rPr>
              <a:t>&amp; Methodology</a:t>
            </a:r>
          </a:p>
        </p:txBody>
      </p:sp>
      <p:sp>
        <p:nvSpPr>
          <p:cNvPr id="138" name="Rectangle 1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9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0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Goal:</a:t>
            </a:r>
          </a:p>
        </p:txBody>
      </p:sp>
      <p:sp>
        <p:nvSpPr>
          <p:cNvPr id="141" name="Rectangle 5"/>
          <p:cNvSpPr/>
          <p:nvPr/>
        </p:nvSpPr>
        <p:spPr>
          <a:xfrm>
            <a:off x="1708026" y="7650433"/>
            <a:ext cx="20881042" cy="4903928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2" name="Round Same-side Corner of Rectangle 7"/>
          <p:cNvSpPr/>
          <p:nvPr/>
        </p:nvSpPr>
        <p:spPr>
          <a:xfrm>
            <a:off x="1708026" y="6716744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3" name="Desired outcomes"/>
          <p:cNvSpPr txBox="1"/>
          <p:nvPr/>
        </p:nvSpPr>
        <p:spPr>
          <a:xfrm>
            <a:off x="2468174" y="685116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Process:</a:t>
            </a:r>
          </a:p>
        </p:txBody>
      </p:sp>
      <p:sp>
        <p:nvSpPr>
          <p:cNvPr id="14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8013548"/>
            <a:ext cx="7908033" cy="160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[who reviewed the channels]</a:t>
            </a:r>
          </a:p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[timeframe of audit]</a:t>
            </a:r>
          </a:p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[number of organisations reviewed]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FiftyFour Connected Learning Guide"/>
          <p:cNvSpPr txBox="1"/>
          <p:nvPr>
            <p:ph type="title"/>
          </p:nvPr>
        </p:nvSpPr>
        <p:spPr>
          <a:xfrm>
            <a:off x="1708026" y="1137576"/>
            <a:ext cx="22443884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F9A31A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Organisations </a:t>
            </a:r>
            <a:r>
              <a:rPr>
                <a:solidFill>
                  <a:srgbClr val="0E1D42"/>
                </a:solidFill>
              </a:rPr>
              <a:t>Reviewed</a:t>
            </a:r>
          </a:p>
        </p:txBody>
      </p:sp>
      <p:sp>
        <p:nvSpPr>
          <p:cNvPr id="147" name="Rectangle 2"/>
          <p:cNvSpPr/>
          <p:nvPr/>
        </p:nvSpPr>
        <p:spPr>
          <a:xfrm>
            <a:off x="1708027" y="6585191"/>
            <a:ext cx="7083833" cy="6882863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8" name="Round Same-side Corner of Rectangle 7"/>
          <p:cNvSpPr/>
          <p:nvPr/>
        </p:nvSpPr>
        <p:spPr>
          <a:xfrm>
            <a:off x="1708026" y="5666187"/>
            <a:ext cx="7083836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37" y="0"/>
                </a:moveTo>
                <a:lnTo>
                  <a:pt x="21163" y="0"/>
                </a:lnTo>
                <a:cubicBezTo>
                  <a:pt x="2140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96" y="0"/>
                  <a:pt x="437" y="0"/>
                </a:cubicBezTo>
                <a:close/>
              </a:path>
            </a:pathLst>
          </a:custGeom>
          <a:solidFill>
            <a:srgbClr val="0E1D4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9" name="Rectangle 8"/>
          <p:cNvSpPr/>
          <p:nvPr/>
        </p:nvSpPr>
        <p:spPr>
          <a:xfrm>
            <a:off x="8956264" y="6619775"/>
            <a:ext cx="7083833" cy="6882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0" name="Round Same-side Corner of Rectangle 15"/>
          <p:cNvSpPr/>
          <p:nvPr/>
        </p:nvSpPr>
        <p:spPr>
          <a:xfrm>
            <a:off x="8956264" y="5700772"/>
            <a:ext cx="7083835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37" y="0"/>
                </a:moveTo>
                <a:lnTo>
                  <a:pt x="21163" y="0"/>
                </a:lnTo>
                <a:cubicBezTo>
                  <a:pt x="2140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96" y="0"/>
                  <a:pt x="437" y="0"/>
                </a:cubicBezTo>
                <a:close/>
              </a:path>
            </a:pathLst>
          </a:custGeom>
          <a:solidFill>
            <a:srgbClr val="0E1D4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1" name="Desired outcomes"/>
          <p:cNvSpPr txBox="1"/>
          <p:nvPr/>
        </p:nvSpPr>
        <p:spPr>
          <a:xfrm>
            <a:off x="9750345" y="5834477"/>
            <a:ext cx="46044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9A31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[Organisation 2]</a:t>
            </a:r>
          </a:p>
        </p:txBody>
      </p:sp>
      <p:sp>
        <p:nvSpPr>
          <p:cNvPr id="152" name="Desired outcomes"/>
          <p:cNvSpPr txBox="1"/>
          <p:nvPr/>
        </p:nvSpPr>
        <p:spPr>
          <a:xfrm>
            <a:off x="2468176" y="5834477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9A31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[Organisation 1]</a:t>
            </a:r>
          </a:p>
        </p:txBody>
      </p:sp>
      <p:sp>
        <p:nvSpPr>
          <p:cNvPr id="153" name="Rectangle 19"/>
          <p:cNvSpPr/>
          <p:nvPr/>
        </p:nvSpPr>
        <p:spPr>
          <a:xfrm>
            <a:off x="16180024" y="6619775"/>
            <a:ext cx="7083833" cy="6882864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4" name="Round Same-side Corner of Rectangle 15"/>
          <p:cNvSpPr/>
          <p:nvPr/>
        </p:nvSpPr>
        <p:spPr>
          <a:xfrm>
            <a:off x="16180023" y="5700772"/>
            <a:ext cx="7083835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37" y="0"/>
                </a:moveTo>
                <a:lnTo>
                  <a:pt x="21163" y="0"/>
                </a:lnTo>
                <a:cubicBezTo>
                  <a:pt x="2140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196" y="0"/>
                  <a:pt x="437" y="0"/>
                </a:cubicBezTo>
                <a:close/>
              </a:path>
            </a:pathLst>
          </a:custGeom>
          <a:solidFill>
            <a:srgbClr val="0E1D4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5" name="Desired outcomes"/>
          <p:cNvSpPr txBox="1"/>
          <p:nvPr/>
        </p:nvSpPr>
        <p:spPr>
          <a:xfrm>
            <a:off x="16974105" y="5834477"/>
            <a:ext cx="46044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9A31A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[Organisation 3]</a:t>
            </a:r>
          </a:p>
        </p:txBody>
      </p:sp>
      <p:grpSp>
        <p:nvGrpSpPr>
          <p:cNvPr id="160" name="Group 23"/>
          <p:cNvGrpSpPr/>
          <p:nvPr/>
        </p:nvGrpSpPr>
        <p:grpSpPr>
          <a:xfrm>
            <a:off x="7216065" y="5329013"/>
            <a:ext cx="1409281" cy="1408319"/>
            <a:chOff x="0" y="0"/>
            <a:chExt cx="1409280" cy="1408318"/>
          </a:xfrm>
        </p:grpSpPr>
        <p:sp>
          <p:nvSpPr>
            <p:cNvPr id="156" name="Circle"/>
            <p:cNvSpPr/>
            <p:nvPr/>
          </p:nvSpPr>
          <p:spPr>
            <a:xfrm>
              <a:off x="-1" y="0"/>
              <a:ext cx="1409282" cy="140831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159" name="Circle"/>
            <p:cNvGrpSpPr/>
            <p:nvPr/>
          </p:nvGrpSpPr>
          <p:grpSpPr>
            <a:xfrm>
              <a:off x="140489" y="140394"/>
              <a:ext cx="1128301" cy="1127531"/>
              <a:chOff x="0" y="0"/>
              <a:chExt cx="1128300" cy="1127529"/>
            </a:xfrm>
          </p:grpSpPr>
          <p:sp>
            <p:nvSpPr>
              <p:cNvPr id="157" name="Circle"/>
              <p:cNvSpPr/>
              <p:nvPr/>
            </p:nvSpPr>
            <p:spPr>
              <a:xfrm>
                <a:off x="-1" y="0"/>
                <a:ext cx="1128302" cy="1127530"/>
              </a:xfrm>
              <a:prstGeom prst="ellipse">
                <a:avLst/>
              </a:prstGeom>
              <a:solidFill>
                <a:srgbClr val="F9A35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158" name="1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1</a:t>
                </a:r>
              </a:p>
            </p:txBody>
          </p:sp>
        </p:grpSp>
      </p:grpSp>
      <p:grpSp>
        <p:nvGrpSpPr>
          <p:cNvPr id="165" name="Group 26"/>
          <p:cNvGrpSpPr/>
          <p:nvPr/>
        </p:nvGrpSpPr>
        <p:grpSpPr>
          <a:xfrm>
            <a:off x="14444234" y="5329013"/>
            <a:ext cx="1409281" cy="1408319"/>
            <a:chOff x="0" y="0"/>
            <a:chExt cx="1409280" cy="1408318"/>
          </a:xfrm>
        </p:grpSpPr>
        <p:sp>
          <p:nvSpPr>
            <p:cNvPr id="161" name="Circle"/>
            <p:cNvSpPr/>
            <p:nvPr/>
          </p:nvSpPr>
          <p:spPr>
            <a:xfrm>
              <a:off x="-1" y="0"/>
              <a:ext cx="1409282" cy="140831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164" name="Circle"/>
            <p:cNvGrpSpPr/>
            <p:nvPr/>
          </p:nvGrpSpPr>
          <p:grpSpPr>
            <a:xfrm>
              <a:off x="140489" y="140394"/>
              <a:ext cx="1128301" cy="1127531"/>
              <a:chOff x="0" y="0"/>
              <a:chExt cx="1128300" cy="1127529"/>
            </a:xfrm>
          </p:grpSpPr>
          <p:sp>
            <p:nvSpPr>
              <p:cNvPr id="162" name="Circle"/>
              <p:cNvSpPr/>
              <p:nvPr/>
            </p:nvSpPr>
            <p:spPr>
              <a:xfrm>
                <a:off x="-1" y="0"/>
                <a:ext cx="1128302" cy="1127530"/>
              </a:xfrm>
              <a:prstGeom prst="ellipse">
                <a:avLst/>
              </a:prstGeom>
              <a:solidFill>
                <a:srgbClr val="F9A35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163" name="2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2</a:t>
                </a:r>
              </a:p>
            </p:txBody>
          </p:sp>
        </p:grpSp>
      </p:grpSp>
      <p:grpSp>
        <p:nvGrpSpPr>
          <p:cNvPr id="170" name="Group 29"/>
          <p:cNvGrpSpPr/>
          <p:nvPr/>
        </p:nvGrpSpPr>
        <p:grpSpPr>
          <a:xfrm>
            <a:off x="21672404" y="5329011"/>
            <a:ext cx="1409281" cy="1408319"/>
            <a:chOff x="0" y="0"/>
            <a:chExt cx="1409280" cy="1408318"/>
          </a:xfrm>
        </p:grpSpPr>
        <p:sp>
          <p:nvSpPr>
            <p:cNvPr id="166" name="Circle"/>
            <p:cNvSpPr/>
            <p:nvPr/>
          </p:nvSpPr>
          <p:spPr>
            <a:xfrm>
              <a:off x="-1" y="0"/>
              <a:ext cx="1409282" cy="1408319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92100" dist="50800" dir="5400000">
                <a:srgbClr val="2F2F2F">
                  <a:alpha val="92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169" name="Circle"/>
            <p:cNvGrpSpPr/>
            <p:nvPr/>
          </p:nvGrpSpPr>
          <p:grpSpPr>
            <a:xfrm>
              <a:off x="140489" y="140394"/>
              <a:ext cx="1128301" cy="1127531"/>
              <a:chOff x="0" y="0"/>
              <a:chExt cx="1128300" cy="1127529"/>
            </a:xfrm>
          </p:grpSpPr>
          <p:sp>
            <p:nvSpPr>
              <p:cNvPr id="167" name="Circle"/>
              <p:cNvSpPr/>
              <p:nvPr/>
            </p:nvSpPr>
            <p:spPr>
              <a:xfrm>
                <a:off x="-1" y="0"/>
                <a:ext cx="1128302" cy="1127530"/>
              </a:xfrm>
              <a:prstGeom prst="ellipse">
                <a:avLst/>
              </a:prstGeom>
              <a:solidFill>
                <a:srgbClr val="F9A35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pPr>
              </a:p>
            </p:txBody>
          </p:sp>
          <p:sp>
            <p:nvSpPr>
              <p:cNvPr id="168" name="3"/>
              <p:cNvSpPr txBox="1"/>
              <p:nvPr/>
            </p:nvSpPr>
            <p:spPr>
              <a:xfrm>
                <a:off x="165235" y="11314"/>
                <a:ext cx="797829" cy="11049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ctr">
                <a:spAutoFit/>
              </a:bodyPr>
              <a:lstStyle>
                <a:lvl1pPr defTabSz="825500">
                  <a:defRPr b="1" sz="6600">
                    <a:solidFill>
                      <a:srgbClr val="FFFFFF"/>
                    </a:solidFill>
                    <a:latin typeface="Gentium Plus"/>
                    <a:ea typeface="Gentium Plus"/>
                    <a:cs typeface="Gentium Plus"/>
                    <a:sym typeface="Gentium Plus"/>
                  </a:defRPr>
                </a:lvl1pPr>
              </a:lstStyle>
              <a:p>
                <a:pPr/>
                <a:r>
                  <a:t>3</a:t>
                </a:r>
              </a:p>
            </p:txBody>
          </p:sp>
        </p:grpSp>
      </p:grpSp>
      <p:sp>
        <p:nvSpPr>
          <p:cNvPr id="171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5" y="7113695"/>
            <a:ext cx="6016681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[brief description]</a:t>
            </a:r>
          </a:p>
        </p:txBody>
      </p:sp>
      <p:sp>
        <p:nvSpPr>
          <p:cNvPr id="172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9750345" y="7113693"/>
            <a:ext cx="6016680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[brief description]</a:t>
            </a:r>
          </a:p>
        </p:txBody>
      </p:sp>
      <p:sp>
        <p:nvSpPr>
          <p:cNvPr id="173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16974105" y="7109090"/>
            <a:ext cx="6016680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[brief description]</a:t>
            </a:r>
          </a:p>
        </p:txBody>
      </p:sp>
      <p:sp>
        <p:nvSpPr>
          <p:cNvPr id="174" name="Breakout sessions discussions around structured questions in groups of 6-12 learners…"/>
          <p:cNvSpPr txBox="1"/>
          <p:nvPr/>
        </p:nvSpPr>
        <p:spPr>
          <a:xfrm>
            <a:off x="1708026" y="2815528"/>
            <a:ext cx="20967948" cy="111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this slide to list the organisations reviewed with brief description of each. </a:t>
            </a:r>
          </a:p>
          <a:p>
            <a:pPr algn="l"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It’s best to </a:t>
            </a:r>
            <a:r>
              <a:rPr>
                <a:solidFill>
                  <a:srgbClr val="F9A31A"/>
                </a:solidFill>
              </a:rPr>
              <a:t>review 3-5 organisations similar to yours.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Rectangle 4"/>
          <p:cNvSpPr/>
          <p:nvPr/>
        </p:nvSpPr>
        <p:spPr>
          <a:xfrm>
            <a:off x="-189187" y="3112088"/>
            <a:ext cx="24762374" cy="1048049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7" name="Breakout sessions discussions around structured questions in groups of 6-12 learners…"/>
          <p:cNvSpPr txBox="1"/>
          <p:nvPr/>
        </p:nvSpPr>
        <p:spPr>
          <a:xfrm>
            <a:off x="1708026" y="4456276"/>
            <a:ext cx="21103848" cy="193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For each organisation, create a summarized map that shows the steps the auditor took from first finding the organisation to becoming involved. A timeline view can be useful. For example, it could show that the auditor subscribed for emails, then 3 days later received the first email from the organisation.</a:t>
            </a:r>
          </a:p>
        </p:txBody>
      </p:sp>
      <p:sp>
        <p:nvSpPr>
          <p:cNvPr id="178" name="FiftyFour Connected Learning Guide"/>
          <p:cNvSpPr txBox="1"/>
          <p:nvPr>
            <p:ph type="title"/>
          </p:nvPr>
        </p:nvSpPr>
        <p:spPr>
          <a:xfrm>
            <a:off x="1708026" y="1137576"/>
            <a:ext cx="22443884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F9A352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Map </a:t>
            </a:r>
            <a:r>
              <a:rPr>
                <a:solidFill>
                  <a:srgbClr val="0E1D42"/>
                </a:solidFill>
              </a:rPr>
              <a:t>of the Audience Experience : </a:t>
            </a:r>
            <a:r>
              <a:rPr>
                <a:solidFill>
                  <a:srgbClr val="F9A31A"/>
                </a:solidFill>
              </a:rPr>
              <a:t>Organisation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Rectangle 4"/>
          <p:cNvSpPr/>
          <p:nvPr/>
        </p:nvSpPr>
        <p:spPr>
          <a:xfrm>
            <a:off x="-189187" y="3112088"/>
            <a:ext cx="24762374" cy="1048049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1" name="Breakout sessions discussions around structured questions in groups of 6-12 learners…"/>
          <p:cNvSpPr txBox="1"/>
          <p:nvPr/>
        </p:nvSpPr>
        <p:spPr>
          <a:xfrm>
            <a:off x="1708026" y="4456276"/>
            <a:ext cx="21103848" cy="193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For each organisation, create a summarized map that shows the steps the auditor took from first finding the organisation to becoming involved. A timeline view can be useful. For example, it could show that the auditor subscribed for emails, then 3 days later received the first email from the organisation.</a:t>
            </a:r>
          </a:p>
        </p:txBody>
      </p:sp>
      <p:sp>
        <p:nvSpPr>
          <p:cNvPr id="182" name="FiftyFour Connected Learning Guide"/>
          <p:cNvSpPr txBox="1"/>
          <p:nvPr>
            <p:ph type="title"/>
          </p:nvPr>
        </p:nvSpPr>
        <p:spPr>
          <a:xfrm>
            <a:off x="1708026" y="1137576"/>
            <a:ext cx="22443884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F9A352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Map </a:t>
            </a:r>
            <a:r>
              <a:rPr>
                <a:solidFill>
                  <a:srgbClr val="0E1D42"/>
                </a:solidFill>
              </a:rPr>
              <a:t>of the Audience Experience : </a:t>
            </a:r>
            <a:r>
              <a:rPr>
                <a:solidFill>
                  <a:srgbClr val="F9A31A"/>
                </a:solidFill>
              </a:rPr>
              <a:t>Organisation 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4"/>
          <p:cNvSpPr/>
          <p:nvPr/>
        </p:nvSpPr>
        <p:spPr>
          <a:xfrm>
            <a:off x="-189187" y="3112088"/>
            <a:ext cx="24762374" cy="1048049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5" name="Breakout sessions discussions around structured questions in groups of 6-12 learners…"/>
          <p:cNvSpPr txBox="1"/>
          <p:nvPr/>
        </p:nvSpPr>
        <p:spPr>
          <a:xfrm>
            <a:off x="1708026" y="4456276"/>
            <a:ext cx="21103848" cy="193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For each organisation, create a summarized map that shows the steps the auditor took from first finding the organisation to becoming involved. A timeline view can be useful. For example, it could show that the auditor subscribed for emails, then 3 days later received the first email from the organisation.</a:t>
            </a:r>
          </a:p>
        </p:txBody>
      </p:sp>
      <p:sp>
        <p:nvSpPr>
          <p:cNvPr id="186" name="FiftyFour Connected Learning Guide"/>
          <p:cNvSpPr txBox="1"/>
          <p:nvPr>
            <p:ph type="title"/>
          </p:nvPr>
        </p:nvSpPr>
        <p:spPr>
          <a:xfrm>
            <a:off x="1708026" y="1137576"/>
            <a:ext cx="22443884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F9A352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Map </a:t>
            </a:r>
            <a:r>
              <a:rPr>
                <a:solidFill>
                  <a:srgbClr val="0E1D42"/>
                </a:solidFill>
              </a:rPr>
              <a:t>of the Audience Experience : </a:t>
            </a:r>
            <a:r>
              <a:rPr>
                <a:solidFill>
                  <a:srgbClr val="F9A31A"/>
                </a:solidFill>
              </a:rPr>
              <a:t>Organisation 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Preview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189" name="Rectangle 1"/>
          <p:cNvSpPr/>
          <p:nvPr/>
        </p:nvSpPr>
        <p:spPr>
          <a:xfrm>
            <a:off x="1708027" y="3869992"/>
            <a:ext cx="20881042" cy="3776911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0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1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192" name="Rectangle 5"/>
          <p:cNvSpPr/>
          <p:nvPr/>
        </p:nvSpPr>
        <p:spPr>
          <a:xfrm>
            <a:off x="1708026" y="8685145"/>
            <a:ext cx="20881042" cy="3893280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3" name="Round Same-side Corner of Rectangle 7"/>
          <p:cNvSpPr/>
          <p:nvPr/>
        </p:nvSpPr>
        <p:spPr>
          <a:xfrm>
            <a:off x="1708026" y="775145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4" name="Desired outcomes"/>
          <p:cNvSpPr txBox="1"/>
          <p:nvPr/>
        </p:nvSpPr>
        <p:spPr>
          <a:xfrm>
            <a:off x="2468174" y="7885878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Journey:</a:t>
            </a:r>
          </a:p>
        </p:txBody>
      </p:sp>
      <p:sp>
        <p:nvSpPr>
          <p:cNvPr id="195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9048260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  <p:sp>
        <p:nvSpPr>
          <p:cNvPr id="19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Rectangle 4"/>
          <p:cNvSpPr/>
          <p:nvPr/>
        </p:nvSpPr>
        <p:spPr>
          <a:xfrm>
            <a:off x="-189187" y="4403557"/>
            <a:ext cx="25118620" cy="918902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9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Channels : </a:t>
            </a:r>
            <a:r>
              <a:rPr>
                <a:solidFill>
                  <a:srgbClr val="25408F"/>
                </a:solidFill>
              </a:rPr>
              <a:t>Organisation 1 </a:t>
            </a:r>
          </a:p>
        </p:txBody>
      </p:sp>
      <p:sp>
        <p:nvSpPr>
          <p:cNvPr id="200" name="Breakout sessions discussions around structured questions in groups of 6-12 learners…"/>
          <p:cNvSpPr txBox="1"/>
          <p:nvPr/>
        </p:nvSpPr>
        <p:spPr>
          <a:xfrm>
            <a:off x="2612254" y="5068316"/>
            <a:ext cx="17383992" cy="3632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channels is it using to communicate with its audience?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is content integrated across channels?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often does it communicate across channels?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often does it communicate from each channel?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Are there certain visuals or messaging used that stand out? </a:t>
            </a:r>
          </a:p>
        </p:txBody>
      </p:sp>
      <p:sp>
        <p:nvSpPr>
          <p:cNvPr id="201" name="Rounded Rectangle 2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2" name="Rounded Rectangle 5"/>
          <p:cNvSpPr/>
          <p:nvPr/>
        </p:nvSpPr>
        <p:spPr>
          <a:xfrm>
            <a:off x="1912510" y="600533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3" name="Rounded Rectangle 6"/>
          <p:cNvSpPr/>
          <p:nvPr/>
        </p:nvSpPr>
        <p:spPr>
          <a:xfrm>
            <a:off x="1912510" y="679397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4" name="Rounded Rectangle 7"/>
          <p:cNvSpPr/>
          <p:nvPr/>
        </p:nvSpPr>
        <p:spPr>
          <a:xfrm>
            <a:off x="1912510" y="758261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5" name="Rounded Rectangle 8"/>
          <p:cNvSpPr/>
          <p:nvPr/>
        </p:nvSpPr>
        <p:spPr>
          <a:xfrm>
            <a:off x="1912510" y="8371251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6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For each organisation, use a few slides to summarize your answers to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 </a:t>
            </a:r>
            <a:r>
              <a:t>that contributed to your conclusions.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