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003462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3462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38100" cap="flat">
              <a:solidFill>
                <a:srgbClr val="003462"/>
              </a:solidFill>
              <a:prstDash val="solid"/>
              <a:round/>
            </a:ln>
          </a:top>
          <a:bottom>
            <a:ln w="127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003462"/>
        </a:fontRef>
        <a:srgbClr val="003462"/>
      </a:tcTxStyle>
      <a:tcStyle>
        <a:tcBdr>
          <a:left>
            <a:ln w="12700" cap="flat">
              <a:solidFill>
                <a:srgbClr val="003462"/>
              </a:solidFill>
              <a:prstDash val="solid"/>
              <a:round/>
            </a:ln>
          </a:left>
          <a:right>
            <a:ln w="12700" cap="flat">
              <a:solidFill>
                <a:srgbClr val="003462"/>
              </a:solidFill>
              <a:prstDash val="solid"/>
              <a:round/>
            </a:ln>
          </a:right>
          <a:top>
            <a:ln w="12700" cap="flat">
              <a:solidFill>
                <a:srgbClr val="003462"/>
              </a:solidFill>
              <a:prstDash val="solid"/>
              <a:round/>
            </a:ln>
          </a:top>
          <a:bottom>
            <a:ln w="38100" cap="flat">
              <a:solidFill>
                <a:srgbClr val="003462"/>
              </a:solidFill>
              <a:prstDash val="solid"/>
              <a:round/>
            </a:ln>
          </a:bottom>
          <a:insideH>
            <a:ln w="12700" cap="flat">
              <a:solidFill>
                <a:srgbClr val="003462"/>
              </a:solidFill>
              <a:prstDash val="solid"/>
              <a:round/>
            </a:ln>
          </a:insideH>
          <a:insideV>
            <a:ln w="12700" cap="flat">
              <a:solidFill>
                <a:srgbClr val="003462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8" name="Shape 1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1342" y="7210490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sz="55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Hot 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 2"/>
          <p:cNvSpPr/>
          <p:nvPr/>
        </p:nvSpPr>
        <p:spPr>
          <a:xfrm>
            <a:off x="0" y="13106400"/>
            <a:ext cx="24384000" cy="609600"/>
          </a:xfrm>
          <a:prstGeom prst="rect">
            <a:avLst/>
          </a:prstGeom>
          <a:solidFill>
            <a:srgbClr val="0E1D42"/>
          </a:solidFill>
          <a:ln w="50800">
            <a:solidFill>
              <a:srgbClr val="0E1D42"/>
            </a:solidFill>
          </a:ln>
        </p:spPr>
        <p:txBody>
          <a:bodyPr lIns="50800" tIns="50800" rIns="50800" bIns="50800" anchor="ctr"/>
          <a:lstStyle/>
          <a:p>
            <a:pPr defTabSz="1828800">
              <a:defRPr sz="3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6970654" y="12470746"/>
            <a:ext cx="504546" cy="483909"/>
          </a:xfrm>
          <a:prstGeom prst="rect">
            <a:avLst/>
          </a:prstGeom>
        </p:spPr>
        <p:txBody>
          <a:bodyPr lIns="91438" tIns="91438" rIns="91438" bIns="91438" anchor="ctr"/>
          <a:lstStyle>
            <a:lvl1pPr algn="r" defTabSz="1828800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b="0" sz="4800">
                <a:solidFill>
                  <a:srgbClr val="000000"/>
                </a:solidFill>
              </a:defRPr>
            </a:lvl1pPr>
          </a:lstStyle>
          <a:p>
            <a:pPr/>
            <a:r>
              <a:t>Slide bullet text</a:t>
            </a:r>
          </a:p>
        </p:txBody>
      </p:sp>
      <p:sp>
        <p:nvSpPr>
          <p:cNvPr id="23" name="Hot air balloons viewed from below against a blue sky"/>
          <p:cNvSpPr/>
          <p:nvPr>
            <p:ph type="pic" idx="22"/>
          </p:nvPr>
        </p:nvSpPr>
        <p:spPr>
          <a:xfrm>
            <a:off x="8432800" y="1263847"/>
            <a:ext cx="16850011" cy="111882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4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33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5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Slide Title</a:t>
            </a:r>
          </a:p>
        </p:txBody>
      </p:sp>
      <p:sp>
        <p:nvSpPr>
          <p:cNvPr id="41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 anchor="t"/>
          <a:lstStyle>
            <a:lvl1pPr>
              <a:defRPr spc="-170" sz="8500">
                <a:solidFill>
                  <a:srgbClr val="004D80"/>
                </a:solidFill>
              </a:defRPr>
            </a:lvl1pPr>
          </a:lstStyle>
          <a:p>
            <a:pPr/>
            <a:r>
              <a:t>Agenda Title</a:t>
            </a:r>
          </a:p>
        </p:txBody>
      </p:sp>
      <p:sp>
        <p:nvSpPr>
          <p:cNvPr id="50" name="Body Level One…"/>
          <p:cNvSpPr txBox="1"/>
          <p:nvPr>
            <p:ph type="body" sz="quarter" idx="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</a:defRPr>
            </a:lvl1pPr>
            <a:lvl2pPr marL="1308100" indent="-698500">
              <a:defRPr sz="5500">
                <a:solidFill>
                  <a:srgbClr val="000000"/>
                </a:solidFill>
              </a:defRPr>
            </a:lvl2pPr>
            <a:lvl3pPr marL="1917700" indent="-698500">
              <a:defRPr sz="5500">
                <a:solidFill>
                  <a:srgbClr val="000000"/>
                </a:solidFill>
              </a:defRPr>
            </a:lvl3pPr>
            <a:lvl4pPr marL="2527300" indent="-698500">
              <a:defRPr sz="5500">
                <a:solidFill>
                  <a:srgbClr val="000000"/>
                </a:solidFill>
              </a:defRPr>
            </a:lvl4pPr>
            <a:lvl5pPr marL="3136900" indent="-698500">
              <a:defRPr sz="5500">
                <a:solidFill>
                  <a:srgbClr val="000000"/>
                </a:solidFill>
              </a:defRPr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1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spcBef>
                <a:spcPts val="1800"/>
              </a:spcBef>
              <a:defRPr b="0" spc="-99" sz="5500">
                <a:solidFill>
                  <a:srgbClr val="000000"/>
                </a:solidFill>
              </a:defRPr>
            </a:lvl1pPr>
          </a:lstStyle>
          <a:p>
            <a:pPr/>
            <a:r>
              <a:t>Agenda Topics</a:t>
            </a:r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lIns="50800" tIns="50800" rIns="50800" bIns="50800" anchor="ctr"/>
          <a:lstStyle>
            <a:lvl1pPr algn="ctr" defTabSz="2438337">
              <a:lnSpc>
                <a:spcPct val="80000"/>
              </a:lnSpc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b="0" spc="-232" sz="116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Body Level One…"/>
          <p:cNvSpPr txBox="1"/>
          <p:nvPr>
            <p:ph type="body" idx="1" hasCustomPrompt="1"/>
          </p:nvPr>
        </p:nvSpPr>
        <p:spPr>
          <a:xfrm>
            <a:off x="1206500" y="1075926"/>
            <a:ext cx="21971000" cy="7241586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2438337">
              <a:lnSpc>
                <a:spcPct val="80000"/>
              </a:lnSpc>
              <a:defRPr spc="-250" sz="25000">
                <a:solidFill>
                  <a:srgbClr val="004D80"/>
                </a:solidFill>
              </a:defRPr>
            </a:lvl1pPr>
            <a:lvl2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2pPr>
            <a:lvl3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3pPr>
            <a:lvl4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4pPr>
            <a:lvl5pPr marL="0" indent="0" algn="ctr" defTabSz="2438337">
              <a:lnSpc>
                <a:spcPct val="80000"/>
              </a:lnSpc>
              <a:buSzTx/>
              <a:buNone/>
              <a:defRPr spc="-250" sz="25000">
                <a:solidFill>
                  <a:srgbClr val="004D80"/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8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/>
          <a:lstStyle>
            <a:lvl1pPr algn="ctr">
              <a:defRPr sz="5500">
                <a:solidFill>
                  <a:srgbClr val="000000"/>
                </a:solidFill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Body Level One…"/>
          <p:cNvSpPr txBox="1"/>
          <p:nvPr>
            <p:ph type="body" sz="quarter" idx="1" hasCustomPrompt="1"/>
          </p:nvPr>
        </p:nvSpPr>
        <p:spPr>
          <a:xfrm>
            <a:off x="2480824" y="10675453"/>
            <a:ext cx="20149254" cy="63698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7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1"/>
          </a:xfrm>
          <a:prstGeom prst="rect">
            <a:avLst/>
          </a:prstGeom>
        </p:spPr>
        <p:txBody>
          <a:bodyPr lIns="50800" tIns="50800" rIns="50800" bIns="50800"/>
          <a:lstStyle>
            <a:lvl1pPr marL="469900" indent="-300876" defTabSz="2438337">
              <a:lnSpc>
                <a:spcPct val="90000"/>
              </a:lnSpc>
              <a:defRPr b="0" spc="-200" sz="85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“Notable Quote”</a:t>
            </a: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Hot 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8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6" name="Close-up of the top of a hot air balloon viewed from above"/>
          <p:cNvSpPr/>
          <p:nvPr>
            <p:ph type="pic" sz="quarter" idx="22"/>
          </p:nvPr>
        </p:nvSpPr>
        <p:spPr>
          <a:xfrm>
            <a:off x="15461772" y="7085972"/>
            <a:ext cx="8148415" cy="5432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Hot air balloons viewed from below against a blue sky"/>
          <p:cNvSpPr/>
          <p:nvPr>
            <p:ph type="pic" idx="23"/>
          </p:nvPr>
        </p:nvSpPr>
        <p:spPr>
          <a:xfrm>
            <a:off x="-124636" y="1270000"/>
            <a:ext cx="16859220" cy="1123948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01340" y="11847162"/>
            <a:ext cx="21971004" cy="636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/>
          <a:p>
            <a:pPr/>
            <a:r>
              <a:t>Presentation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232" strike="noStrike" sz="11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066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676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286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28956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5052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114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724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334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b="1" baseline="0" cap="none" i="0" spc="0" strike="noStrike" sz="36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111C3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FiftyFour Live Learning Playbook"/>
          <p:cNvSpPr txBox="1"/>
          <p:nvPr>
            <p:ph type="title"/>
          </p:nvPr>
        </p:nvSpPr>
        <p:spPr>
          <a:xfrm>
            <a:off x="1206493" y="2035232"/>
            <a:ext cx="21971006" cy="4648203"/>
          </a:xfrm>
          <a:prstGeom prst="rect">
            <a:avLst/>
          </a:prstGeom>
        </p:spPr>
        <p:txBody>
          <a:bodyPr/>
          <a:lstStyle>
            <a:lvl1pPr>
              <a:defRPr spc="-240" sz="7700"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Communications Audit Template</a:t>
            </a:r>
          </a:p>
        </p:txBody>
      </p:sp>
      <p:sp>
        <p:nvSpPr>
          <p:cNvPr id="121" name="Live Learning Sessions at FiftyFour"/>
          <p:cNvSpPr txBox="1"/>
          <p:nvPr>
            <p:ph type="body" sz="quarter" idx="1"/>
          </p:nvPr>
        </p:nvSpPr>
        <p:spPr>
          <a:xfrm>
            <a:off x="1201340" y="6670732"/>
            <a:ext cx="21971002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b="0" sz="5500">
                <a:latin typeface="OpenSans-Regular"/>
                <a:ea typeface="OpenSans-Regular"/>
                <a:cs typeface="OpenSans-Regular"/>
                <a:sym typeface="OpenSans-Regular"/>
              </a:defRPr>
            </a:lvl1pPr>
          </a:lstStyle>
          <a:p>
            <a:pPr/>
            <a:r>
              <a:t>Audience Experience</a:t>
            </a:r>
          </a:p>
        </p:txBody>
      </p:sp>
      <p:pic>
        <p:nvPicPr>
          <p:cNvPr id="122" name="unknown.png" descr="unknown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89330" y="741996"/>
            <a:ext cx="16117168" cy="109260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unknown.png" descr="unknown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151306" y="10570374"/>
            <a:ext cx="3106803" cy="10610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4"/>
          <p:cNvSpPr/>
          <p:nvPr/>
        </p:nvSpPr>
        <p:spPr>
          <a:xfrm>
            <a:off x="-25902" y="2780563"/>
            <a:ext cx="24480002" cy="8748001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6" name="Breakout sessions discussions around structured questions in groups of 6-12 learners…"/>
          <p:cNvSpPr txBox="1"/>
          <p:nvPr/>
        </p:nvSpPr>
        <p:spPr>
          <a:xfrm>
            <a:off x="2612254" y="3792973"/>
            <a:ext cx="17383992" cy="558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Goals &amp; Methodology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Preview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Detailed Analysis</a:t>
            </a:r>
          </a:p>
          <a:p>
            <a:pPr lvl="1" marL="1054100" indent="-45720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Channels</a:t>
            </a:r>
          </a:p>
          <a:p>
            <a:pPr lvl="1" marL="1054100" indent="-457200" algn="l">
              <a:lnSpc>
                <a:spcPct val="150000"/>
              </a:lnSpc>
              <a:spcBef>
                <a:spcPts val="1200"/>
              </a:spcBef>
              <a:buSzPts val="2800"/>
              <a:buChar char="▪"/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Journey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Summary of Findings</a:t>
            </a:r>
          </a:p>
          <a:p>
            <a:pPr indent="114300"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Application </a:t>
            </a:r>
          </a:p>
        </p:txBody>
      </p:sp>
      <p:sp>
        <p:nvSpPr>
          <p:cNvPr id="127" name="FiftyFour Connected Learning Guide"/>
          <p:cNvSpPr txBox="1"/>
          <p:nvPr>
            <p:ph type="title"/>
          </p:nvPr>
        </p:nvSpPr>
        <p:spPr>
          <a:xfrm>
            <a:off x="1708025" y="1137576"/>
            <a:ext cx="18765614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0E1D4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Overview</a:t>
            </a:r>
          </a:p>
        </p:txBody>
      </p:sp>
      <p:sp>
        <p:nvSpPr>
          <p:cNvPr id="128" name="Rounded Rectangle 12"/>
          <p:cNvSpPr/>
          <p:nvPr/>
        </p:nvSpPr>
        <p:spPr>
          <a:xfrm>
            <a:off x="1912510" y="394134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9" name="Rounded Rectangle 13"/>
          <p:cNvSpPr/>
          <p:nvPr/>
        </p:nvSpPr>
        <p:spPr>
          <a:xfrm>
            <a:off x="1912510" y="4840606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0" name="Rounded Rectangle 14"/>
          <p:cNvSpPr/>
          <p:nvPr/>
        </p:nvSpPr>
        <p:spPr>
          <a:xfrm>
            <a:off x="1912510" y="5739865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1" name="Rounded Rectangle 1"/>
          <p:cNvSpPr/>
          <p:nvPr/>
        </p:nvSpPr>
        <p:spPr>
          <a:xfrm>
            <a:off x="1912954" y="8184584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2" name="Rounded Rectangle 2"/>
          <p:cNvSpPr/>
          <p:nvPr/>
        </p:nvSpPr>
        <p:spPr>
          <a:xfrm>
            <a:off x="1912954" y="9083843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C61881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Goals </a:t>
            </a:r>
            <a:r>
              <a:rPr>
                <a:solidFill>
                  <a:srgbClr val="0E1D42"/>
                </a:solidFill>
              </a:rPr>
              <a:t>&amp; Methodology</a:t>
            </a:r>
          </a:p>
        </p:txBody>
      </p:sp>
      <p:sp>
        <p:nvSpPr>
          <p:cNvPr id="135" name="Rectangle 1"/>
          <p:cNvSpPr/>
          <p:nvPr/>
        </p:nvSpPr>
        <p:spPr>
          <a:xfrm>
            <a:off x="1708026" y="3869992"/>
            <a:ext cx="20881042" cy="1876197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6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7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Goal:</a:t>
            </a:r>
          </a:p>
        </p:txBody>
      </p:sp>
      <p:sp>
        <p:nvSpPr>
          <p:cNvPr id="138" name="Rectangle 5"/>
          <p:cNvSpPr/>
          <p:nvPr/>
        </p:nvSpPr>
        <p:spPr>
          <a:xfrm>
            <a:off x="1708026" y="7650433"/>
            <a:ext cx="20881042" cy="4903928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9" name="Round Same-side Corner of Rectangle 7"/>
          <p:cNvSpPr/>
          <p:nvPr/>
        </p:nvSpPr>
        <p:spPr>
          <a:xfrm>
            <a:off x="1708026" y="6716744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C6188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0" name="Desired outcomes"/>
          <p:cNvSpPr txBox="1"/>
          <p:nvPr/>
        </p:nvSpPr>
        <p:spPr>
          <a:xfrm>
            <a:off x="2468174" y="685116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Process:</a:t>
            </a:r>
          </a:p>
        </p:txBody>
      </p:sp>
      <p:sp>
        <p:nvSpPr>
          <p:cNvPr id="141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8013548"/>
            <a:ext cx="5790640" cy="10571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[who reviewed the channels]</a:t>
            </a:r>
          </a:p>
          <a:p>
            <a: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[timeframe of audit]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Rectangle 4"/>
          <p:cNvSpPr/>
          <p:nvPr/>
        </p:nvSpPr>
        <p:spPr>
          <a:xfrm>
            <a:off x="-189187" y="3112088"/>
            <a:ext cx="24762374" cy="1048049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4" name="Breakout sessions discussions around structured questions in groups of 6-12 learners…"/>
          <p:cNvSpPr txBox="1"/>
          <p:nvPr/>
        </p:nvSpPr>
        <p:spPr>
          <a:xfrm>
            <a:off x="1708026" y="4181956"/>
            <a:ext cx="21103848" cy="1930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lnSpc>
                <a:spcPct val="1500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Create a summarized map that shows the steps the auditor took from first finding the organisation to becoming involved. A timeline view can be useful. For example, it could show that the auditor subscribed for emails, then 3 days later received the first email from the organisation.</a:t>
            </a:r>
          </a:p>
        </p:txBody>
      </p:sp>
      <p:sp>
        <p:nvSpPr>
          <p:cNvPr id="145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F9A352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Map </a:t>
            </a:r>
            <a:r>
              <a:rPr>
                <a:solidFill>
                  <a:srgbClr val="0E1D42"/>
                </a:solidFill>
              </a:rPr>
              <a:t>of the Audience Experience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Preview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148" name="Rectangle 1"/>
          <p:cNvSpPr/>
          <p:nvPr/>
        </p:nvSpPr>
        <p:spPr>
          <a:xfrm>
            <a:off x="1708027" y="3869992"/>
            <a:ext cx="20881042" cy="3776911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9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0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Channels:</a:t>
            </a:r>
          </a:p>
        </p:txBody>
      </p:sp>
      <p:sp>
        <p:nvSpPr>
          <p:cNvPr id="151" name="Rectangle 5"/>
          <p:cNvSpPr/>
          <p:nvPr/>
        </p:nvSpPr>
        <p:spPr>
          <a:xfrm>
            <a:off x="1708026" y="8685145"/>
            <a:ext cx="20881042" cy="3893280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2" name="Round Same-side Corner of Rectangle 7"/>
          <p:cNvSpPr/>
          <p:nvPr/>
        </p:nvSpPr>
        <p:spPr>
          <a:xfrm>
            <a:off x="1708026" y="775145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3" name="Desired outcomes"/>
          <p:cNvSpPr txBox="1"/>
          <p:nvPr/>
        </p:nvSpPr>
        <p:spPr>
          <a:xfrm>
            <a:off x="2468174" y="7885878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Journey:</a:t>
            </a:r>
          </a:p>
        </p:txBody>
      </p:sp>
      <p:sp>
        <p:nvSpPr>
          <p:cNvPr id="154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9048260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  <p:sp>
        <p:nvSpPr>
          <p:cNvPr id="155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[Main Finding]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4"/>
          <p:cNvSpPr/>
          <p:nvPr/>
        </p:nvSpPr>
        <p:spPr>
          <a:xfrm>
            <a:off x="-189187" y="4403557"/>
            <a:ext cx="25118620" cy="918902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8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Channels</a:t>
            </a:r>
          </a:p>
        </p:txBody>
      </p:sp>
      <p:sp>
        <p:nvSpPr>
          <p:cNvPr id="159" name="Breakout sessions discussions around structured questions in groups of 6-12 learners…"/>
          <p:cNvSpPr txBox="1"/>
          <p:nvPr/>
        </p:nvSpPr>
        <p:spPr>
          <a:xfrm>
            <a:off x="2612254" y="5068316"/>
            <a:ext cx="17383992" cy="683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2872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What are all the channels used to communicate with my audience?</a:t>
            </a:r>
          </a:p>
          <a:p>
            <a:pPr indent="122872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 the channels I’m using appeal to my audience?</a:t>
            </a:r>
          </a:p>
          <a:p>
            <a:pPr indent="122872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is content integrated across channels?</a:t>
            </a:r>
          </a:p>
          <a:p>
            <a:pPr indent="122872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often does my audience hear from my organisation across channels?</a:t>
            </a:r>
          </a:p>
          <a:p>
            <a:pPr indent="122872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often do they receive communications from each channel?</a:t>
            </a:r>
          </a:p>
          <a:p>
            <a:pPr indent="122872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Am I communicating with my audience too much or not often enough?</a:t>
            </a:r>
          </a:p>
          <a:p>
            <a:pPr indent="122872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does communication appear similar and different across channels?</a:t>
            </a:r>
          </a:p>
          <a:p>
            <a:pPr indent="122872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Is the tone of voice consistent?</a:t>
            </a:r>
          </a:p>
          <a:p>
            <a:pPr indent="122872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Are the communications visually interesting? </a:t>
            </a:r>
          </a:p>
        </p:txBody>
      </p:sp>
      <p:sp>
        <p:nvSpPr>
          <p:cNvPr id="160" name="Rounded Rectangle 2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1" name="Rounded Rectangle 5"/>
          <p:cNvSpPr/>
          <p:nvPr/>
        </p:nvSpPr>
        <p:spPr>
          <a:xfrm>
            <a:off x="1912510" y="6002323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2" name="Rounded Rectangle 6"/>
          <p:cNvSpPr/>
          <p:nvPr/>
        </p:nvSpPr>
        <p:spPr>
          <a:xfrm>
            <a:off x="1912510" y="6787953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3" name="Rounded Rectangle 7"/>
          <p:cNvSpPr/>
          <p:nvPr/>
        </p:nvSpPr>
        <p:spPr>
          <a:xfrm>
            <a:off x="1912510" y="7573585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4" name="Rounded Rectangle 8"/>
          <p:cNvSpPr/>
          <p:nvPr/>
        </p:nvSpPr>
        <p:spPr>
          <a:xfrm>
            <a:off x="1912510" y="8359216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5" name="Rounded Rectangle 10"/>
          <p:cNvSpPr/>
          <p:nvPr/>
        </p:nvSpPr>
        <p:spPr>
          <a:xfrm>
            <a:off x="1912510" y="9144847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6" name="Rounded Rectangle 11"/>
          <p:cNvSpPr/>
          <p:nvPr/>
        </p:nvSpPr>
        <p:spPr>
          <a:xfrm>
            <a:off x="1912510" y="993047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7" name="Rounded Rectangle 12"/>
          <p:cNvSpPr/>
          <p:nvPr/>
        </p:nvSpPr>
        <p:spPr>
          <a:xfrm>
            <a:off x="1912510" y="10716108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8" name="Rounded Rectangle 13"/>
          <p:cNvSpPr/>
          <p:nvPr/>
        </p:nvSpPr>
        <p:spPr>
          <a:xfrm>
            <a:off x="1912510" y="1150174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9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the next several slides to answer the following questions. </a:t>
            </a:r>
            <a:r>
              <a:rPr>
                <a:solidFill>
                  <a:srgbClr val="25408F"/>
                </a:solidFill>
              </a:rPr>
              <a:t>Include screenshots and photos of communications</a:t>
            </a:r>
            <a:r>
              <a:t> that contributed to your conclusions.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ctangle 4"/>
          <p:cNvSpPr/>
          <p:nvPr/>
        </p:nvSpPr>
        <p:spPr>
          <a:xfrm flipV="1">
            <a:off x="-189187" y="-277926"/>
            <a:ext cx="24877988" cy="4681483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2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0E1D4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Journey</a:t>
            </a:r>
          </a:p>
        </p:txBody>
      </p:sp>
      <p:sp>
        <p:nvSpPr>
          <p:cNvPr id="173" name="Breakout sessions discussions around structured questions in groups of 6-12 learners…"/>
          <p:cNvSpPr txBox="1"/>
          <p:nvPr/>
        </p:nvSpPr>
        <p:spPr>
          <a:xfrm>
            <a:off x="2612253" y="5068316"/>
            <a:ext cx="20063722" cy="572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easy it for my audience to go from discovering my organisation to getting involved with it? What communications would they see along the way?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How might they find my organisation for the first time?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Does my organisation appear in Google results? If my audience clicks a Google result, what page of the website do they see?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Does the website guide them through the ideal journey? What are they asked to do? Are there calls-to-action? Are they guided to another communication channel (social media, email, etc.)?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Do other communication channels have calls-to-action? Do they direct my audience to the website?</a:t>
            </a:r>
          </a:p>
          <a:p>
            <a:pPr indent="140018" algn="l">
              <a:lnSpc>
                <a:spcPct val="1500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Will the communications my audience receives as they discover my organisation give them the information they’re looking for?</a:t>
            </a:r>
          </a:p>
        </p:txBody>
      </p:sp>
      <p:sp>
        <p:nvSpPr>
          <p:cNvPr id="174" name="Rounded Rectangle 2"/>
          <p:cNvSpPr/>
          <p:nvPr/>
        </p:nvSpPr>
        <p:spPr>
          <a:xfrm>
            <a:off x="1912510" y="5216692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5" name="Rounded Rectangle 6"/>
          <p:cNvSpPr/>
          <p:nvPr/>
        </p:nvSpPr>
        <p:spPr>
          <a:xfrm>
            <a:off x="1912510" y="6577404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6" name="Rounded Rectangle 7"/>
          <p:cNvSpPr/>
          <p:nvPr/>
        </p:nvSpPr>
        <p:spPr>
          <a:xfrm>
            <a:off x="1912510" y="7414170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7" name="Rounded Rectangle 10"/>
          <p:cNvSpPr/>
          <p:nvPr/>
        </p:nvSpPr>
        <p:spPr>
          <a:xfrm>
            <a:off x="1912510" y="8847070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8" name="Rounded Rectangle 12"/>
          <p:cNvSpPr/>
          <p:nvPr/>
        </p:nvSpPr>
        <p:spPr>
          <a:xfrm>
            <a:off x="1912510" y="10279970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9" name="Rounded Rectangle 13"/>
          <p:cNvSpPr/>
          <p:nvPr/>
        </p:nvSpPr>
        <p:spPr>
          <a:xfrm>
            <a:off x="1912510" y="11044546"/>
            <a:ext cx="457201" cy="457201"/>
          </a:xfrm>
          <a:prstGeom prst="roundRect">
            <a:avLst>
              <a:gd name="adj" fmla="val 16667"/>
            </a:avLst>
          </a:prstGeom>
          <a:ln w="12700">
            <a:solidFill>
              <a:srgbClr val="0E1D42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0" name="Breakout sessions discussions around structured questions in groups of 6-12 learners…"/>
          <p:cNvSpPr txBox="1"/>
          <p:nvPr/>
        </p:nvSpPr>
        <p:spPr>
          <a:xfrm>
            <a:off x="1708026" y="2637986"/>
            <a:ext cx="20967948" cy="11678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l">
              <a:lnSpc>
                <a:spcPts val="4700"/>
              </a:lnSpc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r>
              <a:t>Use the next several slides to answer the following questions.</a:t>
            </a:r>
            <a:r>
              <a:rPr>
                <a:solidFill>
                  <a:srgbClr val="25408F"/>
                </a:solidFill>
              </a:rPr>
              <a:t> Include screenshots and photos of communications </a:t>
            </a:r>
            <a:r>
              <a:t>that contributed to your conclusions.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FiftyFour Connected Learning Guide"/>
          <p:cNvSpPr txBox="1"/>
          <p:nvPr>
            <p:ph type="title"/>
          </p:nvPr>
        </p:nvSpPr>
        <p:spPr>
          <a:xfrm>
            <a:off x="1708026" y="1137576"/>
            <a:ext cx="11915831" cy="1152332"/>
          </a:xfrm>
          <a:prstGeom prst="rect">
            <a:avLst/>
          </a:prstGeom>
        </p:spPr>
        <p:txBody>
          <a:bodyPr/>
          <a:lstStyle/>
          <a:p>
            <a:pPr>
              <a:defRPr b="0" spc="-200" sz="6600">
                <a:solidFill>
                  <a:srgbClr val="25408F"/>
                </a:solidFill>
                <a:latin typeface="Gentium Plus"/>
                <a:ea typeface="Gentium Plus"/>
                <a:cs typeface="Gentium Plus"/>
                <a:sym typeface="Gentium Plus"/>
              </a:defRPr>
            </a:pPr>
            <a:r>
              <a:t>Summary</a:t>
            </a:r>
            <a:r>
              <a:rPr>
                <a:solidFill>
                  <a:srgbClr val="C61881"/>
                </a:solidFill>
              </a:rPr>
              <a:t> </a:t>
            </a:r>
            <a:r>
              <a:rPr>
                <a:solidFill>
                  <a:srgbClr val="0E1D42"/>
                </a:solidFill>
              </a:rPr>
              <a:t>of Findings</a:t>
            </a:r>
          </a:p>
        </p:txBody>
      </p:sp>
      <p:sp>
        <p:nvSpPr>
          <p:cNvPr id="183" name="Rectangle 1"/>
          <p:cNvSpPr/>
          <p:nvPr/>
        </p:nvSpPr>
        <p:spPr>
          <a:xfrm>
            <a:off x="1708027" y="3869992"/>
            <a:ext cx="20881042" cy="3776911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4" name="Round Same-side Corner of Rectangle 7"/>
          <p:cNvSpPr/>
          <p:nvPr/>
        </p:nvSpPr>
        <p:spPr>
          <a:xfrm>
            <a:off x="1708026" y="295098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>
              <a:alpha val="8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5" name="Desired outcomes"/>
          <p:cNvSpPr txBox="1"/>
          <p:nvPr/>
        </p:nvSpPr>
        <p:spPr>
          <a:xfrm>
            <a:off x="2468174" y="3119276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Channels:</a:t>
            </a:r>
          </a:p>
        </p:txBody>
      </p:sp>
      <p:sp>
        <p:nvSpPr>
          <p:cNvPr id="186" name="Rectangle 5"/>
          <p:cNvSpPr/>
          <p:nvPr/>
        </p:nvSpPr>
        <p:spPr>
          <a:xfrm>
            <a:off x="1708026" y="8685145"/>
            <a:ext cx="20881042" cy="3893280"/>
          </a:xfrm>
          <a:prstGeom prst="rect">
            <a:avLst/>
          </a:prstGeom>
          <a:gradFill>
            <a:gsLst>
              <a:gs pos="0">
                <a:srgbClr val="0E1D42">
                  <a:alpha val="10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7" name="Round Same-side Corner of Rectangle 7"/>
          <p:cNvSpPr/>
          <p:nvPr/>
        </p:nvSpPr>
        <p:spPr>
          <a:xfrm>
            <a:off x="1708026" y="7751456"/>
            <a:ext cx="20881042" cy="8593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48" y="0"/>
                </a:moveTo>
                <a:lnTo>
                  <a:pt x="21452" y="0"/>
                </a:lnTo>
                <a:cubicBezTo>
                  <a:pt x="21534" y="0"/>
                  <a:pt x="21600" y="1612"/>
                  <a:pt x="21600" y="3600"/>
                </a:cubicBezTo>
                <a:lnTo>
                  <a:pt x="21600" y="21600"/>
                </a:lnTo>
                <a:lnTo>
                  <a:pt x="0" y="21600"/>
                </a:lnTo>
                <a:lnTo>
                  <a:pt x="0" y="3600"/>
                </a:lnTo>
                <a:cubicBezTo>
                  <a:pt x="0" y="1612"/>
                  <a:pt x="66" y="0"/>
                  <a:pt x="148" y="0"/>
                </a:cubicBezTo>
                <a:close/>
              </a:path>
            </a:pathLst>
          </a:custGeom>
          <a:solidFill>
            <a:srgbClr val="25408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8" name="Desired outcomes"/>
          <p:cNvSpPr txBox="1"/>
          <p:nvPr/>
        </p:nvSpPr>
        <p:spPr>
          <a:xfrm>
            <a:off x="2468174" y="7885878"/>
            <a:ext cx="5397022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825500">
              <a:defRPr sz="32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Journey:</a:t>
            </a:r>
          </a:p>
        </p:txBody>
      </p:sp>
      <p:sp>
        <p:nvSpPr>
          <p:cNvPr id="189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378966" y="9048260"/>
            <a:ext cx="5790640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  <p:sp>
        <p:nvSpPr>
          <p:cNvPr id="190" name="Participants learn at a deeper level through live, interactive learning with dimension specialist on a specific topic of organisational health.…"/>
          <p:cNvSpPr txBox="1"/>
          <p:nvPr/>
        </p:nvSpPr>
        <p:spPr>
          <a:xfrm>
            <a:off x="2468174" y="4272993"/>
            <a:ext cx="5790639" cy="447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39700" algn="l">
              <a:lnSpc>
                <a:spcPts val="3600"/>
              </a:lnSpc>
              <a:spcBef>
                <a:spcPts val="1200"/>
              </a:spcBef>
              <a:defRPr sz="28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[Overall conclusion from findings]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Rectangle 4"/>
          <p:cNvSpPr/>
          <p:nvPr/>
        </p:nvSpPr>
        <p:spPr>
          <a:xfrm>
            <a:off x="-189187" y="3112088"/>
            <a:ext cx="24762374" cy="10480492"/>
          </a:xfrm>
          <a:prstGeom prst="rect">
            <a:avLst/>
          </a:prstGeom>
          <a:gradFill>
            <a:gsLst>
              <a:gs pos="0">
                <a:srgbClr val="002060">
                  <a:alpha val="7000"/>
                </a:srgbClr>
              </a:gs>
              <a:gs pos="100000">
                <a:srgbClr val="0E1D42">
                  <a:alpha val="0"/>
                </a:srgbClr>
              </a:gs>
            </a:gsLst>
            <a:lin ang="5400000"/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3" name="Breakout sessions discussions around structured questions in groups of 6-12 learners…"/>
          <p:cNvSpPr txBox="1"/>
          <p:nvPr/>
        </p:nvSpPr>
        <p:spPr>
          <a:xfrm>
            <a:off x="1708028" y="4219682"/>
            <a:ext cx="20574456" cy="1206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lnSpc>
                <a:spcPct val="150000"/>
              </a:lnSpc>
              <a:spcBef>
                <a:spcPts val="1200"/>
              </a:spcBef>
              <a:defRPr sz="3200">
                <a:solidFill>
                  <a:srgbClr val="0E1D4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/>
            <a:r>
              <a:t>Use this slide to provide tangible next steps for improving your audience’s experience with your organisation based on the findings from the audit.</a:t>
            </a:r>
          </a:p>
        </p:txBody>
      </p:sp>
      <p:sp>
        <p:nvSpPr>
          <p:cNvPr id="194" name="FiftyFour Connected Learning Guide"/>
          <p:cNvSpPr txBox="1"/>
          <p:nvPr>
            <p:ph type="title"/>
          </p:nvPr>
        </p:nvSpPr>
        <p:spPr>
          <a:xfrm>
            <a:off x="1708027" y="1137576"/>
            <a:ext cx="13804116" cy="1152332"/>
          </a:xfrm>
          <a:prstGeom prst="rect">
            <a:avLst/>
          </a:prstGeom>
        </p:spPr>
        <p:txBody>
          <a:bodyPr/>
          <a:lstStyle>
            <a:lvl1pPr>
              <a:defRPr b="0" spc="-200" sz="6600">
                <a:solidFill>
                  <a:srgbClr val="F9A352"/>
                </a:solidFill>
                <a:latin typeface="Gentium Plus"/>
                <a:ea typeface="Gentium Plus"/>
                <a:cs typeface="Gentium Plus"/>
                <a:sym typeface="Gentium Plus"/>
              </a:defRPr>
            </a:lvl1pPr>
          </a:lstStyle>
          <a:p>
            <a:pPr/>
            <a:r>
              <a:t>Application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462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