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381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381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381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381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FFCDDF"/>
          </a:solidFill>
        </a:fill>
      </a:tcStyle>
    </a:wholeTbl>
    <a:band2H>
      <a:tcTxStyle b="def" i="def"/>
      <a:tcStyle>
        <a:tcBdr/>
        <a:fill>
          <a:solidFill>
            <a:srgbClr val="FFE8F0"/>
          </a:solidFill>
        </a:fill>
      </a:tcStyle>
    </a:band2H>
    <a:firstCol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381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381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 b="def" i="def"/>
      <a:tcStyle>
        <a:tcBdr/>
        <a:fill>
          <a:solidFill>
            <a:srgbClr val="003462"/>
          </a:solidFill>
        </a:fill>
      </a:tcStyle>
    </a:band2H>
    <a:firstCol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3462"/>
          </a:solidFill>
        </a:fill>
      </a:tcStyle>
    </a:lastRow>
    <a:firstRow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D1D1D1"/>
          </a:solidFill>
        </a:fill>
      </a:tcStyle>
    </a:wholeTbl>
    <a:band2H>
      <a:tcTxStyle b="def" i="def"/>
      <a:tcStyle>
        <a:tcBdr/>
        <a:fill>
          <a:solidFill>
            <a:srgbClr val="E9E9E9"/>
          </a:solidFill>
        </a:fill>
      </a:tcStyle>
    </a:band2H>
    <a:firstCol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381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lastRow>
    <a:firstRow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381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firstCol>
    <a:la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8" name="Shape 1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dy Level One…"/>
          <p:cNvSpPr txBox="1"/>
          <p:nvPr>
            <p:ph type="body" sz="quarter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21" hasCustomPrompt="1"/>
          </p:nvPr>
        </p:nvSpPr>
        <p:spPr>
          <a:xfrm>
            <a:off x="1201342" y="7210490"/>
            <a:ext cx="21971002" cy="1905002"/>
          </a:xfrm>
          <a:prstGeom prst="rect">
            <a:avLst/>
          </a:prstGeom>
        </p:spPr>
        <p:txBody>
          <a:bodyPr lIns="50800" tIns="50800" rIns="50800" bIns="50800"/>
          <a:lstStyle>
            <a:lvl1pPr>
              <a:defRPr sz="5500">
                <a:solidFill>
                  <a:schemeClr val="accent1"/>
                </a:solidFill>
              </a:defRPr>
            </a:lvl1pPr>
          </a:lstStyle>
          <a:p>
            <a:pPr/>
            <a:r>
              <a:t>Presentation Subtitle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Hot air balloons viewed from below against a blue sky"/>
          <p:cNvSpPr/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9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Rectangle 2"/>
          <p:cNvSpPr/>
          <p:nvPr/>
        </p:nvSpPr>
        <p:spPr>
          <a:xfrm>
            <a:off x="0" y="13106400"/>
            <a:ext cx="24384000" cy="609600"/>
          </a:xfrm>
          <a:prstGeom prst="rect">
            <a:avLst/>
          </a:prstGeom>
          <a:solidFill>
            <a:srgbClr val="0E1D42"/>
          </a:solidFill>
          <a:ln w="50800">
            <a:solidFill>
              <a:srgbClr val="0E1D42"/>
            </a:solidFill>
          </a:ln>
        </p:spPr>
        <p:txBody>
          <a:bodyPr lIns="50800" tIns="50800" rIns="50800" bIns="50800" anchor="ctr"/>
          <a:lstStyle/>
          <a:p>
            <a:pPr defTabSz="18288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11" name="Slide Number"/>
          <p:cNvSpPr txBox="1"/>
          <p:nvPr>
            <p:ph type="sldNum" sz="quarter" idx="2"/>
          </p:nvPr>
        </p:nvSpPr>
        <p:spPr>
          <a:xfrm>
            <a:off x="16970654" y="12470746"/>
            <a:ext cx="504546" cy="483909"/>
          </a:xfrm>
          <a:prstGeom prst="rect">
            <a:avLst/>
          </a:prstGeom>
        </p:spPr>
        <p:txBody>
          <a:bodyPr lIns="91438" tIns="91438" rIns="91438" bIns="91438" anchor="ctr"/>
          <a:lstStyle>
            <a:lvl1pPr algn="r" defTabSz="1828800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ody Level One…"/>
          <p:cNvSpPr txBox="1"/>
          <p:nvPr>
            <p:ph type="body" sz="quarter" idx="1" hasCustomPrompt="1"/>
          </p:nvPr>
        </p:nvSpPr>
        <p:spPr>
          <a:xfrm>
            <a:off x="1206500" y="2247900"/>
            <a:ext cx="9779000" cy="934779"/>
          </a:xfrm>
          <a:prstGeom prst="rect">
            <a:avLst/>
          </a:prstGeom>
        </p:spPr>
        <p:txBody>
          <a:bodyPr/>
          <a:lstStyle>
            <a:lvl1pPr>
              <a:defRPr sz="5500">
                <a:solidFill>
                  <a:srgbClr val="000000"/>
                </a:solidFill>
              </a:defRPr>
            </a:lvl1pPr>
            <a:lvl2pPr marL="1308100" indent="-698500">
              <a:defRPr sz="5500">
                <a:solidFill>
                  <a:srgbClr val="000000"/>
                </a:solidFill>
              </a:defRPr>
            </a:lvl2pPr>
            <a:lvl3pPr marL="1917700" indent="-698500">
              <a:defRPr sz="5500">
                <a:solidFill>
                  <a:srgbClr val="000000"/>
                </a:solidFill>
              </a:defRPr>
            </a:lvl3pPr>
            <a:lvl4pPr marL="2527300" indent="-698500">
              <a:defRPr sz="5500">
                <a:solidFill>
                  <a:srgbClr val="000000"/>
                </a:solidFill>
              </a:defRPr>
            </a:lvl4pPr>
            <a:lvl5pPr marL="3136900" indent="-698500">
              <a:defRPr sz="5500">
                <a:solidFill>
                  <a:srgbClr val="000000"/>
                </a:solidFill>
              </a:defRPr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2" name="Body Level One…"/>
          <p:cNvSpPr txBox="1"/>
          <p:nvPr>
            <p:ph type="body" sz="half" idx="21" hasCustomPrompt="1"/>
          </p:nvPr>
        </p:nvSpPr>
        <p:spPr>
          <a:xfrm>
            <a:off x="1206500" y="4248503"/>
            <a:ext cx="9779000" cy="8256631"/>
          </a:xfrm>
          <a:prstGeom prst="rect">
            <a:avLst/>
          </a:prstGeom>
        </p:spPr>
        <p:txBody>
          <a:bodyPr lIns="50800" tIns="50800" rIns="50800" bIns="50800"/>
          <a:lstStyle>
            <a:lvl1pPr marL="609600" indent="-609600" defTabSz="2438337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b="0" sz="4800">
                <a:solidFill>
                  <a:srgbClr val="000000"/>
                </a:solidFill>
              </a:defRPr>
            </a:lvl1pPr>
          </a:lstStyle>
          <a:p>
            <a:pPr/>
            <a:r>
              <a:t>Slide bullet text</a:t>
            </a:r>
          </a:p>
        </p:txBody>
      </p:sp>
      <p:sp>
        <p:nvSpPr>
          <p:cNvPr id="23" name="Hot air balloons viewed from below against a blue sky"/>
          <p:cNvSpPr/>
          <p:nvPr>
            <p:ph type="pic" idx="22"/>
          </p:nvPr>
        </p:nvSpPr>
        <p:spPr>
          <a:xfrm>
            <a:off x="8432800" y="1263847"/>
            <a:ext cx="16850011" cy="1118820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4" name="Slide Titl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 anchor="t"/>
          <a:lstStyle>
            <a:lvl1pPr>
              <a:defRPr spc="-170" sz="8500">
                <a:solidFill>
                  <a:srgbClr val="004D80"/>
                </a:solidFill>
              </a:defRPr>
            </a:lvl1pPr>
          </a:lstStyle>
          <a:p>
            <a:pPr/>
            <a:r>
              <a:t>Slide Title</a:t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5" cy="4648200"/>
          </a:xfrm>
          <a:prstGeom prst="rect">
            <a:avLst/>
          </a:prstGeom>
        </p:spPr>
        <p:txBody>
          <a:bodyPr anchor="ctr"/>
          <a:lstStyle>
            <a:lvl1pPr>
              <a:defRPr b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33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4950"/>
          </a:xfrm>
          <a:prstGeom prst="rect">
            <a:avLst/>
          </a:prstGeom>
        </p:spPr>
        <p:txBody>
          <a:bodyPr anchor="t"/>
          <a:lstStyle>
            <a:lvl1pPr>
              <a:defRPr spc="-170" sz="8500">
                <a:solidFill>
                  <a:srgbClr val="004D80"/>
                </a:solidFill>
              </a:defRPr>
            </a:lvl1pPr>
          </a:lstStyle>
          <a:p>
            <a:pPr/>
            <a:r>
              <a:t>Slide Title</a:t>
            </a:r>
          </a:p>
        </p:txBody>
      </p:sp>
      <p:sp>
        <p:nvSpPr>
          <p:cNvPr id="41" name="Body Level One…"/>
          <p:cNvSpPr txBox="1"/>
          <p:nvPr>
            <p:ph type="body" sz="quarter" idx="1" hasCustomPrompt="1"/>
          </p:nvPr>
        </p:nvSpPr>
        <p:spPr>
          <a:xfrm>
            <a:off x="1206500" y="2247900"/>
            <a:ext cx="21971000" cy="934779"/>
          </a:xfrm>
          <a:prstGeom prst="rect">
            <a:avLst/>
          </a:prstGeom>
        </p:spPr>
        <p:txBody>
          <a:bodyPr/>
          <a:lstStyle>
            <a:lvl1pPr>
              <a:defRPr sz="5500">
                <a:solidFill>
                  <a:srgbClr val="000000"/>
                </a:solidFill>
              </a:defRPr>
            </a:lvl1pPr>
            <a:lvl2pPr marL="1308100" indent="-698500">
              <a:defRPr sz="5500">
                <a:solidFill>
                  <a:srgbClr val="000000"/>
                </a:solidFill>
              </a:defRPr>
            </a:lvl2pPr>
            <a:lvl3pPr marL="1917700" indent="-698500">
              <a:defRPr sz="5500">
                <a:solidFill>
                  <a:srgbClr val="000000"/>
                </a:solidFill>
              </a:defRPr>
            </a:lvl3pPr>
            <a:lvl4pPr marL="2527300" indent="-698500">
              <a:defRPr sz="5500">
                <a:solidFill>
                  <a:srgbClr val="000000"/>
                </a:solidFill>
              </a:defRPr>
            </a:lvl4pPr>
            <a:lvl5pPr marL="3136900" indent="-698500">
              <a:defRPr sz="5500">
                <a:solidFill>
                  <a:srgbClr val="000000"/>
                </a:solidFill>
              </a:defRPr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Agenda Title"/>
          <p:cNvSpPr txBox="1"/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 anchor="t"/>
          <a:lstStyle>
            <a:lvl1pPr>
              <a:defRPr spc="-170" sz="8500">
                <a:solidFill>
                  <a:srgbClr val="004D80"/>
                </a:solidFill>
              </a:defRPr>
            </a:lvl1pPr>
          </a:lstStyle>
          <a:p>
            <a:pPr/>
            <a:r>
              <a:t>Agenda Title</a:t>
            </a:r>
          </a:p>
        </p:txBody>
      </p:sp>
      <p:sp>
        <p:nvSpPr>
          <p:cNvPr id="50" name="Body Level One…"/>
          <p:cNvSpPr txBox="1"/>
          <p:nvPr>
            <p:ph type="body" sz="quarter" idx="1" hasCustomPrompt="1"/>
          </p:nvPr>
        </p:nvSpPr>
        <p:spPr>
          <a:xfrm>
            <a:off x="1206500" y="2247900"/>
            <a:ext cx="21971000" cy="934779"/>
          </a:xfrm>
          <a:prstGeom prst="rect">
            <a:avLst/>
          </a:prstGeom>
        </p:spPr>
        <p:txBody>
          <a:bodyPr/>
          <a:lstStyle>
            <a:lvl1pPr>
              <a:defRPr sz="5500">
                <a:solidFill>
                  <a:srgbClr val="000000"/>
                </a:solidFill>
              </a:defRPr>
            </a:lvl1pPr>
            <a:lvl2pPr marL="1308100" indent="-698500">
              <a:defRPr sz="5500">
                <a:solidFill>
                  <a:srgbClr val="000000"/>
                </a:solidFill>
              </a:defRPr>
            </a:lvl2pPr>
            <a:lvl3pPr marL="1917700" indent="-698500">
              <a:defRPr sz="5500">
                <a:solidFill>
                  <a:srgbClr val="000000"/>
                </a:solidFill>
              </a:defRPr>
            </a:lvl3pPr>
            <a:lvl4pPr marL="2527300" indent="-698500">
              <a:defRPr sz="5500">
                <a:solidFill>
                  <a:srgbClr val="000000"/>
                </a:solidFill>
              </a:defRPr>
            </a:lvl4pPr>
            <a:lvl5pPr marL="3136900" indent="-698500">
              <a:defRPr sz="5500">
                <a:solidFill>
                  <a:srgbClr val="000000"/>
                </a:solidFill>
              </a:defRPr>
            </a:lvl5pPr>
          </a:lstStyle>
          <a:p>
            <a:pPr/>
            <a:r>
              <a:t>Agenda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1" name="Body Level One…"/>
          <p:cNvSpPr txBox="1"/>
          <p:nvPr>
            <p:ph type="body" idx="2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 lIns="50800" tIns="50800" rIns="50800" bIns="50800"/>
          <a:lstStyle>
            <a:lvl1pPr>
              <a:spcBef>
                <a:spcPts val="1800"/>
              </a:spcBef>
              <a:defRPr b="0" spc="-99" sz="5500">
                <a:solidFill>
                  <a:srgbClr val="000000"/>
                </a:solidFill>
              </a:defRPr>
            </a:lvl1pPr>
          </a:lstStyle>
          <a:p>
            <a:pPr/>
            <a:r>
              <a:t>Agenda Topics</a:t>
            </a:r>
          </a:p>
        </p:txBody>
      </p:sp>
      <p:sp>
        <p:nvSpPr>
          <p:cNvPr id="5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lIns="50800" tIns="50800" rIns="50800" bIns="50800" anchor="ctr"/>
          <a:lstStyle>
            <a:lvl1pPr algn="ctr" defTabSz="2438337">
              <a:lnSpc>
                <a:spcPct val="80000"/>
              </a:lnSpc>
              <a:defRPr b="0" spc="-232" sz="116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 defTabSz="2438337">
              <a:lnSpc>
                <a:spcPct val="80000"/>
              </a:lnSpc>
              <a:buSzTx/>
              <a:buNone/>
              <a:defRPr b="0" spc="-232" sz="116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 defTabSz="2438337">
              <a:lnSpc>
                <a:spcPct val="80000"/>
              </a:lnSpc>
              <a:buSzTx/>
              <a:buNone/>
              <a:defRPr b="0" spc="-232" sz="116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 defTabSz="2438337">
              <a:lnSpc>
                <a:spcPct val="80000"/>
              </a:lnSpc>
              <a:buSzTx/>
              <a:buNone/>
              <a:defRPr b="0" spc="-232" sz="116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 defTabSz="2438337">
              <a:lnSpc>
                <a:spcPct val="80000"/>
              </a:lnSpc>
              <a:buSzTx/>
              <a:buNone/>
              <a:defRPr b="0" spc="-232" sz="116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Body Level One…"/>
          <p:cNvSpPr txBox="1"/>
          <p:nvPr>
            <p:ph type="body" idx="1" hasCustomPrompt="1"/>
          </p:nvPr>
        </p:nvSpPr>
        <p:spPr>
          <a:xfrm>
            <a:off x="1206500" y="1075926"/>
            <a:ext cx="21971000" cy="7241586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2438337">
              <a:lnSpc>
                <a:spcPct val="80000"/>
              </a:lnSpc>
              <a:defRPr spc="-250" sz="25000">
                <a:solidFill>
                  <a:srgbClr val="004D80"/>
                </a:solidFill>
              </a:defRPr>
            </a:lvl1pPr>
            <a:lvl2pPr marL="0" indent="0" algn="ctr" defTabSz="2438337">
              <a:lnSpc>
                <a:spcPct val="80000"/>
              </a:lnSpc>
              <a:buSzTx/>
              <a:buNone/>
              <a:defRPr spc="-250" sz="25000">
                <a:solidFill>
                  <a:srgbClr val="004D80"/>
                </a:solidFill>
              </a:defRPr>
            </a:lvl2pPr>
            <a:lvl3pPr marL="0" indent="0" algn="ctr" defTabSz="2438337">
              <a:lnSpc>
                <a:spcPct val="80000"/>
              </a:lnSpc>
              <a:buSzTx/>
              <a:buNone/>
              <a:defRPr spc="-250" sz="25000">
                <a:solidFill>
                  <a:srgbClr val="004D80"/>
                </a:solidFill>
              </a:defRPr>
            </a:lvl3pPr>
            <a:lvl4pPr marL="0" indent="0" algn="ctr" defTabSz="2438337">
              <a:lnSpc>
                <a:spcPct val="80000"/>
              </a:lnSpc>
              <a:buSzTx/>
              <a:buNone/>
              <a:defRPr spc="-250" sz="25000">
                <a:solidFill>
                  <a:srgbClr val="004D80"/>
                </a:solidFill>
              </a:defRPr>
            </a:lvl4pPr>
            <a:lvl5pPr marL="0" indent="0" algn="ctr" defTabSz="2438337">
              <a:lnSpc>
                <a:spcPct val="80000"/>
              </a:lnSpc>
              <a:buSzTx/>
              <a:buNone/>
              <a:defRPr spc="-250" sz="25000">
                <a:solidFill>
                  <a:srgbClr val="004D80"/>
                </a:solidFill>
              </a:defRPr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8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/>
          <a:lstStyle>
            <a:lvl1pPr algn="ctr">
              <a:defRPr sz="5500">
                <a:solidFill>
                  <a:srgbClr val="000000"/>
                </a:solidFill>
              </a:defRPr>
            </a:lvl1pPr>
          </a:lstStyle>
          <a:p>
            <a:pPr/>
            <a:r>
              <a:t>Fact information</a:t>
            </a:r>
          </a:p>
        </p:txBody>
      </p:sp>
      <p:sp>
        <p:nvSpPr>
          <p:cNvPr id="6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Body Level One…"/>
          <p:cNvSpPr txBox="1"/>
          <p:nvPr>
            <p:ph type="body" sz="quarter" idx="1" hasCustomPrompt="1"/>
          </p:nvPr>
        </p:nvSpPr>
        <p:spPr>
          <a:xfrm>
            <a:off x="2480824" y="10675453"/>
            <a:ext cx="20149254" cy="6369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/>
            <a:r>
              <a:t>Attribution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7" name="Body Level One…"/>
          <p:cNvSpPr txBox="1"/>
          <p:nvPr>
            <p:ph type="body" sz="half" idx="21" hasCustomPrompt="1"/>
          </p:nvPr>
        </p:nvSpPr>
        <p:spPr>
          <a:xfrm>
            <a:off x="1753923" y="4939860"/>
            <a:ext cx="20876154" cy="3836281"/>
          </a:xfrm>
          <a:prstGeom prst="rect">
            <a:avLst/>
          </a:prstGeom>
        </p:spPr>
        <p:txBody>
          <a:bodyPr lIns="50800" tIns="50800" rIns="50800" bIns="50800"/>
          <a:lstStyle>
            <a:lvl1pPr marL="469900" indent="-300876" defTabSz="2438337">
              <a:lnSpc>
                <a:spcPct val="90000"/>
              </a:lnSpc>
              <a:defRPr b="0" spc="-200" sz="85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“Notable Quote”</a:t>
            </a:r>
          </a:p>
        </p:txBody>
      </p:sp>
      <p:sp>
        <p:nvSpPr>
          <p:cNvPr id="7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Hot air balloons viewed from below against a blue sky"/>
          <p:cNvSpPr/>
          <p:nvPr>
            <p:ph type="pic" sz="quarter" idx="21"/>
          </p:nvPr>
        </p:nvSpPr>
        <p:spPr>
          <a:xfrm>
            <a:off x="15436504" y="1270000"/>
            <a:ext cx="8167168" cy="54229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6" name="Close-up of the top of a hot air balloon viewed from above"/>
          <p:cNvSpPr/>
          <p:nvPr>
            <p:ph type="pic" sz="quarter" idx="22"/>
          </p:nvPr>
        </p:nvSpPr>
        <p:spPr>
          <a:xfrm>
            <a:off x="15461772" y="7085972"/>
            <a:ext cx="8148415" cy="543227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7" name="Hot air balloons viewed from below against a blue sky"/>
          <p:cNvSpPr/>
          <p:nvPr>
            <p:ph type="pic" idx="23"/>
          </p:nvPr>
        </p:nvSpPr>
        <p:spPr>
          <a:xfrm>
            <a:off x="-124636" y="1270000"/>
            <a:ext cx="16859220" cy="1123948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346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/>
          <p:nvPr>
            <p:ph type="body" idx="1" hasCustomPrompt="1"/>
          </p:nvPr>
        </p:nvSpPr>
        <p:spPr>
          <a:xfrm>
            <a:off x="1201340" y="11847162"/>
            <a:ext cx="21971004" cy="636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/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5" cy="46482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/>
          <a:p>
            <a:pPr/>
            <a:r>
              <a:t>Presentation Title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10668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16764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22860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28956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35052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41148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47244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53340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111C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FiftyFour Live Learning Playbook"/>
          <p:cNvSpPr txBox="1"/>
          <p:nvPr>
            <p:ph type="title"/>
          </p:nvPr>
        </p:nvSpPr>
        <p:spPr>
          <a:xfrm>
            <a:off x="1206493" y="2035232"/>
            <a:ext cx="21971006" cy="4648203"/>
          </a:xfrm>
          <a:prstGeom prst="rect">
            <a:avLst/>
          </a:prstGeom>
        </p:spPr>
        <p:txBody>
          <a:bodyPr/>
          <a:lstStyle>
            <a:lvl1pPr>
              <a:defRPr spc="-240" sz="7700">
                <a:latin typeface="Gentium Plus"/>
                <a:ea typeface="Gentium Plus"/>
                <a:cs typeface="Gentium Plus"/>
                <a:sym typeface="Gentium Plus"/>
              </a:defRPr>
            </a:lvl1pPr>
          </a:lstStyle>
          <a:p>
            <a:pPr/>
            <a:r>
              <a:t>Communications Audit Template</a:t>
            </a:r>
          </a:p>
        </p:txBody>
      </p:sp>
      <p:sp>
        <p:nvSpPr>
          <p:cNvPr id="121" name="Live Learning Sessions at FiftyFour"/>
          <p:cNvSpPr txBox="1"/>
          <p:nvPr>
            <p:ph type="body" sz="quarter" idx="1"/>
          </p:nvPr>
        </p:nvSpPr>
        <p:spPr>
          <a:xfrm>
            <a:off x="1201340" y="6670732"/>
            <a:ext cx="21971002" cy="1905002"/>
          </a:xfrm>
          <a:prstGeom prst="rect">
            <a:avLst/>
          </a:prstGeom>
        </p:spPr>
        <p:txBody>
          <a:bodyPr lIns="50800" tIns="50800" rIns="50800" bIns="50800"/>
          <a:lstStyle>
            <a:lvl1pPr>
              <a:defRPr b="0" sz="5500">
                <a:latin typeface="OpenSans-Regular"/>
                <a:ea typeface="OpenSans-Regular"/>
                <a:cs typeface="OpenSans-Regular"/>
                <a:sym typeface="OpenSans-Regular"/>
              </a:defRPr>
            </a:lvl1pPr>
          </a:lstStyle>
          <a:p>
            <a:pPr/>
            <a:r>
              <a:t>Audience Experience</a:t>
            </a:r>
          </a:p>
        </p:txBody>
      </p:sp>
      <p:pic>
        <p:nvPicPr>
          <p:cNvPr id="122" name="unknown.png" descr="unknown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89330" y="741996"/>
            <a:ext cx="16117168" cy="109260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unknown.png" descr="unknown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151306" y="10570374"/>
            <a:ext cx="3106803" cy="106102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Rectangle 4"/>
          <p:cNvSpPr/>
          <p:nvPr/>
        </p:nvSpPr>
        <p:spPr>
          <a:xfrm>
            <a:off x="-25902" y="2780563"/>
            <a:ext cx="24480002" cy="8748001"/>
          </a:xfrm>
          <a:prstGeom prst="rect">
            <a:avLst/>
          </a:prstGeom>
          <a:gradFill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26" name="Breakout sessions discussions around structured questions in groups of 6-12 learners…"/>
          <p:cNvSpPr txBox="1"/>
          <p:nvPr/>
        </p:nvSpPr>
        <p:spPr>
          <a:xfrm>
            <a:off x="2612254" y="3792973"/>
            <a:ext cx="17383992" cy="558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143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Goals &amp; Methodology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Preview of Findings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Detailed Analysis</a:t>
            </a:r>
          </a:p>
          <a:p>
            <a:pPr lvl="1" marL="1054100" indent="-457200" algn="l">
              <a:lnSpc>
                <a:spcPct val="150000"/>
              </a:lnSpc>
              <a:spcBef>
                <a:spcPts val="1200"/>
              </a:spcBef>
              <a:buSzPts val="28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Channels</a:t>
            </a:r>
          </a:p>
          <a:p>
            <a:pPr lvl="1" marL="1054100" indent="-457200" algn="l">
              <a:lnSpc>
                <a:spcPct val="150000"/>
              </a:lnSpc>
              <a:spcBef>
                <a:spcPts val="1200"/>
              </a:spcBef>
              <a:buSzPts val="28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Journey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Summary of Findings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Application </a:t>
            </a:r>
          </a:p>
        </p:txBody>
      </p:sp>
      <p:sp>
        <p:nvSpPr>
          <p:cNvPr id="127" name="FiftyFour Connected Learning Guide"/>
          <p:cNvSpPr txBox="1"/>
          <p:nvPr>
            <p:ph type="title"/>
          </p:nvPr>
        </p:nvSpPr>
        <p:spPr>
          <a:xfrm>
            <a:off x="1708025" y="1137576"/>
            <a:ext cx="18765614" cy="1152332"/>
          </a:xfrm>
          <a:prstGeom prst="rect">
            <a:avLst/>
          </a:prstGeom>
        </p:spPr>
        <p:txBody>
          <a:bodyPr/>
          <a:lstStyle>
            <a:lvl1pPr>
              <a:defRPr b="0" spc="-200" sz="6600">
                <a:solidFill>
                  <a:srgbClr val="0E1D42"/>
                </a:solidFill>
                <a:latin typeface="Gentium Plus"/>
                <a:ea typeface="Gentium Plus"/>
                <a:cs typeface="Gentium Plus"/>
                <a:sym typeface="Gentium Plus"/>
              </a:defRPr>
            </a:lvl1pPr>
          </a:lstStyle>
          <a:p>
            <a:pPr/>
            <a:r>
              <a:t>Overview</a:t>
            </a:r>
          </a:p>
        </p:txBody>
      </p:sp>
      <p:sp>
        <p:nvSpPr>
          <p:cNvPr id="128" name="Rounded Rectangle 12"/>
          <p:cNvSpPr/>
          <p:nvPr/>
        </p:nvSpPr>
        <p:spPr>
          <a:xfrm>
            <a:off x="1912510" y="3941348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29" name="Rounded Rectangle 13"/>
          <p:cNvSpPr/>
          <p:nvPr/>
        </p:nvSpPr>
        <p:spPr>
          <a:xfrm>
            <a:off x="1912510" y="4840606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0" name="Rounded Rectangle 14"/>
          <p:cNvSpPr/>
          <p:nvPr/>
        </p:nvSpPr>
        <p:spPr>
          <a:xfrm>
            <a:off x="1912510" y="5739865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1" name="Rounded Rectangle 1"/>
          <p:cNvSpPr/>
          <p:nvPr/>
        </p:nvSpPr>
        <p:spPr>
          <a:xfrm>
            <a:off x="1912954" y="8184584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2" name="Rounded Rectangle 2"/>
          <p:cNvSpPr/>
          <p:nvPr/>
        </p:nvSpPr>
        <p:spPr>
          <a:xfrm>
            <a:off x="1912954" y="9083843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FiftyFour Connected Learning Guide"/>
          <p:cNvSpPr txBox="1"/>
          <p:nvPr>
            <p:ph type="title"/>
          </p:nvPr>
        </p:nvSpPr>
        <p:spPr>
          <a:xfrm>
            <a:off x="1708026" y="1137576"/>
            <a:ext cx="11915831" cy="1152332"/>
          </a:xfrm>
          <a:prstGeom prst="rect">
            <a:avLst/>
          </a:prstGeom>
        </p:spPr>
        <p:txBody>
          <a:bodyPr/>
          <a:lstStyle/>
          <a:p>
            <a:pPr>
              <a:defRPr b="0" spc="-200" sz="6600">
                <a:solidFill>
                  <a:srgbClr val="C61881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Goals </a:t>
            </a:r>
            <a:r>
              <a:rPr>
                <a:solidFill>
                  <a:srgbClr val="0E1D42"/>
                </a:solidFill>
              </a:rPr>
              <a:t>&amp; Methodology</a:t>
            </a:r>
          </a:p>
        </p:txBody>
      </p:sp>
      <p:sp>
        <p:nvSpPr>
          <p:cNvPr id="135" name="Rectangle 1"/>
          <p:cNvSpPr/>
          <p:nvPr/>
        </p:nvSpPr>
        <p:spPr>
          <a:xfrm>
            <a:off x="1708026" y="3869992"/>
            <a:ext cx="20881042" cy="1876197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6" name="Round Same-side Corner of Rectangle 7"/>
          <p:cNvSpPr/>
          <p:nvPr/>
        </p:nvSpPr>
        <p:spPr>
          <a:xfrm>
            <a:off x="1708026" y="2950986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C61881">
              <a:alpha val="8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7" name="Desired outcomes"/>
          <p:cNvSpPr txBox="1"/>
          <p:nvPr/>
        </p:nvSpPr>
        <p:spPr>
          <a:xfrm>
            <a:off x="2468174" y="3119276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Goal:</a:t>
            </a:r>
          </a:p>
        </p:txBody>
      </p:sp>
      <p:sp>
        <p:nvSpPr>
          <p:cNvPr id="138" name="Rectangle 5"/>
          <p:cNvSpPr/>
          <p:nvPr/>
        </p:nvSpPr>
        <p:spPr>
          <a:xfrm>
            <a:off x="1708026" y="7650433"/>
            <a:ext cx="20881042" cy="4903928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9" name="Round Same-side Corner of Rectangle 7"/>
          <p:cNvSpPr/>
          <p:nvPr/>
        </p:nvSpPr>
        <p:spPr>
          <a:xfrm>
            <a:off x="1708026" y="6716744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C6188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40" name="Desired outcomes"/>
          <p:cNvSpPr txBox="1"/>
          <p:nvPr/>
        </p:nvSpPr>
        <p:spPr>
          <a:xfrm>
            <a:off x="2468174" y="6851166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Process:</a:t>
            </a:r>
          </a:p>
        </p:txBody>
      </p:sp>
      <p:sp>
        <p:nvSpPr>
          <p:cNvPr id="141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378966" y="8013548"/>
            <a:ext cx="5790640" cy="10571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39700" algn="l">
              <a:lnSpc>
                <a:spcPts val="36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[who reviewed the channels]</a:t>
            </a:r>
          </a:p>
          <a:p>
            <a:pPr indent="139700" algn="l">
              <a:lnSpc>
                <a:spcPts val="36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[timeframe of audit]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Rectangle 4"/>
          <p:cNvSpPr/>
          <p:nvPr/>
        </p:nvSpPr>
        <p:spPr>
          <a:xfrm>
            <a:off x="-189187" y="3112088"/>
            <a:ext cx="24762374" cy="10480492"/>
          </a:xfrm>
          <a:prstGeom prst="rect">
            <a:avLst/>
          </a:prstGeom>
          <a:gradFill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44" name="Breakout sessions discussions around structured questions in groups of 6-12 learners…"/>
          <p:cNvSpPr txBox="1"/>
          <p:nvPr/>
        </p:nvSpPr>
        <p:spPr>
          <a:xfrm>
            <a:off x="1708026" y="4181956"/>
            <a:ext cx="21103848" cy="193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l">
              <a:lnSpc>
                <a:spcPct val="150000"/>
              </a:lnSpc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Create a summarized map that shows the steps the auditor took from first finding the organisation to becoming involved. A timeline view can be useful. For example, it could show that the auditor subscribed for emails, then 3 days later received the first email from the organisation.</a:t>
            </a:r>
          </a:p>
        </p:txBody>
      </p:sp>
      <p:sp>
        <p:nvSpPr>
          <p:cNvPr id="145" name="FiftyFour Connected Learning Guide"/>
          <p:cNvSpPr txBox="1"/>
          <p:nvPr>
            <p:ph type="title"/>
          </p:nvPr>
        </p:nvSpPr>
        <p:spPr>
          <a:xfrm>
            <a:off x="1708027" y="1137576"/>
            <a:ext cx="13804116" cy="1152332"/>
          </a:xfrm>
          <a:prstGeom prst="rect">
            <a:avLst/>
          </a:prstGeom>
        </p:spPr>
        <p:txBody>
          <a:bodyPr/>
          <a:lstStyle/>
          <a:p>
            <a:pPr>
              <a:defRPr b="0" spc="-200" sz="6600">
                <a:solidFill>
                  <a:srgbClr val="F9A352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Map </a:t>
            </a:r>
            <a:r>
              <a:rPr>
                <a:solidFill>
                  <a:srgbClr val="0E1D42"/>
                </a:solidFill>
              </a:rPr>
              <a:t>of the Audience Experience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FiftyFour Connected Learning Guide"/>
          <p:cNvSpPr txBox="1"/>
          <p:nvPr>
            <p:ph type="title"/>
          </p:nvPr>
        </p:nvSpPr>
        <p:spPr>
          <a:xfrm>
            <a:off x="1708026" y="1137576"/>
            <a:ext cx="11915831" cy="1152332"/>
          </a:xfrm>
          <a:prstGeom prst="rect">
            <a:avLst/>
          </a:prstGeom>
        </p:spPr>
        <p:txBody>
          <a:bodyPr/>
          <a:lstStyle/>
          <a:p>
            <a:pPr>
              <a:defRPr b="0" spc="-200" sz="6600">
                <a:solidFill>
                  <a:srgbClr val="25408F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Preview</a:t>
            </a:r>
            <a:r>
              <a:rPr>
                <a:solidFill>
                  <a:srgbClr val="C61881"/>
                </a:solidFill>
              </a:rPr>
              <a:t> </a:t>
            </a:r>
            <a:r>
              <a:rPr>
                <a:solidFill>
                  <a:srgbClr val="0E1D42"/>
                </a:solidFill>
              </a:rPr>
              <a:t>of Findings</a:t>
            </a:r>
          </a:p>
        </p:txBody>
      </p:sp>
      <p:sp>
        <p:nvSpPr>
          <p:cNvPr id="148" name="Rectangle 1"/>
          <p:cNvSpPr/>
          <p:nvPr/>
        </p:nvSpPr>
        <p:spPr>
          <a:xfrm>
            <a:off x="1708027" y="3869992"/>
            <a:ext cx="20881042" cy="3776911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49" name="Round Same-side Corner of Rectangle 7"/>
          <p:cNvSpPr/>
          <p:nvPr/>
        </p:nvSpPr>
        <p:spPr>
          <a:xfrm>
            <a:off x="1708026" y="2950986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>
              <a:alpha val="8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50" name="Desired outcomes"/>
          <p:cNvSpPr txBox="1"/>
          <p:nvPr/>
        </p:nvSpPr>
        <p:spPr>
          <a:xfrm>
            <a:off x="2468174" y="3119276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Channels:</a:t>
            </a:r>
          </a:p>
        </p:txBody>
      </p:sp>
      <p:sp>
        <p:nvSpPr>
          <p:cNvPr id="151" name="Rectangle 5"/>
          <p:cNvSpPr/>
          <p:nvPr/>
        </p:nvSpPr>
        <p:spPr>
          <a:xfrm>
            <a:off x="1708026" y="8685145"/>
            <a:ext cx="20881042" cy="3893280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52" name="Round Same-side Corner of Rectangle 7"/>
          <p:cNvSpPr/>
          <p:nvPr/>
        </p:nvSpPr>
        <p:spPr>
          <a:xfrm>
            <a:off x="1708026" y="7751456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53" name="Desired outcomes"/>
          <p:cNvSpPr txBox="1"/>
          <p:nvPr/>
        </p:nvSpPr>
        <p:spPr>
          <a:xfrm>
            <a:off x="2468174" y="7885878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Journey:</a:t>
            </a:r>
          </a:p>
        </p:txBody>
      </p:sp>
      <p:sp>
        <p:nvSpPr>
          <p:cNvPr id="154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378966" y="9048260"/>
            <a:ext cx="5790640" cy="4475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39700" algn="l">
              <a:lnSpc>
                <a:spcPts val="36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[Main Finding]</a:t>
            </a:r>
          </a:p>
        </p:txBody>
      </p:sp>
      <p:sp>
        <p:nvSpPr>
          <p:cNvPr id="155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74" y="4272993"/>
            <a:ext cx="5790639" cy="4475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39700" algn="l">
              <a:lnSpc>
                <a:spcPts val="36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[Main Finding]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Rectangle 4"/>
          <p:cNvSpPr/>
          <p:nvPr/>
        </p:nvSpPr>
        <p:spPr>
          <a:xfrm>
            <a:off x="-189187" y="4403557"/>
            <a:ext cx="25118620" cy="9189022"/>
          </a:xfrm>
          <a:prstGeom prst="rect">
            <a:avLst/>
          </a:prstGeom>
          <a:gradFill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58" name="FiftyFour Connected Learning Guide"/>
          <p:cNvSpPr txBox="1"/>
          <p:nvPr>
            <p:ph type="title"/>
          </p:nvPr>
        </p:nvSpPr>
        <p:spPr>
          <a:xfrm>
            <a:off x="1708027" y="1137576"/>
            <a:ext cx="13804116" cy="1152332"/>
          </a:xfrm>
          <a:prstGeom prst="rect">
            <a:avLst/>
          </a:prstGeom>
        </p:spPr>
        <p:txBody>
          <a:bodyPr/>
          <a:lstStyle>
            <a:lvl1pPr>
              <a:defRPr b="0" spc="-200" sz="6600">
                <a:solidFill>
                  <a:srgbClr val="25408F"/>
                </a:solidFill>
                <a:latin typeface="Gentium Plus"/>
                <a:ea typeface="Gentium Plus"/>
                <a:cs typeface="Gentium Plus"/>
                <a:sym typeface="Gentium Plus"/>
              </a:defRPr>
            </a:lvl1pPr>
          </a:lstStyle>
          <a:p>
            <a:pPr/>
            <a:r>
              <a:t>Channels</a:t>
            </a:r>
          </a:p>
        </p:txBody>
      </p:sp>
      <p:sp>
        <p:nvSpPr>
          <p:cNvPr id="159" name="Breakout sessions discussions around structured questions in groups of 6-12 learners…"/>
          <p:cNvSpPr txBox="1"/>
          <p:nvPr/>
        </p:nvSpPr>
        <p:spPr>
          <a:xfrm>
            <a:off x="2612254" y="5068316"/>
            <a:ext cx="17383992" cy="683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2872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are all the channels used to communicate with my audience?</a:t>
            </a:r>
          </a:p>
          <a:p>
            <a:pPr indent="122872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Do the channels I’m using appeal to my audience?</a:t>
            </a:r>
          </a:p>
          <a:p>
            <a:pPr indent="122872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How is content integrated across channels?</a:t>
            </a:r>
          </a:p>
          <a:p>
            <a:pPr indent="122872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How often does my audience hear from my organisation across channels?</a:t>
            </a:r>
          </a:p>
          <a:p>
            <a:pPr indent="122872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How often do they receive communications from each channel?</a:t>
            </a:r>
          </a:p>
          <a:p>
            <a:pPr indent="122872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Am I communicating with my audience too much or not often enough?</a:t>
            </a:r>
          </a:p>
          <a:p>
            <a:pPr indent="122872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How does communication appear similar and different across channels?</a:t>
            </a:r>
          </a:p>
          <a:p>
            <a:pPr indent="122872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Is the tone of voice consistent?</a:t>
            </a:r>
          </a:p>
          <a:p>
            <a:pPr indent="122872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Are the communications visually interesting? </a:t>
            </a:r>
          </a:p>
        </p:txBody>
      </p:sp>
      <p:sp>
        <p:nvSpPr>
          <p:cNvPr id="160" name="Rounded Rectangle 2"/>
          <p:cNvSpPr/>
          <p:nvPr/>
        </p:nvSpPr>
        <p:spPr>
          <a:xfrm>
            <a:off x="1912510" y="5216692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61" name="Rounded Rectangle 5"/>
          <p:cNvSpPr/>
          <p:nvPr/>
        </p:nvSpPr>
        <p:spPr>
          <a:xfrm>
            <a:off x="1912510" y="6002323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62" name="Rounded Rectangle 6"/>
          <p:cNvSpPr/>
          <p:nvPr/>
        </p:nvSpPr>
        <p:spPr>
          <a:xfrm>
            <a:off x="1912510" y="6787953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63" name="Rounded Rectangle 7"/>
          <p:cNvSpPr/>
          <p:nvPr/>
        </p:nvSpPr>
        <p:spPr>
          <a:xfrm>
            <a:off x="1912510" y="7573585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64" name="Rounded Rectangle 8"/>
          <p:cNvSpPr/>
          <p:nvPr/>
        </p:nvSpPr>
        <p:spPr>
          <a:xfrm>
            <a:off x="1912510" y="8359216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65" name="Rounded Rectangle 10"/>
          <p:cNvSpPr/>
          <p:nvPr/>
        </p:nvSpPr>
        <p:spPr>
          <a:xfrm>
            <a:off x="1912510" y="9144847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66" name="Rounded Rectangle 11"/>
          <p:cNvSpPr/>
          <p:nvPr/>
        </p:nvSpPr>
        <p:spPr>
          <a:xfrm>
            <a:off x="1912510" y="9930478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67" name="Rounded Rectangle 12"/>
          <p:cNvSpPr/>
          <p:nvPr/>
        </p:nvSpPr>
        <p:spPr>
          <a:xfrm>
            <a:off x="1912510" y="10716108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68" name="Rounded Rectangle 13"/>
          <p:cNvSpPr/>
          <p:nvPr/>
        </p:nvSpPr>
        <p:spPr>
          <a:xfrm>
            <a:off x="1912510" y="11501742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69" name="Breakout sessions discussions around structured questions in groups of 6-12 learners…"/>
          <p:cNvSpPr txBox="1"/>
          <p:nvPr/>
        </p:nvSpPr>
        <p:spPr>
          <a:xfrm>
            <a:off x="1708026" y="2637986"/>
            <a:ext cx="20967948" cy="1167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lnSpc>
                <a:spcPts val="4700"/>
              </a:lnSpc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Use the next several slides to answer the following questions. </a:t>
            </a:r>
            <a:r>
              <a:rPr>
                <a:solidFill>
                  <a:srgbClr val="25408F"/>
                </a:solidFill>
              </a:rPr>
              <a:t>Include screenshots and photos of communications</a:t>
            </a:r>
            <a:r>
              <a:t> that contributed to your conclusions.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Rectangle 4"/>
          <p:cNvSpPr/>
          <p:nvPr/>
        </p:nvSpPr>
        <p:spPr>
          <a:xfrm flipV="1">
            <a:off x="-189187" y="-277926"/>
            <a:ext cx="24877988" cy="4681483"/>
          </a:xfrm>
          <a:prstGeom prst="rect">
            <a:avLst/>
          </a:prstGeom>
          <a:gradFill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72" name="FiftyFour Connected Learning Guide"/>
          <p:cNvSpPr txBox="1"/>
          <p:nvPr>
            <p:ph type="title"/>
          </p:nvPr>
        </p:nvSpPr>
        <p:spPr>
          <a:xfrm>
            <a:off x="1708027" y="1137576"/>
            <a:ext cx="13804116" cy="1152332"/>
          </a:xfrm>
          <a:prstGeom prst="rect">
            <a:avLst/>
          </a:prstGeom>
        </p:spPr>
        <p:txBody>
          <a:bodyPr/>
          <a:lstStyle>
            <a:lvl1pPr>
              <a:defRPr b="0" spc="-200" sz="6600">
                <a:solidFill>
                  <a:srgbClr val="0E1D42"/>
                </a:solidFill>
                <a:latin typeface="Gentium Plus"/>
                <a:ea typeface="Gentium Plus"/>
                <a:cs typeface="Gentium Plus"/>
                <a:sym typeface="Gentium Plus"/>
              </a:defRPr>
            </a:lvl1pPr>
          </a:lstStyle>
          <a:p>
            <a:pPr/>
            <a:r>
              <a:t>Journey</a:t>
            </a:r>
          </a:p>
        </p:txBody>
      </p:sp>
      <p:sp>
        <p:nvSpPr>
          <p:cNvPr id="173" name="Breakout sessions discussions around structured questions in groups of 6-12 learners…"/>
          <p:cNvSpPr txBox="1"/>
          <p:nvPr/>
        </p:nvSpPr>
        <p:spPr>
          <a:xfrm>
            <a:off x="2612253" y="5068316"/>
            <a:ext cx="20063722" cy="572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40018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How easy it for my audience to go from discovering my organisation to getting involved with it? What communications would they see along the way?</a:t>
            </a:r>
          </a:p>
          <a:p>
            <a:pPr indent="140018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How might they find my organisation for the first time?</a:t>
            </a:r>
          </a:p>
          <a:p>
            <a:pPr indent="140018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Does my organisation appear in Google results? If my audience clicks a Google result, what page of the website do they see?</a:t>
            </a:r>
          </a:p>
          <a:p>
            <a:pPr indent="140018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Does the website guide them through the ideal journey? What are they asked to do? Are there calls-to-action? Are they guided to another communication channel (social media, email, etc.)?</a:t>
            </a:r>
          </a:p>
          <a:p>
            <a:pPr indent="140018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Do other communication channels have calls-to-action? Do they direct my audience to the website?</a:t>
            </a:r>
          </a:p>
          <a:p>
            <a:pPr indent="140018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Will the communications my audience receives as they discover my organisation give them the information they’re looking for?</a:t>
            </a:r>
          </a:p>
        </p:txBody>
      </p:sp>
      <p:sp>
        <p:nvSpPr>
          <p:cNvPr id="174" name="Rounded Rectangle 2"/>
          <p:cNvSpPr/>
          <p:nvPr/>
        </p:nvSpPr>
        <p:spPr>
          <a:xfrm>
            <a:off x="1912510" y="5216692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75" name="Rounded Rectangle 6"/>
          <p:cNvSpPr/>
          <p:nvPr/>
        </p:nvSpPr>
        <p:spPr>
          <a:xfrm>
            <a:off x="1912510" y="6577404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76" name="Rounded Rectangle 7"/>
          <p:cNvSpPr/>
          <p:nvPr/>
        </p:nvSpPr>
        <p:spPr>
          <a:xfrm>
            <a:off x="1912510" y="7414170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77" name="Rounded Rectangle 10"/>
          <p:cNvSpPr/>
          <p:nvPr/>
        </p:nvSpPr>
        <p:spPr>
          <a:xfrm>
            <a:off x="1912510" y="8847070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78" name="Rounded Rectangle 12"/>
          <p:cNvSpPr/>
          <p:nvPr/>
        </p:nvSpPr>
        <p:spPr>
          <a:xfrm>
            <a:off x="1912510" y="10279970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79" name="Rounded Rectangle 13"/>
          <p:cNvSpPr/>
          <p:nvPr/>
        </p:nvSpPr>
        <p:spPr>
          <a:xfrm>
            <a:off x="1912510" y="11044546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80" name="Breakout sessions discussions around structured questions in groups of 6-12 learners…"/>
          <p:cNvSpPr txBox="1"/>
          <p:nvPr/>
        </p:nvSpPr>
        <p:spPr>
          <a:xfrm>
            <a:off x="1708026" y="2637986"/>
            <a:ext cx="20967948" cy="1167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lnSpc>
                <a:spcPts val="4700"/>
              </a:lnSpc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Use the next several slides to answer the following questions.</a:t>
            </a:r>
            <a:r>
              <a:rPr>
                <a:solidFill>
                  <a:srgbClr val="25408F"/>
                </a:solidFill>
              </a:rPr>
              <a:t> Include screenshots and photos of communications </a:t>
            </a:r>
            <a:r>
              <a:t>that contributed to your conclusions.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FiftyFour Connected Learning Guide"/>
          <p:cNvSpPr txBox="1"/>
          <p:nvPr>
            <p:ph type="title"/>
          </p:nvPr>
        </p:nvSpPr>
        <p:spPr>
          <a:xfrm>
            <a:off x="1708026" y="1137576"/>
            <a:ext cx="11915831" cy="1152332"/>
          </a:xfrm>
          <a:prstGeom prst="rect">
            <a:avLst/>
          </a:prstGeom>
        </p:spPr>
        <p:txBody>
          <a:bodyPr/>
          <a:lstStyle/>
          <a:p>
            <a:pPr>
              <a:defRPr b="0" spc="-200" sz="6600">
                <a:solidFill>
                  <a:srgbClr val="25408F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Summary</a:t>
            </a:r>
            <a:r>
              <a:rPr>
                <a:solidFill>
                  <a:srgbClr val="C61881"/>
                </a:solidFill>
              </a:rPr>
              <a:t> </a:t>
            </a:r>
            <a:r>
              <a:rPr>
                <a:solidFill>
                  <a:srgbClr val="0E1D42"/>
                </a:solidFill>
              </a:rPr>
              <a:t>of Findings</a:t>
            </a:r>
          </a:p>
        </p:txBody>
      </p:sp>
      <p:sp>
        <p:nvSpPr>
          <p:cNvPr id="183" name="Rectangle 1"/>
          <p:cNvSpPr/>
          <p:nvPr/>
        </p:nvSpPr>
        <p:spPr>
          <a:xfrm>
            <a:off x="1708027" y="3869992"/>
            <a:ext cx="20881042" cy="3776911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84" name="Round Same-side Corner of Rectangle 7"/>
          <p:cNvSpPr/>
          <p:nvPr/>
        </p:nvSpPr>
        <p:spPr>
          <a:xfrm>
            <a:off x="1708026" y="2950986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>
              <a:alpha val="8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85" name="Desired outcomes"/>
          <p:cNvSpPr txBox="1"/>
          <p:nvPr/>
        </p:nvSpPr>
        <p:spPr>
          <a:xfrm>
            <a:off x="2468174" y="3119276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Channels:</a:t>
            </a:r>
          </a:p>
        </p:txBody>
      </p:sp>
      <p:sp>
        <p:nvSpPr>
          <p:cNvPr id="186" name="Rectangle 5"/>
          <p:cNvSpPr/>
          <p:nvPr/>
        </p:nvSpPr>
        <p:spPr>
          <a:xfrm>
            <a:off x="1708026" y="8685145"/>
            <a:ext cx="20881042" cy="3893280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87" name="Round Same-side Corner of Rectangle 7"/>
          <p:cNvSpPr/>
          <p:nvPr/>
        </p:nvSpPr>
        <p:spPr>
          <a:xfrm>
            <a:off x="1708026" y="7751456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88" name="Desired outcomes"/>
          <p:cNvSpPr txBox="1"/>
          <p:nvPr/>
        </p:nvSpPr>
        <p:spPr>
          <a:xfrm>
            <a:off x="2468174" y="7885878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Journey:</a:t>
            </a:r>
          </a:p>
        </p:txBody>
      </p:sp>
      <p:sp>
        <p:nvSpPr>
          <p:cNvPr id="189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378966" y="9048260"/>
            <a:ext cx="5790640" cy="4475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39700" algn="l">
              <a:lnSpc>
                <a:spcPts val="36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[Overall conclusion from findings]</a:t>
            </a:r>
          </a:p>
        </p:txBody>
      </p:sp>
      <p:sp>
        <p:nvSpPr>
          <p:cNvPr id="190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74" y="4272993"/>
            <a:ext cx="5790639" cy="4475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39700" algn="l">
              <a:lnSpc>
                <a:spcPts val="36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[Overall conclusion from findings]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4"/>
          <p:cNvSpPr/>
          <p:nvPr/>
        </p:nvSpPr>
        <p:spPr>
          <a:xfrm>
            <a:off x="-189187" y="3112088"/>
            <a:ext cx="24762374" cy="10480492"/>
          </a:xfrm>
          <a:prstGeom prst="rect">
            <a:avLst/>
          </a:prstGeom>
          <a:gradFill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93" name="Breakout sessions discussions around structured questions in groups of 6-12 learners…"/>
          <p:cNvSpPr txBox="1"/>
          <p:nvPr/>
        </p:nvSpPr>
        <p:spPr>
          <a:xfrm>
            <a:off x="1708028" y="4219682"/>
            <a:ext cx="20574456" cy="1206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Use this slide to provide tangible next steps for improving your audience’s experience with your organisation based on the findings from the audit.</a:t>
            </a:r>
          </a:p>
        </p:txBody>
      </p:sp>
      <p:sp>
        <p:nvSpPr>
          <p:cNvPr id="194" name="FiftyFour Connected Learning Guide"/>
          <p:cNvSpPr txBox="1"/>
          <p:nvPr>
            <p:ph type="title"/>
          </p:nvPr>
        </p:nvSpPr>
        <p:spPr>
          <a:xfrm>
            <a:off x="1708027" y="1137576"/>
            <a:ext cx="13804116" cy="1152332"/>
          </a:xfrm>
          <a:prstGeom prst="rect">
            <a:avLst/>
          </a:prstGeom>
        </p:spPr>
        <p:txBody>
          <a:bodyPr/>
          <a:lstStyle>
            <a:lvl1pPr>
              <a:defRPr b="0" spc="-200" sz="6600">
                <a:solidFill>
                  <a:srgbClr val="F9A352"/>
                </a:solidFill>
                <a:latin typeface="Gentium Plus"/>
                <a:ea typeface="Gentium Plus"/>
                <a:cs typeface="Gentium Plus"/>
                <a:sym typeface="Gentium Plus"/>
              </a:defRPr>
            </a:lvl1pPr>
          </a:lstStyle>
          <a:p>
            <a:pPr/>
            <a:r>
              <a:t>Application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30_BasicColor">
  <a:themeElements>
    <a:clrScheme name="30_BasicColor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30_BasicColor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30_BasicCol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3462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30_BasicColor">
  <a:themeElements>
    <a:clrScheme name="30_BasicColor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30_BasicColor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30_BasicCol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3462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