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003462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3462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10490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55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Hot 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2"/>
          <p:cNvSpPr/>
          <p:nvPr/>
        </p:nvSpPr>
        <p:spPr>
          <a:xfrm>
            <a:off x="0" y="13106400"/>
            <a:ext cx="24384000" cy="609600"/>
          </a:xfrm>
          <a:prstGeom prst="rect">
            <a:avLst/>
          </a:prstGeom>
          <a:solidFill>
            <a:srgbClr val="0E1D42"/>
          </a:solidFill>
          <a:ln w="50800">
            <a:solidFill>
              <a:srgbClr val="0E1D42"/>
            </a:solidFill>
          </a:ln>
        </p:spPr>
        <p:txBody>
          <a:bodyPr lIns="50800" tIns="50800" rIns="50800" bIns="50800" anchor="ctr"/>
          <a:lstStyle/>
          <a:p>
            <a:pPr defTabSz="18288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6970654" y="12470746"/>
            <a:ext cx="504546" cy="483909"/>
          </a:xfrm>
          <a:prstGeom prst="rect">
            <a:avLst/>
          </a:prstGeom>
        </p:spPr>
        <p:txBody>
          <a:bodyPr lIns="91438" tIns="91438" rIns="91438" bIns="91438" anchor="ctr"/>
          <a:lstStyle>
            <a:lvl1pPr algn="r" defTabSz="182880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>
                <a:solidFill>
                  <a:srgbClr val="000000"/>
                </a:solidFill>
              </a:defRPr>
            </a:lvl1pPr>
          </a:lstStyle>
          <a:p>
            <a:pPr/>
            <a:r>
              <a:t>Slide bullet text</a:t>
            </a:r>
          </a:p>
        </p:txBody>
      </p:sp>
      <p:sp>
        <p:nvSpPr>
          <p:cNvPr id="23" name="Hot air balloons viewed from below against a blue sky"/>
          <p:cNvSpPr/>
          <p:nvPr>
            <p:ph type="pic" idx="22"/>
          </p:nvPr>
        </p:nvSpPr>
        <p:spPr>
          <a:xfrm>
            <a:off x="8432800" y="1263847"/>
            <a:ext cx="16850011" cy="111882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33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5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4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Agenda Title</a:t>
            </a:r>
          </a:p>
        </p:txBody>
      </p:sp>
      <p:sp>
        <p:nvSpPr>
          <p:cNvPr id="50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1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spcBef>
                <a:spcPts val="1800"/>
              </a:spcBef>
              <a:defRPr b="0" spc="-99" sz="5500">
                <a:solidFill>
                  <a:srgbClr val="000000"/>
                </a:solidFill>
              </a:defRPr>
            </a:lvl1pPr>
          </a:lstStyle>
          <a:p>
            <a:pPr/>
            <a:r>
              <a:t>Agenda Topics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lIns="50800" tIns="50800" rIns="50800" bIns="50800" anchor="ctr"/>
          <a:lstStyle>
            <a:lvl1pPr algn="ctr" defTabSz="2438337">
              <a:lnSpc>
                <a:spcPct val="80000"/>
              </a:lnSpc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2438337">
              <a:lnSpc>
                <a:spcPct val="80000"/>
              </a:lnSpc>
              <a:defRPr spc="-250" sz="25000">
                <a:solidFill>
                  <a:srgbClr val="004D80"/>
                </a:solidFill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/>
          <a:lstStyle>
            <a:lvl1pPr algn="ctr">
              <a:defRPr sz="5500">
                <a:solidFill>
                  <a:srgbClr val="000000"/>
                </a:solidFill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Body Level One…"/>
          <p:cNvSpPr txBox="1"/>
          <p:nvPr>
            <p:ph type="body" sz="quarter" idx="1" hasCustomPrompt="1"/>
          </p:nvPr>
        </p:nvSpPr>
        <p:spPr>
          <a:xfrm>
            <a:off x="2480824" y="10675453"/>
            <a:ext cx="20149254" cy="6369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7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lIns="50800" tIns="50800" rIns="50800" bIns="50800"/>
          <a:lstStyle>
            <a:lvl1pPr marL="469900" indent="-300876" defTabSz="2438337">
              <a:lnSpc>
                <a:spcPct val="90000"/>
              </a:lnSpc>
              <a:defRPr b="0" spc="-200" sz="85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Hot 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8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Close-up of the top of a hot air balloon viewed from above"/>
          <p:cNvSpPr/>
          <p:nvPr>
            <p:ph type="pic" sz="quarter" idx="22"/>
          </p:nvPr>
        </p:nvSpPr>
        <p:spPr>
          <a:xfrm>
            <a:off x="15461772" y="7085972"/>
            <a:ext cx="8148415" cy="5432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Hot air balloons viewed from below against a blue sky"/>
          <p:cNvSpPr/>
          <p:nvPr>
            <p:ph type="pic" idx="23"/>
          </p:nvPr>
        </p:nvSpPr>
        <p:spPr>
          <a:xfrm>
            <a:off x="-124636" y="1270000"/>
            <a:ext cx="16859220" cy="1123948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1340" y="11847162"/>
            <a:ext cx="21971004" cy="636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Presentation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1066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1676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2286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28956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35052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4114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4724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5334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1C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iftyFour Live Learning Playbook"/>
          <p:cNvSpPr txBox="1"/>
          <p:nvPr>
            <p:ph type="title"/>
          </p:nvPr>
        </p:nvSpPr>
        <p:spPr>
          <a:xfrm>
            <a:off x="1206493" y="2035232"/>
            <a:ext cx="21971006" cy="4648203"/>
          </a:xfrm>
          <a:prstGeom prst="rect">
            <a:avLst/>
          </a:prstGeom>
        </p:spPr>
        <p:txBody>
          <a:bodyPr/>
          <a:lstStyle>
            <a:lvl1pPr>
              <a:defRPr spc="-275" sz="8800"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Organisation Audit Template</a:t>
            </a:r>
          </a:p>
        </p:txBody>
      </p:sp>
      <p:sp>
        <p:nvSpPr>
          <p:cNvPr id="121" name="Live Learning Sessions at FiftyFour"/>
          <p:cNvSpPr txBox="1"/>
          <p:nvPr>
            <p:ph type="body" sz="quarter" idx="1"/>
          </p:nvPr>
        </p:nvSpPr>
        <p:spPr>
          <a:xfrm>
            <a:off x="1201340" y="6670732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b="0" sz="5500">
                <a:latin typeface="OpenSans-Regular"/>
                <a:ea typeface="OpenSans-Regular"/>
                <a:cs typeface="OpenSans-Regular"/>
                <a:sym typeface="OpenSans-Regular"/>
              </a:defRPr>
            </a:lvl1pPr>
          </a:lstStyle>
          <a:p>
            <a:pPr/>
            <a:r>
              <a:t>Brand Architecture</a:t>
            </a:r>
          </a:p>
        </p:txBody>
      </p:sp>
      <p:pic>
        <p:nvPicPr>
          <p:cNvPr id="122" name="unknown.png" descr="unknow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89330" y="741996"/>
            <a:ext cx="16117168" cy="10926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unknown.png" descr="unknown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151306" y="10570374"/>
            <a:ext cx="3106803" cy="10610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9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Application</a:t>
            </a:r>
          </a:p>
        </p:txBody>
      </p:sp>
      <p:sp>
        <p:nvSpPr>
          <p:cNvPr id="270" name="Breakout sessions discussions around structured questions in groups of 6-12 learners…"/>
          <p:cNvSpPr txBox="1"/>
          <p:nvPr/>
        </p:nvSpPr>
        <p:spPr>
          <a:xfrm>
            <a:off x="1708028" y="4314932"/>
            <a:ext cx="20574456" cy="558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this slide to provide tangible next steps for improving your audience’s experience with your organisation based on the findings from the audit.</a:t>
            </a:r>
          </a:p>
          <a:p>
            <a: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</a:p>
          <a:p>
            <a: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Be sure to consider:</a:t>
            </a:r>
          </a:p>
          <a:p>
            <a:pPr lvl="2" indent="10287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is my organisation similar or different? </a:t>
            </a:r>
          </a:p>
          <a:p>
            <a:pPr lvl="2" indent="10287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can I apply from what these organisations are doing well? </a:t>
            </a:r>
          </a:p>
          <a:p>
            <a:pPr lvl="2" indent="10287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can I set my organisation apart?</a:t>
            </a:r>
          </a:p>
        </p:txBody>
      </p:sp>
      <p:sp>
        <p:nvSpPr>
          <p:cNvPr id="271" name="Rounded Rectangle 5"/>
          <p:cNvSpPr/>
          <p:nvPr/>
        </p:nvSpPr>
        <p:spPr>
          <a:xfrm>
            <a:off x="1943844" y="777815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72" name="Rounded Rectangle 6"/>
          <p:cNvSpPr/>
          <p:nvPr/>
        </p:nvSpPr>
        <p:spPr>
          <a:xfrm>
            <a:off x="1943844" y="866177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73" name="Rounded Rectangle 7"/>
          <p:cNvSpPr/>
          <p:nvPr/>
        </p:nvSpPr>
        <p:spPr>
          <a:xfrm>
            <a:off x="1943844" y="954539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4"/>
          <p:cNvSpPr/>
          <p:nvPr/>
        </p:nvSpPr>
        <p:spPr>
          <a:xfrm>
            <a:off x="-25902" y="2780563"/>
            <a:ext cx="24480002" cy="8748001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6" name="FiftyFour Connected Learning Guide"/>
          <p:cNvSpPr txBox="1"/>
          <p:nvPr>
            <p:ph type="title"/>
          </p:nvPr>
        </p:nvSpPr>
        <p:spPr>
          <a:xfrm>
            <a:off x="1708025" y="1137576"/>
            <a:ext cx="18765614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Overview</a:t>
            </a:r>
          </a:p>
        </p:txBody>
      </p:sp>
      <p:sp>
        <p:nvSpPr>
          <p:cNvPr id="127" name="Breakout sessions discussions around structured questions in groups of 6-12 learners…"/>
          <p:cNvSpPr txBox="1"/>
          <p:nvPr/>
        </p:nvSpPr>
        <p:spPr>
          <a:xfrm>
            <a:off x="2612254" y="3615173"/>
            <a:ext cx="17383992" cy="726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Goals &amp; Methodology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Organisations Reviewed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Preview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Detailed Analysis of Each Organisation</a:t>
            </a:r>
          </a:p>
          <a:p>
            <a:pPr lvl="1" marL="882650" indent="-28575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Brand Structure</a:t>
            </a:r>
          </a:p>
          <a:p>
            <a:pPr lvl="1" marL="882650" indent="-28575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Presentation of Brands</a:t>
            </a:r>
          </a:p>
          <a:p>
            <a:pPr lvl="1" marL="882650" indent="-28575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Architecture Type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Summary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Application </a:t>
            </a:r>
          </a:p>
        </p:txBody>
      </p:sp>
      <p:sp>
        <p:nvSpPr>
          <p:cNvPr id="128" name="Rounded Rectangle 2"/>
          <p:cNvSpPr/>
          <p:nvPr/>
        </p:nvSpPr>
        <p:spPr>
          <a:xfrm>
            <a:off x="1912510" y="378761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9" name="Rounded Rectangle 3"/>
          <p:cNvSpPr/>
          <p:nvPr/>
        </p:nvSpPr>
        <p:spPr>
          <a:xfrm>
            <a:off x="1912510" y="466952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0" name="Rounded Rectangle 6"/>
          <p:cNvSpPr/>
          <p:nvPr/>
        </p:nvSpPr>
        <p:spPr>
          <a:xfrm>
            <a:off x="1912510" y="5551437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1" name="Rounded Rectangle 9"/>
          <p:cNvSpPr/>
          <p:nvPr/>
        </p:nvSpPr>
        <p:spPr>
          <a:xfrm>
            <a:off x="1912510" y="643335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2" name="Rounded Rectangle 5"/>
          <p:cNvSpPr/>
          <p:nvPr/>
        </p:nvSpPr>
        <p:spPr>
          <a:xfrm>
            <a:off x="1912510" y="973225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3" name="Rounded Rectangle 10"/>
          <p:cNvSpPr/>
          <p:nvPr/>
        </p:nvSpPr>
        <p:spPr>
          <a:xfrm>
            <a:off x="1912510" y="1061416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1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6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C61881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Goals </a:t>
            </a:r>
            <a:r>
              <a:rPr>
                <a:solidFill>
                  <a:srgbClr val="0E1D42"/>
                </a:solidFill>
              </a:rPr>
              <a:t>&amp; Methodology</a:t>
            </a:r>
          </a:p>
        </p:txBody>
      </p:sp>
      <p:sp>
        <p:nvSpPr>
          <p:cNvPr id="137" name="Rectangle 1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8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9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Goal:</a:t>
            </a:r>
          </a:p>
        </p:txBody>
      </p:sp>
      <p:sp>
        <p:nvSpPr>
          <p:cNvPr id="140" name="Rectangle 4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1" name="Round Same-side Corner of Rectangle 7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2" name="Desired outcomes"/>
          <p:cNvSpPr txBox="1"/>
          <p:nvPr/>
        </p:nvSpPr>
        <p:spPr>
          <a:xfrm>
            <a:off x="2511628" y="6166916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 Reviewed:</a:t>
            </a:r>
          </a:p>
        </p:txBody>
      </p:sp>
      <p:sp>
        <p:nvSpPr>
          <p:cNvPr id="143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4" name="Desired outcomes"/>
          <p:cNvSpPr txBox="1"/>
          <p:nvPr/>
        </p:nvSpPr>
        <p:spPr>
          <a:xfrm>
            <a:off x="2511628" y="9234861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Process:</a:t>
            </a:r>
          </a:p>
        </p:txBody>
      </p:sp>
      <p:sp>
        <p:nvSpPr>
          <p:cNvPr id="14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3" y="10388213"/>
            <a:ext cx="8961827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[who reviewed the channels]</a:t>
            </a:r>
          </a:p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[timeframe of communication samples analyzed]</a:t>
            </a:r>
          </a:p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[number of organisations reviewed]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FiftyFour Connected Learning Guide"/>
          <p:cNvSpPr txBox="1"/>
          <p:nvPr>
            <p:ph type="title"/>
          </p:nvPr>
        </p:nvSpPr>
        <p:spPr>
          <a:xfrm>
            <a:off x="1708026" y="1137576"/>
            <a:ext cx="22443884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F9A31A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Organisations </a:t>
            </a:r>
            <a:r>
              <a:rPr>
                <a:solidFill>
                  <a:srgbClr val="0E1D42"/>
                </a:solidFill>
              </a:rPr>
              <a:t>Reviewed</a:t>
            </a:r>
          </a:p>
        </p:txBody>
      </p:sp>
      <p:sp>
        <p:nvSpPr>
          <p:cNvPr id="148" name="Rectangle 5"/>
          <p:cNvSpPr/>
          <p:nvPr/>
        </p:nvSpPr>
        <p:spPr>
          <a:xfrm>
            <a:off x="1708027" y="6585191"/>
            <a:ext cx="7083833" cy="6882863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9" name="Round Same-side Corner of Rectangle 7"/>
          <p:cNvSpPr/>
          <p:nvPr/>
        </p:nvSpPr>
        <p:spPr>
          <a:xfrm>
            <a:off x="1708026" y="5666187"/>
            <a:ext cx="7083836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37" y="0"/>
                </a:moveTo>
                <a:lnTo>
                  <a:pt x="21163" y="0"/>
                </a:lnTo>
                <a:cubicBezTo>
                  <a:pt x="2140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96" y="0"/>
                  <a:pt x="437" y="0"/>
                </a:cubicBezTo>
                <a:close/>
              </a:path>
            </a:pathLst>
          </a:custGeom>
          <a:solidFill>
            <a:srgbClr val="0E1D4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0" name="Rectangle 7"/>
          <p:cNvSpPr/>
          <p:nvPr/>
        </p:nvSpPr>
        <p:spPr>
          <a:xfrm>
            <a:off x="8956264" y="6619775"/>
            <a:ext cx="7083833" cy="6882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1" name="Round Same-side Corner of Rectangle 15"/>
          <p:cNvSpPr/>
          <p:nvPr/>
        </p:nvSpPr>
        <p:spPr>
          <a:xfrm>
            <a:off x="8956264" y="5700772"/>
            <a:ext cx="7083835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37" y="0"/>
                </a:moveTo>
                <a:lnTo>
                  <a:pt x="21163" y="0"/>
                </a:lnTo>
                <a:cubicBezTo>
                  <a:pt x="2140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96" y="0"/>
                  <a:pt x="437" y="0"/>
                </a:cubicBezTo>
                <a:close/>
              </a:path>
            </a:pathLst>
          </a:custGeom>
          <a:solidFill>
            <a:srgbClr val="0E1D4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2" name="Desired outcomes"/>
          <p:cNvSpPr txBox="1"/>
          <p:nvPr/>
        </p:nvSpPr>
        <p:spPr>
          <a:xfrm>
            <a:off x="9750345" y="5834476"/>
            <a:ext cx="46044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9A31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[Organisation 2]</a:t>
            </a:r>
          </a:p>
        </p:txBody>
      </p:sp>
      <p:sp>
        <p:nvSpPr>
          <p:cNvPr id="153" name="Desired outcomes"/>
          <p:cNvSpPr txBox="1"/>
          <p:nvPr/>
        </p:nvSpPr>
        <p:spPr>
          <a:xfrm>
            <a:off x="2468176" y="5834476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9A31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[Organisation 1]</a:t>
            </a:r>
          </a:p>
        </p:txBody>
      </p:sp>
      <p:sp>
        <p:nvSpPr>
          <p:cNvPr id="154" name="Rectangle 11"/>
          <p:cNvSpPr/>
          <p:nvPr/>
        </p:nvSpPr>
        <p:spPr>
          <a:xfrm>
            <a:off x="16180024" y="6619775"/>
            <a:ext cx="7083833" cy="6882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5" name="Round Same-side Corner of Rectangle 15"/>
          <p:cNvSpPr/>
          <p:nvPr/>
        </p:nvSpPr>
        <p:spPr>
          <a:xfrm>
            <a:off x="16180023" y="5700772"/>
            <a:ext cx="7083835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37" y="0"/>
                </a:moveTo>
                <a:lnTo>
                  <a:pt x="21163" y="0"/>
                </a:lnTo>
                <a:cubicBezTo>
                  <a:pt x="2140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96" y="0"/>
                  <a:pt x="437" y="0"/>
                </a:cubicBezTo>
                <a:close/>
              </a:path>
            </a:pathLst>
          </a:custGeom>
          <a:solidFill>
            <a:srgbClr val="0E1D4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6" name="Desired outcomes"/>
          <p:cNvSpPr txBox="1"/>
          <p:nvPr/>
        </p:nvSpPr>
        <p:spPr>
          <a:xfrm>
            <a:off x="16974105" y="5834476"/>
            <a:ext cx="46044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9A31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[Organisation 3]</a:t>
            </a:r>
          </a:p>
        </p:txBody>
      </p:sp>
      <p:grpSp>
        <p:nvGrpSpPr>
          <p:cNvPr id="161" name="Group 14"/>
          <p:cNvGrpSpPr/>
          <p:nvPr/>
        </p:nvGrpSpPr>
        <p:grpSpPr>
          <a:xfrm>
            <a:off x="7216065" y="5329013"/>
            <a:ext cx="1409281" cy="1408319"/>
            <a:chOff x="0" y="0"/>
            <a:chExt cx="1409280" cy="1408318"/>
          </a:xfrm>
        </p:grpSpPr>
        <p:sp>
          <p:nvSpPr>
            <p:cNvPr id="157" name="Circle"/>
            <p:cNvSpPr/>
            <p:nvPr/>
          </p:nvSpPr>
          <p:spPr>
            <a:xfrm>
              <a:off x="-1" y="0"/>
              <a:ext cx="1409282" cy="140831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160" name="Circle"/>
            <p:cNvGrpSpPr/>
            <p:nvPr/>
          </p:nvGrpSpPr>
          <p:grpSpPr>
            <a:xfrm>
              <a:off x="140489" y="140394"/>
              <a:ext cx="1128301" cy="1127531"/>
              <a:chOff x="0" y="0"/>
              <a:chExt cx="1128300" cy="1127529"/>
            </a:xfrm>
          </p:grpSpPr>
          <p:sp>
            <p:nvSpPr>
              <p:cNvPr id="158" name="Circle"/>
              <p:cNvSpPr/>
              <p:nvPr/>
            </p:nvSpPr>
            <p:spPr>
              <a:xfrm>
                <a:off x="-1" y="0"/>
                <a:ext cx="1128302" cy="1127530"/>
              </a:xfrm>
              <a:prstGeom prst="ellipse">
                <a:avLst/>
              </a:prstGeom>
              <a:solidFill>
                <a:srgbClr val="F9A35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159" name="1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1</a:t>
                </a:r>
              </a:p>
            </p:txBody>
          </p:sp>
        </p:grpSp>
      </p:grpSp>
      <p:grpSp>
        <p:nvGrpSpPr>
          <p:cNvPr id="166" name="Group 17"/>
          <p:cNvGrpSpPr/>
          <p:nvPr/>
        </p:nvGrpSpPr>
        <p:grpSpPr>
          <a:xfrm>
            <a:off x="14444234" y="5329013"/>
            <a:ext cx="1409281" cy="1408319"/>
            <a:chOff x="0" y="0"/>
            <a:chExt cx="1409280" cy="1408318"/>
          </a:xfrm>
        </p:grpSpPr>
        <p:sp>
          <p:nvSpPr>
            <p:cNvPr id="162" name="Circle"/>
            <p:cNvSpPr/>
            <p:nvPr/>
          </p:nvSpPr>
          <p:spPr>
            <a:xfrm>
              <a:off x="-1" y="0"/>
              <a:ext cx="1409282" cy="140831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165" name="Circle"/>
            <p:cNvGrpSpPr/>
            <p:nvPr/>
          </p:nvGrpSpPr>
          <p:grpSpPr>
            <a:xfrm>
              <a:off x="140489" y="140394"/>
              <a:ext cx="1128301" cy="1127531"/>
              <a:chOff x="0" y="0"/>
              <a:chExt cx="1128300" cy="1127529"/>
            </a:xfrm>
          </p:grpSpPr>
          <p:sp>
            <p:nvSpPr>
              <p:cNvPr id="163" name="Circle"/>
              <p:cNvSpPr/>
              <p:nvPr/>
            </p:nvSpPr>
            <p:spPr>
              <a:xfrm>
                <a:off x="-1" y="0"/>
                <a:ext cx="1128302" cy="1127530"/>
              </a:xfrm>
              <a:prstGeom prst="ellipse">
                <a:avLst/>
              </a:prstGeom>
              <a:solidFill>
                <a:srgbClr val="F9A35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164" name="2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2</a:t>
                </a:r>
              </a:p>
            </p:txBody>
          </p:sp>
        </p:grpSp>
      </p:grpSp>
      <p:grpSp>
        <p:nvGrpSpPr>
          <p:cNvPr id="171" name="Group 20"/>
          <p:cNvGrpSpPr/>
          <p:nvPr/>
        </p:nvGrpSpPr>
        <p:grpSpPr>
          <a:xfrm>
            <a:off x="21672404" y="5329011"/>
            <a:ext cx="1409281" cy="1408319"/>
            <a:chOff x="0" y="0"/>
            <a:chExt cx="1409280" cy="1408318"/>
          </a:xfrm>
        </p:grpSpPr>
        <p:sp>
          <p:nvSpPr>
            <p:cNvPr id="167" name="Circle"/>
            <p:cNvSpPr/>
            <p:nvPr/>
          </p:nvSpPr>
          <p:spPr>
            <a:xfrm>
              <a:off x="-1" y="0"/>
              <a:ext cx="1409282" cy="140831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170" name="Circle"/>
            <p:cNvGrpSpPr/>
            <p:nvPr/>
          </p:nvGrpSpPr>
          <p:grpSpPr>
            <a:xfrm>
              <a:off x="140489" y="140394"/>
              <a:ext cx="1128301" cy="1127531"/>
              <a:chOff x="0" y="0"/>
              <a:chExt cx="1128300" cy="1127529"/>
            </a:xfrm>
          </p:grpSpPr>
          <p:sp>
            <p:nvSpPr>
              <p:cNvPr id="168" name="Circle"/>
              <p:cNvSpPr/>
              <p:nvPr/>
            </p:nvSpPr>
            <p:spPr>
              <a:xfrm>
                <a:off x="-1" y="0"/>
                <a:ext cx="1128302" cy="1127530"/>
              </a:xfrm>
              <a:prstGeom prst="ellipse">
                <a:avLst/>
              </a:prstGeom>
              <a:solidFill>
                <a:srgbClr val="F9A35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169" name="3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3</a:t>
                </a:r>
              </a:p>
            </p:txBody>
          </p:sp>
        </p:grpSp>
      </p:grpSp>
      <p:sp>
        <p:nvSpPr>
          <p:cNvPr id="172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5" y="7113695"/>
            <a:ext cx="6016681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[brief description]</a:t>
            </a:r>
          </a:p>
        </p:txBody>
      </p:sp>
      <p:sp>
        <p:nvSpPr>
          <p:cNvPr id="173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9750345" y="7113693"/>
            <a:ext cx="6016680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[brief description]</a:t>
            </a:r>
          </a:p>
        </p:txBody>
      </p:sp>
      <p:sp>
        <p:nvSpPr>
          <p:cNvPr id="17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16974105" y="7109090"/>
            <a:ext cx="6016680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[brief description]</a:t>
            </a:r>
          </a:p>
        </p:txBody>
      </p:sp>
      <p:sp>
        <p:nvSpPr>
          <p:cNvPr id="175" name="Breakout sessions discussions around structured questions in groups of 6-12 learners…"/>
          <p:cNvSpPr txBox="1"/>
          <p:nvPr/>
        </p:nvSpPr>
        <p:spPr>
          <a:xfrm>
            <a:off x="1708026" y="2815528"/>
            <a:ext cx="20967948" cy="111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this slide to list the organisations reviewed with brief description of each. </a:t>
            </a:r>
          </a:p>
          <a:p>
            <a:pPr algn="l"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It’s best to </a:t>
            </a:r>
            <a:r>
              <a:rPr>
                <a:solidFill>
                  <a:srgbClr val="F9A31A"/>
                </a:solidFill>
              </a:rPr>
              <a:t>review 3-5 organisations similar to yours.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8" name="Rectangle 20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9" name="Rectangle 21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0" name="Rectangle 23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1" name="Round Same-side Corner of Rectangle 24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2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3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Preview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184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Brand Structure:</a:t>
            </a:r>
          </a:p>
        </p:txBody>
      </p:sp>
      <p:sp>
        <p:nvSpPr>
          <p:cNvPr id="185" name="Desired outcomes"/>
          <p:cNvSpPr txBox="1"/>
          <p:nvPr/>
        </p:nvSpPr>
        <p:spPr>
          <a:xfrm>
            <a:off x="2468174" y="9165735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Architecture Type:</a:t>
            </a:r>
          </a:p>
        </p:txBody>
      </p:sp>
      <p:sp>
        <p:nvSpPr>
          <p:cNvPr id="18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10395793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87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88" name="Desired outcomes"/>
          <p:cNvSpPr txBox="1"/>
          <p:nvPr/>
        </p:nvSpPr>
        <p:spPr>
          <a:xfrm>
            <a:off x="2468174" y="6148833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Presentation of Brands:</a:t>
            </a:r>
          </a:p>
        </p:txBody>
      </p:sp>
      <p:sp>
        <p:nvSpPr>
          <p:cNvPr id="189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7302551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Organisation</a:t>
            </a:r>
          </a:p>
        </p:txBody>
      </p:sp>
      <p:sp>
        <p:nvSpPr>
          <p:cNvPr id="192" name="Breakout sessions discussions around structured questions in groups of 6-12 learners…"/>
          <p:cNvSpPr txBox="1"/>
          <p:nvPr/>
        </p:nvSpPr>
        <p:spPr>
          <a:xfrm>
            <a:off x="1708026" y="2510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193" name="Round Same-side Corner of Rectangle 7"/>
          <p:cNvSpPr/>
          <p:nvPr/>
        </p:nvSpPr>
        <p:spPr>
          <a:xfrm>
            <a:off x="1708021" y="4149599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4" name="Rectangle 39"/>
          <p:cNvSpPr/>
          <p:nvPr/>
        </p:nvSpPr>
        <p:spPr>
          <a:xfrm>
            <a:off x="1794932" y="11671883"/>
            <a:ext cx="20881042" cy="1403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5" name="Rectangle 40"/>
          <p:cNvSpPr/>
          <p:nvPr/>
        </p:nvSpPr>
        <p:spPr>
          <a:xfrm>
            <a:off x="1708022" y="5068603"/>
            <a:ext cx="20881042" cy="2297603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6" name="Rectangle 41"/>
          <p:cNvSpPr/>
          <p:nvPr/>
        </p:nvSpPr>
        <p:spPr>
          <a:xfrm>
            <a:off x="1751474" y="8116244"/>
            <a:ext cx="20881042" cy="268635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7" name="Round Same-side Corner of Rectangle 42"/>
          <p:cNvSpPr/>
          <p:nvPr/>
        </p:nvSpPr>
        <p:spPr>
          <a:xfrm>
            <a:off x="1751474" y="7197238"/>
            <a:ext cx="20881042" cy="8593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8" name="Round Same-side Corner of Rectangle 7"/>
          <p:cNvSpPr/>
          <p:nvPr/>
        </p:nvSpPr>
        <p:spPr>
          <a:xfrm>
            <a:off x="1794931" y="10752879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9" name="Desired outcomes"/>
          <p:cNvSpPr txBox="1"/>
          <p:nvPr/>
        </p:nvSpPr>
        <p:spPr>
          <a:xfrm>
            <a:off x="2468170" y="4317888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Brand Structure:</a:t>
            </a:r>
          </a:p>
        </p:txBody>
      </p:sp>
      <p:sp>
        <p:nvSpPr>
          <p:cNvPr id="200" name="Desired outcomes"/>
          <p:cNvSpPr txBox="1"/>
          <p:nvPr/>
        </p:nvSpPr>
        <p:spPr>
          <a:xfrm>
            <a:off x="2468170" y="10872347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Architecture Type:</a:t>
            </a:r>
          </a:p>
        </p:txBody>
      </p:sp>
      <p:sp>
        <p:nvSpPr>
          <p:cNvPr id="201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1" y="11975404"/>
            <a:ext cx="19338039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Does its architecture reflect a house of brands, branded house, or hybrid type?</a:t>
            </a:r>
          </a:p>
        </p:txBody>
      </p:sp>
      <p:sp>
        <p:nvSpPr>
          <p:cNvPr id="202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69" y="5344605"/>
            <a:ext cx="9088832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is its parent brand?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are its sub-brands? 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are its products?</a:t>
            </a:r>
          </a:p>
        </p:txBody>
      </p:sp>
      <p:sp>
        <p:nvSpPr>
          <p:cNvPr id="203" name="Desired outcomes"/>
          <p:cNvSpPr txBox="1"/>
          <p:nvPr/>
        </p:nvSpPr>
        <p:spPr>
          <a:xfrm>
            <a:off x="2468170" y="7347445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Presentation of Brands:</a:t>
            </a:r>
          </a:p>
        </p:txBody>
      </p:sp>
      <p:sp>
        <p:nvSpPr>
          <p:cNvPr id="20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0" y="8374163"/>
            <a:ext cx="19426630" cy="1921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How is the messaging of the sub-brands similar to and different from the parent brand?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How are the sub-brands and products visually represented in comparison to the parent brand?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How are the sub-brands and products distributed across communication channels? 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is helpful and what is confusing about how the parent brand, sub-brands, and products are portrayed?</a:t>
            </a:r>
          </a:p>
        </p:txBody>
      </p:sp>
      <p:sp>
        <p:nvSpPr>
          <p:cNvPr id="20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12628170" y="5266890"/>
            <a:ext cx="9088831" cy="928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signposts is it using?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are the strengths &amp; weakness of its architecture?</a:t>
            </a:r>
          </a:p>
        </p:txBody>
      </p:sp>
      <p:grpSp>
        <p:nvGrpSpPr>
          <p:cNvPr id="210" name="Group 1"/>
          <p:cNvGrpSpPr/>
          <p:nvPr/>
        </p:nvGrpSpPr>
        <p:grpSpPr>
          <a:xfrm>
            <a:off x="6266627" y="784935"/>
            <a:ext cx="1409281" cy="1408320"/>
            <a:chOff x="0" y="0"/>
            <a:chExt cx="1409280" cy="1408318"/>
          </a:xfrm>
        </p:grpSpPr>
        <p:sp>
          <p:nvSpPr>
            <p:cNvPr id="206" name="Circle"/>
            <p:cNvSpPr/>
            <p:nvPr/>
          </p:nvSpPr>
          <p:spPr>
            <a:xfrm>
              <a:off x="-1" y="-1"/>
              <a:ext cx="1409282" cy="1408320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209" name="Circle"/>
            <p:cNvGrpSpPr/>
            <p:nvPr/>
          </p:nvGrpSpPr>
          <p:grpSpPr>
            <a:xfrm>
              <a:off x="140489" y="140393"/>
              <a:ext cx="1128301" cy="1127531"/>
              <a:chOff x="0" y="0"/>
              <a:chExt cx="1128300" cy="1127530"/>
            </a:xfrm>
          </p:grpSpPr>
          <p:sp>
            <p:nvSpPr>
              <p:cNvPr id="207" name="Circle"/>
              <p:cNvSpPr/>
              <p:nvPr/>
            </p:nvSpPr>
            <p:spPr>
              <a:xfrm>
                <a:off x="-1" y="-1"/>
                <a:ext cx="1128302" cy="1127532"/>
              </a:xfrm>
              <a:prstGeom prst="ellipse">
                <a:avLst/>
              </a:prstGeom>
              <a:solidFill>
                <a:srgbClr val="2540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208" name="1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1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 defTabSz="1414235">
              <a:defRPr b="0" spc="-116" sz="3828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Organisation</a:t>
            </a:r>
            <a:br/>
          </a:p>
        </p:txBody>
      </p:sp>
      <p:sp>
        <p:nvSpPr>
          <p:cNvPr id="213" name="Breakout sessions discussions around structured questions in groups of 6-12 learners…"/>
          <p:cNvSpPr txBox="1"/>
          <p:nvPr/>
        </p:nvSpPr>
        <p:spPr>
          <a:xfrm>
            <a:off x="1708026" y="2510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214" name="Round Same-side Corner of Rectangle 7"/>
          <p:cNvSpPr/>
          <p:nvPr/>
        </p:nvSpPr>
        <p:spPr>
          <a:xfrm>
            <a:off x="1708021" y="4149599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5" name="Rectangle 39"/>
          <p:cNvSpPr/>
          <p:nvPr/>
        </p:nvSpPr>
        <p:spPr>
          <a:xfrm>
            <a:off x="1794932" y="11671883"/>
            <a:ext cx="20881042" cy="1403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6" name="Rectangle 40"/>
          <p:cNvSpPr/>
          <p:nvPr/>
        </p:nvSpPr>
        <p:spPr>
          <a:xfrm>
            <a:off x="1708022" y="5068603"/>
            <a:ext cx="20881042" cy="2297603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7" name="Rectangle 41"/>
          <p:cNvSpPr/>
          <p:nvPr/>
        </p:nvSpPr>
        <p:spPr>
          <a:xfrm>
            <a:off x="1751474" y="8116244"/>
            <a:ext cx="20881042" cy="268635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8" name="Round Same-side Corner of Rectangle 42"/>
          <p:cNvSpPr/>
          <p:nvPr/>
        </p:nvSpPr>
        <p:spPr>
          <a:xfrm>
            <a:off x="1751474" y="7197238"/>
            <a:ext cx="20881042" cy="8593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9" name="Round Same-side Corner of Rectangle 7"/>
          <p:cNvSpPr/>
          <p:nvPr/>
        </p:nvSpPr>
        <p:spPr>
          <a:xfrm>
            <a:off x="1794931" y="10752879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0" name="Desired outcomes"/>
          <p:cNvSpPr txBox="1"/>
          <p:nvPr/>
        </p:nvSpPr>
        <p:spPr>
          <a:xfrm>
            <a:off x="2468170" y="4317888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Brand Structure:</a:t>
            </a:r>
          </a:p>
        </p:txBody>
      </p:sp>
      <p:sp>
        <p:nvSpPr>
          <p:cNvPr id="221" name="Desired outcomes"/>
          <p:cNvSpPr txBox="1"/>
          <p:nvPr/>
        </p:nvSpPr>
        <p:spPr>
          <a:xfrm>
            <a:off x="2468170" y="10872347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Architecture Type:</a:t>
            </a:r>
          </a:p>
        </p:txBody>
      </p:sp>
      <p:sp>
        <p:nvSpPr>
          <p:cNvPr id="222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1" y="11975404"/>
            <a:ext cx="19338039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Does its architecture reflect a house of brands, branded house, or hybrid type?</a:t>
            </a:r>
          </a:p>
        </p:txBody>
      </p:sp>
      <p:sp>
        <p:nvSpPr>
          <p:cNvPr id="223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69" y="5344605"/>
            <a:ext cx="9088832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is its parent brand?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are its sub-brands? 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are its products?</a:t>
            </a:r>
          </a:p>
        </p:txBody>
      </p:sp>
      <p:sp>
        <p:nvSpPr>
          <p:cNvPr id="224" name="Desired outcomes"/>
          <p:cNvSpPr txBox="1"/>
          <p:nvPr/>
        </p:nvSpPr>
        <p:spPr>
          <a:xfrm>
            <a:off x="2468170" y="7347445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Presentation of Brands:</a:t>
            </a:r>
          </a:p>
        </p:txBody>
      </p:sp>
      <p:sp>
        <p:nvSpPr>
          <p:cNvPr id="22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0" y="8374163"/>
            <a:ext cx="19426630" cy="1921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How is the messaging of the sub-brands similar to and different from the parent brand?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How are the sub-brands and products visually represented in comparison to the parent brand?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How are the sub-brands and products distributed across communication channels? 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is helpful and what is confusing about how the parent brand, sub-brands, and products are portrayed?</a:t>
            </a:r>
          </a:p>
        </p:txBody>
      </p:sp>
      <p:sp>
        <p:nvSpPr>
          <p:cNvPr id="22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12628170" y="5266890"/>
            <a:ext cx="9088831" cy="928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signposts is it using?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are the strengths &amp; weakness of its architecture?</a:t>
            </a:r>
          </a:p>
        </p:txBody>
      </p:sp>
      <p:grpSp>
        <p:nvGrpSpPr>
          <p:cNvPr id="231" name="Group 4"/>
          <p:cNvGrpSpPr/>
          <p:nvPr/>
        </p:nvGrpSpPr>
        <p:grpSpPr>
          <a:xfrm>
            <a:off x="6266627" y="784935"/>
            <a:ext cx="1409281" cy="1408320"/>
            <a:chOff x="0" y="0"/>
            <a:chExt cx="1409280" cy="1408318"/>
          </a:xfrm>
        </p:grpSpPr>
        <p:sp>
          <p:nvSpPr>
            <p:cNvPr id="227" name="Circle"/>
            <p:cNvSpPr/>
            <p:nvPr/>
          </p:nvSpPr>
          <p:spPr>
            <a:xfrm>
              <a:off x="-1" y="-1"/>
              <a:ext cx="1409282" cy="1408320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230" name="Circle"/>
            <p:cNvGrpSpPr/>
            <p:nvPr/>
          </p:nvGrpSpPr>
          <p:grpSpPr>
            <a:xfrm>
              <a:off x="140489" y="140393"/>
              <a:ext cx="1128301" cy="1127531"/>
              <a:chOff x="0" y="0"/>
              <a:chExt cx="1128300" cy="1127530"/>
            </a:xfrm>
          </p:grpSpPr>
          <p:sp>
            <p:nvSpPr>
              <p:cNvPr id="228" name="Circle"/>
              <p:cNvSpPr/>
              <p:nvPr/>
            </p:nvSpPr>
            <p:spPr>
              <a:xfrm>
                <a:off x="-1" y="-1"/>
                <a:ext cx="1128302" cy="1127532"/>
              </a:xfrm>
              <a:prstGeom prst="ellipse">
                <a:avLst/>
              </a:prstGeom>
              <a:solidFill>
                <a:srgbClr val="2540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229" name="2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2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 defTabSz="975335">
              <a:defRPr b="0" spc="-80" sz="264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Organisation</a:t>
            </a:r>
            <a:br/>
            <a:br/>
          </a:p>
        </p:txBody>
      </p:sp>
      <p:sp>
        <p:nvSpPr>
          <p:cNvPr id="234" name="Breakout sessions discussions around structured questions in groups of 6-12 learners…"/>
          <p:cNvSpPr txBox="1"/>
          <p:nvPr/>
        </p:nvSpPr>
        <p:spPr>
          <a:xfrm>
            <a:off x="1708026" y="2510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235" name="Round Same-side Corner of Rectangle 7"/>
          <p:cNvSpPr/>
          <p:nvPr/>
        </p:nvSpPr>
        <p:spPr>
          <a:xfrm>
            <a:off x="1708021" y="4149599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6" name="Rectangle 39"/>
          <p:cNvSpPr/>
          <p:nvPr/>
        </p:nvSpPr>
        <p:spPr>
          <a:xfrm>
            <a:off x="1794932" y="11671883"/>
            <a:ext cx="20881042" cy="1403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7" name="Rectangle 40"/>
          <p:cNvSpPr/>
          <p:nvPr/>
        </p:nvSpPr>
        <p:spPr>
          <a:xfrm>
            <a:off x="1708022" y="5068603"/>
            <a:ext cx="20881042" cy="2297603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8" name="Rectangle 41"/>
          <p:cNvSpPr/>
          <p:nvPr/>
        </p:nvSpPr>
        <p:spPr>
          <a:xfrm>
            <a:off x="1751474" y="8116244"/>
            <a:ext cx="20881042" cy="268635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9" name="Round Same-side Corner of Rectangle 42"/>
          <p:cNvSpPr/>
          <p:nvPr/>
        </p:nvSpPr>
        <p:spPr>
          <a:xfrm>
            <a:off x="1751474" y="7197238"/>
            <a:ext cx="20881042" cy="8593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0" name="Round Same-side Corner of Rectangle 7"/>
          <p:cNvSpPr/>
          <p:nvPr/>
        </p:nvSpPr>
        <p:spPr>
          <a:xfrm>
            <a:off x="1794931" y="10752879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1" name="Desired outcomes"/>
          <p:cNvSpPr txBox="1"/>
          <p:nvPr/>
        </p:nvSpPr>
        <p:spPr>
          <a:xfrm>
            <a:off x="2468170" y="4317888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Brand Structure:</a:t>
            </a:r>
          </a:p>
        </p:txBody>
      </p:sp>
      <p:sp>
        <p:nvSpPr>
          <p:cNvPr id="242" name="Desired outcomes"/>
          <p:cNvSpPr txBox="1"/>
          <p:nvPr/>
        </p:nvSpPr>
        <p:spPr>
          <a:xfrm>
            <a:off x="2468170" y="10872347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Architecture Type:</a:t>
            </a:r>
          </a:p>
        </p:txBody>
      </p:sp>
      <p:sp>
        <p:nvSpPr>
          <p:cNvPr id="243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1" y="11975404"/>
            <a:ext cx="19338039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Does its architecture reflect a house of brands, branded house, or hybrid type?</a:t>
            </a:r>
          </a:p>
        </p:txBody>
      </p:sp>
      <p:sp>
        <p:nvSpPr>
          <p:cNvPr id="24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69" y="5344605"/>
            <a:ext cx="9088832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is its parent brand?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are its sub-brands? 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are its products?</a:t>
            </a:r>
          </a:p>
        </p:txBody>
      </p:sp>
      <p:sp>
        <p:nvSpPr>
          <p:cNvPr id="245" name="Desired outcomes"/>
          <p:cNvSpPr txBox="1"/>
          <p:nvPr/>
        </p:nvSpPr>
        <p:spPr>
          <a:xfrm>
            <a:off x="2468170" y="7347445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Presentation of Brands:</a:t>
            </a:r>
          </a:p>
        </p:txBody>
      </p:sp>
      <p:sp>
        <p:nvSpPr>
          <p:cNvPr id="24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0" y="8374163"/>
            <a:ext cx="19426630" cy="1921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How is the messaging of the sub-brands similar to and different from the parent brand?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How are the sub-brands and products visually represented in comparison to the parent brand?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How are the sub-brands and products distributed across communication channels? 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is helpful and what is confusing about how the parent brand, sub-brands, and products are portrayed?</a:t>
            </a:r>
          </a:p>
        </p:txBody>
      </p:sp>
      <p:sp>
        <p:nvSpPr>
          <p:cNvPr id="247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12628170" y="5266890"/>
            <a:ext cx="9088831" cy="928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signposts is it using?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latin typeface="Open Sans"/>
                <a:ea typeface="Open Sans"/>
                <a:cs typeface="Open Sans"/>
                <a:sym typeface="Open Sans"/>
              </a:defRPr>
            </a:pPr>
            <a:r>
              <a:t>What are the strengths &amp; weakness of its architecture?</a:t>
            </a:r>
          </a:p>
        </p:txBody>
      </p:sp>
      <p:grpSp>
        <p:nvGrpSpPr>
          <p:cNvPr id="252" name="Group 4"/>
          <p:cNvGrpSpPr/>
          <p:nvPr/>
        </p:nvGrpSpPr>
        <p:grpSpPr>
          <a:xfrm>
            <a:off x="6266627" y="784935"/>
            <a:ext cx="1409281" cy="1408320"/>
            <a:chOff x="0" y="0"/>
            <a:chExt cx="1409280" cy="1408318"/>
          </a:xfrm>
        </p:grpSpPr>
        <p:sp>
          <p:nvSpPr>
            <p:cNvPr id="248" name="Circle"/>
            <p:cNvSpPr/>
            <p:nvPr/>
          </p:nvSpPr>
          <p:spPr>
            <a:xfrm>
              <a:off x="-1" y="-1"/>
              <a:ext cx="1409282" cy="1408320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251" name="Circle"/>
            <p:cNvGrpSpPr/>
            <p:nvPr/>
          </p:nvGrpSpPr>
          <p:grpSpPr>
            <a:xfrm>
              <a:off x="140489" y="140393"/>
              <a:ext cx="1128301" cy="1127531"/>
              <a:chOff x="0" y="0"/>
              <a:chExt cx="1128300" cy="1127530"/>
            </a:xfrm>
          </p:grpSpPr>
          <p:sp>
            <p:nvSpPr>
              <p:cNvPr id="249" name="Circle"/>
              <p:cNvSpPr/>
              <p:nvPr/>
            </p:nvSpPr>
            <p:spPr>
              <a:xfrm>
                <a:off x="-1" y="-1"/>
                <a:ext cx="1128302" cy="1127532"/>
              </a:xfrm>
              <a:prstGeom prst="ellipse">
                <a:avLst/>
              </a:prstGeom>
              <a:solidFill>
                <a:srgbClr val="2540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250" name="3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3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5" name="Rectangle 20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6" name="Rectangle 21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7" name="Rectangle 23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8" name="Round Same-side Corner of Rectangle 24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9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0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Summary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261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Brand Structure:</a:t>
            </a:r>
          </a:p>
        </p:txBody>
      </p:sp>
      <p:sp>
        <p:nvSpPr>
          <p:cNvPr id="262" name="Desired outcomes"/>
          <p:cNvSpPr txBox="1"/>
          <p:nvPr/>
        </p:nvSpPr>
        <p:spPr>
          <a:xfrm>
            <a:off x="2468174" y="9165735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Architecture Type:</a:t>
            </a:r>
          </a:p>
        </p:txBody>
      </p:sp>
      <p:sp>
        <p:nvSpPr>
          <p:cNvPr id="263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10395793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26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265" name="Desired outcomes"/>
          <p:cNvSpPr txBox="1"/>
          <p:nvPr/>
        </p:nvSpPr>
        <p:spPr>
          <a:xfrm>
            <a:off x="2468174" y="6148833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Presentation of Brands:</a:t>
            </a:r>
          </a:p>
        </p:txBody>
      </p:sp>
      <p:sp>
        <p:nvSpPr>
          <p:cNvPr id="26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7302551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