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761993" y="2626911"/>
            <a:ext cx="21234824" cy="4056524"/>
          </a:xfrm>
          <a:prstGeom prst="rect">
            <a:avLst/>
          </a:prstGeom>
        </p:spPr>
        <p:txBody>
          <a:bodyPr/>
          <a:lstStyle>
            <a:lvl1pPr>
              <a:defRPr spc="-293" sz="94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8457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Brand Strategy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937130" y="562191"/>
            <a:ext cx="16840201" cy="1143000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Text"/>
          <p:cNvSpPr txBox="1"/>
          <p:nvPr/>
        </p:nvSpPr>
        <p:spPr>
          <a:xfrm>
            <a:off x="10937130" y="390741"/>
            <a:ext cx="165101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6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 </a:t>
            </a:r>
          </a:p>
        </p:txBody>
      </p:sp>
      <p:pic>
        <p:nvPicPr>
          <p:cNvPr id="124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527550" y="10996295"/>
            <a:ext cx="3050868" cy="1041927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ext"/>
          <p:cNvSpPr txBox="1"/>
          <p:nvPr/>
        </p:nvSpPr>
        <p:spPr>
          <a:xfrm>
            <a:off x="6502400" y="4845050"/>
            <a:ext cx="152400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2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8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  <p:sp>
        <p:nvSpPr>
          <p:cNvPr id="269" name="Breakout sessions discussions around structured questions in groups of 6-12 learners…"/>
          <p:cNvSpPr txBox="1"/>
          <p:nvPr/>
        </p:nvSpPr>
        <p:spPr>
          <a:xfrm>
            <a:off x="1708028" y="4314932"/>
            <a:ext cx="20574456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provide tangible next steps for improving your audience’s experience with your organisation based on the findings from the audit.</a:t>
            </a: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Be sure to consider: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my organisation similar or different?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can I apply from what these organisations are doing well?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can I set my organisation apart?</a:t>
            </a:r>
          </a:p>
        </p:txBody>
      </p:sp>
      <p:sp>
        <p:nvSpPr>
          <p:cNvPr id="270" name="Rounded Rectangle 1"/>
          <p:cNvSpPr/>
          <p:nvPr/>
        </p:nvSpPr>
        <p:spPr>
          <a:xfrm>
            <a:off x="1943844" y="777815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1" name="Rounded Rectangle 3"/>
          <p:cNvSpPr/>
          <p:nvPr/>
        </p:nvSpPr>
        <p:spPr>
          <a:xfrm>
            <a:off x="1943844" y="866177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2" name="Rounded Rectangle 5"/>
          <p:cNvSpPr/>
          <p:nvPr/>
        </p:nvSpPr>
        <p:spPr>
          <a:xfrm>
            <a:off x="1943844" y="954539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8" name="Breakout sessions discussions around structured questions in groups of 6-12 learners…"/>
          <p:cNvSpPr txBox="1"/>
          <p:nvPr/>
        </p:nvSpPr>
        <p:spPr>
          <a:xfrm>
            <a:off x="2612254" y="3615173"/>
            <a:ext cx="17383992" cy="726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Organisations Reviewed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 of Each Organisation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Messaging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Visuals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Channels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9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30" name="Rounded Rectangle 1"/>
          <p:cNvSpPr/>
          <p:nvPr/>
        </p:nvSpPr>
        <p:spPr>
          <a:xfrm>
            <a:off x="1912510" y="378761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2"/>
          <p:cNvSpPr/>
          <p:nvPr/>
        </p:nvSpPr>
        <p:spPr>
          <a:xfrm>
            <a:off x="1912510" y="466952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5"/>
          <p:cNvSpPr/>
          <p:nvPr/>
        </p:nvSpPr>
        <p:spPr>
          <a:xfrm>
            <a:off x="1912510" y="5551437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3" name="Rounded Rectangle 12"/>
          <p:cNvSpPr/>
          <p:nvPr/>
        </p:nvSpPr>
        <p:spPr>
          <a:xfrm>
            <a:off x="1912510" y="643335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4" name="Rounded Rectangle 13"/>
          <p:cNvSpPr/>
          <p:nvPr/>
        </p:nvSpPr>
        <p:spPr>
          <a:xfrm>
            <a:off x="1912510" y="973225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5" name="Rounded Rectangle 14"/>
          <p:cNvSpPr/>
          <p:nvPr/>
        </p:nvSpPr>
        <p:spPr>
          <a:xfrm>
            <a:off x="1912510" y="1061416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8" name="Rectangle 4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9" name="Rectangle 7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0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1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42" name="Rectangle 12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3" name="Round Same-side Corner of Rectangle 1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4" name="Desired outcomes"/>
          <p:cNvSpPr txBox="1"/>
          <p:nvPr/>
        </p:nvSpPr>
        <p:spPr>
          <a:xfrm>
            <a:off x="2511628" y="6166916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 Reviewed:</a:t>
            </a:r>
          </a:p>
        </p:txBody>
      </p:sp>
      <p:sp>
        <p:nvSpPr>
          <p:cNvPr id="145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6" name="Desired outcomes"/>
          <p:cNvSpPr txBox="1"/>
          <p:nvPr/>
        </p:nvSpPr>
        <p:spPr>
          <a:xfrm>
            <a:off x="2511628" y="9234861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7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3" y="10388213"/>
            <a:ext cx="8961827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communication samples analyzed]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[number of organisations reviewed]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1A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Organisations </a:t>
            </a:r>
            <a:r>
              <a:rPr>
                <a:solidFill>
                  <a:srgbClr val="0E1D42"/>
                </a:solidFill>
              </a:rPr>
              <a:t>Reviewed</a:t>
            </a:r>
          </a:p>
        </p:txBody>
      </p:sp>
      <p:sp>
        <p:nvSpPr>
          <p:cNvPr id="150" name="Rectangle 5"/>
          <p:cNvSpPr/>
          <p:nvPr/>
        </p:nvSpPr>
        <p:spPr>
          <a:xfrm>
            <a:off x="1708027" y="6585191"/>
            <a:ext cx="7083833" cy="688286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1" name="Round Same-side Corner of Rectangle 7"/>
          <p:cNvSpPr/>
          <p:nvPr/>
        </p:nvSpPr>
        <p:spPr>
          <a:xfrm>
            <a:off x="1708026" y="5666187"/>
            <a:ext cx="7083836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Rectangle 7"/>
          <p:cNvSpPr/>
          <p:nvPr/>
        </p:nvSpPr>
        <p:spPr>
          <a:xfrm>
            <a:off x="895626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3" name="Round Same-side Corner of Rectangle 15"/>
          <p:cNvSpPr/>
          <p:nvPr/>
        </p:nvSpPr>
        <p:spPr>
          <a:xfrm>
            <a:off x="8956264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4" name="Desired outcomes"/>
          <p:cNvSpPr txBox="1"/>
          <p:nvPr/>
        </p:nvSpPr>
        <p:spPr>
          <a:xfrm>
            <a:off x="9750345" y="5834477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2]</a:t>
            </a:r>
          </a:p>
        </p:txBody>
      </p:sp>
      <p:sp>
        <p:nvSpPr>
          <p:cNvPr id="155" name="Desired outcomes"/>
          <p:cNvSpPr txBox="1"/>
          <p:nvPr/>
        </p:nvSpPr>
        <p:spPr>
          <a:xfrm>
            <a:off x="2468176" y="5834477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1]</a:t>
            </a:r>
          </a:p>
        </p:txBody>
      </p:sp>
      <p:sp>
        <p:nvSpPr>
          <p:cNvPr id="156" name="Rectangle 11"/>
          <p:cNvSpPr/>
          <p:nvPr/>
        </p:nvSpPr>
        <p:spPr>
          <a:xfrm>
            <a:off x="1618002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7" name="Round Same-side Corner of Rectangle 15"/>
          <p:cNvSpPr/>
          <p:nvPr/>
        </p:nvSpPr>
        <p:spPr>
          <a:xfrm>
            <a:off x="16180023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8" name="Desired outcomes"/>
          <p:cNvSpPr txBox="1"/>
          <p:nvPr/>
        </p:nvSpPr>
        <p:spPr>
          <a:xfrm>
            <a:off x="16974105" y="5834477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3]</a:t>
            </a:r>
          </a:p>
        </p:txBody>
      </p:sp>
      <p:grpSp>
        <p:nvGrpSpPr>
          <p:cNvPr id="163" name="Group 14"/>
          <p:cNvGrpSpPr/>
          <p:nvPr/>
        </p:nvGrpSpPr>
        <p:grpSpPr>
          <a:xfrm>
            <a:off x="7216065" y="5329013"/>
            <a:ext cx="1409281" cy="1408319"/>
            <a:chOff x="0" y="0"/>
            <a:chExt cx="1409280" cy="1408318"/>
          </a:xfrm>
        </p:grpSpPr>
        <p:sp>
          <p:nvSpPr>
            <p:cNvPr id="159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2" name="Circle"/>
            <p:cNvGrpSpPr/>
            <p:nvPr/>
          </p:nvGrpSpPr>
          <p:grpSpPr>
            <a:xfrm>
              <a:off x="140489" y="119958"/>
              <a:ext cx="1128301" cy="1168401"/>
              <a:chOff x="0" y="0"/>
              <a:chExt cx="1128300" cy="1168400"/>
            </a:xfrm>
          </p:grpSpPr>
          <p:sp>
            <p:nvSpPr>
              <p:cNvPr id="160" name="Circle"/>
              <p:cNvSpPr/>
              <p:nvPr/>
            </p:nvSpPr>
            <p:spPr>
              <a:xfrm>
                <a:off x="0" y="20435"/>
                <a:ext cx="1128301" cy="1127531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1" name="1"/>
              <p:cNvSpPr txBox="1"/>
              <p:nvPr/>
            </p:nvSpPr>
            <p:spPr>
              <a:xfrm>
                <a:off x="165236" y="0"/>
                <a:ext cx="797828" cy="1168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</p:grpSp>
      </p:grpSp>
      <p:grpSp>
        <p:nvGrpSpPr>
          <p:cNvPr id="168" name="Group 17"/>
          <p:cNvGrpSpPr/>
          <p:nvPr/>
        </p:nvGrpSpPr>
        <p:grpSpPr>
          <a:xfrm>
            <a:off x="14444234" y="5329013"/>
            <a:ext cx="1409281" cy="1408319"/>
            <a:chOff x="0" y="0"/>
            <a:chExt cx="1409280" cy="1408318"/>
          </a:xfrm>
        </p:grpSpPr>
        <p:sp>
          <p:nvSpPr>
            <p:cNvPr id="164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7" name="Circle"/>
            <p:cNvGrpSpPr/>
            <p:nvPr/>
          </p:nvGrpSpPr>
          <p:grpSpPr>
            <a:xfrm>
              <a:off x="140489" y="119958"/>
              <a:ext cx="1128301" cy="1168401"/>
              <a:chOff x="0" y="0"/>
              <a:chExt cx="1128300" cy="1168400"/>
            </a:xfrm>
          </p:grpSpPr>
          <p:sp>
            <p:nvSpPr>
              <p:cNvPr id="165" name="Circle"/>
              <p:cNvSpPr/>
              <p:nvPr/>
            </p:nvSpPr>
            <p:spPr>
              <a:xfrm>
                <a:off x="0" y="20435"/>
                <a:ext cx="1128301" cy="1127531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6" name="2"/>
              <p:cNvSpPr txBox="1"/>
              <p:nvPr/>
            </p:nvSpPr>
            <p:spPr>
              <a:xfrm>
                <a:off x="165236" y="0"/>
                <a:ext cx="797828" cy="1168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</p:grpSp>
      </p:grpSp>
      <p:grpSp>
        <p:nvGrpSpPr>
          <p:cNvPr id="173" name="Group 20"/>
          <p:cNvGrpSpPr/>
          <p:nvPr/>
        </p:nvGrpSpPr>
        <p:grpSpPr>
          <a:xfrm>
            <a:off x="21672404" y="5329011"/>
            <a:ext cx="1409281" cy="1408319"/>
            <a:chOff x="0" y="0"/>
            <a:chExt cx="1409280" cy="1408318"/>
          </a:xfrm>
        </p:grpSpPr>
        <p:sp>
          <p:nvSpPr>
            <p:cNvPr id="169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72" name="Circle"/>
            <p:cNvGrpSpPr/>
            <p:nvPr/>
          </p:nvGrpSpPr>
          <p:grpSpPr>
            <a:xfrm>
              <a:off x="140489" y="119958"/>
              <a:ext cx="1128301" cy="1168401"/>
              <a:chOff x="0" y="0"/>
              <a:chExt cx="1128300" cy="1168400"/>
            </a:xfrm>
          </p:grpSpPr>
          <p:sp>
            <p:nvSpPr>
              <p:cNvPr id="170" name="Circle"/>
              <p:cNvSpPr/>
              <p:nvPr/>
            </p:nvSpPr>
            <p:spPr>
              <a:xfrm>
                <a:off x="0" y="20435"/>
                <a:ext cx="1128301" cy="1127531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71" name="3"/>
              <p:cNvSpPr txBox="1"/>
              <p:nvPr/>
            </p:nvSpPr>
            <p:spPr>
              <a:xfrm>
                <a:off x="165236" y="0"/>
                <a:ext cx="797828" cy="1168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70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</p:grpSp>
      </p:grpSp>
      <p:sp>
        <p:nvSpPr>
          <p:cNvPr id="17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5" y="7113695"/>
            <a:ext cx="6016681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9750345" y="7113693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6974105" y="7109090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7" name="Breakout sessions discussions around structured questions in groups of 6-12 learners…"/>
          <p:cNvSpPr txBox="1"/>
          <p:nvPr/>
        </p:nvSpPr>
        <p:spPr>
          <a:xfrm>
            <a:off x="1708026" y="2815528"/>
            <a:ext cx="20967948" cy="111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list the organisations reviewed with brief description of each. </a:t>
            </a:r>
          </a:p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It’s best to </a:t>
            </a:r>
            <a:r>
              <a:rPr>
                <a:solidFill>
                  <a:srgbClr val="F9A31A"/>
                </a:solidFill>
              </a:rPr>
              <a:t>review 3-5 organisations similar to yours.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80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Rectangle 35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2" name="Rectangle 36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Rectangle 37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Round Same-side Corner of Rectangle 38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6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187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88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89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90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191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</a:t>
            </a:r>
          </a:p>
        </p:txBody>
      </p:sp>
      <p:sp>
        <p:nvSpPr>
          <p:cNvPr id="194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195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6" name="Rectangle 19"/>
          <p:cNvSpPr/>
          <p:nvPr/>
        </p:nvSpPr>
        <p:spPr>
          <a:xfrm>
            <a:off x="1794932" y="12008766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7" name="Rectangle 2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8" name="Rectangle 21"/>
          <p:cNvSpPr/>
          <p:nvPr/>
        </p:nvSpPr>
        <p:spPr>
          <a:xfrm>
            <a:off x="1751474" y="9535962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9" name="Round Same-side Corner of Rectangle 22"/>
          <p:cNvSpPr/>
          <p:nvPr/>
        </p:nvSpPr>
        <p:spPr>
          <a:xfrm>
            <a:off x="1751474" y="861695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0" name="Round Same-side Corner of Rectangle 7"/>
          <p:cNvSpPr/>
          <p:nvPr/>
        </p:nvSpPr>
        <p:spPr>
          <a:xfrm>
            <a:off x="1794931" y="11089761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1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202" name="Desired outcomes"/>
          <p:cNvSpPr txBox="1"/>
          <p:nvPr/>
        </p:nvSpPr>
        <p:spPr>
          <a:xfrm>
            <a:off x="2468170" y="11209229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20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2312287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What channels is it using to communicate?</a:t>
            </a:r>
          </a:p>
        </p:txBody>
      </p:sp>
      <p:sp>
        <p:nvSpPr>
          <p:cNvPr id="20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18611158" cy="2914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From the communications analyzed, what does its brand promise appear to be? How does it communicate this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emotional and functional benefits? How are these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personality? How is this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tone of voice? How is it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calls-to-action are used across channels? </a:t>
            </a:r>
          </a:p>
        </p:txBody>
      </p:sp>
      <p:sp>
        <p:nvSpPr>
          <p:cNvPr id="205" name="Desired outcomes"/>
          <p:cNvSpPr txBox="1"/>
          <p:nvPr/>
        </p:nvSpPr>
        <p:spPr>
          <a:xfrm>
            <a:off x="2468170" y="8767164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20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9793882"/>
            <a:ext cx="19426630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logo, colors, photography style, font, and icons/patterns?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do its visuals appeal to its audience?</a:t>
            </a:r>
          </a:p>
        </p:txBody>
      </p:sp>
      <p:grpSp>
        <p:nvGrpSpPr>
          <p:cNvPr id="211" name="Group 31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07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10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08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09" name="1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</a:t>
            </a:r>
          </a:p>
        </p:txBody>
      </p:sp>
      <p:sp>
        <p:nvSpPr>
          <p:cNvPr id="214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15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6" name="Rectangle 19"/>
          <p:cNvSpPr/>
          <p:nvPr/>
        </p:nvSpPr>
        <p:spPr>
          <a:xfrm>
            <a:off x="1794932" y="12008766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7" name="Rectangle 2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8" name="Rectangle 21"/>
          <p:cNvSpPr/>
          <p:nvPr/>
        </p:nvSpPr>
        <p:spPr>
          <a:xfrm>
            <a:off x="1751474" y="9535962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9" name="Round Same-side Corner of Rectangle 22"/>
          <p:cNvSpPr/>
          <p:nvPr/>
        </p:nvSpPr>
        <p:spPr>
          <a:xfrm>
            <a:off x="1751474" y="861695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0" name="Round Same-side Corner of Rectangle 7"/>
          <p:cNvSpPr/>
          <p:nvPr/>
        </p:nvSpPr>
        <p:spPr>
          <a:xfrm>
            <a:off x="1794931" y="11089761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1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222" name="Desired outcomes"/>
          <p:cNvSpPr txBox="1"/>
          <p:nvPr/>
        </p:nvSpPr>
        <p:spPr>
          <a:xfrm>
            <a:off x="2468170" y="11209229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22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2312287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What channels is it using to communicate?</a:t>
            </a:r>
          </a:p>
        </p:txBody>
      </p:sp>
      <p:sp>
        <p:nvSpPr>
          <p:cNvPr id="22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18611158" cy="2914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From the communications analyzed, what does its brand promise appear to be? How does it communicate this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emotional and functional benefits? How are these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personality? How is this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tone of voice? How is it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calls-to-action are used across channels? </a:t>
            </a:r>
          </a:p>
        </p:txBody>
      </p:sp>
      <p:sp>
        <p:nvSpPr>
          <p:cNvPr id="225" name="Desired outcomes"/>
          <p:cNvSpPr txBox="1"/>
          <p:nvPr/>
        </p:nvSpPr>
        <p:spPr>
          <a:xfrm>
            <a:off x="2468170" y="8767164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22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9793882"/>
            <a:ext cx="19426630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logo, colors, photography style, font, and icons/patterns?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do its visuals appeal to its audience?</a:t>
            </a:r>
          </a:p>
        </p:txBody>
      </p:sp>
      <p:grpSp>
        <p:nvGrpSpPr>
          <p:cNvPr id="231" name="Group 1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27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30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28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29" name="2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</a:t>
            </a:r>
          </a:p>
        </p:txBody>
      </p:sp>
      <p:sp>
        <p:nvSpPr>
          <p:cNvPr id="234" name="Breakout sessions discussions around structured questions in groups of 6-12 learners…"/>
          <p:cNvSpPr txBox="1"/>
          <p:nvPr/>
        </p:nvSpPr>
        <p:spPr>
          <a:xfrm>
            <a:off x="1708026" y="2510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35" name="Round Same-side Corner of Rectangle 7"/>
          <p:cNvSpPr/>
          <p:nvPr/>
        </p:nvSpPr>
        <p:spPr>
          <a:xfrm>
            <a:off x="1708021" y="4149599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6" name="Rectangle 19"/>
          <p:cNvSpPr/>
          <p:nvPr/>
        </p:nvSpPr>
        <p:spPr>
          <a:xfrm>
            <a:off x="1794932" y="12008766"/>
            <a:ext cx="20881042" cy="1403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7" name="Rectangle 20"/>
          <p:cNvSpPr/>
          <p:nvPr/>
        </p:nvSpPr>
        <p:spPr>
          <a:xfrm>
            <a:off x="1708022" y="5068603"/>
            <a:ext cx="20881042" cy="229760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8" name="Rectangle 21"/>
          <p:cNvSpPr/>
          <p:nvPr/>
        </p:nvSpPr>
        <p:spPr>
          <a:xfrm>
            <a:off x="1751474" y="9535962"/>
            <a:ext cx="20881042" cy="268635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9" name="Round Same-side Corner of Rectangle 22"/>
          <p:cNvSpPr/>
          <p:nvPr/>
        </p:nvSpPr>
        <p:spPr>
          <a:xfrm>
            <a:off x="1751474" y="861695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0" name="Round Same-side Corner of Rectangle 7"/>
          <p:cNvSpPr/>
          <p:nvPr/>
        </p:nvSpPr>
        <p:spPr>
          <a:xfrm>
            <a:off x="1794931" y="11089761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1" name="Desired outcomes"/>
          <p:cNvSpPr txBox="1"/>
          <p:nvPr/>
        </p:nvSpPr>
        <p:spPr>
          <a:xfrm>
            <a:off x="2468170" y="4317888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242" name="Desired outcomes"/>
          <p:cNvSpPr txBox="1"/>
          <p:nvPr/>
        </p:nvSpPr>
        <p:spPr>
          <a:xfrm>
            <a:off x="2468170" y="11209229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24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1" y="12312287"/>
            <a:ext cx="1933803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What channels is it using to communicate?</a:t>
            </a:r>
          </a:p>
        </p:txBody>
      </p:sp>
      <p:sp>
        <p:nvSpPr>
          <p:cNvPr id="24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69" y="5344605"/>
            <a:ext cx="18611158" cy="2914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From the communications analyzed, what does its brand promise appear to be? How does it communicate this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its emotional and functional benefits? How are these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its personality? How is this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tone of voice? How is it communicated across channels?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calls-to-action are used across channels? </a:t>
            </a:r>
          </a:p>
        </p:txBody>
      </p:sp>
      <p:sp>
        <p:nvSpPr>
          <p:cNvPr id="245" name="Desired outcomes"/>
          <p:cNvSpPr txBox="1"/>
          <p:nvPr/>
        </p:nvSpPr>
        <p:spPr>
          <a:xfrm>
            <a:off x="2468170" y="8767164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24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0" y="9793882"/>
            <a:ext cx="19426630" cy="92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logo, colors, photography style, font, and icons/patterns?</a:t>
            </a:r>
          </a:p>
          <a:p>
            <a:pPr marL="457200" indent="-457200" algn="l">
              <a:lnSpc>
                <a:spcPct val="115000"/>
              </a:lnSpc>
              <a:buSzPct val="1000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do its visuals appeal to its audience?</a:t>
            </a:r>
          </a:p>
        </p:txBody>
      </p:sp>
      <p:grpSp>
        <p:nvGrpSpPr>
          <p:cNvPr id="251" name="Group 1"/>
          <p:cNvGrpSpPr/>
          <p:nvPr/>
        </p:nvGrpSpPr>
        <p:grpSpPr>
          <a:xfrm>
            <a:off x="6266627" y="784935"/>
            <a:ext cx="1409281" cy="1408320"/>
            <a:chOff x="0" y="0"/>
            <a:chExt cx="1409280" cy="1408318"/>
          </a:xfrm>
        </p:grpSpPr>
        <p:sp>
          <p:nvSpPr>
            <p:cNvPr id="247" name="Circle"/>
            <p:cNvSpPr/>
            <p:nvPr/>
          </p:nvSpPr>
          <p:spPr>
            <a:xfrm>
              <a:off x="-1" y="-1"/>
              <a:ext cx="1409282" cy="140832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50" name="Circle"/>
            <p:cNvGrpSpPr/>
            <p:nvPr/>
          </p:nvGrpSpPr>
          <p:grpSpPr>
            <a:xfrm>
              <a:off x="140489" y="140393"/>
              <a:ext cx="1128301" cy="1127531"/>
              <a:chOff x="0" y="0"/>
              <a:chExt cx="1128300" cy="1127530"/>
            </a:xfrm>
          </p:grpSpPr>
          <p:sp>
            <p:nvSpPr>
              <p:cNvPr id="248" name="Circle"/>
              <p:cNvSpPr/>
              <p:nvPr/>
            </p:nvSpPr>
            <p:spPr>
              <a:xfrm>
                <a:off x="-1" y="-1"/>
                <a:ext cx="1128302" cy="1127532"/>
              </a:xfrm>
              <a:prstGeom prst="ellipse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249" name="3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254" name="Round Same-side Corner of Rectangle 34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5" name="Rectangle 35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6" name="Rectangle 36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7" name="Rectangle 37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8" name="Round Same-side Corner of Rectangle 38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9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0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261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262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26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264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26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