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 b="def" i="def"/>
      <a:tcStyle>
        <a:tcBdr/>
        <a:fill>
          <a:solidFill>
            <a:srgbClr val="E6F0FF"/>
          </a:solidFill>
        </a:fill>
      </a:tcStyle>
    </a:band2H>
    <a:firstCol>
      <a:tcTxStyle b="on" i="off">
        <a:fontRef idx="min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381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381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 b="def" i="def"/>
      <a:tcStyle>
        <a:tcBdr/>
        <a:fill>
          <a:solidFill>
            <a:srgbClr val="EAF8E7"/>
          </a:solidFill>
        </a:fill>
      </a:tcStyle>
    </a:band2H>
    <a:firstCol>
      <a:tcTxStyle b="on" i="off">
        <a:fontRef idx="min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381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381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FFCDDF"/>
          </a:solidFill>
        </a:fill>
      </a:tcStyle>
    </a:wholeTbl>
    <a:band2H>
      <a:tcTxStyle b="def" i="def"/>
      <a:tcStyle>
        <a:tcBdr/>
        <a:fill>
          <a:solidFill>
            <a:srgbClr val="FFE8F0"/>
          </a:solidFill>
        </a:fill>
      </a:tcStyle>
    </a:band2H>
    <a:firstCol>
      <a:tcTxStyle b="on" i="off">
        <a:fontRef idx="min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381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381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 b="def" i="def"/>
      <a:tcStyle>
        <a:tcBdr/>
        <a:fill>
          <a:solidFill>
            <a:srgbClr val="003462"/>
          </a:solidFill>
        </a:fill>
      </a:tcStyle>
    </a:band2H>
    <a:firstCol>
      <a:tcTxStyle b="on" i="off">
        <a:fontRef idx="minor">
          <a:srgbClr val="003462"/>
        </a:fontRef>
        <a:srgbClr val="003462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3462"/>
          </a:solidFill>
        </a:fill>
      </a:tcStyle>
    </a:lastRow>
    <a:firstRow>
      <a:tcTxStyle b="on" i="off">
        <a:fontRef idx="minor">
          <a:srgbClr val="003462"/>
        </a:fontRef>
        <a:srgbClr val="003462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D1D1D1"/>
          </a:solidFill>
        </a:fill>
      </a:tcStyle>
    </a:wholeTbl>
    <a:band2H>
      <a:tcTxStyle b="def" i="def"/>
      <a:tcStyle>
        <a:tcBdr/>
        <a:fill>
          <a:solidFill>
            <a:srgbClr val="E9E9E9"/>
          </a:solidFill>
        </a:fill>
      </a:tcStyle>
    </a:band2H>
    <a:firstCol>
      <a:tcTxStyle b="on" i="off">
        <a:fontRef idx="min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Col>
    <a:lastRow>
      <a:tcTxStyle b="on" i="off">
        <a:fontRef idx="min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381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lastRow>
    <a:firstRow>
      <a:tcTxStyle b="on" i="off">
        <a:fontRef idx="min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381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firstCol>
    <a:lastRow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8" name="Shape 1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ody Level One…"/>
          <p:cNvSpPr txBox="1"/>
          <p:nvPr>
            <p:ph type="body" sz="quarter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Author and Date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21" hasCustomPrompt="1"/>
          </p:nvPr>
        </p:nvSpPr>
        <p:spPr>
          <a:xfrm>
            <a:off x="1201342" y="7210490"/>
            <a:ext cx="21971002" cy="1905002"/>
          </a:xfrm>
          <a:prstGeom prst="rect">
            <a:avLst/>
          </a:prstGeom>
        </p:spPr>
        <p:txBody>
          <a:bodyPr lIns="50800" tIns="50800" rIns="50800" bIns="50800"/>
          <a:lstStyle>
            <a:lvl1pPr>
              <a:defRPr sz="5500">
                <a:solidFill>
                  <a:schemeClr val="accent1"/>
                </a:solidFill>
              </a:defRPr>
            </a:lvl1pPr>
          </a:lstStyle>
          <a:p>
            <a:pPr/>
            <a:r>
              <a:t>Presentation Subtitle</a:t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Hot air balloons viewed from below against a blue sky"/>
          <p:cNvSpPr/>
          <p:nvPr>
            <p:ph type="pic" idx="21"/>
          </p:nvPr>
        </p:nvSpPr>
        <p:spPr>
          <a:xfrm>
            <a:off x="0" y="-1270000"/>
            <a:ext cx="24384000" cy="1625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9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Rectangle 2"/>
          <p:cNvSpPr/>
          <p:nvPr/>
        </p:nvSpPr>
        <p:spPr>
          <a:xfrm>
            <a:off x="0" y="13106400"/>
            <a:ext cx="24384000" cy="609600"/>
          </a:xfrm>
          <a:prstGeom prst="rect">
            <a:avLst/>
          </a:prstGeom>
          <a:solidFill>
            <a:srgbClr val="0E1D42"/>
          </a:solidFill>
          <a:ln w="50800">
            <a:solidFill>
              <a:srgbClr val="0E1D42"/>
            </a:solidFill>
          </a:ln>
        </p:spPr>
        <p:txBody>
          <a:bodyPr lIns="50800" tIns="50800" rIns="50800" bIns="50800" anchor="ctr"/>
          <a:lstStyle/>
          <a:p>
            <a:pPr defTabSz="182880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11" name="Slide Number"/>
          <p:cNvSpPr txBox="1"/>
          <p:nvPr>
            <p:ph type="sldNum" sz="quarter" idx="2"/>
          </p:nvPr>
        </p:nvSpPr>
        <p:spPr>
          <a:xfrm>
            <a:off x="16970654" y="12470746"/>
            <a:ext cx="504546" cy="483909"/>
          </a:xfrm>
          <a:prstGeom prst="rect">
            <a:avLst/>
          </a:prstGeom>
        </p:spPr>
        <p:txBody>
          <a:bodyPr lIns="91438" tIns="91438" rIns="91438" bIns="91438" anchor="ctr"/>
          <a:lstStyle>
            <a:lvl1pPr algn="r" defTabSz="1828800"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Body Level One…"/>
          <p:cNvSpPr txBox="1"/>
          <p:nvPr>
            <p:ph type="body" sz="quarter" idx="1" hasCustomPrompt="1"/>
          </p:nvPr>
        </p:nvSpPr>
        <p:spPr>
          <a:xfrm>
            <a:off x="1206500" y="2247900"/>
            <a:ext cx="9779000" cy="934779"/>
          </a:xfrm>
          <a:prstGeom prst="rect">
            <a:avLst/>
          </a:prstGeom>
        </p:spPr>
        <p:txBody>
          <a:bodyPr/>
          <a:lstStyle>
            <a:lvl1pPr>
              <a:defRPr sz="5500">
                <a:solidFill>
                  <a:srgbClr val="000000"/>
                </a:solidFill>
              </a:defRPr>
            </a:lvl1pPr>
            <a:lvl2pPr marL="1308100" indent="-698500">
              <a:defRPr sz="5500">
                <a:solidFill>
                  <a:srgbClr val="000000"/>
                </a:solidFill>
              </a:defRPr>
            </a:lvl2pPr>
            <a:lvl3pPr marL="1917700" indent="-698500">
              <a:defRPr sz="5500">
                <a:solidFill>
                  <a:srgbClr val="000000"/>
                </a:solidFill>
              </a:defRPr>
            </a:lvl3pPr>
            <a:lvl4pPr marL="2527300" indent="-698500">
              <a:defRPr sz="5500">
                <a:solidFill>
                  <a:srgbClr val="000000"/>
                </a:solidFill>
              </a:defRPr>
            </a:lvl4pPr>
            <a:lvl5pPr marL="3136900" indent="-698500">
              <a:defRPr sz="5500">
                <a:solidFill>
                  <a:srgbClr val="000000"/>
                </a:solidFill>
              </a:defRPr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2" name="Body Level One…"/>
          <p:cNvSpPr txBox="1"/>
          <p:nvPr>
            <p:ph type="body" sz="half" idx="21" hasCustomPrompt="1"/>
          </p:nvPr>
        </p:nvSpPr>
        <p:spPr>
          <a:xfrm>
            <a:off x="1206500" y="4248503"/>
            <a:ext cx="9779000" cy="8256631"/>
          </a:xfrm>
          <a:prstGeom prst="rect">
            <a:avLst/>
          </a:prstGeom>
        </p:spPr>
        <p:txBody>
          <a:bodyPr lIns="50800" tIns="50800" rIns="50800" bIns="50800"/>
          <a:lstStyle>
            <a:lvl1pPr marL="609600" indent="-609600" defTabSz="2438337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b="0" sz="4800">
                <a:solidFill>
                  <a:srgbClr val="000000"/>
                </a:solidFill>
              </a:defRPr>
            </a:lvl1pPr>
          </a:lstStyle>
          <a:p>
            <a:pPr/>
            <a:r>
              <a:t>Slide bullet text</a:t>
            </a:r>
          </a:p>
        </p:txBody>
      </p:sp>
      <p:sp>
        <p:nvSpPr>
          <p:cNvPr id="23" name="Hot air balloons viewed from below against a blue sky"/>
          <p:cNvSpPr/>
          <p:nvPr>
            <p:ph type="pic" idx="22"/>
          </p:nvPr>
        </p:nvSpPr>
        <p:spPr>
          <a:xfrm>
            <a:off x="8432800" y="1263847"/>
            <a:ext cx="16850011" cy="1118820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4" name="Slide Title"/>
          <p:cNvSpPr txBox="1"/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 anchor="t"/>
          <a:lstStyle>
            <a:lvl1pPr>
              <a:defRPr spc="-170" sz="8500">
                <a:solidFill>
                  <a:srgbClr val="004D80"/>
                </a:solidFill>
              </a:defRPr>
            </a:lvl1pPr>
          </a:lstStyle>
          <a:p>
            <a:pPr/>
            <a:r>
              <a:t>Slide Title</a:t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5" cy="4648200"/>
          </a:xfrm>
          <a:prstGeom prst="rect">
            <a:avLst/>
          </a:prstGeom>
        </p:spPr>
        <p:txBody>
          <a:bodyPr anchor="ctr"/>
          <a:lstStyle>
            <a:lvl1pPr>
              <a:defRPr b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33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lide Title"/>
          <p:cNvSpPr txBox="1"/>
          <p:nvPr>
            <p:ph type="title" hasCustomPrompt="1"/>
          </p:nvPr>
        </p:nvSpPr>
        <p:spPr>
          <a:xfrm>
            <a:off x="1206500" y="952500"/>
            <a:ext cx="21971000" cy="1434950"/>
          </a:xfrm>
          <a:prstGeom prst="rect">
            <a:avLst/>
          </a:prstGeom>
        </p:spPr>
        <p:txBody>
          <a:bodyPr anchor="t"/>
          <a:lstStyle>
            <a:lvl1pPr>
              <a:defRPr spc="-170" sz="8500">
                <a:solidFill>
                  <a:srgbClr val="004D80"/>
                </a:solidFill>
              </a:defRPr>
            </a:lvl1pPr>
          </a:lstStyle>
          <a:p>
            <a:pPr/>
            <a:r>
              <a:t>Slide Title</a:t>
            </a:r>
          </a:p>
        </p:txBody>
      </p:sp>
      <p:sp>
        <p:nvSpPr>
          <p:cNvPr id="41" name="Body Level One…"/>
          <p:cNvSpPr txBox="1"/>
          <p:nvPr>
            <p:ph type="body" sz="quarter" idx="1" hasCustomPrompt="1"/>
          </p:nvPr>
        </p:nvSpPr>
        <p:spPr>
          <a:xfrm>
            <a:off x="1206500" y="2247900"/>
            <a:ext cx="21971000" cy="934779"/>
          </a:xfrm>
          <a:prstGeom prst="rect">
            <a:avLst/>
          </a:prstGeom>
        </p:spPr>
        <p:txBody>
          <a:bodyPr/>
          <a:lstStyle>
            <a:lvl1pPr>
              <a:defRPr sz="5500">
                <a:solidFill>
                  <a:srgbClr val="000000"/>
                </a:solidFill>
              </a:defRPr>
            </a:lvl1pPr>
            <a:lvl2pPr marL="1308100" indent="-698500">
              <a:defRPr sz="5500">
                <a:solidFill>
                  <a:srgbClr val="000000"/>
                </a:solidFill>
              </a:defRPr>
            </a:lvl2pPr>
            <a:lvl3pPr marL="1917700" indent="-698500">
              <a:defRPr sz="5500">
                <a:solidFill>
                  <a:srgbClr val="000000"/>
                </a:solidFill>
              </a:defRPr>
            </a:lvl3pPr>
            <a:lvl4pPr marL="2527300" indent="-698500">
              <a:defRPr sz="5500">
                <a:solidFill>
                  <a:srgbClr val="000000"/>
                </a:solidFill>
              </a:defRPr>
            </a:lvl4pPr>
            <a:lvl5pPr marL="3136900" indent="-698500">
              <a:defRPr sz="5500">
                <a:solidFill>
                  <a:srgbClr val="000000"/>
                </a:solidFill>
              </a:defRPr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Agenda Title"/>
          <p:cNvSpPr txBox="1"/>
          <p:nvPr>
            <p:ph type="title" hasCustomPrompt="1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</p:spPr>
        <p:txBody>
          <a:bodyPr anchor="t"/>
          <a:lstStyle>
            <a:lvl1pPr>
              <a:defRPr spc="-170" sz="8500">
                <a:solidFill>
                  <a:srgbClr val="004D80"/>
                </a:solidFill>
              </a:defRPr>
            </a:lvl1pPr>
          </a:lstStyle>
          <a:p>
            <a:pPr/>
            <a:r>
              <a:t>Agenda Title</a:t>
            </a:r>
          </a:p>
        </p:txBody>
      </p:sp>
      <p:sp>
        <p:nvSpPr>
          <p:cNvPr id="50" name="Body Level One…"/>
          <p:cNvSpPr txBox="1"/>
          <p:nvPr>
            <p:ph type="body" sz="quarter" idx="1" hasCustomPrompt="1"/>
          </p:nvPr>
        </p:nvSpPr>
        <p:spPr>
          <a:xfrm>
            <a:off x="1206500" y="2247900"/>
            <a:ext cx="21971000" cy="934779"/>
          </a:xfrm>
          <a:prstGeom prst="rect">
            <a:avLst/>
          </a:prstGeom>
        </p:spPr>
        <p:txBody>
          <a:bodyPr/>
          <a:lstStyle>
            <a:lvl1pPr>
              <a:defRPr sz="5500">
                <a:solidFill>
                  <a:srgbClr val="000000"/>
                </a:solidFill>
              </a:defRPr>
            </a:lvl1pPr>
            <a:lvl2pPr marL="1308100" indent="-698500">
              <a:defRPr sz="5500">
                <a:solidFill>
                  <a:srgbClr val="000000"/>
                </a:solidFill>
              </a:defRPr>
            </a:lvl2pPr>
            <a:lvl3pPr marL="1917700" indent="-698500">
              <a:defRPr sz="5500">
                <a:solidFill>
                  <a:srgbClr val="000000"/>
                </a:solidFill>
              </a:defRPr>
            </a:lvl3pPr>
            <a:lvl4pPr marL="2527300" indent="-698500">
              <a:defRPr sz="5500">
                <a:solidFill>
                  <a:srgbClr val="000000"/>
                </a:solidFill>
              </a:defRPr>
            </a:lvl4pPr>
            <a:lvl5pPr marL="3136900" indent="-698500">
              <a:defRPr sz="5500">
                <a:solidFill>
                  <a:srgbClr val="000000"/>
                </a:solidFill>
              </a:defRPr>
            </a:lvl5pPr>
          </a:lstStyle>
          <a:p>
            <a:pPr/>
            <a:r>
              <a:t>Agenda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1" name="Body Level One…"/>
          <p:cNvSpPr txBox="1"/>
          <p:nvPr>
            <p:ph type="body" idx="2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</p:spPr>
        <p:txBody>
          <a:bodyPr lIns="50800" tIns="50800" rIns="50800" bIns="50800"/>
          <a:lstStyle>
            <a:lvl1pPr>
              <a:spcBef>
                <a:spcPts val="1800"/>
              </a:spcBef>
              <a:defRPr b="0" spc="-99" sz="5500">
                <a:solidFill>
                  <a:srgbClr val="000000"/>
                </a:solidFill>
              </a:defRPr>
            </a:lvl1pPr>
          </a:lstStyle>
          <a:p>
            <a:pPr/>
            <a:r>
              <a:t>Agenda Topics</a:t>
            </a:r>
          </a:p>
        </p:txBody>
      </p:sp>
      <p:sp>
        <p:nvSpPr>
          <p:cNvPr id="5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lIns="50800" tIns="50800" rIns="50800" bIns="50800" anchor="ctr"/>
          <a:lstStyle>
            <a:lvl1pPr algn="ctr" defTabSz="2438337">
              <a:lnSpc>
                <a:spcPct val="80000"/>
              </a:lnSpc>
              <a:defRPr b="0" spc="-232" sz="116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0" algn="ctr" defTabSz="2438337">
              <a:lnSpc>
                <a:spcPct val="80000"/>
              </a:lnSpc>
              <a:buSzTx/>
              <a:buNone/>
              <a:defRPr b="0" spc="-232" sz="116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0" algn="ctr" defTabSz="2438337">
              <a:lnSpc>
                <a:spcPct val="80000"/>
              </a:lnSpc>
              <a:buSzTx/>
              <a:buNone/>
              <a:defRPr b="0" spc="-232" sz="116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0" algn="ctr" defTabSz="2438337">
              <a:lnSpc>
                <a:spcPct val="80000"/>
              </a:lnSpc>
              <a:buSzTx/>
              <a:buNone/>
              <a:defRPr b="0" spc="-232" sz="116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0" algn="ctr" defTabSz="2438337">
              <a:lnSpc>
                <a:spcPct val="80000"/>
              </a:lnSpc>
              <a:buSzTx/>
              <a:buNone/>
              <a:defRPr b="0" spc="-232" sz="116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Body Level One…"/>
          <p:cNvSpPr txBox="1"/>
          <p:nvPr>
            <p:ph type="body" idx="1" hasCustomPrompt="1"/>
          </p:nvPr>
        </p:nvSpPr>
        <p:spPr>
          <a:xfrm>
            <a:off x="1206500" y="1075926"/>
            <a:ext cx="21971000" cy="7241586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2438337">
              <a:lnSpc>
                <a:spcPct val="80000"/>
              </a:lnSpc>
              <a:defRPr spc="-250" sz="25000">
                <a:solidFill>
                  <a:srgbClr val="004D80"/>
                </a:solidFill>
              </a:defRPr>
            </a:lvl1pPr>
            <a:lvl2pPr marL="0" indent="0" algn="ctr" defTabSz="2438337">
              <a:lnSpc>
                <a:spcPct val="80000"/>
              </a:lnSpc>
              <a:buSzTx/>
              <a:buNone/>
              <a:defRPr spc="-250" sz="25000">
                <a:solidFill>
                  <a:srgbClr val="004D80"/>
                </a:solidFill>
              </a:defRPr>
            </a:lvl2pPr>
            <a:lvl3pPr marL="0" indent="0" algn="ctr" defTabSz="2438337">
              <a:lnSpc>
                <a:spcPct val="80000"/>
              </a:lnSpc>
              <a:buSzTx/>
              <a:buNone/>
              <a:defRPr spc="-250" sz="25000">
                <a:solidFill>
                  <a:srgbClr val="004D80"/>
                </a:solidFill>
              </a:defRPr>
            </a:lvl3pPr>
            <a:lvl4pPr marL="0" indent="0" algn="ctr" defTabSz="2438337">
              <a:lnSpc>
                <a:spcPct val="80000"/>
              </a:lnSpc>
              <a:buSzTx/>
              <a:buNone/>
              <a:defRPr spc="-250" sz="25000">
                <a:solidFill>
                  <a:srgbClr val="004D80"/>
                </a:solidFill>
              </a:defRPr>
            </a:lvl4pPr>
            <a:lvl5pPr marL="0" indent="0" algn="ctr" defTabSz="2438337">
              <a:lnSpc>
                <a:spcPct val="80000"/>
              </a:lnSpc>
              <a:buSzTx/>
              <a:buNone/>
              <a:defRPr spc="-250" sz="25000">
                <a:solidFill>
                  <a:srgbClr val="004D80"/>
                </a:solidFill>
              </a:defRPr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8" name="Fact information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/>
          <a:lstStyle>
            <a:lvl1pPr algn="ctr">
              <a:defRPr sz="5500">
                <a:solidFill>
                  <a:srgbClr val="000000"/>
                </a:solidFill>
              </a:defRPr>
            </a:lvl1pPr>
          </a:lstStyle>
          <a:p>
            <a:pPr/>
            <a:r>
              <a:t>Fact information</a:t>
            </a:r>
          </a:p>
        </p:txBody>
      </p:sp>
      <p:sp>
        <p:nvSpPr>
          <p:cNvPr id="6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Body Level One…"/>
          <p:cNvSpPr txBox="1"/>
          <p:nvPr>
            <p:ph type="body" sz="quarter" idx="1" hasCustomPrompt="1"/>
          </p:nvPr>
        </p:nvSpPr>
        <p:spPr>
          <a:xfrm>
            <a:off x="2480824" y="10675453"/>
            <a:ext cx="20149254" cy="6369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/>
            <a:r>
              <a:t>Attribution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77" name="Body Level One…"/>
          <p:cNvSpPr txBox="1"/>
          <p:nvPr>
            <p:ph type="body" sz="half" idx="21" hasCustomPrompt="1"/>
          </p:nvPr>
        </p:nvSpPr>
        <p:spPr>
          <a:xfrm>
            <a:off x="1753923" y="4939860"/>
            <a:ext cx="20876154" cy="3836281"/>
          </a:xfrm>
          <a:prstGeom prst="rect">
            <a:avLst/>
          </a:prstGeom>
        </p:spPr>
        <p:txBody>
          <a:bodyPr lIns="50800" tIns="50800" rIns="50800" bIns="50800"/>
          <a:lstStyle>
            <a:lvl1pPr marL="469900" indent="-300876" defTabSz="2438337">
              <a:lnSpc>
                <a:spcPct val="90000"/>
              </a:lnSpc>
              <a:defRPr b="0" spc="-200" sz="85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“Notable Quote”</a:t>
            </a:r>
          </a:p>
        </p:txBody>
      </p:sp>
      <p:sp>
        <p:nvSpPr>
          <p:cNvPr id="7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Hot air balloons viewed from below against a blue sky"/>
          <p:cNvSpPr/>
          <p:nvPr>
            <p:ph type="pic" sz="quarter" idx="21"/>
          </p:nvPr>
        </p:nvSpPr>
        <p:spPr>
          <a:xfrm>
            <a:off x="15436504" y="1270000"/>
            <a:ext cx="8167168" cy="54229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86" name="Close-up of the top of a hot air balloon viewed from above"/>
          <p:cNvSpPr/>
          <p:nvPr>
            <p:ph type="pic" sz="quarter" idx="22"/>
          </p:nvPr>
        </p:nvSpPr>
        <p:spPr>
          <a:xfrm>
            <a:off x="15461772" y="7085972"/>
            <a:ext cx="8148415" cy="543227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87" name="Hot air balloons viewed from below against a blue sky"/>
          <p:cNvSpPr/>
          <p:nvPr>
            <p:ph type="pic" idx="23"/>
          </p:nvPr>
        </p:nvSpPr>
        <p:spPr>
          <a:xfrm>
            <a:off x="-124636" y="1270000"/>
            <a:ext cx="16859220" cy="1123948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8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346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/>
          <p:nvPr>
            <p:ph type="body" idx="1" hasCustomPrompt="1"/>
          </p:nvPr>
        </p:nvSpPr>
        <p:spPr>
          <a:xfrm>
            <a:off x="1201340" y="11847162"/>
            <a:ext cx="21971004" cy="636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/>
          <a:p>
            <a:pPr/>
            <a:r>
              <a:t>Author and Date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5" cy="46482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/>
          <a:p>
            <a:pPr/>
            <a:r>
              <a:t>Presentation Title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10668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16764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22860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28956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35052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41148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47244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53340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111C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FiftyFour Live Learning Playbook"/>
          <p:cNvSpPr txBox="1"/>
          <p:nvPr>
            <p:ph type="title"/>
          </p:nvPr>
        </p:nvSpPr>
        <p:spPr>
          <a:xfrm>
            <a:off x="761993" y="2626911"/>
            <a:ext cx="21234824" cy="4056524"/>
          </a:xfrm>
          <a:prstGeom prst="rect">
            <a:avLst/>
          </a:prstGeom>
        </p:spPr>
        <p:txBody>
          <a:bodyPr/>
          <a:lstStyle>
            <a:lvl1pPr>
              <a:defRPr spc="-293" sz="9400">
                <a:latin typeface="Gentium Plus"/>
                <a:ea typeface="Gentium Plus"/>
                <a:cs typeface="Gentium Plus"/>
                <a:sym typeface="Gentium Plus"/>
              </a:defRPr>
            </a:lvl1pPr>
          </a:lstStyle>
          <a:p>
            <a:pPr/>
            <a:r>
              <a:t>Organisation Audit Template</a:t>
            </a:r>
          </a:p>
        </p:txBody>
      </p:sp>
      <p:sp>
        <p:nvSpPr>
          <p:cNvPr id="121" name="Live Learning Sessions at FiftyFour"/>
          <p:cNvSpPr txBox="1"/>
          <p:nvPr>
            <p:ph type="body" sz="quarter" idx="1"/>
          </p:nvPr>
        </p:nvSpPr>
        <p:spPr>
          <a:xfrm>
            <a:off x="845740" y="6670732"/>
            <a:ext cx="21971002" cy="1905002"/>
          </a:xfrm>
          <a:prstGeom prst="rect">
            <a:avLst/>
          </a:prstGeom>
        </p:spPr>
        <p:txBody>
          <a:bodyPr lIns="50800" tIns="50800" rIns="50800" bIns="50800"/>
          <a:lstStyle>
            <a:lvl1pPr>
              <a:defRPr b="0" sz="5500">
                <a:latin typeface="OpenSans-Regular"/>
                <a:ea typeface="OpenSans-Regular"/>
                <a:cs typeface="OpenSans-Regular"/>
                <a:sym typeface="OpenSans-Regular"/>
              </a:defRPr>
            </a:lvl1pPr>
          </a:lstStyle>
          <a:p>
            <a:pPr/>
            <a:r>
              <a:t>Brand Strategy</a:t>
            </a:r>
          </a:p>
        </p:txBody>
      </p:sp>
      <p:pic>
        <p:nvPicPr>
          <p:cNvPr id="122" name="unknown.png" descr="unknown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37130" y="562191"/>
            <a:ext cx="16840201" cy="11430001"/>
          </a:xfrm>
          <a:prstGeom prst="rect">
            <a:avLst/>
          </a:prstGeom>
          <a:ln w="12700">
            <a:miter lim="400000"/>
          </a:ln>
        </p:spPr>
      </p:pic>
      <p:sp>
        <p:nvSpPr>
          <p:cNvPr id="123" name="Text"/>
          <p:cNvSpPr txBox="1"/>
          <p:nvPr/>
        </p:nvSpPr>
        <p:spPr>
          <a:xfrm>
            <a:off x="10937130" y="390741"/>
            <a:ext cx="165101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1600">
                <a:solidFill>
                  <a:srgbClr val="000000"/>
                </a:solidFill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pPr/>
            <a:r>
              <a:t> </a:t>
            </a:r>
          </a:p>
        </p:txBody>
      </p:sp>
      <p:pic>
        <p:nvPicPr>
          <p:cNvPr id="124" name="unknown.png" descr="unknown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527550" y="10996295"/>
            <a:ext cx="3050868" cy="1041927"/>
          </a:xfrm>
          <a:prstGeom prst="rect">
            <a:avLst/>
          </a:prstGeom>
          <a:ln w="12700">
            <a:miter lim="400000"/>
          </a:ln>
        </p:spPr>
      </p:pic>
      <p:sp>
        <p:nvSpPr>
          <p:cNvPr id="125" name="Text"/>
          <p:cNvSpPr txBox="1"/>
          <p:nvPr/>
        </p:nvSpPr>
        <p:spPr>
          <a:xfrm>
            <a:off x="6502400" y="4845050"/>
            <a:ext cx="152400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1200">
                <a:solidFill>
                  <a:srgbClr val="000000"/>
                </a:solidFill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pPr/>
            <a:r>
              <a:t> 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Rectangle 4"/>
          <p:cNvSpPr/>
          <p:nvPr/>
        </p:nvSpPr>
        <p:spPr>
          <a:xfrm>
            <a:off x="-189187" y="3112088"/>
            <a:ext cx="24762374" cy="10480492"/>
          </a:xfrm>
          <a:prstGeom prst="rect">
            <a:avLst/>
          </a:prstGeom>
          <a:gradFill>
            <a:gsLst>
              <a:gs pos="0">
                <a:srgbClr val="002060">
                  <a:alpha val="7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68" name="FiftyFour Connected Learning Guide"/>
          <p:cNvSpPr txBox="1"/>
          <p:nvPr>
            <p:ph type="title"/>
          </p:nvPr>
        </p:nvSpPr>
        <p:spPr>
          <a:xfrm>
            <a:off x="1708027" y="1137576"/>
            <a:ext cx="13804116" cy="1152332"/>
          </a:xfrm>
          <a:prstGeom prst="rect">
            <a:avLst/>
          </a:prstGeom>
        </p:spPr>
        <p:txBody>
          <a:bodyPr/>
          <a:lstStyle>
            <a:lvl1pPr>
              <a:defRPr b="0" spc="-200" sz="6600">
                <a:solidFill>
                  <a:srgbClr val="F9A352"/>
                </a:solidFill>
                <a:latin typeface="Gentium Plus"/>
                <a:ea typeface="Gentium Plus"/>
                <a:cs typeface="Gentium Plus"/>
                <a:sym typeface="Gentium Plus"/>
              </a:defRPr>
            </a:lvl1pPr>
          </a:lstStyle>
          <a:p>
            <a:pPr/>
            <a:r>
              <a:t>Application</a:t>
            </a:r>
          </a:p>
        </p:txBody>
      </p:sp>
      <p:sp>
        <p:nvSpPr>
          <p:cNvPr id="269" name="Breakout sessions discussions around structured questions in groups of 6-12 learners…"/>
          <p:cNvSpPr txBox="1"/>
          <p:nvPr/>
        </p:nvSpPr>
        <p:spPr>
          <a:xfrm>
            <a:off x="1708028" y="4314932"/>
            <a:ext cx="20574456" cy="558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Use this slide to provide tangible next steps for improving your audience’s experience with your organisation based on the findings from the audit.</a:t>
            </a:r>
          </a:p>
          <a:p>
            <a:pPr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</a:p>
          <a:p>
            <a:pPr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Be sure to consider:</a:t>
            </a:r>
          </a:p>
          <a:p>
            <a:pPr lvl="2" indent="1028700"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How is my organisation similar or different? </a:t>
            </a:r>
          </a:p>
          <a:p>
            <a:pPr lvl="2" indent="1028700"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What can I apply from what these organisations are doing well? </a:t>
            </a:r>
          </a:p>
          <a:p>
            <a:pPr lvl="2" indent="1028700"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How can I set my organisation apart?</a:t>
            </a:r>
          </a:p>
        </p:txBody>
      </p:sp>
      <p:sp>
        <p:nvSpPr>
          <p:cNvPr id="270" name="Rounded Rectangle 1"/>
          <p:cNvSpPr/>
          <p:nvPr/>
        </p:nvSpPr>
        <p:spPr>
          <a:xfrm>
            <a:off x="1943844" y="7778159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71" name="Rounded Rectangle 3"/>
          <p:cNvSpPr/>
          <p:nvPr/>
        </p:nvSpPr>
        <p:spPr>
          <a:xfrm>
            <a:off x="1943844" y="8661775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72" name="Rounded Rectangle 5"/>
          <p:cNvSpPr/>
          <p:nvPr/>
        </p:nvSpPr>
        <p:spPr>
          <a:xfrm>
            <a:off x="1943844" y="9545391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Rectangle 4"/>
          <p:cNvSpPr/>
          <p:nvPr/>
        </p:nvSpPr>
        <p:spPr>
          <a:xfrm>
            <a:off x="-25902" y="2780563"/>
            <a:ext cx="24480002" cy="8748001"/>
          </a:xfrm>
          <a:prstGeom prst="rect">
            <a:avLst/>
          </a:prstGeom>
          <a:gradFill>
            <a:gsLst>
              <a:gs pos="0">
                <a:srgbClr val="002060">
                  <a:alpha val="7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28" name="Breakout sessions discussions around structured questions in groups of 6-12 learners…"/>
          <p:cNvSpPr txBox="1"/>
          <p:nvPr/>
        </p:nvSpPr>
        <p:spPr>
          <a:xfrm>
            <a:off x="2612254" y="3615173"/>
            <a:ext cx="17383992" cy="7264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14300"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Goals &amp; Methodology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Organisations Reviewed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Preview of Findings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Detailed Analysis of Each Organisation</a:t>
            </a:r>
          </a:p>
          <a:p>
            <a:pPr lvl="1" marL="882650" indent="-285750" algn="l">
              <a:lnSpc>
                <a:spcPct val="150000"/>
              </a:lnSpc>
              <a:spcBef>
                <a:spcPts val="1200"/>
              </a:spcBef>
              <a:buSzPts val="2800"/>
              <a:buChar char="▪"/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Messaging</a:t>
            </a:r>
          </a:p>
          <a:p>
            <a:pPr lvl="1" marL="882650" indent="-285750" algn="l">
              <a:lnSpc>
                <a:spcPct val="150000"/>
              </a:lnSpc>
              <a:spcBef>
                <a:spcPts val="1200"/>
              </a:spcBef>
              <a:buSzPts val="2800"/>
              <a:buChar char="▪"/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Visuals</a:t>
            </a:r>
          </a:p>
          <a:p>
            <a:pPr lvl="1" marL="882650" indent="-285750" algn="l">
              <a:lnSpc>
                <a:spcPct val="150000"/>
              </a:lnSpc>
              <a:spcBef>
                <a:spcPts val="1200"/>
              </a:spcBef>
              <a:buSzPts val="2800"/>
              <a:buChar char="▪"/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Channels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Summary of Findings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Application </a:t>
            </a:r>
          </a:p>
        </p:txBody>
      </p:sp>
      <p:sp>
        <p:nvSpPr>
          <p:cNvPr id="129" name="FiftyFour Connected Learning Guide"/>
          <p:cNvSpPr txBox="1"/>
          <p:nvPr>
            <p:ph type="title"/>
          </p:nvPr>
        </p:nvSpPr>
        <p:spPr>
          <a:xfrm>
            <a:off x="1708025" y="1137576"/>
            <a:ext cx="18765614" cy="1152332"/>
          </a:xfrm>
          <a:prstGeom prst="rect">
            <a:avLst/>
          </a:prstGeom>
        </p:spPr>
        <p:txBody>
          <a:bodyPr/>
          <a:lstStyle>
            <a:lvl1pPr>
              <a:defRPr b="0" spc="-200" sz="6600">
                <a:solidFill>
                  <a:srgbClr val="0E1D42"/>
                </a:solidFill>
                <a:latin typeface="Gentium Plus"/>
                <a:ea typeface="Gentium Plus"/>
                <a:cs typeface="Gentium Plus"/>
                <a:sym typeface="Gentium Plus"/>
              </a:defRPr>
            </a:lvl1pPr>
          </a:lstStyle>
          <a:p>
            <a:pPr/>
            <a:r>
              <a:t>Overview</a:t>
            </a:r>
          </a:p>
        </p:txBody>
      </p:sp>
      <p:sp>
        <p:nvSpPr>
          <p:cNvPr id="130" name="Rounded Rectangle 1"/>
          <p:cNvSpPr/>
          <p:nvPr/>
        </p:nvSpPr>
        <p:spPr>
          <a:xfrm>
            <a:off x="1912510" y="3787611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31" name="Rounded Rectangle 2"/>
          <p:cNvSpPr/>
          <p:nvPr/>
        </p:nvSpPr>
        <p:spPr>
          <a:xfrm>
            <a:off x="1912510" y="4669525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32" name="Rounded Rectangle 5"/>
          <p:cNvSpPr/>
          <p:nvPr/>
        </p:nvSpPr>
        <p:spPr>
          <a:xfrm>
            <a:off x="1912510" y="5551437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33" name="Rounded Rectangle 12"/>
          <p:cNvSpPr/>
          <p:nvPr/>
        </p:nvSpPr>
        <p:spPr>
          <a:xfrm>
            <a:off x="1912510" y="6433351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34" name="Rounded Rectangle 13"/>
          <p:cNvSpPr/>
          <p:nvPr/>
        </p:nvSpPr>
        <p:spPr>
          <a:xfrm>
            <a:off x="1912510" y="9732250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35" name="Rounded Rectangle 14"/>
          <p:cNvSpPr/>
          <p:nvPr/>
        </p:nvSpPr>
        <p:spPr>
          <a:xfrm>
            <a:off x="1912510" y="10614162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FiftyFour Connected Learning Guide"/>
          <p:cNvSpPr txBox="1"/>
          <p:nvPr>
            <p:ph type="title"/>
          </p:nvPr>
        </p:nvSpPr>
        <p:spPr>
          <a:xfrm>
            <a:off x="1708026" y="1137576"/>
            <a:ext cx="11915831" cy="1152332"/>
          </a:xfrm>
          <a:prstGeom prst="rect">
            <a:avLst/>
          </a:prstGeom>
        </p:spPr>
        <p:txBody>
          <a:bodyPr/>
          <a:lstStyle/>
          <a:p>
            <a:pPr>
              <a:defRPr b="0" spc="-200" sz="6600">
                <a:solidFill>
                  <a:srgbClr val="C61881"/>
                </a:solidFill>
                <a:latin typeface="Gentium Plus"/>
                <a:ea typeface="Gentium Plus"/>
                <a:cs typeface="Gentium Plus"/>
                <a:sym typeface="Gentium Plus"/>
              </a:defRPr>
            </a:pPr>
            <a:r>
              <a:t>Goals </a:t>
            </a:r>
            <a:r>
              <a:rPr>
                <a:solidFill>
                  <a:srgbClr val="0E1D42"/>
                </a:solidFill>
              </a:rPr>
              <a:t>&amp; Methodology</a:t>
            </a:r>
          </a:p>
        </p:txBody>
      </p:sp>
      <p:sp>
        <p:nvSpPr>
          <p:cNvPr id="138" name="Rectangle 4"/>
          <p:cNvSpPr/>
          <p:nvPr/>
        </p:nvSpPr>
        <p:spPr>
          <a:xfrm>
            <a:off x="1794936" y="9965272"/>
            <a:ext cx="20881042" cy="1876197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39" name="Rectangle 7"/>
          <p:cNvSpPr/>
          <p:nvPr/>
        </p:nvSpPr>
        <p:spPr>
          <a:xfrm>
            <a:off x="1708026" y="3869992"/>
            <a:ext cx="20881042" cy="1876197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40" name="Round Same-side Corner of Rectangle 7"/>
          <p:cNvSpPr/>
          <p:nvPr/>
        </p:nvSpPr>
        <p:spPr>
          <a:xfrm>
            <a:off x="1708026" y="2950986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C61881">
              <a:alpha val="8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41" name="Desired outcomes"/>
          <p:cNvSpPr txBox="1"/>
          <p:nvPr/>
        </p:nvSpPr>
        <p:spPr>
          <a:xfrm>
            <a:off x="2468174" y="3119276"/>
            <a:ext cx="5397022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Goal:</a:t>
            </a:r>
          </a:p>
        </p:txBody>
      </p:sp>
      <p:sp>
        <p:nvSpPr>
          <p:cNvPr id="142" name="Rectangle 12"/>
          <p:cNvSpPr/>
          <p:nvPr/>
        </p:nvSpPr>
        <p:spPr>
          <a:xfrm>
            <a:off x="1751479" y="6917632"/>
            <a:ext cx="20881042" cy="1876196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43" name="Round Same-side Corner of Rectangle 14"/>
          <p:cNvSpPr/>
          <p:nvPr/>
        </p:nvSpPr>
        <p:spPr>
          <a:xfrm>
            <a:off x="1751479" y="5998626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C61881">
              <a:alpha val="89804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44" name="Desired outcomes"/>
          <p:cNvSpPr txBox="1"/>
          <p:nvPr/>
        </p:nvSpPr>
        <p:spPr>
          <a:xfrm>
            <a:off x="2511628" y="6166916"/>
            <a:ext cx="5397021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Channels Reviewed:</a:t>
            </a:r>
          </a:p>
        </p:txBody>
      </p:sp>
      <p:sp>
        <p:nvSpPr>
          <p:cNvPr id="145" name="Round Same-side Corner of Rectangle 7"/>
          <p:cNvSpPr/>
          <p:nvPr/>
        </p:nvSpPr>
        <p:spPr>
          <a:xfrm>
            <a:off x="1794936" y="9046267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C6188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46" name="Desired outcomes"/>
          <p:cNvSpPr txBox="1"/>
          <p:nvPr/>
        </p:nvSpPr>
        <p:spPr>
          <a:xfrm>
            <a:off x="2511628" y="9234861"/>
            <a:ext cx="5397021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Process:</a:t>
            </a:r>
          </a:p>
        </p:txBody>
      </p:sp>
      <p:sp>
        <p:nvSpPr>
          <p:cNvPr id="147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468173" y="10388213"/>
            <a:ext cx="8961827" cy="160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[who reviewed the channels]</a:t>
            </a:r>
          </a:p>
          <a:p>
            <a:pPr algn="l"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[timeframe of communication samples analyzed]</a:t>
            </a:r>
          </a:p>
          <a:p>
            <a:pPr algn="l"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[number of organisations reviewed]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FiftyFour Connected Learning Guide"/>
          <p:cNvSpPr txBox="1"/>
          <p:nvPr>
            <p:ph type="title"/>
          </p:nvPr>
        </p:nvSpPr>
        <p:spPr>
          <a:xfrm>
            <a:off x="1708026" y="1137576"/>
            <a:ext cx="22443884" cy="1152332"/>
          </a:xfrm>
          <a:prstGeom prst="rect">
            <a:avLst/>
          </a:prstGeom>
        </p:spPr>
        <p:txBody>
          <a:bodyPr/>
          <a:lstStyle/>
          <a:p>
            <a:pPr>
              <a:defRPr b="0" spc="-200" sz="6600">
                <a:solidFill>
                  <a:srgbClr val="F9A31A"/>
                </a:solidFill>
                <a:latin typeface="Gentium Plus"/>
                <a:ea typeface="Gentium Plus"/>
                <a:cs typeface="Gentium Plus"/>
                <a:sym typeface="Gentium Plus"/>
              </a:defRPr>
            </a:pPr>
            <a:r>
              <a:t>Organisations </a:t>
            </a:r>
            <a:r>
              <a:rPr>
                <a:solidFill>
                  <a:srgbClr val="0E1D42"/>
                </a:solidFill>
              </a:rPr>
              <a:t>Reviewed</a:t>
            </a:r>
          </a:p>
        </p:txBody>
      </p:sp>
      <p:sp>
        <p:nvSpPr>
          <p:cNvPr id="150" name="Rectangle 5"/>
          <p:cNvSpPr/>
          <p:nvPr/>
        </p:nvSpPr>
        <p:spPr>
          <a:xfrm>
            <a:off x="1708027" y="6585191"/>
            <a:ext cx="7083833" cy="6882863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51" name="Round Same-side Corner of Rectangle 7"/>
          <p:cNvSpPr/>
          <p:nvPr/>
        </p:nvSpPr>
        <p:spPr>
          <a:xfrm>
            <a:off x="1708026" y="5666187"/>
            <a:ext cx="7083836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37" y="0"/>
                </a:moveTo>
                <a:lnTo>
                  <a:pt x="21163" y="0"/>
                </a:lnTo>
                <a:cubicBezTo>
                  <a:pt x="2140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196" y="0"/>
                  <a:pt x="437" y="0"/>
                </a:cubicBezTo>
                <a:close/>
              </a:path>
            </a:pathLst>
          </a:custGeom>
          <a:solidFill>
            <a:srgbClr val="0E1D42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52" name="Rectangle 7"/>
          <p:cNvSpPr/>
          <p:nvPr/>
        </p:nvSpPr>
        <p:spPr>
          <a:xfrm>
            <a:off x="8956264" y="6619775"/>
            <a:ext cx="7083833" cy="6882864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53" name="Round Same-side Corner of Rectangle 15"/>
          <p:cNvSpPr/>
          <p:nvPr/>
        </p:nvSpPr>
        <p:spPr>
          <a:xfrm>
            <a:off x="8956264" y="5700772"/>
            <a:ext cx="7083835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37" y="0"/>
                </a:moveTo>
                <a:lnTo>
                  <a:pt x="21163" y="0"/>
                </a:lnTo>
                <a:cubicBezTo>
                  <a:pt x="2140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196" y="0"/>
                  <a:pt x="437" y="0"/>
                </a:cubicBezTo>
                <a:close/>
              </a:path>
            </a:pathLst>
          </a:custGeom>
          <a:solidFill>
            <a:srgbClr val="0E1D42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54" name="Desired outcomes"/>
          <p:cNvSpPr txBox="1"/>
          <p:nvPr/>
        </p:nvSpPr>
        <p:spPr>
          <a:xfrm>
            <a:off x="9750345" y="5834477"/>
            <a:ext cx="4604450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9A31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[Organisation 2]</a:t>
            </a:r>
          </a:p>
        </p:txBody>
      </p:sp>
      <p:sp>
        <p:nvSpPr>
          <p:cNvPr id="155" name="Desired outcomes"/>
          <p:cNvSpPr txBox="1"/>
          <p:nvPr/>
        </p:nvSpPr>
        <p:spPr>
          <a:xfrm>
            <a:off x="2468176" y="5834477"/>
            <a:ext cx="5397021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9A31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[Organisation 1]</a:t>
            </a:r>
          </a:p>
        </p:txBody>
      </p:sp>
      <p:sp>
        <p:nvSpPr>
          <p:cNvPr id="156" name="Rectangle 11"/>
          <p:cNvSpPr/>
          <p:nvPr/>
        </p:nvSpPr>
        <p:spPr>
          <a:xfrm>
            <a:off x="16180024" y="6619775"/>
            <a:ext cx="7083833" cy="6882864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57" name="Round Same-side Corner of Rectangle 15"/>
          <p:cNvSpPr/>
          <p:nvPr/>
        </p:nvSpPr>
        <p:spPr>
          <a:xfrm>
            <a:off x="16180023" y="5700772"/>
            <a:ext cx="7083835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37" y="0"/>
                </a:moveTo>
                <a:lnTo>
                  <a:pt x="21163" y="0"/>
                </a:lnTo>
                <a:cubicBezTo>
                  <a:pt x="2140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196" y="0"/>
                  <a:pt x="437" y="0"/>
                </a:cubicBezTo>
                <a:close/>
              </a:path>
            </a:pathLst>
          </a:custGeom>
          <a:solidFill>
            <a:srgbClr val="0E1D42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58" name="Desired outcomes"/>
          <p:cNvSpPr txBox="1"/>
          <p:nvPr/>
        </p:nvSpPr>
        <p:spPr>
          <a:xfrm>
            <a:off x="16974105" y="5834477"/>
            <a:ext cx="4604450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9A31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[Organisation 3]</a:t>
            </a:r>
          </a:p>
        </p:txBody>
      </p:sp>
      <p:grpSp>
        <p:nvGrpSpPr>
          <p:cNvPr id="163" name="Group 14"/>
          <p:cNvGrpSpPr/>
          <p:nvPr/>
        </p:nvGrpSpPr>
        <p:grpSpPr>
          <a:xfrm>
            <a:off x="7216065" y="5329013"/>
            <a:ext cx="1409281" cy="1408319"/>
            <a:chOff x="0" y="0"/>
            <a:chExt cx="1409280" cy="1408318"/>
          </a:xfrm>
        </p:grpSpPr>
        <p:sp>
          <p:nvSpPr>
            <p:cNvPr id="159" name="Circle"/>
            <p:cNvSpPr/>
            <p:nvPr/>
          </p:nvSpPr>
          <p:spPr>
            <a:xfrm>
              <a:off x="-1" y="0"/>
              <a:ext cx="1409282" cy="1408319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292100" dist="50800" dir="5400000">
                <a:srgbClr val="2F2F2F">
                  <a:alpha val="92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grpSp>
          <p:nvGrpSpPr>
            <p:cNvPr id="162" name="Circle"/>
            <p:cNvGrpSpPr/>
            <p:nvPr/>
          </p:nvGrpSpPr>
          <p:grpSpPr>
            <a:xfrm>
              <a:off x="140489" y="119958"/>
              <a:ext cx="1128301" cy="1168401"/>
              <a:chOff x="0" y="0"/>
              <a:chExt cx="1128300" cy="1168400"/>
            </a:xfrm>
          </p:grpSpPr>
          <p:sp>
            <p:nvSpPr>
              <p:cNvPr id="160" name="Circle"/>
              <p:cNvSpPr/>
              <p:nvPr/>
            </p:nvSpPr>
            <p:spPr>
              <a:xfrm>
                <a:off x="0" y="20435"/>
                <a:ext cx="1128301" cy="1127531"/>
              </a:xfrm>
              <a:prstGeom prst="ellipse">
                <a:avLst/>
              </a:prstGeom>
              <a:solidFill>
                <a:srgbClr val="F9A35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825500">
                  <a:defRPr b="1" sz="7000">
                    <a:solidFill>
                      <a:srgbClr val="FFFFFF"/>
                    </a:solidFill>
                    <a:latin typeface="Gentium Plus"/>
                    <a:ea typeface="Gentium Plus"/>
                    <a:cs typeface="Gentium Plus"/>
                    <a:sym typeface="Gentium Plus"/>
                  </a:defRPr>
                </a:pPr>
              </a:p>
            </p:txBody>
          </p:sp>
          <p:sp>
            <p:nvSpPr>
              <p:cNvPr id="161" name="1"/>
              <p:cNvSpPr txBox="1"/>
              <p:nvPr/>
            </p:nvSpPr>
            <p:spPr>
              <a:xfrm>
                <a:off x="165236" y="0"/>
                <a:ext cx="797828" cy="1168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>
                <a:lvl1pPr defTabSz="825500">
                  <a:defRPr b="1" sz="7000">
                    <a:solidFill>
                      <a:srgbClr val="FFFFFF"/>
                    </a:solidFill>
                    <a:latin typeface="Gentium Plus"/>
                    <a:ea typeface="Gentium Plus"/>
                    <a:cs typeface="Gentium Plus"/>
                    <a:sym typeface="Gentium Plus"/>
                  </a:defRPr>
                </a:lvl1pPr>
              </a:lstStyle>
              <a:p>
                <a:pPr/>
                <a:r>
                  <a:t>1</a:t>
                </a:r>
              </a:p>
            </p:txBody>
          </p:sp>
        </p:grpSp>
      </p:grpSp>
      <p:grpSp>
        <p:nvGrpSpPr>
          <p:cNvPr id="168" name="Group 17"/>
          <p:cNvGrpSpPr/>
          <p:nvPr/>
        </p:nvGrpSpPr>
        <p:grpSpPr>
          <a:xfrm>
            <a:off x="14444234" y="5329013"/>
            <a:ext cx="1409281" cy="1408319"/>
            <a:chOff x="0" y="0"/>
            <a:chExt cx="1409280" cy="1408318"/>
          </a:xfrm>
        </p:grpSpPr>
        <p:sp>
          <p:nvSpPr>
            <p:cNvPr id="164" name="Circle"/>
            <p:cNvSpPr/>
            <p:nvPr/>
          </p:nvSpPr>
          <p:spPr>
            <a:xfrm>
              <a:off x="-1" y="0"/>
              <a:ext cx="1409282" cy="1408319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292100" dist="50800" dir="5400000">
                <a:srgbClr val="2F2F2F">
                  <a:alpha val="92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grpSp>
          <p:nvGrpSpPr>
            <p:cNvPr id="167" name="Circle"/>
            <p:cNvGrpSpPr/>
            <p:nvPr/>
          </p:nvGrpSpPr>
          <p:grpSpPr>
            <a:xfrm>
              <a:off x="140489" y="119958"/>
              <a:ext cx="1128301" cy="1168401"/>
              <a:chOff x="0" y="0"/>
              <a:chExt cx="1128300" cy="1168400"/>
            </a:xfrm>
          </p:grpSpPr>
          <p:sp>
            <p:nvSpPr>
              <p:cNvPr id="165" name="Circle"/>
              <p:cNvSpPr/>
              <p:nvPr/>
            </p:nvSpPr>
            <p:spPr>
              <a:xfrm>
                <a:off x="0" y="20435"/>
                <a:ext cx="1128301" cy="1127531"/>
              </a:xfrm>
              <a:prstGeom prst="ellipse">
                <a:avLst/>
              </a:prstGeom>
              <a:solidFill>
                <a:srgbClr val="F9A35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825500">
                  <a:defRPr b="1" sz="7000">
                    <a:solidFill>
                      <a:srgbClr val="FFFFFF"/>
                    </a:solidFill>
                    <a:latin typeface="Gentium Plus"/>
                    <a:ea typeface="Gentium Plus"/>
                    <a:cs typeface="Gentium Plus"/>
                    <a:sym typeface="Gentium Plus"/>
                  </a:defRPr>
                </a:pPr>
              </a:p>
            </p:txBody>
          </p:sp>
          <p:sp>
            <p:nvSpPr>
              <p:cNvPr id="166" name="2"/>
              <p:cNvSpPr txBox="1"/>
              <p:nvPr/>
            </p:nvSpPr>
            <p:spPr>
              <a:xfrm>
                <a:off x="165236" y="0"/>
                <a:ext cx="797828" cy="1168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>
                <a:lvl1pPr defTabSz="825500">
                  <a:defRPr b="1" sz="7000">
                    <a:solidFill>
                      <a:srgbClr val="FFFFFF"/>
                    </a:solidFill>
                    <a:latin typeface="Gentium Plus"/>
                    <a:ea typeface="Gentium Plus"/>
                    <a:cs typeface="Gentium Plus"/>
                    <a:sym typeface="Gentium Plus"/>
                  </a:defRPr>
                </a:lvl1pPr>
              </a:lstStyle>
              <a:p>
                <a:pPr/>
                <a:r>
                  <a:t>2</a:t>
                </a:r>
              </a:p>
            </p:txBody>
          </p:sp>
        </p:grpSp>
      </p:grpSp>
      <p:grpSp>
        <p:nvGrpSpPr>
          <p:cNvPr id="173" name="Group 20"/>
          <p:cNvGrpSpPr/>
          <p:nvPr/>
        </p:nvGrpSpPr>
        <p:grpSpPr>
          <a:xfrm>
            <a:off x="21672404" y="5329011"/>
            <a:ext cx="1409281" cy="1408319"/>
            <a:chOff x="0" y="0"/>
            <a:chExt cx="1409280" cy="1408318"/>
          </a:xfrm>
        </p:grpSpPr>
        <p:sp>
          <p:nvSpPr>
            <p:cNvPr id="169" name="Circle"/>
            <p:cNvSpPr/>
            <p:nvPr/>
          </p:nvSpPr>
          <p:spPr>
            <a:xfrm>
              <a:off x="-1" y="0"/>
              <a:ext cx="1409282" cy="1408319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292100" dist="50800" dir="5400000">
                <a:srgbClr val="2F2F2F">
                  <a:alpha val="92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grpSp>
          <p:nvGrpSpPr>
            <p:cNvPr id="172" name="Circle"/>
            <p:cNvGrpSpPr/>
            <p:nvPr/>
          </p:nvGrpSpPr>
          <p:grpSpPr>
            <a:xfrm>
              <a:off x="140489" y="119958"/>
              <a:ext cx="1128301" cy="1168401"/>
              <a:chOff x="0" y="0"/>
              <a:chExt cx="1128300" cy="1168400"/>
            </a:xfrm>
          </p:grpSpPr>
          <p:sp>
            <p:nvSpPr>
              <p:cNvPr id="170" name="Circle"/>
              <p:cNvSpPr/>
              <p:nvPr/>
            </p:nvSpPr>
            <p:spPr>
              <a:xfrm>
                <a:off x="0" y="20435"/>
                <a:ext cx="1128301" cy="1127531"/>
              </a:xfrm>
              <a:prstGeom prst="ellipse">
                <a:avLst/>
              </a:prstGeom>
              <a:solidFill>
                <a:srgbClr val="F9A35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825500">
                  <a:defRPr b="1" sz="7000">
                    <a:solidFill>
                      <a:srgbClr val="FFFFFF"/>
                    </a:solidFill>
                    <a:latin typeface="Gentium Plus"/>
                    <a:ea typeface="Gentium Plus"/>
                    <a:cs typeface="Gentium Plus"/>
                    <a:sym typeface="Gentium Plus"/>
                  </a:defRPr>
                </a:pPr>
              </a:p>
            </p:txBody>
          </p:sp>
          <p:sp>
            <p:nvSpPr>
              <p:cNvPr id="171" name="3"/>
              <p:cNvSpPr txBox="1"/>
              <p:nvPr/>
            </p:nvSpPr>
            <p:spPr>
              <a:xfrm>
                <a:off x="165236" y="0"/>
                <a:ext cx="797828" cy="1168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>
                <a:lvl1pPr defTabSz="825500">
                  <a:defRPr b="1" sz="7000">
                    <a:solidFill>
                      <a:srgbClr val="FFFFFF"/>
                    </a:solidFill>
                    <a:latin typeface="Gentium Plus"/>
                    <a:ea typeface="Gentium Plus"/>
                    <a:cs typeface="Gentium Plus"/>
                    <a:sym typeface="Gentium Plus"/>
                  </a:defRPr>
                </a:lvl1pPr>
              </a:lstStyle>
              <a:p>
                <a:pPr/>
                <a:r>
                  <a:t>3</a:t>
                </a:r>
              </a:p>
            </p:txBody>
          </p:sp>
        </p:grpSp>
      </p:grpSp>
      <p:sp>
        <p:nvSpPr>
          <p:cNvPr id="174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468175" y="7113695"/>
            <a:ext cx="6016681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l"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[brief description]</a:t>
            </a:r>
          </a:p>
        </p:txBody>
      </p:sp>
      <p:sp>
        <p:nvSpPr>
          <p:cNvPr id="175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9750345" y="7113693"/>
            <a:ext cx="6016680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l"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[brief description]</a:t>
            </a:r>
          </a:p>
        </p:txBody>
      </p:sp>
      <p:sp>
        <p:nvSpPr>
          <p:cNvPr id="176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16974105" y="7109090"/>
            <a:ext cx="6016680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l"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[brief description]</a:t>
            </a:r>
          </a:p>
        </p:txBody>
      </p:sp>
      <p:sp>
        <p:nvSpPr>
          <p:cNvPr id="177" name="Breakout sessions discussions around structured questions in groups of 6-12 learners…"/>
          <p:cNvSpPr txBox="1"/>
          <p:nvPr/>
        </p:nvSpPr>
        <p:spPr>
          <a:xfrm>
            <a:off x="1708026" y="2815528"/>
            <a:ext cx="20967948" cy="1117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Use this slide to list the organisations reviewed with brief description of each. </a:t>
            </a:r>
          </a:p>
          <a:p>
            <a:pPr algn="l"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It’s best to </a:t>
            </a:r>
            <a:r>
              <a:rPr>
                <a:solidFill>
                  <a:srgbClr val="F9A31A"/>
                </a:solidFill>
              </a:rPr>
              <a:t>review 3-5 organisations similar to yours.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FiftyFour Connected Learning Guide"/>
          <p:cNvSpPr txBox="1"/>
          <p:nvPr>
            <p:ph type="title"/>
          </p:nvPr>
        </p:nvSpPr>
        <p:spPr>
          <a:xfrm>
            <a:off x="1708026" y="1137576"/>
            <a:ext cx="11915831" cy="1152332"/>
          </a:xfrm>
          <a:prstGeom prst="rect">
            <a:avLst/>
          </a:prstGeom>
        </p:spPr>
        <p:txBody>
          <a:bodyPr/>
          <a:lstStyle/>
          <a:p>
            <a:pPr>
              <a:defRPr b="0" spc="-200" sz="6600">
                <a:solidFill>
                  <a:srgbClr val="25408F"/>
                </a:solidFill>
                <a:latin typeface="Gentium Plus"/>
                <a:ea typeface="Gentium Plus"/>
                <a:cs typeface="Gentium Plus"/>
                <a:sym typeface="Gentium Plus"/>
              </a:defRPr>
            </a:pPr>
            <a:r>
              <a:t>Preview</a:t>
            </a:r>
            <a:r>
              <a:rPr>
                <a:solidFill>
                  <a:srgbClr val="C61881"/>
                </a:solidFill>
              </a:rPr>
              <a:t> </a:t>
            </a:r>
            <a:r>
              <a:rPr>
                <a:solidFill>
                  <a:srgbClr val="0E1D42"/>
                </a:solidFill>
              </a:rPr>
              <a:t>of Findings</a:t>
            </a:r>
          </a:p>
        </p:txBody>
      </p:sp>
      <p:sp>
        <p:nvSpPr>
          <p:cNvPr id="180" name="Round Same-side Corner of Rectangle 7"/>
          <p:cNvSpPr/>
          <p:nvPr/>
        </p:nvSpPr>
        <p:spPr>
          <a:xfrm>
            <a:off x="1708026" y="2950986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>
              <a:alpha val="8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81" name="Rectangle 35"/>
          <p:cNvSpPr/>
          <p:nvPr/>
        </p:nvSpPr>
        <p:spPr>
          <a:xfrm>
            <a:off x="1794936" y="9965272"/>
            <a:ext cx="20881042" cy="1876197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82" name="Rectangle 36"/>
          <p:cNvSpPr/>
          <p:nvPr/>
        </p:nvSpPr>
        <p:spPr>
          <a:xfrm>
            <a:off x="1708026" y="3869992"/>
            <a:ext cx="20881042" cy="1876197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83" name="Rectangle 37"/>
          <p:cNvSpPr/>
          <p:nvPr/>
        </p:nvSpPr>
        <p:spPr>
          <a:xfrm>
            <a:off x="1751479" y="6917632"/>
            <a:ext cx="20881042" cy="1876196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84" name="Round Same-side Corner of Rectangle 38"/>
          <p:cNvSpPr/>
          <p:nvPr/>
        </p:nvSpPr>
        <p:spPr>
          <a:xfrm>
            <a:off x="1751479" y="5998626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>
              <a:alpha val="89804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85" name="Round Same-side Corner of Rectangle 7"/>
          <p:cNvSpPr/>
          <p:nvPr/>
        </p:nvSpPr>
        <p:spPr>
          <a:xfrm>
            <a:off x="1794936" y="9046267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86" name="Desired outcomes"/>
          <p:cNvSpPr txBox="1"/>
          <p:nvPr/>
        </p:nvSpPr>
        <p:spPr>
          <a:xfrm>
            <a:off x="2468174" y="3119276"/>
            <a:ext cx="5397022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Messaging:</a:t>
            </a:r>
          </a:p>
        </p:txBody>
      </p:sp>
      <p:sp>
        <p:nvSpPr>
          <p:cNvPr id="187" name="Desired outcomes"/>
          <p:cNvSpPr txBox="1"/>
          <p:nvPr/>
        </p:nvSpPr>
        <p:spPr>
          <a:xfrm>
            <a:off x="2468174" y="9165735"/>
            <a:ext cx="5397022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Channels:</a:t>
            </a:r>
          </a:p>
        </p:txBody>
      </p:sp>
      <p:sp>
        <p:nvSpPr>
          <p:cNvPr id="188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378966" y="10395793"/>
            <a:ext cx="5790640" cy="4475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39700" algn="l">
              <a:lnSpc>
                <a:spcPts val="36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[Main Finding]</a:t>
            </a:r>
          </a:p>
        </p:txBody>
      </p:sp>
      <p:sp>
        <p:nvSpPr>
          <p:cNvPr id="189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468174" y="4272993"/>
            <a:ext cx="5790639" cy="4475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39700" algn="l">
              <a:lnSpc>
                <a:spcPts val="36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[Main Finding]</a:t>
            </a:r>
          </a:p>
        </p:txBody>
      </p:sp>
      <p:sp>
        <p:nvSpPr>
          <p:cNvPr id="190" name="Desired outcomes"/>
          <p:cNvSpPr txBox="1"/>
          <p:nvPr/>
        </p:nvSpPr>
        <p:spPr>
          <a:xfrm>
            <a:off x="2468174" y="6148833"/>
            <a:ext cx="5397022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Visuals:</a:t>
            </a:r>
          </a:p>
        </p:txBody>
      </p:sp>
      <p:sp>
        <p:nvSpPr>
          <p:cNvPr id="191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468174" y="7302551"/>
            <a:ext cx="5790639" cy="4475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39700" algn="l">
              <a:lnSpc>
                <a:spcPts val="36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[Main Finding]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FiftyFour Connected Learning Guide"/>
          <p:cNvSpPr txBox="1"/>
          <p:nvPr>
            <p:ph type="title"/>
          </p:nvPr>
        </p:nvSpPr>
        <p:spPr>
          <a:xfrm>
            <a:off x="1708027" y="1137576"/>
            <a:ext cx="13804116" cy="1152332"/>
          </a:xfrm>
          <a:prstGeom prst="rect">
            <a:avLst/>
          </a:prstGeom>
        </p:spPr>
        <p:txBody>
          <a:bodyPr/>
          <a:lstStyle>
            <a:lvl1pPr>
              <a:defRPr b="0" spc="-200" sz="6600">
                <a:solidFill>
                  <a:srgbClr val="25408F"/>
                </a:solidFill>
                <a:latin typeface="Gentium Plus"/>
                <a:ea typeface="Gentium Plus"/>
                <a:cs typeface="Gentium Plus"/>
                <a:sym typeface="Gentium Plus"/>
              </a:defRPr>
            </a:lvl1pPr>
          </a:lstStyle>
          <a:p>
            <a:pPr/>
            <a:r>
              <a:t>Organisation</a:t>
            </a:r>
          </a:p>
        </p:txBody>
      </p:sp>
      <p:sp>
        <p:nvSpPr>
          <p:cNvPr id="194" name="Breakout sessions discussions around structured questions in groups of 6-12 learners…"/>
          <p:cNvSpPr txBox="1"/>
          <p:nvPr/>
        </p:nvSpPr>
        <p:spPr>
          <a:xfrm>
            <a:off x="1708026" y="2510986"/>
            <a:ext cx="20967948" cy="1167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lnSpc>
                <a:spcPts val="4700"/>
              </a:lnSpc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For each organisation, use a few slides to summarize your answers to the following questions. </a:t>
            </a:r>
            <a:r>
              <a:rPr>
                <a:solidFill>
                  <a:srgbClr val="25408F"/>
                </a:solidFill>
              </a:rPr>
              <a:t>Include screenshots and photos of communications </a:t>
            </a:r>
            <a:r>
              <a:t>that contributed to your conclusions. </a:t>
            </a:r>
          </a:p>
        </p:txBody>
      </p:sp>
      <p:sp>
        <p:nvSpPr>
          <p:cNvPr id="195" name="Round Same-side Corner of Rectangle 7"/>
          <p:cNvSpPr/>
          <p:nvPr/>
        </p:nvSpPr>
        <p:spPr>
          <a:xfrm>
            <a:off x="1708021" y="4149599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>
              <a:alpha val="8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96" name="Rectangle 19"/>
          <p:cNvSpPr/>
          <p:nvPr/>
        </p:nvSpPr>
        <p:spPr>
          <a:xfrm>
            <a:off x="1794932" y="12008766"/>
            <a:ext cx="20881042" cy="1403864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97" name="Rectangle 20"/>
          <p:cNvSpPr/>
          <p:nvPr/>
        </p:nvSpPr>
        <p:spPr>
          <a:xfrm>
            <a:off x="1708022" y="5068603"/>
            <a:ext cx="20881042" cy="2297603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98" name="Rectangle 21"/>
          <p:cNvSpPr/>
          <p:nvPr/>
        </p:nvSpPr>
        <p:spPr>
          <a:xfrm>
            <a:off x="1751474" y="9535962"/>
            <a:ext cx="20881042" cy="2686351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99" name="Round Same-side Corner of Rectangle 22"/>
          <p:cNvSpPr/>
          <p:nvPr/>
        </p:nvSpPr>
        <p:spPr>
          <a:xfrm>
            <a:off x="1751474" y="8616957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>
              <a:alpha val="89804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00" name="Round Same-side Corner of Rectangle 7"/>
          <p:cNvSpPr/>
          <p:nvPr/>
        </p:nvSpPr>
        <p:spPr>
          <a:xfrm>
            <a:off x="1794931" y="11089761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01" name="Desired outcomes"/>
          <p:cNvSpPr txBox="1"/>
          <p:nvPr/>
        </p:nvSpPr>
        <p:spPr>
          <a:xfrm>
            <a:off x="2468170" y="4317888"/>
            <a:ext cx="5397021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Messaging:</a:t>
            </a:r>
          </a:p>
        </p:txBody>
      </p:sp>
      <p:sp>
        <p:nvSpPr>
          <p:cNvPr id="202" name="Desired outcomes"/>
          <p:cNvSpPr txBox="1"/>
          <p:nvPr/>
        </p:nvSpPr>
        <p:spPr>
          <a:xfrm>
            <a:off x="2468170" y="11209229"/>
            <a:ext cx="5397021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Channels:</a:t>
            </a:r>
          </a:p>
        </p:txBody>
      </p:sp>
      <p:sp>
        <p:nvSpPr>
          <p:cNvPr id="203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378961" y="12312287"/>
            <a:ext cx="19338039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marL="457200" indent="-457200" algn="l">
              <a:lnSpc>
                <a:spcPct val="115000"/>
              </a:lnSpc>
              <a:buSzPct val="100000"/>
              <a:buChar char="▪"/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What channels is it using to communicate?</a:t>
            </a:r>
          </a:p>
        </p:txBody>
      </p:sp>
      <p:sp>
        <p:nvSpPr>
          <p:cNvPr id="204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468169" y="5344605"/>
            <a:ext cx="18611158" cy="2914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From the communications analyzed, what does its brand promise appear to be? How does it communicate this across channels?</a:t>
            </a:r>
          </a:p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What are its emotional and functional benefits? How are these communicated across channels?</a:t>
            </a:r>
          </a:p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What is its personality? How is this communicated across channels?</a:t>
            </a:r>
          </a:p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What is the tone of voice? How is it communicated across channels?</a:t>
            </a:r>
          </a:p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What calls-to-action are used across channels? </a:t>
            </a:r>
          </a:p>
        </p:txBody>
      </p:sp>
      <p:sp>
        <p:nvSpPr>
          <p:cNvPr id="205" name="Desired outcomes"/>
          <p:cNvSpPr txBox="1"/>
          <p:nvPr/>
        </p:nvSpPr>
        <p:spPr>
          <a:xfrm>
            <a:off x="2468170" y="8767164"/>
            <a:ext cx="5397021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Visuals:</a:t>
            </a:r>
          </a:p>
        </p:txBody>
      </p:sp>
      <p:sp>
        <p:nvSpPr>
          <p:cNvPr id="206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468170" y="9793882"/>
            <a:ext cx="19426630" cy="9283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What is the logo, colors, photography style, font, and icons/patterns?</a:t>
            </a:r>
          </a:p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How do its visuals appeal to its audience?</a:t>
            </a:r>
          </a:p>
        </p:txBody>
      </p:sp>
      <p:grpSp>
        <p:nvGrpSpPr>
          <p:cNvPr id="211" name="Group 31"/>
          <p:cNvGrpSpPr/>
          <p:nvPr/>
        </p:nvGrpSpPr>
        <p:grpSpPr>
          <a:xfrm>
            <a:off x="6266627" y="784935"/>
            <a:ext cx="1409281" cy="1408320"/>
            <a:chOff x="0" y="0"/>
            <a:chExt cx="1409280" cy="1408318"/>
          </a:xfrm>
        </p:grpSpPr>
        <p:sp>
          <p:nvSpPr>
            <p:cNvPr id="207" name="Circle"/>
            <p:cNvSpPr/>
            <p:nvPr/>
          </p:nvSpPr>
          <p:spPr>
            <a:xfrm>
              <a:off x="-1" y="-1"/>
              <a:ext cx="1409282" cy="1408320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292100" dist="50800" dir="5400000">
                <a:srgbClr val="2F2F2F">
                  <a:alpha val="92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grpSp>
          <p:nvGrpSpPr>
            <p:cNvPr id="210" name="Circle"/>
            <p:cNvGrpSpPr/>
            <p:nvPr/>
          </p:nvGrpSpPr>
          <p:grpSpPr>
            <a:xfrm>
              <a:off x="140489" y="140393"/>
              <a:ext cx="1128301" cy="1127531"/>
              <a:chOff x="0" y="0"/>
              <a:chExt cx="1128300" cy="1127530"/>
            </a:xfrm>
          </p:grpSpPr>
          <p:sp>
            <p:nvSpPr>
              <p:cNvPr id="208" name="Circle"/>
              <p:cNvSpPr/>
              <p:nvPr/>
            </p:nvSpPr>
            <p:spPr>
              <a:xfrm>
                <a:off x="-1" y="-1"/>
                <a:ext cx="1128302" cy="1127532"/>
              </a:xfrm>
              <a:prstGeom prst="ellipse">
                <a:avLst/>
              </a:prstGeom>
              <a:solidFill>
                <a:srgbClr val="25408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825500">
                  <a:defRPr b="1" sz="6600">
                    <a:solidFill>
                      <a:srgbClr val="FFFFFF"/>
                    </a:solidFill>
                    <a:latin typeface="Gentium Plus"/>
                    <a:ea typeface="Gentium Plus"/>
                    <a:cs typeface="Gentium Plus"/>
                    <a:sym typeface="Gentium Plus"/>
                  </a:defRPr>
                </a:pPr>
              </a:p>
            </p:txBody>
          </p:sp>
          <p:sp>
            <p:nvSpPr>
              <p:cNvPr id="209" name="1"/>
              <p:cNvSpPr txBox="1"/>
              <p:nvPr/>
            </p:nvSpPr>
            <p:spPr>
              <a:xfrm>
                <a:off x="165235" y="11314"/>
                <a:ext cx="797829" cy="11049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>
                <a:lvl1pPr defTabSz="825500">
                  <a:defRPr b="1" sz="6600">
                    <a:solidFill>
                      <a:srgbClr val="FFFFFF"/>
                    </a:solidFill>
                    <a:latin typeface="Gentium Plus"/>
                    <a:ea typeface="Gentium Plus"/>
                    <a:cs typeface="Gentium Plus"/>
                    <a:sym typeface="Gentium Plus"/>
                  </a:defRPr>
                </a:lvl1pPr>
              </a:lstStyle>
              <a:p>
                <a:pPr/>
                <a:r>
                  <a:t>1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FiftyFour Connected Learning Guide"/>
          <p:cNvSpPr txBox="1"/>
          <p:nvPr>
            <p:ph type="title"/>
          </p:nvPr>
        </p:nvSpPr>
        <p:spPr>
          <a:xfrm>
            <a:off x="1708027" y="1137576"/>
            <a:ext cx="13804116" cy="1152332"/>
          </a:xfrm>
          <a:prstGeom prst="rect">
            <a:avLst/>
          </a:prstGeom>
        </p:spPr>
        <p:txBody>
          <a:bodyPr/>
          <a:lstStyle>
            <a:lvl1pPr>
              <a:defRPr b="0" spc="-200" sz="6600">
                <a:solidFill>
                  <a:srgbClr val="25408F"/>
                </a:solidFill>
                <a:latin typeface="Gentium Plus"/>
                <a:ea typeface="Gentium Plus"/>
                <a:cs typeface="Gentium Plus"/>
                <a:sym typeface="Gentium Plus"/>
              </a:defRPr>
            </a:lvl1pPr>
          </a:lstStyle>
          <a:p>
            <a:pPr/>
            <a:r>
              <a:t>Organisation</a:t>
            </a:r>
          </a:p>
        </p:txBody>
      </p:sp>
      <p:sp>
        <p:nvSpPr>
          <p:cNvPr id="214" name="Breakout sessions discussions around structured questions in groups of 6-12 learners…"/>
          <p:cNvSpPr txBox="1"/>
          <p:nvPr/>
        </p:nvSpPr>
        <p:spPr>
          <a:xfrm>
            <a:off x="1708026" y="2510986"/>
            <a:ext cx="20967948" cy="1167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lnSpc>
                <a:spcPts val="4700"/>
              </a:lnSpc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For each organisation, use a few slides to summarize your answers to the following questions. </a:t>
            </a:r>
            <a:r>
              <a:rPr>
                <a:solidFill>
                  <a:srgbClr val="25408F"/>
                </a:solidFill>
              </a:rPr>
              <a:t>Include screenshots and photos of communications </a:t>
            </a:r>
            <a:r>
              <a:t>that contributed to your conclusions. </a:t>
            </a:r>
          </a:p>
        </p:txBody>
      </p:sp>
      <p:sp>
        <p:nvSpPr>
          <p:cNvPr id="215" name="Round Same-side Corner of Rectangle 7"/>
          <p:cNvSpPr/>
          <p:nvPr/>
        </p:nvSpPr>
        <p:spPr>
          <a:xfrm>
            <a:off x="1708021" y="4149599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>
              <a:alpha val="8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16" name="Rectangle 19"/>
          <p:cNvSpPr/>
          <p:nvPr/>
        </p:nvSpPr>
        <p:spPr>
          <a:xfrm>
            <a:off x="1794932" y="12008766"/>
            <a:ext cx="20881042" cy="1403864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17" name="Rectangle 20"/>
          <p:cNvSpPr/>
          <p:nvPr/>
        </p:nvSpPr>
        <p:spPr>
          <a:xfrm>
            <a:off x="1708022" y="5068603"/>
            <a:ext cx="20881042" cy="2297603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18" name="Rectangle 21"/>
          <p:cNvSpPr/>
          <p:nvPr/>
        </p:nvSpPr>
        <p:spPr>
          <a:xfrm>
            <a:off x="1751474" y="9535962"/>
            <a:ext cx="20881042" cy="2686351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19" name="Round Same-side Corner of Rectangle 22"/>
          <p:cNvSpPr/>
          <p:nvPr/>
        </p:nvSpPr>
        <p:spPr>
          <a:xfrm>
            <a:off x="1751474" y="8616957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>
              <a:alpha val="89804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20" name="Round Same-side Corner of Rectangle 7"/>
          <p:cNvSpPr/>
          <p:nvPr/>
        </p:nvSpPr>
        <p:spPr>
          <a:xfrm>
            <a:off x="1794931" y="11089761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21" name="Desired outcomes"/>
          <p:cNvSpPr txBox="1"/>
          <p:nvPr/>
        </p:nvSpPr>
        <p:spPr>
          <a:xfrm>
            <a:off x="2468170" y="4317888"/>
            <a:ext cx="5397021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Messaging:</a:t>
            </a:r>
          </a:p>
        </p:txBody>
      </p:sp>
      <p:sp>
        <p:nvSpPr>
          <p:cNvPr id="222" name="Desired outcomes"/>
          <p:cNvSpPr txBox="1"/>
          <p:nvPr/>
        </p:nvSpPr>
        <p:spPr>
          <a:xfrm>
            <a:off x="2468170" y="11209229"/>
            <a:ext cx="5397021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Channels:</a:t>
            </a:r>
          </a:p>
        </p:txBody>
      </p:sp>
      <p:sp>
        <p:nvSpPr>
          <p:cNvPr id="223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378961" y="12312287"/>
            <a:ext cx="19338039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marL="457200" indent="-457200" algn="l">
              <a:lnSpc>
                <a:spcPct val="115000"/>
              </a:lnSpc>
              <a:buSzPct val="100000"/>
              <a:buChar char="▪"/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What channels is it using to communicate?</a:t>
            </a:r>
          </a:p>
        </p:txBody>
      </p:sp>
      <p:sp>
        <p:nvSpPr>
          <p:cNvPr id="224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468169" y="5344605"/>
            <a:ext cx="18611158" cy="2914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From the communications analyzed, what does its brand promise appear to be? How does it communicate this across channels?</a:t>
            </a:r>
          </a:p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What are its emotional and functional benefits? How are these communicated across channels?</a:t>
            </a:r>
          </a:p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What is its personality? How is this communicated across channels?</a:t>
            </a:r>
          </a:p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What is the tone of voice? How is it communicated across channels?</a:t>
            </a:r>
          </a:p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What calls-to-action are used across channels? </a:t>
            </a:r>
          </a:p>
        </p:txBody>
      </p:sp>
      <p:sp>
        <p:nvSpPr>
          <p:cNvPr id="225" name="Desired outcomes"/>
          <p:cNvSpPr txBox="1"/>
          <p:nvPr/>
        </p:nvSpPr>
        <p:spPr>
          <a:xfrm>
            <a:off x="2468170" y="8767164"/>
            <a:ext cx="5397021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Visuals:</a:t>
            </a:r>
          </a:p>
        </p:txBody>
      </p:sp>
      <p:sp>
        <p:nvSpPr>
          <p:cNvPr id="226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468170" y="9793882"/>
            <a:ext cx="19426630" cy="9283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What is the logo, colors, photography style, font, and icons/patterns?</a:t>
            </a:r>
          </a:p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How do its visuals appeal to its audience?</a:t>
            </a:r>
          </a:p>
        </p:txBody>
      </p:sp>
      <p:grpSp>
        <p:nvGrpSpPr>
          <p:cNvPr id="231" name="Group 1"/>
          <p:cNvGrpSpPr/>
          <p:nvPr/>
        </p:nvGrpSpPr>
        <p:grpSpPr>
          <a:xfrm>
            <a:off x="6266627" y="784935"/>
            <a:ext cx="1409281" cy="1408320"/>
            <a:chOff x="0" y="0"/>
            <a:chExt cx="1409280" cy="1408318"/>
          </a:xfrm>
        </p:grpSpPr>
        <p:sp>
          <p:nvSpPr>
            <p:cNvPr id="227" name="Circle"/>
            <p:cNvSpPr/>
            <p:nvPr/>
          </p:nvSpPr>
          <p:spPr>
            <a:xfrm>
              <a:off x="-1" y="-1"/>
              <a:ext cx="1409282" cy="1408320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292100" dist="50800" dir="5400000">
                <a:srgbClr val="2F2F2F">
                  <a:alpha val="92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grpSp>
          <p:nvGrpSpPr>
            <p:cNvPr id="230" name="Circle"/>
            <p:cNvGrpSpPr/>
            <p:nvPr/>
          </p:nvGrpSpPr>
          <p:grpSpPr>
            <a:xfrm>
              <a:off x="140489" y="140393"/>
              <a:ext cx="1128301" cy="1127531"/>
              <a:chOff x="0" y="0"/>
              <a:chExt cx="1128300" cy="1127530"/>
            </a:xfrm>
          </p:grpSpPr>
          <p:sp>
            <p:nvSpPr>
              <p:cNvPr id="228" name="Circle"/>
              <p:cNvSpPr/>
              <p:nvPr/>
            </p:nvSpPr>
            <p:spPr>
              <a:xfrm>
                <a:off x="-1" y="-1"/>
                <a:ext cx="1128302" cy="1127532"/>
              </a:xfrm>
              <a:prstGeom prst="ellipse">
                <a:avLst/>
              </a:prstGeom>
              <a:solidFill>
                <a:srgbClr val="25408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825500">
                  <a:defRPr b="1" sz="6600">
                    <a:solidFill>
                      <a:srgbClr val="FFFFFF"/>
                    </a:solidFill>
                    <a:latin typeface="Gentium Plus"/>
                    <a:ea typeface="Gentium Plus"/>
                    <a:cs typeface="Gentium Plus"/>
                    <a:sym typeface="Gentium Plus"/>
                  </a:defRPr>
                </a:pPr>
              </a:p>
            </p:txBody>
          </p:sp>
          <p:sp>
            <p:nvSpPr>
              <p:cNvPr id="229" name="2"/>
              <p:cNvSpPr txBox="1"/>
              <p:nvPr/>
            </p:nvSpPr>
            <p:spPr>
              <a:xfrm>
                <a:off x="165235" y="11314"/>
                <a:ext cx="797829" cy="11049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>
                <a:lvl1pPr defTabSz="825500">
                  <a:defRPr b="1" sz="6600">
                    <a:solidFill>
                      <a:srgbClr val="FFFFFF"/>
                    </a:solidFill>
                    <a:latin typeface="Gentium Plus"/>
                    <a:ea typeface="Gentium Plus"/>
                    <a:cs typeface="Gentium Plus"/>
                    <a:sym typeface="Gentium Plus"/>
                  </a:defRPr>
                </a:lvl1pPr>
              </a:lstStyle>
              <a:p>
                <a:pPr/>
                <a:r>
                  <a:t>2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FiftyFour Connected Learning Guide"/>
          <p:cNvSpPr txBox="1"/>
          <p:nvPr>
            <p:ph type="title"/>
          </p:nvPr>
        </p:nvSpPr>
        <p:spPr>
          <a:xfrm>
            <a:off x="1708027" y="1137576"/>
            <a:ext cx="13804116" cy="1152332"/>
          </a:xfrm>
          <a:prstGeom prst="rect">
            <a:avLst/>
          </a:prstGeom>
        </p:spPr>
        <p:txBody>
          <a:bodyPr/>
          <a:lstStyle>
            <a:lvl1pPr>
              <a:defRPr b="0" spc="-200" sz="6600">
                <a:solidFill>
                  <a:srgbClr val="25408F"/>
                </a:solidFill>
                <a:latin typeface="Gentium Plus"/>
                <a:ea typeface="Gentium Plus"/>
                <a:cs typeface="Gentium Plus"/>
                <a:sym typeface="Gentium Plus"/>
              </a:defRPr>
            </a:lvl1pPr>
          </a:lstStyle>
          <a:p>
            <a:pPr/>
            <a:r>
              <a:t>Organisation</a:t>
            </a:r>
          </a:p>
        </p:txBody>
      </p:sp>
      <p:sp>
        <p:nvSpPr>
          <p:cNvPr id="234" name="Breakout sessions discussions around structured questions in groups of 6-12 learners…"/>
          <p:cNvSpPr txBox="1"/>
          <p:nvPr/>
        </p:nvSpPr>
        <p:spPr>
          <a:xfrm>
            <a:off x="1708026" y="2510986"/>
            <a:ext cx="20967948" cy="1167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lnSpc>
                <a:spcPts val="4700"/>
              </a:lnSpc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For each organisation, use a few slides to summarize your answers to the following questions. </a:t>
            </a:r>
            <a:r>
              <a:rPr>
                <a:solidFill>
                  <a:srgbClr val="25408F"/>
                </a:solidFill>
              </a:rPr>
              <a:t>Include screenshots and photos of communications </a:t>
            </a:r>
            <a:r>
              <a:t>that contributed to your conclusions. </a:t>
            </a:r>
          </a:p>
        </p:txBody>
      </p:sp>
      <p:sp>
        <p:nvSpPr>
          <p:cNvPr id="235" name="Round Same-side Corner of Rectangle 7"/>
          <p:cNvSpPr/>
          <p:nvPr/>
        </p:nvSpPr>
        <p:spPr>
          <a:xfrm>
            <a:off x="1708021" y="4149599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>
              <a:alpha val="8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36" name="Rectangle 19"/>
          <p:cNvSpPr/>
          <p:nvPr/>
        </p:nvSpPr>
        <p:spPr>
          <a:xfrm>
            <a:off x="1794932" y="12008766"/>
            <a:ext cx="20881042" cy="1403864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37" name="Rectangle 20"/>
          <p:cNvSpPr/>
          <p:nvPr/>
        </p:nvSpPr>
        <p:spPr>
          <a:xfrm>
            <a:off x="1708022" y="5068603"/>
            <a:ext cx="20881042" cy="2297603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38" name="Rectangle 21"/>
          <p:cNvSpPr/>
          <p:nvPr/>
        </p:nvSpPr>
        <p:spPr>
          <a:xfrm>
            <a:off x="1751474" y="9535962"/>
            <a:ext cx="20881042" cy="2686351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39" name="Round Same-side Corner of Rectangle 22"/>
          <p:cNvSpPr/>
          <p:nvPr/>
        </p:nvSpPr>
        <p:spPr>
          <a:xfrm>
            <a:off x="1751474" y="8616957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>
              <a:alpha val="89804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40" name="Round Same-side Corner of Rectangle 7"/>
          <p:cNvSpPr/>
          <p:nvPr/>
        </p:nvSpPr>
        <p:spPr>
          <a:xfrm>
            <a:off x="1794931" y="11089761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41" name="Desired outcomes"/>
          <p:cNvSpPr txBox="1"/>
          <p:nvPr/>
        </p:nvSpPr>
        <p:spPr>
          <a:xfrm>
            <a:off x="2468170" y="4317888"/>
            <a:ext cx="5397021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Messaging:</a:t>
            </a:r>
          </a:p>
        </p:txBody>
      </p:sp>
      <p:sp>
        <p:nvSpPr>
          <p:cNvPr id="242" name="Desired outcomes"/>
          <p:cNvSpPr txBox="1"/>
          <p:nvPr/>
        </p:nvSpPr>
        <p:spPr>
          <a:xfrm>
            <a:off x="2468170" y="11209229"/>
            <a:ext cx="5397021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Channels:</a:t>
            </a:r>
          </a:p>
        </p:txBody>
      </p:sp>
      <p:sp>
        <p:nvSpPr>
          <p:cNvPr id="243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378961" y="12312287"/>
            <a:ext cx="19338039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marL="457200" indent="-457200" algn="l">
              <a:lnSpc>
                <a:spcPct val="115000"/>
              </a:lnSpc>
              <a:buSzPct val="100000"/>
              <a:buChar char="▪"/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What channels is it using to communicate?</a:t>
            </a:r>
          </a:p>
        </p:txBody>
      </p:sp>
      <p:sp>
        <p:nvSpPr>
          <p:cNvPr id="244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468169" y="5344605"/>
            <a:ext cx="18611158" cy="2914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From the communications analyzed, what does its brand promise appear to be? How does it communicate this across channels?</a:t>
            </a:r>
          </a:p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What are its emotional and functional benefits? How are these communicated across channels?</a:t>
            </a:r>
          </a:p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What is its personality? How is this communicated across channels?</a:t>
            </a:r>
          </a:p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What is the tone of voice? How is it communicated across channels?</a:t>
            </a:r>
          </a:p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What calls-to-action are used across channels? </a:t>
            </a:r>
          </a:p>
        </p:txBody>
      </p:sp>
      <p:sp>
        <p:nvSpPr>
          <p:cNvPr id="245" name="Desired outcomes"/>
          <p:cNvSpPr txBox="1"/>
          <p:nvPr/>
        </p:nvSpPr>
        <p:spPr>
          <a:xfrm>
            <a:off x="2468170" y="8767164"/>
            <a:ext cx="5397021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Visuals:</a:t>
            </a:r>
          </a:p>
        </p:txBody>
      </p:sp>
      <p:sp>
        <p:nvSpPr>
          <p:cNvPr id="246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468170" y="9793882"/>
            <a:ext cx="19426630" cy="9283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What is the logo, colors, photography style, font, and icons/patterns?</a:t>
            </a:r>
          </a:p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How do its visuals appeal to its audience?</a:t>
            </a:r>
          </a:p>
        </p:txBody>
      </p:sp>
      <p:grpSp>
        <p:nvGrpSpPr>
          <p:cNvPr id="251" name="Group 1"/>
          <p:cNvGrpSpPr/>
          <p:nvPr/>
        </p:nvGrpSpPr>
        <p:grpSpPr>
          <a:xfrm>
            <a:off x="6266627" y="784935"/>
            <a:ext cx="1409281" cy="1408320"/>
            <a:chOff x="0" y="0"/>
            <a:chExt cx="1409280" cy="1408318"/>
          </a:xfrm>
        </p:grpSpPr>
        <p:sp>
          <p:nvSpPr>
            <p:cNvPr id="247" name="Circle"/>
            <p:cNvSpPr/>
            <p:nvPr/>
          </p:nvSpPr>
          <p:spPr>
            <a:xfrm>
              <a:off x="-1" y="-1"/>
              <a:ext cx="1409282" cy="1408320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292100" dist="50800" dir="5400000">
                <a:srgbClr val="2F2F2F">
                  <a:alpha val="92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grpSp>
          <p:nvGrpSpPr>
            <p:cNvPr id="250" name="Circle"/>
            <p:cNvGrpSpPr/>
            <p:nvPr/>
          </p:nvGrpSpPr>
          <p:grpSpPr>
            <a:xfrm>
              <a:off x="140489" y="140393"/>
              <a:ext cx="1128301" cy="1127531"/>
              <a:chOff x="0" y="0"/>
              <a:chExt cx="1128300" cy="1127530"/>
            </a:xfrm>
          </p:grpSpPr>
          <p:sp>
            <p:nvSpPr>
              <p:cNvPr id="248" name="Circle"/>
              <p:cNvSpPr/>
              <p:nvPr/>
            </p:nvSpPr>
            <p:spPr>
              <a:xfrm>
                <a:off x="-1" y="-1"/>
                <a:ext cx="1128302" cy="1127532"/>
              </a:xfrm>
              <a:prstGeom prst="ellipse">
                <a:avLst/>
              </a:prstGeom>
              <a:solidFill>
                <a:srgbClr val="25408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825500">
                  <a:defRPr b="1" sz="6600">
                    <a:solidFill>
                      <a:srgbClr val="FFFFFF"/>
                    </a:solidFill>
                    <a:latin typeface="Gentium Plus"/>
                    <a:ea typeface="Gentium Plus"/>
                    <a:cs typeface="Gentium Plus"/>
                    <a:sym typeface="Gentium Plus"/>
                  </a:defRPr>
                </a:pPr>
              </a:p>
            </p:txBody>
          </p:sp>
          <p:sp>
            <p:nvSpPr>
              <p:cNvPr id="249" name="3"/>
              <p:cNvSpPr txBox="1"/>
              <p:nvPr/>
            </p:nvSpPr>
            <p:spPr>
              <a:xfrm>
                <a:off x="165235" y="11314"/>
                <a:ext cx="797829" cy="11049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>
                <a:lvl1pPr defTabSz="825500">
                  <a:defRPr b="1" sz="6600">
                    <a:solidFill>
                      <a:srgbClr val="FFFFFF"/>
                    </a:solidFill>
                    <a:latin typeface="Gentium Plus"/>
                    <a:ea typeface="Gentium Plus"/>
                    <a:cs typeface="Gentium Plus"/>
                    <a:sym typeface="Gentium Plus"/>
                  </a:defRPr>
                </a:lvl1pPr>
              </a:lstStyle>
              <a:p>
                <a:pPr/>
                <a:r>
                  <a:t>3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FiftyFour Connected Learning Guide"/>
          <p:cNvSpPr txBox="1"/>
          <p:nvPr>
            <p:ph type="title"/>
          </p:nvPr>
        </p:nvSpPr>
        <p:spPr>
          <a:xfrm>
            <a:off x="1708026" y="1137576"/>
            <a:ext cx="11915831" cy="1152332"/>
          </a:xfrm>
          <a:prstGeom prst="rect">
            <a:avLst/>
          </a:prstGeom>
        </p:spPr>
        <p:txBody>
          <a:bodyPr/>
          <a:lstStyle/>
          <a:p>
            <a:pPr>
              <a:defRPr b="0" spc="-200" sz="6600">
                <a:solidFill>
                  <a:srgbClr val="25408F"/>
                </a:solidFill>
                <a:latin typeface="Gentium Plus"/>
                <a:ea typeface="Gentium Plus"/>
                <a:cs typeface="Gentium Plus"/>
                <a:sym typeface="Gentium Plus"/>
              </a:defRPr>
            </a:pPr>
            <a:r>
              <a:t>Summary</a:t>
            </a:r>
            <a:r>
              <a:rPr>
                <a:solidFill>
                  <a:srgbClr val="C61881"/>
                </a:solidFill>
              </a:rPr>
              <a:t> </a:t>
            </a:r>
            <a:r>
              <a:rPr>
                <a:solidFill>
                  <a:srgbClr val="0E1D42"/>
                </a:solidFill>
              </a:rPr>
              <a:t>of Findings</a:t>
            </a:r>
          </a:p>
        </p:txBody>
      </p:sp>
      <p:sp>
        <p:nvSpPr>
          <p:cNvPr id="254" name="Round Same-side Corner of Rectangle 34"/>
          <p:cNvSpPr/>
          <p:nvPr/>
        </p:nvSpPr>
        <p:spPr>
          <a:xfrm>
            <a:off x="1708026" y="2950986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>
              <a:alpha val="8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55" name="Rectangle 35"/>
          <p:cNvSpPr/>
          <p:nvPr/>
        </p:nvSpPr>
        <p:spPr>
          <a:xfrm>
            <a:off x="1794936" y="9965272"/>
            <a:ext cx="20881042" cy="1876197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56" name="Rectangle 36"/>
          <p:cNvSpPr/>
          <p:nvPr/>
        </p:nvSpPr>
        <p:spPr>
          <a:xfrm>
            <a:off x="1708026" y="3869992"/>
            <a:ext cx="20881042" cy="1876197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57" name="Rectangle 37"/>
          <p:cNvSpPr/>
          <p:nvPr/>
        </p:nvSpPr>
        <p:spPr>
          <a:xfrm>
            <a:off x="1751479" y="6917632"/>
            <a:ext cx="20881042" cy="1876196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58" name="Round Same-side Corner of Rectangle 38"/>
          <p:cNvSpPr/>
          <p:nvPr/>
        </p:nvSpPr>
        <p:spPr>
          <a:xfrm>
            <a:off x="1751479" y="5998626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>
              <a:alpha val="89804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59" name="Round Same-side Corner of Rectangle 7"/>
          <p:cNvSpPr/>
          <p:nvPr/>
        </p:nvSpPr>
        <p:spPr>
          <a:xfrm>
            <a:off x="1794936" y="9046267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60" name="Desired outcomes"/>
          <p:cNvSpPr txBox="1"/>
          <p:nvPr/>
        </p:nvSpPr>
        <p:spPr>
          <a:xfrm>
            <a:off x="2468174" y="3119276"/>
            <a:ext cx="5397022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Messaging:</a:t>
            </a:r>
          </a:p>
        </p:txBody>
      </p:sp>
      <p:sp>
        <p:nvSpPr>
          <p:cNvPr id="261" name="Desired outcomes"/>
          <p:cNvSpPr txBox="1"/>
          <p:nvPr/>
        </p:nvSpPr>
        <p:spPr>
          <a:xfrm>
            <a:off x="2468174" y="9165735"/>
            <a:ext cx="5397022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Channels:</a:t>
            </a:r>
          </a:p>
        </p:txBody>
      </p:sp>
      <p:sp>
        <p:nvSpPr>
          <p:cNvPr id="262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378966" y="10395793"/>
            <a:ext cx="5790640" cy="4475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39700" algn="l">
              <a:lnSpc>
                <a:spcPts val="36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[Overall conclusion from findings]</a:t>
            </a:r>
          </a:p>
        </p:txBody>
      </p:sp>
      <p:sp>
        <p:nvSpPr>
          <p:cNvPr id="263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468174" y="4272993"/>
            <a:ext cx="5790639" cy="4475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39700" algn="l">
              <a:lnSpc>
                <a:spcPts val="36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[Overall conclusion from findings]</a:t>
            </a:r>
          </a:p>
        </p:txBody>
      </p:sp>
      <p:sp>
        <p:nvSpPr>
          <p:cNvPr id="264" name="Desired outcomes"/>
          <p:cNvSpPr txBox="1"/>
          <p:nvPr/>
        </p:nvSpPr>
        <p:spPr>
          <a:xfrm>
            <a:off x="2468174" y="6148833"/>
            <a:ext cx="5397022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Visuals:</a:t>
            </a:r>
          </a:p>
        </p:txBody>
      </p:sp>
      <p:sp>
        <p:nvSpPr>
          <p:cNvPr id="265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468174" y="7302551"/>
            <a:ext cx="5790639" cy="4475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39700" algn="l">
              <a:lnSpc>
                <a:spcPts val="36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[Overall conclusion from findings]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30_BasicColor">
  <a:themeElements>
    <a:clrScheme name="30_BasicColor">
      <a:dk1>
        <a:srgbClr val="5E5E5E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30_BasicColor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30_BasicCol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3462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30_BasicColor">
  <a:themeElements>
    <a:clrScheme name="30_BasicColor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30_BasicColor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30_BasicCol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3462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