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sldIdLst>
    <p:sldId id="264" r:id="rId5"/>
    <p:sldId id="275" r:id="rId6"/>
    <p:sldId id="274" r:id="rId7"/>
    <p:sldId id="276" r:id="rId8"/>
    <p:sldId id="277" r:id="rId9"/>
    <p:sldId id="278" r:id="rId10"/>
    <p:sldId id="279" r:id="rId11"/>
    <p:sldId id="28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D42"/>
    <a:srgbClr val="25408F"/>
    <a:srgbClr val="C61881"/>
    <a:srgbClr val="F9A352"/>
    <a:srgbClr val="EC1B24"/>
    <a:srgbClr val="FFFFFF"/>
    <a:srgbClr val="F9A31A"/>
    <a:srgbClr val="EC1B23"/>
    <a:srgbClr val="C7178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AF30D-904C-A19D-8E75-F61D7CD4F446}" v="1" dt="2026-01-13T13:32:36.575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2" name="Shape 2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7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4921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2" name="Shape 2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7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4834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2" name="Shape 2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7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7197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2" name="Shape 2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7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7802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2" name="Shape 2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7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6149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2" name="Shape 2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7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508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2" name="Shape 2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7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7001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2" name="Shape 2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7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1011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>
                <a:solidFill>
                  <a:srgbClr val="FFFFFF"/>
                </a:solidFill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Hot air balloons viewed from below against a blue sky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2"/>
          <p:cNvSpPr/>
          <p:nvPr/>
        </p:nvSpPr>
        <p:spPr>
          <a:xfrm>
            <a:off x="0" y="13106400"/>
            <a:ext cx="24384000" cy="609600"/>
          </a:xfrm>
          <a:prstGeom prst="rect">
            <a:avLst/>
          </a:prstGeom>
          <a:solidFill>
            <a:srgbClr val="0E1D42"/>
          </a:solidFill>
          <a:ln w="50800">
            <a:solidFill>
              <a:srgbClr val="0E1D42"/>
            </a:solidFill>
          </a:ln>
        </p:spPr>
        <p:txBody>
          <a:bodyPr tIns="91439" bIns="91439" anchor="ctr"/>
          <a:lstStyle/>
          <a:p>
            <a:pPr defTabSz="182880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85600" y="12344400"/>
            <a:ext cx="5689600" cy="73660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1828800"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Hot air balloons viewed from below against a blue sky"/>
          <p:cNvSpPr>
            <a:spLocks noGrp="1"/>
          </p:cNvSpPr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Hot air balloons viewed from below against a blue sky"/>
          <p:cNvSpPr>
            <a:spLocks noGrp="1"/>
          </p:cNvSpPr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Close-up of the top of a hot air balloon viewed from above"/>
          <p:cNvSpPr>
            <a:spLocks noGrp="1"/>
          </p:cNvSpPr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Hot air balloons viewed from below against a blue sky"/>
          <p:cNvSpPr>
            <a:spLocks noGrp="1"/>
          </p:cNvSpPr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40B7A5E0-2EE6-B2C4-8929-6A29C9C90150}"/>
              </a:ext>
            </a:extLst>
          </p:cNvPr>
          <p:cNvSpPr/>
          <p:nvPr/>
        </p:nvSpPr>
        <p:spPr>
          <a:xfrm>
            <a:off x="-500743" y="7274430"/>
            <a:ext cx="25929772" cy="6441569"/>
          </a:xfrm>
          <a:prstGeom prst="rect">
            <a:avLst/>
          </a:prstGeom>
          <a:gradFill flip="none" rotWithShape="1"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6" name="Off-page Connector 25">
            <a:extLst>
              <a:ext uri="{FF2B5EF4-FFF2-40B4-BE49-F238E27FC236}">
                <a16:creationId xmlns:a16="http://schemas.microsoft.com/office/drawing/2014/main" id="{B06C2A0D-61B1-2D63-92F3-B3ED20378B99}"/>
              </a:ext>
            </a:extLst>
          </p:cNvPr>
          <p:cNvSpPr/>
          <p:nvPr/>
        </p:nvSpPr>
        <p:spPr>
          <a:xfrm rot="16200000">
            <a:off x="18948660" y="5045583"/>
            <a:ext cx="2661661" cy="4457700"/>
          </a:xfrm>
          <a:prstGeom prst="flowChartOffpageConnector">
            <a:avLst/>
          </a:prstGeom>
          <a:solidFill>
            <a:srgbClr val="EC1B24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8" name="Off-page Connector 27">
            <a:extLst>
              <a:ext uri="{FF2B5EF4-FFF2-40B4-BE49-F238E27FC236}">
                <a16:creationId xmlns:a16="http://schemas.microsoft.com/office/drawing/2014/main" id="{616D772F-E412-684A-C5A0-6366821CBBF3}"/>
              </a:ext>
            </a:extLst>
          </p:cNvPr>
          <p:cNvSpPr/>
          <p:nvPr/>
        </p:nvSpPr>
        <p:spPr>
          <a:xfrm rot="16200000">
            <a:off x="18481625" y="5045581"/>
            <a:ext cx="2661661" cy="4457700"/>
          </a:xfrm>
          <a:prstGeom prst="flowChartOffpageConnector">
            <a:avLst/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472279" sx="102000" sy="102000" algn="ctr" rotWithShape="0">
              <a:prstClr val="black">
                <a:alpha val="2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5" name="Off-page Connector 24">
            <a:extLst>
              <a:ext uri="{FF2B5EF4-FFF2-40B4-BE49-F238E27FC236}">
                <a16:creationId xmlns:a16="http://schemas.microsoft.com/office/drawing/2014/main" id="{93902C19-90FD-6A0D-E8BD-7848A1AE8E0E}"/>
              </a:ext>
            </a:extLst>
          </p:cNvPr>
          <p:cNvSpPr/>
          <p:nvPr/>
        </p:nvSpPr>
        <p:spPr>
          <a:xfrm rot="16200000">
            <a:off x="14926387" y="3673977"/>
            <a:ext cx="2661661" cy="4457700"/>
          </a:xfrm>
          <a:prstGeom prst="flowChartOffpageConnector">
            <a:avLst/>
          </a:prstGeom>
          <a:solidFill>
            <a:srgbClr val="0E1D4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9" name="Off-page Connector 28">
            <a:extLst>
              <a:ext uri="{FF2B5EF4-FFF2-40B4-BE49-F238E27FC236}">
                <a16:creationId xmlns:a16="http://schemas.microsoft.com/office/drawing/2014/main" id="{C0F661BC-D171-9D61-6882-B3FD66FFD03C}"/>
              </a:ext>
            </a:extLst>
          </p:cNvPr>
          <p:cNvSpPr/>
          <p:nvPr/>
        </p:nvSpPr>
        <p:spPr>
          <a:xfrm rot="16200000">
            <a:off x="14459352" y="3673975"/>
            <a:ext cx="2661661" cy="4457700"/>
          </a:xfrm>
          <a:prstGeom prst="flowChartOffpageConnector">
            <a:avLst/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472279" sx="102000" sy="102000" algn="ctr" rotWithShape="0">
              <a:prstClr val="black">
                <a:alpha val="2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1" name="Off-page Connector 20">
            <a:extLst>
              <a:ext uri="{FF2B5EF4-FFF2-40B4-BE49-F238E27FC236}">
                <a16:creationId xmlns:a16="http://schemas.microsoft.com/office/drawing/2014/main" id="{FF81FCF3-A7BF-166A-BACA-4860929C5271}"/>
              </a:ext>
            </a:extLst>
          </p:cNvPr>
          <p:cNvSpPr/>
          <p:nvPr/>
        </p:nvSpPr>
        <p:spPr>
          <a:xfrm rot="16200000">
            <a:off x="10967328" y="5045583"/>
            <a:ext cx="2661661" cy="4457700"/>
          </a:xfrm>
          <a:prstGeom prst="flowChartOffpageConnector">
            <a:avLst/>
          </a:prstGeom>
          <a:solidFill>
            <a:srgbClr val="F9A35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" name="Off-page Connector 29">
            <a:extLst>
              <a:ext uri="{FF2B5EF4-FFF2-40B4-BE49-F238E27FC236}">
                <a16:creationId xmlns:a16="http://schemas.microsoft.com/office/drawing/2014/main" id="{C3B184DE-0437-836D-A03A-38BF7E1497AB}"/>
              </a:ext>
            </a:extLst>
          </p:cNvPr>
          <p:cNvSpPr/>
          <p:nvPr/>
        </p:nvSpPr>
        <p:spPr>
          <a:xfrm rot="16200000">
            <a:off x="10500293" y="5045581"/>
            <a:ext cx="2661661" cy="4457700"/>
          </a:xfrm>
          <a:prstGeom prst="flowChartOffpageConnector">
            <a:avLst/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472279" sx="102000" sy="102000" algn="ctr" rotWithShape="0">
              <a:prstClr val="black">
                <a:alpha val="2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Off-page Connector 12">
            <a:extLst>
              <a:ext uri="{FF2B5EF4-FFF2-40B4-BE49-F238E27FC236}">
                <a16:creationId xmlns:a16="http://schemas.microsoft.com/office/drawing/2014/main" id="{A4021868-2D8A-62C2-ED80-4EAD8806734D}"/>
              </a:ext>
            </a:extLst>
          </p:cNvPr>
          <p:cNvSpPr/>
          <p:nvPr/>
        </p:nvSpPr>
        <p:spPr>
          <a:xfrm rot="16200000">
            <a:off x="7020204" y="3673978"/>
            <a:ext cx="2661661" cy="4457700"/>
          </a:xfrm>
          <a:prstGeom prst="flowChartOffpageConnector">
            <a:avLst/>
          </a:prstGeom>
          <a:solidFill>
            <a:srgbClr val="C6188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1" name="Off-page Connector 30">
            <a:extLst>
              <a:ext uri="{FF2B5EF4-FFF2-40B4-BE49-F238E27FC236}">
                <a16:creationId xmlns:a16="http://schemas.microsoft.com/office/drawing/2014/main" id="{41745446-8BBE-3D1B-B3EA-F1149E2DD4D0}"/>
              </a:ext>
            </a:extLst>
          </p:cNvPr>
          <p:cNvSpPr/>
          <p:nvPr/>
        </p:nvSpPr>
        <p:spPr>
          <a:xfrm rot="16200000">
            <a:off x="6553169" y="3673976"/>
            <a:ext cx="2661661" cy="4457700"/>
          </a:xfrm>
          <a:prstGeom prst="flowChartOffpageConnector">
            <a:avLst/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472279" sx="102000" sy="102000" algn="ctr" rotWithShape="0">
              <a:prstClr val="black">
                <a:alpha val="2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0" name="FiftyFour Connected Learning Guide">
            <a:extLst>
              <a:ext uri="{FF2B5EF4-FFF2-40B4-BE49-F238E27FC236}">
                <a16:creationId xmlns:a16="http://schemas.microsoft.com/office/drawing/2014/main" id="{0B7BCAAA-27EB-6A3F-3140-6CD8071B0E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08026" y="1137576"/>
            <a:ext cx="18865973" cy="115233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6000" b="0" spc="-119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" sz="6600">
                <a:solidFill>
                  <a:srgbClr val="0E1D42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Review: </a:t>
            </a:r>
            <a:r>
              <a:rPr lang="en" sz="6600">
                <a:solidFill>
                  <a:srgbClr val="25408F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Stages of the Audience Journey </a:t>
            </a:r>
            <a:endParaRPr sz="6600">
              <a:solidFill>
                <a:srgbClr val="25408F"/>
              </a:solidFill>
              <a:latin typeface="Gentium Plus" panose="02000503060000020004" pitchFamily="2" charset="0"/>
              <a:ea typeface="Gentium Plus" panose="02000503060000020004" pitchFamily="2" charset="0"/>
              <a:cs typeface="Gentium Plus" panose="02000503060000020004" pitchFamily="2" charset="0"/>
            </a:endParaRPr>
          </a:p>
        </p:txBody>
      </p:sp>
      <p:sp>
        <p:nvSpPr>
          <p:cNvPr id="5" name="Off-page Connector 4">
            <a:extLst>
              <a:ext uri="{FF2B5EF4-FFF2-40B4-BE49-F238E27FC236}">
                <a16:creationId xmlns:a16="http://schemas.microsoft.com/office/drawing/2014/main" id="{86D0DAF7-CD7E-39FC-A983-EEE5C52A41EA}"/>
              </a:ext>
            </a:extLst>
          </p:cNvPr>
          <p:cNvSpPr/>
          <p:nvPr/>
        </p:nvSpPr>
        <p:spPr>
          <a:xfrm rot="16200000">
            <a:off x="3073080" y="5045583"/>
            <a:ext cx="2661661" cy="4457700"/>
          </a:xfrm>
          <a:prstGeom prst="flowChartOffpageConnector">
            <a:avLst/>
          </a:prstGeom>
          <a:solidFill>
            <a:srgbClr val="25408F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2" name="Off-page Connector 31">
            <a:extLst>
              <a:ext uri="{FF2B5EF4-FFF2-40B4-BE49-F238E27FC236}">
                <a16:creationId xmlns:a16="http://schemas.microsoft.com/office/drawing/2014/main" id="{87F72D97-2192-AE17-D777-3F6F197D96CD}"/>
              </a:ext>
            </a:extLst>
          </p:cNvPr>
          <p:cNvSpPr/>
          <p:nvPr/>
        </p:nvSpPr>
        <p:spPr>
          <a:xfrm rot="16200000">
            <a:off x="2606045" y="5045581"/>
            <a:ext cx="2661661" cy="4457700"/>
          </a:xfrm>
          <a:prstGeom prst="flowChartOffpageConnector">
            <a:avLst/>
          </a:prstGeom>
          <a:solidFill>
            <a:srgbClr val="FFFFFF"/>
          </a:solidFill>
          <a:ln w="12700" cap="flat">
            <a:noFill/>
            <a:miter lim="400000"/>
          </a:ln>
          <a:effectLst>
            <a:outerShdw blurRad="472279" sx="102000" sy="102000" algn="ctr" rotWithShape="0">
              <a:prstClr val="black">
                <a:alpha val="2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4F101C7-7FCE-7AEA-AABC-85DFA096A245}"/>
              </a:ext>
            </a:extLst>
          </p:cNvPr>
          <p:cNvSpPr txBox="1"/>
          <p:nvPr/>
        </p:nvSpPr>
        <p:spPr>
          <a:xfrm>
            <a:off x="1430966" y="6976910"/>
            <a:ext cx="492473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>
                <a:ln>
                  <a:noFill/>
                </a:ln>
                <a:solidFill>
                  <a:srgbClr val="0E1D42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Awareness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08D035B-AB83-8B93-C225-4803249667E0}"/>
              </a:ext>
            </a:extLst>
          </p:cNvPr>
          <p:cNvSpPr txBox="1"/>
          <p:nvPr/>
        </p:nvSpPr>
        <p:spPr>
          <a:xfrm>
            <a:off x="5341905" y="5624128"/>
            <a:ext cx="492473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>
                <a:ln>
                  <a:noFill/>
                </a:ln>
                <a:solidFill>
                  <a:srgbClr val="0E1D42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Consideration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703ACAC-CED1-C9C9-1B24-68D84BB74C03}"/>
              </a:ext>
            </a:extLst>
          </p:cNvPr>
          <p:cNvSpPr txBox="1"/>
          <p:nvPr/>
        </p:nvSpPr>
        <p:spPr>
          <a:xfrm>
            <a:off x="9368755" y="7076617"/>
            <a:ext cx="492473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>
                <a:ln>
                  <a:noFill/>
                </a:ln>
                <a:solidFill>
                  <a:srgbClr val="0E1D42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Decision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4E6C64-ED67-81AE-3FA0-3B58BF7344A4}"/>
              </a:ext>
            </a:extLst>
          </p:cNvPr>
          <p:cNvSpPr txBox="1"/>
          <p:nvPr/>
        </p:nvSpPr>
        <p:spPr>
          <a:xfrm>
            <a:off x="13230915" y="5618796"/>
            <a:ext cx="492473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>
                <a:ln>
                  <a:noFill/>
                </a:ln>
                <a:solidFill>
                  <a:srgbClr val="0E1D42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Retention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DE41668-76C5-867E-7541-0213BBF5102D}"/>
              </a:ext>
            </a:extLst>
          </p:cNvPr>
          <p:cNvSpPr txBox="1"/>
          <p:nvPr/>
        </p:nvSpPr>
        <p:spPr>
          <a:xfrm>
            <a:off x="17359330" y="7076617"/>
            <a:ext cx="4924736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>
                <a:ln>
                  <a:noFill/>
                </a:ln>
                <a:solidFill>
                  <a:srgbClr val="0E1D42"/>
                </a:solidFill>
                <a:effectLst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Helvetica Neue"/>
              </a:rPr>
              <a:t>Advocacy</a:t>
            </a:r>
          </a:p>
        </p:txBody>
      </p:sp>
    </p:spTree>
    <p:extLst>
      <p:ext uri="{BB962C8B-B14F-4D97-AF65-F5344CB8AC3E}">
        <p14:creationId xmlns:p14="http://schemas.microsoft.com/office/powerpoint/2010/main" val="276218605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BD4D045A-B19C-9A49-969D-21FBE01416C6}"/>
              </a:ext>
            </a:extLst>
          </p:cNvPr>
          <p:cNvSpPr/>
          <p:nvPr/>
        </p:nvSpPr>
        <p:spPr>
          <a:xfrm>
            <a:off x="1699012" y="5037380"/>
            <a:ext cx="21249016" cy="7819640"/>
          </a:xfrm>
          <a:prstGeom prst="rect">
            <a:avLst/>
          </a:prstGeom>
          <a:gradFill flip="none" rotWithShape="1"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0" name="FiftyFour Connected Learning Guide">
            <a:extLst>
              <a:ext uri="{FF2B5EF4-FFF2-40B4-BE49-F238E27FC236}">
                <a16:creationId xmlns:a16="http://schemas.microsoft.com/office/drawing/2014/main" id="{0B7BCAAA-27EB-6A3F-3140-6CD8071B0E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08027" y="1137576"/>
            <a:ext cx="11915830" cy="115233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6000" b="0" spc="-119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" sz="6600">
                <a:solidFill>
                  <a:srgbClr val="F9A352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Who is </a:t>
            </a:r>
            <a:r>
              <a:rPr lang="en" sz="6600">
                <a:solidFill>
                  <a:srgbClr val="0E1D42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our audience persona?</a:t>
            </a:r>
            <a:endParaRPr sz="6600">
              <a:solidFill>
                <a:srgbClr val="0E1D42"/>
              </a:solidFill>
              <a:latin typeface="Gentium Plus" panose="02000503060000020004" pitchFamily="2" charset="0"/>
              <a:ea typeface="Gentium Plus" panose="02000503060000020004" pitchFamily="2" charset="0"/>
              <a:cs typeface="Gentium Plus" panose="02000503060000020004" pitchFamily="2" charset="0"/>
            </a:endParaRPr>
          </a:p>
        </p:txBody>
      </p:sp>
      <p:graphicFrame>
        <p:nvGraphicFramePr>
          <p:cNvPr id="2" name="Table 7">
            <a:extLst>
              <a:ext uri="{FF2B5EF4-FFF2-40B4-BE49-F238E27FC236}">
                <a16:creationId xmlns:a16="http://schemas.microsoft.com/office/drawing/2014/main" id="{12496256-F0F0-8C8D-C230-E9B955F7A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528462"/>
              </p:ext>
            </p:extLst>
          </p:nvPr>
        </p:nvGraphicFramePr>
        <p:xfrm>
          <a:off x="1708027" y="2882346"/>
          <a:ext cx="21240000" cy="100855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0">
                  <a:extLst>
                    <a:ext uri="{9D8B030D-6E8A-4147-A177-3AD203B41FA5}">
                      <a16:colId xmlns:a16="http://schemas.microsoft.com/office/drawing/2014/main" val="2098294359"/>
                    </a:ext>
                  </a:extLst>
                </a:gridCol>
                <a:gridCol w="5040000">
                  <a:extLst>
                    <a:ext uri="{9D8B030D-6E8A-4147-A177-3AD203B41FA5}">
                      <a16:colId xmlns:a16="http://schemas.microsoft.com/office/drawing/2014/main" val="2516576080"/>
                    </a:ext>
                  </a:extLst>
                </a:gridCol>
                <a:gridCol w="6480000">
                  <a:extLst>
                    <a:ext uri="{9D8B030D-6E8A-4147-A177-3AD203B41FA5}">
                      <a16:colId xmlns:a16="http://schemas.microsoft.com/office/drawing/2014/main" val="2854742235"/>
                    </a:ext>
                  </a:extLst>
                </a:gridCol>
                <a:gridCol w="5040000">
                  <a:extLst>
                    <a:ext uri="{9D8B030D-6E8A-4147-A177-3AD203B41FA5}">
                      <a16:colId xmlns:a16="http://schemas.microsoft.com/office/drawing/2014/main" val="525515836"/>
                    </a:ext>
                  </a:extLst>
                </a:gridCol>
              </a:tblGrid>
              <a:tr h="996928">
                <a:tc gridSpan="4">
                  <a:txBody>
                    <a:bodyPr/>
                    <a:lstStyle/>
                    <a:p>
                      <a:pPr algn="l"/>
                      <a:r>
                        <a:rPr lang="en-US" sz="280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Name: </a:t>
                      </a:r>
                      <a:r>
                        <a:rPr lang="en" sz="2800" b="0" err="1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Chantrea</a:t>
                      </a:r>
                      <a:endParaRPr lang="en-US" sz="2800" b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09160" marR="209160" marT="209160" marB="20916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702077"/>
                  </a:ext>
                </a:extLst>
              </a:tr>
              <a:tr h="1163782">
                <a:tc>
                  <a:txBody>
                    <a:bodyPr/>
                    <a:lstStyle/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Characteristics</a:t>
                      </a:r>
                    </a:p>
                  </a:txBody>
                  <a:tcPr marL="209160" marR="209160" marT="209160" marB="209160" anchor="ctr">
                    <a:solidFill>
                      <a:srgbClr val="F9A3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Activities</a:t>
                      </a:r>
                    </a:p>
                  </a:txBody>
                  <a:tcPr marL="209160" marR="209160" marT="209160" marB="209160" anchor="ctr">
                    <a:solidFill>
                      <a:srgbClr val="F9A3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Values / Fears</a:t>
                      </a:r>
                    </a:p>
                  </a:txBody>
                  <a:tcPr marL="209160" marR="209160" marT="209160" marB="209160" anchor="ctr">
                    <a:solidFill>
                      <a:srgbClr val="F9A3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Goals / Motivations</a:t>
                      </a:r>
                    </a:p>
                  </a:txBody>
                  <a:tcPr marL="209160" marR="209160" marT="209160" marB="209160" anchor="ctr">
                    <a:solidFill>
                      <a:srgbClr val="F9A3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509880"/>
                  </a:ext>
                </a:extLst>
              </a:tr>
              <a:tr h="7924800">
                <a:tc>
                  <a:txBody>
                    <a:bodyPr/>
                    <a:lstStyle/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Lives in Thailand near Chiang Mai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Born in Cambodia, but moved once she was 17 years old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Female, 27 years old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Unmarried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One 2-year old daughter and 4 months pregnant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Raised Buddhist, but doesn’t practice it much anymore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Very poor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No higher education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Works at a store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Spends most of her time at the store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Will meet friends at a local restaurant weekly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Drinks often and sometimes does drugs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Spends most of her time with co-workers from the store and other women with children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Uses Facebook and Instagram, and checks emails occasionally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No permanent home address as she moves regularly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Gets information from social media or friends/co-workers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Trusts grandma’s advice and talks to her on the phone once per week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Wants to give her kids a better life than she had, but not sure how to do that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Thinks that if she works hard enough, she might be able to move somewhere where her kids  will have more opportunities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Feels hopeless that her life could get better, but is able to hold hope for her kids’ lives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Enjoys community with other women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Afraid she’ll lose her job or be forced into sex work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Is seeking more meaning in life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Is afraid that a Christian clinic won’t accept her as a Buddhist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Is afraid that she’ll be judged for her lifestyle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Would lose trust of the clinic if asked to pay an unexpected fee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Desires medical care where she can trust the doctors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Likes the thought of postnatal support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Is intrigued by how kind and caring the staff are 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Wonders if they could actually help her find a more stable job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Will stop coming if the services are no longer free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Leaves her appointments feeling more confident in herself and feeling respected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  <a:p>
                      <a:pPr marL="171450" lvl="0" indent="-177800" algn="l" rtl="0">
                        <a:lnSpc>
                          <a:spcPts val="3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000"/>
                        <a:buFont typeface="Lato"/>
                        <a:buChar char="●"/>
                      </a:pPr>
                      <a:r>
                        <a:rPr lang="en" sz="2200" i="0">
                          <a:solidFill>
                            <a:srgbClr val="0E1D42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Lato"/>
                        </a:rPr>
                        <a:t>Tells her pregnant friends that they could receive free medical help</a:t>
                      </a:r>
                      <a:endParaRPr sz="2200" i="0">
                        <a:solidFill>
                          <a:srgbClr val="0E1D42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Lato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099269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34469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C19B4B-95E9-E5F8-52A1-3B1D49F2B776}"/>
              </a:ext>
            </a:extLst>
          </p:cNvPr>
          <p:cNvSpPr/>
          <p:nvPr/>
        </p:nvSpPr>
        <p:spPr>
          <a:xfrm>
            <a:off x="-25901" y="2780563"/>
            <a:ext cx="24480000" cy="8748000"/>
          </a:xfrm>
          <a:prstGeom prst="rect">
            <a:avLst/>
          </a:prstGeom>
          <a:gradFill flip="none" rotWithShape="1"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Breakout sessions discussions around structured questions in groups of 6-12 learners…">
            <a:extLst>
              <a:ext uri="{FF2B5EF4-FFF2-40B4-BE49-F238E27FC236}">
                <a16:creationId xmlns:a16="http://schemas.microsoft.com/office/drawing/2014/main" id="{45181ECC-4E26-ABD8-AFDF-4AF828857D73}"/>
              </a:ext>
            </a:extLst>
          </p:cNvPr>
          <p:cNvSpPr txBox="1"/>
          <p:nvPr/>
        </p:nvSpPr>
        <p:spPr>
          <a:xfrm>
            <a:off x="1576960" y="3768436"/>
            <a:ext cx="21310749" cy="100135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ZA" sz="3200" dirty="0" err="1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Chantrea</a:t>
            </a:r>
            <a:r>
              <a:rPr lang="en-ZA" sz="3200" dirty="0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is aware of her situation and begins to explore options offering hope and help.</a:t>
            </a:r>
          </a:p>
        </p:txBody>
      </p:sp>
      <p:sp>
        <p:nvSpPr>
          <p:cNvPr id="10" name="FiftyFour Connected Learning Guide">
            <a:extLst>
              <a:ext uri="{FF2B5EF4-FFF2-40B4-BE49-F238E27FC236}">
                <a16:creationId xmlns:a16="http://schemas.microsoft.com/office/drawing/2014/main" id="{0B7BCAAA-27EB-6A3F-3140-6CD8071B0E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96343" y="1137576"/>
            <a:ext cx="13356770" cy="115233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6000" b="0" spc="-119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sz="6600">
                <a:solidFill>
                  <a:srgbClr val="0E1D42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Awareness</a:t>
            </a:r>
            <a:endParaRPr sz="6600">
              <a:solidFill>
                <a:srgbClr val="0E1D42"/>
              </a:solidFill>
              <a:latin typeface="Gentium Plus" panose="02000503060000020004" pitchFamily="2" charset="0"/>
              <a:ea typeface="Gentium Plus" panose="02000503060000020004" pitchFamily="2" charset="0"/>
              <a:cs typeface="Gentium Plus" panose="02000503060000020004" pitchFamily="2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E6EB0EC-DFC0-4744-FC8F-B4D193A084F1}"/>
              </a:ext>
            </a:extLst>
          </p:cNvPr>
          <p:cNvGrpSpPr/>
          <p:nvPr/>
        </p:nvGrpSpPr>
        <p:grpSpPr>
          <a:xfrm>
            <a:off x="1436470" y="851164"/>
            <a:ext cx="1409279" cy="1408318"/>
            <a:chOff x="1436470" y="851164"/>
            <a:chExt cx="1409279" cy="1408318"/>
          </a:xfrm>
        </p:grpSpPr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0CDB66FD-6CCE-F78B-10DB-FFA2DCEA3217}"/>
                </a:ext>
              </a:extLst>
            </p:cNvPr>
            <p:cNvSpPr/>
            <p:nvPr/>
          </p:nvSpPr>
          <p:spPr>
            <a:xfrm>
              <a:off x="1436470" y="851164"/>
              <a:ext cx="1409279" cy="1408318"/>
            </a:xfrm>
            <a:prstGeom prst="ellipse">
              <a:avLst/>
            </a:prstGeom>
            <a:solidFill>
              <a:srgbClr val="FFFFFF"/>
            </a:solidFill>
            <a:ln w="76200">
              <a:noFill/>
              <a:miter lim="400000"/>
            </a:ln>
            <a:effectLst>
              <a:outerShdw blurRad="292100" dist="50800" dir="5400000" algn="ctr" rotWithShape="0">
                <a:schemeClr val="tx1">
                  <a:lumMod val="50000"/>
                  <a:alpha val="92000"/>
                </a:schemeClr>
              </a:outerShdw>
            </a:effectLst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13" name="Circle">
              <a:extLst>
                <a:ext uri="{FF2B5EF4-FFF2-40B4-BE49-F238E27FC236}">
                  <a16:creationId xmlns:a16="http://schemas.microsoft.com/office/drawing/2014/main" id="{2DE6F42F-37C0-D394-5421-EF9EDE4EBDF3}"/>
                </a:ext>
              </a:extLst>
            </p:cNvPr>
            <p:cNvSpPr/>
            <p:nvPr/>
          </p:nvSpPr>
          <p:spPr>
            <a:xfrm>
              <a:off x="1576960" y="991558"/>
              <a:ext cx="1128299" cy="1127529"/>
            </a:xfrm>
            <a:prstGeom prst="ellipse">
              <a:avLst/>
            </a:prstGeom>
            <a:solidFill>
              <a:srgbClr val="25408F"/>
            </a:solidFill>
            <a:ln w="76200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 lang="en-US" sz="6600" b="1">
                  <a:solidFill>
                    <a:srgbClr val="FFFFFF"/>
                  </a:solidFill>
                  <a:latin typeface="Gentium Plus" panose="02000503060000020004" pitchFamily="2" charset="0"/>
                  <a:ea typeface="Gentium Plus" panose="02000503060000020004" pitchFamily="2" charset="0"/>
                  <a:cs typeface="Gentium Plus" panose="02000503060000020004" pitchFamily="2" charset="0"/>
                </a:rPr>
                <a:t>1</a:t>
              </a:r>
              <a:endParaRPr sz="6600" b="1">
                <a:solidFill>
                  <a:srgbClr val="FFFFFF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90343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C19B4B-95E9-E5F8-52A1-3B1D49F2B776}"/>
              </a:ext>
            </a:extLst>
          </p:cNvPr>
          <p:cNvSpPr/>
          <p:nvPr/>
        </p:nvSpPr>
        <p:spPr>
          <a:xfrm>
            <a:off x="-25901" y="2780563"/>
            <a:ext cx="24480000" cy="8748000"/>
          </a:xfrm>
          <a:prstGeom prst="rect">
            <a:avLst/>
          </a:prstGeom>
          <a:gradFill flip="none" rotWithShape="1"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Breakout sessions discussions around structured questions in groups of 6-12 learners…">
            <a:extLst>
              <a:ext uri="{FF2B5EF4-FFF2-40B4-BE49-F238E27FC236}">
                <a16:creationId xmlns:a16="http://schemas.microsoft.com/office/drawing/2014/main" id="{45181ECC-4E26-ABD8-AFDF-4AF828857D73}"/>
              </a:ext>
            </a:extLst>
          </p:cNvPr>
          <p:cNvSpPr txBox="1"/>
          <p:nvPr/>
        </p:nvSpPr>
        <p:spPr>
          <a:xfrm>
            <a:off x="1576960" y="3768436"/>
            <a:ext cx="21310749" cy="100135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ZA" sz="3200" dirty="0" err="1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Chantrea</a:t>
            </a:r>
            <a:r>
              <a:rPr lang="en-ZA" sz="3200" dirty="0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actively researches her options and learns more information about Renew Maternal Care amongst other options.</a:t>
            </a:r>
          </a:p>
        </p:txBody>
      </p:sp>
      <p:sp>
        <p:nvSpPr>
          <p:cNvPr id="10" name="FiftyFour Connected Learning Guide">
            <a:extLst>
              <a:ext uri="{FF2B5EF4-FFF2-40B4-BE49-F238E27FC236}">
                <a16:creationId xmlns:a16="http://schemas.microsoft.com/office/drawing/2014/main" id="{0B7BCAAA-27EB-6A3F-3140-6CD8071B0E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96343" y="1137576"/>
            <a:ext cx="13356770" cy="115233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6000" b="0" spc="-119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sz="6600">
                <a:solidFill>
                  <a:srgbClr val="0E1D42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Consideration</a:t>
            </a:r>
            <a:endParaRPr sz="6600">
              <a:solidFill>
                <a:srgbClr val="0E1D42"/>
              </a:solidFill>
              <a:latin typeface="Gentium Plus" panose="02000503060000020004" pitchFamily="2" charset="0"/>
              <a:ea typeface="Gentium Plus" panose="02000503060000020004" pitchFamily="2" charset="0"/>
              <a:cs typeface="Gentium Plus" panose="02000503060000020004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1BCA851-E813-9DCB-5A0C-EF4AE4C1D4AD}"/>
              </a:ext>
            </a:extLst>
          </p:cNvPr>
          <p:cNvGrpSpPr/>
          <p:nvPr/>
        </p:nvGrpSpPr>
        <p:grpSpPr>
          <a:xfrm>
            <a:off x="1436470" y="851164"/>
            <a:ext cx="1409279" cy="1408318"/>
            <a:chOff x="1436470" y="851164"/>
            <a:chExt cx="1409279" cy="1408318"/>
          </a:xfrm>
        </p:grpSpPr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0CDB66FD-6CCE-F78B-10DB-FFA2DCEA3217}"/>
                </a:ext>
              </a:extLst>
            </p:cNvPr>
            <p:cNvSpPr/>
            <p:nvPr/>
          </p:nvSpPr>
          <p:spPr>
            <a:xfrm>
              <a:off x="1436470" y="851164"/>
              <a:ext cx="1409279" cy="1408318"/>
            </a:xfrm>
            <a:prstGeom prst="ellipse">
              <a:avLst/>
            </a:prstGeom>
            <a:solidFill>
              <a:srgbClr val="FFFFFF"/>
            </a:solidFill>
            <a:ln w="76200">
              <a:noFill/>
              <a:miter lim="400000"/>
            </a:ln>
            <a:effectLst>
              <a:outerShdw blurRad="292100" dist="50800" dir="5400000" algn="ctr" rotWithShape="0">
                <a:schemeClr val="tx1">
                  <a:lumMod val="50000"/>
                  <a:alpha val="92000"/>
                </a:schemeClr>
              </a:outerShdw>
            </a:effectLst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13" name="Circle">
              <a:extLst>
                <a:ext uri="{FF2B5EF4-FFF2-40B4-BE49-F238E27FC236}">
                  <a16:creationId xmlns:a16="http://schemas.microsoft.com/office/drawing/2014/main" id="{2DE6F42F-37C0-D394-5421-EF9EDE4EBDF3}"/>
                </a:ext>
              </a:extLst>
            </p:cNvPr>
            <p:cNvSpPr/>
            <p:nvPr/>
          </p:nvSpPr>
          <p:spPr>
            <a:xfrm>
              <a:off x="1576960" y="991558"/>
              <a:ext cx="1128299" cy="1127529"/>
            </a:xfrm>
            <a:prstGeom prst="ellipse">
              <a:avLst/>
            </a:prstGeom>
            <a:solidFill>
              <a:srgbClr val="C61881"/>
            </a:solidFill>
            <a:ln w="76200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 lang="en-US" sz="6600" b="1">
                  <a:solidFill>
                    <a:srgbClr val="FFFFFF"/>
                  </a:solidFill>
                  <a:latin typeface="Gentium Plus" panose="02000503060000020004" pitchFamily="2" charset="0"/>
                  <a:ea typeface="Gentium Plus" panose="02000503060000020004" pitchFamily="2" charset="0"/>
                  <a:cs typeface="Gentium Plus" panose="02000503060000020004" pitchFamily="2" charset="0"/>
                </a:rPr>
                <a:t>2</a:t>
              </a:r>
              <a:endParaRPr sz="6600" b="1">
                <a:solidFill>
                  <a:srgbClr val="FFFFFF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32228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C19B4B-95E9-E5F8-52A1-3B1D49F2B776}"/>
              </a:ext>
            </a:extLst>
          </p:cNvPr>
          <p:cNvSpPr/>
          <p:nvPr/>
        </p:nvSpPr>
        <p:spPr>
          <a:xfrm>
            <a:off x="-25901" y="2780563"/>
            <a:ext cx="24480000" cy="8748000"/>
          </a:xfrm>
          <a:prstGeom prst="rect">
            <a:avLst/>
          </a:prstGeom>
          <a:gradFill flip="none" rotWithShape="1"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Breakout sessions discussions around structured questions in groups of 6-12 learners…">
            <a:extLst>
              <a:ext uri="{FF2B5EF4-FFF2-40B4-BE49-F238E27FC236}">
                <a16:creationId xmlns:a16="http://schemas.microsoft.com/office/drawing/2014/main" id="{45181ECC-4E26-ABD8-AFDF-4AF828857D73}"/>
              </a:ext>
            </a:extLst>
          </p:cNvPr>
          <p:cNvSpPr txBox="1"/>
          <p:nvPr/>
        </p:nvSpPr>
        <p:spPr>
          <a:xfrm>
            <a:off x="1576960" y="3768436"/>
            <a:ext cx="21310749" cy="100135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ZA" sz="3200" dirty="0" err="1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Chantrea</a:t>
            </a:r>
            <a:r>
              <a:rPr lang="en-ZA" sz="3200" dirty="0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chooses to engage with Renew Maternal Care by making an appointment.</a:t>
            </a:r>
            <a:endParaRPr lang="en-ZA" sz="3800" dirty="0">
              <a:solidFill>
                <a:srgbClr val="0E1D4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ZA" sz="2800" dirty="0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It’s important for her to have gathered all the information that’s important to her prior to making a decision to further engage.</a:t>
            </a:r>
          </a:p>
        </p:txBody>
      </p:sp>
      <p:sp>
        <p:nvSpPr>
          <p:cNvPr id="10" name="FiftyFour Connected Learning Guide">
            <a:extLst>
              <a:ext uri="{FF2B5EF4-FFF2-40B4-BE49-F238E27FC236}">
                <a16:creationId xmlns:a16="http://schemas.microsoft.com/office/drawing/2014/main" id="{0B7BCAAA-27EB-6A3F-3140-6CD8071B0E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96343" y="1137576"/>
            <a:ext cx="13356770" cy="115233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6000" b="0" spc="-119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sz="6600">
                <a:solidFill>
                  <a:srgbClr val="0E1D42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Consideration</a:t>
            </a:r>
            <a:endParaRPr sz="6600">
              <a:solidFill>
                <a:srgbClr val="0E1D42"/>
              </a:solidFill>
              <a:latin typeface="Gentium Plus" panose="02000503060000020004" pitchFamily="2" charset="0"/>
              <a:ea typeface="Gentium Plus" panose="02000503060000020004" pitchFamily="2" charset="0"/>
              <a:cs typeface="Gentium Plus" panose="02000503060000020004" pitchFamily="2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D4D6893-0D66-D595-7AD3-3D3A9F7F35DC}"/>
              </a:ext>
            </a:extLst>
          </p:cNvPr>
          <p:cNvGrpSpPr/>
          <p:nvPr/>
        </p:nvGrpSpPr>
        <p:grpSpPr>
          <a:xfrm>
            <a:off x="1436470" y="851164"/>
            <a:ext cx="1409279" cy="1408318"/>
            <a:chOff x="1436470" y="851164"/>
            <a:chExt cx="1409279" cy="1408318"/>
          </a:xfrm>
        </p:grpSpPr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0CDB66FD-6CCE-F78B-10DB-FFA2DCEA3217}"/>
                </a:ext>
              </a:extLst>
            </p:cNvPr>
            <p:cNvSpPr/>
            <p:nvPr/>
          </p:nvSpPr>
          <p:spPr>
            <a:xfrm>
              <a:off x="1436470" y="851164"/>
              <a:ext cx="1409279" cy="1408318"/>
            </a:xfrm>
            <a:prstGeom prst="ellipse">
              <a:avLst/>
            </a:prstGeom>
            <a:solidFill>
              <a:srgbClr val="FFFFFF"/>
            </a:solidFill>
            <a:ln w="76200">
              <a:noFill/>
              <a:miter lim="400000"/>
            </a:ln>
            <a:effectLst>
              <a:outerShdw blurRad="292100" dist="50800" dir="5400000" algn="ctr" rotWithShape="0">
                <a:schemeClr val="tx1">
                  <a:lumMod val="50000"/>
                  <a:alpha val="92000"/>
                </a:schemeClr>
              </a:outerShdw>
            </a:effectLst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13" name="Circle">
              <a:extLst>
                <a:ext uri="{FF2B5EF4-FFF2-40B4-BE49-F238E27FC236}">
                  <a16:creationId xmlns:a16="http://schemas.microsoft.com/office/drawing/2014/main" id="{2DE6F42F-37C0-D394-5421-EF9EDE4EBDF3}"/>
                </a:ext>
              </a:extLst>
            </p:cNvPr>
            <p:cNvSpPr/>
            <p:nvPr/>
          </p:nvSpPr>
          <p:spPr>
            <a:xfrm>
              <a:off x="1576960" y="991558"/>
              <a:ext cx="1128299" cy="1127529"/>
            </a:xfrm>
            <a:prstGeom prst="ellipse">
              <a:avLst/>
            </a:prstGeom>
            <a:solidFill>
              <a:srgbClr val="F9A352"/>
            </a:solidFill>
            <a:ln w="76200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 lang="en-US" sz="6600" b="1">
                  <a:solidFill>
                    <a:srgbClr val="FFFFFF"/>
                  </a:solidFill>
                  <a:latin typeface="Gentium Plus" panose="02000503060000020004" pitchFamily="2" charset="0"/>
                  <a:ea typeface="Gentium Plus" panose="02000503060000020004" pitchFamily="2" charset="0"/>
                  <a:cs typeface="Gentium Plus" panose="02000503060000020004" pitchFamily="2" charset="0"/>
                </a:rPr>
                <a:t>3</a:t>
              </a:r>
              <a:endParaRPr sz="6600" b="1">
                <a:solidFill>
                  <a:srgbClr val="FFFFFF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898158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C19B4B-95E9-E5F8-52A1-3B1D49F2B776}"/>
              </a:ext>
            </a:extLst>
          </p:cNvPr>
          <p:cNvSpPr/>
          <p:nvPr/>
        </p:nvSpPr>
        <p:spPr>
          <a:xfrm>
            <a:off x="-25901" y="2780563"/>
            <a:ext cx="24480000" cy="8748000"/>
          </a:xfrm>
          <a:prstGeom prst="rect">
            <a:avLst/>
          </a:prstGeom>
          <a:gradFill flip="none" rotWithShape="1"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Breakout sessions discussions around structured questions in groups of 6-12 learners…">
            <a:extLst>
              <a:ext uri="{FF2B5EF4-FFF2-40B4-BE49-F238E27FC236}">
                <a16:creationId xmlns:a16="http://schemas.microsoft.com/office/drawing/2014/main" id="{45181ECC-4E26-ABD8-AFDF-4AF828857D73}"/>
              </a:ext>
            </a:extLst>
          </p:cNvPr>
          <p:cNvSpPr txBox="1"/>
          <p:nvPr/>
        </p:nvSpPr>
        <p:spPr>
          <a:xfrm>
            <a:off x="1576960" y="3768436"/>
            <a:ext cx="21310749" cy="100135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ZA" sz="3200" dirty="0" err="1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Chantrea</a:t>
            </a:r>
            <a:r>
              <a:rPr lang="en-ZA" sz="3200" dirty="0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has a relationship with Renew Maternal care and has decided to continue engaging with it.</a:t>
            </a:r>
          </a:p>
        </p:txBody>
      </p:sp>
      <p:sp>
        <p:nvSpPr>
          <p:cNvPr id="10" name="FiftyFour Connected Learning Guide">
            <a:extLst>
              <a:ext uri="{FF2B5EF4-FFF2-40B4-BE49-F238E27FC236}">
                <a16:creationId xmlns:a16="http://schemas.microsoft.com/office/drawing/2014/main" id="{0B7BCAAA-27EB-6A3F-3140-6CD8071B0E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96343" y="1137576"/>
            <a:ext cx="13356770" cy="115233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6000" b="0" spc="-119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sz="6600">
                <a:solidFill>
                  <a:srgbClr val="0E1D42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Retention</a:t>
            </a:r>
            <a:endParaRPr sz="6600">
              <a:solidFill>
                <a:srgbClr val="0E1D42"/>
              </a:solidFill>
              <a:latin typeface="Gentium Plus" panose="02000503060000020004" pitchFamily="2" charset="0"/>
              <a:ea typeface="Gentium Plus" panose="02000503060000020004" pitchFamily="2" charset="0"/>
              <a:cs typeface="Gentium Plus" panose="02000503060000020004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40E6B5F-56C6-F826-454A-C3857973FCFD}"/>
              </a:ext>
            </a:extLst>
          </p:cNvPr>
          <p:cNvGrpSpPr/>
          <p:nvPr/>
        </p:nvGrpSpPr>
        <p:grpSpPr>
          <a:xfrm>
            <a:off x="1436470" y="851164"/>
            <a:ext cx="1409279" cy="1408318"/>
            <a:chOff x="1436470" y="851164"/>
            <a:chExt cx="1409279" cy="1408318"/>
          </a:xfrm>
        </p:grpSpPr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0CDB66FD-6CCE-F78B-10DB-FFA2DCEA3217}"/>
                </a:ext>
              </a:extLst>
            </p:cNvPr>
            <p:cNvSpPr/>
            <p:nvPr/>
          </p:nvSpPr>
          <p:spPr>
            <a:xfrm>
              <a:off x="1436470" y="851164"/>
              <a:ext cx="1409279" cy="1408318"/>
            </a:xfrm>
            <a:prstGeom prst="ellipse">
              <a:avLst/>
            </a:prstGeom>
            <a:solidFill>
              <a:srgbClr val="FFFFFF"/>
            </a:solidFill>
            <a:ln w="76200">
              <a:noFill/>
              <a:miter lim="400000"/>
            </a:ln>
            <a:effectLst>
              <a:outerShdw blurRad="292100" dist="50800" dir="5400000" algn="ctr" rotWithShape="0">
                <a:schemeClr val="tx1">
                  <a:lumMod val="50000"/>
                  <a:alpha val="92000"/>
                </a:schemeClr>
              </a:outerShdw>
            </a:effectLst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13" name="Circle">
              <a:extLst>
                <a:ext uri="{FF2B5EF4-FFF2-40B4-BE49-F238E27FC236}">
                  <a16:creationId xmlns:a16="http://schemas.microsoft.com/office/drawing/2014/main" id="{2DE6F42F-37C0-D394-5421-EF9EDE4EBDF3}"/>
                </a:ext>
              </a:extLst>
            </p:cNvPr>
            <p:cNvSpPr/>
            <p:nvPr/>
          </p:nvSpPr>
          <p:spPr>
            <a:xfrm>
              <a:off x="1576960" y="991558"/>
              <a:ext cx="1128299" cy="1127529"/>
            </a:xfrm>
            <a:prstGeom prst="ellipse">
              <a:avLst/>
            </a:prstGeom>
            <a:solidFill>
              <a:srgbClr val="0E1D42"/>
            </a:solidFill>
            <a:ln w="76200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 lang="en-US" sz="6600" b="1">
                  <a:solidFill>
                    <a:srgbClr val="FFFFFF"/>
                  </a:solidFill>
                  <a:latin typeface="Gentium Plus" panose="02000503060000020004" pitchFamily="2" charset="0"/>
                  <a:ea typeface="Gentium Plus" panose="02000503060000020004" pitchFamily="2" charset="0"/>
                  <a:cs typeface="Gentium Plus" panose="02000503060000020004" pitchFamily="2" charset="0"/>
                </a:rPr>
                <a:t>4</a:t>
              </a:r>
              <a:endParaRPr sz="6600" b="1">
                <a:solidFill>
                  <a:srgbClr val="FFFFFF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918466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C19B4B-95E9-E5F8-52A1-3B1D49F2B776}"/>
              </a:ext>
            </a:extLst>
          </p:cNvPr>
          <p:cNvSpPr/>
          <p:nvPr/>
        </p:nvSpPr>
        <p:spPr>
          <a:xfrm>
            <a:off x="-25901" y="2780563"/>
            <a:ext cx="24480000" cy="8748000"/>
          </a:xfrm>
          <a:prstGeom prst="rect">
            <a:avLst/>
          </a:prstGeom>
          <a:gradFill flip="none" rotWithShape="1"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Breakout sessions discussions around structured questions in groups of 6-12 learners…">
            <a:extLst>
              <a:ext uri="{FF2B5EF4-FFF2-40B4-BE49-F238E27FC236}">
                <a16:creationId xmlns:a16="http://schemas.microsoft.com/office/drawing/2014/main" id="{45181ECC-4E26-ABD8-AFDF-4AF828857D73}"/>
              </a:ext>
            </a:extLst>
          </p:cNvPr>
          <p:cNvSpPr txBox="1"/>
          <p:nvPr/>
        </p:nvSpPr>
        <p:spPr>
          <a:xfrm>
            <a:off x="1576960" y="3768436"/>
            <a:ext cx="21310749" cy="100135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ZA" sz="3200" dirty="0" err="1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Chantrea</a:t>
            </a:r>
            <a:r>
              <a:rPr lang="en-ZA" sz="3200" dirty="0">
                <a:solidFill>
                  <a:srgbClr val="0E1D4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not only has a relationship with Renew Maternal Care, but also supports the organization by sharing about her experience with others.</a:t>
            </a:r>
          </a:p>
        </p:txBody>
      </p:sp>
      <p:sp>
        <p:nvSpPr>
          <p:cNvPr id="10" name="FiftyFour Connected Learning Guide">
            <a:extLst>
              <a:ext uri="{FF2B5EF4-FFF2-40B4-BE49-F238E27FC236}">
                <a16:creationId xmlns:a16="http://schemas.microsoft.com/office/drawing/2014/main" id="{0B7BCAAA-27EB-6A3F-3140-6CD8071B0E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96343" y="1137576"/>
            <a:ext cx="13356770" cy="1152331"/>
          </a:xfrm>
          <a:prstGeom prst="rect">
            <a:avLst/>
          </a:prstGeom>
        </p:spPr>
        <p:txBody>
          <a:bodyPr lIns="50800" tIns="50800" rIns="50800" bIns="50800" anchor="t">
            <a:noAutofit/>
          </a:bodyPr>
          <a:lstStyle>
            <a:lvl1pPr>
              <a:defRPr sz="6000" b="0" spc="-119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sz="6600">
                <a:solidFill>
                  <a:srgbClr val="0E1D42"/>
                </a:solidFill>
                <a:latin typeface="Gentium Plus"/>
                <a:ea typeface="Gentium Plus" panose="02000503060000020004" pitchFamily="2" charset="0"/>
                <a:cs typeface="Gentium Plus" panose="02000503060000020004" pitchFamily="2" charset="0"/>
              </a:rPr>
              <a:t>Advocacy</a:t>
            </a:r>
            <a:endParaRPr sz="6600">
              <a:solidFill>
                <a:srgbClr val="0E1D42"/>
              </a:solidFill>
              <a:latin typeface="Gentium Plus" panose="02000503060000020004" pitchFamily="2" charset="0"/>
              <a:ea typeface="Gentium Plus" panose="02000503060000020004" pitchFamily="2" charset="0"/>
              <a:cs typeface="Gentium Plus" panose="02000503060000020004" pitchFamily="2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66BF900-9229-7B66-FAEE-D1F8C2079AF8}"/>
              </a:ext>
            </a:extLst>
          </p:cNvPr>
          <p:cNvGrpSpPr/>
          <p:nvPr/>
        </p:nvGrpSpPr>
        <p:grpSpPr>
          <a:xfrm>
            <a:off x="1436470" y="851164"/>
            <a:ext cx="1409279" cy="1408318"/>
            <a:chOff x="1436470" y="851164"/>
            <a:chExt cx="1409279" cy="1408318"/>
          </a:xfrm>
        </p:grpSpPr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0CDB66FD-6CCE-F78B-10DB-FFA2DCEA3217}"/>
                </a:ext>
              </a:extLst>
            </p:cNvPr>
            <p:cNvSpPr/>
            <p:nvPr/>
          </p:nvSpPr>
          <p:spPr>
            <a:xfrm>
              <a:off x="1436470" y="851164"/>
              <a:ext cx="1409279" cy="1408318"/>
            </a:xfrm>
            <a:prstGeom prst="ellipse">
              <a:avLst/>
            </a:prstGeom>
            <a:solidFill>
              <a:srgbClr val="FFFFFF"/>
            </a:solidFill>
            <a:ln w="76200">
              <a:noFill/>
              <a:miter lim="400000"/>
            </a:ln>
            <a:effectLst>
              <a:outerShdw blurRad="292100" dist="50800" dir="5400000" algn="ctr" rotWithShape="0">
                <a:schemeClr val="tx1">
                  <a:lumMod val="50000"/>
                  <a:alpha val="92000"/>
                </a:schemeClr>
              </a:outerShdw>
            </a:effectLst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13" name="Circle">
              <a:extLst>
                <a:ext uri="{FF2B5EF4-FFF2-40B4-BE49-F238E27FC236}">
                  <a16:creationId xmlns:a16="http://schemas.microsoft.com/office/drawing/2014/main" id="{2DE6F42F-37C0-D394-5421-EF9EDE4EBDF3}"/>
                </a:ext>
              </a:extLst>
            </p:cNvPr>
            <p:cNvSpPr/>
            <p:nvPr/>
          </p:nvSpPr>
          <p:spPr>
            <a:xfrm>
              <a:off x="1576960" y="991558"/>
              <a:ext cx="1128299" cy="1127529"/>
            </a:xfrm>
            <a:prstGeom prst="ellipse">
              <a:avLst/>
            </a:prstGeom>
            <a:solidFill>
              <a:srgbClr val="EC1B24"/>
            </a:solidFill>
            <a:ln w="76200">
              <a:noFill/>
              <a:miter lim="400000"/>
            </a:ln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r>
                <a:rPr lang="en-US" sz="6600" b="1">
                  <a:solidFill>
                    <a:srgbClr val="FFFFFF"/>
                  </a:solidFill>
                  <a:latin typeface="Gentium Plus" panose="02000503060000020004" pitchFamily="2" charset="0"/>
                  <a:ea typeface="Gentium Plus" panose="02000503060000020004" pitchFamily="2" charset="0"/>
                  <a:cs typeface="Gentium Plus" panose="02000503060000020004" pitchFamily="2" charset="0"/>
                </a:rPr>
                <a:t>5</a:t>
              </a:r>
              <a:endParaRPr sz="6600" b="1">
                <a:solidFill>
                  <a:srgbClr val="FFFFFF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904796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468B7B-C22A-92BD-A023-537536E00106}"/>
              </a:ext>
            </a:extLst>
          </p:cNvPr>
          <p:cNvSpPr/>
          <p:nvPr/>
        </p:nvSpPr>
        <p:spPr>
          <a:xfrm>
            <a:off x="5227081" y="4344653"/>
            <a:ext cx="17562581" cy="6525245"/>
          </a:xfrm>
          <a:prstGeom prst="rect">
            <a:avLst/>
          </a:prstGeom>
          <a:gradFill flip="none" rotWithShape="1"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0" name="FiftyFour Connected Learning Guide">
            <a:extLst>
              <a:ext uri="{FF2B5EF4-FFF2-40B4-BE49-F238E27FC236}">
                <a16:creationId xmlns:a16="http://schemas.microsoft.com/office/drawing/2014/main" id="{0B7BCAAA-27EB-6A3F-3140-6CD8071B0E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08027" y="1137576"/>
            <a:ext cx="11915830" cy="115233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6000" b="0" spc="-119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" sz="6600">
                <a:solidFill>
                  <a:srgbClr val="25408F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Mapping Out </a:t>
            </a:r>
            <a:r>
              <a:rPr lang="en" sz="6600">
                <a:solidFill>
                  <a:srgbClr val="0E1D42"/>
                </a:solidFill>
                <a:latin typeface="Gentium Plus" panose="02000503060000020004" pitchFamily="2" charset="0"/>
                <a:ea typeface="Gentium Plus" panose="02000503060000020004" pitchFamily="2" charset="0"/>
                <a:cs typeface="Gentium Plus" panose="02000503060000020004" pitchFamily="2" charset="0"/>
              </a:rPr>
              <a:t>Each Stage</a:t>
            </a:r>
            <a:endParaRPr sz="6600">
              <a:solidFill>
                <a:srgbClr val="0E1D42"/>
              </a:solidFill>
              <a:latin typeface="Gentium Plus" panose="02000503060000020004" pitchFamily="2" charset="0"/>
              <a:ea typeface="Gentium Plus" panose="02000503060000020004" pitchFamily="2" charset="0"/>
              <a:cs typeface="Gentium Plus" panose="02000503060000020004" pitchFamily="2" charset="0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50985C55-DFF3-0928-0AD6-0EA928C37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351102"/>
              </p:ext>
            </p:extLst>
          </p:nvPr>
        </p:nvGraphicFramePr>
        <p:xfrm>
          <a:off x="1708026" y="2846102"/>
          <a:ext cx="21081636" cy="98767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3606">
                  <a:extLst>
                    <a:ext uri="{9D8B030D-6E8A-4147-A177-3AD203B41FA5}">
                      <a16:colId xmlns:a16="http://schemas.microsoft.com/office/drawing/2014/main" val="146909474"/>
                    </a:ext>
                  </a:extLst>
                </a:gridCol>
                <a:gridCol w="3513606">
                  <a:extLst>
                    <a:ext uri="{9D8B030D-6E8A-4147-A177-3AD203B41FA5}">
                      <a16:colId xmlns:a16="http://schemas.microsoft.com/office/drawing/2014/main" val="3572829270"/>
                    </a:ext>
                  </a:extLst>
                </a:gridCol>
                <a:gridCol w="3513606">
                  <a:extLst>
                    <a:ext uri="{9D8B030D-6E8A-4147-A177-3AD203B41FA5}">
                      <a16:colId xmlns:a16="http://schemas.microsoft.com/office/drawing/2014/main" val="372022348"/>
                    </a:ext>
                  </a:extLst>
                </a:gridCol>
                <a:gridCol w="3513606">
                  <a:extLst>
                    <a:ext uri="{9D8B030D-6E8A-4147-A177-3AD203B41FA5}">
                      <a16:colId xmlns:a16="http://schemas.microsoft.com/office/drawing/2014/main" val="224744852"/>
                    </a:ext>
                  </a:extLst>
                </a:gridCol>
                <a:gridCol w="3513606">
                  <a:extLst>
                    <a:ext uri="{9D8B030D-6E8A-4147-A177-3AD203B41FA5}">
                      <a16:colId xmlns:a16="http://schemas.microsoft.com/office/drawing/2014/main" val="4223353132"/>
                    </a:ext>
                  </a:extLst>
                </a:gridCol>
                <a:gridCol w="3513606">
                  <a:extLst>
                    <a:ext uri="{9D8B030D-6E8A-4147-A177-3AD203B41FA5}">
                      <a16:colId xmlns:a16="http://schemas.microsoft.com/office/drawing/2014/main" val="2047041423"/>
                    </a:ext>
                  </a:extLst>
                </a:gridCol>
              </a:tblGrid>
              <a:tr h="147651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 b="1">
                        <a:solidFill>
                          <a:srgbClr val="25408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0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Awareness</a:t>
                      </a:r>
                      <a:endParaRPr sz="3200" b="0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37160" marR="137160" marT="137160" marB="137160" anchor="ctr">
                    <a:solidFill>
                      <a:srgbClr val="25408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0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Consideration</a:t>
                      </a:r>
                      <a:endParaRPr sz="3200" b="0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37160" marR="137160" marT="137160" marB="137160" anchor="ctr">
                    <a:solidFill>
                      <a:srgbClr val="C6188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0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Decision</a:t>
                      </a:r>
                      <a:endParaRPr sz="3200" b="0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37160" marR="137160" marT="137160" marB="137160" anchor="ctr">
                    <a:solidFill>
                      <a:srgbClr val="F9A35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0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Retention</a:t>
                      </a:r>
                      <a:endParaRPr sz="3200" b="0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37160" marR="137160" marT="137160" marB="137160" anchor="ctr">
                    <a:solidFill>
                      <a:srgbClr val="0E1D4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0">
                          <a:solidFill>
                            <a:srgbClr val="FFFFFF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Advocacy</a:t>
                      </a:r>
                      <a:endParaRPr sz="3200" b="0">
                        <a:solidFill>
                          <a:srgbClr val="FFFFFF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37160" marR="137160" marT="137160" marB="137160" anchor="ctr">
                    <a:solidFill>
                      <a:srgbClr val="EC1B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793506"/>
                  </a:ext>
                </a:extLst>
              </a:tr>
              <a:tr h="230423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 b="0">
                          <a:solidFill>
                            <a:srgbClr val="0E1D42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What is Chantrea feeling?</a:t>
                      </a:r>
                      <a:endParaRPr sz="2800" b="0">
                        <a:solidFill>
                          <a:srgbClr val="0E1D42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Afraid &amp; hopeless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A bit hopeful &amp; curious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Nervous but excited about the possibility of help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Relieved and hopeful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Excited and wanting to give others hope as well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extLst>
                  <a:ext uri="{0D108BD9-81ED-4DB2-BD59-A6C34878D82A}">
                    <a16:rowId xmlns:a16="http://schemas.microsoft.com/office/drawing/2014/main" val="1807085878"/>
                  </a:ext>
                </a:extLst>
              </a:tr>
              <a:tr h="230423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 b="0">
                          <a:solidFill>
                            <a:srgbClr val="0E1D42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What does she do?</a:t>
                      </a:r>
                      <a:endParaRPr sz="2800" b="0">
                        <a:solidFill>
                          <a:srgbClr val="0E1D42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Begins sharing her fears with friends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Visits Renew Maternal Care’s website &amp; social media page &amp; compares their offerings to other local clinics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Submits the form on the website to make an appointment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Makes a second appointment, then a third, and so on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Tells her friends and family about Renew Maternal Care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extLst>
                  <a:ext uri="{0D108BD9-81ED-4DB2-BD59-A6C34878D82A}">
                    <a16:rowId xmlns:a16="http://schemas.microsoft.com/office/drawing/2014/main" val="380179846"/>
                  </a:ext>
                </a:extLst>
              </a:tr>
              <a:tr h="230423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 b="0">
                          <a:solidFill>
                            <a:srgbClr val="0E1D42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What does Renew Maternal Care do to help?</a:t>
                      </a:r>
                      <a:endParaRPr sz="2800" b="0">
                        <a:solidFill>
                          <a:srgbClr val="0E1D42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Advertises through billboards, Google Ads, &amp; Instagram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Ensures its website and Instagram feed address the information Chantrea views as most important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Calls her to confirm the appointment &amp; offer more information right after the form is submitted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Emails her after each appointment and calls to remind her about her next one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Offers for </a:t>
                      </a:r>
                      <a:r>
                        <a:rPr lang="en" sz="2600" err="1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Chantrea</a:t>
                      </a:r>
                      <a:r>
                        <a:rPr lang="en" sz="2600">
                          <a:solidFill>
                            <a:srgbClr val="0E1D42"/>
                          </a:solidFill>
                          <a:latin typeface="Open Sans Light"/>
                          <a:ea typeface="Open Sans Light"/>
                          <a:cs typeface="Open Sans Light"/>
                          <a:sym typeface="Open Sans Light"/>
                        </a:rPr>
                        <a:t> to come with her friends to their appointments and continues to build a relationship with her after her baby is born</a:t>
                      </a:r>
                      <a:endParaRPr sz="2600">
                        <a:solidFill>
                          <a:srgbClr val="0E1D42"/>
                        </a:solidFill>
                        <a:latin typeface="Open Sans Light"/>
                        <a:ea typeface="Open Sans Light"/>
                        <a:cs typeface="Open Sans Light"/>
                        <a:sym typeface="Open Sans Light"/>
                      </a:endParaRPr>
                    </a:p>
                  </a:txBody>
                  <a:tcPr marL="137160" marR="137160" marT="137160" marB="137160"/>
                </a:tc>
                <a:extLst>
                  <a:ext uri="{0D108BD9-81ED-4DB2-BD59-A6C34878D82A}">
                    <a16:rowId xmlns:a16="http://schemas.microsoft.com/office/drawing/2014/main" val="949290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65545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bf1189d-4aee-4dab-b495-49a0aa33e95e" xsi:nil="true"/>
    <lcf76f155ced4ddcb4097134ff3c332f xmlns="1e51607f-9b8c-43f0-b73f-1f55127df0f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63DC602A0A334B975D184FEBD025CF" ma:contentTypeVersion="16" ma:contentTypeDescription="Create a new document." ma:contentTypeScope="" ma:versionID="a53bf253e94ee388430b9b82d0239cc3">
  <xsd:schema xmlns:xsd="http://www.w3.org/2001/XMLSchema" xmlns:xs="http://www.w3.org/2001/XMLSchema" xmlns:p="http://schemas.microsoft.com/office/2006/metadata/properties" xmlns:ns2="1e51607f-9b8c-43f0-b73f-1f55127df0f8" xmlns:ns3="2bf1189d-4aee-4dab-b495-49a0aa33e95e" targetNamespace="http://schemas.microsoft.com/office/2006/metadata/properties" ma:root="true" ma:fieldsID="ecd6c2fbd86026cf0f5e0a4a20d157bf" ns2:_="" ns3:_="">
    <xsd:import namespace="1e51607f-9b8c-43f0-b73f-1f55127df0f8"/>
    <xsd:import namespace="2bf1189d-4aee-4dab-b495-49a0aa33e9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51607f-9b8c-43f0-b73f-1f55127df0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a8d0aa89-12a4-44a7-ac6a-d59850c939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1189d-4aee-4dab-b495-49a0aa33e95e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7d197a0-e4ce-4bf3-acb0-9630ef9d13ff}" ma:internalName="TaxCatchAll" ma:showField="CatchAllData" ma:web="2bf1189d-4aee-4dab-b495-49a0aa33e9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33F962-BBC3-4A1D-9E60-F0CA2ECC53CC}">
  <ds:schemaRefs>
    <ds:schemaRef ds:uri="1e51607f-9b8c-43f0-b73f-1f55127df0f8"/>
    <ds:schemaRef ds:uri="2bf1189d-4aee-4dab-b495-49a0aa33e95e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0BD3453-4BC5-4222-A564-CA3939C12B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51607f-9b8c-43f0-b73f-1f55127df0f8"/>
    <ds:schemaRef ds:uri="2bf1189d-4aee-4dab-b495-49a0aa33e9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186BAD-CF5B-4E46-A8C1-D07D371B31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8</Slides>
  <Notes>8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30_BasicColor</vt:lpstr>
      <vt:lpstr>Review: Stages of the Audience Journey </vt:lpstr>
      <vt:lpstr>Who is our audience persona?</vt:lpstr>
      <vt:lpstr>Awareness</vt:lpstr>
      <vt:lpstr>Consideration</vt:lpstr>
      <vt:lpstr>Consideration</vt:lpstr>
      <vt:lpstr>Retention</vt:lpstr>
      <vt:lpstr>Advocacy</vt:lpstr>
      <vt:lpstr>Mapping Out Each Stage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FiftyFour Connected Learning Guide</dc:title>
  <cp:revision>5</cp:revision>
  <dcterms:modified xsi:type="dcterms:W3CDTF">2026-01-13T13:32:44Z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0x010100AA63DC602A0A334B975D184FEBD025CF</vt:lpwstr>
  </property>
  <property fmtid="{D5CDD505-2E9C-101B-9397-08002B2CF9AE}" pid="3" name="MediaServiceImageTags">
    <vt:lpwstr/>
  </property>
</Properties>
</file>