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5" r:id="rId6"/>
    <p:sldMasterId id="2147483663" r:id="rId7"/>
  </p:sldMasterIdLst>
  <p:notesMasterIdLst>
    <p:notesMasterId r:id="rId17"/>
  </p:notesMasterIdLst>
  <p:sldIdLst>
    <p:sldId id="270" r:id="rId8"/>
    <p:sldId id="264" r:id="rId9"/>
    <p:sldId id="308" r:id="rId10"/>
    <p:sldId id="309" r:id="rId11"/>
    <p:sldId id="310" r:id="rId12"/>
    <p:sldId id="311" r:id="rId13"/>
    <p:sldId id="312" r:id="rId14"/>
    <p:sldId id="313" r:id="rId15"/>
    <p:sldId id="3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3888" userDrawn="1">
          <p15:clr>
            <a:srgbClr val="A4A3A4"/>
          </p15:clr>
        </p15:guide>
        <p15:guide id="5" orient="horz" pos="2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1D42"/>
    <a:srgbClr val="F3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34"/>
    <p:restoredTop sz="94768"/>
  </p:normalViewPr>
  <p:slideViewPr>
    <p:cSldViewPr snapToGrid="0">
      <p:cViewPr>
        <p:scale>
          <a:sx n="65" d="100"/>
          <a:sy n="65" d="100"/>
        </p:scale>
        <p:origin x="1864" y="1160"/>
      </p:cViewPr>
      <p:guideLst>
        <p:guide orient="horz" pos="720"/>
        <p:guide pos="672"/>
        <p:guide pos="7296"/>
        <p:guide orient="horz" pos="3888"/>
        <p:guide orient="horz" pos="2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68C36-383B-E143-9FDA-E112AE905E0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3E314-FF37-BB40-8A66-5B1B35F1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05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7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4921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7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7197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7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4834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7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4576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7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5097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7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8827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7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9405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7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27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00D18-40BE-A967-D807-E34135751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817CA-21B8-8F95-36DB-137598A9D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7662F-3930-A043-EDD9-7C0F19790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3FA1-444A-654A-9B84-BC6A2B43DBD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0414B-1077-F2FA-F1EC-3406CC10C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AA85D-615E-E6B1-4655-47466E7A7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9738-DB5D-514C-AD16-F3B9FABC3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60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A32E1E-9D8E-2E49-8E8D-6BE8BEA91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5378050"/>
            <a:ext cx="1041400" cy="1041400"/>
          </a:xfrm>
          <a:prstGeom prst="rect">
            <a:avLst/>
          </a:prstGeom>
          <a:effectLst>
            <a:outerShdw blurRad="50800" dist="38100" dir="3660000" algn="tl" rotWithShape="0">
              <a:prstClr val="black">
                <a:alpha val="1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1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999AAD-2BE6-98F9-4209-33B1B605E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43600" y="-228600"/>
            <a:ext cx="12801600" cy="13318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8B66CF-9781-AC9D-2682-3B0F1E0204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6667" y="5553569"/>
            <a:ext cx="1845733" cy="63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63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503724-A05F-1E7D-CFAE-40926E817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6065" y="5551917"/>
            <a:ext cx="1845735" cy="630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FE9B76-C168-B748-6CEA-5BEAED22F4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62542" y="3875713"/>
            <a:ext cx="2843869" cy="284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69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F7F590-2360-2052-0DC9-1FE6F4E300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2231" y="-1161429"/>
            <a:ext cx="9668932" cy="9196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29C10A-C53E-DC19-42DD-23E372318E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4305" y="5712977"/>
            <a:ext cx="1630083" cy="55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98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4762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395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11468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358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5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0524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chemeClr val="accent1"/>
                </a:solidFill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chemeClr val="accent1"/>
                </a:solidFill>
              </a:defRPr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chemeClr val="accent1"/>
                </a:solidFill>
              </a:defRPr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chemeClr val="accent1"/>
                </a:solidFill>
              </a:defRPr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chemeClr val="accent1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537832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775D7-876C-9FC5-922A-7C3E0E6E6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886D0E-F78E-CE1D-FC45-7E746F754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E9210-AFDD-CFF2-F1E2-F71F9580E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75458-FB90-9846-81BF-B4A2C56648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53FDD-6B6C-9A5F-076A-45AA2589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A9F98-FA73-68DC-A4EF-28765AFF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7D11-F736-3549-9E9D-7E6A43534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40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D8B231-DBC8-18D3-E3B5-FC74AF42387A}"/>
              </a:ext>
            </a:extLst>
          </p:cNvPr>
          <p:cNvSpPr/>
          <p:nvPr userDrawn="1"/>
        </p:nvSpPr>
        <p:spPr>
          <a:xfrm>
            <a:off x="0" y="0"/>
            <a:ext cx="12192000" cy="14413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21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D8B231-DBC8-18D3-E3B5-FC74AF42387A}"/>
              </a:ext>
            </a:extLst>
          </p:cNvPr>
          <p:cNvSpPr/>
          <p:nvPr userDrawn="1"/>
        </p:nvSpPr>
        <p:spPr>
          <a:xfrm>
            <a:off x="0" y="0"/>
            <a:ext cx="12192000" cy="14413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634885-AA71-D3D1-A43B-86227887BD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5378050"/>
            <a:ext cx="1041400" cy="1041400"/>
          </a:xfrm>
          <a:prstGeom prst="rect">
            <a:avLst/>
          </a:prstGeom>
          <a:effectLst>
            <a:outerShdw blurRad="50800" dist="38100" dir="3660000" algn="tl" rotWithShape="0">
              <a:prstClr val="black">
                <a:alpha val="1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9885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D8B231-DBC8-18D3-E3B5-FC74AF42387A}"/>
              </a:ext>
            </a:extLst>
          </p:cNvPr>
          <p:cNvSpPr/>
          <p:nvPr userDrawn="1"/>
        </p:nvSpPr>
        <p:spPr>
          <a:xfrm>
            <a:off x="0" y="0"/>
            <a:ext cx="12192000" cy="14413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90818B-264D-6C6C-0629-062DB16D02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6667" y="5553569"/>
            <a:ext cx="1845733" cy="63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5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uple walking on a dirt path&#10;&#10;AI-generated content may be incorrect.">
            <a:extLst>
              <a:ext uri="{FF2B5EF4-FFF2-40B4-BE49-F238E27FC236}">
                <a16:creationId xmlns:a16="http://schemas.microsoft.com/office/drawing/2014/main" id="{97B0B140-C644-B8C8-E4DF-3D0CCACF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269695-AD49-8C21-DA1C-8BDD9957F0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836" y="1143000"/>
            <a:ext cx="3201056" cy="10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68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D8B231-DBC8-18D3-E3B5-FC74AF42387A}"/>
              </a:ext>
            </a:extLst>
          </p:cNvPr>
          <p:cNvSpPr/>
          <p:nvPr userDrawn="1"/>
        </p:nvSpPr>
        <p:spPr>
          <a:xfrm>
            <a:off x="-103322" y="0"/>
            <a:ext cx="12398644" cy="1441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6E3B34-27E7-1BF1-D8EC-6F237C7A4D8B}"/>
              </a:ext>
            </a:extLst>
          </p:cNvPr>
          <p:cNvSpPr/>
          <p:nvPr userDrawn="1"/>
        </p:nvSpPr>
        <p:spPr>
          <a:xfrm>
            <a:off x="-103322" y="1441342"/>
            <a:ext cx="12398644" cy="54166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2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D8B231-DBC8-18D3-E3B5-FC74AF42387A}"/>
              </a:ext>
            </a:extLst>
          </p:cNvPr>
          <p:cNvSpPr/>
          <p:nvPr userDrawn="1"/>
        </p:nvSpPr>
        <p:spPr>
          <a:xfrm>
            <a:off x="-103322" y="0"/>
            <a:ext cx="12398644" cy="1441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6E3B34-27E7-1BF1-D8EC-6F237C7A4D8B}"/>
              </a:ext>
            </a:extLst>
          </p:cNvPr>
          <p:cNvSpPr/>
          <p:nvPr userDrawn="1"/>
        </p:nvSpPr>
        <p:spPr>
          <a:xfrm>
            <a:off x="-103322" y="1441342"/>
            <a:ext cx="12398644" cy="54166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ED057-7419-BC45-D987-E526848741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5378050"/>
            <a:ext cx="1041400" cy="1041400"/>
          </a:xfrm>
          <a:prstGeom prst="rect">
            <a:avLst/>
          </a:prstGeom>
          <a:effectLst>
            <a:outerShdw blurRad="50800" dist="38100" dir="3660000" algn="tl" rotWithShape="0">
              <a:prstClr val="black">
                <a:alpha val="1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606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D8B231-DBC8-18D3-E3B5-FC74AF42387A}"/>
              </a:ext>
            </a:extLst>
          </p:cNvPr>
          <p:cNvSpPr/>
          <p:nvPr userDrawn="1"/>
        </p:nvSpPr>
        <p:spPr>
          <a:xfrm>
            <a:off x="-103322" y="0"/>
            <a:ext cx="12398644" cy="1441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6E3B34-27E7-1BF1-D8EC-6F237C7A4D8B}"/>
              </a:ext>
            </a:extLst>
          </p:cNvPr>
          <p:cNvSpPr/>
          <p:nvPr userDrawn="1"/>
        </p:nvSpPr>
        <p:spPr>
          <a:xfrm>
            <a:off x="-103322" y="1441342"/>
            <a:ext cx="12398644" cy="54166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08E8D-46C4-7E43-F479-AB2D1343C9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6667" y="5553569"/>
            <a:ext cx="1845733" cy="63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16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6E3B34-27E7-1BF1-D8EC-6F237C7A4D8B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ED057-7419-BC45-D987-E526848741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5378050"/>
            <a:ext cx="1041400" cy="1041400"/>
          </a:xfrm>
          <a:prstGeom prst="rect">
            <a:avLst/>
          </a:prstGeom>
          <a:effectLst>
            <a:outerShdw blurRad="50800" dist="38100" dir="3660000" algn="tl" rotWithShape="0">
              <a:prstClr val="black">
                <a:alpha val="1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744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6E3B34-27E7-1BF1-D8EC-6F237C7A4D8B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75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CF8D1-4604-3690-47F8-72849807B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75D25E-8FA4-BFD3-A7BA-F4BBE4FA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75458-FB90-9846-81BF-B4A2C56648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5813BF-C8C4-7996-D150-E2440EE7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C5A53-5F2E-917F-218F-6913D795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7D11-F736-3549-9E9D-7E6A43534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74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4762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395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59594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CF0CB-2897-1EFC-4FA3-20F975D49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AA60D-2B67-2120-E47A-8AD0E1C0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53548-7F50-A7B1-DF7A-280C58EA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C26E-42AB-A746-A46D-2C7C0E3633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38ADA-351E-2D71-DACC-382D079C8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D5349-1341-F190-BDF1-9FB8AC703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E19-DEC8-3E4B-AAE3-81761707E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66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90718-D628-FE16-6850-8D4283D33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C26E-42AB-A746-A46D-2C7C0E3633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F0A06-3EC1-60F4-A279-667AACFC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B8646-7C41-0512-15FB-68565404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E19-DEC8-3E4B-AAE3-81761707ED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01F544-BD17-0C8D-B14F-5BFBFFE647EE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0E1D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DD09C7-F794-88F9-FC5D-9159D7B3B5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79412" y="-1445137"/>
            <a:ext cx="11089420" cy="10551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FEECA8-CEF5-9A5F-C2B4-A52E77275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27002" y="1725671"/>
            <a:ext cx="4270417" cy="14584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B4C3E0-DB02-DAA7-9F64-534D0C23BC23}"/>
              </a:ext>
            </a:extLst>
          </p:cNvPr>
          <p:cNvSpPr txBox="1"/>
          <p:nvPr userDrawn="1"/>
        </p:nvSpPr>
        <p:spPr>
          <a:xfrm>
            <a:off x="4827145" y="5431032"/>
            <a:ext cx="685876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rPr>
              <a:t>Your Presentation Title</a:t>
            </a:r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38E42389-06CB-B344-A58F-5CD03CB0E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499" y="3830832"/>
            <a:ext cx="6808964" cy="1600200"/>
          </a:xfrm>
          <a:prstGeom prst="rect">
            <a:avLst/>
          </a:prstGeom>
        </p:spPr>
        <p:txBody>
          <a:bodyPr wrap="square" lIns="0" rIns="0"/>
          <a:lstStyle/>
          <a:p>
            <a:r>
              <a:rPr lang="en-US" sz="4500" dirty="0">
                <a:solidFill>
                  <a:schemeClr val="tx2"/>
                </a:solidFill>
                <a:latin typeface="Noto Serif Medium" panose="02020502060505020204" pitchFamily="18" charset="0"/>
                <a:ea typeface="Noto Serif Medium" panose="02020502060505020204" pitchFamily="18" charset="0"/>
                <a:cs typeface="Noto Serif Medium" panose="02020502060505020204" pitchFamily="18" charset="0"/>
              </a:rPr>
              <a:t>Your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0414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5D72D-BB9A-3A69-DF5B-7A454340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B240C-67E3-B8FE-E55F-AAF51FB4A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FFCD9-FD6B-248A-E070-27C93CC9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C26E-42AB-A746-A46D-2C7C0E3633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8FA77-4F61-F254-7BA4-3DCD64399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0067B-689F-CD60-C229-D872ECDE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E19-DEC8-3E4B-AAE3-81761707E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54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B3C8E2-0E2E-FE84-87A9-74A8A705AE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5378050"/>
            <a:ext cx="10414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921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1B23-59DE-26D0-9C3D-0C2EB8B10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E56E-1ED5-9CE0-CCFB-3422F691C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EA5F-4729-324D-AE38-88657AAF4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225A5-D113-D4DD-35AA-2B86FD15E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C26E-42AB-A746-A46D-2C7C0E3633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3CAEF-FFDC-A7B9-654B-73424FFA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7835C-07E3-0D31-138F-F0002BBA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E19-DEC8-3E4B-AAE3-81761707E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87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1C9B4-0ACE-DFFE-EEEE-09CEAC517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DA601-AE39-FCE3-BCBD-05220F90D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56791-C7E2-D10A-2E80-0C2C67F35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FAEF85-417F-D559-7616-FFAD7CA0DE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D9AA0E-5046-EB18-9306-E3AC373A8B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6D08F4-B1DC-B2B9-F68A-7D5F6995A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C26E-42AB-A746-A46D-2C7C0E3633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A58CE3-DADF-D5E8-14EF-09833407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78211F-C655-87EB-55C1-32C60CA0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E19-DEC8-3E4B-AAE3-81761707E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27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5AEA5-7D28-AB11-0CE5-BC0FFB0B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749E2-598A-05A7-DF3F-37747913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C26E-42AB-A746-A46D-2C7C0E3633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72157-9417-BE6F-3F07-F4BD755D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00AAE-6B53-25F6-ED1C-B27DA67E4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E19-DEC8-3E4B-AAE3-81761707E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30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4C1B68-21AA-510C-ABD3-4AE77EBA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C26E-42AB-A746-A46D-2C7C0E3633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72B4EC-F204-A322-9E74-C1A4D2CD0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63738-3CA7-47A5-13F0-24310EB09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E19-DEC8-3E4B-AAE3-81761707E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24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2B9F0-408D-22BA-CF31-89181930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7CB9B-E588-7DE0-A175-70FED93A3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04C1-954E-A07A-FAFC-6291A75D1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03055-993B-04E1-FFC0-03D3F240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C26E-42AB-A746-A46D-2C7C0E3633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9B726-19EB-2A4A-7448-99DE97DD3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27DC2-85A1-37AA-9792-ADE6CEC40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E19-DEC8-3E4B-AAE3-81761707E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04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E7529-5D34-8951-5F45-207407F6F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140F5D-25CE-3981-0C97-D95904B5A8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A93652-DBE7-6BDD-0BE1-92F51126B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7443D-5019-2C2F-C029-5A5E0F5C0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C26E-42AB-A746-A46D-2C7C0E3633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69F703-67A2-1D6C-AFD9-E2E0D88E3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20076-9B8C-590B-18AF-9CC97C7AD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E19-DEC8-3E4B-AAE3-81761707E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38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5D612-C219-70CB-531A-BD1B7E794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187F6B-8BBA-F74B-4B02-E9F109A03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D3E05-FD00-7F78-BADE-D04E8849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C26E-42AB-A746-A46D-2C7C0E3633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EDF40-CA88-1BE3-D5F5-8166174E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A1292-21F2-9DB5-220B-0241C731C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E19-DEC8-3E4B-AAE3-81761707E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15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286447-2945-160E-BC9D-4D4DDA42FD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C815A9-C6E2-8810-4C64-88A1D5700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377E8-BC41-E1DC-C23D-9CCEAC21F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C26E-42AB-A746-A46D-2C7C0E3633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A3BF1-E9B1-1D51-9095-1A39F1E45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AC718-F8C2-3D28-DC78-605BC8A2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E19-DEC8-3E4B-AAE3-81761707E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4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492ED5-3B32-0344-D83F-C5DF65A61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542" y="3875713"/>
            <a:ext cx="2843869" cy="2843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EA2F94-CD31-F3E5-0E54-A2FFB0CE44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36065" y="5552105"/>
            <a:ext cx="1845735" cy="6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6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10C18E-B8A1-01C4-7B77-64AAFF125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2231" y="-1161429"/>
            <a:ext cx="9668932" cy="9196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23DCCF-1828-C52D-B227-EDA7186A43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864305" y="5713143"/>
            <a:ext cx="1630083" cy="55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2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10C18E-B8A1-01C4-7B77-64AAFF125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2231" y="-1161429"/>
            <a:ext cx="9668932" cy="9196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90FD0B-D1B0-7CB4-C292-8E5EFEA1AD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836" y="1143000"/>
            <a:ext cx="3201056" cy="10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54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358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5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0524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chemeClr val="accent1"/>
                </a:solidFill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chemeClr val="accent1"/>
                </a:solidFill>
              </a:defRPr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chemeClr val="accent1"/>
                </a:solidFill>
              </a:defRPr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chemeClr val="accent1"/>
                </a:solidFill>
              </a:defRPr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chemeClr val="accent1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32619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4762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395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23716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775D7-876C-9FC5-922A-7C3E0E6E6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886D0E-F78E-CE1D-FC45-7E746F754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E9210-AFDD-CFF2-F1E2-F71F9580E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75458-FB90-9846-81BF-B4A2C56648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53FDD-6B6C-9A5F-076A-45AA2589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A9F98-FA73-68DC-A4EF-28765AFF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7D11-F736-3549-9E9D-7E6A43534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29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291D67-CE02-B225-240E-A6669B402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0C35D-B5D4-29C6-5B1F-7C7105F40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55FF0-CFB1-FCCB-6D35-0E036328EB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B53FA1-444A-654A-9B84-BC6A2B43DBD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46176-CFE8-66F4-798B-F32D650DD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D703-11D6-31B6-48ED-0ECEED201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679738-DB5D-514C-AD16-F3B9FABC3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0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9" r:id="rId3"/>
    <p:sldLayoutId id="2147483682" r:id="rId4"/>
    <p:sldLayoutId id="2147483692" r:id="rId5"/>
    <p:sldLayoutId id="2147483693" r:id="rId6"/>
    <p:sldLayoutId id="2147483694" r:id="rId7"/>
    <p:sldLayoutId id="214748369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160A7D-547C-65AD-0A44-EAD2683CE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5BC1F-B0A7-D388-ED2C-642806CF2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6CAE7-A02A-9B61-4E8F-099B5BB19E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775458-FB90-9846-81BF-B4A2C56648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B9ADA-CCA9-F899-2BDE-26EE887B2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72B5E-62CE-2361-FFCF-974CFACF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C37D11-F736-3549-9E9D-7E6A43534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0" r:id="rId3"/>
    <p:sldLayoutId id="2147483681" r:id="rId4"/>
    <p:sldLayoutId id="2147483683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160A7D-547C-65AD-0A44-EAD2683CE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5BC1F-B0A7-D388-ED2C-642806CF2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6CAE7-A02A-9B61-4E8F-099B5BB19E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775458-FB90-9846-81BF-B4A2C56648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B9ADA-CCA9-F899-2BDE-26EE887B2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72B5E-62CE-2361-FFCF-974CFACF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C37D11-F736-3549-9E9D-7E6A43534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85" r:id="rId3"/>
    <p:sldLayoutId id="2147483690" r:id="rId4"/>
    <p:sldLayoutId id="2147483684" r:id="rId5"/>
    <p:sldLayoutId id="2147483686" r:id="rId6"/>
    <p:sldLayoutId id="2147483691" r:id="rId7"/>
    <p:sldLayoutId id="2147483688" r:id="rId8"/>
    <p:sldLayoutId id="2147483689" r:id="rId9"/>
    <p:sldLayoutId id="214748368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63F63-8CFF-474C-1A32-8F4A1126D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7BC26E-42AB-A746-A46D-2C7C0E3633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F7EDC-14E4-E837-C1AC-DD8427384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937B9-3159-5E0A-6637-05CA7AF38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12EE19-DEC8-3E4B-AAE3-81761707ED3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8B60E0-B678-CA22-072C-91B7E110E800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0E1D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3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martinsights.com/social-media-marketing/social-media-strategy/new-global-social-media-research/" TargetMode="External"/><Relationship Id="rId3" Type="http://schemas.openxmlformats.org/officeDocument/2006/relationships/image" Target="../media/image12.emf"/><Relationship Id="rId7" Type="http://schemas.openxmlformats.org/officeDocument/2006/relationships/hyperlink" Target="https://www.forbes.com/sites/forbesagencycouncil/2017/08/25/finding-brand-success-in-the-digital-world/?sh=13777d02626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hyperlink" Target="https://blog.hubspot.com/marketing/state-of-content-marketing-infographic" TargetMode="External"/><Relationship Id="rId4" Type="http://schemas.openxmlformats.org/officeDocument/2006/relationships/image" Target="../media/image13.emf"/><Relationship Id="rId9" Type="http://schemas.openxmlformats.org/officeDocument/2006/relationships/hyperlink" Target="https://www.publift.com/blog/advertising-in-u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proutsocial.com/insights/new-social-media-demographic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blog.gitnux.com/reddit-user-statistics/#:~:text=With%20over%20430%20million%20monthly,come%20from%20the%20United%20State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>
            <a:extLst>
              <a:ext uri="{FF2B5EF4-FFF2-40B4-BE49-F238E27FC236}">
                <a16:creationId xmlns:a16="http://schemas.microsoft.com/office/drawing/2014/main" id="{72A12288-5B2D-3153-31C5-BF309B740017}"/>
              </a:ext>
            </a:extLst>
          </p:cNvPr>
          <p:cNvSpPr txBox="1">
            <a:spLocks/>
          </p:cNvSpPr>
          <p:nvPr/>
        </p:nvSpPr>
        <p:spPr>
          <a:xfrm>
            <a:off x="1066800" y="3429000"/>
            <a:ext cx="6858000" cy="2038274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2"/>
                </a:solidFill>
                <a:latin typeface="Noto Serif Medium" panose="02020502060505020204" pitchFamily="18" charset="0"/>
                <a:ea typeface="Noto Serif Medium" panose="02020502060505020204" pitchFamily="18" charset="0"/>
                <a:cs typeface="Noto Serif Medium" panose="02020502060505020204" pitchFamily="18" charset="0"/>
              </a:rPr>
              <a:t>Choosing your channels</a:t>
            </a:r>
            <a:endParaRPr lang="en-US" sz="4000" dirty="0">
              <a:solidFill>
                <a:schemeClr val="accent6"/>
              </a:solidFill>
              <a:latin typeface="Noto Serif Medium" panose="02020502060505020204" pitchFamily="18" charset="0"/>
              <a:ea typeface="Noto Serif Medium" panose="02020502060505020204" pitchFamily="18" charset="0"/>
              <a:cs typeface="Noto Serif Medium" panose="0202050206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51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F50D23-76AA-9D4A-3ADB-7E534A22DCCF}"/>
              </a:ext>
            </a:extLst>
          </p:cNvPr>
          <p:cNvSpPr/>
          <p:nvPr/>
        </p:nvSpPr>
        <p:spPr>
          <a:xfrm>
            <a:off x="6310937" y="3412459"/>
            <a:ext cx="4926302" cy="1316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45C3B-BD0F-B3FA-3CAC-D1AF8D436E61}"/>
              </a:ext>
            </a:extLst>
          </p:cNvPr>
          <p:cNvSpPr/>
          <p:nvPr/>
        </p:nvSpPr>
        <p:spPr>
          <a:xfrm>
            <a:off x="854013" y="3438774"/>
            <a:ext cx="4926302" cy="1316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AB6BD7-FE30-A839-7425-4FF0D48F24E6}"/>
              </a:ext>
            </a:extLst>
          </p:cNvPr>
          <p:cNvSpPr/>
          <p:nvPr/>
        </p:nvSpPr>
        <p:spPr>
          <a:xfrm>
            <a:off x="6310937" y="1616380"/>
            <a:ext cx="4926302" cy="1275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77AC4D-CA51-8901-4C45-4E296A48C4A9}"/>
              </a:ext>
            </a:extLst>
          </p:cNvPr>
          <p:cNvSpPr/>
          <p:nvPr/>
        </p:nvSpPr>
        <p:spPr>
          <a:xfrm>
            <a:off x="854013" y="1585603"/>
            <a:ext cx="4926302" cy="1316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61F8CA-3361-D33D-9A5E-7E34A01F9809}"/>
              </a:ext>
            </a:extLst>
          </p:cNvPr>
          <p:cNvSpPr/>
          <p:nvPr/>
        </p:nvSpPr>
        <p:spPr>
          <a:xfrm>
            <a:off x="854013" y="2902056"/>
            <a:ext cx="4926302" cy="297517"/>
          </a:xfrm>
          <a:prstGeom prst="rect">
            <a:avLst/>
          </a:prstGeom>
          <a:solidFill>
            <a:srgbClr val="C6188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73ED7B6-700D-F859-7A7C-9487A87A81DB}"/>
              </a:ext>
            </a:extLst>
          </p:cNvPr>
          <p:cNvSpPr/>
          <p:nvPr/>
        </p:nvSpPr>
        <p:spPr>
          <a:xfrm>
            <a:off x="6310937" y="2902056"/>
            <a:ext cx="4926302" cy="297517"/>
          </a:xfrm>
          <a:prstGeom prst="rect">
            <a:avLst/>
          </a:prstGeom>
          <a:solidFill>
            <a:srgbClr val="C6188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4CF1C9A-6C2B-AA89-3C4E-B9376D186108}"/>
              </a:ext>
            </a:extLst>
          </p:cNvPr>
          <p:cNvSpPr/>
          <p:nvPr/>
        </p:nvSpPr>
        <p:spPr>
          <a:xfrm>
            <a:off x="854013" y="4780885"/>
            <a:ext cx="4926302" cy="297517"/>
          </a:xfrm>
          <a:prstGeom prst="rect">
            <a:avLst/>
          </a:prstGeom>
          <a:solidFill>
            <a:srgbClr val="C6188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968FC23-5376-8183-D265-D56824595746}"/>
              </a:ext>
            </a:extLst>
          </p:cNvPr>
          <p:cNvSpPr/>
          <p:nvPr/>
        </p:nvSpPr>
        <p:spPr>
          <a:xfrm>
            <a:off x="6310937" y="4780885"/>
            <a:ext cx="4926302" cy="297517"/>
          </a:xfrm>
          <a:prstGeom prst="rect">
            <a:avLst/>
          </a:prstGeom>
          <a:solidFill>
            <a:srgbClr val="C6188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FiftyFour Connected Learning Guide">
            <a:extLst>
              <a:ext uri="{FF2B5EF4-FFF2-40B4-BE49-F238E27FC236}">
                <a16:creationId xmlns:a16="http://schemas.microsoft.com/office/drawing/2014/main" id="{0B7BCAAA-27EB-6A3F-3140-6CD8071B0E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74681" y="581266"/>
            <a:ext cx="7183438" cy="5762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0" spc="-1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" sz="3300" dirty="0">
                <a:solidFill>
                  <a:srgbClr val="0E1D42"/>
                </a:solidFill>
                <a:latin typeface="Noto Serif Myanmar Med" panose="02020502060505020204" pitchFamily="18" charset="0"/>
                <a:ea typeface="Gentium Plus" panose="02000503060000020004" pitchFamily="2" charset="0"/>
                <a:cs typeface="Noto Serif Myanmar Med" panose="02020502060505020204" pitchFamily="18" charset="0"/>
              </a:rPr>
              <a:t>Communication is All Around Us</a:t>
            </a:r>
            <a:endParaRPr sz="3300" dirty="0">
              <a:solidFill>
                <a:srgbClr val="0E1D42"/>
              </a:solidFill>
              <a:latin typeface="Noto Serif Myanmar Med" panose="02020502060505020204" pitchFamily="18" charset="0"/>
              <a:ea typeface="Gentium Plus" panose="02000503060000020004" pitchFamily="2" charset="0"/>
              <a:cs typeface="Noto Serif Myanmar Med" panose="020205020605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3794A5-1F63-E143-8D2C-D981C21E1D99}"/>
              </a:ext>
            </a:extLst>
          </p:cNvPr>
          <p:cNvSpPr txBox="1"/>
          <p:nvPr/>
        </p:nvSpPr>
        <p:spPr>
          <a:xfrm>
            <a:off x="2459893" y="3710690"/>
            <a:ext cx="2803749" cy="854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>
            <a:spAutoFit/>
          </a:bodyPr>
          <a:lstStyle/>
          <a:p>
            <a:pPr marL="19050">
              <a:spcBef>
                <a:spcPts val="500"/>
              </a:spcBef>
              <a:buClr>
                <a:schemeClr val="dk1"/>
              </a:buClr>
              <a:buSzPts val="1200"/>
            </a:pPr>
            <a:r>
              <a:rPr lang="en" sz="16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2022, </a:t>
            </a:r>
            <a:r>
              <a:rPr lang="en" sz="1600" dirty="0">
                <a:solidFill>
                  <a:srgbClr val="C618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67% of the total global ad revenue </a:t>
            </a:r>
            <a:r>
              <a:rPr lang="en" sz="16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 from digital advertisements</a:t>
            </a:r>
            <a:endParaRPr lang="en-ZA" sz="1600" dirty="0">
              <a:solidFill>
                <a:srgbClr val="0E1D4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01C4E8-2A43-2C45-9368-1C1C005F9BC4}"/>
              </a:ext>
            </a:extLst>
          </p:cNvPr>
          <p:cNvSpPr txBox="1"/>
          <p:nvPr/>
        </p:nvSpPr>
        <p:spPr>
          <a:xfrm>
            <a:off x="7373370" y="3819175"/>
            <a:ext cx="3810054" cy="543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>
            <a:spAutoFit/>
          </a:bodyPr>
          <a:lstStyle/>
          <a:p>
            <a:r>
              <a:rPr lang="en" sz="1600" dirty="0">
                <a:solidFill>
                  <a:srgbClr val="C618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91% of </a:t>
            </a:r>
            <a:r>
              <a:rPr lang="en" sz="1600" dirty="0" err="1">
                <a:solidFill>
                  <a:srgbClr val="C618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organisations</a:t>
            </a:r>
            <a:r>
              <a:rPr lang="en" sz="1600" dirty="0">
                <a:solidFill>
                  <a:srgbClr val="C618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use videos </a:t>
            </a:r>
          </a:p>
          <a:p>
            <a:r>
              <a:rPr lang="en" sz="16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a communications tool</a:t>
            </a:r>
            <a:endParaRPr lang="en-ZA" sz="1600" dirty="0">
              <a:solidFill>
                <a:srgbClr val="0E1D4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E9B3FE-34DE-38A9-36AE-1004EE891573}"/>
              </a:ext>
            </a:extLst>
          </p:cNvPr>
          <p:cNvSpPr txBox="1"/>
          <p:nvPr/>
        </p:nvSpPr>
        <p:spPr>
          <a:xfrm>
            <a:off x="2352959" y="1904359"/>
            <a:ext cx="2987028" cy="6078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>
            <a:spAutoFit/>
          </a:bodyPr>
          <a:lstStyle/>
          <a:p>
            <a:pPr marL="19050">
              <a:spcBef>
                <a:spcPts val="500"/>
              </a:spcBef>
              <a:buClr>
                <a:schemeClr val="dk1"/>
              </a:buClr>
              <a:buSzPts val="1200"/>
            </a:pPr>
            <a:r>
              <a:rPr lang="en" sz="16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average American sees </a:t>
            </a:r>
            <a:r>
              <a:rPr lang="en" sz="1600" dirty="0">
                <a:solidFill>
                  <a:srgbClr val="C618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4,000 to 10,000 ads each day</a:t>
            </a:r>
            <a:endParaRPr lang="en-ZA" sz="1600" dirty="0">
              <a:solidFill>
                <a:srgbClr val="C618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742AD1-2E51-B174-CFD1-52FA4049F1B2}"/>
              </a:ext>
            </a:extLst>
          </p:cNvPr>
          <p:cNvSpPr txBox="1"/>
          <p:nvPr/>
        </p:nvSpPr>
        <p:spPr>
          <a:xfrm>
            <a:off x="7438474" y="1848696"/>
            <a:ext cx="3679847" cy="789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>
            <a:spAutoFit/>
          </a:bodyPr>
          <a:lstStyle/>
          <a:p>
            <a:r>
              <a:rPr lang="en" sz="1600" dirty="0">
                <a:solidFill>
                  <a:srgbClr val="C618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4.80 billion people </a:t>
            </a:r>
          </a:p>
          <a:p>
            <a:r>
              <a:rPr lang="en" sz="16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around the world </a:t>
            </a:r>
            <a:r>
              <a:rPr lang="en" sz="1600" dirty="0">
                <a:solidFill>
                  <a:srgbClr val="C618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social media </a:t>
            </a:r>
          </a:p>
          <a:p>
            <a:r>
              <a:rPr lang="en" sz="16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(or 60% of the world’s population!)</a:t>
            </a:r>
            <a:endParaRPr lang="en-ZA" sz="1600" dirty="0">
              <a:solidFill>
                <a:srgbClr val="0E1D4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500AF87-EFCB-1A0C-B56F-665C902B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24561" y="3802967"/>
            <a:ext cx="689921" cy="5325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B953A0C-B193-2135-B472-33347BB09B4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92598" y="1927042"/>
            <a:ext cx="720033" cy="5871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7CF24F1-5ED9-E340-88C2-1BC2584B4C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92042" y="1874055"/>
            <a:ext cx="722440" cy="73924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D5B754B-4EB1-E593-0F13-3EBB0C7C8A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5463" y="3889425"/>
            <a:ext cx="703820" cy="45044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F41F136-1759-4051-A589-F0E82712452E}"/>
              </a:ext>
            </a:extLst>
          </p:cNvPr>
          <p:cNvSpPr txBox="1"/>
          <p:nvPr/>
        </p:nvSpPr>
        <p:spPr>
          <a:xfrm>
            <a:off x="854013" y="5550194"/>
            <a:ext cx="10383227" cy="990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en-ZA" sz="900" dirty="0">
                <a:solidFill>
                  <a:srgbClr val="C618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Sources:</a:t>
            </a:r>
          </a:p>
          <a:p>
            <a:pPr>
              <a:buClr>
                <a:schemeClr val="dk1"/>
              </a:buClr>
              <a:buSzPts val="1100"/>
            </a:pPr>
            <a:r>
              <a:rPr lang="en-ZA" sz="10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https://www.forbes.com/sites/forbesagencycouncil/2017/08/25/finding-brand-success-in-the-digital-world/?sh=13777d02626e</a:t>
            </a:r>
            <a:endParaRPr lang="en-ZA" sz="1000" dirty="0">
              <a:solidFill>
                <a:srgbClr val="0E1D4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ZA" sz="10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https://www.smartinsights.com/social-media-marketing/social-media-strategy/new-global-social-media-research/</a:t>
            </a:r>
            <a:endParaRPr lang="en-ZA" sz="1000" dirty="0">
              <a:solidFill>
                <a:srgbClr val="0E1D4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ZA" sz="10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https://www.publift.com/blog/advertising-in-us</a:t>
            </a:r>
            <a:endParaRPr lang="en-ZA" sz="1000" dirty="0">
              <a:solidFill>
                <a:srgbClr val="0E1D4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ZA" sz="10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https://blog.hubspot.com/marketing/state-of-content-marketing-infographic</a:t>
            </a:r>
            <a:endParaRPr lang="en-ZA" sz="1000" dirty="0">
              <a:solidFill>
                <a:srgbClr val="0E1D4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219169" hangingPunct="0"/>
            <a:endParaRPr lang="en-US" sz="1200" dirty="0">
              <a:solidFill>
                <a:srgbClr val="5E5E5E"/>
              </a:solidFill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62186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reakout sessions discussions around structured questions in groups of 6-12 learners…">
            <a:extLst>
              <a:ext uri="{FF2B5EF4-FFF2-40B4-BE49-F238E27FC236}">
                <a16:creationId xmlns:a16="http://schemas.microsoft.com/office/drawing/2014/main" id="{45181ECC-4E26-ABD8-AFDF-4AF828857D73}"/>
              </a:ext>
            </a:extLst>
          </p:cNvPr>
          <p:cNvSpPr txBox="1"/>
          <p:nvPr/>
        </p:nvSpPr>
        <p:spPr>
          <a:xfrm>
            <a:off x="1306127" y="1896487"/>
            <a:ext cx="8691996" cy="4994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pPr marL="6985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400"/>
            </a:pPr>
            <a:r>
              <a:rPr lang="en-ZA" dirty="0">
                <a:solidFill>
                  <a:srgbClr val="0E1D42"/>
                </a:solidFill>
                <a:latin typeface="Noto Sans Zawgyi" panose="020B0502040504020204" pitchFamily="34" charset="0"/>
                <a:ea typeface="Open Sans" panose="020B0606030504020204" pitchFamily="34" charset="0"/>
                <a:cs typeface="Noto Sans Zawgyi" panose="020B0502040504020204" pitchFamily="34" charset="0"/>
              </a:rPr>
              <a:t>Communication: the ways people gather information about an organisation</a:t>
            </a:r>
          </a:p>
          <a:p>
            <a:pPr marL="6985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400"/>
            </a:pPr>
            <a:r>
              <a:rPr lang="en-ZA" dirty="0">
                <a:solidFill>
                  <a:srgbClr val="0E1D42"/>
                </a:solidFill>
                <a:latin typeface="Noto Sans Zawgyi" panose="020B0502040504020204" pitchFamily="34" charset="0"/>
                <a:ea typeface="Open Sans" panose="020B0606030504020204" pitchFamily="34" charset="0"/>
                <a:cs typeface="Noto Sans Zawgyi" panose="020B0502040504020204" pitchFamily="34" charset="0"/>
              </a:rPr>
              <a:t>Channels: various ways an organisation communicates with its audience, such as social media, website, email, flyers, etc.</a:t>
            </a:r>
          </a:p>
          <a:p>
            <a:pPr marL="6985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400"/>
            </a:pPr>
            <a:r>
              <a:rPr lang="en-ZA" dirty="0">
                <a:solidFill>
                  <a:srgbClr val="0E1D42"/>
                </a:solidFill>
                <a:latin typeface="Noto Sans Zawgyi" panose="020B0502040504020204" pitchFamily="34" charset="0"/>
                <a:ea typeface="Open Sans" panose="020B0606030504020204" pitchFamily="34" charset="0"/>
                <a:cs typeface="Noto Sans Zawgyi" panose="020B0502040504020204" pitchFamily="34" charset="0"/>
              </a:rPr>
              <a:t>There are so many channels to choose from, but it’s important the channels you use match these criteria:</a:t>
            </a:r>
          </a:p>
          <a:p>
            <a:pPr marL="527050" lvl="1" indent="-22860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400"/>
              <a:buFont typeface="Wingdings" pitchFamily="2" charset="2"/>
              <a:buChar char="§"/>
            </a:pPr>
            <a:r>
              <a:rPr lang="en-ZA" dirty="0">
                <a:solidFill>
                  <a:srgbClr val="0E1D42"/>
                </a:solidFill>
                <a:latin typeface="Noto Sans Zawgyi" panose="020B0502040504020204" pitchFamily="34" charset="0"/>
                <a:ea typeface="Open Sans" panose="020B0606030504020204" pitchFamily="34" charset="0"/>
                <a:cs typeface="Noto Sans Zawgyi" panose="020B0502040504020204" pitchFamily="34" charset="0"/>
              </a:rPr>
              <a:t>Your target audience engages with communications from this channels</a:t>
            </a:r>
          </a:p>
          <a:p>
            <a:pPr marL="527050" lvl="1" indent="-22860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400"/>
              <a:buFont typeface="Wingdings" pitchFamily="2" charset="2"/>
              <a:buChar char="§"/>
            </a:pPr>
            <a:r>
              <a:rPr lang="en-ZA" dirty="0">
                <a:solidFill>
                  <a:srgbClr val="0E1D42"/>
                </a:solidFill>
                <a:latin typeface="Noto Sans Zawgyi" panose="020B0502040504020204" pitchFamily="34" charset="0"/>
                <a:ea typeface="Open Sans" panose="020B0606030504020204" pitchFamily="34" charset="0"/>
                <a:cs typeface="Noto Sans Zawgyi" panose="020B0502040504020204" pitchFamily="34" charset="0"/>
              </a:rPr>
              <a:t>This channel supports the communication goals of your organisation</a:t>
            </a:r>
          </a:p>
          <a:p>
            <a:pPr marL="527050" lvl="1" indent="-22860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400"/>
              <a:buFont typeface="Wingdings" pitchFamily="2" charset="2"/>
              <a:buChar char="§"/>
            </a:pPr>
            <a:r>
              <a:rPr lang="en-ZA" dirty="0">
                <a:solidFill>
                  <a:srgbClr val="0E1D42"/>
                </a:solidFill>
                <a:latin typeface="Noto Sans Zawgyi" panose="020B0502040504020204" pitchFamily="34" charset="0"/>
                <a:ea typeface="Open Sans" panose="020B0606030504020204" pitchFamily="34" charset="0"/>
                <a:cs typeface="Noto Sans Zawgyi" panose="020B0502040504020204" pitchFamily="34" charset="0"/>
              </a:rPr>
              <a:t>Your organisation is getting a positive ROI (return on investment) from this channel</a:t>
            </a:r>
            <a:endParaRPr lang="en-ZA" dirty="0">
              <a:solidFill>
                <a:srgbClr val="0E1D42"/>
              </a:solidFill>
              <a:latin typeface="Noto Sans Zawgyi" panose="020B0502040504020204" pitchFamily="34" charset="0"/>
              <a:ea typeface="Open Sans" panose="020B0606030504020204" pitchFamily="34" charset="0"/>
              <a:cs typeface="Noto Sans Zawgyi" panose="020B0502040504020204" pitchFamily="34" charset="0"/>
              <a:sym typeface="Lato"/>
            </a:endParaRPr>
          </a:p>
        </p:txBody>
      </p:sp>
      <p:sp>
        <p:nvSpPr>
          <p:cNvPr id="10" name="FiftyFour Connected Learning Guide">
            <a:extLst>
              <a:ext uri="{FF2B5EF4-FFF2-40B4-BE49-F238E27FC236}">
                <a16:creationId xmlns:a16="http://schemas.microsoft.com/office/drawing/2014/main" id="{0B7BCAAA-27EB-6A3F-3140-6CD8071B0E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56255" y="580851"/>
            <a:ext cx="7523163" cy="5762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0" spc="-1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" sz="3300" dirty="0">
                <a:solidFill>
                  <a:srgbClr val="0E1D42"/>
                </a:solidFill>
                <a:latin typeface="Noto Serif Myanmar Med" panose="02020502060505020204" pitchFamily="18" charset="0"/>
                <a:ea typeface="Gentium Plus" panose="02000503060000020004" pitchFamily="2" charset="0"/>
                <a:cs typeface="Noto Serif Myanmar Med" panose="02020502060505020204" pitchFamily="18" charset="0"/>
              </a:rPr>
              <a:t>Communication Channels Basics</a:t>
            </a:r>
            <a:endParaRPr lang="en-US" sz="3300" dirty="0">
              <a:solidFill>
                <a:srgbClr val="0E1D42"/>
              </a:solidFill>
              <a:latin typeface="Noto Serif Myanmar Med" panose="02020502060505020204" pitchFamily="18" charset="0"/>
              <a:ea typeface="Gentium Plus" panose="02000503060000020004" pitchFamily="2" charset="0"/>
              <a:cs typeface="Noto Serif Myanmar Med" panose="020205020605050202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29252A6-65E0-F749-B11E-C31512983138}"/>
              </a:ext>
            </a:extLst>
          </p:cNvPr>
          <p:cNvSpPr/>
          <p:nvPr/>
        </p:nvSpPr>
        <p:spPr>
          <a:xfrm>
            <a:off x="956255" y="1926145"/>
            <a:ext cx="228600" cy="317659"/>
          </a:xfrm>
          <a:prstGeom prst="roundRect">
            <a:avLst/>
          </a:prstGeom>
          <a:noFill/>
          <a:ln w="12700" cap="flat">
            <a:solidFill>
              <a:srgbClr val="0E1D4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3D0A6BD-DA76-F042-A277-45285BF60AE7}"/>
              </a:ext>
            </a:extLst>
          </p:cNvPr>
          <p:cNvSpPr/>
          <p:nvPr/>
        </p:nvSpPr>
        <p:spPr>
          <a:xfrm>
            <a:off x="956255" y="2467169"/>
            <a:ext cx="228600" cy="317659"/>
          </a:xfrm>
          <a:prstGeom prst="roundRect">
            <a:avLst/>
          </a:prstGeom>
          <a:noFill/>
          <a:ln w="12700" cap="flat">
            <a:solidFill>
              <a:srgbClr val="0E1D4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B262377-9282-1D41-9AA5-5DAED34003F9}"/>
              </a:ext>
            </a:extLst>
          </p:cNvPr>
          <p:cNvSpPr/>
          <p:nvPr/>
        </p:nvSpPr>
        <p:spPr>
          <a:xfrm>
            <a:off x="956255" y="3275555"/>
            <a:ext cx="228600" cy="317659"/>
          </a:xfrm>
          <a:prstGeom prst="roundRect">
            <a:avLst/>
          </a:prstGeom>
          <a:noFill/>
          <a:ln w="12700" cap="flat">
            <a:solidFill>
              <a:srgbClr val="0E1D4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9903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10BC66-25AB-17E4-FC14-E40D6FEF3A5A}"/>
              </a:ext>
            </a:extLst>
          </p:cNvPr>
          <p:cNvSpPr/>
          <p:nvPr/>
        </p:nvSpPr>
        <p:spPr>
          <a:xfrm>
            <a:off x="844302" y="2112547"/>
            <a:ext cx="8186964" cy="4550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CFC2C7E-EEAC-04C6-7F33-AE8232977F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496375"/>
              </p:ext>
            </p:extLst>
          </p:nvPr>
        </p:nvGraphicFramePr>
        <p:xfrm>
          <a:off x="844291" y="879386"/>
          <a:ext cx="8186975" cy="57833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0856">
                  <a:extLst>
                    <a:ext uri="{9D8B030D-6E8A-4147-A177-3AD203B41FA5}">
                      <a16:colId xmlns:a16="http://schemas.microsoft.com/office/drawing/2014/main" val="2098294359"/>
                    </a:ext>
                  </a:extLst>
                </a:gridCol>
                <a:gridCol w="3089152">
                  <a:extLst>
                    <a:ext uri="{9D8B030D-6E8A-4147-A177-3AD203B41FA5}">
                      <a16:colId xmlns:a16="http://schemas.microsoft.com/office/drawing/2014/main" val="2516576080"/>
                    </a:ext>
                  </a:extLst>
                </a:gridCol>
                <a:gridCol w="3566967">
                  <a:extLst>
                    <a:ext uri="{9D8B030D-6E8A-4147-A177-3AD203B41FA5}">
                      <a16:colId xmlns:a16="http://schemas.microsoft.com/office/drawing/2014/main" val="2854742235"/>
                    </a:ext>
                  </a:extLst>
                </a:gridCol>
              </a:tblGrid>
              <a:tr h="684309">
                <a:tc gridSpan="3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6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Digital &amp; Non-Digital</a:t>
                      </a:r>
                    </a:p>
                  </a:txBody>
                  <a:tcPr marL="104580" marR="104580" marT="104580" marB="104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702077"/>
                  </a:ext>
                </a:extLst>
              </a:tr>
              <a:tr h="543491"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dirty="0">
                        <a:solidFill>
                          <a:srgbClr val="FFFFF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4580" marR="104580" marT="104580" marB="1045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5408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Digital</a:t>
                      </a:r>
                    </a:p>
                  </a:txBody>
                  <a:tcPr marL="104580" marR="104580" marT="104580" marB="1045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5408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Non-Digital</a:t>
                      </a:r>
                    </a:p>
                  </a:txBody>
                  <a:tcPr marL="104580" marR="104580" marT="104580" marB="1045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540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09880"/>
                  </a:ext>
                </a:extLst>
              </a:tr>
              <a:tr h="84222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What is this type of channel?</a:t>
                      </a:r>
                      <a:endParaRPr sz="1100" b="1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4580" marR="104580" marT="104580" marB="10458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Any form of communication that uses the internet, including but not limited to social media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4580" marR="104580" marT="104580" marB="10458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Any form of communication that does not rely on the internet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4580" marR="104580" marT="104580" marB="104580"/>
                </a:tc>
                <a:extLst>
                  <a:ext uri="{0D108BD9-81ED-4DB2-BD59-A6C34878D82A}">
                    <a16:rowId xmlns:a16="http://schemas.microsoft.com/office/drawing/2014/main" val="3099269028"/>
                  </a:ext>
                </a:extLst>
              </a:tr>
              <a:tr h="148992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kern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When should I focus on this type of channel?</a:t>
                      </a:r>
                      <a:endParaRPr sz="1200" b="1" kern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4580" marR="104580" marT="104580" marB="10458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kern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All </a:t>
                      </a:r>
                      <a:r>
                        <a:rPr lang="en" sz="1200" kern="1200" dirty="0" err="1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organisations</a:t>
                      </a:r>
                      <a:r>
                        <a:rPr lang="en" sz="1200" kern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should have a website, be easily found through a Google search, and send emails. Use of other digital channels is audience and </a:t>
                      </a:r>
                      <a:r>
                        <a:rPr lang="en" sz="1200" kern="1200" dirty="0" err="1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organisation</a:t>
                      </a:r>
                      <a:r>
                        <a:rPr lang="en" sz="1200" kern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dependent.</a:t>
                      </a:r>
                      <a:endParaRPr sz="1200" kern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4580" marR="104580" marT="104580" marB="104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en" sz="1200" kern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All </a:t>
                      </a:r>
                      <a:r>
                        <a:rPr lang="en" sz="1200" kern="1200" dirty="0" err="1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organisations</a:t>
                      </a:r>
                      <a:r>
                        <a:rPr lang="en" sz="1200" kern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should mail printed letters in some capacity. Other non-digital channels are audience and </a:t>
                      </a:r>
                      <a:r>
                        <a:rPr lang="en" sz="1200" kern="1200" dirty="0" err="1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organisation</a:t>
                      </a:r>
                      <a:r>
                        <a:rPr lang="en" sz="1200" kern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-dependent.</a:t>
                      </a:r>
                      <a:endParaRPr sz="1200" kern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4580" marR="104580" marT="104580" marB="104580"/>
                </a:tc>
                <a:extLst>
                  <a:ext uri="{0D108BD9-81ED-4DB2-BD59-A6C34878D82A}">
                    <a16:rowId xmlns:a16="http://schemas.microsoft.com/office/drawing/2014/main" val="3160076444"/>
                  </a:ext>
                </a:extLst>
              </a:tr>
              <a:tr h="172709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What are some examples?</a:t>
                      </a:r>
                      <a:endParaRPr sz="1100" b="1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4580" marR="104580" marT="104580" marB="104580"/>
                </a:tc>
                <a:tc>
                  <a:txBody>
                    <a:bodyPr/>
                    <a:lstStyle/>
                    <a:p>
                      <a:pPr marL="63450" marR="0" lvl="0" indent="-171450" algn="l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Television commercials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63450" marR="0" lvl="0" indent="-171450" algn="l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Website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63450" marR="0" lvl="0" indent="-171450" algn="l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Emails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63450" marR="0" lvl="0" indent="-171450" algn="l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Google searches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63450" marR="0" lvl="0" indent="-171450" algn="l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Facebook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63450" marR="0" lvl="0" indent="-171450" algn="l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TikTok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63450" marR="0" lvl="0" indent="-171450" algn="l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Spotify/radio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4580" marR="104580" marT="104580" marB="104580"/>
                </a:tc>
                <a:tc>
                  <a:txBody>
                    <a:bodyPr/>
                    <a:lstStyle/>
                    <a:p>
                      <a:pPr marL="63450" marR="0" lvl="0" indent="-171450" algn="l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1200" kern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Newspapers</a:t>
                      </a:r>
                      <a:endParaRPr sz="1200" kern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63450" marR="0" lvl="0" indent="-171450" algn="l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1200" kern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Business cards</a:t>
                      </a:r>
                      <a:endParaRPr sz="1200" kern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63450" marR="0" lvl="0" indent="-171450" algn="l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1200" kern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Flyers</a:t>
                      </a:r>
                      <a:endParaRPr sz="1200" kern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63450" marR="0" lvl="0" indent="-171450" algn="l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1200" kern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Billboards</a:t>
                      </a:r>
                      <a:endParaRPr sz="1200" kern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63450" marR="0" lvl="0" indent="-171450" algn="l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1200" kern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Mailed letters</a:t>
                      </a:r>
                      <a:endParaRPr sz="1200" kern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63450" marR="0" lvl="0" indent="-171450" algn="l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1200" kern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Word of mouth</a:t>
                      </a:r>
                      <a:endParaRPr sz="1200" kern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4580" marR="104580" marT="104580" marB="104580"/>
                </a:tc>
                <a:extLst>
                  <a:ext uri="{0D108BD9-81ED-4DB2-BD59-A6C34878D82A}">
                    <a16:rowId xmlns:a16="http://schemas.microsoft.com/office/drawing/2014/main" val="467911537"/>
                  </a:ext>
                </a:extLst>
              </a:tr>
            </a:tbl>
          </a:graphicData>
        </a:graphic>
      </p:graphicFrame>
      <p:sp>
        <p:nvSpPr>
          <p:cNvPr id="10" name="FiftyFour Connected Learning Guide">
            <a:extLst>
              <a:ext uri="{FF2B5EF4-FFF2-40B4-BE49-F238E27FC236}">
                <a16:creationId xmlns:a16="http://schemas.microsoft.com/office/drawing/2014/main" id="{0B7BCAAA-27EB-6A3F-3140-6CD8071B0E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4291" y="568691"/>
            <a:ext cx="5957888" cy="5762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0" spc="-1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300" dirty="0">
                <a:solidFill>
                  <a:srgbClr val="0E1D42"/>
                </a:solidFill>
                <a:latin typeface="Noto Serif Myanmar Med" panose="02020502060505020204" pitchFamily="18" charset="0"/>
                <a:ea typeface="Gentium Plus" panose="02000503060000020004" pitchFamily="2" charset="0"/>
                <a:cs typeface="Noto Serif Myanmar Med" panose="02020502060505020204" pitchFamily="18" charset="0"/>
              </a:rPr>
              <a:t>Types of Channels</a:t>
            </a:r>
            <a:endParaRPr sz="3300" dirty="0">
              <a:solidFill>
                <a:srgbClr val="0E1D42"/>
              </a:solidFill>
              <a:latin typeface="Noto Serif Myanmar Med" panose="02020502060505020204" pitchFamily="18" charset="0"/>
              <a:ea typeface="Gentium Plus" panose="02000503060000020004" pitchFamily="2" charset="0"/>
              <a:cs typeface="Noto Serif Myanmar Med" panose="02020502060505020204" pitchFamily="18" charset="0"/>
            </a:endParaRPr>
          </a:p>
        </p:txBody>
      </p:sp>
      <p:sp>
        <p:nvSpPr>
          <p:cNvPr id="17" name="Google Shape;61;p14">
            <a:extLst>
              <a:ext uri="{FF2B5EF4-FFF2-40B4-BE49-F238E27FC236}">
                <a16:creationId xmlns:a16="http://schemas.microsoft.com/office/drawing/2014/main" id="{94B0F2C9-880C-BAA6-1133-ABF0A9012A2A}"/>
              </a:ext>
            </a:extLst>
          </p:cNvPr>
          <p:cNvSpPr/>
          <p:nvPr/>
        </p:nvSpPr>
        <p:spPr>
          <a:xfrm>
            <a:off x="8364677" y="3047860"/>
            <a:ext cx="3827323" cy="3810140"/>
          </a:xfrm>
          <a:prstGeom prst="ellipse">
            <a:avLst/>
          </a:prstGeom>
          <a:solidFill>
            <a:srgbClr val="25408F">
              <a:alpha val="6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>
              <a:solidFill>
                <a:srgbClr val="25408F"/>
              </a:solidFill>
              <a:highlight>
                <a:srgbClr val="25408F"/>
              </a:highlight>
            </a:endParaRPr>
          </a:p>
        </p:txBody>
      </p:sp>
      <p:sp>
        <p:nvSpPr>
          <p:cNvPr id="3" name="Google Shape;78;p16">
            <a:extLst>
              <a:ext uri="{FF2B5EF4-FFF2-40B4-BE49-F238E27FC236}">
                <a16:creationId xmlns:a16="http://schemas.microsoft.com/office/drawing/2014/main" id="{48786802-6094-6C0E-FF26-36B0AE83CA1F}"/>
              </a:ext>
            </a:extLst>
          </p:cNvPr>
          <p:cNvSpPr txBox="1"/>
          <p:nvPr/>
        </p:nvSpPr>
        <p:spPr>
          <a:xfrm>
            <a:off x="9489866" y="3199325"/>
            <a:ext cx="1576944" cy="30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algn="ctr"/>
            <a:r>
              <a:rPr lang="en" sz="14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Communications</a:t>
            </a:r>
            <a:endParaRPr sz="14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018F93CE-4EAD-109B-73B8-17E99F83EC80}"/>
              </a:ext>
            </a:extLst>
          </p:cNvPr>
          <p:cNvSpPr/>
          <p:nvPr/>
        </p:nvSpPr>
        <p:spPr>
          <a:xfrm>
            <a:off x="8931339" y="3611978"/>
            <a:ext cx="2694000" cy="2681905"/>
          </a:xfrm>
          <a:prstGeom prst="ellipse">
            <a:avLst/>
          </a:prstGeom>
          <a:solidFill>
            <a:srgbClr val="25408F">
              <a:alpha val="69804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>
              <a:solidFill>
                <a:srgbClr val="25408F"/>
              </a:solidFill>
            </a:endParaRPr>
          </a:p>
        </p:txBody>
      </p:sp>
      <p:sp>
        <p:nvSpPr>
          <p:cNvPr id="9" name="Google Shape;62;p14">
            <a:extLst>
              <a:ext uri="{FF2B5EF4-FFF2-40B4-BE49-F238E27FC236}">
                <a16:creationId xmlns:a16="http://schemas.microsoft.com/office/drawing/2014/main" id="{028044F8-97E9-A5E0-9C4C-792AF220CF87}"/>
              </a:ext>
            </a:extLst>
          </p:cNvPr>
          <p:cNvSpPr/>
          <p:nvPr/>
        </p:nvSpPr>
        <p:spPr>
          <a:xfrm>
            <a:off x="9538341" y="4233162"/>
            <a:ext cx="1479994" cy="1439537"/>
          </a:xfrm>
          <a:prstGeom prst="ellipse">
            <a:avLst/>
          </a:prstGeom>
          <a:solidFill>
            <a:srgbClr val="25408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>
              <a:solidFill>
                <a:srgbClr val="25408F"/>
              </a:solidFill>
            </a:endParaRPr>
          </a:p>
        </p:txBody>
      </p:sp>
      <p:sp>
        <p:nvSpPr>
          <p:cNvPr id="5" name="Google Shape;80;p16">
            <a:extLst>
              <a:ext uri="{FF2B5EF4-FFF2-40B4-BE49-F238E27FC236}">
                <a16:creationId xmlns:a16="http://schemas.microsoft.com/office/drawing/2014/main" id="{804F8588-9810-16FB-6083-2C23770440DF}"/>
              </a:ext>
            </a:extLst>
          </p:cNvPr>
          <p:cNvSpPr txBox="1"/>
          <p:nvPr/>
        </p:nvSpPr>
        <p:spPr>
          <a:xfrm>
            <a:off x="9489866" y="4799049"/>
            <a:ext cx="1576944" cy="30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algn="ctr"/>
            <a:r>
              <a:rPr lang="en" sz="14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Media</a:t>
            </a:r>
            <a:endParaRPr sz="14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Google Shape;79;p16">
            <a:extLst>
              <a:ext uri="{FF2B5EF4-FFF2-40B4-BE49-F238E27FC236}">
                <a16:creationId xmlns:a16="http://schemas.microsoft.com/office/drawing/2014/main" id="{F8C64F27-DF5F-5077-DD69-4D12FFCA9708}"/>
              </a:ext>
            </a:extLst>
          </p:cNvPr>
          <p:cNvSpPr txBox="1"/>
          <p:nvPr/>
        </p:nvSpPr>
        <p:spPr>
          <a:xfrm>
            <a:off x="9489866" y="3709956"/>
            <a:ext cx="1576944" cy="52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algn="ctr"/>
            <a:r>
              <a:rPr lang="en" sz="14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Communications</a:t>
            </a:r>
            <a:endParaRPr sz="14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44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CFC2C7E-EEAC-04C6-7F33-AE8232977F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47164"/>
              </p:ext>
            </p:extLst>
          </p:nvPr>
        </p:nvGraphicFramePr>
        <p:xfrm>
          <a:off x="1008140" y="776489"/>
          <a:ext cx="7658875" cy="57071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4411">
                  <a:extLst>
                    <a:ext uri="{9D8B030D-6E8A-4147-A177-3AD203B41FA5}">
                      <a16:colId xmlns:a16="http://schemas.microsoft.com/office/drawing/2014/main" val="2098294359"/>
                    </a:ext>
                  </a:extLst>
                </a:gridCol>
                <a:gridCol w="2091488">
                  <a:extLst>
                    <a:ext uri="{9D8B030D-6E8A-4147-A177-3AD203B41FA5}">
                      <a16:colId xmlns:a16="http://schemas.microsoft.com/office/drawing/2014/main" val="2516576080"/>
                    </a:ext>
                  </a:extLst>
                </a:gridCol>
                <a:gridCol w="2091488">
                  <a:extLst>
                    <a:ext uri="{9D8B030D-6E8A-4147-A177-3AD203B41FA5}">
                      <a16:colId xmlns:a16="http://schemas.microsoft.com/office/drawing/2014/main" val="2854742235"/>
                    </a:ext>
                  </a:extLst>
                </a:gridCol>
                <a:gridCol w="2091488">
                  <a:extLst>
                    <a:ext uri="{9D8B030D-6E8A-4147-A177-3AD203B41FA5}">
                      <a16:colId xmlns:a16="http://schemas.microsoft.com/office/drawing/2014/main" val="4235792235"/>
                    </a:ext>
                  </a:extLst>
                </a:gridCol>
              </a:tblGrid>
              <a:tr h="684309">
                <a:tc gridSpan="3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6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Owned, Earned, &amp; Paid</a:t>
                      </a:r>
                    </a:p>
                  </a:txBody>
                  <a:tcPr marL="104580" marR="104580" marT="104580" marB="104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ZA" sz="20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4580" marR="104580" marT="104580" marB="104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0702077"/>
                  </a:ext>
                </a:extLst>
              </a:tr>
              <a:tr h="543491"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4580" marR="104580" marT="104580" marB="1045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Owned</a:t>
                      </a:r>
                      <a:endParaRPr sz="1600" b="0" dirty="0">
                        <a:solidFill>
                          <a:srgbClr val="FFFFF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13" marR="45713" marT="45713" marB="4571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5408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Earned</a:t>
                      </a:r>
                      <a:endParaRPr sz="1600" b="0" dirty="0">
                        <a:solidFill>
                          <a:srgbClr val="FFFFF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13" marR="45713" marT="45713" marB="45713" anchor="ctr">
                    <a:solidFill>
                      <a:srgbClr val="C618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Paid</a:t>
                      </a:r>
                      <a:endParaRPr sz="1600" b="0" dirty="0">
                        <a:solidFill>
                          <a:srgbClr val="FFFFF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13" marR="45713" marT="45713" marB="4571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9A3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09880"/>
                  </a:ext>
                </a:extLst>
              </a:tr>
              <a:tr h="112974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kern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What is this type of channel?</a:t>
                      </a:r>
                      <a:endParaRPr sz="1600" b="1" kern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4580" marR="104580" marT="104580" marB="10458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When you communicate about your </a:t>
                      </a:r>
                      <a:r>
                        <a:rPr lang="en" sz="1200" dirty="0" err="1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organisation</a:t>
                      </a: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to your network without paying for your communication to be seen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13" marR="45713" marT="45713" marB="4571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When others communicate about your organisation to their networks without you paying them to do so</a:t>
                      </a:r>
                      <a:endParaRPr sz="120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13" marR="45713" marT="45713" marB="4571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When you pay for information about your </a:t>
                      </a:r>
                      <a:r>
                        <a:rPr lang="en" sz="1200" dirty="0" err="1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organisation</a:t>
                      </a: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to be seen by your network or those outside your network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13" marR="45713" marT="45713" marB="45713"/>
                </a:tc>
                <a:extLst>
                  <a:ext uri="{0D108BD9-81ED-4DB2-BD59-A6C34878D82A}">
                    <a16:rowId xmlns:a16="http://schemas.microsoft.com/office/drawing/2014/main" val="3099269028"/>
                  </a:ext>
                </a:extLst>
              </a:tr>
              <a:tr h="1279008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kern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When should I focus on this type of channel?</a:t>
                      </a:r>
                      <a:endParaRPr sz="1600" b="1" kern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4580" marR="104580" marT="104580" marB="10458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When you want to showcase your organisation to those already in your network</a:t>
                      </a:r>
                      <a:endParaRPr sz="120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13" marR="45713" marT="45713" marB="45713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When you want to create advocates for your </a:t>
                      </a:r>
                      <a:r>
                        <a:rPr lang="en" sz="1200" dirty="0" err="1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organisation</a:t>
                      </a: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13" marR="45713" marT="45713" marB="4571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When you want to reach new people within your target audience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13" marR="45713" marT="45713" marB="45713"/>
                </a:tc>
                <a:extLst>
                  <a:ext uri="{0D108BD9-81ED-4DB2-BD59-A6C34878D82A}">
                    <a16:rowId xmlns:a16="http://schemas.microsoft.com/office/drawing/2014/main" val="3160076444"/>
                  </a:ext>
                </a:extLst>
              </a:tr>
              <a:tr h="1760682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kern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What are some examples?</a:t>
                      </a:r>
                      <a:endParaRPr sz="1600" b="1" kern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4580" marR="104580" marT="104580" marB="10458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Updating your website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Posting to your Instagram account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Emailing your contacts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Talking to your friends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Organic Google search results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Updating a blog post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13" marR="45713" marT="45713" marB="4571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Someone mentions your organisation on their Instagram feed</a:t>
                      </a:r>
                      <a:endParaRPr sz="120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Your organisation is interviewed by the local news</a:t>
                      </a:r>
                      <a:endParaRPr sz="120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Someone refers a friend to your organisation</a:t>
                      </a:r>
                      <a:endParaRPr sz="120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13" marR="45713" marT="45713" marB="4571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Newspaper ad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Paid Instagram ad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Sponsoring an event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Google Ads search results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0E1D4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Sponsoring a podcast</a:t>
                      </a:r>
                      <a:endParaRPr sz="1200" dirty="0">
                        <a:solidFill>
                          <a:srgbClr val="0E1D4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13" marR="45713" marT="45713" marB="45713"/>
                </a:tc>
                <a:extLst>
                  <a:ext uri="{0D108BD9-81ED-4DB2-BD59-A6C34878D82A}">
                    <a16:rowId xmlns:a16="http://schemas.microsoft.com/office/drawing/2014/main" val="467911537"/>
                  </a:ext>
                </a:extLst>
              </a:tr>
            </a:tbl>
          </a:graphicData>
        </a:graphic>
      </p:graphicFrame>
      <p:sp>
        <p:nvSpPr>
          <p:cNvPr id="10" name="FiftyFour Connected Learning Guide">
            <a:extLst>
              <a:ext uri="{FF2B5EF4-FFF2-40B4-BE49-F238E27FC236}">
                <a16:creationId xmlns:a16="http://schemas.microsoft.com/office/drawing/2014/main" id="{0B7BCAAA-27EB-6A3F-3140-6CD8071B0E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91114" y="347419"/>
            <a:ext cx="5957888" cy="5762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0" spc="-1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300" dirty="0">
                <a:solidFill>
                  <a:srgbClr val="0E1D42"/>
                </a:solidFill>
                <a:latin typeface="Noto Serif Myanmar Med" panose="02020502060505020204" pitchFamily="18" charset="0"/>
                <a:ea typeface="Gentium Plus" panose="02000503060000020004" pitchFamily="2" charset="0"/>
                <a:cs typeface="Noto Serif Myanmar Med" panose="02020502060505020204" pitchFamily="18" charset="0"/>
              </a:rPr>
              <a:t>Types of Channels</a:t>
            </a:r>
            <a:endParaRPr sz="3300" dirty="0">
              <a:solidFill>
                <a:srgbClr val="0E1D42"/>
              </a:solidFill>
              <a:latin typeface="Noto Serif Myanmar Med" panose="02020502060505020204" pitchFamily="18" charset="0"/>
              <a:ea typeface="Gentium Plus" panose="02000503060000020004" pitchFamily="2" charset="0"/>
              <a:cs typeface="Noto Serif Myanmar Med" panose="02020502060505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6FE93E-AC0E-B1AD-3C78-9FF5164EEE85}"/>
              </a:ext>
            </a:extLst>
          </p:cNvPr>
          <p:cNvGrpSpPr/>
          <p:nvPr/>
        </p:nvGrpSpPr>
        <p:grpSpPr>
          <a:xfrm>
            <a:off x="9128869" y="2201271"/>
            <a:ext cx="2903837" cy="2659656"/>
            <a:chOff x="16786388" y="5823178"/>
            <a:chExt cx="5807673" cy="5319312"/>
          </a:xfrm>
        </p:grpSpPr>
        <p:sp>
          <p:nvSpPr>
            <p:cNvPr id="17" name="Google Shape;61;p14">
              <a:extLst>
                <a:ext uri="{FF2B5EF4-FFF2-40B4-BE49-F238E27FC236}">
                  <a16:creationId xmlns:a16="http://schemas.microsoft.com/office/drawing/2014/main" id="{94B0F2C9-880C-BAA6-1133-ABF0A9012A2A}"/>
                </a:ext>
              </a:extLst>
            </p:cNvPr>
            <p:cNvSpPr/>
            <p:nvPr/>
          </p:nvSpPr>
          <p:spPr>
            <a:xfrm>
              <a:off x="16786388" y="7934962"/>
              <a:ext cx="3221992" cy="3207527"/>
            </a:xfrm>
            <a:prstGeom prst="ellipse">
              <a:avLst/>
            </a:prstGeom>
            <a:noFill/>
            <a:ln w="28575" cap="flat" cmpd="sng">
              <a:solidFill>
                <a:srgbClr val="2540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>
                <a:solidFill>
                  <a:srgbClr val="25408F"/>
                </a:solidFill>
              </a:endParaRPr>
            </a:p>
          </p:txBody>
        </p:sp>
        <p:sp>
          <p:nvSpPr>
            <p:cNvPr id="8" name="Google Shape;61;p14">
              <a:extLst>
                <a:ext uri="{FF2B5EF4-FFF2-40B4-BE49-F238E27FC236}">
                  <a16:creationId xmlns:a16="http://schemas.microsoft.com/office/drawing/2014/main" id="{018F93CE-4EAD-109B-73B8-17E99F83EC80}"/>
                </a:ext>
              </a:extLst>
            </p:cNvPr>
            <p:cNvSpPr/>
            <p:nvPr/>
          </p:nvSpPr>
          <p:spPr>
            <a:xfrm>
              <a:off x="18009051" y="5823178"/>
              <a:ext cx="3221992" cy="3207527"/>
            </a:xfrm>
            <a:prstGeom prst="ellipse">
              <a:avLst/>
            </a:prstGeom>
            <a:noFill/>
            <a:ln w="28575" cap="flat" cmpd="sng">
              <a:solidFill>
                <a:srgbClr val="C6188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>
                <a:solidFill>
                  <a:srgbClr val="C61881"/>
                </a:solidFill>
              </a:endParaRPr>
            </a:p>
          </p:txBody>
        </p:sp>
        <p:sp>
          <p:nvSpPr>
            <p:cNvPr id="9" name="Google Shape;62;p14">
              <a:extLst>
                <a:ext uri="{FF2B5EF4-FFF2-40B4-BE49-F238E27FC236}">
                  <a16:creationId xmlns:a16="http://schemas.microsoft.com/office/drawing/2014/main" id="{028044F8-97E9-A5E0-9C4C-792AF220CF87}"/>
                </a:ext>
              </a:extLst>
            </p:cNvPr>
            <p:cNvSpPr/>
            <p:nvPr/>
          </p:nvSpPr>
          <p:spPr>
            <a:xfrm>
              <a:off x="19296388" y="7934963"/>
              <a:ext cx="3297673" cy="3207527"/>
            </a:xfrm>
            <a:prstGeom prst="ellipse">
              <a:avLst/>
            </a:prstGeom>
            <a:noFill/>
            <a:ln w="28575" cap="flat" cmpd="sng">
              <a:solidFill>
                <a:srgbClr val="F9A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>
                <a:solidFill>
                  <a:srgbClr val="F9A352"/>
                </a:solidFill>
              </a:endParaRPr>
            </a:p>
          </p:txBody>
        </p:sp>
        <p:sp>
          <p:nvSpPr>
            <p:cNvPr id="3" name="Google Shape;78;p16">
              <a:extLst>
                <a:ext uri="{FF2B5EF4-FFF2-40B4-BE49-F238E27FC236}">
                  <a16:creationId xmlns:a16="http://schemas.microsoft.com/office/drawing/2014/main" id="{48786802-6094-6C0E-FF26-36B0AE83CA1F}"/>
                </a:ext>
              </a:extLst>
            </p:cNvPr>
            <p:cNvSpPr txBox="1"/>
            <p:nvPr/>
          </p:nvSpPr>
          <p:spPr>
            <a:xfrm>
              <a:off x="18043104" y="6790608"/>
              <a:ext cx="3153887" cy="615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algn="ctr"/>
              <a:r>
                <a:rPr lang="en" sz="1400" dirty="0">
                  <a:solidFill>
                    <a:srgbClr val="0E1D4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Owned</a:t>
              </a:r>
              <a:endParaRPr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Google Shape;80;p16">
              <a:extLst>
                <a:ext uri="{FF2B5EF4-FFF2-40B4-BE49-F238E27FC236}">
                  <a16:creationId xmlns:a16="http://schemas.microsoft.com/office/drawing/2014/main" id="{804F8588-9810-16FB-6083-2C23770440DF}"/>
                </a:ext>
              </a:extLst>
            </p:cNvPr>
            <p:cNvSpPr txBox="1"/>
            <p:nvPr/>
          </p:nvSpPr>
          <p:spPr>
            <a:xfrm>
              <a:off x="19440174" y="9230964"/>
              <a:ext cx="3153887" cy="615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algn="ctr"/>
              <a:r>
                <a:rPr lang="en" sz="1400" dirty="0">
                  <a:solidFill>
                    <a:srgbClr val="0E1D4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Paid</a:t>
              </a:r>
              <a:endParaRPr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" name="Google Shape;79;p16">
              <a:extLst>
                <a:ext uri="{FF2B5EF4-FFF2-40B4-BE49-F238E27FC236}">
                  <a16:creationId xmlns:a16="http://schemas.microsoft.com/office/drawing/2014/main" id="{F8C64F27-DF5F-5077-DD69-4D12FFCA9708}"/>
                </a:ext>
              </a:extLst>
            </p:cNvPr>
            <p:cNvSpPr txBox="1"/>
            <p:nvPr/>
          </p:nvSpPr>
          <p:spPr>
            <a:xfrm>
              <a:off x="16820440" y="9230964"/>
              <a:ext cx="3153887" cy="615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algn="ctr"/>
              <a:r>
                <a:rPr lang="en" sz="1400" dirty="0">
                  <a:solidFill>
                    <a:srgbClr val="0E1D4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Earned</a:t>
              </a:r>
              <a:endParaRPr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501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60E4524-E3C7-5838-D332-6034BCA9E5F9}"/>
              </a:ext>
            </a:extLst>
          </p:cNvPr>
          <p:cNvSpPr/>
          <p:nvPr/>
        </p:nvSpPr>
        <p:spPr>
          <a:xfrm>
            <a:off x="8059532" y="5141700"/>
            <a:ext cx="3541917" cy="1007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19A7ED-84F5-0606-B7C5-E16B340E1A98}"/>
              </a:ext>
            </a:extLst>
          </p:cNvPr>
          <p:cNvSpPr/>
          <p:nvPr/>
        </p:nvSpPr>
        <p:spPr>
          <a:xfrm>
            <a:off x="4459844" y="5123455"/>
            <a:ext cx="3541917" cy="1007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45E89A-65A1-FA72-9C04-3D10D1D83066}"/>
              </a:ext>
            </a:extLst>
          </p:cNvPr>
          <p:cNvSpPr/>
          <p:nvPr/>
        </p:nvSpPr>
        <p:spPr>
          <a:xfrm>
            <a:off x="848980" y="5149510"/>
            <a:ext cx="3541917" cy="1007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BDB282-1941-07EA-1657-1C77ED4572F7}"/>
              </a:ext>
            </a:extLst>
          </p:cNvPr>
          <p:cNvSpPr/>
          <p:nvPr/>
        </p:nvSpPr>
        <p:spPr>
          <a:xfrm>
            <a:off x="8071703" y="3655272"/>
            <a:ext cx="3541917" cy="1007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E69552-2929-44F4-D421-46B7C44DEBD7}"/>
              </a:ext>
            </a:extLst>
          </p:cNvPr>
          <p:cNvSpPr/>
          <p:nvPr/>
        </p:nvSpPr>
        <p:spPr>
          <a:xfrm>
            <a:off x="4477047" y="3655272"/>
            <a:ext cx="3541917" cy="1007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934D9D-A508-128C-7277-EE6918B67C1B}"/>
              </a:ext>
            </a:extLst>
          </p:cNvPr>
          <p:cNvSpPr/>
          <p:nvPr/>
        </p:nvSpPr>
        <p:spPr>
          <a:xfrm>
            <a:off x="854013" y="3640498"/>
            <a:ext cx="3541917" cy="1007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CA1BBD-24ED-F4DE-148A-8FE869D8FE8F}"/>
              </a:ext>
            </a:extLst>
          </p:cNvPr>
          <p:cNvSpPr/>
          <p:nvPr/>
        </p:nvSpPr>
        <p:spPr>
          <a:xfrm>
            <a:off x="8071703" y="2176667"/>
            <a:ext cx="3541917" cy="1007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98C463-BDE8-7495-5873-2DD030825CB7}"/>
              </a:ext>
            </a:extLst>
          </p:cNvPr>
          <p:cNvSpPr/>
          <p:nvPr/>
        </p:nvSpPr>
        <p:spPr>
          <a:xfrm>
            <a:off x="4477048" y="2187089"/>
            <a:ext cx="3541917" cy="1007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DFED4-5FF2-8F6B-FFA3-828C76058704}"/>
              </a:ext>
            </a:extLst>
          </p:cNvPr>
          <p:cNvSpPr/>
          <p:nvPr/>
        </p:nvSpPr>
        <p:spPr>
          <a:xfrm>
            <a:off x="854013" y="2161543"/>
            <a:ext cx="3541917" cy="1007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iftyFour Connected Learning Guide">
            <a:extLst>
              <a:ext uri="{FF2B5EF4-FFF2-40B4-BE49-F238E27FC236}">
                <a16:creationId xmlns:a16="http://schemas.microsoft.com/office/drawing/2014/main" id="{0B7BCAAA-27EB-6A3F-3140-6CD8071B0E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85067" y="555132"/>
            <a:ext cx="7523163" cy="5762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0" spc="-1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" sz="3300" dirty="0">
                <a:solidFill>
                  <a:srgbClr val="000000"/>
                </a:solidFill>
                <a:latin typeface="Noto Serif Myanmar Med" panose="02020502060505020204" pitchFamily="18" charset="0"/>
                <a:ea typeface="Gentium Plus" panose="02000503060000020004" pitchFamily="2" charset="0"/>
                <a:cs typeface="Noto Serif Myanmar Med" panose="02020502060505020204" pitchFamily="18" charset="0"/>
              </a:rPr>
              <a:t>A Deeper Dive into </a:t>
            </a:r>
            <a:r>
              <a:rPr lang="en" sz="3300" dirty="0">
                <a:latin typeface="Noto Serif Myanmar Med" panose="02020502060505020204" pitchFamily="18" charset="0"/>
                <a:ea typeface="Gentium Plus" panose="02000503060000020004" pitchFamily="2" charset="0"/>
                <a:cs typeface="Noto Serif Myanmar Med" panose="02020502060505020204" pitchFamily="18" charset="0"/>
              </a:rPr>
              <a:t>Social </a:t>
            </a:r>
            <a:endParaRPr lang="en-US" sz="3300" dirty="0">
              <a:solidFill>
                <a:srgbClr val="C61881"/>
              </a:solidFill>
              <a:latin typeface="Noto Serif Myanmar Med" panose="02020502060505020204" pitchFamily="18" charset="0"/>
              <a:ea typeface="Gentium Plus" panose="02000503060000020004" pitchFamily="2" charset="0"/>
              <a:cs typeface="Noto Serif Myanmar Med" panose="02020502060505020204" pitchFamily="18" charset="0"/>
            </a:endParaRPr>
          </a:p>
        </p:txBody>
      </p:sp>
      <p:sp>
        <p:nvSpPr>
          <p:cNvPr id="30" name="Round Same-side Corner of Rectangle 7">
            <a:extLst>
              <a:ext uri="{FF2B5EF4-FFF2-40B4-BE49-F238E27FC236}">
                <a16:creationId xmlns:a16="http://schemas.microsoft.com/office/drawing/2014/main" id="{1702CC8B-E81F-CE41-3F8A-FB4C97502FA6}"/>
              </a:ext>
            </a:extLst>
          </p:cNvPr>
          <p:cNvSpPr/>
          <p:nvPr/>
        </p:nvSpPr>
        <p:spPr>
          <a:xfrm>
            <a:off x="854013" y="1856120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Desired outcomes">
            <a:extLst>
              <a:ext uri="{FF2B5EF4-FFF2-40B4-BE49-F238E27FC236}">
                <a16:creationId xmlns:a16="http://schemas.microsoft.com/office/drawing/2014/main" id="{5DE3FE6D-6983-9E32-4D3B-33EF5CC36962}"/>
              </a:ext>
            </a:extLst>
          </p:cNvPr>
          <p:cNvSpPr txBox="1"/>
          <p:nvPr/>
        </p:nvSpPr>
        <p:spPr>
          <a:xfrm>
            <a:off x="1234088" y="1886358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50D5E01B-BB47-7AFE-0EBC-C3F9ABB63F38}"/>
              </a:ext>
            </a:extLst>
          </p:cNvPr>
          <p:cNvSpPr txBox="1"/>
          <p:nvPr/>
        </p:nvSpPr>
        <p:spPr>
          <a:xfrm>
            <a:off x="1189484" y="2366311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lnSpc>
                <a:spcPts val="1800"/>
              </a:lnSpc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25-34 year olds, both males and females (slightly higher percentage of males)</a:t>
            </a:r>
          </a:p>
        </p:txBody>
      </p:sp>
      <p:sp>
        <p:nvSpPr>
          <p:cNvPr id="49" name="Round Same-side Corner of Rectangle 7">
            <a:extLst>
              <a:ext uri="{FF2B5EF4-FFF2-40B4-BE49-F238E27FC236}">
                <a16:creationId xmlns:a16="http://schemas.microsoft.com/office/drawing/2014/main" id="{70F7DF41-7D55-144C-6F88-27A1333AB27C}"/>
              </a:ext>
            </a:extLst>
          </p:cNvPr>
          <p:cNvSpPr/>
          <p:nvPr/>
        </p:nvSpPr>
        <p:spPr>
          <a:xfrm>
            <a:off x="4464877" y="1856120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Desired outcomes">
            <a:extLst>
              <a:ext uri="{FF2B5EF4-FFF2-40B4-BE49-F238E27FC236}">
                <a16:creationId xmlns:a16="http://schemas.microsoft.com/office/drawing/2014/main" id="{31102A15-9D90-32AA-88E1-E64DDBAA7FF8}"/>
              </a:ext>
            </a:extLst>
          </p:cNvPr>
          <p:cNvSpPr txBox="1"/>
          <p:nvPr/>
        </p:nvSpPr>
        <p:spPr>
          <a:xfrm>
            <a:off x="4844952" y="1886358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YouTube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073802B6-02A4-E6E6-3AF8-178D38326A53}"/>
              </a:ext>
            </a:extLst>
          </p:cNvPr>
          <p:cNvSpPr txBox="1"/>
          <p:nvPr/>
        </p:nvSpPr>
        <p:spPr>
          <a:xfrm>
            <a:off x="4800348" y="2366311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lnSpc>
                <a:spcPts val="1800"/>
              </a:lnSpc>
              <a:buClr>
                <a:schemeClr val="dk1"/>
              </a:buClr>
              <a:buSzPts val="1400"/>
            </a:pPr>
            <a:r>
              <a:rPr lang="en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15-35 year </a:t>
            </a:r>
            <a:r>
              <a:rPr lang="en" sz="1400" dirty="0" err="1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olds</a:t>
            </a:r>
            <a:r>
              <a:rPr lang="en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both males and females</a:t>
            </a:r>
            <a:endParaRPr lang="en-ZA" sz="1400" dirty="0">
              <a:solidFill>
                <a:srgbClr val="0E1D4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ound Same-side Corner of Rectangle 7">
            <a:extLst>
              <a:ext uri="{FF2B5EF4-FFF2-40B4-BE49-F238E27FC236}">
                <a16:creationId xmlns:a16="http://schemas.microsoft.com/office/drawing/2014/main" id="{A679E5EE-9332-7A73-CFE2-C92C9096A022}"/>
              </a:ext>
            </a:extLst>
          </p:cNvPr>
          <p:cNvSpPr/>
          <p:nvPr/>
        </p:nvSpPr>
        <p:spPr>
          <a:xfrm>
            <a:off x="8059533" y="1856120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4" name="Desired outcomes">
            <a:extLst>
              <a:ext uri="{FF2B5EF4-FFF2-40B4-BE49-F238E27FC236}">
                <a16:creationId xmlns:a16="http://schemas.microsoft.com/office/drawing/2014/main" id="{C0BCCDDA-3E37-B1F9-5142-42140EBC86BD}"/>
              </a:ext>
            </a:extLst>
          </p:cNvPr>
          <p:cNvSpPr txBox="1"/>
          <p:nvPr/>
        </p:nvSpPr>
        <p:spPr>
          <a:xfrm>
            <a:off x="8439607" y="1886358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B2619132-CB17-AD97-EE6A-081F0D441620}"/>
              </a:ext>
            </a:extLst>
          </p:cNvPr>
          <p:cNvSpPr txBox="1"/>
          <p:nvPr/>
        </p:nvSpPr>
        <p:spPr>
          <a:xfrm>
            <a:off x="8395003" y="2366311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18-24 year olds, both males and females</a:t>
            </a:r>
          </a:p>
        </p:txBody>
      </p:sp>
      <p:sp>
        <p:nvSpPr>
          <p:cNvPr id="57" name="Round Same-side Corner of Rectangle 7">
            <a:extLst>
              <a:ext uri="{FF2B5EF4-FFF2-40B4-BE49-F238E27FC236}">
                <a16:creationId xmlns:a16="http://schemas.microsoft.com/office/drawing/2014/main" id="{63C75925-3FAF-BED9-F986-BA5C09BD76DA}"/>
              </a:ext>
            </a:extLst>
          </p:cNvPr>
          <p:cNvSpPr/>
          <p:nvPr/>
        </p:nvSpPr>
        <p:spPr>
          <a:xfrm>
            <a:off x="854013" y="3337330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8" name="Desired outcomes">
            <a:extLst>
              <a:ext uri="{FF2B5EF4-FFF2-40B4-BE49-F238E27FC236}">
                <a16:creationId xmlns:a16="http://schemas.microsoft.com/office/drawing/2014/main" id="{1F31BDA8-B1D1-03CA-22C3-111967C7E26C}"/>
              </a:ext>
            </a:extLst>
          </p:cNvPr>
          <p:cNvSpPr txBox="1"/>
          <p:nvPr/>
        </p:nvSpPr>
        <p:spPr>
          <a:xfrm>
            <a:off x="1234088" y="3367569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TikTok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9665617B-FDE3-2A28-4470-15C32D385E99}"/>
              </a:ext>
            </a:extLst>
          </p:cNvPr>
          <p:cNvSpPr txBox="1"/>
          <p:nvPr/>
        </p:nvSpPr>
        <p:spPr>
          <a:xfrm>
            <a:off x="1189484" y="3847522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18-24 year olds, both males and females (slightly higher percentage of females)</a:t>
            </a:r>
          </a:p>
        </p:txBody>
      </p:sp>
      <p:sp>
        <p:nvSpPr>
          <p:cNvPr id="61" name="Round Same-side Corner of Rectangle 7">
            <a:extLst>
              <a:ext uri="{FF2B5EF4-FFF2-40B4-BE49-F238E27FC236}">
                <a16:creationId xmlns:a16="http://schemas.microsoft.com/office/drawing/2014/main" id="{77403908-C102-08F6-0B60-4DCBC74634E0}"/>
              </a:ext>
            </a:extLst>
          </p:cNvPr>
          <p:cNvSpPr/>
          <p:nvPr/>
        </p:nvSpPr>
        <p:spPr>
          <a:xfrm>
            <a:off x="4464877" y="3337330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2" name="Desired outcomes">
            <a:extLst>
              <a:ext uri="{FF2B5EF4-FFF2-40B4-BE49-F238E27FC236}">
                <a16:creationId xmlns:a16="http://schemas.microsoft.com/office/drawing/2014/main" id="{F24EB0FB-BAFD-6A4D-DAE8-A1D0D667440C}"/>
              </a:ext>
            </a:extLst>
          </p:cNvPr>
          <p:cNvSpPr txBox="1"/>
          <p:nvPr/>
        </p:nvSpPr>
        <p:spPr>
          <a:xfrm>
            <a:off x="4844952" y="3367569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Snapchat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8D825523-3A9D-2329-234C-1EF6F030AA54}"/>
              </a:ext>
            </a:extLst>
          </p:cNvPr>
          <p:cNvSpPr txBox="1"/>
          <p:nvPr/>
        </p:nvSpPr>
        <p:spPr>
          <a:xfrm>
            <a:off x="4800348" y="3847522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18-24 year olds, both males and females</a:t>
            </a:r>
          </a:p>
        </p:txBody>
      </p:sp>
      <p:sp>
        <p:nvSpPr>
          <p:cNvPr id="65" name="Round Same-side Corner of Rectangle 7">
            <a:extLst>
              <a:ext uri="{FF2B5EF4-FFF2-40B4-BE49-F238E27FC236}">
                <a16:creationId xmlns:a16="http://schemas.microsoft.com/office/drawing/2014/main" id="{96D752DB-5FF8-7676-CC73-FCFE9A73C4B1}"/>
              </a:ext>
            </a:extLst>
          </p:cNvPr>
          <p:cNvSpPr/>
          <p:nvPr/>
        </p:nvSpPr>
        <p:spPr>
          <a:xfrm>
            <a:off x="8059533" y="3337330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Desired outcomes">
            <a:extLst>
              <a:ext uri="{FF2B5EF4-FFF2-40B4-BE49-F238E27FC236}">
                <a16:creationId xmlns:a16="http://schemas.microsoft.com/office/drawing/2014/main" id="{740F8126-4914-8512-7CA0-BED08E38C558}"/>
              </a:ext>
            </a:extLst>
          </p:cNvPr>
          <p:cNvSpPr txBox="1"/>
          <p:nvPr/>
        </p:nvSpPr>
        <p:spPr>
          <a:xfrm>
            <a:off x="8439607" y="3367569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Pinterest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6FC5B45D-3A66-5CC3-AFC5-6E1538019167}"/>
              </a:ext>
            </a:extLst>
          </p:cNvPr>
          <p:cNvSpPr txBox="1"/>
          <p:nvPr/>
        </p:nvSpPr>
        <p:spPr>
          <a:xfrm>
            <a:off x="8395003" y="3847522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25-34 year olds, higher percentage of females</a:t>
            </a:r>
          </a:p>
        </p:txBody>
      </p:sp>
      <p:sp>
        <p:nvSpPr>
          <p:cNvPr id="69" name="Round Same-side Corner of Rectangle 7">
            <a:extLst>
              <a:ext uri="{FF2B5EF4-FFF2-40B4-BE49-F238E27FC236}">
                <a16:creationId xmlns:a16="http://schemas.microsoft.com/office/drawing/2014/main" id="{07AAD6FE-E2E0-DC19-6E6A-8D04B881A60F}"/>
              </a:ext>
            </a:extLst>
          </p:cNvPr>
          <p:cNvSpPr/>
          <p:nvPr/>
        </p:nvSpPr>
        <p:spPr>
          <a:xfrm>
            <a:off x="854013" y="4818541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Desired outcomes">
            <a:extLst>
              <a:ext uri="{FF2B5EF4-FFF2-40B4-BE49-F238E27FC236}">
                <a16:creationId xmlns:a16="http://schemas.microsoft.com/office/drawing/2014/main" id="{E5502860-CF84-D0B4-DA0A-96906A4E9B84}"/>
              </a:ext>
            </a:extLst>
          </p:cNvPr>
          <p:cNvSpPr txBox="1"/>
          <p:nvPr/>
        </p:nvSpPr>
        <p:spPr>
          <a:xfrm>
            <a:off x="1234088" y="4848779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Reddit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CC18706C-F565-317E-AC81-CFF3BC0AA93D}"/>
              </a:ext>
            </a:extLst>
          </p:cNvPr>
          <p:cNvSpPr txBox="1"/>
          <p:nvPr/>
        </p:nvSpPr>
        <p:spPr>
          <a:xfrm>
            <a:off x="1189484" y="5328732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18-29 year olds, higher percentage of males</a:t>
            </a:r>
          </a:p>
        </p:txBody>
      </p:sp>
      <p:sp>
        <p:nvSpPr>
          <p:cNvPr id="73" name="Round Same-side Corner of Rectangle 7">
            <a:extLst>
              <a:ext uri="{FF2B5EF4-FFF2-40B4-BE49-F238E27FC236}">
                <a16:creationId xmlns:a16="http://schemas.microsoft.com/office/drawing/2014/main" id="{25FC4436-0CB8-6DFC-9F34-8562D61B2640}"/>
              </a:ext>
            </a:extLst>
          </p:cNvPr>
          <p:cNvSpPr/>
          <p:nvPr/>
        </p:nvSpPr>
        <p:spPr>
          <a:xfrm>
            <a:off x="4464877" y="4818541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Desired outcomes">
            <a:extLst>
              <a:ext uri="{FF2B5EF4-FFF2-40B4-BE49-F238E27FC236}">
                <a16:creationId xmlns:a16="http://schemas.microsoft.com/office/drawing/2014/main" id="{76A65D86-EF0F-ADB7-A111-587D93F84ABB}"/>
              </a:ext>
            </a:extLst>
          </p:cNvPr>
          <p:cNvSpPr txBox="1"/>
          <p:nvPr/>
        </p:nvSpPr>
        <p:spPr>
          <a:xfrm>
            <a:off x="4844952" y="4848779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LinkedIn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A1BA70F9-3024-C617-F085-E0B37268B037}"/>
              </a:ext>
            </a:extLst>
          </p:cNvPr>
          <p:cNvSpPr txBox="1"/>
          <p:nvPr/>
        </p:nvSpPr>
        <p:spPr>
          <a:xfrm>
            <a:off x="4800348" y="5328732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30-39 year olds, both males and females (slightly higher percentage of males)</a:t>
            </a:r>
          </a:p>
        </p:txBody>
      </p:sp>
      <p:sp>
        <p:nvSpPr>
          <p:cNvPr id="77" name="Round Same-side Corner of Rectangle 7">
            <a:extLst>
              <a:ext uri="{FF2B5EF4-FFF2-40B4-BE49-F238E27FC236}">
                <a16:creationId xmlns:a16="http://schemas.microsoft.com/office/drawing/2014/main" id="{0DF04A00-5478-4209-8C4E-0BD6C0530921}"/>
              </a:ext>
            </a:extLst>
          </p:cNvPr>
          <p:cNvSpPr/>
          <p:nvPr/>
        </p:nvSpPr>
        <p:spPr>
          <a:xfrm>
            <a:off x="8059533" y="4818541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Desired outcomes">
            <a:extLst>
              <a:ext uri="{FF2B5EF4-FFF2-40B4-BE49-F238E27FC236}">
                <a16:creationId xmlns:a16="http://schemas.microsoft.com/office/drawing/2014/main" id="{ED076231-BE6E-29AB-6C62-2DCA0144ACFE}"/>
              </a:ext>
            </a:extLst>
          </p:cNvPr>
          <p:cNvSpPr txBox="1"/>
          <p:nvPr/>
        </p:nvSpPr>
        <p:spPr>
          <a:xfrm>
            <a:off x="8439607" y="4848779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Twitter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9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2E2E2627-0373-B7CF-3451-44178E4250B1}"/>
              </a:ext>
            </a:extLst>
          </p:cNvPr>
          <p:cNvSpPr txBox="1"/>
          <p:nvPr/>
        </p:nvSpPr>
        <p:spPr>
          <a:xfrm>
            <a:off x="8395003" y="5328732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lnSpc>
                <a:spcPts val="1800"/>
              </a:lnSpc>
              <a:buClr>
                <a:schemeClr val="dk1"/>
              </a:buClr>
              <a:buSzPts val="1400"/>
            </a:pPr>
            <a:r>
              <a:rPr lang="en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18-29 year </a:t>
            </a:r>
            <a:r>
              <a:rPr lang="en" sz="1400" dirty="0" err="1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olds</a:t>
            </a:r>
            <a:r>
              <a:rPr lang="en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higher percentage of males</a:t>
            </a:r>
            <a:endParaRPr lang="en-ZA" sz="1400" dirty="0">
              <a:solidFill>
                <a:srgbClr val="0E1D4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Breakout sessions discussions around structured questions in groups of 6-12 learners…">
            <a:extLst>
              <a:ext uri="{FF2B5EF4-FFF2-40B4-BE49-F238E27FC236}">
                <a16:creationId xmlns:a16="http://schemas.microsoft.com/office/drawing/2014/main" id="{2549BA8F-0A3E-5FA7-A5A9-2333C1E1FD9F}"/>
              </a:ext>
            </a:extLst>
          </p:cNvPr>
          <p:cNvSpPr txBox="1"/>
          <p:nvPr/>
        </p:nvSpPr>
        <p:spPr>
          <a:xfrm>
            <a:off x="854013" y="1135034"/>
            <a:ext cx="8691996" cy="522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en-ZA" sz="1600" dirty="0">
                <a:solidFill>
                  <a:srgbClr val="0E1D42"/>
                </a:solidFill>
                <a:latin typeface="Noto Sans Zawgyi Med" panose="020B0502040504020204" pitchFamily="34" charset="0"/>
                <a:ea typeface="Open Sans" panose="020B0606030504020204" pitchFamily="34" charset="0"/>
                <a:cs typeface="Noto Sans Zawgyi Med" panose="020B0502040504020204" pitchFamily="34" charset="0"/>
              </a:rPr>
              <a:t>Most active audience per channel: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3A2086C-1B75-8FD1-982F-640C69C003C1}"/>
              </a:ext>
            </a:extLst>
          </p:cNvPr>
          <p:cNvSpPr txBox="1"/>
          <p:nvPr/>
        </p:nvSpPr>
        <p:spPr>
          <a:xfrm>
            <a:off x="854013" y="6230119"/>
            <a:ext cx="10383227" cy="543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en-ZA" sz="1000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https://sproutsocial.com/insights/new-social-media-demographics/</a:t>
            </a:r>
            <a:endParaRPr lang="en-ZA" sz="1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ZA" sz="1000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https://blog.gitnux.com/reddit-user-statistics/#:~:text=With%20over%20430%20million%20monthly,come%20from%20the%20United%20States</a:t>
            </a:r>
            <a:endParaRPr lang="en-ZA" sz="1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219169" hangingPunct="0"/>
            <a:endParaRPr lang="en-US" sz="1200" dirty="0">
              <a:solidFill>
                <a:srgbClr val="5E5E5E"/>
              </a:solidFill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25121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19D849D-B84B-6B8F-4AEB-A1842A380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532" y="5318703"/>
            <a:ext cx="3541917" cy="1041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671531-BC48-E876-C2D5-E57789693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661" y="3733918"/>
            <a:ext cx="3541917" cy="1041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918D9A-EB3B-1834-7BB4-8EE75DD03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876" y="5317713"/>
            <a:ext cx="3541917" cy="1041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C71D56-301D-2762-4132-045AA9FDF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323" y="3743363"/>
            <a:ext cx="3507079" cy="1041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175009-5798-E26B-87AE-120D076A9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13" y="5321106"/>
            <a:ext cx="3541917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F3BEDA-8D8C-470D-37EA-F37882114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13" y="3736579"/>
            <a:ext cx="3541917" cy="104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0CF4A2-1C4E-CDB8-FB6A-63CDC41B5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532" y="2184924"/>
            <a:ext cx="3546497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C2EEE2-833A-F316-6D32-01336EE3A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485" y="2184924"/>
            <a:ext cx="3541917" cy="1041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8AAFE9-714A-C608-95A2-BDE2A6C09A85}"/>
              </a:ext>
            </a:extLst>
          </p:cNvPr>
          <p:cNvSpPr/>
          <p:nvPr/>
        </p:nvSpPr>
        <p:spPr>
          <a:xfrm>
            <a:off x="854014" y="2161543"/>
            <a:ext cx="3527606" cy="1007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iftyFour Connected Learning Guide">
            <a:extLst>
              <a:ext uri="{FF2B5EF4-FFF2-40B4-BE49-F238E27FC236}">
                <a16:creationId xmlns:a16="http://schemas.microsoft.com/office/drawing/2014/main" id="{0B7BCAAA-27EB-6A3F-3140-6CD8071B0E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26340" y="592684"/>
            <a:ext cx="7523163" cy="5762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0" spc="-1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" sz="3300" dirty="0">
                <a:solidFill>
                  <a:srgbClr val="0E1D42"/>
                </a:solidFill>
                <a:latin typeface="Noto Serif Myanmar Med" panose="02020502060505020204" pitchFamily="18" charset="0"/>
                <a:ea typeface="Gentium Plus" panose="02000503060000020004" pitchFamily="2" charset="0"/>
                <a:cs typeface="Noto Serif Myanmar Med" panose="02020502060505020204" pitchFamily="18" charset="0"/>
              </a:rPr>
              <a:t>A Deeper Dive into Social </a:t>
            </a:r>
            <a:endParaRPr lang="en-US" sz="3300" dirty="0">
              <a:solidFill>
                <a:srgbClr val="0E1D42"/>
              </a:solidFill>
              <a:latin typeface="Noto Serif Myanmar Med" panose="02020502060505020204" pitchFamily="18" charset="0"/>
              <a:ea typeface="Gentium Plus" panose="02000503060000020004" pitchFamily="2" charset="0"/>
              <a:cs typeface="Noto Serif Myanmar Med" panose="02020502060505020204" pitchFamily="18" charset="0"/>
            </a:endParaRPr>
          </a:p>
        </p:txBody>
      </p:sp>
      <p:sp>
        <p:nvSpPr>
          <p:cNvPr id="30" name="Round Same-side Corner of Rectangle 7">
            <a:extLst>
              <a:ext uri="{FF2B5EF4-FFF2-40B4-BE49-F238E27FC236}">
                <a16:creationId xmlns:a16="http://schemas.microsoft.com/office/drawing/2014/main" id="{1702CC8B-E81F-CE41-3F8A-FB4C97502FA6}"/>
              </a:ext>
            </a:extLst>
          </p:cNvPr>
          <p:cNvSpPr/>
          <p:nvPr/>
        </p:nvSpPr>
        <p:spPr>
          <a:xfrm>
            <a:off x="854013" y="1856120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50D5E01B-BB47-7AFE-0EBC-C3F9ABB63F38}"/>
              </a:ext>
            </a:extLst>
          </p:cNvPr>
          <p:cNvSpPr txBox="1"/>
          <p:nvPr/>
        </p:nvSpPr>
        <p:spPr>
          <a:xfrm>
            <a:off x="1189484" y="2366311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shareable content that promotes connection with your audience (photos, videos, &amp; longer posts)</a:t>
            </a:r>
          </a:p>
        </p:txBody>
      </p:sp>
      <p:sp>
        <p:nvSpPr>
          <p:cNvPr id="49" name="Round Same-side Corner of Rectangle 7">
            <a:extLst>
              <a:ext uri="{FF2B5EF4-FFF2-40B4-BE49-F238E27FC236}">
                <a16:creationId xmlns:a16="http://schemas.microsoft.com/office/drawing/2014/main" id="{70F7DF41-7D55-144C-6F88-27A1333AB27C}"/>
              </a:ext>
            </a:extLst>
          </p:cNvPr>
          <p:cNvSpPr/>
          <p:nvPr/>
        </p:nvSpPr>
        <p:spPr>
          <a:xfrm>
            <a:off x="4464877" y="1856120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073802B6-02A4-E6E6-3AF8-178D38326A53}"/>
              </a:ext>
            </a:extLst>
          </p:cNvPr>
          <p:cNvSpPr txBox="1"/>
          <p:nvPr/>
        </p:nvSpPr>
        <p:spPr>
          <a:xfrm>
            <a:off x="4800348" y="2366311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educational, informative, or inspiring content (longer videos)</a:t>
            </a:r>
          </a:p>
        </p:txBody>
      </p:sp>
      <p:sp>
        <p:nvSpPr>
          <p:cNvPr id="53" name="Round Same-side Corner of Rectangle 7">
            <a:extLst>
              <a:ext uri="{FF2B5EF4-FFF2-40B4-BE49-F238E27FC236}">
                <a16:creationId xmlns:a16="http://schemas.microsoft.com/office/drawing/2014/main" id="{A679E5EE-9332-7A73-CFE2-C92C9096A022}"/>
              </a:ext>
            </a:extLst>
          </p:cNvPr>
          <p:cNvSpPr/>
          <p:nvPr/>
        </p:nvSpPr>
        <p:spPr>
          <a:xfrm>
            <a:off x="8059533" y="1856120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5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B2619132-CB17-AD97-EE6A-081F0D441620}"/>
              </a:ext>
            </a:extLst>
          </p:cNvPr>
          <p:cNvSpPr txBox="1"/>
          <p:nvPr/>
        </p:nvSpPr>
        <p:spPr>
          <a:xfrm>
            <a:off x="8395003" y="2366311"/>
            <a:ext cx="3206447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shareable content that is visually interesting and engaging (graphics, photos, videos, &amp; shorter captions)</a:t>
            </a:r>
          </a:p>
        </p:txBody>
      </p:sp>
      <p:sp>
        <p:nvSpPr>
          <p:cNvPr id="57" name="Round Same-side Corner of Rectangle 7">
            <a:extLst>
              <a:ext uri="{FF2B5EF4-FFF2-40B4-BE49-F238E27FC236}">
                <a16:creationId xmlns:a16="http://schemas.microsoft.com/office/drawing/2014/main" id="{63C75925-3FAF-BED9-F986-BA5C09BD76DA}"/>
              </a:ext>
            </a:extLst>
          </p:cNvPr>
          <p:cNvSpPr/>
          <p:nvPr/>
        </p:nvSpPr>
        <p:spPr>
          <a:xfrm>
            <a:off x="854013" y="3431459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9665617B-FDE3-2A28-4470-15C32D385E99}"/>
              </a:ext>
            </a:extLst>
          </p:cNvPr>
          <p:cNvSpPr txBox="1"/>
          <p:nvPr/>
        </p:nvSpPr>
        <p:spPr>
          <a:xfrm>
            <a:off x="1189483" y="3941651"/>
            <a:ext cx="3206447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videos that feature a song, dancing, or person talking and relay insights, opinions, or make an impression on the viewer</a:t>
            </a:r>
          </a:p>
        </p:txBody>
      </p:sp>
      <p:sp>
        <p:nvSpPr>
          <p:cNvPr id="61" name="Round Same-side Corner of Rectangle 7">
            <a:extLst>
              <a:ext uri="{FF2B5EF4-FFF2-40B4-BE49-F238E27FC236}">
                <a16:creationId xmlns:a16="http://schemas.microsoft.com/office/drawing/2014/main" id="{77403908-C102-08F6-0B60-4DCBC74634E0}"/>
              </a:ext>
            </a:extLst>
          </p:cNvPr>
          <p:cNvSpPr/>
          <p:nvPr/>
        </p:nvSpPr>
        <p:spPr>
          <a:xfrm>
            <a:off x="4464877" y="3431459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3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8D825523-3A9D-2329-234C-1EF6F030AA54}"/>
              </a:ext>
            </a:extLst>
          </p:cNvPr>
          <p:cNvSpPr txBox="1"/>
          <p:nvPr/>
        </p:nvSpPr>
        <p:spPr>
          <a:xfrm>
            <a:off x="4800348" y="3941651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 or playful photos and videos with almost no text</a:t>
            </a:r>
          </a:p>
        </p:txBody>
      </p:sp>
      <p:sp>
        <p:nvSpPr>
          <p:cNvPr id="65" name="Round Same-side Corner of Rectangle 7">
            <a:extLst>
              <a:ext uri="{FF2B5EF4-FFF2-40B4-BE49-F238E27FC236}">
                <a16:creationId xmlns:a16="http://schemas.microsoft.com/office/drawing/2014/main" id="{96D752DB-5FF8-7676-CC73-FCFE9A73C4B1}"/>
              </a:ext>
            </a:extLst>
          </p:cNvPr>
          <p:cNvSpPr/>
          <p:nvPr/>
        </p:nvSpPr>
        <p:spPr>
          <a:xfrm>
            <a:off x="8059533" y="3431459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6FC5B45D-3A66-5CC3-AFC5-6E1538019167}"/>
              </a:ext>
            </a:extLst>
          </p:cNvPr>
          <p:cNvSpPr txBox="1"/>
          <p:nvPr/>
        </p:nvSpPr>
        <p:spPr>
          <a:xfrm>
            <a:off x="8395003" y="3941651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visually appealing inspiration &amp; ideas</a:t>
            </a:r>
          </a:p>
        </p:txBody>
      </p:sp>
      <p:sp>
        <p:nvSpPr>
          <p:cNvPr id="69" name="Round Same-side Corner of Rectangle 7">
            <a:extLst>
              <a:ext uri="{FF2B5EF4-FFF2-40B4-BE49-F238E27FC236}">
                <a16:creationId xmlns:a16="http://schemas.microsoft.com/office/drawing/2014/main" id="{07AAD6FE-E2E0-DC19-6E6A-8D04B881A60F}"/>
              </a:ext>
            </a:extLst>
          </p:cNvPr>
          <p:cNvSpPr/>
          <p:nvPr/>
        </p:nvSpPr>
        <p:spPr>
          <a:xfrm>
            <a:off x="854013" y="5006799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CC18706C-F565-317E-AC81-CFF3BC0AA93D}"/>
              </a:ext>
            </a:extLst>
          </p:cNvPr>
          <p:cNvSpPr txBox="1"/>
          <p:nvPr/>
        </p:nvSpPr>
        <p:spPr>
          <a:xfrm>
            <a:off x="1189484" y="5516990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text-only explanations or inquiries</a:t>
            </a:r>
          </a:p>
        </p:txBody>
      </p:sp>
      <p:sp>
        <p:nvSpPr>
          <p:cNvPr id="73" name="Round Same-side Corner of Rectangle 7">
            <a:extLst>
              <a:ext uri="{FF2B5EF4-FFF2-40B4-BE49-F238E27FC236}">
                <a16:creationId xmlns:a16="http://schemas.microsoft.com/office/drawing/2014/main" id="{25FC4436-0CB8-6DFC-9F34-8562D61B2640}"/>
              </a:ext>
            </a:extLst>
          </p:cNvPr>
          <p:cNvSpPr/>
          <p:nvPr/>
        </p:nvSpPr>
        <p:spPr>
          <a:xfrm>
            <a:off x="4464877" y="5006799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A1BA70F9-3024-C617-F085-E0B37268B037}"/>
              </a:ext>
            </a:extLst>
          </p:cNvPr>
          <p:cNvSpPr txBox="1"/>
          <p:nvPr/>
        </p:nvSpPr>
        <p:spPr>
          <a:xfrm>
            <a:off x="4800348" y="5516990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content, industry insights, and articles (may include graphics, photos, or short videos)</a:t>
            </a:r>
          </a:p>
        </p:txBody>
      </p:sp>
      <p:sp>
        <p:nvSpPr>
          <p:cNvPr id="77" name="Round Same-side Corner of Rectangle 7">
            <a:extLst>
              <a:ext uri="{FF2B5EF4-FFF2-40B4-BE49-F238E27FC236}">
                <a16:creationId xmlns:a16="http://schemas.microsoft.com/office/drawing/2014/main" id="{0DF04A00-5478-4209-8C4E-0BD6C0530921}"/>
              </a:ext>
            </a:extLst>
          </p:cNvPr>
          <p:cNvSpPr/>
          <p:nvPr/>
        </p:nvSpPr>
        <p:spPr>
          <a:xfrm>
            <a:off x="8059533" y="5006799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2E2E2627-0373-B7CF-3451-44178E4250B1}"/>
              </a:ext>
            </a:extLst>
          </p:cNvPr>
          <p:cNvSpPr txBox="1"/>
          <p:nvPr/>
        </p:nvSpPr>
        <p:spPr>
          <a:xfrm>
            <a:off x="8395003" y="5516990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lnSpc>
                <a:spcPts val="1800"/>
              </a:lnSpc>
              <a:buClr>
                <a:schemeClr val="dk1"/>
              </a:buClr>
              <a:buSzPts val="1400"/>
            </a:pPr>
            <a:r>
              <a:rPr lang="en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short, to-the-point text (may include links or a photo)</a:t>
            </a:r>
            <a:endParaRPr lang="en-ZA" sz="1400" dirty="0">
              <a:solidFill>
                <a:srgbClr val="0E1D4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Breakout sessions discussions around structured questions in groups of 6-12 learners…">
            <a:extLst>
              <a:ext uri="{FF2B5EF4-FFF2-40B4-BE49-F238E27FC236}">
                <a16:creationId xmlns:a16="http://schemas.microsoft.com/office/drawing/2014/main" id="{2549BA8F-0A3E-5FA7-A5A9-2333C1E1FD9F}"/>
              </a:ext>
            </a:extLst>
          </p:cNvPr>
          <p:cNvSpPr txBox="1"/>
          <p:nvPr/>
        </p:nvSpPr>
        <p:spPr>
          <a:xfrm>
            <a:off x="854013" y="1253579"/>
            <a:ext cx="8691996" cy="4994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pPr algn="l"/>
            <a:r>
              <a:rPr lang="en-ZA" sz="2000" dirty="0">
                <a:solidFill>
                  <a:srgbClr val="0E1D42"/>
                </a:solidFill>
                <a:latin typeface="Noto Sans Zawgyi" panose="020B0502040504020204" pitchFamily="34" charset="0"/>
                <a:ea typeface="Open Sans" panose="020B0606030504020204" pitchFamily="34" charset="0"/>
                <a:cs typeface="Noto Sans Zawgyi" panose="020B0502040504020204" pitchFamily="34" charset="0"/>
              </a:rPr>
              <a:t>Best content per channel:</a:t>
            </a:r>
          </a:p>
        </p:txBody>
      </p:sp>
      <p:sp>
        <p:nvSpPr>
          <p:cNvPr id="15" name="Desired outcomes">
            <a:extLst>
              <a:ext uri="{FF2B5EF4-FFF2-40B4-BE49-F238E27FC236}">
                <a16:creationId xmlns:a16="http://schemas.microsoft.com/office/drawing/2014/main" id="{7B4E89E4-B019-86F9-B107-034BB5B19F61}"/>
              </a:ext>
            </a:extLst>
          </p:cNvPr>
          <p:cNvSpPr txBox="1"/>
          <p:nvPr/>
        </p:nvSpPr>
        <p:spPr>
          <a:xfrm>
            <a:off x="1234088" y="1886358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Desired outcomes">
            <a:extLst>
              <a:ext uri="{FF2B5EF4-FFF2-40B4-BE49-F238E27FC236}">
                <a16:creationId xmlns:a16="http://schemas.microsoft.com/office/drawing/2014/main" id="{C4FAA884-8701-03ED-94EC-C92518999A17}"/>
              </a:ext>
            </a:extLst>
          </p:cNvPr>
          <p:cNvSpPr txBox="1"/>
          <p:nvPr/>
        </p:nvSpPr>
        <p:spPr>
          <a:xfrm>
            <a:off x="4844952" y="1886358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YouTube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Desired outcomes">
            <a:extLst>
              <a:ext uri="{FF2B5EF4-FFF2-40B4-BE49-F238E27FC236}">
                <a16:creationId xmlns:a16="http://schemas.microsoft.com/office/drawing/2014/main" id="{B0E50E4C-0BE0-1246-391B-AC14F653EB70}"/>
              </a:ext>
            </a:extLst>
          </p:cNvPr>
          <p:cNvSpPr txBox="1"/>
          <p:nvPr/>
        </p:nvSpPr>
        <p:spPr>
          <a:xfrm>
            <a:off x="8439607" y="1886358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Desired outcomes">
            <a:extLst>
              <a:ext uri="{FF2B5EF4-FFF2-40B4-BE49-F238E27FC236}">
                <a16:creationId xmlns:a16="http://schemas.microsoft.com/office/drawing/2014/main" id="{22943DA3-0799-5883-D64D-EBD33236EA44}"/>
              </a:ext>
            </a:extLst>
          </p:cNvPr>
          <p:cNvSpPr txBox="1"/>
          <p:nvPr/>
        </p:nvSpPr>
        <p:spPr>
          <a:xfrm>
            <a:off x="1234088" y="3451789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TikTok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Desired outcomes">
            <a:extLst>
              <a:ext uri="{FF2B5EF4-FFF2-40B4-BE49-F238E27FC236}">
                <a16:creationId xmlns:a16="http://schemas.microsoft.com/office/drawing/2014/main" id="{BABCFBDE-81EA-4B86-1D21-E492DC99BBF5}"/>
              </a:ext>
            </a:extLst>
          </p:cNvPr>
          <p:cNvSpPr txBox="1"/>
          <p:nvPr/>
        </p:nvSpPr>
        <p:spPr>
          <a:xfrm>
            <a:off x="4844952" y="3451789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Snapchat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Desired outcomes">
            <a:extLst>
              <a:ext uri="{FF2B5EF4-FFF2-40B4-BE49-F238E27FC236}">
                <a16:creationId xmlns:a16="http://schemas.microsoft.com/office/drawing/2014/main" id="{F5D68687-C7CA-AD25-D7A4-485BD26F6131}"/>
              </a:ext>
            </a:extLst>
          </p:cNvPr>
          <p:cNvSpPr txBox="1"/>
          <p:nvPr/>
        </p:nvSpPr>
        <p:spPr>
          <a:xfrm>
            <a:off x="8439607" y="3451789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Pinterest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Desired outcomes">
            <a:extLst>
              <a:ext uri="{FF2B5EF4-FFF2-40B4-BE49-F238E27FC236}">
                <a16:creationId xmlns:a16="http://schemas.microsoft.com/office/drawing/2014/main" id="{1AF6530D-8A00-83E2-B1C3-A5BA4E9B0FE0}"/>
              </a:ext>
            </a:extLst>
          </p:cNvPr>
          <p:cNvSpPr txBox="1"/>
          <p:nvPr/>
        </p:nvSpPr>
        <p:spPr>
          <a:xfrm>
            <a:off x="1234088" y="5029252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Reddit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Desired outcomes">
            <a:extLst>
              <a:ext uri="{FF2B5EF4-FFF2-40B4-BE49-F238E27FC236}">
                <a16:creationId xmlns:a16="http://schemas.microsoft.com/office/drawing/2014/main" id="{5B922BCA-C9AD-9A4F-727E-AD1AC7807DE6}"/>
              </a:ext>
            </a:extLst>
          </p:cNvPr>
          <p:cNvSpPr txBox="1"/>
          <p:nvPr/>
        </p:nvSpPr>
        <p:spPr>
          <a:xfrm>
            <a:off x="4844952" y="5029252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LinkedIn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Desired outcomes">
            <a:extLst>
              <a:ext uri="{FF2B5EF4-FFF2-40B4-BE49-F238E27FC236}">
                <a16:creationId xmlns:a16="http://schemas.microsoft.com/office/drawing/2014/main" id="{5101E108-FEC2-0CA5-A9D8-AB76B9F71049}"/>
              </a:ext>
            </a:extLst>
          </p:cNvPr>
          <p:cNvSpPr txBox="1"/>
          <p:nvPr/>
        </p:nvSpPr>
        <p:spPr>
          <a:xfrm>
            <a:off x="8439607" y="5029252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Twitter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639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8385597-4529-8CD8-0BAD-3499F8098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703" y="3648282"/>
            <a:ext cx="3541917" cy="10026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5092E3-956E-7F9C-E5F5-A9C1E2A40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533" y="2177039"/>
            <a:ext cx="3541917" cy="1034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B88618-0917-B360-1F09-20D854700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800" y="2168023"/>
            <a:ext cx="3541917" cy="10345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E5A0FA-6C8B-0838-A877-534D18226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13" y="2160251"/>
            <a:ext cx="3541917" cy="10345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8232BF-FE7D-C12C-DA0B-00C2B469A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12" y="3641460"/>
            <a:ext cx="7152780" cy="10094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112C53-F95E-E528-D4BF-66F654A65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533" y="5130445"/>
            <a:ext cx="3541917" cy="1162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A3404F-9409-8DC5-4141-111B63066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877" y="5137266"/>
            <a:ext cx="3541917" cy="1162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34DC34-B4BA-AA99-7CC6-9080ED263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02" y="5115848"/>
            <a:ext cx="3541917" cy="1162485"/>
          </a:xfrm>
          <a:prstGeom prst="rect">
            <a:avLst/>
          </a:prstGeom>
        </p:spPr>
      </p:pic>
      <p:sp>
        <p:nvSpPr>
          <p:cNvPr id="10" name="FiftyFour Connected Learning Guide">
            <a:extLst>
              <a:ext uri="{FF2B5EF4-FFF2-40B4-BE49-F238E27FC236}">
                <a16:creationId xmlns:a16="http://schemas.microsoft.com/office/drawing/2014/main" id="{0B7BCAAA-27EB-6A3F-3140-6CD8071B0E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79638" y="578172"/>
            <a:ext cx="7523163" cy="5762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0" spc="-1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" sz="3300" dirty="0">
                <a:solidFill>
                  <a:srgbClr val="0E1D42"/>
                </a:solidFill>
                <a:latin typeface="Noto Serif Myanmar Med" panose="02020502060505020204" pitchFamily="18" charset="0"/>
                <a:ea typeface="Gentium Plus" panose="02000503060000020004" pitchFamily="2" charset="0"/>
                <a:cs typeface="Noto Serif Myanmar Med" panose="02020502060505020204" pitchFamily="18" charset="0"/>
              </a:rPr>
              <a:t>A Deeper Dive into Social </a:t>
            </a:r>
            <a:endParaRPr lang="en-US" sz="3300" dirty="0">
              <a:solidFill>
                <a:srgbClr val="0E1D42"/>
              </a:solidFill>
              <a:latin typeface="Noto Serif Myanmar Med" panose="02020502060505020204" pitchFamily="18" charset="0"/>
              <a:ea typeface="Gentium Plus" panose="02000503060000020004" pitchFamily="2" charset="0"/>
              <a:cs typeface="Noto Serif Myanmar Med" panose="02020502060505020204" pitchFamily="18" charset="0"/>
            </a:endParaRPr>
          </a:p>
        </p:txBody>
      </p:sp>
      <p:sp>
        <p:nvSpPr>
          <p:cNvPr id="30" name="Round Same-side Corner of Rectangle 7">
            <a:extLst>
              <a:ext uri="{FF2B5EF4-FFF2-40B4-BE49-F238E27FC236}">
                <a16:creationId xmlns:a16="http://schemas.microsoft.com/office/drawing/2014/main" id="{1702CC8B-E81F-CE41-3F8A-FB4C97502FA6}"/>
              </a:ext>
            </a:extLst>
          </p:cNvPr>
          <p:cNvSpPr/>
          <p:nvPr/>
        </p:nvSpPr>
        <p:spPr>
          <a:xfrm>
            <a:off x="854013" y="1856120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50D5E01B-BB47-7AFE-0EBC-C3F9ABB63F38}"/>
              </a:ext>
            </a:extLst>
          </p:cNvPr>
          <p:cNvSpPr txBox="1"/>
          <p:nvPr/>
        </p:nvSpPr>
        <p:spPr>
          <a:xfrm>
            <a:off x="1189484" y="2366311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</a:t>
            </a:r>
            <a:r>
              <a:rPr lang="en-ZA" sz="1400" dirty="0" err="1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nonprofits</a:t>
            </a: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benefit from having a presence on Facebook.</a:t>
            </a:r>
          </a:p>
        </p:txBody>
      </p:sp>
      <p:sp>
        <p:nvSpPr>
          <p:cNvPr id="49" name="Round Same-side Corner of Rectangle 7">
            <a:extLst>
              <a:ext uri="{FF2B5EF4-FFF2-40B4-BE49-F238E27FC236}">
                <a16:creationId xmlns:a16="http://schemas.microsoft.com/office/drawing/2014/main" id="{70F7DF41-7D55-144C-6F88-27A1333AB27C}"/>
              </a:ext>
            </a:extLst>
          </p:cNvPr>
          <p:cNvSpPr/>
          <p:nvPr/>
        </p:nvSpPr>
        <p:spPr>
          <a:xfrm>
            <a:off x="4464877" y="1856120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073802B6-02A4-E6E6-3AF8-178D38326A53}"/>
              </a:ext>
            </a:extLst>
          </p:cNvPr>
          <p:cNvSpPr txBox="1"/>
          <p:nvPr/>
        </p:nvSpPr>
        <p:spPr>
          <a:xfrm>
            <a:off x="4800348" y="2366311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</a:t>
            </a:r>
            <a:r>
              <a:rPr lang="en-ZA" sz="1400" dirty="0" err="1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nonprofits</a:t>
            </a: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benefit from using YouTube to house videos about their organisation.</a:t>
            </a:r>
          </a:p>
        </p:txBody>
      </p:sp>
      <p:sp>
        <p:nvSpPr>
          <p:cNvPr id="53" name="Round Same-side Corner of Rectangle 7">
            <a:extLst>
              <a:ext uri="{FF2B5EF4-FFF2-40B4-BE49-F238E27FC236}">
                <a16:creationId xmlns:a16="http://schemas.microsoft.com/office/drawing/2014/main" id="{A679E5EE-9332-7A73-CFE2-C92C9096A022}"/>
              </a:ext>
            </a:extLst>
          </p:cNvPr>
          <p:cNvSpPr/>
          <p:nvPr/>
        </p:nvSpPr>
        <p:spPr>
          <a:xfrm>
            <a:off x="8059533" y="1856120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5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B2619132-CB17-AD97-EE6A-081F0D441620}"/>
              </a:ext>
            </a:extLst>
          </p:cNvPr>
          <p:cNvSpPr txBox="1"/>
          <p:nvPr/>
        </p:nvSpPr>
        <p:spPr>
          <a:xfrm>
            <a:off x="8395003" y="2366311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</a:t>
            </a:r>
            <a:r>
              <a:rPr lang="en-ZA" sz="1400" dirty="0" err="1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nonprofits</a:t>
            </a: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benefit from having a presence on Instagram.</a:t>
            </a:r>
          </a:p>
        </p:txBody>
      </p:sp>
      <p:sp>
        <p:nvSpPr>
          <p:cNvPr id="57" name="Round Same-side Corner of Rectangle 7">
            <a:extLst>
              <a:ext uri="{FF2B5EF4-FFF2-40B4-BE49-F238E27FC236}">
                <a16:creationId xmlns:a16="http://schemas.microsoft.com/office/drawing/2014/main" id="{63C75925-3FAF-BED9-F986-BA5C09BD76DA}"/>
              </a:ext>
            </a:extLst>
          </p:cNvPr>
          <p:cNvSpPr/>
          <p:nvPr/>
        </p:nvSpPr>
        <p:spPr>
          <a:xfrm>
            <a:off x="854013" y="3337330"/>
            <a:ext cx="7152780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9665617B-FDE3-2A28-4470-15C32D385E99}"/>
              </a:ext>
            </a:extLst>
          </p:cNvPr>
          <p:cNvSpPr txBox="1"/>
          <p:nvPr/>
        </p:nvSpPr>
        <p:spPr>
          <a:xfrm>
            <a:off x="1189484" y="3847522"/>
            <a:ext cx="6506183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ZA" sz="1400" dirty="0" err="1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nonprofit</a:t>
            </a: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serving a younger audience may benefit from Snapchat or TikTok.</a:t>
            </a:r>
          </a:p>
        </p:txBody>
      </p:sp>
      <p:sp>
        <p:nvSpPr>
          <p:cNvPr id="65" name="Round Same-side Corner of Rectangle 7">
            <a:extLst>
              <a:ext uri="{FF2B5EF4-FFF2-40B4-BE49-F238E27FC236}">
                <a16:creationId xmlns:a16="http://schemas.microsoft.com/office/drawing/2014/main" id="{96D752DB-5FF8-7676-CC73-FCFE9A73C4B1}"/>
              </a:ext>
            </a:extLst>
          </p:cNvPr>
          <p:cNvSpPr/>
          <p:nvPr/>
        </p:nvSpPr>
        <p:spPr>
          <a:xfrm>
            <a:off x="8059533" y="3337330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6FC5B45D-3A66-5CC3-AFC5-6E1538019167}"/>
              </a:ext>
            </a:extLst>
          </p:cNvPr>
          <p:cNvSpPr txBox="1"/>
          <p:nvPr/>
        </p:nvSpPr>
        <p:spPr>
          <a:xfrm>
            <a:off x="8395003" y="3847522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ZA" sz="1400" dirty="0" err="1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nonprofit</a:t>
            </a: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reaching women may benefit from Pinterest.</a:t>
            </a:r>
          </a:p>
        </p:txBody>
      </p:sp>
      <p:sp>
        <p:nvSpPr>
          <p:cNvPr id="69" name="Round Same-side Corner of Rectangle 7">
            <a:extLst>
              <a:ext uri="{FF2B5EF4-FFF2-40B4-BE49-F238E27FC236}">
                <a16:creationId xmlns:a16="http://schemas.microsoft.com/office/drawing/2014/main" id="{07AAD6FE-E2E0-DC19-6E6A-8D04B881A60F}"/>
              </a:ext>
            </a:extLst>
          </p:cNvPr>
          <p:cNvSpPr/>
          <p:nvPr/>
        </p:nvSpPr>
        <p:spPr>
          <a:xfrm>
            <a:off x="854013" y="4818541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CC18706C-F565-317E-AC81-CFF3BC0AA93D}"/>
              </a:ext>
            </a:extLst>
          </p:cNvPr>
          <p:cNvSpPr txBox="1"/>
          <p:nvPr/>
        </p:nvSpPr>
        <p:spPr>
          <a:xfrm>
            <a:off x="1189484" y="5328732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 err="1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Nonprofits</a:t>
            </a: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may consider advertising on Reddit, though other channels will likely yield a higher result.</a:t>
            </a:r>
          </a:p>
        </p:txBody>
      </p:sp>
      <p:sp>
        <p:nvSpPr>
          <p:cNvPr id="73" name="Round Same-side Corner of Rectangle 7">
            <a:extLst>
              <a:ext uri="{FF2B5EF4-FFF2-40B4-BE49-F238E27FC236}">
                <a16:creationId xmlns:a16="http://schemas.microsoft.com/office/drawing/2014/main" id="{25FC4436-0CB8-6DFC-9F34-8562D61B2640}"/>
              </a:ext>
            </a:extLst>
          </p:cNvPr>
          <p:cNvSpPr/>
          <p:nvPr/>
        </p:nvSpPr>
        <p:spPr>
          <a:xfrm>
            <a:off x="4464877" y="4818541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A1BA70F9-3024-C617-F085-E0B37268B037}"/>
              </a:ext>
            </a:extLst>
          </p:cNvPr>
          <p:cNvSpPr txBox="1"/>
          <p:nvPr/>
        </p:nvSpPr>
        <p:spPr>
          <a:xfrm>
            <a:off x="4800348" y="5328732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</a:t>
            </a:r>
            <a:r>
              <a:rPr lang="en-ZA" sz="1400" dirty="0" err="1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nonprofits</a:t>
            </a: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benefit from having a LinkedIn page, though many </a:t>
            </a:r>
            <a:r>
              <a:rPr lang="en-ZA" sz="1400" dirty="0" err="1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nonprofits</a:t>
            </a: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not need to be highly active on this channel.</a:t>
            </a:r>
          </a:p>
        </p:txBody>
      </p:sp>
      <p:sp>
        <p:nvSpPr>
          <p:cNvPr id="77" name="Round Same-side Corner of Rectangle 7">
            <a:extLst>
              <a:ext uri="{FF2B5EF4-FFF2-40B4-BE49-F238E27FC236}">
                <a16:creationId xmlns:a16="http://schemas.microsoft.com/office/drawing/2014/main" id="{0DF04A00-5478-4209-8C4E-0BD6C0530921}"/>
              </a:ext>
            </a:extLst>
          </p:cNvPr>
          <p:cNvSpPr/>
          <p:nvPr/>
        </p:nvSpPr>
        <p:spPr>
          <a:xfrm>
            <a:off x="8059533" y="4818541"/>
            <a:ext cx="3541917" cy="311904"/>
          </a:xfrm>
          <a:prstGeom prst="round2SameRect">
            <a:avLst/>
          </a:prstGeom>
          <a:solidFill>
            <a:srgbClr val="2540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Participants learn at a deeper level through live, interactive learning with dimension specialist on a specific topic of organisational health.…">
            <a:extLst>
              <a:ext uri="{FF2B5EF4-FFF2-40B4-BE49-F238E27FC236}">
                <a16:creationId xmlns:a16="http://schemas.microsoft.com/office/drawing/2014/main" id="{2E2E2627-0373-B7CF-3451-44178E4250B1}"/>
              </a:ext>
            </a:extLst>
          </p:cNvPr>
          <p:cNvSpPr txBox="1"/>
          <p:nvPr/>
        </p:nvSpPr>
        <p:spPr>
          <a:xfrm>
            <a:off x="8395003" y="5328732"/>
            <a:ext cx="2895319" cy="8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69850">
              <a:buClr>
                <a:schemeClr val="dk1"/>
              </a:buClr>
              <a:buSzPts val="1400"/>
            </a:pP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ZA" sz="1400" dirty="0" err="1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nonprofit</a:t>
            </a:r>
            <a:r>
              <a:rPr lang="en-ZA" sz="1400" dirty="0">
                <a:solidFill>
                  <a:srgbClr val="0E1D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involved in bringing justice or reform to a certain community may benefit from Twitter.</a:t>
            </a:r>
          </a:p>
        </p:txBody>
      </p:sp>
      <p:sp>
        <p:nvSpPr>
          <p:cNvPr id="80" name="Breakout sessions discussions around structured questions in groups of 6-12 learners…">
            <a:extLst>
              <a:ext uri="{FF2B5EF4-FFF2-40B4-BE49-F238E27FC236}">
                <a16:creationId xmlns:a16="http://schemas.microsoft.com/office/drawing/2014/main" id="{2549BA8F-0A3E-5FA7-A5A9-2333C1E1FD9F}"/>
              </a:ext>
            </a:extLst>
          </p:cNvPr>
          <p:cNvSpPr txBox="1"/>
          <p:nvPr/>
        </p:nvSpPr>
        <p:spPr>
          <a:xfrm>
            <a:off x="879638" y="1165913"/>
            <a:ext cx="8691996" cy="4994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en-ZA" sz="2000" dirty="0">
                <a:solidFill>
                  <a:srgbClr val="0E1D42"/>
                </a:solidFill>
                <a:latin typeface="Noto Sans Zawgyi" panose="020B0502040504020204" pitchFamily="34" charset="0"/>
                <a:ea typeface="Open Sans" panose="020B0606030504020204" pitchFamily="34" charset="0"/>
                <a:cs typeface="Noto Sans Zawgyi" panose="020B0502040504020204" pitchFamily="34" charset="0"/>
              </a:rPr>
              <a:t>Recommendations for Non-profits</a:t>
            </a:r>
          </a:p>
        </p:txBody>
      </p:sp>
      <p:sp>
        <p:nvSpPr>
          <p:cNvPr id="2" name="Desired outcomes">
            <a:extLst>
              <a:ext uri="{FF2B5EF4-FFF2-40B4-BE49-F238E27FC236}">
                <a16:creationId xmlns:a16="http://schemas.microsoft.com/office/drawing/2014/main" id="{90D1A9E2-EACA-3BB7-82FD-D67C81F5FBD9}"/>
              </a:ext>
            </a:extLst>
          </p:cNvPr>
          <p:cNvSpPr txBox="1"/>
          <p:nvPr/>
        </p:nvSpPr>
        <p:spPr>
          <a:xfrm>
            <a:off x="1234088" y="1886358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Desired outcomes">
            <a:extLst>
              <a:ext uri="{FF2B5EF4-FFF2-40B4-BE49-F238E27FC236}">
                <a16:creationId xmlns:a16="http://schemas.microsoft.com/office/drawing/2014/main" id="{1D2D0130-063B-B515-FAFC-B9666A5A9469}"/>
              </a:ext>
            </a:extLst>
          </p:cNvPr>
          <p:cNvSpPr txBox="1"/>
          <p:nvPr/>
        </p:nvSpPr>
        <p:spPr>
          <a:xfrm>
            <a:off x="4844952" y="1886358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YouTube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Desired outcomes">
            <a:extLst>
              <a:ext uri="{FF2B5EF4-FFF2-40B4-BE49-F238E27FC236}">
                <a16:creationId xmlns:a16="http://schemas.microsoft.com/office/drawing/2014/main" id="{303EBAFB-E6F4-EF3D-4EFB-CCA725C62C9B}"/>
              </a:ext>
            </a:extLst>
          </p:cNvPr>
          <p:cNvSpPr txBox="1"/>
          <p:nvPr/>
        </p:nvSpPr>
        <p:spPr>
          <a:xfrm>
            <a:off x="8439607" y="1886358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Desired outcomes">
            <a:extLst>
              <a:ext uri="{FF2B5EF4-FFF2-40B4-BE49-F238E27FC236}">
                <a16:creationId xmlns:a16="http://schemas.microsoft.com/office/drawing/2014/main" id="{A8CF7CEB-8635-17FF-6135-3991B1E1A934}"/>
              </a:ext>
            </a:extLst>
          </p:cNvPr>
          <p:cNvSpPr txBox="1"/>
          <p:nvPr/>
        </p:nvSpPr>
        <p:spPr>
          <a:xfrm>
            <a:off x="1234088" y="3367569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TikTok / Snapchat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Desired outcomes">
            <a:extLst>
              <a:ext uri="{FF2B5EF4-FFF2-40B4-BE49-F238E27FC236}">
                <a16:creationId xmlns:a16="http://schemas.microsoft.com/office/drawing/2014/main" id="{D135DF03-F7B7-FF32-F224-B0B3913AF522}"/>
              </a:ext>
            </a:extLst>
          </p:cNvPr>
          <p:cNvSpPr txBox="1"/>
          <p:nvPr/>
        </p:nvSpPr>
        <p:spPr>
          <a:xfrm>
            <a:off x="8439607" y="3367569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Pinterest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Desired outcomes">
            <a:extLst>
              <a:ext uri="{FF2B5EF4-FFF2-40B4-BE49-F238E27FC236}">
                <a16:creationId xmlns:a16="http://schemas.microsoft.com/office/drawing/2014/main" id="{3174B35E-2FEB-5792-1EF1-8DC3BE82F1D4}"/>
              </a:ext>
            </a:extLst>
          </p:cNvPr>
          <p:cNvSpPr txBox="1"/>
          <p:nvPr/>
        </p:nvSpPr>
        <p:spPr>
          <a:xfrm>
            <a:off x="1234088" y="4848779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Reddit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Desired outcomes">
            <a:extLst>
              <a:ext uri="{FF2B5EF4-FFF2-40B4-BE49-F238E27FC236}">
                <a16:creationId xmlns:a16="http://schemas.microsoft.com/office/drawing/2014/main" id="{76835058-DBCF-56B7-B917-76EC94A03323}"/>
              </a:ext>
            </a:extLst>
          </p:cNvPr>
          <p:cNvSpPr txBox="1"/>
          <p:nvPr/>
        </p:nvSpPr>
        <p:spPr>
          <a:xfrm>
            <a:off x="4844952" y="4848779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LinkedIn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Desired outcomes">
            <a:extLst>
              <a:ext uri="{FF2B5EF4-FFF2-40B4-BE49-F238E27FC236}">
                <a16:creationId xmlns:a16="http://schemas.microsoft.com/office/drawing/2014/main" id="{9D6F1030-8F25-493C-0087-6D5D8516C725}"/>
              </a:ext>
            </a:extLst>
          </p:cNvPr>
          <p:cNvSpPr txBox="1"/>
          <p:nvPr/>
        </p:nvSpPr>
        <p:spPr>
          <a:xfrm>
            <a:off x="8439607" y="4848779"/>
            <a:ext cx="269851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5500">
              <a:defRPr sz="3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Twitter</a:t>
            </a:r>
            <a:endParaRPr sz="15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870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reakout sessions discussions around structured questions in groups of 6-12 learners…">
            <a:extLst>
              <a:ext uri="{FF2B5EF4-FFF2-40B4-BE49-F238E27FC236}">
                <a16:creationId xmlns:a16="http://schemas.microsoft.com/office/drawing/2014/main" id="{45181ECC-4E26-ABD8-AFDF-4AF828857D73}"/>
              </a:ext>
            </a:extLst>
          </p:cNvPr>
          <p:cNvSpPr txBox="1"/>
          <p:nvPr/>
        </p:nvSpPr>
        <p:spPr>
          <a:xfrm>
            <a:off x="1306127" y="1896487"/>
            <a:ext cx="8691996" cy="4994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pPr marL="7620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200"/>
            </a:pPr>
            <a:r>
              <a:rPr lang="en-ZA" sz="1600" dirty="0">
                <a:solidFill>
                  <a:srgbClr val="0E1D42"/>
                </a:solidFill>
                <a:latin typeface="Noto Sans Zawgyi" panose="020B0502040504020204" pitchFamily="34" charset="0"/>
                <a:ea typeface="Open Sans" panose="020B0606030504020204" pitchFamily="34" charset="0"/>
                <a:cs typeface="Noto Sans Zawgyi" panose="020B0502040504020204" pitchFamily="34" charset="0"/>
              </a:rPr>
              <a:t>Where does my target audience go to find information or news?</a:t>
            </a:r>
          </a:p>
          <a:p>
            <a:pPr marL="7620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200"/>
            </a:pPr>
            <a:r>
              <a:rPr lang="en-ZA" sz="1600" dirty="0">
                <a:solidFill>
                  <a:srgbClr val="0E1D42"/>
                </a:solidFill>
                <a:latin typeface="Noto Sans Zawgyi" panose="020B0502040504020204" pitchFamily="34" charset="0"/>
                <a:ea typeface="Open Sans" panose="020B0606030504020204" pitchFamily="34" charset="0"/>
                <a:cs typeface="Noto Sans Zawgyi" panose="020B0502040504020204" pitchFamily="34" charset="0"/>
              </a:rPr>
              <a:t>Where does my target audience spend their time?</a:t>
            </a:r>
          </a:p>
          <a:p>
            <a:pPr marL="7620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200"/>
            </a:pPr>
            <a:r>
              <a:rPr lang="en-ZA" sz="1600" dirty="0">
                <a:solidFill>
                  <a:srgbClr val="0E1D42"/>
                </a:solidFill>
                <a:latin typeface="Noto Sans Zawgyi" panose="020B0502040504020204" pitchFamily="34" charset="0"/>
                <a:ea typeface="Open Sans" panose="020B0606030504020204" pitchFamily="34" charset="0"/>
                <a:cs typeface="Noto Sans Zawgyi" panose="020B0502040504020204" pitchFamily="34" charset="0"/>
              </a:rPr>
              <a:t>Is my organisation looking to expand its reach to new people in our target audience?</a:t>
            </a:r>
          </a:p>
          <a:p>
            <a:pPr marL="7620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200"/>
            </a:pPr>
            <a:r>
              <a:rPr lang="en-ZA" sz="1600" dirty="0">
                <a:solidFill>
                  <a:srgbClr val="0E1D42"/>
                </a:solidFill>
                <a:latin typeface="Noto Sans Zawgyi" panose="020B0502040504020204" pitchFamily="34" charset="0"/>
                <a:ea typeface="Open Sans" panose="020B0606030504020204" pitchFamily="34" charset="0"/>
                <a:cs typeface="Noto Sans Zawgyi" panose="020B0502040504020204" pitchFamily="34" charset="0"/>
              </a:rPr>
              <a:t>Does my organisation have advocates who would share information?</a:t>
            </a:r>
          </a:p>
          <a:p>
            <a:pPr marL="7620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200"/>
            </a:pPr>
            <a:r>
              <a:rPr lang="en-ZA" sz="1600" dirty="0">
                <a:solidFill>
                  <a:srgbClr val="0E1D42"/>
                </a:solidFill>
                <a:latin typeface="Noto Sans Zawgyi" panose="020B0502040504020204" pitchFamily="34" charset="0"/>
                <a:ea typeface="Open Sans" panose="020B0606030504020204" pitchFamily="34" charset="0"/>
                <a:cs typeface="Noto Sans Zawgyi" panose="020B0502040504020204" pitchFamily="34" charset="0"/>
              </a:rPr>
              <a:t>Is my organisation trying to better retain its current audience?</a:t>
            </a:r>
          </a:p>
          <a:p>
            <a:pPr marL="7620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200"/>
            </a:pPr>
            <a:r>
              <a:rPr lang="en-ZA" sz="1600" dirty="0">
                <a:solidFill>
                  <a:srgbClr val="0E1D42"/>
                </a:solidFill>
                <a:latin typeface="Noto Sans Zawgyi" panose="020B0502040504020204" pitchFamily="34" charset="0"/>
                <a:ea typeface="Open Sans" panose="020B0606030504020204" pitchFamily="34" charset="0"/>
                <a:cs typeface="Noto Sans Zawgyi" panose="020B0502040504020204" pitchFamily="34" charset="0"/>
              </a:rPr>
              <a:t>Is the investment of time and money that I’m putting into these channels giving me the results I need?</a:t>
            </a:r>
          </a:p>
        </p:txBody>
      </p:sp>
      <p:sp>
        <p:nvSpPr>
          <p:cNvPr id="10" name="FiftyFour Connected Learning Guide">
            <a:extLst>
              <a:ext uri="{FF2B5EF4-FFF2-40B4-BE49-F238E27FC236}">
                <a16:creationId xmlns:a16="http://schemas.microsoft.com/office/drawing/2014/main" id="{0B7BCAAA-27EB-6A3F-3140-6CD8071B0E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56255" y="583864"/>
            <a:ext cx="9382125" cy="5762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0" spc="-1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" sz="3300" dirty="0">
                <a:solidFill>
                  <a:srgbClr val="0E1D42"/>
                </a:solidFill>
                <a:latin typeface="Noto Serif Myanmar Med" panose="02020502060505020204" pitchFamily="18" charset="0"/>
                <a:ea typeface="Gentium Plus" panose="02000503060000020004" pitchFamily="2" charset="0"/>
                <a:cs typeface="Noto Serif Myanmar Med" panose="02020502060505020204" pitchFamily="18" charset="0"/>
              </a:rPr>
              <a:t>Questions to Ask When Choosing Your Channels</a:t>
            </a:r>
            <a:endParaRPr lang="en-US" sz="3300" dirty="0">
              <a:solidFill>
                <a:srgbClr val="0E1D42"/>
              </a:solidFill>
              <a:latin typeface="Noto Serif Myanmar Med" panose="02020502060505020204" pitchFamily="18" charset="0"/>
              <a:ea typeface="Gentium Plus" panose="02000503060000020004" pitchFamily="2" charset="0"/>
              <a:cs typeface="Noto Serif Myanmar Med" panose="020205020605050202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29252A6-65E0-F749-B11E-C31512983138}"/>
              </a:ext>
            </a:extLst>
          </p:cNvPr>
          <p:cNvSpPr/>
          <p:nvPr/>
        </p:nvSpPr>
        <p:spPr>
          <a:xfrm>
            <a:off x="956255" y="1926145"/>
            <a:ext cx="228600" cy="317659"/>
          </a:xfrm>
          <a:prstGeom prst="roundRect">
            <a:avLst/>
          </a:prstGeom>
          <a:noFill/>
          <a:ln w="12700" cap="flat">
            <a:solidFill>
              <a:srgbClr val="0E1D4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3D0A6BD-DA76-F042-A277-45285BF60AE7}"/>
              </a:ext>
            </a:extLst>
          </p:cNvPr>
          <p:cNvSpPr/>
          <p:nvPr/>
        </p:nvSpPr>
        <p:spPr>
          <a:xfrm>
            <a:off x="956255" y="2339976"/>
            <a:ext cx="228600" cy="317659"/>
          </a:xfrm>
          <a:prstGeom prst="roundRect">
            <a:avLst/>
          </a:prstGeom>
          <a:noFill/>
          <a:ln w="12700" cap="flat">
            <a:solidFill>
              <a:srgbClr val="0E1D4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B262377-9282-1D41-9AA5-5DAED34003F9}"/>
              </a:ext>
            </a:extLst>
          </p:cNvPr>
          <p:cNvSpPr/>
          <p:nvPr/>
        </p:nvSpPr>
        <p:spPr>
          <a:xfrm>
            <a:off x="956255" y="2774914"/>
            <a:ext cx="228600" cy="317659"/>
          </a:xfrm>
          <a:prstGeom prst="roundRect">
            <a:avLst/>
          </a:prstGeom>
          <a:noFill/>
          <a:ln w="12700" cap="flat">
            <a:solidFill>
              <a:srgbClr val="0E1D4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00F5A5E-7673-3DE7-5723-C3A4DA6D402A}"/>
              </a:ext>
            </a:extLst>
          </p:cNvPr>
          <p:cNvSpPr/>
          <p:nvPr/>
        </p:nvSpPr>
        <p:spPr>
          <a:xfrm>
            <a:off x="956255" y="3209853"/>
            <a:ext cx="228600" cy="317659"/>
          </a:xfrm>
          <a:prstGeom prst="roundRect">
            <a:avLst/>
          </a:prstGeom>
          <a:noFill/>
          <a:ln w="12700" cap="flat">
            <a:solidFill>
              <a:srgbClr val="0E1D4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D19C6C-1CEF-740B-464D-475F6A9B6EA7}"/>
              </a:ext>
            </a:extLst>
          </p:cNvPr>
          <p:cNvSpPr/>
          <p:nvPr/>
        </p:nvSpPr>
        <p:spPr>
          <a:xfrm>
            <a:off x="956255" y="3644792"/>
            <a:ext cx="228600" cy="317659"/>
          </a:xfrm>
          <a:prstGeom prst="roundRect">
            <a:avLst/>
          </a:prstGeom>
          <a:noFill/>
          <a:ln w="12700" cap="flat">
            <a:solidFill>
              <a:srgbClr val="0E1D4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FB1BE2D-27C4-035F-D5FF-F5AF1AFD548E}"/>
              </a:ext>
            </a:extLst>
          </p:cNvPr>
          <p:cNvSpPr/>
          <p:nvPr/>
        </p:nvSpPr>
        <p:spPr>
          <a:xfrm>
            <a:off x="956255" y="4084644"/>
            <a:ext cx="228600" cy="317659"/>
          </a:xfrm>
          <a:prstGeom prst="roundRect">
            <a:avLst/>
          </a:prstGeom>
          <a:noFill/>
          <a:ln w="12700" cap="flat">
            <a:solidFill>
              <a:srgbClr val="0E1D4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04990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iftyFour Colours">
      <a:dk1>
        <a:srgbClr val="3E4968"/>
      </a:dk1>
      <a:lt1>
        <a:srgbClr val="FFFFFF"/>
      </a:lt1>
      <a:dk2>
        <a:srgbClr val="081D44"/>
      </a:dk2>
      <a:lt2>
        <a:srgbClr val="F3F3F3"/>
      </a:lt2>
      <a:accent1>
        <a:srgbClr val="0B57EF"/>
      </a:accent1>
      <a:accent2>
        <a:srgbClr val="F2203F"/>
      </a:accent2>
      <a:accent3>
        <a:srgbClr val="E81840"/>
      </a:accent3>
      <a:accent4>
        <a:srgbClr val="DD1776"/>
      </a:accent4>
      <a:accent5>
        <a:srgbClr val="BC0A70"/>
      </a:accent5>
      <a:accent6>
        <a:srgbClr val="EDA741"/>
      </a:accent6>
      <a:hlink>
        <a:srgbClr val="CE7B0D"/>
      </a:hlink>
      <a:folHlink>
        <a:srgbClr val="E5911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FiftyFour Colours">
      <a:dk1>
        <a:srgbClr val="3E4968"/>
      </a:dk1>
      <a:lt1>
        <a:srgbClr val="FFFFFF"/>
      </a:lt1>
      <a:dk2>
        <a:srgbClr val="081D44"/>
      </a:dk2>
      <a:lt2>
        <a:srgbClr val="F3F3F3"/>
      </a:lt2>
      <a:accent1>
        <a:srgbClr val="0B57EF"/>
      </a:accent1>
      <a:accent2>
        <a:srgbClr val="F2203F"/>
      </a:accent2>
      <a:accent3>
        <a:srgbClr val="E81840"/>
      </a:accent3>
      <a:accent4>
        <a:srgbClr val="DD1776"/>
      </a:accent4>
      <a:accent5>
        <a:srgbClr val="BC0A70"/>
      </a:accent5>
      <a:accent6>
        <a:srgbClr val="EDA741"/>
      </a:accent6>
      <a:hlink>
        <a:srgbClr val="CE7B0D"/>
      </a:hlink>
      <a:folHlink>
        <a:srgbClr val="E5911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FiftyFour Colours">
      <a:dk1>
        <a:srgbClr val="3E4968"/>
      </a:dk1>
      <a:lt1>
        <a:srgbClr val="FFFFFF"/>
      </a:lt1>
      <a:dk2>
        <a:srgbClr val="081D44"/>
      </a:dk2>
      <a:lt2>
        <a:srgbClr val="F3F3F3"/>
      </a:lt2>
      <a:accent1>
        <a:srgbClr val="0B57EF"/>
      </a:accent1>
      <a:accent2>
        <a:srgbClr val="F2203F"/>
      </a:accent2>
      <a:accent3>
        <a:srgbClr val="E81840"/>
      </a:accent3>
      <a:accent4>
        <a:srgbClr val="DD1776"/>
      </a:accent4>
      <a:accent5>
        <a:srgbClr val="BC0A70"/>
      </a:accent5>
      <a:accent6>
        <a:srgbClr val="EDA741"/>
      </a:accent6>
      <a:hlink>
        <a:srgbClr val="CE7B0D"/>
      </a:hlink>
      <a:folHlink>
        <a:srgbClr val="E5911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bf1189d-4aee-4dab-b495-49a0aa33e95e" xsi:nil="true"/>
    <lcf76f155ced4ddcb4097134ff3c332f xmlns="1e51607f-9b8c-43f0-b73f-1f55127df0f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63DC602A0A334B975D184FEBD025CF" ma:contentTypeVersion="16" ma:contentTypeDescription="Create a new document." ma:contentTypeScope="" ma:versionID="99a431d308141c35900b83609484f03d">
  <xsd:schema xmlns:xsd="http://www.w3.org/2001/XMLSchema" xmlns:xs="http://www.w3.org/2001/XMLSchema" xmlns:p="http://schemas.microsoft.com/office/2006/metadata/properties" xmlns:ns2="1e51607f-9b8c-43f0-b73f-1f55127df0f8" xmlns:ns3="2bf1189d-4aee-4dab-b495-49a0aa33e95e" targetNamespace="http://schemas.microsoft.com/office/2006/metadata/properties" ma:root="true" ma:fieldsID="a28c059d1cad39e3769270aeb2dc34e0" ns2:_="" ns3:_="">
    <xsd:import namespace="1e51607f-9b8c-43f0-b73f-1f55127df0f8"/>
    <xsd:import namespace="2bf1189d-4aee-4dab-b495-49a0aa33e9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51607f-9b8c-43f0-b73f-1f55127df0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8d0aa89-12a4-44a7-ac6a-d59850c939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1189d-4aee-4dab-b495-49a0aa33e95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67d197a0-e4ce-4bf3-acb0-9630ef9d13ff}" ma:internalName="TaxCatchAll" ma:showField="CatchAllData" ma:web="2bf1189d-4aee-4dab-b495-49a0aa33e9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757B88-6E7C-4047-BAAA-F140E5A3B01A}">
  <ds:schemaRefs>
    <ds:schemaRef ds:uri="http://schemas.microsoft.com/office/2006/metadata/properties"/>
    <ds:schemaRef ds:uri="http://schemas.microsoft.com/office/infopath/2007/PartnerControls"/>
    <ds:schemaRef ds:uri="2bf1189d-4aee-4dab-b495-49a0aa33e95e"/>
    <ds:schemaRef ds:uri="1e51607f-9b8c-43f0-b73f-1f55127df0f8"/>
  </ds:schemaRefs>
</ds:datastoreItem>
</file>

<file path=customXml/itemProps2.xml><?xml version="1.0" encoding="utf-8"?>
<ds:datastoreItem xmlns:ds="http://schemas.openxmlformats.org/officeDocument/2006/customXml" ds:itemID="{10CC4B01-32DF-406E-8E94-4C1BE5ACD1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E6E1E9-4DDE-475C-B9C9-8DB3844D06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51607f-9b8c-43f0-b73f-1f55127df0f8"/>
    <ds:schemaRef ds:uri="2bf1189d-4aee-4dab-b495-49a0aa33e9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</TotalTime>
  <Words>1029</Words>
  <Application>Microsoft Office PowerPoint</Application>
  <PresentationFormat>Widescreen</PresentationFormat>
  <Paragraphs>146</Paragraphs>
  <Slides>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Office Theme</vt:lpstr>
      <vt:lpstr>Custom Design</vt:lpstr>
      <vt:lpstr>2_Custom Design</vt:lpstr>
      <vt:lpstr>1_Custom Design</vt:lpstr>
      <vt:lpstr>PowerPoint Presentation</vt:lpstr>
      <vt:lpstr>Communication is All Around Us</vt:lpstr>
      <vt:lpstr>Communication Channels Basics</vt:lpstr>
      <vt:lpstr>Types of Channels</vt:lpstr>
      <vt:lpstr>Types of Channels</vt:lpstr>
      <vt:lpstr>A Deeper Dive into Social </vt:lpstr>
      <vt:lpstr>A Deeper Dive into Social </vt:lpstr>
      <vt:lpstr>A Deeper Dive into Social </vt:lpstr>
      <vt:lpstr>Questions to Ask When Choosing Your Channels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Saskia Smith</dc:creator>
  <cp:lastModifiedBy>Renette van der Walt</cp:lastModifiedBy>
  <cp:revision>11</cp:revision>
  <dcterms:created xsi:type="dcterms:W3CDTF">2025-10-19T17:54:18Z</dcterms:created>
  <dcterms:modified xsi:type="dcterms:W3CDTF">2026-01-13T13:37:08Z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0x010100AA63DC602A0A334B975D184FEBD025CF</vt:lpwstr>
  </property>
  <property fmtid="{D5CDD505-2E9C-101B-9397-08002B2CF9AE}" pid="3" name="MediaServiceImageTags">
    <vt:lpwstr/>
  </property>
</Properties>
</file>